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Default Extension="docx" ContentType="application/vnd.openxmlformats-officedocument.wordprocessingml.document"/>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20.xml" ContentType="application/vnd.openxmlformats-officedocument.presentationml.notesSlide+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Default Extension="ppt" ContentType="application/vnd.ms-powerpoint"/>
  <Override PartName="/ppt/diagrams/layout7.xml" ContentType="application/vnd.openxmlformats-officedocument.drawingml.diagram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69" r:id="rId2"/>
    <p:sldId id="276" r:id="rId3"/>
    <p:sldId id="270" r:id="rId4"/>
    <p:sldId id="271" r:id="rId5"/>
    <p:sldId id="273" r:id="rId6"/>
    <p:sldId id="272" r:id="rId7"/>
    <p:sldId id="260" r:id="rId8"/>
    <p:sldId id="274" r:id="rId9"/>
    <p:sldId id="275" r:id="rId10"/>
    <p:sldId id="258" r:id="rId11"/>
    <p:sldId id="259" r:id="rId12"/>
    <p:sldId id="262" r:id="rId13"/>
    <p:sldId id="261" r:id="rId14"/>
    <p:sldId id="264" r:id="rId15"/>
    <p:sldId id="266" r:id="rId16"/>
    <p:sldId id="267" r:id="rId17"/>
    <p:sldId id="290" r:id="rId18"/>
    <p:sldId id="291"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2" r:id="rId33"/>
    <p:sldId id="293" r:id="rId34"/>
    <p:sldId id="294" r:id="rId35"/>
    <p:sldId id="295" r:id="rId36"/>
    <p:sldId id="296"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5600" autoAdjust="0"/>
  </p:normalViewPr>
  <p:slideViewPr>
    <p:cSldViewPr>
      <p:cViewPr>
        <p:scale>
          <a:sx n="100" d="100"/>
          <a:sy n="100" d="100"/>
        </p:scale>
        <p:origin x="-702" y="4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CC260-B7B9-4322-8C90-2D94E1BC6945}" type="doc">
      <dgm:prSet loTypeId="urn:microsoft.com/office/officeart/2005/8/layout/equation1" loCatId="process" qsTypeId="urn:microsoft.com/office/officeart/2005/8/quickstyle/simple1" qsCatId="simple" csTypeId="urn:microsoft.com/office/officeart/2005/8/colors/accent6_1" csCatId="accent6" phldr="1"/>
      <dgm:spPr/>
    </dgm:pt>
    <dgm:pt modelId="{72344AD7-867C-4D5F-BFAE-3296473DE95F}">
      <dgm:prSet phldrT="[文本]">
        <dgm:style>
          <a:lnRef idx="3">
            <a:schemeClr val="lt1"/>
          </a:lnRef>
          <a:fillRef idx="1">
            <a:schemeClr val="accent3"/>
          </a:fillRef>
          <a:effectRef idx="1">
            <a:schemeClr val="accent3"/>
          </a:effectRef>
          <a:fontRef idx="minor">
            <a:schemeClr val="lt1"/>
          </a:fontRef>
        </dgm:style>
      </dgm:prSet>
      <dgm:spPr/>
      <dgm:t>
        <a:bodyPr/>
        <a:lstStyle/>
        <a:p>
          <a:r>
            <a:rPr lang="zh-CN" altLang="en-US" b="1" dirty="0" smtClean="0">
              <a:effectLst>
                <a:outerShdw blurRad="38100" dist="38100" dir="2700000" algn="tl">
                  <a:srgbClr val="000000">
                    <a:alpha val="43137"/>
                  </a:srgbClr>
                </a:outerShdw>
              </a:effectLst>
              <a:latin typeface="黑体" pitchFamily="2" charset="-122"/>
              <a:ea typeface="黑体" pitchFamily="2" charset="-122"/>
            </a:rPr>
            <a:t>入职至</a:t>
          </a:r>
          <a:r>
            <a:rPr lang="en-US" altLang="zh-CN" b="1" dirty="0" smtClean="0">
              <a:effectLst>
                <a:outerShdw blurRad="38100" dist="38100" dir="2700000" algn="tl">
                  <a:srgbClr val="000000">
                    <a:alpha val="43137"/>
                  </a:srgbClr>
                </a:outerShdw>
              </a:effectLst>
              <a:latin typeface="黑体" pitchFamily="2" charset="-122"/>
              <a:ea typeface="黑体" pitchFamily="2" charset="-122"/>
            </a:rPr>
            <a:t>07</a:t>
          </a:r>
          <a:r>
            <a:rPr lang="zh-CN" altLang="en-US" b="1" dirty="0" smtClean="0">
              <a:effectLst>
                <a:outerShdw blurRad="38100" dist="38100" dir="2700000" algn="tl">
                  <a:srgbClr val="000000">
                    <a:alpha val="43137"/>
                  </a:srgbClr>
                </a:outerShdw>
              </a:effectLst>
              <a:latin typeface="黑体" pitchFamily="2" charset="-122"/>
              <a:ea typeface="黑体" pitchFamily="2" charset="-122"/>
            </a:rPr>
            <a:t>年</a:t>
          </a:r>
          <a:r>
            <a:rPr lang="en-US" altLang="zh-CN" b="1" dirty="0" smtClean="0">
              <a:effectLst>
                <a:outerShdw blurRad="38100" dist="38100" dir="2700000" algn="tl">
                  <a:srgbClr val="000000">
                    <a:alpha val="43137"/>
                  </a:srgbClr>
                </a:outerShdw>
              </a:effectLst>
              <a:latin typeface="黑体" pitchFamily="2" charset="-122"/>
              <a:ea typeface="黑体" pitchFamily="2" charset="-122"/>
            </a:rPr>
            <a:t>12</a:t>
          </a:r>
          <a:r>
            <a:rPr lang="zh-CN" altLang="en-US" b="1" dirty="0" smtClean="0">
              <a:effectLst>
                <a:outerShdw blurRad="38100" dist="38100" dir="2700000" algn="tl">
                  <a:srgbClr val="000000">
                    <a:alpha val="43137"/>
                  </a:srgbClr>
                </a:outerShdw>
              </a:effectLst>
              <a:latin typeface="黑体" pitchFamily="2" charset="-122"/>
              <a:ea typeface="黑体" pitchFamily="2" charset="-122"/>
            </a:rPr>
            <a:t>月</a:t>
          </a:r>
          <a:r>
            <a:rPr lang="en-US" altLang="zh-CN" b="1" dirty="0" smtClean="0">
              <a:effectLst>
                <a:outerShdw blurRad="38100" dist="38100" dir="2700000" algn="tl">
                  <a:srgbClr val="000000">
                    <a:alpha val="43137"/>
                  </a:srgbClr>
                </a:outerShdw>
              </a:effectLst>
              <a:latin typeface="黑体" pitchFamily="2" charset="-122"/>
              <a:ea typeface="黑体" pitchFamily="2" charset="-122"/>
            </a:rPr>
            <a:t>31</a:t>
          </a:r>
          <a:r>
            <a:rPr lang="zh-CN" altLang="en-US" b="1" dirty="0" smtClean="0">
              <a:effectLst>
                <a:outerShdw blurRad="38100" dist="38100" dir="2700000" algn="tl">
                  <a:srgbClr val="000000">
                    <a:alpha val="43137"/>
                  </a:srgbClr>
                </a:outerShdw>
              </a:effectLst>
              <a:latin typeface="黑体" pitchFamily="2" charset="-122"/>
              <a:ea typeface="黑体" pitchFamily="2" charset="-122"/>
            </a:rPr>
            <a:t>日</a:t>
          </a:r>
          <a:endParaRPr lang="zh-CN" altLang="en-US" b="1" dirty="0">
            <a:effectLst>
              <a:outerShdw blurRad="38100" dist="38100" dir="2700000" algn="tl">
                <a:srgbClr val="000000">
                  <a:alpha val="43137"/>
                </a:srgbClr>
              </a:outerShdw>
            </a:effectLst>
            <a:latin typeface="黑体" pitchFamily="2" charset="-122"/>
            <a:ea typeface="黑体" pitchFamily="2" charset="-122"/>
          </a:endParaRPr>
        </a:p>
      </dgm:t>
    </dgm:pt>
    <dgm:pt modelId="{D325F976-3602-4DF7-8A06-792FCCBA6BEF}" type="parTrans" cxnId="{89ECFC1A-9783-4DFE-9542-E3DD0E498BF4}">
      <dgm:prSet/>
      <dgm:spPr/>
      <dgm:t>
        <a:bodyPr/>
        <a:lstStyle/>
        <a:p>
          <a:endParaRPr lang="zh-CN" altLang="en-US" b="1">
            <a:effectLst>
              <a:outerShdw blurRad="38100" dist="38100" dir="2700000" algn="tl">
                <a:srgbClr val="000000">
                  <a:alpha val="43137"/>
                </a:srgbClr>
              </a:outerShdw>
            </a:effectLst>
          </a:endParaRPr>
        </a:p>
      </dgm:t>
    </dgm:pt>
    <dgm:pt modelId="{C8ED93A9-36DC-43B8-B3AD-F2A2DAF99F39}" type="sibTrans" cxnId="{89ECFC1A-9783-4DFE-9542-E3DD0E498BF4}">
      <dgm:prSet/>
      <dgm:spPr/>
      <dgm:t>
        <a:bodyPr/>
        <a:lstStyle/>
        <a:p>
          <a:endParaRPr lang="zh-CN" altLang="en-US" b="1">
            <a:solidFill>
              <a:schemeClr val="bg2"/>
            </a:solidFill>
            <a:effectLst>
              <a:outerShdw blurRad="38100" dist="38100" dir="2700000" algn="tl">
                <a:srgbClr val="000000">
                  <a:alpha val="43137"/>
                </a:srgbClr>
              </a:outerShdw>
            </a:effectLst>
          </a:endParaRPr>
        </a:p>
      </dgm:t>
    </dgm:pt>
    <dgm:pt modelId="{D5EFBF14-4D3A-4B55-98CD-AA8226F9669E}">
      <dgm:prSet phldrT="[文本]">
        <dgm:style>
          <a:lnRef idx="3">
            <a:schemeClr val="lt1"/>
          </a:lnRef>
          <a:fillRef idx="1">
            <a:schemeClr val="accent3"/>
          </a:fillRef>
          <a:effectRef idx="1">
            <a:schemeClr val="accent3"/>
          </a:effectRef>
          <a:fontRef idx="minor">
            <a:schemeClr val="lt1"/>
          </a:fontRef>
        </dgm:style>
      </dgm:prSet>
      <dgm:spPr/>
      <dgm:t>
        <a:bodyPr/>
        <a:lstStyle/>
        <a:p>
          <a:r>
            <a:rPr lang="en-US" altLang="zh-CN" b="1" dirty="0" smtClean="0">
              <a:effectLst>
                <a:outerShdw blurRad="38100" dist="38100" dir="2700000" algn="tl">
                  <a:srgbClr val="000000">
                    <a:alpha val="43137"/>
                  </a:srgbClr>
                </a:outerShdw>
              </a:effectLst>
              <a:latin typeface="黑体" pitchFamily="2" charset="-122"/>
              <a:ea typeface="黑体" pitchFamily="2" charset="-122"/>
            </a:rPr>
            <a:t>08</a:t>
          </a:r>
          <a:r>
            <a:rPr lang="zh-CN" altLang="en-US" b="1" dirty="0" smtClean="0">
              <a:effectLst>
                <a:outerShdw blurRad="38100" dist="38100" dir="2700000" algn="tl">
                  <a:srgbClr val="000000">
                    <a:alpha val="43137"/>
                  </a:srgbClr>
                </a:outerShdw>
              </a:effectLst>
              <a:latin typeface="黑体" pitchFamily="2" charset="-122"/>
              <a:ea typeface="黑体" pitchFamily="2" charset="-122"/>
            </a:rPr>
            <a:t>年</a:t>
          </a:r>
          <a:r>
            <a:rPr lang="en-US" altLang="zh-CN" b="1" dirty="0" smtClean="0">
              <a:effectLst>
                <a:outerShdw blurRad="38100" dist="38100" dir="2700000" algn="tl">
                  <a:srgbClr val="000000">
                    <a:alpha val="43137"/>
                  </a:srgbClr>
                </a:outerShdw>
              </a:effectLst>
              <a:latin typeface="黑体" pitchFamily="2" charset="-122"/>
              <a:ea typeface="黑体" pitchFamily="2" charset="-122"/>
            </a:rPr>
            <a:t>1</a:t>
          </a:r>
          <a:r>
            <a:rPr lang="zh-CN" altLang="en-US" b="1" dirty="0" smtClean="0">
              <a:effectLst>
                <a:outerShdw blurRad="38100" dist="38100" dir="2700000" algn="tl">
                  <a:srgbClr val="000000">
                    <a:alpha val="43137"/>
                  </a:srgbClr>
                </a:outerShdw>
              </a:effectLst>
              <a:latin typeface="黑体" pitchFamily="2" charset="-122"/>
              <a:ea typeface="黑体" pitchFamily="2" charset="-122"/>
            </a:rPr>
            <a:t>月</a:t>
          </a:r>
          <a:r>
            <a:rPr lang="en-US" altLang="zh-CN" b="1" dirty="0" smtClean="0">
              <a:effectLst>
                <a:outerShdw blurRad="38100" dist="38100" dir="2700000" algn="tl">
                  <a:srgbClr val="000000">
                    <a:alpha val="43137"/>
                  </a:srgbClr>
                </a:outerShdw>
              </a:effectLst>
              <a:latin typeface="黑体" pitchFamily="2" charset="-122"/>
              <a:ea typeface="黑体" pitchFamily="2" charset="-122"/>
            </a:rPr>
            <a:t>1</a:t>
          </a:r>
          <a:r>
            <a:rPr lang="zh-CN" altLang="en-US" b="1" dirty="0" smtClean="0">
              <a:effectLst>
                <a:outerShdw blurRad="38100" dist="38100" dir="2700000" algn="tl">
                  <a:srgbClr val="000000">
                    <a:alpha val="43137"/>
                  </a:srgbClr>
                </a:outerShdw>
              </a:effectLst>
              <a:latin typeface="黑体" pitchFamily="2" charset="-122"/>
              <a:ea typeface="黑体" pitchFamily="2" charset="-122"/>
            </a:rPr>
            <a:t>日至离职</a:t>
          </a:r>
          <a:endParaRPr lang="zh-CN" altLang="en-US" b="1" dirty="0">
            <a:effectLst>
              <a:outerShdw blurRad="38100" dist="38100" dir="2700000" algn="tl">
                <a:srgbClr val="000000">
                  <a:alpha val="43137"/>
                </a:srgbClr>
              </a:outerShdw>
            </a:effectLst>
            <a:latin typeface="黑体" pitchFamily="2" charset="-122"/>
            <a:ea typeface="黑体" pitchFamily="2" charset="-122"/>
          </a:endParaRPr>
        </a:p>
      </dgm:t>
    </dgm:pt>
    <dgm:pt modelId="{CEBCB2BB-CD33-47FF-B9A4-CD54DBFCAC71}" type="parTrans" cxnId="{94B4E4AB-22DE-4EB0-A006-EE272CAD7410}">
      <dgm:prSet/>
      <dgm:spPr/>
      <dgm:t>
        <a:bodyPr/>
        <a:lstStyle/>
        <a:p>
          <a:endParaRPr lang="zh-CN" altLang="en-US" b="1">
            <a:effectLst>
              <a:outerShdw blurRad="38100" dist="38100" dir="2700000" algn="tl">
                <a:srgbClr val="000000">
                  <a:alpha val="43137"/>
                </a:srgbClr>
              </a:outerShdw>
            </a:effectLst>
          </a:endParaRPr>
        </a:p>
      </dgm:t>
    </dgm:pt>
    <dgm:pt modelId="{97FB5E84-10C3-40C4-8C70-2A85D648F927}" type="sibTrans" cxnId="{94B4E4AB-22DE-4EB0-A006-EE272CAD7410}">
      <dgm:prSet/>
      <dgm:spPr/>
      <dgm:t>
        <a:bodyPr/>
        <a:lstStyle/>
        <a:p>
          <a:endParaRPr lang="zh-CN" altLang="en-US" b="1">
            <a:effectLst>
              <a:outerShdw blurRad="38100" dist="38100" dir="2700000" algn="tl">
                <a:srgbClr val="000000">
                  <a:alpha val="43137"/>
                </a:srgbClr>
              </a:outerShdw>
            </a:effectLst>
          </a:endParaRPr>
        </a:p>
      </dgm:t>
    </dgm:pt>
    <dgm:pt modelId="{699C5077-F3C8-4A59-9EA2-43CDBDF8E241}">
      <dgm:prSet phldrT="[文本]">
        <dgm:style>
          <a:lnRef idx="3">
            <a:schemeClr val="lt1"/>
          </a:lnRef>
          <a:fillRef idx="1">
            <a:schemeClr val="accent3"/>
          </a:fillRef>
          <a:effectRef idx="1">
            <a:schemeClr val="accent3"/>
          </a:effectRef>
          <a:fontRef idx="minor">
            <a:schemeClr val="lt1"/>
          </a:fontRef>
        </dgm:style>
      </dgm:prSet>
      <dgm:spPr/>
      <dgm:t>
        <a:bodyPr/>
        <a:lstStyle/>
        <a:p>
          <a:r>
            <a:rPr lang="zh-CN" altLang="en-US" b="1" dirty="0" smtClean="0">
              <a:effectLst>
                <a:outerShdw blurRad="38100" dist="38100" dir="2700000" algn="tl">
                  <a:srgbClr val="000000">
                    <a:alpha val="43137"/>
                  </a:srgbClr>
                </a:outerShdw>
              </a:effectLst>
              <a:latin typeface="黑体" pitchFamily="2" charset="-122"/>
              <a:ea typeface="黑体" pitchFamily="2" charset="-122"/>
            </a:rPr>
            <a:t>经济补偿金</a:t>
          </a:r>
          <a:endParaRPr lang="zh-CN" altLang="en-US" b="1" dirty="0">
            <a:effectLst>
              <a:outerShdw blurRad="38100" dist="38100" dir="2700000" algn="tl">
                <a:srgbClr val="000000">
                  <a:alpha val="43137"/>
                </a:srgbClr>
              </a:outerShdw>
            </a:effectLst>
            <a:latin typeface="黑体" pitchFamily="2" charset="-122"/>
            <a:ea typeface="黑体" pitchFamily="2" charset="-122"/>
          </a:endParaRPr>
        </a:p>
      </dgm:t>
    </dgm:pt>
    <dgm:pt modelId="{306588BC-3CE4-4B2F-8C6B-C69F6077663E}" type="parTrans" cxnId="{20CD7CAE-CDDB-4F36-8293-4E509387A8FD}">
      <dgm:prSet/>
      <dgm:spPr/>
      <dgm:t>
        <a:bodyPr/>
        <a:lstStyle/>
        <a:p>
          <a:endParaRPr lang="zh-CN" altLang="en-US" b="1">
            <a:effectLst>
              <a:outerShdw blurRad="38100" dist="38100" dir="2700000" algn="tl">
                <a:srgbClr val="000000">
                  <a:alpha val="43137"/>
                </a:srgbClr>
              </a:outerShdw>
            </a:effectLst>
          </a:endParaRPr>
        </a:p>
      </dgm:t>
    </dgm:pt>
    <dgm:pt modelId="{39B0B0DC-00F2-468A-86D9-2F768BFD9D54}" type="sibTrans" cxnId="{20CD7CAE-CDDB-4F36-8293-4E509387A8FD}">
      <dgm:prSet/>
      <dgm:spPr/>
      <dgm:t>
        <a:bodyPr/>
        <a:lstStyle/>
        <a:p>
          <a:endParaRPr lang="zh-CN" altLang="en-US" b="1">
            <a:effectLst>
              <a:outerShdw blurRad="38100" dist="38100" dir="2700000" algn="tl">
                <a:srgbClr val="000000">
                  <a:alpha val="43137"/>
                </a:srgbClr>
              </a:outerShdw>
            </a:effectLst>
          </a:endParaRPr>
        </a:p>
      </dgm:t>
    </dgm:pt>
    <dgm:pt modelId="{CC009E09-CF7F-4BE0-8E78-0CF4A5E3505A}" type="pres">
      <dgm:prSet presAssocID="{C63CC260-B7B9-4322-8C90-2D94E1BC6945}" presName="linearFlow" presStyleCnt="0">
        <dgm:presLayoutVars>
          <dgm:dir/>
          <dgm:resizeHandles val="exact"/>
        </dgm:presLayoutVars>
      </dgm:prSet>
      <dgm:spPr/>
    </dgm:pt>
    <dgm:pt modelId="{966E0D08-2391-454A-AC2D-55D29DAC0BC3}" type="pres">
      <dgm:prSet presAssocID="{72344AD7-867C-4D5F-BFAE-3296473DE95F}" presName="node" presStyleLbl="node1" presStyleIdx="0" presStyleCnt="3" custLinFactNeighborX="-65676">
        <dgm:presLayoutVars>
          <dgm:bulletEnabled val="1"/>
        </dgm:presLayoutVars>
      </dgm:prSet>
      <dgm:spPr/>
      <dgm:t>
        <a:bodyPr/>
        <a:lstStyle/>
        <a:p>
          <a:endParaRPr lang="zh-CN" altLang="en-US"/>
        </a:p>
      </dgm:t>
    </dgm:pt>
    <dgm:pt modelId="{C2A5C554-52C4-4E4D-B57E-C3078650D581}" type="pres">
      <dgm:prSet presAssocID="{C8ED93A9-36DC-43B8-B3AD-F2A2DAF99F39}" presName="spacerL" presStyleCnt="0"/>
      <dgm:spPr/>
    </dgm:pt>
    <dgm:pt modelId="{400DC112-57F4-4F6F-BB70-8B70E38BA911}" type="pres">
      <dgm:prSet presAssocID="{C8ED93A9-36DC-43B8-B3AD-F2A2DAF99F39}" presName="sibTrans" presStyleLbl="sibTrans2D1" presStyleIdx="0" presStyleCnt="2"/>
      <dgm:spPr/>
      <dgm:t>
        <a:bodyPr/>
        <a:lstStyle/>
        <a:p>
          <a:endParaRPr lang="zh-CN" altLang="en-US"/>
        </a:p>
      </dgm:t>
    </dgm:pt>
    <dgm:pt modelId="{CBCBC10B-6830-444A-813F-878905D0E81F}" type="pres">
      <dgm:prSet presAssocID="{C8ED93A9-36DC-43B8-B3AD-F2A2DAF99F39}" presName="spacerR" presStyleCnt="0"/>
      <dgm:spPr/>
    </dgm:pt>
    <dgm:pt modelId="{D9963793-5547-473B-BB99-3395F37738BC}" type="pres">
      <dgm:prSet presAssocID="{D5EFBF14-4D3A-4B55-98CD-AA8226F9669E}" presName="node" presStyleLbl="node1" presStyleIdx="1" presStyleCnt="3" custScaleX="105707">
        <dgm:presLayoutVars>
          <dgm:bulletEnabled val="1"/>
        </dgm:presLayoutVars>
      </dgm:prSet>
      <dgm:spPr/>
      <dgm:t>
        <a:bodyPr/>
        <a:lstStyle/>
        <a:p>
          <a:endParaRPr lang="zh-CN" altLang="en-US"/>
        </a:p>
      </dgm:t>
    </dgm:pt>
    <dgm:pt modelId="{C267852D-DE1B-471F-AF56-FDF814BE76A7}" type="pres">
      <dgm:prSet presAssocID="{97FB5E84-10C3-40C4-8C70-2A85D648F927}" presName="spacerL" presStyleCnt="0"/>
      <dgm:spPr/>
    </dgm:pt>
    <dgm:pt modelId="{AD95D450-9948-4BAA-9FFD-D7DA789ED1D9}" type="pres">
      <dgm:prSet presAssocID="{97FB5E84-10C3-40C4-8C70-2A85D648F927}" presName="sibTrans" presStyleLbl="sibTrans2D1" presStyleIdx="1" presStyleCnt="2"/>
      <dgm:spPr/>
      <dgm:t>
        <a:bodyPr/>
        <a:lstStyle/>
        <a:p>
          <a:endParaRPr lang="zh-CN" altLang="en-US"/>
        </a:p>
      </dgm:t>
    </dgm:pt>
    <dgm:pt modelId="{F760ECEF-3ED1-416E-BBBF-CA5720188729}" type="pres">
      <dgm:prSet presAssocID="{97FB5E84-10C3-40C4-8C70-2A85D648F927}" presName="spacerR" presStyleCnt="0"/>
      <dgm:spPr/>
    </dgm:pt>
    <dgm:pt modelId="{E74300A9-9861-4CE6-A247-39FB07531DEC}" type="pres">
      <dgm:prSet presAssocID="{699C5077-F3C8-4A59-9EA2-43CDBDF8E241}" presName="node" presStyleLbl="node1" presStyleIdx="2" presStyleCnt="3">
        <dgm:presLayoutVars>
          <dgm:bulletEnabled val="1"/>
        </dgm:presLayoutVars>
      </dgm:prSet>
      <dgm:spPr/>
      <dgm:t>
        <a:bodyPr/>
        <a:lstStyle/>
        <a:p>
          <a:endParaRPr lang="zh-CN" altLang="en-US"/>
        </a:p>
      </dgm:t>
    </dgm:pt>
  </dgm:ptLst>
  <dgm:cxnLst>
    <dgm:cxn modelId="{CE3037D6-584D-41C5-ADD2-E81D8CEE54FE}" type="presOf" srcId="{D5EFBF14-4D3A-4B55-98CD-AA8226F9669E}" destId="{D9963793-5547-473B-BB99-3395F37738BC}" srcOrd="0" destOrd="0" presId="urn:microsoft.com/office/officeart/2005/8/layout/equation1"/>
    <dgm:cxn modelId="{89ECFC1A-9783-4DFE-9542-E3DD0E498BF4}" srcId="{C63CC260-B7B9-4322-8C90-2D94E1BC6945}" destId="{72344AD7-867C-4D5F-BFAE-3296473DE95F}" srcOrd="0" destOrd="0" parTransId="{D325F976-3602-4DF7-8A06-792FCCBA6BEF}" sibTransId="{C8ED93A9-36DC-43B8-B3AD-F2A2DAF99F39}"/>
    <dgm:cxn modelId="{74EFB5CD-738D-4406-B700-6F6907E4FC78}" type="presOf" srcId="{699C5077-F3C8-4A59-9EA2-43CDBDF8E241}" destId="{E74300A9-9861-4CE6-A247-39FB07531DEC}" srcOrd="0" destOrd="0" presId="urn:microsoft.com/office/officeart/2005/8/layout/equation1"/>
    <dgm:cxn modelId="{20450CBA-EB26-4C5E-9F72-548607FBCCBD}" type="presOf" srcId="{72344AD7-867C-4D5F-BFAE-3296473DE95F}" destId="{966E0D08-2391-454A-AC2D-55D29DAC0BC3}" srcOrd="0" destOrd="0" presId="urn:microsoft.com/office/officeart/2005/8/layout/equation1"/>
    <dgm:cxn modelId="{D7501B8A-4929-44E1-B5B6-13927B411486}" type="presOf" srcId="{97FB5E84-10C3-40C4-8C70-2A85D648F927}" destId="{AD95D450-9948-4BAA-9FFD-D7DA789ED1D9}" srcOrd="0" destOrd="0" presId="urn:microsoft.com/office/officeart/2005/8/layout/equation1"/>
    <dgm:cxn modelId="{94B4E4AB-22DE-4EB0-A006-EE272CAD7410}" srcId="{C63CC260-B7B9-4322-8C90-2D94E1BC6945}" destId="{D5EFBF14-4D3A-4B55-98CD-AA8226F9669E}" srcOrd="1" destOrd="0" parTransId="{CEBCB2BB-CD33-47FF-B9A4-CD54DBFCAC71}" sibTransId="{97FB5E84-10C3-40C4-8C70-2A85D648F927}"/>
    <dgm:cxn modelId="{20CD7CAE-CDDB-4F36-8293-4E509387A8FD}" srcId="{C63CC260-B7B9-4322-8C90-2D94E1BC6945}" destId="{699C5077-F3C8-4A59-9EA2-43CDBDF8E241}" srcOrd="2" destOrd="0" parTransId="{306588BC-3CE4-4B2F-8C6B-C69F6077663E}" sibTransId="{39B0B0DC-00F2-468A-86D9-2F768BFD9D54}"/>
    <dgm:cxn modelId="{838EAD85-984B-47F5-BEE0-F92FC4E6AC59}" type="presOf" srcId="{C8ED93A9-36DC-43B8-B3AD-F2A2DAF99F39}" destId="{400DC112-57F4-4F6F-BB70-8B70E38BA911}" srcOrd="0" destOrd="0" presId="urn:microsoft.com/office/officeart/2005/8/layout/equation1"/>
    <dgm:cxn modelId="{4F3D0622-EB6C-4F07-9F08-2826FD3F4E40}" type="presOf" srcId="{C63CC260-B7B9-4322-8C90-2D94E1BC6945}" destId="{CC009E09-CF7F-4BE0-8E78-0CF4A5E3505A}" srcOrd="0" destOrd="0" presId="urn:microsoft.com/office/officeart/2005/8/layout/equation1"/>
    <dgm:cxn modelId="{C93ACFFA-E33B-421C-883A-36A4BA27B6AD}" type="presParOf" srcId="{CC009E09-CF7F-4BE0-8E78-0CF4A5E3505A}" destId="{966E0D08-2391-454A-AC2D-55D29DAC0BC3}" srcOrd="0" destOrd="0" presId="urn:microsoft.com/office/officeart/2005/8/layout/equation1"/>
    <dgm:cxn modelId="{F003ABFB-5E69-45E7-8E13-32198BD753BA}" type="presParOf" srcId="{CC009E09-CF7F-4BE0-8E78-0CF4A5E3505A}" destId="{C2A5C554-52C4-4E4D-B57E-C3078650D581}" srcOrd="1" destOrd="0" presId="urn:microsoft.com/office/officeart/2005/8/layout/equation1"/>
    <dgm:cxn modelId="{D1E4118A-F1B2-4E6D-A3E2-4E1EDBDC404A}" type="presParOf" srcId="{CC009E09-CF7F-4BE0-8E78-0CF4A5E3505A}" destId="{400DC112-57F4-4F6F-BB70-8B70E38BA911}" srcOrd="2" destOrd="0" presId="urn:microsoft.com/office/officeart/2005/8/layout/equation1"/>
    <dgm:cxn modelId="{8C185AD1-6A31-42C7-A6AD-286473BF53CC}" type="presParOf" srcId="{CC009E09-CF7F-4BE0-8E78-0CF4A5E3505A}" destId="{CBCBC10B-6830-444A-813F-878905D0E81F}" srcOrd="3" destOrd="0" presId="urn:microsoft.com/office/officeart/2005/8/layout/equation1"/>
    <dgm:cxn modelId="{6B89D7EA-4C5B-4B0B-9729-4B5A3877F016}" type="presParOf" srcId="{CC009E09-CF7F-4BE0-8E78-0CF4A5E3505A}" destId="{D9963793-5547-473B-BB99-3395F37738BC}" srcOrd="4" destOrd="0" presId="urn:microsoft.com/office/officeart/2005/8/layout/equation1"/>
    <dgm:cxn modelId="{A9E7D9D5-400E-458E-B177-D032F0911CBB}" type="presParOf" srcId="{CC009E09-CF7F-4BE0-8E78-0CF4A5E3505A}" destId="{C267852D-DE1B-471F-AF56-FDF814BE76A7}" srcOrd="5" destOrd="0" presId="urn:microsoft.com/office/officeart/2005/8/layout/equation1"/>
    <dgm:cxn modelId="{2B4E92A7-E73D-4717-A9A0-B370BFF8BEB9}" type="presParOf" srcId="{CC009E09-CF7F-4BE0-8E78-0CF4A5E3505A}" destId="{AD95D450-9948-4BAA-9FFD-D7DA789ED1D9}" srcOrd="6" destOrd="0" presId="urn:microsoft.com/office/officeart/2005/8/layout/equation1"/>
    <dgm:cxn modelId="{01C67873-087E-41DD-9E61-D321ED9855CD}" type="presParOf" srcId="{CC009E09-CF7F-4BE0-8E78-0CF4A5E3505A}" destId="{F760ECEF-3ED1-416E-BBBF-CA5720188729}" srcOrd="7" destOrd="0" presId="urn:microsoft.com/office/officeart/2005/8/layout/equation1"/>
    <dgm:cxn modelId="{A057EE0F-D82E-494D-929B-CF0A585BFB9B}" type="presParOf" srcId="{CC009E09-CF7F-4BE0-8E78-0CF4A5E3505A}" destId="{E74300A9-9861-4CE6-A247-39FB07531DEC}" srcOrd="8" destOrd="0" presId="urn:microsoft.com/office/officeart/2005/8/layout/equation1"/>
  </dgm:cxnLst>
  <dgm:bg/>
  <dgm:whole/>
</dgm:dataModel>
</file>

<file path=ppt/diagrams/data2.xml><?xml version="1.0" encoding="utf-8"?>
<dgm:dataModel xmlns:dgm="http://schemas.openxmlformats.org/drawingml/2006/diagram" xmlns:a="http://schemas.openxmlformats.org/drawingml/2006/main">
  <dgm:ptLst>
    <dgm:pt modelId="{3CA09553-0D2E-4AB9-BB00-57521A8A772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349C1213-4D3F-4C31-9F96-E78A7E242AE6}">
      <dgm:prSet phldrT="[文本]">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zh-CN" altLang="en-US" b="1" dirty="0" smtClean="0">
              <a:solidFill>
                <a:srgbClr val="000099"/>
              </a:solidFill>
              <a:effectLst>
                <a:outerShdw blurRad="38100" dist="38100" dir="2700000" algn="tl">
                  <a:srgbClr val="000000">
                    <a:alpha val="43137"/>
                  </a:srgbClr>
                </a:outerShdw>
              </a:effectLst>
            </a:rPr>
            <a:t>一</a:t>
          </a:r>
          <a:endParaRPr lang="zh-CN" altLang="en-US" b="1" dirty="0">
            <a:solidFill>
              <a:srgbClr val="000099"/>
            </a:solidFill>
            <a:effectLst>
              <a:outerShdw blurRad="38100" dist="38100" dir="2700000" algn="tl">
                <a:srgbClr val="000000">
                  <a:alpha val="43137"/>
                </a:srgbClr>
              </a:outerShdw>
            </a:effectLst>
          </a:endParaRPr>
        </a:p>
      </dgm:t>
    </dgm:pt>
    <dgm:pt modelId="{34FC7C8B-2FD7-4D0F-A479-3F5B5F029319}" type="parTrans" cxnId="{32B88760-FEB8-489C-8A12-8A53A03F2047}">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AE58123F-A51F-4918-B38E-350DCCAD570E}" type="sibTrans" cxnId="{32B88760-FEB8-489C-8A12-8A53A03F2047}">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71BC62CE-6952-460C-87EA-ABC1284AAADB}">
      <dgm:prSet phldrT="[文本]"/>
      <dgm:spPr/>
      <dgm:t>
        <a:bodyPr/>
        <a:lstStyle/>
        <a:p>
          <a:r>
            <a:rPr lang="zh-CN" altLang="en-US" b="1" dirty="0" smtClean="0">
              <a:solidFill>
                <a:srgbClr val="000099"/>
              </a:solidFill>
              <a:effectLst>
                <a:outerShdw blurRad="38100" dist="38100" dir="2700000" algn="tl">
                  <a:srgbClr val="000000">
                    <a:alpha val="43137"/>
                  </a:srgbClr>
                </a:outerShdw>
              </a:effectLst>
            </a:rPr>
            <a:t>经济补偿金总额 － 年社平工资三倍</a:t>
          </a:r>
          <a:endParaRPr lang="zh-CN" altLang="en-US" b="1" dirty="0">
            <a:solidFill>
              <a:srgbClr val="000099"/>
            </a:solidFill>
            <a:effectLst>
              <a:outerShdw blurRad="38100" dist="38100" dir="2700000" algn="tl">
                <a:srgbClr val="000000">
                  <a:alpha val="43137"/>
                </a:srgbClr>
              </a:outerShdw>
            </a:effectLst>
          </a:endParaRPr>
        </a:p>
      </dgm:t>
    </dgm:pt>
    <dgm:pt modelId="{4B1716E8-B2BE-43C9-B3A4-F896C1CE1676}" type="parTrans" cxnId="{1CB84C90-30E5-4588-8317-D434B61A6FD3}">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3CCEC4EA-ED5B-4CFD-B09D-B614452C03E1}" type="sibTrans" cxnId="{1CB84C90-30E5-4588-8317-D434B61A6FD3}">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66D2D241-033E-4567-86C4-2329F943146B}">
      <dgm:prSet phldrT="[文本]">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zh-CN" altLang="en-US" b="1" dirty="0" smtClean="0">
              <a:solidFill>
                <a:srgbClr val="000099"/>
              </a:solidFill>
              <a:effectLst>
                <a:outerShdw blurRad="38100" dist="38100" dir="2700000" algn="tl">
                  <a:srgbClr val="000000">
                    <a:alpha val="43137"/>
                  </a:srgbClr>
                </a:outerShdw>
              </a:effectLst>
            </a:rPr>
            <a:t>二</a:t>
          </a:r>
          <a:endParaRPr lang="zh-CN" altLang="en-US" b="1" dirty="0">
            <a:solidFill>
              <a:srgbClr val="000099"/>
            </a:solidFill>
            <a:effectLst>
              <a:outerShdw blurRad="38100" dist="38100" dir="2700000" algn="tl">
                <a:srgbClr val="000000">
                  <a:alpha val="43137"/>
                </a:srgbClr>
              </a:outerShdw>
            </a:effectLst>
          </a:endParaRPr>
        </a:p>
      </dgm:t>
    </dgm:pt>
    <dgm:pt modelId="{03552337-4BD5-40C3-A20E-13CA1A11967B}" type="parTrans" cxnId="{C7587D90-ED2B-4265-BC5C-71DA522D4D38}">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2BE3C05D-5191-489E-B620-E3E5CF606342}" type="sibTrans" cxnId="{C7587D90-ED2B-4265-BC5C-71DA522D4D38}">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1EC7482B-4DBF-479D-9119-5141FB07F919}">
      <dgm:prSet phldrT="[文本]"/>
      <dgm:spPr/>
      <dgm:t>
        <a:bodyPr/>
        <a:lstStyle/>
        <a:p>
          <a:r>
            <a:rPr lang="zh-CN" altLang="en-US" b="1" dirty="0" smtClean="0">
              <a:solidFill>
                <a:srgbClr val="000099"/>
              </a:solidFill>
              <a:effectLst>
                <a:outerShdw blurRad="38100" dist="38100" dir="2700000" algn="tl">
                  <a:srgbClr val="000000">
                    <a:alpha val="43137"/>
                  </a:srgbClr>
                </a:outerShdw>
              </a:effectLst>
            </a:rPr>
            <a:t>第一步得数</a:t>
          </a:r>
          <a:r>
            <a:rPr lang="en-US" altLang="zh-CN" b="1" dirty="0" smtClean="0">
              <a:solidFill>
                <a:srgbClr val="000099"/>
              </a:solidFill>
              <a:effectLst>
                <a:outerShdw blurRad="38100" dist="38100" dir="2700000" algn="tl">
                  <a:srgbClr val="000000">
                    <a:alpha val="43137"/>
                  </a:srgbClr>
                </a:outerShdw>
              </a:effectLst>
            </a:rPr>
            <a:t>-</a:t>
          </a:r>
          <a:r>
            <a:rPr lang="zh-CN" altLang="en-US" b="1" dirty="0" smtClean="0">
              <a:solidFill>
                <a:srgbClr val="000099"/>
              </a:solidFill>
              <a:effectLst>
                <a:outerShdw blurRad="38100" dist="38100" dir="2700000" algn="tl">
                  <a:srgbClr val="000000">
                    <a:alpha val="43137"/>
                  </a:srgbClr>
                </a:outerShdw>
              </a:effectLst>
            </a:rPr>
            <a:t>社保及住房公积金个人部分 </a:t>
          </a:r>
          <a:endParaRPr lang="zh-CN" altLang="en-US" b="1" dirty="0">
            <a:solidFill>
              <a:srgbClr val="000099"/>
            </a:solidFill>
            <a:effectLst>
              <a:outerShdw blurRad="38100" dist="38100" dir="2700000" algn="tl">
                <a:srgbClr val="000000">
                  <a:alpha val="43137"/>
                </a:srgbClr>
              </a:outerShdw>
            </a:effectLst>
          </a:endParaRPr>
        </a:p>
      </dgm:t>
    </dgm:pt>
    <dgm:pt modelId="{68FCD2DD-3460-430B-B314-0780224715CB}" type="parTrans" cxnId="{6C732532-8B7A-4F83-96DB-3B4033CD4CA2}">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C10A5881-55E1-4557-AD59-A823667A3C82}" type="sibTrans" cxnId="{6C732532-8B7A-4F83-96DB-3B4033CD4CA2}">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3E397CE2-6870-41F0-8655-AF42C7FB7A5A}">
      <dgm:prSet phldrT="[文本]">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zh-CN" altLang="en-US" b="1" dirty="0" smtClean="0">
              <a:solidFill>
                <a:srgbClr val="000099"/>
              </a:solidFill>
              <a:effectLst>
                <a:outerShdw blurRad="38100" dist="38100" dir="2700000" algn="tl">
                  <a:srgbClr val="000000">
                    <a:alpha val="43137"/>
                  </a:srgbClr>
                </a:outerShdw>
              </a:effectLst>
            </a:rPr>
            <a:t>三</a:t>
          </a:r>
          <a:endParaRPr lang="zh-CN" altLang="en-US" b="1" dirty="0">
            <a:solidFill>
              <a:srgbClr val="000099"/>
            </a:solidFill>
            <a:effectLst>
              <a:outerShdw blurRad="38100" dist="38100" dir="2700000" algn="tl">
                <a:srgbClr val="000000">
                  <a:alpha val="43137"/>
                </a:srgbClr>
              </a:outerShdw>
            </a:effectLst>
          </a:endParaRPr>
        </a:p>
      </dgm:t>
    </dgm:pt>
    <dgm:pt modelId="{93095253-42A8-496A-899F-C3B2D328EF2F}" type="parTrans" cxnId="{357A2D6F-B502-451B-9670-D64FD4257F64}">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EADE7B58-D6F0-466B-8264-CF7C684D1DE8}" type="sibTrans" cxnId="{357A2D6F-B502-451B-9670-D64FD4257F64}">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328E5CBE-BC76-4D5A-99BF-04731A0B80DA}">
      <dgm:prSet phldrT="[文本]"/>
      <dgm:spPr/>
      <dgm:t>
        <a:bodyPr/>
        <a:lstStyle/>
        <a:p>
          <a:r>
            <a:rPr lang="zh-CN" altLang="en-US" b="1" dirty="0" smtClean="0">
              <a:solidFill>
                <a:srgbClr val="000099"/>
              </a:solidFill>
              <a:effectLst>
                <a:outerShdw blurRad="38100" dist="38100" dir="2700000" algn="tl">
                  <a:srgbClr val="000000">
                    <a:alpha val="43137"/>
                  </a:srgbClr>
                </a:outerShdw>
              </a:effectLst>
            </a:rPr>
            <a:t>第二步得数</a:t>
          </a:r>
          <a:r>
            <a:rPr lang="en-US" altLang="en-US" b="1" dirty="0" smtClean="0">
              <a:solidFill>
                <a:srgbClr val="000099"/>
              </a:solidFill>
              <a:effectLst>
                <a:outerShdw blurRad="38100" dist="38100" dir="2700000" algn="tl">
                  <a:srgbClr val="000000">
                    <a:alpha val="43137"/>
                  </a:srgbClr>
                </a:outerShdw>
              </a:effectLst>
            </a:rPr>
            <a:t>÷</a:t>
          </a:r>
          <a:r>
            <a:rPr lang="zh-CN" altLang="en-US" b="1" dirty="0" smtClean="0">
              <a:solidFill>
                <a:srgbClr val="000099"/>
              </a:solidFill>
              <a:effectLst>
                <a:outerShdw blurRad="38100" dist="38100" dir="2700000" algn="tl">
                  <a:srgbClr val="000000">
                    <a:alpha val="43137"/>
                  </a:srgbClr>
                </a:outerShdw>
              </a:effectLst>
            </a:rPr>
            <a:t>补偿月数（不超过</a:t>
          </a:r>
          <a:r>
            <a:rPr lang="en-US" altLang="zh-CN" b="1" dirty="0" smtClean="0">
              <a:solidFill>
                <a:srgbClr val="000099"/>
              </a:solidFill>
              <a:effectLst>
                <a:outerShdw blurRad="38100" dist="38100" dir="2700000" algn="tl">
                  <a:srgbClr val="000000">
                    <a:alpha val="43137"/>
                  </a:srgbClr>
                </a:outerShdw>
              </a:effectLst>
            </a:rPr>
            <a:t>12</a:t>
          </a:r>
          <a:r>
            <a:rPr lang="zh-CN" altLang="en-US" b="1" dirty="0" smtClean="0">
              <a:solidFill>
                <a:srgbClr val="000099"/>
              </a:solidFill>
              <a:effectLst>
                <a:outerShdw blurRad="38100" dist="38100" dir="2700000" algn="tl">
                  <a:srgbClr val="000000">
                    <a:alpha val="43137"/>
                  </a:srgbClr>
                </a:outerShdw>
              </a:effectLst>
            </a:rPr>
            <a:t>个月）</a:t>
          </a:r>
          <a:endParaRPr lang="zh-CN" altLang="en-US" b="1" dirty="0">
            <a:solidFill>
              <a:srgbClr val="000099"/>
            </a:solidFill>
            <a:effectLst>
              <a:outerShdw blurRad="38100" dist="38100" dir="2700000" algn="tl">
                <a:srgbClr val="000000">
                  <a:alpha val="43137"/>
                </a:srgbClr>
              </a:outerShdw>
            </a:effectLst>
          </a:endParaRPr>
        </a:p>
      </dgm:t>
    </dgm:pt>
    <dgm:pt modelId="{23A78DD5-012A-4BA4-B3DF-5134ECB9438E}" type="parTrans" cxnId="{E6C3CE7F-EAB7-485F-AB5E-76C0C6B13205}">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835B9E93-A133-4D45-8931-E6821440784D}" type="sibTrans" cxnId="{E6C3CE7F-EAB7-485F-AB5E-76C0C6B13205}">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177B1BDA-F0B5-4A8C-B891-76034FAC4486}">
      <dgm:prSe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zh-CN" altLang="en-US" b="1" dirty="0" smtClean="0">
              <a:solidFill>
                <a:srgbClr val="000099"/>
              </a:solidFill>
              <a:effectLst>
                <a:outerShdw blurRad="38100" dist="38100" dir="2700000" algn="tl">
                  <a:srgbClr val="000000">
                    <a:alpha val="43137"/>
                  </a:srgbClr>
                </a:outerShdw>
              </a:effectLst>
            </a:rPr>
            <a:t>四</a:t>
          </a:r>
          <a:endParaRPr lang="zh-CN" altLang="en-US" b="1" dirty="0">
            <a:solidFill>
              <a:srgbClr val="000099"/>
            </a:solidFill>
            <a:effectLst>
              <a:outerShdw blurRad="38100" dist="38100" dir="2700000" algn="tl">
                <a:srgbClr val="000000">
                  <a:alpha val="43137"/>
                </a:srgbClr>
              </a:outerShdw>
            </a:effectLst>
          </a:endParaRPr>
        </a:p>
      </dgm:t>
    </dgm:pt>
    <dgm:pt modelId="{A7F6E3EF-D0AB-48CD-AEA6-4BFF880DEE7B}" type="parTrans" cxnId="{689C5452-95ED-49C9-BC65-1C08FC80896B}">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B913FAF6-F17F-4A65-B923-621A34E42ED8}" type="sibTrans" cxnId="{689C5452-95ED-49C9-BC65-1C08FC80896B}">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D4C1DF96-DC59-43C4-9C55-FA64C41FCD8C}">
      <dgm:prSe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zh-CN" altLang="en-US" b="1" dirty="0" smtClean="0">
              <a:solidFill>
                <a:srgbClr val="000099"/>
              </a:solidFill>
              <a:effectLst>
                <a:outerShdw blurRad="38100" dist="38100" dir="2700000" algn="tl">
                  <a:srgbClr val="000000">
                    <a:alpha val="43137"/>
                  </a:srgbClr>
                </a:outerShdw>
              </a:effectLst>
            </a:rPr>
            <a:t>五</a:t>
          </a:r>
          <a:endParaRPr lang="zh-CN" altLang="en-US" b="1" dirty="0">
            <a:solidFill>
              <a:srgbClr val="000099"/>
            </a:solidFill>
            <a:effectLst>
              <a:outerShdw blurRad="38100" dist="38100" dir="2700000" algn="tl">
                <a:srgbClr val="000000">
                  <a:alpha val="43137"/>
                </a:srgbClr>
              </a:outerShdw>
            </a:effectLst>
          </a:endParaRPr>
        </a:p>
      </dgm:t>
    </dgm:pt>
    <dgm:pt modelId="{BCF0333D-8761-4DF0-9B5C-C38CC2B6FF72}" type="parTrans" cxnId="{2D54E297-2CC5-4FB3-989C-1DDAD1AFF427}">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E321D69E-6A07-4A76-8620-E9D342741624}" type="sibTrans" cxnId="{2D54E297-2CC5-4FB3-989C-1DDAD1AFF427}">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7FB00C56-C23C-4F1A-BF72-49A3BE077536}">
      <dgm:prSet/>
      <dgm:spPr/>
      <dgm:t>
        <a:bodyPr/>
        <a:lstStyle/>
        <a:p>
          <a:r>
            <a:rPr lang="zh-CN" altLang="en-US" b="1" dirty="0" smtClean="0">
              <a:solidFill>
                <a:srgbClr val="000099"/>
              </a:solidFill>
              <a:effectLst>
                <a:outerShdw blurRad="38100" dist="38100" dir="2700000" algn="tl">
                  <a:srgbClr val="000000">
                    <a:alpha val="43137"/>
                  </a:srgbClr>
                </a:outerShdw>
              </a:effectLst>
            </a:rPr>
            <a:t>第三步得数按照工资的计税办法计算个人所得税</a:t>
          </a:r>
          <a:endParaRPr lang="zh-CN" altLang="en-US" b="1" dirty="0">
            <a:solidFill>
              <a:srgbClr val="000099"/>
            </a:solidFill>
            <a:effectLst>
              <a:outerShdw blurRad="38100" dist="38100" dir="2700000" algn="tl">
                <a:srgbClr val="000000">
                  <a:alpha val="43137"/>
                </a:srgbClr>
              </a:outerShdw>
            </a:effectLst>
          </a:endParaRPr>
        </a:p>
      </dgm:t>
    </dgm:pt>
    <dgm:pt modelId="{48E1AD22-67E5-4063-88D1-4F398AEA1099}" type="parTrans" cxnId="{1AEBCD01-1DD1-4788-990A-2A098F39984E}">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DBE24DB6-938D-4011-BA84-B763040858C3}" type="sibTrans" cxnId="{1AEBCD01-1DD1-4788-990A-2A098F39984E}">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5A136780-DBD6-41AD-81DB-1E75A35B4CB3}">
      <dgm:prSet/>
      <dgm:spPr/>
      <dgm:t>
        <a:bodyPr/>
        <a:lstStyle/>
        <a:p>
          <a:r>
            <a:rPr lang="zh-CN" altLang="en-US" b="1" dirty="0" smtClean="0">
              <a:solidFill>
                <a:srgbClr val="000099"/>
              </a:solidFill>
              <a:effectLst>
                <a:outerShdw blurRad="38100" dist="38100" dir="2700000" algn="tl">
                  <a:srgbClr val="000000">
                    <a:alpha val="43137"/>
                  </a:srgbClr>
                </a:outerShdw>
              </a:effectLst>
            </a:rPr>
            <a:t>第四步得数</a:t>
          </a:r>
          <a:r>
            <a:rPr lang="en-US" altLang="en-US" b="1" dirty="0" smtClean="0">
              <a:solidFill>
                <a:srgbClr val="000099"/>
              </a:solidFill>
              <a:effectLst>
                <a:outerShdw blurRad="38100" dist="38100" dir="2700000" algn="tl">
                  <a:srgbClr val="000000">
                    <a:alpha val="43137"/>
                  </a:srgbClr>
                </a:outerShdw>
              </a:effectLst>
            </a:rPr>
            <a:t>×</a:t>
          </a:r>
          <a:r>
            <a:rPr lang="zh-CN" altLang="en-US" b="1" dirty="0" smtClean="0">
              <a:solidFill>
                <a:srgbClr val="000099"/>
              </a:solidFill>
              <a:effectLst>
                <a:outerShdw blurRad="38100" dist="38100" dir="2700000" algn="tl">
                  <a:srgbClr val="000000">
                    <a:alpha val="43137"/>
                  </a:srgbClr>
                </a:outerShdw>
              </a:effectLst>
            </a:rPr>
            <a:t>补偿月数（不超过</a:t>
          </a:r>
          <a:r>
            <a:rPr lang="en-US" altLang="zh-CN" b="1" dirty="0" smtClean="0">
              <a:solidFill>
                <a:srgbClr val="000099"/>
              </a:solidFill>
              <a:effectLst>
                <a:outerShdw blurRad="38100" dist="38100" dir="2700000" algn="tl">
                  <a:srgbClr val="000000">
                    <a:alpha val="43137"/>
                  </a:srgbClr>
                </a:outerShdw>
              </a:effectLst>
            </a:rPr>
            <a:t>12</a:t>
          </a:r>
          <a:r>
            <a:rPr lang="zh-CN" altLang="en-US" b="1" dirty="0" smtClean="0">
              <a:solidFill>
                <a:srgbClr val="000099"/>
              </a:solidFill>
              <a:effectLst>
                <a:outerShdw blurRad="38100" dist="38100" dir="2700000" algn="tl">
                  <a:srgbClr val="000000">
                    <a:alpha val="43137"/>
                  </a:srgbClr>
                </a:outerShdw>
              </a:effectLst>
            </a:rPr>
            <a:t>个月）</a:t>
          </a:r>
          <a:endParaRPr lang="zh-CN" altLang="en-US" b="1" dirty="0">
            <a:solidFill>
              <a:srgbClr val="000099"/>
            </a:solidFill>
            <a:effectLst>
              <a:outerShdw blurRad="38100" dist="38100" dir="2700000" algn="tl">
                <a:srgbClr val="000000">
                  <a:alpha val="43137"/>
                </a:srgbClr>
              </a:outerShdw>
            </a:effectLst>
          </a:endParaRPr>
        </a:p>
      </dgm:t>
    </dgm:pt>
    <dgm:pt modelId="{25BEC79F-6B3A-477D-9586-4E11560EF263}" type="parTrans" cxnId="{792AD477-26F7-43A2-8925-34B685DEB93E}">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359A7EEC-CBAC-4273-8EFC-D943E0B8376B}" type="sibTrans" cxnId="{792AD477-26F7-43A2-8925-34B685DEB93E}">
      <dgm:prSet/>
      <dgm:spPr/>
      <dgm:t>
        <a:bodyPr/>
        <a:lstStyle/>
        <a:p>
          <a:endParaRPr lang="zh-CN" altLang="en-US" b="1">
            <a:solidFill>
              <a:srgbClr val="000099"/>
            </a:solidFill>
            <a:effectLst>
              <a:outerShdw blurRad="38100" dist="38100" dir="2700000" algn="tl">
                <a:srgbClr val="000000">
                  <a:alpha val="43137"/>
                </a:srgbClr>
              </a:outerShdw>
            </a:effectLst>
          </a:endParaRPr>
        </a:p>
      </dgm:t>
    </dgm:pt>
    <dgm:pt modelId="{05EC44CE-5B1E-405F-9800-8A6870AFB35F}" type="pres">
      <dgm:prSet presAssocID="{3CA09553-0D2E-4AB9-BB00-57521A8A7729}" presName="linearFlow" presStyleCnt="0">
        <dgm:presLayoutVars>
          <dgm:dir/>
          <dgm:animLvl val="lvl"/>
          <dgm:resizeHandles val="exact"/>
        </dgm:presLayoutVars>
      </dgm:prSet>
      <dgm:spPr/>
      <dgm:t>
        <a:bodyPr/>
        <a:lstStyle/>
        <a:p>
          <a:endParaRPr lang="zh-CN" altLang="en-US"/>
        </a:p>
      </dgm:t>
    </dgm:pt>
    <dgm:pt modelId="{453DDCD7-2112-4DC3-B8D2-F7465D3927B9}" type="pres">
      <dgm:prSet presAssocID="{349C1213-4D3F-4C31-9F96-E78A7E242AE6}" presName="composite" presStyleCnt="0"/>
      <dgm:spPr/>
    </dgm:pt>
    <dgm:pt modelId="{04A7A7F1-2425-4D95-A2AF-EFDED82E9E00}" type="pres">
      <dgm:prSet presAssocID="{349C1213-4D3F-4C31-9F96-E78A7E242AE6}" presName="parentText" presStyleLbl="alignNode1" presStyleIdx="0" presStyleCnt="5">
        <dgm:presLayoutVars>
          <dgm:chMax val="1"/>
          <dgm:bulletEnabled val="1"/>
        </dgm:presLayoutVars>
      </dgm:prSet>
      <dgm:spPr/>
      <dgm:t>
        <a:bodyPr/>
        <a:lstStyle/>
        <a:p>
          <a:endParaRPr lang="zh-CN" altLang="en-US"/>
        </a:p>
      </dgm:t>
    </dgm:pt>
    <dgm:pt modelId="{14E27661-9E53-4139-AB8B-FE6BD160DBBE}" type="pres">
      <dgm:prSet presAssocID="{349C1213-4D3F-4C31-9F96-E78A7E242AE6}" presName="descendantText" presStyleLbl="alignAcc1" presStyleIdx="0" presStyleCnt="5" custLinFactNeighborX="764" custLinFactNeighborY="-180">
        <dgm:presLayoutVars>
          <dgm:bulletEnabled val="1"/>
        </dgm:presLayoutVars>
      </dgm:prSet>
      <dgm:spPr/>
      <dgm:t>
        <a:bodyPr/>
        <a:lstStyle/>
        <a:p>
          <a:endParaRPr lang="zh-CN" altLang="en-US"/>
        </a:p>
      </dgm:t>
    </dgm:pt>
    <dgm:pt modelId="{6DB72802-EDA2-48FA-B1C1-D478399F3498}" type="pres">
      <dgm:prSet presAssocID="{AE58123F-A51F-4918-B38E-350DCCAD570E}" presName="sp" presStyleCnt="0"/>
      <dgm:spPr/>
    </dgm:pt>
    <dgm:pt modelId="{C1E9E646-1F8B-4034-97B4-B0E831EA2BA8}" type="pres">
      <dgm:prSet presAssocID="{66D2D241-033E-4567-86C4-2329F943146B}" presName="composite" presStyleCnt="0"/>
      <dgm:spPr/>
    </dgm:pt>
    <dgm:pt modelId="{1E405207-B1AA-43CE-9FAD-B182D45E7B4E}" type="pres">
      <dgm:prSet presAssocID="{66D2D241-033E-4567-86C4-2329F943146B}" presName="parentText" presStyleLbl="alignNode1" presStyleIdx="1" presStyleCnt="5">
        <dgm:presLayoutVars>
          <dgm:chMax val="1"/>
          <dgm:bulletEnabled val="1"/>
        </dgm:presLayoutVars>
      </dgm:prSet>
      <dgm:spPr/>
      <dgm:t>
        <a:bodyPr/>
        <a:lstStyle/>
        <a:p>
          <a:endParaRPr lang="zh-CN" altLang="en-US"/>
        </a:p>
      </dgm:t>
    </dgm:pt>
    <dgm:pt modelId="{7501E86A-0AB4-4952-B182-44F1B1EADBA3}" type="pres">
      <dgm:prSet presAssocID="{66D2D241-033E-4567-86C4-2329F943146B}" presName="descendantText" presStyleLbl="alignAcc1" presStyleIdx="1" presStyleCnt="5">
        <dgm:presLayoutVars>
          <dgm:bulletEnabled val="1"/>
        </dgm:presLayoutVars>
      </dgm:prSet>
      <dgm:spPr/>
      <dgm:t>
        <a:bodyPr/>
        <a:lstStyle/>
        <a:p>
          <a:endParaRPr lang="zh-CN" altLang="en-US"/>
        </a:p>
      </dgm:t>
    </dgm:pt>
    <dgm:pt modelId="{1E82E5F9-CB43-4930-9A29-1935EB8EBBDA}" type="pres">
      <dgm:prSet presAssocID="{2BE3C05D-5191-489E-B620-E3E5CF606342}" presName="sp" presStyleCnt="0"/>
      <dgm:spPr/>
    </dgm:pt>
    <dgm:pt modelId="{DBE1B2C7-439E-456E-B7ED-8B6370BA909C}" type="pres">
      <dgm:prSet presAssocID="{3E397CE2-6870-41F0-8655-AF42C7FB7A5A}" presName="composite" presStyleCnt="0"/>
      <dgm:spPr/>
    </dgm:pt>
    <dgm:pt modelId="{D0182BAF-2B4D-453B-891F-61EE8BA39654}" type="pres">
      <dgm:prSet presAssocID="{3E397CE2-6870-41F0-8655-AF42C7FB7A5A}" presName="parentText" presStyleLbl="alignNode1" presStyleIdx="2" presStyleCnt="5">
        <dgm:presLayoutVars>
          <dgm:chMax val="1"/>
          <dgm:bulletEnabled val="1"/>
        </dgm:presLayoutVars>
      </dgm:prSet>
      <dgm:spPr/>
      <dgm:t>
        <a:bodyPr/>
        <a:lstStyle/>
        <a:p>
          <a:endParaRPr lang="zh-CN" altLang="en-US"/>
        </a:p>
      </dgm:t>
    </dgm:pt>
    <dgm:pt modelId="{89F8B7C8-DF36-40F7-9B4E-C4C555937403}" type="pres">
      <dgm:prSet presAssocID="{3E397CE2-6870-41F0-8655-AF42C7FB7A5A}" presName="descendantText" presStyleLbl="alignAcc1" presStyleIdx="2" presStyleCnt="5">
        <dgm:presLayoutVars>
          <dgm:bulletEnabled val="1"/>
        </dgm:presLayoutVars>
      </dgm:prSet>
      <dgm:spPr/>
      <dgm:t>
        <a:bodyPr/>
        <a:lstStyle/>
        <a:p>
          <a:endParaRPr lang="zh-CN" altLang="en-US"/>
        </a:p>
      </dgm:t>
    </dgm:pt>
    <dgm:pt modelId="{E88E40E9-E96E-4424-AA30-906989587C7A}" type="pres">
      <dgm:prSet presAssocID="{EADE7B58-D6F0-466B-8264-CF7C684D1DE8}" presName="sp" presStyleCnt="0"/>
      <dgm:spPr/>
    </dgm:pt>
    <dgm:pt modelId="{25DE6C6B-5F71-4353-8C0D-3300A654F091}" type="pres">
      <dgm:prSet presAssocID="{177B1BDA-F0B5-4A8C-B891-76034FAC4486}" presName="composite" presStyleCnt="0"/>
      <dgm:spPr/>
    </dgm:pt>
    <dgm:pt modelId="{AF3FCB83-C9EA-42E2-8E89-D9E1A4188618}" type="pres">
      <dgm:prSet presAssocID="{177B1BDA-F0B5-4A8C-B891-76034FAC4486}" presName="parentText" presStyleLbl="alignNode1" presStyleIdx="3" presStyleCnt="5">
        <dgm:presLayoutVars>
          <dgm:chMax val="1"/>
          <dgm:bulletEnabled val="1"/>
        </dgm:presLayoutVars>
      </dgm:prSet>
      <dgm:spPr/>
      <dgm:t>
        <a:bodyPr/>
        <a:lstStyle/>
        <a:p>
          <a:endParaRPr lang="zh-CN" altLang="en-US"/>
        </a:p>
      </dgm:t>
    </dgm:pt>
    <dgm:pt modelId="{1B928B52-DEFD-4D6F-B41E-32DE68C56AA7}" type="pres">
      <dgm:prSet presAssocID="{177B1BDA-F0B5-4A8C-B891-76034FAC4486}" presName="descendantText" presStyleLbl="alignAcc1" presStyleIdx="3" presStyleCnt="5">
        <dgm:presLayoutVars>
          <dgm:bulletEnabled val="1"/>
        </dgm:presLayoutVars>
      </dgm:prSet>
      <dgm:spPr/>
      <dgm:t>
        <a:bodyPr/>
        <a:lstStyle/>
        <a:p>
          <a:endParaRPr lang="zh-CN" altLang="en-US"/>
        </a:p>
      </dgm:t>
    </dgm:pt>
    <dgm:pt modelId="{A4832405-E911-45E1-BB64-5433AC857329}" type="pres">
      <dgm:prSet presAssocID="{B913FAF6-F17F-4A65-B923-621A34E42ED8}" presName="sp" presStyleCnt="0"/>
      <dgm:spPr/>
    </dgm:pt>
    <dgm:pt modelId="{42DBE721-5A83-448D-97C1-C58967D3E9E6}" type="pres">
      <dgm:prSet presAssocID="{D4C1DF96-DC59-43C4-9C55-FA64C41FCD8C}" presName="composite" presStyleCnt="0"/>
      <dgm:spPr/>
    </dgm:pt>
    <dgm:pt modelId="{49F5372F-D1BB-4F62-A587-CC663A88C7E1}" type="pres">
      <dgm:prSet presAssocID="{D4C1DF96-DC59-43C4-9C55-FA64C41FCD8C}" presName="parentText" presStyleLbl="alignNode1" presStyleIdx="4" presStyleCnt="5">
        <dgm:presLayoutVars>
          <dgm:chMax val="1"/>
          <dgm:bulletEnabled val="1"/>
        </dgm:presLayoutVars>
      </dgm:prSet>
      <dgm:spPr/>
      <dgm:t>
        <a:bodyPr/>
        <a:lstStyle/>
        <a:p>
          <a:endParaRPr lang="zh-CN" altLang="en-US"/>
        </a:p>
      </dgm:t>
    </dgm:pt>
    <dgm:pt modelId="{92E8C3D9-729C-41CE-BFC1-EC6D45302D80}" type="pres">
      <dgm:prSet presAssocID="{D4C1DF96-DC59-43C4-9C55-FA64C41FCD8C}" presName="descendantText" presStyleLbl="alignAcc1" presStyleIdx="4" presStyleCnt="5" custLinFactNeighborX="-405" custLinFactNeighborY="9552">
        <dgm:presLayoutVars>
          <dgm:bulletEnabled val="1"/>
        </dgm:presLayoutVars>
      </dgm:prSet>
      <dgm:spPr/>
      <dgm:t>
        <a:bodyPr/>
        <a:lstStyle/>
        <a:p>
          <a:endParaRPr lang="zh-CN" altLang="en-US"/>
        </a:p>
      </dgm:t>
    </dgm:pt>
  </dgm:ptLst>
  <dgm:cxnLst>
    <dgm:cxn modelId="{AE11B871-BF17-4AC0-A096-36D2B78259CB}" type="presOf" srcId="{7FB00C56-C23C-4F1A-BF72-49A3BE077536}" destId="{1B928B52-DEFD-4D6F-B41E-32DE68C56AA7}" srcOrd="0" destOrd="0" presId="urn:microsoft.com/office/officeart/2005/8/layout/chevron2"/>
    <dgm:cxn modelId="{F6F15C20-CED2-4BBD-8631-75D88FE2E5DA}" type="presOf" srcId="{3CA09553-0D2E-4AB9-BB00-57521A8A7729}" destId="{05EC44CE-5B1E-405F-9800-8A6870AFB35F}" srcOrd="0" destOrd="0" presId="urn:microsoft.com/office/officeart/2005/8/layout/chevron2"/>
    <dgm:cxn modelId="{2D54E297-2CC5-4FB3-989C-1DDAD1AFF427}" srcId="{3CA09553-0D2E-4AB9-BB00-57521A8A7729}" destId="{D4C1DF96-DC59-43C4-9C55-FA64C41FCD8C}" srcOrd="4" destOrd="0" parTransId="{BCF0333D-8761-4DF0-9B5C-C38CC2B6FF72}" sibTransId="{E321D69E-6A07-4A76-8620-E9D342741624}"/>
    <dgm:cxn modelId="{792AD477-26F7-43A2-8925-34B685DEB93E}" srcId="{D4C1DF96-DC59-43C4-9C55-FA64C41FCD8C}" destId="{5A136780-DBD6-41AD-81DB-1E75A35B4CB3}" srcOrd="0" destOrd="0" parTransId="{25BEC79F-6B3A-477D-9586-4E11560EF263}" sibTransId="{359A7EEC-CBAC-4273-8EFC-D943E0B8376B}"/>
    <dgm:cxn modelId="{C7587D90-ED2B-4265-BC5C-71DA522D4D38}" srcId="{3CA09553-0D2E-4AB9-BB00-57521A8A7729}" destId="{66D2D241-033E-4567-86C4-2329F943146B}" srcOrd="1" destOrd="0" parTransId="{03552337-4BD5-40C3-A20E-13CA1A11967B}" sibTransId="{2BE3C05D-5191-489E-B620-E3E5CF606342}"/>
    <dgm:cxn modelId="{2D073BD8-35C2-4C38-A668-F7C0F86D699B}" type="presOf" srcId="{5A136780-DBD6-41AD-81DB-1E75A35B4CB3}" destId="{92E8C3D9-729C-41CE-BFC1-EC6D45302D80}" srcOrd="0" destOrd="0" presId="urn:microsoft.com/office/officeart/2005/8/layout/chevron2"/>
    <dgm:cxn modelId="{1AEBCD01-1DD1-4788-990A-2A098F39984E}" srcId="{177B1BDA-F0B5-4A8C-B891-76034FAC4486}" destId="{7FB00C56-C23C-4F1A-BF72-49A3BE077536}" srcOrd="0" destOrd="0" parTransId="{48E1AD22-67E5-4063-88D1-4F398AEA1099}" sibTransId="{DBE24DB6-938D-4011-BA84-B763040858C3}"/>
    <dgm:cxn modelId="{D7C7B2EB-74C0-4655-8ABE-91066A45EA7E}" type="presOf" srcId="{3E397CE2-6870-41F0-8655-AF42C7FB7A5A}" destId="{D0182BAF-2B4D-453B-891F-61EE8BA39654}" srcOrd="0" destOrd="0" presId="urn:microsoft.com/office/officeart/2005/8/layout/chevron2"/>
    <dgm:cxn modelId="{5B745AFB-B4DA-4618-988E-9AD2AF527570}" type="presOf" srcId="{177B1BDA-F0B5-4A8C-B891-76034FAC4486}" destId="{AF3FCB83-C9EA-42E2-8E89-D9E1A4188618}" srcOrd="0" destOrd="0" presId="urn:microsoft.com/office/officeart/2005/8/layout/chevron2"/>
    <dgm:cxn modelId="{B1DA454F-D95E-4EF3-9DE3-BAD5FF68DAE9}" type="presOf" srcId="{1EC7482B-4DBF-479D-9119-5141FB07F919}" destId="{7501E86A-0AB4-4952-B182-44F1B1EADBA3}" srcOrd="0" destOrd="0" presId="urn:microsoft.com/office/officeart/2005/8/layout/chevron2"/>
    <dgm:cxn modelId="{32B88760-FEB8-489C-8A12-8A53A03F2047}" srcId="{3CA09553-0D2E-4AB9-BB00-57521A8A7729}" destId="{349C1213-4D3F-4C31-9F96-E78A7E242AE6}" srcOrd="0" destOrd="0" parTransId="{34FC7C8B-2FD7-4D0F-A479-3F5B5F029319}" sibTransId="{AE58123F-A51F-4918-B38E-350DCCAD570E}"/>
    <dgm:cxn modelId="{689C5452-95ED-49C9-BC65-1C08FC80896B}" srcId="{3CA09553-0D2E-4AB9-BB00-57521A8A7729}" destId="{177B1BDA-F0B5-4A8C-B891-76034FAC4486}" srcOrd="3" destOrd="0" parTransId="{A7F6E3EF-D0AB-48CD-AEA6-4BFF880DEE7B}" sibTransId="{B913FAF6-F17F-4A65-B923-621A34E42ED8}"/>
    <dgm:cxn modelId="{948F57C5-2484-4A99-ADC1-3BA1F5D36BDB}" type="presOf" srcId="{349C1213-4D3F-4C31-9F96-E78A7E242AE6}" destId="{04A7A7F1-2425-4D95-A2AF-EFDED82E9E00}" srcOrd="0" destOrd="0" presId="urn:microsoft.com/office/officeart/2005/8/layout/chevron2"/>
    <dgm:cxn modelId="{A23AF5FF-A740-4E41-8C54-E8E417DFD014}" type="presOf" srcId="{71BC62CE-6952-460C-87EA-ABC1284AAADB}" destId="{14E27661-9E53-4139-AB8B-FE6BD160DBBE}" srcOrd="0" destOrd="0" presId="urn:microsoft.com/office/officeart/2005/8/layout/chevron2"/>
    <dgm:cxn modelId="{D6710F4E-EDC7-4489-9D84-8377D4CD9BE9}" type="presOf" srcId="{D4C1DF96-DC59-43C4-9C55-FA64C41FCD8C}" destId="{49F5372F-D1BB-4F62-A587-CC663A88C7E1}" srcOrd="0" destOrd="0" presId="urn:microsoft.com/office/officeart/2005/8/layout/chevron2"/>
    <dgm:cxn modelId="{E6C3CE7F-EAB7-485F-AB5E-76C0C6B13205}" srcId="{3E397CE2-6870-41F0-8655-AF42C7FB7A5A}" destId="{328E5CBE-BC76-4D5A-99BF-04731A0B80DA}" srcOrd="0" destOrd="0" parTransId="{23A78DD5-012A-4BA4-B3DF-5134ECB9438E}" sibTransId="{835B9E93-A133-4D45-8931-E6821440784D}"/>
    <dgm:cxn modelId="{1CB84C90-30E5-4588-8317-D434B61A6FD3}" srcId="{349C1213-4D3F-4C31-9F96-E78A7E242AE6}" destId="{71BC62CE-6952-460C-87EA-ABC1284AAADB}" srcOrd="0" destOrd="0" parTransId="{4B1716E8-B2BE-43C9-B3A4-F896C1CE1676}" sibTransId="{3CCEC4EA-ED5B-4CFD-B09D-B614452C03E1}"/>
    <dgm:cxn modelId="{91558899-57A9-4878-9178-19966510D4FA}" type="presOf" srcId="{328E5CBE-BC76-4D5A-99BF-04731A0B80DA}" destId="{89F8B7C8-DF36-40F7-9B4E-C4C555937403}" srcOrd="0" destOrd="0" presId="urn:microsoft.com/office/officeart/2005/8/layout/chevron2"/>
    <dgm:cxn modelId="{6C732532-8B7A-4F83-96DB-3B4033CD4CA2}" srcId="{66D2D241-033E-4567-86C4-2329F943146B}" destId="{1EC7482B-4DBF-479D-9119-5141FB07F919}" srcOrd="0" destOrd="0" parTransId="{68FCD2DD-3460-430B-B314-0780224715CB}" sibTransId="{C10A5881-55E1-4557-AD59-A823667A3C82}"/>
    <dgm:cxn modelId="{15728346-07FC-495E-95E2-E57F8A2F1A09}" type="presOf" srcId="{66D2D241-033E-4567-86C4-2329F943146B}" destId="{1E405207-B1AA-43CE-9FAD-B182D45E7B4E}" srcOrd="0" destOrd="0" presId="urn:microsoft.com/office/officeart/2005/8/layout/chevron2"/>
    <dgm:cxn modelId="{357A2D6F-B502-451B-9670-D64FD4257F64}" srcId="{3CA09553-0D2E-4AB9-BB00-57521A8A7729}" destId="{3E397CE2-6870-41F0-8655-AF42C7FB7A5A}" srcOrd="2" destOrd="0" parTransId="{93095253-42A8-496A-899F-C3B2D328EF2F}" sibTransId="{EADE7B58-D6F0-466B-8264-CF7C684D1DE8}"/>
    <dgm:cxn modelId="{3012E973-752F-4307-88ED-214E94E3D450}" type="presParOf" srcId="{05EC44CE-5B1E-405F-9800-8A6870AFB35F}" destId="{453DDCD7-2112-4DC3-B8D2-F7465D3927B9}" srcOrd="0" destOrd="0" presId="urn:microsoft.com/office/officeart/2005/8/layout/chevron2"/>
    <dgm:cxn modelId="{002ADC83-6F9B-4421-8473-8D6A2490384D}" type="presParOf" srcId="{453DDCD7-2112-4DC3-B8D2-F7465D3927B9}" destId="{04A7A7F1-2425-4D95-A2AF-EFDED82E9E00}" srcOrd="0" destOrd="0" presId="urn:microsoft.com/office/officeart/2005/8/layout/chevron2"/>
    <dgm:cxn modelId="{8F19629C-77A6-47FC-BF14-0D89A7D27517}" type="presParOf" srcId="{453DDCD7-2112-4DC3-B8D2-F7465D3927B9}" destId="{14E27661-9E53-4139-AB8B-FE6BD160DBBE}" srcOrd="1" destOrd="0" presId="urn:microsoft.com/office/officeart/2005/8/layout/chevron2"/>
    <dgm:cxn modelId="{3272D9BE-98F0-4AB4-BC93-439D80909E4A}" type="presParOf" srcId="{05EC44CE-5B1E-405F-9800-8A6870AFB35F}" destId="{6DB72802-EDA2-48FA-B1C1-D478399F3498}" srcOrd="1" destOrd="0" presId="urn:microsoft.com/office/officeart/2005/8/layout/chevron2"/>
    <dgm:cxn modelId="{520F8847-F9BC-4696-839B-E87A22A9DC23}" type="presParOf" srcId="{05EC44CE-5B1E-405F-9800-8A6870AFB35F}" destId="{C1E9E646-1F8B-4034-97B4-B0E831EA2BA8}" srcOrd="2" destOrd="0" presId="urn:microsoft.com/office/officeart/2005/8/layout/chevron2"/>
    <dgm:cxn modelId="{3F42F955-5230-4D94-AFF9-1B18D7D98F7F}" type="presParOf" srcId="{C1E9E646-1F8B-4034-97B4-B0E831EA2BA8}" destId="{1E405207-B1AA-43CE-9FAD-B182D45E7B4E}" srcOrd="0" destOrd="0" presId="urn:microsoft.com/office/officeart/2005/8/layout/chevron2"/>
    <dgm:cxn modelId="{C7C1924C-7A36-4612-9504-22F169C22C33}" type="presParOf" srcId="{C1E9E646-1F8B-4034-97B4-B0E831EA2BA8}" destId="{7501E86A-0AB4-4952-B182-44F1B1EADBA3}" srcOrd="1" destOrd="0" presId="urn:microsoft.com/office/officeart/2005/8/layout/chevron2"/>
    <dgm:cxn modelId="{8353ADDF-ED7B-4805-89CD-28D967C9FB81}" type="presParOf" srcId="{05EC44CE-5B1E-405F-9800-8A6870AFB35F}" destId="{1E82E5F9-CB43-4930-9A29-1935EB8EBBDA}" srcOrd="3" destOrd="0" presId="urn:microsoft.com/office/officeart/2005/8/layout/chevron2"/>
    <dgm:cxn modelId="{968C9D3D-1DA1-4916-9055-8C4DB712D05C}" type="presParOf" srcId="{05EC44CE-5B1E-405F-9800-8A6870AFB35F}" destId="{DBE1B2C7-439E-456E-B7ED-8B6370BA909C}" srcOrd="4" destOrd="0" presId="urn:microsoft.com/office/officeart/2005/8/layout/chevron2"/>
    <dgm:cxn modelId="{5FCCA4FD-FD68-4B19-950B-102F9781C886}" type="presParOf" srcId="{DBE1B2C7-439E-456E-B7ED-8B6370BA909C}" destId="{D0182BAF-2B4D-453B-891F-61EE8BA39654}" srcOrd="0" destOrd="0" presId="urn:microsoft.com/office/officeart/2005/8/layout/chevron2"/>
    <dgm:cxn modelId="{FA06CC7C-C4AA-40DC-B13D-813EBA6C4EE4}" type="presParOf" srcId="{DBE1B2C7-439E-456E-B7ED-8B6370BA909C}" destId="{89F8B7C8-DF36-40F7-9B4E-C4C555937403}" srcOrd="1" destOrd="0" presId="urn:microsoft.com/office/officeart/2005/8/layout/chevron2"/>
    <dgm:cxn modelId="{1A551900-D1A0-46ED-834C-47962E5747AB}" type="presParOf" srcId="{05EC44CE-5B1E-405F-9800-8A6870AFB35F}" destId="{E88E40E9-E96E-4424-AA30-906989587C7A}" srcOrd="5" destOrd="0" presId="urn:microsoft.com/office/officeart/2005/8/layout/chevron2"/>
    <dgm:cxn modelId="{E3C1C51B-666C-400B-94F4-2E9E2C7EDC63}" type="presParOf" srcId="{05EC44CE-5B1E-405F-9800-8A6870AFB35F}" destId="{25DE6C6B-5F71-4353-8C0D-3300A654F091}" srcOrd="6" destOrd="0" presId="urn:microsoft.com/office/officeart/2005/8/layout/chevron2"/>
    <dgm:cxn modelId="{31E75DC6-0723-43F4-B29F-C068B875CB6C}" type="presParOf" srcId="{25DE6C6B-5F71-4353-8C0D-3300A654F091}" destId="{AF3FCB83-C9EA-42E2-8E89-D9E1A4188618}" srcOrd="0" destOrd="0" presId="urn:microsoft.com/office/officeart/2005/8/layout/chevron2"/>
    <dgm:cxn modelId="{1D88149D-C6EB-43DC-A14A-4CD267B7FBF7}" type="presParOf" srcId="{25DE6C6B-5F71-4353-8C0D-3300A654F091}" destId="{1B928B52-DEFD-4D6F-B41E-32DE68C56AA7}" srcOrd="1" destOrd="0" presId="urn:microsoft.com/office/officeart/2005/8/layout/chevron2"/>
    <dgm:cxn modelId="{EAF90444-DEEE-4517-9218-FBD0623D75E6}" type="presParOf" srcId="{05EC44CE-5B1E-405F-9800-8A6870AFB35F}" destId="{A4832405-E911-45E1-BB64-5433AC857329}" srcOrd="7" destOrd="0" presId="urn:microsoft.com/office/officeart/2005/8/layout/chevron2"/>
    <dgm:cxn modelId="{C98028FF-13B4-49A0-A9F2-E8B12E6E13B7}" type="presParOf" srcId="{05EC44CE-5B1E-405F-9800-8A6870AFB35F}" destId="{42DBE721-5A83-448D-97C1-C58967D3E9E6}" srcOrd="8" destOrd="0" presId="urn:microsoft.com/office/officeart/2005/8/layout/chevron2"/>
    <dgm:cxn modelId="{99641C91-3284-422E-9C55-D2D5FAB6F5DB}" type="presParOf" srcId="{42DBE721-5A83-448D-97C1-C58967D3E9E6}" destId="{49F5372F-D1BB-4F62-A587-CC663A88C7E1}" srcOrd="0" destOrd="0" presId="urn:microsoft.com/office/officeart/2005/8/layout/chevron2"/>
    <dgm:cxn modelId="{1CB40115-8126-4E37-A3F9-C9CDF2C0FB8B}" type="presParOf" srcId="{42DBE721-5A83-448D-97C1-C58967D3E9E6}" destId="{92E8C3D9-729C-41CE-BFC1-EC6D45302D80}"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859FCA94-40FC-4668-B893-159D93972911}" type="doc">
      <dgm:prSet loTypeId="urn:microsoft.com/office/officeart/2005/8/layout/arrow6" loCatId="relationship" qsTypeId="urn:microsoft.com/office/officeart/2005/8/quickstyle/simple2" qsCatId="simple" csTypeId="urn:microsoft.com/office/officeart/2005/8/colors/accent1_2" csCatId="accent1" phldr="1"/>
      <dgm:spPr/>
      <dgm:t>
        <a:bodyPr/>
        <a:lstStyle/>
        <a:p>
          <a:endParaRPr lang="zh-CN" altLang="en-US"/>
        </a:p>
      </dgm:t>
    </dgm:pt>
    <dgm:pt modelId="{FA5D6FE6-FDBD-4D15-A3DD-8C70DDD16067}">
      <dgm:prSet phldrT="[文本]" custT="1"/>
      <dgm:spPr/>
      <dgm:t>
        <a:bodyPr/>
        <a:lstStyle/>
        <a:p>
          <a:r>
            <a:rPr lang="zh-CN" altLang="en-US" sz="4400" b="1" dirty="0" smtClean="0">
              <a:solidFill>
                <a:srgbClr val="C00000"/>
              </a:solidFill>
              <a:latin typeface="黑体" pitchFamily="2" charset="-122"/>
              <a:ea typeface="黑体" pitchFamily="2" charset="-122"/>
            </a:rPr>
            <a:t>培训</a:t>
          </a:r>
          <a:endParaRPr lang="zh-CN" altLang="en-US" sz="4400" b="1" dirty="0">
            <a:solidFill>
              <a:srgbClr val="C00000"/>
            </a:solidFill>
            <a:latin typeface="黑体" pitchFamily="2" charset="-122"/>
            <a:ea typeface="黑体" pitchFamily="2" charset="-122"/>
          </a:endParaRPr>
        </a:p>
      </dgm:t>
    </dgm:pt>
    <dgm:pt modelId="{4F5F8BDC-6602-475A-B809-A1ABA05A01D8}" type="parTrans" cxnId="{7B23A019-00F1-4C57-A278-847CA648767D}">
      <dgm:prSet/>
      <dgm:spPr/>
      <dgm:t>
        <a:bodyPr/>
        <a:lstStyle/>
        <a:p>
          <a:endParaRPr lang="zh-CN" altLang="en-US" b="1">
            <a:solidFill>
              <a:srgbClr val="CA5A1C"/>
            </a:solidFill>
          </a:endParaRPr>
        </a:p>
      </dgm:t>
    </dgm:pt>
    <dgm:pt modelId="{E5C4B294-4F49-423E-87FF-DC26DD5AFA86}" type="sibTrans" cxnId="{7B23A019-00F1-4C57-A278-847CA648767D}">
      <dgm:prSet/>
      <dgm:spPr/>
      <dgm:t>
        <a:bodyPr/>
        <a:lstStyle/>
        <a:p>
          <a:endParaRPr lang="zh-CN" altLang="en-US" b="1">
            <a:solidFill>
              <a:srgbClr val="CA5A1C"/>
            </a:solidFill>
          </a:endParaRPr>
        </a:p>
      </dgm:t>
    </dgm:pt>
    <dgm:pt modelId="{27759054-4EAD-4B27-8ADD-6BC4EC8CBC8B}">
      <dgm:prSet phldrT="[文本]" custT="1"/>
      <dgm:spPr/>
      <dgm:t>
        <a:bodyPr/>
        <a:lstStyle/>
        <a:p>
          <a:r>
            <a:rPr lang="zh-CN" altLang="en-US" sz="4400" b="1" dirty="0" smtClean="0">
              <a:solidFill>
                <a:srgbClr val="C00000"/>
              </a:solidFill>
              <a:latin typeface="黑体" pitchFamily="2" charset="-122"/>
              <a:ea typeface="黑体" pitchFamily="2" charset="-122"/>
            </a:rPr>
            <a:t>竞业限制</a:t>
          </a:r>
          <a:endParaRPr lang="zh-CN" altLang="en-US" sz="4400" b="1" dirty="0">
            <a:solidFill>
              <a:srgbClr val="C00000"/>
            </a:solidFill>
            <a:latin typeface="黑体" pitchFamily="2" charset="-122"/>
            <a:ea typeface="黑体" pitchFamily="2" charset="-122"/>
          </a:endParaRPr>
        </a:p>
      </dgm:t>
    </dgm:pt>
    <dgm:pt modelId="{5F88C79F-5D36-440C-9C0D-ED30899AC09E}" type="parTrans" cxnId="{2F2338E8-1D13-4BDE-AC27-D86A192CC50F}">
      <dgm:prSet/>
      <dgm:spPr/>
      <dgm:t>
        <a:bodyPr/>
        <a:lstStyle/>
        <a:p>
          <a:endParaRPr lang="zh-CN" altLang="en-US" b="1">
            <a:solidFill>
              <a:srgbClr val="CA5A1C"/>
            </a:solidFill>
          </a:endParaRPr>
        </a:p>
      </dgm:t>
    </dgm:pt>
    <dgm:pt modelId="{FC4FAFCC-1E8B-4E94-BA7F-21C637C2ECAC}" type="sibTrans" cxnId="{2F2338E8-1D13-4BDE-AC27-D86A192CC50F}">
      <dgm:prSet/>
      <dgm:spPr/>
      <dgm:t>
        <a:bodyPr/>
        <a:lstStyle/>
        <a:p>
          <a:endParaRPr lang="zh-CN" altLang="en-US" b="1">
            <a:solidFill>
              <a:srgbClr val="CA5A1C"/>
            </a:solidFill>
          </a:endParaRPr>
        </a:p>
      </dgm:t>
    </dgm:pt>
    <dgm:pt modelId="{9363ED63-0C81-48B9-AC85-48E21B50035C}" type="pres">
      <dgm:prSet presAssocID="{859FCA94-40FC-4668-B893-159D93972911}" presName="compositeShape" presStyleCnt="0">
        <dgm:presLayoutVars>
          <dgm:chMax val="2"/>
          <dgm:dir/>
          <dgm:resizeHandles val="exact"/>
        </dgm:presLayoutVars>
      </dgm:prSet>
      <dgm:spPr/>
      <dgm:t>
        <a:bodyPr/>
        <a:lstStyle/>
        <a:p>
          <a:endParaRPr lang="zh-CN" altLang="en-US"/>
        </a:p>
      </dgm:t>
    </dgm:pt>
    <dgm:pt modelId="{EE14A344-538E-494A-AEDD-C20F92EC4E02}" type="pres">
      <dgm:prSet presAssocID="{859FCA94-40FC-4668-B893-159D93972911}" presName="ribbon" presStyleLbl="node1" presStyleIdx="0" presStyleCnt="1">
        <dgm:style>
          <a:lnRef idx="2">
            <a:schemeClr val="accent2"/>
          </a:lnRef>
          <a:fillRef idx="1">
            <a:schemeClr val="lt1"/>
          </a:fillRef>
          <a:effectRef idx="0">
            <a:schemeClr val="accent2"/>
          </a:effectRef>
          <a:fontRef idx="minor">
            <a:schemeClr val="dk1"/>
          </a:fontRef>
        </dgm:style>
      </dgm:prSet>
      <dgm:spPr/>
      <dgm:t>
        <a:bodyPr/>
        <a:lstStyle/>
        <a:p>
          <a:endParaRPr lang="zh-CN" altLang="en-US"/>
        </a:p>
      </dgm:t>
    </dgm:pt>
    <dgm:pt modelId="{B42D170A-B8DF-4384-B34B-9C1A4F8E9625}" type="pres">
      <dgm:prSet presAssocID="{859FCA94-40FC-4668-B893-159D93972911}" presName="leftArrowText" presStyleLbl="node1" presStyleIdx="0" presStyleCnt="1" custLinFactNeighborX="-4386">
        <dgm:presLayoutVars>
          <dgm:chMax val="0"/>
          <dgm:bulletEnabled val="1"/>
        </dgm:presLayoutVars>
      </dgm:prSet>
      <dgm:spPr/>
      <dgm:t>
        <a:bodyPr/>
        <a:lstStyle/>
        <a:p>
          <a:endParaRPr lang="zh-CN" altLang="en-US"/>
        </a:p>
      </dgm:t>
    </dgm:pt>
    <dgm:pt modelId="{0A665751-4C02-4195-A781-E01653F89B2C}" type="pres">
      <dgm:prSet presAssocID="{859FCA94-40FC-4668-B893-159D93972911}" presName="rightArrowText" presStyleLbl="node1" presStyleIdx="0" presStyleCnt="1" custLinFactNeighborX="11177">
        <dgm:presLayoutVars>
          <dgm:chMax val="0"/>
          <dgm:bulletEnabled val="1"/>
        </dgm:presLayoutVars>
      </dgm:prSet>
      <dgm:spPr/>
      <dgm:t>
        <a:bodyPr/>
        <a:lstStyle/>
        <a:p>
          <a:endParaRPr lang="zh-CN" altLang="en-US"/>
        </a:p>
      </dgm:t>
    </dgm:pt>
  </dgm:ptLst>
  <dgm:cxnLst>
    <dgm:cxn modelId="{22C64A48-2EF4-45B8-B8BA-18870A776261}" type="presOf" srcId="{859FCA94-40FC-4668-B893-159D93972911}" destId="{9363ED63-0C81-48B9-AC85-48E21B50035C}" srcOrd="0" destOrd="0" presId="urn:microsoft.com/office/officeart/2005/8/layout/arrow6"/>
    <dgm:cxn modelId="{DBCB6A90-EA4F-44F7-BF09-AE68B052E4CC}" type="presOf" srcId="{FA5D6FE6-FDBD-4D15-A3DD-8C70DDD16067}" destId="{B42D170A-B8DF-4384-B34B-9C1A4F8E9625}" srcOrd="0" destOrd="0" presId="urn:microsoft.com/office/officeart/2005/8/layout/arrow6"/>
    <dgm:cxn modelId="{7B23A019-00F1-4C57-A278-847CA648767D}" srcId="{859FCA94-40FC-4668-B893-159D93972911}" destId="{FA5D6FE6-FDBD-4D15-A3DD-8C70DDD16067}" srcOrd="0" destOrd="0" parTransId="{4F5F8BDC-6602-475A-B809-A1ABA05A01D8}" sibTransId="{E5C4B294-4F49-423E-87FF-DC26DD5AFA86}"/>
    <dgm:cxn modelId="{7188FFF4-651E-47DA-89E3-7E8D79FBD924}" type="presOf" srcId="{27759054-4EAD-4B27-8ADD-6BC4EC8CBC8B}" destId="{0A665751-4C02-4195-A781-E01653F89B2C}" srcOrd="0" destOrd="0" presId="urn:microsoft.com/office/officeart/2005/8/layout/arrow6"/>
    <dgm:cxn modelId="{2F2338E8-1D13-4BDE-AC27-D86A192CC50F}" srcId="{859FCA94-40FC-4668-B893-159D93972911}" destId="{27759054-4EAD-4B27-8ADD-6BC4EC8CBC8B}" srcOrd="1" destOrd="0" parTransId="{5F88C79F-5D36-440C-9C0D-ED30899AC09E}" sibTransId="{FC4FAFCC-1E8B-4E94-BA7F-21C637C2ECAC}"/>
    <dgm:cxn modelId="{3FA0D63A-C658-472B-9AE7-0CC1A8ACE90C}" type="presParOf" srcId="{9363ED63-0C81-48B9-AC85-48E21B50035C}" destId="{EE14A344-538E-494A-AEDD-C20F92EC4E02}" srcOrd="0" destOrd="0" presId="urn:microsoft.com/office/officeart/2005/8/layout/arrow6"/>
    <dgm:cxn modelId="{1925B6EE-E502-44D6-9472-314A66FC366D}" type="presParOf" srcId="{9363ED63-0C81-48B9-AC85-48E21B50035C}" destId="{B42D170A-B8DF-4384-B34B-9C1A4F8E9625}" srcOrd="1" destOrd="0" presId="urn:microsoft.com/office/officeart/2005/8/layout/arrow6"/>
    <dgm:cxn modelId="{E3595B94-6957-406C-B506-DAD89435A72E}" type="presParOf" srcId="{9363ED63-0C81-48B9-AC85-48E21B50035C}" destId="{0A665751-4C02-4195-A781-E01653F89B2C}" srcOrd="2" destOrd="0" presId="urn:microsoft.com/office/officeart/2005/8/layout/arrow6"/>
  </dgm:cxnLst>
  <dgm:bg/>
  <dgm:whole/>
</dgm:dataModel>
</file>

<file path=ppt/diagrams/data4.xml><?xml version="1.0" encoding="utf-8"?>
<dgm:dataModel xmlns:dgm="http://schemas.openxmlformats.org/drawingml/2006/diagram" xmlns:a="http://schemas.openxmlformats.org/drawingml/2006/main">
  <dgm:ptLst>
    <dgm:pt modelId="{5E4C9D97-2BC2-4756-9BFB-C3FADDC6D3A4}" type="doc">
      <dgm:prSet loTypeId="urn:microsoft.com/office/officeart/2005/8/layout/cycle4#1" loCatId="relationship" qsTypeId="urn:microsoft.com/office/officeart/2005/8/quickstyle/simple1" qsCatId="simple" csTypeId="urn:microsoft.com/office/officeart/2005/8/colors/accent1_2" csCatId="accent1" phldr="1"/>
      <dgm:spPr/>
      <dgm:t>
        <a:bodyPr/>
        <a:lstStyle/>
        <a:p>
          <a:endParaRPr lang="zh-CN" altLang="en-US"/>
        </a:p>
      </dgm:t>
    </dgm:pt>
    <dgm:pt modelId="{11791498-A184-4F0B-AC9C-A85E46D1B807}">
      <dgm:prSet phldrT="[文本]" custT="1">
        <dgm:style>
          <a:lnRef idx="2">
            <a:schemeClr val="accent2"/>
          </a:lnRef>
          <a:fillRef idx="1">
            <a:schemeClr val="lt1"/>
          </a:fillRef>
          <a:effectRef idx="0">
            <a:schemeClr val="accent2"/>
          </a:effectRef>
          <a:fontRef idx="minor">
            <a:schemeClr val="dk1"/>
          </a:fontRef>
        </dgm:style>
      </dgm:prSet>
      <dgm:spPr/>
      <dgm:t>
        <a:bodyPr/>
        <a:lstStyle/>
        <a:p>
          <a:r>
            <a:rPr lang="zh-CN" altLang="en-US" sz="2400" b="1" dirty="0" smtClean="0">
              <a:solidFill>
                <a:srgbClr val="C00000"/>
              </a:solidFill>
              <a:effectLst>
                <a:outerShdw blurRad="38100" dist="38100" dir="2700000" algn="tl">
                  <a:srgbClr val="000000">
                    <a:alpha val="43137"/>
                  </a:srgbClr>
                </a:outerShdw>
              </a:effectLst>
            </a:rPr>
            <a:t>试用期内岗前培训</a:t>
          </a:r>
          <a:endParaRPr lang="zh-CN" altLang="en-US" sz="2400" b="1" dirty="0">
            <a:solidFill>
              <a:srgbClr val="C00000"/>
            </a:solidFill>
            <a:effectLst>
              <a:outerShdw blurRad="38100" dist="38100" dir="2700000" algn="tl">
                <a:srgbClr val="000000">
                  <a:alpha val="43137"/>
                </a:srgbClr>
              </a:outerShdw>
            </a:effectLst>
          </a:endParaRPr>
        </a:p>
      </dgm:t>
    </dgm:pt>
    <dgm:pt modelId="{AD459770-6344-41C2-B721-A430296C0579}" type="parTrans" cxnId="{9E531049-03ED-4103-B314-7124EBCE3212}">
      <dgm:prSet/>
      <dgm:spPr/>
      <dgm:t>
        <a:bodyPr/>
        <a:lstStyle/>
        <a:p>
          <a:endParaRPr lang="zh-CN" altLang="en-US" sz="2400" b="1">
            <a:solidFill>
              <a:srgbClr val="CC0000"/>
            </a:solidFill>
            <a:effectLst>
              <a:outerShdw blurRad="38100" dist="38100" dir="2700000" algn="tl">
                <a:srgbClr val="000000">
                  <a:alpha val="43137"/>
                </a:srgbClr>
              </a:outerShdw>
            </a:effectLst>
          </a:endParaRPr>
        </a:p>
      </dgm:t>
    </dgm:pt>
    <dgm:pt modelId="{C4996FAE-6BB6-4387-8929-80E6627DB4D6}" type="sibTrans" cxnId="{9E531049-03ED-4103-B314-7124EBCE3212}">
      <dgm:prSet/>
      <dgm:spPr/>
      <dgm:t>
        <a:bodyPr/>
        <a:lstStyle/>
        <a:p>
          <a:endParaRPr lang="zh-CN" altLang="en-US" sz="2400" b="1">
            <a:solidFill>
              <a:srgbClr val="CC0000"/>
            </a:solidFill>
            <a:effectLst>
              <a:outerShdw blurRad="38100" dist="38100" dir="2700000" algn="tl">
                <a:srgbClr val="000000">
                  <a:alpha val="43137"/>
                </a:srgbClr>
              </a:outerShdw>
            </a:effectLst>
          </a:endParaRPr>
        </a:p>
      </dgm:t>
    </dgm:pt>
    <dgm:pt modelId="{5E980767-D9D2-4C44-B4CD-BAEC5A5BE807}">
      <dgm:prSet phldrT="[文本]" custT="1">
        <dgm:style>
          <a:lnRef idx="2">
            <a:schemeClr val="accent2"/>
          </a:lnRef>
          <a:fillRef idx="1">
            <a:schemeClr val="lt1"/>
          </a:fillRef>
          <a:effectRef idx="0">
            <a:schemeClr val="accent2"/>
          </a:effectRef>
          <a:fontRef idx="minor">
            <a:schemeClr val="dk1"/>
          </a:fontRef>
        </dgm:style>
      </dgm:prSet>
      <dgm:spPr/>
      <dgm:t>
        <a:bodyPr/>
        <a:lstStyle/>
        <a:p>
          <a:r>
            <a:rPr lang="zh-CN" altLang="en-US" sz="2400" b="1" dirty="0" smtClean="0">
              <a:solidFill>
                <a:srgbClr val="C00000"/>
              </a:solidFill>
              <a:effectLst>
                <a:outerShdw blurRad="38100" dist="38100" dir="2700000" algn="tl">
                  <a:srgbClr val="000000">
                    <a:alpha val="43137"/>
                  </a:srgbClr>
                </a:outerShdw>
              </a:effectLst>
            </a:rPr>
            <a:t>专业技术培训</a:t>
          </a:r>
          <a:endParaRPr lang="zh-CN" altLang="en-US" sz="2400" b="1" dirty="0">
            <a:solidFill>
              <a:srgbClr val="C00000"/>
            </a:solidFill>
            <a:effectLst>
              <a:outerShdw blurRad="38100" dist="38100" dir="2700000" algn="tl">
                <a:srgbClr val="000000">
                  <a:alpha val="43137"/>
                </a:srgbClr>
              </a:outerShdw>
            </a:effectLst>
          </a:endParaRPr>
        </a:p>
      </dgm:t>
    </dgm:pt>
    <dgm:pt modelId="{A0266013-6EC5-4CCA-B4DD-4F5D5124803B}" type="parTrans" cxnId="{810BC588-688B-43C8-9118-2ECD456E3704}">
      <dgm:prSet/>
      <dgm:spPr/>
      <dgm:t>
        <a:bodyPr/>
        <a:lstStyle/>
        <a:p>
          <a:endParaRPr lang="zh-CN" altLang="en-US" sz="2400" b="1">
            <a:solidFill>
              <a:srgbClr val="CC0000"/>
            </a:solidFill>
            <a:effectLst>
              <a:outerShdw blurRad="38100" dist="38100" dir="2700000" algn="tl">
                <a:srgbClr val="000000">
                  <a:alpha val="43137"/>
                </a:srgbClr>
              </a:outerShdw>
            </a:effectLst>
          </a:endParaRPr>
        </a:p>
      </dgm:t>
    </dgm:pt>
    <dgm:pt modelId="{4659CEB9-5FFD-44F6-8059-3B2D240A6CC6}" type="sibTrans" cxnId="{810BC588-688B-43C8-9118-2ECD456E3704}">
      <dgm:prSet/>
      <dgm:spPr/>
      <dgm:t>
        <a:bodyPr/>
        <a:lstStyle/>
        <a:p>
          <a:endParaRPr lang="zh-CN" altLang="en-US" sz="2400" b="1">
            <a:solidFill>
              <a:srgbClr val="CC0000"/>
            </a:solidFill>
            <a:effectLst>
              <a:outerShdw blurRad="38100" dist="38100" dir="2700000" algn="tl">
                <a:srgbClr val="000000">
                  <a:alpha val="43137"/>
                </a:srgbClr>
              </a:outerShdw>
            </a:effectLst>
          </a:endParaRPr>
        </a:p>
      </dgm:t>
    </dgm:pt>
    <dgm:pt modelId="{3DE70B1F-32F5-4FBF-B337-6E21F8382238}">
      <dgm:prSet phldrT="[文本]" custT="1">
        <dgm:style>
          <a:lnRef idx="2">
            <a:schemeClr val="accent2"/>
          </a:lnRef>
          <a:fillRef idx="1">
            <a:schemeClr val="lt1"/>
          </a:fillRef>
          <a:effectRef idx="0">
            <a:schemeClr val="accent2"/>
          </a:effectRef>
          <a:fontRef idx="minor">
            <a:schemeClr val="dk1"/>
          </a:fontRef>
        </dgm:style>
      </dgm:prSet>
      <dgm:spPr/>
      <dgm:t>
        <a:bodyPr/>
        <a:lstStyle/>
        <a:p>
          <a:endParaRPr lang="en-US" altLang="zh-CN" sz="2400" b="1" dirty="0" smtClean="0">
            <a:solidFill>
              <a:srgbClr val="C00000"/>
            </a:solidFill>
            <a:effectLst>
              <a:outerShdw blurRad="38100" dist="38100" dir="2700000" algn="tl">
                <a:srgbClr val="000000">
                  <a:alpha val="43137"/>
                </a:srgbClr>
              </a:outerShdw>
            </a:effectLst>
          </a:endParaRPr>
        </a:p>
        <a:p>
          <a:r>
            <a:rPr lang="zh-CN" altLang="en-US" sz="2400" b="1" dirty="0" smtClean="0">
              <a:solidFill>
                <a:srgbClr val="C00000"/>
              </a:solidFill>
              <a:effectLst>
                <a:outerShdw blurRad="38100" dist="38100" dir="2700000" algn="tl">
                  <a:srgbClr val="000000">
                    <a:alpha val="43137"/>
                  </a:srgbClr>
                </a:outerShdw>
              </a:effectLst>
            </a:rPr>
            <a:t>不胜任工作的培训</a:t>
          </a:r>
          <a:endParaRPr lang="zh-CN" altLang="en-US" sz="2400" b="1" dirty="0">
            <a:solidFill>
              <a:srgbClr val="C00000"/>
            </a:solidFill>
            <a:effectLst>
              <a:outerShdw blurRad="38100" dist="38100" dir="2700000" algn="tl">
                <a:srgbClr val="000000">
                  <a:alpha val="43137"/>
                </a:srgbClr>
              </a:outerShdw>
            </a:effectLst>
          </a:endParaRPr>
        </a:p>
      </dgm:t>
    </dgm:pt>
    <dgm:pt modelId="{ECB10164-F29F-4635-9B29-E700C50F6775}" type="parTrans" cxnId="{3A2F89C6-56B8-4D8F-A7BC-6C0DB55B33ED}">
      <dgm:prSet/>
      <dgm:spPr/>
      <dgm:t>
        <a:bodyPr/>
        <a:lstStyle/>
        <a:p>
          <a:endParaRPr lang="zh-CN" altLang="en-US" sz="2400" b="1">
            <a:solidFill>
              <a:srgbClr val="CC0000"/>
            </a:solidFill>
            <a:effectLst>
              <a:outerShdw blurRad="38100" dist="38100" dir="2700000" algn="tl">
                <a:srgbClr val="000000">
                  <a:alpha val="43137"/>
                </a:srgbClr>
              </a:outerShdw>
            </a:effectLst>
          </a:endParaRPr>
        </a:p>
      </dgm:t>
    </dgm:pt>
    <dgm:pt modelId="{5BA26EB0-CB2D-4CB5-AFE8-4B4BDD11D53F}" type="sibTrans" cxnId="{3A2F89C6-56B8-4D8F-A7BC-6C0DB55B33ED}">
      <dgm:prSet/>
      <dgm:spPr/>
      <dgm:t>
        <a:bodyPr/>
        <a:lstStyle/>
        <a:p>
          <a:endParaRPr lang="zh-CN" altLang="en-US" sz="2400" b="1">
            <a:solidFill>
              <a:srgbClr val="CC0000"/>
            </a:solidFill>
            <a:effectLst>
              <a:outerShdw blurRad="38100" dist="38100" dir="2700000" algn="tl">
                <a:srgbClr val="000000">
                  <a:alpha val="43137"/>
                </a:srgbClr>
              </a:outerShdw>
            </a:effectLst>
          </a:endParaRPr>
        </a:p>
      </dgm:t>
    </dgm:pt>
    <dgm:pt modelId="{06B3CDBA-7497-4388-B915-600809352B0D}">
      <dgm:prSet phldrT="[文本]" custT="1">
        <dgm:style>
          <a:lnRef idx="2">
            <a:schemeClr val="accent2"/>
          </a:lnRef>
          <a:fillRef idx="1">
            <a:schemeClr val="lt1"/>
          </a:fillRef>
          <a:effectRef idx="0">
            <a:schemeClr val="accent2"/>
          </a:effectRef>
          <a:fontRef idx="minor">
            <a:schemeClr val="dk1"/>
          </a:fontRef>
        </dgm:style>
      </dgm:prSet>
      <dgm:spPr/>
      <dgm:t>
        <a:bodyPr/>
        <a:lstStyle/>
        <a:p>
          <a:pPr algn="l"/>
          <a:r>
            <a:rPr lang="zh-CN" altLang="en-US" sz="2400" b="1" dirty="0" smtClean="0">
              <a:solidFill>
                <a:srgbClr val="C00000"/>
              </a:solidFill>
              <a:effectLst>
                <a:outerShdw blurRad="38100" dist="38100" dir="2700000" algn="tl">
                  <a:srgbClr val="000000">
                    <a:alpha val="43137"/>
                  </a:srgbClr>
                </a:outerShdw>
              </a:effectLst>
            </a:rPr>
            <a:t>一般技能培训</a:t>
          </a:r>
          <a:endParaRPr lang="zh-CN" altLang="en-US" sz="2400" b="1" dirty="0">
            <a:solidFill>
              <a:srgbClr val="C00000"/>
            </a:solidFill>
            <a:effectLst>
              <a:outerShdw blurRad="38100" dist="38100" dir="2700000" algn="tl">
                <a:srgbClr val="000000">
                  <a:alpha val="43137"/>
                </a:srgbClr>
              </a:outerShdw>
            </a:effectLst>
          </a:endParaRPr>
        </a:p>
      </dgm:t>
    </dgm:pt>
    <dgm:pt modelId="{EFB85D31-B221-4610-B5E5-5EA11A491A1A}" type="parTrans" cxnId="{83F41E03-78D4-4A8A-B09C-E7BF90A09446}">
      <dgm:prSet/>
      <dgm:spPr/>
      <dgm:t>
        <a:bodyPr/>
        <a:lstStyle/>
        <a:p>
          <a:endParaRPr lang="zh-CN" altLang="en-US" sz="2400" b="1">
            <a:solidFill>
              <a:srgbClr val="CC0000"/>
            </a:solidFill>
            <a:effectLst>
              <a:outerShdw blurRad="38100" dist="38100" dir="2700000" algn="tl">
                <a:srgbClr val="000000">
                  <a:alpha val="43137"/>
                </a:srgbClr>
              </a:outerShdw>
            </a:effectLst>
          </a:endParaRPr>
        </a:p>
      </dgm:t>
    </dgm:pt>
    <dgm:pt modelId="{8B823A70-3677-497E-91E4-FE54D951139C}" type="sibTrans" cxnId="{83F41E03-78D4-4A8A-B09C-E7BF90A09446}">
      <dgm:prSet/>
      <dgm:spPr/>
      <dgm:t>
        <a:bodyPr/>
        <a:lstStyle/>
        <a:p>
          <a:endParaRPr lang="zh-CN" altLang="en-US" sz="2400" b="1">
            <a:solidFill>
              <a:srgbClr val="CC0000"/>
            </a:solidFill>
            <a:effectLst>
              <a:outerShdw blurRad="38100" dist="38100" dir="2700000" algn="tl">
                <a:srgbClr val="000000">
                  <a:alpha val="43137"/>
                </a:srgbClr>
              </a:outerShdw>
            </a:effectLst>
          </a:endParaRPr>
        </a:p>
      </dgm:t>
    </dgm:pt>
    <dgm:pt modelId="{77F0DB26-0743-4D76-BCD5-69F797BEB7A8}" type="pres">
      <dgm:prSet presAssocID="{5E4C9D97-2BC2-4756-9BFB-C3FADDC6D3A4}" presName="cycleMatrixDiagram" presStyleCnt="0">
        <dgm:presLayoutVars>
          <dgm:chMax val="1"/>
          <dgm:dir/>
          <dgm:animLvl val="lvl"/>
          <dgm:resizeHandles val="exact"/>
        </dgm:presLayoutVars>
      </dgm:prSet>
      <dgm:spPr/>
      <dgm:t>
        <a:bodyPr/>
        <a:lstStyle/>
        <a:p>
          <a:endParaRPr lang="zh-CN" altLang="en-US"/>
        </a:p>
      </dgm:t>
    </dgm:pt>
    <dgm:pt modelId="{C4D3EECE-A4EA-49AA-9278-EF5C082AAAB4}" type="pres">
      <dgm:prSet presAssocID="{5E4C9D97-2BC2-4756-9BFB-C3FADDC6D3A4}" presName="children" presStyleCnt="0"/>
      <dgm:spPr/>
    </dgm:pt>
    <dgm:pt modelId="{1A3A5764-B034-4DCB-8F3A-65557AC0EE53}" type="pres">
      <dgm:prSet presAssocID="{5E4C9D97-2BC2-4756-9BFB-C3FADDC6D3A4}" presName="childPlaceholder" presStyleCnt="0"/>
      <dgm:spPr/>
    </dgm:pt>
    <dgm:pt modelId="{DB417BC8-6E10-4573-A5F1-D0A16F1F98B2}" type="pres">
      <dgm:prSet presAssocID="{5E4C9D97-2BC2-4756-9BFB-C3FADDC6D3A4}" presName="circle" presStyleCnt="0"/>
      <dgm:spPr/>
    </dgm:pt>
    <dgm:pt modelId="{6D000A63-04A9-4BC9-A5DF-5D157705B699}" type="pres">
      <dgm:prSet presAssocID="{5E4C9D97-2BC2-4756-9BFB-C3FADDC6D3A4}" presName="quadrant1" presStyleLbl="node1" presStyleIdx="0" presStyleCnt="4" custLinFactNeighborX="-43988">
        <dgm:presLayoutVars>
          <dgm:chMax val="1"/>
          <dgm:bulletEnabled val="1"/>
        </dgm:presLayoutVars>
      </dgm:prSet>
      <dgm:spPr/>
      <dgm:t>
        <a:bodyPr/>
        <a:lstStyle/>
        <a:p>
          <a:endParaRPr lang="zh-CN" altLang="en-US"/>
        </a:p>
      </dgm:t>
    </dgm:pt>
    <dgm:pt modelId="{D38108C4-2424-497F-83C3-705BA8B16D6D}" type="pres">
      <dgm:prSet presAssocID="{5E4C9D97-2BC2-4756-9BFB-C3FADDC6D3A4}" presName="quadrant2" presStyleLbl="node1" presStyleIdx="1" presStyleCnt="4" custLinFactNeighborX="-43988">
        <dgm:presLayoutVars>
          <dgm:chMax val="1"/>
          <dgm:bulletEnabled val="1"/>
        </dgm:presLayoutVars>
      </dgm:prSet>
      <dgm:spPr/>
      <dgm:t>
        <a:bodyPr/>
        <a:lstStyle/>
        <a:p>
          <a:endParaRPr lang="zh-CN" altLang="en-US"/>
        </a:p>
      </dgm:t>
    </dgm:pt>
    <dgm:pt modelId="{5F20DAF5-13D2-42AC-AA89-5F9D3156FA54}" type="pres">
      <dgm:prSet presAssocID="{5E4C9D97-2BC2-4756-9BFB-C3FADDC6D3A4}" presName="quadrant3" presStyleLbl="node1" presStyleIdx="2" presStyleCnt="4" custLinFactNeighborX="-43988">
        <dgm:presLayoutVars>
          <dgm:chMax val="1"/>
          <dgm:bulletEnabled val="1"/>
        </dgm:presLayoutVars>
      </dgm:prSet>
      <dgm:spPr/>
      <dgm:t>
        <a:bodyPr/>
        <a:lstStyle/>
        <a:p>
          <a:endParaRPr lang="zh-CN" altLang="en-US"/>
        </a:p>
      </dgm:t>
    </dgm:pt>
    <dgm:pt modelId="{2CEFDF2B-0334-4AD6-BE96-250E7D243950}" type="pres">
      <dgm:prSet presAssocID="{5E4C9D97-2BC2-4756-9BFB-C3FADDC6D3A4}" presName="quadrant4" presStyleLbl="node1" presStyleIdx="3" presStyleCnt="4" custLinFactNeighborX="-43988">
        <dgm:presLayoutVars>
          <dgm:chMax val="1"/>
          <dgm:bulletEnabled val="1"/>
        </dgm:presLayoutVars>
      </dgm:prSet>
      <dgm:spPr/>
      <dgm:t>
        <a:bodyPr/>
        <a:lstStyle/>
        <a:p>
          <a:endParaRPr lang="zh-CN" altLang="en-US"/>
        </a:p>
      </dgm:t>
    </dgm:pt>
    <dgm:pt modelId="{8E013F7F-4F0E-4BB7-BB6F-CC18D27F09E2}" type="pres">
      <dgm:prSet presAssocID="{5E4C9D97-2BC2-4756-9BFB-C3FADDC6D3A4}" presName="quadrantPlaceholder" presStyleCnt="0"/>
      <dgm:spPr/>
    </dgm:pt>
    <dgm:pt modelId="{1A4067F4-99E3-4F81-91B0-8A1BAC2F12B5}" type="pres">
      <dgm:prSet presAssocID="{5E4C9D97-2BC2-4756-9BFB-C3FADDC6D3A4}" presName="center1" presStyleLbl="fgShp" presStyleIdx="0" presStyleCnt="2" custLinFactX="-27407" custLinFactNeighborX="-100000">
        <dgm:style>
          <a:lnRef idx="2">
            <a:schemeClr val="accent2"/>
          </a:lnRef>
          <a:fillRef idx="1">
            <a:schemeClr val="lt1"/>
          </a:fillRef>
          <a:effectRef idx="0">
            <a:schemeClr val="accent2"/>
          </a:effectRef>
          <a:fontRef idx="minor">
            <a:schemeClr val="dk1"/>
          </a:fontRef>
        </dgm:style>
      </dgm:prSet>
      <dgm:spPr/>
      <dgm:t>
        <a:bodyPr/>
        <a:lstStyle/>
        <a:p>
          <a:endParaRPr lang="zh-CN" altLang="en-US"/>
        </a:p>
      </dgm:t>
    </dgm:pt>
    <dgm:pt modelId="{9CBBF09B-7873-43B1-8FAE-F8BE8B23ADF0}" type="pres">
      <dgm:prSet presAssocID="{5E4C9D97-2BC2-4756-9BFB-C3FADDC6D3A4}" presName="center2" presStyleLbl="fgShp" presStyleIdx="1" presStyleCnt="2" custLinFactX="-27407" custLinFactNeighborX="-100000">
        <dgm:style>
          <a:lnRef idx="2">
            <a:schemeClr val="accent2"/>
          </a:lnRef>
          <a:fillRef idx="1">
            <a:schemeClr val="lt1"/>
          </a:fillRef>
          <a:effectRef idx="0">
            <a:schemeClr val="accent2"/>
          </a:effectRef>
          <a:fontRef idx="minor">
            <a:schemeClr val="dk1"/>
          </a:fontRef>
        </dgm:style>
      </dgm:prSet>
      <dgm:spPr/>
      <dgm:t>
        <a:bodyPr/>
        <a:lstStyle/>
        <a:p>
          <a:endParaRPr lang="zh-CN" altLang="en-US"/>
        </a:p>
      </dgm:t>
    </dgm:pt>
  </dgm:ptLst>
  <dgm:cxnLst>
    <dgm:cxn modelId="{2C410D91-C45E-4E72-B0C3-B164E0593F70}" type="presOf" srcId="{3DE70B1F-32F5-4FBF-B337-6E21F8382238}" destId="{5F20DAF5-13D2-42AC-AA89-5F9D3156FA54}" srcOrd="0" destOrd="0" presId="urn:microsoft.com/office/officeart/2005/8/layout/cycle4#1"/>
    <dgm:cxn modelId="{791726D2-F0E0-4CC4-9C46-E67FBE86644F}" type="presOf" srcId="{5E980767-D9D2-4C44-B4CD-BAEC5A5BE807}" destId="{D38108C4-2424-497F-83C3-705BA8B16D6D}" srcOrd="0" destOrd="0" presId="urn:microsoft.com/office/officeart/2005/8/layout/cycle4#1"/>
    <dgm:cxn modelId="{9E531049-03ED-4103-B314-7124EBCE3212}" srcId="{5E4C9D97-2BC2-4756-9BFB-C3FADDC6D3A4}" destId="{11791498-A184-4F0B-AC9C-A85E46D1B807}" srcOrd="0" destOrd="0" parTransId="{AD459770-6344-41C2-B721-A430296C0579}" sibTransId="{C4996FAE-6BB6-4387-8929-80E6627DB4D6}"/>
    <dgm:cxn modelId="{83F41E03-78D4-4A8A-B09C-E7BF90A09446}" srcId="{5E4C9D97-2BC2-4756-9BFB-C3FADDC6D3A4}" destId="{06B3CDBA-7497-4388-B915-600809352B0D}" srcOrd="3" destOrd="0" parTransId="{EFB85D31-B221-4610-B5E5-5EA11A491A1A}" sibTransId="{8B823A70-3677-497E-91E4-FE54D951139C}"/>
    <dgm:cxn modelId="{810BC588-688B-43C8-9118-2ECD456E3704}" srcId="{5E4C9D97-2BC2-4756-9BFB-C3FADDC6D3A4}" destId="{5E980767-D9D2-4C44-B4CD-BAEC5A5BE807}" srcOrd="1" destOrd="0" parTransId="{A0266013-6EC5-4CCA-B4DD-4F5D5124803B}" sibTransId="{4659CEB9-5FFD-44F6-8059-3B2D240A6CC6}"/>
    <dgm:cxn modelId="{23149DD5-D608-4FAD-9768-DE3AAF425A65}" type="presOf" srcId="{5E4C9D97-2BC2-4756-9BFB-C3FADDC6D3A4}" destId="{77F0DB26-0743-4D76-BCD5-69F797BEB7A8}" srcOrd="0" destOrd="0" presId="urn:microsoft.com/office/officeart/2005/8/layout/cycle4#1"/>
    <dgm:cxn modelId="{6986C15C-40E0-4433-9DC3-CF095B5FB716}" type="presOf" srcId="{11791498-A184-4F0B-AC9C-A85E46D1B807}" destId="{6D000A63-04A9-4BC9-A5DF-5D157705B699}" srcOrd="0" destOrd="0" presId="urn:microsoft.com/office/officeart/2005/8/layout/cycle4#1"/>
    <dgm:cxn modelId="{0F5604A4-0068-435F-AEC4-B7682CEAFA54}" type="presOf" srcId="{06B3CDBA-7497-4388-B915-600809352B0D}" destId="{2CEFDF2B-0334-4AD6-BE96-250E7D243950}" srcOrd="0" destOrd="0" presId="urn:microsoft.com/office/officeart/2005/8/layout/cycle4#1"/>
    <dgm:cxn modelId="{3A2F89C6-56B8-4D8F-A7BC-6C0DB55B33ED}" srcId="{5E4C9D97-2BC2-4756-9BFB-C3FADDC6D3A4}" destId="{3DE70B1F-32F5-4FBF-B337-6E21F8382238}" srcOrd="2" destOrd="0" parTransId="{ECB10164-F29F-4635-9B29-E700C50F6775}" sibTransId="{5BA26EB0-CB2D-4CB5-AFE8-4B4BDD11D53F}"/>
    <dgm:cxn modelId="{7DB0329A-8624-4113-B974-D5CAF166DF85}" type="presParOf" srcId="{77F0DB26-0743-4D76-BCD5-69F797BEB7A8}" destId="{C4D3EECE-A4EA-49AA-9278-EF5C082AAAB4}" srcOrd="0" destOrd="0" presId="urn:microsoft.com/office/officeart/2005/8/layout/cycle4#1"/>
    <dgm:cxn modelId="{FD3F1B0F-6C6D-41F3-A74C-D38A4A411C41}" type="presParOf" srcId="{C4D3EECE-A4EA-49AA-9278-EF5C082AAAB4}" destId="{1A3A5764-B034-4DCB-8F3A-65557AC0EE53}" srcOrd="0" destOrd="0" presId="urn:microsoft.com/office/officeart/2005/8/layout/cycle4#1"/>
    <dgm:cxn modelId="{E61FF8B6-0B7A-4E35-B6A8-553F20E1C7C8}" type="presParOf" srcId="{77F0DB26-0743-4D76-BCD5-69F797BEB7A8}" destId="{DB417BC8-6E10-4573-A5F1-D0A16F1F98B2}" srcOrd="1" destOrd="0" presId="urn:microsoft.com/office/officeart/2005/8/layout/cycle4#1"/>
    <dgm:cxn modelId="{E630E59E-9D2E-4200-B41F-C7CD16960ABE}" type="presParOf" srcId="{DB417BC8-6E10-4573-A5F1-D0A16F1F98B2}" destId="{6D000A63-04A9-4BC9-A5DF-5D157705B699}" srcOrd="0" destOrd="0" presId="urn:microsoft.com/office/officeart/2005/8/layout/cycle4#1"/>
    <dgm:cxn modelId="{5988857A-AEE1-4D55-BBB6-924C8B6DE50B}" type="presParOf" srcId="{DB417BC8-6E10-4573-A5F1-D0A16F1F98B2}" destId="{D38108C4-2424-497F-83C3-705BA8B16D6D}" srcOrd="1" destOrd="0" presId="urn:microsoft.com/office/officeart/2005/8/layout/cycle4#1"/>
    <dgm:cxn modelId="{10801B6B-B649-42E4-B759-AA9CDAC26C9C}" type="presParOf" srcId="{DB417BC8-6E10-4573-A5F1-D0A16F1F98B2}" destId="{5F20DAF5-13D2-42AC-AA89-5F9D3156FA54}" srcOrd="2" destOrd="0" presId="urn:microsoft.com/office/officeart/2005/8/layout/cycle4#1"/>
    <dgm:cxn modelId="{61B998C0-4A34-4414-9E35-3DEC7DA3AD45}" type="presParOf" srcId="{DB417BC8-6E10-4573-A5F1-D0A16F1F98B2}" destId="{2CEFDF2B-0334-4AD6-BE96-250E7D243950}" srcOrd="3" destOrd="0" presId="urn:microsoft.com/office/officeart/2005/8/layout/cycle4#1"/>
    <dgm:cxn modelId="{EE9F393F-8582-48E3-9EF0-974E82429A97}" type="presParOf" srcId="{DB417BC8-6E10-4573-A5F1-D0A16F1F98B2}" destId="{8E013F7F-4F0E-4BB7-BB6F-CC18D27F09E2}" srcOrd="4" destOrd="0" presId="urn:microsoft.com/office/officeart/2005/8/layout/cycle4#1"/>
    <dgm:cxn modelId="{D294065D-601D-4537-8791-42F3DBB67BE6}" type="presParOf" srcId="{77F0DB26-0743-4D76-BCD5-69F797BEB7A8}" destId="{1A4067F4-99E3-4F81-91B0-8A1BAC2F12B5}" srcOrd="2" destOrd="0" presId="urn:microsoft.com/office/officeart/2005/8/layout/cycle4#1"/>
    <dgm:cxn modelId="{4EF1D159-BFF9-46F6-976C-6D1D25D2231E}" type="presParOf" srcId="{77F0DB26-0743-4D76-BCD5-69F797BEB7A8}" destId="{9CBBF09B-7873-43B1-8FAE-F8BE8B23ADF0}" srcOrd="3" destOrd="0" presId="urn:microsoft.com/office/officeart/2005/8/layout/cycle4#1"/>
  </dgm:cxnLst>
  <dgm:bg/>
  <dgm:whole/>
</dgm:dataModel>
</file>

<file path=ppt/diagrams/data5.xml><?xml version="1.0" encoding="utf-8"?>
<dgm:dataModel xmlns:dgm="http://schemas.openxmlformats.org/drawingml/2006/diagram" xmlns:a="http://schemas.openxmlformats.org/drawingml/2006/main">
  <dgm:ptLst>
    <dgm:pt modelId="{E9225BE1-A1E6-4885-8A54-8A8D39FA4D1D}" type="doc">
      <dgm:prSet loTypeId="urn:microsoft.com/office/officeart/2005/8/layout/cycle8" loCatId="cycle" qsTypeId="urn:microsoft.com/office/officeart/2005/8/quickstyle/simple1" qsCatId="simple" csTypeId="urn:microsoft.com/office/officeart/2005/8/colors/accent1_2" csCatId="accent1" phldr="1"/>
      <dgm:spPr/>
    </dgm:pt>
    <dgm:pt modelId="{A3A185A3-B889-4B47-AF06-C38F0F539B08}">
      <dgm:prSet phldrT="[文本]">
        <dgm:style>
          <a:lnRef idx="2">
            <a:schemeClr val="accent2"/>
          </a:lnRef>
          <a:fillRef idx="1">
            <a:schemeClr val="lt1"/>
          </a:fillRef>
          <a:effectRef idx="0">
            <a:schemeClr val="accent2"/>
          </a:effectRef>
          <a:fontRef idx="minor">
            <a:schemeClr val="dk1"/>
          </a:fontRef>
        </dgm:style>
      </dgm:prSet>
      <dgm:spPr/>
      <dgm:t>
        <a:bodyPr/>
        <a:lstStyle/>
        <a:p>
          <a:r>
            <a:rPr lang="zh-CN" altLang="en-US" b="1" dirty="0" smtClean="0">
              <a:solidFill>
                <a:srgbClr val="000099"/>
              </a:solidFill>
              <a:effectLst>
                <a:outerShdw blurRad="38100" dist="38100" dir="2700000" algn="tl">
                  <a:srgbClr val="000000">
                    <a:alpha val="43137"/>
                  </a:srgbClr>
                </a:outerShdw>
              </a:effectLst>
            </a:rPr>
            <a:t>有凭证的培训费用</a:t>
          </a:r>
          <a:endParaRPr lang="zh-CN" altLang="en-US" b="1" dirty="0">
            <a:solidFill>
              <a:srgbClr val="000099"/>
            </a:solidFill>
            <a:effectLst>
              <a:outerShdw blurRad="38100" dist="38100" dir="2700000" algn="tl">
                <a:srgbClr val="000000">
                  <a:alpha val="43137"/>
                </a:srgbClr>
              </a:outerShdw>
            </a:effectLst>
          </a:endParaRPr>
        </a:p>
      </dgm:t>
    </dgm:pt>
    <dgm:pt modelId="{6ECA67A9-8B12-404E-99A4-4506B77B308C}" type="parTrans" cxnId="{755484E5-C8D1-4B8F-ADEE-19354628E7F3}">
      <dgm:prSet/>
      <dgm:spPr/>
      <dgm:t>
        <a:bodyPr/>
        <a:lstStyle/>
        <a:p>
          <a:endParaRPr lang="zh-CN" altLang="en-US"/>
        </a:p>
      </dgm:t>
    </dgm:pt>
    <dgm:pt modelId="{E67E722F-E408-4585-BD5F-836288B11AA2}" type="sibTrans" cxnId="{755484E5-C8D1-4B8F-ADEE-19354628E7F3}">
      <dgm:prSet/>
      <dgm:spPr/>
      <dgm:t>
        <a:bodyPr/>
        <a:lstStyle/>
        <a:p>
          <a:endParaRPr lang="zh-CN" altLang="en-US"/>
        </a:p>
      </dgm:t>
    </dgm:pt>
    <dgm:pt modelId="{ADBAB284-5A08-4960-87CF-116F2A265CAE}">
      <dgm:prSet phldrT="[文本]">
        <dgm:style>
          <a:lnRef idx="2">
            <a:schemeClr val="accent2"/>
          </a:lnRef>
          <a:fillRef idx="1">
            <a:schemeClr val="lt1"/>
          </a:fillRef>
          <a:effectRef idx="0">
            <a:schemeClr val="accent2"/>
          </a:effectRef>
          <a:fontRef idx="minor">
            <a:schemeClr val="dk1"/>
          </a:fontRef>
        </dgm:style>
      </dgm:prSet>
      <dgm:spPr/>
      <dgm:t>
        <a:bodyPr/>
        <a:lstStyle/>
        <a:p>
          <a:r>
            <a:rPr lang="zh-CN" altLang="en-US" b="1" dirty="0" smtClean="0">
              <a:solidFill>
                <a:srgbClr val="000099"/>
              </a:solidFill>
              <a:effectLst>
                <a:outerShdw blurRad="38100" dist="38100" dir="2700000" algn="tl">
                  <a:srgbClr val="000000">
                    <a:alpha val="43137"/>
                  </a:srgbClr>
                </a:outerShdw>
              </a:effectLst>
            </a:rPr>
            <a:t>培训期间的差旅费</a:t>
          </a:r>
          <a:endParaRPr lang="zh-CN" altLang="en-US" b="1" dirty="0">
            <a:solidFill>
              <a:srgbClr val="000099"/>
            </a:solidFill>
            <a:effectLst>
              <a:outerShdw blurRad="38100" dist="38100" dir="2700000" algn="tl">
                <a:srgbClr val="000000">
                  <a:alpha val="43137"/>
                </a:srgbClr>
              </a:outerShdw>
            </a:effectLst>
          </a:endParaRPr>
        </a:p>
      </dgm:t>
    </dgm:pt>
    <dgm:pt modelId="{FB82EDDF-C0A1-4CCD-8CCA-F6D14CCC484D}" type="parTrans" cxnId="{9DCFB4A4-6319-4718-B21A-ED2D6867A4F2}">
      <dgm:prSet/>
      <dgm:spPr/>
      <dgm:t>
        <a:bodyPr/>
        <a:lstStyle/>
        <a:p>
          <a:endParaRPr lang="zh-CN" altLang="en-US"/>
        </a:p>
      </dgm:t>
    </dgm:pt>
    <dgm:pt modelId="{AA3764EA-DAD0-46B1-80D4-1C3A228D19FE}" type="sibTrans" cxnId="{9DCFB4A4-6319-4718-B21A-ED2D6867A4F2}">
      <dgm:prSet/>
      <dgm:spPr/>
      <dgm:t>
        <a:bodyPr/>
        <a:lstStyle/>
        <a:p>
          <a:endParaRPr lang="zh-CN" altLang="en-US"/>
        </a:p>
      </dgm:t>
    </dgm:pt>
    <dgm:pt modelId="{8D308FD1-8EF1-4144-BF1A-6514E9ECEDBD}">
      <dgm:prSet phldrT="[文本]">
        <dgm:style>
          <a:lnRef idx="2">
            <a:schemeClr val="accent2"/>
          </a:lnRef>
          <a:fillRef idx="1">
            <a:schemeClr val="lt1"/>
          </a:fillRef>
          <a:effectRef idx="0">
            <a:schemeClr val="accent2"/>
          </a:effectRef>
          <a:fontRef idx="minor">
            <a:schemeClr val="dk1"/>
          </a:fontRef>
        </dgm:style>
      </dgm:prSet>
      <dgm:spPr/>
      <dgm:t>
        <a:bodyPr/>
        <a:lstStyle/>
        <a:p>
          <a:r>
            <a:rPr lang="zh-CN" altLang="en-US" b="1" dirty="0" smtClean="0">
              <a:solidFill>
                <a:srgbClr val="000099"/>
              </a:solidFill>
              <a:effectLst>
                <a:outerShdw blurRad="38100" dist="38100" dir="2700000" algn="tl">
                  <a:srgbClr val="000000">
                    <a:alpha val="43137"/>
                  </a:srgbClr>
                </a:outerShdw>
              </a:effectLst>
            </a:rPr>
            <a:t>由培训产生的其他用于该劳动者的直接费用</a:t>
          </a:r>
          <a:endParaRPr lang="zh-CN" altLang="en-US" b="1" dirty="0">
            <a:solidFill>
              <a:srgbClr val="000099"/>
            </a:solidFill>
            <a:effectLst>
              <a:outerShdw blurRad="38100" dist="38100" dir="2700000" algn="tl">
                <a:srgbClr val="000000">
                  <a:alpha val="43137"/>
                </a:srgbClr>
              </a:outerShdw>
            </a:effectLst>
          </a:endParaRPr>
        </a:p>
      </dgm:t>
    </dgm:pt>
    <dgm:pt modelId="{8CAEDB83-9850-481F-BADF-9BAC4AD12C74}" type="parTrans" cxnId="{DEF53A6F-1419-4E90-93FE-E18F674B6D20}">
      <dgm:prSet/>
      <dgm:spPr/>
      <dgm:t>
        <a:bodyPr/>
        <a:lstStyle/>
        <a:p>
          <a:endParaRPr lang="zh-CN" altLang="en-US"/>
        </a:p>
      </dgm:t>
    </dgm:pt>
    <dgm:pt modelId="{7FF3F27B-0FE1-489C-9A65-8E01EF8A89D5}" type="sibTrans" cxnId="{DEF53A6F-1419-4E90-93FE-E18F674B6D20}">
      <dgm:prSet/>
      <dgm:spPr/>
      <dgm:t>
        <a:bodyPr/>
        <a:lstStyle/>
        <a:p>
          <a:endParaRPr lang="zh-CN" altLang="en-US"/>
        </a:p>
      </dgm:t>
    </dgm:pt>
    <dgm:pt modelId="{DA981238-22B0-4EBD-B630-CBE2721822F1}" type="pres">
      <dgm:prSet presAssocID="{E9225BE1-A1E6-4885-8A54-8A8D39FA4D1D}" presName="compositeShape" presStyleCnt="0">
        <dgm:presLayoutVars>
          <dgm:chMax val="7"/>
          <dgm:dir/>
          <dgm:resizeHandles val="exact"/>
        </dgm:presLayoutVars>
      </dgm:prSet>
      <dgm:spPr/>
    </dgm:pt>
    <dgm:pt modelId="{0A15A573-71E4-4821-AA95-E01F88DCF6FB}" type="pres">
      <dgm:prSet presAssocID="{E9225BE1-A1E6-4885-8A54-8A8D39FA4D1D}" presName="wedge1" presStyleLbl="node1" presStyleIdx="0" presStyleCnt="3"/>
      <dgm:spPr/>
      <dgm:t>
        <a:bodyPr/>
        <a:lstStyle/>
        <a:p>
          <a:endParaRPr lang="zh-CN" altLang="en-US"/>
        </a:p>
      </dgm:t>
    </dgm:pt>
    <dgm:pt modelId="{C8E5684B-DB2F-48D3-BA42-686A8F1AE2A9}" type="pres">
      <dgm:prSet presAssocID="{E9225BE1-A1E6-4885-8A54-8A8D39FA4D1D}" presName="dummy1a" presStyleCnt="0"/>
      <dgm:spPr/>
    </dgm:pt>
    <dgm:pt modelId="{784AECE6-9B77-484C-9785-5BBD6D2DCAEB}" type="pres">
      <dgm:prSet presAssocID="{E9225BE1-A1E6-4885-8A54-8A8D39FA4D1D}" presName="dummy1b" presStyleCnt="0"/>
      <dgm:spPr/>
    </dgm:pt>
    <dgm:pt modelId="{2DAF06FA-929B-4993-B900-154FD4CEABD9}" type="pres">
      <dgm:prSet presAssocID="{E9225BE1-A1E6-4885-8A54-8A8D39FA4D1D}" presName="wedge1Tx" presStyleLbl="node1" presStyleIdx="0" presStyleCnt="3">
        <dgm:presLayoutVars>
          <dgm:chMax val="0"/>
          <dgm:chPref val="0"/>
          <dgm:bulletEnabled val="1"/>
        </dgm:presLayoutVars>
      </dgm:prSet>
      <dgm:spPr/>
      <dgm:t>
        <a:bodyPr/>
        <a:lstStyle/>
        <a:p>
          <a:endParaRPr lang="zh-CN" altLang="en-US"/>
        </a:p>
      </dgm:t>
    </dgm:pt>
    <dgm:pt modelId="{520551F0-2592-4DAE-AE6E-EFBEBF1E54CF}" type="pres">
      <dgm:prSet presAssocID="{E9225BE1-A1E6-4885-8A54-8A8D39FA4D1D}" presName="wedge2" presStyleLbl="node1" presStyleIdx="1" presStyleCnt="3"/>
      <dgm:spPr/>
      <dgm:t>
        <a:bodyPr/>
        <a:lstStyle/>
        <a:p>
          <a:endParaRPr lang="zh-CN" altLang="en-US"/>
        </a:p>
      </dgm:t>
    </dgm:pt>
    <dgm:pt modelId="{85851F54-FF26-42F9-8137-D46D1F09E9A5}" type="pres">
      <dgm:prSet presAssocID="{E9225BE1-A1E6-4885-8A54-8A8D39FA4D1D}" presName="dummy2a" presStyleCnt="0"/>
      <dgm:spPr/>
    </dgm:pt>
    <dgm:pt modelId="{C4B8B179-DD32-4C8E-8FA5-4E5FEA42D1F9}" type="pres">
      <dgm:prSet presAssocID="{E9225BE1-A1E6-4885-8A54-8A8D39FA4D1D}" presName="dummy2b" presStyleCnt="0"/>
      <dgm:spPr/>
    </dgm:pt>
    <dgm:pt modelId="{FA3CB8D2-F932-46EB-B02D-551A410A1D12}" type="pres">
      <dgm:prSet presAssocID="{E9225BE1-A1E6-4885-8A54-8A8D39FA4D1D}" presName="wedge2Tx" presStyleLbl="node1" presStyleIdx="1" presStyleCnt="3">
        <dgm:presLayoutVars>
          <dgm:chMax val="0"/>
          <dgm:chPref val="0"/>
          <dgm:bulletEnabled val="1"/>
        </dgm:presLayoutVars>
      </dgm:prSet>
      <dgm:spPr/>
      <dgm:t>
        <a:bodyPr/>
        <a:lstStyle/>
        <a:p>
          <a:endParaRPr lang="zh-CN" altLang="en-US"/>
        </a:p>
      </dgm:t>
    </dgm:pt>
    <dgm:pt modelId="{EF0642BA-F381-4A69-BE32-5391C3907BE9}" type="pres">
      <dgm:prSet presAssocID="{E9225BE1-A1E6-4885-8A54-8A8D39FA4D1D}" presName="wedge3" presStyleLbl="node1" presStyleIdx="2" presStyleCnt="3"/>
      <dgm:spPr/>
      <dgm:t>
        <a:bodyPr/>
        <a:lstStyle/>
        <a:p>
          <a:endParaRPr lang="zh-CN" altLang="en-US"/>
        </a:p>
      </dgm:t>
    </dgm:pt>
    <dgm:pt modelId="{9DB16EE9-3D00-4CBD-9870-0F00A306E6CF}" type="pres">
      <dgm:prSet presAssocID="{E9225BE1-A1E6-4885-8A54-8A8D39FA4D1D}" presName="dummy3a" presStyleCnt="0"/>
      <dgm:spPr/>
    </dgm:pt>
    <dgm:pt modelId="{8566D1DD-6042-469F-A05A-A90DA399BB6F}" type="pres">
      <dgm:prSet presAssocID="{E9225BE1-A1E6-4885-8A54-8A8D39FA4D1D}" presName="dummy3b" presStyleCnt="0"/>
      <dgm:spPr/>
    </dgm:pt>
    <dgm:pt modelId="{F91E950D-3C93-4EE2-9697-08748B9E2C36}" type="pres">
      <dgm:prSet presAssocID="{E9225BE1-A1E6-4885-8A54-8A8D39FA4D1D}" presName="wedge3Tx" presStyleLbl="node1" presStyleIdx="2" presStyleCnt="3">
        <dgm:presLayoutVars>
          <dgm:chMax val="0"/>
          <dgm:chPref val="0"/>
          <dgm:bulletEnabled val="1"/>
        </dgm:presLayoutVars>
      </dgm:prSet>
      <dgm:spPr/>
      <dgm:t>
        <a:bodyPr/>
        <a:lstStyle/>
        <a:p>
          <a:endParaRPr lang="zh-CN" altLang="en-US"/>
        </a:p>
      </dgm:t>
    </dgm:pt>
    <dgm:pt modelId="{DFD6AF2B-74A1-473E-B63C-67021ED68411}" type="pres">
      <dgm:prSet presAssocID="{E67E722F-E408-4585-BD5F-836288B11AA2}" presName="arrowWedge1" presStyleLbl="fgSibTrans2D1" presStyleIdx="0" presStyleCnt="3">
        <dgm:style>
          <a:lnRef idx="2">
            <a:schemeClr val="accent2"/>
          </a:lnRef>
          <a:fillRef idx="1">
            <a:schemeClr val="lt1"/>
          </a:fillRef>
          <a:effectRef idx="0">
            <a:schemeClr val="accent2"/>
          </a:effectRef>
          <a:fontRef idx="minor">
            <a:schemeClr val="dk1"/>
          </a:fontRef>
        </dgm:style>
      </dgm:prSet>
      <dgm:spPr/>
    </dgm:pt>
    <dgm:pt modelId="{5F257F17-C914-417F-AB00-0CF1CC5344F9}" type="pres">
      <dgm:prSet presAssocID="{AA3764EA-DAD0-46B1-80D4-1C3A228D19FE}" presName="arrowWedge2" presStyleLbl="fgSibTrans2D1" presStyleIdx="1" presStyleCnt="3">
        <dgm:style>
          <a:lnRef idx="2">
            <a:schemeClr val="accent2"/>
          </a:lnRef>
          <a:fillRef idx="1">
            <a:schemeClr val="lt1"/>
          </a:fillRef>
          <a:effectRef idx="0">
            <a:schemeClr val="accent2"/>
          </a:effectRef>
          <a:fontRef idx="minor">
            <a:schemeClr val="dk1"/>
          </a:fontRef>
        </dgm:style>
      </dgm:prSet>
      <dgm:spPr/>
    </dgm:pt>
    <dgm:pt modelId="{09F9604A-0366-4567-BA73-D32895D14518}" type="pres">
      <dgm:prSet presAssocID="{7FF3F27B-0FE1-489C-9A65-8E01EF8A89D5}" presName="arrowWedge3" presStyleLbl="fgSibTrans2D1" presStyleIdx="2" presStyleCnt="3">
        <dgm:style>
          <a:lnRef idx="2">
            <a:schemeClr val="accent2"/>
          </a:lnRef>
          <a:fillRef idx="1">
            <a:schemeClr val="lt1"/>
          </a:fillRef>
          <a:effectRef idx="0">
            <a:schemeClr val="accent2"/>
          </a:effectRef>
          <a:fontRef idx="minor">
            <a:schemeClr val="dk1"/>
          </a:fontRef>
        </dgm:style>
      </dgm:prSet>
      <dgm:spPr/>
    </dgm:pt>
  </dgm:ptLst>
  <dgm:cxnLst>
    <dgm:cxn modelId="{C37DD3CB-1902-49E9-8660-5BBC52074598}" type="presOf" srcId="{ADBAB284-5A08-4960-87CF-116F2A265CAE}" destId="{FA3CB8D2-F932-46EB-B02D-551A410A1D12}" srcOrd="1" destOrd="0" presId="urn:microsoft.com/office/officeart/2005/8/layout/cycle8"/>
    <dgm:cxn modelId="{D13CA627-490F-43BF-906E-6533AEF51CE8}" type="presOf" srcId="{A3A185A3-B889-4B47-AF06-C38F0F539B08}" destId="{0A15A573-71E4-4821-AA95-E01F88DCF6FB}" srcOrd="0" destOrd="0" presId="urn:microsoft.com/office/officeart/2005/8/layout/cycle8"/>
    <dgm:cxn modelId="{9B099D79-207C-4A14-B8F9-94DE0D367035}" type="presOf" srcId="{ADBAB284-5A08-4960-87CF-116F2A265CAE}" destId="{520551F0-2592-4DAE-AE6E-EFBEBF1E54CF}" srcOrd="0" destOrd="0" presId="urn:microsoft.com/office/officeart/2005/8/layout/cycle8"/>
    <dgm:cxn modelId="{755484E5-C8D1-4B8F-ADEE-19354628E7F3}" srcId="{E9225BE1-A1E6-4885-8A54-8A8D39FA4D1D}" destId="{A3A185A3-B889-4B47-AF06-C38F0F539B08}" srcOrd="0" destOrd="0" parTransId="{6ECA67A9-8B12-404E-99A4-4506B77B308C}" sibTransId="{E67E722F-E408-4585-BD5F-836288B11AA2}"/>
    <dgm:cxn modelId="{2610A477-55B1-4862-B6F8-73D1259F9FD2}" type="presOf" srcId="{8D308FD1-8EF1-4144-BF1A-6514E9ECEDBD}" destId="{EF0642BA-F381-4A69-BE32-5391C3907BE9}" srcOrd="0" destOrd="0" presId="urn:microsoft.com/office/officeart/2005/8/layout/cycle8"/>
    <dgm:cxn modelId="{A93FD163-A5BF-42C2-A6B0-204FD0094431}" type="presOf" srcId="{A3A185A3-B889-4B47-AF06-C38F0F539B08}" destId="{2DAF06FA-929B-4993-B900-154FD4CEABD9}" srcOrd="1" destOrd="0" presId="urn:microsoft.com/office/officeart/2005/8/layout/cycle8"/>
    <dgm:cxn modelId="{DCA3C86C-70D4-41DF-9A7A-0CE2D7911508}" type="presOf" srcId="{8D308FD1-8EF1-4144-BF1A-6514E9ECEDBD}" destId="{F91E950D-3C93-4EE2-9697-08748B9E2C36}" srcOrd="1" destOrd="0" presId="urn:microsoft.com/office/officeart/2005/8/layout/cycle8"/>
    <dgm:cxn modelId="{DEF53A6F-1419-4E90-93FE-E18F674B6D20}" srcId="{E9225BE1-A1E6-4885-8A54-8A8D39FA4D1D}" destId="{8D308FD1-8EF1-4144-BF1A-6514E9ECEDBD}" srcOrd="2" destOrd="0" parTransId="{8CAEDB83-9850-481F-BADF-9BAC4AD12C74}" sibTransId="{7FF3F27B-0FE1-489C-9A65-8E01EF8A89D5}"/>
    <dgm:cxn modelId="{3B0E4770-0C8F-47E9-AB89-8D2F32E38361}" type="presOf" srcId="{E9225BE1-A1E6-4885-8A54-8A8D39FA4D1D}" destId="{DA981238-22B0-4EBD-B630-CBE2721822F1}" srcOrd="0" destOrd="0" presId="urn:microsoft.com/office/officeart/2005/8/layout/cycle8"/>
    <dgm:cxn modelId="{9DCFB4A4-6319-4718-B21A-ED2D6867A4F2}" srcId="{E9225BE1-A1E6-4885-8A54-8A8D39FA4D1D}" destId="{ADBAB284-5A08-4960-87CF-116F2A265CAE}" srcOrd="1" destOrd="0" parTransId="{FB82EDDF-C0A1-4CCD-8CCA-F6D14CCC484D}" sibTransId="{AA3764EA-DAD0-46B1-80D4-1C3A228D19FE}"/>
    <dgm:cxn modelId="{6E2028B0-7200-4A2E-9BA9-5689ADBC8316}" type="presParOf" srcId="{DA981238-22B0-4EBD-B630-CBE2721822F1}" destId="{0A15A573-71E4-4821-AA95-E01F88DCF6FB}" srcOrd="0" destOrd="0" presId="urn:microsoft.com/office/officeart/2005/8/layout/cycle8"/>
    <dgm:cxn modelId="{97E1C502-B232-4896-93B7-6DA3E54961B3}" type="presParOf" srcId="{DA981238-22B0-4EBD-B630-CBE2721822F1}" destId="{C8E5684B-DB2F-48D3-BA42-686A8F1AE2A9}" srcOrd="1" destOrd="0" presId="urn:microsoft.com/office/officeart/2005/8/layout/cycle8"/>
    <dgm:cxn modelId="{448CF6DB-DB3D-42F1-A345-F6097150715A}" type="presParOf" srcId="{DA981238-22B0-4EBD-B630-CBE2721822F1}" destId="{784AECE6-9B77-484C-9785-5BBD6D2DCAEB}" srcOrd="2" destOrd="0" presId="urn:microsoft.com/office/officeart/2005/8/layout/cycle8"/>
    <dgm:cxn modelId="{82B2D0AE-1A70-4C49-AFE5-9AE550DDBD99}" type="presParOf" srcId="{DA981238-22B0-4EBD-B630-CBE2721822F1}" destId="{2DAF06FA-929B-4993-B900-154FD4CEABD9}" srcOrd="3" destOrd="0" presId="urn:microsoft.com/office/officeart/2005/8/layout/cycle8"/>
    <dgm:cxn modelId="{C1D18DAB-1267-4AFF-817E-144C6705EB14}" type="presParOf" srcId="{DA981238-22B0-4EBD-B630-CBE2721822F1}" destId="{520551F0-2592-4DAE-AE6E-EFBEBF1E54CF}" srcOrd="4" destOrd="0" presId="urn:microsoft.com/office/officeart/2005/8/layout/cycle8"/>
    <dgm:cxn modelId="{8058F4F9-5EB4-451F-9E28-C3441102393D}" type="presParOf" srcId="{DA981238-22B0-4EBD-B630-CBE2721822F1}" destId="{85851F54-FF26-42F9-8137-D46D1F09E9A5}" srcOrd="5" destOrd="0" presId="urn:microsoft.com/office/officeart/2005/8/layout/cycle8"/>
    <dgm:cxn modelId="{5893A127-DB34-4108-BB00-EBBAC59D2FAE}" type="presParOf" srcId="{DA981238-22B0-4EBD-B630-CBE2721822F1}" destId="{C4B8B179-DD32-4C8E-8FA5-4E5FEA42D1F9}" srcOrd="6" destOrd="0" presId="urn:microsoft.com/office/officeart/2005/8/layout/cycle8"/>
    <dgm:cxn modelId="{5A8783D1-CCDA-461E-9BD6-05BD4A3648A7}" type="presParOf" srcId="{DA981238-22B0-4EBD-B630-CBE2721822F1}" destId="{FA3CB8D2-F932-46EB-B02D-551A410A1D12}" srcOrd="7" destOrd="0" presId="urn:microsoft.com/office/officeart/2005/8/layout/cycle8"/>
    <dgm:cxn modelId="{4AE9C16F-FAD4-4959-917E-F6FFDFDD9482}" type="presParOf" srcId="{DA981238-22B0-4EBD-B630-CBE2721822F1}" destId="{EF0642BA-F381-4A69-BE32-5391C3907BE9}" srcOrd="8" destOrd="0" presId="urn:microsoft.com/office/officeart/2005/8/layout/cycle8"/>
    <dgm:cxn modelId="{F77C4931-82D8-41CE-B5B3-55CA39FCAA25}" type="presParOf" srcId="{DA981238-22B0-4EBD-B630-CBE2721822F1}" destId="{9DB16EE9-3D00-4CBD-9870-0F00A306E6CF}" srcOrd="9" destOrd="0" presId="urn:microsoft.com/office/officeart/2005/8/layout/cycle8"/>
    <dgm:cxn modelId="{1D88C523-CB73-424D-A6A9-DF9D0007F5E6}" type="presParOf" srcId="{DA981238-22B0-4EBD-B630-CBE2721822F1}" destId="{8566D1DD-6042-469F-A05A-A90DA399BB6F}" srcOrd="10" destOrd="0" presId="urn:microsoft.com/office/officeart/2005/8/layout/cycle8"/>
    <dgm:cxn modelId="{5F2BDBAE-80EB-43EB-BAB2-3E41E2CB7F0A}" type="presParOf" srcId="{DA981238-22B0-4EBD-B630-CBE2721822F1}" destId="{F91E950D-3C93-4EE2-9697-08748B9E2C36}" srcOrd="11" destOrd="0" presId="urn:microsoft.com/office/officeart/2005/8/layout/cycle8"/>
    <dgm:cxn modelId="{4BB84474-8F3A-4970-A1FA-5A49A74867A0}" type="presParOf" srcId="{DA981238-22B0-4EBD-B630-CBE2721822F1}" destId="{DFD6AF2B-74A1-473E-B63C-67021ED68411}" srcOrd="12" destOrd="0" presId="urn:microsoft.com/office/officeart/2005/8/layout/cycle8"/>
    <dgm:cxn modelId="{88428F94-6518-4BD3-9079-816491B69D3B}" type="presParOf" srcId="{DA981238-22B0-4EBD-B630-CBE2721822F1}" destId="{5F257F17-C914-417F-AB00-0CF1CC5344F9}" srcOrd="13" destOrd="0" presId="urn:microsoft.com/office/officeart/2005/8/layout/cycle8"/>
    <dgm:cxn modelId="{E6EB19C3-F35F-4973-AAFC-75949395D689}" type="presParOf" srcId="{DA981238-22B0-4EBD-B630-CBE2721822F1}" destId="{09F9604A-0366-4567-BA73-D32895D14518}" srcOrd="14" destOrd="0" presId="urn:microsoft.com/office/officeart/2005/8/layout/cycle8"/>
  </dgm:cxnLst>
  <dgm:bg/>
  <dgm:whole/>
</dgm:dataModel>
</file>

<file path=ppt/diagrams/data6.xml><?xml version="1.0" encoding="utf-8"?>
<dgm:dataModel xmlns:dgm="http://schemas.openxmlformats.org/drawingml/2006/diagram" xmlns:a="http://schemas.openxmlformats.org/drawingml/2006/main">
  <dgm:ptLst>
    <dgm:pt modelId="{C2302A8C-6D1C-4AD0-88A8-9E3200BE14FF}" type="doc">
      <dgm:prSet loTypeId="urn:microsoft.com/office/officeart/2005/8/layout/equation1" loCatId="process" qsTypeId="urn:microsoft.com/office/officeart/2005/8/quickstyle/simple1" qsCatId="simple" csTypeId="urn:microsoft.com/office/officeart/2005/8/colors/accent1_2" csCatId="accent1" phldr="1"/>
      <dgm:spPr/>
    </dgm:pt>
    <dgm:pt modelId="{47B067D7-EEBF-479B-9E1A-4D178C46D78A}">
      <dgm:prSet phldrT="[文本]" custT="1">
        <dgm:style>
          <a:lnRef idx="2">
            <a:schemeClr val="accent2"/>
          </a:lnRef>
          <a:fillRef idx="1">
            <a:schemeClr val="lt1"/>
          </a:fillRef>
          <a:effectRef idx="0">
            <a:schemeClr val="accent2"/>
          </a:effectRef>
          <a:fontRef idx="minor">
            <a:schemeClr val="dk1"/>
          </a:fontRef>
        </dgm:style>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2400" b="1" spc="0" dirty="0" smtClean="0">
              <a:solidFill>
                <a:srgbClr val="000099"/>
              </a:solidFill>
              <a:effectLst>
                <a:outerShdw blurRad="38100" dist="38100" dir="2700000" algn="tl">
                  <a:srgbClr val="000000">
                    <a:alpha val="43137"/>
                  </a:srgbClr>
                </a:outerShdw>
              </a:effectLst>
            </a:rPr>
            <a:t>因劳动者过错解除</a:t>
          </a:r>
          <a:endParaRPr lang="zh-CN" altLang="en-US" sz="2400" b="1" spc="0" dirty="0">
            <a:solidFill>
              <a:srgbClr val="000099"/>
            </a:solidFill>
            <a:effectLst>
              <a:outerShdw blurRad="38100" dist="38100" dir="2700000" algn="tl">
                <a:srgbClr val="000000">
                  <a:alpha val="43137"/>
                </a:srgbClr>
              </a:outerShdw>
            </a:effectLst>
          </a:endParaRPr>
        </a:p>
      </dgm:t>
    </dgm:pt>
    <dgm:pt modelId="{A6F242D4-1C53-4214-8F77-90DF964EBF9B}" type="parTrans" cxnId="{66B8D645-05D5-468D-B2CC-028B4FA004F3}">
      <dgm:prSet/>
      <dgm:spPr/>
      <dgm:t>
        <a:bodyPr/>
        <a:lstStyle/>
        <a:p>
          <a:endParaRPr lang="zh-CN" altLang="en-US" b="1" spc="0">
            <a:solidFill>
              <a:srgbClr val="000099"/>
            </a:solidFill>
            <a:effectLst>
              <a:outerShdw blurRad="38100" dist="38100" dir="2700000" algn="tl">
                <a:srgbClr val="000000">
                  <a:alpha val="43137"/>
                </a:srgbClr>
              </a:outerShdw>
            </a:effectLst>
          </a:endParaRPr>
        </a:p>
      </dgm:t>
    </dgm:pt>
    <dgm:pt modelId="{961A591D-9E2F-4B0E-AB51-0F5192E95E31}" type="sibTrans" cxnId="{66B8D645-05D5-468D-B2CC-028B4FA004F3}">
      <dgm:prSet>
        <dgm:style>
          <a:lnRef idx="2">
            <a:schemeClr val="accent2"/>
          </a:lnRef>
          <a:fillRef idx="1">
            <a:schemeClr val="lt1"/>
          </a:fillRef>
          <a:effectRef idx="0">
            <a:schemeClr val="accent2"/>
          </a:effectRef>
          <a:fontRef idx="minor">
            <a:schemeClr val="dk1"/>
          </a:fontRef>
        </dgm:style>
      </dgm:prSet>
      <dgm:spPr/>
      <dgm:t>
        <a:bodyPr/>
        <a:lstStyle/>
        <a:p>
          <a:endParaRPr lang="zh-CN" altLang="en-US" b="1" spc="0">
            <a:solidFill>
              <a:srgbClr val="000099"/>
            </a:solidFill>
            <a:effectLst>
              <a:outerShdw blurRad="38100" dist="38100" dir="2700000" algn="tl">
                <a:srgbClr val="000000">
                  <a:alpha val="43137"/>
                </a:srgbClr>
              </a:outerShdw>
            </a:effectLst>
          </a:endParaRPr>
        </a:p>
      </dgm:t>
    </dgm:pt>
    <dgm:pt modelId="{F8CD0279-DD88-471A-8224-7DA2DBEC7E50}">
      <dgm:prSet phldrT="[文本]" custT="1">
        <dgm:style>
          <a:lnRef idx="2">
            <a:schemeClr val="accent2"/>
          </a:lnRef>
          <a:fillRef idx="1">
            <a:schemeClr val="lt1"/>
          </a:fillRef>
          <a:effectRef idx="0">
            <a:schemeClr val="accent2"/>
          </a:effectRef>
          <a:fontRef idx="minor">
            <a:schemeClr val="dk1"/>
          </a:fontRef>
        </dgm:style>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3600" b="1" spc="0" dirty="0" smtClean="0">
              <a:solidFill>
                <a:srgbClr val="000099"/>
              </a:solidFill>
              <a:effectLst>
                <a:outerShdw blurRad="38100" dist="38100" dir="2700000" algn="tl">
                  <a:srgbClr val="000000">
                    <a:alpha val="43137"/>
                  </a:srgbClr>
                </a:outerShdw>
              </a:effectLst>
            </a:rPr>
            <a:t>辞职</a:t>
          </a:r>
        </a:p>
      </dgm:t>
    </dgm:pt>
    <dgm:pt modelId="{78DB56CA-C6D5-436A-87AD-725DD0742252}" type="parTrans" cxnId="{DF8A010E-6573-4D23-A2FE-EE91FC76AE19}">
      <dgm:prSet/>
      <dgm:spPr/>
      <dgm:t>
        <a:bodyPr/>
        <a:lstStyle/>
        <a:p>
          <a:endParaRPr lang="zh-CN" altLang="en-US" b="1" spc="0">
            <a:solidFill>
              <a:srgbClr val="000099"/>
            </a:solidFill>
            <a:effectLst>
              <a:outerShdw blurRad="38100" dist="38100" dir="2700000" algn="tl">
                <a:srgbClr val="000000">
                  <a:alpha val="43137"/>
                </a:srgbClr>
              </a:outerShdw>
            </a:effectLst>
          </a:endParaRPr>
        </a:p>
      </dgm:t>
    </dgm:pt>
    <dgm:pt modelId="{4CBBE30F-9A8C-42ED-9C7D-DA0036A3B365}" type="sibTrans" cxnId="{DF8A010E-6573-4D23-A2FE-EE91FC76AE19}">
      <dgm:prSet>
        <dgm:style>
          <a:lnRef idx="2">
            <a:schemeClr val="accent2"/>
          </a:lnRef>
          <a:fillRef idx="1">
            <a:schemeClr val="lt1"/>
          </a:fillRef>
          <a:effectRef idx="0">
            <a:schemeClr val="accent2"/>
          </a:effectRef>
          <a:fontRef idx="minor">
            <a:schemeClr val="dk1"/>
          </a:fontRef>
        </dgm:style>
      </dgm:prSet>
      <dgm:spPr/>
      <dgm:t>
        <a:bodyPr/>
        <a:lstStyle/>
        <a:p>
          <a:endParaRPr lang="zh-CN" altLang="en-US" b="1" spc="0">
            <a:solidFill>
              <a:srgbClr val="000099"/>
            </a:solidFill>
            <a:effectLst>
              <a:outerShdw blurRad="38100" dist="38100" dir="2700000" algn="tl">
                <a:srgbClr val="000000">
                  <a:alpha val="43137"/>
                </a:srgbClr>
              </a:outerShdw>
            </a:effectLst>
          </a:endParaRPr>
        </a:p>
      </dgm:t>
    </dgm:pt>
    <dgm:pt modelId="{A2E34333-A1DB-41E2-9EF9-86E37C3CECD8}">
      <dgm:prSet phldrT="[文本]" custT="1">
        <dgm:style>
          <a:lnRef idx="2">
            <a:schemeClr val="accent2"/>
          </a:lnRef>
          <a:fillRef idx="1">
            <a:schemeClr val="lt1"/>
          </a:fillRef>
          <a:effectRef idx="0">
            <a:schemeClr val="accent2"/>
          </a:effectRef>
          <a:fontRef idx="minor">
            <a:schemeClr val="dk1"/>
          </a:fontRef>
        </dgm:style>
      </dgm:prSet>
      <dgm:spPr/>
      <dgm:t>
        <a:bodyPr/>
        <a:lstStyle/>
        <a:p>
          <a:r>
            <a:rPr lang="zh-CN" altLang="en-US" sz="3200" b="1" spc="0" dirty="0" smtClean="0">
              <a:solidFill>
                <a:srgbClr val="000099"/>
              </a:solidFill>
              <a:effectLst>
                <a:outerShdw blurRad="38100" dist="38100" dir="2700000" algn="tl">
                  <a:srgbClr val="000000">
                    <a:alpha val="43137"/>
                  </a:srgbClr>
                </a:outerShdw>
              </a:effectLst>
            </a:rPr>
            <a:t>违约行为</a:t>
          </a:r>
          <a:endParaRPr lang="zh-CN" altLang="en-US" sz="3200" b="1" spc="0" dirty="0">
            <a:solidFill>
              <a:srgbClr val="000099"/>
            </a:solidFill>
            <a:effectLst>
              <a:outerShdw blurRad="38100" dist="38100" dir="2700000" algn="tl">
                <a:srgbClr val="000000">
                  <a:alpha val="43137"/>
                </a:srgbClr>
              </a:outerShdw>
            </a:effectLst>
          </a:endParaRPr>
        </a:p>
      </dgm:t>
    </dgm:pt>
    <dgm:pt modelId="{6D0B724F-70BF-428B-AC43-FAB3648C3169}" type="parTrans" cxnId="{C9740F58-7DBF-4B8C-86C0-5889C54B51ED}">
      <dgm:prSet/>
      <dgm:spPr/>
      <dgm:t>
        <a:bodyPr/>
        <a:lstStyle/>
        <a:p>
          <a:endParaRPr lang="zh-CN" altLang="en-US" b="1" spc="0">
            <a:solidFill>
              <a:srgbClr val="000099"/>
            </a:solidFill>
            <a:effectLst>
              <a:outerShdw blurRad="38100" dist="38100" dir="2700000" algn="tl">
                <a:srgbClr val="000000">
                  <a:alpha val="43137"/>
                </a:srgbClr>
              </a:outerShdw>
            </a:effectLst>
          </a:endParaRPr>
        </a:p>
      </dgm:t>
    </dgm:pt>
    <dgm:pt modelId="{C639811F-FFFA-434C-A6C4-1F11D4307E82}" type="sibTrans" cxnId="{C9740F58-7DBF-4B8C-86C0-5889C54B51ED}">
      <dgm:prSet/>
      <dgm:spPr/>
      <dgm:t>
        <a:bodyPr/>
        <a:lstStyle/>
        <a:p>
          <a:endParaRPr lang="zh-CN" altLang="en-US" b="1" spc="0">
            <a:solidFill>
              <a:srgbClr val="000099"/>
            </a:solidFill>
            <a:effectLst>
              <a:outerShdw blurRad="38100" dist="38100" dir="2700000" algn="tl">
                <a:srgbClr val="000000">
                  <a:alpha val="43137"/>
                </a:srgbClr>
              </a:outerShdw>
            </a:effectLst>
          </a:endParaRPr>
        </a:p>
      </dgm:t>
    </dgm:pt>
    <dgm:pt modelId="{BA2E9DC4-F762-41F0-A528-EBB3EA7AB640}" type="pres">
      <dgm:prSet presAssocID="{C2302A8C-6D1C-4AD0-88A8-9E3200BE14FF}" presName="linearFlow" presStyleCnt="0">
        <dgm:presLayoutVars>
          <dgm:dir val="rev"/>
          <dgm:resizeHandles val="exact"/>
        </dgm:presLayoutVars>
      </dgm:prSet>
      <dgm:spPr/>
    </dgm:pt>
    <dgm:pt modelId="{65314D95-B61E-4DDD-9EF7-63FE3432E38C}" type="pres">
      <dgm:prSet presAssocID="{47B067D7-EEBF-479B-9E1A-4D178C46D78A}" presName="node" presStyleLbl="node1" presStyleIdx="0" presStyleCnt="3">
        <dgm:presLayoutVars>
          <dgm:bulletEnabled val="1"/>
        </dgm:presLayoutVars>
      </dgm:prSet>
      <dgm:spPr/>
      <dgm:t>
        <a:bodyPr/>
        <a:lstStyle/>
        <a:p>
          <a:endParaRPr lang="zh-CN" altLang="en-US"/>
        </a:p>
      </dgm:t>
    </dgm:pt>
    <dgm:pt modelId="{CA34A233-4EAF-43D9-B648-A10CB58B63E1}" type="pres">
      <dgm:prSet presAssocID="{961A591D-9E2F-4B0E-AB51-0F5192E95E31}" presName="spacerL" presStyleCnt="0"/>
      <dgm:spPr/>
    </dgm:pt>
    <dgm:pt modelId="{93B03F19-5BFC-4ACA-9250-AB329EDFABCC}" type="pres">
      <dgm:prSet presAssocID="{961A591D-9E2F-4B0E-AB51-0F5192E95E31}" presName="sibTrans" presStyleLbl="sibTrans2D1" presStyleIdx="0" presStyleCnt="2"/>
      <dgm:spPr/>
      <dgm:t>
        <a:bodyPr/>
        <a:lstStyle/>
        <a:p>
          <a:endParaRPr lang="zh-CN" altLang="en-US"/>
        </a:p>
      </dgm:t>
    </dgm:pt>
    <dgm:pt modelId="{70C97C0E-E820-4DCF-9A4B-1204FC6A426E}" type="pres">
      <dgm:prSet presAssocID="{961A591D-9E2F-4B0E-AB51-0F5192E95E31}" presName="spacerR" presStyleCnt="0"/>
      <dgm:spPr/>
    </dgm:pt>
    <dgm:pt modelId="{BDF71E69-5AC6-4F74-99FB-10DE32B1F09A}" type="pres">
      <dgm:prSet presAssocID="{F8CD0279-DD88-471A-8224-7DA2DBEC7E50}" presName="node" presStyleLbl="node1" presStyleIdx="1" presStyleCnt="3">
        <dgm:presLayoutVars>
          <dgm:bulletEnabled val="1"/>
        </dgm:presLayoutVars>
      </dgm:prSet>
      <dgm:spPr/>
      <dgm:t>
        <a:bodyPr/>
        <a:lstStyle/>
        <a:p>
          <a:endParaRPr lang="zh-CN" altLang="en-US"/>
        </a:p>
      </dgm:t>
    </dgm:pt>
    <dgm:pt modelId="{7684928C-57DF-4725-A6AB-D12B7A927F23}" type="pres">
      <dgm:prSet presAssocID="{4CBBE30F-9A8C-42ED-9C7D-DA0036A3B365}" presName="spacerL" presStyleCnt="0"/>
      <dgm:spPr/>
    </dgm:pt>
    <dgm:pt modelId="{2081EF29-C668-445C-94E9-7C70FFA69A9D}" type="pres">
      <dgm:prSet presAssocID="{4CBBE30F-9A8C-42ED-9C7D-DA0036A3B365}" presName="sibTrans" presStyleLbl="sibTrans2D1" presStyleIdx="1" presStyleCnt="2"/>
      <dgm:spPr/>
      <dgm:t>
        <a:bodyPr/>
        <a:lstStyle/>
        <a:p>
          <a:endParaRPr lang="zh-CN" altLang="en-US"/>
        </a:p>
      </dgm:t>
    </dgm:pt>
    <dgm:pt modelId="{5D68F6E4-AD0F-4242-AFA2-E5B0C6D88B01}" type="pres">
      <dgm:prSet presAssocID="{4CBBE30F-9A8C-42ED-9C7D-DA0036A3B365}" presName="spacerR" presStyleCnt="0"/>
      <dgm:spPr/>
    </dgm:pt>
    <dgm:pt modelId="{94FF5947-24AD-4642-894D-AE4725D05F35}" type="pres">
      <dgm:prSet presAssocID="{A2E34333-A1DB-41E2-9EF9-86E37C3CECD8}" presName="node" presStyleLbl="node1" presStyleIdx="2" presStyleCnt="3">
        <dgm:presLayoutVars>
          <dgm:bulletEnabled val="1"/>
        </dgm:presLayoutVars>
      </dgm:prSet>
      <dgm:spPr/>
      <dgm:t>
        <a:bodyPr/>
        <a:lstStyle/>
        <a:p>
          <a:endParaRPr lang="zh-CN" altLang="en-US"/>
        </a:p>
      </dgm:t>
    </dgm:pt>
  </dgm:ptLst>
  <dgm:cxnLst>
    <dgm:cxn modelId="{56647B87-BC64-4EB5-AC9C-D1BDBCEE3071}" type="presOf" srcId="{961A591D-9E2F-4B0E-AB51-0F5192E95E31}" destId="{93B03F19-5BFC-4ACA-9250-AB329EDFABCC}" srcOrd="0" destOrd="0" presId="urn:microsoft.com/office/officeart/2005/8/layout/equation1"/>
    <dgm:cxn modelId="{CB07CD63-A17E-49C8-A04F-66FE4F656E23}" type="presOf" srcId="{4CBBE30F-9A8C-42ED-9C7D-DA0036A3B365}" destId="{2081EF29-C668-445C-94E9-7C70FFA69A9D}" srcOrd="0" destOrd="0" presId="urn:microsoft.com/office/officeart/2005/8/layout/equation1"/>
    <dgm:cxn modelId="{C9740F58-7DBF-4B8C-86C0-5889C54B51ED}" srcId="{C2302A8C-6D1C-4AD0-88A8-9E3200BE14FF}" destId="{A2E34333-A1DB-41E2-9EF9-86E37C3CECD8}" srcOrd="2" destOrd="0" parTransId="{6D0B724F-70BF-428B-AC43-FAB3648C3169}" sibTransId="{C639811F-FFFA-434C-A6C4-1F11D4307E82}"/>
    <dgm:cxn modelId="{1D8B09C7-34A8-49F4-B6D3-39C7BD0F1647}" type="presOf" srcId="{C2302A8C-6D1C-4AD0-88A8-9E3200BE14FF}" destId="{BA2E9DC4-F762-41F0-A528-EBB3EA7AB640}" srcOrd="0" destOrd="0" presId="urn:microsoft.com/office/officeart/2005/8/layout/equation1"/>
    <dgm:cxn modelId="{E0C58221-0FAC-46FC-9D7E-7F78C5608AB8}" type="presOf" srcId="{A2E34333-A1DB-41E2-9EF9-86E37C3CECD8}" destId="{94FF5947-24AD-4642-894D-AE4725D05F35}" srcOrd="0" destOrd="0" presId="urn:microsoft.com/office/officeart/2005/8/layout/equation1"/>
    <dgm:cxn modelId="{43EE1378-F4F8-43CB-8ABC-BE6051E9B853}" type="presOf" srcId="{F8CD0279-DD88-471A-8224-7DA2DBEC7E50}" destId="{BDF71E69-5AC6-4F74-99FB-10DE32B1F09A}" srcOrd="0" destOrd="0" presId="urn:microsoft.com/office/officeart/2005/8/layout/equation1"/>
    <dgm:cxn modelId="{DF8A010E-6573-4D23-A2FE-EE91FC76AE19}" srcId="{C2302A8C-6D1C-4AD0-88A8-9E3200BE14FF}" destId="{F8CD0279-DD88-471A-8224-7DA2DBEC7E50}" srcOrd="1" destOrd="0" parTransId="{78DB56CA-C6D5-436A-87AD-725DD0742252}" sibTransId="{4CBBE30F-9A8C-42ED-9C7D-DA0036A3B365}"/>
    <dgm:cxn modelId="{66B8D645-05D5-468D-B2CC-028B4FA004F3}" srcId="{C2302A8C-6D1C-4AD0-88A8-9E3200BE14FF}" destId="{47B067D7-EEBF-479B-9E1A-4D178C46D78A}" srcOrd="0" destOrd="0" parTransId="{A6F242D4-1C53-4214-8F77-90DF964EBF9B}" sibTransId="{961A591D-9E2F-4B0E-AB51-0F5192E95E31}"/>
    <dgm:cxn modelId="{CDF2D216-0FFC-41D9-8FD3-E531AC4C36E8}" type="presOf" srcId="{47B067D7-EEBF-479B-9E1A-4D178C46D78A}" destId="{65314D95-B61E-4DDD-9EF7-63FE3432E38C}" srcOrd="0" destOrd="0" presId="urn:microsoft.com/office/officeart/2005/8/layout/equation1"/>
    <dgm:cxn modelId="{7788CF5D-0CAD-451A-B454-9C0D59AC428C}" type="presParOf" srcId="{BA2E9DC4-F762-41F0-A528-EBB3EA7AB640}" destId="{65314D95-B61E-4DDD-9EF7-63FE3432E38C}" srcOrd="0" destOrd="0" presId="urn:microsoft.com/office/officeart/2005/8/layout/equation1"/>
    <dgm:cxn modelId="{C58929CD-177D-4324-B856-2BBB6B940F76}" type="presParOf" srcId="{BA2E9DC4-F762-41F0-A528-EBB3EA7AB640}" destId="{CA34A233-4EAF-43D9-B648-A10CB58B63E1}" srcOrd="1" destOrd="0" presId="urn:microsoft.com/office/officeart/2005/8/layout/equation1"/>
    <dgm:cxn modelId="{FD2202A1-C2E0-45B4-B32B-C82A9D203034}" type="presParOf" srcId="{BA2E9DC4-F762-41F0-A528-EBB3EA7AB640}" destId="{93B03F19-5BFC-4ACA-9250-AB329EDFABCC}" srcOrd="2" destOrd="0" presId="urn:microsoft.com/office/officeart/2005/8/layout/equation1"/>
    <dgm:cxn modelId="{A6B78AEA-B149-4C78-A478-B19C90B52DB2}" type="presParOf" srcId="{BA2E9DC4-F762-41F0-A528-EBB3EA7AB640}" destId="{70C97C0E-E820-4DCF-9A4B-1204FC6A426E}" srcOrd="3" destOrd="0" presId="urn:microsoft.com/office/officeart/2005/8/layout/equation1"/>
    <dgm:cxn modelId="{E23537F5-8521-49CB-B1B4-0D266F192595}" type="presParOf" srcId="{BA2E9DC4-F762-41F0-A528-EBB3EA7AB640}" destId="{BDF71E69-5AC6-4F74-99FB-10DE32B1F09A}" srcOrd="4" destOrd="0" presId="urn:microsoft.com/office/officeart/2005/8/layout/equation1"/>
    <dgm:cxn modelId="{AFD68044-4A13-4E73-8492-9142F8928732}" type="presParOf" srcId="{BA2E9DC4-F762-41F0-A528-EBB3EA7AB640}" destId="{7684928C-57DF-4725-A6AB-D12B7A927F23}" srcOrd="5" destOrd="0" presId="urn:microsoft.com/office/officeart/2005/8/layout/equation1"/>
    <dgm:cxn modelId="{1A914CA7-0F82-4711-98E9-54CF12773FDC}" type="presParOf" srcId="{BA2E9DC4-F762-41F0-A528-EBB3EA7AB640}" destId="{2081EF29-C668-445C-94E9-7C70FFA69A9D}" srcOrd="6" destOrd="0" presId="urn:microsoft.com/office/officeart/2005/8/layout/equation1"/>
    <dgm:cxn modelId="{51AAEA2D-7F3B-463E-96D3-0D6914168571}" type="presParOf" srcId="{BA2E9DC4-F762-41F0-A528-EBB3EA7AB640}" destId="{5D68F6E4-AD0F-4242-AFA2-E5B0C6D88B01}" srcOrd="7" destOrd="0" presId="urn:microsoft.com/office/officeart/2005/8/layout/equation1"/>
    <dgm:cxn modelId="{E3ADCDA7-E1B7-443F-A645-D0423DC2954E}" type="presParOf" srcId="{BA2E9DC4-F762-41F0-A528-EBB3EA7AB640}" destId="{94FF5947-24AD-4642-894D-AE4725D05F35}" srcOrd="8" destOrd="0" presId="urn:microsoft.com/office/officeart/2005/8/layout/equation1"/>
  </dgm:cxnLst>
  <dgm:bg/>
  <dgm:whole/>
</dgm:dataModel>
</file>

<file path=ppt/diagrams/data7.xml><?xml version="1.0" encoding="utf-8"?>
<dgm:dataModel xmlns:dgm="http://schemas.openxmlformats.org/drawingml/2006/diagram" xmlns:a="http://schemas.openxmlformats.org/drawingml/2006/main">
  <dgm:ptLst>
    <dgm:pt modelId="{0D37A571-234D-44A2-8E9B-A3185F21E983}" type="doc">
      <dgm:prSet loTypeId="urn:microsoft.com/office/officeart/2005/8/layout/equation2" loCatId="process" qsTypeId="urn:microsoft.com/office/officeart/2005/8/quickstyle/3d3" qsCatId="3D" csTypeId="urn:microsoft.com/office/officeart/2005/8/colors/accent1_2" csCatId="accent1" phldr="1"/>
      <dgm:spPr/>
    </dgm:pt>
    <dgm:pt modelId="{A61F0C40-D3B1-486C-8BDF-4C69FDB5C61C}">
      <dgm:prSet phldrT="[文本]" custT="1">
        <dgm:style>
          <a:lnRef idx="2">
            <a:schemeClr val="accent2"/>
          </a:lnRef>
          <a:fillRef idx="1">
            <a:schemeClr val="lt1"/>
          </a:fillRef>
          <a:effectRef idx="0">
            <a:schemeClr val="accent2"/>
          </a:effectRef>
          <a:fontRef idx="minor">
            <a:schemeClr val="dk1"/>
          </a:fontRef>
        </dgm:style>
      </dgm:prSet>
      <dgm:spPr/>
      <dgm:t>
        <a:bodyPr/>
        <a:lstStyle/>
        <a:p>
          <a:r>
            <a:rPr lang="zh-CN" altLang="en-US" sz="2200" b="1" dirty="0" smtClean="0">
              <a:solidFill>
                <a:srgbClr val="000099"/>
              </a:solidFill>
              <a:effectLst>
                <a:outerShdw blurRad="38100" dist="38100" dir="2700000" algn="tl">
                  <a:srgbClr val="000000">
                    <a:alpha val="43137"/>
                  </a:srgbClr>
                </a:outerShdw>
              </a:effectLst>
            </a:rPr>
            <a:t>约定违约金总额不超过培训费总额</a:t>
          </a:r>
          <a:endParaRPr lang="zh-CN" altLang="en-US" sz="2200" b="1" dirty="0">
            <a:solidFill>
              <a:srgbClr val="000099"/>
            </a:solidFill>
            <a:effectLst>
              <a:outerShdw blurRad="38100" dist="38100" dir="2700000" algn="tl">
                <a:srgbClr val="000000">
                  <a:alpha val="43137"/>
                </a:srgbClr>
              </a:outerShdw>
            </a:effectLst>
          </a:endParaRPr>
        </a:p>
      </dgm:t>
    </dgm:pt>
    <dgm:pt modelId="{777D5F5F-CF0F-4380-A264-14ECDE8319AF}" type="parTrans" cxnId="{37AD09AA-C9E9-49CE-803D-71AADD11A077}">
      <dgm:prSet/>
      <dgm:spPr/>
      <dgm:t>
        <a:bodyPr/>
        <a:lstStyle/>
        <a:p>
          <a:endParaRPr lang="zh-CN" altLang="en-US"/>
        </a:p>
      </dgm:t>
    </dgm:pt>
    <dgm:pt modelId="{5D663FB5-3B40-4499-96B7-0BD23A3E71F5}" type="sibTrans" cxnId="{37AD09AA-C9E9-49CE-803D-71AADD11A077}">
      <dgm:prSet>
        <dgm:style>
          <a:lnRef idx="3">
            <a:schemeClr val="lt1"/>
          </a:lnRef>
          <a:fillRef idx="1">
            <a:schemeClr val="accent2"/>
          </a:fillRef>
          <a:effectRef idx="1">
            <a:schemeClr val="accent2"/>
          </a:effectRef>
          <a:fontRef idx="minor">
            <a:schemeClr val="lt1"/>
          </a:fontRef>
        </dgm:style>
      </dgm:prSet>
      <dgm:spPr/>
      <dgm:t>
        <a:bodyPr/>
        <a:lstStyle/>
        <a:p>
          <a:endParaRPr lang="zh-CN" altLang="en-US"/>
        </a:p>
      </dgm:t>
    </dgm:pt>
    <dgm:pt modelId="{BAF7FE6F-E01C-43D3-9E57-F7992F90C0AF}">
      <dgm:prSet phldrT="[文本]" custT="1">
        <dgm:style>
          <a:lnRef idx="2">
            <a:schemeClr val="accent2"/>
          </a:lnRef>
          <a:fillRef idx="1">
            <a:schemeClr val="lt1"/>
          </a:fillRef>
          <a:effectRef idx="0">
            <a:schemeClr val="accent2"/>
          </a:effectRef>
          <a:fontRef idx="minor">
            <a:schemeClr val="dk1"/>
          </a:fontRef>
        </dgm:style>
      </dgm:prSet>
      <dgm:spPr/>
      <dgm:t>
        <a:bodyPr/>
        <a:lstStyle/>
        <a:p>
          <a:r>
            <a:rPr lang="zh-CN" altLang="en-US" sz="4400" b="1" dirty="0" smtClean="0">
              <a:solidFill>
                <a:srgbClr val="000099"/>
              </a:solidFill>
              <a:effectLst>
                <a:outerShdw blurRad="38100" dist="38100" dir="2700000" algn="tl">
                  <a:srgbClr val="000000">
                    <a:alpha val="43137"/>
                  </a:srgbClr>
                </a:outerShdw>
              </a:effectLst>
            </a:rPr>
            <a:t>违约金支付</a:t>
          </a:r>
          <a:endParaRPr lang="zh-CN" altLang="en-US" sz="4400" b="1" dirty="0">
            <a:solidFill>
              <a:srgbClr val="000099"/>
            </a:solidFill>
            <a:effectLst>
              <a:outerShdw blurRad="38100" dist="38100" dir="2700000" algn="tl">
                <a:srgbClr val="000000">
                  <a:alpha val="43137"/>
                </a:srgbClr>
              </a:outerShdw>
            </a:effectLst>
          </a:endParaRPr>
        </a:p>
      </dgm:t>
    </dgm:pt>
    <dgm:pt modelId="{C7BDC63B-597B-4733-861C-78883047603D}" type="parTrans" cxnId="{BA083B63-EE3C-49C2-9DCB-98858C0E790D}">
      <dgm:prSet/>
      <dgm:spPr/>
      <dgm:t>
        <a:bodyPr/>
        <a:lstStyle/>
        <a:p>
          <a:endParaRPr lang="zh-CN" altLang="en-US"/>
        </a:p>
      </dgm:t>
    </dgm:pt>
    <dgm:pt modelId="{3B69E4F9-A0F5-42D6-80D5-F7B939968184}" type="sibTrans" cxnId="{BA083B63-EE3C-49C2-9DCB-98858C0E790D}">
      <dgm:prSet/>
      <dgm:spPr/>
      <dgm:t>
        <a:bodyPr/>
        <a:lstStyle/>
        <a:p>
          <a:endParaRPr lang="zh-CN" altLang="en-US"/>
        </a:p>
      </dgm:t>
    </dgm:pt>
    <dgm:pt modelId="{93C53784-54D5-495D-8F54-866F0CBF1F9E}">
      <dgm:prSet phldrT="[文本]" custT="1">
        <dgm:style>
          <a:lnRef idx="2">
            <a:schemeClr val="accent2"/>
          </a:lnRef>
          <a:fillRef idx="1">
            <a:schemeClr val="lt1"/>
          </a:fillRef>
          <a:effectRef idx="0">
            <a:schemeClr val="accent2"/>
          </a:effectRef>
          <a:fontRef idx="minor">
            <a:schemeClr val="dk1"/>
          </a:fontRef>
        </dgm:style>
      </dgm:prSet>
      <dgm:spPr/>
      <dgm:t>
        <a:bodyPr/>
        <a:lstStyle/>
        <a:p>
          <a:r>
            <a:rPr lang="zh-CN" altLang="en-US" sz="2000" b="1" dirty="0" smtClean="0">
              <a:solidFill>
                <a:srgbClr val="000099"/>
              </a:solidFill>
              <a:effectLst>
                <a:outerShdw blurRad="38100" dist="38100" dir="2700000" algn="tl">
                  <a:srgbClr val="000000">
                    <a:alpha val="43137"/>
                  </a:srgbClr>
                </a:outerShdw>
              </a:effectLst>
            </a:rPr>
            <a:t>支付的违约金不超过服务期尚未履行部分所应分摊的培训费用</a:t>
          </a:r>
          <a:endParaRPr lang="zh-CN" altLang="en-US" sz="2000" b="1" dirty="0">
            <a:solidFill>
              <a:srgbClr val="000099"/>
            </a:solidFill>
            <a:effectLst>
              <a:outerShdw blurRad="38100" dist="38100" dir="2700000" algn="tl">
                <a:srgbClr val="000000">
                  <a:alpha val="43137"/>
                </a:srgbClr>
              </a:outerShdw>
            </a:effectLst>
          </a:endParaRPr>
        </a:p>
      </dgm:t>
    </dgm:pt>
    <dgm:pt modelId="{EA0323CA-E1AF-4CEA-81AB-FCD249EBA3D7}" type="sibTrans" cxnId="{7BC853DD-996D-4EA9-9244-A696D4CA4296}">
      <dgm:prSet>
        <dgm:style>
          <a:lnRef idx="3">
            <a:schemeClr val="lt1"/>
          </a:lnRef>
          <a:fillRef idx="1">
            <a:schemeClr val="accent2"/>
          </a:fillRef>
          <a:effectRef idx="1">
            <a:schemeClr val="accent2"/>
          </a:effectRef>
          <a:fontRef idx="minor">
            <a:schemeClr val="lt1"/>
          </a:fontRef>
        </dgm:style>
      </dgm:prSet>
      <dgm:spPr/>
      <dgm:t>
        <a:bodyPr/>
        <a:lstStyle/>
        <a:p>
          <a:endParaRPr lang="zh-CN" altLang="en-US"/>
        </a:p>
      </dgm:t>
    </dgm:pt>
    <dgm:pt modelId="{EF4ACB63-2B9B-4ED7-8280-39A386C520FF}" type="parTrans" cxnId="{7BC853DD-996D-4EA9-9244-A696D4CA4296}">
      <dgm:prSet/>
      <dgm:spPr/>
      <dgm:t>
        <a:bodyPr/>
        <a:lstStyle/>
        <a:p>
          <a:endParaRPr lang="zh-CN" altLang="en-US"/>
        </a:p>
      </dgm:t>
    </dgm:pt>
    <dgm:pt modelId="{1093DBB5-782C-4E7A-B859-AC39BF4D04CC}" type="pres">
      <dgm:prSet presAssocID="{0D37A571-234D-44A2-8E9B-A3185F21E983}" presName="Name0" presStyleCnt="0">
        <dgm:presLayoutVars>
          <dgm:dir/>
          <dgm:resizeHandles val="exact"/>
        </dgm:presLayoutVars>
      </dgm:prSet>
      <dgm:spPr/>
    </dgm:pt>
    <dgm:pt modelId="{CE65E72C-29B9-47AF-B479-E65F51AEC914}" type="pres">
      <dgm:prSet presAssocID="{0D37A571-234D-44A2-8E9B-A3185F21E983}" presName="vNodes" presStyleCnt="0"/>
      <dgm:spPr/>
    </dgm:pt>
    <dgm:pt modelId="{FB8492BD-3421-4081-B5F2-09D7E2F9CDF5}" type="pres">
      <dgm:prSet presAssocID="{A61F0C40-D3B1-486C-8BDF-4C69FDB5C61C}" presName="node" presStyleLbl="node1" presStyleIdx="0" presStyleCnt="3" custScaleX="172229" custLinFactNeighborX="-3547" custLinFactNeighborY="-31312">
        <dgm:presLayoutVars>
          <dgm:bulletEnabled val="1"/>
        </dgm:presLayoutVars>
      </dgm:prSet>
      <dgm:spPr>
        <a:prstGeom prst="flowChartAlternateProcess">
          <a:avLst/>
        </a:prstGeom>
      </dgm:spPr>
      <dgm:t>
        <a:bodyPr/>
        <a:lstStyle/>
        <a:p>
          <a:endParaRPr lang="zh-CN" altLang="en-US"/>
        </a:p>
      </dgm:t>
    </dgm:pt>
    <dgm:pt modelId="{F07DE5A8-7546-44AE-89DC-A032C406EC5E}" type="pres">
      <dgm:prSet presAssocID="{5D663FB5-3B40-4499-96B7-0BD23A3E71F5}" presName="spacerT" presStyleCnt="0"/>
      <dgm:spPr/>
    </dgm:pt>
    <dgm:pt modelId="{83924FDE-9936-4DC3-B87F-5E309EBEF965}" type="pres">
      <dgm:prSet presAssocID="{5D663FB5-3B40-4499-96B7-0BD23A3E71F5}" presName="sibTrans" presStyleLbl="sibTrans2D1" presStyleIdx="0" presStyleCnt="2"/>
      <dgm:spPr/>
      <dgm:t>
        <a:bodyPr/>
        <a:lstStyle/>
        <a:p>
          <a:endParaRPr lang="zh-CN" altLang="en-US"/>
        </a:p>
      </dgm:t>
    </dgm:pt>
    <dgm:pt modelId="{51737F48-1E9F-46F5-9C59-A44D4AAFF29C}" type="pres">
      <dgm:prSet presAssocID="{5D663FB5-3B40-4499-96B7-0BD23A3E71F5}" presName="spacerB" presStyleCnt="0"/>
      <dgm:spPr/>
    </dgm:pt>
    <dgm:pt modelId="{29F9A8AB-165D-4239-8DA1-972EC8101745}" type="pres">
      <dgm:prSet presAssocID="{93C53784-54D5-495D-8F54-866F0CBF1F9E}" presName="node" presStyleLbl="node1" presStyleIdx="1" presStyleCnt="3" custScaleX="172229" custLinFactNeighborX="-3547" custLinFactNeighborY="-31312">
        <dgm:presLayoutVars>
          <dgm:bulletEnabled val="1"/>
        </dgm:presLayoutVars>
      </dgm:prSet>
      <dgm:spPr>
        <a:prstGeom prst="flowChartAlternateProcess">
          <a:avLst/>
        </a:prstGeom>
      </dgm:spPr>
      <dgm:t>
        <a:bodyPr/>
        <a:lstStyle/>
        <a:p>
          <a:endParaRPr lang="zh-CN" altLang="en-US"/>
        </a:p>
      </dgm:t>
    </dgm:pt>
    <dgm:pt modelId="{EECD5D39-A4CD-4CDF-8135-868A85F1EA9B}" type="pres">
      <dgm:prSet presAssocID="{0D37A571-234D-44A2-8E9B-A3185F21E983}" presName="sibTransLast" presStyleLbl="sibTrans2D1" presStyleIdx="1" presStyleCnt="2" custScaleX="194340" custLinFactNeighborX="-27238"/>
      <dgm:spPr/>
      <dgm:t>
        <a:bodyPr/>
        <a:lstStyle/>
        <a:p>
          <a:endParaRPr lang="zh-CN" altLang="en-US"/>
        </a:p>
      </dgm:t>
    </dgm:pt>
    <dgm:pt modelId="{E63FF748-BE60-421A-B538-93E74CC20679}" type="pres">
      <dgm:prSet presAssocID="{0D37A571-234D-44A2-8E9B-A3185F21E983}" presName="connectorText" presStyleLbl="sibTrans2D1" presStyleIdx="1" presStyleCnt="2"/>
      <dgm:spPr/>
      <dgm:t>
        <a:bodyPr/>
        <a:lstStyle/>
        <a:p>
          <a:endParaRPr lang="zh-CN" altLang="en-US"/>
        </a:p>
      </dgm:t>
    </dgm:pt>
    <dgm:pt modelId="{56F5FDF8-1718-4F58-9D69-CD8BCB2859CC}" type="pres">
      <dgm:prSet presAssocID="{0D37A571-234D-44A2-8E9B-A3185F21E983}" presName="lastNode" presStyleLbl="node1" presStyleIdx="2" presStyleCnt="3" custLinFactNeighborX="23559" custLinFactNeighborY="-1271">
        <dgm:presLayoutVars>
          <dgm:bulletEnabled val="1"/>
        </dgm:presLayoutVars>
      </dgm:prSet>
      <dgm:spPr/>
      <dgm:t>
        <a:bodyPr/>
        <a:lstStyle/>
        <a:p>
          <a:endParaRPr lang="zh-CN" altLang="en-US"/>
        </a:p>
      </dgm:t>
    </dgm:pt>
  </dgm:ptLst>
  <dgm:cxnLst>
    <dgm:cxn modelId="{7BC853DD-996D-4EA9-9244-A696D4CA4296}" srcId="{0D37A571-234D-44A2-8E9B-A3185F21E983}" destId="{93C53784-54D5-495D-8F54-866F0CBF1F9E}" srcOrd="1" destOrd="0" parTransId="{EF4ACB63-2B9B-4ED7-8280-39A386C520FF}" sibTransId="{EA0323CA-E1AF-4CEA-81AB-FCD249EBA3D7}"/>
    <dgm:cxn modelId="{744FAF66-F6BF-4AAF-BDF3-A281E4DBCEEB}" type="presOf" srcId="{EA0323CA-E1AF-4CEA-81AB-FCD249EBA3D7}" destId="{EECD5D39-A4CD-4CDF-8135-868A85F1EA9B}" srcOrd="0" destOrd="0" presId="urn:microsoft.com/office/officeart/2005/8/layout/equation2"/>
    <dgm:cxn modelId="{B6C7F27B-310D-41DC-B73A-0336E4774943}" type="presOf" srcId="{BAF7FE6F-E01C-43D3-9E57-F7992F90C0AF}" destId="{56F5FDF8-1718-4F58-9D69-CD8BCB2859CC}" srcOrd="0" destOrd="0" presId="urn:microsoft.com/office/officeart/2005/8/layout/equation2"/>
    <dgm:cxn modelId="{BA083B63-EE3C-49C2-9DCB-98858C0E790D}" srcId="{0D37A571-234D-44A2-8E9B-A3185F21E983}" destId="{BAF7FE6F-E01C-43D3-9E57-F7992F90C0AF}" srcOrd="2" destOrd="0" parTransId="{C7BDC63B-597B-4733-861C-78883047603D}" sibTransId="{3B69E4F9-A0F5-42D6-80D5-F7B939968184}"/>
    <dgm:cxn modelId="{C221410A-D66E-4818-9C0F-AE2F3B101CAC}" type="presOf" srcId="{A61F0C40-D3B1-486C-8BDF-4C69FDB5C61C}" destId="{FB8492BD-3421-4081-B5F2-09D7E2F9CDF5}" srcOrd="0" destOrd="0" presId="urn:microsoft.com/office/officeart/2005/8/layout/equation2"/>
    <dgm:cxn modelId="{A7ADCAC4-0438-4BEC-874B-2AE57A7A0153}" type="presOf" srcId="{93C53784-54D5-495D-8F54-866F0CBF1F9E}" destId="{29F9A8AB-165D-4239-8DA1-972EC8101745}" srcOrd="0" destOrd="0" presId="urn:microsoft.com/office/officeart/2005/8/layout/equation2"/>
    <dgm:cxn modelId="{3CC5942A-7894-4CAE-863B-53F18CC65BE3}" type="presOf" srcId="{0D37A571-234D-44A2-8E9B-A3185F21E983}" destId="{1093DBB5-782C-4E7A-B859-AC39BF4D04CC}" srcOrd="0" destOrd="0" presId="urn:microsoft.com/office/officeart/2005/8/layout/equation2"/>
    <dgm:cxn modelId="{6FDCC006-4827-4763-A6B4-295C2FC3B23A}" type="presOf" srcId="{5D663FB5-3B40-4499-96B7-0BD23A3E71F5}" destId="{83924FDE-9936-4DC3-B87F-5E309EBEF965}" srcOrd="0" destOrd="0" presId="urn:microsoft.com/office/officeart/2005/8/layout/equation2"/>
    <dgm:cxn modelId="{37AD09AA-C9E9-49CE-803D-71AADD11A077}" srcId="{0D37A571-234D-44A2-8E9B-A3185F21E983}" destId="{A61F0C40-D3B1-486C-8BDF-4C69FDB5C61C}" srcOrd="0" destOrd="0" parTransId="{777D5F5F-CF0F-4380-A264-14ECDE8319AF}" sibTransId="{5D663FB5-3B40-4499-96B7-0BD23A3E71F5}"/>
    <dgm:cxn modelId="{7E3974F4-802C-4A99-81F5-F9CD9671F496}" type="presOf" srcId="{EA0323CA-E1AF-4CEA-81AB-FCD249EBA3D7}" destId="{E63FF748-BE60-421A-B538-93E74CC20679}" srcOrd="1" destOrd="0" presId="urn:microsoft.com/office/officeart/2005/8/layout/equation2"/>
    <dgm:cxn modelId="{B1FC72FE-0104-4AD8-ACAE-8317EE161D64}" type="presParOf" srcId="{1093DBB5-782C-4E7A-B859-AC39BF4D04CC}" destId="{CE65E72C-29B9-47AF-B479-E65F51AEC914}" srcOrd="0" destOrd="0" presId="urn:microsoft.com/office/officeart/2005/8/layout/equation2"/>
    <dgm:cxn modelId="{7B0B8B32-E4CA-41B0-A63E-9A154A9838A8}" type="presParOf" srcId="{CE65E72C-29B9-47AF-B479-E65F51AEC914}" destId="{FB8492BD-3421-4081-B5F2-09D7E2F9CDF5}" srcOrd="0" destOrd="0" presId="urn:microsoft.com/office/officeart/2005/8/layout/equation2"/>
    <dgm:cxn modelId="{D2C5ABCB-88A9-4AA1-9468-4489D1D09EC0}" type="presParOf" srcId="{CE65E72C-29B9-47AF-B479-E65F51AEC914}" destId="{F07DE5A8-7546-44AE-89DC-A032C406EC5E}" srcOrd="1" destOrd="0" presId="urn:microsoft.com/office/officeart/2005/8/layout/equation2"/>
    <dgm:cxn modelId="{46D92ABE-4B81-42F4-9BDC-E1C42E32F34A}" type="presParOf" srcId="{CE65E72C-29B9-47AF-B479-E65F51AEC914}" destId="{83924FDE-9936-4DC3-B87F-5E309EBEF965}" srcOrd="2" destOrd="0" presId="urn:microsoft.com/office/officeart/2005/8/layout/equation2"/>
    <dgm:cxn modelId="{1DEFFD56-EE60-4F24-9A1C-4E067D36E819}" type="presParOf" srcId="{CE65E72C-29B9-47AF-B479-E65F51AEC914}" destId="{51737F48-1E9F-46F5-9C59-A44D4AAFF29C}" srcOrd="3" destOrd="0" presId="urn:microsoft.com/office/officeart/2005/8/layout/equation2"/>
    <dgm:cxn modelId="{034C3F5A-AE75-4F60-957B-7068A6EE7FAA}" type="presParOf" srcId="{CE65E72C-29B9-47AF-B479-E65F51AEC914}" destId="{29F9A8AB-165D-4239-8DA1-972EC8101745}" srcOrd="4" destOrd="0" presId="urn:microsoft.com/office/officeart/2005/8/layout/equation2"/>
    <dgm:cxn modelId="{7F82916A-3FF0-4530-9550-BEA1EB3A34B9}" type="presParOf" srcId="{1093DBB5-782C-4E7A-B859-AC39BF4D04CC}" destId="{EECD5D39-A4CD-4CDF-8135-868A85F1EA9B}" srcOrd="1" destOrd="0" presId="urn:microsoft.com/office/officeart/2005/8/layout/equation2"/>
    <dgm:cxn modelId="{485D99B8-08C1-456E-862B-0C1D218B5476}" type="presParOf" srcId="{EECD5D39-A4CD-4CDF-8135-868A85F1EA9B}" destId="{E63FF748-BE60-421A-B538-93E74CC20679}" srcOrd="0" destOrd="0" presId="urn:microsoft.com/office/officeart/2005/8/layout/equation2"/>
    <dgm:cxn modelId="{871F1288-FF3B-463E-AC33-304D0026C6BF}" type="presParOf" srcId="{1093DBB5-782C-4E7A-B859-AC39BF4D04CC}" destId="{56F5FDF8-1718-4F58-9D69-CD8BCB2859CC}" srcOrd="2" destOrd="0" presId="urn:microsoft.com/office/officeart/2005/8/layout/equation2"/>
  </dgm:cxnLst>
  <dgm:bg/>
  <dgm:whole/>
</dgm:dataModel>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4.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C5AFA1-8C50-4495-94F9-1A8523A3C303}" type="datetimeFigureOut">
              <a:rPr lang="zh-CN" altLang="en-US" smtClean="0"/>
              <a:pPr/>
              <a:t>2015-9-25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713948-7CE5-4C98-B666-541BC5EDE77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p:txBody>
          <a:bodyPr wrap="square" numCol="1" anchor="t" anchorCtr="0" compatLnSpc="1">
            <a:prstTxWarp prst="textNoShape">
              <a:avLst/>
            </a:prstTxWarp>
          </a:bodyPr>
          <a:lstStyle/>
          <a:p>
            <a:pPr>
              <a:defRPr/>
            </a:pPr>
            <a:r>
              <a:rPr lang="zh-CN" altLang="en-US" dirty="0" smtClean="0">
                <a:latin typeface="Arial" charset="0"/>
              </a:rPr>
              <a:t>只提到分段计算，但是基数没有人讲，不明确。</a:t>
            </a:r>
            <a:endParaRPr lang="en-US" altLang="zh-CN" dirty="0" smtClean="0">
              <a:latin typeface="Arial" charset="0"/>
            </a:endParaRPr>
          </a:p>
          <a:p>
            <a:pPr>
              <a:defRPr/>
            </a:pPr>
            <a:r>
              <a:rPr lang="en-US" altLang="zh-CN" b="1" dirty="0" smtClean="0">
                <a:latin typeface="Arial" charset="0"/>
              </a:rPr>
              <a:t>2008</a:t>
            </a:r>
            <a:r>
              <a:rPr lang="zh-CN" altLang="en-US" b="1" dirty="0" smtClean="0">
                <a:latin typeface="Arial" charset="0"/>
              </a:rPr>
              <a:t>年以前</a:t>
            </a:r>
            <a:endParaRPr lang="en-US" altLang="zh-CN" b="1" dirty="0" smtClean="0">
              <a:latin typeface="Arial" charset="0"/>
            </a:endParaRPr>
          </a:p>
          <a:p>
            <a:pPr>
              <a:defRPr/>
            </a:pPr>
            <a:r>
              <a:rPr lang="zh-CN" altLang="en-US" dirty="0" smtClean="0">
                <a:latin typeface="Arial" charset="0"/>
              </a:rPr>
              <a:t>依据</a:t>
            </a:r>
            <a:r>
              <a:rPr lang="en-US" altLang="zh-CN" dirty="0" smtClean="0">
                <a:latin typeface="Arial" charset="0"/>
              </a:rPr>
              <a:t>481</a:t>
            </a:r>
            <a:r>
              <a:rPr lang="zh-CN" altLang="en-US" dirty="0" smtClean="0">
                <a:latin typeface="Arial" charset="0"/>
              </a:rPr>
              <a:t>号文件，没有修正，还未失效。所以有必要了解一下。</a:t>
            </a:r>
            <a:endParaRPr lang="en-US" altLang="zh-CN" dirty="0" smtClean="0">
              <a:latin typeface="Arial" charset="0"/>
            </a:endParaRPr>
          </a:p>
          <a:p>
            <a:pPr>
              <a:defRPr/>
            </a:pPr>
            <a:r>
              <a:rPr lang="zh-CN" altLang="en-US" b="1" dirty="0" smtClean="0">
                <a:latin typeface="Arial" charset="0"/>
              </a:rPr>
              <a:t>就高不就低原则</a:t>
            </a:r>
            <a:r>
              <a:rPr lang="zh-CN" altLang="en-US" dirty="0" smtClean="0">
                <a:latin typeface="Arial" charset="0"/>
              </a:rPr>
              <a:t>来自于</a:t>
            </a:r>
            <a:r>
              <a:rPr lang="en-US" altLang="zh-CN" dirty="0" smtClean="0">
                <a:latin typeface="Arial" charset="0"/>
              </a:rPr>
              <a:t>481</a:t>
            </a:r>
            <a:r>
              <a:rPr lang="zh-CN" altLang="en-US" dirty="0" smtClean="0">
                <a:latin typeface="Arial" charset="0"/>
              </a:rPr>
              <a:t>号文件</a:t>
            </a:r>
            <a:r>
              <a:rPr lang="en-US" altLang="zh-CN" dirty="0" smtClean="0">
                <a:latin typeface="Arial" charset="0"/>
              </a:rPr>
              <a:t>11</a:t>
            </a:r>
            <a:r>
              <a:rPr lang="zh-CN" altLang="en-US" dirty="0" smtClean="0">
                <a:latin typeface="Arial" charset="0"/>
              </a:rPr>
              <a:t>条第二款的</a:t>
            </a:r>
            <a:r>
              <a:rPr lang="en-US" altLang="zh-CN" dirty="0" smtClean="0">
                <a:latin typeface="Arial" charset="0"/>
              </a:rPr>
              <a:t>689</a:t>
            </a:r>
            <a:r>
              <a:rPr lang="zh-CN" altLang="en-US" dirty="0" smtClean="0">
                <a:latin typeface="Arial" charset="0"/>
              </a:rPr>
              <a:t>条，劳动者月平均比企业月平均低的应按企业的月平均支付。</a:t>
            </a:r>
            <a:endParaRPr lang="en-US" altLang="zh-CN" dirty="0" smtClean="0">
              <a:latin typeface="Arial" charset="0"/>
            </a:endParaRPr>
          </a:p>
          <a:p>
            <a:pPr>
              <a:defRPr/>
            </a:pPr>
            <a:r>
              <a:rPr lang="zh-CN" altLang="en-US" b="1" dirty="0" smtClean="0">
                <a:solidFill>
                  <a:srgbClr val="000099"/>
                </a:solidFill>
                <a:latin typeface="+mn-ea"/>
              </a:rPr>
              <a:t>正常生产情况</a:t>
            </a:r>
            <a:r>
              <a:rPr lang="zh-CN" altLang="en-US" dirty="0" smtClean="0">
                <a:solidFill>
                  <a:srgbClr val="000099"/>
                </a:solidFill>
                <a:latin typeface="+mn-ea"/>
              </a:rPr>
              <a:t>离职前</a:t>
            </a:r>
            <a:r>
              <a:rPr lang="en-US" altLang="zh-CN" dirty="0" smtClean="0">
                <a:solidFill>
                  <a:srgbClr val="000099"/>
                </a:solidFill>
                <a:latin typeface="+mn-ea"/>
              </a:rPr>
              <a:t>12</a:t>
            </a:r>
            <a:r>
              <a:rPr lang="zh-CN" altLang="en-US" dirty="0" smtClean="0">
                <a:solidFill>
                  <a:srgbClr val="000099"/>
                </a:solidFill>
                <a:latin typeface="+mn-ea"/>
              </a:rPr>
              <a:t>个月的平均工资，是指正常出勤的工资，如果</a:t>
            </a:r>
            <a:r>
              <a:rPr lang="en-US" altLang="zh-CN" dirty="0" smtClean="0">
                <a:solidFill>
                  <a:srgbClr val="000099"/>
                </a:solidFill>
                <a:latin typeface="+mn-ea"/>
              </a:rPr>
              <a:t>12</a:t>
            </a:r>
            <a:r>
              <a:rPr lang="zh-CN" altLang="en-US" dirty="0" smtClean="0">
                <a:solidFill>
                  <a:srgbClr val="000099"/>
                </a:solidFill>
                <a:latin typeface="+mn-ea"/>
              </a:rPr>
              <a:t>个月有</a:t>
            </a:r>
            <a:r>
              <a:rPr lang="en-US" altLang="zh-CN" dirty="0" smtClean="0">
                <a:solidFill>
                  <a:srgbClr val="000099"/>
                </a:solidFill>
                <a:latin typeface="+mn-ea"/>
              </a:rPr>
              <a:t>3</a:t>
            </a:r>
            <a:r>
              <a:rPr lang="zh-CN" altLang="en-US" dirty="0" smtClean="0">
                <a:solidFill>
                  <a:srgbClr val="000099"/>
                </a:solidFill>
                <a:latin typeface="+mn-ea"/>
              </a:rPr>
              <a:t>个月时病假工资或待岗工资</a:t>
            </a:r>
            <a:r>
              <a:rPr lang="en-US" altLang="zh-CN" dirty="0" smtClean="0">
                <a:solidFill>
                  <a:srgbClr val="000099"/>
                </a:solidFill>
                <a:latin typeface="+mn-ea"/>
              </a:rPr>
              <a:t>70%</a:t>
            </a:r>
            <a:r>
              <a:rPr lang="zh-CN" altLang="en-US" dirty="0" smtClean="0">
                <a:solidFill>
                  <a:srgbClr val="000099"/>
                </a:solidFill>
                <a:latin typeface="+mn-ea"/>
              </a:rPr>
              <a:t>那都不算正常生产工资。那要不正常的去除掉，往前推。比如有</a:t>
            </a:r>
            <a:r>
              <a:rPr lang="en-US" altLang="zh-CN" dirty="0" smtClean="0">
                <a:solidFill>
                  <a:srgbClr val="000099"/>
                </a:solidFill>
                <a:latin typeface="+mn-ea"/>
              </a:rPr>
              <a:t>6</a:t>
            </a:r>
            <a:r>
              <a:rPr lang="zh-CN" altLang="en-US" dirty="0" smtClean="0">
                <a:solidFill>
                  <a:srgbClr val="000099"/>
                </a:solidFill>
                <a:latin typeface="+mn-ea"/>
              </a:rPr>
              <a:t>个月是不正常的，那就把这</a:t>
            </a:r>
            <a:r>
              <a:rPr lang="en-US" altLang="zh-CN" dirty="0" smtClean="0">
                <a:solidFill>
                  <a:srgbClr val="000099"/>
                </a:solidFill>
                <a:latin typeface="+mn-ea"/>
              </a:rPr>
              <a:t>6</a:t>
            </a:r>
            <a:r>
              <a:rPr lang="zh-CN" altLang="en-US" dirty="0" smtClean="0">
                <a:solidFill>
                  <a:srgbClr val="000099"/>
                </a:solidFill>
                <a:latin typeface="+mn-ea"/>
              </a:rPr>
              <a:t>个月去掉往前推</a:t>
            </a:r>
            <a:r>
              <a:rPr lang="en-US" altLang="zh-CN" dirty="0" smtClean="0">
                <a:solidFill>
                  <a:srgbClr val="000099"/>
                </a:solidFill>
                <a:latin typeface="+mn-ea"/>
              </a:rPr>
              <a:t>6</a:t>
            </a:r>
            <a:r>
              <a:rPr lang="zh-CN" altLang="en-US" dirty="0" smtClean="0">
                <a:solidFill>
                  <a:srgbClr val="000099"/>
                </a:solidFill>
                <a:latin typeface="+mn-ea"/>
              </a:rPr>
              <a:t>个月。</a:t>
            </a:r>
            <a:endParaRPr lang="en-US" altLang="zh-CN" dirty="0" smtClean="0">
              <a:solidFill>
                <a:srgbClr val="000099"/>
              </a:solidFill>
              <a:latin typeface="+mn-ea"/>
            </a:endParaRPr>
          </a:p>
          <a:p>
            <a:pPr>
              <a:defRPr/>
            </a:pPr>
            <a:r>
              <a:rPr lang="en-US" altLang="zh-CN" b="1" dirty="0" smtClean="0">
                <a:solidFill>
                  <a:srgbClr val="000099"/>
                </a:solidFill>
                <a:latin typeface="+mn-ea"/>
              </a:rPr>
              <a:t>2008</a:t>
            </a:r>
            <a:r>
              <a:rPr lang="zh-CN" altLang="en-US" b="1" dirty="0" smtClean="0">
                <a:solidFill>
                  <a:srgbClr val="000099"/>
                </a:solidFill>
                <a:latin typeface="+mn-ea"/>
              </a:rPr>
              <a:t>年以后</a:t>
            </a:r>
            <a:endParaRPr lang="en-US" altLang="zh-CN" b="1" dirty="0" smtClean="0">
              <a:solidFill>
                <a:srgbClr val="000099"/>
              </a:solidFill>
              <a:latin typeface="+mn-ea"/>
            </a:endParaRPr>
          </a:p>
          <a:p>
            <a:pPr>
              <a:defRPr/>
            </a:pPr>
            <a:r>
              <a:rPr lang="zh-CN" altLang="en-US" dirty="0" smtClean="0">
                <a:solidFill>
                  <a:srgbClr val="000099"/>
                </a:solidFill>
                <a:latin typeface="+mn-ea"/>
              </a:rPr>
              <a:t>来自于合同法第</a:t>
            </a:r>
            <a:r>
              <a:rPr lang="en-US" altLang="zh-CN" dirty="0" smtClean="0">
                <a:solidFill>
                  <a:srgbClr val="000099"/>
                </a:solidFill>
                <a:latin typeface="+mn-ea"/>
              </a:rPr>
              <a:t>47</a:t>
            </a:r>
            <a:r>
              <a:rPr lang="zh-CN" altLang="en-US" dirty="0" smtClean="0">
                <a:solidFill>
                  <a:srgbClr val="000099"/>
                </a:solidFill>
                <a:latin typeface="+mn-ea"/>
              </a:rPr>
              <a:t>条。今年社平是</a:t>
            </a:r>
            <a:r>
              <a:rPr lang="en-US" altLang="zh-CN" dirty="0" smtClean="0">
                <a:solidFill>
                  <a:srgbClr val="000099"/>
                </a:solidFill>
                <a:latin typeface="+mn-ea"/>
              </a:rPr>
              <a:t>5223</a:t>
            </a:r>
            <a:r>
              <a:rPr lang="zh-CN" altLang="en-US" dirty="0" smtClean="0">
                <a:solidFill>
                  <a:srgbClr val="000099"/>
                </a:solidFill>
                <a:latin typeface="+mn-ea"/>
              </a:rPr>
              <a:t>元，</a:t>
            </a:r>
            <a:r>
              <a:rPr lang="en-US" altLang="zh-CN" dirty="0" smtClean="0">
                <a:solidFill>
                  <a:srgbClr val="000099"/>
                </a:solidFill>
                <a:latin typeface="+mn-ea"/>
              </a:rPr>
              <a:t>3</a:t>
            </a:r>
            <a:r>
              <a:rPr lang="zh-CN" altLang="en-US" dirty="0" smtClean="0">
                <a:solidFill>
                  <a:srgbClr val="000099"/>
                </a:solidFill>
                <a:latin typeface="+mn-ea"/>
              </a:rPr>
              <a:t>倍就是</a:t>
            </a:r>
            <a:r>
              <a:rPr lang="en-US" altLang="zh-CN" dirty="0" smtClean="0">
                <a:solidFill>
                  <a:srgbClr val="000099"/>
                </a:solidFill>
                <a:latin typeface="+mn-ea"/>
              </a:rPr>
              <a:t>15669</a:t>
            </a:r>
            <a:r>
              <a:rPr lang="zh-CN" altLang="en-US" dirty="0" smtClean="0">
                <a:solidFill>
                  <a:srgbClr val="000099"/>
                </a:solidFill>
                <a:latin typeface="+mn-ea"/>
              </a:rPr>
              <a:t>元，</a:t>
            </a:r>
            <a:r>
              <a:rPr lang="zh-CN" altLang="en-US" b="1" dirty="0" smtClean="0">
                <a:solidFill>
                  <a:srgbClr val="000099"/>
                </a:solidFill>
                <a:latin typeface="+mn-ea"/>
              </a:rPr>
              <a:t>如果</a:t>
            </a:r>
            <a:r>
              <a:rPr lang="en-US" altLang="zh-CN" b="1" dirty="0" smtClean="0">
                <a:solidFill>
                  <a:srgbClr val="000099"/>
                </a:solidFill>
                <a:latin typeface="+mn-ea"/>
              </a:rPr>
              <a:t>2008</a:t>
            </a:r>
            <a:r>
              <a:rPr lang="zh-CN" altLang="en-US" b="1" dirty="0" smtClean="0">
                <a:solidFill>
                  <a:srgbClr val="000099"/>
                </a:solidFill>
                <a:latin typeface="+mn-ea"/>
              </a:rPr>
              <a:t>年前有</a:t>
            </a:r>
            <a:r>
              <a:rPr lang="en-US" altLang="zh-CN" b="1" dirty="0" smtClean="0">
                <a:solidFill>
                  <a:srgbClr val="000099"/>
                </a:solidFill>
                <a:latin typeface="+mn-ea"/>
              </a:rPr>
              <a:t>1</a:t>
            </a:r>
            <a:r>
              <a:rPr lang="zh-CN" altLang="en-US" b="1" dirty="0" smtClean="0">
                <a:solidFill>
                  <a:srgbClr val="000099"/>
                </a:solidFill>
                <a:latin typeface="+mn-ea"/>
              </a:rPr>
              <a:t>年工龄的，当时是</a:t>
            </a:r>
            <a:r>
              <a:rPr lang="en-US" altLang="zh-CN" b="1" dirty="0" smtClean="0">
                <a:solidFill>
                  <a:srgbClr val="000099"/>
                </a:solidFill>
                <a:latin typeface="+mn-ea"/>
              </a:rPr>
              <a:t>20000</a:t>
            </a:r>
            <a:r>
              <a:rPr lang="zh-CN" altLang="en-US" b="1" dirty="0" smtClean="0">
                <a:solidFill>
                  <a:srgbClr val="000099"/>
                </a:solidFill>
                <a:latin typeface="+mn-ea"/>
              </a:rPr>
              <a:t>的社评，以哪个为准？</a:t>
            </a:r>
            <a:r>
              <a:rPr lang="zh-CN" altLang="en-US" dirty="0" smtClean="0">
                <a:solidFill>
                  <a:srgbClr val="000099"/>
                </a:solidFill>
                <a:latin typeface="+mn-ea"/>
              </a:rPr>
              <a:t>因为劳动合同法只规定了工龄分段计算，没说基数。仲裁如何把握，北京</a:t>
            </a:r>
            <a:r>
              <a:rPr lang="zh-CN" altLang="en-US" b="1" dirty="0" smtClean="0">
                <a:solidFill>
                  <a:srgbClr val="000099"/>
                </a:solidFill>
                <a:latin typeface="+mn-ea"/>
              </a:rPr>
              <a:t>这块最终按照离职前</a:t>
            </a:r>
            <a:r>
              <a:rPr lang="en-US" altLang="zh-CN" b="1" dirty="0" smtClean="0">
                <a:solidFill>
                  <a:srgbClr val="000099"/>
                </a:solidFill>
                <a:latin typeface="+mn-ea"/>
              </a:rPr>
              <a:t>12</a:t>
            </a:r>
            <a:r>
              <a:rPr lang="zh-CN" altLang="en-US" b="1" dirty="0" smtClean="0">
                <a:solidFill>
                  <a:srgbClr val="000099"/>
                </a:solidFill>
                <a:latin typeface="+mn-ea"/>
              </a:rPr>
              <a:t>个月平均工资</a:t>
            </a:r>
            <a:r>
              <a:rPr lang="zh-CN" altLang="en-US" dirty="0" smtClean="0">
                <a:solidFill>
                  <a:srgbClr val="000099"/>
                </a:solidFill>
                <a:latin typeface="+mn-ea"/>
              </a:rPr>
              <a:t>。超过</a:t>
            </a:r>
            <a:r>
              <a:rPr lang="en-US" altLang="zh-CN" dirty="0" smtClean="0">
                <a:solidFill>
                  <a:srgbClr val="000099"/>
                </a:solidFill>
                <a:latin typeface="+mn-ea"/>
              </a:rPr>
              <a:t>3</a:t>
            </a:r>
            <a:r>
              <a:rPr lang="zh-CN" altLang="en-US" dirty="0" smtClean="0">
                <a:solidFill>
                  <a:srgbClr val="000099"/>
                </a:solidFill>
                <a:latin typeface="+mn-ea"/>
              </a:rPr>
              <a:t>倍的也按</a:t>
            </a:r>
            <a:r>
              <a:rPr lang="en-US" altLang="zh-CN" dirty="0" smtClean="0">
                <a:solidFill>
                  <a:srgbClr val="000099"/>
                </a:solidFill>
                <a:latin typeface="+mn-ea"/>
              </a:rPr>
              <a:t>3</a:t>
            </a:r>
            <a:r>
              <a:rPr lang="zh-CN" altLang="en-US" dirty="0" smtClean="0">
                <a:solidFill>
                  <a:srgbClr val="000099"/>
                </a:solidFill>
                <a:latin typeface="+mn-ea"/>
              </a:rPr>
              <a:t>倍给，包括</a:t>
            </a:r>
            <a:r>
              <a:rPr lang="en-US" altLang="zh-CN" dirty="0" smtClean="0">
                <a:solidFill>
                  <a:srgbClr val="000099"/>
                </a:solidFill>
                <a:latin typeface="+mn-ea"/>
              </a:rPr>
              <a:t>07</a:t>
            </a:r>
            <a:r>
              <a:rPr lang="zh-CN" altLang="en-US" dirty="0" smtClean="0">
                <a:solidFill>
                  <a:srgbClr val="000099"/>
                </a:solidFill>
                <a:latin typeface="+mn-ea"/>
              </a:rPr>
              <a:t>年以前的。虽然没有规定，道理就在于</a:t>
            </a:r>
            <a:r>
              <a:rPr lang="en-US" altLang="zh-CN" dirty="0" smtClean="0">
                <a:solidFill>
                  <a:srgbClr val="000099"/>
                </a:solidFill>
                <a:latin typeface="+mn-ea"/>
              </a:rPr>
              <a:t>481</a:t>
            </a:r>
            <a:r>
              <a:rPr lang="zh-CN" altLang="en-US" dirty="0" smtClean="0">
                <a:solidFill>
                  <a:srgbClr val="000099"/>
                </a:solidFill>
                <a:latin typeface="+mn-ea"/>
              </a:rPr>
              <a:t>号文件和劳动法一致的，离职前的</a:t>
            </a:r>
            <a:r>
              <a:rPr lang="en-US" altLang="zh-CN" dirty="0" smtClean="0">
                <a:solidFill>
                  <a:srgbClr val="000099"/>
                </a:solidFill>
                <a:latin typeface="+mn-ea"/>
              </a:rPr>
              <a:t>12</a:t>
            </a:r>
            <a:r>
              <a:rPr lang="zh-CN" altLang="en-US" dirty="0" smtClean="0">
                <a:solidFill>
                  <a:srgbClr val="000099"/>
                </a:solidFill>
                <a:latin typeface="+mn-ea"/>
              </a:rPr>
              <a:t>个月工资。为什么要限</a:t>
            </a:r>
            <a:r>
              <a:rPr lang="en-US" altLang="zh-CN" dirty="0" smtClean="0">
                <a:solidFill>
                  <a:srgbClr val="000099"/>
                </a:solidFill>
                <a:latin typeface="+mn-ea"/>
              </a:rPr>
              <a:t>3</a:t>
            </a:r>
            <a:r>
              <a:rPr lang="zh-CN" altLang="en-US" dirty="0" smtClean="0">
                <a:solidFill>
                  <a:srgbClr val="000099"/>
                </a:solidFill>
                <a:latin typeface="+mn-ea"/>
              </a:rPr>
              <a:t>倍？从性质和作用来定的。来自于企业自有资金，不是劳动报酬。</a:t>
            </a:r>
            <a:endParaRPr lang="en-US" altLang="zh-CN" dirty="0" smtClean="0">
              <a:solidFill>
                <a:srgbClr val="000099"/>
              </a:solidFill>
              <a:latin typeface="+mn-ea"/>
            </a:endParaRPr>
          </a:p>
          <a:p>
            <a:pPr>
              <a:defRPr/>
            </a:pPr>
            <a:r>
              <a:rPr lang="zh-CN" altLang="en-US" b="1" dirty="0" smtClean="0">
                <a:solidFill>
                  <a:srgbClr val="000099"/>
                </a:solidFill>
                <a:latin typeface="+mn-ea"/>
              </a:rPr>
              <a:t>平均工资如果员工入职不满</a:t>
            </a:r>
            <a:r>
              <a:rPr lang="en-US" altLang="zh-CN" b="1" dirty="0" smtClean="0">
                <a:solidFill>
                  <a:srgbClr val="000099"/>
                </a:solidFill>
                <a:latin typeface="+mn-ea"/>
              </a:rPr>
              <a:t>12</a:t>
            </a:r>
            <a:r>
              <a:rPr lang="zh-CN" altLang="en-US" b="1" dirty="0" smtClean="0">
                <a:solidFill>
                  <a:srgbClr val="000099"/>
                </a:solidFill>
                <a:latin typeface="+mn-ea"/>
              </a:rPr>
              <a:t>个月，那就按照实际入职月平均计算。（如果平均工资低于最低工资，按最低工资。今年是</a:t>
            </a:r>
            <a:r>
              <a:rPr lang="en-US" altLang="zh-CN" b="1" dirty="0" smtClean="0">
                <a:solidFill>
                  <a:srgbClr val="000099"/>
                </a:solidFill>
                <a:latin typeface="+mn-ea"/>
              </a:rPr>
              <a:t>1400</a:t>
            </a:r>
            <a:r>
              <a:rPr lang="zh-CN" altLang="en-US" b="1" dirty="0" smtClean="0">
                <a:solidFill>
                  <a:srgbClr val="000099"/>
                </a:solidFill>
                <a:latin typeface="+mn-ea"/>
              </a:rPr>
              <a:t>元。）</a:t>
            </a:r>
            <a:endParaRPr lang="en-US" altLang="zh-CN" b="1" dirty="0" smtClean="0">
              <a:solidFill>
                <a:srgbClr val="000099"/>
              </a:solidFill>
              <a:latin typeface="+mn-ea"/>
            </a:endParaRPr>
          </a:p>
          <a:p>
            <a:pPr>
              <a:defRPr/>
            </a:pPr>
            <a:r>
              <a:rPr lang="zh-CN" altLang="en-US" b="1" dirty="0" smtClean="0">
                <a:solidFill>
                  <a:srgbClr val="000099"/>
                </a:solidFill>
                <a:latin typeface="+mn-ea"/>
              </a:rPr>
              <a:t>平均工资按应发工资算，不扣保险税。实际已经发生的不含绩效。用货币已直接支付的，补贴都算。</a:t>
            </a:r>
            <a:endParaRPr lang="en-US" altLang="zh-CN" b="1" dirty="0" smtClean="0">
              <a:solidFill>
                <a:srgbClr val="000099"/>
              </a:solidFill>
              <a:latin typeface="+mn-ea"/>
            </a:endParaRPr>
          </a:p>
          <a:p>
            <a:pPr>
              <a:defRPr/>
            </a:pPr>
            <a:r>
              <a:rPr lang="zh-CN" altLang="en-US" b="1" dirty="0" smtClean="0">
                <a:solidFill>
                  <a:srgbClr val="000099"/>
                </a:solidFill>
                <a:latin typeface="+mn-ea"/>
              </a:rPr>
              <a:t>基数不分段。</a:t>
            </a:r>
            <a:endParaRPr lang="zh-CN" altLang="en-US" b="1"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1</a:t>
            </a:r>
            <a:r>
              <a:rPr lang="zh-CN" altLang="en-US" dirty="0" smtClean="0"/>
              <a:t>、依据：劳动合同法第九十七条规定，依照本法第四十六条规定支付经济补偿的，经济补偿年限自本法实施之日起计算（</a:t>
            </a:r>
            <a:r>
              <a:rPr lang="en-US" altLang="zh-CN" dirty="0" smtClean="0"/>
              <a:t>2008</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a:t>
            </a:r>
            <a:br>
              <a:rPr lang="zh-CN" altLang="en-US" dirty="0" smtClean="0"/>
            </a:br>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latin typeface="Arial" charset="0"/>
              </a:rPr>
              <a:t>1</a:t>
            </a:r>
            <a:r>
              <a:rPr lang="zh-CN" altLang="en-US" dirty="0" smtClean="0">
                <a:latin typeface="Arial" charset="0"/>
              </a:rPr>
              <a:t>、（</a:t>
            </a:r>
            <a:r>
              <a:rPr lang="en-US" altLang="zh-CN" dirty="0" smtClean="0">
                <a:latin typeface="Arial" charset="0"/>
              </a:rPr>
              <a:t>1300×6+1008×3</a:t>
            </a:r>
            <a:r>
              <a:rPr lang="zh-CN" altLang="en-US" dirty="0" smtClean="0">
                <a:latin typeface="Arial" charset="0"/>
              </a:rPr>
              <a:t>）</a:t>
            </a:r>
            <a:r>
              <a:rPr lang="en-US" altLang="zh-CN" dirty="0" smtClean="0">
                <a:latin typeface="Arial" charset="0"/>
              </a:rPr>
              <a:t>÷9×1=1202.66</a:t>
            </a:r>
            <a:r>
              <a:rPr lang="zh-CN" altLang="en-US" dirty="0" smtClean="0">
                <a:latin typeface="Arial" charset="0"/>
              </a:rPr>
              <a:t>元  低于最低工资 所以</a:t>
            </a:r>
            <a:r>
              <a:rPr lang="en-US" altLang="zh-CN" dirty="0" smtClean="0">
                <a:latin typeface="Arial" charset="0"/>
              </a:rPr>
              <a:t>[(1260×80%×3)+(1300×6)] ÷9×1</a:t>
            </a:r>
          </a:p>
          <a:p>
            <a:r>
              <a:rPr lang="en-US" altLang="zh-CN" dirty="0" smtClean="0">
                <a:latin typeface="Arial" charset="0"/>
              </a:rPr>
              <a:t>2</a:t>
            </a:r>
            <a:r>
              <a:rPr lang="zh-CN" altLang="en-US" dirty="0" smtClean="0">
                <a:latin typeface="Arial" charset="0"/>
              </a:rPr>
              <a:t>、待通知金和医疗补助金。带通知金</a:t>
            </a:r>
            <a:r>
              <a:rPr lang="en-US" altLang="zh-CN" dirty="0" smtClean="0">
                <a:latin typeface="Arial" charset="0"/>
              </a:rPr>
              <a:t>1008</a:t>
            </a:r>
            <a:r>
              <a:rPr lang="zh-CN" altLang="en-US" dirty="0" smtClean="0">
                <a:latin typeface="Arial" charset="0"/>
              </a:rPr>
              <a:t>元（上个月工资）。医疗补助金按经济补偿金的基数</a:t>
            </a:r>
            <a:r>
              <a:rPr lang="en-US" altLang="zh-CN" dirty="0" smtClean="0">
                <a:latin typeface="Arial" charset="0"/>
              </a:rPr>
              <a:t>1260</a:t>
            </a:r>
            <a:r>
              <a:rPr lang="zh-CN" altLang="en-US" dirty="0" smtClean="0">
                <a:latin typeface="Arial" charset="0"/>
              </a:rPr>
              <a:t>元</a:t>
            </a:r>
            <a:endParaRPr lang="en-US" altLang="zh-CN" dirty="0" smtClean="0">
              <a:latin typeface="Arial" charset="0"/>
            </a:endParaRPr>
          </a:p>
          <a:p>
            <a:r>
              <a:rPr lang="en-US" altLang="zh-CN" dirty="0" smtClean="0">
                <a:latin typeface="Arial" charset="0"/>
              </a:rPr>
              <a:t>     </a:t>
            </a:r>
            <a:endParaRPr lang="zh-CN" altLang="en-US"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latin typeface="Arial" charset="0"/>
              </a:rPr>
              <a:t>纳税政策见财税</a:t>
            </a:r>
            <a:r>
              <a:rPr lang="en-US" altLang="zh-CN" smtClean="0">
                <a:latin typeface="Arial" charset="0"/>
              </a:rPr>
              <a:t>[2001]157</a:t>
            </a:r>
            <a:r>
              <a:rPr lang="zh-CN" altLang="en-US" smtClean="0">
                <a:latin typeface="Arial" charset="0"/>
              </a:rPr>
              <a:t>号，国税发</a:t>
            </a:r>
            <a:r>
              <a:rPr lang="en-US" altLang="zh-CN" smtClean="0">
                <a:latin typeface="Arial" charset="0"/>
              </a:rPr>
              <a:t>[1999]178</a:t>
            </a:r>
            <a:r>
              <a:rPr lang="zh-CN" altLang="en-US" smtClean="0">
                <a:latin typeface="Arial" charset="0"/>
              </a:rPr>
              <a:t>号</a:t>
            </a:r>
            <a:endParaRPr lang="en-US" altLang="zh-CN" smtClean="0">
              <a:latin typeface="Arial" charset="0"/>
            </a:endParaRPr>
          </a:p>
          <a:p>
            <a:r>
              <a:rPr lang="zh-CN" altLang="en-US" smtClean="0">
                <a:latin typeface="Arial" charset="0"/>
              </a:rPr>
              <a:t>第二步的不超过</a:t>
            </a:r>
            <a:r>
              <a:rPr lang="en-US" altLang="zh-CN" smtClean="0">
                <a:latin typeface="Arial" charset="0"/>
              </a:rPr>
              <a:t>12</a:t>
            </a:r>
            <a:r>
              <a:rPr lang="zh-CN" altLang="en-US" smtClean="0">
                <a:latin typeface="Arial" charset="0"/>
              </a:rPr>
              <a:t>个月，按照第一步的除的月份数</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p:spPr>
      </p:sp>
      <p:sp>
        <p:nvSpPr>
          <p:cNvPr id="696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latin typeface="Arial" charset="0"/>
              </a:rPr>
              <a:t>就这两种有违约，其他都不符。</a:t>
            </a:r>
            <a:endParaRPr lang="en-US" altLang="zh-CN" smtClean="0">
              <a:latin typeface="Arial" charset="0"/>
            </a:endParaRPr>
          </a:p>
          <a:p>
            <a:r>
              <a:rPr lang="zh-CN" altLang="en-US" smtClean="0">
                <a:latin typeface="Arial" charset="0"/>
              </a:rPr>
              <a:t>违约金只有在离职的时候才能产生，形式就是这两种，一种是培训时候的经费，一种是竞业限制，后面会有具体介绍。</a:t>
            </a:r>
            <a:endParaRPr lang="en-US" altLang="zh-CN" smtClean="0">
              <a:latin typeface="Arial" charset="0"/>
            </a:endParaRPr>
          </a:p>
          <a:p>
            <a:r>
              <a:rPr lang="en-US" altLang="zh-CN" smtClean="0"/>
              <a:t>&lt;</a:t>
            </a:r>
            <a:r>
              <a:rPr lang="zh-CN" altLang="en-US" smtClean="0"/>
              <a:t>江苏省劳动合同条例</a:t>
            </a:r>
            <a:r>
              <a:rPr lang="en-US" altLang="zh-CN" smtClean="0"/>
              <a:t>》</a:t>
            </a:r>
            <a:r>
              <a:rPr lang="zh-CN" altLang="en-US" smtClean="0"/>
              <a:t>第十八条  当事人可以对双方的违约行为约定违约金。</a:t>
            </a:r>
          </a:p>
          <a:p>
            <a:r>
              <a:rPr lang="zh-CN" altLang="en-US" smtClean="0"/>
              <a:t>　　    约定违约金应当遵循公平原则，根据劳动者的劳动报酬等因素合理确定。</a:t>
            </a:r>
          </a:p>
          <a:p>
            <a:r>
              <a:rPr lang="zh-CN" altLang="en-US" smtClean="0"/>
              <a:t>　　    对劳动者的违约行为约定违约金的，仅限于下列情形：</a:t>
            </a:r>
          </a:p>
          <a:p>
            <a:r>
              <a:rPr lang="zh-CN" altLang="en-US" smtClean="0"/>
              <a:t>　　    （一）违反服务期约定的；</a:t>
            </a:r>
          </a:p>
          <a:p>
            <a:r>
              <a:rPr lang="zh-CN" altLang="en-US" smtClean="0"/>
              <a:t>　　    （二）违反保守商业秘密或者竞业限制约定的。</a:t>
            </a:r>
          </a:p>
          <a:p>
            <a:endParaRPr lang="en-US"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latin typeface="Arial" charset="0"/>
              </a:rPr>
              <a:t>这里介绍的是由培训产生的违约金，培训的种类基本分为这四种。专业技能培训没有具体规定。办法：在规章制度里写明什么叫专业技术培训。安全、行为类的培训不算。</a:t>
            </a:r>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latin typeface="Arial" charset="0"/>
              </a:rPr>
              <a:t>培训产生的违约金包括以上这</a:t>
            </a:r>
            <a:r>
              <a:rPr lang="en-US" altLang="zh-CN" smtClean="0">
                <a:latin typeface="Arial" charset="0"/>
              </a:rPr>
              <a:t>3</a:t>
            </a:r>
            <a:r>
              <a:rPr lang="zh-CN" altLang="en-US" smtClean="0">
                <a:latin typeface="Arial" charset="0"/>
              </a:rPr>
              <a:t>个部分</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违约金约定的方法，</a:t>
            </a:r>
            <a:r>
              <a:rPr lang="en-US" altLang="zh-CN" smtClean="0"/>
              <a:t>1</a:t>
            </a:r>
            <a:r>
              <a:rPr lang="zh-CN" altLang="en-US" smtClean="0"/>
              <a:t>、要以书面形式</a:t>
            </a:r>
            <a:r>
              <a:rPr lang="en-US" altLang="zh-CN" smtClean="0"/>
              <a:t>2</a:t>
            </a:r>
            <a:r>
              <a:rPr lang="zh-CN" altLang="en-US" smtClean="0"/>
              <a:t>、从培训结束起算   服务期限分为</a:t>
            </a:r>
            <a:r>
              <a:rPr lang="en-US" altLang="zh-CN" smtClean="0"/>
              <a:t>3</a:t>
            </a:r>
            <a:r>
              <a:rPr lang="zh-CN" altLang="en-US" smtClean="0"/>
              <a:t>种  </a:t>
            </a:r>
            <a:r>
              <a:rPr lang="en-US" altLang="zh-CN" smtClean="0"/>
              <a:t>1</a:t>
            </a:r>
            <a:r>
              <a:rPr lang="zh-CN" altLang="en-US" smtClean="0"/>
              <a:t>、</a:t>
            </a:r>
            <a:r>
              <a:rPr lang="zh-CN" altLang="zh-CN" smtClean="0"/>
              <a:t>服务期与劳动合同终止时间一致</a:t>
            </a:r>
            <a:r>
              <a:rPr lang="en-US" altLang="zh-CN" smtClean="0"/>
              <a:t>  2</a:t>
            </a:r>
            <a:r>
              <a:rPr lang="zh-CN" altLang="en-US" smtClean="0"/>
              <a:t>、</a:t>
            </a:r>
            <a:r>
              <a:rPr lang="zh-CN" altLang="zh-CN" smtClean="0"/>
              <a:t>服务期终止时间早于劳动合同终止时间</a:t>
            </a:r>
            <a:endParaRPr lang="en-US" altLang="zh-CN" smtClean="0"/>
          </a:p>
          <a:p>
            <a:r>
              <a:rPr lang="en-US" altLang="zh-CN" smtClean="0"/>
              <a:t>3</a:t>
            </a:r>
            <a:r>
              <a:rPr lang="zh-CN" altLang="en-US" smtClean="0"/>
              <a:t>、</a:t>
            </a:r>
            <a:r>
              <a:rPr lang="zh-CN" altLang="zh-CN" smtClean="0"/>
              <a:t>服务期终止时间晚于劳动合同终止时间</a:t>
            </a:r>
            <a:r>
              <a:rPr lang="zh-CN" altLang="en-US" smtClean="0"/>
              <a:t>的，劳动合同的变更，一定要在协议里将此种情形约定清楚</a:t>
            </a:r>
          </a:p>
          <a:p>
            <a:endParaRPr lang="zh-CN" altLang="zh-CN" smtClean="0"/>
          </a:p>
          <a:p>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p:txBody>
          <a:bodyPr wrap="square" numCol="1" anchor="t" anchorCtr="0" compatLnSpc="1">
            <a:prstTxWarp prst="textNoShape">
              <a:avLst/>
            </a:prstTxWarp>
          </a:bodyPr>
          <a:lstStyle/>
          <a:p>
            <a:pPr>
              <a:defRPr/>
            </a:pPr>
            <a:r>
              <a:rPr lang="zh-CN" altLang="en-US" dirty="0" smtClean="0">
                <a:latin typeface="Arial" charset="0"/>
              </a:rPr>
              <a:t>支付违约金的条件是离职并违反了合约</a:t>
            </a:r>
            <a:endParaRPr lang="en-US" altLang="zh-CN" dirty="0" smtClean="0">
              <a:latin typeface="Arial" charset="0"/>
            </a:endParaRPr>
          </a:p>
          <a:p>
            <a:pPr>
              <a:defRPr/>
            </a:pPr>
            <a:r>
              <a:rPr lang="zh-CN" altLang="en-US" dirty="0" smtClean="0">
                <a:latin typeface="Arial" charset="0"/>
              </a:rPr>
              <a:t>见</a:t>
            </a:r>
            <a:r>
              <a:rPr lang="en-US" altLang="zh-CN" dirty="0" smtClean="0">
                <a:latin typeface="Arial" charset="0"/>
              </a:rPr>
              <a:t>《</a:t>
            </a:r>
            <a:r>
              <a:rPr lang="zh-CN" altLang="en-US" dirty="0" smtClean="0">
                <a:latin typeface="Arial" charset="0"/>
              </a:rPr>
              <a:t>中华人民共和国劳动合同法实施条例</a:t>
            </a:r>
            <a:r>
              <a:rPr lang="en-US" altLang="zh-CN" dirty="0" smtClean="0">
                <a:latin typeface="Arial" charset="0"/>
              </a:rPr>
              <a:t>》</a:t>
            </a:r>
            <a:r>
              <a:rPr lang="zh-CN" altLang="en-US" dirty="0" smtClean="0">
                <a:latin typeface="Arial" charset="0"/>
              </a:rPr>
              <a:t>第</a:t>
            </a:r>
            <a:r>
              <a:rPr lang="en-US" altLang="zh-CN" dirty="0" smtClean="0">
                <a:latin typeface="Arial" charset="0"/>
              </a:rPr>
              <a:t>26</a:t>
            </a:r>
            <a:r>
              <a:rPr lang="zh-CN" altLang="en-US" dirty="0" smtClean="0">
                <a:latin typeface="Arial" charset="0"/>
              </a:rPr>
              <a:t>条</a:t>
            </a:r>
            <a:endParaRPr lang="en-US" altLang="zh-CN" dirty="0" smtClean="0">
              <a:latin typeface="Arial" charset="0"/>
            </a:endParaRPr>
          </a:p>
          <a:p>
            <a:pPr>
              <a:defRPr/>
            </a:pPr>
            <a:r>
              <a:rPr lang="en-US" altLang="zh-CN" dirty="0" smtClean="0">
                <a:latin typeface="Arial" charset="0"/>
              </a:rPr>
              <a:t>1</a:t>
            </a:r>
            <a:r>
              <a:rPr lang="zh-CN" altLang="en-US" dirty="0" smtClean="0">
                <a:latin typeface="Arial" charset="0"/>
              </a:rPr>
              <a:t>、如果公司违约（如克扣工资、不交保险等第</a:t>
            </a:r>
            <a:r>
              <a:rPr lang="en-US" altLang="zh-CN" dirty="0" smtClean="0">
                <a:latin typeface="Arial" charset="0"/>
              </a:rPr>
              <a:t>38</a:t>
            </a:r>
            <a:r>
              <a:rPr lang="zh-CN" altLang="en-US" dirty="0" smtClean="0">
                <a:latin typeface="Arial" charset="0"/>
              </a:rPr>
              <a:t>条规定的情形），员工提出辞职的，不得要求支付违约金。</a:t>
            </a:r>
            <a:endParaRPr lang="en-US" altLang="zh-CN" dirty="0" smtClean="0">
              <a:latin typeface="Arial" charset="0"/>
            </a:endParaRPr>
          </a:p>
          <a:p>
            <a:pPr>
              <a:defRPr/>
            </a:pPr>
            <a:r>
              <a:rPr lang="zh-CN" altLang="en-US" dirty="0" smtClean="0"/>
              <a:t>　</a:t>
            </a:r>
            <a:r>
              <a:rPr lang="zh-CN" altLang="zh-CN" sz="1050" dirty="0" smtClean="0"/>
              <a:t>第三十八条　用人单位有下列情形之一的，劳动者可以解除劳动合同：</a:t>
            </a:r>
          </a:p>
          <a:p>
            <a:pPr>
              <a:defRPr/>
            </a:pPr>
            <a:r>
              <a:rPr lang="zh-CN" altLang="zh-CN" sz="1050" dirty="0" smtClean="0"/>
              <a:t>（一）未按照劳动合同约定提供劳动保护或者劳动条件的；</a:t>
            </a:r>
          </a:p>
          <a:p>
            <a:pPr>
              <a:defRPr/>
            </a:pPr>
            <a:r>
              <a:rPr lang="zh-CN" altLang="zh-CN" sz="1050" dirty="0" smtClean="0"/>
              <a:t>（二）未及时足额支付劳动报酬的；</a:t>
            </a:r>
          </a:p>
          <a:p>
            <a:pPr>
              <a:defRPr/>
            </a:pPr>
            <a:r>
              <a:rPr lang="zh-CN" altLang="zh-CN" sz="1050" dirty="0" smtClean="0"/>
              <a:t>（三）未依法为劳动者缴纳社会保险费的；</a:t>
            </a:r>
          </a:p>
          <a:p>
            <a:pPr>
              <a:defRPr/>
            </a:pPr>
            <a:r>
              <a:rPr lang="zh-CN" altLang="zh-CN" sz="1050" dirty="0" smtClean="0"/>
              <a:t>（四）用人单位的规章制度违反法律、法规的规定，损害劳动者权益的；</a:t>
            </a:r>
          </a:p>
          <a:p>
            <a:pPr>
              <a:defRPr/>
            </a:pPr>
            <a:r>
              <a:rPr lang="zh-CN" altLang="zh-CN" sz="1050" dirty="0" smtClean="0"/>
              <a:t>（五）因本法第二十六条第一款规定的情形致使劳动合同无效的；</a:t>
            </a:r>
          </a:p>
          <a:p>
            <a:pPr>
              <a:defRPr/>
            </a:pPr>
            <a:r>
              <a:rPr lang="zh-CN" altLang="zh-CN" sz="1050" dirty="0" smtClean="0"/>
              <a:t>（六）法律、行政法规规定劳动者可以解除劳动合同的其他情形。</a:t>
            </a:r>
          </a:p>
          <a:p>
            <a:pPr>
              <a:defRPr/>
            </a:pPr>
            <a:r>
              <a:rPr lang="zh-CN" altLang="zh-CN" sz="1050" dirty="0" smtClean="0"/>
              <a:t>用人单位以暴力、威胁或者非法限制人身自由的手段强迫劳动者劳动的，或者用人单位违章指挥、强令冒险作业危及劳动者人身安全的，劳动者可以立即解除劳动合同，不需事先告知用人单位。</a:t>
            </a:r>
          </a:p>
          <a:p>
            <a:pPr>
              <a:defRPr/>
            </a:pPr>
            <a:endParaRPr lang="zh-CN" alt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latin typeface="Arial" charset="0"/>
              </a:rPr>
              <a:t>1</a:t>
            </a:r>
            <a:r>
              <a:rPr lang="zh-CN" altLang="en-US" dirty="0" smtClean="0">
                <a:latin typeface="Arial" charset="0"/>
              </a:rPr>
              <a:t>、参考</a:t>
            </a:r>
            <a:r>
              <a:rPr lang="zh-CN" altLang="en-US" dirty="0" smtClean="0"/>
              <a:t>劳部发</a:t>
            </a:r>
            <a:r>
              <a:rPr lang="en-US" altLang="zh-CN" dirty="0" smtClean="0"/>
              <a:t>〔1994〕</a:t>
            </a:r>
            <a:r>
              <a:rPr lang="en-US" altLang="zh-CN" dirty="0" smtClean="0">
                <a:latin typeface="Arial" charset="0"/>
              </a:rPr>
              <a:t>481</a:t>
            </a:r>
            <a:r>
              <a:rPr lang="zh-CN" altLang="en-US" dirty="0" smtClean="0">
                <a:latin typeface="Arial" charset="0"/>
              </a:rPr>
              <a:t>号文件。</a:t>
            </a:r>
            <a:endParaRPr lang="en-US" altLang="zh-CN" dirty="0" smtClean="0">
              <a:latin typeface="Arial" charset="0"/>
            </a:endParaRPr>
          </a:p>
          <a:p>
            <a:r>
              <a:rPr lang="en-US" altLang="zh-CN" dirty="0" smtClean="0">
                <a:latin typeface="Arial" charset="0"/>
              </a:rPr>
              <a:t>2</a:t>
            </a:r>
            <a:r>
              <a:rPr lang="zh-CN" altLang="en-US" dirty="0" smtClean="0">
                <a:latin typeface="Arial" charset="0"/>
              </a:rPr>
              <a:t>、</a:t>
            </a:r>
            <a:r>
              <a:rPr lang="zh-CN" altLang="en-US" b="1" dirty="0" smtClean="0">
                <a:latin typeface="Arial" charset="0"/>
              </a:rPr>
              <a:t>北京的年限要分段，基数不分段</a:t>
            </a:r>
            <a:endParaRPr lang="en-US" altLang="zh-CN" b="1" dirty="0" smtClean="0">
              <a:latin typeface="Arial" charset="0"/>
            </a:endParaRPr>
          </a:p>
          <a:p>
            <a:r>
              <a:rPr lang="en-US" altLang="zh-CN" dirty="0" smtClean="0">
                <a:latin typeface="Arial" charset="0"/>
              </a:rPr>
              <a:t>3</a:t>
            </a:r>
            <a:r>
              <a:rPr lang="zh-CN" altLang="en-US" dirty="0" smtClean="0">
                <a:latin typeface="Arial" charset="0"/>
              </a:rPr>
              <a:t>、解除和终止时计算不一样的</a:t>
            </a:r>
            <a:endParaRPr lang="en-US" altLang="zh-CN" dirty="0" smtClean="0">
              <a:latin typeface="Arial" charset="0"/>
            </a:endParaRPr>
          </a:p>
          <a:p>
            <a:r>
              <a:rPr lang="en-US" altLang="zh-CN" dirty="0" smtClean="0">
                <a:latin typeface="Arial" charset="0"/>
              </a:rPr>
              <a:t>4</a:t>
            </a:r>
            <a:r>
              <a:rPr lang="zh-CN" altLang="en-US" dirty="0" smtClean="0">
                <a:latin typeface="Arial" charset="0"/>
              </a:rPr>
              <a:t>、</a:t>
            </a:r>
            <a:r>
              <a:rPr lang="en-US" altLang="zh-CN" dirty="0" smtClean="0">
                <a:latin typeface="Arial" charset="0"/>
              </a:rPr>
              <a:t>2008</a:t>
            </a:r>
            <a:r>
              <a:rPr lang="zh-CN" altLang="en-US" dirty="0" smtClean="0">
                <a:latin typeface="Arial" charset="0"/>
              </a:rPr>
              <a:t>以前的，如果推出是</a:t>
            </a:r>
            <a:r>
              <a:rPr lang="en-US" altLang="zh-CN" dirty="0" smtClean="0">
                <a:latin typeface="Arial" charset="0"/>
              </a:rPr>
              <a:t>2</a:t>
            </a:r>
            <a:r>
              <a:rPr lang="zh-CN" altLang="en-US" dirty="0" smtClean="0">
                <a:latin typeface="Arial" charset="0"/>
              </a:rPr>
              <a:t>年</a:t>
            </a:r>
            <a:r>
              <a:rPr lang="en-US" altLang="zh-CN" dirty="0" smtClean="0">
                <a:latin typeface="Arial" charset="0"/>
              </a:rPr>
              <a:t>1</a:t>
            </a:r>
            <a:r>
              <a:rPr lang="zh-CN" altLang="en-US" dirty="0" smtClean="0">
                <a:latin typeface="Arial" charset="0"/>
              </a:rPr>
              <a:t>天的，就给</a:t>
            </a:r>
            <a:r>
              <a:rPr lang="en-US" altLang="zh-CN" dirty="0" smtClean="0">
                <a:latin typeface="Arial" charset="0"/>
              </a:rPr>
              <a:t>3</a:t>
            </a:r>
            <a:r>
              <a:rPr lang="zh-CN" altLang="en-US" dirty="0" smtClean="0">
                <a:latin typeface="Arial" charset="0"/>
              </a:rPr>
              <a:t>个月。协商一致是有</a:t>
            </a:r>
            <a:r>
              <a:rPr lang="en-US" altLang="zh-CN" dirty="0" smtClean="0">
                <a:latin typeface="Arial" charset="0"/>
              </a:rPr>
              <a:t>12</a:t>
            </a:r>
            <a:r>
              <a:rPr lang="zh-CN" altLang="en-US" dirty="0" smtClean="0">
                <a:latin typeface="Arial" charset="0"/>
              </a:rPr>
              <a:t>个月封顶问题，参考</a:t>
            </a:r>
            <a:r>
              <a:rPr lang="en-US" altLang="zh-CN" dirty="0" smtClean="0">
                <a:latin typeface="Arial" charset="0"/>
              </a:rPr>
              <a:t>481</a:t>
            </a:r>
            <a:r>
              <a:rPr lang="zh-CN" altLang="en-US" dirty="0" smtClean="0">
                <a:latin typeface="Arial" charset="0"/>
              </a:rPr>
              <a:t>号文件第</a:t>
            </a:r>
            <a:r>
              <a:rPr lang="en-US" altLang="zh-CN" dirty="0" smtClean="0">
                <a:latin typeface="Arial" charset="0"/>
              </a:rPr>
              <a:t>5/7</a:t>
            </a:r>
            <a:r>
              <a:rPr lang="zh-CN" altLang="en-US" dirty="0" smtClean="0">
                <a:latin typeface="Arial" charset="0"/>
              </a:rPr>
              <a:t>条。如果工作</a:t>
            </a:r>
            <a:r>
              <a:rPr lang="en-US" altLang="zh-CN" dirty="0" smtClean="0">
                <a:latin typeface="Arial" charset="0"/>
              </a:rPr>
              <a:t>13</a:t>
            </a:r>
            <a:r>
              <a:rPr lang="zh-CN" altLang="en-US" dirty="0" smtClean="0">
                <a:latin typeface="Arial" charset="0"/>
              </a:rPr>
              <a:t>年，就给</a:t>
            </a:r>
            <a:r>
              <a:rPr lang="en-US" altLang="zh-CN" dirty="0" smtClean="0">
                <a:latin typeface="Arial" charset="0"/>
              </a:rPr>
              <a:t>12</a:t>
            </a:r>
            <a:r>
              <a:rPr lang="zh-CN" altLang="en-US" dirty="0" smtClean="0">
                <a:latin typeface="Arial" charset="0"/>
              </a:rPr>
              <a:t>个月。</a:t>
            </a:r>
            <a:endParaRPr lang="en-US" altLang="zh-CN" dirty="0" smtClean="0">
              <a:latin typeface="Arial" charset="0"/>
            </a:endParaRPr>
          </a:p>
          <a:p>
            <a:r>
              <a:rPr lang="zh-CN" altLang="en-US" b="1" dirty="0" smtClean="0">
                <a:latin typeface="Arial" charset="0"/>
              </a:rPr>
              <a:t>这个不是劳动法规定的，都是北京的把握。</a:t>
            </a:r>
            <a:endParaRPr lang="en-US" altLang="zh-CN" b="1" dirty="0" smtClean="0">
              <a:latin typeface="Arial" charset="0"/>
            </a:endParaRPr>
          </a:p>
          <a:p>
            <a:endParaRPr lang="zh-CN" altLang="en-US" dirty="0"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latin typeface="Arial" charset="0"/>
              </a:rPr>
              <a:t>违约金的设定</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p:spPr>
      </p:sp>
      <p:sp>
        <p:nvSpPr>
          <p:cNvPr id="2867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、如约定了竞业限制，但未约定解除或终止时给予经济补偿，劳动者履行义务了，可以要求用人单位支付劳动合同终止前</a:t>
            </a:r>
            <a:r>
              <a:rPr lang="en-US" altLang="zh-CN" smtClean="0"/>
              <a:t>12</a:t>
            </a:r>
            <a:r>
              <a:rPr lang="zh-CN" altLang="en-US" smtClean="0"/>
              <a:t>个月平均工资的</a:t>
            </a:r>
            <a:r>
              <a:rPr lang="en-US" altLang="zh-CN" smtClean="0"/>
              <a:t>30%</a:t>
            </a:r>
            <a:r>
              <a:rPr lang="zh-CN" altLang="en-US" smtClean="0"/>
              <a:t>支付补偿金。月平均工资若低于</a:t>
            </a:r>
            <a:r>
              <a:rPr lang="en-US" altLang="zh-CN" smtClean="0"/>
              <a:t>30%</a:t>
            </a:r>
            <a:r>
              <a:rPr lang="zh-CN" altLang="en-US" smtClean="0"/>
              <a:t>按照最低工资标准。</a:t>
            </a:r>
            <a:endParaRPr lang="en-US" altLang="zh-CN" smtClean="0"/>
          </a:p>
          <a:p>
            <a:r>
              <a:rPr lang="en-US" altLang="zh-CN" smtClean="0"/>
              <a:t>2</a:t>
            </a:r>
            <a:r>
              <a:rPr lang="zh-CN" altLang="en-US" smtClean="0"/>
              <a:t>、若劳动合同解除后，用人单位原因三个月未支付经济补偿的，劳动者可请求解除竞业限制约定。</a:t>
            </a:r>
            <a:endParaRPr lang="en-US" altLang="zh-CN" smtClean="0"/>
          </a:p>
          <a:p>
            <a:r>
              <a:rPr lang="en-US" altLang="zh-CN" smtClean="0"/>
              <a:t>3</a:t>
            </a:r>
            <a:r>
              <a:rPr lang="zh-CN" altLang="en-US" smtClean="0"/>
              <a:t>、若在竞业限制期限内的，用人单位也可以解除竞业限制，劳动者可请求用人单位额外支付劳动者</a:t>
            </a:r>
            <a:r>
              <a:rPr lang="en-US" altLang="zh-CN" smtClean="0"/>
              <a:t>3</a:t>
            </a:r>
            <a:r>
              <a:rPr lang="zh-CN" altLang="en-US" smtClean="0"/>
              <a:t>个月的竞业限制补偿金。</a:t>
            </a:r>
            <a:endParaRPr lang="en-US" altLang="zh-CN" smtClean="0"/>
          </a:p>
          <a:p>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、国家没有规定的相关文件。依据见司法解释四第六条。一直有两种观点。①认为无效，只有一方的义务，没给权利就是不公平的，给付就是义务，没履行义务。权利和义务的对价问题。②认为有效。</a:t>
            </a:r>
            <a:endParaRPr lang="en-US" altLang="zh-CN" smtClean="0"/>
          </a:p>
          <a:p>
            <a:r>
              <a:rPr lang="en-US" altLang="zh-CN" smtClean="0"/>
              <a:t>2</a:t>
            </a:r>
            <a:r>
              <a:rPr lang="zh-CN" altLang="en-US" smtClean="0"/>
              <a:t>、对象一般是专业比较强，工资比较高的人，如一个月</a:t>
            </a:r>
            <a:r>
              <a:rPr lang="en-US" altLang="zh-CN" smtClean="0"/>
              <a:t>6000</a:t>
            </a:r>
            <a:r>
              <a:rPr lang="zh-CN" altLang="en-US" smtClean="0"/>
              <a:t>元，离职后给</a:t>
            </a:r>
            <a:r>
              <a:rPr lang="en-US" altLang="zh-CN" smtClean="0"/>
              <a:t>600</a:t>
            </a:r>
            <a:r>
              <a:rPr lang="zh-CN" altLang="en-US" smtClean="0"/>
              <a:t>，权利义务不对等，实操中工资高于社平的可按社平</a:t>
            </a:r>
            <a:r>
              <a:rPr lang="en-US" altLang="zh-CN" smtClean="0"/>
              <a:t>3</a:t>
            </a:r>
            <a:r>
              <a:rPr lang="zh-CN" altLang="en-US" smtClean="0"/>
              <a:t>倍发放。</a:t>
            </a:r>
            <a:endParaRPr lang="en-US" altLang="zh-CN" smtClean="0"/>
          </a:p>
          <a:p>
            <a:r>
              <a:rPr lang="en-US" altLang="zh-CN" smtClean="0"/>
              <a:t>3</a:t>
            </a:r>
            <a:r>
              <a:rPr lang="zh-CN" altLang="en-US" smtClean="0"/>
              <a:t>、劳动合同违法后解除，不能必然导致竞业限制无效，除非另有约定。因为劳动合同法解除执行的是劳动合同制度，而竞业限制执行的是约定制度，具有相对独立性，不是并列关系。所以竞业限制依然有效，是相分离的，除另有约定除外。</a:t>
            </a:r>
            <a:endParaRPr lang="en-US" altLang="zh-CN" smtClean="0"/>
          </a:p>
          <a:p>
            <a:r>
              <a:rPr lang="en-US" altLang="zh-CN" smtClean="0"/>
              <a:t>4</a:t>
            </a:r>
            <a:r>
              <a:rPr lang="zh-CN" altLang="en-US" smtClean="0"/>
              <a:t>、见司法解释四。第</a:t>
            </a:r>
            <a:r>
              <a:rPr lang="en-US" altLang="zh-CN" smtClean="0"/>
              <a:t>8</a:t>
            </a:r>
            <a:r>
              <a:rPr lang="zh-CN" altLang="en-US" smtClean="0"/>
              <a:t>条由于单位原因三个月未支付的，可解除。单位违约在协议里写明情形，如划账划不进去了该怎么办？写清楚。举例老太太划账。</a:t>
            </a:r>
            <a:endParaRPr lang="en-US" altLang="zh-CN" smtClean="0"/>
          </a:p>
          <a:p>
            <a:r>
              <a:rPr lang="en-US" altLang="zh-CN" smtClean="0"/>
              <a:t>5</a:t>
            </a:r>
            <a:r>
              <a:rPr lang="zh-CN" altLang="en-US" smtClean="0"/>
              <a:t>、不承担违约责任。原因</a:t>
            </a:r>
            <a:r>
              <a:rPr lang="en-US" altLang="zh-CN" smtClean="0"/>
              <a:t>1</a:t>
            </a:r>
            <a:r>
              <a:rPr lang="zh-CN" altLang="en-US" smtClean="0"/>
              <a:t>有约定，</a:t>
            </a:r>
            <a:r>
              <a:rPr lang="en-US" altLang="zh-CN" smtClean="0"/>
              <a:t>2</a:t>
            </a:r>
            <a:r>
              <a:rPr lang="zh-CN" altLang="en-US" smtClean="0"/>
              <a:t>有违约行为的发生才承担违约责任。都没约定如何承担责任。</a:t>
            </a:r>
            <a:r>
              <a:rPr lang="zh-CN" altLang="en-US" b="1" smtClean="0"/>
              <a:t>但需要承担损失赔偿责任</a:t>
            </a:r>
            <a:r>
              <a:rPr lang="zh-CN" altLang="en-US" smtClean="0"/>
              <a:t>。因为竞业限制有两个责任一个是违约责任，一个是损失赔偿责任。赔偿责任是基于损失的发生。违约金如何制定？一般都是用人单位告劳动者，</a:t>
            </a:r>
            <a:r>
              <a:rPr lang="en-US" altLang="zh-CN" smtClean="0"/>
              <a:t>100</a:t>
            </a:r>
            <a:r>
              <a:rPr lang="zh-CN" altLang="en-US" smtClean="0"/>
              <a:t>倍或</a:t>
            </a:r>
            <a:r>
              <a:rPr lang="en-US" altLang="zh-CN" smtClean="0"/>
              <a:t>50</a:t>
            </a:r>
            <a:r>
              <a:rPr lang="zh-CN" altLang="en-US" smtClean="0"/>
              <a:t>倍惊人的数字缺乏合理性和不可执行性。建议数额分两块，一块是已经支付的违约金数额，一块是获益的收入（工资保险）。</a:t>
            </a:r>
            <a:endParaRPr lang="en-US" altLang="zh-CN" smtClean="0"/>
          </a:p>
          <a:p>
            <a:r>
              <a:rPr lang="en-US" altLang="zh-CN" smtClean="0"/>
              <a:t>6</a:t>
            </a:r>
            <a:r>
              <a:rPr lang="zh-CN" altLang="en-US" smtClean="0"/>
              <a:t>、要履行。有新单位就说你去违约，产生的违约金新单位来付，这样就没有限制无效了。依据见司法解释四第十条。仍然要执行。以罚代替履行是不可行的。</a:t>
            </a:r>
            <a:endParaRPr lang="en-US" altLang="zh-CN" smtClean="0"/>
          </a:p>
          <a:p>
            <a:r>
              <a:rPr lang="en-US" altLang="zh-CN" smtClean="0"/>
              <a:t>7</a:t>
            </a:r>
            <a:r>
              <a:rPr lang="zh-CN" altLang="en-US" smtClean="0"/>
              <a:t>、两种观点，实践当中，用人单位可以提出解除，原因这个协议不同于民事合同，以支付一定的经济补偿为代价，限制劳动者自有择业的权利，换的劳动者保守商业秘密。用人单位如果对此权利放弃的话，不涉及劳动者既得利益的损失。商业秘密的价值衰减较快也是原因之一。</a:t>
            </a:r>
            <a:endParaRPr lang="en-US" altLang="zh-CN" smtClean="0"/>
          </a:p>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p:spPr>
      </p:sp>
      <p:sp>
        <p:nvSpPr>
          <p:cNvPr id="307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latin typeface="Arial" charset="0"/>
              </a:rPr>
              <a:t>3</a:t>
            </a:r>
            <a:r>
              <a:rPr lang="zh-CN" altLang="en-US" smtClean="0">
                <a:latin typeface="Arial" charset="0"/>
              </a:rPr>
              <a:t>、延迟一日给一日工资，算赔偿了。</a:t>
            </a:r>
            <a:r>
              <a:rPr lang="zh-CN" altLang="en-US" b="1" smtClean="0">
                <a:latin typeface="Arial" charset="0"/>
              </a:rPr>
              <a:t>（只有终止延迟，才有延迟通知金）</a:t>
            </a:r>
            <a:endParaRPr lang="en-US" altLang="zh-CN" b="1" smtClean="0">
              <a:latin typeface="Arial" charset="0"/>
            </a:endParaRPr>
          </a:p>
          <a:p>
            <a:r>
              <a:rPr lang="en-US" altLang="zh-CN" smtClean="0">
                <a:latin typeface="Arial" charset="0"/>
              </a:rPr>
              <a:t>4</a:t>
            </a:r>
            <a:r>
              <a:rPr lang="zh-CN" altLang="en-US" smtClean="0">
                <a:latin typeface="Arial" charset="0"/>
              </a:rPr>
              <a:t>、一个月代通知金，劳动合同法第</a:t>
            </a:r>
            <a:r>
              <a:rPr lang="en-US" altLang="zh-CN" smtClean="0">
                <a:latin typeface="Arial" charset="0"/>
              </a:rPr>
              <a:t>47</a:t>
            </a:r>
            <a:r>
              <a:rPr lang="zh-CN" altLang="en-US" smtClean="0">
                <a:latin typeface="Arial" charset="0"/>
              </a:rPr>
              <a:t>条，如果没有提前</a:t>
            </a:r>
            <a:r>
              <a:rPr lang="en-US" altLang="zh-CN" smtClean="0">
                <a:latin typeface="Arial" charset="0"/>
              </a:rPr>
              <a:t>30</a:t>
            </a:r>
            <a:r>
              <a:rPr lang="zh-CN" altLang="en-US" smtClean="0">
                <a:latin typeface="Arial" charset="0"/>
              </a:rPr>
              <a:t>日的，给一个月工资。</a:t>
            </a:r>
            <a:r>
              <a:rPr lang="zh-CN" altLang="en-US" b="1" smtClean="0">
                <a:latin typeface="Arial" charset="0"/>
              </a:rPr>
              <a:t>（解除延迟，只要没有提前</a:t>
            </a:r>
            <a:r>
              <a:rPr lang="en-US" altLang="zh-CN" b="1" smtClean="0">
                <a:latin typeface="Arial" charset="0"/>
              </a:rPr>
              <a:t>30</a:t>
            </a:r>
            <a:r>
              <a:rPr lang="zh-CN" altLang="en-US" b="1" smtClean="0">
                <a:latin typeface="Arial" charset="0"/>
              </a:rPr>
              <a:t>天，就给一个月工资）</a:t>
            </a:r>
            <a:endParaRPr lang="en-US" altLang="zh-CN" b="1" smtClean="0">
              <a:latin typeface="Arial" charset="0"/>
            </a:endParaRPr>
          </a:p>
          <a:p>
            <a:r>
              <a:rPr lang="en-US" altLang="zh-CN" b="1" smtClean="0">
                <a:latin typeface="Arial" charset="0"/>
              </a:rPr>
              <a:t>5</a:t>
            </a:r>
            <a:r>
              <a:rPr lang="zh-CN" altLang="en-US" b="1" smtClean="0">
                <a:latin typeface="Arial" charset="0"/>
              </a:rPr>
              <a:t>、基数、标准、时间都算没按规定的范围。</a:t>
            </a:r>
            <a:endParaRPr lang="en-US" altLang="zh-CN" b="1" smtClean="0">
              <a:latin typeface="Arial" charset="0"/>
            </a:endParaRPr>
          </a:p>
          <a:p>
            <a:r>
              <a:rPr lang="en-US" altLang="zh-CN" smtClean="0">
                <a:latin typeface="Arial" charset="0"/>
              </a:rPr>
              <a:t>5-8</a:t>
            </a:r>
            <a:r>
              <a:rPr lang="zh-CN" altLang="en-US" smtClean="0">
                <a:latin typeface="Arial" charset="0"/>
              </a:rPr>
              <a:t>、如果承担赔偿责任，在</a:t>
            </a:r>
            <a:r>
              <a:rPr lang="en-US" altLang="zh-CN" smtClean="0">
                <a:latin typeface="Arial" charset="0"/>
              </a:rPr>
              <a:t>481</a:t>
            </a:r>
            <a:r>
              <a:rPr lang="zh-CN" altLang="en-US" smtClean="0">
                <a:latin typeface="Arial" charset="0"/>
              </a:rPr>
              <a:t>号文件里面第三、四、十条关于这几点都涉及到，如果去仲裁和人民法院按规定加付</a:t>
            </a:r>
            <a:r>
              <a:rPr lang="en-US" altLang="zh-CN" smtClean="0">
                <a:latin typeface="Arial" charset="0"/>
              </a:rPr>
              <a:t>25%</a:t>
            </a:r>
            <a:r>
              <a:rPr lang="zh-CN" altLang="en-US" smtClean="0">
                <a:latin typeface="Arial" charset="0"/>
              </a:rPr>
              <a:t>，劳动合同法第</a:t>
            </a:r>
            <a:r>
              <a:rPr lang="en-US" altLang="zh-CN" smtClean="0">
                <a:latin typeface="Arial" charset="0"/>
              </a:rPr>
              <a:t>85</a:t>
            </a:r>
            <a:r>
              <a:rPr lang="zh-CN" altLang="en-US" smtClean="0">
                <a:latin typeface="Arial" charset="0"/>
              </a:rPr>
              <a:t>条也规定这几点，如果去劳动监察大队就成了</a:t>
            </a:r>
            <a:r>
              <a:rPr lang="en-US" altLang="zh-CN" smtClean="0">
                <a:latin typeface="Arial" charset="0"/>
              </a:rPr>
              <a:t>50-100%</a:t>
            </a:r>
            <a:r>
              <a:rPr lang="zh-CN" altLang="en-US" smtClean="0">
                <a:latin typeface="Arial" charset="0"/>
              </a:rPr>
              <a:t>加付赔偿金。所以劳动者就得到了不公平的对待，所以司法解释</a:t>
            </a:r>
            <a:r>
              <a:rPr lang="en-US" altLang="zh-CN" smtClean="0">
                <a:latin typeface="Arial" charset="0"/>
              </a:rPr>
              <a:t>3</a:t>
            </a:r>
            <a:r>
              <a:rPr lang="zh-CN" altLang="en-US" smtClean="0">
                <a:latin typeface="Arial" charset="0"/>
              </a:rPr>
              <a:t>做了明确规定，一事无再议，只能在一个地方解决。可参考</a:t>
            </a:r>
            <a:r>
              <a:rPr lang="en-US" altLang="zh-CN" smtClean="0">
                <a:latin typeface="Arial" charset="0"/>
              </a:rPr>
              <a:t>85</a:t>
            </a:r>
            <a:r>
              <a:rPr lang="zh-CN" altLang="en-US" smtClean="0">
                <a:latin typeface="Arial" charset="0"/>
              </a:rPr>
              <a:t>条，</a:t>
            </a:r>
            <a:r>
              <a:rPr lang="en-US" altLang="zh-CN" b="1" smtClean="0">
                <a:latin typeface="Arial" charset="0"/>
              </a:rPr>
              <a:t>50-100%</a:t>
            </a:r>
            <a:r>
              <a:rPr lang="zh-CN" altLang="en-US" smtClean="0">
                <a:latin typeface="Arial" charset="0"/>
              </a:rPr>
              <a:t>赔偿，困难企业</a:t>
            </a:r>
            <a:r>
              <a:rPr lang="en-US" altLang="zh-CN" smtClean="0">
                <a:latin typeface="Arial" charset="0"/>
              </a:rPr>
              <a:t>50%</a:t>
            </a:r>
            <a:r>
              <a:rPr lang="zh-CN" altLang="en-US" smtClean="0">
                <a:latin typeface="Arial" charset="0"/>
              </a:rPr>
              <a:t>，是否是困难企业以在社保登记批准、备案的为准。</a:t>
            </a:r>
            <a:endParaRPr lang="en-US" altLang="zh-CN" smtClean="0">
              <a:latin typeface="Arial" charset="0"/>
            </a:endParaRPr>
          </a:p>
          <a:p>
            <a:r>
              <a:rPr lang="en-US" altLang="zh-CN" smtClean="0">
                <a:latin typeface="Arial" charset="0"/>
              </a:rPr>
              <a:t>9</a:t>
            </a:r>
            <a:r>
              <a:rPr lang="zh-CN" altLang="en-US" smtClean="0">
                <a:latin typeface="Arial" charset="0"/>
              </a:rPr>
              <a:t>、双倍工资，从应满一个月次日起至满一年劳动合同的前一日给予双倍工资。</a:t>
            </a:r>
            <a:r>
              <a:rPr lang="zh-CN" altLang="en-US" b="1" smtClean="0">
                <a:solidFill>
                  <a:srgbClr val="00B050"/>
                </a:solidFill>
                <a:latin typeface="Arial" charset="0"/>
              </a:rPr>
              <a:t>（小王</a:t>
            </a:r>
            <a:r>
              <a:rPr lang="en-US" altLang="zh-CN" b="1" smtClean="0">
                <a:solidFill>
                  <a:srgbClr val="00B050"/>
                </a:solidFill>
                <a:latin typeface="Arial" charset="0"/>
              </a:rPr>
              <a:t>2013.4.8</a:t>
            </a:r>
            <a:r>
              <a:rPr lang="zh-CN" altLang="en-US" b="1" smtClean="0">
                <a:solidFill>
                  <a:srgbClr val="00B050"/>
                </a:solidFill>
                <a:latin typeface="Arial" charset="0"/>
              </a:rPr>
              <a:t>进入公司，则应从</a:t>
            </a:r>
            <a:r>
              <a:rPr lang="en-US" altLang="zh-CN" b="1" smtClean="0">
                <a:solidFill>
                  <a:srgbClr val="00B050"/>
                </a:solidFill>
                <a:latin typeface="Arial" charset="0"/>
              </a:rPr>
              <a:t>2013.5.8</a:t>
            </a:r>
            <a:r>
              <a:rPr lang="zh-CN" altLang="en-US" b="1" smtClean="0">
                <a:solidFill>
                  <a:srgbClr val="00B050"/>
                </a:solidFill>
                <a:latin typeface="Arial" charset="0"/>
              </a:rPr>
              <a:t>至</a:t>
            </a:r>
            <a:r>
              <a:rPr lang="en-US" altLang="zh-CN" b="1" smtClean="0">
                <a:solidFill>
                  <a:srgbClr val="00B050"/>
                </a:solidFill>
                <a:latin typeface="Arial" charset="0"/>
              </a:rPr>
              <a:t>2014.4.6</a:t>
            </a:r>
            <a:r>
              <a:rPr lang="zh-CN" altLang="en-US" b="1" smtClean="0">
                <a:solidFill>
                  <a:srgbClr val="00B050"/>
                </a:solidFill>
                <a:latin typeface="Arial" charset="0"/>
              </a:rPr>
              <a:t>这一段时间给双倍工资赔偿金）</a:t>
            </a:r>
            <a:endParaRPr lang="en-US" altLang="zh-CN" b="1" smtClean="0">
              <a:solidFill>
                <a:srgbClr val="00B050"/>
              </a:solidFill>
              <a:latin typeface="Arial" charset="0"/>
            </a:endParaRPr>
          </a:p>
          <a:p>
            <a:r>
              <a:rPr lang="en-US" altLang="zh-CN" smtClean="0">
                <a:latin typeface="Arial" charset="0"/>
              </a:rPr>
              <a:t>10</a:t>
            </a:r>
            <a:r>
              <a:rPr lang="zh-CN" altLang="en-US" smtClean="0">
                <a:latin typeface="Arial" charset="0"/>
              </a:rPr>
              <a:t>、例试用期为</a:t>
            </a:r>
            <a:r>
              <a:rPr lang="en-US" altLang="zh-CN" smtClean="0">
                <a:latin typeface="Arial" charset="0"/>
              </a:rPr>
              <a:t>1</a:t>
            </a:r>
            <a:r>
              <a:rPr lang="zh-CN" altLang="en-US" smtClean="0">
                <a:latin typeface="Arial" charset="0"/>
              </a:rPr>
              <a:t>个月，约定并履行</a:t>
            </a:r>
            <a:r>
              <a:rPr lang="en-US" altLang="zh-CN" smtClean="0">
                <a:latin typeface="Arial" charset="0"/>
              </a:rPr>
              <a:t>3</a:t>
            </a:r>
            <a:r>
              <a:rPr lang="zh-CN" altLang="en-US" smtClean="0">
                <a:latin typeface="Arial" charset="0"/>
              </a:rPr>
              <a:t>个月，试用期工资</a:t>
            </a:r>
            <a:r>
              <a:rPr lang="en-US" altLang="zh-CN" smtClean="0">
                <a:latin typeface="Arial" charset="0"/>
              </a:rPr>
              <a:t>1600</a:t>
            </a:r>
            <a:r>
              <a:rPr lang="zh-CN" altLang="en-US" smtClean="0">
                <a:latin typeface="Arial" charset="0"/>
              </a:rPr>
              <a:t>元，转正</a:t>
            </a:r>
            <a:r>
              <a:rPr lang="en-US" altLang="zh-CN" smtClean="0">
                <a:latin typeface="Arial" charset="0"/>
              </a:rPr>
              <a:t>2000</a:t>
            </a:r>
            <a:r>
              <a:rPr lang="zh-CN" altLang="en-US" smtClean="0">
                <a:latin typeface="Arial" charset="0"/>
              </a:rPr>
              <a:t>元，但实际支付了</a:t>
            </a:r>
            <a:r>
              <a:rPr lang="en-US" altLang="zh-CN" smtClean="0">
                <a:latin typeface="Arial" charset="0"/>
              </a:rPr>
              <a:t>1600×3</a:t>
            </a:r>
            <a:r>
              <a:rPr lang="zh-CN" altLang="en-US" smtClean="0">
                <a:latin typeface="Arial" charset="0"/>
              </a:rPr>
              <a:t>元，如何给赔偿？</a:t>
            </a:r>
            <a:r>
              <a:rPr lang="zh-CN" altLang="en-US" b="1" smtClean="0">
                <a:latin typeface="Arial" charset="0"/>
              </a:rPr>
              <a:t>答：</a:t>
            </a:r>
            <a:r>
              <a:rPr lang="en-US" altLang="zh-CN" b="1" smtClean="0">
                <a:latin typeface="Arial" charset="0"/>
              </a:rPr>
              <a:t>2000×2</a:t>
            </a:r>
            <a:r>
              <a:rPr lang="zh-CN" altLang="en-US" b="1" smtClean="0">
                <a:latin typeface="Arial" charset="0"/>
              </a:rPr>
              <a:t>，不用再另外补差额。</a:t>
            </a:r>
            <a:endParaRPr lang="en-US" altLang="zh-CN" b="1" smtClean="0">
              <a:latin typeface="Arial" charset="0"/>
            </a:endParaRPr>
          </a:p>
          <a:p>
            <a:r>
              <a:rPr lang="en-US" altLang="zh-CN" b="1" smtClean="0">
                <a:latin typeface="Arial" charset="0"/>
              </a:rPr>
              <a:t>11</a:t>
            </a:r>
            <a:r>
              <a:rPr lang="zh-CN" altLang="en-US" b="1" smtClean="0">
                <a:latin typeface="Arial" charset="0"/>
              </a:rPr>
              <a:t>、没休的另外给两倍。剔除正常支付的</a:t>
            </a:r>
            <a:r>
              <a:rPr lang="en-US" altLang="zh-CN" b="1" smtClean="0">
                <a:latin typeface="Arial" charset="0"/>
              </a:rPr>
              <a:t>1</a:t>
            </a:r>
            <a:r>
              <a:rPr lang="zh-CN" altLang="en-US" b="1" smtClean="0">
                <a:latin typeface="Arial" charset="0"/>
              </a:rPr>
              <a:t>倍。共</a:t>
            </a:r>
            <a:r>
              <a:rPr lang="en-US" altLang="zh-CN" b="1" smtClean="0">
                <a:latin typeface="Arial" charset="0"/>
              </a:rPr>
              <a:t>3</a:t>
            </a:r>
            <a:r>
              <a:rPr lang="zh-CN" altLang="en-US" b="1" smtClean="0">
                <a:latin typeface="Arial" charset="0"/>
              </a:rPr>
              <a:t>倍。</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latin typeface="Arial" charset="0"/>
              </a:rPr>
              <a:t>1</a:t>
            </a:r>
            <a:r>
              <a:rPr lang="zh-CN" altLang="en-US" smtClean="0">
                <a:latin typeface="Arial" charset="0"/>
              </a:rPr>
              <a:t>、满十年了应该续签无固定期限，上海除外，只要在公司满</a:t>
            </a:r>
            <a:r>
              <a:rPr lang="en-US" altLang="zh-CN" smtClean="0">
                <a:latin typeface="Arial" charset="0"/>
              </a:rPr>
              <a:t>10</a:t>
            </a:r>
            <a:r>
              <a:rPr lang="zh-CN" altLang="en-US" smtClean="0">
                <a:latin typeface="Arial" charset="0"/>
              </a:rPr>
              <a:t>年了就必须签无固定期。</a:t>
            </a:r>
            <a:endParaRPr lang="en-US" altLang="zh-CN" smtClean="0">
              <a:latin typeface="Arial" charset="0"/>
            </a:endParaRPr>
          </a:p>
          <a:p>
            <a:r>
              <a:rPr lang="en-US" altLang="zh-CN" smtClean="0">
                <a:latin typeface="Arial" charset="0"/>
              </a:rPr>
              <a:t>2</a:t>
            </a:r>
            <a:r>
              <a:rPr lang="zh-CN" altLang="en-US" smtClean="0">
                <a:latin typeface="Arial" charset="0"/>
              </a:rPr>
              <a:t>、</a:t>
            </a:r>
            <a:r>
              <a:rPr lang="en-US" altLang="zh-CN" smtClean="0">
                <a:latin typeface="Arial" charset="0"/>
              </a:rPr>
              <a:t>6000×10×2-6000=114000.</a:t>
            </a:r>
            <a:r>
              <a:rPr lang="zh-CN" altLang="en-US" smtClean="0">
                <a:latin typeface="Arial" charset="0"/>
              </a:rPr>
              <a:t>给了赔偿金就不用给违约金。赔偿金差额</a:t>
            </a:r>
            <a:r>
              <a:rPr lang="en-US" altLang="zh-CN" smtClean="0">
                <a:latin typeface="Arial" charset="0"/>
              </a:rPr>
              <a:t>6000÷21.75×28=7724.14</a:t>
            </a:r>
            <a:r>
              <a:rPr lang="zh-CN" altLang="en-US" smtClean="0">
                <a:latin typeface="Arial" charset="0"/>
              </a:rPr>
              <a:t>（延迟</a:t>
            </a:r>
            <a:r>
              <a:rPr lang="en-US" altLang="zh-CN" smtClean="0">
                <a:latin typeface="Arial" charset="0"/>
              </a:rPr>
              <a:t>28</a:t>
            </a:r>
            <a:r>
              <a:rPr lang="zh-CN" altLang="en-US" smtClean="0">
                <a:latin typeface="Arial" charset="0"/>
              </a:rPr>
              <a:t>天通知金）</a:t>
            </a:r>
            <a:endParaRPr lang="en-US" altLang="zh-CN" smtClean="0">
              <a:latin typeface="Arial" charset="0"/>
            </a:endParaRPr>
          </a:p>
          <a:p>
            <a:endParaRPr lang="en-US" altLang="zh-CN" smtClean="0">
              <a:latin typeface="Arial" charset="0"/>
            </a:endParaRPr>
          </a:p>
          <a:p>
            <a:r>
              <a:rPr lang="en-US" altLang="zh-CN" smtClean="0">
                <a:latin typeface="Arial" charset="0"/>
              </a:rPr>
              <a:t>1</a:t>
            </a:r>
            <a:r>
              <a:rPr lang="zh-CN" altLang="en-US" smtClean="0">
                <a:latin typeface="Arial" charset="0"/>
              </a:rPr>
              <a:t>、对</a:t>
            </a:r>
            <a:endParaRPr lang="en-US" altLang="zh-CN" smtClean="0">
              <a:latin typeface="Arial" charset="0"/>
            </a:endParaRPr>
          </a:p>
          <a:p>
            <a:r>
              <a:rPr lang="en-US" altLang="zh-CN" smtClean="0">
                <a:latin typeface="Arial" charset="0"/>
              </a:rPr>
              <a:t>2</a:t>
            </a:r>
            <a:r>
              <a:rPr lang="zh-CN" altLang="en-US" smtClean="0">
                <a:latin typeface="Arial" charset="0"/>
              </a:rPr>
              <a:t>、支持要签无固定期</a:t>
            </a:r>
            <a:r>
              <a:rPr lang="en-US" altLang="zh-CN" smtClean="0">
                <a:latin typeface="Arial" charset="0"/>
              </a:rPr>
              <a:t>6000×15+6000×15×25%=112500</a:t>
            </a:r>
            <a:r>
              <a:rPr lang="zh-CN" altLang="en-US" smtClean="0">
                <a:latin typeface="Arial" charset="0"/>
              </a:rPr>
              <a:t>元（补发期间工资及</a:t>
            </a:r>
            <a:r>
              <a:rPr lang="zh-CN" altLang="en-US" smtClean="0"/>
              <a:t>拖欠工资的</a:t>
            </a:r>
            <a:r>
              <a:rPr lang="en-US" altLang="zh-CN" smtClean="0"/>
              <a:t>25%</a:t>
            </a:r>
            <a:r>
              <a:rPr lang="zh-CN" altLang="en-US" smtClean="0"/>
              <a:t>经济补偿金</a:t>
            </a:r>
            <a:r>
              <a:rPr lang="zh-CN" altLang="en-US" smtClean="0">
                <a:latin typeface="Arial" charset="0"/>
              </a:rPr>
              <a:t>）。补缴</a:t>
            </a:r>
            <a:r>
              <a:rPr lang="en-US" altLang="zh-CN" smtClean="0">
                <a:latin typeface="Arial" charset="0"/>
              </a:rPr>
              <a:t>2008.12-2010.2</a:t>
            </a:r>
            <a:r>
              <a:rPr lang="zh-CN" altLang="en-US" smtClean="0">
                <a:latin typeface="Arial" charset="0"/>
              </a:rPr>
              <a:t>社保</a:t>
            </a:r>
            <a:endParaRPr lang="en-US" altLang="zh-CN" smtClean="0">
              <a:latin typeface="Arial" charset="0"/>
            </a:endParaRPr>
          </a:p>
          <a:p>
            <a:endParaRPr lang="zh-CN" alt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latin typeface="Arial" charset="0"/>
              </a:rPr>
              <a:t>不辞而别的或不交接的，工资必须支付，不然还有赔偿金。实际操作：可以让员工损失赔偿，如没时间招人，工作无法连续或员工手上有客户名单，不来交也会损失。</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latin typeface="Arial" charset="0"/>
              </a:rPr>
              <a:t>1</a:t>
            </a:r>
            <a:r>
              <a:rPr lang="zh-CN" altLang="en-US" dirty="0" smtClean="0">
                <a:latin typeface="Arial" charset="0"/>
              </a:rPr>
              <a:t>、在什么情况下给？劳动法</a:t>
            </a:r>
            <a:r>
              <a:rPr lang="en-US" altLang="zh-CN" dirty="0" smtClean="0">
                <a:latin typeface="Arial" charset="0"/>
              </a:rPr>
              <a:t>43</a:t>
            </a:r>
            <a:r>
              <a:rPr lang="zh-CN" altLang="en-US" dirty="0" smtClean="0">
                <a:latin typeface="Arial" charset="0"/>
              </a:rPr>
              <a:t>条，没有提前</a:t>
            </a:r>
            <a:r>
              <a:rPr lang="en-US" altLang="zh-CN" dirty="0" smtClean="0">
                <a:latin typeface="Arial" charset="0"/>
              </a:rPr>
              <a:t>30</a:t>
            </a:r>
            <a:r>
              <a:rPr lang="zh-CN" altLang="en-US" dirty="0" smtClean="0">
                <a:latin typeface="Arial" charset="0"/>
              </a:rPr>
              <a:t>天通知，就要支付代通知金。</a:t>
            </a:r>
            <a:endParaRPr lang="en-US" altLang="zh-CN" dirty="0" smtClean="0">
              <a:latin typeface="Arial" charset="0"/>
            </a:endParaRPr>
          </a:p>
          <a:p>
            <a:r>
              <a:rPr lang="en-US" altLang="zh-CN" dirty="0" smtClean="0">
                <a:latin typeface="Arial" charset="0"/>
              </a:rPr>
              <a:t>2</a:t>
            </a:r>
            <a:r>
              <a:rPr lang="zh-CN" altLang="en-US" dirty="0" smtClean="0">
                <a:latin typeface="Arial" charset="0"/>
              </a:rPr>
              <a:t>、支付基数？员工上个月的工资标准。如果</a:t>
            </a:r>
            <a:r>
              <a:rPr lang="en-US" altLang="zh-CN" dirty="0" smtClean="0">
                <a:latin typeface="Arial" charset="0"/>
              </a:rPr>
              <a:t>4</a:t>
            </a:r>
            <a:r>
              <a:rPr lang="zh-CN" altLang="en-US" dirty="0" smtClean="0">
                <a:latin typeface="Arial" charset="0"/>
              </a:rPr>
              <a:t>月份有奖金或</a:t>
            </a:r>
            <a:r>
              <a:rPr lang="en-US" altLang="zh-CN" dirty="0" smtClean="0">
                <a:latin typeface="Arial" charset="0"/>
              </a:rPr>
              <a:t>13</a:t>
            </a:r>
            <a:r>
              <a:rPr lang="zh-CN" altLang="en-US" dirty="0" smtClean="0">
                <a:latin typeface="Arial" charset="0"/>
              </a:rPr>
              <a:t>薪等肯定比其他时候数额大，怎么办？没有标准，基于合理性建议按常态情况下支付。</a:t>
            </a:r>
            <a:endParaRPr lang="en-US" altLang="zh-CN" dirty="0" smtClean="0">
              <a:latin typeface="Arial" charset="0"/>
            </a:endParaRPr>
          </a:p>
          <a:p>
            <a:r>
              <a:rPr lang="en-US" altLang="zh-CN" dirty="0" smtClean="0">
                <a:latin typeface="Arial" charset="0"/>
              </a:rPr>
              <a:t>3</a:t>
            </a:r>
            <a:r>
              <a:rPr lang="zh-CN" altLang="en-US" dirty="0" smtClean="0">
                <a:latin typeface="Arial" charset="0"/>
              </a:rPr>
              <a:t>、如果没有提前</a:t>
            </a:r>
            <a:r>
              <a:rPr lang="en-US" altLang="zh-CN" dirty="0" smtClean="0">
                <a:latin typeface="Arial" charset="0"/>
              </a:rPr>
              <a:t>30</a:t>
            </a:r>
            <a:r>
              <a:rPr lang="zh-CN" altLang="en-US" dirty="0" smtClean="0">
                <a:latin typeface="Arial" charset="0"/>
              </a:rPr>
              <a:t>天，如提前</a:t>
            </a:r>
            <a:r>
              <a:rPr lang="en-US" altLang="zh-CN" dirty="0" smtClean="0">
                <a:latin typeface="Arial" charset="0"/>
              </a:rPr>
              <a:t>28</a:t>
            </a:r>
            <a:r>
              <a:rPr lang="zh-CN" altLang="en-US" dirty="0" smtClean="0">
                <a:latin typeface="Arial" charset="0"/>
              </a:rPr>
              <a:t>天或提前</a:t>
            </a:r>
            <a:r>
              <a:rPr lang="en-US" altLang="zh-CN" dirty="0" smtClean="0">
                <a:latin typeface="Arial" charset="0"/>
              </a:rPr>
              <a:t>5</a:t>
            </a:r>
            <a:r>
              <a:rPr lang="zh-CN" altLang="en-US" dirty="0" smtClean="0">
                <a:latin typeface="Arial" charset="0"/>
              </a:rPr>
              <a:t>天的，都要按照</a:t>
            </a:r>
            <a:r>
              <a:rPr lang="en-US" altLang="zh-CN" dirty="0" smtClean="0">
                <a:latin typeface="Arial" charset="0"/>
              </a:rPr>
              <a:t>30</a:t>
            </a:r>
            <a:r>
              <a:rPr lang="zh-CN" altLang="en-US" dirty="0" smtClean="0">
                <a:latin typeface="Arial" charset="0"/>
              </a:rPr>
              <a:t>天支付。</a:t>
            </a:r>
            <a:endParaRPr lang="en-US" altLang="zh-CN"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latin typeface="Arial" charset="0"/>
              </a:rPr>
              <a:t>     </a:t>
            </a:r>
            <a:endParaRPr lang="zh-CN" alt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1</a:t>
            </a:r>
            <a:r>
              <a:rPr lang="zh-CN" altLang="en-US" dirty="0" smtClean="0"/>
              <a:t>、依据：劳动合同法第九十七条规定，依照本法第四十六条规定支付经济补偿的，经济补偿年限自本法实施之日起计算（</a:t>
            </a:r>
            <a:r>
              <a:rPr lang="en-US" altLang="zh-CN" dirty="0" smtClean="0"/>
              <a:t>2008</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a:t>
            </a:r>
            <a:br>
              <a:rPr lang="zh-CN" altLang="en-US" dirty="0" smtClean="0"/>
            </a:br>
            <a:endParaRPr lang="zh-CN"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1</a:t>
            </a:r>
            <a:r>
              <a:rPr lang="zh-CN" altLang="en-US" dirty="0" smtClean="0"/>
              <a:t>、依据：劳动合同法第九十七条规定，依照本法第四十六条规定支付经济补偿的，经济补偿年限自本法实施之日起计算（</a:t>
            </a:r>
            <a:r>
              <a:rPr lang="en-US" altLang="zh-CN" dirty="0" smtClean="0"/>
              <a:t>2008</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a:t>
            </a:r>
            <a:br>
              <a:rPr lang="zh-CN" altLang="en-US" dirty="0" smtClean="0"/>
            </a:br>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1</a:t>
            </a:r>
            <a:r>
              <a:rPr lang="zh-CN" altLang="en-US" dirty="0" smtClean="0"/>
              <a:t>、依据：劳动合同法第九十七条规定，依照本法第四十六条规定支付经济补偿的，经济补偿年限自本法实施之日起计算（</a:t>
            </a:r>
            <a:r>
              <a:rPr lang="en-US" altLang="zh-CN" dirty="0" smtClean="0"/>
              <a:t>2008</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a:t>
            </a:r>
            <a:br>
              <a:rPr lang="zh-CN" altLang="en-US" dirty="0" smtClean="0"/>
            </a:br>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1</a:t>
            </a:r>
            <a:r>
              <a:rPr lang="zh-CN" altLang="en-US" dirty="0" smtClean="0"/>
              <a:t>、依据：劳动合同法第九十七条规定，依照本法第四十六条规定支付经济补偿的，经济补偿年限自本法实施之日起计算（</a:t>
            </a:r>
            <a:r>
              <a:rPr lang="en-US" altLang="zh-CN" dirty="0" smtClean="0"/>
              <a:t>2008</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a:t>
            </a:r>
            <a:br>
              <a:rPr lang="zh-CN" altLang="en-US" dirty="0" smtClean="0"/>
            </a:br>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1</a:t>
            </a:r>
            <a:r>
              <a:rPr lang="zh-CN" altLang="en-US" dirty="0" smtClean="0"/>
              <a:t>、依据：劳动合同法第九十七条规定，依照本法第四十六条规定支付经济补偿的，经济补偿年限自本法实施之日起计算（</a:t>
            </a:r>
            <a:r>
              <a:rPr lang="en-US" altLang="zh-CN" dirty="0" smtClean="0"/>
              <a:t>2008</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a:t>
            </a:r>
            <a:br>
              <a:rPr lang="zh-CN" altLang="en-US" dirty="0" smtClean="0"/>
            </a:br>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pPr fontAlgn="base">
              <a:spcBef>
                <a:spcPct val="0"/>
              </a:spcBef>
              <a:spcAft>
                <a:spcPct val="0"/>
              </a:spcAft>
              <a:defRPr/>
            </a:pPr>
            <a:endParaRPr lang="zh-CN" altLang="en-US">
              <a:solidFill>
                <a:prstClr val="black"/>
              </a:solidFill>
              <a:ea typeface="宋体" pitchFamily="2" charset="-122"/>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pPr fontAlgn="base">
              <a:spcBef>
                <a:spcPct val="0"/>
              </a:spcBef>
              <a:spcAft>
                <a:spcPct val="0"/>
              </a:spcAft>
              <a:defRPr/>
            </a:pPr>
            <a:endParaRPr lang="zh-CN" altLang="en-US">
              <a:solidFill>
                <a:prstClr val="black"/>
              </a:solidFill>
              <a:ea typeface="宋体" pitchFamily="2" charset="-122"/>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pitchFamily="34" charset="0"/>
              </a:defRPr>
            </a:lvl1pPr>
          </a:lstStyle>
          <a:p>
            <a:pPr fontAlgn="base">
              <a:spcBef>
                <a:spcPct val="0"/>
              </a:spcBef>
              <a:spcAft>
                <a:spcPct val="0"/>
              </a:spcAft>
              <a:defRPr/>
            </a:pPr>
            <a:fld id="{B1FEAB81-DCA6-43AD-8F45-3E395BD2B909}" type="slidenum">
              <a:rPr lang="zh-CN" altLang="en-US">
                <a:solidFill>
                  <a:prstClr val="black"/>
                </a:solidFill>
                <a:ea typeface="宋体" pitchFamily="2" charset="-122"/>
              </a:rPr>
              <a:pPr fontAlgn="base">
                <a:spcBef>
                  <a:spcPct val="0"/>
                </a:spcBef>
                <a:spcAft>
                  <a:spcPct val="0"/>
                </a:spcAft>
                <a:defRPr/>
              </a:pPr>
              <a:t>‹#›</a:t>
            </a:fld>
            <a:endParaRPr lang="zh-CN" altLang="en-US">
              <a:solidFill>
                <a:prstClr val="black"/>
              </a:solidFill>
              <a:ea typeface="宋体"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9113" y="365125"/>
            <a:ext cx="8129587" cy="598488"/>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4025" y="1365250"/>
            <a:ext cx="8201025" cy="45862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82563" y="593725"/>
            <a:ext cx="8686800" cy="727075"/>
          </a:xfrm>
          <a:prstGeom prst="rect">
            <a:avLst/>
          </a:prstGeom>
        </p:spPr>
        <p:txBody>
          <a:bodyPr/>
          <a:lstStyle/>
          <a:p>
            <a:r>
              <a:rPr lang="zh-CN" altLang="en-US" smtClean="0"/>
              <a:t>单击此处编辑母版标题样式</a:t>
            </a:r>
            <a:endParaRPr lang="zh-CN" altLang="en-US"/>
          </a:p>
        </p:txBody>
      </p:sp>
      <p:sp>
        <p:nvSpPr>
          <p:cNvPr id="3" name="Rectangle 7"/>
          <p:cNvSpPr>
            <a:spLocks noGrp="1" noChangeArrowheads="1"/>
          </p:cNvSpPr>
          <p:nvPr>
            <p:ph type="sldNum" sz="quarter" idx="10"/>
          </p:nvPr>
        </p:nvSpPr>
        <p:spPr>
          <a:xfrm>
            <a:off x="182563" y="6537325"/>
            <a:ext cx="366712" cy="18415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fontAlgn="base">
              <a:spcBef>
                <a:spcPct val="0"/>
              </a:spcBef>
              <a:spcAft>
                <a:spcPct val="0"/>
              </a:spcAft>
              <a:defRPr/>
            </a:pPr>
            <a:fld id="{0490D5F8-1E42-473D-BE7E-CBEF14609D37}" type="slidenum">
              <a:rPr lang="zh-CN" altLang="en-US">
                <a:solidFill>
                  <a:prstClr val="black"/>
                </a:solidFill>
                <a:ea typeface="宋体" pitchFamily="2" charset="-122"/>
              </a:rPr>
              <a:pPr fontAlgn="base">
                <a:spcBef>
                  <a:spcPct val="0"/>
                </a:spcBef>
                <a:spcAft>
                  <a:spcPct val="0"/>
                </a:spcAft>
                <a:defRPr/>
              </a:pPr>
              <a:t>‹#›</a:t>
            </a:fld>
            <a:endParaRPr lang="en-US" altLang="zh-CN">
              <a:solidFill>
                <a:prstClr val="black"/>
              </a:solidFill>
              <a:ea typeface="宋体" charset="-122"/>
            </a:endParaRPr>
          </a:p>
        </p:txBody>
      </p:sp>
      <p:sp>
        <p:nvSpPr>
          <p:cNvPr id="4" name="Rectangle 8"/>
          <p:cNvSpPr>
            <a:spLocks noGrp="1" noChangeArrowheads="1"/>
          </p:cNvSpPr>
          <p:nvPr>
            <p:ph type="ftr" sz="quarter" idx="11"/>
          </p:nvPr>
        </p:nvSpPr>
        <p:spPr>
          <a:xfrm>
            <a:off x="1554163" y="6537325"/>
            <a:ext cx="5943600" cy="18415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宋体" charset="-122"/>
              </a:defRPr>
            </a:lvl1pPr>
          </a:lstStyle>
          <a:p>
            <a:pPr fontAlgn="base">
              <a:spcBef>
                <a:spcPct val="0"/>
              </a:spcBef>
              <a:spcAft>
                <a:spcPct val="0"/>
              </a:spcAft>
              <a:defRPr/>
            </a:pPr>
            <a:endParaRPr lang="en-US" altLang="zh-CN">
              <a:solidFill>
                <a:prstClr val="black"/>
              </a:solidFill>
            </a:endParaRPr>
          </a:p>
        </p:txBody>
      </p:sp>
      <p:sp>
        <p:nvSpPr>
          <p:cNvPr id="5" name="Rectangle 9"/>
          <p:cNvSpPr>
            <a:spLocks noGrp="1" noChangeArrowheads="1"/>
          </p:cNvSpPr>
          <p:nvPr>
            <p:ph type="dt" sz="half" idx="12"/>
          </p:nvPr>
        </p:nvSpPr>
        <p:spPr>
          <a:xfrm>
            <a:off x="549275" y="6537325"/>
            <a:ext cx="1004888" cy="18415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宋体" charset="-122"/>
              </a:defRPr>
            </a:lvl1pPr>
          </a:lstStyle>
          <a:p>
            <a:pPr fontAlgn="base">
              <a:spcBef>
                <a:spcPct val="0"/>
              </a:spcBef>
              <a:spcAft>
                <a:spcPct val="0"/>
              </a:spcAft>
              <a:defRPr/>
            </a:pPr>
            <a:endParaRPr lang="en-US" altLang="zh-CN">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620713"/>
            <a:ext cx="8229600" cy="6477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5123" name="文本占位符 2"/>
          <p:cNvSpPr>
            <a:spLocks noGrp="1"/>
          </p:cNvSpPr>
          <p:nvPr>
            <p:ph type="body" idx="1"/>
          </p:nvPr>
        </p:nvSpPr>
        <p:spPr bwMode="auto">
          <a:xfrm>
            <a:off x="457200" y="2060575"/>
            <a:ext cx="8229600" cy="269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单击此处编辑文本样式</a:t>
            </a:r>
            <a:endParaRPr lang="en-US" altLang="zh-CN" smtClean="0"/>
          </a:p>
          <a:p>
            <a:pPr lvl="0"/>
            <a:r>
              <a:rPr lang="zh-CN" altLang="en-US" smtClean="0"/>
              <a:t>标题字体为微软雅黑（标题），字号为</a:t>
            </a:r>
            <a:r>
              <a:rPr lang="en-US" altLang="zh-CN" smtClean="0"/>
              <a:t>28</a:t>
            </a:r>
            <a:r>
              <a:rPr lang="zh-CN" altLang="en-US" smtClean="0"/>
              <a:t>，加文字阴影效果。</a:t>
            </a:r>
            <a:endParaRPr lang="en-US" altLang="zh-CN" smtClean="0"/>
          </a:p>
          <a:p>
            <a:pPr lvl="0"/>
            <a:r>
              <a:rPr lang="zh-CN" altLang="en-US" smtClean="0"/>
              <a:t>副标题字体为微软雅黑（标题），字号</a:t>
            </a:r>
            <a:r>
              <a:rPr lang="en-US" altLang="zh-CN" smtClean="0"/>
              <a:t>26</a:t>
            </a:r>
            <a:r>
              <a:rPr lang="zh-CN" altLang="en-US" smtClean="0"/>
              <a:t>。</a:t>
            </a:r>
            <a:endParaRPr lang="en-US" altLang="zh-CN" smtClean="0"/>
          </a:p>
          <a:p>
            <a:pPr lvl="0"/>
            <a:r>
              <a:rPr lang="zh-CN" altLang="en-US" smtClean="0"/>
              <a:t>正文为黑体（正文），字号为</a:t>
            </a:r>
            <a:r>
              <a:rPr lang="en-US" altLang="zh-CN" smtClean="0"/>
              <a:t>16</a:t>
            </a:r>
            <a:r>
              <a:rPr lang="zh-CN" altLang="en-US" smtClean="0"/>
              <a:t>。</a:t>
            </a:r>
            <a:endParaRPr lang="en-US" altLang="zh-CN"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2800" kern="1200">
          <a:solidFill>
            <a:srgbClr val="FF0000"/>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2800">
          <a:solidFill>
            <a:srgbClr val="FF0000"/>
          </a:solidFill>
          <a:latin typeface="Franklin Gothic Medium" pitchFamily="34" charset="0"/>
          <a:ea typeface="微软雅黑" pitchFamily="34" charset="-122"/>
        </a:defRPr>
      </a:lvl2pPr>
      <a:lvl3pPr algn="l" rtl="0" eaLnBrk="0" fontAlgn="base" hangingPunct="0">
        <a:spcBef>
          <a:spcPct val="0"/>
        </a:spcBef>
        <a:spcAft>
          <a:spcPct val="0"/>
        </a:spcAft>
        <a:defRPr sz="2800">
          <a:solidFill>
            <a:srgbClr val="FF0000"/>
          </a:solidFill>
          <a:latin typeface="Franklin Gothic Medium" pitchFamily="34" charset="0"/>
          <a:ea typeface="微软雅黑" pitchFamily="34" charset="-122"/>
        </a:defRPr>
      </a:lvl3pPr>
      <a:lvl4pPr algn="l" rtl="0" eaLnBrk="0" fontAlgn="base" hangingPunct="0">
        <a:spcBef>
          <a:spcPct val="0"/>
        </a:spcBef>
        <a:spcAft>
          <a:spcPct val="0"/>
        </a:spcAft>
        <a:defRPr sz="2800">
          <a:solidFill>
            <a:srgbClr val="FF0000"/>
          </a:solidFill>
          <a:latin typeface="Franklin Gothic Medium" pitchFamily="34" charset="0"/>
          <a:ea typeface="微软雅黑" pitchFamily="34" charset="-122"/>
        </a:defRPr>
      </a:lvl4pPr>
      <a:lvl5pPr algn="l" rtl="0" eaLnBrk="0" fontAlgn="base" hangingPunct="0">
        <a:spcBef>
          <a:spcPct val="0"/>
        </a:spcBef>
        <a:spcAft>
          <a:spcPct val="0"/>
        </a:spcAft>
        <a:defRPr sz="2800">
          <a:solidFill>
            <a:srgbClr val="FF0000"/>
          </a:solidFill>
          <a:latin typeface="Franklin Gothic Medium" pitchFamily="34" charset="0"/>
          <a:ea typeface="微软雅黑" pitchFamily="34" charset="-122"/>
        </a:defRPr>
      </a:lvl5pPr>
      <a:lvl6pPr marL="457200" algn="l" rtl="0" fontAlgn="base">
        <a:spcBef>
          <a:spcPct val="0"/>
        </a:spcBef>
        <a:spcAft>
          <a:spcPct val="0"/>
        </a:spcAft>
        <a:defRPr sz="2800">
          <a:solidFill>
            <a:srgbClr val="FF0000"/>
          </a:solidFill>
          <a:latin typeface="Franklin Gothic Medium" pitchFamily="34" charset="0"/>
          <a:ea typeface="微软雅黑" pitchFamily="34" charset="-122"/>
        </a:defRPr>
      </a:lvl6pPr>
      <a:lvl7pPr marL="914400" algn="l" rtl="0" fontAlgn="base">
        <a:spcBef>
          <a:spcPct val="0"/>
        </a:spcBef>
        <a:spcAft>
          <a:spcPct val="0"/>
        </a:spcAft>
        <a:defRPr sz="2800">
          <a:solidFill>
            <a:srgbClr val="FF0000"/>
          </a:solidFill>
          <a:latin typeface="Franklin Gothic Medium" pitchFamily="34" charset="0"/>
          <a:ea typeface="微软雅黑" pitchFamily="34" charset="-122"/>
        </a:defRPr>
      </a:lvl7pPr>
      <a:lvl8pPr marL="1371600" algn="l" rtl="0" fontAlgn="base">
        <a:spcBef>
          <a:spcPct val="0"/>
        </a:spcBef>
        <a:spcAft>
          <a:spcPct val="0"/>
        </a:spcAft>
        <a:defRPr sz="2800">
          <a:solidFill>
            <a:srgbClr val="FF0000"/>
          </a:solidFill>
          <a:latin typeface="Franklin Gothic Medium" pitchFamily="34" charset="0"/>
          <a:ea typeface="微软雅黑" pitchFamily="34" charset="-122"/>
        </a:defRPr>
      </a:lvl8pPr>
      <a:lvl9pPr marL="1828800" algn="l" rtl="0" fontAlgn="base">
        <a:spcBef>
          <a:spcPct val="0"/>
        </a:spcBef>
        <a:spcAft>
          <a:spcPct val="0"/>
        </a:spcAft>
        <a:defRPr sz="2800">
          <a:solidFill>
            <a:srgbClr val="FF0000"/>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Clr>
          <a:srgbClr val="FF0000"/>
        </a:buClr>
        <a:buFont typeface="Arial" charset="0"/>
        <a:buChar char="•"/>
        <a:defRPr sz="1600" kern="1200">
          <a:solidFill>
            <a:schemeClr val="tx1"/>
          </a:solidFill>
          <a:latin typeface="+mn-ea"/>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Microsoft_Office_PowerPoint_97-2003_____3.ppt"/><Relationship Id="rId5" Type="http://schemas.openxmlformats.org/officeDocument/2006/relationships/oleObject" Target="../embeddings/Microsoft_Office_PowerPoint_97-2003_____2.ppt"/><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oleObject" Target="../embeddings/Microsoft_Office_PowerPoint_97-2003_____5.ppt"/><Relationship Id="rId4" Type="http://schemas.openxmlformats.org/officeDocument/2006/relationships/oleObject" Target="../embeddings/Microsoft_Office_PowerPoint_97-2003_____4.ppt"/></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oleObject" Target="../embeddings/Microsoft_Office_PowerPoint_97-2003_____7.ppt"/><Relationship Id="rId4" Type="http://schemas.openxmlformats.org/officeDocument/2006/relationships/oleObject" Target="../embeddings/Microsoft_Office_PowerPoint_97-2003_____6.ppt"/></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Office_Word___1.docx"/><Relationship Id="rId2" Type="http://schemas.openxmlformats.org/officeDocument/2006/relationships/slideLayout" Target="../slideLayouts/slideLayout5.xml"/><Relationship Id="rId1" Type="http://schemas.openxmlformats.org/officeDocument/2006/relationships/vmlDrawing" Target="../drawings/vmlDrawing5.v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Microsoft_Office_PowerPoint_97-2003_____1.ppt"/><Relationship Id="rId5" Type="http://schemas.openxmlformats.org/officeDocument/2006/relationships/notesSlide" Target="../notesSlides/notesSlide1.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ChangeArrowheads="1"/>
          </p:cNvSpPr>
          <p:nvPr/>
        </p:nvSpPr>
        <p:spPr bwMode="auto">
          <a:xfrm>
            <a:off x="-3175" y="0"/>
            <a:ext cx="9144000" cy="6858000"/>
          </a:xfrm>
          <a:prstGeom prst="rect">
            <a:avLst/>
          </a:prstGeom>
          <a:solidFill>
            <a:schemeClr val="bg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076" name="Rectangle 3"/>
          <p:cNvSpPr>
            <a:spLocks noGrp="1" noChangeArrowheads="1"/>
          </p:cNvSpPr>
          <p:nvPr>
            <p:ph type="body" idx="4294967295"/>
          </p:nvPr>
        </p:nvSpPr>
        <p:spPr>
          <a:xfrm>
            <a:off x="0" y="2997200"/>
            <a:ext cx="6551613" cy="3240088"/>
          </a:xfrm>
        </p:spPr>
        <p:txBody>
          <a:bodyPr rtlCol="0">
            <a:normAutofit lnSpcReduction="10000"/>
          </a:bodyPr>
          <a:lstStyle/>
          <a:p>
            <a:pPr algn="ctr" eaLnBrk="1" fontAlgn="auto" hangingPunct="1">
              <a:lnSpc>
                <a:spcPct val="90000"/>
              </a:lnSpc>
              <a:spcAft>
                <a:spcPts val="0"/>
              </a:spcAft>
              <a:buFontTx/>
              <a:buNone/>
              <a:defRPr/>
            </a:pPr>
            <a:r>
              <a:rPr lang="zh-CN" altLang="en-US" sz="4000" dirty="0" smtClean="0">
                <a:solidFill>
                  <a:schemeClr val="bg1"/>
                </a:solidFill>
              </a:rPr>
              <a:t>汉能控股</a:t>
            </a:r>
            <a:r>
              <a:rPr lang="zh-CN" altLang="en-US" sz="4000" dirty="0" smtClean="0">
                <a:solidFill>
                  <a:schemeClr val="bg1"/>
                </a:solidFill>
              </a:rPr>
              <a:t>集团限</a:t>
            </a:r>
            <a:r>
              <a:rPr lang="zh-CN" altLang="en-US" sz="4000" dirty="0" smtClean="0">
                <a:solidFill>
                  <a:schemeClr val="bg1"/>
                </a:solidFill>
              </a:rPr>
              <a:t>公司</a:t>
            </a:r>
          </a:p>
          <a:p>
            <a:pPr algn="ctr" eaLnBrk="1" fontAlgn="auto" hangingPunct="1">
              <a:lnSpc>
                <a:spcPct val="90000"/>
              </a:lnSpc>
              <a:spcAft>
                <a:spcPts val="0"/>
              </a:spcAft>
              <a:buFontTx/>
              <a:buNone/>
              <a:defRPr/>
            </a:pPr>
            <a:endParaRPr lang="zh-CN" altLang="en-US" sz="4000" dirty="0" smtClean="0">
              <a:solidFill>
                <a:schemeClr val="bg1"/>
              </a:solidFill>
            </a:endParaRPr>
          </a:p>
          <a:p>
            <a:pPr algn="ctr" eaLnBrk="1" fontAlgn="auto" hangingPunct="1">
              <a:lnSpc>
                <a:spcPct val="90000"/>
              </a:lnSpc>
              <a:spcAft>
                <a:spcPts val="0"/>
              </a:spcAft>
              <a:buFontTx/>
              <a:buNone/>
              <a:defRPr/>
            </a:pPr>
            <a:r>
              <a:rPr lang="zh-CN" altLang="en-US" sz="4000" dirty="0" smtClean="0">
                <a:solidFill>
                  <a:schemeClr val="bg1"/>
                </a:solidFill>
              </a:rPr>
              <a:t>新员工培训</a:t>
            </a:r>
          </a:p>
          <a:p>
            <a:pPr algn="ctr" eaLnBrk="1" fontAlgn="auto" hangingPunct="1">
              <a:lnSpc>
                <a:spcPct val="90000"/>
              </a:lnSpc>
              <a:spcAft>
                <a:spcPts val="0"/>
              </a:spcAft>
              <a:buFontTx/>
              <a:buNone/>
              <a:defRPr/>
            </a:pPr>
            <a:endParaRPr lang="zh-CN" altLang="en-US" sz="2800" dirty="0" smtClean="0">
              <a:solidFill>
                <a:schemeClr val="bg1"/>
              </a:solidFill>
            </a:endParaRPr>
          </a:p>
          <a:p>
            <a:pPr algn="ctr" eaLnBrk="1" fontAlgn="auto" hangingPunct="1">
              <a:lnSpc>
                <a:spcPct val="90000"/>
              </a:lnSpc>
              <a:spcAft>
                <a:spcPts val="0"/>
              </a:spcAft>
              <a:buFontTx/>
              <a:buNone/>
              <a:defRPr/>
            </a:pPr>
            <a:endParaRPr lang="zh-CN" altLang="en-US" sz="2800" dirty="0" smtClean="0">
              <a:solidFill>
                <a:schemeClr val="bg1"/>
              </a:solidFill>
            </a:endParaRPr>
          </a:p>
          <a:p>
            <a:pPr algn="ctr" eaLnBrk="1" fontAlgn="auto" hangingPunct="1">
              <a:lnSpc>
                <a:spcPct val="90000"/>
              </a:lnSpc>
              <a:spcAft>
                <a:spcPts val="0"/>
              </a:spcAft>
              <a:buFontTx/>
              <a:buNone/>
              <a:defRPr/>
            </a:pPr>
            <a:r>
              <a:rPr lang="en-US" altLang="zh-CN" sz="2800" dirty="0" smtClean="0">
                <a:solidFill>
                  <a:schemeClr val="bg1"/>
                </a:solidFill>
              </a:rPr>
              <a:t>2012.4</a:t>
            </a:r>
          </a:p>
        </p:txBody>
      </p:sp>
      <p:sp>
        <p:nvSpPr>
          <p:cNvPr id="9" name="Rectangle 15"/>
          <p:cNvSpPr txBox="1">
            <a:spLocks noChangeArrowheads="1"/>
          </p:cNvSpPr>
          <p:nvPr/>
        </p:nvSpPr>
        <p:spPr bwMode="auto">
          <a:xfrm>
            <a:off x="214282" y="1928802"/>
            <a:ext cx="8143932" cy="1388072"/>
          </a:xfrm>
          <a:prstGeom prst="rect">
            <a:avLst/>
          </a:prstGeom>
          <a:noFill/>
          <a:ln>
            <a:noFill/>
          </a:ln>
          <a:effectLst>
            <a:outerShdw blurRad="50800" dist="38100" dir="2700000" algn="tl" rotWithShape="0">
              <a:prstClr val="black">
                <a:alpha val="40000"/>
              </a:prstClr>
            </a:outerShdw>
          </a:effectLst>
          <a:extLst>
            <a:ext uri="{909E8E84-426E-40DD-AFC4-6F175D3DCCD1}"/>
            <a:ext uri="{91240B29-F687-4F45-9708-019B960494DF}"/>
          </a:extLst>
        </p:spPr>
        <p:txBody>
          <a:bodyPr wrap="square" lIns="0" rIns="0">
            <a:spAutoFit/>
          </a:bodyPr>
          <a:lstStyle>
            <a:lvl1pPr marL="190500" indent="-190500" algn="l" rtl="0" fontAlgn="base">
              <a:spcBef>
                <a:spcPct val="40000"/>
              </a:spcBef>
              <a:spcAft>
                <a:spcPct val="0"/>
              </a:spcAft>
              <a:buClr>
                <a:schemeClr val="accent1"/>
              </a:buClr>
              <a:buFont typeface="Wingdings" pitchFamily="2" charset="2"/>
              <a:buChar char="§"/>
              <a:defRPr sz="2000">
                <a:solidFill>
                  <a:schemeClr val="tx1"/>
                </a:solidFill>
                <a:latin typeface="+mn-lt"/>
                <a:ea typeface="+mn-ea"/>
                <a:cs typeface="+mn-cs"/>
              </a:defRPr>
            </a:lvl1pPr>
            <a:lvl2pPr marL="381000" indent="-188913" algn="l" rtl="0" fontAlgn="base">
              <a:spcBef>
                <a:spcPct val="40000"/>
              </a:spcBef>
              <a:spcAft>
                <a:spcPct val="0"/>
              </a:spcAft>
              <a:buClr>
                <a:schemeClr val="accent1"/>
              </a:buClr>
              <a:buChar char="-"/>
              <a:defRPr>
                <a:solidFill>
                  <a:schemeClr val="tx1"/>
                </a:solidFill>
                <a:latin typeface="+mn-lt"/>
              </a:defRPr>
            </a:lvl2pPr>
            <a:lvl3pPr marL="561975" indent="-179388" algn="l" rtl="0" fontAlgn="base">
              <a:spcBef>
                <a:spcPct val="40000"/>
              </a:spcBef>
              <a:spcAft>
                <a:spcPct val="0"/>
              </a:spcAft>
              <a:buClr>
                <a:schemeClr val="accent1"/>
              </a:buClr>
              <a:buChar char="-"/>
              <a:defRPr>
                <a:solidFill>
                  <a:schemeClr val="tx1"/>
                </a:solidFill>
                <a:latin typeface="+mn-lt"/>
              </a:defRPr>
            </a:lvl3pPr>
            <a:lvl4pPr marL="752475" indent="-188913" algn="l" rtl="0" fontAlgn="base">
              <a:spcBef>
                <a:spcPct val="40000"/>
              </a:spcBef>
              <a:spcAft>
                <a:spcPct val="0"/>
              </a:spcAft>
              <a:buClr>
                <a:schemeClr val="accent1"/>
              </a:buClr>
              <a:buChar char="-"/>
              <a:defRPr>
                <a:solidFill>
                  <a:schemeClr val="tx1"/>
                </a:solidFill>
                <a:latin typeface="+mn-lt"/>
              </a:defRPr>
            </a:lvl4pPr>
            <a:lvl5pPr marL="962025" indent="-207963" algn="l" rtl="0" fontAlgn="base">
              <a:spcBef>
                <a:spcPct val="40000"/>
              </a:spcBef>
              <a:spcAft>
                <a:spcPct val="0"/>
              </a:spcAft>
              <a:buClr>
                <a:schemeClr val="accent1"/>
              </a:buClr>
              <a:buFont typeface="Wingdings" pitchFamily="2" charset="2"/>
              <a:buChar char="§"/>
              <a:defRPr>
                <a:solidFill>
                  <a:schemeClr val="tx1"/>
                </a:solidFill>
                <a:latin typeface="+mn-lt"/>
              </a:defRPr>
            </a:lvl5pPr>
            <a:lvl6pPr marL="1419225" indent="-207963" algn="l" rtl="0" fontAlgn="base">
              <a:spcBef>
                <a:spcPct val="40000"/>
              </a:spcBef>
              <a:spcAft>
                <a:spcPct val="0"/>
              </a:spcAft>
              <a:buClr>
                <a:schemeClr val="accent1"/>
              </a:buClr>
              <a:buFont typeface="Wingdings" pitchFamily="2" charset="2"/>
              <a:buChar char="§"/>
              <a:defRPr>
                <a:solidFill>
                  <a:schemeClr val="tx1"/>
                </a:solidFill>
                <a:latin typeface="+mn-lt"/>
              </a:defRPr>
            </a:lvl6pPr>
            <a:lvl7pPr marL="1876425" indent="-207963" algn="l" rtl="0" fontAlgn="base">
              <a:spcBef>
                <a:spcPct val="40000"/>
              </a:spcBef>
              <a:spcAft>
                <a:spcPct val="0"/>
              </a:spcAft>
              <a:buClr>
                <a:schemeClr val="accent1"/>
              </a:buClr>
              <a:buFont typeface="Wingdings" pitchFamily="2" charset="2"/>
              <a:buChar char="§"/>
              <a:defRPr>
                <a:solidFill>
                  <a:schemeClr val="tx1"/>
                </a:solidFill>
                <a:latin typeface="+mn-lt"/>
              </a:defRPr>
            </a:lvl7pPr>
            <a:lvl8pPr marL="2333625" indent="-207963" algn="l" rtl="0" fontAlgn="base">
              <a:spcBef>
                <a:spcPct val="40000"/>
              </a:spcBef>
              <a:spcAft>
                <a:spcPct val="0"/>
              </a:spcAft>
              <a:buClr>
                <a:schemeClr val="accent1"/>
              </a:buClr>
              <a:buFont typeface="Wingdings" pitchFamily="2" charset="2"/>
              <a:buChar char="§"/>
              <a:defRPr>
                <a:solidFill>
                  <a:schemeClr val="tx1"/>
                </a:solidFill>
                <a:latin typeface="+mn-lt"/>
              </a:defRPr>
            </a:lvl8pPr>
            <a:lvl9pPr marL="2790825" indent="-207963" algn="l" rtl="0" fontAlgn="base">
              <a:spcBef>
                <a:spcPct val="40000"/>
              </a:spcBef>
              <a:spcAft>
                <a:spcPct val="0"/>
              </a:spcAft>
              <a:buClr>
                <a:schemeClr val="accent1"/>
              </a:buClr>
              <a:buFont typeface="Wingdings" pitchFamily="2" charset="2"/>
              <a:buChar char="§"/>
              <a:defRPr>
                <a:solidFill>
                  <a:schemeClr val="tx1"/>
                </a:solidFill>
                <a:latin typeface="+mn-lt"/>
              </a:defRPr>
            </a:lvl9pPr>
          </a:lstStyle>
          <a:p>
            <a:pPr marL="0" indent="0" algn="ctr">
              <a:buFont typeface="Wingdings" pitchFamily="2" charset="2"/>
              <a:buNone/>
              <a:defRPr/>
            </a:pPr>
            <a:r>
              <a:rPr lang="zh-CN" altLang="en-US" sz="4500" b="1" dirty="0" smtClean="0">
                <a:ln w="18415" cmpd="sng">
                  <a:solidFill>
                    <a:srgbClr val="FFFFFF"/>
                  </a:solidFill>
                  <a:prstDash val="solid"/>
                </a:ln>
                <a:latin typeface="+mj-ea"/>
                <a:ea typeface="+mj-ea"/>
              </a:rPr>
              <a:t>三金</a:t>
            </a:r>
            <a:r>
              <a:rPr lang="zh-CN" altLang="en-US" sz="4500" b="1" dirty="0" smtClean="0">
                <a:ln w="18415" cmpd="sng">
                  <a:solidFill>
                    <a:srgbClr val="FFFFFF"/>
                  </a:solidFill>
                  <a:prstDash val="solid"/>
                </a:ln>
                <a:latin typeface="+mj-ea"/>
                <a:ea typeface="+mj-ea"/>
              </a:rPr>
              <a:t>问题培训</a:t>
            </a:r>
            <a:endParaRPr lang="en-US" altLang="zh-CN" sz="4500" b="1" dirty="0" smtClean="0">
              <a:ln w="18415" cmpd="sng">
                <a:solidFill>
                  <a:srgbClr val="FFFFFF"/>
                </a:solidFill>
                <a:prstDash val="solid"/>
              </a:ln>
              <a:latin typeface="+mj-ea"/>
              <a:ea typeface="+mj-ea"/>
            </a:endParaRPr>
          </a:p>
          <a:p>
            <a:pPr marL="0" indent="0" algn="r">
              <a:buFont typeface="Wingdings" pitchFamily="2" charset="2"/>
              <a:buNone/>
              <a:defRPr/>
            </a:pPr>
            <a:r>
              <a:rPr lang="en-US" altLang="zh-CN" sz="2800" b="1" dirty="0" smtClean="0">
                <a:ln w="18415" cmpd="sng">
                  <a:solidFill>
                    <a:srgbClr val="FFFFFF"/>
                  </a:solidFill>
                  <a:prstDash val="solid"/>
                </a:ln>
                <a:latin typeface="+mj-ea"/>
                <a:ea typeface="+mj-ea"/>
              </a:rPr>
              <a:t>——</a:t>
            </a:r>
            <a:r>
              <a:rPr lang="zh-CN" altLang="en-US" sz="2800" b="1" dirty="0" smtClean="0">
                <a:ln w="18415" cmpd="sng">
                  <a:solidFill>
                    <a:srgbClr val="FFFFFF"/>
                  </a:solidFill>
                  <a:prstDash val="solid"/>
                </a:ln>
                <a:latin typeface="+mj-ea"/>
                <a:ea typeface="+mj-ea"/>
              </a:rPr>
              <a:t>经济补偿金、违约金、赔偿金</a:t>
            </a:r>
            <a:endParaRPr lang="en-US" altLang="zh-CN" sz="2800" b="1" dirty="0" smtClean="0">
              <a:ln w="18415" cmpd="sng">
                <a:solidFill>
                  <a:srgbClr val="FFFFFF"/>
                </a:solidFill>
                <a:prstDash val="solid"/>
              </a:ln>
              <a:latin typeface="+mj-ea"/>
              <a:ea typeface="+mj-ea"/>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bwMode="auto">
          <a:xfrm>
            <a:off x="0" y="795338"/>
            <a:ext cx="8229600" cy="1265237"/>
          </a:xfrm>
          <a:ln>
            <a:miter lim="800000"/>
            <a:headEnd/>
            <a:tailEnd/>
          </a:ln>
        </p:spPr>
        <p:txBody>
          <a:bodyPr wrap="square" numCol="1" anchor="t" anchorCtr="0" compatLnSpc="1">
            <a:prstTxWarp prst="textNoShape">
              <a:avLst/>
            </a:prstTxWarp>
          </a:bodyPr>
          <a:lstStyle/>
          <a:p>
            <a:pPr>
              <a:defRPr/>
            </a:pPr>
            <a:r>
              <a:rPr lang="en-US" altLang="zh-CN" dirty="0" smtClean="0">
                <a:latin typeface="黑体" pitchFamily="49" charset="-122"/>
              </a:rPr>
              <a:t>1</a:t>
            </a:r>
            <a:r>
              <a:rPr lang="zh-CN" altLang="en-US" dirty="0" smtClean="0">
                <a:latin typeface="黑体" pitchFamily="49" charset="-122"/>
              </a:rPr>
              <a:t>  经济补偿金</a:t>
            </a:r>
            <a:r>
              <a:rPr lang="en-US" altLang="zh-CN" dirty="0" smtClean="0">
                <a:latin typeface="黑体" pitchFamily="49" charset="-122"/>
              </a:rPr>
              <a:t>—</a:t>
            </a:r>
            <a:r>
              <a:rPr lang="zh-CN" altLang="en-US" dirty="0" smtClean="0">
                <a:latin typeface="黑体" pitchFamily="49" charset="-122"/>
              </a:rPr>
              <a:t>案例（</a:t>
            </a:r>
            <a:r>
              <a:rPr lang="en-US" altLang="zh-CN" dirty="0" smtClean="0">
                <a:latin typeface="黑体" pitchFamily="49" charset="-122"/>
              </a:rPr>
              <a:t>1</a:t>
            </a:r>
            <a:r>
              <a:rPr lang="zh-CN" altLang="en-US" dirty="0" smtClean="0">
                <a:latin typeface="黑体" pitchFamily="49" charset="-122"/>
              </a:rPr>
              <a:t>）</a:t>
            </a:r>
          </a:p>
        </p:txBody>
      </p:sp>
      <p:sp>
        <p:nvSpPr>
          <p:cNvPr id="3" name="内容占位符 2"/>
          <p:cNvSpPr>
            <a:spLocks noGrp="1"/>
          </p:cNvSpPr>
          <p:nvPr>
            <p:ph idx="4294967295"/>
          </p:nvPr>
        </p:nvSpPr>
        <p:spPr>
          <a:xfrm>
            <a:off x="285720" y="1571612"/>
            <a:ext cx="8201025" cy="4586288"/>
          </a:xfrm>
        </p:spPr>
        <p:txBody>
          <a:bodyPr/>
          <a:lstStyle/>
          <a:p>
            <a:r>
              <a:rPr lang="zh-CN" altLang="en-US" sz="2400" dirty="0" smtClean="0"/>
              <a:t>员工张某</a:t>
            </a:r>
            <a:r>
              <a:rPr lang="en-US" altLang="zh-CN" sz="2400" dirty="0" smtClean="0"/>
              <a:t>,2000</a:t>
            </a:r>
            <a:r>
              <a:rPr lang="zh-CN" altLang="en-US" sz="2400" dirty="0" smtClean="0"/>
              <a:t>年</a:t>
            </a:r>
            <a:r>
              <a:rPr lang="en-US" altLang="zh-CN" sz="2400" dirty="0" smtClean="0"/>
              <a:t>5</a:t>
            </a:r>
            <a:r>
              <a:rPr lang="zh-CN" altLang="en-US" sz="2400" dirty="0" smtClean="0"/>
              <a:t>月</a:t>
            </a:r>
            <a:r>
              <a:rPr lang="en-US" altLang="zh-CN" sz="2400" dirty="0" smtClean="0"/>
              <a:t>1</a:t>
            </a:r>
            <a:r>
              <a:rPr lang="zh-CN" altLang="en-US" sz="2400" dirty="0" smtClean="0"/>
              <a:t>日入职</a:t>
            </a:r>
            <a:r>
              <a:rPr lang="en-US" altLang="zh-CN" sz="2400" dirty="0" smtClean="0"/>
              <a:t>A</a:t>
            </a:r>
            <a:r>
              <a:rPr lang="zh-CN" altLang="en-US" sz="2400" dirty="0" smtClean="0"/>
              <a:t>公司</a:t>
            </a:r>
            <a:r>
              <a:rPr lang="en-US" altLang="zh-CN" sz="2400" dirty="0" smtClean="0"/>
              <a:t>,</a:t>
            </a:r>
            <a:r>
              <a:rPr lang="zh-CN" altLang="en-US" sz="2400" dirty="0" smtClean="0"/>
              <a:t>与公司签订至</a:t>
            </a:r>
            <a:r>
              <a:rPr lang="en-US" altLang="zh-CN" sz="2400" dirty="0" smtClean="0"/>
              <a:t>2008</a:t>
            </a:r>
            <a:r>
              <a:rPr lang="zh-CN" altLang="en-US" sz="2400" dirty="0" smtClean="0"/>
              <a:t>年</a:t>
            </a:r>
            <a:r>
              <a:rPr lang="en-US" altLang="zh-CN" sz="2400" dirty="0" smtClean="0"/>
              <a:t>4</a:t>
            </a:r>
            <a:r>
              <a:rPr lang="zh-CN" altLang="en-US" sz="2400" dirty="0" smtClean="0"/>
              <a:t>月</a:t>
            </a:r>
            <a:r>
              <a:rPr lang="en-US" altLang="zh-CN" sz="2400" dirty="0" smtClean="0"/>
              <a:t>30</a:t>
            </a:r>
            <a:r>
              <a:rPr lang="zh-CN" altLang="en-US" sz="2400" dirty="0" smtClean="0"/>
              <a:t>日的</a:t>
            </a:r>
            <a:r>
              <a:rPr lang="en-US" altLang="zh-CN" sz="2400" dirty="0" smtClean="0"/>
              <a:t>8</a:t>
            </a:r>
            <a:r>
              <a:rPr lang="zh-CN" altLang="en-US" sz="2400" dirty="0" smtClean="0"/>
              <a:t>年期限劳动合同</a:t>
            </a:r>
            <a:r>
              <a:rPr lang="en-US" altLang="zh-CN" sz="2400" dirty="0" smtClean="0"/>
              <a:t>,</a:t>
            </a:r>
            <a:r>
              <a:rPr lang="zh-CN" altLang="en-US" sz="2400" dirty="0" smtClean="0"/>
              <a:t>约定月薪</a:t>
            </a:r>
            <a:r>
              <a:rPr lang="en-US" altLang="zh-CN" sz="2400" dirty="0" smtClean="0"/>
              <a:t>5000</a:t>
            </a:r>
            <a:r>
              <a:rPr lang="zh-CN" altLang="en-US" sz="2400" dirty="0" smtClean="0"/>
              <a:t>元，</a:t>
            </a:r>
            <a:r>
              <a:rPr lang="en-US" altLang="zh-CN" sz="2400" dirty="0" smtClean="0"/>
              <a:t>2008</a:t>
            </a:r>
            <a:r>
              <a:rPr lang="zh-CN" altLang="en-US" sz="2400" dirty="0" smtClean="0"/>
              <a:t>年</a:t>
            </a:r>
            <a:r>
              <a:rPr lang="en-US" altLang="zh-CN" sz="2400" dirty="0" smtClean="0"/>
              <a:t>1</a:t>
            </a:r>
            <a:r>
              <a:rPr lang="zh-CN" altLang="en-US" sz="2400" dirty="0" smtClean="0"/>
              <a:t>月月薪调整为</a:t>
            </a:r>
            <a:r>
              <a:rPr lang="en-US" altLang="zh-CN" sz="2400" dirty="0" smtClean="0"/>
              <a:t>6000</a:t>
            </a:r>
            <a:r>
              <a:rPr lang="zh-CN" altLang="en-US" sz="2400" dirty="0" smtClean="0"/>
              <a:t>元。</a:t>
            </a:r>
            <a:endParaRPr lang="en-US" altLang="zh-CN" sz="2400" dirty="0" smtClean="0"/>
          </a:p>
          <a:p>
            <a:endParaRPr lang="zh-CN" altLang="en-US" sz="2400" dirty="0" smtClean="0"/>
          </a:p>
          <a:p>
            <a:r>
              <a:rPr lang="en-US" altLang="zh-CN" sz="2400" dirty="0" smtClean="0"/>
              <a:t>1</a:t>
            </a:r>
            <a:r>
              <a:rPr lang="zh-CN" altLang="en-US" sz="2400" dirty="0" smtClean="0"/>
              <a:t>、如果</a:t>
            </a:r>
            <a:r>
              <a:rPr lang="en-US" altLang="zh-CN" sz="2400" dirty="0" smtClean="0"/>
              <a:t>A</a:t>
            </a:r>
            <a:r>
              <a:rPr lang="zh-CN" altLang="en-US" sz="2400" dirty="0" smtClean="0"/>
              <a:t>公司</a:t>
            </a:r>
            <a:r>
              <a:rPr lang="en-US" altLang="zh-CN" sz="2400" dirty="0" smtClean="0"/>
              <a:t>2008</a:t>
            </a:r>
            <a:r>
              <a:rPr lang="zh-CN" altLang="en-US" sz="2400" dirty="0" smtClean="0"/>
              <a:t>年</a:t>
            </a:r>
            <a:r>
              <a:rPr lang="en-US" altLang="zh-CN" sz="2400" dirty="0" smtClean="0"/>
              <a:t>4</a:t>
            </a:r>
            <a:r>
              <a:rPr lang="zh-CN" altLang="en-US" sz="2400" dirty="0" smtClean="0"/>
              <a:t>月</a:t>
            </a:r>
            <a:r>
              <a:rPr lang="en-US" altLang="zh-CN" sz="2400" dirty="0" smtClean="0"/>
              <a:t>30</a:t>
            </a:r>
            <a:r>
              <a:rPr lang="zh-CN" altLang="en-US" sz="2400" dirty="0" smtClean="0"/>
              <a:t>日终止与张某的劳动合同</a:t>
            </a:r>
            <a:r>
              <a:rPr lang="en-US" altLang="zh-CN" sz="2400" dirty="0" smtClean="0"/>
              <a:t>,</a:t>
            </a:r>
            <a:r>
              <a:rPr lang="zh-CN" altLang="en-US" sz="2400" dirty="0" smtClean="0"/>
              <a:t>公司应如何支付张某的经济补偿？</a:t>
            </a:r>
            <a:endParaRPr lang="en-US" altLang="zh-CN" sz="2400" dirty="0" smtClean="0"/>
          </a:p>
          <a:p>
            <a:endParaRPr lang="zh-CN" altLang="en-US" sz="2400" dirty="0" smtClean="0"/>
          </a:p>
          <a:p>
            <a:r>
              <a:rPr lang="en-US" altLang="zh-CN" sz="2400" dirty="0" smtClean="0"/>
              <a:t>2</a:t>
            </a:r>
            <a:r>
              <a:rPr lang="zh-CN" altLang="en-US" sz="2400" dirty="0" smtClean="0"/>
              <a:t>、如果</a:t>
            </a:r>
            <a:r>
              <a:rPr lang="en-US" altLang="zh-CN" sz="2400" dirty="0" smtClean="0"/>
              <a:t>A</a:t>
            </a:r>
            <a:r>
              <a:rPr lang="zh-CN" altLang="en-US" sz="2400" dirty="0" smtClean="0"/>
              <a:t>公司</a:t>
            </a:r>
            <a:r>
              <a:rPr lang="en-US" altLang="zh-CN" sz="2400" dirty="0" smtClean="0"/>
              <a:t>2008</a:t>
            </a:r>
            <a:r>
              <a:rPr lang="zh-CN" altLang="en-US" sz="2400" dirty="0" smtClean="0"/>
              <a:t>年</a:t>
            </a:r>
            <a:r>
              <a:rPr lang="en-US" altLang="zh-CN" sz="2400" dirty="0" smtClean="0"/>
              <a:t>4</a:t>
            </a:r>
            <a:r>
              <a:rPr lang="zh-CN" altLang="en-US" sz="2400" dirty="0" smtClean="0"/>
              <a:t>月</a:t>
            </a:r>
            <a:r>
              <a:rPr lang="en-US" altLang="zh-CN" sz="2400" dirty="0" smtClean="0"/>
              <a:t>1</a:t>
            </a:r>
            <a:r>
              <a:rPr lang="zh-CN" altLang="en-US" sz="2400" dirty="0" smtClean="0"/>
              <a:t>日合法经济性裁员解除与张某的劳动合同，公司应如何支付张某经济补偿？</a:t>
            </a:r>
            <a:endParaRPr lang="en-US" altLang="zh-CN"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xfrm>
            <a:off x="179388" y="795338"/>
            <a:ext cx="8229600" cy="1265237"/>
          </a:xfrm>
          <a:ln>
            <a:miter lim="800000"/>
            <a:headEnd/>
            <a:tailEnd/>
          </a:ln>
        </p:spPr>
        <p:txBody>
          <a:bodyPr wrap="square" numCol="1" anchor="t" anchorCtr="0" compatLnSpc="1">
            <a:prstTxWarp prst="textNoShape">
              <a:avLst/>
            </a:prstTxWarp>
          </a:bodyPr>
          <a:lstStyle/>
          <a:p>
            <a:pPr>
              <a:defRPr/>
            </a:pPr>
            <a:r>
              <a:rPr lang="zh-CN" altLang="en-US" dirty="0" smtClean="0">
                <a:latin typeface="黑体" pitchFamily="49" charset="-122"/>
              </a:rPr>
              <a:t>案例（</a:t>
            </a:r>
            <a:r>
              <a:rPr lang="en-US" altLang="zh-CN" dirty="0" smtClean="0">
                <a:latin typeface="黑体" pitchFamily="49" charset="-122"/>
              </a:rPr>
              <a:t>1</a:t>
            </a:r>
            <a:r>
              <a:rPr lang="zh-CN" altLang="en-US" dirty="0" smtClean="0">
                <a:latin typeface="黑体" pitchFamily="49" charset="-122"/>
              </a:rPr>
              <a:t>）解读</a:t>
            </a:r>
          </a:p>
        </p:txBody>
      </p:sp>
      <p:sp>
        <p:nvSpPr>
          <p:cNvPr id="3" name="内容占位符 2"/>
          <p:cNvSpPr>
            <a:spLocks noGrp="1"/>
          </p:cNvSpPr>
          <p:nvPr>
            <p:ph idx="1"/>
          </p:nvPr>
        </p:nvSpPr>
        <p:spPr>
          <a:xfrm>
            <a:off x="395536" y="1268760"/>
            <a:ext cx="8222431" cy="1152128"/>
          </a:xfrm>
        </p:spPr>
        <p:txBody>
          <a:bodyPr/>
          <a:lstStyle/>
          <a:p>
            <a:r>
              <a:rPr lang="en-US" altLang="zh-CN" sz="2000" dirty="0" smtClean="0">
                <a:solidFill>
                  <a:srgbClr val="FF0000"/>
                </a:solidFill>
                <a:latin typeface="仿宋_GB2312" pitchFamily="49" charset="-122"/>
                <a:ea typeface="仿宋_GB2312" pitchFamily="49" charset="-122"/>
              </a:rPr>
              <a:t>1</a:t>
            </a:r>
            <a:r>
              <a:rPr lang="zh-CN" altLang="en-US" sz="2000" dirty="0" smtClean="0">
                <a:solidFill>
                  <a:srgbClr val="FF0000"/>
                </a:solidFill>
                <a:latin typeface="仿宋_GB2312" pitchFamily="49" charset="-122"/>
                <a:ea typeface="仿宋_GB2312" pitchFamily="49" charset="-122"/>
              </a:rPr>
              <a:t>、如果</a:t>
            </a:r>
            <a:r>
              <a:rPr lang="en-US" altLang="zh-CN" sz="2000" dirty="0" smtClean="0">
                <a:solidFill>
                  <a:srgbClr val="FF0000"/>
                </a:solidFill>
                <a:latin typeface="仿宋_GB2312" pitchFamily="49" charset="-122"/>
                <a:ea typeface="仿宋_GB2312" pitchFamily="49" charset="-122"/>
              </a:rPr>
              <a:t>A</a:t>
            </a:r>
            <a:r>
              <a:rPr lang="zh-CN" altLang="en-US" sz="2000" dirty="0" smtClean="0">
                <a:solidFill>
                  <a:srgbClr val="FF0000"/>
                </a:solidFill>
                <a:latin typeface="仿宋_GB2312" pitchFamily="49" charset="-122"/>
                <a:ea typeface="仿宋_GB2312" pitchFamily="49" charset="-122"/>
              </a:rPr>
              <a:t>公司</a:t>
            </a:r>
            <a:r>
              <a:rPr lang="en-US" altLang="zh-CN" sz="2000" dirty="0" smtClean="0">
                <a:solidFill>
                  <a:srgbClr val="FF0000"/>
                </a:solidFill>
                <a:latin typeface="仿宋_GB2312" pitchFamily="49" charset="-122"/>
                <a:ea typeface="仿宋_GB2312" pitchFamily="49" charset="-122"/>
              </a:rPr>
              <a:t>2008</a:t>
            </a:r>
            <a:r>
              <a:rPr lang="zh-CN" altLang="en-US" sz="2000" dirty="0" smtClean="0">
                <a:solidFill>
                  <a:srgbClr val="FF0000"/>
                </a:solidFill>
                <a:latin typeface="仿宋_GB2312" pitchFamily="49" charset="-122"/>
                <a:ea typeface="仿宋_GB2312" pitchFamily="49" charset="-122"/>
              </a:rPr>
              <a:t>年</a:t>
            </a:r>
            <a:r>
              <a:rPr lang="en-US" altLang="zh-CN" sz="2000" dirty="0" smtClean="0">
                <a:solidFill>
                  <a:srgbClr val="FF0000"/>
                </a:solidFill>
                <a:latin typeface="仿宋_GB2312" pitchFamily="49" charset="-122"/>
                <a:ea typeface="仿宋_GB2312" pitchFamily="49" charset="-122"/>
              </a:rPr>
              <a:t>4</a:t>
            </a:r>
            <a:r>
              <a:rPr lang="zh-CN" altLang="en-US" sz="2000" dirty="0" smtClean="0">
                <a:solidFill>
                  <a:srgbClr val="FF0000"/>
                </a:solidFill>
                <a:latin typeface="仿宋_GB2312" pitchFamily="49" charset="-122"/>
                <a:ea typeface="仿宋_GB2312" pitchFamily="49" charset="-122"/>
              </a:rPr>
              <a:t>月</a:t>
            </a:r>
            <a:r>
              <a:rPr lang="en-US" altLang="zh-CN" sz="2000" dirty="0" smtClean="0">
                <a:solidFill>
                  <a:srgbClr val="FF0000"/>
                </a:solidFill>
                <a:latin typeface="仿宋_GB2312" pitchFamily="49" charset="-122"/>
                <a:ea typeface="仿宋_GB2312" pitchFamily="49" charset="-122"/>
              </a:rPr>
              <a:t>30</a:t>
            </a:r>
            <a:r>
              <a:rPr lang="zh-CN" altLang="en-US" sz="2000" dirty="0" smtClean="0">
                <a:solidFill>
                  <a:srgbClr val="FF0000"/>
                </a:solidFill>
                <a:latin typeface="仿宋_GB2312" pitchFamily="49" charset="-122"/>
                <a:ea typeface="仿宋_GB2312" pitchFamily="49" charset="-122"/>
              </a:rPr>
              <a:t>日终止与张某的劳动合同</a:t>
            </a:r>
            <a:r>
              <a:rPr lang="en-US" altLang="zh-CN" sz="2000" dirty="0" smtClean="0">
                <a:solidFill>
                  <a:srgbClr val="FF0000"/>
                </a:solidFill>
                <a:latin typeface="仿宋_GB2312" pitchFamily="49" charset="-122"/>
                <a:ea typeface="仿宋_GB2312" pitchFamily="49" charset="-122"/>
              </a:rPr>
              <a:t>,</a:t>
            </a:r>
            <a:r>
              <a:rPr lang="zh-CN" altLang="en-US" sz="2000" dirty="0" smtClean="0">
                <a:solidFill>
                  <a:srgbClr val="FF0000"/>
                </a:solidFill>
                <a:latin typeface="仿宋_GB2312" pitchFamily="49" charset="-122"/>
                <a:ea typeface="仿宋_GB2312" pitchFamily="49" charset="-122"/>
              </a:rPr>
              <a:t>公司应如何支付张某的经济补偿？</a:t>
            </a:r>
          </a:p>
          <a:p>
            <a:r>
              <a:rPr lang="en-US" altLang="zh-CN" sz="2000" dirty="0" smtClean="0">
                <a:solidFill>
                  <a:srgbClr val="FF0000"/>
                </a:solidFill>
                <a:latin typeface="仿宋_GB2312" pitchFamily="49" charset="-122"/>
                <a:ea typeface="仿宋_GB2312" pitchFamily="49" charset="-122"/>
              </a:rPr>
              <a:t>[(6000×4</a:t>
            </a:r>
            <a:r>
              <a:rPr lang="zh-CN" altLang="en-US" sz="2000" dirty="0" smtClean="0">
                <a:solidFill>
                  <a:srgbClr val="FF0000"/>
                </a:solidFill>
                <a:latin typeface="仿宋_GB2312" pitchFamily="49" charset="-122"/>
                <a:ea typeface="仿宋_GB2312" pitchFamily="49" charset="-122"/>
              </a:rPr>
              <a:t>）</a:t>
            </a:r>
            <a:r>
              <a:rPr lang="en-US" altLang="zh-CN" sz="2000" dirty="0" smtClean="0">
                <a:solidFill>
                  <a:srgbClr val="FF0000"/>
                </a:solidFill>
                <a:latin typeface="仿宋_GB2312" pitchFamily="49" charset="-122"/>
                <a:ea typeface="仿宋_GB2312" pitchFamily="49" charset="-122"/>
              </a:rPr>
              <a:t>+</a:t>
            </a:r>
            <a:r>
              <a:rPr lang="zh-CN" altLang="en-US" sz="2000" dirty="0" smtClean="0">
                <a:solidFill>
                  <a:srgbClr val="FF0000"/>
                </a:solidFill>
                <a:latin typeface="仿宋_GB2312" pitchFamily="49" charset="-122"/>
                <a:ea typeface="仿宋_GB2312" pitchFamily="49" charset="-122"/>
              </a:rPr>
              <a:t>（</a:t>
            </a:r>
            <a:r>
              <a:rPr lang="en-US" altLang="zh-CN" sz="2000" dirty="0" smtClean="0">
                <a:solidFill>
                  <a:srgbClr val="FF0000"/>
                </a:solidFill>
                <a:latin typeface="仿宋_GB2312" pitchFamily="49" charset="-122"/>
                <a:ea typeface="仿宋_GB2312" pitchFamily="49" charset="-122"/>
              </a:rPr>
              <a:t>5000×8</a:t>
            </a:r>
            <a:r>
              <a:rPr lang="zh-CN" altLang="en-US" sz="2000" dirty="0" smtClean="0">
                <a:solidFill>
                  <a:srgbClr val="FF0000"/>
                </a:solidFill>
                <a:latin typeface="仿宋_GB2312" pitchFamily="49" charset="-122"/>
                <a:ea typeface="仿宋_GB2312" pitchFamily="49" charset="-122"/>
              </a:rPr>
              <a:t>）</a:t>
            </a:r>
            <a:r>
              <a:rPr lang="en-US" altLang="zh-CN" sz="2000" dirty="0" smtClean="0">
                <a:solidFill>
                  <a:srgbClr val="FF0000"/>
                </a:solidFill>
                <a:latin typeface="仿宋_GB2312" pitchFamily="49" charset="-122"/>
                <a:ea typeface="仿宋_GB2312" pitchFamily="49" charset="-122"/>
              </a:rPr>
              <a:t>] ÷12 ×0.5 = 2666.66</a:t>
            </a:r>
            <a:r>
              <a:rPr lang="zh-CN" altLang="en-US" sz="2000" dirty="0" smtClean="0">
                <a:solidFill>
                  <a:srgbClr val="FF0000"/>
                </a:solidFill>
                <a:latin typeface="仿宋_GB2312" pitchFamily="49" charset="-122"/>
                <a:ea typeface="仿宋_GB2312" pitchFamily="49" charset="-122"/>
              </a:rPr>
              <a:t>元</a:t>
            </a:r>
            <a:endParaRPr lang="en-US" altLang="zh-CN" sz="2000" dirty="0" smtClean="0">
              <a:solidFill>
                <a:srgbClr val="FF0000"/>
              </a:solidFill>
              <a:latin typeface="仿宋_GB2312" pitchFamily="49" charset="-122"/>
              <a:ea typeface="仿宋_GB2312" pitchFamily="49" charset="-122"/>
            </a:endParaRPr>
          </a:p>
        </p:txBody>
      </p:sp>
      <p:sp>
        <p:nvSpPr>
          <p:cNvPr id="9" name="TextBox 8"/>
          <p:cNvSpPr txBox="1"/>
          <p:nvPr/>
        </p:nvSpPr>
        <p:spPr>
          <a:xfrm>
            <a:off x="1214414" y="2714620"/>
            <a:ext cx="2786082" cy="646331"/>
          </a:xfrm>
          <a:prstGeom prst="rect">
            <a:avLst/>
          </a:prstGeom>
          <a:noFill/>
        </p:spPr>
        <p:txBody>
          <a:bodyPr wrap="square" rtlCol="0">
            <a:spAutoFit/>
          </a:bodyPr>
          <a:lstStyle/>
          <a:p>
            <a:r>
              <a:rPr lang="zh-CN" altLang="en-US" dirty="0" smtClean="0"/>
              <a:t>劳动合同终止或解除前</a:t>
            </a:r>
            <a:r>
              <a:rPr lang="en-US" altLang="zh-CN" dirty="0" smtClean="0"/>
              <a:t>12</a:t>
            </a:r>
            <a:r>
              <a:rPr lang="zh-CN" altLang="en-US" dirty="0" smtClean="0"/>
              <a:t>个月的月平均工资</a:t>
            </a:r>
            <a:endParaRPr lang="zh-CN" altLang="en-US" dirty="0"/>
          </a:p>
        </p:txBody>
      </p:sp>
      <p:sp>
        <p:nvSpPr>
          <p:cNvPr id="11" name="TextBox 10"/>
          <p:cNvSpPr txBox="1"/>
          <p:nvPr/>
        </p:nvSpPr>
        <p:spPr>
          <a:xfrm>
            <a:off x="4357686" y="2714620"/>
            <a:ext cx="2928958" cy="646331"/>
          </a:xfrm>
          <a:prstGeom prst="rect">
            <a:avLst/>
          </a:prstGeom>
          <a:noFill/>
        </p:spPr>
        <p:txBody>
          <a:bodyPr wrap="square" rtlCol="0">
            <a:spAutoFit/>
          </a:bodyPr>
          <a:lstStyle/>
          <a:p>
            <a:r>
              <a:rPr lang="zh-CN" altLang="en-US" dirty="0" smtClean="0"/>
              <a:t>自</a:t>
            </a:r>
            <a:r>
              <a:rPr lang="en-US" altLang="zh-CN" dirty="0" smtClean="0"/>
              <a:t>2008</a:t>
            </a:r>
            <a:r>
              <a:rPr lang="zh-CN" altLang="en-US" dirty="0" smtClean="0"/>
              <a:t>年</a:t>
            </a:r>
            <a:r>
              <a:rPr lang="en-US" altLang="zh-CN" dirty="0" smtClean="0"/>
              <a:t>1</a:t>
            </a:r>
            <a:r>
              <a:rPr lang="zh-CN" altLang="en-US" dirty="0" smtClean="0"/>
              <a:t>月至离职未满半年，按半个月计为</a:t>
            </a:r>
            <a:r>
              <a:rPr lang="en-US" altLang="zh-CN" dirty="0" smtClean="0"/>
              <a:t>0.5</a:t>
            </a:r>
            <a:endParaRPr lang="zh-CN" altLang="en-US" dirty="0"/>
          </a:p>
        </p:txBody>
      </p:sp>
      <p:sp>
        <p:nvSpPr>
          <p:cNvPr id="12" name="TextBox 11"/>
          <p:cNvSpPr txBox="1"/>
          <p:nvPr/>
        </p:nvSpPr>
        <p:spPr>
          <a:xfrm>
            <a:off x="611560" y="4039904"/>
            <a:ext cx="7992888" cy="1200329"/>
          </a:xfrm>
          <a:prstGeom prst="rect">
            <a:avLst/>
          </a:prstGeom>
          <a:noFill/>
        </p:spPr>
        <p:txBody>
          <a:bodyPr wrap="square" rtlCol="0">
            <a:spAutoFit/>
          </a:bodyPr>
          <a:lstStyle/>
          <a:p>
            <a:r>
              <a:rPr lang="zh-CN" altLang="en-US" sz="2400" dirty="0">
                <a:latin typeface="华文新魏" pitchFamily="2" charset="-122"/>
                <a:ea typeface="华文新魏" pitchFamily="2" charset="-122"/>
              </a:rPr>
              <a:t>本案例</a:t>
            </a:r>
            <a:r>
              <a:rPr lang="zh-CN" altLang="en-US" sz="2400" dirty="0" smtClean="0">
                <a:latin typeface="华文新魏" pitchFamily="2" charset="-122"/>
                <a:ea typeface="华文新魏" pitchFamily="2" charset="-122"/>
              </a:rPr>
              <a:t>为合同的自然终止，按照劳动合同法第九十七条的规定，依照本法第四十六条规定支付经济补偿的，经济补偿年限自本法实施之日起计算（</a:t>
            </a:r>
            <a:r>
              <a:rPr lang="en-US" altLang="zh-CN" sz="2400" dirty="0" smtClean="0">
                <a:latin typeface="华文新魏" pitchFamily="2" charset="-122"/>
                <a:ea typeface="华文新魏" pitchFamily="2" charset="-122"/>
              </a:rPr>
              <a:t>2008</a:t>
            </a:r>
            <a:r>
              <a:rPr lang="zh-CN" altLang="en-US" sz="2400" dirty="0" smtClean="0">
                <a:latin typeface="华文新魏" pitchFamily="2" charset="-122"/>
                <a:ea typeface="华文新魏" pitchFamily="2" charset="-122"/>
              </a:rPr>
              <a:t>年</a:t>
            </a:r>
            <a:r>
              <a:rPr lang="en-US" altLang="zh-CN" sz="2400" dirty="0" smtClean="0">
                <a:latin typeface="华文新魏" pitchFamily="2" charset="-122"/>
                <a:ea typeface="华文新魏" pitchFamily="2" charset="-122"/>
              </a:rPr>
              <a:t>1</a:t>
            </a:r>
            <a:r>
              <a:rPr lang="zh-CN" altLang="en-US" sz="2400" dirty="0" smtClean="0">
                <a:latin typeface="华文新魏" pitchFamily="2" charset="-122"/>
                <a:ea typeface="华文新魏" pitchFamily="2" charset="-122"/>
              </a:rPr>
              <a:t>月</a:t>
            </a:r>
            <a:r>
              <a:rPr lang="en-US" altLang="zh-CN" sz="2400" dirty="0" smtClean="0">
                <a:latin typeface="华文新魏" pitchFamily="2" charset="-122"/>
                <a:ea typeface="华文新魏" pitchFamily="2" charset="-122"/>
              </a:rPr>
              <a:t>1</a:t>
            </a:r>
            <a:r>
              <a:rPr lang="zh-CN" altLang="en-US" sz="2400" dirty="0" smtClean="0">
                <a:latin typeface="华文新魏" pitchFamily="2" charset="-122"/>
                <a:ea typeface="华文新魏" pitchFamily="2" charset="-122"/>
              </a:rPr>
              <a:t>日）。</a:t>
            </a:r>
            <a:endParaRPr lang="zh-CN" altLang="en-US" dirty="0"/>
          </a:p>
        </p:txBody>
      </p:sp>
      <p:sp>
        <p:nvSpPr>
          <p:cNvPr id="13" name="左大括号 12"/>
          <p:cNvSpPr/>
          <p:nvPr/>
        </p:nvSpPr>
        <p:spPr>
          <a:xfrm rot="16200000">
            <a:off x="2500298" y="857232"/>
            <a:ext cx="428628" cy="3286148"/>
          </a:xfrm>
          <a:prstGeom prst="leftBrace">
            <a:avLst>
              <a:gd name="adj1" fmla="val 8333"/>
              <a:gd name="adj2" fmla="val 42308"/>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p:nvPr/>
        </p:nvCxnSpPr>
        <p:spPr>
          <a:xfrm rot="5400000">
            <a:off x="4894265" y="2535231"/>
            <a:ext cx="500066" cy="158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xfrm>
            <a:off x="179388" y="795338"/>
            <a:ext cx="8229600" cy="1265237"/>
          </a:xfrm>
          <a:ln>
            <a:miter lim="800000"/>
            <a:headEnd/>
            <a:tailEnd/>
          </a:ln>
        </p:spPr>
        <p:txBody>
          <a:bodyPr wrap="square" numCol="1" anchor="t" anchorCtr="0" compatLnSpc="1">
            <a:prstTxWarp prst="textNoShape">
              <a:avLst/>
            </a:prstTxWarp>
          </a:bodyPr>
          <a:lstStyle/>
          <a:p>
            <a:pPr>
              <a:defRPr/>
            </a:pPr>
            <a:r>
              <a:rPr lang="zh-CN" altLang="en-US" dirty="0" smtClean="0">
                <a:latin typeface="黑体" pitchFamily="49" charset="-122"/>
              </a:rPr>
              <a:t>案例（</a:t>
            </a:r>
            <a:r>
              <a:rPr lang="en-US" altLang="zh-CN" dirty="0" smtClean="0">
                <a:latin typeface="黑体" pitchFamily="49" charset="-122"/>
              </a:rPr>
              <a:t>1</a:t>
            </a:r>
            <a:r>
              <a:rPr lang="zh-CN" altLang="en-US" dirty="0" smtClean="0">
                <a:latin typeface="黑体" pitchFamily="49" charset="-122"/>
              </a:rPr>
              <a:t>）解读</a:t>
            </a:r>
          </a:p>
        </p:txBody>
      </p:sp>
      <p:sp>
        <p:nvSpPr>
          <p:cNvPr id="3" name="内容占位符 2"/>
          <p:cNvSpPr>
            <a:spLocks noGrp="1"/>
          </p:cNvSpPr>
          <p:nvPr>
            <p:ph idx="1"/>
          </p:nvPr>
        </p:nvSpPr>
        <p:spPr>
          <a:xfrm>
            <a:off x="395536" y="1268760"/>
            <a:ext cx="8222431" cy="1152128"/>
          </a:xfrm>
        </p:spPr>
        <p:txBody>
          <a:bodyPr/>
          <a:lstStyle/>
          <a:p>
            <a:r>
              <a:rPr lang="en-US" altLang="zh-CN" sz="2000" dirty="0" smtClean="0">
                <a:solidFill>
                  <a:srgbClr val="FF0000"/>
                </a:solidFill>
                <a:latin typeface="仿宋_GB2312" pitchFamily="49" charset="-122"/>
                <a:ea typeface="仿宋_GB2312" pitchFamily="49" charset="-122"/>
              </a:rPr>
              <a:t>2</a:t>
            </a:r>
            <a:r>
              <a:rPr lang="zh-CN" altLang="en-US" sz="2000" dirty="0" smtClean="0">
                <a:solidFill>
                  <a:srgbClr val="FF0000"/>
                </a:solidFill>
                <a:latin typeface="仿宋_GB2312" pitchFamily="49" charset="-122"/>
                <a:ea typeface="仿宋_GB2312" pitchFamily="49" charset="-122"/>
              </a:rPr>
              <a:t>、如果</a:t>
            </a:r>
            <a:r>
              <a:rPr lang="en-US" altLang="zh-CN" sz="2000" dirty="0" smtClean="0">
                <a:solidFill>
                  <a:srgbClr val="FF0000"/>
                </a:solidFill>
                <a:latin typeface="仿宋_GB2312" pitchFamily="49" charset="-122"/>
                <a:ea typeface="仿宋_GB2312" pitchFamily="49" charset="-122"/>
              </a:rPr>
              <a:t>A</a:t>
            </a:r>
            <a:r>
              <a:rPr lang="zh-CN" altLang="en-US" sz="2000" dirty="0" smtClean="0">
                <a:solidFill>
                  <a:srgbClr val="FF0000"/>
                </a:solidFill>
                <a:latin typeface="仿宋_GB2312" pitchFamily="49" charset="-122"/>
                <a:ea typeface="仿宋_GB2312" pitchFamily="49" charset="-122"/>
              </a:rPr>
              <a:t>公司</a:t>
            </a:r>
            <a:r>
              <a:rPr lang="en-US" altLang="zh-CN" sz="2000" dirty="0" smtClean="0">
                <a:solidFill>
                  <a:srgbClr val="FF0000"/>
                </a:solidFill>
                <a:latin typeface="仿宋_GB2312" pitchFamily="49" charset="-122"/>
                <a:ea typeface="仿宋_GB2312" pitchFamily="49" charset="-122"/>
              </a:rPr>
              <a:t>2008</a:t>
            </a:r>
            <a:r>
              <a:rPr lang="zh-CN" altLang="en-US" sz="2000" dirty="0" smtClean="0">
                <a:solidFill>
                  <a:srgbClr val="FF0000"/>
                </a:solidFill>
                <a:latin typeface="仿宋_GB2312" pitchFamily="49" charset="-122"/>
                <a:ea typeface="仿宋_GB2312" pitchFamily="49" charset="-122"/>
              </a:rPr>
              <a:t>年</a:t>
            </a:r>
            <a:r>
              <a:rPr lang="en-US" altLang="zh-CN" sz="2000" dirty="0" smtClean="0">
                <a:solidFill>
                  <a:srgbClr val="FF0000"/>
                </a:solidFill>
                <a:latin typeface="仿宋_GB2312" pitchFamily="49" charset="-122"/>
                <a:ea typeface="仿宋_GB2312" pitchFamily="49" charset="-122"/>
              </a:rPr>
              <a:t>4</a:t>
            </a:r>
            <a:r>
              <a:rPr lang="zh-CN" altLang="en-US" sz="2000" dirty="0" smtClean="0">
                <a:solidFill>
                  <a:srgbClr val="FF0000"/>
                </a:solidFill>
                <a:latin typeface="仿宋_GB2312" pitchFamily="49" charset="-122"/>
                <a:ea typeface="仿宋_GB2312" pitchFamily="49" charset="-122"/>
              </a:rPr>
              <a:t>月</a:t>
            </a:r>
            <a:r>
              <a:rPr lang="en-US" altLang="zh-CN" sz="2000" dirty="0" smtClean="0">
                <a:solidFill>
                  <a:srgbClr val="FF0000"/>
                </a:solidFill>
                <a:latin typeface="仿宋_GB2312" pitchFamily="49" charset="-122"/>
                <a:ea typeface="仿宋_GB2312" pitchFamily="49" charset="-122"/>
              </a:rPr>
              <a:t>1</a:t>
            </a:r>
            <a:r>
              <a:rPr lang="zh-CN" altLang="en-US" sz="2000" dirty="0" smtClean="0">
                <a:solidFill>
                  <a:srgbClr val="FF0000"/>
                </a:solidFill>
                <a:latin typeface="仿宋_GB2312" pitchFamily="49" charset="-122"/>
                <a:ea typeface="仿宋_GB2312" pitchFamily="49" charset="-122"/>
              </a:rPr>
              <a:t>日合法经济性裁员解除与张某的劳动合同，公司应如何支付张某经济补偿？</a:t>
            </a:r>
          </a:p>
          <a:p>
            <a:r>
              <a:rPr lang="en-US" altLang="zh-CN" sz="2000" dirty="0" smtClean="0">
                <a:solidFill>
                  <a:srgbClr val="FF0000"/>
                </a:solidFill>
                <a:latin typeface="仿宋_GB2312" pitchFamily="49" charset="-122"/>
                <a:ea typeface="仿宋_GB2312" pitchFamily="49" charset="-122"/>
              </a:rPr>
              <a:t>[(6000×3)+(5000×9)] ÷12×</a:t>
            </a:r>
            <a:r>
              <a:rPr lang="zh-CN" altLang="en-US" sz="2000" dirty="0" smtClean="0">
                <a:solidFill>
                  <a:srgbClr val="FF0000"/>
                </a:solidFill>
                <a:latin typeface="仿宋_GB2312" pitchFamily="49" charset="-122"/>
                <a:ea typeface="仿宋_GB2312" pitchFamily="49" charset="-122"/>
              </a:rPr>
              <a:t>（</a:t>
            </a:r>
            <a:r>
              <a:rPr lang="en-US" altLang="zh-CN" sz="2000" dirty="0" smtClean="0">
                <a:solidFill>
                  <a:srgbClr val="FF0000"/>
                </a:solidFill>
                <a:latin typeface="仿宋_GB2312" pitchFamily="49" charset="-122"/>
                <a:ea typeface="仿宋_GB2312" pitchFamily="49" charset="-122"/>
              </a:rPr>
              <a:t>8+0.5</a:t>
            </a:r>
            <a:r>
              <a:rPr lang="zh-CN" altLang="en-US" sz="2000" dirty="0" smtClean="0">
                <a:solidFill>
                  <a:srgbClr val="FF0000"/>
                </a:solidFill>
                <a:latin typeface="仿宋_GB2312" pitchFamily="49" charset="-122"/>
                <a:ea typeface="仿宋_GB2312" pitchFamily="49" charset="-122"/>
              </a:rPr>
              <a:t>） </a:t>
            </a:r>
            <a:r>
              <a:rPr lang="en-US" altLang="zh-CN" sz="2000" dirty="0" smtClean="0">
                <a:solidFill>
                  <a:srgbClr val="FF0000"/>
                </a:solidFill>
                <a:latin typeface="仿宋_GB2312" pitchFamily="49" charset="-122"/>
                <a:ea typeface="仿宋_GB2312" pitchFamily="49" charset="-122"/>
              </a:rPr>
              <a:t>= 44625</a:t>
            </a:r>
            <a:r>
              <a:rPr lang="zh-CN" altLang="en-US" sz="2000" dirty="0" smtClean="0">
                <a:solidFill>
                  <a:srgbClr val="FF0000"/>
                </a:solidFill>
                <a:latin typeface="仿宋_GB2312" pitchFamily="49" charset="-122"/>
                <a:ea typeface="仿宋_GB2312" pitchFamily="49" charset="-122"/>
              </a:rPr>
              <a:t>元</a:t>
            </a:r>
          </a:p>
        </p:txBody>
      </p:sp>
      <p:sp>
        <p:nvSpPr>
          <p:cNvPr id="9" name="TextBox 8"/>
          <p:cNvSpPr txBox="1"/>
          <p:nvPr/>
        </p:nvSpPr>
        <p:spPr>
          <a:xfrm>
            <a:off x="928662" y="2857496"/>
            <a:ext cx="3000396" cy="646331"/>
          </a:xfrm>
          <a:prstGeom prst="rect">
            <a:avLst/>
          </a:prstGeom>
          <a:noFill/>
        </p:spPr>
        <p:txBody>
          <a:bodyPr wrap="square" rtlCol="0">
            <a:spAutoFit/>
          </a:bodyPr>
          <a:lstStyle/>
          <a:p>
            <a:r>
              <a:rPr lang="zh-CN" altLang="en-US" dirty="0" smtClean="0"/>
              <a:t>劳动合同终止或解除前</a:t>
            </a:r>
            <a:r>
              <a:rPr lang="en-US" altLang="zh-CN" dirty="0" smtClean="0"/>
              <a:t>12</a:t>
            </a:r>
            <a:r>
              <a:rPr lang="zh-CN" altLang="en-US" dirty="0" smtClean="0"/>
              <a:t>个月的月平均工资</a:t>
            </a:r>
            <a:endParaRPr lang="zh-CN" altLang="en-US" dirty="0"/>
          </a:p>
        </p:txBody>
      </p:sp>
      <p:sp>
        <p:nvSpPr>
          <p:cNvPr id="11" name="TextBox 10"/>
          <p:cNvSpPr txBox="1"/>
          <p:nvPr/>
        </p:nvSpPr>
        <p:spPr>
          <a:xfrm>
            <a:off x="4143372" y="2857496"/>
            <a:ext cx="3888432" cy="923330"/>
          </a:xfrm>
          <a:prstGeom prst="rect">
            <a:avLst/>
          </a:prstGeom>
          <a:noFill/>
        </p:spPr>
        <p:txBody>
          <a:bodyPr wrap="square" rtlCol="0">
            <a:spAutoFit/>
          </a:bodyPr>
          <a:lstStyle/>
          <a:p>
            <a:r>
              <a:rPr lang="zh-CN" altLang="en-US" dirty="0" smtClean="0"/>
              <a:t>其中</a:t>
            </a:r>
            <a:r>
              <a:rPr lang="en-US" altLang="zh-CN" dirty="0" smtClean="0"/>
              <a:t>8</a:t>
            </a:r>
            <a:r>
              <a:rPr lang="zh-CN" altLang="en-US" dirty="0" smtClean="0"/>
              <a:t>为</a:t>
            </a:r>
            <a:r>
              <a:rPr lang="en-US" altLang="zh-CN" dirty="0" smtClean="0"/>
              <a:t>2000</a:t>
            </a:r>
            <a:r>
              <a:rPr lang="zh-CN" altLang="en-US" dirty="0" smtClean="0"/>
              <a:t>年</a:t>
            </a:r>
            <a:r>
              <a:rPr lang="en-US" altLang="zh-CN" dirty="0" smtClean="0"/>
              <a:t>5</a:t>
            </a:r>
            <a:r>
              <a:rPr lang="zh-CN" altLang="en-US" dirty="0" smtClean="0"/>
              <a:t>月签订合同至</a:t>
            </a:r>
            <a:r>
              <a:rPr lang="en-US" altLang="zh-CN" dirty="0" smtClean="0"/>
              <a:t>2007</a:t>
            </a:r>
            <a:r>
              <a:rPr lang="zh-CN" altLang="en-US" dirty="0" smtClean="0"/>
              <a:t>年满</a:t>
            </a:r>
            <a:r>
              <a:rPr lang="en-US" altLang="zh-CN" dirty="0" smtClean="0"/>
              <a:t>8</a:t>
            </a:r>
            <a:r>
              <a:rPr lang="zh-CN" altLang="en-US" dirty="0" smtClean="0"/>
              <a:t>年，按</a:t>
            </a:r>
            <a:r>
              <a:rPr lang="en-US" altLang="zh-CN" dirty="0" smtClean="0"/>
              <a:t>8</a:t>
            </a:r>
            <a:r>
              <a:rPr lang="zh-CN" altLang="en-US" dirty="0" smtClean="0"/>
              <a:t>个月计；自</a:t>
            </a:r>
            <a:r>
              <a:rPr lang="en-US" altLang="zh-CN" dirty="0" smtClean="0"/>
              <a:t>2008</a:t>
            </a:r>
            <a:r>
              <a:rPr lang="zh-CN" altLang="en-US" dirty="0" smtClean="0"/>
              <a:t>年</a:t>
            </a:r>
            <a:r>
              <a:rPr lang="en-US" altLang="zh-CN" dirty="0" smtClean="0"/>
              <a:t>1</a:t>
            </a:r>
            <a:r>
              <a:rPr lang="zh-CN" altLang="en-US" dirty="0" smtClean="0"/>
              <a:t>月至离职未满半年，按半个月计为</a:t>
            </a:r>
            <a:r>
              <a:rPr lang="en-US" altLang="zh-CN" dirty="0" smtClean="0"/>
              <a:t>0.5</a:t>
            </a:r>
            <a:endParaRPr lang="zh-CN" altLang="en-US" dirty="0"/>
          </a:p>
        </p:txBody>
      </p:sp>
      <p:sp>
        <p:nvSpPr>
          <p:cNvPr id="12" name="TextBox 11"/>
          <p:cNvSpPr txBox="1"/>
          <p:nvPr/>
        </p:nvSpPr>
        <p:spPr>
          <a:xfrm>
            <a:off x="428596" y="4357694"/>
            <a:ext cx="7992888" cy="1107996"/>
          </a:xfrm>
          <a:prstGeom prst="rect">
            <a:avLst/>
          </a:prstGeom>
          <a:noFill/>
        </p:spPr>
        <p:txBody>
          <a:bodyPr wrap="square" rtlCol="0">
            <a:spAutoFit/>
          </a:bodyPr>
          <a:lstStyle/>
          <a:p>
            <a:r>
              <a:rPr lang="zh-CN" altLang="en-US" sz="2400" dirty="0" smtClean="0">
                <a:latin typeface="华文新魏" pitchFamily="2" charset="-122"/>
                <a:ea typeface="华文新魏" pitchFamily="2" charset="-122"/>
              </a:rPr>
              <a:t>经济性裁员，经济补偿金不仅要支付</a:t>
            </a:r>
            <a:r>
              <a:rPr lang="en-US" altLang="zh-CN" sz="2400" dirty="0" smtClean="0">
                <a:latin typeface="华文新魏" pitchFamily="2" charset="-122"/>
                <a:ea typeface="华文新魏" pitchFamily="2" charset="-122"/>
              </a:rPr>
              <a:t>2008</a:t>
            </a:r>
            <a:r>
              <a:rPr lang="zh-CN" altLang="en-US" sz="2400" dirty="0" smtClean="0">
                <a:latin typeface="华文新魏" pitchFamily="2" charset="-122"/>
                <a:ea typeface="华文新魏" pitchFamily="2" charset="-122"/>
              </a:rPr>
              <a:t>年实行经济补偿后年限的还要支付</a:t>
            </a:r>
            <a:r>
              <a:rPr lang="en-US" altLang="zh-CN" sz="2400" dirty="0" smtClean="0">
                <a:latin typeface="华文新魏" pitchFamily="2" charset="-122"/>
                <a:ea typeface="华文新魏" pitchFamily="2" charset="-122"/>
              </a:rPr>
              <a:t>08</a:t>
            </a:r>
            <a:r>
              <a:rPr lang="zh-CN" altLang="en-US" sz="2400" dirty="0" smtClean="0">
                <a:latin typeface="华文新魏" pitchFamily="2" charset="-122"/>
                <a:ea typeface="华文新魏" pitchFamily="2" charset="-122"/>
              </a:rPr>
              <a:t>以前的，无</a:t>
            </a:r>
            <a:r>
              <a:rPr lang="en-US" altLang="zh-CN" sz="2400" dirty="0" smtClean="0">
                <a:latin typeface="华文新魏" pitchFamily="2" charset="-122"/>
                <a:ea typeface="华文新魏" pitchFamily="2" charset="-122"/>
              </a:rPr>
              <a:t>12</a:t>
            </a:r>
            <a:r>
              <a:rPr lang="zh-CN" altLang="en-US" sz="2400" dirty="0" smtClean="0">
                <a:latin typeface="华文新魏" pitchFamily="2" charset="-122"/>
                <a:ea typeface="华文新魏" pitchFamily="2" charset="-122"/>
              </a:rPr>
              <a:t>个月封顶。</a:t>
            </a:r>
            <a:endParaRPr lang="en-US" altLang="zh-CN" sz="2400" dirty="0" smtClean="0">
              <a:latin typeface="华文新魏" pitchFamily="2" charset="-122"/>
              <a:ea typeface="华文新魏" pitchFamily="2" charset="-122"/>
            </a:endParaRPr>
          </a:p>
          <a:p>
            <a:endParaRPr lang="zh-CN" altLang="en-US" dirty="0"/>
          </a:p>
        </p:txBody>
      </p:sp>
      <p:sp>
        <p:nvSpPr>
          <p:cNvPr id="13" name="左大括号 12"/>
          <p:cNvSpPr/>
          <p:nvPr/>
        </p:nvSpPr>
        <p:spPr>
          <a:xfrm rot="16200000">
            <a:off x="2357422" y="1000108"/>
            <a:ext cx="428628" cy="3000396"/>
          </a:xfrm>
          <a:prstGeom prst="leftBrace">
            <a:avLst>
              <a:gd name="adj1" fmla="val 8333"/>
              <a:gd name="adj2" fmla="val 42308"/>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rot="16200000">
            <a:off x="4750595" y="2107397"/>
            <a:ext cx="428628" cy="785818"/>
          </a:xfrm>
          <a:prstGeom prst="leftBrace">
            <a:avLst>
              <a:gd name="adj1" fmla="val 8333"/>
              <a:gd name="adj2" fmla="val 42308"/>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bwMode="auto">
          <a:xfrm>
            <a:off x="0" y="795338"/>
            <a:ext cx="8229600" cy="1265237"/>
          </a:xfrm>
          <a:ln>
            <a:miter lim="800000"/>
            <a:headEnd/>
            <a:tailEnd/>
          </a:ln>
        </p:spPr>
        <p:txBody>
          <a:bodyPr wrap="square" numCol="1" anchor="t" anchorCtr="0" compatLnSpc="1">
            <a:prstTxWarp prst="textNoShape">
              <a:avLst/>
            </a:prstTxWarp>
          </a:bodyPr>
          <a:lstStyle/>
          <a:p>
            <a:pPr>
              <a:defRPr/>
            </a:pPr>
            <a:r>
              <a:rPr lang="en-US" altLang="zh-CN" dirty="0" smtClean="0">
                <a:latin typeface="黑体" pitchFamily="49" charset="-122"/>
              </a:rPr>
              <a:t>1</a:t>
            </a:r>
            <a:r>
              <a:rPr lang="zh-CN" altLang="en-US" dirty="0" smtClean="0">
                <a:latin typeface="黑体" pitchFamily="49" charset="-122"/>
              </a:rPr>
              <a:t>  经济补偿金</a:t>
            </a:r>
            <a:r>
              <a:rPr lang="en-US" altLang="zh-CN" dirty="0" smtClean="0">
                <a:latin typeface="黑体" pitchFamily="49" charset="-122"/>
              </a:rPr>
              <a:t>—</a:t>
            </a:r>
            <a:r>
              <a:rPr lang="zh-CN" altLang="en-US" dirty="0" smtClean="0">
                <a:latin typeface="黑体" pitchFamily="49" charset="-122"/>
              </a:rPr>
              <a:t>案例（</a:t>
            </a:r>
            <a:r>
              <a:rPr lang="en-US" altLang="zh-CN" dirty="0" smtClean="0">
                <a:latin typeface="黑体" pitchFamily="49" charset="-122"/>
              </a:rPr>
              <a:t>2</a:t>
            </a:r>
            <a:r>
              <a:rPr lang="zh-CN" altLang="en-US" dirty="0" smtClean="0">
                <a:latin typeface="黑体" pitchFamily="49" charset="-122"/>
              </a:rPr>
              <a:t>）</a:t>
            </a:r>
          </a:p>
        </p:txBody>
      </p:sp>
      <p:sp>
        <p:nvSpPr>
          <p:cNvPr id="3" name="内容占位符 2"/>
          <p:cNvSpPr>
            <a:spLocks noGrp="1"/>
          </p:cNvSpPr>
          <p:nvPr>
            <p:ph idx="4294967295"/>
          </p:nvPr>
        </p:nvSpPr>
        <p:spPr>
          <a:xfrm>
            <a:off x="331415" y="1412776"/>
            <a:ext cx="8201025" cy="4752528"/>
          </a:xfrm>
        </p:spPr>
        <p:txBody>
          <a:bodyPr/>
          <a:lstStyle/>
          <a:p>
            <a:pPr>
              <a:spcBef>
                <a:spcPts val="300"/>
              </a:spcBef>
            </a:pPr>
            <a:r>
              <a:rPr lang="zh-CN" altLang="en-US" sz="2400" dirty="0" smtClean="0"/>
              <a:t>员工李某</a:t>
            </a:r>
            <a:r>
              <a:rPr lang="en-US" altLang="zh-CN" sz="2400" dirty="0" smtClean="0"/>
              <a:t>,1994</a:t>
            </a:r>
            <a:r>
              <a:rPr lang="zh-CN" altLang="en-US" sz="2400" dirty="0" smtClean="0"/>
              <a:t>年</a:t>
            </a:r>
            <a:r>
              <a:rPr lang="en-US" altLang="zh-CN" sz="2400" dirty="0" smtClean="0"/>
              <a:t>5</a:t>
            </a:r>
            <a:r>
              <a:rPr lang="zh-CN" altLang="en-US" sz="2400" dirty="0" smtClean="0"/>
              <a:t>月</a:t>
            </a:r>
            <a:r>
              <a:rPr lang="en-US" altLang="zh-CN" sz="2400" dirty="0" smtClean="0"/>
              <a:t>1</a:t>
            </a:r>
            <a:r>
              <a:rPr lang="zh-CN" altLang="en-US" sz="2400" dirty="0" smtClean="0"/>
              <a:t>日入职</a:t>
            </a:r>
            <a:r>
              <a:rPr lang="en-US" altLang="zh-CN" sz="2400" dirty="0" smtClean="0"/>
              <a:t>B</a:t>
            </a:r>
            <a:r>
              <a:rPr lang="zh-CN" altLang="en-US" sz="2400" dirty="0" smtClean="0"/>
              <a:t>公司</a:t>
            </a:r>
            <a:r>
              <a:rPr lang="en-US" altLang="zh-CN" sz="2400" dirty="0" smtClean="0"/>
              <a:t>,</a:t>
            </a:r>
            <a:r>
              <a:rPr lang="zh-CN" altLang="en-US" sz="2400" dirty="0" smtClean="0"/>
              <a:t>双方签订了无固定期限劳动合同，其</a:t>
            </a:r>
            <a:r>
              <a:rPr lang="en-US" altLang="zh-CN" sz="2400" dirty="0" smtClean="0"/>
              <a:t>2011</a:t>
            </a:r>
            <a:r>
              <a:rPr lang="zh-CN" altLang="en-US" sz="2400" dirty="0" smtClean="0"/>
              <a:t>年月薪</a:t>
            </a:r>
            <a:r>
              <a:rPr lang="en-US" altLang="zh-CN" sz="2400" dirty="0" smtClean="0"/>
              <a:t>14000</a:t>
            </a:r>
            <a:r>
              <a:rPr lang="zh-CN" altLang="en-US" sz="2400" dirty="0" smtClean="0"/>
              <a:t>元，自</a:t>
            </a:r>
            <a:r>
              <a:rPr lang="en-US" altLang="zh-CN" sz="2400" dirty="0" smtClean="0"/>
              <a:t>2012</a:t>
            </a:r>
            <a:r>
              <a:rPr lang="zh-CN" altLang="en-US" sz="2400" dirty="0" smtClean="0"/>
              <a:t>年起月薪</a:t>
            </a:r>
            <a:r>
              <a:rPr lang="en-US" altLang="zh-CN" sz="2400" dirty="0" smtClean="0"/>
              <a:t>16000</a:t>
            </a:r>
            <a:r>
              <a:rPr lang="zh-CN" altLang="en-US" sz="2400" dirty="0" smtClean="0"/>
              <a:t>元。（注：</a:t>
            </a:r>
            <a:r>
              <a:rPr lang="en-US" altLang="zh-CN" sz="2400" dirty="0" smtClean="0"/>
              <a:t>2012</a:t>
            </a:r>
            <a:r>
              <a:rPr lang="zh-CN" altLang="en-US" sz="2400" dirty="0" smtClean="0"/>
              <a:t>年北京社平工资</a:t>
            </a:r>
            <a:r>
              <a:rPr lang="en-US" altLang="zh-CN" sz="2400" dirty="0" smtClean="0"/>
              <a:t>4672</a:t>
            </a:r>
            <a:r>
              <a:rPr lang="zh-CN" altLang="en-US" sz="2400" dirty="0" smtClean="0"/>
              <a:t>元）</a:t>
            </a:r>
            <a:endParaRPr lang="en-US" altLang="zh-CN" sz="2400" dirty="0" smtClean="0"/>
          </a:p>
          <a:p>
            <a:pPr>
              <a:spcBef>
                <a:spcPts val="300"/>
              </a:spcBef>
            </a:pPr>
            <a:endParaRPr lang="zh-CN" altLang="en-US" sz="2400" dirty="0" smtClean="0"/>
          </a:p>
          <a:p>
            <a:pPr>
              <a:spcBef>
                <a:spcPts val="300"/>
              </a:spcBef>
            </a:pPr>
            <a:r>
              <a:rPr lang="en-US" altLang="zh-CN" sz="2400" dirty="0" smtClean="0"/>
              <a:t> 1</a:t>
            </a:r>
            <a:r>
              <a:rPr lang="zh-CN" altLang="en-US" sz="2400" dirty="0" smtClean="0"/>
              <a:t>、如果</a:t>
            </a:r>
            <a:r>
              <a:rPr lang="en-US" altLang="zh-CN" sz="2400" dirty="0" smtClean="0"/>
              <a:t>B</a:t>
            </a:r>
            <a:r>
              <a:rPr lang="zh-CN" altLang="en-US" sz="2400" dirty="0" smtClean="0"/>
              <a:t>公司</a:t>
            </a:r>
            <a:r>
              <a:rPr lang="en-US" altLang="zh-CN" sz="2400" dirty="0" smtClean="0"/>
              <a:t>2012</a:t>
            </a:r>
            <a:r>
              <a:rPr lang="zh-CN" altLang="en-US" sz="2400" dirty="0" smtClean="0"/>
              <a:t>年</a:t>
            </a:r>
            <a:r>
              <a:rPr lang="en-US" altLang="zh-CN" sz="2400" dirty="0" smtClean="0"/>
              <a:t>5</a:t>
            </a:r>
            <a:r>
              <a:rPr lang="zh-CN" altLang="en-US" sz="2400" dirty="0" smtClean="0"/>
              <a:t>月</a:t>
            </a:r>
            <a:r>
              <a:rPr lang="en-US" altLang="zh-CN" sz="2400" dirty="0" smtClean="0"/>
              <a:t>31</a:t>
            </a:r>
            <a:r>
              <a:rPr lang="zh-CN" altLang="en-US" sz="2400" dirty="0" smtClean="0"/>
              <a:t>日以李某不胜任工作为由解除劳动合同，公司应如何支付李某经济补偿？</a:t>
            </a:r>
            <a:endParaRPr lang="en-US" altLang="zh-CN" sz="2400" dirty="0" smtClean="0"/>
          </a:p>
          <a:p>
            <a:pPr>
              <a:spcBef>
                <a:spcPts val="300"/>
              </a:spcBef>
            </a:pPr>
            <a:r>
              <a:rPr lang="en-US" altLang="zh-CN" sz="2400" dirty="0" smtClean="0"/>
              <a:t>2</a:t>
            </a:r>
            <a:r>
              <a:rPr lang="zh-CN" altLang="en-US" sz="2400" dirty="0" smtClean="0"/>
              <a:t>、如果</a:t>
            </a:r>
            <a:r>
              <a:rPr lang="en-US" altLang="zh-CN" sz="2400" dirty="0" smtClean="0"/>
              <a:t>B</a:t>
            </a:r>
            <a:r>
              <a:rPr lang="zh-CN" altLang="en-US" sz="2400" dirty="0" smtClean="0"/>
              <a:t>公司</a:t>
            </a:r>
            <a:r>
              <a:rPr lang="en-US" altLang="zh-CN" sz="2400" dirty="0" smtClean="0"/>
              <a:t>2012</a:t>
            </a:r>
            <a:r>
              <a:rPr lang="zh-CN" altLang="en-US" sz="2400" dirty="0" smtClean="0"/>
              <a:t>年</a:t>
            </a:r>
            <a:r>
              <a:rPr lang="en-US" altLang="zh-CN" sz="2400" dirty="0" smtClean="0"/>
              <a:t>6</a:t>
            </a:r>
            <a:r>
              <a:rPr lang="zh-CN" altLang="en-US" sz="2400" dirty="0" smtClean="0"/>
              <a:t>月</a:t>
            </a:r>
            <a:r>
              <a:rPr lang="en-US" altLang="zh-CN" sz="2400" dirty="0" smtClean="0"/>
              <a:t>30</a:t>
            </a:r>
            <a:r>
              <a:rPr lang="zh-CN" altLang="en-US" sz="2400" dirty="0" smtClean="0"/>
              <a:t>日向李某提出协商解除劳动合同，公司应如何支付李某经济补偿？</a:t>
            </a:r>
            <a:endParaRPr lang="en-US" altLang="zh-CN" sz="2400" dirty="0" smtClean="0"/>
          </a:p>
          <a:p>
            <a:pPr>
              <a:spcBef>
                <a:spcPts val="300"/>
              </a:spcBef>
            </a:pPr>
            <a:r>
              <a:rPr lang="en-US" altLang="zh-CN" sz="2400" dirty="0" smtClean="0"/>
              <a:t>3</a:t>
            </a:r>
            <a:r>
              <a:rPr lang="zh-CN" altLang="en-US" sz="2400" dirty="0" smtClean="0"/>
              <a:t>、如果</a:t>
            </a:r>
            <a:r>
              <a:rPr lang="en-US" altLang="zh-CN" sz="2400" dirty="0" smtClean="0"/>
              <a:t>B</a:t>
            </a:r>
            <a:r>
              <a:rPr lang="zh-CN" altLang="en-US" sz="2400" dirty="0" smtClean="0"/>
              <a:t>公司</a:t>
            </a:r>
            <a:r>
              <a:rPr lang="en-US" altLang="zh-CN" sz="2400" dirty="0" smtClean="0"/>
              <a:t>2012</a:t>
            </a:r>
            <a:r>
              <a:rPr lang="zh-CN" altLang="en-US" sz="2400" dirty="0" smtClean="0"/>
              <a:t>年</a:t>
            </a:r>
            <a:r>
              <a:rPr lang="en-US" altLang="zh-CN" sz="2400" dirty="0" smtClean="0"/>
              <a:t>7</a:t>
            </a:r>
            <a:r>
              <a:rPr lang="zh-CN" altLang="en-US" sz="2400" dirty="0" smtClean="0"/>
              <a:t>月</a:t>
            </a:r>
            <a:r>
              <a:rPr lang="en-US" altLang="zh-CN" sz="2400" dirty="0" smtClean="0"/>
              <a:t>31</a:t>
            </a:r>
            <a:r>
              <a:rPr lang="zh-CN" altLang="en-US" sz="2400" dirty="0" smtClean="0"/>
              <a:t>日以合同法第</a:t>
            </a:r>
            <a:r>
              <a:rPr lang="en-US" altLang="zh-CN" sz="2400" dirty="0" smtClean="0"/>
              <a:t>40</a:t>
            </a:r>
            <a:r>
              <a:rPr lang="zh-CN" altLang="en-US" sz="2400" dirty="0" smtClean="0"/>
              <a:t>条第</a:t>
            </a:r>
            <a:r>
              <a:rPr lang="en-US" altLang="zh-CN" sz="2400" dirty="0" smtClean="0"/>
              <a:t>3</a:t>
            </a:r>
            <a:r>
              <a:rPr lang="zh-CN" altLang="en-US" sz="2400" dirty="0" smtClean="0"/>
              <a:t>项合法解除与李某的劳动合同</a:t>
            </a:r>
            <a:r>
              <a:rPr lang="en-US" altLang="zh-CN" sz="2400" dirty="0" smtClean="0"/>
              <a:t>,</a:t>
            </a:r>
            <a:r>
              <a:rPr lang="zh-CN" altLang="en-US" sz="2400" dirty="0" smtClean="0"/>
              <a:t>公司应如何支付李某经济补偿？</a:t>
            </a:r>
            <a:endParaRPr lang="en-US" altLang="zh-CN"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bwMode="auto">
          <a:xfrm>
            <a:off x="0" y="795338"/>
            <a:ext cx="8229600" cy="1265237"/>
          </a:xfrm>
          <a:ln>
            <a:miter lim="800000"/>
            <a:headEnd/>
            <a:tailEnd/>
          </a:ln>
        </p:spPr>
        <p:txBody>
          <a:bodyPr wrap="square" numCol="1" anchor="t" anchorCtr="0" compatLnSpc="1">
            <a:prstTxWarp prst="textNoShape">
              <a:avLst/>
            </a:prstTxWarp>
          </a:bodyPr>
          <a:lstStyle/>
          <a:p>
            <a:pPr>
              <a:defRPr/>
            </a:pPr>
            <a:r>
              <a:rPr lang="en-US" altLang="zh-CN" dirty="0" smtClean="0">
                <a:latin typeface="黑体" pitchFamily="49" charset="-122"/>
              </a:rPr>
              <a:t> </a:t>
            </a:r>
            <a:r>
              <a:rPr lang="zh-CN" altLang="en-US" dirty="0" smtClean="0">
                <a:latin typeface="黑体" pitchFamily="49" charset="-122"/>
              </a:rPr>
              <a:t>案例（</a:t>
            </a:r>
            <a:r>
              <a:rPr lang="en-US" altLang="zh-CN" dirty="0" smtClean="0">
                <a:latin typeface="黑体" pitchFamily="49" charset="-122"/>
              </a:rPr>
              <a:t>2</a:t>
            </a:r>
            <a:r>
              <a:rPr lang="zh-CN" altLang="en-US" dirty="0" smtClean="0">
                <a:latin typeface="黑体" pitchFamily="49" charset="-122"/>
              </a:rPr>
              <a:t>）解读</a:t>
            </a:r>
          </a:p>
        </p:txBody>
      </p:sp>
      <p:sp>
        <p:nvSpPr>
          <p:cNvPr id="3" name="内容占位符 2"/>
          <p:cNvSpPr>
            <a:spLocks noGrp="1"/>
          </p:cNvSpPr>
          <p:nvPr>
            <p:ph idx="4294967295"/>
          </p:nvPr>
        </p:nvSpPr>
        <p:spPr>
          <a:xfrm>
            <a:off x="331415" y="1412776"/>
            <a:ext cx="8201025" cy="1296144"/>
          </a:xfrm>
        </p:spPr>
        <p:txBody>
          <a:bodyPr/>
          <a:lstStyle/>
          <a:p>
            <a:pPr>
              <a:spcBef>
                <a:spcPts val="300"/>
              </a:spcBef>
            </a:pPr>
            <a:r>
              <a:rPr lang="en-US" altLang="zh-CN" sz="2000" dirty="0" smtClean="0"/>
              <a:t>1</a:t>
            </a:r>
            <a:r>
              <a:rPr lang="zh-CN" altLang="en-US" sz="2000" dirty="0" smtClean="0"/>
              <a:t>、如果</a:t>
            </a:r>
            <a:r>
              <a:rPr lang="en-US" altLang="zh-CN" sz="2000" dirty="0" smtClean="0"/>
              <a:t>B</a:t>
            </a:r>
            <a:r>
              <a:rPr lang="zh-CN" altLang="en-US" sz="2000" dirty="0" smtClean="0"/>
              <a:t>公司</a:t>
            </a:r>
            <a:r>
              <a:rPr lang="en-US" altLang="zh-CN" sz="2000" dirty="0" smtClean="0"/>
              <a:t>2012</a:t>
            </a:r>
            <a:r>
              <a:rPr lang="zh-CN" altLang="en-US" sz="2000" dirty="0" smtClean="0"/>
              <a:t>年</a:t>
            </a:r>
            <a:r>
              <a:rPr lang="en-US" altLang="zh-CN" sz="2000" dirty="0" smtClean="0"/>
              <a:t>5</a:t>
            </a:r>
            <a:r>
              <a:rPr lang="zh-CN" altLang="en-US" sz="2000" dirty="0" smtClean="0"/>
              <a:t>月</a:t>
            </a:r>
            <a:r>
              <a:rPr lang="en-US" altLang="zh-CN" sz="2000" dirty="0" smtClean="0"/>
              <a:t>31</a:t>
            </a:r>
            <a:r>
              <a:rPr lang="zh-CN" altLang="en-US" sz="2000" dirty="0" smtClean="0"/>
              <a:t>日以李某不胜任工作为由解除劳动合同，公司应如何支付李某经济补偿？</a:t>
            </a:r>
            <a:endParaRPr lang="en-US" altLang="zh-CN" sz="2000" dirty="0" smtClean="0"/>
          </a:p>
          <a:p>
            <a:pPr>
              <a:spcBef>
                <a:spcPts val="300"/>
              </a:spcBef>
            </a:pPr>
            <a:r>
              <a:rPr lang="en-US" altLang="zh-CN" sz="2800" dirty="0" smtClean="0">
                <a:solidFill>
                  <a:srgbClr val="FF0000"/>
                </a:solidFill>
              </a:rPr>
              <a:t>4672×3×</a:t>
            </a:r>
            <a:r>
              <a:rPr lang="zh-CN" altLang="en-US" sz="2800" dirty="0" smtClean="0">
                <a:solidFill>
                  <a:srgbClr val="FF0000"/>
                </a:solidFill>
              </a:rPr>
              <a:t>（</a:t>
            </a:r>
            <a:r>
              <a:rPr lang="en-US" altLang="zh-CN" sz="2800" dirty="0" smtClean="0">
                <a:solidFill>
                  <a:srgbClr val="FF0000"/>
                </a:solidFill>
              </a:rPr>
              <a:t>4.5+12</a:t>
            </a:r>
            <a:r>
              <a:rPr lang="zh-CN" altLang="en-US" sz="2800" dirty="0" smtClean="0">
                <a:solidFill>
                  <a:srgbClr val="FF0000"/>
                </a:solidFill>
              </a:rPr>
              <a:t>）</a:t>
            </a:r>
            <a:r>
              <a:rPr lang="en-US" altLang="zh-CN" sz="2800" dirty="0" smtClean="0">
                <a:solidFill>
                  <a:srgbClr val="FF0000"/>
                </a:solidFill>
              </a:rPr>
              <a:t>=231264</a:t>
            </a:r>
            <a:r>
              <a:rPr lang="zh-CN" altLang="en-US" sz="2800" dirty="0" smtClean="0">
                <a:solidFill>
                  <a:srgbClr val="FF0000"/>
                </a:solidFill>
              </a:rPr>
              <a:t>元</a:t>
            </a:r>
            <a:endParaRPr lang="en-US" altLang="zh-CN" sz="2800" dirty="0" smtClean="0">
              <a:solidFill>
                <a:srgbClr val="FF0000"/>
              </a:solidFill>
            </a:endParaRPr>
          </a:p>
        </p:txBody>
      </p:sp>
      <p:sp>
        <p:nvSpPr>
          <p:cNvPr id="6" name="TextBox 5"/>
          <p:cNvSpPr txBox="1"/>
          <p:nvPr/>
        </p:nvSpPr>
        <p:spPr>
          <a:xfrm>
            <a:off x="642910" y="3000372"/>
            <a:ext cx="1714512" cy="369332"/>
          </a:xfrm>
          <a:prstGeom prst="rect">
            <a:avLst/>
          </a:prstGeom>
          <a:noFill/>
        </p:spPr>
        <p:txBody>
          <a:bodyPr wrap="square" rtlCol="0">
            <a:spAutoFit/>
          </a:bodyPr>
          <a:lstStyle/>
          <a:p>
            <a:r>
              <a:rPr lang="zh-CN" altLang="en-US" dirty="0" smtClean="0"/>
              <a:t>社平均工资</a:t>
            </a:r>
            <a:r>
              <a:rPr lang="en-US" altLang="zh-CN" dirty="0" smtClean="0"/>
              <a:t>3</a:t>
            </a:r>
            <a:r>
              <a:rPr lang="zh-CN" altLang="en-US" dirty="0" smtClean="0"/>
              <a:t>倍</a:t>
            </a:r>
            <a:endParaRPr lang="zh-CN" altLang="en-US" dirty="0"/>
          </a:p>
        </p:txBody>
      </p:sp>
      <p:sp>
        <p:nvSpPr>
          <p:cNvPr id="8" name="TextBox 7"/>
          <p:cNvSpPr txBox="1"/>
          <p:nvPr/>
        </p:nvSpPr>
        <p:spPr>
          <a:xfrm>
            <a:off x="2428860" y="3000372"/>
            <a:ext cx="3000396" cy="646331"/>
          </a:xfrm>
          <a:prstGeom prst="rect">
            <a:avLst/>
          </a:prstGeom>
          <a:noFill/>
        </p:spPr>
        <p:txBody>
          <a:bodyPr wrap="square" rtlCol="0">
            <a:spAutoFit/>
          </a:bodyPr>
          <a:lstStyle/>
          <a:p>
            <a:r>
              <a:rPr lang="zh-CN" altLang="en-US" dirty="0" smtClean="0"/>
              <a:t>“不胜任工作”情况下解除有</a:t>
            </a:r>
            <a:r>
              <a:rPr lang="en-US" altLang="zh-CN" dirty="0" smtClean="0"/>
              <a:t>12</a:t>
            </a:r>
            <a:r>
              <a:rPr lang="zh-CN" altLang="en-US" dirty="0" smtClean="0"/>
              <a:t>个月封顶</a:t>
            </a:r>
            <a:endParaRPr lang="en-US" altLang="zh-CN" dirty="0" smtClean="0"/>
          </a:p>
        </p:txBody>
      </p:sp>
      <p:sp>
        <p:nvSpPr>
          <p:cNvPr id="9" name="左大括号 8"/>
          <p:cNvSpPr/>
          <p:nvPr/>
        </p:nvSpPr>
        <p:spPr>
          <a:xfrm rot="16200000">
            <a:off x="1214414" y="2214554"/>
            <a:ext cx="428628" cy="1000132"/>
          </a:xfrm>
          <a:prstGeom prst="leftBrace">
            <a:avLst>
              <a:gd name="adj1" fmla="val 8333"/>
              <a:gd name="adj2" fmla="val 42308"/>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箭头连接符 9"/>
          <p:cNvCxnSpPr/>
          <p:nvPr/>
        </p:nvCxnSpPr>
        <p:spPr>
          <a:xfrm rot="5400000">
            <a:off x="3394067" y="2749545"/>
            <a:ext cx="500066" cy="158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bwMode="auto">
          <a:xfrm>
            <a:off x="357158" y="3929066"/>
            <a:ext cx="8201025"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300"/>
              </a:spcBef>
              <a:spcAft>
                <a:spcPct val="0"/>
              </a:spcAft>
              <a:buClr>
                <a:srgbClr val="FF0000"/>
              </a:buClr>
              <a:buSzTx/>
              <a:buFont typeface="Arial"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、如果</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B</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公司</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2012</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年</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6</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月</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30</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日向李某提出协商解除劳动合同，公司应如何支付李某经济补偿？</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ts val="300"/>
              </a:spcBef>
              <a:spcAft>
                <a:spcPct val="0"/>
              </a:spcAft>
              <a:buClr>
                <a:srgbClr val="FF0000"/>
              </a:buClr>
              <a:buSzTx/>
              <a:buFont typeface="Arial" charset="0"/>
              <a:buChar char="•"/>
              <a:tabLst/>
              <a:defRPr/>
            </a:pPr>
            <a:r>
              <a:rPr kumimoji="0" lang="en-US" altLang="zh-CN" sz="2800" b="0" i="0" u="none" strike="noStrike" kern="1200" cap="none" spc="0" normalizeH="0" baseline="0" noProof="0" dirty="0" smtClean="0">
                <a:ln>
                  <a:noFill/>
                </a:ln>
                <a:solidFill>
                  <a:srgbClr val="FF0000"/>
                </a:solidFill>
                <a:effectLst/>
                <a:uLnTx/>
                <a:uFillTx/>
                <a:latin typeface="+mn-ea"/>
                <a:ea typeface="+mn-ea"/>
                <a:cs typeface="+mn-cs"/>
              </a:rPr>
              <a:t>4672×3×(12+5)=238272</a:t>
            </a:r>
            <a:r>
              <a:rPr kumimoji="0" lang="zh-CN" altLang="en-US" sz="2800" b="0" i="0" u="none" strike="noStrike" kern="1200" cap="none" spc="0" normalizeH="0" baseline="0" noProof="0" dirty="0" smtClean="0">
                <a:ln>
                  <a:noFill/>
                </a:ln>
                <a:solidFill>
                  <a:srgbClr val="FF0000"/>
                </a:solidFill>
                <a:effectLst/>
                <a:uLnTx/>
                <a:uFillTx/>
                <a:latin typeface="+mn-ea"/>
                <a:ea typeface="+mn-ea"/>
                <a:cs typeface="+mn-cs"/>
              </a:rPr>
              <a:t>元</a:t>
            </a:r>
            <a:endParaRPr kumimoji="0" lang="en-US" altLang="zh-CN" sz="2800" b="0" i="0" u="none" strike="noStrike" kern="1200" cap="none" spc="0" normalizeH="0" baseline="0" noProof="0" dirty="0" smtClean="0">
              <a:ln>
                <a:noFill/>
              </a:ln>
              <a:solidFill>
                <a:srgbClr val="FF0000"/>
              </a:solidFill>
              <a:effectLst/>
              <a:uLnTx/>
              <a:uFillTx/>
              <a:latin typeface="+mn-ea"/>
              <a:ea typeface="+mn-ea"/>
              <a:cs typeface="+mn-cs"/>
            </a:endParaRPr>
          </a:p>
        </p:txBody>
      </p:sp>
      <p:sp>
        <p:nvSpPr>
          <p:cNvPr id="12" name="TextBox 11"/>
          <p:cNvSpPr txBox="1"/>
          <p:nvPr/>
        </p:nvSpPr>
        <p:spPr>
          <a:xfrm>
            <a:off x="1857356" y="5500702"/>
            <a:ext cx="2857520" cy="646331"/>
          </a:xfrm>
          <a:prstGeom prst="rect">
            <a:avLst/>
          </a:prstGeom>
          <a:noFill/>
        </p:spPr>
        <p:txBody>
          <a:bodyPr wrap="square" rtlCol="0">
            <a:spAutoFit/>
          </a:bodyPr>
          <a:lstStyle/>
          <a:p>
            <a:r>
              <a:rPr lang="zh-CN" altLang="en-US" dirty="0" smtClean="0"/>
              <a:t>“协商一致”情况下解除有</a:t>
            </a:r>
            <a:r>
              <a:rPr lang="en-US" altLang="zh-CN" dirty="0" smtClean="0"/>
              <a:t>12</a:t>
            </a:r>
            <a:r>
              <a:rPr lang="zh-CN" altLang="en-US" dirty="0" smtClean="0"/>
              <a:t>个月封顶</a:t>
            </a:r>
            <a:endParaRPr lang="en-US" altLang="zh-CN" dirty="0" smtClean="0"/>
          </a:p>
        </p:txBody>
      </p:sp>
      <p:cxnSp>
        <p:nvCxnSpPr>
          <p:cNvPr id="13" name="直接箭头连接符 12"/>
          <p:cNvCxnSpPr/>
          <p:nvPr/>
        </p:nvCxnSpPr>
        <p:spPr>
          <a:xfrm rot="5400000">
            <a:off x="2536811" y="5249875"/>
            <a:ext cx="500066" cy="158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ox(in)">
                                      <p:cBhvr>
                                        <p:cTn id="17" dur="10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box(in)">
                                      <p:cBhvr>
                                        <p:cTn id="22" dur="1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bwMode="auto">
          <a:xfrm>
            <a:off x="0" y="795338"/>
            <a:ext cx="8229600" cy="1265237"/>
          </a:xfrm>
          <a:ln>
            <a:miter lim="800000"/>
            <a:headEnd/>
            <a:tailEnd/>
          </a:ln>
        </p:spPr>
        <p:txBody>
          <a:bodyPr wrap="square" numCol="1" anchor="t" anchorCtr="0" compatLnSpc="1">
            <a:prstTxWarp prst="textNoShape">
              <a:avLst/>
            </a:prstTxWarp>
          </a:bodyPr>
          <a:lstStyle/>
          <a:p>
            <a:pPr>
              <a:defRPr/>
            </a:pPr>
            <a:r>
              <a:rPr lang="en-US" altLang="zh-CN" dirty="0" smtClean="0">
                <a:latin typeface="黑体" pitchFamily="49" charset="-122"/>
              </a:rPr>
              <a:t> </a:t>
            </a:r>
            <a:r>
              <a:rPr lang="zh-CN" altLang="en-US" dirty="0" smtClean="0">
                <a:latin typeface="黑体" pitchFamily="49" charset="-122"/>
              </a:rPr>
              <a:t>案例（</a:t>
            </a:r>
            <a:r>
              <a:rPr lang="en-US" altLang="zh-CN" dirty="0" smtClean="0">
                <a:latin typeface="黑体" pitchFamily="49" charset="-122"/>
              </a:rPr>
              <a:t>2</a:t>
            </a:r>
            <a:r>
              <a:rPr lang="zh-CN" altLang="en-US" dirty="0" smtClean="0">
                <a:latin typeface="黑体" pitchFamily="49" charset="-122"/>
              </a:rPr>
              <a:t>）解读</a:t>
            </a:r>
          </a:p>
        </p:txBody>
      </p:sp>
      <p:sp>
        <p:nvSpPr>
          <p:cNvPr id="3" name="内容占位符 2"/>
          <p:cNvSpPr>
            <a:spLocks noGrp="1"/>
          </p:cNvSpPr>
          <p:nvPr>
            <p:ph idx="4294967295"/>
          </p:nvPr>
        </p:nvSpPr>
        <p:spPr>
          <a:xfrm>
            <a:off x="331415" y="1412776"/>
            <a:ext cx="8201025" cy="1080120"/>
          </a:xfrm>
        </p:spPr>
        <p:txBody>
          <a:bodyPr/>
          <a:lstStyle/>
          <a:p>
            <a:pPr>
              <a:spcBef>
                <a:spcPts val="300"/>
              </a:spcBef>
            </a:pPr>
            <a:r>
              <a:rPr lang="en-US" altLang="zh-CN" sz="2000" dirty="0" smtClean="0"/>
              <a:t>3</a:t>
            </a:r>
            <a:r>
              <a:rPr lang="zh-CN" altLang="en-US" sz="2000" dirty="0" smtClean="0"/>
              <a:t>、如果</a:t>
            </a:r>
            <a:r>
              <a:rPr lang="en-US" altLang="zh-CN" sz="2000" dirty="0" smtClean="0"/>
              <a:t>B</a:t>
            </a:r>
            <a:r>
              <a:rPr lang="zh-CN" altLang="en-US" sz="2000" dirty="0" smtClean="0"/>
              <a:t>公司</a:t>
            </a:r>
            <a:r>
              <a:rPr lang="en-US" altLang="zh-CN" sz="2000" dirty="0" smtClean="0"/>
              <a:t>2012</a:t>
            </a:r>
            <a:r>
              <a:rPr lang="zh-CN" altLang="en-US" sz="2000" dirty="0" smtClean="0"/>
              <a:t>年</a:t>
            </a:r>
            <a:r>
              <a:rPr lang="en-US" altLang="zh-CN" sz="2000" dirty="0" smtClean="0"/>
              <a:t>7</a:t>
            </a:r>
            <a:r>
              <a:rPr lang="zh-CN" altLang="en-US" sz="2000" dirty="0" smtClean="0"/>
              <a:t>月</a:t>
            </a:r>
            <a:r>
              <a:rPr lang="en-US" altLang="zh-CN" sz="2000" dirty="0" smtClean="0"/>
              <a:t>31</a:t>
            </a:r>
            <a:r>
              <a:rPr lang="zh-CN" altLang="en-US" sz="2000" dirty="0" smtClean="0"/>
              <a:t>日以合同法第</a:t>
            </a:r>
            <a:r>
              <a:rPr lang="en-US" altLang="zh-CN" sz="2000" dirty="0" smtClean="0"/>
              <a:t>40</a:t>
            </a:r>
            <a:r>
              <a:rPr lang="zh-CN" altLang="en-US" sz="2000" dirty="0" smtClean="0"/>
              <a:t>条第</a:t>
            </a:r>
            <a:r>
              <a:rPr lang="en-US" altLang="zh-CN" sz="2000" dirty="0" smtClean="0"/>
              <a:t>3</a:t>
            </a:r>
            <a:r>
              <a:rPr lang="zh-CN" altLang="en-US" sz="2000" dirty="0" smtClean="0"/>
              <a:t>项合法解除与李某的劳动合同</a:t>
            </a:r>
            <a:r>
              <a:rPr lang="en-US" altLang="zh-CN" sz="2000" dirty="0" smtClean="0"/>
              <a:t>,</a:t>
            </a:r>
            <a:r>
              <a:rPr lang="zh-CN" altLang="en-US" sz="2000" dirty="0" smtClean="0"/>
              <a:t>公司应如何支付李某经济补偿？</a:t>
            </a:r>
            <a:endParaRPr lang="en-US" altLang="zh-CN" sz="2000" dirty="0" smtClean="0"/>
          </a:p>
          <a:p>
            <a:pPr>
              <a:spcBef>
                <a:spcPts val="300"/>
              </a:spcBef>
            </a:pPr>
            <a:r>
              <a:rPr lang="en-US" altLang="zh-CN" sz="2000" b="1" dirty="0" smtClean="0">
                <a:solidFill>
                  <a:srgbClr val="FF0000"/>
                </a:solidFill>
              </a:rPr>
              <a:t>4672×3 ×</a:t>
            </a:r>
            <a:r>
              <a:rPr lang="zh-CN" altLang="en-US" sz="2000" b="1" dirty="0" smtClean="0">
                <a:solidFill>
                  <a:srgbClr val="FF0000"/>
                </a:solidFill>
              </a:rPr>
              <a:t>（</a:t>
            </a:r>
            <a:r>
              <a:rPr lang="en-US" altLang="zh-CN" sz="2000" b="1" dirty="0" smtClean="0">
                <a:solidFill>
                  <a:srgbClr val="00B050"/>
                </a:solidFill>
              </a:rPr>
              <a:t>12</a:t>
            </a:r>
            <a:r>
              <a:rPr lang="en-US" altLang="zh-CN" sz="2000" b="1" dirty="0" smtClean="0">
                <a:solidFill>
                  <a:srgbClr val="FF0000"/>
                </a:solidFill>
              </a:rPr>
              <a:t>+5</a:t>
            </a:r>
            <a:r>
              <a:rPr lang="zh-CN" altLang="en-US" sz="2000" b="1" dirty="0" smtClean="0">
                <a:solidFill>
                  <a:srgbClr val="FF0000"/>
                </a:solidFill>
              </a:rPr>
              <a:t>）</a:t>
            </a:r>
            <a:r>
              <a:rPr lang="en-US" altLang="zh-CN" sz="2000" b="1" dirty="0" smtClean="0">
                <a:solidFill>
                  <a:srgbClr val="FF0000"/>
                </a:solidFill>
              </a:rPr>
              <a:t>=266304</a:t>
            </a:r>
            <a:r>
              <a:rPr lang="zh-CN" altLang="en-US" sz="2000" b="1" dirty="0" smtClean="0">
                <a:solidFill>
                  <a:srgbClr val="FF0000"/>
                </a:solidFill>
              </a:rPr>
              <a:t>元</a:t>
            </a:r>
          </a:p>
        </p:txBody>
      </p:sp>
      <p:sp>
        <p:nvSpPr>
          <p:cNvPr id="10" name="矩形 9"/>
          <p:cNvSpPr/>
          <p:nvPr/>
        </p:nvSpPr>
        <p:spPr>
          <a:xfrm>
            <a:off x="785786" y="3286124"/>
            <a:ext cx="6643718" cy="2031325"/>
          </a:xfrm>
          <a:prstGeom prst="rect">
            <a:avLst/>
          </a:prstGeom>
        </p:spPr>
        <p:txBody>
          <a:bodyPr wrap="square">
            <a:spAutoFit/>
          </a:bodyPr>
          <a:lstStyle/>
          <a:p>
            <a:r>
              <a:rPr lang="en-US" altLang="zh-CN" b="1" dirty="0" smtClean="0">
                <a:solidFill>
                  <a:srgbClr val="FF0000"/>
                </a:solidFill>
              </a:rPr>
              <a:t>《</a:t>
            </a:r>
            <a:r>
              <a:rPr lang="zh-CN" altLang="en-US" b="1" dirty="0" smtClean="0">
                <a:solidFill>
                  <a:srgbClr val="FF0000"/>
                </a:solidFill>
              </a:rPr>
              <a:t>劳动合同法</a:t>
            </a:r>
            <a:r>
              <a:rPr lang="en-US" altLang="zh-CN" b="1" dirty="0" smtClean="0">
                <a:solidFill>
                  <a:srgbClr val="FF0000"/>
                </a:solidFill>
              </a:rPr>
              <a:t>》</a:t>
            </a:r>
            <a:r>
              <a:rPr lang="zh-CN" altLang="en-US" b="1" dirty="0" smtClean="0">
                <a:solidFill>
                  <a:srgbClr val="FF0000"/>
                </a:solidFill>
              </a:rPr>
              <a:t>第四十七条</a:t>
            </a:r>
            <a:r>
              <a:rPr lang="zh-CN" altLang="en-US" dirty="0" smtClean="0"/>
              <a:t>　</a:t>
            </a:r>
          </a:p>
          <a:p>
            <a:r>
              <a:rPr lang="zh-CN" altLang="en-US" dirty="0" smtClean="0"/>
              <a:t>　　劳动者月工资高于用人单位所在直辖市、设区的市级人民政府公布的本地区上年度职工月平均工资三倍的，向其支付经济补偿的标准按职工月平均工资三倍的数额支付，向其支付经济补偿的年限最高不超过十二年。</a:t>
            </a:r>
          </a:p>
          <a:p>
            <a:r>
              <a:rPr lang="zh-CN" altLang="en-US" dirty="0" smtClean="0"/>
              <a:t>　　本条所称月工资是指劳动者在劳动合同解除或者终止前十二个月的平均工资。</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503238"/>
            <a:ext cx="8229600" cy="838200"/>
          </a:xfrm>
        </p:spPr>
        <p:txBody>
          <a:bodyPr/>
          <a:lstStyle/>
          <a:p>
            <a:pPr eaLnBrk="1" fontAlgn="auto" hangingPunct="1">
              <a:spcAft>
                <a:spcPts val="0"/>
              </a:spcAft>
              <a:defRPr/>
            </a:pPr>
            <a:r>
              <a:rPr lang="zh-CN" altLang="en-US" dirty="0" smtClean="0">
                <a:latin typeface="黑体" pitchFamily="2" charset="-122"/>
              </a:rPr>
              <a:t>经济补偿金</a:t>
            </a:r>
            <a:r>
              <a:rPr lang="en-US" altLang="zh-CN" dirty="0" smtClean="0">
                <a:latin typeface="黑体" pitchFamily="2" charset="-122"/>
              </a:rPr>
              <a:t>—</a:t>
            </a:r>
            <a:r>
              <a:rPr lang="zh-CN" altLang="en-US" dirty="0" smtClean="0">
                <a:latin typeface="黑体" pitchFamily="2" charset="-122"/>
              </a:rPr>
              <a:t>案例</a:t>
            </a:r>
            <a:r>
              <a:rPr lang="en-US" altLang="zh-CN" dirty="0" smtClean="0">
                <a:latin typeface="黑体" pitchFamily="2" charset="-122"/>
              </a:rPr>
              <a:t>(3)</a:t>
            </a:r>
            <a:endParaRPr lang="zh-CN" altLang="en-US" dirty="0">
              <a:latin typeface="黑体" pitchFamily="2" charset="-122"/>
            </a:endParaRPr>
          </a:p>
        </p:txBody>
      </p:sp>
      <p:sp>
        <p:nvSpPr>
          <p:cNvPr id="3" name="内容占位符 2"/>
          <p:cNvSpPr>
            <a:spLocks noGrp="1"/>
          </p:cNvSpPr>
          <p:nvPr>
            <p:ph idx="1"/>
          </p:nvPr>
        </p:nvSpPr>
        <p:spPr>
          <a:xfrm>
            <a:off x="285720" y="1214422"/>
            <a:ext cx="8229600" cy="4262437"/>
          </a:xfrm>
          <a:noFill/>
          <a:ln>
            <a:noFill/>
          </a:ln>
        </p:spPr>
        <p:txBody>
          <a:bodyPr rtlCol="0">
            <a:noAutofit/>
          </a:bodyPr>
          <a:lstStyle/>
          <a:p>
            <a:pPr eaLnBrk="1" fontAlgn="auto" hangingPunct="1">
              <a:spcAft>
                <a:spcPts val="0"/>
              </a:spcAft>
              <a:buFont typeface="Arial" pitchFamily="34" charset="0"/>
              <a:buChar char="•"/>
              <a:defRPr/>
            </a:pPr>
            <a:r>
              <a:rPr lang="zh-CN" altLang="en-US" sz="2000" dirty="0" smtClean="0"/>
              <a:t>王某</a:t>
            </a:r>
            <a:r>
              <a:rPr lang="en-US" altLang="zh-CN" sz="2000" dirty="0" smtClean="0"/>
              <a:t>2011</a:t>
            </a:r>
            <a:r>
              <a:rPr lang="zh-CN" altLang="en-US" sz="2000" dirty="0" smtClean="0"/>
              <a:t>年</a:t>
            </a:r>
            <a:r>
              <a:rPr lang="en-US" altLang="zh-CN" sz="2000" dirty="0" smtClean="0"/>
              <a:t>8</a:t>
            </a:r>
            <a:r>
              <a:rPr lang="zh-CN" altLang="en-US" sz="2000" dirty="0" smtClean="0"/>
              <a:t>月</a:t>
            </a:r>
            <a:r>
              <a:rPr lang="en-US" altLang="zh-CN" sz="2000" dirty="0" smtClean="0"/>
              <a:t>1</a:t>
            </a:r>
            <a:r>
              <a:rPr lang="zh-CN" altLang="en-US" sz="2000" dirty="0" smtClean="0"/>
              <a:t>日进入</a:t>
            </a:r>
            <a:r>
              <a:rPr lang="en-US" altLang="zh-CN" sz="2000" dirty="0" smtClean="0"/>
              <a:t>C</a:t>
            </a:r>
            <a:r>
              <a:rPr lang="zh-CN" altLang="en-US" sz="2000" dirty="0" smtClean="0"/>
              <a:t>公司工作，并与</a:t>
            </a:r>
            <a:r>
              <a:rPr lang="en-US" altLang="zh-CN" sz="2000" dirty="0" smtClean="0"/>
              <a:t>C</a:t>
            </a:r>
            <a:r>
              <a:rPr lang="zh-CN" altLang="en-US" sz="2000" dirty="0" smtClean="0"/>
              <a:t>公司签订了</a:t>
            </a:r>
            <a:r>
              <a:rPr lang="en-US" altLang="zh-CN" sz="2000" dirty="0" smtClean="0"/>
              <a:t>3</a:t>
            </a:r>
            <a:r>
              <a:rPr lang="zh-CN" altLang="en-US" sz="2000" dirty="0" smtClean="0"/>
              <a:t>年期限劳动合同。合同中约定王某的月工资为</a:t>
            </a:r>
            <a:r>
              <a:rPr lang="en-US" altLang="zh-CN" sz="2000" dirty="0" smtClean="0"/>
              <a:t>1300</a:t>
            </a:r>
            <a:r>
              <a:rPr lang="zh-CN" altLang="en-US" sz="2000" dirty="0" smtClean="0"/>
              <a:t>元。</a:t>
            </a:r>
            <a:endParaRPr lang="en-US" altLang="zh-CN" sz="2000" dirty="0" smtClean="0"/>
          </a:p>
          <a:p>
            <a:pPr eaLnBrk="1" fontAlgn="auto" hangingPunct="1">
              <a:spcAft>
                <a:spcPts val="0"/>
              </a:spcAft>
              <a:buFont typeface="Arial" charset="0"/>
              <a:buNone/>
              <a:defRPr/>
            </a:pPr>
            <a:r>
              <a:rPr lang="zh-CN" altLang="en-US" sz="2000" dirty="0" smtClean="0"/>
              <a:t>  王某于</a:t>
            </a:r>
            <a:r>
              <a:rPr lang="en-US" altLang="zh-CN" sz="2000" dirty="0" smtClean="0"/>
              <a:t>2012</a:t>
            </a:r>
            <a:r>
              <a:rPr lang="zh-CN" altLang="en-US" sz="2000" dirty="0" smtClean="0"/>
              <a:t>年</a:t>
            </a:r>
            <a:r>
              <a:rPr lang="en-US" altLang="zh-CN" sz="2000" dirty="0" smtClean="0"/>
              <a:t>2</a:t>
            </a:r>
            <a:r>
              <a:rPr lang="zh-CN" altLang="en-US" sz="2000" dirty="0" smtClean="0"/>
              <a:t>月</a:t>
            </a:r>
            <a:r>
              <a:rPr lang="en-US" altLang="zh-CN" sz="2000" dirty="0" smtClean="0"/>
              <a:t>1</a:t>
            </a:r>
            <a:r>
              <a:rPr lang="zh-CN" altLang="en-US" sz="2000" dirty="0" smtClean="0"/>
              <a:t>日患病入医院治疗，</a:t>
            </a:r>
            <a:r>
              <a:rPr lang="en-US" altLang="zh-CN" sz="2000" dirty="0" smtClean="0"/>
              <a:t>C</a:t>
            </a:r>
            <a:r>
              <a:rPr lang="zh-CN" altLang="en-US" sz="2000" dirty="0" smtClean="0"/>
              <a:t>公司为其核定的医疗期为</a:t>
            </a:r>
            <a:r>
              <a:rPr lang="en-US" altLang="zh-CN" sz="2000" dirty="0" smtClean="0"/>
              <a:t>3</a:t>
            </a:r>
            <a:r>
              <a:rPr lang="zh-CN" altLang="en-US" sz="2000" dirty="0" smtClean="0"/>
              <a:t>个月，至</a:t>
            </a:r>
            <a:r>
              <a:rPr lang="en-US" altLang="zh-CN" sz="2000" dirty="0" smtClean="0"/>
              <a:t>2012</a:t>
            </a:r>
            <a:r>
              <a:rPr lang="zh-CN" altLang="en-US" sz="2000" dirty="0" smtClean="0"/>
              <a:t>年</a:t>
            </a:r>
            <a:r>
              <a:rPr lang="en-US" altLang="zh-CN" sz="2000" dirty="0" smtClean="0"/>
              <a:t>5</a:t>
            </a:r>
            <a:r>
              <a:rPr lang="zh-CN" altLang="en-US" sz="2000" dirty="0" smtClean="0"/>
              <a:t>月</a:t>
            </a:r>
            <a:r>
              <a:rPr lang="en-US" altLang="zh-CN" sz="2000" dirty="0" smtClean="0"/>
              <a:t>1</a:t>
            </a:r>
            <a:r>
              <a:rPr lang="zh-CN" altLang="en-US" sz="2000" dirty="0" smtClean="0"/>
              <a:t>日。</a:t>
            </a:r>
            <a:endParaRPr lang="en-US" altLang="zh-CN" sz="2000" dirty="0" smtClean="0"/>
          </a:p>
          <a:p>
            <a:pPr eaLnBrk="1" fontAlgn="auto" hangingPunct="1">
              <a:spcAft>
                <a:spcPts val="0"/>
              </a:spcAft>
              <a:buFont typeface="Arial" pitchFamily="34" charset="0"/>
              <a:buChar char="•"/>
              <a:defRPr/>
            </a:pPr>
            <a:r>
              <a:rPr lang="zh-CN" altLang="en-US" sz="2000" dirty="0" smtClean="0"/>
              <a:t>王某患病休养及住院治疗期间，公司按北京市最低工资的</a:t>
            </a:r>
            <a:r>
              <a:rPr lang="en-US" altLang="zh-CN" sz="2000" dirty="0" smtClean="0"/>
              <a:t>80%</a:t>
            </a:r>
            <a:r>
              <a:rPr lang="zh-CN" altLang="en-US" sz="2000" dirty="0" smtClean="0"/>
              <a:t>计算支付。王某医疗期满仍然病休，</a:t>
            </a:r>
            <a:r>
              <a:rPr lang="en-US" altLang="zh-CN" sz="2000" dirty="0" smtClean="0"/>
              <a:t>C</a:t>
            </a:r>
            <a:r>
              <a:rPr lang="zh-CN" altLang="en-US" sz="2000" dirty="0" smtClean="0"/>
              <a:t>公司根据</a:t>
            </a:r>
            <a:r>
              <a:rPr lang="en-US" altLang="zh-CN" sz="2000" dirty="0" smtClean="0"/>
              <a:t>《</a:t>
            </a:r>
            <a:r>
              <a:rPr lang="zh-CN" altLang="en-US" sz="2000" dirty="0" smtClean="0"/>
              <a:t>劳动合同法</a:t>
            </a:r>
            <a:r>
              <a:rPr lang="en-US" altLang="zh-CN" sz="2000" dirty="0" smtClean="0"/>
              <a:t>》</a:t>
            </a:r>
            <a:r>
              <a:rPr lang="zh-CN" altLang="en-US" sz="2000" dirty="0" smtClean="0"/>
              <a:t>第四十条第（一）项规定，于</a:t>
            </a:r>
            <a:r>
              <a:rPr lang="en-US" altLang="zh-CN" sz="2000" dirty="0" smtClean="0"/>
              <a:t>2012</a:t>
            </a:r>
            <a:r>
              <a:rPr lang="zh-CN" altLang="en-US" sz="2000" dirty="0" smtClean="0"/>
              <a:t>年</a:t>
            </a:r>
            <a:r>
              <a:rPr lang="en-US" altLang="zh-CN" sz="2000" dirty="0" smtClean="0"/>
              <a:t>5</a:t>
            </a:r>
            <a:r>
              <a:rPr lang="zh-CN" altLang="en-US" sz="2000" dirty="0" smtClean="0"/>
              <a:t>月</a:t>
            </a:r>
            <a:r>
              <a:rPr lang="en-US" altLang="zh-CN" sz="2000" dirty="0" smtClean="0"/>
              <a:t>2</a:t>
            </a:r>
            <a:r>
              <a:rPr lang="zh-CN" altLang="en-US" sz="2000" dirty="0" smtClean="0"/>
              <a:t>日解除与王某的劳动合同。</a:t>
            </a:r>
            <a:endParaRPr lang="en-US" altLang="zh-CN" sz="2000" dirty="0" smtClean="0"/>
          </a:p>
          <a:p>
            <a:pPr eaLnBrk="1" fontAlgn="auto" hangingPunct="1">
              <a:spcAft>
                <a:spcPts val="0"/>
              </a:spcAft>
              <a:buFont typeface="Arial" pitchFamily="34" charset="0"/>
              <a:buChar char="•"/>
              <a:defRPr/>
            </a:pPr>
            <a:r>
              <a:rPr lang="zh-CN" altLang="en-US" sz="2000" dirty="0" smtClean="0"/>
              <a:t>（注：</a:t>
            </a:r>
            <a:r>
              <a:rPr lang="en-US" altLang="zh-CN" sz="2000" dirty="0" smtClean="0"/>
              <a:t>2012</a:t>
            </a:r>
            <a:r>
              <a:rPr lang="zh-CN" altLang="en-US" sz="2000" dirty="0" smtClean="0"/>
              <a:t>年北京最低工资</a:t>
            </a:r>
            <a:r>
              <a:rPr lang="en-US" altLang="zh-CN" sz="2000" dirty="0" smtClean="0"/>
              <a:t>1260</a:t>
            </a:r>
            <a:r>
              <a:rPr lang="zh-CN" altLang="en-US" sz="2000" dirty="0" smtClean="0"/>
              <a:t>元）</a:t>
            </a:r>
            <a:endParaRPr lang="en-US" altLang="zh-CN" sz="2000" dirty="0" smtClean="0"/>
          </a:p>
          <a:p>
            <a:pPr eaLnBrk="1" fontAlgn="auto" hangingPunct="1">
              <a:spcAft>
                <a:spcPts val="0"/>
              </a:spcAft>
              <a:buFont typeface="Arial" pitchFamily="34" charset="0"/>
              <a:buChar char="•"/>
              <a:defRPr/>
            </a:pPr>
            <a:r>
              <a:rPr lang="zh-CN" altLang="en-US" sz="2000" dirty="0" smtClean="0">
                <a:solidFill>
                  <a:srgbClr val="FF0000"/>
                </a:solidFill>
              </a:rPr>
              <a:t>试问：</a:t>
            </a:r>
            <a:r>
              <a:rPr lang="en-US" altLang="zh-CN" sz="2000" dirty="0" smtClean="0"/>
              <a:t>1</a:t>
            </a:r>
            <a:r>
              <a:rPr lang="zh-CN" altLang="en-US" sz="2000" dirty="0" smtClean="0"/>
              <a:t>、</a:t>
            </a:r>
            <a:r>
              <a:rPr lang="en-US" altLang="zh-CN" sz="2000" dirty="0" smtClean="0"/>
              <a:t>C</a:t>
            </a:r>
            <a:r>
              <a:rPr lang="zh-CN" altLang="en-US" sz="2000" dirty="0" smtClean="0"/>
              <a:t>公司如何向王某支付经济补偿？</a:t>
            </a:r>
            <a:endParaRPr lang="en-US" altLang="zh-CN" sz="2000" dirty="0" smtClean="0"/>
          </a:p>
          <a:p>
            <a:pPr eaLnBrk="1" fontAlgn="auto" hangingPunct="1">
              <a:spcAft>
                <a:spcPts val="0"/>
              </a:spcAft>
              <a:buFont typeface="Arial" pitchFamily="34" charset="0"/>
              <a:buChar char="•"/>
              <a:defRPr/>
            </a:pPr>
            <a:r>
              <a:rPr lang="en-US" altLang="zh-CN" sz="2000" dirty="0" smtClean="0">
                <a:solidFill>
                  <a:srgbClr val="FF0000"/>
                </a:solidFill>
                <a:latin typeface="Arial" charset="0"/>
              </a:rPr>
              <a:t>                [(1260×80%×3)+(1300×6)] ÷9×1</a:t>
            </a:r>
            <a:r>
              <a:rPr lang="zh-CN" altLang="en-US" sz="2000" dirty="0" smtClean="0">
                <a:latin typeface="Arial" charset="0"/>
              </a:rPr>
              <a:t>（结果为</a:t>
            </a:r>
            <a:r>
              <a:rPr lang="en-US" altLang="zh-CN" sz="2000" dirty="0" smtClean="0">
                <a:latin typeface="Arial" charset="0"/>
              </a:rPr>
              <a:t>1202.66</a:t>
            </a:r>
            <a:r>
              <a:rPr lang="zh-CN" altLang="en-US" sz="2000" dirty="0" smtClean="0">
                <a:latin typeface="Arial" charset="0"/>
              </a:rPr>
              <a:t>小于当地最低工资标准，应以当地最低工资</a:t>
            </a:r>
            <a:r>
              <a:rPr lang="en-US" altLang="zh-CN" sz="2000" dirty="0" smtClean="0">
                <a:solidFill>
                  <a:srgbClr val="FF0000"/>
                </a:solidFill>
                <a:latin typeface="Arial" charset="0"/>
              </a:rPr>
              <a:t>1260</a:t>
            </a:r>
            <a:r>
              <a:rPr lang="zh-CN" altLang="en-US" sz="2000" dirty="0" smtClean="0">
                <a:latin typeface="Arial" charset="0"/>
              </a:rPr>
              <a:t>发放）</a:t>
            </a:r>
            <a:endParaRPr lang="en-US" altLang="zh-CN" sz="2000" dirty="0" smtClean="0"/>
          </a:p>
          <a:p>
            <a:pPr marL="1698625" indent="-1698625" eaLnBrk="1" fontAlgn="auto" hangingPunct="1">
              <a:spcAft>
                <a:spcPts val="0"/>
              </a:spcAft>
              <a:buFontTx/>
              <a:buNone/>
              <a:defRPr/>
            </a:pPr>
            <a:r>
              <a:rPr lang="en-US" altLang="zh-CN" sz="2000" dirty="0" smtClean="0"/>
              <a:t>         2</a:t>
            </a:r>
            <a:r>
              <a:rPr lang="zh-CN" altLang="en-US" sz="2000" dirty="0" smtClean="0"/>
              <a:t>、还需要支付哪些费用？如何支付？</a:t>
            </a:r>
            <a:endParaRPr lang="en-US" altLang="zh-CN" sz="2000" dirty="0" smtClean="0"/>
          </a:p>
          <a:p>
            <a:pPr marL="1698625" indent="-1698625" eaLnBrk="1" fontAlgn="auto" hangingPunct="1">
              <a:spcAft>
                <a:spcPts val="0"/>
              </a:spcAft>
              <a:buFontTx/>
              <a:buNone/>
              <a:defRPr/>
            </a:pPr>
            <a:r>
              <a:rPr lang="zh-CN" altLang="en-US" sz="2000" dirty="0" smtClean="0">
                <a:latin typeface="Arial" charset="0"/>
              </a:rPr>
              <a:t>                     代通知金和医疗补助金。代通知金（支付基数</a:t>
            </a:r>
            <a:r>
              <a:rPr lang="en-US" altLang="zh-CN" sz="2000" dirty="0" smtClean="0">
                <a:latin typeface="Arial" charset="0"/>
              </a:rPr>
              <a:t>-</a:t>
            </a:r>
            <a:r>
              <a:rPr lang="zh-CN" altLang="en-US" sz="2000" dirty="0" smtClean="0">
                <a:latin typeface="Arial" charset="0"/>
              </a:rPr>
              <a:t>员工上个月的工资标准，非</a:t>
            </a:r>
            <a:r>
              <a:rPr lang="en-US" altLang="zh-CN" sz="2000" dirty="0" smtClean="0">
                <a:latin typeface="Arial" charset="0"/>
              </a:rPr>
              <a:t>12</a:t>
            </a:r>
            <a:r>
              <a:rPr lang="zh-CN" altLang="en-US" sz="2000" dirty="0" smtClean="0">
                <a:latin typeface="Arial" charset="0"/>
              </a:rPr>
              <a:t>个月平均工资）</a:t>
            </a:r>
            <a:r>
              <a:rPr lang="en-US" altLang="zh-CN" sz="2000" dirty="0" smtClean="0">
                <a:solidFill>
                  <a:srgbClr val="FF0000"/>
                </a:solidFill>
                <a:latin typeface="Arial" charset="0"/>
              </a:rPr>
              <a:t>1008</a:t>
            </a:r>
            <a:r>
              <a:rPr lang="zh-CN" altLang="en-US" sz="2000" dirty="0" smtClean="0">
                <a:latin typeface="Arial" charset="0"/>
              </a:rPr>
              <a:t>元。</a:t>
            </a:r>
            <a:endParaRPr lang="en-US" altLang="zh-CN" sz="2000" dirty="0" smtClean="0">
              <a:latin typeface="Arial" charset="0"/>
            </a:endParaRPr>
          </a:p>
          <a:p>
            <a:pPr marL="1698625" indent="-1698625" eaLnBrk="1" fontAlgn="auto" hangingPunct="1">
              <a:spcAft>
                <a:spcPts val="0"/>
              </a:spcAft>
              <a:buFontTx/>
              <a:buNone/>
              <a:defRPr/>
            </a:pPr>
            <a:r>
              <a:rPr lang="zh-CN" altLang="en-US" sz="2000" dirty="0" smtClean="0">
                <a:latin typeface="Arial" charset="0"/>
              </a:rPr>
              <a:t>                     医疗补助金按经济补偿金的基数</a:t>
            </a:r>
            <a:r>
              <a:rPr lang="en-US" altLang="zh-CN" sz="2000" dirty="0" smtClean="0">
                <a:solidFill>
                  <a:srgbClr val="FF0000"/>
                </a:solidFill>
                <a:latin typeface="Arial" charset="0"/>
              </a:rPr>
              <a:t>1260</a:t>
            </a:r>
            <a:r>
              <a:rPr lang="zh-CN" altLang="en-US" sz="2000" dirty="0" smtClean="0">
                <a:latin typeface="Arial" charset="0"/>
              </a:rPr>
              <a:t>元</a:t>
            </a:r>
            <a:endParaRPr lang="en-US" altLang="zh-CN" sz="2000" dirty="0" smtClean="0">
              <a:latin typeface="Arial" charset="0"/>
            </a:endParaRPr>
          </a:p>
          <a:p>
            <a:pPr marL="1698625" indent="-1698625" eaLnBrk="1" fontAlgn="auto" hangingPunct="1">
              <a:spcAft>
                <a:spcPts val="0"/>
              </a:spcAft>
              <a:buFontTx/>
              <a:buNone/>
              <a:defRPr/>
            </a:pPr>
            <a:r>
              <a:rPr lang="zh-CN" altLang="en-US" sz="2000" dirty="0" smtClean="0"/>
              <a:t>　</a:t>
            </a:r>
            <a:endParaRPr lang="en-US" altLang="zh-CN" sz="2000"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1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88" y="341313"/>
            <a:ext cx="8229600" cy="1143000"/>
          </a:xfrm>
        </p:spPr>
        <p:txBody>
          <a:bodyPr/>
          <a:lstStyle/>
          <a:p>
            <a:pPr eaLnBrk="1" fontAlgn="auto" hangingPunct="1">
              <a:spcAft>
                <a:spcPts val="0"/>
              </a:spcAft>
              <a:defRPr/>
            </a:pPr>
            <a:r>
              <a:rPr lang="en-US" altLang="zh-CN" dirty="0" smtClean="0">
                <a:latin typeface="黑体" pitchFamily="2" charset="-122"/>
              </a:rPr>
              <a:t>1   </a:t>
            </a:r>
            <a:r>
              <a:rPr lang="zh-CN" altLang="en-US" dirty="0" smtClean="0">
                <a:latin typeface="黑体" pitchFamily="2" charset="-122"/>
              </a:rPr>
              <a:t>经济补偿金</a:t>
            </a:r>
            <a:r>
              <a:rPr lang="en-US" altLang="zh-CN" dirty="0" smtClean="0">
                <a:latin typeface="黑体" pitchFamily="2" charset="-122"/>
              </a:rPr>
              <a:t>—</a:t>
            </a:r>
            <a:r>
              <a:rPr lang="zh-CN" altLang="en-US" dirty="0" smtClean="0">
                <a:latin typeface="黑体" pitchFamily="2" charset="-122"/>
              </a:rPr>
              <a:t>纳税方法</a:t>
            </a:r>
            <a:endParaRPr lang="zh-CN" altLang="en-US" dirty="0">
              <a:latin typeface="黑体" pitchFamily="2" charset="-122"/>
            </a:endParaRPr>
          </a:p>
        </p:txBody>
      </p:sp>
      <p:graphicFrame>
        <p:nvGraphicFramePr>
          <p:cNvPr id="7" name="内容占位符 6"/>
          <p:cNvGraphicFramePr>
            <a:graphicFrameLocks noGrp="1"/>
          </p:cNvGraphicFramePr>
          <p:nvPr>
            <p:ph idx="1"/>
          </p:nvPr>
        </p:nvGraphicFramePr>
        <p:xfrm>
          <a:off x="357158" y="1523544"/>
          <a:ext cx="8429684"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graphicEl>
                                              <a:dgm id="{04A7A7F1-2425-4D95-A2AF-EFDED82E9E00}"/>
                                            </p:graphicEl>
                                          </p:spTgt>
                                        </p:tgtEl>
                                        <p:attrNameLst>
                                          <p:attrName>style.visibility</p:attrName>
                                        </p:attrNameLst>
                                      </p:cBhvr>
                                      <p:to>
                                        <p:strVal val="visible"/>
                                      </p:to>
                                    </p:set>
                                    <p:animEffect transition="in" filter="wipe(up)">
                                      <p:cBhvr>
                                        <p:cTn id="7" dur="500"/>
                                        <p:tgtEl>
                                          <p:spTgt spid="7">
                                            <p:graphicEl>
                                              <a:dgm id="{04A7A7F1-2425-4D95-A2AF-EFDED82E9E00}"/>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graphicEl>
                                              <a:dgm id="{14E27661-9E53-4139-AB8B-FE6BD160DBBE}"/>
                                            </p:graphicEl>
                                          </p:spTgt>
                                        </p:tgtEl>
                                        <p:attrNameLst>
                                          <p:attrName>style.visibility</p:attrName>
                                        </p:attrNameLst>
                                      </p:cBhvr>
                                      <p:to>
                                        <p:strVal val="visible"/>
                                      </p:to>
                                    </p:set>
                                    <p:animEffect transition="in" filter="wipe(up)">
                                      <p:cBhvr>
                                        <p:cTn id="10" dur="500"/>
                                        <p:tgtEl>
                                          <p:spTgt spid="7">
                                            <p:graphicEl>
                                              <a:dgm id="{14E27661-9E53-4139-AB8B-FE6BD160DBB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
                                            <p:graphicEl>
                                              <a:dgm id="{1E405207-B1AA-43CE-9FAD-B182D45E7B4E}"/>
                                            </p:graphicEl>
                                          </p:spTgt>
                                        </p:tgtEl>
                                        <p:attrNameLst>
                                          <p:attrName>style.visibility</p:attrName>
                                        </p:attrNameLst>
                                      </p:cBhvr>
                                      <p:to>
                                        <p:strVal val="visible"/>
                                      </p:to>
                                    </p:set>
                                    <p:animEffect transition="in" filter="wipe(up)">
                                      <p:cBhvr>
                                        <p:cTn id="15" dur="500"/>
                                        <p:tgtEl>
                                          <p:spTgt spid="7">
                                            <p:graphicEl>
                                              <a:dgm id="{1E405207-B1AA-43CE-9FAD-B182D45E7B4E}"/>
                                            </p:graphic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
                                            <p:graphicEl>
                                              <a:dgm id="{7501E86A-0AB4-4952-B182-44F1B1EADBA3}"/>
                                            </p:graphicEl>
                                          </p:spTgt>
                                        </p:tgtEl>
                                        <p:attrNameLst>
                                          <p:attrName>style.visibility</p:attrName>
                                        </p:attrNameLst>
                                      </p:cBhvr>
                                      <p:to>
                                        <p:strVal val="visible"/>
                                      </p:to>
                                    </p:set>
                                    <p:animEffect transition="in" filter="wipe(up)">
                                      <p:cBhvr>
                                        <p:cTn id="18" dur="500"/>
                                        <p:tgtEl>
                                          <p:spTgt spid="7">
                                            <p:graphicEl>
                                              <a:dgm id="{7501E86A-0AB4-4952-B182-44F1B1EADBA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
                                            <p:graphicEl>
                                              <a:dgm id="{D0182BAF-2B4D-453B-891F-61EE8BA39654}"/>
                                            </p:graphicEl>
                                          </p:spTgt>
                                        </p:tgtEl>
                                        <p:attrNameLst>
                                          <p:attrName>style.visibility</p:attrName>
                                        </p:attrNameLst>
                                      </p:cBhvr>
                                      <p:to>
                                        <p:strVal val="visible"/>
                                      </p:to>
                                    </p:set>
                                    <p:animEffect transition="in" filter="wipe(up)">
                                      <p:cBhvr>
                                        <p:cTn id="23" dur="500"/>
                                        <p:tgtEl>
                                          <p:spTgt spid="7">
                                            <p:graphicEl>
                                              <a:dgm id="{D0182BAF-2B4D-453B-891F-61EE8BA39654}"/>
                                            </p:graphic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graphicEl>
                                              <a:dgm id="{89F8B7C8-DF36-40F7-9B4E-C4C555937403}"/>
                                            </p:graphicEl>
                                          </p:spTgt>
                                        </p:tgtEl>
                                        <p:attrNameLst>
                                          <p:attrName>style.visibility</p:attrName>
                                        </p:attrNameLst>
                                      </p:cBhvr>
                                      <p:to>
                                        <p:strVal val="visible"/>
                                      </p:to>
                                    </p:set>
                                    <p:animEffect transition="in" filter="wipe(up)">
                                      <p:cBhvr>
                                        <p:cTn id="26" dur="500"/>
                                        <p:tgtEl>
                                          <p:spTgt spid="7">
                                            <p:graphicEl>
                                              <a:dgm id="{89F8B7C8-DF36-40F7-9B4E-C4C555937403}"/>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
                                            <p:graphicEl>
                                              <a:dgm id="{AF3FCB83-C9EA-42E2-8E89-D9E1A4188618}"/>
                                            </p:graphicEl>
                                          </p:spTgt>
                                        </p:tgtEl>
                                        <p:attrNameLst>
                                          <p:attrName>style.visibility</p:attrName>
                                        </p:attrNameLst>
                                      </p:cBhvr>
                                      <p:to>
                                        <p:strVal val="visible"/>
                                      </p:to>
                                    </p:set>
                                    <p:animEffect transition="in" filter="wipe(up)">
                                      <p:cBhvr>
                                        <p:cTn id="31" dur="500"/>
                                        <p:tgtEl>
                                          <p:spTgt spid="7">
                                            <p:graphicEl>
                                              <a:dgm id="{AF3FCB83-C9EA-42E2-8E89-D9E1A4188618}"/>
                                            </p:graphic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7">
                                            <p:graphicEl>
                                              <a:dgm id="{1B928B52-DEFD-4D6F-B41E-32DE68C56AA7}"/>
                                            </p:graphicEl>
                                          </p:spTgt>
                                        </p:tgtEl>
                                        <p:attrNameLst>
                                          <p:attrName>style.visibility</p:attrName>
                                        </p:attrNameLst>
                                      </p:cBhvr>
                                      <p:to>
                                        <p:strVal val="visible"/>
                                      </p:to>
                                    </p:set>
                                    <p:animEffect transition="in" filter="wipe(up)">
                                      <p:cBhvr>
                                        <p:cTn id="34" dur="500"/>
                                        <p:tgtEl>
                                          <p:spTgt spid="7">
                                            <p:graphicEl>
                                              <a:dgm id="{1B928B52-DEFD-4D6F-B41E-32DE68C56AA7}"/>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
                                            <p:graphicEl>
                                              <a:dgm id="{49F5372F-D1BB-4F62-A587-CC663A88C7E1}"/>
                                            </p:graphicEl>
                                          </p:spTgt>
                                        </p:tgtEl>
                                        <p:attrNameLst>
                                          <p:attrName>style.visibility</p:attrName>
                                        </p:attrNameLst>
                                      </p:cBhvr>
                                      <p:to>
                                        <p:strVal val="visible"/>
                                      </p:to>
                                    </p:set>
                                    <p:animEffect transition="in" filter="wipe(up)">
                                      <p:cBhvr>
                                        <p:cTn id="39" dur="500"/>
                                        <p:tgtEl>
                                          <p:spTgt spid="7">
                                            <p:graphicEl>
                                              <a:dgm id="{49F5372F-D1BB-4F62-A587-CC663A88C7E1}"/>
                                            </p:graphic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7">
                                            <p:graphicEl>
                                              <a:dgm id="{92E8C3D9-729C-41CE-BFC1-EC6D45302D80}"/>
                                            </p:graphicEl>
                                          </p:spTgt>
                                        </p:tgtEl>
                                        <p:attrNameLst>
                                          <p:attrName>style.visibility</p:attrName>
                                        </p:attrNameLst>
                                      </p:cBhvr>
                                      <p:to>
                                        <p:strVal val="visible"/>
                                      </p:to>
                                    </p:set>
                                    <p:animEffect transition="in" filter="wipe(up)">
                                      <p:cBhvr>
                                        <p:cTn id="42" dur="500"/>
                                        <p:tgtEl>
                                          <p:spTgt spid="7">
                                            <p:graphicEl>
                                              <a:dgm id="{92E8C3D9-729C-41CE-BFC1-EC6D45302D8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xfrm>
            <a:off x="179388" y="723900"/>
            <a:ext cx="8643937" cy="1265238"/>
          </a:xfrm>
          <a:ln>
            <a:miter lim="800000"/>
            <a:headEnd/>
            <a:tailEnd/>
          </a:ln>
        </p:spPr>
        <p:txBody>
          <a:bodyPr wrap="square" numCol="1" anchor="t" anchorCtr="0" compatLnSpc="1">
            <a:prstTxWarp prst="textNoShape">
              <a:avLst/>
            </a:prstTxWarp>
          </a:bodyPr>
          <a:lstStyle/>
          <a:p>
            <a:pPr>
              <a:defRPr/>
            </a:pPr>
            <a:r>
              <a:rPr lang="en-US" altLang="zh-CN" dirty="0" smtClean="0">
                <a:latin typeface="黑体" pitchFamily="49" charset="-122"/>
              </a:rPr>
              <a:t>1</a:t>
            </a:r>
            <a:r>
              <a:rPr lang="zh-CN" altLang="en-US" dirty="0" smtClean="0">
                <a:latin typeface="黑体" pitchFamily="49" charset="-122"/>
              </a:rPr>
              <a:t>  经济补偿金</a:t>
            </a:r>
            <a:r>
              <a:rPr lang="en-US" altLang="zh-CN" dirty="0" smtClean="0">
                <a:latin typeface="黑体" pitchFamily="49" charset="-122"/>
              </a:rPr>
              <a:t>—</a:t>
            </a:r>
            <a:r>
              <a:rPr lang="zh-CN" altLang="en-US" dirty="0" smtClean="0">
                <a:latin typeface="黑体" pitchFamily="49" charset="-122"/>
              </a:rPr>
              <a:t>纳税方法案例</a:t>
            </a:r>
          </a:p>
        </p:txBody>
      </p:sp>
      <p:sp>
        <p:nvSpPr>
          <p:cNvPr id="23555" name="内容占位符 2"/>
          <p:cNvSpPr>
            <a:spLocks noGrp="1"/>
          </p:cNvSpPr>
          <p:nvPr>
            <p:ph idx="1"/>
          </p:nvPr>
        </p:nvSpPr>
        <p:spPr>
          <a:xfrm>
            <a:off x="304800" y="1639888"/>
            <a:ext cx="8610600" cy="4525962"/>
          </a:xfrm>
        </p:spPr>
        <p:txBody>
          <a:bodyPr/>
          <a:lstStyle/>
          <a:p>
            <a:r>
              <a:rPr lang="zh-CN" altLang="en-US" sz="2800" smtClean="0">
                <a:solidFill>
                  <a:srgbClr val="FF0000"/>
                </a:solidFill>
              </a:rPr>
              <a:t>李某在</a:t>
            </a:r>
            <a:r>
              <a:rPr lang="en-US" altLang="zh-CN" sz="2800" smtClean="0">
                <a:solidFill>
                  <a:srgbClr val="FF0000"/>
                </a:solidFill>
              </a:rPr>
              <a:t>2012</a:t>
            </a:r>
            <a:r>
              <a:rPr lang="zh-CN" altLang="en-US" sz="2800" smtClean="0">
                <a:solidFill>
                  <a:srgbClr val="FF0000"/>
                </a:solidFill>
              </a:rPr>
              <a:t>年</a:t>
            </a:r>
            <a:r>
              <a:rPr lang="en-US" altLang="zh-CN" sz="2800" smtClean="0">
                <a:solidFill>
                  <a:srgbClr val="FF0000"/>
                </a:solidFill>
              </a:rPr>
              <a:t>6</a:t>
            </a:r>
            <a:r>
              <a:rPr lang="zh-CN" altLang="en-US" sz="2800" smtClean="0">
                <a:solidFill>
                  <a:srgbClr val="FF0000"/>
                </a:solidFill>
              </a:rPr>
              <a:t>月解除劳动合同时得到公司支付的</a:t>
            </a:r>
            <a:r>
              <a:rPr lang="en-US" altLang="zh-CN" sz="2800" smtClean="0">
                <a:solidFill>
                  <a:srgbClr val="FF0000"/>
                </a:solidFill>
              </a:rPr>
              <a:t>18</a:t>
            </a:r>
            <a:r>
              <a:rPr lang="zh-CN" altLang="en-US" sz="2800" smtClean="0">
                <a:solidFill>
                  <a:srgbClr val="FF0000"/>
                </a:solidFill>
              </a:rPr>
              <a:t>个月工资经济补偿金</a:t>
            </a:r>
            <a:r>
              <a:rPr lang="en-US" altLang="zh-CN" sz="2800" smtClean="0">
                <a:solidFill>
                  <a:srgbClr val="FF0000"/>
                </a:solidFill>
              </a:rPr>
              <a:t>25</a:t>
            </a:r>
            <a:r>
              <a:rPr lang="zh-CN" altLang="en-US" sz="2800" smtClean="0">
                <a:solidFill>
                  <a:srgbClr val="FF0000"/>
                </a:solidFill>
              </a:rPr>
              <a:t>万元，他的五险一金个人部分为月</a:t>
            </a:r>
            <a:r>
              <a:rPr lang="en-US" altLang="zh-CN" sz="2800" smtClean="0">
                <a:solidFill>
                  <a:srgbClr val="FF0000"/>
                </a:solidFill>
              </a:rPr>
              <a:t>1000</a:t>
            </a:r>
            <a:r>
              <a:rPr lang="zh-CN" altLang="en-US" sz="2800" smtClean="0">
                <a:solidFill>
                  <a:srgbClr val="FF0000"/>
                </a:solidFill>
              </a:rPr>
              <a:t>元，如何计算其个人所得税？</a:t>
            </a:r>
            <a:endParaRPr lang="en-US" altLang="zh-CN" sz="2800" smtClean="0">
              <a:solidFill>
                <a:srgbClr val="FF0000"/>
              </a:solidFill>
            </a:endParaRPr>
          </a:p>
          <a:p>
            <a:endParaRPr lang="en-US" altLang="zh-CN" sz="2800" smtClean="0">
              <a:solidFill>
                <a:srgbClr val="FF0000"/>
              </a:solidFill>
            </a:endParaRPr>
          </a:p>
          <a:p>
            <a:r>
              <a:rPr lang="en-US" altLang="zh-CN" sz="2800" smtClean="0">
                <a:solidFill>
                  <a:srgbClr val="FF0000"/>
                </a:solidFill>
              </a:rPr>
              <a:t>[250000-(4672×12×3)-12000] ÷12 = 5817.33</a:t>
            </a:r>
          </a:p>
          <a:p>
            <a:r>
              <a:rPr lang="en-US" altLang="zh-CN" sz="2800" smtClean="0">
                <a:solidFill>
                  <a:srgbClr val="FF0000"/>
                </a:solidFill>
              </a:rPr>
              <a:t>5817.33</a:t>
            </a:r>
            <a:r>
              <a:rPr lang="zh-CN" altLang="en-US" sz="2800" smtClean="0">
                <a:solidFill>
                  <a:srgbClr val="FF0000"/>
                </a:solidFill>
              </a:rPr>
              <a:t>纳税</a:t>
            </a:r>
            <a:r>
              <a:rPr lang="en-US" altLang="zh-CN" sz="2800" smtClean="0">
                <a:solidFill>
                  <a:srgbClr val="FF0000"/>
                </a:solidFill>
              </a:rPr>
              <a:t>126.7</a:t>
            </a:r>
            <a:r>
              <a:rPr lang="zh-CN" altLang="en-US" sz="2800" smtClean="0">
                <a:solidFill>
                  <a:srgbClr val="FF0000"/>
                </a:solidFill>
              </a:rPr>
              <a:t>元</a:t>
            </a:r>
            <a:r>
              <a:rPr lang="zh-CN" altLang="en-US" sz="2400" b="1" smtClean="0">
                <a:solidFill>
                  <a:srgbClr val="00B050"/>
                </a:solidFill>
              </a:rPr>
              <a:t>（按照个人所得税计算方法算税）</a:t>
            </a:r>
            <a:endParaRPr lang="en-US" altLang="zh-CN" sz="2400" b="1" smtClean="0">
              <a:solidFill>
                <a:srgbClr val="00B050"/>
              </a:solidFill>
            </a:endParaRPr>
          </a:p>
          <a:p>
            <a:r>
              <a:rPr lang="en-US" altLang="zh-CN" sz="2800" smtClean="0">
                <a:solidFill>
                  <a:srgbClr val="FF0000"/>
                </a:solidFill>
              </a:rPr>
              <a:t>126.7×12=1520.4</a:t>
            </a:r>
            <a:r>
              <a:rPr lang="zh-CN" altLang="en-US" sz="2400" b="1" smtClean="0">
                <a:solidFill>
                  <a:srgbClr val="00B050"/>
                </a:solidFill>
              </a:rPr>
              <a:t>（乘以补偿月数，不超过</a:t>
            </a:r>
            <a:r>
              <a:rPr lang="en-US" altLang="zh-CN" sz="2400" b="1" smtClean="0">
                <a:solidFill>
                  <a:srgbClr val="00B050"/>
                </a:solidFill>
              </a:rPr>
              <a:t>12</a:t>
            </a:r>
            <a:r>
              <a:rPr lang="zh-CN" altLang="en-US" sz="2400" b="1" smtClean="0">
                <a:solidFill>
                  <a:srgbClr val="00B050"/>
                </a:solidFill>
              </a:rPr>
              <a:t>个月）</a:t>
            </a:r>
            <a:endParaRPr lang="en-US" altLang="zh-CN" sz="2400" b="1" smtClean="0">
              <a:solidFill>
                <a:srgbClr val="00B050"/>
              </a:solidFill>
            </a:endParaRPr>
          </a:p>
          <a:p>
            <a:r>
              <a:rPr lang="en-US" altLang="zh-CN" sz="2800" smtClean="0">
                <a:solidFill>
                  <a:srgbClr val="FF0000"/>
                </a:solidFill>
              </a:rPr>
              <a:t>250000-1520.4 = 248479.6</a:t>
            </a:r>
            <a:r>
              <a:rPr lang="zh-CN" altLang="en-US" sz="2800" smtClean="0">
                <a:solidFill>
                  <a:srgbClr val="FF0000"/>
                </a:solidFill>
              </a:rPr>
              <a:t>元</a:t>
            </a:r>
            <a:r>
              <a:rPr lang="zh-CN" altLang="en-US" sz="2800" smtClean="0">
                <a:solidFill>
                  <a:srgbClr val="00B050"/>
                </a:solidFill>
              </a:rPr>
              <a:t>（最终到手的钱）</a:t>
            </a:r>
            <a:endParaRPr lang="en-US" altLang="zh-CN" sz="2800" smtClean="0">
              <a:solidFill>
                <a:srgbClr val="00B050"/>
              </a:solidFill>
            </a:endParaRPr>
          </a:p>
          <a:p>
            <a:pPr>
              <a:buFontTx/>
              <a:buNone/>
            </a:pPr>
            <a:endParaRPr lang="zh-CN" alt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diamond(in)">
                                      <p:cBhvr>
                                        <p:cTn id="7" dur="20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diamond(in)">
                                      <p:cBhvr>
                                        <p:cTn id="12" dur="2000"/>
                                        <p:tgtEl>
                                          <p:spTgt spid="23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555">
                                            <p:txEl>
                                              <p:pRg st="3" end="3"/>
                                            </p:txEl>
                                          </p:spTgt>
                                        </p:tgtEl>
                                        <p:attrNameLst>
                                          <p:attrName>style.visibility</p:attrName>
                                        </p:attrNameLst>
                                      </p:cBhvr>
                                      <p:to>
                                        <p:strVal val="visible"/>
                                      </p:to>
                                    </p:set>
                                    <p:animEffect transition="in" filter="diamond(in)">
                                      <p:cBhvr>
                                        <p:cTn id="17" dur="2000"/>
                                        <p:tgtEl>
                                          <p:spTgt spid="235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3555">
                                            <p:txEl>
                                              <p:pRg st="4" end="4"/>
                                            </p:txEl>
                                          </p:spTgt>
                                        </p:tgtEl>
                                        <p:attrNameLst>
                                          <p:attrName>style.visibility</p:attrName>
                                        </p:attrNameLst>
                                      </p:cBhvr>
                                      <p:to>
                                        <p:strVal val="visible"/>
                                      </p:to>
                                    </p:set>
                                    <p:animEffect transition="in" filter="diamond(in)">
                                      <p:cBhvr>
                                        <p:cTn id="22" dur="2000"/>
                                        <p:tgtEl>
                                          <p:spTgt spid="235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animEffect transition="in" filter="diamond(in)">
                                      <p:cBhvr>
                                        <p:cTn id="27" dur="20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ChangeArrowheads="1"/>
          </p:cNvSpPr>
          <p:nvPr/>
        </p:nvSpPr>
        <p:spPr bwMode="auto">
          <a:xfrm>
            <a:off x="-3175" y="0"/>
            <a:ext cx="9144000" cy="6858000"/>
          </a:xfrm>
          <a:prstGeom prst="rect">
            <a:avLst/>
          </a:prstGeom>
          <a:solidFill>
            <a:schemeClr val="bg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9" name="Rectangle 15"/>
          <p:cNvSpPr txBox="1">
            <a:spLocks noChangeArrowheads="1"/>
          </p:cNvSpPr>
          <p:nvPr/>
        </p:nvSpPr>
        <p:spPr bwMode="auto">
          <a:xfrm>
            <a:off x="1928794" y="1785926"/>
            <a:ext cx="5822926" cy="784830"/>
          </a:xfrm>
          <a:prstGeom prst="rect">
            <a:avLst/>
          </a:prstGeom>
          <a:noFill/>
          <a:ln>
            <a:noFill/>
          </a:ln>
          <a:effectLst>
            <a:outerShdw blurRad="50800" dist="38100" dir="2700000" algn="tl" rotWithShape="0">
              <a:prstClr val="black">
                <a:alpha val="40000"/>
              </a:prstClr>
            </a:outerShdw>
          </a:effectLst>
          <a:extLst>
            <a:ext uri="{909E8E84-426E-40DD-AFC4-6F175D3DCCD1}"/>
            <a:ext uri="{91240B29-F687-4F45-9708-019B960494DF}"/>
          </a:extLst>
        </p:spPr>
        <p:txBody>
          <a:bodyPr lIns="0" rIns="0">
            <a:spAutoFit/>
          </a:bodyPr>
          <a:lstStyle>
            <a:lvl1pPr marL="190500" indent="-190500" algn="l" rtl="0" fontAlgn="base">
              <a:spcBef>
                <a:spcPct val="40000"/>
              </a:spcBef>
              <a:spcAft>
                <a:spcPct val="0"/>
              </a:spcAft>
              <a:buClr>
                <a:schemeClr val="accent1"/>
              </a:buClr>
              <a:buFont typeface="Wingdings" pitchFamily="2" charset="2"/>
              <a:buChar char="§"/>
              <a:defRPr sz="2000">
                <a:solidFill>
                  <a:schemeClr val="tx1"/>
                </a:solidFill>
                <a:latin typeface="+mn-lt"/>
                <a:ea typeface="+mn-ea"/>
                <a:cs typeface="+mn-cs"/>
              </a:defRPr>
            </a:lvl1pPr>
            <a:lvl2pPr marL="381000" indent="-188913" algn="l" rtl="0" fontAlgn="base">
              <a:spcBef>
                <a:spcPct val="40000"/>
              </a:spcBef>
              <a:spcAft>
                <a:spcPct val="0"/>
              </a:spcAft>
              <a:buClr>
                <a:schemeClr val="accent1"/>
              </a:buClr>
              <a:buChar char="-"/>
              <a:defRPr>
                <a:solidFill>
                  <a:schemeClr val="tx1"/>
                </a:solidFill>
                <a:latin typeface="+mn-lt"/>
              </a:defRPr>
            </a:lvl2pPr>
            <a:lvl3pPr marL="561975" indent="-179388" algn="l" rtl="0" fontAlgn="base">
              <a:spcBef>
                <a:spcPct val="40000"/>
              </a:spcBef>
              <a:spcAft>
                <a:spcPct val="0"/>
              </a:spcAft>
              <a:buClr>
                <a:schemeClr val="accent1"/>
              </a:buClr>
              <a:buChar char="-"/>
              <a:defRPr>
                <a:solidFill>
                  <a:schemeClr val="tx1"/>
                </a:solidFill>
                <a:latin typeface="+mn-lt"/>
              </a:defRPr>
            </a:lvl3pPr>
            <a:lvl4pPr marL="752475" indent="-188913" algn="l" rtl="0" fontAlgn="base">
              <a:spcBef>
                <a:spcPct val="40000"/>
              </a:spcBef>
              <a:spcAft>
                <a:spcPct val="0"/>
              </a:spcAft>
              <a:buClr>
                <a:schemeClr val="accent1"/>
              </a:buClr>
              <a:buChar char="-"/>
              <a:defRPr>
                <a:solidFill>
                  <a:schemeClr val="tx1"/>
                </a:solidFill>
                <a:latin typeface="+mn-lt"/>
              </a:defRPr>
            </a:lvl4pPr>
            <a:lvl5pPr marL="962025" indent="-207963" algn="l" rtl="0" fontAlgn="base">
              <a:spcBef>
                <a:spcPct val="40000"/>
              </a:spcBef>
              <a:spcAft>
                <a:spcPct val="0"/>
              </a:spcAft>
              <a:buClr>
                <a:schemeClr val="accent1"/>
              </a:buClr>
              <a:buFont typeface="Wingdings" pitchFamily="2" charset="2"/>
              <a:buChar char="§"/>
              <a:defRPr>
                <a:solidFill>
                  <a:schemeClr val="tx1"/>
                </a:solidFill>
                <a:latin typeface="+mn-lt"/>
              </a:defRPr>
            </a:lvl5pPr>
            <a:lvl6pPr marL="1419225" indent="-207963" algn="l" rtl="0" fontAlgn="base">
              <a:spcBef>
                <a:spcPct val="40000"/>
              </a:spcBef>
              <a:spcAft>
                <a:spcPct val="0"/>
              </a:spcAft>
              <a:buClr>
                <a:schemeClr val="accent1"/>
              </a:buClr>
              <a:buFont typeface="Wingdings" pitchFamily="2" charset="2"/>
              <a:buChar char="§"/>
              <a:defRPr>
                <a:solidFill>
                  <a:schemeClr val="tx1"/>
                </a:solidFill>
                <a:latin typeface="+mn-lt"/>
              </a:defRPr>
            </a:lvl6pPr>
            <a:lvl7pPr marL="1876425" indent="-207963" algn="l" rtl="0" fontAlgn="base">
              <a:spcBef>
                <a:spcPct val="40000"/>
              </a:spcBef>
              <a:spcAft>
                <a:spcPct val="0"/>
              </a:spcAft>
              <a:buClr>
                <a:schemeClr val="accent1"/>
              </a:buClr>
              <a:buFont typeface="Wingdings" pitchFamily="2" charset="2"/>
              <a:buChar char="§"/>
              <a:defRPr>
                <a:solidFill>
                  <a:schemeClr val="tx1"/>
                </a:solidFill>
                <a:latin typeface="+mn-lt"/>
              </a:defRPr>
            </a:lvl7pPr>
            <a:lvl8pPr marL="2333625" indent="-207963" algn="l" rtl="0" fontAlgn="base">
              <a:spcBef>
                <a:spcPct val="40000"/>
              </a:spcBef>
              <a:spcAft>
                <a:spcPct val="0"/>
              </a:spcAft>
              <a:buClr>
                <a:schemeClr val="accent1"/>
              </a:buClr>
              <a:buFont typeface="Wingdings" pitchFamily="2" charset="2"/>
              <a:buChar char="§"/>
              <a:defRPr>
                <a:solidFill>
                  <a:schemeClr val="tx1"/>
                </a:solidFill>
                <a:latin typeface="+mn-lt"/>
              </a:defRPr>
            </a:lvl8pPr>
            <a:lvl9pPr marL="2790825" indent="-207963" algn="l" rtl="0" fontAlgn="base">
              <a:spcBef>
                <a:spcPct val="40000"/>
              </a:spcBef>
              <a:spcAft>
                <a:spcPct val="0"/>
              </a:spcAft>
              <a:buClr>
                <a:schemeClr val="accent1"/>
              </a:buClr>
              <a:buFont typeface="Wingdings" pitchFamily="2" charset="2"/>
              <a:buChar char="§"/>
              <a:defRPr>
                <a:solidFill>
                  <a:schemeClr val="tx1"/>
                </a:solidFill>
                <a:latin typeface="+mn-lt"/>
              </a:defRPr>
            </a:lvl9pPr>
          </a:lstStyle>
          <a:p>
            <a:pPr marL="0" indent="0">
              <a:buFont typeface="Wingdings" pitchFamily="2" charset="2"/>
              <a:buNone/>
              <a:defRPr/>
            </a:pPr>
            <a:r>
              <a:rPr lang="zh-CN" altLang="en-US" sz="4500" dirty="0" smtClean="0">
                <a:ln w="18415" cmpd="sng">
                  <a:solidFill>
                    <a:srgbClr val="FFFFFF"/>
                  </a:solidFill>
                  <a:prstDash val="solid"/>
                </a:ln>
                <a:effectLst>
                  <a:outerShdw blurRad="38100" dist="38100" dir="2700000" algn="tl">
                    <a:srgbClr val="000000">
                      <a:alpha val="43137"/>
                    </a:srgbClr>
                  </a:outerShdw>
                </a:effectLst>
                <a:latin typeface="黑体" pitchFamily="49" charset="-122"/>
              </a:rPr>
              <a:t>二、违约金</a:t>
            </a:r>
            <a:endParaRPr lang="de-DE" altLang="zh-CN" sz="4500" dirty="0">
              <a:ln w="18415" cmpd="sng">
                <a:solidFill>
                  <a:srgbClr val="FFFFFF"/>
                </a:solidFill>
                <a:prstDash val="solid"/>
              </a:ln>
              <a:effectLst>
                <a:outerShdw blurRad="38100" dist="38100" dir="2700000" algn="tl">
                  <a:srgbClr val="000000">
                    <a:alpha val="43137"/>
                  </a:srgbClr>
                </a:outerShdw>
              </a:effectLst>
              <a:latin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ChangeArrowheads="1"/>
          </p:cNvSpPr>
          <p:nvPr/>
        </p:nvSpPr>
        <p:spPr bwMode="auto">
          <a:xfrm>
            <a:off x="-3175" y="0"/>
            <a:ext cx="9144000" cy="6858000"/>
          </a:xfrm>
          <a:prstGeom prst="rect">
            <a:avLst/>
          </a:prstGeom>
          <a:solidFill>
            <a:schemeClr val="bg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9" name="Rectangle 15"/>
          <p:cNvSpPr txBox="1">
            <a:spLocks noChangeArrowheads="1"/>
          </p:cNvSpPr>
          <p:nvPr/>
        </p:nvSpPr>
        <p:spPr bwMode="auto">
          <a:xfrm>
            <a:off x="2071670" y="2143116"/>
            <a:ext cx="5822926" cy="784830"/>
          </a:xfrm>
          <a:prstGeom prst="rect">
            <a:avLst/>
          </a:prstGeom>
          <a:noFill/>
          <a:ln>
            <a:noFill/>
          </a:ln>
          <a:effectLst>
            <a:outerShdw blurRad="50800" dist="38100" dir="2700000" algn="tl" rotWithShape="0">
              <a:prstClr val="black">
                <a:alpha val="40000"/>
              </a:prstClr>
            </a:outerShdw>
          </a:effectLst>
          <a:extLst>
            <a:ext uri="{909E8E84-426E-40DD-AFC4-6F175D3DCCD1}"/>
            <a:ext uri="{91240B29-F687-4F45-9708-019B960494DF}"/>
          </a:extLst>
        </p:spPr>
        <p:txBody>
          <a:bodyPr lIns="0" rIns="0">
            <a:spAutoFit/>
          </a:bodyPr>
          <a:lstStyle>
            <a:lvl1pPr marL="190500" indent="-190500" algn="l" rtl="0" fontAlgn="base">
              <a:spcBef>
                <a:spcPct val="40000"/>
              </a:spcBef>
              <a:spcAft>
                <a:spcPct val="0"/>
              </a:spcAft>
              <a:buClr>
                <a:schemeClr val="accent1"/>
              </a:buClr>
              <a:buFont typeface="Wingdings" pitchFamily="2" charset="2"/>
              <a:buChar char="§"/>
              <a:defRPr sz="2000">
                <a:solidFill>
                  <a:schemeClr val="tx1"/>
                </a:solidFill>
                <a:latin typeface="+mn-lt"/>
                <a:ea typeface="+mn-ea"/>
                <a:cs typeface="+mn-cs"/>
              </a:defRPr>
            </a:lvl1pPr>
            <a:lvl2pPr marL="381000" indent="-188913" algn="l" rtl="0" fontAlgn="base">
              <a:spcBef>
                <a:spcPct val="40000"/>
              </a:spcBef>
              <a:spcAft>
                <a:spcPct val="0"/>
              </a:spcAft>
              <a:buClr>
                <a:schemeClr val="accent1"/>
              </a:buClr>
              <a:buChar char="-"/>
              <a:defRPr>
                <a:solidFill>
                  <a:schemeClr val="tx1"/>
                </a:solidFill>
                <a:latin typeface="+mn-lt"/>
              </a:defRPr>
            </a:lvl2pPr>
            <a:lvl3pPr marL="561975" indent="-179388" algn="l" rtl="0" fontAlgn="base">
              <a:spcBef>
                <a:spcPct val="40000"/>
              </a:spcBef>
              <a:spcAft>
                <a:spcPct val="0"/>
              </a:spcAft>
              <a:buClr>
                <a:schemeClr val="accent1"/>
              </a:buClr>
              <a:buChar char="-"/>
              <a:defRPr>
                <a:solidFill>
                  <a:schemeClr val="tx1"/>
                </a:solidFill>
                <a:latin typeface="+mn-lt"/>
              </a:defRPr>
            </a:lvl3pPr>
            <a:lvl4pPr marL="752475" indent="-188913" algn="l" rtl="0" fontAlgn="base">
              <a:spcBef>
                <a:spcPct val="40000"/>
              </a:spcBef>
              <a:spcAft>
                <a:spcPct val="0"/>
              </a:spcAft>
              <a:buClr>
                <a:schemeClr val="accent1"/>
              </a:buClr>
              <a:buChar char="-"/>
              <a:defRPr>
                <a:solidFill>
                  <a:schemeClr val="tx1"/>
                </a:solidFill>
                <a:latin typeface="+mn-lt"/>
              </a:defRPr>
            </a:lvl4pPr>
            <a:lvl5pPr marL="962025" indent="-207963" algn="l" rtl="0" fontAlgn="base">
              <a:spcBef>
                <a:spcPct val="40000"/>
              </a:spcBef>
              <a:spcAft>
                <a:spcPct val="0"/>
              </a:spcAft>
              <a:buClr>
                <a:schemeClr val="accent1"/>
              </a:buClr>
              <a:buFont typeface="Wingdings" pitchFamily="2" charset="2"/>
              <a:buChar char="§"/>
              <a:defRPr>
                <a:solidFill>
                  <a:schemeClr val="tx1"/>
                </a:solidFill>
                <a:latin typeface="+mn-lt"/>
              </a:defRPr>
            </a:lvl5pPr>
            <a:lvl6pPr marL="1419225" indent="-207963" algn="l" rtl="0" fontAlgn="base">
              <a:spcBef>
                <a:spcPct val="40000"/>
              </a:spcBef>
              <a:spcAft>
                <a:spcPct val="0"/>
              </a:spcAft>
              <a:buClr>
                <a:schemeClr val="accent1"/>
              </a:buClr>
              <a:buFont typeface="Wingdings" pitchFamily="2" charset="2"/>
              <a:buChar char="§"/>
              <a:defRPr>
                <a:solidFill>
                  <a:schemeClr val="tx1"/>
                </a:solidFill>
                <a:latin typeface="+mn-lt"/>
              </a:defRPr>
            </a:lvl6pPr>
            <a:lvl7pPr marL="1876425" indent="-207963" algn="l" rtl="0" fontAlgn="base">
              <a:spcBef>
                <a:spcPct val="40000"/>
              </a:spcBef>
              <a:spcAft>
                <a:spcPct val="0"/>
              </a:spcAft>
              <a:buClr>
                <a:schemeClr val="accent1"/>
              </a:buClr>
              <a:buFont typeface="Wingdings" pitchFamily="2" charset="2"/>
              <a:buChar char="§"/>
              <a:defRPr>
                <a:solidFill>
                  <a:schemeClr val="tx1"/>
                </a:solidFill>
                <a:latin typeface="+mn-lt"/>
              </a:defRPr>
            </a:lvl7pPr>
            <a:lvl8pPr marL="2333625" indent="-207963" algn="l" rtl="0" fontAlgn="base">
              <a:spcBef>
                <a:spcPct val="40000"/>
              </a:spcBef>
              <a:spcAft>
                <a:spcPct val="0"/>
              </a:spcAft>
              <a:buClr>
                <a:schemeClr val="accent1"/>
              </a:buClr>
              <a:buFont typeface="Wingdings" pitchFamily="2" charset="2"/>
              <a:buChar char="§"/>
              <a:defRPr>
                <a:solidFill>
                  <a:schemeClr val="tx1"/>
                </a:solidFill>
                <a:latin typeface="+mn-lt"/>
              </a:defRPr>
            </a:lvl8pPr>
            <a:lvl9pPr marL="2790825" indent="-207963" algn="l" rtl="0" fontAlgn="base">
              <a:spcBef>
                <a:spcPct val="40000"/>
              </a:spcBef>
              <a:spcAft>
                <a:spcPct val="0"/>
              </a:spcAft>
              <a:buClr>
                <a:schemeClr val="accent1"/>
              </a:buClr>
              <a:buFont typeface="Wingdings" pitchFamily="2" charset="2"/>
              <a:buChar char="§"/>
              <a:defRPr>
                <a:solidFill>
                  <a:schemeClr val="tx1"/>
                </a:solidFill>
                <a:latin typeface="+mn-lt"/>
              </a:defRPr>
            </a:lvl9pPr>
          </a:lstStyle>
          <a:p>
            <a:pPr marL="0" indent="0">
              <a:buFont typeface="Wingdings" pitchFamily="2" charset="2"/>
              <a:buNone/>
              <a:defRPr/>
            </a:pPr>
            <a:r>
              <a:rPr lang="zh-CN" altLang="en-US" sz="4500" dirty="0" smtClean="0">
                <a:ln w="18415" cmpd="sng">
                  <a:solidFill>
                    <a:srgbClr val="FFFFFF"/>
                  </a:solidFill>
                  <a:prstDash val="solid"/>
                </a:ln>
                <a:effectLst>
                  <a:outerShdw blurRad="38100" dist="38100" dir="2700000" algn="tl">
                    <a:srgbClr val="000000">
                      <a:alpha val="43137"/>
                    </a:srgbClr>
                  </a:outerShdw>
                </a:effectLst>
                <a:latin typeface="+mj-ea"/>
                <a:ea typeface="+mj-ea"/>
              </a:rPr>
              <a:t>一、经济补偿金</a:t>
            </a:r>
            <a:endParaRPr lang="de-DE" altLang="zh-CN" sz="4500" dirty="0">
              <a:ln w="18415" cmpd="sng">
                <a:solidFill>
                  <a:srgbClr val="FFFFFF"/>
                </a:solidFill>
                <a:prstDash val="solid"/>
              </a:ln>
              <a:effectLst>
                <a:outerShdw blurRad="38100" dist="38100" dir="2700000" algn="tl">
                  <a:srgbClr val="000000">
                    <a:alpha val="43137"/>
                  </a:srgbClr>
                </a:outerShdw>
              </a:effectLst>
              <a:latin typeface="+mj-ea"/>
              <a:ea typeface="+mj-ea"/>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 y="468313"/>
            <a:ext cx="8229600" cy="1016000"/>
          </a:xfrm>
        </p:spPr>
        <p:txBody>
          <a:bodyPr/>
          <a:lstStyle/>
          <a:p>
            <a:pPr eaLnBrk="1" fontAlgn="auto" hangingPunct="1">
              <a:spcAft>
                <a:spcPts val="0"/>
              </a:spcAft>
              <a:defRPr/>
            </a:pPr>
            <a:r>
              <a:rPr lang="en-US" altLang="zh-CN" dirty="0" smtClean="0">
                <a:latin typeface="黑体" pitchFamily="2" charset="-122"/>
              </a:rPr>
              <a:t> 2   </a:t>
            </a:r>
            <a:r>
              <a:rPr lang="zh-CN" altLang="en-US" dirty="0" smtClean="0">
                <a:latin typeface="黑体" pitchFamily="2" charset="-122"/>
              </a:rPr>
              <a:t>违约金</a:t>
            </a:r>
            <a:r>
              <a:rPr lang="en-US" altLang="zh-CN" dirty="0" smtClean="0">
                <a:latin typeface="黑体" pitchFamily="49" charset="-122"/>
              </a:rPr>
              <a:t>—</a:t>
            </a:r>
            <a:r>
              <a:rPr lang="zh-CN" altLang="en-US" dirty="0" smtClean="0">
                <a:latin typeface="黑体" pitchFamily="2" charset="-122"/>
              </a:rPr>
              <a:t>违约金的种类</a:t>
            </a:r>
            <a:endParaRPr lang="zh-CN" altLang="en-US" dirty="0">
              <a:latin typeface="黑体" pitchFamily="2" charset="-122"/>
            </a:endParaRPr>
          </a:p>
        </p:txBody>
      </p:sp>
      <p:graphicFrame>
        <p:nvGraphicFramePr>
          <p:cNvPr id="7" name="内容占位符 6"/>
          <p:cNvGraphicFramePr>
            <a:graphicFrameLocks noGrp="1"/>
          </p:cNvGraphicFramePr>
          <p:nvPr>
            <p:ph idx="1"/>
          </p:nvPr>
        </p:nvGraphicFramePr>
        <p:xfrm>
          <a:off x="286612" y="1939056"/>
          <a:ext cx="8605868"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圆角矩形 7"/>
          <p:cNvSpPr/>
          <p:nvPr/>
        </p:nvSpPr>
        <p:spPr>
          <a:xfrm>
            <a:off x="3963988" y="1595438"/>
            <a:ext cx="1071562" cy="4929187"/>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4400" b="1" dirty="0">
                <a:solidFill>
                  <a:srgbClr val="000066"/>
                </a:solidFill>
              </a:rPr>
              <a:t>离职</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88" y="620713"/>
            <a:ext cx="8229600" cy="914400"/>
          </a:xfrm>
        </p:spPr>
        <p:txBody>
          <a:bodyPr/>
          <a:lstStyle/>
          <a:p>
            <a:pPr eaLnBrk="1" fontAlgn="auto" hangingPunct="1">
              <a:spcAft>
                <a:spcPts val="0"/>
              </a:spcAft>
              <a:defRPr/>
            </a:pPr>
            <a:r>
              <a:rPr lang="en-US" altLang="zh-CN" dirty="0" smtClean="0">
                <a:latin typeface="黑体" pitchFamily="2" charset="-122"/>
              </a:rPr>
              <a:t>2</a:t>
            </a:r>
            <a:r>
              <a:rPr lang="zh-CN" altLang="en-US" dirty="0" smtClean="0">
                <a:latin typeface="黑体" pitchFamily="2" charset="-122"/>
              </a:rPr>
              <a:t>   违约金适用条件</a:t>
            </a:r>
            <a:r>
              <a:rPr lang="en-US" altLang="zh-CN" dirty="0" smtClean="0">
                <a:latin typeface="黑体" pitchFamily="2" charset="-122"/>
              </a:rPr>
              <a:t>-</a:t>
            </a:r>
            <a:r>
              <a:rPr lang="zh-CN" altLang="en-US" dirty="0" smtClean="0">
                <a:solidFill>
                  <a:srgbClr val="FFFF00"/>
                </a:solidFill>
                <a:latin typeface="黑体" pitchFamily="2" charset="-122"/>
              </a:rPr>
              <a:t>培训内容</a:t>
            </a:r>
            <a:r>
              <a:rPr lang="zh-CN" altLang="en-US" dirty="0" smtClean="0">
                <a:latin typeface="黑体" pitchFamily="2" charset="-122"/>
              </a:rPr>
              <a:t>（</a:t>
            </a:r>
            <a:r>
              <a:rPr lang="en-US" altLang="zh-CN" dirty="0" smtClean="0">
                <a:latin typeface="黑体" pitchFamily="2" charset="-122"/>
              </a:rPr>
              <a:t>1</a:t>
            </a:r>
            <a:r>
              <a:rPr lang="zh-CN" altLang="en-US" dirty="0" smtClean="0">
                <a:latin typeface="黑体" pitchFamily="2" charset="-122"/>
              </a:rPr>
              <a:t>）</a:t>
            </a:r>
          </a:p>
        </p:txBody>
      </p:sp>
      <p:graphicFrame>
        <p:nvGraphicFramePr>
          <p:cNvPr id="7" name="内容占位符 6"/>
          <p:cNvGraphicFramePr>
            <a:graphicFrameLocks noGrp="1"/>
          </p:cNvGraphicFramePr>
          <p:nvPr>
            <p:ph idx="1"/>
          </p:nvPr>
        </p:nvGraphicFramePr>
        <p:xfrm>
          <a:off x="457200" y="1855365"/>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左箭头标注 8"/>
          <p:cNvSpPr/>
          <p:nvPr/>
        </p:nvSpPr>
        <p:spPr>
          <a:xfrm>
            <a:off x="5143500" y="2287588"/>
            <a:ext cx="2714625" cy="1785937"/>
          </a:xfrm>
          <a:prstGeom prst="leftArrowCallout">
            <a:avLst/>
          </a:prstGeom>
        </p:spPr>
        <p:style>
          <a:lnRef idx="2">
            <a:schemeClr val="accent2"/>
          </a:lnRef>
          <a:fillRef idx="1">
            <a:schemeClr val="lt1"/>
          </a:fillRef>
          <a:effectRef idx="0">
            <a:schemeClr val="accent2"/>
          </a:effectRef>
          <a:fontRef idx="minor">
            <a:schemeClr val="dk1"/>
          </a:fontRef>
        </p:style>
        <p:txBody>
          <a:bodyPr anchor="ctr">
            <a:normAutofit/>
          </a:bodyPr>
          <a:lstStyle/>
          <a:p>
            <a:pPr algn="ctr">
              <a:lnSpc>
                <a:spcPts val="3000"/>
              </a:lnSpc>
              <a:defRPr/>
            </a:pPr>
            <a:r>
              <a:rPr lang="zh-CN" altLang="en-US" b="1" dirty="0">
                <a:solidFill>
                  <a:srgbClr val="000099"/>
                </a:solidFill>
                <a:effectLst>
                  <a:outerShdw blurRad="38100" dist="38100" dir="2700000" algn="tl">
                    <a:srgbClr val="000000">
                      <a:alpha val="43137"/>
                    </a:srgbClr>
                  </a:outerShdw>
                </a:effectLst>
              </a:rPr>
              <a:t>可以约定服务期、违约金或偿还培训费用</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88" y="414338"/>
            <a:ext cx="8229600" cy="1143000"/>
          </a:xfrm>
        </p:spPr>
        <p:txBody>
          <a:bodyPr/>
          <a:lstStyle/>
          <a:p>
            <a:pPr eaLnBrk="1" fontAlgn="auto" hangingPunct="1">
              <a:spcAft>
                <a:spcPts val="0"/>
              </a:spcAft>
              <a:defRPr/>
            </a:pPr>
            <a:r>
              <a:rPr lang="en-US" altLang="zh-CN" dirty="0" smtClean="0">
                <a:latin typeface="黑体" pitchFamily="2" charset="-122"/>
              </a:rPr>
              <a:t>2   </a:t>
            </a:r>
            <a:r>
              <a:rPr lang="zh-CN" altLang="en-US" dirty="0" smtClean="0">
                <a:latin typeface="黑体" pitchFamily="2" charset="-122"/>
              </a:rPr>
              <a:t>违约金适用条件</a:t>
            </a:r>
            <a:r>
              <a:rPr lang="en-US" altLang="zh-CN" dirty="0" smtClean="0">
                <a:latin typeface="黑体" pitchFamily="2" charset="-122"/>
              </a:rPr>
              <a:t>-</a:t>
            </a:r>
            <a:r>
              <a:rPr lang="zh-CN" altLang="en-US" dirty="0" smtClean="0">
                <a:solidFill>
                  <a:srgbClr val="FFFF00"/>
                </a:solidFill>
                <a:latin typeface="黑体" pitchFamily="2" charset="-122"/>
              </a:rPr>
              <a:t>培训费用</a:t>
            </a:r>
            <a:r>
              <a:rPr lang="zh-CN" altLang="en-US" dirty="0" smtClean="0">
                <a:latin typeface="黑体" pitchFamily="2" charset="-122"/>
              </a:rPr>
              <a:t>（</a:t>
            </a:r>
            <a:r>
              <a:rPr lang="en-US" altLang="zh-CN" dirty="0" smtClean="0">
                <a:latin typeface="黑体" pitchFamily="2" charset="-122"/>
              </a:rPr>
              <a:t>2</a:t>
            </a:r>
            <a:r>
              <a:rPr lang="zh-CN" altLang="en-US" dirty="0" smtClean="0">
                <a:latin typeface="黑体" pitchFamily="2" charset="-122"/>
              </a:rPr>
              <a:t>）</a:t>
            </a:r>
            <a:endParaRPr lang="zh-CN" altLang="en-US" dirty="0">
              <a:latin typeface="黑体" pitchFamily="2" charset="-122"/>
            </a:endParaRPr>
          </a:p>
        </p:txBody>
      </p:sp>
      <p:graphicFrame>
        <p:nvGraphicFramePr>
          <p:cNvPr id="5" name="内容占位符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0A15A573-71E4-4821-AA95-E01F88DCF6FB}"/>
                                            </p:graphicEl>
                                          </p:spTgt>
                                        </p:tgtEl>
                                        <p:attrNameLst>
                                          <p:attrName>style.visibility</p:attrName>
                                        </p:attrNameLst>
                                      </p:cBhvr>
                                      <p:to>
                                        <p:strVal val="visible"/>
                                      </p:to>
                                    </p:set>
                                    <p:animEffect transition="in" filter="randombar(horizontal)">
                                      <p:cBhvr>
                                        <p:cTn id="7" dur="500"/>
                                        <p:tgtEl>
                                          <p:spTgt spid="5">
                                            <p:graphicEl>
                                              <a:dgm id="{0A15A573-71E4-4821-AA95-E01F88DCF6FB}"/>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graphicEl>
                                              <a:dgm id="{DFD6AF2B-74A1-473E-B63C-67021ED68411}"/>
                                            </p:graphicEl>
                                          </p:spTgt>
                                        </p:tgtEl>
                                        <p:attrNameLst>
                                          <p:attrName>style.visibility</p:attrName>
                                        </p:attrNameLst>
                                      </p:cBhvr>
                                      <p:to>
                                        <p:strVal val="visible"/>
                                      </p:to>
                                    </p:set>
                                    <p:animEffect transition="in" filter="randombar(horizontal)">
                                      <p:cBhvr>
                                        <p:cTn id="10" dur="500"/>
                                        <p:tgtEl>
                                          <p:spTgt spid="5">
                                            <p:graphicEl>
                                              <a:dgm id="{DFD6AF2B-74A1-473E-B63C-67021ED68411}"/>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graphicEl>
                                              <a:dgm id="{520551F0-2592-4DAE-AE6E-EFBEBF1E54CF}"/>
                                            </p:graphicEl>
                                          </p:spTgt>
                                        </p:tgtEl>
                                        <p:attrNameLst>
                                          <p:attrName>style.visibility</p:attrName>
                                        </p:attrNameLst>
                                      </p:cBhvr>
                                      <p:to>
                                        <p:strVal val="visible"/>
                                      </p:to>
                                    </p:set>
                                    <p:animEffect transition="in" filter="randombar(horizontal)">
                                      <p:cBhvr>
                                        <p:cTn id="15" dur="500"/>
                                        <p:tgtEl>
                                          <p:spTgt spid="5">
                                            <p:graphicEl>
                                              <a:dgm id="{520551F0-2592-4DAE-AE6E-EFBEBF1E54CF}"/>
                                            </p:graphic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graphicEl>
                                              <a:dgm id="{5F257F17-C914-417F-AB00-0CF1CC5344F9}"/>
                                            </p:graphicEl>
                                          </p:spTgt>
                                        </p:tgtEl>
                                        <p:attrNameLst>
                                          <p:attrName>style.visibility</p:attrName>
                                        </p:attrNameLst>
                                      </p:cBhvr>
                                      <p:to>
                                        <p:strVal val="visible"/>
                                      </p:to>
                                    </p:set>
                                    <p:animEffect transition="in" filter="randombar(horizontal)">
                                      <p:cBhvr>
                                        <p:cTn id="18" dur="500"/>
                                        <p:tgtEl>
                                          <p:spTgt spid="5">
                                            <p:graphicEl>
                                              <a:dgm id="{5F257F17-C914-417F-AB00-0CF1CC5344F9}"/>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graphicEl>
                                              <a:dgm id="{EF0642BA-F381-4A69-BE32-5391C3907BE9}"/>
                                            </p:graphicEl>
                                          </p:spTgt>
                                        </p:tgtEl>
                                        <p:attrNameLst>
                                          <p:attrName>style.visibility</p:attrName>
                                        </p:attrNameLst>
                                      </p:cBhvr>
                                      <p:to>
                                        <p:strVal val="visible"/>
                                      </p:to>
                                    </p:set>
                                    <p:animEffect transition="in" filter="randombar(horizontal)">
                                      <p:cBhvr>
                                        <p:cTn id="23" dur="500"/>
                                        <p:tgtEl>
                                          <p:spTgt spid="5">
                                            <p:graphicEl>
                                              <a:dgm id="{EF0642BA-F381-4A69-BE32-5391C3907BE9}"/>
                                            </p:graphic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
                                            <p:graphicEl>
                                              <a:dgm id="{09F9604A-0366-4567-BA73-D32895D14518}"/>
                                            </p:graphicEl>
                                          </p:spTgt>
                                        </p:tgtEl>
                                        <p:attrNameLst>
                                          <p:attrName>style.visibility</p:attrName>
                                        </p:attrNameLst>
                                      </p:cBhvr>
                                      <p:to>
                                        <p:strVal val="visible"/>
                                      </p:to>
                                    </p:set>
                                    <p:animEffect transition="in" filter="randombar(horizontal)">
                                      <p:cBhvr>
                                        <p:cTn id="26" dur="500"/>
                                        <p:tgtEl>
                                          <p:spTgt spid="5">
                                            <p:graphicEl>
                                              <a:dgm id="{09F9604A-0366-4567-BA73-D32895D1451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323850" y="695325"/>
            <a:ext cx="8229600" cy="646113"/>
          </a:xfrm>
          <a:prstGeom prst="rect">
            <a:avLst/>
          </a:prstGeom>
          <a:noFill/>
          <a:ln w="9525">
            <a:noFill/>
            <a:miter lim="800000"/>
            <a:headEnd/>
            <a:tailEnd/>
          </a:ln>
        </p:spPr>
        <p:txBody>
          <a:bodyPr>
            <a:spAutoFit/>
          </a:bodyPr>
          <a:lstStyle/>
          <a:p>
            <a:pPr>
              <a:defRPr/>
            </a:pPr>
            <a:r>
              <a:rPr lang="en-US" altLang="zh-CN" sz="3600" b="1" dirty="0">
                <a:solidFill>
                  <a:srgbClr val="FF0000"/>
                </a:solidFill>
                <a:effectLst>
                  <a:outerShdw blurRad="38100" dist="38100" dir="2700000" algn="tl">
                    <a:srgbClr val="000000">
                      <a:alpha val="43137"/>
                    </a:srgbClr>
                  </a:outerShdw>
                </a:effectLst>
                <a:latin typeface="黑体" pitchFamily="2" charset="-122"/>
                <a:ea typeface="宋体" pitchFamily="2" charset="-122"/>
              </a:rPr>
              <a:t>2  </a:t>
            </a:r>
            <a:r>
              <a:rPr lang="zh-CN" altLang="en-US" sz="3600" b="1" dirty="0">
                <a:solidFill>
                  <a:srgbClr val="FF0000"/>
                </a:solidFill>
                <a:effectLst>
                  <a:outerShdw blurRad="38100" dist="38100" dir="2700000" algn="tl">
                    <a:srgbClr val="000000">
                      <a:alpha val="43137"/>
                    </a:srgbClr>
                  </a:outerShdw>
                </a:effectLst>
                <a:latin typeface="+mj-ea"/>
                <a:ea typeface="+mj-ea"/>
              </a:rPr>
              <a:t>违约金适用条件</a:t>
            </a:r>
            <a:r>
              <a:rPr lang="en-US" altLang="zh-CN" sz="3600" b="1" dirty="0">
                <a:solidFill>
                  <a:srgbClr val="FF0000"/>
                </a:solidFill>
                <a:effectLst>
                  <a:outerShdw blurRad="38100" dist="38100" dir="2700000" algn="tl">
                    <a:srgbClr val="000000">
                      <a:alpha val="43137"/>
                    </a:srgbClr>
                  </a:outerShdw>
                </a:effectLst>
                <a:latin typeface="+mj-ea"/>
                <a:ea typeface="+mj-ea"/>
              </a:rPr>
              <a:t>-</a:t>
            </a:r>
            <a:r>
              <a:rPr lang="zh-CN" altLang="en-US" sz="3600" b="1" dirty="0">
                <a:solidFill>
                  <a:srgbClr val="FFFF00"/>
                </a:solidFill>
                <a:effectLst>
                  <a:outerShdw blurRad="38100" dist="38100" dir="2700000" algn="tl">
                    <a:srgbClr val="000000">
                      <a:alpha val="43137"/>
                    </a:srgbClr>
                  </a:outerShdw>
                </a:effectLst>
                <a:latin typeface="+mj-ea"/>
                <a:ea typeface="+mj-ea"/>
              </a:rPr>
              <a:t>约定服务期（</a:t>
            </a:r>
            <a:r>
              <a:rPr lang="en-US" altLang="zh-CN" sz="3600" b="1" dirty="0">
                <a:solidFill>
                  <a:srgbClr val="FFFF00"/>
                </a:solidFill>
                <a:effectLst>
                  <a:outerShdw blurRad="38100" dist="38100" dir="2700000" algn="tl">
                    <a:srgbClr val="000000">
                      <a:alpha val="43137"/>
                    </a:srgbClr>
                  </a:outerShdw>
                </a:effectLst>
                <a:latin typeface="+mj-ea"/>
                <a:ea typeface="+mj-ea"/>
              </a:rPr>
              <a:t>3</a:t>
            </a:r>
            <a:r>
              <a:rPr lang="zh-CN" altLang="en-US" sz="3600" b="1" dirty="0">
                <a:solidFill>
                  <a:srgbClr val="FFFF00"/>
                </a:solidFill>
                <a:effectLst>
                  <a:outerShdw blurRad="38100" dist="38100" dir="2700000" algn="tl">
                    <a:srgbClr val="000000">
                      <a:alpha val="43137"/>
                    </a:srgbClr>
                  </a:outerShdw>
                </a:effectLst>
                <a:latin typeface="+mj-ea"/>
                <a:ea typeface="+mj-ea"/>
              </a:rPr>
              <a:t>）</a:t>
            </a:r>
            <a:endParaRPr lang="zh-CN" altLang="en-US" sz="3600" b="1" dirty="0">
              <a:solidFill>
                <a:srgbClr val="FFFF00"/>
              </a:solidFill>
              <a:latin typeface="+mj-ea"/>
              <a:ea typeface="+mj-ea"/>
            </a:endParaRPr>
          </a:p>
        </p:txBody>
      </p:sp>
      <p:pic>
        <p:nvPicPr>
          <p:cNvPr id="12291" name="Picture 2" descr="C:\Users\220k\Desktop\1329274713fbEmLS3g.jpg"/>
          <p:cNvPicPr>
            <a:picLocks noChangeAspect="1" noChangeArrowheads="1"/>
          </p:cNvPicPr>
          <p:nvPr/>
        </p:nvPicPr>
        <p:blipFill>
          <a:blip r:embed="rId3"/>
          <a:srcRect/>
          <a:stretch>
            <a:fillRect/>
          </a:stretch>
        </p:blipFill>
        <p:spPr bwMode="auto">
          <a:xfrm>
            <a:off x="215900" y="2133600"/>
            <a:ext cx="3276600" cy="3275013"/>
          </a:xfrm>
          <a:prstGeom prst="rect">
            <a:avLst/>
          </a:prstGeom>
          <a:noFill/>
          <a:ln w="9525">
            <a:noFill/>
            <a:miter lim="800000"/>
            <a:headEnd/>
            <a:tailEnd/>
          </a:ln>
        </p:spPr>
      </p:pic>
      <p:sp>
        <p:nvSpPr>
          <p:cNvPr id="12292" name="Line 3"/>
          <p:cNvSpPr>
            <a:spLocks noChangeShapeType="1"/>
          </p:cNvSpPr>
          <p:nvPr/>
        </p:nvSpPr>
        <p:spPr bwMode="black">
          <a:xfrm>
            <a:off x="3059113" y="5516563"/>
            <a:ext cx="4800600" cy="0"/>
          </a:xfrm>
          <a:prstGeom prst="line">
            <a:avLst/>
          </a:prstGeom>
          <a:noFill/>
          <a:ln w="28575" cap="rnd">
            <a:solidFill>
              <a:schemeClr val="tx1"/>
            </a:solidFill>
            <a:prstDash val="sysDot"/>
            <a:round/>
            <a:headEnd/>
            <a:tailEnd/>
          </a:ln>
        </p:spPr>
        <p:txBody>
          <a:bodyPr/>
          <a:lstStyle/>
          <a:p>
            <a:endParaRPr lang="zh-CN" altLang="en-US"/>
          </a:p>
        </p:txBody>
      </p:sp>
      <p:sp>
        <p:nvSpPr>
          <p:cNvPr id="12293" name="Line 5"/>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p:spPr>
        <p:txBody>
          <a:bodyPr/>
          <a:lstStyle/>
          <a:p>
            <a:endParaRPr lang="zh-CN" altLang="en-US"/>
          </a:p>
        </p:txBody>
      </p:sp>
      <p:sp>
        <p:nvSpPr>
          <p:cNvPr id="12294" name="Rectangle 7"/>
          <p:cNvSpPr>
            <a:spLocks noChangeArrowheads="1"/>
          </p:cNvSpPr>
          <p:nvPr/>
        </p:nvSpPr>
        <p:spPr bwMode="black">
          <a:xfrm>
            <a:off x="3352800" y="2343150"/>
            <a:ext cx="4298950" cy="400050"/>
          </a:xfrm>
          <a:prstGeom prst="rect">
            <a:avLst/>
          </a:prstGeom>
          <a:noFill/>
          <a:ln w="9525">
            <a:noFill/>
            <a:miter lim="800000"/>
            <a:headEnd/>
            <a:tailEnd/>
          </a:ln>
        </p:spPr>
        <p:txBody>
          <a:bodyPr>
            <a:spAutoFit/>
          </a:bodyPr>
          <a:lstStyle/>
          <a:p>
            <a:pPr eaLnBrk="0" hangingPunct="0"/>
            <a:r>
              <a:rPr lang="zh-CN" altLang="en-US" sz="2000"/>
              <a:t>书面形式</a:t>
            </a:r>
            <a:endParaRPr lang="en-US" altLang="zh-CN" sz="2000"/>
          </a:p>
        </p:txBody>
      </p:sp>
      <p:sp>
        <p:nvSpPr>
          <p:cNvPr id="12295" name="Line 8"/>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p:spPr>
        <p:txBody>
          <a:bodyPr/>
          <a:lstStyle/>
          <a:p>
            <a:endParaRPr lang="zh-CN" altLang="en-US"/>
          </a:p>
        </p:txBody>
      </p:sp>
      <p:sp>
        <p:nvSpPr>
          <p:cNvPr id="12296" name="Rectangle 9"/>
          <p:cNvSpPr>
            <a:spLocks noChangeArrowheads="1"/>
          </p:cNvSpPr>
          <p:nvPr/>
        </p:nvSpPr>
        <p:spPr bwMode="black">
          <a:xfrm>
            <a:off x="3886200" y="3028950"/>
            <a:ext cx="3552825" cy="400050"/>
          </a:xfrm>
          <a:prstGeom prst="rect">
            <a:avLst/>
          </a:prstGeom>
          <a:noFill/>
          <a:ln w="9525">
            <a:noFill/>
            <a:miter lim="800000"/>
            <a:headEnd/>
            <a:tailEnd/>
          </a:ln>
        </p:spPr>
        <p:txBody>
          <a:bodyPr>
            <a:spAutoFit/>
          </a:bodyPr>
          <a:lstStyle/>
          <a:p>
            <a:pPr eaLnBrk="0" hangingPunct="0"/>
            <a:r>
              <a:rPr lang="zh-CN" altLang="en-US" sz="2000"/>
              <a:t>培训结束时起算</a:t>
            </a:r>
            <a:endParaRPr lang="zh-CN" altLang="zh-CN" sz="2000"/>
          </a:p>
        </p:txBody>
      </p:sp>
      <p:sp>
        <p:nvSpPr>
          <p:cNvPr id="12297" name="Line 10"/>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p:spPr>
        <p:txBody>
          <a:bodyPr/>
          <a:lstStyle/>
          <a:p>
            <a:endParaRPr lang="zh-CN" altLang="en-US"/>
          </a:p>
        </p:txBody>
      </p:sp>
      <p:sp>
        <p:nvSpPr>
          <p:cNvPr id="12298" name="Rectangle 11"/>
          <p:cNvSpPr>
            <a:spLocks noChangeArrowheads="1"/>
          </p:cNvSpPr>
          <p:nvPr/>
        </p:nvSpPr>
        <p:spPr bwMode="black">
          <a:xfrm>
            <a:off x="4114800" y="3773488"/>
            <a:ext cx="4116388" cy="400050"/>
          </a:xfrm>
          <a:prstGeom prst="rect">
            <a:avLst/>
          </a:prstGeom>
          <a:noFill/>
          <a:ln w="9525">
            <a:noFill/>
            <a:miter lim="800000"/>
            <a:headEnd/>
            <a:tailEnd/>
          </a:ln>
        </p:spPr>
        <p:txBody>
          <a:bodyPr>
            <a:spAutoFit/>
          </a:bodyPr>
          <a:lstStyle/>
          <a:p>
            <a:pPr eaLnBrk="0" hangingPunct="0"/>
            <a:r>
              <a:rPr lang="zh-CN" altLang="zh-CN" sz="2000"/>
              <a:t>服务期与劳动合同终止时间一致</a:t>
            </a:r>
          </a:p>
        </p:txBody>
      </p:sp>
      <p:sp>
        <p:nvSpPr>
          <p:cNvPr id="12299" name="Line 12"/>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p:spPr>
        <p:txBody>
          <a:bodyPr/>
          <a:lstStyle/>
          <a:p>
            <a:endParaRPr lang="zh-CN" altLang="en-US"/>
          </a:p>
        </p:txBody>
      </p:sp>
      <p:sp>
        <p:nvSpPr>
          <p:cNvPr id="12300" name="Rectangle 13"/>
          <p:cNvSpPr>
            <a:spLocks noChangeArrowheads="1"/>
          </p:cNvSpPr>
          <p:nvPr/>
        </p:nvSpPr>
        <p:spPr bwMode="black">
          <a:xfrm>
            <a:off x="3886200" y="4508500"/>
            <a:ext cx="5257800" cy="400050"/>
          </a:xfrm>
          <a:prstGeom prst="rect">
            <a:avLst/>
          </a:prstGeom>
          <a:noFill/>
          <a:ln w="9525">
            <a:noFill/>
            <a:miter lim="800000"/>
            <a:headEnd/>
            <a:tailEnd/>
          </a:ln>
        </p:spPr>
        <p:txBody>
          <a:bodyPr>
            <a:spAutoFit/>
          </a:bodyPr>
          <a:lstStyle/>
          <a:p>
            <a:pPr eaLnBrk="0" hangingPunct="0"/>
            <a:r>
              <a:rPr lang="zh-CN" altLang="zh-CN" sz="2000"/>
              <a:t>服务期终止时间早于劳动合同终止时间</a:t>
            </a:r>
            <a:endParaRPr lang="en-US" altLang="zh-CN" sz="2000"/>
          </a:p>
        </p:txBody>
      </p:sp>
      <p:grpSp>
        <p:nvGrpSpPr>
          <p:cNvPr id="2" name="Group 14"/>
          <p:cNvGrpSpPr>
            <a:grpSpLocks/>
          </p:cNvGrpSpPr>
          <p:nvPr/>
        </p:nvGrpSpPr>
        <p:grpSpPr bwMode="auto">
          <a:xfrm>
            <a:off x="2813050" y="2351088"/>
            <a:ext cx="393700" cy="393700"/>
            <a:chOff x="2543" y="1006"/>
            <a:chExt cx="416" cy="416"/>
          </a:xfrm>
        </p:grpSpPr>
        <p:sp>
          <p:nvSpPr>
            <p:cNvPr id="10283" name="Oval 15"/>
            <p:cNvSpPr>
              <a:spLocks noChangeArrowheads="1"/>
            </p:cNvSpPr>
            <p:nvPr/>
          </p:nvSpPr>
          <p:spPr bwMode="gray">
            <a:xfrm>
              <a:off x="2543" y="1006"/>
              <a:ext cx="416" cy="416"/>
            </a:xfrm>
            <a:prstGeom prst="ellipse">
              <a:avLst/>
            </a:prstGeom>
            <a:gradFill rotWithShape="1">
              <a:gsLst>
                <a:gs pos="0">
                  <a:srgbClr val="8A8A8A"/>
                </a:gs>
                <a:gs pos="50000">
                  <a:srgbClr val="FFFFFF"/>
                </a:gs>
                <a:gs pos="100000">
                  <a:srgbClr val="8A8A8A"/>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pPr>
                <a:defRPr/>
              </a:pPr>
              <a:endParaRPr lang="zh-CN" altLang="en-US">
                <a:ea typeface="宋体" pitchFamily="2" charset="-122"/>
              </a:endParaRPr>
            </a:p>
          </p:txBody>
        </p:sp>
        <p:grpSp>
          <p:nvGrpSpPr>
            <p:cNvPr id="3" name="Group 16"/>
            <p:cNvGrpSpPr>
              <a:grpSpLocks/>
            </p:cNvGrpSpPr>
            <p:nvPr/>
          </p:nvGrpSpPr>
          <p:grpSpPr bwMode="auto">
            <a:xfrm rot="-2288454">
              <a:off x="2578" y="1034"/>
              <a:ext cx="348" cy="356"/>
              <a:chOff x="887" y="2040"/>
              <a:chExt cx="433" cy="422"/>
            </a:xfrm>
          </p:grpSpPr>
          <p:pic>
            <p:nvPicPr>
              <p:cNvPr id="12334" name="Picture 17" descr="circuler_1"/>
              <p:cNvPicPr>
                <a:picLocks noChangeAspect="1" noChangeArrowheads="1"/>
              </p:cNvPicPr>
              <p:nvPr/>
            </p:nvPicPr>
            <p:blipFill>
              <a:blip r:embed="rId4"/>
              <a:srcRect/>
              <a:stretch>
                <a:fillRect/>
              </a:stretch>
            </p:blipFill>
            <p:spPr bwMode="gray">
              <a:xfrm>
                <a:off x="887" y="2040"/>
                <a:ext cx="430" cy="420"/>
              </a:xfrm>
              <a:prstGeom prst="rect">
                <a:avLst/>
              </a:prstGeom>
              <a:noFill/>
              <a:ln w="9525">
                <a:noFill/>
                <a:miter lim="800000"/>
                <a:headEnd/>
                <a:tailEnd/>
              </a:ln>
            </p:spPr>
          </p:pic>
          <p:sp>
            <p:nvSpPr>
              <p:cNvPr id="324" name="Oval 18"/>
              <p:cNvSpPr>
                <a:spLocks noChangeArrowheads="1"/>
              </p:cNvSpPr>
              <p:nvPr/>
            </p:nvSpPr>
            <p:spPr bwMode="gray">
              <a:xfrm>
                <a:off x="887" y="2040"/>
                <a:ext cx="432"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w="9525" algn="ctr">
                <a:noFill/>
                <a:round/>
                <a:headEnd/>
                <a:tailEnd/>
              </a:ln>
              <a:effectLst/>
            </p:spPr>
            <p:txBody>
              <a:bodyPr wrap="none" anchor="ctr"/>
              <a:lstStyle/>
              <a:p>
                <a:pPr>
                  <a:defRPr/>
                </a:pPr>
                <a:endParaRPr lang="zh-CN" altLang="en-US">
                  <a:ea typeface="宋体" pitchFamily="2" charset="-122"/>
                </a:endParaRPr>
              </a:p>
            </p:txBody>
          </p:sp>
          <p:pic>
            <p:nvPicPr>
              <p:cNvPr id="12336" name="Picture 19" descr="Picture2"/>
              <p:cNvPicPr>
                <a:picLocks noChangeAspect="1" noChangeArrowheads="1"/>
              </p:cNvPicPr>
              <p:nvPr/>
            </p:nvPicPr>
            <p:blipFill>
              <a:blip r:embed="rId5"/>
              <a:srcRect/>
              <a:stretch>
                <a:fillRect/>
              </a:stretch>
            </p:blipFill>
            <p:spPr bwMode="gray">
              <a:xfrm>
                <a:off x="930" y="2044"/>
                <a:ext cx="345" cy="149"/>
              </a:xfrm>
              <a:prstGeom prst="rect">
                <a:avLst/>
              </a:prstGeom>
              <a:noFill/>
              <a:ln w="9525">
                <a:noFill/>
                <a:miter lim="800000"/>
                <a:headEnd/>
                <a:tailEnd/>
              </a:ln>
            </p:spPr>
          </p:pic>
        </p:grpSp>
        <p:pic>
          <p:nvPicPr>
            <p:cNvPr id="12333" name="Picture 20"/>
            <p:cNvPicPr>
              <a:picLocks noChangeAspect="1" noChangeArrowheads="1"/>
            </p:cNvPicPr>
            <p:nvPr/>
          </p:nvPicPr>
          <p:blipFill>
            <a:blip r:embed="rId6"/>
            <a:srcRect l="12015" t="9302" r="12404" b="12598"/>
            <a:stretch>
              <a:fillRect/>
            </a:stretch>
          </p:blipFill>
          <p:spPr bwMode="gray">
            <a:xfrm>
              <a:off x="2570" y="1020"/>
              <a:ext cx="359" cy="370"/>
            </a:xfrm>
            <a:prstGeom prst="rect">
              <a:avLst/>
            </a:prstGeom>
            <a:noFill/>
            <a:ln w="9525">
              <a:noFill/>
              <a:miter lim="800000"/>
              <a:headEnd/>
              <a:tailEnd/>
            </a:ln>
          </p:spPr>
        </p:pic>
      </p:grpSp>
      <p:grpSp>
        <p:nvGrpSpPr>
          <p:cNvPr id="4" name="Group 21"/>
          <p:cNvGrpSpPr>
            <a:grpSpLocks/>
          </p:cNvGrpSpPr>
          <p:nvPr/>
        </p:nvGrpSpPr>
        <p:grpSpPr bwMode="auto">
          <a:xfrm>
            <a:off x="3325813" y="3049588"/>
            <a:ext cx="393700" cy="393700"/>
            <a:chOff x="3071" y="1006"/>
            <a:chExt cx="416" cy="416"/>
          </a:xfrm>
        </p:grpSpPr>
        <p:sp>
          <p:nvSpPr>
            <p:cNvPr id="10277" name="Oval 22"/>
            <p:cNvSpPr>
              <a:spLocks noChangeArrowheads="1"/>
            </p:cNvSpPr>
            <p:nvPr/>
          </p:nvSpPr>
          <p:spPr bwMode="gray">
            <a:xfrm>
              <a:off x="3071" y="1006"/>
              <a:ext cx="416" cy="416"/>
            </a:xfrm>
            <a:prstGeom prst="ellipse">
              <a:avLst/>
            </a:prstGeom>
            <a:gradFill rotWithShape="1">
              <a:gsLst>
                <a:gs pos="0">
                  <a:srgbClr val="8A8A8A"/>
                </a:gs>
                <a:gs pos="50000">
                  <a:srgbClr val="FFFFFF"/>
                </a:gs>
                <a:gs pos="100000">
                  <a:srgbClr val="8A8A8A"/>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pPr>
                <a:defRPr/>
              </a:pPr>
              <a:endParaRPr lang="zh-CN" altLang="en-US">
                <a:ea typeface="宋体" pitchFamily="2" charset="-122"/>
              </a:endParaRPr>
            </a:p>
          </p:txBody>
        </p:sp>
        <p:grpSp>
          <p:nvGrpSpPr>
            <p:cNvPr id="5" name="Group 23"/>
            <p:cNvGrpSpPr>
              <a:grpSpLocks/>
            </p:cNvGrpSpPr>
            <p:nvPr/>
          </p:nvGrpSpPr>
          <p:grpSpPr bwMode="auto">
            <a:xfrm rot="-2288454">
              <a:off x="3106" y="1034"/>
              <a:ext cx="348" cy="356"/>
              <a:chOff x="887" y="2040"/>
              <a:chExt cx="433" cy="422"/>
            </a:xfrm>
          </p:grpSpPr>
          <p:pic>
            <p:nvPicPr>
              <p:cNvPr id="12328" name="Picture 24" descr="circuler_1"/>
              <p:cNvPicPr>
                <a:picLocks noChangeAspect="1" noChangeArrowheads="1"/>
              </p:cNvPicPr>
              <p:nvPr/>
            </p:nvPicPr>
            <p:blipFill>
              <a:blip r:embed="rId4"/>
              <a:srcRect/>
              <a:stretch>
                <a:fillRect/>
              </a:stretch>
            </p:blipFill>
            <p:spPr bwMode="gray">
              <a:xfrm>
                <a:off x="887" y="2040"/>
                <a:ext cx="430" cy="420"/>
              </a:xfrm>
              <a:prstGeom prst="rect">
                <a:avLst/>
              </a:prstGeom>
              <a:noFill/>
              <a:ln w="9525">
                <a:noFill/>
                <a:miter lim="800000"/>
                <a:headEnd/>
                <a:tailEnd/>
              </a:ln>
            </p:spPr>
          </p:pic>
          <p:sp>
            <p:nvSpPr>
              <p:cNvPr id="331" name="Oval 25"/>
              <p:cNvSpPr>
                <a:spLocks noChangeArrowheads="1"/>
              </p:cNvSpPr>
              <p:nvPr/>
            </p:nvSpPr>
            <p:spPr bwMode="gray">
              <a:xfrm>
                <a:off x="887" y="2040"/>
                <a:ext cx="432"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w="9525" algn="ctr">
                <a:noFill/>
                <a:round/>
                <a:headEnd/>
                <a:tailEnd/>
              </a:ln>
              <a:effectLst/>
            </p:spPr>
            <p:txBody>
              <a:bodyPr wrap="none" anchor="ctr"/>
              <a:lstStyle/>
              <a:p>
                <a:pPr>
                  <a:defRPr/>
                </a:pPr>
                <a:endParaRPr lang="zh-CN" altLang="en-US">
                  <a:ea typeface="宋体" pitchFamily="2" charset="-122"/>
                </a:endParaRPr>
              </a:p>
            </p:txBody>
          </p:sp>
          <p:pic>
            <p:nvPicPr>
              <p:cNvPr id="12330" name="Picture 26" descr="Picture2"/>
              <p:cNvPicPr>
                <a:picLocks noChangeAspect="1" noChangeArrowheads="1"/>
              </p:cNvPicPr>
              <p:nvPr/>
            </p:nvPicPr>
            <p:blipFill>
              <a:blip r:embed="rId5"/>
              <a:srcRect/>
              <a:stretch>
                <a:fillRect/>
              </a:stretch>
            </p:blipFill>
            <p:spPr bwMode="gray">
              <a:xfrm>
                <a:off x="930" y="2044"/>
                <a:ext cx="345" cy="149"/>
              </a:xfrm>
              <a:prstGeom prst="rect">
                <a:avLst/>
              </a:prstGeom>
              <a:noFill/>
              <a:ln w="9525">
                <a:noFill/>
                <a:miter lim="800000"/>
                <a:headEnd/>
                <a:tailEnd/>
              </a:ln>
            </p:spPr>
          </p:pic>
        </p:grpSp>
        <p:pic>
          <p:nvPicPr>
            <p:cNvPr id="12327" name="Picture 27"/>
            <p:cNvPicPr>
              <a:picLocks noChangeAspect="1" noChangeArrowheads="1"/>
            </p:cNvPicPr>
            <p:nvPr/>
          </p:nvPicPr>
          <p:blipFill>
            <a:blip r:embed="rId6"/>
            <a:srcRect l="12015" t="9302" r="12404" b="12598"/>
            <a:stretch>
              <a:fillRect/>
            </a:stretch>
          </p:blipFill>
          <p:spPr bwMode="gray">
            <a:xfrm>
              <a:off x="3098" y="1020"/>
              <a:ext cx="359" cy="370"/>
            </a:xfrm>
            <a:prstGeom prst="rect">
              <a:avLst/>
            </a:prstGeom>
            <a:noFill/>
            <a:ln w="9525">
              <a:noFill/>
              <a:miter lim="800000"/>
              <a:headEnd/>
              <a:tailEnd/>
            </a:ln>
          </p:spPr>
        </p:pic>
      </p:grpSp>
      <p:grpSp>
        <p:nvGrpSpPr>
          <p:cNvPr id="6" name="Group 28"/>
          <p:cNvGrpSpPr>
            <a:grpSpLocks/>
          </p:cNvGrpSpPr>
          <p:nvPr/>
        </p:nvGrpSpPr>
        <p:grpSpPr bwMode="auto">
          <a:xfrm>
            <a:off x="3494088" y="3771900"/>
            <a:ext cx="393700" cy="393700"/>
            <a:chOff x="3647" y="1006"/>
            <a:chExt cx="416" cy="416"/>
          </a:xfrm>
        </p:grpSpPr>
        <p:sp>
          <p:nvSpPr>
            <p:cNvPr id="10271" name="Oval 29"/>
            <p:cNvSpPr>
              <a:spLocks noChangeArrowheads="1"/>
            </p:cNvSpPr>
            <p:nvPr/>
          </p:nvSpPr>
          <p:spPr bwMode="gray">
            <a:xfrm>
              <a:off x="3647" y="1006"/>
              <a:ext cx="416" cy="416"/>
            </a:xfrm>
            <a:prstGeom prst="ellipse">
              <a:avLst/>
            </a:prstGeom>
            <a:gradFill rotWithShape="1">
              <a:gsLst>
                <a:gs pos="0">
                  <a:srgbClr val="8A8A8A"/>
                </a:gs>
                <a:gs pos="50000">
                  <a:srgbClr val="FFFFFF"/>
                </a:gs>
                <a:gs pos="100000">
                  <a:srgbClr val="8A8A8A"/>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pPr>
                <a:defRPr/>
              </a:pPr>
              <a:endParaRPr lang="zh-CN" altLang="en-US">
                <a:ea typeface="宋体" pitchFamily="2" charset="-122"/>
              </a:endParaRPr>
            </a:p>
          </p:txBody>
        </p:sp>
        <p:grpSp>
          <p:nvGrpSpPr>
            <p:cNvPr id="7" name="Group 30"/>
            <p:cNvGrpSpPr>
              <a:grpSpLocks/>
            </p:cNvGrpSpPr>
            <p:nvPr/>
          </p:nvGrpSpPr>
          <p:grpSpPr bwMode="auto">
            <a:xfrm rot="-2288454">
              <a:off x="3682" y="1034"/>
              <a:ext cx="348" cy="356"/>
              <a:chOff x="887" y="2040"/>
              <a:chExt cx="433" cy="422"/>
            </a:xfrm>
          </p:grpSpPr>
          <p:pic>
            <p:nvPicPr>
              <p:cNvPr id="12322" name="Picture 31" descr="circuler_1"/>
              <p:cNvPicPr>
                <a:picLocks noChangeAspect="1" noChangeArrowheads="1"/>
              </p:cNvPicPr>
              <p:nvPr/>
            </p:nvPicPr>
            <p:blipFill>
              <a:blip r:embed="rId4"/>
              <a:srcRect/>
              <a:stretch>
                <a:fillRect/>
              </a:stretch>
            </p:blipFill>
            <p:spPr bwMode="gray">
              <a:xfrm>
                <a:off x="887" y="2040"/>
                <a:ext cx="430" cy="420"/>
              </a:xfrm>
              <a:prstGeom prst="rect">
                <a:avLst/>
              </a:prstGeom>
              <a:noFill/>
              <a:ln w="9525">
                <a:noFill/>
                <a:miter lim="800000"/>
                <a:headEnd/>
                <a:tailEnd/>
              </a:ln>
            </p:spPr>
          </p:pic>
          <p:sp>
            <p:nvSpPr>
              <p:cNvPr id="338" name="Oval 32"/>
              <p:cNvSpPr>
                <a:spLocks noChangeArrowheads="1"/>
              </p:cNvSpPr>
              <p:nvPr/>
            </p:nvSpPr>
            <p:spPr bwMode="gray">
              <a:xfrm>
                <a:off x="887" y="2040"/>
                <a:ext cx="432"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w="9525" algn="ctr">
                <a:noFill/>
                <a:round/>
                <a:headEnd/>
                <a:tailEnd/>
              </a:ln>
              <a:effectLst/>
            </p:spPr>
            <p:txBody>
              <a:bodyPr wrap="none" anchor="ctr"/>
              <a:lstStyle/>
              <a:p>
                <a:pPr>
                  <a:defRPr/>
                </a:pPr>
                <a:endParaRPr lang="zh-CN" altLang="en-US">
                  <a:ea typeface="宋体" pitchFamily="2" charset="-122"/>
                </a:endParaRPr>
              </a:p>
            </p:txBody>
          </p:sp>
          <p:pic>
            <p:nvPicPr>
              <p:cNvPr id="12324" name="Picture 33" descr="Picture2"/>
              <p:cNvPicPr>
                <a:picLocks noChangeAspect="1" noChangeArrowheads="1"/>
              </p:cNvPicPr>
              <p:nvPr/>
            </p:nvPicPr>
            <p:blipFill>
              <a:blip r:embed="rId5"/>
              <a:srcRect/>
              <a:stretch>
                <a:fillRect/>
              </a:stretch>
            </p:blipFill>
            <p:spPr bwMode="gray">
              <a:xfrm>
                <a:off x="930" y="2044"/>
                <a:ext cx="345" cy="149"/>
              </a:xfrm>
              <a:prstGeom prst="rect">
                <a:avLst/>
              </a:prstGeom>
              <a:noFill/>
              <a:ln w="9525">
                <a:noFill/>
                <a:miter lim="800000"/>
                <a:headEnd/>
                <a:tailEnd/>
              </a:ln>
            </p:spPr>
          </p:pic>
        </p:grpSp>
        <p:pic>
          <p:nvPicPr>
            <p:cNvPr id="12321" name="Picture 34"/>
            <p:cNvPicPr>
              <a:picLocks noChangeAspect="1" noChangeArrowheads="1"/>
            </p:cNvPicPr>
            <p:nvPr/>
          </p:nvPicPr>
          <p:blipFill>
            <a:blip r:embed="rId6"/>
            <a:srcRect l="12015" t="9302" r="12404" b="12598"/>
            <a:stretch>
              <a:fillRect/>
            </a:stretch>
          </p:blipFill>
          <p:spPr bwMode="gray">
            <a:xfrm>
              <a:off x="3676" y="1020"/>
              <a:ext cx="359" cy="370"/>
            </a:xfrm>
            <a:prstGeom prst="rect">
              <a:avLst/>
            </a:prstGeom>
            <a:noFill/>
            <a:ln w="9525">
              <a:noFill/>
              <a:miter lim="800000"/>
              <a:headEnd/>
              <a:tailEnd/>
            </a:ln>
          </p:spPr>
        </p:pic>
      </p:grpSp>
      <p:grpSp>
        <p:nvGrpSpPr>
          <p:cNvPr id="8" name="Group 35"/>
          <p:cNvGrpSpPr>
            <a:grpSpLocks/>
          </p:cNvGrpSpPr>
          <p:nvPr/>
        </p:nvGrpSpPr>
        <p:grpSpPr bwMode="auto">
          <a:xfrm>
            <a:off x="3309938" y="4484688"/>
            <a:ext cx="393700" cy="393700"/>
            <a:chOff x="4213" y="1006"/>
            <a:chExt cx="416" cy="416"/>
          </a:xfrm>
        </p:grpSpPr>
        <p:sp>
          <p:nvSpPr>
            <p:cNvPr id="10265" name="Oval 36"/>
            <p:cNvSpPr>
              <a:spLocks noChangeArrowheads="1"/>
            </p:cNvSpPr>
            <p:nvPr/>
          </p:nvSpPr>
          <p:spPr bwMode="gray">
            <a:xfrm>
              <a:off x="4213" y="1006"/>
              <a:ext cx="416" cy="416"/>
            </a:xfrm>
            <a:prstGeom prst="ellipse">
              <a:avLst/>
            </a:prstGeom>
            <a:gradFill rotWithShape="1">
              <a:gsLst>
                <a:gs pos="0">
                  <a:srgbClr val="8A8A8A"/>
                </a:gs>
                <a:gs pos="50000">
                  <a:srgbClr val="FFFFFF"/>
                </a:gs>
                <a:gs pos="100000">
                  <a:srgbClr val="8A8A8A"/>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pPr>
                <a:defRPr/>
              </a:pPr>
              <a:endParaRPr lang="zh-CN" altLang="en-US">
                <a:ea typeface="宋体" pitchFamily="2" charset="-122"/>
              </a:endParaRPr>
            </a:p>
          </p:txBody>
        </p:sp>
        <p:grpSp>
          <p:nvGrpSpPr>
            <p:cNvPr id="9" name="Group 37"/>
            <p:cNvGrpSpPr>
              <a:grpSpLocks/>
            </p:cNvGrpSpPr>
            <p:nvPr/>
          </p:nvGrpSpPr>
          <p:grpSpPr bwMode="auto">
            <a:xfrm rot="-2288454">
              <a:off x="4248" y="1034"/>
              <a:ext cx="348" cy="356"/>
              <a:chOff x="887" y="2040"/>
              <a:chExt cx="433" cy="422"/>
            </a:xfrm>
          </p:grpSpPr>
          <p:pic>
            <p:nvPicPr>
              <p:cNvPr id="12316" name="Picture 38" descr="circuler_1"/>
              <p:cNvPicPr>
                <a:picLocks noChangeAspect="1" noChangeArrowheads="1"/>
              </p:cNvPicPr>
              <p:nvPr/>
            </p:nvPicPr>
            <p:blipFill>
              <a:blip r:embed="rId4"/>
              <a:srcRect/>
              <a:stretch>
                <a:fillRect/>
              </a:stretch>
            </p:blipFill>
            <p:spPr bwMode="gray">
              <a:xfrm>
                <a:off x="887" y="2040"/>
                <a:ext cx="430" cy="420"/>
              </a:xfrm>
              <a:prstGeom prst="rect">
                <a:avLst/>
              </a:prstGeom>
              <a:noFill/>
              <a:ln w="9525">
                <a:noFill/>
                <a:miter lim="800000"/>
                <a:headEnd/>
                <a:tailEnd/>
              </a:ln>
            </p:spPr>
          </p:pic>
          <p:sp>
            <p:nvSpPr>
              <p:cNvPr id="345" name="Oval 39"/>
              <p:cNvSpPr>
                <a:spLocks noChangeArrowheads="1"/>
              </p:cNvSpPr>
              <p:nvPr/>
            </p:nvSpPr>
            <p:spPr bwMode="gray">
              <a:xfrm>
                <a:off x="887" y="2040"/>
                <a:ext cx="432"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w="9525" algn="ctr">
                <a:noFill/>
                <a:round/>
                <a:headEnd/>
                <a:tailEnd/>
              </a:ln>
              <a:effectLst/>
            </p:spPr>
            <p:txBody>
              <a:bodyPr wrap="none" anchor="ctr"/>
              <a:lstStyle/>
              <a:p>
                <a:pPr>
                  <a:defRPr/>
                </a:pPr>
                <a:endParaRPr lang="zh-CN" altLang="en-US">
                  <a:ea typeface="宋体" pitchFamily="2" charset="-122"/>
                </a:endParaRPr>
              </a:p>
            </p:txBody>
          </p:sp>
          <p:pic>
            <p:nvPicPr>
              <p:cNvPr id="12318" name="Picture 40" descr="Picture2"/>
              <p:cNvPicPr>
                <a:picLocks noChangeAspect="1" noChangeArrowheads="1"/>
              </p:cNvPicPr>
              <p:nvPr/>
            </p:nvPicPr>
            <p:blipFill>
              <a:blip r:embed="rId5"/>
              <a:srcRect/>
              <a:stretch>
                <a:fillRect/>
              </a:stretch>
            </p:blipFill>
            <p:spPr bwMode="gray">
              <a:xfrm>
                <a:off x="930" y="2044"/>
                <a:ext cx="345" cy="149"/>
              </a:xfrm>
              <a:prstGeom prst="rect">
                <a:avLst/>
              </a:prstGeom>
              <a:noFill/>
              <a:ln w="9525">
                <a:noFill/>
                <a:miter lim="800000"/>
                <a:headEnd/>
                <a:tailEnd/>
              </a:ln>
            </p:spPr>
          </p:pic>
        </p:grpSp>
        <p:pic>
          <p:nvPicPr>
            <p:cNvPr id="12315" name="Picture 41"/>
            <p:cNvPicPr>
              <a:picLocks noChangeAspect="1" noChangeArrowheads="1"/>
            </p:cNvPicPr>
            <p:nvPr/>
          </p:nvPicPr>
          <p:blipFill>
            <a:blip r:embed="rId6"/>
            <a:srcRect l="12015" t="9302" r="12404" b="12598"/>
            <a:stretch>
              <a:fillRect/>
            </a:stretch>
          </p:blipFill>
          <p:spPr bwMode="gray">
            <a:xfrm>
              <a:off x="4240" y="1020"/>
              <a:ext cx="359" cy="370"/>
            </a:xfrm>
            <a:prstGeom prst="rect">
              <a:avLst/>
            </a:prstGeom>
            <a:noFill/>
            <a:ln w="9525">
              <a:noFill/>
              <a:miter lim="800000"/>
              <a:headEnd/>
              <a:tailEnd/>
            </a:ln>
          </p:spPr>
        </p:pic>
      </p:grpSp>
      <p:grpSp>
        <p:nvGrpSpPr>
          <p:cNvPr id="11" name="Group 42"/>
          <p:cNvGrpSpPr>
            <a:grpSpLocks/>
          </p:cNvGrpSpPr>
          <p:nvPr/>
        </p:nvGrpSpPr>
        <p:grpSpPr bwMode="auto">
          <a:xfrm>
            <a:off x="2732088" y="5148263"/>
            <a:ext cx="393700" cy="393700"/>
            <a:chOff x="4803" y="1006"/>
            <a:chExt cx="416" cy="416"/>
          </a:xfrm>
        </p:grpSpPr>
        <p:sp>
          <p:nvSpPr>
            <p:cNvPr id="10259" name="Oval 43"/>
            <p:cNvSpPr>
              <a:spLocks noChangeArrowheads="1"/>
            </p:cNvSpPr>
            <p:nvPr/>
          </p:nvSpPr>
          <p:spPr bwMode="gray">
            <a:xfrm>
              <a:off x="4803" y="1006"/>
              <a:ext cx="416" cy="416"/>
            </a:xfrm>
            <a:prstGeom prst="ellipse">
              <a:avLst/>
            </a:prstGeom>
            <a:gradFill rotWithShape="1">
              <a:gsLst>
                <a:gs pos="0">
                  <a:srgbClr val="8A8A8A"/>
                </a:gs>
                <a:gs pos="50000">
                  <a:srgbClr val="FFFFFF"/>
                </a:gs>
                <a:gs pos="100000">
                  <a:srgbClr val="8A8A8A"/>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pPr>
                <a:defRPr/>
              </a:pPr>
              <a:endParaRPr lang="zh-CN" altLang="en-US">
                <a:ea typeface="宋体" pitchFamily="2" charset="-122"/>
              </a:endParaRPr>
            </a:p>
          </p:txBody>
        </p:sp>
        <p:grpSp>
          <p:nvGrpSpPr>
            <p:cNvPr id="12" name="Group 44"/>
            <p:cNvGrpSpPr>
              <a:grpSpLocks/>
            </p:cNvGrpSpPr>
            <p:nvPr/>
          </p:nvGrpSpPr>
          <p:grpSpPr bwMode="auto">
            <a:xfrm rot="-2288454">
              <a:off x="4838" y="1034"/>
              <a:ext cx="348" cy="356"/>
              <a:chOff x="887" y="2040"/>
              <a:chExt cx="433" cy="422"/>
            </a:xfrm>
          </p:grpSpPr>
          <p:pic>
            <p:nvPicPr>
              <p:cNvPr id="12310" name="Picture 45" descr="circuler_1"/>
              <p:cNvPicPr>
                <a:picLocks noChangeAspect="1" noChangeArrowheads="1"/>
              </p:cNvPicPr>
              <p:nvPr/>
            </p:nvPicPr>
            <p:blipFill>
              <a:blip r:embed="rId4"/>
              <a:srcRect/>
              <a:stretch>
                <a:fillRect/>
              </a:stretch>
            </p:blipFill>
            <p:spPr bwMode="gray">
              <a:xfrm>
                <a:off x="887" y="2040"/>
                <a:ext cx="430" cy="420"/>
              </a:xfrm>
              <a:prstGeom prst="rect">
                <a:avLst/>
              </a:prstGeom>
              <a:noFill/>
              <a:ln w="9525">
                <a:noFill/>
                <a:miter lim="800000"/>
                <a:headEnd/>
                <a:tailEnd/>
              </a:ln>
            </p:spPr>
          </p:pic>
          <p:sp>
            <p:nvSpPr>
              <p:cNvPr id="12311" name="Oval 46"/>
              <p:cNvSpPr>
                <a:spLocks noChangeArrowheads="1"/>
              </p:cNvSpPr>
              <p:nvPr/>
            </p:nvSpPr>
            <p:spPr bwMode="gray">
              <a:xfrm>
                <a:off x="887" y="2040"/>
                <a:ext cx="433" cy="422"/>
              </a:xfrm>
              <a:prstGeom prst="ellipse">
                <a:avLst/>
              </a:prstGeom>
              <a:solidFill>
                <a:srgbClr val="FB4F2D">
                  <a:alpha val="74901"/>
                </a:srgbClr>
              </a:solidFill>
              <a:ln w="9525" algn="ctr">
                <a:noFill/>
                <a:round/>
                <a:headEnd/>
                <a:tailEnd/>
              </a:ln>
            </p:spPr>
            <p:txBody>
              <a:bodyPr wrap="none" anchor="ctr"/>
              <a:lstStyle/>
              <a:p>
                <a:endParaRPr lang="zh-CN" altLang="en-US"/>
              </a:p>
            </p:txBody>
          </p:sp>
          <p:pic>
            <p:nvPicPr>
              <p:cNvPr id="12312" name="Picture 47" descr="Picture2"/>
              <p:cNvPicPr>
                <a:picLocks noChangeAspect="1" noChangeArrowheads="1"/>
              </p:cNvPicPr>
              <p:nvPr/>
            </p:nvPicPr>
            <p:blipFill>
              <a:blip r:embed="rId5"/>
              <a:srcRect/>
              <a:stretch>
                <a:fillRect/>
              </a:stretch>
            </p:blipFill>
            <p:spPr bwMode="gray">
              <a:xfrm>
                <a:off x="930" y="2044"/>
                <a:ext cx="345" cy="149"/>
              </a:xfrm>
              <a:prstGeom prst="rect">
                <a:avLst/>
              </a:prstGeom>
              <a:noFill/>
              <a:ln w="9525">
                <a:noFill/>
                <a:miter lim="800000"/>
                <a:headEnd/>
                <a:tailEnd/>
              </a:ln>
            </p:spPr>
          </p:pic>
        </p:grpSp>
        <p:pic>
          <p:nvPicPr>
            <p:cNvPr id="12309" name="Picture 48"/>
            <p:cNvPicPr>
              <a:picLocks noChangeAspect="1" noChangeArrowheads="1"/>
            </p:cNvPicPr>
            <p:nvPr/>
          </p:nvPicPr>
          <p:blipFill>
            <a:blip r:embed="rId6"/>
            <a:srcRect l="12015" t="9302" r="12404" b="12598"/>
            <a:stretch>
              <a:fillRect/>
            </a:stretch>
          </p:blipFill>
          <p:spPr bwMode="gray">
            <a:xfrm>
              <a:off x="4830" y="1020"/>
              <a:ext cx="359" cy="370"/>
            </a:xfrm>
            <a:prstGeom prst="rect">
              <a:avLst/>
            </a:prstGeom>
            <a:noFill/>
            <a:ln w="9525">
              <a:noFill/>
              <a:miter lim="800000"/>
              <a:headEnd/>
              <a:tailEnd/>
            </a:ln>
          </p:spPr>
        </p:pic>
      </p:grpSp>
      <p:sp>
        <p:nvSpPr>
          <p:cNvPr id="12306" name="矩形 54"/>
          <p:cNvSpPr>
            <a:spLocks noChangeArrowheads="1"/>
          </p:cNvSpPr>
          <p:nvPr/>
        </p:nvSpPr>
        <p:spPr bwMode="auto">
          <a:xfrm rot="10800000" flipV="1">
            <a:off x="3419475" y="5116513"/>
            <a:ext cx="4724400" cy="400050"/>
          </a:xfrm>
          <a:prstGeom prst="rect">
            <a:avLst/>
          </a:prstGeom>
          <a:noFill/>
          <a:ln w="9525">
            <a:noFill/>
            <a:miter lim="800000"/>
            <a:headEnd/>
            <a:tailEnd/>
          </a:ln>
        </p:spPr>
        <p:txBody>
          <a:bodyPr>
            <a:spAutoFit/>
          </a:bodyPr>
          <a:lstStyle/>
          <a:p>
            <a:r>
              <a:rPr lang="zh-CN" altLang="zh-CN" sz="2000"/>
              <a:t>服务期终止时间晚于劳动合同终止时间</a:t>
            </a:r>
            <a:endParaRPr lang="zh-CN" altLang="en-US" sz="200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5" y="795338"/>
            <a:ext cx="8229600" cy="762000"/>
          </a:xfrm>
        </p:spPr>
        <p:txBody>
          <a:bodyPr/>
          <a:lstStyle/>
          <a:p>
            <a:pPr eaLnBrk="1" fontAlgn="auto" hangingPunct="1">
              <a:spcAft>
                <a:spcPts val="0"/>
              </a:spcAft>
              <a:defRPr/>
            </a:pPr>
            <a:r>
              <a:rPr lang="en-US" altLang="zh-CN" dirty="0" smtClean="0">
                <a:latin typeface="黑体" pitchFamily="2" charset="-122"/>
              </a:rPr>
              <a:t> 2  </a:t>
            </a:r>
            <a:r>
              <a:rPr lang="zh-CN" altLang="en-US" dirty="0" smtClean="0">
                <a:latin typeface="黑体" pitchFamily="2" charset="-122"/>
              </a:rPr>
              <a:t>违约金适用条件</a:t>
            </a:r>
            <a:r>
              <a:rPr lang="en-US" altLang="zh-CN" dirty="0" smtClean="0">
                <a:latin typeface="黑体" pitchFamily="2" charset="-122"/>
              </a:rPr>
              <a:t>—</a:t>
            </a:r>
            <a:r>
              <a:rPr lang="zh-CN" altLang="en-US" dirty="0" smtClean="0">
                <a:solidFill>
                  <a:srgbClr val="FFFF00"/>
                </a:solidFill>
                <a:latin typeface="黑体" pitchFamily="2" charset="-122"/>
              </a:rPr>
              <a:t>违约行为</a:t>
            </a:r>
            <a:r>
              <a:rPr lang="zh-CN" altLang="en-US" dirty="0" smtClean="0">
                <a:latin typeface="黑体" pitchFamily="2" charset="-122"/>
              </a:rPr>
              <a:t>（</a:t>
            </a:r>
            <a:r>
              <a:rPr lang="en-US" altLang="zh-CN" dirty="0" smtClean="0">
                <a:latin typeface="黑体" pitchFamily="2" charset="-122"/>
              </a:rPr>
              <a:t>4</a:t>
            </a:r>
            <a:r>
              <a:rPr lang="zh-CN" altLang="en-US" dirty="0" smtClean="0">
                <a:latin typeface="黑体" pitchFamily="2" charset="-122"/>
              </a:rPr>
              <a:t>）</a:t>
            </a:r>
            <a:endParaRPr lang="zh-CN" altLang="en-US" dirty="0">
              <a:latin typeface="黑体" pitchFamily="2" charset="-122"/>
            </a:endParaRPr>
          </a:p>
        </p:txBody>
      </p:sp>
      <p:graphicFrame>
        <p:nvGraphicFramePr>
          <p:cNvPr id="16" name="内容占位符 15"/>
          <p:cNvGraphicFramePr>
            <a:graphicFrameLocks noGrp="1"/>
          </p:cNvGraphicFramePr>
          <p:nvPr>
            <p:ph idx="1"/>
          </p:nvPr>
        </p:nvGraphicFramePr>
        <p:xfrm>
          <a:off x="457200" y="15240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6">
                                            <p:graphicEl>
                                              <a:dgm id="{94FF5947-24AD-4642-894D-AE4725D05F35}"/>
                                            </p:graphicEl>
                                          </p:spTgt>
                                        </p:tgtEl>
                                        <p:attrNameLst>
                                          <p:attrName>style.visibility</p:attrName>
                                        </p:attrNameLst>
                                      </p:cBhvr>
                                      <p:to>
                                        <p:strVal val="visible"/>
                                      </p:to>
                                    </p:set>
                                    <p:animEffect transition="in" filter="wheel(4)">
                                      <p:cBhvr>
                                        <p:cTn id="7" dur="500"/>
                                        <p:tgtEl>
                                          <p:spTgt spid="16">
                                            <p:graphicEl>
                                              <a:dgm id="{94FF5947-24AD-4642-894D-AE4725D05F35}"/>
                                            </p:graphicEl>
                                          </p:spTgt>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16">
                                            <p:graphicEl>
                                              <a:dgm id="{2081EF29-C668-445C-94E9-7C70FFA69A9D}"/>
                                            </p:graphicEl>
                                          </p:spTgt>
                                        </p:tgtEl>
                                        <p:attrNameLst>
                                          <p:attrName>style.visibility</p:attrName>
                                        </p:attrNameLst>
                                      </p:cBhvr>
                                      <p:to>
                                        <p:strVal val="visible"/>
                                      </p:to>
                                    </p:set>
                                    <p:animEffect transition="in" filter="wheel(4)">
                                      <p:cBhvr>
                                        <p:cTn id="10" dur="500"/>
                                        <p:tgtEl>
                                          <p:spTgt spid="16">
                                            <p:graphicEl>
                                              <a:dgm id="{2081EF29-C668-445C-94E9-7C70FFA69A9D}"/>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16">
                                            <p:graphicEl>
                                              <a:dgm id="{BDF71E69-5AC6-4F74-99FB-10DE32B1F09A}"/>
                                            </p:graphicEl>
                                          </p:spTgt>
                                        </p:tgtEl>
                                        <p:attrNameLst>
                                          <p:attrName>style.visibility</p:attrName>
                                        </p:attrNameLst>
                                      </p:cBhvr>
                                      <p:to>
                                        <p:strVal val="visible"/>
                                      </p:to>
                                    </p:set>
                                    <p:animEffect transition="in" filter="wheel(4)">
                                      <p:cBhvr>
                                        <p:cTn id="15" dur="500"/>
                                        <p:tgtEl>
                                          <p:spTgt spid="16">
                                            <p:graphicEl>
                                              <a:dgm id="{BDF71E69-5AC6-4F74-99FB-10DE32B1F09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4" fill="hold" grpId="0" nodeType="clickEffect">
                                  <p:stCondLst>
                                    <p:cond delay="0"/>
                                  </p:stCondLst>
                                  <p:childTnLst>
                                    <p:set>
                                      <p:cBhvr>
                                        <p:cTn id="19" dur="1" fill="hold">
                                          <p:stCondLst>
                                            <p:cond delay="0"/>
                                          </p:stCondLst>
                                        </p:cTn>
                                        <p:tgtEl>
                                          <p:spTgt spid="16">
                                            <p:graphicEl>
                                              <a:dgm id="{93B03F19-5BFC-4ACA-9250-AB329EDFABCC}"/>
                                            </p:graphicEl>
                                          </p:spTgt>
                                        </p:tgtEl>
                                        <p:attrNameLst>
                                          <p:attrName>style.visibility</p:attrName>
                                        </p:attrNameLst>
                                      </p:cBhvr>
                                      <p:to>
                                        <p:strVal val="visible"/>
                                      </p:to>
                                    </p:set>
                                    <p:animEffect transition="in" filter="wheel(4)">
                                      <p:cBhvr>
                                        <p:cTn id="20" dur="500"/>
                                        <p:tgtEl>
                                          <p:spTgt spid="16">
                                            <p:graphicEl>
                                              <a:dgm id="{93B03F19-5BFC-4ACA-9250-AB329EDFABCC}"/>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16">
                                            <p:graphicEl>
                                              <a:dgm id="{65314D95-B61E-4DDD-9EF7-63FE3432E38C}"/>
                                            </p:graphicEl>
                                          </p:spTgt>
                                        </p:tgtEl>
                                        <p:attrNameLst>
                                          <p:attrName>style.visibility</p:attrName>
                                        </p:attrNameLst>
                                      </p:cBhvr>
                                      <p:to>
                                        <p:strVal val="visible"/>
                                      </p:to>
                                    </p:set>
                                    <p:animEffect transition="in" filter="wheel(4)">
                                      <p:cBhvr>
                                        <p:cTn id="25" dur="500"/>
                                        <p:tgtEl>
                                          <p:spTgt spid="16">
                                            <p:graphicEl>
                                              <a:dgm id="{65314D95-B61E-4DDD-9EF7-63FE3432E38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Dgm bld="one" rev="1"/>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nvPr>
        </p:nvGraphicFramePr>
        <p:xfrm>
          <a:off x="179388" y="836613"/>
          <a:ext cx="8640763" cy="5116841"/>
        </p:xfrm>
        <a:graphic>
          <a:graphicData uri="http://schemas.openxmlformats.org/drawingml/2006/table">
            <a:tbl>
              <a:tblPr firstRow="1" bandRow="1">
                <a:tableStyleId>{5C22544A-7EE6-4342-B048-85BDC9FD1C3A}</a:tableStyleId>
              </a:tblPr>
              <a:tblGrid>
                <a:gridCol w="4176464"/>
                <a:gridCol w="4464299"/>
              </a:tblGrid>
              <a:tr h="335265">
                <a:tc>
                  <a:txBody>
                    <a:bodyPr/>
                    <a:lstStyle/>
                    <a:p>
                      <a:pPr algn="ctr"/>
                      <a:r>
                        <a:rPr lang="zh-CN" altLang="en-US" sz="1800" b="1" kern="1200" dirty="0" smtClean="0">
                          <a:solidFill>
                            <a:schemeClr val="lt1"/>
                          </a:solidFill>
                          <a:latin typeface="+mn-lt"/>
                          <a:ea typeface="+mn-ea"/>
                          <a:cs typeface="+mn-cs"/>
                        </a:rPr>
                        <a:t>中华人民共和国劳动合同法实施条例</a:t>
                      </a:r>
                      <a:endParaRPr lang="zh-CN" altLang="en-US" sz="1600" dirty="0"/>
                    </a:p>
                  </a:txBody>
                  <a:tcPr marL="91438" marR="91438" marT="45718" marB="45718">
                    <a:solidFill>
                      <a:schemeClr val="accent1"/>
                    </a:solidFill>
                  </a:tcPr>
                </a:tc>
                <a:tc>
                  <a:txBody>
                    <a:bodyPr/>
                    <a:lstStyle/>
                    <a:p>
                      <a:pPr algn="ctr"/>
                      <a:r>
                        <a:rPr lang="zh-CN" altLang="en-US" sz="1800" b="1" kern="1200" dirty="0" smtClean="0">
                          <a:solidFill>
                            <a:schemeClr val="lt1"/>
                          </a:solidFill>
                          <a:latin typeface="+mn-lt"/>
                          <a:ea typeface="+mn-ea"/>
                          <a:cs typeface="+mn-cs"/>
                        </a:rPr>
                        <a:t>条文注释</a:t>
                      </a:r>
                      <a:endParaRPr lang="zh-CN" altLang="en-US" sz="1600" dirty="0"/>
                    </a:p>
                  </a:txBody>
                  <a:tcPr marL="91438" marR="91438" marT="45718" marB="45718"/>
                </a:tc>
              </a:tr>
              <a:tr h="4751085">
                <a:tc>
                  <a:txBody>
                    <a:bodyPr/>
                    <a:lstStyle/>
                    <a:p>
                      <a:r>
                        <a:rPr lang="zh-CN" altLang="zh-CN" sz="1400" b="1" kern="1200" dirty="0" smtClean="0">
                          <a:solidFill>
                            <a:schemeClr val="dk1"/>
                          </a:solidFill>
                          <a:latin typeface="+mn-lt"/>
                          <a:ea typeface="+mn-ea"/>
                          <a:cs typeface="+mn-cs"/>
                        </a:rPr>
                        <a:t>第二十</a:t>
                      </a:r>
                      <a:r>
                        <a:rPr lang="zh-CN" altLang="en-US" sz="1400" b="1" kern="1200" dirty="0" smtClean="0">
                          <a:solidFill>
                            <a:schemeClr val="dk1"/>
                          </a:solidFill>
                          <a:latin typeface="+mn-lt"/>
                          <a:ea typeface="+mn-ea"/>
                          <a:cs typeface="+mn-cs"/>
                        </a:rPr>
                        <a:t>六</a:t>
                      </a:r>
                      <a:r>
                        <a:rPr lang="zh-CN" altLang="zh-CN" sz="1400" b="1" kern="1200" dirty="0" smtClean="0">
                          <a:solidFill>
                            <a:schemeClr val="dk1"/>
                          </a:solidFill>
                          <a:latin typeface="+mn-lt"/>
                          <a:ea typeface="+mn-ea"/>
                          <a:cs typeface="+mn-cs"/>
                        </a:rPr>
                        <a:t>条</a:t>
                      </a:r>
                      <a:r>
                        <a:rPr lang="zh-CN" altLang="zh-CN" sz="1200" kern="1200" dirty="0" smtClean="0">
                          <a:solidFill>
                            <a:schemeClr val="dk1"/>
                          </a:solidFill>
                          <a:latin typeface="+mn-lt"/>
                          <a:ea typeface="+mn-ea"/>
                          <a:cs typeface="+mn-cs"/>
                        </a:rPr>
                        <a:t>　</a:t>
                      </a:r>
                      <a:r>
                        <a:rPr lang="en-US" altLang="zh-CN" sz="1200" kern="1200" dirty="0" smtClean="0">
                          <a:solidFill>
                            <a:schemeClr val="dk1"/>
                          </a:solidFill>
                          <a:latin typeface="+mn-lt"/>
                          <a:ea typeface="+mn-ea"/>
                          <a:cs typeface="+mn-cs"/>
                        </a:rPr>
                        <a:t>【</a:t>
                      </a:r>
                      <a:r>
                        <a:rPr lang="zh-CN" altLang="en-US" sz="1200" kern="1200" dirty="0" smtClean="0">
                          <a:solidFill>
                            <a:schemeClr val="dk1"/>
                          </a:solidFill>
                          <a:latin typeface="+mn-lt"/>
                          <a:ea typeface="+mn-ea"/>
                          <a:cs typeface="+mn-cs"/>
                        </a:rPr>
                        <a:t>服务期与违约金</a:t>
                      </a:r>
                      <a:r>
                        <a:rPr lang="en-US" altLang="zh-CN" sz="1200" kern="1200" dirty="0" smtClean="0">
                          <a:solidFill>
                            <a:schemeClr val="dk1"/>
                          </a:solidFill>
                          <a:latin typeface="+mn-lt"/>
                          <a:ea typeface="+mn-ea"/>
                          <a:cs typeface="+mn-cs"/>
                        </a:rPr>
                        <a:t>】</a:t>
                      </a:r>
                      <a:r>
                        <a:rPr lang="zh-CN" altLang="en-US" sz="1200" kern="1200" dirty="0" smtClean="0">
                          <a:solidFill>
                            <a:schemeClr val="dk1"/>
                          </a:solidFill>
                          <a:latin typeface="+mn-lt"/>
                          <a:ea typeface="+mn-ea"/>
                          <a:cs typeface="+mn-cs"/>
                        </a:rPr>
                        <a:t>用人单位与劳动者约定了服务期，劳动者依照劳动</a:t>
                      </a:r>
                      <a:r>
                        <a:rPr lang="zh-CN" altLang="en-US" sz="1200" u="none" strike="noStrike" kern="1200" dirty="0" smtClean="0">
                          <a:solidFill>
                            <a:schemeClr val="dk1"/>
                          </a:solidFill>
                          <a:latin typeface="+mn-lt"/>
                          <a:ea typeface="+mn-ea"/>
                          <a:cs typeface="+mn-cs"/>
                          <a:hlinkClick r:id=""/>
                        </a:rPr>
                        <a:t>合同法</a:t>
                      </a:r>
                      <a:r>
                        <a:rPr lang="zh-CN" altLang="en-US" sz="1200" kern="1200" dirty="0" smtClean="0">
                          <a:solidFill>
                            <a:schemeClr val="dk1"/>
                          </a:solidFill>
                          <a:latin typeface="+mn-lt"/>
                          <a:ea typeface="+mn-ea"/>
                          <a:cs typeface="+mn-cs"/>
                        </a:rPr>
                        <a:t>第三十八条的规定解除</a:t>
                      </a:r>
                      <a:r>
                        <a:rPr lang="zh-CN" altLang="en-US" sz="1200" u="none" strike="noStrike" kern="1200" dirty="0" smtClean="0">
                          <a:solidFill>
                            <a:schemeClr val="dk1"/>
                          </a:solidFill>
                          <a:latin typeface="+mn-lt"/>
                          <a:ea typeface="+mn-ea"/>
                          <a:cs typeface="+mn-cs"/>
                          <a:hlinkClick r:id=""/>
                        </a:rPr>
                        <a:t>劳动合同</a:t>
                      </a:r>
                      <a:r>
                        <a:rPr lang="zh-CN" altLang="en-US" sz="1200" kern="1200" dirty="0" smtClean="0">
                          <a:solidFill>
                            <a:schemeClr val="dk1"/>
                          </a:solidFill>
                          <a:latin typeface="+mn-lt"/>
                          <a:ea typeface="+mn-ea"/>
                          <a:cs typeface="+mn-cs"/>
                        </a:rPr>
                        <a:t>的，不属于违反服务期的约定，用人单位不得要求劳动者支付违约金。 </a:t>
                      </a:r>
                    </a:p>
                    <a:p>
                      <a:r>
                        <a:rPr lang="zh-CN" altLang="en-US" sz="1200" kern="1200" dirty="0" smtClean="0">
                          <a:solidFill>
                            <a:schemeClr val="dk1"/>
                          </a:solidFill>
                          <a:latin typeface="+mn-lt"/>
                          <a:ea typeface="+mn-ea"/>
                          <a:cs typeface="+mn-cs"/>
                        </a:rPr>
                        <a:t>　　有下列情形之一，用人单位与劳动者解除约定服务期的劳动合同的，劳动者应当按照劳动合同的约定向用人单位支付违约金： </a:t>
                      </a:r>
                    </a:p>
                    <a:p>
                      <a:r>
                        <a:rPr lang="zh-CN" altLang="en-US" sz="1200" kern="1200" dirty="0" smtClean="0">
                          <a:solidFill>
                            <a:schemeClr val="dk1"/>
                          </a:solidFill>
                          <a:latin typeface="+mn-lt"/>
                          <a:ea typeface="+mn-ea"/>
                          <a:cs typeface="+mn-cs"/>
                        </a:rPr>
                        <a:t>　　（一）劳动者严重违反用人单位的规章制度的； </a:t>
                      </a:r>
                    </a:p>
                    <a:p>
                      <a:r>
                        <a:rPr lang="zh-CN" altLang="en-US" sz="1200" kern="1200" dirty="0" smtClean="0">
                          <a:solidFill>
                            <a:schemeClr val="dk1"/>
                          </a:solidFill>
                          <a:latin typeface="+mn-lt"/>
                          <a:ea typeface="+mn-ea"/>
                          <a:cs typeface="+mn-cs"/>
                        </a:rPr>
                        <a:t>　　（二）劳动者严重失职，营私舞弊，给用人单位造成重大损害的； </a:t>
                      </a:r>
                    </a:p>
                    <a:p>
                      <a:r>
                        <a:rPr lang="zh-CN" altLang="en-US" sz="1200" kern="1200" dirty="0" smtClean="0">
                          <a:solidFill>
                            <a:schemeClr val="dk1"/>
                          </a:solidFill>
                          <a:latin typeface="+mn-lt"/>
                          <a:ea typeface="+mn-ea"/>
                          <a:cs typeface="+mn-cs"/>
                        </a:rPr>
                        <a:t>　　（三）劳动者同时与其他用人单位建立劳动关系，对完成本单位的工作任务造成严重影响，或者经用人单位提出，拒不改正的； </a:t>
                      </a:r>
                    </a:p>
                    <a:p>
                      <a:r>
                        <a:rPr lang="zh-CN" altLang="en-US" sz="1200" kern="1200" dirty="0" smtClean="0">
                          <a:solidFill>
                            <a:schemeClr val="dk1"/>
                          </a:solidFill>
                          <a:latin typeface="+mn-lt"/>
                          <a:ea typeface="+mn-ea"/>
                          <a:cs typeface="+mn-cs"/>
                        </a:rPr>
                        <a:t>　　（四）劳动者以欺诈、胁迫的手段或者乘人之危，使用人单位在违背真实意思的情况下订立或者变更劳动合同的； </a:t>
                      </a:r>
                    </a:p>
                    <a:p>
                      <a:r>
                        <a:rPr lang="zh-CN" altLang="en-US" sz="1200" kern="1200" dirty="0" smtClean="0">
                          <a:solidFill>
                            <a:schemeClr val="dk1"/>
                          </a:solidFill>
                          <a:latin typeface="+mn-lt"/>
                          <a:ea typeface="+mn-ea"/>
                          <a:cs typeface="+mn-cs"/>
                        </a:rPr>
                        <a:t>　　（五）劳动者被依法追究刑事责任的。 </a:t>
                      </a:r>
                    </a:p>
                    <a:p>
                      <a:endParaRPr lang="en-US" altLang="zh-CN" sz="1200" b="1" kern="1200" dirty="0" smtClean="0">
                        <a:solidFill>
                          <a:schemeClr val="dk1"/>
                        </a:solidFill>
                        <a:latin typeface="+mn-lt"/>
                        <a:ea typeface="+mn-ea"/>
                        <a:cs typeface="+mn-cs"/>
                      </a:endParaRPr>
                    </a:p>
                  </a:txBody>
                  <a:tcPr marL="91438" marR="91438" marT="45718" marB="45718"/>
                </a:tc>
                <a:tc>
                  <a:txBody>
                    <a:bodyPr/>
                    <a:lstStyle/>
                    <a:p>
                      <a:r>
                        <a:rPr lang="zh-CN" altLang="en-US" sz="1400" kern="1200" dirty="0" smtClean="0">
                          <a:solidFill>
                            <a:schemeClr val="dk1"/>
                          </a:solidFill>
                          <a:latin typeface="+mn-lt"/>
                          <a:ea typeface="+mn-ea"/>
                          <a:cs typeface="+mn-cs"/>
                        </a:rPr>
                        <a:t>本条是关于约定了服务期的用人单位与劳动者、一方解除劳动合同劳动者是否需要支付违约金的规定。 </a:t>
                      </a:r>
                    </a:p>
                    <a:p>
                      <a:r>
                        <a:rPr lang="zh-CN" altLang="en-US" sz="1400" kern="1200" dirty="0" smtClean="0">
                          <a:solidFill>
                            <a:schemeClr val="dk1"/>
                          </a:solidFill>
                          <a:latin typeface="+mn-lt"/>
                          <a:ea typeface="+mn-ea"/>
                          <a:cs typeface="+mn-cs"/>
                        </a:rPr>
                        <a:t>　　对劳动者提出解除劳动合同的，应当区分情形对待。当出现了劳动合同法第三十八条的情形时，劳动者可以解除劳动合同，不视为违反服务期的约定。因为这些情形都是用人单位违反规定造成了劳动者合法权益的损害，在这些情形下，</a:t>
                      </a:r>
                      <a:r>
                        <a:rPr lang="zh-CN" altLang="en-US" sz="1400" u="none" strike="noStrike" kern="1200" dirty="0" smtClean="0">
                          <a:solidFill>
                            <a:schemeClr val="dk1"/>
                          </a:solidFill>
                          <a:latin typeface="+mn-lt"/>
                          <a:ea typeface="+mn-ea"/>
                          <a:cs typeface="+mn-cs"/>
                          <a:hlinkClick r:id=""/>
                        </a:rPr>
                        <a:t>法律</a:t>
                      </a:r>
                      <a:r>
                        <a:rPr lang="zh-CN" altLang="en-US" sz="1400" kern="1200" dirty="0" smtClean="0">
                          <a:solidFill>
                            <a:schemeClr val="dk1"/>
                          </a:solidFill>
                          <a:latin typeface="+mn-lt"/>
                          <a:ea typeface="+mn-ea"/>
                          <a:cs typeface="+mn-cs"/>
                        </a:rPr>
                        <a:t>赋予了劳动者随时解除劳动合同的权利。 </a:t>
                      </a:r>
                    </a:p>
                    <a:p>
                      <a:r>
                        <a:rPr lang="zh-CN" altLang="en-US" sz="1400" kern="1200" dirty="0" smtClean="0">
                          <a:solidFill>
                            <a:schemeClr val="dk1"/>
                          </a:solidFill>
                          <a:latin typeface="+mn-lt"/>
                          <a:ea typeface="+mn-ea"/>
                          <a:cs typeface="+mn-cs"/>
                        </a:rPr>
                        <a:t>　　对于用人单位因劳动者存在过失而单方解除了劳动合同的情形，也应视为劳动者违反了服务期的约定，在这种情况下，劳动者也应当支付用人单位违约金。实施条例明确规定了劳动者有过错的五种情形下，应当按照约定向用人单位支付违约金。 </a:t>
                      </a:r>
                    </a:p>
                    <a:p>
                      <a:endParaRPr lang="zh-CN" altLang="zh-CN" sz="1200" kern="1200" dirty="0" smtClean="0">
                        <a:solidFill>
                          <a:schemeClr val="dk1"/>
                        </a:solidFill>
                        <a:latin typeface="+mn-lt"/>
                        <a:ea typeface="+mn-ea"/>
                        <a:cs typeface="+mn-cs"/>
                      </a:endParaRPr>
                    </a:p>
                  </a:txBody>
                  <a:tcPr marL="91438" marR="91438" marT="45718" marB="45718">
                    <a:solidFill>
                      <a:schemeClr val="accent1">
                        <a:lumMod val="20000"/>
                        <a:lumOff val="80000"/>
                        <a:alpha val="80000"/>
                      </a:schemeClr>
                    </a:solidFill>
                  </a:tcPr>
                </a:tc>
              </a:tr>
            </a:tbl>
          </a:graphicData>
        </a:graphic>
      </p:graphicFrame>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88" y="493713"/>
            <a:ext cx="8229600" cy="990600"/>
          </a:xfrm>
        </p:spPr>
        <p:txBody>
          <a:bodyPr/>
          <a:lstStyle/>
          <a:p>
            <a:pPr eaLnBrk="1" fontAlgn="auto" hangingPunct="1">
              <a:spcAft>
                <a:spcPts val="0"/>
              </a:spcAft>
              <a:defRPr/>
            </a:pPr>
            <a:r>
              <a:rPr lang="en-US" altLang="zh-CN" dirty="0" smtClean="0">
                <a:latin typeface="黑体" pitchFamily="2" charset="-122"/>
              </a:rPr>
              <a:t>2    </a:t>
            </a:r>
            <a:r>
              <a:rPr lang="zh-CN" altLang="en-US" dirty="0" smtClean="0">
                <a:latin typeface="黑体" pitchFamily="2" charset="-122"/>
              </a:rPr>
              <a:t>违约金</a:t>
            </a:r>
            <a:r>
              <a:rPr lang="en-US" altLang="zh-CN" dirty="0" smtClean="0">
                <a:latin typeface="黑体" pitchFamily="2" charset="-122"/>
              </a:rPr>
              <a:t>——</a:t>
            </a:r>
            <a:r>
              <a:rPr lang="zh-CN" altLang="en-US" dirty="0" smtClean="0">
                <a:solidFill>
                  <a:srgbClr val="FFFF00"/>
                </a:solidFill>
                <a:latin typeface="黑体" pitchFamily="2" charset="-122"/>
              </a:rPr>
              <a:t>违约责任承担（</a:t>
            </a:r>
            <a:r>
              <a:rPr lang="en-US" altLang="zh-CN" dirty="0" smtClean="0">
                <a:solidFill>
                  <a:srgbClr val="FFFF00"/>
                </a:solidFill>
                <a:latin typeface="黑体" pitchFamily="2" charset="-122"/>
              </a:rPr>
              <a:t>2</a:t>
            </a:r>
            <a:r>
              <a:rPr lang="zh-CN" altLang="en-US" dirty="0" smtClean="0">
                <a:solidFill>
                  <a:srgbClr val="FFFF00"/>
                </a:solidFill>
                <a:latin typeface="黑体" pitchFamily="2" charset="-122"/>
              </a:rPr>
              <a:t>）</a:t>
            </a:r>
            <a:endParaRPr lang="zh-CN" altLang="en-US" dirty="0">
              <a:latin typeface="黑体" pitchFamily="2" charset="-122"/>
            </a:endParaRPr>
          </a:p>
        </p:txBody>
      </p:sp>
      <p:graphicFrame>
        <p:nvGraphicFramePr>
          <p:cNvPr id="5" name="内容占位符 4"/>
          <p:cNvGraphicFramePr>
            <a:graphicFrameLocks noGrp="1"/>
          </p:cNvGraphicFramePr>
          <p:nvPr>
            <p:ph idx="1"/>
          </p:nvPr>
        </p:nvGraphicFramePr>
        <p:xfrm>
          <a:off x="571472" y="1711349"/>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FB8492BD-3421-4081-B5F2-09D7E2F9CDF5}"/>
                                            </p:graphicEl>
                                          </p:spTgt>
                                        </p:tgtEl>
                                        <p:attrNameLst>
                                          <p:attrName>style.visibility</p:attrName>
                                        </p:attrNameLst>
                                      </p:cBhvr>
                                      <p:to>
                                        <p:strVal val="visible"/>
                                      </p:to>
                                    </p:set>
                                    <p:animEffect transition="in" filter="fade">
                                      <p:cBhvr>
                                        <p:cTn id="7" dur="500"/>
                                        <p:tgtEl>
                                          <p:spTgt spid="5">
                                            <p:graphicEl>
                                              <a:dgm id="{FB8492BD-3421-4081-B5F2-09D7E2F9CDF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83924FDE-9936-4DC3-B87F-5E309EBEF965}"/>
                                            </p:graphicEl>
                                          </p:spTgt>
                                        </p:tgtEl>
                                        <p:attrNameLst>
                                          <p:attrName>style.visibility</p:attrName>
                                        </p:attrNameLst>
                                      </p:cBhvr>
                                      <p:to>
                                        <p:strVal val="visible"/>
                                      </p:to>
                                    </p:set>
                                    <p:animEffect transition="in" filter="fade">
                                      <p:cBhvr>
                                        <p:cTn id="12" dur="500"/>
                                        <p:tgtEl>
                                          <p:spTgt spid="5">
                                            <p:graphicEl>
                                              <a:dgm id="{83924FDE-9936-4DC3-B87F-5E309EBEF96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29F9A8AB-165D-4239-8DA1-972EC8101745}"/>
                                            </p:graphicEl>
                                          </p:spTgt>
                                        </p:tgtEl>
                                        <p:attrNameLst>
                                          <p:attrName>style.visibility</p:attrName>
                                        </p:attrNameLst>
                                      </p:cBhvr>
                                      <p:to>
                                        <p:strVal val="visible"/>
                                      </p:to>
                                    </p:set>
                                    <p:animEffect transition="in" filter="fade">
                                      <p:cBhvr>
                                        <p:cTn id="15" dur="500"/>
                                        <p:tgtEl>
                                          <p:spTgt spid="5">
                                            <p:graphicEl>
                                              <a:dgm id="{29F9A8AB-165D-4239-8DA1-972EC810174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EECD5D39-A4CD-4CDF-8135-868A85F1EA9B}"/>
                                            </p:graphicEl>
                                          </p:spTgt>
                                        </p:tgtEl>
                                        <p:attrNameLst>
                                          <p:attrName>style.visibility</p:attrName>
                                        </p:attrNameLst>
                                      </p:cBhvr>
                                      <p:to>
                                        <p:strVal val="visible"/>
                                      </p:to>
                                    </p:set>
                                    <p:animEffect transition="in" filter="fade">
                                      <p:cBhvr>
                                        <p:cTn id="20" dur="500"/>
                                        <p:tgtEl>
                                          <p:spTgt spid="5">
                                            <p:graphicEl>
                                              <a:dgm id="{EECD5D39-A4CD-4CDF-8135-868A85F1EA9B}"/>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56F5FDF8-1718-4F58-9D69-CD8BCB2859CC}"/>
                                            </p:graphicEl>
                                          </p:spTgt>
                                        </p:tgtEl>
                                        <p:attrNameLst>
                                          <p:attrName>style.visibility</p:attrName>
                                        </p:attrNameLst>
                                      </p:cBhvr>
                                      <p:to>
                                        <p:strVal val="visible"/>
                                      </p:to>
                                    </p:set>
                                    <p:animEffect transition="in" filter="fade">
                                      <p:cBhvr>
                                        <p:cTn id="23" dur="500"/>
                                        <p:tgtEl>
                                          <p:spTgt spid="5">
                                            <p:graphicEl>
                                              <a:dgm id="{56F5FDF8-1718-4F58-9D69-CD8BCB2859C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nvPr>
        </p:nvGraphicFramePr>
        <p:xfrm>
          <a:off x="179388" y="908050"/>
          <a:ext cx="8640763" cy="5086361"/>
        </p:xfrm>
        <a:graphic>
          <a:graphicData uri="http://schemas.openxmlformats.org/drawingml/2006/table">
            <a:tbl>
              <a:tblPr firstRow="1" bandRow="1">
                <a:tableStyleId>{5C22544A-7EE6-4342-B048-85BDC9FD1C3A}</a:tableStyleId>
              </a:tblPr>
              <a:tblGrid>
                <a:gridCol w="2999273"/>
                <a:gridCol w="5641490"/>
              </a:tblGrid>
              <a:tr h="335265">
                <a:tc>
                  <a:txBody>
                    <a:bodyPr/>
                    <a:lstStyle/>
                    <a:p>
                      <a:pPr algn="ctr"/>
                      <a:r>
                        <a:rPr lang="zh-CN" altLang="en-US" sz="1600" dirty="0" smtClean="0"/>
                        <a:t>劳动合同法</a:t>
                      </a:r>
                      <a:endParaRPr lang="zh-CN" altLang="en-US" sz="1600" dirty="0"/>
                    </a:p>
                  </a:txBody>
                  <a:tcPr marL="91438" marR="91438" marT="45718" marB="45718">
                    <a:solidFill>
                      <a:schemeClr val="accent1"/>
                    </a:solidFill>
                  </a:tcPr>
                </a:tc>
                <a:tc>
                  <a:txBody>
                    <a:bodyPr/>
                    <a:lstStyle/>
                    <a:p>
                      <a:pPr algn="ctr"/>
                      <a:r>
                        <a:rPr lang="zh-CN" altLang="en-US" sz="1600" dirty="0" smtClean="0"/>
                        <a:t>劳动部</a:t>
                      </a:r>
                      <a:r>
                        <a:rPr lang="en-US" altLang="zh-CN" sz="1600" dirty="0" smtClean="0"/>
                        <a:t>《</a:t>
                      </a:r>
                      <a:r>
                        <a:rPr lang="zh-CN" altLang="en-US" sz="1600" dirty="0" smtClean="0"/>
                        <a:t>关于企业职工流动若干问题的通知</a:t>
                      </a:r>
                      <a:r>
                        <a:rPr lang="en-US" altLang="zh-CN" sz="1600" dirty="0" smtClean="0"/>
                        <a:t>》</a:t>
                      </a:r>
                      <a:endParaRPr lang="zh-CN" altLang="en-US" sz="1600" dirty="0"/>
                    </a:p>
                  </a:txBody>
                  <a:tcPr marL="91438" marR="91438" marT="45718" marB="45718"/>
                </a:tc>
              </a:tr>
              <a:tr h="4751085">
                <a:tc>
                  <a:txBody>
                    <a:bodyPr/>
                    <a:lstStyle/>
                    <a:p>
                      <a:r>
                        <a:rPr lang="zh-CN" altLang="zh-CN" sz="1400" b="1" kern="1200" dirty="0" smtClean="0">
                          <a:solidFill>
                            <a:schemeClr val="dk1"/>
                          </a:solidFill>
                          <a:latin typeface="+mn-lt"/>
                          <a:ea typeface="+mn-ea"/>
                          <a:cs typeface="+mn-cs"/>
                        </a:rPr>
                        <a:t>第二十</a:t>
                      </a:r>
                      <a:r>
                        <a:rPr lang="zh-CN" altLang="en-US" sz="1400" b="1" kern="1200" dirty="0" smtClean="0">
                          <a:solidFill>
                            <a:schemeClr val="dk1"/>
                          </a:solidFill>
                          <a:latin typeface="+mn-lt"/>
                          <a:ea typeface="+mn-ea"/>
                          <a:cs typeface="+mn-cs"/>
                        </a:rPr>
                        <a:t>二</a:t>
                      </a:r>
                      <a:r>
                        <a:rPr lang="zh-CN" altLang="zh-CN" sz="1400" b="1" kern="1200" dirty="0" smtClean="0">
                          <a:solidFill>
                            <a:schemeClr val="dk1"/>
                          </a:solidFill>
                          <a:latin typeface="+mn-lt"/>
                          <a:ea typeface="+mn-ea"/>
                          <a:cs typeface="+mn-cs"/>
                        </a:rPr>
                        <a:t>条</a:t>
                      </a:r>
                      <a:r>
                        <a:rPr lang="zh-CN" altLang="zh-CN" sz="1400" kern="1200" dirty="0" smtClean="0">
                          <a:solidFill>
                            <a:schemeClr val="dk1"/>
                          </a:solidFill>
                          <a:latin typeface="+mn-lt"/>
                          <a:ea typeface="+mn-ea"/>
                          <a:cs typeface="+mn-cs"/>
                        </a:rPr>
                        <a:t>　用人单位为劳动者提供专项培训费用，对其进行专业技术培训的，可以与该劳动者订立协议，约定服务期。</a:t>
                      </a:r>
                    </a:p>
                    <a:p>
                      <a:r>
                        <a:rPr lang="zh-CN" altLang="zh-CN" sz="1400" kern="1200" dirty="0" smtClean="0">
                          <a:solidFill>
                            <a:schemeClr val="dk1"/>
                          </a:solidFill>
                          <a:latin typeface="+mn-lt"/>
                          <a:ea typeface="+mn-ea"/>
                          <a:cs typeface="+mn-cs"/>
                        </a:rPr>
                        <a:t>劳动者违反服务期约定的，应当按照约定向用人单位支付违约金。违约金的数额不得超过用人单位提供的培训费用。用人单位要求劳动者支付的违约金不得超过服务期尚未履行部分所应分摊的培训费用。</a:t>
                      </a:r>
                    </a:p>
                    <a:p>
                      <a:endParaRPr lang="en-US" altLang="zh-CN" sz="12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dk1"/>
                          </a:solidFill>
                          <a:latin typeface="+mn-lt"/>
                          <a:ea typeface="+mn-ea"/>
                          <a:cs typeface="+mn-cs"/>
                        </a:rPr>
                        <a:t>第二十</a:t>
                      </a:r>
                      <a:r>
                        <a:rPr lang="zh-CN" altLang="en-US" sz="1400" b="1" kern="1200" dirty="0" smtClean="0">
                          <a:solidFill>
                            <a:schemeClr val="dk1"/>
                          </a:solidFill>
                          <a:latin typeface="+mn-lt"/>
                          <a:ea typeface="+mn-ea"/>
                          <a:cs typeface="+mn-cs"/>
                        </a:rPr>
                        <a:t>五</a:t>
                      </a:r>
                      <a:r>
                        <a:rPr lang="zh-CN" altLang="zh-CN" sz="1400" b="1" kern="1200" dirty="0" smtClean="0">
                          <a:solidFill>
                            <a:schemeClr val="dk1"/>
                          </a:solidFill>
                          <a:latin typeface="+mn-lt"/>
                          <a:ea typeface="+mn-ea"/>
                          <a:cs typeface="+mn-cs"/>
                        </a:rPr>
                        <a:t>条</a:t>
                      </a:r>
                      <a:r>
                        <a:rPr lang="en-US" altLang="zh-CN" sz="1400" b="1" kern="1200" dirty="0" smtClean="0">
                          <a:solidFill>
                            <a:schemeClr val="dk1"/>
                          </a:solidFill>
                          <a:latin typeface="+mn-lt"/>
                          <a:ea typeface="+mn-ea"/>
                          <a:cs typeface="+mn-cs"/>
                        </a:rPr>
                        <a:t>  </a:t>
                      </a:r>
                      <a:r>
                        <a:rPr lang="zh-CN" altLang="zh-CN" sz="1400" kern="1200" dirty="0" smtClean="0">
                          <a:solidFill>
                            <a:schemeClr val="dk1"/>
                          </a:solidFill>
                          <a:latin typeface="+mn-lt"/>
                          <a:ea typeface="+mn-ea"/>
                          <a:cs typeface="+mn-cs"/>
                        </a:rPr>
                        <a:t>除本法第二十二条和第二十三条规定的情形外，用人单位不得与劳动者约定由劳动者承担违约金。</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dk1"/>
                        </a:solidFill>
                        <a:latin typeface="+mn-lt"/>
                        <a:ea typeface="+mn-ea"/>
                        <a:cs typeface="+mn-cs"/>
                      </a:endParaRPr>
                    </a:p>
                  </a:txBody>
                  <a:tcPr marL="91438" marR="91438" marT="45718" marB="45718"/>
                </a:tc>
                <a:tc>
                  <a:txBody>
                    <a:bodyPr/>
                    <a:lstStyle/>
                    <a:p>
                      <a:r>
                        <a:rPr lang="zh-CN" altLang="zh-CN" sz="1800" kern="1200" dirty="0" smtClean="0">
                          <a:solidFill>
                            <a:schemeClr val="dk1"/>
                          </a:solidFill>
                          <a:latin typeface="+mn-lt"/>
                          <a:ea typeface="+mn-ea"/>
                          <a:cs typeface="+mn-cs"/>
                        </a:rPr>
                        <a:t>三、用人单位与职工可以在劳动合同中约定违约金。解除劳动合同，应当按照《劳动法》的有关规定执行。未经当事人双方协商一致或劳动合同中约定的作任务尚未完成，任何一方解除劳动合同给对方造成损失的，应按照《违反〈劳动法〉有关劳动合同规定的赔偿办法》承担赔偿责任。 </a:t>
                      </a:r>
                      <a:endParaRPr lang="zh-CN" altLang="zh-CN" sz="1200" kern="1200" dirty="0" smtClean="0">
                        <a:solidFill>
                          <a:schemeClr val="dk1"/>
                        </a:solidFill>
                        <a:latin typeface="+mn-lt"/>
                        <a:ea typeface="+mn-ea"/>
                        <a:cs typeface="+mn-cs"/>
                      </a:endParaRPr>
                    </a:p>
                  </a:txBody>
                  <a:tcPr marL="91438" marR="91438" marT="45718" marB="45718">
                    <a:solidFill>
                      <a:schemeClr val="accent1">
                        <a:lumMod val="20000"/>
                        <a:lumOff val="80000"/>
                        <a:alpha val="80000"/>
                      </a:schemeClr>
                    </a:solidFill>
                  </a:tcPr>
                </a:tc>
              </a:tr>
            </a:tbl>
          </a:graphicData>
        </a:graphic>
      </p:graphicFrame>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p:nvPr>
        </p:nvSpPr>
        <p:spPr bwMode="auto">
          <a:xfrm>
            <a:off x="250825" y="661988"/>
            <a:ext cx="8686800" cy="679450"/>
          </a:xfrm>
          <a:ln>
            <a:miter lim="800000"/>
            <a:headEnd/>
            <a:tailEnd/>
          </a:ln>
        </p:spPr>
        <p:txBody>
          <a:bodyPr wrap="square" numCol="1" anchor="t" anchorCtr="0" compatLnSpc="1">
            <a:prstTxWarp prst="textNoShape">
              <a:avLst/>
            </a:prstTxWarp>
          </a:bodyPr>
          <a:lstStyle/>
          <a:p>
            <a:pPr>
              <a:defRPr/>
            </a:pPr>
            <a:r>
              <a:rPr lang="en-US" altLang="zh-CN" dirty="0" smtClean="0"/>
              <a:t>2    </a:t>
            </a:r>
            <a:r>
              <a:rPr lang="zh-CN" altLang="en-US" dirty="0" smtClean="0"/>
              <a:t>竞业限制（</a:t>
            </a:r>
            <a:r>
              <a:rPr lang="en-US" altLang="zh-CN" dirty="0" smtClean="0"/>
              <a:t>1</a:t>
            </a:r>
            <a:r>
              <a:rPr lang="zh-CN" altLang="en-US" dirty="0" smtClean="0"/>
              <a:t>）</a:t>
            </a:r>
          </a:p>
        </p:txBody>
      </p:sp>
      <p:graphicFrame>
        <p:nvGraphicFramePr>
          <p:cNvPr id="4" name="内容占位符 3"/>
          <p:cNvGraphicFramePr>
            <a:graphicFrameLocks noGrp="1"/>
          </p:cNvGraphicFramePr>
          <p:nvPr>
            <p:ph idx="4294967295"/>
          </p:nvPr>
        </p:nvGraphicFramePr>
        <p:xfrm>
          <a:off x="323850" y="1314450"/>
          <a:ext cx="8640763" cy="5086361"/>
        </p:xfrm>
        <a:graphic>
          <a:graphicData uri="http://schemas.openxmlformats.org/drawingml/2006/table">
            <a:tbl>
              <a:tblPr firstRow="1" bandRow="1">
                <a:tableStyleId>{5C22544A-7EE6-4342-B048-85BDC9FD1C3A}</a:tableStyleId>
              </a:tblPr>
              <a:tblGrid>
                <a:gridCol w="2807990"/>
                <a:gridCol w="5832773"/>
              </a:tblGrid>
              <a:tr h="335265">
                <a:tc>
                  <a:txBody>
                    <a:bodyPr/>
                    <a:lstStyle/>
                    <a:p>
                      <a:pPr algn="ctr"/>
                      <a:r>
                        <a:rPr lang="zh-CN" altLang="en-US" sz="1600" dirty="0" smtClean="0"/>
                        <a:t>劳动合同法</a:t>
                      </a:r>
                      <a:endParaRPr lang="zh-CN" altLang="en-US" sz="1600" dirty="0"/>
                    </a:p>
                  </a:txBody>
                  <a:tcPr marL="91438" marR="91438" marT="45718" marB="45718">
                    <a:solidFill>
                      <a:schemeClr val="accent1"/>
                    </a:solidFill>
                  </a:tcPr>
                </a:tc>
                <a:tc>
                  <a:txBody>
                    <a:bodyPr/>
                    <a:lstStyle/>
                    <a:p>
                      <a:pPr algn="ctr"/>
                      <a:r>
                        <a:rPr lang="zh-CN" altLang="en-US" sz="1600" dirty="0" smtClean="0"/>
                        <a:t>司法解释（四）</a:t>
                      </a:r>
                      <a:endParaRPr lang="zh-CN" altLang="en-US" sz="1600" dirty="0"/>
                    </a:p>
                  </a:txBody>
                  <a:tcPr marL="91438" marR="91438" marT="45718" marB="45718"/>
                </a:tc>
              </a:tr>
              <a:tr h="4751085">
                <a:tc>
                  <a:txBody>
                    <a:bodyPr/>
                    <a:lstStyle/>
                    <a:p>
                      <a:r>
                        <a:rPr lang="zh-CN" altLang="zh-CN" sz="1200" b="1" kern="1200" dirty="0" smtClean="0">
                          <a:solidFill>
                            <a:schemeClr val="dk1"/>
                          </a:solidFill>
                          <a:latin typeface="+mn-lt"/>
                          <a:ea typeface="+mn-ea"/>
                          <a:cs typeface="+mn-cs"/>
                        </a:rPr>
                        <a:t>第二十三条</a:t>
                      </a:r>
                      <a:r>
                        <a:rPr lang="zh-CN" altLang="zh-CN" sz="1200" kern="1200" dirty="0" smtClean="0">
                          <a:solidFill>
                            <a:schemeClr val="dk1"/>
                          </a:solidFill>
                          <a:latin typeface="+mn-lt"/>
                          <a:ea typeface="+mn-ea"/>
                          <a:cs typeface="+mn-cs"/>
                        </a:rPr>
                        <a:t>　用人单位与劳动者可以在</a:t>
                      </a:r>
                      <a:r>
                        <a:rPr lang="zh-CN" altLang="en-US" sz="1200" kern="1200" dirty="0" smtClean="0">
                          <a:solidFill>
                            <a:schemeClr val="dk1"/>
                          </a:solidFill>
                          <a:latin typeface="+mn-lt"/>
                          <a:ea typeface="+mn-ea"/>
                          <a:cs typeface="+mn-cs"/>
                        </a:rPr>
                        <a:t>劳动合同</a:t>
                      </a:r>
                      <a:r>
                        <a:rPr lang="zh-CN" altLang="zh-CN" sz="1200" kern="1200" dirty="0" smtClean="0">
                          <a:solidFill>
                            <a:schemeClr val="dk1"/>
                          </a:solidFill>
                          <a:latin typeface="+mn-lt"/>
                          <a:ea typeface="+mn-ea"/>
                          <a:cs typeface="+mn-cs"/>
                        </a:rPr>
                        <a:t>中约定保守用人单位的商业秘密和与知识产权相关的保密事项。</a:t>
                      </a:r>
                      <a:r>
                        <a:rPr lang="en-US" altLang="zh-CN" sz="1200" kern="1200" dirty="0" smtClean="0">
                          <a:solidFill>
                            <a:schemeClr val="dk1"/>
                          </a:solidFill>
                          <a:latin typeface="+mn-lt"/>
                          <a:ea typeface="+mn-ea"/>
                          <a:cs typeface="+mn-cs"/>
                        </a:rPr>
                        <a:t> </a:t>
                      </a:r>
                      <a:br>
                        <a:rPr lang="en-US" altLang="zh-CN" sz="1200" kern="1200" dirty="0" smtClean="0">
                          <a:solidFill>
                            <a:schemeClr val="dk1"/>
                          </a:solidFill>
                          <a:latin typeface="+mn-lt"/>
                          <a:ea typeface="+mn-ea"/>
                          <a:cs typeface="+mn-cs"/>
                        </a:rPr>
                      </a:br>
                      <a:r>
                        <a:rPr lang="zh-CN" altLang="zh-CN" sz="1200" kern="1200" dirty="0" smtClean="0">
                          <a:solidFill>
                            <a:schemeClr val="dk1"/>
                          </a:solidFill>
                          <a:latin typeface="+mn-lt"/>
                          <a:ea typeface="+mn-ea"/>
                          <a:cs typeface="+mn-cs"/>
                        </a:rPr>
                        <a:t>　　对负有保密义务的劳动者，用人单位可以在</a:t>
                      </a:r>
                      <a:r>
                        <a:rPr lang="zh-CN" altLang="en-US" sz="1200" kern="1200" dirty="0" smtClean="0">
                          <a:solidFill>
                            <a:schemeClr val="dk1"/>
                          </a:solidFill>
                          <a:latin typeface="+mn-lt"/>
                          <a:ea typeface="+mn-ea"/>
                          <a:cs typeface="+mn-cs"/>
                        </a:rPr>
                        <a:t>劳动合同</a:t>
                      </a:r>
                      <a:r>
                        <a:rPr lang="zh-CN" altLang="zh-CN" sz="1200" kern="1200" dirty="0" smtClean="0">
                          <a:solidFill>
                            <a:schemeClr val="dk1"/>
                          </a:solidFill>
                          <a:latin typeface="+mn-lt"/>
                          <a:ea typeface="+mn-ea"/>
                          <a:cs typeface="+mn-cs"/>
                        </a:rPr>
                        <a:t>或者保密协议中与劳动者约定竞业限制条款，并约定在解除或者终止</a:t>
                      </a:r>
                      <a:r>
                        <a:rPr lang="zh-CN" altLang="en-US" sz="1200" kern="1200" dirty="0" smtClean="0">
                          <a:solidFill>
                            <a:schemeClr val="dk1"/>
                          </a:solidFill>
                          <a:latin typeface="+mn-lt"/>
                          <a:ea typeface="+mn-ea"/>
                          <a:cs typeface="+mn-cs"/>
                        </a:rPr>
                        <a:t>劳动合同</a:t>
                      </a:r>
                      <a:r>
                        <a:rPr lang="zh-CN" altLang="zh-CN" sz="1200" kern="1200" dirty="0" smtClean="0">
                          <a:solidFill>
                            <a:schemeClr val="dk1"/>
                          </a:solidFill>
                          <a:latin typeface="+mn-lt"/>
                          <a:ea typeface="+mn-ea"/>
                          <a:cs typeface="+mn-cs"/>
                        </a:rPr>
                        <a:t>后，在竞业限制期限内按月给予劳动者经济补偿。劳动者违反竞业限制约定的，应当按照约定向用人单位支付违约金。</a:t>
                      </a:r>
                      <a:r>
                        <a:rPr lang="en-US" altLang="zh-CN" sz="1200" kern="120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dk1"/>
                          </a:solidFill>
                          <a:latin typeface="+mn-lt"/>
                          <a:ea typeface="+mn-ea"/>
                          <a:cs typeface="+mn-cs"/>
                        </a:rPr>
                        <a:t>第二十四条</a:t>
                      </a:r>
                      <a:r>
                        <a:rPr lang="zh-CN" altLang="zh-CN" sz="1200" kern="1200" dirty="0" smtClean="0">
                          <a:solidFill>
                            <a:schemeClr val="dk1"/>
                          </a:solidFill>
                          <a:latin typeface="+mn-lt"/>
                          <a:ea typeface="+mn-ea"/>
                          <a:cs typeface="+mn-cs"/>
                        </a:rPr>
                        <a:t>　竞业限制的人员限于用人单位的高级管理人员、高级技术人员和其他负有保密义务的人员。竞业限制的范围、地域、期限由用人单位与劳动者约定，竞业限制的约定不得违反法律、法规的规定。</a:t>
                      </a:r>
                      <a:r>
                        <a:rPr lang="en-US" altLang="zh-CN" sz="1200" kern="1200" dirty="0" smtClean="0">
                          <a:solidFill>
                            <a:schemeClr val="dk1"/>
                          </a:solidFill>
                          <a:latin typeface="+mn-lt"/>
                          <a:ea typeface="+mn-ea"/>
                          <a:cs typeface="+mn-cs"/>
                        </a:rPr>
                        <a:t> </a:t>
                      </a:r>
                      <a:br>
                        <a:rPr lang="en-US" altLang="zh-CN" sz="1200" kern="1200" dirty="0" smtClean="0">
                          <a:solidFill>
                            <a:schemeClr val="dk1"/>
                          </a:solidFill>
                          <a:latin typeface="+mn-lt"/>
                          <a:ea typeface="+mn-ea"/>
                          <a:cs typeface="+mn-cs"/>
                        </a:rPr>
                      </a:br>
                      <a:r>
                        <a:rPr lang="zh-CN" altLang="zh-CN" sz="1200" kern="1200" dirty="0" smtClean="0">
                          <a:solidFill>
                            <a:schemeClr val="dk1"/>
                          </a:solidFill>
                          <a:latin typeface="+mn-lt"/>
                          <a:ea typeface="+mn-ea"/>
                          <a:cs typeface="+mn-cs"/>
                        </a:rPr>
                        <a:t>　　在解除或者终止</a:t>
                      </a:r>
                      <a:r>
                        <a:rPr lang="zh-CN" altLang="en-US" sz="1200" kern="1200" dirty="0" smtClean="0">
                          <a:solidFill>
                            <a:schemeClr val="dk1"/>
                          </a:solidFill>
                          <a:latin typeface="+mn-lt"/>
                          <a:ea typeface="+mn-ea"/>
                          <a:cs typeface="+mn-cs"/>
                        </a:rPr>
                        <a:t>劳动合同</a:t>
                      </a:r>
                      <a:r>
                        <a:rPr lang="zh-CN" altLang="zh-CN" sz="1200" kern="1200" dirty="0" smtClean="0">
                          <a:solidFill>
                            <a:schemeClr val="dk1"/>
                          </a:solidFill>
                          <a:latin typeface="+mn-lt"/>
                          <a:ea typeface="+mn-ea"/>
                          <a:cs typeface="+mn-cs"/>
                        </a:rPr>
                        <a:t>后，前款规定的人员到与本单位生产或者经营同类产品、从事同类业务的有竞争关系的其他用人单位，或者自己开业生产或者经营同类产品、从事同类业务的竞业限制期限，不得超过二年。 </a:t>
                      </a:r>
                      <a:endParaRPr lang="en-US" altLang="zh-CN" sz="1200" b="1" kern="1200" dirty="0" smtClean="0">
                        <a:solidFill>
                          <a:schemeClr val="dk1"/>
                        </a:solidFill>
                        <a:latin typeface="+mn-lt"/>
                        <a:ea typeface="+mn-ea"/>
                        <a:cs typeface="+mn-cs"/>
                      </a:endParaRPr>
                    </a:p>
                  </a:txBody>
                  <a:tcPr marL="91438" marR="91438" marT="45718" marB="45718"/>
                </a:tc>
                <a:tc>
                  <a:txBody>
                    <a:bodyPr/>
                    <a:lstStyle/>
                    <a:p>
                      <a:r>
                        <a:rPr lang="zh-CN" altLang="zh-CN" sz="1200" b="1" kern="1200" dirty="0" smtClean="0">
                          <a:solidFill>
                            <a:schemeClr val="dk1"/>
                          </a:solidFill>
                          <a:latin typeface="+mn-lt"/>
                          <a:ea typeface="+mn-ea"/>
                          <a:cs typeface="+mn-cs"/>
                        </a:rPr>
                        <a:t>第六</a:t>
                      </a:r>
                      <a:r>
                        <a:rPr lang="en-US" altLang="zh-CN" sz="1200" b="1" kern="1200" dirty="0" smtClean="0">
                          <a:solidFill>
                            <a:schemeClr val="dk1"/>
                          </a:solidFill>
                          <a:latin typeface="+mn-lt"/>
                          <a:ea typeface="+mn-ea"/>
                          <a:cs typeface="+mn-cs"/>
                        </a:rPr>
                        <a:t> </a:t>
                      </a:r>
                      <a:r>
                        <a:rPr lang="zh-CN" altLang="zh-CN" sz="1200" b="1" kern="1200" dirty="0" smtClean="0">
                          <a:solidFill>
                            <a:schemeClr val="dk1"/>
                          </a:solidFill>
                          <a:latin typeface="+mn-lt"/>
                          <a:ea typeface="+mn-ea"/>
                          <a:cs typeface="+mn-cs"/>
                        </a:rPr>
                        <a:t>条</a:t>
                      </a:r>
                      <a:r>
                        <a:rPr lang="zh-CN" altLang="zh-CN" sz="1200" kern="1200" dirty="0" smtClean="0">
                          <a:solidFill>
                            <a:schemeClr val="dk1"/>
                          </a:solidFill>
                          <a:latin typeface="+mn-lt"/>
                          <a:ea typeface="+mn-ea"/>
                          <a:cs typeface="+mn-cs"/>
                        </a:rPr>
                        <a:t> </a:t>
                      </a:r>
                      <a:r>
                        <a:rPr lang="en-US" altLang="zh-CN" sz="1200" kern="1200" dirty="0" smtClean="0">
                          <a:solidFill>
                            <a:schemeClr val="dk1"/>
                          </a:solidFill>
                          <a:latin typeface="+mn-lt"/>
                          <a:ea typeface="+mn-ea"/>
                          <a:cs typeface="+mn-cs"/>
                        </a:rPr>
                        <a:t> </a:t>
                      </a:r>
                      <a:r>
                        <a:rPr lang="zh-CN" altLang="zh-CN" sz="1200" kern="1200" dirty="0" smtClean="0">
                          <a:solidFill>
                            <a:schemeClr val="dk1"/>
                          </a:solidFill>
                          <a:latin typeface="+mn-lt"/>
                          <a:ea typeface="+mn-ea"/>
                          <a:cs typeface="+mn-cs"/>
                        </a:rPr>
                        <a:t>当事人在劳动合同或者保密协议中约定了竞业限制，但未约定解除或者终止劳动合同后给予劳动者经济补偿，劳动者履行了竞业限制义务，要求用人单位按照劳动者在劳动合同解除或者终止前十二个月平均工资的</a:t>
                      </a:r>
                      <a:r>
                        <a:rPr lang="zh-CN" altLang="zh-CN" sz="1200" b="0" kern="1200" dirty="0" smtClean="0">
                          <a:solidFill>
                            <a:schemeClr val="dk1"/>
                          </a:solidFill>
                          <a:latin typeface="+mn-lt"/>
                          <a:ea typeface="+mn-ea"/>
                          <a:cs typeface="+mn-cs"/>
                        </a:rPr>
                        <a:t>30%</a:t>
                      </a:r>
                      <a:r>
                        <a:rPr lang="en-US" altLang="zh-CN" sz="1200" b="0" kern="1200" dirty="0" smtClean="0">
                          <a:solidFill>
                            <a:schemeClr val="dk1"/>
                          </a:solidFill>
                          <a:latin typeface="+mn-lt"/>
                          <a:ea typeface="+mn-ea"/>
                          <a:cs typeface="+mn-cs"/>
                        </a:rPr>
                        <a:t> </a:t>
                      </a:r>
                      <a:r>
                        <a:rPr lang="zh-CN" altLang="zh-CN" sz="1200" kern="1200" dirty="0" smtClean="0">
                          <a:solidFill>
                            <a:schemeClr val="dk1"/>
                          </a:solidFill>
                          <a:latin typeface="+mn-lt"/>
                          <a:ea typeface="+mn-ea"/>
                          <a:cs typeface="+mn-cs"/>
                        </a:rPr>
                        <a:t>按月支付经济补偿的，人民法院应予支持。</a:t>
                      </a:r>
                    </a:p>
                    <a:p>
                      <a:r>
                        <a:rPr lang="en-US" altLang="zh-CN" sz="1200" kern="1200" dirty="0" smtClean="0">
                          <a:solidFill>
                            <a:schemeClr val="dk1"/>
                          </a:solidFill>
                          <a:latin typeface="+mn-lt"/>
                          <a:ea typeface="+mn-ea"/>
                          <a:cs typeface="+mn-cs"/>
                        </a:rPr>
                        <a:t>        </a:t>
                      </a:r>
                      <a:r>
                        <a:rPr lang="zh-CN" altLang="zh-CN" sz="1200" kern="1200" dirty="0" smtClean="0">
                          <a:solidFill>
                            <a:schemeClr val="dk1"/>
                          </a:solidFill>
                          <a:latin typeface="+mn-lt"/>
                          <a:ea typeface="+mn-ea"/>
                          <a:cs typeface="+mn-cs"/>
                        </a:rPr>
                        <a:t>前款规定的月平均工资的30%低于劳动合同履行地最低工资标准的，按照劳动合同履行地最低工资标准支付。</a:t>
                      </a:r>
                    </a:p>
                    <a:p>
                      <a:r>
                        <a:rPr lang="zh-CN" altLang="zh-CN" sz="1200" kern="1200" dirty="0" smtClean="0">
                          <a:solidFill>
                            <a:schemeClr val="dk1"/>
                          </a:solidFill>
                          <a:latin typeface="+mn-lt"/>
                          <a:ea typeface="+mn-ea"/>
                          <a:cs typeface="+mn-cs"/>
                        </a:rPr>
                        <a:t> </a:t>
                      </a:r>
                      <a:endParaRPr lang="en-US" altLang="zh-CN" sz="1200" kern="1200" dirty="0" smtClean="0">
                        <a:solidFill>
                          <a:schemeClr val="dk1"/>
                        </a:solidFill>
                        <a:latin typeface="+mn-lt"/>
                        <a:ea typeface="+mn-ea"/>
                        <a:cs typeface="+mn-cs"/>
                      </a:endParaRPr>
                    </a:p>
                    <a:p>
                      <a:r>
                        <a:rPr lang="zh-CN" altLang="zh-CN" sz="1200" b="1" kern="1200" dirty="0" smtClean="0">
                          <a:solidFill>
                            <a:schemeClr val="dk1"/>
                          </a:solidFill>
                          <a:latin typeface="+mn-lt"/>
                          <a:ea typeface="+mn-ea"/>
                          <a:cs typeface="+mn-cs"/>
                        </a:rPr>
                        <a:t>第七条 </a:t>
                      </a:r>
                      <a:r>
                        <a:rPr lang="zh-CN" altLang="zh-CN" sz="1200" kern="1200" dirty="0" smtClean="0">
                          <a:solidFill>
                            <a:schemeClr val="dk1"/>
                          </a:solidFill>
                          <a:latin typeface="+mn-lt"/>
                          <a:ea typeface="+mn-ea"/>
                          <a:cs typeface="+mn-cs"/>
                        </a:rPr>
                        <a:t>当事人在劳动合同或者保密协议中约定了竞业限制和经济补偿，当事人解除劳动合同时，除另有约定外，用人单位要求劳动者履行竞业限制义务，或者劳动者履行了竞业限制义务后要求用人单位支付经济补偿的，人民法院应予支持</a:t>
                      </a:r>
                      <a:r>
                        <a:rPr lang="en-US" altLang="zh-CN" sz="1200" kern="1200" dirty="0" smtClean="0">
                          <a:solidFill>
                            <a:schemeClr val="dk1"/>
                          </a:solidFill>
                          <a:latin typeface="+mn-lt"/>
                          <a:ea typeface="+mn-ea"/>
                          <a:cs typeface="+mn-cs"/>
                        </a:rPr>
                        <a:t> </a:t>
                      </a:r>
                      <a:r>
                        <a:rPr lang="zh-CN" altLang="zh-CN" sz="1200" kern="1200" dirty="0" smtClean="0">
                          <a:solidFill>
                            <a:schemeClr val="dk1"/>
                          </a:solidFill>
                          <a:latin typeface="+mn-lt"/>
                          <a:ea typeface="+mn-ea"/>
                          <a:cs typeface="+mn-cs"/>
                        </a:rPr>
                        <a:t>。</a:t>
                      </a:r>
                    </a:p>
                    <a:p>
                      <a:r>
                        <a:rPr lang="zh-CN" altLang="zh-CN" sz="1200" kern="1200" dirty="0" smtClean="0">
                          <a:solidFill>
                            <a:schemeClr val="dk1"/>
                          </a:solidFill>
                          <a:latin typeface="+mn-lt"/>
                          <a:ea typeface="+mn-ea"/>
                          <a:cs typeface="+mn-cs"/>
                        </a:rPr>
                        <a:t> </a:t>
                      </a:r>
                      <a:endParaRPr lang="en-US" altLang="zh-CN" sz="1200" kern="1200" dirty="0" smtClean="0">
                        <a:solidFill>
                          <a:schemeClr val="dk1"/>
                        </a:solidFill>
                        <a:latin typeface="+mn-lt"/>
                        <a:ea typeface="+mn-ea"/>
                        <a:cs typeface="+mn-cs"/>
                      </a:endParaRPr>
                    </a:p>
                    <a:p>
                      <a:r>
                        <a:rPr lang="zh-CN" altLang="zh-CN" sz="1200" b="1" kern="1200" dirty="0" smtClean="0">
                          <a:solidFill>
                            <a:schemeClr val="dk1"/>
                          </a:solidFill>
                          <a:latin typeface="+mn-lt"/>
                          <a:ea typeface="+mn-ea"/>
                          <a:cs typeface="+mn-cs"/>
                        </a:rPr>
                        <a:t>第八条 </a:t>
                      </a:r>
                      <a:r>
                        <a:rPr lang="zh-CN" altLang="zh-CN" sz="1200" kern="1200" dirty="0" smtClean="0">
                          <a:solidFill>
                            <a:schemeClr val="dk1"/>
                          </a:solidFill>
                          <a:latin typeface="+mn-lt"/>
                          <a:ea typeface="+mn-ea"/>
                          <a:cs typeface="+mn-cs"/>
                        </a:rPr>
                        <a:t>当事人在劳动合同或者保密协议中约定了竞业限制和经济补偿，劳动合同解除或者终止后，因用人单位</a:t>
                      </a:r>
                      <a:r>
                        <a:rPr lang="en-US" altLang="zh-CN" sz="1200" kern="1200" dirty="0" smtClean="0">
                          <a:solidFill>
                            <a:schemeClr val="dk1"/>
                          </a:solidFill>
                          <a:latin typeface="+mn-lt"/>
                          <a:ea typeface="+mn-ea"/>
                          <a:cs typeface="+mn-cs"/>
                        </a:rPr>
                        <a:t> </a:t>
                      </a:r>
                      <a:r>
                        <a:rPr lang="zh-CN" altLang="zh-CN" sz="1200" kern="1200" dirty="0" smtClean="0">
                          <a:solidFill>
                            <a:schemeClr val="dk1"/>
                          </a:solidFill>
                          <a:latin typeface="+mn-lt"/>
                          <a:ea typeface="+mn-ea"/>
                          <a:cs typeface="+mn-cs"/>
                        </a:rPr>
                        <a:t>的原因导致三个月未支付经济补偿，劳动者请求解除竞业限制约定的，人民法院应予支持。</a:t>
                      </a:r>
                    </a:p>
                    <a:p>
                      <a:r>
                        <a:rPr lang="zh-CN" altLang="zh-CN" sz="1200" kern="1200" dirty="0" smtClean="0">
                          <a:solidFill>
                            <a:schemeClr val="dk1"/>
                          </a:solidFill>
                          <a:latin typeface="+mn-lt"/>
                          <a:ea typeface="+mn-ea"/>
                          <a:cs typeface="+mn-cs"/>
                        </a:rPr>
                        <a:t> </a:t>
                      </a:r>
                      <a:endParaRPr lang="en-US" altLang="zh-CN" sz="1200" kern="1200" dirty="0" smtClean="0">
                        <a:solidFill>
                          <a:schemeClr val="dk1"/>
                        </a:solidFill>
                        <a:latin typeface="+mn-lt"/>
                        <a:ea typeface="+mn-ea"/>
                        <a:cs typeface="+mn-cs"/>
                      </a:endParaRPr>
                    </a:p>
                    <a:p>
                      <a:r>
                        <a:rPr lang="zh-CN" altLang="zh-CN" sz="1200" b="1" kern="1200" dirty="0" smtClean="0">
                          <a:solidFill>
                            <a:schemeClr val="dk1"/>
                          </a:solidFill>
                          <a:latin typeface="+mn-lt"/>
                          <a:ea typeface="+mn-ea"/>
                          <a:cs typeface="+mn-cs"/>
                        </a:rPr>
                        <a:t>第九条 </a:t>
                      </a:r>
                      <a:r>
                        <a:rPr lang="zh-CN" altLang="zh-CN" sz="1200" b="0" i="0" u="none" kern="1200" dirty="0" smtClean="0">
                          <a:solidFill>
                            <a:schemeClr val="dk1"/>
                          </a:solidFill>
                          <a:latin typeface="+mn-lt"/>
                          <a:ea typeface="+mn-ea"/>
                          <a:cs typeface="+mn-cs"/>
                        </a:rPr>
                        <a:t>在竞业限制期限内</a:t>
                      </a:r>
                      <a:r>
                        <a:rPr lang="en-US" altLang="zh-CN" sz="1200" b="0" i="0" u="none" kern="1200" dirty="0" smtClean="0">
                          <a:solidFill>
                            <a:schemeClr val="dk1"/>
                          </a:solidFill>
                          <a:latin typeface="+mn-lt"/>
                          <a:ea typeface="+mn-ea"/>
                          <a:cs typeface="+mn-cs"/>
                        </a:rPr>
                        <a:t> </a:t>
                      </a:r>
                      <a:r>
                        <a:rPr lang="zh-CN" altLang="zh-CN" sz="1200" kern="1200" dirty="0" smtClean="0">
                          <a:solidFill>
                            <a:schemeClr val="dk1"/>
                          </a:solidFill>
                          <a:latin typeface="+mn-lt"/>
                          <a:ea typeface="+mn-ea"/>
                          <a:cs typeface="+mn-cs"/>
                        </a:rPr>
                        <a:t>，用人单位请求解除竞业限制协议时，人民法院应予支持</a:t>
                      </a:r>
                      <a:r>
                        <a:rPr lang="en-US" altLang="zh-CN" sz="1200" kern="1200" dirty="0" smtClean="0">
                          <a:solidFill>
                            <a:schemeClr val="dk1"/>
                          </a:solidFill>
                          <a:latin typeface="+mn-lt"/>
                          <a:ea typeface="+mn-ea"/>
                          <a:cs typeface="+mn-cs"/>
                        </a:rPr>
                        <a:t> </a:t>
                      </a:r>
                      <a:r>
                        <a:rPr lang="zh-CN" altLang="zh-CN" sz="1200" kern="1200" dirty="0" smtClean="0">
                          <a:solidFill>
                            <a:schemeClr val="dk1"/>
                          </a:solidFill>
                          <a:latin typeface="+mn-lt"/>
                          <a:ea typeface="+mn-ea"/>
                          <a:cs typeface="+mn-cs"/>
                        </a:rPr>
                        <a:t>。</a:t>
                      </a:r>
                    </a:p>
                    <a:p>
                      <a:r>
                        <a:rPr lang="en-US" altLang="zh-CN" sz="1200" kern="1200" dirty="0" smtClean="0">
                          <a:solidFill>
                            <a:schemeClr val="dk1"/>
                          </a:solidFill>
                          <a:latin typeface="+mn-lt"/>
                          <a:ea typeface="+mn-ea"/>
                          <a:cs typeface="+mn-cs"/>
                        </a:rPr>
                        <a:t>        </a:t>
                      </a:r>
                      <a:r>
                        <a:rPr lang="zh-CN" altLang="zh-CN" sz="1200" kern="1200" dirty="0" smtClean="0">
                          <a:solidFill>
                            <a:schemeClr val="dk1"/>
                          </a:solidFill>
                          <a:latin typeface="+mn-lt"/>
                          <a:ea typeface="+mn-ea"/>
                          <a:cs typeface="+mn-cs"/>
                        </a:rPr>
                        <a:t>在解除竞业限制协议时，</a:t>
                      </a:r>
                      <a:r>
                        <a:rPr lang="zh-CN" altLang="zh-CN" sz="1200" b="0" u="none" kern="1200" dirty="0" smtClean="0">
                          <a:solidFill>
                            <a:schemeClr val="dk1"/>
                          </a:solidFill>
                          <a:latin typeface="+mn-lt"/>
                          <a:ea typeface="+mn-ea"/>
                          <a:cs typeface="+mn-cs"/>
                        </a:rPr>
                        <a:t>劳动者请求</a:t>
                      </a:r>
                      <a:r>
                        <a:rPr lang="zh-CN" altLang="zh-CN" sz="1200" kern="1200" dirty="0" smtClean="0">
                          <a:solidFill>
                            <a:schemeClr val="dk1"/>
                          </a:solidFill>
                          <a:latin typeface="+mn-lt"/>
                          <a:ea typeface="+mn-ea"/>
                          <a:cs typeface="+mn-cs"/>
                        </a:rPr>
                        <a:t>用人单位额外支付劳动者三个月的竞业限制经济补偿的，人民法院应予支持。</a:t>
                      </a:r>
                    </a:p>
                    <a:p>
                      <a:endParaRPr lang="en-US" altLang="zh-CN" sz="1200" kern="1200" dirty="0" smtClean="0">
                        <a:solidFill>
                          <a:schemeClr val="dk1"/>
                        </a:solidFill>
                        <a:latin typeface="+mn-lt"/>
                        <a:ea typeface="+mn-ea"/>
                        <a:cs typeface="+mn-cs"/>
                      </a:endParaRPr>
                    </a:p>
                    <a:p>
                      <a:r>
                        <a:rPr lang="zh-CN" altLang="zh-CN" sz="1200" kern="1200" dirty="0" smtClean="0">
                          <a:solidFill>
                            <a:schemeClr val="dk1"/>
                          </a:solidFill>
                          <a:latin typeface="+mn-lt"/>
                          <a:ea typeface="+mn-ea"/>
                          <a:cs typeface="+mn-cs"/>
                        </a:rPr>
                        <a:t> </a:t>
                      </a:r>
                      <a:r>
                        <a:rPr lang="zh-CN" altLang="zh-CN" sz="1200" b="1" kern="1200" dirty="0" smtClean="0">
                          <a:solidFill>
                            <a:schemeClr val="dk1"/>
                          </a:solidFill>
                          <a:latin typeface="+mn-lt"/>
                          <a:ea typeface="+mn-ea"/>
                          <a:cs typeface="+mn-cs"/>
                        </a:rPr>
                        <a:t>第十条 </a:t>
                      </a:r>
                      <a:r>
                        <a:rPr lang="zh-CN" altLang="zh-CN" sz="1200" kern="1200" dirty="0" smtClean="0">
                          <a:solidFill>
                            <a:schemeClr val="dk1"/>
                          </a:solidFill>
                          <a:latin typeface="+mn-lt"/>
                          <a:ea typeface="+mn-ea"/>
                          <a:cs typeface="+mn-cs"/>
                        </a:rPr>
                        <a:t>劳动者违反竞业限制约定，向用人单位支付</a:t>
                      </a:r>
                      <a:r>
                        <a:rPr lang="zh-CN" altLang="zh-CN" sz="1200" b="0" kern="1200" dirty="0" smtClean="0">
                          <a:solidFill>
                            <a:schemeClr val="dk1"/>
                          </a:solidFill>
                          <a:latin typeface="+mn-lt"/>
                          <a:ea typeface="+mn-ea"/>
                          <a:cs typeface="+mn-cs"/>
                        </a:rPr>
                        <a:t>违约金</a:t>
                      </a:r>
                      <a:r>
                        <a:rPr lang="en-US" altLang="zh-CN" sz="1200" b="1" kern="1200" dirty="0" smtClean="0">
                          <a:solidFill>
                            <a:schemeClr val="dk1"/>
                          </a:solidFill>
                          <a:latin typeface="+mn-lt"/>
                          <a:ea typeface="+mn-ea"/>
                          <a:cs typeface="+mn-cs"/>
                        </a:rPr>
                        <a:t> </a:t>
                      </a:r>
                      <a:r>
                        <a:rPr lang="zh-CN" altLang="zh-CN" sz="1200" kern="1200" dirty="0" smtClean="0">
                          <a:solidFill>
                            <a:schemeClr val="dk1"/>
                          </a:solidFill>
                          <a:latin typeface="+mn-lt"/>
                          <a:ea typeface="+mn-ea"/>
                          <a:cs typeface="+mn-cs"/>
                        </a:rPr>
                        <a:t>后，用人单位要求劳动者按照约定继续履行竞业限制义务的，人民法院应予支持。</a:t>
                      </a:r>
                    </a:p>
                  </a:txBody>
                  <a:tcPr marL="91438" marR="91438" marT="45718" marB="45718">
                    <a:solidFill>
                      <a:schemeClr val="accent1">
                        <a:lumMod val="20000"/>
                        <a:lumOff val="80000"/>
                        <a:alpha val="80000"/>
                      </a:schemeClr>
                    </a:solidFill>
                  </a:tcPr>
                </a:tc>
              </a:tr>
            </a:tbl>
          </a:graphicData>
        </a:graphic>
      </p:graphicFrame>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381000" y="692150"/>
            <a:ext cx="7097713" cy="523875"/>
          </a:xfrm>
          <a:prstGeom prst="rect">
            <a:avLst/>
          </a:prstGeom>
          <a:noFill/>
          <a:ln w="9525">
            <a:noFill/>
            <a:miter lim="800000"/>
            <a:headEnd/>
            <a:tailEnd/>
          </a:ln>
        </p:spPr>
        <p:txBody>
          <a:bodyPr>
            <a:spAutoFit/>
          </a:bodyPr>
          <a:lstStyle/>
          <a:p>
            <a:pPr>
              <a:defRPr/>
            </a:pPr>
            <a:r>
              <a:rPr lang="en-US" altLang="zh-CN" sz="2800" dirty="0">
                <a:solidFill>
                  <a:srgbClr val="FF0000"/>
                </a:solidFill>
                <a:effectLst>
                  <a:outerShdw blurRad="38100" dist="38100" dir="2700000" algn="tl">
                    <a:srgbClr val="000000">
                      <a:alpha val="43137"/>
                    </a:srgbClr>
                  </a:outerShdw>
                </a:effectLst>
                <a:latin typeface="+mj-lt"/>
                <a:ea typeface="+mj-ea"/>
                <a:cs typeface="+mj-cs"/>
              </a:rPr>
              <a:t>2  </a:t>
            </a:r>
            <a:r>
              <a:rPr lang="zh-CN" altLang="en-US" sz="2800" dirty="0">
                <a:solidFill>
                  <a:srgbClr val="FF0000"/>
                </a:solidFill>
                <a:effectLst>
                  <a:outerShdw blurRad="38100" dist="38100" dir="2700000" algn="tl">
                    <a:srgbClr val="000000">
                      <a:alpha val="43137"/>
                    </a:srgbClr>
                  </a:outerShdw>
                </a:effectLst>
                <a:latin typeface="+mj-lt"/>
                <a:ea typeface="+mj-ea"/>
                <a:cs typeface="+mj-cs"/>
              </a:rPr>
              <a:t>竞业限制（</a:t>
            </a:r>
            <a:r>
              <a:rPr lang="en-US" altLang="zh-CN" sz="2800" dirty="0">
                <a:solidFill>
                  <a:srgbClr val="FF0000"/>
                </a:solidFill>
                <a:effectLst>
                  <a:outerShdw blurRad="38100" dist="38100" dir="2700000" algn="tl">
                    <a:srgbClr val="000000">
                      <a:alpha val="43137"/>
                    </a:srgbClr>
                  </a:outerShdw>
                </a:effectLst>
                <a:latin typeface="Arial" pitchFamily="34" charset="0"/>
                <a:ea typeface="宋体" pitchFamily="2" charset="-122"/>
              </a:rPr>
              <a:t>2</a:t>
            </a:r>
            <a:r>
              <a:rPr lang="zh-CN" altLang="en-US" sz="2800" dirty="0">
                <a:solidFill>
                  <a:srgbClr val="FF0000"/>
                </a:solidFill>
                <a:effectLst>
                  <a:outerShdw blurRad="38100" dist="38100" dir="2700000" algn="tl">
                    <a:srgbClr val="000000">
                      <a:alpha val="43137"/>
                    </a:srgbClr>
                  </a:outerShdw>
                </a:effectLst>
                <a:latin typeface="+mj-lt"/>
                <a:ea typeface="+mj-ea"/>
                <a:cs typeface="+mj-cs"/>
              </a:rPr>
              <a:t>）</a:t>
            </a:r>
            <a:endParaRPr lang="zh-CN" altLang="en-US" sz="3600" dirty="0">
              <a:solidFill>
                <a:srgbClr val="FF0000"/>
              </a:solidFill>
              <a:latin typeface="+mj-ea"/>
              <a:ea typeface="+mj-ea"/>
            </a:endParaRPr>
          </a:p>
        </p:txBody>
      </p:sp>
      <p:pic>
        <p:nvPicPr>
          <p:cNvPr id="1029" name="Picture 2" descr="C:\Users\220k\Desktop\1329274713fbEmLS3g.jpg"/>
          <p:cNvPicPr>
            <a:picLocks noChangeAspect="1" noChangeArrowheads="1"/>
          </p:cNvPicPr>
          <p:nvPr/>
        </p:nvPicPr>
        <p:blipFill>
          <a:blip r:embed="rId4"/>
          <a:srcRect/>
          <a:stretch>
            <a:fillRect/>
          </a:stretch>
        </p:blipFill>
        <p:spPr bwMode="auto">
          <a:xfrm>
            <a:off x="215900" y="3495675"/>
            <a:ext cx="2527300" cy="2819400"/>
          </a:xfrm>
          <a:prstGeom prst="rect">
            <a:avLst/>
          </a:prstGeom>
          <a:noFill/>
          <a:ln w="9525">
            <a:noFill/>
            <a:miter lim="800000"/>
            <a:headEnd/>
            <a:tailEnd/>
          </a:ln>
        </p:spPr>
      </p:pic>
      <p:sp>
        <p:nvSpPr>
          <p:cNvPr id="3079" name="Rectangle 7"/>
          <p:cNvSpPr>
            <a:spLocks noChangeArrowheads="1"/>
          </p:cNvSpPr>
          <p:nvPr/>
        </p:nvSpPr>
        <p:spPr bwMode="black">
          <a:xfrm>
            <a:off x="2322513" y="3573463"/>
            <a:ext cx="6858000" cy="3786187"/>
          </a:xfrm>
          <a:prstGeom prst="rect">
            <a:avLst/>
          </a:prstGeom>
          <a:noFill/>
          <a:ln w="9525">
            <a:noFill/>
            <a:miter lim="800000"/>
            <a:headEnd/>
            <a:tailEnd/>
          </a:ln>
        </p:spPr>
        <p:txBody>
          <a:bodyPr>
            <a:spAutoFit/>
          </a:bodyPr>
          <a:lstStyle/>
          <a:p>
            <a:pPr eaLnBrk="0" hangingPunct="0">
              <a:defRPr/>
            </a:pPr>
            <a:r>
              <a:rPr lang="en-US" altLang="zh-CN" dirty="0">
                <a:solidFill>
                  <a:schemeClr val="accent6"/>
                </a:solidFill>
                <a:ea typeface="宋体" pitchFamily="2" charset="-122"/>
              </a:rPr>
              <a:t>1</a:t>
            </a:r>
            <a:r>
              <a:rPr lang="zh-CN" altLang="en-US" dirty="0">
                <a:solidFill>
                  <a:schemeClr val="accent6"/>
                </a:solidFill>
                <a:ea typeface="宋体" pitchFamily="2" charset="-122"/>
              </a:rPr>
              <a:t>、</a:t>
            </a:r>
            <a:r>
              <a:rPr lang="zh-CN" altLang="zh-CN" dirty="0">
                <a:solidFill>
                  <a:schemeClr val="accent6"/>
                </a:solidFill>
                <a:ea typeface="宋体" pitchFamily="2" charset="-122"/>
              </a:rPr>
              <a:t>未约定竞业限制经济补偿，李某是否受竞业限制协议约束</a:t>
            </a:r>
            <a:r>
              <a:rPr lang="zh-CN" altLang="en-US" dirty="0">
                <a:solidFill>
                  <a:schemeClr val="accent6"/>
                </a:solidFill>
                <a:ea typeface="宋体" pitchFamily="2" charset="-122"/>
              </a:rPr>
              <a:t>？</a:t>
            </a:r>
            <a:endParaRPr lang="zh-CN" altLang="zh-CN" dirty="0">
              <a:solidFill>
                <a:schemeClr val="accent6"/>
              </a:solidFill>
              <a:ea typeface="宋体" pitchFamily="2" charset="-122"/>
            </a:endParaRPr>
          </a:p>
          <a:p>
            <a:pPr eaLnBrk="0" hangingPunct="0">
              <a:defRPr/>
            </a:pPr>
            <a:r>
              <a:rPr lang="en-US" altLang="zh-CN" dirty="0">
                <a:solidFill>
                  <a:schemeClr val="accent6"/>
                </a:solidFill>
                <a:ea typeface="宋体" pitchFamily="2" charset="-122"/>
              </a:rPr>
              <a:t>2</a:t>
            </a:r>
            <a:r>
              <a:rPr lang="zh-CN" altLang="en-US" dirty="0">
                <a:solidFill>
                  <a:schemeClr val="accent6"/>
                </a:solidFill>
                <a:ea typeface="宋体" pitchFamily="2" charset="-122"/>
              </a:rPr>
              <a:t>、</a:t>
            </a:r>
            <a:r>
              <a:rPr lang="zh-CN" altLang="zh-CN" dirty="0">
                <a:solidFill>
                  <a:schemeClr val="accent6"/>
                </a:solidFill>
                <a:ea typeface="宋体" pitchFamily="2" charset="-122"/>
              </a:rPr>
              <a:t>李某应得的竞业限制补偿金数额如何确定</a:t>
            </a:r>
            <a:r>
              <a:rPr lang="zh-CN" altLang="en-US" dirty="0">
                <a:solidFill>
                  <a:schemeClr val="accent6"/>
                </a:solidFill>
                <a:ea typeface="宋体" pitchFamily="2" charset="-122"/>
              </a:rPr>
              <a:t>？</a:t>
            </a:r>
            <a:endParaRPr lang="en-US" altLang="zh-CN" dirty="0">
              <a:solidFill>
                <a:schemeClr val="accent6"/>
              </a:solidFill>
              <a:ea typeface="宋体" pitchFamily="2" charset="-122"/>
            </a:endParaRPr>
          </a:p>
          <a:p>
            <a:pPr marL="357188" indent="-357188" eaLnBrk="0" hangingPunct="0">
              <a:defRPr/>
            </a:pPr>
            <a:r>
              <a:rPr lang="en-US" altLang="zh-CN" dirty="0">
                <a:solidFill>
                  <a:schemeClr val="accent6"/>
                </a:solidFill>
                <a:ea typeface="宋体" pitchFamily="2" charset="-122"/>
              </a:rPr>
              <a:t>3</a:t>
            </a:r>
            <a:r>
              <a:rPr lang="zh-CN" altLang="en-US" dirty="0">
                <a:solidFill>
                  <a:schemeClr val="accent6"/>
                </a:solidFill>
                <a:ea typeface="宋体" pitchFamily="2" charset="-122"/>
              </a:rPr>
              <a:t>、</a:t>
            </a:r>
            <a:r>
              <a:rPr lang="zh-CN" altLang="zh-CN" dirty="0">
                <a:solidFill>
                  <a:schemeClr val="accent6"/>
                </a:solidFill>
                <a:ea typeface="宋体" pitchFamily="2" charset="-122"/>
              </a:rPr>
              <a:t>李某因单位存在过错而解除劳动合同，是否可以不受竞业限制协议约束？</a:t>
            </a:r>
            <a:endParaRPr lang="en-US" altLang="zh-CN" dirty="0">
              <a:solidFill>
                <a:schemeClr val="accent6"/>
              </a:solidFill>
              <a:ea typeface="宋体" pitchFamily="2" charset="-122"/>
            </a:endParaRPr>
          </a:p>
          <a:p>
            <a:pPr eaLnBrk="0" hangingPunct="0">
              <a:defRPr/>
            </a:pPr>
            <a:r>
              <a:rPr lang="en-US" altLang="zh-CN" dirty="0">
                <a:solidFill>
                  <a:schemeClr val="accent6"/>
                </a:solidFill>
                <a:ea typeface="宋体" pitchFamily="2" charset="-122"/>
              </a:rPr>
              <a:t>4</a:t>
            </a:r>
            <a:r>
              <a:rPr lang="zh-CN" altLang="en-US" dirty="0">
                <a:solidFill>
                  <a:schemeClr val="accent6"/>
                </a:solidFill>
                <a:ea typeface="宋体" pitchFamily="2" charset="-122"/>
              </a:rPr>
              <a:t>、</a:t>
            </a:r>
            <a:r>
              <a:rPr lang="zh-CN" altLang="zh-CN" dirty="0">
                <a:solidFill>
                  <a:schemeClr val="accent6"/>
                </a:solidFill>
                <a:ea typeface="宋体" pitchFamily="2" charset="-122"/>
              </a:rPr>
              <a:t>李某在什么情况下可以解除竞业限制协议</a:t>
            </a:r>
            <a:r>
              <a:rPr lang="zh-CN" altLang="en-US" dirty="0">
                <a:solidFill>
                  <a:schemeClr val="accent6"/>
                </a:solidFill>
                <a:ea typeface="宋体" pitchFamily="2" charset="-122"/>
              </a:rPr>
              <a:t>？</a:t>
            </a:r>
            <a:endParaRPr lang="en-US" altLang="zh-CN" dirty="0">
              <a:solidFill>
                <a:schemeClr val="accent6"/>
              </a:solidFill>
              <a:ea typeface="宋体" pitchFamily="2" charset="-122"/>
            </a:endParaRPr>
          </a:p>
          <a:p>
            <a:pPr eaLnBrk="0" hangingPunct="0">
              <a:defRPr/>
            </a:pPr>
            <a:r>
              <a:rPr lang="en-US" altLang="zh-CN" dirty="0">
                <a:solidFill>
                  <a:schemeClr val="accent6"/>
                </a:solidFill>
                <a:ea typeface="宋体" pitchFamily="2" charset="-122"/>
              </a:rPr>
              <a:t>5</a:t>
            </a:r>
            <a:r>
              <a:rPr lang="zh-CN" altLang="en-US" dirty="0">
                <a:solidFill>
                  <a:schemeClr val="accent6"/>
                </a:solidFill>
                <a:ea typeface="宋体" pitchFamily="2" charset="-122"/>
              </a:rPr>
              <a:t>、</a:t>
            </a:r>
            <a:r>
              <a:rPr lang="zh-CN" altLang="zh-CN" dirty="0">
                <a:solidFill>
                  <a:schemeClr val="accent6"/>
                </a:solidFill>
                <a:ea typeface="宋体" pitchFamily="2" charset="-122"/>
              </a:rPr>
              <a:t>未约定违约金，李某如何承担违反竞业限制协议的违约责任</a:t>
            </a:r>
            <a:r>
              <a:rPr lang="zh-CN" altLang="en-US" dirty="0">
                <a:solidFill>
                  <a:schemeClr val="accent6"/>
                </a:solidFill>
                <a:ea typeface="宋体" pitchFamily="2" charset="-122"/>
              </a:rPr>
              <a:t>？</a:t>
            </a:r>
            <a:endParaRPr lang="en-US" altLang="zh-CN" dirty="0">
              <a:solidFill>
                <a:schemeClr val="accent6"/>
              </a:solidFill>
              <a:ea typeface="宋体" pitchFamily="2" charset="-122"/>
            </a:endParaRPr>
          </a:p>
          <a:p>
            <a:pPr eaLnBrk="0" hangingPunct="0">
              <a:defRPr/>
            </a:pPr>
            <a:r>
              <a:rPr lang="en-US" altLang="zh-CN" dirty="0">
                <a:solidFill>
                  <a:schemeClr val="accent6"/>
                </a:solidFill>
                <a:ea typeface="宋体" pitchFamily="2" charset="-122"/>
              </a:rPr>
              <a:t>6</a:t>
            </a:r>
            <a:r>
              <a:rPr lang="zh-CN" altLang="en-US" dirty="0">
                <a:solidFill>
                  <a:schemeClr val="accent6"/>
                </a:solidFill>
                <a:ea typeface="宋体" pitchFamily="2" charset="-122"/>
              </a:rPr>
              <a:t>、</a:t>
            </a:r>
            <a:r>
              <a:rPr lang="zh-CN" altLang="zh-CN" dirty="0">
                <a:solidFill>
                  <a:schemeClr val="accent6"/>
                </a:solidFill>
                <a:ea typeface="宋体" pitchFamily="2" charset="-122"/>
              </a:rPr>
              <a:t>李某承担违约责任后，是否仍需履行竞业限制义务</a:t>
            </a:r>
            <a:r>
              <a:rPr lang="zh-CN" altLang="en-US" dirty="0">
                <a:solidFill>
                  <a:schemeClr val="accent6"/>
                </a:solidFill>
                <a:ea typeface="宋体" pitchFamily="2" charset="-122"/>
              </a:rPr>
              <a:t>？</a:t>
            </a:r>
            <a:endParaRPr lang="en-US" altLang="zh-CN" dirty="0">
              <a:solidFill>
                <a:schemeClr val="accent6"/>
              </a:solidFill>
              <a:ea typeface="宋体" pitchFamily="2" charset="-122"/>
            </a:endParaRPr>
          </a:p>
          <a:p>
            <a:pPr eaLnBrk="0" hangingPunct="0">
              <a:defRPr/>
            </a:pPr>
            <a:r>
              <a:rPr lang="en-US" altLang="zh-CN" dirty="0">
                <a:solidFill>
                  <a:schemeClr val="accent6"/>
                </a:solidFill>
                <a:ea typeface="宋体" pitchFamily="2" charset="-122"/>
              </a:rPr>
              <a:t>7</a:t>
            </a:r>
            <a:r>
              <a:rPr lang="zh-CN" altLang="en-US" dirty="0">
                <a:solidFill>
                  <a:schemeClr val="accent6"/>
                </a:solidFill>
                <a:ea typeface="宋体" pitchFamily="2" charset="-122"/>
              </a:rPr>
              <a:t>、</a:t>
            </a:r>
            <a:r>
              <a:rPr lang="zh-CN" altLang="zh-CN" dirty="0">
                <a:solidFill>
                  <a:schemeClr val="accent6"/>
                </a:solidFill>
                <a:ea typeface="宋体" pitchFamily="2" charset="-122"/>
              </a:rPr>
              <a:t>在李某履行竞业限制期内，公司可否提出解除该协议？</a:t>
            </a:r>
          </a:p>
          <a:p>
            <a:pPr eaLnBrk="0" hangingPunct="0">
              <a:defRPr/>
            </a:pPr>
            <a:endParaRPr lang="zh-CN" altLang="zh-CN" dirty="0">
              <a:solidFill>
                <a:schemeClr val="accent6"/>
              </a:solidFill>
              <a:ea typeface="宋体" pitchFamily="2" charset="-122"/>
            </a:endParaRPr>
          </a:p>
          <a:p>
            <a:pPr eaLnBrk="0" hangingPunct="0">
              <a:defRPr/>
            </a:pPr>
            <a:endParaRPr lang="zh-CN" altLang="zh-CN" dirty="0">
              <a:solidFill>
                <a:schemeClr val="accent6"/>
              </a:solidFill>
              <a:ea typeface="宋体" pitchFamily="2" charset="-122"/>
            </a:endParaRPr>
          </a:p>
          <a:p>
            <a:pPr eaLnBrk="0" hangingPunct="0">
              <a:defRPr/>
            </a:pPr>
            <a:endParaRPr lang="zh-CN" altLang="zh-CN" dirty="0">
              <a:solidFill>
                <a:schemeClr val="accent6"/>
              </a:solidFill>
              <a:ea typeface="宋体" pitchFamily="2" charset="-122"/>
            </a:endParaRPr>
          </a:p>
          <a:p>
            <a:pPr eaLnBrk="0" hangingPunct="0">
              <a:defRPr/>
            </a:pPr>
            <a:endParaRPr lang="zh-CN" altLang="zh-CN" dirty="0">
              <a:solidFill>
                <a:schemeClr val="accent6"/>
              </a:solidFill>
              <a:ea typeface="宋体" pitchFamily="2" charset="-122"/>
            </a:endParaRPr>
          </a:p>
          <a:p>
            <a:pPr eaLnBrk="0" hangingPunct="0">
              <a:defRPr/>
            </a:pPr>
            <a:endParaRPr lang="en-US" altLang="zh-CN" sz="2400" dirty="0">
              <a:solidFill>
                <a:schemeClr val="accent6"/>
              </a:solidFill>
              <a:ea typeface="宋体" pitchFamily="2" charset="-122"/>
            </a:endParaRPr>
          </a:p>
        </p:txBody>
      </p:sp>
      <p:graphicFrame>
        <p:nvGraphicFramePr>
          <p:cNvPr id="1026" name="Object 50">
            <a:hlinkClick r:id="" action="ppaction://ole?verb=0"/>
          </p:cNvPr>
          <p:cNvGraphicFramePr>
            <a:graphicFrameLocks noChangeAspect="1"/>
          </p:cNvGraphicFramePr>
          <p:nvPr/>
        </p:nvGraphicFramePr>
        <p:xfrm>
          <a:off x="2965450" y="2259013"/>
          <a:ext cx="46038" cy="71437"/>
        </p:xfrm>
        <a:graphic>
          <a:graphicData uri="http://schemas.openxmlformats.org/presentationml/2006/ole">
            <p:oleObj spid="_x0000_s15362" name="演示文稿" r:id="rId5" imgW="4570501" imgH="3427482" progId="PowerPoint.Show.8">
              <p:embed/>
            </p:oleObj>
          </a:graphicData>
        </a:graphic>
      </p:graphicFrame>
      <p:graphicFrame>
        <p:nvGraphicFramePr>
          <p:cNvPr id="1027" name="Object 51">
            <a:hlinkClick r:id="" action="ppaction://ole?verb=0"/>
          </p:cNvPr>
          <p:cNvGraphicFramePr>
            <a:graphicFrameLocks noChangeAspect="1"/>
          </p:cNvGraphicFramePr>
          <p:nvPr/>
        </p:nvGraphicFramePr>
        <p:xfrm>
          <a:off x="3563938" y="3076575"/>
          <a:ext cx="46037" cy="46038"/>
        </p:xfrm>
        <a:graphic>
          <a:graphicData uri="http://schemas.openxmlformats.org/presentationml/2006/ole">
            <p:oleObj spid="_x0000_s15363" name="演示文稿" r:id="rId6" imgW="4570501" imgH="3427482" progId="PowerPoint.Show.8">
              <p:embed/>
            </p:oleObj>
          </a:graphicData>
        </a:graphic>
      </p:graphicFrame>
      <p:sp>
        <p:nvSpPr>
          <p:cNvPr id="55" name="标题 54"/>
          <p:cNvSpPr>
            <a:spLocks noGrp="1"/>
          </p:cNvSpPr>
          <p:nvPr>
            <p:ph type="title"/>
          </p:nvPr>
        </p:nvSpPr>
        <p:spPr>
          <a:xfrm>
            <a:off x="457200" y="1916113"/>
            <a:ext cx="8229600" cy="990600"/>
          </a:xfrm>
        </p:spPr>
        <p:txBody>
          <a:bodyPr>
            <a:normAutofit fontScale="90000"/>
          </a:bodyPr>
          <a:lstStyle/>
          <a:p>
            <a:pPr>
              <a:defRPr/>
            </a:pPr>
            <a:r>
              <a:rPr lang="en-US" altLang="zh-CN" sz="2000" dirty="0" smtClean="0">
                <a:solidFill>
                  <a:schemeClr val="tx1"/>
                </a:solidFill>
              </a:rPr>
              <a:t>        </a:t>
            </a:r>
            <a:r>
              <a:rPr lang="en-US" altLang="zh-CN" sz="2000" dirty="0" smtClean="0">
                <a:solidFill>
                  <a:schemeClr val="tx1"/>
                </a:solidFill>
                <a:latin typeface="+mn-ea"/>
                <a:ea typeface="+mn-ea"/>
              </a:rPr>
              <a:t>2012</a:t>
            </a:r>
            <a:r>
              <a:rPr lang="zh-CN" altLang="zh-CN" sz="2000" dirty="0" smtClean="0">
                <a:solidFill>
                  <a:schemeClr val="tx1"/>
                </a:solidFill>
                <a:latin typeface="+mn-ea"/>
                <a:ea typeface="+mn-ea"/>
              </a:rPr>
              <a:t>年</a:t>
            </a:r>
            <a:r>
              <a:rPr lang="en-US" altLang="zh-CN" sz="2000" dirty="0" smtClean="0">
                <a:solidFill>
                  <a:schemeClr val="tx1"/>
                </a:solidFill>
                <a:latin typeface="+mn-ea"/>
                <a:ea typeface="+mn-ea"/>
              </a:rPr>
              <a:t>11</a:t>
            </a:r>
            <a:r>
              <a:rPr lang="zh-CN" altLang="zh-CN" sz="2000" dirty="0" smtClean="0">
                <a:solidFill>
                  <a:schemeClr val="tx1"/>
                </a:solidFill>
                <a:latin typeface="+mn-ea"/>
                <a:ea typeface="+mn-ea"/>
              </a:rPr>
              <a:t>月</a:t>
            </a:r>
            <a:r>
              <a:rPr lang="en-US" altLang="zh-CN" sz="2000" dirty="0" smtClean="0">
                <a:solidFill>
                  <a:schemeClr val="tx1"/>
                </a:solidFill>
                <a:latin typeface="+mn-ea"/>
                <a:ea typeface="+mn-ea"/>
              </a:rPr>
              <a:t>1</a:t>
            </a:r>
            <a:r>
              <a:rPr lang="zh-CN" altLang="zh-CN" sz="2000" dirty="0" smtClean="0">
                <a:solidFill>
                  <a:schemeClr val="tx1"/>
                </a:solidFill>
                <a:latin typeface="+mn-ea"/>
                <a:ea typeface="+mn-ea"/>
              </a:rPr>
              <a:t>日，李某与某单位订立劳动合同，约定月薪为</a:t>
            </a:r>
            <a:r>
              <a:rPr lang="en-US" altLang="zh-CN" sz="2000" dirty="0" smtClean="0">
                <a:solidFill>
                  <a:schemeClr val="tx1"/>
                </a:solidFill>
                <a:latin typeface="+mn-ea"/>
                <a:ea typeface="+mn-ea"/>
              </a:rPr>
              <a:t>6000</a:t>
            </a:r>
            <a:r>
              <a:rPr lang="zh-CN" altLang="zh-CN" sz="2000" dirty="0" smtClean="0">
                <a:solidFill>
                  <a:schemeClr val="tx1"/>
                </a:solidFill>
                <a:latin typeface="+mn-ea"/>
                <a:ea typeface="+mn-ea"/>
              </a:rPr>
              <a:t>元。同时，双方签署了竞业限制协议，约定李某在离职后二年内不得到与本单位生产或者经营同类产品、从事同类业务的有竞争关系的其他用人单位工作，或者自己开业生产或者经营同类产品、从事同类业务，但未约定竞业限制补偿金和违约金标准。由于该公司经营业绩一般，未能足额向李某支付</a:t>
            </a:r>
            <a:r>
              <a:rPr lang="en-US" altLang="zh-CN" sz="2000" dirty="0" smtClean="0">
                <a:solidFill>
                  <a:schemeClr val="tx1"/>
                </a:solidFill>
                <a:latin typeface="+mn-ea"/>
                <a:ea typeface="+mn-ea"/>
              </a:rPr>
              <a:t>2013</a:t>
            </a:r>
            <a:r>
              <a:rPr lang="zh-CN" altLang="zh-CN" sz="2000" dirty="0" smtClean="0">
                <a:solidFill>
                  <a:schemeClr val="tx1"/>
                </a:solidFill>
                <a:latin typeface="+mn-ea"/>
                <a:ea typeface="+mn-ea"/>
              </a:rPr>
              <a:t>年</a:t>
            </a:r>
            <a:r>
              <a:rPr lang="en-US" altLang="zh-CN" sz="2000" dirty="0" smtClean="0">
                <a:solidFill>
                  <a:schemeClr val="tx1"/>
                </a:solidFill>
                <a:latin typeface="+mn-ea"/>
                <a:ea typeface="+mn-ea"/>
              </a:rPr>
              <a:t>3</a:t>
            </a:r>
            <a:r>
              <a:rPr lang="zh-CN" altLang="zh-CN" sz="2000" dirty="0" smtClean="0">
                <a:solidFill>
                  <a:schemeClr val="tx1"/>
                </a:solidFill>
                <a:latin typeface="+mn-ea"/>
                <a:ea typeface="+mn-ea"/>
              </a:rPr>
              <a:t>、</a:t>
            </a:r>
            <a:r>
              <a:rPr lang="en-US" altLang="zh-CN" sz="2000" dirty="0" smtClean="0">
                <a:solidFill>
                  <a:schemeClr val="tx1"/>
                </a:solidFill>
                <a:latin typeface="+mn-ea"/>
                <a:ea typeface="+mn-ea"/>
              </a:rPr>
              <a:t>4</a:t>
            </a:r>
            <a:r>
              <a:rPr lang="zh-CN" altLang="zh-CN" sz="2000" dirty="0" smtClean="0">
                <a:solidFill>
                  <a:schemeClr val="tx1"/>
                </a:solidFill>
                <a:latin typeface="+mn-ea"/>
                <a:ea typeface="+mn-ea"/>
              </a:rPr>
              <a:t>、</a:t>
            </a:r>
            <a:r>
              <a:rPr lang="en-US" altLang="zh-CN" sz="2000" dirty="0" smtClean="0">
                <a:solidFill>
                  <a:schemeClr val="tx1"/>
                </a:solidFill>
                <a:latin typeface="+mn-ea"/>
                <a:ea typeface="+mn-ea"/>
              </a:rPr>
              <a:t>5</a:t>
            </a:r>
            <a:r>
              <a:rPr lang="zh-CN" altLang="zh-CN" sz="2000" dirty="0" smtClean="0">
                <a:solidFill>
                  <a:schemeClr val="tx1"/>
                </a:solidFill>
                <a:latin typeface="+mn-ea"/>
                <a:ea typeface="+mn-ea"/>
              </a:rPr>
              <a:t>月份的工资，</a:t>
            </a:r>
            <a:r>
              <a:rPr lang="en-US" altLang="zh-CN" sz="2000" dirty="0" smtClean="0">
                <a:solidFill>
                  <a:schemeClr val="tx1"/>
                </a:solidFill>
                <a:latin typeface="+mn-ea"/>
                <a:ea typeface="+mn-ea"/>
              </a:rPr>
              <a:t>2013</a:t>
            </a:r>
            <a:r>
              <a:rPr lang="zh-CN" altLang="zh-CN" sz="2000" dirty="0" smtClean="0">
                <a:solidFill>
                  <a:schemeClr val="tx1"/>
                </a:solidFill>
                <a:latin typeface="+mn-ea"/>
                <a:ea typeface="+mn-ea"/>
              </a:rPr>
              <a:t>年</a:t>
            </a:r>
            <a:r>
              <a:rPr lang="en-US" altLang="zh-CN" sz="2000" dirty="0" smtClean="0">
                <a:solidFill>
                  <a:schemeClr val="tx1"/>
                </a:solidFill>
                <a:latin typeface="+mn-ea"/>
                <a:ea typeface="+mn-ea"/>
              </a:rPr>
              <a:t>5</a:t>
            </a:r>
            <a:r>
              <a:rPr lang="zh-CN" altLang="zh-CN" sz="2000" dirty="0" smtClean="0">
                <a:solidFill>
                  <a:schemeClr val="tx1"/>
                </a:solidFill>
                <a:latin typeface="+mn-ea"/>
                <a:ea typeface="+mn-ea"/>
              </a:rPr>
              <a:t>月</a:t>
            </a:r>
            <a:r>
              <a:rPr lang="en-US" altLang="zh-CN" sz="2000" dirty="0" smtClean="0">
                <a:solidFill>
                  <a:schemeClr val="tx1"/>
                </a:solidFill>
                <a:latin typeface="+mn-ea"/>
                <a:ea typeface="+mn-ea"/>
              </a:rPr>
              <a:t>31</a:t>
            </a:r>
            <a:r>
              <a:rPr lang="zh-CN" altLang="zh-CN" sz="2000" dirty="0" smtClean="0">
                <a:solidFill>
                  <a:schemeClr val="tx1"/>
                </a:solidFill>
                <a:latin typeface="+mn-ea"/>
                <a:ea typeface="+mn-ea"/>
              </a:rPr>
              <a:t>日，李某以单位未及时足额支付劳动报酬为由解除劳动合同。李某离职后，该单位未支付竞业限制补偿金。</a:t>
            </a:r>
            <a:endParaRPr lang="zh-CN" altLang="zh-CN" sz="2000" dirty="0">
              <a:solidFill>
                <a:schemeClr val="tx1"/>
              </a:solidFill>
              <a:latin typeface="+mn-ea"/>
              <a:ea typeface="+mn-ea"/>
            </a:endParaRPr>
          </a:p>
        </p:txBody>
      </p:sp>
      <p:sp>
        <p:nvSpPr>
          <p:cNvPr id="56" name="矩形 55"/>
          <p:cNvSpPr/>
          <p:nvPr/>
        </p:nvSpPr>
        <p:spPr>
          <a:xfrm>
            <a:off x="574675" y="6284913"/>
            <a:ext cx="647700" cy="647700"/>
          </a:xfrm>
          <a:prstGeom prst="rect">
            <a:avLst/>
          </a:prstGeom>
        </p:spPr>
        <p:txBody>
          <a:bodyPr wrap="none">
            <a:spAutoFit/>
          </a:bodyPr>
          <a:lstStyle/>
          <a:p>
            <a:pPr>
              <a:defRPr/>
            </a:pPr>
            <a:r>
              <a:rPr lang="zh-CN" altLang="zh-CN" sz="3600" kern="0" dirty="0">
                <a:solidFill>
                  <a:srgbClr val="FFFFFF"/>
                </a:solidFill>
                <a:latin typeface="Arial"/>
                <a:ea typeface="黑体"/>
                <a:cs typeface="+mj-cs"/>
              </a:rPr>
              <a:t>。</a:t>
            </a:r>
            <a:endParaRPr lang="zh-CN" altLang="en-US" dirty="0">
              <a:ea typeface="宋体"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3500430" y="642918"/>
            <a:ext cx="2448272" cy="761454"/>
          </a:xfrm>
          <a:prstGeom prst="rect">
            <a:avLst/>
          </a:prstGeom>
          <a:ln>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itchFamily="49" charset="-122"/>
                <a:ea typeface="+mj-ea"/>
                <a:cs typeface="+mj-cs"/>
              </a:rPr>
              <a:t> 经济补偿金</a:t>
            </a:r>
          </a:p>
        </p:txBody>
      </p:sp>
      <p:sp>
        <p:nvSpPr>
          <p:cNvPr id="3" name="TextBox 2"/>
          <p:cNvSpPr txBox="1"/>
          <p:nvPr/>
        </p:nvSpPr>
        <p:spPr>
          <a:xfrm>
            <a:off x="500034" y="1214422"/>
            <a:ext cx="8136904" cy="5416868"/>
          </a:xfrm>
          <a:prstGeom prst="rect">
            <a:avLst/>
          </a:prstGeom>
          <a:noFill/>
        </p:spPr>
        <p:txBody>
          <a:bodyPr wrap="square" rtlCol="0">
            <a:spAutoFit/>
          </a:bodyPr>
          <a:lstStyle/>
          <a:p>
            <a:r>
              <a:rPr lang="zh-CN" altLang="en-US" sz="2400" dirty="0" smtClean="0">
                <a:solidFill>
                  <a:srgbClr val="FF0000"/>
                </a:solidFill>
                <a:latin typeface="+mn-ea"/>
              </a:rPr>
              <a:t>定义：</a:t>
            </a:r>
            <a:endParaRPr lang="en-US" altLang="zh-CN" sz="2400" dirty="0" smtClean="0">
              <a:solidFill>
                <a:srgbClr val="FF0000"/>
              </a:solidFill>
              <a:latin typeface="+mn-ea"/>
            </a:endParaRPr>
          </a:p>
          <a:p>
            <a:r>
              <a:rPr lang="zh-CN" altLang="en-US" sz="2000" dirty="0" smtClean="0">
                <a:latin typeface="+mn-ea"/>
              </a:rPr>
              <a:t>经济补偿金是用人单位解除劳动时，给予劳动者的经济补偿。经济补偿金是在劳动合同解除或终止后，用人单位依法一次性支付给劳动者的经济上的补助。</a:t>
            </a:r>
            <a:endParaRPr lang="en-US" altLang="zh-CN" sz="2000" dirty="0" smtClean="0">
              <a:latin typeface="+mn-ea"/>
            </a:endParaRPr>
          </a:p>
          <a:p>
            <a:endParaRPr lang="en-US" altLang="zh-CN" sz="2000" dirty="0" smtClean="0">
              <a:latin typeface="+mn-ea"/>
            </a:endParaRPr>
          </a:p>
          <a:p>
            <a:r>
              <a:rPr lang="zh-CN" altLang="en-US" sz="2400" dirty="0" smtClean="0">
                <a:solidFill>
                  <a:srgbClr val="FF0000"/>
                </a:solidFill>
                <a:latin typeface="+mn-ea"/>
              </a:rPr>
              <a:t>法律依据：</a:t>
            </a:r>
            <a:endParaRPr lang="en-US" altLang="zh-CN" sz="2400" dirty="0" smtClean="0">
              <a:solidFill>
                <a:srgbClr val="FF0000"/>
              </a:solidFill>
              <a:latin typeface="+mn-ea"/>
            </a:endParaRPr>
          </a:p>
          <a:p>
            <a:r>
              <a:rPr lang="en-US" altLang="en-US" sz="2000" dirty="0" smtClean="0">
                <a:solidFill>
                  <a:srgbClr val="CC0000"/>
                </a:solidFill>
                <a:effectLst>
                  <a:outerShdw blurRad="38100" dist="38100" dir="2700000" algn="tl">
                    <a:srgbClr val="000000">
                      <a:alpha val="43137"/>
                    </a:srgbClr>
                  </a:outerShdw>
                </a:effectLst>
                <a:latin typeface="+mn-ea"/>
              </a:rPr>
              <a:t>※</a:t>
            </a:r>
            <a:r>
              <a:rPr lang="zh-CN" altLang="en-US" sz="2000" dirty="0" smtClean="0">
                <a:latin typeface="+mn-ea"/>
              </a:rPr>
              <a:t>中华人民共和国劳动法（</a:t>
            </a:r>
            <a:r>
              <a:rPr lang="zh-CN" altLang="en-US" sz="2000" dirty="0" smtClean="0"/>
              <a:t> </a:t>
            </a:r>
            <a:r>
              <a:rPr lang="en-US" altLang="zh-CN" sz="2000" dirty="0" smtClean="0"/>
              <a:t>1995</a:t>
            </a:r>
            <a:r>
              <a:rPr lang="zh-CN" altLang="en-US" sz="2000" dirty="0" smtClean="0"/>
              <a:t>年</a:t>
            </a:r>
            <a:r>
              <a:rPr lang="en-US" altLang="zh-CN" sz="2000" dirty="0" smtClean="0"/>
              <a:t>1</a:t>
            </a:r>
            <a:r>
              <a:rPr lang="zh-CN" altLang="en-US" sz="2000" dirty="0" smtClean="0"/>
              <a:t>月</a:t>
            </a:r>
            <a:r>
              <a:rPr lang="en-US" altLang="zh-CN" sz="2000" dirty="0" smtClean="0"/>
              <a:t>1</a:t>
            </a:r>
            <a:r>
              <a:rPr lang="zh-CN" altLang="en-US" sz="2000" dirty="0" smtClean="0"/>
              <a:t>日起施行</a:t>
            </a:r>
            <a:r>
              <a:rPr lang="zh-CN" altLang="en-US" sz="2000" dirty="0" smtClean="0">
                <a:latin typeface="+mn-ea"/>
              </a:rPr>
              <a:t>）</a:t>
            </a:r>
            <a:endParaRPr lang="en-US" altLang="zh-CN" sz="2000" dirty="0" smtClean="0">
              <a:latin typeface="+mn-ea"/>
            </a:endParaRPr>
          </a:p>
          <a:p>
            <a:r>
              <a:rPr lang="en-US" altLang="en-US" sz="2000" dirty="0" smtClean="0">
                <a:solidFill>
                  <a:srgbClr val="CC0000"/>
                </a:solidFill>
                <a:effectLst>
                  <a:outerShdw blurRad="38100" dist="38100" dir="2700000" algn="tl">
                    <a:srgbClr val="000000">
                      <a:alpha val="43137"/>
                    </a:srgbClr>
                  </a:outerShdw>
                </a:effectLst>
                <a:latin typeface="+mn-ea"/>
              </a:rPr>
              <a:t>※</a:t>
            </a:r>
            <a:r>
              <a:rPr lang="zh-CN" altLang="en-US" sz="2000" dirty="0" smtClean="0">
                <a:latin typeface="+mn-ea"/>
              </a:rPr>
              <a:t>中华人民共和国劳动合同法（</a:t>
            </a:r>
            <a:r>
              <a:rPr lang="zh-CN" altLang="en-US" sz="2000" dirty="0" smtClean="0"/>
              <a:t> </a:t>
            </a:r>
            <a:r>
              <a:rPr lang="en-US" altLang="zh-CN" sz="2000" dirty="0" smtClean="0"/>
              <a:t>2008</a:t>
            </a:r>
            <a:r>
              <a:rPr lang="zh-CN" altLang="en-US" sz="2000" dirty="0" smtClean="0"/>
              <a:t>年</a:t>
            </a:r>
            <a:r>
              <a:rPr lang="en-US" altLang="zh-CN" sz="2000" dirty="0" smtClean="0"/>
              <a:t>1</a:t>
            </a:r>
            <a:r>
              <a:rPr lang="zh-CN" altLang="en-US" sz="2000" dirty="0" smtClean="0"/>
              <a:t>月</a:t>
            </a:r>
            <a:r>
              <a:rPr lang="en-US" altLang="zh-CN" sz="2000" dirty="0" smtClean="0"/>
              <a:t>1</a:t>
            </a:r>
            <a:r>
              <a:rPr lang="zh-CN" altLang="en-US" sz="2000" dirty="0" smtClean="0"/>
              <a:t>日起施行</a:t>
            </a:r>
            <a:r>
              <a:rPr lang="zh-CN" altLang="en-US" sz="2000" dirty="0" smtClean="0">
                <a:latin typeface="+mn-ea"/>
              </a:rPr>
              <a:t>）</a:t>
            </a:r>
            <a:endParaRPr lang="en-US" altLang="zh-CN" sz="2000" dirty="0" smtClean="0">
              <a:latin typeface="+mn-ea"/>
            </a:endParaRPr>
          </a:p>
          <a:p>
            <a:pPr lvl="0"/>
            <a:r>
              <a:rPr lang="en-US" altLang="en-US" sz="2000" dirty="0" smtClean="0">
                <a:solidFill>
                  <a:srgbClr val="CC0000"/>
                </a:solidFill>
                <a:effectLst>
                  <a:outerShdw blurRad="38100" dist="38100" dir="2700000" algn="tl">
                    <a:srgbClr val="000000">
                      <a:alpha val="43137"/>
                    </a:srgbClr>
                  </a:outerShdw>
                </a:effectLst>
                <a:latin typeface="+mn-ea"/>
              </a:rPr>
              <a:t>※</a:t>
            </a:r>
            <a:r>
              <a:rPr lang="en-US" altLang="zh-CN" sz="2000" dirty="0" smtClean="0">
                <a:latin typeface="+mn-ea"/>
              </a:rPr>
              <a:t>《</a:t>
            </a:r>
            <a:r>
              <a:rPr lang="zh-CN" altLang="en-US" sz="2000" dirty="0" smtClean="0">
                <a:latin typeface="+mn-ea"/>
              </a:rPr>
              <a:t>违反和解除劳动合同的经济补偿办法</a:t>
            </a:r>
            <a:r>
              <a:rPr lang="en-US" altLang="zh-CN" sz="2000" dirty="0" smtClean="0">
                <a:latin typeface="+mn-ea"/>
              </a:rPr>
              <a:t>》</a:t>
            </a:r>
            <a:r>
              <a:rPr lang="zh-CN" altLang="en-US" sz="2000" dirty="0" smtClean="0">
                <a:latin typeface="+mn-ea"/>
              </a:rPr>
              <a:t>（</a:t>
            </a:r>
            <a:r>
              <a:rPr lang="en-US" altLang="zh-CN" sz="2000" dirty="0" smtClean="0"/>
              <a:t>1995</a:t>
            </a:r>
            <a:r>
              <a:rPr lang="zh-CN" altLang="en-US" sz="2000" dirty="0" smtClean="0"/>
              <a:t>年</a:t>
            </a:r>
            <a:r>
              <a:rPr lang="en-US" altLang="zh-CN" sz="2000" dirty="0" smtClean="0"/>
              <a:t>1</a:t>
            </a:r>
            <a:r>
              <a:rPr lang="zh-CN" altLang="en-US" sz="2000" dirty="0" smtClean="0"/>
              <a:t>月</a:t>
            </a:r>
            <a:r>
              <a:rPr lang="en-US" altLang="zh-CN" sz="2000" dirty="0" smtClean="0"/>
              <a:t>1</a:t>
            </a:r>
            <a:r>
              <a:rPr lang="zh-CN" altLang="en-US" sz="2000" dirty="0" smtClean="0"/>
              <a:t>日起执行</a:t>
            </a:r>
            <a:r>
              <a:rPr lang="zh-CN" altLang="en-US" sz="2000" dirty="0" smtClean="0">
                <a:latin typeface="+mn-ea"/>
              </a:rPr>
              <a:t>）</a:t>
            </a:r>
            <a:endParaRPr lang="en-US" altLang="zh-CN" sz="2000" dirty="0" smtClean="0">
              <a:latin typeface="+mn-ea"/>
            </a:endParaRPr>
          </a:p>
          <a:p>
            <a:pPr lvl="0">
              <a:defRPr/>
            </a:pPr>
            <a:r>
              <a:rPr lang="en-US" altLang="en-US" sz="2000" dirty="0" smtClean="0">
                <a:solidFill>
                  <a:srgbClr val="CC0000"/>
                </a:solidFill>
                <a:effectLst>
                  <a:outerShdw blurRad="38100" dist="38100" dir="2700000" algn="tl">
                    <a:srgbClr val="000000">
                      <a:alpha val="43137"/>
                    </a:srgbClr>
                  </a:outerShdw>
                </a:effectLst>
                <a:latin typeface="+mn-ea"/>
              </a:rPr>
              <a:t>※</a:t>
            </a:r>
            <a:r>
              <a:rPr lang="en-US" altLang="zh-CN" sz="2000" dirty="0" smtClean="0">
                <a:latin typeface="+mn-ea"/>
              </a:rPr>
              <a:t> </a:t>
            </a:r>
            <a:r>
              <a:rPr lang="zh-CN" altLang="en-US" sz="2000" dirty="0" smtClean="0">
                <a:latin typeface="+mn-ea"/>
              </a:rPr>
              <a:t>地方相关法律法规、通知、说明</a:t>
            </a:r>
            <a:r>
              <a:rPr lang="en-US" altLang="zh-CN" sz="2000" dirty="0" smtClean="0">
                <a:latin typeface="+mn-ea"/>
              </a:rPr>
              <a:t> </a:t>
            </a:r>
          </a:p>
          <a:p>
            <a:pPr lvl="0">
              <a:defRPr/>
            </a:pPr>
            <a:r>
              <a:rPr lang="en-US" altLang="zh-CN" sz="2000" dirty="0" smtClean="0">
                <a:latin typeface="+mn-ea"/>
              </a:rPr>
              <a:t>   </a:t>
            </a:r>
          </a:p>
          <a:p>
            <a:pPr lvl="0">
              <a:defRPr/>
            </a:pPr>
            <a:r>
              <a:rPr lang="zh-CN" altLang="en-US" sz="2000" dirty="0" smtClean="0">
                <a:latin typeface="+mn-ea"/>
              </a:rPr>
              <a:t>单位需支付经济补偿金的</a:t>
            </a:r>
            <a:r>
              <a:rPr lang="zh-CN" altLang="en-US" sz="2000" dirty="0" smtClean="0">
                <a:solidFill>
                  <a:srgbClr val="FF0000"/>
                </a:solidFill>
                <a:latin typeface="+mn-ea"/>
              </a:rPr>
              <a:t>情形</a:t>
            </a:r>
            <a:r>
              <a:rPr lang="zh-CN" altLang="en-US" sz="2000" dirty="0" smtClean="0">
                <a:latin typeface="+mn-ea"/>
              </a:rPr>
              <a:t>：</a:t>
            </a:r>
            <a:endParaRPr lang="en-US" altLang="zh-CN" sz="2000" dirty="0" smtClean="0">
              <a:latin typeface="+mn-ea"/>
            </a:endParaRPr>
          </a:p>
          <a:p>
            <a:pPr lvl="0">
              <a:defRPr/>
            </a:pPr>
            <a:r>
              <a:rPr lang="en-US" altLang="en-US" sz="2000" dirty="0" smtClean="0">
                <a:solidFill>
                  <a:srgbClr val="CC0000"/>
                </a:solidFill>
                <a:effectLst>
                  <a:outerShdw blurRad="38100" dist="38100" dir="2700000" algn="tl">
                    <a:srgbClr val="000000">
                      <a:alpha val="43137"/>
                    </a:srgbClr>
                  </a:outerShdw>
                </a:effectLst>
                <a:latin typeface="+mn-ea"/>
              </a:rPr>
              <a:t>※</a:t>
            </a:r>
            <a:r>
              <a:rPr lang="zh-CN" altLang="en-US" sz="2000" dirty="0" smtClean="0">
                <a:latin typeface="+mn-ea"/>
              </a:rPr>
              <a:t>用人单位解除、终止劳动合同</a:t>
            </a:r>
            <a:r>
              <a:rPr lang="en-US" altLang="zh-CN" sz="2000" dirty="0" smtClean="0">
                <a:latin typeface="+mn-ea"/>
              </a:rPr>
              <a:t>14</a:t>
            </a:r>
            <a:r>
              <a:rPr lang="zh-CN" altLang="en-US" sz="2000" dirty="0" smtClean="0">
                <a:latin typeface="+mn-ea"/>
              </a:rPr>
              <a:t>种情形</a:t>
            </a:r>
            <a:endParaRPr lang="en-US" altLang="zh-CN" sz="2000" dirty="0" smtClean="0">
              <a:latin typeface="+mn-ea"/>
            </a:endParaRPr>
          </a:p>
          <a:p>
            <a:pPr lvl="0">
              <a:defRPr/>
            </a:pPr>
            <a:r>
              <a:rPr lang="en-US" altLang="en-US" sz="2000" dirty="0" smtClean="0">
                <a:solidFill>
                  <a:srgbClr val="CC0000"/>
                </a:solidFill>
                <a:effectLst>
                  <a:outerShdw blurRad="38100" dist="38100" dir="2700000" algn="tl">
                    <a:srgbClr val="000000">
                      <a:alpha val="43137"/>
                    </a:srgbClr>
                  </a:outerShdw>
                </a:effectLst>
                <a:latin typeface="+mn-ea"/>
              </a:rPr>
              <a:t>※</a:t>
            </a:r>
            <a:r>
              <a:rPr lang="zh-CN" altLang="en-US" sz="2000" dirty="0" smtClean="0">
                <a:latin typeface="+mn-ea"/>
              </a:rPr>
              <a:t>劳动者提出解除劳动合同</a:t>
            </a:r>
            <a:r>
              <a:rPr lang="en-US" altLang="zh-CN" sz="2000" dirty="0" smtClean="0">
                <a:latin typeface="+mn-ea"/>
              </a:rPr>
              <a:t>10</a:t>
            </a:r>
            <a:r>
              <a:rPr lang="zh-CN" altLang="en-US" sz="2000" dirty="0" smtClean="0">
                <a:latin typeface="+mn-ea"/>
              </a:rPr>
              <a:t>种情形（</a:t>
            </a:r>
            <a:r>
              <a:rPr lang="en-US" altLang="zh-CN" sz="2000" dirty="0" smtClean="0">
                <a:latin typeface="+mn-ea"/>
              </a:rPr>
              <a:t>2008</a:t>
            </a:r>
            <a:r>
              <a:rPr lang="zh-CN" altLang="en-US" sz="2000" dirty="0" smtClean="0">
                <a:latin typeface="+mn-ea"/>
              </a:rPr>
              <a:t>年</a:t>
            </a:r>
            <a:r>
              <a:rPr lang="en-US" altLang="zh-CN" sz="2000" dirty="0" smtClean="0">
                <a:latin typeface="+mn-ea"/>
              </a:rPr>
              <a:t>1</a:t>
            </a:r>
            <a:r>
              <a:rPr lang="zh-CN" altLang="en-US" sz="2000" dirty="0" smtClean="0">
                <a:latin typeface="+mn-ea"/>
              </a:rPr>
              <a:t>月</a:t>
            </a:r>
            <a:r>
              <a:rPr lang="en-US" altLang="zh-CN" sz="2000" dirty="0" smtClean="0">
                <a:latin typeface="+mn-ea"/>
              </a:rPr>
              <a:t>1</a:t>
            </a:r>
            <a:r>
              <a:rPr lang="zh-CN" altLang="en-US" sz="2000" dirty="0" smtClean="0">
                <a:latin typeface="+mn-ea"/>
              </a:rPr>
              <a:t>日后）</a:t>
            </a:r>
          </a:p>
          <a:p>
            <a:pPr lvl="0">
              <a:defRPr/>
            </a:pPr>
            <a:endParaRPr lang="zh-CN" altLang="en-US" sz="2000" dirty="0" smtClean="0">
              <a:effectLst>
                <a:outerShdw blurRad="38100" dist="38100" dir="2700000" algn="tl">
                  <a:srgbClr val="000000">
                    <a:alpha val="43137"/>
                  </a:srgbClr>
                </a:outerShdw>
              </a:effectLst>
              <a:latin typeface="+mn-ea"/>
            </a:endParaRPr>
          </a:p>
          <a:p>
            <a:endParaRPr lang="zh-CN" altLang="en-US" sz="2000" dirty="0" smtClean="0">
              <a:solidFill>
                <a:srgbClr val="FF0000"/>
              </a:solidFill>
              <a:latin typeface="+mn-ea"/>
            </a:endParaRPr>
          </a:p>
          <a:p>
            <a:endParaRPr lang="zh-CN" altLang="en-US" dirty="0">
              <a:latin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381000" y="692150"/>
            <a:ext cx="7097713" cy="523875"/>
          </a:xfrm>
          <a:prstGeom prst="rect">
            <a:avLst/>
          </a:prstGeom>
          <a:noFill/>
          <a:ln w="9525">
            <a:noFill/>
            <a:miter lim="800000"/>
            <a:headEnd/>
            <a:tailEnd/>
          </a:ln>
        </p:spPr>
        <p:txBody>
          <a:bodyPr>
            <a:spAutoFit/>
          </a:bodyPr>
          <a:lstStyle/>
          <a:p>
            <a:pPr>
              <a:defRPr/>
            </a:pPr>
            <a:r>
              <a:rPr lang="zh-CN" altLang="en-US" sz="2800" dirty="0">
                <a:solidFill>
                  <a:srgbClr val="FF0000"/>
                </a:solidFill>
                <a:effectLst>
                  <a:outerShdw blurRad="38100" dist="38100" dir="2700000" algn="tl">
                    <a:srgbClr val="000000">
                      <a:alpha val="43137"/>
                    </a:srgbClr>
                  </a:outerShdw>
                </a:effectLst>
                <a:latin typeface="+mj-lt"/>
                <a:ea typeface="+mj-ea"/>
                <a:cs typeface="+mj-cs"/>
              </a:rPr>
              <a:t>实务指南</a:t>
            </a:r>
            <a:endParaRPr lang="zh-CN" altLang="en-US" sz="3600" dirty="0">
              <a:solidFill>
                <a:srgbClr val="FF0000"/>
              </a:solidFill>
              <a:latin typeface="+mj-ea"/>
              <a:ea typeface="+mj-ea"/>
            </a:endParaRPr>
          </a:p>
        </p:txBody>
      </p:sp>
      <p:graphicFrame>
        <p:nvGraphicFramePr>
          <p:cNvPr id="2050" name="Object 50">
            <a:hlinkClick r:id="" action="ppaction://ole?verb=0"/>
          </p:cNvPr>
          <p:cNvGraphicFramePr>
            <a:graphicFrameLocks noChangeAspect="1"/>
          </p:cNvGraphicFramePr>
          <p:nvPr/>
        </p:nvGraphicFramePr>
        <p:xfrm>
          <a:off x="2965450" y="2259013"/>
          <a:ext cx="46038" cy="71437"/>
        </p:xfrm>
        <a:graphic>
          <a:graphicData uri="http://schemas.openxmlformats.org/presentationml/2006/ole">
            <p:oleObj spid="_x0000_s16386" name="演示文稿" r:id="rId4" imgW="4570501" imgH="3427482" progId="PowerPoint.Show.8">
              <p:embed/>
            </p:oleObj>
          </a:graphicData>
        </a:graphic>
      </p:graphicFrame>
      <p:graphicFrame>
        <p:nvGraphicFramePr>
          <p:cNvPr id="2051" name="Object 51">
            <a:hlinkClick r:id="" action="ppaction://ole?verb=0"/>
          </p:cNvPr>
          <p:cNvGraphicFramePr>
            <a:graphicFrameLocks noChangeAspect="1"/>
          </p:cNvGraphicFramePr>
          <p:nvPr/>
        </p:nvGraphicFramePr>
        <p:xfrm>
          <a:off x="3563938" y="3076575"/>
          <a:ext cx="46037" cy="46038"/>
        </p:xfrm>
        <a:graphic>
          <a:graphicData uri="http://schemas.openxmlformats.org/presentationml/2006/ole">
            <p:oleObj spid="_x0000_s16387" name="演示文稿" r:id="rId5" imgW="4570501" imgH="3427482" progId="PowerPoint.Show.8">
              <p:embed/>
            </p:oleObj>
          </a:graphicData>
        </a:graphic>
      </p:graphicFrame>
      <p:sp>
        <p:nvSpPr>
          <p:cNvPr id="56" name="矩形 55"/>
          <p:cNvSpPr/>
          <p:nvPr/>
        </p:nvSpPr>
        <p:spPr>
          <a:xfrm>
            <a:off x="574675" y="6284913"/>
            <a:ext cx="647700" cy="647700"/>
          </a:xfrm>
          <a:prstGeom prst="rect">
            <a:avLst/>
          </a:prstGeom>
        </p:spPr>
        <p:txBody>
          <a:bodyPr wrap="none">
            <a:spAutoFit/>
          </a:bodyPr>
          <a:lstStyle/>
          <a:p>
            <a:pPr>
              <a:defRPr/>
            </a:pPr>
            <a:r>
              <a:rPr lang="zh-CN" altLang="zh-CN" sz="3600" kern="0" dirty="0">
                <a:solidFill>
                  <a:srgbClr val="FFFFFF"/>
                </a:solidFill>
                <a:latin typeface="Arial"/>
                <a:ea typeface="黑体"/>
                <a:cs typeface="+mj-cs"/>
              </a:rPr>
              <a:t>。</a:t>
            </a:r>
            <a:endParaRPr lang="zh-CN" altLang="en-US" dirty="0">
              <a:ea typeface="宋体" pitchFamily="2" charset="-122"/>
            </a:endParaRPr>
          </a:p>
        </p:txBody>
      </p:sp>
      <p:sp>
        <p:nvSpPr>
          <p:cNvPr id="12" name="标题 54"/>
          <p:cNvSpPr>
            <a:spLocks noGrp="1"/>
          </p:cNvSpPr>
          <p:nvPr>
            <p:ph type="title"/>
          </p:nvPr>
        </p:nvSpPr>
        <p:spPr>
          <a:xfrm>
            <a:off x="323850" y="1125538"/>
            <a:ext cx="8229600" cy="4895850"/>
          </a:xfrm>
        </p:spPr>
        <p:txBody>
          <a:bodyPr>
            <a:noAutofit/>
          </a:bodyPr>
          <a:lstStyle/>
          <a:p>
            <a:pPr>
              <a:lnSpc>
                <a:spcPct val="150000"/>
              </a:lnSpc>
              <a:defRPr/>
            </a:pPr>
            <a:r>
              <a:rPr lang="zh-CN" altLang="en-US" sz="1600" b="1" dirty="0" smtClean="0">
                <a:solidFill>
                  <a:schemeClr val="tx1"/>
                </a:solidFill>
                <a:latin typeface="+mn-ea"/>
                <a:ea typeface="+mn-ea"/>
                <a:cs typeface="+mn-cs"/>
              </a:rPr>
              <a:t>在</a:t>
            </a:r>
            <a:r>
              <a:rPr lang="en-US" altLang="zh-CN" sz="1600" b="1" dirty="0" smtClean="0">
                <a:solidFill>
                  <a:schemeClr val="tx1"/>
                </a:solidFill>
                <a:latin typeface="+mn-ea"/>
                <a:ea typeface="+mn-ea"/>
                <a:cs typeface="+mn-cs"/>
              </a:rPr>
              <a:t>《</a:t>
            </a:r>
            <a:r>
              <a:rPr lang="zh-CN" altLang="en-US" sz="1600" b="1" dirty="0" smtClean="0">
                <a:solidFill>
                  <a:schemeClr val="tx1"/>
                </a:solidFill>
                <a:latin typeface="+mn-ea"/>
                <a:ea typeface="+mn-ea"/>
                <a:cs typeface="+mn-cs"/>
              </a:rPr>
              <a:t>劳动合同法</a:t>
            </a:r>
            <a:r>
              <a:rPr lang="en-US" altLang="zh-CN" sz="1600" b="1" dirty="0" smtClean="0">
                <a:solidFill>
                  <a:schemeClr val="tx1"/>
                </a:solidFill>
                <a:latin typeface="+mn-ea"/>
                <a:ea typeface="+mn-ea"/>
                <a:cs typeface="+mn-cs"/>
              </a:rPr>
              <a:t>》</a:t>
            </a:r>
            <a:r>
              <a:rPr lang="zh-CN" altLang="en-US" sz="1600" b="1" dirty="0" smtClean="0">
                <a:solidFill>
                  <a:schemeClr val="tx1"/>
                </a:solidFill>
                <a:latin typeface="+mn-ea"/>
                <a:ea typeface="+mn-ea"/>
                <a:cs typeface="+mn-cs"/>
              </a:rPr>
              <a:t>实施以后，企业可以确定违约金的情况大大减少，并且新法对违约金的具体约定也作了约束性规定，对企业而言，要注意把握以下几个方面：</a:t>
            </a:r>
            <a:r>
              <a:rPr lang="en-US" altLang="zh-CN" sz="1600" b="1" dirty="0" smtClean="0">
                <a:solidFill>
                  <a:schemeClr val="tx1"/>
                </a:solidFill>
                <a:latin typeface="+mn-ea"/>
                <a:ea typeface="+mn-ea"/>
                <a:cs typeface="+mn-cs"/>
              </a:rPr>
              <a:t/>
            </a:r>
            <a:br>
              <a:rPr lang="en-US" altLang="zh-CN" sz="1600" b="1" dirty="0" smtClean="0">
                <a:solidFill>
                  <a:schemeClr val="tx1"/>
                </a:solidFill>
                <a:latin typeface="+mn-ea"/>
                <a:ea typeface="+mn-ea"/>
                <a:cs typeface="+mn-cs"/>
              </a:rPr>
            </a:br>
            <a:r>
              <a:rPr lang="en-US" altLang="zh-CN" sz="1600" b="1" dirty="0" smtClean="0">
                <a:solidFill>
                  <a:schemeClr val="tx1"/>
                </a:solidFill>
                <a:latin typeface="+mn-ea"/>
                <a:ea typeface="+mn-ea"/>
                <a:cs typeface="+mn-cs"/>
              </a:rPr>
              <a:t>1</a:t>
            </a:r>
            <a:r>
              <a:rPr lang="zh-CN" altLang="en-US" sz="1600" b="1" dirty="0" smtClean="0">
                <a:solidFill>
                  <a:schemeClr val="tx1"/>
                </a:solidFill>
                <a:latin typeface="+mn-ea"/>
                <a:ea typeface="+mn-ea"/>
                <a:cs typeface="+mn-cs"/>
              </a:rPr>
              <a:t>、谨慎使用违约金条款。违约金条款虽然是一个有力的制约或平衡其员工的重要法律依据，但同时也会给企业带来法律风险，一个不受法律保护的违约金条款既是无效，这样反而会因企业的错误信赖导致潜在的离职风险爆发，企业应当将违约金使用的范围依法紧缩在培训服务期和竞业限制约定两个事项上。</a:t>
            </a:r>
            <a:r>
              <a:rPr lang="en-US" altLang="zh-CN" sz="1600" b="1" dirty="0" smtClean="0">
                <a:solidFill>
                  <a:schemeClr val="tx1"/>
                </a:solidFill>
                <a:latin typeface="+mn-ea"/>
                <a:ea typeface="+mn-ea"/>
                <a:cs typeface="+mn-cs"/>
              </a:rPr>
              <a:t/>
            </a:r>
            <a:br>
              <a:rPr lang="en-US" altLang="zh-CN" sz="1600" b="1" dirty="0" smtClean="0">
                <a:solidFill>
                  <a:schemeClr val="tx1"/>
                </a:solidFill>
                <a:latin typeface="+mn-ea"/>
                <a:ea typeface="+mn-ea"/>
                <a:cs typeface="+mn-cs"/>
              </a:rPr>
            </a:br>
            <a:r>
              <a:rPr lang="en-US" altLang="zh-CN" sz="1600" b="1" dirty="0" smtClean="0">
                <a:solidFill>
                  <a:schemeClr val="tx1"/>
                </a:solidFill>
                <a:latin typeface="+mn-ea"/>
                <a:ea typeface="+mn-ea"/>
                <a:cs typeface="+mn-cs"/>
              </a:rPr>
              <a:t>2</a:t>
            </a:r>
            <a:r>
              <a:rPr lang="zh-CN" altLang="en-US" sz="1600" b="1" dirty="0" smtClean="0">
                <a:solidFill>
                  <a:schemeClr val="tx1"/>
                </a:solidFill>
                <a:latin typeface="+mn-ea"/>
                <a:ea typeface="+mn-ea"/>
                <a:cs typeface="+mn-cs"/>
              </a:rPr>
              <a:t>、充分利用违约金约定。企业要把培训服务期约定和</a:t>
            </a:r>
            <a:r>
              <a:rPr lang="zh-CN" altLang="en-US" sz="1600" b="1" dirty="0" smtClean="0">
                <a:solidFill>
                  <a:schemeClr val="tx1"/>
                </a:solidFill>
                <a:latin typeface="+mn-ea"/>
                <a:ea typeface="+mn-ea"/>
              </a:rPr>
              <a:t>竞业限制协议与留人计划等相结合，核心人才可以通过安排培训、竞业限制等多重方式进行处理。</a:t>
            </a:r>
            <a:r>
              <a:rPr lang="en-US" altLang="zh-CN" sz="1600" b="1" dirty="0" smtClean="0">
                <a:solidFill>
                  <a:schemeClr val="tx1"/>
                </a:solidFill>
                <a:latin typeface="+mn-ea"/>
                <a:ea typeface="+mn-ea"/>
              </a:rPr>
              <a:t/>
            </a:r>
            <a:br>
              <a:rPr lang="en-US" altLang="zh-CN" sz="1600" b="1" dirty="0" smtClean="0">
                <a:solidFill>
                  <a:schemeClr val="tx1"/>
                </a:solidFill>
                <a:latin typeface="+mn-ea"/>
                <a:ea typeface="+mn-ea"/>
              </a:rPr>
            </a:br>
            <a:r>
              <a:rPr lang="en-US" altLang="zh-CN" sz="1600" b="1" dirty="0" smtClean="0">
                <a:solidFill>
                  <a:schemeClr val="tx1"/>
                </a:solidFill>
                <a:latin typeface="+mn-ea"/>
                <a:ea typeface="+mn-ea"/>
              </a:rPr>
              <a:t>3</a:t>
            </a:r>
            <a:r>
              <a:rPr lang="zh-CN" altLang="en-US" sz="1600" b="1" dirty="0" smtClean="0">
                <a:solidFill>
                  <a:schemeClr val="tx1"/>
                </a:solidFill>
                <a:latin typeface="+mn-ea"/>
                <a:ea typeface="+mn-ea"/>
              </a:rPr>
              <a:t>、做好相应的证据保留。企业主张违约金需要满足一定条件：一是劳动合同中明确的约定；二是员工有违约行为发生；三是没有出现法律规定的例外情况。对于员工的违约行为，企业应先保留相关证据，包括</a:t>
            </a:r>
            <a:r>
              <a:rPr lang="en-US" altLang="zh-CN" sz="1600" b="1" dirty="0" smtClean="0">
                <a:solidFill>
                  <a:schemeClr val="tx1"/>
                </a:solidFill>
                <a:latin typeface="+mn-ea"/>
                <a:ea typeface="+mn-ea"/>
              </a:rPr>
              <a:t>:</a:t>
            </a:r>
            <a:r>
              <a:rPr lang="zh-CN" altLang="en-US" sz="1600" b="1" dirty="0" smtClean="0">
                <a:solidFill>
                  <a:schemeClr val="tx1"/>
                </a:solidFill>
                <a:latin typeface="+mn-ea"/>
                <a:ea typeface="+mn-ea"/>
              </a:rPr>
              <a:t>有违约金条款的书面劳动合同或专项协议；能证明员工违约的具体证据，然后才能向当事员工主张违约金责任。</a:t>
            </a:r>
            <a:endParaRPr lang="zh-CN" altLang="zh-CN" sz="1600" b="1" dirty="0" smtClean="0">
              <a:solidFill>
                <a:schemeClr val="tx1"/>
              </a:solidFill>
              <a:latin typeface="+mn-ea"/>
              <a:ea typeface="+mn-ea"/>
              <a:cs typeface="+mn-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ChangeArrowheads="1"/>
          </p:cNvSpPr>
          <p:nvPr/>
        </p:nvSpPr>
        <p:spPr bwMode="auto">
          <a:xfrm>
            <a:off x="-3175" y="0"/>
            <a:ext cx="9144000" cy="6858000"/>
          </a:xfrm>
          <a:prstGeom prst="rect">
            <a:avLst/>
          </a:prstGeom>
          <a:solidFill>
            <a:schemeClr val="bg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076" name="Rectangle 3"/>
          <p:cNvSpPr>
            <a:spLocks noGrp="1" noChangeArrowheads="1"/>
          </p:cNvSpPr>
          <p:nvPr>
            <p:ph type="body" idx="4294967295"/>
          </p:nvPr>
        </p:nvSpPr>
        <p:spPr>
          <a:xfrm>
            <a:off x="0" y="2997200"/>
            <a:ext cx="6551613" cy="3240088"/>
          </a:xfrm>
        </p:spPr>
        <p:txBody>
          <a:bodyPr rtlCol="0">
            <a:normAutofit lnSpcReduction="10000"/>
          </a:bodyPr>
          <a:lstStyle/>
          <a:p>
            <a:pPr algn="ctr" eaLnBrk="1" fontAlgn="auto" hangingPunct="1">
              <a:lnSpc>
                <a:spcPct val="90000"/>
              </a:lnSpc>
              <a:spcAft>
                <a:spcPts val="0"/>
              </a:spcAft>
              <a:buFontTx/>
              <a:buNone/>
              <a:defRPr/>
            </a:pPr>
            <a:r>
              <a:rPr lang="zh-CN" altLang="en-US" sz="4000" dirty="0" smtClean="0">
                <a:solidFill>
                  <a:schemeClr val="bg1"/>
                </a:solidFill>
              </a:rPr>
              <a:t>汉能控股集团有限公司</a:t>
            </a:r>
          </a:p>
          <a:p>
            <a:pPr algn="ctr" eaLnBrk="1" fontAlgn="auto" hangingPunct="1">
              <a:lnSpc>
                <a:spcPct val="90000"/>
              </a:lnSpc>
              <a:spcAft>
                <a:spcPts val="0"/>
              </a:spcAft>
              <a:buFontTx/>
              <a:buNone/>
              <a:defRPr/>
            </a:pPr>
            <a:endParaRPr lang="zh-CN" altLang="en-US" sz="4000" dirty="0" smtClean="0">
              <a:solidFill>
                <a:schemeClr val="bg1"/>
              </a:solidFill>
            </a:endParaRPr>
          </a:p>
          <a:p>
            <a:pPr algn="ctr" eaLnBrk="1" fontAlgn="auto" hangingPunct="1">
              <a:lnSpc>
                <a:spcPct val="90000"/>
              </a:lnSpc>
              <a:spcAft>
                <a:spcPts val="0"/>
              </a:spcAft>
              <a:buFontTx/>
              <a:buNone/>
              <a:defRPr/>
            </a:pPr>
            <a:r>
              <a:rPr lang="zh-CN" altLang="en-US" sz="4000" dirty="0" smtClean="0">
                <a:solidFill>
                  <a:schemeClr val="bg1"/>
                </a:solidFill>
              </a:rPr>
              <a:t>新员工培训</a:t>
            </a:r>
          </a:p>
          <a:p>
            <a:pPr algn="ctr" eaLnBrk="1" fontAlgn="auto" hangingPunct="1">
              <a:lnSpc>
                <a:spcPct val="90000"/>
              </a:lnSpc>
              <a:spcAft>
                <a:spcPts val="0"/>
              </a:spcAft>
              <a:buFontTx/>
              <a:buNone/>
              <a:defRPr/>
            </a:pPr>
            <a:endParaRPr lang="zh-CN" altLang="en-US" sz="2800" dirty="0" smtClean="0">
              <a:solidFill>
                <a:schemeClr val="bg1"/>
              </a:solidFill>
            </a:endParaRPr>
          </a:p>
          <a:p>
            <a:pPr algn="ctr" eaLnBrk="1" fontAlgn="auto" hangingPunct="1">
              <a:lnSpc>
                <a:spcPct val="90000"/>
              </a:lnSpc>
              <a:spcAft>
                <a:spcPts val="0"/>
              </a:spcAft>
              <a:buFontTx/>
              <a:buNone/>
              <a:defRPr/>
            </a:pPr>
            <a:endParaRPr lang="zh-CN" altLang="en-US" sz="2800" dirty="0" smtClean="0">
              <a:solidFill>
                <a:schemeClr val="bg1"/>
              </a:solidFill>
            </a:endParaRPr>
          </a:p>
          <a:p>
            <a:pPr algn="ctr" eaLnBrk="1" fontAlgn="auto" hangingPunct="1">
              <a:lnSpc>
                <a:spcPct val="90000"/>
              </a:lnSpc>
              <a:spcAft>
                <a:spcPts val="0"/>
              </a:spcAft>
              <a:buFontTx/>
              <a:buNone/>
              <a:defRPr/>
            </a:pPr>
            <a:r>
              <a:rPr lang="en-US" altLang="zh-CN" sz="2800" dirty="0" smtClean="0">
                <a:solidFill>
                  <a:schemeClr val="bg1"/>
                </a:solidFill>
              </a:rPr>
              <a:t>2012.4</a:t>
            </a:r>
          </a:p>
        </p:txBody>
      </p:sp>
      <p:sp>
        <p:nvSpPr>
          <p:cNvPr id="9" name="Rectangle 15"/>
          <p:cNvSpPr txBox="1">
            <a:spLocks noChangeArrowheads="1"/>
          </p:cNvSpPr>
          <p:nvPr/>
        </p:nvSpPr>
        <p:spPr bwMode="auto">
          <a:xfrm>
            <a:off x="1629394" y="1700808"/>
            <a:ext cx="5822926" cy="784830"/>
          </a:xfrm>
          <a:prstGeom prst="rect">
            <a:avLst/>
          </a:prstGeom>
          <a:noFill/>
          <a:ln>
            <a:noFill/>
          </a:ln>
          <a:effectLst>
            <a:outerShdw blurRad="50800" dist="38100" dir="2700000" algn="tl" rotWithShape="0">
              <a:prstClr val="black">
                <a:alpha val="40000"/>
              </a:prstClr>
            </a:outerShdw>
          </a:effectLst>
          <a:extLst>
            <a:ext uri="{909E8E84-426E-40DD-AFC4-6F175D3DCCD1}"/>
            <a:ext uri="{91240B29-F687-4F45-9708-019B960494DF}"/>
          </a:extLst>
        </p:spPr>
        <p:txBody>
          <a:bodyPr lIns="0" rIns="0">
            <a:spAutoFit/>
          </a:bodyPr>
          <a:lstStyle>
            <a:lvl1pPr marL="190500" indent="-190500" algn="l" rtl="0" fontAlgn="base">
              <a:spcBef>
                <a:spcPct val="40000"/>
              </a:spcBef>
              <a:spcAft>
                <a:spcPct val="0"/>
              </a:spcAft>
              <a:buClr>
                <a:schemeClr val="accent1"/>
              </a:buClr>
              <a:buFont typeface="Wingdings" pitchFamily="2" charset="2"/>
              <a:buChar char="§"/>
              <a:defRPr sz="2000">
                <a:solidFill>
                  <a:schemeClr val="tx1"/>
                </a:solidFill>
                <a:latin typeface="+mn-lt"/>
                <a:ea typeface="+mn-ea"/>
                <a:cs typeface="+mn-cs"/>
              </a:defRPr>
            </a:lvl1pPr>
            <a:lvl2pPr marL="381000" indent="-188913" algn="l" rtl="0" fontAlgn="base">
              <a:spcBef>
                <a:spcPct val="40000"/>
              </a:spcBef>
              <a:spcAft>
                <a:spcPct val="0"/>
              </a:spcAft>
              <a:buClr>
                <a:schemeClr val="accent1"/>
              </a:buClr>
              <a:buChar char="-"/>
              <a:defRPr>
                <a:solidFill>
                  <a:schemeClr val="tx1"/>
                </a:solidFill>
                <a:latin typeface="+mn-lt"/>
              </a:defRPr>
            </a:lvl2pPr>
            <a:lvl3pPr marL="561975" indent="-179388" algn="l" rtl="0" fontAlgn="base">
              <a:spcBef>
                <a:spcPct val="40000"/>
              </a:spcBef>
              <a:spcAft>
                <a:spcPct val="0"/>
              </a:spcAft>
              <a:buClr>
                <a:schemeClr val="accent1"/>
              </a:buClr>
              <a:buChar char="-"/>
              <a:defRPr>
                <a:solidFill>
                  <a:schemeClr val="tx1"/>
                </a:solidFill>
                <a:latin typeface="+mn-lt"/>
              </a:defRPr>
            </a:lvl3pPr>
            <a:lvl4pPr marL="752475" indent="-188913" algn="l" rtl="0" fontAlgn="base">
              <a:spcBef>
                <a:spcPct val="40000"/>
              </a:spcBef>
              <a:spcAft>
                <a:spcPct val="0"/>
              </a:spcAft>
              <a:buClr>
                <a:schemeClr val="accent1"/>
              </a:buClr>
              <a:buChar char="-"/>
              <a:defRPr>
                <a:solidFill>
                  <a:schemeClr val="tx1"/>
                </a:solidFill>
                <a:latin typeface="+mn-lt"/>
              </a:defRPr>
            </a:lvl4pPr>
            <a:lvl5pPr marL="962025" indent="-207963" algn="l" rtl="0" fontAlgn="base">
              <a:spcBef>
                <a:spcPct val="40000"/>
              </a:spcBef>
              <a:spcAft>
                <a:spcPct val="0"/>
              </a:spcAft>
              <a:buClr>
                <a:schemeClr val="accent1"/>
              </a:buClr>
              <a:buFont typeface="Wingdings" pitchFamily="2" charset="2"/>
              <a:buChar char="§"/>
              <a:defRPr>
                <a:solidFill>
                  <a:schemeClr val="tx1"/>
                </a:solidFill>
                <a:latin typeface="+mn-lt"/>
              </a:defRPr>
            </a:lvl5pPr>
            <a:lvl6pPr marL="1419225" indent="-207963" algn="l" rtl="0" fontAlgn="base">
              <a:spcBef>
                <a:spcPct val="40000"/>
              </a:spcBef>
              <a:spcAft>
                <a:spcPct val="0"/>
              </a:spcAft>
              <a:buClr>
                <a:schemeClr val="accent1"/>
              </a:buClr>
              <a:buFont typeface="Wingdings" pitchFamily="2" charset="2"/>
              <a:buChar char="§"/>
              <a:defRPr>
                <a:solidFill>
                  <a:schemeClr val="tx1"/>
                </a:solidFill>
                <a:latin typeface="+mn-lt"/>
              </a:defRPr>
            </a:lvl6pPr>
            <a:lvl7pPr marL="1876425" indent="-207963" algn="l" rtl="0" fontAlgn="base">
              <a:spcBef>
                <a:spcPct val="40000"/>
              </a:spcBef>
              <a:spcAft>
                <a:spcPct val="0"/>
              </a:spcAft>
              <a:buClr>
                <a:schemeClr val="accent1"/>
              </a:buClr>
              <a:buFont typeface="Wingdings" pitchFamily="2" charset="2"/>
              <a:buChar char="§"/>
              <a:defRPr>
                <a:solidFill>
                  <a:schemeClr val="tx1"/>
                </a:solidFill>
                <a:latin typeface="+mn-lt"/>
              </a:defRPr>
            </a:lvl7pPr>
            <a:lvl8pPr marL="2333625" indent="-207963" algn="l" rtl="0" fontAlgn="base">
              <a:spcBef>
                <a:spcPct val="40000"/>
              </a:spcBef>
              <a:spcAft>
                <a:spcPct val="0"/>
              </a:spcAft>
              <a:buClr>
                <a:schemeClr val="accent1"/>
              </a:buClr>
              <a:buFont typeface="Wingdings" pitchFamily="2" charset="2"/>
              <a:buChar char="§"/>
              <a:defRPr>
                <a:solidFill>
                  <a:schemeClr val="tx1"/>
                </a:solidFill>
                <a:latin typeface="+mn-lt"/>
              </a:defRPr>
            </a:lvl8pPr>
            <a:lvl9pPr marL="2790825" indent="-207963" algn="l" rtl="0" fontAlgn="base">
              <a:spcBef>
                <a:spcPct val="40000"/>
              </a:spcBef>
              <a:spcAft>
                <a:spcPct val="0"/>
              </a:spcAft>
              <a:buClr>
                <a:schemeClr val="accent1"/>
              </a:buClr>
              <a:buFont typeface="Wingdings" pitchFamily="2" charset="2"/>
              <a:buChar char="§"/>
              <a:defRPr>
                <a:solidFill>
                  <a:schemeClr val="tx1"/>
                </a:solidFill>
                <a:latin typeface="+mn-lt"/>
              </a:defRPr>
            </a:lvl9pPr>
          </a:lstStyle>
          <a:p>
            <a:pPr marL="0" indent="0">
              <a:buFont typeface="Wingdings" pitchFamily="2" charset="2"/>
              <a:buNone/>
              <a:defRPr/>
            </a:pPr>
            <a:r>
              <a:rPr lang="zh-CN" altLang="en-US" sz="4500" dirty="0" smtClean="0">
                <a:ln w="18415" cmpd="sng">
                  <a:solidFill>
                    <a:srgbClr val="FFFFFF"/>
                  </a:solidFill>
                  <a:prstDash val="solid"/>
                </a:ln>
                <a:effectLst>
                  <a:outerShdw blurRad="38100" dist="38100" dir="2700000" algn="tl">
                    <a:srgbClr val="000000">
                      <a:alpha val="43137"/>
                    </a:srgbClr>
                  </a:outerShdw>
                </a:effectLst>
                <a:latin typeface="黑体" pitchFamily="49" charset="-122"/>
              </a:rPr>
              <a:t>三、赔偿金</a:t>
            </a:r>
            <a:endParaRPr lang="de-DE" altLang="zh-CN" sz="4500" dirty="0">
              <a:ln w="18415" cmpd="sng">
                <a:solidFill>
                  <a:srgbClr val="FFFFFF"/>
                </a:solidFill>
                <a:prstDash val="solid"/>
              </a:ln>
              <a:effectLst>
                <a:outerShdw blurRad="38100" dist="38100" dir="2700000" algn="tl">
                  <a:srgbClr val="000000">
                    <a:alpha val="43137"/>
                  </a:srgbClr>
                </a:outerShdw>
              </a:effectLst>
              <a:latin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 y="458788"/>
            <a:ext cx="8915400" cy="882650"/>
          </a:xfrm>
        </p:spPr>
        <p:txBody>
          <a:bodyPr>
            <a:noAutofit/>
          </a:bodyPr>
          <a:lstStyle/>
          <a:p>
            <a:pPr eaLnBrk="1" fontAlgn="auto" hangingPunct="1">
              <a:spcAft>
                <a:spcPts val="0"/>
              </a:spcAft>
              <a:defRPr/>
            </a:pPr>
            <a:r>
              <a:rPr lang="en-US" altLang="zh-CN" dirty="0" smtClean="0">
                <a:latin typeface="黑体" pitchFamily="2" charset="-122"/>
              </a:rPr>
              <a:t> 3  </a:t>
            </a:r>
            <a:r>
              <a:rPr lang="zh-CN" altLang="en-US" dirty="0" smtClean="0">
                <a:latin typeface="黑体" pitchFamily="2" charset="-122"/>
              </a:rPr>
              <a:t>赔偿金</a:t>
            </a:r>
            <a:r>
              <a:rPr lang="en-US" altLang="zh-CN" dirty="0" smtClean="0">
                <a:latin typeface="黑体" pitchFamily="2" charset="-122"/>
              </a:rPr>
              <a:t>—</a:t>
            </a:r>
            <a:r>
              <a:rPr lang="zh-CN" altLang="en-US" dirty="0" smtClean="0">
                <a:latin typeface="黑体" pitchFamily="2" charset="-122"/>
              </a:rPr>
              <a:t>用人单位支付情形及标准（</a:t>
            </a:r>
            <a:r>
              <a:rPr lang="en-US" altLang="zh-CN" dirty="0" smtClean="0">
                <a:latin typeface="黑体" pitchFamily="2" charset="-122"/>
              </a:rPr>
              <a:t>1</a:t>
            </a:r>
            <a:r>
              <a:rPr lang="zh-CN" altLang="en-US" dirty="0" smtClean="0">
                <a:latin typeface="黑体" pitchFamily="2" charset="-122"/>
              </a:rPr>
              <a:t>）</a:t>
            </a:r>
            <a:endParaRPr lang="zh-CN" altLang="en-US" dirty="0">
              <a:latin typeface="黑体" pitchFamily="2" charset="-122"/>
            </a:endParaRPr>
          </a:p>
        </p:txBody>
      </p:sp>
      <p:sp>
        <p:nvSpPr>
          <p:cNvPr id="23" name="右箭头标注 22"/>
          <p:cNvSpPr/>
          <p:nvPr/>
        </p:nvSpPr>
        <p:spPr>
          <a:xfrm>
            <a:off x="500063" y="1735138"/>
            <a:ext cx="7143750" cy="4357687"/>
          </a:xfrm>
          <a:prstGeom prst="rightArrowCallout">
            <a:avLst>
              <a:gd name="adj1" fmla="val 13510"/>
              <a:gd name="adj2" fmla="val 19754"/>
              <a:gd name="adj3" fmla="val 19505"/>
              <a:gd name="adj4" fmla="val 80824"/>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5" name="流程图: 可选过程 24"/>
          <p:cNvSpPr/>
          <p:nvPr/>
        </p:nvSpPr>
        <p:spPr>
          <a:xfrm>
            <a:off x="7715250" y="1806575"/>
            <a:ext cx="1071563" cy="4214813"/>
          </a:xfrm>
          <a:prstGeom prst="flowChartAlternateProcess">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b="1" dirty="0">
                <a:solidFill>
                  <a:srgbClr val="000099"/>
                </a:solidFill>
                <a:effectLst>
                  <a:outerShdw blurRad="38100" dist="38100" dir="2700000" algn="tl">
                    <a:srgbClr val="000000">
                      <a:alpha val="43137"/>
                    </a:srgbClr>
                  </a:outerShdw>
                </a:effectLst>
              </a:rPr>
              <a:t>法定赔偿以法律、法规规定为标准</a:t>
            </a:r>
          </a:p>
        </p:txBody>
      </p:sp>
      <p:sp>
        <p:nvSpPr>
          <p:cNvPr id="26" name="TextBox 25"/>
          <p:cNvSpPr txBox="1">
            <a:spLocks noChangeArrowheads="1"/>
          </p:cNvSpPr>
          <p:nvPr/>
        </p:nvSpPr>
        <p:spPr bwMode="auto">
          <a:xfrm>
            <a:off x="500063" y="1735138"/>
            <a:ext cx="6000750" cy="4094162"/>
          </a:xfrm>
          <a:prstGeom prst="rect">
            <a:avLst/>
          </a:prstGeom>
          <a:noFill/>
          <a:ln w="9525">
            <a:noFill/>
            <a:miter lim="800000"/>
            <a:headEnd/>
            <a:tailEnd/>
          </a:ln>
        </p:spPr>
        <p:txBody>
          <a:bodyPr>
            <a:spAutoFit/>
          </a:bodyPr>
          <a:lstStyle/>
          <a:p>
            <a:pPr>
              <a:defRPr/>
            </a:pPr>
            <a:r>
              <a:rPr lang="en-US" altLang="zh-CN" sz="2000" b="1" dirty="0">
                <a:solidFill>
                  <a:srgbClr val="000099"/>
                </a:solidFill>
                <a:latin typeface="Arial" pitchFamily="34" charset="0"/>
                <a:ea typeface="宋体" pitchFamily="2" charset="-122"/>
              </a:rPr>
              <a:t>1</a:t>
            </a:r>
            <a:r>
              <a:rPr lang="zh-CN" altLang="en-US" sz="2000" b="1" dirty="0">
                <a:solidFill>
                  <a:srgbClr val="000099"/>
                </a:solidFill>
                <a:latin typeface="Arial" pitchFamily="34" charset="0"/>
                <a:ea typeface="宋体" pitchFamily="2" charset="-122"/>
              </a:rPr>
              <a:t>、违法解除或终止劳动合同</a:t>
            </a:r>
            <a:endParaRPr lang="en-US" altLang="zh-CN" sz="2000" b="1" dirty="0">
              <a:solidFill>
                <a:srgbClr val="000099"/>
              </a:solidFill>
              <a:latin typeface="Arial" pitchFamily="34" charset="0"/>
              <a:ea typeface="宋体" pitchFamily="2" charset="-122"/>
            </a:endParaRPr>
          </a:p>
          <a:p>
            <a:pPr>
              <a:defRPr/>
            </a:pPr>
            <a:r>
              <a:rPr lang="en-US" altLang="zh-CN" sz="2000" b="1" dirty="0">
                <a:solidFill>
                  <a:srgbClr val="000099"/>
                </a:solidFill>
                <a:latin typeface="Arial" pitchFamily="34" charset="0"/>
                <a:ea typeface="宋体" pitchFamily="2" charset="-122"/>
              </a:rPr>
              <a:t>2</a:t>
            </a:r>
            <a:r>
              <a:rPr lang="zh-CN" altLang="en-US" sz="2000" b="1" dirty="0">
                <a:solidFill>
                  <a:srgbClr val="000099"/>
                </a:solidFill>
                <a:latin typeface="Arial" pitchFamily="34" charset="0"/>
                <a:ea typeface="宋体" pitchFamily="2" charset="-122"/>
              </a:rPr>
              <a:t>、</a:t>
            </a:r>
            <a:r>
              <a:rPr lang="zh-CN" altLang="en-US" sz="2000" b="1" dirty="0">
                <a:solidFill>
                  <a:schemeClr val="accent4"/>
                </a:solidFill>
                <a:latin typeface="Arial" pitchFamily="34" charset="0"/>
                <a:ea typeface="宋体" pitchFamily="2" charset="-122"/>
              </a:rPr>
              <a:t>违法解除、终止劳动合同至恢复劳动关系期间</a:t>
            </a:r>
            <a:endParaRPr lang="en-US" altLang="zh-CN" sz="2000" b="1" dirty="0">
              <a:solidFill>
                <a:schemeClr val="accent4"/>
              </a:solidFill>
              <a:latin typeface="Arial" pitchFamily="34" charset="0"/>
              <a:ea typeface="宋体" pitchFamily="2" charset="-122"/>
            </a:endParaRPr>
          </a:p>
          <a:p>
            <a:pPr>
              <a:defRPr/>
            </a:pPr>
            <a:r>
              <a:rPr lang="zh-CN" altLang="en-US" sz="2000" b="1" dirty="0">
                <a:solidFill>
                  <a:schemeClr val="accent4"/>
                </a:solidFill>
                <a:latin typeface="Arial" pitchFamily="34" charset="0"/>
                <a:ea typeface="宋体" pitchFamily="2" charset="-122"/>
              </a:rPr>
              <a:t>      的赔偿金</a:t>
            </a:r>
            <a:endParaRPr lang="en-US" altLang="zh-CN" sz="2000" b="1" dirty="0">
              <a:solidFill>
                <a:schemeClr val="accent4"/>
              </a:solidFill>
              <a:latin typeface="Arial" pitchFamily="34" charset="0"/>
              <a:ea typeface="宋体" pitchFamily="2" charset="-122"/>
            </a:endParaRPr>
          </a:p>
          <a:p>
            <a:pPr>
              <a:defRPr/>
            </a:pPr>
            <a:r>
              <a:rPr lang="en-US" altLang="zh-CN" sz="2000" b="1" dirty="0">
                <a:solidFill>
                  <a:srgbClr val="000099"/>
                </a:solidFill>
                <a:latin typeface="Arial" pitchFamily="34" charset="0"/>
                <a:ea typeface="宋体" pitchFamily="2" charset="-122"/>
              </a:rPr>
              <a:t>3</a:t>
            </a:r>
            <a:r>
              <a:rPr lang="zh-CN" altLang="en-US" sz="2000" b="1" dirty="0">
                <a:solidFill>
                  <a:srgbClr val="000099"/>
                </a:solidFill>
                <a:latin typeface="Arial" pitchFamily="34" charset="0"/>
                <a:ea typeface="宋体" pitchFamily="2" charset="-122"/>
              </a:rPr>
              <a:t>、终止劳动合同未提前三十日通知劳动者</a:t>
            </a:r>
            <a:endParaRPr lang="en-US" altLang="zh-CN" sz="2000" b="1" dirty="0">
              <a:solidFill>
                <a:srgbClr val="000099"/>
              </a:solidFill>
              <a:latin typeface="Arial" pitchFamily="34" charset="0"/>
              <a:ea typeface="宋体" pitchFamily="2" charset="-122"/>
            </a:endParaRPr>
          </a:p>
          <a:p>
            <a:pPr>
              <a:defRPr/>
            </a:pPr>
            <a:r>
              <a:rPr lang="en-US" altLang="zh-CN" sz="2000" b="1" dirty="0">
                <a:solidFill>
                  <a:srgbClr val="000099"/>
                </a:solidFill>
                <a:latin typeface="Arial" pitchFamily="34" charset="0"/>
                <a:ea typeface="宋体" pitchFamily="2" charset="-122"/>
              </a:rPr>
              <a:t>4</a:t>
            </a:r>
            <a:r>
              <a:rPr lang="zh-CN" altLang="en-US" sz="2000" b="1" dirty="0">
                <a:solidFill>
                  <a:srgbClr val="000099"/>
                </a:solidFill>
                <a:latin typeface="Arial" pitchFamily="34" charset="0"/>
                <a:ea typeface="宋体" pitchFamily="2" charset="-122"/>
              </a:rPr>
              <a:t>、解除劳动合同未提前三十日通知劳动者</a:t>
            </a:r>
            <a:endParaRPr lang="en-US" altLang="zh-CN" sz="2000" b="1" dirty="0">
              <a:solidFill>
                <a:srgbClr val="000099"/>
              </a:solidFill>
              <a:latin typeface="Arial" pitchFamily="34" charset="0"/>
              <a:ea typeface="宋体" pitchFamily="2" charset="-122"/>
            </a:endParaRPr>
          </a:p>
          <a:p>
            <a:pPr>
              <a:defRPr/>
            </a:pPr>
            <a:r>
              <a:rPr lang="en-US" altLang="zh-CN" sz="2000" b="1" dirty="0">
                <a:solidFill>
                  <a:srgbClr val="FF0000"/>
                </a:solidFill>
                <a:latin typeface="Arial" pitchFamily="34" charset="0"/>
                <a:ea typeface="宋体" pitchFamily="2" charset="-122"/>
              </a:rPr>
              <a:t>5</a:t>
            </a:r>
            <a:r>
              <a:rPr lang="zh-CN" altLang="en-US" sz="2000" b="1" dirty="0">
                <a:solidFill>
                  <a:srgbClr val="FF0000"/>
                </a:solidFill>
                <a:latin typeface="Arial" pitchFamily="34" charset="0"/>
                <a:ea typeface="宋体" pitchFamily="2" charset="-122"/>
              </a:rPr>
              <a:t>、未按规定支付经济补偿金</a:t>
            </a:r>
            <a:endParaRPr lang="en-US" altLang="zh-CN" sz="2000" b="1" dirty="0">
              <a:solidFill>
                <a:srgbClr val="FF0000"/>
              </a:solidFill>
              <a:latin typeface="Arial" pitchFamily="34" charset="0"/>
              <a:ea typeface="宋体" pitchFamily="2" charset="-122"/>
            </a:endParaRPr>
          </a:p>
          <a:p>
            <a:pPr>
              <a:defRPr/>
            </a:pPr>
            <a:r>
              <a:rPr lang="en-US" altLang="zh-CN" sz="2000" b="1" dirty="0">
                <a:solidFill>
                  <a:srgbClr val="FF0000"/>
                </a:solidFill>
                <a:latin typeface="Arial" pitchFamily="34" charset="0"/>
                <a:ea typeface="宋体" pitchFamily="2" charset="-122"/>
              </a:rPr>
              <a:t>6</a:t>
            </a:r>
            <a:r>
              <a:rPr lang="zh-CN" altLang="en-US" sz="2000" b="1" dirty="0">
                <a:solidFill>
                  <a:srgbClr val="FF0000"/>
                </a:solidFill>
                <a:latin typeface="Arial" pitchFamily="34" charset="0"/>
                <a:ea typeface="宋体" pitchFamily="2" charset="-122"/>
              </a:rPr>
              <a:t>、克扣、拖欠工资</a:t>
            </a:r>
            <a:endParaRPr lang="en-US" altLang="zh-CN" sz="2000" b="1" dirty="0">
              <a:solidFill>
                <a:srgbClr val="FF0000"/>
              </a:solidFill>
              <a:latin typeface="Arial" pitchFamily="34" charset="0"/>
              <a:ea typeface="宋体" pitchFamily="2" charset="-122"/>
            </a:endParaRPr>
          </a:p>
          <a:p>
            <a:pPr>
              <a:defRPr/>
            </a:pPr>
            <a:r>
              <a:rPr lang="en-US" altLang="zh-CN" sz="2000" b="1" dirty="0">
                <a:solidFill>
                  <a:srgbClr val="FF0000"/>
                </a:solidFill>
                <a:latin typeface="Arial" pitchFamily="34" charset="0"/>
                <a:ea typeface="宋体" pitchFamily="2" charset="-122"/>
              </a:rPr>
              <a:t>7</a:t>
            </a:r>
            <a:r>
              <a:rPr lang="zh-CN" altLang="en-US" sz="2000" b="1" dirty="0">
                <a:solidFill>
                  <a:srgbClr val="FF0000"/>
                </a:solidFill>
                <a:latin typeface="Arial" pitchFamily="34" charset="0"/>
                <a:ea typeface="宋体" pitchFamily="2" charset="-122"/>
              </a:rPr>
              <a:t>、未依法足额支付工资</a:t>
            </a:r>
            <a:endParaRPr lang="en-US" altLang="zh-CN" sz="2000" b="1" dirty="0">
              <a:solidFill>
                <a:srgbClr val="FF0000"/>
              </a:solidFill>
              <a:latin typeface="Arial" pitchFamily="34" charset="0"/>
              <a:ea typeface="宋体" pitchFamily="2" charset="-122"/>
            </a:endParaRPr>
          </a:p>
          <a:p>
            <a:pPr>
              <a:defRPr/>
            </a:pPr>
            <a:r>
              <a:rPr lang="en-US" altLang="zh-CN" sz="2000" b="1" dirty="0">
                <a:solidFill>
                  <a:srgbClr val="FF0000"/>
                </a:solidFill>
                <a:latin typeface="Arial" pitchFamily="34" charset="0"/>
                <a:ea typeface="宋体" pitchFamily="2" charset="-122"/>
              </a:rPr>
              <a:t>8</a:t>
            </a:r>
            <a:r>
              <a:rPr lang="zh-CN" altLang="en-US" sz="2000" b="1" dirty="0">
                <a:solidFill>
                  <a:srgbClr val="FF0000"/>
                </a:solidFill>
                <a:latin typeface="Arial" pitchFamily="34" charset="0"/>
                <a:ea typeface="宋体" pitchFamily="2" charset="-122"/>
              </a:rPr>
              <a:t>、未依法支付加班工资</a:t>
            </a:r>
            <a:endParaRPr lang="en-US" altLang="zh-CN" sz="2000" b="1" dirty="0">
              <a:solidFill>
                <a:srgbClr val="FF0000"/>
              </a:solidFill>
              <a:latin typeface="Arial" pitchFamily="34" charset="0"/>
              <a:ea typeface="宋体" pitchFamily="2" charset="-122"/>
            </a:endParaRPr>
          </a:p>
          <a:p>
            <a:pPr>
              <a:defRPr/>
            </a:pPr>
            <a:r>
              <a:rPr lang="en-US" altLang="zh-CN" sz="2000" b="1" dirty="0">
                <a:solidFill>
                  <a:srgbClr val="000099"/>
                </a:solidFill>
                <a:latin typeface="Arial" pitchFamily="34" charset="0"/>
                <a:ea typeface="宋体" pitchFamily="2" charset="-122"/>
              </a:rPr>
              <a:t>9</a:t>
            </a:r>
            <a:r>
              <a:rPr lang="zh-CN" altLang="en-US" sz="2000" b="1" dirty="0">
                <a:solidFill>
                  <a:srgbClr val="000099"/>
                </a:solidFill>
                <a:latin typeface="Arial" pitchFamily="34" charset="0"/>
                <a:ea typeface="宋体" pitchFamily="2" charset="-122"/>
              </a:rPr>
              <a:t>、未依法订立书面劳动合同</a:t>
            </a:r>
            <a:endParaRPr lang="en-US" altLang="zh-CN" sz="2000" b="1" dirty="0">
              <a:solidFill>
                <a:srgbClr val="000099"/>
              </a:solidFill>
              <a:latin typeface="Arial" pitchFamily="34" charset="0"/>
              <a:ea typeface="宋体" pitchFamily="2" charset="-122"/>
            </a:endParaRPr>
          </a:p>
          <a:p>
            <a:pPr>
              <a:defRPr/>
            </a:pPr>
            <a:r>
              <a:rPr lang="en-US" altLang="zh-CN" sz="2000" b="1" dirty="0">
                <a:solidFill>
                  <a:srgbClr val="000099"/>
                </a:solidFill>
                <a:latin typeface="Arial" pitchFamily="34" charset="0"/>
                <a:ea typeface="宋体" pitchFamily="2" charset="-122"/>
              </a:rPr>
              <a:t>10</a:t>
            </a:r>
            <a:r>
              <a:rPr lang="zh-CN" altLang="en-US" sz="2000" b="1" dirty="0">
                <a:solidFill>
                  <a:srgbClr val="000099"/>
                </a:solidFill>
                <a:latin typeface="Arial" pitchFamily="34" charset="0"/>
                <a:ea typeface="宋体" pitchFamily="2" charset="-122"/>
              </a:rPr>
              <a:t>、未按规定约定试用期</a:t>
            </a:r>
            <a:endParaRPr lang="en-US" altLang="zh-CN" sz="2000" b="1" dirty="0">
              <a:solidFill>
                <a:srgbClr val="000099"/>
              </a:solidFill>
              <a:latin typeface="Arial" pitchFamily="34" charset="0"/>
              <a:ea typeface="宋体" pitchFamily="2" charset="-122"/>
            </a:endParaRPr>
          </a:p>
          <a:p>
            <a:pPr>
              <a:defRPr/>
            </a:pPr>
            <a:r>
              <a:rPr lang="en-US" altLang="zh-CN" sz="2000" b="1" dirty="0">
                <a:solidFill>
                  <a:srgbClr val="000099"/>
                </a:solidFill>
                <a:latin typeface="Arial" pitchFamily="34" charset="0"/>
                <a:ea typeface="宋体" pitchFamily="2" charset="-122"/>
              </a:rPr>
              <a:t>11</a:t>
            </a:r>
            <a:r>
              <a:rPr lang="zh-CN" altLang="en-US" sz="2000" b="1" dirty="0">
                <a:solidFill>
                  <a:srgbClr val="000099"/>
                </a:solidFill>
                <a:latin typeface="Arial" pitchFamily="34" charset="0"/>
                <a:ea typeface="宋体" pitchFamily="2" charset="-122"/>
              </a:rPr>
              <a:t>、未休年假工资</a:t>
            </a:r>
            <a:endParaRPr lang="en-US" altLang="zh-CN" sz="2000" b="1" dirty="0">
              <a:solidFill>
                <a:srgbClr val="000099"/>
              </a:solidFill>
              <a:latin typeface="Arial" pitchFamily="34" charset="0"/>
              <a:ea typeface="宋体" pitchFamily="2" charset="-122"/>
            </a:endParaRPr>
          </a:p>
          <a:p>
            <a:pPr>
              <a:defRPr/>
            </a:pPr>
            <a:r>
              <a:rPr lang="en-US" altLang="zh-CN" sz="2000" b="1" dirty="0">
                <a:solidFill>
                  <a:srgbClr val="000099"/>
                </a:solidFill>
                <a:latin typeface="Arial" pitchFamily="34" charset="0"/>
                <a:ea typeface="宋体" pitchFamily="2" charset="-122"/>
              </a:rPr>
              <a:t>12</a:t>
            </a:r>
            <a:r>
              <a:rPr lang="zh-CN" altLang="en-US" sz="2000" b="1" dirty="0">
                <a:solidFill>
                  <a:srgbClr val="000099"/>
                </a:solidFill>
                <a:latin typeface="Arial" pitchFamily="34" charset="0"/>
                <a:ea typeface="宋体" pitchFamily="2" charset="-122"/>
              </a:rPr>
              <a:t>、法律法规规定的其它情形</a:t>
            </a:r>
          </a:p>
        </p:txBody>
      </p:sp>
      <p:sp>
        <p:nvSpPr>
          <p:cNvPr id="11" name="右大括号 10"/>
          <p:cNvSpPr/>
          <p:nvPr/>
        </p:nvSpPr>
        <p:spPr>
          <a:xfrm>
            <a:off x="4171950" y="3363913"/>
            <a:ext cx="857250" cy="1143000"/>
          </a:xfrm>
          <a:prstGeom prst="rightBrace">
            <a:avLst>
              <a:gd name="adj1" fmla="val 0"/>
              <a:gd name="adj2" fmla="val 51124"/>
            </a:avLst>
          </a:prstGeom>
          <a:ln w="19050">
            <a:solidFill>
              <a:srgbClr val="CC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aphicFrame>
        <p:nvGraphicFramePr>
          <p:cNvPr id="4098" name="Object 12">
            <a:hlinkClick r:id="" action="ppaction://ole?verb=0"/>
          </p:cNvPr>
          <p:cNvGraphicFramePr>
            <a:graphicFrameLocks noChangeAspect="1"/>
          </p:cNvGraphicFramePr>
          <p:nvPr/>
        </p:nvGraphicFramePr>
        <p:xfrm>
          <a:off x="2287588" y="1827213"/>
          <a:ext cx="69850" cy="52387"/>
        </p:xfrm>
        <a:graphic>
          <a:graphicData uri="http://schemas.openxmlformats.org/presentationml/2006/ole">
            <p:oleObj spid="_x0000_s17410" name="演示文稿" r:id="rId4" imgW="4568900" imgH="3425883" progId="PowerPoint.Show.8">
              <p:embed/>
            </p:oleObj>
          </a:graphicData>
        </a:graphic>
      </p:graphicFrame>
      <p:graphicFrame>
        <p:nvGraphicFramePr>
          <p:cNvPr id="4099" name="Object 13">
            <a:hlinkClick r:id="" action="ppaction://ole?verb=0"/>
          </p:cNvPr>
          <p:cNvGraphicFramePr>
            <a:graphicFrameLocks noChangeAspect="1"/>
          </p:cNvGraphicFramePr>
          <p:nvPr/>
        </p:nvGraphicFramePr>
        <p:xfrm>
          <a:off x="868363" y="2360613"/>
          <a:ext cx="60325" cy="46037"/>
        </p:xfrm>
        <a:graphic>
          <a:graphicData uri="http://schemas.openxmlformats.org/presentationml/2006/ole">
            <p:oleObj spid="_x0000_s17411" name="演示文稿" r:id="rId5" imgW="4520306" imgH="3389522" progId="PowerPoint.Show.8">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checkerboard(across)">
                                      <p:cBhvr>
                                        <p:cTn id="7" dur="20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checkerboard(across)">
                                      <p:cBhvr>
                                        <p:cTn id="12" dur="20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checkerboard(across)">
                                      <p:cBhvr>
                                        <p:cTn id="17" dur="20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checkerboard(across)">
                                      <p:cBhvr>
                                        <p:cTn id="22" dur="20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checkerboard(across)">
                                      <p:cBhvr>
                                        <p:cTn id="27" dur="20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checkerboard(across)">
                                      <p:cBhvr>
                                        <p:cTn id="32" dur="20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6">
                                            <p:txEl>
                                              <p:pRg st="6" end="6"/>
                                            </p:txEl>
                                          </p:spTgt>
                                        </p:tgtEl>
                                        <p:attrNameLst>
                                          <p:attrName>style.visibility</p:attrName>
                                        </p:attrNameLst>
                                      </p:cBhvr>
                                      <p:to>
                                        <p:strVal val="visible"/>
                                      </p:to>
                                    </p:set>
                                    <p:animEffect transition="in" filter="checkerboard(across)">
                                      <p:cBhvr>
                                        <p:cTn id="37" dur="2000"/>
                                        <p:tgtEl>
                                          <p:spTgt spid="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6">
                                            <p:txEl>
                                              <p:pRg st="7" end="7"/>
                                            </p:txEl>
                                          </p:spTgt>
                                        </p:tgtEl>
                                        <p:attrNameLst>
                                          <p:attrName>style.visibility</p:attrName>
                                        </p:attrNameLst>
                                      </p:cBhvr>
                                      <p:to>
                                        <p:strVal val="visible"/>
                                      </p:to>
                                    </p:set>
                                    <p:animEffect transition="in" filter="checkerboard(across)">
                                      <p:cBhvr>
                                        <p:cTn id="42" dur="2000"/>
                                        <p:tgtEl>
                                          <p:spTgt spid="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6">
                                            <p:txEl>
                                              <p:pRg st="8" end="8"/>
                                            </p:txEl>
                                          </p:spTgt>
                                        </p:tgtEl>
                                        <p:attrNameLst>
                                          <p:attrName>style.visibility</p:attrName>
                                        </p:attrNameLst>
                                      </p:cBhvr>
                                      <p:to>
                                        <p:strVal val="visible"/>
                                      </p:to>
                                    </p:set>
                                    <p:animEffect transition="in" filter="checkerboard(across)">
                                      <p:cBhvr>
                                        <p:cTn id="47" dur="2000"/>
                                        <p:tgtEl>
                                          <p:spTgt spid="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6">
                                            <p:txEl>
                                              <p:pRg st="9" end="9"/>
                                            </p:txEl>
                                          </p:spTgt>
                                        </p:tgtEl>
                                        <p:attrNameLst>
                                          <p:attrName>style.visibility</p:attrName>
                                        </p:attrNameLst>
                                      </p:cBhvr>
                                      <p:to>
                                        <p:strVal val="visible"/>
                                      </p:to>
                                    </p:set>
                                    <p:animEffect transition="in" filter="checkerboard(across)">
                                      <p:cBhvr>
                                        <p:cTn id="52" dur="2000"/>
                                        <p:tgtEl>
                                          <p:spTgt spid="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26">
                                            <p:txEl>
                                              <p:pRg st="10" end="10"/>
                                            </p:txEl>
                                          </p:spTgt>
                                        </p:tgtEl>
                                        <p:attrNameLst>
                                          <p:attrName>style.visibility</p:attrName>
                                        </p:attrNameLst>
                                      </p:cBhvr>
                                      <p:to>
                                        <p:strVal val="visible"/>
                                      </p:to>
                                    </p:set>
                                    <p:animEffect transition="in" filter="checkerboard(across)">
                                      <p:cBhvr>
                                        <p:cTn id="57" dur="2000"/>
                                        <p:tgtEl>
                                          <p:spTgt spid="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26">
                                            <p:txEl>
                                              <p:pRg st="11" end="11"/>
                                            </p:txEl>
                                          </p:spTgt>
                                        </p:tgtEl>
                                        <p:attrNameLst>
                                          <p:attrName>style.visibility</p:attrName>
                                        </p:attrNameLst>
                                      </p:cBhvr>
                                      <p:to>
                                        <p:strVal val="visible"/>
                                      </p:to>
                                    </p:set>
                                    <p:animEffect transition="in" filter="checkerboard(across)">
                                      <p:cBhvr>
                                        <p:cTn id="62" dur="2000"/>
                                        <p:tgtEl>
                                          <p:spTgt spid="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26">
                                            <p:txEl>
                                              <p:pRg st="12" end="12"/>
                                            </p:txEl>
                                          </p:spTgt>
                                        </p:tgtEl>
                                        <p:attrNameLst>
                                          <p:attrName>style.visibility</p:attrName>
                                        </p:attrNameLst>
                                      </p:cBhvr>
                                      <p:to>
                                        <p:strVal val="visible"/>
                                      </p:to>
                                    </p:set>
                                    <p:animEffect transition="in" filter="checkerboard(across)">
                                      <p:cBhvr>
                                        <p:cTn id="67" dur="2000"/>
                                        <p:tgtEl>
                                          <p:spTgt spid="2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 y="579438"/>
            <a:ext cx="8229600" cy="762000"/>
          </a:xfrm>
        </p:spPr>
        <p:txBody>
          <a:bodyPr/>
          <a:lstStyle/>
          <a:p>
            <a:pPr eaLnBrk="1" fontAlgn="auto" hangingPunct="1">
              <a:spcAft>
                <a:spcPts val="0"/>
              </a:spcAft>
              <a:defRPr/>
            </a:pPr>
            <a:r>
              <a:rPr lang="en-US" altLang="zh-CN" dirty="0" smtClean="0">
                <a:latin typeface="黑体" pitchFamily="2" charset="-122"/>
              </a:rPr>
              <a:t> 3  </a:t>
            </a:r>
            <a:r>
              <a:rPr lang="zh-CN" altLang="en-US" dirty="0" smtClean="0">
                <a:latin typeface="黑体" pitchFamily="2" charset="-122"/>
              </a:rPr>
              <a:t>赔偿金</a:t>
            </a:r>
            <a:r>
              <a:rPr lang="en-US" altLang="zh-CN" dirty="0" smtClean="0">
                <a:latin typeface="黑体" pitchFamily="2" charset="-122"/>
              </a:rPr>
              <a:t>—</a:t>
            </a:r>
            <a:r>
              <a:rPr lang="zh-CN" altLang="en-US" dirty="0" smtClean="0">
                <a:latin typeface="黑体" pitchFamily="2" charset="-122"/>
              </a:rPr>
              <a:t>案例</a:t>
            </a:r>
            <a:endParaRPr lang="zh-CN" altLang="en-US" dirty="0">
              <a:latin typeface="黑体" pitchFamily="2" charset="-122"/>
            </a:endParaRPr>
          </a:p>
        </p:txBody>
      </p:sp>
      <p:sp>
        <p:nvSpPr>
          <p:cNvPr id="3" name="内容占位符 2"/>
          <p:cNvSpPr>
            <a:spLocks noGrp="1"/>
          </p:cNvSpPr>
          <p:nvPr>
            <p:ph idx="1"/>
          </p:nvPr>
        </p:nvSpPr>
        <p:spPr>
          <a:xfrm>
            <a:off x="357188" y="1052513"/>
            <a:ext cx="8286750" cy="5616575"/>
          </a:xfrm>
        </p:spPr>
        <p:txBody>
          <a:bodyPr rtlCol="0">
            <a:normAutofit fontScale="92500" lnSpcReduction="10000"/>
          </a:bodyPr>
          <a:lstStyle/>
          <a:p>
            <a:pPr eaLnBrk="1" fontAlgn="auto" hangingPunct="1">
              <a:spcBef>
                <a:spcPts val="0"/>
              </a:spcBef>
              <a:spcAft>
                <a:spcPts val="0"/>
              </a:spcAft>
              <a:buFont typeface="Arial" pitchFamily="34" charset="0"/>
              <a:buChar char="•"/>
              <a:defRPr/>
            </a:pPr>
            <a:r>
              <a:rPr lang="zh-CN" altLang="en-US" sz="2000" dirty="0" smtClean="0">
                <a:effectLst>
                  <a:outerShdw blurRad="38100" dist="38100" dir="2700000" algn="tl">
                    <a:srgbClr val="000000">
                      <a:alpha val="43137"/>
                    </a:srgbClr>
                  </a:outerShdw>
                </a:effectLst>
              </a:rPr>
              <a:t>员工孙某于</a:t>
            </a:r>
            <a:r>
              <a:rPr lang="en-US" altLang="zh-CN" sz="2000" dirty="0" smtClean="0">
                <a:effectLst>
                  <a:outerShdw blurRad="38100" dist="38100" dir="2700000" algn="tl">
                    <a:srgbClr val="000000">
                      <a:alpha val="43137"/>
                    </a:srgbClr>
                  </a:outerShdw>
                </a:effectLst>
              </a:rPr>
              <a:t>1998</a:t>
            </a:r>
            <a:r>
              <a:rPr lang="zh-CN" altLang="en-US" sz="2000" dirty="0" smtClean="0">
                <a:effectLst>
                  <a:outerShdw blurRad="38100" dist="38100" dir="2700000" algn="tl">
                    <a:srgbClr val="000000">
                      <a:alpha val="43137"/>
                    </a:srgbClr>
                  </a:outerShdw>
                </a:effectLst>
              </a:rPr>
              <a:t>年</a:t>
            </a:r>
            <a:r>
              <a:rPr lang="en-US" altLang="zh-CN" sz="2000" dirty="0" smtClean="0">
                <a:effectLst>
                  <a:outerShdw blurRad="38100" dist="38100" dir="2700000" algn="tl">
                    <a:srgbClr val="000000">
                      <a:alpha val="43137"/>
                    </a:srgbClr>
                  </a:outerShdw>
                </a:effectLst>
              </a:rPr>
              <a:t>12</a:t>
            </a:r>
            <a:r>
              <a:rPr lang="zh-CN" altLang="en-US" sz="2000" dirty="0" smtClean="0">
                <a:effectLst>
                  <a:outerShdw blurRad="38100" dist="38100" dir="2700000" algn="tl">
                    <a:srgbClr val="000000">
                      <a:alpha val="43137"/>
                    </a:srgbClr>
                  </a:outerShdw>
                </a:effectLst>
              </a:rPr>
              <a:t>月</a:t>
            </a:r>
            <a:r>
              <a:rPr lang="en-US" altLang="zh-CN" sz="2000" dirty="0" smtClean="0">
                <a:effectLst>
                  <a:outerShdw blurRad="38100" dist="38100" dir="2700000" algn="tl">
                    <a:srgbClr val="000000">
                      <a:alpha val="43137"/>
                    </a:srgbClr>
                  </a:outerShdw>
                </a:effectLst>
              </a:rPr>
              <a:t>1</a:t>
            </a:r>
            <a:r>
              <a:rPr lang="zh-CN" altLang="en-US" sz="2000" dirty="0" smtClean="0">
                <a:effectLst>
                  <a:outerShdw blurRad="38100" dist="38100" dir="2700000" algn="tl">
                    <a:srgbClr val="000000">
                      <a:alpha val="43137"/>
                    </a:srgbClr>
                  </a:outerShdw>
                </a:effectLst>
              </a:rPr>
              <a:t>日入职</a:t>
            </a:r>
            <a:r>
              <a:rPr lang="en-US" altLang="zh-CN" sz="2000" dirty="0" smtClean="0">
                <a:effectLst>
                  <a:outerShdw blurRad="38100" dist="38100" dir="2700000" algn="tl">
                    <a:srgbClr val="000000">
                      <a:alpha val="43137"/>
                    </a:srgbClr>
                  </a:outerShdw>
                </a:effectLst>
              </a:rPr>
              <a:t>E</a:t>
            </a:r>
            <a:r>
              <a:rPr lang="zh-CN" altLang="en-US" sz="2000" dirty="0" smtClean="0">
                <a:effectLst>
                  <a:outerShdw blurRad="38100" dist="38100" dir="2700000" algn="tl">
                    <a:srgbClr val="000000">
                      <a:alpha val="43137"/>
                    </a:srgbClr>
                  </a:outerShdw>
                </a:effectLst>
              </a:rPr>
              <a:t>公司，最后一份劳动合同的期限于</a:t>
            </a:r>
            <a:r>
              <a:rPr lang="en-US" altLang="zh-CN" sz="2000" dirty="0" smtClean="0">
                <a:effectLst>
                  <a:outerShdw blurRad="38100" dist="38100" dir="2700000" algn="tl">
                    <a:srgbClr val="000000">
                      <a:alpha val="43137"/>
                    </a:srgbClr>
                  </a:outerShdw>
                </a:effectLst>
              </a:rPr>
              <a:t>2008</a:t>
            </a:r>
            <a:r>
              <a:rPr lang="zh-CN" altLang="en-US" sz="2000" dirty="0" smtClean="0">
                <a:effectLst>
                  <a:outerShdw blurRad="38100" dist="38100" dir="2700000" algn="tl">
                    <a:srgbClr val="000000">
                      <a:alpha val="43137"/>
                    </a:srgbClr>
                  </a:outerShdw>
                </a:effectLst>
              </a:rPr>
              <a:t>年</a:t>
            </a:r>
            <a:r>
              <a:rPr lang="en-US" altLang="zh-CN" sz="2000" dirty="0" smtClean="0">
                <a:effectLst>
                  <a:outerShdw blurRad="38100" dist="38100" dir="2700000" algn="tl">
                    <a:srgbClr val="000000">
                      <a:alpha val="43137"/>
                    </a:srgbClr>
                  </a:outerShdw>
                </a:effectLst>
              </a:rPr>
              <a:t>11</a:t>
            </a:r>
            <a:r>
              <a:rPr lang="zh-CN" altLang="en-US" sz="2000" dirty="0" smtClean="0">
                <a:effectLst>
                  <a:outerShdw blurRad="38100" dist="38100" dir="2700000" algn="tl">
                    <a:srgbClr val="000000">
                      <a:alpha val="43137"/>
                    </a:srgbClr>
                  </a:outerShdw>
                </a:effectLst>
              </a:rPr>
              <a:t>月</a:t>
            </a:r>
            <a:r>
              <a:rPr lang="en-US" altLang="zh-CN" sz="2000" dirty="0" smtClean="0">
                <a:effectLst>
                  <a:outerShdw blurRad="38100" dist="38100" dir="2700000" algn="tl">
                    <a:srgbClr val="000000">
                      <a:alpha val="43137"/>
                    </a:srgbClr>
                  </a:outerShdw>
                </a:effectLst>
              </a:rPr>
              <a:t>30</a:t>
            </a:r>
            <a:r>
              <a:rPr lang="zh-CN" altLang="en-US" sz="2000" dirty="0" smtClean="0">
                <a:effectLst>
                  <a:outerShdw blurRad="38100" dist="38100" dir="2700000" algn="tl">
                    <a:srgbClr val="000000">
                      <a:alpha val="43137"/>
                    </a:srgbClr>
                  </a:outerShdw>
                </a:effectLst>
              </a:rPr>
              <a:t>日到期，</a:t>
            </a:r>
            <a:r>
              <a:rPr lang="en-US" altLang="zh-CN" sz="2000" dirty="0" smtClean="0">
                <a:effectLst>
                  <a:outerShdw blurRad="38100" dist="38100" dir="2700000" algn="tl">
                    <a:srgbClr val="000000">
                      <a:alpha val="43137"/>
                    </a:srgbClr>
                  </a:outerShdw>
                </a:effectLst>
              </a:rPr>
              <a:t>E</a:t>
            </a:r>
            <a:r>
              <a:rPr lang="zh-CN" altLang="en-US" sz="2000" dirty="0" smtClean="0">
                <a:effectLst>
                  <a:outerShdw blurRad="38100" dist="38100" dir="2700000" algn="tl">
                    <a:srgbClr val="000000">
                      <a:alpha val="43137"/>
                    </a:srgbClr>
                  </a:outerShdw>
                </a:effectLst>
              </a:rPr>
              <a:t>公司于</a:t>
            </a:r>
            <a:r>
              <a:rPr lang="en-US" altLang="zh-CN" sz="2000" dirty="0" smtClean="0">
                <a:effectLst>
                  <a:outerShdw blurRad="38100" dist="38100" dir="2700000" algn="tl">
                    <a:srgbClr val="000000">
                      <a:alpha val="43137"/>
                    </a:srgbClr>
                  </a:outerShdw>
                </a:effectLst>
              </a:rPr>
              <a:t>2008</a:t>
            </a:r>
            <a:r>
              <a:rPr lang="zh-CN" altLang="en-US" sz="2000" dirty="0" smtClean="0">
                <a:effectLst>
                  <a:outerShdw blurRad="38100" dist="38100" dir="2700000" algn="tl">
                    <a:srgbClr val="000000">
                      <a:alpha val="43137"/>
                    </a:srgbClr>
                  </a:outerShdw>
                </a:effectLst>
              </a:rPr>
              <a:t>年</a:t>
            </a:r>
            <a:r>
              <a:rPr lang="en-US" altLang="zh-CN" sz="2000" dirty="0" smtClean="0">
                <a:effectLst>
                  <a:outerShdw blurRad="38100" dist="38100" dir="2700000" algn="tl">
                    <a:srgbClr val="000000">
                      <a:alpha val="43137"/>
                    </a:srgbClr>
                  </a:outerShdw>
                </a:effectLst>
              </a:rPr>
              <a:t>11</a:t>
            </a:r>
            <a:r>
              <a:rPr lang="zh-CN" altLang="en-US" sz="2000" dirty="0" smtClean="0">
                <a:effectLst>
                  <a:outerShdw blurRad="38100" dist="38100" dir="2700000" algn="tl">
                    <a:srgbClr val="000000">
                      <a:alpha val="43137"/>
                    </a:srgbClr>
                  </a:outerShdw>
                </a:effectLst>
              </a:rPr>
              <a:t>月</a:t>
            </a:r>
            <a:r>
              <a:rPr lang="en-US" altLang="zh-CN" sz="2000" dirty="0" smtClean="0">
                <a:effectLst>
                  <a:outerShdw blurRad="38100" dist="38100" dir="2700000" algn="tl">
                    <a:srgbClr val="000000">
                      <a:alpha val="43137"/>
                    </a:srgbClr>
                  </a:outerShdw>
                </a:effectLst>
              </a:rPr>
              <a:t>28</a:t>
            </a:r>
            <a:r>
              <a:rPr lang="zh-CN" altLang="en-US" sz="2000" dirty="0" smtClean="0">
                <a:effectLst>
                  <a:outerShdw blurRad="38100" dist="38100" dir="2700000" algn="tl">
                    <a:srgbClr val="000000">
                      <a:alpha val="43137"/>
                    </a:srgbClr>
                  </a:outerShdw>
                </a:effectLst>
              </a:rPr>
              <a:t>日（周五）通知孙某劳动合同到期按终止处理，不再续签，并于当天办理了工作及财务交接手续，支付了孙某</a:t>
            </a:r>
            <a:r>
              <a:rPr lang="en-US" altLang="zh-CN" sz="2000" dirty="0" smtClean="0">
                <a:effectLst>
                  <a:outerShdw blurRad="38100" dist="38100" dir="2700000" algn="tl">
                    <a:srgbClr val="000000">
                      <a:alpha val="43137"/>
                    </a:srgbClr>
                  </a:outerShdw>
                </a:effectLst>
              </a:rPr>
              <a:t>1</a:t>
            </a:r>
            <a:r>
              <a:rPr lang="zh-CN" altLang="en-US" sz="2000" dirty="0" smtClean="0">
                <a:effectLst>
                  <a:outerShdw blurRad="38100" dist="38100" dir="2700000" algn="tl">
                    <a:srgbClr val="000000">
                      <a:alpha val="43137"/>
                    </a:srgbClr>
                  </a:outerShdw>
                </a:effectLst>
              </a:rPr>
              <a:t>个月工资</a:t>
            </a:r>
            <a:r>
              <a:rPr lang="en-US" altLang="zh-CN" sz="2000" dirty="0" smtClean="0">
                <a:effectLst>
                  <a:outerShdw blurRad="38100" dist="38100" dir="2700000" algn="tl">
                    <a:srgbClr val="000000">
                      <a:alpha val="43137"/>
                    </a:srgbClr>
                  </a:outerShdw>
                </a:effectLst>
              </a:rPr>
              <a:t>6000</a:t>
            </a:r>
            <a:r>
              <a:rPr lang="zh-CN" altLang="en-US" sz="2000" dirty="0" smtClean="0">
                <a:effectLst>
                  <a:outerShdw blurRad="38100" dist="38100" dir="2700000" algn="tl">
                    <a:srgbClr val="000000">
                      <a:alpha val="43137"/>
                    </a:srgbClr>
                  </a:outerShdw>
                </a:effectLst>
              </a:rPr>
              <a:t>元的经济</a:t>
            </a:r>
            <a:r>
              <a:rPr lang="zh-CN" altLang="en-US" sz="1900" dirty="0" smtClean="0">
                <a:effectLst>
                  <a:outerShdw blurRad="38100" dist="38100" dir="2700000" algn="tl">
                    <a:srgbClr val="000000">
                      <a:alpha val="43137"/>
                    </a:srgbClr>
                  </a:outerShdw>
                </a:effectLst>
              </a:rPr>
              <a:t>补偿金。孙某于</a:t>
            </a:r>
            <a:r>
              <a:rPr lang="en-US" altLang="zh-CN" sz="1900" dirty="0" smtClean="0">
                <a:effectLst>
                  <a:outerShdw blurRad="38100" dist="38100" dir="2700000" algn="tl">
                    <a:srgbClr val="000000">
                      <a:alpha val="43137"/>
                    </a:srgbClr>
                  </a:outerShdw>
                </a:effectLst>
              </a:rPr>
              <a:t>08</a:t>
            </a:r>
            <a:r>
              <a:rPr lang="zh-CN" altLang="en-US" sz="1900" dirty="0" smtClean="0">
                <a:effectLst>
                  <a:outerShdw blurRad="38100" dist="38100" dir="2700000" algn="tl">
                    <a:srgbClr val="000000">
                      <a:alpha val="43137"/>
                    </a:srgbClr>
                  </a:outerShdw>
                </a:effectLst>
              </a:rPr>
              <a:t>年</a:t>
            </a:r>
            <a:r>
              <a:rPr lang="en-US" altLang="zh-CN" sz="1900" dirty="0" smtClean="0">
                <a:effectLst>
                  <a:outerShdw blurRad="38100" dist="38100" dir="2700000" algn="tl">
                    <a:srgbClr val="000000">
                      <a:alpha val="43137"/>
                    </a:srgbClr>
                  </a:outerShdw>
                </a:effectLst>
              </a:rPr>
              <a:t>12</a:t>
            </a:r>
            <a:r>
              <a:rPr lang="zh-CN" altLang="en-US" sz="1900" dirty="0" smtClean="0">
                <a:effectLst>
                  <a:outerShdw blurRad="38100" dist="38100" dir="2700000" algn="tl">
                    <a:srgbClr val="000000">
                      <a:alpha val="43137"/>
                    </a:srgbClr>
                  </a:outerShdw>
                </a:effectLst>
              </a:rPr>
              <a:t>月份将</a:t>
            </a:r>
            <a:r>
              <a:rPr lang="en-US" altLang="zh-CN" sz="1900" dirty="0" smtClean="0">
                <a:effectLst>
                  <a:outerShdw blurRad="38100" dist="38100" dir="2700000" algn="tl">
                    <a:srgbClr val="000000">
                      <a:alpha val="43137"/>
                    </a:srgbClr>
                  </a:outerShdw>
                </a:effectLst>
              </a:rPr>
              <a:t>E</a:t>
            </a:r>
            <a:r>
              <a:rPr lang="zh-CN" altLang="en-US" sz="1900" dirty="0" smtClean="0">
                <a:effectLst>
                  <a:outerShdw blurRad="38100" dist="38100" dir="2700000" algn="tl">
                    <a:srgbClr val="000000">
                      <a:alpha val="43137"/>
                    </a:srgbClr>
                  </a:outerShdw>
                </a:effectLst>
              </a:rPr>
              <a:t>公司诉至劳动争议仲裁委员会，提出下列请求</a:t>
            </a:r>
            <a:r>
              <a:rPr lang="en-US" altLang="zh-CN" sz="1900" dirty="0" smtClean="0">
                <a:effectLst>
                  <a:outerShdw blurRad="38100" dist="38100" dir="2700000" algn="tl">
                    <a:srgbClr val="000000">
                      <a:alpha val="43137"/>
                    </a:srgbClr>
                  </a:outerShdw>
                </a:effectLst>
              </a:rPr>
              <a:t>:</a:t>
            </a:r>
          </a:p>
          <a:p>
            <a:pPr eaLnBrk="1" fontAlgn="auto" hangingPunct="1">
              <a:spcAft>
                <a:spcPts val="0"/>
              </a:spcAft>
              <a:buFont typeface="Arial" pitchFamily="34" charset="0"/>
              <a:buChar char="•"/>
              <a:defRPr/>
            </a:pPr>
            <a:r>
              <a:rPr lang="en-US" altLang="zh-CN" sz="1900" dirty="0" smtClean="0">
                <a:solidFill>
                  <a:schemeClr val="accent6"/>
                </a:solidFill>
                <a:effectLst>
                  <a:outerShdw blurRad="38100" dist="38100" dir="2700000" algn="tl">
                    <a:srgbClr val="000000">
                      <a:alpha val="43137"/>
                    </a:srgbClr>
                  </a:outerShdw>
                </a:effectLst>
              </a:rPr>
              <a:t>1</a:t>
            </a:r>
            <a:r>
              <a:rPr lang="zh-CN" altLang="en-US" sz="1900" dirty="0" smtClean="0">
                <a:solidFill>
                  <a:schemeClr val="accent6"/>
                </a:solidFill>
                <a:effectLst>
                  <a:outerShdw blurRad="38100" dist="38100" dir="2700000" algn="tl">
                    <a:srgbClr val="000000">
                      <a:alpha val="43137"/>
                    </a:srgbClr>
                  </a:outerShdw>
                </a:effectLst>
              </a:rPr>
              <a:t>、认定终止劳动合同违法，支付双倍于经济补偿金的赔偿金（</a:t>
            </a:r>
            <a:r>
              <a:rPr lang="zh-CN" altLang="en-US" sz="1900" b="1" dirty="0" smtClean="0">
                <a:solidFill>
                  <a:srgbClr val="00B050"/>
                </a:solidFill>
              </a:rPr>
              <a:t>对的，因为满</a:t>
            </a:r>
            <a:r>
              <a:rPr lang="en-US" altLang="zh-CN" sz="1900" b="1" dirty="0" smtClean="0">
                <a:solidFill>
                  <a:srgbClr val="00B050"/>
                </a:solidFill>
              </a:rPr>
              <a:t>10</a:t>
            </a:r>
            <a:r>
              <a:rPr lang="zh-CN" altLang="en-US" sz="1900" b="1" smtClean="0">
                <a:solidFill>
                  <a:srgbClr val="00B050"/>
                </a:solidFill>
              </a:rPr>
              <a:t>年要签订无固定期限，</a:t>
            </a:r>
            <a:r>
              <a:rPr lang="zh-CN" altLang="en-US" sz="1900" b="1" dirty="0" smtClean="0">
                <a:solidFill>
                  <a:srgbClr val="00B050"/>
                </a:solidFill>
              </a:rPr>
              <a:t>按照劳动合同法</a:t>
            </a:r>
            <a:r>
              <a:rPr lang="en-US" altLang="zh-CN" sz="1900" b="1" dirty="0" smtClean="0">
                <a:solidFill>
                  <a:srgbClr val="00B050"/>
                </a:solidFill>
              </a:rPr>
              <a:t>87</a:t>
            </a:r>
            <a:r>
              <a:rPr lang="zh-CN" altLang="en-US" sz="1900" b="1" dirty="0" smtClean="0">
                <a:solidFill>
                  <a:srgbClr val="00B050"/>
                </a:solidFill>
              </a:rPr>
              <a:t>条规定，不签订无固定期限劳动合同的，应按照经济补偿金标准的</a:t>
            </a:r>
            <a:r>
              <a:rPr lang="en-US" altLang="zh-CN" sz="1900" b="1" dirty="0" smtClean="0">
                <a:solidFill>
                  <a:srgbClr val="00B050"/>
                </a:solidFill>
              </a:rPr>
              <a:t>2</a:t>
            </a:r>
            <a:r>
              <a:rPr lang="zh-CN" altLang="en-US" sz="1900" b="1" dirty="0" smtClean="0">
                <a:solidFill>
                  <a:srgbClr val="00B050"/>
                </a:solidFill>
              </a:rPr>
              <a:t>倍付给员工赔偿金。）</a:t>
            </a:r>
            <a:endParaRPr lang="en-US" altLang="zh-CN" sz="1900" b="1" dirty="0" smtClean="0">
              <a:solidFill>
                <a:srgbClr val="00B050"/>
              </a:solidFill>
            </a:endParaRPr>
          </a:p>
          <a:p>
            <a:pPr eaLnBrk="1" fontAlgn="auto" hangingPunct="1">
              <a:spcAft>
                <a:spcPts val="0"/>
              </a:spcAft>
              <a:buFontTx/>
              <a:buNone/>
              <a:defRPr/>
            </a:pPr>
            <a:r>
              <a:rPr lang="en-US" altLang="zh-CN" sz="1900" dirty="0" smtClean="0">
                <a:solidFill>
                  <a:schemeClr val="accent6"/>
                </a:solidFill>
                <a:effectLst>
                  <a:outerShdw blurRad="38100" dist="38100" dir="2700000" algn="tl">
                    <a:srgbClr val="000000">
                      <a:alpha val="43137"/>
                    </a:srgbClr>
                  </a:outerShdw>
                </a:effectLst>
              </a:rPr>
              <a:t>   2</a:t>
            </a:r>
            <a:r>
              <a:rPr lang="zh-CN" altLang="en-US" sz="1900" dirty="0" smtClean="0">
                <a:solidFill>
                  <a:schemeClr val="accent6"/>
                </a:solidFill>
                <a:effectLst>
                  <a:outerShdw blurRad="38100" dist="38100" dir="2700000" algn="tl">
                    <a:srgbClr val="000000">
                      <a:alpha val="43137"/>
                    </a:srgbClr>
                  </a:outerShdw>
                </a:effectLst>
              </a:rPr>
              <a:t>、未提前三十日通知终止劳动合同的赔偿金（</a:t>
            </a:r>
            <a:r>
              <a:rPr lang="zh-CN" altLang="en-US" sz="1900" b="1" dirty="0" smtClean="0">
                <a:solidFill>
                  <a:srgbClr val="00B050"/>
                </a:solidFill>
              </a:rPr>
              <a:t>对的，延迟一日给一日工资，总总共延迟</a:t>
            </a:r>
            <a:r>
              <a:rPr lang="en-US" altLang="zh-CN" sz="1900" b="1" dirty="0" smtClean="0">
                <a:solidFill>
                  <a:srgbClr val="00B050"/>
                </a:solidFill>
              </a:rPr>
              <a:t>28</a:t>
            </a:r>
            <a:r>
              <a:rPr lang="zh-CN" altLang="en-US" sz="1900" b="1" dirty="0" smtClean="0">
                <a:solidFill>
                  <a:srgbClr val="00B050"/>
                </a:solidFill>
              </a:rPr>
              <a:t>天，给</a:t>
            </a:r>
            <a:r>
              <a:rPr lang="en-US" altLang="zh-CN" sz="1900" b="1" dirty="0" smtClean="0">
                <a:solidFill>
                  <a:srgbClr val="00B050"/>
                </a:solidFill>
              </a:rPr>
              <a:t>28</a:t>
            </a:r>
            <a:r>
              <a:rPr lang="zh-CN" altLang="en-US" sz="1900" b="1" dirty="0" smtClean="0">
                <a:solidFill>
                  <a:srgbClr val="00B050"/>
                </a:solidFill>
              </a:rPr>
              <a:t>天工资）</a:t>
            </a:r>
            <a:endParaRPr lang="en-US" altLang="zh-CN" sz="1900" b="1" dirty="0" smtClean="0">
              <a:solidFill>
                <a:srgbClr val="00B050"/>
              </a:solidFill>
            </a:endParaRPr>
          </a:p>
          <a:p>
            <a:pPr eaLnBrk="1" fontAlgn="auto" hangingPunct="1">
              <a:spcAft>
                <a:spcPts val="0"/>
              </a:spcAft>
              <a:buFont typeface="Arial" pitchFamily="34" charset="0"/>
              <a:buChar char="•"/>
              <a:defRPr/>
            </a:pPr>
            <a:r>
              <a:rPr lang="zh-CN" altLang="en-US" sz="1900" dirty="0" smtClean="0">
                <a:solidFill>
                  <a:srgbClr val="C00000"/>
                </a:solidFill>
                <a:effectLst>
                  <a:outerShdw blurRad="38100" dist="38100" dir="2700000" algn="tl">
                    <a:srgbClr val="000000">
                      <a:alpha val="43137"/>
                    </a:srgbClr>
                  </a:outerShdw>
                </a:effectLst>
              </a:rPr>
              <a:t>试问：以上请求是否支持？应如何计算赔付上述款项？</a:t>
            </a:r>
            <a:endParaRPr lang="en-US" altLang="zh-CN" sz="1900" dirty="0" smtClean="0">
              <a:solidFill>
                <a:srgbClr val="C00000"/>
              </a:solidFill>
              <a:effectLst>
                <a:outerShdw blurRad="38100" dist="38100" dir="2700000" algn="tl">
                  <a:srgbClr val="000000">
                    <a:alpha val="43137"/>
                  </a:srgbClr>
                </a:outerShdw>
              </a:effectLst>
            </a:endParaRPr>
          </a:p>
          <a:p>
            <a:pPr eaLnBrk="1" fontAlgn="auto" hangingPunct="1">
              <a:spcAft>
                <a:spcPts val="0"/>
              </a:spcAft>
              <a:buFont typeface="Arial" pitchFamily="34" charset="0"/>
              <a:buChar char="•"/>
              <a:defRPr/>
            </a:pPr>
            <a:r>
              <a:rPr lang="en-US" altLang="zh-CN" sz="2000" dirty="0" smtClean="0">
                <a:latin typeface="Arial" charset="0"/>
              </a:rPr>
              <a:t>6000×10</a:t>
            </a:r>
            <a:r>
              <a:rPr lang="zh-CN" altLang="en-US" sz="2000" dirty="0" smtClean="0">
                <a:solidFill>
                  <a:srgbClr val="FF0000"/>
                </a:solidFill>
                <a:latin typeface="Arial" charset="0"/>
              </a:rPr>
              <a:t>年</a:t>
            </a:r>
            <a:r>
              <a:rPr lang="en-US" altLang="zh-CN" sz="2000" dirty="0" smtClean="0">
                <a:latin typeface="Arial" charset="0"/>
              </a:rPr>
              <a:t>×2</a:t>
            </a:r>
            <a:r>
              <a:rPr lang="zh-CN" altLang="en-US" sz="2000" dirty="0" smtClean="0">
                <a:solidFill>
                  <a:srgbClr val="FF0000"/>
                </a:solidFill>
                <a:latin typeface="Arial" charset="0"/>
              </a:rPr>
              <a:t>倍</a:t>
            </a:r>
            <a:r>
              <a:rPr lang="en-US" altLang="zh-CN" sz="2000" dirty="0" smtClean="0">
                <a:latin typeface="Arial" charset="0"/>
              </a:rPr>
              <a:t>-6000=114000       6000 ÷21.75 ×28=7724.14</a:t>
            </a:r>
            <a:endParaRPr lang="en-US" altLang="zh-CN" sz="1900" dirty="0" smtClean="0">
              <a:solidFill>
                <a:srgbClr val="C00000"/>
              </a:solidFill>
              <a:effectLst>
                <a:outerShdw blurRad="38100" dist="38100" dir="2700000" algn="tl">
                  <a:srgbClr val="000000">
                    <a:alpha val="43137"/>
                  </a:srgbClr>
                </a:outerShdw>
              </a:effectLst>
            </a:endParaRPr>
          </a:p>
          <a:p>
            <a:pPr eaLnBrk="1" fontAlgn="auto" hangingPunct="1">
              <a:spcAft>
                <a:spcPts val="0"/>
              </a:spcAft>
              <a:buFont typeface="Arial" pitchFamily="34" charset="0"/>
              <a:buChar char="•"/>
              <a:defRPr/>
            </a:pPr>
            <a:r>
              <a:rPr lang="zh-CN" altLang="en-US" sz="1900" dirty="0" smtClean="0">
                <a:solidFill>
                  <a:srgbClr val="C00000"/>
                </a:solidFill>
                <a:effectLst>
                  <a:outerShdw blurRad="38100" dist="38100" dir="2700000" algn="tl">
                    <a:srgbClr val="000000">
                      <a:alpha val="43137"/>
                    </a:srgbClr>
                  </a:outerShdw>
                </a:effectLst>
              </a:rPr>
              <a:t>如果孙某提出下列要求，能否得到支持？应如何处理？</a:t>
            </a:r>
            <a:endParaRPr lang="en-US" altLang="zh-CN" sz="1900" dirty="0" smtClean="0">
              <a:solidFill>
                <a:srgbClr val="C00000"/>
              </a:solidFill>
              <a:effectLst>
                <a:outerShdw blurRad="38100" dist="38100" dir="2700000" algn="tl">
                  <a:srgbClr val="000000">
                    <a:alpha val="43137"/>
                  </a:srgbClr>
                </a:outerShdw>
              </a:effectLst>
            </a:endParaRPr>
          </a:p>
          <a:p>
            <a:pPr eaLnBrk="1" fontAlgn="auto" hangingPunct="1">
              <a:spcAft>
                <a:spcPts val="0"/>
              </a:spcAft>
              <a:buFontTx/>
              <a:buNone/>
              <a:defRPr/>
            </a:pPr>
            <a:r>
              <a:rPr lang="en-US" altLang="zh-CN" sz="1900" dirty="0" smtClean="0">
                <a:solidFill>
                  <a:schemeClr val="accent2"/>
                </a:solidFill>
                <a:effectLst>
                  <a:outerShdw blurRad="38100" dist="38100" dir="2700000" algn="tl">
                    <a:srgbClr val="000000">
                      <a:alpha val="43137"/>
                    </a:srgbClr>
                  </a:outerShdw>
                </a:effectLst>
              </a:rPr>
              <a:t>    </a:t>
            </a:r>
            <a:r>
              <a:rPr lang="en-US" altLang="zh-CN" sz="1900" dirty="0" smtClean="0">
                <a:solidFill>
                  <a:schemeClr val="accent6"/>
                </a:solidFill>
                <a:effectLst>
                  <a:outerShdw blurRad="38100" dist="38100" dir="2700000" algn="tl">
                    <a:srgbClr val="000000">
                      <a:alpha val="43137"/>
                    </a:srgbClr>
                  </a:outerShdw>
                </a:effectLst>
              </a:rPr>
              <a:t>1</a:t>
            </a:r>
            <a:r>
              <a:rPr lang="zh-CN" altLang="en-US" sz="1900" dirty="0" smtClean="0">
                <a:solidFill>
                  <a:schemeClr val="accent6"/>
                </a:solidFill>
                <a:effectLst>
                  <a:outerShdw blurRad="38100" dist="38100" dir="2700000" algn="tl">
                    <a:srgbClr val="000000">
                      <a:alpha val="43137"/>
                    </a:srgbClr>
                  </a:outerShdw>
                </a:effectLst>
              </a:rPr>
              <a:t>、要求恢复劳动关系，签订无固定期限劳动合同（</a:t>
            </a:r>
            <a:r>
              <a:rPr lang="zh-CN" altLang="en-US" sz="1900" dirty="0" smtClean="0">
                <a:solidFill>
                  <a:srgbClr val="FF0000"/>
                </a:solidFill>
                <a:effectLst>
                  <a:outerShdw blurRad="38100" dist="38100" dir="2700000" algn="tl">
                    <a:srgbClr val="000000">
                      <a:alpha val="43137"/>
                    </a:srgbClr>
                  </a:outerShdw>
                </a:effectLst>
              </a:rPr>
              <a:t>有疑问？请大家看劳动合同法</a:t>
            </a:r>
            <a:r>
              <a:rPr lang="en-US" altLang="zh-CN" sz="1900" dirty="0" smtClean="0">
                <a:solidFill>
                  <a:srgbClr val="FF0000"/>
                </a:solidFill>
                <a:effectLst>
                  <a:outerShdw blurRad="38100" dist="38100" dir="2700000" algn="tl">
                    <a:srgbClr val="000000">
                      <a:alpha val="43137"/>
                    </a:srgbClr>
                  </a:outerShdw>
                </a:effectLst>
              </a:rPr>
              <a:t>48</a:t>
            </a:r>
            <a:r>
              <a:rPr lang="zh-CN" altLang="en-US" sz="1900" dirty="0" smtClean="0">
                <a:solidFill>
                  <a:srgbClr val="FF0000"/>
                </a:solidFill>
                <a:effectLst>
                  <a:outerShdw blurRad="38100" dist="38100" dir="2700000" algn="tl">
                    <a:srgbClr val="000000">
                      <a:alpha val="43137"/>
                    </a:srgbClr>
                  </a:outerShdw>
                </a:effectLst>
              </a:rPr>
              <a:t>条，并提出自己的看法，一起讨论</a:t>
            </a:r>
            <a:r>
              <a:rPr lang="zh-CN" altLang="en-US" sz="1900" dirty="0" smtClean="0">
                <a:solidFill>
                  <a:schemeClr val="accent6"/>
                </a:solidFill>
                <a:effectLst>
                  <a:outerShdw blurRad="38100" dist="38100" dir="2700000" algn="tl">
                    <a:srgbClr val="000000">
                      <a:alpha val="43137"/>
                    </a:srgbClr>
                  </a:outerShdw>
                </a:effectLst>
              </a:rPr>
              <a:t>）</a:t>
            </a:r>
            <a:endParaRPr lang="en-US" altLang="zh-CN" sz="1900" dirty="0" smtClean="0">
              <a:solidFill>
                <a:schemeClr val="accent6"/>
              </a:solidFill>
              <a:effectLst>
                <a:outerShdw blurRad="38100" dist="38100" dir="2700000" algn="tl">
                  <a:srgbClr val="000000">
                    <a:alpha val="43137"/>
                  </a:srgbClr>
                </a:outerShdw>
              </a:effectLst>
            </a:endParaRPr>
          </a:p>
          <a:p>
            <a:pPr eaLnBrk="1" fontAlgn="auto" hangingPunct="1">
              <a:spcAft>
                <a:spcPts val="0"/>
              </a:spcAft>
              <a:buFontTx/>
              <a:buNone/>
              <a:defRPr/>
            </a:pPr>
            <a:r>
              <a:rPr lang="en-US" altLang="zh-CN" sz="1900" dirty="0" smtClean="0">
                <a:solidFill>
                  <a:schemeClr val="accent6"/>
                </a:solidFill>
                <a:effectLst>
                  <a:outerShdw blurRad="38100" dist="38100" dir="2700000" algn="tl">
                    <a:srgbClr val="000000">
                      <a:alpha val="43137"/>
                    </a:srgbClr>
                  </a:outerShdw>
                </a:effectLst>
              </a:rPr>
              <a:t>    2</a:t>
            </a:r>
            <a:r>
              <a:rPr lang="zh-CN" altLang="en-US" sz="1900" dirty="0" smtClean="0">
                <a:solidFill>
                  <a:schemeClr val="accent6"/>
                </a:solidFill>
                <a:effectLst>
                  <a:outerShdw blurRad="38100" dist="38100" dir="2700000" algn="tl">
                    <a:srgbClr val="000000">
                      <a:alpha val="43137"/>
                    </a:srgbClr>
                  </a:outerShdw>
                </a:effectLst>
              </a:rPr>
              <a:t>、赔偿自终止至恢复劳动关系之日的工资及经济补偿金、补缴社会保险</a:t>
            </a:r>
            <a:r>
              <a:rPr lang="zh-CN" altLang="en-US" sz="1900" dirty="0" smtClean="0">
                <a:solidFill>
                  <a:schemeClr val="accent2"/>
                </a:solidFill>
                <a:effectLst>
                  <a:outerShdw blurRad="38100" dist="38100" dir="2700000" algn="tl">
                    <a:srgbClr val="000000">
                      <a:alpha val="43137"/>
                    </a:srgbClr>
                  </a:outerShdw>
                </a:effectLst>
              </a:rPr>
              <a:t>（</a:t>
            </a:r>
            <a:r>
              <a:rPr lang="zh-CN" altLang="en-US" sz="1900" dirty="0" smtClean="0">
                <a:effectLst>
                  <a:outerShdw blurRad="38100" dist="38100" dir="2700000" algn="tl">
                    <a:srgbClr val="000000">
                      <a:alpha val="43137"/>
                    </a:srgbClr>
                  </a:outerShdw>
                </a:effectLst>
              </a:rPr>
              <a:t>该案至</a:t>
            </a:r>
            <a:r>
              <a:rPr lang="en-US" altLang="zh-CN" sz="1900" dirty="0" smtClean="0">
                <a:effectLst>
                  <a:outerShdw blurRad="38100" dist="38100" dir="2700000" algn="tl">
                    <a:srgbClr val="000000">
                      <a:alpha val="43137"/>
                    </a:srgbClr>
                  </a:outerShdw>
                </a:effectLst>
              </a:rPr>
              <a:t>2010</a:t>
            </a:r>
            <a:r>
              <a:rPr lang="zh-CN" altLang="en-US" sz="1900" dirty="0" smtClean="0">
                <a:effectLst>
                  <a:outerShdw blurRad="38100" dist="38100" dir="2700000" algn="tl">
                    <a:srgbClr val="000000">
                      <a:alpha val="43137"/>
                    </a:srgbClr>
                  </a:outerShdw>
                </a:effectLst>
              </a:rPr>
              <a:t>年</a:t>
            </a:r>
            <a:r>
              <a:rPr lang="en-US" altLang="zh-CN" sz="1900" dirty="0" smtClean="0">
                <a:effectLst>
                  <a:outerShdw blurRad="38100" dist="38100" dir="2700000" algn="tl">
                    <a:srgbClr val="000000">
                      <a:alpha val="43137"/>
                    </a:srgbClr>
                  </a:outerShdw>
                </a:effectLst>
              </a:rPr>
              <a:t>2</a:t>
            </a:r>
            <a:r>
              <a:rPr lang="zh-CN" altLang="en-US" sz="1900" dirty="0" smtClean="0">
                <a:effectLst>
                  <a:outerShdw blurRad="38100" dist="38100" dir="2700000" algn="tl">
                    <a:srgbClr val="000000">
                      <a:alpha val="43137"/>
                    </a:srgbClr>
                  </a:outerShdw>
                </a:effectLst>
              </a:rPr>
              <a:t>月底结案）（有疑问，</a:t>
            </a:r>
            <a:r>
              <a:rPr lang="zh-CN" altLang="en-US" sz="1900" dirty="0" smtClean="0">
                <a:solidFill>
                  <a:srgbClr val="FF0000"/>
                </a:solidFill>
                <a:effectLst>
                  <a:outerShdw blurRad="38100" dist="38100" dir="2700000" algn="tl">
                    <a:srgbClr val="000000">
                      <a:alpha val="43137"/>
                    </a:srgbClr>
                  </a:outerShdw>
                </a:effectLst>
              </a:rPr>
              <a:t>针对</a:t>
            </a:r>
            <a:r>
              <a:rPr lang="zh-CN" altLang="en-US" sz="2000" dirty="0" smtClean="0">
                <a:solidFill>
                  <a:srgbClr val="FF0000"/>
                </a:solidFill>
              </a:rPr>
              <a:t>关于恢复劳动关系时工资支付起算日，</a:t>
            </a:r>
            <a:r>
              <a:rPr lang="zh-CN" altLang="en-US" sz="1900" dirty="0" smtClean="0">
                <a:effectLst>
                  <a:outerShdw blurRad="38100" dist="38100" dir="2700000" algn="tl">
                    <a:srgbClr val="000000">
                      <a:alpha val="43137"/>
                    </a:srgbClr>
                  </a:outerShdw>
                </a:effectLst>
              </a:rPr>
              <a:t>大家一起讨论，）</a:t>
            </a:r>
            <a:endParaRPr lang="en-US" altLang="zh-CN" sz="1900" dirty="0" smtClean="0">
              <a:effectLst>
                <a:outerShdw blurRad="38100" dist="38100" dir="2700000" algn="tl">
                  <a:srgbClr val="000000">
                    <a:alpha val="43137"/>
                  </a:srgbClr>
                </a:outerShdw>
              </a:effectLst>
            </a:endParaRPr>
          </a:p>
          <a:p>
            <a:pPr eaLnBrk="1" fontAlgn="auto" hangingPunct="1">
              <a:spcAft>
                <a:spcPts val="0"/>
              </a:spcAft>
              <a:buFontTx/>
              <a:buNone/>
              <a:defRPr/>
            </a:pPr>
            <a:r>
              <a:rPr lang="en-US" altLang="zh-CN" sz="2000" dirty="0" smtClean="0">
                <a:latin typeface="Arial" charset="0"/>
              </a:rPr>
              <a:t>     6000×15+6000×15×25%=112500</a:t>
            </a:r>
            <a:r>
              <a:rPr lang="zh-CN" altLang="en-US" sz="2000" dirty="0" smtClean="0">
                <a:latin typeface="Arial" charset="0"/>
              </a:rPr>
              <a:t>元       补缴</a:t>
            </a:r>
            <a:r>
              <a:rPr lang="en-US" altLang="zh-CN" sz="2000" dirty="0" smtClean="0">
                <a:latin typeface="Arial" charset="0"/>
              </a:rPr>
              <a:t>2008.12-2010.2</a:t>
            </a:r>
            <a:r>
              <a:rPr lang="zh-CN" altLang="en-US" sz="2000" dirty="0" smtClean="0">
                <a:latin typeface="Arial" charset="0"/>
              </a:rPr>
              <a:t>社保</a:t>
            </a:r>
            <a:endParaRPr lang="en-US" altLang="zh-CN" sz="2000" dirty="0" smtClean="0">
              <a:latin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amond(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129587" cy="598487"/>
          </a:xfrm>
        </p:spPr>
        <p:txBody>
          <a:bodyPr/>
          <a:lstStyle/>
          <a:p>
            <a:pPr>
              <a:defRPr/>
            </a:pPr>
            <a:r>
              <a:rPr lang="zh-CN" altLang="en-US" dirty="0" smtClean="0"/>
              <a:t>接上面的案例</a:t>
            </a:r>
            <a:endParaRPr lang="zh-CN" altLang="en-US" dirty="0"/>
          </a:p>
        </p:txBody>
      </p:sp>
      <p:sp>
        <p:nvSpPr>
          <p:cNvPr id="5124" name="内容占位符 2"/>
          <p:cNvSpPr>
            <a:spLocks noGrp="1"/>
          </p:cNvSpPr>
          <p:nvPr>
            <p:ph idx="1"/>
          </p:nvPr>
        </p:nvSpPr>
        <p:spPr/>
        <p:txBody>
          <a:bodyPr/>
          <a:lstStyle/>
          <a:p>
            <a:r>
              <a:rPr lang="zh-CN" altLang="en-US" sz="1900" smtClean="0">
                <a:latin typeface="Arial" charset="0"/>
              </a:rPr>
              <a:t>为什么要乘以</a:t>
            </a:r>
            <a:r>
              <a:rPr lang="en-US" altLang="zh-CN" sz="1900" smtClean="0">
                <a:latin typeface="Arial" charset="0"/>
              </a:rPr>
              <a:t>25%</a:t>
            </a:r>
            <a:r>
              <a:rPr lang="zh-CN" altLang="en-US" sz="1900" smtClean="0">
                <a:latin typeface="Arial" charset="0"/>
              </a:rPr>
              <a:t>？</a:t>
            </a:r>
            <a:endParaRPr lang="en-US" altLang="zh-CN" sz="1900" smtClean="0">
              <a:latin typeface="Arial" charset="0"/>
            </a:endParaRPr>
          </a:p>
          <a:p>
            <a:r>
              <a:rPr lang="zh-CN" altLang="en-US" sz="1900" smtClean="0">
                <a:latin typeface="Arial" charset="0"/>
              </a:rPr>
              <a:t>法律依据：</a:t>
            </a:r>
            <a:r>
              <a:rPr lang="zh-CN" altLang="en-US" sz="2000" smtClean="0"/>
              <a:t>劳动部关于发布</a:t>
            </a:r>
            <a:r>
              <a:rPr lang="en-US" altLang="zh-CN" sz="2000" smtClean="0"/>
              <a:t>《</a:t>
            </a:r>
            <a:r>
              <a:rPr lang="zh-CN" altLang="en-US" sz="2000" smtClean="0"/>
              <a:t>违反</a:t>
            </a:r>
            <a:r>
              <a:rPr lang="en-US" altLang="zh-CN" sz="2000" smtClean="0"/>
              <a:t>〈</a:t>
            </a:r>
            <a:r>
              <a:rPr lang="zh-CN" altLang="en-US" sz="2000" smtClean="0"/>
              <a:t>劳动法</a:t>
            </a:r>
            <a:r>
              <a:rPr lang="en-US" altLang="zh-CN" sz="2000" smtClean="0"/>
              <a:t>〉</a:t>
            </a:r>
            <a:r>
              <a:rPr lang="zh-CN" altLang="en-US" sz="2000" smtClean="0"/>
              <a:t>有关劳动合同规定的赔偿办法</a:t>
            </a:r>
            <a:r>
              <a:rPr lang="en-US" altLang="zh-CN" sz="2000" smtClean="0"/>
              <a:t>》</a:t>
            </a:r>
            <a:r>
              <a:rPr lang="zh-CN" altLang="en-US" sz="2000" smtClean="0"/>
              <a:t>的通知 ，</a:t>
            </a:r>
            <a:endParaRPr lang="en-US" altLang="zh-CN" sz="2000" smtClean="0"/>
          </a:p>
          <a:p>
            <a:r>
              <a:rPr lang="zh-CN" altLang="en-US" sz="2000" smtClean="0">
                <a:solidFill>
                  <a:srgbClr val="FF0000"/>
                </a:solidFill>
              </a:rPr>
              <a:t>第三条　　本办法第二条规定的赔偿，按下列规定执行： </a:t>
            </a:r>
            <a:br>
              <a:rPr lang="zh-CN" altLang="en-US" sz="2000" smtClean="0">
                <a:solidFill>
                  <a:srgbClr val="FF0000"/>
                </a:solidFill>
              </a:rPr>
            </a:br>
            <a:r>
              <a:rPr lang="zh-CN" altLang="en-US" sz="2000" smtClean="0">
                <a:solidFill>
                  <a:srgbClr val="FF0000"/>
                </a:solidFill>
              </a:rPr>
              <a:t>（一）造成劳动者工资收入损失的，按劳动者本人应得工资收入支付给劳动者，并加付应得工资收入</a:t>
            </a:r>
            <a:r>
              <a:rPr lang="en-US" altLang="zh-CN" sz="2000" smtClean="0">
                <a:solidFill>
                  <a:srgbClr val="FF0000"/>
                </a:solidFill>
              </a:rPr>
              <a:t>25%</a:t>
            </a:r>
            <a:r>
              <a:rPr lang="zh-CN" altLang="en-US" sz="2000" smtClean="0">
                <a:solidFill>
                  <a:srgbClr val="FF0000"/>
                </a:solidFill>
              </a:rPr>
              <a:t>的赔偿费用； </a:t>
            </a:r>
            <a:endParaRPr lang="en-US" altLang="zh-CN" sz="2000" smtClean="0">
              <a:solidFill>
                <a:srgbClr val="FF0000"/>
              </a:solidFill>
            </a:endParaRPr>
          </a:p>
          <a:p>
            <a:pPr>
              <a:buFont typeface="Arial" charset="0"/>
              <a:buNone/>
            </a:pPr>
            <a:r>
              <a:rPr lang="zh-CN" altLang="en-US" sz="2000" smtClean="0">
                <a:solidFill>
                  <a:srgbClr val="FF0000"/>
                </a:solidFill>
              </a:rPr>
              <a:t>关于孙某要求恢复劳动关系并且主张单位赔偿其至恢复劳动关系之日的工资和赔偿金引申出来的话题，我们也可以看下另一个案例：</a:t>
            </a:r>
            <a:endParaRPr lang="en-US" altLang="zh-CN" sz="2000" smtClean="0">
              <a:solidFill>
                <a:srgbClr val="FF0000"/>
              </a:solidFill>
            </a:endParaRPr>
          </a:p>
          <a:p>
            <a:pPr>
              <a:buFont typeface="Arial" charset="0"/>
              <a:buNone/>
            </a:pPr>
            <a:endParaRPr lang="en-US" altLang="zh-CN" sz="2000" smtClean="0">
              <a:solidFill>
                <a:srgbClr val="FF0000"/>
              </a:solidFill>
            </a:endParaRPr>
          </a:p>
          <a:p>
            <a:pPr>
              <a:buFont typeface="Arial" charset="0"/>
              <a:buNone/>
            </a:pPr>
            <a:endParaRPr lang="en-US" altLang="zh-CN" sz="2000" smtClean="0">
              <a:solidFill>
                <a:srgbClr val="FF0000"/>
              </a:solidFill>
            </a:endParaRPr>
          </a:p>
          <a:p>
            <a:pPr>
              <a:buFont typeface="Arial" charset="0"/>
              <a:buNone/>
            </a:pPr>
            <a:r>
              <a:rPr lang="zh-CN" altLang="en-US" sz="2000" smtClean="0">
                <a:solidFill>
                  <a:srgbClr val="FF0000"/>
                </a:solidFill>
              </a:rPr>
              <a:t/>
            </a:r>
            <a:br>
              <a:rPr lang="zh-CN" altLang="en-US" sz="2000" smtClean="0">
                <a:solidFill>
                  <a:srgbClr val="FF0000"/>
                </a:solidFill>
              </a:rPr>
            </a:br>
            <a:endParaRPr lang="zh-CN" altLang="en-US" sz="1900" smtClean="0">
              <a:solidFill>
                <a:srgbClr val="FF0000"/>
              </a:solidFill>
              <a:latin typeface="Arial" charset="0"/>
            </a:endParaRPr>
          </a:p>
        </p:txBody>
      </p:sp>
      <p:graphicFrame>
        <p:nvGraphicFramePr>
          <p:cNvPr id="5122" name="Object 3"/>
          <p:cNvGraphicFramePr>
            <a:graphicFrameLocks noChangeAspect="1"/>
          </p:cNvGraphicFramePr>
          <p:nvPr/>
        </p:nvGraphicFramePr>
        <p:xfrm>
          <a:off x="684213" y="4365625"/>
          <a:ext cx="914400" cy="685800"/>
        </p:xfrm>
        <a:graphic>
          <a:graphicData uri="http://schemas.openxmlformats.org/presentationml/2006/ole">
            <p:oleObj spid="_x0000_s18434" name="文档" showAsIcon="1" r:id="rId3" imgW="914400" imgH="685800" progId="Word.Document.12">
              <p:embed/>
            </p:oleObj>
          </a:graphicData>
        </a:graphic>
      </p:graphicFrame>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93713"/>
            <a:ext cx="8763000" cy="990600"/>
          </a:xfrm>
        </p:spPr>
        <p:txBody>
          <a:bodyPr/>
          <a:lstStyle/>
          <a:p>
            <a:pPr eaLnBrk="1" fontAlgn="auto" hangingPunct="1">
              <a:spcAft>
                <a:spcPts val="0"/>
              </a:spcAft>
              <a:defRPr/>
            </a:pPr>
            <a:r>
              <a:rPr lang="en-US" altLang="zh-CN" dirty="0" smtClean="0">
                <a:latin typeface="黑体" pitchFamily="2" charset="-122"/>
              </a:rPr>
              <a:t>3   </a:t>
            </a:r>
            <a:r>
              <a:rPr lang="zh-CN" altLang="en-US" dirty="0" smtClean="0">
                <a:latin typeface="黑体" pitchFamily="2" charset="-122"/>
              </a:rPr>
              <a:t>赔偿金</a:t>
            </a:r>
            <a:r>
              <a:rPr lang="en-US" altLang="zh-CN" dirty="0" smtClean="0">
                <a:latin typeface="黑体" pitchFamily="2" charset="-122"/>
              </a:rPr>
              <a:t>—</a:t>
            </a:r>
            <a:r>
              <a:rPr lang="zh-CN" altLang="en-US" dirty="0" smtClean="0">
                <a:latin typeface="黑体" pitchFamily="2" charset="-122"/>
              </a:rPr>
              <a:t>用人单位支付情形（</a:t>
            </a:r>
            <a:r>
              <a:rPr lang="en-US" altLang="zh-CN" dirty="0" smtClean="0">
                <a:latin typeface="黑体" pitchFamily="2" charset="-122"/>
              </a:rPr>
              <a:t>2</a:t>
            </a:r>
            <a:r>
              <a:rPr lang="zh-CN" altLang="en-US" dirty="0" smtClean="0">
                <a:latin typeface="黑体" pitchFamily="2" charset="-122"/>
              </a:rPr>
              <a:t>）</a:t>
            </a:r>
            <a:endParaRPr lang="zh-CN" altLang="en-US" dirty="0">
              <a:latin typeface="黑体" pitchFamily="2" charset="-122"/>
            </a:endParaRPr>
          </a:p>
        </p:txBody>
      </p:sp>
      <p:sp>
        <p:nvSpPr>
          <p:cNvPr id="23" name="右箭头标注 22"/>
          <p:cNvSpPr/>
          <p:nvPr/>
        </p:nvSpPr>
        <p:spPr>
          <a:xfrm>
            <a:off x="500063" y="1735138"/>
            <a:ext cx="7143750" cy="4357687"/>
          </a:xfrm>
          <a:prstGeom prst="rightArrowCallout">
            <a:avLst>
              <a:gd name="adj1" fmla="val 13510"/>
              <a:gd name="adj2" fmla="val 19754"/>
              <a:gd name="adj3" fmla="val 19505"/>
              <a:gd name="adj4" fmla="val 80824"/>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5" name="流程图: 可选过程 24"/>
          <p:cNvSpPr/>
          <p:nvPr/>
        </p:nvSpPr>
        <p:spPr>
          <a:xfrm>
            <a:off x="7715250" y="1806575"/>
            <a:ext cx="1071563" cy="4214813"/>
          </a:xfrm>
          <a:prstGeom prst="flowChartAlternateProcess">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b="1" dirty="0">
                <a:solidFill>
                  <a:srgbClr val="000099"/>
                </a:solidFill>
                <a:effectLst>
                  <a:outerShdw blurRad="38100" dist="38100" dir="2700000" algn="tl">
                    <a:srgbClr val="000000">
                      <a:alpha val="43137"/>
                    </a:srgbClr>
                  </a:outerShdw>
                </a:effectLst>
              </a:rPr>
              <a:t>损失赔偿以损失额度为标准</a:t>
            </a:r>
          </a:p>
        </p:txBody>
      </p:sp>
      <p:sp>
        <p:nvSpPr>
          <p:cNvPr id="26" name="TextBox 25"/>
          <p:cNvSpPr txBox="1">
            <a:spLocks noChangeArrowheads="1"/>
          </p:cNvSpPr>
          <p:nvPr/>
        </p:nvSpPr>
        <p:spPr bwMode="auto">
          <a:xfrm>
            <a:off x="500063" y="1806575"/>
            <a:ext cx="6000750" cy="4340225"/>
          </a:xfrm>
          <a:prstGeom prst="rect">
            <a:avLst/>
          </a:prstGeom>
          <a:noFill/>
          <a:ln w="9525">
            <a:noFill/>
            <a:miter lim="800000"/>
            <a:headEnd/>
            <a:tailEnd/>
          </a:ln>
        </p:spPr>
        <p:txBody>
          <a:bodyPr>
            <a:spAutoFit/>
          </a:bodyPr>
          <a:lstStyle/>
          <a:p>
            <a:r>
              <a:rPr lang="en-US" altLang="zh-CN" sz="1600" b="1"/>
              <a:t>1</a:t>
            </a:r>
            <a:r>
              <a:rPr lang="zh-CN" altLang="en-US" sz="1600" b="1"/>
              <a:t> 、规章制度违法，损害劳动者权益的</a:t>
            </a:r>
            <a:endParaRPr lang="en-US" altLang="zh-CN" sz="1600" b="1"/>
          </a:p>
          <a:p>
            <a:r>
              <a:rPr lang="en-US" altLang="zh-CN" sz="1600" b="1"/>
              <a:t>2</a:t>
            </a:r>
            <a:r>
              <a:rPr lang="zh-CN" altLang="en-US" sz="1600" b="1"/>
              <a:t>、劳动合同未载明必备条款的</a:t>
            </a:r>
            <a:endParaRPr lang="en-US" altLang="zh-CN" sz="1600" b="1"/>
          </a:p>
          <a:p>
            <a:r>
              <a:rPr lang="en-US" altLang="zh-CN" sz="1600" b="1"/>
              <a:t>3</a:t>
            </a:r>
            <a:r>
              <a:rPr lang="zh-CN" altLang="en-US" sz="1600" b="1"/>
              <a:t>、扣押劳动者证件的</a:t>
            </a:r>
            <a:endParaRPr lang="en-US" altLang="zh-CN" sz="1600" b="1"/>
          </a:p>
          <a:p>
            <a:r>
              <a:rPr lang="en-US" altLang="zh-CN" sz="1600" b="1"/>
              <a:t>4</a:t>
            </a:r>
            <a:r>
              <a:rPr lang="zh-CN" altLang="en-US" sz="1600" b="1"/>
              <a:t>、用人单位的原因致劳动合同无效的</a:t>
            </a:r>
            <a:endParaRPr lang="en-US" altLang="zh-CN" sz="1600" b="1"/>
          </a:p>
          <a:p>
            <a:r>
              <a:rPr lang="en-US" altLang="zh-CN" sz="1600" b="1">
                <a:solidFill>
                  <a:srgbClr val="FF0000"/>
                </a:solidFill>
              </a:rPr>
              <a:t>5</a:t>
            </a:r>
            <a:r>
              <a:rPr lang="zh-CN" altLang="en-US" sz="1600" b="1">
                <a:solidFill>
                  <a:srgbClr val="FF0000"/>
                </a:solidFill>
              </a:rPr>
              <a:t>、以暴力、威胁或者非法限制人身自由的手段强迫劳动的</a:t>
            </a:r>
            <a:endParaRPr lang="en-US" altLang="zh-CN" sz="1600" b="1">
              <a:solidFill>
                <a:srgbClr val="FF0000"/>
              </a:solidFill>
            </a:endParaRPr>
          </a:p>
          <a:p>
            <a:r>
              <a:rPr lang="en-US" altLang="zh-CN" sz="1600" b="1">
                <a:solidFill>
                  <a:srgbClr val="FF0000"/>
                </a:solidFill>
              </a:rPr>
              <a:t>6</a:t>
            </a:r>
            <a:r>
              <a:rPr lang="zh-CN" altLang="en-US" sz="1600" b="1">
                <a:solidFill>
                  <a:srgbClr val="FF0000"/>
                </a:solidFill>
              </a:rPr>
              <a:t>、违章指挥或者强令冒险作业危及劳动者人身安全的</a:t>
            </a:r>
            <a:endParaRPr lang="en-US" altLang="zh-CN" sz="1600" b="1">
              <a:solidFill>
                <a:srgbClr val="FF0000"/>
              </a:solidFill>
            </a:endParaRPr>
          </a:p>
          <a:p>
            <a:r>
              <a:rPr lang="en-US" altLang="zh-CN" sz="1600" b="1">
                <a:solidFill>
                  <a:srgbClr val="FF0000"/>
                </a:solidFill>
              </a:rPr>
              <a:t>7</a:t>
            </a:r>
            <a:r>
              <a:rPr lang="zh-CN" altLang="en-US" sz="1600" b="1">
                <a:solidFill>
                  <a:srgbClr val="FF0000"/>
                </a:solidFill>
              </a:rPr>
              <a:t>、侮辱、体罚、殴打、非法搜查或者拘禁劳动者的</a:t>
            </a:r>
            <a:endParaRPr lang="en-US" altLang="zh-CN" sz="1600" b="1">
              <a:solidFill>
                <a:srgbClr val="FF0000"/>
              </a:solidFill>
            </a:endParaRPr>
          </a:p>
          <a:p>
            <a:r>
              <a:rPr lang="en-US" altLang="zh-CN" sz="1600" b="1">
                <a:solidFill>
                  <a:srgbClr val="FF0000"/>
                </a:solidFill>
              </a:rPr>
              <a:t>8</a:t>
            </a:r>
            <a:r>
              <a:rPr lang="zh-CN" altLang="en-US" sz="1600" b="1">
                <a:solidFill>
                  <a:srgbClr val="FF0000"/>
                </a:solidFill>
              </a:rPr>
              <a:t>、劳动条件恶劣、环境污染严重，给劳动者身心健康造成严重  损害的</a:t>
            </a:r>
            <a:endParaRPr lang="en-US" altLang="zh-CN" sz="1600" b="1">
              <a:solidFill>
                <a:srgbClr val="FF0000"/>
              </a:solidFill>
            </a:endParaRPr>
          </a:p>
          <a:p>
            <a:r>
              <a:rPr lang="en-US" altLang="zh-CN" sz="1600" b="1"/>
              <a:t>9</a:t>
            </a:r>
            <a:r>
              <a:rPr lang="zh-CN" altLang="en-US" sz="1600" b="1"/>
              <a:t>、用人单位未按规定出具离职证明的</a:t>
            </a:r>
            <a:endParaRPr lang="en-US" altLang="zh-CN" sz="1600" b="1"/>
          </a:p>
          <a:p>
            <a:r>
              <a:rPr lang="en-US" altLang="zh-CN" sz="1600" b="1"/>
              <a:t>10</a:t>
            </a:r>
            <a:r>
              <a:rPr lang="zh-CN" altLang="en-US" sz="1600" b="1"/>
              <a:t>、用人单位招用尚未解除劳动合同的劳动者，对原用人单位</a:t>
            </a:r>
            <a:endParaRPr lang="en-US" altLang="zh-CN" sz="1600" b="1"/>
          </a:p>
          <a:p>
            <a:r>
              <a:rPr lang="zh-CN" altLang="en-US" sz="1600" b="1"/>
              <a:t>造成经济损失的</a:t>
            </a:r>
            <a:endParaRPr lang="en-US" altLang="zh-CN" sz="1600" b="1"/>
          </a:p>
          <a:p>
            <a:r>
              <a:rPr lang="en-US" altLang="zh-CN" sz="1600" b="1"/>
              <a:t>11</a:t>
            </a:r>
            <a:r>
              <a:rPr lang="zh-CN" altLang="en-US" sz="1600" b="1"/>
              <a:t>、劳务派遣单位违反劳动合同法的行为用工单位承担连带赔</a:t>
            </a:r>
            <a:endParaRPr lang="en-US" altLang="zh-CN" sz="1600" b="1"/>
          </a:p>
          <a:p>
            <a:r>
              <a:rPr lang="zh-CN" altLang="en-US" sz="1600" b="1"/>
              <a:t>偿责任</a:t>
            </a:r>
          </a:p>
          <a:p>
            <a:r>
              <a:rPr lang="en-US" altLang="zh-CN" sz="1600" b="1"/>
              <a:t>12</a:t>
            </a:r>
            <a:r>
              <a:rPr lang="zh-CN" altLang="en-US" sz="1600" b="1"/>
              <a:t>、未缴纳社会保险或未按规定办理档案及社保关系转出手续</a:t>
            </a:r>
            <a:endParaRPr lang="en-US" altLang="zh-CN" sz="1600" b="1"/>
          </a:p>
          <a:p>
            <a:r>
              <a:rPr lang="zh-CN" altLang="en-US" sz="1600" b="1"/>
              <a:t>的</a:t>
            </a:r>
          </a:p>
          <a:p>
            <a:r>
              <a:rPr lang="en-US" altLang="zh-CN" sz="1600" b="1"/>
              <a:t>13</a:t>
            </a:r>
            <a:r>
              <a:rPr lang="zh-CN" altLang="en-US" sz="1600" b="1"/>
              <a:t>、法律法规规定的其它情形</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diamond(in)">
                                      <p:cBhvr>
                                        <p:cTn id="7" dur="20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diamond(in)">
                                      <p:cBhvr>
                                        <p:cTn id="12" dur="20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diamond(in)">
                                      <p:cBhvr>
                                        <p:cTn id="17" dur="20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diamond(in)">
                                      <p:cBhvr>
                                        <p:cTn id="22" dur="20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diamond(in)">
                                      <p:cBhvr>
                                        <p:cTn id="27" dur="20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diamond(in)">
                                      <p:cBhvr>
                                        <p:cTn id="32" dur="20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26">
                                            <p:txEl>
                                              <p:pRg st="6" end="6"/>
                                            </p:txEl>
                                          </p:spTgt>
                                        </p:tgtEl>
                                        <p:attrNameLst>
                                          <p:attrName>style.visibility</p:attrName>
                                        </p:attrNameLst>
                                      </p:cBhvr>
                                      <p:to>
                                        <p:strVal val="visible"/>
                                      </p:to>
                                    </p:set>
                                    <p:animEffect transition="in" filter="diamond(in)">
                                      <p:cBhvr>
                                        <p:cTn id="37" dur="2000"/>
                                        <p:tgtEl>
                                          <p:spTgt spid="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26">
                                            <p:txEl>
                                              <p:pRg st="7" end="7"/>
                                            </p:txEl>
                                          </p:spTgt>
                                        </p:tgtEl>
                                        <p:attrNameLst>
                                          <p:attrName>style.visibility</p:attrName>
                                        </p:attrNameLst>
                                      </p:cBhvr>
                                      <p:to>
                                        <p:strVal val="visible"/>
                                      </p:to>
                                    </p:set>
                                    <p:animEffect transition="in" filter="diamond(in)">
                                      <p:cBhvr>
                                        <p:cTn id="42" dur="2000"/>
                                        <p:tgtEl>
                                          <p:spTgt spid="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26">
                                            <p:txEl>
                                              <p:pRg st="8" end="8"/>
                                            </p:txEl>
                                          </p:spTgt>
                                        </p:tgtEl>
                                        <p:attrNameLst>
                                          <p:attrName>style.visibility</p:attrName>
                                        </p:attrNameLst>
                                      </p:cBhvr>
                                      <p:to>
                                        <p:strVal val="visible"/>
                                      </p:to>
                                    </p:set>
                                    <p:animEffect transition="in" filter="diamond(in)">
                                      <p:cBhvr>
                                        <p:cTn id="47" dur="2000"/>
                                        <p:tgtEl>
                                          <p:spTgt spid="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26">
                                            <p:txEl>
                                              <p:pRg st="9" end="9"/>
                                            </p:txEl>
                                          </p:spTgt>
                                        </p:tgtEl>
                                        <p:attrNameLst>
                                          <p:attrName>style.visibility</p:attrName>
                                        </p:attrNameLst>
                                      </p:cBhvr>
                                      <p:to>
                                        <p:strVal val="visible"/>
                                      </p:to>
                                    </p:set>
                                    <p:animEffect transition="in" filter="diamond(in)">
                                      <p:cBhvr>
                                        <p:cTn id="52" dur="2000"/>
                                        <p:tgtEl>
                                          <p:spTgt spid="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26">
                                            <p:txEl>
                                              <p:pRg st="10" end="10"/>
                                            </p:txEl>
                                          </p:spTgt>
                                        </p:tgtEl>
                                        <p:attrNameLst>
                                          <p:attrName>style.visibility</p:attrName>
                                        </p:attrNameLst>
                                      </p:cBhvr>
                                      <p:to>
                                        <p:strVal val="visible"/>
                                      </p:to>
                                    </p:set>
                                    <p:animEffect transition="in" filter="diamond(in)">
                                      <p:cBhvr>
                                        <p:cTn id="57" dur="2000"/>
                                        <p:tgtEl>
                                          <p:spTgt spid="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26">
                                            <p:txEl>
                                              <p:pRg st="11" end="11"/>
                                            </p:txEl>
                                          </p:spTgt>
                                        </p:tgtEl>
                                        <p:attrNameLst>
                                          <p:attrName>style.visibility</p:attrName>
                                        </p:attrNameLst>
                                      </p:cBhvr>
                                      <p:to>
                                        <p:strVal val="visible"/>
                                      </p:to>
                                    </p:set>
                                    <p:animEffect transition="in" filter="diamond(in)">
                                      <p:cBhvr>
                                        <p:cTn id="62" dur="2000"/>
                                        <p:tgtEl>
                                          <p:spTgt spid="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nodeType="clickEffect">
                                  <p:stCondLst>
                                    <p:cond delay="0"/>
                                  </p:stCondLst>
                                  <p:childTnLst>
                                    <p:set>
                                      <p:cBhvr>
                                        <p:cTn id="66" dur="1" fill="hold">
                                          <p:stCondLst>
                                            <p:cond delay="0"/>
                                          </p:stCondLst>
                                        </p:cTn>
                                        <p:tgtEl>
                                          <p:spTgt spid="26">
                                            <p:txEl>
                                              <p:pRg st="12" end="12"/>
                                            </p:txEl>
                                          </p:spTgt>
                                        </p:tgtEl>
                                        <p:attrNameLst>
                                          <p:attrName>style.visibility</p:attrName>
                                        </p:attrNameLst>
                                      </p:cBhvr>
                                      <p:to>
                                        <p:strVal val="visible"/>
                                      </p:to>
                                    </p:set>
                                    <p:animEffect transition="in" filter="diamond(in)">
                                      <p:cBhvr>
                                        <p:cTn id="67" dur="2000"/>
                                        <p:tgtEl>
                                          <p:spTgt spid="2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nodeType="clickEffect">
                                  <p:stCondLst>
                                    <p:cond delay="0"/>
                                  </p:stCondLst>
                                  <p:childTnLst>
                                    <p:set>
                                      <p:cBhvr>
                                        <p:cTn id="71" dur="1" fill="hold">
                                          <p:stCondLst>
                                            <p:cond delay="0"/>
                                          </p:stCondLst>
                                        </p:cTn>
                                        <p:tgtEl>
                                          <p:spTgt spid="26">
                                            <p:txEl>
                                              <p:pRg st="13" end="13"/>
                                            </p:txEl>
                                          </p:spTgt>
                                        </p:tgtEl>
                                        <p:attrNameLst>
                                          <p:attrName>style.visibility</p:attrName>
                                        </p:attrNameLst>
                                      </p:cBhvr>
                                      <p:to>
                                        <p:strVal val="visible"/>
                                      </p:to>
                                    </p:set>
                                    <p:animEffect transition="in" filter="diamond(in)">
                                      <p:cBhvr>
                                        <p:cTn id="72" dur="2000"/>
                                        <p:tgtEl>
                                          <p:spTgt spid="2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8" presetClass="entr" presetSubtype="16" fill="hold" nodeType="clickEffect">
                                  <p:stCondLst>
                                    <p:cond delay="0"/>
                                  </p:stCondLst>
                                  <p:childTnLst>
                                    <p:set>
                                      <p:cBhvr>
                                        <p:cTn id="76" dur="1" fill="hold">
                                          <p:stCondLst>
                                            <p:cond delay="0"/>
                                          </p:stCondLst>
                                        </p:cTn>
                                        <p:tgtEl>
                                          <p:spTgt spid="26">
                                            <p:txEl>
                                              <p:pRg st="14" end="14"/>
                                            </p:txEl>
                                          </p:spTgt>
                                        </p:tgtEl>
                                        <p:attrNameLst>
                                          <p:attrName>style.visibility</p:attrName>
                                        </p:attrNameLst>
                                      </p:cBhvr>
                                      <p:to>
                                        <p:strVal val="visible"/>
                                      </p:to>
                                    </p:set>
                                    <p:animEffect transition="in" filter="diamond(in)">
                                      <p:cBhvr>
                                        <p:cTn id="77" dur="2000"/>
                                        <p:tgtEl>
                                          <p:spTgt spid="26">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8" presetClass="entr" presetSubtype="16" fill="hold" nodeType="clickEffect">
                                  <p:stCondLst>
                                    <p:cond delay="0"/>
                                  </p:stCondLst>
                                  <p:childTnLst>
                                    <p:set>
                                      <p:cBhvr>
                                        <p:cTn id="81" dur="1" fill="hold">
                                          <p:stCondLst>
                                            <p:cond delay="0"/>
                                          </p:stCondLst>
                                        </p:cTn>
                                        <p:tgtEl>
                                          <p:spTgt spid="26">
                                            <p:txEl>
                                              <p:pRg st="15" end="15"/>
                                            </p:txEl>
                                          </p:spTgt>
                                        </p:tgtEl>
                                        <p:attrNameLst>
                                          <p:attrName>style.visibility</p:attrName>
                                        </p:attrNameLst>
                                      </p:cBhvr>
                                      <p:to>
                                        <p:strVal val="visible"/>
                                      </p:to>
                                    </p:set>
                                    <p:animEffect transition="in" filter="diamond(in)">
                                      <p:cBhvr>
                                        <p:cTn id="82" dur="2000"/>
                                        <p:tgtEl>
                                          <p:spTgt spid="2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569913"/>
            <a:ext cx="9144000" cy="914400"/>
          </a:xfrm>
        </p:spPr>
        <p:txBody>
          <a:bodyPr/>
          <a:lstStyle/>
          <a:p>
            <a:pPr eaLnBrk="1" fontAlgn="auto" hangingPunct="1">
              <a:spcAft>
                <a:spcPts val="0"/>
              </a:spcAft>
              <a:defRPr/>
            </a:pPr>
            <a:r>
              <a:rPr lang="en-US" altLang="zh-CN" dirty="0" smtClean="0">
                <a:latin typeface="黑体" pitchFamily="2" charset="-122"/>
              </a:rPr>
              <a:t>3   </a:t>
            </a:r>
            <a:r>
              <a:rPr lang="zh-CN" altLang="en-US" dirty="0" smtClean="0">
                <a:latin typeface="黑体" pitchFamily="2" charset="-122"/>
              </a:rPr>
              <a:t>赔偿金</a:t>
            </a:r>
            <a:r>
              <a:rPr lang="en-US" altLang="zh-CN" dirty="0" smtClean="0">
                <a:latin typeface="黑体" pitchFamily="2" charset="-122"/>
              </a:rPr>
              <a:t>—</a:t>
            </a:r>
            <a:r>
              <a:rPr lang="zh-CN" altLang="en-US" dirty="0" smtClean="0">
                <a:latin typeface="黑体" pitchFamily="2" charset="-122"/>
              </a:rPr>
              <a:t>劳动者支付情形（</a:t>
            </a:r>
            <a:r>
              <a:rPr lang="en-US" altLang="zh-CN" dirty="0" smtClean="0">
                <a:latin typeface="黑体" pitchFamily="2" charset="-122"/>
              </a:rPr>
              <a:t>3</a:t>
            </a:r>
            <a:r>
              <a:rPr lang="zh-CN" altLang="en-US" dirty="0" smtClean="0">
                <a:latin typeface="黑体" pitchFamily="2" charset="-122"/>
              </a:rPr>
              <a:t>）</a:t>
            </a:r>
            <a:endParaRPr lang="zh-CN" altLang="en-US" dirty="0">
              <a:latin typeface="黑体" pitchFamily="2" charset="-122"/>
            </a:endParaRPr>
          </a:p>
        </p:txBody>
      </p:sp>
      <p:sp>
        <p:nvSpPr>
          <p:cNvPr id="23" name="右箭头标注 22"/>
          <p:cNvSpPr/>
          <p:nvPr/>
        </p:nvSpPr>
        <p:spPr>
          <a:xfrm>
            <a:off x="611188" y="2087563"/>
            <a:ext cx="7143750" cy="3429000"/>
          </a:xfrm>
          <a:prstGeom prst="rightArrowCallout">
            <a:avLst>
              <a:gd name="adj1" fmla="val 13510"/>
              <a:gd name="adj2" fmla="val 19754"/>
              <a:gd name="adj3" fmla="val 19505"/>
              <a:gd name="adj4" fmla="val 80824"/>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5" name="流程图: 可选过程 24"/>
          <p:cNvSpPr/>
          <p:nvPr/>
        </p:nvSpPr>
        <p:spPr>
          <a:xfrm>
            <a:off x="7812088" y="2087563"/>
            <a:ext cx="1071562" cy="3429000"/>
          </a:xfrm>
          <a:prstGeom prst="flowChartAlternateProcess">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b="1" dirty="0">
                <a:solidFill>
                  <a:srgbClr val="000099"/>
                </a:solidFill>
                <a:effectLst>
                  <a:outerShdw blurRad="38100" dist="38100" dir="2700000" algn="tl">
                    <a:srgbClr val="000000">
                      <a:alpha val="43137"/>
                    </a:srgbClr>
                  </a:outerShdw>
                </a:effectLst>
              </a:rPr>
              <a:t>损失赔偿以损失额度为标准</a:t>
            </a:r>
          </a:p>
        </p:txBody>
      </p:sp>
      <p:sp>
        <p:nvSpPr>
          <p:cNvPr id="26" name="TextBox 25"/>
          <p:cNvSpPr txBox="1">
            <a:spLocks noChangeArrowheads="1"/>
          </p:cNvSpPr>
          <p:nvPr/>
        </p:nvSpPr>
        <p:spPr bwMode="auto">
          <a:xfrm>
            <a:off x="896938" y="2516188"/>
            <a:ext cx="5572125" cy="1938337"/>
          </a:xfrm>
          <a:prstGeom prst="rect">
            <a:avLst/>
          </a:prstGeom>
          <a:noFill/>
          <a:ln w="9525">
            <a:noFill/>
            <a:miter lim="800000"/>
            <a:headEnd/>
            <a:tailEnd/>
          </a:ln>
        </p:spPr>
        <p:txBody>
          <a:bodyPr>
            <a:spAutoFit/>
          </a:bodyPr>
          <a:lstStyle/>
          <a:p>
            <a:r>
              <a:rPr lang="en-US" altLang="zh-CN" sz="2000" b="1"/>
              <a:t>1</a:t>
            </a:r>
            <a:r>
              <a:rPr lang="zh-CN" altLang="en-US" sz="2000" b="1"/>
              <a:t>、劳动者的原因致劳动合同无效的</a:t>
            </a:r>
            <a:endParaRPr lang="en-US" altLang="zh-CN" sz="2000" b="1"/>
          </a:p>
          <a:p>
            <a:r>
              <a:rPr lang="en-US" altLang="zh-CN" sz="2000" b="1"/>
              <a:t>2</a:t>
            </a:r>
            <a:r>
              <a:rPr lang="zh-CN" altLang="en-US" sz="2000" b="1"/>
              <a:t>、未按规定解除劳动合同的</a:t>
            </a:r>
            <a:endParaRPr lang="en-US" altLang="zh-CN" sz="2000" b="1"/>
          </a:p>
          <a:p>
            <a:r>
              <a:rPr lang="en-US" altLang="zh-CN" sz="2000" b="1"/>
              <a:t>3</a:t>
            </a:r>
            <a:r>
              <a:rPr lang="zh-CN" altLang="en-US" sz="2000" b="1"/>
              <a:t>、违反保密义务造成损失的</a:t>
            </a:r>
            <a:endParaRPr lang="en-US" altLang="zh-CN" sz="2000" b="1"/>
          </a:p>
          <a:p>
            <a:r>
              <a:rPr lang="en-US" altLang="zh-CN" sz="2000" b="1"/>
              <a:t>4</a:t>
            </a:r>
            <a:r>
              <a:rPr lang="zh-CN" altLang="en-US" sz="2000" b="1"/>
              <a:t>、违反竞业限制造成损害的</a:t>
            </a:r>
            <a:endParaRPr lang="en-US" altLang="zh-CN" sz="2000" b="1"/>
          </a:p>
          <a:p>
            <a:r>
              <a:rPr lang="en-US" altLang="zh-CN" sz="2000" b="1"/>
              <a:t>5</a:t>
            </a:r>
            <a:r>
              <a:rPr lang="zh-CN" altLang="en-US" sz="2000" b="1"/>
              <a:t>、由于劳动者原因造成损失的</a:t>
            </a:r>
            <a:endParaRPr lang="en-US" altLang="zh-CN" sz="2000" b="1"/>
          </a:p>
          <a:p>
            <a:r>
              <a:rPr lang="en-US" altLang="zh-CN" sz="2000" b="1"/>
              <a:t>6</a:t>
            </a:r>
            <a:r>
              <a:rPr lang="zh-CN" altLang="en-US" sz="2000" b="1"/>
              <a:t>、其它损害</a:t>
            </a:r>
            <a:endParaRPr lang="en-US" altLang="zh-CN" sz="2000" b="1"/>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ox(in)">
                                      <p:cBhvr>
                                        <p:cTn id="7" dur="20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box(in)">
                                      <p:cBhvr>
                                        <p:cTn id="12" dur="20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box(in)">
                                      <p:cBhvr>
                                        <p:cTn id="17" dur="20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box(in)">
                                      <p:cBhvr>
                                        <p:cTn id="22" dur="20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box(in)">
                                      <p:cBhvr>
                                        <p:cTn id="27" dur="20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box(in)">
                                      <p:cBhvr>
                                        <p:cTn id="32" dur="2000"/>
                                        <p:tgtEl>
                                          <p:spTgt spid="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6"/>
          <p:cNvGraphicFramePr>
            <a:graphicFrameLocks/>
          </p:cNvGraphicFramePr>
          <p:nvPr/>
        </p:nvGraphicFramePr>
        <p:xfrm>
          <a:off x="428596" y="1714488"/>
          <a:ext cx="8358217" cy="4314024"/>
        </p:xfrm>
        <a:graphic>
          <a:graphicData uri="http://schemas.openxmlformats.org/drawingml/2006/table">
            <a:tbl>
              <a:tblPr firstRow="1" bandRow="1">
                <a:tableStyleId>{93296810-A885-4BE3-A3E7-6D5BEEA58F35}</a:tableStyleId>
              </a:tblPr>
              <a:tblGrid>
                <a:gridCol w="714351"/>
                <a:gridCol w="7643866"/>
              </a:tblGrid>
              <a:tr h="612324">
                <a:tc>
                  <a:txBody>
                    <a:bodyPr/>
                    <a:lstStyle/>
                    <a:p>
                      <a:pPr algn="ctr"/>
                      <a:r>
                        <a:rPr lang="zh-CN" altLang="en-US" dirty="0" smtClean="0">
                          <a:effectLst/>
                        </a:rPr>
                        <a:t>序号</a:t>
                      </a:r>
                      <a:endParaRPr lang="zh-CN" altLang="en-US" b="1" dirty="0">
                        <a:solidFill>
                          <a:srgbClr val="000099"/>
                        </a:solidFill>
                        <a:effectLst/>
                      </a:endParaRPr>
                    </a:p>
                  </a:txBody>
                  <a:tcPr anchor="ctr"/>
                </a:tc>
                <a:tc>
                  <a:txBody>
                    <a:bodyPr/>
                    <a:lstStyle/>
                    <a:p>
                      <a:pPr algn="ctr"/>
                      <a:r>
                        <a:rPr lang="en-US" altLang="zh-CN" b="1" dirty="0" smtClean="0">
                          <a:solidFill>
                            <a:schemeClr val="bg1"/>
                          </a:solidFill>
                          <a:effectLst/>
                        </a:rPr>
                        <a:t>2008</a:t>
                      </a:r>
                      <a:r>
                        <a:rPr lang="zh-CN" altLang="en-US" b="1" dirty="0" smtClean="0">
                          <a:solidFill>
                            <a:schemeClr val="bg1"/>
                          </a:solidFill>
                          <a:effectLst/>
                        </a:rPr>
                        <a:t>年</a:t>
                      </a:r>
                      <a:r>
                        <a:rPr lang="en-US" altLang="zh-CN" b="1" dirty="0" smtClean="0">
                          <a:solidFill>
                            <a:schemeClr val="bg1"/>
                          </a:solidFill>
                          <a:effectLst/>
                        </a:rPr>
                        <a:t>1</a:t>
                      </a:r>
                      <a:r>
                        <a:rPr lang="zh-CN" altLang="en-US" b="1" dirty="0" smtClean="0">
                          <a:solidFill>
                            <a:schemeClr val="bg1"/>
                          </a:solidFill>
                          <a:effectLst/>
                        </a:rPr>
                        <a:t>月</a:t>
                      </a:r>
                      <a:r>
                        <a:rPr lang="en-US" altLang="zh-CN" b="1" dirty="0" smtClean="0">
                          <a:solidFill>
                            <a:schemeClr val="bg1"/>
                          </a:solidFill>
                          <a:effectLst/>
                        </a:rPr>
                        <a:t>1</a:t>
                      </a:r>
                      <a:r>
                        <a:rPr lang="zh-CN" altLang="en-US" b="1" dirty="0" smtClean="0">
                          <a:solidFill>
                            <a:schemeClr val="bg1"/>
                          </a:solidFill>
                          <a:effectLst/>
                        </a:rPr>
                        <a:t>日之后</a:t>
                      </a:r>
                      <a:endParaRPr lang="zh-CN" altLang="en-US" b="1" dirty="0">
                        <a:solidFill>
                          <a:schemeClr val="bg1"/>
                        </a:solidFill>
                        <a:effectLst/>
                      </a:endParaRPr>
                    </a:p>
                  </a:txBody>
                  <a:tcPr anchor="ctr"/>
                </a:tc>
              </a:tr>
              <a:tr h="612324">
                <a:tc>
                  <a:txBody>
                    <a:bodyPr/>
                    <a:lstStyle/>
                    <a:p>
                      <a:pPr algn="ctr"/>
                      <a:r>
                        <a:rPr lang="en-US" altLang="zh-CN" b="1" i="0" dirty="0" smtClean="0">
                          <a:solidFill>
                            <a:srgbClr val="000066"/>
                          </a:solidFill>
                          <a:effectLst/>
                        </a:rPr>
                        <a:t>1</a:t>
                      </a:r>
                      <a:endParaRPr lang="zh-CN" altLang="en-US" b="1" i="0" dirty="0">
                        <a:solidFill>
                          <a:srgbClr val="000066"/>
                        </a:solidFill>
                        <a:effectLst/>
                      </a:endParaRPr>
                    </a:p>
                  </a:txBody>
                  <a:tcPr anchor="ctr"/>
                </a:tc>
                <a:tc>
                  <a:txBody>
                    <a:bodyPr/>
                    <a:lstStyle/>
                    <a:p>
                      <a:pPr algn="l"/>
                      <a:r>
                        <a:rPr lang="zh-CN" altLang="en-US" sz="1800" b="1" kern="1200" dirty="0" smtClean="0">
                          <a:solidFill>
                            <a:schemeClr val="dk1"/>
                          </a:solidFill>
                          <a:latin typeface="+mn-lt"/>
                          <a:ea typeface="+mn-ea"/>
                          <a:cs typeface="+mn-cs"/>
                        </a:rPr>
                        <a:t>劳动者提出辞职</a:t>
                      </a:r>
                      <a:endParaRPr lang="zh-CN" altLang="en-US" b="1" i="0" dirty="0">
                        <a:solidFill>
                          <a:srgbClr val="000066"/>
                        </a:solidFill>
                        <a:effectLst/>
                      </a:endParaRPr>
                    </a:p>
                  </a:txBody>
                  <a:tcPr anchor="ctr"/>
                </a:tc>
              </a:tr>
              <a:tr h="612324">
                <a:tc>
                  <a:txBody>
                    <a:bodyPr/>
                    <a:lstStyle/>
                    <a:p>
                      <a:pPr algn="ctr"/>
                      <a:r>
                        <a:rPr lang="en-US" altLang="zh-CN" b="1" i="0" dirty="0" smtClean="0">
                          <a:solidFill>
                            <a:srgbClr val="000066"/>
                          </a:solidFill>
                          <a:effectLst/>
                        </a:rPr>
                        <a:t>2</a:t>
                      </a:r>
                      <a:endParaRPr lang="zh-CN" altLang="en-US" b="1" i="0" dirty="0">
                        <a:solidFill>
                          <a:srgbClr val="000066"/>
                        </a:solidFill>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00" dirty="0" smtClean="0">
                          <a:solidFill>
                            <a:srgbClr val="333333"/>
                          </a:solidFill>
                          <a:ea typeface="+mn-ea"/>
                          <a:cs typeface="Arial"/>
                        </a:rPr>
                        <a:t>劳动合同期满，如果企业维持或者提高劳动合同约定条件续订劳动合同，而劳动者不同意续订，导致固定期限劳动合同终止的</a:t>
                      </a:r>
                      <a:endParaRPr lang="zh-CN" altLang="en-US" b="1" i="0" dirty="0" smtClean="0">
                        <a:solidFill>
                          <a:srgbClr val="000066"/>
                        </a:solidFill>
                        <a:effectLst/>
                      </a:endParaRPr>
                    </a:p>
                  </a:txBody>
                  <a:tcPr anchor="ctr"/>
                </a:tc>
              </a:tr>
              <a:tr h="612324">
                <a:tc>
                  <a:txBody>
                    <a:bodyPr/>
                    <a:lstStyle/>
                    <a:p>
                      <a:pPr algn="ctr"/>
                      <a:r>
                        <a:rPr lang="en-US" altLang="zh-CN" b="1" i="0" dirty="0" smtClean="0">
                          <a:solidFill>
                            <a:srgbClr val="000066"/>
                          </a:solidFill>
                          <a:effectLst/>
                        </a:rPr>
                        <a:t>3</a:t>
                      </a:r>
                      <a:endParaRPr lang="zh-CN" altLang="en-US" b="1" i="0" dirty="0">
                        <a:solidFill>
                          <a:srgbClr val="000066"/>
                        </a:solidFill>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因劳动者达到法定退休年龄或依法享受养老保险待遇，劳动合同终止的</a:t>
                      </a:r>
                      <a:endParaRPr lang="zh-CN" altLang="en-US" b="1" i="0" dirty="0" smtClean="0">
                        <a:solidFill>
                          <a:srgbClr val="000066"/>
                        </a:solidFill>
                        <a:effectLst/>
                      </a:endParaRPr>
                    </a:p>
                  </a:txBody>
                  <a:tcPr anchor="ctr"/>
                </a:tc>
              </a:tr>
              <a:tr h="612324">
                <a:tc>
                  <a:txBody>
                    <a:bodyPr/>
                    <a:lstStyle/>
                    <a:p>
                      <a:pPr algn="ctr"/>
                      <a:r>
                        <a:rPr lang="en-US" altLang="zh-CN" b="1" i="0" dirty="0" smtClean="0">
                          <a:solidFill>
                            <a:srgbClr val="000066"/>
                          </a:solidFill>
                          <a:effectLst/>
                        </a:rPr>
                        <a:t>4</a:t>
                      </a:r>
                      <a:endParaRPr lang="zh-CN" altLang="en-US" b="1" i="0" dirty="0">
                        <a:solidFill>
                          <a:srgbClr val="000066"/>
                        </a:solidFill>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劳动者死亡，或被人民法院宣告死亡或者宣告失踪的</a:t>
                      </a:r>
                      <a:endParaRPr lang="zh-CN" altLang="en-US" b="1" i="0" dirty="0" smtClean="0">
                        <a:solidFill>
                          <a:srgbClr val="000066"/>
                        </a:solidFill>
                        <a:effectLst/>
                      </a:endParaRPr>
                    </a:p>
                  </a:txBody>
                  <a:tcPr anchor="ctr"/>
                </a:tc>
              </a:tr>
              <a:tr h="612324">
                <a:tc>
                  <a:txBody>
                    <a:bodyPr/>
                    <a:lstStyle/>
                    <a:p>
                      <a:pPr algn="ctr"/>
                      <a:r>
                        <a:rPr lang="en-US" altLang="zh-CN" b="1" i="0" dirty="0" smtClean="0">
                          <a:solidFill>
                            <a:srgbClr val="000066"/>
                          </a:solidFill>
                          <a:effectLst/>
                        </a:rPr>
                        <a:t>5</a:t>
                      </a:r>
                      <a:endParaRPr lang="zh-CN" altLang="en-US" b="1" i="0" dirty="0">
                        <a:solidFill>
                          <a:srgbClr val="000066"/>
                        </a:solidFill>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劳动者有过错，企业单方解除劳动合同的（合同法第</a:t>
                      </a:r>
                      <a:r>
                        <a:rPr lang="en-US" altLang="zh-CN" sz="1800" b="1" kern="1200" dirty="0" smtClean="0">
                          <a:solidFill>
                            <a:schemeClr val="dk1"/>
                          </a:solidFill>
                          <a:latin typeface="+mn-lt"/>
                          <a:ea typeface="+mn-ea"/>
                          <a:cs typeface="+mn-cs"/>
                        </a:rPr>
                        <a:t>39</a:t>
                      </a:r>
                      <a:r>
                        <a:rPr lang="zh-CN" altLang="en-US" sz="1800" b="1" kern="1200" dirty="0" smtClean="0">
                          <a:solidFill>
                            <a:schemeClr val="dk1"/>
                          </a:solidFill>
                          <a:latin typeface="+mn-lt"/>
                          <a:ea typeface="+mn-ea"/>
                          <a:cs typeface="+mn-cs"/>
                        </a:rPr>
                        <a:t>条情形）</a:t>
                      </a:r>
                      <a:endParaRPr lang="zh-CN" altLang="en-US" b="1" i="0" dirty="0" smtClean="0">
                        <a:solidFill>
                          <a:srgbClr val="000066"/>
                        </a:solidFill>
                        <a:effectLst/>
                      </a:endParaRPr>
                    </a:p>
                  </a:txBody>
                  <a:tcPr anchor="ctr"/>
                </a:tc>
              </a:tr>
              <a:tr h="612324">
                <a:tc>
                  <a:txBody>
                    <a:bodyPr/>
                    <a:lstStyle/>
                    <a:p>
                      <a:pPr algn="ctr"/>
                      <a:r>
                        <a:rPr lang="en-US" altLang="zh-CN" b="1" i="0" dirty="0" smtClean="0">
                          <a:solidFill>
                            <a:srgbClr val="000066"/>
                          </a:solidFill>
                          <a:effectLst/>
                        </a:rPr>
                        <a:t>6</a:t>
                      </a:r>
                      <a:endParaRPr lang="zh-CN" altLang="en-US" b="1" i="0" dirty="0">
                        <a:solidFill>
                          <a:srgbClr val="000066"/>
                        </a:solidFill>
                        <a:effectLst/>
                      </a:endParaRPr>
                    </a:p>
                  </a:txBody>
                  <a:tcPr anchor="ctr"/>
                </a:tc>
                <a:tc>
                  <a:txBody>
                    <a:bodyPr/>
                    <a:lstStyle/>
                    <a:p>
                      <a:pPr algn="l"/>
                      <a:r>
                        <a:rPr lang="zh-CN" altLang="en-US" sz="1800" b="1" kern="1200" dirty="0" smtClean="0">
                          <a:solidFill>
                            <a:schemeClr val="dk1"/>
                          </a:solidFill>
                          <a:latin typeface="+mn-lt"/>
                          <a:ea typeface="+mn-ea"/>
                          <a:cs typeface="+mn-cs"/>
                        </a:rPr>
                        <a:t>非全日制劳动合同终止的</a:t>
                      </a:r>
                      <a:endParaRPr lang="zh-CN" altLang="en-US" sz="1800" b="1" i="0" kern="1200" dirty="0">
                        <a:solidFill>
                          <a:srgbClr val="000066"/>
                        </a:solidFill>
                        <a:effectLst/>
                        <a:latin typeface="+mn-lt"/>
                        <a:ea typeface="+mn-ea"/>
                        <a:cs typeface="+mn-cs"/>
                      </a:endParaRPr>
                    </a:p>
                  </a:txBody>
                  <a:tcPr anchor="ctr"/>
                </a:tc>
              </a:tr>
            </a:tbl>
          </a:graphicData>
        </a:graphic>
      </p:graphicFrame>
      <p:sp>
        <p:nvSpPr>
          <p:cNvPr id="5" name="TextBox 4"/>
          <p:cNvSpPr txBox="1"/>
          <p:nvPr/>
        </p:nvSpPr>
        <p:spPr>
          <a:xfrm>
            <a:off x="1857356" y="785794"/>
            <a:ext cx="5286375" cy="461962"/>
          </a:xfrm>
          <a:prstGeom prst="rect">
            <a:avLst/>
          </a:prstGeom>
          <a:noFill/>
          <a:ln w="12700">
            <a:solidFill>
              <a:srgbClr val="C00000"/>
            </a:solidFill>
          </a:ln>
        </p:spPr>
        <p:txBody>
          <a:bodyPr>
            <a:spAutoFit/>
          </a:bodyPr>
          <a:lstStyle/>
          <a:p>
            <a:pPr algn="ctr">
              <a:defRPr/>
            </a:pPr>
            <a:r>
              <a:rPr lang="zh-CN" altLang="en-US" sz="2400" b="1" dirty="0">
                <a:solidFill>
                  <a:srgbClr val="C00000"/>
                </a:solidFill>
                <a:effectLst>
                  <a:outerShdw blurRad="38100" dist="38100" dir="2700000" algn="tl">
                    <a:srgbClr val="000000">
                      <a:alpha val="43137"/>
                    </a:srgbClr>
                  </a:outerShdw>
                </a:effectLst>
                <a:latin typeface="Arial" pitchFamily="34" charset="0"/>
                <a:ea typeface="宋体" pitchFamily="2" charset="-122"/>
              </a:rPr>
              <a:t>用人单位无需支付经济补偿的情形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Line 5"/>
          <p:cNvSpPr>
            <a:spLocks noChangeShapeType="1"/>
          </p:cNvSpPr>
          <p:nvPr/>
        </p:nvSpPr>
        <p:spPr bwMode="auto">
          <a:xfrm>
            <a:off x="368300" y="2371725"/>
            <a:ext cx="2852738" cy="1588"/>
          </a:xfrm>
          <a:prstGeom prst="line">
            <a:avLst/>
          </a:prstGeom>
          <a:noFill/>
          <a:ln w="9525">
            <a:solidFill>
              <a:schemeClr val="tx1"/>
            </a:solidFill>
            <a:round/>
            <a:headEnd/>
            <a:tailEnd type="arrow" w="med" len="med"/>
          </a:ln>
        </p:spPr>
        <p:txBody>
          <a:bodyPr wrap="none" anchor="ctr"/>
          <a:lstStyle/>
          <a:p>
            <a:endParaRPr lang="zh-CN" altLang="en-US"/>
          </a:p>
        </p:txBody>
      </p:sp>
      <p:sp>
        <p:nvSpPr>
          <p:cNvPr id="2053" name="Line 8"/>
          <p:cNvSpPr>
            <a:spLocks noChangeShapeType="1"/>
          </p:cNvSpPr>
          <p:nvPr/>
        </p:nvSpPr>
        <p:spPr bwMode="auto">
          <a:xfrm>
            <a:off x="3405188" y="2371725"/>
            <a:ext cx="2852737" cy="1588"/>
          </a:xfrm>
          <a:prstGeom prst="line">
            <a:avLst/>
          </a:prstGeom>
          <a:noFill/>
          <a:ln w="9525">
            <a:solidFill>
              <a:schemeClr val="tx1"/>
            </a:solidFill>
            <a:round/>
            <a:headEnd/>
            <a:tailEnd type="arrow" w="med" len="med"/>
          </a:ln>
        </p:spPr>
        <p:txBody>
          <a:bodyPr wrap="none" anchor="ctr"/>
          <a:lstStyle/>
          <a:p>
            <a:endParaRPr lang="zh-CN" altLang="en-US"/>
          </a:p>
        </p:txBody>
      </p:sp>
      <p:sp>
        <p:nvSpPr>
          <p:cNvPr id="14342" name="AutoShape 11"/>
          <p:cNvSpPr>
            <a:spLocks noChangeArrowheads="1"/>
          </p:cNvSpPr>
          <p:nvPr/>
        </p:nvSpPr>
        <p:spPr bwMode="auto">
          <a:xfrm rot="5400000">
            <a:off x="5236369" y="4001294"/>
            <a:ext cx="2970212" cy="349250"/>
          </a:xfrm>
          <a:prstGeom prst="triangle">
            <a:avLst>
              <a:gd name="adj" fmla="val 50000"/>
            </a:avLst>
          </a:prstGeom>
          <a:solidFill>
            <a:schemeClr val="hlink"/>
          </a:solidFill>
          <a:ln w="9525">
            <a:noFill/>
            <a:miter lim="800000"/>
            <a:headEnd/>
            <a:tailEnd/>
          </a:ln>
        </p:spPr>
        <p:txBody>
          <a:bodyPr wrap="none" anchor="ctr"/>
          <a:lstStyle/>
          <a:p>
            <a:endParaRPr lang="zh-CN" altLang="en-US"/>
          </a:p>
        </p:txBody>
      </p:sp>
      <p:grpSp>
        <p:nvGrpSpPr>
          <p:cNvPr id="3" name="Group 12"/>
          <p:cNvGrpSpPr>
            <a:grpSpLocks/>
          </p:cNvGrpSpPr>
          <p:nvPr/>
        </p:nvGrpSpPr>
        <p:grpSpPr bwMode="auto">
          <a:xfrm>
            <a:off x="7161213" y="3240088"/>
            <a:ext cx="1658937" cy="1870075"/>
            <a:chOff x="631" y="1680"/>
            <a:chExt cx="960" cy="960"/>
          </a:xfrm>
        </p:grpSpPr>
        <p:sp>
          <p:nvSpPr>
            <p:cNvPr id="15" name="Rectangle 13"/>
            <p:cNvSpPr>
              <a:spLocks noChangeArrowheads="1"/>
            </p:cNvSpPr>
            <p:nvPr>
              <p:custDataLst>
                <p:tags r:id="rId2"/>
              </p:custDataLst>
            </p:nvPr>
          </p:nvSpPr>
          <p:spPr bwMode="blackWhite">
            <a:xfrm>
              <a:off x="631" y="1680"/>
              <a:ext cx="960" cy="96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defRPr/>
              </a:pPr>
              <a:endParaRPr lang="zh-CN" altLang="en-US"/>
            </a:p>
          </p:txBody>
        </p:sp>
        <p:sp>
          <p:nvSpPr>
            <p:cNvPr id="14349" name="Rectangle 14"/>
            <p:cNvSpPr>
              <a:spLocks noChangeArrowheads="1"/>
            </p:cNvSpPr>
            <p:nvPr>
              <p:custDataLst>
                <p:tags r:id="rId3"/>
              </p:custDataLst>
            </p:nvPr>
          </p:nvSpPr>
          <p:spPr bwMode="blackWhite">
            <a:xfrm>
              <a:off x="671" y="1720"/>
              <a:ext cx="875" cy="88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810" tIns="0" rIns="3810" bIns="0" anchor="ctr"/>
            <a:lstStyle/>
            <a:p>
              <a:pPr defTabSz="895350">
                <a:buSzPct val="120000"/>
                <a:defRPr/>
              </a:pPr>
              <a:r>
                <a:rPr lang="en-US" altLang="ko-KR" sz="2000" b="1" dirty="0">
                  <a:solidFill>
                    <a:srgbClr val="000099"/>
                  </a:solidFill>
                  <a:effectLst>
                    <a:outerShdw blurRad="38100" dist="38100" dir="2700000" algn="tl">
                      <a:srgbClr val="C0C0C0"/>
                    </a:outerShdw>
                  </a:effectLst>
                  <a:latin typeface="+mn-ea"/>
                </a:rPr>
                <a:t>  1</a:t>
              </a:r>
              <a:r>
                <a:rPr lang="zh-CN" altLang="en-US" sz="2000" b="1" dirty="0">
                  <a:solidFill>
                    <a:srgbClr val="000099"/>
                  </a:solidFill>
                  <a:effectLst>
                    <a:outerShdw blurRad="38100" dist="38100" dir="2700000" algn="tl">
                      <a:srgbClr val="C0C0C0"/>
                    </a:outerShdw>
                  </a:effectLst>
                  <a:latin typeface="+mn-ea"/>
                </a:rPr>
                <a:t>、基数的确定</a:t>
              </a:r>
              <a:endParaRPr lang="en-US" altLang="zh-CN" sz="2000" b="1" dirty="0">
                <a:solidFill>
                  <a:srgbClr val="000099"/>
                </a:solidFill>
                <a:effectLst>
                  <a:outerShdw blurRad="38100" dist="38100" dir="2700000" algn="tl">
                    <a:srgbClr val="C0C0C0"/>
                  </a:outerShdw>
                </a:effectLst>
                <a:latin typeface="+mn-ea"/>
              </a:endParaRPr>
            </a:p>
            <a:p>
              <a:pPr defTabSz="895350">
                <a:buSzPct val="120000"/>
                <a:defRPr/>
              </a:pPr>
              <a:r>
                <a:rPr lang="en-US" altLang="ko-KR" sz="2000" b="1" dirty="0">
                  <a:solidFill>
                    <a:srgbClr val="000099"/>
                  </a:solidFill>
                  <a:effectLst>
                    <a:outerShdw blurRad="38100" dist="38100" dir="2700000" algn="tl">
                      <a:srgbClr val="C0C0C0"/>
                    </a:outerShdw>
                  </a:effectLst>
                  <a:latin typeface="+mn-ea"/>
                </a:rPr>
                <a:t>  2</a:t>
              </a:r>
              <a:r>
                <a:rPr lang="zh-CN" altLang="en-US" sz="2000" b="1" dirty="0">
                  <a:solidFill>
                    <a:srgbClr val="000099"/>
                  </a:solidFill>
                  <a:effectLst>
                    <a:outerShdw blurRad="38100" dist="38100" dir="2700000" algn="tl">
                      <a:srgbClr val="C0C0C0"/>
                    </a:outerShdw>
                  </a:effectLst>
                  <a:latin typeface="+mn-ea"/>
                </a:rPr>
                <a:t>、工资的概念</a:t>
              </a:r>
              <a:r>
                <a:rPr lang="en-US" altLang="zh-CN" sz="2000" b="1" dirty="0">
                  <a:solidFill>
                    <a:srgbClr val="000099"/>
                  </a:solidFill>
                  <a:effectLst>
                    <a:outerShdw blurRad="38100" dist="38100" dir="2700000" algn="tl">
                      <a:srgbClr val="C0C0C0"/>
                    </a:outerShdw>
                  </a:effectLst>
                  <a:latin typeface="+mn-ea"/>
                </a:rPr>
                <a:t>——</a:t>
              </a:r>
              <a:r>
                <a:rPr lang="zh-CN" altLang="en-US" sz="2000" b="1" dirty="0">
                  <a:solidFill>
                    <a:srgbClr val="000099"/>
                  </a:solidFill>
                  <a:effectLst>
                    <a:outerShdw blurRad="38100" dist="38100" dir="2700000" algn="tl">
                      <a:srgbClr val="C0C0C0"/>
                    </a:outerShdw>
                  </a:effectLst>
                  <a:latin typeface="+mn-ea"/>
                </a:rPr>
                <a:t>应得工资</a:t>
              </a:r>
              <a:endParaRPr lang="en-US" altLang="ko-KR" sz="2000" b="1" dirty="0">
                <a:solidFill>
                  <a:srgbClr val="000099"/>
                </a:solidFill>
                <a:effectLst>
                  <a:outerShdw blurRad="38100" dist="38100" dir="2700000" algn="tl">
                    <a:srgbClr val="C0C0C0"/>
                  </a:outerShdw>
                </a:effectLst>
                <a:latin typeface="+mn-ea"/>
              </a:endParaRPr>
            </a:p>
          </p:txBody>
        </p:sp>
      </p:grpSp>
      <p:sp>
        <p:nvSpPr>
          <p:cNvPr id="17" name="TextBox 16"/>
          <p:cNvSpPr txBox="1"/>
          <p:nvPr/>
        </p:nvSpPr>
        <p:spPr>
          <a:xfrm>
            <a:off x="366713" y="1944688"/>
            <a:ext cx="2857500" cy="400050"/>
          </a:xfrm>
          <a:prstGeom prst="rect">
            <a:avLst/>
          </a:prstGeom>
          <a:noFill/>
        </p:spPr>
        <p:txBody>
          <a:bodyPr>
            <a:spAutoFit/>
          </a:bodyPr>
          <a:lstStyle/>
          <a:p>
            <a:pPr algn="ctr">
              <a:defRPr/>
            </a:pPr>
            <a:r>
              <a:rPr lang="en-US" altLang="zh-CN" sz="2000" b="1" dirty="0">
                <a:solidFill>
                  <a:srgbClr val="C00000"/>
                </a:solidFill>
                <a:effectLst>
                  <a:outerShdw blurRad="38100" dist="38100" dir="2700000" algn="tl">
                    <a:srgbClr val="000000">
                      <a:alpha val="43137"/>
                    </a:srgbClr>
                  </a:outerShdw>
                </a:effectLst>
                <a:latin typeface="Arial" pitchFamily="34" charset="0"/>
                <a:ea typeface="宋体" pitchFamily="2" charset="-122"/>
              </a:rPr>
              <a:t>2007</a:t>
            </a:r>
            <a:r>
              <a:rPr lang="zh-CN" altLang="en-US" sz="2000" b="1" dirty="0">
                <a:solidFill>
                  <a:srgbClr val="C00000"/>
                </a:solidFill>
                <a:effectLst>
                  <a:outerShdw blurRad="38100" dist="38100" dir="2700000" algn="tl">
                    <a:srgbClr val="000000">
                      <a:alpha val="43137"/>
                    </a:srgbClr>
                  </a:outerShdw>
                </a:effectLst>
                <a:latin typeface="Arial" pitchFamily="34" charset="0"/>
                <a:ea typeface="宋体" pitchFamily="2" charset="-122"/>
              </a:rPr>
              <a:t>年</a:t>
            </a:r>
            <a:r>
              <a:rPr lang="en-US" altLang="zh-CN" sz="2000" b="1" dirty="0">
                <a:solidFill>
                  <a:srgbClr val="C00000"/>
                </a:solidFill>
                <a:effectLst>
                  <a:outerShdw blurRad="38100" dist="38100" dir="2700000" algn="tl">
                    <a:srgbClr val="000000">
                      <a:alpha val="43137"/>
                    </a:srgbClr>
                  </a:outerShdw>
                </a:effectLst>
                <a:latin typeface="Arial" pitchFamily="34" charset="0"/>
                <a:ea typeface="宋体" pitchFamily="2" charset="-122"/>
              </a:rPr>
              <a:t>12</a:t>
            </a:r>
            <a:r>
              <a:rPr lang="zh-CN" altLang="en-US" sz="2000" b="1" dirty="0">
                <a:solidFill>
                  <a:srgbClr val="C00000"/>
                </a:solidFill>
                <a:effectLst>
                  <a:outerShdw blurRad="38100" dist="38100" dir="2700000" algn="tl">
                    <a:srgbClr val="000000">
                      <a:alpha val="43137"/>
                    </a:srgbClr>
                  </a:outerShdw>
                </a:effectLst>
                <a:latin typeface="Arial" pitchFamily="34" charset="0"/>
                <a:ea typeface="宋体" pitchFamily="2" charset="-122"/>
              </a:rPr>
              <a:t>月</a:t>
            </a:r>
            <a:r>
              <a:rPr lang="en-US" altLang="zh-CN" sz="2000" b="1" dirty="0">
                <a:solidFill>
                  <a:srgbClr val="C00000"/>
                </a:solidFill>
                <a:effectLst>
                  <a:outerShdw blurRad="38100" dist="38100" dir="2700000" algn="tl">
                    <a:srgbClr val="000000">
                      <a:alpha val="43137"/>
                    </a:srgbClr>
                  </a:outerShdw>
                </a:effectLst>
                <a:latin typeface="Arial" pitchFamily="34" charset="0"/>
                <a:ea typeface="宋体" pitchFamily="2" charset="-122"/>
              </a:rPr>
              <a:t>31</a:t>
            </a:r>
            <a:r>
              <a:rPr lang="zh-CN" altLang="en-US" sz="2000" b="1" dirty="0">
                <a:solidFill>
                  <a:srgbClr val="C00000"/>
                </a:solidFill>
                <a:effectLst>
                  <a:outerShdw blurRad="38100" dist="38100" dir="2700000" algn="tl">
                    <a:srgbClr val="000000">
                      <a:alpha val="43137"/>
                    </a:srgbClr>
                  </a:outerShdw>
                </a:effectLst>
                <a:latin typeface="Arial" pitchFamily="34" charset="0"/>
                <a:ea typeface="宋体" pitchFamily="2" charset="-122"/>
              </a:rPr>
              <a:t>日前</a:t>
            </a:r>
          </a:p>
        </p:txBody>
      </p:sp>
      <p:sp>
        <p:nvSpPr>
          <p:cNvPr id="18" name="TextBox 17"/>
          <p:cNvSpPr txBox="1"/>
          <p:nvPr/>
        </p:nvSpPr>
        <p:spPr>
          <a:xfrm>
            <a:off x="3438525" y="1944688"/>
            <a:ext cx="2857500" cy="400050"/>
          </a:xfrm>
          <a:prstGeom prst="rect">
            <a:avLst/>
          </a:prstGeom>
          <a:noFill/>
        </p:spPr>
        <p:txBody>
          <a:bodyPr>
            <a:spAutoFit/>
          </a:bodyPr>
          <a:lstStyle/>
          <a:p>
            <a:pPr algn="ctr">
              <a:defRPr/>
            </a:pPr>
            <a:r>
              <a:rPr lang="en-US" altLang="zh-CN" sz="2000" b="1" dirty="0">
                <a:solidFill>
                  <a:srgbClr val="CC0000"/>
                </a:solidFill>
                <a:effectLst>
                  <a:outerShdw blurRad="38100" dist="38100" dir="2700000" algn="tl">
                    <a:srgbClr val="000000">
                      <a:alpha val="43137"/>
                    </a:srgbClr>
                  </a:outerShdw>
                </a:effectLst>
                <a:latin typeface="Arial" pitchFamily="34" charset="0"/>
                <a:ea typeface="宋体" pitchFamily="2" charset="-122"/>
              </a:rPr>
              <a:t>2008</a:t>
            </a:r>
            <a:r>
              <a:rPr lang="zh-CN" altLang="en-US" sz="2000" b="1" dirty="0">
                <a:solidFill>
                  <a:srgbClr val="CC0000"/>
                </a:solidFill>
                <a:effectLst>
                  <a:outerShdw blurRad="38100" dist="38100" dir="2700000" algn="tl">
                    <a:srgbClr val="000000">
                      <a:alpha val="43137"/>
                    </a:srgbClr>
                  </a:outerShdw>
                </a:effectLst>
                <a:latin typeface="Arial" pitchFamily="34" charset="0"/>
                <a:ea typeface="宋体" pitchFamily="2" charset="-122"/>
              </a:rPr>
              <a:t>年</a:t>
            </a:r>
            <a:r>
              <a:rPr lang="en-US" altLang="zh-CN" sz="2000" b="1" dirty="0">
                <a:solidFill>
                  <a:srgbClr val="CC0000"/>
                </a:solidFill>
                <a:effectLst>
                  <a:outerShdw blurRad="38100" dist="38100" dir="2700000" algn="tl">
                    <a:srgbClr val="000000">
                      <a:alpha val="43137"/>
                    </a:srgbClr>
                  </a:outerShdw>
                </a:effectLst>
                <a:latin typeface="Arial" pitchFamily="34" charset="0"/>
                <a:ea typeface="宋体" pitchFamily="2" charset="-122"/>
              </a:rPr>
              <a:t>1</a:t>
            </a:r>
            <a:r>
              <a:rPr lang="zh-CN" altLang="en-US" sz="2000" b="1" dirty="0">
                <a:solidFill>
                  <a:srgbClr val="CC0000"/>
                </a:solidFill>
                <a:effectLst>
                  <a:outerShdw blurRad="38100" dist="38100" dir="2700000" algn="tl">
                    <a:srgbClr val="000000">
                      <a:alpha val="43137"/>
                    </a:srgbClr>
                  </a:outerShdw>
                </a:effectLst>
                <a:latin typeface="Arial" pitchFamily="34" charset="0"/>
                <a:ea typeface="宋体" pitchFamily="2" charset="-122"/>
              </a:rPr>
              <a:t>月</a:t>
            </a:r>
            <a:r>
              <a:rPr lang="en-US" altLang="zh-CN" sz="2000" b="1" dirty="0">
                <a:solidFill>
                  <a:srgbClr val="CC0000"/>
                </a:solidFill>
                <a:effectLst>
                  <a:outerShdw blurRad="38100" dist="38100" dir="2700000" algn="tl">
                    <a:srgbClr val="000000">
                      <a:alpha val="43137"/>
                    </a:srgbClr>
                  </a:outerShdw>
                </a:effectLst>
                <a:latin typeface="Arial" pitchFamily="34" charset="0"/>
                <a:ea typeface="宋体" pitchFamily="2" charset="-122"/>
              </a:rPr>
              <a:t>1</a:t>
            </a:r>
            <a:r>
              <a:rPr lang="zh-CN" altLang="en-US" sz="2000" b="1" dirty="0">
                <a:solidFill>
                  <a:srgbClr val="CC0000"/>
                </a:solidFill>
                <a:effectLst>
                  <a:outerShdw blurRad="38100" dist="38100" dir="2700000" algn="tl">
                    <a:srgbClr val="000000">
                      <a:alpha val="43137"/>
                    </a:srgbClr>
                  </a:outerShdw>
                </a:effectLst>
                <a:latin typeface="Arial" pitchFamily="34" charset="0"/>
                <a:ea typeface="宋体" pitchFamily="2" charset="-122"/>
              </a:rPr>
              <a:t>日后</a:t>
            </a:r>
          </a:p>
        </p:txBody>
      </p:sp>
      <p:sp>
        <p:nvSpPr>
          <p:cNvPr id="19" name="TextBox 18"/>
          <p:cNvSpPr txBox="1"/>
          <p:nvPr/>
        </p:nvSpPr>
        <p:spPr>
          <a:xfrm>
            <a:off x="366713" y="2940050"/>
            <a:ext cx="2928937" cy="23066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marL="450850" indent="-450850">
              <a:lnSpc>
                <a:spcPts val="4000"/>
              </a:lnSpc>
              <a:spcBef>
                <a:spcPts val="1200"/>
              </a:spcBef>
              <a:spcAft>
                <a:spcPts val="600"/>
              </a:spcAft>
              <a:buFont typeface="Wingdings" pitchFamily="2" charset="2"/>
              <a:buChar char="p"/>
              <a:defRPr/>
            </a:pPr>
            <a:r>
              <a:rPr lang="zh-CN" altLang="en-US" sz="2800" b="1" dirty="0">
                <a:solidFill>
                  <a:srgbClr val="000099"/>
                </a:solidFill>
                <a:latin typeface="+mn-ea"/>
              </a:rPr>
              <a:t>就高不就低原则</a:t>
            </a:r>
            <a:endParaRPr lang="en-US" altLang="zh-CN" sz="2800" b="1" dirty="0">
              <a:solidFill>
                <a:srgbClr val="000099"/>
              </a:solidFill>
              <a:latin typeface="+mn-ea"/>
            </a:endParaRPr>
          </a:p>
          <a:p>
            <a:pPr marL="357188" indent="-357188">
              <a:lnSpc>
                <a:spcPts val="4000"/>
              </a:lnSpc>
              <a:spcBef>
                <a:spcPts val="1200"/>
              </a:spcBef>
              <a:spcAft>
                <a:spcPts val="600"/>
              </a:spcAft>
              <a:buFont typeface="Wingdings" pitchFamily="2" charset="2"/>
              <a:buChar char="p"/>
              <a:defRPr/>
            </a:pPr>
            <a:r>
              <a:rPr lang="zh-CN" altLang="en-US" sz="2800" b="1" dirty="0">
                <a:solidFill>
                  <a:srgbClr val="000099"/>
                </a:solidFill>
                <a:latin typeface="+mn-ea"/>
              </a:rPr>
              <a:t>正常生产情况下的工资收入</a:t>
            </a:r>
            <a:endParaRPr lang="en-US" altLang="zh-CN" sz="2800" b="1" dirty="0">
              <a:solidFill>
                <a:srgbClr val="000099"/>
              </a:solidFill>
              <a:latin typeface="+mn-ea"/>
            </a:endParaRPr>
          </a:p>
        </p:txBody>
      </p:sp>
      <p:sp>
        <p:nvSpPr>
          <p:cNvPr id="20" name="TextBox 19"/>
          <p:cNvSpPr txBox="1"/>
          <p:nvPr/>
        </p:nvSpPr>
        <p:spPr>
          <a:xfrm>
            <a:off x="3438525" y="2940050"/>
            <a:ext cx="2928938" cy="23066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marL="357188" indent="-357188">
              <a:lnSpc>
                <a:spcPts val="4000"/>
              </a:lnSpc>
              <a:spcBef>
                <a:spcPts val="1200"/>
              </a:spcBef>
              <a:spcAft>
                <a:spcPts val="600"/>
              </a:spcAft>
              <a:buFont typeface="Wingdings" pitchFamily="2" charset="2"/>
              <a:buChar char="p"/>
              <a:defRPr/>
            </a:pPr>
            <a:r>
              <a:rPr lang="zh-CN" altLang="en-US" sz="2800" b="1" dirty="0">
                <a:solidFill>
                  <a:srgbClr val="000099"/>
                </a:solidFill>
                <a:latin typeface="+mn-ea"/>
              </a:rPr>
              <a:t>离职前十二个月的平均工资</a:t>
            </a:r>
            <a:endParaRPr lang="en-US" altLang="zh-CN" sz="2800" b="1" dirty="0">
              <a:solidFill>
                <a:srgbClr val="000099"/>
              </a:solidFill>
              <a:latin typeface="+mn-ea"/>
            </a:endParaRPr>
          </a:p>
          <a:p>
            <a:pPr marL="357188" indent="-357188">
              <a:lnSpc>
                <a:spcPts val="4000"/>
              </a:lnSpc>
              <a:spcBef>
                <a:spcPts val="1200"/>
              </a:spcBef>
              <a:spcAft>
                <a:spcPts val="600"/>
              </a:spcAft>
              <a:buFont typeface="Wingdings" pitchFamily="2" charset="2"/>
              <a:buChar char="p"/>
              <a:defRPr/>
            </a:pPr>
            <a:r>
              <a:rPr lang="zh-CN" altLang="en-US" sz="2800" b="1" dirty="0">
                <a:solidFill>
                  <a:srgbClr val="000099"/>
                </a:solidFill>
                <a:latin typeface="+mn-ea"/>
              </a:rPr>
              <a:t>社平工资三倍封顶</a:t>
            </a:r>
            <a:endParaRPr lang="en-US" altLang="zh-CN" sz="2800" b="1" dirty="0">
              <a:solidFill>
                <a:srgbClr val="000099"/>
              </a:solidFill>
              <a:latin typeface="+mn-ea"/>
            </a:endParaRPr>
          </a:p>
        </p:txBody>
      </p:sp>
      <p:graphicFrame>
        <p:nvGraphicFramePr>
          <p:cNvPr id="2050" name="Object 4">
            <a:hlinkClick r:id="" action="ppaction://ole?verb=0"/>
          </p:cNvPr>
          <p:cNvGraphicFramePr>
            <a:graphicFrameLocks noChangeAspect="1"/>
          </p:cNvGraphicFramePr>
          <p:nvPr/>
        </p:nvGraphicFramePr>
        <p:xfrm>
          <a:off x="7485063" y="3463925"/>
          <a:ext cx="46037" cy="46038"/>
        </p:xfrm>
        <a:graphic>
          <a:graphicData uri="http://schemas.openxmlformats.org/presentationml/2006/ole">
            <p:oleObj spid="_x0000_s1026" name="演示文稿" r:id="rId6" imgW="4107264" imgH="3080025" progId="PowerPoint.Show.8">
              <p:embed/>
            </p:oleObj>
          </a:graphicData>
        </a:graphic>
      </p:graphicFrame>
      <p:sp>
        <p:nvSpPr>
          <p:cNvPr id="14" name="标题 1"/>
          <p:cNvSpPr txBox="1">
            <a:spLocks/>
          </p:cNvSpPr>
          <p:nvPr/>
        </p:nvSpPr>
        <p:spPr bwMode="auto">
          <a:xfrm>
            <a:off x="2786050" y="642918"/>
            <a:ext cx="3643338" cy="761454"/>
          </a:xfrm>
          <a:prstGeom prst="rect">
            <a:avLst/>
          </a:prstGeom>
          <a:ln>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itchFamily="49" charset="-122"/>
                <a:ea typeface="+mj-ea"/>
                <a:cs typeface="+mj-cs"/>
              </a:rPr>
              <a:t> 经济补偿金计算</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4342"/>
                                        </p:tgtEl>
                                        <p:attrNameLst>
                                          <p:attrName>style.visibility</p:attrName>
                                        </p:attrNameLst>
                                      </p:cBhvr>
                                      <p:to>
                                        <p:strVal val="visible"/>
                                      </p:to>
                                    </p:set>
                                    <p:animEffect transition="in" filter="dissolve">
                                      <p:cBhvr>
                                        <p:cTn id="19" dur="500"/>
                                        <p:tgtEl>
                                          <p:spTgt spid="14342"/>
                                        </p:tgtEl>
                                      </p:cBhvr>
                                    </p:animEffect>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nvCxnSpPr>
        <p:spPr>
          <a:xfrm>
            <a:off x="357188" y="2024063"/>
            <a:ext cx="3071812" cy="1587"/>
          </a:xfrm>
          <a:prstGeom prst="straightConnector1">
            <a:avLst/>
          </a:prstGeom>
          <a:ln w="25400">
            <a:tailEnd type="diamond" w="lg" len="lg"/>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429000" y="2024063"/>
            <a:ext cx="5286375" cy="1587"/>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00312" y="1452563"/>
            <a:ext cx="3929075" cy="523220"/>
          </a:xfrm>
          <a:prstGeom prst="rect">
            <a:avLst/>
          </a:prstGeom>
          <a:noFill/>
        </p:spPr>
        <p:txBody>
          <a:bodyPr wrap="square">
            <a:spAutoFit/>
          </a:bodyPr>
          <a:lstStyle/>
          <a:p>
            <a:pPr algn="ctr">
              <a:defRPr/>
            </a:pPr>
            <a:r>
              <a:rPr lang="en-US" altLang="zh-CN" sz="2800" b="1" dirty="0" smtClean="0">
                <a:solidFill>
                  <a:srgbClr val="FF0000"/>
                </a:solidFill>
                <a:effectLst>
                  <a:outerShdw blurRad="38100" dist="38100" dir="2700000" algn="tl">
                    <a:srgbClr val="000000">
                      <a:alpha val="43137"/>
                    </a:srgbClr>
                  </a:outerShdw>
                </a:effectLst>
                <a:latin typeface="黑体" pitchFamily="2" charset="-122"/>
                <a:ea typeface="黑体" pitchFamily="2" charset="-122"/>
              </a:rPr>
              <a:t>1</a:t>
            </a:r>
            <a:r>
              <a:rPr lang="zh-CN" altLang="en-US" sz="2800" b="1" dirty="0" smtClean="0">
                <a:solidFill>
                  <a:srgbClr val="FF0000"/>
                </a:solidFill>
                <a:effectLst>
                  <a:outerShdw blurRad="38100" dist="38100" dir="2700000" algn="tl">
                    <a:srgbClr val="000000">
                      <a:alpha val="43137"/>
                    </a:srgbClr>
                  </a:outerShdw>
                </a:effectLst>
                <a:latin typeface="黑体" pitchFamily="2" charset="-122"/>
                <a:ea typeface="黑体" pitchFamily="2" charset="-122"/>
              </a:rPr>
              <a:t>、解除</a:t>
            </a:r>
            <a:r>
              <a:rPr lang="zh-CN" altLang="en-US" sz="2800" b="1" dirty="0">
                <a:solidFill>
                  <a:srgbClr val="FF0000"/>
                </a:solidFill>
                <a:effectLst>
                  <a:outerShdw blurRad="38100" dist="38100" dir="2700000" algn="tl">
                    <a:srgbClr val="000000">
                      <a:alpha val="43137"/>
                    </a:srgbClr>
                  </a:outerShdw>
                </a:effectLst>
                <a:latin typeface="黑体" pitchFamily="2" charset="-122"/>
                <a:ea typeface="黑体" pitchFamily="2" charset="-122"/>
              </a:rPr>
              <a:t>劳动合同</a:t>
            </a:r>
          </a:p>
        </p:txBody>
      </p:sp>
      <p:graphicFrame>
        <p:nvGraphicFramePr>
          <p:cNvPr id="12" name="图示 11"/>
          <p:cNvGraphicFramePr/>
          <p:nvPr/>
        </p:nvGraphicFramePr>
        <p:xfrm>
          <a:off x="1071538" y="2166506"/>
          <a:ext cx="7381884" cy="1531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圆角矩形 15"/>
          <p:cNvSpPr/>
          <p:nvPr/>
        </p:nvSpPr>
        <p:spPr>
          <a:xfrm>
            <a:off x="714375" y="3810000"/>
            <a:ext cx="2643188" cy="2571750"/>
          </a:xfrm>
          <a:prstGeom prst="roundRect">
            <a:avLst>
              <a:gd name="adj" fmla="val 16667"/>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altLang="zh-CN" b="1" dirty="0">
                <a:solidFill>
                  <a:schemeClr val="accent2"/>
                </a:solidFill>
                <a:latin typeface="华文隶书" pitchFamily="2" charset="-122"/>
                <a:ea typeface="华文隶书" pitchFamily="2" charset="-122"/>
              </a:rPr>
              <a:t>    </a:t>
            </a:r>
            <a:r>
              <a:rPr lang="en-US" altLang="zh-CN" b="1" dirty="0">
                <a:solidFill>
                  <a:schemeClr val="accent2"/>
                </a:solidFill>
                <a:latin typeface="黑体" pitchFamily="2" charset="-122"/>
              </a:rPr>
              <a:t>1</a:t>
            </a:r>
            <a:r>
              <a:rPr lang="zh-CN" altLang="en-US" b="1" dirty="0">
                <a:solidFill>
                  <a:schemeClr val="accent2"/>
                </a:solidFill>
                <a:latin typeface="黑体" pitchFamily="2" charset="-122"/>
              </a:rPr>
              <a:t>、工作年限不满一年的按一年计算，支付一个月工资的补偿；</a:t>
            </a:r>
            <a:endParaRPr lang="en-US" altLang="zh-CN" b="1" dirty="0">
              <a:solidFill>
                <a:schemeClr val="accent2"/>
              </a:solidFill>
              <a:latin typeface="黑体" pitchFamily="2" charset="-122"/>
            </a:endParaRPr>
          </a:p>
          <a:p>
            <a:pPr>
              <a:defRPr/>
            </a:pPr>
            <a:r>
              <a:rPr lang="en-US" altLang="zh-CN" b="1" dirty="0">
                <a:solidFill>
                  <a:schemeClr val="accent2"/>
                </a:solidFill>
                <a:latin typeface="黑体" pitchFamily="2" charset="-122"/>
              </a:rPr>
              <a:t>  2</a:t>
            </a:r>
            <a:r>
              <a:rPr lang="zh-CN" altLang="en-US" b="1" dirty="0">
                <a:solidFill>
                  <a:schemeClr val="accent2"/>
                </a:solidFill>
                <a:latin typeface="黑体" pitchFamily="2" charset="-122"/>
              </a:rPr>
              <a:t>、协商一致和不胜任工作两种情形存在</a:t>
            </a:r>
            <a:r>
              <a:rPr lang="en-US" altLang="zh-CN" b="1" dirty="0">
                <a:solidFill>
                  <a:schemeClr val="accent2"/>
                </a:solidFill>
                <a:latin typeface="黑体" pitchFamily="2" charset="-122"/>
              </a:rPr>
              <a:t>12</a:t>
            </a:r>
            <a:r>
              <a:rPr lang="zh-CN" altLang="en-US" b="1" dirty="0">
                <a:solidFill>
                  <a:schemeClr val="accent2"/>
                </a:solidFill>
                <a:latin typeface="黑体" pitchFamily="2" charset="-122"/>
              </a:rPr>
              <a:t>个月封顶的问题。</a:t>
            </a:r>
          </a:p>
        </p:txBody>
      </p:sp>
      <p:sp>
        <p:nvSpPr>
          <p:cNvPr id="18" name="圆角矩形 17"/>
          <p:cNvSpPr/>
          <p:nvPr/>
        </p:nvSpPr>
        <p:spPr>
          <a:xfrm>
            <a:off x="3500438" y="3810000"/>
            <a:ext cx="2643187" cy="2571750"/>
          </a:xfrm>
          <a:prstGeom prst="roundRect">
            <a:avLst>
              <a:gd name="adj" fmla="val 16667"/>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altLang="zh-CN" b="1" dirty="0">
                <a:solidFill>
                  <a:schemeClr val="accent2"/>
                </a:solidFill>
                <a:latin typeface="黑体" pitchFamily="2" charset="-122"/>
              </a:rPr>
              <a:t>    1</a:t>
            </a:r>
            <a:r>
              <a:rPr lang="zh-CN" altLang="en-US" b="1" dirty="0">
                <a:solidFill>
                  <a:schemeClr val="accent2"/>
                </a:solidFill>
                <a:latin typeface="黑体" pitchFamily="2" charset="-122"/>
              </a:rPr>
              <a:t>、工作年限不满半年的按半个月计算补偿金，满半年不满一年的，按一个月工资的补偿；</a:t>
            </a:r>
            <a:endParaRPr lang="en-US" altLang="zh-CN" b="1" dirty="0">
              <a:solidFill>
                <a:schemeClr val="accent2"/>
              </a:solidFill>
              <a:latin typeface="黑体" pitchFamily="2" charset="-122"/>
            </a:endParaRPr>
          </a:p>
          <a:p>
            <a:pPr>
              <a:defRPr/>
            </a:pPr>
            <a:r>
              <a:rPr lang="en-US" altLang="zh-CN" b="1" dirty="0">
                <a:solidFill>
                  <a:schemeClr val="accent2"/>
                </a:solidFill>
                <a:latin typeface="黑体" pitchFamily="2" charset="-122"/>
              </a:rPr>
              <a:t>    2</a:t>
            </a:r>
            <a:r>
              <a:rPr lang="zh-CN" altLang="en-US" b="1" dirty="0">
                <a:solidFill>
                  <a:schemeClr val="accent2"/>
                </a:solidFill>
                <a:latin typeface="黑体" pitchFamily="2" charset="-122"/>
              </a:rPr>
              <a:t>、按社平工资三倍封顶的，补偿金存在十二月封顶问题。</a:t>
            </a:r>
          </a:p>
        </p:txBody>
      </p:sp>
      <p:sp>
        <p:nvSpPr>
          <p:cNvPr id="19" name="下箭头 18"/>
          <p:cNvSpPr/>
          <p:nvPr/>
        </p:nvSpPr>
        <p:spPr>
          <a:xfrm>
            <a:off x="1785918" y="3595266"/>
            <a:ext cx="428628" cy="285752"/>
          </a:xfrm>
          <a:prstGeom prst="downArrow">
            <a:avLst/>
          </a:prstGeom>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rect">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下箭头 19"/>
          <p:cNvSpPr/>
          <p:nvPr/>
        </p:nvSpPr>
        <p:spPr>
          <a:xfrm>
            <a:off x="4572000" y="3595266"/>
            <a:ext cx="428628" cy="285752"/>
          </a:xfrm>
          <a:prstGeom prst="downArrow">
            <a:avLst/>
          </a:prstGeom>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rect">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 1"/>
          <p:cNvSpPr txBox="1">
            <a:spLocks/>
          </p:cNvSpPr>
          <p:nvPr/>
        </p:nvSpPr>
        <p:spPr bwMode="auto">
          <a:xfrm>
            <a:off x="2786050" y="642918"/>
            <a:ext cx="3643338" cy="761454"/>
          </a:xfrm>
          <a:prstGeom prst="rect">
            <a:avLst/>
          </a:prstGeom>
          <a:ln>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itchFamily="49" charset="-122"/>
                <a:ea typeface="+mj-ea"/>
                <a:cs typeface="+mj-cs"/>
              </a:rPr>
              <a:t> 经济补偿金计算</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0-#ppt_h/2"/>
                                          </p:val>
                                        </p:tav>
                                        <p:tav tm="100000">
                                          <p:val>
                                            <p:strVal val="#ppt_y"/>
                                          </p:val>
                                        </p:tav>
                                      </p:tavLst>
                                    </p:anim>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2786050" y="642918"/>
            <a:ext cx="3643338" cy="761454"/>
          </a:xfrm>
          <a:prstGeom prst="rect">
            <a:avLst/>
          </a:prstGeom>
          <a:ln>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itchFamily="49" charset="-122"/>
                <a:ea typeface="+mj-ea"/>
                <a:cs typeface="+mj-cs"/>
              </a:rPr>
              <a:t> 经济补偿金计算</a:t>
            </a:r>
          </a:p>
        </p:txBody>
      </p:sp>
      <p:sp>
        <p:nvSpPr>
          <p:cNvPr id="3" name="TextBox 2"/>
          <p:cNvSpPr txBox="1"/>
          <p:nvPr/>
        </p:nvSpPr>
        <p:spPr>
          <a:xfrm>
            <a:off x="642910" y="2857496"/>
            <a:ext cx="8136904" cy="2215991"/>
          </a:xfrm>
          <a:prstGeom prst="rect">
            <a:avLst/>
          </a:prstGeom>
          <a:noFill/>
        </p:spPr>
        <p:txBody>
          <a:bodyPr wrap="square" rtlCol="0">
            <a:spAutoFit/>
          </a:bodyPr>
          <a:lstStyle/>
          <a:p>
            <a:r>
              <a:rPr lang="zh-CN" altLang="en-US" sz="2000" b="1" dirty="0" smtClean="0">
                <a:solidFill>
                  <a:srgbClr val="0070C0"/>
                </a:solidFill>
                <a:latin typeface="+mn-ea"/>
              </a:rPr>
              <a:t>相关定义：</a:t>
            </a:r>
            <a:endParaRPr lang="en-US" altLang="zh-CN" sz="2000" b="1" dirty="0" smtClean="0">
              <a:solidFill>
                <a:srgbClr val="0070C0"/>
              </a:solidFill>
              <a:latin typeface="+mn-ea"/>
            </a:endParaRPr>
          </a:p>
          <a:p>
            <a:r>
              <a:rPr lang="zh-CN" altLang="en-US" sz="2000" dirty="0" smtClean="0">
                <a:solidFill>
                  <a:srgbClr val="FF0000"/>
                </a:solidFill>
                <a:latin typeface="+mn-ea"/>
              </a:rPr>
              <a:t>月平均工资</a:t>
            </a:r>
            <a:r>
              <a:rPr lang="zh-CN" altLang="en-US" sz="2000" dirty="0" smtClean="0">
                <a:latin typeface="+mn-ea"/>
              </a:rPr>
              <a:t>：劳动部</a:t>
            </a:r>
            <a:r>
              <a:rPr lang="en-US" altLang="zh-CN" sz="2000" dirty="0" smtClean="0">
                <a:latin typeface="+mn-ea"/>
              </a:rPr>
              <a:t>《</a:t>
            </a:r>
            <a:r>
              <a:rPr lang="zh-CN" altLang="en-US" sz="2000" dirty="0" smtClean="0">
                <a:latin typeface="+mn-ea"/>
              </a:rPr>
              <a:t>关于贯彻执行</a:t>
            </a:r>
            <a:r>
              <a:rPr lang="en-US" altLang="zh-CN" sz="2000" dirty="0" smtClean="0">
                <a:latin typeface="+mn-ea"/>
              </a:rPr>
              <a:t>〈</a:t>
            </a:r>
            <a:r>
              <a:rPr lang="zh-CN" altLang="en-US" sz="2000" dirty="0" smtClean="0">
                <a:latin typeface="+mn-ea"/>
              </a:rPr>
              <a:t>劳动法</a:t>
            </a:r>
            <a:r>
              <a:rPr lang="en-US" altLang="zh-CN" sz="2000" dirty="0" smtClean="0">
                <a:latin typeface="+mn-ea"/>
              </a:rPr>
              <a:t>〉</a:t>
            </a:r>
            <a:r>
              <a:rPr lang="zh-CN" altLang="en-US" sz="2000" dirty="0" smtClean="0">
                <a:latin typeface="+mn-ea"/>
              </a:rPr>
              <a:t>若干问题的意见</a:t>
            </a:r>
            <a:r>
              <a:rPr lang="en-US" altLang="zh-CN" sz="2000" dirty="0" smtClean="0">
                <a:latin typeface="+mn-ea"/>
              </a:rPr>
              <a:t>》</a:t>
            </a:r>
            <a:r>
              <a:rPr lang="zh-CN" altLang="en-US" sz="2000" dirty="0" smtClean="0">
                <a:latin typeface="+mn-ea"/>
              </a:rPr>
              <a:t>（劳部发</a:t>
            </a:r>
            <a:r>
              <a:rPr lang="en-US" altLang="zh-CN" sz="2000" dirty="0" smtClean="0">
                <a:latin typeface="+mn-ea"/>
              </a:rPr>
              <a:t>[1995]309</a:t>
            </a:r>
            <a:r>
              <a:rPr lang="zh-CN" altLang="en-US" sz="2000" dirty="0" smtClean="0">
                <a:latin typeface="+mn-ea"/>
              </a:rPr>
              <a:t>号）第</a:t>
            </a:r>
            <a:r>
              <a:rPr lang="en-US" altLang="zh-CN" sz="2000" dirty="0" smtClean="0">
                <a:latin typeface="+mn-ea"/>
              </a:rPr>
              <a:t>53</a:t>
            </a:r>
            <a:r>
              <a:rPr lang="zh-CN" altLang="en-US" sz="2000" dirty="0" smtClean="0">
                <a:latin typeface="+mn-ea"/>
              </a:rPr>
              <a:t>条、国家统计局</a:t>
            </a:r>
            <a:r>
              <a:rPr lang="en-US" altLang="zh-CN" sz="2000" dirty="0" smtClean="0">
                <a:latin typeface="+mn-ea"/>
              </a:rPr>
              <a:t>《</a:t>
            </a:r>
            <a:r>
              <a:rPr lang="zh-CN" altLang="en-US" sz="2000" dirty="0" smtClean="0">
                <a:latin typeface="+mn-ea"/>
              </a:rPr>
              <a:t>关于工资总额组成的规定</a:t>
            </a:r>
            <a:r>
              <a:rPr lang="en-US" altLang="zh-CN" sz="2000" dirty="0" smtClean="0">
                <a:latin typeface="+mn-ea"/>
              </a:rPr>
              <a:t>》</a:t>
            </a:r>
            <a:r>
              <a:rPr lang="zh-CN" altLang="en-US" sz="2000" dirty="0" smtClean="0">
                <a:latin typeface="+mn-ea"/>
              </a:rPr>
              <a:t>第</a:t>
            </a:r>
            <a:r>
              <a:rPr lang="en-US" altLang="zh-CN" sz="2000" dirty="0" smtClean="0">
                <a:latin typeface="+mn-ea"/>
              </a:rPr>
              <a:t>4</a:t>
            </a:r>
            <a:r>
              <a:rPr lang="zh-CN" altLang="en-US" sz="2000" dirty="0" smtClean="0">
                <a:latin typeface="+mn-ea"/>
              </a:rPr>
              <a:t>条明确规定，</a:t>
            </a:r>
            <a:r>
              <a:rPr lang="zh-CN" altLang="en-US" sz="2000" dirty="0" smtClean="0">
                <a:solidFill>
                  <a:srgbClr val="FF0000"/>
                </a:solidFill>
                <a:latin typeface="+mn-ea"/>
              </a:rPr>
              <a:t>工资</a:t>
            </a:r>
            <a:r>
              <a:rPr lang="zh-CN" altLang="en-US" sz="2000" dirty="0" smtClean="0">
                <a:latin typeface="+mn-ea"/>
              </a:rPr>
              <a:t>包括计时工资、计件工资、奖金、津贴和补贴、加班加点工资、特殊情况下支付的工资。所以在计算基数月平均工资的时候要把这个考虑进去。</a:t>
            </a:r>
            <a:endParaRPr lang="en-US" altLang="zh-CN" sz="2000" dirty="0" smtClean="0">
              <a:latin typeface="+mn-ea"/>
            </a:endParaRPr>
          </a:p>
          <a:p>
            <a:endParaRPr lang="zh-CN" altLang="en-US" dirty="0">
              <a:latin typeface="+mn-ea"/>
            </a:endParaRPr>
          </a:p>
        </p:txBody>
      </p:sp>
      <p:sp>
        <p:nvSpPr>
          <p:cNvPr id="4" name="TextBox 3"/>
          <p:cNvSpPr txBox="1"/>
          <p:nvPr/>
        </p:nvSpPr>
        <p:spPr>
          <a:xfrm>
            <a:off x="571472" y="1357298"/>
            <a:ext cx="8424936" cy="1323439"/>
          </a:xfrm>
          <a:prstGeom prst="rect">
            <a:avLst/>
          </a:prstGeom>
          <a:noFill/>
        </p:spPr>
        <p:txBody>
          <a:bodyPr wrap="square" rtlCol="0">
            <a:spAutoFit/>
          </a:bodyPr>
          <a:lstStyle/>
          <a:p>
            <a:r>
              <a:rPr lang="en-US" altLang="zh-CN" sz="2000" b="1" dirty="0">
                <a:solidFill>
                  <a:srgbClr val="FF0000"/>
                </a:solidFill>
                <a:latin typeface="+mn-ea"/>
              </a:rPr>
              <a:t>2</a:t>
            </a:r>
            <a:r>
              <a:rPr lang="zh-CN" altLang="en-US" sz="2000" b="1" dirty="0" smtClean="0">
                <a:solidFill>
                  <a:srgbClr val="FF0000"/>
                </a:solidFill>
                <a:latin typeface="+mn-ea"/>
              </a:rPr>
              <a:t>、合同终止不续签：</a:t>
            </a:r>
            <a:endParaRPr lang="en-US" altLang="zh-CN" sz="2000" b="1" dirty="0" smtClean="0">
              <a:solidFill>
                <a:srgbClr val="FF0000"/>
              </a:solidFill>
              <a:latin typeface="+mn-ea"/>
            </a:endParaRPr>
          </a:p>
          <a:p>
            <a:r>
              <a:rPr lang="en-US" altLang="zh-CN" sz="2000" dirty="0" smtClean="0">
                <a:latin typeface="+mn-ea"/>
              </a:rPr>
              <a:t>   </a:t>
            </a:r>
            <a:r>
              <a:rPr lang="zh-CN" altLang="en-US" sz="2000" dirty="0" smtClean="0">
                <a:latin typeface="+mn-ea"/>
              </a:rPr>
              <a:t>补偿月数自</a:t>
            </a:r>
            <a:r>
              <a:rPr lang="en-US" altLang="zh-CN" sz="2000" dirty="0" smtClean="0">
                <a:latin typeface="+mn-ea"/>
              </a:rPr>
              <a:t>2008</a:t>
            </a:r>
            <a:r>
              <a:rPr lang="zh-CN" altLang="en-US" sz="2000" dirty="0" smtClean="0">
                <a:latin typeface="+mn-ea"/>
              </a:rPr>
              <a:t>年</a:t>
            </a:r>
            <a:r>
              <a:rPr lang="en-US" altLang="zh-CN" sz="2000" dirty="0" smtClean="0">
                <a:latin typeface="+mn-ea"/>
              </a:rPr>
              <a:t>1</a:t>
            </a:r>
            <a:r>
              <a:rPr lang="zh-CN" altLang="en-US" sz="2000" dirty="0" smtClean="0">
                <a:latin typeface="+mn-ea"/>
              </a:rPr>
              <a:t>月</a:t>
            </a:r>
            <a:r>
              <a:rPr lang="en-US" altLang="zh-CN" sz="2000" dirty="0" smtClean="0">
                <a:latin typeface="+mn-ea"/>
              </a:rPr>
              <a:t>1</a:t>
            </a:r>
            <a:r>
              <a:rPr lang="zh-CN" altLang="en-US" sz="2000" dirty="0" smtClean="0">
                <a:latin typeface="+mn-ea"/>
              </a:rPr>
              <a:t>日起计算，工作年限不满半年的按半个月计算补偿金，满半年不满一年的，按一个月工资的补偿 。</a:t>
            </a:r>
            <a:endParaRPr lang="en-US" altLang="zh-CN" sz="2000" dirty="0" smtClean="0">
              <a:latin typeface="+mn-ea"/>
            </a:endParaRPr>
          </a:p>
          <a:p>
            <a:endParaRPr lang="zh-CN" altLang="en-US" sz="2000" dirty="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5" y="574675"/>
            <a:ext cx="8229600" cy="838200"/>
          </a:xfrm>
        </p:spPr>
        <p:txBody>
          <a:bodyPr/>
          <a:lstStyle/>
          <a:p>
            <a:pPr eaLnBrk="1" fontAlgn="auto" hangingPunct="1">
              <a:spcAft>
                <a:spcPts val="0"/>
              </a:spcAft>
              <a:defRPr/>
            </a:pPr>
            <a:r>
              <a:rPr lang="zh-CN" altLang="en-US" dirty="0" smtClean="0">
                <a:latin typeface="黑体" pitchFamily="2" charset="-122"/>
              </a:rPr>
              <a:t>经济补偿金</a:t>
            </a:r>
            <a:r>
              <a:rPr lang="en-US" altLang="zh-CN" dirty="0" smtClean="0">
                <a:latin typeface="黑体" pitchFamily="2" charset="-122"/>
              </a:rPr>
              <a:t>-</a:t>
            </a:r>
            <a:r>
              <a:rPr lang="zh-CN" altLang="en-US" dirty="0" smtClean="0">
                <a:latin typeface="黑体" pitchFamily="2" charset="-122"/>
              </a:rPr>
              <a:t>其它</a:t>
            </a:r>
            <a:endParaRPr lang="zh-CN" altLang="en-US" dirty="0">
              <a:latin typeface="黑体" pitchFamily="2" charset="-122"/>
            </a:endParaRPr>
          </a:p>
        </p:txBody>
      </p:sp>
      <p:sp>
        <p:nvSpPr>
          <p:cNvPr id="4" name="内容占位符 3"/>
          <p:cNvSpPr>
            <a:spLocks noGrp="1"/>
          </p:cNvSpPr>
          <p:nvPr>
            <p:ph idx="1"/>
          </p:nvPr>
        </p:nvSpPr>
        <p:spPr>
          <a:xfrm>
            <a:off x="454025" y="1365250"/>
            <a:ext cx="8201025" cy="3206758"/>
          </a:xfrm>
        </p:spPr>
        <p:txBody>
          <a:bodyPr/>
          <a:lstStyle/>
          <a:p>
            <a:pPr latinLnBrk="1"/>
            <a:r>
              <a:rPr lang="zh-CN" altLang="en-US" b="1" dirty="0" smtClean="0">
                <a:solidFill>
                  <a:srgbClr val="FF0000"/>
                </a:solidFill>
              </a:rPr>
              <a:t>代通知金：</a:t>
            </a:r>
            <a:endParaRPr lang="en-US" altLang="zh-CN" b="1" dirty="0" smtClean="0">
              <a:solidFill>
                <a:srgbClr val="FF0000"/>
              </a:solidFill>
            </a:endParaRPr>
          </a:p>
          <a:p>
            <a:pPr latinLnBrk="1"/>
            <a:r>
              <a:rPr lang="en-US" altLang="zh-CN" dirty="0" smtClean="0"/>
              <a:t>《</a:t>
            </a:r>
            <a:r>
              <a:rPr lang="zh-CN" altLang="en-US" dirty="0" smtClean="0"/>
              <a:t>劳动合同法</a:t>
            </a:r>
            <a:r>
              <a:rPr lang="en-US" altLang="zh-CN" dirty="0" smtClean="0"/>
              <a:t>》</a:t>
            </a:r>
            <a:r>
              <a:rPr lang="zh-CN" altLang="en-US" dirty="0" smtClean="0"/>
              <a:t>第四十条　有下列情形之一的，用人单位提前三十日以书面形式通知劳动者本人或者额外支付劳动者一个月工资后，可以解除劳动合同：解除劳动合同</a:t>
            </a:r>
          </a:p>
          <a:p>
            <a:r>
              <a:rPr lang="zh-CN" altLang="en-US" dirty="0" smtClean="0"/>
              <a:t>解除劳动合同</a:t>
            </a:r>
          </a:p>
          <a:p>
            <a:r>
              <a:rPr lang="zh-CN" altLang="en-US" sz="1400" dirty="0" smtClean="0">
                <a:solidFill>
                  <a:schemeClr val="tx2">
                    <a:lumMod val="60000"/>
                    <a:lumOff val="40000"/>
                  </a:schemeClr>
                </a:solidFill>
              </a:rPr>
              <a:t>（一）劳动者患病或者非因工负伤，在规定的医疗期满后不能从事原工作，也不能从事由用人单位另行安排的工作的；</a:t>
            </a:r>
          </a:p>
          <a:p>
            <a:r>
              <a:rPr lang="zh-CN" altLang="en-US" sz="1400" dirty="0" smtClean="0">
                <a:solidFill>
                  <a:schemeClr val="tx2">
                    <a:lumMod val="60000"/>
                    <a:lumOff val="40000"/>
                  </a:schemeClr>
                </a:solidFill>
              </a:rPr>
              <a:t>（二）劳动者不能胜任工作，经过培训或者调整工作岗位，仍不能胜任工作的；</a:t>
            </a:r>
          </a:p>
          <a:p>
            <a:r>
              <a:rPr lang="zh-CN" altLang="en-US" sz="1400" dirty="0" smtClean="0">
                <a:solidFill>
                  <a:schemeClr val="tx2">
                    <a:lumMod val="60000"/>
                    <a:lumOff val="40000"/>
                  </a:schemeClr>
                </a:solidFill>
              </a:rPr>
              <a:t>（三）劳动合同订立时所依据的客观情况发生重大变化，致使劳动合同无法履行，经用人单位与劳动者协商，未能就变更劳动合同内容达成协议的。</a:t>
            </a:r>
            <a:endParaRPr lang="zh-CN" altLang="en-US" dirty="0" smtClean="0"/>
          </a:p>
          <a:p>
            <a:r>
              <a:rPr lang="zh-CN" altLang="en-US" dirty="0" smtClean="0"/>
              <a:t>     在用人单位依法解除劳动合同时，可以用多支付劳动者一个月工资（不是</a:t>
            </a:r>
            <a:r>
              <a:rPr lang="en-US" altLang="zh-CN" dirty="0" smtClean="0"/>
              <a:t>30</a:t>
            </a:r>
            <a:r>
              <a:rPr lang="zh-CN" altLang="en-US" dirty="0" smtClean="0"/>
              <a:t>天工资）代替这个提前通知期，主要是为了补偿劳动者在失业时重新寻找工作所需要的时间的利益。</a:t>
            </a:r>
            <a:endParaRPr lang="en-US" altLang="zh-CN" dirty="0" smtClean="0"/>
          </a:p>
          <a:p>
            <a:r>
              <a:rPr lang="zh-CN" altLang="en-US" b="1" dirty="0" smtClean="0">
                <a:solidFill>
                  <a:srgbClr val="FF0000"/>
                </a:solidFill>
              </a:rPr>
              <a:t>延迟通知金： </a:t>
            </a:r>
            <a:endParaRPr lang="en-US" altLang="zh-CN" b="1" dirty="0" smtClean="0">
              <a:solidFill>
                <a:srgbClr val="FF0000"/>
              </a:solidFill>
            </a:endParaRPr>
          </a:p>
          <a:p>
            <a:r>
              <a:rPr lang="zh-CN" altLang="en-US" dirty="0" smtClean="0"/>
              <a:t>    根据</a:t>
            </a:r>
            <a:r>
              <a:rPr lang="zh-CN" altLang="en-US" b="1" dirty="0" smtClean="0"/>
              <a:t>江苏</a:t>
            </a:r>
            <a:r>
              <a:rPr lang="zh-CN" altLang="en-US" dirty="0" smtClean="0"/>
              <a:t>省劳动和社会保障厅</a:t>
            </a:r>
            <a:r>
              <a:rPr lang="zh-CN" altLang="en-US" dirty="0" smtClean="0">
                <a:solidFill>
                  <a:srgbClr val="FF0000"/>
                </a:solidFill>
              </a:rPr>
              <a:t>关于</a:t>
            </a:r>
            <a:r>
              <a:rPr lang="en-US" altLang="zh-CN" dirty="0" smtClean="0">
                <a:solidFill>
                  <a:srgbClr val="FF0000"/>
                </a:solidFill>
              </a:rPr>
              <a:t>《</a:t>
            </a:r>
            <a:r>
              <a:rPr lang="zh-CN" altLang="en-US" b="1" dirty="0" smtClean="0">
                <a:solidFill>
                  <a:srgbClr val="FF0000"/>
                </a:solidFill>
              </a:rPr>
              <a:t>江苏</a:t>
            </a:r>
            <a:r>
              <a:rPr lang="zh-CN" altLang="en-US" dirty="0" smtClean="0">
                <a:solidFill>
                  <a:srgbClr val="FF0000"/>
                </a:solidFill>
              </a:rPr>
              <a:t>省劳动合同条例</a:t>
            </a:r>
            <a:r>
              <a:rPr lang="en-US" altLang="zh-CN" dirty="0" smtClean="0">
                <a:solidFill>
                  <a:srgbClr val="FF0000"/>
                </a:solidFill>
              </a:rPr>
              <a:t>》</a:t>
            </a:r>
            <a:r>
              <a:rPr lang="zh-CN" altLang="en-US" dirty="0" smtClean="0">
                <a:solidFill>
                  <a:srgbClr val="FF0000"/>
                </a:solidFill>
              </a:rPr>
              <a:t>若干条文的说明</a:t>
            </a:r>
            <a:r>
              <a:rPr lang="zh-CN" altLang="en-US" dirty="0" smtClean="0"/>
              <a:t>中第</a:t>
            </a:r>
            <a:r>
              <a:rPr lang="en-US" altLang="zh-CN" dirty="0" smtClean="0"/>
              <a:t>21</a:t>
            </a:r>
            <a:r>
              <a:rPr lang="zh-CN" altLang="en-US" dirty="0" smtClean="0"/>
              <a:t>条规定：用人单位未履行提前</a:t>
            </a:r>
            <a:r>
              <a:rPr lang="en-US" altLang="zh-CN" dirty="0" smtClean="0"/>
              <a:t>30</a:t>
            </a:r>
            <a:r>
              <a:rPr lang="zh-CN" altLang="en-US" dirty="0" smtClean="0"/>
              <a:t>日通知义务而终止劳动合同的，不影响劳动合同期满终止的法律效力，但应当以劳动者终止劳动合同前十二个月日平均工资为计算标准，按照每延迟一日支付劳动者一日工资的赔偿</a:t>
            </a:r>
            <a:r>
              <a:rPr lang="zh-CN" altLang="en-US" b="1" dirty="0" smtClean="0"/>
              <a:t>金</a:t>
            </a:r>
            <a:r>
              <a:rPr lang="zh-CN" altLang="en-US" dirty="0" smtClean="0"/>
              <a:t>。</a:t>
            </a:r>
            <a:endParaRPr lang="en-US" altLang="zh-CN" dirty="0" smtClean="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428736"/>
            <a:ext cx="8429684" cy="4262437"/>
          </a:xfrm>
          <a:noFill/>
          <a:ln>
            <a:noFill/>
          </a:ln>
        </p:spPr>
        <p:txBody>
          <a:bodyPr rtlCol="0">
            <a:noAutofit/>
          </a:bodyPr>
          <a:lstStyle/>
          <a:p>
            <a:pPr eaLnBrk="1" fontAlgn="auto" hangingPunct="1">
              <a:spcAft>
                <a:spcPts val="0"/>
              </a:spcAft>
              <a:buNone/>
              <a:defRPr/>
            </a:pPr>
            <a:r>
              <a:rPr lang="zh-CN" altLang="en-US" sz="2000" b="1" dirty="0" smtClean="0">
                <a:solidFill>
                  <a:srgbClr val="FF0000"/>
                </a:solidFill>
              </a:rPr>
              <a:t>医疗补助金：</a:t>
            </a:r>
            <a:endParaRPr lang="en-US" altLang="zh-CN" sz="2000" b="1" dirty="0" smtClean="0">
              <a:solidFill>
                <a:srgbClr val="FF0000"/>
              </a:solidFill>
            </a:endParaRPr>
          </a:p>
          <a:p>
            <a:pPr eaLnBrk="1" fontAlgn="auto" hangingPunct="1">
              <a:spcAft>
                <a:spcPts val="0"/>
              </a:spcAft>
              <a:buNone/>
              <a:defRPr/>
            </a:pPr>
            <a:r>
              <a:rPr lang="zh-CN" altLang="en-US" sz="2000" dirty="0" smtClean="0">
                <a:latin typeface="Arial" charset="0"/>
              </a:rPr>
              <a:t>     根据劳动部门鉴定的</a:t>
            </a:r>
            <a:r>
              <a:rPr lang="en-US" altLang="zh-CN" sz="2000" dirty="0" smtClean="0">
                <a:solidFill>
                  <a:srgbClr val="FF0000"/>
                </a:solidFill>
                <a:latin typeface="Arial" charset="0"/>
              </a:rPr>
              <a:t>5-10</a:t>
            </a:r>
            <a:r>
              <a:rPr lang="zh-CN" altLang="en-US" sz="2000" dirty="0" smtClean="0">
                <a:solidFill>
                  <a:srgbClr val="FF0000"/>
                </a:solidFill>
                <a:latin typeface="Arial" charset="0"/>
              </a:rPr>
              <a:t>级</a:t>
            </a:r>
            <a:r>
              <a:rPr lang="zh-CN" altLang="en-US" sz="2000" dirty="0" smtClean="0">
                <a:latin typeface="Arial" charset="0"/>
              </a:rPr>
              <a:t>的需要支付不低于</a:t>
            </a:r>
            <a:r>
              <a:rPr lang="en-US" altLang="zh-CN" sz="2000" dirty="0" smtClean="0">
                <a:latin typeface="Arial" charset="0"/>
              </a:rPr>
              <a:t>6</a:t>
            </a:r>
            <a:r>
              <a:rPr lang="zh-CN" altLang="en-US" sz="2000" dirty="0" smtClean="0">
                <a:latin typeface="Arial" charset="0"/>
              </a:rPr>
              <a:t>个月补助金，重症增加</a:t>
            </a:r>
            <a:r>
              <a:rPr lang="en-US" altLang="zh-CN" sz="2000" dirty="0" smtClean="0">
                <a:latin typeface="Arial" charset="0"/>
              </a:rPr>
              <a:t>50-100%</a:t>
            </a:r>
            <a:r>
              <a:rPr lang="zh-CN" altLang="en-US" sz="2000" dirty="0" smtClean="0">
                <a:latin typeface="Arial" charset="0"/>
              </a:rPr>
              <a:t>，增加后就成为</a:t>
            </a:r>
            <a:r>
              <a:rPr lang="en-US" altLang="zh-CN" sz="2000" dirty="0" smtClean="0">
                <a:latin typeface="Arial" charset="0"/>
              </a:rPr>
              <a:t>6-12</a:t>
            </a:r>
            <a:r>
              <a:rPr lang="zh-CN" altLang="en-US" sz="2000" dirty="0" smtClean="0">
                <a:latin typeface="Arial" charset="0"/>
              </a:rPr>
              <a:t>个月了。</a:t>
            </a:r>
            <a:r>
              <a:rPr lang="en-US" altLang="zh-CN" sz="2000" dirty="0" smtClean="0">
                <a:solidFill>
                  <a:srgbClr val="FF0000"/>
                </a:solidFill>
                <a:latin typeface="Arial" charset="0"/>
              </a:rPr>
              <a:t>1-4</a:t>
            </a:r>
            <a:r>
              <a:rPr lang="zh-CN" altLang="en-US" sz="2000" dirty="0" smtClean="0">
                <a:solidFill>
                  <a:srgbClr val="FF0000"/>
                </a:solidFill>
                <a:latin typeface="Arial" charset="0"/>
              </a:rPr>
              <a:t>级</a:t>
            </a:r>
            <a:r>
              <a:rPr lang="zh-CN" altLang="en-US" sz="2000" dirty="0" smtClean="0">
                <a:latin typeface="Arial" charset="0"/>
              </a:rPr>
              <a:t>为完全丧失劳动能力，不用支付经济补偿金，只能等着退休退职。</a:t>
            </a:r>
            <a:endParaRPr lang="en-US" altLang="zh-CN" sz="2000" dirty="0" smtClean="0"/>
          </a:p>
          <a:p>
            <a:pPr eaLnBrk="1" fontAlgn="auto" hangingPunct="1">
              <a:spcAft>
                <a:spcPts val="0"/>
              </a:spcAft>
              <a:buNone/>
              <a:defRPr/>
            </a:pPr>
            <a:r>
              <a:rPr lang="zh-CN" altLang="en-US" sz="2000" dirty="0" smtClean="0">
                <a:solidFill>
                  <a:srgbClr val="FF0000"/>
                </a:solidFill>
              </a:rPr>
              <a:t>江苏省劳动合同条例（</a:t>
            </a:r>
            <a:r>
              <a:rPr lang="en-US" altLang="zh-CN" sz="2000" dirty="0" smtClean="0">
                <a:solidFill>
                  <a:srgbClr val="FF0000"/>
                </a:solidFill>
              </a:rPr>
              <a:t> 2013</a:t>
            </a:r>
            <a:r>
              <a:rPr lang="zh-CN" altLang="en-US" sz="2000" dirty="0" smtClean="0">
                <a:solidFill>
                  <a:srgbClr val="FF0000"/>
                </a:solidFill>
              </a:rPr>
              <a:t>年</a:t>
            </a:r>
            <a:r>
              <a:rPr lang="en-US" altLang="zh-CN" sz="2000" dirty="0" smtClean="0">
                <a:solidFill>
                  <a:srgbClr val="FF0000"/>
                </a:solidFill>
              </a:rPr>
              <a:t>5</a:t>
            </a:r>
            <a:r>
              <a:rPr lang="zh-CN" altLang="en-US" sz="2000" dirty="0" smtClean="0">
                <a:solidFill>
                  <a:srgbClr val="FF0000"/>
                </a:solidFill>
              </a:rPr>
              <a:t>月</a:t>
            </a:r>
            <a:r>
              <a:rPr lang="en-US" altLang="zh-CN" sz="2000" dirty="0" smtClean="0">
                <a:solidFill>
                  <a:srgbClr val="FF0000"/>
                </a:solidFill>
              </a:rPr>
              <a:t>1</a:t>
            </a:r>
            <a:r>
              <a:rPr lang="zh-CN" altLang="en-US" sz="2000" dirty="0" smtClean="0">
                <a:solidFill>
                  <a:srgbClr val="FF0000"/>
                </a:solidFill>
              </a:rPr>
              <a:t>日）：</a:t>
            </a:r>
            <a:endParaRPr lang="en-US" altLang="zh-CN" sz="2000" dirty="0" smtClean="0">
              <a:solidFill>
                <a:srgbClr val="FF0000"/>
              </a:solidFill>
            </a:endParaRPr>
          </a:p>
          <a:p>
            <a:pPr marL="1698625" indent="-1698625" eaLnBrk="1" fontAlgn="auto" hangingPunct="1">
              <a:spcAft>
                <a:spcPts val="0"/>
              </a:spcAft>
              <a:buFontTx/>
              <a:buNone/>
              <a:defRPr/>
            </a:pPr>
            <a:r>
              <a:rPr lang="zh-CN" altLang="en-US" sz="2000" b="1" dirty="0" smtClean="0"/>
              <a:t>第三十四条</a:t>
            </a:r>
            <a:r>
              <a:rPr lang="en-US" sz="2000" dirty="0" smtClean="0"/>
              <a:t>      </a:t>
            </a:r>
            <a:r>
              <a:rPr lang="zh-CN" altLang="en-US" sz="2000" dirty="0" smtClean="0"/>
              <a:t>劳动者患病或者非因工负伤，医疗期满后不能从事原工作，也不能从事由用人单位另行安排的适当工作的，用人单位可以依法解除、终止劳动合同，并给予经济补偿。劳动者经劳动能力鉴定委员会确认丧失或者部分丧失劳动能力的，用人单位还应当给予劳动者不低于本人</a:t>
            </a:r>
            <a:r>
              <a:rPr lang="zh-CN" altLang="en-US" sz="2000" dirty="0" smtClean="0">
                <a:solidFill>
                  <a:srgbClr val="FF0000"/>
                </a:solidFill>
              </a:rPr>
              <a:t>六个月</a:t>
            </a:r>
            <a:r>
              <a:rPr lang="zh-CN" altLang="en-US" sz="2000" dirty="0" smtClean="0"/>
              <a:t>工资的医疗补助费。患重病或者绝症的还应当增加医疗补助费。患重病的增加部分不低于医疗补助费的</a:t>
            </a:r>
            <a:r>
              <a:rPr lang="zh-CN" altLang="en-US" sz="2000" dirty="0" smtClean="0">
                <a:solidFill>
                  <a:srgbClr val="FF0000"/>
                </a:solidFill>
              </a:rPr>
              <a:t>百分之五十</a:t>
            </a:r>
            <a:r>
              <a:rPr lang="zh-CN" altLang="en-US" sz="2000" dirty="0" smtClean="0"/>
              <a:t>，患绝症的增加部分不低于医疗补助费的</a:t>
            </a:r>
            <a:r>
              <a:rPr lang="zh-CN" altLang="en-US" sz="2000" dirty="0" smtClean="0">
                <a:solidFill>
                  <a:srgbClr val="FF0000"/>
                </a:solidFill>
              </a:rPr>
              <a:t>百分之百</a:t>
            </a:r>
            <a:r>
              <a:rPr lang="zh-CN" altLang="en-US" sz="2000" dirty="0" smtClean="0"/>
              <a:t>。</a:t>
            </a:r>
            <a:endParaRPr lang="en-US" altLang="zh-CN" sz="2000" dirty="0" smtClean="0"/>
          </a:p>
        </p:txBody>
      </p:sp>
      <p:sp>
        <p:nvSpPr>
          <p:cNvPr id="4" name="标题 1"/>
          <p:cNvSpPr txBox="1">
            <a:spLocks/>
          </p:cNvSpPr>
          <p:nvPr/>
        </p:nvSpPr>
        <p:spPr>
          <a:xfrm>
            <a:off x="34925" y="574675"/>
            <a:ext cx="8229600" cy="838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黑体" pitchFamily="2" charset="-122"/>
                <a:ea typeface="+mj-ea"/>
                <a:cs typeface="+mj-cs"/>
              </a:rPr>
              <a:t>经济补偿金</a:t>
            </a:r>
            <a:r>
              <a:rPr kumimoji="0" lang="en-US" altLang="zh-CN" sz="2800" b="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黑体" pitchFamily="2" charset="-122"/>
                <a:ea typeface="+mj-ea"/>
                <a:cs typeface="+mj-cs"/>
              </a:rPr>
              <a:t>-</a:t>
            </a:r>
            <a:r>
              <a:rPr kumimoji="0" lang="zh-CN" altLang="en-US" sz="2800" b="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黑体" pitchFamily="2" charset="-122"/>
                <a:ea typeface="+mj-ea"/>
                <a:cs typeface="+mj-cs"/>
              </a:rPr>
              <a:t>其它</a:t>
            </a:r>
            <a:endParaRPr kumimoji="0" lang="zh-CN" alt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itchFamily="2" charset="-122"/>
              <a:ea typeface="+mj-ea"/>
              <a:cs typeface="+mj-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AME" val="RectangleShape"/>
</p:tagLst>
</file>

<file path=ppt/tags/tag2.xml><?xml version="1.0" encoding="utf-8"?>
<p:tagLst xmlns:a="http://schemas.openxmlformats.org/drawingml/2006/main" xmlns:r="http://schemas.openxmlformats.org/officeDocument/2006/relationships" xmlns:p="http://schemas.openxmlformats.org/presentationml/2006/main">
  <p:tag name="NAME" val="RectangleTex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TotalTime>
  <Words>5226</Words>
  <Application>Microsoft Office PowerPoint</Application>
  <PresentationFormat>全屏显示(4:3)</PresentationFormat>
  <Paragraphs>367</Paragraphs>
  <Slides>36</Slides>
  <Notes>28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39" baseType="lpstr">
      <vt:lpstr>Office 主题​​</vt:lpstr>
      <vt:lpstr>演示文稿</vt:lpstr>
      <vt:lpstr>文档</vt:lpstr>
      <vt:lpstr>幻灯片 1</vt:lpstr>
      <vt:lpstr>幻灯片 2</vt:lpstr>
      <vt:lpstr>幻灯片 3</vt:lpstr>
      <vt:lpstr>幻灯片 4</vt:lpstr>
      <vt:lpstr>幻灯片 5</vt:lpstr>
      <vt:lpstr>幻灯片 6</vt:lpstr>
      <vt:lpstr>幻灯片 7</vt:lpstr>
      <vt:lpstr>经济补偿金-其它</vt:lpstr>
      <vt:lpstr>幻灯片 9</vt:lpstr>
      <vt:lpstr>1  经济补偿金—案例（1）</vt:lpstr>
      <vt:lpstr>案例（1）解读</vt:lpstr>
      <vt:lpstr>案例（1）解读</vt:lpstr>
      <vt:lpstr>1  经济补偿金—案例（2）</vt:lpstr>
      <vt:lpstr> 案例（2）解读</vt:lpstr>
      <vt:lpstr> 案例（2）解读</vt:lpstr>
      <vt:lpstr>经济补偿金—案例(3)</vt:lpstr>
      <vt:lpstr>1   经济补偿金—纳税方法</vt:lpstr>
      <vt:lpstr>1  经济补偿金—纳税方法案例</vt:lpstr>
      <vt:lpstr>幻灯片 19</vt:lpstr>
      <vt:lpstr> 2   违约金—违约金的种类</vt:lpstr>
      <vt:lpstr>2   违约金适用条件-培训内容（1）</vt:lpstr>
      <vt:lpstr>2   违约金适用条件-培训费用（2）</vt:lpstr>
      <vt:lpstr>幻灯片 23</vt:lpstr>
      <vt:lpstr> 2  违约金适用条件—违约行为（4）</vt:lpstr>
      <vt:lpstr>幻灯片 25</vt:lpstr>
      <vt:lpstr>2    违约金——违约责任承担（2）</vt:lpstr>
      <vt:lpstr>幻灯片 27</vt:lpstr>
      <vt:lpstr>2    竞业限制（1）</vt:lpstr>
      <vt:lpstr>        2012年11月1日，李某与某单位订立劳动合同，约定月薪为6000元。同时，双方签署了竞业限制协议，约定李某在离职后二年内不得到与本单位生产或者经营同类产品、从事同类业务的有竞争关系的其他用人单位工作，或者自己开业生产或者经营同类产品、从事同类业务，但未约定竞业限制补偿金和违约金标准。由于该公司经营业绩一般，未能足额向李某支付2013年3、4、5月份的工资，2013年5月31日，李某以单位未及时足额支付劳动报酬为由解除劳动合同。李某离职后，该单位未支付竞业限制补偿金。</vt:lpstr>
      <vt:lpstr>在《劳动合同法》实施以后，企业可以确定违约金的情况大大减少，并且新法对违约金的具体约定也作了约束性规定，对企业而言，要注意把握以下几个方面： 1、谨慎使用违约金条款。违约金条款虽然是一个有力的制约或平衡其员工的重要法律依据，但同时也会给企业带来法律风险，一个不受法律保护的违约金条款既是无效，这样反而会因企业的错误信赖导致潜在的离职风险爆发，企业应当将违约金使用的范围依法紧缩在培训服务期和竞业限制约定两个事项上。 2、充分利用违约金约定。企业要把培训服务期约定和竞业限制协议与留人计划等相结合，核心人才可以通过安排培训、竞业限制等多重方式进行处理。 3、做好相应的证据保留。企业主张违约金需要满足一定条件：一是劳动合同中明确的约定；二是员工有违约行为发生；三是没有出现法律规定的例外情况。对于员工的违约行为，企业应先保留相关证据，包括:有违约金条款的书面劳动合同或专项协议；能证明员工违约的具体证据，然后才能向当事员工主张违约金责任。</vt:lpstr>
      <vt:lpstr>幻灯片 31</vt:lpstr>
      <vt:lpstr> 3  赔偿金—用人单位支付情形及标准（1）</vt:lpstr>
      <vt:lpstr> 3  赔偿金—案例</vt:lpstr>
      <vt:lpstr>接上面的案例</vt:lpstr>
      <vt:lpstr>3   赔偿金—用人单位支付情形（2）</vt:lpstr>
      <vt:lpstr>3   赔偿金—劳动者支付情形（3）</vt:lpstr>
    </vt:vector>
  </TitlesOfParts>
  <Company>Lenovo (Beijing)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 User</dc:creator>
  <cp:lastModifiedBy>liangtaotao(梁淘淘)</cp:lastModifiedBy>
  <cp:revision>51</cp:revision>
  <dcterms:created xsi:type="dcterms:W3CDTF">2014-02-10T06:14:00Z</dcterms:created>
  <dcterms:modified xsi:type="dcterms:W3CDTF">2015-09-25T06:53:11Z</dcterms:modified>
</cp:coreProperties>
</file>