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5237;&#31295;\20190723Ito%20isometry\submission\Mathematical%20Methods%20in%20the%20Applied%20Sciences\Revision\useddata\Results%20V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ln w="0"/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pP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ea typeface="华文隶书" panose="02010800040101010101" pitchFamily="2" charset="-122"/>
                <a:cs typeface="Adobe Devanagari" panose="02040503050201020203" pitchFamily="18" charset="0"/>
              </a:rPr>
              <a:t>Convergence of RVB &amp; RVQ estimators Using high-frequenc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ea typeface="华文隶书" panose="02010800040101010101" pitchFamily="2" charset="-122"/>
                <a:cs typeface="Adobe Devanagari" panose="02040503050201020203" pitchFamily="18" charset="0"/>
              </a:rPr>
              <a:t>y</a:t>
            </a:r>
            <a:r>
              <a:rPr lang="en-US" sz="1600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ea typeface="华文隶书" panose="02010800040101010101" pitchFamily="2" charset="-122"/>
                <a:cs typeface="Adobe Devanagari" panose="02040503050201020203" pitchFamily="18" charset="0"/>
              </a:rPr>
              <a:t> data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  <a:ea typeface="华文隶书" panose="02010800040101010101" pitchFamily="2" charset="-122"/>
              <a:cs typeface="Adobe Devanagari" panose="02040503050201020203" pitchFamily="18" charset="0"/>
            </a:endParaRPr>
          </a:p>
        </c:rich>
      </c:tx>
      <c:layout>
        <c:manualLayout>
          <c:xMode val="edge"/>
          <c:yMode val="edge"/>
          <c:x val="0.1286929281070118"/>
          <c:y val="3.6641381538099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0" normalizeH="0" baseline="0">
              <a:ln w="0"/>
              <a:solidFill>
                <a:schemeClr val="tx1"/>
              </a:solidFill>
              <a:effectLst/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6355411379462884E-2"/>
          <c:y val="0.12254524102550685"/>
          <c:w val="0.82021800760633989"/>
          <c:h val="0.75986532599802969"/>
        </c:manualLayout>
      </c:layout>
      <c:lineChart>
        <c:grouping val="standard"/>
        <c:varyColors val="0"/>
        <c:ser>
          <c:idx val="0"/>
          <c:order val="0"/>
          <c:tx>
            <c:strRef>
              <c:f>'Table+Figs.'!$L$3</c:f>
              <c:strCache>
                <c:ptCount val="1"/>
                <c:pt idx="0">
                  <c:v>RVB+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'Table+Figs.'!$M$2:$S$2</c:f>
              <c:strCache>
                <c:ptCount val="7"/>
                <c:pt idx="0">
                  <c:v>60min</c:v>
                </c:pt>
                <c:pt idx="1">
                  <c:v>30min</c:v>
                </c:pt>
                <c:pt idx="2">
                  <c:v>15min</c:v>
                </c:pt>
                <c:pt idx="3">
                  <c:v>10min</c:v>
                </c:pt>
                <c:pt idx="4">
                  <c:v>5min</c:v>
                </c:pt>
                <c:pt idx="5">
                  <c:v>1min</c:v>
                </c:pt>
                <c:pt idx="6">
                  <c:v>tick</c:v>
                </c:pt>
              </c:strCache>
            </c:strRef>
          </c:cat>
          <c:val>
            <c:numRef>
              <c:f>'Table+Figs.'!$M$3:$S$3</c:f>
              <c:numCache>
                <c:formatCode>General</c:formatCode>
                <c:ptCount val="7"/>
                <c:pt idx="0">
                  <c:v>1.7689839026593799E-4</c:v>
                </c:pt>
                <c:pt idx="1">
                  <c:v>1.3457759336189001E-4</c:v>
                </c:pt>
                <c:pt idx="2">
                  <c:v>1.5424549762834062E-4</c:v>
                </c:pt>
                <c:pt idx="3">
                  <c:v>1.5976271937014806E-4</c:v>
                </c:pt>
                <c:pt idx="4">
                  <c:v>1.503683364310508E-4</c:v>
                </c:pt>
                <c:pt idx="5">
                  <c:v>1.7895747800183301E-4</c:v>
                </c:pt>
                <c:pt idx="6">
                  <c:v>1.7600342244668499E-4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B1-462F-B053-9611E66A4DD9}"/>
            </c:ext>
          </c:extLst>
        </c:ser>
        <c:ser>
          <c:idx val="1"/>
          <c:order val="1"/>
          <c:tx>
            <c:strRef>
              <c:f>'Table+Figs.'!$L$4</c:f>
              <c:strCache>
                <c:ptCount val="1"/>
                <c:pt idx="0">
                  <c:v>RVB-</c:v>
                </c:pt>
              </c:strCache>
            </c:strRef>
          </c:tx>
          <c:spPr>
            <a:ln w="22225" cap="rnd">
              <a:solidFill>
                <a:schemeClr val="accent2"/>
              </a:solidFill>
              <a:bevel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dPt>
            <c:idx val="3"/>
            <c:marker>
              <c:symbol val="circle"/>
              <c:size val="6"/>
              <c:spPr>
                <a:solidFill>
                  <a:schemeClr val="lt1"/>
                </a:solidFill>
                <a:ln w="15875">
                  <a:solidFill>
                    <a:schemeClr val="accent2"/>
                  </a:solidFill>
                  <a:round/>
                </a:ln>
                <a:effectLst>
                  <a:outerShdw blurRad="50800" dist="12700" dir="5400000" algn="ctr" rotWithShape="0">
                    <a:srgbClr val="000000">
                      <a:alpha val="43137"/>
                    </a:srgbClr>
                  </a:outerShdw>
                </a:effectLst>
              </c:spPr>
            </c:marker>
            <c:bubble3D val="0"/>
            <c:spPr>
              <a:ln w="22225" cap="rnd">
                <a:solidFill>
                  <a:schemeClr val="accent2"/>
                </a:solidFill>
                <a:bevel/>
              </a:ln>
              <a:effectLst>
                <a:outerShdw blurRad="50800" dist="12700" dir="5400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2BB1-462F-B053-9611E66A4DD9}"/>
              </c:ext>
            </c:extLst>
          </c:dPt>
          <c:cat>
            <c:strRef>
              <c:f>'Table+Figs.'!$M$2:$S$2</c:f>
              <c:strCache>
                <c:ptCount val="7"/>
                <c:pt idx="0">
                  <c:v>60min</c:v>
                </c:pt>
                <c:pt idx="1">
                  <c:v>30min</c:v>
                </c:pt>
                <c:pt idx="2">
                  <c:v>15min</c:v>
                </c:pt>
                <c:pt idx="3">
                  <c:v>10min</c:v>
                </c:pt>
                <c:pt idx="4">
                  <c:v>5min</c:v>
                </c:pt>
                <c:pt idx="5">
                  <c:v>1min</c:v>
                </c:pt>
                <c:pt idx="6">
                  <c:v>tick</c:v>
                </c:pt>
              </c:strCache>
            </c:strRef>
          </c:cat>
          <c:val>
            <c:numRef>
              <c:f>'Table+Figs.'!$M$4:$S$4</c:f>
              <c:numCache>
                <c:formatCode>General</c:formatCode>
                <c:ptCount val="7"/>
                <c:pt idx="0">
                  <c:v>7.7561215118612104E-5</c:v>
                </c:pt>
                <c:pt idx="1">
                  <c:v>7.1969595801764995E-5</c:v>
                </c:pt>
                <c:pt idx="2">
                  <c:v>1.07973846356467E-4</c:v>
                </c:pt>
                <c:pt idx="3">
                  <c:v>1.19864279711915E-4</c:v>
                </c:pt>
                <c:pt idx="4">
                  <c:v>1.3092101699411601E-4</c:v>
                </c:pt>
                <c:pt idx="5">
                  <c:v>1.5617026315305066E-4</c:v>
                </c:pt>
                <c:pt idx="6">
                  <c:v>1.7187215731707801E-4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BB1-462F-B053-9611E66A4DD9}"/>
            </c:ext>
          </c:extLst>
        </c:ser>
        <c:ser>
          <c:idx val="2"/>
          <c:order val="2"/>
          <c:tx>
            <c:strRef>
              <c:f>'Table+Figs.'!$L$5</c:f>
              <c:strCache>
                <c:ptCount val="1"/>
                <c:pt idx="0">
                  <c:v>RVQ+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3">
                    <a:alpha val="99000"/>
                  </a:schemeClr>
                </a:solidFill>
                <a:round/>
              </a:ln>
              <a:effectLst/>
            </c:spPr>
          </c:marker>
          <c:cat>
            <c:strRef>
              <c:f>'Table+Figs.'!$M$2:$S$2</c:f>
              <c:strCache>
                <c:ptCount val="7"/>
                <c:pt idx="0">
                  <c:v>60min</c:v>
                </c:pt>
                <c:pt idx="1">
                  <c:v>30min</c:v>
                </c:pt>
                <c:pt idx="2">
                  <c:v>15min</c:v>
                </c:pt>
                <c:pt idx="3">
                  <c:v>10min</c:v>
                </c:pt>
                <c:pt idx="4">
                  <c:v>5min</c:v>
                </c:pt>
                <c:pt idx="5">
                  <c:v>1min</c:v>
                </c:pt>
                <c:pt idx="6">
                  <c:v>tick</c:v>
                </c:pt>
              </c:strCache>
            </c:strRef>
          </c:cat>
          <c:val>
            <c:numRef>
              <c:f>'Table+Figs.'!$M$5:$S$5</c:f>
              <c:numCache>
                <c:formatCode>General</c:formatCode>
                <c:ptCount val="7"/>
                <c:pt idx="0">
                  <c:v>1.7846301267781099E-4</c:v>
                </c:pt>
                <c:pt idx="1">
                  <c:v>1.2761885840230399E-4</c:v>
                </c:pt>
                <c:pt idx="2">
                  <c:v>1.2911004676128301E-4</c:v>
                </c:pt>
                <c:pt idx="3">
                  <c:v>1.60008471756811E-4</c:v>
                </c:pt>
                <c:pt idx="4">
                  <c:v>1.5343722607935427E-4</c:v>
                </c:pt>
                <c:pt idx="5">
                  <c:v>1.8051925526571199E-4</c:v>
                </c:pt>
                <c:pt idx="6">
                  <c:v>1.7807878631606201E-4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BB1-462F-B053-9611E66A4DD9}"/>
            </c:ext>
          </c:extLst>
        </c:ser>
        <c:ser>
          <c:idx val="3"/>
          <c:order val="3"/>
          <c:tx>
            <c:strRef>
              <c:f>'Table+Figs.'!$L$6</c:f>
              <c:strCache>
                <c:ptCount val="1"/>
                <c:pt idx="0">
                  <c:v>RVQ-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'Table+Figs.'!$M$2:$S$2</c:f>
              <c:strCache>
                <c:ptCount val="7"/>
                <c:pt idx="0">
                  <c:v>60min</c:v>
                </c:pt>
                <c:pt idx="1">
                  <c:v>30min</c:v>
                </c:pt>
                <c:pt idx="2">
                  <c:v>15min</c:v>
                </c:pt>
                <c:pt idx="3">
                  <c:v>10min</c:v>
                </c:pt>
                <c:pt idx="4">
                  <c:v>5min</c:v>
                </c:pt>
                <c:pt idx="5">
                  <c:v>1min</c:v>
                </c:pt>
                <c:pt idx="6">
                  <c:v>tick</c:v>
                </c:pt>
              </c:strCache>
            </c:strRef>
          </c:cat>
          <c:val>
            <c:numRef>
              <c:f>'Table+Figs.'!$M$6:$S$6</c:f>
              <c:numCache>
                <c:formatCode>General</c:formatCode>
                <c:ptCount val="7"/>
                <c:pt idx="0">
                  <c:v>7.5996592706738963E-5</c:v>
                </c:pt>
                <c:pt idx="1">
                  <c:v>9.4592833076135099E-5</c:v>
                </c:pt>
                <c:pt idx="2">
                  <c:v>1.2910929722352476E-4</c:v>
                </c:pt>
                <c:pt idx="3">
                  <c:v>1.40618527325253E-4</c:v>
                </c:pt>
                <c:pt idx="4">
                  <c:v>1.4285212734581299E-4</c:v>
                </c:pt>
                <c:pt idx="5">
                  <c:v>1.5090848588917099E-4</c:v>
                </c:pt>
                <c:pt idx="6">
                  <c:v>1.69167934477009E-4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BB1-462F-B053-9611E66A4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5566624"/>
        <c:axId val="825571200"/>
      </c:lineChart>
      <c:catAx>
        <c:axId val="825566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900000" spcFirstLastPara="1" vertOverflow="ellipsis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5571200"/>
        <c:crosses val="autoZero"/>
        <c:auto val="1"/>
        <c:lblAlgn val="ctr"/>
        <c:lblOffset val="100"/>
        <c:noMultiLvlLbl val="0"/>
      </c:catAx>
      <c:valAx>
        <c:axId val="825571200"/>
        <c:scaling>
          <c:orientation val="minMax"/>
          <c:max val="2.0000000000000006E-4"/>
          <c:min val="6.0000000000000022E-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5566624"/>
        <c:crosses val="autoZero"/>
        <c:crossBetween val="between"/>
        <c:majorUnit val="2.0000000000000008E-5"/>
        <c:minorUnit val="6.0000000000000018E-6"/>
        <c:dispUnits>
          <c:custUnit val="1.0000000000000003E-4"/>
        </c:dispUnits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543221760697977"/>
          <c:y val="0.34172383326305955"/>
          <c:w val="0.10345206531325379"/>
          <c:h val="0.37854287821865407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accent2">
          <a:lumMod val="40000"/>
          <a:lumOff val="60000"/>
        </a:schemeClr>
      </a:solidFill>
      <a:round/>
    </a:ln>
    <a:effectLst/>
  </c:spPr>
  <c:txPr>
    <a:bodyPr rot="1020000"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450-D1AA-4341-A4E3-4026B5B6ADA6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988-1F6A-4436-B659-BAAB9C41E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16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450-D1AA-4341-A4E3-4026B5B6ADA6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988-1F6A-4436-B659-BAAB9C41E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78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450-D1AA-4341-A4E3-4026B5B6ADA6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988-1F6A-4436-B659-BAAB9C41E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19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450-D1AA-4341-A4E3-4026B5B6ADA6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988-1F6A-4436-B659-BAAB9C41E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12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450-D1AA-4341-A4E3-4026B5B6ADA6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988-1F6A-4436-B659-BAAB9C41E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43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450-D1AA-4341-A4E3-4026B5B6ADA6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988-1F6A-4436-B659-BAAB9C41E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77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450-D1AA-4341-A4E3-4026B5B6ADA6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988-1F6A-4436-B659-BAAB9C41E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2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450-D1AA-4341-A4E3-4026B5B6ADA6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988-1F6A-4436-B659-BAAB9C41E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69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450-D1AA-4341-A4E3-4026B5B6ADA6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988-1F6A-4436-B659-BAAB9C41E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66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450-D1AA-4341-A4E3-4026B5B6ADA6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988-1F6A-4436-B659-BAAB9C41E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5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9450-D1AA-4341-A4E3-4026B5B6ADA6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988-1F6A-4436-B659-BAAB9C41E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75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59450-D1AA-4341-A4E3-4026B5B6ADA6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A0988-1F6A-4436-B659-BAAB9C41E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30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66928"/>
            <a:ext cx="9183624" cy="5852160"/>
          </a:xfrm>
        </p:spPr>
        <p:txBody>
          <a:bodyPr>
            <a:normAutofit/>
          </a:bodyPr>
          <a:lstStyle/>
          <a:p>
            <a:r>
              <a:rPr lang="en-US" sz="3600" dirty="0"/>
              <a:t>Cover Image</a:t>
            </a:r>
            <a:endParaRPr lang="en-GB" sz="3600" dirty="0"/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867724"/>
              </p:ext>
            </p:extLst>
          </p:nvPr>
        </p:nvGraphicFramePr>
        <p:xfrm>
          <a:off x="2694562" y="1405826"/>
          <a:ext cx="7188740" cy="3974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732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主题​​</vt:lpstr>
      <vt:lpstr>Cover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XishengYu</cp:lastModifiedBy>
  <cp:revision>18</cp:revision>
  <dcterms:created xsi:type="dcterms:W3CDTF">2020-08-22T02:17:39Z</dcterms:created>
  <dcterms:modified xsi:type="dcterms:W3CDTF">2024-02-24T02:52:23Z</dcterms:modified>
</cp:coreProperties>
</file>