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fif" ContentType="image/jpe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54"/>
  </p:notesMasterIdLst>
  <p:handoutMasterIdLst>
    <p:handoutMasterId r:id="rId55"/>
  </p:handoutMasterIdLst>
  <p:sldIdLst>
    <p:sldId id="729" r:id="rId4"/>
    <p:sldId id="542" r:id="rId5"/>
    <p:sldId id="730" r:id="rId6"/>
    <p:sldId id="687" r:id="rId7"/>
    <p:sldId id="728" r:id="rId8"/>
    <p:sldId id="724" r:id="rId9"/>
    <p:sldId id="725" r:id="rId10"/>
    <p:sldId id="732" r:id="rId11"/>
    <p:sldId id="733" r:id="rId12"/>
    <p:sldId id="711" r:id="rId13"/>
    <p:sldId id="611" r:id="rId14"/>
    <p:sldId id="734" r:id="rId15"/>
    <p:sldId id="612" r:id="rId16"/>
    <p:sldId id="613" r:id="rId17"/>
    <p:sldId id="615" r:id="rId18"/>
    <p:sldId id="616" r:id="rId19"/>
    <p:sldId id="617" r:id="rId20"/>
    <p:sldId id="727" r:id="rId21"/>
    <p:sldId id="735" r:id="rId22"/>
    <p:sldId id="621" r:id="rId23"/>
    <p:sldId id="625" r:id="rId24"/>
    <p:sldId id="626" r:id="rId25"/>
    <p:sldId id="620" r:id="rId26"/>
    <p:sldId id="628" r:id="rId27"/>
    <p:sldId id="715" r:id="rId28"/>
    <p:sldId id="716" r:id="rId29"/>
    <p:sldId id="717" r:id="rId30"/>
    <p:sldId id="718" r:id="rId31"/>
    <p:sldId id="719" r:id="rId32"/>
    <p:sldId id="689" r:id="rId33"/>
    <p:sldId id="651" r:id="rId34"/>
    <p:sldId id="650" r:id="rId35"/>
    <p:sldId id="707" r:id="rId36"/>
    <p:sldId id="708" r:id="rId37"/>
    <p:sldId id="731" r:id="rId38"/>
    <p:sldId id="688" r:id="rId39"/>
    <p:sldId id="659" r:id="rId40"/>
    <p:sldId id="703" r:id="rId41"/>
    <p:sldId id="661" r:id="rId42"/>
    <p:sldId id="709" r:id="rId43"/>
    <p:sldId id="704" r:id="rId44"/>
    <p:sldId id="664" r:id="rId45"/>
    <p:sldId id="668" r:id="rId46"/>
    <p:sldId id="666" r:id="rId47"/>
    <p:sldId id="667" r:id="rId48"/>
    <p:sldId id="669" r:id="rId49"/>
    <p:sldId id="705" r:id="rId50"/>
    <p:sldId id="665" r:id="rId51"/>
    <p:sldId id="636" r:id="rId52"/>
    <p:sldId id="713" r:id="rId53"/>
  </p:sldIdLst>
  <p:sldSz cx="9144000" cy="6858000" type="screen4x3"/>
  <p:notesSz cx="7302500" cy="9586913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9999"/>
    <a:srgbClr val="E0F4E3"/>
    <a:srgbClr val="E0E0E0"/>
    <a:srgbClr val="E3E4E6"/>
    <a:srgbClr val="FFFF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545" autoAdjust="0"/>
    <p:restoredTop sz="86408" autoAdjust="0"/>
  </p:normalViewPr>
  <p:slideViewPr>
    <p:cSldViewPr snapToObjects="1">
      <p:cViewPr varScale="1">
        <p:scale>
          <a:sx n="42" d="100"/>
          <a:sy n="42" d="100"/>
        </p:scale>
        <p:origin x="54" y="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358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5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8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788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6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3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lab.andrew.cmu.edu/courses/15213-s19" TargetMode="External"/><Relationship Id="rId2" Type="http://schemas.openxmlformats.org/officeDocument/2006/relationships/hyperlink" Target="https://autolab.andrew.cmu.edu/courses/15213-f16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frm=1&amp;source=images&amp;cd=&amp;cad=rja&amp;uact=8&amp;ved=0ahUKEwiq_bnxubbKAhWDHh4KHe0lA-cQjRwIBw&amp;url=https://commons.wikimedia.org/wiki/File:Red_x.svg&amp;bvm=bv.112064104,d.dmo&amp;psig=AFQjCNFfdi-zR8KFDHdPCO6tKFT_z9ko5A&amp;ust=1453312679784653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hyperlink" Target="https://upload.wikimedia.org/wikipedia/commons/archive/0/03/20080524210756!Green_check.svg" TargetMode="Externa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6237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06400" y="4953000"/>
            <a:ext cx="6985000" cy="16161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27660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sp>
        <p:nvSpPr>
          <p:cNvPr id="49" name="Rectangle 5"/>
          <p:cNvSpPr>
            <a:spLocks/>
          </p:cNvSpPr>
          <p:nvPr/>
        </p:nvSpPr>
        <p:spPr bwMode="auto">
          <a:xfrm>
            <a:off x="2683312" y="5062537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2713195" y="5748337"/>
            <a:ext cx="1861979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2713196" y="6088459"/>
            <a:ext cx="186197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5022056" y="5062537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5098256" y="5748337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5098256" y="608845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67" name="Group 5"/>
          <p:cNvGrpSpPr>
            <a:grpSpLocks/>
          </p:cNvGrpSpPr>
          <p:nvPr/>
        </p:nvGrpSpPr>
        <p:grpSpPr bwMode="auto">
          <a:xfrm>
            <a:off x="7631317" y="3048000"/>
            <a:ext cx="1528162" cy="3646061"/>
            <a:chOff x="0" y="178"/>
            <a:chExt cx="1140" cy="2719"/>
          </a:xfrm>
        </p:grpSpPr>
        <p:grpSp>
          <p:nvGrpSpPr>
            <p:cNvPr id="68" name="Group 6"/>
            <p:cNvGrpSpPr>
              <a:grpSpLocks/>
            </p:cNvGrpSpPr>
            <p:nvPr/>
          </p:nvGrpSpPr>
          <p:grpSpPr bwMode="auto">
            <a:xfrm>
              <a:off x="0" y="500"/>
              <a:ext cx="1104" cy="2397"/>
              <a:chOff x="0" y="-7"/>
              <a:chExt cx="1104" cy="2397"/>
            </a:xfrm>
          </p:grpSpPr>
          <p:grpSp>
            <p:nvGrpSpPr>
              <p:cNvPr id="72" name="Group 7"/>
              <p:cNvGrpSpPr>
                <a:grpSpLocks/>
              </p:cNvGrpSpPr>
              <p:nvPr/>
            </p:nvGrpSpPr>
            <p:grpSpPr bwMode="auto">
              <a:xfrm>
                <a:off x="0" y="-7"/>
                <a:ext cx="288" cy="237"/>
                <a:chOff x="0" y="-7"/>
                <a:chExt cx="288" cy="237"/>
              </a:xfrm>
            </p:grpSpPr>
            <p:sp>
              <p:nvSpPr>
                <p:cNvPr id="214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5" name="Rectangle 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3" name="Group 10"/>
              <p:cNvGrpSpPr>
                <a:grpSpLocks/>
              </p:cNvGrpSpPr>
              <p:nvPr/>
            </p:nvGrpSpPr>
            <p:grpSpPr bwMode="auto">
              <a:xfrm>
                <a:off x="288" y="-7"/>
                <a:ext cx="288" cy="237"/>
                <a:chOff x="0" y="-7"/>
                <a:chExt cx="288" cy="237"/>
              </a:xfrm>
            </p:grpSpPr>
            <p:sp>
              <p:nvSpPr>
                <p:cNvPr id="212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3" name="Rectangle 1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4" name="Group 13"/>
              <p:cNvGrpSpPr>
                <a:grpSpLocks/>
              </p:cNvGrpSpPr>
              <p:nvPr/>
            </p:nvGrpSpPr>
            <p:grpSpPr bwMode="auto">
              <a:xfrm>
                <a:off x="576" y="-7"/>
                <a:ext cx="528" cy="237"/>
                <a:chOff x="0" y="-7"/>
                <a:chExt cx="528" cy="237"/>
              </a:xfrm>
            </p:grpSpPr>
            <p:sp>
              <p:nvSpPr>
                <p:cNvPr id="210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1" name="Rectangle 1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5" name="Group 16"/>
              <p:cNvGrpSpPr>
                <a:grpSpLocks/>
              </p:cNvGrpSpPr>
              <p:nvPr/>
            </p:nvGrpSpPr>
            <p:grpSpPr bwMode="auto">
              <a:xfrm>
                <a:off x="0" y="137"/>
                <a:ext cx="288" cy="237"/>
                <a:chOff x="0" y="-7"/>
                <a:chExt cx="288" cy="237"/>
              </a:xfrm>
            </p:grpSpPr>
            <p:sp>
              <p:nvSpPr>
                <p:cNvPr id="208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9" name="Rectangle 1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6" name="Group 19"/>
              <p:cNvGrpSpPr>
                <a:grpSpLocks/>
              </p:cNvGrpSpPr>
              <p:nvPr/>
            </p:nvGrpSpPr>
            <p:grpSpPr bwMode="auto">
              <a:xfrm>
                <a:off x="288" y="137"/>
                <a:ext cx="288" cy="237"/>
                <a:chOff x="0" y="-7"/>
                <a:chExt cx="288" cy="237"/>
              </a:xfrm>
            </p:grpSpPr>
            <p:sp>
              <p:nvSpPr>
                <p:cNvPr id="206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7" name="Rectangle 2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7" name="Group 22"/>
              <p:cNvGrpSpPr>
                <a:grpSpLocks/>
              </p:cNvGrpSpPr>
              <p:nvPr/>
            </p:nvGrpSpPr>
            <p:grpSpPr bwMode="auto">
              <a:xfrm>
                <a:off x="576" y="137"/>
                <a:ext cx="528" cy="237"/>
                <a:chOff x="0" y="-7"/>
                <a:chExt cx="528" cy="237"/>
              </a:xfrm>
            </p:grpSpPr>
            <p:sp>
              <p:nvSpPr>
                <p:cNvPr id="204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5" name="Rectangle 2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0" y="281"/>
                <a:ext cx="288" cy="237"/>
                <a:chOff x="0" y="-7"/>
                <a:chExt cx="288" cy="237"/>
              </a:xfrm>
            </p:grpSpPr>
            <p:sp>
              <p:nvSpPr>
                <p:cNvPr id="202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3" name="Rectangle 2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79" name="Group 28"/>
              <p:cNvGrpSpPr>
                <a:grpSpLocks/>
              </p:cNvGrpSpPr>
              <p:nvPr/>
            </p:nvGrpSpPr>
            <p:grpSpPr bwMode="auto">
              <a:xfrm>
                <a:off x="288" y="281"/>
                <a:ext cx="288" cy="237"/>
                <a:chOff x="0" y="-7"/>
                <a:chExt cx="288" cy="237"/>
              </a:xfrm>
            </p:grpSpPr>
            <p:sp>
              <p:nvSpPr>
                <p:cNvPr id="200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1" name="Rectangle 3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80" name="Group 31"/>
              <p:cNvGrpSpPr>
                <a:grpSpLocks/>
              </p:cNvGrpSpPr>
              <p:nvPr/>
            </p:nvGrpSpPr>
            <p:grpSpPr bwMode="auto">
              <a:xfrm>
                <a:off x="576" y="281"/>
                <a:ext cx="528" cy="237"/>
                <a:chOff x="0" y="-7"/>
                <a:chExt cx="528" cy="237"/>
              </a:xfrm>
            </p:grpSpPr>
            <p:sp>
              <p:nvSpPr>
                <p:cNvPr id="198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9" name="Rectangle 3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81" name="Group 34"/>
              <p:cNvGrpSpPr>
                <a:grpSpLocks/>
              </p:cNvGrpSpPr>
              <p:nvPr/>
            </p:nvGrpSpPr>
            <p:grpSpPr bwMode="auto">
              <a:xfrm>
                <a:off x="0" y="425"/>
                <a:ext cx="288" cy="237"/>
                <a:chOff x="0" y="-7"/>
                <a:chExt cx="288" cy="237"/>
              </a:xfrm>
            </p:grpSpPr>
            <p:sp>
              <p:nvSpPr>
                <p:cNvPr id="196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7" name="Rectangle 3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2" name="Group 37"/>
              <p:cNvGrpSpPr>
                <a:grpSpLocks/>
              </p:cNvGrpSpPr>
              <p:nvPr/>
            </p:nvGrpSpPr>
            <p:grpSpPr bwMode="auto">
              <a:xfrm>
                <a:off x="288" y="425"/>
                <a:ext cx="288" cy="237"/>
                <a:chOff x="0" y="-7"/>
                <a:chExt cx="288" cy="237"/>
              </a:xfrm>
            </p:grpSpPr>
            <p:sp>
              <p:nvSpPr>
                <p:cNvPr id="194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5" name="Rectangle 3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3" name="Group 40"/>
              <p:cNvGrpSpPr>
                <a:grpSpLocks/>
              </p:cNvGrpSpPr>
              <p:nvPr/>
            </p:nvGrpSpPr>
            <p:grpSpPr bwMode="auto">
              <a:xfrm>
                <a:off x="576" y="425"/>
                <a:ext cx="528" cy="237"/>
                <a:chOff x="0" y="-7"/>
                <a:chExt cx="528" cy="237"/>
              </a:xfrm>
            </p:grpSpPr>
            <p:sp>
              <p:nvSpPr>
                <p:cNvPr id="192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3" name="Rectangle 4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84" name="Group 43"/>
              <p:cNvGrpSpPr>
                <a:grpSpLocks/>
              </p:cNvGrpSpPr>
              <p:nvPr/>
            </p:nvGrpSpPr>
            <p:grpSpPr bwMode="auto">
              <a:xfrm>
                <a:off x="0" y="569"/>
                <a:ext cx="288" cy="237"/>
                <a:chOff x="0" y="-7"/>
                <a:chExt cx="288" cy="237"/>
              </a:xfrm>
            </p:grpSpPr>
            <p:sp>
              <p:nvSpPr>
                <p:cNvPr id="190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1" name="Rectangle 4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5" name="Group 46"/>
              <p:cNvGrpSpPr>
                <a:grpSpLocks/>
              </p:cNvGrpSpPr>
              <p:nvPr/>
            </p:nvGrpSpPr>
            <p:grpSpPr bwMode="auto">
              <a:xfrm>
                <a:off x="288" y="569"/>
                <a:ext cx="288" cy="237"/>
                <a:chOff x="0" y="-7"/>
                <a:chExt cx="288" cy="237"/>
              </a:xfrm>
            </p:grpSpPr>
            <p:sp>
              <p:nvSpPr>
                <p:cNvPr id="188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9" name="Rectangle 4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6" name="Group 49"/>
              <p:cNvGrpSpPr>
                <a:grpSpLocks/>
              </p:cNvGrpSpPr>
              <p:nvPr/>
            </p:nvGrpSpPr>
            <p:grpSpPr bwMode="auto">
              <a:xfrm>
                <a:off x="576" y="569"/>
                <a:ext cx="528" cy="237"/>
                <a:chOff x="0" y="-7"/>
                <a:chExt cx="528" cy="237"/>
              </a:xfrm>
            </p:grpSpPr>
            <p:sp>
              <p:nvSpPr>
                <p:cNvPr id="186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7" name="Rectangle 5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87" name="Group 52"/>
              <p:cNvGrpSpPr>
                <a:grpSpLocks/>
              </p:cNvGrpSpPr>
              <p:nvPr/>
            </p:nvGrpSpPr>
            <p:grpSpPr bwMode="auto">
              <a:xfrm>
                <a:off x="0" y="713"/>
                <a:ext cx="288" cy="237"/>
                <a:chOff x="0" y="-7"/>
                <a:chExt cx="288" cy="237"/>
              </a:xfrm>
            </p:grpSpPr>
            <p:sp>
              <p:nvSpPr>
                <p:cNvPr id="184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5" name="Rectangle 5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8" name="Group 55"/>
              <p:cNvGrpSpPr>
                <a:grpSpLocks/>
              </p:cNvGrpSpPr>
              <p:nvPr/>
            </p:nvGrpSpPr>
            <p:grpSpPr bwMode="auto">
              <a:xfrm>
                <a:off x="288" y="713"/>
                <a:ext cx="288" cy="237"/>
                <a:chOff x="0" y="-7"/>
                <a:chExt cx="288" cy="237"/>
              </a:xfrm>
            </p:grpSpPr>
            <p:sp>
              <p:nvSpPr>
                <p:cNvPr id="182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3" name="Rectangle 5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9" name="Group 58"/>
              <p:cNvGrpSpPr>
                <a:grpSpLocks/>
              </p:cNvGrpSpPr>
              <p:nvPr/>
            </p:nvGrpSpPr>
            <p:grpSpPr bwMode="auto">
              <a:xfrm>
                <a:off x="576" y="713"/>
                <a:ext cx="528" cy="237"/>
                <a:chOff x="0" y="-7"/>
                <a:chExt cx="528" cy="237"/>
              </a:xfrm>
            </p:grpSpPr>
            <p:sp>
              <p:nvSpPr>
                <p:cNvPr id="180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1" name="Rectangle 6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90" name="Group 61"/>
              <p:cNvGrpSpPr>
                <a:grpSpLocks/>
              </p:cNvGrpSpPr>
              <p:nvPr/>
            </p:nvGrpSpPr>
            <p:grpSpPr bwMode="auto">
              <a:xfrm>
                <a:off x="0" y="857"/>
                <a:ext cx="288" cy="237"/>
                <a:chOff x="0" y="-7"/>
                <a:chExt cx="288" cy="237"/>
              </a:xfrm>
            </p:grpSpPr>
            <p:sp>
              <p:nvSpPr>
                <p:cNvPr id="178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9" name="Rectangle 6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1" name="Group 64"/>
              <p:cNvGrpSpPr>
                <a:grpSpLocks/>
              </p:cNvGrpSpPr>
              <p:nvPr/>
            </p:nvGrpSpPr>
            <p:grpSpPr bwMode="auto">
              <a:xfrm>
                <a:off x="288" y="857"/>
                <a:ext cx="288" cy="237"/>
                <a:chOff x="0" y="-7"/>
                <a:chExt cx="288" cy="237"/>
              </a:xfrm>
            </p:grpSpPr>
            <p:sp>
              <p:nvSpPr>
                <p:cNvPr id="176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7" name="Rectangle 6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2" name="Group 67"/>
              <p:cNvGrpSpPr>
                <a:grpSpLocks/>
              </p:cNvGrpSpPr>
              <p:nvPr/>
            </p:nvGrpSpPr>
            <p:grpSpPr bwMode="auto">
              <a:xfrm>
                <a:off x="576" y="857"/>
                <a:ext cx="528" cy="237"/>
                <a:chOff x="0" y="-7"/>
                <a:chExt cx="528" cy="237"/>
              </a:xfrm>
            </p:grpSpPr>
            <p:sp>
              <p:nvSpPr>
                <p:cNvPr id="174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5" name="Rectangle 69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93" name="Group 70"/>
              <p:cNvGrpSpPr>
                <a:grpSpLocks/>
              </p:cNvGrpSpPr>
              <p:nvPr/>
            </p:nvGrpSpPr>
            <p:grpSpPr bwMode="auto">
              <a:xfrm>
                <a:off x="0" y="1001"/>
                <a:ext cx="288" cy="237"/>
                <a:chOff x="0" y="-7"/>
                <a:chExt cx="288" cy="237"/>
              </a:xfrm>
            </p:grpSpPr>
            <p:sp>
              <p:nvSpPr>
                <p:cNvPr id="172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3" name="Rectangle 7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4" name="Group 73"/>
              <p:cNvGrpSpPr>
                <a:grpSpLocks/>
              </p:cNvGrpSpPr>
              <p:nvPr/>
            </p:nvGrpSpPr>
            <p:grpSpPr bwMode="auto">
              <a:xfrm>
                <a:off x="288" y="1001"/>
                <a:ext cx="288" cy="237"/>
                <a:chOff x="0" y="-7"/>
                <a:chExt cx="288" cy="237"/>
              </a:xfrm>
            </p:grpSpPr>
            <p:sp>
              <p:nvSpPr>
                <p:cNvPr id="170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1" name="Rectangle 7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5" name="Group 76"/>
              <p:cNvGrpSpPr>
                <a:grpSpLocks/>
              </p:cNvGrpSpPr>
              <p:nvPr/>
            </p:nvGrpSpPr>
            <p:grpSpPr bwMode="auto">
              <a:xfrm>
                <a:off x="576" y="1001"/>
                <a:ext cx="528" cy="237"/>
                <a:chOff x="0" y="-7"/>
                <a:chExt cx="528" cy="237"/>
              </a:xfrm>
            </p:grpSpPr>
            <p:sp>
              <p:nvSpPr>
                <p:cNvPr id="168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9" name="Rectangle 78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96" name="Group 79"/>
              <p:cNvGrpSpPr>
                <a:grpSpLocks/>
              </p:cNvGrpSpPr>
              <p:nvPr/>
            </p:nvGrpSpPr>
            <p:grpSpPr bwMode="auto">
              <a:xfrm>
                <a:off x="0" y="1145"/>
                <a:ext cx="288" cy="237"/>
                <a:chOff x="0" y="-7"/>
                <a:chExt cx="288" cy="237"/>
              </a:xfrm>
            </p:grpSpPr>
            <p:sp>
              <p:nvSpPr>
                <p:cNvPr id="166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7" name="Rectangle 8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7" name="Group 82"/>
              <p:cNvGrpSpPr>
                <a:grpSpLocks/>
              </p:cNvGrpSpPr>
              <p:nvPr/>
            </p:nvGrpSpPr>
            <p:grpSpPr bwMode="auto">
              <a:xfrm>
                <a:off x="288" y="1145"/>
                <a:ext cx="288" cy="237"/>
                <a:chOff x="0" y="-7"/>
                <a:chExt cx="288" cy="237"/>
              </a:xfrm>
            </p:grpSpPr>
            <p:sp>
              <p:nvSpPr>
                <p:cNvPr id="164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5" name="Rectangle 8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8" name="Group 85"/>
              <p:cNvGrpSpPr>
                <a:grpSpLocks/>
              </p:cNvGrpSpPr>
              <p:nvPr/>
            </p:nvGrpSpPr>
            <p:grpSpPr bwMode="auto">
              <a:xfrm>
                <a:off x="576" y="1145"/>
                <a:ext cx="528" cy="237"/>
                <a:chOff x="0" y="-7"/>
                <a:chExt cx="528" cy="237"/>
              </a:xfrm>
            </p:grpSpPr>
            <p:sp>
              <p:nvSpPr>
                <p:cNvPr id="162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3" name="Rectangle 87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99" name="Group 88"/>
              <p:cNvGrpSpPr>
                <a:grpSpLocks/>
              </p:cNvGrpSpPr>
              <p:nvPr/>
            </p:nvGrpSpPr>
            <p:grpSpPr bwMode="auto">
              <a:xfrm>
                <a:off x="0" y="1289"/>
                <a:ext cx="288" cy="237"/>
                <a:chOff x="0" y="-7"/>
                <a:chExt cx="288" cy="237"/>
              </a:xfrm>
            </p:grpSpPr>
            <p:sp>
              <p:nvSpPr>
                <p:cNvPr id="160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1" name="Rectangle 9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0" name="Group 91"/>
              <p:cNvGrpSpPr>
                <a:grpSpLocks/>
              </p:cNvGrpSpPr>
              <p:nvPr/>
            </p:nvGrpSpPr>
            <p:grpSpPr bwMode="auto">
              <a:xfrm>
                <a:off x="288" y="1289"/>
                <a:ext cx="288" cy="237"/>
                <a:chOff x="0" y="-7"/>
                <a:chExt cx="288" cy="237"/>
              </a:xfrm>
            </p:grpSpPr>
            <p:sp>
              <p:nvSpPr>
                <p:cNvPr id="158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9" name="Rectangle 9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1" name="Group 94"/>
              <p:cNvGrpSpPr>
                <a:grpSpLocks/>
              </p:cNvGrpSpPr>
              <p:nvPr/>
            </p:nvGrpSpPr>
            <p:grpSpPr bwMode="auto">
              <a:xfrm>
                <a:off x="576" y="1289"/>
                <a:ext cx="528" cy="237"/>
                <a:chOff x="0" y="-7"/>
                <a:chExt cx="528" cy="237"/>
              </a:xfrm>
            </p:grpSpPr>
            <p:sp>
              <p:nvSpPr>
                <p:cNvPr id="156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7" name="Rectangle 96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102" name="Group 97"/>
              <p:cNvGrpSpPr>
                <a:grpSpLocks/>
              </p:cNvGrpSpPr>
              <p:nvPr/>
            </p:nvGrpSpPr>
            <p:grpSpPr bwMode="auto">
              <a:xfrm>
                <a:off x="0" y="1433"/>
                <a:ext cx="288" cy="237"/>
                <a:chOff x="0" y="-7"/>
                <a:chExt cx="288" cy="237"/>
              </a:xfrm>
            </p:grpSpPr>
            <p:sp>
              <p:nvSpPr>
                <p:cNvPr id="154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5" name="Rectangle 9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103" name="Group 100"/>
              <p:cNvGrpSpPr>
                <a:grpSpLocks/>
              </p:cNvGrpSpPr>
              <p:nvPr/>
            </p:nvGrpSpPr>
            <p:grpSpPr bwMode="auto">
              <a:xfrm>
                <a:off x="288" y="1433"/>
                <a:ext cx="288" cy="237"/>
                <a:chOff x="0" y="-7"/>
                <a:chExt cx="288" cy="237"/>
              </a:xfrm>
            </p:grpSpPr>
            <p:sp>
              <p:nvSpPr>
                <p:cNvPr id="152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102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104" name="Group 103"/>
              <p:cNvGrpSpPr>
                <a:grpSpLocks/>
              </p:cNvGrpSpPr>
              <p:nvPr/>
            </p:nvGrpSpPr>
            <p:grpSpPr bwMode="auto">
              <a:xfrm>
                <a:off x="576" y="1433"/>
                <a:ext cx="528" cy="237"/>
                <a:chOff x="0" y="-7"/>
                <a:chExt cx="528" cy="237"/>
              </a:xfrm>
            </p:grpSpPr>
            <p:sp>
              <p:nvSpPr>
                <p:cNvPr id="150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0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105" name="Group 106"/>
              <p:cNvGrpSpPr>
                <a:grpSpLocks/>
              </p:cNvGrpSpPr>
              <p:nvPr/>
            </p:nvGrpSpPr>
            <p:grpSpPr bwMode="auto">
              <a:xfrm>
                <a:off x="0" y="1577"/>
                <a:ext cx="288" cy="237"/>
                <a:chOff x="0" y="-7"/>
                <a:chExt cx="288" cy="237"/>
              </a:xfrm>
            </p:grpSpPr>
            <p:sp>
              <p:nvSpPr>
                <p:cNvPr id="148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0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106" name="Group 109"/>
              <p:cNvGrpSpPr>
                <a:grpSpLocks/>
              </p:cNvGrpSpPr>
              <p:nvPr/>
            </p:nvGrpSpPr>
            <p:grpSpPr bwMode="auto">
              <a:xfrm>
                <a:off x="288" y="1577"/>
                <a:ext cx="288" cy="237"/>
                <a:chOff x="0" y="-7"/>
                <a:chExt cx="288" cy="237"/>
              </a:xfrm>
            </p:grpSpPr>
            <p:sp>
              <p:nvSpPr>
                <p:cNvPr id="146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11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107" name="Group 112"/>
              <p:cNvGrpSpPr>
                <a:grpSpLocks/>
              </p:cNvGrpSpPr>
              <p:nvPr/>
            </p:nvGrpSpPr>
            <p:grpSpPr bwMode="auto">
              <a:xfrm>
                <a:off x="576" y="1577"/>
                <a:ext cx="528" cy="237"/>
                <a:chOff x="0" y="-7"/>
                <a:chExt cx="528" cy="237"/>
              </a:xfrm>
            </p:grpSpPr>
            <p:sp>
              <p:nvSpPr>
                <p:cNvPr id="144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11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108" name="Group 115"/>
              <p:cNvGrpSpPr>
                <a:grpSpLocks/>
              </p:cNvGrpSpPr>
              <p:nvPr/>
            </p:nvGrpSpPr>
            <p:grpSpPr bwMode="auto">
              <a:xfrm>
                <a:off x="0" y="1721"/>
                <a:ext cx="288" cy="237"/>
                <a:chOff x="0" y="-7"/>
                <a:chExt cx="288" cy="237"/>
              </a:xfrm>
            </p:grpSpPr>
            <p:sp>
              <p:nvSpPr>
                <p:cNvPr id="142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11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109" name="Group 118"/>
              <p:cNvGrpSpPr>
                <a:grpSpLocks/>
              </p:cNvGrpSpPr>
              <p:nvPr/>
            </p:nvGrpSpPr>
            <p:grpSpPr bwMode="auto">
              <a:xfrm>
                <a:off x="288" y="1721"/>
                <a:ext cx="288" cy="237"/>
                <a:chOff x="0" y="-7"/>
                <a:chExt cx="288" cy="237"/>
              </a:xfrm>
            </p:grpSpPr>
            <p:sp>
              <p:nvSpPr>
                <p:cNvPr id="140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120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110" name="Group 121"/>
              <p:cNvGrpSpPr>
                <a:grpSpLocks/>
              </p:cNvGrpSpPr>
              <p:nvPr/>
            </p:nvGrpSpPr>
            <p:grpSpPr bwMode="auto">
              <a:xfrm>
                <a:off x="576" y="1721"/>
                <a:ext cx="528" cy="237"/>
                <a:chOff x="0" y="-7"/>
                <a:chExt cx="528" cy="237"/>
              </a:xfrm>
            </p:grpSpPr>
            <p:sp>
              <p:nvSpPr>
                <p:cNvPr id="138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12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111" name="Group 124"/>
              <p:cNvGrpSpPr>
                <a:grpSpLocks/>
              </p:cNvGrpSpPr>
              <p:nvPr/>
            </p:nvGrpSpPr>
            <p:grpSpPr bwMode="auto">
              <a:xfrm>
                <a:off x="0" y="1865"/>
                <a:ext cx="288" cy="237"/>
                <a:chOff x="0" y="-7"/>
                <a:chExt cx="288" cy="237"/>
              </a:xfrm>
            </p:grpSpPr>
            <p:sp>
              <p:nvSpPr>
                <p:cNvPr id="136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12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112" name="Group 127"/>
              <p:cNvGrpSpPr>
                <a:grpSpLocks/>
              </p:cNvGrpSpPr>
              <p:nvPr/>
            </p:nvGrpSpPr>
            <p:grpSpPr bwMode="auto">
              <a:xfrm>
                <a:off x="288" y="1865"/>
                <a:ext cx="288" cy="237"/>
                <a:chOff x="0" y="-7"/>
                <a:chExt cx="288" cy="237"/>
              </a:xfrm>
            </p:grpSpPr>
            <p:sp>
              <p:nvSpPr>
                <p:cNvPr id="134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129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113" name="Group 130"/>
              <p:cNvGrpSpPr>
                <a:grpSpLocks/>
              </p:cNvGrpSpPr>
              <p:nvPr/>
            </p:nvGrpSpPr>
            <p:grpSpPr bwMode="auto">
              <a:xfrm>
                <a:off x="576" y="1865"/>
                <a:ext cx="528" cy="237"/>
                <a:chOff x="0" y="-7"/>
                <a:chExt cx="528" cy="237"/>
              </a:xfrm>
            </p:grpSpPr>
            <p:sp>
              <p:nvSpPr>
                <p:cNvPr id="132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13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114" name="Group 133"/>
              <p:cNvGrpSpPr>
                <a:grpSpLocks/>
              </p:cNvGrpSpPr>
              <p:nvPr/>
            </p:nvGrpSpPr>
            <p:grpSpPr bwMode="auto">
              <a:xfrm>
                <a:off x="0" y="2009"/>
                <a:ext cx="288" cy="237"/>
                <a:chOff x="0" y="-7"/>
                <a:chExt cx="288" cy="237"/>
              </a:xfrm>
            </p:grpSpPr>
            <p:sp>
              <p:nvSpPr>
                <p:cNvPr id="130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13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115" name="Group 136"/>
              <p:cNvGrpSpPr>
                <a:grpSpLocks/>
              </p:cNvGrpSpPr>
              <p:nvPr/>
            </p:nvGrpSpPr>
            <p:grpSpPr bwMode="auto">
              <a:xfrm>
                <a:off x="288" y="2009"/>
                <a:ext cx="288" cy="237"/>
                <a:chOff x="0" y="-7"/>
                <a:chExt cx="288" cy="237"/>
              </a:xfrm>
            </p:grpSpPr>
            <p:sp>
              <p:nvSpPr>
                <p:cNvPr id="128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138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116" name="Group 139"/>
              <p:cNvGrpSpPr>
                <a:grpSpLocks/>
              </p:cNvGrpSpPr>
              <p:nvPr/>
            </p:nvGrpSpPr>
            <p:grpSpPr bwMode="auto">
              <a:xfrm>
                <a:off x="576" y="2009"/>
                <a:ext cx="528" cy="237"/>
                <a:chOff x="0" y="-7"/>
                <a:chExt cx="528" cy="237"/>
              </a:xfrm>
            </p:grpSpPr>
            <p:sp>
              <p:nvSpPr>
                <p:cNvPr id="126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14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117" name="Group 142"/>
              <p:cNvGrpSpPr>
                <a:grpSpLocks/>
              </p:cNvGrpSpPr>
              <p:nvPr/>
            </p:nvGrpSpPr>
            <p:grpSpPr bwMode="auto">
              <a:xfrm>
                <a:off x="0" y="2153"/>
                <a:ext cx="288" cy="237"/>
                <a:chOff x="0" y="-7"/>
                <a:chExt cx="288" cy="237"/>
              </a:xfrm>
            </p:grpSpPr>
            <p:sp>
              <p:nvSpPr>
                <p:cNvPr id="124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14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118" name="Group 145"/>
              <p:cNvGrpSpPr>
                <a:grpSpLocks/>
              </p:cNvGrpSpPr>
              <p:nvPr/>
            </p:nvGrpSpPr>
            <p:grpSpPr bwMode="auto">
              <a:xfrm>
                <a:off x="288" y="2153"/>
                <a:ext cx="288" cy="237"/>
                <a:chOff x="0" y="-7"/>
                <a:chExt cx="288" cy="237"/>
              </a:xfrm>
            </p:grpSpPr>
            <p:sp>
              <p:nvSpPr>
                <p:cNvPr id="122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147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119" name="Group 148"/>
              <p:cNvGrpSpPr>
                <a:grpSpLocks/>
              </p:cNvGrpSpPr>
              <p:nvPr/>
            </p:nvGrpSpPr>
            <p:grpSpPr bwMode="auto">
              <a:xfrm>
                <a:off x="576" y="2153"/>
                <a:ext cx="528" cy="237"/>
                <a:chOff x="0" y="-7"/>
                <a:chExt cx="528" cy="237"/>
              </a:xfrm>
            </p:grpSpPr>
            <p:sp>
              <p:nvSpPr>
                <p:cNvPr id="120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15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9" name="Rectangle 151"/>
            <p:cNvSpPr>
              <a:spLocks/>
            </p:cNvSpPr>
            <p:nvPr/>
          </p:nvSpPr>
          <p:spPr bwMode="auto">
            <a:xfrm rot="19260000">
              <a:off x="55" y="268"/>
              <a:ext cx="352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0" name="Rectangle 152"/>
            <p:cNvSpPr>
              <a:spLocks/>
            </p:cNvSpPr>
            <p:nvPr/>
          </p:nvSpPr>
          <p:spPr bwMode="auto">
            <a:xfrm rot="19260000">
              <a:off x="321" y="178"/>
              <a:ext cx="620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71" name="Rectangle 153"/>
            <p:cNvSpPr>
              <a:spLocks/>
            </p:cNvSpPr>
            <p:nvPr/>
          </p:nvSpPr>
          <p:spPr bwMode="auto">
            <a:xfrm rot="19260000">
              <a:off x="617" y="211"/>
              <a:ext cx="523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216" name="Rectangle 5"/>
          <p:cNvSpPr>
            <a:spLocks/>
          </p:cNvSpPr>
          <p:nvPr/>
        </p:nvSpPr>
        <p:spPr bwMode="auto">
          <a:xfrm>
            <a:off x="6273800" y="5062537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223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+ 213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7" name="Line 6"/>
          <p:cNvSpPr>
            <a:spLocks noChangeShapeType="1"/>
          </p:cNvSpPr>
          <p:nvPr/>
        </p:nvSpPr>
        <p:spPr bwMode="auto">
          <a:xfrm>
            <a:off x="6350000" y="5748337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0" name="Line 6"/>
          <p:cNvSpPr>
            <a:spLocks noChangeShapeType="1"/>
          </p:cNvSpPr>
          <p:nvPr/>
        </p:nvSpPr>
        <p:spPr bwMode="auto">
          <a:xfrm>
            <a:off x="6350000" y="608845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400" y="504342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nsigned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/>
      <p:bldP spid="50" grpId="0" animBg="1"/>
      <p:bldP spid="53" grpId="0" animBg="1"/>
      <p:bldP spid="59" grpId="0"/>
      <p:bldP spid="60" grpId="0" animBg="1"/>
      <p:bldP spid="63" grpId="0" animBg="1"/>
      <p:bldP spid="216" grpId="0"/>
      <p:bldP spid="217" grpId="0" animBg="1"/>
      <p:bldP spid="220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06400" y="4953000"/>
            <a:ext cx="6985000" cy="16161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27660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sp>
        <p:nvSpPr>
          <p:cNvPr id="49" name="Rectangle 5"/>
          <p:cNvSpPr>
            <a:spLocks/>
          </p:cNvSpPr>
          <p:nvPr/>
        </p:nvSpPr>
        <p:spPr bwMode="auto">
          <a:xfrm>
            <a:off x="2683312" y="5062537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2713195" y="5748337"/>
            <a:ext cx="1861979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2683312" y="5718968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2683312" y="6083379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2713196" y="6088459"/>
            <a:ext cx="186197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5022056" y="5062537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5098256" y="5748337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1" name="Rectangle 13"/>
          <p:cNvSpPr>
            <a:spLocks/>
          </p:cNvSpPr>
          <p:nvPr/>
        </p:nvSpPr>
        <p:spPr bwMode="auto">
          <a:xfrm>
            <a:off x="5022056" y="5718968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</a:p>
        </p:txBody>
      </p:sp>
      <p:sp>
        <p:nvSpPr>
          <p:cNvPr id="62" name="Rectangle 13"/>
          <p:cNvSpPr>
            <a:spLocks/>
          </p:cNvSpPr>
          <p:nvPr/>
        </p:nvSpPr>
        <p:spPr bwMode="auto">
          <a:xfrm>
            <a:off x="5022056" y="6083379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5098256" y="608845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67" name="Group 5"/>
          <p:cNvGrpSpPr>
            <a:grpSpLocks/>
          </p:cNvGrpSpPr>
          <p:nvPr/>
        </p:nvGrpSpPr>
        <p:grpSpPr bwMode="auto">
          <a:xfrm>
            <a:off x="7631317" y="3048000"/>
            <a:ext cx="1528162" cy="3646061"/>
            <a:chOff x="0" y="178"/>
            <a:chExt cx="1140" cy="2719"/>
          </a:xfrm>
        </p:grpSpPr>
        <p:grpSp>
          <p:nvGrpSpPr>
            <p:cNvPr id="68" name="Group 6"/>
            <p:cNvGrpSpPr>
              <a:grpSpLocks/>
            </p:cNvGrpSpPr>
            <p:nvPr/>
          </p:nvGrpSpPr>
          <p:grpSpPr bwMode="auto">
            <a:xfrm>
              <a:off x="0" y="500"/>
              <a:ext cx="1104" cy="2397"/>
              <a:chOff x="0" y="-7"/>
              <a:chExt cx="1104" cy="2397"/>
            </a:xfrm>
          </p:grpSpPr>
          <p:grpSp>
            <p:nvGrpSpPr>
              <p:cNvPr id="72" name="Group 7"/>
              <p:cNvGrpSpPr>
                <a:grpSpLocks/>
              </p:cNvGrpSpPr>
              <p:nvPr/>
            </p:nvGrpSpPr>
            <p:grpSpPr bwMode="auto">
              <a:xfrm>
                <a:off x="0" y="-7"/>
                <a:ext cx="288" cy="237"/>
                <a:chOff x="0" y="-7"/>
                <a:chExt cx="288" cy="237"/>
              </a:xfrm>
            </p:grpSpPr>
            <p:sp>
              <p:nvSpPr>
                <p:cNvPr id="214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5" name="Rectangle 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3" name="Group 10"/>
              <p:cNvGrpSpPr>
                <a:grpSpLocks/>
              </p:cNvGrpSpPr>
              <p:nvPr/>
            </p:nvGrpSpPr>
            <p:grpSpPr bwMode="auto">
              <a:xfrm>
                <a:off x="288" y="-7"/>
                <a:ext cx="288" cy="237"/>
                <a:chOff x="0" y="-7"/>
                <a:chExt cx="288" cy="237"/>
              </a:xfrm>
            </p:grpSpPr>
            <p:sp>
              <p:nvSpPr>
                <p:cNvPr id="212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3" name="Rectangle 1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4" name="Group 13"/>
              <p:cNvGrpSpPr>
                <a:grpSpLocks/>
              </p:cNvGrpSpPr>
              <p:nvPr/>
            </p:nvGrpSpPr>
            <p:grpSpPr bwMode="auto">
              <a:xfrm>
                <a:off x="576" y="-7"/>
                <a:ext cx="528" cy="237"/>
                <a:chOff x="0" y="-7"/>
                <a:chExt cx="528" cy="237"/>
              </a:xfrm>
            </p:grpSpPr>
            <p:sp>
              <p:nvSpPr>
                <p:cNvPr id="210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1" name="Rectangle 1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5" name="Group 16"/>
              <p:cNvGrpSpPr>
                <a:grpSpLocks/>
              </p:cNvGrpSpPr>
              <p:nvPr/>
            </p:nvGrpSpPr>
            <p:grpSpPr bwMode="auto">
              <a:xfrm>
                <a:off x="0" y="137"/>
                <a:ext cx="288" cy="237"/>
                <a:chOff x="0" y="-7"/>
                <a:chExt cx="288" cy="237"/>
              </a:xfrm>
            </p:grpSpPr>
            <p:sp>
              <p:nvSpPr>
                <p:cNvPr id="208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9" name="Rectangle 1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6" name="Group 19"/>
              <p:cNvGrpSpPr>
                <a:grpSpLocks/>
              </p:cNvGrpSpPr>
              <p:nvPr/>
            </p:nvGrpSpPr>
            <p:grpSpPr bwMode="auto">
              <a:xfrm>
                <a:off x="288" y="137"/>
                <a:ext cx="288" cy="237"/>
                <a:chOff x="0" y="-7"/>
                <a:chExt cx="288" cy="237"/>
              </a:xfrm>
            </p:grpSpPr>
            <p:sp>
              <p:nvSpPr>
                <p:cNvPr id="206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7" name="Rectangle 2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7" name="Group 22"/>
              <p:cNvGrpSpPr>
                <a:grpSpLocks/>
              </p:cNvGrpSpPr>
              <p:nvPr/>
            </p:nvGrpSpPr>
            <p:grpSpPr bwMode="auto">
              <a:xfrm>
                <a:off x="576" y="137"/>
                <a:ext cx="528" cy="237"/>
                <a:chOff x="0" y="-7"/>
                <a:chExt cx="528" cy="237"/>
              </a:xfrm>
            </p:grpSpPr>
            <p:sp>
              <p:nvSpPr>
                <p:cNvPr id="204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5" name="Rectangle 2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0" y="281"/>
                <a:ext cx="288" cy="237"/>
                <a:chOff x="0" y="-7"/>
                <a:chExt cx="288" cy="237"/>
              </a:xfrm>
            </p:grpSpPr>
            <p:sp>
              <p:nvSpPr>
                <p:cNvPr id="202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3" name="Rectangle 2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79" name="Group 28"/>
              <p:cNvGrpSpPr>
                <a:grpSpLocks/>
              </p:cNvGrpSpPr>
              <p:nvPr/>
            </p:nvGrpSpPr>
            <p:grpSpPr bwMode="auto">
              <a:xfrm>
                <a:off x="288" y="281"/>
                <a:ext cx="288" cy="237"/>
                <a:chOff x="0" y="-7"/>
                <a:chExt cx="288" cy="237"/>
              </a:xfrm>
            </p:grpSpPr>
            <p:sp>
              <p:nvSpPr>
                <p:cNvPr id="200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1" name="Rectangle 3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80" name="Group 31"/>
              <p:cNvGrpSpPr>
                <a:grpSpLocks/>
              </p:cNvGrpSpPr>
              <p:nvPr/>
            </p:nvGrpSpPr>
            <p:grpSpPr bwMode="auto">
              <a:xfrm>
                <a:off x="576" y="281"/>
                <a:ext cx="528" cy="237"/>
                <a:chOff x="0" y="-7"/>
                <a:chExt cx="528" cy="237"/>
              </a:xfrm>
            </p:grpSpPr>
            <p:sp>
              <p:nvSpPr>
                <p:cNvPr id="198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9" name="Rectangle 3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81" name="Group 34"/>
              <p:cNvGrpSpPr>
                <a:grpSpLocks/>
              </p:cNvGrpSpPr>
              <p:nvPr/>
            </p:nvGrpSpPr>
            <p:grpSpPr bwMode="auto">
              <a:xfrm>
                <a:off x="0" y="425"/>
                <a:ext cx="288" cy="237"/>
                <a:chOff x="0" y="-7"/>
                <a:chExt cx="288" cy="237"/>
              </a:xfrm>
            </p:grpSpPr>
            <p:sp>
              <p:nvSpPr>
                <p:cNvPr id="196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7" name="Rectangle 3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2" name="Group 37"/>
              <p:cNvGrpSpPr>
                <a:grpSpLocks/>
              </p:cNvGrpSpPr>
              <p:nvPr/>
            </p:nvGrpSpPr>
            <p:grpSpPr bwMode="auto">
              <a:xfrm>
                <a:off x="288" y="425"/>
                <a:ext cx="288" cy="237"/>
                <a:chOff x="0" y="-7"/>
                <a:chExt cx="288" cy="237"/>
              </a:xfrm>
            </p:grpSpPr>
            <p:sp>
              <p:nvSpPr>
                <p:cNvPr id="194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5" name="Rectangle 3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3" name="Group 40"/>
              <p:cNvGrpSpPr>
                <a:grpSpLocks/>
              </p:cNvGrpSpPr>
              <p:nvPr/>
            </p:nvGrpSpPr>
            <p:grpSpPr bwMode="auto">
              <a:xfrm>
                <a:off x="576" y="425"/>
                <a:ext cx="528" cy="237"/>
                <a:chOff x="0" y="-7"/>
                <a:chExt cx="528" cy="237"/>
              </a:xfrm>
            </p:grpSpPr>
            <p:sp>
              <p:nvSpPr>
                <p:cNvPr id="192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3" name="Rectangle 4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84" name="Group 43"/>
              <p:cNvGrpSpPr>
                <a:grpSpLocks/>
              </p:cNvGrpSpPr>
              <p:nvPr/>
            </p:nvGrpSpPr>
            <p:grpSpPr bwMode="auto">
              <a:xfrm>
                <a:off x="0" y="569"/>
                <a:ext cx="288" cy="237"/>
                <a:chOff x="0" y="-7"/>
                <a:chExt cx="288" cy="237"/>
              </a:xfrm>
            </p:grpSpPr>
            <p:sp>
              <p:nvSpPr>
                <p:cNvPr id="190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1" name="Rectangle 4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5" name="Group 46"/>
              <p:cNvGrpSpPr>
                <a:grpSpLocks/>
              </p:cNvGrpSpPr>
              <p:nvPr/>
            </p:nvGrpSpPr>
            <p:grpSpPr bwMode="auto">
              <a:xfrm>
                <a:off x="288" y="569"/>
                <a:ext cx="288" cy="237"/>
                <a:chOff x="0" y="-7"/>
                <a:chExt cx="288" cy="237"/>
              </a:xfrm>
            </p:grpSpPr>
            <p:sp>
              <p:nvSpPr>
                <p:cNvPr id="188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9" name="Rectangle 4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6" name="Group 49"/>
              <p:cNvGrpSpPr>
                <a:grpSpLocks/>
              </p:cNvGrpSpPr>
              <p:nvPr/>
            </p:nvGrpSpPr>
            <p:grpSpPr bwMode="auto">
              <a:xfrm>
                <a:off x="576" y="569"/>
                <a:ext cx="528" cy="237"/>
                <a:chOff x="0" y="-7"/>
                <a:chExt cx="528" cy="237"/>
              </a:xfrm>
            </p:grpSpPr>
            <p:sp>
              <p:nvSpPr>
                <p:cNvPr id="186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7" name="Rectangle 5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87" name="Group 52"/>
              <p:cNvGrpSpPr>
                <a:grpSpLocks/>
              </p:cNvGrpSpPr>
              <p:nvPr/>
            </p:nvGrpSpPr>
            <p:grpSpPr bwMode="auto">
              <a:xfrm>
                <a:off x="0" y="713"/>
                <a:ext cx="288" cy="237"/>
                <a:chOff x="0" y="-7"/>
                <a:chExt cx="288" cy="237"/>
              </a:xfrm>
            </p:grpSpPr>
            <p:sp>
              <p:nvSpPr>
                <p:cNvPr id="184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5" name="Rectangle 5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8" name="Group 55"/>
              <p:cNvGrpSpPr>
                <a:grpSpLocks/>
              </p:cNvGrpSpPr>
              <p:nvPr/>
            </p:nvGrpSpPr>
            <p:grpSpPr bwMode="auto">
              <a:xfrm>
                <a:off x="288" y="713"/>
                <a:ext cx="288" cy="237"/>
                <a:chOff x="0" y="-7"/>
                <a:chExt cx="288" cy="237"/>
              </a:xfrm>
            </p:grpSpPr>
            <p:sp>
              <p:nvSpPr>
                <p:cNvPr id="182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3" name="Rectangle 5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9" name="Group 58"/>
              <p:cNvGrpSpPr>
                <a:grpSpLocks/>
              </p:cNvGrpSpPr>
              <p:nvPr/>
            </p:nvGrpSpPr>
            <p:grpSpPr bwMode="auto">
              <a:xfrm>
                <a:off x="576" y="713"/>
                <a:ext cx="528" cy="237"/>
                <a:chOff x="0" y="-7"/>
                <a:chExt cx="528" cy="237"/>
              </a:xfrm>
            </p:grpSpPr>
            <p:sp>
              <p:nvSpPr>
                <p:cNvPr id="180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1" name="Rectangle 6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90" name="Group 61"/>
              <p:cNvGrpSpPr>
                <a:grpSpLocks/>
              </p:cNvGrpSpPr>
              <p:nvPr/>
            </p:nvGrpSpPr>
            <p:grpSpPr bwMode="auto">
              <a:xfrm>
                <a:off x="0" y="857"/>
                <a:ext cx="288" cy="237"/>
                <a:chOff x="0" y="-7"/>
                <a:chExt cx="288" cy="237"/>
              </a:xfrm>
            </p:grpSpPr>
            <p:sp>
              <p:nvSpPr>
                <p:cNvPr id="178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9" name="Rectangle 6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1" name="Group 64"/>
              <p:cNvGrpSpPr>
                <a:grpSpLocks/>
              </p:cNvGrpSpPr>
              <p:nvPr/>
            </p:nvGrpSpPr>
            <p:grpSpPr bwMode="auto">
              <a:xfrm>
                <a:off x="288" y="857"/>
                <a:ext cx="288" cy="237"/>
                <a:chOff x="0" y="-7"/>
                <a:chExt cx="288" cy="237"/>
              </a:xfrm>
            </p:grpSpPr>
            <p:sp>
              <p:nvSpPr>
                <p:cNvPr id="176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7" name="Rectangle 6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2" name="Group 67"/>
              <p:cNvGrpSpPr>
                <a:grpSpLocks/>
              </p:cNvGrpSpPr>
              <p:nvPr/>
            </p:nvGrpSpPr>
            <p:grpSpPr bwMode="auto">
              <a:xfrm>
                <a:off x="576" y="857"/>
                <a:ext cx="528" cy="237"/>
                <a:chOff x="0" y="-7"/>
                <a:chExt cx="528" cy="237"/>
              </a:xfrm>
            </p:grpSpPr>
            <p:sp>
              <p:nvSpPr>
                <p:cNvPr id="174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5" name="Rectangle 69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93" name="Group 70"/>
              <p:cNvGrpSpPr>
                <a:grpSpLocks/>
              </p:cNvGrpSpPr>
              <p:nvPr/>
            </p:nvGrpSpPr>
            <p:grpSpPr bwMode="auto">
              <a:xfrm>
                <a:off x="0" y="1001"/>
                <a:ext cx="288" cy="237"/>
                <a:chOff x="0" y="-7"/>
                <a:chExt cx="288" cy="237"/>
              </a:xfrm>
            </p:grpSpPr>
            <p:sp>
              <p:nvSpPr>
                <p:cNvPr id="172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3" name="Rectangle 7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4" name="Group 73"/>
              <p:cNvGrpSpPr>
                <a:grpSpLocks/>
              </p:cNvGrpSpPr>
              <p:nvPr/>
            </p:nvGrpSpPr>
            <p:grpSpPr bwMode="auto">
              <a:xfrm>
                <a:off x="288" y="1001"/>
                <a:ext cx="288" cy="237"/>
                <a:chOff x="0" y="-7"/>
                <a:chExt cx="288" cy="237"/>
              </a:xfrm>
            </p:grpSpPr>
            <p:sp>
              <p:nvSpPr>
                <p:cNvPr id="170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1" name="Rectangle 7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5" name="Group 76"/>
              <p:cNvGrpSpPr>
                <a:grpSpLocks/>
              </p:cNvGrpSpPr>
              <p:nvPr/>
            </p:nvGrpSpPr>
            <p:grpSpPr bwMode="auto">
              <a:xfrm>
                <a:off x="576" y="1001"/>
                <a:ext cx="528" cy="237"/>
                <a:chOff x="0" y="-7"/>
                <a:chExt cx="528" cy="237"/>
              </a:xfrm>
            </p:grpSpPr>
            <p:sp>
              <p:nvSpPr>
                <p:cNvPr id="168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9" name="Rectangle 78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96" name="Group 79"/>
              <p:cNvGrpSpPr>
                <a:grpSpLocks/>
              </p:cNvGrpSpPr>
              <p:nvPr/>
            </p:nvGrpSpPr>
            <p:grpSpPr bwMode="auto">
              <a:xfrm>
                <a:off x="0" y="1145"/>
                <a:ext cx="288" cy="237"/>
                <a:chOff x="0" y="-7"/>
                <a:chExt cx="288" cy="237"/>
              </a:xfrm>
            </p:grpSpPr>
            <p:sp>
              <p:nvSpPr>
                <p:cNvPr id="166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7" name="Rectangle 8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7" name="Group 82"/>
              <p:cNvGrpSpPr>
                <a:grpSpLocks/>
              </p:cNvGrpSpPr>
              <p:nvPr/>
            </p:nvGrpSpPr>
            <p:grpSpPr bwMode="auto">
              <a:xfrm>
                <a:off x="288" y="1145"/>
                <a:ext cx="288" cy="237"/>
                <a:chOff x="0" y="-7"/>
                <a:chExt cx="288" cy="237"/>
              </a:xfrm>
            </p:grpSpPr>
            <p:sp>
              <p:nvSpPr>
                <p:cNvPr id="164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5" name="Rectangle 8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8" name="Group 85"/>
              <p:cNvGrpSpPr>
                <a:grpSpLocks/>
              </p:cNvGrpSpPr>
              <p:nvPr/>
            </p:nvGrpSpPr>
            <p:grpSpPr bwMode="auto">
              <a:xfrm>
                <a:off x="576" y="1145"/>
                <a:ext cx="528" cy="237"/>
                <a:chOff x="0" y="-7"/>
                <a:chExt cx="528" cy="237"/>
              </a:xfrm>
            </p:grpSpPr>
            <p:sp>
              <p:nvSpPr>
                <p:cNvPr id="162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3" name="Rectangle 87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99" name="Group 88"/>
              <p:cNvGrpSpPr>
                <a:grpSpLocks/>
              </p:cNvGrpSpPr>
              <p:nvPr/>
            </p:nvGrpSpPr>
            <p:grpSpPr bwMode="auto">
              <a:xfrm>
                <a:off x="0" y="1289"/>
                <a:ext cx="288" cy="237"/>
                <a:chOff x="0" y="-7"/>
                <a:chExt cx="288" cy="237"/>
              </a:xfrm>
            </p:grpSpPr>
            <p:sp>
              <p:nvSpPr>
                <p:cNvPr id="160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1" name="Rectangle 9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0" name="Group 91"/>
              <p:cNvGrpSpPr>
                <a:grpSpLocks/>
              </p:cNvGrpSpPr>
              <p:nvPr/>
            </p:nvGrpSpPr>
            <p:grpSpPr bwMode="auto">
              <a:xfrm>
                <a:off x="288" y="1289"/>
                <a:ext cx="288" cy="237"/>
                <a:chOff x="0" y="-7"/>
                <a:chExt cx="288" cy="237"/>
              </a:xfrm>
            </p:grpSpPr>
            <p:sp>
              <p:nvSpPr>
                <p:cNvPr id="158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9" name="Rectangle 9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1" name="Group 94"/>
              <p:cNvGrpSpPr>
                <a:grpSpLocks/>
              </p:cNvGrpSpPr>
              <p:nvPr/>
            </p:nvGrpSpPr>
            <p:grpSpPr bwMode="auto">
              <a:xfrm>
                <a:off x="576" y="1289"/>
                <a:ext cx="528" cy="237"/>
                <a:chOff x="0" y="-7"/>
                <a:chExt cx="528" cy="237"/>
              </a:xfrm>
            </p:grpSpPr>
            <p:sp>
              <p:nvSpPr>
                <p:cNvPr id="156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7" name="Rectangle 96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102" name="Group 97"/>
              <p:cNvGrpSpPr>
                <a:grpSpLocks/>
              </p:cNvGrpSpPr>
              <p:nvPr/>
            </p:nvGrpSpPr>
            <p:grpSpPr bwMode="auto">
              <a:xfrm>
                <a:off x="0" y="1433"/>
                <a:ext cx="288" cy="237"/>
                <a:chOff x="0" y="-7"/>
                <a:chExt cx="288" cy="237"/>
              </a:xfrm>
            </p:grpSpPr>
            <p:sp>
              <p:nvSpPr>
                <p:cNvPr id="154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5" name="Rectangle 9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103" name="Group 100"/>
              <p:cNvGrpSpPr>
                <a:grpSpLocks/>
              </p:cNvGrpSpPr>
              <p:nvPr/>
            </p:nvGrpSpPr>
            <p:grpSpPr bwMode="auto">
              <a:xfrm>
                <a:off x="288" y="1433"/>
                <a:ext cx="288" cy="237"/>
                <a:chOff x="0" y="-7"/>
                <a:chExt cx="288" cy="237"/>
              </a:xfrm>
            </p:grpSpPr>
            <p:sp>
              <p:nvSpPr>
                <p:cNvPr id="152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102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104" name="Group 103"/>
              <p:cNvGrpSpPr>
                <a:grpSpLocks/>
              </p:cNvGrpSpPr>
              <p:nvPr/>
            </p:nvGrpSpPr>
            <p:grpSpPr bwMode="auto">
              <a:xfrm>
                <a:off x="576" y="1433"/>
                <a:ext cx="528" cy="237"/>
                <a:chOff x="0" y="-7"/>
                <a:chExt cx="528" cy="237"/>
              </a:xfrm>
            </p:grpSpPr>
            <p:sp>
              <p:nvSpPr>
                <p:cNvPr id="150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0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105" name="Group 106"/>
              <p:cNvGrpSpPr>
                <a:grpSpLocks/>
              </p:cNvGrpSpPr>
              <p:nvPr/>
            </p:nvGrpSpPr>
            <p:grpSpPr bwMode="auto">
              <a:xfrm>
                <a:off x="0" y="1577"/>
                <a:ext cx="288" cy="237"/>
                <a:chOff x="0" y="-7"/>
                <a:chExt cx="288" cy="237"/>
              </a:xfrm>
            </p:grpSpPr>
            <p:sp>
              <p:nvSpPr>
                <p:cNvPr id="148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0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106" name="Group 109"/>
              <p:cNvGrpSpPr>
                <a:grpSpLocks/>
              </p:cNvGrpSpPr>
              <p:nvPr/>
            </p:nvGrpSpPr>
            <p:grpSpPr bwMode="auto">
              <a:xfrm>
                <a:off x="288" y="1577"/>
                <a:ext cx="288" cy="237"/>
                <a:chOff x="0" y="-7"/>
                <a:chExt cx="288" cy="237"/>
              </a:xfrm>
            </p:grpSpPr>
            <p:sp>
              <p:nvSpPr>
                <p:cNvPr id="146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11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107" name="Group 112"/>
              <p:cNvGrpSpPr>
                <a:grpSpLocks/>
              </p:cNvGrpSpPr>
              <p:nvPr/>
            </p:nvGrpSpPr>
            <p:grpSpPr bwMode="auto">
              <a:xfrm>
                <a:off x="576" y="1577"/>
                <a:ext cx="528" cy="237"/>
                <a:chOff x="0" y="-7"/>
                <a:chExt cx="528" cy="237"/>
              </a:xfrm>
            </p:grpSpPr>
            <p:sp>
              <p:nvSpPr>
                <p:cNvPr id="144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11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108" name="Group 115"/>
              <p:cNvGrpSpPr>
                <a:grpSpLocks/>
              </p:cNvGrpSpPr>
              <p:nvPr/>
            </p:nvGrpSpPr>
            <p:grpSpPr bwMode="auto">
              <a:xfrm>
                <a:off x="0" y="1721"/>
                <a:ext cx="288" cy="237"/>
                <a:chOff x="0" y="-7"/>
                <a:chExt cx="288" cy="237"/>
              </a:xfrm>
            </p:grpSpPr>
            <p:sp>
              <p:nvSpPr>
                <p:cNvPr id="142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11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109" name="Group 118"/>
              <p:cNvGrpSpPr>
                <a:grpSpLocks/>
              </p:cNvGrpSpPr>
              <p:nvPr/>
            </p:nvGrpSpPr>
            <p:grpSpPr bwMode="auto">
              <a:xfrm>
                <a:off x="288" y="1721"/>
                <a:ext cx="288" cy="237"/>
                <a:chOff x="0" y="-7"/>
                <a:chExt cx="288" cy="237"/>
              </a:xfrm>
            </p:grpSpPr>
            <p:sp>
              <p:nvSpPr>
                <p:cNvPr id="140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120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110" name="Group 121"/>
              <p:cNvGrpSpPr>
                <a:grpSpLocks/>
              </p:cNvGrpSpPr>
              <p:nvPr/>
            </p:nvGrpSpPr>
            <p:grpSpPr bwMode="auto">
              <a:xfrm>
                <a:off x="576" y="1721"/>
                <a:ext cx="528" cy="237"/>
                <a:chOff x="0" y="-7"/>
                <a:chExt cx="528" cy="237"/>
              </a:xfrm>
            </p:grpSpPr>
            <p:sp>
              <p:nvSpPr>
                <p:cNvPr id="138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12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111" name="Group 124"/>
              <p:cNvGrpSpPr>
                <a:grpSpLocks/>
              </p:cNvGrpSpPr>
              <p:nvPr/>
            </p:nvGrpSpPr>
            <p:grpSpPr bwMode="auto">
              <a:xfrm>
                <a:off x="0" y="1865"/>
                <a:ext cx="288" cy="237"/>
                <a:chOff x="0" y="-7"/>
                <a:chExt cx="288" cy="237"/>
              </a:xfrm>
            </p:grpSpPr>
            <p:sp>
              <p:nvSpPr>
                <p:cNvPr id="136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12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112" name="Group 127"/>
              <p:cNvGrpSpPr>
                <a:grpSpLocks/>
              </p:cNvGrpSpPr>
              <p:nvPr/>
            </p:nvGrpSpPr>
            <p:grpSpPr bwMode="auto">
              <a:xfrm>
                <a:off x="288" y="1865"/>
                <a:ext cx="288" cy="237"/>
                <a:chOff x="0" y="-7"/>
                <a:chExt cx="288" cy="237"/>
              </a:xfrm>
            </p:grpSpPr>
            <p:sp>
              <p:nvSpPr>
                <p:cNvPr id="134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129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113" name="Group 130"/>
              <p:cNvGrpSpPr>
                <a:grpSpLocks/>
              </p:cNvGrpSpPr>
              <p:nvPr/>
            </p:nvGrpSpPr>
            <p:grpSpPr bwMode="auto">
              <a:xfrm>
                <a:off x="576" y="1865"/>
                <a:ext cx="528" cy="237"/>
                <a:chOff x="0" y="-7"/>
                <a:chExt cx="528" cy="237"/>
              </a:xfrm>
            </p:grpSpPr>
            <p:sp>
              <p:nvSpPr>
                <p:cNvPr id="132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13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114" name="Group 133"/>
              <p:cNvGrpSpPr>
                <a:grpSpLocks/>
              </p:cNvGrpSpPr>
              <p:nvPr/>
            </p:nvGrpSpPr>
            <p:grpSpPr bwMode="auto">
              <a:xfrm>
                <a:off x="0" y="2009"/>
                <a:ext cx="288" cy="237"/>
                <a:chOff x="0" y="-7"/>
                <a:chExt cx="288" cy="237"/>
              </a:xfrm>
            </p:grpSpPr>
            <p:sp>
              <p:nvSpPr>
                <p:cNvPr id="130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13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115" name="Group 136"/>
              <p:cNvGrpSpPr>
                <a:grpSpLocks/>
              </p:cNvGrpSpPr>
              <p:nvPr/>
            </p:nvGrpSpPr>
            <p:grpSpPr bwMode="auto">
              <a:xfrm>
                <a:off x="288" y="2009"/>
                <a:ext cx="288" cy="237"/>
                <a:chOff x="0" y="-7"/>
                <a:chExt cx="288" cy="237"/>
              </a:xfrm>
            </p:grpSpPr>
            <p:sp>
              <p:nvSpPr>
                <p:cNvPr id="128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138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116" name="Group 139"/>
              <p:cNvGrpSpPr>
                <a:grpSpLocks/>
              </p:cNvGrpSpPr>
              <p:nvPr/>
            </p:nvGrpSpPr>
            <p:grpSpPr bwMode="auto">
              <a:xfrm>
                <a:off x="576" y="2009"/>
                <a:ext cx="528" cy="237"/>
                <a:chOff x="0" y="-7"/>
                <a:chExt cx="528" cy="237"/>
              </a:xfrm>
            </p:grpSpPr>
            <p:sp>
              <p:nvSpPr>
                <p:cNvPr id="126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14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117" name="Group 142"/>
              <p:cNvGrpSpPr>
                <a:grpSpLocks/>
              </p:cNvGrpSpPr>
              <p:nvPr/>
            </p:nvGrpSpPr>
            <p:grpSpPr bwMode="auto">
              <a:xfrm>
                <a:off x="0" y="2153"/>
                <a:ext cx="288" cy="237"/>
                <a:chOff x="0" y="-7"/>
                <a:chExt cx="288" cy="237"/>
              </a:xfrm>
            </p:grpSpPr>
            <p:sp>
              <p:nvSpPr>
                <p:cNvPr id="124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14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118" name="Group 145"/>
              <p:cNvGrpSpPr>
                <a:grpSpLocks/>
              </p:cNvGrpSpPr>
              <p:nvPr/>
            </p:nvGrpSpPr>
            <p:grpSpPr bwMode="auto">
              <a:xfrm>
                <a:off x="288" y="2153"/>
                <a:ext cx="288" cy="237"/>
                <a:chOff x="0" y="-7"/>
                <a:chExt cx="288" cy="237"/>
              </a:xfrm>
            </p:grpSpPr>
            <p:sp>
              <p:nvSpPr>
                <p:cNvPr id="122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147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119" name="Group 148"/>
              <p:cNvGrpSpPr>
                <a:grpSpLocks/>
              </p:cNvGrpSpPr>
              <p:nvPr/>
            </p:nvGrpSpPr>
            <p:grpSpPr bwMode="auto">
              <a:xfrm>
                <a:off x="576" y="2153"/>
                <a:ext cx="528" cy="237"/>
                <a:chOff x="0" y="-7"/>
                <a:chExt cx="528" cy="237"/>
              </a:xfrm>
            </p:grpSpPr>
            <p:sp>
              <p:nvSpPr>
                <p:cNvPr id="120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15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9" name="Rectangle 151"/>
            <p:cNvSpPr>
              <a:spLocks/>
            </p:cNvSpPr>
            <p:nvPr/>
          </p:nvSpPr>
          <p:spPr bwMode="auto">
            <a:xfrm rot="19260000">
              <a:off x="55" y="268"/>
              <a:ext cx="352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0" name="Rectangle 152"/>
            <p:cNvSpPr>
              <a:spLocks/>
            </p:cNvSpPr>
            <p:nvPr/>
          </p:nvSpPr>
          <p:spPr bwMode="auto">
            <a:xfrm rot="19260000">
              <a:off x="321" y="178"/>
              <a:ext cx="620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71" name="Rectangle 153"/>
            <p:cNvSpPr>
              <a:spLocks/>
            </p:cNvSpPr>
            <p:nvPr/>
          </p:nvSpPr>
          <p:spPr bwMode="auto">
            <a:xfrm rot="19260000">
              <a:off x="617" y="211"/>
              <a:ext cx="523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216" name="Rectangle 5"/>
          <p:cNvSpPr>
            <a:spLocks/>
          </p:cNvSpPr>
          <p:nvPr/>
        </p:nvSpPr>
        <p:spPr bwMode="auto">
          <a:xfrm>
            <a:off x="6273800" y="5062537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223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+ 213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7" name="Line 6"/>
          <p:cNvSpPr>
            <a:spLocks noChangeShapeType="1"/>
          </p:cNvSpPr>
          <p:nvPr/>
        </p:nvSpPr>
        <p:spPr bwMode="auto">
          <a:xfrm>
            <a:off x="6350000" y="5748337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8" name="Rectangle 13"/>
          <p:cNvSpPr>
            <a:spLocks/>
          </p:cNvSpPr>
          <p:nvPr/>
        </p:nvSpPr>
        <p:spPr bwMode="auto">
          <a:xfrm>
            <a:off x="6273800" y="5718968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446</a:t>
            </a:r>
          </a:p>
        </p:txBody>
      </p:sp>
      <p:sp>
        <p:nvSpPr>
          <p:cNvPr id="219" name="Rectangle 13"/>
          <p:cNvSpPr>
            <a:spLocks/>
          </p:cNvSpPr>
          <p:nvPr/>
        </p:nvSpPr>
        <p:spPr bwMode="auto">
          <a:xfrm>
            <a:off x="6273800" y="6083379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190</a:t>
            </a:r>
          </a:p>
        </p:txBody>
      </p:sp>
      <p:sp>
        <p:nvSpPr>
          <p:cNvPr id="220" name="Line 6"/>
          <p:cNvSpPr>
            <a:spLocks noChangeShapeType="1"/>
          </p:cNvSpPr>
          <p:nvPr/>
        </p:nvSpPr>
        <p:spPr bwMode="auto">
          <a:xfrm>
            <a:off x="6350000" y="608845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400" y="504342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nsigned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488025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9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/>
              <a:t>4-bit integers 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endParaRPr lang="en-US"/>
          </a:p>
          <a:p>
            <a:pPr marL="635000" lvl="1" indent="-228600" eaLnBrk="1" hangingPunct="1">
              <a:defRPr/>
            </a:pPr>
            <a:r>
              <a:rPr lang="en-US"/>
              <a:t>Compute true sum Add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 , </a:t>
            </a:r>
            <a:r>
              <a:rPr lang="en-US" i="1"/>
              <a:t>v</a:t>
            </a:r>
            <a:r>
              <a:rPr lang="en-US"/>
              <a:t>)</a:t>
            </a:r>
          </a:p>
          <a:p>
            <a:pPr marL="635000" lvl="1" indent="-228600" eaLnBrk="1" hangingPunct="1">
              <a:defRPr/>
            </a:pPr>
            <a:r>
              <a:rPr lang="en-US"/>
              <a:t>Values increase linearly with </a:t>
            </a:r>
            <a:r>
              <a:rPr lang="en-US" i="1"/>
              <a:t>u</a:t>
            </a:r>
            <a:r>
              <a:rPr lang="en-US"/>
              <a:t> and </a:t>
            </a:r>
            <a:r>
              <a:rPr lang="en-US" i="1"/>
              <a:t>v</a:t>
            </a:r>
          </a:p>
          <a:p>
            <a:pPr marL="635000" lvl="1" indent="-228600" eaLnBrk="1" hangingPunct="1">
              <a:defRPr/>
            </a:pPr>
            <a:r>
              <a:rPr lang="en-US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3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true sum ≥ 2</a:t>
            </a:r>
            <a:r>
              <a:rPr lang="en-US" i="1" baseline="30000"/>
              <a:t>w</a:t>
            </a:r>
            <a:endParaRPr lang="en-US"/>
          </a:p>
          <a:p>
            <a:pPr lvl="1" eaLnBrk="1" hangingPunct="1">
              <a:defRPr/>
            </a:pPr>
            <a:r>
              <a:rPr lang="en-US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4386444" y="5350589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>
            <a:off x="4416328" y="6036389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0" name="Rectangle 13"/>
          <p:cNvSpPr>
            <a:spLocks/>
          </p:cNvSpPr>
          <p:nvPr/>
        </p:nvSpPr>
        <p:spPr bwMode="auto">
          <a:xfrm>
            <a:off x="4386444" y="6007020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</a:p>
        </p:txBody>
      </p:sp>
      <p:sp>
        <p:nvSpPr>
          <p:cNvPr id="61" name="Rectangle 13"/>
          <p:cNvSpPr>
            <a:spLocks/>
          </p:cNvSpPr>
          <p:nvPr/>
        </p:nvSpPr>
        <p:spPr bwMode="auto">
          <a:xfrm>
            <a:off x="4386444" y="6371431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>
            <a:off x="4416328" y="6376511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Rectangle 5"/>
          <p:cNvSpPr>
            <a:spLocks/>
          </p:cNvSpPr>
          <p:nvPr/>
        </p:nvSpPr>
        <p:spPr bwMode="auto">
          <a:xfrm>
            <a:off x="6725188" y="5350589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4" name="Line 6"/>
          <p:cNvSpPr>
            <a:spLocks noChangeShapeType="1"/>
          </p:cNvSpPr>
          <p:nvPr/>
        </p:nvSpPr>
        <p:spPr bwMode="auto">
          <a:xfrm>
            <a:off x="6801388" y="603638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13"/>
          <p:cNvSpPr>
            <a:spLocks/>
          </p:cNvSpPr>
          <p:nvPr/>
        </p:nvSpPr>
        <p:spPr bwMode="auto">
          <a:xfrm>
            <a:off x="6725188" y="6007020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</a:p>
        </p:txBody>
      </p:sp>
      <p:sp>
        <p:nvSpPr>
          <p:cNvPr id="66" name="Rectangle 13"/>
          <p:cNvSpPr>
            <a:spLocks/>
          </p:cNvSpPr>
          <p:nvPr/>
        </p:nvSpPr>
        <p:spPr bwMode="auto">
          <a:xfrm>
            <a:off x="6725188" y="6371431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</a:p>
        </p:txBody>
      </p:sp>
      <p:sp>
        <p:nvSpPr>
          <p:cNvPr id="67" name="Line 6"/>
          <p:cNvSpPr>
            <a:spLocks noChangeShapeType="1"/>
          </p:cNvSpPr>
          <p:nvPr/>
        </p:nvSpPr>
        <p:spPr bwMode="auto">
          <a:xfrm>
            <a:off x="6801388" y="6376511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5"/>
          <p:cNvSpPr>
            <a:spLocks/>
          </p:cNvSpPr>
          <p:nvPr/>
        </p:nvSpPr>
        <p:spPr bwMode="auto">
          <a:xfrm>
            <a:off x="7976932" y="5350589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-23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-43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9" name="Line 6"/>
          <p:cNvSpPr>
            <a:spLocks noChangeShapeType="1"/>
          </p:cNvSpPr>
          <p:nvPr/>
        </p:nvSpPr>
        <p:spPr bwMode="auto">
          <a:xfrm>
            <a:off x="8053132" y="603638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7976932" y="6007020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7976932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</a:p>
        </p:txBody>
      </p:sp>
      <p:sp>
        <p:nvSpPr>
          <p:cNvPr id="72" name="Line 6"/>
          <p:cNvSpPr>
            <a:spLocks noChangeShapeType="1"/>
          </p:cNvSpPr>
          <p:nvPr/>
        </p:nvSpPr>
        <p:spPr bwMode="auto">
          <a:xfrm>
            <a:off x="8053132" y="6376511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58" grpId="0"/>
      <p:bldP spid="59" grpId="0" animBg="1"/>
      <p:bldP spid="60" grpId="0"/>
      <p:bldP spid="61" grpId="0"/>
      <p:bldP spid="62" grpId="0" animBg="1"/>
      <p:bldP spid="63" grpId="0"/>
      <p:bldP spid="64" grpId="0" animBg="1"/>
      <p:bldP spid="65" grpId="0"/>
      <p:bldP spid="66" grpId="0"/>
      <p:bldP spid="67" grpId="0" animBg="1"/>
      <p:bldP spid="68" grpId="0"/>
      <p:bldP spid="69" grpId="0" animBg="1"/>
      <p:bldP spid="70" grpId="0"/>
      <p:bldP spid="71" grpId="0"/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7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Values</a:t>
            </a:r>
          </a:p>
          <a:p>
            <a:pPr lvl="1" eaLnBrk="1" hangingPunct="1">
              <a:defRPr/>
            </a:pPr>
            <a:r>
              <a:rPr lang="en-US"/>
              <a:t>4-bit two’s comp.</a:t>
            </a:r>
          </a:p>
          <a:p>
            <a:pPr lvl="1" eaLnBrk="1" hangingPunct="1">
              <a:defRPr/>
            </a:pPr>
            <a:r>
              <a:rPr lang="en-US"/>
              <a:t>Range from -8 to +7</a:t>
            </a:r>
          </a:p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sum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negative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  <a:p>
            <a:pPr lvl="1" eaLnBrk="1" hangingPunct="1">
              <a:defRPr/>
            </a:pPr>
            <a:r>
              <a:rPr lang="en-US"/>
              <a:t>If sum &lt; –2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positive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Characterizing </a:t>
            </a:r>
            <a:r>
              <a:rPr lang="en-US" dirty="0" err="1"/>
              <a:t>TAdd</a:t>
            </a:r>
            <a:endParaRPr 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Negative Overflow</a:t>
              </a: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Positive Overflow</a:t>
              </a: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883942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</a:p>
        </p:txBody>
      </p:sp>
    </p:spTree>
    <p:extLst>
      <p:ext uri="{BB962C8B-B14F-4D97-AF65-F5344CB8AC3E}">
        <p14:creationId xmlns:p14="http://schemas.microsoft.com/office/powerpoint/2010/main" val="2393032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Bytes, and Integers – Part 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0" dirty="0"/>
              <a:t>15-213: Introduction to Computer Systems</a:t>
            </a:r>
            <a:r>
              <a:rPr lang="en-US" b="0" dirty="0"/>
              <a:t/>
            </a:r>
            <a:br>
              <a:rPr lang="en-US" b="0" dirty="0"/>
            </a:br>
            <a:r>
              <a:rPr lang="en-US" sz="2000" b="0" dirty="0"/>
              <a:t>3</a:t>
            </a:r>
            <a:r>
              <a:rPr lang="en-US" sz="2000" b="0" baseline="30000" dirty="0"/>
              <a:t>rd</a:t>
            </a:r>
            <a:r>
              <a:rPr lang="en-US" sz="2000" b="0" dirty="0"/>
              <a:t> Lecture, Jan. </a:t>
            </a:r>
            <a:r>
              <a:rPr lang="en-US" sz="2000" b="0" dirty="0" smtClean="0"/>
              <a:t>21, 2020</a:t>
            </a: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/>
              <a:t>UMult</a:t>
            </a:r>
            <a:r>
              <a:rPr lang="en-US" b="0" i="1" baseline="-25000"/>
              <a:t>w</a:t>
            </a:r>
            <a:r>
              <a:rPr lang="en-US" b="0"/>
              <a:t>(</a:t>
            </a:r>
            <a:r>
              <a:rPr lang="en-US" b="0" i="1"/>
              <a:t>u</a:t>
            </a:r>
            <a:r>
              <a:rPr lang="en-US" b="0"/>
              <a:t> , </a:t>
            </a:r>
            <a:r>
              <a:rPr lang="en-US" b="0" i="1"/>
              <a:t>v</a:t>
            </a:r>
            <a:r>
              <a:rPr lang="en-US" b="0"/>
              <a:t>)	=	</a:t>
            </a:r>
            <a:r>
              <a:rPr lang="en-US" b="0" i="1"/>
              <a:t>u</a:t>
            </a:r>
            <a:r>
              <a:rPr lang="en-US" b="0"/>
              <a:t>   · </a:t>
            </a:r>
            <a:r>
              <a:rPr lang="en-US" b="0" i="1"/>
              <a:t>v</a:t>
            </a:r>
            <a:r>
              <a:rPr lang="en-US" b="0"/>
              <a:t>  mod 2</a:t>
            </a:r>
            <a:r>
              <a:rPr lang="en-US" b="0" i="1" baseline="3000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69" name="Rectangle 5"/>
          <p:cNvSpPr>
            <a:spLocks/>
          </p:cNvSpPr>
          <p:nvPr/>
        </p:nvSpPr>
        <p:spPr bwMode="auto">
          <a:xfrm>
            <a:off x="2895600" y="5350589"/>
            <a:ext cx="3221395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     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925483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2895600" y="6007020"/>
            <a:ext cx="32218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1100 0001 1101 1101</a:t>
            </a:r>
          </a:p>
        </p:txBody>
      </p:sp>
      <p:sp>
        <p:nvSpPr>
          <p:cNvPr id="72" name="Rectangle 13"/>
          <p:cNvSpPr>
            <a:spLocks/>
          </p:cNvSpPr>
          <p:nvPr/>
        </p:nvSpPr>
        <p:spPr bwMode="auto">
          <a:xfrm>
            <a:off x="2895600" y="6371431"/>
            <a:ext cx="322139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1101 1101</a:t>
            </a:r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>
            <a:off x="2925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5"/>
          <p:cNvSpPr>
            <a:spLocks/>
          </p:cNvSpPr>
          <p:nvPr/>
        </p:nvSpPr>
        <p:spPr bwMode="auto">
          <a:xfrm>
            <a:off x="6351193" y="5350589"/>
            <a:ext cx="913070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D5</a:t>
            </a:r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6427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6" name="Rectangle 13"/>
          <p:cNvSpPr>
            <a:spLocks/>
          </p:cNvSpPr>
          <p:nvPr/>
        </p:nvSpPr>
        <p:spPr bwMode="auto">
          <a:xfrm>
            <a:off x="6351193" y="6007020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C1DD</a:t>
            </a:r>
          </a:p>
        </p:txBody>
      </p:sp>
      <p:sp>
        <p:nvSpPr>
          <p:cNvPr id="77" name="Rectangle 13"/>
          <p:cNvSpPr>
            <a:spLocks/>
          </p:cNvSpPr>
          <p:nvPr/>
        </p:nvSpPr>
        <p:spPr bwMode="auto">
          <a:xfrm>
            <a:off x="6351193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DD</a:t>
            </a: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>
            <a:off x="6427392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9" name="Rectangle 5"/>
          <p:cNvSpPr>
            <a:spLocks/>
          </p:cNvSpPr>
          <p:nvPr/>
        </p:nvSpPr>
        <p:spPr bwMode="auto">
          <a:xfrm>
            <a:off x="7602937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223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213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0" name="Line 6"/>
          <p:cNvSpPr>
            <a:spLocks noChangeShapeType="1"/>
          </p:cNvSpPr>
          <p:nvPr/>
        </p:nvSpPr>
        <p:spPr bwMode="auto">
          <a:xfrm>
            <a:off x="7679136" y="6036389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1" name="Rectangle 13"/>
          <p:cNvSpPr>
            <a:spLocks/>
          </p:cNvSpPr>
          <p:nvPr/>
        </p:nvSpPr>
        <p:spPr bwMode="auto">
          <a:xfrm>
            <a:off x="7602937" y="6007020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47499</a:t>
            </a:r>
          </a:p>
        </p:txBody>
      </p:sp>
      <p:sp>
        <p:nvSpPr>
          <p:cNvPr id="82" name="Rectangle 13"/>
          <p:cNvSpPr>
            <a:spLocks/>
          </p:cNvSpPr>
          <p:nvPr/>
        </p:nvSpPr>
        <p:spPr bwMode="auto">
          <a:xfrm>
            <a:off x="7602937" y="6371431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221</a:t>
            </a:r>
          </a:p>
        </p:txBody>
      </p:sp>
      <p:sp>
        <p:nvSpPr>
          <p:cNvPr id="83" name="Line 6"/>
          <p:cNvSpPr>
            <a:spLocks noChangeShapeType="1"/>
          </p:cNvSpPr>
          <p:nvPr/>
        </p:nvSpPr>
        <p:spPr bwMode="auto">
          <a:xfrm>
            <a:off x="7679136" y="6376511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 animBg="1"/>
      <p:bldP spid="71" grpId="0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  <p:bldP spid="79" grpId="0"/>
      <p:bldP spid="80" grpId="0" animBg="1"/>
      <p:bldP spid="81" grpId="0"/>
      <p:bldP spid="82" grpId="0"/>
      <p:bldP spid="8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20040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Ignores high order </a:t>
            </a:r>
            <a:r>
              <a:rPr lang="en-US" b="0" i="1" dirty="0"/>
              <a:t>w</a:t>
            </a:r>
            <a:r>
              <a:rPr lang="en-US" dirty="0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21920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67640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143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600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1981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600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13360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19812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59080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438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0574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43840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13360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64" name="Rectangle 5"/>
          <p:cNvSpPr>
            <a:spLocks/>
          </p:cNvSpPr>
          <p:nvPr/>
        </p:nvSpPr>
        <p:spPr bwMode="auto">
          <a:xfrm>
            <a:off x="7430830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-23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-43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5" name="Line 6"/>
          <p:cNvSpPr>
            <a:spLocks noChangeShapeType="1"/>
          </p:cNvSpPr>
          <p:nvPr/>
        </p:nvSpPr>
        <p:spPr bwMode="auto">
          <a:xfrm>
            <a:off x="7507030" y="6036389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13"/>
          <p:cNvSpPr>
            <a:spLocks/>
          </p:cNvSpPr>
          <p:nvPr/>
        </p:nvSpPr>
        <p:spPr bwMode="auto">
          <a:xfrm>
            <a:off x="7430830" y="6007020"/>
            <a:ext cx="122102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989</a:t>
            </a:r>
          </a:p>
        </p:txBody>
      </p:sp>
      <p:sp>
        <p:nvSpPr>
          <p:cNvPr id="67" name="Rectangle 13"/>
          <p:cNvSpPr>
            <a:spLocks/>
          </p:cNvSpPr>
          <p:nvPr/>
        </p:nvSpPr>
        <p:spPr bwMode="auto">
          <a:xfrm>
            <a:off x="7430830" y="6371431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-35</a:t>
            </a:r>
          </a:p>
        </p:txBody>
      </p:sp>
      <p:sp>
        <p:nvSpPr>
          <p:cNvPr id="68" name="Line 6"/>
          <p:cNvSpPr>
            <a:spLocks noChangeShapeType="1"/>
          </p:cNvSpPr>
          <p:nvPr/>
        </p:nvSpPr>
        <p:spPr bwMode="auto">
          <a:xfrm>
            <a:off x="7507030" y="6376511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5"/>
          <p:cNvSpPr>
            <a:spLocks/>
          </p:cNvSpPr>
          <p:nvPr/>
        </p:nvSpPr>
        <p:spPr bwMode="auto">
          <a:xfrm>
            <a:off x="2895600" y="5350589"/>
            <a:ext cx="3221395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     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925483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2895600" y="6007020"/>
            <a:ext cx="32218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0000 0011 1101 1101</a:t>
            </a:r>
          </a:p>
        </p:txBody>
      </p:sp>
      <p:sp>
        <p:nvSpPr>
          <p:cNvPr id="72" name="Rectangle 13"/>
          <p:cNvSpPr>
            <a:spLocks/>
          </p:cNvSpPr>
          <p:nvPr/>
        </p:nvSpPr>
        <p:spPr bwMode="auto">
          <a:xfrm>
            <a:off x="2895600" y="6371431"/>
            <a:ext cx="322139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1101 1101</a:t>
            </a:r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>
            <a:off x="2925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5"/>
          <p:cNvSpPr>
            <a:spLocks/>
          </p:cNvSpPr>
          <p:nvPr/>
        </p:nvSpPr>
        <p:spPr bwMode="auto">
          <a:xfrm>
            <a:off x="6351193" y="5350589"/>
            <a:ext cx="913070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D5</a:t>
            </a:r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6427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6" name="Rectangle 13"/>
          <p:cNvSpPr>
            <a:spLocks/>
          </p:cNvSpPr>
          <p:nvPr/>
        </p:nvSpPr>
        <p:spPr bwMode="auto">
          <a:xfrm>
            <a:off x="6351193" y="6007020"/>
            <a:ext cx="9131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03DD</a:t>
            </a:r>
          </a:p>
        </p:txBody>
      </p:sp>
      <p:sp>
        <p:nvSpPr>
          <p:cNvPr id="77" name="Rectangle 13"/>
          <p:cNvSpPr>
            <a:spLocks/>
          </p:cNvSpPr>
          <p:nvPr/>
        </p:nvSpPr>
        <p:spPr bwMode="auto">
          <a:xfrm>
            <a:off x="6351193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DD</a:t>
            </a: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>
            <a:off x="6427392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66" grpId="0"/>
      <p:bldP spid="67" grpId="0"/>
      <p:bldP spid="68" grpId="0" animBg="1"/>
      <p:bldP spid="69" grpId="0"/>
      <p:bldP spid="70" grpId="0" animBg="1"/>
      <p:bldP spid="71" grpId="0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13337" y="5767506"/>
            <a:ext cx="3622581" cy="1107996"/>
          </a:xfrm>
          <a:prstGeom prst="rect">
            <a:avLst/>
          </a:prstGeom>
          <a:solidFill>
            <a:srgbClr val="FF9999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Important </a:t>
            </a:r>
            <a:r>
              <a:rPr lang="en-US" dirty="0" err="1" smtClean="0">
                <a:latin typeface="Calibri" pitchFamily="34" charset="0"/>
              </a:rPr>
              <a:t>Lession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algn="ctr"/>
            <a:r>
              <a:rPr lang="en-US" dirty="0" smtClean="0">
                <a:latin typeface="Calibri" pitchFamily="34" charset="0"/>
              </a:rPr>
              <a:t>Trust Your Compiler!</a:t>
            </a: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9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x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Rounds wrong direction when </a:t>
            </a:r>
            <a:r>
              <a:rPr lang="en-US" b="1" dirty="0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3" name="Document" r:id="rId4" imgW="7848600" imgH="1651000" progId="Word.Document.8">
                  <p:embed/>
                </p:oleObj>
              </mc:Choice>
              <mc:Fallback>
                <p:oleObj name="Document" r:id="rId4" imgW="7848600" imgH="1651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721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Want  </a:t>
            </a:r>
            <a:r>
              <a:rPr lang="en-US" b="1" dirty="0">
                <a:sym typeface="Symbol" pitchFamily="18" charset="2"/>
              </a:rPr>
              <a:t>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   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Compute as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(x+</a:t>
            </a:r>
            <a:r>
              <a:rPr lang="en-US" b="1" dirty="0"/>
              <a:t>2</a:t>
            </a:r>
            <a:r>
              <a:rPr lang="en-US" b="1" i="1" baseline="30000" dirty="0"/>
              <a:t>k</a:t>
            </a:r>
            <a:r>
              <a:rPr lang="en-US" b="1" dirty="0">
                <a:latin typeface="Courier New" pitchFamily="49" charset="0"/>
              </a:rPr>
              <a:t>-1)/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In C: </a:t>
            </a:r>
            <a:r>
              <a:rPr lang="en-US" b="1" dirty="0">
                <a:latin typeface="Courier New" pitchFamily="49" charset="0"/>
              </a:rPr>
              <a:t>(x + (1&lt;&lt;k)-1) &gt;&gt; k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>
                <a:effectLst/>
              </a:rPr>
              <a:t>Case 1: No rounding</a:t>
            </a:r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  <p:extLst>
      <p:ext uri="{BB962C8B-B14F-4D97-AF65-F5344CB8AC3E}">
        <p14:creationId xmlns:p14="http://schemas.microsoft.com/office/powerpoint/2010/main" val="868758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  <p:extLst>
      <p:ext uri="{BB962C8B-B14F-4D97-AF65-F5344CB8AC3E}">
        <p14:creationId xmlns:p14="http://schemas.microsoft.com/office/powerpoint/2010/main" val="2504211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Negate through complement and increase</a:t>
            </a:r>
            <a:br>
              <a:rPr lang="en-US" dirty="0"/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Example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Observation: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  <p:graphicFrame>
        <p:nvGraphicFramePr>
          <p:cNvPr id="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186318"/>
              </p:ext>
            </p:extLst>
          </p:nvPr>
        </p:nvGraphicFramePr>
        <p:xfrm>
          <a:off x="1143000" y="507494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1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7494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838200" y="45720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</p:spTree>
    <p:extLst>
      <p:ext uri="{BB962C8B-B14F-4D97-AF65-F5344CB8AC3E}">
        <p14:creationId xmlns:p14="http://schemas.microsoft.com/office/powerpoint/2010/main" val="7187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Complement &amp; Increment Examples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3000" y="3657600"/>
            <a:ext cx="6296025" cy="2611438"/>
            <a:chOff x="1143000" y="1257300"/>
            <a:chExt cx="6296025" cy="2611438"/>
          </a:xfrm>
        </p:grpSpPr>
        <p:graphicFrame>
          <p:nvGraphicFramePr>
            <p:cNvPr id="614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6154"/>
                </p:ext>
              </p:extLst>
            </p:nvPr>
          </p:nvGraphicFramePr>
          <p:xfrm>
            <a:off x="1450975" y="1828800"/>
            <a:ext cx="5988050" cy="203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8" name="Document" r:id="rId4" imgW="6177018" imgH="2105264" progId="Word.Document.8">
                    <p:embed/>
                  </p:oleObj>
                </mc:Choice>
                <mc:Fallback>
                  <p:oleObj name="Document" r:id="rId4" imgW="6177018" imgH="210526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975" y="1828800"/>
                          <a:ext cx="5988050" cy="2039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1143000" y="1257300"/>
              <a:ext cx="127951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x = </a:t>
              </a:r>
              <a:r>
                <a:rPr lang="en-US" dirty="0" err="1">
                  <a:latin typeface="Calibri" pitchFamily="34" charset="0"/>
                </a:rPr>
                <a:t>TMin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1524000"/>
            <a:ext cx="6210300" cy="1854200"/>
            <a:chOff x="1143000" y="3746500"/>
            <a:chExt cx="6210300" cy="1854200"/>
          </a:xfrm>
        </p:grpSpPr>
        <p:graphicFrame>
          <p:nvGraphicFramePr>
            <p:cNvPr id="614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338330"/>
                </p:ext>
              </p:extLst>
            </p:nvPr>
          </p:nvGraphicFramePr>
          <p:xfrm>
            <a:off x="1447800" y="4241800"/>
            <a:ext cx="5905500" cy="1358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9" name="Document" r:id="rId6" imgW="6083300" imgH="1371600" progId="Word.Document.8">
                    <p:embed/>
                  </p:oleObj>
                </mc:Choice>
                <mc:Fallback>
                  <p:oleObj name="Document" r:id="rId6" imgW="6083300" imgH="13716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4241800"/>
                          <a:ext cx="5905500" cy="1358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1143000" y="3746500"/>
              <a:ext cx="792205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x = 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39295" y="5638800"/>
            <a:ext cx="363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Canonical counter example</a:t>
            </a:r>
          </a:p>
        </p:txBody>
      </p:sp>
    </p:spTree>
    <p:extLst>
      <p:ext uri="{BB962C8B-B14F-4D97-AF65-F5344CB8AC3E}">
        <p14:creationId xmlns:p14="http://schemas.microsoft.com/office/powerpoint/2010/main" val="63269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Assignment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0 available via course web page and </a:t>
            </a:r>
            <a:r>
              <a:rPr lang="en-US" dirty="0">
                <a:hlinkClick r:id="rId2"/>
              </a:rPr>
              <a:t>Autolab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Due Thursday, </a:t>
            </a:r>
            <a:r>
              <a:rPr lang="en-US" dirty="0"/>
              <a:t>Jan. </a:t>
            </a:r>
            <a:r>
              <a:rPr lang="en-US" dirty="0" smtClean="0"/>
              <a:t>23, 11:00pm</a:t>
            </a:r>
            <a:endParaRPr lang="en-US" dirty="0"/>
          </a:p>
          <a:p>
            <a:pPr lvl="1"/>
            <a:r>
              <a:rPr lang="en-US" dirty="0"/>
              <a:t>No grace days</a:t>
            </a:r>
          </a:p>
          <a:p>
            <a:pPr lvl="1"/>
            <a:r>
              <a:rPr lang="en-US" dirty="0"/>
              <a:t>No late submissions</a:t>
            </a:r>
          </a:p>
          <a:p>
            <a:pPr lvl="1"/>
            <a:r>
              <a:rPr lang="en-US" dirty="0"/>
              <a:t>Just do it! </a:t>
            </a:r>
          </a:p>
          <a:p>
            <a:r>
              <a:rPr lang="en-US" dirty="0"/>
              <a:t>Lab 1 available via </a:t>
            </a:r>
            <a:r>
              <a:rPr lang="en-US" dirty="0">
                <a:hlinkClick r:id="rId3"/>
              </a:rPr>
              <a:t>Autolab </a:t>
            </a:r>
            <a:endParaRPr lang="en-US" dirty="0"/>
          </a:p>
          <a:p>
            <a:pPr lvl="1"/>
            <a:r>
              <a:rPr lang="en-US" dirty="0"/>
              <a:t>Due Thurs., Jan. </a:t>
            </a:r>
            <a:r>
              <a:rPr lang="en-US" dirty="0" smtClean="0"/>
              <a:t>30, 11:00pm</a:t>
            </a:r>
            <a:endParaRPr lang="en-US" dirty="0"/>
          </a:p>
          <a:p>
            <a:pPr lvl="1"/>
            <a:r>
              <a:rPr lang="en-US" dirty="0"/>
              <a:t>Read instructions carefully: </a:t>
            </a:r>
            <a:r>
              <a:rPr lang="en-US" dirty="0" err="1"/>
              <a:t>writeup</a:t>
            </a:r>
            <a:r>
              <a:rPr lang="en-US" dirty="0"/>
              <a:t>, </a:t>
            </a:r>
            <a:r>
              <a:rPr lang="en-US" dirty="0" err="1"/>
              <a:t>bits.c</a:t>
            </a:r>
            <a:r>
              <a:rPr lang="en-US" dirty="0"/>
              <a:t>, </a:t>
            </a:r>
            <a:r>
              <a:rPr lang="en-US" dirty="0" err="1"/>
              <a:t>tests.c</a:t>
            </a:r>
            <a:endParaRPr lang="en-US" dirty="0"/>
          </a:p>
          <a:p>
            <a:pPr lvl="2"/>
            <a:r>
              <a:rPr lang="en-US" dirty="0"/>
              <a:t>Quirky software infrastructure</a:t>
            </a:r>
          </a:p>
          <a:p>
            <a:pPr lvl="1"/>
            <a:r>
              <a:rPr lang="en-US" dirty="0"/>
              <a:t>Based on lectures 2, 3, and 4 (CS:APP Chapter 2)</a:t>
            </a:r>
          </a:p>
          <a:p>
            <a:pPr lvl="1"/>
            <a:r>
              <a:rPr lang="en-US" dirty="0"/>
              <a:t>After today’s lecture you will know everything for the integer problems</a:t>
            </a:r>
          </a:p>
          <a:p>
            <a:pPr lvl="1"/>
            <a:r>
              <a:rPr lang="en-US" dirty="0"/>
              <a:t>Floating point covered Thurs. Jan. </a:t>
            </a:r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10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b="1" dirty="0"/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</a:t>
            </a:r>
          </a:p>
          <a:p>
            <a:pPr lvl="1"/>
            <a:r>
              <a:rPr lang="en-US" dirty="0"/>
              <a:t>Unsigned/signed: Normal addition followed by truncate,</a:t>
            </a:r>
            <a:br>
              <a:rPr lang="en-US" dirty="0"/>
            </a:br>
            <a:r>
              <a:rPr lang="en-US" dirty="0"/>
              <a:t>same operation on bit level</a:t>
            </a:r>
          </a:p>
          <a:p>
            <a:pPr lvl="1"/>
            <a:r>
              <a:rPr lang="en-US" dirty="0"/>
              <a:t>Unsigned: addition mod 2</a:t>
            </a:r>
            <a:r>
              <a:rPr lang="en-US" baseline="30000" dirty="0"/>
              <a:t>w</a:t>
            </a:r>
          </a:p>
          <a:p>
            <a:pPr lvl="2"/>
            <a:r>
              <a:rPr lang="en-US" dirty="0"/>
              <a:t>Mathematical addition + possible subtraction of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en-US" dirty="0"/>
              <a:t>Signed: modified addition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  <a:p>
            <a:pPr lvl="2"/>
            <a:r>
              <a:rPr lang="en-US" dirty="0"/>
              <a:t>Mathematical addition + possible addition or subtraction of 2</a:t>
            </a:r>
            <a:r>
              <a:rPr lang="en-US" baseline="30000" dirty="0"/>
              <a:t>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Multiplication:</a:t>
            </a:r>
          </a:p>
          <a:p>
            <a:pPr lvl="1"/>
            <a:r>
              <a:rPr lang="en-US" dirty="0"/>
              <a:t>Unsigned/signed: Normal multiplication followed by truncate, same operation on bit level</a:t>
            </a:r>
          </a:p>
          <a:p>
            <a:pPr lvl="1"/>
            <a:r>
              <a:rPr lang="en-US" dirty="0"/>
              <a:t>Unsigned: multiplication mod 2</a:t>
            </a:r>
            <a:r>
              <a:rPr lang="en-US" baseline="30000" dirty="0"/>
              <a:t>w</a:t>
            </a:r>
          </a:p>
          <a:p>
            <a:pPr lvl="1"/>
            <a:r>
              <a:rPr lang="en-US" dirty="0"/>
              <a:t>Signed: modified multiplication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Don’t</a:t>
            </a:r>
            <a:r>
              <a:rPr lang="en-US" dirty="0"/>
              <a:t> use without understanding implications</a:t>
            </a:r>
          </a:p>
          <a:p>
            <a:pPr lvl="1" eaLnBrk="1" hangingPunct="1">
              <a:defRPr/>
            </a:pPr>
            <a:r>
              <a:rPr lang="en-US" dirty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Counting Down with Unsigned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Proper way to use unsigned as loop index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&lt;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  <a:endParaRPr lang="en-US" dirty="0"/>
          </a:p>
          <a:p>
            <a:pPr>
              <a:defRPr/>
            </a:pPr>
            <a:r>
              <a:rPr lang="en-US" dirty="0"/>
              <a:t>See Robert </a:t>
            </a:r>
            <a:r>
              <a:rPr lang="en-US" dirty="0" err="1"/>
              <a:t>Seacord</a:t>
            </a:r>
            <a:r>
              <a:rPr lang="en-US" dirty="0"/>
              <a:t>, </a:t>
            </a:r>
            <a:r>
              <a:rPr lang="en-US" i="1" dirty="0"/>
              <a:t>Secure Coding in C and C++</a:t>
            </a:r>
          </a:p>
          <a:p>
            <a:pPr lvl="1">
              <a:defRPr/>
            </a:pPr>
            <a:r>
              <a:rPr lang="en-US" dirty="0"/>
              <a:t>C Standard guarantees that unsigned addition will behave like modular arithmetic</a:t>
            </a:r>
          </a:p>
          <a:p>
            <a:pPr lvl="2">
              <a:defRPr/>
            </a:pPr>
            <a:r>
              <a:rPr lang="en-US" dirty="0"/>
              <a:t>0 – 1 </a:t>
            </a:r>
            <a:r>
              <a:rPr lang="en-US" dirty="0">
                <a:sym typeface="Wingdings"/>
              </a:rPr>
              <a:t> </a:t>
            </a:r>
            <a:r>
              <a:rPr lang="en-US" i="1" dirty="0" err="1">
                <a:sym typeface="Wingdings"/>
              </a:rPr>
              <a:t>UMax</a:t>
            </a:r>
            <a:endParaRPr lang="en-US" i="1" dirty="0">
              <a:sym typeface="Wingdings"/>
            </a:endParaRPr>
          </a:p>
          <a:p>
            <a:pPr>
              <a:defRPr/>
            </a:pPr>
            <a:r>
              <a:rPr lang="en-US" dirty="0"/>
              <a:t>Even better</a:t>
            </a:r>
          </a:p>
          <a:p>
            <a:pPr lvl="2">
              <a:buNone/>
              <a:defRPr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>
              <a:defRPr/>
            </a:pPr>
            <a:r>
              <a:rPr lang="en-US" sz="1800" dirty="0"/>
              <a:t>Data type </a:t>
            </a:r>
            <a:r>
              <a:rPr lang="en-US" sz="1800" b="1" dirty="0" err="1">
                <a:latin typeface="Courier New"/>
                <a:cs typeface="Courier New"/>
              </a:rPr>
              <a:t>size_t</a:t>
            </a:r>
            <a:r>
              <a:rPr lang="en-US" sz="1800" dirty="0"/>
              <a:t> defined as unsigned value with length = word size</a:t>
            </a:r>
          </a:p>
          <a:p>
            <a:pPr marL="457200" lvl="1" indent="0">
              <a:buNone/>
              <a:defRPr/>
            </a:pPr>
            <a:endParaRPr lang="en-US" sz="1800" dirty="0"/>
          </a:p>
          <a:p>
            <a:pPr lvl="2">
              <a:buNone/>
              <a:defRPr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/>
              <a:t>Multiprecision</a:t>
            </a:r>
            <a:r>
              <a:rPr lang="en-US" dirty="0"/>
              <a:t> arithmetic</a:t>
            </a:r>
          </a:p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/>
              <a:t>Logical right shift, no sign extension</a:t>
            </a:r>
          </a:p>
          <a:p>
            <a:pPr>
              <a:defRPr/>
            </a:pPr>
            <a:r>
              <a:rPr lang="en-US" i="1" dirty="0"/>
              <a:t>Do</a:t>
            </a:r>
            <a:r>
              <a:rPr lang="en-US" dirty="0"/>
              <a:t> Use In System Programming</a:t>
            </a:r>
          </a:p>
          <a:p>
            <a:pPr lvl="1">
              <a:defRPr/>
            </a:pPr>
            <a:r>
              <a:rPr lang="en-US" dirty="0"/>
              <a:t>Bit masks, device commands,…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6635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  <a:hlinkClick r:id="rId3"/>
              </a:rPr>
              <a:t>https://canvas.cmu.edu/</a:t>
            </a:r>
            <a:r>
              <a:rPr lang="en-US" sz="2800" u="sng" dirty="0" smtClean="0">
                <a:solidFill>
                  <a:srgbClr val="FF0000"/>
                </a:solidFill>
              </a:rPr>
              <a:t>courses/13182</a:t>
            </a:r>
            <a:endParaRPr lang="en-US" sz="2800" u="sng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2395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/>
              <a:t>Representations in memory, pointers, strings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 refer to data by address</a:t>
            </a:r>
          </a:p>
          <a:p>
            <a:pPr marL="552450" lvl="1" eaLnBrk="1" hangingPunct="1"/>
            <a:r>
              <a:rPr lang="en-US" dirty="0"/>
              <a:t>Conceptually, envision it as a very large array of bytes</a:t>
            </a:r>
          </a:p>
          <a:p>
            <a:pPr marL="952500" lvl="2"/>
            <a:r>
              <a:rPr lang="en-US" dirty="0"/>
              <a:t>In reality, it’s not, but can think of it that way</a:t>
            </a:r>
          </a:p>
          <a:p>
            <a:pPr marL="552450" lvl="1" eaLnBrk="1" hangingPunct="1"/>
            <a:r>
              <a:rPr lang="en-US" dirty="0"/>
              <a:t>An address is like an index into that array</a:t>
            </a:r>
          </a:p>
          <a:p>
            <a:pPr marL="952500" lvl="2"/>
            <a:r>
              <a:rPr lang="en-US" dirty="0"/>
              <a:t>and, a pointer variable stores an address</a:t>
            </a:r>
          </a:p>
          <a:p>
            <a:pPr marL="952500" lvl="2"/>
            <a:endParaRPr lang="en-US" dirty="0"/>
          </a:p>
          <a:p>
            <a:pPr marL="152400"/>
            <a:r>
              <a:rPr lang="en-US" dirty="0"/>
              <a:t>Note: system provides private address spaces to each “process”</a:t>
            </a:r>
          </a:p>
          <a:p>
            <a:pPr marL="438150" lvl="1"/>
            <a:r>
              <a:rPr lang="en-US" dirty="0"/>
              <a:t>Think of a process as a program being executed</a:t>
            </a:r>
          </a:p>
          <a:p>
            <a:pPr marL="438150" lvl="1"/>
            <a:r>
              <a:rPr lang="en-US" dirty="0"/>
              <a:t>So, a program can clobber its own data, but not that of others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given computer has a “Word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</a:p>
          <a:p>
            <a:pPr marL="838200" lvl="2" eaLnBrk="1" hangingPunct="1"/>
            <a:r>
              <a:rPr lang="en-US" dirty="0"/>
              <a:t>and of addresses</a:t>
            </a:r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Until recently, most machines used 32 bits (4 bytes) as word size</a:t>
            </a:r>
          </a:p>
          <a:p>
            <a:pPr marL="838200" lvl="2" eaLnBrk="1" hangingPunct="1"/>
            <a:r>
              <a:rPr lang="en-US" dirty="0"/>
              <a:t>Limits addresses to 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endParaRPr lang="en-US" dirty="0"/>
          </a:p>
          <a:p>
            <a:pPr marL="438150" lvl="1"/>
            <a:r>
              <a:rPr lang="en-US" dirty="0"/>
              <a:t>Increasingly, machines have 64-bit word size</a:t>
            </a:r>
          </a:p>
          <a:p>
            <a:pPr marL="838200" lvl="2" eaLnBrk="1" hangingPunct="1"/>
            <a:r>
              <a:rPr lang="en-US" dirty="0"/>
              <a:t>Potentially, could have 18 EB (</a:t>
            </a:r>
            <a:r>
              <a:rPr lang="en-US" dirty="0" err="1"/>
              <a:t>exabytes</a:t>
            </a:r>
            <a:r>
              <a:rPr lang="en-US" dirty="0"/>
              <a:t>) of addressable memory</a:t>
            </a:r>
          </a:p>
          <a:p>
            <a:pPr marL="838200" lvl="2" eaLnBrk="1" hangingPunct="1"/>
            <a:r>
              <a:rPr lang="en-US" dirty="0"/>
              <a:t>That’s 18.4 </a:t>
            </a:r>
            <a:r>
              <a:rPr lang="en-US"/>
              <a:t>X 10</a:t>
            </a:r>
            <a:r>
              <a:rPr lang="en-US" baseline="30000"/>
              <a:t>18</a:t>
            </a:r>
            <a:endParaRPr lang="en-US" baseline="30000" dirty="0"/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Machines still support 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Summary From 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03203"/>
              </p:ext>
            </p:extLst>
          </p:nvPr>
        </p:nvGraphicFramePr>
        <p:xfrm>
          <a:off x="1549400" y="1524000"/>
          <a:ext cx="60325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Endian: Sun (Oracle SPARC), PPC Mac, 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</a:t>
            </a:r>
            <a:r>
              <a:rPr lang="en-US" i="1" dirty="0">
                <a:solidFill>
                  <a:srgbClr val="C00000"/>
                </a:solidFill>
              </a:rPr>
              <a:t>x86</a:t>
            </a:r>
            <a:r>
              <a:rPr lang="en-US" dirty="0"/>
              <a:t>, ARM processors running Android, iOS, and Linux</a:t>
            </a:r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 value of 0x01234567</a:t>
            </a:r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cxnSp>
        <p:nvCxnSpPr>
          <p:cNvPr id="18436" name="Straight Arrow Connector 18435"/>
          <p:cNvCxnSpPr/>
          <p:nvPr/>
        </p:nvCxnSpPr>
        <p:spPr bwMode="auto">
          <a:xfrm>
            <a:off x="435077" y="2239296"/>
            <a:ext cx="0" cy="1752600"/>
          </a:xfrm>
          <a:prstGeom prst="straightConnector1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437" name="TextBox 18436"/>
          <p:cNvSpPr txBox="1"/>
          <p:nvPr/>
        </p:nvSpPr>
        <p:spPr>
          <a:xfrm>
            <a:off x="26313" y="2199491"/>
            <a:ext cx="430887" cy="184941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Increasing addresses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 allows treatment as a byte 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err="1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 dirty="0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00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643306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sz="2000" b="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  <a:p>
            <a:pPr eaLnBrk="1" hangingPunct="1"/>
            <a:endParaRPr lang="en-US" sz="900" b="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sz="2000" b="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537"/>
              </p:ext>
            </p:extLst>
          </p:nvPr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8105"/>
              </p:ext>
            </p:extLst>
          </p:nvPr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20866"/>
              </p:ext>
            </p:extLst>
          </p:nvPr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Strings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</a:p>
          <a:p>
            <a:pPr marL="723900" lvl="2"/>
            <a:r>
              <a:rPr lang="en-US" b="1" i="1" dirty="0">
                <a:latin typeface="Calibri Italic" charset="0"/>
                <a:cs typeface="Calibri Italic" charset="0"/>
                <a:sym typeface="Calibri Italic" charset="0"/>
              </a:rPr>
              <a:t>man ascii</a:t>
            </a:r>
            <a:r>
              <a:rPr lang="en-US" i="1" dirty="0">
                <a:latin typeface="Calibri Italic" charset="0"/>
                <a:cs typeface="Calibri Italic" charset="0"/>
                <a:sym typeface="Calibri Italic" charset="0"/>
              </a:rPr>
              <a:t> for code table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1823"/>
              </p:ext>
            </p:extLst>
          </p:nvPr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9278"/>
              </p:ext>
            </p:extLst>
          </p:nvPr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 dirty="0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 dirty="0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 dirty="0"/>
              <a:t>Deciphering Numbers</a:t>
            </a: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Value: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0x12ab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Pad to 32 bits: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0x000012ab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Split into bytes: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00 00 12 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Reverse: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ab 12 00 00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2766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</a:t>
            </a:r>
            <a:r>
              <a:rPr lang="en-US" sz="2000" dirty="0">
                <a:latin typeface="Courier New"/>
                <a:cs typeface="Courier New"/>
                <a:sym typeface="Symbol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	((x*2) &lt; 0)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(x&lt;&lt;30) &lt;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y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&lt; -y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x + y &gt;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&lt;=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&gt;=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(x|-x)&gt;&gt;31 == -1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  <p:pic>
        <p:nvPicPr>
          <p:cNvPr id="75780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152154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5784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1885144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2244400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26036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296726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333086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369446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4058072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441732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478093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5144536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550379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58674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387" y="3581400"/>
            <a:ext cx="8305800" cy="533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/>
              <a:t>Two’s Complement Examples (w = 5)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301144"/>
              </p:ext>
            </p:extLst>
          </p:nvPr>
        </p:nvGraphicFramePr>
        <p:xfrm>
          <a:off x="4800600" y="18269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2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8269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825719"/>
              </p:ext>
            </p:extLst>
          </p:nvPr>
        </p:nvGraphicFramePr>
        <p:xfrm>
          <a:off x="990600" y="18269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3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69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4459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4459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3603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696200" y="2893700"/>
            <a:ext cx="13716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 Bit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0744" y="464373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02192"/>
              </p:ext>
            </p:extLst>
          </p:nvPr>
        </p:nvGraphicFramePr>
        <p:xfrm>
          <a:off x="2105144" y="426273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38344" y="5765800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8693"/>
              </p:ext>
            </p:extLst>
          </p:nvPr>
        </p:nvGraphicFramePr>
        <p:xfrm>
          <a:off x="2105144" y="5410200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48444" y="464373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8+2 = 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8444" y="5765799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-16+4+2 = -10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/>
              <a:t>Representations in memory, pointers, strings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894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 bwMode="auto">
          <a:xfrm>
            <a:off x="4495800" y="3962400"/>
            <a:ext cx="3962400" cy="11430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en-US" sz="2400" b="1" dirty="0"/>
              <a:t>Expression containing signed and unsigned </a:t>
            </a:r>
            <a:r>
              <a:rPr lang="en-US" sz="2400" b="1" dirty="0" err="1"/>
              <a:t>int</a:t>
            </a:r>
            <a:r>
              <a:rPr lang="en-US" sz="2400" b="1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212901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 and Truncation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Sign Extension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Truncation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4046571" cy="233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213666"/>
            <a:ext cx="4046571" cy="230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7698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DE092706-DE0D-4D60-ADCD-D6A712872A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3466196"/>
            <a:ext cx="4800601" cy="3240405"/>
          </a:xfrm>
          <a:prstGeom prst="rect">
            <a:avLst/>
          </a:prstGeom>
        </p:spPr>
      </p:pic>
      <p:pic>
        <p:nvPicPr>
          <p:cNvPr id="7" name="Picture 6" descr="A close up of a desert field&#10;&#10;Description automatically generated">
            <a:extLst>
              <a:ext uri="{FF2B5EF4-FFF2-40B4-BE49-F238E27FC236}">
                <a16:creationId xmlns:a16="http://schemas.microsoft.com/office/drawing/2014/main" id="{22062ACF-8859-4C24-AEE1-63E4821574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28600"/>
            <a:ext cx="4800600" cy="32404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F026BA-7C0E-44F7-A102-DBB07568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381000"/>
            <a:ext cx="4114800" cy="5953125"/>
          </a:xfrm>
        </p:spPr>
        <p:txBody>
          <a:bodyPr/>
          <a:lstStyle/>
          <a:p>
            <a:r>
              <a:rPr lang="en-US" dirty="0"/>
              <a:t>Misunderstanding integers can lead to</a:t>
            </a:r>
            <a:r>
              <a:rPr lang="en-US" b="0" dirty="0"/>
              <a:t> </a:t>
            </a:r>
            <a:r>
              <a:rPr lang="en-US" dirty="0"/>
              <a:t>the</a:t>
            </a:r>
            <a:r>
              <a:rPr lang="en-US" b="0" dirty="0"/>
              <a:t> </a:t>
            </a:r>
            <a:r>
              <a:rPr lang="en-US" dirty="0"/>
              <a:t>end of the  world as we know it!</a:t>
            </a:r>
          </a:p>
          <a:p>
            <a:r>
              <a:rPr lang="en-US" b="0" dirty="0"/>
              <a:t>Thule (Qaanaaq), Greenland</a:t>
            </a:r>
          </a:p>
          <a:p>
            <a:r>
              <a:rPr lang="en-US" b="0" dirty="0" smtClean="0"/>
              <a:t>US DoD “Site J” Ballistic Missile Early Warning System (BMEWS)</a:t>
            </a:r>
            <a:endParaRPr lang="en-US" b="0" dirty="0"/>
          </a:p>
          <a:p>
            <a:r>
              <a:rPr lang="en-US" b="0" dirty="0"/>
              <a:t>10/5/60: world nearly ends</a:t>
            </a:r>
          </a:p>
          <a:p>
            <a:r>
              <a:rPr lang="en-US" b="0" dirty="0"/>
              <a:t>Missile radar echo: 1/8s</a:t>
            </a:r>
          </a:p>
          <a:p>
            <a:r>
              <a:rPr lang="en-US" b="0" dirty="0"/>
              <a:t>BMEWS reports: 75s echo(!)</a:t>
            </a:r>
          </a:p>
          <a:p>
            <a:r>
              <a:rPr lang="en-US" b="0" dirty="0"/>
              <a:t>1000s of objects reported</a:t>
            </a:r>
          </a:p>
          <a:p>
            <a:r>
              <a:rPr lang="en-US" b="0" dirty="0"/>
              <a:t>NORAD alert level 5:</a:t>
            </a:r>
          </a:p>
          <a:p>
            <a:pPr lvl="1"/>
            <a:r>
              <a:rPr lang="en-US" dirty="0"/>
              <a:t>Immediate incoming nuclear attack!!!!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5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he moon&#10;&#10;Description automatically generated">
            <a:extLst>
              <a:ext uri="{FF2B5EF4-FFF2-40B4-BE49-F238E27FC236}">
                <a16:creationId xmlns:a16="http://schemas.microsoft.com/office/drawing/2014/main" id="{FF057865-B7C6-48DA-9C00-88C0F18F0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00"/>
            <a:ext cx="9144000" cy="60864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34F3DD-4925-44EB-A229-04829A13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14800"/>
            <a:ext cx="8839199" cy="1609725"/>
          </a:xfrm>
        </p:spPr>
        <p:txBody>
          <a:bodyPr/>
          <a:lstStyle/>
          <a:p>
            <a:r>
              <a:rPr lang="en-US" dirty="0" err="1"/>
              <a:t>Kruschev</a:t>
            </a:r>
            <a:r>
              <a:rPr lang="en-US" dirty="0"/>
              <a:t> was in NYC 10/5/60 (weird time to attack)</a:t>
            </a:r>
          </a:p>
          <a:p>
            <a:pPr lvl="1"/>
            <a:r>
              <a:rPr lang="en-US" dirty="0"/>
              <a:t>someone in Qaanaaq said “why not go check outside?”</a:t>
            </a:r>
          </a:p>
          <a:p>
            <a:r>
              <a:rPr lang="en-US" dirty="0"/>
              <a:t>“Missiles” were actually THE MOON RISING OVER NORWAY</a:t>
            </a:r>
          </a:p>
          <a:p>
            <a:r>
              <a:rPr lang="en-US" dirty="0"/>
              <a:t>Expected max distance: 3000 mi;  Moon distance: .25M miles!</a:t>
            </a:r>
          </a:p>
          <a:p>
            <a:r>
              <a:rPr lang="en-US" dirty="0"/>
              <a:t>.25M miles % </a:t>
            </a:r>
            <a:r>
              <a:rPr lang="en-US" dirty="0" err="1"/>
              <a:t>sizeof</a:t>
            </a:r>
            <a:r>
              <a:rPr lang="en-US" dirty="0"/>
              <a:t>(distance) = 2200mi.</a:t>
            </a:r>
          </a:p>
          <a:p>
            <a:r>
              <a:rPr lang="en-US" dirty="0"/>
              <a:t>Overflow of distance nearly caused nuclear apocalypse!!</a:t>
            </a:r>
          </a:p>
          <a:p>
            <a:endParaRPr lang="en-US" dirty="0"/>
          </a:p>
        </p:txBody>
      </p:sp>
      <p:pic>
        <p:nvPicPr>
          <p:cNvPr id="8" name="Picture 7" descr="A close up of a newspaper&#10;&#10;Description automatically generated">
            <a:extLst>
              <a:ext uri="{FF2B5EF4-FFF2-40B4-BE49-F238E27FC236}">
                <a16:creationId xmlns:a16="http://schemas.microsoft.com/office/drawing/2014/main" id="{1FE97672-CD08-4BD1-918D-D3FA06C3F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037044"/>
            <a:ext cx="2186609" cy="31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794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19383</TotalTime>
  <Words>2980</Words>
  <Application>Microsoft Office PowerPoint</Application>
  <PresentationFormat>On-screen Show (4:3)</PresentationFormat>
  <Paragraphs>1148</Paragraphs>
  <Slides>50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75" baseType="lpstr">
      <vt:lpstr>ＭＳ Ｐゴシック</vt:lpstr>
      <vt:lpstr>Arial</vt:lpstr>
      <vt:lpstr>Arial Narrow</vt:lpstr>
      <vt:lpstr>Arial Narrow Bold</vt:lpstr>
      <vt:lpstr>Calibri</vt:lpstr>
      <vt:lpstr>Calibri Bold</vt:lpstr>
      <vt:lpstr>Calibri Italic</vt:lpstr>
      <vt:lpstr>Courier New</vt:lpstr>
      <vt:lpstr>Courier New Bold</vt:lpstr>
      <vt:lpstr>Gill Sans</vt:lpstr>
      <vt:lpstr>Helvetica</vt:lpstr>
      <vt:lpstr>Monaco</vt:lpstr>
      <vt:lpstr>Symbol</vt:lpstr>
      <vt:lpstr>Times</vt:lpstr>
      <vt:lpstr>Times New Roman</vt:lpstr>
      <vt:lpstr>Wingdings</vt:lpstr>
      <vt:lpstr>Wingdings 2</vt:lpstr>
      <vt:lpstr>ヒラギノ角ゴ ProN W3</vt:lpstr>
      <vt:lpstr>ヒラギノ角ゴ ProN W6</vt:lpstr>
      <vt:lpstr>template2007</vt:lpstr>
      <vt:lpstr>Title and Content</vt:lpstr>
      <vt:lpstr>Title Only</vt:lpstr>
      <vt:lpstr>Equation</vt:lpstr>
      <vt:lpstr>Chart</vt:lpstr>
      <vt:lpstr>Document</vt:lpstr>
      <vt:lpstr>PowerPoint Presentation</vt:lpstr>
      <vt:lpstr>Bits, Bytes, and Integers – Part 2  15-213: Introduction to Computer Systems 3rd Lecture, Jan. 21, 2020</vt:lpstr>
      <vt:lpstr>Assignment Announcements</vt:lpstr>
      <vt:lpstr>Summary From Last Lecture</vt:lpstr>
      <vt:lpstr>Encoding Integers</vt:lpstr>
      <vt:lpstr>Unsigned &amp; Signed Numeric Values</vt:lpstr>
      <vt:lpstr>Sign Extension and Truncation</vt:lpstr>
      <vt:lpstr>PowerPoint Presentation</vt:lpstr>
      <vt:lpstr>PowerPoint Presentation</vt:lpstr>
      <vt:lpstr>Today: Bits, Bytes, and Integers</vt:lpstr>
      <vt:lpstr>Unsigned Addition</vt:lpstr>
      <vt:lpstr>Unsigned Addition</vt:lpstr>
      <vt:lpstr>Visualizing (Mathematical) Integer Addition</vt:lpstr>
      <vt:lpstr>Visualizing Unsigned Addition</vt:lpstr>
      <vt:lpstr>Two’s Complement Addition</vt:lpstr>
      <vt:lpstr>TAdd Overflow</vt:lpstr>
      <vt:lpstr>Visualizing 2’s Complement Addition</vt:lpstr>
      <vt:lpstr>Characterizing TAdd</vt:lpstr>
      <vt:lpstr>Multiplication</vt:lpstr>
      <vt:lpstr>Unsigned Multiplication in C</vt:lpstr>
      <vt:lpstr>Signed Multiplication in C</vt:lpstr>
      <vt:lpstr>Power-of-2 Multiply with Shift</vt:lpstr>
      <vt:lpstr>Multiplication</vt:lpstr>
      <vt:lpstr>Unsigned Power-of-2 Divide with Shift</vt:lpstr>
      <vt:lpstr>Signed Power-of-2 Divide with Shift</vt:lpstr>
      <vt:lpstr>Correct Power-of-2 Divide</vt:lpstr>
      <vt:lpstr>Correct Power-of-2 Divide (Cont.)</vt:lpstr>
      <vt:lpstr>Negation: Complement &amp; Increment</vt:lpstr>
      <vt:lpstr>Complement &amp; Increment Examples</vt:lpstr>
      <vt:lpstr>Today: Bits, Bytes, and Integers</vt:lpstr>
      <vt:lpstr>Arithmetic: Basic Rules</vt:lpstr>
      <vt:lpstr>Why Should I Use Unsigned?</vt:lpstr>
      <vt:lpstr>Counting Down with Unsigned</vt:lpstr>
      <vt:lpstr>Why Should I Use Unsigned? (cont.)</vt:lpstr>
      <vt:lpstr>Quiz Time!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Reading Byte-Reversed Listings</vt:lpstr>
      <vt:lpstr>Integer C Puzzles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Seth Copen Goldstein</cp:lastModifiedBy>
  <cp:revision>193</cp:revision>
  <cp:lastPrinted>2020-01-21T17:00:30Z</cp:lastPrinted>
  <dcterms:created xsi:type="dcterms:W3CDTF">2012-09-04T17:29:26Z</dcterms:created>
  <dcterms:modified xsi:type="dcterms:W3CDTF">2020-01-21T17:58:43Z</dcterms:modified>
</cp:coreProperties>
</file>