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67" r:id="rId5"/>
    <p:sldId id="258" r:id="rId6"/>
    <p:sldId id="272" r:id="rId7"/>
    <p:sldId id="273" r:id="rId8"/>
    <p:sldId id="259" r:id="rId9"/>
    <p:sldId id="260" r:id="rId10"/>
    <p:sldId id="261" r:id="rId11"/>
    <p:sldId id="268" r:id="rId12"/>
    <p:sldId id="270" r:id="rId13"/>
    <p:sldId id="262" r:id="rId14"/>
    <p:sldId id="271" r:id="rId15"/>
    <p:sldId id="263" r:id="rId16"/>
    <p:sldId id="269" r:id="rId17"/>
    <p:sldId id="265" r:id="rId18"/>
    <p:sldId id="266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90"/>
        <p:guide pos="37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4203065" y="3106420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2368550" y="35509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2223770" y="3592830"/>
            <a:ext cx="1120140" cy="11207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235075" y="2868295"/>
            <a:ext cx="988695" cy="18453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664970" y="31076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43910" y="3629660"/>
            <a:ext cx="906145" cy="18580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698875" y="389255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250055" y="3049270"/>
            <a:ext cx="1614805" cy="23018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4652645" y="337058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2368550" y="35509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2223770" y="3592830"/>
            <a:ext cx="1120140" cy="11207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235075" y="2868295"/>
            <a:ext cx="988695" cy="18453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664970" y="31076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43910" y="3629660"/>
            <a:ext cx="906145" cy="18580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698875" y="389255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250055" y="4351020"/>
            <a:ext cx="708660" cy="100012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4465955" y="482917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686175" y="1637665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743960" y="20427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36260" y="266001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812030" y="1702435"/>
            <a:ext cx="824230" cy="257365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967095" y="34524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89550" y="243522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18275" y="274129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151370" y="325818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814310" y="3678555"/>
            <a:ext cx="852170" cy="119761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629015" y="367855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7747000" y="378015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37370" y="4276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2619375" y="1637665"/>
            <a:ext cx="2208530" cy="358648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885440" y="293052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36260" y="266001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812030" y="1702435"/>
            <a:ext cx="824230" cy="257365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967095" y="34524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89550" y="243522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18275" y="2741295"/>
            <a:ext cx="895350" cy="240030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151370" y="325818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480935" y="3780155"/>
            <a:ext cx="852170" cy="119761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295640" y="378015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7345680" y="39744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813165" y="4276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524365" y="2044065"/>
            <a:ext cx="1134745" cy="387096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659110" y="2044065"/>
            <a:ext cx="955675" cy="243840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9865" y="3102610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35250" y="75438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2759710" y="5224145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9" name="Text Box 18"/>
          <p:cNvSpPr txBox="1"/>
          <p:nvPr/>
        </p:nvSpPr>
        <p:spPr>
          <a:xfrm>
            <a:off x="11296650" y="274129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X4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9433560" y="300228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S4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404495" y="1653540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62280" y="20586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1951990" y="124777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530350" y="1718310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882265" y="15106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184910" y="2752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79215" y="2715895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937000" y="312102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26710" y="2310130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05070" y="2780665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344795" y="22301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659630" y="381444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41415" y="2364105"/>
            <a:ext cx="305435" cy="103949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6546850" y="258064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529830" y="3699510"/>
            <a:ext cx="771525" cy="103759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95005" y="3814445"/>
            <a:ext cx="764540" cy="232473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8955405" y="513080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7853680" y="433641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404495" y="1653540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62280" y="20586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1951990" y="124777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530350" y="1718310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882265" y="15106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184910" y="2752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79215" y="2715895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937000" y="312102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26710" y="2310130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05070" y="2780665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344795" y="22301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659630" y="381444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41415" y="2364105"/>
            <a:ext cx="305435" cy="103949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6546850" y="258064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529830" y="3699510"/>
            <a:ext cx="771525" cy="103759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95005" y="3814445"/>
            <a:ext cx="764540" cy="232473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8955405" y="513080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7853680" y="433641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01385" y="975360"/>
            <a:ext cx="955675" cy="246126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831850" cy="129413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887720" y="17157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35550" y="273621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957060" y="975360"/>
            <a:ext cx="1115695" cy="188722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058150" y="1237615"/>
            <a:ext cx="539115" cy="14986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3615" y="1370965"/>
            <a:ext cx="1115695" cy="188722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6875780" y="194500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312910" y="194500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8024495" y="101917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71185" y="831215"/>
            <a:ext cx="1070610" cy="19050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470535" cy="58864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447030" y="7505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794885" y="258508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701155" y="831215"/>
            <a:ext cx="518160" cy="89916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207250" y="958850"/>
            <a:ext cx="602615" cy="77152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58760" y="1031240"/>
            <a:ext cx="1115695" cy="188722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6752590" y="50927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8632825" y="162052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7400925" y="13709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594360" y="4330700"/>
            <a:ext cx="1437640" cy="206438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94360" y="470725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2502535" y="3242945"/>
            <a:ext cx="1357630" cy="17894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032000" y="4443730"/>
            <a:ext cx="470535" cy="58864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502535" y="35807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735455" y="503237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860165" y="3242945"/>
            <a:ext cx="476250" cy="63500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336415" y="2118995"/>
            <a:ext cx="1546860" cy="169545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83275" y="2152015"/>
            <a:ext cx="423545" cy="56896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3569335" y="371856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028690" y="184594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662170" y="228473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306820" y="1025525"/>
            <a:ext cx="1546860" cy="169545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6793865" y="93726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S4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1427480" y="4327525"/>
            <a:ext cx="1903730" cy="687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3331210" y="3242945"/>
            <a:ext cx="190373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67405" y="486092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5234940" y="373443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5234940" y="2118995"/>
            <a:ext cx="190373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7239635" y="222059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889000" y="3058160"/>
            <a:ext cx="1357630" cy="17894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34975" y="4274820"/>
            <a:ext cx="454025" cy="5727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749300" y="3382645"/>
            <a:ext cx="1290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S{i}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1920" y="4847590"/>
            <a:ext cx="1586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S{i-1}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46630" y="3058160"/>
            <a:ext cx="515620" cy="54229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2378710" y="3752850"/>
            <a:ext cx="1811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S{i+1}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100570" y="2485390"/>
            <a:ext cx="1357630" cy="17894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989320" y="3203575"/>
            <a:ext cx="1111250" cy="107124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31690" y="3203575"/>
            <a:ext cx="1357630" cy="17894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631690" y="5107940"/>
            <a:ext cx="5998845" cy="635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09310" y="3203575"/>
            <a:ext cx="4813935" cy="13335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66740" y="4274820"/>
            <a:ext cx="4977130" cy="39370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75450" y="2485390"/>
            <a:ext cx="3932555" cy="17145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10881995" y="2265045"/>
            <a:ext cx="79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GG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10843260" y="3026410"/>
            <a:ext cx="79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ZG</a:t>
            </a:r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10770870" y="4123690"/>
            <a:ext cx="79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ZD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10770870" y="4923790"/>
            <a:ext cx="79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DD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01385" y="1370965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856615" cy="79248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226810" y="17475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67935" y="241300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556635" y="3662680"/>
            <a:ext cx="5821045" cy="6477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7935" y="2077720"/>
            <a:ext cx="4342130" cy="1651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97035" y="2110105"/>
            <a:ext cx="0" cy="161734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95895" y="1370965"/>
            <a:ext cx="2196465" cy="2794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046470" y="2951480"/>
            <a:ext cx="3913505" cy="88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973945" y="1383030"/>
            <a:ext cx="0" cy="161734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16950" y="967105"/>
            <a:ext cx="3175" cy="2344420"/>
          </a:xfrm>
          <a:prstGeom prst="line">
            <a:avLst/>
          </a:prstGeom>
          <a:ln w="57150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8342630" y="558165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S0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9025255" y="1463040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S1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9692005" y="685165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S2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9025255" y="3926840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底分型</a:t>
            </a:r>
            <a:endParaRPr lang="zh-CN" altLang="en-US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889000" y="3058160"/>
            <a:ext cx="1357630" cy="17894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34975" y="4274820"/>
            <a:ext cx="454025" cy="5727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749300" y="3382645"/>
            <a:ext cx="1290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S{i}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1920" y="4847590"/>
            <a:ext cx="1586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S{i-1}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46630" y="3058160"/>
            <a:ext cx="515620" cy="54229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2378710" y="3752850"/>
            <a:ext cx="1811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S{i+1}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100570" y="2983230"/>
            <a:ext cx="1005205" cy="129159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989320" y="3203575"/>
            <a:ext cx="1111250" cy="107124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31690" y="3203575"/>
            <a:ext cx="1357630" cy="17894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105775" y="3064510"/>
            <a:ext cx="1087755" cy="12103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192895" y="2060575"/>
            <a:ext cx="1680845" cy="216344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5989320" y="3771265"/>
            <a:ext cx="5778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Z1</a:t>
            </a:r>
            <a:endParaRPr lang="en-US" sz="2800"/>
          </a:p>
        </p:txBody>
      </p:sp>
      <p:sp>
        <p:nvSpPr>
          <p:cNvPr id="10" name="Text Box 9"/>
          <p:cNvSpPr txBox="1"/>
          <p:nvPr/>
        </p:nvSpPr>
        <p:spPr>
          <a:xfrm>
            <a:off x="8074025" y="3646805"/>
            <a:ext cx="742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Z2</a:t>
            </a:r>
            <a:endParaRPr lang="en-US" sz="2800"/>
          </a:p>
        </p:txBody>
      </p:sp>
      <p:sp>
        <p:nvSpPr>
          <p:cNvPr id="11" name="Text Box 10"/>
          <p:cNvSpPr txBox="1"/>
          <p:nvPr/>
        </p:nvSpPr>
        <p:spPr>
          <a:xfrm>
            <a:off x="5914390" y="281876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g1</a:t>
            </a:r>
            <a:endParaRPr lang="en-US" altLang="zh-CN" sz="2400"/>
          </a:p>
        </p:txBody>
      </p:sp>
      <p:sp>
        <p:nvSpPr>
          <p:cNvPr id="13" name="Text Box 12"/>
          <p:cNvSpPr txBox="1"/>
          <p:nvPr/>
        </p:nvSpPr>
        <p:spPr>
          <a:xfrm>
            <a:off x="6941820" y="4297680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d1</a:t>
            </a:r>
            <a:endParaRPr lang="en-US" altLang="zh-CN" sz="2400"/>
          </a:p>
        </p:txBody>
      </p:sp>
      <p:sp>
        <p:nvSpPr>
          <p:cNvPr id="14" name="Text Box 13"/>
          <p:cNvSpPr txBox="1"/>
          <p:nvPr/>
        </p:nvSpPr>
        <p:spPr>
          <a:xfrm>
            <a:off x="7867015" y="2450465"/>
            <a:ext cx="1200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g2</a:t>
            </a:r>
            <a:endParaRPr lang="en-US" altLang="zh-CN" sz="2400"/>
          </a:p>
        </p:txBody>
      </p:sp>
      <p:sp>
        <p:nvSpPr>
          <p:cNvPr id="15" name="Text Box 14"/>
          <p:cNvSpPr txBox="1"/>
          <p:nvPr/>
        </p:nvSpPr>
        <p:spPr>
          <a:xfrm>
            <a:off x="9067800" y="4344035"/>
            <a:ext cx="1169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d2</a:t>
            </a:r>
            <a:endParaRPr lang="en-US" altLang="zh-CN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5"/>
          <p:cNvSpPr txBox="1"/>
          <p:nvPr/>
        </p:nvSpPr>
        <p:spPr>
          <a:xfrm>
            <a:off x="213995" y="131445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因为在</a:t>
            </a:r>
            <a:r>
              <a:rPr lang="en-US" altLang="zh-CN"/>
              <a:t>1</a:t>
            </a:r>
            <a:r>
              <a:rPr lang="zh-CN" altLang="en-US"/>
              <a:t>处形成顶分型，所以</a:t>
            </a:r>
            <a:r>
              <a:rPr lang="en-US" altLang="zh-CN"/>
              <a:t>1</a:t>
            </a:r>
            <a:r>
              <a:rPr lang="zh-CN" altLang="en-US"/>
              <a:t>之后只能是</a:t>
            </a:r>
            <a:endParaRPr lang="zh-CN" alt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414145" y="3959860"/>
            <a:ext cx="226060" cy="205994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72795" y="5011420"/>
            <a:ext cx="641350" cy="10890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36245" y="5011420"/>
            <a:ext cx="336550" cy="136842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60525" y="3922395"/>
            <a:ext cx="641350" cy="10890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281555" y="1810385"/>
            <a:ext cx="560705" cy="30988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42260" y="1810385"/>
            <a:ext cx="566420" cy="138684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2622550" y="132524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495935" y="638683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408680" y="2110740"/>
            <a:ext cx="242570" cy="108648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51250" y="2110740"/>
            <a:ext cx="566420" cy="138684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655310" y="3843020"/>
            <a:ext cx="226060" cy="205994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13960" y="4894580"/>
            <a:ext cx="641350" cy="10890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677410" y="4894580"/>
            <a:ext cx="336550" cy="136842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901690" y="3805555"/>
            <a:ext cx="641350" cy="10890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522720" y="1693545"/>
            <a:ext cx="560705" cy="30988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083425" y="1693545"/>
            <a:ext cx="566420" cy="138684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6863715" y="120840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4737100" y="626999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649845" y="1993900"/>
            <a:ext cx="242570" cy="108648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92415" y="1993900"/>
            <a:ext cx="161925" cy="79883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856345" y="3843020"/>
            <a:ext cx="226060" cy="205994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214995" y="4894580"/>
            <a:ext cx="641350" cy="10890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878445" y="4894580"/>
            <a:ext cx="336550" cy="136842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102725" y="3805555"/>
            <a:ext cx="641350" cy="10890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9723755" y="1693545"/>
            <a:ext cx="560705" cy="30988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284460" y="1693545"/>
            <a:ext cx="566420" cy="138684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10064750" y="120840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47" name="Text Box 46"/>
          <p:cNvSpPr txBox="1"/>
          <p:nvPr/>
        </p:nvSpPr>
        <p:spPr>
          <a:xfrm>
            <a:off x="7938135" y="626999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10850880" y="816610"/>
            <a:ext cx="369570" cy="22637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1304270" y="909320"/>
            <a:ext cx="736600" cy="288861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49"/>
          <p:cNvSpPr txBox="1"/>
          <p:nvPr/>
        </p:nvSpPr>
        <p:spPr>
          <a:xfrm>
            <a:off x="7144385" y="169545"/>
            <a:ext cx="4373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这两种都不可能。第一种</a:t>
            </a:r>
            <a:r>
              <a:rPr lang="en-US" altLang="zh-CN"/>
              <a:t>X1,X2</a:t>
            </a:r>
            <a:r>
              <a:rPr lang="zh-CN" altLang="en-US"/>
              <a:t>有包含关系，顶分型一定在</a:t>
            </a:r>
            <a:r>
              <a:rPr lang="en-US" altLang="zh-CN"/>
              <a:t>1</a:t>
            </a:r>
            <a:r>
              <a:rPr lang="zh-CN" altLang="en-US"/>
              <a:t>之后。第二种，</a:t>
            </a:r>
            <a:r>
              <a:rPr lang="en-US" altLang="zh-CN"/>
              <a:t>1</a:t>
            </a:r>
            <a:r>
              <a:rPr lang="zh-CN" altLang="en-US"/>
              <a:t>处一定不是顶分型</a:t>
            </a:r>
            <a:endParaRPr lang="zh-CN" altLang="en-US"/>
          </a:p>
        </p:txBody>
      </p:sp>
      <p:sp>
        <p:nvSpPr>
          <p:cNvPr id="51" name="Multiply 50"/>
          <p:cNvSpPr/>
          <p:nvPr/>
        </p:nvSpPr>
        <p:spPr>
          <a:xfrm>
            <a:off x="5777230" y="5045710"/>
            <a:ext cx="1306195" cy="134112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10212070" y="4909185"/>
            <a:ext cx="1306195" cy="134112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7187565" y="1742440"/>
            <a:ext cx="46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X1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8054340" y="2202815"/>
            <a:ext cx="46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X2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5"/>
          <p:cNvSpPr txBox="1"/>
          <p:nvPr/>
        </p:nvSpPr>
        <p:spPr>
          <a:xfrm>
            <a:off x="213995" y="131445"/>
            <a:ext cx="11854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而对于这种情况，</a:t>
            </a:r>
            <a:r>
              <a:rPr lang="en-US" altLang="zh-CN"/>
              <a:t>S2</a:t>
            </a:r>
            <a:r>
              <a:rPr lang="zh-CN" altLang="en-US"/>
              <a:t>的低点一定低于</a:t>
            </a:r>
            <a:r>
              <a:rPr lang="en-US" altLang="zh-CN"/>
              <a:t>S1</a:t>
            </a:r>
            <a:r>
              <a:rPr lang="zh-CN" altLang="en-US"/>
              <a:t>的低点，如果后续</a:t>
            </a:r>
            <a:r>
              <a:rPr lang="en-US" altLang="zh-CN"/>
              <a:t>S3</a:t>
            </a:r>
            <a:r>
              <a:rPr lang="zh-CN" altLang="en-US"/>
              <a:t>的低点高了，那么</a:t>
            </a:r>
            <a:r>
              <a:rPr lang="en-US" altLang="zh-CN"/>
              <a:t>S2</a:t>
            </a:r>
            <a:r>
              <a:rPr lang="zh-CN" altLang="en-US"/>
              <a:t>就是底分型。否则，一直下降，只要有一个高了且没有包含关系，前一个一定是底分型</a:t>
            </a:r>
            <a:endParaRPr lang="zh-CN" alt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414145" y="3959860"/>
            <a:ext cx="226060" cy="205994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72795" y="5011420"/>
            <a:ext cx="641350" cy="10890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36245" y="5011420"/>
            <a:ext cx="336550" cy="136842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60525" y="3922395"/>
            <a:ext cx="641350" cy="10890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281555" y="1810385"/>
            <a:ext cx="560705" cy="30988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42260" y="1810385"/>
            <a:ext cx="566420" cy="138684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2622550" y="132524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495935" y="638683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408680" y="2110740"/>
            <a:ext cx="242570" cy="108648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51250" y="2110740"/>
            <a:ext cx="566420" cy="138684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3015615" y="1914525"/>
            <a:ext cx="46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X1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408680" y="2620010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S1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832860" y="2319655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X2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217670" y="1776095"/>
            <a:ext cx="866140" cy="172148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702810" y="2452370"/>
            <a:ext cx="92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S2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327275" y="2008505"/>
            <a:ext cx="13843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731770" y="1673225"/>
            <a:ext cx="138430" cy="143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731770" y="3973195"/>
            <a:ext cx="13843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2327275" y="3707765"/>
            <a:ext cx="138430" cy="143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09295" y="2413635"/>
            <a:ext cx="12477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包含关系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一根</a:t>
            </a:r>
            <a:r>
              <a:rPr lang="en-US" altLang="zh-CN"/>
              <a:t>K</a:t>
            </a:r>
            <a:r>
              <a:rPr lang="zh-CN" altLang="en-US"/>
              <a:t>线的高低点都在另一</a:t>
            </a:r>
            <a:r>
              <a:rPr lang="en-US" altLang="zh-CN"/>
              <a:t>K</a:t>
            </a:r>
            <a:r>
              <a:rPr lang="zh-CN" altLang="en-US"/>
              <a:t>线的范围内</a:t>
            </a:r>
            <a:endParaRPr lang="zh-CN" altLang="en-US"/>
          </a:p>
        </p:txBody>
      </p:sp>
      <p:sp>
        <p:nvSpPr>
          <p:cNvPr id="9" name="Rectangles 8"/>
          <p:cNvSpPr/>
          <p:nvPr/>
        </p:nvSpPr>
        <p:spPr>
          <a:xfrm>
            <a:off x="7568565" y="1035685"/>
            <a:ext cx="13843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7973060" y="770255"/>
            <a:ext cx="138430" cy="143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7256145" y="1810385"/>
            <a:ext cx="13843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391025" y="816610"/>
            <a:ext cx="2475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向上时</a:t>
            </a:r>
            <a:r>
              <a:rPr lang="zh-CN" altLang="en-US"/>
              <a:t>，采用</a:t>
            </a:r>
            <a:r>
              <a:rPr lang="zh-CN" altLang="en-US" b="1">
                <a:solidFill>
                  <a:srgbClr val="FF0000"/>
                </a:solidFill>
              </a:rPr>
              <a:t>高</a:t>
            </a:r>
            <a:r>
              <a:rPr lang="en-US" altLang="zh-CN" b="1">
                <a:solidFill>
                  <a:srgbClr val="FF0000"/>
                </a:solidFill>
              </a:rPr>
              <a:t>-</a:t>
            </a:r>
            <a:r>
              <a:rPr lang="zh-CN" altLang="en-US" b="1">
                <a:solidFill>
                  <a:srgbClr val="FF0000"/>
                </a:solidFill>
              </a:rPr>
              <a:t>高</a:t>
            </a:r>
            <a:r>
              <a:rPr lang="en-US" altLang="zh-CN"/>
              <a:t> </a:t>
            </a:r>
            <a:r>
              <a:rPr lang="zh-CN" altLang="en-US"/>
              <a:t>合并，取两根</a:t>
            </a:r>
            <a:r>
              <a:rPr lang="en-US" altLang="zh-CN"/>
              <a:t>K</a:t>
            </a:r>
            <a:r>
              <a:rPr lang="zh-CN" altLang="en-US"/>
              <a:t>线低点的高点，高点的高点组成新的</a:t>
            </a:r>
            <a:r>
              <a:rPr lang="en-US" altLang="zh-CN"/>
              <a:t>K</a:t>
            </a:r>
            <a:r>
              <a:rPr lang="zh-CN" altLang="en-US"/>
              <a:t>线</a:t>
            </a:r>
            <a:endParaRPr lang="zh-CN" altLang="en-US"/>
          </a:p>
        </p:txBody>
      </p:sp>
      <p:sp>
        <p:nvSpPr>
          <p:cNvPr id="15" name="Rectangles 14"/>
          <p:cNvSpPr/>
          <p:nvPr/>
        </p:nvSpPr>
        <p:spPr>
          <a:xfrm>
            <a:off x="8528050" y="770255"/>
            <a:ext cx="138430" cy="11671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7973060" y="770255"/>
            <a:ext cx="1205230" cy="7620"/>
          </a:xfrm>
          <a:prstGeom prst="line">
            <a:avLst/>
          </a:prstGeom>
          <a:ln w="28575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568565" y="1937385"/>
            <a:ext cx="1687830" cy="11430"/>
          </a:xfrm>
          <a:prstGeom prst="line">
            <a:avLst/>
          </a:prstGeom>
          <a:ln w="28575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4391025" y="4237355"/>
            <a:ext cx="2475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B050"/>
                </a:solidFill>
              </a:rPr>
              <a:t>向下时</a:t>
            </a:r>
            <a:r>
              <a:rPr lang="zh-CN" altLang="en-US"/>
              <a:t>，采用</a:t>
            </a:r>
            <a:r>
              <a:rPr lang="zh-CN" altLang="en-US" b="1">
                <a:solidFill>
                  <a:srgbClr val="00B050"/>
                </a:solidFill>
              </a:rPr>
              <a:t>低</a:t>
            </a:r>
            <a:r>
              <a:rPr lang="en-US" altLang="zh-CN" b="1">
                <a:solidFill>
                  <a:srgbClr val="00B050"/>
                </a:solidFill>
              </a:rPr>
              <a:t>-</a:t>
            </a:r>
            <a:r>
              <a:rPr lang="zh-CN" altLang="en-US" b="1">
                <a:solidFill>
                  <a:srgbClr val="00B050"/>
                </a:solidFill>
              </a:rPr>
              <a:t>低</a:t>
            </a:r>
            <a:r>
              <a:rPr lang="en-US" altLang="zh-CN">
                <a:solidFill>
                  <a:srgbClr val="00B050"/>
                </a:solidFill>
              </a:rPr>
              <a:t> </a:t>
            </a:r>
            <a:r>
              <a:rPr lang="zh-CN" altLang="en-US"/>
              <a:t>合并，取两根</a:t>
            </a:r>
            <a:r>
              <a:rPr lang="en-US" altLang="zh-CN"/>
              <a:t>K</a:t>
            </a:r>
            <a:r>
              <a:rPr lang="zh-CN" altLang="en-US"/>
              <a:t>线低点的低点，高点的低点组成新的</a:t>
            </a:r>
            <a:r>
              <a:rPr lang="en-US" altLang="zh-CN"/>
              <a:t>K</a:t>
            </a:r>
            <a:r>
              <a:rPr lang="zh-CN" altLang="en-US"/>
              <a:t>线</a:t>
            </a:r>
            <a:endParaRPr lang="zh-CN" altLang="en-US"/>
          </a:p>
        </p:txBody>
      </p:sp>
      <p:sp>
        <p:nvSpPr>
          <p:cNvPr id="23" name="Rectangles 22"/>
          <p:cNvSpPr/>
          <p:nvPr/>
        </p:nvSpPr>
        <p:spPr>
          <a:xfrm>
            <a:off x="7834630" y="4930775"/>
            <a:ext cx="13843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8274685" y="4665345"/>
            <a:ext cx="138430" cy="143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7394575" y="4479925"/>
            <a:ext cx="13843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8940800" y="4919345"/>
            <a:ext cx="138430" cy="11671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834630" y="4909185"/>
            <a:ext cx="1687830" cy="11430"/>
          </a:xfrm>
          <a:prstGeom prst="line">
            <a:avLst/>
          </a:prstGeom>
          <a:ln w="28575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8413115" y="6102350"/>
            <a:ext cx="1086485" cy="8255"/>
          </a:xfrm>
          <a:prstGeom prst="line">
            <a:avLst/>
          </a:prstGeom>
          <a:ln w="28575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3484880" y="2037715"/>
            <a:ext cx="13843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749040" y="1365250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749040" y="4574540"/>
            <a:ext cx="13843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484880" y="4253230"/>
            <a:ext cx="13843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727835" y="1671320"/>
            <a:ext cx="124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solidFill>
                  <a:srgbClr val="FF0000"/>
                </a:solidFill>
              </a:rPr>
              <a:t>上升</a:t>
            </a:r>
            <a:r>
              <a:rPr lang="en-US" altLang="zh-CN" b="1">
                <a:solidFill>
                  <a:srgbClr val="FF0000"/>
                </a:solidFill>
              </a:rPr>
              <a:t>K</a:t>
            </a:r>
            <a:r>
              <a:rPr lang="zh-CN" altLang="en-US" b="1">
                <a:solidFill>
                  <a:srgbClr val="FF0000"/>
                </a:solidFill>
              </a:rPr>
              <a:t>线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148830" y="341630"/>
            <a:ext cx="138430" cy="9017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7588885" y="819785"/>
            <a:ext cx="138430" cy="143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6708775" y="1137920"/>
            <a:ext cx="13843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7148830" y="5170170"/>
            <a:ext cx="138430" cy="901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7588885" y="3947160"/>
            <a:ext cx="138430" cy="143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6708775" y="4719320"/>
            <a:ext cx="13843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4027805" y="892810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824355" y="5024755"/>
            <a:ext cx="124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B050"/>
                </a:solidFill>
              </a:rPr>
              <a:t>下降</a:t>
            </a:r>
            <a:r>
              <a:rPr lang="en-US" altLang="zh-CN" b="1">
                <a:solidFill>
                  <a:srgbClr val="00B050"/>
                </a:solidFill>
              </a:rPr>
              <a:t>K</a:t>
            </a:r>
            <a:r>
              <a:rPr lang="zh-CN" altLang="en-US" b="1">
                <a:solidFill>
                  <a:srgbClr val="00B050"/>
                </a:solidFill>
              </a:rPr>
              <a:t>线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4036060" y="4886960"/>
            <a:ext cx="138430" cy="1201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783705" y="24110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顶分型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783705" y="632206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底分型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8213725" y="34163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顶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213725" y="585914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底</a:t>
            </a:r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7301865" y="276225"/>
            <a:ext cx="911860" cy="249555"/>
          </a:xfrm>
          <a:prstGeom prst="straightConnector1">
            <a:avLst/>
          </a:prstGeom>
          <a:ln w="317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85685" y="5725795"/>
            <a:ext cx="911860" cy="249555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3055620" y="1355725"/>
            <a:ext cx="13843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364865" y="760730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352800" y="3734435"/>
            <a:ext cx="124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solidFill>
                  <a:schemeClr val="tx1"/>
                </a:solidFill>
              </a:rPr>
              <a:t>向下的笔</a:t>
            </a:r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3673475" y="1145540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3982085" y="1513840"/>
            <a:ext cx="138430" cy="98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4291330" y="1819910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4600575" y="2125980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4909820" y="1658620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71470" y="722630"/>
            <a:ext cx="2359660" cy="2562860"/>
          </a:xfrm>
          <a:prstGeom prst="line">
            <a:avLst/>
          </a:prstGeom>
          <a:ln w="60325" cmpd="sng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s 25"/>
          <p:cNvSpPr/>
          <p:nvPr/>
        </p:nvSpPr>
        <p:spPr>
          <a:xfrm>
            <a:off x="7128510" y="1985645"/>
            <a:ext cx="13843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7388225" y="2353945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7647940" y="3594100"/>
            <a:ext cx="124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solidFill>
                  <a:schemeClr val="tx1"/>
                </a:solidFill>
              </a:rPr>
              <a:t>向上的笔</a:t>
            </a:r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7647940" y="1819910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7923530" y="1373505"/>
            <a:ext cx="138430" cy="98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8199120" y="839470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ectangles 32"/>
          <p:cNvSpPr/>
          <p:nvPr/>
        </p:nvSpPr>
        <p:spPr>
          <a:xfrm>
            <a:off x="8474710" y="537845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8750300" y="839470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6743700" y="562610"/>
            <a:ext cx="2573655" cy="2520315"/>
          </a:xfrm>
          <a:prstGeom prst="line">
            <a:avLst/>
          </a:prstGeom>
          <a:ln w="60325" cmpd="sng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Rectangles 26"/>
          <p:cNvSpPr/>
          <p:nvPr/>
        </p:nvSpPr>
        <p:spPr>
          <a:xfrm>
            <a:off x="911860" y="2190750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1171575" y="3430905"/>
            <a:ext cx="124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solidFill>
                  <a:schemeClr val="tx1"/>
                </a:solidFill>
              </a:rPr>
              <a:t>向上的笔</a:t>
            </a:r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1171575" y="2053590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1431290" y="1656715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ectangles 32"/>
          <p:cNvSpPr/>
          <p:nvPr/>
        </p:nvSpPr>
        <p:spPr>
          <a:xfrm>
            <a:off x="1691005" y="1433195"/>
            <a:ext cx="138430" cy="980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1950720" y="1656715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2210435" y="2053590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470150" y="2332355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2729865" y="2053590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989580" y="1837690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249295" y="1351915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3509010" y="1073150"/>
            <a:ext cx="138430" cy="980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3768725" y="1351915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4028440" y="1656715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4288155" y="1351915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4547870" y="979805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4807585" y="593725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5067300" y="164465"/>
            <a:ext cx="138430" cy="980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5327015" y="593725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5586730" y="979805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5846445" y="1351915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6106160" y="1762125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6365875" y="2053590"/>
            <a:ext cx="138430" cy="98044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6625590" y="1762125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s 37"/>
          <p:cNvSpPr/>
          <p:nvPr/>
        </p:nvSpPr>
        <p:spPr>
          <a:xfrm>
            <a:off x="6885305" y="1574165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s 38"/>
          <p:cNvSpPr/>
          <p:nvPr/>
        </p:nvSpPr>
        <p:spPr>
          <a:xfrm>
            <a:off x="7145020" y="1762125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s 39"/>
          <p:cNvSpPr/>
          <p:nvPr/>
        </p:nvSpPr>
        <p:spPr>
          <a:xfrm>
            <a:off x="7404735" y="2053590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ectangles 40"/>
          <p:cNvSpPr/>
          <p:nvPr/>
        </p:nvSpPr>
        <p:spPr>
          <a:xfrm>
            <a:off x="7664450" y="2413635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ectangles 41"/>
          <p:cNvSpPr/>
          <p:nvPr/>
        </p:nvSpPr>
        <p:spPr>
          <a:xfrm>
            <a:off x="7924165" y="2742565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Rectangles 42"/>
          <p:cNvSpPr/>
          <p:nvPr/>
        </p:nvSpPr>
        <p:spPr>
          <a:xfrm>
            <a:off x="8183880" y="3124835"/>
            <a:ext cx="138430" cy="9804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ectangles 43"/>
          <p:cNvSpPr/>
          <p:nvPr/>
        </p:nvSpPr>
        <p:spPr>
          <a:xfrm>
            <a:off x="8443595" y="2818130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Rectangles 44"/>
          <p:cNvSpPr/>
          <p:nvPr/>
        </p:nvSpPr>
        <p:spPr>
          <a:xfrm>
            <a:off x="8703310" y="2450465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Rectangles 45"/>
          <p:cNvSpPr/>
          <p:nvPr/>
        </p:nvSpPr>
        <p:spPr>
          <a:xfrm>
            <a:off x="8963025" y="2818765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ectangles 46"/>
          <p:cNvSpPr/>
          <p:nvPr/>
        </p:nvSpPr>
        <p:spPr>
          <a:xfrm>
            <a:off x="9222740" y="3124835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Rectangles 47"/>
          <p:cNvSpPr/>
          <p:nvPr/>
        </p:nvSpPr>
        <p:spPr>
          <a:xfrm>
            <a:off x="9482455" y="3394075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Rectangles 48"/>
          <p:cNvSpPr/>
          <p:nvPr/>
        </p:nvSpPr>
        <p:spPr>
          <a:xfrm>
            <a:off x="9742170" y="3723005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Rectangles 49"/>
          <p:cNvSpPr/>
          <p:nvPr/>
        </p:nvSpPr>
        <p:spPr>
          <a:xfrm>
            <a:off x="10001885" y="4036060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Rectangles 50"/>
          <p:cNvSpPr/>
          <p:nvPr/>
        </p:nvSpPr>
        <p:spPr>
          <a:xfrm>
            <a:off x="10261600" y="4374515"/>
            <a:ext cx="138430" cy="9804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Rectangles 51"/>
          <p:cNvSpPr/>
          <p:nvPr/>
        </p:nvSpPr>
        <p:spPr>
          <a:xfrm>
            <a:off x="10521315" y="4036060"/>
            <a:ext cx="138430" cy="98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1553845" y="1036320"/>
            <a:ext cx="482600" cy="396875"/>
          </a:xfrm>
          <a:prstGeom prst="mathMultiply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3364230" y="748030"/>
            <a:ext cx="482600" cy="396875"/>
          </a:xfrm>
          <a:prstGeom prst="mathMultiply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6193790" y="2997200"/>
            <a:ext cx="482600" cy="396875"/>
          </a:xfrm>
          <a:prstGeom prst="mathMultiply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8011795" y="4105275"/>
            <a:ext cx="482600" cy="396875"/>
          </a:xfrm>
          <a:prstGeom prst="mathMultiply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7" name="Straight Connector 56"/>
          <p:cNvCxnSpPr>
            <a:endCxn id="20" idx="0"/>
          </p:cNvCxnSpPr>
          <p:nvPr/>
        </p:nvCxnSpPr>
        <p:spPr>
          <a:xfrm flipV="1">
            <a:off x="589280" y="164465"/>
            <a:ext cx="4547235" cy="3058160"/>
          </a:xfrm>
          <a:prstGeom prst="line">
            <a:avLst/>
          </a:prstGeom>
          <a:ln w="476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1" idx="2"/>
          </p:cNvCxnSpPr>
          <p:nvPr/>
        </p:nvCxnSpPr>
        <p:spPr>
          <a:xfrm>
            <a:off x="5197475" y="173990"/>
            <a:ext cx="5133340" cy="5180965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8"/>
          <p:cNvSpPr txBox="1"/>
          <p:nvPr/>
        </p:nvSpPr>
        <p:spPr>
          <a:xfrm>
            <a:off x="203835" y="5016500"/>
            <a:ext cx="112515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笔的划分步骤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确定所有顶底分型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如果前后是同一分型，对于顶，前面低于后面的，只保留后面的，前面的可以</a:t>
            </a:r>
            <a:r>
              <a:rPr lang="en-US" altLang="zh-CN"/>
              <a:t>X</a:t>
            </a:r>
            <a:r>
              <a:rPr lang="zh-CN" altLang="en-US"/>
              <a:t>掉；对于底，前面高于后面的，只保留后面的，前面的可以</a:t>
            </a:r>
            <a:r>
              <a:rPr lang="en-US" altLang="zh-CN"/>
              <a:t>X</a:t>
            </a:r>
            <a:r>
              <a:rPr lang="zh-CN" altLang="en-US"/>
              <a:t>掉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余下的相邻顶底，可以划为一笔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080135" y="2729865"/>
            <a:ext cx="2327275" cy="215455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11220" y="2776855"/>
            <a:ext cx="1086485" cy="1310640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前面向上的线段，终结于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834005" y="2068830"/>
            <a:ext cx="1151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608070" y="2077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X1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65550" y="2960370"/>
            <a:ext cx="868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5555615" y="3161030"/>
            <a:ext cx="1989455" cy="2260600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4497705" y="3164840"/>
            <a:ext cx="1054100" cy="913765"/>
          </a:xfrm>
          <a:prstGeom prst="straightConnector1">
            <a:avLst/>
          </a:prstGeom>
          <a:ln w="666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328410" y="4704715"/>
            <a:ext cx="786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788535" y="36156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497705" y="4072890"/>
            <a:ext cx="4777740" cy="635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469640" y="2769235"/>
            <a:ext cx="5888355" cy="63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97035" y="2729865"/>
            <a:ext cx="27940" cy="147256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45070" y="5436870"/>
            <a:ext cx="2752090" cy="1778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51805" y="3175000"/>
            <a:ext cx="4777740" cy="2222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287000" y="3175000"/>
            <a:ext cx="10160" cy="2329180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466455" y="3602355"/>
            <a:ext cx="3175" cy="2344420"/>
          </a:xfrm>
          <a:prstGeom prst="line">
            <a:avLst/>
          </a:prstGeom>
          <a:ln w="57150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9001125" y="2089785"/>
            <a:ext cx="954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X1</a:t>
            </a:r>
            <a:endParaRPr lang="en-US" sz="280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188960" y="6165850"/>
            <a:ext cx="617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X0</a:t>
            </a:r>
            <a:endParaRPr lang="en-US" sz="280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9955530" y="5742940"/>
            <a:ext cx="1332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X2</a:t>
            </a:r>
            <a:endParaRPr lang="en-US" sz="280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8677275" y="4389755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顶分型</a:t>
            </a:r>
            <a:endParaRPr lang="zh-CN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95365" y="2821940"/>
            <a:ext cx="355600" cy="66294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905510" cy="134239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464935" y="2969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67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432560" y="1673225"/>
            <a:ext cx="1976755" cy="1927860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93945" y="2555240"/>
            <a:ext cx="789940" cy="246634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561340" y="391731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前面向上的线段，终结于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647440" y="1442720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X1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5111115" y="397891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10585" y="1673225"/>
            <a:ext cx="1482090" cy="335280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4163060" y="283972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83885" y="2563495"/>
            <a:ext cx="609600" cy="168846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6223000" y="307911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432560" y="1673225"/>
            <a:ext cx="1976755" cy="1927860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314190" y="915670"/>
            <a:ext cx="1793875" cy="229806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561340" y="391731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前面向上的线段，终结于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647440" y="1442720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X1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5177155" y="221043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51860" y="1673225"/>
            <a:ext cx="857885" cy="159639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3860800" y="208788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08065" y="915670"/>
            <a:ext cx="1045845" cy="31261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6712585" y="192913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208395" y="833120"/>
            <a:ext cx="2926715" cy="425259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1018540" cy="29432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925310" y="21602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48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208395" y="3840480"/>
            <a:ext cx="614680" cy="124523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1018540" cy="29432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699250" y="442404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48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421380" y="1637665"/>
            <a:ext cx="1406525" cy="14719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404235" y="176784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36260" y="3515995"/>
            <a:ext cx="420370" cy="76009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812030" y="1702435"/>
            <a:ext cx="824230" cy="257365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734685" y="402653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89550" y="243522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747125" y="415607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9975850" y="402653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WPS Presentation</Application>
  <PresentationFormat>宽屏</PresentationFormat>
  <Paragraphs>352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SimSun</vt:lpstr>
      <vt:lpstr>Wingdings</vt:lpstr>
      <vt:lpstr>Nimbus Roman No9 L</vt:lpstr>
      <vt:lpstr>Arial Black</vt:lpstr>
      <vt:lpstr>Microsoft YaHei</vt:lpstr>
      <vt:lpstr>文泉驿正黑</vt:lpstr>
      <vt:lpstr>Arial Unicode MS</vt:lpstr>
      <vt:lpstr>SimSun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zxt</cp:lastModifiedBy>
  <cp:revision>34</cp:revision>
  <dcterms:created xsi:type="dcterms:W3CDTF">2024-01-27T00:53:06Z</dcterms:created>
  <dcterms:modified xsi:type="dcterms:W3CDTF">2024-01-27T00:53:06Z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1033-11.1.0.11708</vt:lpwstr>
  </property>
  <property fmtid="{D5CDD505-2E9C-101B-9397-08002B2CF9AE}" pid="3" name="ICV">
    <vt:lpwstr/>
  </property>
</Properties>
</file>