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34" r:id="rId3"/>
    <p:sldId id="335" r:id="rId4"/>
    <p:sldId id="336" r:id="rId5"/>
    <p:sldId id="337" r:id="rId6"/>
    <p:sldId id="338" r:id="rId7"/>
    <p:sldId id="33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1</a:t>
            </a:r>
            <a:r>
              <a:rPr lang="zh-CN" altLang="en-US"/>
              <a:t>、如果对于</a:t>
            </a:r>
            <a:r>
              <a:rPr lang="en-US" altLang="zh-CN"/>
              <a:t>EF Core</a:t>
            </a:r>
            <a:r>
              <a:rPr lang="zh-CN" altLang="en-US"/>
              <a:t>背后原理不了解的话，在遇到一些复杂问题的时候，可能会手足无措，甚至可能由于不懂背后原理而用了错误的方法使用</a:t>
            </a:r>
            <a:r>
              <a:rPr lang="en-US" altLang="zh-CN"/>
              <a:t>EF Core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、框架、工具是帮着程序员简化工作的，而不是把程序员变成傻子。电动车主去加油站加油的笑话。我的某个亲戚，直接把</a:t>
            </a:r>
            <a:r>
              <a:rPr lang="en-US" altLang="zh-CN"/>
              <a:t>220V</a:t>
            </a:r>
            <a:r>
              <a:rPr lang="zh-CN" altLang="en-US"/>
              <a:t>的电接到收音机上的事故。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传统的程序直接通过</a:t>
            </a:r>
            <a:r>
              <a:rPr lang="en-US" altLang="zh-CN"/>
              <a:t>ADO.NET Core</a:t>
            </a:r>
            <a:r>
              <a:rPr lang="zh-CN" altLang="en-US"/>
              <a:t>连接数据库，编写</a:t>
            </a:r>
            <a:r>
              <a:rPr lang="en-US" altLang="zh-CN"/>
              <a:t>SQL</a:t>
            </a:r>
            <a:r>
              <a:rPr lang="zh-CN" altLang="en-US"/>
              <a:t>访问数据库。</a:t>
            </a:r>
            <a:endParaRPr lang="en-US" altLang="zh-CN"/>
          </a:p>
          <a:p>
            <a:r>
              <a:rPr lang="zh-CN" altLang="en-US"/>
              <a:t>微软的文档中几乎没有提到</a:t>
            </a:r>
            <a:r>
              <a:rPr lang="en-NZ" altLang="zh-CN"/>
              <a:t> ADO.NET Core</a:t>
            </a:r>
            <a:r>
              <a:rPr lang="zh-CN" altLang="en-US"/>
              <a:t>，全都是</a:t>
            </a:r>
            <a:r>
              <a:rPr lang="en-US" altLang="zh-CN"/>
              <a:t>EF Core</a:t>
            </a:r>
            <a:r>
              <a:rPr lang="zh-CN" altLang="en-US"/>
              <a:t>，全都是推荐</a:t>
            </a:r>
            <a:r>
              <a:rPr lang="en-US" altLang="zh-CN"/>
              <a:t>EFCore</a:t>
            </a:r>
            <a:r>
              <a:rPr lang="zh-CN" altLang="en-US"/>
              <a:t>，但是不代表没有</a:t>
            </a:r>
            <a:r>
              <a:rPr lang="en-US" altLang="zh-CN"/>
              <a:t>ADO.NET Core</a:t>
            </a:r>
            <a:r>
              <a:rPr lang="zh-CN" altLang="en-US"/>
              <a:t>这种方式</a:t>
            </a:r>
            <a:endParaRPr lang="en-NZ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8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EF Core</a:t>
            </a:r>
            <a:r>
              <a:rPr lang="zh-CN" altLang="en-US"/>
              <a:t>帮助把我们的代码转换成了</a:t>
            </a:r>
            <a:r>
              <a:rPr lang="en-US" altLang="zh-CN"/>
              <a:t>SQL</a:t>
            </a:r>
            <a:r>
              <a:rPr lang="zh-CN" altLang="en-US"/>
              <a:t>语句相关的操作。</a:t>
            </a:r>
            <a:endParaRPr lang="en-US" altLang="zh-CN"/>
          </a:p>
          <a:p>
            <a:r>
              <a:rPr lang="zh-CN" altLang="en-US"/>
              <a:t>吃进去的是</a:t>
            </a:r>
            <a:r>
              <a:rPr lang="en-US" altLang="zh-CN"/>
              <a:t>C#</a:t>
            </a:r>
            <a:r>
              <a:rPr lang="zh-CN" altLang="en-US"/>
              <a:t>代码，吐出来的是</a:t>
            </a:r>
            <a:r>
              <a:rPr lang="en-US" altLang="zh-CN"/>
              <a:t>SQL</a:t>
            </a:r>
            <a:r>
              <a:rPr lang="zh-CN" altLang="en-US"/>
              <a:t>。</a:t>
            </a:r>
            <a:endParaRPr lang="en-NZ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2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1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EFCore-10</a:t>
            </a:r>
            <a:br>
              <a:rPr lang="en-US" altLang="zh-CN" sz="6600" cap="none"/>
            </a:br>
            <a:r>
              <a:rPr lang="en-US" altLang="zh-CN" sz="6600" cap="none"/>
              <a:t>EF Core</a:t>
            </a:r>
            <a:r>
              <a:rPr lang="zh-CN" altLang="en-US" sz="6600" cap="none"/>
              <a:t>底层如何操作数据库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Know How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5000" b="1"/>
              <a:t>1</a:t>
            </a:r>
            <a:r>
              <a:rPr lang="zh-CN" altLang="en-US" sz="5000" b="1"/>
              <a:t>、为什么需要了解</a:t>
            </a:r>
            <a:r>
              <a:rPr lang="en-US" altLang="zh-CN" sz="5000" b="1"/>
              <a:t>EF Core</a:t>
            </a:r>
            <a:r>
              <a:rPr lang="zh-CN" altLang="en-US" sz="5000" b="1"/>
              <a:t>底层原理。</a:t>
            </a:r>
            <a:endParaRPr lang="zh-CN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F88C6C8F-0C8D-45E8-8CA6-7A75E9B0DD82}"/>
              </a:ext>
            </a:extLst>
          </p:cNvPr>
          <p:cNvSpPr/>
          <p:nvPr/>
        </p:nvSpPr>
        <p:spPr>
          <a:xfrm>
            <a:off x="9807388" y="1434353"/>
            <a:ext cx="1649506" cy="3818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数据库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5D6D5-CBF8-40E6-AA9A-D3B5C1B53FA6}"/>
              </a:ext>
            </a:extLst>
          </p:cNvPr>
          <p:cNvSpPr/>
          <p:nvPr/>
        </p:nvSpPr>
        <p:spPr>
          <a:xfrm>
            <a:off x="5186082" y="2030505"/>
            <a:ext cx="2492188" cy="2796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 ADO.NET Core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081B3-CA98-4A12-9F6C-F5AD82C012A9}"/>
              </a:ext>
            </a:extLst>
          </p:cNvPr>
          <p:cNvSpPr/>
          <p:nvPr/>
        </p:nvSpPr>
        <p:spPr>
          <a:xfrm>
            <a:off x="564776" y="2030505"/>
            <a:ext cx="2492188" cy="2796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-apple-system"/>
              </a:rPr>
              <a:t>应用程序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DCA728-65E8-4CA3-BFAD-250CC115356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056964" y="3429000"/>
            <a:ext cx="21291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6A5E61-1953-482C-999F-A3E0773DA370}"/>
              </a:ext>
            </a:extLst>
          </p:cNvPr>
          <p:cNvCxnSpPr/>
          <p:nvPr/>
        </p:nvCxnSpPr>
        <p:spPr>
          <a:xfrm>
            <a:off x="7678270" y="3428999"/>
            <a:ext cx="21291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F88C6C8F-0C8D-45E8-8CA6-7A75E9B0DD82}"/>
              </a:ext>
            </a:extLst>
          </p:cNvPr>
          <p:cNvSpPr/>
          <p:nvPr/>
        </p:nvSpPr>
        <p:spPr>
          <a:xfrm>
            <a:off x="10468538" y="1255058"/>
            <a:ext cx="1649506" cy="3818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数据库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5D6D5-CBF8-40E6-AA9A-D3B5C1B53FA6}"/>
              </a:ext>
            </a:extLst>
          </p:cNvPr>
          <p:cNvSpPr/>
          <p:nvPr/>
        </p:nvSpPr>
        <p:spPr>
          <a:xfrm>
            <a:off x="6844559" y="1766045"/>
            <a:ext cx="2492188" cy="2796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 ADO.NET Core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081B3-CA98-4A12-9F6C-F5AD82C012A9}"/>
              </a:ext>
            </a:extLst>
          </p:cNvPr>
          <p:cNvSpPr/>
          <p:nvPr/>
        </p:nvSpPr>
        <p:spPr>
          <a:xfrm>
            <a:off x="363065" y="2277034"/>
            <a:ext cx="2492188" cy="2796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-apple-system"/>
              </a:rPr>
              <a:t>应用程序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DCA728-65E8-4CA3-BFAD-250CC1153567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55253" y="2333063"/>
            <a:ext cx="851661" cy="1342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6A5E61-1953-482C-999F-A3E0773DA370}"/>
              </a:ext>
            </a:extLst>
          </p:cNvPr>
          <p:cNvCxnSpPr>
            <a:cxnSpLocks/>
          </p:cNvCxnSpPr>
          <p:nvPr/>
        </p:nvCxnSpPr>
        <p:spPr>
          <a:xfrm>
            <a:off x="9336747" y="3164540"/>
            <a:ext cx="11317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B683DA-BCE4-4714-B590-EBD847AD759F}"/>
              </a:ext>
            </a:extLst>
          </p:cNvPr>
          <p:cNvSpPr/>
          <p:nvPr/>
        </p:nvSpPr>
        <p:spPr>
          <a:xfrm>
            <a:off x="3706914" y="1766045"/>
            <a:ext cx="2005854" cy="113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0" i="0">
                <a:solidFill>
                  <a:schemeClr val="tx1"/>
                </a:solidFill>
                <a:effectLst/>
                <a:latin typeface="-apple-system"/>
              </a:rPr>
              <a:t>Dapper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F98854-38B4-46AF-9E75-2A6FD161EC3D}"/>
              </a:ext>
            </a:extLst>
          </p:cNvPr>
          <p:cNvSpPr/>
          <p:nvPr/>
        </p:nvSpPr>
        <p:spPr>
          <a:xfrm>
            <a:off x="3807747" y="3098423"/>
            <a:ext cx="2005854" cy="113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0" i="0">
                <a:solidFill>
                  <a:schemeClr val="tx1"/>
                </a:solidFill>
                <a:effectLst/>
                <a:latin typeface="-apple-system"/>
              </a:rPr>
              <a:t>EF Core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7E3363-DB3A-4FA2-8372-FE4AB3A01055}"/>
              </a:ext>
            </a:extLst>
          </p:cNvPr>
          <p:cNvSpPr/>
          <p:nvPr/>
        </p:nvSpPr>
        <p:spPr>
          <a:xfrm>
            <a:off x="3678883" y="4639231"/>
            <a:ext cx="2005854" cy="113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-apple-system"/>
              </a:rPr>
              <a:t>FreeSql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9ACDD-8E1C-4415-A0DF-6464F896D47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855253" y="3665441"/>
            <a:ext cx="952494" cy="10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3D49C-AA91-4735-9331-BDDA9E619CA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855253" y="3675529"/>
            <a:ext cx="823630" cy="1530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118C2-296D-4DC7-9964-6DF22225241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712768" y="2333063"/>
            <a:ext cx="1131791" cy="831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0DC5D6-E003-4CB1-88F6-027AA3FB8695}"/>
              </a:ext>
            </a:extLst>
          </p:cNvPr>
          <p:cNvCxnSpPr>
            <a:cxnSpLocks/>
          </p:cNvCxnSpPr>
          <p:nvPr/>
        </p:nvCxnSpPr>
        <p:spPr>
          <a:xfrm flipV="1">
            <a:off x="5737971" y="3164539"/>
            <a:ext cx="1106588" cy="4840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E5CEB8-6550-46AC-A3D1-D97FDA3A1E2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617777" y="3164540"/>
            <a:ext cx="1226782" cy="20753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3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F88C6C8F-0C8D-45E8-8CA6-7A75E9B0DD82}"/>
              </a:ext>
            </a:extLst>
          </p:cNvPr>
          <p:cNvSpPr/>
          <p:nvPr/>
        </p:nvSpPr>
        <p:spPr>
          <a:xfrm>
            <a:off x="10468538" y="1255058"/>
            <a:ext cx="1649506" cy="3818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数据库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5D6D5-CBF8-40E6-AA9A-D3B5C1B53FA6}"/>
              </a:ext>
            </a:extLst>
          </p:cNvPr>
          <p:cNvSpPr/>
          <p:nvPr/>
        </p:nvSpPr>
        <p:spPr>
          <a:xfrm>
            <a:off x="7176264" y="2398055"/>
            <a:ext cx="2191865" cy="153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altLang="zh-CN" sz="3200" b="0" i="0">
                <a:solidFill>
                  <a:schemeClr val="tx1"/>
                </a:solidFill>
                <a:effectLst/>
                <a:latin typeface="-apple-system"/>
              </a:rPr>
              <a:t> ADO.NET Core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081B3-CA98-4A12-9F6C-F5AD82C012A9}"/>
              </a:ext>
            </a:extLst>
          </p:cNvPr>
          <p:cNvSpPr/>
          <p:nvPr/>
        </p:nvSpPr>
        <p:spPr>
          <a:xfrm>
            <a:off x="363065" y="2277034"/>
            <a:ext cx="2020442" cy="182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  <a:latin typeface="-apple-system"/>
              </a:rPr>
              <a:t>应用程序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6A5E61-1953-482C-999F-A3E0773DA370}"/>
              </a:ext>
            </a:extLst>
          </p:cNvPr>
          <p:cNvCxnSpPr>
            <a:cxnSpLocks/>
          </p:cNvCxnSpPr>
          <p:nvPr/>
        </p:nvCxnSpPr>
        <p:spPr>
          <a:xfrm>
            <a:off x="9368129" y="3173500"/>
            <a:ext cx="113179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F98854-38B4-46AF-9E75-2A6FD161EC3D}"/>
              </a:ext>
            </a:extLst>
          </p:cNvPr>
          <p:cNvSpPr/>
          <p:nvPr/>
        </p:nvSpPr>
        <p:spPr>
          <a:xfrm>
            <a:off x="4001631" y="2606482"/>
            <a:ext cx="2005854" cy="1134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0" i="0">
                <a:solidFill>
                  <a:schemeClr val="tx1"/>
                </a:solidFill>
                <a:effectLst/>
                <a:latin typeface="-apple-system"/>
              </a:rPr>
              <a:t>EF Core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9ACDD-8E1C-4415-A0DF-6464F896D47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383507" y="3173500"/>
            <a:ext cx="1618124" cy="17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0DC5D6-E003-4CB1-88F6-027AA3FB869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6007485" y="3164539"/>
            <a:ext cx="1168779" cy="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C4B9A0-0B15-4772-9C28-F221A8B94C7D}"/>
              </a:ext>
            </a:extLst>
          </p:cNvPr>
          <p:cNvSpPr txBox="1"/>
          <p:nvPr/>
        </p:nvSpPr>
        <p:spPr>
          <a:xfrm>
            <a:off x="2526384" y="2612992"/>
            <a:ext cx="1502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/>
              <a:t>C#</a:t>
            </a:r>
            <a:r>
              <a:rPr lang="zh-CN" altLang="en-US" sz="3000"/>
              <a:t>代码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5C6F7-5855-4DF7-8DA6-DC96E46831E4}"/>
              </a:ext>
            </a:extLst>
          </p:cNvPr>
          <p:cNvSpPr txBox="1"/>
          <p:nvPr/>
        </p:nvSpPr>
        <p:spPr>
          <a:xfrm>
            <a:off x="6218936" y="260695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SQL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746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查看生成的</a:t>
            </a:r>
            <a:r>
              <a:rPr lang="en-US" altLang="zh-CN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zh-CN" sz="5000" b="1"/>
              <a:t>1</a:t>
            </a:r>
            <a:r>
              <a:rPr lang="zh-CN" altLang="en-US" sz="5000" b="1"/>
              <a:t>、</a:t>
            </a:r>
            <a:r>
              <a:rPr lang="en-NZ" altLang="zh-CN" sz="5000" b="1"/>
              <a:t>SQL Server Profiler</a:t>
            </a:r>
            <a:r>
              <a:rPr lang="zh-CN" altLang="en-US" sz="5000" b="1"/>
              <a:t>查看</a:t>
            </a:r>
            <a:r>
              <a:rPr lang="en-NZ" altLang="zh-CN" sz="5000" b="1"/>
              <a:t>SQLServer</a:t>
            </a:r>
            <a:r>
              <a:rPr lang="zh-CN" altLang="en-US" sz="5000" b="1"/>
              <a:t>数据库当前执行的</a:t>
            </a:r>
            <a:r>
              <a:rPr lang="en-NZ" altLang="zh-CN" sz="5000" b="1"/>
              <a:t>SQL</a:t>
            </a:r>
            <a:r>
              <a:rPr lang="zh-CN" altLang="en-US" sz="5000" b="1"/>
              <a:t>语句。</a:t>
            </a:r>
            <a:endParaRPr lang="en-US" altLang="zh-CN" sz="5000" b="1"/>
          </a:p>
          <a:p>
            <a:r>
              <a:rPr lang="en-US" altLang="zh-CN" sz="5000" b="1"/>
              <a:t>2</a:t>
            </a:r>
            <a:r>
              <a:rPr lang="zh-CN" altLang="en-US" sz="5000" b="1"/>
              <a:t>、</a:t>
            </a:r>
            <a:r>
              <a:rPr lang="en-NZ" altLang="zh-CN" sz="5000" b="1"/>
              <a:t>var books = ctx.Books.Where(b =&gt; b.Price &gt; 10 || b.Title.Contains("</a:t>
            </a:r>
            <a:r>
              <a:rPr lang="zh-CN" altLang="en-US" sz="5000" b="1"/>
              <a:t>张</a:t>
            </a:r>
            <a:r>
              <a:rPr lang="en-US" altLang="zh-CN" sz="5000" b="1"/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115330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/>
              <a:t>EF Core</a:t>
            </a:r>
          </a:p>
          <a:p>
            <a:pPr algn="ctr"/>
            <a:r>
              <a:rPr lang="zh-CN" altLang="en-US" sz="8000" b="1"/>
              <a:t>把</a:t>
            </a:r>
            <a:r>
              <a:rPr lang="en-US" altLang="zh-CN" sz="8000" b="1"/>
              <a:t>C#</a:t>
            </a:r>
            <a:r>
              <a:rPr lang="zh-CN" altLang="en-US" sz="8000" b="1"/>
              <a:t>代码转换为</a:t>
            </a:r>
            <a:r>
              <a:rPr lang="en-US" altLang="zh-CN" sz="8000" b="1"/>
              <a:t>SQL</a:t>
            </a:r>
            <a:r>
              <a:rPr lang="zh-CN" altLang="en-US" sz="8000" b="1"/>
              <a:t>语句的框架。</a:t>
            </a:r>
            <a:endParaRPr lang="en-US" altLang="zh-CN" sz="8000" b="1"/>
          </a:p>
        </p:txBody>
      </p:sp>
    </p:spTree>
    <p:extLst>
      <p:ext uri="{BB962C8B-B14F-4D97-AF65-F5344CB8AC3E}">
        <p14:creationId xmlns:p14="http://schemas.microsoft.com/office/powerpoint/2010/main" val="420273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9120</TotalTime>
  <Words>311</Words>
  <Application>Microsoft Office PowerPoint</Application>
  <PresentationFormat>Widescreen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EFCore-10 EF Core底层如何操作数据库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2014</cp:revision>
  <dcterms:created xsi:type="dcterms:W3CDTF">2020-11-15T02:31:09Z</dcterms:created>
  <dcterms:modified xsi:type="dcterms:W3CDTF">2021-05-21T03:34:21Z</dcterms:modified>
</cp:coreProperties>
</file>