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7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7730" autoAdjust="0"/>
  </p:normalViewPr>
  <p:slideViewPr>
    <p:cSldViewPr snapToGrid="0">
      <p:cViewPr varScale="1">
        <p:scale>
          <a:sx n="57" d="100"/>
          <a:sy n="57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5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6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903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class </a:t>
            </a:r>
            <a:r>
              <a:rPr lang="en-US" altLang="zh-CN" sz="1200" b="1" dirty="0" err="1"/>
              <a:t>TestDbContext:DbContext</a:t>
            </a:r>
            <a:endParaRPr lang="en-US" altLang="zh-CN" sz="1200" b="1" dirty="0"/>
          </a:p>
          <a:p>
            <a:r>
              <a:rPr lang="en-US" altLang="zh-CN" sz="1200" b="1" dirty="0"/>
              <a:t>{</a:t>
            </a:r>
          </a:p>
          <a:p>
            <a:r>
              <a:rPr lang="en-US" altLang="zh-CN" sz="1200" b="1" dirty="0"/>
              <a:t>	public </a:t>
            </a:r>
            <a:r>
              <a:rPr lang="en-US" altLang="zh-CN" sz="1200" b="1" dirty="0" err="1"/>
              <a:t>DbSet</a:t>
            </a:r>
            <a:r>
              <a:rPr lang="en-US" altLang="zh-CN" sz="1200" b="1" dirty="0"/>
              <a:t>&lt;Book&gt; Books { get; set; }</a:t>
            </a:r>
          </a:p>
          <a:p>
            <a:r>
              <a:rPr lang="en-US" altLang="zh-CN" sz="1200" b="1" dirty="0"/>
              <a:t>	protected override void </a:t>
            </a:r>
            <a:r>
              <a:rPr lang="en-US" altLang="zh-CN" sz="1200" b="1" dirty="0" err="1"/>
              <a:t>OnConfiguring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DbContextOptionsBuilder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optionsBuilder</a:t>
            </a:r>
            <a:r>
              <a:rPr lang="en-US" altLang="zh-CN" sz="1200" b="1" dirty="0"/>
              <a:t>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	string </a:t>
            </a:r>
            <a:r>
              <a:rPr lang="en-US" altLang="zh-CN" sz="1200" b="1" dirty="0" err="1"/>
              <a:t>connStr</a:t>
            </a:r>
            <a:r>
              <a:rPr lang="en-US" altLang="zh-CN" sz="1200" b="1" dirty="0"/>
              <a:t> = "Server=.;Database=demo1;Trusted_Connection=</a:t>
            </a:r>
            <a:r>
              <a:rPr lang="en-US" altLang="zh-CN" sz="1200" b="1" dirty="0" err="1"/>
              <a:t>True;MultipleActiveResultSets</a:t>
            </a:r>
            <a:r>
              <a:rPr lang="en-US" altLang="zh-CN" sz="1200" b="1" dirty="0"/>
              <a:t>=true";</a:t>
            </a:r>
          </a:p>
          <a:p>
            <a:r>
              <a:rPr lang="en-US" altLang="zh-CN" sz="1200" b="1" dirty="0"/>
              <a:t>		</a:t>
            </a:r>
            <a:r>
              <a:rPr lang="en-US" altLang="zh-CN" sz="1200" b="1" dirty="0" err="1"/>
              <a:t>optionsBuilder.UseSqlServer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connStr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	protected override void </a:t>
            </a:r>
            <a:r>
              <a:rPr lang="en-US" altLang="zh-CN" sz="1200" b="1" dirty="0" err="1"/>
              <a:t>OnModelCreating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ModelBuilder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modelBuilder</a:t>
            </a:r>
            <a:r>
              <a:rPr lang="en-US" altLang="zh-CN" sz="1200" b="1" dirty="0"/>
              <a:t>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	</a:t>
            </a:r>
            <a:r>
              <a:rPr lang="en-US" altLang="zh-CN" sz="1200" b="1" dirty="0" err="1"/>
              <a:t>base.OnModelCreating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modelBuilder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		</a:t>
            </a:r>
            <a:r>
              <a:rPr lang="en-US" altLang="zh-CN" sz="1200" b="1" dirty="0" err="1"/>
              <a:t>modelBuilder.ApplyConfigurationsFromAssembly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this.GetType</a:t>
            </a:r>
            <a:r>
              <a:rPr lang="en-US" altLang="zh-CN" sz="1200" b="1" dirty="0"/>
              <a:t>().Assembly);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}</a:t>
            </a:r>
          </a:p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3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class </a:t>
            </a:r>
            <a:r>
              <a:rPr lang="en-US" altLang="zh-CN" sz="1200" b="1" dirty="0" err="1"/>
              <a:t>TestDbContext:DbContext</a:t>
            </a:r>
            <a:endParaRPr lang="en-US" altLang="zh-CN" sz="1200" b="1" dirty="0"/>
          </a:p>
          <a:p>
            <a:r>
              <a:rPr lang="en-US" altLang="zh-CN" sz="1200" b="1" dirty="0"/>
              <a:t>{</a:t>
            </a:r>
          </a:p>
          <a:p>
            <a:r>
              <a:rPr lang="en-US" altLang="zh-CN" sz="1200" b="1" dirty="0"/>
              <a:t>	public </a:t>
            </a:r>
            <a:r>
              <a:rPr lang="en-US" altLang="zh-CN" sz="1200" b="1" dirty="0" err="1"/>
              <a:t>DbSet</a:t>
            </a:r>
            <a:r>
              <a:rPr lang="en-US" altLang="zh-CN" sz="1200" b="1" dirty="0"/>
              <a:t>&lt;Book&gt; Books { get; set; }</a:t>
            </a:r>
          </a:p>
          <a:p>
            <a:r>
              <a:rPr lang="en-US" altLang="zh-CN" sz="1200" b="1" dirty="0"/>
              <a:t>	protected override void </a:t>
            </a:r>
            <a:r>
              <a:rPr lang="en-US" altLang="zh-CN" sz="1200" b="1" dirty="0" err="1"/>
              <a:t>OnConfiguring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DbContextOptionsBuilder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optionsBuilder</a:t>
            </a:r>
            <a:r>
              <a:rPr lang="en-US" altLang="zh-CN" sz="1200" b="1" dirty="0"/>
              <a:t>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	string </a:t>
            </a:r>
            <a:r>
              <a:rPr lang="en-US" altLang="zh-CN" sz="1200" b="1" dirty="0" err="1"/>
              <a:t>connStr</a:t>
            </a:r>
            <a:r>
              <a:rPr lang="en-US" altLang="zh-CN" sz="1200" b="1" dirty="0"/>
              <a:t> = "Server=.;Database=demo1;Trusted_Connection=</a:t>
            </a:r>
            <a:r>
              <a:rPr lang="en-US" altLang="zh-CN" sz="1200" b="1" dirty="0" err="1"/>
              <a:t>True;MultipleActiveResultSets</a:t>
            </a:r>
            <a:r>
              <a:rPr lang="en-US" altLang="zh-CN" sz="1200" b="1" dirty="0"/>
              <a:t>=true";</a:t>
            </a:r>
          </a:p>
          <a:p>
            <a:r>
              <a:rPr lang="en-US" altLang="zh-CN" sz="1200" b="1" dirty="0"/>
              <a:t>		</a:t>
            </a:r>
            <a:r>
              <a:rPr lang="en-US" altLang="zh-CN" sz="1200" b="1" dirty="0" err="1"/>
              <a:t>optionsBuilder.UseSqlServer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connStr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	protected override void </a:t>
            </a:r>
            <a:r>
              <a:rPr lang="en-US" altLang="zh-CN" sz="1200" b="1" dirty="0" err="1"/>
              <a:t>OnModelCreating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ModelBuilder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modelBuilder</a:t>
            </a:r>
            <a:r>
              <a:rPr lang="en-US" altLang="zh-CN" sz="1200" b="1" dirty="0"/>
              <a:t>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	</a:t>
            </a:r>
            <a:r>
              <a:rPr lang="en-US" altLang="zh-CN" sz="1200" b="1" dirty="0" err="1"/>
              <a:t>base.OnModelCreating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modelBuilder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		</a:t>
            </a:r>
            <a:r>
              <a:rPr lang="en-US" altLang="zh-CN" sz="1200" b="1" dirty="0" err="1"/>
              <a:t>modelBuilder.ApplyConfigurationsFromAssembly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this.GetType</a:t>
            </a:r>
            <a:r>
              <a:rPr lang="en-US" altLang="zh-CN" sz="1200" b="1" dirty="0"/>
              <a:t>().Assembly);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}</a:t>
            </a:r>
          </a:p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9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class </a:t>
            </a:r>
            <a:r>
              <a:rPr lang="en-US" altLang="zh-CN" sz="1200" b="1" dirty="0" err="1"/>
              <a:t>TestDbContext:DbContext</a:t>
            </a:r>
            <a:endParaRPr lang="en-US" altLang="zh-CN" sz="1200" b="1" dirty="0"/>
          </a:p>
          <a:p>
            <a:r>
              <a:rPr lang="en-US" altLang="zh-CN" sz="1200" b="1" dirty="0"/>
              <a:t>{</a:t>
            </a:r>
          </a:p>
          <a:p>
            <a:r>
              <a:rPr lang="en-US" altLang="zh-CN" sz="1200" b="1" dirty="0"/>
              <a:t>	public </a:t>
            </a:r>
            <a:r>
              <a:rPr lang="en-US" altLang="zh-CN" sz="1200" b="1" dirty="0" err="1"/>
              <a:t>DbSet</a:t>
            </a:r>
            <a:r>
              <a:rPr lang="en-US" altLang="zh-CN" sz="1200" b="1" dirty="0"/>
              <a:t>&lt;Book&gt; Books { get; set; }</a:t>
            </a:r>
          </a:p>
          <a:p>
            <a:r>
              <a:rPr lang="en-US" altLang="zh-CN" sz="1200" b="1" dirty="0"/>
              <a:t>	protected override void </a:t>
            </a:r>
            <a:r>
              <a:rPr lang="en-US" altLang="zh-CN" sz="1200" b="1" dirty="0" err="1"/>
              <a:t>OnConfiguring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DbContextOptionsBuilder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optionsBuilder</a:t>
            </a:r>
            <a:r>
              <a:rPr lang="en-US" altLang="zh-CN" sz="1200" b="1" dirty="0"/>
              <a:t>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	string </a:t>
            </a:r>
            <a:r>
              <a:rPr lang="en-US" altLang="zh-CN" sz="1200" b="1" dirty="0" err="1"/>
              <a:t>connStr</a:t>
            </a:r>
            <a:r>
              <a:rPr lang="en-US" altLang="zh-CN" sz="1200" b="1" dirty="0"/>
              <a:t> = "Server=.;Database=demo1;Trusted_Connection=</a:t>
            </a:r>
            <a:r>
              <a:rPr lang="en-US" altLang="zh-CN" sz="1200" b="1" dirty="0" err="1"/>
              <a:t>True;MultipleActiveResultSets</a:t>
            </a:r>
            <a:r>
              <a:rPr lang="en-US" altLang="zh-CN" sz="1200" b="1" dirty="0"/>
              <a:t>=true";</a:t>
            </a:r>
          </a:p>
          <a:p>
            <a:r>
              <a:rPr lang="en-US" altLang="zh-CN" sz="1200" b="1" dirty="0"/>
              <a:t>		</a:t>
            </a:r>
            <a:r>
              <a:rPr lang="en-US" altLang="zh-CN" sz="1200" b="1" dirty="0" err="1"/>
              <a:t>optionsBuilder.UseSqlServer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connStr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	protected override void </a:t>
            </a:r>
            <a:r>
              <a:rPr lang="en-US" altLang="zh-CN" sz="1200" b="1" dirty="0" err="1"/>
              <a:t>OnModelCreating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ModelBuilder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modelBuilder</a:t>
            </a:r>
            <a:r>
              <a:rPr lang="en-US" altLang="zh-CN" sz="1200" b="1" dirty="0"/>
              <a:t>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	</a:t>
            </a:r>
            <a:r>
              <a:rPr lang="en-US" altLang="zh-CN" sz="1200" b="1" dirty="0" err="1"/>
              <a:t>base.OnModelCreating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modelBuilder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		</a:t>
            </a:r>
            <a:r>
              <a:rPr lang="en-US" altLang="zh-CN" sz="1200" b="1" dirty="0" err="1"/>
              <a:t>modelBuilder.ApplyConfigurationsFromAssembly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this.GetType</a:t>
            </a:r>
            <a:r>
              <a:rPr lang="en-US" altLang="zh-CN" sz="1200" b="1" dirty="0"/>
              <a:t>().Assembly);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}</a:t>
            </a:r>
          </a:p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72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class </a:t>
            </a:r>
            <a:r>
              <a:rPr lang="en-US" altLang="zh-CN" sz="1200" b="1" dirty="0" err="1"/>
              <a:t>TestDbContext:DbContext</a:t>
            </a:r>
            <a:endParaRPr lang="en-US" altLang="zh-CN" sz="1200" b="1" dirty="0"/>
          </a:p>
          <a:p>
            <a:r>
              <a:rPr lang="en-US" altLang="zh-CN" sz="1200" b="1" dirty="0"/>
              <a:t>{</a:t>
            </a:r>
          </a:p>
          <a:p>
            <a:r>
              <a:rPr lang="en-US" altLang="zh-CN" sz="1200" b="1" dirty="0"/>
              <a:t>	public </a:t>
            </a:r>
            <a:r>
              <a:rPr lang="en-US" altLang="zh-CN" sz="1200" b="1" dirty="0" err="1"/>
              <a:t>DbSet</a:t>
            </a:r>
            <a:r>
              <a:rPr lang="en-US" altLang="zh-CN" sz="1200" b="1" dirty="0"/>
              <a:t>&lt;Book&gt; Books { get; set; }</a:t>
            </a:r>
          </a:p>
          <a:p>
            <a:r>
              <a:rPr lang="en-US" altLang="zh-CN" sz="1200" b="1" dirty="0"/>
              <a:t>	protected override void </a:t>
            </a:r>
            <a:r>
              <a:rPr lang="en-US" altLang="zh-CN" sz="1200" b="1" dirty="0" err="1"/>
              <a:t>OnConfiguring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DbContextOptionsBuilder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optionsBuilder</a:t>
            </a:r>
            <a:r>
              <a:rPr lang="en-US" altLang="zh-CN" sz="1200" b="1" dirty="0"/>
              <a:t>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	string </a:t>
            </a:r>
            <a:r>
              <a:rPr lang="en-US" altLang="zh-CN" sz="1200" b="1" dirty="0" err="1"/>
              <a:t>connStr</a:t>
            </a:r>
            <a:r>
              <a:rPr lang="en-US" altLang="zh-CN" sz="1200" b="1" dirty="0"/>
              <a:t> = "Server=.;Database=demo1;Trusted_Connection=</a:t>
            </a:r>
            <a:r>
              <a:rPr lang="en-US" altLang="zh-CN" sz="1200" b="1" dirty="0" err="1"/>
              <a:t>True;MultipleActiveResultSets</a:t>
            </a:r>
            <a:r>
              <a:rPr lang="en-US" altLang="zh-CN" sz="1200" b="1" dirty="0"/>
              <a:t>=true";</a:t>
            </a:r>
          </a:p>
          <a:p>
            <a:r>
              <a:rPr lang="en-US" altLang="zh-CN" sz="1200" b="1" dirty="0"/>
              <a:t>		</a:t>
            </a:r>
            <a:r>
              <a:rPr lang="en-US" altLang="zh-CN" sz="1200" b="1" dirty="0" err="1"/>
              <a:t>optionsBuilder.UseSqlServer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connStr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	protected override void </a:t>
            </a:r>
            <a:r>
              <a:rPr lang="en-US" altLang="zh-CN" sz="1200" b="1" dirty="0" err="1"/>
              <a:t>OnModelCreating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ModelBuilder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modelBuilder</a:t>
            </a:r>
            <a:r>
              <a:rPr lang="en-US" altLang="zh-CN" sz="1200" b="1" dirty="0"/>
              <a:t>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	</a:t>
            </a:r>
            <a:r>
              <a:rPr lang="en-US" altLang="zh-CN" sz="1200" b="1" dirty="0" err="1"/>
              <a:t>base.OnModelCreating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modelBuilder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		</a:t>
            </a:r>
            <a:r>
              <a:rPr lang="en-US" altLang="zh-CN" sz="1200" b="1" dirty="0" err="1"/>
              <a:t>modelBuilder.ApplyConfigurationsFromAssembly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this.GetType</a:t>
            </a:r>
            <a:r>
              <a:rPr lang="en-US" altLang="zh-CN" sz="1200" b="1" dirty="0"/>
              <a:t>().Assembly);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}</a:t>
            </a:r>
          </a:p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5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class </a:t>
            </a:r>
            <a:r>
              <a:rPr lang="en-US" altLang="zh-CN" sz="1200" b="1" dirty="0" err="1"/>
              <a:t>TestDbContext:DbContext</a:t>
            </a:r>
            <a:endParaRPr lang="en-US" altLang="zh-CN" sz="1200" b="1" dirty="0"/>
          </a:p>
          <a:p>
            <a:r>
              <a:rPr lang="en-US" altLang="zh-CN" sz="1200" b="1" dirty="0"/>
              <a:t>{</a:t>
            </a:r>
          </a:p>
          <a:p>
            <a:r>
              <a:rPr lang="en-US" altLang="zh-CN" sz="1200" b="1" dirty="0"/>
              <a:t>	public </a:t>
            </a:r>
            <a:r>
              <a:rPr lang="en-US" altLang="zh-CN" sz="1200" b="1" dirty="0" err="1"/>
              <a:t>DbSet</a:t>
            </a:r>
            <a:r>
              <a:rPr lang="en-US" altLang="zh-CN" sz="1200" b="1" dirty="0"/>
              <a:t>&lt;Book&gt; Books { get; set; }</a:t>
            </a:r>
          </a:p>
          <a:p>
            <a:r>
              <a:rPr lang="en-US" altLang="zh-CN" sz="1200" b="1" dirty="0"/>
              <a:t>	protected override void </a:t>
            </a:r>
            <a:r>
              <a:rPr lang="en-US" altLang="zh-CN" sz="1200" b="1" dirty="0" err="1"/>
              <a:t>OnConfiguring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DbContextOptionsBuilder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optionsBuilder</a:t>
            </a:r>
            <a:r>
              <a:rPr lang="en-US" altLang="zh-CN" sz="1200" b="1" dirty="0"/>
              <a:t>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	string </a:t>
            </a:r>
            <a:r>
              <a:rPr lang="en-US" altLang="zh-CN" sz="1200" b="1" dirty="0" err="1"/>
              <a:t>connStr</a:t>
            </a:r>
            <a:r>
              <a:rPr lang="en-US" altLang="zh-CN" sz="1200" b="1" dirty="0"/>
              <a:t> = "Server=.;Database=demo1;Trusted_Connection=</a:t>
            </a:r>
            <a:r>
              <a:rPr lang="en-US" altLang="zh-CN" sz="1200" b="1" dirty="0" err="1"/>
              <a:t>True;MultipleActiveResultSets</a:t>
            </a:r>
            <a:r>
              <a:rPr lang="en-US" altLang="zh-CN" sz="1200" b="1" dirty="0"/>
              <a:t>=true";</a:t>
            </a:r>
          </a:p>
          <a:p>
            <a:r>
              <a:rPr lang="en-US" altLang="zh-CN" sz="1200" b="1" dirty="0"/>
              <a:t>		</a:t>
            </a:r>
            <a:r>
              <a:rPr lang="en-US" altLang="zh-CN" sz="1200" b="1" dirty="0" err="1"/>
              <a:t>optionsBuilder.UseSqlServer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connStr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	protected override void </a:t>
            </a:r>
            <a:r>
              <a:rPr lang="en-US" altLang="zh-CN" sz="1200" b="1" dirty="0" err="1"/>
              <a:t>OnModelCreating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ModelBuilder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modelBuilder</a:t>
            </a:r>
            <a:r>
              <a:rPr lang="en-US" altLang="zh-CN" sz="1200" b="1" dirty="0"/>
              <a:t>)</a:t>
            </a:r>
          </a:p>
          <a:p>
            <a:r>
              <a:rPr lang="en-US" altLang="zh-CN" sz="1200" b="1" dirty="0"/>
              <a:t>	{</a:t>
            </a:r>
          </a:p>
          <a:p>
            <a:r>
              <a:rPr lang="en-US" altLang="zh-CN" sz="1200" b="1" dirty="0"/>
              <a:t>		</a:t>
            </a:r>
            <a:r>
              <a:rPr lang="en-US" altLang="zh-CN" sz="1200" b="1" dirty="0" err="1"/>
              <a:t>base.OnModelCreating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modelBuilder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		</a:t>
            </a:r>
            <a:r>
              <a:rPr lang="en-US" altLang="zh-CN" sz="1200" b="1" dirty="0" err="1"/>
              <a:t>modelBuilder.ApplyConfigurationsFromAssembly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this.GetType</a:t>
            </a:r>
            <a:r>
              <a:rPr lang="en-US" altLang="zh-CN" sz="1200" b="1" dirty="0"/>
              <a:t>().Assembly);</a:t>
            </a:r>
          </a:p>
          <a:p>
            <a:r>
              <a:rPr lang="en-US" altLang="zh-CN" sz="1200" b="1" dirty="0"/>
              <a:t>	}</a:t>
            </a:r>
          </a:p>
          <a:p>
            <a:r>
              <a:rPr lang="en-US" altLang="zh-CN" sz="1200" b="1" dirty="0"/>
              <a:t>}</a:t>
            </a:r>
          </a:p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1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/>
              <a:t>第三部分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Entity Framework Core-2</a:t>
            </a:r>
            <a:br>
              <a:rPr lang="en-US" altLang="zh-CN" sz="6600" cap="none" dirty="0"/>
            </a:br>
            <a:r>
              <a:rPr lang="zh-CN" altLang="en-US" sz="6600" cap="none" dirty="0"/>
              <a:t>搭建</a:t>
            </a:r>
            <a:r>
              <a:rPr lang="en-NZ" altLang="zh-CN" sz="6600" cap="none" dirty="0" err="1"/>
              <a:t>EFCore</a:t>
            </a:r>
            <a:r>
              <a:rPr lang="zh-CN" altLang="en-US" sz="6600" cap="none" dirty="0"/>
              <a:t>环境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568F2C-C7CE-4160-A983-C4C1BAEBC179}"/>
              </a:ext>
            </a:extLst>
          </p:cNvPr>
          <p:cNvSpPr/>
          <p:nvPr/>
        </p:nvSpPr>
        <p:spPr>
          <a:xfrm>
            <a:off x="778935" y="1151466"/>
            <a:ext cx="2667226" cy="162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30C204-9307-4EFF-AE21-36402778AD04}"/>
              </a:ext>
            </a:extLst>
          </p:cNvPr>
          <p:cNvSpPr txBox="1"/>
          <p:nvPr/>
        </p:nvSpPr>
        <p:spPr>
          <a:xfrm>
            <a:off x="925598" y="641867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DbContext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F6C7D6-2306-485D-9FEF-08495BF4BD4A}"/>
              </a:ext>
            </a:extLst>
          </p:cNvPr>
          <p:cNvSpPr txBox="1"/>
          <p:nvPr/>
        </p:nvSpPr>
        <p:spPr>
          <a:xfrm>
            <a:off x="925598" y="140866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DbSet</a:t>
            </a:r>
            <a:r>
              <a:rPr lang="en-US" altLang="zh-CN" dirty="0"/>
              <a:t>&lt;Book&gt;Books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8E340E-234E-41D2-B8A3-9BF1B9E5289E}"/>
              </a:ext>
            </a:extLst>
          </p:cNvPr>
          <p:cNvSpPr txBox="1"/>
          <p:nvPr/>
        </p:nvSpPr>
        <p:spPr>
          <a:xfrm>
            <a:off x="925598" y="2102932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DbSet</a:t>
            </a:r>
            <a:r>
              <a:rPr lang="en-US" altLang="zh-CN" dirty="0"/>
              <a:t>&lt;User&gt;Users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D5667B-4539-4CE7-9F1E-A0FA57613BCE}"/>
              </a:ext>
            </a:extLst>
          </p:cNvPr>
          <p:cNvSpPr/>
          <p:nvPr/>
        </p:nvSpPr>
        <p:spPr>
          <a:xfrm>
            <a:off x="526730" y="4614332"/>
            <a:ext cx="1737055" cy="162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A108AD-CED2-494B-8C3A-32BA02719AF6}"/>
              </a:ext>
            </a:extLst>
          </p:cNvPr>
          <p:cNvSpPr txBox="1"/>
          <p:nvPr/>
        </p:nvSpPr>
        <p:spPr>
          <a:xfrm>
            <a:off x="995835" y="415952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026B23-90BB-485C-95C0-D5ADD367FBCE}"/>
              </a:ext>
            </a:extLst>
          </p:cNvPr>
          <p:cNvSpPr txBox="1"/>
          <p:nvPr/>
        </p:nvSpPr>
        <p:spPr>
          <a:xfrm>
            <a:off x="995835" y="4884803"/>
            <a:ext cx="65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</a:t>
            </a:r>
          </a:p>
          <a:p>
            <a:endParaRPr lang="en-US" altLang="zh-CN" dirty="0"/>
          </a:p>
          <a:p>
            <a:r>
              <a:rPr lang="en-US" altLang="zh-CN" dirty="0"/>
              <a:t>Title</a:t>
            </a:r>
          </a:p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F30FDE-E3A1-46B9-9691-A83BC344BD32}"/>
              </a:ext>
            </a:extLst>
          </p:cNvPr>
          <p:cNvSpPr/>
          <p:nvPr/>
        </p:nvSpPr>
        <p:spPr>
          <a:xfrm>
            <a:off x="2064692" y="3234258"/>
            <a:ext cx="2524609" cy="120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/>
              <a:t>BookEntityConfig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0DBC0D-A760-4658-9C7A-CCBC304E4883}"/>
              </a:ext>
            </a:extLst>
          </p:cNvPr>
          <p:cNvSpPr/>
          <p:nvPr/>
        </p:nvSpPr>
        <p:spPr>
          <a:xfrm>
            <a:off x="8567842" y="1121586"/>
            <a:ext cx="2667226" cy="3535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ECACE3-84C8-4043-9D05-3CA257F7F3A1}"/>
              </a:ext>
            </a:extLst>
          </p:cNvPr>
          <p:cNvSpPr txBox="1"/>
          <p:nvPr/>
        </p:nvSpPr>
        <p:spPr>
          <a:xfrm>
            <a:off x="9117200" y="159333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T_Books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56DB5C-ED8C-42F5-9139-08B460618C1A}"/>
              </a:ext>
            </a:extLst>
          </p:cNvPr>
          <p:cNvSpPr txBox="1"/>
          <p:nvPr/>
        </p:nvSpPr>
        <p:spPr>
          <a:xfrm>
            <a:off x="9117200" y="2310928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T_Users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....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823599-A682-463A-BAF9-4BA30F617BDD}"/>
              </a:ext>
            </a:extLst>
          </p:cNvPr>
          <p:cNvSpPr txBox="1"/>
          <p:nvPr/>
        </p:nvSpPr>
        <p:spPr>
          <a:xfrm>
            <a:off x="9024292" y="792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44EE9F-AD20-4079-9DA3-671178A1EDC1}"/>
              </a:ext>
            </a:extLst>
          </p:cNvPr>
          <p:cNvSpPr/>
          <p:nvPr/>
        </p:nvSpPr>
        <p:spPr>
          <a:xfrm>
            <a:off x="4901613" y="1771927"/>
            <a:ext cx="2667226" cy="95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 Migration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270F5C-969B-418C-889E-03F13E0AC455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1355068" y="2777067"/>
            <a:ext cx="757480" cy="1382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A96244A-FEF5-4ABF-8ECA-D891858F3A8D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H="1" flipV="1">
            <a:off x="2112548" y="2777067"/>
            <a:ext cx="1214449" cy="457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50AD048-6C16-445F-B9E9-0877156D6AF8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3446161" y="1964267"/>
            <a:ext cx="1455452" cy="283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8473DBB-CFAB-470B-BC08-E14489CF0C07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>
            <a:off x="7568839" y="2247660"/>
            <a:ext cx="999003" cy="641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8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用什么数据库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/>
              <a:t>1</a:t>
            </a:r>
            <a:r>
              <a:rPr lang="zh-CN" altLang="en-US" sz="3500" b="1" dirty="0"/>
              <a:t>、</a:t>
            </a:r>
            <a:r>
              <a:rPr lang="en-US" altLang="zh-CN" sz="3500" b="1" dirty="0"/>
              <a:t>EF Core</a:t>
            </a:r>
            <a:r>
              <a:rPr lang="zh-CN" altLang="en-US" sz="3500" b="1" dirty="0"/>
              <a:t>是对于底层</a:t>
            </a:r>
            <a:r>
              <a:rPr lang="en-US" altLang="zh-CN" sz="3500" b="1" dirty="0"/>
              <a:t>ADO.NET Core</a:t>
            </a:r>
            <a:r>
              <a:rPr lang="zh-CN" altLang="en-US" sz="3500" b="1" dirty="0"/>
              <a:t>的封装，因此</a:t>
            </a:r>
            <a:r>
              <a:rPr lang="en-US" altLang="zh-CN" sz="3500" b="1" dirty="0"/>
              <a:t>ADO.NET Core</a:t>
            </a:r>
            <a:r>
              <a:rPr lang="zh-CN" altLang="en-US" sz="3500" b="1" dirty="0"/>
              <a:t>支持的数据库不一定被</a:t>
            </a:r>
            <a:r>
              <a:rPr lang="en-US" altLang="zh-CN" sz="3500" b="1" dirty="0"/>
              <a:t>EF Core</a:t>
            </a:r>
            <a:r>
              <a:rPr lang="zh-CN" altLang="en-US" sz="3500" b="1" dirty="0"/>
              <a:t>支持。</a:t>
            </a:r>
            <a:endParaRPr lang="en-US" altLang="zh-CN" sz="3500" b="1" dirty="0"/>
          </a:p>
          <a:p>
            <a:r>
              <a:rPr lang="en-US" altLang="zh-CN" sz="3500" b="1" dirty="0"/>
              <a:t>2</a:t>
            </a:r>
            <a:r>
              <a:rPr lang="zh-CN" altLang="en-US" sz="3500" b="1" dirty="0"/>
              <a:t>、</a:t>
            </a:r>
            <a:r>
              <a:rPr lang="en-NZ" altLang="zh-CN" sz="3500" b="1" dirty="0"/>
              <a:t>EF  Core</a:t>
            </a:r>
            <a:r>
              <a:rPr lang="zh-CN" altLang="en-US" sz="3500" b="1" dirty="0"/>
              <a:t>支持所有主流的数据库，包括</a:t>
            </a:r>
            <a:r>
              <a:rPr lang="en-NZ" altLang="zh-CN" sz="3500" b="1" dirty="0"/>
              <a:t>MS SQL Server</a:t>
            </a:r>
            <a:r>
              <a:rPr lang="zh-CN" altLang="en-NZ" sz="3500" b="1" dirty="0"/>
              <a:t>、</a:t>
            </a:r>
            <a:r>
              <a:rPr lang="en-NZ" altLang="zh-CN" sz="3500" b="1" dirty="0"/>
              <a:t>Oracle</a:t>
            </a:r>
            <a:r>
              <a:rPr lang="zh-CN" altLang="en-NZ" sz="3500" b="1" dirty="0"/>
              <a:t>、</a:t>
            </a:r>
            <a:r>
              <a:rPr lang="en-NZ" altLang="zh-CN" sz="3500" b="1" dirty="0"/>
              <a:t>MySQL</a:t>
            </a:r>
            <a:r>
              <a:rPr lang="zh-CN" altLang="en-NZ" sz="3500" b="1" dirty="0"/>
              <a:t>、</a:t>
            </a:r>
            <a:r>
              <a:rPr lang="en-NZ" altLang="zh-CN" sz="3500" b="1" dirty="0"/>
              <a:t>PostgreSQL</a:t>
            </a:r>
            <a:r>
              <a:rPr lang="zh-CN" altLang="en-NZ" sz="3500" b="1" dirty="0"/>
              <a:t>、</a:t>
            </a:r>
            <a:r>
              <a:rPr lang="en-NZ" altLang="zh-CN" sz="3500" b="1" dirty="0"/>
              <a:t>SQLite</a:t>
            </a:r>
            <a:r>
              <a:rPr lang="zh-CN" altLang="en-US" sz="3500" b="1" dirty="0"/>
              <a:t>等。可以自己实现</a:t>
            </a:r>
            <a:r>
              <a:rPr lang="en-US" altLang="zh-CN" sz="3500" b="1" dirty="0"/>
              <a:t>Provider</a:t>
            </a:r>
            <a:r>
              <a:rPr lang="zh-CN" altLang="en-US" sz="3500" b="1" dirty="0"/>
              <a:t>支持其他数据库。国产数据库支持问题。</a:t>
            </a:r>
            <a:endParaRPr lang="en-US" altLang="zh-CN" sz="3500" b="1" dirty="0"/>
          </a:p>
          <a:p>
            <a:r>
              <a:rPr lang="en-US" altLang="zh-CN" sz="3500" b="1" dirty="0"/>
              <a:t>3</a:t>
            </a:r>
            <a:r>
              <a:rPr lang="zh-CN" altLang="en-US" sz="3500" b="1" dirty="0"/>
              <a:t>、对于</a:t>
            </a:r>
            <a:r>
              <a:rPr lang="en-US" altLang="zh-CN" sz="3500" b="1" dirty="0" err="1"/>
              <a:t>SQLServer</a:t>
            </a:r>
            <a:r>
              <a:rPr lang="zh-CN" altLang="en-US" sz="3500" b="1" dirty="0"/>
              <a:t>支持最完美，</a:t>
            </a:r>
            <a:r>
              <a:rPr lang="en-NZ" altLang="zh-CN" sz="3500" b="1" dirty="0"/>
              <a:t> MySQL</a:t>
            </a:r>
            <a:r>
              <a:rPr lang="zh-CN" altLang="en-NZ" sz="3500" b="1" dirty="0"/>
              <a:t>、</a:t>
            </a:r>
            <a:r>
              <a:rPr lang="en-NZ" altLang="zh-CN" sz="3500" b="1" dirty="0"/>
              <a:t>PostgreSQL</a:t>
            </a:r>
            <a:r>
              <a:rPr lang="zh-CN" altLang="en-US" sz="3500" b="1" dirty="0"/>
              <a:t>也不错（有能解决的小坑）。这三者是</a:t>
            </a:r>
            <a:r>
              <a:rPr lang="en-US" altLang="zh-CN" sz="3500" b="1" dirty="0"/>
              <a:t>.NET</a:t>
            </a:r>
            <a:r>
              <a:rPr lang="zh-CN" altLang="en-US" sz="3500" b="1" dirty="0"/>
              <a:t>圈中用的最多的三个。本课程主要用</a:t>
            </a:r>
            <a:r>
              <a:rPr lang="en-US" altLang="zh-CN" sz="3500" b="1" dirty="0" err="1"/>
              <a:t>SQLServer</a:t>
            </a:r>
            <a:r>
              <a:rPr lang="zh-CN" altLang="en-US" sz="3500" b="1" dirty="0"/>
              <a:t>讲，如果用其他数据库只要改一行代码</a:t>
            </a:r>
            <a:r>
              <a:rPr lang="en-US" altLang="zh-CN" sz="3500" b="1" dirty="0"/>
              <a:t>+</a:t>
            </a:r>
            <a:r>
              <a:rPr lang="zh-CN" altLang="en-US" sz="3500" b="1" dirty="0"/>
              <a:t>绕一些小坑即可，大部分代码用法不变。</a:t>
            </a:r>
            <a:r>
              <a:rPr lang="en-US" altLang="zh-CN" sz="3500" b="1" dirty="0"/>
              <a:t>EF Core</a:t>
            </a:r>
            <a:r>
              <a:rPr lang="zh-CN" altLang="en-US" sz="3500" b="1" dirty="0"/>
              <a:t>能尽量屏蔽底层数据库差异。</a:t>
            </a:r>
            <a:endParaRPr lang="en-US" altLang="zh-CN" sz="3500" b="1" dirty="0"/>
          </a:p>
        </p:txBody>
      </p:sp>
    </p:spTree>
    <p:extLst>
      <p:ext uri="{BB962C8B-B14F-4D97-AF65-F5344CB8AC3E}">
        <p14:creationId xmlns:p14="http://schemas.microsoft.com/office/powerpoint/2010/main" val="227286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开发环境搭建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00" b="1" dirty="0"/>
              <a:t>1</a:t>
            </a:r>
            <a:r>
              <a:rPr lang="zh-CN" altLang="en-US" sz="3900" b="1" dirty="0"/>
              <a:t>、经典步骤：建实体类；建</a:t>
            </a:r>
            <a:r>
              <a:rPr lang="en-US" altLang="zh-CN" sz="3900" b="1" dirty="0" err="1"/>
              <a:t>DbContext</a:t>
            </a:r>
            <a:r>
              <a:rPr lang="zh-CN" altLang="en-US" sz="3900" b="1" dirty="0"/>
              <a:t>；生成数据库；编写调用</a:t>
            </a:r>
            <a:r>
              <a:rPr lang="en-US" altLang="zh-CN" sz="3900" b="1" dirty="0"/>
              <a:t>EF Core</a:t>
            </a:r>
            <a:r>
              <a:rPr lang="zh-CN" altLang="en-US" sz="3900" b="1" dirty="0"/>
              <a:t>的业务代码。</a:t>
            </a:r>
            <a:endParaRPr lang="en-US" altLang="zh-CN" sz="3900" b="1" dirty="0"/>
          </a:p>
          <a:p>
            <a:r>
              <a:rPr lang="en-US" altLang="zh-CN" sz="3900" b="1" dirty="0"/>
              <a:t>2</a:t>
            </a:r>
            <a:r>
              <a:rPr lang="zh-CN" altLang="en-US" sz="3900" b="1" dirty="0"/>
              <a:t>、</a:t>
            </a:r>
            <a:r>
              <a:rPr lang="en-NZ" altLang="zh-CN" sz="3900" b="1" dirty="0" err="1"/>
              <a:t>Book.cs</a:t>
            </a:r>
            <a:endParaRPr lang="en-NZ" altLang="zh-CN" sz="3900" b="1" dirty="0"/>
          </a:p>
          <a:p>
            <a:r>
              <a:rPr lang="en-US" altLang="zh-CN" sz="3000" b="1" dirty="0"/>
              <a:t> public class Book</a:t>
            </a:r>
          </a:p>
          <a:p>
            <a:r>
              <a:rPr lang="en-US" altLang="zh-CN" sz="3000" b="1" dirty="0"/>
              <a:t>    {</a:t>
            </a:r>
          </a:p>
          <a:p>
            <a:r>
              <a:rPr lang="en-US" altLang="zh-CN" sz="3000" b="1" dirty="0"/>
              <a:t>        public long Id { get; set; }//</a:t>
            </a:r>
            <a:r>
              <a:rPr lang="zh-CN" altLang="en-US" sz="3000" b="1" dirty="0"/>
              <a:t>主键</a:t>
            </a:r>
          </a:p>
          <a:p>
            <a:r>
              <a:rPr lang="zh-CN" altLang="en-US" sz="3000" b="1" dirty="0"/>
              <a:t>        </a:t>
            </a:r>
            <a:r>
              <a:rPr lang="en-US" altLang="zh-CN" sz="3000" b="1" dirty="0"/>
              <a:t>public string Title { get; set; }//</a:t>
            </a:r>
            <a:r>
              <a:rPr lang="zh-CN" altLang="en-US" sz="3000" b="1" dirty="0"/>
              <a:t>标题</a:t>
            </a:r>
          </a:p>
          <a:p>
            <a:r>
              <a:rPr lang="zh-CN" altLang="en-US" sz="3000" b="1" dirty="0"/>
              <a:t>        </a:t>
            </a:r>
            <a:r>
              <a:rPr lang="en-US" altLang="zh-CN" sz="3000" b="1" dirty="0"/>
              <a:t>public </a:t>
            </a:r>
            <a:r>
              <a:rPr lang="en-US" altLang="zh-CN" sz="3000" b="1" dirty="0" err="1"/>
              <a:t>DateTime</a:t>
            </a:r>
            <a:r>
              <a:rPr lang="en-US" altLang="zh-CN" sz="3000" b="1" dirty="0"/>
              <a:t> </a:t>
            </a:r>
            <a:r>
              <a:rPr lang="en-US" altLang="zh-CN" sz="3000" b="1" dirty="0" err="1"/>
              <a:t>PubTime</a:t>
            </a:r>
            <a:r>
              <a:rPr lang="en-US" altLang="zh-CN" sz="3000" b="1" dirty="0"/>
              <a:t> { get; set; }//</a:t>
            </a:r>
            <a:r>
              <a:rPr lang="zh-CN" altLang="en-US" sz="3000" b="1" dirty="0"/>
              <a:t>发布日期</a:t>
            </a:r>
          </a:p>
          <a:p>
            <a:r>
              <a:rPr lang="zh-CN" altLang="en-US" sz="3000" b="1" dirty="0"/>
              <a:t>        </a:t>
            </a:r>
            <a:r>
              <a:rPr lang="en-US" altLang="zh-CN" sz="3000" b="1" dirty="0"/>
              <a:t>public double Price { get; set; }//</a:t>
            </a:r>
            <a:r>
              <a:rPr lang="zh-CN" altLang="en-US" sz="3000" b="1" dirty="0"/>
              <a:t>单价</a:t>
            </a:r>
          </a:p>
          <a:p>
            <a:r>
              <a:rPr lang="zh-CN" altLang="en-US" sz="3000" b="1" dirty="0"/>
              <a:t>    </a:t>
            </a:r>
            <a:r>
              <a:rPr lang="en-US" altLang="zh-CN" sz="3000" b="1" dirty="0"/>
              <a:t>}</a:t>
            </a:r>
          </a:p>
          <a:p>
            <a:r>
              <a:rPr lang="en-US" altLang="zh-CN" sz="3000" b="1" dirty="0"/>
              <a:t>3</a:t>
            </a:r>
            <a:r>
              <a:rPr lang="zh-CN" altLang="en-US" sz="3000" b="1" dirty="0"/>
              <a:t>、</a:t>
            </a:r>
            <a:r>
              <a:rPr lang="en-NZ" altLang="zh-CN" sz="3000" b="1" dirty="0"/>
              <a:t>Install-Package </a:t>
            </a:r>
            <a:r>
              <a:rPr lang="en-NZ" altLang="zh-CN" sz="3000" b="1" dirty="0" err="1"/>
              <a:t>Microsoft.EntityFrameworkCore.SqlServer</a:t>
            </a:r>
            <a:endParaRPr lang="en-US" altLang="zh-CN" sz="3000" b="1" dirty="0"/>
          </a:p>
        </p:txBody>
      </p:sp>
    </p:spTree>
    <p:extLst>
      <p:ext uri="{BB962C8B-B14F-4D97-AF65-F5344CB8AC3E}">
        <p14:creationId xmlns:p14="http://schemas.microsoft.com/office/powerpoint/2010/main" val="264290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开发环境搭建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/>
              <a:t>创建实现了</a:t>
            </a:r>
            <a:r>
              <a:rPr lang="en-US" altLang="zh-CN" sz="3300" b="1" dirty="0" err="1"/>
              <a:t>IEntityTypeConfiguration</a:t>
            </a:r>
            <a:r>
              <a:rPr lang="zh-CN" altLang="en-US" sz="3300" b="1" dirty="0"/>
              <a:t>接口的实体配置类，配置实体类和数据库表的对应关系</a:t>
            </a:r>
            <a:endParaRPr lang="en-US" altLang="zh-CN" sz="3300" b="1" dirty="0"/>
          </a:p>
          <a:p>
            <a:r>
              <a:rPr lang="en-US" altLang="zh-CN" sz="3300" b="1" dirty="0"/>
              <a:t>class </a:t>
            </a:r>
            <a:r>
              <a:rPr lang="en-US" altLang="zh-CN" sz="3300" b="1" dirty="0" err="1"/>
              <a:t>BookEntityConfig</a:t>
            </a:r>
            <a:r>
              <a:rPr lang="en-US" altLang="zh-CN" sz="3300" b="1" dirty="0"/>
              <a:t> : </a:t>
            </a:r>
            <a:r>
              <a:rPr lang="en-US" altLang="zh-CN" sz="3200" b="1" dirty="0" err="1"/>
              <a:t>IEntityTypeConfiguration</a:t>
            </a:r>
            <a:r>
              <a:rPr lang="en-US" altLang="zh-CN" sz="3200" b="1" dirty="0"/>
              <a:t>&lt;Book&gt;</a:t>
            </a:r>
          </a:p>
          <a:p>
            <a:r>
              <a:rPr lang="en-US" altLang="zh-CN" sz="3200" b="1" dirty="0"/>
              <a:t>{</a:t>
            </a:r>
          </a:p>
          <a:p>
            <a:r>
              <a:rPr lang="en-US" altLang="zh-CN" sz="3200" b="1" dirty="0"/>
              <a:t>	public void Configure(</a:t>
            </a:r>
            <a:r>
              <a:rPr lang="en-US" altLang="zh-CN" sz="3200" b="1" dirty="0" err="1"/>
              <a:t>EntityTypeBuilder</a:t>
            </a:r>
            <a:r>
              <a:rPr lang="en-US" altLang="zh-CN" sz="3200" b="1" dirty="0"/>
              <a:t>&lt;Book&gt; builder)</a:t>
            </a:r>
          </a:p>
          <a:p>
            <a:r>
              <a:rPr lang="en-US" altLang="zh-CN" sz="3200" b="1" dirty="0"/>
              <a:t>	{</a:t>
            </a:r>
          </a:p>
          <a:p>
            <a:r>
              <a:rPr lang="en-US" altLang="zh-CN" sz="3200" b="1" dirty="0"/>
              <a:t>		</a:t>
            </a:r>
            <a:r>
              <a:rPr lang="en-US" altLang="zh-CN" sz="3200" b="1" dirty="0" err="1"/>
              <a:t>builder.ToTable</a:t>
            </a:r>
            <a:r>
              <a:rPr lang="en-US" altLang="zh-CN" sz="3200" b="1" dirty="0"/>
              <a:t>("</a:t>
            </a:r>
            <a:r>
              <a:rPr lang="en-US" altLang="zh-CN" sz="3200" b="1" dirty="0" err="1"/>
              <a:t>T_Books</a:t>
            </a:r>
            <a:r>
              <a:rPr lang="en-US" altLang="zh-CN" sz="3200" b="1" dirty="0"/>
              <a:t>");</a:t>
            </a:r>
          </a:p>
          <a:p>
            <a:r>
              <a:rPr lang="en-US" altLang="zh-CN" sz="3200" b="1" dirty="0"/>
              <a:t>	}</a:t>
            </a:r>
          </a:p>
          <a:p>
            <a:r>
              <a:rPr lang="en-US" altLang="zh-CN" sz="3200" b="1" dirty="0"/>
              <a:t>}</a:t>
            </a:r>
          </a:p>
          <a:p>
            <a:r>
              <a:rPr lang="zh-CN" altLang="en-US" sz="3300" b="1" dirty="0"/>
              <a:t>浅谈这里的约定大约配置。</a:t>
            </a:r>
            <a:endParaRPr lang="en-US" altLang="zh-CN" sz="3300" b="1" dirty="0"/>
          </a:p>
        </p:txBody>
      </p:sp>
    </p:spTree>
    <p:extLst>
      <p:ext uri="{BB962C8B-B14F-4D97-AF65-F5344CB8AC3E}">
        <p14:creationId xmlns:p14="http://schemas.microsoft.com/office/powerpoint/2010/main" val="157433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开发环境搭建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19200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创建继承自</a:t>
            </a:r>
            <a:r>
              <a:rPr lang="en-NZ" altLang="zh-CN" sz="3200" b="1" dirty="0" err="1"/>
              <a:t>DbContext</a:t>
            </a:r>
            <a:r>
              <a:rPr lang="zh-CN" altLang="en-US" sz="3200" b="1" dirty="0"/>
              <a:t>的类</a:t>
            </a:r>
            <a:endParaRPr lang="en-US" altLang="zh-CN" sz="3200" b="1" dirty="0"/>
          </a:p>
          <a:p>
            <a:r>
              <a:rPr lang="en-US" altLang="zh-CN" sz="2200" b="1" dirty="0"/>
              <a:t>class </a:t>
            </a:r>
            <a:r>
              <a:rPr lang="en-US" altLang="zh-CN" sz="2200" b="1" dirty="0" err="1"/>
              <a:t>TestDbContext:DbContext</a:t>
            </a:r>
            <a:endParaRPr lang="en-US" altLang="zh-CN" sz="2200" b="1" dirty="0"/>
          </a:p>
          <a:p>
            <a:r>
              <a:rPr lang="en-US" altLang="zh-CN" sz="2200" b="1" dirty="0"/>
              <a:t>{</a:t>
            </a:r>
          </a:p>
          <a:p>
            <a:r>
              <a:rPr lang="en-US" altLang="zh-CN" sz="2200" b="1" dirty="0"/>
              <a:t>	public </a:t>
            </a:r>
            <a:r>
              <a:rPr lang="en-US" altLang="zh-CN" sz="2200" b="1" dirty="0" err="1"/>
              <a:t>DbSet</a:t>
            </a:r>
            <a:r>
              <a:rPr lang="en-US" altLang="zh-CN" sz="2200" b="1" dirty="0"/>
              <a:t>&lt;Book&gt; Books { get; set; }</a:t>
            </a:r>
          </a:p>
          <a:p>
            <a:r>
              <a:rPr lang="en-US" altLang="zh-CN" sz="2200" b="1" dirty="0"/>
              <a:t>	protected override void </a:t>
            </a:r>
            <a:r>
              <a:rPr lang="en-US" altLang="zh-CN" sz="2200" b="1" dirty="0" err="1"/>
              <a:t>OnConfiguring</a:t>
            </a:r>
            <a:r>
              <a:rPr lang="en-US" altLang="zh-CN" sz="2200" b="1" dirty="0"/>
              <a:t>(</a:t>
            </a:r>
            <a:r>
              <a:rPr lang="en-US" altLang="zh-CN" sz="2200" b="1" dirty="0" err="1"/>
              <a:t>DbContextOptionsBuilder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optionsBuilder</a:t>
            </a:r>
            <a:r>
              <a:rPr lang="en-US" altLang="zh-CN" sz="2200" b="1" dirty="0"/>
              <a:t>)</a:t>
            </a:r>
          </a:p>
          <a:p>
            <a:r>
              <a:rPr lang="en-US" altLang="zh-CN" sz="2200" b="1" dirty="0"/>
              <a:t>	{</a:t>
            </a:r>
          </a:p>
          <a:p>
            <a:r>
              <a:rPr lang="en-US" altLang="zh-CN" sz="2200" b="1" dirty="0"/>
              <a:t>		</a:t>
            </a:r>
            <a:r>
              <a:rPr lang="en-US" altLang="zh-CN" sz="2100" b="1" dirty="0"/>
              <a:t>string </a:t>
            </a:r>
            <a:r>
              <a:rPr lang="en-US" altLang="zh-CN" sz="2100" b="1" dirty="0" err="1"/>
              <a:t>connStr</a:t>
            </a:r>
            <a:r>
              <a:rPr lang="en-US" altLang="zh-CN" sz="2100" b="1" dirty="0"/>
              <a:t> = "Server=.;Database=demo1;Trusted_Connection=</a:t>
            </a:r>
            <a:r>
              <a:rPr lang="en-US" altLang="zh-CN" sz="2100" b="1" dirty="0" err="1"/>
              <a:t>True;MultipleActiveResultSets</a:t>
            </a:r>
            <a:r>
              <a:rPr lang="en-US" altLang="zh-CN" sz="2100" b="1" dirty="0"/>
              <a:t>=true";</a:t>
            </a:r>
          </a:p>
          <a:p>
            <a:r>
              <a:rPr lang="en-US" altLang="zh-CN" sz="2200" b="1" dirty="0"/>
              <a:t>		</a:t>
            </a:r>
            <a:r>
              <a:rPr lang="en-US" altLang="zh-CN" sz="2200" b="1" dirty="0" err="1"/>
              <a:t>optionsBuilder.UseSqlServer</a:t>
            </a:r>
            <a:r>
              <a:rPr lang="en-US" altLang="zh-CN" sz="2200" b="1" dirty="0"/>
              <a:t>(</a:t>
            </a:r>
            <a:r>
              <a:rPr lang="en-US" altLang="zh-CN" sz="2200" b="1" dirty="0" err="1"/>
              <a:t>connStr</a:t>
            </a:r>
            <a:r>
              <a:rPr lang="en-US" altLang="zh-CN" sz="2200" b="1" dirty="0"/>
              <a:t>);</a:t>
            </a:r>
          </a:p>
          <a:p>
            <a:r>
              <a:rPr lang="en-US" altLang="zh-CN" sz="2200" b="1" dirty="0"/>
              <a:t>	}</a:t>
            </a:r>
          </a:p>
          <a:p>
            <a:r>
              <a:rPr lang="en-US" altLang="zh-CN" sz="2200" b="1" dirty="0"/>
              <a:t>	protected override void </a:t>
            </a:r>
            <a:r>
              <a:rPr lang="en-US" altLang="zh-CN" sz="2200" b="1" dirty="0" err="1"/>
              <a:t>OnModelCreating</a:t>
            </a:r>
            <a:r>
              <a:rPr lang="en-US" altLang="zh-CN" sz="2200" b="1" dirty="0"/>
              <a:t>(</a:t>
            </a:r>
            <a:r>
              <a:rPr lang="en-US" altLang="zh-CN" sz="2200" b="1" dirty="0" err="1"/>
              <a:t>ModelBuilder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modelBuilder</a:t>
            </a:r>
            <a:r>
              <a:rPr lang="en-US" altLang="zh-CN" sz="2200" b="1" dirty="0"/>
              <a:t>)</a:t>
            </a:r>
          </a:p>
          <a:p>
            <a:r>
              <a:rPr lang="en-US" altLang="zh-CN" sz="2200" b="1" dirty="0"/>
              <a:t>	{</a:t>
            </a:r>
          </a:p>
          <a:p>
            <a:r>
              <a:rPr lang="en-US" altLang="zh-CN" sz="2200" b="1" dirty="0"/>
              <a:t>		</a:t>
            </a:r>
            <a:r>
              <a:rPr lang="en-US" altLang="zh-CN" sz="2200" b="1" dirty="0" err="1"/>
              <a:t>base.OnModelCreating</a:t>
            </a:r>
            <a:r>
              <a:rPr lang="en-US" altLang="zh-CN" sz="2200" b="1" dirty="0"/>
              <a:t>(</a:t>
            </a:r>
            <a:r>
              <a:rPr lang="en-US" altLang="zh-CN" sz="2200" b="1" dirty="0" err="1"/>
              <a:t>modelBuilder</a:t>
            </a:r>
            <a:r>
              <a:rPr lang="en-US" altLang="zh-CN" sz="2200" b="1" dirty="0"/>
              <a:t>);</a:t>
            </a:r>
          </a:p>
          <a:p>
            <a:r>
              <a:rPr lang="en-US" altLang="zh-CN" sz="2200" b="1" dirty="0"/>
              <a:t>		</a:t>
            </a:r>
            <a:r>
              <a:rPr lang="en-US" altLang="zh-CN" sz="2200" b="1" dirty="0" err="1"/>
              <a:t>modelBuilder.ApplyConfigurationsFromAssembly</a:t>
            </a:r>
            <a:r>
              <a:rPr lang="en-US" altLang="zh-CN" sz="2200" b="1" dirty="0"/>
              <a:t>(</a:t>
            </a:r>
            <a:r>
              <a:rPr lang="en-US" altLang="zh-CN" sz="2200" b="1" dirty="0" err="1"/>
              <a:t>this.GetType</a:t>
            </a:r>
            <a:r>
              <a:rPr lang="en-US" altLang="zh-CN" sz="2200" b="1" dirty="0"/>
              <a:t>().Assembly);</a:t>
            </a:r>
          </a:p>
          <a:p>
            <a:r>
              <a:rPr lang="en-US" altLang="zh-CN" sz="2200" b="1" dirty="0"/>
              <a:t>	}</a:t>
            </a:r>
          </a:p>
          <a:p>
            <a:r>
              <a:rPr lang="en-US" altLang="zh-CN" sz="2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394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概念：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Migration</a:t>
            </a:r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数据库迁移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1920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900" b="1" dirty="0"/>
              <a:t>面向对象的</a:t>
            </a:r>
            <a:r>
              <a:rPr lang="en-US" altLang="zh-CN" sz="3900" b="1" dirty="0"/>
              <a:t>ORM</a:t>
            </a:r>
            <a:r>
              <a:rPr lang="zh-CN" altLang="en-US" sz="3900" b="1" dirty="0"/>
              <a:t>开发中，数据库不是程序员手动创建的，而是由</a:t>
            </a:r>
            <a:r>
              <a:rPr lang="en-NZ" altLang="zh-CN" sz="3900" b="1" dirty="0"/>
              <a:t>Migration</a:t>
            </a:r>
            <a:r>
              <a:rPr lang="zh-CN" altLang="en-US" sz="3900" b="1" dirty="0"/>
              <a:t>工具生成的。关系数据库只是盛放模型数据的一个媒介而已，理想状态下，程序员不用关心数据库的操作。</a:t>
            </a:r>
            <a:endParaRPr lang="en-US" altLang="zh-CN" sz="3900" b="1" dirty="0"/>
          </a:p>
          <a:p>
            <a:r>
              <a:rPr lang="zh-CN" altLang="en-US" sz="3900" b="1" dirty="0"/>
              <a:t>根据对象的定义变化，自动更新数据库中的表以及表结构的操作，叫做</a:t>
            </a:r>
            <a:r>
              <a:rPr lang="en-NZ" altLang="zh-CN" sz="3900" b="1" dirty="0"/>
              <a:t>Migration</a:t>
            </a:r>
            <a:r>
              <a:rPr lang="zh-CN" altLang="en-US" sz="3900" b="1" dirty="0"/>
              <a:t>（迁移）。</a:t>
            </a:r>
            <a:endParaRPr lang="en-US" altLang="zh-CN" sz="3900" b="1" dirty="0"/>
          </a:p>
          <a:p>
            <a:r>
              <a:rPr lang="zh-CN" altLang="en-US" sz="3900" b="1" dirty="0"/>
              <a:t>迁移可以分为多步（项目进化），也可以回滚。</a:t>
            </a:r>
            <a:endParaRPr lang="en-US" altLang="zh-CN" sz="3900" b="1" dirty="0"/>
          </a:p>
        </p:txBody>
      </p:sp>
    </p:spTree>
    <p:extLst>
      <p:ext uri="{BB962C8B-B14F-4D97-AF65-F5344CB8AC3E}">
        <p14:creationId xmlns:p14="http://schemas.microsoft.com/office/powerpoint/2010/main" val="283472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开发环境搭建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4-Migration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为了使用生成数据库的工具，</a:t>
            </a:r>
            <a:r>
              <a:rPr lang="en-US" altLang="zh-CN" sz="3200" b="1" dirty="0"/>
              <a:t>N</a:t>
            </a:r>
            <a:r>
              <a:rPr lang="en-NZ" altLang="zh-CN" sz="3200" b="1" dirty="0" err="1"/>
              <a:t>uget</a:t>
            </a:r>
            <a:r>
              <a:rPr lang="zh-CN" altLang="en-US" sz="3200" b="1" dirty="0"/>
              <a:t>安装</a:t>
            </a:r>
            <a:r>
              <a:rPr lang="en-NZ" altLang="zh-CN" sz="3200" b="1" dirty="0" err="1"/>
              <a:t>Microsoft.EntityFrameworkCore.Tools</a:t>
            </a:r>
            <a:r>
              <a:rPr lang="zh-CN" altLang="en-NZ" sz="3200" b="1" dirty="0"/>
              <a:t>，</a:t>
            </a:r>
            <a:r>
              <a:rPr lang="zh-CN" altLang="en-US" sz="3200" b="1" dirty="0"/>
              <a:t>否则执行</a:t>
            </a:r>
            <a:r>
              <a:rPr lang="en-NZ" altLang="zh-CN" sz="3200" b="1" dirty="0"/>
              <a:t>Add-Migration</a:t>
            </a:r>
            <a:r>
              <a:rPr lang="zh-CN" altLang="en-US" sz="3200" b="1" dirty="0"/>
              <a:t>等命令会如下报错</a:t>
            </a:r>
            <a:endParaRPr lang="en-US" altLang="zh-CN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D28B85-FC3E-43A8-A87D-7B997ED5E7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3695" y="2399966"/>
            <a:ext cx="10551372" cy="43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3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开发环境搭建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4-Migration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192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00" b="1" dirty="0"/>
              <a:t>1</a:t>
            </a:r>
            <a:r>
              <a:rPr lang="zh-CN" altLang="en-US" sz="3900" b="1" dirty="0"/>
              <a:t>、再在“程序包管理器控制台”中执行如下命令</a:t>
            </a:r>
          </a:p>
          <a:p>
            <a:r>
              <a:rPr lang="en-NZ" altLang="zh-CN" sz="3900" b="1" dirty="0"/>
              <a:t>Add-Migration </a:t>
            </a:r>
            <a:r>
              <a:rPr lang="en-NZ" altLang="zh-CN" sz="3900" b="1" dirty="0" err="1"/>
              <a:t>InitialCreate</a:t>
            </a:r>
            <a:endParaRPr lang="en-NZ" altLang="zh-CN" sz="3900" b="1" dirty="0"/>
          </a:p>
          <a:p>
            <a:r>
              <a:rPr lang="zh-CN" altLang="en-US" sz="3900" b="1" dirty="0"/>
              <a:t>会自动在项目的</a:t>
            </a:r>
            <a:r>
              <a:rPr lang="en-US" altLang="zh-CN" sz="3900" b="1" dirty="0"/>
              <a:t>Migrations</a:t>
            </a:r>
            <a:r>
              <a:rPr lang="zh-CN" altLang="en-US" sz="3900" b="1" dirty="0"/>
              <a:t>文件夹中中生成操作数据库的</a:t>
            </a:r>
            <a:r>
              <a:rPr lang="en-US" altLang="zh-CN" sz="3900" b="1" dirty="0"/>
              <a:t>C#</a:t>
            </a:r>
            <a:r>
              <a:rPr lang="zh-CN" altLang="en-US" sz="3900" b="1" dirty="0"/>
              <a:t>代码。讲解一下生成代码的作用。</a:t>
            </a:r>
            <a:endParaRPr lang="en-US" altLang="zh-CN" sz="3900" b="1" dirty="0"/>
          </a:p>
          <a:p>
            <a:r>
              <a:rPr lang="en-US" altLang="zh-CN" sz="3900" b="1" dirty="0" err="1"/>
              <a:t>InitialCreate</a:t>
            </a:r>
            <a:r>
              <a:rPr lang="zh-CN" altLang="en-US" sz="3900" b="1" dirty="0"/>
              <a:t>是什么？</a:t>
            </a:r>
            <a:endParaRPr lang="en-US" altLang="zh-CN" sz="3900" b="1" dirty="0"/>
          </a:p>
          <a:p>
            <a:r>
              <a:rPr lang="en-US" altLang="zh-CN" sz="3900" b="1" dirty="0"/>
              <a:t>2</a:t>
            </a:r>
            <a:r>
              <a:rPr lang="zh-CN" altLang="en-US" sz="3900" b="1" dirty="0"/>
              <a:t>、代码需要执行后才会应用对数据库的操作。“程序包管理器控制台”中执行</a:t>
            </a:r>
            <a:r>
              <a:rPr lang="en-US" altLang="zh-CN" sz="3900" b="1" dirty="0"/>
              <a:t>Update-database</a:t>
            </a:r>
            <a:r>
              <a:rPr lang="zh-CN" altLang="en-US" sz="3900" b="1" dirty="0"/>
              <a:t>。</a:t>
            </a:r>
            <a:endParaRPr lang="en-US" altLang="zh-CN" sz="3900" b="1" dirty="0"/>
          </a:p>
          <a:p>
            <a:r>
              <a:rPr lang="en-US" altLang="zh-CN" sz="3900" b="1" dirty="0"/>
              <a:t>3</a:t>
            </a:r>
            <a:r>
              <a:rPr lang="zh-CN" altLang="en-US" sz="3900" b="1" dirty="0"/>
              <a:t>、查看一下数据库，表建好了。</a:t>
            </a:r>
            <a:endParaRPr lang="en-NZ" altLang="zh-CN" sz="3900" b="1" dirty="0"/>
          </a:p>
          <a:p>
            <a:endParaRPr lang="en-NZ" altLang="zh-CN" sz="3900" b="1" dirty="0"/>
          </a:p>
          <a:p>
            <a:endParaRPr lang="en-US" altLang="zh-CN" sz="3900" b="1" dirty="0"/>
          </a:p>
        </p:txBody>
      </p:sp>
    </p:spTree>
    <p:extLst>
      <p:ext uri="{BB962C8B-B14F-4D97-AF65-F5344CB8AC3E}">
        <p14:creationId xmlns:p14="http://schemas.microsoft.com/office/powerpoint/2010/main" val="215488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开发环境搭建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5-</a:t>
            </a:r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修改表结构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/>
              <a:t>1</a:t>
            </a:r>
            <a:r>
              <a:rPr lang="zh-CN" altLang="en-US" sz="3000" b="1" dirty="0"/>
              <a:t>、项目开发中，根据需要，可能会在已有实体中修改、新增、删除表、列等。</a:t>
            </a:r>
            <a:endParaRPr lang="en-US" altLang="zh-CN" sz="3000" b="1" dirty="0"/>
          </a:p>
          <a:p>
            <a:r>
              <a:rPr lang="en-US" altLang="zh-CN" sz="3000" b="1" dirty="0"/>
              <a:t>2</a:t>
            </a:r>
            <a:r>
              <a:rPr lang="zh-CN" altLang="en-US" sz="3000" b="1" dirty="0"/>
              <a:t>、想要限制</a:t>
            </a:r>
            <a:r>
              <a:rPr lang="en-NZ" altLang="zh-CN" sz="3000" b="1" dirty="0"/>
              <a:t>Title</a:t>
            </a:r>
            <a:r>
              <a:rPr lang="zh-CN" altLang="en-US" sz="3000" b="1" dirty="0"/>
              <a:t>的最大长度为</a:t>
            </a:r>
            <a:r>
              <a:rPr lang="en-US" altLang="zh-CN" sz="3000" b="1" dirty="0"/>
              <a:t>50</a:t>
            </a:r>
            <a:r>
              <a:rPr lang="zh-CN" altLang="en-US" sz="3000" b="1" dirty="0"/>
              <a:t>，</a:t>
            </a:r>
            <a:r>
              <a:rPr lang="en-US" altLang="zh-CN" sz="3000" b="1" dirty="0"/>
              <a:t>Title</a:t>
            </a:r>
            <a:r>
              <a:rPr lang="zh-CN" altLang="en-US" sz="3000" b="1" dirty="0"/>
              <a:t>字段设置为“不可为空”，并且想增加一个不可为空且最大长度为</a:t>
            </a:r>
            <a:r>
              <a:rPr lang="en-US" altLang="zh-CN" sz="3000" b="1" dirty="0"/>
              <a:t>20</a:t>
            </a:r>
            <a:r>
              <a:rPr lang="zh-CN" altLang="en-US" sz="3000" b="1" dirty="0"/>
              <a:t>的</a:t>
            </a:r>
            <a:r>
              <a:rPr lang="en-US" altLang="zh-CN" sz="3000" b="1" dirty="0" err="1"/>
              <a:t>AuthorName</a:t>
            </a:r>
            <a:r>
              <a:rPr lang="zh-CN" altLang="en-US" sz="3000" b="1" dirty="0"/>
              <a:t>（作者名字）属性。</a:t>
            </a:r>
            <a:endParaRPr lang="en-US" altLang="zh-CN" sz="3000" b="1" dirty="0"/>
          </a:p>
          <a:p>
            <a:r>
              <a:rPr lang="zh-CN" altLang="en-US" sz="3000" b="1" dirty="0"/>
              <a:t>首先在</a:t>
            </a:r>
            <a:r>
              <a:rPr lang="en-NZ" altLang="zh-CN" sz="3000" b="1" dirty="0"/>
              <a:t>Book</a:t>
            </a:r>
            <a:r>
              <a:rPr lang="zh-CN" altLang="en-US" sz="3000" b="1" dirty="0"/>
              <a:t>实体类中增加一个</a:t>
            </a:r>
            <a:r>
              <a:rPr lang="en-NZ" altLang="zh-CN" sz="3000" b="1" dirty="0" err="1"/>
              <a:t>AuthorName</a:t>
            </a:r>
            <a:r>
              <a:rPr lang="zh-CN" altLang="en-US" sz="3000" b="1" dirty="0"/>
              <a:t>属性</a:t>
            </a:r>
            <a:endParaRPr lang="en-US" altLang="zh-CN" sz="3000" b="1" dirty="0"/>
          </a:p>
          <a:p>
            <a:r>
              <a:rPr lang="en-US" altLang="zh-CN" sz="3000" b="1" dirty="0"/>
              <a:t>3</a:t>
            </a:r>
            <a:r>
              <a:rPr lang="zh-CN" altLang="en-US" sz="3000" b="1" dirty="0"/>
              <a:t>、修改</a:t>
            </a:r>
            <a:r>
              <a:rPr lang="en-NZ" altLang="zh-CN" sz="3000" b="1" dirty="0" err="1"/>
              <a:t>BookEntityConfig</a:t>
            </a:r>
            <a:r>
              <a:rPr lang="en-NZ" altLang="zh-CN" sz="3000" b="1" dirty="0"/>
              <a:t> </a:t>
            </a:r>
          </a:p>
          <a:p>
            <a:r>
              <a:rPr lang="en-US" altLang="zh-CN" sz="2800" b="1" dirty="0" err="1"/>
              <a:t>builder.ToTable</a:t>
            </a:r>
            <a:r>
              <a:rPr lang="en-US" altLang="zh-CN" sz="2800" b="1" dirty="0"/>
              <a:t>("</a:t>
            </a:r>
            <a:r>
              <a:rPr lang="en-US" altLang="zh-CN" sz="2800" b="1" dirty="0" err="1"/>
              <a:t>T_Books</a:t>
            </a:r>
            <a:r>
              <a:rPr lang="en-US" altLang="zh-CN" sz="2800" b="1" dirty="0"/>
              <a:t>");</a:t>
            </a:r>
          </a:p>
          <a:p>
            <a:r>
              <a:rPr lang="en-US" altLang="zh-CN" sz="2800" b="1" dirty="0" err="1"/>
              <a:t>builder.Property</a:t>
            </a:r>
            <a:r>
              <a:rPr lang="en-US" altLang="zh-CN" sz="2800" b="1" dirty="0"/>
              <a:t>(e =&gt; </a:t>
            </a:r>
            <a:r>
              <a:rPr lang="en-US" altLang="zh-CN" sz="2800" b="1" dirty="0" err="1"/>
              <a:t>e.Title</a:t>
            </a:r>
            <a:r>
              <a:rPr lang="en-US" altLang="zh-CN" sz="2800" b="1" dirty="0"/>
              <a:t>).</a:t>
            </a:r>
            <a:r>
              <a:rPr lang="en-US" altLang="zh-CN" sz="2800" b="1" dirty="0" err="1"/>
              <a:t>HasMaxLength</a:t>
            </a:r>
            <a:r>
              <a:rPr lang="en-US" altLang="zh-CN" sz="2800" b="1" dirty="0"/>
              <a:t>(50).</a:t>
            </a:r>
            <a:r>
              <a:rPr lang="en-US" altLang="zh-CN" sz="2800" b="1" dirty="0" err="1"/>
              <a:t>IsRequired</a:t>
            </a:r>
            <a:r>
              <a:rPr lang="en-US" altLang="zh-CN" sz="2800" b="1" dirty="0"/>
              <a:t>();</a:t>
            </a:r>
          </a:p>
          <a:p>
            <a:r>
              <a:rPr lang="en-US" altLang="zh-CN" sz="2800" b="1" dirty="0" err="1"/>
              <a:t>builder.Property</a:t>
            </a:r>
            <a:r>
              <a:rPr lang="en-US" altLang="zh-CN" sz="2800" b="1" dirty="0"/>
              <a:t>(e =&gt; </a:t>
            </a:r>
            <a:r>
              <a:rPr lang="en-US" altLang="zh-CN" sz="2800" b="1" dirty="0" err="1"/>
              <a:t>e.AuthorName</a:t>
            </a:r>
            <a:r>
              <a:rPr lang="en-US" altLang="zh-CN" sz="2800" b="1" dirty="0"/>
              <a:t>).</a:t>
            </a:r>
            <a:r>
              <a:rPr lang="en-US" altLang="zh-CN" sz="2800" b="1" dirty="0" err="1"/>
              <a:t>HasMaxLength</a:t>
            </a:r>
            <a:r>
              <a:rPr lang="en-US" altLang="zh-CN" sz="2800" b="1" dirty="0"/>
              <a:t>(20).</a:t>
            </a:r>
            <a:r>
              <a:rPr lang="en-US" altLang="zh-CN" sz="2800" b="1" dirty="0" err="1"/>
              <a:t>IsRequired</a:t>
            </a:r>
            <a:r>
              <a:rPr lang="en-US" altLang="zh-CN" sz="2800" b="1" dirty="0"/>
              <a:t>();</a:t>
            </a:r>
          </a:p>
          <a:p>
            <a:r>
              <a:rPr lang="en-US" altLang="zh-CN" sz="2800" b="1" dirty="0"/>
              <a:t>4</a:t>
            </a:r>
            <a:r>
              <a:rPr lang="zh-CN" altLang="en-US" sz="2800" b="1" dirty="0"/>
              <a:t>、执行</a:t>
            </a:r>
            <a:r>
              <a:rPr lang="en-NZ" altLang="zh-CN" sz="2800" b="1" dirty="0"/>
              <a:t>Add-Migration </a:t>
            </a:r>
            <a:r>
              <a:rPr lang="en-NZ" altLang="zh-CN" sz="2800" b="1" dirty="0" err="1"/>
              <a:t>AddAuthorName_ModifyTitle</a:t>
            </a:r>
            <a:r>
              <a:rPr lang="zh-CN" altLang="en-US" sz="2800" b="1" dirty="0"/>
              <a:t>。取名字有意义</a:t>
            </a:r>
            <a:endParaRPr lang="en-US" altLang="zh-CN" sz="2800" b="1" dirty="0"/>
          </a:p>
          <a:p>
            <a:r>
              <a:rPr lang="en-US" altLang="zh-CN" sz="2800" b="1" dirty="0"/>
              <a:t>5</a:t>
            </a:r>
            <a:r>
              <a:rPr lang="zh-CN" altLang="en-US" sz="2800" b="1" dirty="0"/>
              <a:t>、</a:t>
            </a:r>
            <a:r>
              <a:rPr lang="en-NZ" altLang="zh-CN" sz="2800" b="1" dirty="0"/>
              <a:t>Update-Database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081318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9011</TotalTime>
  <Words>1273</Words>
  <Application>Microsoft Office PowerPoint</Application>
  <PresentationFormat>宽屏</PresentationFormat>
  <Paragraphs>163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Entity Framework Core-2 搭建EFCore环境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1804</cp:revision>
  <dcterms:created xsi:type="dcterms:W3CDTF">2020-11-15T02:31:09Z</dcterms:created>
  <dcterms:modified xsi:type="dcterms:W3CDTF">2021-03-27T04:20:34Z</dcterms:modified>
</cp:coreProperties>
</file>