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29" r:id="rId3"/>
    <p:sldId id="331" r:id="rId4"/>
    <p:sldId id="330" r:id="rId5"/>
    <p:sldId id="333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87730" autoAdjust="0"/>
  </p:normalViewPr>
  <p:slideViewPr>
    <p:cSldViewPr snapToGrid="0">
      <p:cViewPr varScale="1">
        <p:scale>
          <a:sx n="65" d="100"/>
          <a:sy n="65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5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5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0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2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Entity Framework Core-4</a:t>
            </a:r>
            <a:br>
              <a:rPr lang="en-US" altLang="zh-CN" sz="6600" cap="none" dirty="0"/>
            </a:br>
            <a:r>
              <a:rPr lang="zh-CN" altLang="en-US" sz="6600" cap="none" dirty="0"/>
              <a:t>实体的配置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约定配置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主要规则：</a:t>
            </a:r>
            <a:endParaRPr lang="en-US" altLang="zh-CN" sz="3600" b="1" dirty="0"/>
          </a:p>
          <a:p>
            <a:r>
              <a:rPr lang="en-US" altLang="zh-CN" sz="3600" b="1" dirty="0"/>
              <a:t>1</a:t>
            </a:r>
            <a:r>
              <a:rPr lang="zh-CN" altLang="en-US" sz="3600" b="1" dirty="0"/>
              <a:t>：表名采用</a:t>
            </a:r>
            <a:r>
              <a:rPr lang="en-US" altLang="zh-CN" sz="3600" b="1" dirty="0" err="1"/>
              <a:t>DbContext</a:t>
            </a:r>
            <a:r>
              <a:rPr lang="zh-CN" altLang="en-US" sz="3600" b="1" dirty="0"/>
              <a:t>中的对应的</a:t>
            </a:r>
            <a:r>
              <a:rPr lang="en-US" altLang="zh-CN" sz="3600" b="1" dirty="0" err="1"/>
              <a:t>DbSet</a:t>
            </a:r>
            <a:r>
              <a:rPr lang="zh-CN" altLang="en-US" sz="3600" b="1" dirty="0"/>
              <a:t>的属性名。</a:t>
            </a:r>
          </a:p>
          <a:p>
            <a:r>
              <a:rPr lang="en-US" altLang="zh-CN" sz="3600" b="1" dirty="0"/>
              <a:t>2</a:t>
            </a:r>
            <a:r>
              <a:rPr lang="zh-CN" altLang="en-US" sz="3600" b="1" dirty="0"/>
              <a:t>：数据表列的名字采用实体类属性的名字，列的数据类型采用和实体类属性类型最兼容的类型。</a:t>
            </a:r>
          </a:p>
          <a:p>
            <a:r>
              <a:rPr lang="en-US" altLang="zh-CN" sz="3600" b="1" dirty="0"/>
              <a:t>3</a:t>
            </a:r>
            <a:r>
              <a:rPr lang="zh-CN" altLang="en-US" sz="3600" b="1" dirty="0"/>
              <a:t>：数据表列的可空性取决于对应实体类属性的可空性。</a:t>
            </a:r>
          </a:p>
          <a:p>
            <a:r>
              <a:rPr lang="en-US" altLang="zh-CN" sz="3600" b="1" dirty="0"/>
              <a:t>4</a:t>
            </a:r>
            <a:r>
              <a:rPr lang="zh-CN" altLang="en-US" sz="3600" b="1" dirty="0"/>
              <a:t>：名字为</a:t>
            </a:r>
            <a:r>
              <a:rPr lang="en-US" altLang="zh-CN" sz="3600" b="1" dirty="0"/>
              <a:t>Id</a:t>
            </a:r>
            <a:r>
              <a:rPr lang="zh-CN" altLang="en-US" sz="3600" b="1" dirty="0"/>
              <a:t>的属性为主键，如果主键为</a:t>
            </a:r>
            <a:r>
              <a:rPr lang="en-US" altLang="zh-CN" sz="3600" b="1" dirty="0"/>
              <a:t>short, int </a:t>
            </a:r>
            <a:r>
              <a:rPr lang="zh-CN" altLang="en-US" sz="3600" b="1" dirty="0"/>
              <a:t>或者 </a:t>
            </a:r>
            <a:r>
              <a:rPr lang="en-US" altLang="zh-CN" sz="3600" b="1" dirty="0"/>
              <a:t>long</a:t>
            </a:r>
            <a:r>
              <a:rPr lang="zh-CN" altLang="en-US" sz="3600" b="1" dirty="0"/>
              <a:t>类型，则默认采用自增字段，如果主键为</a:t>
            </a:r>
            <a:r>
              <a:rPr lang="en-US" altLang="zh-CN" sz="3600" b="1" dirty="0" err="1"/>
              <a:t>Guid</a:t>
            </a:r>
            <a:r>
              <a:rPr lang="zh-CN" altLang="en-US" sz="3600" b="1" dirty="0"/>
              <a:t>类型，则默认采用默认的</a:t>
            </a:r>
            <a:r>
              <a:rPr lang="en-US" altLang="zh-CN" sz="3600" b="1" dirty="0" err="1"/>
              <a:t>Guid</a:t>
            </a:r>
            <a:r>
              <a:rPr lang="zh-CN" altLang="en-US" sz="3600" b="1" dirty="0"/>
              <a:t>生成机制生成主键值。</a:t>
            </a:r>
          </a:p>
        </p:txBody>
      </p:sp>
    </p:spTree>
    <p:extLst>
      <p:ext uri="{BB962C8B-B14F-4D97-AF65-F5344CB8AC3E}">
        <p14:creationId xmlns:p14="http://schemas.microsoft.com/office/powerpoint/2010/main" val="227286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两种配置方式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3200" b="1" dirty="0"/>
              <a:t>1</a:t>
            </a:r>
            <a:r>
              <a:rPr lang="zh-CN" altLang="en-US" sz="3200" b="1" dirty="0"/>
              <a:t>、</a:t>
            </a:r>
            <a:r>
              <a:rPr lang="en-NZ" altLang="zh-CN" sz="3200" b="1" dirty="0"/>
              <a:t>Data Annotation</a:t>
            </a:r>
          </a:p>
          <a:p>
            <a:r>
              <a:rPr lang="zh-CN" altLang="en-US" sz="3200" b="1" dirty="0"/>
              <a:t>把配置以特性（</a:t>
            </a:r>
            <a:r>
              <a:rPr lang="en-NZ" altLang="zh-CN" sz="3200" b="1" dirty="0"/>
              <a:t>Annotation</a:t>
            </a:r>
            <a:r>
              <a:rPr lang="zh-CN" altLang="en-NZ" sz="3200" b="1" dirty="0"/>
              <a:t>）</a:t>
            </a:r>
            <a:r>
              <a:rPr lang="zh-CN" altLang="en-US" sz="3200" b="1" dirty="0"/>
              <a:t>的形式标注在实体类中。</a:t>
            </a:r>
            <a:endParaRPr lang="en-NZ" altLang="zh-CN" sz="3200" b="1" dirty="0"/>
          </a:p>
          <a:p>
            <a:r>
              <a:rPr lang="en-US" altLang="zh-CN" sz="3200" b="1" dirty="0"/>
              <a:t>[Table("</a:t>
            </a:r>
            <a:r>
              <a:rPr lang="en-US" altLang="zh-CN" sz="3200" b="1" dirty="0" err="1"/>
              <a:t>T_Books</a:t>
            </a:r>
            <a:r>
              <a:rPr lang="en-US" altLang="zh-CN" sz="3200" b="1" dirty="0"/>
              <a:t>")]</a:t>
            </a:r>
          </a:p>
          <a:p>
            <a:r>
              <a:rPr lang="en-US" altLang="zh-CN" sz="3200" b="1" dirty="0"/>
              <a:t>public class Book</a:t>
            </a:r>
          </a:p>
          <a:p>
            <a:r>
              <a:rPr lang="en-US" altLang="zh-CN" sz="3200" b="1" dirty="0"/>
              <a:t>{</a:t>
            </a:r>
          </a:p>
          <a:p>
            <a:r>
              <a:rPr lang="en-US" altLang="zh-CN" sz="3200" b="1" dirty="0"/>
              <a:t>}</a:t>
            </a:r>
          </a:p>
          <a:p>
            <a:r>
              <a:rPr lang="zh-CN" altLang="en-US" sz="3200" b="1" dirty="0"/>
              <a:t>优点：简单；缺点：耦合。</a:t>
            </a:r>
            <a:endParaRPr lang="en-NZ" altLang="zh-CN" sz="3200" b="1" dirty="0"/>
          </a:p>
          <a:p>
            <a:r>
              <a:rPr lang="en-NZ" altLang="zh-CN" sz="3200" b="1" dirty="0"/>
              <a:t>2</a:t>
            </a:r>
            <a:r>
              <a:rPr lang="zh-CN" altLang="en-US" sz="3200" b="1" dirty="0"/>
              <a:t>、</a:t>
            </a:r>
            <a:r>
              <a:rPr lang="en-NZ" altLang="zh-CN" sz="3200" b="1" dirty="0"/>
              <a:t>Fluent API</a:t>
            </a:r>
          </a:p>
          <a:p>
            <a:r>
              <a:rPr lang="en-NZ" altLang="zh-CN" sz="3200" b="1" dirty="0" err="1"/>
              <a:t>builder.ToTable</a:t>
            </a:r>
            <a:r>
              <a:rPr lang="en-NZ" altLang="zh-CN" sz="3200" b="1" dirty="0"/>
              <a:t>("</a:t>
            </a:r>
            <a:r>
              <a:rPr lang="en-NZ" altLang="zh-CN" sz="3200" b="1" dirty="0" err="1"/>
              <a:t>T_Books</a:t>
            </a:r>
            <a:r>
              <a:rPr lang="en-NZ" altLang="zh-CN" sz="3200" b="1" dirty="0"/>
              <a:t>");</a:t>
            </a:r>
          </a:p>
          <a:p>
            <a:r>
              <a:rPr lang="zh-CN" altLang="en-US" sz="3200" b="1" dirty="0"/>
              <a:t>把配置写到单独的配置类中。</a:t>
            </a:r>
            <a:endParaRPr lang="en-US" altLang="zh-CN" sz="3200" b="1" dirty="0"/>
          </a:p>
          <a:p>
            <a:r>
              <a:rPr lang="zh-CN" altLang="en-US" sz="3200" b="1" dirty="0"/>
              <a:t>缺点：复杂；优点：解耦</a:t>
            </a:r>
            <a:endParaRPr lang="en-US" altLang="zh-CN" sz="3200" b="1" dirty="0"/>
          </a:p>
          <a:p>
            <a:r>
              <a:rPr lang="en-US" altLang="zh-CN" sz="3200" b="1" dirty="0"/>
              <a:t>3</a:t>
            </a:r>
            <a:r>
              <a:rPr lang="zh-CN" altLang="en-US" sz="3200" b="1" dirty="0"/>
              <a:t>、大部分功能重叠。可以混用，但是不建议混用。</a:t>
            </a:r>
          </a:p>
        </p:txBody>
      </p:sp>
    </p:spTree>
    <p:extLst>
      <p:ext uri="{BB962C8B-B14F-4D97-AF65-F5344CB8AC3E}">
        <p14:creationId xmlns:p14="http://schemas.microsoft.com/office/powerpoint/2010/main" val="368726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Fluent API 1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只过一遍，不演示</a:t>
            </a:r>
            <a:r>
              <a:rPr lang="en-NZ" altLang="zh-CN" sz="2600" b="1" dirty="0"/>
              <a:t> </a:t>
            </a:r>
          </a:p>
          <a:p>
            <a:r>
              <a:rPr lang="en-US" altLang="zh-CN" sz="2600" b="1" dirty="0"/>
              <a:t>1</a:t>
            </a:r>
            <a:r>
              <a:rPr lang="zh-CN" altLang="en-US" sz="2600" b="1" dirty="0"/>
              <a:t>、视图与实体类映射：</a:t>
            </a:r>
            <a:r>
              <a:rPr lang="en-US" altLang="zh-CN" sz="2600" b="1" dirty="0" err="1"/>
              <a:t>modelBuilder.Entity</a:t>
            </a:r>
            <a:r>
              <a:rPr lang="en-US" altLang="zh-CN" sz="2600" b="1" dirty="0"/>
              <a:t>&lt;Blog&gt;().</a:t>
            </a:r>
            <a:r>
              <a:rPr lang="en-US" altLang="zh-CN" sz="2600" b="1" dirty="0" err="1"/>
              <a:t>ToView</a:t>
            </a:r>
            <a:r>
              <a:rPr lang="en-US" altLang="zh-CN" sz="2600" b="1" dirty="0"/>
              <a:t>("</a:t>
            </a:r>
            <a:r>
              <a:rPr lang="en-US" altLang="zh-CN" sz="2600" b="1" dirty="0" err="1"/>
              <a:t>blogsView</a:t>
            </a:r>
            <a:r>
              <a:rPr lang="en-US" altLang="zh-CN" sz="2600" b="1" dirty="0"/>
              <a:t>");</a:t>
            </a:r>
          </a:p>
          <a:p>
            <a:r>
              <a:rPr lang="en-US" altLang="zh-CN" sz="2600" b="1" dirty="0"/>
              <a:t>2</a:t>
            </a:r>
            <a:r>
              <a:rPr lang="zh-CN" altLang="en-US" sz="2600" b="1" dirty="0"/>
              <a:t>、排除属性映射：</a:t>
            </a:r>
            <a:endParaRPr lang="en-US" altLang="zh-CN" sz="2600" b="1" dirty="0"/>
          </a:p>
          <a:p>
            <a:r>
              <a:rPr lang="en-US" altLang="zh-CN" sz="26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modelBuilder.Entity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&lt;Blog&gt;().Ignore(b =&gt; b. Name2);</a:t>
            </a:r>
            <a:endParaRPr lang="en-US" altLang="zh-CN" sz="26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、配置列名：</a:t>
            </a:r>
            <a:endParaRPr lang="en-US" altLang="zh-CN" sz="2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2600" b="1" dirty="0" err="1"/>
              <a:t>modelBuilder.Entity</a:t>
            </a:r>
            <a:r>
              <a:rPr lang="en-NZ" altLang="zh-CN" sz="2600" b="1" dirty="0"/>
              <a:t>&lt;Blog&gt;().Property(b =&gt;</a:t>
            </a:r>
            <a:r>
              <a:rPr lang="en-NZ" altLang="zh-CN" sz="2600" b="1" dirty="0" err="1"/>
              <a:t>b.BlogId</a:t>
            </a:r>
            <a:r>
              <a:rPr lang="en-NZ" altLang="zh-CN" sz="2600" b="1" dirty="0"/>
              <a:t>).</a:t>
            </a:r>
            <a:r>
              <a:rPr lang="en-NZ" altLang="zh-CN" sz="2600" b="1" dirty="0" err="1"/>
              <a:t>HasColumnName</a:t>
            </a:r>
            <a:r>
              <a:rPr lang="en-NZ" altLang="zh-CN" sz="2600" b="1" dirty="0"/>
              <a:t>("</a:t>
            </a:r>
            <a:r>
              <a:rPr lang="en-NZ" altLang="zh-CN" sz="2600" b="1" dirty="0" err="1"/>
              <a:t>blog_id</a:t>
            </a:r>
            <a:r>
              <a:rPr lang="en-NZ" altLang="zh-CN" sz="2600" b="1" dirty="0"/>
              <a:t>");</a:t>
            </a:r>
          </a:p>
          <a:p>
            <a:r>
              <a:rPr lang="en-NZ" altLang="zh-CN" sz="2600" b="1" dirty="0"/>
              <a:t>4</a:t>
            </a:r>
            <a:r>
              <a:rPr lang="zh-CN" altLang="en-US" sz="2600" b="1" dirty="0"/>
              <a:t>、配置列数据类型：</a:t>
            </a:r>
            <a:endParaRPr lang="en-US" altLang="zh-CN" sz="2600" b="1" dirty="0"/>
          </a:p>
          <a:p>
            <a:r>
              <a:rPr lang="en-US" altLang="zh-CN" sz="2600" b="1" dirty="0" err="1"/>
              <a:t>builder.Property</a:t>
            </a:r>
            <a:r>
              <a:rPr lang="en-US" altLang="zh-CN" sz="2600" b="1" dirty="0"/>
              <a:t>(e =&gt; </a:t>
            </a:r>
            <a:r>
              <a:rPr lang="en-US" altLang="zh-CN" sz="2600" b="1" dirty="0" err="1"/>
              <a:t>e.Title</a:t>
            </a:r>
            <a:r>
              <a:rPr lang="en-US" altLang="zh-CN" sz="2600" b="1" dirty="0"/>
              <a:t>) .</a:t>
            </a:r>
            <a:r>
              <a:rPr lang="en-US" altLang="zh-CN" sz="2600" b="1" dirty="0" err="1"/>
              <a:t>HasColumnType</a:t>
            </a:r>
            <a:r>
              <a:rPr lang="en-US" altLang="zh-CN" sz="2600" b="1" dirty="0"/>
              <a:t>("varchar(200)")</a:t>
            </a:r>
          </a:p>
          <a:p>
            <a:r>
              <a:rPr lang="en-US" altLang="zh-CN" sz="2600" b="1" dirty="0"/>
              <a:t>5</a:t>
            </a:r>
            <a:r>
              <a:rPr lang="zh-CN" altLang="en-US" sz="2600" b="1" dirty="0"/>
              <a:t>、配置主键</a:t>
            </a:r>
            <a:endParaRPr lang="en-US" altLang="zh-CN" sz="2600" b="1" dirty="0"/>
          </a:p>
          <a:p>
            <a:r>
              <a:rPr lang="zh-CN" altLang="en-US" sz="2600" b="1" dirty="0"/>
              <a:t>默认把名字为</a:t>
            </a:r>
            <a:r>
              <a:rPr lang="en-US" altLang="zh-CN" sz="2600" b="1" dirty="0"/>
              <a:t>Id</a:t>
            </a:r>
            <a:r>
              <a:rPr lang="zh-CN" altLang="en-US" sz="2600" b="1" dirty="0"/>
              <a:t>或者“实体类型</a:t>
            </a:r>
            <a:r>
              <a:rPr lang="en-US" altLang="zh-CN" sz="2600" b="1" dirty="0"/>
              <a:t>+Id“</a:t>
            </a:r>
            <a:r>
              <a:rPr lang="zh-CN" altLang="en-US" sz="2600" b="1" dirty="0"/>
              <a:t>的属性作为主键，可以用</a:t>
            </a:r>
            <a:r>
              <a:rPr lang="en-US" altLang="zh-CN" sz="2600" b="1" dirty="0" err="1"/>
              <a:t>HasKey</a:t>
            </a:r>
            <a:r>
              <a:rPr lang="en-US" altLang="zh-CN" sz="2600" b="1" dirty="0"/>
              <a:t>()</a:t>
            </a:r>
            <a:r>
              <a:rPr lang="zh-CN" altLang="en-US" sz="2600" b="1" dirty="0"/>
              <a:t>来配置其他属性作为主键。</a:t>
            </a:r>
            <a:r>
              <a:rPr lang="en-US" altLang="zh-CN" sz="2600" b="1" dirty="0" err="1"/>
              <a:t>modelBuilder.Entity</a:t>
            </a:r>
            <a:r>
              <a:rPr lang="en-US" altLang="zh-CN" sz="2600" b="1" dirty="0"/>
              <a:t>&lt;Student&gt;().</a:t>
            </a:r>
            <a:r>
              <a:rPr lang="en-US" altLang="zh-CN" sz="2600" b="1" dirty="0" err="1"/>
              <a:t>HasKey</a:t>
            </a:r>
            <a:r>
              <a:rPr lang="en-US" altLang="zh-CN" sz="2600" b="1" dirty="0"/>
              <a:t>(c =&gt; </a:t>
            </a:r>
            <a:r>
              <a:rPr lang="en-US" altLang="zh-CN" sz="2600" b="1" dirty="0" err="1"/>
              <a:t>c.Number</a:t>
            </a:r>
            <a:r>
              <a:rPr lang="en-US" altLang="zh-CN" sz="2600" b="1" dirty="0"/>
              <a:t>);</a:t>
            </a:r>
          </a:p>
          <a:p>
            <a:r>
              <a:rPr lang="zh-CN" altLang="en-US" sz="2600" b="1" dirty="0"/>
              <a:t>支持复合主键，但是不建议使用。</a:t>
            </a:r>
          </a:p>
        </p:txBody>
      </p:sp>
    </p:spTree>
    <p:extLst>
      <p:ext uri="{BB962C8B-B14F-4D97-AF65-F5344CB8AC3E}">
        <p14:creationId xmlns:p14="http://schemas.microsoft.com/office/powerpoint/2010/main" val="198772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Fluent API 2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6</a:t>
            </a:r>
            <a:r>
              <a:rPr lang="zh-CN" altLang="en-US" sz="2600" b="1" dirty="0"/>
              <a:t>、生成列的值</a:t>
            </a:r>
            <a:endParaRPr lang="en-US" altLang="zh-CN" sz="2600" b="1" dirty="0"/>
          </a:p>
          <a:p>
            <a:r>
              <a:rPr lang="en-NZ" altLang="zh-CN" sz="2600" b="1" dirty="0" err="1"/>
              <a:t>modelBuilder.Entity</a:t>
            </a:r>
            <a:r>
              <a:rPr lang="en-NZ" altLang="zh-CN" sz="2600" b="1" dirty="0"/>
              <a:t>&lt;Student&gt;().Property(b =&gt; </a:t>
            </a:r>
            <a:r>
              <a:rPr lang="en-NZ" altLang="zh-CN" sz="2600" b="1" dirty="0" err="1"/>
              <a:t>b.Number</a:t>
            </a:r>
            <a:r>
              <a:rPr lang="en-NZ" altLang="zh-CN" sz="2600" b="1" dirty="0"/>
              <a:t>).</a:t>
            </a:r>
            <a:r>
              <a:rPr lang="en-NZ" altLang="zh-CN" sz="2600" b="1" dirty="0" err="1"/>
              <a:t>ValueGeneratedOnAdd</a:t>
            </a:r>
            <a:r>
              <a:rPr lang="en-NZ" altLang="zh-CN" sz="2600" b="1" dirty="0"/>
              <a:t>();</a:t>
            </a:r>
          </a:p>
          <a:p>
            <a:r>
              <a:rPr lang="en-NZ" altLang="zh-CN" sz="2600" b="1" dirty="0"/>
              <a:t>7</a:t>
            </a:r>
            <a:r>
              <a:rPr lang="zh-CN" altLang="en-US" sz="2600" b="1" dirty="0"/>
              <a:t>、可以用</a:t>
            </a:r>
            <a:r>
              <a:rPr lang="en-NZ" altLang="zh-CN" sz="2600" b="1" dirty="0" err="1"/>
              <a:t>HasDefaultValue</a:t>
            </a:r>
            <a:r>
              <a:rPr lang="en-NZ" altLang="zh-CN" sz="2600" b="1" dirty="0"/>
              <a:t>()</a:t>
            </a:r>
            <a:r>
              <a:rPr lang="zh-CN" altLang="en-US" sz="2600" b="1" dirty="0"/>
              <a:t>为属性设定默认值</a:t>
            </a:r>
            <a:endParaRPr lang="en-US" altLang="zh-CN" sz="2600" b="1" dirty="0"/>
          </a:p>
          <a:p>
            <a:r>
              <a:rPr lang="en-NZ" altLang="zh-CN" sz="2600" b="1" dirty="0" err="1"/>
              <a:t>modelBuilder.Entity</a:t>
            </a:r>
            <a:r>
              <a:rPr lang="en-NZ" altLang="zh-CN" sz="2600" b="1" dirty="0"/>
              <a:t>&lt;Student&gt;().Property(b =&gt; </a:t>
            </a:r>
            <a:r>
              <a:rPr lang="en-NZ" altLang="zh-CN" sz="2600" b="1" dirty="0" err="1"/>
              <a:t>b.Age</a:t>
            </a:r>
            <a:r>
              <a:rPr lang="en-NZ" altLang="zh-CN" sz="2600" b="1" dirty="0"/>
              <a:t>).</a:t>
            </a:r>
            <a:r>
              <a:rPr lang="en-NZ" altLang="zh-CN" sz="2600" b="1" dirty="0" err="1"/>
              <a:t>HasDefaultValue</a:t>
            </a:r>
            <a:r>
              <a:rPr lang="en-NZ" altLang="zh-CN" sz="2600" b="1" dirty="0"/>
              <a:t>(6);</a:t>
            </a:r>
          </a:p>
          <a:p>
            <a:r>
              <a:rPr lang="en-NZ" altLang="zh-CN" sz="2600" b="1" dirty="0"/>
              <a:t>8</a:t>
            </a:r>
            <a:r>
              <a:rPr lang="zh-CN" altLang="en-US" sz="2600" b="1" dirty="0"/>
              <a:t>、索引</a:t>
            </a:r>
            <a:endParaRPr lang="en-US" altLang="zh-CN" sz="2600" b="1" dirty="0"/>
          </a:p>
          <a:p>
            <a:r>
              <a:rPr lang="en-NZ" altLang="zh-CN" sz="2600" b="1" dirty="0" err="1"/>
              <a:t>modelBuilder.Entity</a:t>
            </a:r>
            <a:r>
              <a:rPr lang="en-NZ" altLang="zh-CN" sz="2600" b="1" dirty="0"/>
              <a:t>&lt;Blog&gt;().</a:t>
            </a:r>
            <a:r>
              <a:rPr lang="en-NZ" altLang="zh-CN" sz="2600" b="1" dirty="0" err="1"/>
              <a:t>HasIndex</a:t>
            </a:r>
            <a:r>
              <a:rPr lang="en-NZ" altLang="zh-CN" sz="2600" b="1" dirty="0"/>
              <a:t>(b =&gt; </a:t>
            </a:r>
            <a:r>
              <a:rPr lang="en-NZ" altLang="zh-CN" sz="2600" b="1" dirty="0" err="1"/>
              <a:t>b.Url</a:t>
            </a:r>
            <a:r>
              <a:rPr lang="en-NZ" altLang="zh-CN" sz="2600" b="1" dirty="0"/>
              <a:t>);</a:t>
            </a:r>
          </a:p>
          <a:p>
            <a:r>
              <a:rPr lang="zh-CN" altLang="en-US" sz="2600" b="1" dirty="0"/>
              <a:t>复合索引</a:t>
            </a:r>
            <a:endParaRPr lang="en-US" altLang="zh-CN" sz="2600" b="1" dirty="0"/>
          </a:p>
          <a:p>
            <a:r>
              <a:rPr lang="en-NZ" altLang="zh-CN" sz="2600" b="1" dirty="0" err="1"/>
              <a:t>modelBuilder.Entity</a:t>
            </a:r>
            <a:r>
              <a:rPr lang="en-NZ" altLang="zh-CN" sz="2600" b="1" dirty="0"/>
              <a:t>&lt;Person&gt;().</a:t>
            </a:r>
            <a:r>
              <a:rPr lang="en-NZ" altLang="zh-CN" sz="2600" b="1" dirty="0" err="1"/>
              <a:t>HasIndex</a:t>
            </a:r>
            <a:r>
              <a:rPr lang="en-NZ" altLang="zh-CN" sz="2600" b="1" dirty="0"/>
              <a:t>(p =&gt; new { </a:t>
            </a:r>
            <a:r>
              <a:rPr lang="en-NZ" altLang="zh-CN" sz="2600" b="1" dirty="0" err="1"/>
              <a:t>p.FirstName</a:t>
            </a:r>
            <a:r>
              <a:rPr lang="en-NZ" altLang="zh-CN" sz="2600" b="1" dirty="0"/>
              <a:t>, </a:t>
            </a:r>
            <a:r>
              <a:rPr lang="en-NZ" altLang="zh-CN" sz="2600" b="1" dirty="0" err="1"/>
              <a:t>p.LastName</a:t>
            </a:r>
            <a:r>
              <a:rPr lang="en-NZ" altLang="zh-CN" sz="2600" b="1" dirty="0"/>
              <a:t> });</a:t>
            </a:r>
          </a:p>
          <a:p>
            <a:r>
              <a:rPr lang="zh-CN" altLang="en-US" sz="2600" b="1" dirty="0"/>
              <a:t>唯一索引：</a:t>
            </a:r>
            <a:r>
              <a:rPr lang="en-US" altLang="zh-CN" sz="2600" b="1" dirty="0" err="1"/>
              <a:t>IsUnique</a:t>
            </a:r>
            <a:r>
              <a:rPr lang="en-US" altLang="zh-CN" sz="2600" b="1" dirty="0"/>
              <a:t>()</a:t>
            </a:r>
            <a:r>
              <a:rPr lang="zh-CN" altLang="en-US" sz="2600" b="1" dirty="0"/>
              <a:t>；聚集索引：</a:t>
            </a:r>
            <a:r>
              <a:rPr lang="en-US" altLang="zh-CN" sz="2600" b="1" dirty="0" err="1"/>
              <a:t>IsClustered</a:t>
            </a:r>
            <a:r>
              <a:rPr lang="en-US" altLang="zh-CN" sz="2600" b="1" dirty="0"/>
              <a:t>()</a:t>
            </a:r>
          </a:p>
          <a:p>
            <a:r>
              <a:rPr lang="en-US" altLang="zh-CN" sz="2600" b="1" dirty="0"/>
              <a:t>9...</a:t>
            </a:r>
            <a:r>
              <a:rPr lang="zh-CN" altLang="en-US" sz="2600" b="1" dirty="0"/>
              <a:t>  用</a:t>
            </a:r>
            <a:r>
              <a:rPr lang="en-US" altLang="zh-CN" sz="2600" b="1" dirty="0"/>
              <a:t>EF Core</a:t>
            </a:r>
            <a:r>
              <a:rPr lang="zh-CN" altLang="en-US" sz="2600" b="1" dirty="0"/>
              <a:t>太多高级特性的时候谨慎，尽量不要和业务逻辑混合在一起，以免“不能自拔”。比如</a:t>
            </a:r>
            <a:r>
              <a:rPr lang="en-US" altLang="zh-CN" sz="2600" b="1" dirty="0"/>
              <a:t>Ignore</a:t>
            </a:r>
            <a:r>
              <a:rPr lang="zh-CN" altLang="en-US" sz="2600" b="1" dirty="0"/>
              <a:t>、</a:t>
            </a:r>
            <a:r>
              <a:rPr lang="en-US" altLang="zh-CN" sz="2600" b="1" dirty="0"/>
              <a:t>Shadow</a:t>
            </a:r>
            <a:r>
              <a:rPr lang="zh-CN" altLang="en-US" sz="2600" b="1" dirty="0"/>
              <a:t>、</a:t>
            </a:r>
            <a:r>
              <a:rPr lang="en-NZ" altLang="zh-CN" sz="2600" b="1"/>
              <a:t>Table Splitting</a:t>
            </a:r>
            <a:r>
              <a:rPr lang="zh-CN" altLang="en-US" sz="2600" b="1"/>
              <a:t>等</a:t>
            </a:r>
            <a:r>
              <a:rPr lang="en-US" altLang="zh-CN" sz="2600" b="1" dirty="0"/>
              <a:t>……</a:t>
            </a:r>
          </a:p>
          <a:p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00231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9057</TotalTime>
  <Words>534</Words>
  <Application>Microsoft Office PowerPoint</Application>
  <PresentationFormat>宽屏</PresentationFormat>
  <Paragraphs>52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Entity Framework Core-4 实体的配置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1874</cp:revision>
  <dcterms:created xsi:type="dcterms:W3CDTF">2020-11-15T02:31:09Z</dcterms:created>
  <dcterms:modified xsi:type="dcterms:W3CDTF">2021-03-29T06:03:13Z</dcterms:modified>
</cp:coreProperties>
</file>