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
  </p:notesMasterIdLst>
  <p:sldIdLst>
    <p:sldId id="257" r:id="rId2"/>
    <p:sldId id="354" r:id="rId3"/>
    <p:sldId id="275"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9" autoAdjust="0"/>
    <p:restoredTop sz="76782" autoAdjust="0"/>
  </p:normalViewPr>
  <p:slideViewPr>
    <p:cSldViewPr snapToGrid="0">
      <p:cViewPr varScale="1">
        <p:scale>
          <a:sx n="66" d="100"/>
          <a:sy n="66" d="100"/>
        </p:scale>
        <p:origin x="15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FCA5F-0AB4-4B27-9880-843A32CD3FC4}" type="datetimeFigureOut">
              <a:rPr lang="zh-CN" altLang="en-US" smtClean="0"/>
              <a:t>2021/10/14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0780C-912A-474E-894F-1447CA981AB4}" type="slidenum">
              <a:rPr lang="zh-CN" altLang="en-US" smtClean="0"/>
              <a:t>‹#›</a:t>
            </a:fld>
            <a:endParaRPr lang="zh-CN" altLang="en-US"/>
          </a:p>
        </p:txBody>
      </p:sp>
    </p:spTree>
    <p:extLst>
      <p:ext uri="{BB962C8B-B14F-4D97-AF65-F5344CB8AC3E}">
        <p14:creationId xmlns:p14="http://schemas.microsoft.com/office/powerpoint/2010/main" val="190223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10780C-912A-474E-894F-1447CA981AB4}" type="slidenum">
              <a:rPr lang="zh-CN" altLang="en-US" smtClean="0"/>
              <a:t>1</a:t>
            </a:fld>
            <a:endParaRPr lang="zh-CN" altLang="en-US"/>
          </a:p>
        </p:txBody>
      </p:sp>
    </p:spTree>
    <p:extLst>
      <p:ext uri="{BB962C8B-B14F-4D97-AF65-F5344CB8AC3E}">
        <p14:creationId xmlns:p14="http://schemas.microsoft.com/office/powerpoint/2010/main" val="1260476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F810780C-912A-474E-894F-1447CA981AB4}" type="slidenum">
              <a:rPr lang="zh-CN" altLang="en-US" smtClean="0"/>
              <a:t>2</a:t>
            </a:fld>
            <a:endParaRPr lang="zh-CN" altLang="en-US"/>
          </a:p>
        </p:txBody>
      </p:sp>
    </p:spTree>
    <p:extLst>
      <p:ext uri="{BB962C8B-B14F-4D97-AF65-F5344CB8AC3E}">
        <p14:creationId xmlns:p14="http://schemas.microsoft.com/office/powerpoint/2010/main" val="38751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09904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38861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2813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279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415177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6469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42668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7360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5174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4701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802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29339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9711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19110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572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60491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2021/10/14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401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EE646F-F65C-4115-9CFB-3F24605268F9}" type="datetimeFigureOut">
              <a:rPr lang="zh-CN" altLang="en-US" smtClean="0"/>
              <a:t>2021/10/14</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7472231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724B4-A1D6-449F-8991-1EF6E3C4C046}"/>
              </a:ext>
            </a:extLst>
          </p:cNvPr>
          <p:cNvSpPr>
            <a:spLocks noGrp="1"/>
          </p:cNvSpPr>
          <p:nvPr>
            <p:ph type="title"/>
          </p:nvPr>
        </p:nvSpPr>
        <p:spPr>
          <a:xfrm>
            <a:off x="339025" y="321590"/>
            <a:ext cx="11513949" cy="6214820"/>
          </a:xfrm>
        </p:spPr>
        <p:txBody>
          <a:bodyPr>
            <a:noAutofit/>
          </a:bodyPr>
          <a:lstStyle/>
          <a:p>
            <a:r>
              <a:rPr lang="zh-CN" altLang="en-US" sz="6600" dirty="0"/>
              <a:t>主讲人：杨中科</a:t>
            </a:r>
            <a:br>
              <a:rPr lang="en-US" altLang="zh-CN" sz="6600" dirty="0"/>
            </a:br>
            <a:r>
              <a:rPr lang="en-US" altLang="zh-CN" sz="6600" dirty="0"/>
              <a:t>.NET</a:t>
            </a:r>
            <a:r>
              <a:rPr lang="zh-CN" altLang="en-US" sz="6600" dirty="0"/>
              <a:t> </a:t>
            </a:r>
            <a:r>
              <a:rPr lang="en-US" altLang="zh-CN" sz="6600" dirty="0"/>
              <a:t>/.NET Core </a:t>
            </a:r>
            <a:r>
              <a:rPr lang="zh-CN" altLang="en-US" sz="6600" dirty="0"/>
              <a:t>教程</a:t>
            </a:r>
            <a:br>
              <a:rPr lang="en-US" altLang="zh-CN" sz="6600" dirty="0"/>
            </a:br>
            <a:r>
              <a:rPr lang="zh-CN" altLang="en-US" sz="6600" dirty="0"/>
              <a:t>第三部分</a:t>
            </a:r>
            <a:br>
              <a:rPr lang="en-US" altLang="zh-CN" sz="6600" dirty="0"/>
            </a:br>
            <a:br>
              <a:rPr lang="en-US" altLang="zh-CN" sz="6600"/>
            </a:br>
            <a:r>
              <a:rPr lang="en-US" altLang="zh-CN" sz="6600" cap="none"/>
              <a:t>EFCore-45</a:t>
            </a:r>
            <a:br>
              <a:rPr lang="en-US" altLang="zh-CN" sz="6600" cap="none" dirty="0"/>
            </a:br>
            <a:r>
              <a:rPr lang="zh-CN" altLang="en-US" sz="5000" cap="none" dirty="0"/>
              <a:t>让动态构建表达式树“动态”起来</a:t>
            </a:r>
            <a:endParaRPr lang="zh-CN" altLang="en-US" sz="5000" dirty="0"/>
          </a:p>
        </p:txBody>
      </p:sp>
    </p:spTree>
    <p:extLst>
      <p:ext uri="{BB962C8B-B14F-4D97-AF65-F5344CB8AC3E}">
        <p14:creationId xmlns:p14="http://schemas.microsoft.com/office/powerpoint/2010/main" val="78999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CEDC-EA46-40BA-AF1F-1159FEB72999}"/>
              </a:ext>
            </a:extLst>
          </p:cNvPr>
          <p:cNvSpPr>
            <a:spLocks noGrp="1"/>
          </p:cNvSpPr>
          <p:nvPr>
            <p:ph type="title"/>
          </p:nvPr>
        </p:nvSpPr>
        <p:spPr>
          <a:xfrm>
            <a:off x="919119" y="0"/>
            <a:ext cx="10353761" cy="457200"/>
          </a:xfrm>
        </p:spPr>
        <p:txBody>
          <a:bodyPr>
            <a:normAutofit fontScale="90000"/>
          </a:bodyPr>
          <a:lstStyle/>
          <a:p>
            <a:r>
              <a:rPr lang="zh-CN" altLang="en-US"/>
              <a:t>动态创建表达式树</a:t>
            </a:r>
          </a:p>
        </p:txBody>
      </p:sp>
      <p:sp>
        <p:nvSpPr>
          <p:cNvPr id="3" name="Content Placeholder 2">
            <a:extLst>
              <a:ext uri="{FF2B5EF4-FFF2-40B4-BE49-F238E27FC236}">
                <a16:creationId xmlns:a16="http://schemas.microsoft.com/office/drawing/2014/main" id="{948627B9-1F44-4E63-8493-855F2045430F}"/>
              </a:ext>
            </a:extLst>
          </p:cNvPr>
          <p:cNvSpPr>
            <a:spLocks noGrp="1"/>
          </p:cNvSpPr>
          <p:nvPr>
            <p:ph idx="1"/>
          </p:nvPr>
        </p:nvSpPr>
        <p:spPr>
          <a:xfrm>
            <a:off x="0" y="574030"/>
            <a:ext cx="12009421" cy="6017269"/>
          </a:xfrm>
        </p:spPr>
        <p:txBody>
          <a:bodyPr>
            <a:noAutofit/>
          </a:bodyPr>
          <a:lstStyle/>
          <a:p>
            <a:pPr marL="0" indent="0">
              <a:lnSpc>
                <a:spcPct val="100000"/>
              </a:lnSpc>
              <a:spcBef>
                <a:spcPts val="300"/>
              </a:spcBef>
              <a:buNone/>
            </a:pP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1</a:t>
            </a:r>
            <a:r>
              <a:rPr lang="zh-CN" altLang="en-US" sz="3000" dirty="0">
                <a:effectLst/>
                <a:latin typeface="Calibri" panose="020F0502020204030204" pitchFamily="34" charset="0"/>
                <a:ea typeface="等线" panose="02010600030101010101" pitchFamily="2" charset="-122"/>
                <a:cs typeface="Times New Roman" panose="02020603050405020304" pitchFamily="18" charset="0"/>
              </a:rPr>
              <a:t>、动态构建表达式树最有价值的地方就是运行时根据条件的不同生成不同的表达式树。</a:t>
            </a:r>
            <a:endParaRPr lang="en-US" altLang="zh-CN" sz="3000" dirty="0">
              <a:effectLst/>
              <a:latin typeface="Calibri" panose="020F0502020204030204" pitchFamily="34" charset="0"/>
              <a:ea typeface="等线" panose="02010600030101010101" pitchFamily="2" charset="-122"/>
              <a:cs typeface="Times New Roman" panose="02020603050405020304" pitchFamily="18" charset="0"/>
            </a:endParaRPr>
          </a:p>
          <a:p>
            <a:pPr marL="0" indent="0">
              <a:lnSpc>
                <a:spcPct val="100000"/>
              </a:lnSpc>
              <a:spcBef>
                <a:spcPts val="300"/>
              </a:spcBef>
              <a:buNone/>
            </a:pP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2</a:t>
            </a:r>
            <a:r>
              <a:rPr lang="zh-CN" altLang="en-US" sz="3000" dirty="0">
                <a:effectLst/>
                <a:latin typeface="Calibri" panose="020F0502020204030204" pitchFamily="34" charset="0"/>
                <a:ea typeface="等线" panose="02010600030101010101" pitchFamily="2" charset="-122"/>
                <a:cs typeface="Times New Roman" panose="02020603050405020304" pitchFamily="18" charset="0"/>
              </a:rPr>
              <a:t>、编写：</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static </a:t>
            </a:r>
            <a:r>
              <a:rPr lang="en-US" altLang="zh-CN" sz="3000" dirty="0" err="1">
                <a:effectLst/>
                <a:latin typeface="Calibri" panose="020F0502020204030204" pitchFamily="34" charset="0"/>
                <a:ea typeface="等线" panose="02010600030101010101" pitchFamily="2" charset="-122"/>
                <a:cs typeface="Times New Roman" panose="02020603050405020304" pitchFamily="18" charset="0"/>
              </a:rPr>
              <a:t>IEnumerable</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&lt;Book&gt; </a:t>
            </a:r>
            <a:r>
              <a:rPr lang="en-US" altLang="zh-CN" sz="3000" dirty="0" err="1">
                <a:effectLst/>
                <a:latin typeface="Calibri" panose="020F0502020204030204" pitchFamily="34" charset="0"/>
                <a:ea typeface="等线" panose="02010600030101010101" pitchFamily="2" charset="-122"/>
                <a:cs typeface="Times New Roman" panose="02020603050405020304" pitchFamily="18" charset="0"/>
              </a:rPr>
              <a:t>QueryBooks</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(string </a:t>
            </a:r>
            <a:r>
              <a:rPr lang="en-US" altLang="zh-CN" sz="3000" dirty="0" err="1">
                <a:effectLst/>
                <a:latin typeface="Calibri" panose="020F0502020204030204" pitchFamily="34" charset="0"/>
                <a:ea typeface="等线" panose="02010600030101010101" pitchFamily="2" charset="-122"/>
                <a:cs typeface="Times New Roman" panose="02020603050405020304" pitchFamily="18" charset="0"/>
              </a:rPr>
              <a:t>propName,object</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 value)</a:t>
            </a:r>
          </a:p>
          <a:p>
            <a:pPr marL="0" indent="0">
              <a:lnSpc>
                <a:spcPct val="100000"/>
              </a:lnSpc>
              <a:spcBef>
                <a:spcPts val="300"/>
              </a:spcBef>
              <a:buNone/>
            </a:pPr>
            <a:r>
              <a:rPr lang="zh-CN" altLang="en-US" sz="3000" dirty="0">
                <a:effectLst/>
                <a:latin typeface="Calibri" panose="020F0502020204030204" pitchFamily="34" charset="0"/>
                <a:ea typeface="等线" panose="02010600030101010101" pitchFamily="2" charset="-122"/>
                <a:cs typeface="Times New Roman" panose="02020603050405020304" pitchFamily="18" charset="0"/>
              </a:rPr>
              <a:t>其中</a:t>
            </a:r>
            <a:r>
              <a:rPr lang="en-US" altLang="zh-CN" sz="3000" dirty="0" err="1">
                <a:effectLst/>
                <a:latin typeface="Calibri" panose="020F0502020204030204" pitchFamily="34" charset="0"/>
                <a:ea typeface="等线" panose="02010600030101010101" pitchFamily="2" charset="-122"/>
                <a:cs typeface="Times New Roman" panose="02020603050405020304" pitchFamily="18" charset="0"/>
              </a:rPr>
              <a:t>propName</a:t>
            </a:r>
            <a:r>
              <a:rPr lang="zh-CN" altLang="en-US" sz="3000" dirty="0">
                <a:effectLst/>
                <a:latin typeface="Calibri" panose="020F0502020204030204" pitchFamily="34" charset="0"/>
                <a:ea typeface="等线" panose="02010600030101010101" pitchFamily="2" charset="-122"/>
                <a:cs typeface="Times New Roman" panose="02020603050405020304" pitchFamily="18" charset="0"/>
              </a:rPr>
              <a:t>为要查询的属性的名字，</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value</a:t>
            </a:r>
            <a:r>
              <a:rPr lang="zh-CN" altLang="en-US" sz="3000" dirty="0">
                <a:effectLst/>
                <a:latin typeface="Calibri" panose="020F0502020204030204" pitchFamily="34" charset="0"/>
                <a:ea typeface="等线" panose="02010600030101010101" pitchFamily="2" charset="-122"/>
                <a:cs typeface="Times New Roman" panose="02020603050405020304" pitchFamily="18" charset="0"/>
              </a:rPr>
              <a:t>为待比较的值。</a:t>
            </a:r>
            <a:endParaRPr lang="en-US" altLang="zh-CN" sz="3000" dirty="0">
              <a:effectLst/>
              <a:latin typeface="Calibri" panose="020F0502020204030204" pitchFamily="34" charset="0"/>
              <a:ea typeface="等线" panose="02010600030101010101" pitchFamily="2" charset="-122"/>
              <a:cs typeface="Times New Roman" panose="02020603050405020304" pitchFamily="18" charset="0"/>
            </a:endParaRPr>
          </a:p>
          <a:p>
            <a:pPr marL="0" indent="0">
              <a:lnSpc>
                <a:spcPct val="100000"/>
              </a:lnSpc>
              <a:spcBef>
                <a:spcPts val="300"/>
              </a:spcBef>
              <a:buNone/>
            </a:pP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3</a:t>
            </a:r>
            <a:r>
              <a:rPr lang="zh-CN" altLang="en-US" sz="3000" dirty="0">
                <a:effectLst/>
                <a:latin typeface="Calibri" panose="020F0502020204030204" pitchFamily="34" charset="0"/>
                <a:ea typeface="等线" panose="02010600030101010101" pitchFamily="2" charset="-122"/>
                <a:cs typeface="Times New Roman" panose="02020603050405020304" pitchFamily="18" charset="0"/>
              </a:rPr>
              <a:t>、先编写</a:t>
            </a:r>
            <a:endParaRPr lang="en-US" altLang="zh-CN" sz="3000" dirty="0">
              <a:effectLst/>
              <a:latin typeface="Calibri" panose="020F0502020204030204" pitchFamily="34" charset="0"/>
              <a:ea typeface="等线" panose="02010600030101010101" pitchFamily="2" charset="-122"/>
              <a:cs typeface="Times New Roman" panose="02020603050405020304" pitchFamily="18" charset="0"/>
            </a:endParaRPr>
          </a:p>
          <a:p>
            <a:pPr marL="0" indent="0">
              <a:lnSpc>
                <a:spcPct val="100000"/>
              </a:lnSpc>
              <a:spcBef>
                <a:spcPts val="300"/>
              </a:spcBef>
              <a:buNone/>
            </a:pP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Expression&lt;</a:t>
            </a:r>
            <a:r>
              <a:rPr lang="en-US" altLang="zh-CN" sz="3000" dirty="0" err="1">
                <a:effectLst/>
                <a:latin typeface="Calibri" panose="020F0502020204030204" pitchFamily="34" charset="0"/>
                <a:ea typeface="等线" panose="02010600030101010101" pitchFamily="2" charset="-122"/>
                <a:cs typeface="Times New Roman" panose="02020603050405020304" pitchFamily="18" charset="0"/>
              </a:rPr>
              <a:t>Func</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&lt;Book, bool&gt;&gt; expr1 = b =&gt; </a:t>
            </a:r>
            <a:r>
              <a:rPr lang="en-US" altLang="zh-CN" sz="3000" dirty="0" err="1">
                <a:effectLst/>
                <a:latin typeface="Calibri" panose="020F0502020204030204" pitchFamily="34" charset="0"/>
                <a:ea typeface="等线" panose="02010600030101010101" pitchFamily="2" charset="-122"/>
                <a:cs typeface="Times New Roman" panose="02020603050405020304" pitchFamily="18" charset="0"/>
              </a:rPr>
              <a:t>b.Price</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 == 5;</a:t>
            </a:r>
          </a:p>
          <a:p>
            <a:pPr marL="0" indent="0">
              <a:lnSpc>
                <a:spcPct val="100000"/>
              </a:lnSpc>
              <a:spcBef>
                <a:spcPts val="300"/>
              </a:spcBef>
              <a:buNone/>
            </a:pP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Expression&lt;</a:t>
            </a:r>
            <a:r>
              <a:rPr lang="en-US" altLang="zh-CN" sz="3000" dirty="0" err="1">
                <a:effectLst/>
                <a:latin typeface="Calibri" panose="020F0502020204030204" pitchFamily="34" charset="0"/>
                <a:ea typeface="等线" panose="02010600030101010101" pitchFamily="2" charset="-122"/>
                <a:cs typeface="Times New Roman" panose="02020603050405020304" pitchFamily="18" charset="0"/>
              </a:rPr>
              <a:t>Func</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&lt;Book, bool&gt;&gt; expr2 = b =&gt; </a:t>
            </a:r>
            <a:r>
              <a:rPr lang="en-US" altLang="zh-CN" sz="3000" dirty="0" err="1">
                <a:effectLst/>
                <a:latin typeface="Calibri" panose="020F0502020204030204" pitchFamily="34" charset="0"/>
                <a:ea typeface="等线" panose="02010600030101010101" pitchFamily="2" charset="-122"/>
                <a:cs typeface="Times New Roman" panose="02020603050405020304" pitchFamily="18" charset="0"/>
              </a:rPr>
              <a:t>b.Title</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 == "</a:t>
            </a:r>
            <a:r>
              <a:rPr lang="zh-CN" altLang="en-US" sz="3000" dirty="0">
                <a:effectLst/>
                <a:latin typeface="Calibri" panose="020F0502020204030204" pitchFamily="34" charset="0"/>
                <a:ea typeface="等线" panose="02010600030101010101" pitchFamily="2" charset="-122"/>
                <a:cs typeface="Times New Roman" panose="02020603050405020304" pitchFamily="18" charset="0"/>
              </a:rPr>
              <a:t>零基础趣学</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C</a:t>
            </a:r>
            <a:r>
              <a:rPr lang="zh-CN" altLang="en-US" sz="3000" dirty="0">
                <a:effectLst/>
                <a:latin typeface="Calibri" panose="020F0502020204030204" pitchFamily="34" charset="0"/>
                <a:ea typeface="等线" panose="02010600030101010101" pitchFamily="2" charset="-122"/>
                <a:cs typeface="Times New Roman" panose="02020603050405020304" pitchFamily="18" charset="0"/>
              </a:rPr>
              <a:t>语言</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a:t>
            </a:r>
          </a:p>
          <a:p>
            <a:pPr marL="0" indent="0">
              <a:lnSpc>
                <a:spcPct val="100000"/>
              </a:lnSpc>
              <a:spcBef>
                <a:spcPts val="300"/>
              </a:spcBef>
              <a:buNone/>
            </a:pPr>
            <a:r>
              <a:rPr lang="zh-CN" altLang="en-US" sz="3000" dirty="0">
                <a:effectLst/>
                <a:latin typeface="Calibri" panose="020F0502020204030204" pitchFamily="34" charset="0"/>
                <a:ea typeface="等线" panose="02010600030101010101" pitchFamily="2" charset="-122"/>
                <a:cs typeface="Times New Roman" panose="02020603050405020304" pitchFamily="18" charset="0"/>
              </a:rPr>
              <a:t>查看代码再写代码 </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e1.</a:t>
            </a:r>
            <a:r>
              <a:rPr lang="en-US" altLang="zh-CN" sz="3000">
                <a:effectLst/>
                <a:latin typeface="Calibri" panose="020F0502020204030204" pitchFamily="34" charset="0"/>
                <a:ea typeface="等线" panose="02010600030101010101" pitchFamily="2" charset="-122"/>
                <a:cs typeface="Times New Roman" panose="02020603050405020304" pitchFamily="18" charset="0"/>
              </a:rPr>
              <a:t>ToString("Factory methods", </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"C#")</a:t>
            </a:r>
          </a:p>
          <a:p>
            <a:pPr marL="0" indent="0">
              <a:lnSpc>
                <a:spcPct val="100000"/>
              </a:lnSpc>
              <a:spcBef>
                <a:spcPts val="300"/>
              </a:spcBef>
              <a:buNone/>
            </a:pP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4</a:t>
            </a:r>
            <a:r>
              <a:rPr lang="zh-CN" altLang="en-US" sz="3000" dirty="0">
                <a:effectLst/>
                <a:latin typeface="Calibri" panose="020F0502020204030204" pitchFamily="34" charset="0"/>
                <a:ea typeface="等线" panose="02010600030101010101" pitchFamily="2" charset="-122"/>
                <a:cs typeface="Times New Roman" panose="02020603050405020304" pitchFamily="18" charset="0"/>
              </a:rPr>
              <a:t>、判断是否基本数据类型：</a:t>
            </a:r>
            <a:r>
              <a:rPr lang="en-NZ" altLang="zh-CN" sz="3000" dirty="0">
                <a:effectLst/>
                <a:latin typeface="Calibri" panose="020F0502020204030204" pitchFamily="34" charset="0"/>
                <a:ea typeface="等线" panose="02010600030101010101" pitchFamily="2" charset="-122"/>
                <a:cs typeface="Times New Roman" panose="02020603050405020304" pitchFamily="18" charset="0"/>
              </a:rPr>
              <a:t>if(</a:t>
            </a:r>
            <a:r>
              <a:rPr lang="en-NZ" altLang="zh-CN" sz="3000" dirty="0" err="1">
                <a:effectLst/>
                <a:latin typeface="Calibri" panose="020F0502020204030204" pitchFamily="34" charset="0"/>
                <a:ea typeface="等线" panose="02010600030101010101" pitchFamily="2" charset="-122"/>
                <a:cs typeface="Times New Roman" panose="02020603050405020304" pitchFamily="18" charset="0"/>
              </a:rPr>
              <a:t>propType.IsPrimitive</a:t>
            </a:r>
            <a:r>
              <a:rPr lang="en-NZ" altLang="zh-CN" sz="3000" dirty="0">
                <a:effectLst/>
                <a:latin typeface="Calibri" panose="020F0502020204030204" pitchFamily="34" charset="0"/>
                <a:ea typeface="等线" panose="02010600030101010101" pitchFamily="2" charset="-122"/>
                <a:cs typeface="Times New Roman" panose="02020603050405020304" pitchFamily="18" charset="0"/>
              </a:rPr>
              <a:t>)</a:t>
            </a:r>
          </a:p>
          <a:p>
            <a:pPr marL="0" indent="0">
              <a:lnSpc>
                <a:spcPct val="100000"/>
              </a:lnSpc>
              <a:spcBef>
                <a:spcPts val="300"/>
              </a:spcBef>
              <a:buNone/>
            </a:pPr>
            <a:r>
              <a:rPr lang="en-NZ" altLang="zh-CN" sz="3000" dirty="0">
                <a:effectLst/>
                <a:latin typeface="Calibri" panose="020F0502020204030204" pitchFamily="34" charset="0"/>
                <a:ea typeface="等线" panose="02010600030101010101" pitchFamily="2" charset="-122"/>
                <a:cs typeface="Times New Roman" panose="02020603050405020304" pitchFamily="18" charset="0"/>
              </a:rPr>
              <a:t>5</a:t>
            </a:r>
            <a:r>
              <a:rPr lang="zh-CN" altLang="en-US" sz="3000" dirty="0">
                <a:effectLst/>
                <a:latin typeface="Calibri" panose="020F0502020204030204" pitchFamily="34" charset="0"/>
                <a:ea typeface="等线" panose="02010600030101010101" pitchFamily="2" charset="-122"/>
                <a:cs typeface="Times New Roman" panose="02020603050405020304" pitchFamily="18" charset="0"/>
              </a:rPr>
              <a:t>、测试调用：</a:t>
            </a:r>
            <a:r>
              <a:rPr lang="en-NZ" altLang="zh-CN" sz="3000" dirty="0" err="1">
                <a:effectLst/>
                <a:latin typeface="Calibri" panose="020F0502020204030204" pitchFamily="34" charset="0"/>
                <a:ea typeface="等线" panose="02010600030101010101" pitchFamily="2" charset="-122"/>
                <a:cs typeface="Times New Roman" panose="02020603050405020304" pitchFamily="18" charset="0"/>
              </a:rPr>
              <a:t>QueryBooks</a:t>
            </a:r>
            <a:r>
              <a:rPr lang="en-NZ" altLang="zh-CN" sz="3000" dirty="0">
                <a:effectLst/>
                <a:latin typeface="Calibri" panose="020F0502020204030204" pitchFamily="34" charset="0"/>
                <a:ea typeface="等线" panose="02010600030101010101" pitchFamily="2" charset="-122"/>
                <a:cs typeface="Times New Roman" panose="02020603050405020304" pitchFamily="18" charset="0"/>
              </a:rPr>
              <a:t>("Price", 18.0);</a:t>
            </a:r>
            <a:r>
              <a:rPr lang="en-NZ" altLang="zh-CN" sz="3000" dirty="0" err="1">
                <a:effectLst/>
                <a:latin typeface="Calibri" panose="020F0502020204030204" pitchFamily="34" charset="0"/>
                <a:ea typeface="等线" panose="02010600030101010101" pitchFamily="2" charset="-122"/>
                <a:cs typeface="Times New Roman" panose="02020603050405020304" pitchFamily="18" charset="0"/>
              </a:rPr>
              <a:t>QueryBooks</a:t>
            </a:r>
            <a:r>
              <a:rPr lang="en-NZ" altLang="zh-CN" sz="3000" dirty="0">
                <a:effectLst/>
                <a:latin typeface="Calibri" panose="020F0502020204030204" pitchFamily="34" charset="0"/>
                <a:ea typeface="等线" panose="02010600030101010101" pitchFamily="2" charset="-122"/>
                <a:cs typeface="Times New Roman" panose="02020603050405020304" pitchFamily="18" charset="0"/>
              </a:rPr>
              <a:t>("</a:t>
            </a:r>
            <a:r>
              <a:rPr lang="en-NZ" altLang="zh-CN" sz="3000" dirty="0" err="1">
                <a:effectLst/>
                <a:latin typeface="Calibri" panose="020F0502020204030204" pitchFamily="34" charset="0"/>
                <a:ea typeface="等线" panose="02010600030101010101" pitchFamily="2" charset="-122"/>
                <a:cs typeface="Times New Roman" panose="02020603050405020304" pitchFamily="18" charset="0"/>
              </a:rPr>
              <a:t>AuthorName</a:t>
            </a:r>
            <a:r>
              <a:rPr lang="en-NZ" altLang="zh-CN" sz="3000" dirty="0">
                <a:effectLst/>
                <a:latin typeface="Calibri" panose="020F0502020204030204" pitchFamily="34" charset="0"/>
                <a:ea typeface="等线" panose="02010600030101010101" pitchFamily="2" charset="-122"/>
                <a:cs typeface="Times New Roman" panose="02020603050405020304" pitchFamily="18" charset="0"/>
              </a:rPr>
              <a:t>", "</a:t>
            </a:r>
            <a:r>
              <a:rPr lang="zh-CN" altLang="en-US" sz="3000" dirty="0">
                <a:effectLst/>
                <a:latin typeface="Calibri" panose="020F0502020204030204" pitchFamily="34" charset="0"/>
                <a:ea typeface="等线" panose="02010600030101010101" pitchFamily="2" charset="-122"/>
                <a:cs typeface="Times New Roman" panose="02020603050405020304" pitchFamily="18" charset="0"/>
              </a:rPr>
              <a:t>杨中科</a:t>
            </a:r>
            <a:r>
              <a:rPr lang="en-US" altLang="zh-CN" sz="3000" dirty="0">
                <a:effectLst/>
                <a:latin typeface="Calibri" panose="020F0502020204030204" pitchFamily="34" charset="0"/>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90595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4F62DAED-48DC-4745-91A5-730E1C621A1D}"/>
              </a:ext>
            </a:extLst>
          </p:cNvPr>
          <p:cNvSpPr txBox="1"/>
          <p:nvPr/>
        </p:nvSpPr>
        <p:spPr>
          <a:xfrm>
            <a:off x="1034973" y="920621"/>
            <a:ext cx="9875834" cy="5016758"/>
          </a:xfrm>
          <a:prstGeom prst="rect">
            <a:avLst/>
          </a:prstGeom>
          <a:noFill/>
        </p:spPr>
        <p:txBody>
          <a:bodyPr wrap="square">
            <a:spAutoFit/>
          </a:bodyPr>
          <a:lstStyle/>
          <a:p>
            <a:pPr algn="ctr"/>
            <a:r>
              <a:rPr lang="zh-CN" altLang="en-US" sz="8000" dirty="0"/>
              <a:t>谢谢</a:t>
            </a:r>
            <a:endParaRPr lang="en-US" altLang="zh-CN" sz="8000" dirty="0"/>
          </a:p>
          <a:p>
            <a:pPr algn="ctr"/>
            <a:endParaRPr lang="en-US" altLang="zh-CN" sz="8000" dirty="0"/>
          </a:p>
          <a:p>
            <a:pPr algn="ctr"/>
            <a:r>
              <a:rPr lang="zh-CN" altLang="en-US" sz="8000" dirty="0"/>
              <a:t>我是杨中科</a:t>
            </a:r>
            <a:endParaRPr lang="en-US" altLang="zh-CN" sz="8000" dirty="0"/>
          </a:p>
          <a:p>
            <a:pPr algn="ctr"/>
            <a:r>
              <a:rPr lang="zh-CN" altLang="en-US" sz="8000" dirty="0"/>
              <a:t>一名快乐的程序员</a:t>
            </a:r>
          </a:p>
        </p:txBody>
      </p:sp>
    </p:spTree>
    <p:extLst>
      <p:ext uri="{BB962C8B-B14F-4D97-AF65-F5344CB8AC3E}">
        <p14:creationId xmlns:p14="http://schemas.microsoft.com/office/powerpoint/2010/main" val="3181045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花纹</Template>
  <TotalTime>9842</TotalTime>
  <Words>194</Words>
  <Application>Microsoft Office PowerPoint</Application>
  <PresentationFormat>宽屏</PresentationFormat>
  <Paragraphs>17</Paragraphs>
  <Slides>3</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Rockwell</vt:lpstr>
      <vt:lpstr>等线</vt:lpstr>
      <vt:lpstr>Arial</vt:lpstr>
      <vt:lpstr>Bookman Old Style</vt:lpstr>
      <vt:lpstr>Calibri</vt:lpstr>
      <vt:lpstr>Damask</vt:lpstr>
      <vt:lpstr>主讲人：杨中科 .NET /.NET Core 教程 第三部分  EFCore-45 让动态构建表达式树“动态”起来</vt:lpstr>
      <vt:lpstr>动态创建表达式树</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zhongke</dc:creator>
  <cp:lastModifiedBy>zack yang</cp:lastModifiedBy>
  <cp:revision>2710</cp:revision>
  <dcterms:created xsi:type="dcterms:W3CDTF">2020-11-15T02:31:09Z</dcterms:created>
  <dcterms:modified xsi:type="dcterms:W3CDTF">2021-10-14T07:27:28Z</dcterms:modified>
</cp:coreProperties>
</file>