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76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-14</a:t>
            </a:r>
            <a:br>
              <a:rPr lang="en-US" altLang="zh-CN" sz="6600" cap="none" dirty="0"/>
            </a:br>
            <a:r>
              <a:rPr lang="en-US" altLang="zh-CN" sz="6000" cap="none" dirty="0"/>
              <a:t>EF Core</a:t>
            </a:r>
            <a:r>
              <a:rPr lang="zh-CN" altLang="en-US" sz="6000" cap="none" dirty="0"/>
              <a:t>中实现值对象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2743804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值类型的需求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、“商品”实体中的重量属性。我们如果把重量定义为</a:t>
            </a:r>
            <a:r>
              <a:rPr lang="en-US" altLang="zh-CN" sz="2800" dirty="0"/>
              <a:t>double</a:t>
            </a:r>
            <a:r>
              <a:rPr lang="zh-CN" altLang="en-US" sz="2800" dirty="0"/>
              <a:t>类型，那么其实是隐含了一个“重量单位”的领域知识，使用这个实体类的开发人员就需要知道这个领域知识，而且我们还要通过文档等形式把这个领域知识记录下来，这又面临一个文档和代码修改同步的问题。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、实现：定义一个包含</a:t>
            </a:r>
            <a:r>
              <a:rPr lang="en-US" altLang="zh-CN" sz="2800" dirty="0"/>
              <a:t>Value</a:t>
            </a:r>
            <a:r>
              <a:rPr lang="zh-CN" altLang="en-US" sz="2800" dirty="0"/>
              <a:t>（数值）、</a:t>
            </a:r>
            <a:r>
              <a:rPr lang="en-US" altLang="zh-CN" sz="2800" dirty="0"/>
              <a:t>Unit</a:t>
            </a:r>
            <a:r>
              <a:rPr lang="zh-CN" altLang="en-US" sz="2800" dirty="0"/>
              <a:t>（单位）的</a:t>
            </a:r>
            <a:r>
              <a:rPr lang="en-US" altLang="zh-CN" sz="2800" dirty="0"/>
              <a:t>Weight</a:t>
            </a:r>
            <a:r>
              <a:rPr lang="zh-CN" altLang="en-US" sz="2800" dirty="0"/>
              <a:t>类型，然后把“商品”的重量属性设置为</a:t>
            </a:r>
            <a:r>
              <a:rPr lang="en-US" altLang="zh-CN" sz="2800" dirty="0"/>
              <a:t>Weight</a:t>
            </a:r>
            <a:r>
              <a:rPr lang="zh-CN" altLang="en-US" sz="2800" dirty="0"/>
              <a:t>类型。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、很多数值类型的属性其实都是隐含了单位的，比如金额隐含了币种信息。</a:t>
            </a:r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2"/>
            <a:ext cx="2867629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值类型的实现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1954480" cy="5952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、“从属实体类型（</a:t>
            </a:r>
            <a:r>
              <a:rPr lang="en-US" altLang="zh-CN" sz="3200" dirty="0"/>
              <a:t>owned entities</a:t>
            </a:r>
            <a:r>
              <a:rPr lang="zh-CN" altLang="en-US" sz="3200" dirty="0"/>
              <a:t>）”：使用</a:t>
            </a:r>
            <a:r>
              <a:rPr lang="en-US" altLang="zh-CN" sz="3200" dirty="0"/>
              <a:t>Fluent API</a:t>
            </a:r>
            <a:r>
              <a:rPr lang="zh-CN" altLang="en-US" sz="3200" dirty="0"/>
              <a:t>中的</a:t>
            </a:r>
            <a:r>
              <a:rPr lang="en-US" altLang="zh-CN" sz="3200" dirty="0" err="1"/>
              <a:t>OwnsOne</a:t>
            </a:r>
            <a:r>
              <a:rPr lang="zh-CN" altLang="en-US" sz="3200" dirty="0"/>
              <a:t>等方法来配置。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、在</a:t>
            </a:r>
            <a:r>
              <a:rPr lang="en-US" altLang="zh-CN" sz="3200" dirty="0"/>
              <a:t>EF Core</a:t>
            </a:r>
            <a:r>
              <a:rPr lang="zh-CN" altLang="en-US" sz="3200" dirty="0"/>
              <a:t>中，实体的属性可以定义为枚举类型，枚举类型的属性在数据库中默认是以整数类型来保存的。对于直接操作数据库的人员来讲，</a:t>
            </a:r>
            <a:r>
              <a:rPr lang="en-US" altLang="zh-CN" sz="3200" dirty="0"/>
              <a:t>0</a:t>
            </a:r>
            <a:r>
              <a:rPr lang="zh-CN" altLang="en-US" sz="3200" dirty="0"/>
              <a:t>、</a:t>
            </a: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2</a:t>
            </a:r>
            <a:r>
              <a:rPr lang="zh-CN" altLang="en-US" sz="3200" dirty="0"/>
              <a:t>这样的值没有“</a:t>
            </a:r>
            <a:r>
              <a:rPr lang="en-US" altLang="zh-CN" sz="3200" dirty="0"/>
              <a:t>CNY”</a:t>
            </a:r>
            <a:r>
              <a:rPr lang="zh-CN" altLang="en-US" sz="3200" dirty="0"/>
              <a:t>（人民币）、“</a:t>
            </a:r>
            <a:r>
              <a:rPr lang="en-US" altLang="zh-CN" sz="3200" dirty="0"/>
              <a:t>USD”</a:t>
            </a:r>
            <a:r>
              <a:rPr lang="zh-CN" altLang="en-US" sz="3200" dirty="0"/>
              <a:t>（美元）、“</a:t>
            </a:r>
            <a:r>
              <a:rPr lang="en-US" altLang="zh-CN" sz="3200" dirty="0"/>
              <a:t>NZD”</a:t>
            </a:r>
            <a:r>
              <a:rPr lang="zh-CN" altLang="en-US" sz="3200" dirty="0"/>
              <a:t>（新西兰元）等这样的字符串类型值可读性更强。</a:t>
            </a:r>
            <a:r>
              <a:rPr lang="en-US" altLang="zh-CN" sz="3200" dirty="0"/>
              <a:t>EF Core</a:t>
            </a:r>
            <a:r>
              <a:rPr lang="zh-CN" altLang="en-US" sz="3200" dirty="0"/>
              <a:t>中可以在</a:t>
            </a:r>
            <a:r>
              <a:rPr lang="en-US" altLang="zh-CN" sz="3200" dirty="0"/>
              <a:t>Fluent API</a:t>
            </a:r>
            <a:r>
              <a:rPr lang="zh-CN" altLang="en-US" sz="3200" dirty="0"/>
              <a:t>中用</a:t>
            </a:r>
            <a:r>
              <a:rPr lang="en-US" altLang="zh-CN" sz="3200" dirty="0" err="1"/>
              <a:t>HasConversion</a:t>
            </a:r>
            <a:r>
              <a:rPr lang="en-US" altLang="zh-CN" sz="3200" dirty="0"/>
              <a:t>&lt;string&gt;()</a:t>
            </a:r>
            <a:r>
              <a:rPr lang="zh-CN" altLang="en-US" sz="3200" dirty="0"/>
              <a:t>把枚举类型的值配置成保存为字符串。</a:t>
            </a:r>
          </a:p>
        </p:txBody>
      </p:sp>
    </p:spTree>
    <p:extLst>
      <p:ext uri="{BB962C8B-B14F-4D97-AF65-F5344CB8AC3E}">
        <p14:creationId xmlns:p14="http://schemas.microsoft.com/office/powerpoint/2010/main" val="352476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2"/>
            <a:ext cx="4657725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值类型</a:t>
            </a:r>
            <a:r>
              <a:rPr lang="en-US" altLang="zh-CN" dirty="0"/>
              <a:t>Geo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0" y="552452"/>
            <a:ext cx="8463265" cy="6210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900" dirty="0"/>
              <a:t>record Geo{</a:t>
            </a:r>
          </a:p>
          <a:p>
            <a:pPr marL="0" indent="0">
              <a:buNone/>
            </a:pPr>
            <a:r>
              <a:rPr lang="en-US" altLang="zh-CN" sz="1900" dirty="0"/>
              <a:t>	public double Longitude { get; </a:t>
            </a:r>
            <a:r>
              <a:rPr lang="en-US" altLang="zh-CN" sz="1900" dirty="0" err="1"/>
              <a:t>init</a:t>
            </a:r>
            <a:r>
              <a:rPr lang="en-US" altLang="zh-CN" sz="1900" dirty="0"/>
              <a:t>; }</a:t>
            </a:r>
          </a:p>
          <a:p>
            <a:pPr marL="0" indent="0">
              <a:buNone/>
            </a:pPr>
            <a:r>
              <a:rPr lang="en-US" altLang="zh-CN" sz="1900" dirty="0"/>
              <a:t>	public double Latitude { get; </a:t>
            </a:r>
            <a:r>
              <a:rPr lang="en-US" altLang="zh-CN" sz="1900" dirty="0" err="1"/>
              <a:t>init</a:t>
            </a:r>
            <a:r>
              <a:rPr lang="en-US" altLang="zh-CN" sz="1900" dirty="0"/>
              <a:t>; }</a:t>
            </a:r>
          </a:p>
          <a:p>
            <a:pPr marL="0" indent="0">
              <a:buNone/>
            </a:pPr>
            <a:r>
              <a:rPr lang="en-US" altLang="zh-CN" sz="1900" dirty="0"/>
              <a:t>	public Geo(double longitude, double latitude)</a:t>
            </a:r>
          </a:p>
          <a:p>
            <a:pPr marL="0" indent="0">
              <a:buNone/>
            </a:pPr>
            <a:r>
              <a:rPr lang="en-US" altLang="zh-CN" sz="1900" dirty="0"/>
              <a:t>	{</a:t>
            </a:r>
          </a:p>
          <a:p>
            <a:pPr marL="0" indent="0">
              <a:buNone/>
            </a:pPr>
            <a:r>
              <a:rPr lang="en-US" altLang="zh-CN" sz="1900" dirty="0"/>
              <a:t>		if(longitude&lt;-180||longitude&gt;180)</a:t>
            </a:r>
          </a:p>
          <a:p>
            <a:pPr marL="0" indent="0">
              <a:buNone/>
            </a:pPr>
            <a:r>
              <a:rPr lang="en-US" altLang="zh-CN" sz="1900" dirty="0"/>
              <a:t>			throw new </a:t>
            </a:r>
            <a:r>
              <a:rPr lang="en-US" altLang="zh-CN" sz="1900" dirty="0" err="1"/>
              <a:t>ArgumentException</a:t>
            </a:r>
            <a:r>
              <a:rPr lang="en-US" altLang="zh-CN" sz="1900" dirty="0"/>
              <a:t>("longitude invalid");</a:t>
            </a:r>
          </a:p>
          <a:p>
            <a:pPr marL="0" indent="0">
              <a:buNone/>
            </a:pPr>
            <a:r>
              <a:rPr lang="en-US" altLang="zh-CN" sz="1900" dirty="0"/>
              <a:t>		if (latitude &lt; -90 || latitude &gt; 90)</a:t>
            </a:r>
          </a:p>
          <a:p>
            <a:pPr marL="0" indent="0">
              <a:buNone/>
            </a:pPr>
            <a:r>
              <a:rPr lang="en-US" altLang="zh-CN" sz="1900" dirty="0"/>
              <a:t>			throw new </a:t>
            </a:r>
            <a:r>
              <a:rPr lang="en-US" altLang="zh-CN" sz="1900" dirty="0" err="1"/>
              <a:t>ArgumentException</a:t>
            </a:r>
            <a:r>
              <a:rPr lang="en-US" altLang="zh-CN" sz="1900" dirty="0"/>
              <a:t>("longitude invalid");</a:t>
            </a:r>
          </a:p>
          <a:p>
            <a:pPr marL="0" indent="0">
              <a:buNone/>
            </a:pPr>
            <a:r>
              <a:rPr lang="en-US" altLang="zh-CN" sz="1900" dirty="0"/>
              <a:t>		</a:t>
            </a:r>
            <a:r>
              <a:rPr lang="en-US" altLang="zh-CN" sz="1900" dirty="0" err="1"/>
              <a:t>this.Longitude</a:t>
            </a:r>
            <a:r>
              <a:rPr lang="en-US" altLang="zh-CN" sz="1900" dirty="0"/>
              <a:t> = longitude;</a:t>
            </a:r>
          </a:p>
          <a:p>
            <a:pPr marL="0" indent="0">
              <a:buNone/>
            </a:pPr>
            <a:r>
              <a:rPr lang="en-US" altLang="zh-CN" sz="1900" dirty="0"/>
              <a:t>		</a:t>
            </a:r>
            <a:r>
              <a:rPr lang="en-US" altLang="zh-CN" sz="1900" dirty="0" err="1"/>
              <a:t>this.Latitude</a:t>
            </a:r>
            <a:r>
              <a:rPr lang="en-US" altLang="zh-CN" sz="1900" dirty="0"/>
              <a:t> = latitude;</a:t>
            </a:r>
          </a:p>
          <a:p>
            <a:pPr marL="0" indent="0">
              <a:buNone/>
            </a:pPr>
            <a:r>
              <a:rPr lang="en-US" altLang="zh-CN" sz="1900" dirty="0"/>
              <a:t>	}</a:t>
            </a:r>
          </a:p>
          <a:p>
            <a:pPr marL="0" indent="0">
              <a:buNone/>
            </a:pPr>
            <a:r>
              <a:rPr lang="en-US" altLang="zh-CN" sz="1900" dirty="0"/>
              <a:t>}</a:t>
            </a:r>
            <a:endParaRPr lang="zh-CN" altLang="en-US" sz="1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250A95-1E64-4847-89C5-35436A00962B}"/>
              </a:ext>
            </a:extLst>
          </p:cNvPr>
          <p:cNvSpPr txBox="1"/>
          <p:nvPr/>
        </p:nvSpPr>
        <p:spPr>
          <a:xfrm>
            <a:off x="6096000" y="1307361"/>
            <a:ext cx="6096000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US" altLang="zh-CN" sz="3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builder.OwnsOne</a:t>
            </a:r>
            <a:r>
              <a:rPr lang="en-US" altLang="zh-CN" sz="3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(c=&gt;</a:t>
            </a:r>
            <a:r>
              <a:rPr lang="en-US" altLang="zh-CN" sz="30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c.Location</a:t>
            </a:r>
            <a:r>
              <a:rPr lang="en-US" altLang="zh-CN" sz="30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2"/>
            <a:ext cx="6657975" cy="457200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值类型</a:t>
            </a:r>
            <a:r>
              <a:rPr lang="en-US" altLang="zh-CN" cap="none" dirty="0" err="1"/>
              <a:t>MultilingualString</a:t>
            </a:r>
            <a:r>
              <a:rPr lang="zh-CN" altLang="en-US" cap="none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5" y="1190624"/>
            <a:ext cx="12178015" cy="5419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 dirty="0"/>
              <a:t>record </a:t>
            </a:r>
            <a:r>
              <a:rPr lang="en-US" altLang="zh-CN" sz="3300" dirty="0" err="1"/>
              <a:t>MultilingualString</a:t>
            </a:r>
            <a:r>
              <a:rPr lang="en-US" altLang="zh-CN" sz="3300" dirty="0"/>
              <a:t>(string Chinese, string? </a:t>
            </a:r>
            <a:r>
              <a:rPr lang="en-US" altLang="zh-CN" sz="3300"/>
              <a:t>English);</a:t>
            </a:r>
          </a:p>
          <a:p>
            <a:pPr marL="0" indent="0">
              <a:buNone/>
            </a:pPr>
            <a:endParaRPr lang="en-US" altLang="zh-CN" sz="3300" dirty="0"/>
          </a:p>
          <a:p>
            <a:pPr marL="0" indent="0">
              <a:buNone/>
            </a:pPr>
            <a:r>
              <a:rPr lang="en-US" altLang="zh-CN" sz="3300" dirty="0" err="1"/>
              <a:t>builder.OwnsOne</a:t>
            </a:r>
            <a:r>
              <a:rPr lang="en-US" altLang="zh-CN" sz="3300" dirty="0"/>
              <a:t>(c=&gt;</a:t>
            </a:r>
            <a:r>
              <a:rPr lang="en-US" altLang="zh-CN" sz="3300" dirty="0" err="1"/>
              <a:t>c.Name</a:t>
            </a:r>
            <a:r>
              <a:rPr lang="en-US" altLang="zh-CN" sz="3300" dirty="0"/>
              <a:t>, </a:t>
            </a:r>
            <a:r>
              <a:rPr lang="en-US" altLang="zh-CN" sz="3300" dirty="0" err="1"/>
              <a:t>nb</a:t>
            </a:r>
            <a:r>
              <a:rPr lang="en-US" altLang="zh-CN" sz="3300" dirty="0"/>
              <a:t> =&gt; {</a:t>
            </a:r>
          </a:p>
          <a:p>
            <a:pPr marL="0" indent="0">
              <a:buNone/>
            </a:pPr>
            <a:r>
              <a:rPr lang="en-US" altLang="zh-CN" sz="3300" dirty="0"/>
              <a:t>	</a:t>
            </a:r>
            <a:r>
              <a:rPr lang="en-US" altLang="zh-CN" sz="3300" dirty="0" err="1"/>
              <a:t>nb.Property</a:t>
            </a:r>
            <a:r>
              <a:rPr lang="en-US" altLang="zh-CN" sz="3300" dirty="0"/>
              <a:t>(e=&gt;</a:t>
            </a:r>
            <a:r>
              <a:rPr lang="en-US" altLang="zh-CN" sz="3300" dirty="0" err="1"/>
              <a:t>e.English</a:t>
            </a:r>
            <a:r>
              <a:rPr lang="en-US" altLang="zh-CN" sz="3300" dirty="0"/>
              <a:t>).</a:t>
            </a:r>
            <a:r>
              <a:rPr lang="en-US" altLang="zh-CN" sz="3300" dirty="0" err="1"/>
              <a:t>HasMaxLength</a:t>
            </a:r>
            <a:r>
              <a:rPr lang="en-US" altLang="zh-CN" sz="3300" dirty="0"/>
              <a:t>(20).</a:t>
            </a:r>
            <a:r>
              <a:rPr lang="en-US" altLang="zh-CN" sz="3300" dirty="0" err="1"/>
              <a:t>IsUnicode</a:t>
            </a:r>
            <a:r>
              <a:rPr lang="en-US" altLang="zh-CN" sz="3300" dirty="0"/>
              <a:t>(false);</a:t>
            </a:r>
          </a:p>
          <a:p>
            <a:pPr marL="0" indent="0">
              <a:buNone/>
            </a:pPr>
            <a:r>
              <a:rPr lang="en-US" altLang="zh-CN" sz="3300" dirty="0"/>
              <a:t>	</a:t>
            </a:r>
            <a:r>
              <a:rPr lang="en-US" altLang="zh-CN" sz="3300" dirty="0" err="1"/>
              <a:t>nb.Property</a:t>
            </a:r>
            <a:r>
              <a:rPr lang="en-US" altLang="zh-CN" sz="3300" dirty="0"/>
              <a:t>(e=&gt;</a:t>
            </a:r>
            <a:r>
              <a:rPr lang="en-US" altLang="zh-CN" sz="3300" dirty="0" err="1"/>
              <a:t>e.Chinese</a:t>
            </a:r>
            <a:r>
              <a:rPr lang="en-US" altLang="zh-CN" sz="3300" dirty="0"/>
              <a:t>).</a:t>
            </a:r>
            <a:r>
              <a:rPr lang="en-US" altLang="zh-CN" sz="3300" dirty="0" err="1"/>
              <a:t>HasMaxLength</a:t>
            </a:r>
            <a:r>
              <a:rPr lang="en-US" altLang="zh-CN" sz="3300" dirty="0"/>
              <a:t>(20).</a:t>
            </a:r>
            <a:r>
              <a:rPr lang="en-US" altLang="zh-CN" sz="3300" dirty="0" err="1"/>
              <a:t>IsUnicode</a:t>
            </a:r>
            <a:r>
              <a:rPr lang="en-US" altLang="zh-CN" sz="3300" dirty="0"/>
              <a:t>(true);</a:t>
            </a:r>
          </a:p>
          <a:p>
            <a:pPr marL="0" indent="0">
              <a:buNone/>
            </a:pPr>
            <a:r>
              <a:rPr lang="en-US" altLang="zh-CN" sz="33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756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13971</TotalTime>
  <Words>478</Words>
  <Application>Microsoft Office PowerPoint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第六部分  .NET Core的DDD实战-14 EF Core中实现值对象</vt:lpstr>
      <vt:lpstr>值类型的需求</vt:lpstr>
      <vt:lpstr>值类型的实现</vt:lpstr>
      <vt:lpstr>值类型Geo的实现</vt:lpstr>
      <vt:lpstr>值类型MultilingualString的实现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3975</cp:revision>
  <dcterms:created xsi:type="dcterms:W3CDTF">2020-11-15T02:31:09Z</dcterms:created>
  <dcterms:modified xsi:type="dcterms:W3CDTF">2022-01-11T16:38:33Z</dcterms:modified>
</cp:coreProperties>
</file>