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7" r:id="rId2"/>
    <p:sldId id="394" r:id="rId3"/>
    <p:sldId id="395" r:id="rId4"/>
    <p:sldId id="396" r:id="rId5"/>
    <p:sldId id="397" r:id="rId6"/>
    <p:sldId id="398" r:id="rId7"/>
    <p:sldId id="399"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6782" autoAdjust="0"/>
  </p:normalViewPr>
  <p:slideViewPr>
    <p:cSldViewPr snapToGrid="0">
      <p:cViewPr varScale="1">
        <p:scale>
          <a:sx n="67" d="100"/>
          <a:sy n="67" d="100"/>
        </p:scale>
        <p:origin x="6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第六部分</a:t>
            </a:r>
            <a:br>
              <a:rPr lang="en-US" altLang="zh-CN" sz="6600" dirty="0"/>
            </a:br>
            <a:br>
              <a:rPr lang="en-US" altLang="zh-CN" sz="6600" dirty="0"/>
            </a:br>
            <a:r>
              <a:rPr lang="en-US" altLang="zh-CN" sz="6600" cap="none" dirty="0"/>
              <a:t>.NET Core</a:t>
            </a:r>
            <a:r>
              <a:rPr lang="zh-CN" altLang="en-US" sz="6600" cap="none" dirty="0"/>
              <a:t>的</a:t>
            </a:r>
            <a:r>
              <a:rPr lang="en-US" altLang="zh-CN" sz="6600" cap="none" dirty="0"/>
              <a:t>DDD</a:t>
            </a:r>
            <a:r>
              <a:rPr lang="zh-CN" altLang="en-US" sz="6600" cap="none" dirty="0"/>
              <a:t>实战</a:t>
            </a:r>
            <a:r>
              <a:rPr lang="en-US" altLang="zh-CN" sz="6600" cap="none" dirty="0"/>
              <a:t>-7</a:t>
            </a:r>
            <a:br>
              <a:rPr lang="en-US" altLang="zh-CN" sz="6600" cap="none" dirty="0"/>
            </a:br>
            <a:r>
              <a:rPr lang="en-US" altLang="zh-CN" sz="6000" cap="none" dirty="0"/>
              <a:t>DDD</a:t>
            </a:r>
            <a:r>
              <a:rPr lang="zh-CN" altLang="en-US" sz="6000" cap="none" dirty="0"/>
              <a:t>之聚合、聚合根</a:t>
            </a:r>
            <a:endParaRPr lang="zh-CN" altLang="en-US" sz="6000" dirty="0"/>
          </a:p>
        </p:txBody>
      </p:sp>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聚合（</a:t>
            </a:r>
            <a:r>
              <a:rPr lang="en-US" altLang="zh-CN" sz="3600" dirty="0">
                <a:effectLst/>
                <a:ea typeface="等线" panose="02010600030101010101" pitchFamily="2" charset="-122"/>
                <a:cs typeface="Times New Roman" panose="02020603050405020304" pitchFamily="18" charset="0"/>
              </a:rPr>
              <a:t>Aggregate</a:t>
            </a:r>
            <a:r>
              <a:rPr lang="zh-CN" altLang="en-US" sz="3600" dirty="0">
                <a:effectLst/>
                <a:ea typeface="等线" panose="02010600030101010101" pitchFamily="2" charset="-122"/>
                <a:cs typeface="Times New Roman" panose="02020603050405020304" pitchFamily="18" charset="0"/>
              </a:rPr>
              <a:t>）</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、目的：高内聚，低耦合。有关系的实体紧密协作，而关系很弱的实体被隔离。</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、把关系紧密的实体放到一个聚合中，每个聚合中有一个实体作为</a:t>
            </a:r>
            <a:r>
              <a:rPr lang="zh-CN" altLang="en-US" sz="3900" dirty="0">
                <a:solidFill>
                  <a:srgbClr val="FF0000"/>
                </a:solidFill>
                <a:effectLst/>
                <a:ea typeface="等线" panose="02010600030101010101" pitchFamily="2" charset="-122"/>
                <a:cs typeface="Times New Roman" panose="02020603050405020304" pitchFamily="18" charset="0"/>
              </a:rPr>
              <a:t>聚合根</a:t>
            </a:r>
            <a:r>
              <a:rPr lang="zh-CN" altLang="en-US" sz="3900" dirty="0">
                <a:effectLst/>
                <a:ea typeface="等线" panose="02010600030101010101" pitchFamily="2" charset="-122"/>
                <a:cs typeface="Times New Roman" panose="02020603050405020304" pitchFamily="18" charset="0"/>
              </a:rPr>
              <a:t>（</a:t>
            </a:r>
            <a:r>
              <a:rPr lang="en-US" altLang="zh-CN" sz="3900" dirty="0">
                <a:effectLst/>
                <a:ea typeface="等线" panose="02010600030101010101" pitchFamily="2" charset="-122"/>
                <a:cs typeface="Times New Roman" panose="02020603050405020304" pitchFamily="18" charset="0"/>
              </a:rPr>
              <a:t>Aggregate Root</a:t>
            </a:r>
            <a:r>
              <a:rPr lang="zh-CN" altLang="en-US" sz="3900" dirty="0">
                <a:effectLst/>
                <a:ea typeface="等线" panose="02010600030101010101" pitchFamily="2" charset="-122"/>
                <a:cs typeface="Times New Roman" panose="02020603050405020304" pitchFamily="18" charset="0"/>
              </a:rPr>
              <a:t>），所有对于聚合内对象的访问都通过聚合根来进行，外部对象只能持有对聚合根的引用。</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dirty="0">
                <a:effectLst/>
                <a:ea typeface="等线" panose="02010600030101010101" pitchFamily="2" charset="-122"/>
                <a:cs typeface="Times New Roman" panose="02020603050405020304" pitchFamily="18" charset="0"/>
              </a:rPr>
              <a:t>、聚合根不仅仅是实体，还是所在聚合的管理者。</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1270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聚合的意义</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、为什么聚合可以实现“高内聚，低耦合”。</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、聚合体现的是现实世界中整体和部分的关系，比如订单与订单明细。整体封装了对部分的操作，部分与整体有相同的生命周期。部分不会单独与外部系统单独交互，与外部系统的交互都由整体来负责。</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58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聚合的划分很难</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、系统中很多实体都存在着不同程度的关系，这些关系到底是设计为聚合之间的关系还是聚合之内的关系是很难的。</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、聚合的判断标准：实体是否是整体和部分的关系，是否存在着相同的生命周期。</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dirty="0">
                <a:effectLst/>
                <a:ea typeface="等线" panose="02010600030101010101" pitchFamily="2" charset="-122"/>
                <a:cs typeface="Times New Roman" panose="02020603050405020304" pitchFamily="18" charset="0"/>
              </a:rPr>
              <a:t>、订单与订单明细？用户与订单？</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3704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聚合的划分没有标准答案</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、不同的业务流程也就决定了不同的划分方式。</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、新闻和新闻的评论？</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773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聚合的划分的原则</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、尽量把聚合设计的小一点，一个聚合只包含一个聚合根实体和密不可分的实体，实体中只包含最小数量的属性。</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、小聚合有助于进行微服务</a:t>
            </a:r>
            <a:r>
              <a:rPr lang="zh-CN" altLang="en-US" sz="3900">
                <a:effectLst/>
                <a:ea typeface="等线" panose="02010600030101010101" pitchFamily="2" charset="-122"/>
                <a:cs typeface="Times New Roman" panose="02020603050405020304" pitchFamily="18" charset="0"/>
              </a:rPr>
              <a:t>的拆分。</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714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2038350"/>
            <a:ext cx="11939588" cy="278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lnSpc>
                <a:spcPct val="100000"/>
              </a:lnSpc>
              <a:spcBef>
                <a:spcPts val="0"/>
              </a:spcBef>
              <a:buFont typeface="Arial" panose="020B0604020202020204" pitchFamily="34" charset="0"/>
              <a:buNone/>
            </a:pPr>
            <a:r>
              <a:rPr lang="zh-CN" altLang="en-US" sz="8000" dirty="0">
                <a:effectLst/>
                <a:ea typeface="等线" panose="02010600030101010101" pitchFamily="2" charset="-122"/>
                <a:cs typeface="Times New Roman" panose="02020603050405020304" pitchFamily="18" charset="0"/>
              </a:rPr>
              <a:t>聚合宁愿设计的小一点</a:t>
            </a:r>
            <a:endParaRPr lang="en-US" altLang="zh-CN" sz="8000" dirty="0">
              <a:effectLst/>
              <a:ea typeface="等线" panose="02010600030101010101" pitchFamily="2" charset="-122"/>
              <a:cs typeface="Times New Roman" panose="02020603050405020304" pitchFamily="18" charset="0"/>
            </a:endParaRPr>
          </a:p>
          <a:p>
            <a:pPr marL="0" indent="0" algn="ctr">
              <a:lnSpc>
                <a:spcPct val="100000"/>
              </a:lnSpc>
              <a:spcBef>
                <a:spcPts val="0"/>
              </a:spcBef>
              <a:buFont typeface="Arial" panose="020B0604020202020204" pitchFamily="34" charset="0"/>
              <a:buNone/>
            </a:pPr>
            <a:r>
              <a:rPr lang="zh-CN" altLang="en-US" sz="8000" dirty="0">
                <a:effectLst/>
                <a:ea typeface="等线" panose="02010600030101010101" pitchFamily="2" charset="-122"/>
                <a:cs typeface="Times New Roman" panose="02020603050405020304" pitchFamily="18" charset="0"/>
              </a:rPr>
              <a:t>也不要设计的太大</a:t>
            </a:r>
            <a:endParaRPr lang="en-US" altLang="zh-CN" sz="80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661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13917</TotalTime>
  <Words>377</Words>
  <Application>Microsoft Office PowerPoint</Application>
  <PresentationFormat>宽屏</PresentationFormat>
  <Paragraphs>25</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Rockwell</vt:lpstr>
      <vt:lpstr>等线</vt:lpstr>
      <vt:lpstr>Arial</vt:lpstr>
      <vt:lpstr>Bookman Old Style</vt:lpstr>
      <vt:lpstr>Damask</vt:lpstr>
      <vt:lpstr>主讲人：杨中科 .NET /.NET Core 教程 第六部分  .NET Core的DDD实战-7 DDD之聚合、聚合根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3887</cp:revision>
  <dcterms:created xsi:type="dcterms:W3CDTF">2020-11-15T02:31:09Z</dcterms:created>
  <dcterms:modified xsi:type="dcterms:W3CDTF">2022-01-11T15:25:14Z</dcterms:modified>
</cp:coreProperties>
</file>