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7" r:id="rId2"/>
    <p:sldId id="394" r:id="rId3"/>
    <p:sldId id="395" r:id="rId4"/>
    <p:sldId id="396" r:id="rId5"/>
    <p:sldId id="397"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2022/2/9</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第六部分</a:t>
            </a:r>
            <a:br>
              <a:rPr lang="en-US" altLang="zh-CN" sz="6600" dirty="0"/>
            </a:br>
            <a:br>
              <a:rPr lang="en-US" altLang="zh-CN" sz="6600" dirty="0"/>
            </a:br>
            <a:r>
              <a:rPr lang="en-US" altLang="zh-CN" sz="6600" cap="none" dirty="0"/>
              <a:t>.NET Core</a:t>
            </a:r>
            <a:r>
              <a:rPr lang="zh-CN" altLang="en-US" sz="6600" cap="none" dirty="0"/>
              <a:t>的</a:t>
            </a:r>
            <a:r>
              <a:rPr lang="en-US" altLang="zh-CN" sz="6600" cap="none" dirty="0"/>
              <a:t>DDD</a:t>
            </a:r>
            <a:r>
              <a:rPr lang="zh-CN" altLang="en-US" sz="6600" cap="none" dirty="0"/>
              <a:t>实战</a:t>
            </a:r>
            <a:r>
              <a:rPr lang="en-US" altLang="zh-CN" sz="6600" cap="none" dirty="0"/>
              <a:t>-8</a:t>
            </a:r>
            <a:br>
              <a:rPr lang="en-US" altLang="zh-CN" sz="6600" cap="none" dirty="0"/>
            </a:br>
            <a:r>
              <a:rPr lang="en-US" altLang="zh-CN" sz="6000" cap="none" dirty="0"/>
              <a:t>DDD</a:t>
            </a:r>
            <a:r>
              <a:rPr lang="zh-CN" altLang="en-US" sz="6000" cap="none" dirty="0"/>
              <a:t>之领域服务与应用服务</a:t>
            </a:r>
            <a:endParaRPr lang="zh-CN" altLang="en-US" sz="6000" dirty="0"/>
          </a:p>
        </p:txBody>
      </p:sp>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概念</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、聚合中的实体中没有业务逻辑代码，只有对象的创建、对象的初始化、状态管理等个体相关的代码。</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、对于</a:t>
            </a:r>
            <a:r>
              <a:rPr lang="zh-CN" altLang="en-US" sz="3900" dirty="0">
                <a:solidFill>
                  <a:srgbClr val="FF0000"/>
                </a:solidFill>
                <a:effectLst/>
                <a:ea typeface="等线" panose="02010600030101010101" pitchFamily="2" charset="-122"/>
                <a:cs typeface="Times New Roman" panose="02020603050405020304" pitchFamily="18" charset="0"/>
              </a:rPr>
              <a:t>聚合内</a:t>
            </a:r>
            <a:r>
              <a:rPr lang="zh-CN" altLang="en-US" sz="3900" dirty="0">
                <a:effectLst/>
                <a:ea typeface="等线" panose="02010600030101010101" pitchFamily="2" charset="-122"/>
                <a:cs typeface="Times New Roman" panose="02020603050405020304" pitchFamily="18" charset="0"/>
              </a:rPr>
              <a:t>的</a:t>
            </a:r>
            <a:r>
              <a:rPr lang="zh-CN" altLang="en-US" sz="3900" dirty="0">
                <a:solidFill>
                  <a:srgbClr val="FF0000"/>
                </a:solidFill>
                <a:effectLst/>
                <a:ea typeface="等线" panose="02010600030101010101" pitchFamily="2" charset="-122"/>
                <a:cs typeface="Times New Roman" panose="02020603050405020304" pitchFamily="18" charset="0"/>
              </a:rPr>
              <a:t>业务</a:t>
            </a:r>
            <a:r>
              <a:rPr lang="zh-CN" altLang="en-US" sz="3900" dirty="0">
                <a:effectLst/>
                <a:ea typeface="等线" panose="02010600030101010101" pitchFamily="2" charset="-122"/>
                <a:cs typeface="Times New Roman" panose="02020603050405020304" pitchFamily="18" charset="0"/>
              </a:rPr>
              <a:t>逻辑，我们编写领域服务（</a:t>
            </a:r>
            <a:r>
              <a:rPr lang="en-US" altLang="zh-CN" sz="3900" dirty="0">
                <a:effectLst/>
                <a:ea typeface="等线" panose="02010600030101010101" pitchFamily="2" charset="-122"/>
                <a:cs typeface="Times New Roman" panose="02020603050405020304" pitchFamily="18" charset="0"/>
              </a:rPr>
              <a:t>Domain Service</a:t>
            </a:r>
            <a:r>
              <a:rPr lang="zh-CN" altLang="en-US" sz="3900" dirty="0">
                <a:effectLst/>
                <a:ea typeface="等线" panose="02010600030101010101" pitchFamily="2" charset="-122"/>
                <a:cs typeface="Times New Roman" panose="02020603050405020304" pitchFamily="18" charset="0"/>
              </a:rPr>
              <a:t>），而对于</a:t>
            </a:r>
            <a:r>
              <a:rPr lang="zh-CN" altLang="en-US" sz="3900" dirty="0">
                <a:solidFill>
                  <a:srgbClr val="FF0000"/>
                </a:solidFill>
                <a:effectLst/>
                <a:ea typeface="等线" panose="02010600030101010101" pitchFamily="2" charset="-122"/>
                <a:cs typeface="Times New Roman" panose="02020603050405020304" pitchFamily="18" charset="0"/>
              </a:rPr>
              <a:t>跨聚合协作</a:t>
            </a:r>
            <a:r>
              <a:rPr lang="zh-CN" altLang="en-US" sz="3900" dirty="0">
                <a:effectLst/>
                <a:ea typeface="等线" panose="02010600030101010101" pitchFamily="2" charset="-122"/>
                <a:cs typeface="Times New Roman" panose="02020603050405020304" pitchFamily="18" charset="0"/>
              </a:rPr>
              <a:t>以及</a:t>
            </a:r>
            <a:r>
              <a:rPr lang="zh-CN" altLang="en-US" sz="3900" dirty="0">
                <a:solidFill>
                  <a:srgbClr val="FF0000"/>
                </a:solidFill>
                <a:effectLst/>
                <a:ea typeface="等线" panose="02010600030101010101" pitchFamily="2" charset="-122"/>
                <a:cs typeface="Times New Roman" panose="02020603050405020304" pitchFamily="18" charset="0"/>
              </a:rPr>
              <a:t>聚合与外部系统协作</a:t>
            </a:r>
            <a:r>
              <a:rPr lang="zh-CN" altLang="en-US" sz="3900" dirty="0">
                <a:effectLst/>
                <a:ea typeface="等线" panose="02010600030101010101" pitchFamily="2" charset="-122"/>
                <a:cs typeface="Times New Roman" panose="02020603050405020304" pitchFamily="18" charset="0"/>
              </a:rPr>
              <a:t>的逻辑，我们编写应用服务（</a:t>
            </a:r>
            <a:r>
              <a:rPr lang="en-US" altLang="zh-CN" sz="3900" dirty="0">
                <a:effectLst/>
                <a:ea typeface="等线" panose="02010600030101010101" pitchFamily="2" charset="-122"/>
                <a:cs typeface="Times New Roman" panose="02020603050405020304" pitchFamily="18" charset="0"/>
              </a:rPr>
              <a:t>Application Service</a:t>
            </a:r>
            <a:r>
              <a:rPr lang="zh-CN" altLang="en-US" sz="3900" dirty="0">
                <a:effectLst/>
                <a:ea typeface="等线" panose="02010600030101010101" pitchFamily="2" charset="-122"/>
                <a:cs typeface="Times New Roman" panose="02020603050405020304" pitchFamily="18" charset="0"/>
              </a:rPr>
              <a:t>）。</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、应用服务协调多个</a:t>
            </a:r>
            <a:r>
              <a:rPr lang="zh-CN" altLang="en-US" sz="3900">
                <a:effectLst/>
                <a:ea typeface="等线" panose="02010600030101010101" pitchFamily="2" charset="-122"/>
                <a:cs typeface="Times New Roman" panose="02020603050405020304" pitchFamily="18" charset="0"/>
              </a:rPr>
              <a:t>领域服务、外部系统来</a:t>
            </a:r>
            <a:r>
              <a:rPr lang="zh-CN" altLang="en-US" sz="3900" dirty="0">
                <a:effectLst/>
                <a:ea typeface="等线" panose="02010600030101010101" pitchFamily="2" charset="-122"/>
                <a:cs typeface="Times New Roman" panose="02020603050405020304" pitchFamily="18" charset="0"/>
              </a:rPr>
              <a:t>完成一个用例。</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1270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en-US" altLang="zh-CN" sz="3600" dirty="0">
                <a:effectLst/>
                <a:ea typeface="等线" panose="02010600030101010101" pitchFamily="2" charset="-122"/>
                <a:cs typeface="Times New Roman" panose="02020603050405020304" pitchFamily="18" charset="0"/>
              </a:rPr>
              <a:t>DDD</a:t>
            </a:r>
            <a:r>
              <a:rPr lang="zh-CN" altLang="en-US" sz="3600" dirty="0">
                <a:effectLst/>
                <a:ea typeface="等线" panose="02010600030101010101" pitchFamily="2" charset="-122"/>
                <a:cs typeface="Times New Roman" panose="02020603050405020304" pitchFamily="18" charset="0"/>
              </a:rPr>
              <a:t>典型用例的处理流程</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第一步，准备业务操作所需要的数据。</a:t>
            </a:r>
          </a:p>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第二步，执行由一个或者多个领域模型做出的业务操作，这些操作会修改实体的状态，或者生成一些操作结果。</a:t>
            </a:r>
          </a:p>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第三步，把对实体的改变或者操作结果应用于外部系统。</a:t>
            </a:r>
          </a:p>
        </p:txBody>
      </p:sp>
    </p:spTree>
    <p:extLst>
      <p:ext uri="{BB962C8B-B14F-4D97-AF65-F5344CB8AC3E}">
        <p14:creationId xmlns:p14="http://schemas.microsoft.com/office/powerpoint/2010/main" val="147482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职责的划分</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、领域模型与外部系统不会发生直接交互，即领域服务不会涉及数据库操作。</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、业务逻辑放入领域服务，而与外部系统的交互由应用服务来负责。</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、领域服务不是必须的，在一些简单的业务处理中（比如增删改查）是没有领域知识（也就是业务逻辑）的，这种情况下应用服务可以完成所有操作，不需要引入领域服务。这样可以避免过度设计。</a:t>
            </a:r>
          </a:p>
        </p:txBody>
      </p:sp>
    </p:spTree>
    <p:extLst>
      <p:ext uri="{BB962C8B-B14F-4D97-AF65-F5344CB8AC3E}">
        <p14:creationId xmlns:p14="http://schemas.microsoft.com/office/powerpoint/2010/main" val="298123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“仓储”（</a:t>
            </a:r>
            <a:r>
              <a:rPr lang="en-US" altLang="zh-CN" sz="3600" dirty="0">
                <a:effectLst/>
                <a:ea typeface="等线" panose="02010600030101010101" pitchFamily="2" charset="-122"/>
                <a:cs typeface="Times New Roman" panose="02020603050405020304" pitchFamily="18" charset="0"/>
              </a:rPr>
              <a:t>Repository</a:t>
            </a:r>
            <a:r>
              <a:rPr lang="zh-CN" altLang="en-US" sz="3600" dirty="0">
                <a:effectLst/>
                <a:ea typeface="等线" panose="02010600030101010101" pitchFamily="2" charset="-122"/>
                <a:cs typeface="Times New Roman" panose="02020603050405020304" pitchFamily="18" charset="0"/>
              </a:rPr>
              <a:t>）和“工作单元”（</a:t>
            </a:r>
            <a:r>
              <a:rPr lang="en-US" altLang="zh-CN" sz="3600" dirty="0">
                <a:effectLst/>
                <a:ea typeface="等线" panose="02010600030101010101" pitchFamily="2" charset="-122"/>
                <a:cs typeface="Times New Roman" panose="02020603050405020304" pitchFamily="18" charset="0"/>
              </a:rPr>
              <a:t>Unit Of Work</a:t>
            </a:r>
            <a:r>
              <a:rPr lang="zh-CN" altLang="en-US" sz="3600" dirty="0">
                <a:effectLst/>
                <a:ea typeface="等线" panose="02010600030101010101" pitchFamily="2" charset="-122"/>
                <a:cs typeface="Times New Roman" panose="02020603050405020304" pitchFamily="18" charset="0"/>
              </a:rPr>
              <a:t>）</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、仓储负责按照要求从数据库中读取数据以及把领域服务修改的数据保存回数据库。</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、聚合内的数据操作是关系非常紧密的，我们要保证事务的强一致性，而聚合间的协作是关系不紧密的，因此我们只要保证事务的最终一致性即可。</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a:effectLst/>
                <a:ea typeface="等线" panose="02010600030101010101" pitchFamily="2" charset="-122"/>
                <a:cs typeface="Times New Roman" panose="02020603050405020304" pitchFamily="18" charset="0"/>
              </a:rPr>
              <a:t>、聚合内的若干相关联的操作组成一个“工作单元”，这些工作单元要么全部成功，要么全部失败。</a:t>
            </a:r>
            <a:endParaRPr lang="zh-CN" altLang="en-US"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678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13925</TotalTime>
  <Words>397</Words>
  <Application>Microsoft Office PowerPoint</Application>
  <PresentationFormat>宽屏</PresentationFormat>
  <Paragraphs>22</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Rockwell</vt:lpstr>
      <vt:lpstr>等线</vt:lpstr>
      <vt:lpstr>Arial</vt:lpstr>
      <vt:lpstr>Bookman Old Style</vt:lpstr>
      <vt:lpstr>Damask</vt:lpstr>
      <vt:lpstr>主讲人：杨中科 .NET /.NET Core 教程 第六部分  .NET Core的DDD实战-8 DDD之领域服务与应用服务</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3906</cp:revision>
  <dcterms:created xsi:type="dcterms:W3CDTF">2020-11-15T02:31:09Z</dcterms:created>
  <dcterms:modified xsi:type="dcterms:W3CDTF">2022-02-09T11:31:54Z</dcterms:modified>
</cp:coreProperties>
</file>