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7" r:id="rId2"/>
    <p:sldId id="284" r:id="rId3"/>
    <p:sldId id="285" r:id="rId4"/>
    <p:sldId id="286" r:id="rId5"/>
    <p:sldId id="287" r:id="rId6"/>
    <p:sldId id="288" r:id="rId7"/>
    <p:sldId id="27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76782" autoAdjust="0"/>
  </p:normalViewPr>
  <p:slideViewPr>
    <p:cSldViewPr snapToGrid="0">
      <p:cViewPr varScale="1">
        <p:scale>
          <a:sx n="67" d="100"/>
          <a:sy n="67" d="100"/>
        </p:scale>
        <p:origin x="72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2FCA5F-0AB4-4B27-9880-843A32CD3FC4}" type="datetimeFigureOut">
              <a:rPr lang="zh-CN" altLang="en-US" smtClean="0"/>
              <a:t>2022/3/3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0780C-912A-474E-894F-1447CA981AB4}" type="slidenum">
              <a:rPr lang="zh-CN" altLang="en-US" smtClean="0"/>
              <a:t>‹#›</a:t>
            </a:fld>
            <a:endParaRPr lang="zh-CN" altLang="en-US"/>
          </a:p>
        </p:txBody>
      </p:sp>
    </p:spTree>
    <p:extLst>
      <p:ext uri="{BB962C8B-B14F-4D97-AF65-F5344CB8AC3E}">
        <p14:creationId xmlns:p14="http://schemas.microsoft.com/office/powerpoint/2010/main" val="190223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10780C-912A-474E-894F-1447CA981AB4}" type="slidenum">
              <a:rPr lang="zh-CN" altLang="en-US" smtClean="0"/>
              <a:t>1</a:t>
            </a:fld>
            <a:endParaRPr lang="zh-CN" altLang="en-US"/>
          </a:p>
        </p:txBody>
      </p:sp>
    </p:spTree>
    <p:extLst>
      <p:ext uri="{BB962C8B-B14F-4D97-AF65-F5344CB8AC3E}">
        <p14:creationId xmlns:p14="http://schemas.microsoft.com/office/powerpoint/2010/main" val="1260476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09904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38861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2813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2790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415177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64699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84266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7360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5174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47013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8023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2293396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389711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1911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745720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60491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1EE646F-F65C-4115-9CFB-3F24605268F9}" type="datetimeFigureOut">
              <a:rPr lang="zh-CN" altLang="en-US" smtClean="0"/>
              <a:t>2022/3/3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824013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EE646F-F65C-4115-9CFB-3F24605268F9}" type="datetimeFigureOut">
              <a:rPr lang="zh-CN" altLang="en-US" smtClean="0"/>
              <a:t>2022/3/3</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1FC7210-8E3F-47BF-9666-054B0DB30747}" type="slidenum">
              <a:rPr lang="zh-CN" altLang="en-US" smtClean="0"/>
              <a:t>‹#›</a:t>
            </a:fld>
            <a:endParaRPr lang="zh-CN" altLang="en-US"/>
          </a:p>
        </p:txBody>
      </p:sp>
    </p:spTree>
    <p:extLst>
      <p:ext uri="{BB962C8B-B14F-4D97-AF65-F5344CB8AC3E}">
        <p14:creationId xmlns:p14="http://schemas.microsoft.com/office/powerpoint/2010/main" val="174722312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B724B4-A1D6-449F-8991-1EF6E3C4C046}"/>
              </a:ext>
            </a:extLst>
          </p:cNvPr>
          <p:cNvSpPr>
            <a:spLocks noGrp="1"/>
          </p:cNvSpPr>
          <p:nvPr>
            <p:ph type="title"/>
          </p:nvPr>
        </p:nvSpPr>
        <p:spPr>
          <a:xfrm>
            <a:off x="339025" y="321590"/>
            <a:ext cx="11513949" cy="6214820"/>
          </a:xfrm>
        </p:spPr>
        <p:txBody>
          <a:bodyPr>
            <a:noAutofit/>
          </a:bodyPr>
          <a:lstStyle/>
          <a:p>
            <a:r>
              <a:rPr lang="zh-CN" altLang="en-US" sz="6600" dirty="0"/>
              <a:t>主讲人：杨中科</a:t>
            </a:r>
            <a:br>
              <a:rPr lang="en-US" altLang="zh-CN" sz="6600" dirty="0"/>
            </a:br>
            <a:r>
              <a:rPr lang="en-US" altLang="zh-CN" sz="6600" dirty="0"/>
              <a:t>.NET</a:t>
            </a:r>
            <a:r>
              <a:rPr lang="zh-CN" altLang="en-US" sz="6600" dirty="0"/>
              <a:t> </a:t>
            </a:r>
            <a:r>
              <a:rPr lang="en-US" altLang="zh-CN" sz="6600" dirty="0"/>
              <a:t>/.NET Core </a:t>
            </a:r>
            <a:r>
              <a:rPr lang="zh-CN" altLang="en-US" sz="6600" dirty="0"/>
              <a:t>教程</a:t>
            </a:r>
            <a:br>
              <a:rPr lang="en-US" altLang="zh-CN" sz="6600" dirty="0"/>
            </a:br>
            <a:r>
              <a:rPr lang="zh-CN" altLang="en-US" sz="6600" dirty="0"/>
              <a:t>第七部分</a:t>
            </a:r>
            <a:br>
              <a:rPr lang="en-US" altLang="zh-CN" sz="6600" dirty="0"/>
            </a:br>
            <a:br>
              <a:rPr lang="en-US" altLang="zh-CN" sz="6600" dirty="0"/>
            </a:br>
            <a:r>
              <a:rPr lang="zh-CN" altLang="en-US" sz="6600" cap="none" dirty="0"/>
              <a:t>学英语网站项目</a:t>
            </a:r>
            <a:r>
              <a:rPr lang="en-US" altLang="zh-CN" sz="6600" cap="none" dirty="0"/>
              <a:t>-9</a:t>
            </a:r>
            <a:br>
              <a:rPr lang="en-US" altLang="zh-CN" sz="6600" cap="none" dirty="0"/>
            </a:br>
            <a:r>
              <a:rPr lang="zh-CN" altLang="en-US" sz="6000" cap="none" dirty="0"/>
              <a:t>转码服务</a:t>
            </a:r>
            <a:endParaRPr lang="zh-CN" altLang="en-US" sz="6000" dirty="0"/>
          </a:p>
        </p:txBody>
      </p:sp>
      <p:pic>
        <p:nvPicPr>
          <p:cNvPr id="3" name="图片 2">
            <a:extLst>
              <a:ext uri="{FF2B5EF4-FFF2-40B4-BE49-F238E27FC236}">
                <a16:creationId xmlns:a16="http://schemas.microsoft.com/office/drawing/2014/main" id="{C2B2E1CF-CFF3-4107-AA85-5ACC6EB52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1381" y="88201"/>
            <a:ext cx="2915139" cy="1176148"/>
          </a:xfrm>
          <a:prstGeom prst="rect">
            <a:avLst/>
          </a:prstGeom>
        </p:spPr>
      </p:pic>
    </p:spTree>
    <p:extLst>
      <p:ext uri="{BB962C8B-B14F-4D97-AF65-F5344CB8AC3E}">
        <p14:creationId xmlns:p14="http://schemas.microsoft.com/office/powerpoint/2010/main" val="78999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69" y="142876"/>
            <a:ext cx="6401405" cy="457200"/>
          </a:xfrm>
        </p:spPr>
        <p:txBody>
          <a:bodyPr>
            <a:normAutofit fontScale="90000"/>
          </a:bodyPr>
          <a:lstStyle/>
          <a:p>
            <a:pPr algn="l"/>
            <a:r>
              <a:rPr lang="zh-CN" altLang="en-US" cap="none" dirty="0"/>
              <a:t>功能</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zh-CN" altLang="zh-CN" sz="2600" dirty="0">
                <a:effectLst/>
                <a:ea typeface="等线" panose="02010600030101010101" pitchFamily="2" charset="-122"/>
                <a:cs typeface="Times New Roman" panose="02020603050405020304" pitchFamily="18" charset="0"/>
              </a:rPr>
              <a:t>转码服务用于把其他音频格式转换为</a:t>
            </a:r>
            <a:r>
              <a:rPr lang="en-US" altLang="zh-CN" sz="2600" dirty="0">
                <a:effectLst/>
                <a:ea typeface="等线" panose="02010600030101010101" pitchFamily="2" charset="-122"/>
                <a:cs typeface="Times New Roman" panose="02020603050405020304" pitchFamily="18" charset="0"/>
              </a:rPr>
              <a:t>M4A</a:t>
            </a:r>
            <a:r>
              <a:rPr lang="zh-CN" altLang="zh-CN" sz="2600" dirty="0">
                <a:effectLst/>
                <a:ea typeface="等线" panose="02010600030101010101" pitchFamily="2" charset="-122"/>
                <a:cs typeface="Times New Roman" panose="02020603050405020304" pitchFamily="18" charset="0"/>
              </a:rPr>
              <a:t>格式。考虑到以后系统中可能会有视频、文档等其他的格式的转码需求，因此转码服务要设计的扩展性比较强，方便我们为它增加更多的格式转换能力。</a:t>
            </a:r>
            <a:endParaRPr lang="en-US" altLang="zh-CN" sz="2600" dirty="0"/>
          </a:p>
        </p:txBody>
      </p:sp>
    </p:spTree>
    <p:extLst>
      <p:ext uri="{BB962C8B-B14F-4D97-AF65-F5344CB8AC3E}">
        <p14:creationId xmlns:p14="http://schemas.microsoft.com/office/powerpoint/2010/main" val="332281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69" y="142876"/>
            <a:ext cx="6401405" cy="457200"/>
          </a:xfrm>
        </p:spPr>
        <p:txBody>
          <a:bodyPr>
            <a:normAutofit fontScale="90000"/>
          </a:bodyPr>
          <a:lstStyle/>
          <a:p>
            <a:pPr algn="l"/>
            <a:r>
              <a:rPr lang="zh-CN" altLang="en-US" cap="none" dirty="0"/>
              <a:t>领域层</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2800" dirty="0">
                <a:effectLst/>
                <a:ea typeface="等线" panose="02010600030101010101" pitchFamily="2" charset="-122"/>
                <a:cs typeface="Times New Roman" panose="02020603050405020304" pitchFamily="18" charset="0"/>
              </a:rPr>
              <a:t>1</a:t>
            </a:r>
            <a:r>
              <a:rPr lang="zh-CN" altLang="en-US" sz="2800" dirty="0">
                <a:effectLst/>
                <a:ea typeface="等线" panose="02010600030101010101" pitchFamily="2" charset="-122"/>
                <a:cs typeface="Times New Roman" panose="02020603050405020304" pitchFamily="18" charset="0"/>
              </a:rPr>
              <a:t>、服务处理的每一条任务对应一个</a:t>
            </a:r>
            <a:r>
              <a:rPr lang="en-US" altLang="zh-CN" sz="2800" dirty="0" err="1">
                <a:effectLst/>
                <a:ea typeface="等线" panose="02010600030101010101" pitchFamily="2" charset="-122"/>
                <a:cs typeface="Times New Roman" panose="02020603050405020304" pitchFamily="18" charset="0"/>
              </a:rPr>
              <a:t>EncodingItem</a:t>
            </a:r>
            <a:r>
              <a:rPr lang="zh-CN" altLang="en-US" sz="2800" dirty="0">
                <a:effectLst/>
                <a:ea typeface="等线" panose="02010600030101010101" pitchFamily="2" charset="-122"/>
                <a:cs typeface="Times New Roman" panose="02020603050405020304" pitchFamily="18" charset="0"/>
              </a:rPr>
              <a:t>实体。</a:t>
            </a:r>
            <a:endParaRPr lang="en-US" altLang="zh-CN" sz="2800" dirty="0">
              <a:effectLst/>
              <a:ea typeface="等线" panose="02010600030101010101" pitchFamily="2" charset="-122"/>
              <a:cs typeface="Times New Roman" panose="02020603050405020304" pitchFamily="18" charset="0"/>
            </a:endParaRPr>
          </a:p>
          <a:p>
            <a:pPr marL="0" indent="0">
              <a:lnSpc>
                <a:spcPct val="100000"/>
              </a:lnSpc>
              <a:spcBef>
                <a:spcPts val="0"/>
              </a:spcBef>
              <a:buNone/>
            </a:pPr>
            <a:r>
              <a:rPr lang="en-US" altLang="zh-CN" sz="2800" dirty="0">
                <a:effectLst/>
                <a:ea typeface="等线" panose="02010600030101010101" pitchFamily="2" charset="-122"/>
                <a:cs typeface="Times New Roman" panose="02020603050405020304" pitchFamily="18" charset="0"/>
              </a:rPr>
              <a:t>2</a:t>
            </a:r>
            <a:r>
              <a:rPr lang="zh-CN" altLang="en-US" sz="2800" dirty="0">
                <a:effectLst/>
                <a:ea typeface="等线" panose="02010600030101010101" pitchFamily="2" charset="-122"/>
                <a:cs typeface="Times New Roman" panose="02020603050405020304" pitchFamily="18" charset="0"/>
              </a:rPr>
              <a:t>、</a:t>
            </a:r>
            <a:r>
              <a:rPr lang="en-US" altLang="zh-CN" sz="2800" dirty="0" err="1">
                <a:effectLst/>
                <a:ea typeface="等线" panose="02010600030101010101" pitchFamily="2" charset="-122"/>
                <a:cs typeface="Times New Roman" panose="02020603050405020304" pitchFamily="18" charset="0"/>
              </a:rPr>
              <a:t>IMediaEncoderRepository</a:t>
            </a:r>
            <a:r>
              <a:rPr lang="zh-CN" altLang="en-US" sz="2800" dirty="0">
                <a:effectLst/>
                <a:ea typeface="等线" panose="02010600030101010101" pitchFamily="2" charset="-122"/>
                <a:cs typeface="Times New Roman" panose="02020603050405020304" pitchFamily="18" charset="0"/>
              </a:rPr>
              <a:t>是领域的仓储接口。</a:t>
            </a:r>
            <a:endParaRPr lang="en-US" altLang="zh-CN" sz="2800" dirty="0">
              <a:effectLst/>
              <a:ea typeface="等线" panose="02010600030101010101" pitchFamily="2" charset="-122"/>
              <a:cs typeface="Times New Roman" panose="02020603050405020304" pitchFamily="18" charset="0"/>
            </a:endParaRPr>
          </a:p>
          <a:p>
            <a:pPr marL="0" indent="0">
              <a:lnSpc>
                <a:spcPct val="100000"/>
              </a:lnSpc>
              <a:spcBef>
                <a:spcPts val="0"/>
              </a:spcBef>
              <a:buNone/>
            </a:pPr>
            <a:r>
              <a:rPr lang="en-US" altLang="zh-CN" sz="2800" dirty="0">
                <a:effectLst/>
                <a:ea typeface="等线" panose="02010600030101010101" pitchFamily="2" charset="-122"/>
                <a:cs typeface="Times New Roman" panose="02020603050405020304" pitchFamily="18" charset="0"/>
              </a:rPr>
              <a:t>3</a:t>
            </a:r>
            <a:r>
              <a:rPr lang="zh-CN" altLang="en-US" sz="2800" dirty="0">
                <a:effectLst/>
                <a:ea typeface="等线" panose="02010600030101010101" pitchFamily="2" charset="-122"/>
                <a:cs typeface="Times New Roman" panose="02020603050405020304" pitchFamily="18" charset="0"/>
              </a:rPr>
              <a:t>、</a:t>
            </a:r>
            <a:r>
              <a:rPr lang="en-US" altLang="zh-CN" sz="2800" dirty="0" err="1">
                <a:effectLst/>
                <a:ea typeface="等线" panose="02010600030101010101" pitchFamily="2" charset="-122"/>
                <a:cs typeface="Times New Roman" panose="02020603050405020304" pitchFamily="18" charset="0"/>
              </a:rPr>
              <a:t>IMediaEncoder</a:t>
            </a:r>
            <a:r>
              <a:rPr lang="zh-CN" altLang="en-US" sz="2800" dirty="0">
                <a:effectLst/>
                <a:ea typeface="等线" panose="02010600030101010101" pitchFamily="2" charset="-122"/>
                <a:cs typeface="Times New Roman" panose="02020603050405020304" pitchFamily="18" charset="0"/>
              </a:rPr>
              <a:t>是转码器的接口。</a:t>
            </a:r>
            <a:r>
              <a:rPr lang="en-US" altLang="zh-CN" sz="2800" dirty="0" err="1">
                <a:effectLst/>
                <a:ea typeface="等线" panose="02010600030101010101" pitchFamily="2" charset="-122"/>
                <a:cs typeface="Times New Roman" panose="02020603050405020304" pitchFamily="18" charset="0"/>
              </a:rPr>
              <a:t>MediaEncoderFactory</a:t>
            </a:r>
            <a:r>
              <a:rPr lang="zh-CN" altLang="en-US" sz="2800" dirty="0">
                <a:effectLst/>
                <a:ea typeface="等线" panose="02010600030101010101" pitchFamily="2" charset="-122"/>
                <a:cs typeface="Times New Roman" panose="02020603050405020304" pitchFamily="18" charset="0"/>
              </a:rPr>
              <a:t>类用来加载所有转码器，并且创建合适的转码器。</a:t>
            </a:r>
            <a:endParaRPr lang="en-US" altLang="zh-CN" sz="2800" dirty="0"/>
          </a:p>
        </p:txBody>
      </p:sp>
    </p:spTree>
    <p:extLst>
      <p:ext uri="{BB962C8B-B14F-4D97-AF65-F5344CB8AC3E}">
        <p14:creationId xmlns:p14="http://schemas.microsoft.com/office/powerpoint/2010/main" val="340181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69" y="142876"/>
            <a:ext cx="6401405" cy="457200"/>
          </a:xfrm>
        </p:spPr>
        <p:txBody>
          <a:bodyPr>
            <a:normAutofit fontScale="90000"/>
          </a:bodyPr>
          <a:lstStyle/>
          <a:p>
            <a:pPr algn="l"/>
            <a:r>
              <a:rPr lang="zh-CN" altLang="en-US" cap="none" dirty="0"/>
              <a:t>基础设施层</a:t>
            </a:r>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zh-CN" altLang="en-US" sz="3200" dirty="0">
                <a:effectLst/>
                <a:ea typeface="等线" panose="02010600030101010101" pitchFamily="2" charset="-122"/>
                <a:cs typeface="Times New Roman" panose="02020603050405020304" pitchFamily="18" charset="0"/>
              </a:rPr>
              <a:t>使用</a:t>
            </a:r>
            <a:r>
              <a:rPr lang="en-US" altLang="zh-CN" sz="3200" dirty="0" err="1">
                <a:effectLst/>
                <a:ea typeface="等线" panose="02010600030101010101" pitchFamily="2" charset="-122"/>
                <a:cs typeface="Times New Roman" panose="02020603050405020304" pitchFamily="18" charset="0"/>
              </a:rPr>
              <a:t>FFMpeg</a:t>
            </a:r>
            <a:r>
              <a:rPr lang="zh-CN" altLang="en-US" sz="3200" dirty="0">
                <a:effectLst/>
                <a:ea typeface="等线" panose="02010600030101010101" pitchFamily="2" charset="-122"/>
                <a:cs typeface="Times New Roman" panose="02020603050405020304" pitchFamily="18" charset="0"/>
              </a:rPr>
              <a:t>完成音频文件转码。把</a:t>
            </a:r>
            <a:r>
              <a:rPr lang="en-US" altLang="zh-CN" sz="3200" dirty="0">
                <a:effectLst/>
                <a:ea typeface="等线" panose="02010600030101010101" pitchFamily="2" charset="-122"/>
                <a:cs typeface="Times New Roman" panose="02020603050405020304" pitchFamily="18" charset="0"/>
              </a:rPr>
              <a:t>ffmpeg.exe</a:t>
            </a:r>
            <a:r>
              <a:rPr lang="zh-CN" altLang="en-US" sz="3200" dirty="0">
                <a:effectLst/>
                <a:ea typeface="等线" panose="02010600030101010101" pitchFamily="2" charset="-122"/>
                <a:cs typeface="Times New Roman" panose="02020603050405020304" pitchFamily="18" charset="0"/>
              </a:rPr>
              <a:t>放到项目的根目录，并且设定这个文件的</a:t>
            </a:r>
            <a:r>
              <a:rPr lang="en-US" altLang="zh-CN" sz="3200" dirty="0">
                <a:effectLst/>
                <a:ea typeface="等线" panose="02010600030101010101" pitchFamily="2" charset="-122"/>
                <a:cs typeface="Times New Roman" panose="02020603050405020304" pitchFamily="18" charset="0"/>
              </a:rPr>
              <a:t>【</a:t>
            </a:r>
            <a:r>
              <a:rPr lang="zh-CN" altLang="en-US" sz="3200" dirty="0">
                <a:effectLst/>
                <a:ea typeface="等线" panose="02010600030101010101" pitchFamily="2" charset="-122"/>
                <a:cs typeface="Times New Roman" panose="02020603050405020304" pitchFamily="18" charset="0"/>
              </a:rPr>
              <a:t>复制到输出目标</a:t>
            </a:r>
            <a:r>
              <a:rPr lang="en-US" altLang="zh-CN" sz="3200" dirty="0">
                <a:effectLst/>
                <a:ea typeface="等线" panose="02010600030101010101" pitchFamily="2" charset="-122"/>
                <a:cs typeface="Times New Roman" panose="02020603050405020304" pitchFamily="18" charset="0"/>
              </a:rPr>
              <a:t>】</a:t>
            </a:r>
            <a:r>
              <a:rPr lang="zh-CN" altLang="en-US" sz="3200" dirty="0">
                <a:effectLst/>
                <a:ea typeface="等线" panose="02010600030101010101" pitchFamily="2" charset="-122"/>
                <a:cs typeface="Times New Roman" panose="02020603050405020304" pitchFamily="18" charset="0"/>
              </a:rPr>
              <a:t>为“如果较新则复制”。</a:t>
            </a:r>
            <a:endParaRPr lang="en-US" altLang="zh-CN" sz="3200" dirty="0"/>
          </a:p>
        </p:txBody>
      </p:sp>
    </p:spTree>
    <p:extLst>
      <p:ext uri="{BB962C8B-B14F-4D97-AF65-F5344CB8AC3E}">
        <p14:creationId xmlns:p14="http://schemas.microsoft.com/office/powerpoint/2010/main" val="386540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69" y="142876"/>
            <a:ext cx="6401405" cy="457200"/>
          </a:xfrm>
        </p:spPr>
        <p:txBody>
          <a:bodyPr>
            <a:normAutofit fontScale="90000"/>
          </a:bodyPr>
          <a:lstStyle/>
          <a:p>
            <a:pPr algn="l"/>
            <a:r>
              <a:rPr lang="zh-CN" altLang="en-US" cap="none" dirty="0"/>
              <a:t>应用层</a:t>
            </a:r>
            <a:r>
              <a:rPr lang="en-US" altLang="zh-CN" cap="none" dirty="0"/>
              <a:t>1</a:t>
            </a:r>
            <a:endParaRPr lang="zh-CN" altLang="en-US" cap="none" dirty="0"/>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effectLst/>
                <a:ea typeface="等线" panose="02010600030101010101" pitchFamily="2" charset="-122"/>
                <a:cs typeface="Times New Roman" panose="02020603050405020304" pitchFamily="18" charset="0"/>
              </a:rPr>
              <a:t>1</a:t>
            </a:r>
            <a:r>
              <a:rPr lang="zh-CN" altLang="en-US" sz="3200" dirty="0">
                <a:effectLst/>
                <a:ea typeface="等线" panose="02010600030101010101" pitchFamily="2" charset="-122"/>
                <a:cs typeface="Times New Roman" panose="02020603050405020304" pitchFamily="18" charset="0"/>
              </a:rPr>
              <a:t>、其他服务需要转码的时候，会发布一个名字为</a:t>
            </a:r>
            <a:r>
              <a:rPr lang="en-US" altLang="zh-CN" sz="3200" dirty="0" err="1">
                <a:effectLst/>
                <a:ea typeface="等线" panose="02010600030101010101" pitchFamily="2" charset="-122"/>
                <a:cs typeface="Times New Roman" panose="02020603050405020304" pitchFamily="18" charset="0"/>
              </a:rPr>
              <a:t>MediaEncoding.Created</a:t>
            </a:r>
            <a:r>
              <a:rPr lang="zh-CN" altLang="en-US" sz="3200" dirty="0">
                <a:effectLst/>
                <a:ea typeface="等线" panose="02010600030101010101" pitchFamily="2" charset="-122"/>
                <a:cs typeface="Times New Roman" panose="02020603050405020304" pitchFamily="18" charset="0"/>
              </a:rPr>
              <a:t>的集成事件。编写一个监听这个集成事件的处理器</a:t>
            </a:r>
            <a:r>
              <a:rPr lang="en-US" altLang="zh-CN" sz="3200" dirty="0" err="1">
                <a:effectLst/>
                <a:ea typeface="等线" panose="02010600030101010101" pitchFamily="2" charset="-122"/>
                <a:cs typeface="Times New Roman" panose="02020603050405020304" pitchFamily="18" charset="0"/>
              </a:rPr>
              <a:t>MediaEncodingCreatedHandler</a:t>
            </a:r>
            <a:r>
              <a:rPr lang="en-US" altLang="zh-CN" sz="3200" dirty="0">
                <a:effectLst/>
                <a:ea typeface="等线" panose="02010600030101010101" pitchFamily="2" charset="-122"/>
                <a:cs typeface="Times New Roman" panose="02020603050405020304" pitchFamily="18" charset="0"/>
              </a:rPr>
              <a:t> </a:t>
            </a:r>
            <a:r>
              <a:rPr lang="zh-CN" altLang="en-US" sz="3200" dirty="0">
                <a:effectLst/>
                <a:ea typeface="等线" panose="02010600030101010101" pitchFamily="2" charset="-122"/>
                <a:cs typeface="Times New Roman" panose="02020603050405020304" pitchFamily="18" charset="0"/>
              </a:rPr>
              <a:t>，从事件携带的数据中解析出来待转码的文件路径等信息，然后把数据以</a:t>
            </a:r>
            <a:r>
              <a:rPr lang="en-US" altLang="zh-CN" sz="3200" dirty="0" err="1">
                <a:effectLst/>
                <a:ea typeface="等线" panose="02010600030101010101" pitchFamily="2" charset="-122"/>
                <a:cs typeface="Times New Roman" panose="02020603050405020304" pitchFamily="18" charset="0"/>
              </a:rPr>
              <a:t>EncodingItem</a:t>
            </a:r>
            <a:r>
              <a:rPr lang="zh-CN" altLang="en-US" sz="3200" dirty="0">
                <a:effectLst/>
                <a:ea typeface="等线" panose="02010600030101010101" pitchFamily="2" charset="-122"/>
                <a:cs typeface="Times New Roman" panose="02020603050405020304" pitchFamily="18" charset="0"/>
              </a:rPr>
              <a:t>对象的形式插入数据库即可完成转码任务的排队。</a:t>
            </a:r>
            <a:endParaRPr lang="en-US" altLang="zh-CN" sz="3200" dirty="0">
              <a:effectLst/>
              <a:ea typeface="等线" panose="02010600030101010101" pitchFamily="2" charset="-122"/>
              <a:cs typeface="Times New Roman" panose="02020603050405020304" pitchFamily="18" charset="0"/>
            </a:endParaRPr>
          </a:p>
          <a:p>
            <a:pPr marL="0" indent="0">
              <a:lnSpc>
                <a:spcPct val="100000"/>
              </a:lnSpc>
              <a:spcBef>
                <a:spcPts val="0"/>
              </a:spcBef>
              <a:buNone/>
            </a:pPr>
            <a:r>
              <a:rPr lang="en-US" altLang="zh-CN" sz="3200" dirty="0">
                <a:effectLst/>
                <a:ea typeface="等线" panose="02010600030101010101" pitchFamily="2" charset="-122"/>
                <a:cs typeface="Times New Roman" panose="02020603050405020304" pitchFamily="18" charset="0"/>
              </a:rPr>
              <a:t>2</a:t>
            </a:r>
            <a:r>
              <a:rPr lang="zh-CN" altLang="en-US" sz="3200" dirty="0">
                <a:effectLst/>
                <a:ea typeface="等线" panose="02010600030101010101" pitchFamily="2" charset="-122"/>
                <a:cs typeface="Times New Roman" panose="02020603050405020304" pitchFamily="18" charset="0"/>
              </a:rPr>
              <a:t>、在转码任务被创建、开始转码、转码完成等的时候，领域模型会发布领域事件，我们需要监听这个领域事件并且再次把这个事件以集成事件的形式发布出去，以便于听力后台管理程序及时的更新界面。比如</a:t>
            </a:r>
            <a:r>
              <a:rPr lang="en-US" altLang="zh-CN" sz="3200" dirty="0" err="1">
                <a:effectLst/>
                <a:ea typeface="等线" panose="02010600030101010101" pitchFamily="2" charset="-122"/>
                <a:cs typeface="Times New Roman" panose="02020603050405020304" pitchFamily="18" charset="0"/>
              </a:rPr>
              <a:t>EncodingItemStartedEventHandler</a:t>
            </a:r>
            <a:r>
              <a:rPr lang="zh-CN" altLang="en-US" sz="3200" dirty="0">
                <a:effectLst/>
                <a:ea typeface="等线" panose="02010600030101010101" pitchFamily="2" charset="-122"/>
                <a:cs typeface="Times New Roman" panose="02020603050405020304" pitchFamily="18" charset="0"/>
              </a:rPr>
              <a:t>、</a:t>
            </a:r>
            <a:r>
              <a:rPr lang="en-US" altLang="zh-CN" sz="3200" dirty="0" err="1">
                <a:effectLst/>
                <a:ea typeface="等线" panose="02010600030101010101" pitchFamily="2" charset="-122"/>
                <a:cs typeface="Times New Roman" panose="02020603050405020304" pitchFamily="18" charset="0"/>
              </a:rPr>
              <a:t>EncodingItemCompletedEventHandler</a:t>
            </a:r>
            <a:r>
              <a:rPr lang="zh-CN" altLang="en-US" sz="3200" dirty="0">
                <a:effectLst/>
                <a:ea typeface="等线" panose="02010600030101010101" pitchFamily="2" charset="-122"/>
                <a:cs typeface="Times New Roman" panose="02020603050405020304" pitchFamily="18" charset="0"/>
              </a:rPr>
              <a:t>、</a:t>
            </a:r>
            <a:r>
              <a:rPr lang="en-US" altLang="zh-CN" sz="3200" dirty="0" err="1">
                <a:effectLst/>
                <a:ea typeface="等线" panose="02010600030101010101" pitchFamily="2" charset="-122"/>
                <a:cs typeface="Times New Roman" panose="02020603050405020304" pitchFamily="18" charset="0"/>
              </a:rPr>
              <a:t>EncodingItemFailedEventHandler</a:t>
            </a:r>
            <a:r>
              <a:rPr lang="zh-CN" altLang="en-US" sz="3200" dirty="0">
                <a:effectLst/>
                <a:ea typeface="等线" panose="02010600030101010101" pitchFamily="2" charset="-122"/>
                <a:cs typeface="Times New Roman" panose="02020603050405020304" pitchFamily="18" charset="0"/>
              </a:rPr>
              <a:t>等。</a:t>
            </a:r>
            <a:endParaRPr lang="en-US" altLang="zh-CN" sz="3200" dirty="0"/>
          </a:p>
        </p:txBody>
      </p:sp>
    </p:spTree>
    <p:extLst>
      <p:ext uri="{BB962C8B-B14F-4D97-AF65-F5344CB8AC3E}">
        <p14:creationId xmlns:p14="http://schemas.microsoft.com/office/powerpoint/2010/main" val="259820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446AE-D477-4F03-9D8F-258708FF1D60}"/>
              </a:ext>
            </a:extLst>
          </p:cNvPr>
          <p:cNvSpPr>
            <a:spLocks noGrp="1"/>
          </p:cNvSpPr>
          <p:nvPr>
            <p:ph type="title"/>
          </p:nvPr>
        </p:nvSpPr>
        <p:spPr>
          <a:xfrm>
            <a:off x="104169" y="142876"/>
            <a:ext cx="6401405" cy="457200"/>
          </a:xfrm>
        </p:spPr>
        <p:txBody>
          <a:bodyPr>
            <a:normAutofit fontScale="90000"/>
          </a:bodyPr>
          <a:lstStyle/>
          <a:p>
            <a:pPr algn="l"/>
            <a:r>
              <a:rPr lang="zh-CN" altLang="en-US" cap="none" dirty="0"/>
              <a:t>应用层</a:t>
            </a:r>
            <a:r>
              <a:rPr lang="en-US" altLang="zh-CN" cap="none" dirty="0"/>
              <a:t>2</a:t>
            </a:r>
            <a:endParaRPr lang="zh-CN" altLang="en-US" cap="none" dirty="0"/>
          </a:p>
        </p:txBody>
      </p:sp>
      <p:sp>
        <p:nvSpPr>
          <p:cNvPr id="3" name="内容占位符 2">
            <a:extLst>
              <a:ext uri="{FF2B5EF4-FFF2-40B4-BE49-F238E27FC236}">
                <a16:creationId xmlns:a16="http://schemas.microsoft.com/office/drawing/2014/main" id="{83308F8D-BBAE-48DC-9AA2-2743FAC24F6D}"/>
              </a:ext>
            </a:extLst>
          </p:cNvPr>
          <p:cNvSpPr>
            <a:spLocks noGrp="1"/>
          </p:cNvSpPr>
          <p:nvPr>
            <p:ph idx="1"/>
          </p:nvPr>
        </p:nvSpPr>
        <p:spPr>
          <a:xfrm>
            <a:off x="104170" y="724461"/>
            <a:ext cx="11897330" cy="5990663"/>
          </a:xfrm>
        </p:spPr>
        <p:txBody>
          <a:bodyPr>
            <a:noAutofit/>
          </a:bodyPr>
          <a:lstStyle/>
          <a:p>
            <a:pPr marL="0" indent="0">
              <a:lnSpc>
                <a:spcPct val="100000"/>
              </a:lnSpc>
              <a:spcBef>
                <a:spcPts val="0"/>
              </a:spcBef>
              <a:buNone/>
            </a:pPr>
            <a:r>
              <a:rPr lang="en-US" altLang="zh-CN" sz="3200" dirty="0">
                <a:effectLst/>
                <a:ea typeface="等线" panose="02010600030101010101" pitchFamily="2" charset="-122"/>
                <a:cs typeface="Times New Roman" panose="02020603050405020304" pitchFamily="18" charset="0"/>
              </a:rPr>
              <a:t>1</a:t>
            </a:r>
            <a:r>
              <a:rPr lang="zh-CN" altLang="en-US" sz="3200" dirty="0">
                <a:effectLst/>
                <a:ea typeface="等线" panose="02010600030101010101" pitchFamily="2" charset="-122"/>
                <a:cs typeface="Times New Roman" panose="02020603050405020304" pitchFamily="18" charset="0"/>
              </a:rPr>
              <a:t>、完成转码任务的最主要的类就是后台服务</a:t>
            </a:r>
            <a:r>
              <a:rPr lang="en-US" altLang="zh-CN" sz="3200" dirty="0" err="1">
                <a:effectLst/>
                <a:ea typeface="等线" panose="02010600030101010101" pitchFamily="2" charset="-122"/>
                <a:cs typeface="Times New Roman" panose="02020603050405020304" pitchFamily="18" charset="0"/>
              </a:rPr>
              <a:t>EncodingBgService</a:t>
            </a:r>
            <a:r>
              <a:rPr lang="zh-CN" altLang="en-US" sz="3200" dirty="0">
                <a:effectLst/>
                <a:ea typeface="等线" panose="02010600030101010101" pitchFamily="2" charset="-122"/>
                <a:cs typeface="Times New Roman" panose="02020603050405020304" pitchFamily="18" charset="0"/>
              </a:rPr>
              <a:t>。</a:t>
            </a:r>
            <a:endParaRPr lang="en-US" altLang="zh-CN" sz="3200" dirty="0">
              <a:effectLst/>
              <a:ea typeface="等线" panose="02010600030101010101" pitchFamily="2" charset="-122"/>
              <a:cs typeface="Times New Roman" panose="02020603050405020304" pitchFamily="18" charset="0"/>
            </a:endParaRPr>
          </a:p>
          <a:p>
            <a:pPr marL="0" indent="0">
              <a:lnSpc>
                <a:spcPct val="100000"/>
              </a:lnSpc>
              <a:spcBef>
                <a:spcPts val="0"/>
              </a:spcBef>
              <a:buNone/>
            </a:pPr>
            <a:r>
              <a:rPr lang="en-US" altLang="zh-CN" sz="3200" dirty="0">
                <a:effectLst/>
                <a:ea typeface="等线" panose="02010600030101010101" pitchFamily="2" charset="-122"/>
                <a:cs typeface="Times New Roman" panose="02020603050405020304" pitchFamily="18" charset="0"/>
              </a:rPr>
              <a:t>2</a:t>
            </a:r>
            <a:r>
              <a:rPr lang="zh-CN" altLang="en-US" sz="3200" dirty="0">
                <a:effectLst/>
                <a:ea typeface="等线" panose="02010600030101010101" pitchFamily="2" charset="-122"/>
                <a:cs typeface="Times New Roman" panose="02020603050405020304" pitchFamily="18" charset="0"/>
              </a:rPr>
              <a:t>、这个后台任务每隔五秒扫描一次数据库中是否有待转码任务，如果有的话，则调用</a:t>
            </a:r>
            <a:r>
              <a:rPr lang="en-US" altLang="zh-CN" sz="3200" dirty="0" err="1">
                <a:effectLst/>
                <a:ea typeface="等线" panose="02010600030101010101" pitchFamily="2" charset="-122"/>
                <a:cs typeface="Times New Roman" panose="02020603050405020304" pitchFamily="18" charset="0"/>
              </a:rPr>
              <a:t>ProcessItemAsync</a:t>
            </a:r>
            <a:r>
              <a:rPr lang="zh-CN" altLang="en-US" sz="3200" dirty="0">
                <a:effectLst/>
                <a:ea typeface="等线" panose="02010600030101010101" pitchFamily="2" charset="-122"/>
                <a:cs typeface="Times New Roman" panose="02020603050405020304" pitchFamily="18" charset="0"/>
              </a:rPr>
              <a:t>进行处理。由于转码是一个消耗资源的操作，因此即使有多条待转码任务，我们也是逐条处理，如果服务器的性能比较好，我们也可以设定允许多个转码任务并行执行。</a:t>
            </a:r>
            <a:endParaRPr lang="en-US" altLang="zh-CN" sz="3200" dirty="0">
              <a:effectLst/>
              <a:ea typeface="等线" panose="02010600030101010101" pitchFamily="2" charset="-122"/>
              <a:cs typeface="Times New Roman" panose="02020603050405020304" pitchFamily="18" charset="0"/>
            </a:endParaRPr>
          </a:p>
          <a:p>
            <a:pPr marL="0" indent="0">
              <a:lnSpc>
                <a:spcPct val="100000"/>
              </a:lnSpc>
              <a:spcBef>
                <a:spcPts val="0"/>
              </a:spcBef>
              <a:buNone/>
            </a:pPr>
            <a:r>
              <a:rPr lang="en-US" altLang="zh-CN" sz="3200" dirty="0">
                <a:effectLst/>
                <a:ea typeface="等线" panose="02010600030101010101" pitchFamily="2" charset="-122"/>
                <a:cs typeface="Times New Roman" panose="02020603050405020304" pitchFamily="18" charset="0"/>
              </a:rPr>
              <a:t>3</a:t>
            </a:r>
            <a:r>
              <a:rPr lang="zh-CN" altLang="en-US" sz="3200" dirty="0">
                <a:effectLst/>
                <a:ea typeface="等线" panose="02010600030101010101" pitchFamily="2" charset="-122"/>
                <a:cs typeface="Times New Roman" panose="02020603050405020304" pitchFamily="18" charset="0"/>
              </a:rPr>
              <a:t>、如果网站的音频上传非常频繁造成一台转码服务器忙不过来的话，我们可以部署多台转码服务器来分担转码任务。为了避免多台转码服务器同时处理一个转码任务，我们采用</a:t>
            </a:r>
            <a:r>
              <a:rPr lang="en-US" altLang="zh-CN" sz="3200" dirty="0">
                <a:effectLst/>
                <a:ea typeface="等线" panose="02010600030101010101" pitchFamily="2" charset="-122"/>
                <a:cs typeface="Times New Roman" panose="02020603050405020304" pitchFamily="18" charset="0"/>
              </a:rPr>
              <a:t>Redis</a:t>
            </a:r>
            <a:r>
              <a:rPr lang="zh-CN" altLang="en-US" sz="3200" dirty="0">
                <a:effectLst/>
                <a:ea typeface="等线" panose="02010600030101010101" pitchFamily="2" charset="-122"/>
                <a:cs typeface="Times New Roman" panose="02020603050405020304" pitchFamily="18" charset="0"/>
              </a:rPr>
              <a:t>提供的</a:t>
            </a:r>
            <a:r>
              <a:rPr lang="en-US" altLang="zh-CN" sz="3200" dirty="0" err="1">
                <a:effectLst/>
                <a:ea typeface="等线" panose="02010600030101010101" pitchFamily="2" charset="-122"/>
                <a:cs typeface="Times New Roman" panose="02020603050405020304" pitchFamily="18" charset="0"/>
              </a:rPr>
              <a:t>RedLock</a:t>
            </a:r>
            <a:r>
              <a:rPr lang="zh-CN" altLang="en-US" sz="3200">
                <a:effectLst/>
                <a:ea typeface="等线" panose="02010600030101010101" pitchFamily="2" charset="-122"/>
                <a:cs typeface="Times New Roman" panose="02020603050405020304" pitchFamily="18" charset="0"/>
              </a:rPr>
              <a:t>分布式锁来确保一个任务只能被一台转码服务器处理。</a:t>
            </a:r>
            <a:endParaRPr lang="en-US" altLang="zh-CN" sz="3200" dirty="0"/>
          </a:p>
        </p:txBody>
      </p:sp>
    </p:spTree>
    <p:extLst>
      <p:ext uri="{BB962C8B-B14F-4D97-AF65-F5344CB8AC3E}">
        <p14:creationId xmlns:p14="http://schemas.microsoft.com/office/powerpoint/2010/main" val="105388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F62DAED-48DC-4745-91A5-730E1C621A1D}"/>
              </a:ext>
            </a:extLst>
          </p:cNvPr>
          <p:cNvSpPr txBox="1"/>
          <p:nvPr/>
        </p:nvSpPr>
        <p:spPr>
          <a:xfrm>
            <a:off x="1034973" y="920621"/>
            <a:ext cx="9875834" cy="5016758"/>
          </a:xfrm>
          <a:prstGeom prst="rect">
            <a:avLst/>
          </a:prstGeom>
          <a:noFill/>
        </p:spPr>
        <p:txBody>
          <a:bodyPr wrap="square">
            <a:spAutoFit/>
          </a:bodyPr>
          <a:lstStyle/>
          <a:p>
            <a:pPr algn="ctr"/>
            <a:r>
              <a:rPr lang="zh-CN" altLang="en-US" sz="8000" dirty="0"/>
              <a:t>谢谢</a:t>
            </a:r>
            <a:endParaRPr lang="en-US" altLang="zh-CN" sz="8000" dirty="0"/>
          </a:p>
          <a:p>
            <a:pPr algn="ctr"/>
            <a:endParaRPr lang="en-US" altLang="zh-CN" sz="8000" dirty="0"/>
          </a:p>
          <a:p>
            <a:pPr algn="ctr"/>
            <a:r>
              <a:rPr lang="zh-CN" altLang="en-US" sz="8000" dirty="0"/>
              <a:t>我是杨中科</a:t>
            </a:r>
            <a:endParaRPr lang="en-US" altLang="zh-CN" sz="8000" dirty="0"/>
          </a:p>
          <a:p>
            <a:pPr algn="ctr"/>
            <a:r>
              <a:rPr lang="zh-CN" altLang="en-US" sz="8000" dirty="0"/>
              <a:t>一名快乐的程序员</a:t>
            </a:r>
          </a:p>
        </p:txBody>
      </p:sp>
    </p:spTree>
    <p:extLst>
      <p:ext uri="{BB962C8B-B14F-4D97-AF65-F5344CB8AC3E}">
        <p14:creationId xmlns:p14="http://schemas.microsoft.com/office/powerpoint/2010/main" val="3181045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花纹</Template>
  <TotalTime>14237</TotalTime>
  <Words>488</Words>
  <Application>Microsoft Office PowerPoint</Application>
  <PresentationFormat>宽屏</PresentationFormat>
  <Paragraphs>21</Paragraphs>
  <Slides>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Rockwell</vt:lpstr>
      <vt:lpstr>等线</vt:lpstr>
      <vt:lpstr>Arial</vt:lpstr>
      <vt:lpstr>Bookman Old Style</vt:lpstr>
      <vt:lpstr>Damask</vt:lpstr>
      <vt:lpstr>主讲人：杨中科 .NET /.NET Core 教程 第七部分  学英语网站项目-9 转码服务</vt:lpstr>
      <vt:lpstr>功能</vt:lpstr>
      <vt:lpstr>领域层</vt:lpstr>
      <vt:lpstr>基础设施层</vt:lpstr>
      <vt:lpstr>应用层1</vt:lpstr>
      <vt:lpstr>应用层2</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zhongke</dc:creator>
  <cp:lastModifiedBy>zack yang</cp:lastModifiedBy>
  <cp:revision>4343</cp:revision>
  <dcterms:created xsi:type="dcterms:W3CDTF">2020-11-15T02:31:09Z</dcterms:created>
  <dcterms:modified xsi:type="dcterms:W3CDTF">2022-03-03T00:31:51Z</dcterms:modified>
</cp:coreProperties>
</file>