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05" r:id="rId4"/>
    <p:sldId id="308" r:id="rId5"/>
    <p:sldId id="307" r:id="rId6"/>
    <p:sldId id="306" r:id="rId7"/>
    <p:sldId id="310" r:id="rId8"/>
    <p:sldId id="30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DBA workforce distribution</a:t>
            </a:r>
            <a:endParaRPr lang="zh-CN"/>
          </a:p>
        </c:rich>
      </c:tx>
      <c:layout>
        <c:manualLayout>
          <c:xMode val="edge"/>
          <c:yMode val="edge"/>
          <c:x val="0.215320904721609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'[工作表 在 00.高斯OLAP业务研讨 - 可复制性V1.0.pptx]现状调查表'!$A$15</c:f>
              <c:strCache>
                <c:ptCount val="1"/>
                <c:pt idx="0">
                  <c:v>总投入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E2-4525-AACD-30C7488FB9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E2-4525-AACD-30C7488FB9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E2-4525-AACD-30C7488FB9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E2-4525-AACD-30C7488FB9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E2-4525-AACD-30C7488FB96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BE2-4525-AACD-30C7488FB96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BE2-4525-AACD-30C7488FB96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BE2-4525-AACD-30C7488FB96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BE2-4525-AACD-30C7488FB96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BE2-4525-AACD-30C7488FB96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BE2-4525-AACD-30C7488FB96E}"/>
              </c:ext>
            </c:extLst>
          </c:dPt>
          <c:dLbls>
            <c:dLbl>
              <c:idx val="0"/>
              <c:layout>
                <c:manualLayout>
                  <c:x val="0.27298326771653542"/>
                  <c:y val="-2.161563137941090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BE2-4525-AACD-30C7488FB96E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883E3DF-B881-4398-B8FB-4987373E70E3}" type="CATEGORYNAME">
                      <a:rPr lang="zh-CN" altLang="en-US" b="1">
                        <a:solidFill>
                          <a:srgbClr val="C00000"/>
                        </a:solidFill>
                      </a:rPr>
                      <a:pPr/>
                      <a:t>[类别名称]</a:t>
                    </a:fld>
                    <a:r>
                      <a:rPr lang="en-US" altLang="zh-CN" b="1" baseline="0" dirty="0">
                        <a:solidFill>
                          <a:srgbClr val="C00000"/>
                        </a:solidFill>
                      </a:rPr>
                      <a:t>, </a:t>
                    </a:r>
                    <a:fld id="{5B204F5E-9F41-4948-8520-6F8DF6360C9D}" type="VALUE">
                      <a:rPr lang="en-US" altLang="zh-CN" b="1" baseline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en-US" altLang="zh-CN" b="1" baseline="0" dirty="0">
                      <a:solidFill>
                        <a:srgbClr val="C00000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0BE2-4525-AACD-30C7488FB96E}"/>
                </c:ext>
              </c:extLst>
            </c:dLbl>
            <c:dLbl>
              <c:idx val="7"/>
              <c:layout>
                <c:manualLayout>
                  <c:x val="-7.2222222222222215E-2"/>
                  <c:y val="3.63983668708078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52777777777777"/>
                      <c:h val="0.10763888888888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BE2-4525-AACD-30C7488FB96E}"/>
                </c:ext>
              </c:extLst>
            </c:dLbl>
            <c:dLbl>
              <c:idx val="8"/>
              <c:layout>
                <c:manualLayout>
                  <c:x val="-0.11679418197725285"/>
                  <c:y val="-5.08573928258967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0BE2-4525-AACD-30C7488FB96E}"/>
                </c:ext>
              </c:extLst>
            </c:dLbl>
            <c:dLbl>
              <c:idx val="10"/>
              <c:layout>
                <c:manualLayout>
                  <c:x val="-0.30039720034995626"/>
                  <c:y val="9.7039953339165934E-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0BE2-4525-AACD-30C7488FB9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'[工作表 在 00.高斯OLAP业务研讨 - 可复制性V1.0.pptx]现状调查表'!$D$2:$N$2</c:f>
              <c:strCache>
                <c:ptCount val="11"/>
                <c:pt idx="0">
                  <c:v>需求分析</c:v>
                </c:pt>
                <c:pt idx="1">
                  <c:v>方案设计</c:v>
                </c:pt>
                <c:pt idx="2">
                  <c:v>安装部署</c:v>
                </c:pt>
                <c:pt idx="3">
                  <c:v>数据库设计</c:v>
                </c:pt>
                <c:pt idx="4">
                  <c:v>数据迁移或应用迁移</c:v>
                </c:pt>
                <c:pt idx="5">
                  <c:v>对接联调（调优）</c:v>
                </c:pt>
                <c:pt idx="6">
                  <c:v>上线和验收/割接</c:v>
                </c:pt>
                <c:pt idx="7">
                  <c:v>监控</c:v>
                </c:pt>
                <c:pt idx="8">
                  <c:v>例行维护</c:v>
                </c:pt>
                <c:pt idx="9">
                  <c:v>故障处理</c:v>
                </c:pt>
                <c:pt idx="10">
                  <c:v>升级打补丁</c:v>
                </c:pt>
              </c:strCache>
            </c:strRef>
          </c:cat>
          <c:val>
            <c:numRef>
              <c:f>'[工作表 在 00.高斯OLAP业务研讨 - 可复制性V1.0.pptx]现状调查表'!$D$16:$N$16</c:f>
              <c:numCache>
                <c:formatCode>0.00%</c:formatCode>
                <c:ptCount val="11"/>
                <c:pt idx="0">
                  <c:v>5.2221713238662391E-2</c:v>
                </c:pt>
                <c:pt idx="1">
                  <c:v>0.12276683463124141</c:v>
                </c:pt>
                <c:pt idx="2">
                  <c:v>5.5886394869445716E-2</c:v>
                </c:pt>
                <c:pt idx="3">
                  <c:v>3.2065964269354097E-2</c:v>
                </c:pt>
                <c:pt idx="4">
                  <c:v>0.19239578561612461</c:v>
                </c:pt>
                <c:pt idx="5">
                  <c:v>0.31058176820888683</c:v>
                </c:pt>
                <c:pt idx="6">
                  <c:v>4.1227668346312411E-2</c:v>
                </c:pt>
                <c:pt idx="7">
                  <c:v>1.0994044892349977E-2</c:v>
                </c:pt>
                <c:pt idx="8">
                  <c:v>1.4200641319285386E-2</c:v>
                </c:pt>
                <c:pt idx="9">
                  <c:v>0.12643151626202473</c:v>
                </c:pt>
                <c:pt idx="10">
                  <c:v>4.1227668346312411E-2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BE2-4525-AACD-30C7488FB96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5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5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5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068F-C9F9-4CAA-93AB-7BEAE1A82D2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B431-15BB-4DA3-A1BD-2996B5AD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8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6"/>
          <p:cNvSpPr>
            <a:spLocks noGrp="1"/>
          </p:cNvSpPr>
          <p:nvPr>
            <p:ph type="ctrTitle"/>
          </p:nvPr>
        </p:nvSpPr>
        <p:spPr>
          <a:xfrm>
            <a:off x="1795145" y="1758463"/>
            <a:ext cx="8601710" cy="1415268"/>
          </a:xfrm>
        </p:spPr>
        <p:txBody>
          <a:bodyPr>
            <a:normAutofit fontScale="90000"/>
          </a:bodyPr>
          <a:lstStyle/>
          <a:p>
            <a:r>
              <a:rPr lang="en-US" altLang="zh-CN" sz="5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8"/>
          <p:cNvSpPr txBox="1">
            <a:spLocks/>
          </p:cNvSpPr>
          <p:nvPr/>
        </p:nvSpPr>
        <p:spPr>
          <a:xfrm>
            <a:off x="4542790" y="4500245"/>
            <a:ext cx="3107055" cy="9227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2022.11</a:t>
            </a:r>
          </a:p>
        </p:txBody>
      </p:sp>
    </p:spTree>
    <p:extLst>
      <p:ext uri="{BB962C8B-B14F-4D97-AF65-F5344CB8AC3E}">
        <p14:creationId xmlns:p14="http://schemas.microsoft.com/office/powerpoint/2010/main" val="8263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 bwMode="auto">
          <a:xfrm>
            <a:off x="1272436" y="2121957"/>
            <a:ext cx="10195002" cy="5371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68516" tIns="34258" rIns="68516" bIns="3425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anose="020B0503020204020204" pitchFamily="34" charset="-122"/>
                <a:cs typeface="Arial Unicode MS" pitchFamily="34" charset="-122"/>
              </a:rPr>
              <a:t>关键特性</a:t>
            </a:r>
            <a:endParaRPr lang="en-US" altLang="zh-CN" sz="2000" b="1" dirty="0">
              <a:latin typeface="微软雅黑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34287" y="2777122"/>
            <a:ext cx="2483030" cy="2953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287888" tIns="45688" rIns="91379" bIns="45688" numCol="1" rtlCol="0" anchor="t" anchorCtr="0" compatLnSpc="1">
            <a:prstTxWarp prst="textNoShape">
              <a:avLst/>
            </a:prstTxWarp>
          </a:bodyPr>
          <a:lstStyle/>
          <a:p>
            <a:pPr defTabSz="913767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60712" y="2759709"/>
            <a:ext cx="2374546" cy="2953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287888" tIns="45688" rIns="91379" bIns="45688" numCol="1" rtlCol="0" anchor="t" anchorCtr="0" compatLnSpc="1">
            <a:prstTxWarp prst="textNoShape">
              <a:avLst/>
            </a:prstTxWarp>
          </a:bodyPr>
          <a:lstStyle/>
          <a:p>
            <a:pPr defTabSz="913767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3111" y="2820347"/>
            <a:ext cx="1798890" cy="424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891" indent="-99891" algn="ctr" defTabSz="299671">
              <a:lnSpc>
                <a:spcPct val="120000"/>
              </a:lnSpc>
              <a:buClr>
                <a:srgbClr val="FFFFFF">
                  <a:lumMod val="50000"/>
                </a:srgbClr>
              </a:buClr>
              <a:buSzPct val="70000"/>
              <a:defRPr/>
            </a:pPr>
            <a:r>
              <a:rPr lang="zh-CN" altLang="en-US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易运</a:t>
            </a:r>
            <a:r>
              <a:rPr lang="zh-CN" altLang="en-US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en-US" altLang="zh-CN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&amp;AI</a:t>
            </a:r>
            <a:r>
              <a:rPr lang="zh-CN" altLang="en-US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799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72436" y="2767189"/>
            <a:ext cx="2302636" cy="2953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287888" tIns="45688" rIns="91379" bIns="45688" numCol="1" rtlCol="0" anchor="t" anchorCtr="0" compatLnSpc="1">
            <a:prstTxWarp prst="textNoShape">
              <a:avLst/>
            </a:prstTxWarp>
          </a:bodyPr>
          <a:lstStyle/>
          <a:p>
            <a:pPr defTabSz="913767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68265" y="2815343"/>
            <a:ext cx="876820" cy="424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buClr>
                <a:prstClr val="white"/>
              </a:buClr>
            </a:pPr>
            <a:r>
              <a:rPr lang="zh-CN" altLang="en-US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1799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0497" y="2825835"/>
            <a:ext cx="1917513" cy="424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06555">
              <a:lnSpc>
                <a:spcPct val="120000"/>
              </a:lnSpc>
              <a:buClr>
                <a:prstClr val="white"/>
              </a:buClr>
            </a:pPr>
            <a:r>
              <a:rPr lang="zh-CN" altLang="en-US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 </a:t>
            </a:r>
            <a:r>
              <a:rPr lang="en-US" altLang="zh-CN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799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高安全</a:t>
            </a:r>
            <a:endParaRPr lang="en-US" altLang="zh-CN" sz="1799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178660" y="2759709"/>
            <a:ext cx="2288778" cy="2953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287888" tIns="45688" rIns="91379" bIns="45688" numCol="1" rtlCol="0" anchor="t" anchorCtr="0" compatLnSpc="1">
            <a:prstTxWarp prst="textNoShape">
              <a:avLst/>
            </a:prstTxWarp>
          </a:bodyPr>
          <a:lstStyle/>
          <a:p>
            <a:pPr defTabSz="913767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84639" y="2819110"/>
            <a:ext cx="876820" cy="424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06555">
              <a:lnSpc>
                <a:spcPct val="120000"/>
              </a:lnSpc>
              <a:buClr>
                <a:prstClr val="white"/>
              </a:buClr>
            </a:pPr>
            <a:r>
              <a:rPr lang="zh-CN" altLang="en-US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全开放</a:t>
            </a:r>
            <a:endParaRPr lang="en-US" altLang="zh-CN" sz="1799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3912252" y="3239909"/>
            <a:ext cx="2291403" cy="218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16" tIns="34258" rIns="68516" bIns="34258" rtlCol="0">
            <a:spAutoFit/>
          </a:bodyPr>
          <a:lstStyle/>
          <a:p>
            <a:pPr marL="215914" lvl="1" indent="-215914" defTabSz="299651">
              <a:lnSpc>
                <a:spcPct val="13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业务无忧，故障切换时间</a:t>
            </a:r>
            <a:r>
              <a:rPr lang="en-US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RTO&lt;10s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lnSpc>
                <a:spcPct val="13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精细安全管理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：细粒度访问控制、</a:t>
            </a: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多维度审计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lnSpc>
                <a:spcPct val="13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全方位数据保护：存储</a:t>
            </a:r>
            <a:r>
              <a:rPr lang="en-US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导出加密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动态脱敏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全密态计算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6595254" y="3239910"/>
            <a:ext cx="2318476" cy="2268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16" tIns="34258" rIns="68516" bIns="34258" rtlCol="0">
            <a:spAutoFit/>
          </a:bodyPr>
          <a:lstStyle/>
          <a:p>
            <a:pPr marL="215914" indent="-215914" defTabSz="299651">
              <a:lnSpc>
                <a:spcPct val="12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的智能参数调优，提供</a:t>
            </a:r>
            <a:r>
              <a:rPr lang="en-US" altLang="zh-CN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参数自动推荐；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lnSpc>
                <a:spcPct val="12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en-US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诊断，多维性能自监控视图，实时掌控系统性能表现；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lnSpc>
                <a:spcPct val="120000"/>
              </a:lnSpc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提供在线自学习的</a:t>
            </a:r>
            <a:r>
              <a:rPr lang="en-US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时间预测、快速定位，急速调优；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278830" y="3247390"/>
            <a:ext cx="2286644" cy="23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16" tIns="34258" rIns="68516" bIns="34258" rtlCol="0">
            <a:spAutoFit/>
          </a:bodyPr>
          <a:lstStyle/>
          <a:p>
            <a:pPr marL="215914" lvl="1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zh-CN" sz="139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两路鲲鹏性能</a:t>
            </a:r>
            <a:r>
              <a:rPr lang="en-US" altLang="zh-CN" sz="1399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zh-CN" sz="139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39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tpmC</a:t>
            </a: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lvl="1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面向多核架构的并发控制技术；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lvl="1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zh-CN" sz="1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NUMA-Aware</a:t>
            </a:r>
            <a:r>
              <a:rPr lang="zh-CN" altLang="en-US" sz="1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lvl="1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SQL-Bypass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智能选路执行技术；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lvl="1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面向实时高性能场景的内存</a:t>
            </a:r>
            <a:r>
              <a:rPr lang="zh-CN" altLang="en-US" sz="1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(MOT)</a:t>
            </a:r>
            <a:r>
              <a:rPr lang="zh-CN" altLang="en-US" sz="1399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9292042" y="3239909"/>
            <a:ext cx="2092788" cy="223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16" tIns="34258" rIns="68516" bIns="34258" rtlCol="0">
            <a:spAutoFit/>
          </a:bodyPr>
          <a:lstStyle/>
          <a:p>
            <a:pPr marL="215914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采用木兰宽松许可证协议，</a:t>
            </a:r>
            <a:r>
              <a:rPr lang="zh-CN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代码自由修改，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使用、</a:t>
            </a:r>
            <a:r>
              <a:rPr lang="zh-CN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数据库内核能力完全开放；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zh-CN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运维监控、开发和迁移工具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5914" indent="-215914" defTabSz="299651">
              <a:spcBef>
                <a:spcPts val="600"/>
              </a:spcBef>
              <a:buClr>
                <a:srgbClr val="FFFFFF">
                  <a:lumMod val="50000"/>
                </a:srgb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开放伙伴认证、培训体系及高校课程</a:t>
            </a:r>
            <a:endParaRPr lang="en-US" altLang="zh-CN" sz="1399" dirty="0">
              <a:solidFill>
                <a:srgbClr val="000000"/>
              </a:solidFill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6311" y="970130"/>
            <a:ext cx="1030463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提供面向多核的极致性能、全链路的业务和数据安全、基于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的调优和高效运维的能力，全面友好开放，携手伙伴共同打造全球领先的企业级开源关系型数据库。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26853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88" y="1061636"/>
            <a:ext cx="1423938" cy="340205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927" y="1103299"/>
            <a:ext cx="1839635" cy="49434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115" y="1116252"/>
            <a:ext cx="1638300" cy="20383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194" y="1180977"/>
            <a:ext cx="1605038" cy="38018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009" y="1116252"/>
            <a:ext cx="1834425" cy="51154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115" y="3373192"/>
            <a:ext cx="1462964" cy="12843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610" y="5043099"/>
            <a:ext cx="1598094" cy="11734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4253" y="4984398"/>
            <a:ext cx="1567857" cy="114164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194" y="5154803"/>
            <a:ext cx="1569322" cy="12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/>
          <p:cNvSpPr txBox="1">
            <a:spLocks/>
          </p:cNvSpPr>
          <p:nvPr/>
        </p:nvSpPr>
        <p:spPr>
          <a:xfrm>
            <a:off x="1069413" y="1150244"/>
            <a:ext cx="10341537" cy="584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数据库双机企业部署场景，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企业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可用性指标为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RPO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RTO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openGauss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支持双机同步保证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RPO=0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，通过极致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RTO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技术保证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RTO&lt;10s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8437" y="2525355"/>
            <a:ext cx="5760640" cy="30188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磁盘 8"/>
          <p:cNvSpPr/>
          <p:nvPr/>
        </p:nvSpPr>
        <p:spPr bwMode="auto">
          <a:xfrm>
            <a:off x="2006509" y="4968187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22533" y="506168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574460" y="4125577"/>
            <a:ext cx="2456271" cy="4825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7147" y="4197585"/>
            <a:ext cx="162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1574460" y="3384011"/>
            <a:ext cx="5328593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3903" y="340286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10GE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574460" y="2685417"/>
            <a:ext cx="5328593" cy="338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5865" y="2663931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客户端驱动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1358437" y="1967969"/>
            <a:ext cx="5762172" cy="338554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71277" y="19532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4518790" y="4125577"/>
            <a:ext cx="2456271" cy="4825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1477" y="4197585"/>
            <a:ext cx="165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磁盘 23"/>
          <p:cNvSpPr/>
          <p:nvPr/>
        </p:nvSpPr>
        <p:spPr bwMode="auto">
          <a:xfrm>
            <a:off x="5030845" y="4968187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46869" y="506168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654581" y="4608147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5678917" y="4608147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2654581" y="3744051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5678917" y="3744051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4018767" y="3023971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4028194" y="2303891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2215045" y="3769882"/>
            <a:ext cx="89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1383" y="3782236"/>
            <a:ext cx="6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83315" y="2494924"/>
            <a:ext cx="34241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84225" eaLnBrk="0" hangingPunct="0">
              <a:buSzPct val="50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可能丢失的数据的时长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(RPO)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恢复业务系统后与中断时相比的数据损失量，反映恢复数据完整性的指标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84225" eaLnBrk="0" hangingPunct="0">
              <a:buSzPct val="500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84225" eaLnBrk="0" hangingPunct="0">
              <a:buSzPct val="500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784225" eaLnBrk="0" hangingPunct="0">
              <a:buSzPct val="50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系统恢复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正常所需要的最大时长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(RTO)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业务从中断到恢复正常所需的时间，反映业务恢复及时性的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7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占位符 2"/>
          <p:cNvSpPr txBox="1">
            <a:spLocks/>
          </p:cNvSpPr>
          <p:nvPr/>
        </p:nvSpPr>
        <p:spPr>
          <a:xfrm>
            <a:off x="1127333" y="1032189"/>
            <a:ext cx="3579416" cy="315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RTO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57804" y="2242385"/>
            <a:ext cx="834261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60%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负载、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7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0+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tpmC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下可达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RTO&lt;10s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（主备切换指令后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秒内，备机接管业务</a:t>
            </a: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2311511" y="4091121"/>
            <a:ext cx="2456271" cy="4825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04198" y="4163129"/>
            <a:ext cx="165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磁盘 61"/>
          <p:cNvSpPr/>
          <p:nvPr/>
        </p:nvSpPr>
        <p:spPr bwMode="auto">
          <a:xfrm>
            <a:off x="2823566" y="5046749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39590" y="514024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endCxn id="63" idx="0"/>
          </p:cNvCxnSpPr>
          <p:nvPr/>
        </p:nvCxnSpPr>
        <p:spPr bwMode="auto">
          <a:xfrm flipH="1">
            <a:off x="3507642" y="4597053"/>
            <a:ext cx="0" cy="540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直接连接符 64"/>
          <p:cNvCxnSpPr>
            <a:stCxn id="68" idx="2"/>
            <a:endCxn id="60" idx="0"/>
          </p:cNvCxnSpPr>
          <p:nvPr/>
        </p:nvCxnSpPr>
        <p:spPr bwMode="auto">
          <a:xfrm flipH="1">
            <a:off x="3539647" y="3387534"/>
            <a:ext cx="0" cy="70358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6" name="文本框 65"/>
          <p:cNvSpPr txBox="1"/>
          <p:nvPr/>
        </p:nvSpPr>
        <p:spPr>
          <a:xfrm>
            <a:off x="3226571" y="3542300"/>
            <a:ext cx="6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2311510" y="3022575"/>
            <a:ext cx="2456271" cy="338554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090058" y="304898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</a:p>
        </p:txBody>
      </p:sp>
      <p:sp>
        <p:nvSpPr>
          <p:cNvPr id="69" name="圆角矩形 68"/>
          <p:cNvSpPr/>
          <p:nvPr/>
        </p:nvSpPr>
        <p:spPr bwMode="auto">
          <a:xfrm>
            <a:off x="6696871" y="4130506"/>
            <a:ext cx="2456271" cy="4825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189558" y="4202514"/>
            <a:ext cx="165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流程图: 磁盘 70"/>
          <p:cNvSpPr/>
          <p:nvPr/>
        </p:nvSpPr>
        <p:spPr bwMode="auto">
          <a:xfrm>
            <a:off x="7208926" y="5086134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24950" y="517962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>
            <a:endCxn id="72" idx="0"/>
          </p:cNvCxnSpPr>
          <p:nvPr/>
        </p:nvCxnSpPr>
        <p:spPr bwMode="auto">
          <a:xfrm flipH="1">
            <a:off x="7893002" y="4636438"/>
            <a:ext cx="0" cy="540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直接连接符 73"/>
          <p:cNvCxnSpPr>
            <a:stCxn id="77" idx="2"/>
            <a:endCxn id="69" idx="0"/>
          </p:cNvCxnSpPr>
          <p:nvPr/>
        </p:nvCxnSpPr>
        <p:spPr bwMode="auto">
          <a:xfrm flipH="1">
            <a:off x="7925007" y="3426919"/>
            <a:ext cx="0" cy="70358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7560561" y="3581685"/>
            <a:ext cx="8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6696870" y="3061960"/>
            <a:ext cx="2456271" cy="338554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475418" y="308836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</a:p>
        </p:txBody>
      </p:sp>
      <p:sp>
        <p:nvSpPr>
          <p:cNvPr id="78" name="右箭头 77"/>
          <p:cNvSpPr/>
          <p:nvPr/>
        </p:nvSpPr>
        <p:spPr>
          <a:xfrm>
            <a:off x="5126804" y="4091121"/>
            <a:ext cx="1325366" cy="33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40647" y="3674152"/>
            <a:ext cx="17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gs_ctl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failover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0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021925" y="953368"/>
            <a:ext cx="10346950" cy="410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全密态等值查询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在云化的发展趋势下，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openGauss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通过全密态实现端到端加密，解决企业上云安全顾虑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8270162" y="4430470"/>
            <a:ext cx="139635" cy="880376"/>
          </a:xfrm>
          <a:prstGeom prst="leftBrace">
            <a:avLst/>
          </a:prstGeom>
          <a:noFill/>
          <a:ln w="6350" cap="flat" cmpd="sng" algn="ctr">
            <a:solidFill>
              <a:srgbClr val="44546A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/>
          <p:cNvSpPr/>
          <p:nvPr/>
        </p:nvSpPr>
        <p:spPr>
          <a:xfrm rot="10800000">
            <a:off x="3461808" y="4430470"/>
            <a:ext cx="139635" cy="880376"/>
          </a:xfrm>
          <a:prstGeom prst="leftBrace">
            <a:avLst/>
          </a:prstGeom>
          <a:noFill/>
          <a:ln w="6350" cap="flat" cmpd="sng" algn="ctr">
            <a:solidFill>
              <a:srgbClr val="44546A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7963866" y="3211032"/>
            <a:ext cx="96569" cy="578734"/>
          </a:xfrm>
          <a:prstGeom prst="leftBrace">
            <a:avLst/>
          </a:prstGeom>
          <a:noFill/>
          <a:ln w="6350" cap="flat" cmpd="sng" algn="ctr">
            <a:solidFill>
              <a:srgbClr val="44546A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53604" y="3232872"/>
            <a:ext cx="3357346" cy="5457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基于可信通道传输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CEK(Client Encryption Key)</a:t>
            </a:r>
          </a:p>
        </p:txBody>
      </p:sp>
      <p:sp>
        <p:nvSpPr>
          <p:cNvPr id="27" name="矩形 26"/>
          <p:cNvSpPr/>
          <p:nvPr/>
        </p:nvSpPr>
        <p:spPr>
          <a:xfrm>
            <a:off x="8388865" y="4442547"/>
            <a:ext cx="2980010" cy="8562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提供与密文环境隔离的明文环境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查询和计算能力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0527" y="4442547"/>
            <a:ext cx="2491976" cy="8562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数据以密文形式存在，无法解密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不存储密钥明文信息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41434" y="4601841"/>
            <a:ext cx="4530960" cy="1550108"/>
            <a:chOff x="3684719" y="4898121"/>
            <a:chExt cx="4672583" cy="1326341"/>
          </a:xfrm>
        </p:grpSpPr>
        <p:sp>
          <p:nvSpPr>
            <p:cNvPr id="30" name="矩形 29"/>
            <p:cNvSpPr/>
            <p:nvPr/>
          </p:nvSpPr>
          <p:spPr>
            <a:xfrm>
              <a:off x="3684719" y="5828462"/>
              <a:ext cx="4672583" cy="396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x86 /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华为鲲鹏 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ARM 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684720" y="4898121"/>
              <a:ext cx="4672582" cy="396000"/>
              <a:chOff x="3684720" y="4898121"/>
              <a:chExt cx="4672582" cy="396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319762" y="4898121"/>
                <a:ext cx="2037540" cy="396000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可信执行环境</a:t>
                </a:r>
                <a:r>
                  <a:rPr kumimoji="0" lang="en-US" altLang="zh-CN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(TEE)</a:t>
                </a:r>
                <a:endPara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684720" y="4898121"/>
                <a:ext cx="2037540" cy="396000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密态内核</a:t>
                </a:r>
                <a:r>
                  <a:rPr kumimoji="0" lang="en-US" altLang="zh-CN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(REE)</a:t>
                </a:r>
                <a:endPara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4720" y="5363291"/>
              <a:ext cx="4672582" cy="396000"/>
              <a:chOff x="3684720" y="5386179"/>
              <a:chExt cx="4672582" cy="396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319762" y="5386179"/>
                <a:ext cx="2037540" cy="396000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lang="zh-CN" altLang="en-US" sz="1200" b="1" dirty="0"/>
                  <a:t>统一机密计算编程</a:t>
                </a:r>
                <a:r>
                  <a:rPr lang="zh-CN" altLang="en-US" sz="1200" b="1" dirty="0" smtClean="0"/>
                  <a:t>框架（</a:t>
                </a:r>
                <a:r>
                  <a:rPr lang="en-US" altLang="zh-CN" sz="12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b="1" kern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secGear</a:t>
                </a:r>
                <a:r>
                  <a:rPr lang="en-US" altLang="zh-CN" sz="12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200" b="1" dirty="0" smtClean="0"/>
                  <a:t>）</a:t>
                </a:r>
                <a:endPara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84720" y="5386179"/>
                <a:ext cx="2037540" cy="396000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EulerOS/SUSE</a:t>
                </a:r>
                <a:endPara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4231536" y="3748411"/>
            <a:ext cx="3437076" cy="389747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GaussDB Kernel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31536" y="2155523"/>
            <a:ext cx="3437076" cy="389747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ODBC/JDBC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31536" y="2856519"/>
            <a:ext cx="3437076" cy="389747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加密驱动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(User Side)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98272" y="2563000"/>
            <a:ext cx="1078519" cy="2918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数据加解密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111033" y="3246266"/>
            <a:ext cx="0" cy="1347542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>
          <a:xfrm>
            <a:off x="4990122" y="4138158"/>
            <a:ext cx="0" cy="439386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/>
          <p:cNvCxnSpPr/>
          <p:nvPr/>
        </p:nvCxnSpPr>
        <p:spPr>
          <a:xfrm flipH="1">
            <a:off x="6693765" y="4138158"/>
            <a:ext cx="0" cy="461157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4990122" y="4217950"/>
            <a:ext cx="961783" cy="279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密文数据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47844" y="4217950"/>
            <a:ext cx="982938" cy="279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密文数据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16397" y="3403821"/>
            <a:ext cx="976770" cy="2711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密文数据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16397" y="1857600"/>
            <a:ext cx="916482" cy="279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明文数据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054504" y="3343568"/>
            <a:ext cx="979780" cy="39160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可信通道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550681" y="1825197"/>
            <a:ext cx="0" cy="33032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直接箭头连接符 50"/>
          <p:cNvCxnSpPr/>
          <p:nvPr/>
        </p:nvCxnSpPr>
        <p:spPr>
          <a:xfrm flipV="1">
            <a:off x="6349464" y="1825197"/>
            <a:ext cx="0" cy="315424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直接箭头连接符 51"/>
          <p:cNvCxnSpPr/>
          <p:nvPr/>
        </p:nvCxnSpPr>
        <p:spPr>
          <a:xfrm>
            <a:off x="5550682" y="2551773"/>
            <a:ext cx="0" cy="29965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直接箭头连接符 52"/>
          <p:cNvCxnSpPr/>
          <p:nvPr/>
        </p:nvCxnSpPr>
        <p:spPr>
          <a:xfrm flipV="1">
            <a:off x="6349468" y="2545270"/>
            <a:ext cx="0" cy="306162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 flipH="1">
            <a:off x="5550686" y="3234054"/>
            <a:ext cx="0" cy="514357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>
          <a:xfrm flipV="1">
            <a:off x="6347585" y="3232872"/>
            <a:ext cx="0" cy="515539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4231536" y="1435448"/>
            <a:ext cx="3437076" cy="389747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Application API</a:t>
            </a:r>
          </a:p>
        </p:txBody>
      </p:sp>
      <p:sp>
        <p:nvSpPr>
          <p:cNvPr id="57" name="矩形 56"/>
          <p:cNvSpPr/>
          <p:nvPr/>
        </p:nvSpPr>
        <p:spPr>
          <a:xfrm>
            <a:off x="4102722" y="1384593"/>
            <a:ext cx="3694705" cy="1935682"/>
          </a:xfrm>
          <a:prstGeom prst="rect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/>
          <p:cNvSpPr txBox="1">
            <a:spLocks/>
          </p:cNvSpPr>
          <p:nvPr/>
        </p:nvSpPr>
        <p:spPr>
          <a:xfrm>
            <a:off x="1030711" y="967872"/>
            <a:ext cx="4704942" cy="42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全密态等值查询流程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9599" y="4563390"/>
            <a:ext cx="2335658" cy="8507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8115" y="2462328"/>
            <a:ext cx="101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3182" y="3457706"/>
            <a:ext cx="1267165" cy="493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（解析层）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3183" y="4515945"/>
            <a:ext cx="1267164" cy="493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加密模块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4016765" y="3950866"/>
            <a:ext cx="0" cy="565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68107" y="4052371"/>
            <a:ext cx="109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加密解密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4723" y="4534783"/>
            <a:ext cx="1267164" cy="493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秘钥管理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3"/>
            <a:endCxn id="14" idx="1"/>
          </p:cNvCxnSpPr>
          <p:nvPr/>
        </p:nvCxnSpPr>
        <p:spPr>
          <a:xfrm flipV="1">
            <a:off x="2521887" y="4762525"/>
            <a:ext cx="8612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49262" y="4338333"/>
            <a:ext cx="109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入导出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endCxn id="13" idx="0"/>
          </p:cNvCxnSpPr>
          <p:nvPr/>
        </p:nvCxnSpPr>
        <p:spPr>
          <a:xfrm>
            <a:off x="4016764" y="2763454"/>
            <a:ext cx="1" cy="69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65074" y="3476544"/>
            <a:ext cx="1267165" cy="493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13" idx="3"/>
            <a:endCxn id="21" idx="1"/>
          </p:cNvCxnSpPr>
          <p:nvPr/>
        </p:nvCxnSpPr>
        <p:spPr>
          <a:xfrm>
            <a:off x="4650347" y="3704286"/>
            <a:ext cx="1114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9027" y="3446933"/>
            <a:ext cx="101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密文请求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316465" y="3979978"/>
            <a:ext cx="0" cy="565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319876" y="4687178"/>
            <a:ext cx="1868183" cy="493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态等值查询内核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42866" y="3457706"/>
            <a:ext cx="3904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三层秘钥管理机制：根秘钥，主秘钥和列加密秘钥。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客户端完成数据的加密和解密，服务器完成密态数据计算。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不需要加密的字段仍然是明文处理。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6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064000" y="411965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技术（示例）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49725" y="819150"/>
            <a:ext cx="10261225" cy="16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77437"/>
              </p:ext>
            </p:extLst>
          </p:nvPr>
        </p:nvGraphicFramePr>
        <p:xfrm>
          <a:off x="2421053" y="2096765"/>
          <a:ext cx="4121476" cy="2929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占位符 4"/>
          <p:cNvSpPr txBox="1">
            <a:spLocks/>
          </p:cNvSpPr>
          <p:nvPr/>
        </p:nvSpPr>
        <p:spPr>
          <a:xfrm>
            <a:off x="2221826" y="1479952"/>
            <a:ext cx="439921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600"/>
              </a:spcBef>
              <a:buClr>
                <a:schemeClr val="tx2"/>
              </a:buClr>
              <a:buSzPct val="7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spcBef>
                <a:spcPts val="0"/>
              </a:spcBef>
              <a:buClrTx/>
              <a:buSzTx/>
            </a:pPr>
            <a:r>
              <a:rPr lang="zh-CN" altLang="en-US" sz="1200" b="1" dirty="0"/>
              <a:t>日产运维工作占</a:t>
            </a:r>
            <a:r>
              <a:rPr lang="en-US" altLang="zh-CN" sz="1200" b="1" dirty="0"/>
              <a:t>DBA50%</a:t>
            </a:r>
            <a:r>
              <a:rPr lang="zh-CN" altLang="en-US" sz="1200" b="1" dirty="0"/>
              <a:t>以上工作内容</a:t>
            </a:r>
            <a:endParaRPr lang="en-US" altLang="zh-CN" sz="1200" b="1" dirty="0"/>
          </a:p>
          <a:p>
            <a:pPr algn="ctr">
              <a:spcBef>
                <a:spcPts val="0"/>
              </a:spcBef>
              <a:buClrTx/>
              <a:buSzTx/>
            </a:pPr>
            <a:r>
              <a:rPr lang="en-US" altLang="zh-CN" sz="1200" b="1" dirty="0"/>
              <a:t>Tuning/upgrading/debugging…</a:t>
            </a:r>
            <a:endParaRPr lang="zh-CN" altLang="en-US" sz="12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7436863" y="1849548"/>
            <a:ext cx="2684810" cy="3485218"/>
            <a:chOff x="9227052" y="2462428"/>
            <a:chExt cx="2697317" cy="3676613"/>
          </a:xfrm>
        </p:grpSpPr>
        <p:grpSp>
          <p:nvGrpSpPr>
            <p:cNvPr id="13" name="组合 12"/>
            <p:cNvGrpSpPr/>
            <p:nvPr/>
          </p:nvGrpSpPr>
          <p:grpSpPr>
            <a:xfrm>
              <a:off x="9227053" y="2462428"/>
              <a:ext cx="2690631" cy="2262539"/>
              <a:chOff x="1062782" y="2814941"/>
              <a:chExt cx="2293502" cy="2104522"/>
            </a:xfrm>
          </p:grpSpPr>
          <p:sp>
            <p:nvSpPr>
              <p:cNvPr id="18" name="929740122"/>
              <p:cNvSpPr/>
              <p:nvPr/>
            </p:nvSpPr>
            <p:spPr bwMode="auto">
              <a:xfrm>
                <a:off x="1062782" y="2814941"/>
                <a:ext cx="2293502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en-US" altLang="zh-CN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schema</a:t>
                </a: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设计</a:t>
                </a:r>
              </a:p>
            </p:txBody>
          </p:sp>
          <p:sp>
            <p:nvSpPr>
              <p:cNvPr id="19" name="1781810282"/>
              <p:cNvSpPr/>
              <p:nvPr/>
            </p:nvSpPr>
            <p:spPr bwMode="auto">
              <a:xfrm>
                <a:off x="1062782" y="3093448"/>
                <a:ext cx="2293502" cy="32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应用查询开发</a:t>
                </a:r>
              </a:p>
            </p:txBody>
          </p:sp>
          <p:sp>
            <p:nvSpPr>
              <p:cNvPr id="20" name="1577508333"/>
              <p:cNvSpPr/>
              <p:nvPr/>
            </p:nvSpPr>
            <p:spPr bwMode="auto">
              <a:xfrm>
                <a:off x="1062782" y="3450284"/>
                <a:ext cx="2293502" cy="225444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en-US" altLang="zh-CN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SQL</a:t>
                </a: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查询优化</a:t>
                </a:r>
              </a:p>
            </p:txBody>
          </p:sp>
          <p:sp>
            <p:nvSpPr>
              <p:cNvPr id="21" name="1757772598"/>
              <p:cNvSpPr/>
              <p:nvPr/>
            </p:nvSpPr>
            <p:spPr bwMode="auto">
              <a:xfrm>
                <a:off x="1062782" y="3683241"/>
                <a:ext cx="2293502" cy="225445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/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故障恢复和诊断</a:t>
                </a:r>
              </a:p>
            </p:txBody>
          </p:sp>
          <p:sp>
            <p:nvSpPr>
              <p:cNvPr id="22" name="2106390780"/>
              <p:cNvSpPr/>
              <p:nvPr/>
            </p:nvSpPr>
            <p:spPr bwMode="auto">
              <a:xfrm>
                <a:off x="1062782" y="3927828"/>
                <a:ext cx="2293502" cy="225444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数据库备份和恢复</a:t>
                </a:r>
              </a:p>
            </p:txBody>
          </p:sp>
          <p:sp>
            <p:nvSpPr>
              <p:cNvPr id="23" name="1727584987"/>
              <p:cNvSpPr/>
              <p:nvPr/>
            </p:nvSpPr>
            <p:spPr bwMode="auto">
              <a:xfrm>
                <a:off x="1062782" y="4168926"/>
                <a:ext cx="2293502" cy="225444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安全管理</a:t>
                </a:r>
              </a:p>
            </p:txBody>
          </p:sp>
          <p:sp>
            <p:nvSpPr>
              <p:cNvPr id="24" name="1646218092"/>
              <p:cNvSpPr/>
              <p:nvPr/>
            </p:nvSpPr>
            <p:spPr bwMode="auto">
              <a:xfrm>
                <a:off x="1062782" y="4413511"/>
                <a:ext cx="2293502" cy="225444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/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数据库扩容和数据迁移</a:t>
                </a:r>
              </a:p>
            </p:txBody>
          </p:sp>
          <p:sp>
            <p:nvSpPr>
              <p:cNvPr id="25" name="1081496433"/>
              <p:cNvSpPr/>
              <p:nvPr/>
            </p:nvSpPr>
            <p:spPr bwMode="auto">
              <a:xfrm>
                <a:off x="1062782" y="4657993"/>
                <a:ext cx="2293502" cy="261470"/>
              </a:xfrm>
              <a:prstGeom prst="rect">
                <a:avLst/>
              </a:prstGeom>
              <a:solidFill>
                <a:srgbClr val="CE6500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  <p:txBody>
              <a:bodyPr lIns="106510" tIns="53256" rIns="106510" bIns="53256" anchor="ctr"/>
              <a:lstStyle/>
              <a:p>
                <a:pPr algn="ctr" defTabSz="1065008">
                  <a:defRPr/>
                </a:pPr>
                <a:r>
                  <a:rPr lang="zh-CN" altLang="en-US" sz="14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部署、补丁、升级</a:t>
                </a:r>
              </a:p>
            </p:txBody>
          </p:sp>
        </p:grpSp>
        <p:sp>
          <p:nvSpPr>
            <p:cNvPr id="14" name="1757772598"/>
            <p:cNvSpPr/>
            <p:nvPr/>
          </p:nvSpPr>
          <p:spPr bwMode="auto">
            <a:xfrm>
              <a:off x="9233741" y="4753551"/>
              <a:ext cx="2690628" cy="263527"/>
            </a:xfrm>
            <a:prstGeom prst="rect">
              <a:avLst/>
            </a:prstGeom>
            <a:solidFill>
              <a:srgbClr val="CE6500"/>
            </a:solidFill>
            <a:ln w="127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106510" tIns="53256" rIns="106510" bIns="53256" anchor="ctr"/>
            <a:lstStyle/>
            <a:p>
              <a:pPr algn="ctr" defTabSz="1065008"/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监控与故障排查</a:t>
              </a:r>
            </a:p>
          </p:txBody>
        </p:sp>
        <p:sp>
          <p:nvSpPr>
            <p:cNvPr id="15" name="1727584987"/>
            <p:cNvSpPr/>
            <p:nvPr/>
          </p:nvSpPr>
          <p:spPr bwMode="auto">
            <a:xfrm>
              <a:off x="9233741" y="5050722"/>
              <a:ext cx="2690628" cy="253932"/>
            </a:xfrm>
            <a:prstGeom prst="rect">
              <a:avLst/>
            </a:prstGeom>
            <a:solidFill>
              <a:srgbClr val="CE6500"/>
            </a:solidFill>
            <a:ln w="127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106510" tIns="53256" rIns="106510" bIns="53256" anchor="ctr"/>
            <a:lstStyle/>
            <a:p>
              <a:pPr algn="ctr" defTabSz="1065008">
                <a:defRPr/>
              </a:pP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OOS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部署、补丁、升级</a:t>
              </a:r>
            </a:p>
          </p:txBody>
        </p:sp>
        <p:sp>
          <p:nvSpPr>
            <p:cNvPr id="16" name="1646218092"/>
            <p:cNvSpPr/>
            <p:nvPr/>
          </p:nvSpPr>
          <p:spPr bwMode="auto">
            <a:xfrm>
              <a:off x="9233741" y="5338299"/>
              <a:ext cx="2690628" cy="340671"/>
            </a:xfrm>
            <a:prstGeom prst="rect">
              <a:avLst/>
            </a:prstGeom>
            <a:solidFill>
              <a:srgbClr val="CE6500"/>
            </a:solidFill>
            <a:ln w="127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106510" tIns="53256" rIns="106510" bIns="53256" anchor="ctr"/>
            <a:lstStyle/>
            <a:p>
              <a:pPr algn="ctr" defTabSz="1065008"/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服务器、网络、存储日常运维</a:t>
              </a:r>
            </a:p>
          </p:txBody>
        </p:sp>
        <p:sp>
          <p:nvSpPr>
            <p:cNvPr id="17" name="1081496433"/>
            <p:cNvSpPr/>
            <p:nvPr/>
          </p:nvSpPr>
          <p:spPr bwMode="auto">
            <a:xfrm>
              <a:off x="9227052" y="5709009"/>
              <a:ext cx="2697317" cy="430032"/>
            </a:xfrm>
            <a:prstGeom prst="rect">
              <a:avLst/>
            </a:prstGeom>
            <a:solidFill>
              <a:srgbClr val="CE6500"/>
            </a:solidFill>
            <a:ln w="127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106510" tIns="53256" rIns="106510" bIns="53256" anchor="ctr"/>
            <a:lstStyle/>
            <a:p>
              <a:pPr algn="ctr" defTabSz="1065008"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基础设施和资产管理</a:t>
              </a:r>
            </a:p>
          </p:txBody>
        </p:sp>
      </p:grpSp>
      <p:sp>
        <p:nvSpPr>
          <p:cNvPr id="26" name="929740122"/>
          <p:cNvSpPr/>
          <p:nvPr/>
        </p:nvSpPr>
        <p:spPr bwMode="auto">
          <a:xfrm>
            <a:off x="10270570" y="3362626"/>
            <a:ext cx="931074" cy="2728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106510" tIns="53256" rIns="106510" bIns="53256" anchor="ctr"/>
          <a:lstStyle/>
          <a:p>
            <a:pPr algn="ctr" defTabSz="1065008">
              <a:defRPr/>
            </a:pP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业务相关</a:t>
            </a:r>
          </a:p>
        </p:txBody>
      </p:sp>
      <p:sp>
        <p:nvSpPr>
          <p:cNvPr id="27" name="929740122"/>
          <p:cNvSpPr/>
          <p:nvPr/>
        </p:nvSpPr>
        <p:spPr bwMode="auto">
          <a:xfrm>
            <a:off x="10270570" y="3726042"/>
            <a:ext cx="931074" cy="259775"/>
          </a:xfrm>
          <a:prstGeom prst="rect">
            <a:avLst/>
          </a:prstGeom>
          <a:solidFill>
            <a:srgbClr val="CE6500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106510" tIns="53256" rIns="106510" bIns="53256" anchor="ctr"/>
          <a:lstStyle/>
          <a:p>
            <a:pPr algn="ctr" defTabSz="1065008"/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可自动化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7268378" y="1511125"/>
            <a:ext cx="309070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600"/>
              </a:spcBef>
              <a:buClr>
                <a:schemeClr val="tx2"/>
              </a:buClr>
              <a:buSzPct val="7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spcBef>
                <a:spcPts val="0"/>
              </a:spcBef>
              <a:buClrTx/>
              <a:buSzTx/>
            </a:pPr>
            <a:r>
              <a:rPr lang="zh-CN" altLang="en-US" sz="1200" b="1" dirty="0"/>
              <a:t>大部分</a:t>
            </a:r>
            <a:r>
              <a:rPr lang="en-US" altLang="zh-CN" sz="1200" b="1" dirty="0"/>
              <a:t>DBA</a:t>
            </a:r>
            <a:r>
              <a:rPr lang="zh-CN" altLang="en-US" sz="1200" b="1" dirty="0"/>
              <a:t>日常工作可以自动化</a:t>
            </a:r>
            <a:endParaRPr lang="en-US" altLang="zh-CN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3236051" y="5015114"/>
            <a:ext cx="2931875" cy="246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Source: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 survey from CSDN.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6849441" y="2963110"/>
            <a:ext cx="418936" cy="635567"/>
          </a:xfrm>
          <a:prstGeom prst="chevron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0132" y="898251"/>
            <a:ext cx="10278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企业数据库运维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DB4AI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AI4DB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，实现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openGauss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自运维和调优，减少企业应用开发和维护的成本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(TCO)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7333" y="5598440"/>
            <a:ext cx="2829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数据库指标采集、预测与异常监控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根因分析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参数调优与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诊断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8311" y="5598441"/>
            <a:ext cx="26194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数据库驱动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查询时间预测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智能基数估计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自适应计划选择</a:t>
            </a:r>
          </a:p>
        </p:txBody>
      </p:sp>
      <p:sp>
        <p:nvSpPr>
          <p:cNvPr id="32" name="矩形 31"/>
          <p:cNvSpPr/>
          <p:nvPr/>
        </p:nvSpPr>
        <p:spPr>
          <a:xfrm>
            <a:off x="7504013" y="5646457"/>
            <a:ext cx="26194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169409" y="5500843"/>
            <a:ext cx="10261225" cy="168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accent5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800</Words>
  <Application>Microsoft Office PowerPoint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宋体</vt:lpstr>
      <vt:lpstr>微软雅黑</vt:lpstr>
      <vt:lpstr>Arial</vt:lpstr>
      <vt:lpstr>Calibri</vt:lpstr>
      <vt:lpstr>Calibri Light</vt:lpstr>
      <vt:lpstr>Segoe UI</vt:lpstr>
      <vt:lpstr>Wingdings</vt:lpstr>
      <vt:lpstr>Office 主题</vt:lpstr>
      <vt:lpstr>openGauss数据库概述(3) ——openGauss 关键技术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487</cp:revision>
  <dcterms:created xsi:type="dcterms:W3CDTF">2021-11-02T03:27:40Z</dcterms:created>
  <dcterms:modified xsi:type="dcterms:W3CDTF">2022-12-07T02:55:32Z</dcterms:modified>
</cp:coreProperties>
</file>