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8" r:id="rId4"/>
    <p:sldId id="260" r:id="rId5"/>
    <p:sldId id="263" r:id="rId6"/>
    <p:sldId id="264" r:id="rId7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5" name="作者" initials="A" lastIdx="0" clrIdx="2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74CB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2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81.xml"/><Relationship Id="rId12" Type="http://schemas.openxmlformats.org/officeDocument/2006/relationships/commentAuthors" Target="commentAuthors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8" Type="http://schemas.openxmlformats.org/officeDocument/2006/relationships/slideLayout" Target="../slideLayouts/slideLayout1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4" Type="http://schemas.openxmlformats.org/officeDocument/2006/relationships/slideLayout" Target="../slideLayouts/slideLayout2.xml"/><Relationship Id="rId23" Type="http://schemas.openxmlformats.org/officeDocument/2006/relationships/tags" Target="../tags/tag102.xml"/><Relationship Id="rId22" Type="http://schemas.openxmlformats.org/officeDocument/2006/relationships/tags" Target="../tags/tag101.xml"/><Relationship Id="rId21" Type="http://schemas.openxmlformats.org/officeDocument/2006/relationships/tags" Target="../tags/tag100.xml"/><Relationship Id="rId20" Type="http://schemas.openxmlformats.org/officeDocument/2006/relationships/tags" Target="../tags/tag99.xml"/><Relationship Id="rId2" Type="http://schemas.openxmlformats.org/officeDocument/2006/relationships/tags" Target="../tags/tag81.xml"/><Relationship Id="rId19" Type="http://schemas.openxmlformats.org/officeDocument/2006/relationships/tags" Target="../tags/tag98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tags" Target="../tags/tag90.xml"/><Relationship Id="rId10" Type="http://schemas.openxmlformats.org/officeDocument/2006/relationships/tags" Target="../tags/tag89.xml"/><Relationship Id="rId1" Type="http://schemas.openxmlformats.org/officeDocument/2006/relationships/tags" Target="../tags/tag80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8" Type="http://schemas.openxmlformats.org/officeDocument/2006/relationships/slideLayout" Target="../slideLayouts/slideLayout2.xml"/><Relationship Id="rId17" Type="http://schemas.openxmlformats.org/officeDocument/2006/relationships/tags" Target="../tags/tag119.xml"/><Relationship Id="rId16" Type="http://schemas.openxmlformats.org/officeDocument/2006/relationships/tags" Target="../tags/tag118.xml"/><Relationship Id="rId15" Type="http://schemas.openxmlformats.org/officeDocument/2006/relationships/tags" Target="../tags/tag117.xml"/><Relationship Id="rId14" Type="http://schemas.openxmlformats.org/officeDocument/2006/relationships/tags" Target="../tags/tag116.xml"/><Relationship Id="rId13" Type="http://schemas.openxmlformats.org/officeDocument/2006/relationships/tags" Target="../tags/tag115.xml"/><Relationship Id="rId12" Type="http://schemas.openxmlformats.org/officeDocument/2006/relationships/tags" Target="../tags/tag114.xml"/><Relationship Id="rId11" Type="http://schemas.openxmlformats.org/officeDocument/2006/relationships/tags" Target="../tags/tag113.xml"/><Relationship Id="rId10" Type="http://schemas.openxmlformats.org/officeDocument/2006/relationships/tags" Target="../tags/tag112.xml"/><Relationship Id="rId1" Type="http://schemas.openxmlformats.org/officeDocument/2006/relationships/tags" Target="../tags/tag10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21.xml"/><Relationship Id="rId2" Type="http://schemas.openxmlformats.org/officeDocument/2006/relationships/image" Target="../media/image1.png"/><Relationship Id="rId1" Type="http://schemas.openxmlformats.org/officeDocument/2006/relationships/tags" Target="../tags/tag120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30.xml"/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0" Type="http://schemas.openxmlformats.org/officeDocument/2006/relationships/slideLayout" Target="../slideLayouts/slideLayout2.xml"/><Relationship Id="rId6" Type="http://schemas.openxmlformats.org/officeDocument/2006/relationships/tags" Target="../tags/tag127.xml"/><Relationship Id="rId59" Type="http://schemas.openxmlformats.org/officeDocument/2006/relationships/tags" Target="../tags/tag180.xml"/><Relationship Id="rId58" Type="http://schemas.openxmlformats.org/officeDocument/2006/relationships/tags" Target="../tags/tag179.xml"/><Relationship Id="rId57" Type="http://schemas.openxmlformats.org/officeDocument/2006/relationships/tags" Target="../tags/tag178.xml"/><Relationship Id="rId56" Type="http://schemas.openxmlformats.org/officeDocument/2006/relationships/tags" Target="../tags/tag177.xml"/><Relationship Id="rId55" Type="http://schemas.openxmlformats.org/officeDocument/2006/relationships/tags" Target="../tags/tag176.xml"/><Relationship Id="rId54" Type="http://schemas.openxmlformats.org/officeDocument/2006/relationships/tags" Target="../tags/tag175.xml"/><Relationship Id="rId53" Type="http://schemas.openxmlformats.org/officeDocument/2006/relationships/tags" Target="../tags/tag174.xml"/><Relationship Id="rId52" Type="http://schemas.openxmlformats.org/officeDocument/2006/relationships/tags" Target="../tags/tag173.xml"/><Relationship Id="rId51" Type="http://schemas.openxmlformats.org/officeDocument/2006/relationships/tags" Target="../tags/tag172.xml"/><Relationship Id="rId50" Type="http://schemas.openxmlformats.org/officeDocument/2006/relationships/tags" Target="../tags/tag171.xml"/><Relationship Id="rId5" Type="http://schemas.openxmlformats.org/officeDocument/2006/relationships/tags" Target="../tags/tag126.xml"/><Relationship Id="rId49" Type="http://schemas.openxmlformats.org/officeDocument/2006/relationships/tags" Target="../tags/tag170.xml"/><Relationship Id="rId48" Type="http://schemas.openxmlformats.org/officeDocument/2006/relationships/tags" Target="../tags/tag169.xml"/><Relationship Id="rId47" Type="http://schemas.openxmlformats.org/officeDocument/2006/relationships/tags" Target="../tags/tag168.xml"/><Relationship Id="rId46" Type="http://schemas.openxmlformats.org/officeDocument/2006/relationships/tags" Target="../tags/tag167.xml"/><Relationship Id="rId45" Type="http://schemas.openxmlformats.org/officeDocument/2006/relationships/tags" Target="../tags/tag166.xml"/><Relationship Id="rId44" Type="http://schemas.openxmlformats.org/officeDocument/2006/relationships/tags" Target="../tags/tag165.xml"/><Relationship Id="rId43" Type="http://schemas.openxmlformats.org/officeDocument/2006/relationships/tags" Target="../tags/tag164.xml"/><Relationship Id="rId42" Type="http://schemas.openxmlformats.org/officeDocument/2006/relationships/tags" Target="../tags/tag163.xml"/><Relationship Id="rId41" Type="http://schemas.openxmlformats.org/officeDocument/2006/relationships/tags" Target="../tags/tag162.xml"/><Relationship Id="rId40" Type="http://schemas.openxmlformats.org/officeDocument/2006/relationships/tags" Target="../tags/tag161.xml"/><Relationship Id="rId4" Type="http://schemas.openxmlformats.org/officeDocument/2006/relationships/tags" Target="../tags/tag125.xml"/><Relationship Id="rId39" Type="http://schemas.openxmlformats.org/officeDocument/2006/relationships/tags" Target="../tags/tag160.xml"/><Relationship Id="rId38" Type="http://schemas.openxmlformats.org/officeDocument/2006/relationships/tags" Target="../tags/tag159.xml"/><Relationship Id="rId37" Type="http://schemas.openxmlformats.org/officeDocument/2006/relationships/tags" Target="../tags/tag158.xml"/><Relationship Id="rId36" Type="http://schemas.openxmlformats.org/officeDocument/2006/relationships/tags" Target="../tags/tag157.xml"/><Relationship Id="rId35" Type="http://schemas.openxmlformats.org/officeDocument/2006/relationships/tags" Target="../tags/tag156.xml"/><Relationship Id="rId34" Type="http://schemas.openxmlformats.org/officeDocument/2006/relationships/tags" Target="../tags/tag155.xml"/><Relationship Id="rId33" Type="http://schemas.openxmlformats.org/officeDocument/2006/relationships/tags" Target="../tags/tag154.xml"/><Relationship Id="rId32" Type="http://schemas.openxmlformats.org/officeDocument/2006/relationships/tags" Target="../tags/tag153.xml"/><Relationship Id="rId31" Type="http://schemas.openxmlformats.org/officeDocument/2006/relationships/tags" Target="../tags/tag152.xml"/><Relationship Id="rId30" Type="http://schemas.openxmlformats.org/officeDocument/2006/relationships/tags" Target="../tags/tag151.xml"/><Relationship Id="rId3" Type="http://schemas.openxmlformats.org/officeDocument/2006/relationships/tags" Target="../tags/tag124.xml"/><Relationship Id="rId29" Type="http://schemas.openxmlformats.org/officeDocument/2006/relationships/tags" Target="../tags/tag150.xml"/><Relationship Id="rId28" Type="http://schemas.openxmlformats.org/officeDocument/2006/relationships/tags" Target="../tags/tag149.xml"/><Relationship Id="rId27" Type="http://schemas.openxmlformats.org/officeDocument/2006/relationships/tags" Target="../tags/tag148.xml"/><Relationship Id="rId26" Type="http://schemas.openxmlformats.org/officeDocument/2006/relationships/tags" Target="../tags/tag147.xml"/><Relationship Id="rId25" Type="http://schemas.openxmlformats.org/officeDocument/2006/relationships/tags" Target="../tags/tag146.xml"/><Relationship Id="rId24" Type="http://schemas.openxmlformats.org/officeDocument/2006/relationships/tags" Target="../tags/tag145.xml"/><Relationship Id="rId23" Type="http://schemas.openxmlformats.org/officeDocument/2006/relationships/tags" Target="../tags/tag144.xml"/><Relationship Id="rId22" Type="http://schemas.openxmlformats.org/officeDocument/2006/relationships/tags" Target="../tags/tag143.xml"/><Relationship Id="rId21" Type="http://schemas.openxmlformats.org/officeDocument/2006/relationships/tags" Target="../tags/tag142.xml"/><Relationship Id="rId20" Type="http://schemas.openxmlformats.org/officeDocument/2006/relationships/tags" Target="../tags/tag141.xml"/><Relationship Id="rId2" Type="http://schemas.openxmlformats.org/officeDocument/2006/relationships/tags" Target="../tags/tag123.xml"/><Relationship Id="rId19" Type="http://schemas.openxmlformats.org/officeDocument/2006/relationships/tags" Target="../tags/tag140.xml"/><Relationship Id="rId18" Type="http://schemas.openxmlformats.org/officeDocument/2006/relationships/tags" Target="../tags/tag139.xml"/><Relationship Id="rId17" Type="http://schemas.openxmlformats.org/officeDocument/2006/relationships/tags" Target="../tags/tag138.xml"/><Relationship Id="rId16" Type="http://schemas.openxmlformats.org/officeDocument/2006/relationships/tags" Target="../tags/tag137.xml"/><Relationship Id="rId15" Type="http://schemas.openxmlformats.org/officeDocument/2006/relationships/tags" Target="../tags/tag136.xml"/><Relationship Id="rId14" Type="http://schemas.openxmlformats.org/officeDocument/2006/relationships/tags" Target="../tags/tag135.xml"/><Relationship Id="rId13" Type="http://schemas.openxmlformats.org/officeDocument/2006/relationships/tags" Target="../tags/tag134.xml"/><Relationship Id="rId12" Type="http://schemas.openxmlformats.org/officeDocument/2006/relationships/tags" Target="../tags/tag133.xml"/><Relationship Id="rId11" Type="http://schemas.openxmlformats.org/officeDocument/2006/relationships/tags" Target="../tags/tag132.xml"/><Relationship Id="rId10" Type="http://schemas.openxmlformats.org/officeDocument/2006/relationships/tags" Target="../tags/tag131.xml"/><Relationship Id="rId1" Type="http://schemas.openxmlformats.org/officeDocument/2006/relationships/tags" Target="../tags/tag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4" name="直接箭头连接符 183"/>
          <p:cNvCxnSpPr/>
          <p:nvPr>
            <p:custDataLst>
              <p:tags r:id="rId1"/>
            </p:custDataLst>
          </p:nvPr>
        </p:nvCxnSpPr>
        <p:spPr>
          <a:xfrm>
            <a:off x="615315" y="3436620"/>
            <a:ext cx="10962005" cy="0"/>
          </a:xfrm>
          <a:prstGeom prst="straightConnector1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>
            <p:custDataLst>
              <p:tags r:id="rId2"/>
            </p:custDataLst>
          </p:nvPr>
        </p:nvCxnSpPr>
        <p:spPr>
          <a:xfrm flipH="1" flipV="1">
            <a:off x="6094730" y="3431540"/>
            <a:ext cx="635" cy="64516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正文"/>
          <p:cNvSpPr txBox="1"/>
          <p:nvPr>
            <p:custDataLst>
              <p:tags r:id="rId3"/>
            </p:custDataLst>
          </p:nvPr>
        </p:nvSpPr>
        <p:spPr>
          <a:xfrm>
            <a:off x="5012690" y="4213860"/>
            <a:ext cx="2160270" cy="795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6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查看UDF信息</a:t>
            </a:r>
            <a:endParaRPr lang="zh-CN" altLang="en-US" sz="16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129" name="直接连接符 128"/>
          <p:cNvCxnSpPr/>
          <p:nvPr>
            <p:custDataLst>
              <p:tags r:id="rId4"/>
            </p:custDataLst>
          </p:nvPr>
        </p:nvCxnSpPr>
        <p:spPr>
          <a:xfrm>
            <a:off x="10230485" y="3479165"/>
            <a:ext cx="0" cy="56007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正文"/>
          <p:cNvSpPr txBox="1"/>
          <p:nvPr>
            <p:custDataLst>
              <p:tags r:id="rId5"/>
            </p:custDataLst>
          </p:nvPr>
        </p:nvSpPr>
        <p:spPr>
          <a:xfrm>
            <a:off x="9150350" y="4272280"/>
            <a:ext cx="2160270" cy="795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6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在库表上</a:t>
            </a:r>
            <a:r>
              <a:rPr lang="zh-CN" altLang="en-US" sz="16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使用UDF</a:t>
            </a:r>
            <a:endParaRPr lang="zh-CN" altLang="en-US" sz="16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131" name="直接连接符 130"/>
          <p:cNvCxnSpPr/>
          <p:nvPr>
            <p:custDataLst>
              <p:tags r:id="rId6"/>
            </p:custDataLst>
          </p:nvPr>
        </p:nvCxnSpPr>
        <p:spPr>
          <a:xfrm flipV="1">
            <a:off x="1955165" y="3452495"/>
            <a:ext cx="635" cy="18415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文"/>
          <p:cNvSpPr txBox="1"/>
          <p:nvPr>
            <p:custDataLst>
              <p:tags r:id="rId7"/>
            </p:custDataLst>
          </p:nvPr>
        </p:nvSpPr>
        <p:spPr>
          <a:xfrm>
            <a:off x="875030" y="3880485"/>
            <a:ext cx="2160270" cy="795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6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创建Extension</a:t>
            </a:r>
            <a:endParaRPr lang="zh-CN" altLang="en-US" sz="16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133" name="直接连接符 132"/>
          <p:cNvCxnSpPr/>
          <p:nvPr>
            <p:custDataLst>
              <p:tags r:id="rId8"/>
            </p:custDataLst>
          </p:nvPr>
        </p:nvCxnSpPr>
        <p:spPr>
          <a:xfrm flipH="1">
            <a:off x="4024630" y="2903220"/>
            <a:ext cx="7620" cy="473075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正文"/>
          <p:cNvSpPr txBox="1"/>
          <p:nvPr>
            <p:custDataLst>
              <p:tags r:id="rId9"/>
            </p:custDataLst>
          </p:nvPr>
        </p:nvSpPr>
        <p:spPr>
          <a:xfrm>
            <a:off x="2943860" y="1830705"/>
            <a:ext cx="2160270" cy="9175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6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创建UDF</a:t>
            </a:r>
            <a:endParaRPr lang="zh-CN" altLang="en-US" sz="16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135" name="直接连接符 134"/>
          <p:cNvCxnSpPr/>
          <p:nvPr>
            <p:custDataLst>
              <p:tags r:id="rId10"/>
            </p:custDataLst>
          </p:nvPr>
        </p:nvCxnSpPr>
        <p:spPr>
          <a:xfrm flipH="1">
            <a:off x="8159750" y="3107055"/>
            <a:ext cx="3810" cy="267335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正文"/>
          <p:cNvSpPr txBox="1"/>
          <p:nvPr>
            <p:custDataLst>
              <p:tags r:id="rId11"/>
            </p:custDataLst>
          </p:nvPr>
        </p:nvSpPr>
        <p:spPr>
          <a:xfrm>
            <a:off x="7081520" y="1924050"/>
            <a:ext cx="2538095" cy="9175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6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创建数据库</a:t>
            </a:r>
            <a:r>
              <a:rPr lang="zh-CN" altLang="en-US" sz="16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表及插入数据</a:t>
            </a:r>
            <a:endParaRPr lang="zh-CN" altLang="en-US" sz="16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38" name="椭圆 137"/>
          <p:cNvSpPr/>
          <p:nvPr>
            <p:custDataLst>
              <p:tags r:id="rId12"/>
            </p:custDataLst>
          </p:nvPr>
        </p:nvSpPr>
        <p:spPr>
          <a:xfrm>
            <a:off x="6026785" y="3370580"/>
            <a:ext cx="132080" cy="1320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9" name="椭圆 138"/>
          <p:cNvSpPr/>
          <p:nvPr>
            <p:custDataLst>
              <p:tags r:id="rId13"/>
            </p:custDataLst>
          </p:nvPr>
        </p:nvSpPr>
        <p:spPr>
          <a:xfrm>
            <a:off x="10164445" y="3370580"/>
            <a:ext cx="132080" cy="1320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0" name="椭圆 139"/>
          <p:cNvSpPr/>
          <p:nvPr>
            <p:custDataLst>
              <p:tags r:id="rId14"/>
            </p:custDataLst>
          </p:nvPr>
        </p:nvSpPr>
        <p:spPr>
          <a:xfrm>
            <a:off x="1889125" y="3370580"/>
            <a:ext cx="132080" cy="1320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1" name="椭圆 140"/>
          <p:cNvSpPr/>
          <p:nvPr>
            <p:custDataLst>
              <p:tags r:id="rId15"/>
            </p:custDataLst>
          </p:nvPr>
        </p:nvSpPr>
        <p:spPr>
          <a:xfrm>
            <a:off x="3957955" y="3370580"/>
            <a:ext cx="132080" cy="1320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2" name="椭圆 141"/>
          <p:cNvSpPr/>
          <p:nvPr>
            <p:custDataLst>
              <p:tags r:id="rId16"/>
            </p:custDataLst>
          </p:nvPr>
        </p:nvSpPr>
        <p:spPr>
          <a:xfrm>
            <a:off x="8095615" y="3370580"/>
            <a:ext cx="132080" cy="1320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5" name="文本框 144"/>
          <p:cNvSpPr txBox="1"/>
          <p:nvPr/>
        </p:nvSpPr>
        <p:spPr>
          <a:xfrm>
            <a:off x="4163695" y="330200"/>
            <a:ext cx="5313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opengauss DB4AI ——</a:t>
            </a:r>
            <a:r>
              <a:rPr lang="zh-CN" altLang="en-US"/>
              <a:t>PLPython Fenced模式</a:t>
            </a:r>
            <a:endParaRPr lang="zh-CN" altLang="en-US"/>
          </a:p>
        </p:txBody>
      </p:sp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4" name="直接箭头连接符 183"/>
          <p:cNvCxnSpPr/>
          <p:nvPr>
            <p:custDataLst>
              <p:tags r:id="rId1"/>
            </p:custDataLst>
          </p:nvPr>
        </p:nvCxnSpPr>
        <p:spPr>
          <a:xfrm>
            <a:off x="615315" y="3474085"/>
            <a:ext cx="10962005" cy="0"/>
          </a:xfrm>
          <a:prstGeom prst="straightConnector1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>
            <p:custDataLst>
              <p:tags r:id="rId2"/>
            </p:custDataLst>
          </p:nvPr>
        </p:nvCxnSpPr>
        <p:spPr>
          <a:xfrm flipV="1">
            <a:off x="4601845" y="3469005"/>
            <a:ext cx="3810" cy="11201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正文"/>
          <p:cNvSpPr txBox="1"/>
          <p:nvPr>
            <p:custDataLst>
              <p:tags r:id="rId3"/>
            </p:custDataLst>
          </p:nvPr>
        </p:nvSpPr>
        <p:spPr>
          <a:xfrm>
            <a:off x="3677920" y="4819015"/>
            <a:ext cx="1851660" cy="8464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查看数据表快照详情</a:t>
            </a:r>
            <a:endParaRPr lang="zh-CN" altLang="en-US" sz="12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7569200" y="3516630"/>
            <a:ext cx="0" cy="56007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文"/>
          <p:cNvSpPr txBox="1"/>
          <p:nvPr>
            <p:custDataLst>
              <p:tags r:id="rId5"/>
            </p:custDataLst>
          </p:nvPr>
        </p:nvSpPr>
        <p:spPr>
          <a:xfrm>
            <a:off x="6643370" y="4308475"/>
            <a:ext cx="1851660" cy="8464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发布数据表快照</a:t>
            </a:r>
            <a:endParaRPr lang="zh-CN" altLang="en-US" sz="12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84" name="直接连接符 83"/>
          <p:cNvCxnSpPr/>
          <p:nvPr>
            <p:custDataLst>
              <p:tags r:id="rId6"/>
            </p:custDataLst>
          </p:nvPr>
        </p:nvCxnSpPr>
        <p:spPr>
          <a:xfrm flipH="1" flipV="1">
            <a:off x="10534650" y="3469005"/>
            <a:ext cx="635" cy="134747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文"/>
          <p:cNvSpPr txBox="1"/>
          <p:nvPr>
            <p:custDataLst>
              <p:tags r:id="rId7"/>
            </p:custDataLst>
          </p:nvPr>
        </p:nvSpPr>
        <p:spPr>
          <a:xfrm>
            <a:off x="9608820" y="5060950"/>
            <a:ext cx="1851660" cy="8464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删除数据表快照</a:t>
            </a:r>
            <a:endParaRPr lang="zh-CN" altLang="en-US" sz="12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26" name="正文"/>
          <p:cNvSpPr txBox="1"/>
          <p:nvPr>
            <p:custDataLst>
              <p:tags r:id="rId8"/>
            </p:custDataLst>
          </p:nvPr>
        </p:nvSpPr>
        <p:spPr>
          <a:xfrm>
            <a:off x="712470" y="3891915"/>
            <a:ext cx="1851660" cy="8464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创建表以及插入表数据</a:t>
            </a:r>
            <a:endParaRPr lang="zh-CN" altLang="en-US" sz="12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33" name="直接连接符 32"/>
          <p:cNvCxnSpPr/>
          <p:nvPr>
            <p:custDataLst>
              <p:tags r:id="rId9"/>
            </p:custDataLst>
          </p:nvPr>
        </p:nvCxnSpPr>
        <p:spPr>
          <a:xfrm>
            <a:off x="3121660" y="2479040"/>
            <a:ext cx="0" cy="93472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文"/>
          <p:cNvSpPr txBox="1"/>
          <p:nvPr>
            <p:custDataLst>
              <p:tags r:id="rId10"/>
            </p:custDataLst>
          </p:nvPr>
        </p:nvSpPr>
        <p:spPr>
          <a:xfrm>
            <a:off x="2065655" y="1345565"/>
            <a:ext cx="2110740" cy="8655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创建</a:t>
            </a:r>
            <a:r>
              <a:rPr lang="zh-CN" altLang="en-US" sz="12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数据表快照详情</a:t>
            </a:r>
            <a:r>
              <a:rPr lang="zh-CN" altLang="en-US" sz="12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DB4AI-Snapshots</a:t>
            </a:r>
            <a:endParaRPr lang="zh-CN" altLang="en-US" sz="12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97" name="直接连接符 96"/>
          <p:cNvCxnSpPr/>
          <p:nvPr>
            <p:custDataLst>
              <p:tags r:id="rId11"/>
            </p:custDataLst>
          </p:nvPr>
        </p:nvCxnSpPr>
        <p:spPr>
          <a:xfrm flipV="1">
            <a:off x="9050020" y="2075815"/>
            <a:ext cx="3810" cy="133223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文"/>
          <p:cNvSpPr txBox="1"/>
          <p:nvPr>
            <p:custDataLst>
              <p:tags r:id="rId12"/>
            </p:custDataLst>
          </p:nvPr>
        </p:nvSpPr>
        <p:spPr>
          <a:xfrm>
            <a:off x="7996555" y="951865"/>
            <a:ext cx="2110740" cy="8655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b="1" spc="15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sym typeface="+mn-ea"/>
              </a:rPr>
              <a:t>存档数据表快照</a:t>
            </a:r>
            <a:endParaRPr lang="zh-CN" altLang="en-US" sz="1200" b="1" spc="15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sym typeface="+mn-ea"/>
            </a:endParaRPr>
          </a:p>
        </p:txBody>
      </p:sp>
      <p:cxnSp>
        <p:nvCxnSpPr>
          <p:cNvPr id="6" name="直接连接符 5"/>
          <p:cNvCxnSpPr/>
          <p:nvPr>
            <p:custDataLst>
              <p:tags r:id="rId13"/>
            </p:custDataLst>
          </p:nvPr>
        </p:nvCxnSpPr>
        <p:spPr>
          <a:xfrm flipH="1">
            <a:off x="6084570" y="3144520"/>
            <a:ext cx="3810" cy="267335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文"/>
          <p:cNvSpPr txBox="1"/>
          <p:nvPr>
            <p:custDataLst>
              <p:tags r:id="rId14"/>
            </p:custDataLst>
          </p:nvPr>
        </p:nvSpPr>
        <p:spPr>
          <a:xfrm>
            <a:off x="5031105" y="2014855"/>
            <a:ext cx="2110740" cy="8655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b="1" spc="150" dirty="0">
                <a:solidFill>
                  <a:srgbClr val="00B0F0"/>
                </a:solidFill>
                <a:latin typeface="+mn-ea"/>
                <a:sym typeface="+mn-ea"/>
              </a:rPr>
              <a:t>从数据表快照中采样</a:t>
            </a:r>
            <a:endParaRPr lang="zh-CN" altLang="en-US" sz="1200" b="1" spc="150" dirty="0">
              <a:solidFill>
                <a:srgbClr val="00B0F0"/>
              </a:solidFill>
              <a:latin typeface="+mn-ea"/>
              <a:sym typeface="+mn-ea"/>
            </a:endParaRPr>
          </a:p>
          <a:p>
            <a:pPr indent="0" algn="ctr" fontAlgn="auto">
              <a:lnSpc>
                <a:spcPct val="130000"/>
              </a:lnSpc>
            </a:pPr>
            <a:r>
              <a:rPr lang="zh-CN" altLang="en-US" sz="1200" b="1" spc="150" dirty="0">
                <a:solidFill>
                  <a:srgbClr val="00B0F0"/>
                </a:solidFill>
                <a:latin typeface="+mn-ea"/>
                <a:sym typeface="+mn-ea"/>
              </a:rPr>
              <a:t>创建训练集与测试集</a:t>
            </a:r>
            <a:endParaRPr lang="zh-CN" altLang="en-US" sz="1200" b="1" spc="150" dirty="0">
              <a:solidFill>
                <a:srgbClr val="00B0F0"/>
              </a:solidFill>
              <a:latin typeface="+mn-ea"/>
              <a:sym typeface="+mn-ea"/>
            </a:endParaRPr>
          </a:p>
          <a:p>
            <a:pPr indent="0" algn="ctr" fontAlgn="auto">
              <a:lnSpc>
                <a:spcPct val="130000"/>
              </a:lnSpc>
            </a:pPr>
            <a:r>
              <a:rPr lang="zh-CN" altLang="en-US" sz="1200" b="1" spc="150" dirty="0">
                <a:solidFill>
                  <a:srgbClr val="00B0F0"/>
                </a:solidFill>
                <a:latin typeface="+mn-ea"/>
                <a:sym typeface="+mn-ea"/>
              </a:rPr>
              <a:t>训练模型等</a:t>
            </a:r>
            <a:endParaRPr lang="zh-CN" altLang="en-US" sz="1200" b="1" spc="150" dirty="0">
              <a:solidFill>
                <a:srgbClr val="00B0F0"/>
              </a:solidFill>
              <a:latin typeface="+mn-ea"/>
              <a:sym typeface="+mn-ea"/>
            </a:endParaRPr>
          </a:p>
        </p:txBody>
      </p:sp>
      <p:sp>
        <p:nvSpPr>
          <p:cNvPr id="18" name="椭圆 17"/>
          <p:cNvSpPr/>
          <p:nvPr>
            <p:custDataLst>
              <p:tags r:id="rId15"/>
            </p:custDataLst>
          </p:nvPr>
        </p:nvSpPr>
        <p:spPr>
          <a:xfrm>
            <a:off x="4537075" y="3407410"/>
            <a:ext cx="133350" cy="1333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5" name="椭圆 14"/>
          <p:cNvSpPr/>
          <p:nvPr>
            <p:custDataLst>
              <p:tags r:id="rId16"/>
            </p:custDataLst>
          </p:nvPr>
        </p:nvSpPr>
        <p:spPr>
          <a:xfrm>
            <a:off x="7502525" y="3407410"/>
            <a:ext cx="133350" cy="1333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2" name="椭圆 21"/>
          <p:cNvSpPr/>
          <p:nvPr>
            <p:custDataLst>
              <p:tags r:id="rId17"/>
            </p:custDataLst>
          </p:nvPr>
        </p:nvSpPr>
        <p:spPr>
          <a:xfrm>
            <a:off x="10467975" y="3407410"/>
            <a:ext cx="133350" cy="1333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0" name="椭圆 19"/>
          <p:cNvSpPr/>
          <p:nvPr>
            <p:custDataLst>
              <p:tags r:id="rId18"/>
            </p:custDataLst>
          </p:nvPr>
        </p:nvSpPr>
        <p:spPr>
          <a:xfrm>
            <a:off x="1571625" y="3407410"/>
            <a:ext cx="133350" cy="1333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cxnSp>
        <p:nvCxnSpPr>
          <p:cNvPr id="92" name="直接连接符 91"/>
          <p:cNvCxnSpPr/>
          <p:nvPr>
            <p:custDataLst>
              <p:tags r:id="rId19"/>
            </p:custDataLst>
          </p:nvPr>
        </p:nvCxnSpPr>
        <p:spPr>
          <a:xfrm flipV="1">
            <a:off x="1638300" y="3489960"/>
            <a:ext cx="635" cy="18415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>
            <p:custDataLst>
              <p:tags r:id="rId20"/>
            </p:custDataLst>
          </p:nvPr>
        </p:nvSpPr>
        <p:spPr>
          <a:xfrm>
            <a:off x="3054985" y="3407410"/>
            <a:ext cx="133350" cy="1333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4" name="椭圆 13"/>
          <p:cNvSpPr/>
          <p:nvPr>
            <p:custDataLst>
              <p:tags r:id="rId21"/>
            </p:custDataLst>
          </p:nvPr>
        </p:nvSpPr>
        <p:spPr>
          <a:xfrm>
            <a:off x="8985250" y="3407410"/>
            <a:ext cx="133350" cy="1333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22"/>
            </p:custDataLst>
          </p:nvPr>
        </p:nvSpPr>
        <p:spPr>
          <a:xfrm>
            <a:off x="6019800" y="3407410"/>
            <a:ext cx="133350" cy="13335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 b="1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95270" y="325120"/>
            <a:ext cx="660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opengauss DB4AI ——</a:t>
            </a:r>
            <a:r>
              <a:rPr lang="zh-CN" altLang="en-US">
                <a:sym typeface="+mn-ea"/>
              </a:rPr>
              <a:t>DB4AI-Snapshots数据版本管理</a:t>
            </a:r>
            <a:endParaRPr lang="zh-CN" altLang="en-US">
              <a:sym typeface="+mn-ea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795270" y="325120"/>
            <a:ext cx="6602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opengauss DB4AI ——</a:t>
            </a:r>
            <a:r>
              <a:rPr lang="zh-CN" altLang="en-US">
                <a:sym typeface="+mn-ea"/>
              </a:rPr>
              <a:t>DB4AI-Query：模型训练和推断</a:t>
            </a:r>
            <a:endParaRPr lang="zh-CN" altLang="en-US">
              <a:sym typeface="+mn-ea"/>
            </a:endParaRPr>
          </a:p>
        </p:txBody>
      </p:sp>
      <p:cxnSp>
        <p:nvCxnSpPr>
          <p:cNvPr id="66" name="直接箭头连接符 65"/>
          <p:cNvCxnSpPr/>
          <p:nvPr>
            <p:custDataLst>
              <p:tags r:id="rId1"/>
            </p:custDataLst>
          </p:nvPr>
        </p:nvCxnSpPr>
        <p:spPr>
          <a:xfrm>
            <a:off x="615315" y="3436620"/>
            <a:ext cx="10962005" cy="0"/>
          </a:xfrm>
          <a:prstGeom prst="straightConnector1">
            <a:avLst/>
          </a:prstGeom>
          <a:ln w="19050"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0800000" scaled="1"/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>
            <p:custDataLst>
              <p:tags r:id="rId2"/>
            </p:custDataLst>
          </p:nvPr>
        </p:nvCxnSpPr>
        <p:spPr>
          <a:xfrm flipV="1">
            <a:off x="6090920" y="3431540"/>
            <a:ext cx="3810" cy="112014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文"/>
          <p:cNvSpPr txBox="1"/>
          <p:nvPr>
            <p:custDataLst>
              <p:tags r:id="rId3"/>
            </p:custDataLst>
          </p:nvPr>
        </p:nvSpPr>
        <p:spPr>
          <a:xfrm>
            <a:off x="5012690" y="4772660"/>
            <a:ext cx="2160270" cy="795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/>
                </a:solidFill>
                <a:latin typeface="+mn-ea"/>
                <a:sym typeface="+mn-ea"/>
              </a:rPr>
              <a:t>查看模型信息</a:t>
            </a:r>
            <a:endParaRPr lang="zh-CN" altLang="en-US" sz="1200" spc="15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cxnSp>
        <p:nvCxnSpPr>
          <p:cNvPr id="69" name="直接连接符 68"/>
          <p:cNvCxnSpPr/>
          <p:nvPr>
            <p:custDataLst>
              <p:tags r:id="rId4"/>
            </p:custDataLst>
          </p:nvPr>
        </p:nvCxnSpPr>
        <p:spPr>
          <a:xfrm>
            <a:off x="10230485" y="3479165"/>
            <a:ext cx="0" cy="56007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正文"/>
          <p:cNvSpPr txBox="1"/>
          <p:nvPr>
            <p:custDataLst>
              <p:tags r:id="rId5"/>
            </p:custDataLst>
          </p:nvPr>
        </p:nvSpPr>
        <p:spPr>
          <a:xfrm>
            <a:off x="9150350" y="4272280"/>
            <a:ext cx="2160270" cy="795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/>
                </a:solidFill>
                <a:latin typeface="+mn-ea"/>
                <a:sym typeface="+mn-ea"/>
              </a:rPr>
              <a:t>查看执行计划</a:t>
            </a:r>
            <a:endParaRPr lang="zh-CN" altLang="en-US" sz="1200" spc="15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cxnSp>
        <p:nvCxnSpPr>
          <p:cNvPr id="71" name="直接连接符 70"/>
          <p:cNvCxnSpPr/>
          <p:nvPr>
            <p:custDataLst>
              <p:tags r:id="rId6"/>
            </p:custDataLst>
          </p:nvPr>
        </p:nvCxnSpPr>
        <p:spPr>
          <a:xfrm flipV="1">
            <a:off x="1955165" y="3452495"/>
            <a:ext cx="635" cy="18415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正文"/>
          <p:cNvSpPr txBox="1"/>
          <p:nvPr>
            <p:custDataLst>
              <p:tags r:id="rId7"/>
            </p:custDataLst>
          </p:nvPr>
        </p:nvSpPr>
        <p:spPr>
          <a:xfrm>
            <a:off x="875030" y="3880485"/>
            <a:ext cx="2160270" cy="7956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/>
                </a:solidFill>
                <a:latin typeface="+mn-ea"/>
                <a:sym typeface="+mn-ea"/>
              </a:rPr>
              <a:t>选择训练数据集</a:t>
            </a:r>
            <a:endParaRPr lang="zh-CN" altLang="en-US" sz="1200" spc="15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cxnSp>
        <p:nvCxnSpPr>
          <p:cNvPr id="73" name="直接连接符 72"/>
          <p:cNvCxnSpPr/>
          <p:nvPr>
            <p:custDataLst>
              <p:tags r:id="rId8"/>
            </p:custDataLst>
          </p:nvPr>
        </p:nvCxnSpPr>
        <p:spPr>
          <a:xfrm>
            <a:off x="4023995" y="2441575"/>
            <a:ext cx="635" cy="934720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正文"/>
          <p:cNvSpPr txBox="1"/>
          <p:nvPr>
            <p:custDataLst>
              <p:tags r:id="rId9"/>
            </p:custDataLst>
          </p:nvPr>
        </p:nvSpPr>
        <p:spPr>
          <a:xfrm>
            <a:off x="3340735" y="1129665"/>
            <a:ext cx="2576195" cy="147129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l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/>
                </a:solidFill>
                <a:latin typeface="+mn-ea"/>
                <a:sym typeface="+mn-ea"/>
              </a:rPr>
              <a:t>模型创建和训练</a:t>
            </a:r>
            <a:endParaRPr lang="zh-CN" altLang="en-US" sz="1200" spc="150" dirty="0">
              <a:solidFill>
                <a:schemeClr val="tx1"/>
              </a:solidFill>
              <a:latin typeface="+mn-ea"/>
              <a:sym typeface="+mn-ea"/>
            </a:endParaRPr>
          </a:p>
          <a:p>
            <a:pPr marL="171450" indent="-171450" algn="l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指定算法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marL="171450" indent="-171450" algn="l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指定训练模模型的特征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marL="171450" indent="-171450" algn="l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指定模型的训练目标</a:t>
            </a:r>
            <a:endParaRPr lang="zh-CN" altLang="en-US" sz="1200">
              <a:solidFill>
                <a:schemeClr val="tx1"/>
              </a:solidFill>
              <a:sym typeface="+mn-ea"/>
            </a:endParaRPr>
          </a:p>
          <a:p>
            <a:pPr marL="171450" indent="-171450" algn="l" fontAlgn="auto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200">
                <a:solidFill>
                  <a:schemeClr val="tx1"/>
                </a:solidFill>
                <a:sym typeface="+mn-ea"/>
              </a:rPr>
              <a:t>指定训练模型时的超参数</a:t>
            </a:r>
            <a:endParaRPr lang="zh-CN" altLang="en-US" sz="1200">
              <a:solidFill>
                <a:schemeClr val="tx1"/>
              </a:solidFill>
            </a:endParaRPr>
          </a:p>
          <a:p>
            <a:pPr indent="0" algn="l" fontAlgn="auto">
              <a:lnSpc>
                <a:spcPct val="130000"/>
              </a:lnSpc>
            </a:pPr>
            <a:endParaRPr lang="zh-CN" altLang="en-US" sz="1200" spc="15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10"/>
            </p:custDataLst>
          </p:nvPr>
        </p:nvCxnSpPr>
        <p:spPr>
          <a:xfrm flipH="1">
            <a:off x="8159750" y="3107055"/>
            <a:ext cx="3810" cy="267335"/>
          </a:xfrm>
          <a:prstGeom prst="line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prstDash val="solid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正文"/>
          <p:cNvSpPr txBox="1"/>
          <p:nvPr>
            <p:custDataLst>
              <p:tags r:id="rId11"/>
            </p:custDataLst>
          </p:nvPr>
        </p:nvSpPr>
        <p:spPr>
          <a:xfrm>
            <a:off x="7081520" y="1924050"/>
            <a:ext cx="2467610" cy="9175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p>
            <a:pPr indent="0" algn="ctr" fontAlgn="auto">
              <a:lnSpc>
                <a:spcPct val="130000"/>
              </a:lnSpc>
            </a:pPr>
            <a:r>
              <a:rPr lang="zh-CN" altLang="en-US" sz="1200" spc="150" dirty="0">
                <a:solidFill>
                  <a:schemeClr val="tx1"/>
                </a:solidFill>
                <a:latin typeface="+mn-ea"/>
                <a:sym typeface="+mn-ea"/>
              </a:rPr>
              <a:t>利用已存在的模型做推断任务</a:t>
            </a:r>
            <a:endParaRPr lang="zh-CN" altLang="en-US" sz="1200" spc="150" dirty="0">
              <a:solidFill>
                <a:schemeClr val="tx1"/>
              </a:solidFill>
              <a:latin typeface="+mn-ea"/>
              <a:sym typeface="+mn-ea"/>
            </a:endParaRPr>
          </a:p>
        </p:txBody>
      </p:sp>
      <p:sp>
        <p:nvSpPr>
          <p:cNvPr id="77" name="椭圆 76"/>
          <p:cNvSpPr/>
          <p:nvPr>
            <p:custDataLst>
              <p:tags r:id="rId12"/>
            </p:custDataLst>
          </p:nvPr>
        </p:nvSpPr>
        <p:spPr>
          <a:xfrm>
            <a:off x="6026785" y="3370580"/>
            <a:ext cx="132080" cy="1320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78" name="椭圆 77"/>
          <p:cNvSpPr/>
          <p:nvPr>
            <p:custDataLst>
              <p:tags r:id="rId13"/>
            </p:custDataLst>
          </p:nvPr>
        </p:nvSpPr>
        <p:spPr>
          <a:xfrm>
            <a:off x="10164445" y="3370580"/>
            <a:ext cx="132080" cy="1320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79" name="椭圆 78"/>
          <p:cNvSpPr/>
          <p:nvPr>
            <p:custDataLst>
              <p:tags r:id="rId14"/>
            </p:custDataLst>
          </p:nvPr>
        </p:nvSpPr>
        <p:spPr>
          <a:xfrm>
            <a:off x="1889125" y="3370580"/>
            <a:ext cx="132080" cy="1320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80" name="椭圆 79"/>
          <p:cNvSpPr/>
          <p:nvPr>
            <p:custDataLst>
              <p:tags r:id="rId15"/>
            </p:custDataLst>
          </p:nvPr>
        </p:nvSpPr>
        <p:spPr>
          <a:xfrm>
            <a:off x="3957955" y="3370580"/>
            <a:ext cx="132080" cy="1320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  <p:sp>
        <p:nvSpPr>
          <p:cNvPr id="81" name="椭圆 80"/>
          <p:cNvSpPr/>
          <p:nvPr>
            <p:custDataLst>
              <p:tags r:id="rId16"/>
            </p:custDataLst>
          </p:nvPr>
        </p:nvSpPr>
        <p:spPr>
          <a:xfrm>
            <a:off x="8095615" y="3370580"/>
            <a:ext cx="132080" cy="13208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/>
          </a:bodyPr>
          <a:p>
            <a:pPr lvl="0" algn="ctr">
              <a:buClrTx/>
              <a:buSzTx/>
              <a:buFontTx/>
            </a:pPr>
            <a:endParaRPr lang="zh-CN" altLang="en-US" sz="16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3095" y="529590"/>
            <a:ext cx="4493895" cy="5354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85740" y="211455"/>
            <a:ext cx="6553835" cy="62083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用户接口层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： 实现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SQL-like 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语法，</a:t>
            </a:r>
            <a:r>
              <a:rPr lang="zh-CN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提供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PREDICT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MODEL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等关键字，支持模型的训练、预测以及管理等；</a:t>
            </a:r>
            <a:endParaRPr lang="zh-CN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语句优化层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：实现业内首创的原生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AI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算子，优化器生成包含原生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AI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算子的执行计划；实现代价估计，支持通过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EXPLAIN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语句查看详细的执行开销，并提供可能的路径选择能力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（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ShuffleScan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下推）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。</a:t>
            </a:r>
            <a:endParaRPr lang="zh-CN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AI</a:t>
            </a:r>
            <a:r>
              <a:rPr lang="zh-CN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全流程管理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：支持对模型的管理、评估，支持模型的定期、定点更新与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fine-tune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等；支持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AutoML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能力，具有超参数调优（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Hyper Parameter Optimization, HPO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）能力；具备特征选择、特征处理、与数据清洗能力。</a:t>
            </a:r>
            <a:endParaRPr lang="zh-CN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宋体" panose="02010600030101010101" pitchFamily="2" charset="-122"/>
                <a:sym typeface="+mn-ea"/>
              </a:rPr>
              <a:t>AI</a:t>
            </a:r>
            <a:r>
              <a:rPr lang="zh-CN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执行器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：负责执行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AI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执行计划，支持算法的并行执行。</a:t>
            </a:r>
            <a:endParaRPr lang="zh-CN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存储层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：支持为数据创建快照并进行管理，负责模型文件的存储与组织。</a:t>
            </a:r>
            <a:endParaRPr lang="zh-CN" altLang="zh-CN" sz="16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异构计算能力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：支持多种计算平台，包括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X86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架构、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ARM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架构、以及具备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GPU</a:t>
            </a:r>
            <a:r>
              <a:rPr lang="zh-CN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的环境。</a:t>
            </a:r>
            <a:endParaRPr lang="en-US" altLang="zh-CN" sz="1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</a:endParaRPr>
          </a:p>
          <a:p>
            <a:pPr marL="285750" indent="-2857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底座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：提供数据库内部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API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，支持数据库内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能力，如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优化器、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buffer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sym typeface="+mn-ea"/>
              </a:rPr>
              <a:t>索引等。</a:t>
            </a:r>
            <a:endParaRPr kumimoji="1"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1" lang="zh-CN" altLang="en-US" sz="16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2087109" y="1026214"/>
            <a:ext cx="6331893" cy="3657084"/>
            <a:chOff x="5751693" y="1605426"/>
            <a:chExt cx="5525197" cy="4514568"/>
          </a:xfrm>
        </p:grpSpPr>
        <p:sp>
          <p:nvSpPr>
            <p:cNvPr id="11" name="矩形 10"/>
            <p:cNvSpPr/>
            <p:nvPr>
              <p:custDataLst>
                <p:tags r:id="rId1"/>
              </p:custDataLst>
            </p:nvPr>
          </p:nvSpPr>
          <p:spPr bwMode="auto">
            <a:xfrm>
              <a:off x="5751693" y="2244558"/>
              <a:ext cx="3128111" cy="520893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自调优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 bwMode="auto">
            <a:xfrm>
              <a:off x="6506094" y="2430079"/>
              <a:ext cx="564180" cy="30226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智能推荐</a:t>
              </a:r>
              <a:endParaRPr kumimoji="0" lang="zh-CN" altLang="en-US" sz="8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矩形 12"/>
            <p:cNvSpPr/>
            <p:nvPr>
              <p:custDataLst>
                <p:tags r:id="rId3"/>
              </p:custDataLst>
            </p:nvPr>
          </p:nvSpPr>
          <p:spPr bwMode="auto">
            <a:xfrm>
              <a:off x="5751693" y="4495714"/>
              <a:ext cx="3106571" cy="543335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存储引擎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>
              <p:custDataLst>
                <p:tags r:id="rId4"/>
              </p:custDataLst>
            </p:nvPr>
          </p:nvSpPr>
          <p:spPr bwMode="auto">
            <a:xfrm>
              <a:off x="5913785" y="4737689"/>
              <a:ext cx="838669" cy="26261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基于学习</a:t>
              </a: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Index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5"/>
              </p:custDataLst>
            </p:nvPr>
          </p:nvSpPr>
          <p:spPr bwMode="auto">
            <a:xfrm>
              <a:off x="5816641" y="2432540"/>
              <a:ext cx="648000" cy="299798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参数自调优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 bwMode="auto">
            <a:xfrm>
              <a:off x="5751693" y="3716792"/>
              <a:ext cx="3114403" cy="708569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执行引擎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矩形 16"/>
            <p:cNvSpPr/>
            <p:nvPr>
              <p:custDataLst>
                <p:tags r:id="rId7"/>
              </p:custDataLst>
            </p:nvPr>
          </p:nvSpPr>
          <p:spPr bwMode="auto">
            <a:xfrm>
              <a:off x="7119394" y="2451096"/>
              <a:ext cx="576000" cy="281242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智能调度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8"/>
              </p:custDataLst>
            </p:nvPr>
          </p:nvSpPr>
          <p:spPr bwMode="auto">
            <a:xfrm>
              <a:off x="7738063" y="2451096"/>
              <a:ext cx="576000" cy="281241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负载预测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>
              <p:custDataLst>
                <p:tags r:id="rId9"/>
              </p:custDataLst>
            </p:nvPr>
          </p:nvSpPr>
          <p:spPr bwMode="auto">
            <a:xfrm>
              <a:off x="5751693" y="2803580"/>
              <a:ext cx="3127410" cy="846447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引擎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>
              <p:custDataLst>
                <p:tags r:id="rId10"/>
              </p:custDataLst>
            </p:nvPr>
          </p:nvSpPr>
          <p:spPr bwMode="auto">
            <a:xfrm>
              <a:off x="5849302" y="3294312"/>
              <a:ext cx="972001" cy="267487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基于学习查询重写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>
              <p:custDataLst>
                <p:tags r:id="rId11"/>
              </p:custDataLst>
            </p:nvPr>
          </p:nvSpPr>
          <p:spPr bwMode="auto">
            <a:xfrm>
              <a:off x="6883859" y="3294312"/>
              <a:ext cx="972001" cy="267487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基于学习代价估计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>
              <p:custDataLst>
                <p:tags r:id="rId12"/>
              </p:custDataLst>
            </p:nvPr>
          </p:nvSpPr>
          <p:spPr bwMode="auto">
            <a:xfrm>
              <a:off x="7910825" y="3307374"/>
              <a:ext cx="877573" cy="254424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基于学习优化器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矩形 22"/>
            <p:cNvSpPr/>
            <p:nvPr>
              <p:custDataLst>
                <p:tags r:id="rId13"/>
              </p:custDataLst>
            </p:nvPr>
          </p:nvSpPr>
          <p:spPr bwMode="auto">
            <a:xfrm>
              <a:off x="7851096" y="4117885"/>
              <a:ext cx="972000" cy="196164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AI </a:t>
              </a:r>
              <a:r>
                <a:rPr lang="zh-CN" altLang="en-US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调度器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>
              <p:custDataLst>
                <p:tags r:id="rId14"/>
              </p:custDataLst>
            </p:nvPr>
          </p:nvSpPr>
          <p:spPr bwMode="auto">
            <a:xfrm>
              <a:off x="7765188" y="4720040"/>
              <a:ext cx="972001" cy="278973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基于学习存储引擎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15"/>
              </p:custDataLst>
            </p:nvPr>
          </p:nvSpPr>
          <p:spPr bwMode="auto">
            <a:xfrm>
              <a:off x="8917489" y="2244558"/>
              <a:ext cx="723186" cy="91499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自诊断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6"/>
              </p:custDataLst>
            </p:nvPr>
          </p:nvSpPr>
          <p:spPr bwMode="auto">
            <a:xfrm>
              <a:off x="8956250" y="2732691"/>
              <a:ext cx="648000" cy="233531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软硬件诊断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矩形 26"/>
            <p:cNvSpPr/>
            <p:nvPr>
              <p:custDataLst>
                <p:tags r:id="rId17"/>
              </p:custDataLst>
            </p:nvPr>
          </p:nvSpPr>
          <p:spPr bwMode="auto">
            <a:xfrm>
              <a:off x="8917489" y="3213709"/>
              <a:ext cx="723186" cy="754425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自愈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>
              <p:custDataLst>
                <p:tags r:id="rId18"/>
              </p:custDataLst>
            </p:nvPr>
          </p:nvSpPr>
          <p:spPr bwMode="auto">
            <a:xfrm>
              <a:off x="8955883" y="3565561"/>
              <a:ext cx="648000" cy="209888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错误恢复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矩形 28"/>
            <p:cNvSpPr/>
            <p:nvPr>
              <p:custDataLst>
                <p:tags r:id="rId19"/>
              </p:custDataLst>
            </p:nvPr>
          </p:nvSpPr>
          <p:spPr bwMode="auto">
            <a:xfrm>
              <a:off x="8917489" y="4006190"/>
              <a:ext cx="723186" cy="104096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自监控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矩形 29"/>
            <p:cNvSpPr/>
            <p:nvPr>
              <p:custDataLst>
                <p:tags r:id="rId20"/>
              </p:custDataLst>
            </p:nvPr>
          </p:nvSpPr>
          <p:spPr bwMode="auto">
            <a:xfrm>
              <a:off x="8981183" y="4341786"/>
              <a:ext cx="620532" cy="356634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数据统计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系统统计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>
              <p:custDataLst>
                <p:tags r:id="rId21"/>
              </p:custDataLst>
            </p:nvPr>
          </p:nvSpPr>
          <p:spPr bwMode="auto">
            <a:xfrm>
              <a:off x="8971348" y="4772686"/>
              <a:ext cx="630365" cy="21394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负载统计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22"/>
              </p:custDataLst>
            </p:nvPr>
          </p:nvSpPr>
          <p:spPr bwMode="auto">
            <a:xfrm>
              <a:off x="9702203" y="2244559"/>
              <a:ext cx="723186" cy="2806214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自安全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矩形 32"/>
            <p:cNvSpPr/>
            <p:nvPr>
              <p:custDataLst>
                <p:tags r:id="rId23"/>
              </p:custDataLst>
            </p:nvPr>
          </p:nvSpPr>
          <p:spPr bwMode="auto">
            <a:xfrm>
              <a:off x="9765897" y="2673903"/>
              <a:ext cx="645757" cy="1410076"/>
            </a:xfrm>
            <a:prstGeom prst="rect">
              <a:avLst/>
            </a:prstGeom>
            <a:solidFill>
              <a:schemeClr val="tx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审计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6858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透明加密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6858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权限管理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6858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访问控制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685800" eaLnBrk="0" fontAlgn="base" latinLnBrk="0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kern="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密态</a:t>
              </a:r>
              <a:r>
                <a:rPr lang="zh-CN" altLang="en-US" sz="800" kern="0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计算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24"/>
              </p:custDataLst>
            </p:nvPr>
          </p:nvSpPr>
          <p:spPr bwMode="auto">
            <a:xfrm>
              <a:off x="9765898" y="4192187"/>
              <a:ext cx="590789" cy="259495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数据脱敏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25"/>
              </p:custDataLst>
            </p:nvPr>
          </p:nvSpPr>
          <p:spPr bwMode="auto">
            <a:xfrm>
              <a:off x="9765898" y="4559888"/>
              <a:ext cx="597384" cy="387695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行为分析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26"/>
              </p:custDataLst>
            </p:nvPr>
          </p:nvSpPr>
          <p:spPr bwMode="auto">
            <a:xfrm>
              <a:off x="5751693" y="5147255"/>
              <a:ext cx="4673696" cy="496595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AI </a:t>
              </a: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框架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27"/>
              </p:custDataLst>
            </p:nvPr>
          </p:nvSpPr>
          <p:spPr bwMode="auto">
            <a:xfrm>
              <a:off x="5983997" y="5270500"/>
              <a:ext cx="612000" cy="322542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800" kern="0" dirty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AI as UDF</a:t>
              </a:r>
              <a:endParaRPr lang="zh-CN" altLang="en-US" sz="8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>
              <p:custDataLst>
                <p:tags r:id="rId28"/>
              </p:custDataLst>
            </p:nvPr>
          </p:nvSpPr>
          <p:spPr bwMode="auto">
            <a:xfrm>
              <a:off x="6668700" y="5295874"/>
              <a:ext cx="648000" cy="306092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AI as View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>
              <p:custDataLst>
                <p:tags r:id="rId29"/>
              </p:custDataLst>
            </p:nvPr>
          </p:nvSpPr>
          <p:spPr bwMode="auto">
            <a:xfrm>
              <a:off x="7390310" y="5295874"/>
              <a:ext cx="730710" cy="297166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AI as API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矩形 40"/>
            <p:cNvSpPr/>
            <p:nvPr>
              <p:custDataLst>
                <p:tags r:id="rId30"/>
              </p:custDataLst>
            </p:nvPr>
          </p:nvSpPr>
          <p:spPr bwMode="auto">
            <a:xfrm>
              <a:off x="8165932" y="5295874"/>
              <a:ext cx="1248794" cy="297167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Machine Learning Lib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矩形 41"/>
            <p:cNvSpPr/>
            <p:nvPr>
              <p:custDataLst>
                <p:tags r:id="rId31"/>
              </p:custDataLst>
            </p:nvPr>
          </p:nvSpPr>
          <p:spPr bwMode="auto">
            <a:xfrm>
              <a:off x="9529688" y="5272676"/>
              <a:ext cx="857264" cy="329289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Deep Learning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矩形 42"/>
            <p:cNvSpPr/>
            <p:nvPr>
              <p:custDataLst>
                <p:tags r:id="rId32"/>
              </p:custDataLst>
            </p:nvPr>
          </p:nvSpPr>
          <p:spPr bwMode="auto">
            <a:xfrm>
              <a:off x="5751693" y="5714202"/>
              <a:ext cx="4682515" cy="405792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异构硬件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>
              <p:custDataLst>
                <p:tags r:id="rId33"/>
              </p:custDataLst>
            </p:nvPr>
          </p:nvSpPr>
          <p:spPr bwMode="auto">
            <a:xfrm>
              <a:off x="6941765" y="5945591"/>
              <a:ext cx="570853" cy="138612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鲲鹏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矩形 44"/>
            <p:cNvSpPr/>
            <p:nvPr>
              <p:custDataLst>
                <p:tags r:id="rId34"/>
              </p:custDataLst>
            </p:nvPr>
          </p:nvSpPr>
          <p:spPr bwMode="auto">
            <a:xfrm>
              <a:off x="7962142" y="5946879"/>
              <a:ext cx="532334" cy="136033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kern="0" dirty="0">
                  <a:latin typeface="微软雅黑" panose="020B0503020204020204" charset="-122"/>
                  <a:ea typeface="微软雅黑" panose="020B0503020204020204" charset="-122"/>
                </a:rPr>
                <a:t>昇</a:t>
              </a: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腾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35"/>
              </p:custDataLst>
            </p:nvPr>
          </p:nvSpPr>
          <p:spPr bwMode="auto">
            <a:xfrm>
              <a:off x="8835560" y="5945492"/>
              <a:ext cx="532334" cy="136033"/>
            </a:xfrm>
            <a:prstGeom prst="rect">
              <a:avLst/>
            </a:prstGeom>
            <a:solidFill>
              <a:srgbClr val="FFFFFF">
                <a:lumMod val="75000"/>
              </a:srgb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others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>
              <p:custDataLst>
                <p:tags r:id="rId36"/>
              </p:custDataLst>
            </p:nvPr>
          </p:nvSpPr>
          <p:spPr bwMode="auto">
            <a:xfrm>
              <a:off x="5858093" y="3026112"/>
              <a:ext cx="1369097" cy="188938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UDF</a:t>
              </a:r>
              <a:r>
                <a:rPr lang="zh-CN" altLang="en-US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训练框架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" name="矩形 47"/>
            <p:cNvSpPr/>
            <p:nvPr>
              <p:custDataLst>
                <p:tags r:id="rId37"/>
              </p:custDataLst>
            </p:nvPr>
          </p:nvSpPr>
          <p:spPr bwMode="auto">
            <a:xfrm>
              <a:off x="6839486" y="4737689"/>
              <a:ext cx="838669" cy="260147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基于学习</a:t>
              </a: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Buffer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" name="矩形 48"/>
            <p:cNvSpPr/>
            <p:nvPr>
              <p:custDataLst>
                <p:tags r:id="rId38"/>
              </p:custDataLst>
            </p:nvPr>
          </p:nvSpPr>
          <p:spPr bwMode="auto">
            <a:xfrm>
              <a:off x="5801976" y="4117885"/>
              <a:ext cx="972000" cy="196164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lang="zh-CN" altLang="en-US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执行算子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" name="矩形 4"/>
            <p:cNvSpPr/>
            <p:nvPr>
              <p:custDataLst>
                <p:tags r:id="rId39"/>
              </p:custDataLst>
            </p:nvPr>
          </p:nvSpPr>
          <p:spPr bwMode="auto">
            <a:xfrm>
              <a:off x="5751693" y="1605426"/>
              <a:ext cx="5525197" cy="576900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b="1" kern="0" noProof="0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全</a:t>
              </a:r>
              <a:r>
                <a:rPr lang="zh-CN" altLang="en-US" sz="800" b="1" kern="0" noProof="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流程</a:t>
              </a:r>
              <a:r>
                <a:rPr lang="en-US" altLang="zh-CN" sz="800" b="1" kern="0" noProof="0" dirty="0" smtClean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>
              <p:custDataLst>
                <p:tags r:id="rId40"/>
              </p:custDataLst>
            </p:nvPr>
          </p:nvSpPr>
          <p:spPr bwMode="auto">
            <a:xfrm>
              <a:off x="8350146" y="2424436"/>
              <a:ext cx="496900" cy="307901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慢</a:t>
              </a:r>
              <a:r>
                <a:rPr lang="en-US" altLang="zh-CN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SQL</a:t>
              </a:r>
              <a:r>
                <a:rPr lang="zh-CN" altLang="en-US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诊断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" name="矩形 51"/>
            <p:cNvSpPr/>
            <p:nvPr>
              <p:custDataLst>
                <p:tags r:id="rId41"/>
              </p:custDataLst>
            </p:nvPr>
          </p:nvSpPr>
          <p:spPr bwMode="auto">
            <a:xfrm>
              <a:off x="7443355" y="1899387"/>
              <a:ext cx="648000" cy="215801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时序预测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矩形 52"/>
            <p:cNvSpPr/>
            <p:nvPr>
              <p:custDataLst>
                <p:tags r:id="rId42"/>
              </p:custDataLst>
            </p:nvPr>
          </p:nvSpPr>
          <p:spPr bwMode="auto">
            <a:xfrm>
              <a:off x="8195166" y="1899387"/>
              <a:ext cx="648000" cy="215801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模型管理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" name="矩形 53"/>
            <p:cNvSpPr/>
            <p:nvPr>
              <p:custDataLst>
                <p:tags r:id="rId43"/>
              </p:custDataLst>
            </p:nvPr>
          </p:nvSpPr>
          <p:spPr bwMode="auto">
            <a:xfrm>
              <a:off x="8946977" y="1899387"/>
              <a:ext cx="648000" cy="215801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图像检索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" name="矩形 54"/>
            <p:cNvSpPr/>
            <p:nvPr>
              <p:custDataLst>
                <p:tags r:id="rId44"/>
              </p:custDataLst>
            </p:nvPr>
          </p:nvSpPr>
          <p:spPr bwMode="auto">
            <a:xfrm>
              <a:off x="9698788" y="1899387"/>
              <a:ext cx="648000" cy="215801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关联挖掘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矩形 55"/>
            <p:cNvSpPr/>
            <p:nvPr>
              <p:custDataLst>
                <p:tags r:id="rId45"/>
              </p:custDataLst>
            </p:nvPr>
          </p:nvSpPr>
          <p:spPr bwMode="auto">
            <a:xfrm>
              <a:off x="7424366" y="3024682"/>
              <a:ext cx="1368000" cy="188938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DB</a:t>
              </a:r>
              <a:r>
                <a:rPr lang="zh-CN" altLang="en-US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原生</a:t>
              </a:r>
              <a:r>
                <a:rPr lang="en-US" altLang="zh-CN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lang="zh-CN" altLang="en-US" sz="800" kern="0" dirty="0" smtClean="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训练框架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矩形 56"/>
            <p:cNvSpPr/>
            <p:nvPr>
              <p:custDataLst>
                <p:tags r:id="rId46"/>
              </p:custDataLst>
            </p:nvPr>
          </p:nvSpPr>
          <p:spPr bwMode="auto">
            <a:xfrm>
              <a:off x="5939732" y="1899388"/>
              <a:ext cx="728967" cy="215802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Drift train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矩形 57"/>
            <p:cNvSpPr/>
            <p:nvPr>
              <p:custDataLst>
                <p:tags r:id="rId47"/>
              </p:custDataLst>
            </p:nvPr>
          </p:nvSpPr>
          <p:spPr bwMode="auto">
            <a:xfrm>
              <a:off x="6691543" y="1899388"/>
              <a:ext cx="698766" cy="215802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Snapshot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矩形 58"/>
            <p:cNvSpPr/>
            <p:nvPr>
              <p:custDataLst>
                <p:tags r:id="rId48"/>
              </p:custDataLst>
            </p:nvPr>
          </p:nvSpPr>
          <p:spPr bwMode="auto">
            <a:xfrm>
              <a:off x="6819096" y="4117885"/>
              <a:ext cx="983355" cy="196018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异构执行框架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" name="矩形 59"/>
            <p:cNvSpPr/>
            <p:nvPr>
              <p:custDataLst>
                <p:tags r:id="rId49"/>
              </p:custDataLst>
            </p:nvPr>
          </p:nvSpPr>
          <p:spPr bwMode="auto">
            <a:xfrm>
              <a:off x="10505293" y="2244558"/>
              <a:ext cx="771597" cy="3858656"/>
            </a:xfrm>
            <a:prstGeom prst="rect">
              <a:avLst/>
            </a:prstGeom>
            <a:solidFill>
              <a:schemeClr val="bg1">
                <a:lumMod val="20000"/>
                <a:lumOff val="8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t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自组装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1" name="矩形 60"/>
            <p:cNvSpPr/>
            <p:nvPr>
              <p:custDataLst>
                <p:tags r:id="rId50"/>
              </p:custDataLst>
            </p:nvPr>
          </p:nvSpPr>
          <p:spPr bwMode="auto">
            <a:xfrm>
              <a:off x="10524285" y="2545247"/>
              <a:ext cx="738578" cy="220202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函数自组装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2" name="矩形 61"/>
            <p:cNvSpPr/>
            <p:nvPr>
              <p:custDataLst>
                <p:tags r:id="rId51"/>
              </p:custDataLst>
            </p:nvPr>
          </p:nvSpPr>
          <p:spPr bwMode="auto">
            <a:xfrm>
              <a:off x="10524285" y="3544871"/>
              <a:ext cx="738578" cy="171922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引擎自组装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3" name="矩形 62"/>
            <p:cNvSpPr/>
            <p:nvPr>
              <p:custDataLst>
                <p:tags r:id="rId52"/>
              </p:custDataLst>
            </p:nvPr>
          </p:nvSpPr>
          <p:spPr bwMode="auto">
            <a:xfrm>
              <a:off x="10524285" y="4044681"/>
              <a:ext cx="720204" cy="198670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节点自组装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4" name="矩形 63"/>
            <p:cNvSpPr/>
            <p:nvPr>
              <p:custDataLst>
                <p:tags r:id="rId53"/>
              </p:custDataLst>
            </p:nvPr>
          </p:nvSpPr>
          <p:spPr bwMode="auto">
            <a:xfrm>
              <a:off x="10549125" y="4544492"/>
              <a:ext cx="690727" cy="264885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AI</a:t>
              </a: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算法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自组装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5" name="矩形 64"/>
            <p:cNvSpPr/>
            <p:nvPr>
              <p:custDataLst>
                <p:tags r:id="rId54"/>
              </p:custDataLst>
            </p:nvPr>
          </p:nvSpPr>
          <p:spPr bwMode="auto">
            <a:xfrm>
              <a:off x="10549125" y="4947583"/>
              <a:ext cx="690727" cy="430874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多模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数据自组装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6" name="矩形 65"/>
            <p:cNvSpPr/>
            <p:nvPr>
              <p:custDataLst>
                <p:tags r:id="rId55"/>
              </p:custDataLst>
            </p:nvPr>
          </p:nvSpPr>
          <p:spPr bwMode="auto">
            <a:xfrm>
              <a:off x="10549125" y="5516662"/>
              <a:ext cx="690727" cy="430875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硬件芯片</a:t>
              </a:r>
              <a:endParaRPr kumimoji="0" lang="en-US" altLang="zh-CN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数据自组装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7" name="矩形 66"/>
            <p:cNvSpPr/>
            <p:nvPr>
              <p:custDataLst>
                <p:tags r:id="rId56"/>
              </p:custDataLst>
            </p:nvPr>
          </p:nvSpPr>
          <p:spPr bwMode="auto">
            <a:xfrm>
              <a:off x="10524285" y="3045059"/>
              <a:ext cx="738578" cy="198671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6858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功能自组装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8" name="矩形 67"/>
            <p:cNvSpPr/>
            <p:nvPr>
              <p:custDataLst>
                <p:tags r:id="rId57"/>
              </p:custDataLst>
            </p:nvPr>
          </p:nvSpPr>
          <p:spPr bwMode="auto">
            <a:xfrm>
              <a:off x="10450600" y="1899387"/>
              <a:ext cx="648000" cy="215801"/>
            </a:xfrm>
            <a:prstGeom prst="rect">
              <a:avLst/>
            </a:prstGeom>
            <a:solidFill>
              <a:srgbClr val="99CCFF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62" tIns="34281" rIns="68562" bIns="34281" numCol="1" rtlCol="0" anchor="ctr" anchorCtr="0" compatLnSpc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</a:rPr>
                <a:t>文本处理</a:t>
              </a: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9" name="文本框 68"/>
          <p:cNvSpPr txBox="1"/>
          <p:nvPr>
            <p:custDataLst>
              <p:tags r:id="rId58"/>
            </p:custDataLst>
          </p:nvPr>
        </p:nvSpPr>
        <p:spPr>
          <a:xfrm>
            <a:off x="4511683" y="624322"/>
            <a:ext cx="1943815" cy="2148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DBMind</a:t>
            </a:r>
            <a:r>
              <a:rPr kumimoji="1" lang="zh-CN" altLang="en-US" sz="1400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功能全景图</a:t>
            </a:r>
            <a:endParaRPr kumimoji="1" lang="zh-CN" altLang="en-US" sz="1400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7245" y="360680"/>
            <a:ext cx="6045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smtClean="0">
                <a:sym typeface="+mn-ea"/>
              </a:rPr>
              <a:t>openGauss</a:t>
            </a:r>
            <a:r>
              <a:rPr lang="zh-CN" altLang="en-US" dirty="0">
                <a:sym typeface="+mn-ea"/>
              </a:rPr>
              <a:t>未来技术方向：</a:t>
            </a:r>
            <a:r>
              <a:rPr lang="zh-CN" altLang="en-US" b="1" dirty="0">
                <a:sym typeface="+mn-ea"/>
              </a:rPr>
              <a:t>更智能</a:t>
            </a:r>
            <a:r>
              <a:rPr lang="zh-CN" altLang="en-US" dirty="0">
                <a:sym typeface="+mn-ea"/>
              </a:rPr>
              <a:t>、更安全、更高效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87245" y="4789170"/>
            <a:ext cx="6220460" cy="1506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算法加持，解决传统数据库问题</a:t>
            </a:r>
            <a:endParaRPr lang="en-US" altLang="zh-CN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数据库系统的软硬件故障自诊断与自定位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</a:t>
            </a:r>
            <a:endParaRPr lang="en-US" altLang="zh-CN" b="1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182880" indent="-18288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数据库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r>
              <a:rPr lang="zh-CN" altLang="en-US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技术：全流程</a:t>
            </a:r>
            <a:r>
              <a:rPr lang="en-US" altLang="zh-CN" b="1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5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6*m_h_i*1_6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6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6*m_h_i*1_4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i*1_1"/>
  <p:tag name="KSO_WM_TEMPLATE_CATEGORY" val="diagram"/>
  <p:tag name="KSO_WM_TEMPLATE_INDEX" val="20230965"/>
  <p:tag name="KSO_WM_UNIT_LAYERLEVEL" val="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i"/>
  <p:tag name="KSO_WM_UNIT_INDEX" val="1_1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h_i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0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0965_4*m_h_f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h_i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0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0965_4*m_h_f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h_i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0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0965_4*m_h_f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h_i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0965_4*m_h_f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h_i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11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0965_4*m_h_f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4*m_h_i*1_3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4*m_h_i*1_5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4*m_h_i*1_1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4*m_h_i*1_2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4*m_h_i*1_4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81.xml><?xml version="1.0" encoding="utf-8"?>
<p:tagLst xmlns:p="http://schemas.openxmlformats.org/presentationml/2006/main">
  <p:tag name="resource_record_key" val="{&quot;70&quot;:[3312662]}"/>
  <p:tag name="commondata" val="eyJoZGlkIjoiNGE3ZjIwNWRhZDE2MjUxZjZhNmQ5NDRhM2RiNTEzY2QifQ==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i*1_1"/>
  <p:tag name="KSO_WM_TEMPLATE_CATEGORY" val="diagram"/>
  <p:tag name="KSO_WM_TEMPLATE_INDEX" val="20230965"/>
  <p:tag name="KSO_WM_UNIT_LAYERLEVEL" val="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i"/>
  <p:tag name="KSO_WM_UNIT_INDEX" val="1_1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h_i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6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0965_4*m_h_f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h_i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0965_4*m_h_f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h_i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6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0965_4*m_h_f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h_i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7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0965_4*m_h_f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4*m_h_i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7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0965_4*m_h_f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4*m_h_i*1_3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4*m_h_i*1_5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4*m_h_i*1_1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4*m_h_i*1_2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4*m_h_i*1_4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6*m_i*1_1"/>
  <p:tag name="KSO_WM_TEMPLATE_CATEGORY" val="diagram"/>
  <p:tag name="KSO_WM_TEMPLATE_INDEX" val="20230965"/>
  <p:tag name="KSO_WM_UNIT_LAYERLEVEL" val="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i"/>
  <p:tag name="KSO_WM_UNIT_INDEX" val="1_1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6*m_h_i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8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3_1"/>
  <p:tag name="KSO_WM_UNIT_ID" val="diagram20230965_6*m_h_f*1_3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6*m_h_i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5_1"/>
  <p:tag name="KSO_WM_UNIT_ID" val="diagram20230965_6*m_h_f*1_5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6*m_h_i*1_7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7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8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7_1"/>
  <p:tag name="KSO_WM_UNIT_ID" val="diagram20230965_6*m_h_f*1_7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0965_6*m_h_f*1_1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6*m_h_i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8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0965_6*m_h_f*1_2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6*m_h_i*1_6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6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6_1"/>
  <p:tag name="KSO_WM_UNIT_ID" val="diagram20230965_6*m_h_f*1_6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6*m_h_i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4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9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0965_6*m_h_f*1_4_1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PRESET_TEXT" val="单击此处输入项正文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349999994039535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6*m_h_i*1_3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3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6*m_h_i*1_5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5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6*m_h_i*1_7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7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6*m_h_i*1_1_1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1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5_6*m_h_i*1_1_2"/>
  <p:tag name="KSO_WM_TEMPLATE_CATEGORY" val="diagram"/>
  <p:tag name="KSO_WM_TEMPLATE_INDEX" val="20230965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1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type&quot;:0},&quot;glow&quot;:{&quot;colorType&quot;:0},&quot;line&quot;:{&quot;solidLine&quot;:{&quot;brightness&quot;:0.600000023841857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9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65_6*m_h_i*1_2_2"/>
  <p:tag name="KSO_WM_TEMPLATE_CATEGORY" val="diagram"/>
  <p:tag name="KSO_WM_TEMPLATE_INDEX" val="20230965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m1-1"/>
  <p:tag name="KSO_WM_UNIT_TYPE" val="m_h_i"/>
  <p:tag name="KSO_WM_UNIT_INDEX" val="1_2_2"/>
  <p:tag name="KSO_WM_UNIT_LINE_FORE_SCHEMECOLOR_INDEX" val="5"/>
  <p:tag name="KSO_WM_DIAGRAM_MAX_ITEMCNT" val="12"/>
  <p:tag name="KSO_WM_DIAGRAM_MIN_ITEMCNT" val="2"/>
  <p:tag name="KSO_WM_DIAGRAM_VIRTUALLY_FRAME" val="{&quot;height&quot;:355.7,&quot;width&quot;:863.15}"/>
  <p:tag name="KSO_WM_DIAGRAM_COLOR_MATCH_VALUE" val="{&quot;shape&quot;:{&quot;fill&quot;:{&quot;solid&quot;:{&quot;brightness&quot;:0,&quot;colorType&quot;:1,&quot;foreColorIndex&quot;:14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1181</Words>
  <Application>WPS 演示</Application>
  <PresentationFormat>宽屏</PresentationFormat>
  <Paragraphs>189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文档存本地丢失不负责</cp:lastModifiedBy>
  <cp:revision>157</cp:revision>
  <dcterms:created xsi:type="dcterms:W3CDTF">2019-06-19T02:08:00Z</dcterms:created>
  <dcterms:modified xsi:type="dcterms:W3CDTF">2023-12-21T06:21:08Z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1699060479B643D3BC735EFA3B9BCC3F_11</vt:lpwstr>
  </property>
</Properties>
</file>