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651" r:id="rId5"/>
  </p:sldMasterIdLst>
  <p:notesMasterIdLst>
    <p:notesMasterId r:id="rId49"/>
  </p:notesMasterIdLst>
  <p:sldIdLst>
    <p:sldId id="301" r:id="rId6"/>
    <p:sldId id="306" r:id="rId7"/>
    <p:sldId id="338" r:id="rId8"/>
    <p:sldId id="333" r:id="rId9"/>
    <p:sldId id="334" r:id="rId10"/>
    <p:sldId id="335" r:id="rId11"/>
    <p:sldId id="336" r:id="rId12"/>
    <p:sldId id="337" r:id="rId13"/>
    <p:sldId id="317"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72" r:id="rId28"/>
    <p:sldId id="352" r:id="rId29"/>
    <p:sldId id="353" r:id="rId30"/>
    <p:sldId id="354" r:id="rId31"/>
    <p:sldId id="355" r:id="rId32"/>
    <p:sldId id="356" r:id="rId33"/>
    <p:sldId id="371" r:id="rId34"/>
    <p:sldId id="357" r:id="rId35"/>
    <p:sldId id="358" r:id="rId36"/>
    <p:sldId id="359" r:id="rId37"/>
    <p:sldId id="360" r:id="rId38"/>
    <p:sldId id="361" r:id="rId39"/>
    <p:sldId id="362" r:id="rId40"/>
    <p:sldId id="363" r:id="rId41"/>
    <p:sldId id="364" r:id="rId42"/>
    <p:sldId id="365" r:id="rId43"/>
    <p:sldId id="366" r:id="rId44"/>
    <p:sldId id="367" r:id="rId45"/>
    <p:sldId id="368" r:id="rId46"/>
    <p:sldId id="369" r:id="rId47"/>
    <p:sldId id="304" r:id="rId48"/>
  </p:sldIdLst>
  <p:sldSz cx="12192000" cy="6858000"/>
  <p:notesSz cx="6858000" cy="9144000"/>
  <p:custDataLst>
    <p:tags r:id="rId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0102"/>
    <a:srgbClr val="D0261F"/>
    <a:srgbClr val="CF2523"/>
    <a:srgbClr val="CF271C"/>
    <a:srgbClr val="D0261E"/>
    <a:srgbClr val="FFFFFF"/>
    <a:srgbClr val="CF2623"/>
    <a:srgbClr val="CF2621"/>
    <a:srgbClr val="CF2721"/>
    <a:srgbClr val="D026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E4B2A6-CB2B-51F0-0266-6A51A8A2AA16}" v="11" dt="2023-06-02T09:52:01.8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5214" autoAdjust="0"/>
  </p:normalViewPr>
  <p:slideViewPr>
    <p:cSldViewPr snapToGrid="0" snapToObjects="1">
      <p:cViewPr varScale="1">
        <p:scale>
          <a:sx n="85" d="100"/>
          <a:sy n="85" d="100"/>
        </p:scale>
        <p:origin x="408" y="72"/>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tags" Target="tags/tag1.xml"/><Relationship Id="rId55"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80FA92-E8FD-A740-BB6C-0DC4B1895269}" type="datetimeFigureOut">
              <a:rPr kumimoji="1" lang="zh-CN" altLang="en-US" smtClean="0"/>
              <a:t>2023/6/16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1E28C7-B537-0E4B-BB5F-DE81DC237563}"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E1E28C7-B537-0E4B-BB5F-DE81DC237563}" type="slidenum">
              <a:rPr kumimoji="1" lang="zh-CN" altLang="en-US" smtClean="0"/>
              <a:t>3</a:t>
            </a:fld>
            <a:endParaRPr kumimoji="1" lang="zh-CN" altLang="en-US"/>
          </a:p>
        </p:txBody>
      </p:sp>
    </p:spTree>
    <p:extLst>
      <p:ext uri="{BB962C8B-B14F-4D97-AF65-F5344CB8AC3E}">
        <p14:creationId xmlns:p14="http://schemas.microsoft.com/office/powerpoint/2010/main" val="3750421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E1E28C7-B537-0E4B-BB5F-DE81DC237563}" type="slidenum">
              <a:rPr kumimoji="1" lang="zh-CN" altLang="en-US" smtClean="0"/>
              <a:t>13</a:t>
            </a:fld>
            <a:endParaRPr kumimoji="1" lang="zh-CN" altLang="en-US"/>
          </a:p>
        </p:txBody>
      </p:sp>
    </p:spTree>
    <p:extLst>
      <p:ext uri="{BB962C8B-B14F-4D97-AF65-F5344CB8AC3E}">
        <p14:creationId xmlns:p14="http://schemas.microsoft.com/office/powerpoint/2010/main" val="363030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E1E28C7-B537-0E4B-BB5F-DE81DC237563}" type="slidenum">
              <a:rPr kumimoji="1" lang="zh-CN" altLang="en-US" smtClean="0"/>
              <a:t>14</a:t>
            </a:fld>
            <a:endParaRPr kumimoji="1" lang="zh-CN" altLang="en-US"/>
          </a:p>
        </p:txBody>
      </p:sp>
    </p:spTree>
    <p:extLst>
      <p:ext uri="{BB962C8B-B14F-4D97-AF65-F5344CB8AC3E}">
        <p14:creationId xmlns:p14="http://schemas.microsoft.com/office/powerpoint/2010/main" val="3774121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E1E28C7-B537-0E4B-BB5F-DE81DC237563}" type="slidenum">
              <a:rPr kumimoji="1" lang="zh-CN" altLang="en-US" smtClean="0"/>
              <a:t>15</a:t>
            </a:fld>
            <a:endParaRPr kumimoji="1" lang="zh-CN" altLang="en-US"/>
          </a:p>
        </p:txBody>
      </p:sp>
    </p:spTree>
    <p:extLst>
      <p:ext uri="{BB962C8B-B14F-4D97-AF65-F5344CB8AC3E}">
        <p14:creationId xmlns:p14="http://schemas.microsoft.com/office/powerpoint/2010/main" val="1009683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E1E28C7-B537-0E4B-BB5F-DE81DC237563}" type="slidenum">
              <a:rPr kumimoji="1" lang="zh-CN" altLang="en-US" smtClean="0"/>
              <a:t>16</a:t>
            </a:fld>
            <a:endParaRPr kumimoji="1" lang="zh-CN" altLang="en-US"/>
          </a:p>
        </p:txBody>
      </p:sp>
    </p:spTree>
    <p:extLst>
      <p:ext uri="{BB962C8B-B14F-4D97-AF65-F5344CB8AC3E}">
        <p14:creationId xmlns:p14="http://schemas.microsoft.com/office/powerpoint/2010/main" val="2914918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E1E28C7-B537-0E4B-BB5F-DE81DC237563}" type="slidenum">
              <a:rPr kumimoji="1" lang="zh-CN" altLang="en-US" smtClean="0"/>
              <a:t>17</a:t>
            </a:fld>
            <a:endParaRPr kumimoji="1" lang="zh-CN" altLang="en-US"/>
          </a:p>
        </p:txBody>
      </p:sp>
    </p:spTree>
    <p:extLst>
      <p:ext uri="{BB962C8B-B14F-4D97-AF65-F5344CB8AC3E}">
        <p14:creationId xmlns:p14="http://schemas.microsoft.com/office/powerpoint/2010/main" val="11251102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E1E28C7-B537-0E4B-BB5F-DE81DC237563}" type="slidenum">
              <a:rPr kumimoji="1" lang="zh-CN" altLang="en-US" smtClean="0"/>
              <a:t>18</a:t>
            </a:fld>
            <a:endParaRPr kumimoji="1" lang="zh-CN" altLang="en-US"/>
          </a:p>
        </p:txBody>
      </p:sp>
    </p:spTree>
    <p:extLst>
      <p:ext uri="{BB962C8B-B14F-4D97-AF65-F5344CB8AC3E}">
        <p14:creationId xmlns:p14="http://schemas.microsoft.com/office/powerpoint/2010/main" val="4050965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E1E28C7-B537-0E4B-BB5F-DE81DC237563}" type="slidenum">
              <a:rPr kumimoji="1" lang="zh-CN" altLang="en-US" smtClean="0"/>
              <a:t>19</a:t>
            </a:fld>
            <a:endParaRPr kumimoji="1" lang="zh-CN" altLang="en-US"/>
          </a:p>
        </p:txBody>
      </p:sp>
    </p:spTree>
    <p:extLst>
      <p:ext uri="{BB962C8B-B14F-4D97-AF65-F5344CB8AC3E}">
        <p14:creationId xmlns:p14="http://schemas.microsoft.com/office/powerpoint/2010/main" val="985048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E1E28C7-B537-0E4B-BB5F-DE81DC237563}" type="slidenum">
              <a:rPr kumimoji="1" lang="zh-CN" altLang="en-US" smtClean="0"/>
              <a:t>20</a:t>
            </a:fld>
            <a:endParaRPr kumimoji="1" lang="zh-CN" altLang="en-US"/>
          </a:p>
        </p:txBody>
      </p:sp>
    </p:spTree>
    <p:extLst>
      <p:ext uri="{BB962C8B-B14F-4D97-AF65-F5344CB8AC3E}">
        <p14:creationId xmlns:p14="http://schemas.microsoft.com/office/powerpoint/2010/main" val="2422301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E1E28C7-B537-0E4B-BB5F-DE81DC237563}" type="slidenum">
              <a:rPr kumimoji="1" lang="zh-CN" altLang="en-US" smtClean="0"/>
              <a:t>22</a:t>
            </a:fld>
            <a:endParaRPr kumimoji="1" lang="zh-CN" altLang="en-US"/>
          </a:p>
        </p:txBody>
      </p:sp>
    </p:spTree>
    <p:extLst>
      <p:ext uri="{BB962C8B-B14F-4D97-AF65-F5344CB8AC3E}">
        <p14:creationId xmlns:p14="http://schemas.microsoft.com/office/powerpoint/2010/main" val="1418616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E1E28C7-B537-0E4B-BB5F-DE81DC237563}" type="slidenum">
              <a:rPr kumimoji="1" lang="zh-CN" altLang="en-US" smtClean="0"/>
              <a:t>23</a:t>
            </a:fld>
            <a:endParaRPr kumimoji="1" lang="zh-CN" altLang="en-US"/>
          </a:p>
        </p:txBody>
      </p:sp>
    </p:spTree>
    <p:extLst>
      <p:ext uri="{BB962C8B-B14F-4D97-AF65-F5344CB8AC3E}">
        <p14:creationId xmlns:p14="http://schemas.microsoft.com/office/powerpoint/2010/main" val="4116666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E1E28C7-B537-0E4B-BB5F-DE81DC237563}" type="slidenum">
              <a:rPr kumimoji="1" lang="zh-CN" altLang="en-US" smtClean="0"/>
              <a:t>4</a:t>
            </a:fld>
            <a:endParaRPr kumimoji="1" lang="zh-CN" altLang="en-US"/>
          </a:p>
        </p:txBody>
      </p:sp>
    </p:spTree>
    <p:extLst>
      <p:ext uri="{BB962C8B-B14F-4D97-AF65-F5344CB8AC3E}">
        <p14:creationId xmlns:p14="http://schemas.microsoft.com/office/powerpoint/2010/main" val="32297663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E1E28C7-B537-0E4B-BB5F-DE81DC237563}" type="slidenum">
              <a:rPr kumimoji="1" lang="zh-CN" altLang="en-US" smtClean="0"/>
              <a:t>24</a:t>
            </a:fld>
            <a:endParaRPr kumimoji="1" lang="zh-CN" altLang="en-US"/>
          </a:p>
        </p:txBody>
      </p:sp>
    </p:spTree>
    <p:extLst>
      <p:ext uri="{BB962C8B-B14F-4D97-AF65-F5344CB8AC3E}">
        <p14:creationId xmlns:p14="http://schemas.microsoft.com/office/powerpoint/2010/main" val="1834075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E1E28C7-B537-0E4B-BB5F-DE81DC237563}" type="slidenum">
              <a:rPr kumimoji="1" lang="zh-CN" altLang="en-US" smtClean="0"/>
              <a:t>25</a:t>
            </a:fld>
            <a:endParaRPr kumimoji="1" lang="zh-CN" altLang="en-US"/>
          </a:p>
        </p:txBody>
      </p:sp>
    </p:spTree>
    <p:extLst>
      <p:ext uri="{BB962C8B-B14F-4D97-AF65-F5344CB8AC3E}">
        <p14:creationId xmlns:p14="http://schemas.microsoft.com/office/powerpoint/2010/main" val="2301423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E1E28C7-B537-0E4B-BB5F-DE81DC237563}" type="slidenum">
              <a:rPr kumimoji="1" lang="zh-CN" altLang="en-US" smtClean="0"/>
              <a:t>26</a:t>
            </a:fld>
            <a:endParaRPr kumimoji="1" lang="zh-CN" altLang="en-US"/>
          </a:p>
        </p:txBody>
      </p:sp>
    </p:spTree>
    <p:extLst>
      <p:ext uri="{BB962C8B-B14F-4D97-AF65-F5344CB8AC3E}">
        <p14:creationId xmlns:p14="http://schemas.microsoft.com/office/powerpoint/2010/main" val="39130465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E1E28C7-B537-0E4B-BB5F-DE81DC237563}" type="slidenum">
              <a:rPr kumimoji="1" lang="zh-CN" altLang="en-US" smtClean="0"/>
              <a:t>27</a:t>
            </a:fld>
            <a:endParaRPr kumimoji="1" lang="zh-CN" altLang="en-US"/>
          </a:p>
        </p:txBody>
      </p:sp>
    </p:spTree>
    <p:extLst>
      <p:ext uri="{BB962C8B-B14F-4D97-AF65-F5344CB8AC3E}">
        <p14:creationId xmlns:p14="http://schemas.microsoft.com/office/powerpoint/2010/main" val="4677137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E1E28C7-B537-0E4B-BB5F-DE81DC237563}" type="slidenum">
              <a:rPr kumimoji="1" lang="zh-CN" altLang="en-US" smtClean="0"/>
              <a:t>28</a:t>
            </a:fld>
            <a:endParaRPr kumimoji="1" lang="zh-CN" altLang="en-US"/>
          </a:p>
        </p:txBody>
      </p:sp>
    </p:spTree>
    <p:extLst>
      <p:ext uri="{BB962C8B-B14F-4D97-AF65-F5344CB8AC3E}">
        <p14:creationId xmlns:p14="http://schemas.microsoft.com/office/powerpoint/2010/main" val="23074634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E1E28C7-B537-0E4B-BB5F-DE81DC237563}" type="slidenum">
              <a:rPr kumimoji="1" lang="zh-CN" altLang="en-US" smtClean="0"/>
              <a:t>31</a:t>
            </a:fld>
            <a:endParaRPr kumimoji="1" lang="zh-CN" altLang="en-US"/>
          </a:p>
        </p:txBody>
      </p:sp>
    </p:spTree>
    <p:extLst>
      <p:ext uri="{BB962C8B-B14F-4D97-AF65-F5344CB8AC3E}">
        <p14:creationId xmlns:p14="http://schemas.microsoft.com/office/powerpoint/2010/main" val="333917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E1E28C7-B537-0E4B-BB5F-DE81DC237563}" type="slidenum">
              <a:rPr kumimoji="1" lang="zh-CN" altLang="en-US" smtClean="0"/>
              <a:t>32</a:t>
            </a:fld>
            <a:endParaRPr kumimoji="1" lang="zh-CN" altLang="en-US"/>
          </a:p>
        </p:txBody>
      </p:sp>
    </p:spTree>
    <p:extLst>
      <p:ext uri="{BB962C8B-B14F-4D97-AF65-F5344CB8AC3E}">
        <p14:creationId xmlns:p14="http://schemas.microsoft.com/office/powerpoint/2010/main" val="15712573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E1E28C7-B537-0E4B-BB5F-DE81DC237563}" type="slidenum">
              <a:rPr kumimoji="1" lang="zh-CN" altLang="en-US" smtClean="0"/>
              <a:t>33</a:t>
            </a:fld>
            <a:endParaRPr kumimoji="1" lang="zh-CN" altLang="en-US"/>
          </a:p>
        </p:txBody>
      </p:sp>
    </p:spTree>
    <p:extLst>
      <p:ext uri="{BB962C8B-B14F-4D97-AF65-F5344CB8AC3E}">
        <p14:creationId xmlns:p14="http://schemas.microsoft.com/office/powerpoint/2010/main" val="39722281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E1E28C7-B537-0E4B-BB5F-DE81DC237563}" type="slidenum">
              <a:rPr kumimoji="1" lang="zh-CN" altLang="en-US" smtClean="0"/>
              <a:t>34</a:t>
            </a:fld>
            <a:endParaRPr kumimoji="1" lang="zh-CN" altLang="en-US"/>
          </a:p>
        </p:txBody>
      </p:sp>
    </p:spTree>
    <p:extLst>
      <p:ext uri="{BB962C8B-B14F-4D97-AF65-F5344CB8AC3E}">
        <p14:creationId xmlns:p14="http://schemas.microsoft.com/office/powerpoint/2010/main" val="38775254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E1E28C7-B537-0E4B-BB5F-DE81DC237563}" type="slidenum">
              <a:rPr kumimoji="1" lang="zh-CN" altLang="en-US" smtClean="0"/>
              <a:t>35</a:t>
            </a:fld>
            <a:endParaRPr kumimoji="1" lang="zh-CN" altLang="en-US"/>
          </a:p>
        </p:txBody>
      </p:sp>
    </p:spTree>
    <p:extLst>
      <p:ext uri="{BB962C8B-B14F-4D97-AF65-F5344CB8AC3E}">
        <p14:creationId xmlns:p14="http://schemas.microsoft.com/office/powerpoint/2010/main" val="3325322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E1E28C7-B537-0E4B-BB5F-DE81DC237563}" type="slidenum">
              <a:rPr kumimoji="1" lang="zh-CN" altLang="en-US" smtClean="0"/>
              <a:t>5</a:t>
            </a:fld>
            <a:endParaRPr kumimoji="1" lang="zh-CN" altLang="en-US"/>
          </a:p>
        </p:txBody>
      </p:sp>
    </p:spTree>
    <p:extLst>
      <p:ext uri="{BB962C8B-B14F-4D97-AF65-F5344CB8AC3E}">
        <p14:creationId xmlns:p14="http://schemas.microsoft.com/office/powerpoint/2010/main" val="22059752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E1E28C7-B537-0E4B-BB5F-DE81DC237563}" type="slidenum">
              <a:rPr kumimoji="1" lang="zh-CN" altLang="en-US" smtClean="0"/>
              <a:t>36</a:t>
            </a:fld>
            <a:endParaRPr kumimoji="1" lang="zh-CN" altLang="en-US"/>
          </a:p>
        </p:txBody>
      </p:sp>
    </p:spTree>
    <p:extLst>
      <p:ext uri="{BB962C8B-B14F-4D97-AF65-F5344CB8AC3E}">
        <p14:creationId xmlns:p14="http://schemas.microsoft.com/office/powerpoint/2010/main" val="42284028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E1E28C7-B537-0E4B-BB5F-DE81DC237563}" type="slidenum">
              <a:rPr kumimoji="1" lang="zh-CN" altLang="en-US" smtClean="0"/>
              <a:t>37</a:t>
            </a:fld>
            <a:endParaRPr kumimoji="1" lang="zh-CN" altLang="en-US"/>
          </a:p>
        </p:txBody>
      </p:sp>
    </p:spTree>
    <p:extLst>
      <p:ext uri="{BB962C8B-B14F-4D97-AF65-F5344CB8AC3E}">
        <p14:creationId xmlns:p14="http://schemas.microsoft.com/office/powerpoint/2010/main" val="16706592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E1E28C7-B537-0E4B-BB5F-DE81DC237563}" type="slidenum">
              <a:rPr kumimoji="1" lang="zh-CN" altLang="en-US" smtClean="0"/>
              <a:t>38</a:t>
            </a:fld>
            <a:endParaRPr kumimoji="1" lang="zh-CN" altLang="en-US"/>
          </a:p>
        </p:txBody>
      </p:sp>
    </p:spTree>
    <p:extLst>
      <p:ext uri="{BB962C8B-B14F-4D97-AF65-F5344CB8AC3E}">
        <p14:creationId xmlns:p14="http://schemas.microsoft.com/office/powerpoint/2010/main" val="14155604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E1E28C7-B537-0E4B-BB5F-DE81DC237563}" type="slidenum">
              <a:rPr kumimoji="1" lang="zh-CN" altLang="en-US" smtClean="0"/>
              <a:t>39</a:t>
            </a:fld>
            <a:endParaRPr kumimoji="1" lang="zh-CN" altLang="en-US"/>
          </a:p>
        </p:txBody>
      </p:sp>
    </p:spTree>
    <p:extLst>
      <p:ext uri="{BB962C8B-B14F-4D97-AF65-F5344CB8AC3E}">
        <p14:creationId xmlns:p14="http://schemas.microsoft.com/office/powerpoint/2010/main" val="41522138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E1E28C7-B537-0E4B-BB5F-DE81DC237563}" type="slidenum">
              <a:rPr kumimoji="1" lang="zh-CN" altLang="en-US" smtClean="0"/>
              <a:t>40</a:t>
            </a:fld>
            <a:endParaRPr kumimoji="1" lang="zh-CN" altLang="en-US"/>
          </a:p>
        </p:txBody>
      </p:sp>
    </p:spTree>
    <p:extLst>
      <p:ext uri="{BB962C8B-B14F-4D97-AF65-F5344CB8AC3E}">
        <p14:creationId xmlns:p14="http://schemas.microsoft.com/office/powerpoint/2010/main" val="27731472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E1E28C7-B537-0E4B-BB5F-DE81DC237563}" type="slidenum">
              <a:rPr kumimoji="1" lang="zh-CN" altLang="en-US" smtClean="0"/>
              <a:t>41</a:t>
            </a:fld>
            <a:endParaRPr kumimoji="1" lang="zh-CN" altLang="en-US"/>
          </a:p>
        </p:txBody>
      </p:sp>
    </p:spTree>
    <p:extLst>
      <p:ext uri="{BB962C8B-B14F-4D97-AF65-F5344CB8AC3E}">
        <p14:creationId xmlns:p14="http://schemas.microsoft.com/office/powerpoint/2010/main" val="34237859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E1E28C7-B537-0E4B-BB5F-DE81DC237563}"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43</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E1E28C7-B537-0E4B-BB5F-DE81DC237563}" type="slidenum">
              <a:rPr kumimoji="1" lang="zh-CN" altLang="en-US" smtClean="0"/>
              <a:t>6</a:t>
            </a:fld>
            <a:endParaRPr kumimoji="1" lang="zh-CN" altLang="en-US"/>
          </a:p>
        </p:txBody>
      </p:sp>
    </p:spTree>
    <p:extLst>
      <p:ext uri="{BB962C8B-B14F-4D97-AF65-F5344CB8AC3E}">
        <p14:creationId xmlns:p14="http://schemas.microsoft.com/office/powerpoint/2010/main" val="1055760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E1E28C7-B537-0E4B-BB5F-DE81DC237563}" type="slidenum">
              <a:rPr kumimoji="1" lang="zh-CN" altLang="en-US" smtClean="0"/>
              <a:t>7</a:t>
            </a:fld>
            <a:endParaRPr kumimoji="1" lang="zh-CN" altLang="en-US"/>
          </a:p>
        </p:txBody>
      </p:sp>
    </p:spTree>
    <p:extLst>
      <p:ext uri="{BB962C8B-B14F-4D97-AF65-F5344CB8AC3E}">
        <p14:creationId xmlns:p14="http://schemas.microsoft.com/office/powerpoint/2010/main" val="466865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E1E28C7-B537-0E4B-BB5F-DE81DC237563}" type="slidenum">
              <a:rPr kumimoji="1" lang="zh-CN" altLang="en-US" smtClean="0"/>
              <a:t>9</a:t>
            </a:fld>
            <a:endParaRPr kumimoji="1" lang="zh-CN" altLang="en-US"/>
          </a:p>
        </p:txBody>
      </p:sp>
    </p:spTree>
    <p:extLst>
      <p:ext uri="{BB962C8B-B14F-4D97-AF65-F5344CB8AC3E}">
        <p14:creationId xmlns:p14="http://schemas.microsoft.com/office/powerpoint/2010/main" val="2799948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E1E28C7-B537-0E4B-BB5F-DE81DC237563}" type="slidenum">
              <a:rPr kumimoji="1" lang="zh-CN" altLang="en-US" smtClean="0"/>
              <a:t>10</a:t>
            </a:fld>
            <a:endParaRPr kumimoji="1" lang="zh-CN" altLang="en-US"/>
          </a:p>
        </p:txBody>
      </p:sp>
    </p:spTree>
    <p:extLst>
      <p:ext uri="{BB962C8B-B14F-4D97-AF65-F5344CB8AC3E}">
        <p14:creationId xmlns:p14="http://schemas.microsoft.com/office/powerpoint/2010/main" val="106990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E1E28C7-B537-0E4B-BB5F-DE81DC237563}" type="slidenum">
              <a:rPr kumimoji="1" lang="zh-CN" altLang="en-US" smtClean="0"/>
              <a:t>11</a:t>
            </a:fld>
            <a:endParaRPr kumimoji="1" lang="zh-CN" altLang="en-US"/>
          </a:p>
        </p:txBody>
      </p:sp>
    </p:spTree>
    <p:extLst>
      <p:ext uri="{BB962C8B-B14F-4D97-AF65-F5344CB8AC3E}">
        <p14:creationId xmlns:p14="http://schemas.microsoft.com/office/powerpoint/2010/main" val="3366320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E1E28C7-B537-0E4B-BB5F-DE81DC237563}" type="slidenum">
              <a:rPr kumimoji="1" lang="zh-CN" altLang="en-US" smtClean="0"/>
              <a:t>12</a:t>
            </a:fld>
            <a:endParaRPr kumimoji="1" lang="zh-CN" altLang="en-US"/>
          </a:p>
        </p:txBody>
      </p:sp>
    </p:spTree>
    <p:extLst>
      <p:ext uri="{BB962C8B-B14F-4D97-AF65-F5344CB8AC3E}">
        <p14:creationId xmlns:p14="http://schemas.microsoft.com/office/powerpoint/2010/main" val="2079876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B6F12B7-CBDD-D444-B9D0-65CF7BC240F6}" type="datetimeFigureOut">
              <a:rPr kumimoji="1" lang="zh-CN" altLang="en-US" smtClean="0"/>
              <a:t>2023/6/16</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DF36EF7-4337-AC43-83C3-74F6CD597DC6}"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kumimoji="1"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B6F12B7-CBDD-D444-B9D0-65CF7BC240F6}" type="datetimeFigureOut">
              <a:rPr kumimoji="1" lang="zh-CN" altLang="en-US" smtClean="0"/>
              <a:t>2023/6/16</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DF36EF7-4337-AC43-83C3-74F6CD597DC6}"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B6F12B7-CBDD-D444-B9D0-65CF7BC240F6}" type="datetimeFigureOut">
              <a:rPr kumimoji="1" lang="zh-CN" altLang="en-US" smtClean="0"/>
              <a:t>2023/6/16</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DF36EF7-4337-AC43-83C3-74F6CD597DC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kumimoji="1"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0261E"/>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4"/>
          <a:stretch>
            <a:fillRect/>
          </a:stretch>
        </p:blipFill>
        <p:spPr>
          <a:xfrm>
            <a:off x="6350" y="0"/>
            <a:ext cx="12179300" cy="6858000"/>
          </a:xfrm>
          <a:prstGeom prst="rect">
            <a:avLst/>
          </a:prstGeom>
        </p:spPr>
      </p:pic>
      <p:sp>
        <p:nvSpPr>
          <p:cNvPr id="4" name="文本框 3">
            <a:extLst>
              <a:ext uri="{FF2B5EF4-FFF2-40B4-BE49-F238E27FC236}">
                <a16:creationId xmlns:a16="http://schemas.microsoft.com/office/drawing/2014/main" id="{5BD9AA77-981A-6F12-82A9-0EFE7AE92FBD}"/>
              </a:ext>
            </a:extLst>
          </p:cNvPr>
          <p:cNvSpPr txBox="1"/>
          <p:nvPr userDrawn="1"/>
        </p:nvSpPr>
        <p:spPr>
          <a:xfrm>
            <a:off x="323809" y="6342562"/>
            <a:ext cx="3143141" cy="234872"/>
          </a:xfrm>
          <a:prstGeom prst="rect">
            <a:avLst/>
          </a:prstGeom>
          <a:noFill/>
        </p:spPr>
        <p:txBody>
          <a:bodyPr wrap="square" rtlCol="0">
            <a:spAutoFit/>
          </a:bodyPr>
          <a:lstStyle/>
          <a:p>
            <a:pPr algn="dist" fontAlgn="auto">
              <a:lnSpc>
                <a:spcPct val="150000"/>
              </a:lnSpc>
            </a:pPr>
            <a:r>
              <a:rPr lang="en-US" altLang="zh-CN" sz="700" dirty="0">
                <a:solidFill>
                  <a:schemeClr val="bg1">
                    <a:lumMod val="65000"/>
                  </a:schemeClr>
                </a:solidFill>
                <a:latin typeface="微软雅黑" panose="020B0503020204020204" pitchFamily="34" charset="-122"/>
                <a:ea typeface="微软雅黑" panose="020B0503020204020204" pitchFamily="34" charset="-122"/>
              </a:rPr>
              <a:t>@</a:t>
            </a:r>
            <a:r>
              <a:rPr lang="zh-CN" altLang="en-US" sz="700" dirty="0">
                <a:solidFill>
                  <a:schemeClr val="bg1">
                    <a:lumMod val="65000"/>
                  </a:schemeClr>
                </a:solidFill>
                <a:latin typeface="微软雅黑" panose="020B0503020204020204" pitchFamily="34" charset="-122"/>
                <a:ea typeface="微软雅黑" panose="020B0503020204020204" pitchFamily="34" charset="-122"/>
              </a:rPr>
              <a:t>2022 OpenPie. All rights reserved. OpenPie Confidential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D0261E"/>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4"/>
          <a:stretch>
            <a:fillRect/>
          </a:stretch>
        </p:blipFill>
        <p:spPr>
          <a:xfrm>
            <a:off x="6350" y="0"/>
            <a:ext cx="12179300" cy="6858000"/>
          </a:xfrm>
          <a:prstGeom prst="rect">
            <a:avLst/>
          </a:prstGeom>
        </p:spPr>
      </p:pic>
      <p:sp>
        <p:nvSpPr>
          <p:cNvPr id="4" name="文本框 3">
            <a:extLst>
              <a:ext uri="{FF2B5EF4-FFF2-40B4-BE49-F238E27FC236}">
                <a16:creationId xmlns:a16="http://schemas.microsoft.com/office/drawing/2014/main" id="{A3524E0A-EAA8-E8E0-E765-F33A93FFE94F}"/>
              </a:ext>
            </a:extLst>
          </p:cNvPr>
          <p:cNvSpPr txBox="1"/>
          <p:nvPr userDrawn="1"/>
        </p:nvSpPr>
        <p:spPr>
          <a:xfrm>
            <a:off x="323809" y="6342562"/>
            <a:ext cx="3143141" cy="234872"/>
          </a:xfrm>
          <a:prstGeom prst="rect">
            <a:avLst/>
          </a:prstGeom>
          <a:noFill/>
        </p:spPr>
        <p:txBody>
          <a:bodyPr wrap="square" rtlCol="0">
            <a:spAutoFit/>
          </a:bodyPr>
          <a:lstStyle/>
          <a:p>
            <a:pPr algn="dist" fontAlgn="auto">
              <a:lnSpc>
                <a:spcPct val="150000"/>
              </a:lnSpc>
            </a:pPr>
            <a:r>
              <a:rPr lang="en-US" altLang="zh-CN" sz="700" dirty="0">
                <a:solidFill>
                  <a:schemeClr val="bg1">
                    <a:lumMod val="65000"/>
                  </a:schemeClr>
                </a:solidFill>
                <a:latin typeface="微软雅黑" panose="020B0503020204020204" pitchFamily="34" charset="-122"/>
                <a:ea typeface="微软雅黑" panose="020B0503020204020204" pitchFamily="34" charset="-122"/>
              </a:rPr>
              <a:t>@</a:t>
            </a:r>
            <a:r>
              <a:rPr lang="zh-CN" altLang="en-US" sz="700" dirty="0">
                <a:solidFill>
                  <a:schemeClr val="bg1">
                    <a:lumMod val="65000"/>
                  </a:schemeClr>
                </a:solidFill>
                <a:latin typeface="微软雅黑" panose="020B0503020204020204" pitchFamily="34" charset="-122"/>
                <a:ea typeface="微软雅黑" panose="020B0503020204020204" pitchFamily="34" charset="-122"/>
              </a:rPr>
              <a:t>2022 OpenPie. All rights reserved. OpenPie Confidential</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app.diagrams.net/?page-id=10dcjH-HSxTrSlrikutc&amp;scale=auto#G1bTVg1YKxxxr4pcgsK2lqAwzQPHVohxZE"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app.diagrams.net/?page-id=c3fPQAlHS0N7lxN5WZcw&amp;scale=auto#G1G0CHqnf4jkUT-Cm2C_ud4RHVucGMhW6p"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app.diagrams.net/?page-id=J2Lby3GN29YPBrTStyyZ&amp;scale=auto#G1sCu1GD2RfYF-MgPeMVxTWFuIpEnK5ZjH"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hyperlink" Target="https://app.diagrams.net/?page-id=JSuEssz3WpsYA-7g7nNC&amp;scale=auto#G1Q1_FdJaP3BubJ2aIGUSD-UogB7za1Gut"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hyperlink" Target="https://app.diagrams.net/?page-id=-T0k3cef4P1F6zN4BwoT&amp;scale=auto#G1VfUZRtc8cgXuglRFOoAudRRyj_hDGIbK"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app.diagrams.net/?page-id=TFQXyewAMmXILZ3z6cPr&amp;scale=auto#G1v_KNQ_IP2ClGx50JSNNLfxyQuWX6jSvN"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hyperlink" Target="https://app.diagrams.net/?page-id=0gU0V1XuwhHm4vhBwJZI&amp;scale=auto#G1JGkb8vpepBho47_0OV08WEmdkfyU-L_T"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hyperlink" Target="https://app.diagrams.net/?page-id=yYF9n1OQfAJM_dsy0HzP&amp;scale=auto#G18vJCv8mkNgXVWrjJcFmVh43UgWInwL3C"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hyperlink" Target="https://app.diagrams.net/?page-id=lrXHyhHEBHuOSZhlcCfL&amp;scale=auto#G1azdbRKRqFV70OAqBz1TtvsusKU4gE-FQ"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hyperlink" Target="https://app.diagrams.net/?page-id=VnkTycV25kjge9qrEDr3&amp;scale=auto#G1DRUECy176T5va_lihD22PUFHkclINZY2"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app.diagrams.net/?page-id=6SJgo09103tzolZlq2P_&amp;scale=auto#G1EsYaqQtgsnDg1jfdwCdZMQjOq6pwfDgj"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hyperlink" Target="https://app.diagrams.net/?page-id=2W5K1_2PYUzgElkch1dX&amp;scale=auto#G11P4oot0cGVf6XHPTS7_XEip2SDc8vY2r"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hyperlink" Target="https://app.diagrams.net/?page-id=iE5hDtKJyTgppTZCCN-y&amp;scale=auto#G1RVDhUcUFr1m35R_YuShzRZKsKwc9_r9j"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hyperlink" Target="https://app.diagrams.net/?page-id=lmNd4aFKMdCs4piEDyUE&amp;scale=auto#G1lLwFGYhgW9_fpC4Ujq02jtjI_T5IvUSk"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1"/>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高效的查询优化和与之匹配的执行器</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箭头: V 形 34"/>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sp>
        <p:nvSpPr>
          <p:cNvPr id="2" name="矩形 16">
            <a:extLst>
              <a:ext uri="{FF2B5EF4-FFF2-40B4-BE49-F238E27FC236}">
                <a16:creationId xmlns:a16="http://schemas.microsoft.com/office/drawing/2014/main" id="{0239784B-411D-B1CC-4E86-E91E0FE99014}"/>
              </a:ext>
            </a:extLst>
          </p:cNvPr>
          <p:cNvSpPr/>
          <p:nvPr/>
        </p:nvSpPr>
        <p:spPr>
          <a:xfrm flipH="1">
            <a:off x="986605" y="1854517"/>
            <a:ext cx="8576544" cy="3148965"/>
          </a:xfrm>
          <a:prstGeom prst="rect">
            <a:avLst/>
          </a:prstGeom>
          <a:effectLst/>
        </p:spPr>
        <p:txBody>
          <a:bodyPr wrap="square" lIns="162524" tIns="81261" rIns="162524" bIns="81261">
            <a:spAutoFit/>
          </a:bodyPr>
          <a:lstStyle/>
          <a:p>
            <a:pPr marL="742950" lvl="1" indent="-285750">
              <a:lnSpc>
                <a:spcPct val="200000"/>
              </a:lnSpc>
              <a:buFont typeface="Arial" panose="020B0604020202020204" pitchFamily="34" charset="0"/>
              <a:buChar cha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全面的逻辑优化（谓词下推，子查询子链接提升，外连接消除）</a:t>
            </a:r>
          </a:p>
          <a:p>
            <a:pPr marL="742950" lvl="1" indent="-285750">
              <a:lnSpc>
                <a:spcPct val="200000"/>
              </a:lnSpc>
              <a:buFont typeface="Arial" panose="020B0604020202020204" pitchFamily="34" charset="0"/>
              <a:buChar cha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纯粹基于代价的物理优化</a:t>
            </a:r>
          </a:p>
          <a:p>
            <a:pPr marL="742950" lvl="1" indent="-285750">
              <a:lnSpc>
                <a:spcPct val="200000"/>
              </a:lnSpc>
              <a:buFont typeface="Arial" panose="020B0604020202020204" pitchFamily="34" charset="0"/>
              <a:buChar cha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全面的数据分布特性描述，分布式代价估算，高效分布式表连接</a:t>
            </a:r>
          </a:p>
          <a:p>
            <a:pPr marL="742950" lvl="1" indent="-285750">
              <a:lnSpc>
                <a:spcPct val="200000"/>
              </a:lnSpc>
              <a:buFont typeface="Arial" panose="020B0604020202020204" pitchFamily="34" charset="0"/>
              <a:buChar cha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多阶段的聚集</a:t>
            </a:r>
          </a:p>
          <a:p>
            <a:pPr marL="742950" lvl="1" indent="-285750">
              <a:lnSpc>
                <a:spcPct val="200000"/>
              </a:lnSpc>
              <a:buFont typeface="Arial" panose="020B0604020202020204" pitchFamily="34" charset="0"/>
              <a:buChar char="•"/>
            </a:pP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3" name="Rectangle 18">
            <a:extLst>
              <a:ext uri="{FF2B5EF4-FFF2-40B4-BE49-F238E27FC236}">
                <a16:creationId xmlns:a16="http://schemas.microsoft.com/office/drawing/2014/main" id="{97F684D4-AD8A-2D21-4369-27076D37EB9E}"/>
              </a:ext>
            </a:extLst>
          </p:cNvPr>
          <p:cNvSpPr>
            <a:spLocks noChangeArrowheads="1"/>
          </p:cNvSpPr>
          <p:nvPr/>
        </p:nvSpPr>
        <p:spPr bwMode="auto">
          <a:xfrm>
            <a:off x="1737118" y="1454407"/>
            <a:ext cx="3666672" cy="400110"/>
          </a:xfrm>
          <a:prstGeom prst="rect">
            <a:avLst/>
          </a:prstGeom>
          <a:solidFill>
            <a:srgbClr val="C00000"/>
          </a:solidFill>
          <a:ln>
            <a:noFill/>
          </a:ln>
          <a:effectLst/>
        </p:spPr>
        <p:txBody>
          <a:bodyPr wrap="square">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专门为复杂查询设计的优化器</a:t>
            </a:r>
          </a:p>
        </p:txBody>
      </p:sp>
      <p:sp>
        <p:nvSpPr>
          <p:cNvPr id="4" name="Rectangle 18">
            <a:extLst>
              <a:ext uri="{FF2B5EF4-FFF2-40B4-BE49-F238E27FC236}">
                <a16:creationId xmlns:a16="http://schemas.microsoft.com/office/drawing/2014/main" id="{58D6DE13-A46B-C5AE-E3C4-801072C29F23}"/>
              </a:ext>
            </a:extLst>
          </p:cNvPr>
          <p:cNvSpPr>
            <a:spLocks noChangeArrowheads="1"/>
          </p:cNvSpPr>
          <p:nvPr/>
        </p:nvSpPr>
        <p:spPr bwMode="auto">
          <a:xfrm>
            <a:off x="1757355" y="4603372"/>
            <a:ext cx="2879039" cy="400110"/>
          </a:xfrm>
          <a:prstGeom prst="rect">
            <a:avLst/>
          </a:prstGeom>
          <a:solidFill>
            <a:srgbClr val="C00000"/>
          </a:solidFill>
          <a:ln>
            <a:noFill/>
          </a:ln>
          <a:effectLst/>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 分布式环境高效执行器</a:t>
            </a:r>
          </a:p>
        </p:txBody>
      </p:sp>
      <p:sp>
        <p:nvSpPr>
          <p:cNvPr id="5" name="矩形 16">
            <a:extLst>
              <a:ext uri="{FF2B5EF4-FFF2-40B4-BE49-F238E27FC236}">
                <a16:creationId xmlns:a16="http://schemas.microsoft.com/office/drawing/2014/main" id="{375CCA23-6DC4-14A6-77C5-8BDF25C75D17}"/>
              </a:ext>
            </a:extLst>
          </p:cNvPr>
          <p:cNvSpPr/>
          <p:nvPr/>
        </p:nvSpPr>
        <p:spPr>
          <a:xfrm flipH="1">
            <a:off x="986605" y="4988472"/>
            <a:ext cx="8576544" cy="1917859"/>
          </a:xfrm>
          <a:prstGeom prst="rect">
            <a:avLst/>
          </a:prstGeom>
          <a:effectLst/>
        </p:spPr>
        <p:txBody>
          <a:bodyPr wrap="square" lIns="162524" tIns="81261" rIns="162524" bIns="81261">
            <a:spAutoFit/>
          </a:bodyPr>
          <a:lstStyle/>
          <a:p>
            <a:pPr marL="742950" lvl="1" indent="-285750">
              <a:lnSpc>
                <a:spcPct val="200000"/>
              </a:lnSpc>
              <a:buFont typeface="Arial" panose="020B0604020202020204" pitchFamily="34" charset="0"/>
              <a:buChar cha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多阶段执行模型</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marL="742950" lvl="1" indent="-285750">
              <a:lnSpc>
                <a:spcPct val="200000"/>
              </a:lnSpc>
              <a:buFont typeface="Arial" panose="020B0604020202020204" pitchFamily="34" charset="0"/>
              <a:buChar cha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流式数据重分布</a:t>
            </a:r>
          </a:p>
          <a:p>
            <a:pPr marL="742950" lvl="1" indent="-285750">
              <a:lnSpc>
                <a:spcPct val="200000"/>
              </a:lnSpc>
              <a:buFont typeface="Arial" panose="020B0604020202020204" pitchFamily="34" charset="0"/>
              <a:buChar char="•"/>
            </a:pP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19069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2" presetClass="entr" presetSubtype="2" fill="hold" grpId="0" nodeType="withEffect">
                                  <p:stCondLst>
                                    <p:cond delay="120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1+#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120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1+#ppt_w/2"/>
                                          </p:val>
                                        </p:tav>
                                        <p:tav tm="100000">
                                          <p:val>
                                            <p:strVal val="#ppt_x"/>
                                          </p:val>
                                        </p:tav>
                                      </p:tavLst>
                                    </p:anim>
                                    <p:anim calcmode="lin" valueType="num">
                                      <p:cBhvr additive="base">
                                        <p:cTn id="23" dur="500" fill="hold"/>
                                        <p:tgtEl>
                                          <p:spTgt spid="4"/>
                                        </p:tgtEl>
                                        <p:attrNameLst>
                                          <p:attrName>ppt_y</p:attrName>
                                        </p:attrNameLst>
                                      </p:cBhvr>
                                      <p:tavLst>
                                        <p:tav tm="0">
                                          <p:val>
                                            <p:strVal val="#ppt_y"/>
                                          </p:val>
                                        </p:tav>
                                        <p:tav tm="100000">
                                          <p:val>
                                            <p:strVal val="#ppt_y"/>
                                          </p:val>
                                        </p:tav>
                                      </p:tavLst>
                                    </p:anim>
                                  </p:childTnLst>
                                </p:cTn>
                              </p:par>
                            </p:childTnLst>
                          </p:cTn>
                        </p:par>
                        <p:par>
                          <p:cTn id="24" fill="hold">
                            <p:stCondLst>
                              <p:cond delay="2700"/>
                            </p:stCondLst>
                            <p:childTnLst>
                              <p:par>
                                <p:cTn id="25" presetID="10" presetClass="entr" presetSubtype="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P spid="2" grpId="0"/>
      <p:bldP spid="3" grpId="0" animBg="1"/>
      <p:bldP spid="4"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1"/>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逻辑优化</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箭头: V 形 34"/>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pic>
        <p:nvPicPr>
          <p:cNvPr id="6" name="Google Shape;114;p23">
            <a:hlinkClick r:id="rId3"/>
            <a:extLst>
              <a:ext uri="{FF2B5EF4-FFF2-40B4-BE49-F238E27FC236}">
                <a16:creationId xmlns:a16="http://schemas.microsoft.com/office/drawing/2014/main" id="{646CC1F5-39EB-BBF6-68EA-D5633CB25BC8}"/>
              </a:ext>
            </a:extLst>
          </p:cNvPr>
          <p:cNvPicPr preferRelativeResize="0"/>
          <p:nvPr/>
        </p:nvPicPr>
        <p:blipFill>
          <a:blip r:embed="rId4">
            <a:alphaModFix/>
          </a:blip>
          <a:stretch>
            <a:fillRect/>
          </a:stretch>
        </p:blipFill>
        <p:spPr>
          <a:xfrm>
            <a:off x="753267" y="2768054"/>
            <a:ext cx="10685465" cy="3087630"/>
          </a:xfrm>
          <a:prstGeom prst="rect">
            <a:avLst/>
          </a:prstGeom>
          <a:noFill/>
          <a:ln>
            <a:noFill/>
          </a:ln>
        </p:spPr>
      </p:pic>
      <p:sp>
        <p:nvSpPr>
          <p:cNvPr id="8" name="TextBox 7">
            <a:extLst>
              <a:ext uri="{FF2B5EF4-FFF2-40B4-BE49-F238E27FC236}">
                <a16:creationId xmlns:a16="http://schemas.microsoft.com/office/drawing/2014/main" id="{FC42AD5E-84EC-3963-34D9-A218A9BEA1E1}"/>
              </a:ext>
            </a:extLst>
          </p:cNvPr>
          <p:cNvSpPr txBox="1"/>
          <p:nvPr/>
        </p:nvSpPr>
        <p:spPr>
          <a:xfrm>
            <a:off x="1737118" y="1396977"/>
            <a:ext cx="6101254" cy="861774"/>
          </a:xfrm>
          <a:prstGeom prst="rect">
            <a:avLst/>
          </a:prstGeom>
          <a:noFill/>
        </p:spPr>
        <p:txBody>
          <a:bodyPr wrap="square">
            <a:spAutoFit/>
          </a:bodyPr>
          <a:lstStyle/>
          <a:p>
            <a:r>
              <a:rPr lang="en-US"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t>select * from t1 left join t2 on t1.a = t2.c and t2.d &gt; 9 and t1.b &gt; 0 inner join t3 where</a:t>
            </a:r>
          </a:p>
          <a:p>
            <a:r>
              <a:rPr lang="en-US"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t>t2.d &lt; 100 and t1.a = t3.e and t3.f &lt; 5;</a:t>
            </a:r>
          </a:p>
        </p:txBody>
      </p:sp>
    </p:spTree>
    <p:extLst>
      <p:ext uri="{BB962C8B-B14F-4D97-AF65-F5344CB8AC3E}">
        <p14:creationId xmlns:p14="http://schemas.microsoft.com/office/powerpoint/2010/main" val="39754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1"/>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多阶段聚集</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箭头: V 形 34"/>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sp>
        <p:nvSpPr>
          <p:cNvPr id="2" name="Google Shape;120;p24">
            <a:extLst>
              <a:ext uri="{FF2B5EF4-FFF2-40B4-BE49-F238E27FC236}">
                <a16:creationId xmlns:a16="http://schemas.microsoft.com/office/drawing/2014/main" id="{8C5C7755-3847-D7B1-F807-D5E2F23EBB62}"/>
              </a:ext>
            </a:extLst>
          </p:cNvPr>
          <p:cNvSpPr txBox="1">
            <a:spLocks/>
          </p:cNvSpPr>
          <p:nvPr/>
        </p:nvSpPr>
        <p:spPr>
          <a:xfrm>
            <a:off x="1380646" y="1408873"/>
            <a:ext cx="3357900" cy="2136900"/>
          </a:xfrm>
          <a:prstGeom prst="rect">
            <a:avLst/>
          </a:prstGeom>
        </p:spPr>
        <p:txBody>
          <a:bodyPr spcFirstLastPara="1" wrap="square" lIns="91425" tIns="91425" rIns="91425" bIns="720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altLang="zh-CN" sz="1100" dirty="0"/>
              <a:t>explain (costs false) select avg(quantity) from sales;</a:t>
            </a:r>
            <a:endParaRPr lang="en-US" sz="1100" dirty="0"/>
          </a:p>
          <a:p>
            <a:pPr marL="0" indent="0">
              <a:lnSpc>
                <a:spcPct val="100000"/>
              </a:lnSpc>
              <a:spcBef>
                <a:spcPts val="0"/>
              </a:spcBef>
              <a:buFont typeface="Arial" panose="020B0604020202020204" pitchFamily="34" charset="0"/>
              <a:buNone/>
            </a:pPr>
            <a:r>
              <a:rPr lang="en-US" altLang="zh-CN" sz="1100" dirty="0"/>
              <a:t>                   QUERY PLAN</a:t>
            </a:r>
            <a:endParaRPr lang="en-US" sz="1100" dirty="0"/>
          </a:p>
          <a:p>
            <a:pPr marL="0" indent="0">
              <a:lnSpc>
                <a:spcPct val="100000"/>
              </a:lnSpc>
              <a:spcBef>
                <a:spcPts val="0"/>
              </a:spcBef>
              <a:buFont typeface="Arial" panose="020B0604020202020204" pitchFamily="34" charset="0"/>
              <a:buNone/>
            </a:pPr>
            <a:r>
              <a:rPr lang="en-US" altLang="zh-CN" sz="1100" dirty="0"/>
              <a:t>------------------------------------------------</a:t>
            </a:r>
            <a:endParaRPr lang="en-US" sz="1100" dirty="0"/>
          </a:p>
          <a:p>
            <a:pPr marL="0" indent="0">
              <a:lnSpc>
                <a:spcPct val="100000"/>
              </a:lnSpc>
              <a:spcBef>
                <a:spcPts val="0"/>
              </a:spcBef>
              <a:buFont typeface="Arial" panose="020B0604020202020204" pitchFamily="34" charset="0"/>
              <a:buNone/>
            </a:pPr>
            <a:r>
              <a:rPr lang="en-US" altLang="zh-CN" sz="1100" dirty="0"/>
              <a:t> Aggregate</a:t>
            </a:r>
            <a:endParaRPr lang="en-US" sz="1100" dirty="0"/>
          </a:p>
          <a:p>
            <a:pPr marL="0" indent="0">
              <a:lnSpc>
                <a:spcPct val="100000"/>
              </a:lnSpc>
              <a:spcBef>
                <a:spcPts val="0"/>
              </a:spcBef>
              <a:buFont typeface="Arial" panose="020B0604020202020204" pitchFamily="34" charset="0"/>
              <a:buNone/>
            </a:pPr>
            <a:r>
              <a:rPr lang="en-US" altLang="zh-CN" sz="1100" dirty="0"/>
              <a:t>   -&gt;  Gather Motion 3:1  (slice1; segments: 3)</a:t>
            </a:r>
            <a:endParaRPr lang="en-US" sz="1100" dirty="0"/>
          </a:p>
          <a:p>
            <a:pPr marL="0" indent="0">
              <a:lnSpc>
                <a:spcPct val="100000"/>
              </a:lnSpc>
              <a:spcBef>
                <a:spcPts val="0"/>
              </a:spcBef>
              <a:buFont typeface="Arial" panose="020B0604020202020204" pitchFamily="34" charset="0"/>
              <a:buNone/>
            </a:pPr>
            <a:r>
              <a:rPr lang="en-US" altLang="zh-CN" sz="1100" dirty="0"/>
              <a:t>         -&gt;  Aggregate</a:t>
            </a:r>
            <a:endParaRPr lang="en-US" sz="1100" dirty="0"/>
          </a:p>
          <a:p>
            <a:pPr marL="0" indent="0">
              <a:lnSpc>
                <a:spcPct val="100000"/>
              </a:lnSpc>
              <a:spcBef>
                <a:spcPts val="0"/>
              </a:spcBef>
              <a:buFont typeface="Arial" panose="020B0604020202020204" pitchFamily="34" charset="0"/>
              <a:buNone/>
            </a:pPr>
            <a:r>
              <a:rPr lang="en-US" altLang="zh-CN" sz="1100" dirty="0"/>
              <a:t>               -&gt;  Seq Scan on sales</a:t>
            </a:r>
            <a:endParaRPr lang="en-US" sz="4800" dirty="0"/>
          </a:p>
        </p:txBody>
      </p:sp>
      <p:sp>
        <p:nvSpPr>
          <p:cNvPr id="3" name="Google Shape;121;p24">
            <a:extLst>
              <a:ext uri="{FF2B5EF4-FFF2-40B4-BE49-F238E27FC236}">
                <a16:creationId xmlns:a16="http://schemas.microsoft.com/office/drawing/2014/main" id="{45990781-033F-F156-9DE9-152F09C2812D}"/>
              </a:ext>
            </a:extLst>
          </p:cNvPr>
          <p:cNvSpPr txBox="1">
            <a:spLocks/>
          </p:cNvSpPr>
          <p:nvPr/>
        </p:nvSpPr>
        <p:spPr>
          <a:xfrm>
            <a:off x="5941095" y="1376673"/>
            <a:ext cx="5018825" cy="1917900"/>
          </a:xfrm>
          <a:prstGeom prst="rect">
            <a:avLst/>
          </a:prstGeom>
        </p:spPr>
        <p:txBody>
          <a:bodyPr spcFirstLastPara="1" wrap="square" lIns="91425" tIns="91425" rIns="91425" bIns="72000" anchor="t" anchorCtr="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0"/>
              </a:spcBef>
              <a:buFont typeface="Arial" panose="020B0604020202020204" pitchFamily="34" charset="0"/>
              <a:buNone/>
            </a:pPr>
            <a:r>
              <a:rPr lang="en-US" altLang="zh-CN" sz="1100" dirty="0"/>
              <a:t>explain (costs false) select avg(quantity) from sales group by brand;</a:t>
            </a:r>
            <a:endParaRPr lang="en-US" sz="1100" dirty="0"/>
          </a:p>
          <a:p>
            <a:pPr marL="0" indent="0">
              <a:lnSpc>
                <a:spcPct val="110000"/>
              </a:lnSpc>
              <a:spcBef>
                <a:spcPts val="0"/>
              </a:spcBef>
              <a:buFont typeface="Arial" panose="020B0604020202020204" pitchFamily="34" charset="0"/>
              <a:buNone/>
            </a:pPr>
            <a:endParaRPr lang="en-US" sz="1100" dirty="0"/>
          </a:p>
          <a:p>
            <a:pPr marL="0" indent="0">
              <a:lnSpc>
                <a:spcPct val="110000"/>
              </a:lnSpc>
              <a:spcBef>
                <a:spcPts val="0"/>
              </a:spcBef>
              <a:buFont typeface="Arial" panose="020B0604020202020204" pitchFamily="34" charset="0"/>
              <a:buNone/>
            </a:pPr>
            <a:r>
              <a:rPr lang="en-US" altLang="zh-CN" sz="1100" dirty="0"/>
              <a:t>                         QUERY PLAN</a:t>
            </a:r>
            <a:endParaRPr lang="en-US" sz="1100" dirty="0"/>
          </a:p>
          <a:p>
            <a:pPr marL="0" indent="0">
              <a:lnSpc>
                <a:spcPct val="110000"/>
              </a:lnSpc>
              <a:spcBef>
                <a:spcPts val="0"/>
              </a:spcBef>
              <a:buFont typeface="Arial" panose="020B0604020202020204" pitchFamily="34" charset="0"/>
              <a:buNone/>
            </a:pPr>
            <a:r>
              <a:rPr lang="en-US" altLang="zh-CN" sz="1100" dirty="0"/>
              <a:t>------------------------------------------------------------</a:t>
            </a:r>
            <a:endParaRPr lang="en-US" sz="1100" dirty="0"/>
          </a:p>
          <a:p>
            <a:pPr marL="0" indent="0">
              <a:lnSpc>
                <a:spcPct val="110000"/>
              </a:lnSpc>
              <a:spcBef>
                <a:spcPts val="0"/>
              </a:spcBef>
              <a:buFont typeface="Arial" panose="020B0604020202020204" pitchFamily="34" charset="0"/>
              <a:buNone/>
            </a:pPr>
            <a:r>
              <a:rPr lang="en-US" altLang="zh-CN" sz="1100" dirty="0"/>
              <a:t> Gather Motion 3:1  (slice2; segments: 3)</a:t>
            </a:r>
            <a:endParaRPr lang="en-US" sz="1100" dirty="0"/>
          </a:p>
          <a:p>
            <a:pPr marL="0" indent="0">
              <a:lnSpc>
                <a:spcPct val="110000"/>
              </a:lnSpc>
              <a:spcBef>
                <a:spcPts val="0"/>
              </a:spcBef>
              <a:buFont typeface="Arial" panose="020B0604020202020204" pitchFamily="34" charset="0"/>
              <a:buNone/>
            </a:pPr>
            <a:r>
              <a:rPr lang="en-US" altLang="zh-CN" sz="1100" dirty="0"/>
              <a:t>   -&gt;  </a:t>
            </a:r>
            <a:r>
              <a:rPr lang="en-US" altLang="zh-CN" sz="1100" b="1" dirty="0" err="1"/>
              <a:t>GroupAggregate</a:t>
            </a:r>
            <a:endParaRPr lang="en-US" sz="1100" b="1" dirty="0"/>
          </a:p>
          <a:p>
            <a:pPr marL="0" indent="0">
              <a:lnSpc>
                <a:spcPct val="110000"/>
              </a:lnSpc>
              <a:spcBef>
                <a:spcPts val="0"/>
              </a:spcBef>
              <a:buFont typeface="Arial" panose="020B0604020202020204" pitchFamily="34" charset="0"/>
              <a:buNone/>
            </a:pPr>
            <a:r>
              <a:rPr lang="en-US" altLang="zh-CN" sz="1100" dirty="0"/>
              <a:t>         Group Key: </a:t>
            </a:r>
            <a:r>
              <a:rPr lang="en-US" altLang="zh-CN" sz="1100" dirty="0" err="1"/>
              <a:t>sales.brand</a:t>
            </a:r>
            <a:endParaRPr lang="en-US" sz="1100" dirty="0"/>
          </a:p>
          <a:p>
            <a:pPr marL="0" indent="0">
              <a:lnSpc>
                <a:spcPct val="110000"/>
              </a:lnSpc>
              <a:spcBef>
                <a:spcPts val="0"/>
              </a:spcBef>
              <a:buFont typeface="Arial" panose="020B0604020202020204" pitchFamily="34" charset="0"/>
              <a:buNone/>
            </a:pPr>
            <a:r>
              <a:rPr lang="en-US" altLang="zh-CN" sz="1100" dirty="0"/>
              <a:t>         -&gt;  Redistribute Motion 3:3  (slice1; segments: 3)</a:t>
            </a:r>
            <a:endParaRPr lang="en-US" sz="1100" dirty="0"/>
          </a:p>
          <a:p>
            <a:pPr marL="0" indent="0">
              <a:lnSpc>
                <a:spcPct val="110000"/>
              </a:lnSpc>
              <a:spcBef>
                <a:spcPts val="0"/>
              </a:spcBef>
              <a:buFont typeface="Arial" panose="020B0604020202020204" pitchFamily="34" charset="0"/>
              <a:buNone/>
            </a:pPr>
            <a:r>
              <a:rPr lang="en-US" altLang="zh-CN" sz="1100" dirty="0"/>
              <a:t>               Hash Key: </a:t>
            </a:r>
            <a:r>
              <a:rPr lang="en-US" altLang="zh-CN" sz="1100" dirty="0" err="1"/>
              <a:t>sales.brand</a:t>
            </a:r>
            <a:endParaRPr lang="en-US" sz="1100" dirty="0"/>
          </a:p>
          <a:p>
            <a:pPr marL="0" indent="0">
              <a:lnSpc>
                <a:spcPct val="110000"/>
              </a:lnSpc>
              <a:spcBef>
                <a:spcPts val="0"/>
              </a:spcBef>
              <a:buFont typeface="Arial" panose="020B0604020202020204" pitchFamily="34" charset="0"/>
              <a:buNone/>
            </a:pPr>
            <a:r>
              <a:rPr lang="en-US" altLang="zh-CN" sz="1100" dirty="0"/>
              <a:t>               -&gt;  </a:t>
            </a:r>
            <a:r>
              <a:rPr lang="en-US" altLang="zh-CN" sz="1100" b="1" dirty="0" err="1"/>
              <a:t>GroupAggregate</a:t>
            </a:r>
            <a:endParaRPr lang="en-US" sz="1100" b="1" dirty="0"/>
          </a:p>
          <a:p>
            <a:pPr marL="0" indent="0">
              <a:lnSpc>
                <a:spcPct val="110000"/>
              </a:lnSpc>
              <a:spcBef>
                <a:spcPts val="0"/>
              </a:spcBef>
              <a:buFont typeface="Arial" panose="020B0604020202020204" pitchFamily="34" charset="0"/>
              <a:buNone/>
            </a:pPr>
            <a:r>
              <a:rPr lang="en-US" altLang="zh-CN" sz="1100" dirty="0"/>
              <a:t>                     Group Key: </a:t>
            </a:r>
            <a:r>
              <a:rPr lang="en-US" altLang="zh-CN" sz="1100" dirty="0" err="1"/>
              <a:t>sales.brand</a:t>
            </a:r>
            <a:endParaRPr lang="en-US" sz="1100" dirty="0"/>
          </a:p>
          <a:p>
            <a:pPr marL="0" indent="0">
              <a:lnSpc>
                <a:spcPct val="110000"/>
              </a:lnSpc>
              <a:spcBef>
                <a:spcPts val="0"/>
              </a:spcBef>
              <a:buFont typeface="Arial" panose="020B0604020202020204" pitchFamily="34" charset="0"/>
              <a:buNone/>
            </a:pPr>
            <a:r>
              <a:rPr lang="en-US" altLang="zh-CN" sz="1100" dirty="0"/>
              <a:t>                     -&gt;  Seq Scan on sales</a:t>
            </a:r>
            <a:endParaRPr lang="en-US" sz="1100" dirty="0"/>
          </a:p>
          <a:p>
            <a:pPr marL="0" indent="0">
              <a:lnSpc>
                <a:spcPct val="110000"/>
              </a:lnSpc>
              <a:spcBef>
                <a:spcPts val="0"/>
              </a:spcBef>
              <a:spcAft>
                <a:spcPts val="1200"/>
              </a:spcAft>
              <a:buFont typeface="Arial" panose="020B0604020202020204" pitchFamily="34" charset="0"/>
              <a:buNone/>
            </a:pPr>
            <a:endParaRPr lang="en-US" sz="1100" dirty="0"/>
          </a:p>
        </p:txBody>
      </p:sp>
      <p:pic>
        <p:nvPicPr>
          <p:cNvPr id="4" name="Google Shape;122;p24">
            <a:extLst>
              <a:ext uri="{FF2B5EF4-FFF2-40B4-BE49-F238E27FC236}">
                <a16:creationId xmlns:a16="http://schemas.microsoft.com/office/drawing/2014/main" id="{AB784551-AA56-D95B-4115-3538B3596D19}"/>
              </a:ext>
            </a:extLst>
          </p:cNvPr>
          <p:cNvPicPr preferRelativeResize="0"/>
          <p:nvPr/>
        </p:nvPicPr>
        <p:blipFill>
          <a:blip r:embed="rId3">
            <a:alphaModFix/>
          </a:blip>
          <a:stretch>
            <a:fillRect/>
          </a:stretch>
        </p:blipFill>
        <p:spPr>
          <a:xfrm>
            <a:off x="1477167" y="3563427"/>
            <a:ext cx="7623746" cy="2474597"/>
          </a:xfrm>
          <a:prstGeom prst="rect">
            <a:avLst/>
          </a:prstGeom>
          <a:noFill/>
          <a:ln>
            <a:noFill/>
          </a:ln>
        </p:spPr>
      </p:pic>
    </p:spTree>
    <p:extLst>
      <p:ext uri="{BB962C8B-B14F-4D97-AF65-F5344CB8AC3E}">
        <p14:creationId xmlns:p14="http://schemas.microsoft.com/office/powerpoint/2010/main" val="411129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1"/>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zh-CN" altLang="tr-TR" sz="2400" b="1" dirty="0">
                <a:solidFill>
                  <a:schemeClr val="bg2">
                    <a:lumMod val="50000"/>
                  </a:schemeClr>
                </a:solidFill>
                <a:latin typeface="微软雅黑" panose="020B0503020204020204" pitchFamily="34" charset="-122"/>
                <a:ea typeface="微软雅黑" panose="020B0503020204020204" pitchFamily="34" charset="-122"/>
              </a:rPr>
              <a:t>优秀</a:t>
            </a:r>
            <a:r>
              <a:rPr lang="zh-CN" altLang="en-US" sz="2400" b="1" dirty="0">
                <a:solidFill>
                  <a:schemeClr val="bg2">
                    <a:lumMod val="50000"/>
                  </a:schemeClr>
                </a:solidFill>
                <a:latin typeface="微软雅黑" panose="020B0503020204020204" pitchFamily="34" charset="-122"/>
                <a:ea typeface="微软雅黑" panose="020B0503020204020204" pitchFamily="34" charset="-122"/>
              </a:rPr>
              <a:t>的执行器</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箭头: V 形 34"/>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pic>
        <p:nvPicPr>
          <p:cNvPr id="5" name="Google Shape;128;p25">
            <a:hlinkClick r:id="rId3"/>
            <a:extLst>
              <a:ext uri="{FF2B5EF4-FFF2-40B4-BE49-F238E27FC236}">
                <a16:creationId xmlns:a16="http://schemas.microsoft.com/office/drawing/2014/main" id="{45BC8740-46B9-3283-EECC-4A906DFBC9E3}"/>
              </a:ext>
            </a:extLst>
          </p:cNvPr>
          <p:cNvPicPr preferRelativeResize="0"/>
          <p:nvPr/>
        </p:nvPicPr>
        <p:blipFill>
          <a:blip r:embed="rId4">
            <a:alphaModFix/>
          </a:blip>
          <a:stretch>
            <a:fillRect/>
          </a:stretch>
        </p:blipFill>
        <p:spPr>
          <a:xfrm>
            <a:off x="1477167" y="1905754"/>
            <a:ext cx="9724080" cy="3078370"/>
          </a:xfrm>
          <a:prstGeom prst="rect">
            <a:avLst/>
          </a:prstGeom>
          <a:noFill/>
          <a:ln>
            <a:noFill/>
          </a:ln>
        </p:spPr>
      </p:pic>
    </p:spTree>
    <p:extLst>
      <p:ext uri="{BB962C8B-B14F-4D97-AF65-F5344CB8AC3E}">
        <p14:creationId xmlns:p14="http://schemas.microsoft.com/office/powerpoint/2010/main" val="296413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1"/>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zh-CN" altLang="en-US" sz="2400" b="1" dirty="0">
                <a:solidFill>
                  <a:schemeClr val="bg2">
                    <a:lumMod val="50000"/>
                  </a:schemeClr>
                </a:solidFill>
                <a:latin typeface="微软雅黑" panose="020B0503020204020204" pitchFamily="34" charset="-122"/>
                <a:ea typeface="微软雅黑" panose="020B0503020204020204" pitchFamily="34" charset="-122"/>
              </a:rPr>
              <a:t>对事务（</a:t>
            </a:r>
            <a:r>
              <a:rPr lang="en-US" altLang="zh-CN" sz="2400" b="1" dirty="0">
                <a:solidFill>
                  <a:schemeClr val="bg2">
                    <a:lumMod val="50000"/>
                  </a:schemeClr>
                </a:solidFill>
                <a:latin typeface="微软雅黑" panose="020B0503020204020204" pitchFamily="34" charset="-122"/>
                <a:ea typeface="微软雅黑" panose="020B0503020204020204" pitchFamily="34" charset="-122"/>
              </a:rPr>
              <a:t>ACID</a:t>
            </a:r>
            <a:r>
              <a:rPr lang="zh-CN" altLang="en-US" sz="2400" b="1" dirty="0">
                <a:solidFill>
                  <a:schemeClr val="bg2">
                    <a:lumMod val="50000"/>
                  </a:schemeClr>
                </a:solidFill>
                <a:latin typeface="微软雅黑" panose="020B0503020204020204" pitchFamily="34" charset="-122"/>
                <a:ea typeface="微软雅黑" panose="020B0503020204020204" pitchFamily="34" charset="-122"/>
              </a:rPr>
              <a:t>）的完备支持</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箭头: V 形 34"/>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pic>
        <p:nvPicPr>
          <p:cNvPr id="3" name="Google Shape;135;p26">
            <a:extLst>
              <a:ext uri="{FF2B5EF4-FFF2-40B4-BE49-F238E27FC236}">
                <a16:creationId xmlns:a16="http://schemas.microsoft.com/office/drawing/2014/main" id="{18C66770-EA32-0E46-6236-EDAE2B8D1EF2}"/>
              </a:ext>
            </a:extLst>
          </p:cNvPr>
          <p:cNvPicPr preferRelativeResize="0"/>
          <p:nvPr/>
        </p:nvPicPr>
        <p:blipFill>
          <a:blip r:embed="rId3">
            <a:alphaModFix/>
          </a:blip>
          <a:stretch>
            <a:fillRect/>
          </a:stretch>
        </p:blipFill>
        <p:spPr>
          <a:xfrm>
            <a:off x="5157969" y="1462029"/>
            <a:ext cx="6098146" cy="4146310"/>
          </a:xfrm>
          <a:prstGeom prst="rect">
            <a:avLst/>
          </a:prstGeom>
          <a:noFill/>
          <a:ln>
            <a:noFill/>
          </a:ln>
        </p:spPr>
      </p:pic>
      <p:sp>
        <p:nvSpPr>
          <p:cNvPr id="6" name="TextBox 5">
            <a:extLst>
              <a:ext uri="{FF2B5EF4-FFF2-40B4-BE49-F238E27FC236}">
                <a16:creationId xmlns:a16="http://schemas.microsoft.com/office/drawing/2014/main" id="{CBD9FDEE-3AA0-5FCF-BEAD-E969F2CDCEAF}"/>
              </a:ext>
            </a:extLst>
          </p:cNvPr>
          <p:cNvSpPr txBox="1"/>
          <p:nvPr/>
        </p:nvSpPr>
        <p:spPr>
          <a:xfrm>
            <a:off x="1129445" y="1627489"/>
            <a:ext cx="6098146" cy="3077189"/>
          </a:xfrm>
          <a:prstGeom prst="rect">
            <a:avLst/>
          </a:prstGeom>
          <a:noFill/>
        </p:spPr>
        <p:txBody>
          <a:bodyPr wrap="square">
            <a:spAutoFit/>
          </a:bodyPr>
          <a:lstStyle/>
          <a:p>
            <a:pPr marL="742950" lvl="1" indent="-285750">
              <a:lnSpc>
                <a:spcPct val="200000"/>
              </a:lnSpc>
              <a:buFont typeface="Arial" panose="020B0604020202020204" pitchFamily="34" charset="0"/>
              <a:buChar cha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原子性</a:t>
            </a:r>
          </a:p>
          <a:p>
            <a:pPr marL="742950" lvl="1" indent="-285750">
              <a:lnSpc>
                <a:spcPct val="200000"/>
              </a:lnSpc>
              <a:buFont typeface="Arial" panose="020B0604020202020204" pitchFamily="34" charset="0"/>
              <a:buChar cha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一致性</a:t>
            </a:r>
          </a:p>
          <a:p>
            <a:pPr marL="742950" lvl="1" indent="-285750">
              <a:lnSpc>
                <a:spcPct val="200000"/>
              </a:lnSpc>
              <a:buFont typeface="Arial" panose="020B0604020202020204" pitchFamily="34" charset="0"/>
              <a:buChar cha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隔离性</a:t>
            </a:r>
          </a:p>
          <a:p>
            <a:pPr marL="742950" lvl="1" indent="-285750">
              <a:lnSpc>
                <a:spcPct val="200000"/>
              </a:lnSpc>
              <a:buFont typeface="Arial" panose="020B0604020202020204" pitchFamily="34" charset="0"/>
              <a:buChar cha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持久性</a:t>
            </a:r>
          </a:p>
          <a:p>
            <a:pPr marL="742950" lvl="1" indent="-285750">
              <a:lnSpc>
                <a:spcPct val="200000"/>
              </a:lnSpc>
              <a:buFont typeface="Arial" panose="020B0604020202020204" pitchFamily="34" charset="0"/>
              <a:buChar char="•"/>
            </a:pP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11786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1"/>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极致的计算集群弹性</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箭头: V 形 34"/>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sp>
        <p:nvSpPr>
          <p:cNvPr id="3" name="TextBox 2">
            <a:extLst>
              <a:ext uri="{FF2B5EF4-FFF2-40B4-BE49-F238E27FC236}">
                <a16:creationId xmlns:a16="http://schemas.microsoft.com/office/drawing/2014/main" id="{3C8D65BB-C190-BE1F-5D38-0C638393AED1}"/>
              </a:ext>
            </a:extLst>
          </p:cNvPr>
          <p:cNvSpPr txBox="1"/>
          <p:nvPr/>
        </p:nvSpPr>
        <p:spPr>
          <a:xfrm>
            <a:off x="1477167" y="1637694"/>
            <a:ext cx="8658506" cy="171207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Segment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节点并不持有持久化的数据，在扩张</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收缩的过程中不涉及数据的移动</a:t>
            </a:r>
          </a:p>
          <a:p>
            <a:pPr marL="285750" indent="-285750">
              <a:lnSpc>
                <a:spcPct val="150000"/>
              </a:lnSpc>
              <a:buFont typeface="Arial" panose="020B0604020202020204" pitchFamily="34" charset="0"/>
              <a:buChar char="•"/>
            </a:pP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Segment</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节点不直接访问系统表，事务和锁</a:t>
            </a:r>
          </a:p>
          <a:p>
            <a:pPr marL="285750" indent="-285750">
              <a:lnSpc>
                <a:spcPct val="150000"/>
              </a:lnSpc>
              <a:buFont typeface="Arial" panose="020B0604020202020204" pitchFamily="34" charset="0"/>
              <a:buChar char="•"/>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在扩张时只需要在新的虚拟机节点上部署二进制并向元数据服务注册</a:t>
            </a:r>
          </a:p>
          <a:p>
            <a:pPr marL="285750" indent="-285750">
              <a:lnSpc>
                <a:spcPct val="150000"/>
              </a:lnSpc>
              <a:buFont typeface="Arial" panose="020B0604020202020204" pitchFamily="34" charset="0"/>
              <a:buChar char="•"/>
            </a:pPr>
            <a:endParaRPr lang="en-CN" dirty="0"/>
          </a:p>
        </p:txBody>
      </p:sp>
      <p:pic>
        <p:nvPicPr>
          <p:cNvPr id="4" name="Google Shape;142;p27">
            <a:hlinkClick r:id="rId3"/>
            <a:extLst>
              <a:ext uri="{FF2B5EF4-FFF2-40B4-BE49-F238E27FC236}">
                <a16:creationId xmlns:a16="http://schemas.microsoft.com/office/drawing/2014/main" id="{A8D041FE-B537-FCAA-D00F-D63C626146C0}"/>
              </a:ext>
            </a:extLst>
          </p:cNvPr>
          <p:cNvPicPr preferRelativeResize="0"/>
          <p:nvPr/>
        </p:nvPicPr>
        <p:blipFill>
          <a:blip r:embed="rId4">
            <a:alphaModFix/>
          </a:blip>
          <a:stretch>
            <a:fillRect/>
          </a:stretch>
        </p:blipFill>
        <p:spPr>
          <a:xfrm>
            <a:off x="2533230" y="3429000"/>
            <a:ext cx="6851500" cy="1619851"/>
          </a:xfrm>
          <a:prstGeom prst="rect">
            <a:avLst/>
          </a:prstGeom>
          <a:noFill/>
          <a:ln>
            <a:noFill/>
          </a:ln>
        </p:spPr>
      </p:pic>
    </p:spTree>
    <p:extLst>
      <p:ext uri="{BB962C8B-B14F-4D97-AF65-F5344CB8AC3E}">
        <p14:creationId xmlns:p14="http://schemas.microsoft.com/office/powerpoint/2010/main" val="3330643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1"/>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多集群</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箭头: V 形 34"/>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sp>
        <p:nvSpPr>
          <p:cNvPr id="3" name="TextBox 2">
            <a:extLst>
              <a:ext uri="{FF2B5EF4-FFF2-40B4-BE49-F238E27FC236}">
                <a16:creationId xmlns:a16="http://schemas.microsoft.com/office/drawing/2014/main" id="{3C8D65BB-C190-BE1F-5D38-0C638393AED1}"/>
              </a:ext>
            </a:extLst>
          </p:cNvPr>
          <p:cNvSpPr txBox="1"/>
          <p:nvPr/>
        </p:nvSpPr>
        <p:spPr>
          <a:xfrm>
            <a:off x="1477167" y="1637694"/>
            <a:ext cx="8658506" cy="171207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Master</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节点和 </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F</a:t>
            </a:r>
            <a:r>
              <a:rPr lang="en-US" altLang="zh-CN" sz="18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oundationDB</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通过事务的方式协同实现了分布式的事务和锁</a:t>
            </a:r>
          </a:p>
          <a:p>
            <a:pPr marL="285750" lvl="0" indent="-285750">
              <a:lnSpc>
                <a:spcPct val="150000"/>
              </a:lnSpc>
              <a:buFont typeface="Arial" panose="020B0604020202020204" pitchFamily="34" charset="0"/>
              <a:buChar char="•"/>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系统表以 </a:t>
            </a:r>
            <a:r>
              <a:rPr lang="en-US" altLang="zh-CN" sz="18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mstore</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的方式存储在 </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F</a:t>
            </a:r>
            <a:r>
              <a:rPr lang="en-US" altLang="zh-CN" sz="18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oundationDB</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上</a:t>
            </a:r>
          </a:p>
          <a:p>
            <a:pPr marL="285750" lvl="0" indent="-285750">
              <a:lnSpc>
                <a:spcPct val="150000"/>
              </a:lnSpc>
              <a:buFont typeface="Arial" panose="020B0604020202020204" pitchFamily="34" charset="0"/>
              <a:buChar char="•"/>
            </a:pP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Master</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节点本地不持有任何全局状态</a:t>
            </a:r>
          </a:p>
          <a:p>
            <a:pPr marL="285750" indent="-285750">
              <a:lnSpc>
                <a:spcPct val="150000"/>
              </a:lnSpc>
              <a:buFont typeface="Arial" panose="020B0604020202020204" pitchFamily="34" charset="0"/>
              <a:buChar char="•"/>
            </a:pPr>
            <a:endParaRPr lang="en-CN" dirty="0"/>
          </a:p>
        </p:txBody>
      </p:sp>
      <p:pic>
        <p:nvPicPr>
          <p:cNvPr id="2" name="Google Shape;149;p28">
            <a:hlinkClick r:id="rId3"/>
            <a:extLst>
              <a:ext uri="{FF2B5EF4-FFF2-40B4-BE49-F238E27FC236}">
                <a16:creationId xmlns:a16="http://schemas.microsoft.com/office/drawing/2014/main" id="{6EBD91B3-A53E-C4C0-A411-EC4D63BE33AC}"/>
              </a:ext>
            </a:extLst>
          </p:cNvPr>
          <p:cNvPicPr preferRelativeResize="0"/>
          <p:nvPr/>
        </p:nvPicPr>
        <p:blipFill>
          <a:blip r:embed="rId4">
            <a:alphaModFix/>
          </a:blip>
          <a:stretch>
            <a:fillRect/>
          </a:stretch>
        </p:blipFill>
        <p:spPr>
          <a:xfrm>
            <a:off x="1617261" y="3508235"/>
            <a:ext cx="9711231" cy="1242916"/>
          </a:xfrm>
          <a:prstGeom prst="rect">
            <a:avLst/>
          </a:prstGeom>
          <a:noFill/>
          <a:ln>
            <a:noFill/>
          </a:ln>
        </p:spPr>
      </p:pic>
    </p:spTree>
    <p:extLst>
      <p:ext uri="{BB962C8B-B14F-4D97-AF65-F5344CB8AC3E}">
        <p14:creationId xmlns:p14="http://schemas.microsoft.com/office/powerpoint/2010/main" val="3454561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1"/>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高可用</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箭头: V 形 34"/>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pic>
        <p:nvPicPr>
          <p:cNvPr id="4" name="Google Shape;155;p29">
            <a:hlinkClick r:id="rId3"/>
            <a:extLst>
              <a:ext uri="{FF2B5EF4-FFF2-40B4-BE49-F238E27FC236}">
                <a16:creationId xmlns:a16="http://schemas.microsoft.com/office/drawing/2014/main" id="{5BAF14BB-6390-A8FD-D83B-A06E5B0619FC}"/>
              </a:ext>
            </a:extLst>
          </p:cNvPr>
          <p:cNvPicPr preferRelativeResize="0"/>
          <p:nvPr/>
        </p:nvPicPr>
        <p:blipFill>
          <a:blip r:embed="rId4">
            <a:alphaModFix/>
          </a:blip>
          <a:stretch>
            <a:fillRect/>
          </a:stretch>
        </p:blipFill>
        <p:spPr>
          <a:xfrm>
            <a:off x="1757355" y="1604889"/>
            <a:ext cx="8781343" cy="3482265"/>
          </a:xfrm>
          <a:prstGeom prst="rect">
            <a:avLst/>
          </a:prstGeom>
          <a:noFill/>
          <a:ln>
            <a:noFill/>
          </a:ln>
        </p:spPr>
      </p:pic>
    </p:spTree>
    <p:extLst>
      <p:ext uri="{BB962C8B-B14F-4D97-AF65-F5344CB8AC3E}">
        <p14:creationId xmlns:p14="http://schemas.microsoft.com/office/powerpoint/2010/main" val="1053604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1"/>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兼容 </a:t>
            </a:r>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Postgres</a:t>
            </a:r>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 生态</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箭头: V 形 34"/>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pic>
        <p:nvPicPr>
          <p:cNvPr id="7" name="Picture 6" descr="Diagram&#10;&#10;Description automatically generated">
            <a:extLst>
              <a:ext uri="{FF2B5EF4-FFF2-40B4-BE49-F238E27FC236}">
                <a16:creationId xmlns:a16="http://schemas.microsoft.com/office/drawing/2014/main" id="{E955B0DC-3C65-2032-3458-26B8785382A7}"/>
              </a:ext>
            </a:extLst>
          </p:cNvPr>
          <p:cNvPicPr>
            <a:picLocks noChangeAspect="1"/>
          </p:cNvPicPr>
          <p:nvPr/>
        </p:nvPicPr>
        <p:blipFill rotWithShape="1">
          <a:blip r:embed="rId3"/>
          <a:srcRect l="-874" t="17092" b="19482"/>
          <a:stretch/>
        </p:blipFill>
        <p:spPr>
          <a:xfrm>
            <a:off x="2525109" y="1292772"/>
            <a:ext cx="6794939" cy="4272455"/>
          </a:xfrm>
          <a:prstGeom prst="rect">
            <a:avLst/>
          </a:prstGeom>
        </p:spPr>
      </p:pic>
    </p:spTree>
    <p:extLst>
      <p:ext uri="{BB962C8B-B14F-4D97-AF65-F5344CB8AC3E}">
        <p14:creationId xmlns:p14="http://schemas.microsoft.com/office/powerpoint/2010/main" val="55120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1"/>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zh-CN" altLang="en-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语言</a:t>
            </a:r>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支持</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箭头: V 形 34"/>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pic>
        <p:nvPicPr>
          <p:cNvPr id="3" name="Google Shape;167;p31">
            <a:extLst>
              <a:ext uri="{FF2B5EF4-FFF2-40B4-BE49-F238E27FC236}">
                <a16:creationId xmlns:a16="http://schemas.microsoft.com/office/drawing/2014/main" id="{C859C5F2-2A61-F3E1-2FD7-7DA7553600C4}"/>
              </a:ext>
            </a:extLst>
          </p:cNvPr>
          <p:cNvPicPr preferRelativeResize="0"/>
          <p:nvPr/>
        </p:nvPicPr>
        <p:blipFill>
          <a:blip r:embed="rId3">
            <a:alphaModFix/>
          </a:blip>
          <a:stretch>
            <a:fillRect/>
          </a:stretch>
        </p:blipFill>
        <p:spPr>
          <a:xfrm>
            <a:off x="2087441" y="1518513"/>
            <a:ext cx="3388696" cy="3820974"/>
          </a:xfrm>
          <a:prstGeom prst="rect">
            <a:avLst/>
          </a:prstGeom>
          <a:noFill/>
          <a:ln>
            <a:noFill/>
          </a:ln>
        </p:spPr>
      </p:pic>
    </p:spTree>
    <p:extLst>
      <p:ext uri="{BB962C8B-B14F-4D97-AF65-F5344CB8AC3E}">
        <p14:creationId xmlns:p14="http://schemas.microsoft.com/office/powerpoint/2010/main" val="380013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632885" y="2940323"/>
            <a:ext cx="8418742" cy="646331"/>
          </a:xfrm>
          <a:prstGeom prst="rect">
            <a:avLst/>
          </a:prstGeom>
          <a:noFill/>
        </p:spPr>
        <p:txBody>
          <a:bodyPr wrap="square" rtlCol="0">
            <a:spAutoFit/>
          </a:bodyPr>
          <a:lstStyle/>
          <a:p>
            <a:r>
              <a:rPr kumimoji="1" lang="en-US" altLang="zh-CN" sz="3600" b="1" dirty="0">
                <a:solidFill>
                  <a:srgbClr val="C00000"/>
                </a:solidFill>
                <a:latin typeface="微软雅黑" panose="020B0503020204020204" pitchFamily="34" charset="-122"/>
                <a:ea typeface="微软雅黑" panose="020B0503020204020204" pitchFamily="34" charset="-122"/>
              </a:rPr>
              <a:t>Why</a:t>
            </a:r>
            <a:r>
              <a:rPr kumimoji="1" lang="zh-CN" altLang="en-US" sz="3600" b="1" dirty="0">
                <a:solidFill>
                  <a:srgbClr val="C00000"/>
                </a:solidFill>
                <a:latin typeface="微软雅黑" panose="020B0503020204020204" pitchFamily="34" charset="-122"/>
                <a:ea typeface="微软雅黑" panose="020B0503020204020204" pitchFamily="34" charset="-122"/>
              </a:rPr>
              <a:t> </a:t>
            </a:r>
            <a:r>
              <a:rPr kumimoji="1" lang="en-US" altLang="zh-CN" sz="3600" b="1" dirty="0">
                <a:solidFill>
                  <a:srgbClr val="C00000"/>
                </a:solidFill>
                <a:latin typeface="微软雅黑" panose="020B0503020204020204" pitchFamily="34" charset="-122"/>
                <a:ea typeface="微软雅黑" panose="020B0503020204020204" pitchFamily="34" charset="-122"/>
              </a:rPr>
              <a:t>We</a:t>
            </a:r>
            <a:r>
              <a:rPr kumimoji="1" lang="zh-CN" altLang="en-US" sz="3600" b="1" dirty="0">
                <a:solidFill>
                  <a:srgbClr val="C00000"/>
                </a:solidFill>
                <a:latin typeface="微软雅黑" panose="020B0503020204020204" pitchFamily="34" charset="-122"/>
                <a:ea typeface="微软雅黑" panose="020B0503020204020204" pitchFamily="34" charset="-122"/>
              </a:rPr>
              <a:t> </a:t>
            </a:r>
            <a:r>
              <a:rPr kumimoji="1" lang="en-US" altLang="zh-CN" sz="3600" b="1" dirty="0">
                <a:solidFill>
                  <a:srgbClr val="C00000"/>
                </a:solidFill>
                <a:latin typeface="微软雅黑" panose="020B0503020204020204" pitchFamily="34" charset="-122"/>
                <a:ea typeface="微软雅黑" panose="020B0503020204020204" pitchFamily="34" charset="-122"/>
              </a:rPr>
              <a:t>Need</a:t>
            </a:r>
            <a:r>
              <a:rPr kumimoji="1" lang="zh-CN" altLang="en-US" sz="3600" b="1" dirty="0">
                <a:solidFill>
                  <a:srgbClr val="C00000"/>
                </a:solidFill>
                <a:latin typeface="微软雅黑" panose="020B0503020204020204" pitchFamily="34" charset="-122"/>
                <a:ea typeface="微软雅黑" panose="020B0503020204020204" pitchFamily="34" charset="-122"/>
              </a:rPr>
              <a:t>                          </a:t>
            </a:r>
            <a:r>
              <a:rPr kumimoji="1" lang="en-US" altLang="zh-CN" sz="3600" b="1" dirty="0">
                <a:solidFill>
                  <a:srgbClr val="C00000"/>
                </a:solidFill>
                <a:latin typeface="微软雅黑" panose="020B0503020204020204" pitchFamily="34" charset="-122"/>
                <a:ea typeface="微软雅黑" panose="020B0503020204020204" pitchFamily="34" charset="-122"/>
              </a:rPr>
              <a:t>?</a:t>
            </a:r>
            <a:endParaRPr kumimoji="1" lang="zh-CN" altLang="en-US" sz="3600" b="1" dirty="0">
              <a:solidFill>
                <a:srgbClr val="C00000"/>
              </a:solidFill>
              <a:latin typeface="微软雅黑" panose="020B0503020204020204" pitchFamily="34" charset="-122"/>
              <a:ea typeface="微软雅黑" panose="020B0503020204020204" pitchFamily="34" charset="-122"/>
            </a:endParaRPr>
          </a:p>
        </p:txBody>
      </p:sp>
      <p:pic>
        <p:nvPicPr>
          <p:cNvPr id="3" name="Picture 2" descr="Icon&#10;&#10;Description automatically generated with medium confidence">
            <a:extLst>
              <a:ext uri="{FF2B5EF4-FFF2-40B4-BE49-F238E27FC236}">
                <a16:creationId xmlns:a16="http://schemas.microsoft.com/office/drawing/2014/main" id="{DFE37B79-0C9B-ED1E-46AB-C7C03E18256E}"/>
              </a:ext>
            </a:extLst>
          </p:cNvPr>
          <p:cNvPicPr>
            <a:picLocks noChangeAspect="1"/>
          </p:cNvPicPr>
          <p:nvPr/>
        </p:nvPicPr>
        <p:blipFill>
          <a:blip r:embed="rId3"/>
          <a:stretch>
            <a:fillRect/>
          </a:stretch>
        </p:blipFill>
        <p:spPr>
          <a:xfrm>
            <a:off x="6258909" y="3034659"/>
            <a:ext cx="3040881" cy="45765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1"/>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给用户带来的好处</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箭头: V 形 34"/>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sp>
        <p:nvSpPr>
          <p:cNvPr id="2" name="TextBox 1">
            <a:extLst>
              <a:ext uri="{FF2B5EF4-FFF2-40B4-BE49-F238E27FC236}">
                <a16:creationId xmlns:a16="http://schemas.microsoft.com/office/drawing/2014/main" id="{1895CAF2-35F9-9469-1BA3-AD7E1045582B}"/>
              </a:ext>
            </a:extLst>
          </p:cNvPr>
          <p:cNvSpPr txBox="1"/>
          <p:nvPr/>
        </p:nvSpPr>
        <p:spPr>
          <a:xfrm>
            <a:off x="1129445" y="1627489"/>
            <a:ext cx="9122138" cy="2778774"/>
          </a:xfrm>
          <a:prstGeom prst="rect">
            <a:avLst/>
          </a:prstGeom>
          <a:noFill/>
        </p:spPr>
        <p:txBody>
          <a:bodyPr wrap="square">
            <a:spAutoFit/>
          </a:bodyPr>
          <a:lstStyle/>
          <a:p>
            <a:pPr marL="742950" lvl="1" indent="-285750">
              <a:lnSpc>
                <a:spcPct val="200000"/>
              </a:lnSpc>
              <a:buFont typeface="Arial" panose="020B0604020202020204" pitchFamily="34" charset="0"/>
              <a:buChar char="•"/>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在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AP</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场景下，像使用 </a:t>
            </a:r>
            <a:r>
              <a:rPr lang="en-US" altLang="zh-CN" sz="18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postgres</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一样使用 </a:t>
            </a:r>
            <a:r>
              <a:rPr lang="en-US" altLang="zh-CN" sz="18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PieCloudDB</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marL="742950" lvl="1" indent="-285750">
              <a:lnSpc>
                <a:spcPct val="200000"/>
              </a:lnSpc>
              <a:buFont typeface="Arial" panose="020B0604020202020204" pitchFamily="34" charset="0"/>
              <a:buChar char="•"/>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只为已经发生的计算和存储付费</a:t>
            </a:r>
          </a:p>
          <a:p>
            <a:pPr marL="742950" lvl="1" indent="-285750">
              <a:lnSpc>
                <a:spcPct val="200000"/>
              </a:lnSpc>
              <a:buFont typeface="Arial" panose="020B0604020202020204" pitchFamily="34" charset="0"/>
              <a:buChar char="•"/>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按需启动的关闭多个不同大小的集群，以适应不同类型的任务</a:t>
            </a:r>
          </a:p>
          <a:p>
            <a:pPr marL="742950" lvl="1" indent="-285750">
              <a:lnSpc>
                <a:spcPct val="200000"/>
              </a:lnSpc>
              <a:buFont typeface="Arial" panose="020B0604020202020204" pitchFamily="34" charset="0"/>
              <a:buChar char="•"/>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取得性能和开发效率的高度平衡</a:t>
            </a:r>
          </a:p>
          <a:p>
            <a:pPr marL="742950" lvl="1" indent="-285750">
              <a:lnSpc>
                <a:spcPct val="200000"/>
              </a:lnSpc>
              <a:buFont typeface="Arial" panose="020B0604020202020204" pitchFamily="34" charset="0"/>
              <a:buChar char="•"/>
            </a:pP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937772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407603" y="2782669"/>
            <a:ext cx="5376793" cy="646331"/>
          </a:xfrm>
          <a:prstGeom prst="rect">
            <a:avLst/>
          </a:prstGeom>
          <a:noFill/>
        </p:spPr>
        <p:txBody>
          <a:bodyPr wrap="none" rtlCol="0">
            <a:spAutoFit/>
          </a:bodyPr>
          <a:lstStyle/>
          <a:p>
            <a:r>
              <a:rPr kumimoji="1" lang="en-US" altLang="zh-CN" sz="3600" b="1" dirty="0" err="1">
                <a:solidFill>
                  <a:srgbClr val="C00000"/>
                </a:solidFill>
                <a:latin typeface="微软雅黑" panose="020B0503020204020204" pitchFamily="34" charset="-122"/>
                <a:ea typeface="微软雅黑" panose="020B0503020204020204" pitchFamily="34" charset="-122"/>
              </a:rPr>
              <a:t>PieCloudDB</a:t>
            </a:r>
            <a:r>
              <a:rPr kumimoji="1" lang="zh-CN" altLang="en-US" sz="3600" b="1" dirty="0">
                <a:solidFill>
                  <a:srgbClr val="C00000"/>
                </a:solidFill>
                <a:latin typeface="微软雅黑" panose="020B0503020204020204" pitchFamily="34" charset="-122"/>
                <a:ea typeface="微软雅黑" panose="020B0503020204020204" pitchFamily="34" charset="-122"/>
              </a:rPr>
              <a:t> 云原生架构</a:t>
            </a:r>
          </a:p>
        </p:txBody>
      </p:sp>
    </p:spTree>
    <p:extLst>
      <p:ext uri="{BB962C8B-B14F-4D97-AF65-F5344CB8AC3E}">
        <p14:creationId xmlns:p14="http://schemas.microsoft.com/office/powerpoint/2010/main" val="1345796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1"/>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云原生特性的实现途径</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箭头: V 形 34"/>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sp>
        <p:nvSpPr>
          <p:cNvPr id="2" name="TextBox 3">
            <a:extLst>
              <a:ext uri="{FF2B5EF4-FFF2-40B4-BE49-F238E27FC236}">
                <a16:creationId xmlns:a16="http://schemas.microsoft.com/office/drawing/2014/main" id="{D70A31DF-9DE8-F013-3281-2141DA48F89A}"/>
              </a:ext>
            </a:extLst>
          </p:cNvPr>
          <p:cNvSpPr txBox="1"/>
          <p:nvPr/>
        </p:nvSpPr>
        <p:spPr>
          <a:xfrm>
            <a:off x="1020906" y="1352510"/>
            <a:ext cx="5567568" cy="3886770"/>
          </a:xfrm>
          <a:prstGeom prst="rect">
            <a:avLst/>
          </a:prstGeom>
          <a:noFill/>
        </p:spPr>
        <p:txBody>
          <a:bodyPr wrap="square">
            <a:spAutoFit/>
          </a:bodyPr>
          <a:lstStyle/>
          <a:p>
            <a:pPr marL="742950" lvl="1" indent="-285750">
              <a:lnSpc>
                <a:spcPct val="200000"/>
              </a:lnSpc>
              <a:buFont typeface="Arial" panose="020B0604020202020204" pitchFamily="34" charset="0"/>
              <a:buChar char="•"/>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弹性伸缩的集群</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marL="1200150" lvl="2" indent="-285750">
              <a:lnSpc>
                <a:spcPct val="200000"/>
              </a:lnSpc>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完全无状态的</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Segment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节点</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marL="742950" lvl="1" indent="-285750">
              <a:lnSpc>
                <a:spcPct val="200000"/>
              </a:lnSpc>
              <a:buFont typeface="Arial" panose="020B0604020202020204" pitchFamily="34" charset="0"/>
              <a:buChar char="•"/>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Multi-cluster</a:t>
            </a:r>
          </a:p>
          <a:p>
            <a:pPr marL="1200150" lvl="2" indent="-285750">
              <a:lnSpc>
                <a:spcPct val="200000"/>
              </a:lnSpc>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独立的系统表</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marL="1200150" lvl="2" indent="-285750">
              <a:lnSpc>
                <a:spcPct val="200000"/>
              </a:lnSpc>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分布式的锁</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marL="742950" lvl="1" indent="-285750">
              <a:lnSpc>
                <a:spcPct val="200000"/>
              </a:lnSpc>
              <a:buFont typeface="Arial" panose="020B0604020202020204" pitchFamily="34" charset="0"/>
              <a:buChar char="•"/>
            </a:pP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marL="742950" lvl="1" indent="-285750">
              <a:lnSpc>
                <a:spcPct val="200000"/>
              </a:lnSpc>
              <a:buFont typeface="Arial" panose="020B0604020202020204" pitchFamily="34" charset="0"/>
              <a:buChar char="•"/>
            </a:pP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53236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1"/>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虚拟数仓</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箭头: V 形 34"/>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pic>
        <p:nvPicPr>
          <p:cNvPr id="1026" name="Picture 2">
            <a:extLst>
              <a:ext uri="{FF2B5EF4-FFF2-40B4-BE49-F238E27FC236}">
                <a16:creationId xmlns:a16="http://schemas.microsoft.com/office/drawing/2014/main" id="{932513EC-F5E6-55EE-F546-CA7BB5ABBE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5694" y="1629829"/>
            <a:ext cx="8274424" cy="4658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78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1"/>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系统表</a:t>
            </a:r>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a:t>
            </a:r>
            <a:r>
              <a:rPr lang="en-US" altLang="zh-CN" sz="2400" b="1" dirty="0" err="1">
                <a:solidFill>
                  <a:schemeClr val="bg2">
                    <a:lumMod val="50000"/>
                  </a:schemeClr>
                </a:solidFill>
                <a:latin typeface="微软雅黑" panose="020B0503020204020204" pitchFamily="34" charset="-122"/>
                <a:ea typeface="微软雅黑" panose="020B0503020204020204" pitchFamily="34" charset="-122"/>
                <a:cs typeface="+mn-ea"/>
                <a:sym typeface="+mn-lt"/>
              </a:rPr>
              <a:t>mStore</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箭头: V 形 34"/>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pic>
        <p:nvPicPr>
          <p:cNvPr id="2" name="Google Shape;191;p35">
            <a:hlinkClick r:id="rId3"/>
            <a:extLst>
              <a:ext uri="{FF2B5EF4-FFF2-40B4-BE49-F238E27FC236}">
                <a16:creationId xmlns:a16="http://schemas.microsoft.com/office/drawing/2014/main" id="{BA20E90B-D221-FEEB-843A-E7459EB90BAB}"/>
              </a:ext>
            </a:extLst>
          </p:cNvPr>
          <p:cNvPicPr preferRelativeResize="0"/>
          <p:nvPr/>
        </p:nvPicPr>
        <p:blipFill>
          <a:blip r:embed="rId4">
            <a:alphaModFix/>
          </a:blip>
          <a:stretch>
            <a:fillRect/>
          </a:stretch>
        </p:blipFill>
        <p:spPr>
          <a:xfrm>
            <a:off x="6517950" y="1626513"/>
            <a:ext cx="4920916" cy="511380"/>
          </a:xfrm>
          <a:prstGeom prst="rect">
            <a:avLst/>
          </a:prstGeom>
          <a:noFill/>
          <a:ln>
            <a:noFill/>
          </a:ln>
        </p:spPr>
      </p:pic>
      <p:sp>
        <p:nvSpPr>
          <p:cNvPr id="4" name="TextBox 3">
            <a:extLst>
              <a:ext uri="{FF2B5EF4-FFF2-40B4-BE49-F238E27FC236}">
                <a16:creationId xmlns:a16="http://schemas.microsoft.com/office/drawing/2014/main" id="{280A7402-3529-AFD0-CDF4-4F861EE4D66C}"/>
              </a:ext>
            </a:extLst>
          </p:cNvPr>
          <p:cNvSpPr txBox="1"/>
          <p:nvPr/>
        </p:nvSpPr>
        <p:spPr>
          <a:xfrm>
            <a:off x="303730" y="1626513"/>
            <a:ext cx="5567568" cy="3332772"/>
          </a:xfrm>
          <a:prstGeom prst="rect">
            <a:avLst/>
          </a:prstGeom>
          <a:noFill/>
        </p:spPr>
        <p:txBody>
          <a:bodyPr wrap="square">
            <a:spAutoFit/>
          </a:bodyPr>
          <a:lstStyle/>
          <a:p>
            <a:pPr marL="742950" lvl="1" indent="-285750">
              <a:lnSpc>
                <a:spcPct val="200000"/>
              </a:lnSpc>
              <a:buFont typeface="Arial" panose="020B0604020202020204" pitchFamily="34" charset="0"/>
              <a:buChar char="•"/>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将元组以</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key-value</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的形式存储到 </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F</a:t>
            </a:r>
            <a:r>
              <a:rPr lang="en-US" altLang="zh-CN" sz="18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oundationDB</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marL="742950" lvl="1" indent="-285750">
              <a:lnSpc>
                <a:spcPct val="200000"/>
              </a:lnSpc>
              <a:buFont typeface="Arial" panose="020B0604020202020204" pitchFamily="34" charset="0"/>
              <a:buChar char="•"/>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使用原有的机制实现</a:t>
            </a:r>
            <a:r>
              <a:rPr lang="en-US" altLang="zh-CN" sz="18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mvcc</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marL="742950" lvl="1" indent="-285750">
              <a:lnSpc>
                <a:spcPct val="200000"/>
              </a:lnSpc>
              <a:buFont typeface="Arial" panose="020B0604020202020204" pitchFamily="34" charset="0"/>
              <a:buChar char="•"/>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使用</a:t>
            </a:r>
            <a:r>
              <a:rPr lang="en-US" altLang="zh-CN" sz="18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foundationdb</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key</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的自然排序实现</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index</a:t>
            </a:r>
          </a:p>
          <a:p>
            <a:pPr marL="742950" lvl="1" indent="-285750">
              <a:lnSpc>
                <a:spcPct val="200000"/>
              </a:lnSpc>
              <a:buFont typeface="Arial" panose="020B0604020202020204" pitchFamily="34" charset="0"/>
              <a:buChar char="•"/>
            </a:pP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marL="742950" lvl="1" indent="-285750">
              <a:lnSpc>
                <a:spcPct val="200000"/>
              </a:lnSpc>
              <a:buFont typeface="Arial" panose="020B0604020202020204" pitchFamily="34" charset="0"/>
              <a:buChar char="•"/>
            </a:pP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5" name="TextBox 4">
            <a:extLst>
              <a:ext uri="{FF2B5EF4-FFF2-40B4-BE49-F238E27FC236}">
                <a16:creationId xmlns:a16="http://schemas.microsoft.com/office/drawing/2014/main" id="{B774CDAB-B8AB-D573-A0D9-623271796C60}"/>
              </a:ext>
            </a:extLst>
          </p:cNvPr>
          <p:cNvSpPr txBox="1"/>
          <p:nvPr/>
        </p:nvSpPr>
        <p:spPr>
          <a:xfrm>
            <a:off x="5871298" y="2316612"/>
            <a:ext cx="5567568" cy="2224776"/>
          </a:xfrm>
          <a:prstGeom prst="rect">
            <a:avLst/>
          </a:prstGeom>
          <a:noFill/>
        </p:spPr>
        <p:txBody>
          <a:bodyPr wrap="square">
            <a:spAutoFit/>
          </a:bodyPr>
          <a:lstStyle/>
          <a:p>
            <a:pPr marL="742950" lvl="1" indent="-285750">
              <a:lnSpc>
                <a:spcPct val="200000"/>
              </a:lnSpc>
              <a:buFont typeface="Arial" panose="020B0604020202020204" pitchFamily="34" charset="0"/>
              <a:buChar char="•"/>
            </a:pPr>
            <a:r>
              <a:rPr lang="en-US" altLang="zh-CN" sz="18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Xmin</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：创建这个</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tuple</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的事务 </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id</a:t>
            </a:r>
          </a:p>
          <a:p>
            <a:pPr marL="742950" lvl="1" indent="-285750">
              <a:lnSpc>
                <a:spcPct val="200000"/>
              </a:lnSpc>
              <a:buFont typeface="Arial" panose="020B0604020202020204" pitchFamily="34" charset="0"/>
              <a:buChar char="•"/>
            </a:pPr>
            <a:r>
              <a:rPr lang="en-US" altLang="zh-CN" sz="18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Xmax</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：删除这个</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tuple</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的事务</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id</a:t>
            </a:r>
          </a:p>
          <a:p>
            <a:pPr marL="742950" lvl="1" indent="-285750">
              <a:lnSpc>
                <a:spcPct val="200000"/>
              </a:lnSpc>
              <a:buFont typeface="Arial" panose="020B0604020202020204" pitchFamily="34" charset="0"/>
              <a:buChar char="•"/>
            </a:pPr>
            <a:r>
              <a:rPr lang="en-US" altLang="zh-CN" sz="18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ctid</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：指向</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update</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的下一个</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tuple</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marL="742950" lvl="1" indent="-285750">
              <a:lnSpc>
                <a:spcPct val="200000"/>
              </a:lnSpc>
              <a:buFont typeface="Arial" panose="020B0604020202020204" pitchFamily="34" charset="0"/>
              <a:buChar char="•"/>
            </a:pP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97307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1"/>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Insert</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箭头: V 形 34"/>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pic>
        <p:nvPicPr>
          <p:cNvPr id="3" name="Google Shape;198;p36">
            <a:hlinkClick r:id="rId3"/>
            <a:extLst>
              <a:ext uri="{FF2B5EF4-FFF2-40B4-BE49-F238E27FC236}">
                <a16:creationId xmlns:a16="http://schemas.microsoft.com/office/drawing/2014/main" id="{1AB364B0-E1F3-C80E-FD95-412DF6B8D190}"/>
              </a:ext>
            </a:extLst>
          </p:cNvPr>
          <p:cNvPicPr preferRelativeResize="0"/>
          <p:nvPr/>
        </p:nvPicPr>
        <p:blipFill>
          <a:blip r:embed="rId4">
            <a:alphaModFix/>
          </a:blip>
          <a:stretch>
            <a:fillRect/>
          </a:stretch>
        </p:blipFill>
        <p:spPr>
          <a:xfrm>
            <a:off x="2514226" y="1340465"/>
            <a:ext cx="3878552" cy="4177069"/>
          </a:xfrm>
          <a:prstGeom prst="rect">
            <a:avLst/>
          </a:prstGeom>
          <a:noFill/>
          <a:ln>
            <a:noFill/>
          </a:ln>
        </p:spPr>
      </p:pic>
    </p:spTree>
    <p:extLst>
      <p:ext uri="{BB962C8B-B14F-4D97-AF65-F5344CB8AC3E}">
        <p14:creationId xmlns:p14="http://schemas.microsoft.com/office/powerpoint/2010/main" val="198285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1"/>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Scan</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箭头: V 形 34"/>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pic>
        <p:nvPicPr>
          <p:cNvPr id="2" name="Google Shape;204;p37">
            <a:hlinkClick r:id="rId3"/>
            <a:extLst>
              <a:ext uri="{FF2B5EF4-FFF2-40B4-BE49-F238E27FC236}">
                <a16:creationId xmlns:a16="http://schemas.microsoft.com/office/drawing/2014/main" id="{E01CD33D-7B90-40A3-5403-DAF033FA2520}"/>
              </a:ext>
            </a:extLst>
          </p:cNvPr>
          <p:cNvPicPr preferRelativeResize="0"/>
          <p:nvPr/>
        </p:nvPicPr>
        <p:blipFill>
          <a:blip r:embed="rId4">
            <a:alphaModFix/>
          </a:blip>
          <a:stretch>
            <a:fillRect/>
          </a:stretch>
        </p:blipFill>
        <p:spPr>
          <a:xfrm>
            <a:off x="1337872" y="1573772"/>
            <a:ext cx="9146673" cy="3710456"/>
          </a:xfrm>
          <a:prstGeom prst="rect">
            <a:avLst/>
          </a:prstGeom>
          <a:noFill/>
          <a:ln>
            <a:noFill/>
          </a:ln>
        </p:spPr>
      </p:pic>
    </p:spTree>
    <p:extLst>
      <p:ext uri="{BB962C8B-B14F-4D97-AF65-F5344CB8AC3E}">
        <p14:creationId xmlns:p14="http://schemas.microsoft.com/office/powerpoint/2010/main" val="200982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1"/>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数据表 </a:t>
            </a:r>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 </a:t>
            </a:r>
            <a:r>
              <a:rPr lang="en-US" altLang="zh-CN" sz="2400" b="1" dirty="0" err="1">
                <a:solidFill>
                  <a:schemeClr val="bg2">
                    <a:lumMod val="50000"/>
                  </a:schemeClr>
                </a:solidFill>
                <a:latin typeface="微软雅黑" panose="020B0503020204020204" pitchFamily="34" charset="-122"/>
                <a:ea typeface="微软雅黑" panose="020B0503020204020204" pitchFamily="34" charset="-122"/>
                <a:cs typeface="+mn-ea"/>
                <a:sym typeface="+mn-lt"/>
              </a:rPr>
              <a:t>Ostore</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箭头: V 形 34"/>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sp>
        <p:nvSpPr>
          <p:cNvPr id="4" name="TextBox 3">
            <a:extLst>
              <a:ext uri="{FF2B5EF4-FFF2-40B4-BE49-F238E27FC236}">
                <a16:creationId xmlns:a16="http://schemas.microsoft.com/office/drawing/2014/main" id="{3ADEF8EC-566B-8757-7137-9D12A073CE2A}"/>
              </a:ext>
            </a:extLst>
          </p:cNvPr>
          <p:cNvSpPr txBox="1"/>
          <p:nvPr/>
        </p:nvSpPr>
        <p:spPr>
          <a:xfrm>
            <a:off x="524814" y="1682224"/>
            <a:ext cx="6098146" cy="2778774"/>
          </a:xfrm>
          <a:prstGeom prst="rect">
            <a:avLst/>
          </a:prstGeom>
          <a:noFill/>
        </p:spPr>
        <p:txBody>
          <a:bodyPr wrap="square">
            <a:spAutoFit/>
          </a:bodyPr>
          <a:lstStyle/>
          <a:p>
            <a:pPr marL="742950" lvl="1" indent="-285750">
              <a:lnSpc>
                <a:spcPct val="200000"/>
              </a:lnSpc>
              <a:buFont typeface="Arial" panose="020B0604020202020204" pitchFamily="34" charset="0"/>
              <a:buChar char="•"/>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使用</a:t>
            </a:r>
            <a:r>
              <a:rPr lang="en-US" altLang="zh-CN" sz="18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mstore</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作为辅助表实现</a:t>
            </a:r>
            <a:r>
              <a:rPr lang="en-US" altLang="zh-CN" sz="18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mvcc</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marL="742950" lvl="1" indent="-285750">
              <a:lnSpc>
                <a:spcPct val="200000"/>
              </a:lnSpc>
              <a:buFont typeface="Arial" panose="020B0604020202020204" pitchFamily="34" charset="0"/>
              <a:buChar char="•"/>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每个</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block</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在辅助表中对应一个</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tuple</a:t>
            </a:r>
          </a:p>
          <a:p>
            <a:pPr marL="742950" lvl="1" indent="-285750">
              <a:lnSpc>
                <a:spcPct val="200000"/>
              </a:lnSpc>
              <a:buFont typeface="Arial" panose="020B0604020202020204" pitchFamily="34" charset="0"/>
              <a:buChar char="•"/>
            </a:pP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update/delete</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生成一个新的</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block</a:t>
            </a:r>
          </a:p>
          <a:p>
            <a:pPr lvl="1">
              <a:lnSpc>
                <a:spcPct val="200000"/>
              </a:lnSpc>
            </a:pP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marL="742950" lvl="1" indent="-285750">
              <a:lnSpc>
                <a:spcPct val="200000"/>
              </a:lnSpc>
              <a:buFont typeface="Arial" panose="020B0604020202020204" pitchFamily="34" charset="0"/>
              <a:buChar char="•"/>
            </a:pP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pic>
        <p:nvPicPr>
          <p:cNvPr id="5" name="Google Shape;211;p38">
            <a:hlinkClick r:id="rId3"/>
            <a:extLst>
              <a:ext uri="{FF2B5EF4-FFF2-40B4-BE49-F238E27FC236}">
                <a16:creationId xmlns:a16="http://schemas.microsoft.com/office/drawing/2014/main" id="{35E5F9DF-9142-F619-3D1C-88652B2ECFFB}"/>
              </a:ext>
            </a:extLst>
          </p:cNvPr>
          <p:cNvPicPr preferRelativeResize="0"/>
          <p:nvPr/>
        </p:nvPicPr>
        <p:blipFill>
          <a:blip r:embed="rId4">
            <a:alphaModFix/>
          </a:blip>
          <a:stretch>
            <a:fillRect/>
          </a:stretch>
        </p:blipFill>
        <p:spPr>
          <a:xfrm>
            <a:off x="6392467" y="1046530"/>
            <a:ext cx="3768963" cy="4724829"/>
          </a:xfrm>
          <a:prstGeom prst="rect">
            <a:avLst/>
          </a:prstGeom>
          <a:noFill/>
          <a:ln>
            <a:noFill/>
          </a:ln>
        </p:spPr>
      </p:pic>
    </p:spTree>
    <p:extLst>
      <p:ext uri="{BB962C8B-B14F-4D97-AF65-F5344CB8AC3E}">
        <p14:creationId xmlns:p14="http://schemas.microsoft.com/office/powerpoint/2010/main" val="110420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1"/>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zh-CN" altLang="en-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分布式</a:t>
            </a:r>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锁</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箭头: V 形 34"/>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pic>
        <p:nvPicPr>
          <p:cNvPr id="2" name="Google Shape;217;p39">
            <a:hlinkClick r:id="rId3"/>
            <a:extLst>
              <a:ext uri="{FF2B5EF4-FFF2-40B4-BE49-F238E27FC236}">
                <a16:creationId xmlns:a16="http://schemas.microsoft.com/office/drawing/2014/main" id="{5C440452-ECAA-00AB-4685-CB332A16C0B7}"/>
              </a:ext>
            </a:extLst>
          </p:cNvPr>
          <p:cNvPicPr preferRelativeResize="0"/>
          <p:nvPr/>
        </p:nvPicPr>
        <p:blipFill>
          <a:blip r:embed="rId4">
            <a:alphaModFix/>
          </a:blip>
          <a:stretch>
            <a:fillRect/>
          </a:stretch>
        </p:blipFill>
        <p:spPr>
          <a:xfrm>
            <a:off x="1899022" y="1663518"/>
            <a:ext cx="7296493" cy="4435514"/>
          </a:xfrm>
          <a:prstGeom prst="rect">
            <a:avLst/>
          </a:prstGeom>
          <a:noFill/>
          <a:ln>
            <a:noFill/>
          </a:ln>
        </p:spPr>
      </p:pic>
    </p:spTree>
    <p:extLst>
      <p:ext uri="{BB962C8B-B14F-4D97-AF65-F5344CB8AC3E}">
        <p14:creationId xmlns:p14="http://schemas.microsoft.com/office/powerpoint/2010/main" val="40500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16A0FC3-059C-B537-5A64-9410AD3B0D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399" y="1555376"/>
            <a:ext cx="5934635" cy="4450976"/>
          </a:xfrm>
          <a:prstGeom prst="rect">
            <a:avLst/>
          </a:prstGeom>
          <a:noFill/>
          <a:extLst>
            <a:ext uri="{909E8E84-426E-40DD-AFC4-6F175D3DCCD1}">
              <a14:hiddenFill xmlns:a14="http://schemas.microsoft.com/office/drawing/2010/main">
                <a:solidFill>
                  <a:srgbClr val="FFFFFF"/>
                </a:solidFill>
              </a14:hiddenFill>
            </a:ext>
          </a:extLst>
        </p:spPr>
      </p:pic>
      <p:sp>
        <p:nvSpPr>
          <p:cNvPr id="5" name="箭头: V 形 34">
            <a:extLst>
              <a:ext uri="{FF2B5EF4-FFF2-40B4-BE49-F238E27FC236}">
                <a16:creationId xmlns:a16="http://schemas.microsoft.com/office/drawing/2014/main" id="{138908F2-0322-D9B3-216D-528F00A6D091}"/>
              </a:ext>
            </a:extLst>
          </p:cNvPr>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sp>
        <p:nvSpPr>
          <p:cNvPr id="6" name="文本框 31">
            <a:extLst>
              <a:ext uri="{FF2B5EF4-FFF2-40B4-BE49-F238E27FC236}">
                <a16:creationId xmlns:a16="http://schemas.microsoft.com/office/drawing/2014/main" id="{93F7B0E3-0D26-FE7B-8702-FACF2A54E3AB}"/>
              </a:ext>
            </a:extLst>
          </p:cNvPr>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分布式事务</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0699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1"/>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Why</a:t>
            </a:r>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 </a:t>
            </a:r>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we</a:t>
            </a:r>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 </a:t>
            </a:r>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need</a:t>
            </a:r>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 </a:t>
            </a:r>
            <a:r>
              <a:rPr lang="en-US" altLang="zh-CN" sz="2400" b="1" dirty="0" err="1">
                <a:solidFill>
                  <a:schemeClr val="bg2">
                    <a:lumMod val="50000"/>
                  </a:schemeClr>
                </a:solidFill>
                <a:latin typeface="微软雅黑" panose="020B0503020204020204" pitchFamily="34" charset="-122"/>
                <a:ea typeface="微软雅黑" panose="020B0503020204020204" pitchFamily="34" charset="-122"/>
                <a:cs typeface="+mn-ea"/>
                <a:sym typeface="+mn-lt"/>
              </a:rPr>
              <a:t>PieCloudDB</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箭头: V 形 34"/>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sp>
        <p:nvSpPr>
          <p:cNvPr id="2" name="矩形 16">
            <a:extLst>
              <a:ext uri="{FF2B5EF4-FFF2-40B4-BE49-F238E27FC236}">
                <a16:creationId xmlns:a16="http://schemas.microsoft.com/office/drawing/2014/main" id="{0239784B-411D-B1CC-4E86-E91E0FE99014}"/>
              </a:ext>
            </a:extLst>
          </p:cNvPr>
          <p:cNvSpPr/>
          <p:nvPr/>
        </p:nvSpPr>
        <p:spPr>
          <a:xfrm flipH="1">
            <a:off x="1398729" y="2131798"/>
            <a:ext cx="8576544" cy="1917923"/>
          </a:xfrm>
          <a:prstGeom prst="rect">
            <a:avLst/>
          </a:prstGeom>
          <a:effectLst/>
        </p:spPr>
        <p:txBody>
          <a:bodyPr wrap="square" lIns="162524" tIns="81261" rIns="162524" bIns="81261">
            <a:spAutoFit/>
          </a:bodyPr>
          <a:lstStyle/>
          <a:p>
            <a:pPr marL="742950" lvl="1" indent="-285750">
              <a:lnSpc>
                <a:spcPct val="200000"/>
              </a:lnSpc>
              <a:buFont typeface="Arial" panose="020B0604020202020204" pitchFamily="34" charset="0"/>
              <a:buChar cha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在世界范围内的统计信息显示，</a:t>
            </a: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Nosql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和数据湖已经不在数据分析领域占有主要市场</a:t>
            </a:r>
          </a:p>
          <a:p>
            <a:pPr marL="742950" lvl="1" indent="-285750">
              <a:lnSpc>
                <a:spcPct val="200000"/>
              </a:lnSpc>
              <a:buFont typeface="Arial" panose="020B0604020202020204" pitchFamily="34" charset="0"/>
              <a:buChar cha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关系型数据库已经重新成为数据分析的主要平台</a:t>
            </a:r>
          </a:p>
        </p:txBody>
      </p:sp>
      <p:sp>
        <p:nvSpPr>
          <p:cNvPr id="3" name="Rectangle 18">
            <a:extLst>
              <a:ext uri="{FF2B5EF4-FFF2-40B4-BE49-F238E27FC236}">
                <a16:creationId xmlns:a16="http://schemas.microsoft.com/office/drawing/2014/main" id="{97F684D4-AD8A-2D21-4369-27076D37EB9E}"/>
              </a:ext>
            </a:extLst>
          </p:cNvPr>
          <p:cNvSpPr>
            <a:spLocks noChangeArrowheads="1"/>
          </p:cNvSpPr>
          <p:nvPr/>
        </p:nvSpPr>
        <p:spPr bwMode="auto">
          <a:xfrm>
            <a:off x="1974275" y="1614802"/>
            <a:ext cx="5728854" cy="400110"/>
          </a:xfrm>
          <a:prstGeom prst="rect">
            <a:avLst/>
          </a:prstGeom>
          <a:solidFill>
            <a:srgbClr val="C00000"/>
          </a:solidFill>
          <a:ln>
            <a:noFill/>
          </a:ln>
          <a:effectLst/>
        </p:spPr>
        <p:txBody>
          <a:bodyPr wrap="square">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NoSQL </a:t>
            </a:r>
            <a:r>
              <a:rPr lang="zh-CN" altLang="en-US" sz="2000" dirty="0">
                <a:solidFill>
                  <a:schemeClr val="bg1"/>
                </a:solidFill>
                <a:latin typeface="微软雅黑" panose="020B0503020204020204" pitchFamily="34" charset="-122"/>
                <a:ea typeface="微软雅黑" panose="020B0503020204020204" pitchFamily="34" charset="-122"/>
              </a:rPr>
              <a:t>和数据湖已经不再是数据分析的主要平台</a:t>
            </a:r>
          </a:p>
        </p:txBody>
      </p:sp>
    </p:spTree>
    <p:extLst>
      <p:ext uri="{BB962C8B-B14F-4D97-AF65-F5344CB8AC3E}">
        <p14:creationId xmlns:p14="http://schemas.microsoft.com/office/powerpoint/2010/main" val="18716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2" presetClass="entr" presetSubtype="2" fill="hold" grpId="0" nodeType="withEffect">
                                  <p:stCondLst>
                                    <p:cond delay="120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1+#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P spid="2" grpId="0"/>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407603" y="2782669"/>
            <a:ext cx="6029599" cy="646331"/>
          </a:xfrm>
          <a:prstGeom prst="rect">
            <a:avLst/>
          </a:prstGeom>
          <a:noFill/>
        </p:spPr>
        <p:txBody>
          <a:bodyPr wrap="none" rtlCol="0">
            <a:spAutoFit/>
          </a:bodyPr>
          <a:lstStyle/>
          <a:p>
            <a:r>
              <a:rPr kumimoji="1" lang="en-US" altLang="zh-CN" sz="3600" b="1" dirty="0" err="1">
                <a:solidFill>
                  <a:srgbClr val="C00000"/>
                </a:solidFill>
                <a:latin typeface="微软雅黑" panose="020B0503020204020204" pitchFamily="34" charset="-122"/>
                <a:ea typeface="微软雅黑" panose="020B0503020204020204" pitchFamily="34" charset="-122"/>
              </a:rPr>
              <a:t>PieCloudDB</a:t>
            </a:r>
            <a:r>
              <a:rPr kumimoji="1" lang="zh-CN" altLang="en-US" sz="3600" b="1" dirty="0">
                <a:solidFill>
                  <a:srgbClr val="C00000"/>
                </a:solidFill>
                <a:latin typeface="微软雅黑" panose="020B0503020204020204" pitchFamily="34" charset="-122"/>
                <a:ea typeface="微软雅黑" panose="020B0503020204020204" pitchFamily="34" charset="-122"/>
              </a:rPr>
              <a:t> </a:t>
            </a:r>
            <a:r>
              <a:rPr kumimoji="1" lang="en-US" altLang="zh-CN" sz="3600" b="1" dirty="0">
                <a:solidFill>
                  <a:srgbClr val="C00000"/>
                </a:solidFill>
                <a:latin typeface="微软雅黑" panose="020B0503020204020204" pitchFamily="34" charset="-122"/>
                <a:ea typeface="微软雅黑" panose="020B0503020204020204" pitchFamily="34" charset="-122"/>
              </a:rPr>
              <a:t>Key</a:t>
            </a:r>
            <a:r>
              <a:rPr kumimoji="1" lang="zh-CN" altLang="en-US" sz="3600" b="1" dirty="0">
                <a:solidFill>
                  <a:srgbClr val="C00000"/>
                </a:solidFill>
                <a:latin typeface="微软雅黑" panose="020B0503020204020204" pitchFamily="34" charset="-122"/>
                <a:ea typeface="微软雅黑" panose="020B0503020204020204" pitchFamily="34" charset="-122"/>
              </a:rPr>
              <a:t> </a:t>
            </a:r>
            <a:r>
              <a:rPr kumimoji="1" lang="en-US" altLang="zh-CN" sz="3600" b="1" dirty="0">
                <a:solidFill>
                  <a:srgbClr val="C00000"/>
                </a:solidFill>
                <a:latin typeface="微软雅黑" panose="020B0503020204020204" pitchFamily="34" charset="-122"/>
                <a:ea typeface="微软雅黑" panose="020B0503020204020204" pitchFamily="34" charset="-122"/>
              </a:rPr>
              <a:t>Features</a:t>
            </a:r>
            <a:endParaRPr kumimoji="1" lang="zh-CN" altLang="en-US" sz="36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0051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1"/>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Time</a:t>
            </a:r>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 </a:t>
            </a:r>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Travel</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箭头: V 形 34"/>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sp>
        <p:nvSpPr>
          <p:cNvPr id="4" name="TextBox 3">
            <a:extLst>
              <a:ext uri="{FF2B5EF4-FFF2-40B4-BE49-F238E27FC236}">
                <a16:creationId xmlns:a16="http://schemas.microsoft.com/office/drawing/2014/main" id="{3ADEF8EC-566B-8757-7137-9D12A073CE2A}"/>
              </a:ext>
            </a:extLst>
          </p:cNvPr>
          <p:cNvSpPr txBox="1"/>
          <p:nvPr/>
        </p:nvSpPr>
        <p:spPr>
          <a:xfrm>
            <a:off x="1014212" y="1386010"/>
            <a:ext cx="11426780" cy="5860387"/>
          </a:xfrm>
          <a:prstGeom prst="rect">
            <a:avLst/>
          </a:prstGeom>
          <a:noFill/>
        </p:spPr>
        <p:txBody>
          <a:bodyPr wrap="square">
            <a:spAutoFit/>
          </a:bodyPr>
          <a:lstStyle/>
          <a:p>
            <a:pPr lvl="1">
              <a:lnSpc>
                <a:spcPct val="150000"/>
              </a:lnSpc>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原始</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SQL</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a:t>
            </a:r>
          </a:p>
          <a:p>
            <a:pPr lvl="1">
              <a:lnSpc>
                <a:spcPct val="150000"/>
              </a:lnSpc>
            </a:pP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select * from t1, t2 where t1.a = t2.c; </a:t>
            </a:r>
          </a:p>
          <a:p>
            <a:pPr marL="742950" lvl="1" indent="-285750">
              <a:lnSpc>
                <a:spcPct val="150000"/>
              </a:lnSpc>
              <a:buFont typeface="Arial" panose="020B0604020202020204" pitchFamily="34" charset="0"/>
              <a:buChar char="•"/>
            </a:pP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lvl="1">
              <a:lnSpc>
                <a:spcPct val="150000"/>
              </a:lnSpc>
            </a:pP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Time travel </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到时间点 </a:t>
            </a:r>
          </a:p>
          <a:p>
            <a:pPr lvl="1">
              <a:lnSpc>
                <a:spcPct val="150000"/>
              </a:lnSpc>
            </a:pP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select * from t1 at ‘2023-03-20 10:30:33’, t2 at ‘2023-03-19 11:32:23’ where t1.a = t2.c; </a:t>
            </a:r>
          </a:p>
          <a:p>
            <a:pPr lvl="1">
              <a:lnSpc>
                <a:spcPct val="150000"/>
              </a:lnSpc>
            </a:pP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Time travel </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到某个时间段之前 </a:t>
            </a:r>
          </a:p>
          <a:p>
            <a:pPr lvl="1">
              <a:lnSpc>
                <a:spcPct val="150000"/>
              </a:lnSpc>
            </a:pP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select * from t1 before ‘1 day’, t2 before ‘30 min’ on t1.a = t2.c; </a:t>
            </a:r>
          </a:p>
          <a:p>
            <a:pPr lvl="1">
              <a:lnSpc>
                <a:spcPct val="150000"/>
              </a:lnSpc>
            </a:pP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lvl="1">
              <a:lnSpc>
                <a:spcPct val="150000"/>
              </a:lnSpc>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恢复删除或者修改表 </a:t>
            </a:r>
          </a:p>
          <a:p>
            <a:pPr lvl="1">
              <a:lnSpc>
                <a:spcPct val="150000"/>
              </a:lnSpc>
            </a:pP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Drop table t1; </a:t>
            </a:r>
          </a:p>
          <a:p>
            <a:pPr lvl="1">
              <a:lnSpc>
                <a:spcPct val="150000"/>
              </a:lnSpc>
            </a:pP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Restore table t;</a:t>
            </a:r>
          </a:p>
          <a:p>
            <a:pPr marL="742950" lvl="1" indent="-285750">
              <a:lnSpc>
                <a:spcPct val="150000"/>
              </a:lnSpc>
              <a:buFont typeface="Arial" panose="020B0604020202020204" pitchFamily="34" charset="0"/>
              <a:buChar char="•"/>
            </a:pP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lvl="1">
              <a:lnSpc>
                <a:spcPct val="150000"/>
              </a:lnSpc>
            </a:pP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marL="742950" lvl="1" indent="-285750">
              <a:lnSpc>
                <a:spcPct val="150000"/>
              </a:lnSpc>
              <a:buFont typeface="Arial" panose="020B0604020202020204" pitchFamily="34" charset="0"/>
              <a:buChar char="•"/>
            </a:pP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98654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1"/>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Branch</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箭头: V 形 34"/>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sp>
        <p:nvSpPr>
          <p:cNvPr id="4" name="TextBox 3">
            <a:extLst>
              <a:ext uri="{FF2B5EF4-FFF2-40B4-BE49-F238E27FC236}">
                <a16:creationId xmlns:a16="http://schemas.microsoft.com/office/drawing/2014/main" id="{3ADEF8EC-566B-8757-7137-9D12A073CE2A}"/>
              </a:ext>
            </a:extLst>
          </p:cNvPr>
          <p:cNvSpPr txBox="1"/>
          <p:nvPr/>
        </p:nvSpPr>
        <p:spPr>
          <a:xfrm>
            <a:off x="1014212" y="1386010"/>
            <a:ext cx="11426780" cy="5013039"/>
          </a:xfrm>
          <a:prstGeom prst="rect">
            <a:avLst/>
          </a:prstGeom>
          <a:noFill/>
        </p:spPr>
        <p:txBody>
          <a:bodyPr wrap="square">
            <a:spAutoFit/>
          </a:bodyPr>
          <a:lstStyle/>
          <a:p>
            <a:pPr lvl="1">
              <a:lnSpc>
                <a:spcPct val="150000"/>
              </a:lnSpc>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branch t2 from t1;</a:t>
            </a:r>
          </a:p>
          <a:p>
            <a:pPr lvl="1">
              <a:lnSpc>
                <a:spcPct val="15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只需要复制辅助表</a:t>
            </a:r>
          </a:p>
          <a:p>
            <a:pPr lvl="1">
              <a:lnSpc>
                <a:spcPct val="15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可以从某个历史版本</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branch</a:t>
            </a:r>
          </a:p>
          <a:p>
            <a:pPr lvl="1">
              <a:lnSpc>
                <a:spcPct val="15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通过引用计数判断</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block</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是否删除</a:t>
            </a:r>
          </a:p>
          <a:p>
            <a:pPr lvl="1">
              <a:lnSpc>
                <a:spcPct val="15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只有在</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vacuum</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和</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branch</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操作时需要访问引用计数</a:t>
            </a:r>
          </a:p>
          <a:p>
            <a:pPr marL="742950" lvl="1" indent="-285750">
              <a:lnSpc>
                <a:spcPct val="150000"/>
              </a:lnSpc>
              <a:buFont typeface="Arial" panose="020B0604020202020204" pitchFamily="34" charset="0"/>
              <a:buChar char="•"/>
            </a:pP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marL="742950" lvl="1" indent="-285750">
              <a:lnSpc>
                <a:spcPct val="150000"/>
              </a:lnSpc>
              <a:buFont typeface="Arial" panose="020B0604020202020204" pitchFamily="34" charset="0"/>
              <a:buChar char="•"/>
            </a:pP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lvl="1">
              <a:lnSpc>
                <a:spcPct val="150000"/>
              </a:lnSpc>
            </a:pP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marL="742950" lvl="1" indent="-285750">
              <a:lnSpc>
                <a:spcPct val="150000"/>
              </a:lnSpc>
              <a:buFont typeface="Arial" panose="020B0604020202020204" pitchFamily="34" charset="0"/>
              <a:buChar char="•"/>
            </a:pP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05835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1"/>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Data</a:t>
            </a:r>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 </a:t>
            </a:r>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Sharing</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箭头: V 形 34"/>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sp>
        <p:nvSpPr>
          <p:cNvPr id="4" name="TextBox 3">
            <a:extLst>
              <a:ext uri="{FF2B5EF4-FFF2-40B4-BE49-F238E27FC236}">
                <a16:creationId xmlns:a16="http://schemas.microsoft.com/office/drawing/2014/main" id="{3ADEF8EC-566B-8757-7137-9D12A073CE2A}"/>
              </a:ext>
            </a:extLst>
          </p:cNvPr>
          <p:cNvSpPr txBox="1"/>
          <p:nvPr/>
        </p:nvSpPr>
        <p:spPr>
          <a:xfrm>
            <a:off x="1014212" y="1386010"/>
            <a:ext cx="5203708" cy="5577874"/>
          </a:xfrm>
          <a:prstGeom prst="rect">
            <a:avLst/>
          </a:prstGeom>
          <a:noFill/>
        </p:spPr>
        <p:txBody>
          <a:bodyPr wrap="square">
            <a:spAutoFit/>
          </a:bodyPr>
          <a:lstStyle/>
          <a:p>
            <a:pPr marL="742950" lvl="1" indent="-285750">
              <a:lnSpc>
                <a:spcPct val="150000"/>
              </a:lnSpc>
              <a:buFont typeface="Arial" panose="020B0604020202020204" pitchFamily="34" charset="0"/>
              <a:buChar cha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数据的载体对象存储作为整个云的基础设施，每个用户都可以访问</a:t>
            </a:r>
          </a:p>
          <a:p>
            <a:pPr marL="742950" lvl="1" indent="-285750">
              <a:lnSpc>
                <a:spcPct val="150000"/>
              </a:lnSpc>
              <a:buFont typeface="Arial" panose="020B0604020202020204" pitchFamily="34" charset="0"/>
              <a:buChar char="•"/>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OStore</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的辅助表包含访问对象存储中数据的所有信息</a:t>
            </a:r>
          </a:p>
          <a:p>
            <a:pPr marL="742950" lvl="1" indent="-285750">
              <a:lnSpc>
                <a:spcPct val="150000"/>
              </a:lnSpc>
              <a:buFont typeface="Arial" panose="020B0604020202020204" pitchFamily="34" charset="0"/>
              <a:buChar cha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辅助表的数据量仅为主表大小的百万分之一</a:t>
            </a:r>
          </a:p>
          <a:p>
            <a:pPr marL="742950" lvl="1" indent="-285750">
              <a:lnSpc>
                <a:spcPct val="150000"/>
              </a:lnSpc>
              <a:buFont typeface="Arial" panose="020B0604020202020204" pitchFamily="34" charset="0"/>
              <a:buChar cha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不同的用户间可以通过分享辅助表的方式实现表共享</a:t>
            </a:r>
          </a:p>
          <a:p>
            <a:pPr marL="742950" lvl="1" indent="-285750">
              <a:lnSpc>
                <a:spcPct val="150000"/>
              </a:lnSpc>
              <a:buFont typeface="Arial" panose="020B0604020202020204" pitchFamily="34" charset="0"/>
              <a:buChar char="•"/>
            </a:pP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marL="742950" lvl="1" indent="-285750">
              <a:lnSpc>
                <a:spcPct val="150000"/>
              </a:lnSpc>
              <a:buFont typeface="Arial" panose="020B0604020202020204" pitchFamily="34" charset="0"/>
              <a:buChar char="•"/>
            </a:pP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lvl="1">
              <a:lnSpc>
                <a:spcPct val="150000"/>
              </a:lnSpc>
            </a:pP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marL="742950" lvl="1" indent="-285750">
              <a:lnSpc>
                <a:spcPct val="150000"/>
              </a:lnSpc>
              <a:buFont typeface="Arial" panose="020B0604020202020204" pitchFamily="34" charset="0"/>
              <a:buChar char="•"/>
            </a:pP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pic>
        <p:nvPicPr>
          <p:cNvPr id="2" name="Google Shape;242;p43">
            <a:hlinkClick r:id="rId3"/>
            <a:extLst>
              <a:ext uri="{FF2B5EF4-FFF2-40B4-BE49-F238E27FC236}">
                <a16:creationId xmlns:a16="http://schemas.microsoft.com/office/drawing/2014/main" id="{374D0091-3C5E-41C6-1873-A60C3EACB885}"/>
              </a:ext>
            </a:extLst>
          </p:cNvPr>
          <p:cNvPicPr preferRelativeResize="0"/>
          <p:nvPr/>
        </p:nvPicPr>
        <p:blipFill>
          <a:blip r:embed="rId4">
            <a:alphaModFix/>
          </a:blip>
          <a:stretch>
            <a:fillRect/>
          </a:stretch>
        </p:blipFill>
        <p:spPr>
          <a:xfrm>
            <a:off x="6322423" y="1287419"/>
            <a:ext cx="5305969" cy="3516828"/>
          </a:xfrm>
          <a:prstGeom prst="rect">
            <a:avLst/>
          </a:prstGeom>
          <a:noFill/>
          <a:ln>
            <a:noFill/>
          </a:ln>
        </p:spPr>
      </p:pic>
    </p:spTree>
    <p:extLst>
      <p:ext uri="{BB962C8B-B14F-4D97-AF65-F5344CB8AC3E}">
        <p14:creationId xmlns:p14="http://schemas.microsoft.com/office/powerpoint/2010/main" val="47589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1"/>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Data</a:t>
            </a:r>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 </a:t>
            </a:r>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Sharing</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箭头: V 形 34"/>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pic>
        <p:nvPicPr>
          <p:cNvPr id="3" name="Google Shape;248;p44">
            <a:hlinkClick r:id="rId3"/>
            <a:extLst>
              <a:ext uri="{FF2B5EF4-FFF2-40B4-BE49-F238E27FC236}">
                <a16:creationId xmlns:a16="http://schemas.microsoft.com/office/drawing/2014/main" id="{FD339322-A074-268D-38D3-7549E8ADEF70}"/>
              </a:ext>
            </a:extLst>
          </p:cNvPr>
          <p:cNvPicPr preferRelativeResize="0"/>
          <p:nvPr/>
        </p:nvPicPr>
        <p:blipFill>
          <a:blip r:embed="rId4">
            <a:alphaModFix/>
          </a:blip>
          <a:stretch>
            <a:fillRect/>
          </a:stretch>
        </p:blipFill>
        <p:spPr>
          <a:xfrm>
            <a:off x="1617261" y="1297824"/>
            <a:ext cx="8258259" cy="4262351"/>
          </a:xfrm>
          <a:prstGeom prst="rect">
            <a:avLst/>
          </a:prstGeom>
          <a:noFill/>
          <a:ln>
            <a:noFill/>
          </a:ln>
        </p:spPr>
      </p:pic>
    </p:spTree>
    <p:extLst>
      <p:ext uri="{BB962C8B-B14F-4D97-AF65-F5344CB8AC3E}">
        <p14:creationId xmlns:p14="http://schemas.microsoft.com/office/powerpoint/2010/main" val="130166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1"/>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zh-CN" altLang="en-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聚集下推</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箭头: V 形 34"/>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sp>
        <p:nvSpPr>
          <p:cNvPr id="4" name="TextBox 3">
            <a:extLst>
              <a:ext uri="{FF2B5EF4-FFF2-40B4-BE49-F238E27FC236}">
                <a16:creationId xmlns:a16="http://schemas.microsoft.com/office/drawing/2014/main" id="{603C85B1-84CC-FAB3-2E4E-088CED409D9F}"/>
              </a:ext>
            </a:extLst>
          </p:cNvPr>
          <p:cNvSpPr txBox="1"/>
          <p:nvPr/>
        </p:nvSpPr>
        <p:spPr>
          <a:xfrm>
            <a:off x="306433" y="1535646"/>
            <a:ext cx="6100354" cy="4278094"/>
          </a:xfrm>
          <a:prstGeom prst="rect">
            <a:avLst/>
          </a:prstGeom>
          <a:noFill/>
        </p:spPr>
        <p:txBody>
          <a:bodyPr wrap="square">
            <a:spAutoFit/>
          </a:bodyPr>
          <a:lstStyle/>
          <a:p>
            <a:pPr lvl="1"/>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EXPLAIN (COSTS OFF)</a:t>
            </a:r>
          </a:p>
          <a:p>
            <a:pPr lvl="1"/>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SELECT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a.i</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avg(</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b.y</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t>
            </a:r>
          </a:p>
          <a:p>
            <a:pPr lvl="1"/>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FROM a JOIN b ON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a.i</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b.j</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lvl="1"/>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GROUP BY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a.i</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t>
            </a:r>
          </a:p>
          <a:p>
            <a:pPr lvl="1"/>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lvl="1"/>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Gather Motion 3:1  (slice1; segments: 3)</a:t>
            </a:r>
          </a:p>
          <a:p>
            <a:pPr lvl="1"/>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-&gt;  Finalize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GroupAggregate</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lvl="1"/>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Group Key: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a.i</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lvl="1"/>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-&gt;  Sort</a:t>
            </a:r>
          </a:p>
          <a:p>
            <a:pPr lvl="1"/>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Sort Key: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a.i</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lvl="1"/>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-&gt;  Hash Join</a:t>
            </a:r>
          </a:p>
          <a:p>
            <a:pPr lvl="1"/>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Hash Cond: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a.i</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b.j</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t>
            </a:r>
          </a:p>
          <a:p>
            <a:pPr lvl="1"/>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-&gt;  Seq Scan on a</a:t>
            </a:r>
          </a:p>
          <a:p>
            <a:pPr lvl="1"/>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-&gt;  Hash</a:t>
            </a:r>
          </a:p>
          <a:p>
            <a:pPr lvl="1"/>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-&gt;  Partial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HashAggregate</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lvl="1"/>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Group Key: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b.j</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lvl="1"/>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-&gt;  Seq Scan on b</a:t>
            </a:r>
          </a:p>
        </p:txBody>
      </p:sp>
      <p:pic>
        <p:nvPicPr>
          <p:cNvPr id="5" name="Google Shape;255;p45">
            <a:hlinkClick r:id="rId3"/>
            <a:extLst>
              <a:ext uri="{FF2B5EF4-FFF2-40B4-BE49-F238E27FC236}">
                <a16:creationId xmlns:a16="http://schemas.microsoft.com/office/drawing/2014/main" id="{06050B67-645B-A328-98D7-484997AC15FB}"/>
              </a:ext>
            </a:extLst>
          </p:cNvPr>
          <p:cNvPicPr preferRelativeResize="0"/>
          <p:nvPr/>
        </p:nvPicPr>
        <p:blipFill>
          <a:blip r:embed="rId4">
            <a:alphaModFix/>
          </a:blip>
          <a:stretch>
            <a:fillRect/>
          </a:stretch>
        </p:blipFill>
        <p:spPr>
          <a:xfrm>
            <a:off x="4976102" y="1904971"/>
            <a:ext cx="6704843" cy="3048057"/>
          </a:xfrm>
          <a:prstGeom prst="rect">
            <a:avLst/>
          </a:prstGeom>
          <a:noFill/>
          <a:ln>
            <a:noFill/>
          </a:ln>
        </p:spPr>
      </p:pic>
    </p:spTree>
    <p:extLst>
      <p:ext uri="{BB962C8B-B14F-4D97-AF65-F5344CB8AC3E}">
        <p14:creationId xmlns:p14="http://schemas.microsoft.com/office/powerpoint/2010/main" val="98707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1"/>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预</a:t>
            </a:r>
            <a:r>
              <a:rPr lang="zh-CN" altLang="en-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聚集</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箭头: V 形 34"/>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sp>
        <p:nvSpPr>
          <p:cNvPr id="4" name="TextBox 3">
            <a:extLst>
              <a:ext uri="{FF2B5EF4-FFF2-40B4-BE49-F238E27FC236}">
                <a16:creationId xmlns:a16="http://schemas.microsoft.com/office/drawing/2014/main" id="{603C85B1-84CC-FAB3-2E4E-088CED409D9F}"/>
              </a:ext>
            </a:extLst>
          </p:cNvPr>
          <p:cNvSpPr txBox="1"/>
          <p:nvPr/>
        </p:nvSpPr>
        <p:spPr>
          <a:xfrm>
            <a:off x="589352" y="1483395"/>
            <a:ext cx="6100354" cy="4278094"/>
          </a:xfrm>
          <a:prstGeom prst="rect">
            <a:avLst/>
          </a:prstGeom>
          <a:noFill/>
        </p:spPr>
        <p:txBody>
          <a:bodyPr wrap="square">
            <a:spAutoFit/>
          </a:bodyPr>
          <a:lstStyle/>
          <a:p>
            <a:pPr lvl="1" indent="0">
              <a:spcBef>
                <a:spcPts val="0"/>
              </a:spcBef>
              <a:spcAft>
                <a:spcPts val="0"/>
              </a:spcAft>
              <a:buClr>
                <a:schemeClr val="dk1"/>
              </a:buClr>
              <a:buSzPct val="61111"/>
              <a:buFont typeface="Arial"/>
              <a:buNone/>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t> EXPLAIN (COSTS OFF)</a:t>
            </a:r>
          </a:p>
          <a:p>
            <a:pPr lvl="1" indent="0">
              <a:spcBef>
                <a:spcPts val="0"/>
              </a:spcBef>
              <a:spcAft>
                <a:spcPts val="0"/>
              </a:spcAft>
              <a:buClr>
                <a:schemeClr val="dk1"/>
              </a:buClr>
              <a:buSzPct val="61111"/>
              <a:buFont typeface="Arial"/>
              <a:buNone/>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t>     SELECT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cs typeface="+mn-ea"/>
              </a:rPr>
              <a:t>a.i</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t>, avg(</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cs typeface="+mn-ea"/>
              </a:rPr>
              <a:t>b.y</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t>)</a:t>
            </a:r>
          </a:p>
          <a:p>
            <a:pPr lvl="1" indent="0">
              <a:spcBef>
                <a:spcPts val="0"/>
              </a:spcBef>
              <a:spcAft>
                <a:spcPts val="0"/>
              </a:spcAft>
              <a:buClr>
                <a:schemeClr val="dk1"/>
              </a:buClr>
              <a:buSzPct val="61111"/>
              <a:buFont typeface="Arial"/>
              <a:buNone/>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t>     FROM a JOIN b ON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cs typeface="+mn-ea"/>
              </a:rPr>
              <a:t>a.i</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t> =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cs typeface="+mn-ea"/>
              </a:rPr>
              <a:t>b.j</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a:p>
            <a:pPr lvl="1" indent="0">
              <a:spcBef>
                <a:spcPts val="0"/>
              </a:spcBef>
              <a:spcAft>
                <a:spcPts val="0"/>
              </a:spcAft>
              <a:buClr>
                <a:schemeClr val="dk1"/>
              </a:buClr>
              <a:buSzPct val="61111"/>
              <a:buFont typeface="Arial"/>
              <a:buNone/>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t>     GROUP BY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cs typeface="+mn-ea"/>
              </a:rPr>
              <a:t>a.i</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t>;</a:t>
            </a:r>
          </a:p>
          <a:p>
            <a:pPr lvl="1" indent="0">
              <a:spcBef>
                <a:spcPts val="0"/>
              </a:spcBef>
              <a:spcAft>
                <a:spcPts val="0"/>
              </a:spcAft>
              <a:buClr>
                <a:schemeClr val="dk1"/>
              </a:buClr>
              <a:buSzPct val="61111"/>
              <a:buFont typeface="Arial"/>
              <a:buNone/>
            </a:pP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a:p>
            <a:pPr lvl="1" indent="0">
              <a:spcBef>
                <a:spcPts val="0"/>
              </a:spcBef>
              <a:spcAft>
                <a:spcPts val="0"/>
              </a:spcAft>
              <a:buClr>
                <a:schemeClr val="dk1"/>
              </a:buClr>
              <a:buSzPct val="61111"/>
              <a:buFont typeface="Arial"/>
              <a:buNone/>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t>     Gather Motion 3:1  (slice1; segments: 3)</a:t>
            </a:r>
          </a:p>
          <a:p>
            <a:pPr lvl="1" indent="0">
              <a:spcBef>
                <a:spcPts val="0"/>
              </a:spcBef>
              <a:spcAft>
                <a:spcPts val="0"/>
              </a:spcAft>
              <a:buClr>
                <a:schemeClr val="dk1"/>
              </a:buClr>
              <a:buSzPct val="61111"/>
              <a:buFont typeface="Arial"/>
              <a:buNone/>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cs typeface="+mn-ea"/>
              </a:rPr>
              <a:t>       -&gt;  Finalize </a:t>
            </a:r>
            <a:r>
              <a:rPr lang="en-US" altLang="zh-CN" sz="1600" b="1" dirty="0" err="1">
                <a:solidFill>
                  <a:schemeClr val="tx1">
                    <a:lumMod val="65000"/>
                    <a:lumOff val="35000"/>
                  </a:schemeClr>
                </a:solidFill>
                <a:latin typeface="微软雅黑" panose="020B0503020204020204" pitchFamily="34" charset="-122"/>
                <a:ea typeface="微软雅黑" panose="020B0503020204020204" pitchFamily="34" charset="-122"/>
                <a:cs typeface="+mn-ea"/>
              </a:rPr>
              <a:t>GroupAggregate</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a:p>
            <a:pPr lvl="1" indent="0">
              <a:spcBef>
                <a:spcPts val="0"/>
              </a:spcBef>
              <a:spcAft>
                <a:spcPts val="0"/>
              </a:spcAft>
              <a:buClr>
                <a:schemeClr val="dk1"/>
              </a:buClr>
              <a:buSzPct val="61111"/>
              <a:buFont typeface="Arial"/>
              <a:buNone/>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t>             Group Key: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cs typeface="+mn-ea"/>
              </a:rPr>
              <a:t>a.i</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a:p>
            <a:pPr lvl="1" indent="0">
              <a:spcBef>
                <a:spcPts val="0"/>
              </a:spcBef>
              <a:spcAft>
                <a:spcPts val="0"/>
              </a:spcAft>
              <a:buClr>
                <a:schemeClr val="dk1"/>
              </a:buClr>
              <a:buSzPct val="61111"/>
              <a:buFont typeface="Arial"/>
              <a:buNone/>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t>             -&gt;  Sort</a:t>
            </a:r>
          </a:p>
          <a:p>
            <a:pPr lvl="1" indent="0">
              <a:spcBef>
                <a:spcPts val="0"/>
              </a:spcBef>
              <a:spcAft>
                <a:spcPts val="0"/>
              </a:spcAft>
              <a:buClr>
                <a:schemeClr val="dk1"/>
              </a:buClr>
              <a:buSzPct val="61111"/>
              <a:buFont typeface="Arial"/>
              <a:buNone/>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t>                   Sort Key: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cs typeface="+mn-ea"/>
              </a:rPr>
              <a:t>a.i</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a:p>
            <a:pPr lvl="1" indent="0">
              <a:spcBef>
                <a:spcPts val="0"/>
              </a:spcBef>
              <a:spcAft>
                <a:spcPts val="0"/>
              </a:spcAft>
              <a:buClr>
                <a:schemeClr val="dk1"/>
              </a:buClr>
              <a:buSzPct val="61111"/>
              <a:buFont typeface="Arial"/>
              <a:buNone/>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cs typeface="+mn-ea"/>
              </a:rPr>
              <a:t>                   -&gt;  Hash Join</a:t>
            </a:r>
          </a:p>
          <a:p>
            <a:pPr lvl="1" indent="0">
              <a:spcBef>
                <a:spcPts val="0"/>
              </a:spcBef>
              <a:spcAft>
                <a:spcPts val="0"/>
              </a:spcAft>
              <a:buClr>
                <a:schemeClr val="dk1"/>
              </a:buClr>
              <a:buSzPct val="61111"/>
              <a:buFont typeface="Arial"/>
              <a:buNone/>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t>                         Hash Cond: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cs typeface="+mn-ea"/>
              </a:rPr>
              <a:t>a.i</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t> =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cs typeface="+mn-ea"/>
              </a:rPr>
              <a:t>b.j</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t>)</a:t>
            </a:r>
          </a:p>
          <a:p>
            <a:pPr lvl="1" indent="0">
              <a:spcBef>
                <a:spcPts val="0"/>
              </a:spcBef>
              <a:spcAft>
                <a:spcPts val="0"/>
              </a:spcAft>
              <a:buClr>
                <a:schemeClr val="dk1"/>
              </a:buClr>
              <a:buSzPct val="61111"/>
              <a:buFont typeface="Arial"/>
              <a:buNone/>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t>                         -&gt;  Seq Scan on a</a:t>
            </a:r>
          </a:p>
          <a:p>
            <a:pPr lvl="1" indent="0">
              <a:spcBef>
                <a:spcPts val="0"/>
              </a:spcBef>
              <a:spcAft>
                <a:spcPts val="0"/>
              </a:spcAft>
              <a:buClr>
                <a:schemeClr val="dk1"/>
              </a:buClr>
              <a:buSzPct val="61111"/>
              <a:buFont typeface="Arial"/>
              <a:buNone/>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t>                         -&gt;  Hash</a:t>
            </a:r>
          </a:p>
          <a:p>
            <a:pPr lvl="1" indent="0">
              <a:spcBef>
                <a:spcPts val="0"/>
              </a:spcBef>
              <a:spcAft>
                <a:spcPts val="0"/>
              </a:spcAft>
              <a:buClr>
                <a:schemeClr val="dk1"/>
              </a:buClr>
              <a:buSzPct val="61111"/>
              <a:buFont typeface="Arial"/>
              <a:buNone/>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t>                               -&gt; </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cs typeface="+mn-ea"/>
              </a:rPr>
              <a:t> Scan – Partial </a:t>
            </a:r>
            <a:r>
              <a:rPr lang="en-US" altLang="zh-CN" sz="1600" b="1" dirty="0" err="1">
                <a:solidFill>
                  <a:schemeClr val="tx1">
                    <a:lumMod val="65000"/>
                    <a:lumOff val="35000"/>
                  </a:schemeClr>
                </a:solidFill>
                <a:latin typeface="微软雅黑" panose="020B0503020204020204" pitchFamily="34" charset="-122"/>
                <a:ea typeface="微软雅黑" panose="020B0503020204020204" pitchFamily="34" charset="-122"/>
                <a:cs typeface="+mn-ea"/>
              </a:rPr>
              <a:t>HashAggregate</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a:p>
            <a:pPr lvl="1" indent="0">
              <a:spcBef>
                <a:spcPts val="0"/>
              </a:spcBef>
              <a:spcAft>
                <a:spcPts val="0"/>
              </a:spcAft>
              <a:buClr>
                <a:schemeClr val="dk1"/>
              </a:buClr>
              <a:buSzPct val="61111"/>
              <a:buFont typeface="Arial"/>
              <a:buNone/>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t>                                     Group Key: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cs typeface="+mn-ea"/>
              </a:rPr>
              <a:t>b.j</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a:p>
            <a:pPr marL="0" lvl="0" indent="0" algn="l" rtl="0">
              <a:spcBef>
                <a:spcPts val="0"/>
              </a:spcBef>
              <a:spcAft>
                <a:spcPts val="0"/>
              </a:spcAft>
              <a:buClr>
                <a:schemeClr val="dk1"/>
              </a:buClr>
              <a:buSzPct val="61111"/>
              <a:buFont typeface="Arial"/>
              <a:buNone/>
            </a:pPr>
            <a:endParaRPr lang="en-US" altLang="zh-CN" sz="1600" dirty="0">
              <a:latin typeface="Microsoft YaHei" panose="020B0503020204020204" pitchFamily="34" charset="-122"/>
              <a:ea typeface="Microsoft YaHei" panose="020B0503020204020204" pitchFamily="34" charset="-122"/>
            </a:endParaRPr>
          </a:p>
        </p:txBody>
      </p:sp>
      <p:pic>
        <p:nvPicPr>
          <p:cNvPr id="2" name="Google Shape;262;p46">
            <a:hlinkClick r:id="rId3"/>
            <a:extLst>
              <a:ext uri="{FF2B5EF4-FFF2-40B4-BE49-F238E27FC236}">
                <a16:creationId xmlns:a16="http://schemas.microsoft.com/office/drawing/2014/main" id="{D6061AE9-E670-CB31-6F4A-24497489FD63}"/>
              </a:ext>
            </a:extLst>
          </p:cNvPr>
          <p:cNvPicPr preferRelativeResize="0"/>
          <p:nvPr/>
        </p:nvPicPr>
        <p:blipFill>
          <a:blip r:embed="rId4">
            <a:alphaModFix/>
          </a:blip>
          <a:stretch>
            <a:fillRect/>
          </a:stretch>
        </p:blipFill>
        <p:spPr>
          <a:xfrm>
            <a:off x="5320991" y="2535350"/>
            <a:ext cx="6281657" cy="1787299"/>
          </a:xfrm>
          <a:prstGeom prst="rect">
            <a:avLst/>
          </a:prstGeom>
          <a:noFill/>
          <a:ln>
            <a:noFill/>
          </a:ln>
        </p:spPr>
      </p:pic>
    </p:spTree>
    <p:extLst>
      <p:ext uri="{BB962C8B-B14F-4D97-AF65-F5344CB8AC3E}">
        <p14:creationId xmlns:p14="http://schemas.microsoft.com/office/powerpoint/2010/main" val="345800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1"/>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Advanced Subquery/</a:t>
            </a:r>
            <a:r>
              <a:rPr lang="en-US" altLang="zh-CN" sz="2400" b="1" dirty="0" err="1">
                <a:solidFill>
                  <a:schemeClr val="bg2">
                    <a:lumMod val="50000"/>
                  </a:schemeClr>
                </a:solidFill>
                <a:latin typeface="微软雅黑" panose="020B0503020204020204" pitchFamily="34" charset="-122"/>
                <a:ea typeface="微软雅黑" panose="020B0503020204020204" pitchFamily="34" charset="-122"/>
                <a:cs typeface="+mn-ea"/>
                <a:sym typeface="+mn-lt"/>
              </a:rPr>
              <a:t>Sublink</a:t>
            </a:r>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 pull up</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箭头: V 形 34"/>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sp>
        <p:nvSpPr>
          <p:cNvPr id="4" name="TextBox 3">
            <a:extLst>
              <a:ext uri="{FF2B5EF4-FFF2-40B4-BE49-F238E27FC236}">
                <a16:creationId xmlns:a16="http://schemas.microsoft.com/office/drawing/2014/main" id="{603C85B1-84CC-FAB3-2E4E-088CED409D9F}"/>
              </a:ext>
            </a:extLst>
          </p:cNvPr>
          <p:cNvSpPr txBox="1"/>
          <p:nvPr/>
        </p:nvSpPr>
        <p:spPr>
          <a:xfrm>
            <a:off x="656081" y="1390557"/>
            <a:ext cx="10879837" cy="2038443"/>
          </a:xfrm>
          <a:prstGeom prst="rect">
            <a:avLst/>
          </a:prstGeom>
          <a:noFill/>
        </p:spPr>
        <p:txBody>
          <a:bodyPr wrap="square">
            <a:spAutoFit/>
          </a:bodyPr>
          <a:lstStyle/>
          <a:p>
            <a:pPr lvl="1">
              <a:lnSpc>
                <a:spcPct val="150000"/>
              </a:lnSpc>
              <a:spcBef>
                <a:spcPts val="0"/>
              </a:spcBef>
              <a:spcAft>
                <a:spcPts val="0"/>
              </a:spcAft>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SELECT *  FROM part p1 WHERE p1.p_size &gt; 40 OR p1.p_retailprice &gt; (SELECT avg(p2.p_retailprice) FROM part p2 WHERE p2.p_brand = p1.p_brand)</a:t>
            </a:r>
            <a:endParaRPr 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a:p>
            <a:pPr lvl="1">
              <a:lnSpc>
                <a:spcPct val="150000"/>
              </a:lnSpc>
              <a:spcBef>
                <a:spcPts val="1200"/>
              </a:spcBef>
              <a:spcAft>
                <a:spcPts val="1200"/>
              </a:spcAft>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如果在一个大数据量查询中</a:t>
            </a: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rPr>
              <a:t>sublink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不能提升，外表每扫描一个元组，</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subquery</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都要被执行一次，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Query</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可能永远跑不出结果</a:t>
            </a:r>
          </a:p>
        </p:txBody>
      </p:sp>
      <p:pic>
        <p:nvPicPr>
          <p:cNvPr id="5" name="Google Shape;269;p47">
            <a:extLst>
              <a:ext uri="{FF2B5EF4-FFF2-40B4-BE49-F238E27FC236}">
                <a16:creationId xmlns:a16="http://schemas.microsoft.com/office/drawing/2014/main" id="{183B0A88-C9E6-4CDF-1469-A9E260577AC6}"/>
              </a:ext>
            </a:extLst>
          </p:cNvPr>
          <p:cNvPicPr preferRelativeResize="0"/>
          <p:nvPr/>
        </p:nvPicPr>
        <p:blipFill>
          <a:blip r:embed="rId3">
            <a:alphaModFix/>
          </a:blip>
          <a:stretch>
            <a:fillRect/>
          </a:stretch>
        </p:blipFill>
        <p:spPr>
          <a:xfrm>
            <a:off x="2067395" y="3529002"/>
            <a:ext cx="8057210" cy="2421755"/>
          </a:xfrm>
          <a:prstGeom prst="rect">
            <a:avLst/>
          </a:prstGeom>
          <a:noFill/>
          <a:ln>
            <a:noFill/>
          </a:ln>
        </p:spPr>
      </p:pic>
    </p:spTree>
    <p:extLst>
      <p:ext uri="{BB962C8B-B14F-4D97-AF65-F5344CB8AC3E}">
        <p14:creationId xmlns:p14="http://schemas.microsoft.com/office/powerpoint/2010/main" val="130784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1"/>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Pushing Predicates Below CTEs</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箭头: V 形 34"/>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sp>
        <p:nvSpPr>
          <p:cNvPr id="4" name="TextBox 3">
            <a:extLst>
              <a:ext uri="{FF2B5EF4-FFF2-40B4-BE49-F238E27FC236}">
                <a16:creationId xmlns:a16="http://schemas.microsoft.com/office/drawing/2014/main" id="{603C85B1-84CC-FAB3-2E4E-088CED409D9F}"/>
              </a:ext>
            </a:extLst>
          </p:cNvPr>
          <p:cNvSpPr txBox="1"/>
          <p:nvPr/>
        </p:nvSpPr>
        <p:spPr>
          <a:xfrm>
            <a:off x="969590" y="1468934"/>
            <a:ext cx="10879837" cy="2346220"/>
          </a:xfrm>
          <a:prstGeom prst="rect">
            <a:avLst/>
          </a:prstGeom>
          <a:noFill/>
        </p:spPr>
        <p:txBody>
          <a:bodyPr wrap="square">
            <a:spAutoFit/>
          </a:bodyPr>
          <a:lstStyle/>
          <a:p>
            <a:pPr lvl="1">
              <a:lnSpc>
                <a:spcPct val="150000"/>
              </a:lnSpc>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CTE</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在</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SQL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中的应用非常广泛（</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TPC-DS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48</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个</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query</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包含</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CTE</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a:t>
            </a:r>
          </a:p>
          <a:p>
            <a:pPr lvl="1">
              <a:lnSpc>
                <a:spcPct val="150000"/>
              </a:lnSpc>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CTE</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用于</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SQL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的重用</a:t>
            </a:r>
          </a:p>
          <a:p>
            <a:pPr lvl="1">
              <a:lnSpc>
                <a:spcPct val="15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在</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Postgres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中谓词不会被下推到</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CTE</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中，这会影响性能</a:t>
            </a:r>
          </a:p>
          <a:p>
            <a:pPr lvl="1">
              <a:lnSpc>
                <a:spcPct val="150000"/>
              </a:lnSpc>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rPr>
              <a:t>PieCloudDB</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实现了</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CTE</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的聚集下推</a:t>
            </a:r>
          </a:p>
          <a:p>
            <a:pPr lvl="1">
              <a:lnSpc>
                <a:spcPct val="150000"/>
              </a:lnSpc>
            </a:pP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85390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1"/>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Pushing Predicates Below CTEs</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箭头: V 形 34"/>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sp>
        <p:nvSpPr>
          <p:cNvPr id="4" name="TextBox 3">
            <a:extLst>
              <a:ext uri="{FF2B5EF4-FFF2-40B4-BE49-F238E27FC236}">
                <a16:creationId xmlns:a16="http://schemas.microsoft.com/office/drawing/2014/main" id="{603C85B1-84CC-FAB3-2E4E-088CED409D9F}"/>
              </a:ext>
            </a:extLst>
          </p:cNvPr>
          <p:cNvSpPr txBox="1"/>
          <p:nvPr/>
        </p:nvSpPr>
        <p:spPr>
          <a:xfrm>
            <a:off x="969590" y="1468934"/>
            <a:ext cx="10879837" cy="3731214"/>
          </a:xfrm>
          <a:prstGeom prst="rect">
            <a:avLst/>
          </a:prstGeom>
          <a:noFill/>
        </p:spPr>
        <p:txBody>
          <a:bodyPr wrap="square">
            <a:spAutoFit/>
          </a:bodyPr>
          <a:lstStyle/>
          <a:p>
            <a:pPr lvl="1">
              <a:lnSpc>
                <a:spcPct val="150000"/>
              </a:lnSpc>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WITH v AS (SELECT a, sum(b) as s FROM T GROUP BY a)</a:t>
            </a:r>
          </a:p>
          <a:p>
            <a:pPr lvl="1">
              <a:lnSpc>
                <a:spcPct val="150000"/>
              </a:lnSpc>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SELECT *</a:t>
            </a:r>
          </a:p>
          <a:p>
            <a:pPr lvl="1">
              <a:lnSpc>
                <a:spcPct val="150000"/>
              </a:lnSpc>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FROM v as v1, v as v2, v as v3</a:t>
            </a:r>
          </a:p>
          <a:p>
            <a:pPr lvl="1">
              <a:lnSpc>
                <a:spcPct val="150000"/>
              </a:lnSpc>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WHERE v1.a &lt; v2.a</a:t>
            </a:r>
          </a:p>
          <a:p>
            <a:pPr lvl="1">
              <a:lnSpc>
                <a:spcPct val="150000"/>
              </a:lnSpc>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AND v1.s &lt; v3.s</a:t>
            </a:r>
          </a:p>
          <a:p>
            <a:pPr lvl="1">
              <a:lnSpc>
                <a:spcPct val="150000"/>
              </a:lnSpc>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AND v1.a = 10</a:t>
            </a:r>
          </a:p>
          <a:p>
            <a:pPr lvl="1">
              <a:lnSpc>
                <a:spcPct val="150000"/>
              </a:lnSpc>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AND v2.a = 20</a:t>
            </a:r>
          </a:p>
          <a:p>
            <a:pPr lvl="1">
              <a:lnSpc>
                <a:spcPct val="150000"/>
              </a:lnSpc>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AND v3.a = 30;</a:t>
            </a:r>
          </a:p>
        </p:txBody>
      </p:sp>
      <p:pic>
        <p:nvPicPr>
          <p:cNvPr id="2" name="Google Shape;289;p50">
            <a:extLst>
              <a:ext uri="{FF2B5EF4-FFF2-40B4-BE49-F238E27FC236}">
                <a16:creationId xmlns:a16="http://schemas.microsoft.com/office/drawing/2014/main" id="{A9DB8805-3E1E-9BA8-7A63-E6C748B1A25D}"/>
              </a:ext>
            </a:extLst>
          </p:cNvPr>
          <p:cNvPicPr preferRelativeResize="0"/>
          <p:nvPr/>
        </p:nvPicPr>
        <p:blipFill>
          <a:blip r:embed="rId3">
            <a:alphaModFix/>
          </a:blip>
          <a:stretch>
            <a:fillRect/>
          </a:stretch>
        </p:blipFill>
        <p:spPr>
          <a:xfrm>
            <a:off x="6195566" y="2393687"/>
            <a:ext cx="5299748" cy="2879217"/>
          </a:xfrm>
          <a:prstGeom prst="rect">
            <a:avLst/>
          </a:prstGeom>
          <a:noFill/>
          <a:ln>
            <a:noFill/>
          </a:ln>
        </p:spPr>
      </p:pic>
    </p:spTree>
    <p:extLst>
      <p:ext uri="{BB962C8B-B14F-4D97-AF65-F5344CB8AC3E}">
        <p14:creationId xmlns:p14="http://schemas.microsoft.com/office/powerpoint/2010/main" val="33396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1"/>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Why</a:t>
            </a:r>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 </a:t>
            </a:r>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We</a:t>
            </a:r>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 </a:t>
            </a:r>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Need</a:t>
            </a:r>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 </a:t>
            </a:r>
            <a:r>
              <a:rPr lang="en-US" altLang="zh-CN" sz="2400" b="1" dirty="0" err="1">
                <a:solidFill>
                  <a:schemeClr val="bg2">
                    <a:lumMod val="50000"/>
                  </a:schemeClr>
                </a:solidFill>
                <a:latin typeface="微软雅黑" panose="020B0503020204020204" pitchFamily="34" charset="-122"/>
                <a:ea typeface="微软雅黑" panose="020B0503020204020204" pitchFamily="34" charset="-122"/>
                <a:cs typeface="+mn-ea"/>
                <a:sym typeface="+mn-lt"/>
              </a:rPr>
              <a:t>PieCloudDB</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箭头: V 形 34"/>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sp>
        <p:nvSpPr>
          <p:cNvPr id="2" name="矩形 16">
            <a:extLst>
              <a:ext uri="{FF2B5EF4-FFF2-40B4-BE49-F238E27FC236}">
                <a16:creationId xmlns:a16="http://schemas.microsoft.com/office/drawing/2014/main" id="{0239784B-411D-B1CC-4E86-E91E0FE99014}"/>
              </a:ext>
            </a:extLst>
          </p:cNvPr>
          <p:cNvSpPr/>
          <p:nvPr/>
        </p:nvSpPr>
        <p:spPr>
          <a:xfrm flipH="1">
            <a:off x="1398729" y="2131798"/>
            <a:ext cx="8576544" cy="3764582"/>
          </a:xfrm>
          <a:prstGeom prst="rect">
            <a:avLst/>
          </a:prstGeom>
          <a:effectLst/>
        </p:spPr>
        <p:txBody>
          <a:bodyPr wrap="square" lIns="162524" tIns="81261" rIns="162524" bIns="81261">
            <a:spAutoFit/>
          </a:bodyPr>
          <a:lstStyle/>
          <a:p>
            <a:pPr marL="742950" lvl="1" indent="-285750">
              <a:lnSpc>
                <a:spcPct val="200000"/>
              </a:lnSpc>
              <a:buFont typeface="Arial" panose="020B0604020202020204" pitchFamily="34" charset="0"/>
              <a:buChar char="•"/>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Nosql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对于复杂查询的支持差</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marL="742950" lvl="1" indent="-285750">
              <a:lnSpc>
                <a:spcPct val="200000"/>
              </a:lnSpc>
              <a:buFont typeface="Arial" panose="020B0604020202020204" pitchFamily="34" charset="0"/>
              <a:buChar char="•"/>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Nosql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和数据湖缺少很多支持数据分析的重要特性</a:t>
            </a:r>
          </a:p>
          <a:p>
            <a:pPr marL="1200150" lvl="2" indent="-285750">
              <a:lnSpc>
                <a:spcPct val="200000"/>
              </a:lnSpc>
              <a:buFont typeface="Courier New" panose="02070309020205020404" pitchFamily="49" charset="0"/>
              <a:buChar char="o"/>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缺少在高并发场景下的隔离性和一致性</a:t>
            </a:r>
          </a:p>
          <a:p>
            <a:pPr marL="1200150" lvl="2" indent="-285750">
              <a:lnSpc>
                <a:spcPct val="200000"/>
              </a:lnSpc>
              <a:buFont typeface="Courier New" panose="02070309020205020404" pitchFamily="49" charset="0"/>
              <a:buChar char="o"/>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和现有的</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BI</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工具很难集成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marL="742950" lvl="1" indent="-285750">
              <a:lnSpc>
                <a:spcPct val="200000"/>
              </a:lnSpc>
              <a:buFont typeface="Arial" panose="020B0604020202020204" pitchFamily="34" charset="0"/>
              <a:buChar char="•"/>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Nosql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本身对于高级分析支持差</a:t>
            </a:r>
          </a:p>
          <a:p>
            <a:pPr marL="1257300" lvl="2" indent="-342900">
              <a:lnSpc>
                <a:spcPct val="200000"/>
              </a:lnSpc>
              <a:buFont typeface="Courier New" panose="02070309020205020404" pitchFamily="49" charset="0"/>
              <a:buChar char="o"/>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图形，地理信息</a:t>
            </a:r>
          </a:p>
        </p:txBody>
      </p:sp>
      <p:sp>
        <p:nvSpPr>
          <p:cNvPr id="3" name="Rectangle 18">
            <a:extLst>
              <a:ext uri="{FF2B5EF4-FFF2-40B4-BE49-F238E27FC236}">
                <a16:creationId xmlns:a16="http://schemas.microsoft.com/office/drawing/2014/main" id="{97F684D4-AD8A-2D21-4369-27076D37EB9E}"/>
              </a:ext>
            </a:extLst>
          </p:cNvPr>
          <p:cNvSpPr>
            <a:spLocks noChangeArrowheads="1"/>
          </p:cNvSpPr>
          <p:nvPr/>
        </p:nvSpPr>
        <p:spPr bwMode="auto">
          <a:xfrm>
            <a:off x="1974275" y="1614802"/>
            <a:ext cx="5728854" cy="400110"/>
          </a:xfrm>
          <a:prstGeom prst="rect">
            <a:avLst/>
          </a:prstGeom>
          <a:solidFill>
            <a:srgbClr val="C00000"/>
          </a:solidFill>
          <a:ln>
            <a:noFill/>
          </a:ln>
          <a:effectLst/>
        </p:spPr>
        <p:txBody>
          <a:bodyPr wrap="square">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NoSQL</a:t>
            </a:r>
            <a:r>
              <a:rPr lang="zh-CN" altLang="en-US" sz="2000" dirty="0">
                <a:solidFill>
                  <a:schemeClr val="bg1"/>
                </a:solidFill>
                <a:latin typeface="微软雅黑" panose="020B0503020204020204" pitchFamily="34" charset="-122"/>
                <a:ea typeface="微软雅黑" panose="020B0503020204020204" pitchFamily="34" charset="-122"/>
              </a:rPr>
              <a:t>和数据湖很难胜任数据分析的工作场景</a:t>
            </a:r>
          </a:p>
        </p:txBody>
      </p:sp>
    </p:spTree>
    <p:extLst>
      <p:ext uri="{BB962C8B-B14F-4D97-AF65-F5344CB8AC3E}">
        <p14:creationId xmlns:p14="http://schemas.microsoft.com/office/powerpoint/2010/main" val="146940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2" presetClass="entr" presetSubtype="2" fill="hold" grpId="0" nodeType="withEffect">
                                  <p:stCondLst>
                                    <p:cond delay="120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1+#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P spid="2" grpId="0"/>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1"/>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Recursive CTE</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箭头: V 形 34"/>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sp>
        <p:nvSpPr>
          <p:cNvPr id="4" name="TextBox 3">
            <a:extLst>
              <a:ext uri="{FF2B5EF4-FFF2-40B4-BE49-F238E27FC236}">
                <a16:creationId xmlns:a16="http://schemas.microsoft.com/office/drawing/2014/main" id="{603C85B1-84CC-FAB3-2E4E-088CED409D9F}"/>
              </a:ext>
            </a:extLst>
          </p:cNvPr>
          <p:cNvSpPr txBox="1"/>
          <p:nvPr/>
        </p:nvSpPr>
        <p:spPr>
          <a:xfrm>
            <a:off x="969590" y="1468934"/>
            <a:ext cx="10879837" cy="4198393"/>
          </a:xfrm>
          <a:prstGeom prst="rect">
            <a:avLst/>
          </a:prstGeom>
          <a:noFill/>
        </p:spPr>
        <p:txBody>
          <a:bodyPr wrap="square">
            <a:spAutoFit/>
          </a:bodyPr>
          <a:lstStyle/>
          <a:p>
            <a:pPr lvl="1">
              <a:lnSpc>
                <a:spcPct val="15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t>WITH RECURSIVE subdepartment AS.			</a:t>
            </a:r>
          </a:p>
          <a:p>
            <a:pPr lvl="1">
              <a:lnSpc>
                <a:spcPct val="15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t>(</a:t>
            </a:r>
            <a:b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b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t>--non recursive term				</a:t>
            </a:r>
          </a:p>
          <a:p>
            <a:pPr lvl="1">
              <a:lnSpc>
                <a:spcPct val="15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t>SELECT * FROM departments WHERE name = 'A'			</a:t>
            </a:r>
          </a:p>
          <a:p>
            <a:pPr lvl="1">
              <a:lnSpc>
                <a:spcPct val="15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t>UNION ALL</a:t>
            </a:r>
            <a:b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b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t>--recursive term referring to "subdepartment"</a:t>
            </a:r>
          </a:p>
          <a:p>
            <a:pPr lvl="1">
              <a:lnSpc>
                <a:spcPct val="15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t>SELECT d.* FROM department AS d, subdepartment AS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cs typeface="+mn-ea"/>
              </a:rPr>
              <a:t>sd</a:t>
            </a:r>
            <a:b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b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t>WHERE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cs typeface="+mn-ea"/>
              </a:rPr>
              <a:t>sd.id</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t> =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cs typeface="+mn-ea"/>
              </a:rPr>
              <a:t>d.parent_department</a:t>
            </a:r>
            <a:b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b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t>)</a:t>
            </a:r>
          </a:p>
          <a:p>
            <a:pPr lvl="1">
              <a:lnSpc>
                <a:spcPct val="15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rPr>
              <a:t>SELECT * FROM subdepartment;</a:t>
            </a:r>
          </a:p>
          <a:p>
            <a:pPr lvl="1">
              <a:lnSpc>
                <a:spcPct val="150000"/>
              </a:lnSpc>
            </a:pP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pic>
        <p:nvPicPr>
          <p:cNvPr id="3" name="Google Shape;296;p51">
            <a:extLst>
              <a:ext uri="{FF2B5EF4-FFF2-40B4-BE49-F238E27FC236}">
                <a16:creationId xmlns:a16="http://schemas.microsoft.com/office/drawing/2014/main" id="{740BBCBF-8C1F-9854-BE29-410E1DF04226}"/>
              </a:ext>
            </a:extLst>
          </p:cNvPr>
          <p:cNvPicPr preferRelativeResize="0"/>
          <p:nvPr/>
        </p:nvPicPr>
        <p:blipFill>
          <a:blip r:embed="rId3">
            <a:alphaModFix/>
          </a:blip>
          <a:stretch>
            <a:fillRect/>
          </a:stretch>
        </p:blipFill>
        <p:spPr>
          <a:xfrm>
            <a:off x="7957332" y="1468934"/>
            <a:ext cx="3786963" cy="2899038"/>
          </a:xfrm>
          <a:prstGeom prst="rect">
            <a:avLst/>
          </a:prstGeom>
          <a:noFill/>
          <a:ln>
            <a:noFill/>
          </a:ln>
        </p:spPr>
      </p:pic>
    </p:spTree>
    <p:extLst>
      <p:ext uri="{BB962C8B-B14F-4D97-AF65-F5344CB8AC3E}">
        <p14:creationId xmlns:p14="http://schemas.microsoft.com/office/powerpoint/2010/main" val="195891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1"/>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Dynamic Partition Elimination</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箭头: V 形 34"/>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pic>
        <p:nvPicPr>
          <p:cNvPr id="2" name="Google Shape;302;p52">
            <a:extLst>
              <a:ext uri="{FF2B5EF4-FFF2-40B4-BE49-F238E27FC236}">
                <a16:creationId xmlns:a16="http://schemas.microsoft.com/office/drawing/2014/main" id="{60FA48CE-DC92-06CD-C922-ECBC9A5585BF}"/>
              </a:ext>
            </a:extLst>
          </p:cNvPr>
          <p:cNvPicPr preferRelativeResize="0"/>
          <p:nvPr/>
        </p:nvPicPr>
        <p:blipFill>
          <a:blip r:embed="rId3">
            <a:alphaModFix/>
          </a:blip>
          <a:stretch>
            <a:fillRect/>
          </a:stretch>
        </p:blipFill>
        <p:spPr>
          <a:xfrm>
            <a:off x="1353364" y="1470570"/>
            <a:ext cx="9485271" cy="3558630"/>
          </a:xfrm>
          <a:prstGeom prst="rect">
            <a:avLst/>
          </a:prstGeom>
          <a:noFill/>
          <a:ln>
            <a:noFill/>
          </a:ln>
        </p:spPr>
      </p:pic>
    </p:spTree>
    <p:extLst>
      <p:ext uri="{BB962C8B-B14F-4D97-AF65-F5344CB8AC3E}">
        <p14:creationId xmlns:p14="http://schemas.microsoft.com/office/powerpoint/2010/main" val="3469649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Qr code&#10;&#10;Description automatically generated">
            <a:extLst>
              <a:ext uri="{FF2B5EF4-FFF2-40B4-BE49-F238E27FC236}">
                <a16:creationId xmlns:a16="http://schemas.microsoft.com/office/drawing/2014/main" id="{7B4D003D-E468-DBB6-EE6E-C511A9070279}"/>
              </a:ext>
            </a:extLst>
          </p:cNvPr>
          <p:cNvPicPr>
            <a:picLocks noChangeAspect="1"/>
          </p:cNvPicPr>
          <p:nvPr/>
        </p:nvPicPr>
        <p:blipFill>
          <a:blip r:embed="rId2"/>
          <a:stretch>
            <a:fillRect/>
          </a:stretch>
        </p:blipFill>
        <p:spPr>
          <a:xfrm>
            <a:off x="2209800" y="1369127"/>
            <a:ext cx="7772400" cy="4119745"/>
          </a:xfrm>
          <a:prstGeom prst="rect">
            <a:avLst/>
          </a:prstGeom>
        </p:spPr>
      </p:pic>
    </p:spTree>
    <p:extLst>
      <p:ext uri="{BB962C8B-B14F-4D97-AF65-F5344CB8AC3E}">
        <p14:creationId xmlns:p14="http://schemas.microsoft.com/office/powerpoint/2010/main" val="1179591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1"/>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Why</a:t>
            </a:r>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 </a:t>
            </a:r>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We</a:t>
            </a:r>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 </a:t>
            </a:r>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Need</a:t>
            </a:r>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 </a:t>
            </a:r>
            <a:r>
              <a:rPr lang="en-US" altLang="zh-CN" sz="2400" b="1" dirty="0" err="1">
                <a:solidFill>
                  <a:schemeClr val="bg2">
                    <a:lumMod val="50000"/>
                  </a:schemeClr>
                </a:solidFill>
                <a:latin typeface="微软雅黑" panose="020B0503020204020204" pitchFamily="34" charset="-122"/>
                <a:ea typeface="微软雅黑" panose="020B0503020204020204" pitchFamily="34" charset="-122"/>
                <a:cs typeface="+mn-ea"/>
                <a:sym typeface="+mn-lt"/>
              </a:rPr>
              <a:t>PieCloudDB</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箭头: V 形 34"/>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sp>
        <p:nvSpPr>
          <p:cNvPr id="2" name="矩形 16">
            <a:extLst>
              <a:ext uri="{FF2B5EF4-FFF2-40B4-BE49-F238E27FC236}">
                <a16:creationId xmlns:a16="http://schemas.microsoft.com/office/drawing/2014/main" id="{0239784B-411D-B1CC-4E86-E91E0FE99014}"/>
              </a:ext>
            </a:extLst>
          </p:cNvPr>
          <p:cNvSpPr/>
          <p:nvPr/>
        </p:nvSpPr>
        <p:spPr>
          <a:xfrm flipH="1">
            <a:off x="1398729" y="2131798"/>
            <a:ext cx="8576544" cy="3149029"/>
          </a:xfrm>
          <a:prstGeom prst="rect">
            <a:avLst/>
          </a:prstGeom>
          <a:effectLst/>
        </p:spPr>
        <p:txBody>
          <a:bodyPr wrap="square" lIns="162524" tIns="81261" rIns="162524" bIns="81261">
            <a:spAutoFit/>
          </a:bodyPr>
          <a:lstStyle/>
          <a:p>
            <a:pPr marL="742950" lvl="1" indent="-285750">
              <a:lnSpc>
                <a:spcPct val="200000"/>
              </a:lnSpc>
              <a:buFont typeface="Arial" panose="020B0604020202020204" pitchFamily="34" charset="0"/>
              <a:buChar cha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使用数据湖为基础进行数据分析需要多个组件进行集成部署，多个组件的配合需要大量的开发工作</a:t>
            </a:r>
          </a:p>
          <a:p>
            <a:pPr marL="742950" lvl="1" indent="-285750">
              <a:lnSpc>
                <a:spcPct val="200000"/>
              </a:lnSpc>
              <a:buFont typeface="Arial" panose="020B0604020202020204" pitchFamily="34" charset="0"/>
              <a:buChar cha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许多缺乏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ANSI SQL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支持，需要专门的技术技能</a:t>
            </a:r>
          </a:p>
          <a:p>
            <a:pPr marL="742950" lvl="1" indent="-285750">
              <a:lnSpc>
                <a:spcPct val="200000"/>
              </a:lnSpc>
              <a:buFont typeface="Arial" panose="020B0604020202020204" pitchFamily="34" charset="0"/>
              <a:buChar cha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专用引擎</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工具（例如图形数据库）通常难以与记录系统集成，限制了分析和创新的操作化</a:t>
            </a:r>
          </a:p>
        </p:txBody>
      </p:sp>
      <p:sp>
        <p:nvSpPr>
          <p:cNvPr id="3" name="Rectangle 18">
            <a:extLst>
              <a:ext uri="{FF2B5EF4-FFF2-40B4-BE49-F238E27FC236}">
                <a16:creationId xmlns:a16="http://schemas.microsoft.com/office/drawing/2014/main" id="{97F684D4-AD8A-2D21-4369-27076D37EB9E}"/>
              </a:ext>
            </a:extLst>
          </p:cNvPr>
          <p:cNvSpPr>
            <a:spLocks noChangeArrowheads="1"/>
          </p:cNvSpPr>
          <p:nvPr/>
        </p:nvSpPr>
        <p:spPr bwMode="auto">
          <a:xfrm>
            <a:off x="1974274" y="1614802"/>
            <a:ext cx="7917871" cy="400110"/>
          </a:xfrm>
          <a:prstGeom prst="rect">
            <a:avLst/>
          </a:prstGeom>
          <a:solidFill>
            <a:srgbClr val="C00000"/>
          </a:solidFill>
          <a:ln>
            <a:noFill/>
          </a:ln>
          <a:effectLst/>
        </p:spPr>
        <p:txBody>
          <a:bodyPr wrap="square">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NoSQL</a:t>
            </a:r>
            <a:r>
              <a:rPr lang="zh-CN" altLang="en-US" sz="2000" dirty="0">
                <a:solidFill>
                  <a:schemeClr val="bg1"/>
                </a:solidFill>
                <a:latin typeface="微软雅黑" panose="020B0503020204020204" pitchFamily="34" charset="-122"/>
                <a:ea typeface="微软雅黑" panose="020B0503020204020204" pitchFamily="34" charset="-122"/>
              </a:rPr>
              <a:t>和数据湖为基础的基础设施需要的分析工具不容易集成和部署</a:t>
            </a:r>
          </a:p>
        </p:txBody>
      </p:sp>
    </p:spTree>
    <p:extLst>
      <p:ext uri="{BB962C8B-B14F-4D97-AF65-F5344CB8AC3E}">
        <p14:creationId xmlns:p14="http://schemas.microsoft.com/office/powerpoint/2010/main" val="262716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2" presetClass="entr" presetSubtype="2" fill="hold" grpId="0" nodeType="withEffect">
                                  <p:stCondLst>
                                    <p:cond delay="120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1+#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P spid="2" grpId="0"/>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1"/>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Why</a:t>
            </a:r>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 </a:t>
            </a:r>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We</a:t>
            </a:r>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 </a:t>
            </a:r>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Need</a:t>
            </a:r>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 </a:t>
            </a:r>
            <a:r>
              <a:rPr lang="en-US" altLang="zh-CN" sz="2400" b="1" dirty="0" err="1">
                <a:solidFill>
                  <a:schemeClr val="bg2">
                    <a:lumMod val="50000"/>
                  </a:schemeClr>
                </a:solidFill>
                <a:latin typeface="微软雅黑" panose="020B0503020204020204" pitchFamily="34" charset="-122"/>
                <a:ea typeface="微软雅黑" panose="020B0503020204020204" pitchFamily="34" charset="-122"/>
                <a:cs typeface="+mn-ea"/>
                <a:sym typeface="+mn-lt"/>
              </a:rPr>
              <a:t>PieCloudDB</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箭头: V 形 34"/>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sp>
        <p:nvSpPr>
          <p:cNvPr id="2" name="矩形 16">
            <a:extLst>
              <a:ext uri="{FF2B5EF4-FFF2-40B4-BE49-F238E27FC236}">
                <a16:creationId xmlns:a16="http://schemas.microsoft.com/office/drawing/2014/main" id="{0239784B-411D-B1CC-4E86-E91E0FE99014}"/>
              </a:ext>
            </a:extLst>
          </p:cNvPr>
          <p:cNvSpPr/>
          <p:nvPr/>
        </p:nvSpPr>
        <p:spPr>
          <a:xfrm flipH="1">
            <a:off x="1398729" y="2131798"/>
            <a:ext cx="8576544" cy="1917923"/>
          </a:xfrm>
          <a:prstGeom prst="rect">
            <a:avLst/>
          </a:prstGeom>
          <a:effectLst/>
        </p:spPr>
        <p:txBody>
          <a:bodyPr wrap="square" lIns="162524" tIns="81261" rIns="162524" bIns="81261">
            <a:spAutoFit/>
          </a:bodyPr>
          <a:lstStyle/>
          <a:p>
            <a:pPr marL="742950" lvl="1" indent="-285750">
              <a:lnSpc>
                <a:spcPct val="200000"/>
              </a:lnSpc>
              <a:buFont typeface="Arial" panose="020B0604020202020204" pitchFamily="34" charset="0"/>
              <a:buChar cha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公有云无限的计算池可以提供理想的弹性计算资源</a:t>
            </a:r>
          </a:p>
          <a:p>
            <a:pPr marL="742950" lvl="1" indent="-285750">
              <a:lnSpc>
                <a:spcPct val="200000"/>
              </a:lnSpc>
              <a:buFont typeface="Arial" panose="020B0604020202020204" pitchFamily="34" charset="0"/>
              <a:buChar cha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公有云廉价且无限容量的对象存储</a:t>
            </a:r>
          </a:p>
          <a:p>
            <a:pPr marL="742950" lvl="1" indent="-285750">
              <a:lnSpc>
                <a:spcPct val="200000"/>
              </a:lnSpc>
              <a:buFont typeface="Arial" panose="020B0604020202020204" pitchFamily="34" charset="0"/>
              <a:buChar cha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传统数仓缺乏弹性和存算分离，难以利用公有云的优势</a:t>
            </a:r>
          </a:p>
        </p:txBody>
      </p:sp>
      <p:sp>
        <p:nvSpPr>
          <p:cNvPr id="3" name="Rectangle 18">
            <a:extLst>
              <a:ext uri="{FF2B5EF4-FFF2-40B4-BE49-F238E27FC236}">
                <a16:creationId xmlns:a16="http://schemas.microsoft.com/office/drawing/2014/main" id="{97F684D4-AD8A-2D21-4369-27076D37EB9E}"/>
              </a:ext>
            </a:extLst>
          </p:cNvPr>
          <p:cNvSpPr>
            <a:spLocks noChangeArrowheads="1"/>
          </p:cNvSpPr>
          <p:nvPr/>
        </p:nvSpPr>
        <p:spPr bwMode="auto">
          <a:xfrm>
            <a:off x="1974274" y="1614802"/>
            <a:ext cx="5825835" cy="400110"/>
          </a:xfrm>
          <a:prstGeom prst="rect">
            <a:avLst/>
          </a:prstGeom>
          <a:solidFill>
            <a:srgbClr val="C00000"/>
          </a:solidFill>
          <a:ln>
            <a:noFill/>
          </a:ln>
          <a:effectLst/>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以关系型数据库为基础的数据仓库很难适应云环境</a:t>
            </a:r>
          </a:p>
        </p:txBody>
      </p:sp>
    </p:spTree>
    <p:extLst>
      <p:ext uri="{BB962C8B-B14F-4D97-AF65-F5344CB8AC3E}">
        <p14:creationId xmlns:p14="http://schemas.microsoft.com/office/powerpoint/2010/main" val="122603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2" presetClass="entr" presetSubtype="2" fill="hold" grpId="0" nodeType="withEffect">
                                  <p:stCondLst>
                                    <p:cond delay="120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1+#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P spid="2"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1"/>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用户期望一个兼顾关系型数仓和公有云优势的产品</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箭头: V 形 34"/>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grpSp>
        <p:nvGrpSpPr>
          <p:cNvPr id="4" name="Group 179">
            <a:extLst>
              <a:ext uri="{FF2B5EF4-FFF2-40B4-BE49-F238E27FC236}">
                <a16:creationId xmlns:a16="http://schemas.microsoft.com/office/drawing/2014/main" id="{06EF50BC-8B60-4164-CB52-9C4FB70185AF}"/>
              </a:ext>
            </a:extLst>
          </p:cNvPr>
          <p:cNvGrpSpPr/>
          <p:nvPr/>
        </p:nvGrpSpPr>
        <p:grpSpPr>
          <a:xfrm>
            <a:off x="1487191" y="1826491"/>
            <a:ext cx="659525" cy="640643"/>
            <a:chOff x="630683" y="4190009"/>
            <a:chExt cx="469021" cy="455593"/>
          </a:xfrm>
        </p:grpSpPr>
        <p:sp>
          <p:nvSpPr>
            <p:cNvPr id="5" name="Oval 180">
              <a:extLst>
                <a:ext uri="{FF2B5EF4-FFF2-40B4-BE49-F238E27FC236}">
                  <a16:creationId xmlns:a16="http://schemas.microsoft.com/office/drawing/2014/main" id="{84434235-5F74-EDB4-41EA-D08EF2616DCE}"/>
                </a:ext>
              </a:extLst>
            </p:cNvPr>
            <p:cNvSpPr>
              <a:spLocks noChangeAspect="1"/>
            </p:cNvSpPr>
            <p:nvPr/>
          </p:nvSpPr>
          <p:spPr>
            <a:xfrm>
              <a:off x="630683" y="4190009"/>
              <a:ext cx="469021" cy="455593"/>
            </a:xfrm>
            <a:prstGeom prst="ellipse">
              <a:avLst/>
            </a:prstGeom>
            <a:gradFill>
              <a:gsLst>
                <a:gs pos="11000">
                  <a:srgbClr val="C00000"/>
                </a:gs>
                <a:gs pos="100000">
                  <a:srgbClr val="FF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lt1"/>
                </a:solidFill>
                <a:latin typeface="微软雅黑" panose="020B0503020204020204" pitchFamily="34" charset="-122"/>
                <a:ea typeface="微软雅黑" panose="020B0503020204020204" pitchFamily="34" charset="-122"/>
                <a:cs typeface="阿里巴巴普惠体 B" panose="00020600040101010101" pitchFamily="18" charset="-122"/>
                <a:sym typeface="Arial" panose="020B0604020202020204" pitchFamily="34" charset="0"/>
              </a:endParaRPr>
            </a:p>
          </p:txBody>
        </p:sp>
        <p:sp>
          <p:nvSpPr>
            <p:cNvPr id="6" name="Freeform 103">
              <a:extLst>
                <a:ext uri="{FF2B5EF4-FFF2-40B4-BE49-F238E27FC236}">
                  <a16:creationId xmlns:a16="http://schemas.microsoft.com/office/drawing/2014/main" id="{5D9543DD-C918-098A-FB09-2B09B3D70A31}"/>
                </a:ext>
              </a:extLst>
            </p:cNvPr>
            <p:cNvSpPr>
              <a:spLocks noEditPoints="1"/>
            </p:cNvSpPr>
            <p:nvPr/>
          </p:nvSpPr>
          <p:spPr bwMode="auto">
            <a:xfrm>
              <a:off x="765181" y="4270535"/>
              <a:ext cx="200025" cy="294541"/>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80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7" name="组合 22">
            <a:extLst>
              <a:ext uri="{FF2B5EF4-FFF2-40B4-BE49-F238E27FC236}">
                <a16:creationId xmlns:a16="http://schemas.microsoft.com/office/drawing/2014/main" id="{27A9D872-A719-5A2A-5C31-B0B38B62FC33}"/>
              </a:ext>
            </a:extLst>
          </p:cNvPr>
          <p:cNvGrpSpPr/>
          <p:nvPr/>
        </p:nvGrpSpPr>
        <p:grpSpPr>
          <a:xfrm>
            <a:off x="2466765" y="1939725"/>
            <a:ext cx="3629235" cy="2317859"/>
            <a:chOff x="1963878" y="2195378"/>
            <a:chExt cx="1951103" cy="2317859"/>
          </a:xfrm>
        </p:grpSpPr>
        <p:sp>
          <p:nvSpPr>
            <p:cNvPr id="8" name="矩形 3">
              <a:extLst>
                <a:ext uri="{FF2B5EF4-FFF2-40B4-BE49-F238E27FC236}">
                  <a16:creationId xmlns:a16="http://schemas.microsoft.com/office/drawing/2014/main" id="{C6222BA5-1D04-290D-97D5-364D5D81B894}"/>
                </a:ext>
              </a:extLst>
            </p:cNvPr>
            <p:cNvSpPr>
              <a:spLocks noChangeArrowheads="1"/>
            </p:cNvSpPr>
            <p:nvPr/>
          </p:nvSpPr>
          <p:spPr bwMode="auto">
            <a:xfrm>
              <a:off x="1963879" y="2195378"/>
              <a:ext cx="15388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defTabSz="457200">
                <a:spcBef>
                  <a:spcPct val="0"/>
                </a:spcBef>
              </a:pPr>
              <a:r>
                <a:rPr lang="zh-CN" altLang="en-US" sz="2000" dirty="0">
                  <a:solidFill>
                    <a:schemeClr val="bg2">
                      <a:lumMod val="50000"/>
                    </a:schemeClr>
                  </a:solidFill>
                  <a:latin typeface="微软雅黑" panose="020B0503020204020204" pitchFamily="34" charset="-122"/>
                  <a:ea typeface="微软雅黑" panose="020B0503020204020204" pitchFamily="34" charset="-122"/>
                  <a:cs typeface="OPPOSans B" panose="00020600040101010101" pitchFamily="18" charset="-122"/>
                  <a:sym typeface="+mn-lt"/>
                </a:rPr>
                <a:t>计算引擎方面</a:t>
              </a:r>
            </a:p>
          </p:txBody>
        </p:sp>
        <p:sp>
          <p:nvSpPr>
            <p:cNvPr id="9" name="文本框 24">
              <a:extLst>
                <a:ext uri="{FF2B5EF4-FFF2-40B4-BE49-F238E27FC236}">
                  <a16:creationId xmlns:a16="http://schemas.microsoft.com/office/drawing/2014/main" id="{EB301C71-F1E6-34B3-EBAE-75DA7873B18E}"/>
                </a:ext>
              </a:extLst>
            </p:cNvPr>
            <p:cNvSpPr txBox="1"/>
            <p:nvPr/>
          </p:nvSpPr>
          <p:spPr>
            <a:xfrm>
              <a:off x="1963878" y="2617782"/>
              <a:ext cx="1951103" cy="1895455"/>
            </a:xfrm>
            <a:prstGeom prst="rect">
              <a:avLst/>
            </a:prstGeom>
            <a:noFill/>
          </p:spPr>
          <p:txBody>
            <a:bodyPr wrap="square" lIns="0" tIns="0" rIns="0" bIns="0">
              <a:spAutoFit/>
            </a:bodyPr>
            <a:lstStyle/>
            <a:p>
              <a:pPr marL="285750" indent="-285750" algn="just" defTabSz="987425" fontAlgn="base">
                <a:lnSpc>
                  <a:spcPct val="200000"/>
                </a:lnSpc>
                <a:spcBef>
                  <a:spcPct val="0"/>
                </a:spcBef>
                <a:spcAft>
                  <a:spcPct val="0"/>
                </a:spcAft>
                <a:buFont typeface="Arial" panose="020B0604020202020204" pitchFamily="34" charset="0"/>
                <a:buChar char="•"/>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sym typeface="+mn-lt"/>
                </a:rPr>
                <a:t>完备的</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sym typeface="+mn-lt"/>
                </a:rPr>
                <a:t>SQL</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sym typeface="+mn-lt"/>
                </a:rPr>
                <a:t>语言支持</a:t>
              </a:r>
            </a:p>
            <a:p>
              <a:pPr marL="285750" indent="-285750" algn="just" defTabSz="987425" fontAlgn="base">
                <a:lnSpc>
                  <a:spcPct val="200000"/>
                </a:lnSpc>
                <a:spcBef>
                  <a:spcPct val="0"/>
                </a:spcBef>
                <a:spcAft>
                  <a:spcPct val="0"/>
                </a:spcAft>
                <a:buFont typeface="Arial" panose="020B0604020202020204" pitchFamily="34" charset="0"/>
                <a:buChar char="•"/>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sym typeface="+mn-lt"/>
                </a:rPr>
                <a:t>高效的分布式计算能力</a:t>
              </a:r>
            </a:p>
            <a:p>
              <a:pPr marL="285750" indent="-285750" algn="just" defTabSz="987425" fontAlgn="base">
                <a:lnSpc>
                  <a:spcPct val="200000"/>
                </a:lnSpc>
                <a:spcBef>
                  <a:spcPct val="0"/>
                </a:spcBef>
                <a:spcAft>
                  <a:spcPct val="0"/>
                </a:spcAft>
                <a:buFont typeface="Arial" panose="020B0604020202020204" pitchFamily="34" charset="0"/>
                <a:buChar char="•"/>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sym typeface="+mn-lt"/>
                </a:rPr>
                <a:t>完备的事务支持，隔离性 一致性 原子性</a:t>
              </a:r>
            </a:p>
          </p:txBody>
        </p:sp>
      </p:grpSp>
      <p:grpSp>
        <p:nvGrpSpPr>
          <p:cNvPr id="10" name="Group 167">
            <a:extLst>
              <a:ext uri="{FF2B5EF4-FFF2-40B4-BE49-F238E27FC236}">
                <a16:creationId xmlns:a16="http://schemas.microsoft.com/office/drawing/2014/main" id="{B6FEFB83-CC18-44DB-FF06-1F79368E4514}"/>
              </a:ext>
            </a:extLst>
          </p:cNvPr>
          <p:cNvGrpSpPr/>
          <p:nvPr/>
        </p:nvGrpSpPr>
        <p:grpSpPr>
          <a:xfrm>
            <a:off x="6686699" y="1773291"/>
            <a:ext cx="659525" cy="640643"/>
            <a:chOff x="11244334" y="4190009"/>
            <a:chExt cx="469021" cy="455593"/>
          </a:xfrm>
        </p:grpSpPr>
        <p:sp>
          <p:nvSpPr>
            <p:cNvPr id="11" name="Oval 168">
              <a:extLst>
                <a:ext uri="{FF2B5EF4-FFF2-40B4-BE49-F238E27FC236}">
                  <a16:creationId xmlns:a16="http://schemas.microsoft.com/office/drawing/2014/main" id="{57171620-8BA4-7EC0-73FF-F032A45005F6}"/>
                </a:ext>
              </a:extLst>
            </p:cNvPr>
            <p:cNvSpPr>
              <a:spLocks noChangeAspect="1"/>
            </p:cNvSpPr>
            <p:nvPr/>
          </p:nvSpPr>
          <p:spPr>
            <a:xfrm>
              <a:off x="11244334" y="4190009"/>
              <a:ext cx="469021" cy="455593"/>
            </a:xfrm>
            <a:prstGeom prst="ellipse">
              <a:avLst/>
            </a:prstGeom>
            <a:gradFill>
              <a:gsLst>
                <a:gs pos="11000">
                  <a:srgbClr val="C00000"/>
                </a:gs>
                <a:gs pos="100000">
                  <a:srgbClr val="FF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lt1"/>
                </a:solidFill>
                <a:latin typeface="微软雅黑" panose="020B0503020204020204" pitchFamily="34" charset="-122"/>
                <a:ea typeface="微软雅黑" panose="020B0503020204020204" pitchFamily="34" charset="-122"/>
                <a:cs typeface="阿里巴巴普惠体 B" panose="00020600040101010101" pitchFamily="18" charset="-122"/>
                <a:sym typeface="Arial" panose="020B0604020202020204" pitchFamily="34" charset="0"/>
              </a:endParaRPr>
            </a:p>
          </p:txBody>
        </p:sp>
        <p:sp>
          <p:nvSpPr>
            <p:cNvPr id="12" name="Freeform 63">
              <a:extLst>
                <a:ext uri="{FF2B5EF4-FFF2-40B4-BE49-F238E27FC236}">
                  <a16:creationId xmlns:a16="http://schemas.microsoft.com/office/drawing/2014/main" id="{17A85641-3CB1-E41E-EC9C-9705911C980D}"/>
                </a:ext>
              </a:extLst>
            </p:cNvPr>
            <p:cNvSpPr>
              <a:spLocks noEditPoints="1"/>
            </p:cNvSpPr>
            <p:nvPr/>
          </p:nvSpPr>
          <p:spPr bwMode="auto">
            <a:xfrm>
              <a:off x="11331675" y="4310694"/>
              <a:ext cx="294337" cy="214222"/>
            </a:xfrm>
            <a:custGeom>
              <a:avLst/>
              <a:gdLst/>
              <a:ahLst/>
              <a:cxnLst>
                <a:cxn ang="0">
                  <a:pos x="62" y="57"/>
                </a:cxn>
                <a:cxn ang="0">
                  <a:pos x="18" y="57"/>
                </a:cxn>
                <a:cxn ang="0">
                  <a:pos x="0" y="39"/>
                </a:cxn>
                <a:cxn ang="0">
                  <a:pos x="11" y="23"/>
                </a:cxn>
                <a:cxn ang="0">
                  <a:pos x="11" y="21"/>
                </a:cxn>
                <a:cxn ang="0">
                  <a:pos x="31" y="0"/>
                </a:cxn>
                <a:cxn ang="0">
                  <a:pos x="50" y="13"/>
                </a:cxn>
                <a:cxn ang="0">
                  <a:pos x="57" y="11"/>
                </a:cxn>
                <a:cxn ang="0">
                  <a:pos x="67" y="21"/>
                </a:cxn>
                <a:cxn ang="0">
                  <a:pos x="66" y="27"/>
                </a:cxn>
                <a:cxn ang="0">
                  <a:pos x="78" y="42"/>
                </a:cxn>
                <a:cxn ang="0">
                  <a:pos x="62" y="57"/>
                </a:cxn>
                <a:cxn ang="0">
                  <a:pos x="51" y="31"/>
                </a:cxn>
                <a:cxn ang="0">
                  <a:pos x="42" y="31"/>
                </a:cxn>
                <a:cxn ang="0">
                  <a:pos x="42" y="17"/>
                </a:cxn>
                <a:cxn ang="0">
                  <a:pos x="40" y="16"/>
                </a:cxn>
                <a:cxn ang="0">
                  <a:pos x="33" y="16"/>
                </a:cxn>
                <a:cxn ang="0">
                  <a:pos x="31" y="17"/>
                </a:cxn>
                <a:cxn ang="0">
                  <a:pos x="31" y="31"/>
                </a:cxn>
                <a:cxn ang="0">
                  <a:pos x="22" y="31"/>
                </a:cxn>
                <a:cxn ang="0">
                  <a:pos x="21" y="33"/>
                </a:cxn>
                <a:cxn ang="0">
                  <a:pos x="21" y="34"/>
                </a:cxn>
                <a:cxn ang="0">
                  <a:pos x="36" y="48"/>
                </a:cxn>
                <a:cxn ang="0">
                  <a:pos x="36" y="48"/>
                </a:cxn>
                <a:cxn ang="0">
                  <a:pos x="37" y="48"/>
                </a:cxn>
                <a:cxn ang="0">
                  <a:pos x="51" y="34"/>
                </a:cxn>
                <a:cxn ang="0">
                  <a:pos x="52" y="33"/>
                </a:cxn>
                <a:cxn ang="0">
                  <a:pos x="51" y="31"/>
                </a:cxn>
              </a:cxnLst>
              <a:rect l="0" t="0" r="r" b="b"/>
              <a:pathLst>
                <a:path w="78" h="57">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80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17" name="矩形 3">
            <a:extLst>
              <a:ext uri="{FF2B5EF4-FFF2-40B4-BE49-F238E27FC236}">
                <a16:creationId xmlns:a16="http://schemas.microsoft.com/office/drawing/2014/main" id="{9C3B73E7-C0AE-C80A-9F11-4F2EB404851E}"/>
              </a:ext>
            </a:extLst>
          </p:cNvPr>
          <p:cNvSpPr>
            <a:spLocks noChangeArrowheads="1"/>
          </p:cNvSpPr>
          <p:nvPr/>
        </p:nvSpPr>
        <p:spPr bwMode="auto">
          <a:xfrm>
            <a:off x="7614954" y="1839035"/>
            <a:ext cx="17953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defTabSz="457200">
              <a:spcBef>
                <a:spcPct val="0"/>
              </a:spcBef>
            </a:pPr>
            <a:r>
              <a:rPr lang="zh-CN" altLang="en-US" sz="2000" dirty="0">
                <a:solidFill>
                  <a:schemeClr val="bg2">
                    <a:lumMod val="50000"/>
                  </a:schemeClr>
                </a:solidFill>
                <a:latin typeface="微软雅黑" panose="020B0503020204020204" pitchFamily="34" charset="-122"/>
                <a:ea typeface="微软雅黑" panose="020B0503020204020204" pitchFamily="34" charset="-122"/>
                <a:cs typeface="OPPOSans B" panose="00020600040101010101" pitchFamily="18" charset="-122"/>
                <a:sym typeface="+mn-lt"/>
              </a:rPr>
              <a:t>公有云特性方面</a:t>
            </a:r>
          </a:p>
        </p:txBody>
      </p:sp>
      <p:sp>
        <p:nvSpPr>
          <p:cNvPr id="19" name="文本框 24">
            <a:extLst>
              <a:ext uri="{FF2B5EF4-FFF2-40B4-BE49-F238E27FC236}">
                <a16:creationId xmlns:a16="http://schemas.microsoft.com/office/drawing/2014/main" id="{E35E6483-89F1-C7D0-8E4C-1C86C41354C3}"/>
              </a:ext>
            </a:extLst>
          </p:cNvPr>
          <p:cNvSpPr txBox="1"/>
          <p:nvPr/>
        </p:nvSpPr>
        <p:spPr>
          <a:xfrm>
            <a:off x="7614954" y="2353901"/>
            <a:ext cx="3629235" cy="1403013"/>
          </a:xfrm>
          <a:prstGeom prst="rect">
            <a:avLst/>
          </a:prstGeom>
          <a:noFill/>
        </p:spPr>
        <p:txBody>
          <a:bodyPr wrap="square" lIns="0" tIns="0" rIns="0" bIns="0">
            <a:spAutoFit/>
          </a:bodyPr>
          <a:lstStyle/>
          <a:p>
            <a:pPr marL="285750" indent="-285750" algn="just" defTabSz="987425" fontAlgn="base">
              <a:lnSpc>
                <a:spcPct val="200000"/>
              </a:lnSpc>
              <a:spcBef>
                <a:spcPct val="0"/>
              </a:spcBef>
              <a:spcAft>
                <a:spcPct val="0"/>
              </a:spcAft>
              <a:buFont typeface="Arial" panose="020B0604020202020204" pitchFamily="34" charset="0"/>
              <a:buChar char="•"/>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sym typeface="+mn-lt"/>
              </a:rPr>
              <a:t>存算分离</a:t>
            </a:r>
          </a:p>
          <a:p>
            <a:pPr marL="285750" indent="-285750" algn="just" defTabSz="987425" fontAlgn="base">
              <a:lnSpc>
                <a:spcPct val="200000"/>
              </a:lnSpc>
              <a:spcBef>
                <a:spcPct val="0"/>
              </a:spcBef>
              <a:spcAft>
                <a:spcPct val="0"/>
              </a:spcAft>
              <a:buFont typeface="Arial" panose="020B0604020202020204" pitchFamily="34" charset="0"/>
              <a:buChar char="•"/>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sym typeface="+mn-lt"/>
              </a:rPr>
              <a:t>弹性的计算集群</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sym typeface="+mn-lt"/>
            </a:endParaRPr>
          </a:p>
          <a:p>
            <a:pPr marL="285750" indent="-285750" algn="just" defTabSz="987425" fontAlgn="base">
              <a:lnSpc>
                <a:spcPct val="200000"/>
              </a:lnSpc>
              <a:spcBef>
                <a:spcPct val="0"/>
              </a:spcBef>
              <a:spcAft>
                <a:spcPct val="0"/>
              </a:spcAft>
              <a:buFont typeface="Arial" panose="020B0604020202020204" pitchFamily="34" charset="0"/>
              <a:buChar char="•"/>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sym typeface="+mn-lt"/>
              </a:rPr>
              <a:t>只为必要的计算付费</a:t>
            </a:r>
          </a:p>
        </p:txBody>
      </p:sp>
    </p:spTree>
    <p:extLst>
      <p:ext uri="{BB962C8B-B14F-4D97-AF65-F5344CB8AC3E}">
        <p14:creationId xmlns:p14="http://schemas.microsoft.com/office/powerpoint/2010/main" val="341804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par>
                                <p:cTn id="12" presetID="53" presetClass="entr" presetSubtype="16"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668747" y="2782669"/>
            <a:ext cx="7223452" cy="646331"/>
          </a:xfrm>
          <a:prstGeom prst="rect">
            <a:avLst/>
          </a:prstGeom>
          <a:noFill/>
        </p:spPr>
        <p:txBody>
          <a:bodyPr wrap="none" rtlCol="0">
            <a:spAutoFit/>
          </a:bodyPr>
          <a:lstStyle/>
          <a:p>
            <a:r>
              <a:rPr kumimoji="1" lang="en-US" altLang="zh-CN" sz="3600" b="1" dirty="0" err="1">
                <a:solidFill>
                  <a:srgbClr val="C00000"/>
                </a:solidFill>
                <a:latin typeface="微软雅黑" panose="020B0503020204020204" pitchFamily="34" charset="-122"/>
                <a:ea typeface="微软雅黑" panose="020B0503020204020204" pitchFamily="34" charset="-122"/>
              </a:rPr>
              <a:t>PieCloudDB</a:t>
            </a:r>
            <a:r>
              <a:rPr kumimoji="1" lang="zh-CN" altLang="en-US" sz="3600" b="1" dirty="0">
                <a:solidFill>
                  <a:srgbClr val="C00000"/>
                </a:solidFill>
                <a:latin typeface="微软雅黑" panose="020B0503020204020204" pitchFamily="34" charset="-122"/>
                <a:ea typeface="微软雅黑" panose="020B0503020204020204" pitchFamily="34" charset="-122"/>
              </a:rPr>
              <a:t> 能给用户带来什么？</a:t>
            </a:r>
          </a:p>
        </p:txBody>
      </p:sp>
    </p:spTree>
    <p:extLst>
      <p:ext uri="{BB962C8B-B14F-4D97-AF65-F5344CB8AC3E}">
        <p14:creationId xmlns:p14="http://schemas.microsoft.com/office/powerpoint/2010/main" val="2030147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1"/>
          <p:cNvSpPr txBox="1"/>
          <p:nvPr/>
        </p:nvSpPr>
        <p:spPr>
          <a:xfrm>
            <a:off x="1737118" y="569562"/>
            <a:ext cx="3238984" cy="523576"/>
          </a:xfrm>
          <a:prstGeom prst="rect">
            <a:avLst/>
          </a:prstGeom>
          <a:noFill/>
        </p:spPr>
        <p:txBody>
          <a:bodyPr wrap="none">
            <a:noAutofit/>
            <a:scene3d>
              <a:camera prst="orthographicFront"/>
              <a:lightRig rig="threePt" dir="t"/>
            </a:scene3d>
            <a:sp3d contourW="12700"/>
          </a:bodyPr>
          <a:lstStyle/>
          <a:p>
            <a:r>
              <a:rPr lang="zh-CN" altLang="en-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对</a:t>
            </a:r>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 </a:t>
            </a:r>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SQL</a:t>
            </a:r>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ea"/>
                <a:sym typeface="+mn-lt"/>
              </a:rPr>
              <a:t> 的完备支持</a:t>
            </a:r>
            <a:endParaRPr lang="tr-TR" altLang="zh-CN" sz="2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箭头: V 形 34"/>
          <p:cNvSpPr/>
          <p:nvPr/>
        </p:nvSpPr>
        <p:spPr>
          <a:xfrm>
            <a:off x="1477167" y="691257"/>
            <a:ext cx="280188" cy="280186"/>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p>
        </p:txBody>
      </p:sp>
      <p:sp>
        <p:nvSpPr>
          <p:cNvPr id="2" name="矩形 16">
            <a:extLst>
              <a:ext uri="{FF2B5EF4-FFF2-40B4-BE49-F238E27FC236}">
                <a16:creationId xmlns:a16="http://schemas.microsoft.com/office/drawing/2014/main" id="{0239784B-411D-B1CC-4E86-E91E0FE99014}"/>
              </a:ext>
            </a:extLst>
          </p:cNvPr>
          <p:cNvSpPr/>
          <p:nvPr/>
        </p:nvSpPr>
        <p:spPr>
          <a:xfrm flipH="1">
            <a:off x="1398729" y="2131798"/>
            <a:ext cx="8576544" cy="4380071"/>
          </a:xfrm>
          <a:prstGeom prst="rect">
            <a:avLst/>
          </a:prstGeom>
          <a:effectLst/>
        </p:spPr>
        <p:txBody>
          <a:bodyPr wrap="square" lIns="162524" tIns="81261" rIns="162524" bIns="81261">
            <a:spAutoFit/>
          </a:bodyPr>
          <a:lstStyle/>
          <a:p>
            <a:pPr marL="742950" lvl="1" indent="-285750">
              <a:lnSpc>
                <a:spcPct val="200000"/>
              </a:lnSpc>
              <a:buFont typeface="Arial" panose="020B0604020202020204" pitchFamily="34" charset="0"/>
              <a:buChar cha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Agg</a:t>
            </a:r>
          </a:p>
          <a:p>
            <a:pPr marL="742950" lvl="1" indent="-285750">
              <a:lnSpc>
                <a:spcPct val="200000"/>
              </a:lnSpc>
              <a:buFont typeface="Arial" panose="020B0604020202020204" pitchFamily="34" charset="0"/>
              <a:buChar cha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Subplan</a:t>
            </a:r>
          </a:p>
          <a:p>
            <a:pPr marL="742950" lvl="1" indent="-285750">
              <a:lnSpc>
                <a:spcPct val="200000"/>
              </a:lnSpc>
              <a:buFont typeface="Arial" panose="020B0604020202020204" pitchFamily="34" charset="0"/>
              <a:buChar char="•"/>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Sublink</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marL="742950" lvl="1" indent="-285750">
              <a:lnSpc>
                <a:spcPct val="200000"/>
              </a:lnSpc>
              <a:buFont typeface="Arial" panose="020B0604020202020204" pitchFamily="34" charset="0"/>
              <a:buChar cha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Outer join</a:t>
            </a:r>
          </a:p>
          <a:p>
            <a:pPr marL="742950" lvl="1" indent="-285750">
              <a:lnSpc>
                <a:spcPct val="200000"/>
              </a:lnSpc>
              <a:buFont typeface="Arial" panose="020B0604020202020204" pitchFamily="34" charset="0"/>
              <a:buChar cha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Window </a:t>
            </a: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agg</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pPr marL="742950" lvl="1" indent="-285750">
              <a:lnSpc>
                <a:spcPct val="200000"/>
              </a:lnSpc>
              <a:buFont typeface="Arial" panose="020B0604020202020204" pitchFamily="34" charset="0"/>
              <a:buChar cha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Materialized view</a:t>
            </a:r>
          </a:p>
          <a:p>
            <a:pPr marL="742950" lvl="1" indent="-285750">
              <a:lnSpc>
                <a:spcPct val="200000"/>
              </a:lnSpc>
              <a:buFont typeface="Arial" panose="020B0604020202020204" pitchFamily="34" charset="0"/>
              <a:buChar char="•"/>
            </a:pP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3" name="Rectangle 18">
            <a:extLst>
              <a:ext uri="{FF2B5EF4-FFF2-40B4-BE49-F238E27FC236}">
                <a16:creationId xmlns:a16="http://schemas.microsoft.com/office/drawing/2014/main" id="{97F684D4-AD8A-2D21-4369-27076D37EB9E}"/>
              </a:ext>
            </a:extLst>
          </p:cNvPr>
          <p:cNvSpPr>
            <a:spLocks noChangeArrowheads="1"/>
          </p:cNvSpPr>
          <p:nvPr/>
        </p:nvSpPr>
        <p:spPr bwMode="auto">
          <a:xfrm>
            <a:off x="1974275" y="1614802"/>
            <a:ext cx="3344700" cy="400110"/>
          </a:xfrm>
          <a:prstGeom prst="rect">
            <a:avLst/>
          </a:prstGeom>
          <a:solidFill>
            <a:srgbClr val="C00000"/>
          </a:solidFill>
          <a:ln>
            <a:noFill/>
          </a:ln>
          <a:effectLst/>
        </p:spPr>
        <p:txBody>
          <a:bodyPr wrap="square">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ANSI</a:t>
            </a:r>
            <a:r>
              <a:rPr lang="zh-CN" altLang="en-US" sz="2000" dirty="0">
                <a:solidFill>
                  <a:schemeClr val="bg1"/>
                </a:solidFill>
                <a:latin typeface="微软雅黑" panose="020B0503020204020204" pitchFamily="34" charset="-122"/>
                <a:ea typeface="微软雅黑" panose="020B0503020204020204" pitchFamily="34" charset="-122"/>
              </a:rPr>
              <a:t> 标准 </a:t>
            </a:r>
            <a:r>
              <a:rPr lang="en-US" altLang="zh-CN" sz="2000" dirty="0">
                <a:solidFill>
                  <a:schemeClr val="bg1"/>
                </a:solidFill>
                <a:latin typeface="微软雅黑" panose="020B0503020204020204" pitchFamily="34" charset="-122"/>
                <a:ea typeface="微软雅黑" panose="020B0503020204020204" pitchFamily="34" charset="-122"/>
              </a:rPr>
              <a:t>SQL</a:t>
            </a:r>
            <a:r>
              <a:rPr lang="zh-CN" altLang="en-US" sz="2000" dirty="0">
                <a:solidFill>
                  <a:schemeClr val="bg1"/>
                </a:solidFill>
                <a:latin typeface="微软雅黑" panose="020B0503020204020204" pitchFamily="34" charset="-122"/>
                <a:ea typeface="微软雅黑" panose="020B0503020204020204" pitchFamily="34" charset="-122"/>
              </a:rPr>
              <a:t> 的完备支持</a:t>
            </a:r>
          </a:p>
        </p:txBody>
      </p:sp>
    </p:spTree>
    <p:extLst>
      <p:ext uri="{BB962C8B-B14F-4D97-AF65-F5344CB8AC3E}">
        <p14:creationId xmlns:p14="http://schemas.microsoft.com/office/powerpoint/2010/main" val="308607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2" presetClass="entr" presetSubtype="2" fill="hold" grpId="0" nodeType="withEffect">
                                  <p:stCondLst>
                                    <p:cond delay="120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1+#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P spid="2" grpId="0"/>
      <p:bldP spid="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A5MzViNWUwMDBjNjczN2VlYmRiYTVkNWI0MjYxZm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文档" ma:contentTypeID="0x01010059D69E8E912EFD41A15AB5BC92A32AF5" ma:contentTypeVersion="2" ma:contentTypeDescription="新建文档。" ma:contentTypeScope="" ma:versionID="9bcb483472d4f8b412bc4e246ccf2bb6">
  <xsd:schema xmlns:xsd="http://www.w3.org/2001/XMLSchema" xmlns:xs="http://www.w3.org/2001/XMLSchema" xmlns:p="http://schemas.microsoft.com/office/2006/metadata/properties" xmlns:ns2="36e02d80-afe6-4437-8794-6cb3bc9d1c9c" targetNamespace="http://schemas.microsoft.com/office/2006/metadata/properties" ma:root="true" ma:fieldsID="fc4c4a88408a17823ec9cb46c26d4d84" ns2:_="">
    <xsd:import namespace="36e02d80-afe6-4437-8794-6cb3bc9d1c9c"/>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e02d80-afe6-4437-8794-6cb3bc9d1c9c" elementFormDefault="qualified">
    <xsd:import namespace="http://schemas.microsoft.com/office/2006/documentManagement/types"/>
    <xsd:import namespace="http://schemas.microsoft.com/office/infopath/2007/PartnerControls"/>
    <xsd:element name="SharedWithUsers" ma:index="8" nillable="true" ma:displayName="共享对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享对象详细信息"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4324D99-29BD-43B9-8ED3-E0FFCBAD2B28}">
  <ds:schemaRefs>
    <ds:schemaRef ds:uri="http://schemas.microsoft.com/sharepoint/v3/contenttype/forms"/>
  </ds:schemaRefs>
</ds:datastoreItem>
</file>

<file path=customXml/itemProps2.xml><?xml version="1.0" encoding="utf-8"?>
<ds:datastoreItem xmlns:ds="http://schemas.openxmlformats.org/officeDocument/2006/customXml" ds:itemID="{AC305D3C-5F60-4348-A782-BD85A461D2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e02d80-afe6-4437-8794-6cb3bc9d1c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07F1662-4214-4844-B288-E912B8D373F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182</TotalTime>
  <Words>1593</Words>
  <Application>Microsoft Office PowerPoint</Application>
  <PresentationFormat>宽屏</PresentationFormat>
  <Paragraphs>244</Paragraphs>
  <Slides>43</Slides>
  <Notes>36</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43</vt:i4>
      </vt:variant>
    </vt:vector>
  </HeadingPairs>
  <TitlesOfParts>
    <vt:vector size="51" baseType="lpstr">
      <vt:lpstr>等线</vt:lpstr>
      <vt:lpstr>等线 Light</vt:lpstr>
      <vt:lpstr>微软雅黑</vt:lpstr>
      <vt:lpstr>微软雅黑</vt:lpstr>
      <vt:lpstr>Arial</vt:lpstr>
      <vt:lpstr>Courier New</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Jessie Jiang</dc:creator>
  <cp:lastModifiedBy>张萌</cp:lastModifiedBy>
  <cp:revision>109</cp:revision>
  <dcterms:created xsi:type="dcterms:W3CDTF">2022-05-24T06:37:00Z</dcterms:created>
  <dcterms:modified xsi:type="dcterms:W3CDTF">2023-06-16T15:58:20Z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8AE32E9C3E6F43E499281BF075952759</vt:lpwstr>
  </property>
  <property fmtid="{D5CDD505-2E9C-101B-9397-08002B2CF9AE}" pid="4" name="ContentTypeId">
    <vt:lpwstr>0x01010059D69E8E912EFD41A15AB5BC92A32AF5</vt:lpwstr>
  </property>
</Properties>
</file>