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11091475" r:id="rId2"/>
    <p:sldId id="11091488" r:id="rId3"/>
    <p:sldId id="11091487" r:id="rId4"/>
    <p:sldId id="11091509" r:id="rId5"/>
    <p:sldId id="11091496" r:id="rId6"/>
    <p:sldId id="11091498" r:id="rId7"/>
    <p:sldId id="11091478" r:id="rId8"/>
    <p:sldId id="11091499" r:id="rId9"/>
    <p:sldId id="261" r:id="rId10"/>
    <p:sldId id="11091494" r:id="rId11"/>
    <p:sldId id="11091495" r:id="rId12"/>
    <p:sldId id="11091492" r:id="rId13"/>
    <p:sldId id="11091493" r:id="rId14"/>
    <p:sldId id="11091497" r:id="rId15"/>
    <p:sldId id="262" r:id="rId16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5556" autoAdjust="0"/>
  </p:normalViewPr>
  <p:slideViewPr>
    <p:cSldViewPr snapToGrid="0">
      <p:cViewPr>
        <p:scale>
          <a:sx n="34" d="100"/>
          <a:sy n="34" d="100"/>
        </p:scale>
        <p:origin x="3560" y="2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365D70-2C53-DE43-85D2-2BE5FE14266A}" type="datetimeFigureOut">
              <a:rPr kumimoji="1" lang="zh-CN" altLang="en-US" smtClean="0"/>
              <a:t>2023/7/26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BE660-818F-F54E-9D25-F9BC6AE3129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C89EC31-4EAF-9B44-84E7-996C664A32A6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2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78A5E4A-65BD-794C-A3D1-2B07C3699BB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F0F65-063C-744B-9416-08DE98E04BB1}" type="datetimeFigureOut">
              <a:rPr kumimoji="1" lang="zh-CN" altLang="en-US" smtClean="0"/>
              <a:t>2023/7/26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9BE6F-3E83-4C4D-B252-FD4170EA413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F0F65-063C-744B-9416-08DE98E04BB1}" type="datetimeFigureOut">
              <a:rPr kumimoji="1" lang="zh-CN" altLang="en-US" smtClean="0"/>
              <a:t>2023/7/26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9BE6F-3E83-4C4D-B252-FD4170EA413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F0F65-063C-744B-9416-08DE98E04BB1}" type="datetimeFigureOut">
              <a:rPr kumimoji="1" lang="zh-CN" altLang="en-US" smtClean="0"/>
              <a:t>2023/7/26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9BE6F-3E83-4C4D-B252-FD4170EA413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章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白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8"/>
          <p:cNvSpPr>
            <a:spLocks noGrp="1"/>
          </p:cNvSpPr>
          <p:nvPr>
            <p:ph type="title" hasCustomPrompt="1"/>
          </p:nvPr>
        </p:nvSpPr>
        <p:spPr>
          <a:xfrm>
            <a:off x="428298" y="348246"/>
            <a:ext cx="9299028" cy="35366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 b="1" i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TW" altLang="en-US" dirty="0"/>
              <a:t>请填写大标题</a:t>
            </a:r>
            <a:r>
              <a:rPr lang="en-US" altLang="zh-CN" dirty="0"/>
              <a:t>-</a:t>
            </a:r>
            <a:r>
              <a:rPr lang="zh-TW" altLang="en-US" dirty="0"/>
              <a:t>微软雅黑</a:t>
            </a:r>
            <a:r>
              <a:rPr lang="en-US" altLang="zh-CN" dirty="0"/>
              <a:t>-54</a:t>
            </a:r>
            <a:r>
              <a:rPr lang="zh-TW" altLang="en-US" dirty="0"/>
              <a:t>磅</a:t>
            </a:r>
            <a:r>
              <a:rPr lang="zh-CN" altLang="en-US" dirty="0"/>
              <a:t> </a:t>
            </a:r>
            <a:r>
              <a:rPr lang="zh-TW" altLang="en-US" dirty="0"/>
              <a:t>加粗</a:t>
            </a:r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F0F65-063C-744B-9416-08DE98E04BB1}" type="datetimeFigureOut">
              <a:rPr kumimoji="1" lang="zh-CN" altLang="en-US" smtClean="0"/>
              <a:t>2023/7/26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9BE6F-3E83-4C4D-B252-FD4170EA413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F0F65-063C-744B-9416-08DE98E04BB1}" type="datetimeFigureOut">
              <a:rPr kumimoji="1" lang="zh-CN" altLang="en-US" smtClean="0"/>
              <a:t>2023/7/26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9BE6F-3E83-4C4D-B252-FD4170EA413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F0F65-063C-744B-9416-08DE98E04BB1}" type="datetimeFigureOut">
              <a:rPr kumimoji="1" lang="zh-CN" altLang="en-US" smtClean="0"/>
              <a:t>2023/7/26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9BE6F-3E83-4C4D-B252-FD4170EA413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F0F65-063C-744B-9416-08DE98E04BB1}" type="datetimeFigureOut">
              <a:rPr kumimoji="1" lang="zh-CN" altLang="en-US" smtClean="0"/>
              <a:t>2023/7/26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9BE6F-3E83-4C4D-B252-FD4170EA413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F0F65-063C-744B-9416-08DE98E04BB1}" type="datetimeFigureOut">
              <a:rPr kumimoji="1" lang="zh-CN" altLang="en-US" smtClean="0"/>
              <a:t>2023/7/26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9BE6F-3E83-4C4D-B252-FD4170EA413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F0F65-063C-744B-9416-08DE98E04BB1}" type="datetimeFigureOut">
              <a:rPr kumimoji="1" lang="zh-CN" altLang="en-US" smtClean="0"/>
              <a:t>2023/7/26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9BE6F-3E83-4C4D-B252-FD4170EA413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F0F65-063C-744B-9416-08DE98E04BB1}" type="datetimeFigureOut">
              <a:rPr kumimoji="1" lang="zh-CN" altLang="en-US" smtClean="0"/>
              <a:t>2023/7/26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9BE6F-3E83-4C4D-B252-FD4170EA413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F0F65-063C-744B-9416-08DE98E04BB1}" type="datetimeFigureOut">
              <a:rPr kumimoji="1" lang="zh-CN" altLang="en-US" smtClean="0"/>
              <a:t>2023/7/26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9BE6F-3E83-4C4D-B252-FD4170EA413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F0F65-063C-744B-9416-08DE98E04BB1}" type="datetimeFigureOut">
              <a:rPr kumimoji="1" lang="zh-CN" altLang="en-US" smtClean="0"/>
              <a:t>2023/7/26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9BE6F-3E83-4C4D-B252-FD4170EA413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0" y="449"/>
            <a:ext cx="12191206" cy="6857551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等线" panose="02010600030101010101" charset="-122"/>
              <a:cs typeface="+mn-cs"/>
              <a:sym typeface="Helvetic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3077" y="4406047"/>
            <a:ext cx="5992580" cy="558379"/>
          </a:xfrm>
          <a:prstGeom prst="rect">
            <a:avLst/>
          </a:prstGeom>
        </p:spPr>
        <p:txBody>
          <a:bodyPr vert="horz" wrap="square" lIns="0" tIns="8466" rIns="0" bIns="0" rtlCol="0">
            <a:spAutoFit/>
          </a:bodyPr>
          <a:lstStyle/>
          <a:p>
            <a:pPr defTabSz="325120">
              <a:lnSpc>
                <a:spcPct val="150000"/>
              </a:lnSpc>
            </a:pPr>
            <a:r>
              <a:rPr lang="en-US" altLang="zh-CN" sz="2700" b="1" kern="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/>
                <a:sym typeface="Helvetica"/>
              </a:rPr>
              <a:t> </a:t>
            </a:r>
            <a:r>
              <a:rPr lang="zh-CN" altLang="en-US" sz="2700" b="1" kern="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/>
              </a:rPr>
              <a:t>向量数据库研究</a:t>
            </a:r>
            <a:endParaRPr lang="en-US" altLang="zh-CN" sz="2700" b="1" kern="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文本向量检索示例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436" y="976246"/>
            <a:ext cx="8863445" cy="5695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非结构化数据向量检索示例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961159"/>
            <a:ext cx="10287000" cy="544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6071918" y="773596"/>
            <a:ext cx="5400000" cy="1440000"/>
          </a:xfrm>
          <a:prstGeom prst="roundRect">
            <a:avLst>
              <a:gd name="adj" fmla="val 1612"/>
            </a:avLst>
          </a:pr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25120"/>
            <a:endParaRPr lang="zh-CN" altLang="en-US" sz="1400" b="1">
              <a:solidFill>
                <a:srgbClr val="0089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498685" y="773596"/>
            <a:ext cx="5400000" cy="1440000"/>
          </a:xfrm>
          <a:prstGeom prst="roundRect">
            <a:avLst>
              <a:gd name="adj" fmla="val 1612"/>
            </a:avLst>
          </a:pr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25120"/>
            <a:endParaRPr lang="zh-CN" altLang="en-US" sz="1400" b="1">
              <a:solidFill>
                <a:srgbClr val="0089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364798" y="155017"/>
            <a:ext cx="9299028" cy="353668"/>
          </a:xfrm>
        </p:spPr>
        <p:txBody>
          <a:bodyPr/>
          <a:lstStyle/>
          <a:p>
            <a:r>
              <a:rPr lang="zh-CN" altLang="en-US" sz="2400" dirty="0"/>
              <a:t>实例：</a:t>
            </a:r>
            <a:r>
              <a:rPr lang="en-US" altLang="zh-CN" dirty="0"/>
              <a:t> Local QA system on LLM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498685" y="2359620"/>
            <a:ext cx="10973233" cy="3816000"/>
          </a:xfrm>
          <a:prstGeom prst="roundRect">
            <a:avLst>
              <a:gd name="adj" fmla="val 1612"/>
            </a:avLst>
          </a:prstGeom>
          <a:solidFill>
            <a:srgbClr val="0089FF">
              <a:alpha val="5000"/>
            </a:srgbClr>
          </a:solidFill>
          <a:ln>
            <a:noFill/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zh-CN" altLang="en-US" sz="900">
              <a:solidFill>
                <a:prstClr val="white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9" name="Rectangle 48"/>
          <p:cNvSpPr/>
          <p:nvPr/>
        </p:nvSpPr>
        <p:spPr>
          <a:xfrm>
            <a:off x="1051238" y="1257168"/>
            <a:ext cx="1530000" cy="720000"/>
          </a:xfrm>
          <a:prstGeom prst="rect">
            <a:avLst/>
          </a:prstGeom>
          <a:noFill/>
          <a:ln w="12700" cap="flat">
            <a:solidFill>
              <a:srgbClr val="D2D3D2">
                <a:alpha val="66349"/>
              </a:srgbClr>
            </a:solidFill>
            <a:prstDash val="solid"/>
            <a:round/>
          </a:ln>
          <a:effectLst/>
        </p:spPr>
        <p:txBody>
          <a:bodyPr wrap="square" lIns="25397" tIns="25397" rIns="25397" bIns="25397" numCol="1" anchor="ctr">
            <a:noAutofit/>
          </a:bodyPr>
          <a:lstStyle/>
          <a:p>
            <a:pPr algn="ctr" defTabSz="1608455" hangingPunct="0"/>
            <a:r>
              <a:rPr lang="zh-CN" altLang="en-US" sz="1000" kern="0" spc="75">
                <a:solidFill>
                  <a:srgbClr val="000000"/>
                </a:solidFill>
                <a:latin typeface="+mn-ea"/>
                <a:ea typeface="微软雅黑" panose="020B0503020204020204" charset="-122"/>
              </a:rPr>
              <a:t>聊天历史</a:t>
            </a:r>
            <a:br>
              <a:rPr lang="en-US" altLang="zh-CN" sz="1000" kern="0" spc="75" dirty="0">
                <a:solidFill>
                  <a:srgbClr val="000000"/>
                </a:solidFill>
                <a:latin typeface="+mn-ea"/>
                <a:ea typeface="微软雅黑" panose="020B0503020204020204" charset="-122"/>
              </a:rPr>
            </a:br>
            <a:r>
              <a:rPr lang="en-US" altLang="zh-CN" sz="1000" kern="0" spc="75" dirty="0">
                <a:solidFill>
                  <a:srgbClr val="000000"/>
                </a:solidFill>
                <a:latin typeface="+mn-ea"/>
                <a:ea typeface="微软雅黑" panose="020B0503020204020204" charset="-122"/>
              </a:rPr>
              <a:t>+</a:t>
            </a:r>
          </a:p>
          <a:p>
            <a:pPr algn="ctr" defTabSz="1608455" hangingPunct="0"/>
            <a:r>
              <a:rPr lang="zh-CN" altLang="en-US" sz="1000" kern="0" spc="75">
                <a:solidFill>
                  <a:srgbClr val="000000"/>
                </a:solidFill>
                <a:latin typeface="+mn-ea"/>
                <a:ea typeface="微软雅黑" panose="020B0503020204020204" charset="-122"/>
              </a:rPr>
              <a:t>新问题</a:t>
            </a:r>
            <a:endParaRPr lang="en-US" altLang="zh-CN" sz="1000" kern="0" spc="75" dirty="0">
              <a:solidFill>
                <a:srgbClr val="000000"/>
              </a:solidFill>
              <a:latin typeface="+mn-ea"/>
              <a:ea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699098" y="894279"/>
            <a:ext cx="12677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228600"/>
            <a:r>
              <a:rPr lang="en-US" altLang="zh-CN" sz="1200" dirty="0">
                <a:solidFill>
                  <a:srgbClr val="DBDBDB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Part1. </a:t>
            </a:r>
            <a:r>
              <a:rPr lang="zh-CN" altLang="en-US" sz="1200" dirty="0">
                <a:solidFill>
                  <a:srgbClr val="DBDBDB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提炼问题</a:t>
            </a:r>
          </a:p>
        </p:txBody>
      </p:sp>
      <p:sp>
        <p:nvSpPr>
          <p:cNvPr id="13" name="下箭头 12"/>
          <p:cNvSpPr/>
          <p:nvPr/>
        </p:nvSpPr>
        <p:spPr>
          <a:xfrm rot="16200000">
            <a:off x="3026359" y="1083552"/>
            <a:ext cx="306000" cy="1098000"/>
          </a:xfrm>
          <a:prstGeom prst="downArrow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28600"/>
            <a:endParaRPr kumimoji="1" lang="zh-CN" altLang="en-US" sz="900">
              <a:solidFill>
                <a:srgbClr val="DBDBDB">
                  <a:lumMod val="25000"/>
                </a:srgbClr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4" name="Rectangle 48"/>
          <p:cNvSpPr/>
          <p:nvPr/>
        </p:nvSpPr>
        <p:spPr>
          <a:xfrm>
            <a:off x="3782417" y="1453895"/>
            <a:ext cx="1530000" cy="324000"/>
          </a:xfrm>
          <a:prstGeom prst="rect">
            <a:avLst/>
          </a:prstGeom>
          <a:noFill/>
          <a:ln w="12700" cap="flat">
            <a:solidFill>
              <a:srgbClr val="D2D3D2">
                <a:alpha val="66349"/>
              </a:srgbClr>
            </a:solidFill>
            <a:prstDash val="solid"/>
            <a:round/>
          </a:ln>
          <a:effectLst/>
        </p:spPr>
        <p:txBody>
          <a:bodyPr wrap="square" lIns="25397" tIns="25397" rIns="25397" bIns="25397" numCol="1" anchor="ctr">
            <a:noAutofit/>
          </a:bodyPr>
          <a:lstStyle/>
          <a:p>
            <a:pPr algn="ctr" defTabSz="1608455" hangingPunct="0"/>
            <a:r>
              <a:rPr lang="en-US" sz="1000" kern="0" spc="75" dirty="0">
                <a:solidFill>
                  <a:srgbClr val="000000"/>
                </a:solidFill>
                <a:latin typeface="+mn-ea"/>
                <a:ea typeface="微软雅黑" panose="020B0503020204020204" charset="-122"/>
              </a:rPr>
              <a:t>LLM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4176792" y="1799816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228600"/>
            <a:r>
              <a:rPr lang="zh-CN" altLang="en-US" sz="1000" dirty="0">
                <a:solidFill>
                  <a:srgbClr val="DBDBDB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融合问题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8201922" y="894279"/>
            <a:ext cx="12677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228600"/>
            <a:r>
              <a:rPr lang="en-US" altLang="zh-CN" sz="1200" dirty="0">
                <a:solidFill>
                  <a:srgbClr val="DBDBDB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Part3. </a:t>
            </a:r>
            <a:r>
              <a:rPr lang="zh-CN" altLang="en-US" sz="1200" dirty="0">
                <a:solidFill>
                  <a:srgbClr val="DBDBDB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推理求解</a:t>
            </a:r>
          </a:p>
        </p:txBody>
      </p:sp>
      <p:sp>
        <p:nvSpPr>
          <p:cNvPr id="17" name="Rectangle 48"/>
          <p:cNvSpPr/>
          <p:nvPr/>
        </p:nvSpPr>
        <p:spPr>
          <a:xfrm>
            <a:off x="6375235" y="1257168"/>
            <a:ext cx="1530000" cy="720000"/>
          </a:xfrm>
          <a:prstGeom prst="rect">
            <a:avLst/>
          </a:prstGeom>
          <a:noFill/>
          <a:ln w="12700" cap="flat">
            <a:solidFill>
              <a:srgbClr val="D2D3D2">
                <a:alpha val="66349"/>
              </a:srgbClr>
            </a:solidFill>
            <a:prstDash val="solid"/>
            <a:round/>
          </a:ln>
          <a:effectLst/>
        </p:spPr>
        <p:txBody>
          <a:bodyPr wrap="square" lIns="25397" tIns="25397" rIns="25397" bIns="25397" numCol="1" anchor="ctr">
            <a:noAutofit/>
          </a:bodyPr>
          <a:lstStyle/>
          <a:p>
            <a:pPr algn="ctr" defTabSz="1608455" hangingPunct="0"/>
            <a:r>
              <a:rPr lang="zh-CN" altLang="en-US" sz="1000" kern="0" spc="75">
                <a:solidFill>
                  <a:srgbClr val="000000"/>
                </a:solidFill>
                <a:latin typeface="+mn-ea"/>
                <a:ea typeface="微软雅黑" panose="020B0503020204020204" charset="-122"/>
              </a:rPr>
              <a:t>独立问题</a:t>
            </a:r>
            <a:br>
              <a:rPr lang="en-US" altLang="zh-CN" sz="1000" kern="0" spc="75" dirty="0">
                <a:solidFill>
                  <a:srgbClr val="000000"/>
                </a:solidFill>
                <a:latin typeface="+mn-ea"/>
                <a:ea typeface="微软雅黑" panose="020B0503020204020204" charset="-122"/>
              </a:rPr>
            </a:br>
            <a:r>
              <a:rPr lang="en-US" altLang="zh-CN" sz="1000" kern="0" spc="75" dirty="0">
                <a:solidFill>
                  <a:srgbClr val="000000"/>
                </a:solidFill>
                <a:latin typeface="+mn-ea"/>
                <a:ea typeface="微软雅黑" panose="020B0503020204020204" charset="-122"/>
              </a:rPr>
              <a:t>+</a:t>
            </a:r>
          </a:p>
          <a:p>
            <a:pPr algn="ctr" defTabSz="1608455" hangingPunct="0"/>
            <a:r>
              <a:rPr lang="zh-CN" altLang="en-US" sz="1000" kern="0" spc="75">
                <a:solidFill>
                  <a:srgbClr val="000000"/>
                </a:solidFill>
                <a:latin typeface="+mn-ea"/>
                <a:ea typeface="微软雅黑" panose="020B0503020204020204" charset="-122"/>
              </a:rPr>
              <a:t>相关知识</a:t>
            </a:r>
            <a:endParaRPr lang="en-US" altLang="zh-CN" sz="1000" kern="0" spc="75" dirty="0">
              <a:solidFill>
                <a:srgbClr val="000000"/>
              </a:solidFill>
              <a:latin typeface="+mn-ea"/>
              <a:ea typeface="微软雅黑" panose="020B0503020204020204" charset="-122"/>
            </a:endParaRPr>
          </a:p>
        </p:txBody>
      </p:sp>
      <p:sp>
        <p:nvSpPr>
          <p:cNvPr id="18" name="Rectangle 48"/>
          <p:cNvSpPr/>
          <p:nvPr/>
        </p:nvSpPr>
        <p:spPr>
          <a:xfrm>
            <a:off x="8562611" y="1255895"/>
            <a:ext cx="1260000" cy="720000"/>
          </a:xfrm>
          <a:prstGeom prst="rect">
            <a:avLst/>
          </a:prstGeom>
          <a:noFill/>
          <a:ln w="12700" cap="flat">
            <a:solidFill>
              <a:srgbClr val="D2D3D2">
                <a:alpha val="66349"/>
              </a:srgbClr>
            </a:solidFill>
            <a:prstDash val="solid"/>
            <a:round/>
          </a:ln>
          <a:effectLst/>
        </p:spPr>
        <p:txBody>
          <a:bodyPr wrap="square" lIns="25397" tIns="25397" rIns="25397" bIns="25397" numCol="1" anchor="ctr">
            <a:noAutofit/>
          </a:bodyPr>
          <a:lstStyle/>
          <a:p>
            <a:pPr algn="ctr" defTabSz="1608455" hangingPunct="0"/>
            <a:r>
              <a:rPr lang="en-US" altLang="zh-CN" sz="1000" kern="0" spc="75" dirty="0">
                <a:solidFill>
                  <a:srgbClr val="000000"/>
                </a:solidFill>
                <a:latin typeface="+mn-ea"/>
                <a:ea typeface="微软雅黑" panose="020B0503020204020204" charset="-122"/>
              </a:rPr>
              <a:t>LLM</a:t>
            </a:r>
          </a:p>
          <a:p>
            <a:pPr algn="ctr" defTabSz="1608455" hangingPunct="0"/>
            <a:r>
              <a:rPr lang="zh-CN" altLang="en-US" sz="1000" kern="0" spc="75">
                <a:solidFill>
                  <a:srgbClr val="000000"/>
                </a:solidFill>
                <a:latin typeface="+mn-ea"/>
                <a:ea typeface="微软雅黑" panose="020B0503020204020204" charset="-122"/>
              </a:rPr>
              <a:t>推理求解</a:t>
            </a:r>
            <a:endParaRPr lang="en-US" altLang="zh-CN" sz="1000" kern="0" spc="75" dirty="0">
              <a:solidFill>
                <a:srgbClr val="000000"/>
              </a:solidFill>
              <a:latin typeface="+mn-ea"/>
              <a:ea typeface="微软雅黑" panose="020B0503020204020204" charset="-122"/>
            </a:endParaRPr>
          </a:p>
        </p:txBody>
      </p:sp>
      <p:sp>
        <p:nvSpPr>
          <p:cNvPr id="19" name="Rectangle 48"/>
          <p:cNvSpPr/>
          <p:nvPr/>
        </p:nvSpPr>
        <p:spPr>
          <a:xfrm>
            <a:off x="10470960" y="1255895"/>
            <a:ext cx="720000" cy="720000"/>
          </a:xfrm>
          <a:prstGeom prst="rect">
            <a:avLst/>
          </a:prstGeom>
          <a:noFill/>
          <a:ln w="12700" cap="flat">
            <a:solidFill>
              <a:srgbClr val="D2D3D2">
                <a:alpha val="66349"/>
              </a:srgbClr>
            </a:solidFill>
            <a:prstDash val="solid"/>
            <a:round/>
          </a:ln>
          <a:effectLst/>
        </p:spPr>
        <p:txBody>
          <a:bodyPr wrap="square" lIns="25397" tIns="25397" rIns="25397" bIns="25397" numCol="1" anchor="ctr">
            <a:noAutofit/>
          </a:bodyPr>
          <a:lstStyle/>
          <a:p>
            <a:pPr algn="ctr" defTabSz="1608455" hangingPunct="0"/>
            <a:r>
              <a:rPr lang="zh-CN" altLang="en-US" sz="1000" kern="0" spc="75">
                <a:solidFill>
                  <a:srgbClr val="000000"/>
                </a:solidFill>
                <a:latin typeface="+mn-ea"/>
                <a:ea typeface="微软雅黑" panose="020B0503020204020204" charset="-122"/>
              </a:rPr>
              <a:t>答案</a:t>
            </a:r>
            <a:endParaRPr lang="en-US" altLang="zh-CN" sz="1000" kern="0" spc="75" dirty="0">
              <a:solidFill>
                <a:srgbClr val="000000"/>
              </a:solidFill>
              <a:latin typeface="+mn-ea"/>
              <a:ea typeface="微软雅黑" panose="020B0503020204020204" charset="-122"/>
            </a:endParaRPr>
          </a:p>
        </p:txBody>
      </p:sp>
      <p:sp>
        <p:nvSpPr>
          <p:cNvPr id="20" name="下箭头 19"/>
          <p:cNvSpPr/>
          <p:nvPr/>
        </p:nvSpPr>
        <p:spPr>
          <a:xfrm rot="16200000">
            <a:off x="8079680" y="1346824"/>
            <a:ext cx="306000" cy="576000"/>
          </a:xfrm>
          <a:prstGeom prst="downArrow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28600"/>
            <a:endParaRPr kumimoji="1" lang="zh-CN" altLang="en-US" sz="900">
              <a:solidFill>
                <a:srgbClr val="DBDBDB">
                  <a:lumMod val="25000"/>
                </a:srgbClr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21" name="下箭头 20"/>
          <p:cNvSpPr/>
          <p:nvPr/>
        </p:nvSpPr>
        <p:spPr>
          <a:xfrm rot="16200000">
            <a:off x="9999387" y="1336895"/>
            <a:ext cx="306000" cy="576000"/>
          </a:xfrm>
          <a:prstGeom prst="downArrow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28600"/>
            <a:endParaRPr kumimoji="1" lang="zh-CN" altLang="en-US" sz="900">
              <a:solidFill>
                <a:srgbClr val="DBDBDB">
                  <a:lumMod val="25000"/>
                </a:srgbClr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440998" y="720570"/>
            <a:ext cx="11070000" cy="1548000"/>
          </a:xfrm>
          <a:prstGeom prst="roundRect">
            <a:avLst>
              <a:gd name="adj" fmla="val 1612"/>
            </a:avLst>
          </a:prstGeom>
          <a:noFill/>
          <a:ln w="12700" cap="flat">
            <a:solidFill>
              <a:srgbClr val="D2D3D2"/>
            </a:solidFill>
            <a:prstDash val="sysDot"/>
            <a:miter lim="400000"/>
          </a:ln>
          <a:effectLst/>
        </p:spPr>
        <p:txBody>
          <a:bodyPr wrap="square" lIns="46495" tIns="46495" rIns="46495" bIns="46495" numCol="1" anchor="ctr">
            <a:noAutofit/>
          </a:bodyPr>
          <a:lstStyle/>
          <a:p>
            <a:pPr algn="ctr" defTabSz="534670" hangingPunct="0"/>
            <a:endParaRPr lang="zh-CN" altLang="en-US" sz="2300" kern="0">
              <a:solidFill>
                <a:srgbClr val="FFFFFF"/>
              </a:solidFill>
              <a:latin typeface="Helvetica Light"/>
            </a:endParaRPr>
          </a:p>
        </p:txBody>
      </p:sp>
      <p:sp>
        <p:nvSpPr>
          <p:cNvPr id="23" name="圆角矩形"/>
          <p:cNvSpPr/>
          <p:nvPr/>
        </p:nvSpPr>
        <p:spPr>
          <a:xfrm>
            <a:off x="801858" y="2556433"/>
            <a:ext cx="2700000" cy="576000"/>
          </a:xfrm>
          <a:prstGeom prst="roundRect">
            <a:avLst>
              <a:gd name="adj" fmla="val 1077"/>
            </a:avLst>
          </a:prstGeom>
          <a:noFill/>
          <a:ln w="12700" cap="flat">
            <a:solidFill>
              <a:srgbClr val="D2D3D2">
                <a:alpha val="66349"/>
              </a:srgbClr>
            </a:solidFill>
            <a:prstDash val="solid"/>
            <a:round/>
          </a:ln>
          <a:effectLst/>
        </p:spPr>
        <p:txBody>
          <a:bodyPr wrap="square" lIns="25397" tIns="25397" rIns="25397" bIns="25397" numCol="1" anchor="ctr">
            <a:noAutofit/>
          </a:bodyPr>
          <a:lstStyle/>
          <a:p>
            <a:pPr algn="ctr" defTabSz="1608455" hangingPunct="0"/>
            <a:r>
              <a:rPr lang="zh-CN" altLang="en-US" sz="1000" kern="0" spc="75">
                <a:solidFill>
                  <a:srgbClr val="000000"/>
                </a:solidFill>
                <a:latin typeface="+mn-ea"/>
                <a:ea typeface="微软雅黑" panose="020B0503020204020204" charset="-122"/>
                <a:sym typeface="Helvetica"/>
              </a:rPr>
              <a:t>原始文档</a:t>
            </a:r>
            <a:endParaRPr lang="en-US" altLang="zh-CN" sz="1000" kern="0" spc="75" dirty="0">
              <a:solidFill>
                <a:srgbClr val="000000"/>
              </a:solidFill>
              <a:latin typeface="+mn-ea"/>
              <a:ea typeface="微软雅黑" panose="020B0503020204020204" charset="-122"/>
              <a:sym typeface="Helvetica"/>
            </a:endParaRPr>
          </a:p>
          <a:p>
            <a:pPr algn="ctr" defTabSz="1608455" hangingPunct="0"/>
            <a:r>
              <a:rPr lang="zh-CN" altLang="en-US" sz="1000" kern="0" spc="75">
                <a:solidFill>
                  <a:srgbClr val="000000"/>
                </a:solidFill>
                <a:latin typeface="+mn-ea"/>
                <a:ea typeface="微软雅黑" panose="020B0503020204020204" charset="-122"/>
                <a:sym typeface="Helvetica"/>
              </a:rPr>
              <a:t>（</a:t>
            </a:r>
            <a:r>
              <a:rPr lang="en-US" altLang="zh-CN" sz="1000" kern="0" spc="75">
                <a:solidFill>
                  <a:srgbClr val="000000"/>
                </a:solidFill>
                <a:latin typeface="+mn-ea"/>
                <a:ea typeface="微软雅黑" panose="020B0503020204020204" charset="-122"/>
                <a:sym typeface="Helvetica"/>
              </a:rPr>
              <a:t>PDF</a:t>
            </a:r>
            <a:r>
              <a:rPr lang="zh-CN" altLang="en-US" sz="1000" kern="0" spc="75">
                <a:solidFill>
                  <a:srgbClr val="000000"/>
                </a:solidFill>
                <a:latin typeface="+mn-ea"/>
                <a:ea typeface="微软雅黑" panose="020B0503020204020204" charset="-122"/>
                <a:sym typeface="Helvetica"/>
              </a:rPr>
              <a:t>、</a:t>
            </a:r>
            <a:r>
              <a:rPr lang="en-US" altLang="zh-CN" sz="1000" kern="0" spc="75">
                <a:solidFill>
                  <a:srgbClr val="000000"/>
                </a:solidFill>
                <a:latin typeface="+mn-ea"/>
                <a:ea typeface="微软雅黑" panose="020B0503020204020204" charset="-122"/>
                <a:sym typeface="Helvetica"/>
              </a:rPr>
              <a:t>Word</a:t>
            </a:r>
            <a:r>
              <a:rPr lang="zh-CN" altLang="en-US" sz="1000" kern="0" spc="75">
                <a:solidFill>
                  <a:srgbClr val="000000"/>
                </a:solidFill>
                <a:latin typeface="+mn-ea"/>
                <a:ea typeface="微软雅黑" panose="020B0503020204020204" charset="-122"/>
                <a:sym typeface="Helvetica"/>
              </a:rPr>
              <a:t>、</a:t>
            </a:r>
            <a:r>
              <a:rPr lang="en-US" altLang="zh-CN" sz="1000" kern="0" spc="75">
                <a:solidFill>
                  <a:srgbClr val="000000"/>
                </a:solidFill>
                <a:latin typeface="+mn-ea"/>
                <a:ea typeface="微软雅黑" panose="020B0503020204020204" charset="-122"/>
                <a:sym typeface="Helvetica"/>
              </a:rPr>
              <a:t>URL</a:t>
            </a:r>
            <a:r>
              <a:rPr lang="zh-CN" altLang="en-US" sz="1000" kern="0" spc="75">
                <a:solidFill>
                  <a:srgbClr val="000000"/>
                </a:solidFill>
                <a:latin typeface="+mn-ea"/>
                <a:ea typeface="微软雅黑" panose="020B0503020204020204" charset="-122"/>
                <a:sym typeface="Helvetica"/>
              </a:rPr>
              <a:t>、</a:t>
            </a:r>
            <a:r>
              <a:rPr lang="en-US" altLang="zh-CN" sz="1000" kern="0" spc="75">
                <a:solidFill>
                  <a:srgbClr val="000000"/>
                </a:solidFill>
                <a:latin typeface="+mn-ea"/>
                <a:ea typeface="微软雅黑" panose="020B0503020204020204" charset="-122"/>
                <a:sym typeface="Helvetica"/>
              </a:rPr>
              <a:t>JSON</a:t>
            </a:r>
            <a:r>
              <a:rPr lang="zh-CN" altLang="en-US" sz="1000" kern="0" spc="75">
                <a:solidFill>
                  <a:srgbClr val="000000"/>
                </a:solidFill>
                <a:latin typeface="+mn-ea"/>
                <a:ea typeface="微软雅黑" panose="020B0503020204020204" charset="-122"/>
                <a:sym typeface="Helvetica"/>
              </a:rPr>
              <a:t>）</a:t>
            </a:r>
            <a:endParaRPr lang="zh-TW" altLang="en-US" sz="1000" kern="0" spc="75" dirty="0">
              <a:solidFill>
                <a:srgbClr val="000000"/>
              </a:solidFill>
              <a:latin typeface="+mn-ea"/>
              <a:ea typeface="微软雅黑" panose="020B0503020204020204" charset="-122"/>
              <a:sym typeface="Helvetica"/>
            </a:endParaRPr>
          </a:p>
        </p:txBody>
      </p:sp>
      <p:sp>
        <p:nvSpPr>
          <p:cNvPr id="24" name="Rectangle 48"/>
          <p:cNvSpPr/>
          <p:nvPr/>
        </p:nvSpPr>
        <p:spPr>
          <a:xfrm>
            <a:off x="4011512" y="2682433"/>
            <a:ext cx="3060000" cy="324000"/>
          </a:xfrm>
          <a:prstGeom prst="rect">
            <a:avLst/>
          </a:prstGeom>
          <a:noFill/>
          <a:ln w="12700" cap="flat">
            <a:solidFill>
              <a:srgbClr val="D2D3D2">
                <a:alpha val="66349"/>
              </a:srgbClr>
            </a:solidFill>
            <a:prstDash val="solid"/>
            <a:round/>
          </a:ln>
          <a:effectLst/>
        </p:spPr>
        <p:txBody>
          <a:bodyPr wrap="square" lIns="25397" tIns="25397" rIns="25397" bIns="25397" numCol="1" anchor="ctr">
            <a:noAutofit/>
          </a:bodyPr>
          <a:lstStyle/>
          <a:p>
            <a:pPr algn="ctr" defTabSz="1608455" hangingPunct="0"/>
            <a:r>
              <a:rPr lang="zh-CN" altLang="en-US" sz="1000" kern="0" spc="75">
                <a:solidFill>
                  <a:srgbClr val="000000"/>
                </a:solidFill>
                <a:latin typeface="+mn-ea"/>
                <a:ea typeface="微软雅黑" panose="020B0503020204020204" charset="-122"/>
              </a:rPr>
              <a:t>独立问题</a:t>
            </a:r>
            <a:endParaRPr lang="en-US" sz="1000" kern="0" spc="75" dirty="0">
              <a:solidFill>
                <a:srgbClr val="000000"/>
              </a:solidFill>
              <a:latin typeface="+mn-ea"/>
              <a:ea typeface="微软雅黑" panose="020B0503020204020204" charset="-122"/>
            </a:endParaRPr>
          </a:p>
        </p:txBody>
      </p:sp>
      <p:sp>
        <p:nvSpPr>
          <p:cNvPr id="25" name="Rectangle 48"/>
          <p:cNvSpPr/>
          <p:nvPr/>
        </p:nvSpPr>
        <p:spPr>
          <a:xfrm>
            <a:off x="4436814" y="3873489"/>
            <a:ext cx="2340000" cy="324000"/>
          </a:xfrm>
          <a:prstGeom prst="rect">
            <a:avLst/>
          </a:prstGeom>
          <a:noFill/>
          <a:ln w="12700" cap="flat">
            <a:solidFill>
              <a:srgbClr val="D2D3D2">
                <a:alpha val="66349"/>
              </a:srgbClr>
            </a:solidFill>
            <a:prstDash val="solid"/>
            <a:round/>
          </a:ln>
          <a:effectLst/>
        </p:spPr>
        <p:txBody>
          <a:bodyPr wrap="square" lIns="25397" tIns="25397" rIns="25397" bIns="25397" numCol="1" anchor="ctr">
            <a:noAutofit/>
          </a:bodyPr>
          <a:lstStyle/>
          <a:p>
            <a:pPr algn="ctr" defTabSz="1608455" hangingPunct="0"/>
            <a:r>
              <a:rPr lang="en-US" sz="1000" kern="0" spc="75" dirty="0">
                <a:solidFill>
                  <a:srgbClr val="000000"/>
                </a:solidFill>
                <a:latin typeface="+mn-ea"/>
                <a:ea typeface="微软雅黑" panose="020B0503020204020204" charset="-122"/>
              </a:rPr>
              <a:t>Embedding Model</a:t>
            </a:r>
          </a:p>
        </p:txBody>
      </p:sp>
      <p:sp>
        <p:nvSpPr>
          <p:cNvPr id="26" name="圆角矩形"/>
          <p:cNvSpPr/>
          <p:nvPr/>
        </p:nvSpPr>
        <p:spPr>
          <a:xfrm>
            <a:off x="801858" y="3525129"/>
            <a:ext cx="2700000" cy="324000"/>
          </a:xfrm>
          <a:prstGeom prst="roundRect">
            <a:avLst>
              <a:gd name="adj" fmla="val 1077"/>
            </a:avLst>
          </a:prstGeom>
          <a:noFill/>
          <a:ln w="12700" cap="flat">
            <a:solidFill>
              <a:srgbClr val="D2D3D2">
                <a:alpha val="66349"/>
              </a:srgbClr>
            </a:solidFill>
            <a:prstDash val="solid"/>
            <a:round/>
          </a:ln>
          <a:effectLst/>
        </p:spPr>
        <p:txBody>
          <a:bodyPr wrap="square" lIns="25397" tIns="25397" rIns="25397" bIns="25397" numCol="1" anchor="ctr">
            <a:noAutofit/>
          </a:bodyPr>
          <a:lstStyle/>
          <a:p>
            <a:pPr algn="ctr" defTabSz="1608455" hangingPunct="0"/>
            <a:r>
              <a:rPr lang="zh-CN" altLang="en-US" sz="1000" kern="0" spc="75" dirty="0">
                <a:solidFill>
                  <a:srgbClr val="000000"/>
                </a:solidFill>
                <a:latin typeface="+mn-ea"/>
                <a:ea typeface="微软雅黑" panose="020B0503020204020204" charset="-122"/>
                <a:sym typeface="Helvetica"/>
              </a:rPr>
              <a:t>原始</a:t>
            </a:r>
            <a:r>
              <a:rPr lang="zh-CN" altLang="en-US" sz="1000" kern="0" spc="75">
                <a:solidFill>
                  <a:srgbClr val="000000"/>
                </a:solidFill>
                <a:latin typeface="+mn-ea"/>
                <a:ea typeface="微软雅黑" panose="020B0503020204020204" charset="-122"/>
                <a:sym typeface="Helvetica"/>
              </a:rPr>
              <a:t>文本 </a:t>
            </a:r>
            <a:r>
              <a:rPr lang="en-US" altLang="zh-CN" sz="1000" kern="0" spc="75">
                <a:solidFill>
                  <a:srgbClr val="000000"/>
                </a:solidFill>
                <a:latin typeface="+mn-ea"/>
                <a:ea typeface="微软雅黑" panose="020B0503020204020204" charset="-122"/>
                <a:sym typeface="Helvetica"/>
              </a:rPr>
              <a:t>Text</a:t>
            </a:r>
            <a:endParaRPr lang="zh-TW" altLang="en-US" sz="1000" kern="0" spc="75" dirty="0">
              <a:solidFill>
                <a:srgbClr val="000000"/>
              </a:solidFill>
              <a:latin typeface="+mn-ea"/>
              <a:ea typeface="微软雅黑" panose="020B0503020204020204" charset="-122"/>
              <a:sym typeface="Helvetica"/>
            </a:endParaRPr>
          </a:p>
        </p:txBody>
      </p:sp>
      <p:sp>
        <p:nvSpPr>
          <p:cNvPr id="27" name="下箭头 26"/>
          <p:cNvSpPr/>
          <p:nvPr/>
        </p:nvSpPr>
        <p:spPr>
          <a:xfrm>
            <a:off x="1987550" y="3132453"/>
            <a:ext cx="306000" cy="396000"/>
          </a:xfrm>
          <a:prstGeom prst="downArrow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28600"/>
            <a:endParaRPr kumimoji="1" lang="zh-CN" altLang="en-US" sz="900">
              <a:solidFill>
                <a:srgbClr val="DBDBDB">
                  <a:lumMod val="25000"/>
                </a:srgbClr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185060" y="3194454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228600"/>
            <a:r>
              <a:rPr lang="zh-CN" altLang="en-US" sz="1000" dirty="0">
                <a:solidFill>
                  <a:srgbClr val="DBDBDB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文本转换</a:t>
            </a:r>
          </a:p>
        </p:txBody>
      </p:sp>
      <p:sp>
        <p:nvSpPr>
          <p:cNvPr id="30" name="下箭头 29"/>
          <p:cNvSpPr/>
          <p:nvPr/>
        </p:nvSpPr>
        <p:spPr>
          <a:xfrm>
            <a:off x="1988226" y="3846604"/>
            <a:ext cx="306000" cy="396000"/>
          </a:xfrm>
          <a:prstGeom prst="downArrow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28600"/>
            <a:endParaRPr kumimoji="1" lang="zh-CN" altLang="en-US" sz="900">
              <a:solidFill>
                <a:srgbClr val="DBDBDB">
                  <a:lumMod val="25000"/>
                </a:srgbClr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185059" y="3908605"/>
            <a:ext cx="10823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228600"/>
            <a:r>
              <a:rPr lang="zh-CN" altLang="en-US" sz="1000" dirty="0">
                <a:solidFill>
                  <a:srgbClr val="DBDBDB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文本分割、切块</a:t>
            </a:r>
          </a:p>
        </p:txBody>
      </p:sp>
      <p:sp>
        <p:nvSpPr>
          <p:cNvPr id="33" name="圆角矩形"/>
          <p:cNvSpPr/>
          <p:nvPr/>
        </p:nvSpPr>
        <p:spPr>
          <a:xfrm>
            <a:off x="801858" y="4248662"/>
            <a:ext cx="2700000" cy="1512000"/>
          </a:xfrm>
          <a:prstGeom prst="roundRect">
            <a:avLst>
              <a:gd name="adj" fmla="val 1077"/>
            </a:avLst>
          </a:prstGeom>
          <a:noFill/>
          <a:ln w="12700" cap="flat">
            <a:solidFill>
              <a:srgbClr val="D2D3D2">
                <a:alpha val="66349"/>
              </a:srgbClr>
            </a:solidFill>
            <a:prstDash val="solid"/>
            <a:round/>
          </a:ln>
          <a:effectLst/>
        </p:spPr>
        <p:txBody>
          <a:bodyPr wrap="square" lIns="25397" tIns="25397" rIns="25397" bIns="25397" numCol="1" anchor="ctr">
            <a:noAutofit/>
          </a:bodyPr>
          <a:lstStyle/>
          <a:p>
            <a:pPr algn="ctr" defTabSz="1608455" hangingPunct="0"/>
            <a:endParaRPr lang="zh-TW" altLang="en-US" sz="1000" kern="0" spc="75" dirty="0">
              <a:solidFill>
                <a:srgbClr val="000000"/>
              </a:solidFill>
              <a:latin typeface="+mn-ea"/>
              <a:ea typeface="微软雅黑" panose="020B0503020204020204" charset="-122"/>
              <a:sym typeface="Helvetica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988914" y="4386900"/>
            <a:ext cx="2304526" cy="324000"/>
            <a:chOff x="1943375" y="9612000"/>
            <a:chExt cx="4609051" cy="648000"/>
          </a:xfrm>
        </p:grpSpPr>
        <p:sp>
          <p:nvSpPr>
            <p:cNvPr id="35" name="矩形 42"/>
            <p:cNvSpPr/>
            <p:nvPr/>
          </p:nvSpPr>
          <p:spPr>
            <a:xfrm>
              <a:off x="1943375" y="9612000"/>
              <a:ext cx="2160000" cy="648000"/>
            </a:xfrm>
            <a:prstGeom prst="rect">
              <a:avLst/>
            </a:prstGeom>
            <a:solidFill>
              <a:srgbClr val="D6D6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600" hangingPunct="0"/>
              <a:r>
                <a:rPr lang="en-US" altLang="zh-CN" sz="1000" b="1" kern="0" dirty="0">
                  <a:solidFill>
                    <a:schemeClr val="tx1"/>
                  </a:solidFill>
                  <a:latin typeface="FZLanTingHeiS-R-GB"/>
                </a:rPr>
                <a:t>CHUNK</a:t>
              </a:r>
            </a:p>
          </p:txBody>
        </p:sp>
        <p:sp>
          <p:nvSpPr>
            <p:cNvPr id="36" name="矩形 42"/>
            <p:cNvSpPr/>
            <p:nvPr/>
          </p:nvSpPr>
          <p:spPr>
            <a:xfrm>
              <a:off x="4392426" y="9612000"/>
              <a:ext cx="2160000" cy="648000"/>
            </a:xfrm>
            <a:prstGeom prst="rect">
              <a:avLst/>
            </a:prstGeom>
            <a:solidFill>
              <a:srgbClr val="D6D6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600" hangingPunct="0"/>
              <a:r>
                <a:rPr lang="en-US" altLang="zh-CN" sz="1000" b="1" kern="0" dirty="0">
                  <a:solidFill>
                    <a:schemeClr val="tx1"/>
                  </a:solidFill>
                  <a:latin typeface="FZLanTingHeiS-R-GB"/>
                </a:rPr>
                <a:t>CHUNK</a:t>
              </a: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988914" y="4821816"/>
            <a:ext cx="2304526" cy="324000"/>
            <a:chOff x="1943375" y="9612000"/>
            <a:chExt cx="4609051" cy="648000"/>
          </a:xfrm>
        </p:grpSpPr>
        <p:sp>
          <p:nvSpPr>
            <p:cNvPr id="38" name="矩形 42"/>
            <p:cNvSpPr/>
            <p:nvPr/>
          </p:nvSpPr>
          <p:spPr>
            <a:xfrm>
              <a:off x="1943375" y="9612000"/>
              <a:ext cx="2160000" cy="648000"/>
            </a:xfrm>
            <a:prstGeom prst="rect">
              <a:avLst/>
            </a:prstGeom>
            <a:solidFill>
              <a:srgbClr val="D6D6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600" hangingPunct="0"/>
              <a:r>
                <a:rPr lang="en-US" altLang="zh-CN" sz="1000" b="1" kern="0" dirty="0">
                  <a:solidFill>
                    <a:schemeClr val="tx1"/>
                  </a:solidFill>
                  <a:latin typeface="FZLanTingHeiS-R-GB"/>
                </a:rPr>
                <a:t>CHUNK</a:t>
              </a:r>
            </a:p>
          </p:txBody>
        </p:sp>
        <p:sp>
          <p:nvSpPr>
            <p:cNvPr id="39" name="矩形 42"/>
            <p:cNvSpPr/>
            <p:nvPr/>
          </p:nvSpPr>
          <p:spPr>
            <a:xfrm>
              <a:off x="4392426" y="9612000"/>
              <a:ext cx="2160000" cy="648000"/>
            </a:xfrm>
            <a:prstGeom prst="rect">
              <a:avLst/>
            </a:prstGeom>
            <a:solidFill>
              <a:srgbClr val="D6D6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600" hangingPunct="0"/>
              <a:r>
                <a:rPr lang="en-US" altLang="zh-CN" sz="1000" b="1" kern="0" dirty="0">
                  <a:solidFill>
                    <a:schemeClr val="tx1"/>
                  </a:solidFill>
                  <a:latin typeface="FZLanTingHeiS-R-GB"/>
                </a:rPr>
                <a:t>CHUNK</a:t>
              </a: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989226" y="5290112"/>
            <a:ext cx="2304526" cy="324000"/>
            <a:chOff x="1943375" y="9612000"/>
            <a:chExt cx="4609051" cy="648000"/>
          </a:xfrm>
        </p:grpSpPr>
        <p:sp>
          <p:nvSpPr>
            <p:cNvPr id="41" name="矩形 42"/>
            <p:cNvSpPr/>
            <p:nvPr/>
          </p:nvSpPr>
          <p:spPr>
            <a:xfrm>
              <a:off x="1943375" y="9612000"/>
              <a:ext cx="2160000" cy="648000"/>
            </a:xfrm>
            <a:prstGeom prst="rect">
              <a:avLst/>
            </a:prstGeom>
            <a:solidFill>
              <a:srgbClr val="D6D6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600" hangingPunct="0"/>
              <a:r>
                <a:rPr lang="en-US" altLang="zh-CN" sz="1000" b="1" kern="0" dirty="0">
                  <a:solidFill>
                    <a:schemeClr val="tx1"/>
                  </a:solidFill>
                  <a:latin typeface="FZLanTingHeiS-R-GB"/>
                </a:rPr>
                <a:t>CHUNK</a:t>
              </a:r>
            </a:p>
          </p:txBody>
        </p:sp>
        <p:sp>
          <p:nvSpPr>
            <p:cNvPr id="42" name="矩形 42"/>
            <p:cNvSpPr/>
            <p:nvPr/>
          </p:nvSpPr>
          <p:spPr>
            <a:xfrm>
              <a:off x="4392426" y="9612000"/>
              <a:ext cx="2160000" cy="648000"/>
            </a:xfrm>
            <a:prstGeom prst="rect">
              <a:avLst/>
            </a:prstGeom>
            <a:solidFill>
              <a:srgbClr val="D6D6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600" hangingPunct="0"/>
              <a:r>
                <a:rPr lang="en-US" altLang="zh-CN" sz="1000" b="1" kern="0" dirty="0">
                  <a:solidFill>
                    <a:schemeClr val="tx1"/>
                  </a:solidFill>
                  <a:latin typeface="FZLanTingHeiS-R-GB"/>
                </a:rPr>
                <a:t>CHUNK</a:t>
              </a:r>
            </a:p>
          </p:txBody>
        </p:sp>
      </p:grpSp>
      <p:sp>
        <p:nvSpPr>
          <p:cNvPr id="43" name="圆角矩形"/>
          <p:cNvSpPr/>
          <p:nvPr/>
        </p:nvSpPr>
        <p:spPr>
          <a:xfrm>
            <a:off x="4436226" y="5011220"/>
            <a:ext cx="2354718" cy="324000"/>
          </a:xfrm>
          <a:prstGeom prst="roundRect">
            <a:avLst>
              <a:gd name="adj" fmla="val 1077"/>
            </a:avLst>
          </a:prstGeom>
          <a:noFill/>
          <a:ln w="12700" cap="flat">
            <a:solidFill>
              <a:srgbClr val="D2D3D2">
                <a:alpha val="66349"/>
              </a:srgbClr>
            </a:solidFill>
            <a:prstDash val="solid"/>
            <a:round/>
          </a:ln>
          <a:effectLst/>
        </p:spPr>
        <p:txBody>
          <a:bodyPr wrap="square" lIns="25397" tIns="25397" rIns="25397" bIns="25397" numCol="1" anchor="ctr">
            <a:noAutofit/>
          </a:bodyPr>
          <a:lstStyle/>
          <a:p>
            <a:pPr algn="ctr" defTabSz="1608455" hangingPunct="0"/>
            <a:r>
              <a:rPr lang="en-US" altLang="zh-CN" sz="1000" kern="0" spc="75">
                <a:solidFill>
                  <a:srgbClr val="000000"/>
                </a:solidFill>
                <a:latin typeface="+mn-ea"/>
                <a:ea typeface="微软雅黑" panose="020B0503020204020204" charset="-122"/>
                <a:sym typeface="Helvetica"/>
              </a:rPr>
              <a:t>Embedding Model</a:t>
            </a:r>
            <a:endParaRPr lang="zh-TW" altLang="en-US" sz="1000" kern="0" spc="75" dirty="0">
              <a:solidFill>
                <a:srgbClr val="000000"/>
              </a:solidFill>
              <a:latin typeface="+mn-ea"/>
              <a:ea typeface="微软雅黑" panose="020B0503020204020204" charset="-122"/>
              <a:sym typeface="Helvetica"/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7627550" y="3657307"/>
            <a:ext cx="3420000" cy="2095028"/>
          </a:xfrm>
          <a:prstGeom prst="roundRect">
            <a:avLst>
              <a:gd name="adj" fmla="val 4463"/>
            </a:avLst>
          </a:prstGeom>
          <a:ln>
            <a:solidFill>
              <a:srgbClr val="0089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zh-CN" altLang="en-US" sz="900">
              <a:solidFill>
                <a:prstClr val="white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45" name="Rectangle 48"/>
          <p:cNvSpPr/>
          <p:nvPr/>
        </p:nvSpPr>
        <p:spPr>
          <a:xfrm>
            <a:off x="7627550" y="2939661"/>
            <a:ext cx="3420000" cy="324000"/>
          </a:xfrm>
          <a:prstGeom prst="rect">
            <a:avLst/>
          </a:pr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25120"/>
            <a:r>
              <a:rPr lang="zh-CN" altLang="en-US" sz="1400" b="1" dirty="0">
                <a:solidFill>
                  <a:srgbClr val="0089FF"/>
                </a:solidFill>
                <a:latin typeface="微软雅黑" panose="020B0503020204020204" charset="-122"/>
                <a:ea typeface="微软雅黑" panose="020B0503020204020204" charset="-122"/>
              </a:rPr>
              <a:t>最相关文本内容（</a:t>
            </a:r>
            <a:r>
              <a:rPr lang="zh-CN" altLang="en-US" sz="1400" b="1">
                <a:solidFill>
                  <a:srgbClr val="0089FF"/>
                </a:solidFill>
                <a:latin typeface="微软雅黑" panose="020B0503020204020204" charset="-122"/>
                <a:ea typeface="微软雅黑" panose="020B0503020204020204" charset="-122"/>
              </a:rPr>
              <a:t>知识）</a:t>
            </a:r>
            <a:endParaRPr lang="en-US" sz="1400" b="1" dirty="0">
              <a:solidFill>
                <a:srgbClr val="0089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6" name="下箭头 45"/>
          <p:cNvSpPr/>
          <p:nvPr/>
        </p:nvSpPr>
        <p:spPr>
          <a:xfrm rot="10800000">
            <a:off x="9017439" y="3261815"/>
            <a:ext cx="306000" cy="396000"/>
          </a:xfrm>
          <a:prstGeom prst="downArrow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28600"/>
            <a:endParaRPr kumimoji="1" lang="zh-CN" altLang="en-US" sz="900">
              <a:solidFill>
                <a:srgbClr val="DBDBDB">
                  <a:lumMod val="25000"/>
                </a:srgbClr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9192611" y="3378445"/>
            <a:ext cx="9541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228600"/>
            <a:r>
              <a:rPr lang="zh-CN" altLang="en-US" sz="1000" dirty="0">
                <a:solidFill>
                  <a:srgbClr val="DBDBDB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返回搜索内容</a:t>
            </a:r>
          </a:p>
        </p:txBody>
      </p:sp>
      <p:sp>
        <p:nvSpPr>
          <p:cNvPr id="48" name="下箭头 47"/>
          <p:cNvSpPr/>
          <p:nvPr/>
        </p:nvSpPr>
        <p:spPr>
          <a:xfrm rot="16200000">
            <a:off x="7052608" y="3641121"/>
            <a:ext cx="306000" cy="792000"/>
          </a:xfrm>
          <a:prstGeom prst="downArrow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28600"/>
            <a:endParaRPr kumimoji="1" lang="zh-CN" altLang="en-US" sz="900" dirty="0">
              <a:solidFill>
                <a:srgbClr val="DBDBDB">
                  <a:lumMod val="25000"/>
                </a:srgbClr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49" name="下箭头 48"/>
          <p:cNvSpPr/>
          <p:nvPr/>
        </p:nvSpPr>
        <p:spPr>
          <a:xfrm rot="16200000">
            <a:off x="7052608" y="4782911"/>
            <a:ext cx="306000" cy="792000"/>
          </a:xfrm>
          <a:prstGeom prst="downArrow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28600"/>
            <a:endParaRPr kumimoji="1" lang="zh-CN" altLang="en-US" sz="900" dirty="0">
              <a:solidFill>
                <a:srgbClr val="DBDBDB">
                  <a:lumMod val="25000"/>
                </a:srgbClr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6784060" y="4879713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228600"/>
            <a:r>
              <a:rPr lang="zh-CN" altLang="en-US" sz="1000" dirty="0">
                <a:solidFill>
                  <a:srgbClr val="DBDBDB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向量写入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4672654" y="5837395"/>
            <a:ext cx="22005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228600"/>
            <a:r>
              <a:rPr lang="en-US" altLang="zh-CN" sz="1200" dirty="0">
                <a:solidFill>
                  <a:srgbClr val="DBDBDB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Part2. Retrieve Plugin Sever</a:t>
            </a:r>
            <a:endParaRPr lang="zh-CN" altLang="en-US" sz="1200" dirty="0">
              <a:solidFill>
                <a:srgbClr val="DBDBDB">
                  <a:lumMod val="25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53" name="下箭头 52"/>
          <p:cNvSpPr/>
          <p:nvPr/>
        </p:nvSpPr>
        <p:spPr>
          <a:xfrm rot="16200000">
            <a:off x="3826115" y="4750220"/>
            <a:ext cx="306000" cy="864000"/>
          </a:xfrm>
          <a:prstGeom prst="downArrow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28600"/>
            <a:endParaRPr kumimoji="1" lang="zh-CN" altLang="en-US" sz="900" dirty="0">
              <a:solidFill>
                <a:srgbClr val="DBDBDB">
                  <a:lumMod val="25000"/>
                </a:srgbClr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3975529" y="2217776"/>
            <a:ext cx="457200" cy="1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zh-CN" altLang="en-US" sz="900">
              <a:solidFill>
                <a:prstClr val="white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55" name="下箭头 54"/>
          <p:cNvSpPr/>
          <p:nvPr/>
        </p:nvSpPr>
        <p:spPr>
          <a:xfrm rot="10800000">
            <a:off x="7617488" y="2006531"/>
            <a:ext cx="306000" cy="918000"/>
          </a:xfrm>
          <a:prstGeom prst="downArrow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28600"/>
            <a:endParaRPr kumimoji="1" lang="zh-CN" altLang="en-US" sz="900">
              <a:solidFill>
                <a:srgbClr val="DBDBDB">
                  <a:lumMod val="25000"/>
                </a:srgbClr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56" name="下箭头 55"/>
          <p:cNvSpPr/>
          <p:nvPr/>
        </p:nvSpPr>
        <p:spPr>
          <a:xfrm>
            <a:off x="5391737" y="3027900"/>
            <a:ext cx="306000" cy="828000"/>
          </a:xfrm>
          <a:prstGeom prst="downArrow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28600"/>
            <a:endParaRPr kumimoji="1" lang="zh-CN" altLang="en-US" sz="900">
              <a:solidFill>
                <a:srgbClr val="DBDBDB">
                  <a:lumMod val="25000"/>
                </a:srgbClr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5577748" y="3327358"/>
            <a:ext cx="12410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228600"/>
            <a:r>
              <a:rPr lang="zh-CN" altLang="en-US" sz="1000" dirty="0">
                <a:solidFill>
                  <a:srgbClr val="DBDBDB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创建 </a:t>
            </a:r>
            <a:r>
              <a:rPr lang="en-US" altLang="zh-CN" sz="1000" dirty="0">
                <a:solidFill>
                  <a:srgbClr val="DBDBDB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Embeddings</a:t>
            </a:r>
            <a:endParaRPr lang="zh-CN" altLang="en-US" sz="1000" dirty="0">
              <a:solidFill>
                <a:srgbClr val="DBDBDB">
                  <a:lumMod val="25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3908981" y="2266273"/>
            <a:ext cx="3348000" cy="2160000"/>
          </a:xfrm>
          <a:prstGeom prst="roundRect">
            <a:avLst>
              <a:gd name="adj" fmla="val 1612"/>
            </a:avLst>
          </a:prstGeom>
          <a:noFill/>
          <a:ln w="12700" cap="flat">
            <a:solidFill>
              <a:srgbClr val="D2D3D2"/>
            </a:solidFill>
            <a:prstDash val="sysDot"/>
            <a:miter lim="400000"/>
          </a:ln>
          <a:effectLst/>
        </p:spPr>
        <p:txBody>
          <a:bodyPr wrap="square" lIns="46495" tIns="46495" rIns="46495" bIns="46495" numCol="1" anchor="ctr">
            <a:noAutofit/>
          </a:bodyPr>
          <a:lstStyle/>
          <a:p>
            <a:pPr algn="ctr" defTabSz="534670" hangingPunct="0"/>
            <a:endParaRPr lang="zh-CN" altLang="en-US" sz="2300" kern="0">
              <a:solidFill>
                <a:srgbClr val="FFFFFF"/>
              </a:solidFill>
              <a:latin typeface="Helvetica Light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3930009" y="2237458"/>
            <a:ext cx="3312000" cy="90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zh-CN" altLang="en-US" sz="900">
              <a:solidFill>
                <a:prstClr val="white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60" name="下箭头 59"/>
          <p:cNvSpPr/>
          <p:nvPr/>
        </p:nvSpPr>
        <p:spPr>
          <a:xfrm>
            <a:off x="4360383" y="2017806"/>
            <a:ext cx="306000" cy="648000"/>
          </a:xfrm>
          <a:prstGeom prst="downArrow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28600"/>
            <a:endParaRPr kumimoji="1" lang="zh-CN" altLang="en-US" sz="900">
              <a:solidFill>
                <a:srgbClr val="DBDBDB">
                  <a:lumMod val="25000"/>
                </a:srgbClr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61" name="下箭头 60"/>
          <p:cNvSpPr/>
          <p:nvPr/>
        </p:nvSpPr>
        <p:spPr>
          <a:xfrm rot="10800000">
            <a:off x="6637523" y="2001579"/>
            <a:ext cx="306000" cy="666000"/>
          </a:xfrm>
          <a:prstGeom prst="downArrow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28600"/>
            <a:endParaRPr kumimoji="1" lang="zh-CN" altLang="en-US" sz="900">
              <a:solidFill>
                <a:srgbClr val="DBDBDB">
                  <a:lumMod val="25000"/>
                </a:srgbClr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cxnSp>
        <p:nvCxnSpPr>
          <p:cNvPr id="62" name="直接连接符 168"/>
          <p:cNvCxnSpPr/>
          <p:nvPr/>
        </p:nvCxnSpPr>
        <p:spPr>
          <a:xfrm rot="10800000">
            <a:off x="441411" y="2345065"/>
            <a:ext cx="0" cy="3834000"/>
          </a:xfrm>
          <a:prstGeom prst="line">
            <a:avLst/>
          </a:prstGeom>
          <a:noFill/>
          <a:ln w="12700" cap="flat">
            <a:solidFill>
              <a:srgbClr val="D2D3D2"/>
            </a:solidFill>
            <a:prstDash val="sysDot"/>
            <a:miter lim="400000"/>
          </a:ln>
          <a:effectLst/>
        </p:spPr>
      </p:cxnSp>
      <p:cxnSp>
        <p:nvCxnSpPr>
          <p:cNvPr id="66" name="直接连接符 169"/>
          <p:cNvCxnSpPr/>
          <p:nvPr/>
        </p:nvCxnSpPr>
        <p:spPr>
          <a:xfrm rot="5400000">
            <a:off x="2105214" y="649813"/>
            <a:ext cx="0" cy="3348000"/>
          </a:xfrm>
          <a:prstGeom prst="line">
            <a:avLst/>
          </a:prstGeom>
          <a:noFill/>
          <a:ln w="12700" cap="flat">
            <a:solidFill>
              <a:srgbClr val="D2D3D2"/>
            </a:solidFill>
            <a:prstDash val="sysDot"/>
            <a:miter lim="400000"/>
          </a:ln>
          <a:effectLst/>
        </p:spPr>
      </p:cxnSp>
      <p:cxnSp>
        <p:nvCxnSpPr>
          <p:cNvPr id="67" name="直接连接符 170"/>
          <p:cNvCxnSpPr/>
          <p:nvPr/>
        </p:nvCxnSpPr>
        <p:spPr>
          <a:xfrm rot="10800000">
            <a:off x="3792435" y="2322061"/>
            <a:ext cx="0" cy="2232000"/>
          </a:xfrm>
          <a:prstGeom prst="line">
            <a:avLst/>
          </a:prstGeom>
          <a:noFill/>
          <a:ln w="12700" cap="flat">
            <a:solidFill>
              <a:srgbClr val="D2D3D2"/>
            </a:solidFill>
            <a:prstDash val="sysDot"/>
            <a:miter lim="400000"/>
          </a:ln>
          <a:effectLst/>
        </p:spPr>
      </p:cxnSp>
      <p:cxnSp>
        <p:nvCxnSpPr>
          <p:cNvPr id="68" name="直接连接符 171"/>
          <p:cNvCxnSpPr/>
          <p:nvPr/>
        </p:nvCxnSpPr>
        <p:spPr>
          <a:xfrm rot="10800000">
            <a:off x="11511668" y="2330295"/>
            <a:ext cx="0" cy="3870000"/>
          </a:xfrm>
          <a:prstGeom prst="line">
            <a:avLst/>
          </a:prstGeom>
          <a:noFill/>
          <a:ln w="12700" cap="flat">
            <a:solidFill>
              <a:srgbClr val="D2D3D2"/>
            </a:solidFill>
            <a:prstDash val="sysDot"/>
            <a:miter lim="400000"/>
          </a:ln>
          <a:effectLst/>
        </p:spPr>
      </p:cxnSp>
      <p:cxnSp>
        <p:nvCxnSpPr>
          <p:cNvPr id="69" name="直接连接符 172"/>
          <p:cNvCxnSpPr/>
          <p:nvPr/>
        </p:nvCxnSpPr>
        <p:spPr>
          <a:xfrm rot="5400000">
            <a:off x="9435397" y="253813"/>
            <a:ext cx="0" cy="4140000"/>
          </a:xfrm>
          <a:prstGeom prst="line">
            <a:avLst/>
          </a:prstGeom>
          <a:noFill/>
          <a:ln w="12700" cap="flat">
            <a:solidFill>
              <a:srgbClr val="D2D3D2"/>
            </a:solidFill>
            <a:prstDash val="sysDot"/>
            <a:miter lim="400000"/>
          </a:ln>
          <a:effectLst/>
        </p:spPr>
      </p:cxnSp>
      <p:cxnSp>
        <p:nvCxnSpPr>
          <p:cNvPr id="70" name="直接连接符 173"/>
          <p:cNvCxnSpPr/>
          <p:nvPr/>
        </p:nvCxnSpPr>
        <p:spPr>
          <a:xfrm rot="10800000">
            <a:off x="7356113" y="2323834"/>
            <a:ext cx="0" cy="2232000"/>
          </a:xfrm>
          <a:prstGeom prst="line">
            <a:avLst/>
          </a:prstGeom>
          <a:noFill/>
          <a:ln w="12700" cap="flat">
            <a:solidFill>
              <a:srgbClr val="D2D3D2"/>
            </a:solidFill>
            <a:prstDash val="sysDot"/>
            <a:miter lim="400000"/>
          </a:ln>
          <a:effectLst/>
        </p:spPr>
      </p:cxnSp>
      <p:cxnSp>
        <p:nvCxnSpPr>
          <p:cNvPr id="71" name="直接连接符 174"/>
          <p:cNvCxnSpPr/>
          <p:nvPr/>
        </p:nvCxnSpPr>
        <p:spPr>
          <a:xfrm rot="5400000">
            <a:off x="5975851" y="682097"/>
            <a:ext cx="0" cy="11070000"/>
          </a:xfrm>
          <a:prstGeom prst="line">
            <a:avLst/>
          </a:prstGeom>
          <a:noFill/>
          <a:ln w="12700" cap="flat">
            <a:solidFill>
              <a:srgbClr val="D2D3D2"/>
            </a:solidFill>
            <a:prstDash val="sysDot"/>
            <a:miter lim="400000"/>
          </a:ln>
          <a:effectLst/>
        </p:spPr>
      </p:cxnSp>
      <p:cxnSp>
        <p:nvCxnSpPr>
          <p:cNvPr id="72" name="直接连接符 175"/>
          <p:cNvCxnSpPr/>
          <p:nvPr/>
        </p:nvCxnSpPr>
        <p:spPr>
          <a:xfrm rot="5400000">
            <a:off x="5566626" y="2803422"/>
            <a:ext cx="0" cy="3510000"/>
          </a:xfrm>
          <a:prstGeom prst="line">
            <a:avLst/>
          </a:prstGeom>
          <a:noFill/>
          <a:ln w="12700" cap="flat">
            <a:solidFill>
              <a:srgbClr val="D2D3D2"/>
            </a:solidFill>
            <a:prstDash val="sysDot"/>
            <a:miter lim="400000"/>
          </a:ln>
          <a:effectLst/>
        </p:spPr>
      </p:cxnSp>
      <p:graphicFrame>
        <p:nvGraphicFramePr>
          <p:cNvPr id="74" name="表格 73"/>
          <p:cNvGraphicFramePr>
            <a:graphicFrameLocks noGrp="1"/>
          </p:cNvGraphicFramePr>
          <p:nvPr/>
        </p:nvGraphicFramePr>
        <p:xfrm>
          <a:off x="7745121" y="3772598"/>
          <a:ext cx="3161648" cy="1065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2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1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7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07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31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/>
                        <a:t>id</a:t>
                      </a:r>
                      <a:endParaRPr lang="zh-CN" altLang="en-US" sz="700" dirty="0"/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/>
                        <a:t>Content</a:t>
                      </a:r>
                      <a:endParaRPr lang="zh-CN" altLang="en-US" sz="700" dirty="0"/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/>
                        <a:t>embedding</a:t>
                      </a:r>
                      <a:endParaRPr lang="zh-CN" altLang="en-US" sz="700" dirty="0"/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 err="1"/>
                        <a:t>document_id</a:t>
                      </a:r>
                      <a:endParaRPr lang="zh-CN" altLang="en-US" sz="700" dirty="0"/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1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/>
                        <a:t>1</a:t>
                      </a:r>
                      <a:endParaRPr lang="zh-CN" altLang="en-US" sz="700" dirty="0"/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altLang="zh-CN" sz="700" dirty="0"/>
                        <a:t>StoneData</a:t>
                      </a:r>
                      <a:r>
                        <a:rPr lang="zh-CN" altLang="en-US" sz="700" dirty="0"/>
                        <a:t>是</a:t>
                      </a:r>
                      <a:r>
                        <a:rPr lang="en-US" altLang="zh-CN" sz="700" dirty="0"/>
                        <a:t>…</a:t>
                      </a:r>
                      <a:endParaRPr lang="zh-CN" altLang="en-US" sz="700" dirty="0"/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altLang="zh-CN" sz="700" dirty="0"/>
                        <a:t>[0,1,-0,1,0,1]</a:t>
                      </a:r>
                      <a:endParaRPr lang="zh-CN" altLang="en-US" sz="700" dirty="0"/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altLang="zh-CN" sz="700" dirty="0"/>
                        <a:t>StoneData</a:t>
                      </a:r>
                      <a:r>
                        <a:rPr lang="zh-CN" altLang="en-US" sz="700" dirty="0"/>
                        <a:t>报道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1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/>
                        <a:t>2</a:t>
                      </a:r>
                      <a:endParaRPr lang="zh-CN" altLang="en-US" sz="700" dirty="0"/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altLang="zh-CN" sz="700" dirty="0"/>
                        <a:t>AIGC</a:t>
                      </a:r>
                      <a:r>
                        <a:rPr lang="zh-CN" altLang="en-US" sz="700" dirty="0"/>
                        <a:t>是</a:t>
                      </a:r>
                      <a:r>
                        <a:rPr lang="en-US" altLang="zh-CN" sz="700" dirty="0"/>
                        <a:t>XXX</a:t>
                      </a:r>
                      <a:endParaRPr lang="zh-CN" altLang="en-US" sz="700" dirty="0"/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altLang="zh-CN" sz="700" dirty="0"/>
                        <a:t>[0,2,0,1,0,2,-1]</a:t>
                      </a:r>
                      <a:endParaRPr lang="zh-CN" altLang="en-US" sz="700" dirty="0"/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altLang="zh-CN" sz="700" dirty="0"/>
                        <a:t>AIGC</a:t>
                      </a:r>
                      <a:r>
                        <a:rPr lang="zh-CN" altLang="en-US" sz="700" dirty="0"/>
                        <a:t>介绍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1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/>
                        <a:t>3</a:t>
                      </a:r>
                      <a:endParaRPr lang="zh-CN" altLang="en-US" sz="700" dirty="0"/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altLang="zh-CN" sz="700" dirty="0"/>
                        <a:t>StoneData</a:t>
                      </a:r>
                      <a:r>
                        <a:rPr lang="zh-CN" altLang="en-US" sz="700" dirty="0"/>
                        <a:t>可以帮我们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altLang="zh-CN" sz="700" dirty="0"/>
                        <a:t>[-0,2,0,1,0,2,-1]</a:t>
                      </a:r>
                      <a:endParaRPr lang="zh-CN" altLang="en-US" sz="700" dirty="0"/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altLang="zh-CN" sz="700" dirty="0"/>
                        <a:t>StoneData</a:t>
                      </a:r>
                      <a:r>
                        <a:rPr lang="zh-CN" altLang="en-US" sz="700" dirty="0"/>
                        <a:t>报道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31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/>
                        <a:t>4</a:t>
                      </a:r>
                      <a:endParaRPr lang="zh-CN" altLang="en-US" sz="700" dirty="0"/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zh-CN" altLang="en-US" sz="700" dirty="0"/>
                        <a:t>数据网格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altLang="zh-CN" sz="700" dirty="0"/>
                        <a:t>[0,3,0,1,0,2,-1]</a:t>
                      </a:r>
                      <a:endParaRPr lang="zh-CN" altLang="en-US" sz="700" dirty="0"/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zh-CN" altLang="en-US" sz="700" dirty="0"/>
                        <a:t>数据网格新闻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0" name="文本框 49"/>
          <p:cNvSpPr txBox="1"/>
          <p:nvPr/>
        </p:nvSpPr>
        <p:spPr>
          <a:xfrm>
            <a:off x="6770650" y="3750889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228600"/>
            <a:r>
              <a:rPr lang="zh-CN" altLang="en-US" sz="1000" dirty="0">
                <a:solidFill>
                  <a:srgbClr val="DBDBDB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向量搜索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69415" y="279535"/>
            <a:ext cx="9299028" cy="353668"/>
          </a:xfrm>
        </p:spPr>
        <p:txBody>
          <a:bodyPr/>
          <a:lstStyle/>
          <a:p>
            <a:r>
              <a:rPr lang="zh-CN" altLang="en-US" kern="0" dirty="0"/>
              <a:t>向量数据库的向量分析</a:t>
            </a:r>
            <a:endParaRPr lang="zh-CN" altLang="en-US" dirty="0"/>
          </a:p>
        </p:txBody>
      </p:sp>
      <p:sp>
        <p:nvSpPr>
          <p:cNvPr id="9" name="object 43"/>
          <p:cNvSpPr txBox="1"/>
          <p:nvPr/>
        </p:nvSpPr>
        <p:spPr>
          <a:xfrm>
            <a:off x="527100" y="1265301"/>
            <a:ext cx="5724525" cy="6597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lang="en-US" sz="1400" spc="-30" dirty="0" err="1">
                <a:latin typeface="Arial" panose="020B0604020202020204"/>
                <a:cs typeface="Arial" panose="020B0604020202020204"/>
              </a:rPr>
              <a:t>向量数据库</a:t>
            </a:r>
            <a:r>
              <a:rPr sz="1400" dirty="0" err="1">
                <a:latin typeface="微软雅黑" panose="020B0503020204020204" charset="-122"/>
                <a:cs typeface="微软雅黑" panose="020B0503020204020204" charset="-122"/>
              </a:rPr>
              <a:t>支持结构化数据和</a:t>
            </a:r>
            <a:r>
              <a:rPr sz="1400" spc="-15" dirty="0" err="1">
                <a:latin typeface="微软雅黑" panose="020B0503020204020204" charset="-122"/>
                <a:cs typeface="微软雅黑" panose="020B0503020204020204" charset="-122"/>
              </a:rPr>
              <a:t>非</a:t>
            </a:r>
            <a:r>
              <a:rPr sz="1400" dirty="0" err="1">
                <a:latin typeface="微软雅黑" panose="020B0503020204020204" charset="-122"/>
                <a:cs typeface="微软雅黑" panose="020B0503020204020204" charset="-122"/>
              </a:rPr>
              <a:t>结构</a:t>
            </a:r>
            <a:r>
              <a:rPr sz="1400" spc="-15" dirty="0" err="1">
                <a:latin typeface="微软雅黑" panose="020B0503020204020204" charset="-122"/>
                <a:cs typeface="微软雅黑" panose="020B0503020204020204" charset="-122"/>
              </a:rPr>
              <a:t>化</a:t>
            </a:r>
            <a:r>
              <a:rPr sz="1400" dirty="0" err="1">
                <a:latin typeface="微软雅黑" panose="020B0503020204020204" charset="-122"/>
                <a:cs typeface="微软雅黑" panose="020B0503020204020204" charset="-122"/>
              </a:rPr>
              <a:t>数据</a:t>
            </a:r>
            <a:r>
              <a:rPr sz="1400" spc="-10" dirty="0">
                <a:latin typeface="Arial" panose="020B0604020202020204"/>
                <a:cs typeface="Arial" panose="020B0604020202020204"/>
              </a:rPr>
              <a:t>(</a:t>
            </a:r>
            <a:r>
              <a:rPr sz="1400" spc="-15" dirty="0">
                <a:latin typeface="微软雅黑" panose="020B0503020204020204" charset="-122"/>
                <a:cs typeface="微软雅黑" panose="020B0503020204020204" charset="-122"/>
              </a:rPr>
              <a:t>向</a:t>
            </a:r>
            <a:r>
              <a:rPr sz="1400" dirty="0">
                <a:latin typeface="微软雅黑" panose="020B0503020204020204" charset="-122"/>
                <a:cs typeface="微软雅黑" panose="020B0503020204020204" charset="-122"/>
              </a:rPr>
              <a:t>量</a:t>
            </a:r>
            <a:r>
              <a:rPr sz="1400" spc="-10" dirty="0">
                <a:latin typeface="Arial" panose="020B0604020202020204"/>
                <a:cs typeface="Arial" panose="020B0604020202020204"/>
              </a:rPr>
              <a:t>)</a:t>
            </a:r>
            <a:r>
              <a:rPr sz="1400" dirty="0">
                <a:latin typeface="微软雅黑" panose="020B0503020204020204" charset="-122"/>
                <a:cs typeface="微软雅黑" panose="020B0503020204020204" charset="-122"/>
              </a:rPr>
              <a:t>的 检索，使用</a:t>
            </a:r>
            <a:r>
              <a:rPr sz="1400" spc="-60" dirty="0">
                <a:latin typeface="Arial" panose="020B0604020202020204"/>
                <a:cs typeface="Arial" panose="020B0604020202020204"/>
              </a:rPr>
              <a:t>SQL</a:t>
            </a:r>
            <a:r>
              <a:rPr sz="1400" dirty="0">
                <a:latin typeface="微软雅黑" panose="020B0503020204020204" charset="-122"/>
                <a:cs typeface="微软雅黑" panose="020B0503020204020204" charset="-122"/>
              </a:rPr>
              <a:t>接口就可</a:t>
            </a:r>
            <a:r>
              <a:rPr sz="1400" spc="-15" dirty="0">
                <a:latin typeface="微软雅黑" panose="020B0503020204020204" charset="-122"/>
                <a:cs typeface="微软雅黑" panose="020B0503020204020204" charset="-122"/>
              </a:rPr>
              <a:t>以</a:t>
            </a:r>
            <a:r>
              <a:rPr sz="1400" dirty="0">
                <a:latin typeface="微软雅黑" panose="020B0503020204020204" charset="-122"/>
                <a:cs typeface="微软雅黑" panose="020B0503020204020204" charset="-122"/>
              </a:rPr>
              <a:t>快速</a:t>
            </a:r>
            <a:r>
              <a:rPr sz="1400" spc="-15" dirty="0">
                <a:latin typeface="微软雅黑" panose="020B0503020204020204" charset="-122"/>
                <a:cs typeface="微软雅黑" panose="020B0503020204020204" charset="-122"/>
              </a:rPr>
              <a:t>的</a:t>
            </a:r>
            <a:r>
              <a:rPr sz="1400" dirty="0">
                <a:latin typeface="微软雅黑" panose="020B0503020204020204" charset="-122"/>
                <a:cs typeface="微软雅黑" panose="020B0503020204020204" charset="-122"/>
              </a:rPr>
              <a:t>搭建</a:t>
            </a:r>
            <a:r>
              <a:rPr sz="1400" spc="-15" dirty="0">
                <a:latin typeface="微软雅黑" panose="020B0503020204020204" charset="-122"/>
                <a:cs typeface="微软雅黑" panose="020B0503020204020204" charset="-122"/>
              </a:rPr>
              <a:t>起</a:t>
            </a:r>
            <a:r>
              <a:rPr sz="1400" dirty="0">
                <a:latin typeface="微软雅黑" panose="020B0503020204020204" charset="-122"/>
                <a:cs typeface="微软雅黑" panose="020B0503020204020204" charset="-122"/>
              </a:rPr>
              <a:t>视频</a:t>
            </a:r>
            <a:r>
              <a:rPr sz="1400" spc="-15" dirty="0">
                <a:latin typeface="微软雅黑" panose="020B0503020204020204" charset="-122"/>
                <a:cs typeface="微软雅黑" panose="020B0503020204020204" charset="-122"/>
              </a:rPr>
              <a:t>、</a:t>
            </a:r>
            <a:r>
              <a:rPr sz="1400" dirty="0">
                <a:latin typeface="微软雅黑" panose="020B0503020204020204" charset="-122"/>
                <a:cs typeface="微软雅黑" panose="020B0503020204020204" charset="-122"/>
              </a:rPr>
              <a:t>音 频、图片、文本等非结</a:t>
            </a:r>
            <a:r>
              <a:rPr sz="1400" spc="-15" dirty="0">
                <a:latin typeface="微软雅黑" panose="020B0503020204020204" charset="-122"/>
                <a:cs typeface="微软雅黑" panose="020B0503020204020204" charset="-122"/>
              </a:rPr>
              <a:t>构</a:t>
            </a:r>
            <a:r>
              <a:rPr sz="1400" dirty="0">
                <a:latin typeface="微软雅黑" panose="020B0503020204020204" charset="-122"/>
                <a:cs typeface="微软雅黑" panose="020B0503020204020204" charset="-122"/>
              </a:rPr>
              <a:t>化数</a:t>
            </a:r>
            <a:r>
              <a:rPr sz="1400" spc="-15" dirty="0">
                <a:latin typeface="微软雅黑" panose="020B0503020204020204" charset="-122"/>
                <a:cs typeface="微软雅黑" panose="020B0503020204020204" charset="-122"/>
              </a:rPr>
              <a:t>据</a:t>
            </a:r>
            <a:r>
              <a:rPr sz="1400" dirty="0">
                <a:latin typeface="微软雅黑" panose="020B0503020204020204" charset="-122"/>
                <a:cs typeface="微软雅黑" panose="020B0503020204020204" charset="-122"/>
              </a:rPr>
              <a:t>与结</a:t>
            </a:r>
            <a:r>
              <a:rPr sz="1400" spc="-15" dirty="0">
                <a:latin typeface="微软雅黑" panose="020B0503020204020204" charset="-122"/>
                <a:cs typeface="微软雅黑" panose="020B0503020204020204" charset="-122"/>
              </a:rPr>
              <a:t>构</a:t>
            </a:r>
            <a:r>
              <a:rPr sz="1400" dirty="0">
                <a:latin typeface="微软雅黑" panose="020B0503020204020204" charset="-122"/>
                <a:cs typeface="微软雅黑" panose="020B0503020204020204" charset="-122"/>
              </a:rPr>
              <a:t>化数</a:t>
            </a:r>
            <a:r>
              <a:rPr sz="1400" spc="-15" dirty="0">
                <a:latin typeface="微软雅黑" panose="020B0503020204020204" charset="-122"/>
                <a:cs typeface="微软雅黑" panose="020B0503020204020204" charset="-122"/>
              </a:rPr>
              <a:t>据</a:t>
            </a:r>
            <a:r>
              <a:rPr sz="1400" dirty="0">
                <a:latin typeface="微软雅黑" panose="020B0503020204020204" charset="-122"/>
                <a:cs typeface="微软雅黑" panose="020B0503020204020204" charset="-122"/>
              </a:rPr>
              <a:t>混合 检索等功能。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6963156" y="1173480"/>
            <a:ext cx="4739640" cy="1615440"/>
            <a:chOff x="6963156" y="1173480"/>
            <a:chExt cx="4739640" cy="1615440"/>
          </a:xfrm>
        </p:grpSpPr>
        <p:sp>
          <p:nvSpPr>
            <p:cNvPr id="15" name="object 2"/>
            <p:cNvSpPr/>
            <p:nvPr/>
          </p:nvSpPr>
          <p:spPr>
            <a:xfrm>
              <a:off x="6963156" y="1173480"/>
              <a:ext cx="4739640" cy="1615440"/>
            </a:xfrm>
            <a:custGeom>
              <a:avLst/>
              <a:gdLst/>
              <a:ahLst/>
              <a:cxnLst/>
              <a:rect l="l" t="t" r="r" b="b"/>
              <a:pathLst>
                <a:path w="4739640" h="1615439">
                  <a:moveTo>
                    <a:pt x="0" y="1615439"/>
                  </a:moveTo>
                  <a:lnTo>
                    <a:pt x="4739640" y="1615439"/>
                  </a:lnTo>
                  <a:lnTo>
                    <a:pt x="4739640" y="0"/>
                  </a:lnTo>
                  <a:lnTo>
                    <a:pt x="0" y="0"/>
                  </a:lnTo>
                  <a:lnTo>
                    <a:pt x="0" y="1615439"/>
                  </a:lnTo>
                  <a:close/>
                </a:path>
              </a:pathLst>
            </a:custGeom>
            <a:solidFill>
              <a:srgbClr val="FAE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3"/>
            <p:cNvSpPr/>
            <p:nvPr/>
          </p:nvSpPr>
          <p:spPr>
            <a:xfrm>
              <a:off x="6963156" y="1173480"/>
              <a:ext cx="4739640" cy="1615440"/>
            </a:xfrm>
            <a:custGeom>
              <a:avLst/>
              <a:gdLst/>
              <a:ahLst/>
              <a:cxnLst/>
              <a:rect l="l" t="t" r="r" b="b"/>
              <a:pathLst>
                <a:path w="4739640" h="1615439">
                  <a:moveTo>
                    <a:pt x="0" y="1615439"/>
                  </a:moveTo>
                  <a:lnTo>
                    <a:pt x="4739640" y="1615439"/>
                  </a:lnTo>
                  <a:lnTo>
                    <a:pt x="4739640" y="0"/>
                  </a:lnTo>
                  <a:lnTo>
                    <a:pt x="0" y="0"/>
                  </a:lnTo>
                  <a:lnTo>
                    <a:pt x="0" y="1615439"/>
                  </a:lnTo>
                  <a:close/>
                </a:path>
              </a:pathLst>
            </a:custGeom>
            <a:ln w="12192">
              <a:solidFill>
                <a:srgbClr val="FF7B1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36"/>
            <p:cNvSpPr/>
            <p:nvPr/>
          </p:nvSpPr>
          <p:spPr>
            <a:xfrm>
              <a:off x="7094219" y="1303019"/>
              <a:ext cx="612648" cy="611124"/>
            </a:xfrm>
            <a:prstGeom prst="rect">
              <a:avLst/>
            </a:prstGeom>
            <a:blipFill>
              <a:blip r:embed="rId2" cstate="email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37"/>
            <p:cNvSpPr/>
            <p:nvPr/>
          </p:nvSpPr>
          <p:spPr>
            <a:xfrm>
              <a:off x="8317992" y="1303019"/>
              <a:ext cx="611124" cy="611124"/>
            </a:xfrm>
            <a:prstGeom prst="rect">
              <a:avLst/>
            </a:prstGeom>
            <a:blipFill>
              <a:blip r:embed="rId3" cstate="email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38"/>
            <p:cNvSpPr/>
            <p:nvPr/>
          </p:nvSpPr>
          <p:spPr>
            <a:xfrm>
              <a:off x="9540240" y="1303019"/>
              <a:ext cx="612648" cy="611124"/>
            </a:xfrm>
            <a:prstGeom prst="rect">
              <a:avLst/>
            </a:prstGeom>
            <a:blipFill>
              <a:blip r:embed="rId4" cstate="email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39"/>
            <p:cNvSpPr/>
            <p:nvPr/>
          </p:nvSpPr>
          <p:spPr>
            <a:xfrm>
              <a:off x="10764011" y="1303019"/>
              <a:ext cx="612648" cy="611124"/>
            </a:xfrm>
            <a:prstGeom prst="rect">
              <a:avLst/>
            </a:prstGeom>
            <a:blipFill>
              <a:blip r:embed="rId5" cstate="email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40"/>
            <p:cNvSpPr txBox="1"/>
            <p:nvPr/>
          </p:nvSpPr>
          <p:spPr>
            <a:xfrm>
              <a:off x="7046086" y="2033527"/>
              <a:ext cx="2018030" cy="511175"/>
            </a:xfrm>
            <a:prstGeom prst="rect">
              <a:avLst/>
            </a:prstGeom>
          </p:spPr>
          <p:txBody>
            <a:bodyPr vert="horz" wrap="square" lIns="0" tIns="61594" rIns="0" bIns="0" rtlCol="0">
              <a:spAutoFit/>
            </a:bodyPr>
            <a:lstStyle/>
            <a:p>
              <a:pPr marL="118745">
                <a:lnSpc>
                  <a:spcPct val="100000"/>
                </a:lnSpc>
                <a:spcBef>
                  <a:spcPts val="485"/>
                </a:spcBef>
                <a:tabLst>
                  <a:tab pos="1327785" algn="l"/>
                </a:tabLst>
              </a:pPr>
              <a:r>
                <a:rPr sz="1000" b="1" spc="-5" dirty="0">
                  <a:latin typeface="微软雅黑" panose="020B0503020204020204" charset="-122"/>
                  <a:cs typeface="微软雅黑" panose="020B0503020204020204" charset="-122"/>
                </a:rPr>
                <a:t>融合分析	快速分析</a:t>
              </a:r>
              <a:endParaRPr sz="1000" dirty="0">
                <a:latin typeface="微软雅黑" panose="020B0503020204020204" charset="-122"/>
                <a:cs typeface="微软雅黑" panose="020B0503020204020204" charset="-122"/>
              </a:endParaRPr>
            </a:p>
            <a:p>
              <a:pPr>
                <a:lnSpc>
                  <a:spcPct val="100000"/>
                </a:lnSpc>
                <a:spcBef>
                  <a:spcPts val="315"/>
                </a:spcBef>
                <a:tabLst>
                  <a:tab pos="1348105" algn="l"/>
                </a:tabLst>
              </a:pPr>
              <a:r>
                <a:rPr sz="800" dirty="0">
                  <a:latin typeface="微软雅黑" panose="020B0503020204020204" charset="-122"/>
                  <a:cs typeface="微软雅黑" panose="020B0503020204020204" charset="-122"/>
                </a:rPr>
                <a:t>全文、图像、视频、	高效索引</a:t>
              </a:r>
            </a:p>
            <a:p>
              <a:pPr marL="138430">
                <a:lnSpc>
                  <a:spcPct val="100000"/>
                </a:lnSpc>
                <a:tabLst>
                  <a:tab pos="1097915" algn="l"/>
                </a:tabLst>
              </a:pPr>
              <a:r>
                <a:rPr sz="800" dirty="0">
                  <a:latin typeface="微软雅黑" panose="020B0503020204020204" charset="-122"/>
                  <a:cs typeface="微软雅黑" panose="020B0503020204020204" charset="-122"/>
                </a:rPr>
                <a:t>音频</a:t>
              </a:r>
              <a:r>
                <a:rPr sz="800" spc="-5" dirty="0">
                  <a:latin typeface="微软雅黑" panose="020B0503020204020204" charset="-122"/>
                  <a:cs typeface="微软雅黑" panose="020B0503020204020204" charset="-122"/>
                </a:rPr>
                <a:t> </a:t>
              </a:r>
              <a:r>
                <a:rPr sz="800" dirty="0">
                  <a:latin typeface="微软雅黑" panose="020B0503020204020204" charset="-122"/>
                  <a:cs typeface="微软雅黑" panose="020B0503020204020204" charset="-122"/>
                </a:rPr>
                <a:t>融合查询	SSE、GPU加速</a:t>
              </a:r>
              <a:r>
                <a:rPr sz="800" spc="-75" dirty="0">
                  <a:latin typeface="微软雅黑" panose="020B0503020204020204" charset="-122"/>
                  <a:cs typeface="微软雅黑" panose="020B0503020204020204" charset="-122"/>
                </a:rPr>
                <a:t> </a:t>
              </a:r>
              <a:r>
                <a:rPr sz="800" spc="-5" dirty="0">
                  <a:solidFill>
                    <a:srgbClr val="FF0000"/>
                  </a:solidFill>
                  <a:latin typeface="微软雅黑" panose="020B0503020204020204" charset="-122"/>
                  <a:cs typeface="微软雅黑" panose="020B0503020204020204" charset="-122"/>
                </a:rPr>
                <a:t>10X</a:t>
              </a:r>
              <a:endParaRPr sz="800" dirty="0">
                <a:latin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2" name="object 41"/>
            <p:cNvSpPr txBox="1"/>
            <p:nvPr/>
          </p:nvSpPr>
          <p:spPr>
            <a:xfrm>
              <a:off x="9349485" y="2033527"/>
              <a:ext cx="1053465" cy="633095"/>
            </a:xfrm>
            <a:prstGeom prst="rect">
              <a:avLst/>
            </a:prstGeom>
          </p:spPr>
          <p:txBody>
            <a:bodyPr vert="horz" wrap="square" lIns="0" tIns="61594" rIns="0" bIns="0" rtlCol="0">
              <a:spAutoFit/>
            </a:bodyPr>
            <a:lstStyle/>
            <a:p>
              <a:pPr marL="170815">
                <a:lnSpc>
                  <a:spcPct val="100000"/>
                </a:lnSpc>
                <a:spcBef>
                  <a:spcPts val="485"/>
                </a:spcBef>
              </a:pPr>
              <a:r>
                <a:rPr sz="1000" b="1" spc="-5" dirty="0">
                  <a:latin typeface="微软雅黑" panose="020B0503020204020204" charset="-122"/>
                  <a:cs typeface="微软雅黑" panose="020B0503020204020204" charset="-122"/>
                </a:rPr>
                <a:t>超大规模</a:t>
              </a:r>
              <a:endParaRPr sz="1000">
                <a:latin typeface="微软雅黑" panose="020B0503020204020204" charset="-122"/>
                <a:cs typeface="微软雅黑" panose="020B0503020204020204" charset="-122"/>
              </a:endParaRPr>
            </a:p>
            <a:p>
              <a:pPr marL="89535">
                <a:lnSpc>
                  <a:spcPct val="100000"/>
                </a:lnSpc>
                <a:spcBef>
                  <a:spcPts val="315"/>
                </a:spcBef>
              </a:pPr>
              <a:r>
                <a:rPr sz="800" spc="-5" dirty="0">
                  <a:latin typeface="微软雅黑" panose="020B0503020204020204" charset="-122"/>
                  <a:cs typeface="微软雅黑" panose="020B0503020204020204" charset="-122"/>
                </a:rPr>
                <a:t>MPP</a:t>
              </a:r>
              <a:r>
                <a:rPr sz="800" dirty="0">
                  <a:latin typeface="微软雅黑" panose="020B0503020204020204" charset="-122"/>
                  <a:cs typeface="微软雅黑" panose="020B0503020204020204" charset="-122"/>
                </a:rPr>
                <a:t>弹性扩展到PB</a:t>
              </a:r>
              <a:endParaRPr sz="800">
                <a:latin typeface="微软雅黑" panose="020B0503020204020204" charset="-122"/>
                <a:cs typeface="微软雅黑" panose="020B0503020204020204" charset="-122"/>
              </a:endParaRPr>
            </a:p>
            <a:p>
              <a:pPr marR="5080" indent="132080">
                <a:lnSpc>
                  <a:spcPct val="100000"/>
                </a:lnSpc>
              </a:pPr>
              <a:r>
                <a:rPr sz="800" dirty="0">
                  <a:latin typeface="微软雅黑" panose="020B0503020204020204" charset="-122"/>
                  <a:cs typeface="微软雅黑" panose="020B0503020204020204" charset="-122"/>
                </a:rPr>
                <a:t>海量数据</a:t>
              </a:r>
              <a:r>
                <a:rPr sz="800" spc="-40" dirty="0">
                  <a:latin typeface="微软雅黑" panose="020B0503020204020204" charset="-122"/>
                  <a:cs typeface="微软雅黑" panose="020B0503020204020204" charset="-122"/>
                </a:rPr>
                <a:t> </a:t>
              </a:r>
              <a:r>
                <a:rPr sz="800" spc="-5" dirty="0">
                  <a:solidFill>
                    <a:srgbClr val="FF0000"/>
                  </a:solidFill>
                  <a:latin typeface="微软雅黑" panose="020B0503020204020204" charset="-122"/>
                  <a:cs typeface="微软雅黑" panose="020B0503020204020204" charset="-122"/>
                </a:rPr>
                <a:t>1000</a:t>
              </a:r>
              <a:r>
                <a:rPr sz="800" dirty="0">
                  <a:solidFill>
                    <a:srgbClr val="FF0000"/>
                  </a:solidFill>
                  <a:latin typeface="微软雅黑" panose="020B0503020204020204" charset="-122"/>
                  <a:cs typeface="微软雅黑" panose="020B0503020204020204" charset="-122"/>
                </a:rPr>
                <a:t>亿 </a:t>
              </a:r>
              <a:r>
                <a:rPr sz="800" dirty="0">
                  <a:latin typeface="微软雅黑" panose="020B0503020204020204" charset="-122"/>
                  <a:cs typeface="微软雅黑" panose="020B0503020204020204" charset="-122"/>
                </a:rPr>
                <a:t>高并发分析</a:t>
              </a:r>
              <a:r>
                <a:rPr sz="800" spc="-65" dirty="0">
                  <a:latin typeface="微软雅黑" panose="020B0503020204020204" charset="-122"/>
                  <a:cs typeface="微软雅黑" panose="020B0503020204020204" charset="-122"/>
                </a:rPr>
                <a:t> </a:t>
              </a:r>
              <a:r>
                <a:rPr sz="800" spc="-5" dirty="0">
                  <a:solidFill>
                    <a:srgbClr val="FF0000"/>
                  </a:solidFill>
                  <a:latin typeface="微软雅黑" panose="020B0503020204020204" charset="-122"/>
                  <a:cs typeface="微软雅黑" panose="020B0503020204020204" charset="-122"/>
                </a:rPr>
                <a:t>10000QPS</a:t>
              </a:r>
              <a:endParaRPr sz="800">
                <a:latin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3" name="object 42"/>
            <p:cNvSpPr txBox="1"/>
            <p:nvPr/>
          </p:nvSpPr>
          <p:spPr>
            <a:xfrm>
              <a:off x="10617072" y="2083054"/>
              <a:ext cx="888365" cy="520065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R="23495" algn="ctr">
                <a:lnSpc>
                  <a:spcPct val="100000"/>
                </a:lnSpc>
                <a:spcBef>
                  <a:spcPts val="95"/>
                </a:spcBef>
              </a:pPr>
              <a:r>
                <a:rPr sz="1000" b="1" spc="-5" dirty="0">
                  <a:latin typeface="微软雅黑" panose="020B0503020204020204" charset="-122"/>
                  <a:cs typeface="微软雅黑" panose="020B0503020204020204" charset="-122"/>
                </a:rPr>
                <a:t>开放易用</a:t>
              </a:r>
              <a:endParaRPr sz="1000">
                <a:latin typeface="微软雅黑" panose="020B0503020204020204" charset="-122"/>
                <a:cs typeface="微软雅黑" panose="020B0503020204020204" charset="-122"/>
              </a:endParaRPr>
            </a:p>
            <a:p>
              <a:pPr marR="4445" algn="ctr">
                <a:lnSpc>
                  <a:spcPct val="100000"/>
                </a:lnSpc>
                <a:spcBef>
                  <a:spcPts val="595"/>
                </a:spcBef>
              </a:pPr>
              <a:r>
                <a:rPr sz="700" spc="-5" dirty="0">
                  <a:latin typeface="微软雅黑" panose="020B0503020204020204" charset="-122"/>
                  <a:cs typeface="微软雅黑" panose="020B0503020204020204" charset="-122"/>
                </a:rPr>
                <a:t>算法</a:t>
              </a:r>
              <a:r>
                <a:rPr sz="700" spc="-5" dirty="0">
                  <a:solidFill>
                    <a:srgbClr val="FF0000"/>
                  </a:solidFill>
                  <a:latin typeface="微软雅黑" panose="020B0503020204020204" charset="-122"/>
                  <a:cs typeface="微软雅黑" panose="020B0503020204020204" charset="-122"/>
                </a:rPr>
                <a:t>开放</a:t>
              </a:r>
              <a:endParaRPr sz="700">
                <a:latin typeface="微软雅黑" panose="020B0503020204020204" charset="-122"/>
                <a:cs typeface="微软雅黑" panose="020B0503020204020204" charset="-122"/>
              </a:endParaRPr>
            </a:p>
            <a:p>
              <a:pPr marR="5080" algn="ctr">
                <a:lnSpc>
                  <a:spcPct val="100000"/>
                </a:lnSpc>
                <a:spcBef>
                  <a:spcPts val="420"/>
                </a:spcBef>
              </a:pPr>
              <a:r>
                <a:rPr sz="700" spc="-5" dirty="0">
                  <a:solidFill>
                    <a:srgbClr val="FF0000"/>
                  </a:solidFill>
                  <a:latin typeface="微软雅黑" panose="020B0503020204020204" charset="-122"/>
                  <a:cs typeface="微软雅黑" panose="020B0503020204020204" charset="-122"/>
                </a:rPr>
                <a:t>首创</a:t>
              </a:r>
              <a:r>
                <a:rPr sz="700" spc="-15" dirty="0">
                  <a:latin typeface="微软雅黑" panose="020B0503020204020204" charset="-122"/>
                  <a:cs typeface="微软雅黑" panose="020B0503020204020204" charset="-122"/>
                </a:rPr>
                <a:t>S</a:t>
              </a:r>
              <a:r>
                <a:rPr sz="700" spc="-10" dirty="0">
                  <a:latin typeface="微软雅黑" panose="020B0503020204020204" charset="-122"/>
                  <a:cs typeface="微软雅黑" panose="020B0503020204020204" charset="-122"/>
                </a:rPr>
                <a:t>Q</a:t>
              </a:r>
              <a:r>
                <a:rPr sz="700" spc="-5" dirty="0">
                  <a:latin typeface="微软雅黑" panose="020B0503020204020204" charset="-122"/>
                  <a:cs typeface="微软雅黑" panose="020B0503020204020204" charset="-122"/>
                </a:rPr>
                <a:t>L非结构化分析</a:t>
              </a:r>
              <a:endParaRPr sz="700">
                <a:latin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24" name="object 5"/>
          <p:cNvSpPr/>
          <p:nvPr/>
        </p:nvSpPr>
        <p:spPr>
          <a:xfrm>
            <a:off x="2910464" y="5063625"/>
            <a:ext cx="2996565" cy="450850"/>
          </a:xfrm>
          <a:custGeom>
            <a:avLst/>
            <a:gdLst/>
            <a:ahLst/>
            <a:cxnLst/>
            <a:rect l="l" t="t" r="r" b="b"/>
            <a:pathLst>
              <a:path w="2996565" h="450850">
                <a:moveTo>
                  <a:pt x="2996449" y="56071"/>
                </a:moveTo>
                <a:lnTo>
                  <a:pt x="2994231" y="59147"/>
                </a:lnTo>
                <a:lnTo>
                  <a:pt x="2987655" y="62180"/>
                </a:lnTo>
                <a:lnTo>
                  <a:pt x="2942916" y="70977"/>
                </a:lnTo>
                <a:lnTo>
                  <a:pt x="2893393" y="76547"/>
                </a:lnTo>
                <a:lnTo>
                  <a:pt x="2829179" y="81841"/>
                </a:lnTo>
                <a:lnTo>
                  <a:pt x="2751191" y="86824"/>
                </a:lnTo>
                <a:lnTo>
                  <a:pt x="2707317" y="89189"/>
                </a:lnTo>
                <a:lnTo>
                  <a:pt x="2660343" y="91464"/>
                </a:lnTo>
                <a:lnTo>
                  <a:pt x="2610382" y="93643"/>
                </a:lnTo>
                <a:lnTo>
                  <a:pt x="2557549" y="95724"/>
                </a:lnTo>
                <a:lnTo>
                  <a:pt x="2501959" y="97702"/>
                </a:lnTo>
                <a:lnTo>
                  <a:pt x="2443726" y="99572"/>
                </a:lnTo>
                <a:lnTo>
                  <a:pt x="2382964" y="101330"/>
                </a:lnTo>
                <a:lnTo>
                  <a:pt x="2319788" y="102972"/>
                </a:lnTo>
                <a:lnTo>
                  <a:pt x="2254312" y="104494"/>
                </a:lnTo>
                <a:lnTo>
                  <a:pt x="2186651" y="105891"/>
                </a:lnTo>
                <a:lnTo>
                  <a:pt x="2116918" y="107159"/>
                </a:lnTo>
                <a:lnTo>
                  <a:pt x="2045229" y="108295"/>
                </a:lnTo>
                <a:lnTo>
                  <a:pt x="1971697" y="109292"/>
                </a:lnTo>
                <a:lnTo>
                  <a:pt x="1896438" y="110148"/>
                </a:lnTo>
                <a:lnTo>
                  <a:pt x="1819565" y="110858"/>
                </a:lnTo>
                <a:lnTo>
                  <a:pt x="1741192" y="111418"/>
                </a:lnTo>
                <a:lnTo>
                  <a:pt x="1661435" y="111823"/>
                </a:lnTo>
                <a:lnTo>
                  <a:pt x="1580408" y="112069"/>
                </a:lnTo>
                <a:lnTo>
                  <a:pt x="1498224" y="112152"/>
                </a:lnTo>
                <a:lnTo>
                  <a:pt x="1416041" y="112069"/>
                </a:lnTo>
                <a:lnTo>
                  <a:pt x="1335013" y="111823"/>
                </a:lnTo>
                <a:lnTo>
                  <a:pt x="1255256" y="111418"/>
                </a:lnTo>
                <a:lnTo>
                  <a:pt x="1176884" y="110858"/>
                </a:lnTo>
                <a:lnTo>
                  <a:pt x="1100011" y="110148"/>
                </a:lnTo>
                <a:lnTo>
                  <a:pt x="1024751" y="109292"/>
                </a:lnTo>
                <a:lnTo>
                  <a:pt x="951219" y="108295"/>
                </a:lnTo>
                <a:lnTo>
                  <a:pt x="879530" y="107159"/>
                </a:lnTo>
                <a:lnTo>
                  <a:pt x="809797" y="105891"/>
                </a:lnTo>
                <a:lnTo>
                  <a:pt x="742136" y="104494"/>
                </a:lnTo>
                <a:lnTo>
                  <a:pt x="676660" y="102972"/>
                </a:lnTo>
                <a:lnTo>
                  <a:pt x="613484" y="101330"/>
                </a:lnTo>
                <a:lnTo>
                  <a:pt x="552722" y="99572"/>
                </a:lnTo>
                <a:lnTo>
                  <a:pt x="494489" y="97702"/>
                </a:lnTo>
                <a:lnTo>
                  <a:pt x="438899" y="95724"/>
                </a:lnTo>
                <a:lnTo>
                  <a:pt x="386066" y="93643"/>
                </a:lnTo>
                <a:lnTo>
                  <a:pt x="336106" y="91464"/>
                </a:lnTo>
                <a:lnTo>
                  <a:pt x="289131" y="89189"/>
                </a:lnTo>
                <a:lnTo>
                  <a:pt x="245257" y="86824"/>
                </a:lnTo>
                <a:lnTo>
                  <a:pt x="204598" y="84374"/>
                </a:lnTo>
                <a:lnTo>
                  <a:pt x="133383" y="79231"/>
                </a:lnTo>
                <a:lnTo>
                  <a:pt x="76400" y="73795"/>
                </a:lnTo>
                <a:lnTo>
                  <a:pt x="34566" y="68100"/>
                </a:lnTo>
                <a:lnTo>
                  <a:pt x="0" y="56071"/>
                </a:lnTo>
                <a:lnTo>
                  <a:pt x="2217" y="52995"/>
                </a:lnTo>
                <a:lnTo>
                  <a:pt x="53532" y="41168"/>
                </a:lnTo>
                <a:lnTo>
                  <a:pt x="103055" y="35600"/>
                </a:lnTo>
                <a:lnTo>
                  <a:pt x="167269" y="30307"/>
                </a:lnTo>
                <a:lnTo>
                  <a:pt x="245257" y="25324"/>
                </a:lnTo>
                <a:lnTo>
                  <a:pt x="289131" y="22960"/>
                </a:lnTo>
                <a:lnTo>
                  <a:pt x="336106" y="20686"/>
                </a:lnTo>
                <a:lnTo>
                  <a:pt x="386066" y="18507"/>
                </a:lnTo>
                <a:lnTo>
                  <a:pt x="438899" y="16426"/>
                </a:lnTo>
                <a:lnTo>
                  <a:pt x="494489" y="14449"/>
                </a:lnTo>
                <a:lnTo>
                  <a:pt x="552722" y="12579"/>
                </a:lnTo>
                <a:lnTo>
                  <a:pt x="613484" y="10821"/>
                </a:lnTo>
                <a:lnTo>
                  <a:pt x="676660" y="9179"/>
                </a:lnTo>
                <a:lnTo>
                  <a:pt x="742136" y="7657"/>
                </a:lnTo>
                <a:lnTo>
                  <a:pt x="809797" y="6260"/>
                </a:lnTo>
                <a:lnTo>
                  <a:pt x="879530" y="4992"/>
                </a:lnTo>
                <a:lnTo>
                  <a:pt x="951219" y="3857"/>
                </a:lnTo>
                <a:lnTo>
                  <a:pt x="1024751" y="2859"/>
                </a:lnTo>
                <a:lnTo>
                  <a:pt x="1100011" y="2003"/>
                </a:lnTo>
                <a:lnTo>
                  <a:pt x="1176884" y="1293"/>
                </a:lnTo>
                <a:lnTo>
                  <a:pt x="1255256" y="734"/>
                </a:lnTo>
                <a:lnTo>
                  <a:pt x="1335013" y="329"/>
                </a:lnTo>
                <a:lnTo>
                  <a:pt x="1416041" y="82"/>
                </a:lnTo>
                <a:lnTo>
                  <a:pt x="1498224" y="0"/>
                </a:lnTo>
                <a:lnTo>
                  <a:pt x="1580408" y="82"/>
                </a:lnTo>
                <a:lnTo>
                  <a:pt x="1661435" y="329"/>
                </a:lnTo>
                <a:lnTo>
                  <a:pt x="1741192" y="734"/>
                </a:lnTo>
                <a:lnTo>
                  <a:pt x="1819565" y="1293"/>
                </a:lnTo>
                <a:lnTo>
                  <a:pt x="1896438" y="2003"/>
                </a:lnTo>
                <a:lnTo>
                  <a:pt x="1971697" y="2859"/>
                </a:lnTo>
                <a:lnTo>
                  <a:pt x="2045229" y="3857"/>
                </a:lnTo>
                <a:lnTo>
                  <a:pt x="2116918" y="4992"/>
                </a:lnTo>
                <a:lnTo>
                  <a:pt x="2186651" y="6260"/>
                </a:lnTo>
                <a:lnTo>
                  <a:pt x="2254312" y="7657"/>
                </a:lnTo>
                <a:lnTo>
                  <a:pt x="2319788" y="9179"/>
                </a:lnTo>
                <a:lnTo>
                  <a:pt x="2382964" y="10821"/>
                </a:lnTo>
                <a:lnTo>
                  <a:pt x="2443726" y="12579"/>
                </a:lnTo>
                <a:lnTo>
                  <a:pt x="2501959" y="14449"/>
                </a:lnTo>
                <a:lnTo>
                  <a:pt x="2557549" y="16426"/>
                </a:lnTo>
                <a:lnTo>
                  <a:pt x="2610382" y="18507"/>
                </a:lnTo>
                <a:lnTo>
                  <a:pt x="2660343" y="20686"/>
                </a:lnTo>
                <a:lnTo>
                  <a:pt x="2707317" y="22960"/>
                </a:lnTo>
                <a:lnTo>
                  <a:pt x="2751191" y="25324"/>
                </a:lnTo>
                <a:lnTo>
                  <a:pt x="2791850" y="27775"/>
                </a:lnTo>
                <a:lnTo>
                  <a:pt x="2863065" y="32917"/>
                </a:lnTo>
                <a:lnTo>
                  <a:pt x="2920048" y="38352"/>
                </a:lnTo>
                <a:lnTo>
                  <a:pt x="2961883" y="44045"/>
                </a:lnTo>
                <a:lnTo>
                  <a:pt x="2996449" y="393510"/>
                </a:lnTo>
                <a:lnTo>
                  <a:pt x="2994231" y="396658"/>
                </a:lnTo>
                <a:lnTo>
                  <a:pt x="2942916" y="408727"/>
                </a:lnTo>
                <a:lnTo>
                  <a:pt x="2893393" y="414391"/>
                </a:lnTo>
                <a:lnTo>
                  <a:pt x="2829179" y="419764"/>
                </a:lnTo>
                <a:lnTo>
                  <a:pt x="2751191" y="424813"/>
                </a:lnTo>
                <a:lnTo>
                  <a:pt x="2707317" y="427206"/>
                </a:lnTo>
                <a:lnTo>
                  <a:pt x="2660343" y="429505"/>
                </a:lnTo>
                <a:lnTo>
                  <a:pt x="2610382" y="431707"/>
                </a:lnTo>
                <a:lnTo>
                  <a:pt x="2557549" y="433808"/>
                </a:lnTo>
                <a:lnTo>
                  <a:pt x="2501959" y="435803"/>
                </a:lnTo>
                <a:lnTo>
                  <a:pt x="2443726" y="437688"/>
                </a:lnTo>
                <a:lnTo>
                  <a:pt x="2382964" y="439459"/>
                </a:lnTo>
                <a:lnTo>
                  <a:pt x="2319788" y="441112"/>
                </a:lnTo>
                <a:lnTo>
                  <a:pt x="2254312" y="442643"/>
                </a:lnTo>
                <a:lnTo>
                  <a:pt x="2186651" y="444047"/>
                </a:lnTo>
                <a:lnTo>
                  <a:pt x="2116918" y="445321"/>
                </a:lnTo>
                <a:lnTo>
                  <a:pt x="2045229" y="446461"/>
                </a:lnTo>
                <a:lnTo>
                  <a:pt x="1971697" y="447462"/>
                </a:lnTo>
                <a:lnTo>
                  <a:pt x="1896438" y="448321"/>
                </a:lnTo>
                <a:lnTo>
                  <a:pt x="1819565" y="449032"/>
                </a:lnTo>
                <a:lnTo>
                  <a:pt x="1741192" y="449593"/>
                </a:lnTo>
                <a:lnTo>
                  <a:pt x="1661435" y="449998"/>
                </a:lnTo>
                <a:lnTo>
                  <a:pt x="1580408" y="450245"/>
                </a:lnTo>
                <a:lnTo>
                  <a:pt x="1498224" y="450328"/>
                </a:lnTo>
                <a:lnTo>
                  <a:pt x="1416041" y="450245"/>
                </a:lnTo>
                <a:lnTo>
                  <a:pt x="1335013" y="449998"/>
                </a:lnTo>
                <a:lnTo>
                  <a:pt x="1255256" y="449593"/>
                </a:lnTo>
                <a:lnTo>
                  <a:pt x="1176884" y="449032"/>
                </a:lnTo>
                <a:lnTo>
                  <a:pt x="1100011" y="448321"/>
                </a:lnTo>
                <a:lnTo>
                  <a:pt x="1024751" y="447462"/>
                </a:lnTo>
                <a:lnTo>
                  <a:pt x="951219" y="446461"/>
                </a:lnTo>
                <a:lnTo>
                  <a:pt x="879530" y="445321"/>
                </a:lnTo>
                <a:lnTo>
                  <a:pt x="809797" y="444047"/>
                </a:lnTo>
                <a:lnTo>
                  <a:pt x="742136" y="442643"/>
                </a:lnTo>
                <a:lnTo>
                  <a:pt x="676660" y="441112"/>
                </a:lnTo>
                <a:lnTo>
                  <a:pt x="613484" y="439459"/>
                </a:lnTo>
                <a:lnTo>
                  <a:pt x="552722" y="437688"/>
                </a:lnTo>
                <a:lnTo>
                  <a:pt x="494489" y="435803"/>
                </a:lnTo>
                <a:lnTo>
                  <a:pt x="438899" y="433808"/>
                </a:lnTo>
                <a:lnTo>
                  <a:pt x="386066" y="431707"/>
                </a:lnTo>
                <a:lnTo>
                  <a:pt x="336106" y="429505"/>
                </a:lnTo>
                <a:lnTo>
                  <a:pt x="289131" y="427206"/>
                </a:lnTo>
                <a:lnTo>
                  <a:pt x="245257" y="424813"/>
                </a:lnTo>
                <a:lnTo>
                  <a:pt x="204598" y="422331"/>
                </a:lnTo>
                <a:lnTo>
                  <a:pt x="133383" y="417116"/>
                </a:lnTo>
                <a:lnTo>
                  <a:pt x="76400" y="411593"/>
                </a:lnTo>
                <a:lnTo>
                  <a:pt x="34566" y="405796"/>
                </a:lnTo>
                <a:lnTo>
                  <a:pt x="0" y="56071"/>
                </a:lnTo>
              </a:path>
            </a:pathLst>
          </a:custGeom>
          <a:ln w="80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6"/>
          <p:cNvSpPr txBox="1"/>
          <p:nvPr/>
        </p:nvSpPr>
        <p:spPr>
          <a:xfrm>
            <a:off x="2694142" y="3470293"/>
            <a:ext cx="1358265" cy="238125"/>
          </a:xfrm>
          <a:prstGeom prst="rect">
            <a:avLst/>
          </a:prstGeom>
          <a:solidFill>
            <a:srgbClr val="585858"/>
          </a:solidFill>
        </p:spPr>
        <p:txBody>
          <a:bodyPr vert="horz" wrap="square" lIns="0" tIns="13970" rIns="0" bIns="0" rtlCol="0">
            <a:spAutoFit/>
          </a:bodyPr>
          <a:lstStyle/>
          <a:p>
            <a:pPr marL="339725">
              <a:lnSpc>
                <a:spcPct val="100000"/>
              </a:lnSpc>
              <a:spcBef>
                <a:spcPts val="110"/>
              </a:spcBef>
            </a:pPr>
            <a:r>
              <a:rPr sz="1300" spc="30" dirty="0">
                <a:solidFill>
                  <a:srgbClr val="FFFFFF"/>
                </a:solidFill>
                <a:latin typeface="MS PGothic" panose="020B0600070205080204" charset="-128"/>
                <a:cs typeface="MS PGothic" panose="020B0600070205080204" charset="-128"/>
              </a:rPr>
              <a:t>文本模</a:t>
            </a:r>
            <a:r>
              <a:rPr sz="1300" spc="35" dirty="0">
                <a:solidFill>
                  <a:srgbClr val="FFFFFF"/>
                </a:solidFill>
                <a:latin typeface="MS PGothic" panose="020B0600070205080204" charset="-128"/>
                <a:cs typeface="MS PGothic" panose="020B0600070205080204" charset="-128"/>
              </a:rPr>
              <a:t>型</a:t>
            </a:r>
            <a:endParaRPr sz="1300">
              <a:latin typeface="MS PGothic" panose="020B0600070205080204" charset="-128"/>
              <a:cs typeface="MS PGothic" panose="020B0600070205080204" charset="-128"/>
            </a:endParaRPr>
          </a:p>
        </p:txBody>
      </p:sp>
      <p:sp>
        <p:nvSpPr>
          <p:cNvPr id="26" name="object 7"/>
          <p:cNvSpPr txBox="1"/>
          <p:nvPr/>
        </p:nvSpPr>
        <p:spPr>
          <a:xfrm>
            <a:off x="2694142" y="3920906"/>
            <a:ext cx="1400810" cy="271780"/>
          </a:xfrm>
          <a:prstGeom prst="rect">
            <a:avLst/>
          </a:prstGeom>
          <a:solidFill>
            <a:srgbClr val="585858"/>
          </a:solidFill>
        </p:spPr>
        <p:txBody>
          <a:bodyPr vert="horz" wrap="square" lIns="0" tIns="30480" rIns="0" bIns="0" rtlCol="0">
            <a:spAutoFit/>
          </a:bodyPr>
          <a:lstStyle/>
          <a:p>
            <a:pPr marL="363855">
              <a:lnSpc>
                <a:spcPct val="100000"/>
              </a:lnSpc>
              <a:spcBef>
                <a:spcPts val="240"/>
              </a:spcBef>
            </a:pPr>
            <a:r>
              <a:rPr sz="1300" spc="30" dirty="0">
                <a:solidFill>
                  <a:srgbClr val="FFFFFF"/>
                </a:solidFill>
                <a:latin typeface="MS PGothic" panose="020B0600070205080204" charset="-128"/>
                <a:cs typeface="MS PGothic" panose="020B0600070205080204" charset="-128"/>
              </a:rPr>
              <a:t>人</a:t>
            </a:r>
            <a:r>
              <a:rPr sz="1300" spc="30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脸</a:t>
            </a:r>
            <a:r>
              <a:rPr sz="1300" spc="30" dirty="0">
                <a:solidFill>
                  <a:srgbClr val="FFFFFF"/>
                </a:solidFill>
                <a:latin typeface="MS PGothic" panose="020B0600070205080204" charset="-128"/>
                <a:cs typeface="MS PGothic" panose="020B0600070205080204" charset="-128"/>
              </a:rPr>
              <a:t>模</a:t>
            </a:r>
            <a:r>
              <a:rPr sz="1300" spc="35" dirty="0">
                <a:solidFill>
                  <a:srgbClr val="FFFFFF"/>
                </a:solidFill>
                <a:latin typeface="MS PGothic" panose="020B0600070205080204" charset="-128"/>
                <a:cs typeface="MS PGothic" panose="020B0600070205080204" charset="-128"/>
              </a:rPr>
              <a:t>型</a:t>
            </a:r>
            <a:endParaRPr sz="1300" dirty="0">
              <a:latin typeface="MS PGothic" panose="020B0600070205080204" charset="-128"/>
              <a:cs typeface="MS PGothic" panose="020B0600070205080204" charset="-128"/>
            </a:endParaRPr>
          </a:p>
        </p:txBody>
      </p:sp>
      <p:sp>
        <p:nvSpPr>
          <p:cNvPr id="27" name="object 8"/>
          <p:cNvSpPr txBox="1"/>
          <p:nvPr/>
        </p:nvSpPr>
        <p:spPr>
          <a:xfrm>
            <a:off x="2694142" y="4379475"/>
            <a:ext cx="1400810" cy="272415"/>
          </a:xfrm>
          <a:prstGeom prst="rect">
            <a:avLst/>
          </a:prstGeom>
          <a:solidFill>
            <a:srgbClr val="585858"/>
          </a:solidFill>
        </p:spPr>
        <p:txBody>
          <a:bodyPr vert="horz" wrap="square" lIns="0" tIns="30480" rIns="0" bIns="0" rtlCol="0">
            <a:spAutoFit/>
          </a:bodyPr>
          <a:lstStyle/>
          <a:p>
            <a:pPr marL="363855">
              <a:lnSpc>
                <a:spcPct val="100000"/>
              </a:lnSpc>
              <a:spcBef>
                <a:spcPts val="240"/>
              </a:spcBef>
            </a:pPr>
            <a:r>
              <a:rPr sz="1300" spc="30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语</a:t>
            </a:r>
            <a:r>
              <a:rPr sz="1300" spc="30" dirty="0">
                <a:solidFill>
                  <a:srgbClr val="FFFFFF"/>
                </a:solidFill>
                <a:latin typeface="MS PGothic" panose="020B0600070205080204" charset="-128"/>
                <a:cs typeface="MS PGothic" panose="020B0600070205080204" charset="-128"/>
              </a:rPr>
              <a:t>音模</a:t>
            </a:r>
            <a:r>
              <a:rPr sz="1300" spc="35" dirty="0">
                <a:solidFill>
                  <a:srgbClr val="FFFFFF"/>
                </a:solidFill>
                <a:latin typeface="MS PGothic" panose="020B0600070205080204" charset="-128"/>
                <a:cs typeface="MS PGothic" panose="020B0600070205080204" charset="-128"/>
              </a:rPr>
              <a:t>型</a:t>
            </a:r>
            <a:endParaRPr sz="1300" dirty="0">
              <a:latin typeface="MS PGothic" panose="020B0600070205080204" charset="-128"/>
              <a:cs typeface="MS PGothic" panose="020B0600070205080204" charset="-128"/>
            </a:endParaRPr>
          </a:p>
        </p:txBody>
      </p:sp>
      <p:sp>
        <p:nvSpPr>
          <p:cNvPr id="29" name="object 9"/>
          <p:cNvSpPr/>
          <p:nvPr/>
        </p:nvSpPr>
        <p:spPr>
          <a:xfrm>
            <a:off x="2634358" y="5398864"/>
            <a:ext cx="1010919" cy="238125"/>
          </a:xfrm>
          <a:custGeom>
            <a:avLst/>
            <a:gdLst/>
            <a:ahLst/>
            <a:cxnLst/>
            <a:rect l="l" t="t" r="r" b="b"/>
            <a:pathLst>
              <a:path w="1010920" h="238125">
                <a:moveTo>
                  <a:pt x="0" y="237720"/>
                </a:moveTo>
                <a:lnTo>
                  <a:pt x="1010517" y="237720"/>
                </a:lnTo>
                <a:lnTo>
                  <a:pt x="1010517" y="0"/>
                </a:lnTo>
                <a:lnTo>
                  <a:pt x="0" y="0"/>
                </a:lnTo>
                <a:lnTo>
                  <a:pt x="0" y="237720"/>
                </a:lnTo>
                <a:close/>
              </a:path>
            </a:pathLst>
          </a:custGeom>
          <a:solidFill>
            <a:srgbClr val="FA6807"/>
          </a:solidFill>
        </p:spPr>
        <p:txBody>
          <a:bodyPr wrap="square" lIns="0" tIns="0" rIns="0" bIns="0" rtlCol="0"/>
          <a:lstStyle/>
          <a:p>
            <a:pPr marL="110490">
              <a:lnSpc>
                <a:spcPct val="100000"/>
              </a:lnSpc>
              <a:spcBef>
                <a:spcPts val="100"/>
              </a:spcBef>
            </a:pPr>
            <a:r>
              <a:rPr lang="zh-CN" altLang="en-US" sz="1200" spc="40" dirty="0">
                <a:solidFill>
                  <a:srgbClr val="FFFFFF"/>
                </a:solidFill>
                <a:latin typeface="MS PGothic" panose="020B0600070205080204" charset="-128"/>
                <a:cs typeface="MS PGothic" panose="020B0600070205080204" charset="-128"/>
              </a:rPr>
              <a:t>分</a:t>
            </a:r>
            <a:r>
              <a:rPr lang="zh-CN" altLang="en-US" sz="1200" spc="35" dirty="0">
                <a:solidFill>
                  <a:srgbClr val="FFFFFF"/>
                </a:solidFill>
                <a:latin typeface="MS PGothic" panose="020B0600070205080204" charset="-128"/>
                <a:cs typeface="MS PGothic" panose="020B0600070205080204" charset="-128"/>
              </a:rPr>
              <a:t>布</a:t>
            </a:r>
            <a:r>
              <a:rPr lang="zh-CN" altLang="en-US" sz="1200" spc="40" dirty="0">
                <a:solidFill>
                  <a:srgbClr val="FFFFFF"/>
                </a:solidFill>
                <a:latin typeface="MS PGothic" panose="020B0600070205080204" charset="-128"/>
                <a:cs typeface="MS PGothic" panose="020B0600070205080204" charset="-128"/>
              </a:rPr>
              <a:t>式</a:t>
            </a:r>
            <a:r>
              <a:rPr lang="zh-CN" altLang="en-US" sz="1200" spc="40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计</a:t>
            </a:r>
            <a:r>
              <a:rPr lang="zh-CN" altLang="en-US" sz="1200" spc="5" dirty="0">
                <a:solidFill>
                  <a:srgbClr val="FFFFFF"/>
                </a:solidFill>
                <a:latin typeface="MS PGothic" panose="020B0600070205080204" charset="-128"/>
                <a:cs typeface="MS PGothic" panose="020B0600070205080204" charset="-128"/>
              </a:rPr>
              <a:t>算</a:t>
            </a:r>
            <a:endParaRPr lang="zh-CN" altLang="en-US" sz="1200" dirty="0">
              <a:latin typeface="MS PGothic" panose="020B0600070205080204" charset="-128"/>
              <a:cs typeface="MS PGothic" panose="020B0600070205080204" charset="-128"/>
            </a:endParaRPr>
          </a:p>
        </p:txBody>
      </p:sp>
      <p:sp>
        <p:nvSpPr>
          <p:cNvPr id="31" name="object 11"/>
          <p:cNvSpPr/>
          <p:nvPr/>
        </p:nvSpPr>
        <p:spPr>
          <a:xfrm>
            <a:off x="3754807" y="5398864"/>
            <a:ext cx="1002665" cy="247015"/>
          </a:xfrm>
          <a:custGeom>
            <a:avLst/>
            <a:gdLst/>
            <a:ahLst/>
            <a:cxnLst/>
            <a:rect l="l" t="t" r="r" b="b"/>
            <a:pathLst>
              <a:path w="1002664" h="247014">
                <a:moveTo>
                  <a:pt x="0" y="246746"/>
                </a:moveTo>
                <a:lnTo>
                  <a:pt x="1002257" y="246746"/>
                </a:lnTo>
                <a:lnTo>
                  <a:pt x="1002257" y="0"/>
                </a:lnTo>
                <a:lnTo>
                  <a:pt x="0" y="0"/>
                </a:lnTo>
                <a:lnTo>
                  <a:pt x="0" y="246746"/>
                </a:lnTo>
                <a:close/>
              </a:path>
            </a:pathLst>
          </a:custGeom>
          <a:solidFill>
            <a:srgbClr val="FA6807"/>
          </a:solidFill>
        </p:spPr>
        <p:txBody>
          <a:bodyPr wrap="square" lIns="0" tIns="0" rIns="0" bIns="0" rtlCol="0"/>
          <a:lstStyle/>
          <a:p>
            <a:pPr marL="110490">
              <a:spcBef>
                <a:spcPts val="100"/>
              </a:spcBef>
            </a:pPr>
            <a:r>
              <a:rPr lang="zh-CN" altLang="en-US" sz="1200" spc="35" dirty="0">
                <a:solidFill>
                  <a:srgbClr val="FFFFFF"/>
                </a:solidFill>
                <a:latin typeface="MS PGothic" panose="020B0600070205080204" charset="-128"/>
                <a:cs typeface="MS PGothic" panose="020B0600070205080204" charset="-128"/>
              </a:rPr>
              <a:t>融</a:t>
            </a:r>
            <a:r>
              <a:rPr lang="zh-CN" altLang="en-US" sz="1200" spc="40" dirty="0">
                <a:solidFill>
                  <a:srgbClr val="FFFFFF"/>
                </a:solidFill>
                <a:latin typeface="MS PGothic" panose="020B0600070205080204" charset="-128"/>
                <a:cs typeface="MS PGothic" panose="020B0600070205080204" charset="-128"/>
              </a:rPr>
              <a:t>合分</a:t>
            </a:r>
            <a:r>
              <a:rPr lang="zh-CN" altLang="en-US" sz="1200" spc="5" dirty="0">
                <a:solidFill>
                  <a:srgbClr val="FFFFFF"/>
                </a:solidFill>
                <a:latin typeface="MS PGothic" panose="020B0600070205080204" charset="-128"/>
                <a:cs typeface="MS PGothic" panose="020B0600070205080204" charset="-128"/>
              </a:rPr>
              <a:t>析</a:t>
            </a:r>
            <a:endParaRPr sz="1200" spc="4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3" name="object 12"/>
          <p:cNvSpPr/>
          <p:nvPr/>
        </p:nvSpPr>
        <p:spPr>
          <a:xfrm>
            <a:off x="4871669" y="5405002"/>
            <a:ext cx="967740" cy="247015"/>
          </a:xfrm>
          <a:custGeom>
            <a:avLst/>
            <a:gdLst/>
            <a:ahLst/>
            <a:cxnLst/>
            <a:rect l="l" t="t" r="r" b="b"/>
            <a:pathLst>
              <a:path w="967739" h="247014">
                <a:moveTo>
                  <a:pt x="0" y="246746"/>
                </a:moveTo>
                <a:lnTo>
                  <a:pt x="967351" y="246746"/>
                </a:lnTo>
                <a:lnTo>
                  <a:pt x="967351" y="0"/>
                </a:lnTo>
                <a:lnTo>
                  <a:pt x="0" y="0"/>
                </a:lnTo>
                <a:lnTo>
                  <a:pt x="0" y="246746"/>
                </a:lnTo>
                <a:close/>
              </a:path>
            </a:pathLst>
          </a:custGeom>
          <a:solidFill>
            <a:srgbClr val="FA6807"/>
          </a:solidFill>
          <a:ln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algn="ctr"/>
            <a:r>
              <a:rPr lang="zh-CN" altLang="en-US" sz="1200" spc="40" dirty="0">
                <a:solidFill>
                  <a:srgbClr val="FFFFFF"/>
                </a:solidFill>
                <a:latin typeface="MS PGothic" panose="020B0600070205080204" charset="-128"/>
                <a:cs typeface="MS PGothic" panose="020B0600070205080204" charset="-128"/>
              </a:rPr>
              <a:t>高效索</a:t>
            </a:r>
            <a:r>
              <a:rPr lang="zh-CN" altLang="en-US" sz="1200" spc="5" dirty="0">
                <a:solidFill>
                  <a:srgbClr val="FFFFFF"/>
                </a:solidFill>
                <a:latin typeface="MS PGothic" panose="020B0600070205080204" charset="-128"/>
                <a:cs typeface="MS PGothic" panose="020B0600070205080204" charset="-128"/>
              </a:rPr>
              <a:t>引</a:t>
            </a:r>
            <a:endParaRPr sz="1200" dirty="0"/>
          </a:p>
        </p:txBody>
      </p:sp>
      <p:sp>
        <p:nvSpPr>
          <p:cNvPr id="34" name="object 13"/>
          <p:cNvSpPr/>
          <p:nvPr/>
        </p:nvSpPr>
        <p:spPr>
          <a:xfrm>
            <a:off x="5945261" y="5398864"/>
            <a:ext cx="899794" cy="247015"/>
          </a:xfrm>
          <a:custGeom>
            <a:avLst/>
            <a:gdLst/>
            <a:ahLst/>
            <a:cxnLst/>
            <a:rect l="l" t="t" r="r" b="b"/>
            <a:pathLst>
              <a:path w="899795" h="247014">
                <a:moveTo>
                  <a:pt x="0" y="246746"/>
                </a:moveTo>
                <a:lnTo>
                  <a:pt x="899701" y="246746"/>
                </a:lnTo>
                <a:lnTo>
                  <a:pt x="899701" y="0"/>
                </a:lnTo>
                <a:lnTo>
                  <a:pt x="0" y="0"/>
                </a:lnTo>
                <a:lnTo>
                  <a:pt x="0" y="246746"/>
                </a:lnTo>
                <a:close/>
              </a:path>
            </a:pathLst>
          </a:custGeom>
          <a:solidFill>
            <a:srgbClr val="FA6807"/>
          </a:solidFill>
        </p:spPr>
        <p:txBody>
          <a:bodyPr wrap="square" lIns="0" tIns="0" rIns="0" bIns="0" rtlCol="0"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1200" spc="40" dirty="0">
                <a:solidFill>
                  <a:srgbClr val="FFFFFF"/>
                </a:solidFill>
                <a:latin typeface="MS PGothic" panose="020B0600070205080204" charset="-128"/>
                <a:cs typeface="MS PGothic" panose="020B0600070205080204" charset="-128"/>
              </a:rPr>
              <a:t>硬件</a:t>
            </a:r>
            <a:r>
              <a:rPr lang="zh-CN" altLang="en-US" sz="1200" spc="35" dirty="0">
                <a:solidFill>
                  <a:srgbClr val="FFFFFF"/>
                </a:solidFill>
                <a:latin typeface="MS PGothic" panose="020B0600070205080204" charset="-128"/>
                <a:cs typeface="MS PGothic" panose="020B0600070205080204" charset="-128"/>
              </a:rPr>
              <a:t>加</a:t>
            </a:r>
            <a:r>
              <a:rPr lang="zh-CN" altLang="en-US" sz="1200" spc="5" dirty="0">
                <a:solidFill>
                  <a:srgbClr val="FFFFFF"/>
                </a:solidFill>
                <a:latin typeface="MS PGothic" panose="020B0600070205080204" charset="-128"/>
                <a:cs typeface="MS PGothic" panose="020B0600070205080204" charset="-128"/>
              </a:rPr>
              <a:t>速</a:t>
            </a:r>
            <a:endParaRPr lang="zh-CN" altLang="en-US" sz="1200" dirty="0">
              <a:latin typeface="MS PGothic" panose="020B0600070205080204" charset="-128"/>
              <a:cs typeface="MS PGothic" panose="020B0600070205080204" charset="-128"/>
            </a:endParaRPr>
          </a:p>
        </p:txBody>
      </p:sp>
      <p:sp>
        <p:nvSpPr>
          <p:cNvPr id="36" name="object 15"/>
          <p:cNvSpPr txBox="1"/>
          <p:nvPr/>
        </p:nvSpPr>
        <p:spPr>
          <a:xfrm>
            <a:off x="4094952" y="2825947"/>
            <a:ext cx="1053465" cy="238527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1450" b="1" spc="90" dirty="0" err="1">
                <a:latin typeface="MS PGothic" panose="020B0600070205080204" charset="-128"/>
                <a:cs typeface="MS PGothic" panose="020B0600070205080204" charset="-128"/>
              </a:rPr>
              <a:t>向量数据库</a:t>
            </a:r>
            <a:endParaRPr sz="1450" dirty="0">
              <a:latin typeface="MS PGothic" panose="020B0600070205080204" charset="-128"/>
              <a:cs typeface="MS PGothic" panose="020B0600070205080204" charset="-128"/>
            </a:endParaRPr>
          </a:p>
        </p:txBody>
      </p:sp>
      <p:sp>
        <p:nvSpPr>
          <p:cNvPr id="77" name="object 16"/>
          <p:cNvSpPr/>
          <p:nvPr/>
        </p:nvSpPr>
        <p:spPr>
          <a:xfrm>
            <a:off x="2651468" y="4804159"/>
            <a:ext cx="4193540" cy="501650"/>
          </a:xfrm>
          <a:custGeom>
            <a:avLst/>
            <a:gdLst/>
            <a:ahLst/>
            <a:cxnLst/>
            <a:rect l="l" t="t" r="r" b="b"/>
            <a:pathLst>
              <a:path w="4193540" h="501650">
                <a:moveTo>
                  <a:pt x="2096747" y="0"/>
                </a:moveTo>
                <a:lnTo>
                  <a:pt x="2014415" y="47"/>
                </a:lnTo>
                <a:lnTo>
                  <a:pt x="1932886" y="188"/>
                </a:lnTo>
                <a:lnTo>
                  <a:pt x="1852221" y="422"/>
                </a:lnTo>
                <a:lnTo>
                  <a:pt x="1772475" y="745"/>
                </a:lnTo>
                <a:lnTo>
                  <a:pt x="1615980" y="1657"/>
                </a:lnTo>
                <a:lnTo>
                  <a:pt x="1316599" y="4489"/>
                </a:lnTo>
                <a:lnTo>
                  <a:pt x="509726" y="21771"/>
                </a:lnTo>
                <a:lnTo>
                  <a:pt x="248472" y="33159"/>
                </a:lnTo>
                <a:lnTo>
                  <a:pt x="149938" y="39491"/>
                </a:lnTo>
                <a:lnTo>
                  <a:pt x="97203" y="43917"/>
                </a:lnTo>
                <a:lnTo>
                  <a:pt x="55376" y="48490"/>
                </a:lnTo>
                <a:lnTo>
                  <a:pt x="14106" y="55596"/>
                </a:lnTo>
                <a:lnTo>
                  <a:pt x="0" y="62956"/>
                </a:lnTo>
                <a:lnTo>
                  <a:pt x="0" y="438915"/>
                </a:lnTo>
                <a:lnTo>
                  <a:pt x="38698" y="450963"/>
                </a:lnTo>
                <a:lnTo>
                  <a:pt x="97203" y="457833"/>
                </a:lnTo>
                <a:lnTo>
                  <a:pt x="149938" y="462234"/>
                </a:lnTo>
                <a:lnTo>
                  <a:pt x="248472" y="468533"/>
                </a:lnTo>
                <a:lnTo>
                  <a:pt x="460629" y="478109"/>
                </a:lnTo>
                <a:lnTo>
                  <a:pt x="908549" y="490548"/>
                </a:lnTo>
                <a:lnTo>
                  <a:pt x="1932886" y="501378"/>
                </a:lnTo>
                <a:lnTo>
                  <a:pt x="2014415" y="501519"/>
                </a:lnTo>
                <a:lnTo>
                  <a:pt x="2096747" y="501567"/>
                </a:lnTo>
                <a:lnTo>
                  <a:pt x="3155019" y="493017"/>
                </a:lnTo>
                <a:lnTo>
                  <a:pt x="3683768" y="479870"/>
                </a:lnTo>
                <a:lnTo>
                  <a:pt x="3907229" y="470545"/>
                </a:lnTo>
                <a:lnTo>
                  <a:pt x="4013244" y="464376"/>
                </a:lnTo>
                <a:lnTo>
                  <a:pt x="4071258" y="460053"/>
                </a:lnTo>
                <a:lnTo>
                  <a:pt x="4118597" y="455577"/>
                </a:lnTo>
                <a:lnTo>
                  <a:pt x="4168572" y="448609"/>
                </a:lnTo>
                <a:lnTo>
                  <a:pt x="4193495" y="438915"/>
                </a:lnTo>
                <a:lnTo>
                  <a:pt x="4193495" y="62956"/>
                </a:lnTo>
                <a:lnTo>
                  <a:pt x="4154796" y="50827"/>
                </a:lnTo>
                <a:lnTo>
                  <a:pt x="4096291" y="43917"/>
                </a:lnTo>
                <a:lnTo>
                  <a:pt x="4043556" y="39491"/>
                </a:lnTo>
                <a:lnTo>
                  <a:pt x="3945022" y="33159"/>
                </a:lnTo>
                <a:lnTo>
                  <a:pt x="3683768" y="21771"/>
                </a:lnTo>
                <a:lnTo>
                  <a:pt x="2876895" y="4489"/>
                </a:lnTo>
                <a:lnTo>
                  <a:pt x="2096747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17"/>
          <p:cNvSpPr/>
          <p:nvPr/>
        </p:nvSpPr>
        <p:spPr>
          <a:xfrm>
            <a:off x="2655892" y="4808578"/>
            <a:ext cx="4193540" cy="501650"/>
          </a:xfrm>
          <a:custGeom>
            <a:avLst/>
            <a:gdLst/>
            <a:ahLst/>
            <a:cxnLst/>
            <a:rect l="l" t="t" r="r" b="b"/>
            <a:pathLst>
              <a:path w="4193540" h="501650">
                <a:moveTo>
                  <a:pt x="4193495" y="62956"/>
                </a:moveTo>
                <a:lnTo>
                  <a:pt x="4191908" y="65414"/>
                </a:lnTo>
                <a:lnTo>
                  <a:pt x="4187186" y="67848"/>
                </a:lnTo>
                <a:lnTo>
                  <a:pt x="4138118" y="77310"/>
                </a:lnTo>
                <a:lnTo>
                  <a:pt x="4096291" y="81852"/>
                </a:lnTo>
                <a:lnTo>
                  <a:pt x="4043556" y="86250"/>
                </a:lnTo>
                <a:lnTo>
                  <a:pt x="3980380" y="90489"/>
                </a:lnTo>
                <a:lnTo>
                  <a:pt x="3907229" y="94556"/>
                </a:lnTo>
                <a:lnTo>
                  <a:pt x="3867058" y="96521"/>
                </a:lnTo>
                <a:lnTo>
                  <a:pt x="3824568" y="98437"/>
                </a:lnTo>
                <a:lnTo>
                  <a:pt x="3779818" y="100303"/>
                </a:lnTo>
                <a:lnTo>
                  <a:pt x="3732865" y="102117"/>
                </a:lnTo>
                <a:lnTo>
                  <a:pt x="3683768" y="103878"/>
                </a:lnTo>
                <a:lnTo>
                  <a:pt x="3632585" y="105583"/>
                </a:lnTo>
                <a:lnTo>
                  <a:pt x="3579374" y="107231"/>
                </a:lnTo>
                <a:lnTo>
                  <a:pt x="3524194" y="108821"/>
                </a:lnTo>
                <a:lnTo>
                  <a:pt x="3467103" y="110350"/>
                </a:lnTo>
                <a:lnTo>
                  <a:pt x="3408159" y="111816"/>
                </a:lnTo>
                <a:lnTo>
                  <a:pt x="3347420" y="113219"/>
                </a:lnTo>
                <a:lnTo>
                  <a:pt x="3284945" y="114556"/>
                </a:lnTo>
                <a:lnTo>
                  <a:pt x="3220792" y="115825"/>
                </a:lnTo>
                <a:lnTo>
                  <a:pt x="3155019" y="117025"/>
                </a:lnTo>
                <a:lnTo>
                  <a:pt x="3087685" y="118154"/>
                </a:lnTo>
                <a:lnTo>
                  <a:pt x="3018847" y="119211"/>
                </a:lnTo>
                <a:lnTo>
                  <a:pt x="2948564" y="120192"/>
                </a:lnTo>
                <a:lnTo>
                  <a:pt x="2876895" y="121098"/>
                </a:lnTo>
                <a:lnTo>
                  <a:pt x="2803897" y="121926"/>
                </a:lnTo>
                <a:lnTo>
                  <a:pt x="2729628" y="122674"/>
                </a:lnTo>
                <a:lnTo>
                  <a:pt x="2654148" y="123340"/>
                </a:lnTo>
                <a:lnTo>
                  <a:pt x="2577514" y="123923"/>
                </a:lnTo>
                <a:lnTo>
                  <a:pt x="2499785" y="124422"/>
                </a:lnTo>
                <a:lnTo>
                  <a:pt x="2421019" y="124833"/>
                </a:lnTo>
                <a:lnTo>
                  <a:pt x="2341274" y="125156"/>
                </a:lnTo>
                <a:lnTo>
                  <a:pt x="2260608" y="125389"/>
                </a:lnTo>
                <a:lnTo>
                  <a:pt x="2179079" y="125531"/>
                </a:lnTo>
                <a:lnTo>
                  <a:pt x="2096747" y="125578"/>
                </a:lnTo>
                <a:lnTo>
                  <a:pt x="2014415" y="125531"/>
                </a:lnTo>
                <a:lnTo>
                  <a:pt x="1932886" y="125389"/>
                </a:lnTo>
                <a:lnTo>
                  <a:pt x="1852221" y="125156"/>
                </a:lnTo>
                <a:lnTo>
                  <a:pt x="1772475" y="124833"/>
                </a:lnTo>
                <a:lnTo>
                  <a:pt x="1693709" y="124422"/>
                </a:lnTo>
                <a:lnTo>
                  <a:pt x="1615980" y="123923"/>
                </a:lnTo>
                <a:lnTo>
                  <a:pt x="1539346" y="123340"/>
                </a:lnTo>
                <a:lnTo>
                  <a:pt x="1463866" y="122674"/>
                </a:lnTo>
                <a:lnTo>
                  <a:pt x="1389597" y="121926"/>
                </a:lnTo>
                <a:lnTo>
                  <a:pt x="1316599" y="121098"/>
                </a:lnTo>
                <a:lnTo>
                  <a:pt x="1244930" y="120192"/>
                </a:lnTo>
                <a:lnTo>
                  <a:pt x="1174647" y="119211"/>
                </a:lnTo>
                <a:lnTo>
                  <a:pt x="1105809" y="118154"/>
                </a:lnTo>
                <a:lnTo>
                  <a:pt x="1038475" y="117025"/>
                </a:lnTo>
                <a:lnTo>
                  <a:pt x="972702" y="115825"/>
                </a:lnTo>
                <a:lnTo>
                  <a:pt x="908549" y="114556"/>
                </a:lnTo>
                <a:lnTo>
                  <a:pt x="846074" y="113219"/>
                </a:lnTo>
                <a:lnTo>
                  <a:pt x="785335" y="111816"/>
                </a:lnTo>
                <a:lnTo>
                  <a:pt x="726391" y="110350"/>
                </a:lnTo>
                <a:lnTo>
                  <a:pt x="669300" y="108821"/>
                </a:lnTo>
                <a:lnTo>
                  <a:pt x="614120" y="107231"/>
                </a:lnTo>
                <a:lnTo>
                  <a:pt x="560909" y="105583"/>
                </a:lnTo>
                <a:lnTo>
                  <a:pt x="509726" y="103878"/>
                </a:lnTo>
                <a:lnTo>
                  <a:pt x="460629" y="102117"/>
                </a:lnTo>
                <a:lnTo>
                  <a:pt x="413676" y="100303"/>
                </a:lnTo>
                <a:lnTo>
                  <a:pt x="368926" y="98437"/>
                </a:lnTo>
                <a:lnTo>
                  <a:pt x="326436" y="96521"/>
                </a:lnTo>
                <a:lnTo>
                  <a:pt x="286265" y="94556"/>
                </a:lnTo>
                <a:lnTo>
                  <a:pt x="213114" y="90489"/>
                </a:lnTo>
                <a:lnTo>
                  <a:pt x="149938" y="86250"/>
                </a:lnTo>
                <a:lnTo>
                  <a:pt x="97203" y="81852"/>
                </a:lnTo>
                <a:lnTo>
                  <a:pt x="55376" y="77310"/>
                </a:lnTo>
                <a:lnTo>
                  <a:pt x="14106" y="70256"/>
                </a:lnTo>
                <a:lnTo>
                  <a:pt x="0" y="62956"/>
                </a:lnTo>
                <a:lnTo>
                  <a:pt x="1586" y="60490"/>
                </a:lnTo>
                <a:lnTo>
                  <a:pt x="38698" y="50882"/>
                </a:lnTo>
                <a:lnTo>
                  <a:pt x="97203" y="43990"/>
                </a:lnTo>
                <a:lnTo>
                  <a:pt x="149938" y="39573"/>
                </a:lnTo>
                <a:lnTo>
                  <a:pt x="213114" y="35313"/>
                </a:lnTo>
                <a:lnTo>
                  <a:pt x="286265" y="31225"/>
                </a:lnTo>
                <a:lnTo>
                  <a:pt x="326436" y="29250"/>
                </a:lnTo>
                <a:lnTo>
                  <a:pt x="368926" y="27323"/>
                </a:lnTo>
                <a:lnTo>
                  <a:pt x="413676" y="25446"/>
                </a:lnTo>
                <a:lnTo>
                  <a:pt x="460629" y="23622"/>
                </a:lnTo>
                <a:lnTo>
                  <a:pt x="509726" y="21851"/>
                </a:lnTo>
                <a:lnTo>
                  <a:pt x="560909" y="20135"/>
                </a:lnTo>
                <a:lnTo>
                  <a:pt x="614120" y="18476"/>
                </a:lnTo>
                <a:lnTo>
                  <a:pt x="669300" y="16877"/>
                </a:lnTo>
                <a:lnTo>
                  <a:pt x="726391" y="15338"/>
                </a:lnTo>
                <a:lnTo>
                  <a:pt x="785335" y="13862"/>
                </a:lnTo>
                <a:lnTo>
                  <a:pt x="846074" y="12450"/>
                </a:lnTo>
                <a:lnTo>
                  <a:pt x="908549" y="11104"/>
                </a:lnTo>
                <a:lnTo>
                  <a:pt x="972702" y="9826"/>
                </a:lnTo>
                <a:lnTo>
                  <a:pt x="1038475" y="8617"/>
                </a:lnTo>
                <a:lnTo>
                  <a:pt x="1105809" y="7480"/>
                </a:lnTo>
                <a:lnTo>
                  <a:pt x="1174647" y="6416"/>
                </a:lnTo>
                <a:lnTo>
                  <a:pt x="1244930" y="5427"/>
                </a:lnTo>
                <a:lnTo>
                  <a:pt x="1316599" y="4514"/>
                </a:lnTo>
                <a:lnTo>
                  <a:pt x="1389597" y="3681"/>
                </a:lnTo>
                <a:lnTo>
                  <a:pt x="1463866" y="2927"/>
                </a:lnTo>
                <a:lnTo>
                  <a:pt x="1539346" y="2255"/>
                </a:lnTo>
                <a:lnTo>
                  <a:pt x="1615980" y="1667"/>
                </a:lnTo>
                <a:lnTo>
                  <a:pt x="1693709" y="1165"/>
                </a:lnTo>
                <a:lnTo>
                  <a:pt x="1772475" y="750"/>
                </a:lnTo>
                <a:lnTo>
                  <a:pt x="1852221" y="424"/>
                </a:lnTo>
                <a:lnTo>
                  <a:pt x="1932886" y="190"/>
                </a:lnTo>
                <a:lnTo>
                  <a:pt x="2014415" y="47"/>
                </a:lnTo>
                <a:lnTo>
                  <a:pt x="2096747" y="0"/>
                </a:lnTo>
                <a:lnTo>
                  <a:pt x="2179079" y="47"/>
                </a:lnTo>
                <a:lnTo>
                  <a:pt x="2260608" y="190"/>
                </a:lnTo>
                <a:lnTo>
                  <a:pt x="2341274" y="424"/>
                </a:lnTo>
                <a:lnTo>
                  <a:pt x="2421019" y="750"/>
                </a:lnTo>
                <a:lnTo>
                  <a:pt x="2499785" y="1165"/>
                </a:lnTo>
                <a:lnTo>
                  <a:pt x="2577514" y="1667"/>
                </a:lnTo>
                <a:lnTo>
                  <a:pt x="2654148" y="2255"/>
                </a:lnTo>
                <a:lnTo>
                  <a:pt x="2729628" y="2927"/>
                </a:lnTo>
                <a:lnTo>
                  <a:pt x="2803897" y="3681"/>
                </a:lnTo>
                <a:lnTo>
                  <a:pt x="2876895" y="4514"/>
                </a:lnTo>
                <a:lnTo>
                  <a:pt x="2948564" y="5427"/>
                </a:lnTo>
                <a:lnTo>
                  <a:pt x="3018847" y="6416"/>
                </a:lnTo>
                <a:lnTo>
                  <a:pt x="3087685" y="7480"/>
                </a:lnTo>
                <a:lnTo>
                  <a:pt x="3155019" y="8617"/>
                </a:lnTo>
                <a:lnTo>
                  <a:pt x="3220792" y="9826"/>
                </a:lnTo>
                <a:lnTo>
                  <a:pt x="3284945" y="11104"/>
                </a:lnTo>
                <a:lnTo>
                  <a:pt x="3347420" y="12450"/>
                </a:lnTo>
                <a:lnTo>
                  <a:pt x="3408159" y="13862"/>
                </a:lnTo>
                <a:lnTo>
                  <a:pt x="3467103" y="15338"/>
                </a:lnTo>
                <a:lnTo>
                  <a:pt x="3524194" y="16877"/>
                </a:lnTo>
                <a:lnTo>
                  <a:pt x="3579374" y="18476"/>
                </a:lnTo>
                <a:lnTo>
                  <a:pt x="3632585" y="20135"/>
                </a:lnTo>
                <a:lnTo>
                  <a:pt x="3683768" y="21851"/>
                </a:lnTo>
                <a:lnTo>
                  <a:pt x="3732865" y="23622"/>
                </a:lnTo>
                <a:lnTo>
                  <a:pt x="3779818" y="25446"/>
                </a:lnTo>
                <a:lnTo>
                  <a:pt x="3824568" y="27323"/>
                </a:lnTo>
                <a:lnTo>
                  <a:pt x="3867058" y="29250"/>
                </a:lnTo>
                <a:lnTo>
                  <a:pt x="3907229" y="31225"/>
                </a:lnTo>
                <a:lnTo>
                  <a:pt x="3980380" y="35313"/>
                </a:lnTo>
                <a:lnTo>
                  <a:pt x="4043556" y="39573"/>
                </a:lnTo>
                <a:lnTo>
                  <a:pt x="4096291" y="43990"/>
                </a:lnTo>
                <a:lnTo>
                  <a:pt x="4138118" y="48552"/>
                </a:lnTo>
                <a:lnTo>
                  <a:pt x="4179388" y="55632"/>
                </a:lnTo>
                <a:lnTo>
                  <a:pt x="4193495" y="438876"/>
                </a:lnTo>
                <a:lnTo>
                  <a:pt x="4191908" y="441338"/>
                </a:lnTo>
                <a:lnTo>
                  <a:pt x="4154796" y="450927"/>
                </a:lnTo>
                <a:lnTo>
                  <a:pt x="4096291" y="457798"/>
                </a:lnTo>
                <a:lnTo>
                  <a:pt x="4043556" y="462200"/>
                </a:lnTo>
                <a:lnTo>
                  <a:pt x="3980380" y="466443"/>
                </a:lnTo>
                <a:lnTo>
                  <a:pt x="3907229" y="470513"/>
                </a:lnTo>
                <a:lnTo>
                  <a:pt x="3867058" y="472478"/>
                </a:lnTo>
                <a:lnTo>
                  <a:pt x="3824568" y="474396"/>
                </a:lnTo>
                <a:lnTo>
                  <a:pt x="3779818" y="476262"/>
                </a:lnTo>
                <a:lnTo>
                  <a:pt x="3732865" y="478077"/>
                </a:lnTo>
                <a:lnTo>
                  <a:pt x="3683768" y="479839"/>
                </a:lnTo>
                <a:lnTo>
                  <a:pt x="3632585" y="481544"/>
                </a:lnTo>
                <a:lnTo>
                  <a:pt x="3579374" y="483193"/>
                </a:lnTo>
                <a:lnTo>
                  <a:pt x="3524194" y="484783"/>
                </a:lnTo>
                <a:lnTo>
                  <a:pt x="3467103" y="486312"/>
                </a:lnTo>
                <a:lnTo>
                  <a:pt x="3408159" y="487779"/>
                </a:lnTo>
                <a:lnTo>
                  <a:pt x="3347420" y="489181"/>
                </a:lnTo>
                <a:lnTo>
                  <a:pt x="3284945" y="490518"/>
                </a:lnTo>
                <a:lnTo>
                  <a:pt x="3220792" y="491788"/>
                </a:lnTo>
                <a:lnTo>
                  <a:pt x="3155019" y="492987"/>
                </a:lnTo>
                <a:lnTo>
                  <a:pt x="3087685" y="494116"/>
                </a:lnTo>
                <a:lnTo>
                  <a:pt x="3018847" y="495172"/>
                </a:lnTo>
                <a:lnTo>
                  <a:pt x="2948564" y="496154"/>
                </a:lnTo>
                <a:lnTo>
                  <a:pt x="2876895" y="497059"/>
                </a:lnTo>
                <a:lnTo>
                  <a:pt x="2803897" y="497887"/>
                </a:lnTo>
                <a:lnTo>
                  <a:pt x="2729628" y="498634"/>
                </a:lnTo>
                <a:lnTo>
                  <a:pt x="2654148" y="499301"/>
                </a:lnTo>
                <a:lnTo>
                  <a:pt x="2577514" y="499884"/>
                </a:lnTo>
                <a:lnTo>
                  <a:pt x="2499785" y="500382"/>
                </a:lnTo>
                <a:lnTo>
                  <a:pt x="2421019" y="500793"/>
                </a:lnTo>
                <a:lnTo>
                  <a:pt x="2341274" y="501116"/>
                </a:lnTo>
                <a:lnTo>
                  <a:pt x="2260608" y="501349"/>
                </a:lnTo>
                <a:lnTo>
                  <a:pt x="2179079" y="501490"/>
                </a:lnTo>
                <a:lnTo>
                  <a:pt x="2096747" y="501537"/>
                </a:lnTo>
                <a:lnTo>
                  <a:pt x="2014415" y="501490"/>
                </a:lnTo>
                <a:lnTo>
                  <a:pt x="1932886" y="501349"/>
                </a:lnTo>
                <a:lnTo>
                  <a:pt x="1852221" y="501116"/>
                </a:lnTo>
                <a:lnTo>
                  <a:pt x="1772475" y="500793"/>
                </a:lnTo>
                <a:lnTo>
                  <a:pt x="1693709" y="500382"/>
                </a:lnTo>
                <a:lnTo>
                  <a:pt x="1615980" y="499884"/>
                </a:lnTo>
                <a:lnTo>
                  <a:pt x="1539346" y="499301"/>
                </a:lnTo>
                <a:lnTo>
                  <a:pt x="1463866" y="498634"/>
                </a:lnTo>
                <a:lnTo>
                  <a:pt x="1389597" y="497887"/>
                </a:lnTo>
                <a:lnTo>
                  <a:pt x="1316599" y="497059"/>
                </a:lnTo>
                <a:lnTo>
                  <a:pt x="1244930" y="496154"/>
                </a:lnTo>
                <a:lnTo>
                  <a:pt x="1174647" y="495172"/>
                </a:lnTo>
                <a:lnTo>
                  <a:pt x="1105809" y="494116"/>
                </a:lnTo>
                <a:lnTo>
                  <a:pt x="1038475" y="492987"/>
                </a:lnTo>
                <a:lnTo>
                  <a:pt x="972702" y="491788"/>
                </a:lnTo>
                <a:lnTo>
                  <a:pt x="908549" y="490518"/>
                </a:lnTo>
                <a:lnTo>
                  <a:pt x="846074" y="489181"/>
                </a:lnTo>
                <a:lnTo>
                  <a:pt x="785335" y="487779"/>
                </a:lnTo>
                <a:lnTo>
                  <a:pt x="726391" y="486312"/>
                </a:lnTo>
                <a:lnTo>
                  <a:pt x="669300" y="484783"/>
                </a:lnTo>
                <a:lnTo>
                  <a:pt x="614120" y="483193"/>
                </a:lnTo>
                <a:lnTo>
                  <a:pt x="560909" y="481544"/>
                </a:lnTo>
                <a:lnTo>
                  <a:pt x="509726" y="479839"/>
                </a:lnTo>
                <a:lnTo>
                  <a:pt x="460629" y="478077"/>
                </a:lnTo>
                <a:lnTo>
                  <a:pt x="413676" y="476262"/>
                </a:lnTo>
                <a:lnTo>
                  <a:pt x="368926" y="474396"/>
                </a:lnTo>
                <a:lnTo>
                  <a:pt x="326436" y="472478"/>
                </a:lnTo>
                <a:lnTo>
                  <a:pt x="286265" y="470513"/>
                </a:lnTo>
                <a:lnTo>
                  <a:pt x="213114" y="466443"/>
                </a:lnTo>
                <a:lnTo>
                  <a:pt x="149938" y="462200"/>
                </a:lnTo>
                <a:lnTo>
                  <a:pt x="97203" y="457798"/>
                </a:lnTo>
                <a:lnTo>
                  <a:pt x="55376" y="453251"/>
                </a:lnTo>
                <a:lnTo>
                  <a:pt x="14106" y="446188"/>
                </a:lnTo>
                <a:lnTo>
                  <a:pt x="0" y="62956"/>
                </a:lnTo>
              </a:path>
            </a:pathLst>
          </a:custGeom>
          <a:ln w="80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8"/>
          <p:cNvSpPr txBox="1"/>
          <p:nvPr/>
        </p:nvSpPr>
        <p:spPr>
          <a:xfrm>
            <a:off x="3865001" y="4975459"/>
            <a:ext cx="208026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结</a:t>
            </a:r>
            <a:r>
              <a:rPr sz="1200" dirty="0">
                <a:solidFill>
                  <a:srgbClr val="FFFFFF"/>
                </a:solidFill>
                <a:latin typeface="MS PGothic" panose="020B0600070205080204" charset="-128"/>
                <a:cs typeface="MS PGothic" panose="020B0600070205080204" charset="-128"/>
              </a:rPr>
              <a:t>构化&amp;</a:t>
            </a:r>
            <a:r>
              <a:rPr sz="1200" spc="-95" dirty="0">
                <a:solidFill>
                  <a:srgbClr val="FFFFFF"/>
                </a:solidFill>
                <a:latin typeface="MS PGothic" panose="020B0600070205080204" charset="-128"/>
                <a:cs typeface="MS PGothic" panose="020B0600070205080204" charset="-128"/>
              </a:rPr>
              <a:t> </a:t>
            </a:r>
            <a:r>
              <a:rPr sz="1200" spc="5" dirty="0" err="1">
                <a:solidFill>
                  <a:srgbClr val="FFFFFF"/>
                </a:solidFill>
                <a:latin typeface="MS PGothic" panose="020B0600070205080204" charset="-128"/>
                <a:cs typeface="MS PGothic" panose="020B0600070205080204" charset="-128"/>
              </a:rPr>
              <a:t>非</a:t>
            </a:r>
            <a:r>
              <a:rPr sz="1200" dirty="0" err="1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结</a:t>
            </a:r>
            <a:r>
              <a:rPr sz="1200" dirty="0" err="1">
                <a:solidFill>
                  <a:srgbClr val="FFFFFF"/>
                </a:solidFill>
                <a:latin typeface="MS PGothic" panose="020B0600070205080204" charset="-128"/>
                <a:cs typeface="MS PGothic" panose="020B0600070205080204" charset="-128"/>
              </a:rPr>
              <a:t>构</a:t>
            </a:r>
            <a:r>
              <a:rPr sz="1200" spc="5" dirty="0" err="1">
                <a:solidFill>
                  <a:srgbClr val="FFFFFF"/>
                </a:solidFill>
                <a:latin typeface="MS PGothic" panose="020B0600070205080204" charset="-128"/>
                <a:cs typeface="MS PGothic" panose="020B0600070205080204" charset="-128"/>
              </a:rPr>
              <a:t>化</a:t>
            </a:r>
            <a:r>
              <a:rPr sz="1200" spc="-65" dirty="0">
                <a:solidFill>
                  <a:srgbClr val="FFFFFF"/>
                </a:solidFill>
                <a:latin typeface="MS PGothic" panose="020B0600070205080204" charset="-128"/>
                <a:cs typeface="MS PGothic" panose="020B0600070205080204" charset="-128"/>
              </a:rPr>
              <a:t> </a:t>
            </a:r>
            <a:r>
              <a:rPr sz="1200" spc="5" dirty="0" err="1">
                <a:solidFill>
                  <a:srgbClr val="FFFFFF"/>
                </a:solidFill>
                <a:latin typeface="MS PGothic" panose="020B0600070205080204" charset="-128"/>
                <a:cs typeface="MS PGothic" panose="020B0600070205080204" charset="-128"/>
              </a:rPr>
              <a:t>融</a:t>
            </a:r>
            <a:r>
              <a:rPr sz="1200" dirty="0" err="1">
                <a:solidFill>
                  <a:srgbClr val="FFFFFF"/>
                </a:solidFill>
                <a:latin typeface="MS PGothic" panose="020B0600070205080204" charset="-128"/>
                <a:cs typeface="MS PGothic" panose="020B0600070205080204" charset="-128"/>
              </a:rPr>
              <a:t>合存</a:t>
            </a:r>
            <a:r>
              <a:rPr sz="1200" spc="5" dirty="0" err="1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储</a:t>
            </a:r>
            <a:r>
              <a:rPr sz="1200" dirty="0">
                <a:solidFill>
                  <a:srgbClr val="FFFFFF"/>
                </a:solidFill>
                <a:latin typeface="MS PGothic" panose="020B0600070205080204" charset="-128"/>
                <a:cs typeface="MS PGothic" panose="020B0600070205080204" charset="-128"/>
              </a:rPr>
              <a:t>	</a:t>
            </a:r>
            <a:endParaRPr sz="1200" dirty="0">
              <a:latin typeface="MS PGothic" panose="020B0600070205080204" charset="-128"/>
              <a:cs typeface="MS PGothic" panose="020B0600070205080204" charset="-128"/>
            </a:endParaRPr>
          </a:p>
        </p:txBody>
      </p:sp>
      <p:sp>
        <p:nvSpPr>
          <p:cNvPr id="104" name="object 19"/>
          <p:cNvSpPr/>
          <p:nvPr/>
        </p:nvSpPr>
        <p:spPr>
          <a:xfrm>
            <a:off x="4408688" y="3419319"/>
            <a:ext cx="1825067" cy="1274936"/>
          </a:xfrm>
          <a:prstGeom prst="rect">
            <a:avLst/>
          </a:prstGeom>
          <a:blipFill>
            <a:blip r:embed="rId6" cstate="email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highlight>
                <a:srgbClr val="000000"/>
              </a:highlight>
            </a:endParaRPr>
          </a:p>
        </p:txBody>
      </p:sp>
      <p:sp>
        <p:nvSpPr>
          <p:cNvPr id="105" name="object 20"/>
          <p:cNvSpPr/>
          <p:nvPr/>
        </p:nvSpPr>
        <p:spPr>
          <a:xfrm>
            <a:off x="877135" y="2903904"/>
            <a:ext cx="365406" cy="371539"/>
          </a:xfrm>
          <a:prstGeom prst="rect">
            <a:avLst/>
          </a:prstGeom>
          <a:blipFill>
            <a:blip r:embed="rId7" cstate="email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21"/>
          <p:cNvSpPr/>
          <p:nvPr/>
        </p:nvSpPr>
        <p:spPr>
          <a:xfrm>
            <a:off x="843207" y="4192728"/>
            <a:ext cx="433262" cy="433444"/>
          </a:xfrm>
          <a:prstGeom prst="rect">
            <a:avLst/>
          </a:prstGeom>
          <a:blipFill>
            <a:blip r:embed="rId8" cstate="email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22"/>
          <p:cNvSpPr/>
          <p:nvPr/>
        </p:nvSpPr>
        <p:spPr>
          <a:xfrm>
            <a:off x="835151" y="4830087"/>
            <a:ext cx="458405" cy="458863"/>
          </a:xfrm>
          <a:prstGeom prst="rect">
            <a:avLst/>
          </a:prstGeom>
          <a:blipFill>
            <a:blip r:embed="rId9" cstate="email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23"/>
          <p:cNvSpPr/>
          <p:nvPr/>
        </p:nvSpPr>
        <p:spPr>
          <a:xfrm>
            <a:off x="835152" y="5398873"/>
            <a:ext cx="449378" cy="450564"/>
          </a:xfrm>
          <a:prstGeom prst="rect">
            <a:avLst/>
          </a:prstGeom>
          <a:blipFill>
            <a:blip r:embed="rId10" cstate="email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24"/>
          <p:cNvSpPr/>
          <p:nvPr/>
        </p:nvSpPr>
        <p:spPr>
          <a:xfrm>
            <a:off x="860293" y="3564197"/>
            <a:ext cx="399339" cy="398873"/>
          </a:xfrm>
          <a:prstGeom prst="rect">
            <a:avLst/>
          </a:prstGeom>
          <a:blipFill>
            <a:blip r:embed="rId11" cstate="email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25"/>
          <p:cNvSpPr/>
          <p:nvPr/>
        </p:nvSpPr>
        <p:spPr>
          <a:xfrm>
            <a:off x="1590134" y="4158784"/>
            <a:ext cx="679073" cy="594420"/>
          </a:xfrm>
          <a:prstGeom prst="rect">
            <a:avLst/>
          </a:prstGeom>
          <a:blipFill>
            <a:blip r:embed="rId12" cstate="email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1" name="object 26"/>
          <p:cNvSpPr/>
          <p:nvPr/>
        </p:nvSpPr>
        <p:spPr>
          <a:xfrm>
            <a:off x="7108383" y="4158784"/>
            <a:ext cx="679073" cy="594420"/>
          </a:xfrm>
          <a:prstGeom prst="rect">
            <a:avLst/>
          </a:prstGeom>
          <a:blipFill>
            <a:blip r:embed="rId12" cstate="email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27"/>
          <p:cNvSpPr/>
          <p:nvPr/>
        </p:nvSpPr>
        <p:spPr>
          <a:xfrm>
            <a:off x="8720177" y="3105520"/>
            <a:ext cx="1264920" cy="165735"/>
          </a:xfrm>
          <a:custGeom>
            <a:avLst/>
            <a:gdLst/>
            <a:ahLst/>
            <a:cxnLst/>
            <a:rect l="l" t="t" r="r" b="b"/>
            <a:pathLst>
              <a:path w="1264920" h="165735">
                <a:moveTo>
                  <a:pt x="10422" y="143394"/>
                </a:moveTo>
                <a:lnTo>
                  <a:pt x="6096" y="145555"/>
                </a:lnTo>
                <a:lnTo>
                  <a:pt x="1376" y="147814"/>
                </a:lnTo>
                <a:lnTo>
                  <a:pt x="0" y="152921"/>
                </a:lnTo>
                <a:lnTo>
                  <a:pt x="1376" y="156555"/>
                </a:lnTo>
                <a:lnTo>
                  <a:pt x="3638" y="160975"/>
                </a:lnTo>
                <a:lnTo>
                  <a:pt x="8947" y="163136"/>
                </a:lnTo>
                <a:lnTo>
                  <a:pt x="13372" y="160975"/>
                </a:lnTo>
                <a:lnTo>
                  <a:pt x="17010" y="158716"/>
                </a:lnTo>
                <a:lnTo>
                  <a:pt x="19272" y="153609"/>
                </a:lnTo>
                <a:lnTo>
                  <a:pt x="17010" y="149189"/>
                </a:lnTo>
                <a:lnTo>
                  <a:pt x="14847" y="145555"/>
                </a:lnTo>
                <a:lnTo>
                  <a:pt x="10422" y="143394"/>
                </a:lnTo>
                <a:close/>
              </a:path>
              <a:path w="1264920" h="165735">
                <a:moveTo>
                  <a:pt x="40707" y="128465"/>
                </a:moveTo>
                <a:lnTo>
                  <a:pt x="36086" y="130724"/>
                </a:lnTo>
                <a:lnTo>
                  <a:pt x="32448" y="132885"/>
                </a:lnTo>
                <a:lnTo>
                  <a:pt x="30186" y="137992"/>
                </a:lnTo>
                <a:lnTo>
                  <a:pt x="32448" y="142609"/>
                </a:lnTo>
                <a:lnTo>
                  <a:pt x="34611" y="146341"/>
                </a:lnTo>
                <a:lnTo>
                  <a:pt x="39232" y="148501"/>
                </a:lnTo>
                <a:lnTo>
                  <a:pt x="43657" y="146341"/>
                </a:lnTo>
                <a:lnTo>
                  <a:pt x="48082" y="144082"/>
                </a:lnTo>
                <a:lnTo>
                  <a:pt x="49459" y="138975"/>
                </a:lnTo>
                <a:lnTo>
                  <a:pt x="48082" y="135144"/>
                </a:lnTo>
                <a:lnTo>
                  <a:pt x="45820" y="130724"/>
                </a:lnTo>
                <a:lnTo>
                  <a:pt x="40707" y="128465"/>
                </a:lnTo>
                <a:close/>
              </a:path>
              <a:path w="1264920" h="165735">
                <a:moveTo>
                  <a:pt x="71681" y="114617"/>
                </a:moveTo>
                <a:lnTo>
                  <a:pt x="67059" y="116090"/>
                </a:lnTo>
                <a:lnTo>
                  <a:pt x="62733" y="118251"/>
                </a:lnTo>
                <a:lnTo>
                  <a:pt x="61258" y="123358"/>
                </a:lnTo>
                <a:lnTo>
                  <a:pt x="62733" y="127778"/>
                </a:lnTo>
                <a:lnTo>
                  <a:pt x="64896" y="131412"/>
                </a:lnTo>
                <a:lnTo>
                  <a:pt x="70206" y="133671"/>
                </a:lnTo>
                <a:lnTo>
                  <a:pt x="74630" y="131412"/>
                </a:lnTo>
                <a:lnTo>
                  <a:pt x="79055" y="129251"/>
                </a:lnTo>
                <a:lnTo>
                  <a:pt x="80530" y="124831"/>
                </a:lnTo>
                <a:lnTo>
                  <a:pt x="78269" y="120510"/>
                </a:lnTo>
                <a:lnTo>
                  <a:pt x="76105" y="116090"/>
                </a:lnTo>
                <a:lnTo>
                  <a:pt x="71681" y="114617"/>
                </a:lnTo>
                <a:close/>
              </a:path>
              <a:path w="1264920" h="165735">
                <a:moveTo>
                  <a:pt x="103441" y="101162"/>
                </a:moveTo>
                <a:lnTo>
                  <a:pt x="98819" y="102635"/>
                </a:lnTo>
                <a:lnTo>
                  <a:pt x="94394" y="104108"/>
                </a:lnTo>
                <a:lnTo>
                  <a:pt x="92231" y="109215"/>
                </a:lnTo>
                <a:lnTo>
                  <a:pt x="93706" y="113930"/>
                </a:lnTo>
                <a:lnTo>
                  <a:pt x="95869" y="118251"/>
                </a:lnTo>
                <a:lnTo>
                  <a:pt x="100491" y="120510"/>
                </a:lnTo>
                <a:lnTo>
                  <a:pt x="104916" y="118251"/>
                </a:lnTo>
                <a:lnTo>
                  <a:pt x="109340" y="116778"/>
                </a:lnTo>
                <a:lnTo>
                  <a:pt x="111504" y="111474"/>
                </a:lnTo>
                <a:lnTo>
                  <a:pt x="110029" y="107054"/>
                </a:lnTo>
                <a:lnTo>
                  <a:pt x="107865" y="103420"/>
                </a:lnTo>
                <a:lnTo>
                  <a:pt x="103441" y="101162"/>
                </a:lnTo>
                <a:close/>
              </a:path>
              <a:path w="1264920" h="165735">
                <a:moveTo>
                  <a:pt x="135201" y="88786"/>
                </a:moveTo>
                <a:lnTo>
                  <a:pt x="130579" y="90260"/>
                </a:lnTo>
                <a:lnTo>
                  <a:pt x="126154" y="91733"/>
                </a:lnTo>
                <a:lnTo>
                  <a:pt x="123991" y="96840"/>
                </a:lnTo>
                <a:lnTo>
                  <a:pt x="125466" y="101162"/>
                </a:lnTo>
                <a:lnTo>
                  <a:pt x="127629" y="105581"/>
                </a:lnTo>
                <a:lnTo>
                  <a:pt x="132251" y="107742"/>
                </a:lnTo>
                <a:lnTo>
                  <a:pt x="136676" y="105581"/>
                </a:lnTo>
                <a:lnTo>
                  <a:pt x="141002" y="104108"/>
                </a:lnTo>
                <a:lnTo>
                  <a:pt x="143263" y="99001"/>
                </a:lnTo>
                <a:lnTo>
                  <a:pt x="141789" y="94581"/>
                </a:lnTo>
                <a:lnTo>
                  <a:pt x="139527" y="90947"/>
                </a:lnTo>
                <a:lnTo>
                  <a:pt x="135201" y="88786"/>
                </a:lnTo>
                <a:close/>
              </a:path>
              <a:path w="1264920" h="165735">
                <a:moveTo>
                  <a:pt x="166961" y="76804"/>
                </a:moveTo>
                <a:lnTo>
                  <a:pt x="162536" y="78277"/>
                </a:lnTo>
                <a:lnTo>
                  <a:pt x="157914" y="79751"/>
                </a:lnTo>
                <a:lnTo>
                  <a:pt x="155653" y="84170"/>
                </a:lnTo>
                <a:lnTo>
                  <a:pt x="157128" y="88786"/>
                </a:lnTo>
                <a:lnTo>
                  <a:pt x="158603" y="93206"/>
                </a:lnTo>
                <a:lnTo>
                  <a:pt x="163224" y="95367"/>
                </a:lnTo>
                <a:lnTo>
                  <a:pt x="168337" y="93894"/>
                </a:lnTo>
                <a:lnTo>
                  <a:pt x="172762" y="92420"/>
                </a:lnTo>
                <a:lnTo>
                  <a:pt x="174925" y="88001"/>
                </a:lnTo>
                <a:lnTo>
                  <a:pt x="173549" y="83385"/>
                </a:lnTo>
                <a:lnTo>
                  <a:pt x="172074" y="79063"/>
                </a:lnTo>
                <a:lnTo>
                  <a:pt x="166961" y="76804"/>
                </a:lnTo>
                <a:close/>
              </a:path>
              <a:path w="1264920" h="165735">
                <a:moveTo>
                  <a:pt x="199409" y="65804"/>
                </a:moveTo>
                <a:lnTo>
                  <a:pt x="194984" y="67277"/>
                </a:lnTo>
                <a:lnTo>
                  <a:pt x="190363" y="68750"/>
                </a:lnTo>
                <a:lnTo>
                  <a:pt x="188199" y="73858"/>
                </a:lnTo>
                <a:lnTo>
                  <a:pt x="189576" y="78277"/>
                </a:lnTo>
                <a:lnTo>
                  <a:pt x="191051" y="82697"/>
                </a:lnTo>
                <a:lnTo>
                  <a:pt x="195672" y="84858"/>
                </a:lnTo>
                <a:lnTo>
                  <a:pt x="204522" y="81911"/>
                </a:lnTo>
                <a:lnTo>
                  <a:pt x="207472" y="77590"/>
                </a:lnTo>
                <a:lnTo>
                  <a:pt x="204522" y="68750"/>
                </a:lnTo>
                <a:lnTo>
                  <a:pt x="199409" y="65804"/>
                </a:lnTo>
                <a:close/>
              </a:path>
              <a:path w="1264920" h="165735">
                <a:moveTo>
                  <a:pt x="231857" y="55393"/>
                </a:moveTo>
                <a:lnTo>
                  <a:pt x="227432" y="56866"/>
                </a:lnTo>
                <a:lnTo>
                  <a:pt x="222811" y="58340"/>
                </a:lnTo>
                <a:lnTo>
                  <a:pt x="220648" y="63643"/>
                </a:lnTo>
                <a:lnTo>
                  <a:pt x="222123" y="68063"/>
                </a:lnTo>
                <a:lnTo>
                  <a:pt x="223499" y="72483"/>
                </a:lnTo>
                <a:lnTo>
                  <a:pt x="228219" y="74643"/>
                </a:lnTo>
                <a:lnTo>
                  <a:pt x="236970" y="71697"/>
                </a:lnTo>
                <a:lnTo>
                  <a:pt x="239133" y="66590"/>
                </a:lnTo>
                <a:lnTo>
                  <a:pt x="237658" y="61974"/>
                </a:lnTo>
                <a:lnTo>
                  <a:pt x="236282" y="57554"/>
                </a:lnTo>
                <a:lnTo>
                  <a:pt x="231857" y="55393"/>
                </a:lnTo>
                <a:close/>
              </a:path>
              <a:path w="1264920" h="165735">
                <a:moveTo>
                  <a:pt x="264994" y="46554"/>
                </a:moveTo>
                <a:lnTo>
                  <a:pt x="260667" y="48027"/>
                </a:lnTo>
                <a:lnTo>
                  <a:pt x="256046" y="49500"/>
                </a:lnTo>
                <a:lnTo>
                  <a:pt x="253096" y="53920"/>
                </a:lnTo>
                <a:lnTo>
                  <a:pt x="254571" y="58340"/>
                </a:lnTo>
                <a:lnTo>
                  <a:pt x="255259" y="62956"/>
                </a:lnTo>
                <a:lnTo>
                  <a:pt x="260667" y="65804"/>
                </a:lnTo>
                <a:lnTo>
                  <a:pt x="264994" y="64429"/>
                </a:lnTo>
                <a:lnTo>
                  <a:pt x="269418" y="63643"/>
                </a:lnTo>
                <a:lnTo>
                  <a:pt x="272368" y="58340"/>
                </a:lnTo>
                <a:lnTo>
                  <a:pt x="270893" y="53920"/>
                </a:lnTo>
                <a:lnTo>
                  <a:pt x="270205" y="49500"/>
                </a:lnTo>
                <a:lnTo>
                  <a:pt x="264994" y="46554"/>
                </a:lnTo>
                <a:close/>
              </a:path>
              <a:path w="1264920" h="165735">
                <a:moveTo>
                  <a:pt x="298229" y="38500"/>
                </a:moveTo>
                <a:lnTo>
                  <a:pt x="293804" y="39973"/>
                </a:lnTo>
                <a:lnTo>
                  <a:pt x="289477" y="40759"/>
                </a:lnTo>
                <a:lnTo>
                  <a:pt x="286232" y="45080"/>
                </a:lnTo>
                <a:lnTo>
                  <a:pt x="287019" y="50286"/>
                </a:lnTo>
                <a:lnTo>
                  <a:pt x="288691" y="54607"/>
                </a:lnTo>
                <a:lnTo>
                  <a:pt x="293115" y="56866"/>
                </a:lnTo>
                <a:lnTo>
                  <a:pt x="297540" y="56081"/>
                </a:lnTo>
                <a:lnTo>
                  <a:pt x="302653" y="54607"/>
                </a:lnTo>
                <a:lnTo>
                  <a:pt x="304816" y="50286"/>
                </a:lnTo>
                <a:lnTo>
                  <a:pt x="304128" y="45866"/>
                </a:lnTo>
                <a:lnTo>
                  <a:pt x="302653" y="41446"/>
                </a:lnTo>
                <a:lnTo>
                  <a:pt x="298229" y="38500"/>
                </a:lnTo>
                <a:close/>
              </a:path>
              <a:path w="1264920" h="165735">
                <a:moveTo>
                  <a:pt x="331463" y="31036"/>
                </a:moveTo>
                <a:lnTo>
                  <a:pt x="322614" y="32411"/>
                </a:lnTo>
                <a:lnTo>
                  <a:pt x="319762" y="36830"/>
                </a:lnTo>
                <a:lnTo>
                  <a:pt x="320451" y="42232"/>
                </a:lnTo>
                <a:lnTo>
                  <a:pt x="321139" y="46554"/>
                </a:lnTo>
                <a:lnTo>
                  <a:pt x="325564" y="49500"/>
                </a:lnTo>
                <a:lnTo>
                  <a:pt x="330677" y="48813"/>
                </a:lnTo>
                <a:lnTo>
                  <a:pt x="335102" y="48027"/>
                </a:lnTo>
                <a:lnTo>
                  <a:pt x="338051" y="42920"/>
                </a:lnTo>
                <a:lnTo>
                  <a:pt x="337265" y="38500"/>
                </a:lnTo>
                <a:lnTo>
                  <a:pt x="336576" y="33884"/>
                </a:lnTo>
                <a:lnTo>
                  <a:pt x="331463" y="31036"/>
                </a:lnTo>
                <a:close/>
              </a:path>
              <a:path w="1264920" h="165735">
                <a:moveTo>
                  <a:pt x="365387" y="24357"/>
                </a:moveTo>
                <a:lnTo>
                  <a:pt x="360274" y="25143"/>
                </a:lnTo>
                <a:lnTo>
                  <a:pt x="355849" y="26616"/>
                </a:lnTo>
                <a:lnTo>
                  <a:pt x="352899" y="31036"/>
                </a:lnTo>
                <a:lnTo>
                  <a:pt x="353686" y="35357"/>
                </a:lnTo>
                <a:lnTo>
                  <a:pt x="355062" y="39973"/>
                </a:lnTo>
                <a:lnTo>
                  <a:pt x="359487" y="42920"/>
                </a:lnTo>
                <a:lnTo>
                  <a:pt x="363912" y="42232"/>
                </a:lnTo>
                <a:lnTo>
                  <a:pt x="368336" y="41446"/>
                </a:lnTo>
                <a:lnTo>
                  <a:pt x="371188" y="36830"/>
                </a:lnTo>
                <a:lnTo>
                  <a:pt x="370500" y="31723"/>
                </a:lnTo>
                <a:lnTo>
                  <a:pt x="369713" y="27303"/>
                </a:lnTo>
                <a:lnTo>
                  <a:pt x="365387" y="24357"/>
                </a:lnTo>
                <a:close/>
              </a:path>
              <a:path w="1264920" h="165735">
                <a:moveTo>
                  <a:pt x="399310" y="18562"/>
                </a:moveTo>
                <a:lnTo>
                  <a:pt x="394197" y="19250"/>
                </a:lnTo>
                <a:lnTo>
                  <a:pt x="389772" y="19250"/>
                </a:lnTo>
                <a:lnTo>
                  <a:pt x="386822" y="23669"/>
                </a:lnTo>
                <a:lnTo>
                  <a:pt x="386822" y="28777"/>
                </a:lnTo>
                <a:lnTo>
                  <a:pt x="387609" y="33196"/>
                </a:lnTo>
                <a:lnTo>
                  <a:pt x="391935" y="36143"/>
                </a:lnTo>
                <a:lnTo>
                  <a:pt x="396360" y="35357"/>
                </a:lnTo>
                <a:lnTo>
                  <a:pt x="401473" y="35357"/>
                </a:lnTo>
                <a:lnTo>
                  <a:pt x="404423" y="31036"/>
                </a:lnTo>
                <a:lnTo>
                  <a:pt x="403735" y="25830"/>
                </a:lnTo>
                <a:lnTo>
                  <a:pt x="402948" y="21509"/>
                </a:lnTo>
                <a:lnTo>
                  <a:pt x="399310" y="18562"/>
                </a:lnTo>
                <a:close/>
              </a:path>
              <a:path w="1264920" h="165735">
                <a:moveTo>
                  <a:pt x="432446" y="14143"/>
                </a:moveTo>
                <a:lnTo>
                  <a:pt x="428120" y="14143"/>
                </a:lnTo>
                <a:lnTo>
                  <a:pt x="423695" y="14928"/>
                </a:lnTo>
                <a:lnTo>
                  <a:pt x="420057" y="19250"/>
                </a:lnTo>
                <a:lnTo>
                  <a:pt x="421532" y="28777"/>
                </a:lnTo>
                <a:lnTo>
                  <a:pt x="425858" y="31723"/>
                </a:lnTo>
                <a:lnTo>
                  <a:pt x="430283" y="31036"/>
                </a:lnTo>
                <a:lnTo>
                  <a:pt x="434708" y="30250"/>
                </a:lnTo>
                <a:lnTo>
                  <a:pt x="438346" y="26616"/>
                </a:lnTo>
                <a:lnTo>
                  <a:pt x="437658" y="21509"/>
                </a:lnTo>
                <a:lnTo>
                  <a:pt x="436871" y="17089"/>
                </a:lnTo>
                <a:lnTo>
                  <a:pt x="432446" y="14143"/>
                </a:lnTo>
                <a:close/>
              </a:path>
              <a:path w="1264920" h="165735">
                <a:moveTo>
                  <a:pt x="466369" y="8839"/>
                </a:moveTo>
                <a:lnTo>
                  <a:pt x="461256" y="9526"/>
                </a:lnTo>
                <a:lnTo>
                  <a:pt x="456930" y="10214"/>
                </a:lnTo>
                <a:lnTo>
                  <a:pt x="453980" y="14928"/>
                </a:lnTo>
                <a:lnTo>
                  <a:pt x="454668" y="19250"/>
                </a:lnTo>
                <a:lnTo>
                  <a:pt x="454668" y="23669"/>
                </a:lnTo>
                <a:lnTo>
                  <a:pt x="459093" y="27303"/>
                </a:lnTo>
                <a:lnTo>
                  <a:pt x="464206" y="26616"/>
                </a:lnTo>
                <a:lnTo>
                  <a:pt x="468631" y="25830"/>
                </a:lnTo>
                <a:lnTo>
                  <a:pt x="471581" y="21509"/>
                </a:lnTo>
                <a:lnTo>
                  <a:pt x="470794" y="17089"/>
                </a:lnTo>
                <a:lnTo>
                  <a:pt x="470794" y="12669"/>
                </a:lnTo>
                <a:lnTo>
                  <a:pt x="466369" y="8839"/>
                </a:lnTo>
                <a:close/>
              </a:path>
              <a:path w="1264920" h="165735">
                <a:moveTo>
                  <a:pt x="500391" y="5892"/>
                </a:moveTo>
                <a:lnTo>
                  <a:pt x="495966" y="6580"/>
                </a:lnTo>
                <a:lnTo>
                  <a:pt x="491541" y="6580"/>
                </a:lnTo>
                <a:lnTo>
                  <a:pt x="487903" y="11000"/>
                </a:lnTo>
                <a:lnTo>
                  <a:pt x="487903" y="15616"/>
                </a:lnTo>
                <a:lnTo>
                  <a:pt x="488592" y="20035"/>
                </a:lnTo>
                <a:lnTo>
                  <a:pt x="492328" y="23669"/>
                </a:lnTo>
                <a:lnTo>
                  <a:pt x="497441" y="23669"/>
                </a:lnTo>
                <a:lnTo>
                  <a:pt x="501768" y="22982"/>
                </a:lnTo>
                <a:lnTo>
                  <a:pt x="505504" y="19250"/>
                </a:lnTo>
                <a:lnTo>
                  <a:pt x="504717" y="14143"/>
                </a:lnTo>
                <a:lnTo>
                  <a:pt x="504717" y="9526"/>
                </a:lnTo>
                <a:lnTo>
                  <a:pt x="500391" y="5892"/>
                </a:lnTo>
                <a:close/>
              </a:path>
              <a:path w="1264920" h="165735">
                <a:moveTo>
                  <a:pt x="534314" y="3633"/>
                </a:moveTo>
                <a:lnTo>
                  <a:pt x="529889" y="3633"/>
                </a:lnTo>
                <a:lnTo>
                  <a:pt x="524776" y="4419"/>
                </a:lnTo>
                <a:lnTo>
                  <a:pt x="521827" y="8053"/>
                </a:lnTo>
                <a:lnTo>
                  <a:pt x="521827" y="12669"/>
                </a:lnTo>
                <a:lnTo>
                  <a:pt x="522515" y="17777"/>
                </a:lnTo>
                <a:lnTo>
                  <a:pt x="526251" y="20723"/>
                </a:lnTo>
                <a:lnTo>
                  <a:pt x="531364" y="20723"/>
                </a:lnTo>
                <a:lnTo>
                  <a:pt x="535789" y="20035"/>
                </a:lnTo>
                <a:lnTo>
                  <a:pt x="539624" y="16402"/>
                </a:lnTo>
                <a:lnTo>
                  <a:pt x="538936" y="11687"/>
                </a:lnTo>
                <a:lnTo>
                  <a:pt x="538936" y="6580"/>
                </a:lnTo>
                <a:lnTo>
                  <a:pt x="534314" y="3633"/>
                </a:lnTo>
                <a:close/>
              </a:path>
              <a:path w="1264920" h="165735">
                <a:moveTo>
                  <a:pt x="568926" y="1473"/>
                </a:moveTo>
                <a:lnTo>
                  <a:pt x="559388" y="1473"/>
                </a:lnTo>
                <a:lnTo>
                  <a:pt x="555750" y="5107"/>
                </a:lnTo>
                <a:lnTo>
                  <a:pt x="555750" y="14928"/>
                </a:lnTo>
                <a:lnTo>
                  <a:pt x="560174" y="18562"/>
                </a:lnTo>
                <a:lnTo>
                  <a:pt x="568926" y="18562"/>
                </a:lnTo>
                <a:lnTo>
                  <a:pt x="572859" y="14928"/>
                </a:lnTo>
                <a:lnTo>
                  <a:pt x="572859" y="5107"/>
                </a:lnTo>
                <a:lnTo>
                  <a:pt x="568926" y="1473"/>
                </a:lnTo>
                <a:close/>
              </a:path>
              <a:path w="1264920" h="165735">
                <a:moveTo>
                  <a:pt x="603144" y="785"/>
                </a:moveTo>
                <a:lnTo>
                  <a:pt x="593311" y="785"/>
                </a:lnTo>
                <a:lnTo>
                  <a:pt x="589673" y="4419"/>
                </a:lnTo>
                <a:lnTo>
                  <a:pt x="589673" y="14143"/>
                </a:lnTo>
                <a:lnTo>
                  <a:pt x="594098" y="17777"/>
                </a:lnTo>
                <a:lnTo>
                  <a:pt x="603144" y="17777"/>
                </a:lnTo>
                <a:lnTo>
                  <a:pt x="606782" y="14143"/>
                </a:lnTo>
                <a:lnTo>
                  <a:pt x="606782" y="4419"/>
                </a:lnTo>
                <a:lnTo>
                  <a:pt x="603144" y="785"/>
                </a:lnTo>
                <a:close/>
              </a:path>
              <a:path w="1264920" h="165735">
                <a:moveTo>
                  <a:pt x="637067" y="0"/>
                </a:moveTo>
                <a:lnTo>
                  <a:pt x="627234" y="0"/>
                </a:lnTo>
                <a:lnTo>
                  <a:pt x="623596" y="3633"/>
                </a:lnTo>
                <a:lnTo>
                  <a:pt x="623596" y="13455"/>
                </a:lnTo>
                <a:lnTo>
                  <a:pt x="628021" y="17089"/>
                </a:lnTo>
                <a:lnTo>
                  <a:pt x="637067" y="17089"/>
                </a:lnTo>
                <a:lnTo>
                  <a:pt x="640705" y="13455"/>
                </a:lnTo>
                <a:lnTo>
                  <a:pt x="640705" y="3633"/>
                </a:lnTo>
                <a:lnTo>
                  <a:pt x="637067" y="0"/>
                </a:lnTo>
                <a:close/>
              </a:path>
              <a:path w="1264920" h="165735">
                <a:moveTo>
                  <a:pt x="670990" y="785"/>
                </a:moveTo>
                <a:lnTo>
                  <a:pt x="661944" y="785"/>
                </a:lnTo>
                <a:lnTo>
                  <a:pt x="657519" y="4419"/>
                </a:lnTo>
                <a:lnTo>
                  <a:pt x="657519" y="13455"/>
                </a:lnTo>
                <a:lnTo>
                  <a:pt x="661157" y="17777"/>
                </a:lnTo>
                <a:lnTo>
                  <a:pt x="670990" y="17777"/>
                </a:lnTo>
                <a:lnTo>
                  <a:pt x="674628" y="14143"/>
                </a:lnTo>
                <a:lnTo>
                  <a:pt x="674628" y="5107"/>
                </a:lnTo>
                <a:lnTo>
                  <a:pt x="670990" y="785"/>
                </a:lnTo>
                <a:close/>
              </a:path>
              <a:path w="1264920" h="165735">
                <a:moveTo>
                  <a:pt x="696064" y="1473"/>
                </a:moveTo>
                <a:lnTo>
                  <a:pt x="691442" y="5107"/>
                </a:lnTo>
                <a:lnTo>
                  <a:pt x="691442" y="14928"/>
                </a:lnTo>
                <a:lnTo>
                  <a:pt x="695179" y="18562"/>
                </a:lnTo>
                <a:lnTo>
                  <a:pt x="699800" y="19250"/>
                </a:lnTo>
                <a:lnTo>
                  <a:pt x="704913" y="19250"/>
                </a:lnTo>
                <a:lnTo>
                  <a:pt x="708552" y="15616"/>
                </a:lnTo>
                <a:lnTo>
                  <a:pt x="708552" y="5892"/>
                </a:lnTo>
                <a:lnTo>
                  <a:pt x="704913" y="2258"/>
                </a:lnTo>
                <a:lnTo>
                  <a:pt x="700489" y="2258"/>
                </a:lnTo>
                <a:lnTo>
                  <a:pt x="696064" y="1473"/>
                </a:lnTo>
                <a:close/>
              </a:path>
              <a:path w="1264920" h="165735">
                <a:moveTo>
                  <a:pt x="735198" y="3633"/>
                </a:moveTo>
                <a:lnTo>
                  <a:pt x="730085" y="3633"/>
                </a:lnTo>
                <a:lnTo>
                  <a:pt x="726152" y="6580"/>
                </a:lnTo>
                <a:lnTo>
                  <a:pt x="725366" y="11687"/>
                </a:lnTo>
                <a:lnTo>
                  <a:pt x="725366" y="16402"/>
                </a:lnTo>
                <a:lnTo>
                  <a:pt x="728610" y="20035"/>
                </a:lnTo>
                <a:lnTo>
                  <a:pt x="733723" y="20723"/>
                </a:lnTo>
                <a:lnTo>
                  <a:pt x="738050" y="21509"/>
                </a:lnTo>
                <a:lnTo>
                  <a:pt x="742475" y="17777"/>
                </a:lnTo>
                <a:lnTo>
                  <a:pt x="742475" y="13455"/>
                </a:lnTo>
                <a:lnTo>
                  <a:pt x="743261" y="8053"/>
                </a:lnTo>
                <a:lnTo>
                  <a:pt x="739525" y="4419"/>
                </a:lnTo>
                <a:lnTo>
                  <a:pt x="735198" y="3633"/>
                </a:lnTo>
                <a:close/>
              </a:path>
              <a:path w="1264920" h="165735">
                <a:moveTo>
                  <a:pt x="769122" y="6580"/>
                </a:moveTo>
                <a:lnTo>
                  <a:pt x="764009" y="6580"/>
                </a:lnTo>
                <a:lnTo>
                  <a:pt x="760272" y="9526"/>
                </a:lnTo>
                <a:lnTo>
                  <a:pt x="759584" y="14928"/>
                </a:lnTo>
                <a:lnTo>
                  <a:pt x="758797" y="19250"/>
                </a:lnTo>
                <a:lnTo>
                  <a:pt x="762534" y="23669"/>
                </a:lnTo>
                <a:lnTo>
                  <a:pt x="766860" y="23669"/>
                </a:lnTo>
                <a:lnTo>
                  <a:pt x="772071" y="24357"/>
                </a:lnTo>
                <a:lnTo>
                  <a:pt x="775710" y="20723"/>
                </a:lnTo>
                <a:lnTo>
                  <a:pt x="776398" y="16402"/>
                </a:lnTo>
                <a:lnTo>
                  <a:pt x="777184" y="11687"/>
                </a:lnTo>
                <a:lnTo>
                  <a:pt x="773448" y="7366"/>
                </a:lnTo>
                <a:lnTo>
                  <a:pt x="769122" y="6580"/>
                </a:lnTo>
                <a:close/>
              </a:path>
              <a:path w="1264920" h="165735">
                <a:moveTo>
                  <a:pt x="797932" y="9526"/>
                </a:moveTo>
                <a:lnTo>
                  <a:pt x="793507" y="13455"/>
                </a:lnTo>
                <a:lnTo>
                  <a:pt x="793507" y="17777"/>
                </a:lnTo>
                <a:lnTo>
                  <a:pt x="792819" y="22196"/>
                </a:lnTo>
                <a:lnTo>
                  <a:pt x="796457" y="26616"/>
                </a:lnTo>
                <a:lnTo>
                  <a:pt x="800783" y="26616"/>
                </a:lnTo>
                <a:lnTo>
                  <a:pt x="805995" y="27303"/>
                </a:lnTo>
                <a:lnTo>
                  <a:pt x="809633" y="23669"/>
                </a:lnTo>
                <a:lnTo>
                  <a:pt x="810321" y="19250"/>
                </a:lnTo>
                <a:lnTo>
                  <a:pt x="810321" y="14928"/>
                </a:lnTo>
                <a:lnTo>
                  <a:pt x="807371" y="10214"/>
                </a:lnTo>
                <a:lnTo>
                  <a:pt x="802258" y="10214"/>
                </a:lnTo>
                <a:lnTo>
                  <a:pt x="797932" y="9526"/>
                </a:lnTo>
                <a:close/>
              </a:path>
              <a:path w="1264920" h="165735">
                <a:moveTo>
                  <a:pt x="831855" y="14143"/>
                </a:moveTo>
                <a:lnTo>
                  <a:pt x="827430" y="17777"/>
                </a:lnTo>
                <a:lnTo>
                  <a:pt x="827430" y="22196"/>
                </a:lnTo>
                <a:lnTo>
                  <a:pt x="826742" y="26616"/>
                </a:lnTo>
                <a:lnTo>
                  <a:pt x="829593" y="31036"/>
                </a:lnTo>
                <a:lnTo>
                  <a:pt x="838443" y="32411"/>
                </a:lnTo>
                <a:lnTo>
                  <a:pt x="842769" y="29562"/>
                </a:lnTo>
                <a:lnTo>
                  <a:pt x="843556" y="24357"/>
                </a:lnTo>
                <a:lnTo>
                  <a:pt x="844244" y="20035"/>
                </a:lnTo>
                <a:lnTo>
                  <a:pt x="841393" y="15616"/>
                </a:lnTo>
                <a:lnTo>
                  <a:pt x="831855" y="14143"/>
                </a:lnTo>
                <a:close/>
              </a:path>
              <a:path w="1264920" h="165735">
                <a:moveTo>
                  <a:pt x="865778" y="19250"/>
                </a:moveTo>
                <a:lnTo>
                  <a:pt x="861353" y="22196"/>
                </a:lnTo>
                <a:lnTo>
                  <a:pt x="860665" y="27303"/>
                </a:lnTo>
                <a:lnTo>
                  <a:pt x="859878" y="31723"/>
                </a:lnTo>
                <a:lnTo>
                  <a:pt x="862828" y="36143"/>
                </a:lnTo>
                <a:lnTo>
                  <a:pt x="867941" y="36830"/>
                </a:lnTo>
                <a:lnTo>
                  <a:pt x="872366" y="37812"/>
                </a:lnTo>
                <a:lnTo>
                  <a:pt x="876692" y="33884"/>
                </a:lnTo>
                <a:lnTo>
                  <a:pt x="877479" y="29562"/>
                </a:lnTo>
                <a:lnTo>
                  <a:pt x="878167" y="25143"/>
                </a:lnTo>
                <a:lnTo>
                  <a:pt x="874529" y="20723"/>
                </a:lnTo>
                <a:lnTo>
                  <a:pt x="870105" y="20035"/>
                </a:lnTo>
                <a:lnTo>
                  <a:pt x="865778" y="19250"/>
                </a:lnTo>
                <a:close/>
              </a:path>
              <a:path w="1264920" h="165735">
                <a:moveTo>
                  <a:pt x="899701" y="25143"/>
                </a:moveTo>
                <a:lnTo>
                  <a:pt x="895276" y="28089"/>
                </a:lnTo>
                <a:lnTo>
                  <a:pt x="893802" y="32411"/>
                </a:lnTo>
                <a:lnTo>
                  <a:pt x="893113" y="36830"/>
                </a:lnTo>
                <a:lnTo>
                  <a:pt x="896063" y="41446"/>
                </a:lnTo>
                <a:lnTo>
                  <a:pt x="900390" y="42920"/>
                </a:lnTo>
                <a:lnTo>
                  <a:pt x="905503" y="43705"/>
                </a:lnTo>
                <a:lnTo>
                  <a:pt x="909927" y="40759"/>
                </a:lnTo>
                <a:lnTo>
                  <a:pt x="910714" y="36143"/>
                </a:lnTo>
                <a:lnTo>
                  <a:pt x="911402" y="31723"/>
                </a:lnTo>
                <a:lnTo>
                  <a:pt x="908452" y="27303"/>
                </a:lnTo>
                <a:lnTo>
                  <a:pt x="904126" y="25830"/>
                </a:lnTo>
                <a:lnTo>
                  <a:pt x="899701" y="25143"/>
                </a:lnTo>
                <a:close/>
              </a:path>
              <a:path w="1264920" h="165735">
                <a:moveTo>
                  <a:pt x="932838" y="31723"/>
                </a:moveTo>
                <a:lnTo>
                  <a:pt x="928511" y="34670"/>
                </a:lnTo>
                <a:lnTo>
                  <a:pt x="927036" y="39973"/>
                </a:lnTo>
                <a:lnTo>
                  <a:pt x="926250" y="44393"/>
                </a:lnTo>
                <a:lnTo>
                  <a:pt x="929200" y="48813"/>
                </a:lnTo>
                <a:lnTo>
                  <a:pt x="933624" y="49500"/>
                </a:lnTo>
                <a:lnTo>
                  <a:pt x="938737" y="50973"/>
                </a:lnTo>
                <a:lnTo>
                  <a:pt x="943162" y="48027"/>
                </a:lnTo>
                <a:lnTo>
                  <a:pt x="943851" y="42920"/>
                </a:lnTo>
                <a:lnTo>
                  <a:pt x="944637" y="38500"/>
                </a:lnTo>
                <a:lnTo>
                  <a:pt x="941687" y="33884"/>
                </a:lnTo>
                <a:lnTo>
                  <a:pt x="937263" y="33196"/>
                </a:lnTo>
                <a:lnTo>
                  <a:pt x="932838" y="31723"/>
                </a:lnTo>
                <a:close/>
              </a:path>
              <a:path w="1264920" h="165735">
                <a:moveTo>
                  <a:pt x="966859" y="39286"/>
                </a:moveTo>
                <a:lnTo>
                  <a:pt x="961648" y="41446"/>
                </a:lnTo>
                <a:lnTo>
                  <a:pt x="960960" y="46554"/>
                </a:lnTo>
                <a:lnTo>
                  <a:pt x="959485" y="50973"/>
                </a:lnTo>
                <a:lnTo>
                  <a:pt x="962435" y="55393"/>
                </a:lnTo>
                <a:lnTo>
                  <a:pt x="966859" y="56866"/>
                </a:lnTo>
                <a:lnTo>
                  <a:pt x="971186" y="57554"/>
                </a:lnTo>
                <a:lnTo>
                  <a:pt x="975611" y="55393"/>
                </a:lnTo>
                <a:lnTo>
                  <a:pt x="977085" y="50973"/>
                </a:lnTo>
                <a:lnTo>
                  <a:pt x="978757" y="46554"/>
                </a:lnTo>
                <a:lnTo>
                  <a:pt x="975611" y="41446"/>
                </a:lnTo>
                <a:lnTo>
                  <a:pt x="971186" y="40759"/>
                </a:lnTo>
                <a:lnTo>
                  <a:pt x="966859" y="39286"/>
                </a:lnTo>
                <a:close/>
              </a:path>
              <a:path w="1264920" h="165735">
                <a:moveTo>
                  <a:pt x="999308" y="48027"/>
                </a:moveTo>
                <a:lnTo>
                  <a:pt x="994883" y="50973"/>
                </a:lnTo>
                <a:lnTo>
                  <a:pt x="993408" y="55393"/>
                </a:lnTo>
                <a:lnTo>
                  <a:pt x="991933" y="59715"/>
                </a:lnTo>
                <a:lnTo>
                  <a:pt x="994883" y="64429"/>
                </a:lnTo>
                <a:lnTo>
                  <a:pt x="999308" y="65804"/>
                </a:lnTo>
                <a:lnTo>
                  <a:pt x="1003634" y="67277"/>
                </a:lnTo>
                <a:lnTo>
                  <a:pt x="1008747" y="64429"/>
                </a:lnTo>
                <a:lnTo>
                  <a:pt x="1009730" y="59715"/>
                </a:lnTo>
                <a:lnTo>
                  <a:pt x="1011205" y="55393"/>
                </a:lnTo>
                <a:lnTo>
                  <a:pt x="1008059" y="50286"/>
                </a:lnTo>
                <a:lnTo>
                  <a:pt x="1003634" y="49500"/>
                </a:lnTo>
                <a:lnTo>
                  <a:pt x="999308" y="48027"/>
                </a:lnTo>
                <a:close/>
              </a:path>
              <a:path w="1264920" h="165735">
                <a:moveTo>
                  <a:pt x="1031756" y="56866"/>
                </a:moveTo>
                <a:lnTo>
                  <a:pt x="1027331" y="59715"/>
                </a:lnTo>
                <a:lnTo>
                  <a:pt x="1025856" y="64429"/>
                </a:lnTo>
                <a:lnTo>
                  <a:pt x="1025168" y="68750"/>
                </a:lnTo>
                <a:lnTo>
                  <a:pt x="1027331" y="73170"/>
                </a:lnTo>
                <a:lnTo>
                  <a:pt x="1032444" y="74643"/>
                </a:lnTo>
                <a:lnTo>
                  <a:pt x="1036869" y="76117"/>
                </a:lnTo>
                <a:lnTo>
                  <a:pt x="1041490" y="73170"/>
                </a:lnTo>
                <a:lnTo>
                  <a:pt x="1042965" y="68750"/>
                </a:lnTo>
                <a:lnTo>
                  <a:pt x="1043654" y="64429"/>
                </a:lnTo>
                <a:lnTo>
                  <a:pt x="1041490" y="59027"/>
                </a:lnTo>
                <a:lnTo>
                  <a:pt x="1036869" y="58340"/>
                </a:lnTo>
                <a:lnTo>
                  <a:pt x="1031756" y="56866"/>
                </a:lnTo>
                <a:close/>
              </a:path>
              <a:path w="1264920" h="165735">
                <a:moveTo>
                  <a:pt x="1064892" y="67277"/>
                </a:moveTo>
                <a:lnTo>
                  <a:pt x="1060566" y="69536"/>
                </a:lnTo>
                <a:lnTo>
                  <a:pt x="1058304" y="73858"/>
                </a:lnTo>
                <a:lnTo>
                  <a:pt x="1056928" y="78277"/>
                </a:lnTo>
                <a:lnTo>
                  <a:pt x="1059779" y="83385"/>
                </a:lnTo>
                <a:lnTo>
                  <a:pt x="1068629" y="86331"/>
                </a:lnTo>
                <a:lnTo>
                  <a:pt x="1073250" y="84170"/>
                </a:lnTo>
                <a:lnTo>
                  <a:pt x="1076200" y="75331"/>
                </a:lnTo>
                <a:lnTo>
                  <a:pt x="1073939" y="70224"/>
                </a:lnTo>
                <a:lnTo>
                  <a:pt x="1069317" y="68750"/>
                </a:lnTo>
                <a:lnTo>
                  <a:pt x="1064892" y="67277"/>
                </a:lnTo>
                <a:close/>
              </a:path>
              <a:path w="1264920" h="165735">
                <a:moveTo>
                  <a:pt x="1097439" y="78277"/>
                </a:moveTo>
                <a:lnTo>
                  <a:pt x="1092228" y="80438"/>
                </a:lnTo>
                <a:lnTo>
                  <a:pt x="1090851" y="84858"/>
                </a:lnTo>
                <a:lnTo>
                  <a:pt x="1089376" y="89474"/>
                </a:lnTo>
                <a:lnTo>
                  <a:pt x="1091539" y="94581"/>
                </a:lnTo>
                <a:lnTo>
                  <a:pt x="1100290" y="97528"/>
                </a:lnTo>
                <a:lnTo>
                  <a:pt x="1105699" y="95367"/>
                </a:lnTo>
                <a:lnTo>
                  <a:pt x="1107173" y="90947"/>
                </a:lnTo>
                <a:lnTo>
                  <a:pt x="1108648" y="86331"/>
                </a:lnTo>
                <a:lnTo>
                  <a:pt x="1106387" y="81224"/>
                </a:lnTo>
                <a:lnTo>
                  <a:pt x="1101765" y="79751"/>
                </a:lnTo>
                <a:lnTo>
                  <a:pt x="1097439" y="78277"/>
                </a:lnTo>
                <a:close/>
              </a:path>
              <a:path w="1264920" h="165735">
                <a:moveTo>
                  <a:pt x="1129887" y="89474"/>
                </a:moveTo>
                <a:lnTo>
                  <a:pt x="1124774" y="91733"/>
                </a:lnTo>
                <a:lnTo>
                  <a:pt x="1123299" y="96054"/>
                </a:lnTo>
                <a:lnTo>
                  <a:pt x="1121038" y="100474"/>
                </a:lnTo>
                <a:lnTo>
                  <a:pt x="1123299" y="105581"/>
                </a:lnTo>
                <a:lnTo>
                  <a:pt x="1127626" y="107054"/>
                </a:lnTo>
                <a:lnTo>
                  <a:pt x="1132050" y="109215"/>
                </a:lnTo>
                <a:lnTo>
                  <a:pt x="1136672" y="107054"/>
                </a:lnTo>
                <a:lnTo>
                  <a:pt x="1138933" y="102635"/>
                </a:lnTo>
                <a:lnTo>
                  <a:pt x="1140408" y="98313"/>
                </a:lnTo>
                <a:lnTo>
                  <a:pt x="1138147" y="93206"/>
                </a:lnTo>
                <a:lnTo>
                  <a:pt x="1134214" y="91733"/>
                </a:lnTo>
                <a:lnTo>
                  <a:pt x="1129887" y="89474"/>
                </a:lnTo>
                <a:close/>
              </a:path>
              <a:path w="1264920" h="165735">
                <a:moveTo>
                  <a:pt x="1160861" y="102635"/>
                </a:moveTo>
                <a:lnTo>
                  <a:pt x="1155748" y="104894"/>
                </a:lnTo>
                <a:lnTo>
                  <a:pt x="1154273" y="109215"/>
                </a:lnTo>
                <a:lnTo>
                  <a:pt x="1152798" y="113930"/>
                </a:lnTo>
                <a:lnTo>
                  <a:pt x="1154273" y="118251"/>
                </a:lnTo>
                <a:lnTo>
                  <a:pt x="1158697" y="120510"/>
                </a:lnTo>
                <a:lnTo>
                  <a:pt x="1163024" y="121885"/>
                </a:lnTo>
                <a:lnTo>
                  <a:pt x="1168432" y="119724"/>
                </a:lnTo>
                <a:lnTo>
                  <a:pt x="1169907" y="116090"/>
                </a:lnTo>
                <a:lnTo>
                  <a:pt x="1172070" y="111474"/>
                </a:lnTo>
                <a:lnTo>
                  <a:pt x="1169907" y="106367"/>
                </a:lnTo>
                <a:lnTo>
                  <a:pt x="1165285" y="104894"/>
                </a:lnTo>
                <a:lnTo>
                  <a:pt x="1160861" y="102635"/>
                </a:lnTo>
                <a:close/>
              </a:path>
              <a:path w="1264920" h="165735">
                <a:moveTo>
                  <a:pt x="1192621" y="116090"/>
                </a:moveTo>
                <a:lnTo>
                  <a:pt x="1187507" y="118251"/>
                </a:lnTo>
                <a:lnTo>
                  <a:pt x="1186033" y="121885"/>
                </a:lnTo>
                <a:lnTo>
                  <a:pt x="1183771" y="126305"/>
                </a:lnTo>
                <a:lnTo>
                  <a:pt x="1186033" y="131412"/>
                </a:lnTo>
                <a:lnTo>
                  <a:pt x="1190359" y="132885"/>
                </a:lnTo>
                <a:lnTo>
                  <a:pt x="1194784" y="135144"/>
                </a:lnTo>
                <a:lnTo>
                  <a:pt x="1199405" y="132885"/>
                </a:lnTo>
                <a:lnTo>
                  <a:pt x="1201667" y="128465"/>
                </a:lnTo>
                <a:lnTo>
                  <a:pt x="1203142" y="124144"/>
                </a:lnTo>
                <a:lnTo>
                  <a:pt x="1201667" y="119724"/>
                </a:lnTo>
                <a:lnTo>
                  <a:pt x="1196947" y="117564"/>
                </a:lnTo>
                <a:lnTo>
                  <a:pt x="1192621" y="116090"/>
                </a:lnTo>
                <a:close/>
              </a:path>
              <a:path w="1264920" h="165735">
                <a:moveTo>
                  <a:pt x="1223594" y="130724"/>
                </a:moveTo>
                <a:lnTo>
                  <a:pt x="1218481" y="132198"/>
                </a:lnTo>
                <a:lnTo>
                  <a:pt x="1216318" y="136519"/>
                </a:lnTo>
                <a:lnTo>
                  <a:pt x="1214056" y="141233"/>
                </a:lnTo>
                <a:lnTo>
                  <a:pt x="1216318" y="146341"/>
                </a:lnTo>
                <a:lnTo>
                  <a:pt x="1219956" y="147814"/>
                </a:lnTo>
                <a:lnTo>
                  <a:pt x="1224282" y="149975"/>
                </a:lnTo>
                <a:lnTo>
                  <a:pt x="1229690" y="148501"/>
                </a:lnTo>
                <a:lnTo>
                  <a:pt x="1231853" y="144082"/>
                </a:lnTo>
                <a:lnTo>
                  <a:pt x="1234115" y="140448"/>
                </a:lnTo>
                <a:lnTo>
                  <a:pt x="1231853" y="135144"/>
                </a:lnTo>
                <a:lnTo>
                  <a:pt x="1228019" y="132885"/>
                </a:lnTo>
                <a:lnTo>
                  <a:pt x="1223594" y="130724"/>
                </a:lnTo>
                <a:close/>
              </a:path>
              <a:path w="1264920" h="165735">
                <a:moveTo>
                  <a:pt x="1253879" y="146341"/>
                </a:moveTo>
                <a:lnTo>
                  <a:pt x="1248766" y="147814"/>
                </a:lnTo>
                <a:lnTo>
                  <a:pt x="1246504" y="152135"/>
                </a:lnTo>
                <a:lnTo>
                  <a:pt x="1245128" y="155868"/>
                </a:lnTo>
                <a:lnTo>
                  <a:pt x="1246504" y="160975"/>
                </a:lnTo>
                <a:lnTo>
                  <a:pt x="1250929" y="163136"/>
                </a:lnTo>
                <a:lnTo>
                  <a:pt x="1254567" y="165591"/>
                </a:lnTo>
                <a:lnTo>
                  <a:pt x="1259680" y="163136"/>
                </a:lnTo>
                <a:lnTo>
                  <a:pt x="1262138" y="159502"/>
                </a:lnTo>
                <a:lnTo>
                  <a:pt x="1264400" y="155082"/>
                </a:lnTo>
                <a:lnTo>
                  <a:pt x="1262925" y="149975"/>
                </a:lnTo>
                <a:lnTo>
                  <a:pt x="1258304" y="147814"/>
                </a:lnTo>
                <a:lnTo>
                  <a:pt x="1253879" y="146341"/>
                </a:lnTo>
                <a:close/>
              </a:path>
            </a:pathLst>
          </a:custGeom>
          <a:solidFill>
            <a:srgbClr val="FF6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28"/>
          <p:cNvSpPr/>
          <p:nvPr/>
        </p:nvSpPr>
        <p:spPr>
          <a:xfrm>
            <a:off x="8714278" y="5683885"/>
            <a:ext cx="1264285" cy="165735"/>
          </a:xfrm>
          <a:custGeom>
            <a:avLst/>
            <a:gdLst/>
            <a:ahLst/>
            <a:cxnLst/>
            <a:rect l="l" t="t" r="r" b="b"/>
            <a:pathLst>
              <a:path w="1264284" h="165735">
                <a:moveTo>
                  <a:pt x="1255354" y="2200"/>
                </a:moveTo>
                <a:lnTo>
                  <a:pt x="1246603" y="6590"/>
                </a:lnTo>
                <a:lnTo>
                  <a:pt x="1245128" y="11216"/>
                </a:lnTo>
                <a:lnTo>
                  <a:pt x="1247291" y="15606"/>
                </a:lnTo>
                <a:lnTo>
                  <a:pt x="1248766" y="19996"/>
                </a:lnTo>
                <a:lnTo>
                  <a:pt x="1253879" y="21460"/>
                </a:lnTo>
                <a:lnTo>
                  <a:pt x="1258304" y="19996"/>
                </a:lnTo>
                <a:lnTo>
                  <a:pt x="1262728" y="17796"/>
                </a:lnTo>
                <a:lnTo>
                  <a:pt x="1264203" y="12679"/>
                </a:lnTo>
                <a:lnTo>
                  <a:pt x="1261942" y="8043"/>
                </a:lnTo>
                <a:lnTo>
                  <a:pt x="1260467" y="4390"/>
                </a:lnTo>
                <a:lnTo>
                  <a:pt x="1255354" y="2200"/>
                </a:lnTo>
                <a:close/>
              </a:path>
              <a:path w="1264284" h="165735">
                <a:moveTo>
                  <a:pt x="1224381" y="17069"/>
                </a:moveTo>
                <a:lnTo>
                  <a:pt x="1220742" y="19260"/>
                </a:lnTo>
                <a:lnTo>
                  <a:pt x="1216318" y="20723"/>
                </a:lnTo>
                <a:lnTo>
                  <a:pt x="1214154" y="25850"/>
                </a:lnTo>
                <a:lnTo>
                  <a:pt x="1216318" y="30230"/>
                </a:lnTo>
                <a:lnTo>
                  <a:pt x="1218481" y="34866"/>
                </a:lnTo>
                <a:lnTo>
                  <a:pt x="1223594" y="36329"/>
                </a:lnTo>
                <a:lnTo>
                  <a:pt x="1227330" y="34139"/>
                </a:lnTo>
                <a:lnTo>
                  <a:pt x="1231657" y="32430"/>
                </a:lnTo>
                <a:lnTo>
                  <a:pt x="1233918" y="27313"/>
                </a:lnTo>
                <a:lnTo>
                  <a:pt x="1231657" y="22923"/>
                </a:lnTo>
                <a:lnTo>
                  <a:pt x="1229494" y="18533"/>
                </a:lnTo>
                <a:lnTo>
                  <a:pt x="1224381" y="17069"/>
                </a:lnTo>
                <a:close/>
              </a:path>
              <a:path w="1264284" h="165735">
                <a:moveTo>
                  <a:pt x="1194095" y="31694"/>
                </a:moveTo>
                <a:lnTo>
                  <a:pt x="1189671" y="34139"/>
                </a:lnTo>
                <a:lnTo>
                  <a:pt x="1185344" y="35603"/>
                </a:lnTo>
                <a:lnTo>
                  <a:pt x="1183869" y="40720"/>
                </a:lnTo>
                <a:lnTo>
                  <a:pt x="1186033" y="45110"/>
                </a:lnTo>
                <a:lnTo>
                  <a:pt x="1187507" y="49500"/>
                </a:lnTo>
                <a:lnTo>
                  <a:pt x="1192621" y="50964"/>
                </a:lnTo>
                <a:lnTo>
                  <a:pt x="1197045" y="48764"/>
                </a:lnTo>
                <a:lnTo>
                  <a:pt x="1201470" y="47300"/>
                </a:lnTo>
                <a:lnTo>
                  <a:pt x="1202847" y="42183"/>
                </a:lnTo>
                <a:lnTo>
                  <a:pt x="1200683" y="37793"/>
                </a:lnTo>
                <a:lnTo>
                  <a:pt x="1199209" y="33157"/>
                </a:lnTo>
                <a:lnTo>
                  <a:pt x="1194095" y="31694"/>
                </a:lnTo>
                <a:close/>
              </a:path>
              <a:path w="1264284" h="165735">
                <a:moveTo>
                  <a:pt x="1163122" y="45110"/>
                </a:moveTo>
                <a:lnTo>
                  <a:pt x="1158697" y="46573"/>
                </a:lnTo>
                <a:lnTo>
                  <a:pt x="1154273" y="48764"/>
                </a:lnTo>
                <a:lnTo>
                  <a:pt x="1152896" y="53154"/>
                </a:lnTo>
                <a:lnTo>
                  <a:pt x="1155748" y="62170"/>
                </a:lnTo>
                <a:lnTo>
                  <a:pt x="1160861" y="64370"/>
                </a:lnTo>
                <a:lnTo>
                  <a:pt x="1165285" y="62907"/>
                </a:lnTo>
                <a:lnTo>
                  <a:pt x="1169710" y="60716"/>
                </a:lnTo>
                <a:lnTo>
                  <a:pt x="1171873" y="56081"/>
                </a:lnTo>
                <a:lnTo>
                  <a:pt x="1169710" y="51690"/>
                </a:lnTo>
                <a:lnTo>
                  <a:pt x="1168235" y="47300"/>
                </a:lnTo>
                <a:lnTo>
                  <a:pt x="1163122" y="45110"/>
                </a:lnTo>
                <a:close/>
              </a:path>
              <a:path w="1264284" h="165735">
                <a:moveTo>
                  <a:pt x="1132149" y="57544"/>
                </a:moveTo>
                <a:lnTo>
                  <a:pt x="1127724" y="59253"/>
                </a:lnTo>
                <a:lnTo>
                  <a:pt x="1123299" y="61443"/>
                </a:lnTo>
                <a:lnTo>
                  <a:pt x="1121136" y="65833"/>
                </a:lnTo>
                <a:lnTo>
                  <a:pt x="1122611" y="70224"/>
                </a:lnTo>
                <a:lnTo>
                  <a:pt x="1124774" y="74614"/>
                </a:lnTo>
                <a:lnTo>
                  <a:pt x="1129199" y="76804"/>
                </a:lnTo>
                <a:lnTo>
                  <a:pt x="1133525" y="75341"/>
                </a:lnTo>
                <a:lnTo>
                  <a:pt x="1137950" y="73150"/>
                </a:lnTo>
                <a:lnTo>
                  <a:pt x="1140113" y="68760"/>
                </a:lnTo>
                <a:lnTo>
                  <a:pt x="1138737" y="64370"/>
                </a:lnTo>
                <a:lnTo>
                  <a:pt x="1136475" y="59980"/>
                </a:lnTo>
                <a:lnTo>
                  <a:pt x="1132149" y="57544"/>
                </a:lnTo>
                <a:close/>
              </a:path>
              <a:path w="1264284" h="165735">
                <a:moveTo>
                  <a:pt x="1100389" y="69487"/>
                </a:moveTo>
                <a:lnTo>
                  <a:pt x="1091539" y="72414"/>
                </a:lnTo>
                <a:lnTo>
                  <a:pt x="1089376" y="77531"/>
                </a:lnTo>
                <a:lnTo>
                  <a:pt x="1090851" y="81921"/>
                </a:lnTo>
                <a:lnTo>
                  <a:pt x="1092326" y="86557"/>
                </a:lnTo>
                <a:lnTo>
                  <a:pt x="1096751" y="88747"/>
                </a:lnTo>
                <a:lnTo>
                  <a:pt x="1105502" y="85820"/>
                </a:lnTo>
                <a:lnTo>
                  <a:pt x="1108452" y="81194"/>
                </a:lnTo>
                <a:lnTo>
                  <a:pt x="1105502" y="72414"/>
                </a:lnTo>
                <a:lnTo>
                  <a:pt x="1100389" y="69487"/>
                </a:lnTo>
                <a:close/>
              </a:path>
              <a:path w="1264284" h="165735">
                <a:moveTo>
                  <a:pt x="1068629" y="80458"/>
                </a:moveTo>
                <a:lnTo>
                  <a:pt x="1064204" y="81921"/>
                </a:lnTo>
                <a:lnTo>
                  <a:pt x="1063516" y="81921"/>
                </a:lnTo>
                <a:lnTo>
                  <a:pt x="1059091" y="82658"/>
                </a:lnTo>
                <a:lnTo>
                  <a:pt x="1056928" y="88020"/>
                </a:lnTo>
                <a:lnTo>
                  <a:pt x="1059878" y="96801"/>
                </a:lnTo>
                <a:lnTo>
                  <a:pt x="1064991" y="98991"/>
                </a:lnTo>
                <a:lnTo>
                  <a:pt x="1073742" y="96064"/>
                </a:lnTo>
                <a:lnTo>
                  <a:pt x="1076003" y="91674"/>
                </a:lnTo>
                <a:lnTo>
                  <a:pt x="1074529" y="87284"/>
                </a:lnTo>
                <a:lnTo>
                  <a:pt x="1073054" y="82658"/>
                </a:lnTo>
                <a:lnTo>
                  <a:pt x="1068629" y="80458"/>
                </a:lnTo>
                <a:close/>
              </a:path>
              <a:path w="1264284" h="165735">
                <a:moveTo>
                  <a:pt x="1036181" y="90947"/>
                </a:moveTo>
                <a:lnTo>
                  <a:pt x="1027429" y="93874"/>
                </a:lnTo>
                <a:lnTo>
                  <a:pt x="1024480" y="98264"/>
                </a:lnTo>
                <a:lnTo>
                  <a:pt x="1027429" y="107035"/>
                </a:lnTo>
                <a:lnTo>
                  <a:pt x="1032542" y="110207"/>
                </a:lnTo>
                <a:lnTo>
                  <a:pt x="1036869" y="108498"/>
                </a:lnTo>
                <a:lnTo>
                  <a:pt x="1041294" y="107035"/>
                </a:lnTo>
                <a:lnTo>
                  <a:pt x="1043457" y="101918"/>
                </a:lnTo>
                <a:lnTo>
                  <a:pt x="1042080" y="97528"/>
                </a:lnTo>
                <a:lnTo>
                  <a:pt x="1040605" y="93137"/>
                </a:lnTo>
                <a:lnTo>
                  <a:pt x="1036181" y="90947"/>
                </a:lnTo>
                <a:close/>
              </a:path>
              <a:path w="1264284" h="165735">
                <a:moveTo>
                  <a:pt x="1003732" y="99718"/>
                </a:moveTo>
                <a:lnTo>
                  <a:pt x="999308" y="100454"/>
                </a:lnTo>
                <a:lnTo>
                  <a:pt x="994883" y="101918"/>
                </a:lnTo>
                <a:lnTo>
                  <a:pt x="992031" y="106308"/>
                </a:lnTo>
                <a:lnTo>
                  <a:pt x="993506" y="110934"/>
                </a:lnTo>
                <a:lnTo>
                  <a:pt x="994195" y="116061"/>
                </a:lnTo>
                <a:lnTo>
                  <a:pt x="999308" y="118251"/>
                </a:lnTo>
                <a:lnTo>
                  <a:pt x="1003732" y="117524"/>
                </a:lnTo>
                <a:lnTo>
                  <a:pt x="1008059" y="116061"/>
                </a:lnTo>
                <a:lnTo>
                  <a:pt x="1011009" y="111671"/>
                </a:lnTo>
                <a:lnTo>
                  <a:pt x="1009534" y="107035"/>
                </a:lnTo>
                <a:lnTo>
                  <a:pt x="1008059" y="101918"/>
                </a:lnTo>
                <a:lnTo>
                  <a:pt x="1003732" y="99718"/>
                </a:lnTo>
                <a:close/>
              </a:path>
              <a:path w="1264284" h="165735">
                <a:moveTo>
                  <a:pt x="971284" y="107771"/>
                </a:moveTo>
                <a:lnTo>
                  <a:pt x="966073" y="109235"/>
                </a:lnTo>
                <a:lnTo>
                  <a:pt x="961746" y="110934"/>
                </a:lnTo>
                <a:lnTo>
                  <a:pt x="958796" y="115324"/>
                </a:lnTo>
                <a:lnTo>
                  <a:pt x="961746" y="124104"/>
                </a:lnTo>
                <a:lnTo>
                  <a:pt x="966073" y="127030"/>
                </a:lnTo>
                <a:lnTo>
                  <a:pt x="970497" y="125567"/>
                </a:lnTo>
                <a:lnTo>
                  <a:pt x="974922" y="124835"/>
                </a:lnTo>
                <a:lnTo>
                  <a:pt x="977872" y="119715"/>
                </a:lnTo>
                <a:lnTo>
                  <a:pt x="976397" y="115324"/>
                </a:lnTo>
                <a:lnTo>
                  <a:pt x="975611" y="110934"/>
                </a:lnTo>
                <a:lnTo>
                  <a:pt x="971284" y="107771"/>
                </a:lnTo>
                <a:close/>
              </a:path>
              <a:path w="1264284" h="165735">
                <a:moveTo>
                  <a:pt x="938049" y="116061"/>
                </a:moveTo>
                <a:lnTo>
                  <a:pt x="929298" y="117524"/>
                </a:lnTo>
                <a:lnTo>
                  <a:pt x="926348" y="121910"/>
                </a:lnTo>
                <a:lnTo>
                  <a:pt x="927823" y="131418"/>
                </a:lnTo>
                <a:lnTo>
                  <a:pt x="932150" y="134345"/>
                </a:lnTo>
                <a:lnTo>
                  <a:pt x="937361" y="133613"/>
                </a:lnTo>
                <a:lnTo>
                  <a:pt x="941687" y="132150"/>
                </a:lnTo>
                <a:lnTo>
                  <a:pt x="944637" y="127761"/>
                </a:lnTo>
                <a:lnTo>
                  <a:pt x="943949" y="123372"/>
                </a:lnTo>
                <a:lnTo>
                  <a:pt x="942474" y="118988"/>
                </a:lnTo>
                <a:lnTo>
                  <a:pt x="938049" y="116061"/>
                </a:lnTo>
                <a:close/>
              </a:path>
              <a:path w="1264284" h="165735">
                <a:moveTo>
                  <a:pt x="904814" y="122641"/>
                </a:moveTo>
                <a:lnTo>
                  <a:pt x="896063" y="124104"/>
                </a:lnTo>
                <a:lnTo>
                  <a:pt x="893113" y="128493"/>
                </a:lnTo>
                <a:lnTo>
                  <a:pt x="893900" y="132881"/>
                </a:lnTo>
                <a:lnTo>
                  <a:pt x="894588" y="138245"/>
                </a:lnTo>
                <a:lnTo>
                  <a:pt x="899013" y="141171"/>
                </a:lnTo>
                <a:lnTo>
                  <a:pt x="903438" y="139708"/>
                </a:lnTo>
                <a:lnTo>
                  <a:pt x="908551" y="138977"/>
                </a:lnTo>
                <a:lnTo>
                  <a:pt x="911402" y="134345"/>
                </a:lnTo>
                <a:lnTo>
                  <a:pt x="910026" y="129955"/>
                </a:lnTo>
                <a:lnTo>
                  <a:pt x="909239" y="125567"/>
                </a:lnTo>
                <a:lnTo>
                  <a:pt x="904814" y="122641"/>
                </a:lnTo>
                <a:close/>
              </a:path>
              <a:path w="1264284" h="165735">
                <a:moveTo>
                  <a:pt x="872366" y="128493"/>
                </a:moveTo>
                <a:lnTo>
                  <a:pt x="867253" y="129224"/>
                </a:lnTo>
                <a:lnTo>
                  <a:pt x="862828" y="129955"/>
                </a:lnTo>
                <a:lnTo>
                  <a:pt x="859977" y="134345"/>
                </a:lnTo>
                <a:lnTo>
                  <a:pt x="860665" y="138977"/>
                </a:lnTo>
                <a:lnTo>
                  <a:pt x="860665" y="144096"/>
                </a:lnTo>
                <a:lnTo>
                  <a:pt x="865090" y="147022"/>
                </a:lnTo>
                <a:lnTo>
                  <a:pt x="870203" y="146292"/>
                </a:lnTo>
                <a:lnTo>
                  <a:pt x="874628" y="145560"/>
                </a:lnTo>
                <a:lnTo>
                  <a:pt x="877479" y="141171"/>
                </a:lnTo>
                <a:lnTo>
                  <a:pt x="876791" y="136782"/>
                </a:lnTo>
                <a:lnTo>
                  <a:pt x="876791" y="132150"/>
                </a:lnTo>
                <a:lnTo>
                  <a:pt x="872366" y="128493"/>
                </a:lnTo>
                <a:close/>
              </a:path>
              <a:path w="1264284" h="165735">
                <a:moveTo>
                  <a:pt x="838443" y="133613"/>
                </a:moveTo>
                <a:lnTo>
                  <a:pt x="834018" y="134345"/>
                </a:lnTo>
                <a:lnTo>
                  <a:pt x="829692" y="134345"/>
                </a:lnTo>
                <a:lnTo>
                  <a:pt x="825759" y="138977"/>
                </a:lnTo>
                <a:lnTo>
                  <a:pt x="826545" y="143365"/>
                </a:lnTo>
                <a:lnTo>
                  <a:pt x="827430" y="148486"/>
                </a:lnTo>
                <a:lnTo>
                  <a:pt x="831855" y="151412"/>
                </a:lnTo>
                <a:lnTo>
                  <a:pt x="840704" y="149948"/>
                </a:lnTo>
                <a:lnTo>
                  <a:pt x="844343" y="146292"/>
                </a:lnTo>
                <a:lnTo>
                  <a:pt x="842868" y="136782"/>
                </a:lnTo>
                <a:lnTo>
                  <a:pt x="838443" y="133613"/>
                </a:lnTo>
                <a:close/>
              </a:path>
              <a:path w="1264284" h="165735">
                <a:moveTo>
                  <a:pt x="805306" y="138245"/>
                </a:moveTo>
                <a:lnTo>
                  <a:pt x="800095" y="138977"/>
                </a:lnTo>
                <a:lnTo>
                  <a:pt x="795474" y="139708"/>
                </a:lnTo>
                <a:lnTo>
                  <a:pt x="791835" y="143365"/>
                </a:lnTo>
                <a:lnTo>
                  <a:pt x="792524" y="148486"/>
                </a:lnTo>
                <a:lnTo>
                  <a:pt x="793310" y="152874"/>
                </a:lnTo>
                <a:lnTo>
                  <a:pt x="797932" y="155800"/>
                </a:lnTo>
                <a:lnTo>
                  <a:pt x="802356" y="155800"/>
                </a:lnTo>
                <a:lnTo>
                  <a:pt x="807470" y="155068"/>
                </a:lnTo>
                <a:lnTo>
                  <a:pt x="810419" y="150680"/>
                </a:lnTo>
                <a:lnTo>
                  <a:pt x="809633" y="146292"/>
                </a:lnTo>
                <a:lnTo>
                  <a:pt x="808944" y="141171"/>
                </a:lnTo>
                <a:lnTo>
                  <a:pt x="805306" y="138245"/>
                </a:lnTo>
                <a:close/>
              </a:path>
              <a:path w="1264284" h="165735">
                <a:moveTo>
                  <a:pt x="771285" y="141902"/>
                </a:moveTo>
                <a:lnTo>
                  <a:pt x="766958" y="141902"/>
                </a:lnTo>
                <a:lnTo>
                  <a:pt x="762337" y="142634"/>
                </a:lnTo>
                <a:lnTo>
                  <a:pt x="758600" y="146292"/>
                </a:lnTo>
                <a:lnTo>
                  <a:pt x="758600" y="151412"/>
                </a:lnTo>
                <a:lnTo>
                  <a:pt x="759387" y="155800"/>
                </a:lnTo>
                <a:lnTo>
                  <a:pt x="763812" y="159457"/>
                </a:lnTo>
                <a:lnTo>
                  <a:pt x="768433" y="158726"/>
                </a:lnTo>
                <a:lnTo>
                  <a:pt x="772760" y="158726"/>
                </a:lnTo>
                <a:lnTo>
                  <a:pt x="776496" y="154336"/>
                </a:lnTo>
                <a:lnTo>
                  <a:pt x="775710" y="149948"/>
                </a:lnTo>
                <a:lnTo>
                  <a:pt x="775710" y="144828"/>
                </a:lnTo>
                <a:lnTo>
                  <a:pt x="771285" y="141902"/>
                </a:lnTo>
                <a:close/>
              </a:path>
              <a:path w="1264284" h="165735">
                <a:moveTo>
                  <a:pt x="738148" y="144096"/>
                </a:moveTo>
                <a:lnTo>
                  <a:pt x="732740" y="144828"/>
                </a:lnTo>
                <a:lnTo>
                  <a:pt x="728414" y="144828"/>
                </a:lnTo>
                <a:lnTo>
                  <a:pt x="724677" y="149216"/>
                </a:lnTo>
                <a:lnTo>
                  <a:pt x="725464" y="153606"/>
                </a:lnTo>
                <a:lnTo>
                  <a:pt x="725464" y="157994"/>
                </a:lnTo>
                <a:lnTo>
                  <a:pt x="729790" y="161895"/>
                </a:lnTo>
                <a:lnTo>
                  <a:pt x="734510" y="161895"/>
                </a:lnTo>
                <a:lnTo>
                  <a:pt x="738837" y="161163"/>
                </a:lnTo>
                <a:lnTo>
                  <a:pt x="742573" y="157262"/>
                </a:lnTo>
                <a:lnTo>
                  <a:pt x="742573" y="152142"/>
                </a:lnTo>
                <a:lnTo>
                  <a:pt x="741786" y="147754"/>
                </a:lnTo>
                <a:lnTo>
                  <a:pt x="738148" y="144096"/>
                </a:lnTo>
                <a:close/>
              </a:path>
              <a:path w="1264284" h="165735">
                <a:moveTo>
                  <a:pt x="704225" y="147022"/>
                </a:moveTo>
                <a:lnTo>
                  <a:pt x="695179" y="147022"/>
                </a:lnTo>
                <a:lnTo>
                  <a:pt x="690754" y="150680"/>
                </a:lnTo>
                <a:lnTo>
                  <a:pt x="691541" y="155068"/>
                </a:lnTo>
                <a:lnTo>
                  <a:pt x="691541" y="160433"/>
                </a:lnTo>
                <a:lnTo>
                  <a:pt x="695179" y="164089"/>
                </a:lnTo>
                <a:lnTo>
                  <a:pt x="704913" y="164089"/>
                </a:lnTo>
                <a:lnTo>
                  <a:pt x="708650" y="159457"/>
                </a:lnTo>
                <a:lnTo>
                  <a:pt x="708650" y="150680"/>
                </a:lnTo>
                <a:lnTo>
                  <a:pt x="704225" y="147022"/>
                </a:lnTo>
                <a:close/>
              </a:path>
              <a:path w="1264284" h="165735">
                <a:moveTo>
                  <a:pt x="670007" y="147754"/>
                </a:moveTo>
                <a:lnTo>
                  <a:pt x="661256" y="147754"/>
                </a:lnTo>
                <a:lnTo>
                  <a:pt x="656831" y="151412"/>
                </a:lnTo>
                <a:lnTo>
                  <a:pt x="657618" y="155800"/>
                </a:lnTo>
                <a:lnTo>
                  <a:pt x="657618" y="161163"/>
                </a:lnTo>
                <a:lnTo>
                  <a:pt x="661256" y="164821"/>
                </a:lnTo>
                <a:lnTo>
                  <a:pt x="670990" y="164821"/>
                </a:lnTo>
                <a:lnTo>
                  <a:pt x="674628" y="160433"/>
                </a:lnTo>
                <a:lnTo>
                  <a:pt x="674628" y="155800"/>
                </a:lnTo>
                <a:lnTo>
                  <a:pt x="673940" y="151412"/>
                </a:lnTo>
                <a:lnTo>
                  <a:pt x="670007" y="147754"/>
                </a:lnTo>
                <a:close/>
              </a:path>
              <a:path w="1264284" h="165735">
                <a:moveTo>
                  <a:pt x="636084" y="148486"/>
                </a:moveTo>
                <a:lnTo>
                  <a:pt x="626546" y="148486"/>
                </a:lnTo>
                <a:lnTo>
                  <a:pt x="622908" y="152142"/>
                </a:lnTo>
                <a:lnTo>
                  <a:pt x="623694" y="156532"/>
                </a:lnTo>
                <a:lnTo>
                  <a:pt x="623694" y="161895"/>
                </a:lnTo>
                <a:lnTo>
                  <a:pt x="627333" y="165553"/>
                </a:lnTo>
                <a:lnTo>
                  <a:pt x="636870" y="165553"/>
                </a:lnTo>
                <a:lnTo>
                  <a:pt x="640705" y="161163"/>
                </a:lnTo>
                <a:lnTo>
                  <a:pt x="640705" y="156532"/>
                </a:lnTo>
                <a:lnTo>
                  <a:pt x="640017" y="152142"/>
                </a:lnTo>
                <a:lnTo>
                  <a:pt x="636084" y="148486"/>
                </a:lnTo>
                <a:close/>
              </a:path>
              <a:path w="1264284" h="165735">
                <a:moveTo>
                  <a:pt x="593409" y="147022"/>
                </a:moveTo>
                <a:lnTo>
                  <a:pt x="589771" y="150680"/>
                </a:lnTo>
                <a:lnTo>
                  <a:pt x="589647" y="156532"/>
                </a:lnTo>
                <a:lnTo>
                  <a:pt x="588985" y="160433"/>
                </a:lnTo>
                <a:lnTo>
                  <a:pt x="592623" y="164089"/>
                </a:lnTo>
                <a:lnTo>
                  <a:pt x="597736" y="164821"/>
                </a:lnTo>
                <a:lnTo>
                  <a:pt x="602161" y="164821"/>
                </a:lnTo>
                <a:lnTo>
                  <a:pt x="605799" y="161163"/>
                </a:lnTo>
                <a:lnTo>
                  <a:pt x="606585" y="156532"/>
                </a:lnTo>
                <a:lnTo>
                  <a:pt x="606585" y="151412"/>
                </a:lnTo>
                <a:lnTo>
                  <a:pt x="602947" y="147754"/>
                </a:lnTo>
                <a:lnTo>
                  <a:pt x="597736" y="147754"/>
                </a:lnTo>
                <a:lnTo>
                  <a:pt x="593409" y="147022"/>
                </a:lnTo>
                <a:close/>
              </a:path>
              <a:path w="1264284" h="165735">
                <a:moveTo>
                  <a:pt x="569024" y="146292"/>
                </a:moveTo>
                <a:lnTo>
                  <a:pt x="559486" y="146292"/>
                </a:lnTo>
                <a:lnTo>
                  <a:pt x="555750" y="149948"/>
                </a:lnTo>
                <a:lnTo>
                  <a:pt x="555651" y="155068"/>
                </a:lnTo>
                <a:lnTo>
                  <a:pt x="555061" y="159457"/>
                </a:lnTo>
                <a:lnTo>
                  <a:pt x="558700" y="163359"/>
                </a:lnTo>
                <a:lnTo>
                  <a:pt x="568237" y="163359"/>
                </a:lnTo>
                <a:lnTo>
                  <a:pt x="571876" y="159457"/>
                </a:lnTo>
                <a:lnTo>
                  <a:pt x="572662" y="155068"/>
                </a:lnTo>
                <a:lnTo>
                  <a:pt x="572662" y="150680"/>
                </a:lnTo>
                <a:lnTo>
                  <a:pt x="569024" y="146292"/>
                </a:lnTo>
                <a:close/>
              </a:path>
              <a:path w="1264284" h="165735">
                <a:moveTo>
                  <a:pt x="526251" y="144096"/>
                </a:moveTo>
                <a:lnTo>
                  <a:pt x="521827" y="147754"/>
                </a:lnTo>
                <a:lnTo>
                  <a:pt x="521827" y="152142"/>
                </a:lnTo>
                <a:lnTo>
                  <a:pt x="521138" y="156532"/>
                </a:lnTo>
                <a:lnTo>
                  <a:pt x="524776" y="161163"/>
                </a:lnTo>
                <a:lnTo>
                  <a:pt x="529201" y="161895"/>
                </a:lnTo>
                <a:lnTo>
                  <a:pt x="533626" y="161895"/>
                </a:lnTo>
                <a:lnTo>
                  <a:pt x="537952" y="157994"/>
                </a:lnTo>
                <a:lnTo>
                  <a:pt x="538739" y="153606"/>
                </a:lnTo>
                <a:lnTo>
                  <a:pt x="538739" y="149216"/>
                </a:lnTo>
                <a:lnTo>
                  <a:pt x="535789" y="144828"/>
                </a:lnTo>
                <a:lnTo>
                  <a:pt x="530676" y="144828"/>
                </a:lnTo>
                <a:lnTo>
                  <a:pt x="526251" y="144096"/>
                </a:lnTo>
                <a:close/>
              </a:path>
              <a:path w="1264284" h="165735">
                <a:moveTo>
                  <a:pt x="496753" y="141171"/>
                </a:moveTo>
                <a:lnTo>
                  <a:pt x="492328" y="141171"/>
                </a:lnTo>
                <a:lnTo>
                  <a:pt x="487903" y="144828"/>
                </a:lnTo>
                <a:lnTo>
                  <a:pt x="487903" y="149216"/>
                </a:lnTo>
                <a:lnTo>
                  <a:pt x="487215" y="153606"/>
                </a:lnTo>
                <a:lnTo>
                  <a:pt x="490853" y="157994"/>
                </a:lnTo>
                <a:lnTo>
                  <a:pt x="495278" y="157994"/>
                </a:lnTo>
                <a:lnTo>
                  <a:pt x="500391" y="158726"/>
                </a:lnTo>
                <a:lnTo>
                  <a:pt x="504029" y="155068"/>
                </a:lnTo>
                <a:lnTo>
                  <a:pt x="504816" y="150680"/>
                </a:lnTo>
                <a:lnTo>
                  <a:pt x="504816" y="146292"/>
                </a:lnTo>
                <a:lnTo>
                  <a:pt x="501866" y="141902"/>
                </a:lnTo>
                <a:lnTo>
                  <a:pt x="496753" y="141171"/>
                </a:lnTo>
                <a:close/>
              </a:path>
              <a:path w="1264284" h="165735">
                <a:moveTo>
                  <a:pt x="463518" y="138245"/>
                </a:moveTo>
                <a:lnTo>
                  <a:pt x="458405" y="138245"/>
                </a:lnTo>
                <a:lnTo>
                  <a:pt x="454767" y="141171"/>
                </a:lnTo>
                <a:lnTo>
                  <a:pt x="453292" y="150680"/>
                </a:lnTo>
                <a:lnTo>
                  <a:pt x="456930" y="155068"/>
                </a:lnTo>
                <a:lnTo>
                  <a:pt x="461355" y="155068"/>
                </a:lnTo>
                <a:lnTo>
                  <a:pt x="466468" y="155800"/>
                </a:lnTo>
                <a:lnTo>
                  <a:pt x="470106" y="152142"/>
                </a:lnTo>
                <a:lnTo>
                  <a:pt x="470893" y="147754"/>
                </a:lnTo>
                <a:lnTo>
                  <a:pt x="470893" y="142634"/>
                </a:lnTo>
                <a:lnTo>
                  <a:pt x="467943" y="138977"/>
                </a:lnTo>
                <a:lnTo>
                  <a:pt x="463518" y="138245"/>
                </a:lnTo>
                <a:close/>
              </a:path>
              <a:path w="1264284" h="165735">
                <a:moveTo>
                  <a:pt x="425170" y="132881"/>
                </a:moveTo>
                <a:lnTo>
                  <a:pt x="420844" y="136051"/>
                </a:lnTo>
                <a:lnTo>
                  <a:pt x="420844" y="140440"/>
                </a:lnTo>
                <a:lnTo>
                  <a:pt x="420057" y="145560"/>
                </a:lnTo>
                <a:lnTo>
                  <a:pt x="423007" y="149948"/>
                </a:lnTo>
                <a:lnTo>
                  <a:pt x="427432" y="149948"/>
                </a:lnTo>
                <a:lnTo>
                  <a:pt x="427432" y="150680"/>
                </a:lnTo>
                <a:lnTo>
                  <a:pt x="431758" y="150680"/>
                </a:lnTo>
                <a:lnTo>
                  <a:pt x="436183" y="147754"/>
                </a:lnTo>
                <a:lnTo>
                  <a:pt x="436969" y="143365"/>
                </a:lnTo>
                <a:lnTo>
                  <a:pt x="437658" y="138977"/>
                </a:lnTo>
                <a:lnTo>
                  <a:pt x="434708" y="134345"/>
                </a:lnTo>
                <a:lnTo>
                  <a:pt x="430381" y="133613"/>
                </a:lnTo>
                <a:lnTo>
                  <a:pt x="425170" y="132881"/>
                </a:lnTo>
                <a:close/>
              </a:path>
              <a:path w="1264284" h="165735">
                <a:moveTo>
                  <a:pt x="392033" y="127761"/>
                </a:moveTo>
                <a:lnTo>
                  <a:pt x="387412" y="130687"/>
                </a:lnTo>
                <a:lnTo>
                  <a:pt x="386625" y="136051"/>
                </a:lnTo>
                <a:lnTo>
                  <a:pt x="385937" y="140440"/>
                </a:lnTo>
                <a:lnTo>
                  <a:pt x="389084" y="144828"/>
                </a:lnTo>
                <a:lnTo>
                  <a:pt x="394197" y="145560"/>
                </a:lnTo>
                <a:lnTo>
                  <a:pt x="398621" y="146292"/>
                </a:lnTo>
                <a:lnTo>
                  <a:pt x="402948" y="142634"/>
                </a:lnTo>
                <a:lnTo>
                  <a:pt x="403735" y="138245"/>
                </a:lnTo>
                <a:lnTo>
                  <a:pt x="404423" y="133613"/>
                </a:lnTo>
                <a:lnTo>
                  <a:pt x="400785" y="129224"/>
                </a:lnTo>
                <a:lnTo>
                  <a:pt x="392033" y="127761"/>
                </a:lnTo>
                <a:close/>
              </a:path>
              <a:path w="1264284" h="165735">
                <a:moveTo>
                  <a:pt x="358799" y="121910"/>
                </a:moveTo>
                <a:lnTo>
                  <a:pt x="354177" y="124835"/>
                </a:lnTo>
                <a:lnTo>
                  <a:pt x="353489" y="129224"/>
                </a:lnTo>
                <a:lnTo>
                  <a:pt x="352702" y="133613"/>
                </a:lnTo>
                <a:lnTo>
                  <a:pt x="355652" y="138245"/>
                </a:lnTo>
                <a:lnTo>
                  <a:pt x="360274" y="138977"/>
                </a:lnTo>
                <a:lnTo>
                  <a:pt x="364698" y="140440"/>
                </a:lnTo>
                <a:lnTo>
                  <a:pt x="369025" y="137514"/>
                </a:lnTo>
                <a:lnTo>
                  <a:pt x="369811" y="132881"/>
                </a:lnTo>
                <a:lnTo>
                  <a:pt x="371286" y="127761"/>
                </a:lnTo>
                <a:lnTo>
                  <a:pt x="368336" y="123372"/>
                </a:lnTo>
                <a:lnTo>
                  <a:pt x="363223" y="122641"/>
                </a:lnTo>
                <a:lnTo>
                  <a:pt x="358799" y="121910"/>
                </a:lnTo>
                <a:close/>
              </a:path>
              <a:path w="1264284" h="165735">
                <a:moveTo>
                  <a:pt x="325662" y="114597"/>
                </a:moveTo>
                <a:lnTo>
                  <a:pt x="320942" y="117524"/>
                </a:lnTo>
                <a:lnTo>
                  <a:pt x="320254" y="121910"/>
                </a:lnTo>
                <a:lnTo>
                  <a:pt x="318779" y="127030"/>
                </a:lnTo>
                <a:lnTo>
                  <a:pt x="321729" y="131418"/>
                </a:lnTo>
                <a:lnTo>
                  <a:pt x="327039" y="132150"/>
                </a:lnTo>
                <a:lnTo>
                  <a:pt x="331463" y="132881"/>
                </a:lnTo>
                <a:lnTo>
                  <a:pt x="335888" y="129955"/>
                </a:lnTo>
                <a:lnTo>
                  <a:pt x="336576" y="125567"/>
                </a:lnTo>
                <a:lnTo>
                  <a:pt x="338051" y="121178"/>
                </a:lnTo>
                <a:lnTo>
                  <a:pt x="335102" y="116788"/>
                </a:lnTo>
                <a:lnTo>
                  <a:pt x="329988" y="115324"/>
                </a:lnTo>
                <a:lnTo>
                  <a:pt x="325662" y="114597"/>
                </a:lnTo>
                <a:close/>
              </a:path>
              <a:path w="1264284" h="165735">
                <a:moveTo>
                  <a:pt x="292919" y="107035"/>
                </a:moveTo>
                <a:lnTo>
                  <a:pt x="288494" y="110207"/>
                </a:lnTo>
                <a:lnTo>
                  <a:pt x="285544" y="118988"/>
                </a:lnTo>
                <a:lnTo>
                  <a:pt x="288494" y="123372"/>
                </a:lnTo>
                <a:lnTo>
                  <a:pt x="292919" y="124835"/>
                </a:lnTo>
                <a:lnTo>
                  <a:pt x="297540" y="126298"/>
                </a:lnTo>
                <a:lnTo>
                  <a:pt x="301965" y="123372"/>
                </a:lnTo>
                <a:lnTo>
                  <a:pt x="304915" y="114597"/>
                </a:lnTo>
                <a:lnTo>
                  <a:pt x="301965" y="110207"/>
                </a:lnTo>
                <a:lnTo>
                  <a:pt x="297540" y="108498"/>
                </a:lnTo>
                <a:lnTo>
                  <a:pt x="292919" y="107035"/>
                </a:lnTo>
                <a:close/>
              </a:path>
              <a:path w="1264284" h="165735">
                <a:moveTo>
                  <a:pt x="260471" y="98264"/>
                </a:moveTo>
                <a:lnTo>
                  <a:pt x="255357" y="101181"/>
                </a:lnTo>
                <a:lnTo>
                  <a:pt x="254571" y="105571"/>
                </a:lnTo>
                <a:lnTo>
                  <a:pt x="253096" y="110207"/>
                </a:lnTo>
                <a:lnTo>
                  <a:pt x="255357" y="114597"/>
                </a:lnTo>
                <a:lnTo>
                  <a:pt x="260471" y="116061"/>
                </a:lnTo>
                <a:lnTo>
                  <a:pt x="265092" y="117524"/>
                </a:lnTo>
                <a:lnTo>
                  <a:pt x="269517" y="114597"/>
                </a:lnTo>
                <a:lnTo>
                  <a:pt x="270893" y="110207"/>
                </a:lnTo>
                <a:lnTo>
                  <a:pt x="271680" y="105571"/>
                </a:lnTo>
                <a:lnTo>
                  <a:pt x="269517" y="101181"/>
                </a:lnTo>
                <a:lnTo>
                  <a:pt x="265092" y="99718"/>
                </a:lnTo>
                <a:lnTo>
                  <a:pt x="260471" y="98264"/>
                </a:lnTo>
                <a:close/>
              </a:path>
              <a:path w="1264284" h="165735">
                <a:moveTo>
                  <a:pt x="227236" y="89484"/>
                </a:moveTo>
                <a:lnTo>
                  <a:pt x="222811" y="92411"/>
                </a:lnTo>
                <a:lnTo>
                  <a:pt x="221434" y="96801"/>
                </a:lnTo>
                <a:lnTo>
                  <a:pt x="219959" y="101181"/>
                </a:lnTo>
                <a:lnTo>
                  <a:pt x="222811" y="105571"/>
                </a:lnTo>
                <a:lnTo>
                  <a:pt x="227236" y="107035"/>
                </a:lnTo>
                <a:lnTo>
                  <a:pt x="231857" y="108498"/>
                </a:lnTo>
                <a:lnTo>
                  <a:pt x="236970" y="105571"/>
                </a:lnTo>
                <a:lnTo>
                  <a:pt x="237757" y="101181"/>
                </a:lnTo>
                <a:lnTo>
                  <a:pt x="239232" y="96801"/>
                </a:lnTo>
                <a:lnTo>
                  <a:pt x="236282" y="91674"/>
                </a:lnTo>
                <a:lnTo>
                  <a:pt x="231857" y="90947"/>
                </a:lnTo>
                <a:lnTo>
                  <a:pt x="227236" y="89484"/>
                </a:lnTo>
                <a:close/>
              </a:path>
              <a:path w="1264284" h="165735">
                <a:moveTo>
                  <a:pt x="195476" y="78994"/>
                </a:moveTo>
                <a:lnTo>
                  <a:pt x="191149" y="81194"/>
                </a:lnTo>
                <a:lnTo>
                  <a:pt x="189674" y="85820"/>
                </a:lnTo>
                <a:lnTo>
                  <a:pt x="187413" y="90211"/>
                </a:lnTo>
                <a:lnTo>
                  <a:pt x="190363" y="95337"/>
                </a:lnTo>
                <a:lnTo>
                  <a:pt x="199212" y="98264"/>
                </a:lnTo>
                <a:lnTo>
                  <a:pt x="203834" y="95337"/>
                </a:lnTo>
                <a:lnTo>
                  <a:pt x="206783" y="86557"/>
                </a:lnTo>
                <a:lnTo>
                  <a:pt x="204522" y="81921"/>
                </a:lnTo>
                <a:lnTo>
                  <a:pt x="200195" y="80458"/>
                </a:lnTo>
                <a:lnTo>
                  <a:pt x="195476" y="78994"/>
                </a:lnTo>
                <a:close/>
              </a:path>
              <a:path w="1264284" h="165735">
                <a:moveTo>
                  <a:pt x="163814" y="68024"/>
                </a:moveTo>
                <a:lnTo>
                  <a:pt x="158701" y="70224"/>
                </a:lnTo>
                <a:lnTo>
                  <a:pt x="155751" y="78994"/>
                </a:lnTo>
                <a:lnTo>
                  <a:pt x="157914" y="84121"/>
                </a:lnTo>
                <a:lnTo>
                  <a:pt x="162339" y="85820"/>
                </a:lnTo>
                <a:lnTo>
                  <a:pt x="166666" y="87284"/>
                </a:lnTo>
                <a:lnTo>
                  <a:pt x="172074" y="85093"/>
                </a:lnTo>
                <a:lnTo>
                  <a:pt x="173549" y="80458"/>
                </a:lnTo>
                <a:lnTo>
                  <a:pt x="175023" y="76067"/>
                </a:lnTo>
                <a:lnTo>
                  <a:pt x="172860" y="70950"/>
                </a:lnTo>
                <a:lnTo>
                  <a:pt x="168435" y="69487"/>
                </a:lnTo>
                <a:lnTo>
                  <a:pt x="163814" y="68024"/>
                </a:lnTo>
                <a:close/>
              </a:path>
              <a:path w="1264284" h="165735">
                <a:moveTo>
                  <a:pt x="132054" y="56081"/>
                </a:moveTo>
                <a:lnTo>
                  <a:pt x="126941" y="58271"/>
                </a:lnTo>
                <a:lnTo>
                  <a:pt x="125466" y="62907"/>
                </a:lnTo>
                <a:lnTo>
                  <a:pt x="123991" y="67297"/>
                </a:lnTo>
                <a:lnTo>
                  <a:pt x="125466" y="71687"/>
                </a:lnTo>
                <a:lnTo>
                  <a:pt x="129891" y="73877"/>
                </a:lnTo>
                <a:lnTo>
                  <a:pt x="134217" y="75341"/>
                </a:lnTo>
                <a:lnTo>
                  <a:pt x="139625" y="73150"/>
                </a:lnTo>
                <a:lnTo>
                  <a:pt x="141100" y="69487"/>
                </a:lnTo>
                <a:lnTo>
                  <a:pt x="143263" y="65097"/>
                </a:lnTo>
                <a:lnTo>
                  <a:pt x="141100" y="59980"/>
                </a:lnTo>
                <a:lnTo>
                  <a:pt x="136479" y="58271"/>
                </a:lnTo>
                <a:lnTo>
                  <a:pt x="132054" y="56081"/>
                </a:lnTo>
                <a:close/>
              </a:path>
              <a:path w="1264284" h="165735">
                <a:moveTo>
                  <a:pt x="101081" y="42910"/>
                </a:moveTo>
                <a:lnTo>
                  <a:pt x="95968" y="45110"/>
                </a:lnTo>
                <a:lnTo>
                  <a:pt x="93706" y="49500"/>
                </a:lnTo>
                <a:lnTo>
                  <a:pt x="92231" y="53881"/>
                </a:lnTo>
                <a:lnTo>
                  <a:pt x="94493" y="59253"/>
                </a:lnTo>
                <a:lnTo>
                  <a:pt x="98819" y="60716"/>
                </a:lnTo>
                <a:lnTo>
                  <a:pt x="103244" y="62907"/>
                </a:lnTo>
                <a:lnTo>
                  <a:pt x="107865" y="60716"/>
                </a:lnTo>
                <a:lnTo>
                  <a:pt x="110127" y="56081"/>
                </a:lnTo>
                <a:lnTo>
                  <a:pt x="111504" y="51690"/>
                </a:lnTo>
                <a:lnTo>
                  <a:pt x="109340" y="46573"/>
                </a:lnTo>
                <a:lnTo>
                  <a:pt x="104719" y="45110"/>
                </a:lnTo>
                <a:lnTo>
                  <a:pt x="101081" y="42910"/>
                </a:lnTo>
                <a:close/>
              </a:path>
              <a:path w="1264284" h="165735">
                <a:moveTo>
                  <a:pt x="69321" y="30230"/>
                </a:moveTo>
                <a:lnTo>
                  <a:pt x="64208" y="32430"/>
                </a:lnTo>
                <a:lnTo>
                  <a:pt x="62733" y="36329"/>
                </a:lnTo>
                <a:lnTo>
                  <a:pt x="60570" y="40720"/>
                </a:lnTo>
                <a:lnTo>
                  <a:pt x="62733" y="45837"/>
                </a:lnTo>
                <a:lnTo>
                  <a:pt x="67158" y="47300"/>
                </a:lnTo>
                <a:lnTo>
                  <a:pt x="67158" y="48037"/>
                </a:lnTo>
                <a:lnTo>
                  <a:pt x="71484" y="49500"/>
                </a:lnTo>
                <a:lnTo>
                  <a:pt x="76892" y="47300"/>
                </a:lnTo>
                <a:lnTo>
                  <a:pt x="78367" y="42910"/>
                </a:lnTo>
                <a:lnTo>
                  <a:pt x="80530" y="38529"/>
                </a:lnTo>
                <a:lnTo>
                  <a:pt x="78367" y="34139"/>
                </a:lnTo>
                <a:lnTo>
                  <a:pt x="73746" y="31694"/>
                </a:lnTo>
                <a:lnTo>
                  <a:pt x="69321" y="30230"/>
                </a:lnTo>
                <a:close/>
              </a:path>
              <a:path w="1264284" h="165735">
                <a:moveTo>
                  <a:pt x="39822" y="14879"/>
                </a:moveTo>
                <a:lnTo>
                  <a:pt x="34611" y="17069"/>
                </a:lnTo>
                <a:lnTo>
                  <a:pt x="32448" y="20723"/>
                </a:lnTo>
                <a:lnTo>
                  <a:pt x="30285" y="25113"/>
                </a:lnTo>
                <a:lnTo>
                  <a:pt x="31759" y="30230"/>
                </a:lnTo>
                <a:lnTo>
                  <a:pt x="36086" y="32430"/>
                </a:lnTo>
                <a:lnTo>
                  <a:pt x="40511" y="34866"/>
                </a:lnTo>
                <a:lnTo>
                  <a:pt x="45919" y="32430"/>
                </a:lnTo>
                <a:lnTo>
                  <a:pt x="48082" y="28777"/>
                </a:lnTo>
                <a:lnTo>
                  <a:pt x="49557" y="24386"/>
                </a:lnTo>
                <a:lnTo>
                  <a:pt x="48082" y="19260"/>
                </a:lnTo>
                <a:lnTo>
                  <a:pt x="43657" y="17069"/>
                </a:lnTo>
                <a:lnTo>
                  <a:pt x="39822" y="14879"/>
                </a:lnTo>
                <a:close/>
              </a:path>
              <a:path w="1264284" h="165735">
                <a:moveTo>
                  <a:pt x="8751" y="0"/>
                </a:moveTo>
                <a:lnTo>
                  <a:pt x="4424" y="1463"/>
                </a:lnTo>
                <a:lnTo>
                  <a:pt x="2163" y="5853"/>
                </a:lnTo>
                <a:lnTo>
                  <a:pt x="0" y="10489"/>
                </a:lnTo>
                <a:lnTo>
                  <a:pt x="1474" y="15606"/>
                </a:lnTo>
                <a:lnTo>
                  <a:pt x="5899" y="17069"/>
                </a:lnTo>
                <a:lnTo>
                  <a:pt x="10226" y="19260"/>
                </a:lnTo>
                <a:lnTo>
                  <a:pt x="15634" y="17796"/>
                </a:lnTo>
                <a:lnTo>
                  <a:pt x="17109" y="13416"/>
                </a:lnTo>
                <a:lnTo>
                  <a:pt x="19272" y="9026"/>
                </a:lnTo>
                <a:lnTo>
                  <a:pt x="17797" y="4390"/>
                </a:lnTo>
                <a:lnTo>
                  <a:pt x="13372" y="2200"/>
                </a:lnTo>
                <a:lnTo>
                  <a:pt x="8751" y="0"/>
                </a:lnTo>
                <a:close/>
              </a:path>
            </a:pathLst>
          </a:custGeom>
          <a:solidFill>
            <a:srgbClr val="FF6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29"/>
          <p:cNvSpPr/>
          <p:nvPr/>
        </p:nvSpPr>
        <p:spPr>
          <a:xfrm>
            <a:off x="10562353" y="3843316"/>
            <a:ext cx="161290" cy="946785"/>
          </a:xfrm>
          <a:custGeom>
            <a:avLst/>
            <a:gdLst/>
            <a:ahLst/>
            <a:cxnLst/>
            <a:rect l="l" t="t" r="r" b="b"/>
            <a:pathLst>
              <a:path w="161290" h="946785">
                <a:moveTo>
                  <a:pt x="10226" y="0"/>
                </a:moveTo>
                <a:lnTo>
                  <a:pt x="5801" y="1473"/>
                </a:lnTo>
                <a:lnTo>
                  <a:pt x="1376" y="3633"/>
                </a:lnTo>
                <a:lnTo>
                  <a:pt x="0" y="9035"/>
                </a:lnTo>
                <a:lnTo>
                  <a:pt x="1376" y="13455"/>
                </a:lnTo>
                <a:lnTo>
                  <a:pt x="3638" y="17089"/>
                </a:lnTo>
                <a:lnTo>
                  <a:pt x="8751" y="19250"/>
                </a:lnTo>
                <a:lnTo>
                  <a:pt x="12389" y="17089"/>
                </a:lnTo>
                <a:lnTo>
                  <a:pt x="17010" y="15616"/>
                </a:lnTo>
                <a:lnTo>
                  <a:pt x="19272" y="10509"/>
                </a:lnTo>
                <a:lnTo>
                  <a:pt x="17010" y="5892"/>
                </a:lnTo>
                <a:lnTo>
                  <a:pt x="15535" y="1473"/>
                </a:lnTo>
                <a:lnTo>
                  <a:pt x="10226" y="0"/>
                </a:lnTo>
                <a:close/>
              </a:path>
              <a:path w="161290" h="946785">
                <a:moveTo>
                  <a:pt x="24385" y="30937"/>
                </a:moveTo>
                <a:lnTo>
                  <a:pt x="19960" y="32705"/>
                </a:lnTo>
                <a:lnTo>
                  <a:pt x="15535" y="34866"/>
                </a:lnTo>
                <a:lnTo>
                  <a:pt x="13864" y="39973"/>
                </a:lnTo>
                <a:lnTo>
                  <a:pt x="15535" y="44393"/>
                </a:lnTo>
                <a:lnTo>
                  <a:pt x="17797" y="48027"/>
                </a:lnTo>
                <a:lnTo>
                  <a:pt x="22910" y="50286"/>
                </a:lnTo>
                <a:lnTo>
                  <a:pt x="27335" y="48027"/>
                </a:lnTo>
                <a:lnTo>
                  <a:pt x="30973" y="46554"/>
                </a:lnTo>
                <a:lnTo>
                  <a:pt x="33136" y="41446"/>
                </a:lnTo>
                <a:lnTo>
                  <a:pt x="30973" y="37027"/>
                </a:lnTo>
                <a:lnTo>
                  <a:pt x="29498" y="32705"/>
                </a:lnTo>
                <a:lnTo>
                  <a:pt x="24385" y="30937"/>
                </a:lnTo>
                <a:close/>
              </a:path>
              <a:path w="161290" h="946785">
                <a:moveTo>
                  <a:pt x="38249" y="62170"/>
                </a:moveTo>
                <a:lnTo>
                  <a:pt x="33923" y="63643"/>
                </a:lnTo>
                <a:lnTo>
                  <a:pt x="29498" y="65804"/>
                </a:lnTo>
                <a:lnTo>
                  <a:pt x="28023" y="71009"/>
                </a:lnTo>
                <a:lnTo>
                  <a:pt x="29498" y="75331"/>
                </a:lnTo>
                <a:lnTo>
                  <a:pt x="31661" y="78965"/>
                </a:lnTo>
                <a:lnTo>
                  <a:pt x="36774" y="81224"/>
                </a:lnTo>
                <a:lnTo>
                  <a:pt x="41199" y="78965"/>
                </a:lnTo>
                <a:lnTo>
                  <a:pt x="44837" y="77590"/>
                </a:lnTo>
                <a:lnTo>
                  <a:pt x="47295" y="72384"/>
                </a:lnTo>
                <a:lnTo>
                  <a:pt x="44837" y="68063"/>
                </a:lnTo>
                <a:lnTo>
                  <a:pt x="43362" y="63643"/>
                </a:lnTo>
                <a:lnTo>
                  <a:pt x="38249" y="62170"/>
                </a:lnTo>
                <a:close/>
              </a:path>
              <a:path w="161290" h="946785">
                <a:moveTo>
                  <a:pt x="52408" y="93108"/>
                </a:moveTo>
                <a:lnTo>
                  <a:pt x="48082" y="94581"/>
                </a:lnTo>
                <a:lnTo>
                  <a:pt x="43362" y="96840"/>
                </a:lnTo>
                <a:lnTo>
                  <a:pt x="41986" y="101947"/>
                </a:lnTo>
                <a:lnTo>
                  <a:pt x="43362" y="105581"/>
                </a:lnTo>
                <a:lnTo>
                  <a:pt x="45624" y="110197"/>
                </a:lnTo>
                <a:lnTo>
                  <a:pt x="50933" y="112456"/>
                </a:lnTo>
                <a:lnTo>
                  <a:pt x="55358" y="110197"/>
                </a:lnTo>
                <a:lnTo>
                  <a:pt x="58996" y="108724"/>
                </a:lnTo>
                <a:lnTo>
                  <a:pt x="61258" y="103420"/>
                </a:lnTo>
                <a:lnTo>
                  <a:pt x="58996" y="99001"/>
                </a:lnTo>
                <a:lnTo>
                  <a:pt x="57521" y="94581"/>
                </a:lnTo>
                <a:lnTo>
                  <a:pt x="52408" y="93108"/>
                </a:lnTo>
                <a:close/>
              </a:path>
              <a:path w="161290" h="946785">
                <a:moveTo>
                  <a:pt x="65584" y="124831"/>
                </a:moveTo>
                <a:lnTo>
                  <a:pt x="56833" y="127778"/>
                </a:lnTo>
                <a:lnTo>
                  <a:pt x="53883" y="132198"/>
                </a:lnTo>
                <a:lnTo>
                  <a:pt x="56145" y="136814"/>
                </a:lnTo>
                <a:lnTo>
                  <a:pt x="57521" y="141135"/>
                </a:lnTo>
                <a:lnTo>
                  <a:pt x="61946" y="144082"/>
                </a:lnTo>
                <a:lnTo>
                  <a:pt x="66371" y="141921"/>
                </a:lnTo>
                <a:lnTo>
                  <a:pt x="70697" y="140448"/>
                </a:lnTo>
                <a:lnTo>
                  <a:pt x="72959" y="136028"/>
                </a:lnTo>
                <a:lnTo>
                  <a:pt x="71484" y="131412"/>
                </a:lnTo>
                <a:lnTo>
                  <a:pt x="70009" y="126992"/>
                </a:lnTo>
                <a:lnTo>
                  <a:pt x="65584" y="124831"/>
                </a:lnTo>
                <a:close/>
              </a:path>
              <a:path w="161290" h="946785">
                <a:moveTo>
                  <a:pt x="76597" y="156555"/>
                </a:moveTo>
                <a:lnTo>
                  <a:pt x="72172" y="158225"/>
                </a:lnTo>
                <a:lnTo>
                  <a:pt x="67846" y="159698"/>
                </a:lnTo>
                <a:lnTo>
                  <a:pt x="65584" y="164805"/>
                </a:lnTo>
                <a:lnTo>
                  <a:pt x="68534" y="173645"/>
                </a:lnTo>
                <a:lnTo>
                  <a:pt x="72959" y="175805"/>
                </a:lnTo>
                <a:lnTo>
                  <a:pt x="77580" y="174332"/>
                </a:lnTo>
                <a:lnTo>
                  <a:pt x="82005" y="172859"/>
                </a:lnTo>
                <a:lnTo>
                  <a:pt x="84168" y="167752"/>
                </a:lnTo>
                <a:lnTo>
                  <a:pt x="82693" y="163332"/>
                </a:lnTo>
                <a:lnTo>
                  <a:pt x="81218" y="159011"/>
                </a:lnTo>
                <a:lnTo>
                  <a:pt x="76597" y="156555"/>
                </a:lnTo>
                <a:close/>
              </a:path>
              <a:path w="161290" h="946785">
                <a:moveTo>
                  <a:pt x="87806" y="189261"/>
                </a:moveTo>
                <a:lnTo>
                  <a:pt x="83480" y="190636"/>
                </a:lnTo>
                <a:lnTo>
                  <a:pt x="79055" y="192109"/>
                </a:lnTo>
                <a:lnTo>
                  <a:pt x="76597" y="196529"/>
                </a:lnTo>
                <a:lnTo>
                  <a:pt x="78269" y="200949"/>
                </a:lnTo>
                <a:lnTo>
                  <a:pt x="79744" y="205270"/>
                </a:lnTo>
                <a:lnTo>
                  <a:pt x="84168" y="208217"/>
                </a:lnTo>
                <a:lnTo>
                  <a:pt x="88593" y="206056"/>
                </a:lnTo>
                <a:lnTo>
                  <a:pt x="92920" y="204583"/>
                </a:lnTo>
                <a:lnTo>
                  <a:pt x="95181" y="200163"/>
                </a:lnTo>
                <a:lnTo>
                  <a:pt x="93706" y="195841"/>
                </a:lnTo>
                <a:lnTo>
                  <a:pt x="92231" y="191422"/>
                </a:lnTo>
                <a:lnTo>
                  <a:pt x="87806" y="189261"/>
                </a:lnTo>
                <a:close/>
              </a:path>
              <a:path w="161290" h="946785">
                <a:moveTo>
                  <a:pt x="98819" y="221672"/>
                </a:moveTo>
                <a:lnTo>
                  <a:pt x="94394" y="222360"/>
                </a:lnTo>
                <a:lnTo>
                  <a:pt x="90068" y="223833"/>
                </a:lnTo>
                <a:lnTo>
                  <a:pt x="87118" y="228252"/>
                </a:lnTo>
                <a:lnTo>
                  <a:pt x="88593" y="232574"/>
                </a:lnTo>
                <a:lnTo>
                  <a:pt x="89281" y="237288"/>
                </a:lnTo>
                <a:lnTo>
                  <a:pt x="94394" y="240137"/>
                </a:lnTo>
                <a:lnTo>
                  <a:pt x="98819" y="238663"/>
                </a:lnTo>
                <a:lnTo>
                  <a:pt x="103244" y="237976"/>
                </a:lnTo>
                <a:lnTo>
                  <a:pt x="106095" y="233360"/>
                </a:lnTo>
                <a:lnTo>
                  <a:pt x="104719" y="228252"/>
                </a:lnTo>
                <a:lnTo>
                  <a:pt x="103932" y="223833"/>
                </a:lnTo>
                <a:lnTo>
                  <a:pt x="98819" y="221672"/>
                </a:lnTo>
                <a:close/>
              </a:path>
              <a:path w="161290" h="946785">
                <a:moveTo>
                  <a:pt x="106882" y="254083"/>
                </a:moveTo>
                <a:lnTo>
                  <a:pt x="102457" y="255556"/>
                </a:lnTo>
                <a:lnTo>
                  <a:pt x="98131" y="256244"/>
                </a:lnTo>
                <a:lnTo>
                  <a:pt x="95181" y="261646"/>
                </a:lnTo>
                <a:lnTo>
                  <a:pt x="96656" y="265967"/>
                </a:lnTo>
                <a:lnTo>
                  <a:pt x="97344" y="270387"/>
                </a:lnTo>
                <a:lnTo>
                  <a:pt x="102457" y="273333"/>
                </a:lnTo>
                <a:lnTo>
                  <a:pt x="106882" y="271860"/>
                </a:lnTo>
                <a:lnTo>
                  <a:pt x="111504" y="271173"/>
                </a:lnTo>
                <a:lnTo>
                  <a:pt x="114453" y="265967"/>
                </a:lnTo>
                <a:lnTo>
                  <a:pt x="112978" y="261646"/>
                </a:lnTo>
                <a:lnTo>
                  <a:pt x="112192" y="257030"/>
                </a:lnTo>
                <a:lnTo>
                  <a:pt x="106882" y="254083"/>
                </a:lnTo>
                <a:close/>
              </a:path>
              <a:path w="161290" h="946785">
                <a:moveTo>
                  <a:pt x="115928" y="287476"/>
                </a:moveTo>
                <a:lnTo>
                  <a:pt x="110815" y="288164"/>
                </a:lnTo>
                <a:lnTo>
                  <a:pt x="106095" y="289637"/>
                </a:lnTo>
                <a:lnTo>
                  <a:pt x="103932" y="294057"/>
                </a:lnTo>
                <a:lnTo>
                  <a:pt x="104719" y="298477"/>
                </a:lnTo>
                <a:lnTo>
                  <a:pt x="106095" y="303584"/>
                </a:lnTo>
                <a:lnTo>
                  <a:pt x="110815" y="305745"/>
                </a:lnTo>
                <a:lnTo>
                  <a:pt x="115142" y="305057"/>
                </a:lnTo>
                <a:lnTo>
                  <a:pt x="119566" y="303584"/>
                </a:lnTo>
                <a:lnTo>
                  <a:pt x="122516" y="299164"/>
                </a:lnTo>
                <a:lnTo>
                  <a:pt x="121041" y="294744"/>
                </a:lnTo>
                <a:lnTo>
                  <a:pt x="120255" y="290423"/>
                </a:lnTo>
                <a:lnTo>
                  <a:pt x="115928" y="287476"/>
                </a:lnTo>
                <a:close/>
              </a:path>
              <a:path w="161290" h="946785">
                <a:moveTo>
                  <a:pt x="123991" y="320673"/>
                </a:moveTo>
                <a:lnTo>
                  <a:pt x="119566" y="321361"/>
                </a:lnTo>
                <a:lnTo>
                  <a:pt x="114453" y="322834"/>
                </a:lnTo>
                <a:lnTo>
                  <a:pt x="112192" y="327254"/>
                </a:lnTo>
                <a:lnTo>
                  <a:pt x="112978" y="331575"/>
                </a:lnTo>
                <a:lnTo>
                  <a:pt x="114453" y="336191"/>
                </a:lnTo>
                <a:lnTo>
                  <a:pt x="118878" y="339138"/>
                </a:lnTo>
                <a:lnTo>
                  <a:pt x="123205" y="337665"/>
                </a:lnTo>
                <a:lnTo>
                  <a:pt x="127629" y="336977"/>
                </a:lnTo>
                <a:lnTo>
                  <a:pt x="130579" y="332361"/>
                </a:lnTo>
                <a:lnTo>
                  <a:pt x="129793" y="327254"/>
                </a:lnTo>
                <a:lnTo>
                  <a:pt x="128318" y="322834"/>
                </a:lnTo>
                <a:lnTo>
                  <a:pt x="123991" y="320673"/>
                </a:lnTo>
                <a:close/>
              </a:path>
              <a:path w="161290" h="946785">
                <a:moveTo>
                  <a:pt x="130579" y="353772"/>
                </a:moveTo>
                <a:lnTo>
                  <a:pt x="126154" y="354558"/>
                </a:lnTo>
                <a:lnTo>
                  <a:pt x="121730" y="355245"/>
                </a:lnTo>
                <a:lnTo>
                  <a:pt x="118878" y="359665"/>
                </a:lnTo>
                <a:lnTo>
                  <a:pt x="119566" y="364281"/>
                </a:lnTo>
                <a:lnTo>
                  <a:pt x="120255" y="369388"/>
                </a:lnTo>
                <a:lnTo>
                  <a:pt x="124679" y="372335"/>
                </a:lnTo>
                <a:lnTo>
                  <a:pt x="129104" y="371549"/>
                </a:lnTo>
                <a:lnTo>
                  <a:pt x="133431" y="370862"/>
                </a:lnTo>
                <a:lnTo>
                  <a:pt x="136381" y="366442"/>
                </a:lnTo>
                <a:lnTo>
                  <a:pt x="135692" y="362120"/>
                </a:lnTo>
                <a:lnTo>
                  <a:pt x="134906" y="356718"/>
                </a:lnTo>
                <a:lnTo>
                  <a:pt x="130579" y="353772"/>
                </a:lnTo>
                <a:close/>
              </a:path>
              <a:path w="161290" h="946785">
                <a:moveTo>
                  <a:pt x="136381" y="387165"/>
                </a:moveTo>
                <a:lnTo>
                  <a:pt x="132054" y="388639"/>
                </a:lnTo>
                <a:lnTo>
                  <a:pt x="126843" y="389424"/>
                </a:lnTo>
                <a:lnTo>
                  <a:pt x="123991" y="393058"/>
                </a:lnTo>
                <a:lnTo>
                  <a:pt x="124679" y="398165"/>
                </a:lnTo>
                <a:lnTo>
                  <a:pt x="125466" y="402585"/>
                </a:lnTo>
                <a:lnTo>
                  <a:pt x="129793" y="405433"/>
                </a:lnTo>
                <a:lnTo>
                  <a:pt x="138642" y="404058"/>
                </a:lnTo>
                <a:lnTo>
                  <a:pt x="142477" y="399639"/>
                </a:lnTo>
                <a:lnTo>
                  <a:pt x="141789" y="395219"/>
                </a:lnTo>
                <a:lnTo>
                  <a:pt x="141002" y="390799"/>
                </a:lnTo>
                <a:lnTo>
                  <a:pt x="136381" y="387165"/>
                </a:lnTo>
                <a:close/>
              </a:path>
              <a:path w="161290" h="946785">
                <a:moveTo>
                  <a:pt x="141789" y="421050"/>
                </a:moveTo>
                <a:lnTo>
                  <a:pt x="137167" y="421835"/>
                </a:lnTo>
                <a:lnTo>
                  <a:pt x="132742" y="422523"/>
                </a:lnTo>
                <a:lnTo>
                  <a:pt x="129104" y="426943"/>
                </a:lnTo>
                <a:lnTo>
                  <a:pt x="129793" y="431362"/>
                </a:lnTo>
                <a:lnTo>
                  <a:pt x="130579" y="435978"/>
                </a:lnTo>
                <a:lnTo>
                  <a:pt x="134906" y="439612"/>
                </a:lnTo>
                <a:lnTo>
                  <a:pt x="140314" y="438925"/>
                </a:lnTo>
                <a:lnTo>
                  <a:pt x="144738" y="438139"/>
                </a:lnTo>
                <a:lnTo>
                  <a:pt x="147590" y="433523"/>
                </a:lnTo>
                <a:lnTo>
                  <a:pt x="146902" y="428416"/>
                </a:lnTo>
                <a:lnTo>
                  <a:pt x="146213" y="423996"/>
                </a:lnTo>
                <a:lnTo>
                  <a:pt x="141789" y="421050"/>
                </a:lnTo>
                <a:close/>
              </a:path>
              <a:path w="161290" h="946785">
                <a:moveTo>
                  <a:pt x="147590" y="454934"/>
                </a:moveTo>
                <a:lnTo>
                  <a:pt x="143263" y="454934"/>
                </a:lnTo>
                <a:lnTo>
                  <a:pt x="137855" y="455720"/>
                </a:lnTo>
                <a:lnTo>
                  <a:pt x="134906" y="459354"/>
                </a:lnTo>
                <a:lnTo>
                  <a:pt x="134906" y="464756"/>
                </a:lnTo>
                <a:lnTo>
                  <a:pt x="135692" y="469077"/>
                </a:lnTo>
                <a:lnTo>
                  <a:pt x="139330" y="472809"/>
                </a:lnTo>
                <a:lnTo>
                  <a:pt x="143952" y="472024"/>
                </a:lnTo>
                <a:lnTo>
                  <a:pt x="149065" y="472024"/>
                </a:lnTo>
                <a:lnTo>
                  <a:pt x="152015" y="467604"/>
                </a:lnTo>
                <a:lnTo>
                  <a:pt x="152015" y="463282"/>
                </a:lnTo>
                <a:lnTo>
                  <a:pt x="151326" y="458666"/>
                </a:lnTo>
                <a:lnTo>
                  <a:pt x="147590" y="454934"/>
                </a:lnTo>
                <a:close/>
              </a:path>
              <a:path w="161290" h="946785">
                <a:moveTo>
                  <a:pt x="150540" y="489113"/>
                </a:moveTo>
                <a:lnTo>
                  <a:pt x="145427" y="489113"/>
                </a:lnTo>
                <a:lnTo>
                  <a:pt x="141002" y="489801"/>
                </a:lnTo>
                <a:lnTo>
                  <a:pt x="137167" y="493533"/>
                </a:lnTo>
                <a:lnTo>
                  <a:pt x="137855" y="498640"/>
                </a:lnTo>
                <a:lnTo>
                  <a:pt x="137855" y="502961"/>
                </a:lnTo>
                <a:lnTo>
                  <a:pt x="142477" y="506694"/>
                </a:lnTo>
                <a:lnTo>
                  <a:pt x="146902" y="505908"/>
                </a:lnTo>
                <a:lnTo>
                  <a:pt x="151326" y="505908"/>
                </a:lnTo>
                <a:lnTo>
                  <a:pt x="154965" y="501586"/>
                </a:lnTo>
                <a:lnTo>
                  <a:pt x="154965" y="497167"/>
                </a:lnTo>
                <a:lnTo>
                  <a:pt x="154178" y="492060"/>
                </a:lnTo>
                <a:lnTo>
                  <a:pt x="150540" y="489113"/>
                </a:lnTo>
                <a:close/>
              </a:path>
              <a:path w="161290" h="946785">
                <a:moveTo>
                  <a:pt x="152801" y="522997"/>
                </a:moveTo>
                <a:lnTo>
                  <a:pt x="148377" y="522997"/>
                </a:lnTo>
                <a:lnTo>
                  <a:pt x="143263" y="523685"/>
                </a:lnTo>
                <a:lnTo>
                  <a:pt x="140314" y="527417"/>
                </a:lnTo>
                <a:lnTo>
                  <a:pt x="140314" y="532524"/>
                </a:lnTo>
                <a:lnTo>
                  <a:pt x="141002" y="537140"/>
                </a:lnTo>
                <a:lnTo>
                  <a:pt x="144738" y="540774"/>
                </a:lnTo>
                <a:lnTo>
                  <a:pt x="149851" y="540087"/>
                </a:lnTo>
                <a:lnTo>
                  <a:pt x="154178" y="540087"/>
                </a:lnTo>
                <a:lnTo>
                  <a:pt x="157914" y="535471"/>
                </a:lnTo>
                <a:lnTo>
                  <a:pt x="157128" y="531051"/>
                </a:lnTo>
                <a:lnTo>
                  <a:pt x="157128" y="525944"/>
                </a:lnTo>
                <a:lnTo>
                  <a:pt x="152801" y="522997"/>
                </a:lnTo>
                <a:close/>
              </a:path>
              <a:path w="161290" h="946785">
                <a:moveTo>
                  <a:pt x="155653" y="556882"/>
                </a:moveTo>
                <a:lnTo>
                  <a:pt x="150540" y="556882"/>
                </a:lnTo>
                <a:lnTo>
                  <a:pt x="146213" y="557569"/>
                </a:lnTo>
                <a:lnTo>
                  <a:pt x="142477" y="561302"/>
                </a:lnTo>
                <a:lnTo>
                  <a:pt x="143264" y="565918"/>
                </a:lnTo>
                <a:lnTo>
                  <a:pt x="143264" y="571025"/>
                </a:lnTo>
                <a:lnTo>
                  <a:pt x="147590" y="573971"/>
                </a:lnTo>
                <a:lnTo>
                  <a:pt x="152015" y="573971"/>
                </a:lnTo>
                <a:lnTo>
                  <a:pt x="157128" y="573186"/>
                </a:lnTo>
                <a:lnTo>
                  <a:pt x="160078" y="569552"/>
                </a:lnTo>
                <a:lnTo>
                  <a:pt x="160078" y="565132"/>
                </a:lnTo>
                <a:lnTo>
                  <a:pt x="159389" y="559828"/>
                </a:lnTo>
                <a:lnTo>
                  <a:pt x="155653" y="556882"/>
                </a:lnTo>
                <a:close/>
              </a:path>
              <a:path w="161290" h="946785">
                <a:moveTo>
                  <a:pt x="157128" y="591061"/>
                </a:moveTo>
                <a:lnTo>
                  <a:pt x="147590" y="591061"/>
                </a:lnTo>
                <a:lnTo>
                  <a:pt x="143952" y="594695"/>
                </a:lnTo>
                <a:lnTo>
                  <a:pt x="143952" y="604222"/>
                </a:lnTo>
                <a:lnTo>
                  <a:pt x="147590" y="607856"/>
                </a:lnTo>
                <a:lnTo>
                  <a:pt x="157128" y="607856"/>
                </a:lnTo>
                <a:lnTo>
                  <a:pt x="160864" y="604222"/>
                </a:lnTo>
                <a:lnTo>
                  <a:pt x="160864" y="594695"/>
                </a:lnTo>
                <a:lnTo>
                  <a:pt x="157128" y="591061"/>
                </a:lnTo>
                <a:close/>
              </a:path>
              <a:path w="161290" h="946785">
                <a:moveTo>
                  <a:pt x="157128" y="624945"/>
                </a:moveTo>
                <a:lnTo>
                  <a:pt x="147590" y="624945"/>
                </a:lnTo>
                <a:lnTo>
                  <a:pt x="143952" y="628579"/>
                </a:lnTo>
                <a:lnTo>
                  <a:pt x="143952" y="638303"/>
                </a:lnTo>
                <a:lnTo>
                  <a:pt x="147590" y="641936"/>
                </a:lnTo>
                <a:lnTo>
                  <a:pt x="157128" y="641936"/>
                </a:lnTo>
                <a:lnTo>
                  <a:pt x="160864" y="638303"/>
                </a:lnTo>
                <a:lnTo>
                  <a:pt x="160864" y="628579"/>
                </a:lnTo>
                <a:lnTo>
                  <a:pt x="157128" y="624945"/>
                </a:lnTo>
                <a:close/>
              </a:path>
              <a:path w="161290" h="946785">
                <a:moveTo>
                  <a:pt x="157128" y="658830"/>
                </a:moveTo>
                <a:lnTo>
                  <a:pt x="147590" y="658830"/>
                </a:lnTo>
                <a:lnTo>
                  <a:pt x="143952" y="662464"/>
                </a:lnTo>
                <a:lnTo>
                  <a:pt x="143952" y="672187"/>
                </a:lnTo>
                <a:lnTo>
                  <a:pt x="147590" y="675821"/>
                </a:lnTo>
                <a:lnTo>
                  <a:pt x="157128" y="675821"/>
                </a:lnTo>
                <a:lnTo>
                  <a:pt x="160864" y="672187"/>
                </a:lnTo>
                <a:lnTo>
                  <a:pt x="160864" y="662464"/>
                </a:lnTo>
                <a:lnTo>
                  <a:pt x="157128" y="658830"/>
                </a:lnTo>
                <a:close/>
              </a:path>
              <a:path w="161290" h="946785">
                <a:moveTo>
                  <a:pt x="157128" y="692910"/>
                </a:moveTo>
                <a:lnTo>
                  <a:pt x="147590" y="692910"/>
                </a:lnTo>
                <a:lnTo>
                  <a:pt x="143952" y="696544"/>
                </a:lnTo>
                <a:lnTo>
                  <a:pt x="143952" y="706071"/>
                </a:lnTo>
                <a:lnTo>
                  <a:pt x="147590" y="709803"/>
                </a:lnTo>
                <a:lnTo>
                  <a:pt x="157128" y="709803"/>
                </a:lnTo>
                <a:lnTo>
                  <a:pt x="160864" y="706071"/>
                </a:lnTo>
                <a:lnTo>
                  <a:pt x="160864" y="696544"/>
                </a:lnTo>
                <a:lnTo>
                  <a:pt x="157128" y="692910"/>
                </a:lnTo>
                <a:close/>
              </a:path>
              <a:path w="161290" h="946785">
                <a:moveTo>
                  <a:pt x="145427" y="726107"/>
                </a:moveTo>
                <a:lnTo>
                  <a:pt x="141789" y="729741"/>
                </a:lnTo>
                <a:lnTo>
                  <a:pt x="141002" y="734161"/>
                </a:lnTo>
                <a:lnTo>
                  <a:pt x="140314" y="739465"/>
                </a:lnTo>
                <a:lnTo>
                  <a:pt x="143952" y="743197"/>
                </a:lnTo>
                <a:lnTo>
                  <a:pt x="148377" y="743884"/>
                </a:lnTo>
                <a:lnTo>
                  <a:pt x="153490" y="743884"/>
                </a:lnTo>
                <a:lnTo>
                  <a:pt x="157128" y="740938"/>
                </a:lnTo>
                <a:lnTo>
                  <a:pt x="157914" y="735634"/>
                </a:lnTo>
                <a:lnTo>
                  <a:pt x="157914" y="731214"/>
                </a:lnTo>
                <a:lnTo>
                  <a:pt x="154965" y="726795"/>
                </a:lnTo>
                <a:lnTo>
                  <a:pt x="149851" y="726795"/>
                </a:lnTo>
                <a:lnTo>
                  <a:pt x="145427" y="726107"/>
                </a:lnTo>
                <a:close/>
              </a:path>
              <a:path w="161290" h="946785">
                <a:moveTo>
                  <a:pt x="142477" y="759992"/>
                </a:moveTo>
                <a:lnTo>
                  <a:pt x="138642" y="763920"/>
                </a:lnTo>
                <a:lnTo>
                  <a:pt x="137855" y="768242"/>
                </a:lnTo>
                <a:lnTo>
                  <a:pt x="137855" y="773349"/>
                </a:lnTo>
                <a:lnTo>
                  <a:pt x="141002" y="777081"/>
                </a:lnTo>
                <a:lnTo>
                  <a:pt x="146213" y="777769"/>
                </a:lnTo>
                <a:lnTo>
                  <a:pt x="150540" y="777769"/>
                </a:lnTo>
                <a:lnTo>
                  <a:pt x="154178" y="774822"/>
                </a:lnTo>
                <a:lnTo>
                  <a:pt x="155653" y="765393"/>
                </a:lnTo>
                <a:lnTo>
                  <a:pt x="152015" y="760679"/>
                </a:lnTo>
                <a:lnTo>
                  <a:pt x="147590" y="760679"/>
                </a:lnTo>
                <a:lnTo>
                  <a:pt x="142477" y="759992"/>
                </a:lnTo>
                <a:close/>
              </a:path>
              <a:path w="161290" h="946785">
                <a:moveTo>
                  <a:pt x="139330" y="794072"/>
                </a:moveTo>
                <a:lnTo>
                  <a:pt x="135692" y="797805"/>
                </a:lnTo>
                <a:lnTo>
                  <a:pt x="134906" y="802126"/>
                </a:lnTo>
                <a:lnTo>
                  <a:pt x="134906" y="807332"/>
                </a:lnTo>
                <a:lnTo>
                  <a:pt x="137855" y="810965"/>
                </a:lnTo>
                <a:lnTo>
                  <a:pt x="143264" y="811653"/>
                </a:lnTo>
                <a:lnTo>
                  <a:pt x="147590" y="811653"/>
                </a:lnTo>
                <a:lnTo>
                  <a:pt x="152015" y="808019"/>
                </a:lnTo>
                <a:lnTo>
                  <a:pt x="152015" y="803599"/>
                </a:lnTo>
                <a:lnTo>
                  <a:pt x="152801" y="799278"/>
                </a:lnTo>
                <a:lnTo>
                  <a:pt x="149065" y="794858"/>
                </a:lnTo>
                <a:lnTo>
                  <a:pt x="144738" y="794858"/>
                </a:lnTo>
                <a:lnTo>
                  <a:pt x="139330" y="794072"/>
                </a:lnTo>
                <a:close/>
              </a:path>
              <a:path w="161290" h="946785">
                <a:moveTo>
                  <a:pt x="136381" y="827269"/>
                </a:moveTo>
                <a:lnTo>
                  <a:pt x="132054" y="830903"/>
                </a:lnTo>
                <a:lnTo>
                  <a:pt x="131267" y="835323"/>
                </a:lnTo>
                <a:lnTo>
                  <a:pt x="130579" y="839939"/>
                </a:lnTo>
                <a:lnTo>
                  <a:pt x="133431" y="844359"/>
                </a:lnTo>
                <a:lnTo>
                  <a:pt x="137855" y="845046"/>
                </a:lnTo>
                <a:lnTo>
                  <a:pt x="143264" y="845832"/>
                </a:lnTo>
                <a:lnTo>
                  <a:pt x="147590" y="842886"/>
                </a:lnTo>
                <a:lnTo>
                  <a:pt x="148377" y="838269"/>
                </a:lnTo>
                <a:lnTo>
                  <a:pt x="149065" y="833162"/>
                </a:lnTo>
                <a:lnTo>
                  <a:pt x="145427" y="829430"/>
                </a:lnTo>
                <a:lnTo>
                  <a:pt x="141002" y="828055"/>
                </a:lnTo>
                <a:lnTo>
                  <a:pt x="136381" y="827269"/>
                </a:lnTo>
                <a:close/>
              </a:path>
              <a:path w="161290" h="946785">
                <a:moveTo>
                  <a:pt x="130579" y="861154"/>
                </a:moveTo>
                <a:lnTo>
                  <a:pt x="126154" y="864100"/>
                </a:lnTo>
                <a:lnTo>
                  <a:pt x="124680" y="873823"/>
                </a:lnTo>
                <a:lnTo>
                  <a:pt x="127629" y="878243"/>
                </a:lnTo>
                <a:lnTo>
                  <a:pt x="132742" y="878931"/>
                </a:lnTo>
                <a:lnTo>
                  <a:pt x="137167" y="879716"/>
                </a:lnTo>
                <a:lnTo>
                  <a:pt x="141789" y="876082"/>
                </a:lnTo>
                <a:lnTo>
                  <a:pt x="142477" y="871663"/>
                </a:lnTo>
                <a:lnTo>
                  <a:pt x="143264" y="867243"/>
                </a:lnTo>
                <a:lnTo>
                  <a:pt x="140314" y="862627"/>
                </a:lnTo>
                <a:lnTo>
                  <a:pt x="134906" y="861939"/>
                </a:lnTo>
                <a:lnTo>
                  <a:pt x="130579" y="861154"/>
                </a:lnTo>
                <a:close/>
              </a:path>
              <a:path w="161290" h="946785">
                <a:moveTo>
                  <a:pt x="124680" y="894547"/>
                </a:moveTo>
                <a:lnTo>
                  <a:pt x="121041" y="897493"/>
                </a:lnTo>
                <a:lnTo>
                  <a:pt x="119566" y="902601"/>
                </a:lnTo>
                <a:lnTo>
                  <a:pt x="118878" y="907020"/>
                </a:lnTo>
                <a:lnTo>
                  <a:pt x="122516" y="911440"/>
                </a:lnTo>
                <a:lnTo>
                  <a:pt x="131267" y="912815"/>
                </a:lnTo>
                <a:lnTo>
                  <a:pt x="135692" y="909967"/>
                </a:lnTo>
                <a:lnTo>
                  <a:pt x="137167" y="900440"/>
                </a:lnTo>
                <a:lnTo>
                  <a:pt x="134217" y="896020"/>
                </a:lnTo>
                <a:lnTo>
                  <a:pt x="124680" y="894547"/>
                </a:lnTo>
                <a:close/>
              </a:path>
              <a:path w="161290" h="946785">
                <a:moveTo>
                  <a:pt x="119566" y="928431"/>
                </a:moveTo>
                <a:lnTo>
                  <a:pt x="115142" y="931378"/>
                </a:lnTo>
                <a:lnTo>
                  <a:pt x="114453" y="935797"/>
                </a:lnTo>
                <a:lnTo>
                  <a:pt x="113667" y="940119"/>
                </a:lnTo>
                <a:lnTo>
                  <a:pt x="116617" y="944833"/>
                </a:lnTo>
                <a:lnTo>
                  <a:pt x="121041" y="945521"/>
                </a:lnTo>
                <a:lnTo>
                  <a:pt x="125466" y="946307"/>
                </a:lnTo>
                <a:lnTo>
                  <a:pt x="129793" y="943360"/>
                </a:lnTo>
                <a:lnTo>
                  <a:pt x="130579" y="938744"/>
                </a:lnTo>
                <a:lnTo>
                  <a:pt x="132054" y="934324"/>
                </a:lnTo>
                <a:lnTo>
                  <a:pt x="128318" y="929905"/>
                </a:lnTo>
                <a:lnTo>
                  <a:pt x="123991" y="929217"/>
                </a:lnTo>
                <a:lnTo>
                  <a:pt x="119566" y="928431"/>
                </a:lnTo>
                <a:close/>
              </a:path>
            </a:pathLst>
          </a:custGeom>
          <a:solidFill>
            <a:srgbClr val="FF6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30"/>
          <p:cNvSpPr/>
          <p:nvPr/>
        </p:nvSpPr>
        <p:spPr>
          <a:xfrm>
            <a:off x="7983700" y="3842628"/>
            <a:ext cx="166370" cy="945515"/>
          </a:xfrm>
          <a:custGeom>
            <a:avLst/>
            <a:gdLst/>
            <a:ahLst/>
            <a:cxnLst/>
            <a:rect l="l" t="t" r="r" b="b"/>
            <a:pathLst>
              <a:path w="166370" h="945514">
                <a:moveTo>
                  <a:pt x="40511" y="926958"/>
                </a:moveTo>
                <a:lnTo>
                  <a:pt x="36086" y="927646"/>
                </a:lnTo>
                <a:lnTo>
                  <a:pt x="31759" y="928431"/>
                </a:lnTo>
                <a:lnTo>
                  <a:pt x="28810" y="932851"/>
                </a:lnTo>
                <a:lnTo>
                  <a:pt x="29498" y="937958"/>
                </a:lnTo>
                <a:lnTo>
                  <a:pt x="30285" y="942574"/>
                </a:lnTo>
                <a:lnTo>
                  <a:pt x="34611" y="945521"/>
                </a:lnTo>
                <a:lnTo>
                  <a:pt x="39036" y="944735"/>
                </a:lnTo>
                <a:lnTo>
                  <a:pt x="43461" y="944048"/>
                </a:lnTo>
                <a:lnTo>
                  <a:pt x="46410" y="939431"/>
                </a:lnTo>
                <a:lnTo>
                  <a:pt x="45624" y="935012"/>
                </a:lnTo>
                <a:lnTo>
                  <a:pt x="44935" y="930592"/>
                </a:lnTo>
                <a:lnTo>
                  <a:pt x="40511" y="926958"/>
                </a:lnTo>
                <a:close/>
              </a:path>
              <a:path w="166370" h="945514">
                <a:moveTo>
                  <a:pt x="35398" y="893761"/>
                </a:moveTo>
                <a:lnTo>
                  <a:pt x="30973" y="894547"/>
                </a:lnTo>
                <a:lnTo>
                  <a:pt x="25860" y="895234"/>
                </a:lnTo>
                <a:lnTo>
                  <a:pt x="22910" y="899654"/>
                </a:lnTo>
                <a:lnTo>
                  <a:pt x="23697" y="904074"/>
                </a:lnTo>
                <a:lnTo>
                  <a:pt x="24385" y="908395"/>
                </a:lnTo>
                <a:lnTo>
                  <a:pt x="28810" y="912128"/>
                </a:lnTo>
                <a:lnTo>
                  <a:pt x="33234" y="911342"/>
                </a:lnTo>
                <a:lnTo>
                  <a:pt x="38347" y="910654"/>
                </a:lnTo>
                <a:lnTo>
                  <a:pt x="41297" y="906235"/>
                </a:lnTo>
                <a:lnTo>
                  <a:pt x="39822" y="896708"/>
                </a:lnTo>
                <a:lnTo>
                  <a:pt x="35398" y="893761"/>
                </a:lnTo>
                <a:close/>
              </a:path>
              <a:path w="166370" h="945514">
                <a:moveTo>
                  <a:pt x="30285" y="859680"/>
                </a:moveTo>
                <a:lnTo>
                  <a:pt x="25171" y="860368"/>
                </a:lnTo>
                <a:lnTo>
                  <a:pt x="20747" y="861154"/>
                </a:lnTo>
                <a:lnTo>
                  <a:pt x="17600" y="865770"/>
                </a:lnTo>
                <a:lnTo>
                  <a:pt x="18289" y="870877"/>
                </a:lnTo>
                <a:lnTo>
                  <a:pt x="19075" y="875297"/>
                </a:lnTo>
                <a:lnTo>
                  <a:pt x="23697" y="878145"/>
                </a:lnTo>
                <a:lnTo>
                  <a:pt x="32448" y="876770"/>
                </a:lnTo>
                <a:lnTo>
                  <a:pt x="36086" y="872350"/>
                </a:lnTo>
                <a:lnTo>
                  <a:pt x="35398" y="867931"/>
                </a:lnTo>
                <a:lnTo>
                  <a:pt x="33923" y="863314"/>
                </a:lnTo>
                <a:lnTo>
                  <a:pt x="30285" y="859680"/>
                </a:lnTo>
                <a:close/>
              </a:path>
              <a:path w="166370" h="945514">
                <a:moveTo>
                  <a:pt x="24385" y="826484"/>
                </a:moveTo>
                <a:lnTo>
                  <a:pt x="19763" y="827269"/>
                </a:lnTo>
                <a:lnTo>
                  <a:pt x="15339" y="827957"/>
                </a:lnTo>
                <a:lnTo>
                  <a:pt x="11701" y="832376"/>
                </a:lnTo>
                <a:lnTo>
                  <a:pt x="12487" y="836698"/>
                </a:lnTo>
                <a:lnTo>
                  <a:pt x="13175" y="842100"/>
                </a:lnTo>
                <a:lnTo>
                  <a:pt x="17600" y="845046"/>
                </a:lnTo>
                <a:lnTo>
                  <a:pt x="27335" y="843573"/>
                </a:lnTo>
                <a:lnTo>
                  <a:pt x="30285" y="838957"/>
                </a:lnTo>
                <a:lnTo>
                  <a:pt x="29498" y="834537"/>
                </a:lnTo>
                <a:lnTo>
                  <a:pt x="28810" y="829430"/>
                </a:lnTo>
                <a:lnTo>
                  <a:pt x="24385" y="826484"/>
                </a:lnTo>
                <a:close/>
              </a:path>
              <a:path w="166370" h="945514">
                <a:moveTo>
                  <a:pt x="20747" y="793385"/>
                </a:moveTo>
                <a:lnTo>
                  <a:pt x="16125" y="793385"/>
                </a:lnTo>
                <a:lnTo>
                  <a:pt x="11701" y="794072"/>
                </a:lnTo>
                <a:lnTo>
                  <a:pt x="8062" y="797706"/>
                </a:lnTo>
                <a:lnTo>
                  <a:pt x="8062" y="802814"/>
                </a:lnTo>
                <a:lnTo>
                  <a:pt x="8751" y="807233"/>
                </a:lnTo>
                <a:lnTo>
                  <a:pt x="12487" y="810867"/>
                </a:lnTo>
                <a:lnTo>
                  <a:pt x="17600" y="810180"/>
                </a:lnTo>
                <a:lnTo>
                  <a:pt x="22222" y="810180"/>
                </a:lnTo>
                <a:lnTo>
                  <a:pt x="25860" y="805760"/>
                </a:lnTo>
                <a:lnTo>
                  <a:pt x="25171" y="801340"/>
                </a:lnTo>
                <a:lnTo>
                  <a:pt x="25171" y="797019"/>
                </a:lnTo>
                <a:lnTo>
                  <a:pt x="20747" y="793385"/>
                </a:lnTo>
                <a:close/>
              </a:path>
              <a:path w="166370" h="945514">
                <a:moveTo>
                  <a:pt x="18289" y="759206"/>
                </a:moveTo>
                <a:lnTo>
                  <a:pt x="13175" y="759206"/>
                </a:lnTo>
                <a:lnTo>
                  <a:pt x="8751" y="759893"/>
                </a:lnTo>
                <a:lnTo>
                  <a:pt x="5113" y="763626"/>
                </a:lnTo>
                <a:lnTo>
                  <a:pt x="5899" y="768929"/>
                </a:lnTo>
                <a:lnTo>
                  <a:pt x="5899" y="773349"/>
                </a:lnTo>
                <a:lnTo>
                  <a:pt x="10226" y="776983"/>
                </a:lnTo>
                <a:lnTo>
                  <a:pt x="14650" y="776295"/>
                </a:lnTo>
                <a:lnTo>
                  <a:pt x="19075" y="776295"/>
                </a:lnTo>
                <a:lnTo>
                  <a:pt x="22910" y="771876"/>
                </a:lnTo>
                <a:lnTo>
                  <a:pt x="22910" y="767456"/>
                </a:lnTo>
                <a:lnTo>
                  <a:pt x="22222" y="762840"/>
                </a:lnTo>
                <a:lnTo>
                  <a:pt x="18289" y="759206"/>
                </a:lnTo>
                <a:close/>
              </a:path>
              <a:path w="166370" h="945514">
                <a:moveTo>
                  <a:pt x="15339" y="725322"/>
                </a:moveTo>
                <a:lnTo>
                  <a:pt x="11012" y="726009"/>
                </a:lnTo>
                <a:lnTo>
                  <a:pt x="5899" y="726009"/>
                </a:lnTo>
                <a:lnTo>
                  <a:pt x="2949" y="730429"/>
                </a:lnTo>
                <a:lnTo>
                  <a:pt x="2949" y="734848"/>
                </a:lnTo>
                <a:lnTo>
                  <a:pt x="3638" y="739465"/>
                </a:lnTo>
                <a:lnTo>
                  <a:pt x="7276" y="743099"/>
                </a:lnTo>
                <a:lnTo>
                  <a:pt x="12487" y="742411"/>
                </a:lnTo>
                <a:lnTo>
                  <a:pt x="16814" y="742411"/>
                </a:lnTo>
                <a:lnTo>
                  <a:pt x="20747" y="737795"/>
                </a:lnTo>
                <a:lnTo>
                  <a:pt x="19763" y="733375"/>
                </a:lnTo>
                <a:lnTo>
                  <a:pt x="19763" y="728955"/>
                </a:lnTo>
                <a:lnTo>
                  <a:pt x="15339" y="725322"/>
                </a:lnTo>
                <a:close/>
              </a:path>
              <a:path w="166370" h="945514">
                <a:moveTo>
                  <a:pt x="13175" y="691437"/>
                </a:moveTo>
                <a:lnTo>
                  <a:pt x="8062" y="692125"/>
                </a:lnTo>
                <a:lnTo>
                  <a:pt x="3638" y="692125"/>
                </a:lnTo>
                <a:lnTo>
                  <a:pt x="0" y="696544"/>
                </a:lnTo>
                <a:lnTo>
                  <a:pt x="688" y="700964"/>
                </a:lnTo>
                <a:lnTo>
                  <a:pt x="688" y="705286"/>
                </a:lnTo>
                <a:lnTo>
                  <a:pt x="5113" y="709018"/>
                </a:lnTo>
                <a:lnTo>
                  <a:pt x="9537" y="709018"/>
                </a:lnTo>
                <a:lnTo>
                  <a:pt x="13864" y="708232"/>
                </a:lnTo>
                <a:lnTo>
                  <a:pt x="17600" y="704598"/>
                </a:lnTo>
                <a:lnTo>
                  <a:pt x="17600" y="699491"/>
                </a:lnTo>
                <a:lnTo>
                  <a:pt x="16814" y="695071"/>
                </a:lnTo>
                <a:lnTo>
                  <a:pt x="13175" y="691437"/>
                </a:lnTo>
                <a:close/>
              </a:path>
              <a:path w="166370" h="945514">
                <a:moveTo>
                  <a:pt x="13175" y="658044"/>
                </a:moveTo>
                <a:lnTo>
                  <a:pt x="3638" y="658044"/>
                </a:lnTo>
                <a:lnTo>
                  <a:pt x="0" y="661678"/>
                </a:lnTo>
                <a:lnTo>
                  <a:pt x="0" y="670714"/>
                </a:lnTo>
                <a:lnTo>
                  <a:pt x="3638" y="675133"/>
                </a:lnTo>
                <a:lnTo>
                  <a:pt x="13175" y="675133"/>
                </a:lnTo>
                <a:lnTo>
                  <a:pt x="16814" y="671401"/>
                </a:lnTo>
                <a:lnTo>
                  <a:pt x="16814" y="661678"/>
                </a:lnTo>
                <a:lnTo>
                  <a:pt x="13175" y="658044"/>
                </a:lnTo>
                <a:close/>
              </a:path>
              <a:path w="166370" h="945514">
                <a:moveTo>
                  <a:pt x="13175" y="624159"/>
                </a:moveTo>
                <a:lnTo>
                  <a:pt x="3638" y="624159"/>
                </a:lnTo>
                <a:lnTo>
                  <a:pt x="0" y="627793"/>
                </a:lnTo>
                <a:lnTo>
                  <a:pt x="0" y="636535"/>
                </a:lnTo>
                <a:lnTo>
                  <a:pt x="3638" y="641249"/>
                </a:lnTo>
                <a:lnTo>
                  <a:pt x="13175" y="641249"/>
                </a:lnTo>
                <a:lnTo>
                  <a:pt x="16814" y="636535"/>
                </a:lnTo>
                <a:lnTo>
                  <a:pt x="16814" y="627793"/>
                </a:lnTo>
                <a:lnTo>
                  <a:pt x="13175" y="624159"/>
                </a:lnTo>
                <a:close/>
              </a:path>
              <a:path w="166370" h="945514">
                <a:moveTo>
                  <a:pt x="4424" y="589489"/>
                </a:moveTo>
                <a:lnTo>
                  <a:pt x="688" y="593909"/>
                </a:lnTo>
                <a:lnTo>
                  <a:pt x="688" y="598329"/>
                </a:lnTo>
                <a:lnTo>
                  <a:pt x="0" y="602650"/>
                </a:lnTo>
                <a:lnTo>
                  <a:pt x="4424" y="607070"/>
                </a:lnTo>
                <a:lnTo>
                  <a:pt x="13175" y="607070"/>
                </a:lnTo>
                <a:lnTo>
                  <a:pt x="16814" y="602650"/>
                </a:lnTo>
                <a:lnTo>
                  <a:pt x="17600" y="598329"/>
                </a:lnTo>
                <a:lnTo>
                  <a:pt x="17600" y="593909"/>
                </a:lnTo>
                <a:lnTo>
                  <a:pt x="13175" y="590275"/>
                </a:lnTo>
                <a:lnTo>
                  <a:pt x="8751" y="590275"/>
                </a:lnTo>
                <a:lnTo>
                  <a:pt x="4424" y="589489"/>
                </a:lnTo>
                <a:close/>
              </a:path>
              <a:path w="166370" h="945514">
                <a:moveTo>
                  <a:pt x="5899" y="555409"/>
                </a:moveTo>
                <a:lnTo>
                  <a:pt x="1474" y="559043"/>
                </a:lnTo>
                <a:lnTo>
                  <a:pt x="688" y="563659"/>
                </a:lnTo>
                <a:lnTo>
                  <a:pt x="688" y="568078"/>
                </a:lnTo>
                <a:lnTo>
                  <a:pt x="4424" y="572400"/>
                </a:lnTo>
                <a:lnTo>
                  <a:pt x="8751" y="573186"/>
                </a:lnTo>
                <a:lnTo>
                  <a:pt x="13175" y="573186"/>
                </a:lnTo>
                <a:lnTo>
                  <a:pt x="17600" y="569552"/>
                </a:lnTo>
                <a:lnTo>
                  <a:pt x="17600" y="565132"/>
                </a:lnTo>
                <a:lnTo>
                  <a:pt x="18289" y="560516"/>
                </a:lnTo>
                <a:lnTo>
                  <a:pt x="14650" y="556096"/>
                </a:lnTo>
                <a:lnTo>
                  <a:pt x="10226" y="556096"/>
                </a:lnTo>
                <a:lnTo>
                  <a:pt x="5899" y="555409"/>
                </a:lnTo>
                <a:close/>
              </a:path>
              <a:path w="166370" h="945514">
                <a:moveTo>
                  <a:pt x="8751" y="521524"/>
                </a:moveTo>
                <a:lnTo>
                  <a:pt x="4424" y="525158"/>
                </a:lnTo>
                <a:lnTo>
                  <a:pt x="4424" y="529578"/>
                </a:lnTo>
                <a:lnTo>
                  <a:pt x="3638" y="534685"/>
                </a:lnTo>
                <a:lnTo>
                  <a:pt x="7276" y="538515"/>
                </a:lnTo>
                <a:lnTo>
                  <a:pt x="11701" y="539301"/>
                </a:lnTo>
                <a:lnTo>
                  <a:pt x="16125" y="539301"/>
                </a:lnTo>
                <a:lnTo>
                  <a:pt x="20747" y="536158"/>
                </a:lnTo>
                <a:lnTo>
                  <a:pt x="20747" y="530953"/>
                </a:lnTo>
                <a:lnTo>
                  <a:pt x="21435" y="526631"/>
                </a:lnTo>
                <a:lnTo>
                  <a:pt x="17600" y="522212"/>
                </a:lnTo>
                <a:lnTo>
                  <a:pt x="13175" y="522212"/>
                </a:lnTo>
                <a:lnTo>
                  <a:pt x="8751" y="521524"/>
                </a:lnTo>
                <a:close/>
              </a:path>
              <a:path w="166370" h="945514">
                <a:moveTo>
                  <a:pt x="11701" y="487640"/>
                </a:moveTo>
                <a:lnTo>
                  <a:pt x="7276" y="491274"/>
                </a:lnTo>
                <a:lnTo>
                  <a:pt x="7276" y="495595"/>
                </a:lnTo>
                <a:lnTo>
                  <a:pt x="6587" y="500801"/>
                </a:lnTo>
                <a:lnTo>
                  <a:pt x="10226" y="504435"/>
                </a:lnTo>
                <a:lnTo>
                  <a:pt x="14650" y="505122"/>
                </a:lnTo>
                <a:lnTo>
                  <a:pt x="19075" y="505122"/>
                </a:lnTo>
                <a:lnTo>
                  <a:pt x="23697" y="502274"/>
                </a:lnTo>
                <a:lnTo>
                  <a:pt x="24385" y="497069"/>
                </a:lnTo>
                <a:lnTo>
                  <a:pt x="24385" y="492747"/>
                </a:lnTo>
                <a:lnTo>
                  <a:pt x="20747" y="488327"/>
                </a:lnTo>
                <a:lnTo>
                  <a:pt x="16125" y="488327"/>
                </a:lnTo>
                <a:lnTo>
                  <a:pt x="11701" y="487640"/>
                </a:lnTo>
                <a:close/>
              </a:path>
              <a:path w="166370" h="945514">
                <a:moveTo>
                  <a:pt x="14650" y="453461"/>
                </a:moveTo>
                <a:lnTo>
                  <a:pt x="10226" y="457095"/>
                </a:lnTo>
                <a:lnTo>
                  <a:pt x="10226" y="461711"/>
                </a:lnTo>
                <a:lnTo>
                  <a:pt x="9537" y="466916"/>
                </a:lnTo>
                <a:lnTo>
                  <a:pt x="13175" y="470550"/>
                </a:lnTo>
                <a:lnTo>
                  <a:pt x="17600" y="471238"/>
                </a:lnTo>
                <a:lnTo>
                  <a:pt x="22222" y="472024"/>
                </a:lnTo>
                <a:lnTo>
                  <a:pt x="26646" y="468291"/>
                </a:lnTo>
                <a:lnTo>
                  <a:pt x="27335" y="463970"/>
                </a:lnTo>
                <a:lnTo>
                  <a:pt x="27335" y="458568"/>
                </a:lnTo>
                <a:lnTo>
                  <a:pt x="24385" y="454934"/>
                </a:lnTo>
                <a:lnTo>
                  <a:pt x="14650" y="453461"/>
                </a:lnTo>
                <a:close/>
              </a:path>
              <a:path w="166370" h="945514">
                <a:moveTo>
                  <a:pt x="19763" y="419576"/>
                </a:moveTo>
                <a:lnTo>
                  <a:pt x="15339" y="423210"/>
                </a:lnTo>
                <a:lnTo>
                  <a:pt x="14650" y="427630"/>
                </a:lnTo>
                <a:lnTo>
                  <a:pt x="13864" y="432050"/>
                </a:lnTo>
                <a:lnTo>
                  <a:pt x="16814" y="436666"/>
                </a:lnTo>
                <a:lnTo>
                  <a:pt x="22222" y="437353"/>
                </a:lnTo>
                <a:lnTo>
                  <a:pt x="26646" y="438139"/>
                </a:lnTo>
                <a:lnTo>
                  <a:pt x="30973" y="434898"/>
                </a:lnTo>
                <a:lnTo>
                  <a:pt x="31759" y="430577"/>
                </a:lnTo>
                <a:lnTo>
                  <a:pt x="32448" y="426157"/>
                </a:lnTo>
                <a:lnTo>
                  <a:pt x="29498" y="421737"/>
                </a:lnTo>
                <a:lnTo>
                  <a:pt x="25171" y="421050"/>
                </a:lnTo>
                <a:lnTo>
                  <a:pt x="19763" y="419576"/>
                </a:lnTo>
                <a:close/>
              </a:path>
              <a:path w="166370" h="945514">
                <a:moveTo>
                  <a:pt x="25860" y="386380"/>
                </a:moveTo>
                <a:lnTo>
                  <a:pt x="21435" y="389326"/>
                </a:lnTo>
                <a:lnTo>
                  <a:pt x="20747" y="394433"/>
                </a:lnTo>
                <a:lnTo>
                  <a:pt x="19763" y="398853"/>
                </a:lnTo>
                <a:lnTo>
                  <a:pt x="22910" y="403273"/>
                </a:lnTo>
                <a:lnTo>
                  <a:pt x="32448" y="404746"/>
                </a:lnTo>
                <a:lnTo>
                  <a:pt x="36873" y="401799"/>
                </a:lnTo>
                <a:lnTo>
                  <a:pt x="38347" y="392272"/>
                </a:lnTo>
                <a:lnTo>
                  <a:pt x="35398" y="387853"/>
                </a:lnTo>
                <a:lnTo>
                  <a:pt x="30285" y="387165"/>
                </a:lnTo>
                <a:lnTo>
                  <a:pt x="25860" y="386380"/>
                </a:lnTo>
                <a:close/>
              </a:path>
              <a:path w="166370" h="945514">
                <a:moveTo>
                  <a:pt x="31759" y="352986"/>
                </a:moveTo>
                <a:lnTo>
                  <a:pt x="27335" y="355933"/>
                </a:lnTo>
                <a:lnTo>
                  <a:pt x="26646" y="360352"/>
                </a:lnTo>
                <a:lnTo>
                  <a:pt x="25860" y="365656"/>
                </a:lnTo>
                <a:lnTo>
                  <a:pt x="28810" y="369388"/>
                </a:lnTo>
                <a:lnTo>
                  <a:pt x="33234" y="370763"/>
                </a:lnTo>
                <a:lnTo>
                  <a:pt x="38347" y="371549"/>
                </a:lnTo>
                <a:lnTo>
                  <a:pt x="42674" y="367915"/>
                </a:lnTo>
                <a:lnTo>
                  <a:pt x="43460" y="363495"/>
                </a:lnTo>
                <a:lnTo>
                  <a:pt x="44149" y="358879"/>
                </a:lnTo>
                <a:lnTo>
                  <a:pt x="41297" y="354460"/>
                </a:lnTo>
                <a:lnTo>
                  <a:pt x="36086" y="353772"/>
                </a:lnTo>
                <a:lnTo>
                  <a:pt x="31759" y="352986"/>
                </a:lnTo>
                <a:close/>
              </a:path>
              <a:path w="166370" h="945514">
                <a:moveTo>
                  <a:pt x="38347" y="319102"/>
                </a:moveTo>
                <a:lnTo>
                  <a:pt x="33923" y="322048"/>
                </a:lnTo>
                <a:lnTo>
                  <a:pt x="32448" y="326468"/>
                </a:lnTo>
                <a:lnTo>
                  <a:pt x="31759" y="330790"/>
                </a:lnTo>
                <a:lnTo>
                  <a:pt x="33923" y="335504"/>
                </a:lnTo>
                <a:lnTo>
                  <a:pt x="39036" y="336879"/>
                </a:lnTo>
                <a:lnTo>
                  <a:pt x="43460" y="338352"/>
                </a:lnTo>
                <a:lnTo>
                  <a:pt x="47885" y="335504"/>
                </a:lnTo>
                <a:lnTo>
                  <a:pt x="49262" y="330790"/>
                </a:lnTo>
                <a:lnTo>
                  <a:pt x="50048" y="326468"/>
                </a:lnTo>
                <a:lnTo>
                  <a:pt x="47885" y="321361"/>
                </a:lnTo>
                <a:lnTo>
                  <a:pt x="42674" y="320575"/>
                </a:lnTo>
                <a:lnTo>
                  <a:pt x="38347" y="319102"/>
                </a:lnTo>
                <a:close/>
              </a:path>
              <a:path w="166370" h="945514">
                <a:moveTo>
                  <a:pt x="47099" y="286691"/>
                </a:moveTo>
                <a:lnTo>
                  <a:pt x="42674" y="288852"/>
                </a:lnTo>
                <a:lnTo>
                  <a:pt x="41297" y="293271"/>
                </a:lnTo>
                <a:lnTo>
                  <a:pt x="41297" y="294057"/>
                </a:lnTo>
                <a:lnTo>
                  <a:pt x="40511" y="298378"/>
                </a:lnTo>
                <a:lnTo>
                  <a:pt x="42674" y="302798"/>
                </a:lnTo>
                <a:lnTo>
                  <a:pt x="47099" y="304271"/>
                </a:lnTo>
                <a:lnTo>
                  <a:pt x="51720" y="304959"/>
                </a:lnTo>
                <a:lnTo>
                  <a:pt x="56833" y="302798"/>
                </a:lnTo>
                <a:lnTo>
                  <a:pt x="57620" y="297691"/>
                </a:lnTo>
                <a:lnTo>
                  <a:pt x="59095" y="293271"/>
                </a:lnTo>
                <a:lnTo>
                  <a:pt x="56145" y="288852"/>
                </a:lnTo>
                <a:lnTo>
                  <a:pt x="51720" y="287378"/>
                </a:lnTo>
                <a:lnTo>
                  <a:pt x="47099" y="286691"/>
                </a:lnTo>
                <a:close/>
              </a:path>
              <a:path w="166370" h="945514">
                <a:moveTo>
                  <a:pt x="56145" y="253297"/>
                </a:moveTo>
                <a:lnTo>
                  <a:pt x="51720" y="256244"/>
                </a:lnTo>
                <a:lnTo>
                  <a:pt x="50048" y="260860"/>
                </a:lnTo>
                <a:lnTo>
                  <a:pt x="48574" y="265280"/>
                </a:lnTo>
                <a:lnTo>
                  <a:pt x="51720" y="269601"/>
                </a:lnTo>
                <a:lnTo>
                  <a:pt x="60570" y="272548"/>
                </a:lnTo>
                <a:lnTo>
                  <a:pt x="65683" y="269601"/>
                </a:lnTo>
                <a:lnTo>
                  <a:pt x="66371" y="265280"/>
                </a:lnTo>
                <a:lnTo>
                  <a:pt x="67846" y="260860"/>
                </a:lnTo>
                <a:lnTo>
                  <a:pt x="64896" y="255458"/>
                </a:lnTo>
                <a:lnTo>
                  <a:pt x="60570" y="254771"/>
                </a:lnTo>
                <a:lnTo>
                  <a:pt x="56145" y="253297"/>
                </a:lnTo>
                <a:close/>
              </a:path>
              <a:path w="166370" h="945514">
                <a:moveTo>
                  <a:pt x="64896" y="220886"/>
                </a:moveTo>
                <a:lnTo>
                  <a:pt x="59783" y="223047"/>
                </a:lnTo>
                <a:lnTo>
                  <a:pt x="59095" y="227467"/>
                </a:lnTo>
                <a:lnTo>
                  <a:pt x="57620" y="232574"/>
                </a:lnTo>
                <a:lnTo>
                  <a:pt x="60570" y="237190"/>
                </a:lnTo>
                <a:lnTo>
                  <a:pt x="64896" y="238663"/>
                </a:lnTo>
                <a:lnTo>
                  <a:pt x="69321" y="239351"/>
                </a:lnTo>
                <a:lnTo>
                  <a:pt x="73746" y="237190"/>
                </a:lnTo>
                <a:lnTo>
                  <a:pt x="75220" y="231788"/>
                </a:lnTo>
                <a:lnTo>
                  <a:pt x="76597" y="227467"/>
                </a:lnTo>
                <a:lnTo>
                  <a:pt x="73746" y="223047"/>
                </a:lnTo>
                <a:lnTo>
                  <a:pt x="69321" y="221574"/>
                </a:lnTo>
                <a:lnTo>
                  <a:pt x="64896" y="220886"/>
                </a:lnTo>
                <a:close/>
              </a:path>
              <a:path w="166370" h="945514">
                <a:moveTo>
                  <a:pt x="75909" y="188475"/>
                </a:moveTo>
                <a:lnTo>
                  <a:pt x="70796" y="190636"/>
                </a:lnTo>
                <a:lnTo>
                  <a:pt x="69321" y="195056"/>
                </a:lnTo>
                <a:lnTo>
                  <a:pt x="67846" y="199377"/>
                </a:lnTo>
                <a:lnTo>
                  <a:pt x="70009" y="203797"/>
                </a:lnTo>
                <a:lnTo>
                  <a:pt x="74434" y="205270"/>
                </a:lnTo>
                <a:lnTo>
                  <a:pt x="78859" y="207431"/>
                </a:lnTo>
                <a:lnTo>
                  <a:pt x="83480" y="205270"/>
                </a:lnTo>
                <a:lnTo>
                  <a:pt x="85643" y="200850"/>
                </a:lnTo>
                <a:lnTo>
                  <a:pt x="87118" y="196529"/>
                </a:lnTo>
                <a:lnTo>
                  <a:pt x="84955" y="191323"/>
                </a:lnTo>
                <a:lnTo>
                  <a:pt x="80334" y="189948"/>
                </a:lnTo>
                <a:lnTo>
                  <a:pt x="75909" y="188475"/>
                </a:lnTo>
                <a:close/>
              </a:path>
              <a:path w="166370" h="945514">
                <a:moveTo>
                  <a:pt x="87905" y="155769"/>
                </a:moveTo>
                <a:lnTo>
                  <a:pt x="82497" y="157930"/>
                </a:lnTo>
                <a:lnTo>
                  <a:pt x="81022" y="162546"/>
                </a:lnTo>
                <a:lnTo>
                  <a:pt x="79547" y="166966"/>
                </a:lnTo>
                <a:lnTo>
                  <a:pt x="81808" y="172073"/>
                </a:lnTo>
                <a:lnTo>
                  <a:pt x="86430" y="173546"/>
                </a:lnTo>
                <a:lnTo>
                  <a:pt x="90756" y="175020"/>
                </a:lnTo>
                <a:lnTo>
                  <a:pt x="95181" y="172859"/>
                </a:lnTo>
                <a:lnTo>
                  <a:pt x="96656" y="168439"/>
                </a:lnTo>
                <a:lnTo>
                  <a:pt x="98819" y="164020"/>
                </a:lnTo>
                <a:lnTo>
                  <a:pt x="95968" y="159698"/>
                </a:lnTo>
                <a:lnTo>
                  <a:pt x="91543" y="157930"/>
                </a:lnTo>
                <a:lnTo>
                  <a:pt x="87905" y="155769"/>
                </a:lnTo>
                <a:close/>
              </a:path>
              <a:path w="166370" h="945514">
                <a:moveTo>
                  <a:pt x="98819" y="124046"/>
                </a:moveTo>
                <a:lnTo>
                  <a:pt x="94493" y="126305"/>
                </a:lnTo>
                <a:lnTo>
                  <a:pt x="92231" y="130626"/>
                </a:lnTo>
                <a:lnTo>
                  <a:pt x="90756" y="135242"/>
                </a:lnTo>
                <a:lnTo>
                  <a:pt x="93018" y="140448"/>
                </a:lnTo>
                <a:lnTo>
                  <a:pt x="97344" y="141823"/>
                </a:lnTo>
                <a:lnTo>
                  <a:pt x="101769" y="143296"/>
                </a:lnTo>
                <a:lnTo>
                  <a:pt x="106882" y="141135"/>
                </a:lnTo>
                <a:lnTo>
                  <a:pt x="108357" y="136716"/>
                </a:lnTo>
                <a:lnTo>
                  <a:pt x="109832" y="132099"/>
                </a:lnTo>
                <a:lnTo>
                  <a:pt x="107669" y="126992"/>
                </a:lnTo>
                <a:lnTo>
                  <a:pt x="98819" y="124046"/>
                </a:lnTo>
                <a:close/>
              </a:path>
              <a:path w="166370" h="945514">
                <a:moveTo>
                  <a:pt x="111995" y="92420"/>
                </a:moveTo>
                <a:lnTo>
                  <a:pt x="106882" y="93795"/>
                </a:lnTo>
                <a:lnTo>
                  <a:pt x="102556" y="102635"/>
                </a:lnTo>
                <a:lnTo>
                  <a:pt x="104719" y="107742"/>
                </a:lnTo>
                <a:lnTo>
                  <a:pt x="109144" y="109412"/>
                </a:lnTo>
                <a:lnTo>
                  <a:pt x="112782" y="111671"/>
                </a:lnTo>
                <a:lnTo>
                  <a:pt x="118091" y="110197"/>
                </a:lnTo>
                <a:lnTo>
                  <a:pt x="122516" y="101162"/>
                </a:lnTo>
                <a:lnTo>
                  <a:pt x="120353" y="96054"/>
                </a:lnTo>
                <a:lnTo>
                  <a:pt x="115928" y="94581"/>
                </a:lnTo>
                <a:lnTo>
                  <a:pt x="111995" y="92420"/>
                </a:lnTo>
                <a:close/>
              </a:path>
              <a:path w="166370" h="945514">
                <a:moveTo>
                  <a:pt x="126941" y="61384"/>
                </a:moveTo>
                <a:lnTo>
                  <a:pt x="121828" y="63643"/>
                </a:lnTo>
                <a:lnTo>
                  <a:pt x="119566" y="67965"/>
                </a:lnTo>
                <a:lnTo>
                  <a:pt x="117403" y="71697"/>
                </a:lnTo>
                <a:lnTo>
                  <a:pt x="119566" y="76804"/>
                </a:lnTo>
                <a:lnTo>
                  <a:pt x="123303" y="78965"/>
                </a:lnTo>
                <a:lnTo>
                  <a:pt x="127629" y="81126"/>
                </a:lnTo>
                <a:lnTo>
                  <a:pt x="132742" y="78965"/>
                </a:lnTo>
                <a:lnTo>
                  <a:pt x="135004" y="74545"/>
                </a:lnTo>
                <a:lnTo>
                  <a:pt x="136479" y="70911"/>
                </a:lnTo>
                <a:lnTo>
                  <a:pt x="135004" y="65804"/>
                </a:lnTo>
                <a:lnTo>
                  <a:pt x="130579" y="63643"/>
                </a:lnTo>
                <a:lnTo>
                  <a:pt x="126941" y="61384"/>
                </a:lnTo>
                <a:close/>
              </a:path>
              <a:path w="166370" h="945514">
                <a:moveTo>
                  <a:pt x="140805" y="30937"/>
                </a:moveTo>
                <a:lnTo>
                  <a:pt x="135692" y="32607"/>
                </a:lnTo>
                <a:lnTo>
                  <a:pt x="134217" y="37027"/>
                </a:lnTo>
                <a:lnTo>
                  <a:pt x="132054" y="41446"/>
                </a:lnTo>
                <a:lnTo>
                  <a:pt x="133529" y="46554"/>
                </a:lnTo>
                <a:lnTo>
                  <a:pt x="137954" y="48027"/>
                </a:lnTo>
                <a:lnTo>
                  <a:pt x="142280" y="50188"/>
                </a:lnTo>
                <a:lnTo>
                  <a:pt x="147688" y="48714"/>
                </a:lnTo>
                <a:lnTo>
                  <a:pt x="149163" y="44295"/>
                </a:lnTo>
                <a:lnTo>
                  <a:pt x="151326" y="39973"/>
                </a:lnTo>
                <a:lnTo>
                  <a:pt x="149851" y="34866"/>
                </a:lnTo>
                <a:lnTo>
                  <a:pt x="145230" y="33393"/>
                </a:lnTo>
                <a:lnTo>
                  <a:pt x="140805" y="30937"/>
                </a:lnTo>
                <a:close/>
              </a:path>
              <a:path w="166370" h="945514">
                <a:moveTo>
                  <a:pt x="155751" y="0"/>
                </a:moveTo>
                <a:lnTo>
                  <a:pt x="150638" y="2160"/>
                </a:lnTo>
                <a:lnTo>
                  <a:pt x="148377" y="5794"/>
                </a:lnTo>
                <a:lnTo>
                  <a:pt x="146902" y="10410"/>
                </a:lnTo>
                <a:lnTo>
                  <a:pt x="148377" y="15616"/>
                </a:lnTo>
                <a:lnTo>
                  <a:pt x="152801" y="17777"/>
                </a:lnTo>
                <a:lnTo>
                  <a:pt x="157226" y="19250"/>
                </a:lnTo>
                <a:lnTo>
                  <a:pt x="161552" y="17777"/>
                </a:lnTo>
                <a:lnTo>
                  <a:pt x="163814" y="13357"/>
                </a:lnTo>
                <a:lnTo>
                  <a:pt x="165977" y="9723"/>
                </a:lnTo>
                <a:lnTo>
                  <a:pt x="164502" y="4321"/>
                </a:lnTo>
                <a:lnTo>
                  <a:pt x="160078" y="2160"/>
                </a:lnTo>
                <a:lnTo>
                  <a:pt x="155751" y="0"/>
                </a:lnTo>
                <a:close/>
              </a:path>
            </a:pathLst>
          </a:custGeom>
          <a:solidFill>
            <a:srgbClr val="FF6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31"/>
          <p:cNvSpPr txBox="1"/>
          <p:nvPr/>
        </p:nvSpPr>
        <p:spPr>
          <a:xfrm>
            <a:off x="7784963" y="3449510"/>
            <a:ext cx="1214120" cy="2298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b="1" spc="30" dirty="0">
                <a:solidFill>
                  <a:srgbClr val="FF6700"/>
                </a:solidFill>
                <a:latin typeface="微软雅黑" panose="020B0503020204020204" charset="-122"/>
                <a:cs typeface="微软雅黑" panose="020B0503020204020204" charset="-122"/>
              </a:rPr>
              <a:t>结</a:t>
            </a:r>
            <a:r>
              <a:rPr sz="1300" b="1" spc="25" dirty="0">
                <a:solidFill>
                  <a:srgbClr val="FF6700"/>
                </a:solidFill>
                <a:latin typeface="MS PGothic" panose="020B0600070205080204" charset="-128"/>
                <a:cs typeface="MS PGothic" panose="020B0600070205080204" charset="-128"/>
              </a:rPr>
              <a:t>构化数据分</a:t>
            </a:r>
            <a:r>
              <a:rPr sz="1300" b="1" spc="30" dirty="0">
                <a:solidFill>
                  <a:srgbClr val="FF6700"/>
                </a:solidFill>
                <a:latin typeface="MS PGothic" panose="020B0600070205080204" charset="-128"/>
                <a:cs typeface="MS PGothic" panose="020B0600070205080204" charset="-128"/>
              </a:rPr>
              <a:t>析</a:t>
            </a:r>
            <a:endParaRPr sz="1300">
              <a:latin typeface="MS PGothic" panose="020B0600070205080204" charset="-128"/>
              <a:cs typeface="MS PGothic" panose="020B0600070205080204" charset="-128"/>
            </a:endParaRPr>
          </a:p>
        </p:txBody>
      </p:sp>
      <p:sp>
        <p:nvSpPr>
          <p:cNvPr id="117" name="object 32"/>
          <p:cNvSpPr txBox="1"/>
          <p:nvPr/>
        </p:nvSpPr>
        <p:spPr>
          <a:xfrm>
            <a:off x="7917805" y="5097980"/>
            <a:ext cx="705485" cy="2298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b="1" spc="25" dirty="0">
                <a:solidFill>
                  <a:srgbClr val="FF6700"/>
                </a:solidFill>
                <a:latin typeface="MS PGothic" panose="020B0600070205080204" charset="-128"/>
                <a:cs typeface="MS PGothic" panose="020B0600070205080204" charset="-128"/>
              </a:rPr>
              <a:t>文本</a:t>
            </a:r>
            <a:r>
              <a:rPr sz="1300" b="1" spc="30" dirty="0">
                <a:solidFill>
                  <a:srgbClr val="FF6700"/>
                </a:solidFill>
                <a:latin typeface="MS PGothic" panose="020B0600070205080204" charset="-128"/>
                <a:cs typeface="MS PGothic" panose="020B0600070205080204" charset="-128"/>
              </a:rPr>
              <a:t>分析</a:t>
            </a:r>
            <a:endParaRPr sz="1300">
              <a:latin typeface="MS PGothic" panose="020B0600070205080204" charset="-128"/>
              <a:cs typeface="MS PGothic" panose="020B0600070205080204" charset="-128"/>
            </a:endParaRPr>
          </a:p>
        </p:txBody>
      </p:sp>
      <p:sp>
        <p:nvSpPr>
          <p:cNvPr id="118" name="object 33"/>
          <p:cNvSpPr txBox="1"/>
          <p:nvPr/>
        </p:nvSpPr>
        <p:spPr>
          <a:xfrm>
            <a:off x="10114846" y="4962167"/>
            <a:ext cx="704850" cy="6375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03000"/>
              </a:lnSpc>
              <a:spcBef>
                <a:spcPts val="90"/>
              </a:spcBef>
            </a:pPr>
            <a:r>
              <a:rPr sz="1300" b="1" spc="30" dirty="0">
                <a:solidFill>
                  <a:srgbClr val="FF6700"/>
                </a:solidFill>
                <a:latin typeface="微软雅黑" panose="020B0503020204020204" charset="-122"/>
                <a:cs typeface="微软雅黑" panose="020B0503020204020204" charset="-122"/>
              </a:rPr>
              <a:t>图</a:t>
            </a:r>
            <a:r>
              <a:rPr sz="1300" b="1" spc="25" dirty="0">
                <a:solidFill>
                  <a:srgbClr val="FF6700"/>
                </a:solidFill>
                <a:latin typeface="MS PGothic" panose="020B0600070205080204" charset="-128"/>
                <a:cs typeface="MS PGothic" panose="020B0600070205080204" charset="-128"/>
              </a:rPr>
              <a:t>像分</a:t>
            </a:r>
            <a:r>
              <a:rPr sz="1300" b="1" spc="20" dirty="0">
                <a:solidFill>
                  <a:srgbClr val="FF6700"/>
                </a:solidFill>
                <a:latin typeface="MS PGothic" panose="020B0600070205080204" charset="-128"/>
                <a:cs typeface="MS PGothic" panose="020B0600070205080204" charset="-128"/>
              </a:rPr>
              <a:t>析 </a:t>
            </a:r>
            <a:r>
              <a:rPr sz="1300" b="1" spc="30" dirty="0">
                <a:solidFill>
                  <a:srgbClr val="FF6700"/>
                </a:solidFill>
                <a:latin typeface="微软雅黑" panose="020B0503020204020204" charset="-122"/>
                <a:cs typeface="微软雅黑" panose="020B0503020204020204" charset="-122"/>
              </a:rPr>
              <a:t>视频</a:t>
            </a:r>
            <a:r>
              <a:rPr sz="1300" b="1" spc="25" dirty="0">
                <a:solidFill>
                  <a:srgbClr val="FF6700"/>
                </a:solidFill>
                <a:latin typeface="MS PGothic" panose="020B0600070205080204" charset="-128"/>
                <a:cs typeface="MS PGothic" panose="020B0600070205080204" charset="-128"/>
              </a:rPr>
              <a:t>分</a:t>
            </a:r>
            <a:r>
              <a:rPr sz="1300" b="1" spc="20" dirty="0">
                <a:solidFill>
                  <a:srgbClr val="FF6700"/>
                </a:solidFill>
                <a:latin typeface="MS PGothic" panose="020B0600070205080204" charset="-128"/>
                <a:cs typeface="MS PGothic" panose="020B0600070205080204" charset="-128"/>
              </a:rPr>
              <a:t>析 </a:t>
            </a:r>
            <a:r>
              <a:rPr sz="1300" b="1" spc="25" dirty="0">
                <a:solidFill>
                  <a:srgbClr val="FF6700"/>
                </a:solidFill>
                <a:latin typeface="MS PGothic" panose="020B0600070205080204" charset="-128"/>
                <a:cs typeface="MS PGothic" panose="020B0600070205080204" charset="-128"/>
              </a:rPr>
              <a:t>声</a:t>
            </a:r>
            <a:r>
              <a:rPr sz="1300" b="1" spc="30" dirty="0">
                <a:solidFill>
                  <a:srgbClr val="FF6700"/>
                </a:solidFill>
                <a:latin typeface="微软雅黑" panose="020B0503020204020204" charset="-122"/>
                <a:cs typeface="微软雅黑" panose="020B0503020204020204" charset="-122"/>
              </a:rPr>
              <a:t>纹</a:t>
            </a:r>
            <a:r>
              <a:rPr sz="1300" b="1" spc="25" dirty="0">
                <a:solidFill>
                  <a:srgbClr val="FF6700"/>
                </a:solidFill>
                <a:latin typeface="MS PGothic" panose="020B0600070205080204" charset="-128"/>
                <a:cs typeface="MS PGothic" panose="020B0600070205080204" charset="-128"/>
              </a:rPr>
              <a:t>比</a:t>
            </a:r>
            <a:r>
              <a:rPr sz="1300" b="1" spc="35" dirty="0">
                <a:solidFill>
                  <a:srgbClr val="FF6700"/>
                </a:solidFill>
                <a:latin typeface="微软雅黑" panose="020B0503020204020204" charset="-122"/>
                <a:cs typeface="微软雅黑" panose="020B0503020204020204" charset="-122"/>
              </a:rPr>
              <a:t>对</a:t>
            </a:r>
            <a:endParaRPr sz="13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9" name="object 34"/>
          <p:cNvSpPr txBox="1"/>
          <p:nvPr/>
        </p:nvSpPr>
        <p:spPr>
          <a:xfrm>
            <a:off x="8698627" y="4239968"/>
            <a:ext cx="1274445" cy="4330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091565" algn="l"/>
              </a:tabLst>
            </a:pPr>
            <a:r>
              <a:rPr sz="2650" b="1" spc="-140" dirty="0">
                <a:solidFill>
                  <a:srgbClr val="FF6700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650" b="1" spc="-265" dirty="0">
                <a:solidFill>
                  <a:srgbClr val="FF67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b="1" spc="-725" dirty="0">
                <a:solidFill>
                  <a:srgbClr val="FF6700"/>
                </a:solidFill>
                <a:latin typeface="Times New Roman" panose="02020603050405020304"/>
                <a:cs typeface="Times New Roman" panose="02020603050405020304"/>
              </a:rPr>
              <a:t>Q</a:t>
            </a:r>
            <a:r>
              <a:rPr sz="2650" b="1" spc="70" dirty="0">
                <a:solidFill>
                  <a:srgbClr val="FF67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b="1" spc="-430" dirty="0">
                <a:solidFill>
                  <a:srgbClr val="FF6700"/>
                </a:solidFill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650" b="1" dirty="0">
                <a:solidFill>
                  <a:srgbClr val="FF67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b="1" spc="-330" dirty="0">
                <a:solidFill>
                  <a:srgbClr val="FF67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b="1" spc="-175" dirty="0">
                <a:solidFill>
                  <a:srgbClr val="FF6700"/>
                </a:solidFill>
                <a:latin typeface="Times New Roman" panose="02020603050405020304"/>
                <a:cs typeface="Times New Roman" panose="02020603050405020304"/>
              </a:rPr>
              <a:t>+</a:t>
            </a:r>
            <a:r>
              <a:rPr sz="2650" b="1" dirty="0">
                <a:solidFill>
                  <a:srgbClr val="FF670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650" b="1" spc="-575" dirty="0">
                <a:solidFill>
                  <a:srgbClr val="FF6700"/>
                </a:solidFill>
                <a:latin typeface="Times New Roman" panose="02020603050405020304"/>
                <a:cs typeface="Times New Roman" panose="02020603050405020304"/>
              </a:rPr>
              <a:t>X</a:t>
            </a:r>
            <a:endParaRPr sz="26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20" name="object 35"/>
          <p:cNvSpPr txBox="1"/>
          <p:nvPr/>
        </p:nvSpPr>
        <p:spPr>
          <a:xfrm>
            <a:off x="9824877" y="3458349"/>
            <a:ext cx="993775" cy="2298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b="1" spc="20" dirty="0">
                <a:solidFill>
                  <a:srgbClr val="FF6700"/>
                </a:solidFill>
                <a:latin typeface="MS PGothic" panose="020B0600070205080204" charset="-128"/>
                <a:cs typeface="MS PGothic" panose="020B0600070205080204" charset="-128"/>
              </a:rPr>
              <a:t>M</a:t>
            </a:r>
            <a:r>
              <a:rPr sz="1300" b="1" spc="-50" dirty="0">
                <a:solidFill>
                  <a:srgbClr val="FF6700"/>
                </a:solidFill>
                <a:latin typeface="MS PGothic" panose="020B0600070205080204" charset="-128"/>
                <a:cs typeface="MS PGothic" panose="020B0600070205080204" charset="-128"/>
              </a:rPr>
              <a:t> </a:t>
            </a:r>
            <a:r>
              <a:rPr sz="1300" b="1" spc="5" dirty="0">
                <a:solidFill>
                  <a:srgbClr val="FF6700"/>
                </a:solidFill>
                <a:latin typeface="MS PGothic" panose="020B0600070205080204" charset="-128"/>
                <a:cs typeface="MS PGothic" panose="020B0600070205080204" charset="-128"/>
              </a:rPr>
              <a:t>L/D</a:t>
            </a:r>
            <a:r>
              <a:rPr sz="1300" b="1" spc="-220" dirty="0">
                <a:solidFill>
                  <a:srgbClr val="FF6700"/>
                </a:solidFill>
                <a:latin typeface="MS PGothic" panose="020B0600070205080204" charset="-128"/>
                <a:cs typeface="MS PGothic" panose="020B0600070205080204" charset="-128"/>
              </a:rPr>
              <a:t> </a:t>
            </a:r>
            <a:r>
              <a:rPr sz="1300" b="1" spc="15" dirty="0">
                <a:solidFill>
                  <a:srgbClr val="FF6700"/>
                </a:solidFill>
                <a:latin typeface="MS PGothic" panose="020B0600070205080204" charset="-128"/>
                <a:cs typeface="MS PGothic" panose="020B0600070205080204" charset="-128"/>
              </a:rPr>
              <a:t>L</a:t>
            </a:r>
            <a:r>
              <a:rPr sz="1300" b="1" spc="-20" dirty="0">
                <a:solidFill>
                  <a:srgbClr val="FF6700"/>
                </a:solidFill>
                <a:latin typeface="MS PGothic" panose="020B0600070205080204" charset="-128"/>
                <a:cs typeface="MS PGothic" panose="020B0600070205080204" charset="-128"/>
              </a:rPr>
              <a:t> </a:t>
            </a:r>
            <a:r>
              <a:rPr sz="1300" b="1" spc="25" dirty="0">
                <a:solidFill>
                  <a:srgbClr val="FF6700"/>
                </a:solidFill>
                <a:latin typeface="MS PGothic" panose="020B0600070205080204" charset="-128"/>
                <a:cs typeface="MS PGothic" panose="020B0600070205080204" charset="-128"/>
              </a:rPr>
              <a:t>集</a:t>
            </a:r>
            <a:r>
              <a:rPr sz="1300" b="1" spc="30" dirty="0">
                <a:solidFill>
                  <a:srgbClr val="FF6700"/>
                </a:solidFill>
                <a:latin typeface="MS PGothic" panose="020B0600070205080204" charset="-128"/>
                <a:cs typeface="MS PGothic" panose="020B0600070205080204" charset="-128"/>
              </a:rPr>
              <a:t>成</a:t>
            </a:r>
            <a:endParaRPr sz="1300">
              <a:latin typeface="MS PGothic" panose="020B0600070205080204" charset="-128"/>
              <a:cs typeface="MS PGothic" panose="020B0600070205080204" charset="-128"/>
            </a:endParaRP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Faiss</a:t>
            </a:r>
            <a:r>
              <a:rPr lang="en-US" altLang="zh-CN" dirty="0"/>
              <a:t> </a:t>
            </a:r>
            <a:r>
              <a:rPr lang="zh-CN" altLang="en-US" dirty="0"/>
              <a:t>开源搜索引擎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6794"/>
            <a:ext cx="12192000" cy="5384958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2003" y="414580"/>
            <a:ext cx="3107833" cy="3827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b="1" spc="60" dirty="0" err="1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向量</a:t>
            </a:r>
            <a:r>
              <a:rPr lang="zh-CN" altLang="en-US" sz="2400" b="1" spc="60" dirty="0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数据库</a:t>
            </a:r>
            <a:r>
              <a:rPr sz="2400" b="1" spc="60" dirty="0" err="1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查询</a:t>
            </a:r>
            <a:r>
              <a:rPr lang="zh-CN" altLang="en-US" sz="2400" b="1" spc="60" dirty="0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示例</a:t>
            </a:r>
            <a:endParaRPr sz="2400" b="1" dirty="0">
              <a:latin typeface="微软雅黑" panose="020B0503020204020204" charset="-122"/>
              <a:ea typeface="微软雅黑" panose="020B0503020204020204" charset="-122"/>
              <a:cs typeface="宋体" panose="02010600030101010101" pitchFamily="2" charset="-12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030723" y="1353311"/>
            <a:ext cx="1902460" cy="870585"/>
          </a:xfrm>
          <a:custGeom>
            <a:avLst/>
            <a:gdLst/>
            <a:ahLst/>
            <a:cxnLst/>
            <a:rect l="l" t="t" r="r" b="b"/>
            <a:pathLst>
              <a:path w="1902459" h="870585">
                <a:moveTo>
                  <a:pt x="0" y="870203"/>
                </a:moveTo>
                <a:lnTo>
                  <a:pt x="1901952" y="870203"/>
                </a:lnTo>
                <a:lnTo>
                  <a:pt x="1901952" y="0"/>
                </a:lnTo>
                <a:lnTo>
                  <a:pt x="0" y="0"/>
                </a:lnTo>
                <a:lnTo>
                  <a:pt x="0" y="87020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030723" y="2795016"/>
            <a:ext cx="1902460" cy="591820"/>
          </a:xfrm>
          <a:prstGeom prst="rect">
            <a:avLst/>
          </a:prstGeom>
          <a:solidFill>
            <a:srgbClr val="FFFFFF"/>
          </a:solidFill>
          <a:ln w="12192">
            <a:solidFill>
              <a:srgbClr val="000000"/>
            </a:solidFill>
          </a:ln>
        </p:spPr>
        <p:txBody>
          <a:bodyPr vert="horz" wrap="square" lIns="0" tIns="152400" rIns="0" bIns="0" rtlCol="0">
            <a:spAutoFit/>
          </a:bodyPr>
          <a:lstStyle/>
          <a:p>
            <a:pPr marL="585470">
              <a:lnSpc>
                <a:spcPct val="100000"/>
              </a:lnSpc>
              <a:spcBef>
                <a:spcPts val="1200"/>
              </a:spcBef>
            </a:pPr>
            <a:r>
              <a:rPr sz="1800" spc="-10" dirty="0">
                <a:latin typeface="Arial" panose="020B0604020202020204"/>
                <a:cs typeface="Arial" panose="020B0604020202020204"/>
              </a:rPr>
              <a:t>Worker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82595" y="3654552"/>
            <a:ext cx="1902460" cy="591820"/>
          </a:xfrm>
          <a:prstGeom prst="rect">
            <a:avLst/>
          </a:prstGeom>
          <a:solidFill>
            <a:srgbClr val="FFFFFF"/>
          </a:solidFill>
          <a:ln w="12192">
            <a:solidFill>
              <a:srgbClr val="000000"/>
            </a:solidFill>
          </a:ln>
        </p:spPr>
        <p:txBody>
          <a:bodyPr vert="horz" wrap="square" lIns="0" tIns="152400" rIns="0" bIns="0" rtlCol="0">
            <a:spAutoFit/>
          </a:bodyPr>
          <a:lstStyle/>
          <a:p>
            <a:pPr marL="585470">
              <a:lnSpc>
                <a:spcPct val="100000"/>
              </a:lnSpc>
              <a:spcBef>
                <a:spcPts val="1200"/>
              </a:spcBef>
            </a:pPr>
            <a:r>
              <a:rPr sz="1800" spc="-10" dirty="0">
                <a:latin typeface="Arial" panose="020B0604020202020204"/>
                <a:cs typeface="Arial" panose="020B0604020202020204"/>
              </a:rPr>
              <a:t>Worker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30083" y="3654552"/>
            <a:ext cx="1902460" cy="591820"/>
          </a:xfrm>
          <a:prstGeom prst="rect">
            <a:avLst/>
          </a:prstGeom>
          <a:solidFill>
            <a:srgbClr val="FFFFFF"/>
          </a:solidFill>
          <a:ln w="12192">
            <a:solidFill>
              <a:srgbClr val="000000"/>
            </a:solidFill>
          </a:ln>
        </p:spPr>
        <p:txBody>
          <a:bodyPr vert="horz" wrap="square" lIns="0" tIns="153035" rIns="0" bIns="0" rtlCol="0">
            <a:spAutoFit/>
          </a:bodyPr>
          <a:lstStyle/>
          <a:p>
            <a:pPr marL="586740">
              <a:lnSpc>
                <a:spcPct val="100000"/>
              </a:lnSpc>
              <a:spcBef>
                <a:spcPts val="1205"/>
              </a:spcBef>
            </a:pPr>
            <a:r>
              <a:rPr sz="1800" spc="-10" dirty="0">
                <a:latin typeface="Arial" panose="020B0604020202020204"/>
                <a:cs typeface="Arial" panose="020B0604020202020204"/>
              </a:rPr>
              <a:t>Worker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2286" y="1575943"/>
            <a:ext cx="4535424" cy="1104900"/>
          </a:xfrm>
          <a:prstGeom prst="rect">
            <a:avLst/>
          </a:prstGeom>
          <a:blipFill>
            <a:blip r:embed="rId2" cstate="email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315455" y="1545336"/>
            <a:ext cx="487679" cy="498347"/>
          </a:xfrm>
          <a:prstGeom prst="rect">
            <a:avLst/>
          </a:prstGeom>
          <a:blipFill>
            <a:blip r:embed="rId3" cstate="email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207508" y="1616963"/>
            <a:ext cx="840105" cy="368935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46355">
              <a:lnSpc>
                <a:spcPct val="100000"/>
              </a:lnSpc>
              <a:spcBef>
                <a:spcPts val="315"/>
              </a:spcBef>
            </a:pPr>
            <a:r>
              <a:rPr sz="1800" dirty="0">
                <a:latin typeface="微软雅黑" panose="020B0503020204020204" charset="-122"/>
                <a:cs typeface="微软雅黑" panose="020B0503020204020204" charset="-122"/>
              </a:rPr>
              <a:t>优化器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047104" y="1757679"/>
            <a:ext cx="280670" cy="76200"/>
          </a:xfrm>
          <a:custGeom>
            <a:avLst/>
            <a:gdLst/>
            <a:ahLst/>
            <a:cxnLst/>
            <a:rect l="l" t="t" r="r" b="b"/>
            <a:pathLst>
              <a:path w="280670" h="76200">
                <a:moveTo>
                  <a:pt x="270517" y="31496"/>
                </a:moveTo>
                <a:lnTo>
                  <a:pt x="216662" y="31496"/>
                </a:lnTo>
                <a:lnTo>
                  <a:pt x="217043" y="44196"/>
                </a:lnTo>
                <a:lnTo>
                  <a:pt x="204387" y="44537"/>
                </a:lnTo>
                <a:lnTo>
                  <a:pt x="205232" y="76200"/>
                </a:lnTo>
                <a:lnTo>
                  <a:pt x="280289" y="36068"/>
                </a:lnTo>
                <a:lnTo>
                  <a:pt x="270517" y="31496"/>
                </a:lnTo>
                <a:close/>
              </a:path>
              <a:path w="280670" h="76200">
                <a:moveTo>
                  <a:pt x="204048" y="31836"/>
                </a:moveTo>
                <a:lnTo>
                  <a:pt x="0" y="37337"/>
                </a:lnTo>
                <a:lnTo>
                  <a:pt x="254" y="50037"/>
                </a:lnTo>
                <a:lnTo>
                  <a:pt x="204387" y="44537"/>
                </a:lnTo>
                <a:lnTo>
                  <a:pt x="204048" y="31836"/>
                </a:lnTo>
                <a:close/>
              </a:path>
              <a:path w="280670" h="76200">
                <a:moveTo>
                  <a:pt x="216662" y="31496"/>
                </a:moveTo>
                <a:lnTo>
                  <a:pt x="204048" y="31836"/>
                </a:lnTo>
                <a:lnTo>
                  <a:pt x="204387" y="44537"/>
                </a:lnTo>
                <a:lnTo>
                  <a:pt x="217043" y="44196"/>
                </a:lnTo>
                <a:lnTo>
                  <a:pt x="216662" y="31496"/>
                </a:lnTo>
                <a:close/>
              </a:path>
              <a:path w="280670" h="76200">
                <a:moveTo>
                  <a:pt x="203200" y="0"/>
                </a:moveTo>
                <a:lnTo>
                  <a:pt x="204048" y="31836"/>
                </a:lnTo>
                <a:lnTo>
                  <a:pt x="216662" y="31496"/>
                </a:lnTo>
                <a:lnTo>
                  <a:pt x="270517" y="31496"/>
                </a:lnTo>
                <a:lnTo>
                  <a:pt x="203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030723" y="1353311"/>
            <a:ext cx="1902460" cy="870585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48260" rIns="0" bIns="0" rtlCol="0">
            <a:spAutoFit/>
          </a:bodyPr>
          <a:lstStyle/>
          <a:p>
            <a:pPr marL="763270">
              <a:lnSpc>
                <a:spcPct val="100000"/>
              </a:lnSpc>
              <a:spcBef>
                <a:spcPts val="380"/>
              </a:spcBef>
            </a:pPr>
            <a:r>
              <a:rPr sz="1200" dirty="0">
                <a:latin typeface="微软雅黑" panose="020B0503020204020204" charset="-122"/>
                <a:cs typeface="微软雅黑" panose="020B0503020204020204" charset="-122"/>
              </a:rPr>
              <a:t>分区裁剪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00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R="210820" algn="r">
              <a:lnSpc>
                <a:spcPct val="100000"/>
              </a:lnSpc>
            </a:pPr>
            <a:r>
              <a:rPr sz="1200" dirty="0">
                <a:latin typeface="微软雅黑" panose="020B0503020204020204" charset="-122"/>
                <a:cs typeface="微软雅黑" panose="020B0503020204020204" charset="-122"/>
              </a:rPr>
              <a:t>码本</a:t>
            </a:r>
          </a:p>
        </p:txBody>
      </p:sp>
      <p:sp>
        <p:nvSpPr>
          <p:cNvPr id="12" name="object 12"/>
          <p:cNvSpPr/>
          <p:nvPr/>
        </p:nvSpPr>
        <p:spPr>
          <a:xfrm>
            <a:off x="5943600" y="2224277"/>
            <a:ext cx="78105" cy="572135"/>
          </a:xfrm>
          <a:custGeom>
            <a:avLst/>
            <a:gdLst/>
            <a:ahLst/>
            <a:cxnLst/>
            <a:rect l="l" t="t" r="r" b="b"/>
            <a:pathLst>
              <a:path w="78104" h="572135">
                <a:moveTo>
                  <a:pt x="51815" y="64770"/>
                </a:moveTo>
                <a:lnTo>
                  <a:pt x="25908" y="64770"/>
                </a:lnTo>
                <a:lnTo>
                  <a:pt x="25908" y="168401"/>
                </a:lnTo>
                <a:lnTo>
                  <a:pt x="51815" y="168401"/>
                </a:lnTo>
                <a:lnTo>
                  <a:pt x="51815" y="64770"/>
                </a:lnTo>
                <a:close/>
              </a:path>
              <a:path w="78104" h="572135">
                <a:moveTo>
                  <a:pt x="38862" y="0"/>
                </a:moveTo>
                <a:lnTo>
                  <a:pt x="0" y="77724"/>
                </a:lnTo>
                <a:lnTo>
                  <a:pt x="25908" y="77724"/>
                </a:lnTo>
                <a:lnTo>
                  <a:pt x="25908" y="64770"/>
                </a:lnTo>
                <a:lnTo>
                  <a:pt x="71247" y="64770"/>
                </a:lnTo>
                <a:lnTo>
                  <a:pt x="38862" y="0"/>
                </a:lnTo>
                <a:close/>
              </a:path>
              <a:path w="78104" h="572135">
                <a:moveTo>
                  <a:pt x="71247" y="64770"/>
                </a:moveTo>
                <a:lnTo>
                  <a:pt x="51815" y="64770"/>
                </a:lnTo>
                <a:lnTo>
                  <a:pt x="51815" y="77724"/>
                </a:lnTo>
                <a:lnTo>
                  <a:pt x="77724" y="77724"/>
                </a:lnTo>
                <a:lnTo>
                  <a:pt x="71247" y="64770"/>
                </a:lnTo>
                <a:close/>
              </a:path>
              <a:path w="78104" h="572135">
                <a:moveTo>
                  <a:pt x="51815" y="246125"/>
                </a:moveTo>
                <a:lnTo>
                  <a:pt x="25908" y="246125"/>
                </a:lnTo>
                <a:lnTo>
                  <a:pt x="25908" y="349758"/>
                </a:lnTo>
                <a:lnTo>
                  <a:pt x="51815" y="349758"/>
                </a:lnTo>
                <a:lnTo>
                  <a:pt x="51815" y="246125"/>
                </a:lnTo>
                <a:close/>
              </a:path>
              <a:path w="78104" h="572135">
                <a:moveTo>
                  <a:pt x="25908" y="493902"/>
                </a:moveTo>
                <a:lnTo>
                  <a:pt x="0" y="493902"/>
                </a:lnTo>
                <a:lnTo>
                  <a:pt x="38862" y="571626"/>
                </a:lnTo>
                <a:lnTo>
                  <a:pt x="71247" y="506857"/>
                </a:lnTo>
                <a:lnTo>
                  <a:pt x="25908" y="506857"/>
                </a:lnTo>
                <a:lnTo>
                  <a:pt x="25908" y="493902"/>
                </a:lnTo>
                <a:close/>
              </a:path>
              <a:path w="78104" h="572135">
                <a:moveTo>
                  <a:pt x="51815" y="427482"/>
                </a:moveTo>
                <a:lnTo>
                  <a:pt x="25908" y="427482"/>
                </a:lnTo>
                <a:lnTo>
                  <a:pt x="25908" y="506857"/>
                </a:lnTo>
                <a:lnTo>
                  <a:pt x="51815" y="506857"/>
                </a:lnTo>
                <a:lnTo>
                  <a:pt x="51815" y="427482"/>
                </a:lnTo>
                <a:close/>
              </a:path>
              <a:path w="78104" h="572135">
                <a:moveTo>
                  <a:pt x="77724" y="493902"/>
                </a:moveTo>
                <a:lnTo>
                  <a:pt x="51815" y="493902"/>
                </a:lnTo>
                <a:lnTo>
                  <a:pt x="51815" y="506857"/>
                </a:lnTo>
                <a:lnTo>
                  <a:pt x="71247" y="506857"/>
                </a:lnTo>
                <a:lnTo>
                  <a:pt x="77724" y="4939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434334" y="3080639"/>
            <a:ext cx="1597025" cy="585470"/>
          </a:xfrm>
          <a:custGeom>
            <a:avLst/>
            <a:gdLst/>
            <a:ahLst/>
            <a:cxnLst/>
            <a:rect l="l" t="t" r="r" b="b"/>
            <a:pathLst>
              <a:path w="1597025" h="585470">
                <a:moveTo>
                  <a:pt x="1519192" y="24477"/>
                </a:moveTo>
                <a:lnTo>
                  <a:pt x="1433576" y="54610"/>
                </a:lnTo>
                <a:lnTo>
                  <a:pt x="1442212" y="78994"/>
                </a:lnTo>
                <a:lnTo>
                  <a:pt x="1527814" y="48866"/>
                </a:lnTo>
                <a:lnTo>
                  <a:pt x="1519192" y="24477"/>
                </a:lnTo>
                <a:close/>
              </a:path>
              <a:path w="1597025" h="585470">
                <a:moveTo>
                  <a:pt x="1587697" y="20193"/>
                </a:moveTo>
                <a:lnTo>
                  <a:pt x="1531365" y="20193"/>
                </a:lnTo>
                <a:lnTo>
                  <a:pt x="1540002" y="44576"/>
                </a:lnTo>
                <a:lnTo>
                  <a:pt x="1527814" y="48866"/>
                </a:lnTo>
                <a:lnTo>
                  <a:pt x="1536445" y="73278"/>
                </a:lnTo>
                <a:lnTo>
                  <a:pt x="1587697" y="20193"/>
                </a:lnTo>
                <a:close/>
              </a:path>
              <a:path w="1597025" h="585470">
                <a:moveTo>
                  <a:pt x="1531365" y="20193"/>
                </a:moveTo>
                <a:lnTo>
                  <a:pt x="1519192" y="24477"/>
                </a:lnTo>
                <a:lnTo>
                  <a:pt x="1527814" y="48866"/>
                </a:lnTo>
                <a:lnTo>
                  <a:pt x="1540002" y="44576"/>
                </a:lnTo>
                <a:lnTo>
                  <a:pt x="1531365" y="20193"/>
                </a:lnTo>
                <a:close/>
              </a:path>
              <a:path w="1597025" h="585470">
                <a:moveTo>
                  <a:pt x="1510538" y="0"/>
                </a:moveTo>
                <a:lnTo>
                  <a:pt x="1519192" y="24477"/>
                </a:lnTo>
                <a:lnTo>
                  <a:pt x="1531365" y="20193"/>
                </a:lnTo>
                <a:lnTo>
                  <a:pt x="1587697" y="20193"/>
                </a:lnTo>
                <a:lnTo>
                  <a:pt x="1596770" y="10795"/>
                </a:lnTo>
                <a:lnTo>
                  <a:pt x="1510538" y="0"/>
                </a:lnTo>
                <a:close/>
              </a:path>
              <a:path w="1597025" h="585470">
                <a:moveTo>
                  <a:pt x="1360296" y="80518"/>
                </a:moveTo>
                <a:lnTo>
                  <a:pt x="1262633" y="114935"/>
                </a:lnTo>
                <a:lnTo>
                  <a:pt x="1271269" y="139446"/>
                </a:lnTo>
                <a:lnTo>
                  <a:pt x="1368932" y="104901"/>
                </a:lnTo>
                <a:lnTo>
                  <a:pt x="1360296" y="80518"/>
                </a:lnTo>
                <a:close/>
              </a:path>
              <a:path w="1597025" h="585470">
                <a:moveTo>
                  <a:pt x="1189354" y="140843"/>
                </a:moveTo>
                <a:lnTo>
                  <a:pt x="1091564" y="175260"/>
                </a:lnTo>
                <a:lnTo>
                  <a:pt x="1100201" y="199771"/>
                </a:lnTo>
                <a:lnTo>
                  <a:pt x="1197990" y="165226"/>
                </a:lnTo>
                <a:lnTo>
                  <a:pt x="1189354" y="140843"/>
                </a:lnTo>
                <a:close/>
              </a:path>
              <a:path w="1597025" h="585470">
                <a:moveTo>
                  <a:pt x="1018286" y="201168"/>
                </a:moveTo>
                <a:lnTo>
                  <a:pt x="920623" y="235712"/>
                </a:lnTo>
                <a:lnTo>
                  <a:pt x="929131" y="260096"/>
                </a:lnTo>
                <a:lnTo>
                  <a:pt x="1026921" y="225551"/>
                </a:lnTo>
                <a:lnTo>
                  <a:pt x="1018286" y="201168"/>
                </a:lnTo>
                <a:close/>
              </a:path>
              <a:path w="1597025" h="585470">
                <a:moveTo>
                  <a:pt x="847216" y="261493"/>
                </a:moveTo>
                <a:lnTo>
                  <a:pt x="749553" y="296037"/>
                </a:lnTo>
                <a:lnTo>
                  <a:pt x="758189" y="320421"/>
                </a:lnTo>
                <a:lnTo>
                  <a:pt x="855852" y="286003"/>
                </a:lnTo>
                <a:lnTo>
                  <a:pt x="847216" y="261493"/>
                </a:lnTo>
                <a:close/>
              </a:path>
              <a:path w="1597025" h="585470">
                <a:moveTo>
                  <a:pt x="676275" y="321818"/>
                </a:moveTo>
                <a:lnTo>
                  <a:pt x="578485" y="356362"/>
                </a:lnTo>
                <a:lnTo>
                  <a:pt x="587120" y="380746"/>
                </a:lnTo>
                <a:lnTo>
                  <a:pt x="684911" y="346328"/>
                </a:lnTo>
                <a:lnTo>
                  <a:pt x="676275" y="321818"/>
                </a:lnTo>
                <a:close/>
              </a:path>
              <a:path w="1597025" h="585470">
                <a:moveTo>
                  <a:pt x="505205" y="382270"/>
                </a:moveTo>
                <a:lnTo>
                  <a:pt x="407542" y="416687"/>
                </a:lnTo>
                <a:lnTo>
                  <a:pt x="416178" y="441071"/>
                </a:lnTo>
                <a:lnTo>
                  <a:pt x="513841" y="406653"/>
                </a:lnTo>
                <a:lnTo>
                  <a:pt x="505205" y="382270"/>
                </a:lnTo>
                <a:close/>
              </a:path>
              <a:path w="1597025" h="585470">
                <a:moveTo>
                  <a:pt x="334263" y="442595"/>
                </a:moveTo>
                <a:lnTo>
                  <a:pt x="236474" y="477012"/>
                </a:lnTo>
                <a:lnTo>
                  <a:pt x="245110" y="501523"/>
                </a:lnTo>
                <a:lnTo>
                  <a:pt x="342900" y="466978"/>
                </a:lnTo>
                <a:lnTo>
                  <a:pt x="334263" y="442595"/>
                </a:lnTo>
                <a:close/>
              </a:path>
              <a:path w="1597025" h="585470">
                <a:moveTo>
                  <a:pt x="60325" y="511683"/>
                </a:moveTo>
                <a:lnTo>
                  <a:pt x="0" y="574294"/>
                </a:lnTo>
                <a:lnTo>
                  <a:pt x="86232" y="584962"/>
                </a:lnTo>
                <a:lnTo>
                  <a:pt x="78060" y="561848"/>
                </a:lnTo>
                <a:lnTo>
                  <a:pt x="74040" y="561848"/>
                </a:lnTo>
                <a:lnTo>
                  <a:pt x="65531" y="537337"/>
                </a:lnTo>
                <a:lnTo>
                  <a:pt x="68967" y="536126"/>
                </a:lnTo>
                <a:lnTo>
                  <a:pt x="60325" y="511683"/>
                </a:lnTo>
                <a:close/>
              </a:path>
              <a:path w="1597025" h="585470">
                <a:moveTo>
                  <a:pt x="68967" y="536126"/>
                </a:moveTo>
                <a:lnTo>
                  <a:pt x="65531" y="537337"/>
                </a:lnTo>
                <a:lnTo>
                  <a:pt x="74040" y="561848"/>
                </a:lnTo>
                <a:lnTo>
                  <a:pt x="77614" y="560585"/>
                </a:lnTo>
                <a:lnTo>
                  <a:pt x="68967" y="536126"/>
                </a:lnTo>
                <a:close/>
              </a:path>
              <a:path w="1597025" h="585470">
                <a:moveTo>
                  <a:pt x="77614" y="560585"/>
                </a:moveTo>
                <a:lnTo>
                  <a:pt x="74040" y="561848"/>
                </a:lnTo>
                <a:lnTo>
                  <a:pt x="78060" y="561848"/>
                </a:lnTo>
                <a:lnTo>
                  <a:pt x="77614" y="560585"/>
                </a:lnTo>
                <a:close/>
              </a:path>
              <a:path w="1597025" h="585470">
                <a:moveTo>
                  <a:pt x="163194" y="502920"/>
                </a:moveTo>
                <a:lnTo>
                  <a:pt x="68967" y="536126"/>
                </a:lnTo>
                <a:lnTo>
                  <a:pt x="77614" y="560585"/>
                </a:lnTo>
                <a:lnTo>
                  <a:pt x="171830" y="527304"/>
                </a:lnTo>
                <a:lnTo>
                  <a:pt x="163194" y="5029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933438" y="3081527"/>
            <a:ext cx="1548765" cy="584200"/>
          </a:xfrm>
          <a:custGeom>
            <a:avLst/>
            <a:gdLst/>
            <a:ahLst/>
            <a:cxnLst/>
            <a:rect l="l" t="t" r="r" b="b"/>
            <a:pathLst>
              <a:path w="1548765" h="584200">
                <a:moveTo>
                  <a:pt x="77459" y="24370"/>
                </a:moveTo>
                <a:lnTo>
                  <a:pt x="68591" y="48651"/>
                </a:lnTo>
                <a:lnTo>
                  <a:pt x="153796" y="79756"/>
                </a:lnTo>
                <a:lnTo>
                  <a:pt x="162686" y="55372"/>
                </a:lnTo>
                <a:lnTo>
                  <a:pt x="77459" y="24370"/>
                </a:lnTo>
                <a:close/>
              </a:path>
              <a:path w="1548765" h="584200">
                <a:moveTo>
                  <a:pt x="86359" y="0"/>
                </a:moveTo>
                <a:lnTo>
                  <a:pt x="0" y="9906"/>
                </a:lnTo>
                <a:lnTo>
                  <a:pt x="59689" y="73025"/>
                </a:lnTo>
                <a:lnTo>
                  <a:pt x="68591" y="48651"/>
                </a:lnTo>
                <a:lnTo>
                  <a:pt x="56387" y="44196"/>
                </a:lnTo>
                <a:lnTo>
                  <a:pt x="65277" y="19938"/>
                </a:lnTo>
                <a:lnTo>
                  <a:pt x="79077" y="19938"/>
                </a:lnTo>
                <a:lnTo>
                  <a:pt x="86359" y="0"/>
                </a:lnTo>
                <a:close/>
              </a:path>
              <a:path w="1548765" h="584200">
                <a:moveTo>
                  <a:pt x="65277" y="19938"/>
                </a:moveTo>
                <a:lnTo>
                  <a:pt x="56387" y="44196"/>
                </a:lnTo>
                <a:lnTo>
                  <a:pt x="68591" y="48651"/>
                </a:lnTo>
                <a:lnTo>
                  <a:pt x="77459" y="24370"/>
                </a:lnTo>
                <a:lnTo>
                  <a:pt x="65277" y="19938"/>
                </a:lnTo>
                <a:close/>
              </a:path>
              <a:path w="1548765" h="584200">
                <a:moveTo>
                  <a:pt x="79077" y="19938"/>
                </a:moveTo>
                <a:lnTo>
                  <a:pt x="65277" y="19938"/>
                </a:lnTo>
                <a:lnTo>
                  <a:pt x="77459" y="24370"/>
                </a:lnTo>
                <a:lnTo>
                  <a:pt x="79077" y="19938"/>
                </a:lnTo>
                <a:close/>
              </a:path>
              <a:path w="1548765" h="584200">
                <a:moveTo>
                  <a:pt x="235711" y="82042"/>
                </a:moveTo>
                <a:lnTo>
                  <a:pt x="226821" y="106299"/>
                </a:lnTo>
                <a:lnTo>
                  <a:pt x="324230" y="141859"/>
                </a:lnTo>
                <a:lnTo>
                  <a:pt x="332993" y="117475"/>
                </a:lnTo>
                <a:lnTo>
                  <a:pt x="235711" y="82042"/>
                </a:lnTo>
                <a:close/>
              </a:path>
              <a:path w="1548765" h="584200">
                <a:moveTo>
                  <a:pt x="406145" y="144018"/>
                </a:moveTo>
                <a:lnTo>
                  <a:pt x="397255" y="168401"/>
                </a:lnTo>
                <a:lnTo>
                  <a:pt x="494537" y="203835"/>
                </a:lnTo>
                <a:lnTo>
                  <a:pt x="503427" y="179577"/>
                </a:lnTo>
                <a:lnTo>
                  <a:pt x="406145" y="144018"/>
                </a:lnTo>
                <a:close/>
              </a:path>
              <a:path w="1548765" h="584200">
                <a:moveTo>
                  <a:pt x="576452" y="206121"/>
                </a:moveTo>
                <a:lnTo>
                  <a:pt x="567562" y="230505"/>
                </a:lnTo>
                <a:lnTo>
                  <a:pt x="664971" y="265938"/>
                </a:lnTo>
                <a:lnTo>
                  <a:pt x="673861" y="241681"/>
                </a:lnTo>
                <a:lnTo>
                  <a:pt x="576452" y="206121"/>
                </a:lnTo>
                <a:close/>
              </a:path>
              <a:path w="1548765" h="584200">
                <a:moveTo>
                  <a:pt x="746886" y="268224"/>
                </a:moveTo>
                <a:lnTo>
                  <a:pt x="737996" y="292608"/>
                </a:lnTo>
                <a:lnTo>
                  <a:pt x="835405" y="328041"/>
                </a:lnTo>
                <a:lnTo>
                  <a:pt x="844295" y="303657"/>
                </a:lnTo>
                <a:lnTo>
                  <a:pt x="746886" y="268224"/>
                </a:lnTo>
                <a:close/>
              </a:path>
              <a:path w="1548765" h="584200">
                <a:moveTo>
                  <a:pt x="917320" y="330326"/>
                </a:moveTo>
                <a:lnTo>
                  <a:pt x="908430" y="354711"/>
                </a:lnTo>
                <a:lnTo>
                  <a:pt x="1005839" y="390144"/>
                </a:lnTo>
                <a:lnTo>
                  <a:pt x="1014602" y="365760"/>
                </a:lnTo>
                <a:lnTo>
                  <a:pt x="917320" y="330326"/>
                </a:lnTo>
                <a:close/>
              </a:path>
              <a:path w="1548765" h="584200">
                <a:moveTo>
                  <a:pt x="1087627" y="392430"/>
                </a:moveTo>
                <a:lnTo>
                  <a:pt x="1078864" y="416687"/>
                </a:lnTo>
                <a:lnTo>
                  <a:pt x="1176146" y="452247"/>
                </a:lnTo>
                <a:lnTo>
                  <a:pt x="1185036" y="427863"/>
                </a:lnTo>
                <a:lnTo>
                  <a:pt x="1087627" y="392430"/>
                </a:lnTo>
                <a:close/>
              </a:path>
              <a:path w="1548765" h="584200">
                <a:moveTo>
                  <a:pt x="1258061" y="454533"/>
                </a:moveTo>
                <a:lnTo>
                  <a:pt x="1249171" y="478789"/>
                </a:lnTo>
                <a:lnTo>
                  <a:pt x="1346580" y="514350"/>
                </a:lnTo>
                <a:lnTo>
                  <a:pt x="1355470" y="489966"/>
                </a:lnTo>
                <a:lnTo>
                  <a:pt x="1258061" y="454533"/>
                </a:lnTo>
                <a:close/>
              </a:path>
              <a:path w="1548765" h="584200">
                <a:moveTo>
                  <a:pt x="1471132" y="559713"/>
                </a:moveTo>
                <a:lnTo>
                  <a:pt x="1462277" y="584073"/>
                </a:lnTo>
                <a:lnTo>
                  <a:pt x="1548637" y="574167"/>
                </a:lnTo>
                <a:lnTo>
                  <a:pt x="1539129" y="564134"/>
                </a:lnTo>
                <a:lnTo>
                  <a:pt x="1483232" y="564134"/>
                </a:lnTo>
                <a:lnTo>
                  <a:pt x="1471132" y="559713"/>
                </a:lnTo>
                <a:close/>
              </a:path>
              <a:path w="1548765" h="584200">
                <a:moveTo>
                  <a:pt x="1479998" y="535321"/>
                </a:moveTo>
                <a:lnTo>
                  <a:pt x="1471132" y="559713"/>
                </a:lnTo>
                <a:lnTo>
                  <a:pt x="1483232" y="564134"/>
                </a:lnTo>
                <a:lnTo>
                  <a:pt x="1492122" y="539750"/>
                </a:lnTo>
                <a:lnTo>
                  <a:pt x="1479998" y="535321"/>
                </a:lnTo>
                <a:close/>
              </a:path>
              <a:path w="1548765" h="584200">
                <a:moveTo>
                  <a:pt x="1488820" y="511048"/>
                </a:moveTo>
                <a:lnTo>
                  <a:pt x="1479998" y="535321"/>
                </a:lnTo>
                <a:lnTo>
                  <a:pt x="1492122" y="539750"/>
                </a:lnTo>
                <a:lnTo>
                  <a:pt x="1483232" y="564134"/>
                </a:lnTo>
                <a:lnTo>
                  <a:pt x="1539129" y="564134"/>
                </a:lnTo>
                <a:lnTo>
                  <a:pt x="1488820" y="511048"/>
                </a:lnTo>
                <a:close/>
              </a:path>
              <a:path w="1548765" h="584200">
                <a:moveTo>
                  <a:pt x="1428495" y="516509"/>
                </a:moveTo>
                <a:lnTo>
                  <a:pt x="1419605" y="540893"/>
                </a:lnTo>
                <a:lnTo>
                  <a:pt x="1471132" y="559713"/>
                </a:lnTo>
                <a:lnTo>
                  <a:pt x="1479998" y="535321"/>
                </a:lnTo>
                <a:lnTo>
                  <a:pt x="1428495" y="5165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248661" y="4239133"/>
            <a:ext cx="1186180" cy="485775"/>
          </a:xfrm>
          <a:custGeom>
            <a:avLst/>
            <a:gdLst/>
            <a:ahLst/>
            <a:cxnLst/>
            <a:rect l="l" t="t" r="r" b="b"/>
            <a:pathLst>
              <a:path w="1186179" h="485775">
                <a:moveTo>
                  <a:pt x="1109218" y="24088"/>
                </a:moveTo>
                <a:lnTo>
                  <a:pt x="1024889" y="57531"/>
                </a:lnTo>
                <a:lnTo>
                  <a:pt x="1034414" y="81661"/>
                </a:lnTo>
                <a:lnTo>
                  <a:pt x="1118757" y="48212"/>
                </a:lnTo>
                <a:lnTo>
                  <a:pt x="1109218" y="24088"/>
                </a:lnTo>
                <a:close/>
              </a:path>
              <a:path w="1186179" h="485775">
                <a:moveTo>
                  <a:pt x="1175619" y="19304"/>
                </a:moveTo>
                <a:lnTo>
                  <a:pt x="1121283" y="19304"/>
                </a:lnTo>
                <a:lnTo>
                  <a:pt x="1130808" y="43434"/>
                </a:lnTo>
                <a:lnTo>
                  <a:pt x="1118757" y="48212"/>
                </a:lnTo>
                <a:lnTo>
                  <a:pt x="1128267" y="72263"/>
                </a:lnTo>
                <a:lnTo>
                  <a:pt x="1175619" y="19304"/>
                </a:lnTo>
                <a:close/>
              </a:path>
              <a:path w="1186179" h="485775">
                <a:moveTo>
                  <a:pt x="1121283" y="19304"/>
                </a:moveTo>
                <a:lnTo>
                  <a:pt x="1109218" y="24088"/>
                </a:lnTo>
                <a:lnTo>
                  <a:pt x="1118757" y="48212"/>
                </a:lnTo>
                <a:lnTo>
                  <a:pt x="1130808" y="43434"/>
                </a:lnTo>
                <a:lnTo>
                  <a:pt x="1121283" y="19304"/>
                </a:lnTo>
                <a:close/>
              </a:path>
              <a:path w="1186179" h="485775">
                <a:moveTo>
                  <a:pt x="1099692" y="0"/>
                </a:moveTo>
                <a:lnTo>
                  <a:pt x="1109218" y="24088"/>
                </a:lnTo>
                <a:lnTo>
                  <a:pt x="1121283" y="19304"/>
                </a:lnTo>
                <a:lnTo>
                  <a:pt x="1175619" y="19304"/>
                </a:lnTo>
                <a:lnTo>
                  <a:pt x="1186179" y="7493"/>
                </a:lnTo>
                <a:lnTo>
                  <a:pt x="1099692" y="0"/>
                </a:lnTo>
                <a:close/>
              </a:path>
              <a:path w="1186179" h="485775">
                <a:moveTo>
                  <a:pt x="952626" y="86233"/>
                </a:moveTo>
                <a:lnTo>
                  <a:pt x="856361" y="124460"/>
                </a:lnTo>
                <a:lnTo>
                  <a:pt x="865886" y="148590"/>
                </a:lnTo>
                <a:lnTo>
                  <a:pt x="962279" y="110363"/>
                </a:lnTo>
                <a:lnTo>
                  <a:pt x="952626" y="86233"/>
                </a:lnTo>
                <a:close/>
              </a:path>
              <a:path w="1186179" h="485775">
                <a:moveTo>
                  <a:pt x="784098" y="153162"/>
                </a:moveTo>
                <a:lnTo>
                  <a:pt x="687705" y="191389"/>
                </a:lnTo>
                <a:lnTo>
                  <a:pt x="697357" y="215392"/>
                </a:lnTo>
                <a:lnTo>
                  <a:pt x="793623" y="177165"/>
                </a:lnTo>
                <a:lnTo>
                  <a:pt x="784098" y="153162"/>
                </a:lnTo>
                <a:close/>
              </a:path>
              <a:path w="1186179" h="485775">
                <a:moveTo>
                  <a:pt x="615569" y="219964"/>
                </a:moveTo>
                <a:lnTo>
                  <a:pt x="519175" y="258191"/>
                </a:lnTo>
                <a:lnTo>
                  <a:pt x="528701" y="282321"/>
                </a:lnTo>
                <a:lnTo>
                  <a:pt x="625094" y="244094"/>
                </a:lnTo>
                <a:lnTo>
                  <a:pt x="615569" y="219964"/>
                </a:lnTo>
                <a:close/>
              </a:path>
              <a:path w="1186179" h="485775">
                <a:moveTo>
                  <a:pt x="446913" y="286893"/>
                </a:moveTo>
                <a:lnTo>
                  <a:pt x="350646" y="325120"/>
                </a:lnTo>
                <a:lnTo>
                  <a:pt x="360171" y="349250"/>
                </a:lnTo>
                <a:lnTo>
                  <a:pt x="456564" y="311023"/>
                </a:lnTo>
                <a:lnTo>
                  <a:pt x="446913" y="286893"/>
                </a:lnTo>
                <a:close/>
              </a:path>
              <a:path w="1186179" h="485775">
                <a:moveTo>
                  <a:pt x="278383" y="353822"/>
                </a:moveTo>
                <a:lnTo>
                  <a:pt x="182118" y="392049"/>
                </a:lnTo>
                <a:lnTo>
                  <a:pt x="191643" y="416052"/>
                </a:lnTo>
                <a:lnTo>
                  <a:pt x="287908" y="377825"/>
                </a:lnTo>
                <a:lnTo>
                  <a:pt x="278383" y="353822"/>
                </a:lnTo>
                <a:close/>
              </a:path>
              <a:path w="1186179" h="485775">
                <a:moveTo>
                  <a:pt x="57912" y="413385"/>
                </a:moveTo>
                <a:lnTo>
                  <a:pt x="0" y="478155"/>
                </a:lnTo>
                <a:lnTo>
                  <a:pt x="86613" y="485648"/>
                </a:lnTo>
                <a:lnTo>
                  <a:pt x="78946" y="466344"/>
                </a:lnTo>
                <a:lnTo>
                  <a:pt x="65024" y="466344"/>
                </a:lnTo>
                <a:lnTo>
                  <a:pt x="55371" y="442214"/>
                </a:lnTo>
                <a:lnTo>
                  <a:pt x="67459" y="437423"/>
                </a:lnTo>
                <a:lnTo>
                  <a:pt x="57912" y="413385"/>
                </a:lnTo>
                <a:close/>
              </a:path>
              <a:path w="1186179" h="485775">
                <a:moveTo>
                  <a:pt x="67459" y="437423"/>
                </a:moveTo>
                <a:lnTo>
                  <a:pt x="55371" y="442214"/>
                </a:lnTo>
                <a:lnTo>
                  <a:pt x="65024" y="466344"/>
                </a:lnTo>
                <a:lnTo>
                  <a:pt x="77049" y="461567"/>
                </a:lnTo>
                <a:lnTo>
                  <a:pt x="67459" y="437423"/>
                </a:lnTo>
                <a:close/>
              </a:path>
              <a:path w="1186179" h="485775">
                <a:moveTo>
                  <a:pt x="77049" y="461567"/>
                </a:moveTo>
                <a:lnTo>
                  <a:pt x="65024" y="466344"/>
                </a:lnTo>
                <a:lnTo>
                  <a:pt x="78946" y="466344"/>
                </a:lnTo>
                <a:lnTo>
                  <a:pt x="77049" y="461567"/>
                </a:lnTo>
                <a:close/>
              </a:path>
              <a:path w="1186179" h="485775">
                <a:moveTo>
                  <a:pt x="109855" y="420624"/>
                </a:moveTo>
                <a:lnTo>
                  <a:pt x="67459" y="437423"/>
                </a:lnTo>
                <a:lnTo>
                  <a:pt x="77049" y="461567"/>
                </a:lnTo>
                <a:lnTo>
                  <a:pt x="119380" y="444754"/>
                </a:lnTo>
                <a:lnTo>
                  <a:pt x="109855" y="420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434334" y="4242561"/>
            <a:ext cx="1088390" cy="490220"/>
          </a:xfrm>
          <a:custGeom>
            <a:avLst/>
            <a:gdLst/>
            <a:ahLst/>
            <a:cxnLst/>
            <a:rect l="l" t="t" r="r" b="b"/>
            <a:pathLst>
              <a:path w="1088389" h="490220">
                <a:moveTo>
                  <a:pt x="1011627" y="466413"/>
                </a:moveTo>
                <a:lnTo>
                  <a:pt x="1001140" y="490093"/>
                </a:lnTo>
                <a:lnTo>
                  <a:pt x="1087881" y="486029"/>
                </a:lnTo>
                <a:lnTo>
                  <a:pt x="1076058" y="471677"/>
                </a:lnTo>
                <a:lnTo>
                  <a:pt x="1023492" y="471677"/>
                </a:lnTo>
                <a:lnTo>
                  <a:pt x="1011627" y="466413"/>
                </a:lnTo>
                <a:close/>
              </a:path>
              <a:path w="1088389" h="490220">
                <a:moveTo>
                  <a:pt x="1022122" y="442715"/>
                </a:moveTo>
                <a:lnTo>
                  <a:pt x="1011627" y="466413"/>
                </a:lnTo>
                <a:lnTo>
                  <a:pt x="1023492" y="471677"/>
                </a:lnTo>
                <a:lnTo>
                  <a:pt x="1033906" y="447929"/>
                </a:lnTo>
                <a:lnTo>
                  <a:pt x="1022122" y="442715"/>
                </a:lnTo>
                <a:close/>
              </a:path>
              <a:path w="1088389" h="490220">
                <a:moveTo>
                  <a:pt x="1032637" y="418973"/>
                </a:moveTo>
                <a:lnTo>
                  <a:pt x="1022122" y="442715"/>
                </a:lnTo>
                <a:lnTo>
                  <a:pt x="1033906" y="447929"/>
                </a:lnTo>
                <a:lnTo>
                  <a:pt x="1023492" y="471677"/>
                </a:lnTo>
                <a:lnTo>
                  <a:pt x="1076058" y="471677"/>
                </a:lnTo>
                <a:lnTo>
                  <a:pt x="1032637" y="418973"/>
                </a:lnTo>
                <a:close/>
              </a:path>
              <a:path w="1088389" h="490220">
                <a:moveTo>
                  <a:pt x="939164" y="406019"/>
                </a:moveTo>
                <a:lnTo>
                  <a:pt x="928751" y="429640"/>
                </a:lnTo>
                <a:lnTo>
                  <a:pt x="1011627" y="466413"/>
                </a:lnTo>
                <a:lnTo>
                  <a:pt x="1022122" y="442715"/>
                </a:lnTo>
                <a:lnTo>
                  <a:pt x="939164" y="406019"/>
                </a:lnTo>
                <a:close/>
              </a:path>
              <a:path w="1088389" h="490220">
                <a:moveTo>
                  <a:pt x="773429" y="332486"/>
                </a:moveTo>
                <a:lnTo>
                  <a:pt x="762888" y="356235"/>
                </a:lnTo>
                <a:lnTo>
                  <a:pt x="857630" y="398144"/>
                </a:lnTo>
                <a:lnTo>
                  <a:pt x="868171" y="374523"/>
                </a:lnTo>
                <a:lnTo>
                  <a:pt x="773429" y="332486"/>
                </a:lnTo>
                <a:close/>
              </a:path>
              <a:path w="1088389" h="490220">
                <a:moveTo>
                  <a:pt x="607567" y="259080"/>
                </a:moveTo>
                <a:lnTo>
                  <a:pt x="597153" y="282701"/>
                </a:lnTo>
                <a:lnTo>
                  <a:pt x="691895" y="324738"/>
                </a:lnTo>
                <a:lnTo>
                  <a:pt x="702310" y="300989"/>
                </a:lnTo>
                <a:lnTo>
                  <a:pt x="607567" y="259080"/>
                </a:lnTo>
                <a:close/>
              </a:path>
              <a:path w="1088389" h="490220">
                <a:moveTo>
                  <a:pt x="441832" y="185674"/>
                </a:moveTo>
                <a:lnTo>
                  <a:pt x="431291" y="209295"/>
                </a:lnTo>
                <a:lnTo>
                  <a:pt x="526033" y="251332"/>
                </a:lnTo>
                <a:lnTo>
                  <a:pt x="536575" y="227583"/>
                </a:lnTo>
                <a:lnTo>
                  <a:pt x="441832" y="185674"/>
                </a:lnTo>
                <a:close/>
              </a:path>
              <a:path w="1088389" h="490220">
                <a:moveTo>
                  <a:pt x="275970" y="112140"/>
                </a:moveTo>
                <a:lnTo>
                  <a:pt x="265429" y="135889"/>
                </a:lnTo>
                <a:lnTo>
                  <a:pt x="360171" y="177800"/>
                </a:lnTo>
                <a:lnTo>
                  <a:pt x="370713" y="154177"/>
                </a:lnTo>
                <a:lnTo>
                  <a:pt x="275970" y="112140"/>
                </a:lnTo>
                <a:close/>
              </a:path>
              <a:path w="1088389" h="490220">
                <a:moveTo>
                  <a:pt x="110108" y="38735"/>
                </a:moveTo>
                <a:lnTo>
                  <a:pt x="99694" y="62356"/>
                </a:lnTo>
                <a:lnTo>
                  <a:pt x="194437" y="104393"/>
                </a:lnTo>
                <a:lnTo>
                  <a:pt x="204850" y="80644"/>
                </a:lnTo>
                <a:lnTo>
                  <a:pt x="110108" y="38735"/>
                </a:lnTo>
                <a:close/>
              </a:path>
              <a:path w="1088389" h="490220">
                <a:moveTo>
                  <a:pt x="86740" y="0"/>
                </a:moveTo>
                <a:lnTo>
                  <a:pt x="0" y="4063"/>
                </a:lnTo>
                <a:lnTo>
                  <a:pt x="55371" y="71119"/>
                </a:lnTo>
                <a:lnTo>
                  <a:pt x="867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936230" y="4246626"/>
            <a:ext cx="546100" cy="481330"/>
          </a:xfrm>
          <a:custGeom>
            <a:avLst/>
            <a:gdLst/>
            <a:ahLst/>
            <a:cxnLst/>
            <a:rect l="l" t="t" r="r" b="b"/>
            <a:pathLst>
              <a:path w="546100" h="481329">
                <a:moveTo>
                  <a:pt x="478968" y="41714"/>
                </a:moveTo>
                <a:lnTo>
                  <a:pt x="410972" y="101600"/>
                </a:lnTo>
                <a:lnTo>
                  <a:pt x="427990" y="121031"/>
                </a:lnTo>
                <a:lnTo>
                  <a:pt x="496106" y="61137"/>
                </a:lnTo>
                <a:lnTo>
                  <a:pt x="478968" y="41714"/>
                </a:lnTo>
                <a:close/>
              </a:path>
              <a:path w="546100" h="481329">
                <a:moveTo>
                  <a:pt x="532409" y="33147"/>
                </a:moveTo>
                <a:lnTo>
                  <a:pt x="488696" y="33147"/>
                </a:lnTo>
                <a:lnTo>
                  <a:pt x="505841" y="52578"/>
                </a:lnTo>
                <a:lnTo>
                  <a:pt x="496106" y="61137"/>
                </a:lnTo>
                <a:lnTo>
                  <a:pt x="513206" y="80518"/>
                </a:lnTo>
                <a:lnTo>
                  <a:pt x="532409" y="33147"/>
                </a:lnTo>
                <a:close/>
              </a:path>
              <a:path w="546100" h="481329">
                <a:moveTo>
                  <a:pt x="488696" y="33147"/>
                </a:moveTo>
                <a:lnTo>
                  <a:pt x="478968" y="41714"/>
                </a:lnTo>
                <a:lnTo>
                  <a:pt x="496106" y="61137"/>
                </a:lnTo>
                <a:lnTo>
                  <a:pt x="505841" y="52578"/>
                </a:lnTo>
                <a:lnTo>
                  <a:pt x="488696" y="33147"/>
                </a:lnTo>
                <a:close/>
              </a:path>
              <a:path w="546100" h="481329">
                <a:moveTo>
                  <a:pt x="545846" y="0"/>
                </a:moveTo>
                <a:lnTo>
                  <a:pt x="461772" y="22225"/>
                </a:lnTo>
                <a:lnTo>
                  <a:pt x="478968" y="41714"/>
                </a:lnTo>
                <a:lnTo>
                  <a:pt x="488696" y="33147"/>
                </a:lnTo>
                <a:lnTo>
                  <a:pt x="532409" y="33147"/>
                </a:lnTo>
                <a:lnTo>
                  <a:pt x="545846" y="0"/>
                </a:lnTo>
                <a:close/>
              </a:path>
              <a:path w="546100" h="481329">
                <a:moveTo>
                  <a:pt x="352678" y="153035"/>
                </a:moveTo>
                <a:lnTo>
                  <a:pt x="274827" y="221615"/>
                </a:lnTo>
                <a:lnTo>
                  <a:pt x="291973" y="241046"/>
                </a:lnTo>
                <a:lnTo>
                  <a:pt x="369697" y="172466"/>
                </a:lnTo>
                <a:lnTo>
                  <a:pt x="352678" y="153035"/>
                </a:lnTo>
                <a:close/>
              </a:path>
              <a:path w="546100" h="481329">
                <a:moveTo>
                  <a:pt x="216535" y="273050"/>
                </a:moveTo>
                <a:lnTo>
                  <a:pt x="138811" y="341503"/>
                </a:lnTo>
                <a:lnTo>
                  <a:pt x="155955" y="360934"/>
                </a:lnTo>
                <a:lnTo>
                  <a:pt x="233679" y="292481"/>
                </a:lnTo>
                <a:lnTo>
                  <a:pt x="216535" y="273050"/>
                </a:lnTo>
                <a:close/>
              </a:path>
              <a:path w="546100" h="481329">
                <a:moveTo>
                  <a:pt x="32639" y="400685"/>
                </a:moveTo>
                <a:lnTo>
                  <a:pt x="0" y="481203"/>
                </a:lnTo>
                <a:lnTo>
                  <a:pt x="83947" y="458978"/>
                </a:lnTo>
                <a:lnTo>
                  <a:pt x="74333" y="448056"/>
                </a:lnTo>
                <a:lnTo>
                  <a:pt x="57150" y="448056"/>
                </a:lnTo>
                <a:lnTo>
                  <a:pt x="40004" y="428625"/>
                </a:lnTo>
                <a:lnTo>
                  <a:pt x="49708" y="420077"/>
                </a:lnTo>
                <a:lnTo>
                  <a:pt x="32639" y="400685"/>
                </a:lnTo>
                <a:close/>
              </a:path>
              <a:path w="546100" h="481329">
                <a:moveTo>
                  <a:pt x="49708" y="420077"/>
                </a:moveTo>
                <a:lnTo>
                  <a:pt x="40004" y="428625"/>
                </a:lnTo>
                <a:lnTo>
                  <a:pt x="57150" y="448056"/>
                </a:lnTo>
                <a:lnTo>
                  <a:pt x="66829" y="439529"/>
                </a:lnTo>
                <a:lnTo>
                  <a:pt x="49708" y="420077"/>
                </a:lnTo>
                <a:close/>
              </a:path>
              <a:path w="546100" h="481329">
                <a:moveTo>
                  <a:pt x="66829" y="439529"/>
                </a:moveTo>
                <a:lnTo>
                  <a:pt x="57150" y="448056"/>
                </a:lnTo>
                <a:lnTo>
                  <a:pt x="74333" y="448056"/>
                </a:lnTo>
                <a:lnTo>
                  <a:pt x="66829" y="439529"/>
                </a:lnTo>
                <a:close/>
              </a:path>
              <a:path w="546100" h="481329">
                <a:moveTo>
                  <a:pt x="80518" y="392938"/>
                </a:moveTo>
                <a:lnTo>
                  <a:pt x="49708" y="420077"/>
                </a:lnTo>
                <a:lnTo>
                  <a:pt x="66829" y="439529"/>
                </a:lnTo>
                <a:lnTo>
                  <a:pt x="97663" y="412369"/>
                </a:lnTo>
                <a:lnTo>
                  <a:pt x="80518" y="3929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426957" y="4265421"/>
            <a:ext cx="1957070" cy="483870"/>
          </a:xfrm>
          <a:custGeom>
            <a:avLst/>
            <a:gdLst/>
            <a:ahLst/>
            <a:cxnLst/>
            <a:rect l="l" t="t" r="r" b="b"/>
            <a:pathLst>
              <a:path w="1957070" h="483870">
                <a:moveTo>
                  <a:pt x="1878440" y="458671"/>
                </a:moveTo>
                <a:lnTo>
                  <a:pt x="1872742" y="483869"/>
                </a:lnTo>
                <a:lnTo>
                  <a:pt x="1957070" y="463169"/>
                </a:lnTo>
                <a:lnTo>
                  <a:pt x="1955057" y="461517"/>
                </a:lnTo>
                <a:lnTo>
                  <a:pt x="1891030" y="461517"/>
                </a:lnTo>
                <a:lnTo>
                  <a:pt x="1878440" y="458671"/>
                </a:lnTo>
                <a:close/>
              </a:path>
              <a:path w="1957070" h="483870">
                <a:moveTo>
                  <a:pt x="1884155" y="433398"/>
                </a:moveTo>
                <a:lnTo>
                  <a:pt x="1878440" y="458671"/>
                </a:lnTo>
                <a:lnTo>
                  <a:pt x="1891030" y="461517"/>
                </a:lnTo>
                <a:lnTo>
                  <a:pt x="1896745" y="436244"/>
                </a:lnTo>
                <a:lnTo>
                  <a:pt x="1884155" y="433398"/>
                </a:lnTo>
                <a:close/>
              </a:path>
              <a:path w="1957070" h="483870">
                <a:moveTo>
                  <a:pt x="1889887" y="408050"/>
                </a:moveTo>
                <a:lnTo>
                  <a:pt x="1884155" y="433398"/>
                </a:lnTo>
                <a:lnTo>
                  <a:pt x="1896745" y="436244"/>
                </a:lnTo>
                <a:lnTo>
                  <a:pt x="1891030" y="461517"/>
                </a:lnTo>
                <a:lnTo>
                  <a:pt x="1955057" y="461517"/>
                </a:lnTo>
                <a:lnTo>
                  <a:pt x="1889887" y="408050"/>
                </a:lnTo>
                <a:close/>
              </a:path>
              <a:path w="1957070" h="483870">
                <a:moveTo>
                  <a:pt x="1795652" y="413384"/>
                </a:moveTo>
                <a:lnTo>
                  <a:pt x="1789938" y="438657"/>
                </a:lnTo>
                <a:lnTo>
                  <a:pt x="1878440" y="458671"/>
                </a:lnTo>
                <a:lnTo>
                  <a:pt x="1884155" y="433398"/>
                </a:lnTo>
                <a:lnTo>
                  <a:pt x="1795652" y="413384"/>
                </a:lnTo>
                <a:close/>
              </a:path>
              <a:path w="1957070" h="483870">
                <a:moveTo>
                  <a:pt x="1618742" y="373379"/>
                </a:moveTo>
                <a:lnTo>
                  <a:pt x="1613027" y="398652"/>
                </a:lnTo>
                <a:lnTo>
                  <a:pt x="1714119" y="421513"/>
                </a:lnTo>
                <a:lnTo>
                  <a:pt x="1719834" y="396239"/>
                </a:lnTo>
                <a:lnTo>
                  <a:pt x="1618742" y="373379"/>
                </a:lnTo>
                <a:close/>
              </a:path>
              <a:path w="1957070" h="483870">
                <a:moveTo>
                  <a:pt x="1441958" y="333375"/>
                </a:moveTo>
                <a:lnTo>
                  <a:pt x="1436243" y="358647"/>
                </a:lnTo>
                <a:lnTo>
                  <a:pt x="1537335" y="381507"/>
                </a:lnTo>
                <a:lnTo>
                  <a:pt x="1543050" y="356234"/>
                </a:lnTo>
                <a:lnTo>
                  <a:pt x="1441958" y="333375"/>
                </a:lnTo>
                <a:close/>
              </a:path>
              <a:path w="1957070" h="483870">
                <a:moveTo>
                  <a:pt x="1265047" y="293369"/>
                </a:moveTo>
                <a:lnTo>
                  <a:pt x="1259332" y="318642"/>
                </a:lnTo>
                <a:lnTo>
                  <a:pt x="1360424" y="341502"/>
                </a:lnTo>
                <a:lnTo>
                  <a:pt x="1366139" y="316229"/>
                </a:lnTo>
                <a:lnTo>
                  <a:pt x="1265047" y="293369"/>
                </a:lnTo>
                <a:close/>
              </a:path>
              <a:path w="1957070" h="483870">
                <a:moveTo>
                  <a:pt x="1088136" y="253491"/>
                </a:moveTo>
                <a:lnTo>
                  <a:pt x="1082421" y="278764"/>
                </a:lnTo>
                <a:lnTo>
                  <a:pt x="1183513" y="301625"/>
                </a:lnTo>
                <a:lnTo>
                  <a:pt x="1189227" y="276351"/>
                </a:lnTo>
                <a:lnTo>
                  <a:pt x="1088136" y="253491"/>
                </a:lnTo>
                <a:close/>
              </a:path>
              <a:path w="1957070" h="483870">
                <a:moveTo>
                  <a:pt x="911225" y="213486"/>
                </a:moveTo>
                <a:lnTo>
                  <a:pt x="905510" y="238759"/>
                </a:lnTo>
                <a:lnTo>
                  <a:pt x="1006601" y="261619"/>
                </a:lnTo>
                <a:lnTo>
                  <a:pt x="1012317" y="236346"/>
                </a:lnTo>
                <a:lnTo>
                  <a:pt x="911225" y="213486"/>
                </a:lnTo>
                <a:close/>
              </a:path>
              <a:path w="1957070" h="483870">
                <a:moveTo>
                  <a:pt x="734314" y="173481"/>
                </a:moveTo>
                <a:lnTo>
                  <a:pt x="728599" y="198754"/>
                </a:lnTo>
                <a:lnTo>
                  <a:pt x="829691" y="221614"/>
                </a:lnTo>
                <a:lnTo>
                  <a:pt x="835406" y="196341"/>
                </a:lnTo>
                <a:lnTo>
                  <a:pt x="734314" y="173481"/>
                </a:lnTo>
                <a:close/>
              </a:path>
              <a:path w="1957070" h="483870">
                <a:moveTo>
                  <a:pt x="557402" y="133476"/>
                </a:moveTo>
                <a:lnTo>
                  <a:pt x="551688" y="158750"/>
                </a:lnTo>
                <a:lnTo>
                  <a:pt x="652780" y="181609"/>
                </a:lnTo>
                <a:lnTo>
                  <a:pt x="658495" y="156336"/>
                </a:lnTo>
                <a:lnTo>
                  <a:pt x="557402" y="133476"/>
                </a:lnTo>
                <a:close/>
              </a:path>
              <a:path w="1957070" h="483870">
                <a:moveTo>
                  <a:pt x="380492" y="93598"/>
                </a:moveTo>
                <a:lnTo>
                  <a:pt x="374776" y="118871"/>
                </a:lnTo>
                <a:lnTo>
                  <a:pt x="475869" y="141604"/>
                </a:lnTo>
                <a:lnTo>
                  <a:pt x="481584" y="116331"/>
                </a:lnTo>
                <a:lnTo>
                  <a:pt x="380492" y="93598"/>
                </a:lnTo>
                <a:close/>
              </a:path>
              <a:path w="1957070" h="483870">
                <a:moveTo>
                  <a:pt x="203581" y="53593"/>
                </a:moveTo>
                <a:lnTo>
                  <a:pt x="197866" y="78866"/>
                </a:lnTo>
                <a:lnTo>
                  <a:pt x="298958" y="101726"/>
                </a:lnTo>
                <a:lnTo>
                  <a:pt x="304673" y="76453"/>
                </a:lnTo>
                <a:lnTo>
                  <a:pt x="203581" y="53593"/>
                </a:lnTo>
                <a:close/>
              </a:path>
              <a:path w="1957070" h="483870">
                <a:moveTo>
                  <a:pt x="84327" y="0"/>
                </a:moveTo>
                <a:lnTo>
                  <a:pt x="0" y="20827"/>
                </a:lnTo>
                <a:lnTo>
                  <a:pt x="67183" y="75818"/>
                </a:lnTo>
                <a:lnTo>
                  <a:pt x="72888" y="50589"/>
                </a:lnTo>
                <a:lnTo>
                  <a:pt x="60325" y="47751"/>
                </a:lnTo>
                <a:lnTo>
                  <a:pt x="66040" y="22478"/>
                </a:lnTo>
                <a:lnTo>
                  <a:pt x="79244" y="22478"/>
                </a:lnTo>
                <a:lnTo>
                  <a:pt x="84327" y="0"/>
                </a:lnTo>
                <a:close/>
              </a:path>
              <a:path w="1957070" h="483870">
                <a:moveTo>
                  <a:pt x="78603" y="25316"/>
                </a:moveTo>
                <a:lnTo>
                  <a:pt x="72888" y="50589"/>
                </a:lnTo>
                <a:lnTo>
                  <a:pt x="122174" y="61721"/>
                </a:lnTo>
                <a:lnTo>
                  <a:pt x="127889" y="36448"/>
                </a:lnTo>
                <a:lnTo>
                  <a:pt x="78603" y="25316"/>
                </a:lnTo>
                <a:close/>
              </a:path>
              <a:path w="1957070" h="483870">
                <a:moveTo>
                  <a:pt x="66040" y="22478"/>
                </a:moveTo>
                <a:lnTo>
                  <a:pt x="60325" y="47751"/>
                </a:lnTo>
                <a:lnTo>
                  <a:pt x="72888" y="50589"/>
                </a:lnTo>
                <a:lnTo>
                  <a:pt x="78603" y="25316"/>
                </a:lnTo>
                <a:lnTo>
                  <a:pt x="66040" y="22478"/>
                </a:lnTo>
                <a:close/>
              </a:path>
              <a:path w="1957070" h="483870">
                <a:moveTo>
                  <a:pt x="79244" y="22478"/>
                </a:moveTo>
                <a:lnTo>
                  <a:pt x="66040" y="22478"/>
                </a:lnTo>
                <a:lnTo>
                  <a:pt x="78603" y="25316"/>
                </a:lnTo>
                <a:lnTo>
                  <a:pt x="79244" y="224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943600" y="1082802"/>
            <a:ext cx="78105" cy="271780"/>
          </a:xfrm>
          <a:custGeom>
            <a:avLst/>
            <a:gdLst/>
            <a:ahLst/>
            <a:cxnLst/>
            <a:rect l="l" t="t" r="r" b="b"/>
            <a:pathLst>
              <a:path w="78104" h="271780">
                <a:moveTo>
                  <a:pt x="51815" y="0"/>
                </a:moveTo>
                <a:lnTo>
                  <a:pt x="25908" y="0"/>
                </a:lnTo>
                <a:lnTo>
                  <a:pt x="25908" y="103632"/>
                </a:lnTo>
                <a:lnTo>
                  <a:pt x="51815" y="103632"/>
                </a:lnTo>
                <a:lnTo>
                  <a:pt x="51815" y="0"/>
                </a:lnTo>
                <a:close/>
              </a:path>
              <a:path w="78104" h="271780">
                <a:moveTo>
                  <a:pt x="25908" y="193801"/>
                </a:moveTo>
                <a:lnTo>
                  <a:pt x="0" y="193801"/>
                </a:lnTo>
                <a:lnTo>
                  <a:pt x="38862" y="271525"/>
                </a:lnTo>
                <a:lnTo>
                  <a:pt x="71247" y="206756"/>
                </a:lnTo>
                <a:lnTo>
                  <a:pt x="25908" y="206756"/>
                </a:lnTo>
                <a:lnTo>
                  <a:pt x="25908" y="193801"/>
                </a:lnTo>
                <a:close/>
              </a:path>
              <a:path w="78104" h="271780">
                <a:moveTo>
                  <a:pt x="51815" y="181356"/>
                </a:moveTo>
                <a:lnTo>
                  <a:pt x="25908" y="181356"/>
                </a:lnTo>
                <a:lnTo>
                  <a:pt x="25908" y="206756"/>
                </a:lnTo>
                <a:lnTo>
                  <a:pt x="51815" y="206756"/>
                </a:lnTo>
                <a:lnTo>
                  <a:pt x="51815" y="181356"/>
                </a:lnTo>
                <a:close/>
              </a:path>
              <a:path w="78104" h="271780">
                <a:moveTo>
                  <a:pt x="77724" y="193801"/>
                </a:moveTo>
                <a:lnTo>
                  <a:pt x="51815" y="193801"/>
                </a:lnTo>
                <a:lnTo>
                  <a:pt x="51815" y="206756"/>
                </a:lnTo>
                <a:lnTo>
                  <a:pt x="71247" y="206756"/>
                </a:lnTo>
                <a:lnTo>
                  <a:pt x="77724" y="193801"/>
                </a:lnTo>
                <a:close/>
              </a:path>
            </a:pathLst>
          </a:custGeom>
          <a:solidFill>
            <a:srgbClr val="0364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141475" y="4715255"/>
            <a:ext cx="2211705" cy="2033270"/>
          </a:xfrm>
          <a:custGeom>
            <a:avLst/>
            <a:gdLst/>
            <a:ahLst/>
            <a:cxnLst/>
            <a:rect l="l" t="t" r="r" b="b"/>
            <a:pathLst>
              <a:path w="2211704" h="2033270">
                <a:moveTo>
                  <a:pt x="0" y="2033016"/>
                </a:moveTo>
                <a:lnTo>
                  <a:pt x="2211324" y="2033016"/>
                </a:lnTo>
                <a:lnTo>
                  <a:pt x="2211324" y="0"/>
                </a:lnTo>
                <a:lnTo>
                  <a:pt x="0" y="0"/>
                </a:lnTo>
                <a:lnTo>
                  <a:pt x="0" y="20330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141475" y="4715255"/>
            <a:ext cx="2211705" cy="2033270"/>
          </a:xfrm>
          <a:custGeom>
            <a:avLst/>
            <a:gdLst/>
            <a:ahLst/>
            <a:cxnLst/>
            <a:rect l="l" t="t" r="r" b="b"/>
            <a:pathLst>
              <a:path w="2211704" h="2033270">
                <a:moveTo>
                  <a:pt x="0" y="2033016"/>
                </a:moveTo>
                <a:lnTo>
                  <a:pt x="2211324" y="2033016"/>
                </a:lnTo>
                <a:lnTo>
                  <a:pt x="2211324" y="0"/>
                </a:lnTo>
                <a:lnTo>
                  <a:pt x="0" y="0"/>
                </a:lnTo>
                <a:lnTo>
                  <a:pt x="0" y="2033016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312163" y="4809744"/>
            <a:ext cx="1854835" cy="370840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335"/>
              </a:spcBef>
            </a:pPr>
            <a:r>
              <a:rPr sz="1800" spc="-5" dirty="0">
                <a:latin typeface="Arial" panose="020B0604020202020204"/>
                <a:cs typeface="Arial" panose="020B0604020202020204"/>
              </a:rPr>
              <a:t>Partition</a:t>
            </a:r>
            <a:r>
              <a:rPr sz="1800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Merger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266444" y="5654040"/>
            <a:ext cx="1216660" cy="815340"/>
          </a:xfrm>
          <a:custGeom>
            <a:avLst/>
            <a:gdLst/>
            <a:ahLst/>
            <a:cxnLst/>
            <a:rect l="l" t="t" r="r" b="b"/>
            <a:pathLst>
              <a:path w="1216660" h="815339">
                <a:moveTo>
                  <a:pt x="1080262" y="0"/>
                </a:moveTo>
                <a:lnTo>
                  <a:pt x="135890" y="0"/>
                </a:lnTo>
                <a:lnTo>
                  <a:pt x="92935" y="6928"/>
                </a:lnTo>
                <a:lnTo>
                  <a:pt x="55632" y="26220"/>
                </a:lnTo>
                <a:lnTo>
                  <a:pt x="26216" y="55637"/>
                </a:lnTo>
                <a:lnTo>
                  <a:pt x="6927" y="92940"/>
                </a:lnTo>
                <a:lnTo>
                  <a:pt x="0" y="135890"/>
                </a:lnTo>
                <a:lnTo>
                  <a:pt x="0" y="679450"/>
                </a:lnTo>
                <a:lnTo>
                  <a:pt x="6927" y="722399"/>
                </a:lnTo>
                <a:lnTo>
                  <a:pt x="26216" y="759702"/>
                </a:lnTo>
                <a:lnTo>
                  <a:pt x="55632" y="789119"/>
                </a:lnTo>
                <a:lnTo>
                  <a:pt x="92935" y="808411"/>
                </a:lnTo>
                <a:lnTo>
                  <a:pt x="135890" y="815340"/>
                </a:lnTo>
                <a:lnTo>
                  <a:pt x="1080262" y="815340"/>
                </a:lnTo>
                <a:lnTo>
                  <a:pt x="1123216" y="808411"/>
                </a:lnTo>
                <a:lnTo>
                  <a:pt x="1160519" y="789119"/>
                </a:lnTo>
                <a:lnTo>
                  <a:pt x="1189935" y="759702"/>
                </a:lnTo>
                <a:lnTo>
                  <a:pt x="1209224" y="722399"/>
                </a:lnTo>
                <a:lnTo>
                  <a:pt x="1216152" y="679450"/>
                </a:lnTo>
                <a:lnTo>
                  <a:pt x="1216152" y="135890"/>
                </a:lnTo>
                <a:lnTo>
                  <a:pt x="1209224" y="92940"/>
                </a:lnTo>
                <a:lnTo>
                  <a:pt x="1189935" y="55637"/>
                </a:lnTo>
                <a:lnTo>
                  <a:pt x="1160519" y="26220"/>
                </a:lnTo>
                <a:lnTo>
                  <a:pt x="1123216" y="6928"/>
                </a:lnTo>
                <a:lnTo>
                  <a:pt x="108026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266444" y="5654040"/>
            <a:ext cx="1216660" cy="815340"/>
          </a:xfrm>
          <a:custGeom>
            <a:avLst/>
            <a:gdLst/>
            <a:ahLst/>
            <a:cxnLst/>
            <a:rect l="l" t="t" r="r" b="b"/>
            <a:pathLst>
              <a:path w="1216660" h="815339">
                <a:moveTo>
                  <a:pt x="0" y="135890"/>
                </a:moveTo>
                <a:lnTo>
                  <a:pt x="6927" y="92940"/>
                </a:lnTo>
                <a:lnTo>
                  <a:pt x="26216" y="55637"/>
                </a:lnTo>
                <a:lnTo>
                  <a:pt x="55632" y="26220"/>
                </a:lnTo>
                <a:lnTo>
                  <a:pt x="92935" y="6928"/>
                </a:lnTo>
                <a:lnTo>
                  <a:pt x="135890" y="0"/>
                </a:lnTo>
                <a:lnTo>
                  <a:pt x="1080262" y="0"/>
                </a:lnTo>
                <a:lnTo>
                  <a:pt x="1123216" y="6928"/>
                </a:lnTo>
                <a:lnTo>
                  <a:pt x="1160519" y="26220"/>
                </a:lnTo>
                <a:lnTo>
                  <a:pt x="1189935" y="55637"/>
                </a:lnTo>
                <a:lnTo>
                  <a:pt x="1209224" y="92940"/>
                </a:lnTo>
                <a:lnTo>
                  <a:pt x="1216152" y="135890"/>
                </a:lnTo>
                <a:lnTo>
                  <a:pt x="1216152" y="679450"/>
                </a:lnTo>
                <a:lnTo>
                  <a:pt x="1209224" y="722399"/>
                </a:lnTo>
                <a:lnTo>
                  <a:pt x="1189935" y="759702"/>
                </a:lnTo>
                <a:lnTo>
                  <a:pt x="1160519" y="789119"/>
                </a:lnTo>
                <a:lnTo>
                  <a:pt x="1123216" y="808411"/>
                </a:lnTo>
                <a:lnTo>
                  <a:pt x="1080262" y="815340"/>
                </a:lnTo>
                <a:lnTo>
                  <a:pt x="135890" y="815340"/>
                </a:lnTo>
                <a:lnTo>
                  <a:pt x="92935" y="808411"/>
                </a:lnTo>
                <a:lnTo>
                  <a:pt x="55632" y="789119"/>
                </a:lnTo>
                <a:lnTo>
                  <a:pt x="26216" y="759702"/>
                </a:lnTo>
                <a:lnTo>
                  <a:pt x="6927" y="722399"/>
                </a:lnTo>
                <a:lnTo>
                  <a:pt x="0" y="679450"/>
                </a:lnTo>
                <a:lnTo>
                  <a:pt x="0" y="13589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312163" y="5760720"/>
            <a:ext cx="436245" cy="594360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000">
              <a:latin typeface="Times New Roman" panose="02020603050405020304"/>
              <a:cs typeface="Times New Roman" panose="02020603050405020304"/>
            </a:endParaRPr>
          </a:p>
          <a:p>
            <a:pPr marL="51435">
              <a:lnSpc>
                <a:spcPts val="1435"/>
              </a:lnSpc>
            </a:pPr>
            <a:r>
              <a:rPr sz="1200" dirty="0">
                <a:latin typeface="Arial" panose="020B0604020202020204"/>
                <a:cs typeface="Arial" panose="020B0604020202020204"/>
              </a:rPr>
              <a:t>PQ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51435">
              <a:lnSpc>
                <a:spcPts val="1435"/>
              </a:lnSpc>
            </a:pPr>
            <a:r>
              <a:rPr sz="1200" dirty="0">
                <a:latin typeface="微软雅黑" panose="020B0503020204020204" charset="-122"/>
                <a:cs typeface="微软雅黑" panose="020B0503020204020204" charset="-122"/>
              </a:rPr>
              <a:t>索引</a:t>
            </a:r>
            <a:endParaRPr sz="12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828800" y="5760720"/>
            <a:ext cx="558165" cy="594360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vert="horz" wrap="square" lIns="0" tIns="81280" rIns="0" bIns="0" rtlCol="0">
            <a:spAutoFit/>
          </a:bodyPr>
          <a:lstStyle/>
          <a:p>
            <a:pPr marL="135255" marR="1905" indent="-114300">
              <a:lnSpc>
                <a:spcPct val="100000"/>
              </a:lnSpc>
              <a:spcBef>
                <a:spcPts val="640"/>
              </a:spcBef>
            </a:pPr>
            <a:r>
              <a:rPr sz="1200" spc="-5" dirty="0">
                <a:latin typeface="Arial" panose="020B0604020202020204"/>
                <a:cs typeface="Arial" panose="020B0604020202020204"/>
              </a:rPr>
              <a:t>Colu</a:t>
            </a:r>
            <a:r>
              <a:rPr sz="1200" spc="5" dirty="0">
                <a:latin typeface="Arial" panose="020B0604020202020204"/>
                <a:cs typeface="Arial" panose="020B0604020202020204"/>
              </a:rPr>
              <a:t>m</a:t>
            </a:r>
            <a:r>
              <a:rPr sz="1200" spc="-5" dirty="0">
                <a:latin typeface="Arial" panose="020B0604020202020204"/>
                <a:cs typeface="Arial" panose="020B0604020202020204"/>
              </a:rPr>
              <a:t>n  data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532636" y="6488379"/>
            <a:ext cx="4826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微软雅黑" panose="020B0503020204020204" charset="-122"/>
                <a:cs typeface="微软雅黑" panose="020B0503020204020204" charset="-122"/>
              </a:rPr>
              <a:t>全量</a:t>
            </a:r>
          </a:p>
        </p:txBody>
      </p:sp>
      <p:sp>
        <p:nvSpPr>
          <p:cNvPr id="28" name="object 28"/>
          <p:cNvSpPr/>
          <p:nvPr/>
        </p:nvSpPr>
        <p:spPr>
          <a:xfrm>
            <a:off x="2561844" y="5654040"/>
            <a:ext cx="603885" cy="815340"/>
          </a:xfrm>
          <a:custGeom>
            <a:avLst/>
            <a:gdLst/>
            <a:ahLst/>
            <a:cxnLst/>
            <a:rect l="l" t="t" r="r" b="b"/>
            <a:pathLst>
              <a:path w="603885" h="815339">
                <a:moveTo>
                  <a:pt x="502919" y="0"/>
                </a:moveTo>
                <a:lnTo>
                  <a:pt x="100583" y="0"/>
                </a:lnTo>
                <a:lnTo>
                  <a:pt x="61454" y="7904"/>
                </a:lnTo>
                <a:lnTo>
                  <a:pt x="29479" y="29460"/>
                </a:lnTo>
                <a:lnTo>
                  <a:pt x="7911" y="61432"/>
                </a:lnTo>
                <a:lnTo>
                  <a:pt x="0" y="100584"/>
                </a:lnTo>
                <a:lnTo>
                  <a:pt x="0" y="714756"/>
                </a:lnTo>
                <a:lnTo>
                  <a:pt x="7911" y="753907"/>
                </a:lnTo>
                <a:lnTo>
                  <a:pt x="29479" y="785879"/>
                </a:lnTo>
                <a:lnTo>
                  <a:pt x="61454" y="807435"/>
                </a:lnTo>
                <a:lnTo>
                  <a:pt x="100583" y="815340"/>
                </a:lnTo>
                <a:lnTo>
                  <a:pt x="502919" y="815340"/>
                </a:lnTo>
                <a:lnTo>
                  <a:pt x="542049" y="807435"/>
                </a:lnTo>
                <a:lnTo>
                  <a:pt x="574024" y="785879"/>
                </a:lnTo>
                <a:lnTo>
                  <a:pt x="595592" y="753907"/>
                </a:lnTo>
                <a:lnTo>
                  <a:pt x="603504" y="714756"/>
                </a:lnTo>
                <a:lnTo>
                  <a:pt x="603504" y="100584"/>
                </a:lnTo>
                <a:lnTo>
                  <a:pt x="595592" y="61432"/>
                </a:lnTo>
                <a:lnTo>
                  <a:pt x="574024" y="29460"/>
                </a:lnTo>
                <a:lnTo>
                  <a:pt x="542049" y="7904"/>
                </a:lnTo>
                <a:lnTo>
                  <a:pt x="50291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561844" y="5654040"/>
            <a:ext cx="603885" cy="815340"/>
          </a:xfrm>
          <a:custGeom>
            <a:avLst/>
            <a:gdLst/>
            <a:ahLst/>
            <a:cxnLst/>
            <a:rect l="l" t="t" r="r" b="b"/>
            <a:pathLst>
              <a:path w="603885" h="815339">
                <a:moveTo>
                  <a:pt x="0" y="100584"/>
                </a:moveTo>
                <a:lnTo>
                  <a:pt x="7911" y="61432"/>
                </a:lnTo>
                <a:lnTo>
                  <a:pt x="29479" y="29460"/>
                </a:lnTo>
                <a:lnTo>
                  <a:pt x="61454" y="7904"/>
                </a:lnTo>
                <a:lnTo>
                  <a:pt x="100583" y="0"/>
                </a:lnTo>
                <a:lnTo>
                  <a:pt x="502919" y="0"/>
                </a:lnTo>
                <a:lnTo>
                  <a:pt x="542049" y="7904"/>
                </a:lnTo>
                <a:lnTo>
                  <a:pt x="574024" y="29460"/>
                </a:lnTo>
                <a:lnTo>
                  <a:pt x="595592" y="61432"/>
                </a:lnTo>
                <a:lnTo>
                  <a:pt x="603504" y="100584"/>
                </a:lnTo>
                <a:lnTo>
                  <a:pt x="603504" y="714756"/>
                </a:lnTo>
                <a:lnTo>
                  <a:pt x="595592" y="753907"/>
                </a:lnTo>
                <a:lnTo>
                  <a:pt x="574024" y="785879"/>
                </a:lnTo>
                <a:lnTo>
                  <a:pt x="542049" y="807435"/>
                </a:lnTo>
                <a:lnTo>
                  <a:pt x="502919" y="815340"/>
                </a:lnTo>
                <a:lnTo>
                  <a:pt x="100583" y="815340"/>
                </a:lnTo>
                <a:lnTo>
                  <a:pt x="61454" y="807435"/>
                </a:lnTo>
                <a:lnTo>
                  <a:pt x="29479" y="785879"/>
                </a:lnTo>
                <a:lnTo>
                  <a:pt x="7911" y="753907"/>
                </a:lnTo>
                <a:lnTo>
                  <a:pt x="0" y="714756"/>
                </a:lnTo>
                <a:lnTo>
                  <a:pt x="0" y="100584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2583179" y="5791200"/>
            <a:ext cx="558165" cy="594360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vert="horz" wrap="square" lIns="0" tIns="92075" rIns="0" bIns="0" rtlCol="0">
            <a:spAutoFit/>
          </a:bodyPr>
          <a:lstStyle/>
          <a:p>
            <a:pPr marL="97790">
              <a:lnSpc>
                <a:spcPts val="1435"/>
              </a:lnSpc>
              <a:spcBef>
                <a:spcPts val="725"/>
              </a:spcBef>
            </a:pPr>
            <a:r>
              <a:rPr sz="1200" dirty="0">
                <a:latin typeface="Arial" panose="020B0604020202020204"/>
                <a:cs typeface="Arial" panose="020B0604020202020204"/>
              </a:rPr>
              <a:t>Graph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158750">
              <a:lnSpc>
                <a:spcPts val="1435"/>
              </a:lnSpc>
            </a:pPr>
            <a:r>
              <a:rPr sz="1200" dirty="0">
                <a:latin typeface="微软雅黑" panose="020B0503020204020204" charset="-122"/>
                <a:cs typeface="微软雅黑" panose="020B0503020204020204" charset="-122"/>
              </a:rPr>
              <a:t>索引</a:t>
            </a:r>
            <a:endParaRPr sz="12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714625" y="6453632"/>
            <a:ext cx="4826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微软雅黑" panose="020B0503020204020204" charset="-122"/>
                <a:cs typeface="微软雅黑" panose="020B0503020204020204" charset="-122"/>
              </a:rPr>
              <a:t>增量</a:t>
            </a:r>
          </a:p>
        </p:txBody>
      </p:sp>
      <p:sp>
        <p:nvSpPr>
          <p:cNvPr id="32" name="object 32"/>
          <p:cNvSpPr/>
          <p:nvPr/>
        </p:nvSpPr>
        <p:spPr>
          <a:xfrm>
            <a:off x="1869439" y="5180076"/>
            <a:ext cx="370840" cy="478155"/>
          </a:xfrm>
          <a:custGeom>
            <a:avLst/>
            <a:gdLst/>
            <a:ahLst/>
            <a:cxnLst/>
            <a:rect l="l" t="t" r="r" b="b"/>
            <a:pathLst>
              <a:path w="370839" h="478154">
                <a:moveTo>
                  <a:pt x="318995" y="56437"/>
                </a:moveTo>
                <a:lnTo>
                  <a:pt x="0" y="470077"/>
                </a:lnTo>
                <a:lnTo>
                  <a:pt x="10160" y="477837"/>
                </a:lnTo>
                <a:lnTo>
                  <a:pt x="329038" y="64175"/>
                </a:lnTo>
                <a:lnTo>
                  <a:pt x="318995" y="56437"/>
                </a:lnTo>
                <a:close/>
              </a:path>
              <a:path w="370839" h="478154">
                <a:moveTo>
                  <a:pt x="361498" y="46355"/>
                </a:moveTo>
                <a:lnTo>
                  <a:pt x="326771" y="46355"/>
                </a:lnTo>
                <a:lnTo>
                  <a:pt x="336804" y="54102"/>
                </a:lnTo>
                <a:lnTo>
                  <a:pt x="329038" y="64175"/>
                </a:lnTo>
                <a:lnTo>
                  <a:pt x="354203" y="83565"/>
                </a:lnTo>
                <a:lnTo>
                  <a:pt x="361498" y="46355"/>
                </a:lnTo>
                <a:close/>
              </a:path>
              <a:path w="370839" h="478154">
                <a:moveTo>
                  <a:pt x="326771" y="46355"/>
                </a:moveTo>
                <a:lnTo>
                  <a:pt x="318995" y="56437"/>
                </a:lnTo>
                <a:lnTo>
                  <a:pt x="329038" y="64175"/>
                </a:lnTo>
                <a:lnTo>
                  <a:pt x="336804" y="54102"/>
                </a:lnTo>
                <a:lnTo>
                  <a:pt x="326771" y="46355"/>
                </a:lnTo>
                <a:close/>
              </a:path>
              <a:path w="370839" h="478154">
                <a:moveTo>
                  <a:pt x="370586" y="0"/>
                </a:moveTo>
                <a:lnTo>
                  <a:pt x="293878" y="37084"/>
                </a:lnTo>
                <a:lnTo>
                  <a:pt x="318995" y="56437"/>
                </a:lnTo>
                <a:lnTo>
                  <a:pt x="326771" y="46355"/>
                </a:lnTo>
                <a:lnTo>
                  <a:pt x="361498" y="46355"/>
                </a:lnTo>
                <a:lnTo>
                  <a:pt x="3705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240279" y="5180076"/>
            <a:ext cx="628015" cy="479425"/>
          </a:xfrm>
          <a:custGeom>
            <a:avLst/>
            <a:gdLst/>
            <a:ahLst/>
            <a:cxnLst/>
            <a:rect l="l" t="t" r="r" b="b"/>
            <a:pathLst>
              <a:path w="628014" h="479425">
                <a:moveTo>
                  <a:pt x="64457" y="41076"/>
                </a:moveTo>
                <a:lnTo>
                  <a:pt x="56836" y="51112"/>
                </a:lnTo>
                <a:lnTo>
                  <a:pt x="619759" y="479018"/>
                </a:lnTo>
                <a:lnTo>
                  <a:pt x="627507" y="468896"/>
                </a:lnTo>
                <a:lnTo>
                  <a:pt x="64457" y="41076"/>
                </a:lnTo>
                <a:close/>
              </a:path>
              <a:path w="628014" h="479425">
                <a:moveTo>
                  <a:pt x="0" y="0"/>
                </a:moveTo>
                <a:lnTo>
                  <a:pt x="37592" y="76454"/>
                </a:lnTo>
                <a:lnTo>
                  <a:pt x="56836" y="51112"/>
                </a:lnTo>
                <a:lnTo>
                  <a:pt x="46736" y="43434"/>
                </a:lnTo>
                <a:lnTo>
                  <a:pt x="54356" y="33400"/>
                </a:lnTo>
                <a:lnTo>
                  <a:pt x="70287" y="33400"/>
                </a:lnTo>
                <a:lnTo>
                  <a:pt x="83693" y="15748"/>
                </a:lnTo>
                <a:lnTo>
                  <a:pt x="0" y="0"/>
                </a:lnTo>
                <a:close/>
              </a:path>
              <a:path w="628014" h="479425">
                <a:moveTo>
                  <a:pt x="54356" y="33400"/>
                </a:moveTo>
                <a:lnTo>
                  <a:pt x="46736" y="43434"/>
                </a:lnTo>
                <a:lnTo>
                  <a:pt x="56836" y="51112"/>
                </a:lnTo>
                <a:lnTo>
                  <a:pt x="64457" y="41076"/>
                </a:lnTo>
                <a:lnTo>
                  <a:pt x="54356" y="33400"/>
                </a:lnTo>
                <a:close/>
              </a:path>
              <a:path w="628014" h="479425">
                <a:moveTo>
                  <a:pt x="70287" y="33400"/>
                </a:moveTo>
                <a:lnTo>
                  <a:pt x="54356" y="33400"/>
                </a:lnTo>
                <a:lnTo>
                  <a:pt x="64457" y="41076"/>
                </a:lnTo>
                <a:lnTo>
                  <a:pt x="70287" y="33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1444497" y="5290820"/>
            <a:ext cx="18611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89050" algn="l"/>
              </a:tabLst>
            </a:pPr>
            <a:r>
              <a:rPr sz="1800" spc="-65" dirty="0">
                <a:latin typeface="Arial" panose="020B0604020202020204"/>
                <a:cs typeface="Arial" panose="020B0604020202020204"/>
              </a:rPr>
              <a:t>Top</a:t>
            </a:r>
            <a:r>
              <a:rPr sz="18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5	</a:t>
            </a:r>
            <a:r>
              <a:rPr sz="1800" spc="-65" dirty="0">
                <a:latin typeface="Arial" panose="020B0604020202020204"/>
                <a:cs typeface="Arial" panose="020B0604020202020204"/>
              </a:rPr>
              <a:t>Top</a:t>
            </a:r>
            <a:r>
              <a:rPr sz="1800" spc="-95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5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879219" y="4250512"/>
            <a:ext cx="5848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5" dirty="0">
                <a:latin typeface="Arial" panose="020B0604020202020204"/>
                <a:cs typeface="Arial" panose="020B0604020202020204"/>
              </a:rPr>
              <a:t>Top</a:t>
            </a:r>
            <a:r>
              <a:rPr sz="18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latin typeface="Arial" panose="020B0604020202020204"/>
                <a:cs typeface="Arial" panose="020B0604020202020204"/>
              </a:rPr>
              <a:t>5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6710171" y="4742688"/>
            <a:ext cx="2212975" cy="2032000"/>
          </a:xfrm>
          <a:custGeom>
            <a:avLst/>
            <a:gdLst/>
            <a:ahLst/>
            <a:cxnLst/>
            <a:rect l="l" t="t" r="r" b="b"/>
            <a:pathLst>
              <a:path w="2212975" h="2032000">
                <a:moveTo>
                  <a:pt x="0" y="2031492"/>
                </a:moveTo>
                <a:lnTo>
                  <a:pt x="2212848" y="2031492"/>
                </a:lnTo>
                <a:lnTo>
                  <a:pt x="2212848" y="0"/>
                </a:lnTo>
                <a:lnTo>
                  <a:pt x="0" y="0"/>
                </a:lnTo>
                <a:lnTo>
                  <a:pt x="0" y="203149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710171" y="4742688"/>
            <a:ext cx="2212975" cy="2032000"/>
          </a:xfrm>
          <a:custGeom>
            <a:avLst/>
            <a:gdLst/>
            <a:ahLst/>
            <a:cxnLst/>
            <a:rect l="l" t="t" r="r" b="b"/>
            <a:pathLst>
              <a:path w="2212975" h="2032000">
                <a:moveTo>
                  <a:pt x="0" y="2031492"/>
                </a:moveTo>
                <a:lnTo>
                  <a:pt x="2212848" y="2031492"/>
                </a:lnTo>
                <a:lnTo>
                  <a:pt x="2212848" y="0"/>
                </a:lnTo>
                <a:lnTo>
                  <a:pt x="0" y="0"/>
                </a:lnTo>
                <a:lnTo>
                  <a:pt x="0" y="2031492"/>
                </a:lnTo>
                <a:close/>
              </a:path>
            </a:pathLst>
          </a:custGeom>
          <a:ln w="12192">
            <a:solidFill>
              <a:srgbClr val="A7A7A7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6835140" y="4837176"/>
            <a:ext cx="1900555" cy="368935"/>
          </a:xfrm>
          <a:prstGeom prst="rect">
            <a:avLst/>
          </a:prstGeom>
          <a:ln w="12192">
            <a:solidFill>
              <a:srgbClr val="A7A7A7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46355">
              <a:lnSpc>
                <a:spcPct val="100000"/>
              </a:lnSpc>
              <a:spcBef>
                <a:spcPts val="330"/>
              </a:spcBef>
            </a:pPr>
            <a:r>
              <a:rPr sz="1800" spc="-5" dirty="0">
                <a:latin typeface="Arial" panose="020B0604020202020204"/>
                <a:cs typeface="Arial" panose="020B0604020202020204"/>
              </a:rPr>
              <a:t>Partition</a:t>
            </a:r>
            <a:r>
              <a:rPr sz="1800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Merger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6835140" y="5679947"/>
            <a:ext cx="1216660" cy="815340"/>
          </a:xfrm>
          <a:custGeom>
            <a:avLst/>
            <a:gdLst/>
            <a:ahLst/>
            <a:cxnLst/>
            <a:rect l="l" t="t" r="r" b="b"/>
            <a:pathLst>
              <a:path w="1216659" h="815339">
                <a:moveTo>
                  <a:pt x="1080261" y="0"/>
                </a:moveTo>
                <a:lnTo>
                  <a:pt x="135889" y="0"/>
                </a:lnTo>
                <a:lnTo>
                  <a:pt x="92935" y="6928"/>
                </a:lnTo>
                <a:lnTo>
                  <a:pt x="55632" y="26220"/>
                </a:lnTo>
                <a:lnTo>
                  <a:pt x="26216" y="55637"/>
                </a:lnTo>
                <a:lnTo>
                  <a:pt x="6927" y="92940"/>
                </a:lnTo>
                <a:lnTo>
                  <a:pt x="0" y="135889"/>
                </a:lnTo>
                <a:lnTo>
                  <a:pt x="0" y="679449"/>
                </a:lnTo>
                <a:lnTo>
                  <a:pt x="6927" y="722399"/>
                </a:lnTo>
                <a:lnTo>
                  <a:pt x="26216" y="759702"/>
                </a:lnTo>
                <a:lnTo>
                  <a:pt x="55632" y="789119"/>
                </a:lnTo>
                <a:lnTo>
                  <a:pt x="92935" y="808411"/>
                </a:lnTo>
                <a:lnTo>
                  <a:pt x="135889" y="815339"/>
                </a:lnTo>
                <a:lnTo>
                  <a:pt x="1080261" y="815339"/>
                </a:lnTo>
                <a:lnTo>
                  <a:pt x="1123216" y="808411"/>
                </a:lnTo>
                <a:lnTo>
                  <a:pt x="1160519" y="789119"/>
                </a:lnTo>
                <a:lnTo>
                  <a:pt x="1189935" y="759702"/>
                </a:lnTo>
                <a:lnTo>
                  <a:pt x="1209224" y="722399"/>
                </a:lnTo>
                <a:lnTo>
                  <a:pt x="1216152" y="679449"/>
                </a:lnTo>
                <a:lnTo>
                  <a:pt x="1216152" y="135889"/>
                </a:lnTo>
                <a:lnTo>
                  <a:pt x="1209224" y="92940"/>
                </a:lnTo>
                <a:lnTo>
                  <a:pt x="1189935" y="55637"/>
                </a:lnTo>
                <a:lnTo>
                  <a:pt x="1160519" y="26220"/>
                </a:lnTo>
                <a:lnTo>
                  <a:pt x="1123216" y="6928"/>
                </a:lnTo>
                <a:lnTo>
                  <a:pt x="10802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835140" y="5679947"/>
            <a:ext cx="1216660" cy="815340"/>
          </a:xfrm>
          <a:custGeom>
            <a:avLst/>
            <a:gdLst/>
            <a:ahLst/>
            <a:cxnLst/>
            <a:rect l="l" t="t" r="r" b="b"/>
            <a:pathLst>
              <a:path w="1216659" h="815339">
                <a:moveTo>
                  <a:pt x="0" y="135889"/>
                </a:moveTo>
                <a:lnTo>
                  <a:pt x="6927" y="92940"/>
                </a:lnTo>
                <a:lnTo>
                  <a:pt x="26216" y="55637"/>
                </a:lnTo>
                <a:lnTo>
                  <a:pt x="55632" y="26220"/>
                </a:lnTo>
                <a:lnTo>
                  <a:pt x="92935" y="6928"/>
                </a:lnTo>
                <a:lnTo>
                  <a:pt x="135889" y="0"/>
                </a:lnTo>
                <a:lnTo>
                  <a:pt x="1080261" y="0"/>
                </a:lnTo>
                <a:lnTo>
                  <a:pt x="1123216" y="6928"/>
                </a:lnTo>
                <a:lnTo>
                  <a:pt x="1160519" y="26220"/>
                </a:lnTo>
                <a:lnTo>
                  <a:pt x="1189935" y="55637"/>
                </a:lnTo>
                <a:lnTo>
                  <a:pt x="1209224" y="92940"/>
                </a:lnTo>
                <a:lnTo>
                  <a:pt x="1216152" y="135889"/>
                </a:lnTo>
                <a:lnTo>
                  <a:pt x="1216152" y="679449"/>
                </a:lnTo>
                <a:lnTo>
                  <a:pt x="1209224" y="722399"/>
                </a:lnTo>
                <a:lnTo>
                  <a:pt x="1189935" y="759702"/>
                </a:lnTo>
                <a:lnTo>
                  <a:pt x="1160519" y="789119"/>
                </a:lnTo>
                <a:lnTo>
                  <a:pt x="1123216" y="808411"/>
                </a:lnTo>
                <a:lnTo>
                  <a:pt x="1080261" y="815339"/>
                </a:lnTo>
                <a:lnTo>
                  <a:pt x="135889" y="815339"/>
                </a:lnTo>
                <a:lnTo>
                  <a:pt x="92935" y="808411"/>
                </a:lnTo>
                <a:lnTo>
                  <a:pt x="55632" y="789119"/>
                </a:lnTo>
                <a:lnTo>
                  <a:pt x="26216" y="759702"/>
                </a:lnTo>
                <a:lnTo>
                  <a:pt x="6927" y="722399"/>
                </a:lnTo>
                <a:lnTo>
                  <a:pt x="0" y="679449"/>
                </a:lnTo>
                <a:lnTo>
                  <a:pt x="0" y="135889"/>
                </a:lnTo>
                <a:close/>
              </a:path>
            </a:pathLst>
          </a:custGeom>
          <a:ln w="12192">
            <a:solidFill>
              <a:srgbClr val="A7A7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6880859" y="5786628"/>
            <a:ext cx="437515" cy="594360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1000">
              <a:latin typeface="Times New Roman" panose="02020603050405020304"/>
              <a:cs typeface="Times New Roman" panose="02020603050405020304"/>
            </a:endParaRPr>
          </a:p>
          <a:p>
            <a:pPr marL="52705">
              <a:lnSpc>
                <a:spcPts val="1435"/>
              </a:lnSpc>
            </a:pPr>
            <a:r>
              <a:rPr sz="1200" dirty="0">
                <a:latin typeface="Arial" panose="020B0604020202020204"/>
                <a:cs typeface="Arial" panose="020B0604020202020204"/>
              </a:rPr>
              <a:t>PQ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52705">
              <a:lnSpc>
                <a:spcPts val="1435"/>
              </a:lnSpc>
            </a:pPr>
            <a:r>
              <a:rPr sz="1200" dirty="0">
                <a:latin typeface="微软雅黑" panose="020B0503020204020204" charset="-122"/>
                <a:cs typeface="微软雅黑" panose="020B0503020204020204" charset="-122"/>
              </a:rPr>
              <a:t>索引</a:t>
            </a:r>
            <a:endParaRPr sz="12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7397495" y="5786628"/>
            <a:ext cx="558165" cy="594360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81915" rIns="0" bIns="0" rtlCol="0">
            <a:spAutoFit/>
          </a:bodyPr>
          <a:lstStyle/>
          <a:p>
            <a:pPr marL="136525" marR="635" indent="-114300">
              <a:lnSpc>
                <a:spcPct val="100000"/>
              </a:lnSpc>
              <a:spcBef>
                <a:spcPts val="645"/>
              </a:spcBef>
            </a:pPr>
            <a:r>
              <a:rPr sz="1200" spc="-5" dirty="0">
                <a:latin typeface="Arial" panose="020B0604020202020204"/>
                <a:cs typeface="Arial" panose="020B0604020202020204"/>
              </a:rPr>
              <a:t>Colu</a:t>
            </a:r>
            <a:r>
              <a:rPr sz="1200" spc="5" dirty="0">
                <a:latin typeface="Arial" panose="020B0604020202020204"/>
                <a:cs typeface="Arial" panose="020B0604020202020204"/>
              </a:rPr>
              <a:t>m</a:t>
            </a:r>
            <a:r>
              <a:rPr sz="1200" spc="-5" dirty="0">
                <a:latin typeface="Arial" panose="020B0604020202020204"/>
                <a:cs typeface="Arial" panose="020B0604020202020204"/>
              </a:rPr>
              <a:t>n  data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7102220" y="6514592"/>
            <a:ext cx="4826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微软雅黑" panose="020B0503020204020204" charset="-122"/>
                <a:cs typeface="微软雅黑" panose="020B0503020204020204" charset="-122"/>
              </a:rPr>
              <a:t>全量</a:t>
            </a:r>
          </a:p>
        </p:txBody>
      </p:sp>
      <p:sp>
        <p:nvSpPr>
          <p:cNvPr id="44" name="object 44"/>
          <p:cNvSpPr/>
          <p:nvPr/>
        </p:nvSpPr>
        <p:spPr>
          <a:xfrm>
            <a:off x="8130540" y="5679947"/>
            <a:ext cx="603885" cy="815340"/>
          </a:xfrm>
          <a:custGeom>
            <a:avLst/>
            <a:gdLst/>
            <a:ahLst/>
            <a:cxnLst/>
            <a:rect l="l" t="t" r="r" b="b"/>
            <a:pathLst>
              <a:path w="603884" h="815339">
                <a:moveTo>
                  <a:pt x="502919" y="0"/>
                </a:moveTo>
                <a:lnTo>
                  <a:pt x="100583" y="0"/>
                </a:lnTo>
                <a:lnTo>
                  <a:pt x="61454" y="7904"/>
                </a:lnTo>
                <a:lnTo>
                  <a:pt x="29479" y="29460"/>
                </a:lnTo>
                <a:lnTo>
                  <a:pt x="7911" y="61432"/>
                </a:lnTo>
                <a:lnTo>
                  <a:pt x="0" y="100583"/>
                </a:lnTo>
                <a:lnTo>
                  <a:pt x="0" y="714755"/>
                </a:lnTo>
                <a:lnTo>
                  <a:pt x="7911" y="753907"/>
                </a:lnTo>
                <a:lnTo>
                  <a:pt x="29479" y="785879"/>
                </a:lnTo>
                <a:lnTo>
                  <a:pt x="61454" y="807435"/>
                </a:lnTo>
                <a:lnTo>
                  <a:pt x="100583" y="815339"/>
                </a:lnTo>
                <a:lnTo>
                  <a:pt x="502919" y="815339"/>
                </a:lnTo>
                <a:lnTo>
                  <a:pt x="542049" y="807435"/>
                </a:lnTo>
                <a:lnTo>
                  <a:pt x="574024" y="785879"/>
                </a:lnTo>
                <a:lnTo>
                  <a:pt x="595592" y="753907"/>
                </a:lnTo>
                <a:lnTo>
                  <a:pt x="603503" y="714755"/>
                </a:lnTo>
                <a:lnTo>
                  <a:pt x="603503" y="100583"/>
                </a:lnTo>
                <a:lnTo>
                  <a:pt x="595592" y="61432"/>
                </a:lnTo>
                <a:lnTo>
                  <a:pt x="574024" y="29460"/>
                </a:lnTo>
                <a:lnTo>
                  <a:pt x="542049" y="7904"/>
                </a:lnTo>
                <a:lnTo>
                  <a:pt x="50291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130540" y="5679947"/>
            <a:ext cx="603885" cy="815340"/>
          </a:xfrm>
          <a:custGeom>
            <a:avLst/>
            <a:gdLst/>
            <a:ahLst/>
            <a:cxnLst/>
            <a:rect l="l" t="t" r="r" b="b"/>
            <a:pathLst>
              <a:path w="603884" h="815339">
                <a:moveTo>
                  <a:pt x="0" y="100583"/>
                </a:moveTo>
                <a:lnTo>
                  <a:pt x="7911" y="61432"/>
                </a:lnTo>
                <a:lnTo>
                  <a:pt x="29479" y="29460"/>
                </a:lnTo>
                <a:lnTo>
                  <a:pt x="61454" y="7904"/>
                </a:lnTo>
                <a:lnTo>
                  <a:pt x="100583" y="0"/>
                </a:lnTo>
                <a:lnTo>
                  <a:pt x="502919" y="0"/>
                </a:lnTo>
                <a:lnTo>
                  <a:pt x="542049" y="7904"/>
                </a:lnTo>
                <a:lnTo>
                  <a:pt x="574024" y="29460"/>
                </a:lnTo>
                <a:lnTo>
                  <a:pt x="595592" y="61432"/>
                </a:lnTo>
                <a:lnTo>
                  <a:pt x="603503" y="100583"/>
                </a:lnTo>
                <a:lnTo>
                  <a:pt x="603503" y="714755"/>
                </a:lnTo>
                <a:lnTo>
                  <a:pt x="595592" y="753907"/>
                </a:lnTo>
                <a:lnTo>
                  <a:pt x="574024" y="785879"/>
                </a:lnTo>
                <a:lnTo>
                  <a:pt x="542049" y="807435"/>
                </a:lnTo>
                <a:lnTo>
                  <a:pt x="502919" y="815339"/>
                </a:lnTo>
                <a:lnTo>
                  <a:pt x="100583" y="815339"/>
                </a:lnTo>
                <a:lnTo>
                  <a:pt x="61454" y="807435"/>
                </a:lnTo>
                <a:lnTo>
                  <a:pt x="29479" y="785879"/>
                </a:lnTo>
                <a:lnTo>
                  <a:pt x="7911" y="753907"/>
                </a:lnTo>
                <a:lnTo>
                  <a:pt x="0" y="714755"/>
                </a:lnTo>
                <a:lnTo>
                  <a:pt x="0" y="100583"/>
                </a:lnTo>
                <a:close/>
              </a:path>
            </a:pathLst>
          </a:custGeom>
          <a:ln w="12192">
            <a:solidFill>
              <a:srgbClr val="A7A7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8151876" y="5818632"/>
            <a:ext cx="558165" cy="594360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91440" rIns="0" bIns="0" rtlCol="0">
            <a:spAutoFit/>
          </a:bodyPr>
          <a:lstStyle/>
          <a:p>
            <a:pPr marL="98425">
              <a:lnSpc>
                <a:spcPts val="1435"/>
              </a:lnSpc>
              <a:spcBef>
                <a:spcPts val="720"/>
              </a:spcBef>
            </a:pPr>
            <a:r>
              <a:rPr sz="1200" spc="-5" dirty="0">
                <a:latin typeface="Arial" panose="020B0604020202020204"/>
                <a:cs typeface="Arial" panose="020B0604020202020204"/>
              </a:rPr>
              <a:t>Graph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160020">
              <a:lnSpc>
                <a:spcPts val="1435"/>
              </a:lnSpc>
            </a:pPr>
            <a:r>
              <a:rPr sz="1200" dirty="0">
                <a:latin typeface="微软雅黑" panose="020B0503020204020204" charset="-122"/>
                <a:cs typeface="微软雅黑" panose="020B0503020204020204" charset="-122"/>
              </a:rPr>
              <a:t>索引</a:t>
            </a:r>
            <a:endParaRPr sz="12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8284591" y="6480149"/>
            <a:ext cx="4826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微软雅黑" panose="020B0503020204020204" charset="-122"/>
                <a:cs typeface="微软雅黑" panose="020B0503020204020204" charset="-122"/>
              </a:rPr>
              <a:t>增量</a:t>
            </a:r>
          </a:p>
        </p:txBody>
      </p:sp>
      <p:sp>
        <p:nvSpPr>
          <p:cNvPr id="48" name="object 48"/>
          <p:cNvSpPr/>
          <p:nvPr/>
        </p:nvSpPr>
        <p:spPr>
          <a:xfrm>
            <a:off x="7438008" y="5205984"/>
            <a:ext cx="347980" cy="478155"/>
          </a:xfrm>
          <a:custGeom>
            <a:avLst/>
            <a:gdLst/>
            <a:ahLst/>
            <a:cxnLst/>
            <a:rect l="l" t="t" r="r" b="b"/>
            <a:pathLst>
              <a:path w="347979" h="478154">
                <a:moveTo>
                  <a:pt x="297860" y="58057"/>
                </a:moveTo>
                <a:lnTo>
                  <a:pt x="0" y="470242"/>
                </a:lnTo>
                <a:lnTo>
                  <a:pt x="10414" y="477672"/>
                </a:lnTo>
                <a:lnTo>
                  <a:pt x="308179" y="65510"/>
                </a:lnTo>
                <a:lnTo>
                  <a:pt x="297860" y="58057"/>
                </a:lnTo>
                <a:close/>
              </a:path>
              <a:path w="347979" h="478154">
                <a:moveTo>
                  <a:pt x="339808" y="47752"/>
                </a:moveTo>
                <a:lnTo>
                  <a:pt x="305308" y="47752"/>
                </a:lnTo>
                <a:lnTo>
                  <a:pt x="315595" y="55245"/>
                </a:lnTo>
                <a:lnTo>
                  <a:pt x="308179" y="65510"/>
                </a:lnTo>
                <a:lnTo>
                  <a:pt x="333883" y="84074"/>
                </a:lnTo>
                <a:lnTo>
                  <a:pt x="339808" y="47752"/>
                </a:lnTo>
                <a:close/>
              </a:path>
              <a:path w="347979" h="478154">
                <a:moveTo>
                  <a:pt x="305308" y="47752"/>
                </a:moveTo>
                <a:lnTo>
                  <a:pt x="297860" y="58057"/>
                </a:lnTo>
                <a:lnTo>
                  <a:pt x="308179" y="65510"/>
                </a:lnTo>
                <a:lnTo>
                  <a:pt x="315595" y="55245"/>
                </a:lnTo>
                <a:lnTo>
                  <a:pt x="305308" y="47752"/>
                </a:lnTo>
                <a:close/>
              </a:path>
              <a:path w="347979" h="478154">
                <a:moveTo>
                  <a:pt x="347599" y="0"/>
                </a:moveTo>
                <a:lnTo>
                  <a:pt x="272161" y="39497"/>
                </a:lnTo>
                <a:lnTo>
                  <a:pt x="297860" y="58057"/>
                </a:lnTo>
                <a:lnTo>
                  <a:pt x="305308" y="47752"/>
                </a:lnTo>
                <a:lnTo>
                  <a:pt x="339808" y="47752"/>
                </a:lnTo>
                <a:lnTo>
                  <a:pt x="347599" y="0"/>
                </a:lnTo>
                <a:close/>
              </a:path>
            </a:pathLst>
          </a:custGeom>
          <a:solidFill>
            <a:srgbClr val="A7A7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786116" y="5205984"/>
            <a:ext cx="650875" cy="479425"/>
          </a:xfrm>
          <a:custGeom>
            <a:avLst/>
            <a:gdLst/>
            <a:ahLst/>
            <a:cxnLst/>
            <a:rect l="l" t="t" r="r" b="b"/>
            <a:pathLst>
              <a:path w="650875" h="479425">
                <a:moveTo>
                  <a:pt x="65254" y="39907"/>
                </a:moveTo>
                <a:lnTo>
                  <a:pt x="57742" y="50179"/>
                </a:lnTo>
                <a:lnTo>
                  <a:pt x="643001" y="479082"/>
                </a:lnTo>
                <a:lnTo>
                  <a:pt x="650493" y="468833"/>
                </a:lnTo>
                <a:lnTo>
                  <a:pt x="65254" y="39907"/>
                </a:lnTo>
                <a:close/>
              </a:path>
              <a:path w="650875" h="479425">
                <a:moveTo>
                  <a:pt x="0" y="0"/>
                </a:moveTo>
                <a:lnTo>
                  <a:pt x="38988" y="75819"/>
                </a:lnTo>
                <a:lnTo>
                  <a:pt x="57742" y="50179"/>
                </a:lnTo>
                <a:lnTo>
                  <a:pt x="47498" y="42672"/>
                </a:lnTo>
                <a:lnTo>
                  <a:pt x="54990" y="32385"/>
                </a:lnTo>
                <a:lnTo>
                  <a:pt x="70756" y="32385"/>
                </a:lnTo>
                <a:lnTo>
                  <a:pt x="83947" y="14351"/>
                </a:lnTo>
                <a:lnTo>
                  <a:pt x="0" y="0"/>
                </a:lnTo>
                <a:close/>
              </a:path>
              <a:path w="650875" h="479425">
                <a:moveTo>
                  <a:pt x="54990" y="32385"/>
                </a:moveTo>
                <a:lnTo>
                  <a:pt x="47498" y="42672"/>
                </a:lnTo>
                <a:lnTo>
                  <a:pt x="57742" y="50179"/>
                </a:lnTo>
                <a:lnTo>
                  <a:pt x="65254" y="39907"/>
                </a:lnTo>
                <a:lnTo>
                  <a:pt x="54990" y="32385"/>
                </a:lnTo>
                <a:close/>
              </a:path>
              <a:path w="650875" h="479425">
                <a:moveTo>
                  <a:pt x="70756" y="32385"/>
                </a:moveTo>
                <a:lnTo>
                  <a:pt x="54990" y="32385"/>
                </a:lnTo>
                <a:lnTo>
                  <a:pt x="65254" y="39907"/>
                </a:lnTo>
                <a:lnTo>
                  <a:pt x="70756" y="32385"/>
                </a:lnTo>
                <a:close/>
              </a:path>
            </a:pathLst>
          </a:custGeom>
          <a:solidFill>
            <a:srgbClr val="A7A7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3943603" y="4247134"/>
            <a:ext cx="2971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X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3715511" y="4742688"/>
            <a:ext cx="2211705" cy="2033270"/>
          </a:xfrm>
          <a:custGeom>
            <a:avLst/>
            <a:gdLst/>
            <a:ahLst/>
            <a:cxnLst/>
            <a:rect l="l" t="t" r="r" b="b"/>
            <a:pathLst>
              <a:path w="2211704" h="2033270">
                <a:moveTo>
                  <a:pt x="0" y="2033016"/>
                </a:moveTo>
                <a:lnTo>
                  <a:pt x="2211324" y="2033016"/>
                </a:lnTo>
                <a:lnTo>
                  <a:pt x="2211324" y="0"/>
                </a:lnTo>
                <a:lnTo>
                  <a:pt x="0" y="0"/>
                </a:lnTo>
                <a:lnTo>
                  <a:pt x="0" y="20330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715511" y="4742688"/>
            <a:ext cx="2211705" cy="2033270"/>
          </a:xfrm>
          <a:custGeom>
            <a:avLst/>
            <a:gdLst/>
            <a:ahLst/>
            <a:cxnLst/>
            <a:rect l="l" t="t" r="r" b="b"/>
            <a:pathLst>
              <a:path w="2211704" h="2033270">
                <a:moveTo>
                  <a:pt x="0" y="2033016"/>
                </a:moveTo>
                <a:lnTo>
                  <a:pt x="2211324" y="2033016"/>
                </a:lnTo>
                <a:lnTo>
                  <a:pt x="2211324" y="0"/>
                </a:lnTo>
                <a:lnTo>
                  <a:pt x="0" y="0"/>
                </a:lnTo>
                <a:lnTo>
                  <a:pt x="0" y="2033016"/>
                </a:lnTo>
                <a:close/>
              </a:path>
            </a:pathLst>
          </a:custGeom>
          <a:ln w="12192">
            <a:solidFill>
              <a:srgbClr val="A7A7A7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3857244" y="4837176"/>
            <a:ext cx="1884045" cy="370840"/>
          </a:xfrm>
          <a:prstGeom prst="rect">
            <a:avLst/>
          </a:prstGeom>
          <a:ln w="12192">
            <a:solidFill>
              <a:srgbClr val="A7A7A7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335"/>
              </a:spcBef>
            </a:pPr>
            <a:r>
              <a:rPr sz="1800" spc="-5" dirty="0">
                <a:latin typeface="Arial" panose="020B0604020202020204"/>
                <a:cs typeface="Arial" panose="020B0604020202020204"/>
              </a:rPr>
              <a:t>Partition</a:t>
            </a:r>
            <a:r>
              <a:rPr sz="1800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Merger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3840479" y="5681471"/>
            <a:ext cx="1216660" cy="815340"/>
          </a:xfrm>
          <a:custGeom>
            <a:avLst/>
            <a:gdLst/>
            <a:ahLst/>
            <a:cxnLst/>
            <a:rect l="l" t="t" r="r" b="b"/>
            <a:pathLst>
              <a:path w="1216660" h="815339">
                <a:moveTo>
                  <a:pt x="1080262" y="0"/>
                </a:moveTo>
                <a:lnTo>
                  <a:pt x="135890" y="0"/>
                </a:lnTo>
                <a:lnTo>
                  <a:pt x="92935" y="6928"/>
                </a:lnTo>
                <a:lnTo>
                  <a:pt x="55632" y="26220"/>
                </a:lnTo>
                <a:lnTo>
                  <a:pt x="26216" y="55637"/>
                </a:lnTo>
                <a:lnTo>
                  <a:pt x="6927" y="92940"/>
                </a:lnTo>
                <a:lnTo>
                  <a:pt x="0" y="135889"/>
                </a:lnTo>
                <a:lnTo>
                  <a:pt x="0" y="679449"/>
                </a:lnTo>
                <a:lnTo>
                  <a:pt x="6927" y="722399"/>
                </a:lnTo>
                <a:lnTo>
                  <a:pt x="26216" y="759702"/>
                </a:lnTo>
                <a:lnTo>
                  <a:pt x="55632" y="789119"/>
                </a:lnTo>
                <a:lnTo>
                  <a:pt x="92935" y="808411"/>
                </a:lnTo>
                <a:lnTo>
                  <a:pt x="135890" y="815339"/>
                </a:lnTo>
                <a:lnTo>
                  <a:pt x="1080262" y="815339"/>
                </a:lnTo>
                <a:lnTo>
                  <a:pt x="1123216" y="808411"/>
                </a:lnTo>
                <a:lnTo>
                  <a:pt x="1160519" y="789119"/>
                </a:lnTo>
                <a:lnTo>
                  <a:pt x="1189935" y="759702"/>
                </a:lnTo>
                <a:lnTo>
                  <a:pt x="1209224" y="722399"/>
                </a:lnTo>
                <a:lnTo>
                  <a:pt x="1216152" y="679449"/>
                </a:lnTo>
                <a:lnTo>
                  <a:pt x="1216152" y="135889"/>
                </a:lnTo>
                <a:lnTo>
                  <a:pt x="1209224" y="92940"/>
                </a:lnTo>
                <a:lnTo>
                  <a:pt x="1189935" y="55637"/>
                </a:lnTo>
                <a:lnTo>
                  <a:pt x="1160519" y="26220"/>
                </a:lnTo>
                <a:lnTo>
                  <a:pt x="1123216" y="6928"/>
                </a:lnTo>
                <a:lnTo>
                  <a:pt x="108026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840479" y="5681471"/>
            <a:ext cx="1216660" cy="815340"/>
          </a:xfrm>
          <a:custGeom>
            <a:avLst/>
            <a:gdLst/>
            <a:ahLst/>
            <a:cxnLst/>
            <a:rect l="l" t="t" r="r" b="b"/>
            <a:pathLst>
              <a:path w="1216660" h="815339">
                <a:moveTo>
                  <a:pt x="0" y="135889"/>
                </a:moveTo>
                <a:lnTo>
                  <a:pt x="6927" y="92940"/>
                </a:lnTo>
                <a:lnTo>
                  <a:pt x="26216" y="55637"/>
                </a:lnTo>
                <a:lnTo>
                  <a:pt x="55632" y="26220"/>
                </a:lnTo>
                <a:lnTo>
                  <a:pt x="92935" y="6928"/>
                </a:lnTo>
                <a:lnTo>
                  <a:pt x="135890" y="0"/>
                </a:lnTo>
                <a:lnTo>
                  <a:pt x="1080262" y="0"/>
                </a:lnTo>
                <a:lnTo>
                  <a:pt x="1123216" y="6928"/>
                </a:lnTo>
                <a:lnTo>
                  <a:pt x="1160519" y="26220"/>
                </a:lnTo>
                <a:lnTo>
                  <a:pt x="1189935" y="55637"/>
                </a:lnTo>
                <a:lnTo>
                  <a:pt x="1209224" y="92940"/>
                </a:lnTo>
                <a:lnTo>
                  <a:pt x="1216152" y="135889"/>
                </a:lnTo>
                <a:lnTo>
                  <a:pt x="1216152" y="679449"/>
                </a:lnTo>
                <a:lnTo>
                  <a:pt x="1209224" y="722399"/>
                </a:lnTo>
                <a:lnTo>
                  <a:pt x="1189935" y="759702"/>
                </a:lnTo>
                <a:lnTo>
                  <a:pt x="1160519" y="789119"/>
                </a:lnTo>
                <a:lnTo>
                  <a:pt x="1123216" y="808411"/>
                </a:lnTo>
                <a:lnTo>
                  <a:pt x="1080262" y="815339"/>
                </a:lnTo>
                <a:lnTo>
                  <a:pt x="135890" y="815339"/>
                </a:lnTo>
                <a:lnTo>
                  <a:pt x="92935" y="808411"/>
                </a:lnTo>
                <a:lnTo>
                  <a:pt x="55632" y="789119"/>
                </a:lnTo>
                <a:lnTo>
                  <a:pt x="26216" y="759702"/>
                </a:lnTo>
                <a:lnTo>
                  <a:pt x="6927" y="722399"/>
                </a:lnTo>
                <a:lnTo>
                  <a:pt x="0" y="679449"/>
                </a:lnTo>
                <a:lnTo>
                  <a:pt x="0" y="135889"/>
                </a:lnTo>
                <a:close/>
              </a:path>
            </a:pathLst>
          </a:custGeom>
          <a:ln w="12192">
            <a:solidFill>
              <a:srgbClr val="A7A7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3886200" y="5788152"/>
            <a:ext cx="437515" cy="594360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000">
              <a:latin typeface="Times New Roman" panose="02020603050405020304"/>
              <a:cs typeface="Times New Roman" panose="02020603050405020304"/>
            </a:endParaRPr>
          </a:p>
          <a:p>
            <a:pPr marL="52070">
              <a:lnSpc>
                <a:spcPts val="1435"/>
              </a:lnSpc>
            </a:pPr>
            <a:r>
              <a:rPr sz="1200" dirty="0">
                <a:latin typeface="Arial" panose="020B0604020202020204"/>
                <a:cs typeface="Arial" panose="020B0604020202020204"/>
              </a:rPr>
              <a:t>PQ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52070">
              <a:lnSpc>
                <a:spcPts val="1435"/>
              </a:lnSpc>
            </a:pPr>
            <a:r>
              <a:rPr sz="1200" dirty="0">
                <a:latin typeface="微软雅黑" panose="020B0503020204020204" charset="-122"/>
                <a:cs typeface="微软雅黑" panose="020B0503020204020204" charset="-122"/>
              </a:rPr>
              <a:t>索引</a:t>
            </a:r>
            <a:endParaRPr sz="12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4402835" y="5788152"/>
            <a:ext cx="558165" cy="594360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80645" rIns="0" bIns="0" rtlCol="0">
            <a:spAutoFit/>
          </a:bodyPr>
          <a:lstStyle/>
          <a:p>
            <a:pPr marL="12065" algn="ctr">
              <a:lnSpc>
                <a:spcPct val="100000"/>
              </a:lnSpc>
              <a:spcBef>
                <a:spcPts val="635"/>
              </a:spcBef>
            </a:pPr>
            <a:r>
              <a:rPr sz="1200" spc="-5" dirty="0">
                <a:latin typeface="Arial" panose="020B0604020202020204"/>
                <a:cs typeface="Arial" panose="020B0604020202020204"/>
              </a:rPr>
              <a:t>Colu</a:t>
            </a:r>
            <a:r>
              <a:rPr sz="1200" spc="5" dirty="0">
                <a:latin typeface="Arial" panose="020B0604020202020204"/>
                <a:cs typeface="Arial" panose="020B0604020202020204"/>
              </a:rPr>
              <a:t>m</a:t>
            </a:r>
            <a:r>
              <a:rPr sz="1200" spc="-5" dirty="0">
                <a:latin typeface="Arial" panose="020B0604020202020204"/>
                <a:cs typeface="Arial" panose="020B0604020202020204"/>
              </a:rPr>
              <a:t>n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12065" algn="ctr">
              <a:lnSpc>
                <a:spcPct val="100000"/>
              </a:lnSpc>
            </a:pPr>
            <a:r>
              <a:rPr sz="1200" dirty="0">
                <a:latin typeface="Arial" panose="020B0604020202020204"/>
                <a:cs typeface="Arial" panose="020B0604020202020204"/>
              </a:rPr>
              <a:t>data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4106926" y="6515506"/>
            <a:ext cx="4826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微软雅黑" panose="020B0503020204020204" charset="-122"/>
                <a:cs typeface="微软雅黑" panose="020B0503020204020204" charset="-122"/>
              </a:rPr>
              <a:t>全量</a:t>
            </a:r>
          </a:p>
        </p:txBody>
      </p:sp>
      <p:sp>
        <p:nvSpPr>
          <p:cNvPr id="59" name="object 59"/>
          <p:cNvSpPr/>
          <p:nvPr/>
        </p:nvSpPr>
        <p:spPr>
          <a:xfrm>
            <a:off x="5135879" y="5681471"/>
            <a:ext cx="603885" cy="815340"/>
          </a:xfrm>
          <a:custGeom>
            <a:avLst/>
            <a:gdLst/>
            <a:ahLst/>
            <a:cxnLst/>
            <a:rect l="l" t="t" r="r" b="b"/>
            <a:pathLst>
              <a:path w="603885" h="815339">
                <a:moveTo>
                  <a:pt x="502920" y="0"/>
                </a:moveTo>
                <a:lnTo>
                  <a:pt x="100584" y="0"/>
                </a:lnTo>
                <a:lnTo>
                  <a:pt x="61454" y="7904"/>
                </a:lnTo>
                <a:lnTo>
                  <a:pt x="29479" y="29460"/>
                </a:lnTo>
                <a:lnTo>
                  <a:pt x="7911" y="61432"/>
                </a:lnTo>
                <a:lnTo>
                  <a:pt x="0" y="100583"/>
                </a:lnTo>
                <a:lnTo>
                  <a:pt x="0" y="714755"/>
                </a:lnTo>
                <a:lnTo>
                  <a:pt x="7911" y="753907"/>
                </a:lnTo>
                <a:lnTo>
                  <a:pt x="29479" y="785879"/>
                </a:lnTo>
                <a:lnTo>
                  <a:pt x="61454" y="807435"/>
                </a:lnTo>
                <a:lnTo>
                  <a:pt x="100584" y="815339"/>
                </a:lnTo>
                <a:lnTo>
                  <a:pt x="502920" y="815339"/>
                </a:lnTo>
                <a:lnTo>
                  <a:pt x="542049" y="807435"/>
                </a:lnTo>
                <a:lnTo>
                  <a:pt x="574024" y="785879"/>
                </a:lnTo>
                <a:lnTo>
                  <a:pt x="595592" y="753907"/>
                </a:lnTo>
                <a:lnTo>
                  <a:pt x="603504" y="714755"/>
                </a:lnTo>
                <a:lnTo>
                  <a:pt x="603504" y="100583"/>
                </a:lnTo>
                <a:lnTo>
                  <a:pt x="595592" y="61432"/>
                </a:lnTo>
                <a:lnTo>
                  <a:pt x="574024" y="29460"/>
                </a:lnTo>
                <a:lnTo>
                  <a:pt x="542049" y="7904"/>
                </a:lnTo>
                <a:lnTo>
                  <a:pt x="5029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135879" y="5681471"/>
            <a:ext cx="603885" cy="815340"/>
          </a:xfrm>
          <a:custGeom>
            <a:avLst/>
            <a:gdLst/>
            <a:ahLst/>
            <a:cxnLst/>
            <a:rect l="l" t="t" r="r" b="b"/>
            <a:pathLst>
              <a:path w="603885" h="815339">
                <a:moveTo>
                  <a:pt x="0" y="100583"/>
                </a:moveTo>
                <a:lnTo>
                  <a:pt x="7911" y="61432"/>
                </a:lnTo>
                <a:lnTo>
                  <a:pt x="29479" y="29460"/>
                </a:lnTo>
                <a:lnTo>
                  <a:pt x="61454" y="7904"/>
                </a:lnTo>
                <a:lnTo>
                  <a:pt x="100584" y="0"/>
                </a:lnTo>
                <a:lnTo>
                  <a:pt x="502920" y="0"/>
                </a:lnTo>
                <a:lnTo>
                  <a:pt x="542049" y="7904"/>
                </a:lnTo>
                <a:lnTo>
                  <a:pt x="574024" y="29460"/>
                </a:lnTo>
                <a:lnTo>
                  <a:pt x="595592" y="61432"/>
                </a:lnTo>
                <a:lnTo>
                  <a:pt x="603504" y="100583"/>
                </a:lnTo>
                <a:lnTo>
                  <a:pt x="603504" y="714755"/>
                </a:lnTo>
                <a:lnTo>
                  <a:pt x="595592" y="753907"/>
                </a:lnTo>
                <a:lnTo>
                  <a:pt x="574024" y="785879"/>
                </a:lnTo>
                <a:lnTo>
                  <a:pt x="542049" y="807435"/>
                </a:lnTo>
                <a:lnTo>
                  <a:pt x="502920" y="815339"/>
                </a:lnTo>
                <a:lnTo>
                  <a:pt x="100584" y="815339"/>
                </a:lnTo>
                <a:lnTo>
                  <a:pt x="61454" y="807435"/>
                </a:lnTo>
                <a:lnTo>
                  <a:pt x="29479" y="785879"/>
                </a:lnTo>
                <a:lnTo>
                  <a:pt x="7911" y="753907"/>
                </a:lnTo>
                <a:lnTo>
                  <a:pt x="0" y="714755"/>
                </a:lnTo>
                <a:lnTo>
                  <a:pt x="0" y="100583"/>
                </a:lnTo>
                <a:close/>
              </a:path>
            </a:pathLst>
          </a:custGeom>
          <a:ln w="12192">
            <a:solidFill>
              <a:srgbClr val="A7A7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5157215" y="5818632"/>
            <a:ext cx="558165" cy="594360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92075" rIns="0" bIns="0" rtlCol="0">
            <a:spAutoFit/>
          </a:bodyPr>
          <a:lstStyle/>
          <a:p>
            <a:pPr marL="98425">
              <a:lnSpc>
                <a:spcPts val="1435"/>
              </a:lnSpc>
              <a:spcBef>
                <a:spcPts val="725"/>
              </a:spcBef>
            </a:pPr>
            <a:r>
              <a:rPr sz="1200" dirty="0">
                <a:latin typeface="Arial" panose="020B0604020202020204"/>
                <a:cs typeface="Arial" panose="020B0604020202020204"/>
              </a:rPr>
              <a:t>Graph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159385">
              <a:lnSpc>
                <a:spcPts val="1435"/>
              </a:lnSpc>
            </a:pPr>
            <a:r>
              <a:rPr sz="1200" dirty="0">
                <a:latin typeface="微软雅黑" panose="020B0503020204020204" charset="-122"/>
                <a:cs typeface="微软雅黑" panose="020B0503020204020204" charset="-122"/>
              </a:rPr>
              <a:t>索引</a:t>
            </a:r>
            <a:endParaRPr sz="12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5289296" y="6480759"/>
            <a:ext cx="4826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微软雅黑" panose="020B0503020204020204" charset="-122"/>
                <a:cs typeface="微软雅黑" panose="020B0503020204020204" charset="-122"/>
              </a:rPr>
              <a:t>增量</a:t>
            </a:r>
          </a:p>
        </p:txBody>
      </p:sp>
      <p:sp>
        <p:nvSpPr>
          <p:cNvPr id="63" name="object 63"/>
          <p:cNvSpPr/>
          <p:nvPr/>
        </p:nvSpPr>
        <p:spPr>
          <a:xfrm>
            <a:off x="4443476" y="5207508"/>
            <a:ext cx="356235" cy="478155"/>
          </a:xfrm>
          <a:custGeom>
            <a:avLst/>
            <a:gdLst/>
            <a:ahLst/>
            <a:cxnLst/>
            <a:rect l="l" t="t" r="r" b="b"/>
            <a:pathLst>
              <a:path w="356235" h="478154">
                <a:moveTo>
                  <a:pt x="305465" y="57497"/>
                </a:moveTo>
                <a:lnTo>
                  <a:pt x="0" y="470179"/>
                </a:lnTo>
                <a:lnTo>
                  <a:pt x="10160" y="477735"/>
                </a:lnTo>
                <a:lnTo>
                  <a:pt x="315677" y="65046"/>
                </a:lnTo>
                <a:lnTo>
                  <a:pt x="305465" y="57497"/>
                </a:lnTo>
                <a:close/>
              </a:path>
              <a:path w="356235" h="478154">
                <a:moveTo>
                  <a:pt x="347690" y="47244"/>
                </a:moveTo>
                <a:lnTo>
                  <a:pt x="313054" y="47244"/>
                </a:lnTo>
                <a:lnTo>
                  <a:pt x="323214" y="54864"/>
                </a:lnTo>
                <a:lnTo>
                  <a:pt x="315677" y="65046"/>
                </a:lnTo>
                <a:lnTo>
                  <a:pt x="341249" y="83947"/>
                </a:lnTo>
                <a:lnTo>
                  <a:pt x="347690" y="47244"/>
                </a:lnTo>
                <a:close/>
              </a:path>
              <a:path w="356235" h="478154">
                <a:moveTo>
                  <a:pt x="313054" y="47244"/>
                </a:moveTo>
                <a:lnTo>
                  <a:pt x="305465" y="57497"/>
                </a:lnTo>
                <a:lnTo>
                  <a:pt x="315677" y="65046"/>
                </a:lnTo>
                <a:lnTo>
                  <a:pt x="323214" y="54864"/>
                </a:lnTo>
                <a:lnTo>
                  <a:pt x="313054" y="47244"/>
                </a:lnTo>
                <a:close/>
              </a:path>
              <a:path w="356235" h="478154">
                <a:moveTo>
                  <a:pt x="355981" y="0"/>
                </a:moveTo>
                <a:lnTo>
                  <a:pt x="279908" y="38608"/>
                </a:lnTo>
                <a:lnTo>
                  <a:pt x="305465" y="57497"/>
                </a:lnTo>
                <a:lnTo>
                  <a:pt x="313054" y="47244"/>
                </a:lnTo>
                <a:lnTo>
                  <a:pt x="347690" y="47244"/>
                </a:lnTo>
                <a:lnTo>
                  <a:pt x="355981" y="0"/>
                </a:lnTo>
                <a:close/>
              </a:path>
            </a:pathLst>
          </a:custGeom>
          <a:solidFill>
            <a:srgbClr val="A7A7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799076" y="5207508"/>
            <a:ext cx="642620" cy="479425"/>
          </a:xfrm>
          <a:custGeom>
            <a:avLst/>
            <a:gdLst/>
            <a:ahLst/>
            <a:cxnLst/>
            <a:rect l="l" t="t" r="r" b="b"/>
            <a:pathLst>
              <a:path w="642620" h="479425">
                <a:moveTo>
                  <a:pt x="64991" y="40379"/>
                </a:moveTo>
                <a:lnTo>
                  <a:pt x="57463" y="50515"/>
                </a:lnTo>
                <a:lnTo>
                  <a:pt x="634491" y="479056"/>
                </a:lnTo>
                <a:lnTo>
                  <a:pt x="642112" y="468858"/>
                </a:lnTo>
                <a:lnTo>
                  <a:pt x="64991" y="40379"/>
                </a:lnTo>
                <a:close/>
              </a:path>
              <a:path w="642620" h="479425">
                <a:moveTo>
                  <a:pt x="0" y="0"/>
                </a:moveTo>
                <a:lnTo>
                  <a:pt x="38481" y="76073"/>
                </a:lnTo>
                <a:lnTo>
                  <a:pt x="57463" y="50515"/>
                </a:lnTo>
                <a:lnTo>
                  <a:pt x="47244" y="42926"/>
                </a:lnTo>
                <a:lnTo>
                  <a:pt x="54737" y="32766"/>
                </a:lnTo>
                <a:lnTo>
                  <a:pt x="70646" y="32766"/>
                </a:lnTo>
                <a:lnTo>
                  <a:pt x="83947" y="14859"/>
                </a:lnTo>
                <a:lnTo>
                  <a:pt x="0" y="0"/>
                </a:lnTo>
                <a:close/>
              </a:path>
              <a:path w="642620" h="479425">
                <a:moveTo>
                  <a:pt x="54737" y="32766"/>
                </a:moveTo>
                <a:lnTo>
                  <a:pt x="47244" y="42926"/>
                </a:lnTo>
                <a:lnTo>
                  <a:pt x="57463" y="50515"/>
                </a:lnTo>
                <a:lnTo>
                  <a:pt x="64991" y="40379"/>
                </a:lnTo>
                <a:lnTo>
                  <a:pt x="54737" y="32766"/>
                </a:lnTo>
                <a:close/>
              </a:path>
              <a:path w="642620" h="479425">
                <a:moveTo>
                  <a:pt x="70646" y="32766"/>
                </a:moveTo>
                <a:lnTo>
                  <a:pt x="54737" y="32766"/>
                </a:lnTo>
                <a:lnTo>
                  <a:pt x="64991" y="40379"/>
                </a:lnTo>
                <a:lnTo>
                  <a:pt x="70646" y="32766"/>
                </a:lnTo>
                <a:close/>
              </a:path>
            </a:pathLst>
          </a:custGeom>
          <a:solidFill>
            <a:srgbClr val="A7A7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8016620" y="4277614"/>
            <a:ext cx="2971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X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9404604" y="4728970"/>
            <a:ext cx="2212975" cy="2033270"/>
          </a:xfrm>
          <a:custGeom>
            <a:avLst/>
            <a:gdLst/>
            <a:ahLst/>
            <a:cxnLst/>
            <a:rect l="l" t="t" r="r" b="b"/>
            <a:pathLst>
              <a:path w="2212975" h="2033270">
                <a:moveTo>
                  <a:pt x="0" y="2033016"/>
                </a:moveTo>
                <a:lnTo>
                  <a:pt x="2212848" y="2033016"/>
                </a:lnTo>
                <a:lnTo>
                  <a:pt x="2212848" y="0"/>
                </a:lnTo>
                <a:lnTo>
                  <a:pt x="0" y="0"/>
                </a:lnTo>
                <a:lnTo>
                  <a:pt x="0" y="20330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9404604" y="4728970"/>
            <a:ext cx="2212975" cy="2033270"/>
          </a:xfrm>
          <a:custGeom>
            <a:avLst/>
            <a:gdLst/>
            <a:ahLst/>
            <a:cxnLst/>
            <a:rect l="l" t="t" r="r" b="b"/>
            <a:pathLst>
              <a:path w="2212975" h="2033270">
                <a:moveTo>
                  <a:pt x="0" y="2033016"/>
                </a:moveTo>
                <a:lnTo>
                  <a:pt x="2212848" y="2033016"/>
                </a:lnTo>
                <a:lnTo>
                  <a:pt x="2212848" y="0"/>
                </a:lnTo>
                <a:lnTo>
                  <a:pt x="0" y="0"/>
                </a:lnTo>
                <a:lnTo>
                  <a:pt x="0" y="2033016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9529571" y="4823459"/>
            <a:ext cx="1902460" cy="368935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335"/>
              </a:spcBef>
            </a:pPr>
            <a:r>
              <a:rPr sz="1800" spc="-5" dirty="0">
                <a:latin typeface="Arial" panose="020B0604020202020204"/>
                <a:cs typeface="Arial" panose="020B0604020202020204"/>
              </a:rPr>
              <a:t>Partition</a:t>
            </a:r>
            <a:r>
              <a:rPr sz="1800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Merger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9529571" y="5666232"/>
            <a:ext cx="1216660" cy="817244"/>
          </a:xfrm>
          <a:custGeom>
            <a:avLst/>
            <a:gdLst/>
            <a:ahLst/>
            <a:cxnLst/>
            <a:rect l="l" t="t" r="r" b="b"/>
            <a:pathLst>
              <a:path w="1216659" h="817245">
                <a:moveTo>
                  <a:pt x="1080007" y="0"/>
                </a:moveTo>
                <a:lnTo>
                  <a:pt x="136144" y="0"/>
                </a:lnTo>
                <a:lnTo>
                  <a:pt x="93114" y="6941"/>
                </a:lnTo>
                <a:lnTo>
                  <a:pt x="55741" y="26269"/>
                </a:lnTo>
                <a:lnTo>
                  <a:pt x="26269" y="55741"/>
                </a:lnTo>
                <a:lnTo>
                  <a:pt x="6941" y="93114"/>
                </a:lnTo>
                <a:lnTo>
                  <a:pt x="0" y="136144"/>
                </a:lnTo>
                <a:lnTo>
                  <a:pt x="0" y="680720"/>
                </a:lnTo>
                <a:lnTo>
                  <a:pt x="6941" y="723749"/>
                </a:lnTo>
                <a:lnTo>
                  <a:pt x="26269" y="761122"/>
                </a:lnTo>
                <a:lnTo>
                  <a:pt x="55741" y="790594"/>
                </a:lnTo>
                <a:lnTo>
                  <a:pt x="93114" y="809922"/>
                </a:lnTo>
                <a:lnTo>
                  <a:pt x="136144" y="816864"/>
                </a:lnTo>
                <a:lnTo>
                  <a:pt x="1080007" y="816864"/>
                </a:lnTo>
                <a:lnTo>
                  <a:pt x="1123037" y="809922"/>
                </a:lnTo>
                <a:lnTo>
                  <a:pt x="1160410" y="790594"/>
                </a:lnTo>
                <a:lnTo>
                  <a:pt x="1189882" y="761122"/>
                </a:lnTo>
                <a:lnTo>
                  <a:pt x="1209210" y="723749"/>
                </a:lnTo>
                <a:lnTo>
                  <a:pt x="1216152" y="680720"/>
                </a:lnTo>
                <a:lnTo>
                  <a:pt x="1216152" y="136144"/>
                </a:lnTo>
                <a:lnTo>
                  <a:pt x="1209210" y="93114"/>
                </a:lnTo>
                <a:lnTo>
                  <a:pt x="1189882" y="55741"/>
                </a:lnTo>
                <a:lnTo>
                  <a:pt x="1160410" y="26269"/>
                </a:lnTo>
                <a:lnTo>
                  <a:pt x="1123037" y="6941"/>
                </a:lnTo>
                <a:lnTo>
                  <a:pt x="108000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9529571" y="5666232"/>
            <a:ext cx="1216660" cy="817244"/>
          </a:xfrm>
          <a:custGeom>
            <a:avLst/>
            <a:gdLst/>
            <a:ahLst/>
            <a:cxnLst/>
            <a:rect l="l" t="t" r="r" b="b"/>
            <a:pathLst>
              <a:path w="1216659" h="817245">
                <a:moveTo>
                  <a:pt x="0" y="136144"/>
                </a:moveTo>
                <a:lnTo>
                  <a:pt x="6941" y="93114"/>
                </a:lnTo>
                <a:lnTo>
                  <a:pt x="26269" y="55741"/>
                </a:lnTo>
                <a:lnTo>
                  <a:pt x="55741" y="26269"/>
                </a:lnTo>
                <a:lnTo>
                  <a:pt x="93114" y="6941"/>
                </a:lnTo>
                <a:lnTo>
                  <a:pt x="136144" y="0"/>
                </a:lnTo>
                <a:lnTo>
                  <a:pt x="1080007" y="0"/>
                </a:lnTo>
                <a:lnTo>
                  <a:pt x="1123037" y="6941"/>
                </a:lnTo>
                <a:lnTo>
                  <a:pt x="1160410" y="26269"/>
                </a:lnTo>
                <a:lnTo>
                  <a:pt x="1189882" y="55741"/>
                </a:lnTo>
                <a:lnTo>
                  <a:pt x="1209210" y="93114"/>
                </a:lnTo>
                <a:lnTo>
                  <a:pt x="1216152" y="136144"/>
                </a:lnTo>
                <a:lnTo>
                  <a:pt x="1216152" y="680720"/>
                </a:lnTo>
                <a:lnTo>
                  <a:pt x="1209210" y="723749"/>
                </a:lnTo>
                <a:lnTo>
                  <a:pt x="1189882" y="761122"/>
                </a:lnTo>
                <a:lnTo>
                  <a:pt x="1160410" y="790594"/>
                </a:lnTo>
                <a:lnTo>
                  <a:pt x="1123037" y="809922"/>
                </a:lnTo>
                <a:lnTo>
                  <a:pt x="1080007" y="816864"/>
                </a:lnTo>
                <a:lnTo>
                  <a:pt x="136144" y="816864"/>
                </a:lnTo>
                <a:lnTo>
                  <a:pt x="93114" y="809922"/>
                </a:lnTo>
                <a:lnTo>
                  <a:pt x="55741" y="790594"/>
                </a:lnTo>
                <a:lnTo>
                  <a:pt x="26269" y="761122"/>
                </a:lnTo>
                <a:lnTo>
                  <a:pt x="6941" y="723749"/>
                </a:lnTo>
                <a:lnTo>
                  <a:pt x="0" y="680720"/>
                </a:lnTo>
                <a:lnTo>
                  <a:pt x="0" y="136144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9576816" y="5772911"/>
            <a:ext cx="436245" cy="594360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000">
              <a:latin typeface="Times New Roman" panose="02020603050405020304"/>
              <a:cs typeface="Times New Roman" panose="02020603050405020304"/>
            </a:endParaRPr>
          </a:p>
          <a:p>
            <a:pPr marL="51435">
              <a:lnSpc>
                <a:spcPts val="1435"/>
              </a:lnSpc>
            </a:pPr>
            <a:r>
              <a:rPr sz="1200" dirty="0">
                <a:latin typeface="Arial" panose="020B0604020202020204"/>
                <a:cs typeface="Arial" panose="020B0604020202020204"/>
              </a:rPr>
              <a:t>PQ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51435">
              <a:lnSpc>
                <a:spcPts val="1435"/>
              </a:lnSpc>
            </a:pPr>
            <a:r>
              <a:rPr sz="1200" dirty="0">
                <a:latin typeface="微软雅黑" panose="020B0503020204020204" charset="-122"/>
                <a:cs typeface="微软雅黑" panose="020B0503020204020204" charset="-122"/>
              </a:rPr>
              <a:t>索引</a:t>
            </a:r>
            <a:endParaRPr sz="12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10091928" y="5772911"/>
            <a:ext cx="558165" cy="594360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82550" rIns="0" bIns="0" rtlCol="0">
            <a:spAutoFit/>
          </a:bodyPr>
          <a:lstStyle/>
          <a:p>
            <a:pPr marL="137160" marR="635" indent="-114300">
              <a:lnSpc>
                <a:spcPct val="100000"/>
              </a:lnSpc>
              <a:spcBef>
                <a:spcPts val="650"/>
              </a:spcBef>
            </a:pPr>
            <a:r>
              <a:rPr sz="1200" spc="-5" dirty="0">
                <a:latin typeface="Arial" panose="020B0604020202020204"/>
                <a:cs typeface="Arial" panose="020B0604020202020204"/>
              </a:rPr>
              <a:t>Colu</a:t>
            </a:r>
            <a:r>
              <a:rPr sz="1200" spc="5" dirty="0">
                <a:latin typeface="Arial" panose="020B0604020202020204"/>
                <a:cs typeface="Arial" panose="020B0604020202020204"/>
              </a:rPr>
              <a:t>m</a:t>
            </a:r>
            <a:r>
              <a:rPr sz="1200" spc="-5" dirty="0">
                <a:latin typeface="Arial" panose="020B0604020202020204"/>
                <a:cs typeface="Arial" panose="020B0604020202020204"/>
              </a:rPr>
              <a:t>n  </a:t>
            </a:r>
            <a:r>
              <a:rPr sz="1200" dirty="0">
                <a:latin typeface="Arial" panose="020B0604020202020204"/>
                <a:cs typeface="Arial" panose="020B0604020202020204"/>
              </a:rPr>
              <a:t>data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9797288" y="6501180"/>
            <a:ext cx="483234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微软雅黑" panose="020B0503020204020204" charset="-122"/>
                <a:cs typeface="微软雅黑" panose="020B0503020204020204" charset="-122"/>
              </a:rPr>
              <a:t>全量</a:t>
            </a:r>
          </a:p>
        </p:txBody>
      </p:sp>
      <p:sp>
        <p:nvSpPr>
          <p:cNvPr id="74" name="object 74"/>
          <p:cNvSpPr/>
          <p:nvPr/>
        </p:nvSpPr>
        <p:spPr>
          <a:xfrm>
            <a:off x="10826495" y="5666232"/>
            <a:ext cx="601980" cy="817244"/>
          </a:xfrm>
          <a:custGeom>
            <a:avLst/>
            <a:gdLst/>
            <a:ahLst/>
            <a:cxnLst/>
            <a:rect l="l" t="t" r="r" b="b"/>
            <a:pathLst>
              <a:path w="601979" h="817245">
                <a:moveTo>
                  <a:pt x="501650" y="0"/>
                </a:moveTo>
                <a:lnTo>
                  <a:pt x="100329" y="0"/>
                </a:lnTo>
                <a:lnTo>
                  <a:pt x="61293" y="7884"/>
                </a:lnTo>
                <a:lnTo>
                  <a:pt x="29400" y="29386"/>
                </a:lnTo>
                <a:lnTo>
                  <a:pt x="7889" y="61277"/>
                </a:lnTo>
                <a:lnTo>
                  <a:pt x="0" y="100330"/>
                </a:lnTo>
                <a:lnTo>
                  <a:pt x="0" y="716534"/>
                </a:lnTo>
                <a:lnTo>
                  <a:pt x="7889" y="755586"/>
                </a:lnTo>
                <a:lnTo>
                  <a:pt x="29400" y="787477"/>
                </a:lnTo>
                <a:lnTo>
                  <a:pt x="61293" y="808979"/>
                </a:lnTo>
                <a:lnTo>
                  <a:pt x="100329" y="816864"/>
                </a:lnTo>
                <a:lnTo>
                  <a:pt x="501650" y="816864"/>
                </a:lnTo>
                <a:lnTo>
                  <a:pt x="540686" y="808979"/>
                </a:lnTo>
                <a:lnTo>
                  <a:pt x="572579" y="787477"/>
                </a:lnTo>
                <a:lnTo>
                  <a:pt x="594090" y="755586"/>
                </a:lnTo>
                <a:lnTo>
                  <a:pt x="601979" y="716534"/>
                </a:lnTo>
                <a:lnTo>
                  <a:pt x="601979" y="100330"/>
                </a:lnTo>
                <a:lnTo>
                  <a:pt x="594090" y="61277"/>
                </a:lnTo>
                <a:lnTo>
                  <a:pt x="572579" y="29386"/>
                </a:lnTo>
                <a:lnTo>
                  <a:pt x="540686" y="7884"/>
                </a:lnTo>
                <a:lnTo>
                  <a:pt x="5016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0826495" y="5666232"/>
            <a:ext cx="601980" cy="817244"/>
          </a:xfrm>
          <a:custGeom>
            <a:avLst/>
            <a:gdLst/>
            <a:ahLst/>
            <a:cxnLst/>
            <a:rect l="l" t="t" r="r" b="b"/>
            <a:pathLst>
              <a:path w="601979" h="817245">
                <a:moveTo>
                  <a:pt x="0" y="100330"/>
                </a:moveTo>
                <a:lnTo>
                  <a:pt x="7889" y="61277"/>
                </a:lnTo>
                <a:lnTo>
                  <a:pt x="29400" y="29386"/>
                </a:lnTo>
                <a:lnTo>
                  <a:pt x="61293" y="7884"/>
                </a:lnTo>
                <a:lnTo>
                  <a:pt x="100329" y="0"/>
                </a:lnTo>
                <a:lnTo>
                  <a:pt x="501650" y="0"/>
                </a:lnTo>
                <a:lnTo>
                  <a:pt x="540686" y="7884"/>
                </a:lnTo>
                <a:lnTo>
                  <a:pt x="572579" y="29386"/>
                </a:lnTo>
                <a:lnTo>
                  <a:pt x="594090" y="61277"/>
                </a:lnTo>
                <a:lnTo>
                  <a:pt x="601979" y="100330"/>
                </a:lnTo>
                <a:lnTo>
                  <a:pt x="601979" y="716534"/>
                </a:lnTo>
                <a:lnTo>
                  <a:pt x="594090" y="755586"/>
                </a:lnTo>
                <a:lnTo>
                  <a:pt x="572579" y="787477"/>
                </a:lnTo>
                <a:lnTo>
                  <a:pt x="540686" y="808979"/>
                </a:lnTo>
                <a:lnTo>
                  <a:pt x="501650" y="816864"/>
                </a:lnTo>
                <a:lnTo>
                  <a:pt x="100329" y="816864"/>
                </a:lnTo>
                <a:lnTo>
                  <a:pt x="61293" y="808979"/>
                </a:lnTo>
                <a:lnTo>
                  <a:pt x="29400" y="787477"/>
                </a:lnTo>
                <a:lnTo>
                  <a:pt x="7889" y="755586"/>
                </a:lnTo>
                <a:lnTo>
                  <a:pt x="0" y="716534"/>
                </a:lnTo>
                <a:lnTo>
                  <a:pt x="0" y="10033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/>
          <p:nvPr/>
        </p:nvSpPr>
        <p:spPr>
          <a:xfrm>
            <a:off x="10846307" y="5804915"/>
            <a:ext cx="558165" cy="594360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92075" rIns="0" bIns="0" rtlCol="0">
            <a:spAutoFit/>
          </a:bodyPr>
          <a:lstStyle/>
          <a:p>
            <a:pPr marL="99695">
              <a:lnSpc>
                <a:spcPts val="1435"/>
              </a:lnSpc>
              <a:spcBef>
                <a:spcPts val="725"/>
              </a:spcBef>
            </a:pPr>
            <a:r>
              <a:rPr sz="1200" spc="-5" dirty="0">
                <a:latin typeface="Arial" panose="020B0604020202020204"/>
                <a:cs typeface="Arial" panose="020B0604020202020204"/>
              </a:rPr>
              <a:t>Graph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160655">
              <a:lnSpc>
                <a:spcPts val="1435"/>
              </a:lnSpc>
            </a:pPr>
            <a:r>
              <a:rPr sz="1200" spc="-5" dirty="0">
                <a:latin typeface="微软雅黑" panose="020B0503020204020204" charset="-122"/>
                <a:cs typeface="微软雅黑" panose="020B0503020204020204" charset="-122"/>
              </a:rPr>
              <a:t>索引</a:t>
            </a:r>
            <a:endParaRPr sz="12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10979657" y="6467043"/>
            <a:ext cx="4826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微软雅黑" panose="020B0503020204020204" charset="-122"/>
                <a:cs typeface="微软雅黑" panose="020B0503020204020204" charset="-122"/>
              </a:rPr>
              <a:t>增量</a:t>
            </a:r>
          </a:p>
        </p:txBody>
      </p:sp>
      <p:sp>
        <p:nvSpPr>
          <p:cNvPr id="78" name="object 78"/>
          <p:cNvSpPr/>
          <p:nvPr/>
        </p:nvSpPr>
        <p:spPr>
          <a:xfrm>
            <a:off x="10132441" y="5192267"/>
            <a:ext cx="347980" cy="478155"/>
          </a:xfrm>
          <a:custGeom>
            <a:avLst/>
            <a:gdLst/>
            <a:ahLst/>
            <a:cxnLst/>
            <a:rect l="l" t="t" r="r" b="b"/>
            <a:pathLst>
              <a:path w="347979" h="478154">
                <a:moveTo>
                  <a:pt x="297860" y="58057"/>
                </a:moveTo>
                <a:lnTo>
                  <a:pt x="0" y="470242"/>
                </a:lnTo>
                <a:lnTo>
                  <a:pt x="10413" y="477672"/>
                </a:lnTo>
                <a:lnTo>
                  <a:pt x="308179" y="65510"/>
                </a:lnTo>
                <a:lnTo>
                  <a:pt x="297860" y="58057"/>
                </a:lnTo>
                <a:close/>
              </a:path>
              <a:path w="347979" h="478154">
                <a:moveTo>
                  <a:pt x="339808" y="47751"/>
                </a:moveTo>
                <a:lnTo>
                  <a:pt x="305307" y="47751"/>
                </a:lnTo>
                <a:lnTo>
                  <a:pt x="315594" y="55244"/>
                </a:lnTo>
                <a:lnTo>
                  <a:pt x="308179" y="65510"/>
                </a:lnTo>
                <a:lnTo>
                  <a:pt x="333882" y="84073"/>
                </a:lnTo>
                <a:lnTo>
                  <a:pt x="339808" y="47751"/>
                </a:lnTo>
                <a:close/>
              </a:path>
              <a:path w="347979" h="478154">
                <a:moveTo>
                  <a:pt x="305307" y="47751"/>
                </a:moveTo>
                <a:lnTo>
                  <a:pt x="297860" y="58057"/>
                </a:lnTo>
                <a:lnTo>
                  <a:pt x="308179" y="65510"/>
                </a:lnTo>
                <a:lnTo>
                  <a:pt x="315594" y="55244"/>
                </a:lnTo>
                <a:lnTo>
                  <a:pt x="305307" y="47751"/>
                </a:lnTo>
                <a:close/>
              </a:path>
              <a:path w="347979" h="478154">
                <a:moveTo>
                  <a:pt x="347599" y="0"/>
                </a:moveTo>
                <a:lnTo>
                  <a:pt x="272160" y="39496"/>
                </a:lnTo>
                <a:lnTo>
                  <a:pt x="297860" y="58057"/>
                </a:lnTo>
                <a:lnTo>
                  <a:pt x="305307" y="47751"/>
                </a:lnTo>
                <a:lnTo>
                  <a:pt x="339808" y="47751"/>
                </a:lnTo>
                <a:lnTo>
                  <a:pt x="3475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0480547" y="5192267"/>
            <a:ext cx="650875" cy="479425"/>
          </a:xfrm>
          <a:custGeom>
            <a:avLst/>
            <a:gdLst/>
            <a:ahLst/>
            <a:cxnLst/>
            <a:rect l="l" t="t" r="r" b="b"/>
            <a:pathLst>
              <a:path w="650875" h="479425">
                <a:moveTo>
                  <a:pt x="65254" y="39907"/>
                </a:moveTo>
                <a:lnTo>
                  <a:pt x="57742" y="50179"/>
                </a:lnTo>
                <a:lnTo>
                  <a:pt x="643001" y="479082"/>
                </a:lnTo>
                <a:lnTo>
                  <a:pt x="650494" y="468833"/>
                </a:lnTo>
                <a:lnTo>
                  <a:pt x="65254" y="39907"/>
                </a:lnTo>
                <a:close/>
              </a:path>
              <a:path w="650875" h="479425">
                <a:moveTo>
                  <a:pt x="0" y="0"/>
                </a:moveTo>
                <a:lnTo>
                  <a:pt x="38988" y="75818"/>
                </a:lnTo>
                <a:lnTo>
                  <a:pt x="57742" y="50179"/>
                </a:lnTo>
                <a:lnTo>
                  <a:pt x="47498" y="42671"/>
                </a:lnTo>
                <a:lnTo>
                  <a:pt x="54991" y="32384"/>
                </a:lnTo>
                <a:lnTo>
                  <a:pt x="70756" y="32384"/>
                </a:lnTo>
                <a:lnTo>
                  <a:pt x="83947" y="14350"/>
                </a:lnTo>
                <a:lnTo>
                  <a:pt x="0" y="0"/>
                </a:lnTo>
                <a:close/>
              </a:path>
              <a:path w="650875" h="479425">
                <a:moveTo>
                  <a:pt x="54991" y="32384"/>
                </a:moveTo>
                <a:lnTo>
                  <a:pt x="47498" y="42671"/>
                </a:lnTo>
                <a:lnTo>
                  <a:pt x="57742" y="50179"/>
                </a:lnTo>
                <a:lnTo>
                  <a:pt x="65254" y="39907"/>
                </a:lnTo>
                <a:lnTo>
                  <a:pt x="54991" y="32384"/>
                </a:lnTo>
                <a:close/>
              </a:path>
              <a:path w="650875" h="479425">
                <a:moveTo>
                  <a:pt x="70756" y="32384"/>
                </a:moveTo>
                <a:lnTo>
                  <a:pt x="54991" y="32384"/>
                </a:lnTo>
                <a:lnTo>
                  <a:pt x="65254" y="39907"/>
                </a:lnTo>
                <a:lnTo>
                  <a:pt x="70756" y="32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 txBox="1"/>
          <p:nvPr/>
        </p:nvSpPr>
        <p:spPr>
          <a:xfrm>
            <a:off x="9709531" y="5304282"/>
            <a:ext cx="18605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89050" algn="l"/>
              </a:tabLst>
            </a:pPr>
            <a:r>
              <a:rPr sz="1800" spc="-65" dirty="0">
                <a:latin typeface="Arial" panose="020B0604020202020204"/>
                <a:cs typeface="Arial" panose="020B0604020202020204"/>
              </a:rPr>
              <a:t>Top</a:t>
            </a:r>
            <a:r>
              <a:rPr sz="18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5	</a:t>
            </a:r>
            <a:r>
              <a:rPr sz="1800" spc="-65" dirty="0">
                <a:latin typeface="Arial" panose="020B0604020202020204"/>
                <a:cs typeface="Arial" panose="020B0604020202020204"/>
              </a:rPr>
              <a:t>Top</a:t>
            </a:r>
            <a:r>
              <a:rPr sz="1800" spc="-95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5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8270493" y="803523"/>
            <a:ext cx="3314700" cy="1182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008000"/>
                </a:solidFill>
                <a:latin typeface="微软雅黑" panose="020B0503020204020204" charset="-122"/>
                <a:cs typeface="微软雅黑" panose="020B0503020204020204" charset="-122"/>
              </a:rPr>
              <a:t>特色</a:t>
            </a:r>
            <a:endParaRPr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812800" indent="-343535">
              <a:lnSpc>
                <a:spcPct val="100000"/>
              </a:lnSpc>
              <a:spcBef>
                <a:spcPts val="20"/>
              </a:spcBef>
              <a:buFont typeface="Wingdings" panose="05000000000000000000"/>
              <a:buChar char=""/>
              <a:tabLst>
                <a:tab pos="812800" algn="l"/>
                <a:tab pos="813435" algn="l"/>
              </a:tabLst>
            </a:pPr>
            <a:r>
              <a:rPr sz="1400" dirty="0">
                <a:latin typeface="微软雅黑" panose="020B0503020204020204" charset="-122"/>
                <a:cs typeface="微软雅黑" panose="020B0503020204020204" charset="-122"/>
              </a:rPr>
              <a:t>分布式聚类分区裁剪</a:t>
            </a:r>
          </a:p>
          <a:p>
            <a:pPr marL="812800" indent="-343535">
              <a:lnSpc>
                <a:spcPct val="100000"/>
              </a:lnSpc>
              <a:buFont typeface="Wingdings" panose="05000000000000000000"/>
              <a:buChar char=""/>
              <a:tabLst>
                <a:tab pos="812800" algn="l"/>
                <a:tab pos="813435" algn="l"/>
              </a:tabLst>
            </a:pPr>
            <a:r>
              <a:rPr sz="1400" dirty="0">
                <a:latin typeface="微软雅黑" panose="020B0503020204020204" charset="-122"/>
                <a:cs typeface="微软雅黑" panose="020B0503020204020204" charset="-122"/>
              </a:rPr>
              <a:t>码本加速</a:t>
            </a:r>
          </a:p>
          <a:p>
            <a:pPr marL="812800" indent="-343535">
              <a:lnSpc>
                <a:spcPct val="100000"/>
              </a:lnSpc>
              <a:buFont typeface="Wingdings" panose="05000000000000000000"/>
              <a:buChar char=""/>
              <a:tabLst>
                <a:tab pos="812800" algn="l"/>
                <a:tab pos="813435" algn="l"/>
              </a:tabLst>
            </a:pPr>
            <a:r>
              <a:rPr sz="1400" dirty="0">
                <a:latin typeface="微软雅黑" panose="020B0503020204020204" charset="-122"/>
                <a:cs typeface="微软雅黑" panose="020B0503020204020204" charset="-122"/>
              </a:rPr>
              <a:t>全量数据为</a:t>
            </a:r>
            <a:r>
              <a:rPr sz="1400" dirty="0">
                <a:latin typeface="Arial" panose="020B0604020202020204"/>
                <a:cs typeface="Arial" panose="020B0604020202020204"/>
              </a:rPr>
              <a:t>PQ</a:t>
            </a:r>
            <a:r>
              <a:rPr sz="1400" dirty="0">
                <a:latin typeface="微软雅黑" panose="020B0503020204020204" charset="-122"/>
                <a:cs typeface="微软雅黑" panose="020B0503020204020204" charset="-122"/>
              </a:rPr>
              <a:t>索引</a:t>
            </a:r>
          </a:p>
          <a:p>
            <a:pPr marL="812800" indent="-343535">
              <a:lnSpc>
                <a:spcPct val="100000"/>
              </a:lnSpc>
              <a:buFont typeface="Wingdings" panose="05000000000000000000"/>
              <a:buChar char=""/>
              <a:tabLst>
                <a:tab pos="812800" algn="l"/>
                <a:tab pos="813435" algn="l"/>
              </a:tabLst>
            </a:pPr>
            <a:r>
              <a:rPr sz="1400" dirty="0">
                <a:latin typeface="微软雅黑" panose="020B0503020204020204" charset="-122"/>
                <a:cs typeface="微软雅黑" panose="020B0503020204020204" charset="-122"/>
              </a:rPr>
              <a:t>增量数据为</a:t>
            </a:r>
            <a:r>
              <a:rPr sz="1400" dirty="0">
                <a:latin typeface="Arial" panose="020B0604020202020204"/>
                <a:cs typeface="Arial" panose="020B0604020202020204"/>
              </a:rPr>
              <a:t>Graph</a:t>
            </a:r>
            <a:r>
              <a:rPr sz="1400" dirty="0">
                <a:latin typeface="微软雅黑" panose="020B0503020204020204" charset="-122"/>
                <a:cs typeface="微软雅黑" panose="020B0503020204020204" charset="-122"/>
              </a:rPr>
              <a:t>索引</a:t>
            </a:r>
          </a:p>
        </p:txBody>
      </p:sp>
      <p:sp>
        <p:nvSpPr>
          <p:cNvPr id="82" name="object 82"/>
          <p:cNvSpPr txBox="1"/>
          <p:nvPr/>
        </p:nvSpPr>
        <p:spPr>
          <a:xfrm>
            <a:off x="9635743" y="4205732"/>
            <a:ext cx="584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5" dirty="0">
                <a:latin typeface="Arial" panose="020B0604020202020204"/>
                <a:cs typeface="Arial" panose="020B0604020202020204"/>
              </a:rPr>
              <a:t>Top</a:t>
            </a:r>
            <a:r>
              <a:rPr sz="1800" spc="-95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5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1010" y="154767"/>
            <a:ext cx="9299028" cy="353668"/>
          </a:xfrm>
          <a:ln w="12700">
            <a:miter lim="400000"/>
          </a:ln>
        </p:spPr>
        <p:txBody>
          <a:bodyPr lIns="45718" tIns="45718" rIns="45718" bIns="45718" anchor="ctr">
            <a:noAutofit/>
          </a:bodyPr>
          <a:lstStyle/>
          <a:p>
            <a:r>
              <a:rPr lang="en-US" altLang="zh-CN" dirty="0"/>
              <a:t>AIGC</a:t>
            </a:r>
            <a:r>
              <a:rPr lang="zh-CN" altLang="en-US" dirty="0"/>
              <a:t>产业链链条</a:t>
            </a:r>
          </a:p>
        </p:txBody>
      </p:sp>
      <p:grpSp>
        <p:nvGrpSpPr>
          <p:cNvPr id="199" name="组合 198"/>
          <p:cNvGrpSpPr/>
          <p:nvPr/>
        </p:nvGrpSpPr>
        <p:grpSpPr>
          <a:xfrm>
            <a:off x="481584" y="844492"/>
            <a:ext cx="11449402" cy="5169016"/>
            <a:chOff x="451104" y="802948"/>
            <a:chExt cx="11449402" cy="5169016"/>
          </a:xfrm>
        </p:grpSpPr>
        <p:sp>
          <p:nvSpPr>
            <p:cNvPr id="125" name="矩形 124"/>
            <p:cNvSpPr/>
            <p:nvPr/>
          </p:nvSpPr>
          <p:spPr>
            <a:xfrm>
              <a:off x="451104" y="802948"/>
              <a:ext cx="11449402" cy="5169016"/>
            </a:xfrm>
            <a:prstGeom prst="rect">
              <a:avLst/>
            </a:prstGeom>
            <a:solidFill>
              <a:schemeClr val="accent3">
                <a:alpha val="1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t" anchorCtr="0" forceAA="0" compatLnSpc="1">
              <a:noAutofit/>
            </a:bodyPr>
            <a:lstStyle/>
            <a:p>
              <a:pPr algn="ctr"/>
              <a:endParaRPr kumimoji="1" lang="zh-CN" altLang="en-US" sz="1100" b="1">
                <a:solidFill>
                  <a:srgbClr val="3399FF"/>
                </a:solidFill>
                <a:latin typeface="微软雅黑" panose="020B0503020204020204" charset="-122"/>
                <a:ea typeface="微软雅黑" panose="020B0503020204020204" charset="-122"/>
                <a:sym typeface="Helvetica"/>
              </a:endParaRPr>
            </a:p>
          </p:txBody>
        </p:sp>
        <p:grpSp>
          <p:nvGrpSpPr>
            <p:cNvPr id="197" name="组合 196"/>
            <p:cNvGrpSpPr/>
            <p:nvPr/>
          </p:nvGrpSpPr>
          <p:grpSpPr>
            <a:xfrm>
              <a:off x="625998" y="854100"/>
              <a:ext cx="2536303" cy="5004979"/>
              <a:chOff x="625998" y="854100"/>
              <a:chExt cx="2536303" cy="5004979"/>
            </a:xfrm>
          </p:grpSpPr>
          <p:sp>
            <p:nvSpPr>
              <p:cNvPr id="5" name="圆角矩形 4"/>
              <p:cNvSpPr/>
              <p:nvPr/>
            </p:nvSpPr>
            <p:spPr>
              <a:xfrm>
                <a:off x="625998" y="854100"/>
                <a:ext cx="2535576" cy="306462"/>
              </a:xfrm>
              <a:prstGeom prst="roundRect">
                <a:avLst/>
              </a:prstGeom>
              <a:solidFill>
                <a:srgbClr val="0099FF"/>
              </a:solidFill>
              <a:ln w="25400">
                <a:noFill/>
                <a:miter/>
              </a:ln>
            </p:spPr>
            <p:txBody>
              <a:bodyPr tIns="45714" bIns="45714" anchor="ctr"/>
              <a:lstStyle/>
              <a:p>
                <a:pPr algn="ctr" defTabSz="609600" hangingPunct="0"/>
                <a:r>
                  <a:rPr lang="zh-CN" altLang="en-US" sz="1200" kern="0" dirty="0">
                    <a:solidFill>
                      <a:schemeClr val="bg1"/>
                    </a:solidFill>
                    <a:latin typeface="FZLanTingHeiS-R-GB"/>
                    <a:sym typeface="Helvetica"/>
                  </a:rPr>
                  <a:t>上游</a:t>
                </a:r>
              </a:p>
            </p:txBody>
          </p:sp>
          <p:grpSp>
            <p:nvGrpSpPr>
              <p:cNvPr id="37" name="组合 36"/>
              <p:cNvGrpSpPr/>
              <p:nvPr/>
            </p:nvGrpSpPr>
            <p:grpSpPr>
              <a:xfrm>
                <a:off x="626725" y="1189897"/>
                <a:ext cx="2535576" cy="1229643"/>
                <a:chOff x="598944" y="2663380"/>
                <a:chExt cx="2535576" cy="1229643"/>
              </a:xfrm>
            </p:grpSpPr>
            <p:sp>
              <p:nvSpPr>
                <p:cNvPr id="27" name="矩形: 圆角 37"/>
                <p:cNvSpPr/>
                <p:nvPr/>
              </p:nvSpPr>
              <p:spPr>
                <a:xfrm>
                  <a:off x="598944" y="2817710"/>
                  <a:ext cx="2535576" cy="1075313"/>
                </a:xfrm>
                <a:prstGeom prst="roundRect">
                  <a:avLst>
                    <a:gd name="adj" fmla="val 0"/>
                  </a:avLst>
                </a:prstGeom>
                <a:noFill/>
                <a:ln w="9525" cap="flat" cmpd="sng" algn="ctr">
                  <a:solidFill>
                    <a:srgbClr val="D2D3D2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3"/>
                </a:fontRef>
              </p:style>
              <p:txBody>
                <a:bodyPr rot="0" spcFirstLastPara="1" vertOverflow="overflow" horzOverflow="overflow" vert="horz" wrap="square" lIns="45718" tIns="45718" rIns="45718" bIns="45718" numCol="1" spcCol="38100" rtlCol="0" anchor="ctr">
                  <a:spAutoFit/>
                </a:bodyPr>
                <a:lstStyle/>
                <a:p>
                  <a:pPr marL="0" marR="0" lvl="0" indent="0" algn="l" defTabSz="914400" rtl="0" eaLnBrk="1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 Light" panose="020F0302020204030204"/>
                    <a:ea typeface="微软雅黑" panose="020B0503020204020204" charset="-122"/>
                    <a:cs typeface="+mn-cs"/>
                    <a:sym typeface="Helvetica"/>
                  </a:endParaRPr>
                </a:p>
              </p:txBody>
            </p:sp>
            <p:sp>
              <p:nvSpPr>
                <p:cNvPr id="33" name="圆角矩形 32"/>
                <p:cNvSpPr/>
                <p:nvPr/>
              </p:nvSpPr>
              <p:spPr>
                <a:xfrm>
                  <a:off x="952734" y="2663380"/>
                  <a:ext cx="1827995" cy="306255"/>
                </a:xfrm>
                <a:prstGeom prst="roundRect">
                  <a:avLst/>
                </a:prstGeom>
                <a:solidFill>
                  <a:srgbClr val="F6F6F6"/>
                </a:solidFill>
                <a:ln w="12700" cap="flat">
                  <a:noFill/>
                  <a:miter lim="400000"/>
                </a:ln>
                <a:effectLst/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none"/>
              </p:style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120000"/>
                    </a:lnSpc>
                    <a:spcAft>
                      <a:spcPts val="600"/>
                    </a:spcAft>
                  </a:pPr>
                  <a:r>
                    <a:rPr kumimoji="1" lang="zh-CN" altLang="en-US" sz="1100" kern="0" dirty="0">
                      <a:latin typeface="Arial" panose="020B0604020202020204" pitchFamily="34" charset="0"/>
                      <a:ea typeface="微软雅黑" panose="020B0503020204020204" charset="-122"/>
                      <a:cs typeface="+mn-ea"/>
                      <a:sym typeface="Helvetica"/>
                    </a:rPr>
                    <a:t>基础设施</a:t>
                  </a:r>
                </a:p>
              </p:txBody>
            </p:sp>
            <p:sp>
              <p:nvSpPr>
                <p:cNvPr id="34" name="矩形"/>
                <p:cNvSpPr/>
                <p:nvPr/>
              </p:nvSpPr>
              <p:spPr>
                <a:xfrm>
                  <a:off x="784810" y="3089893"/>
                  <a:ext cx="990763" cy="296973"/>
                </a:xfrm>
                <a:prstGeom prst="rect">
                  <a:avLst/>
                </a:prstGeom>
                <a:noFill/>
                <a:ln w="12700" cap="flat">
                  <a:solidFill>
                    <a:srgbClr val="D2D3D2">
                      <a:alpha val="66349"/>
                    </a:srgbClr>
                  </a:solidFill>
                  <a:prstDash val="solid"/>
                  <a:round/>
                </a:ln>
                <a:effectLst/>
              </p:spPr>
              <p:txBody>
                <a:bodyPr wrap="square" lIns="25397" tIns="25397" rIns="25397" bIns="25397" numCol="1" anchor="ctr">
                  <a:noAutofit/>
                </a:bodyPr>
                <a:lstStyle/>
                <a:p>
                  <a:pPr algn="ctr" defTabSz="1608455" hangingPunct="0">
                    <a:defRPr sz="2500" spc="75">
                      <a:solidFill>
                        <a:srgbClr val="FFFFFF"/>
                      </a:solidFill>
                      <a:latin typeface="微软雅黑" panose="020B0503020204020204" charset="-122"/>
                      <a:ea typeface="微软雅黑" panose="020B0503020204020204" charset="-122"/>
                      <a:cs typeface="微软雅黑" panose="020B0503020204020204" charset="-122"/>
                      <a:sym typeface="微软雅黑" panose="020B0503020204020204" charset="-122"/>
                    </a:defRPr>
                  </a:pPr>
                  <a:r>
                    <a:rPr lang="zh-CN" altLang="en-GB" sz="1000" kern="0" dirty="0">
                      <a:solidFill>
                        <a:srgbClr val="000000"/>
                      </a:solidFill>
                      <a:latin typeface="+mn-ea"/>
                      <a:sym typeface="FZLanTingHeiS-R-GB"/>
                    </a:rPr>
                    <a:t>计算机</a:t>
                  </a:r>
                  <a:r>
                    <a:rPr lang="zh-CN" altLang="en-US" sz="1000" kern="0" dirty="0">
                      <a:solidFill>
                        <a:srgbClr val="000000"/>
                      </a:solidFill>
                      <a:latin typeface="+mn-ea"/>
                      <a:sym typeface="FZLanTingHeiS-R-GB"/>
                    </a:rPr>
                    <a:t>视觉</a:t>
                  </a:r>
                  <a:endParaRPr lang="en-US" altLang="zh-CN" sz="1000" kern="0" dirty="0">
                    <a:solidFill>
                      <a:srgbClr val="000000"/>
                    </a:solidFill>
                    <a:latin typeface="+mn-ea"/>
                    <a:sym typeface="FZLanTingHeiS-R-GB"/>
                  </a:endParaRPr>
                </a:p>
                <a:p>
                  <a:pPr algn="ctr" defTabSz="1608455" hangingPunct="0">
                    <a:defRPr sz="2500" spc="75">
                      <a:solidFill>
                        <a:srgbClr val="FFFFFF"/>
                      </a:solidFill>
                      <a:latin typeface="微软雅黑" panose="020B0503020204020204" charset="-122"/>
                      <a:ea typeface="微软雅黑" panose="020B0503020204020204" charset="-122"/>
                      <a:cs typeface="微软雅黑" panose="020B0503020204020204" charset="-122"/>
                      <a:sym typeface="微软雅黑" panose="020B0503020204020204" charset="-122"/>
                    </a:defRPr>
                  </a:pPr>
                  <a:r>
                    <a:rPr lang="zh-CN" altLang="en-US" sz="1000" kern="0" dirty="0">
                      <a:solidFill>
                        <a:srgbClr val="000000"/>
                      </a:solidFill>
                      <a:latin typeface="+mn-ea"/>
                      <a:sym typeface="FZLanTingHeiS-R-GB"/>
                    </a:rPr>
                    <a:t>（</a:t>
                  </a:r>
                  <a:r>
                    <a:rPr lang="en-US" altLang="zh-CN" sz="1000" kern="0" dirty="0">
                      <a:solidFill>
                        <a:srgbClr val="000000"/>
                      </a:solidFill>
                      <a:latin typeface="+mn-ea"/>
                      <a:sym typeface="FZLanTingHeiS-R-GB"/>
                    </a:rPr>
                    <a:t>CV</a:t>
                  </a:r>
                  <a:r>
                    <a:rPr lang="zh-CN" altLang="en-US" sz="1000" kern="0" dirty="0">
                      <a:solidFill>
                        <a:srgbClr val="000000"/>
                      </a:solidFill>
                      <a:latin typeface="+mn-ea"/>
                      <a:sym typeface="FZLanTingHeiS-R-GB"/>
                    </a:rPr>
                    <a:t>）</a:t>
                  </a:r>
                  <a:endParaRPr lang="en-GB" altLang="zh-CN" sz="1000" kern="0" dirty="0">
                    <a:solidFill>
                      <a:srgbClr val="000000"/>
                    </a:solidFill>
                    <a:latin typeface="+mn-ea"/>
                    <a:sym typeface="FZLanTingHeiS-R-GB"/>
                  </a:endParaRPr>
                </a:p>
              </p:txBody>
            </p:sp>
            <p:sp>
              <p:nvSpPr>
                <p:cNvPr id="35" name="矩形"/>
                <p:cNvSpPr/>
                <p:nvPr/>
              </p:nvSpPr>
              <p:spPr>
                <a:xfrm>
                  <a:off x="1985603" y="3089893"/>
                  <a:ext cx="990763" cy="296973"/>
                </a:xfrm>
                <a:prstGeom prst="rect">
                  <a:avLst/>
                </a:prstGeom>
                <a:noFill/>
                <a:ln w="12700" cap="flat">
                  <a:solidFill>
                    <a:srgbClr val="D2D3D2">
                      <a:alpha val="66349"/>
                    </a:srgbClr>
                  </a:solidFill>
                  <a:prstDash val="solid"/>
                  <a:round/>
                </a:ln>
                <a:effectLst/>
              </p:spPr>
              <p:txBody>
                <a:bodyPr wrap="square" lIns="25397" tIns="25397" rIns="25397" bIns="25397" numCol="1" anchor="ctr">
                  <a:noAutofit/>
                </a:bodyPr>
                <a:lstStyle/>
                <a:p>
                  <a:pPr algn="ctr" defTabSz="1608455" hangingPunct="0">
                    <a:defRPr sz="2500" spc="75">
                      <a:solidFill>
                        <a:srgbClr val="FFFFFF"/>
                      </a:solidFill>
                      <a:latin typeface="微软雅黑" panose="020B0503020204020204" charset="-122"/>
                      <a:ea typeface="微软雅黑" panose="020B0503020204020204" charset="-122"/>
                      <a:cs typeface="微软雅黑" panose="020B0503020204020204" charset="-122"/>
                      <a:sym typeface="微软雅黑" panose="020B0503020204020204" charset="-122"/>
                    </a:defRPr>
                  </a:pPr>
                  <a:r>
                    <a:rPr lang="zh-CN" altLang="en-US" sz="1000" kern="0" dirty="0">
                      <a:solidFill>
                        <a:srgbClr val="000000"/>
                      </a:solidFill>
                      <a:latin typeface="+mn-ea"/>
                      <a:sym typeface="FZLanTingHeiS-R-GB"/>
                    </a:rPr>
                    <a:t>自然语言处理（</a:t>
                  </a:r>
                  <a:r>
                    <a:rPr lang="en-US" altLang="zh-CN" sz="1000" kern="0" dirty="0">
                      <a:solidFill>
                        <a:srgbClr val="000000"/>
                      </a:solidFill>
                      <a:latin typeface="+mn-ea"/>
                      <a:sym typeface="FZLanTingHeiS-R-GB"/>
                    </a:rPr>
                    <a:t>NLP</a:t>
                  </a:r>
                  <a:r>
                    <a:rPr lang="zh-CN" altLang="en-US" sz="1000" kern="0" dirty="0">
                      <a:solidFill>
                        <a:srgbClr val="000000"/>
                      </a:solidFill>
                      <a:latin typeface="+mn-ea"/>
                      <a:sym typeface="FZLanTingHeiS-R-GB"/>
                    </a:rPr>
                    <a:t>）</a:t>
                  </a:r>
                  <a:endParaRPr lang="en-GB" altLang="zh-CN" sz="1000" kern="0" dirty="0">
                    <a:solidFill>
                      <a:srgbClr val="000000"/>
                    </a:solidFill>
                    <a:latin typeface="+mn-ea"/>
                    <a:sym typeface="FZLanTingHeiS-R-GB"/>
                  </a:endParaRPr>
                </a:p>
              </p:txBody>
            </p:sp>
            <p:sp>
              <p:nvSpPr>
                <p:cNvPr id="36" name="矩形"/>
                <p:cNvSpPr/>
                <p:nvPr/>
              </p:nvSpPr>
              <p:spPr>
                <a:xfrm>
                  <a:off x="1337462" y="3499043"/>
                  <a:ext cx="990763" cy="296973"/>
                </a:xfrm>
                <a:prstGeom prst="rect">
                  <a:avLst/>
                </a:prstGeom>
                <a:noFill/>
                <a:ln w="12700" cap="flat">
                  <a:solidFill>
                    <a:srgbClr val="D2D3D2">
                      <a:alpha val="66349"/>
                    </a:srgbClr>
                  </a:solidFill>
                  <a:prstDash val="solid"/>
                  <a:round/>
                </a:ln>
                <a:effectLst/>
              </p:spPr>
              <p:txBody>
                <a:bodyPr wrap="square" lIns="25397" tIns="25397" rIns="25397" bIns="25397" numCol="1" anchor="ctr">
                  <a:noAutofit/>
                </a:bodyPr>
                <a:lstStyle/>
                <a:p>
                  <a:pPr algn="ctr" defTabSz="1608455" hangingPunct="0">
                    <a:defRPr sz="2500" spc="75">
                      <a:solidFill>
                        <a:srgbClr val="FFFFFF"/>
                      </a:solidFill>
                      <a:latin typeface="微软雅黑" panose="020B0503020204020204" charset="-122"/>
                      <a:ea typeface="微软雅黑" panose="020B0503020204020204" charset="-122"/>
                      <a:cs typeface="微软雅黑" panose="020B0503020204020204" charset="-122"/>
                      <a:sym typeface="微软雅黑" panose="020B0503020204020204" charset="-122"/>
                    </a:defRPr>
                  </a:pPr>
                  <a:r>
                    <a:rPr lang="zh-CN" altLang="en-US" sz="1000" kern="0" dirty="0">
                      <a:solidFill>
                        <a:srgbClr val="000000"/>
                      </a:solidFill>
                      <a:latin typeface="+mn-ea"/>
                      <a:sym typeface="FZLanTingHeiS-R-GB"/>
                    </a:rPr>
                    <a:t>多模态</a:t>
                  </a:r>
                  <a:endParaRPr lang="en-GB" altLang="zh-CN" sz="1000" kern="0" dirty="0">
                    <a:solidFill>
                      <a:srgbClr val="000000"/>
                    </a:solidFill>
                    <a:latin typeface="+mn-ea"/>
                    <a:sym typeface="FZLanTingHeiS-R-GB"/>
                  </a:endParaRPr>
                </a:p>
              </p:txBody>
            </p:sp>
          </p:grpSp>
          <p:grpSp>
            <p:nvGrpSpPr>
              <p:cNvPr id="38" name="组合 37"/>
              <p:cNvGrpSpPr/>
              <p:nvPr/>
            </p:nvGrpSpPr>
            <p:grpSpPr>
              <a:xfrm>
                <a:off x="625998" y="2909667"/>
                <a:ext cx="2535576" cy="1229643"/>
                <a:chOff x="598944" y="2663380"/>
                <a:chExt cx="2535576" cy="1229643"/>
              </a:xfrm>
            </p:grpSpPr>
            <p:sp>
              <p:nvSpPr>
                <p:cNvPr id="39" name="矩形: 圆角 37"/>
                <p:cNvSpPr/>
                <p:nvPr/>
              </p:nvSpPr>
              <p:spPr>
                <a:xfrm>
                  <a:off x="598944" y="2817710"/>
                  <a:ext cx="2535576" cy="1075313"/>
                </a:xfrm>
                <a:prstGeom prst="roundRect">
                  <a:avLst>
                    <a:gd name="adj" fmla="val 0"/>
                  </a:avLst>
                </a:prstGeom>
                <a:noFill/>
                <a:ln w="9525" cap="flat" cmpd="sng" algn="ctr">
                  <a:solidFill>
                    <a:srgbClr val="0099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3"/>
                </a:fontRef>
              </p:style>
              <p:txBody>
                <a:bodyPr rot="0" spcFirstLastPara="1" vertOverflow="overflow" horzOverflow="overflow" vert="horz" wrap="square" lIns="45718" tIns="45718" rIns="45718" bIns="45718" numCol="1" spcCol="38100" rtlCol="0" anchor="ctr">
                  <a:spAutoFit/>
                </a:bodyPr>
                <a:lstStyle/>
                <a:p>
                  <a:pPr marL="0" marR="0" lvl="0" indent="0" algn="l" defTabSz="914400" rtl="0" eaLnBrk="1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 Light" panose="020F0302020204030204"/>
                    <a:ea typeface="微软雅黑" panose="020B0503020204020204" charset="-122"/>
                    <a:cs typeface="+mn-cs"/>
                    <a:sym typeface="Helvetica"/>
                  </a:endParaRPr>
                </a:p>
              </p:txBody>
            </p:sp>
            <p:sp>
              <p:nvSpPr>
                <p:cNvPr id="40" name="圆角矩形 39"/>
                <p:cNvSpPr/>
                <p:nvPr/>
              </p:nvSpPr>
              <p:spPr>
                <a:xfrm>
                  <a:off x="952734" y="2663380"/>
                  <a:ext cx="1827995" cy="306255"/>
                </a:xfrm>
                <a:prstGeom prst="roundRect">
                  <a:avLst/>
                </a:prstGeom>
                <a:solidFill>
                  <a:srgbClr val="F6F6F6"/>
                </a:solidFill>
                <a:ln w="12700" cap="flat">
                  <a:noFill/>
                  <a:miter lim="400000"/>
                </a:ln>
                <a:effectLst/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none"/>
              </p:style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120000"/>
                    </a:lnSpc>
                    <a:spcAft>
                      <a:spcPts val="600"/>
                    </a:spcAft>
                  </a:pPr>
                  <a:r>
                    <a:rPr kumimoji="1" lang="zh-CN" altLang="en-US" sz="1100" kern="0" dirty="0">
                      <a:latin typeface="Arial" panose="020B0604020202020204" pitchFamily="34" charset="0"/>
                      <a:ea typeface="微软雅黑" panose="020B0503020204020204" charset="-122"/>
                      <a:cs typeface="+mn-ea"/>
                      <a:sym typeface="Helvetica"/>
                    </a:rPr>
                    <a:t>数据平台（供给）</a:t>
                  </a:r>
                </a:p>
              </p:txBody>
            </p:sp>
            <p:sp>
              <p:nvSpPr>
                <p:cNvPr id="41" name="矩形"/>
                <p:cNvSpPr/>
                <p:nvPr/>
              </p:nvSpPr>
              <p:spPr>
                <a:xfrm>
                  <a:off x="724319" y="2991101"/>
                  <a:ext cx="1102274" cy="296973"/>
                </a:xfrm>
                <a:prstGeom prst="rect">
                  <a:avLst/>
                </a:prstGeom>
                <a:noFill/>
                <a:ln w="12700" cap="flat">
                  <a:noFill/>
                  <a:prstDash val="solid"/>
                  <a:round/>
                </a:ln>
                <a:effectLst/>
              </p:spPr>
              <p:txBody>
                <a:bodyPr wrap="square" lIns="25397" tIns="25397" rIns="25397" bIns="25397" numCol="1" anchor="ctr">
                  <a:noAutofit/>
                </a:bodyPr>
                <a:lstStyle/>
                <a:p>
                  <a:pPr algn="ctr" defTabSz="1608455" hangingPunct="0"/>
                  <a:r>
                    <a:rPr lang="zh-CN" altLang="en-US" sz="1100" b="1" spc="75" dirty="0">
                      <a:solidFill>
                        <a:srgbClr val="0089FF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向量相似性搜索</a:t>
                  </a:r>
                  <a:endParaRPr lang="en-GB" altLang="zh-CN" sz="1100" b="1" spc="75" dirty="0">
                    <a:solidFill>
                      <a:srgbClr val="0089FF"/>
                    </a:solidFill>
                    <a:latin typeface="微软雅黑" panose="020B0503020204020204" charset="-122"/>
                    <a:ea typeface="微软雅黑" panose="020B0503020204020204" charset="-122"/>
                    <a:sym typeface="FZLanTingHeiS-R-GB"/>
                  </a:endParaRPr>
                </a:p>
              </p:txBody>
            </p:sp>
            <p:sp>
              <p:nvSpPr>
                <p:cNvPr id="42" name="矩形"/>
                <p:cNvSpPr/>
                <p:nvPr/>
              </p:nvSpPr>
              <p:spPr>
                <a:xfrm>
                  <a:off x="1966154" y="2991101"/>
                  <a:ext cx="990763" cy="296973"/>
                </a:xfrm>
                <a:prstGeom prst="rect">
                  <a:avLst/>
                </a:prstGeom>
                <a:noFill/>
                <a:ln w="12700" cap="flat">
                  <a:noFill/>
                  <a:prstDash val="solid"/>
                  <a:round/>
                </a:ln>
                <a:effectLst/>
              </p:spPr>
              <p:txBody>
                <a:bodyPr wrap="square" lIns="25397" tIns="25397" rIns="25397" bIns="25397" numCol="1" anchor="ctr">
                  <a:noAutofit/>
                </a:bodyPr>
                <a:lstStyle/>
                <a:p>
                  <a:pPr algn="ctr" defTabSz="1608455" hangingPunct="0"/>
                  <a:r>
                    <a:rPr lang="zh-CN" altLang="en-US" sz="1100" b="1" spc="75" dirty="0">
                      <a:solidFill>
                        <a:srgbClr val="0089FF"/>
                      </a:solidFill>
                      <a:latin typeface="微软雅黑" panose="020B0503020204020204" charset="-122"/>
                      <a:ea typeface="微软雅黑" panose="020B0503020204020204" charset="-122"/>
                      <a:sym typeface="FZLanTingHeiS-R-GB"/>
                    </a:rPr>
                    <a:t>向量嵌入存储</a:t>
                  </a:r>
                  <a:endParaRPr lang="en-GB" altLang="zh-CN" sz="1100" b="1" spc="75" dirty="0">
                    <a:solidFill>
                      <a:srgbClr val="0089FF"/>
                    </a:solidFill>
                    <a:latin typeface="微软雅黑" panose="020B0503020204020204" charset="-122"/>
                    <a:ea typeface="微软雅黑" panose="020B0503020204020204" charset="-122"/>
                    <a:sym typeface="FZLanTingHeiS-R-GB"/>
                  </a:endParaRPr>
                </a:p>
              </p:txBody>
            </p:sp>
            <p:sp>
              <p:nvSpPr>
                <p:cNvPr id="43" name="矩形"/>
                <p:cNvSpPr/>
                <p:nvPr/>
              </p:nvSpPr>
              <p:spPr>
                <a:xfrm>
                  <a:off x="784810" y="3558677"/>
                  <a:ext cx="2191556" cy="296973"/>
                </a:xfrm>
                <a:prstGeom prst="rect">
                  <a:avLst/>
                </a:prstGeom>
                <a:noFill/>
                <a:ln w="12700" cap="flat">
                  <a:solidFill>
                    <a:srgbClr val="D2D3D2">
                      <a:alpha val="66349"/>
                    </a:srgbClr>
                  </a:solidFill>
                  <a:prstDash val="solid"/>
                  <a:round/>
                </a:ln>
                <a:effectLst/>
              </p:spPr>
              <p:txBody>
                <a:bodyPr wrap="square" lIns="25397" tIns="25397" rIns="25397" bIns="25397" numCol="1" anchor="ctr">
                  <a:noAutofit/>
                </a:bodyPr>
                <a:lstStyle/>
                <a:p>
                  <a:pPr algn="ctr" defTabSz="1608455" hangingPunct="0">
                    <a:defRPr sz="2500" spc="75">
                      <a:solidFill>
                        <a:srgbClr val="FFFFFF"/>
                      </a:solidFill>
                      <a:latin typeface="微软雅黑" panose="020B0503020204020204" charset="-122"/>
                      <a:ea typeface="微软雅黑" panose="020B0503020204020204" charset="-122"/>
                      <a:cs typeface="微软雅黑" panose="020B0503020204020204" charset="-122"/>
                      <a:sym typeface="微软雅黑" panose="020B0503020204020204" charset="-122"/>
                    </a:defRPr>
                  </a:pPr>
                  <a:r>
                    <a:rPr lang="en-US" altLang="zh-CN" sz="1100" b="1" dirty="0" err="1">
                      <a:solidFill>
                        <a:srgbClr val="0089FF"/>
                      </a:solidFill>
                      <a:latin typeface="微软雅黑" panose="020B0503020204020204" charset="-122"/>
                      <a:ea typeface="微软雅黑" panose="020B0503020204020204" charset="-122"/>
                      <a:sym typeface="FZLanTingHeiS-R-GB"/>
                    </a:rPr>
                    <a:t>StoneData</a:t>
                  </a:r>
                  <a:r>
                    <a:rPr lang="zh-CN" altLang="en-US" sz="1100" b="1" dirty="0">
                      <a:solidFill>
                        <a:srgbClr val="0089FF"/>
                      </a:solidFill>
                      <a:latin typeface="微软雅黑" panose="020B0503020204020204" charset="-122"/>
                      <a:ea typeface="微软雅黑" panose="020B0503020204020204" charset="-122"/>
                      <a:sym typeface="FZLanTingHeiS-R-GB"/>
                    </a:rPr>
                    <a:t>（向量数据库）</a:t>
                  </a:r>
                  <a:endParaRPr lang="en-GB" altLang="zh-CN" sz="1100" b="1" dirty="0">
                    <a:solidFill>
                      <a:srgbClr val="0089FF"/>
                    </a:solidFill>
                    <a:latin typeface="微软雅黑" panose="020B0503020204020204" charset="-122"/>
                    <a:ea typeface="微软雅黑" panose="020B0503020204020204" charset="-122"/>
                    <a:sym typeface="FZLanTingHeiS-R-GB"/>
                  </a:endParaRPr>
                </a:p>
              </p:txBody>
            </p:sp>
          </p:grpSp>
          <p:grpSp>
            <p:nvGrpSpPr>
              <p:cNvPr id="45" name="组合 44"/>
              <p:cNvGrpSpPr/>
              <p:nvPr/>
            </p:nvGrpSpPr>
            <p:grpSpPr>
              <a:xfrm>
                <a:off x="625998" y="4629436"/>
                <a:ext cx="2535576" cy="1229643"/>
                <a:chOff x="598944" y="2663380"/>
                <a:chExt cx="2535576" cy="1229643"/>
              </a:xfrm>
            </p:grpSpPr>
            <p:sp>
              <p:nvSpPr>
                <p:cNvPr id="46" name="矩形: 圆角 37"/>
                <p:cNvSpPr/>
                <p:nvPr/>
              </p:nvSpPr>
              <p:spPr>
                <a:xfrm>
                  <a:off x="598944" y="2817710"/>
                  <a:ext cx="2535576" cy="1075313"/>
                </a:xfrm>
                <a:prstGeom prst="roundRect">
                  <a:avLst>
                    <a:gd name="adj" fmla="val 0"/>
                  </a:avLst>
                </a:prstGeom>
                <a:noFill/>
                <a:ln w="9525" cap="flat" cmpd="sng" algn="ctr">
                  <a:solidFill>
                    <a:srgbClr val="D2D3D2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3"/>
                </a:fontRef>
              </p:style>
              <p:txBody>
                <a:bodyPr rot="0" spcFirstLastPara="1" vertOverflow="overflow" horzOverflow="overflow" vert="horz" wrap="square" lIns="45718" tIns="45718" rIns="45718" bIns="45718" numCol="1" spcCol="38100" rtlCol="0" anchor="ctr">
                  <a:spAutoFit/>
                </a:bodyPr>
                <a:lstStyle/>
                <a:p>
                  <a:pPr marL="0" marR="0" lvl="0" indent="0" algn="l" defTabSz="914400" rtl="0" eaLnBrk="1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 Light" panose="020F0302020204030204"/>
                    <a:ea typeface="微软雅黑" panose="020B0503020204020204" charset="-122"/>
                    <a:cs typeface="+mn-cs"/>
                    <a:sym typeface="Helvetica"/>
                  </a:endParaRPr>
                </a:p>
              </p:txBody>
            </p:sp>
            <p:sp>
              <p:nvSpPr>
                <p:cNvPr id="47" name="圆角矩形 46"/>
                <p:cNvSpPr/>
                <p:nvPr/>
              </p:nvSpPr>
              <p:spPr>
                <a:xfrm>
                  <a:off x="952734" y="2663380"/>
                  <a:ext cx="1827995" cy="306255"/>
                </a:xfrm>
                <a:prstGeom prst="roundRect">
                  <a:avLst/>
                </a:prstGeom>
                <a:solidFill>
                  <a:srgbClr val="F6F6F6"/>
                </a:solidFill>
                <a:ln w="12700" cap="flat">
                  <a:noFill/>
                  <a:miter lim="400000"/>
                </a:ln>
                <a:effectLst/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none"/>
              </p:style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120000"/>
                    </a:lnSpc>
                    <a:spcAft>
                      <a:spcPts val="600"/>
                    </a:spcAft>
                  </a:pPr>
                  <a:r>
                    <a:rPr kumimoji="1" lang="zh-CN" altLang="en-US" sz="1100" kern="0" dirty="0">
                      <a:latin typeface="Arial" panose="020B0604020202020204" pitchFamily="34" charset="0"/>
                      <a:ea typeface="微软雅黑" panose="020B0503020204020204" charset="-122"/>
                      <a:cs typeface="+mn-ea"/>
                      <a:sym typeface="Helvetica"/>
                    </a:rPr>
                    <a:t>算力</a:t>
                  </a:r>
                </a:p>
              </p:txBody>
            </p:sp>
            <p:sp>
              <p:nvSpPr>
                <p:cNvPr id="48" name="矩形"/>
                <p:cNvSpPr/>
                <p:nvPr/>
              </p:nvSpPr>
              <p:spPr>
                <a:xfrm>
                  <a:off x="784810" y="3089893"/>
                  <a:ext cx="2185218" cy="296973"/>
                </a:xfrm>
                <a:prstGeom prst="rect">
                  <a:avLst/>
                </a:prstGeom>
                <a:noFill/>
                <a:ln w="12700" cap="flat">
                  <a:solidFill>
                    <a:srgbClr val="D2D3D2">
                      <a:alpha val="66349"/>
                    </a:srgbClr>
                  </a:solidFill>
                  <a:prstDash val="solid"/>
                  <a:round/>
                </a:ln>
                <a:effectLst/>
              </p:spPr>
              <p:txBody>
                <a:bodyPr wrap="square" lIns="25397" tIns="25397" rIns="25397" bIns="25397" numCol="1" anchor="ctr">
                  <a:noAutofit/>
                </a:bodyPr>
                <a:lstStyle/>
                <a:p>
                  <a:pPr algn="ctr" defTabSz="1608455" hangingPunct="0">
                    <a:defRPr sz="2500" spc="75">
                      <a:solidFill>
                        <a:srgbClr val="FFFFFF"/>
                      </a:solidFill>
                      <a:latin typeface="微软雅黑" panose="020B0503020204020204" charset="-122"/>
                      <a:ea typeface="微软雅黑" panose="020B0503020204020204" charset="-122"/>
                      <a:cs typeface="微软雅黑" panose="020B0503020204020204" charset="-122"/>
                      <a:sym typeface="微软雅黑" panose="020B0503020204020204" charset="-122"/>
                    </a:defRPr>
                  </a:pPr>
                  <a:r>
                    <a:rPr lang="en-US" altLang="zh-CN" sz="1000" kern="0" dirty="0">
                      <a:solidFill>
                        <a:srgbClr val="000000"/>
                      </a:solidFill>
                      <a:latin typeface="+mn-ea"/>
                      <a:sym typeface="FZLanTingHeiS-R-GB"/>
                    </a:rPr>
                    <a:t>AI</a:t>
                  </a:r>
                  <a:r>
                    <a:rPr lang="zh-CN" altLang="en-US" sz="1000" kern="0" dirty="0">
                      <a:solidFill>
                        <a:srgbClr val="000000"/>
                      </a:solidFill>
                      <a:latin typeface="+mn-ea"/>
                      <a:sym typeface="FZLanTingHeiS-R-GB"/>
                    </a:rPr>
                    <a:t>芯片</a:t>
                  </a:r>
                  <a:endParaRPr lang="en-US" altLang="zh-CN" sz="1000" kern="0" dirty="0">
                    <a:solidFill>
                      <a:srgbClr val="000000"/>
                    </a:solidFill>
                    <a:latin typeface="+mn-ea"/>
                    <a:sym typeface="FZLanTingHeiS-R-GB"/>
                  </a:endParaRPr>
                </a:p>
                <a:p>
                  <a:pPr algn="ctr" defTabSz="1608455" hangingPunct="0">
                    <a:defRPr sz="2500" spc="75">
                      <a:solidFill>
                        <a:srgbClr val="FFFFFF"/>
                      </a:solidFill>
                      <a:latin typeface="微软雅黑" panose="020B0503020204020204" charset="-122"/>
                      <a:ea typeface="微软雅黑" panose="020B0503020204020204" charset="-122"/>
                      <a:cs typeface="微软雅黑" panose="020B0503020204020204" charset="-122"/>
                      <a:sym typeface="微软雅黑" panose="020B0503020204020204" charset="-122"/>
                    </a:defRPr>
                  </a:pPr>
                  <a:r>
                    <a:rPr lang="zh-CN" altLang="en-US" sz="1000" kern="0" dirty="0">
                      <a:solidFill>
                        <a:srgbClr val="000000"/>
                      </a:solidFill>
                      <a:latin typeface="+mn-ea"/>
                      <a:sym typeface="FZLanTingHeiS-R-GB"/>
                    </a:rPr>
                    <a:t>（</a:t>
                  </a:r>
                  <a:r>
                    <a:rPr lang="en-US" altLang="zh-CN" sz="1000" kern="0" dirty="0">
                      <a:solidFill>
                        <a:srgbClr val="000000"/>
                      </a:solidFill>
                      <a:latin typeface="+mn-ea"/>
                      <a:sym typeface="FZLanTingHeiS-R-GB"/>
                    </a:rPr>
                    <a:t>GPU</a:t>
                  </a:r>
                  <a:r>
                    <a:rPr lang="zh-CN" altLang="en-US" sz="1000" kern="0" dirty="0">
                      <a:solidFill>
                        <a:srgbClr val="000000"/>
                      </a:solidFill>
                      <a:latin typeface="+mn-ea"/>
                      <a:sym typeface="FZLanTingHeiS-R-GB"/>
                    </a:rPr>
                    <a:t>，</a:t>
                  </a:r>
                  <a:r>
                    <a:rPr lang="en-US" altLang="zh-CN" sz="1000" kern="0" dirty="0">
                      <a:solidFill>
                        <a:srgbClr val="000000"/>
                      </a:solidFill>
                      <a:latin typeface="+mn-ea"/>
                      <a:sym typeface="FZLanTingHeiS-R-GB"/>
                    </a:rPr>
                    <a:t>FPGA</a:t>
                  </a:r>
                  <a:r>
                    <a:rPr lang="zh-CN" altLang="en-US" sz="1000" kern="0" dirty="0">
                      <a:solidFill>
                        <a:srgbClr val="000000"/>
                      </a:solidFill>
                      <a:latin typeface="+mn-ea"/>
                      <a:sym typeface="FZLanTingHeiS-R-GB"/>
                    </a:rPr>
                    <a:t>，</a:t>
                  </a:r>
                  <a:r>
                    <a:rPr lang="en-US" altLang="zh-CN" sz="1000" kern="0" dirty="0">
                      <a:solidFill>
                        <a:srgbClr val="000000"/>
                      </a:solidFill>
                      <a:latin typeface="+mn-ea"/>
                      <a:sym typeface="FZLanTingHeiS-R-GB"/>
                    </a:rPr>
                    <a:t>ASIC</a:t>
                  </a:r>
                  <a:r>
                    <a:rPr lang="zh-CN" altLang="en-US" sz="1000" kern="0" dirty="0">
                      <a:solidFill>
                        <a:srgbClr val="000000"/>
                      </a:solidFill>
                      <a:latin typeface="+mn-ea"/>
                      <a:sym typeface="FZLanTingHeiS-R-GB"/>
                    </a:rPr>
                    <a:t>）</a:t>
                  </a:r>
                  <a:endParaRPr lang="en-GB" altLang="zh-CN" sz="1000" kern="0" dirty="0">
                    <a:solidFill>
                      <a:srgbClr val="000000"/>
                    </a:solidFill>
                    <a:latin typeface="+mn-ea"/>
                    <a:sym typeface="FZLanTingHeiS-R-GB"/>
                  </a:endParaRPr>
                </a:p>
              </p:txBody>
            </p:sp>
            <p:sp>
              <p:nvSpPr>
                <p:cNvPr id="51" name="矩形"/>
                <p:cNvSpPr/>
                <p:nvPr/>
              </p:nvSpPr>
              <p:spPr>
                <a:xfrm>
                  <a:off x="784810" y="3502550"/>
                  <a:ext cx="2185218" cy="296973"/>
                </a:xfrm>
                <a:prstGeom prst="rect">
                  <a:avLst/>
                </a:prstGeom>
                <a:noFill/>
                <a:ln w="12700" cap="flat">
                  <a:solidFill>
                    <a:srgbClr val="D2D3D2">
                      <a:alpha val="66349"/>
                    </a:srgbClr>
                  </a:solidFill>
                  <a:prstDash val="solid"/>
                  <a:round/>
                </a:ln>
                <a:effectLst/>
              </p:spPr>
              <p:txBody>
                <a:bodyPr wrap="square" lIns="25397" tIns="25397" rIns="25397" bIns="25397" numCol="1" anchor="ctr">
                  <a:noAutofit/>
                </a:bodyPr>
                <a:lstStyle/>
                <a:p>
                  <a:pPr algn="ctr" defTabSz="1608455" hangingPunct="0">
                    <a:defRPr sz="2500" spc="75">
                      <a:solidFill>
                        <a:srgbClr val="FFFFFF"/>
                      </a:solidFill>
                      <a:latin typeface="微软雅黑" panose="020B0503020204020204" charset="-122"/>
                      <a:ea typeface="微软雅黑" panose="020B0503020204020204" charset="-122"/>
                      <a:cs typeface="微软雅黑" panose="020B0503020204020204" charset="-122"/>
                      <a:sym typeface="微软雅黑" panose="020B0503020204020204" charset="-122"/>
                    </a:defRPr>
                  </a:pPr>
                  <a:r>
                    <a:rPr lang="en-US" altLang="zh-CN" sz="1000" kern="0" dirty="0">
                      <a:solidFill>
                        <a:srgbClr val="000000"/>
                      </a:solidFill>
                      <a:latin typeface="+mn-ea"/>
                      <a:sym typeface="FZLanTingHeiS-R-GB"/>
                    </a:rPr>
                    <a:t>AI</a:t>
                  </a:r>
                  <a:r>
                    <a:rPr lang="zh-CN" altLang="en-US" sz="1000" kern="0" dirty="0">
                      <a:solidFill>
                        <a:srgbClr val="000000"/>
                      </a:solidFill>
                      <a:latin typeface="+mn-ea"/>
                      <a:sym typeface="FZLanTingHeiS-R-GB"/>
                    </a:rPr>
                    <a:t>服务器</a:t>
                  </a:r>
                  <a:endParaRPr lang="en-US" altLang="zh-CN" sz="1000" kern="0" dirty="0">
                    <a:solidFill>
                      <a:srgbClr val="000000"/>
                    </a:solidFill>
                    <a:latin typeface="+mn-ea"/>
                    <a:sym typeface="FZLanTingHeiS-R-GB"/>
                  </a:endParaRPr>
                </a:p>
                <a:p>
                  <a:pPr algn="ctr" defTabSz="1608455" hangingPunct="0">
                    <a:defRPr sz="2500" spc="75">
                      <a:solidFill>
                        <a:srgbClr val="FFFFFF"/>
                      </a:solidFill>
                      <a:latin typeface="微软雅黑" panose="020B0503020204020204" charset="-122"/>
                      <a:ea typeface="微软雅黑" panose="020B0503020204020204" charset="-122"/>
                      <a:cs typeface="微软雅黑" panose="020B0503020204020204" charset="-122"/>
                      <a:sym typeface="微软雅黑" panose="020B0503020204020204" charset="-122"/>
                    </a:defRPr>
                  </a:pPr>
                  <a:r>
                    <a:rPr lang="zh-CN" altLang="en-US" sz="1000" kern="0" dirty="0">
                      <a:solidFill>
                        <a:srgbClr val="000000"/>
                      </a:solidFill>
                      <a:latin typeface="+mn-ea"/>
                      <a:sym typeface="FZLanTingHeiS-R-GB"/>
                    </a:rPr>
                    <a:t>（数据中心）</a:t>
                  </a:r>
                  <a:endParaRPr lang="en-GB" altLang="zh-CN" sz="1000" kern="0" dirty="0">
                    <a:solidFill>
                      <a:srgbClr val="000000"/>
                    </a:solidFill>
                    <a:latin typeface="+mn-ea"/>
                    <a:sym typeface="FZLanTingHeiS-R-GB"/>
                  </a:endParaRPr>
                </a:p>
              </p:txBody>
            </p:sp>
          </p:grpSp>
        </p:grpSp>
        <p:grpSp>
          <p:nvGrpSpPr>
            <p:cNvPr id="196" name="组合 195"/>
            <p:cNvGrpSpPr/>
            <p:nvPr/>
          </p:nvGrpSpPr>
          <p:grpSpPr>
            <a:xfrm>
              <a:off x="3707425" y="858046"/>
              <a:ext cx="2535576" cy="5012403"/>
              <a:chOff x="3802790" y="858046"/>
              <a:chExt cx="2535576" cy="5012403"/>
            </a:xfrm>
          </p:grpSpPr>
          <p:sp>
            <p:nvSpPr>
              <p:cNvPr id="6" name="圆角矩形 5"/>
              <p:cNvSpPr/>
              <p:nvPr/>
            </p:nvSpPr>
            <p:spPr>
              <a:xfrm>
                <a:off x="3802790" y="858046"/>
                <a:ext cx="2535576" cy="306462"/>
              </a:xfrm>
              <a:prstGeom prst="roundRect">
                <a:avLst/>
              </a:prstGeom>
              <a:solidFill>
                <a:schemeClr val="bg1">
                  <a:lumMod val="8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228600"/>
                <a:r>
                  <a:rPr kumimoji="1" lang="zh-CN" altLang="en-US" sz="14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Arial" panose="020B0604020202020204" pitchFamily="34" charset="0"/>
                    <a:sym typeface="Helvetica"/>
                  </a:rPr>
                  <a:t>中游</a:t>
                </a:r>
              </a:p>
            </p:txBody>
          </p:sp>
          <p:grpSp>
            <p:nvGrpSpPr>
              <p:cNvPr id="60" name="组合 59"/>
              <p:cNvGrpSpPr/>
              <p:nvPr/>
            </p:nvGrpSpPr>
            <p:grpSpPr>
              <a:xfrm>
                <a:off x="3802790" y="1189897"/>
                <a:ext cx="2535576" cy="4680552"/>
                <a:chOff x="4095398" y="1435285"/>
                <a:chExt cx="2535576" cy="4680552"/>
              </a:xfrm>
            </p:grpSpPr>
            <p:sp>
              <p:nvSpPr>
                <p:cNvPr id="53" name="矩形: 圆角 37"/>
                <p:cNvSpPr/>
                <p:nvPr/>
              </p:nvSpPr>
              <p:spPr>
                <a:xfrm>
                  <a:off x="4095398" y="1589615"/>
                  <a:ext cx="2535576" cy="4526222"/>
                </a:xfrm>
                <a:prstGeom prst="roundRect">
                  <a:avLst>
                    <a:gd name="adj" fmla="val 0"/>
                  </a:avLst>
                </a:prstGeom>
                <a:noFill/>
                <a:ln w="9525" cap="flat" cmpd="sng" algn="ctr">
                  <a:solidFill>
                    <a:srgbClr val="D2D3D2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3"/>
                </a:fontRef>
              </p:style>
              <p:txBody>
                <a:bodyPr rot="0" spcFirstLastPara="1" vertOverflow="overflow" horzOverflow="overflow" vert="horz" wrap="square" lIns="45718" tIns="45718" rIns="45718" bIns="45718" numCol="1" spcCol="38100" rtlCol="0" anchor="ctr">
                  <a:spAutoFit/>
                </a:bodyPr>
                <a:lstStyle/>
                <a:p>
                  <a:pPr marL="0" marR="0" lvl="0" indent="0" algn="l" defTabSz="914400" rtl="0" eaLnBrk="1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 Light" panose="020F0302020204030204"/>
                    <a:ea typeface="微软雅黑" panose="020B0503020204020204" charset="-122"/>
                    <a:cs typeface="+mn-cs"/>
                    <a:sym typeface="Helvetica"/>
                  </a:endParaRPr>
                </a:p>
              </p:txBody>
            </p:sp>
            <p:sp>
              <p:nvSpPr>
                <p:cNvPr id="54" name="圆角矩形 53"/>
                <p:cNvSpPr/>
                <p:nvPr/>
              </p:nvSpPr>
              <p:spPr>
                <a:xfrm>
                  <a:off x="4449188" y="1435285"/>
                  <a:ext cx="1827995" cy="306255"/>
                </a:xfrm>
                <a:prstGeom prst="roundRect">
                  <a:avLst/>
                </a:prstGeom>
                <a:solidFill>
                  <a:srgbClr val="F6F6F6"/>
                </a:solidFill>
                <a:ln w="12700" cap="flat">
                  <a:noFill/>
                  <a:miter lim="400000"/>
                </a:ln>
                <a:effectLst/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none"/>
              </p:style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120000"/>
                    </a:lnSpc>
                    <a:spcAft>
                      <a:spcPts val="600"/>
                    </a:spcAft>
                  </a:pPr>
                  <a:r>
                    <a:rPr kumimoji="1" lang="zh-CN" altLang="en-US" sz="1100" kern="0" dirty="0">
                      <a:latin typeface="Arial" panose="020B0604020202020204" pitchFamily="34" charset="0"/>
                      <a:ea typeface="微软雅黑" panose="020B0503020204020204" charset="-122"/>
                      <a:cs typeface="+mn-ea"/>
                      <a:sym typeface="Helvetica"/>
                    </a:rPr>
                    <a:t>模型即服务（</a:t>
                  </a:r>
                  <a:r>
                    <a:rPr kumimoji="1" lang="en-US" altLang="zh-CN" sz="1100" kern="0" dirty="0" err="1">
                      <a:latin typeface="Arial" panose="020B0604020202020204" pitchFamily="34" charset="0"/>
                      <a:ea typeface="微软雅黑" panose="020B0503020204020204" charset="-122"/>
                      <a:cs typeface="+mn-ea"/>
                      <a:sym typeface="Helvetica"/>
                    </a:rPr>
                    <a:t>MaaS</a:t>
                  </a:r>
                  <a:r>
                    <a:rPr kumimoji="1" lang="zh-CN" altLang="en-US" sz="1100" kern="0" dirty="0">
                      <a:latin typeface="Arial" panose="020B0604020202020204" pitchFamily="34" charset="0"/>
                      <a:ea typeface="微软雅黑" panose="020B0503020204020204" charset="-122"/>
                      <a:cs typeface="+mn-ea"/>
                      <a:sym typeface="Helvetica"/>
                    </a:rPr>
                    <a:t>）</a:t>
                  </a:r>
                </a:p>
              </p:txBody>
            </p:sp>
            <p:sp>
              <p:nvSpPr>
                <p:cNvPr id="55" name="矩形"/>
                <p:cNvSpPr/>
                <p:nvPr/>
              </p:nvSpPr>
              <p:spPr>
                <a:xfrm>
                  <a:off x="4281264" y="1861797"/>
                  <a:ext cx="2101248" cy="1186925"/>
                </a:xfrm>
                <a:prstGeom prst="rect">
                  <a:avLst/>
                </a:prstGeom>
                <a:noFill/>
                <a:ln w="12700" cap="flat">
                  <a:solidFill>
                    <a:srgbClr val="D2D3D2">
                      <a:alpha val="66349"/>
                    </a:srgbClr>
                  </a:solidFill>
                  <a:prstDash val="solid"/>
                  <a:round/>
                </a:ln>
                <a:effectLst/>
              </p:spPr>
              <p:txBody>
                <a:bodyPr wrap="square" lIns="25397" tIns="25397" rIns="25397" bIns="25397" numCol="1" anchor="ctr">
                  <a:noAutofit/>
                </a:bodyPr>
                <a:lstStyle/>
                <a:p>
                  <a:pPr algn="ctr" defTabSz="1608455" hangingPunct="0">
                    <a:defRPr sz="2500" spc="75">
                      <a:solidFill>
                        <a:srgbClr val="FFFFFF"/>
                      </a:solidFill>
                      <a:latin typeface="微软雅黑" panose="020B0503020204020204" charset="-122"/>
                      <a:ea typeface="微软雅黑" panose="020B0503020204020204" charset="-122"/>
                      <a:cs typeface="微软雅黑" panose="020B0503020204020204" charset="-122"/>
                      <a:sym typeface="微软雅黑" panose="020B0503020204020204" charset="-122"/>
                    </a:defRPr>
                  </a:pPr>
                  <a:r>
                    <a:rPr lang="zh-CN" altLang="en-US" sz="1000" b="1" kern="0" dirty="0">
                      <a:solidFill>
                        <a:srgbClr val="000000"/>
                      </a:solidFill>
                      <a:latin typeface="+mn-ea"/>
                      <a:sym typeface="FZLanTingHeiS-R-GB"/>
                    </a:rPr>
                    <a:t>模型算法</a:t>
                  </a:r>
                  <a:endParaRPr lang="en-US" altLang="zh-CN" sz="1000" kern="0" dirty="0">
                    <a:solidFill>
                      <a:srgbClr val="000000"/>
                    </a:solidFill>
                    <a:latin typeface="+mn-ea"/>
                    <a:sym typeface="FZLanTingHeiS-R-GB"/>
                  </a:endParaRPr>
                </a:p>
                <a:p>
                  <a:pPr algn="ctr" defTabSz="1608455" hangingPunct="0">
                    <a:lnSpc>
                      <a:spcPct val="150000"/>
                    </a:lnSpc>
                    <a:defRPr sz="2500" spc="75">
                      <a:solidFill>
                        <a:srgbClr val="FFFFFF"/>
                      </a:solidFill>
                      <a:latin typeface="微软雅黑" panose="020B0503020204020204" charset="-122"/>
                      <a:ea typeface="微软雅黑" panose="020B0503020204020204" charset="-122"/>
                      <a:cs typeface="微软雅黑" panose="020B0503020204020204" charset="-122"/>
                      <a:sym typeface="微软雅黑" panose="020B0503020204020204" charset="-122"/>
                    </a:defRPr>
                  </a:pPr>
                  <a:r>
                    <a:rPr lang="zh-CN" altLang="en-US" sz="1000" kern="0" dirty="0">
                      <a:solidFill>
                        <a:srgbClr val="FF0000"/>
                      </a:solidFill>
                      <a:latin typeface="+mn-ea"/>
                      <a:sym typeface="FZLanTingHeiS-R-GB"/>
                    </a:rPr>
                    <a:t>通用大模型</a:t>
                  </a:r>
                  <a:endParaRPr lang="en-US" altLang="zh-CN" sz="1000" kern="0" dirty="0">
                    <a:solidFill>
                      <a:srgbClr val="FF0000"/>
                    </a:solidFill>
                    <a:latin typeface="+mn-ea"/>
                    <a:sym typeface="FZLanTingHeiS-R-GB"/>
                  </a:endParaRPr>
                </a:p>
                <a:p>
                  <a:pPr algn="ctr" defTabSz="1608455" hangingPunct="0">
                    <a:lnSpc>
                      <a:spcPct val="150000"/>
                    </a:lnSpc>
                    <a:defRPr sz="2500" spc="75">
                      <a:solidFill>
                        <a:srgbClr val="FFFFFF"/>
                      </a:solidFill>
                      <a:latin typeface="微软雅黑" panose="020B0503020204020204" charset="-122"/>
                      <a:ea typeface="微软雅黑" panose="020B0503020204020204" charset="-122"/>
                      <a:cs typeface="微软雅黑" panose="020B0503020204020204" charset="-122"/>
                      <a:sym typeface="微软雅黑" panose="020B0503020204020204" charset="-122"/>
                    </a:defRPr>
                  </a:pPr>
                  <a:r>
                    <a:rPr lang="zh-CN" altLang="en-US" sz="1000" kern="0" dirty="0">
                      <a:solidFill>
                        <a:srgbClr val="FF0000"/>
                      </a:solidFill>
                      <a:latin typeface="+mn-ea"/>
                      <a:sym typeface="FZLanTingHeiS-R-GB"/>
                    </a:rPr>
                    <a:t>小模型</a:t>
                  </a:r>
                  <a:endParaRPr lang="en-US" altLang="zh-CN" sz="1000" kern="0" dirty="0">
                    <a:solidFill>
                      <a:srgbClr val="FF0000"/>
                    </a:solidFill>
                    <a:latin typeface="+mn-ea"/>
                    <a:sym typeface="FZLanTingHeiS-R-GB"/>
                  </a:endParaRPr>
                </a:p>
                <a:p>
                  <a:pPr algn="ctr" defTabSz="1608455" hangingPunct="0">
                    <a:lnSpc>
                      <a:spcPct val="150000"/>
                    </a:lnSpc>
                    <a:defRPr sz="2500" spc="75">
                      <a:solidFill>
                        <a:srgbClr val="FFFFFF"/>
                      </a:solidFill>
                      <a:latin typeface="微软雅黑" panose="020B0503020204020204" charset="-122"/>
                      <a:ea typeface="微软雅黑" panose="020B0503020204020204" charset="-122"/>
                      <a:cs typeface="微软雅黑" panose="020B0503020204020204" charset="-122"/>
                      <a:sym typeface="微软雅黑" panose="020B0503020204020204" charset="-122"/>
                    </a:defRPr>
                  </a:pPr>
                  <a:r>
                    <a:rPr lang="zh-CN" altLang="en-GB" sz="1000" kern="0" dirty="0">
                      <a:solidFill>
                        <a:srgbClr val="FF0000"/>
                      </a:solidFill>
                      <a:latin typeface="+mn-ea"/>
                      <a:sym typeface="FZLanTingHeiS-R-GB"/>
                    </a:rPr>
                    <a:t>调优</a:t>
                  </a:r>
                  <a:endParaRPr lang="en-GB" altLang="zh-CN" sz="1000" kern="0" dirty="0">
                    <a:solidFill>
                      <a:srgbClr val="FF0000"/>
                    </a:solidFill>
                    <a:latin typeface="+mn-ea"/>
                    <a:sym typeface="FZLanTingHeiS-R-GB"/>
                  </a:endParaRPr>
                </a:p>
              </p:txBody>
            </p:sp>
            <p:sp>
              <p:nvSpPr>
                <p:cNvPr id="58" name="矩形"/>
                <p:cNvSpPr/>
                <p:nvPr/>
              </p:nvSpPr>
              <p:spPr>
                <a:xfrm>
                  <a:off x="4281264" y="3292190"/>
                  <a:ext cx="2101248" cy="1186925"/>
                </a:xfrm>
                <a:prstGeom prst="rect">
                  <a:avLst/>
                </a:prstGeom>
                <a:noFill/>
                <a:ln w="12700" cap="flat">
                  <a:solidFill>
                    <a:srgbClr val="D2D3D2">
                      <a:alpha val="66349"/>
                    </a:srgbClr>
                  </a:solidFill>
                  <a:prstDash val="solid"/>
                  <a:round/>
                </a:ln>
                <a:effectLst/>
              </p:spPr>
              <p:txBody>
                <a:bodyPr wrap="square" lIns="25397" tIns="25397" rIns="25397" bIns="25397" numCol="1" anchor="ctr">
                  <a:noAutofit/>
                </a:bodyPr>
                <a:lstStyle/>
                <a:p>
                  <a:pPr algn="ctr" defTabSz="1608455" hangingPunct="0">
                    <a:defRPr sz="2500" spc="75">
                      <a:solidFill>
                        <a:srgbClr val="FFFFFF"/>
                      </a:solidFill>
                      <a:latin typeface="微软雅黑" panose="020B0503020204020204" charset="-122"/>
                      <a:ea typeface="微软雅黑" panose="020B0503020204020204" charset="-122"/>
                      <a:cs typeface="微软雅黑" panose="020B0503020204020204" charset="-122"/>
                      <a:sym typeface="微软雅黑" panose="020B0503020204020204" charset="-122"/>
                    </a:defRPr>
                  </a:pPr>
                  <a:r>
                    <a:rPr lang="zh-CN" altLang="en-US" sz="1000" b="1" kern="0" dirty="0">
                      <a:solidFill>
                        <a:srgbClr val="000000"/>
                      </a:solidFill>
                      <a:latin typeface="+mn-ea"/>
                      <a:sym typeface="FZLanTingHeiS-R-GB"/>
                    </a:rPr>
                    <a:t>基础框架</a:t>
                  </a:r>
                  <a:endParaRPr lang="en-US" altLang="zh-CN" sz="1000" kern="0" dirty="0">
                    <a:solidFill>
                      <a:srgbClr val="000000"/>
                    </a:solidFill>
                    <a:latin typeface="+mn-ea"/>
                    <a:sym typeface="FZLanTingHeiS-R-GB"/>
                  </a:endParaRPr>
                </a:p>
                <a:p>
                  <a:pPr algn="ctr" defTabSz="1608455" hangingPunct="0">
                    <a:lnSpc>
                      <a:spcPct val="150000"/>
                    </a:lnSpc>
                    <a:defRPr sz="2500" spc="75">
                      <a:solidFill>
                        <a:srgbClr val="FFFFFF"/>
                      </a:solidFill>
                      <a:latin typeface="微软雅黑" panose="020B0503020204020204" charset="-122"/>
                      <a:ea typeface="微软雅黑" panose="020B0503020204020204" charset="-122"/>
                      <a:cs typeface="微软雅黑" panose="020B0503020204020204" charset="-122"/>
                      <a:sym typeface="微软雅黑" panose="020B0503020204020204" charset="-122"/>
                    </a:defRPr>
                  </a:pPr>
                  <a:r>
                    <a:rPr lang="zh-CN" altLang="en-US" sz="1000" kern="0" spc="75" dirty="0">
                      <a:solidFill>
                        <a:srgbClr val="FF0000"/>
                      </a:solidFill>
                      <a:latin typeface="+mn-ea"/>
                      <a:ea typeface="微软雅黑" panose="020B0503020204020204" charset="-122"/>
                      <a:sym typeface="FZLanTingHeiS-R-GB"/>
                    </a:rPr>
                    <a:t>算法开发</a:t>
                  </a:r>
                  <a:endParaRPr lang="en-US" altLang="zh-CN" sz="1000" kern="0" spc="75" dirty="0">
                    <a:solidFill>
                      <a:srgbClr val="FF0000"/>
                    </a:solidFill>
                    <a:latin typeface="+mn-ea"/>
                    <a:ea typeface="微软雅黑" panose="020B0503020204020204" charset="-122"/>
                    <a:sym typeface="FZLanTingHeiS-R-GB"/>
                  </a:endParaRPr>
                </a:p>
                <a:p>
                  <a:pPr algn="ctr" defTabSz="1608455" hangingPunct="0">
                    <a:lnSpc>
                      <a:spcPct val="150000"/>
                    </a:lnSpc>
                    <a:defRPr sz="2500" spc="75">
                      <a:solidFill>
                        <a:srgbClr val="FFFFFF"/>
                      </a:solidFill>
                      <a:latin typeface="微软雅黑" panose="020B0503020204020204" charset="-122"/>
                      <a:ea typeface="微软雅黑" panose="020B0503020204020204" charset="-122"/>
                      <a:cs typeface="微软雅黑" panose="020B0503020204020204" charset="-122"/>
                      <a:sym typeface="微软雅黑" panose="020B0503020204020204" charset="-122"/>
                    </a:defRPr>
                  </a:pPr>
                  <a:r>
                    <a:rPr lang="zh-CN" altLang="en-US" sz="1000" kern="0" spc="75" dirty="0">
                      <a:solidFill>
                        <a:srgbClr val="FF0000"/>
                      </a:solidFill>
                      <a:latin typeface="+mn-ea"/>
                      <a:ea typeface="微软雅黑" panose="020B0503020204020204" charset="-122"/>
                      <a:sym typeface="FZLanTingHeiS-R-GB"/>
                    </a:rPr>
                    <a:t>训练深度学习模型</a:t>
                  </a:r>
                  <a:endParaRPr lang="en-US" altLang="zh-CN" sz="1000" kern="0" spc="75" dirty="0">
                    <a:solidFill>
                      <a:srgbClr val="FF0000"/>
                    </a:solidFill>
                    <a:latin typeface="+mn-ea"/>
                    <a:ea typeface="微软雅黑" panose="020B0503020204020204" charset="-122"/>
                    <a:sym typeface="FZLanTingHeiS-R-GB"/>
                  </a:endParaRPr>
                </a:p>
                <a:p>
                  <a:pPr algn="ctr" defTabSz="1608455" hangingPunct="0">
                    <a:lnSpc>
                      <a:spcPct val="150000"/>
                    </a:lnSpc>
                    <a:defRPr sz="2500" spc="75">
                      <a:solidFill>
                        <a:srgbClr val="FFFFFF"/>
                      </a:solidFill>
                      <a:latin typeface="微软雅黑" panose="020B0503020204020204" charset="-122"/>
                      <a:ea typeface="微软雅黑" panose="020B0503020204020204" charset="-122"/>
                      <a:cs typeface="微软雅黑" panose="020B0503020204020204" charset="-122"/>
                      <a:sym typeface="微软雅黑" panose="020B0503020204020204" charset="-122"/>
                    </a:defRPr>
                  </a:pPr>
                  <a:r>
                    <a:rPr lang="zh-CN" altLang="en-US" sz="1000" kern="0" spc="75" dirty="0">
                      <a:solidFill>
                        <a:srgbClr val="FF0000"/>
                      </a:solidFill>
                      <a:latin typeface="+mn-ea"/>
                      <a:ea typeface="微软雅黑" panose="020B0503020204020204" charset="-122"/>
                      <a:sym typeface="FZLanTingHeiS-R-GB"/>
                    </a:rPr>
                    <a:t>二次开发定制化模型</a:t>
                  </a:r>
                  <a:endParaRPr lang="en-US" altLang="zh-CN" sz="1000" kern="0" spc="75" dirty="0">
                    <a:solidFill>
                      <a:srgbClr val="FF0000"/>
                    </a:solidFill>
                    <a:latin typeface="+mn-ea"/>
                    <a:ea typeface="微软雅黑" panose="020B0503020204020204" charset="-122"/>
                    <a:sym typeface="FZLanTingHeiS-R-GB"/>
                  </a:endParaRPr>
                </a:p>
              </p:txBody>
            </p:sp>
            <p:sp>
              <p:nvSpPr>
                <p:cNvPr id="59" name="矩形"/>
                <p:cNvSpPr/>
                <p:nvPr/>
              </p:nvSpPr>
              <p:spPr>
                <a:xfrm>
                  <a:off x="4281264" y="4722583"/>
                  <a:ext cx="2101248" cy="1186925"/>
                </a:xfrm>
                <a:prstGeom prst="rect">
                  <a:avLst/>
                </a:prstGeom>
                <a:noFill/>
                <a:ln w="12700" cap="flat">
                  <a:solidFill>
                    <a:srgbClr val="D2D3D2">
                      <a:alpha val="66349"/>
                    </a:srgbClr>
                  </a:solidFill>
                  <a:prstDash val="solid"/>
                  <a:round/>
                </a:ln>
                <a:effectLst/>
              </p:spPr>
              <p:txBody>
                <a:bodyPr wrap="square" lIns="25397" tIns="25397" rIns="25397" bIns="25397" numCol="1" anchor="ctr">
                  <a:noAutofit/>
                </a:bodyPr>
                <a:lstStyle/>
                <a:p>
                  <a:pPr algn="ctr" defTabSz="1608455" hangingPunct="0">
                    <a:defRPr sz="2500" spc="75">
                      <a:solidFill>
                        <a:srgbClr val="FFFFFF"/>
                      </a:solidFill>
                      <a:latin typeface="微软雅黑" panose="020B0503020204020204" charset="-122"/>
                      <a:ea typeface="微软雅黑" panose="020B0503020204020204" charset="-122"/>
                      <a:cs typeface="微软雅黑" panose="020B0503020204020204" charset="-122"/>
                      <a:sym typeface="微软雅黑" panose="020B0503020204020204" charset="-122"/>
                    </a:defRPr>
                  </a:pPr>
                  <a:r>
                    <a:rPr lang="zh-CN" altLang="en-US" sz="1000" b="1" kern="0" dirty="0">
                      <a:solidFill>
                        <a:srgbClr val="000000"/>
                      </a:solidFill>
                      <a:latin typeface="+mn-ea"/>
                      <a:sym typeface="FZLanTingHeiS-R-GB"/>
                    </a:rPr>
                    <a:t>行业服务</a:t>
                  </a:r>
                  <a:endParaRPr lang="en-US" altLang="zh-CN" sz="1000" kern="0" dirty="0">
                    <a:solidFill>
                      <a:srgbClr val="000000"/>
                    </a:solidFill>
                    <a:latin typeface="+mn-ea"/>
                    <a:sym typeface="FZLanTingHeiS-R-GB"/>
                  </a:endParaRPr>
                </a:p>
                <a:p>
                  <a:pPr algn="ctr" defTabSz="1608455" hangingPunct="0">
                    <a:lnSpc>
                      <a:spcPct val="150000"/>
                    </a:lnSpc>
                    <a:defRPr sz="2500" spc="75">
                      <a:solidFill>
                        <a:srgbClr val="FFFFFF"/>
                      </a:solidFill>
                      <a:latin typeface="微软雅黑" panose="020B0503020204020204" charset="-122"/>
                      <a:ea typeface="微软雅黑" panose="020B0503020204020204" charset="-122"/>
                      <a:cs typeface="微软雅黑" panose="020B0503020204020204" charset="-122"/>
                      <a:sym typeface="微软雅黑" panose="020B0503020204020204" charset="-122"/>
                    </a:defRPr>
                  </a:pPr>
                  <a:r>
                    <a:rPr lang="zh-CN" altLang="en-US" sz="1000" kern="0" spc="75" dirty="0">
                      <a:solidFill>
                        <a:srgbClr val="FF0000"/>
                      </a:solidFill>
                      <a:latin typeface="+mn-ea"/>
                      <a:ea typeface="微软雅黑" panose="020B0503020204020204" charset="-122"/>
                      <a:sym typeface="FZLanTingHeiS-R-GB"/>
                    </a:rPr>
                    <a:t>金融</a:t>
                  </a:r>
                  <a:r>
                    <a:rPr lang="en-US" altLang="zh-CN" sz="1000" kern="0" spc="75" dirty="0">
                      <a:solidFill>
                        <a:srgbClr val="FF0000"/>
                      </a:solidFill>
                      <a:latin typeface="+mn-ea"/>
                      <a:ea typeface="微软雅黑" panose="020B0503020204020204" charset="-122"/>
                      <a:sym typeface="FZLanTingHeiS-R-GB"/>
                    </a:rPr>
                    <a:t>+</a:t>
                  </a:r>
                  <a:r>
                    <a:rPr lang="zh-CN" altLang="en-US" sz="1000" kern="0" spc="75" dirty="0">
                      <a:solidFill>
                        <a:srgbClr val="FF0000"/>
                      </a:solidFill>
                      <a:latin typeface="+mn-ea"/>
                      <a:ea typeface="微软雅黑" panose="020B0503020204020204" charset="-122"/>
                      <a:sym typeface="FZLanTingHeiS-R-GB"/>
                    </a:rPr>
                    <a:t>文本</a:t>
                  </a:r>
                  <a:endParaRPr lang="en-US" altLang="zh-CN" sz="1000" kern="0" spc="75" dirty="0">
                    <a:solidFill>
                      <a:srgbClr val="FF0000"/>
                    </a:solidFill>
                    <a:latin typeface="+mn-ea"/>
                    <a:ea typeface="微软雅黑" panose="020B0503020204020204" charset="-122"/>
                    <a:sym typeface="FZLanTingHeiS-R-GB"/>
                  </a:endParaRPr>
                </a:p>
                <a:p>
                  <a:pPr algn="ctr" defTabSz="1608455" hangingPunct="0">
                    <a:lnSpc>
                      <a:spcPct val="150000"/>
                    </a:lnSpc>
                    <a:defRPr sz="2500" spc="75">
                      <a:solidFill>
                        <a:srgbClr val="FFFFFF"/>
                      </a:solidFill>
                      <a:latin typeface="微软雅黑" panose="020B0503020204020204" charset="-122"/>
                      <a:ea typeface="微软雅黑" panose="020B0503020204020204" charset="-122"/>
                      <a:cs typeface="微软雅黑" panose="020B0503020204020204" charset="-122"/>
                      <a:sym typeface="微软雅黑" panose="020B0503020204020204" charset="-122"/>
                    </a:defRPr>
                  </a:pPr>
                  <a:r>
                    <a:rPr lang="zh-CN" altLang="en-US" sz="1000" kern="0" spc="75" dirty="0">
                      <a:solidFill>
                        <a:srgbClr val="FF0000"/>
                      </a:solidFill>
                      <a:latin typeface="+mn-ea"/>
                      <a:ea typeface="微软雅黑" panose="020B0503020204020204" charset="-122"/>
                      <a:sym typeface="FZLanTingHeiS-R-GB"/>
                    </a:rPr>
                    <a:t>医疗</a:t>
                  </a:r>
                  <a:r>
                    <a:rPr lang="en-US" altLang="zh-CN" sz="1000" kern="0" spc="75" dirty="0">
                      <a:solidFill>
                        <a:srgbClr val="FF0000"/>
                      </a:solidFill>
                      <a:latin typeface="+mn-ea"/>
                      <a:ea typeface="微软雅黑" panose="020B0503020204020204" charset="-122"/>
                      <a:sym typeface="FZLanTingHeiS-R-GB"/>
                    </a:rPr>
                    <a:t>+</a:t>
                  </a:r>
                  <a:r>
                    <a:rPr lang="zh-CN" altLang="en-US" sz="1000" kern="0" spc="75" dirty="0">
                      <a:solidFill>
                        <a:srgbClr val="FF0000"/>
                      </a:solidFill>
                      <a:latin typeface="+mn-ea"/>
                      <a:ea typeface="微软雅黑" panose="020B0503020204020204" charset="-122"/>
                      <a:sym typeface="FZLanTingHeiS-R-GB"/>
                    </a:rPr>
                    <a:t>影像</a:t>
                  </a:r>
                  <a:endParaRPr lang="en-US" altLang="zh-CN" sz="1000" kern="0" spc="75" dirty="0">
                    <a:solidFill>
                      <a:srgbClr val="FF0000"/>
                    </a:solidFill>
                    <a:latin typeface="+mn-ea"/>
                    <a:ea typeface="微软雅黑" panose="020B0503020204020204" charset="-122"/>
                    <a:sym typeface="FZLanTingHeiS-R-GB"/>
                  </a:endParaRPr>
                </a:p>
                <a:p>
                  <a:pPr algn="ctr" defTabSz="1608455" hangingPunct="0">
                    <a:lnSpc>
                      <a:spcPct val="150000"/>
                    </a:lnSpc>
                    <a:defRPr sz="2500" spc="75">
                      <a:solidFill>
                        <a:srgbClr val="FFFFFF"/>
                      </a:solidFill>
                      <a:latin typeface="微软雅黑" panose="020B0503020204020204" charset="-122"/>
                      <a:ea typeface="微软雅黑" panose="020B0503020204020204" charset="-122"/>
                      <a:cs typeface="微软雅黑" panose="020B0503020204020204" charset="-122"/>
                      <a:sym typeface="微软雅黑" panose="020B0503020204020204" charset="-122"/>
                    </a:defRPr>
                  </a:pPr>
                  <a:r>
                    <a:rPr lang="zh-CN" altLang="en-US" sz="1000" kern="0" spc="75" dirty="0">
                      <a:solidFill>
                        <a:srgbClr val="FF0000"/>
                      </a:solidFill>
                      <a:latin typeface="+mn-ea"/>
                      <a:ea typeface="微软雅黑" panose="020B0503020204020204" charset="-122"/>
                      <a:sym typeface="FZLanTingHeiS-R-GB"/>
                    </a:rPr>
                    <a:t>航天</a:t>
                  </a:r>
                  <a:r>
                    <a:rPr lang="en-US" altLang="zh-CN" sz="1000" kern="0" spc="75" dirty="0">
                      <a:solidFill>
                        <a:srgbClr val="FF0000"/>
                      </a:solidFill>
                      <a:latin typeface="+mn-ea"/>
                      <a:ea typeface="微软雅黑" panose="020B0503020204020204" charset="-122"/>
                      <a:sym typeface="FZLanTingHeiS-R-GB"/>
                    </a:rPr>
                    <a:t>+3D</a:t>
                  </a:r>
                </a:p>
                <a:p>
                  <a:pPr algn="ctr" defTabSz="1608455" hangingPunct="0">
                    <a:lnSpc>
                      <a:spcPct val="150000"/>
                    </a:lnSpc>
                    <a:defRPr sz="2500" spc="75">
                      <a:solidFill>
                        <a:srgbClr val="FFFFFF"/>
                      </a:solidFill>
                      <a:latin typeface="微软雅黑" panose="020B0503020204020204" charset="-122"/>
                      <a:ea typeface="微软雅黑" panose="020B0503020204020204" charset="-122"/>
                      <a:cs typeface="微软雅黑" panose="020B0503020204020204" charset="-122"/>
                      <a:sym typeface="微软雅黑" panose="020B0503020204020204" charset="-122"/>
                    </a:defRPr>
                  </a:pPr>
                  <a:r>
                    <a:rPr lang="zh-CN" altLang="en-US" sz="1000" kern="0" spc="75" dirty="0">
                      <a:solidFill>
                        <a:srgbClr val="FF0000"/>
                      </a:solidFill>
                      <a:latin typeface="+mn-ea"/>
                      <a:ea typeface="微软雅黑" panose="020B0503020204020204" charset="-122"/>
                      <a:sym typeface="FZLanTingHeiS-R-GB"/>
                    </a:rPr>
                    <a:t>零售</a:t>
                  </a:r>
                  <a:r>
                    <a:rPr lang="en-US" altLang="zh-CN" sz="1000" kern="0" spc="75" dirty="0">
                      <a:solidFill>
                        <a:srgbClr val="FF0000"/>
                      </a:solidFill>
                      <a:latin typeface="+mn-ea"/>
                      <a:ea typeface="微软雅黑" panose="020B0503020204020204" charset="-122"/>
                      <a:sym typeface="FZLanTingHeiS-R-GB"/>
                    </a:rPr>
                    <a:t>+</a:t>
                  </a:r>
                  <a:r>
                    <a:rPr lang="zh-CN" altLang="en-US" sz="1000" kern="0" spc="75" dirty="0">
                      <a:solidFill>
                        <a:srgbClr val="FF0000"/>
                      </a:solidFill>
                      <a:latin typeface="+mn-ea"/>
                      <a:ea typeface="微软雅黑" panose="020B0503020204020204" charset="-122"/>
                      <a:sym typeface="FZLanTingHeiS-R-GB"/>
                    </a:rPr>
                    <a:t>多模态</a:t>
                  </a:r>
                  <a:endParaRPr lang="en-US" altLang="zh-CN" sz="1000" kern="0" spc="75" dirty="0">
                    <a:solidFill>
                      <a:srgbClr val="FF0000"/>
                    </a:solidFill>
                    <a:latin typeface="+mn-ea"/>
                    <a:ea typeface="微软雅黑" panose="020B0503020204020204" charset="-122"/>
                    <a:sym typeface="FZLanTingHeiS-R-GB"/>
                  </a:endParaRPr>
                </a:p>
              </p:txBody>
            </p:sp>
          </p:grpSp>
        </p:grpSp>
        <p:grpSp>
          <p:nvGrpSpPr>
            <p:cNvPr id="198" name="组合 197"/>
            <p:cNvGrpSpPr/>
            <p:nvPr/>
          </p:nvGrpSpPr>
          <p:grpSpPr>
            <a:xfrm>
              <a:off x="6788126" y="863881"/>
              <a:ext cx="4867426" cy="5006568"/>
              <a:chOff x="6788126" y="863881"/>
              <a:chExt cx="4867426" cy="5006568"/>
            </a:xfrm>
          </p:grpSpPr>
          <p:sp>
            <p:nvSpPr>
              <p:cNvPr id="7" name="圆角矩形 6"/>
              <p:cNvSpPr/>
              <p:nvPr/>
            </p:nvSpPr>
            <p:spPr>
              <a:xfrm>
                <a:off x="6788126" y="863881"/>
                <a:ext cx="4867426" cy="306462"/>
              </a:xfrm>
              <a:prstGeom prst="roundRect">
                <a:avLst/>
              </a:prstGeom>
              <a:solidFill>
                <a:schemeClr val="bg1">
                  <a:lumMod val="8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228600"/>
                <a:r>
                  <a:rPr kumimoji="1" lang="zh-CN" altLang="en-US" sz="14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Arial" panose="020B0604020202020204" pitchFamily="34" charset="0"/>
                    <a:sym typeface="Helvetica"/>
                  </a:rPr>
                  <a:t>下游</a:t>
                </a:r>
              </a:p>
            </p:txBody>
          </p:sp>
          <p:grpSp>
            <p:nvGrpSpPr>
              <p:cNvPr id="122" name="组合 121"/>
              <p:cNvGrpSpPr/>
              <p:nvPr/>
            </p:nvGrpSpPr>
            <p:grpSpPr>
              <a:xfrm>
                <a:off x="6788126" y="1189897"/>
                <a:ext cx="4867426" cy="4680552"/>
                <a:chOff x="6977102" y="1433737"/>
                <a:chExt cx="4867426" cy="4680552"/>
              </a:xfrm>
            </p:grpSpPr>
            <p:sp>
              <p:nvSpPr>
                <p:cNvPr id="62" name="矩形: 圆角 37"/>
                <p:cNvSpPr/>
                <p:nvPr/>
              </p:nvSpPr>
              <p:spPr>
                <a:xfrm>
                  <a:off x="6977102" y="1588067"/>
                  <a:ext cx="4867426" cy="4526222"/>
                </a:xfrm>
                <a:prstGeom prst="roundRect">
                  <a:avLst>
                    <a:gd name="adj" fmla="val 0"/>
                  </a:avLst>
                </a:prstGeom>
                <a:noFill/>
                <a:ln w="9525" cap="flat" cmpd="sng" algn="ctr">
                  <a:solidFill>
                    <a:srgbClr val="D2D3D2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3"/>
                </a:fontRef>
              </p:style>
              <p:txBody>
                <a:bodyPr rot="0" spcFirstLastPara="1" vertOverflow="overflow" horzOverflow="overflow" vert="horz" wrap="square" lIns="45718" tIns="45718" rIns="45718" bIns="45718" numCol="1" spcCol="38100" rtlCol="0" anchor="ctr">
                  <a:spAutoFit/>
                </a:bodyPr>
                <a:lstStyle/>
                <a:p>
                  <a:pPr marL="0" marR="0" lvl="0" indent="0" algn="l" defTabSz="914400" rtl="0" eaLnBrk="1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 Light" panose="020F0302020204030204"/>
                    <a:ea typeface="微软雅黑" panose="020B0503020204020204" charset="-122"/>
                    <a:cs typeface="+mn-cs"/>
                    <a:sym typeface="Helvetica"/>
                  </a:endParaRPr>
                </a:p>
              </p:txBody>
            </p:sp>
            <p:sp>
              <p:nvSpPr>
                <p:cNvPr id="63" name="圆角矩形 62"/>
                <p:cNvSpPr/>
                <p:nvPr/>
              </p:nvSpPr>
              <p:spPr>
                <a:xfrm>
                  <a:off x="8512058" y="1433737"/>
                  <a:ext cx="1827995" cy="306255"/>
                </a:xfrm>
                <a:prstGeom prst="roundRect">
                  <a:avLst/>
                </a:prstGeom>
                <a:solidFill>
                  <a:srgbClr val="F6F6F6"/>
                </a:solidFill>
                <a:ln w="12700" cap="flat">
                  <a:noFill/>
                  <a:miter lim="400000"/>
                </a:ln>
                <a:effectLst/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none"/>
              </p:style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120000"/>
                    </a:lnSpc>
                    <a:spcAft>
                      <a:spcPts val="600"/>
                    </a:spcAft>
                  </a:pPr>
                  <a:r>
                    <a:rPr kumimoji="1" lang="zh-CN" altLang="en-US" sz="1100" kern="0" dirty="0">
                      <a:latin typeface="Arial" panose="020B0604020202020204" pitchFamily="34" charset="0"/>
                      <a:ea typeface="微软雅黑" panose="020B0503020204020204" charset="-122"/>
                      <a:cs typeface="+mn-ea"/>
                      <a:sym typeface="Helvetica"/>
                    </a:rPr>
                    <a:t>应用</a:t>
                  </a:r>
                </a:p>
              </p:txBody>
            </p:sp>
          </p:grpSp>
          <p:grpSp>
            <p:nvGrpSpPr>
              <p:cNvPr id="126" name="组合 125"/>
              <p:cNvGrpSpPr/>
              <p:nvPr/>
            </p:nvGrpSpPr>
            <p:grpSpPr>
              <a:xfrm>
                <a:off x="6855182" y="1520347"/>
                <a:ext cx="4750408" cy="828000"/>
                <a:chOff x="7044158" y="1764187"/>
                <a:chExt cx="4750408" cy="828000"/>
              </a:xfrm>
            </p:grpSpPr>
            <p:sp>
              <p:nvSpPr>
                <p:cNvPr id="67" name="矩形"/>
                <p:cNvSpPr/>
                <p:nvPr/>
              </p:nvSpPr>
              <p:spPr>
                <a:xfrm>
                  <a:off x="7044158" y="1764187"/>
                  <a:ext cx="4750408" cy="828000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miter lim="400000"/>
                </a:ln>
                <a:effectLst>
                  <a:outerShdw blurRad="342900" dist="12700" dir="5400000" rotWithShape="0">
                    <a:srgbClr val="000000">
                      <a:alpha val="13200"/>
                    </a:srgbClr>
                  </a:outerShdw>
                </a:effectLst>
              </p:spPr>
              <p:txBody>
                <a:bodyPr lIns="0" tIns="0" rIns="0" bIns="0" anchor="ctr"/>
                <a:lstStyle/>
                <a:p>
                  <a:pPr defTabSz="228600">
                    <a:defRPr sz="38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 sz="1520" dirty="0">
                    <a:solidFill>
                      <a:srgbClr val="FFFFFF"/>
                    </a:solidFill>
                    <a:latin typeface="微软雅黑" panose="020B0503020204020204" charset="-122"/>
                    <a:ea typeface="微软雅黑" panose="020B0503020204020204" charset="-122"/>
                    <a:sym typeface="Helvetica Neue Medium"/>
                  </a:endParaRPr>
                </a:p>
              </p:txBody>
            </p:sp>
            <p:pic>
              <p:nvPicPr>
                <p:cNvPr id="68" name="图片 67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231612" y="2021167"/>
                  <a:ext cx="270000" cy="270000"/>
                </a:xfrm>
                <a:prstGeom prst="rect">
                  <a:avLst/>
                </a:prstGeom>
              </p:spPr>
            </p:pic>
            <p:sp>
              <p:nvSpPr>
                <p:cNvPr id="69" name="文本框 68"/>
                <p:cNvSpPr txBox="1"/>
                <p:nvPr/>
              </p:nvSpPr>
              <p:spPr>
                <a:xfrm>
                  <a:off x="7437779" y="1980054"/>
                  <a:ext cx="612000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 defTabSz="228600"/>
                  <a:r>
                    <a:rPr lang="zh-CN" altLang="en-US" sz="1600" dirty="0">
                      <a:latin typeface="微软雅黑" panose="020B0503020204020204" charset="-122"/>
                      <a:ea typeface="微软雅黑" panose="020B0503020204020204" charset="-122"/>
                      <a:sym typeface="+mn-ea"/>
                    </a:rPr>
                    <a:t>金融</a:t>
                  </a:r>
                </a:p>
              </p:txBody>
            </p:sp>
            <p:sp>
              <p:nvSpPr>
                <p:cNvPr id="70" name="流程图: 终止 107"/>
                <p:cNvSpPr/>
                <p:nvPr/>
              </p:nvSpPr>
              <p:spPr>
                <a:xfrm>
                  <a:off x="8319982" y="1895452"/>
                  <a:ext cx="774000" cy="270000"/>
                </a:xfrm>
                <a:prstGeom prst="flowChartTerminator">
                  <a:avLst/>
                </a:prstGeom>
                <a:noFill/>
                <a:ln w="12700" cap="flat">
                  <a:solidFill>
                    <a:srgbClr val="D2D3D2">
                      <a:alpha val="66349"/>
                    </a:srgbClr>
                  </a:solidFill>
                  <a:prstDash val="solid"/>
                  <a:round/>
                </a:ln>
                <a:effectLst/>
              </p:spPr>
              <p:txBody>
                <a:bodyPr wrap="square" lIns="25397" tIns="25397" rIns="25397" bIns="25397" numCol="1" anchor="ctr">
                  <a:noAutofit/>
                </a:bodyPr>
                <a:lstStyle/>
                <a:p>
                  <a:pPr algn="ctr" defTabSz="1608455" hangingPunct="0"/>
                  <a:r>
                    <a:rPr lang="zh-CN" altLang="en-US" sz="900" kern="0" spc="75" dirty="0">
                      <a:solidFill>
                        <a:srgbClr val="000000"/>
                      </a:solidFill>
                      <a:latin typeface="+mn-ea"/>
                      <a:ea typeface="微软雅黑" panose="020B0503020204020204" charset="-122"/>
                    </a:rPr>
                    <a:t>量化交易</a:t>
                  </a:r>
                </a:p>
              </p:txBody>
            </p:sp>
            <p:sp>
              <p:nvSpPr>
                <p:cNvPr id="71" name="流程图: 终止 111"/>
                <p:cNvSpPr/>
                <p:nvPr/>
              </p:nvSpPr>
              <p:spPr>
                <a:xfrm>
                  <a:off x="9183982" y="1895452"/>
                  <a:ext cx="774000" cy="270000"/>
                </a:xfrm>
                <a:prstGeom prst="flowChartTerminator">
                  <a:avLst/>
                </a:prstGeom>
                <a:noFill/>
                <a:ln w="12700" cap="flat">
                  <a:solidFill>
                    <a:srgbClr val="D2D3D2">
                      <a:alpha val="66349"/>
                    </a:srgbClr>
                  </a:solidFill>
                  <a:prstDash val="solid"/>
                  <a:round/>
                </a:ln>
                <a:effectLst/>
              </p:spPr>
              <p:txBody>
                <a:bodyPr wrap="square" lIns="25397" tIns="25397" rIns="25397" bIns="25397" numCol="1" anchor="ctr">
                  <a:noAutofit/>
                </a:bodyPr>
                <a:lstStyle/>
                <a:p>
                  <a:pPr algn="ctr" defTabSz="1608455" hangingPunct="0"/>
                  <a:r>
                    <a:rPr lang="zh-CN" altLang="en-US" sz="900" kern="0" spc="75" dirty="0">
                      <a:solidFill>
                        <a:srgbClr val="000000"/>
                      </a:solidFill>
                      <a:latin typeface="+mn-ea"/>
                      <a:ea typeface="微软雅黑" panose="020B0503020204020204" charset="-122"/>
                    </a:rPr>
                    <a:t>智能客服</a:t>
                  </a:r>
                </a:p>
              </p:txBody>
            </p:sp>
            <p:sp>
              <p:nvSpPr>
                <p:cNvPr id="72" name="流程图: 终止 112"/>
                <p:cNvSpPr/>
                <p:nvPr/>
              </p:nvSpPr>
              <p:spPr>
                <a:xfrm>
                  <a:off x="10047982" y="1895452"/>
                  <a:ext cx="774000" cy="270000"/>
                </a:xfrm>
                <a:prstGeom prst="flowChartTerminator">
                  <a:avLst/>
                </a:prstGeom>
                <a:noFill/>
                <a:ln w="12700" cap="flat">
                  <a:solidFill>
                    <a:srgbClr val="D2D3D2">
                      <a:alpha val="66349"/>
                    </a:srgbClr>
                  </a:solidFill>
                  <a:prstDash val="solid"/>
                  <a:round/>
                </a:ln>
                <a:effectLst/>
              </p:spPr>
              <p:txBody>
                <a:bodyPr wrap="square" lIns="25397" tIns="25397" rIns="25397" bIns="25397" numCol="1" anchor="ctr">
                  <a:noAutofit/>
                </a:bodyPr>
                <a:lstStyle/>
                <a:p>
                  <a:pPr algn="ctr" defTabSz="1608455" hangingPunct="0"/>
                  <a:r>
                    <a:rPr lang="zh-CN" altLang="en-US" sz="900" kern="0" spc="75" dirty="0">
                      <a:solidFill>
                        <a:srgbClr val="000000"/>
                      </a:solidFill>
                      <a:latin typeface="+mn-ea"/>
                      <a:ea typeface="微软雅黑" panose="020B0503020204020204" charset="-122"/>
                    </a:rPr>
                    <a:t>智能推荐</a:t>
                  </a:r>
                </a:p>
              </p:txBody>
            </p:sp>
            <p:sp>
              <p:nvSpPr>
                <p:cNvPr id="73" name="流程图: 终止 113"/>
                <p:cNvSpPr/>
                <p:nvPr/>
              </p:nvSpPr>
              <p:spPr>
                <a:xfrm>
                  <a:off x="10911982" y="1895452"/>
                  <a:ext cx="774000" cy="270000"/>
                </a:xfrm>
                <a:prstGeom prst="flowChartTerminator">
                  <a:avLst/>
                </a:prstGeom>
                <a:noFill/>
                <a:ln w="12700" cap="flat">
                  <a:solidFill>
                    <a:srgbClr val="D2D3D2">
                      <a:alpha val="66349"/>
                    </a:srgbClr>
                  </a:solidFill>
                  <a:prstDash val="solid"/>
                  <a:round/>
                </a:ln>
                <a:effectLst/>
              </p:spPr>
              <p:txBody>
                <a:bodyPr wrap="square" lIns="25397" tIns="25397" rIns="25397" bIns="25397" numCol="1" anchor="ctr">
                  <a:noAutofit/>
                </a:bodyPr>
                <a:lstStyle/>
                <a:p>
                  <a:pPr algn="ctr" defTabSz="1608455" hangingPunct="0"/>
                  <a:r>
                    <a:rPr lang="zh-CN" altLang="en-US" sz="900" kern="0" spc="75" dirty="0">
                      <a:solidFill>
                        <a:srgbClr val="000000"/>
                      </a:solidFill>
                      <a:latin typeface="+mn-ea"/>
                      <a:ea typeface="微软雅黑" panose="020B0503020204020204" charset="-122"/>
                    </a:rPr>
                    <a:t>风险管理</a:t>
                  </a:r>
                </a:p>
              </p:txBody>
            </p:sp>
            <p:sp>
              <p:nvSpPr>
                <p:cNvPr id="75" name="流程图: 终止 114"/>
                <p:cNvSpPr/>
                <p:nvPr/>
              </p:nvSpPr>
              <p:spPr>
                <a:xfrm>
                  <a:off x="8319982" y="2219580"/>
                  <a:ext cx="774000" cy="270000"/>
                </a:xfrm>
                <a:prstGeom prst="flowChartTerminator">
                  <a:avLst/>
                </a:prstGeom>
                <a:noFill/>
                <a:ln w="12700" cap="flat">
                  <a:solidFill>
                    <a:srgbClr val="D2D3D2">
                      <a:alpha val="66349"/>
                    </a:srgbClr>
                  </a:solidFill>
                  <a:prstDash val="solid"/>
                  <a:round/>
                </a:ln>
                <a:effectLst/>
              </p:spPr>
              <p:txBody>
                <a:bodyPr wrap="square" lIns="25397" tIns="25397" rIns="25397" bIns="25397" numCol="1" anchor="ctr">
                  <a:noAutofit/>
                </a:bodyPr>
                <a:lstStyle/>
                <a:p>
                  <a:pPr algn="ctr" defTabSz="1608455" hangingPunct="0"/>
                  <a:r>
                    <a:rPr lang="zh-CN" altLang="en-US" sz="900" kern="0" spc="75" dirty="0">
                      <a:solidFill>
                        <a:srgbClr val="000000"/>
                      </a:solidFill>
                      <a:latin typeface="+mn-ea"/>
                      <a:ea typeface="微软雅黑" panose="020B0503020204020204" charset="-122"/>
                    </a:rPr>
                    <a:t>智能经营</a:t>
                  </a:r>
                </a:p>
              </p:txBody>
            </p:sp>
            <p:sp>
              <p:nvSpPr>
                <p:cNvPr id="76" name="流程图: 终止 115"/>
                <p:cNvSpPr/>
                <p:nvPr/>
              </p:nvSpPr>
              <p:spPr>
                <a:xfrm>
                  <a:off x="9183982" y="2219580"/>
                  <a:ext cx="774000" cy="270000"/>
                </a:xfrm>
                <a:prstGeom prst="flowChartTerminator">
                  <a:avLst/>
                </a:prstGeom>
                <a:noFill/>
                <a:ln w="12700" cap="flat">
                  <a:solidFill>
                    <a:srgbClr val="D2D3D2">
                      <a:alpha val="66349"/>
                    </a:srgbClr>
                  </a:solidFill>
                  <a:prstDash val="solid"/>
                  <a:round/>
                </a:ln>
                <a:effectLst/>
              </p:spPr>
              <p:txBody>
                <a:bodyPr wrap="square" lIns="25397" tIns="25397" rIns="25397" bIns="25397" numCol="1" anchor="ctr">
                  <a:noAutofit/>
                </a:bodyPr>
                <a:lstStyle/>
                <a:p>
                  <a:pPr algn="ctr" defTabSz="1608455" hangingPunct="0"/>
                  <a:r>
                    <a:rPr lang="zh-CN" altLang="en-US" sz="900" kern="0" spc="75" dirty="0">
                      <a:solidFill>
                        <a:srgbClr val="000000"/>
                      </a:solidFill>
                      <a:latin typeface="+mn-ea"/>
                      <a:ea typeface="微软雅黑" panose="020B0503020204020204" charset="-122"/>
                    </a:rPr>
                    <a:t>专家系统</a:t>
                  </a:r>
                </a:p>
              </p:txBody>
            </p:sp>
            <p:sp>
              <p:nvSpPr>
                <p:cNvPr id="77" name="流程图: 终止 116"/>
                <p:cNvSpPr/>
                <p:nvPr/>
              </p:nvSpPr>
              <p:spPr>
                <a:xfrm>
                  <a:off x="10047982" y="2219580"/>
                  <a:ext cx="973586" cy="270000"/>
                </a:xfrm>
                <a:prstGeom prst="flowChartTerminator">
                  <a:avLst/>
                </a:prstGeom>
                <a:noFill/>
                <a:ln w="12700" cap="flat">
                  <a:solidFill>
                    <a:srgbClr val="D2D3D2">
                      <a:alpha val="66349"/>
                    </a:srgbClr>
                  </a:solidFill>
                  <a:prstDash val="solid"/>
                  <a:round/>
                </a:ln>
                <a:effectLst/>
              </p:spPr>
              <p:txBody>
                <a:bodyPr wrap="square" lIns="25397" tIns="25397" rIns="25397" bIns="25397" numCol="1" anchor="ctr">
                  <a:noAutofit/>
                </a:bodyPr>
                <a:lstStyle/>
                <a:p>
                  <a:pPr algn="ctr" defTabSz="1608455" hangingPunct="0"/>
                  <a:r>
                    <a:rPr lang="zh-CN" altLang="en-US" sz="900" kern="0" spc="75" dirty="0">
                      <a:solidFill>
                        <a:srgbClr val="000000"/>
                      </a:solidFill>
                      <a:latin typeface="+mn-ea"/>
                      <a:ea typeface="微软雅黑" panose="020B0503020204020204" charset="-122"/>
                    </a:rPr>
                    <a:t>金融资产决策</a:t>
                  </a:r>
                </a:p>
              </p:txBody>
            </p:sp>
          </p:grpSp>
          <p:grpSp>
            <p:nvGrpSpPr>
              <p:cNvPr id="127" name="组合 126"/>
              <p:cNvGrpSpPr/>
              <p:nvPr/>
            </p:nvGrpSpPr>
            <p:grpSpPr>
              <a:xfrm>
                <a:off x="6855182" y="2384039"/>
                <a:ext cx="4750408" cy="828000"/>
                <a:chOff x="7044158" y="2749799"/>
                <a:chExt cx="4750408" cy="828000"/>
              </a:xfrm>
            </p:grpSpPr>
            <p:sp>
              <p:nvSpPr>
                <p:cNvPr id="78" name="矩形"/>
                <p:cNvSpPr/>
                <p:nvPr/>
              </p:nvSpPr>
              <p:spPr>
                <a:xfrm>
                  <a:off x="7044158" y="2749799"/>
                  <a:ext cx="4750408" cy="828000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miter lim="400000"/>
                </a:ln>
                <a:effectLst>
                  <a:outerShdw blurRad="342900" dist="12700" dir="5400000" rotWithShape="0">
                    <a:srgbClr val="000000">
                      <a:alpha val="13200"/>
                    </a:srgbClr>
                  </a:outerShdw>
                </a:effectLst>
              </p:spPr>
              <p:txBody>
                <a:bodyPr lIns="0" tIns="0" rIns="0" bIns="0" anchor="ctr"/>
                <a:lstStyle/>
                <a:p>
                  <a:pPr defTabSz="228600">
                    <a:defRPr sz="38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 sz="1520" dirty="0">
                    <a:solidFill>
                      <a:srgbClr val="FFFFFF"/>
                    </a:solidFill>
                    <a:latin typeface="微软雅黑" panose="020B0503020204020204" charset="-122"/>
                    <a:ea typeface="微软雅黑" panose="020B0503020204020204" charset="-122"/>
                    <a:sym typeface="Helvetica Neue Medium"/>
                  </a:endParaRPr>
                </a:p>
              </p:txBody>
            </p:sp>
            <p:sp>
              <p:nvSpPr>
                <p:cNvPr id="79" name="文本框 78"/>
                <p:cNvSpPr txBox="1"/>
                <p:nvPr/>
              </p:nvSpPr>
              <p:spPr>
                <a:xfrm>
                  <a:off x="7456067" y="2990051"/>
                  <a:ext cx="612000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 defTabSz="228600"/>
                  <a:r>
                    <a:rPr lang="zh-CN" altLang="en-US" sz="1600" dirty="0">
                      <a:latin typeface="微软雅黑" panose="020B0503020204020204" charset="-122"/>
                      <a:ea typeface="微软雅黑" panose="020B0503020204020204" charset="-122"/>
                      <a:sym typeface="+mn-ea"/>
                    </a:rPr>
                    <a:t>制造</a:t>
                  </a:r>
                </a:p>
              </p:txBody>
            </p:sp>
            <p:sp>
              <p:nvSpPr>
                <p:cNvPr id="80" name="流程图: 终止 190"/>
                <p:cNvSpPr/>
                <p:nvPr/>
              </p:nvSpPr>
              <p:spPr>
                <a:xfrm>
                  <a:off x="8247888" y="2881064"/>
                  <a:ext cx="986829" cy="270000"/>
                </a:xfrm>
                <a:prstGeom prst="flowChartTerminator">
                  <a:avLst/>
                </a:prstGeom>
                <a:noFill/>
                <a:ln w="12700" cap="flat">
                  <a:solidFill>
                    <a:srgbClr val="D2D3D2">
                      <a:alpha val="66349"/>
                    </a:srgbClr>
                  </a:solidFill>
                  <a:prstDash val="solid"/>
                  <a:round/>
                </a:ln>
                <a:effectLst/>
              </p:spPr>
              <p:txBody>
                <a:bodyPr wrap="square" lIns="25397" tIns="25397" rIns="25397" bIns="25397" numCol="1" anchor="ctr">
                  <a:noAutofit/>
                </a:bodyPr>
                <a:lstStyle/>
                <a:p>
                  <a:pPr algn="ctr" defTabSz="1608455" hangingPunct="0"/>
                  <a:r>
                    <a:rPr lang="zh-CN" altLang="en-US" sz="900" kern="0" spc="75" dirty="0">
                      <a:solidFill>
                        <a:srgbClr val="000000"/>
                      </a:solidFill>
                      <a:latin typeface="+mn-ea"/>
                      <a:ea typeface="微软雅黑" panose="020B0503020204020204" charset="-122"/>
                    </a:rPr>
                    <a:t>安全生产监测</a:t>
                  </a:r>
                </a:p>
              </p:txBody>
            </p:sp>
            <p:sp>
              <p:nvSpPr>
                <p:cNvPr id="81" name="流程图: 终止 191"/>
                <p:cNvSpPr/>
                <p:nvPr/>
              </p:nvSpPr>
              <p:spPr>
                <a:xfrm>
                  <a:off x="9296663" y="2881064"/>
                  <a:ext cx="888791" cy="270000"/>
                </a:xfrm>
                <a:prstGeom prst="flowChartTerminator">
                  <a:avLst/>
                </a:prstGeom>
                <a:noFill/>
                <a:ln w="12700" cap="flat">
                  <a:solidFill>
                    <a:srgbClr val="D2D3D2">
                      <a:alpha val="66349"/>
                    </a:srgbClr>
                  </a:solidFill>
                  <a:prstDash val="solid"/>
                  <a:round/>
                </a:ln>
                <a:effectLst/>
              </p:spPr>
              <p:txBody>
                <a:bodyPr wrap="square" lIns="25397" tIns="25397" rIns="25397" bIns="25397" numCol="1" anchor="ctr">
                  <a:noAutofit/>
                </a:bodyPr>
                <a:lstStyle/>
                <a:p>
                  <a:pPr algn="ctr" defTabSz="1608455" hangingPunct="0"/>
                  <a:r>
                    <a:rPr lang="zh-CN" altLang="en-US" sz="900" kern="0" spc="75" dirty="0">
                      <a:solidFill>
                        <a:srgbClr val="000000"/>
                      </a:solidFill>
                      <a:latin typeface="+mn-ea"/>
                      <a:ea typeface="微软雅黑" panose="020B0503020204020204" charset="-122"/>
                    </a:rPr>
                    <a:t>数字孪生</a:t>
                  </a:r>
                </a:p>
              </p:txBody>
            </p:sp>
            <p:sp>
              <p:nvSpPr>
                <p:cNvPr id="82" name="流程图: 终止 194"/>
                <p:cNvSpPr/>
                <p:nvPr/>
              </p:nvSpPr>
              <p:spPr>
                <a:xfrm>
                  <a:off x="8247888" y="3205192"/>
                  <a:ext cx="986829" cy="270000"/>
                </a:xfrm>
                <a:prstGeom prst="flowChartTerminator">
                  <a:avLst/>
                </a:prstGeom>
                <a:noFill/>
                <a:ln w="12700" cap="flat">
                  <a:solidFill>
                    <a:srgbClr val="D2D3D2">
                      <a:alpha val="66349"/>
                    </a:srgbClr>
                  </a:solidFill>
                  <a:prstDash val="solid"/>
                  <a:round/>
                </a:ln>
                <a:effectLst/>
              </p:spPr>
              <p:txBody>
                <a:bodyPr wrap="square" lIns="25397" tIns="25397" rIns="25397" bIns="25397" numCol="1" anchor="ctr">
                  <a:noAutofit/>
                </a:bodyPr>
                <a:lstStyle/>
                <a:p>
                  <a:pPr algn="ctr" defTabSz="1608455" hangingPunct="0"/>
                  <a:r>
                    <a:rPr lang="zh-CN" altLang="en-US" sz="900" kern="0" spc="75" dirty="0">
                      <a:solidFill>
                        <a:srgbClr val="000000"/>
                      </a:solidFill>
                      <a:latin typeface="+mn-ea"/>
                      <a:ea typeface="微软雅黑" panose="020B0503020204020204" charset="-122"/>
                    </a:rPr>
                    <a:t>机器人巡检</a:t>
                  </a:r>
                </a:p>
              </p:txBody>
            </p:sp>
            <p:sp>
              <p:nvSpPr>
                <p:cNvPr id="83" name="流程图: 终止 195"/>
                <p:cNvSpPr/>
                <p:nvPr/>
              </p:nvSpPr>
              <p:spPr>
                <a:xfrm>
                  <a:off x="9296641" y="3205192"/>
                  <a:ext cx="888791" cy="270000"/>
                </a:xfrm>
                <a:prstGeom prst="flowChartTerminator">
                  <a:avLst/>
                </a:prstGeom>
                <a:noFill/>
                <a:ln w="12700" cap="flat">
                  <a:solidFill>
                    <a:srgbClr val="D2D3D2">
                      <a:alpha val="66349"/>
                    </a:srgbClr>
                  </a:solidFill>
                  <a:prstDash val="solid"/>
                  <a:round/>
                </a:ln>
                <a:effectLst/>
              </p:spPr>
              <p:txBody>
                <a:bodyPr wrap="square" lIns="25397" tIns="25397" rIns="25397" bIns="25397" numCol="1" anchor="ctr">
                  <a:noAutofit/>
                </a:bodyPr>
                <a:lstStyle/>
                <a:p>
                  <a:pPr algn="ctr" defTabSz="1608455" hangingPunct="0"/>
                  <a:r>
                    <a:rPr lang="zh-CN" altLang="en-US" sz="900" kern="0" spc="75" dirty="0">
                      <a:solidFill>
                        <a:srgbClr val="000000"/>
                      </a:solidFill>
                      <a:latin typeface="+mn-ea"/>
                      <a:ea typeface="微软雅黑" panose="020B0503020204020204" charset="-122"/>
                    </a:rPr>
                    <a:t>风险可视化</a:t>
                  </a:r>
                </a:p>
              </p:txBody>
            </p:sp>
            <p:sp>
              <p:nvSpPr>
                <p:cNvPr id="84" name="流程图: 终止 196"/>
                <p:cNvSpPr/>
                <p:nvPr/>
              </p:nvSpPr>
              <p:spPr>
                <a:xfrm>
                  <a:off x="10215913" y="3205192"/>
                  <a:ext cx="1237987" cy="270000"/>
                </a:xfrm>
                <a:prstGeom prst="flowChartTerminator">
                  <a:avLst/>
                </a:prstGeom>
                <a:noFill/>
                <a:ln w="12700" cap="flat">
                  <a:solidFill>
                    <a:srgbClr val="D2D3D2">
                      <a:alpha val="66349"/>
                    </a:srgbClr>
                  </a:solidFill>
                  <a:prstDash val="solid"/>
                  <a:round/>
                </a:ln>
                <a:effectLst/>
              </p:spPr>
              <p:txBody>
                <a:bodyPr wrap="square" lIns="25397" tIns="25397" rIns="25397" bIns="25397" numCol="1" anchor="ctr">
                  <a:noAutofit/>
                </a:bodyPr>
                <a:lstStyle/>
                <a:p>
                  <a:pPr algn="ctr" defTabSz="1608455" hangingPunct="0"/>
                  <a:r>
                    <a:rPr lang="zh-CN" altLang="en-US" sz="900" kern="0" spc="75" dirty="0">
                      <a:solidFill>
                        <a:srgbClr val="000000"/>
                      </a:solidFill>
                      <a:latin typeface="+mn-ea"/>
                      <a:ea typeface="微软雅黑" panose="020B0503020204020204" charset="-122"/>
                    </a:rPr>
                    <a:t>安全隐患知识库</a:t>
                  </a:r>
                </a:p>
              </p:txBody>
            </p:sp>
            <p:sp>
              <p:nvSpPr>
                <p:cNvPr id="85" name="流程图: 终止 197"/>
                <p:cNvSpPr/>
                <p:nvPr/>
              </p:nvSpPr>
              <p:spPr>
                <a:xfrm>
                  <a:off x="10216395" y="2881064"/>
                  <a:ext cx="1237987" cy="270000"/>
                </a:xfrm>
                <a:prstGeom prst="flowChartTerminator">
                  <a:avLst/>
                </a:prstGeom>
                <a:noFill/>
                <a:ln w="12700" cap="flat">
                  <a:solidFill>
                    <a:srgbClr val="D2D3D2">
                      <a:alpha val="66349"/>
                    </a:srgbClr>
                  </a:solidFill>
                  <a:prstDash val="solid"/>
                  <a:round/>
                </a:ln>
                <a:effectLst/>
              </p:spPr>
              <p:txBody>
                <a:bodyPr wrap="square" lIns="25397" tIns="25397" rIns="25397" bIns="25397" numCol="1" anchor="ctr">
                  <a:noAutofit/>
                </a:bodyPr>
                <a:lstStyle/>
                <a:p>
                  <a:pPr algn="ctr" defTabSz="1608455" hangingPunct="0"/>
                  <a:r>
                    <a:rPr lang="zh-CN" altLang="en-US" sz="900" kern="0" spc="75" dirty="0">
                      <a:solidFill>
                        <a:srgbClr val="000000"/>
                      </a:solidFill>
                      <a:latin typeface="+mn-ea"/>
                      <a:ea typeface="微软雅黑" panose="020B0503020204020204" charset="-122"/>
                    </a:rPr>
                    <a:t>应急处置辅助决策</a:t>
                  </a:r>
                </a:p>
              </p:txBody>
            </p:sp>
            <p:pic>
              <p:nvPicPr>
                <p:cNvPr id="114" name="图片 113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231462" y="3007324"/>
                  <a:ext cx="270000" cy="270000"/>
                </a:xfrm>
                <a:prstGeom prst="rect">
                  <a:avLst/>
                </a:prstGeom>
              </p:spPr>
            </p:pic>
          </p:grpSp>
          <p:grpSp>
            <p:nvGrpSpPr>
              <p:cNvPr id="195" name="组合 194"/>
              <p:cNvGrpSpPr/>
              <p:nvPr/>
            </p:nvGrpSpPr>
            <p:grpSpPr>
              <a:xfrm>
                <a:off x="6855182" y="4958451"/>
                <a:ext cx="4750408" cy="828000"/>
                <a:chOff x="7044158" y="5708259"/>
                <a:chExt cx="4750408" cy="828000"/>
              </a:xfrm>
            </p:grpSpPr>
            <p:sp>
              <p:nvSpPr>
                <p:cNvPr id="109" name="矩形"/>
                <p:cNvSpPr/>
                <p:nvPr/>
              </p:nvSpPr>
              <p:spPr>
                <a:xfrm>
                  <a:off x="7044158" y="5708259"/>
                  <a:ext cx="4750408" cy="828000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miter lim="400000"/>
                </a:ln>
                <a:effectLst>
                  <a:outerShdw blurRad="342900" dist="12700" dir="5400000" rotWithShape="0">
                    <a:srgbClr val="000000">
                      <a:alpha val="13200"/>
                    </a:srgbClr>
                  </a:outerShdw>
                </a:effectLst>
              </p:spPr>
              <p:txBody>
                <a:bodyPr lIns="0" tIns="0" rIns="0" bIns="0" anchor="ctr"/>
                <a:lstStyle/>
                <a:p>
                  <a:pPr defTabSz="228600">
                    <a:defRPr sz="38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 sz="1520" dirty="0">
                    <a:solidFill>
                      <a:srgbClr val="FFFFFF"/>
                    </a:solidFill>
                    <a:latin typeface="微软雅黑" panose="020B0503020204020204" charset="-122"/>
                    <a:ea typeface="微软雅黑" panose="020B0503020204020204" charset="-122"/>
                    <a:sym typeface="Helvetica Neue Medium"/>
                  </a:endParaRPr>
                </a:p>
              </p:txBody>
            </p:sp>
            <p:sp>
              <p:nvSpPr>
                <p:cNvPr id="110" name="文本框 109"/>
                <p:cNvSpPr txBox="1"/>
                <p:nvPr/>
              </p:nvSpPr>
              <p:spPr>
                <a:xfrm>
                  <a:off x="7501462" y="5925570"/>
                  <a:ext cx="612000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 defTabSz="228600"/>
                  <a:r>
                    <a:rPr lang="zh-CN" altLang="en-US" sz="1600" dirty="0">
                      <a:latin typeface="微软雅黑" panose="020B0503020204020204" charset="-122"/>
                      <a:ea typeface="微软雅黑" panose="020B0503020204020204" charset="-122"/>
                      <a:sym typeface="+mn-ea"/>
                    </a:rPr>
                    <a:t>能源</a:t>
                  </a:r>
                </a:p>
              </p:txBody>
            </p:sp>
            <p:sp>
              <p:nvSpPr>
                <p:cNvPr id="111" name="流程图: 终止 218"/>
                <p:cNvSpPr/>
                <p:nvPr/>
              </p:nvSpPr>
              <p:spPr>
                <a:xfrm>
                  <a:off x="8288086" y="5879356"/>
                  <a:ext cx="1098000" cy="270000"/>
                </a:xfrm>
                <a:prstGeom prst="flowChartTerminator">
                  <a:avLst/>
                </a:prstGeom>
                <a:noFill/>
                <a:ln w="12700" cap="flat">
                  <a:solidFill>
                    <a:srgbClr val="D2D3D2">
                      <a:alpha val="66349"/>
                    </a:srgbClr>
                  </a:solidFill>
                  <a:prstDash val="solid"/>
                  <a:round/>
                </a:ln>
                <a:effectLst/>
              </p:spPr>
              <p:txBody>
                <a:bodyPr wrap="square" lIns="25397" tIns="25397" rIns="25397" bIns="25397" numCol="1" anchor="ctr">
                  <a:noAutofit/>
                </a:bodyPr>
                <a:lstStyle/>
                <a:p>
                  <a:pPr algn="ctr" defTabSz="1608455" hangingPunct="0"/>
                  <a:r>
                    <a:rPr lang="zh-CN" altLang="en-US" sz="900" kern="0" spc="75" dirty="0">
                      <a:solidFill>
                        <a:srgbClr val="000000"/>
                      </a:solidFill>
                      <a:latin typeface="+mn-ea"/>
                      <a:ea typeface="微软雅黑" panose="020B0503020204020204" charset="-122"/>
                    </a:rPr>
                    <a:t>新能源发电运营</a:t>
                  </a:r>
                </a:p>
              </p:txBody>
            </p:sp>
            <p:sp>
              <p:nvSpPr>
                <p:cNvPr id="112" name="流程图: 终止 219"/>
                <p:cNvSpPr/>
                <p:nvPr/>
              </p:nvSpPr>
              <p:spPr>
                <a:xfrm>
                  <a:off x="9492326" y="5879356"/>
                  <a:ext cx="1098000" cy="270000"/>
                </a:xfrm>
                <a:prstGeom prst="flowChartTerminator">
                  <a:avLst/>
                </a:prstGeom>
                <a:noFill/>
                <a:ln w="12700" cap="flat">
                  <a:solidFill>
                    <a:srgbClr val="D2D3D2">
                      <a:alpha val="66349"/>
                    </a:srgbClr>
                  </a:solidFill>
                  <a:prstDash val="solid"/>
                  <a:round/>
                </a:ln>
                <a:effectLst/>
              </p:spPr>
              <p:txBody>
                <a:bodyPr wrap="square" lIns="25397" tIns="25397" rIns="25397" bIns="25397" numCol="1" anchor="ctr">
                  <a:noAutofit/>
                </a:bodyPr>
                <a:lstStyle/>
                <a:p>
                  <a:pPr algn="ctr" defTabSz="1608455" hangingPunct="0"/>
                  <a:r>
                    <a:rPr lang="zh-CN" altLang="en-US" sz="900" kern="0" spc="75" dirty="0">
                      <a:solidFill>
                        <a:srgbClr val="000000"/>
                      </a:solidFill>
                      <a:latin typeface="+mn-ea"/>
                      <a:ea typeface="微软雅黑" panose="020B0503020204020204" charset="-122"/>
                    </a:rPr>
                    <a:t>供应链风险管理</a:t>
                  </a:r>
                </a:p>
              </p:txBody>
            </p:sp>
            <p:sp>
              <p:nvSpPr>
                <p:cNvPr id="113" name="流程图: 终止 220"/>
                <p:cNvSpPr/>
                <p:nvPr/>
              </p:nvSpPr>
              <p:spPr>
                <a:xfrm>
                  <a:off x="8288086" y="6206102"/>
                  <a:ext cx="1098000" cy="270000"/>
                </a:xfrm>
                <a:prstGeom prst="flowChartTerminator">
                  <a:avLst/>
                </a:prstGeom>
                <a:noFill/>
                <a:ln w="12700" cap="flat">
                  <a:solidFill>
                    <a:srgbClr val="D2D3D2">
                      <a:alpha val="66349"/>
                    </a:srgbClr>
                  </a:solidFill>
                  <a:prstDash val="solid"/>
                  <a:round/>
                </a:ln>
                <a:effectLst/>
              </p:spPr>
              <p:txBody>
                <a:bodyPr wrap="square" lIns="25397" tIns="25397" rIns="25397" bIns="25397" numCol="1" anchor="ctr">
                  <a:noAutofit/>
                </a:bodyPr>
                <a:lstStyle/>
                <a:p>
                  <a:pPr algn="ctr" defTabSz="1608455" hangingPunct="0"/>
                  <a:r>
                    <a:rPr lang="zh-CN" altLang="en-US" sz="900" kern="0" spc="75" dirty="0">
                      <a:solidFill>
                        <a:srgbClr val="000000"/>
                      </a:solidFill>
                      <a:latin typeface="+mn-ea"/>
                      <a:ea typeface="微软雅黑" panose="020B0503020204020204" charset="-122"/>
                    </a:rPr>
                    <a:t>新能源功率预测</a:t>
                  </a:r>
                </a:p>
              </p:txBody>
            </p:sp>
            <p:pic>
              <p:nvPicPr>
                <p:cNvPr id="115" name="图片 114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231462" y="5959619"/>
                  <a:ext cx="270000" cy="270000"/>
                </a:xfrm>
                <a:prstGeom prst="rect">
                  <a:avLst/>
                </a:prstGeom>
              </p:spPr>
            </p:pic>
          </p:grpSp>
          <p:grpSp>
            <p:nvGrpSpPr>
              <p:cNvPr id="194" name="组合 193"/>
              <p:cNvGrpSpPr/>
              <p:nvPr/>
            </p:nvGrpSpPr>
            <p:grpSpPr>
              <a:xfrm>
                <a:off x="6855182" y="4103075"/>
                <a:ext cx="4750409" cy="828000"/>
                <a:chOff x="7044158" y="4730963"/>
                <a:chExt cx="4750409" cy="828000"/>
              </a:xfrm>
            </p:grpSpPr>
            <p:sp>
              <p:nvSpPr>
                <p:cNvPr id="97" name="矩形"/>
                <p:cNvSpPr/>
                <p:nvPr/>
              </p:nvSpPr>
              <p:spPr>
                <a:xfrm>
                  <a:off x="7044158" y="4730963"/>
                  <a:ext cx="4750409" cy="828000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miter lim="400000"/>
                </a:ln>
                <a:effectLst>
                  <a:outerShdw blurRad="342900" dist="12700" dir="5400000" rotWithShape="0">
                    <a:srgbClr val="000000">
                      <a:alpha val="13200"/>
                    </a:srgbClr>
                  </a:outerShdw>
                </a:effectLst>
              </p:spPr>
              <p:txBody>
                <a:bodyPr lIns="0" tIns="0" rIns="0" bIns="0" anchor="ctr"/>
                <a:lstStyle/>
                <a:p>
                  <a:pPr defTabSz="228600">
                    <a:defRPr sz="38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 sz="1520" dirty="0">
                    <a:solidFill>
                      <a:srgbClr val="FFFFFF"/>
                    </a:solidFill>
                    <a:latin typeface="微软雅黑" panose="020B0503020204020204" charset="-122"/>
                    <a:ea typeface="微软雅黑" panose="020B0503020204020204" charset="-122"/>
                    <a:sym typeface="Helvetica Neue Medium"/>
                  </a:endParaRPr>
                </a:p>
              </p:txBody>
            </p:sp>
            <p:sp>
              <p:nvSpPr>
                <p:cNvPr id="98" name="文本框 97"/>
                <p:cNvSpPr txBox="1"/>
                <p:nvPr/>
              </p:nvSpPr>
              <p:spPr>
                <a:xfrm>
                  <a:off x="7419842" y="4943810"/>
                  <a:ext cx="1040518" cy="280633"/>
                </a:xfrm>
                <a:prstGeom prst="rect">
                  <a:avLst/>
                </a:prstGeom>
                <a:noFill/>
              </p:spPr>
              <p:txBody>
                <a:bodyPr wrap="square">
                  <a:noAutofit/>
                </a:bodyPr>
                <a:lstStyle/>
                <a:p>
                  <a:pPr algn="ctr" defTabSz="228600"/>
                  <a:r>
                    <a:rPr lang="zh-CN" altLang="en-US" sz="1600" dirty="0">
                      <a:latin typeface="微软雅黑" panose="020B0503020204020204" charset="-122"/>
                      <a:ea typeface="微软雅黑" panose="020B0503020204020204" charset="-122"/>
                      <a:sym typeface="+mn-ea"/>
                    </a:rPr>
                    <a:t>泛互联网</a:t>
                  </a:r>
                </a:p>
              </p:txBody>
            </p:sp>
            <p:sp>
              <p:nvSpPr>
                <p:cNvPr id="102" name="流程图: 终止 210"/>
                <p:cNvSpPr/>
                <p:nvPr/>
              </p:nvSpPr>
              <p:spPr>
                <a:xfrm>
                  <a:off x="8681487" y="4862228"/>
                  <a:ext cx="898550" cy="270000"/>
                </a:xfrm>
                <a:prstGeom prst="flowChartTerminator">
                  <a:avLst/>
                </a:prstGeom>
                <a:noFill/>
                <a:ln w="12700" cap="flat">
                  <a:solidFill>
                    <a:srgbClr val="D2D3D2">
                      <a:alpha val="66349"/>
                    </a:srgbClr>
                  </a:solidFill>
                  <a:prstDash val="solid"/>
                  <a:round/>
                </a:ln>
                <a:effectLst/>
              </p:spPr>
              <p:txBody>
                <a:bodyPr wrap="square" lIns="25397" tIns="25397" rIns="25397" bIns="25397" numCol="1" anchor="ctr">
                  <a:noAutofit/>
                </a:bodyPr>
                <a:lstStyle/>
                <a:p>
                  <a:pPr algn="ctr" defTabSz="1608455" hangingPunct="0"/>
                  <a:r>
                    <a:rPr lang="zh-CN" altLang="en-US" sz="900" kern="0" spc="75">
                      <a:solidFill>
                        <a:srgbClr val="000000"/>
                      </a:solidFill>
                      <a:latin typeface="+mn-ea"/>
                      <a:ea typeface="微软雅黑" panose="020B0503020204020204" charset="-122"/>
                    </a:rPr>
                    <a:t>对话式</a:t>
                  </a:r>
                  <a:r>
                    <a:rPr lang="en-US" altLang="zh-CN" sz="900" kern="0" spc="75" dirty="0">
                      <a:solidFill>
                        <a:srgbClr val="000000"/>
                      </a:solidFill>
                      <a:latin typeface="+mn-ea"/>
                      <a:ea typeface="微软雅黑" panose="020B0503020204020204" charset="-122"/>
                    </a:rPr>
                    <a:t>BI</a:t>
                  </a:r>
                  <a:endParaRPr lang="zh-CN" altLang="en-US" sz="900" kern="0" spc="75" dirty="0">
                    <a:solidFill>
                      <a:srgbClr val="000000"/>
                    </a:solidFill>
                    <a:latin typeface="+mn-ea"/>
                    <a:ea typeface="微软雅黑" panose="020B0503020204020204" charset="-122"/>
                  </a:endParaRPr>
                </a:p>
              </p:txBody>
            </p:sp>
            <p:sp>
              <p:nvSpPr>
                <p:cNvPr id="105" name="流程图: 终止 211"/>
                <p:cNvSpPr/>
                <p:nvPr/>
              </p:nvSpPr>
              <p:spPr>
                <a:xfrm>
                  <a:off x="9637188" y="4862228"/>
                  <a:ext cx="774000" cy="270000"/>
                </a:xfrm>
                <a:prstGeom prst="flowChartTerminator">
                  <a:avLst/>
                </a:prstGeom>
                <a:noFill/>
                <a:ln w="12700" cap="flat">
                  <a:solidFill>
                    <a:srgbClr val="D2D3D2">
                      <a:alpha val="66349"/>
                    </a:srgbClr>
                  </a:solidFill>
                  <a:prstDash val="solid"/>
                  <a:round/>
                </a:ln>
                <a:effectLst/>
              </p:spPr>
              <p:txBody>
                <a:bodyPr wrap="square" lIns="25397" tIns="25397" rIns="25397" bIns="25397" numCol="1" anchor="ctr">
                  <a:noAutofit/>
                </a:bodyPr>
                <a:lstStyle/>
                <a:p>
                  <a:pPr algn="ctr" defTabSz="1608455" hangingPunct="0"/>
                  <a:r>
                    <a:rPr lang="zh-CN" altLang="en-US" sz="900" kern="0" spc="75" dirty="0">
                      <a:solidFill>
                        <a:srgbClr val="000000"/>
                      </a:solidFill>
                      <a:latin typeface="+mn-ea"/>
                      <a:ea typeface="微软雅黑" panose="020B0503020204020204" charset="-122"/>
                    </a:rPr>
                    <a:t>智能客服</a:t>
                  </a:r>
                </a:p>
              </p:txBody>
            </p:sp>
            <p:sp>
              <p:nvSpPr>
                <p:cNvPr id="106" name="流程图: 终止 212"/>
                <p:cNvSpPr/>
                <p:nvPr/>
              </p:nvSpPr>
              <p:spPr>
                <a:xfrm>
                  <a:off x="8681486" y="5186356"/>
                  <a:ext cx="898551" cy="270000"/>
                </a:xfrm>
                <a:prstGeom prst="flowChartTerminator">
                  <a:avLst/>
                </a:prstGeom>
                <a:noFill/>
                <a:ln w="12700" cap="flat">
                  <a:solidFill>
                    <a:srgbClr val="D2D3D2">
                      <a:alpha val="66349"/>
                    </a:srgbClr>
                  </a:solidFill>
                  <a:prstDash val="solid"/>
                  <a:round/>
                </a:ln>
                <a:effectLst/>
              </p:spPr>
              <p:txBody>
                <a:bodyPr wrap="square" lIns="25397" tIns="25397" rIns="25397" bIns="25397" numCol="1" anchor="ctr">
                  <a:noAutofit/>
                </a:bodyPr>
                <a:lstStyle/>
                <a:p>
                  <a:pPr algn="ctr" defTabSz="1608455" hangingPunct="0"/>
                  <a:r>
                    <a:rPr lang="zh-CN" altLang="en-US" sz="900" kern="0" spc="75" dirty="0">
                      <a:solidFill>
                        <a:srgbClr val="000000"/>
                      </a:solidFill>
                      <a:latin typeface="+mn-ea"/>
                      <a:ea typeface="微软雅黑" panose="020B0503020204020204" charset="-122"/>
                    </a:rPr>
                    <a:t>虚拟数字人</a:t>
                  </a:r>
                </a:p>
              </p:txBody>
            </p:sp>
            <p:sp>
              <p:nvSpPr>
                <p:cNvPr id="107" name="流程图: 终止 213"/>
                <p:cNvSpPr/>
                <p:nvPr/>
              </p:nvSpPr>
              <p:spPr>
                <a:xfrm>
                  <a:off x="9643262" y="5186356"/>
                  <a:ext cx="774000" cy="270000"/>
                </a:xfrm>
                <a:prstGeom prst="flowChartTerminator">
                  <a:avLst/>
                </a:prstGeom>
                <a:noFill/>
                <a:ln w="12700" cap="flat">
                  <a:solidFill>
                    <a:srgbClr val="D2D3D2">
                      <a:alpha val="66349"/>
                    </a:srgbClr>
                  </a:solidFill>
                  <a:prstDash val="solid"/>
                  <a:round/>
                </a:ln>
                <a:effectLst/>
              </p:spPr>
              <p:txBody>
                <a:bodyPr wrap="square" lIns="25397" tIns="25397" rIns="25397" bIns="25397" numCol="1" anchor="ctr">
                  <a:noAutofit/>
                </a:bodyPr>
                <a:lstStyle/>
                <a:p>
                  <a:pPr algn="ctr" defTabSz="1608455" hangingPunct="0"/>
                  <a:r>
                    <a:rPr lang="zh-CN" altLang="en-US" sz="900" kern="0" spc="75" dirty="0">
                      <a:solidFill>
                        <a:srgbClr val="000000"/>
                      </a:solidFill>
                      <a:latin typeface="+mn-ea"/>
                      <a:ea typeface="微软雅黑" panose="020B0503020204020204" charset="-122"/>
                    </a:rPr>
                    <a:t>用户洞察</a:t>
                  </a:r>
                </a:p>
              </p:txBody>
            </p:sp>
            <p:sp>
              <p:nvSpPr>
                <p:cNvPr id="108" name="流程图: 终止 214"/>
                <p:cNvSpPr/>
                <p:nvPr/>
              </p:nvSpPr>
              <p:spPr>
                <a:xfrm>
                  <a:off x="10480648" y="4862228"/>
                  <a:ext cx="961543" cy="270000"/>
                </a:xfrm>
                <a:prstGeom prst="flowChartTerminator">
                  <a:avLst/>
                </a:prstGeom>
                <a:noFill/>
                <a:ln w="12700" cap="flat">
                  <a:solidFill>
                    <a:srgbClr val="D2D3D2">
                      <a:alpha val="66349"/>
                    </a:srgbClr>
                  </a:solidFill>
                  <a:prstDash val="solid"/>
                  <a:round/>
                </a:ln>
                <a:effectLst/>
              </p:spPr>
              <p:txBody>
                <a:bodyPr wrap="square" lIns="25397" tIns="25397" rIns="25397" bIns="25397" numCol="1" anchor="ctr">
                  <a:noAutofit/>
                </a:bodyPr>
                <a:lstStyle/>
                <a:p>
                  <a:pPr algn="ctr" defTabSz="1608455" hangingPunct="0"/>
                  <a:r>
                    <a:rPr lang="zh-CN" altLang="en-US" sz="900" kern="0" spc="75" dirty="0">
                      <a:solidFill>
                        <a:srgbClr val="000000"/>
                      </a:solidFill>
                      <a:latin typeface="+mn-ea"/>
                      <a:ea typeface="微软雅黑" panose="020B0503020204020204" charset="-122"/>
                    </a:rPr>
                    <a:t>游戏场景生成</a:t>
                  </a:r>
                </a:p>
              </p:txBody>
            </p:sp>
            <p:pic>
              <p:nvPicPr>
                <p:cNvPr id="116" name="图片 115"/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231462" y="4987324"/>
                  <a:ext cx="270000" cy="270000"/>
                </a:xfrm>
                <a:prstGeom prst="rect">
                  <a:avLst/>
                </a:prstGeom>
              </p:spPr>
            </p:pic>
          </p:grpSp>
          <p:grpSp>
            <p:nvGrpSpPr>
              <p:cNvPr id="192" name="组合 191"/>
              <p:cNvGrpSpPr/>
              <p:nvPr/>
            </p:nvGrpSpPr>
            <p:grpSpPr>
              <a:xfrm>
                <a:off x="6855182" y="3244181"/>
                <a:ext cx="4750409" cy="828000"/>
                <a:chOff x="7044158" y="3737957"/>
                <a:chExt cx="4750409" cy="828000"/>
              </a:xfrm>
            </p:grpSpPr>
            <p:sp>
              <p:nvSpPr>
                <p:cNvPr id="86" name="矩形"/>
                <p:cNvSpPr/>
                <p:nvPr/>
              </p:nvSpPr>
              <p:spPr>
                <a:xfrm>
                  <a:off x="7044158" y="3737957"/>
                  <a:ext cx="4750409" cy="828000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miter lim="400000"/>
                </a:ln>
                <a:effectLst>
                  <a:outerShdw blurRad="342900" dist="12700" dir="5400000" rotWithShape="0">
                    <a:srgbClr val="000000">
                      <a:alpha val="13200"/>
                    </a:srgbClr>
                  </a:outerShdw>
                </a:effectLst>
              </p:spPr>
              <p:txBody>
                <a:bodyPr lIns="0" tIns="0" rIns="0" bIns="0" anchor="ctr"/>
                <a:lstStyle/>
                <a:p>
                  <a:pPr defTabSz="228600">
                    <a:defRPr sz="38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 sz="1520" dirty="0">
                    <a:solidFill>
                      <a:srgbClr val="FFFFFF"/>
                    </a:solidFill>
                    <a:latin typeface="微软雅黑" panose="020B0503020204020204" charset="-122"/>
                    <a:ea typeface="微软雅黑" panose="020B0503020204020204" charset="-122"/>
                    <a:sym typeface="Helvetica Neue Medium"/>
                  </a:endParaRPr>
                </a:p>
              </p:txBody>
            </p:sp>
            <p:sp>
              <p:nvSpPr>
                <p:cNvPr id="87" name="文本框 86"/>
                <p:cNvSpPr txBox="1"/>
                <p:nvPr/>
              </p:nvSpPr>
              <p:spPr>
                <a:xfrm>
                  <a:off x="7438054" y="3962643"/>
                  <a:ext cx="1103827" cy="280633"/>
                </a:xfrm>
                <a:prstGeom prst="rect">
                  <a:avLst/>
                </a:prstGeom>
                <a:noFill/>
              </p:spPr>
              <p:txBody>
                <a:bodyPr wrap="square">
                  <a:noAutofit/>
                </a:bodyPr>
                <a:lstStyle/>
                <a:p>
                  <a:pPr algn="ctr" defTabSz="228600"/>
                  <a:r>
                    <a:rPr lang="en-US" altLang="zh-CN" sz="1600" dirty="0">
                      <a:latin typeface="微软雅黑" panose="020B0503020204020204" charset="-122"/>
                      <a:ea typeface="微软雅黑" panose="020B0503020204020204" charset="-122"/>
                      <a:sym typeface="+mn-ea"/>
                    </a:rPr>
                    <a:t>MarTech</a:t>
                  </a:r>
                  <a:endParaRPr lang="zh-CN" altLang="en-US" sz="160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endParaRPr>
                </a:p>
              </p:txBody>
            </p:sp>
            <p:sp>
              <p:nvSpPr>
                <p:cNvPr id="88" name="流程图: 终止 201"/>
                <p:cNvSpPr/>
                <p:nvPr/>
              </p:nvSpPr>
              <p:spPr>
                <a:xfrm>
                  <a:off x="8681487" y="3869222"/>
                  <a:ext cx="774000" cy="270000"/>
                </a:xfrm>
                <a:prstGeom prst="flowChartTerminator">
                  <a:avLst/>
                </a:prstGeom>
                <a:noFill/>
                <a:ln w="12700" cap="flat">
                  <a:solidFill>
                    <a:srgbClr val="D2D3D2">
                      <a:alpha val="66349"/>
                    </a:srgbClr>
                  </a:solidFill>
                  <a:prstDash val="solid"/>
                  <a:round/>
                </a:ln>
                <a:effectLst/>
              </p:spPr>
              <p:txBody>
                <a:bodyPr wrap="square" lIns="25397" tIns="25397" rIns="25397" bIns="25397" numCol="1" anchor="ctr">
                  <a:noAutofit/>
                </a:bodyPr>
                <a:lstStyle/>
                <a:p>
                  <a:pPr algn="ctr" defTabSz="1608455" hangingPunct="0"/>
                  <a:r>
                    <a:rPr lang="zh-CN" altLang="en-US" sz="900" kern="0" spc="75" dirty="0">
                      <a:solidFill>
                        <a:srgbClr val="000000"/>
                      </a:solidFill>
                      <a:latin typeface="+mn-ea"/>
                      <a:ea typeface="微软雅黑" panose="020B0503020204020204" charset="-122"/>
                    </a:rPr>
                    <a:t>广告投放</a:t>
                  </a:r>
                </a:p>
              </p:txBody>
            </p:sp>
            <p:sp>
              <p:nvSpPr>
                <p:cNvPr id="89" name="流程图: 终止 202"/>
                <p:cNvSpPr/>
                <p:nvPr/>
              </p:nvSpPr>
              <p:spPr>
                <a:xfrm>
                  <a:off x="9582324" y="3869222"/>
                  <a:ext cx="774000" cy="270000"/>
                </a:xfrm>
                <a:prstGeom prst="flowChartTerminator">
                  <a:avLst/>
                </a:prstGeom>
                <a:noFill/>
                <a:ln w="12700" cap="flat">
                  <a:solidFill>
                    <a:srgbClr val="D2D3D2">
                      <a:alpha val="66349"/>
                    </a:srgbClr>
                  </a:solidFill>
                  <a:prstDash val="solid"/>
                  <a:round/>
                </a:ln>
                <a:effectLst/>
              </p:spPr>
              <p:txBody>
                <a:bodyPr wrap="square" lIns="25397" tIns="25397" rIns="25397" bIns="25397" numCol="1" anchor="ctr">
                  <a:noAutofit/>
                </a:bodyPr>
                <a:lstStyle/>
                <a:p>
                  <a:pPr algn="ctr" defTabSz="1608455" hangingPunct="0"/>
                  <a:r>
                    <a:rPr lang="zh-CN" altLang="en-US" sz="900" kern="0" spc="75" dirty="0">
                      <a:solidFill>
                        <a:srgbClr val="000000"/>
                      </a:solidFill>
                      <a:latin typeface="+mn-ea"/>
                      <a:ea typeface="微软雅黑" panose="020B0503020204020204" charset="-122"/>
                    </a:rPr>
                    <a:t>创意设计</a:t>
                  </a:r>
                </a:p>
              </p:txBody>
            </p:sp>
            <p:sp>
              <p:nvSpPr>
                <p:cNvPr id="90" name="流程图: 终止 203"/>
                <p:cNvSpPr/>
                <p:nvPr/>
              </p:nvSpPr>
              <p:spPr>
                <a:xfrm>
                  <a:off x="8681487" y="4193350"/>
                  <a:ext cx="774000" cy="270000"/>
                </a:xfrm>
                <a:prstGeom prst="flowChartTerminator">
                  <a:avLst/>
                </a:prstGeom>
                <a:noFill/>
                <a:ln w="12700" cap="flat">
                  <a:solidFill>
                    <a:srgbClr val="D2D3D2">
                      <a:alpha val="66349"/>
                    </a:srgbClr>
                  </a:solidFill>
                  <a:prstDash val="solid"/>
                  <a:round/>
                </a:ln>
                <a:effectLst/>
              </p:spPr>
              <p:txBody>
                <a:bodyPr wrap="square" lIns="25397" tIns="25397" rIns="25397" bIns="25397" numCol="1" anchor="ctr">
                  <a:noAutofit/>
                </a:bodyPr>
                <a:lstStyle/>
                <a:p>
                  <a:pPr algn="ctr" defTabSz="1608455" hangingPunct="0"/>
                  <a:r>
                    <a:rPr lang="zh-CN" altLang="en-US" sz="900" kern="0" spc="75" dirty="0">
                      <a:solidFill>
                        <a:srgbClr val="000000"/>
                      </a:solidFill>
                      <a:latin typeface="+mn-ea"/>
                      <a:ea typeface="微软雅黑" panose="020B0503020204020204" charset="-122"/>
                    </a:rPr>
                    <a:t>图片创作</a:t>
                  </a:r>
                </a:p>
              </p:txBody>
            </p:sp>
            <p:sp>
              <p:nvSpPr>
                <p:cNvPr id="91" name="流程图: 终止 204"/>
                <p:cNvSpPr/>
                <p:nvPr/>
              </p:nvSpPr>
              <p:spPr>
                <a:xfrm>
                  <a:off x="9582302" y="4193350"/>
                  <a:ext cx="774000" cy="270000"/>
                </a:xfrm>
                <a:prstGeom prst="flowChartTerminator">
                  <a:avLst/>
                </a:prstGeom>
                <a:noFill/>
                <a:ln w="12700" cap="flat">
                  <a:solidFill>
                    <a:srgbClr val="D2D3D2">
                      <a:alpha val="66349"/>
                    </a:srgbClr>
                  </a:solidFill>
                  <a:prstDash val="solid"/>
                  <a:round/>
                </a:ln>
                <a:effectLst/>
              </p:spPr>
              <p:txBody>
                <a:bodyPr wrap="square" lIns="25397" tIns="25397" rIns="25397" bIns="25397" numCol="1" anchor="ctr">
                  <a:noAutofit/>
                </a:bodyPr>
                <a:lstStyle/>
                <a:p>
                  <a:pPr algn="ctr" defTabSz="1608455" hangingPunct="0"/>
                  <a:r>
                    <a:rPr lang="zh-CN" altLang="en-US" sz="900" kern="0" spc="75" dirty="0">
                      <a:solidFill>
                        <a:srgbClr val="000000"/>
                      </a:solidFill>
                      <a:latin typeface="+mn-ea"/>
                      <a:ea typeface="微软雅黑" panose="020B0503020204020204" charset="-122"/>
                    </a:rPr>
                    <a:t>视频生成</a:t>
                  </a:r>
                </a:p>
              </p:txBody>
            </p:sp>
            <p:sp>
              <p:nvSpPr>
                <p:cNvPr id="96" name="流程图: 终止 206"/>
                <p:cNvSpPr/>
                <p:nvPr/>
              </p:nvSpPr>
              <p:spPr>
                <a:xfrm>
                  <a:off x="10480649" y="3869222"/>
                  <a:ext cx="961542" cy="270000"/>
                </a:xfrm>
                <a:prstGeom prst="flowChartTerminator">
                  <a:avLst/>
                </a:prstGeom>
                <a:noFill/>
                <a:ln w="12700" cap="flat">
                  <a:solidFill>
                    <a:srgbClr val="D2D3D2">
                      <a:alpha val="66349"/>
                    </a:srgbClr>
                  </a:solidFill>
                  <a:prstDash val="solid"/>
                  <a:round/>
                </a:ln>
                <a:effectLst/>
              </p:spPr>
              <p:txBody>
                <a:bodyPr wrap="square" lIns="25397" tIns="25397" rIns="25397" bIns="25397" numCol="1" anchor="ctr">
                  <a:noAutofit/>
                </a:bodyPr>
                <a:lstStyle/>
                <a:p>
                  <a:pPr algn="ctr" defTabSz="1608455" hangingPunct="0"/>
                  <a:r>
                    <a:rPr lang="zh-CN" altLang="en-US" sz="900" kern="0" spc="75" dirty="0">
                      <a:solidFill>
                        <a:srgbClr val="000000"/>
                      </a:solidFill>
                      <a:latin typeface="+mn-ea"/>
                      <a:ea typeface="微软雅黑" panose="020B0503020204020204" charset="-122"/>
                    </a:rPr>
                    <a:t>商业文案创作</a:t>
                  </a:r>
                </a:p>
              </p:txBody>
            </p:sp>
            <p:pic>
              <p:nvPicPr>
                <p:cNvPr id="117" name="图片 116"/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231462" y="3995524"/>
                  <a:ext cx="270000" cy="270000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4" name="文本框 3"/>
          <p:cNvSpPr txBox="1"/>
          <p:nvPr/>
        </p:nvSpPr>
        <p:spPr>
          <a:xfrm>
            <a:off x="1087261" y="3569297"/>
            <a:ext cx="1592433" cy="261610"/>
          </a:xfrm>
          <a:prstGeom prst="rect">
            <a:avLst/>
          </a:prstGeom>
          <a:noFill/>
          <a:ln w="12700" cap="flat">
            <a:noFill/>
            <a:prstDash val="solid"/>
            <a:round/>
          </a:ln>
          <a:effectLst/>
        </p:spPr>
        <p:txBody>
          <a:bodyPr wrap="square" lIns="25397" tIns="25397" rIns="25397" bIns="25397" numCol="1" anchor="ctr">
            <a:noAutofit/>
          </a:bodyPr>
          <a:lstStyle>
            <a:defPPr>
              <a:defRPr lang="zh-CN"/>
            </a:defPPr>
            <a:lvl1pPr algn="ctr" defTabSz="1608455" hangingPunct="0">
              <a:defRPr sz="1100" b="1" spc="75">
                <a:solidFill>
                  <a:srgbClr val="0089FF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向量范围查询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AI</a:t>
            </a:r>
            <a:r>
              <a:rPr lang="zh-CN" altLang="en-US" dirty="0"/>
              <a:t>大模型场景与挑战</a:t>
            </a:r>
            <a:endParaRPr lang="en-US" dirty="0"/>
          </a:p>
        </p:txBody>
      </p:sp>
      <p:sp>
        <p:nvSpPr>
          <p:cNvPr id="4" name="文本框 1" hidden="1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rtlCol="0" anchor="t"/>
          <a:lstStyle/>
          <a:p>
            <a:pPr defTabSz="228600"/>
            <a:endParaRPr lang="en-US" sz="550">
              <a:solidFill>
                <a:srgbClr val="181818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228600">
              <a:buClr>
                <a:srgbClr val="FFFFFF"/>
              </a:buClr>
            </a:pPr>
            <a:r>
              <a:rPr lang="en-US" sz="9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E6636BC20180234D78A0072836F0B3B062B9B207100DDB20A0D98F39B16C2BA34B43BC38C168AB0122592F0838465CEB921921FAF1D0ABC11BBFC26B7F4E1ADA24FB2EADD526949754C728F767A2439F9FD0E9157C626057A81A5197EE01DCA8DD06229F4E3</a:t>
            </a:r>
          </a:p>
        </p:txBody>
      </p:sp>
      <p:sp>
        <p:nvSpPr>
          <p:cNvPr id="5" name="文本框 2" hidden="1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rtlCol="0" anchor="t"/>
          <a:lstStyle/>
          <a:p>
            <a:pPr defTabSz="228600"/>
            <a:endParaRPr lang="en-US" sz="550">
              <a:solidFill>
                <a:srgbClr val="181818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228600">
              <a:buClr>
                <a:srgbClr val="FFFFFF"/>
              </a:buClr>
            </a:pPr>
            <a:r>
              <a:rPr lang="en-US" sz="9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E6636BC20180234D78A0072836F0B99012B9B2041CBB0BD0AED9843CB1E92B759B4BB3387161DB0A22092008384687EBAD09218A11D00BB11BBFC253752E1BD324F50EAD8127E48704882AE76E224046D963E4B175990FA048DEA195FADFAC88D9862B9F9E3</a:t>
            </a:r>
          </a:p>
        </p:txBody>
      </p:sp>
      <p:sp>
        <p:nvSpPr>
          <p:cNvPr id="6" name="文本框 3" hidden="1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rtlCol="0" anchor="t"/>
          <a:lstStyle/>
          <a:p>
            <a:pPr defTabSz="228600"/>
            <a:endParaRPr lang="en-US" sz="550">
              <a:solidFill>
                <a:srgbClr val="181818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228600">
              <a:buClr>
                <a:srgbClr val="FFFFFF"/>
              </a:buClr>
            </a:pPr>
            <a:r>
              <a:rPr lang="en-US" sz="9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E6636BC20180234D78A0072836F0BE8092B9B20C1995FBB0AAD98B33B1032B25BB4EBB387163FB0F22C92E08384670EB2809215AC1D0FBA11BBFC2437A1E1FD724F5F8AD632564B7B4FF2ED7684240538A9CE0BE76481F81688BF19F28E95C98DFE620900E3</a:t>
            </a:r>
          </a:p>
        </p:txBody>
      </p:sp>
      <p:sp>
        <p:nvSpPr>
          <p:cNvPr id="7" name="文本框 4" hidden="1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rtlCol="0" anchor="t"/>
          <a:lstStyle/>
          <a:p>
            <a:pPr defTabSz="228600"/>
            <a:endParaRPr lang="en-US" sz="550">
              <a:solidFill>
                <a:srgbClr val="181818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228600">
              <a:buClr>
                <a:srgbClr val="FFFFFF"/>
              </a:buClr>
            </a:pPr>
            <a:r>
              <a:rPr lang="en-US" sz="9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E6636BC20180234D78A0072836F0BC5042B9B2071914ABA0AFD98A36B1312BA09B46B338D169DB042219260838466CEBCA09217A11D0EBD11BBFC21D70AE1BD124F79CADC02084A7F49B2BF76E924D54EB27EF457D2D6E7658AE919C47F25C58DA8624926E3</a:t>
            </a:r>
          </a:p>
        </p:txBody>
      </p:sp>
      <p:sp>
        <p:nvSpPr>
          <p:cNvPr id="8" name="文本框 5" hidden="1"/>
          <p:cNvSpPr txBox="1"/>
          <p:nvPr/>
        </p:nvSpPr>
        <p:spPr>
          <a:xfrm>
            <a:off x="-1500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rtlCol="0" anchor="t"/>
          <a:lstStyle/>
          <a:p>
            <a:pPr defTabSz="228600"/>
            <a:endParaRPr lang="en-US" sz="550">
              <a:solidFill>
                <a:srgbClr val="181818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228600">
              <a:buClr>
                <a:srgbClr val="FFFFFF"/>
              </a:buClr>
            </a:pPr>
            <a:r>
              <a:rPr lang="en-US" sz="9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E6636BC20180234D78A0072836F0B1F0B2B9B20C194F3BB0ADD98331B1C62B51CB43B838C16E8B0E22C92408C8468EEBE509210AC1D04BD11BBFC228762E2FD824FCBAAD1124B6E784AF2DE761024E5537DCE27771BF55E7D8EF319F2F7D5C28DEE626942E3</a:t>
            </a:r>
          </a:p>
        </p:txBody>
      </p:sp>
      <p:sp>
        <p:nvSpPr>
          <p:cNvPr id="9" name="文本框 6" hidden="1"/>
          <p:cNvSpPr txBox="1"/>
          <p:nvPr/>
        </p:nvSpPr>
        <p:spPr>
          <a:xfrm>
            <a:off x="-1500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rtlCol="0" anchor="t"/>
          <a:lstStyle/>
          <a:p>
            <a:pPr defTabSz="228600"/>
            <a:endParaRPr lang="en-US" sz="550">
              <a:solidFill>
                <a:srgbClr val="181818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228600">
              <a:buClr>
                <a:srgbClr val="FFFFFF"/>
              </a:buClr>
            </a:pPr>
            <a:r>
              <a:rPr lang="en-US" sz="9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E6636BC20180234D78A0072836F0BEC032B9B20719E7ABD0A4D98930B1B12B712B41B8383169AB0722192908C8467AEB500921AA91D06BC11BBFC236721E20D524FF49AD4320F65744DB2EA767924C574BB3E271732605D208AA119547C05C28DCF62D9E0E3</a:t>
            </a:r>
          </a:p>
        </p:txBody>
      </p:sp>
      <p:sp>
        <p:nvSpPr>
          <p:cNvPr id="10" name="文本框 7" hidden="1"/>
          <p:cNvSpPr txBox="1"/>
          <p:nvPr/>
        </p:nvSpPr>
        <p:spPr>
          <a:xfrm>
            <a:off x="-1500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rtlCol="0" anchor="t"/>
          <a:lstStyle/>
          <a:p>
            <a:pPr defTabSz="228600"/>
            <a:endParaRPr lang="en-US" sz="550">
              <a:solidFill>
                <a:srgbClr val="181818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228600">
              <a:buClr>
                <a:srgbClr val="FFFFFF"/>
              </a:buClr>
            </a:pPr>
            <a:r>
              <a:rPr lang="en-US" sz="9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BBAAD9C20180234D78A0072836F0B3D0F2B9B20F17062BA0AED98A36B1592BA12B4DB63861636B0F22592308C84635EBDA09217A31D0EBC11BBFC2117CBE2DD124FE92AD4F2776A7040728C7604243DF3CC7E0757D97657F5887C19CEC514C28DAD62A9F4E3</a:t>
            </a:r>
          </a:p>
        </p:txBody>
      </p:sp>
      <p:sp>
        <p:nvSpPr>
          <p:cNvPr id="11" name="文本框 8" hidden="1"/>
          <p:cNvSpPr txBox="1"/>
          <p:nvPr/>
        </p:nvSpPr>
        <p:spPr>
          <a:xfrm>
            <a:off x="-1500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rtlCol="0" anchor="t"/>
          <a:lstStyle/>
          <a:p>
            <a:pPr defTabSz="228600"/>
            <a:endParaRPr lang="en-US" sz="550">
              <a:solidFill>
                <a:srgbClr val="181818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228600">
              <a:buClr>
                <a:srgbClr val="FFFFFF"/>
              </a:buClr>
            </a:pPr>
            <a:r>
              <a:rPr lang="en-US" sz="9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BBAAD9C20180234D78A0072836F0B46092B9B20B103D8B70ADD98C3CB1532BF45B4BB238B1685B0222592108C8463BEB200921FA31D0FB111BBFC23773BE2DDA24F84EAD8F25768744F72C0765A247915E61E88A724774A0F819C198E1A4DC78DDD6209FDE3</a:t>
            </a:r>
          </a:p>
        </p:txBody>
      </p:sp>
      <p:sp>
        <p:nvSpPr>
          <p:cNvPr id="106" name="文本框 105"/>
          <p:cNvSpPr txBox="1"/>
          <p:nvPr/>
        </p:nvSpPr>
        <p:spPr>
          <a:xfrm>
            <a:off x="2065625" y="998942"/>
            <a:ext cx="1327315" cy="346362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 defTabSz="228600"/>
            <a:r>
              <a:rPr lang="zh-CN" altLang="en-US" sz="2000" b="1" dirty="0">
                <a:gradFill>
                  <a:gsLst>
                    <a:gs pos="93000">
                      <a:srgbClr val="FCAA8C"/>
                    </a:gs>
                    <a:gs pos="3000">
                      <a:srgbClr val="0089FF"/>
                    </a:gs>
                    <a:gs pos="36000">
                      <a:srgbClr val="9866FC"/>
                    </a:gs>
                    <a:gs pos="69000">
                      <a:srgbClr val="F866B0"/>
                    </a:gs>
                  </a:gsLst>
                  <a:lin ang="0" scaled="0"/>
                </a:gra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场景分析</a:t>
            </a:r>
          </a:p>
        </p:txBody>
      </p:sp>
      <p:sp>
        <p:nvSpPr>
          <p:cNvPr id="107" name="文本框 106"/>
          <p:cNvSpPr txBox="1"/>
          <p:nvPr/>
        </p:nvSpPr>
        <p:spPr>
          <a:xfrm>
            <a:off x="7600684" y="998941"/>
            <a:ext cx="1448926" cy="346362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 defTabSz="228600"/>
            <a:r>
              <a:rPr lang="zh-CN" altLang="en-US" sz="2000" b="1" dirty="0">
                <a:gradFill>
                  <a:gsLst>
                    <a:gs pos="93000">
                      <a:srgbClr val="FCAA8C"/>
                    </a:gs>
                    <a:gs pos="3000">
                      <a:srgbClr val="0089FF"/>
                    </a:gs>
                    <a:gs pos="36000">
                      <a:srgbClr val="9866FC"/>
                    </a:gs>
                    <a:gs pos="69000">
                      <a:srgbClr val="F866B0"/>
                    </a:gs>
                  </a:gsLst>
                  <a:lin ang="0" scaled="0"/>
                </a:gra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面临挑战</a:t>
            </a:r>
          </a:p>
        </p:txBody>
      </p:sp>
      <p:sp>
        <p:nvSpPr>
          <p:cNvPr id="109" name="矩形"/>
          <p:cNvSpPr/>
          <p:nvPr/>
        </p:nvSpPr>
        <p:spPr>
          <a:xfrm>
            <a:off x="428296" y="1565073"/>
            <a:ext cx="4860000" cy="828000"/>
          </a:xfrm>
          <a:prstGeom prst="rect">
            <a:avLst/>
          </a:prstGeom>
          <a:solidFill>
            <a:schemeClr val="bg1"/>
          </a:solidFill>
          <a:ln w="3175">
            <a:miter lim="400000"/>
          </a:ln>
          <a:effectLst>
            <a:outerShdw blurRad="342900" dist="12700" dir="5400000" rotWithShape="0">
              <a:srgbClr val="000000">
                <a:alpha val="13200"/>
              </a:srgbClr>
            </a:outerShdw>
          </a:effectLst>
        </p:spPr>
        <p:txBody>
          <a:bodyPr lIns="0" tIns="0" rIns="0" bIns="0" anchor="ctr"/>
          <a:lstStyle/>
          <a:p>
            <a:pPr defTabSz="228600">
              <a:defRPr sz="38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2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Helvetica Neue Medium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750" y="1822053"/>
            <a:ext cx="270000" cy="270000"/>
          </a:xfrm>
          <a:prstGeom prst="rect">
            <a:avLst/>
          </a:prstGeom>
        </p:spPr>
      </p:pic>
      <p:sp>
        <p:nvSpPr>
          <p:cNvPr id="110" name="文本框 109"/>
          <p:cNvSpPr txBox="1"/>
          <p:nvPr/>
        </p:nvSpPr>
        <p:spPr>
          <a:xfrm>
            <a:off x="840205" y="1811420"/>
            <a:ext cx="61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228600"/>
            <a:r>
              <a:rPr lang="zh-CN" altLang="en-US" sz="1600" b="1" dirty="0">
                <a:solidFill>
                  <a:srgbClr val="0089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金融</a:t>
            </a:r>
          </a:p>
        </p:txBody>
      </p:sp>
      <p:sp>
        <p:nvSpPr>
          <p:cNvPr id="108" name="流程图: 终止 107"/>
          <p:cNvSpPr/>
          <p:nvPr/>
        </p:nvSpPr>
        <p:spPr>
          <a:xfrm>
            <a:off x="1704120" y="1696338"/>
            <a:ext cx="774000" cy="270000"/>
          </a:xfrm>
          <a:prstGeom prst="flowChartTerminator">
            <a:avLst/>
          </a:prstGeom>
          <a:gradFill flip="none" rotWithShape="1">
            <a:gsLst>
              <a:gs pos="100000">
                <a:srgbClr val="0089FF"/>
              </a:gs>
              <a:gs pos="3000">
                <a:srgbClr val="8BCB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zh-CN" altLang="en-US" sz="9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量化交易</a:t>
            </a:r>
          </a:p>
        </p:txBody>
      </p:sp>
      <p:sp>
        <p:nvSpPr>
          <p:cNvPr id="112" name="流程图: 终止 111"/>
          <p:cNvSpPr/>
          <p:nvPr/>
        </p:nvSpPr>
        <p:spPr>
          <a:xfrm>
            <a:off x="2568120" y="1696338"/>
            <a:ext cx="774000" cy="270000"/>
          </a:xfrm>
          <a:prstGeom prst="flowChartTerminator">
            <a:avLst/>
          </a:prstGeom>
          <a:gradFill flip="none" rotWithShape="1">
            <a:gsLst>
              <a:gs pos="100000">
                <a:srgbClr val="0089FF"/>
              </a:gs>
              <a:gs pos="3000">
                <a:srgbClr val="8BCB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zh-CN" altLang="en-US" sz="9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智能客服</a:t>
            </a:r>
          </a:p>
        </p:txBody>
      </p:sp>
      <p:sp>
        <p:nvSpPr>
          <p:cNvPr id="113" name="流程图: 终止 112"/>
          <p:cNvSpPr/>
          <p:nvPr/>
        </p:nvSpPr>
        <p:spPr>
          <a:xfrm>
            <a:off x="3432120" y="1696338"/>
            <a:ext cx="774000" cy="270000"/>
          </a:xfrm>
          <a:prstGeom prst="flowChartTerminator">
            <a:avLst/>
          </a:prstGeom>
          <a:gradFill flip="none" rotWithShape="1">
            <a:gsLst>
              <a:gs pos="100000">
                <a:srgbClr val="0089FF"/>
              </a:gs>
              <a:gs pos="3000">
                <a:srgbClr val="8BCB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zh-CN" altLang="en-US" sz="9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智能推荐</a:t>
            </a:r>
          </a:p>
        </p:txBody>
      </p:sp>
      <p:sp>
        <p:nvSpPr>
          <p:cNvPr id="114" name="流程图: 终止 113"/>
          <p:cNvSpPr/>
          <p:nvPr/>
        </p:nvSpPr>
        <p:spPr>
          <a:xfrm>
            <a:off x="4296120" y="1696338"/>
            <a:ext cx="774000" cy="270000"/>
          </a:xfrm>
          <a:prstGeom prst="flowChartTerminator">
            <a:avLst/>
          </a:prstGeom>
          <a:gradFill flip="none" rotWithShape="1">
            <a:gsLst>
              <a:gs pos="100000">
                <a:srgbClr val="0089FF"/>
              </a:gs>
              <a:gs pos="3000">
                <a:srgbClr val="8BCB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zh-CN" altLang="en-US" sz="9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风险管理</a:t>
            </a:r>
          </a:p>
        </p:txBody>
      </p:sp>
      <p:sp>
        <p:nvSpPr>
          <p:cNvPr id="115" name="流程图: 终止 114"/>
          <p:cNvSpPr/>
          <p:nvPr/>
        </p:nvSpPr>
        <p:spPr>
          <a:xfrm>
            <a:off x="1704120" y="2020466"/>
            <a:ext cx="774000" cy="270000"/>
          </a:xfrm>
          <a:prstGeom prst="flowChartTerminator">
            <a:avLst/>
          </a:prstGeom>
          <a:gradFill flip="none" rotWithShape="1">
            <a:gsLst>
              <a:gs pos="100000">
                <a:srgbClr val="0089FF"/>
              </a:gs>
              <a:gs pos="3000">
                <a:srgbClr val="8BCB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zh-CN" altLang="en-US" sz="9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智能经营</a:t>
            </a:r>
          </a:p>
        </p:txBody>
      </p:sp>
      <p:sp>
        <p:nvSpPr>
          <p:cNvPr id="116" name="流程图: 终止 115"/>
          <p:cNvSpPr/>
          <p:nvPr/>
        </p:nvSpPr>
        <p:spPr>
          <a:xfrm>
            <a:off x="2568120" y="2020466"/>
            <a:ext cx="774000" cy="270000"/>
          </a:xfrm>
          <a:prstGeom prst="flowChartTerminator">
            <a:avLst/>
          </a:prstGeom>
          <a:gradFill flip="none" rotWithShape="1">
            <a:gsLst>
              <a:gs pos="100000">
                <a:srgbClr val="0089FF"/>
              </a:gs>
              <a:gs pos="3000">
                <a:srgbClr val="8BCB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zh-CN" altLang="en-US" sz="9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专家系统</a:t>
            </a:r>
          </a:p>
        </p:txBody>
      </p:sp>
      <p:sp>
        <p:nvSpPr>
          <p:cNvPr id="117" name="流程图: 终止 116"/>
          <p:cNvSpPr/>
          <p:nvPr/>
        </p:nvSpPr>
        <p:spPr>
          <a:xfrm>
            <a:off x="3432120" y="2020466"/>
            <a:ext cx="936000" cy="270000"/>
          </a:xfrm>
          <a:prstGeom prst="flowChartTerminator">
            <a:avLst/>
          </a:prstGeom>
          <a:gradFill flip="none" rotWithShape="1">
            <a:gsLst>
              <a:gs pos="100000">
                <a:srgbClr val="0089FF"/>
              </a:gs>
              <a:gs pos="3000">
                <a:srgbClr val="8BCB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zh-CN" altLang="en-US" sz="9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金融资产决策</a:t>
            </a:r>
          </a:p>
        </p:txBody>
      </p:sp>
      <p:sp>
        <p:nvSpPr>
          <p:cNvPr id="188" name="矩形"/>
          <p:cNvSpPr/>
          <p:nvPr/>
        </p:nvSpPr>
        <p:spPr>
          <a:xfrm>
            <a:off x="428296" y="2550685"/>
            <a:ext cx="4860000" cy="828000"/>
          </a:xfrm>
          <a:prstGeom prst="rect">
            <a:avLst/>
          </a:prstGeom>
          <a:solidFill>
            <a:schemeClr val="bg1"/>
          </a:solidFill>
          <a:ln w="3175">
            <a:miter lim="400000"/>
          </a:ln>
          <a:effectLst>
            <a:outerShdw blurRad="342900" dist="12700" dir="5400000" rotWithShape="0">
              <a:srgbClr val="000000">
                <a:alpha val="13200"/>
              </a:srgbClr>
            </a:outerShdw>
          </a:effectLst>
        </p:spPr>
        <p:txBody>
          <a:bodyPr lIns="0" tIns="0" rIns="0" bIns="0" anchor="ctr"/>
          <a:lstStyle/>
          <a:p>
            <a:pPr defTabSz="228600">
              <a:defRPr sz="38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2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Helvetica Neue Medium"/>
            </a:endParaRPr>
          </a:p>
        </p:txBody>
      </p:sp>
      <p:sp>
        <p:nvSpPr>
          <p:cNvPr id="190" name="文本框 189"/>
          <p:cNvSpPr txBox="1"/>
          <p:nvPr/>
        </p:nvSpPr>
        <p:spPr>
          <a:xfrm>
            <a:off x="840205" y="2797033"/>
            <a:ext cx="61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228600"/>
            <a:r>
              <a:rPr lang="zh-CN" altLang="en-US" sz="1600" b="1" dirty="0">
                <a:solidFill>
                  <a:srgbClr val="0089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制造</a:t>
            </a:r>
          </a:p>
        </p:txBody>
      </p:sp>
      <p:sp>
        <p:nvSpPr>
          <p:cNvPr id="191" name="流程图: 终止 190"/>
          <p:cNvSpPr/>
          <p:nvPr/>
        </p:nvSpPr>
        <p:spPr>
          <a:xfrm>
            <a:off x="1682855" y="2681950"/>
            <a:ext cx="936000" cy="270000"/>
          </a:xfrm>
          <a:prstGeom prst="flowChartTerminator">
            <a:avLst/>
          </a:prstGeom>
          <a:gradFill flip="none" rotWithShape="1">
            <a:gsLst>
              <a:gs pos="100000">
                <a:srgbClr val="0089FF"/>
              </a:gs>
              <a:gs pos="3000">
                <a:srgbClr val="8BCB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zh-CN" altLang="en-US" sz="9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安全生产监测</a:t>
            </a:r>
          </a:p>
        </p:txBody>
      </p:sp>
      <p:sp>
        <p:nvSpPr>
          <p:cNvPr id="192" name="流程图: 终止 191"/>
          <p:cNvSpPr/>
          <p:nvPr/>
        </p:nvSpPr>
        <p:spPr>
          <a:xfrm>
            <a:off x="2711282" y="2681950"/>
            <a:ext cx="774000" cy="270000"/>
          </a:xfrm>
          <a:prstGeom prst="flowChartTerminator">
            <a:avLst/>
          </a:prstGeom>
          <a:gradFill flip="none" rotWithShape="1">
            <a:gsLst>
              <a:gs pos="100000">
                <a:srgbClr val="0089FF"/>
              </a:gs>
              <a:gs pos="3000">
                <a:srgbClr val="8BCB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zh-CN" altLang="en-US" sz="9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数字孪生</a:t>
            </a:r>
          </a:p>
        </p:txBody>
      </p:sp>
      <p:sp>
        <p:nvSpPr>
          <p:cNvPr id="195" name="流程图: 终止 194"/>
          <p:cNvSpPr/>
          <p:nvPr/>
        </p:nvSpPr>
        <p:spPr>
          <a:xfrm>
            <a:off x="1682855" y="3006078"/>
            <a:ext cx="936000" cy="270000"/>
          </a:xfrm>
          <a:prstGeom prst="flowChartTerminator">
            <a:avLst/>
          </a:prstGeom>
          <a:gradFill flip="none" rotWithShape="1">
            <a:gsLst>
              <a:gs pos="100000">
                <a:srgbClr val="0089FF"/>
              </a:gs>
              <a:gs pos="3000">
                <a:srgbClr val="8BCB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zh-CN" altLang="en-US" sz="9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机器人巡检</a:t>
            </a:r>
          </a:p>
        </p:txBody>
      </p:sp>
      <p:sp>
        <p:nvSpPr>
          <p:cNvPr id="196" name="流程图: 终止 195"/>
          <p:cNvSpPr/>
          <p:nvPr/>
        </p:nvSpPr>
        <p:spPr>
          <a:xfrm>
            <a:off x="2711260" y="3006078"/>
            <a:ext cx="774000" cy="270000"/>
          </a:xfrm>
          <a:prstGeom prst="flowChartTerminator">
            <a:avLst/>
          </a:prstGeom>
          <a:gradFill flip="none" rotWithShape="1">
            <a:gsLst>
              <a:gs pos="100000">
                <a:srgbClr val="0089FF"/>
              </a:gs>
              <a:gs pos="3000">
                <a:srgbClr val="8BCB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zh-CN" altLang="en-US" sz="9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风险可视化</a:t>
            </a:r>
          </a:p>
        </p:txBody>
      </p:sp>
      <p:sp>
        <p:nvSpPr>
          <p:cNvPr id="197" name="流程图: 终止 196"/>
          <p:cNvSpPr/>
          <p:nvPr/>
        </p:nvSpPr>
        <p:spPr>
          <a:xfrm>
            <a:off x="3587860" y="3006078"/>
            <a:ext cx="1170000" cy="270000"/>
          </a:xfrm>
          <a:prstGeom prst="flowChartTerminator">
            <a:avLst/>
          </a:prstGeom>
          <a:gradFill flip="none" rotWithShape="1">
            <a:gsLst>
              <a:gs pos="100000">
                <a:srgbClr val="0089FF"/>
              </a:gs>
              <a:gs pos="3000">
                <a:srgbClr val="8BCB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zh-CN" altLang="en-US" sz="9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安全隐患知识库</a:t>
            </a:r>
          </a:p>
        </p:txBody>
      </p:sp>
      <p:sp>
        <p:nvSpPr>
          <p:cNvPr id="198" name="流程图: 终止 197"/>
          <p:cNvSpPr/>
          <p:nvPr/>
        </p:nvSpPr>
        <p:spPr>
          <a:xfrm>
            <a:off x="3588342" y="2681950"/>
            <a:ext cx="1170000" cy="270000"/>
          </a:xfrm>
          <a:prstGeom prst="flowChartTerminator">
            <a:avLst/>
          </a:prstGeom>
          <a:gradFill flip="none" rotWithShape="1">
            <a:gsLst>
              <a:gs pos="100000">
                <a:srgbClr val="0089FF"/>
              </a:gs>
              <a:gs pos="3000">
                <a:srgbClr val="8BCB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zh-CN" altLang="en-US" sz="9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应急处置辅助决策</a:t>
            </a:r>
          </a:p>
        </p:txBody>
      </p:sp>
      <p:sp>
        <p:nvSpPr>
          <p:cNvPr id="199" name="矩形"/>
          <p:cNvSpPr/>
          <p:nvPr/>
        </p:nvSpPr>
        <p:spPr>
          <a:xfrm>
            <a:off x="428296" y="3538843"/>
            <a:ext cx="4860001" cy="828000"/>
          </a:xfrm>
          <a:prstGeom prst="rect">
            <a:avLst/>
          </a:prstGeom>
          <a:solidFill>
            <a:schemeClr val="bg1"/>
          </a:solidFill>
          <a:ln w="3175">
            <a:miter lim="400000"/>
          </a:ln>
          <a:effectLst>
            <a:outerShdw blurRad="342900" dist="12700" dir="5400000" rotWithShape="0">
              <a:srgbClr val="000000">
                <a:alpha val="13200"/>
              </a:srgbClr>
            </a:outerShdw>
          </a:effectLst>
        </p:spPr>
        <p:txBody>
          <a:bodyPr lIns="0" tIns="0" rIns="0" bIns="0" anchor="ctr"/>
          <a:lstStyle/>
          <a:p>
            <a:pPr defTabSz="228600">
              <a:defRPr sz="38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2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Helvetica Neue Medium"/>
            </a:endParaRPr>
          </a:p>
        </p:txBody>
      </p:sp>
      <p:sp>
        <p:nvSpPr>
          <p:cNvPr id="201" name="文本框 200"/>
          <p:cNvSpPr txBox="1"/>
          <p:nvPr/>
        </p:nvSpPr>
        <p:spPr>
          <a:xfrm>
            <a:off x="893762" y="3785191"/>
            <a:ext cx="1108220" cy="280633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 defTabSz="228600"/>
            <a:r>
              <a:rPr lang="en-US" altLang="zh-CN" sz="1600" b="1" dirty="0">
                <a:solidFill>
                  <a:srgbClr val="0089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MarTech</a:t>
            </a:r>
            <a:endParaRPr lang="zh-CN" altLang="en-US" sz="1600" b="1" dirty="0">
              <a:solidFill>
                <a:srgbClr val="0089FF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02" name="流程图: 终止 201"/>
          <p:cNvSpPr/>
          <p:nvPr/>
        </p:nvSpPr>
        <p:spPr>
          <a:xfrm>
            <a:off x="2065625" y="3670108"/>
            <a:ext cx="774000" cy="270000"/>
          </a:xfrm>
          <a:prstGeom prst="flowChartTerminator">
            <a:avLst/>
          </a:prstGeom>
          <a:gradFill flip="none" rotWithShape="1">
            <a:gsLst>
              <a:gs pos="100000">
                <a:srgbClr val="0089FF"/>
              </a:gs>
              <a:gs pos="3000">
                <a:srgbClr val="8BCB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zh-CN" altLang="en-US" sz="9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广告投放</a:t>
            </a:r>
          </a:p>
        </p:txBody>
      </p:sp>
      <p:sp>
        <p:nvSpPr>
          <p:cNvPr id="203" name="流程图: 终止 202"/>
          <p:cNvSpPr/>
          <p:nvPr/>
        </p:nvSpPr>
        <p:spPr>
          <a:xfrm>
            <a:off x="2966462" y="3670108"/>
            <a:ext cx="774000" cy="270000"/>
          </a:xfrm>
          <a:prstGeom prst="flowChartTerminator">
            <a:avLst/>
          </a:prstGeom>
          <a:gradFill flip="none" rotWithShape="1">
            <a:gsLst>
              <a:gs pos="100000">
                <a:srgbClr val="0089FF"/>
              </a:gs>
              <a:gs pos="3000">
                <a:srgbClr val="8BCB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zh-CN" altLang="en-US" sz="9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创意设计</a:t>
            </a:r>
          </a:p>
        </p:txBody>
      </p:sp>
      <p:sp>
        <p:nvSpPr>
          <p:cNvPr id="204" name="流程图: 终止 203"/>
          <p:cNvSpPr/>
          <p:nvPr/>
        </p:nvSpPr>
        <p:spPr>
          <a:xfrm>
            <a:off x="2065625" y="3994236"/>
            <a:ext cx="774000" cy="270000"/>
          </a:xfrm>
          <a:prstGeom prst="flowChartTerminator">
            <a:avLst/>
          </a:prstGeom>
          <a:gradFill flip="none" rotWithShape="1">
            <a:gsLst>
              <a:gs pos="100000">
                <a:srgbClr val="0089FF"/>
              </a:gs>
              <a:gs pos="3000">
                <a:srgbClr val="8BCB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zh-CN" altLang="en-US" sz="9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图片创作</a:t>
            </a:r>
          </a:p>
        </p:txBody>
      </p:sp>
      <p:sp>
        <p:nvSpPr>
          <p:cNvPr id="205" name="流程图: 终止 204"/>
          <p:cNvSpPr/>
          <p:nvPr/>
        </p:nvSpPr>
        <p:spPr>
          <a:xfrm>
            <a:off x="2966440" y="3994236"/>
            <a:ext cx="774000" cy="270000"/>
          </a:xfrm>
          <a:prstGeom prst="flowChartTerminator">
            <a:avLst/>
          </a:prstGeom>
          <a:gradFill flip="none" rotWithShape="1">
            <a:gsLst>
              <a:gs pos="100000">
                <a:srgbClr val="0089FF"/>
              </a:gs>
              <a:gs pos="3000">
                <a:srgbClr val="8BCB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zh-CN" altLang="en-US" sz="9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视频生成</a:t>
            </a:r>
          </a:p>
        </p:txBody>
      </p:sp>
      <p:sp>
        <p:nvSpPr>
          <p:cNvPr id="207" name="流程图: 终止 206"/>
          <p:cNvSpPr/>
          <p:nvPr/>
        </p:nvSpPr>
        <p:spPr>
          <a:xfrm>
            <a:off x="3864787" y="3670108"/>
            <a:ext cx="900000" cy="270000"/>
          </a:xfrm>
          <a:prstGeom prst="flowChartTerminator">
            <a:avLst/>
          </a:prstGeom>
          <a:gradFill flip="none" rotWithShape="1">
            <a:gsLst>
              <a:gs pos="100000">
                <a:srgbClr val="0089FF"/>
              </a:gs>
              <a:gs pos="3000">
                <a:srgbClr val="8BCB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zh-CN" altLang="en-US" sz="9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商业文案创作</a:t>
            </a:r>
          </a:p>
        </p:txBody>
      </p:sp>
      <p:sp>
        <p:nvSpPr>
          <p:cNvPr id="208" name="矩形"/>
          <p:cNvSpPr/>
          <p:nvPr/>
        </p:nvSpPr>
        <p:spPr>
          <a:xfrm>
            <a:off x="428296" y="4531849"/>
            <a:ext cx="4860001" cy="828000"/>
          </a:xfrm>
          <a:prstGeom prst="rect">
            <a:avLst/>
          </a:prstGeom>
          <a:solidFill>
            <a:schemeClr val="bg1"/>
          </a:solidFill>
          <a:ln w="3175">
            <a:miter lim="400000"/>
          </a:ln>
          <a:effectLst>
            <a:outerShdw blurRad="342900" dist="12700" dir="5400000" rotWithShape="0">
              <a:srgbClr val="000000">
                <a:alpha val="13200"/>
              </a:srgbClr>
            </a:outerShdw>
          </a:effectLst>
        </p:spPr>
        <p:txBody>
          <a:bodyPr lIns="0" tIns="0" rIns="0" bIns="0" anchor="ctr"/>
          <a:lstStyle/>
          <a:p>
            <a:pPr defTabSz="228600">
              <a:defRPr sz="38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2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Helvetica Neue Medium"/>
            </a:endParaRPr>
          </a:p>
        </p:txBody>
      </p:sp>
      <p:sp>
        <p:nvSpPr>
          <p:cNvPr id="210" name="文本框 209"/>
          <p:cNvSpPr txBox="1"/>
          <p:nvPr/>
        </p:nvSpPr>
        <p:spPr>
          <a:xfrm>
            <a:off x="872498" y="4778196"/>
            <a:ext cx="972000" cy="280633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 defTabSz="228600"/>
            <a:r>
              <a:rPr lang="zh-CN" altLang="en-US" sz="1600" b="1" dirty="0">
                <a:solidFill>
                  <a:srgbClr val="0089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泛互联网</a:t>
            </a:r>
          </a:p>
        </p:txBody>
      </p:sp>
      <p:sp>
        <p:nvSpPr>
          <p:cNvPr id="211" name="流程图: 终止 210"/>
          <p:cNvSpPr/>
          <p:nvPr/>
        </p:nvSpPr>
        <p:spPr>
          <a:xfrm>
            <a:off x="2065625" y="4663114"/>
            <a:ext cx="774000" cy="270000"/>
          </a:xfrm>
          <a:prstGeom prst="flowChartTerminator">
            <a:avLst/>
          </a:prstGeom>
          <a:gradFill flip="none" rotWithShape="1">
            <a:gsLst>
              <a:gs pos="100000">
                <a:srgbClr val="0089FF"/>
              </a:gs>
              <a:gs pos="3000">
                <a:srgbClr val="8BCB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zh-CN" altLang="en-US" sz="9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对话式</a:t>
            </a:r>
            <a:r>
              <a:rPr lang="en-US" altLang="zh-CN" sz="9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BI</a:t>
            </a:r>
            <a:endParaRPr lang="zh-CN" altLang="en-US" sz="90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2" name="流程图: 终止 211"/>
          <p:cNvSpPr/>
          <p:nvPr/>
        </p:nvSpPr>
        <p:spPr>
          <a:xfrm>
            <a:off x="2966462" y="4663114"/>
            <a:ext cx="774000" cy="270000"/>
          </a:xfrm>
          <a:prstGeom prst="flowChartTerminator">
            <a:avLst/>
          </a:prstGeom>
          <a:gradFill flip="none" rotWithShape="1">
            <a:gsLst>
              <a:gs pos="100000">
                <a:srgbClr val="0089FF"/>
              </a:gs>
              <a:gs pos="3000">
                <a:srgbClr val="8BCB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zh-CN" altLang="en-US" sz="9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智能客服</a:t>
            </a:r>
          </a:p>
        </p:txBody>
      </p:sp>
      <p:sp>
        <p:nvSpPr>
          <p:cNvPr id="213" name="流程图: 终止 212"/>
          <p:cNvSpPr/>
          <p:nvPr/>
        </p:nvSpPr>
        <p:spPr>
          <a:xfrm>
            <a:off x="2065625" y="4987242"/>
            <a:ext cx="774000" cy="270000"/>
          </a:xfrm>
          <a:prstGeom prst="flowChartTerminator">
            <a:avLst/>
          </a:prstGeom>
          <a:gradFill flip="none" rotWithShape="1">
            <a:gsLst>
              <a:gs pos="100000">
                <a:srgbClr val="0089FF"/>
              </a:gs>
              <a:gs pos="3000">
                <a:srgbClr val="8BCB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zh-CN" altLang="en-US" sz="9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虚拟数字人</a:t>
            </a:r>
          </a:p>
        </p:txBody>
      </p:sp>
      <p:sp>
        <p:nvSpPr>
          <p:cNvPr id="214" name="流程图: 终止 213"/>
          <p:cNvSpPr/>
          <p:nvPr/>
        </p:nvSpPr>
        <p:spPr>
          <a:xfrm>
            <a:off x="2966440" y="4987242"/>
            <a:ext cx="774000" cy="270000"/>
          </a:xfrm>
          <a:prstGeom prst="flowChartTerminator">
            <a:avLst/>
          </a:prstGeom>
          <a:gradFill flip="none" rotWithShape="1">
            <a:gsLst>
              <a:gs pos="100000">
                <a:srgbClr val="0089FF"/>
              </a:gs>
              <a:gs pos="3000">
                <a:srgbClr val="8BCB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zh-CN" altLang="en-US" sz="9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用户洞察</a:t>
            </a:r>
          </a:p>
        </p:txBody>
      </p:sp>
      <p:sp>
        <p:nvSpPr>
          <p:cNvPr id="215" name="流程图: 终止 214"/>
          <p:cNvSpPr/>
          <p:nvPr/>
        </p:nvSpPr>
        <p:spPr>
          <a:xfrm>
            <a:off x="3864787" y="4663114"/>
            <a:ext cx="900000" cy="270000"/>
          </a:xfrm>
          <a:prstGeom prst="flowChartTerminator">
            <a:avLst/>
          </a:prstGeom>
          <a:gradFill flip="none" rotWithShape="1">
            <a:gsLst>
              <a:gs pos="100000">
                <a:srgbClr val="0089FF"/>
              </a:gs>
              <a:gs pos="3000">
                <a:srgbClr val="8BCB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zh-CN" altLang="en-US" sz="9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游戏场景生成</a:t>
            </a:r>
          </a:p>
        </p:txBody>
      </p:sp>
      <p:sp>
        <p:nvSpPr>
          <p:cNvPr id="216" name="矩形"/>
          <p:cNvSpPr/>
          <p:nvPr/>
        </p:nvSpPr>
        <p:spPr>
          <a:xfrm>
            <a:off x="428296" y="5509145"/>
            <a:ext cx="4860000" cy="828000"/>
          </a:xfrm>
          <a:prstGeom prst="rect">
            <a:avLst/>
          </a:prstGeom>
          <a:solidFill>
            <a:schemeClr val="bg1"/>
          </a:solidFill>
          <a:ln w="3175">
            <a:miter lim="400000"/>
          </a:ln>
          <a:effectLst>
            <a:outerShdw blurRad="342900" dist="12700" dir="5400000" rotWithShape="0">
              <a:srgbClr val="000000">
                <a:alpha val="13200"/>
              </a:srgbClr>
            </a:outerShdw>
          </a:effectLst>
        </p:spPr>
        <p:txBody>
          <a:bodyPr lIns="0" tIns="0" rIns="0" bIns="0" anchor="ctr"/>
          <a:lstStyle/>
          <a:p>
            <a:pPr defTabSz="228600">
              <a:defRPr sz="38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2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Helvetica Neue Medium"/>
            </a:endParaRPr>
          </a:p>
        </p:txBody>
      </p:sp>
      <p:sp>
        <p:nvSpPr>
          <p:cNvPr id="218" name="文本框 217"/>
          <p:cNvSpPr txBox="1"/>
          <p:nvPr/>
        </p:nvSpPr>
        <p:spPr>
          <a:xfrm>
            <a:off x="840205" y="5755493"/>
            <a:ext cx="61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228600"/>
            <a:r>
              <a:rPr lang="zh-CN" altLang="en-US" sz="1600" b="1" dirty="0">
                <a:solidFill>
                  <a:srgbClr val="0089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能源</a:t>
            </a:r>
          </a:p>
        </p:txBody>
      </p:sp>
      <p:sp>
        <p:nvSpPr>
          <p:cNvPr id="219" name="流程图: 终止 218"/>
          <p:cNvSpPr/>
          <p:nvPr/>
        </p:nvSpPr>
        <p:spPr>
          <a:xfrm>
            <a:off x="1682855" y="5778440"/>
            <a:ext cx="1098000" cy="270000"/>
          </a:xfrm>
          <a:prstGeom prst="flowChartTerminator">
            <a:avLst/>
          </a:prstGeom>
          <a:gradFill flip="none" rotWithShape="1">
            <a:gsLst>
              <a:gs pos="100000">
                <a:srgbClr val="0089FF"/>
              </a:gs>
              <a:gs pos="3000">
                <a:srgbClr val="8BCB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zh-CN" altLang="en-US" sz="9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新能源发电运营</a:t>
            </a:r>
          </a:p>
        </p:txBody>
      </p:sp>
      <p:sp>
        <p:nvSpPr>
          <p:cNvPr id="220" name="流程图: 终止 219"/>
          <p:cNvSpPr/>
          <p:nvPr/>
        </p:nvSpPr>
        <p:spPr>
          <a:xfrm>
            <a:off x="2876464" y="5778440"/>
            <a:ext cx="1098000" cy="270000"/>
          </a:xfrm>
          <a:prstGeom prst="flowChartTerminator">
            <a:avLst/>
          </a:prstGeom>
          <a:gradFill flip="none" rotWithShape="1">
            <a:gsLst>
              <a:gs pos="100000">
                <a:srgbClr val="0089FF"/>
              </a:gs>
              <a:gs pos="3000">
                <a:srgbClr val="8BCB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zh-CN" altLang="en-US" sz="9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供应链风险管理</a:t>
            </a:r>
          </a:p>
        </p:txBody>
      </p:sp>
      <p:sp>
        <p:nvSpPr>
          <p:cNvPr id="221" name="流程图: 终止 220"/>
          <p:cNvSpPr/>
          <p:nvPr/>
        </p:nvSpPr>
        <p:spPr>
          <a:xfrm>
            <a:off x="4080704" y="5778440"/>
            <a:ext cx="1026000" cy="270000"/>
          </a:xfrm>
          <a:prstGeom prst="flowChartTerminator">
            <a:avLst/>
          </a:prstGeom>
          <a:gradFill flip="none" rotWithShape="1">
            <a:gsLst>
              <a:gs pos="100000">
                <a:srgbClr val="0089FF"/>
              </a:gs>
              <a:gs pos="3000">
                <a:srgbClr val="8BCB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zh-CN" altLang="en-US" sz="9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新能源功率预测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00" y="2808210"/>
            <a:ext cx="270000" cy="2700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00" y="5760505"/>
            <a:ext cx="270000" cy="2700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00" y="4788210"/>
            <a:ext cx="270000" cy="2700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00" y="3796410"/>
            <a:ext cx="270000" cy="270000"/>
          </a:xfrm>
          <a:prstGeom prst="rect">
            <a:avLst/>
          </a:prstGeom>
        </p:spPr>
      </p:pic>
      <p:sp>
        <p:nvSpPr>
          <p:cNvPr id="19" name="任意多边形 18"/>
          <p:cNvSpPr/>
          <p:nvPr/>
        </p:nvSpPr>
        <p:spPr>
          <a:xfrm rot="10800000">
            <a:off x="7347215" y="3405676"/>
            <a:ext cx="1593845" cy="1890000"/>
          </a:xfrm>
          <a:custGeom>
            <a:avLst/>
            <a:gdLst>
              <a:gd name="connsiteX0" fmla="*/ 0 w 3187690"/>
              <a:gd name="connsiteY0" fmla="*/ 2514018 h 2514018"/>
              <a:gd name="connsiteX1" fmla="*/ 1593837 w 3187690"/>
              <a:gd name="connsiteY1" fmla="*/ 0 h 2514018"/>
              <a:gd name="connsiteX2" fmla="*/ 1593853 w 3187690"/>
              <a:gd name="connsiteY2" fmla="*/ 0 h 2514018"/>
              <a:gd name="connsiteX3" fmla="*/ 3187690 w 3187690"/>
              <a:gd name="connsiteY3" fmla="*/ 2514018 h 2514018"/>
              <a:gd name="connsiteX4" fmla="*/ 0 w 3187690"/>
              <a:gd name="connsiteY4" fmla="*/ 2514018 h 2514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87690" h="2514018">
                <a:moveTo>
                  <a:pt x="0" y="2514018"/>
                </a:moveTo>
                <a:lnTo>
                  <a:pt x="1593837" y="0"/>
                </a:lnTo>
                <a:lnTo>
                  <a:pt x="1593853" y="0"/>
                </a:lnTo>
                <a:lnTo>
                  <a:pt x="3187690" y="2514018"/>
                </a:lnTo>
                <a:lnTo>
                  <a:pt x="0" y="2514018"/>
                </a:lnTo>
                <a:close/>
              </a:path>
            </a:pathLst>
          </a:custGeom>
          <a:solidFill>
            <a:srgbClr val="61B8FF">
              <a:alpha val="89000"/>
            </a:srgb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780" tIns="17780" rIns="17780" bIns="17780" numCol="1" spcCol="1270" anchor="ctr" anchorCtr="0">
            <a:noAutofit/>
          </a:bodyPr>
          <a:lstStyle/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altLang="zh-CN" sz="1400" b="1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  <a:cs typeface="Alibaba PuHuiTi B" pitchFamily="18" charset="-122"/>
            </a:endParaRPr>
          </a:p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1400" b="1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  <a:cs typeface="Alibaba PuHuiTi B" pitchFamily="18" charset="-122"/>
            </a:endParaRPr>
          </a:p>
        </p:txBody>
      </p:sp>
      <p:sp>
        <p:nvSpPr>
          <p:cNvPr id="28" name="任意多边形 27"/>
          <p:cNvSpPr/>
          <p:nvPr/>
        </p:nvSpPr>
        <p:spPr>
          <a:xfrm rot="10800000">
            <a:off x="6550293" y="2394000"/>
            <a:ext cx="3187691" cy="1008000"/>
          </a:xfrm>
          <a:custGeom>
            <a:avLst/>
            <a:gdLst>
              <a:gd name="connsiteX0" fmla="*/ 0 w 6375381"/>
              <a:gd name="connsiteY0" fmla="*/ 2514018 h 2514018"/>
              <a:gd name="connsiteX1" fmla="*/ 1593837 w 6375381"/>
              <a:gd name="connsiteY1" fmla="*/ 0 h 2514018"/>
              <a:gd name="connsiteX2" fmla="*/ 4781544 w 6375381"/>
              <a:gd name="connsiteY2" fmla="*/ 0 h 2514018"/>
              <a:gd name="connsiteX3" fmla="*/ 6375381 w 6375381"/>
              <a:gd name="connsiteY3" fmla="*/ 2514018 h 2514018"/>
              <a:gd name="connsiteX4" fmla="*/ 0 w 6375381"/>
              <a:gd name="connsiteY4" fmla="*/ 2514018 h 2514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75381" h="2514018">
                <a:moveTo>
                  <a:pt x="0" y="2514018"/>
                </a:moveTo>
                <a:lnTo>
                  <a:pt x="1593837" y="0"/>
                </a:lnTo>
                <a:lnTo>
                  <a:pt x="4781544" y="0"/>
                </a:lnTo>
                <a:lnTo>
                  <a:pt x="6375381" y="2514018"/>
                </a:lnTo>
                <a:lnTo>
                  <a:pt x="0" y="2514018"/>
                </a:lnTo>
                <a:close/>
              </a:path>
            </a:pathLst>
          </a:custGeom>
          <a:solidFill>
            <a:srgbClr val="40A9FF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80706" tIns="22860" rIns="580706" bIns="22860" numCol="1" spcCol="1270" anchor="ctr" anchorCtr="0">
            <a:noAutofit/>
          </a:bodyPr>
          <a:lstStyle/>
          <a:p>
            <a:pPr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b="1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  <a:cs typeface="Alibaba PuHuiTi B" pitchFamily="18" charset="-122"/>
            </a:endParaRPr>
          </a:p>
        </p:txBody>
      </p:sp>
      <p:sp>
        <p:nvSpPr>
          <p:cNvPr id="29" name="任意多边形 28"/>
          <p:cNvSpPr/>
          <p:nvPr/>
        </p:nvSpPr>
        <p:spPr>
          <a:xfrm rot="10800000">
            <a:off x="5753370" y="1565352"/>
            <a:ext cx="4781536" cy="828000"/>
          </a:xfrm>
          <a:custGeom>
            <a:avLst/>
            <a:gdLst>
              <a:gd name="connsiteX0" fmla="*/ 0 w 9563071"/>
              <a:gd name="connsiteY0" fmla="*/ 2514018 h 2514018"/>
              <a:gd name="connsiteX1" fmla="*/ 1593837 w 9563071"/>
              <a:gd name="connsiteY1" fmla="*/ 0 h 2514018"/>
              <a:gd name="connsiteX2" fmla="*/ 7969234 w 9563071"/>
              <a:gd name="connsiteY2" fmla="*/ 0 h 2514018"/>
              <a:gd name="connsiteX3" fmla="*/ 9563071 w 9563071"/>
              <a:gd name="connsiteY3" fmla="*/ 2514018 h 2514018"/>
              <a:gd name="connsiteX4" fmla="*/ 0 w 9563071"/>
              <a:gd name="connsiteY4" fmla="*/ 2514018 h 2514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63071" h="2514018">
                <a:moveTo>
                  <a:pt x="0" y="2514018"/>
                </a:moveTo>
                <a:lnTo>
                  <a:pt x="1593837" y="0"/>
                </a:lnTo>
                <a:lnTo>
                  <a:pt x="7969234" y="0"/>
                </a:lnTo>
                <a:lnTo>
                  <a:pt x="9563071" y="2514018"/>
                </a:lnTo>
                <a:lnTo>
                  <a:pt x="0" y="2514018"/>
                </a:lnTo>
                <a:close/>
              </a:path>
            </a:pathLst>
          </a:custGeom>
          <a:solidFill>
            <a:srgbClr val="0089FF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59629" tIns="22860" rIns="859629" bIns="22860" numCol="1" spcCol="1270" anchor="ctr" anchorCtr="0">
            <a:noAutofit/>
          </a:bodyPr>
          <a:lstStyle/>
          <a:p>
            <a:pPr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b="1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  <a:cs typeface="Alibaba PuHuiTi B" pitchFamily="18" charset="-122"/>
            </a:endParaRPr>
          </a:p>
        </p:txBody>
      </p:sp>
      <p:sp>
        <p:nvSpPr>
          <p:cNvPr id="227" name="文本框 226"/>
          <p:cNvSpPr txBox="1"/>
          <p:nvPr/>
        </p:nvSpPr>
        <p:spPr>
          <a:xfrm>
            <a:off x="6550293" y="1618236"/>
            <a:ext cx="3187690" cy="725393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 defTabSz="228600">
              <a:lnSpc>
                <a:spcPct val="120000"/>
              </a:lnSpc>
            </a:pPr>
            <a:r>
              <a:rPr lang="zh-CN" altLang="en-US" sz="1400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应用层</a:t>
            </a:r>
            <a:endParaRPr lang="en-US" altLang="zh-CN" sz="1400" b="1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ctr" defTabSz="228600">
              <a:lnSpc>
                <a:spcPct val="120000"/>
              </a:lnSpc>
            </a:pPr>
            <a:r>
              <a:rPr lang="zh-CN" altLang="en-US" sz="10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竞争激烈、可替代性高</a:t>
            </a:r>
            <a:endParaRPr lang="en-US" altLang="zh-CN" sz="100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ctr" defTabSz="228600">
              <a:lnSpc>
                <a:spcPct val="120000"/>
              </a:lnSpc>
            </a:pPr>
            <a:r>
              <a:rPr lang="zh-CN" altLang="en-US" sz="10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微数据、小算力、低投入、多样化</a:t>
            </a:r>
          </a:p>
        </p:txBody>
      </p:sp>
      <p:sp>
        <p:nvSpPr>
          <p:cNvPr id="228" name="文本框 227"/>
          <p:cNvSpPr txBox="1"/>
          <p:nvPr/>
        </p:nvSpPr>
        <p:spPr>
          <a:xfrm>
            <a:off x="6550293" y="2458462"/>
            <a:ext cx="3187691" cy="704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228600">
              <a:lnSpc>
                <a:spcPct val="120000"/>
              </a:lnSpc>
            </a:pPr>
            <a:r>
              <a:rPr lang="zh-CN" altLang="en-US" sz="1400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中间层</a:t>
            </a:r>
            <a:endParaRPr lang="en-US" altLang="zh-CN" sz="1400" b="1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ctr" defTabSz="228600">
              <a:lnSpc>
                <a:spcPct val="120000"/>
              </a:lnSpc>
            </a:pPr>
            <a:r>
              <a:rPr lang="zh-CN" altLang="en-US" sz="10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值得关注</a:t>
            </a:r>
            <a:endParaRPr lang="en-US" altLang="zh-CN" sz="100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ctr" defTabSz="228600">
              <a:lnSpc>
                <a:spcPct val="120000"/>
              </a:lnSpc>
            </a:pPr>
            <a:r>
              <a:rPr lang="zh-CN" altLang="en-US" sz="10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小数据、中算力、低投入、低能耗</a:t>
            </a:r>
          </a:p>
        </p:txBody>
      </p:sp>
      <p:sp>
        <p:nvSpPr>
          <p:cNvPr id="229" name="文本框 228"/>
          <p:cNvSpPr txBox="1"/>
          <p:nvPr/>
        </p:nvSpPr>
        <p:spPr>
          <a:xfrm>
            <a:off x="6550293" y="3477294"/>
            <a:ext cx="3187691" cy="1258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228600">
              <a:lnSpc>
                <a:spcPct val="120000"/>
              </a:lnSpc>
            </a:pPr>
            <a:r>
              <a:rPr lang="zh-CN" altLang="en-US" sz="1400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基础层</a:t>
            </a:r>
            <a:endParaRPr lang="en-US" altLang="zh-CN" sz="1400" b="1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ctr" defTabSz="228600">
              <a:lnSpc>
                <a:spcPct val="120000"/>
              </a:lnSpc>
            </a:pPr>
            <a:r>
              <a:rPr lang="zh-CN" altLang="en-US" sz="10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有望优先受益</a:t>
            </a:r>
            <a:endParaRPr lang="en-US" altLang="zh-CN" sz="100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ctr" defTabSz="228600">
              <a:lnSpc>
                <a:spcPct val="120000"/>
              </a:lnSpc>
            </a:pPr>
            <a:r>
              <a:rPr lang="zh-CN" altLang="en-US" sz="10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大数据</a:t>
            </a:r>
            <a:endParaRPr lang="en-US" altLang="zh-CN" sz="100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ctr" defTabSz="228600">
              <a:lnSpc>
                <a:spcPct val="120000"/>
              </a:lnSpc>
            </a:pPr>
            <a:r>
              <a:rPr lang="zh-CN" altLang="en-US" sz="10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大算力</a:t>
            </a:r>
            <a:endParaRPr lang="en-US" altLang="zh-CN" sz="100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ctr" defTabSz="228600">
              <a:lnSpc>
                <a:spcPct val="120000"/>
              </a:lnSpc>
            </a:pPr>
            <a:r>
              <a:rPr lang="zh-CN" altLang="en-US" sz="10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高投入</a:t>
            </a:r>
            <a:endParaRPr lang="en-US" altLang="zh-CN" sz="100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ctr" defTabSz="228600">
              <a:lnSpc>
                <a:spcPct val="120000"/>
              </a:lnSpc>
            </a:pPr>
            <a:r>
              <a:rPr lang="zh-CN" altLang="en-US" sz="10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高能耗</a:t>
            </a:r>
            <a:endParaRPr lang="en-US" altLang="zh-CN" sz="100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30" name="文本框 229"/>
          <p:cNvSpPr txBox="1"/>
          <p:nvPr/>
        </p:nvSpPr>
        <p:spPr>
          <a:xfrm>
            <a:off x="6165238" y="537773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228600"/>
            <a:r>
              <a:rPr lang="zh-CN" altLang="en-US" b="1" dirty="0">
                <a:solidFill>
                  <a:srgbClr val="0089FF"/>
                </a:solidFill>
                <a:latin typeface="微软雅黑" panose="020B0503020204020204" charset="-122"/>
                <a:ea typeface="微软雅黑" panose="020B0503020204020204" charset="-122"/>
              </a:rPr>
              <a:t>数据</a:t>
            </a:r>
          </a:p>
        </p:txBody>
      </p:sp>
      <p:sp>
        <p:nvSpPr>
          <p:cNvPr id="231" name="矩形 230"/>
          <p:cNvSpPr/>
          <p:nvPr/>
        </p:nvSpPr>
        <p:spPr>
          <a:xfrm>
            <a:off x="5997348" y="5428169"/>
            <a:ext cx="90000" cy="216000"/>
          </a:xfrm>
          <a:prstGeom prst="rect">
            <a:avLst/>
          </a:prstGeom>
          <a:solidFill>
            <a:srgbClr val="0089FF"/>
          </a:solidFill>
          <a:ln>
            <a:solidFill>
              <a:srgbClr val="008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28600"/>
            <a:endParaRPr lang="zh-CN" altLang="en-US" sz="90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2" name="这是居中标题"/>
          <p:cNvSpPr txBox="1"/>
          <p:nvPr/>
        </p:nvSpPr>
        <p:spPr>
          <a:xfrm>
            <a:off x="5943006" y="5699181"/>
            <a:ext cx="3477441" cy="73763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pc="99"/>
            </a:lvl1pPr>
          </a:lstStyle>
          <a:p>
            <a:pPr defTabSz="325120">
              <a:lnSpc>
                <a:spcPct val="150000"/>
              </a:lnSpc>
              <a:defRPr/>
            </a:pPr>
            <a:r>
              <a:rPr lang="zh-CN" altLang="en-US" sz="1000" spc="50" dirty="0">
                <a:solidFill>
                  <a:srgbClr val="181818">
                    <a:lumMod val="75000"/>
                    <a:lumOff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● 大模型不稀缺，高质量数据才稀缺，中文数据壁垒严重</a:t>
            </a:r>
            <a:endParaRPr lang="en-US" altLang="zh-CN" sz="1000" spc="50" dirty="0">
              <a:solidFill>
                <a:srgbClr val="181818">
                  <a:lumMod val="75000"/>
                  <a:lumOff val="25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325120">
              <a:lnSpc>
                <a:spcPct val="150000"/>
              </a:lnSpc>
              <a:defRPr/>
            </a:pPr>
            <a:r>
              <a:rPr lang="zh-CN" altLang="en-US" sz="1000" spc="50" dirty="0">
                <a:solidFill>
                  <a:srgbClr val="181818">
                    <a:lumMod val="75000"/>
                    <a:lumOff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● 数据质量尚未受到重视，缺乏专门做数据质量的企业</a:t>
            </a:r>
            <a:endParaRPr lang="en-US" altLang="zh-CN" sz="1000" spc="50" dirty="0">
              <a:solidFill>
                <a:srgbClr val="181818">
                  <a:lumMod val="75000"/>
                  <a:lumOff val="25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325120">
              <a:lnSpc>
                <a:spcPct val="150000"/>
              </a:lnSpc>
              <a:defRPr/>
            </a:pPr>
            <a:r>
              <a:rPr lang="zh-CN" altLang="en-US" sz="1000" spc="50" dirty="0">
                <a:solidFill>
                  <a:srgbClr val="181818">
                    <a:lumMod val="75000"/>
                    <a:lumOff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● 商业数据使用中存在数据安全隐患</a:t>
            </a:r>
            <a:endParaRPr lang="en-US" altLang="zh-CN" sz="1000" spc="50" dirty="0">
              <a:solidFill>
                <a:srgbClr val="181818">
                  <a:lumMod val="75000"/>
                  <a:lumOff val="25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3" name="文本框 232"/>
          <p:cNvSpPr txBox="1"/>
          <p:nvPr/>
        </p:nvSpPr>
        <p:spPr>
          <a:xfrm>
            <a:off x="9780901" y="537773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228600"/>
            <a:r>
              <a:rPr lang="zh-CN" altLang="en-US" b="1" dirty="0">
                <a:solidFill>
                  <a:srgbClr val="0089FF"/>
                </a:solidFill>
                <a:latin typeface="微软雅黑" panose="020B0503020204020204" charset="-122"/>
                <a:ea typeface="微软雅黑" panose="020B0503020204020204" charset="-122"/>
              </a:rPr>
              <a:t>产业融合</a:t>
            </a:r>
          </a:p>
        </p:txBody>
      </p:sp>
      <p:sp>
        <p:nvSpPr>
          <p:cNvPr id="234" name="矩形 233"/>
          <p:cNvSpPr/>
          <p:nvPr/>
        </p:nvSpPr>
        <p:spPr>
          <a:xfrm>
            <a:off x="9613011" y="5428169"/>
            <a:ext cx="90000" cy="216000"/>
          </a:xfrm>
          <a:prstGeom prst="rect">
            <a:avLst/>
          </a:prstGeom>
          <a:solidFill>
            <a:srgbClr val="0089FF"/>
          </a:solidFill>
          <a:ln>
            <a:solidFill>
              <a:srgbClr val="008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28600"/>
            <a:endParaRPr lang="zh-CN" altLang="en-US" sz="90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5" name="这是居中标题"/>
          <p:cNvSpPr txBox="1"/>
          <p:nvPr/>
        </p:nvSpPr>
        <p:spPr>
          <a:xfrm>
            <a:off x="9558670" y="5699181"/>
            <a:ext cx="2349795" cy="73763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pc="99"/>
            </a:lvl1pPr>
          </a:lstStyle>
          <a:p>
            <a:pPr defTabSz="325120">
              <a:lnSpc>
                <a:spcPct val="150000"/>
              </a:lnSpc>
              <a:defRPr/>
            </a:pPr>
            <a:r>
              <a:rPr lang="zh-CN" altLang="en-US" sz="1000" spc="50" dirty="0">
                <a:solidFill>
                  <a:srgbClr val="181818">
                    <a:lumMod val="75000"/>
                    <a:lumOff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● 缺乏垂直领域的定制化模型</a:t>
            </a:r>
            <a:endParaRPr lang="en-US" altLang="zh-CN" sz="1000" spc="50" dirty="0">
              <a:solidFill>
                <a:srgbClr val="181818">
                  <a:lumMod val="75000"/>
                  <a:lumOff val="25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325120">
              <a:lnSpc>
                <a:spcPct val="150000"/>
              </a:lnSpc>
              <a:defRPr/>
            </a:pPr>
            <a:r>
              <a:rPr lang="zh-CN" altLang="en-US" sz="1000" spc="50" dirty="0">
                <a:solidFill>
                  <a:srgbClr val="181818">
                    <a:lumMod val="75000"/>
                    <a:lumOff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● 大环境对于生成式</a:t>
            </a:r>
            <a:r>
              <a:rPr lang="en-US" altLang="zh-CN" sz="1000" spc="50" dirty="0">
                <a:solidFill>
                  <a:srgbClr val="181818">
                    <a:lumMod val="75000"/>
                    <a:lumOff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AI</a:t>
            </a:r>
            <a:r>
              <a:rPr lang="zh-CN" altLang="en-US" sz="1000" spc="50" dirty="0">
                <a:solidFill>
                  <a:srgbClr val="181818">
                    <a:lumMod val="75000"/>
                    <a:lumOff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服务相对谨慎</a:t>
            </a:r>
            <a:endParaRPr lang="en-US" altLang="zh-CN" sz="1000" spc="50" dirty="0">
              <a:solidFill>
                <a:srgbClr val="181818">
                  <a:lumMod val="75000"/>
                  <a:lumOff val="25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325120">
              <a:lnSpc>
                <a:spcPct val="150000"/>
              </a:lnSpc>
              <a:defRPr/>
            </a:pPr>
            <a:r>
              <a:rPr lang="zh-CN" altLang="en-US" sz="1000" spc="50" dirty="0">
                <a:solidFill>
                  <a:srgbClr val="181818">
                    <a:lumMod val="75000"/>
                    <a:lumOff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● 对行业理解与融合提出更高要求</a:t>
            </a:r>
            <a:endParaRPr lang="en-US" altLang="zh-CN" sz="1000" spc="50" dirty="0">
              <a:solidFill>
                <a:srgbClr val="181818">
                  <a:lumMod val="75000"/>
                  <a:lumOff val="25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9" name="文本框 238"/>
          <p:cNvSpPr txBox="1"/>
          <p:nvPr/>
        </p:nvSpPr>
        <p:spPr>
          <a:xfrm>
            <a:off x="10290875" y="1754967"/>
            <a:ext cx="1702651" cy="651962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defTabSz="228600">
              <a:lnSpc>
                <a:spcPct val="120000"/>
              </a:lnSpc>
            </a:pPr>
            <a:r>
              <a:rPr lang="zh-CN" altLang="en-US" sz="1400" b="1" dirty="0">
                <a:solidFill>
                  <a:srgbClr val="DBDBDB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应用层</a:t>
            </a:r>
            <a:endParaRPr lang="en-US" altLang="zh-CN" sz="1400" b="1" dirty="0">
              <a:solidFill>
                <a:srgbClr val="DBDBDB">
                  <a:lumMod val="25000"/>
                </a:srgb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defTabSz="228600">
              <a:lnSpc>
                <a:spcPct val="120000"/>
              </a:lnSpc>
            </a:pPr>
            <a:r>
              <a:rPr lang="zh-CN" altLang="en-US" sz="1000" dirty="0">
                <a:solidFill>
                  <a:srgbClr val="DBDBDB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金融、制造、</a:t>
            </a:r>
            <a:endParaRPr lang="en-US" altLang="zh-CN" sz="1000" dirty="0">
              <a:solidFill>
                <a:srgbClr val="DBDBDB">
                  <a:lumMod val="25000"/>
                </a:srgb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defTabSz="228600">
              <a:lnSpc>
                <a:spcPct val="120000"/>
              </a:lnSpc>
            </a:pPr>
            <a:r>
              <a:rPr lang="en-US" altLang="zh-CN" sz="1000" dirty="0">
                <a:solidFill>
                  <a:srgbClr val="DBDBDB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MarTech</a:t>
            </a:r>
            <a:r>
              <a:rPr lang="zh-CN" altLang="en-US" sz="1000" dirty="0">
                <a:solidFill>
                  <a:srgbClr val="DBDBDB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、泛互联网、能源</a:t>
            </a:r>
          </a:p>
        </p:txBody>
      </p:sp>
      <p:sp>
        <p:nvSpPr>
          <p:cNvPr id="240" name="文本框 239"/>
          <p:cNvSpPr txBox="1"/>
          <p:nvPr/>
        </p:nvSpPr>
        <p:spPr>
          <a:xfrm>
            <a:off x="9549216" y="2666565"/>
            <a:ext cx="1567722" cy="627256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defTabSz="228600">
              <a:lnSpc>
                <a:spcPct val="120000"/>
              </a:lnSpc>
            </a:pPr>
            <a:r>
              <a:rPr lang="zh-CN" altLang="en-US" sz="1400" b="1" dirty="0">
                <a:solidFill>
                  <a:srgbClr val="DBDBDB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技术层</a:t>
            </a:r>
            <a:endParaRPr lang="en-US" altLang="zh-CN" sz="1400" b="1" dirty="0">
              <a:solidFill>
                <a:srgbClr val="DBDBDB">
                  <a:lumMod val="25000"/>
                </a:srgb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defTabSz="228600">
              <a:lnSpc>
                <a:spcPct val="120000"/>
              </a:lnSpc>
            </a:pPr>
            <a:r>
              <a:rPr lang="zh-CN" altLang="en-US" sz="1000" dirty="0">
                <a:solidFill>
                  <a:srgbClr val="DBDBDB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语音语义识别、机器学习、</a:t>
            </a:r>
            <a:endParaRPr lang="en-US" altLang="zh-CN" sz="1000" dirty="0">
              <a:solidFill>
                <a:srgbClr val="DBDBDB">
                  <a:lumMod val="25000"/>
                </a:srgb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defTabSz="228600">
              <a:lnSpc>
                <a:spcPct val="120000"/>
              </a:lnSpc>
            </a:pPr>
            <a:r>
              <a:rPr lang="zh-CN" altLang="en-US" sz="1000" dirty="0">
                <a:solidFill>
                  <a:srgbClr val="DBDBDB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计算机视觉</a:t>
            </a:r>
          </a:p>
        </p:txBody>
      </p:sp>
      <p:sp>
        <p:nvSpPr>
          <p:cNvPr id="241" name="文本框 240"/>
          <p:cNvSpPr txBox="1"/>
          <p:nvPr/>
        </p:nvSpPr>
        <p:spPr>
          <a:xfrm>
            <a:off x="8818785" y="3773211"/>
            <a:ext cx="1186453" cy="627256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defTabSz="228600">
              <a:lnSpc>
                <a:spcPct val="120000"/>
              </a:lnSpc>
            </a:pPr>
            <a:r>
              <a:rPr lang="zh-CN" altLang="en-US" sz="1400" b="1" dirty="0">
                <a:solidFill>
                  <a:srgbClr val="DBDBDB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基础层</a:t>
            </a:r>
            <a:endParaRPr lang="en-US" altLang="zh-CN" sz="1400" b="1" dirty="0">
              <a:solidFill>
                <a:srgbClr val="DBDBDB">
                  <a:lumMod val="25000"/>
                </a:srgb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defTabSz="228600">
              <a:lnSpc>
                <a:spcPct val="120000"/>
              </a:lnSpc>
            </a:pPr>
            <a:r>
              <a:rPr lang="zh-CN" altLang="en-US" sz="1000" dirty="0">
                <a:solidFill>
                  <a:srgbClr val="DBDBDB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芯片、硬件设施、</a:t>
            </a:r>
            <a:endParaRPr lang="en-US" altLang="zh-CN" sz="1000" dirty="0">
              <a:solidFill>
                <a:srgbClr val="DBDBDB">
                  <a:lumMod val="25000"/>
                </a:srgb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defTabSz="228600">
              <a:lnSpc>
                <a:spcPct val="120000"/>
              </a:lnSpc>
            </a:pPr>
            <a:r>
              <a:rPr lang="zh-CN" altLang="en-US" sz="1000" dirty="0">
                <a:solidFill>
                  <a:srgbClr val="DBDBDB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算法系统、大数据</a:t>
            </a:r>
            <a:endParaRPr lang="en-US" altLang="zh-CN" sz="1000" dirty="0">
              <a:solidFill>
                <a:srgbClr val="DBDBDB">
                  <a:lumMod val="25000"/>
                </a:srgb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35" y="13970"/>
            <a:ext cx="12037060" cy="674306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向量数据库综述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0541"/>
            <a:ext cx="12192000" cy="56159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向量数据库工作原理示意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101437" y="5177871"/>
            <a:ext cx="1026621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en-US" sz="1200" dirty="0">
                <a:effectLst/>
              </a:rPr>
              <a:t>首先，我们使用嵌入模型来为我们想要索引的内容创建矢量嵌入。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en-US" sz="1200" dirty="0">
                <a:effectLst/>
              </a:rPr>
              <a:t>矢量嵌入被插入到矢量数据库中，带有对创建嵌入的原始内容的一些引用。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en-US" sz="1200" dirty="0">
                <a:effectLst/>
              </a:rPr>
              <a:t>当应用程序发出查询时，我们使用相同的嵌入模型为查询创建嵌入，并使用这些嵌入在数据库中查询相似的矢量嵌入。如前所述，这些相似的嵌入与用来创建它们的原始内容相关联。 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563" y="1156854"/>
            <a:ext cx="9615170" cy="3690741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350091" y="209882"/>
            <a:ext cx="9299028" cy="353668"/>
          </a:xfrm>
        </p:spPr>
        <p:txBody>
          <a:bodyPr/>
          <a:lstStyle/>
          <a:p>
            <a:r>
              <a:rPr lang="zh-CN" altLang="en-US" kern="0" dirty="0"/>
              <a:t>典型向量使用场景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6198987" y="1302428"/>
          <a:ext cx="4880344" cy="4108999"/>
        </p:xfrm>
        <a:graphic>
          <a:graphicData uri="http://schemas.openxmlformats.org/drawingml/2006/table">
            <a:tbl>
              <a:tblPr/>
              <a:tblGrid>
                <a:gridCol w="1737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5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67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949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800" b="1" dirty="0">
                          <a:solidFill>
                            <a:srgbClr val="0089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应用</a:t>
                      </a:r>
                    </a:p>
                  </a:txBody>
                  <a:tcPr marL="35564" marR="35564" marT="17782" marB="17782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800" b="1" dirty="0">
                          <a:solidFill>
                            <a:srgbClr val="0089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原始数据格式</a:t>
                      </a:r>
                    </a:p>
                  </a:txBody>
                  <a:tcPr marL="35564" marR="35564" marT="17782" marB="17782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800" b="1" dirty="0">
                          <a:solidFill>
                            <a:srgbClr val="0089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模型</a:t>
                      </a:r>
                    </a:p>
                  </a:txBody>
                  <a:tcPr marL="35564" marR="35564" marT="17782" marB="17782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949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80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语义搜索</a:t>
                      </a:r>
                    </a:p>
                  </a:txBody>
                  <a:tcPr marL="35564" marR="35564" marT="17782" marB="17782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text</a:t>
                      </a:r>
                    </a:p>
                  </a:txBody>
                  <a:tcPr marL="35564" marR="35564" marT="17782" marB="17782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all-MiniLM-L6-v2</a:t>
                      </a:r>
                    </a:p>
                  </a:txBody>
                  <a:tcPr marL="35564" marR="35564" marT="17782" marB="17782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949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OpenAI </a:t>
                      </a:r>
                      <a:r>
                        <a:rPr lang="zh-CN" altLang="en-US" sz="80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生成式问答</a:t>
                      </a:r>
                    </a:p>
                  </a:txBody>
                  <a:tcPr marL="35564" marR="35564" marT="17782" marB="17782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text</a:t>
                      </a:r>
                    </a:p>
                  </a:txBody>
                  <a:tcPr marL="35564" marR="35564" marT="17782" marB="17782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text-davinci-003</a:t>
                      </a:r>
                    </a:p>
                  </a:txBody>
                  <a:tcPr marL="35564" marR="35564" marT="17782" marB="17782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949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80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抽取式问答</a:t>
                      </a:r>
                    </a:p>
                  </a:txBody>
                  <a:tcPr marL="35564" marR="35564" marT="17782" marB="17782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text</a:t>
                      </a:r>
                    </a:p>
                  </a:txBody>
                  <a:tcPr marL="35564" marR="35564" marT="17782" marB="17782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SQuAD</a:t>
                      </a:r>
                      <a:endParaRPr lang="en-GB" sz="80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35564" marR="35564" marT="17782" marB="17782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949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80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抽象问答</a:t>
                      </a:r>
                    </a:p>
                  </a:txBody>
                  <a:tcPr marL="35564" marR="35564" marT="17782" marB="17782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text</a:t>
                      </a:r>
                    </a:p>
                  </a:txBody>
                  <a:tcPr marL="35564" marR="35564" marT="17782" marB="17782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MPNet BART</a:t>
                      </a:r>
                      <a:endParaRPr lang="en-GB" sz="80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35564" marR="35564" marT="17782" marB="17782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91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80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表格问答</a:t>
                      </a:r>
                    </a:p>
                  </a:txBody>
                  <a:tcPr marL="35564" marR="35564" marT="17782" marB="17782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text</a:t>
                      </a:r>
                    </a:p>
                  </a:txBody>
                  <a:tcPr marL="35564" marR="35564" marT="17782" marB="17782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MPNet</a:t>
                      </a:r>
                      <a:endParaRPr lang="en-GB" sz="80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tapas-base-finetuned-wtq</a:t>
                      </a:r>
                      <a:endParaRPr lang="en-GB" sz="80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35564" marR="35564" marT="17782" marB="17782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949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80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混合搜索</a:t>
                      </a:r>
                    </a:p>
                  </a:txBody>
                  <a:tcPr marL="35564" marR="35564" marT="17782" marB="17782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text</a:t>
                      </a:r>
                      <a:endParaRPr lang="en-GB" sz="80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35564" marR="35564" marT="17782" marB="17782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MPNet</a:t>
                      </a:r>
                      <a:endParaRPr lang="en-GB" sz="80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35564" marR="35564" marT="17782" marB="17782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691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80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基于稀疏</a:t>
                      </a:r>
                      <a:r>
                        <a:rPr lang="en-US" altLang="zh-CN" sz="80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-</a:t>
                      </a:r>
                      <a:r>
                        <a:rPr lang="zh-CN" altLang="en-US" sz="80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稠密索引做混合搜索</a:t>
                      </a:r>
                    </a:p>
                  </a:txBody>
                  <a:tcPr marL="35564" marR="35564" marT="17782" marB="17782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text images</a:t>
                      </a:r>
                    </a:p>
                  </a:txBody>
                  <a:tcPr marL="35564" marR="35564" marT="17782" marB="17782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CLIPBM25</a:t>
                      </a:r>
                      <a:endParaRPr lang="en-GB" sz="80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35564" marR="35564" marT="17782" marB="17782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691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NER-Powered Semantic Search</a:t>
                      </a:r>
                    </a:p>
                  </a:txBody>
                  <a:tcPr marL="35564" marR="35564" marT="17782" marB="17782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text</a:t>
                      </a:r>
                    </a:p>
                  </a:txBody>
                  <a:tcPr marL="35564" marR="35564" marT="17782" marB="17782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MPNet</a:t>
                      </a:r>
                      <a:endParaRPr lang="en-GB" sz="80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bert-base-NER</a:t>
                      </a:r>
                      <a:endParaRPr lang="en-GB" sz="80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35564" marR="35564" marT="17782" marB="17782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949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80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视频搜索</a:t>
                      </a:r>
                    </a:p>
                  </a:txBody>
                  <a:tcPr marL="35564" marR="35564" marT="17782" marB="17782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text</a:t>
                      </a:r>
                      <a:endParaRPr lang="en-GB" sz="80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35564" marR="35564" marT="17782" marB="17782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MPNet</a:t>
                      </a:r>
                      <a:endParaRPr lang="en-GB" sz="80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35564" marR="35564" marT="17782" marB="17782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691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80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图片搜索</a:t>
                      </a:r>
                    </a:p>
                  </a:txBody>
                  <a:tcPr marL="35564" marR="35564" marT="17782" marB="17782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text</a:t>
                      </a:r>
                    </a:p>
                  </a:txBody>
                  <a:tcPr marL="35564" marR="35564" marT="17782" marB="17782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BERT</a:t>
                      </a:r>
                      <a:endParaRPr lang="en-GB" sz="80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all-MiniLM-L6-v2</a:t>
                      </a:r>
                      <a:endParaRPr lang="en-GB" sz="80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35564" marR="35564" marT="17782" marB="17782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949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80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图片相似度搜索</a:t>
                      </a:r>
                    </a:p>
                  </a:txBody>
                  <a:tcPr marL="35564" marR="35564" marT="17782" marB="17782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images</a:t>
                      </a:r>
                    </a:p>
                  </a:txBody>
                  <a:tcPr marL="35564" marR="35564" marT="17782" marB="17782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SqueezeNet</a:t>
                      </a:r>
                      <a:endParaRPr lang="en-GB" sz="80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35564" marR="35564" marT="17782" marB="17782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6949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80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图片面部相似度搜索</a:t>
                      </a:r>
                    </a:p>
                  </a:txBody>
                  <a:tcPr marL="35564" marR="35564" marT="17782" marB="17782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images</a:t>
                      </a:r>
                    </a:p>
                  </a:txBody>
                  <a:tcPr marL="35564" marR="35564" marT="17782" marB="17782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MTCNN</a:t>
                      </a:r>
                      <a:endParaRPr lang="en-GB" sz="80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35564" marR="35564" marT="17782" marB="17782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6949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80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声音相似度搜索</a:t>
                      </a:r>
                    </a:p>
                  </a:txBody>
                  <a:tcPr marL="35564" marR="35564" marT="17782" marB="17782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audio</a:t>
                      </a:r>
                      <a:endParaRPr lang="en-GB" sz="80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35564" marR="35564" marT="17782" marB="17782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PANNs</a:t>
                      </a:r>
                      <a:endParaRPr lang="en-GB" sz="80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35564" marR="35564" marT="17782" marB="17782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6949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80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关键字文章推荐</a:t>
                      </a:r>
                    </a:p>
                  </a:txBody>
                  <a:tcPr marL="35564" marR="35564" marT="17782" marB="17782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text</a:t>
                      </a:r>
                    </a:p>
                  </a:txBody>
                  <a:tcPr marL="35564" marR="35564" marT="17782" marB="17782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AWE-komninos</a:t>
                      </a:r>
                    </a:p>
                  </a:txBody>
                  <a:tcPr marL="35564" marR="35564" marT="17782" marB="17782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6949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80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电影推荐</a:t>
                      </a:r>
                    </a:p>
                  </a:txBody>
                  <a:tcPr marL="35564" marR="35564" marT="17782" marB="17782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text</a:t>
                      </a:r>
                    </a:p>
                  </a:txBody>
                  <a:tcPr marL="35564" marR="35564" marT="17782" marB="17782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Custom</a:t>
                      </a:r>
                      <a:endParaRPr lang="en-GB" sz="80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35564" marR="35564" marT="17782" marB="17782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6949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80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文档重复度识别</a:t>
                      </a:r>
                    </a:p>
                  </a:txBody>
                  <a:tcPr marL="35564" marR="35564" marT="17782" marB="17782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text</a:t>
                      </a:r>
                    </a:p>
                  </a:txBody>
                  <a:tcPr marL="35564" marR="35564" marT="17782" marB="17782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AWE</a:t>
                      </a:r>
                      <a:endParaRPr lang="en-GB" sz="80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35564" marR="35564" marT="17782" marB="17782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6949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IT</a:t>
                      </a:r>
                      <a:r>
                        <a:rPr lang="zh-CN" altLang="en-US" sz="80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风险识别</a:t>
                      </a:r>
                    </a:p>
                  </a:txBody>
                  <a:tcPr marL="35564" marR="35564" marT="17782" marB="17782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text</a:t>
                      </a:r>
                    </a:p>
                  </a:txBody>
                  <a:tcPr marL="35564" marR="35564" marT="17782" marB="17782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Custom</a:t>
                      </a:r>
                      <a:endParaRPr lang="en-GB" sz="80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35564" marR="35564" marT="17782" marB="17782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6949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80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自动分类</a:t>
                      </a:r>
                    </a:p>
                  </a:txBody>
                  <a:tcPr marL="35564" marR="35564" marT="17782" marB="17782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text</a:t>
                      </a:r>
                    </a:p>
                  </a:txBody>
                  <a:tcPr marL="35564" marR="35564" marT="17782" marB="17782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AWE-komninos</a:t>
                      </a:r>
                    </a:p>
                  </a:txBody>
                  <a:tcPr marL="35564" marR="35564" marT="17782" marB="17782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6949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80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时序数据预测</a:t>
                      </a:r>
                    </a:p>
                  </a:txBody>
                  <a:tcPr marL="35564" marR="35564" marT="17782" marB="17782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series</a:t>
                      </a:r>
                      <a:endParaRPr lang="en-GB" sz="80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35564" marR="35564" marT="17782" marB="17782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Kats</a:t>
                      </a:r>
                      <a:endParaRPr lang="en-GB" sz="80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35564" marR="35564" marT="17782" marB="17782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6949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80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卫星图像度搜索</a:t>
                      </a:r>
                    </a:p>
                  </a:txBody>
                  <a:tcPr marL="35564" marR="35564" marT="17782" marB="17782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images</a:t>
                      </a:r>
                    </a:p>
                  </a:txBody>
                  <a:tcPr marL="35564" marR="35564" marT="17782" marB="17782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clip-rsicd-v2</a:t>
                      </a:r>
                    </a:p>
                  </a:txBody>
                  <a:tcPr marL="35564" marR="35564" marT="17782" marB="17782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842505" y="1589221"/>
            <a:ext cx="3861691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indent="-2286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en-US" sz="1200" dirty="0">
                <a:effectLst/>
              </a:rPr>
              <a:t>语义文本搜索。使用</a:t>
            </a:r>
            <a:r>
              <a:rPr lang="en-US" altLang="zh-CN" sz="1200" dirty="0">
                <a:effectLst/>
              </a:rPr>
              <a:t>NLP</a:t>
            </a:r>
            <a:r>
              <a:rPr lang="zh-CN" altLang="en-US" sz="1200" dirty="0">
                <a:effectLst/>
              </a:rPr>
              <a:t>模型将本文转换成矢量，然后使用</a:t>
            </a:r>
            <a:r>
              <a:rPr lang="en-US" altLang="zh-CN" sz="1200" dirty="0">
                <a:effectLst/>
              </a:rPr>
              <a:t>pinecone</a:t>
            </a:r>
            <a:r>
              <a:rPr lang="zh-CN" altLang="en-US" sz="1200" dirty="0">
                <a:effectLst/>
              </a:rPr>
              <a:t>进行检索。</a:t>
            </a:r>
            <a:endParaRPr lang="en-US" altLang="zh-CN" sz="1200" dirty="0">
              <a:effectLst/>
            </a:endParaRPr>
          </a:p>
          <a:p>
            <a:pPr marL="228600" marR="0" indent="-2286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zh-CN" altLang="en-US" sz="1200" dirty="0">
              <a:effectLst/>
            </a:endParaRPr>
          </a:p>
          <a:p>
            <a:pPr marL="228600" marR="0" indent="-2286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en-US" sz="1200" dirty="0">
                <a:effectLst/>
              </a:rPr>
              <a:t>生成式问答。从 </a:t>
            </a:r>
            <a:r>
              <a:rPr lang="en-US" altLang="zh-CN" sz="1200" dirty="0">
                <a:effectLst/>
              </a:rPr>
              <a:t>pinecone </a:t>
            </a:r>
            <a:r>
              <a:rPr lang="zh-CN" altLang="en-US" sz="1200" dirty="0">
                <a:effectLst/>
              </a:rPr>
              <a:t>检索相关的查询内容，然后将其传给 </a:t>
            </a:r>
            <a:r>
              <a:rPr lang="en-US" altLang="zh-CN" sz="1200" dirty="0" err="1">
                <a:effectLst/>
              </a:rPr>
              <a:t>OpenAI</a:t>
            </a:r>
            <a:r>
              <a:rPr lang="en-US" altLang="zh-CN" sz="1200" dirty="0">
                <a:effectLst/>
              </a:rPr>
              <a:t> </a:t>
            </a:r>
            <a:r>
              <a:rPr lang="zh-CN" altLang="en-US" sz="1200" dirty="0">
                <a:effectLst/>
              </a:rPr>
              <a:t>等生成模型，然后生成由真实数据源支持的答案。</a:t>
            </a:r>
            <a:endParaRPr lang="en-US" altLang="zh-CN" sz="1200" dirty="0">
              <a:effectLst/>
            </a:endParaRPr>
          </a:p>
          <a:p>
            <a:pPr marL="228600" marR="0" indent="-2286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zh-CN" altLang="en-US" sz="1200" dirty="0">
              <a:effectLst/>
            </a:endParaRPr>
          </a:p>
          <a:p>
            <a:pPr marL="228600" marR="0" indent="-2286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en-US" sz="1200" dirty="0">
                <a:effectLst/>
              </a:rPr>
              <a:t>混合搜索。使用一个查询语句对结构化数据和矢量数据分别搜索，以得到更相关的结果。</a:t>
            </a:r>
            <a:endParaRPr lang="en-US" altLang="zh-CN" sz="1200" dirty="0">
              <a:effectLst/>
            </a:endParaRPr>
          </a:p>
          <a:p>
            <a:pPr marL="228600" marR="0" indent="-2286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zh-CN" altLang="en-US" sz="1200" dirty="0">
              <a:effectLst/>
            </a:endParaRPr>
          </a:p>
          <a:p>
            <a:pPr marL="228600" marR="0" indent="-2286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en-US" sz="1200" dirty="0">
                <a:effectLst/>
              </a:rPr>
              <a:t>图像相似度检索。预先将图片通过对应的模型生成矢量化数据，存储在 </a:t>
            </a:r>
            <a:r>
              <a:rPr lang="en-US" altLang="zh-CN" sz="1200" dirty="0">
                <a:effectLst/>
              </a:rPr>
              <a:t>pinecone </a:t>
            </a:r>
            <a:r>
              <a:rPr lang="zh-CN" altLang="en-US" sz="1200" dirty="0">
                <a:effectLst/>
              </a:rPr>
              <a:t>中。用户查询时将图片通过模型生成矢量数据，然后查询相似图片。</a:t>
            </a:r>
            <a:endParaRPr lang="en-US" altLang="zh-CN" sz="1200" dirty="0">
              <a:effectLst/>
            </a:endParaRPr>
          </a:p>
          <a:p>
            <a:pPr marL="228600" marR="0" indent="-2286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altLang="zh-CN" sz="1200" dirty="0"/>
          </a:p>
          <a:p>
            <a:pPr marL="228600" marR="0" indent="-2286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en-US" sz="1200" dirty="0">
                <a:effectLst/>
              </a:rPr>
              <a:t>产品推荐。将用户偏好信息通过算法生成矢量数据，通过最近邻近算法（</a:t>
            </a:r>
            <a:r>
              <a:rPr lang="en-US" altLang="zh-CN" sz="1200" dirty="0">
                <a:effectLst/>
              </a:rPr>
              <a:t>ANN</a:t>
            </a:r>
            <a:r>
              <a:rPr lang="zh-CN" altLang="en-US" sz="1200" dirty="0">
                <a:effectLst/>
              </a:rPr>
              <a:t>）找到用户喜爱的产品。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350091" y="209882"/>
            <a:ext cx="9299028" cy="353668"/>
          </a:xfrm>
        </p:spPr>
        <p:txBody>
          <a:bodyPr/>
          <a:lstStyle/>
          <a:p>
            <a:r>
              <a:rPr lang="zh-CN" altLang="en-US" kern="0" dirty="0"/>
              <a:t>典型向量嵌入模型</a:t>
            </a:r>
            <a:endParaRPr lang="zh-CN" altLang="en-US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6096000" y="1573155"/>
          <a:ext cx="3870778" cy="2971800"/>
        </p:xfrm>
        <a:graphic>
          <a:graphicData uri="http://schemas.openxmlformats.org/drawingml/2006/table">
            <a:tbl>
              <a:tblPr/>
              <a:tblGrid>
                <a:gridCol w="6824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88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800" b="1" i="0" u="none" strike="noStrike" cap="none" spc="0" baseline="0">
                          <a:solidFill>
                            <a:srgbClr val="0089FF"/>
                          </a:solidFill>
                          <a:effectLst/>
                          <a:uFillTx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  <a:sym typeface="等线" panose="02010600030101010101" charset="-122"/>
                        </a:rPr>
                        <a:t>原始数据</a:t>
                      </a:r>
                    </a:p>
                  </a:txBody>
                  <a:tcPr marL="52532" marR="52532" marT="30018" marB="3001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800" b="1" i="0" u="none" strike="noStrike" cap="none" spc="0" baseline="0" dirty="0">
                          <a:solidFill>
                            <a:srgbClr val="0089FF"/>
                          </a:solidFill>
                          <a:effectLst/>
                          <a:uFillTx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  <a:sym typeface="等线" panose="02010600030101010101" charset="-122"/>
                        </a:rPr>
                        <a:t>模型</a:t>
                      </a:r>
                    </a:p>
                  </a:txBody>
                  <a:tcPr marL="52532" marR="52532" marT="30018" marB="3001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650">
                <a:tc rowSpan="6"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900" dirty="0">
                          <a:solidFill>
                            <a:srgbClr val="000000"/>
                          </a:solidFill>
                          <a:effectLst/>
                        </a:rPr>
                        <a:t>文本</a:t>
                      </a:r>
                      <a:endParaRPr lang="zh-CN" altLang="en-US" sz="900" dirty="0">
                        <a:effectLst/>
                      </a:endParaRPr>
                    </a:p>
                  </a:txBody>
                  <a:tcPr marL="52532" marR="52532" marT="30018" marB="3001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900">
                          <a:solidFill>
                            <a:srgbClr val="000000"/>
                          </a:solidFill>
                          <a:effectLst/>
                        </a:rPr>
                        <a:t>独热模型</a:t>
                      </a:r>
                      <a:r>
                        <a:rPr lang="en-US" altLang="zh-CN" sz="90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en-GB" sz="900">
                          <a:solidFill>
                            <a:srgbClr val="000000"/>
                          </a:solidFill>
                          <a:effectLst/>
                        </a:rPr>
                        <a:t>One Hot Model)</a:t>
                      </a:r>
                      <a:endParaRPr lang="en-GB" sz="900">
                        <a:effectLst/>
                      </a:endParaRPr>
                    </a:p>
                  </a:txBody>
                  <a:tcPr marL="52532" marR="52532" marT="30018" marB="3001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65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900">
                          <a:solidFill>
                            <a:srgbClr val="000000"/>
                          </a:solidFill>
                          <a:effectLst/>
                        </a:rPr>
                        <a:t>词袋模型</a:t>
                      </a:r>
                      <a:r>
                        <a:rPr lang="en-US" altLang="zh-CN" sz="90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en-GB" sz="900">
                          <a:solidFill>
                            <a:srgbClr val="000000"/>
                          </a:solidFill>
                          <a:effectLst/>
                        </a:rPr>
                        <a:t>Bag of Words Model)</a:t>
                      </a:r>
                      <a:endParaRPr lang="en-GB" sz="900">
                        <a:effectLst/>
                      </a:endParaRPr>
                    </a:p>
                  </a:txBody>
                  <a:tcPr marL="52532" marR="52532" marT="30018" marB="3001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765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900">
                          <a:solidFill>
                            <a:srgbClr val="000000"/>
                          </a:solidFill>
                          <a:effectLst/>
                        </a:rPr>
                        <a:t>词频</a:t>
                      </a:r>
                      <a:r>
                        <a:rPr lang="en-US" altLang="zh-CN" sz="900">
                          <a:solidFill>
                            <a:srgbClr val="000000"/>
                          </a:solidFill>
                          <a:effectLst/>
                        </a:rPr>
                        <a:t>-</a:t>
                      </a:r>
                      <a:r>
                        <a:rPr lang="zh-CN" altLang="en-US" sz="900">
                          <a:solidFill>
                            <a:srgbClr val="000000"/>
                          </a:solidFill>
                          <a:effectLst/>
                        </a:rPr>
                        <a:t>逆文档频率</a:t>
                      </a:r>
                      <a:r>
                        <a:rPr lang="en-US" altLang="zh-CN" sz="90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en-GB" sz="900">
                          <a:solidFill>
                            <a:srgbClr val="000000"/>
                          </a:solidFill>
                          <a:effectLst/>
                        </a:rPr>
                        <a:t>TF-IDF)</a:t>
                      </a:r>
                      <a:endParaRPr lang="en-GB" sz="900">
                        <a:effectLst/>
                      </a:endParaRPr>
                    </a:p>
                  </a:txBody>
                  <a:tcPr marL="52532" marR="52532" marT="30018" marB="3001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765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rgbClr val="000000"/>
                          </a:solidFill>
                          <a:effectLst/>
                        </a:rPr>
                        <a:t>N</a:t>
                      </a:r>
                      <a:r>
                        <a:rPr lang="zh-CN" altLang="en-US" sz="900" dirty="0">
                          <a:solidFill>
                            <a:srgbClr val="000000"/>
                          </a:solidFill>
                          <a:effectLst/>
                        </a:rPr>
                        <a:t>元模型</a:t>
                      </a:r>
                      <a:r>
                        <a:rPr lang="en-US" altLang="zh-CN" sz="900" dirty="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en-GB" sz="900" dirty="0">
                          <a:solidFill>
                            <a:srgbClr val="000000"/>
                          </a:solidFill>
                          <a:effectLst/>
                        </a:rPr>
                        <a:t>N-Gram)</a:t>
                      </a:r>
                      <a:endParaRPr lang="en-GB" sz="900" dirty="0">
                        <a:effectLst/>
                      </a:endParaRPr>
                    </a:p>
                  </a:txBody>
                  <a:tcPr marL="52532" marR="52532" marT="30018" marB="3001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765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900" dirty="0">
                          <a:solidFill>
                            <a:srgbClr val="000000"/>
                          </a:solidFill>
                          <a:effectLst/>
                        </a:rPr>
                        <a:t>单词</a:t>
                      </a:r>
                      <a:r>
                        <a:rPr lang="en-US" altLang="zh-CN" sz="900" dirty="0">
                          <a:solidFill>
                            <a:srgbClr val="000000"/>
                          </a:solidFill>
                          <a:effectLst/>
                        </a:rPr>
                        <a:t>-</a:t>
                      </a:r>
                      <a:r>
                        <a:rPr lang="zh-CN" altLang="en-US" sz="900" dirty="0">
                          <a:solidFill>
                            <a:srgbClr val="000000"/>
                          </a:solidFill>
                          <a:effectLst/>
                        </a:rPr>
                        <a:t>向量模型</a:t>
                      </a:r>
                      <a:r>
                        <a:rPr lang="en-US" altLang="zh-CN" sz="900" dirty="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en-GB" sz="900" dirty="0">
                          <a:solidFill>
                            <a:srgbClr val="000000"/>
                          </a:solidFill>
                          <a:effectLst/>
                        </a:rPr>
                        <a:t>Word2vec)</a:t>
                      </a:r>
                      <a:endParaRPr lang="en-GB" sz="900" dirty="0">
                        <a:effectLst/>
                      </a:endParaRPr>
                    </a:p>
                  </a:txBody>
                  <a:tcPr marL="52532" marR="52532" marT="30018" marB="3001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765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900">
                          <a:solidFill>
                            <a:srgbClr val="000000"/>
                          </a:solidFill>
                          <a:effectLst/>
                        </a:rPr>
                        <a:t>文档</a:t>
                      </a:r>
                      <a:r>
                        <a:rPr lang="en-US" altLang="zh-CN" sz="900">
                          <a:solidFill>
                            <a:srgbClr val="000000"/>
                          </a:solidFill>
                          <a:effectLst/>
                        </a:rPr>
                        <a:t>-</a:t>
                      </a:r>
                      <a:r>
                        <a:rPr lang="zh-CN" altLang="en-US" sz="900">
                          <a:solidFill>
                            <a:srgbClr val="000000"/>
                          </a:solidFill>
                          <a:effectLst/>
                        </a:rPr>
                        <a:t>向量模型</a:t>
                      </a:r>
                      <a:r>
                        <a:rPr lang="en-US" altLang="zh-CN" sz="90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en-GB" sz="900">
                          <a:solidFill>
                            <a:srgbClr val="000000"/>
                          </a:solidFill>
                          <a:effectLst/>
                        </a:rPr>
                        <a:t>Doc2vec)</a:t>
                      </a:r>
                      <a:endParaRPr lang="en-GB" sz="900">
                        <a:effectLst/>
                      </a:endParaRPr>
                    </a:p>
                  </a:txBody>
                  <a:tcPr marL="52532" marR="52532" marT="30018" marB="3001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7650">
                <a:tc rowSpan="5"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900" dirty="0">
                          <a:solidFill>
                            <a:srgbClr val="000000"/>
                          </a:solidFill>
                          <a:effectLst/>
                        </a:rPr>
                        <a:t>图片</a:t>
                      </a:r>
                      <a:endParaRPr lang="zh-CN" altLang="en-US" sz="900" dirty="0">
                        <a:effectLst/>
                      </a:endParaRPr>
                    </a:p>
                  </a:txBody>
                  <a:tcPr marL="52532" marR="52532" marT="30018" marB="3001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>
                          <a:solidFill>
                            <a:srgbClr val="000000"/>
                          </a:solidFill>
                          <a:effectLst/>
                        </a:rPr>
                        <a:t>Resnet-18</a:t>
                      </a:r>
                      <a:endParaRPr lang="en-GB" sz="900">
                        <a:effectLst/>
                      </a:endParaRPr>
                    </a:p>
                  </a:txBody>
                  <a:tcPr marL="52532" marR="52532" marT="30018" marB="3001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765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rgbClr val="000000"/>
                          </a:solidFill>
                          <a:effectLst/>
                        </a:rPr>
                        <a:t>Alexnet</a:t>
                      </a:r>
                      <a:endParaRPr lang="en-GB" sz="900" dirty="0">
                        <a:effectLst/>
                      </a:endParaRPr>
                    </a:p>
                  </a:txBody>
                  <a:tcPr marL="52532" marR="52532" marT="30018" marB="3001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765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>
                          <a:solidFill>
                            <a:srgbClr val="000000"/>
                          </a:solidFill>
                          <a:effectLst/>
                        </a:rPr>
                        <a:t>Vgg-11</a:t>
                      </a:r>
                      <a:endParaRPr lang="en-GB" sz="900">
                        <a:effectLst/>
                      </a:endParaRPr>
                    </a:p>
                  </a:txBody>
                  <a:tcPr marL="52532" marR="52532" marT="30018" marB="3001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765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>
                          <a:solidFill>
                            <a:srgbClr val="000000"/>
                          </a:solidFill>
                          <a:effectLst/>
                        </a:rPr>
                        <a:t>Densenet</a:t>
                      </a:r>
                      <a:endParaRPr lang="en-GB" sz="900">
                        <a:effectLst/>
                      </a:endParaRPr>
                    </a:p>
                  </a:txBody>
                  <a:tcPr marL="52532" marR="52532" marT="30018" marB="3001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765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rgbClr val="000000"/>
                          </a:solidFill>
                          <a:effectLst/>
                        </a:rPr>
                        <a:t>efficientnet_b0</a:t>
                      </a:r>
                      <a:endParaRPr lang="en-GB" sz="900" dirty="0">
                        <a:effectLst/>
                      </a:endParaRPr>
                    </a:p>
                  </a:txBody>
                  <a:tcPr marL="52532" marR="52532" marT="30018" marB="3001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668746" y="1420755"/>
            <a:ext cx="3702364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effectLst/>
              </a:rPr>
              <a:t>向量嵌入</a:t>
            </a:r>
            <a:r>
              <a:rPr lang="en-US" altLang="zh-CN" b="1" dirty="0">
                <a:effectLst/>
              </a:rPr>
              <a:t>(Vector embeddings)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121212"/>
                </a:solidFill>
                <a:effectLst/>
              </a:rPr>
              <a:t>向量嵌入是数据的数字表示。</a:t>
            </a:r>
            <a:r>
              <a:rPr lang="zh-CN" altLang="en-US" dirty="0">
                <a:effectLst/>
              </a:rPr>
              <a:t>将大量数据通过向量模型生成的坐标系数据，一个点就表示一个向量。向量嵌入一般是一个浮点数组或二进制数据</a:t>
            </a:r>
            <a:endParaRPr lang="en-US" altLang="zh-CN" dirty="0">
              <a:effectLst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zh-CN" altLang="en-US" dirty="0">
              <a:effectLst/>
            </a:endParaRPr>
          </a:p>
          <a:p>
            <a:pPr marL="285750" marR="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effectLst/>
              </a:rPr>
              <a:t>向量模型</a:t>
            </a:r>
            <a:r>
              <a:rPr lang="en-US" altLang="zh-CN" b="1" dirty="0">
                <a:effectLst/>
              </a:rPr>
              <a:t>(Vector Models)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effectLst/>
              </a:rPr>
              <a:t>向量模型用来将图片，音频，文本等非结构化数据表示成向量嵌入。常见的模型如右图所示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2003" y="414581"/>
            <a:ext cx="4763452" cy="3827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zh-CN" altLang="en-US" sz="2400" b="1" spc="-90" dirty="0">
                <a:latin typeface="微软雅黑" panose="020B0503020204020204" charset="-122"/>
                <a:ea typeface="微软雅黑" panose="020B0503020204020204" charset="-122"/>
                <a:cs typeface="Lucida Sans"/>
              </a:rPr>
              <a:t>向量索引技术</a:t>
            </a:r>
            <a:r>
              <a:rPr lang="en-US" altLang="zh-CN" sz="2400" b="1" spc="-90" dirty="0">
                <a:latin typeface="微软雅黑" panose="020B0503020204020204" charset="-122"/>
                <a:ea typeface="微软雅黑" panose="020B0503020204020204" charset="-122"/>
                <a:cs typeface="Lucida Sans"/>
              </a:rPr>
              <a:t>-</a:t>
            </a:r>
            <a:r>
              <a:rPr sz="2400" b="1" spc="-90" dirty="0" err="1">
                <a:latin typeface="微软雅黑" panose="020B0503020204020204" charset="-122"/>
                <a:ea typeface="微软雅黑" panose="020B0503020204020204" charset="-122"/>
                <a:cs typeface="Lucida Sans"/>
              </a:rPr>
              <a:t>G</a:t>
            </a:r>
            <a:r>
              <a:rPr sz="2400" b="1" spc="-160" dirty="0" err="1">
                <a:latin typeface="微软雅黑" panose="020B0503020204020204" charset="-122"/>
                <a:ea typeface="微软雅黑" panose="020B0503020204020204" charset="-122"/>
                <a:cs typeface="Lucida Sans"/>
              </a:rPr>
              <a:t>r</a:t>
            </a:r>
            <a:r>
              <a:rPr sz="2400" b="1" dirty="0" err="1">
                <a:latin typeface="微软雅黑" panose="020B0503020204020204" charset="-122"/>
                <a:ea typeface="微软雅黑" panose="020B0503020204020204" charset="-122"/>
                <a:cs typeface="Lucida Sans"/>
              </a:rPr>
              <a:t>a</a:t>
            </a:r>
            <a:r>
              <a:rPr sz="2400" b="1" spc="-180" dirty="0" err="1">
                <a:latin typeface="微软雅黑" panose="020B0503020204020204" charset="-122"/>
                <a:ea typeface="微软雅黑" panose="020B0503020204020204" charset="-122"/>
                <a:cs typeface="Lucida Sans"/>
              </a:rPr>
              <a:t>p</a:t>
            </a:r>
            <a:r>
              <a:rPr sz="2400" b="1" spc="-160" dirty="0" err="1">
                <a:latin typeface="微软雅黑" panose="020B0503020204020204" charset="-122"/>
                <a:ea typeface="微软雅黑" panose="020B0503020204020204" charset="-122"/>
                <a:cs typeface="Lucida Sans"/>
              </a:rPr>
              <a:t>h</a:t>
            </a:r>
            <a:r>
              <a:rPr sz="2400" b="1" spc="50" dirty="0" err="1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索引</a:t>
            </a:r>
            <a:endParaRPr sz="2400" b="1" dirty="0">
              <a:latin typeface="微软雅黑" panose="020B0503020204020204" charset="-122"/>
              <a:ea typeface="微软雅黑" panose="020B0503020204020204" charset="-122"/>
              <a:cs typeface="宋体" panose="02010600030101010101" pitchFamily="2" charset="-12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55745" y="3375522"/>
            <a:ext cx="4315968" cy="1930908"/>
          </a:xfrm>
          <a:prstGeom prst="rect">
            <a:avLst/>
          </a:prstGeom>
          <a:blipFill>
            <a:blip r:embed="rId2" cstate="email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89144" y="2913022"/>
            <a:ext cx="3642359" cy="2613660"/>
          </a:xfrm>
          <a:prstGeom prst="rect">
            <a:avLst/>
          </a:prstGeom>
          <a:blipFill>
            <a:blip r:embed="rId3" cstate="email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55745" y="5696077"/>
            <a:ext cx="40157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 panose="020B0604020202020204"/>
                <a:cs typeface="Arial" panose="020B0604020202020204"/>
              </a:rPr>
              <a:t>Navigable-Small-World-Graph</a:t>
            </a:r>
            <a:r>
              <a:rPr sz="1800" spc="-5" dirty="0">
                <a:latin typeface="微软雅黑" panose="020B0503020204020204" charset="-122"/>
                <a:cs typeface="微软雅黑" panose="020B0503020204020204" charset="-122"/>
              </a:rPr>
              <a:t>（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NSG</a:t>
            </a:r>
            <a:r>
              <a:rPr sz="1800" spc="-5" dirty="0">
                <a:latin typeface="微软雅黑" panose="020B0503020204020204" charset="-122"/>
                <a:cs typeface="微软雅黑" panose="020B0503020204020204" charset="-122"/>
              </a:rPr>
              <a:t>）</a:t>
            </a:r>
            <a:endParaRPr sz="1800" dirty="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41212" y="5696077"/>
            <a:ext cx="55187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 panose="020B0604020202020204"/>
                <a:cs typeface="Arial" panose="020B0604020202020204"/>
              </a:rPr>
              <a:t>Hierarchical Navigable Small </a:t>
            </a:r>
            <a:r>
              <a:rPr sz="1800" spc="-10" dirty="0">
                <a:latin typeface="Arial" panose="020B0604020202020204"/>
                <a:cs typeface="Arial" panose="020B0604020202020204"/>
              </a:rPr>
              <a:t>World</a:t>
            </a:r>
            <a:r>
              <a:rPr sz="1800" spc="55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graphs</a:t>
            </a:r>
            <a:r>
              <a:rPr sz="1800" spc="-5" dirty="0">
                <a:latin typeface="微软雅黑" panose="020B0503020204020204" charset="-122"/>
                <a:cs typeface="微软雅黑" panose="020B0503020204020204" charset="-122"/>
              </a:rPr>
              <a:t>（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HNSW</a:t>
            </a:r>
            <a:r>
              <a:rPr sz="1800" spc="-5" dirty="0">
                <a:latin typeface="微软雅黑" panose="020B0503020204020204" charset="-122"/>
                <a:cs typeface="微软雅黑" panose="020B0503020204020204" charset="-122"/>
              </a:rPr>
              <a:t>）</a:t>
            </a:r>
            <a:endParaRPr sz="1800" dirty="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459269" y="217171"/>
            <a:ext cx="4300728" cy="2182368"/>
          </a:xfrm>
          <a:prstGeom prst="rect">
            <a:avLst/>
          </a:prstGeom>
          <a:blipFill>
            <a:blip r:embed="rId4" cstate="email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82295" y="1012063"/>
            <a:ext cx="6654165" cy="16260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基本原理</a:t>
            </a:r>
            <a:r>
              <a:rPr sz="2400" b="1" dirty="0">
                <a:latin typeface="微软雅黑" panose="020B0503020204020204" charset="-122"/>
                <a:cs typeface="微软雅黑" panose="020B0503020204020204" charset="-122"/>
              </a:rPr>
              <a:t>：</a:t>
            </a:r>
            <a:endParaRPr sz="2400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 marR="5080">
              <a:lnSpc>
                <a:spcPct val="100000"/>
              </a:lnSpc>
              <a:spcBef>
                <a:spcPts val="15"/>
              </a:spcBef>
            </a:pPr>
            <a:r>
              <a:rPr sz="1400" dirty="0">
                <a:latin typeface="微软雅黑" panose="020B0503020204020204" charset="-122"/>
                <a:cs typeface="微软雅黑" panose="020B0503020204020204" charset="-122"/>
              </a:rPr>
              <a:t>图的每个点是一个向量</a:t>
            </a:r>
            <a:r>
              <a:rPr sz="1400" spc="-15" dirty="0">
                <a:latin typeface="微软雅黑" panose="020B0503020204020204" charset="-122"/>
                <a:cs typeface="微软雅黑" panose="020B0503020204020204" charset="-122"/>
              </a:rPr>
              <a:t>，</a:t>
            </a:r>
            <a:r>
              <a:rPr sz="1400" dirty="0">
                <a:latin typeface="微软雅黑" panose="020B0503020204020204" charset="-122"/>
                <a:cs typeface="微软雅黑" panose="020B0503020204020204" charset="-122"/>
              </a:rPr>
              <a:t>选择</a:t>
            </a:r>
            <a:r>
              <a:rPr sz="1400" spc="-15" dirty="0">
                <a:latin typeface="微软雅黑" panose="020B0503020204020204" charset="-122"/>
                <a:cs typeface="微软雅黑" panose="020B0503020204020204" charset="-122"/>
              </a:rPr>
              <a:t>任</a:t>
            </a:r>
            <a:r>
              <a:rPr sz="1400" dirty="0">
                <a:latin typeface="微软雅黑" panose="020B0503020204020204" charset="-122"/>
                <a:cs typeface="微软雅黑" panose="020B0503020204020204" charset="-122"/>
              </a:rPr>
              <a:t>意一</a:t>
            </a:r>
            <a:r>
              <a:rPr sz="1400" spc="-15" dirty="0">
                <a:latin typeface="微软雅黑" panose="020B0503020204020204" charset="-122"/>
                <a:cs typeface="微软雅黑" panose="020B0503020204020204" charset="-122"/>
              </a:rPr>
              <a:t>个</a:t>
            </a:r>
            <a:r>
              <a:rPr sz="1400" dirty="0">
                <a:latin typeface="微软雅黑" panose="020B0503020204020204" charset="-122"/>
                <a:cs typeface="微软雅黑" panose="020B0503020204020204" charset="-122"/>
              </a:rPr>
              <a:t>顶点</a:t>
            </a:r>
            <a:r>
              <a:rPr sz="1400" spc="-114" dirty="0">
                <a:latin typeface="Arial" panose="020B0604020202020204"/>
                <a:cs typeface="Arial" panose="020B0604020202020204"/>
              </a:rPr>
              <a:t>S</a:t>
            </a:r>
            <a:r>
              <a:rPr sz="1400" spc="-15" dirty="0">
                <a:latin typeface="微软雅黑" panose="020B0503020204020204" charset="-122"/>
                <a:cs typeface="微软雅黑" panose="020B0503020204020204" charset="-122"/>
              </a:rPr>
              <a:t>出</a:t>
            </a:r>
            <a:r>
              <a:rPr sz="1400" dirty="0">
                <a:latin typeface="微软雅黑" panose="020B0503020204020204" charset="-122"/>
                <a:cs typeface="微软雅黑" panose="020B0503020204020204" charset="-122"/>
              </a:rPr>
              <a:t>发，</a:t>
            </a:r>
            <a:r>
              <a:rPr sz="1400" spc="-15" dirty="0">
                <a:latin typeface="微软雅黑" panose="020B0503020204020204" charset="-122"/>
                <a:cs typeface="微软雅黑" panose="020B0503020204020204" charset="-122"/>
              </a:rPr>
              <a:t>首</a:t>
            </a:r>
            <a:r>
              <a:rPr sz="1400" dirty="0">
                <a:latin typeface="微软雅黑" panose="020B0503020204020204" charset="-122"/>
                <a:cs typeface="微软雅黑" panose="020B0503020204020204" charset="-122"/>
              </a:rPr>
              <a:t>先遍 历</a:t>
            </a:r>
            <a:r>
              <a:rPr sz="1400" spc="-114" dirty="0">
                <a:latin typeface="Arial" panose="020B0604020202020204"/>
                <a:cs typeface="Arial" panose="020B0604020202020204"/>
              </a:rPr>
              <a:t>S</a:t>
            </a:r>
            <a:r>
              <a:rPr sz="1400" dirty="0">
                <a:latin typeface="微软雅黑" panose="020B0503020204020204" charset="-122"/>
                <a:cs typeface="微软雅黑" panose="020B0503020204020204" charset="-122"/>
              </a:rPr>
              <a:t>的邻居，找到距离</a:t>
            </a:r>
            <a:r>
              <a:rPr sz="1400" spc="5" dirty="0">
                <a:latin typeface="微软雅黑" panose="020B0503020204020204" charset="-122"/>
                <a:cs typeface="微软雅黑" panose="020B0503020204020204" charset="-122"/>
              </a:rPr>
              <a:t>与</a:t>
            </a:r>
            <a:r>
              <a:rPr sz="1400" spc="-12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400" spc="-85" dirty="0">
                <a:latin typeface="Arial" panose="020B0604020202020204"/>
                <a:cs typeface="Arial" panose="020B0604020202020204"/>
              </a:rPr>
              <a:t>Target</a:t>
            </a:r>
            <a:r>
              <a:rPr sz="1400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微软雅黑" panose="020B0503020204020204" charset="-122"/>
                <a:cs typeface="微软雅黑" panose="020B0503020204020204" charset="-122"/>
              </a:rPr>
              <a:t>最近的</a:t>
            </a:r>
            <a:r>
              <a:rPr sz="1400" spc="-45" dirty="0">
                <a:latin typeface="Arial" panose="020B0604020202020204"/>
                <a:cs typeface="Arial" panose="020B0604020202020204"/>
              </a:rPr>
              <a:t>A</a:t>
            </a:r>
            <a:r>
              <a:rPr sz="1400" spc="5" dirty="0">
                <a:latin typeface="微软雅黑" panose="020B0503020204020204" charset="-122"/>
                <a:cs typeface="微软雅黑" panose="020B0503020204020204" charset="-122"/>
              </a:rPr>
              <a:t>节点，</a:t>
            </a:r>
            <a:r>
              <a:rPr sz="1400" spc="-5" dirty="0">
                <a:latin typeface="微软雅黑" panose="020B0503020204020204" charset="-122"/>
                <a:cs typeface="微软雅黑" panose="020B0503020204020204" charset="-122"/>
              </a:rPr>
              <a:t>将</a:t>
            </a:r>
            <a:r>
              <a:rPr sz="1400" spc="-55" dirty="0">
                <a:latin typeface="Arial" panose="020B0604020202020204"/>
                <a:cs typeface="Arial" panose="020B0604020202020204"/>
              </a:rPr>
              <a:t>A</a:t>
            </a:r>
            <a:r>
              <a:rPr sz="1400" spc="5" dirty="0">
                <a:latin typeface="微软雅黑" panose="020B0503020204020204" charset="-122"/>
                <a:cs typeface="微软雅黑" panose="020B0503020204020204" charset="-122"/>
              </a:rPr>
              <a:t>设置</a:t>
            </a:r>
            <a:r>
              <a:rPr sz="1400" spc="-20" dirty="0">
                <a:latin typeface="微软雅黑" panose="020B0503020204020204" charset="-122"/>
                <a:cs typeface="微软雅黑" panose="020B0503020204020204" charset="-122"/>
              </a:rPr>
              <a:t>为</a:t>
            </a:r>
            <a:r>
              <a:rPr sz="1400" spc="5" dirty="0">
                <a:latin typeface="微软雅黑" panose="020B0503020204020204" charset="-122"/>
                <a:cs typeface="微软雅黑" panose="020B0503020204020204" charset="-122"/>
              </a:rPr>
              <a:t>起 </a:t>
            </a:r>
            <a:r>
              <a:rPr sz="1400" dirty="0">
                <a:latin typeface="微软雅黑" panose="020B0503020204020204" charset="-122"/>
                <a:cs typeface="微软雅黑" panose="020B0503020204020204" charset="-122"/>
              </a:rPr>
              <a:t>始节点，再从</a:t>
            </a:r>
            <a:r>
              <a:rPr sz="1400" spc="-40" dirty="0">
                <a:latin typeface="Arial" panose="020B0604020202020204"/>
                <a:cs typeface="Arial" panose="020B0604020202020204"/>
              </a:rPr>
              <a:t>A</a:t>
            </a:r>
            <a:r>
              <a:rPr sz="1400" dirty="0">
                <a:latin typeface="微软雅黑" panose="020B0503020204020204" charset="-122"/>
                <a:cs typeface="微软雅黑" panose="020B0503020204020204" charset="-122"/>
              </a:rPr>
              <a:t>节点出发进</a:t>
            </a:r>
            <a:r>
              <a:rPr sz="1400" spc="-10" dirty="0">
                <a:latin typeface="微软雅黑" panose="020B0503020204020204" charset="-122"/>
                <a:cs typeface="微软雅黑" panose="020B0503020204020204" charset="-122"/>
              </a:rPr>
              <a:t>行</a:t>
            </a:r>
            <a:r>
              <a:rPr sz="1400" dirty="0">
                <a:latin typeface="微软雅黑" panose="020B0503020204020204" charset="-122"/>
                <a:cs typeface="微软雅黑" panose="020B0503020204020204" charset="-122"/>
              </a:rPr>
              <a:t>遍历，反复</a:t>
            </a:r>
            <a:r>
              <a:rPr sz="1400" spc="-10" dirty="0">
                <a:latin typeface="微软雅黑" panose="020B0503020204020204" charset="-122"/>
                <a:cs typeface="微软雅黑" panose="020B0503020204020204" charset="-122"/>
              </a:rPr>
              <a:t>迭</a:t>
            </a:r>
            <a:r>
              <a:rPr sz="1400" dirty="0">
                <a:latin typeface="微软雅黑" panose="020B0503020204020204" charset="-122"/>
                <a:cs typeface="微软雅黑" panose="020B0503020204020204" charset="-122"/>
              </a:rPr>
              <a:t>代，不断逼</a:t>
            </a:r>
            <a:r>
              <a:rPr sz="1400" spc="-10" dirty="0">
                <a:latin typeface="微软雅黑" panose="020B0503020204020204" charset="-122"/>
                <a:cs typeface="微软雅黑" panose="020B0503020204020204" charset="-122"/>
              </a:rPr>
              <a:t>近</a:t>
            </a:r>
            <a:r>
              <a:rPr sz="1400" dirty="0">
                <a:latin typeface="微软雅黑" panose="020B0503020204020204" charset="-122"/>
                <a:cs typeface="微软雅黑" panose="020B0503020204020204" charset="-122"/>
              </a:rPr>
              <a:t>，  最后找到与</a:t>
            </a:r>
            <a:r>
              <a:rPr sz="1400" spc="-9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400" spc="-85" dirty="0">
                <a:latin typeface="Arial" panose="020B0604020202020204"/>
                <a:cs typeface="Arial" panose="020B0604020202020204"/>
              </a:rPr>
              <a:t>Target</a:t>
            </a:r>
            <a:r>
              <a:rPr sz="14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微软雅黑" panose="020B0503020204020204" charset="-122"/>
                <a:cs typeface="微软雅黑" panose="020B0503020204020204" charset="-122"/>
              </a:rPr>
              <a:t>距离最近的节点</a:t>
            </a:r>
            <a:r>
              <a:rPr sz="1400" spc="-20" dirty="0">
                <a:latin typeface="Arial" panose="020B0604020202020204"/>
                <a:cs typeface="Arial" panose="020B0604020202020204"/>
              </a:rPr>
              <a:t>A``</a:t>
            </a:r>
            <a:r>
              <a:rPr sz="1400" dirty="0">
                <a:latin typeface="微软雅黑" panose="020B0503020204020204" charset="-122"/>
                <a:cs typeface="微软雅黑" panose="020B0503020204020204" charset="-122"/>
              </a:rPr>
              <a:t>时</a:t>
            </a:r>
            <a:r>
              <a:rPr sz="1400" spc="-15" dirty="0">
                <a:latin typeface="微软雅黑" panose="020B0503020204020204" charset="-122"/>
                <a:cs typeface="微软雅黑" panose="020B0503020204020204" charset="-122"/>
              </a:rPr>
              <a:t>搜</a:t>
            </a:r>
            <a:r>
              <a:rPr sz="1400" dirty="0">
                <a:latin typeface="微软雅黑" panose="020B0503020204020204" charset="-122"/>
                <a:cs typeface="微软雅黑" panose="020B0503020204020204" charset="-122"/>
              </a:rPr>
              <a:t>索结</a:t>
            </a:r>
            <a:r>
              <a:rPr sz="1400" spc="-15" dirty="0">
                <a:latin typeface="微软雅黑" panose="020B0503020204020204" charset="-122"/>
                <a:cs typeface="微软雅黑" panose="020B0503020204020204" charset="-122"/>
              </a:rPr>
              <a:t>束</a:t>
            </a:r>
            <a:r>
              <a:rPr sz="1400" dirty="0">
                <a:latin typeface="微软雅黑" panose="020B0503020204020204" charset="-122"/>
                <a:cs typeface="微软雅黑" panose="020B0503020204020204" charset="-122"/>
              </a:rPr>
              <a:t>。</a:t>
            </a: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83185">
              <a:lnSpc>
                <a:spcPct val="100000"/>
              </a:lnSpc>
            </a:pP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两个实现算法</a:t>
            </a:r>
            <a:r>
              <a:rPr sz="2000" b="1" spc="-60" dirty="0">
                <a:latin typeface="微软雅黑" panose="020B0503020204020204" charset="-122"/>
                <a:cs typeface="微软雅黑" panose="020B0503020204020204" charset="-122"/>
              </a:rPr>
              <a:t>：</a:t>
            </a:r>
            <a:r>
              <a:rPr sz="2000" spc="-60" dirty="0">
                <a:latin typeface="Arial" panose="020B0604020202020204"/>
                <a:cs typeface="Arial" panose="020B0604020202020204"/>
              </a:rPr>
              <a:t>NSG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和</a:t>
            </a:r>
            <a:r>
              <a:rPr sz="2000" spc="-125" dirty="0">
                <a:latin typeface="Arial" panose="020B0604020202020204"/>
                <a:cs typeface="Arial" panose="020B0604020202020204"/>
              </a:rPr>
              <a:t>HNSW</a:t>
            </a:r>
            <a:endParaRPr sz="2000" dirty="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e24e14ea-90f1-47eb-92f6-45863a71fedf"/>
  <p:tag name="COMMONDATA" val="eyJoZGlkIjoiYjJjMjcwNTJiYmVkMjM5NDhlYTQxMjE0ZmNjNzI4NTQ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1295</Words>
  <Application>Microsoft Macintosh PowerPoint</Application>
  <PresentationFormat>宽屏</PresentationFormat>
  <Paragraphs>392</Paragraphs>
  <Slides>15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9" baseType="lpstr">
      <vt:lpstr>等线</vt:lpstr>
      <vt:lpstr>等线 Light</vt:lpstr>
      <vt:lpstr>微软雅黑</vt:lpstr>
      <vt:lpstr>FZLanTingHeiS-R-GB</vt:lpstr>
      <vt:lpstr>MS PGothic</vt:lpstr>
      <vt:lpstr>新細明體</vt:lpstr>
      <vt:lpstr>Arial</vt:lpstr>
      <vt:lpstr>Calibri</vt:lpstr>
      <vt:lpstr>Calibri Light</vt:lpstr>
      <vt:lpstr>Helvetica</vt:lpstr>
      <vt:lpstr>Helvetica Light</vt:lpstr>
      <vt:lpstr>Times New Roman</vt:lpstr>
      <vt:lpstr>Wingdings</vt:lpstr>
      <vt:lpstr>Office 主题​​</vt:lpstr>
      <vt:lpstr>PowerPoint 演示文稿</vt:lpstr>
      <vt:lpstr>AIGC产业链链条</vt:lpstr>
      <vt:lpstr>AI大模型场景与挑战</vt:lpstr>
      <vt:lpstr>PowerPoint 演示文稿</vt:lpstr>
      <vt:lpstr>向量数据库综述</vt:lpstr>
      <vt:lpstr>向量数据库工作原理示意</vt:lpstr>
      <vt:lpstr>典型向量使用场景</vt:lpstr>
      <vt:lpstr>典型向量嵌入模型</vt:lpstr>
      <vt:lpstr>向量索引技术-Graph索引</vt:lpstr>
      <vt:lpstr>文本向量检索示例</vt:lpstr>
      <vt:lpstr>非结构化数据向量检索示例</vt:lpstr>
      <vt:lpstr>实例： Local QA system on LLM</vt:lpstr>
      <vt:lpstr>向量数据库的向量分析</vt:lpstr>
      <vt:lpstr>Faiss 开源搜索引擎</vt:lpstr>
      <vt:lpstr>向量数据库查询示例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/>
  <cp:keywords/>
  <dc:description/>
  <cp:lastModifiedBy>a1932</cp:lastModifiedBy>
  <cp:revision>9</cp:revision>
  <dcterms:created xsi:type="dcterms:W3CDTF">2023-06-13T12:33:00Z</dcterms:created>
  <dcterms:modified xsi:type="dcterms:W3CDTF">2023-07-26T03:11:47Z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C5552043417D46DDAFDAF60DE115C11B_12</vt:lpwstr>
  </property>
  <property fmtid="{D5CDD505-2E9C-101B-9397-08002B2CF9AE}" pid="3" name="KSOProductBuildVer">
    <vt:lpwstr>2052-11.1.0.14309</vt:lpwstr>
  </property>
</Properties>
</file>