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24384000" cy="13716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8" Type="http://schemas.openxmlformats.org/officeDocument/2006/relationships/slideLayout" Target="../slideLayouts/slideLayout1.xml"/><Relationship Id="rId27" Type="http://schemas.openxmlformats.org/officeDocument/2006/relationships/image" Target="../media/image42.png"/><Relationship Id="rId26" Type="http://schemas.openxmlformats.org/officeDocument/2006/relationships/image" Target="../media/image41.png"/><Relationship Id="rId25" Type="http://schemas.openxmlformats.org/officeDocument/2006/relationships/image" Target="../media/image40.png"/><Relationship Id="rId24" Type="http://schemas.openxmlformats.org/officeDocument/2006/relationships/image" Target="../media/image39.png"/><Relationship Id="rId23" Type="http://schemas.openxmlformats.org/officeDocument/2006/relationships/image" Target="../media/image38.png"/><Relationship Id="rId22" Type="http://schemas.openxmlformats.org/officeDocument/2006/relationships/image" Target="../media/image37.png"/><Relationship Id="rId21" Type="http://schemas.openxmlformats.org/officeDocument/2006/relationships/image" Target="../media/image36.png"/><Relationship Id="rId20" Type="http://schemas.openxmlformats.org/officeDocument/2006/relationships/image" Target="../media/image35.png"/><Relationship Id="rId2" Type="http://schemas.openxmlformats.org/officeDocument/2006/relationships/image" Target="../media/image17.png"/><Relationship Id="rId19" Type="http://schemas.openxmlformats.org/officeDocument/2006/relationships/image" Target="../media/image34.png"/><Relationship Id="rId18" Type="http://schemas.openxmlformats.org/officeDocument/2006/relationships/image" Target="../media/image33.png"/><Relationship Id="rId17" Type="http://schemas.openxmlformats.org/officeDocument/2006/relationships/image" Target="../media/image32.pn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72.png"/><Relationship Id="rId30" Type="http://schemas.openxmlformats.org/officeDocument/2006/relationships/image" Target="../media/image71.png"/><Relationship Id="rId3" Type="http://schemas.openxmlformats.org/officeDocument/2006/relationships/image" Target="../media/image44.png"/><Relationship Id="rId29" Type="http://schemas.openxmlformats.org/officeDocument/2006/relationships/image" Target="../media/image70.png"/><Relationship Id="rId28" Type="http://schemas.openxmlformats.org/officeDocument/2006/relationships/image" Target="../media/image69.png"/><Relationship Id="rId27" Type="http://schemas.openxmlformats.org/officeDocument/2006/relationships/image" Target="../media/image68.png"/><Relationship Id="rId26" Type="http://schemas.openxmlformats.org/officeDocument/2006/relationships/image" Target="../media/image67.png"/><Relationship Id="rId25" Type="http://schemas.openxmlformats.org/officeDocument/2006/relationships/image" Target="../media/image66.png"/><Relationship Id="rId24" Type="http://schemas.openxmlformats.org/officeDocument/2006/relationships/image" Target="../media/image65.png"/><Relationship Id="rId23" Type="http://schemas.openxmlformats.org/officeDocument/2006/relationships/image" Target="../media/image64.png"/><Relationship Id="rId22" Type="http://schemas.openxmlformats.org/officeDocument/2006/relationships/image" Target="../media/image63.png"/><Relationship Id="rId21" Type="http://schemas.openxmlformats.org/officeDocument/2006/relationships/image" Target="../media/image62.png"/><Relationship Id="rId20" Type="http://schemas.openxmlformats.org/officeDocument/2006/relationships/image" Target="../media/image61.png"/><Relationship Id="rId2" Type="http://schemas.openxmlformats.org/officeDocument/2006/relationships/image" Target="../media/image43.png"/><Relationship Id="rId19" Type="http://schemas.openxmlformats.org/officeDocument/2006/relationships/image" Target="../media/image60.png"/><Relationship Id="rId18" Type="http://schemas.openxmlformats.org/officeDocument/2006/relationships/image" Target="../media/image59.png"/><Relationship Id="rId17" Type="http://schemas.openxmlformats.org/officeDocument/2006/relationships/image" Target="../media/image58.png"/><Relationship Id="rId16" Type="http://schemas.openxmlformats.org/officeDocument/2006/relationships/image" Target="../media/image57.png"/><Relationship Id="rId15" Type="http://schemas.openxmlformats.org/officeDocument/2006/relationships/image" Target="../media/image56.png"/><Relationship Id="rId14" Type="http://schemas.openxmlformats.org/officeDocument/2006/relationships/image" Target="../media/image55.png"/><Relationship Id="rId13" Type="http://schemas.openxmlformats.org/officeDocument/2006/relationships/image" Target="../media/image54.png"/><Relationship Id="rId12" Type="http://schemas.openxmlformats.org/officeDocument/2006/relationships/image" Target="../media/image53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58.png"/><Relationship Id="rId6" Type="http://schemas.openxmlformats.org/officeDocument/2006/relationships/image" Target="../media/image75.png"/><Relationship Id="rId5" Type="http://schemas.openxmlformats.org/officeDocument/2006/relationships/image" Target="../media/image43.png"/><Relationship Id="rId4" Type="http://schemas.openxmlformats.org/officeDocument/2006/relationships/image" Target="../media/image74.png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101.png"/><Relationship Id="rId36" Type="http://schemas.openxmlformats.org/officeDocument/2006/relationships/image" Target="../media/image100.png"/><Relationship Id="rId35" Type="http://schemas.openxmlformats.org/officeDocument/2006/relationships/image" Target="../media/image99.png"/><Relationship Id="rId34" Type="http://schemas.openxmlformats.org/officeDocument/2006/relationships/image" Target="../media/image72.png"/><Relationship Id="rId33" Type="http://schemas.openxmlformats.org/officeDocument/2006/relationships/image" Target="../media/image70.png"/><Relationship Id="rId32" Type="http://schemas.openxmlformats.org/officeDocument/2006/relationships/image" Target="../media/image98.png"/><Relationship Id="rId31" Type="http://schemas.openxmlformats.org/officeDocument/2006/relationships/image" Target="../media/image97.png"/><Relationship Id="rId30" Type="http://schemas.openxmlformats.org/officeDocument/2006/relationships/image" Target="../media/image96.png"/><Relationship Id="rId3" Type="http://schemas.openxmlformats.org/officeDocument/2006/relationships/image" Target="../media/image71.png"/><Relationship Id="rId29" Type="http://schemas.openxmlformats.org/officeDocument/2006/relationships/image" Target="../media/image95.png"/><Relationship Id="rId28" Type="http://schemas.openxmlformats.org/officeDocument/2006/relationships/image" Target="../media/image94.png"/><Relationship Id="rId27" Type="http://schemas.openxmlformats.org/officeDocument/2006/relationships/image" Target="../media/image57.png"/><Relationship Id="rId26" Type="http://schemas.openxmlformats.org/officeDocument/2006/relationships/image" Target="../media/image93.png"/><Relationship Id="rId25" Type="http://schemas.openxmlformats.org/officeDocument/2006/relationships/image" Target="../media/image92.png"/><Relationship Id="rId24" Type="http://schemas.openxmlformats.org/officeDocument/2006/relationships/image" Target="../media/image91.png"/><Relationship Id="rId23" Type="http://schemas.openxmlformats.org/officeDocument/2006/relationships/image" Target="../media/image90.png"/><Relationship Id="rId22" Type="http://schemas.openxmlformats.org/officeDocument/2006/relationships/image" Target="../media/image89.png"/><Relationship Id="rId21" Type="http://schemas.openxmlformats.org/officeDocument/2006/relationships/image" Target="../media/image88.png"/><Relationship Id="rId20" Type="http://schemas.openxmlformats.org/officeDocument/2006/relationships/image" Target="../media/image87.png"/><Relationship Id="rId2" Type="http://schemas.openxmlformats.org/officeDocument/2006/relationships/image" Target="../media/image73.png"/><Relationship Id="rId19" Type="http://schemas.openxmlformats.org/officeDocument/2006/relationships/image" Target="../media/image86.png"/><Relationship Id="rId18" Type="http://schemas.openxmlformats.org/officeDocument/2006/relationships/image" Target="../media/image85.png"/><Relationship Id="rId17" Type="http://schemas.openxmlformats.org/officeDocument/2006/relationships/image" Target="../media/image84.png"/><Relationship Id="rId16" Type="http://schemas.openxmlformats.org/officeDocument/2006/relationships/image" Target="../media/image83.png"/><Relationship Id="rId15" Type="http://schemas.openxmlformats.org/officeDocument/2006/relationships/image" Target="../media/image82.png"/><Relationship Id="rId14" Type="http://schemas.openxmlformats.org/officeDocument/2006/relationships/image" Target="../media/image81.png"/><Relationship Id="rId13" Type="http://schemas.openxmlformats.org/officeDocument/2006/relationships/image" Target="../media/image80.png"/><Relationship Id="rId12" Type="http://schemas.openxmlformats.org/officeDocument/2006/relationships/image" Target="../media/image79.png"/><Relationship Id="rId11" Type="http://schemas.openxmlformats.org/officeDocument/2006/relationships/image" Target="../media/image44.png"/><Relationship Id="rId10" Type="http://schemas.openxmlformats.org/officeDocument/2006/relationships/image" Target="../media/image7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8122418" y="4357853"/>
            <a:ext cx="8148955" cy="12052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80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数据中台</a:t>
            </a:r>
            <a:r>
              <a:rPr sz="80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案例实战</a:t>
            </a:r>
            <a:endParaRPr lang="en-US" alt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4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467" name="textbox 467"/>
          <p:cNvSpPr/>
          <p:nvPr/>
        </p:nvSpPr>
        <p:spPr>
          <a:xfrm>
            <a:off x="10666099" y="5130744"/>
            <a:ext cx="10430509" cy="3060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0000"/>
              </a:lnSpc>
              <a:tabLst>
                <a:tab pos="1099185" algn="l"/>
              </a:tabLst>
            </a:pP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5000" spc="-2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5000" spc="-2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0" spc="-1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0" spc="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15000" dirty="0"/>
          </a:p>
          <a:p>
            <a:pPr algn="l" rtl="0" eaLnBrk="0">
              <a:lnSpc>
                <a:spcPct val="100000"/>
              </a:lnSpc>
            </a:pPr>
            <a:endParaRPr lang="en-US" altLang="en-US" sz="2100" dirty="0"/>
          </a:p>
          <a:p>
            <a:pPr algn="l" rtl="0" eaLnBrk="0">
              <a:lnSpc>
                <a:spcPct val="1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0" spc="1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启动准备</a:t>
            </a:r>
            <a:r>
              <a:rPr sz="6000" spc="10" dirty="0"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sz="6000" spc="0" dirty="0"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6000" spc="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售后交付</a:t>
            </a:r>
            <a:endParaRPr lang="en-US" altLang="en-US" sz="6000" dirty="0"/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090855" y="7552943"/>
            <a:ext cx="1851660" cy="150876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3300730" y="7274560"/>
            <a:ext cx="3063875" cy="916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6000" spc="-2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售前方</a:t>
            </a:r>
            <a:r>
              <a:rPr sz="6000" spc="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</a:t>
            </a:r>
            <a:endParaRPr lang="en-US" altLang="en-US" sz="6000" dirty="0"/>
          </a:p>
        </p:txBody>
      </p:sp>
      <p:sp>
        <p:nvSpPr>
          <p:cNvPr id="484" name="textbox 484"/>
          <p:cNvSpPr/>
          <p:nvPr/>
        </p:nvSpPr>
        <p:spPr>
          <a:xfrm>
            <a:off x="206375" y="232410"/>
            <a:ext cx="2617470" cy="2912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902970" algn="l" rtl="0" eaLnBrk="0">
              <a:lnSpc>
                <a:spcPct val="99000"/>
              </a:lnSpc>
            </a:pPr>
            <a:r>
              <a:rPr sz="5400" spc="-16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altLang="en-US" sz="5400" dirty="0"/>
          </a:p>
        </p:txBody>
      </p:sp>
      <p:sp>
        <p:nvSpPr>
          <p:cNvPr id="491" name="textbox 491"/>
          <p:cNvSpPr/>
          <p:nvPr/>
        </p:nvSpPr>
        <p:spPr>
          <a:xfrm>
            <a:off x="3300730" y="3570605"/>
            <a:ext cx="2618105" cy="3287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14120" algn="l" rtl="0" eaLnBrk="0">
              <a:lnSpc>
                <a:spcPct val="80000"/>
              </a:lnSpc>
              <a:spcBef>
                <a:spcPts val="5"/>
              </a:spcBef>
            </a:pP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1500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7666355" y="7687945"/>
            <a:ext cx="1852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picture 4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498" name="textbox 498"/>
          <p:cNvSpPr/>
          <p:nvPr/>
        </p:nvSpPr>
        <p:spPr>
          <a:xfrm>
            <a:off x="9914612" y="5089696"/>
            <a:ext cx="8341994" cy="2017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000"/>
              </a:lnSpc>
            </a:pPr>
            <a:r>
              <a:rPr sz="4700" spc="140" baseline="-5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1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700" spc="140" baseline="-5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数据业务设计</a:t>
            </a:r>
            <a:r>
              <a:rPr sz="300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sz="4700" spc="140" baseline="11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1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700" spc="140" baseline="11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数据应用</a:t>
            </a:r>
            <a:r>
              <a:rPr sz="4700" spc="80" baseline="11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</a:t>
            </a:r>
            <a:r>
              <a:rPr sz="4700" spc="0" baseline="11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</a:t>
            </a:r>
            <a:endParaRPr lang="en-US" altLang="en-US" sz="3055" dirty="0"/>
          </a:p>
          <a:p>
            <a:pPr marL="12700" algn="l" rtl="0" eaLnBrk="0">
              <a:lnSpc>
                <a:spcPts val="3840"/>
              </a:lnSpc>
            </a:pPr>
            <a:r>
              <a:rPr sz="4500" spc="260" baseline="-5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900" spc="2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spc="260" baseline="-5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数据管控要求设计</a:t>
            </a:r>
            <a:r>
              <a:rPr sz="2900" spc="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4500" spc="260" baseline="10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900" spc="2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spc="260" baseline="10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数据逻辑及处理评</a:t>
            </a:r>
            <a:r>
              <a:rPr sz="4500" spc="180" baseline="10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</a:t>
            </a:r>
            <a:endParaRPr lang="en-US" altLang="en-US" sz="2925" dirty="0"/>
          </a:p>
          <a:p>
            <a:pPr marL="12700" algn="l" rtl="0" eaLnBrk="0">
              <a:lnSpc>
                <a:spcPts val="3840"/>
              </a:lnSpc>
            </a:pPr>
            <a:r>
              <a:rPr sz="4500" spc="180" baseline="-5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900" spc="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spc="180" baseline="-5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系统方案规划</a:t>
            </a:r>
            <a:r>
              <a:rPr sz="2900" spc="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sz="4500" spc="180" baseline="10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900" spc="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spc="180" baseline="10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系统解决方案评</a:t>
            </a:r>
            <a:r>
              <a:rPr sz="4500" spc="70" baseline="10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</a:t>
            </a:r>
            <a:endParaRPr lang="en-US" altLang="en-US" sz="2925" dirty="0"/>
          </a:p>
          <a:p>
            <a:pPr marL="12700" algn="l" rtl="0" eaLnBrk="0">
              <a:lnSpc>
                <a:spcPts val="4000"/>
              </a:lnSpc>
            </a:pPr>
            <a:r>
              <a:rPr sz="4700" spc="170" baseline="-3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1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700" spc="170" baseline="-3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数据工具及逻辑规划</a:t>
            </a:r>
            <a:r>
              <a:rPr sz="3000" spc="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4700" spc="170" baseline="12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1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700" spc="170" baseline="12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数据算法评</a:t>
            </a:r>
            <a:r>
              <a:rPr sz="4700" spc="0" baseline="12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</a:t>
            </a:r>
            <a:endParaRPr lang="en-US" altLang="en-US" sz="3055" dirty="0"/>
          </a:p>
        </p:txBody>
      </p:sp>
      <p:sp>
        <p:nvSpPr>
          <p:cNvPr id="503" name="textbox 503"/>
          <p:cNvSpPr/>
          <p:nvPr/>
        </p:nvSpPr>
        <p:spPr>
          <a:xfrm>
            <a:off x="790678" y="5238166"/>
            <a:ext cx="4416425" cy="24491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业务部门数据需求调</a:t>
            </a:r>
            <a:r>
              <a:rPr sz="32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</a:t>
            </a:r>
            <a:endParaRPr lang="en-US" altLang="en-US" sz="3200" dirty="0"/>
          </a:p>
          <a:p>
            <a:pPr marL="12700" algn="l" rtl="0" eaLnBrk="0">
              <a:lnSpc>
                <a:spcPct val="98000"/>
              </a:lnSpc>
              <a:spcBef>
                <a:spcPts val="105"/>
              </a:spcBef>
            </a:pP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高层访</a:t>
            </a:r>
            <a:r>
              <a:rPr sz="320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谈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0"/>
              </a:spcBef>
            </a:pP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资料收</a:t>
            </a:r>
            <a:r>
              <a:rPr sz="320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90"/>
              </a:spcBef>
            </a:pP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数据管理和决策</a:t>
            </a:r>
            <a:r>
              <a:rPr sz="32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</a:t>
            </a: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5"/>
              </a:spcBef>
            </a:pP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数据应用需求调</a:t>
            </a:r>
            <a:r>
              <a:rPr sz="32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</a:t>
            </a:r>
            <a:endParaRPr lang="en-US" altLang="en-US" sz="3200" dirty="0"/>
          </a:p>
        </p:txBody>
      </p:sp>
      <p:grpSp>
        <p:nvGrpSpPr>
          <p:cNvPr id="72" name="group 72"/>
          <p:cNvGrpSpPr/>
          <p:nvPr/>
        </p:nvGrpSpPr>
        <p:grpSpPr>
          <a:xfrm rot="21600000">
            <a:off x="938783" y="2616707"/>
            <a:ext cx="4930140" cy="1972056"/>
            <a:chOff x="0" y="0"/>
            <a:chExt cx="4930140" cy="1972056"/>
          </a:xfrm>
        </p:grpSpPr>
        <p:sp>
          <p:nvSpPr>
            <p:cNvPr id="506" name="path"/>
            <p:cNvSpPr/>
            <p:nvPr/>
          </p:nvSpPr>
          <p:spPr>
            <a:xfrm>
              <a:off x="0" y="0"/>
              <a:ext cx="4930140" cy="1972056"/>
            </a:xfrm>
            <a:custGeom>
              <a:avLst/>
              <a:gdLst/>
              <a:ahLst/>
              <a:cxnLst/>
              <a:rect l="0" t="0" r="0" b="0"/>
              <a:pathLst>
                <a:path w="7764" h="3105">
                  <a:moveTo>
                    <a:pt x="0" y="0"/>
                  </a:moveTo>
                  <a:lnTo>
                    <a:pt x="6211" y="0"/>
                  </a:lnTo>
                  <a:lnTo>
                    <a:pt x="7764" y="1552"/>
                  </a:lnTo>
                  <a:lnTo>
                    <a:pt x="6211" y="3105"/>
                  </a:lnTo>
                  <a:lnTo>
                    <a:pt x="0" y="3105"/>
                  </a:lnTo>
                  <a:lnTo>
                    <a:pt x="1552" y="1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5C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7" name="textbox 507"/>
            <p:cNvSpPr/>
            <p:nvPr/>
          </p:nvSpPr>
          <p:spPr>
            <a:xfrm>
              <a:off x="-12700" y="-12700"/>
              <a:ext cx="4956175" cy="20631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marL="1334135" algn="l" rtl="0" eaLnBrk="0">
                <a:lnSpc>
                  <a:spcPct val="98000"/>
                </a:lnSpc>
                <a:spcBef>
                  <a:spcPts val="0"/>
                </a:spcBef>
              </a:pPr>
              <a:r>
                <a:rPr sz="4800" spc="-2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需求调研</a:t>
              </a:r>
              <a:endParaRPr lang="en-US" altLang="en-US" sz="4800" dirty="0"/>
            </a:p>
          </p:txBody>
        </p:sp>
      </p:grpSp>
      <p:grpSp>
        <p:nvGrpSpPr>
          <p:cNvPr id="74" name="group 74"/>
          <p:cNvGrpSpPr/>
          <p:nvPr/>
        </p:nvGrpSpPr>
        <p:grpSpPr>
          <a:xfrm rot="21600000">
            <a:off x="5376671" y="2616707"/>
            <a:ext cx="4930140" cy="1972056"/>
            <a:chOff x="0" y="0"/>
            <a:chExt cx="4930140" cy="1972056"/>
          </a:xfrm>
        </p:grpSpPr>
        <p:sp>
          <p:nvSpPr>
            <p:cNvPr id="510" name="path"/>
            <p:cNvSpPr/>
            <p:nvPr/>
          </p:nvSpPr>
          <p:spPr>
            <a:xfrm>
              <a:off x="0" y="0"/>
              <a:ext cx="4930140" cy="1972056"/>
            </a:xfrm>
            <a:custGeom>
              <a:avLst/>
              <a:gdLst/>
              <a:ahLst/>
              <a:cxnLst/>
              <a:rect l="0" t="0" r="0" b="0"/>
              <a:pathLst>
                <a:path w="7764" h="3105">
                  <a:moveTo>
                    <a:pt x="0" y="0"/>
                  </a:moveTo>
                  <a:lnTo>
                    <a:pt x="6211" y="0"/>
                  </a:lnTo>
                  <a:lnTo>
                    <a:pt x="7764" y="1552"/>
                  </a:lnTo>
                  <a:lnTo>
                    <a:pt x="6211" y="3105"/>
                  </a:lnTo>
                  <a:lnTo>
                    <a:pt x="0" y="3105"/>
                  </a:lnTo>
                  <a:lnTo>
                    <a:pt x="1552" y="1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5C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1" name="textbox 511"/>
            <p:cNvSpPr/>
            <p:nvPr/>
          </p:nvSpPr>
          <p:spPr>
            <a:xfrm>
              <a:off x="-12700" y="-12700"/>
              <a:ext cx="4956175" cy="205549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marL="1327150" algn="l" rtl="0" eaLnBrk="0">
                <a:lnSpc>
                  <a:spcPct val="97000"/>
                </a:lnSpc>
                <a:spcBef>
                  <a:spcPts val="0"/>
                </a:spcBef>
              </a:pPr>
              <a:r>
                <a:rPr sz="48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数据摸底</a:t>
              </a:r>
              <a:endParaRPr lang="en-US" altLang="en-US" sz="4800" dirty="0"/>
            </a:p>
          </p:txBody>
        </p:sp>
      </p:grpSp>
      <p:grpSp>
        <p:nvGrpSpPr>
          <p:cNvPr id="76" name="group 76"/>
          <p:cNvGrpSpPr/>
          <p:nvPr/>
        </p:nvGrpSpPr>
        <p:grpSpPr>
          <a:xfrm rot="21600000">
            <a:off x="9813035" y="2616707"/>
            <a:ext cx="4931664" cy="1972056"/>
            <a:chOff x="0" y="0"/>
            <a:chExt cx="4931664" cy="1972056"/>
          </a:xfrm>
        </p:grpSpPr>
        <p:sp>
          <p:nvSpPr>
            <p:cNvPr id="514" name="path"/>
            <p:cNvSpPr/>
            <p:nvPr/>
          </p:nvSpPr>
          <p:spPr>
            <a:xfrm>
              <a:off x="0" y="0"/>
              <a:ext cx="4931664" cy="1972056"/>
            </a:xfrm>
            <a:custGeom>
              <a:avLst/>
              <a:gdLst/>
              <a:ahLst/>
              <a:cxnLst/>
              <a:rect l="0" t="0" r="0" b="0"/>
              <a:pathLst>
                <a:path w="7766" h="3105">
                  <a:moveTo>
                    <a:pt x="0" y="0"/>
                  </a:moveTo>
                  <a:lnTo>
                    <a:pt x="6213" y="0"/>
                  </a:lnTo>
                  <a:lnTo>
                    <a:pt x="7766" y="1552"/>
                  </a:lnTo>
                  <a:lnTo>
                    <a:pt x="6213" y="3105"/>
                  </a:lnTo>
                  <a:lnTo>
                    <a:pt x="0" y="3105"/>
                  </a:lnTo>
                  <a:lnTo>
                    <a:pt x="1552" y="1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5C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5" name="textbox 515"/>
            <p:cNvSpPr/>
            <p:nvPr/>
          </p:nvSpPr>
          <p:spPr>
            <a:xfrm>
              <a:off x="-12700" y="-12700"/>
              <a:ext cx="4957445" cy="19977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1329055" algn="l" rtl="0" eaLnBrk="0">
                <a:lnSpc>
                  <a:spcPct val="89000"/>
                </a:lnSpc>
              </a:pPr>
              <a:r>
                <a:rPr sz="48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数据业务</a:t>
              </a:r>
              <a:endParaRPr lang="en-US" altLang="en-US" sz="4800" dirty="0"/>
            </a:p>
            <a:p>
              <a:pPr marL="1941830" algn="l" rtl="0" eaLnBrk="0">
                <a:lnSpc>
                  <a:spcPts val="7415"/>
                </a:lnSpc>
              </a:pPr>
              <a:r>
                <a:rPr sz="4800" spc="-2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规划</a:t>
              </a:r>
              <a:endParaRPr lang="en-US" altLang="en-US" sz="4800" dirty="0"/>
            </a:p>
          </p:txBody>
        </p:sp>
      </p:grpSp>
      <p:grpSp>
        <p:nvGrpSpPr>
          <p:cNvPr id="78" name="group 78"/>
          <p:cNvGrpSpPr/>
          <p:nvPr/>
        </p:nvGrpSpPr>
        <p:grpSpPr>
          <a:xfrm rot="21600000">
            <a:off x="14250923" y="2616707"/>
            <a:ext cx="4931664" cy="1972056"/>
            <a:chOff x="0" y="0"/>
            <a:chExt cx="4931664" cy="1972056"/>
          </a:xfrm>
        </p:grpSpPr>
        <p:sp>
          <p:nvSpPr>
            <p:cNvPr id="517" name="path"/>
            <p:cNvSpPr/>
            <p:nvPr/>
          </p:nvSpPr>
          <p:spPr>
            <a:xfrm>
              <a:off x="0" y="0"/>
              <a:ext cx="4931664" cy="1972056"/>
            </a:xfrm>
            <a:custGeom>
              <a:avLst/>
              <a:gdLst/>
              <a:ahLst/>
              <a:cxnLst/>
              <a:rect l="0" t="0" r="0" b="0"/>
              <a:pathLst>
                <a:path w="7766" h="3105">
                  <a:moveTo>
                    <a:pt x="0" y="0"/>
                  </a:moveTo>
                  <a:lnTo>
                    <a:pt x="6213" y="0"/>
                  </a:lnTo>
                  <a:lnTo>
                    <a:pt x="7766" y="1552"/>
                  </a:lnTo>
                  <a:lnTo>
                    <a:pt x="6213" y="3105"/>
                  </a:lnTo>
                  <a:lnTo>
                    <a:pt x="0" y="3105"/>
                  </a:lnTo>
                  <a:lnTo>
                    <a:pt x="1552" y="1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65C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18" name="textbox 518"/>
            <p:cNvSpPr/>
            <p:nvPr/>
          </p:nvSpPr>
          <p:spPr>
            <a:xfrm>
              <a:off x="-12700" y="-12700"/>
              <a:ext cx="4957445" cy="206438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marL="137541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4800" spc="-1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</a:t>
              </a:r>
              <a:r>
                <a:rPr sz="4800" spc="-7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D</a:t>
              </a:r>
              <a:r>
                <a:rPr sz="4800" spc="-1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评审</a:t>
              </a:r>
              <a:endParaRPr lang="en-US" altLang="en-US" sz="4800" dirty="0"/>
            </a:p>
          </p:txBody>
        </p:sp>
      </p:grpSp>
      <p:sp>
        <p:nvSpPr>
          <p:cNvPr id="521" name="path"/>
          <p:cNvSpPr/>
          <p:nvPr/>
        </p:nvSpPr>
        <p:spPr>
          <a:xfrm>
            <a:off x="18688812" y="2616707"/>
            <a:ext cx="4930139" cy="1972056"/>
          </a:xfrm>
          <a:custGeom>
            <a:avLst/>
            <a:gdLst/>
            <a:ahLst/>
            <a:cxnLst/>
            <a:rect l="0" t="0" r="0" b="0"/>
            <a:pathLst>
              <a:path w="7763" h="3105">
                <a:moveTo>
                  <a:pt x="0" y="0"/>
                </a:moveTo>
                <a:lnTo>
                  <a:pt x="6211" y="0"/>
                </a:lnTo>
                <a:lnTo>
                  <a:pt x="7763" y="1552"/>
                </a:lnTo>
                <a:lnTo>
                  <a:pt x="6211" y="3105"/>
                </a:lnTo>
                <a:lnTo>
                  <a:pt x="0" y="3105"/>
                </a:lnTo>
                <a:lnTo>
                  <a:pt x="1552" y="1552"/>
                </a:lnTo>
                <a:lnTo>
                  <a:pt x="0" y="0"/>
                </a:lnTo>
                <a:close/>
              </a:path>
            </a:pathLst>
          </a:custGeom>
          <a:solidFill>
            <a:srgbClr val="0365C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2" name="textbox 522"/>
          <p:cNvSpPr/>
          <p:nvPr/>
        </p:nvSpPr>
        <p:spPr>
          <a:xfrm>
            <a:off x="5501616" y="5187232"/>
            <a:ext cx="3602354" cy="24485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数据资源梳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5"/>
              </a:spcBef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数据质量分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析</a:t>
            </a:r>
            <a:endParaRPr lang="en-US" altLang="en-US" sz="3200" dirty="0"/>
          </a:p>
          <a:p>
            <a:pPr marL="12700" algn="l" rtl="0" eaLnBrk="0">
              <a:lnSpc>
                <a:spcPct val="98000"/>
              </a:lnSpc>
              <a:spcBef>
                <a:spcPts val="105"/>
              </a:spcBef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指标体系梳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85"/>
              </a:spcBef>
            </a:pP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数据应用设计摸</a:t>
            </a:r>
            <a:r>
              <a:rPr sz="32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底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5"/>
              </a:spcBef>
            </a:pP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数据评</a:t>
            </a:r>
            <a:r>
              <a:rPr sz="32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估</a:t>
            </a:r>
            <a:endParaRPr lang="en-US" altLang="en-US" sz="3200" dirty="0"/>
          </a:p>
        </p:txBody>
      </p:sp>
      <p:sp>
        <p:nvSpPr>
          <p:cNvPr id="533" name="textbox 533"/>
          <p:cNvSpPr/>
          <p:nvPr/>
        </p:nvSpPr>
        <p:spPr>
          <a:xfrm>
            <a:off x="18958281" y="4991913"/>
            <a:ext cx="2788920" cy="19627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数据算法开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5"/>
              </a:spcBef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数据采集开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5"/>
              </a:spcBef>
            </a:pP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数据模型开</a:t>
            </a:r>
            <a:r>
              <a:rPr sz="32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30"/>
              </a:spcBef>
            </a:pP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2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应用开</a:t>
            </a:r>
            <a:r>
              <a:rPr sz="32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lang="en-US" altLang="en-US" sz="3200" dirty="0"/>
          </a:p>
        </p:txBody>
      </p:sp>
      <p:grpSp>
        <p:nvGrpSpPr>
          <p:cNvPr id="80" name="group 80"/>
          <p:cNvGrpSpPr/>
          <p:nvPr/>
        </p:nvGrpSpPr>
        <p:grpSpPr>
          <a:xfrm rot="21600000">
            <a:off x="2711195" y="9692640"/>
            <a:ext cx="2285999" cy="2284475"/>
            <a:chOff x="0" y="0"/>
            <a:chExt cx="2285999" cy="2284475"/>
          </a:xfrm>
        </p:grpSpPr>
        <p:sp>
          <p:nvSpPr>
            <p:cNvPr id="534" name="path"/>
            <p:cNvSpPr/>
            <p:nvPr/>
          </p:nvSpPr>
          <p:spPr>
            <a:xfrm>
              <a:off x="0" y="0"/>
              <a:ext cx="2285999" cy="2284475"/>
            </a:xfrm>
            <a:custGeom>
              <a:avLst/>
              <a:gdLst/>
              <a:ahLst/>
              <a:cxnLst/>
              <a:rect l="0" t="0" r="0" b="0"/>
              <a:pathLst>
                <a:path w="3599" h="3597">
                  <a:moveTo>
                    <a:pt x="0" y="1798"/>
                  </a:moveTo>
                  <a:cubicBezTo>
                    <a:pt x="0" y="805"/>
                    <a:pt x="805" y="0"/>
                    <a:pt x="1799" y="0"/>
                  </a:cubicBezTo>
                  <a:cubicBezTo>
                    <a:pt x="2794" y="0"/>
                    <a:pt x="3599" y="805"/>
                    <a:pt x="3599" y="1798"/>
                  </a:cubicBezTo>
                  <a:cubicBezTo>
                    <a:pt x="3599" y="2792"/>
                    <a:pt x="2794" y="3597"/>
                    <a:pt x="1799" y="3597"/>
                  </a:cubicBezTo>
                  <a:cubicBezTo>
                    <a:pt x="805" y="3597"/>
                    <a:pt x="0" y="2792"/>
                    <a:pt x="0" y="1798"/>
                  </a:cubicBezTo>
                </a:path>
              </a:pathLst>
            </a:custGeom>
            <a:solidFill>
              <a:srgbClr val="F77D1A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5" name="textbox 535"/>
            <p:cNvSpPr/>
            <p:nvPr/>
          </p:nvSpPr>
          <p:spPr>
            <a:xfrm>
              <a:off x="-12700" y="-12700"/>
              <a:ext cx="2311400" cy="236220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marL="652780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3900" spc="8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</a:t>
              </a:r>
              <a:r>
                <a:rPr sz="3900" spc="7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据</a:t>
              </a:r>
              <a:endParaRPr lang="en-US" altLang="en-US" sz="3900" dirty="0"/>
            </a:p>
            <a:p>
              <a:pPr marL="689610" algn="l" rtl="0" eaLnBrk="0">
                <a:lnSpc>
                  <a:spcPct val="86000"/>
                </a:lnSpc>
                <a:spcBef>
                  <a:spcPts val="15"/>
                </a:spcBef>
              </a:pPr>
              <a:r>
                <a:rPr sz="3900" spc="-4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中</a:t>
              </a:r>
              <a:r>
                <a:rPr sz="3900" spc="-3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台</a:t>
              </a:r>
              <a:endParaRPr lang="en-US" altLang="en-US" sz="3900" dirty="0"/>
            </a:p>
          </p:txBody>
        </p:sp>
      </p:grpSp>
      <p:sp>
        <p:nvSpPr>
          <p:cNvPr id="536" name="textbox 536"/>
          <p:cNvSpPr/>
          <p:nvPr/>
        </p:nvSpPr>
        <p:spPr>
          <a:xfrm>
            <a:off x="612597" y="634644"/>
            <a:ext cx="6188075" cy="821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大数据项目交付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流程</a:t>
            </a:r>
            <a:endParaRPr lang="en-US" altLang="en-US" sz="5400" dirty="0"/>
          </a:p>
        </p:txBody>
      </p:sp>
      <p:sp>
        <p:nvSpPr>
          <p:cNvPr id="537" name="textbox 537"/>
          <p:cNvSpPr/>
          <p:nvPr/>
        </p:nvSpPr>
        <p:spPr>
          <a:xfrm>
            <a:off x="19992238" y="2841167"/>
            <a:ext cx="2458720" cy="16167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9000"/>
              </a:lnSpc>
            </a:pPr>
            <a:r>
              <a:rPr sz="48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数据业务</a:t>
            </a:r>
            <a:endParaRPr lang="en-US" altLang="en-US" sz="4800" dirty="0"/>
          </a:p>
          <a:p>
            <a:pPr marL="629285" algn="l" rtl="0" eaLnBrk="0">
              <a:lnSpc>
                <a:spcPts val="7415"/>
              </a:lnSpc>
            </a:pPr>
            <a:r>
              <a:rPr sz="48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sz="48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lang="en-US" altLang="en-US" sz="4800" dirty="0"/>
          </a:p>
        </p:txBody>
      </p:sp>
      <p:grpSp>
        <p:nvGrpSpPr>
          <p:cNvPr id="82" name="group 82"/>
          <p:cNvGrpSpPr/>
          <p:nvPr/>
        </p:nvGrpSpPr>
        <p:grpSpPr>
          <a:xfrm rot="21600000">
            <a:off x="6425183" y="9881616"/>
            <a:ext cx="1905000" cy="1906523"/>
            <a:chOff x="0" y="0"/>
            <a:chExt cx="1905000" cy="1906523"/>
          </a:xfrm>
        </p:grpSpPr>
        <p:sp>
          <p:nvSpPr>
            <p:cNvPr id="538" name="path"/>
            <p:cNvSpPr/>
            <p:nvPr/>
          </p:nvSpPr>
          <p:spPr>
            <a:xfrm>
              <a:off x="0" y="0"/>
              <a:ext cx="1905000" cy="1906523"/>
            </a:xfrm>
            <a:custGeom>
              <a:avLst/>
              <a:gdLst/>
              <a:ahLst/>
              <a:cxnLst/>
              <a:rect l="0" t="0" r="0" b="0"/>
              <a:pathLst>
                <a:path w="3000" h="3002">
                  <a:moveTo>
                    <a:pt x="0" y="1501"/>
                  </a:moveTo>
                  <a:cubicBezTo>
                    <a:pt x="0" y="672"/>
                    <a:pt x="671" y="0"/>
                    <a:pt x="1500" y="0"/>
                  </a:cubicBezTo>
                  <a:cubicBezTo>
                    <a:pt x="2328" y="0"/>
                    <a:pt x="3000" y="672"/>
                    <a:pt x="3000" y="1501"/>
                  </a:cubicBezTo>
                  <a:cubicBezTo>
                    <a:pt x="3000" y="2330"/>
                    <a:pt x="2328" y="3002"/>
                    <a:pt x="1500" y="3002"/>
                  </a:cubicBezTo>
                  <a:cubicBezTo>
                    <a:pt x="671" y="3002"/>
                    <a:pt x="0" y="2330"/>
                    <a:pt x="0" y="1501"/>
                  </a:cubicBezTo>
                </a:path>
              </a:pathLst>
            </a:custGeom>
            <a:solidFill>
              <a:srgbClr val="5D6BA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9" name="textbox 539"/>
            <p:cNvSpPr/>
            <p:nvPr/>
          </p:nvSpPr>
          <p:spPr>
            <a:xfrm>
              <a:off x="-12700" y="-12700"/>
              <a:ext cx="1931035" cy="197548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563245" algn="l" rtl="0" eaLnBrk="0">
                <a:lnSpc>
                  <a:spcPct val="98000"/>
                </a:lnSpc>
              </a:pP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产品</a:t>
              </a:r>
              <a:endParaRPr lang="en-US" altLang="en-US" sz="3200" dirty="0"/>
            </a:p>
          </p:txBody>
        </p:sp>
      </p:grpSp>
      <p:grpSp>
        <p:nvGrpSpPr>
          <p:cNvPr id="84" name="group 84"/>
          <p:cNvGrpSpPr/>
          <p:nvPr/>
        </p:nvGrpSpPr>
        <p:grpSpPr>
          <a:xfrm rot="21600000">
            <a:off x="9110471" y="9881616"/>
            <a:ext cx="1905000" cy="1906523"/>
            <a:chOff x="0" y="0"/>
            <a:chExt cx="1905000" cy="1906523"/>
          </a:xfrm>
        </p:grpSpPr>
        <p:sp>
          <p:nvSpPr>
            <p:cNvPr id="540" name="path"/>
            <p:cNvSpPr/>
            <p:nvPr/>
          </p:nvSpPr>
          <p:spPr>
            <a:xfrm>
              <a:off x="0" y="0"/>
              <a:ext cx="1905000" cy="1906523"/>
            </a:xfrm>
            <a:custGeom>
              <a:avLst/>
              <a:gdLst/>
              <a:ahLst/>
              <a:cxnLst/>
              <a:rect l="0" t="0" r="0" b="0"/>
              <a:pathLst>
                <a:path w="3000" h="3002">
                  <a:moveTo>
                    <a:pt x="0" y="1501"/>
                  </a:moveTo>
                  <a:cubicBezTo>
                    <a:pt x="0" y="672"/>
                    <a:pt x="671" y="0"/>
                    <a:pt x="1500" y="0"/>
                  </a:cubicBezTo>
                  <a:cubicBezTo>
                    <a:pt x="2328" y="0"/>
                    <a:pt x="3000" y="672"/>
                    <a:pt x="3000" y="1501"/>
                  </a:cubicBezTo>
                  <a:cubicBezTo>
                    <a:pt x="3000" y="2330"/>
                    <a:pt x="2328" y="3002"/>
                    <a:pt x="1500" y="3002"/>
                  </a:cubicBezTo>
                  <a:cubicBezTo>
                    <a:pt x="671" y="3002"/>
                    <a:pt x="0" y="2330"/>
                    <a:pt x="0" y="1501"/>
                  </a:cubicBezTo>
                </a:path>
              </a:pathLst>
            </a:custGeom>
            <a:solidFill>
              <a:srgbClr val="5D6BA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1" name="textbox 541"/>
            <p:cNvSpPr/>
            <p:nvPr/>
          </p:nvSpPr>
          <p:spPr>
            <a:xfrm>
              <a:off x="-12700" y="-12700"/>
              <a:ext cx="1930400" cy="197294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marL="563245" algn="l" rtl="0" eaLnBrk="0">
                <a:lnSpc>
                  <a:spcPct val="97000"/>
                </a:lnSpc>
                <a:spcBef>
                  <a:spcPts val="5"/>
                </a:spcBef>
              </a:pP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技术</a:t>
              </a:r>
              <a:endParaRPr lang="en-US" altLang="en-US" sz="3200" dirty="0"/>
            </a:p>
          </p:txBody>
        </p:sp>
      </p:grpSp>
      <p:grpSp>
        <p:nvGrpSpPr>
          <p:cNvPr id="86" name="group 86"/>
          <p:cNvGrpSpPr/>
          <p:nvPr/>
        </p:nvGrpSpPr>
        <p:grpSpPr>
          <a:xfrm rot="21600000">
            <a:off x="11797284" y="9881616"/>
            <a:ext cx="1905000" cy="1906523"/>
            <a:chOff x="0" y="0"/>
            <a:chExt cx="1905000" cy="1906523"/>
          </a:xfrm>
        </p:grpSpPr>
        <p:sp>
          <p:nvSpPr>
            <p:cNvPr id="542" name="path"/>
            <p:cNvSpPr/>
            <p:nvPr/>
          </p:nvSpPr>
          <p:spPr>
            <a:xfrm>
              <a:off x="0" y="0"/>
              <a:ext cx="1905000" cy="1906523"/>
            </a:xfrm>
            <a:custGeom>
              <a:avLst/>
              <a:gdLst/>
              <a:ahLst/>
              <a:cxnLst/>
              <a:rect l="0" t="0" r="0" b="0"/>
              <a:pathLst>
                <a:path w="3000" h="3002">
                  <a:moveTo>
                    <a:pt x="0" y="1501"/>
                  </a:moveTo>
                  <a:cubicBezTo>
                    <a:pt x="0" y="672"/>
                    <a:pt x="671" y="0"/>
                    <a:pt x="1500" y="0"/>
                  </a:cubicBezTo>
                  <a:cubicBezTo>
                    <a:pt x="2328" y="0"/>
                    <a:pt x="3000" y="672"/>
                    <a:pt x="3000" y="1501"/>
                  </a:cubicBezTo>
                  <a:cubicBezTo>
                    <a:pt x="3000" y="2330"/>
                    <a:pt x="2328" y="3002"/>
                    <a:pt x="1500" y="3002"/>
                  </a:cubicBezTo>
                  <a:cubicBezTo>
                    <a:pt x="671" y="3002"/>
                    <a:pt x="0" y="2330"/>
                    <a:pt x="0" y="1501"/>
                  </a:cubicBezTo>
                </a:path>
              </a:pathLst>
            </a:custGeom>
            <a:solidFill>
              <a:srgbClr val="5D6BA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3" name="textbox 543"/>
            <p:cNvSpPr/>
            <p:nvPr/>
          </p:nvSpPr>
          <p:spPr>
            <a:xfrm>
              <a:off x="-12700" y="-12700"/>
              <a:ext cx="1930400" cy="197421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3000"/>
                </a:lnSpc>
              </a:pPr>
              <a:endParaRPr lang="en-US" altLang="en-US" sz="1000" dirty="0"/>
            </a:p>
            <a:p>
              <a:pPr marL="357505" algn="l" rtl="0" eaLnBrk="0">
                <a:lnSpc>
                  <a:spcPct val="98000"/>
                </a:lnSpc>
              </a:pP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方法</a:t>
              </a:r>
              <a:r>
                <a:rPr sz="32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论</a:t>
              </a:r>
              <a:endParaRPr lang="en-US" altLang="en-US" sz="3200" dirty="0"/>
            </a:p>
          </p:txBody>
        </p:sp>
      </p:grpSp>
      <p:grpSp>
        <p:nvGrpSpPr>
          <p:cNvPr id="88" name="group 88"/>
          <p:cNvGrpSpPr/>
          <p:nvPr/>
        </p:nvGrpSpPr>
        <p:grpSpPr>
          <a:xfrm rot="21600000">
            <a:off x="17167860" y="9881616"/>
            <a:ext cx="1905000" cy="1906523"/>
            <a:chOff x="0" y="0"/>
            <a:chExt cx="1905000" cy="1906523"/>
          </a:xfrm>
        </p:grpSpPr>
        <p:sp>
          <p:nvSpPr>
            <p:cNvPr id="544" name="path"/>
            <p:cNvSpPr/>
            <p:nvPr/>
          </p:nvSpPr>
          <p:spPr>
            <a:xfrm>
              <a:off x="0" y="0"/>
              <a:ext cx="1905000" cy="1906523"/>
            </a:xfrm>
            <a:custGeom>
              <a:avLst/>
              <a:gdLst/>
              <a:ahLst/>
              <a:cxnLst/>
              <a:rect l="0" t="0" r="0" b="0"/>
              <a:pathLst>
                <a:path w="3000" h="3002">
                  <a:moveTo>
                    <a:pt x="0" y="1501"/>
                  </a:moveTo>
                  <a:cubicBezTo>
                    <a:pt x="0" y="672"/>
                    <a:pt x="671" y="0"/>
                    <a:pt x="1500" y="0"/>
                  </a:cubicBezTo>
                  <a:cubicBezTo>
                    <a:pt x="2328" y="0"/>
                    <a:pt x="3000" y="672"/>
                    <a:pt x="3000" y="1501"/>
                  </a:cubicBezTo>
                  <a:cubicBezTo>
                    <a:pt x="3000" y="2330"/>
                    <a:pt x="2328" y="3002"/>
                    <a:pt x="1500" y="3002"/>
                  </a:cubicBezTo>
                  <a:cubicBezTo>
                    <a:pt x="671" y="3002"/>
                    <a:pt x="0" y="2330"/>
                    <a:pt x="0" y="1501"/>
                  </a:cubicBezTo>
                </a:path>
              </a:pathLst>
            </a:custGeom>
            <a:solidFill>
              <a:srgbClr val="307EE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5" name="textbox 545"/>
            <p:cNvSpPr/>
            <p:nvPr/>
          </p:nvSpPr>
          <p:spPr>
            <a:xfrm>
              <a:off x="-12700" y="-12700"/>
              <a:ext cx="1930400" cy="195707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562610" algn="l" rtl="0" eaLnBrk="0">
                <a:lnSpc>
                  <a:spcPct val="95000"/>
                </a:lnSpc>
              </a:pP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</a:t>
              </a:r>
              <a:endParaRPr lang="en-US" altLang="en-US" sz="3200" dirty="0"/>
            </a:p>
            <a:p>
              <a:pPr marL="586740" algn="l" rtl="0" eaLnBrk="0">
                <a:lnSpc>
                  <a:spcPct val="88000"/>
                </a:lnSpc>
                <a:spcBef>
                  <a:spcPts val="20"/>
                </a:spcBef>
              </a:pPr>
              <a:r>
                <a:rPr sz="20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</a:t>
              </a:r>
              <a:r>
                <a:rPr sz="20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共层</a:t>
              </a:r>
              <a:endParaRPr lang="en-US" altLang="en-US" sz="2000" dirty="0"/>
            </a:p>
            <a:p>
              <a:pPr marL="584835" algn="l" rtl="0" eaLnBrk="0">
                <a:lnSpc>
                  <a:spcPts val="2600"/>
                </a:lnSpc>
              </a:pPr>
              <a:r>
                <a:rPr sz="20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应用层</a:t>
              </a:r>
              <a:endParaRPr lang="en-US" altLang="en-US" sz="2000" dirty="0"/>
            </a:p>
          </p:txBody>
        </p:sp>
      </p:grpSp>
      <p:grpSp>
        <p:nvGrpSpPr>
          <p:cNvPr id="90" name="group 90"/>
          <p:cNvGrpSpPr/>
          <p:nvPr/>
        </p:nvGrpSpPr>
        <p:grpSpPr>
          <a:xfrm rot="21600000">
            <a:off x="14482573" y="9881616"/>
            <a:ext cx="1905000" cy="1906523"/>
            <a:chOff x="0" y="0"/>
            <a:chExt cx="1905000" cy="1906523"/>
          </a:xfrm>
        </p:grpSpPr>
        <p:sp>
          <p:nvSpPr>
            <p:cNvPr id="546" name="path"/>
            <p:cNvSpPr/>
            <p:nvPr/>
          </p:nvSpPr>
          <p:spPr>
            <a:xfrm>
              <a:off x="0" y="0"/>
              <a:ext cx="1905000" cy="1906523"/>
            </a:xfrm>
            <a:custGeom>
              <a:avLst/>
              <a:gdLst/>
              <a:ahLst/>
              <a:cxnLst/>
              <a:rect l="0" t="0" r="0" b="0"/>
              <a:pathLst>
                <a:path w="3000" h="3002">
                  <a:moveTo>
                    <a:pt x="0" y="1501"/>
                  </a:moveTo>
                  <a:cubicBezTo>
                    <a:pt x="0" y="672"/>
                    <a:pt x="671" y="0"/>
                    <a:pt x="1500" y="0"/>
                  </a:cubicBezTo>
                  <a:cubicBezTo>
                    <a:pt x="2328" y="0"/>
                    <a:pt x="3000" y="672"/>
                    <a:pt x="3000" y="1501"/>
                  </a:cubicBezTo>
                  <a:cubicBezTo>
                    <a:pt x="3000" y="2330"/>
                    <a:pt x="2328" y="3002"/>
                    <a:pt x="1500" y="3002"/>
                  </a:cubicBezTo>
                  <a:cubicBezTo>
                    <a:pt x="671" y="3002"/>
                    <a:pt x="0" y="2330"/>
                    <a:pt x="0" y="1501"/>
                  </a:cubicBezTo>
                </a:path>
              </a:pathLst>
            </a:custGeom>
            <a:solidFill>
              <a:srgbClr val="307EEC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7" name="textbox 547"/>
            <p:cNvSpPr/>
            <p:nvPr/>
          </p:nvSpPr>
          <p:spPr>
            <a:xfrm>
              <a:off x="-12700" y="-12700"/>
              <a:ext cx="1930400" cy="19773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535305" algn="l" rtl="0" eaLnBrk="0">
                <a:lnSpc>
                  <a:spcPct val="93000"/>
                </a:lnSpc>
                <a:spcBef>
                  <a:spcPts val="5"/>
                </a:spcBef>
              </a:pPr>
              <a:r>
                <a:rPr sz="3200" spc="-2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</a:t>
              </a: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务</a:t>
              </a:r>
              <a:endParaRPr lang="en-US" altLang="en-US" sz="3200" dirty="0"/>
            </a:p>
            <a:p>
              <a:pPr marL="531495" algn="l" rtl="0" eaLnBrk="0">
                <a:lnSpc>
                  <a:spcPct val="84000"/>
                </a:lnSpc>
                <a:spcBef>
                  <a:spcPts val="35"/>
                </a:spcBef>
              </a:pPr>
              <a:r>
                <a:rPr sz="32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体</a:t>
              </a:r>
              <a:r>
                <a:rPr sz="32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感</a:t>
              </a:r>
              <a:endParaRPr lang="en-US" altLang="en-US" sz="3200" dirty="0"/>
            </a:p>
          </p:txBody>
        </p:sp>
      </p:grpSp>
      <p:sp>
        <p:nvSpPr>
          <p:cNvPr id="548" name="path"/>
          <p:cNvSpPr/>
          <p:nvPr/>
        </p:nvSpPr>
        <p:spPr>
          <a:xfrm>
            <a:off x="16541495" y="10614659"/>
            <a:ext cx="440436" cy="440435"/>
          </a:xfrm>
          <a:custGeom>
            <a:avLst/>
            <a:gdLst/>
            <a:ahLst/>
            <a:cxnLst/>
            <a:rect l="0" t="0" r="0" b="0"/>
            <a:pathLst>
              <a:path w="693" h="693">
                <a:moveTo>
                  <a:pt x="0" y="345"/>
                </a:moveTo>
                <a:lnTo>
                  <a:pt x="693" y="345"/>
                </a:lnTo>
                <a:moveTo>
                  <a:pt x="348" y="693"/>
                </a:moveTo>
                <a:lnTo>
                  <a:pt x="348" y="0"/>
                </a:lnTo>
              </a:path>
            </a:pathLst>
          </a:custGeom>
          <a:noFill/>
          <a:ln w="76200" cap="flat">
            <a:solidFill>
              <a:srgbClr val="FFFF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9" name="path"/>
          <p:cNvSpPr/>
          <p:nvPr/>
        </p:nvSpPr>
        <p:spPr>
          <a:xfrm>
            <a:off x="13871447" y="10614659"/>
            <a:ext cx="440436" cy="440435"/>
          </a:xfrm>
          <a:custGeom>
            <a:avLst/>
            <a:gdLst/>
            <a:ahLst/>
            <a:cxnLst/>
            <a:rect l="0" t="0" r="0" b="0"/>
            <a:pathLst>
              <a:path w="693" h="693">
                <a:moveTo>
                  <a:pt x="0" y="345"/>
                </a:moveTo>
                <a:lnTo>
                  <a:pt x="693" y="345"/>
                </a:lnTo>
                <a:moveTo>
                  <a:pt x="348" y="693"/>
                </a:moveTo>
                <a:lnTo>
                  <a:pt x="348" y="0"/>
                </a:lnTo>
              </a:path>
            </a:pathLst>
          </a:custGeom>
          <a:noFill/>
          <a:ln w="76200" cap="flat">
            <a:solidFill>
              <a:srgbClr val="FFFF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0" name="path"/>
          <p:cNvSpPr/>
          <p:nvPr/>
        </p:nvSpPr>
        <p:spPr>
          <a:xfrm>
            <a:off x="11186159" y="10614659"/>
            <a:ext cx="440436" cy="440435"/>
          </a:xfrm>
          <a:custGeom>
            <a:avLst/>
            <a:gdLst/>
            <a:ahLst/>
            <a:cxnLst/>
            <a:rect l="0" t="0" r="0" b="0"/>
            <a:pathLst>
              <a:path w="693" h="693">
                <a:moveTo>
                  <a:pt x="0" y="345"/>
                </a:moveTo>
                <a:lnTo>
                  <a:pt x="693" y="345"/>
                </a:lnTo>
                <a:moveTo>
                  <a:pt x="345" y="693"/>
                </a:moveTo>
                <a:lnTo>
                  <a:pt x="345" y="0"/>
                </a:lnTo>
              </a:path>
            </a:pathLst>
          </a:custGeom>
          <a:noFill/>
          <a:ln w="76200" cap="flat">
            <a:solidFill>
              <a:srgbClr val="FFFF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1" name="path"/>
          <p:cNvSpPr/>
          <p:nvPr/>
        </p:nvSpPr>
        <p:spPr>
          <a:xfrm>
            <a:off x="8478011" y="10614659"/>
            <a:ext cx="440435" cy="440435"/>
          </a:xfrm>
          <a:custGeom>
            <a:avLst/>
            <a:gdLst/>
            <a:ahLst/>
            <a:cxnLst/>
            <a:rect l="0" t="0" r="0" b="0"/>
            <a:pathLst>
              <a:path w="693" h="693">
                <a:moveTo>
                  <a:pt x="0" y="345"/>
                </a:moveTo>
                <a:lnTo>
                  <a:pt x="693" y="345"/>
                </a:lnTo>
                <a:moveTo>
                  <a:pt x="348" y="693"/>
                </a:moveTo>
                <a:lnTo>
                  <a:pt x="348" y="0"/>
                </a:lnTo>
              </a:path>
            </a:pathLst>
          </a:custGeom>
          <a:noFill/>
          <a:ln w="76200" cap="flat">
            <a:solidFill>
              <a:srgbClr val="FFFFFF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2" name="rect"/>
          <p:cNvSpPr/>
          <p:nvPr/>
        </p:nvSpPr>
        <p:spPr>
          <a:xfrm>
            <a:off x="5490971" y="10669523"/>
            <a:ext cx="440436" cy="76200"/>
          </a:xfrm>
          <a:prstGeom prst="rect">
            <a:avLst/>
          </a:prstGeom>
          <a:solidFill>
            <a:srgbClr val="FFFFFF">
              <a:alpha val="2549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picture 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578" name="textbox 578"/>
          <p:cNvSpPr/>
          <p:nvPr/>
        </p:nvSpPr>
        <p:spPr>
          <a:xfrm>
            <a:off x="616712" y="634644"/>
            <a:ext cx="11643994" cy="7785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高保真原型设计：与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Quick</a:t>
            </a: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</a:t>
            </a: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持同步</a:t>
            </a:r>
            <a:endParaRPr lang="en-US" altLang="en-US" sz="5400" dirty="0"/>
          </a:p>
        </p:txBody>
      </p:sp>
      <p:pic>
        <p:nvPicPr>
          <p:cNvPr id="577" name="picture 5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6584" y="1412747"/>
            <a:ext cx="21723095" cy="11630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picture 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588" name="picture 5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90714" y="10439145"/>
            <a:ext cx="2592108" cy="2804452"/>
          </a:xfrm>
          <a:prstGeom prst="rect">
            <a:avLst/>
          </a:prstGeom>
        </p:spPr>
      </p:pic>
      <p:sp>
        <p:nvSpPr>
          <p:cNvPr id="597" name="textbox 597"/>
          <p:cNvSpPr/>
          <p:nvPr/>
        </p:nvSpPr>
        <p:spPr>
          <a:xfrm>
            <a:off x="920038" y="1115339"/>
            <a:ext cx="21725255" cy="12600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5400" spc="-4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本堂小结</a:t>
            </a:r>
            <a:r>
              <a:rPr sz="5400" spc="-3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54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1662430" algn="l" rtl="0" eaLnBrk="0">
              <a:lnSpc>
                <a:spcPct val="97000"/>
              </a:lnSpc>
              <a:spcBef>
                <a:spcPts val="1265"/>
              </a:spcBef>
            </a:pPr>
            <a:r>
              <a:rPr sz="4200" spc="-1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咨</a:t>
            </a:r>
            <a:r>
              <a:rPr sz="4200" spc="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询非小事，所有的问题都是人的问题</a:t>
            </a:r>
            <a:endParaRPr lang="en-US" altLang="en-US" sz="42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marL="1682115" algn="l" rtl="0" eaLnBrk="0">
              <a:lnSpc>
                <a:spcPct val="95000"/>
              </a:lnSpc>
              <a:spcBef>
                <a:spcPts val="910"/>
              </a:spcBef>
            </a:pPr>
            <a:r>
              <a:rPr sz="3000" spc="12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12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保持简单，不要太详细：你是顾问，不是律师。(多听</a:t>
            </a:r>
            <a:r>
              <a:rPr sz="30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 sz="3000" dirty="0"/>
          </a:p>
          <a:p>
            <a:pPr marL="1682115" algn="l" rtl="0" eaLnBrk="0">
              <a:lnSpc>
                <a:spcPct val="97000"/>
              </a:lnSpc>
              <a:spcBef>
                <a:spcPts val="1725"/>
              </a:spcBef>
            </a:pP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研究是为了理解，不</a:t>
            </a:r>
            <a:r>
              <a:rPr sz="30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0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为了批评</a:t>
            </a:r>
            <a:endParaRPr lang="en-US" altLang="en-US" sz="3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1677035" algn="l" rtl="0" eaLnBrk="0">
              <a:lnSpc>
                <a:spcPct val="97000"/>
              </a:lnSpc>
              <a:spcBef>
                <a:spcPts val="1265"/>
              </a:spcBef>
            </a:pPr>
            <a:r>
              <a:rPr sz="4200" spc="-1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上善若水，客户是</a:t>
            </a:r>
            <a:r>
              <a:rPr sz="4200" b="1" spc="-1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4200" spc="-1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养</a:t>
            </a:r>
            <a:r>
              <a:rPr sz="4200" b="1" spc="-1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r>
              <a:rPr sz="4200" spc="-1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</a:t>
            </a:r>
            <a:r>
              <a:rPr sz="4200" spc="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来的</a:t>
            </a:r>
            <a:endParaRPr lang="en-US" altLang="en-US" sz="42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r" rtl="0" eaLnBrk="0">
              <a:lnSpc>
                <a:spcPct val="97000"/>
              </a:lnSpc>
              <a:spcBef>
                <a:spcPts val="910"/>
              </a:spcBef>
            </a:pPr>
            <a:r>
              <a:rPr sz="3000" spc="-9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-9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与客户建立信任感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：成就归根于客户。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赢得</a:t>
            </a:r>
            <a:r>
              <a:rPr sz="3000" spc="-9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信任不易，</a:t>
            </a:r>
            <a:r>
              <a:rPr sz="30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000" spc="-9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但只需一瞬间就可失去，赢得信任的技巧就是避免所有的花</a:t>
            </a:r>
            <a:r>
              <a:rPr sz="3000" spc="-5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招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3000" dirty="0"/>
          </a:p>
          <a:p>
            <a:pPr marL="1682115" algn="l" rtl="0" eaLnBrk="0">
              <a:lnSpc>
                <a:spcPct val="97000"/>
              </a:lnSpc>
              <a:spcBef>
                <a:spcPts val="1645"/>
              </a:spcBef>
            </a:pP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建立专业度：有格局、</a:t>
            </a:r>
            <a:r>
              <a:rPr sz="30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可落地</a:t>
            </a:r>
            <a:endParaRPr lang="en-US" altLang="en-US" sz="3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1669415" algn="l" rtl="0" eaLnBrk="0">
              <a:lnSpc>
                <a:spcPct val="97000"/>
              </a:lnSpc>
              <a:spcBef>
                <a:spcPts val="1270"/>
              </a:spcBef>
            </a:pPr>
            <a:r>
              <a:rPr sz="4200" spc="-1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偏将军向左，</a:t>
            </a:r>
            <a:r>
              <a:rPr sz="4200" spc="0" dirty="0">
                <a:ln w="12700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上将军向右</a:t>
            </a:r>
            <a:endParaRPr lang="en-US" altLang="en-US" sz="42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1682115" algn="l" rtl="0" eaLnBrk="0">
              <a:lnSpc>
                <a:spcPct val="97000"/>
              </a:lnSpc>
              <a:spcBef>
                <a:spcPts val="905"/>
              </a:spcBef>
            </a:pP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000" spc="3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处理竞争关系、冲突关</a:t>
            </a:r>
            <a:r>
              <a:rPr sz="30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系要遵循规律</a:t>
            </a:r>
            <a:endParaRPr lang="en-US" altLang="en-US" sz="3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marL="1633855" algn="l" rtl="0" eaLnBrk="0">
              <a:lnSpc>
                <a:spcPct val="97000"/>
              </a:lnSpc>
              <a:spcBef>
                <a:spcPts val="1810"/>
              </a:spcBef>
            </a:pPr>
            <a:r>
              <a:rPr sz="6000" spc="-19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切勿刻舟求剑，生搬硬套！</a:t>
            </a:r>
            <a:r>
              <a:rPr sz="6000" spc="-9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en-US" sz="6000" dirty="0"/>
          </a:p>
          <a:p>
            <a:pPr algn="l" rtl="0" eaLnBrk="0">
              <a:lnSpc>
                <a:spcPct val="104000"/>
              </a:lnSpc>
            </a:pPr>
            <a:endParaRPr lang="en-US" altLang="en-US" sz="1900" dirty="0"/>
          </a:p>
          <a:p>
            <a:pPr marL="1670050" algn="l" rtl="0" eaLnBrk="0">
              <a:lnSpc>
                <a:spcPct val="97000"/>
              </a:lnSpc>
              <a:spcBef>
                <a:spcPts val="0"/>
              </a:spcBef>
            </a:pPr>
            <a:r>
              <a:rPr sz="6000" b="1" spc="-2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6000" spc="-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尽管你尽了最大的努力，有些植物还是会</a:t>
            </a:r>
            <a:r>
              <a:rPr sz="6000" spc="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死掉</a:t>
            </a:r>
            <a:r>
              <a:rPr sz="6000" b="1" spc="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endParaRPr lang="en-US" altLang="en-US" sz="6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614" name="textbox 614"/>
          <p:cNvSpPr/>
          <p:nvPr/>
        </p:nvSpPr>
        <p:spPr>
          <a:xfrm>
            <a:off x="774746" y="4503248"/>
            <a:ext cx="22140544" cy="85451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6510" algn="l" rtl="0" eaLnBrk="0">
              <a:lnSpc>
                <a:spcPct val="100000"/>
              </a:lnSpc>
            </a:pPr>
            <a:r>
              <a:rPr sz="270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业务系统组成</a:t>
            </a:r>
            <a:r>
              <a:rPr sz="27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15"/>
              </a:spcBef>
            </a:pP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CRM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会员管理系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10"/>
              </a:spcBef>
            </a:pP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订单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endParaRPr lang="en-US" altLang="en-US" sz="2700" dirty="0"/>
          </a:p>
          <a:p>
            <a:pPr marL="28575" algn="l" rtl="0" eaLnBrk="0">
              <a:lnSpc>
                <a:spcPts val="3265"/>
              </a:lnSpc>
              <a:spcBef>
                <a:spcPts val="125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饿了么外卖订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00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营销中心发券及会员预付卡系</a:t>
            </a: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</a:t>
            </a:r>
            <a:endParaRPr lang="en-US" altLang="en-US" sz="2700" dirty="0"/>
          </a:p>
          <a:p>
            <a:pPr marL="28575" algn="l" rtl="0" eaLnBrk="0">
              <a:lnSpc>
                <a:spcPct val="91000"/>
              </a:lnSpc>
              <a:spcBef>
                <a:spcPts val="125"/>
              </a:spcBef>
            </a:pP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管理后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</a:t>
            </a:r>
            <a:endParaRPr lang="en-US" altLang="en-US" sz="27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820"/>
              </a:spcBef>
            </a:pPr>
            <a:r>
              <a:rPr sz="2700" spc="10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数据中台用户需</a:t>
            </a:r>
            <a:r>
              <a:rPr sz="2700" spc="4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20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统一各个业务系统数据到数据中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30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针对会员进行有差异性的营销投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</a:t>
            </a:r>
            <a:endParaRPr lang="en-US" altLang="en-US" sz="2700" dirty="0"/>
          </a:p>
          <a:p>
            <a:pPr marL="28575" algn="l" rtl="0" eaLnBrk="0">
              <a:lnSpc>
                <a:spcPct val="91000"/>
              </a:lnSpc>
              <a:spcBef>
                <a:spcPts val="125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服务中对会员提供商品推荐功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400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提供数据分析门</a:t>
            </a:r>
            <a:r>
              <a:rPr sz="270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</a:t>
            </a:r>
            <a:endParaRPr lang="en-US" altLang="en-US" sz="27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marL="14605" algn="l" rtl="0" eaLnBrk="0">
              <a:lnSpc>
                <a:spcPts val="3315"/>
              </a:lnSpc>
              <a:spcBef>
                <a:spcPts val="810"/>
              </a:spcBef>
            </a:pPr>
            <a:r>
              <a:rPr sz="2700" spc="-22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sz="2700" spc="-21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2700" dirty="0"/>
          </a:p>
          <a:p>
            <a:pPr marL="45085" indent="-30480" algn="l" rtl="0" eaLnBrk="0">
              <a:lnSpc>
                <a:spcPct val="102000"/>
              </a:lnSpc>
              <a:spcBef>
                <a:spcPts val="60"/>
              </a:spcBef>
            </a:pP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根据以上信息内容给用户一个数据中台整体方案，将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Dataphin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QuickBI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产品糅合到整体解决方案中，整体方案浓缩到10页以内，并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涵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盖以下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05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用户痛点描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述</a:t>
            </a:r>
            <a:endParaRPr lang="en-US" altLang="en-US" sz="2700" dirty="0"/>
          </a:p>
          <a:p>
            <a:pPr marL="28575" algn="l" rtl="0" eaLnBrk="0">
              <a:lnSpc>
                <a:spcPct val="98000"/>
              </a:lnSpc>
              <a:spcBef>
                <a:spcPts val="100"/>
              </a:spcBef>
            </a:pPr>
            <a:r>
              <a:rPr sz="2700" spc="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数据中台整体解决方案(如有多种方案，请比较优劣势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 sz="2700" dirty="0"/>
          </a:p>
          <a:p>
            <a:pPr marL="28575" algn="l" rtl="0" eaLnBrk="0">
              <a:lnSpc>
                <a:spcPct val="98000"/>
              </a:lnSpc>
              <a:spcBef>
                <a:spcPts val="185"/>
              </a:spcBef>
            </a:pPr>
            <a:r>
              <a:rPr sz="2700" spc="2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2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核心数据应用设计(分析门户、专题等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en-US" sz="2700" dirty="0"/>
          </a:p>
          <a:p>
            <a:pPr marL="28575" algn="l" rtl="0" eaLnBrk="0">
              <a:lnSpc>
                <a:spcPct val="100000"/>
              </a:lnSpc>
              <a:spcBef>
                <a:spcPts val="195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实现的业务价值、数据价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en-US" altLang="en-US" sz="2700" dirty="0"/>
          </a:p>
        </p:txBody>
      </p:sp>
      <p:sp>
        <p:nvSpPr>
          <p:cNvPr id="625" name="textbox 625"/>
          <p:cNvSpPr/>
          <p:nvPr/>
        </p:nvSpPr>
        <p:spPr>
          <a:xfrm>
            <a:off x="774441" y="962386"/>
            <a:ext cx="22438994" cy="33070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  <a:spcBef>
                <a:spcPts val="0"/>
              </a:spcBef>
            </a:pPr>
            <a:r>
              <a:rPr sz="51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数据中台规划设计练</a:t>
            </a:r>
            <a:r>
              <a:rPr sz="51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</a:t>
            </a:r>
            <a:endParaRPr lang="en-US" altLang="en-US" sz="51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marL="292100" algn="l" rtl="0" eaLnBrk="0">
              <a:lnSpc>
                <a:spcPct val="100000"/>
              </a:lnSpc>
              <a:spcBef>
                <a:spcPts val="810"/>
              </a:spcBef>
            </a:pPr>
            <a:r>
              <a:rPr sz="2700" spc="9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用户背</a:t>
            </a:r>
            <a:r>
              <a:rPr sz="2700" spc="5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景</a:t>
            </a:r>
            <a:endParaRPr lang="en-US" altLang="en-US" sz="2700" dirty="0"/>
          </a:p>
          <a:p>
            <a:pPr marL="288925" indent="0" algn="l" rtl="0" eaLnBrk="0">
              <a:lnSpc>
                <a:spcPct val="103000"/>
              </a:lnSpc>
              <a:spcBef>
                <a:spcPts val="85"/>
              </a:spcBef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定位新零售行业客户，是一家3000个门店组成的零售企业，全国采用统一的业务系统，已有线下的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Siebel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CRM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，业务订单，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ERP</a:t>
            </a:r>
            <a:r>
              <a:rPr sz="270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统，此前除了财务系统有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分析功能外，无数仓或分析系统，整体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系统采用传统的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Oracle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为主的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系统设计,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企业暨此要建立数据中台做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管理，想汇集所有数据到统一平台进行数据交换和统计分析，在这之上创建产品中心，订单中心，仓储中心，营销中心，客户中心，门店数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中心服务做数据分析。因为历史原因，原有系统比较杂乱，数据查询和分析比较慢，而且无法实现多维度和跨域的分析。现有系统有以下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endParaRPr lang="en-US" altLang="en-US"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picture 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634" name="picture 6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24384000" cy="13677300"/>
          </a:xfrm>
          <a:prstGeom prst="rect">
            <a:avLst/>
          </a:prstGeom>
        </p:spPr>
      </p:pic>
      <p:sp>
        <p:nvSpPr>
          <p:cNvPr id="635" name="textbox 635"/>
          <p:cNvSpPr/>
          <p:nvPr/>
        </p:nvSpPr>
        <p:spPr>
          <a:xfrm>
            <a:off x="4715006" y="5285129"/>
            <a:ext cx="14630400" cy="269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lang="en-US" altLang="en-US" sz="100" dirty="0"/>
          </a:p>
          <a:p>
            <a:pPr marL="3470275" algn="l" rtl="0" eaLnBrk="0">
              <a:lnSpc>
                <a:spcPct val="87000"/>
              </a:lnSpc>
              <a:spcBef>
                <a:spcPts val="0"/>
              </a:spcBef>
            </a:pPr>
            <a:r>
              <a:rPr sz="9900" spc="0" dirty="0">
                <a:ln w="285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sz="9900" spc="18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900" spc="0" dirty="0">
                <a:ln w="285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</a:t>
            </a:r>
            <a:r>
              <a:rPr sz="9900" spc="1800" dirty="0">
                <a:ln w="285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endParaRPr lang="en-US" altLang="en-US" sz="9900" dirty="0"/>
          </a:p>
          <a:p>
            <a:pPr algn="l" rtl="0" eaLnBrk="0">
              <a:lnSpc>
                <a:spcPct val="138000"/>
              </a:lnSpc>
            </a:pPr>
            <a:endParaRPr lang="en-US" altLang="en-US" sz="1000" dirty="0"/>
          </a:p>
          <a:p>
            <a:pPr algn="l" rtl="0" eaLnBrk="0">
              <a:lnSpc>
                <a:spcPct val="139000"/>
              </a:lnSpc>
            </a:pP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1200" dirty="0"/>
          </a:p>
          <a:p>
            <a:pPr marL="12700" algn="l" rtl="0" eaLnBrk="0">
              <a:lnSpc>
                <a:spcPct val="97000"/>
              </a:lnSpc>
              <a:spcBef>
                <a:spcPts val="5"/>
              </a:spcBef>
            </a:pPr>
            <a:endParaRPr lang="en-US" altLang="en-US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-38735"/>
            <a:ext cx="24384000" cy="13716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0963656" y="4011168"/>
            <a:ext cx="3557016" cy="3555491"/>
            <a:chOff x="0" y="0"/>
            <a:chExt cx="3557016" cy="3555491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3557016" cy="3555491"/>
            </a:xfrm>
            <a:prstGeom prst="rect">
              <a:avLst/>
            </a:prstGeom>
          </p:spPr>
        </p:pic>
        <p:sp>
          <p:nvSpPr>
            <p:cNvPr id="9" name="textbox 9"/>
            <p:cNvSpPr/>
            <p:nvPr/>
          </p:nvSpPr>
          <p:spPr>
            <a:xfrm>
              <a:off x="-12700" y="-12700"/>
              <a:ext cx="3582670" cy="363727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marL="1082675" algn="l" rtl="0" eaLnBrk="0">
                <a:lnSpc>
                  <a:spcPts val="3265"/>
                </a:lnSpc>
                <a:spcBef>
                  <a:spcPts val="5"/>
                </a:spcBef>
              </a:pPr>
              <a:r>
                <a:rPr sz="2700" spc="10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第二进</a:t>
              </a:r>
              <a:r>
                <a:rPr sz="2700" spc="7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</a:t>
              </a:r>
              <a:endParaRPr lang="en-US" altLang="en-US" sz="27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100" dirty="0"/>
            </a:p>
            <a:p>
              <a:pPr marL="675640" indent="3810" algn="l" rtl="0" eaLnBrk="0">
                <a:lnSpc>
                  <a:spcPct val="104000"/>
                </a:lnSpc>
              </a:pPr>
              <a:r>
                <a:rPr sz="4400" spc="-2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售中</a:t>
              </a:r>
              <a:r>
                <a:rPr sz="4400" spc="-1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启</a:t>
              </a:r>
              <a:r>
                <a:rPr sz="4400" spc="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动</a:t>
              </a:r>
              <a:r>
                <a:rPr sz="44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</a:t>
              </a:r>
              <a:r>
                <a:rPr sz="4400" spc="-1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准备</a:t>
              </a:r>
              <a:r>
                <a:rPr sz="4400" spc="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阶段</a:t>
              </a:r>
              <a:endParaRPr lang="en-US" altLang="en-US" sz="4400" dirty="0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17647919" y="4011168"/>
            <a:ext cx="3555493" cy="3555491"/>
            <a:chOff x="0" y="0"/>
            <a:chExt cx="3555493" cy="3555491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3555493" cy="3555491"/>
            </a:xfrm>
            <a:prstGeom prst="rect">
              <a:avLst/>
            </a:prstGeom>
          </p:spPr>
        </p:pic>
        <p:sp>
          <p:nvSpPr>
            <p:cNvPr id="16" name="textbox 16"/>
            <p:cNvSpPr/>
            <p:nvPr/>
          </p:nvSpPr>
          <p:spPr>
            <a:xfrm>
              <a:off x="-12700" y="-12700"/>
              <a:ext cx="3581400" cy="363727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marL="1155700" algn="l" rtl="0" eaLnBrk="0">
                <a:lnSpc>
                  <a:spcPts val="3265"/>
                </a:lnSpc>
                <a:spcBef>
                  <a:spcPts val="5"/>
                </a:spcBef>
              </a:pPr>
              <a:r>
                <a:rPr sz="2700" spc="10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第三进</a:t>
              </a:r>
              <a:r>
                <a:rPr sz="2700" spc="7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</a:t>
              </a:r>
              <a:endParaRPr lang="en-US" altLang="en-US" sz="27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100" dirty="0"/>
            </a:p>
            <a:p>
              <a:pPr marL="129540" algn="l" rtl="0" eaLnBrk="0">
                <a:lnSpc>
                  <a:spcPct val="97000"/>
                </a:lnSpc>
                <a:spcBef>
                  <a:spcPts val="5"/>
                </a:spcBef>
              </a:pPr>
              <a:r>
                <a:rPr sz="4400" spc="-1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售后交</a:t>
              </a:r>
              <a:r>
                <a:rPr sz="4400" spc="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付阶段</a:t>
              </a:r>
              <a:endParaRPr lang="en-US" altLang="en-US" sz="4400" dirty="0"/>
            </a:p>
          </p:txBody>
        </p:sp>
      </p:grpSp>
      <p:grpSp>
        <p:nvGrpSpPr>
          <p:cNvPr id="3" name="group 6"/>
          <p:cNvGrpSpPr/>
          <p:nvPr/>
        </p:nvGrpSpPr>
        <p:grpSpPr>
          <a:xfrm rot="21600000">
            <a:off x="4280915" y="4011168"/>
            <a:ext cx="3555491" cy="3555491"/>
            <a:chOff x="0" y="0"/>
            <a:chExt cx="3555491" cy="3555491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3555491" cy="3555491"/>
            </a:xfrm>
            <a:prstGeom prst="rect">
              <a:avLst/>
            </a:prstGeom>
          </p:spPr>
        </p:pic>
        <p:sp>
          <p:nvSpPr>
            <p:cNvPr id="22" name="textbox 22"/>
            <p:cNvSpPr/>
            <p:nvPr/>
          </p:nvSpPr>
          <p:spPr>
            <a:xfrm>
              <a:off x="-12700" y="-12700"/>
              <a:ext cx="3581400" cy="363727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23000"/>
                </a:lnSpc>
              </a:pPr>
              <a:endParaRPr lang="en-US" altLang="en-US" sz="1000" dirty="0"/>
            </a:p>
            <a:p>
              <a:pPr marL="1089660" algn="l" rtl="0" eaLnBrk="0">
                <a:lnSpc>
                  <a:spcPts val="3265"/>
                </a:lnSpc>
                <a:spcBef>
                  <a:spcPts val="5"/>
                </a:spcBef>
              </a:pPr>
              <a:r>
                <a:rPr sz="2700" spc="10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第一进</a:t>
              </a:r>
              <a:r>
                <a:rPr sz="2700" spc="7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程</a:t>
              </a:r>
              <a:endParaRPr lang="en-US" altLang="en-US" sz="2700" dirty="0"/>
            </a:p>
            <a:p>
              <a:pPr algn="l" rtl="0" eaLnBrk="0">
                <a:lnSpc>
                  <a:spcPct val="12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3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0"/>
                </a:lnSpc>
              </a:pPr>
              <a:endParaRPr lang="en-US" altLang="en-US" sz="1100" dirty="0"/>
            </a:p>
            <a:p>
              <a:pPr marL="128270" algn="l" rtl="0" eaLnBrk="0">
                <a:lnSpc>
                  <a:spcPct val="97000"/>
                </a:lnSpc>
                <a:spcBef>
                  <a:spcPts val="5"/>
                </a:spcBef>
              </a:pPr>
              <a:r>
                <a:rPr sz="4400" spc="-1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售前方</a:t>
              </a:r>
              <a:r>
                <a:rPr sz="4400" spc="0" dirty="0">
                  <a:ln w="1270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案阶段</a:t>
              </a:r>
              <a:endParaRPr lang="en-US" altLang="en-US" sz="4400" dirty="0"/>
            </a:p>
          </p:txBody>
        </p:sp>
      </p:grpSp>
      <p:sp>
        <p:nvSpPr>
          <p:cNvPr id="25" name="textbox 24"/>
          <p:cNvSpPr/>
          <p:nvPr/>
        </p:nvSpPr>
        <p:spPr>
          <a:xfrm>
            <a:off x="149225" y="7366635"/>
            <a:ext cx="2672080" cy="2872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algn="r" rtl="0" eaLnBrk="0">
              <a:lnSpc>
                <a:spcPts val="3130"/>
              </a:lnSpc>
            </a:pPr>
            <a:r>
              <a:rPr sz="2400" spc="-21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能力要求</a:t>
            </a:r>
            <a:r>
              <a:rPr sz="2400" spc="-20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en-US" sz="2400" dirty="0"/>
          </a:p>
        </p:txBody>
      </p:sp>
      <p:sp>
        <p:nvSpPr>
          <p:cNvPr id="40" name="textbox 39"/>
          <p:cNvSpPr/>
          <p:nvPr/>
        </p:nvSpPr>
        <p:spPr>
          <a:xfrm>
            <a:off x="9871415" y="11856256"/>
            <a:ext cx="5715634" cy="9867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2550795" algn="l" rtl="0" eaLnBrk="0">
              <a:lnSpc>
                <a:spcPct val="97000"/>
              </a:lnSpc>
            </a:pPr>
            <a:r>
              <a:rPr sz="32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借假修</a:t>
            </a: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</a:t>
            </a:r>
            <a:endParaRPr lang="en-US" altLang="en-US" sz="3200" dirty="0"/>
          </a:p>
          <a:p>
            <a:pPr marL="12700" algn="l" rtl="0" eaLnBrk="0">
              <a:lnSpc>
                <a:spcPct val="97000"/>
              </a:lnSpc>
              <a:spcBef>
                <a:spcPts val="110"/>
              </a:spcBef>
            </a:pP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修心：拿得起放得下，从容自信</a:t>
            </a:r>
            <a:endParaRPr lang="en-US" altLang="en-US" sz="3200" dirty="0"/>
          </a:p>
        </p:txBody>
      </p:sp>
      <p:sp>
        <p:nvSpPr>
          <p:cNvPr id="41" name="textbox 40"/>
          <p:cNvSpPr/>
          <p:nvPr/>
        </p:nvSpPr>
        <p:spPr>
          <a:xfrm>
            <a:off x="617397" y="634644"/>
            <a:ext cx="5497829" cy="826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54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咨询师的完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美修炼</a:t>
            </a:r>
            <a:endParaRPr lang="en-US" altLang="en-US" sz="5400" dirty="0"/>
          </a:p>
        </p:txBody>
      </p:sp>
      <p:sp>
        <p:nvSpPr>
          <p:cNvPr id="42" name="textbox 41"/>
          <p:cNvSpPr/>
          <p:nvPr/>
        </p:nvSpPr>
        <p:spPr>
          <a:xfrm>
            <a:off x="16164393" y="12343638"/>
            <a:ext cx="5715634" cy="500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修性：回归自然天性，拓展张力</a:t>
            </a:r>
            <a:endParaRPr lang="en-US" altLang="en-US" sz="3200" dirty="0"/>
          </a:p>
        </p:txBody>
      </p:sp>
      <p:sp>
        <p:nvSpPr>
          <p:cNvPr id="43" name="textbox 42"/>
          <p:cNvSpPr/>
          <p:nvPr/>
        </p:nvSpPr>
        <p:spPr>
          <a:xfrm>
            <a:off x="4634253" y="9567566"/>
            <a:ext cx="2480945" cy="1008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365"/>
              </a:lnSpc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咨询导入能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  <a:p>
            <a:pPr algn="l" rtl="0" eaLnBrk="0">
              <a:lnSpc>
                <a:spcPct val="104000"/>
              </a:lnSpc>
            </a:pPr>
            <a:endParaRPr lang="en-US" altLang="en-US" sz="8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360"/>
              </a:lnSpc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解决方案能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</p:txBody>
      </p:sp>
      <p:sp>
        <p:nvSpPr>
          <p:cNvPr id="44" name="textbox 43"/>
          <p:cNvSpPr/>
          <p:nvPr/>
        </p:nvSpPr>
        <p:spPr>
          <a:xfrm>
            <a:off x="18067298" y="9567566"/>
            <a:ext cx="2480945" cy="1008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365"/>
              </a:lnSpc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业务咨询能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  <a:p>
            <a:pPr algn="l" rtl="0" eaLnBrk="0">
              <a:lnSpc>
                <a:spcPct val="104000"/>
              </a:lnSpc>
            </a:pPr>
            <a:endParaRPr lang="en-US" altLang="en-US" sz="8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360"/>
              </a:lnSpc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产品化能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</p:txBody>
      </p:sp>
      <p:sp>
        <p:nvSpPr>
          <p:cNvPr id="45" name="textbox 44"/>
          <p:cNvSpPr/>
          <p:nvPr/>
        </p:nvSpPr>
        <p:spPr>
          <a:xfrm>
            <a:off x="11201677" y="9585862"/>
            <a:ext cx="2480310" cy="10077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360"/>
              </a:lnSpc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商务谈判能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  <a:p>
            <a:pPr algn="l" rtl="0" eaLnBrk="0">
              <a:lnSpc>
                <a:spcPct val="104000"/>
              </a:lnSpc>
            </a:pPr>
            <a:endParaRPr lang="en-US" altLang="en-US" sz="800" dirty="0"/>
          </a:p>
          <a:p>
            <a:pPr marL="12700" algn="l" rtl="0" eaLnBrk="0">
              <a:lnSpc>
                <a:spcPts val="3360"/>
              </a:lnSpc>
              <a:spcBef>
                <a:spcPts val="5"/>
              </a:spcBef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项目管理能</a:t>
            </a:r>
            <a:r>
              <a:rPr sz="2700" spc="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力</a:t>
            </a:r>
            <a:endParaRPr lang="en-US" altLang="en-US" sz="2700" dirty="0"/>
          </a:p>
        </p:txBody>
      </p:sp>
      <p:sp>
        <p:nvSpPr>
          <p:cNvPr id="46" name="textbox 45"/>
          <p:cNvSpPr/>
          <p:nvPr/>
        </p:nvSpPr>
        <p:spPr>
          <a:xfrm>
            <a:off x="4390857" y="12343638"/>
            <a:ext cx="4902200" cy="5003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修身：言行举止，举手投足</a:t>
            </a:r>
            <a:endParaRPr lang="en-US" altLang="en-US" sz="3200" dirty="0"/>
          </a:p>
        </p:txBody>
      </p:sp>
      <p:sp>
        <p:nvSpPr>
          <p:cNvPr id="47" name="textbox 46"/>
          <p:cNvSpPr/>
          <p:nvPr/>
        </p:nvSpPr>
        <p:spPr>
          <a:xfrm>
            <a:off x="18068008" y="8320054"/>
            <a:ext cx="2854960" cy="429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半确定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定量</a:t>
            </a:r>
            <a:r>
              <a:rPr sz="2700" spc="4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lang="en-US" altLang="en-US" sz="2700" dirty="0"/>
          </a:p>
        </p:txBody>
      </p:sp>
      <p:sp>
        <p:nvSpPr>
          <p:cNvPr id="48" name="textbox 47"/>
          <p:cNvSpPr/>
          <p:nvPr/>
        </p:nvSpPr>
        <p:spPr>
          <a:xfrm>
            <a:off x="11213483" y="8320054"/>
            <a:ext cx="2851785" cy="429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定性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半确定</a:t>
            </a:r>
            <a:r>
              <a:rPr sz="2700" spc="2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lang="en-US" altLang="en-US" sz="2700" dirty="0"/>
          </a:p>
        </p:txBody>
      </p:sp>
      <p:sp>
        <p:nvSpPr>
          <p:cNvPr id="49" name="textbox 48"/>
          <p:cNvSpPr/>
          <p:nvPr/>
        </p:nvSpPr>
        <p:spPr>
          <a:xfrm>
            <a:off x="4627862" y="8244996"/>
            <a:ext cx="250507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模糊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</a:t>
            </a:r>
            <a:r>
              <a:rPr sz="2700" spc="9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定性</a:t>
            </a:r>
            <a:r>
              <a:rPr sz="2700" spc="80" dirty="0">
                <a:ln w="10145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10"/>
                </a:ln>
                <a:solidFill>
                  <a:srgbClr val="FFC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化</a:t>
            </a:r>
            <a:endParaRPr lang="en-US" altLang="en-US" sz="27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147304" y="5641085"/>
            <a:ext cx="2505582" cy="29717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871193" y="5554218"/>
            <a:ext cx="2505581" cy="297179"/>
          </a:xfrm>
          <a:prstGeom prst="rect">
            <a:avLst/>
          </a:prstGeom>
        </p:spPr>
      </p:pic>
      <p:sp>
        <p:nvSpPr>
          <p:cNvPr id="52" name="textbox 51"/>
          <p:cNvSpPr/>
          <p:nvPr/>
        </p:nvSpPr>
        <p:spPr>
          <a:xfrm>
            <a:off x="1716161" y="8273698"/>
            <a:ext cx="924560" cy="381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795"/>
              </a:lnSpc>
            </a:pPr>
            <a:r>
              <a:rPr sz="2300" spc="-14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</a:t>
            </a:r>
            <a:r>
              <a:rPr sz="2300" spc="-12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10666099" y="5130744"/>
            <a:ext cx="10430509" cy="3060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0000"/>
              </a:lnSpc>
              <a:tabLst>
                <a:tab pos="1099185" algn="l"/>
              </a:tabLst>
            </a:pP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5000" spc="-2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5000" spc="-2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0" spc="-1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15000" dirty="0"/>
          </a:p>
          <a:p>
            <a:pPr algn="l" rtl="0" eaLnBrk="0">
              <a:lnSpc>
                <a:spcPct val="100000"/>
              </a:lnSpc>
            </a:pPr>
            <a:endParaRPr lang="en-US" altLang="en-US" sz="2100" dirty="0"/>
          </a:p>
          <a:p>
            <a:pPr algn="l" rtl="0" eaLnBrk="0">
              <a:lnSpc>
                <a:spcPct val="1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0" spc="1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启动准备</a:t>
            </a:r>
            <a:r>
              <a:rPr sz="6000" spc="10" dirty="0"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sz="6000" spc="0" dirty="0"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6000" spc="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售后交付</a:t>
            </a:r>
            <a:endParaRPr lang="en-US" altLang="en-US" sz="60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090855" y="7552943"/>
            <a:ext cx="1851660" cy="150876"/>
          </a:xfrm>
          <a:prstGeom prst="rect">
            <a:avLst/>
          </a:prstGeom>
        </p:spPr>
      </p:pic>
      <p:sp>
        <p:nvSpPr>
          <p:cNvPr id="59" name="textbox 59"/>
          <p:cNvSpPr/>
          <p:nvPr/>
        </p:nvSpPr>
        <p:spPr>
          <a:xfrm>
            <a:off x="3300730" y="7274560"/>
            <a:ext cx="3063875" cy="916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6000" spc="-2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售前方</a:t>
            </a:r>
            <a:r>
              <a:rPr sz="6000" spc="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</a:t>
            </a:r>
            <a:endParaRPr lang="en-US" altLang="en-US" sz="6000" dirty="0"/>
          </a:p>
        </p:txBody>
      </p:sp>
      <p:sp>
        <p:nvSpPr>
          <p:cNvPr id="73" name="textbox 73"/>
          <p:cNvSpPr/>
          <p:nvPr/>
        </p:nvSpPr>
        <p:spPr>
          <a:xfrm>
            <a:off x="683260" y="293370"/>
            <a:ext cx="2617470" cy="2912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902970" algn="l" rtl="0" eaLnBrk="0">
              <a:lnSpc>
                <a:spcPct val="99000"/>
              </a:lnSpc>
            </a:pPr>
            <a:r>
              <a:rPr sz="5400" spc="-16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altLang="en-US" sz="5400" dirty="0"/>
          </a:p>
        </p:txBody>
      </p:sp>
      <p:sp>
        <p:nvSpPr>
          <p:cNvPr id="80" name="textbox 80"/>
          <p:cNvSpPr/>
          <p:nvPr/>
        </p:nvSpPr>
        <p:spPr>
          <a:xfrm>
            <a:off x="2811145" y="3987165"/>
            <a:ext cx="2618105" cy="3287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214120" algn="l" rtl="0" eaLnBrk="0">
              <a:lnSpc>
                <a:spcPct val="80000"/>
              </a:lnSpc>
              <a:spcBef>
                <a:spcPts val="5"/>
              </a:spcBef>
            </a:pPr>
            <a:r>
              <a:rPr sz="15000" spc="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15000" dirty="0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7349490" y="7698105"/>
            <a:ext cx="214757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687811" y="3795395"/>
            <a:ext cx="4306316" cy="5042407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10472419" y="3023717"/>
            <a:ext cx="8279765" cy="8973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8415" algn="l" rtl="0" eaLnBrk="0">
              <a:lnSpc>
                <a:spcPct val="97000"/>
              </a:lnSpc>
            </a:pPr>
            <a:r>
              <a:rPr sz="3600" spc="-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商机来了</a:t>
            </a:r>
            <a:r>
              <a:rPr sz="360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  <a:endParaRPr lang="en-US" altLang="en-US" sz="36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marL="170815" indent="-158115" algn="l" rtl="0" eaLnBrk="0">
              <a:lnSpc>
                <a:spcPct val="107000"/>
              </a:lnSpc>
              <a:spcBef>
                <a:spcPts val="1085"/>
              </a:spcBef>
            </a:pPr>
            <a:r>
              <a:rPr sz="3600" spc="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系统全线老化(近十年)，需全面重构</a:t>
            </a:r>
            <a:r>
              <a:rPr sz="36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500" spc="-2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－ERP</a:t>
            </a:r>
            <a:endParaRPr lang="en-US" altLang="en-US" sz="3500" dirty="0"/>
          </a:p>
          <a:p>
            <a:pPr marL="170815" algn="l" rtl="0" eaLnBrk="0">
              <a:lnSpc>
                <a:spcPts val="4320"/>
              </a:lnSpc>
            </a:pPr>
            <a:r>
              <a:rPr sz="3500" spc="-2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－CRM</a:t>
            </a:r>
            <a:endParaRPr lang="en-US" altLang="en-US" sz="3500" dirty="0"/>
          </a:p>
          <a:p>
            <a:pPr marL="170815" algn="l" rtl="0" eaLnBrk="0">
              <a:lnSpc>
                <a:spcPct val="88000"/>
              </a:lnSpc>
              <a:spcBef>
                <a:spcPts val="35"/>
              </a:spcBef>
            </a:pP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－DRP</a:t>
            </a: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：分销管理系统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</a:pPr>
            <a:r>
              <a:rPr sz="360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－SD</a:t>
            </a:r>
            <a:r>
              <a:rPr sz="3600" spc="-1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360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：线下会员及积分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</a:pPr>
            <a:r>
              <a:rPr sz="360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－EMP</a:t>
            </a:r>
            <a:r>
              <a:rPr sz="360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：小助手AP</a:t>
            </a:r>
            <a:r>
              <a:rPr sz="3600" spc="-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  <a:spcBef>
                <a:spcPts val="0"/>
              </a:spcBef>
            </a:pP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－OM</a:t>
            </a:r>
            <a:r>
              <a:rPr sz="360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：物流管理平台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  <a:spcBef>
                <a:spcPts val="5"/>
              </a:spcBef>
            </a:pP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－TM</a:t>
            </a:r>
            <a:r>
              <a:rPr sz="3600" spc="-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：运输管理系统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</a:pP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－ME</a:t>
            </a:r>
            <a:r>
              <a:rPr sz="3600" spc="-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：投料工艺系统</a:t>
            </a:r>
            <a:endParaRPr lang="en-US" altLang="en-US" sz="3600" dirty="0"/>
          </a:p>
          <a:p>
            <a:pPr marL="170815" algn="l" rtl="0" eaLnBrk="0">
              <a:lnSpc>
                <a:spcPct val="100000"/>
              </a:lnSpc>
            </a:pP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－PL</a:t>
            </a:r>
            <a:r>
              <a:rPr sz="3600" spc="-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：研发配方系统</a:t>
            </a:r>
            <a:endParaRPr lang="en-US" altLang="en-US" sz="3600" dirty="0"/>
          </a:p>
          <a:p>
            <a:pPr marL="170815" algn="l" rtl="0" eaLnBrk="0">
              <a:lnSpc>
                <a:spcPts val="4320"/>
              </a:lnSpc>
            </a:pPr>
            <a:r>
              <a:rPr sz="3400" spc="-2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－H</a:t>
            </a:r>
            <a:r>
              <a:rPr sz="340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endParaRPr lang="en-US" altLang="en-US" sz="3400" dirty="0"/>
          </a:p>
          <a:p>
            <a:pPr marL="170815" algn="l" rtl="0" eaLnBrk="0">
              <a:lnSpc>
                <a:spcPts val="4325"/>
              </a:lnSpc>
              <a:spcBef>
                <a:spcPts val="485"/>
              </a:spcBef>
            </a:pPr>
            <a:r>
              <a:rPr sz="3500" spc="-2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－OAC</a:t>
            </a:r>
            <a:endParaRPr lang="en-US" altLang="en-US" sz="3500" dirty="0"/>
          </a:p>
          <a:p>
            <a:pPr marL="170815" algn="l" rtl="0" eaLnBrk="0">
              <a:lnSpc>
                <a:spcPts val="4320"/>
              </a:lnSpc>
            </a:pPr>
            <a:r>
              <a:rPr sz="340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－NC</a:t>
            </a:r>
            <a:endParaRPr lang="en-US" altLang="en-US" sz="3400" dirty="0"/>
          </a:p>
          <a:p>
            <a:pPr marL="170815" algn="l" rtl="0" eaLnBrk="0">
              <a:lnSpc>
                <a:spcPts val="5645"/>
              </a:lnSpc>
            </a:pPr>
            <a:r>
              <a:rPr sz="3600" spc="-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－BI工具：帆软Repo</a:t>
            </a:r>
            <a:r>
              <a:rPr sz="3600" spc="-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endParaRPr lang="en-US" altLang="en-US" sz="3600" dirty="0"/>
          </a:p>
        </p:txBody>
      </p:sp>
      <p:pic>
        <p:nvPicPr>
          <p:cNvPr id="93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35348" y="6993508"/>
            <a:ext cx="2592070" cy="2804414"/>
          </a:xfrm>
          <a:prstGeom prst="rect">
            <a:avLst/>
          </a:prstGeom>
        </p:spPr>
      </p:pic>
      <p:pic>
        <p:nvPicPr>
          <p:cNvPr id="95" name="picture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393948" y="4572000"/>
            <a:ext cx="4927091" cy="5245608"/>
          </a:xfrm>
          <a:prstGeom prst="rect">
            <a:avLst/>
          </a:prstGeom>
        </p:spPr>
      </p:pic>
      <p:sp>
        <p:nvSpPr>
          <p:cNvPr id="101" name="textbox 101"/>
          <p:cNvSpPr/>
          <p:nvPr/>
        </p:nvSpPr>
        <p:spPr>
          <a:xfrm>
            <a:off x="613283" y="634644"/>
            <a:ext cx="11673840" cy="821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案例一：某企业数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据中台建议售前方案</a:t>
            </a:r>
            <a:endParaRPr lang="en-US" alt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113" name="textbox 113"/>
          <p:cNvSpPr/>
          <p:nvPr/>
        </p:nvSpPr>
        <p:spPr>
          <a:xfrm>
            <a:off x="15116962" y="4802244"/>
            <a:ext cx="6881494" cy="3368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604385" algn="l" rtl="0" eaLnBrk="0">
              <a:lnSpc>
                <a:spcPct val="97000"/>
              </a:lnSpc>
            </a:pPr>
            <a:r>
              <a:rPr sz="4400" spc="-2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促销</a:t>
            </a:r>
            <a:r>
              <a:rPr sz="4400" spc="-1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</a:t>
            </a:r>
            <a:endParaRPr lang="en-US" altLang="en-US" sz="4400" dirty="0"/>
          </a:p>
          <a:p>
            <a:pPr algn="l" rtl="0" eaLnBrk="0">
              <a:lnSpc>
                <a:spcPct val="197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81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扫码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sz="270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数据与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</a:t>
            </a:r>
            <a:r>
              <a:rPr sz="270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记录数据不通，数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endParaRPr lang="en-US" altLang="en-US" sz="2700" dirty="0"/>
          </a:p>
          <a:p>
            <a:pPr marL="452755" algn="l" rtl="0" eaLnBrk="0">
              <a:lnSpc>
                <a:spcPct val="100000"/>
              </a:lnSpc>
              <a:spcBef>
                <a:spcPts val="475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稽核困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44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同时缺乏线上线下会员体系的数据打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通，</a:t>
            </a:r>
            <a:endParaRPr lang="en-US" altLang="en-US" sz="2700" dirty="0"/>
          </a:p>
          <a:p>
            <a:pPr marL="454660" algn="l" rtl="0" eaLnBrk="0">
              <a:lnSpc>
                <a:spcPct val="100000"/>
              </a:lnSpc>
              <a:spcBef>
                <a:spcPts val="465"/>
              </a:spcBef>
            </a:pP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形成会员画像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，难以有效支撑导购</a:t>
            </a:r>
            <a:r>
              <a:rPr sz="27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45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数据质量低，统计指标口径不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</a:t>
            </a:r>
            <a:endParaRPr lang="en-US" altLang="en-US" sz="2700" dirty="0"/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129662" y="7828191"/>
            <a:ext cx="180823" cy="207225"/>
          </a:xfrm>
          <a:prstGeom prst="rect">
            <a:avLst/>
          </a:prstGeom>
        </p:spPr>
      </p:pic>
      <p:pic>
        <p:nvPicPr>
          <p:cNvPr id="115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129662" y="6889152"/>
            <a:ext cx="180823" cy="207226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129662" y="5950369"/>
            <a:ext cx="180823" cy="207226"/>
          </a:xfrm>
          <a:prstGeom prst="rect">
            <a:avLst/>
          </a:prstGeom>
        </p:spPr>
      </p:pic>
      <p:sp>
        <p:nvSpPr>
          <p:cNvPr id="119" name="textbox 119"/>
          <p:cNvSpPr/>
          <p:nvPr/>
        </p:nvSpPr>
        <p:spPr>
          <a:xfrm>
            <a:off x="2520848" y="4802244"/>
            <a:ext cx="6856730" cy="3348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50165" algn="l" rtl="0" eaLnBrk="0">
              <a:lnSpc>
                <a:spcPct val="97000"/>
              </a:lnSpc>
            </a:pPr>
            <a:r>
              <a:rPr sz="4400" spc="-2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sz="4400" spc="-1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</a:t>
            </a:r>
            <a:endParaRPr lang="en-US" altLang="en-US" sz="44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815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线上线下会员数据未整合，运营缺乏有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</a:t>
            </a:r>
            <a:endParaRPr lang="en-US" altLang="en-US" sz="2700" dirty="0"/>
          </a:p>
          <a:p>
            <a:pPr marL="454025" algn="l" rtl="0" eaLnBrk="0">
              <a:lnSpc>
                <a:spcPct val="100000"/>
              </a:lnSpc>
              <a:spcBef>
                <a:spcPts val="455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数据支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撑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465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以内容运营为主，潜客触达以及到会员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endParaRPr lang="en-US" altLang="en-US" sz="2700" dirty="0"/>
          </a:p>
          <a:p>
            <a:pPr marL="455295" algn="l" rtl="0" eaLnBrk="0">
              <a:lnSpc>
                <a:spcPts val="3255"/>
              </a:lnSpc>
              <a:spcBef>
                <a:spcPts val="455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转化缺乏闭环流</a:t>
            </a:r>
            <a:r>
              <a:rPr sz="270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44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缺乏统一会员画像洞察分析工具体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endParaRPr lang="en-US" altLang="en-US" sz="2700" dirty="0"/>
          </a:p>
        </p:txBody>
      </p:sp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33548" y="7807236"/>
            <a:ext cx="180822" cy="207225"/>
          </a:xfrm>
          <a:prstGeom prst="rect">
            <a:avLst/>
          </a:prstGeom>
        </p:spPr>
      </p:pic>
      <p:pic>
        <p:nvPicPr>
          <p:cNvPr id="121" name="picture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33548" y="6868452"/>
            <a:ext cx="180822" cy="207226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33548" y="5929667"/>
            <a:ext cx="180822" cy="207226"/>
          </a:xfrm>
          <a:prstGeom prst="rect">
            <a:avLst/>
          </a:prstGeom>
        </p:spPr>
      </p:pic>
      <p:sp>
        <p:nvSpPr>
          <p:cNvPr id="125" name="textbox 125"/>
          <p:cNvSpPr/>
          <p:nvPr/>
        </p:nvSpPr>
        <p:spPr>
          <a:xfrm>
            <a:off x="2520848" y="9177649"/>
            <a:ext cx="6856730" cy="2931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52070" algn="l" rtl="0" eaLnBrk="0">
              <a:lnSpc>
                <a:spcPct val="98000"/>
              </a:lnSpc>
            </a:pPr>
            <a:r>
              <a:rPr sz="4400" spc="-2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</a:t>
            </a:r>
            <a:r>
              <a:rPr sz="4400" spc="-1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endParaRPr lang="en-US" altLang="en-US" sz="4400" dirty="0"/>
          </a:p>
          <a:p>
            <a:pPr algn="l" rtl="0" eaLnBrk="0">
              <a:lnSpc>
                <a:spcPct val="161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17000"/>
              </a:lnSpc>
              <a:spcBef>
                <a:spcPts val="81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销量预测不精准，销售计划准确度待提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安全库存、物流调拨以人工经验为主，</a:t>
            </a:r>
            <a:r>
              <a:rPr sz="270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</a:t>
            </a:r>
            <a:endParaRPr lang="en-US" altLang="en-US" sz="2700" dirty="0"/>
          </a:p>
          <a:p>
            <a:pPr marL="454660" algn="l" rtl="0" eaLnBrk="0">
              <a:lnSpc>
                <a:spcPts val="3285"/>
              </a:lnSpc>
              <a:spcBef>
                <a:spcPts val="450"/>
              </a:spcBef>
            </a:pP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乏全局优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42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存在集中刷单现象，影响排产与物流效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率</a:t>
            </a:r>
            <a:endParaRPr lang="en-US" altLang="en-US" sz="2700" dirty="0"/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33548" y="11764683"/>
            <a:ext cx="180822" cy="207225"/>
          </a:xfrm>
          <a:prstGeom prst="rect">
            <a:avLst/>
          </a:prstGeom>
        </p:spPr>
      </p:pic>
      <p:pic>
        <p:nvPicPr>
          <p:cNvPr id="127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33548" y="10825898"/>
            <a:ext cx="180822" cy="207225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533548" y="10356507"/>
            <a:ext cx="180822" cy="207225"/>
          </a:xfrm>
          <a:prstGeom prst="rect">
            <a:avLst/>
          </a:prstGeom>
        </p:spPr>
      </p:pic>
      <p:sp>
        <p:nvSpPr>
          <p:cNvPr id="133" name="textbox 133"/>
          <p:cNvSpPr/>
          <p:nvPr/>
        </p:nvSpPr>
        <p:spPr>
          <a:xfrm>
            <a:off x="15146171" y="9127611"/>
            <a:ext cx="6871969" cy="3686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4646930" algn="l" rtl="0" eaLnBrk="0">
              <a:lnSpc>
                <a:spcPct val="98000"/>
              </a:lnSpc>
            </a:pPr>
            <a:r>
              <a:rPr sz="4400" spc="-1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</a:t>
            </a:r>
            <a:r>
              <a:rPr sz="4400" spc="0" dirty="0">
                <a:ln w="12700" cap="flat" cmpd="sng">
                  <a:solidFill>
                    <a:srgbClr val="FFC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C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销商</a:t>
            </a:r>
            <a:endParaRPr lang="en-US" altLang="en-US" sz="4400" dirty="0"/>
          </a:p>
          <a:p>
            <a:pPr marL="12700" algn="l" rtl="0" eaLnBrk="0">
              <a:lnSpc>
                <a:spcPct val="100000"/>
              </a:lnSpc>
              <a:spcBef>
                <a:spcPts val="1895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经销商基础资料数据散落各系统和文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件，</a:t>
            </a:r>
            <a:endParaRPr lang="en-US" altLang="en-US" sz="2700" dirty="0"/>
          </a:p>
          <a:p>
            <a:pPr marL="455295" algn="l" rtl="0" eaLnBrk="0">
              <a:lnSpc>
                <a:spcPct val="100000"/>
              </a:lnSpc>
              <a:spcBef>
                <a:spcPts val="455"/>
              </a:spcBef>
            </a:pPr>
            <a:r>
              <a:rPr sz="270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订单、营销费用数据分散各系统难以整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endParaRPr lang="en-US" altLang="en-US" sz="2700" dirty="0"/>
          </a:p>
          <a:p>
            <a:pPr marL="12700" algn="l" rtl="0" eaLnBrk="0">
              <a:lnSpc>
                <a:spcPct val="92000"/>
              </a:lnSpc>
              <a:spcBef>
                <a:spcPts val="460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缺乏经销商评估体系和标签</a:t>
            </a:r>
            <a:r>
              <a:rPr sz="270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endParaRPr lang="en-US" altLang="en-US" sz="2700" dirty="0"/>
          </a:p>
          <a:p>
            <a:pPr marL="12700" algn="l" rtl="0" eaLnBrk="0">
              <a:lnSpc>
                <a:spcPts val="3695"/>
              </a:lnSpc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缺乏统一画像洞察工具体</a:t>
            </a:r>
            <a:r>
              <a:rPr sz="270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endParaRPr lang="en-US" altLang="en-US" sz="2700" dirty="0"/>
          </a:p>
          <a:p>
            <a:pPr marL="12700" algn="l" rtl="0" eaLnBrk="0">
              <a:lnSpc>
                <a:spcPct val="100000"/>
              </a:lnSpc>
              <a:spcBef>
                <a:spcPts val="715"/>
              </a:spcBef>
              <a:tabLst>
                <a:tab pos="192405" algn="l"/>
              </a:tabLst>
            </a:pP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spc="1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DRP</a:t>
            </a:r>
            <a:r>
              <a:rPr sz="2700" spc="1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和终端平台数据不通，全链路数</a:t>
            </a: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7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难</a:t>
            </a:r>
            <a:endParaRPr lang="en-US" altLang="en-US" sz="2700" dirty="0"/>
          </a:p>
          <a:p>
            <a:pPr marL="455930" algn="l" rtl="0" eaLnBrk="0">
              <a:lnSpc>
                <a:spcPts val="3275"/>
              </a:lnSpc>
              <a:spcBef>
                <a:spcPts val="460"/>
              </a:spcBef>
            </a:pPr>
            <a:r>
              <a:rPr sz="270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洞</a:t>
            </a:r>
            <a:r>
              <a:rPr sz="270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察</a:t>
            </a:r>
            <a:endParaRPr lang="en-US" altLang="en-US" sz="2700" dirty="0"/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158871" y="11997220"/>
            <a:ext cx="180823" cy="207225"/>
          </a:xfrm>
          <a:prstGeom prst="rect">
            <a:avLst/>
          </a:prstGeom>
        </p:spPr>
      </p:pic>
      <p:pic>
        <p:nvPicPr>
          <p:cNvPr id="135" name="picture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158871" y="11527828"/>
            <a:ext cx="180823" cy="207225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158871" y="11058182"/>
            <a:ext cx="180823" cy="207225"/>
          </a:xfrm>
          <a:prstGeom prst="rect">
            <a:avLst/>
          </a:prstGeom>
        </p:spPr>
      </p:pic>
      <p:pic>
        <p:nvPicPr>
          <p:cNvPr id="137" name="picture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158871" y="10119398"/>
            <a:ext cx="180823" cy="207225"/>
          </a:xfrm>
          <a:prstGeom prst="rect">
            <a:avLst/>
          </a:prstGeom>
        </p:spPr>
      </p:pic>
      <p:sp>
        <p:nvSpPr>
          <p:cNvPr id="144" name="textbox 144"/>
          <p:cNvSpPr/>
          <p:nvPr/>
        </p:nvSpPr>
        <p:spPr>
          <a:xfrm>
            <a:off x="616026" y="634644"/>
            <a:ext cx="22410419" cy="3151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54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业务支撑</a:t>
            </a: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</a:t>
            </a:r>
            <a:endParaRPr lang="en-US" altLang="en-US" sz="54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900" dirty="0"/>
          </a:p>
          <a:p>
            <a:pPr marL="1190625" algn="l" rtl="0" eaLnBrk="0">
              <a:lnSpc>
                <a:spcPct val="155000"/>
              </a:lnSpc>
              <a:tabLst>
                <a:tab pos="1508125" algn="l"/>
              </a:tabLst>
            </a:pP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12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对会员、经销商的精准洞察能力不足，对促销员的支撑和管控能力待提升，影响市场拓展和</a:t>
            </a:r>
            <a:r>
              <a:rPr sz="3600" spc="9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</a:t>
            </a:r>
            <a:r>
              <a:rPr sz="3600" spc="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量提升</a:t>
            </a: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360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12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供应链端以传统人工沟通和计划为主，缺乏大数据全局统筹优化，排产物流成</a:t>
            </a:r>
            <a:r>
              <a:rPr sz="3600" spc="7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</a:t>
            </a:r>
            <a:r>
              <a:rPr sz="3600" spc="0" dirty="0">
                <a:ln w="952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较高</a:t>
            </a:r>
            <a:endParaRPr lang="en-US" altLang="en-US" sz="3600" dirty="0"/>
          </a:p>
        </p:txBody>
      </p:sp>
      <p:pic>
        <p:nvPicPr>
          <p:cNvPr id="145" name="picture 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806462" y="3246273"/>
            <a:ext cx="318247" cy="364717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806462" y="2400453"/>
            <a:ext cx="318247" cy="364717"/>
          </a:xfrm>
          <a:prstGeom prst="rect">
            <a:avLst/>
          </a:prstGeom>
        </p:spPr>
      </p:pic>
      <p:sp>
        <p:nvSpPr>
          <p:cNvPr id="147" name="textbox 147"/>
          <p:cNvSpPr/>
          <p:nvPr/>
        </p:nvSpPr>
        <p:spPr>
          <a:xfrm>
            <a:off x="11287303" y="8290915"/>
            <a:ext cx="1845945" cy="11118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467360" indent="-454660" algn="l" rtl="0" eaLnBrk="0">
              <a:lnSpc>
                <a:spcPct val="99000"/>
              </a:lnSpc>
            </a:pPr>
            <a:r>
              <a:rPr sz="3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业务支</a:t>
            </a:r>
            <a:r>
              <a:rPr sz="3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撑</a:t>
            </a:r>
            <a:r>
              <a:rPr sz="3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3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16354" y="3634740"/>
            <a:ext cx="9260331" cy="6728714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83919" y="4091940"/>
            <a:ext cx="10718292" cy="6931152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656814" y="6429502"/>
            <a:ext cx="2592069" cy="2804414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1675725" y="7325106"/>
            <a:ext cx="2592071" cy="2804414"/>
          </a:xfrm>
          <a:prstGeom prst="rect">
            <a:avLst/>
          </a:prstGeom>
        </p:spPr>
      </p:pic>
      <p:pic>
        <p:nvPicPr>
          <p:cNvPr id="163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8394173" y="7070852"/>
            <a:ext cx="2592069" cy="2804414"/>
          </a:xfrm>
          <a:prstGeom prst="rect">
            <a:avLst/>
          </a:prstGeom>
        </p:spPr>
      </p:pic>
      <p:sp>
        <p:nvSpPr>
          <p:cNvPr id="165" name="rect"/>
          <p:cNvSpPr/>
          <p:nvPr/>
        </p:nvSpPr>
        <p:spPr>
          <a:xfrm>
            <a:off x="12044171" y="7086600"/>
            <a:ext cx="10838688" cy="3936492"/>
          </a:xfrm>
          <a:prstGeom prst="rect">
            <a:avLst/>
          </a:prstGeom>
          <a:solidFill>
            <a:srgbClr val="307EED">
              <a:alpha val="98823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6" name="picture 1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83919" y="11283695"/>
            <a:ext cx="21997415" cy="1900427"/>
          </a:xfrm>
          <a:prstGeom prst="rect">
            <a:avLst/>
          </a:prstGeom>
        </p:spPr>
      </p:pic>
      <p:sp>
        <p:nvSpPr>
          <p:cNvPr id="174" name="textbox 174"/>
          <p:cNvSpPr/>
          <p:nvPr/>
        </p:nvSpPr>
        <p:spPr>
          <a:xfrm>
            <a:off x="883919" y="2122931"/>
            <a:ext cx="21964014" cy="1310639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122000"/>
              </a:lnSpc>
            </a:pPr>
            <a:endParaRPr lang="en-US" altLang="en-US" sz="300" dirty="0"/>
          </a:p>
          <a:p>
            <a:pPr marL="97790" indent="-2540" algn="l" rtl="0" eaLnBrk="0">
              <a:lnSpc>
                <a:spcPct val="104000"/>
              </a:lnSpc>
              <a:spcBef>
                <a:spcPts val="0"/>
              </a:spcBef>
            </a:pPr>
            <a:r>
              <a:rPr sz="38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数据分析平台，作为数据中台在业务场景下的落地实现，与业务中台配合，实现业务数据化与数据业务</a:t>
            </a:r>
            <a:r>
              <a:rPr sz="38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r>
              <a:rPr sz="380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的闭环，支撑业务平台的高效分析和运营</a:t>
            </a:r>
            <a:endParaRPr lang="en-US" altLang="en-US" sz="3800" dirty="0"/>
          </a:p>
        </p:txBody>
      </p:sp>
      <p:sp>
        <p:nvSpPr>
          <p:cNvPr id="176" name="rect"/>
          <p:cNvSpPr/>
          <p:nvPr/>
        </p:nvSpPr>
        <p:spPr>
          <a:xfrm>
            <a:off x="11995404" y="4328159"/>
            <a:ext cx="10661904" cy="2162555"/>
          </a:xfrm>
          <a:prstGeom prst="rect">
            <a:avLst/>
          </a:prstGeom>
          <a:solidFill>
            <a:srgbClr val="307EE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77" name="table 177"/>
          <p:cNvGraphicFramePr>
            <a:graphicFrameLocks noGrp="1"/>
          </p:cNvGraphicFramePr>
          <p:nvPr/>
        </p:nvGraphicFramePr>
        <p:xfrm>
          <a:off x="11989054" y="4321809"/>
          <a:ext cx="10674350" cy="2174875"/>
        </p:xfrm>
        <a:graphic>
          <a:graphicData uri="http://schemas.openxmlformats.org/drawingml/2006/table">
            <a:tbl>
              <a:tblPr/>
              <a:tblGrid>
                <a:gridCol w="10674350"/>
              </a:tblGrid>
              <a:tr h="21621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1000" dirty="0"/>
                    </a:p>
                    <a:p>
                      <a:pPr marL="172720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2700" spc="100" dirty="0">
                          <a:ln w="6350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miter lim="0"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数据分</a:t>
                      </a:r>
                      <a:r>
                        <a:rPr sz="2700" spc="60" dirty="0">
                          <a:ln w="6350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miter lim="0"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析</a:t>
                      </a:r>
                      <a:endParaRPr lang="en-US" altLang="en-US" sz="2700" dirty="0"/>
                    </a:p>
                    <a:p>
                      <a:pPr marL="530225" algn="l" rtl="0" eaLnBrk="0">
                        <a:lnSpc>
                          <a:spcPts val="3360"/>
                        </a:lnSpc>
                      </a:pPr>
                      <a:r>
                        <a:rPr sz="2700" spc="80" dirty="0">
                          <a:ln w="6350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miter lim="0"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应</a:t>
                      </a:r>
                      <a:r>
                        <a:rPr sz="2700" spc="70" dirty="0">
                          <a:ln w="6350" cap="flat" cmpd="sng">
                            <a:solidFill>
                              <a:srgbClr val="FFFFFF">
                                <a:alpha val="100000"/>
                              </a:srgbClr>
                            </a:solidFill>
                            <a:prstDash val="solid"/>
                            <a:miter lim="0"/>
                          </a:ln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table 178"/>
          <p:cNvGraphicFramePr>
            <a:graphicFrameLocks noGrp="1"/>
          </p:cNvGraphicFramePr>
          <p:nvPr/>
        </p:nvGraphicFramePr>
        <p:xfrm>
          <a:off x="2260346" y="11836654"/>
          <a:ext cx="20400010" cy="1081405"/>
        </p:xfrm>
        <a:graphic>
          <a:graphicData uri="http://schemas.openxmlformats.org/drawingml/2006/table">
            <a:tbl>
              <a:tblPr/>
              <a:tblGrid>
                <a:gridCol w="20400010"/>
              </a:tblGrid>
              <a:tr h="10814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6"/>
          <p:cNvGrpSpPr/>
          <p:nvPr/>
        </p:nvGrpSpPr>
        <p:grpSpPr>
          <a:xfrm rot="21600000">
            <a:off x="6633971" y="5526023"/>
            <a:ext cx="4346448" cy="4562855"/>
            <a:chOff x="0" y="0"/>
            <a:chExt cx="4346448" cy="4562855"/>
          </a:xfrm>
        </p:grpSpPr>
        <p:pic>
          <p:nvPicPr>
            <p:cNvPr id="179" name="picture 17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4346448" cy="4562855"/>
            </a:xfrm>
            <a:prstGeom prst="rect">
              <a:avLst/>
            </a:prstGeom>
          </p:spPr>
        </p:pic>
        <p:sp>
          <p:nvSpPr>
            <p:cNvPr id="180" name="textbox 180"/>
            <p:cNvSpPr/>
            <p:nvPr/>
          </p:nvSpPr>
          <p:spPr>
            <a:xfrm>
              <a:off x="-12700" y="-12700"/>
              <a:ext cx="4371975" cy="462343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0000"/>
                </a:lnSpc>
              </a:pPr>
              <a:endParaRPr lang="en-US" altLang="en-US" sz="1000" dirty="0"/>
            </a:p>
            <a:p>
              <a:pPr marL="112268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XXX</a:t>
              </a: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系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统SDC</a:t>
              </a:r>
              <a:endParaRPr lang="en-US" altLang="en-US" sz="2600" dirty="0"/>
            </a:p>
            <a:p>
              <a:pPr algn="l" rtl="0" eaLnBrk="0">
                <a:lnSpc>
                  <a:spcPct val="14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42000"/>
                </a:lnSpc>
              </a:pPr>
              <a:endParaRPr lang="en-US" altLang="en-US" sz="1000" dirty="0"/>
            </a:p>
            <a:p>
              <a:pPr marL="1473200" algn="l" rtl="0" eaLnBrk="0">
                <a:lnSpc>
                  <a:spcPct val="98000"/>
                </a:lnSpc>
                <a:spcBef>
                  <a:spcPts val="785"/>
                </a:spcBef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营销系统</a:t>
              </a:r>
              <a:endParaRPr lang="en-US" altLang="en-US" sz="26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marL="1425575" algn="l" rtl="0" eaLnBrk="0">
                <a:lnSpc>
                  <a:spcPct val="84000"/>
                </a:lnSpc>
                <a:spcBef>
                  <a:spcPts val="785"/>
                </a:spcBef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XX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</a:t>
              </a: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TMS</a:t>
              </a:r>
              <a:endParaRPr lang="en-US" altLang="en-US" sz="26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1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marL="436880" algn="l" rtl="0" eaLnBrk="0">
                <a:lnSpc>
                  <a:spcPct val="98000"/>
                </a:lnSpc>
                <a:spcBef>
                  <a:spcPts val="785"/>
                </a:spcBef>
              </a:pP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采购关系管理系统SRM</a:t>
              </a:r>
              <a:endParaRPr lang="en-US" altLang="en-US" sz="26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600" dirty="0"/>
            </a:p>
            <a:p>
              <a:pPr marL="778510" algn="l" rtl="0" eaLnBrk="0">
                <a:lnSpc>
                  <a:spcPct val="98000"/>
                </a:lnSpc>
                <a:spcBef>
                  <a:spcPts val="0"/>
                </a:spcBef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营销管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理系统EMP</a:t>
              </a:r>
              <a:endParaRPr lang="en-US" altLang="en-US" sz="2600" dirty="0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13442950" y="7299706"/>
            <a:ext cx="9217660" cy="1987803"/>
            <a:chOff x="0" y="0"/>
            <a:chExt cx="9217660" cy="1987803"/>
          </a:xfrm>
        </p:grpSpPr>
        <p:sp>
          <p:nvSpPr>
            <p:cNvPr id="181" name="rect"/>
            <p:cNvSpPr/>
            <p:nvPr/>
          </p:nvSpPr>
          <p:spPr>
            <a:xfrm>
              <a:off x="6350" y="6350"/>
              <a:ext cx="9204960" cy="1975103"/>
            </a:xfrm>
            <a:prstGeom prst="rect">
              <a:avLst/>
            </a:prstGeom>
            <a:solidFill>
              <a:srgbClr val="FFFFFF">
                <a:alpha val="98039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2" name="textbox 182"/>
            <p:cNvSpPr/>
            <p:nvPr/>
          </p:nvSpPr>
          <p:spPr>
            <a:xfrm>
              <a:off x="241217" y="180639"/>
              <a:ext cx="733425" cy="172973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8000"/>
                </a:lnSpc>
              </a:pPr>
              <a:endParaRPr lang="en-US" altLang="en-US" sz="100" dirty="0"/>
            </a:p>
            <a:p>
              <a:pPr marL="14605" algn="l" rtl="0" eaLnBrk="0">
                <a:lnSpc>
                  <a:spcPct val="80000"/>
                </a:lnSpc>
              </a:pPr>
              <a:r>
                <a:rPr sz="2700" spc="8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</a:t>
              </a:r>
              <a:r>
                <a:rPr sz="2700" spc="7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业</a:t>
              </a:r>
              <a:endParaRPr lang="en-US" altLang="en-US" sz="2700" dirty="0"/>
            </a:p>
            <a:p>
              <a:pPr marL="15240" indent="-2540" algn="l" rtl="0" eaLnBrk="0">
                <a:lnSpc>
                  <a:spcPct val="111000"/>
                </a:lnSpc>
                <a:spcBef>
                  <a:spcPts val="30"/>
                </a:spcBef>
              </a:pPr>
              <a:r>
                <a:rPr sz="2700" spc="9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</a:t>
              </a:r>
              <a:r>
                <a:rPr sz="2700" spc="7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据</a:t>
              </a:r>
              <a:r>
                <a:rPr sz="2700" spc="0" dirty="0"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2700" spc="8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公</a:t>
              </a:r>
              <a:r>
                <a:rPr sz="2700" spc="7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共</a:t>
              </a:r>
              <a:r>
                <a:rPr sz="2700" spc="0" dirty="0"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2700" spc="50" dirty="0">
                  <a:ln w="6350" cap="flat" cmpd="sng">
                    <a:solidFill>
                      <a:srgbClr val="505050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505050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层</a:t>
              </a:r>
              <a:endParaRPr lang="en-US" altLang="en-US" sz="2700" dirty="0"/>
            </a:p>
          </p:txBody>
        </p:sp>
        <p:sp>
          <p:nvSpPr>
            <p:cNvPr id="183" name="path"/>
            <p:cNvSpPr/>
            <p:nvPr/>
          </p:nvSpPr>
          <p:spPr>
            <a:xfrm>
              <a:off x="0" y="0"/>
              <a:ext cx="166878" cy="166878"/>
            </a:xfrm>
            <a:custGeom>
              <a:avLst/>
              <a:gdLst/>
              <a:ahLst/>
              <a:cxnLst/>
              <a:rect l="0" t="0" r="0" b="0"/>
              <a:pathLst>
                <a:path w="262" h="262">
                  <a:moveTo>
                    <a:pt x="10" y="252"/>
                  </a:moveTo>
                  <a:cubicBezTo>
                    <a:pt x="10" y="118"/>
                    <a:pt x="118" y="10"/>
                    <a:pt x="252" y="10"/>
                  </a:cubicBezTo>
                </a:path>
              </a:pathLst>
            </a:custGeom>
            <a:noFill/>
            <a:ln w="12700" cap="flat">
              <a:solidFill>
                <a:srgbClr val="5D6BA1">
                  <a:alpha val="100000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4" name="path"/>
            <p:cNvSpPr/>
            <p:nvPr/>
          </p:nvSpPr>
          <p:spPr>
            <a:xfrm>
              <a:off x="9050782" y="0"/>
              <a:ext cx="166878" cy="166878"/>
            </a:xfrm>
            <a:custGeom>
              <a:avLst/>
              <a:gdLst/>
              <a:ahLst/>
              <a:cxnLst/>
              <a:rect l="0" t="0" r="0" b="0"/>
              <a:pathLst>
                <a:path w="262" h="262">
                  <a:moveTo>
                    <a:pt x="10" y="10"/>
                  </a:moveTo>
                  <a:cubicBezTo>
                    <a:pt x="144" y="10"/>
                    <a:pt x="252" y="118"/>
                    <a:pt x="252" y="252"/>
                  </a:cubicBezTo>
                </a:path>
              </a:pathLst>
            </a:custGeom>
            <a:noFill/>
            <a:ln w="12700" cap="flat">
              <a:solidFill>
                <a:srgbClr val="5D6BA1">
                  <a:alpha val="100000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5" name="path"/>
            <p:cNvSpPr/>
            <p:nvPr/>
          </p:nvSpPr>
          <p:spPr>
            <a:xfrm>
              <a:off x="0" y="1820926"/>
              <a:ext cx="166878" cy="166877"/>
            </a:xfrm>
            <a:custGeom>
              <a:avLst/>
              <a:gdLst/>
              <a:ahLst/>
              <a:cxnLst/>
              <a:rect l="0" t="0" r="0" b="0"/>
              <a:pathLst>
                <a:path w="262" h="262">
                  <a:moveTo>
                    <a:pt x="252" y="252"/>
                  </a:moveTo>
                  <a:cubicBezTo>
                    <a:pt x="118" y="252"/>
                    <a:pt x="10" y="143"/>
                    <a:pt x="10" y="10"/>
                  </a:cubicBezTo>
                </a:path>
              </a:pathLst>
            </a:custGeom>
            <a:noFill/>
            <a:ln w="12700" cap="flat">
              <a:solidFill>
                <a:srgbClr val="5D6BA1">
                  <a:alpha val="100000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"/>
            <p:cNvSpPr/>
            <p:nvPr/>
          </p:nvSpPr>
          <p:spPr>
            <a:xfrm>
              <a:off x="9050782" y="1820926"/>
              <a:ext cx="166878" cy="166877"/>
            </a:xfrm>
            <a:custGeom>
              <a:avLst/>
              <a:gdLst/>
              <a:ahLst/>
              <a:cxnLst/>
              <a:rect l="0" t="0" r="0" b="0"/>
              <a:pathLst>
                <a:path w="262" h="262">
                  <a:moveTo>
                    <a:pt x="252" y="10"/>
                  </a:moveTo>
                  <a:cubicBezTo>
                    <a:pt x="252" y="143"/>
                    <a:pt x="144" y="252"/>
                    <a:pt x="10" y="252"/>
                  </a:cubicBezTo>
                </a:path>
              </a:pathLst>
            </a:custGeom>
            <a:noFill/>
            <a:ln w="12700" cap="flat">
              <a:solidFill>
                <a:srgbClr val="5D6BA1">
                  <a:alpha val="100000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7" name="path"/>
          <p:cNvSpPr/>
          <p:nvPr/>
        </p:nvSpPr>
        <p:spPr>
          <a:xfrm>
            <a:off x="13442950" y="7299706"/>
            <a:ext cx="9057132" cy="1987803"/>
          </a:xfrm>
          <a:custGeom>
            <a:avLst/>
            <a:gdLst/>
            <a:ahLst/>
            <a:cxnLst/>
            <a:rect l="0" t="0" r="0" b="0"/>
            <a:pathLst>
              <a:path w="14263" h="3130">
                <a:moveTo>
                  <a:pt x="252" y="10"/>
                </a:moveTo>
                <a:lnTo>
                  <a:pt x="14263" y="10"/>
                </a:lnTo>
                <a:moveTo>
                  <a:pt x="14263" y="3120"/>
                </a:moveTo>
                <a:lnTo>
                  <a:pt x="252" y="3120"/>
                </a:lnTo>
                <a:moveTo>
                  <a:pt x="10" y="2877"/>
                </a:moveTo>
                <a:lnTo>
                  <a:pt x="10" y="252"/>
                </a:lnTo>
              </a:path>
            </a:pathLst>
          </a:custGeom>
          <a:noFill/>
          <a:ln w="12700" cap="flat">
            <a:solidFill>
              <a:srgbClr val="5D6BA1">
                <a:alpha val="100000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2093976" y="6454140"/>
            <a:ext cx="4331207" cy="3642359"/>
            <a:chOff x="0" y="0"/>
            <a:chExt cx="4331207" cy="3642359"/>
          </a:xfrm>
        </p:grpSpPr>
        <p:pic>
          <p:nvPicPr>
            <p:cNvPr id="188" name="picture 18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0" y="0"/>
              <a:ext cx="4331207" cy="3642359"/>
            </a:xfrm>
            <a:prstGeom prst="rect">
              <a:avLst/>
            </a:prstGeom>
          </p:spPr>
        </p:pic>
        <p:sp>
          <p:nvSpPr>
            <p:cNvPr id="189" name="textbox 189"/>
            <p:cNvSpPr/>
            <p:nvPr/>
          </p:nvSpPr>
          <p:spPr>
            <a:xfrm>
              <a:off x="-12700" y="-12700"/>
              <a:ext cx="4356734" cy="370205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000"/>
                </a:lnSpc>
              </a:pPr>
              <a:endParaRPr lang="en-US" altLang="en-US" sz="100" dirty="0"/>
            </a:p>
            <a:p>
              <a:pPr marL="697865" algn="l" rtl="0" eaLnBrk="0">
                <a:lnSpc>
                  <a:spcPct val="98000"/>
                </a:lnSpc>
              </a:pPr>
              <a:r>
                <a:rPr sz="2600" spc="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销资源计划DRP</a:t>
              </a:r>
              <a:endParaRPr lang="en-US" altLang="en-US" sz="26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1000" dirty="0"/>
            </a:p>
            <a:p>
              <a:pPr marL="657225" algn="l" rtl="0" eaLnBrk="0">
                <a:lnSpc>
                  <a:spcPct val="97000"/>
                </a:lnSpc>
                <a:spcBef>
                  <a:spcPts val="785"/>
                </a:spcBef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订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单处理系统OMS</a:t>
              </a:r>
              <a:endParaRPr lang="en-US" altLang="en-US" sz="2600" dirty="0"/>
            </a:p>
            <a:p>
              <a:pPr algn="l" rtl="0" eaLnBrk="0">
                <a:lnSpc>
                  <a:spcPct val="13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40000"/>
                </a:lnSpc>
              </a:pPr>
              <a:endParaRPr lang="en-US" altLang="en-US" sz="1000" dirty="0"/>
            </a:p>
            <a:p>
              <a:pPr marL="812800" algn="l" rtl="0" eaLnBrk="0">
                <a:lnSpc>
                  <a:spcPct val="98000"/>
                </a:lnSpc>
                <a:spcBef>
                  <a:spcPts val="780"/>
                </a:spcBef>
              </a:pPr>
              <a:r>
                <a:rPr sz="2600" spc="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企业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资源计划ERP</a:t>
              </a:r>
              <a:endParaRPr lang="en-US" altLang="en-US" sz="26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600" dirty="0"/>
            </a:p>
            <a:p>
              <a:pPr marL="789305" algn="l" rtl="0" eaLnBrk="0">
                <a:lnSpc>
                  <a:spcPct val="97000"/>
                </a:lnSpc>
                <a:spcBef>
                  <a:spcPts val="5"/>
                </a:spcBef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人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力资源系统HR</a:t>
              </a:r>
              <a:endParaRPr lang="en-US" altLang="en-US" sz="2600" dirty="0"/>
            </a:p>
          </p:txBody>
        </p:sp>
      </p:grpSp>
      <p:graphicFrame>
        <p:nvGraphicFramePr>
          <p:cNvPr id="190" name="table 190"/>
          <p:cNvGraphicFramePr>
            <a:graphicFrameLocks noGrp="1"/>
          </p:cNvGraphicFramePr>
          <p:nvPr/>
        </p:nvGraphicFramePr>
        <p:xfrm>
          <a:off x="13442950" y="9430258"/>
          <a:ext cx="9217660" cy="1393189"/>
        </p:xfrm>
        <a:graphic>
          <a:graphicData uri="http://schemas.openxmlformats.org/drawingml/2006/table">
            <a:tbl>
              <a:tblPr/>
              <a:tblGrid>
                <a:gridCol w="9217660"/>
              </a:tblGrid>
              <a:tr h="1380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91" name="picture 19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7917669" y="4622292"/>
            <a:ext cx="4668011" cy="1682495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8839688" y="4744211"/>
            <a:ext cx="3730752" cy="1490471"/>
          </a:xfrm>
          <a:prstGeom prst="rect">
            <a:avLst/>
          </a:prstGeom>
        </p:spPr>
      </p:pic>
      <p:graphicFrame>
        <p:nvGraphicFramePr>
          <p:cNvPr id="193" name="table 193"/>
          <p:cNvGraphicFramePr>
            <a:graphicFrameLocks noGrp="1"/>
          </p:cNvGraphicFramePr>
          <p:nvPr/>
        </p:nvGraphicFramePr>
        <p:xfrm>
          <a:off x="17911319" y="4615942"/>
          <a:ext cx="4680585" cy="1694815"/>
        </p:xfrm>
        <a:graphic>
          <a:graphicData uri="http://schemas.openxmlformats.org/drawingml/2006/table">
            <a:tbl>
              <a:tblPr/>
              <a:tblGrid>
                <a:gridCol w="4680585"/>
              </a:tblGrid>
              <a:tr h="16821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en-US" sz="100" dirty="0"/>
                    </a:p>
                    <a:p>
                      <a:pPr marL="1331595" algn="l" rtl="0" eaLnBrk="0">
                        <a:lnSpc>
                          <a:spcPct val="89000"/>
                        </a:lnSpc>
                      </a:pPr>
                      <a:r>
                        <a:rPr sz="240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一体化</a:t>
                      </a:r>
                      <a:r>
                        <a:rPr sz="2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会</a:t>
                      </a:r>
                      <a:endParaRPr lang="en-US" altLang="en-US" sz="2400" dirty="0"/>
                    </a:p>
                    <a:p>
                      <a:pPr marL="1485900" algn="l" rtl="0" eaLnBrk="0">
                        <a:lnSpc>
                          <a:spcPts val="3115"/>
                        </a:lnSpc>
                      </a:pPr>
                      <a:r>
                        <a:rPr sz="240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员分</a:t>
                      </a:r>
                      <a:r>
                        <a:rPr sz="24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析</a:t>
                      </a:r>
                      <a:endParaRPr lang="en-US" altLang="en-US" sz="2400" dirty="0"/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400" dirty="0"/>
                    </a:p>
                    <a:p>
                      <a:pPr algn="l" rtl="0" eaLnBrk="0">
                        <a:lnSpc>
                          <a:spcPct val="11000"/>
                        </a:lnSpc>
                      </a:pPr>
                      <a:endParaRPr lang="en-US" altLang="en-US" sz="100" dirty="0"/>
                    </a:p>
                    <a:p>
                      <a:pPr marL="2015490" algn="l" rtl="0" eaLnBrk="0">
                        <a:lnSpc>
                          <a:spcPct val="98000"/>
                        </a:lnSpc>
                      </a:pPr>
                      <a:r>
                        <a:rPr sz="260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</a:t>
                      </a:r>
                      <a:r>
                        <a:rPr sz="26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慧供应链</a:t>
                      </a:r>
                      <a:endParaRPr lang="en-US" altLang="en-US" sz="26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6BA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group 22"/>
          <p:cNvGrpSpPr/>
          <p:nvPr/>
        </p:nvGrpSpPr>
        <p:grpSpPr>
          <a:xfrm rot="21600000">
            <a:off x="2078736" y="4546091"/>
            <a:ext cx="8887967" cy="790956"/>
            <a:chOff x="0" y="0"/>
            <a:chExt cx="8887967" cy="790956"/>
          </a:xfrm>
        </p:grpSpPr>
        <p:pic>
          <p:nvPicPr>
            <p:cNvPr id="194" name="picture 19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0" y="0"/>
              <a:ext cx="8887967" cy="790956"/>
            </a:xfrm>
            <a:prstGeom prst="rect">
              <a:avLst/>
            </a:prstGeom>
          </p:spPr>
        </p:pic>
        <p:sp>
          <p:nvSpPr>
            <p:cNvPr id="195" name="textbox 195"/>
            <p:cNvSpPr/>
            <p:nvPr/>
          </p:nvSpPr>
          <p:spPr>
            <a:xfrm>
              <a:off x="-12700" y="-12700"/>
              <a:ext cx="8913494" cy="84963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2000"/>
                </a:lnSpc>
              </a:pPr>
              <a:endParaRPr lang="en-US" altLang="en-US" sz="1000" dirty="0"/>
            </a:p>
            <a:p>
              <a:pPr marL="2373630" algn="l" rtl="0" eaLnBrk="0">
                <a:lnSpc>
                  <a:spcPct val="97000"/>
                </a:lnSpc>
                <a:spcBef>
                  <a:spcPts val="0"/>
                </a:spcBef>
              </a:pPr>
              <a:r>
                <a:rPr sz="2600" spc="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客户关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系管理系统CRM</a:t>
              </a:r>
              <a:endParaRPr lang="en-US" altLang="en-US" sz="2600" dirty="0"/>
            </a:p>
          </p:txBody>
        </p:sp>
      </p:grpSp>
      <p:pic>
        <p:nvPicPr>
          <p:cNvPr id="196" name="picture 1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934967" y="11996928"/>
            <a:ext cx="8182356" cy="819911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4141195" y="4654296"/>
            <a:ext cx="3688080" cy="1711451"/>
          </a:xfrm>
          <a:prstGeom prst="rect">
            <a:avLst/>
          </a:prstGeom>
        </p:spPr>
      </p:pic>
      <p:sp>
        <p:nvSpPr>
          <p:cNvPr id="198" name="textbox 198"/>
          <p:cNvSpPr/>
          <p:nvPr/>
        </p:nvSpPr>
        <p:spPr>
          <a:xfrm>
            <a:off x="22948755" y="4332523"/>
            <a:ext cx="1289685" cy="4493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214630" algn="l" rtl="0" eaLnBrk="0">
              <a:lnSpc>
                <a:spcPct val="89000"/>
              </a:lnSpc>
            </a:pPr>
            <a:r>
              <a:rPr sz="3200" spc="-1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endParaRPr lang="en-US" altLang="en-US" sz="3200" dirty="0"/>
          </a:p>
          <a:p>
            <a:pPr marL="12700" algn="l" rtl="0" eaLnBrk="0">
              <a:lnSpc>
                <a:spcPts val="4605"/>
              </a:lnSpc>
            </a:pPr>
            <a:r>
              <a:rPr sz="3200" spc="-2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3200" spc="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en-US" sz="32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39370" indent="201930" algn="l" rtl="0" eaLnBrk="0">
              <a:lnSpc>
                <a:spcPct val="123000"/>
              </a:lnSpc>
              <a:spcBef>
                <a:spcPts val="965"/>
              </a:spcBef>
            </a:pPr>
            <a:r>
              <a:rPr sz="3200" spc="-1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3200" spc="0" dirty="0"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3200" spc="-2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</a:t>
            </a:r>
            <a:r>
              <a:rPr sz="3200" spc="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en-US" sz="32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800" dirty="0"/>
          </a:p>
          <a:p>
            <a:pPr marL="62230" indent="201295" algn="l" rtl="0" eaLnBrk="0">
              <a:lnSpc>
                <a:spcPct val="123000"/>
              </a:lnSpc>
              <a:spcBef>
                <a:spcPts val="5"/>
              </a:spcBef>
            </a:pPr>
            <a:r>
              <a:rPr sz="3200" spc="-1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3200" spc="0" dirty="0"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2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资产</a:t>
            </a:r>
            <a:r>
              <a:rPr sz="3200" spc="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</a:t>
            </a:r>
            <a:endParaRPr lang="en-US" altLang="en-US" sz="32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14720315" y="7399019"/>
            <a:ext cx="7554467" cy="588264"/>
            <a:chOff x="0" y="0"/>
            <a:chExt cx="7554467" cy="588264"/>
          </a:xfrm>
        </p:grpSpPr>
        <p:pic>
          <p:nvPicPr>
            <p:cNvPr id="199" name="picture 19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0" y="0"/>
              <a:ext cx="7554467" cy="588264"/>
            </a:xfrm>
            <a:prstGeom prst="rect">
              <a:avLst/>
            </a:prstGeom>
          </p:spPr>
        </p:pic>
        <p:sp>
          <p:nvSpPr>
            <p:cNvPr id="200" name="textbox 200"/>
            <p:cNvSpPr/>
            <p:nvPr/>
          </p:nvSpPr>
          <p:spPr>
            <a:xfrm>
              <a:off x="-12700" y="-12700"/>
              <a:ext cx="7579994" cy="6451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9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2783840" algn="l" rtl="0" eaLnBrk="0">
                <a:lnSpc>
                  <a:spcPct val="97000"/>
                </a:lnSpc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萃取数据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层</a:t>
              </a:r>
              <a:endParaRPr lang="en-US" altLang="en-US" sz="2600" dirty="0"/>
            </a:p>
          </p:txBody>
        </p:sp>
      </p:grpSp>
      <p:grpSp>
        <p:nvGrpSpPr>
          <p:cNvPr id="26" name="group 26"/>
          <p:cNvGrpSpPr/>
          <p:nvPr/>
        </p:nvGrpSpPr>
        <p:grpSpPr>
          <a:xfrm rot="21600000">
            <a:off x="14723364" y="8666987"/>
            <a:ext cx="7554467" cy="588264"/>
            <a:chOff x="0" y="0"/>
            <a:chExt cx="7554467" cy="588264"/>
          </a:xfrm>
        </p:grpSpPr>
        <p:pic>
          <p:nvPicPr>
            <p:cNvPr id="201" name="picture 20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0" y="0"/>
              <a:ext cx="7554467" cy="588264"/>
            </a:xfrm>
            <a:prstGeom prst="rect">
              <a:avLst/>
            </a:prstGeom>
          </p:spPr>
        </p:pic>
        <p:sp>
          <p:nvSpPr>
            <p:cNvPr id="202" name="textbox 202"/>
            <p:cNvSpPr/>
            <p:nvPr/>
          </p:nvSpPr>
          <p:spPr>
            <a:xfrm>
              <a:off x="-12700" y="-12700"/>
              <a:ext cx="7579994" cy="6451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9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2780030" algn="l" rtl="0" eaLnBrk="0">
                <a:lnSpc>
                  <a:spcPct val="97000"/>
                </a:lnSpc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础数据层</a:t>
              </a:r>
              <a:endParaRPr lang="en-US" altLang="en-US" sz="2600" dirty="0"/>
            </a:p>
          </p:txBody>
        </p:sp>
      </p:grpSp>
      <p:grpSp>
        <p:nvGrpSpPr>
          <p:cNvPr id="28" name="group 28"/>
          <p:cNvGrpSpPr/>
          <p:nvPr/>
        </p:nvGrpSpPr>
        <p:grpSpPr>
          <a:xfrm rot="21600000">
            <a:off x="14712695" y="8051291"/>
            <a:ext cx="7554467" cy="588264"/>
            <a:chOff x="0" y="0"/>
            <a:chExt cx="7554467" cy="588264"/>
          </a:xfrm>
        </p:grpSpPr>
        <p:pic>
          <p:nvPicPr>
            <p:cNvPr id="203" name="picture 20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0" y="0"/>
              <a:ext cx="7554467" cy="588264"/>
            </a:xfrm>
            <a:prstGeom prst="rect">
              <a:avLst/>
            </a:prstGeom>
          </p:spPr>
        </p:pic>
        <p:sp>
          <p:nvSpPr>
            <p:cNvPr id="204" name="textbox 204"/>
            <p:cNvSpPr/>
            <p:nvPr/>
          </p:nvSpPr>
          <p:spPr>
            <a:xfrm>
              <a:off x="-12700" y="-12700"/>
              <a:ext cx="7579994" cy="64515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lang="en-US" altLang="en-US" sz="900" dirty="0"/>
            </a:p>
            <a:p>
              <a:pPr algn="l" rtl="0" eaLnBrk="0">
                <a:lnSpc>
                  <a:spcPct val="6000"/>
                </a:lnSpc>
              </a:pPr>
              <a:endParaRPr lang="en-US" altLang="en-US" sz="100" dirty="0"/>
            </a:p>
            <a:p>
              <a:pPr marL="2780030" algn="l" rtl="0" eaLnBrk="0">
                <a:lnSpc>
                  <a:spcPct val="97000"/>
                </a:lnSpc>
              </a:pP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全域</a:t>
              </a: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数据层</a:t>
              </a:r>
              <a:endParaRPr lang="en-US" altLang="en-US" sz="2600" dirty="0"/>
            </a:p>
          </p:txBody>
        </p:sp>
      </p:grpSp>
      <p:sp>
        <p:nvSpPr>
          <p:cNvPr id="205" name="textbox 205"/>
          <p:cNvSpPr/>
          <p:nvPr/>
        </p:nvSpPr>
        <p:spPr>
          <a:xfrm>
            <a:off x="15512118" y="12200934"/>
            <a:ext cx="1343025" cy="411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引擎</a:t>
            </a:r>
            <a:endParaRPr lang="en-US" altLang="en-US" sz="2600" dirty="0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2300204" y="12013691"/>
            <a:ext cx="5448300" cy="789432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8094452" y="9675876"/>
            <a:ext cx="3973069" cy="999744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 rot="21600000">
            <a:off x="2078736" y="5533644"/>
            <a:ext cx="4306823" cy="789431"/>
            <a:chOff x="0" y="0"/>
            <a:chExt cx="4306823" cy="789431"/>
          </a:xfrm>
        </p:grpSpPr>
        <p:pic>
          <p:nvPicPr>
            <p:cNvPr id="208" name="picture 208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1600000">
              <a:off x="0" y="0"/>
              <a:ext cx="4306823" cy="789431"/>
            </a:xfrm>
            <a:prstGeom prst="rect">
              <a:avLst/>
            </a:prstGeom>
          </p:spPr>
        </p:pic>
        <p:sp>
          <p:nvSpPr>
            <p:cNvPr id="209" name="textbox 209"/>
            <p:cNvSpPr/>
            <p:nvPr/>
          </p:nvSpPr>
          <p:spPr>
            <a:xfrm>
              <a:off x="-12700" y="-12700"/>
              <a:ext cx="4332604" cy="85280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2000"/>
                </a:lnSpc>
              </a:pPr>
              <a:endParaRPr lang="en-US" altLang="en-US" sz="1000" dirty="0"/>
            </a:p>
            <a:p>
              <a:pPr marL="147320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260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XX</a:t>
              </a:r>
              <a:r>
                <a:rPr sz="2600" spc="-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优选</a:t>
              </a:r>
              <a:endParaRPr lang="en-US" altLang="en-US" sz="2600" dirty="0"/>
            </a:p>
          </p:txBody>
        </p:sp>
      </p:grpSp>
      <p:pic>
        <p:nvPicPr>
          <p:cNvPr id="210" name="picture 21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4673073" y="9704832"/>
            <a:ext cx="3314700" cy="987551"/>
          </a:xfrm>
          <a:prstGeom prst="rect">
            <a:avLst/>
          </a:prstGeom>
        </p:spPr>
      </p:pic>
      <p:sp>
        <p:nvSpPr>
          <p:cNvPr id="211" name="textbox 211"/>
          <p:cNvSpPr/>
          <p:nvPr/>
        </p:nvSpPr>
        <p:spPr>
          <a:xfrm>
            <a:off x="609854" y="634644"/>
            <a:ext cx="4133850" cy="828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系统架构建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议</a:t>
            </a:r>
            <a:endParaRPr lang="en-US" altLang="en-US" sz="5400" dirty="0"/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8060923" y="12033504"/>
            <a:ext cx="2912363" cy="790955"/>
          </a:xfrm>
          <a:prstGeom prst="rect">
            <a:avLst/>
          </a:prstGeom>
        </p:spPr>
      </p:pic>
      <p:pic>
        <p:nvPicPr>
          <p:cNvPr id="213" name="picture 21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1796247" y="9669780"/>
            <a:ext cx="973836" cy="1022603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22110324" y="9737897"/>
            <a:ext cx="2154554" cy="10883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000"/>
              </a:lnSpc>
            </a:pPr>
            <a:endParaRPr lang="en-US" altLang="en-US" sz="100" dirty="0"/>
          </a:p>
          <a:p>
            <a:pPr marL="925195" indent="-912495" algn="l" rtl="0" eaLnBrk="0">
              <a:lnSpc>
                <a:spcPct val="109000"/>
              </a:lnSpc>
            </a:pPr>
            <a:r>
              <a:rPr sz="4900" spc="170" baseline="-2700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sz="3100" spc="170" dirty="0"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4900" spc="170" baseline="1200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4900" spc="110" baseline="1200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r>
              <a:rPr sz="3100" spc="0" dirty="0"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n w="9525" cap="flat" cmpd="sng">
                  <a:solidFill>
                    <a:srgbClr val="FFAF3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AF32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</a:t>
            </a:r>
            <a:endParaRPr lang="en-US" altLang="en-US" sz="3200" dirty="0"/>
          </a:p>
        </p:txBody>
      </p:sp>
      <p:sp>
        <p:nvSpPr>
          <p:cNvPr id="215" name="textbox 215"/>
          <p:cNvSpPr/>
          <p:nvPr/>
        </p:nvSpPr>
        <p:spPr>
          <a:xfrm>
            <a:off x="15182397" y="9866827"/>
            <a:ext cx="2668270" cy="771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641350" indent="-628650" algn="l" rtl="0" eaLnBrk="0">
              <a:lnSpc>
                <a:spcPct val="94000"/>
              </a:lnSpc>
            </a:pP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数据智能研发套件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Dataphi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en-US" sz="2600" dirty="0"/>
          </a:p>
        </p:txBody>
      </p:sp>
      <p:sp>
        <p:nvSpPr>
          <p:cNvPr id="216" name="textbox 216"/>
          <p:cNvSpPr/>
          <p:nvPr/>
        </p:nvSpPr>
        <p:spPr>
          <a:xfrm>
            <a:off x="13571566" y="12198191"/>
            <a:ext cx="3477259" cy="3752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离线计算M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axCompute</a:t>
            </a:r>
            <a:endParaRPr lang="en-US" altLang="en-US" sz="2600" dirty="0"/>
          </a:p>
        </p:txBody>
      </p:sp>
      <p:sp>
        <p:nvSpPr>
          <p:cNvPr id="217" name="textbox 217"/>
          <p:cNvSpPr/>
          <p:nvPr/>
        </p:nvSpPr>
        <p:spPr>
          <a:xfrm>
            <a:off x="927362" y="6383694"/>
            <a:ext cx="582294" cy="2402204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90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</a:t>
            </a:r>
            <a:endParaRPr lang="en-US" altLang="en-US" sz="3900" dirty="0"/>
          </a:p>
        </p:txBody>
      </p:sp>
      <p:pic>
        <p:nvPicPr>
          <p:cNvPr id="218" name="picture 2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7180052" y="6475476"/>
            <a:ext cx="1606295" cy="737616"/>
          </a:xfrm>
          <a:prstGeom prst="rect">
            <a:avLst/>
          </a:prstGeom>
        </p:spPr>
      </p:pic>
      <p:pic>
        <p:nvPicPr>
          <p:cNvPr id="219" name="picture 21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1332464" y="8078723"/>
            <a:ext cx="737616" cy="1604772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1154156" y="4835652"/>
            <a:ext cx="736092" cy="1606295"/>
          </a:xfrm>
          <a:prstGeom prst="rect">
            <a:avLst/>
          </a:prstGeom>
        </p:spPr>
      </p:pic>
      <p:sp>
        <p:nvSpPr>
          <p:cNvPr id="221" name="textbox 221"/>
          <p:cNvSpPr/>
          <p:nvPr/>
        </p:nvSpPr>
        <p:spPr>
          <a:xfrm>
            <a:off x="18495649" y="9831775"/>
            <a:ext cx="1344930" cy="7848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80645" indent="-67945" algn="l" rtl="0" eaLnBrk="0">
              <a:lnSpc>
                <a:spcPct val="96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报表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QuickB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endParaRPr lang="en-US" altLang="en-US" sz="2600" dirty="0"/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21358860" y="12030456"/>
            <a:ext cx="1120139" cy="790955"/>
          </a:xfrm>
          <a:prstGeom prst="rect">
            <a:avLst/>
          </a:prstGeom>
        </p:spPr>
      </p:pic>
      <p:sp>
        <p:nvSpPr>
          <p:cNvPr id="223" name="textbox 223"/>
          <p:cNvSpPr/>
          <p:nvPr/>
        </p:nvSpPr>
        <p:spPr>
          <a:xfrm>
            <a:off x="10429475" y="11995855"/>
            <a:ext cx="1344294" cy="769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361315" indent="-348615" algn="l" rtl="0" eaLnBrk="0">
              <a:lnSpc>
                <a:spcPct val="94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OSS</a:t>
            </a:r>
            <a:endParaRPr lang="en-US" altLang="en-US" sz="2600" dirty="0"/>
          </a:p>
        </p:txBody>
      </p:sp>
      <p:sp>
        <p:nvSpPr>
          <p:cNvPr id="224" name="textbox 224"/>
          <p:cNvSpPr/>
          <p:nvPr/>
        </p:nvSpPr>
        <p:spPr>
          <a:xfrm>
            <a:off x="20460772" y="9819837"/>
            <a:ext cx="1343660" cy="769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220345" indent="-207645" algn="l" rtl="0" eaLnBrk="0">
              <a:lnSpc>
                <a:spcPct val="94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大屏监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</a:t>
            </a:r>
            <a:r>
              <a:rPr sz="26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</a:t>
            </a:r>
            <a:endParaRPr lang="en-US" altLang="en-US" sz="2600" dirty="0"/>
          </a:p>
        </p:txBody>
      </p:sp>
      <p:sp>
        <p:nvSpPr>
          <p:cNvPr id="225" name="textbox 225"/>
          <p:cNvSpPr/>
          <p:nvPr/>
        </p:nvSpPr>
        <p:spPr>
          <a:xfrm>
            <a:off x="1110088" y="11831237"/>
            <a:ext cx="836294" cy="990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indent="3175" algn="l" rtl="0" eaLnBrk="0">
              <a:lnSpc>
                <a:spcPct val="99000"/>
              </a:lnSpc>
            </a:pPr>
            <a:r>
              <a:rPr sz="32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</a:t>
            </a:r>
            <a:r>
              <a:rPr sz="32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</a:t>
            </a: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</a:t>
            </a:r>
            <a:endParaRPr lang="en-US" altLang="en-US" sz="3200" dirty="0"/>
          </a:p>
        </p:txBody>
      </p:sp>
      <p:sp>
        <p:nvSpPr>
          <p:cNvPr id="226" name="textbox 226"/>
          <p:cNvSpPr/>
          <p:nvPr/>
        </p:nvSpPr>
        <p:spPr>
          <a:xfrm>
            <a:off x="12331043" y="8254409"/>
            <a:ext cx="835660" cy="9893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42545" indent="-29845" algn="l" rtl="0" eaLnBrk="0">
              <a:lnSpc>
                <a:spcPct val="99000"/>
              </a:lnSpc>
            </a:pPr>
            <a:r>
              <a:rPr sz="32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32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</a:t>
            </a:r>
            <a:r>
              <a:rPr sz="32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中台</a:t>
            </a:r>
            <a:endParaRPr lang="en-US" altLang="en-US" sz="3200" dirty="0"/>
          </a:p>
        </p:txBody>
      </p:sp>
      <p:sp>
        <p:nvSpPr>
          <p:cNvPr id="227" name="textbox 227"/>
          <p:cNvSpPr/>
          <p:nvPr/>
        </p:nvSpPr>
        <p:spPr>
          <a:xfrm>
            <a:off x="8693034" y="11983034"/>
            <a:ext cx="1013460" cy="8108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57150" indent="-44450" algn="l" rtl="0" eaLnBrk="0">
              <a:lnSpc>
                <a:spcPct val="99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负载均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衡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SLB</a:t>
            </a:r>
            <a:endParaRPr lang="en-US" altLang="en-US" sz="2600" dirty="0"/>
          </a:p>
        </p:txBody>
      </p:sp>
      <p:sp>
        <p:nvSpPr>
          <p:cNvPr id="228" name="textbox 228"/>
          <p:cNvSpPr/>
          <p:nvPr/>
        </p:nvSpPr>
        <p:spPr>
          <a:xfrm>
            <a:off x="18555366" y="12228062"/>
            <a:ext cx="2019935" cy="412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线分析ADS</a:t>
            </a:r>
            <a:endParaRPr lang="en-US" altLang="en-US" sz="2600" dirty="0"/>
          </a:p>
        </p:txBody>
      </p:sp>
      <p:sp>
        <p:nvSpPr>
          <p:cNvPr id="229" name="textbox 229"/>
          <p:cNvSpPr/>
          <p:nvPr/>
        </p:nvSpPr>
        <p:spPr>
          <a:xfrm>
            <a:off x="6695241" y="12008046"/>
            <a:ext cx="1014730" cy="769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209550" indent="-196850" algn="l" rtl="0" eaLnBrk="0">
              <a:lnSpc>
                <a:spcPct val="94000"/>
              </a:lnSpc>
            </a:pP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RDS</a:t>
            </a:r>
            <a:endParaRPr lang="en-US" altLang="en-US" sz="2600" dirty="0"/>
          </a:p>
        </p:txBody>
      </p:sp>
      <p:sp>
        <p:nvSpPr>
          <p:cNvPr id="230" name="textbox 230"/>
          <p:cNvSpPr/>
          <p:nvPr/>
        </p:nvSpPr>
        <p:spPr>
          <a:xfrm>
            <a:off x="4576505" y="12013762"/>
            <a:ext cx="1011555" cy="7696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238760" indent="-226060" algn="l" rtl="0" eaLnBrk="0">
              <a:lnSpc>
                <a:spcPct val="94000"/>
              </a:lnSpc>
            </a:pP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</a:t>
            </a:r>
            <a:r>
              <a:rPr sz="2600" spc="-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endParaRPr lang="en-US" altLang="en-US" sz="2600" dirty="0"/>
          </a:p>
        </p:txBody>
      </p:sp>
      <p:sp>
        <p:nvSpPr>
          <p:cNvPr id="231" name="textbox 231"/>
          <p:cNvSpPr/>
          <p:nvPr/>
        </p:nvSpPr>
        <p:spPr>
          <a:xfrm>
            <a:off x="21259545" y="4757699"/>
            <a:ext cx="934085" cy="749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67640" indent="-154940" algn="l" rtl="0" eaLnBrk="0">
              <a:lnSpc>
                <a:spcPct val="99000"/>
              </a:lnSpc>
            </a:pPr>
            <a:r>
              <a:rPr sz="24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经销</a:t>
            </a:r>
            <a:r>
              <a:rPr sz="2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画像</a:t>
            </a:r>
            <a:endParaRPr lang="en-US" altLang="en-US" sz="2400" dirty="0"/>
          </a:p>
        </p:txBody>
      </p:sp>
      <p:sp>
        <p:nvSpPr>
          <p:cNvPr id="232" name="textbox 232"/>
          <p:cNvSpPr/>
          <p:nvPr/>
        </p:nvSpPr>
        <p:spPr>
          <a:xfrm>
            <a:off x="2591316" y="12104592"/>
            <a:ext cx="1039494" cy="6280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267970" indent="-255270" algn="l" rtl="0" eaLnBrk="0">
              <a:lnSpc>
                <a:spcPct val="99000"/>
              </a:lnSpc>
            </a:pPr>
            <a:r>
              <a:rPr sz="2000" spc="-1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2000" spc="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sz="2000" spc="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</a:t>
            </a:r>
            <a:endParaRPr lang="en-US" altLang="en-US" sz="2000" dirty="0"/>
          </a:p>
        </p:txBody>
      </p:sp>
      <p:sp>
        <p:nvSpPr>
          <p:cNvPr id="233" name="textbox 233"/>
          <p:cNvSpPr/>
          <p:nvPr/>
        </p:nvSpPr>
        <p:spPr>
          <a:xfrm>
            <a:off x="13594688" y="9757111"/>
            <a:ext cx="732155" cy="8674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000"/>
              </a:lnSpc>
            </a:pPr>
            <a:endParaRPr lang="en-US" altLang="en-US" sz="100" dirty="0"/>
          </a:p>
          <a:p>
            <a:pPr marL="12700" indent="17780" algn="l" rtl="0" eaLnBrk="0">
              <a:lnSpc>
                <a:spcPct val="102000"/>
              </a:lnSpc>
            </a:pPr>
            <a:r>
              <a:rPr sz="2700" spc="2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sz="2700" spc="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</a:t>
            </a:r>
            <a:r>
              <a:rPr sz="2700" spc="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9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</a:t>
            </a:r>
            <a:r>
              <a:rPr sz="2700" spc="7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</a:t>
            </a:r>
            <a:endParaRPr lang="en-US" altLang="en-US" sz="2700" dirty="0"/>
          </a:p>
        </p:txBody>
      </p:sp>
      <p:sp>
        <p:nvSpPr>
          <p:cNvPr id="234" name="textbox 234"/>
          <p:cNvSpPr/>
          <p:nvPr/>
        </p:nvSpPr>
        <p:spPr>
          <a:xfrm>
            <a:off x="18063864" y="5035759"/>
            <a:ext cx="730884" cy="8648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indent="2540" algn="l" rtl="0" eaLnBrk="0">
              <a:lnSpc>
                <a:spcPct val="102000"/>
              </a:lnSpc>
            </a:pPr>
            <a:r>
              <a:rPr sz="2700" spc="7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</a:t>
            </a:r>
            <a:r>
              <a:rPr sz="2700" spc="6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700" spc="0" dirty="0"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spc="8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</a:t>
            </a:r>
            <a:r>
              <a:rPr sz="2700" spc="70" dirty="0">
                <a:ln w="6350" cap="flat" cmpd="sng">
                  <a:solidFill>
                    <a:srgbClr val="50505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50505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</a:t>
            </a:r>
            <a:endParaRPr lang="en-US" altLang="en-US" sz="2700" dirty="0"/>
          </a:p>
        </p:txBody>
      </p:sp>
      <p:sp>
        <p:nvSpPr>
          <p:cNvPr id="235" name="textbox 235"/>
          <p:cNvSpPr/>
          <p:nvPr/>
        </p:nvSpPr>
        <p:spPr>
          <a:xfrm>
            <a:off x="14427231" y="5089348"/>
            <a:ext cx="683259" cy="810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indent="1905" algn="l" rtl="0" eaLnBrk="0">
              <a:lnSpc>
                <a:spcPct val="99000"/>
              </a:lnSpc>
            </a:pP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</a:t>
            </a: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板</a:t>
            </a:r>
            <a:endParaRPr lang="en-US" altLang="en-US" sz="2600" dirty="0"/>
          </a:p>
        </p:txBody>
      </p:sp>
      <p:sp>
        <p:nvSpPr>
          <p:cNvPr id="236" name="textbox 236"/>
          <p:cNvSpPr/>
          <p:nvPr/>
        </p:nvSpPr>
        <p:spPr>
          <a:xfrm>
            <a:off x="16896365" y="5117407"/>
            <a:ext cx="683259" cy="808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35560" indent="-22860" algn="l" rtl="0" eaLnBrk="0">
              <a:lnSpc>
                <a:spcPct val="99000"/>
              </a:lnSpc>
            </a:pP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</a:t>
            </a:r>
            <a:r>
              <a:rPr sz="26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sz="2600" spc="-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</a:t>
            </a:r>
            <a:endParaRPr lang="en-US" altLang="en-US" sz="2600" dirty="0"/>
          </a:p>
        </p:txBody>
      </p:sp>
      <p:sp>
        <p:nvSpPr>
          <p:cNvPr id="237" name="textbox 237"/>
          <p:cNvSpPr/>
          <p:nvPr/>
        </p:nvSpPr>
        <p:spPr>
          <a:xfrm>
            <a:off x="15661392" y="5089348"/>
            <a:ext cx="682625" cy="808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indent="34925" algn="l" rtl="0" eaLnBrk="0">
              <a:lnSpc>
                <a:spcPct val="99000"/>
              </a:lnSpc>
            </a:pPr>
            <a:r>
              <a:rPr sz="2600" spc="-1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600" spc="-1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助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报表</a:t>
            </a:r>
            <a:endParaRPr lang="en-US" altLang="en-US" sz="2600" dirty="0"/>
          </a:p>
        </p:txBody>
      </p:sp>
      <p:sp>
        <p:nvSpPr>
          <p:cNvPr id="238" name="textbox 238"/>
          <p:cNvSpPr/>
          <p:nvPr/>
        </p:nvSpPr>
        <p:spPr>
          <a:xfrm>
            <a:off x="11436502" y="9674504"/>
            <a:ext cx="633094" cy="758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9050" indent="-6350" algn="l" rtl="0" eaLnBrk="0">
              <a:lnSpc>
                <a:spcPct val="100000"/>
              </a:lnSpc>
            </a:pPr>
            <a:r>
              <a:rPr sz="24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2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4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2400" spc="-3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</a:t>
            </a:r>
            <a:endParaRPr lang="en-US" altLang="en-US" sz="2400" dirty="0"/>
          </a:p>
        </p:txBody>
      </p:sp>
      <p:sp>
        <p:nvSpPr>
          <p:cNvPr id="239" name="rect"/>
          <p:cNvSpPr/>
          <p:nvPr/>
        </p:nvSpPr>
        <p:spPr>
          <a:xfrm>
            <a:off x="11989054" y="4497069"/>
            <a:ext cx="12700" cy="1824735"/>
          </a:xfrm>
          <a:prstGeom prst="rect">
            <a:avLst/>
          </a:prstGeom>
          <a:solidFill>
            <a:srgbClr val="5D6B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textbox 240"/>
          <p:cNvSpPr/>
          <p:nvPr/>
        </p:nvSpPr>
        <p:spPr>
          <a:xfrm>
            <a:off x="11380723" y="4234967"/>
            <a:ext cx="632459" cy="746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24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endParaRPr lang="en-US" altLang="en-US" sz="2400" dirty="0"/>
          </a:p>
          <a:p>
            <a:pPr marL="13970" algn="l" rtl="0" eaLnBrk="0">
              <a:lnSpc>
                <a:spcPct val="97000"/>
              </a:lnSpc>
              <a:spcBef>
                <a:spcPts val="80"/>
              </a:spcBef>
            </a:pPr>
            <a:r>
              <a:rPr sz="24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en-US" altLang="en-US" sz="2400" dirty="0"/>
          </a:p>
        </p:txBody>
      </p:sp>
      <p:sp>
        <p:nvSpPr>
          <p:cNvPr id="241" name="textbox 241"/>
          <p:cNvSpPr/>
          <p:nvPr/>
        </p:nvSpPr>
        <p:spPr>
          <a:xfrm>
            <a:off x="21540855" y="12335992"/>
            <a:ext cx="482600" cy="3251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6000"/>
              </a:lnSpc>
            </a:pPr>
            <a:r>
              <a:rPr sz="260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····</a:t>
            </a:r>
            <a:r>
              <a:rPr sz="260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sz="26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endParaRPr lang="en-US" altLang="en-US" sz="2600" dirty="0"/>
          </a:p>
        </p:txBody>
      </p:sp>
      <p:sp>
        <p:nvSpPr>
          <p:cNvPr id="242" name="rect"/>
          <p:cNvSpPr/>
          <p:nvPr/>
        </p:nvSpPr>
        <p:spPr>
          <a:xfrm>
            <a:off x="12195047" y="11869673"/>
            <a:ext cx="38100" cy="1162012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3" name="rect"/>
          <p:cNvSpPr/>
          <p:nvPr/>
        </p:nvSpPr>
        <p:spPr>
          <a:xfrm>
            <a:off x="22647910" y="7460234"/>
            <a:ext cx="12700" cy="1666747"/>
          </a:xfrm>
          <a:prstGeom prst="rect">
            <a:avLst/>
          </a:prstGeom>
          <a:solidFill>
            <a:srgbClr val="5D6B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4" name="path"/>
          <p:cNvSpPr/>
          <p:nvPr/>
        </p:nvSpPr>
        <p:spPr>
          <a:xfrm>
            <a:off x="22563455" y="12834213"/>
            <a:ext cx="97155" cy="97180"/>
          </a:xfrm>
          <a:custGeom>
            <a:avLst/>
            <a:gdLst/>
            <a:ahLst/>
            <a:cxnLst/>
            <a:rect l="0" t="0" r="0" b="0"/>
            <a:pathLst>
              <a:path w="153" h="153">
                <a:moveTo>
                  <a:pt x="143" y="10"/>
                </a:moveTo>
                <a:cubicBezTo>
                  <a:pt x="143" y="83"/>
                  <a:pt x="83" y="143"/>
                  <a:pt x="10" y="143"/>
                </a:cubicBezTo>
              </a:path>
            </a:pathLst>
          </a:custGeom>
          <a:noFill/>
          <a:ln w="12700" cap="flat">
            <a:solidFill>
              <a:srgbClr val="5D6BA1">
                <a:alpha val="100000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5" name="path"/>
          <p:cNvSpPr/>
          <p:nvPr/>
        </p:nvSpPr>
        <p:spPr>
          <a:xfrm>
            <a:off x="2240026" y="12834213"/>
            <a:ext cx="97154" cy="97180"/>
          </a:xfrm>
          <a:custGeom>
            <a:avLst/>
            <a:gdLst/>
            <a:ahLst/>
            <a:cxnLst/>
            <a:rect l="0" t="0" r="0" b="0"/>
            <a:pathLst>
              <a:path w="152" h="153">
                <a:moveTo>
                  <a:pt x="142" y="143"/>
                </a:moveTo>
                <a:cubicBezTo>
                  <a:pt x="69" y="143"/>
                  <a:pt x="10" y="83"/>
                  <a:pt x="10" y="10"/>
                </a:cubicBezTo>
              </a:path>
            </a:pathLst>
          </a:custGeom>
          <a:noFill/>
          <a:ln w="12700" cap="flat">
            <a:solidFill>
              <a:srgbClr val="5D6BA1">
                <a:alpha val="100000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6" name="path"/>
          <p:cNvSpPr/>
          <p:nvPr/>
        </p:nvSpPr>
        <p:spPr>
          <a:xfrm>
            <a:off x="22563455" y="11836654"/>
            <a:ext cx="97155" cy="97154"/>
          </a:xfrm>
          <a:custGeom>
            <a:avLst/>
            <a:gdLst/>
            <a:ahLst/>
            <a:cxnLst/>
            <a:rect l="0" t="0" r="0" b="0"/>
            <a:pathLst>
              <a:path w="153" h="152">
                <a:moveTo>
                  <a:pt x="10" y="10"/>
                </a:moveTo>
                <a:cubicBezTo>
                  <a:pt x="83" y="10"/>
                  <a:pt x="143" y="69"/>
                  <a:pt x="143" y="142"/>
                </a:cubicBezTo>
              </a:path>
            </a:pathLst>
          </a:custGeom>
          <a:noFill/>
          <a:ln w="12700" cap="flat">
            <a:solidFill>
              <a:srgbClr val="5D6BA1">
                <a:alpha val="100000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7" name="path"/>
          <p:cNvSpPr/>
          <p:nvPr/>
        </p:nvSpPr>
        <p:spPr>
          <a:xfrm>
            <a:off x="2240026" y="11836654"/>
            <a:ext cx="97154" cy="97154"/>
          </a:xfrm>
          <a:custGeom>
            <a:avLst/>
            <a:gdLst/>
            <a:ahLst/>
            <a:cxnLst/>
            <a:rect l="0" t="0" r="0" b="0"/>
            <a:pathLst>
              <a:path w="152" h="152">
                <a:moveTo>
                  <a:pt x="10" y="142"/>
                </a:moveTo>
                <a:cubicBezTo>
                  <a:pt x="10" y="69"/>
                  <a:pt x="69" y="10"/>
                  <a:pt x="142" y="10"/>
                </a:cubicBezTo>
              </a:path>
            </a:pathLst>
          </a:custGeom>
          <a:noFill/>
          <a:ln w="12700" cap="flat">
            <a:solidFill>
              <a:srgbClr val="5D6BA1">
                <a:alpha val="100000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282" name="textbox 282"/>
          <p:cNvSpPr/>
          <p:nvPr/>
        </p:nvSpPr>
        <p:spPr>
          <a:xfrm>
            <a:off x="9599934" y="3902461"/>
            <a:ext cx="3063875" cy="2327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6000" spc="-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深入引</a:t>
            </a:r>
            <a:r>
              <a:rPr sz="6000" spc="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</a:t>
            </a:r>
            <a:endParaRPr lang="en-US" altLang="en-US" sz="6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700" dirty="0"/>
          </a:p>
          <a:p>
            <a:pPr marL="244475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核心部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门访谈</a:t>
            </a:r>
            <a:endParaRPr lang="en-US" altLang="en-US" sz="3000" dirty="0"/>
          </a:p>
        </p:txBody>
      </p:sp>
      <p:sp>
        <p:nvSpPr>
          <p:cNvPr id="283" name="textbox 283"/>
          <p:cNvSpPr/>
          <p:nvPr/>
        </p:nvSpPr>
        <p:spPr>
          <a:xfrm>
            <a:off x="2383159" y="3902461"/>
            <a:ext cx="3062604" cy="2325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6000" spc="-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初次接</a:t>
            </a:r>
            <a:r>
              <a:rPr sz="6000" spc="-1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</a:t>
            </a:r>
            <a:endParaRPr lang="en-US" altLang="en-US" sz="6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700" dirty="0"/>
          </a:p>
          <a:p>
            <a:pPr marL="22225" algn="l" rtl="0" eaLnBrk="0">
              <a:lnSpc>
                <a:spcPct val="97000"/>
              </a:lnSpc>
              <a:spcBef>
                <a:spcPts val="5"/>
              </a:spcBef>
            </a:pPr>
            <a:r>
              <a:rPr sz="3000" spc="-2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阿里数据中台实</a:t>
            </a: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践</a:t>
            </a:r>
            <a:endParaRPr lang="en-US" altLang="en-US" sz="3000" dirty="0"/>
          </a:p>
        </p:txBody>
      </p:sp>
      <p:sp>
        <p:nvSpPr>
          <p:cNvPr id="284" name="textbox 284"/>
          <p:cNvSpPr/>
          <p:nvPr/>
        </p:nvSpPr>
        <p:spPr>
          <a:xfrm>
            <a:off x="13031215" y="3902461"/>
            <a:ext cx="7066280" cy="922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3365500" algn="l" rtl="0" eaLnBrk="0">
              <a:lnSpc>
                <a:spcPct val="98000"/>
              </a:lnSpc>
              <a:tabLst>
                <a:tab pos="4044315" algn="l"/>
              </a:tabLst>
            </a:pPr>
            <a:r>
              <a:rPr sz="6000" spc="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6000" spc="-6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临门一脚</a:t>
            </a:r>
            <a:endParaRPr lang="en-US" altLang="en-US" sz="6000" dirty="0"/>
          </a:p>
        </p:txBody>
      </p:sp>
      <p:pic>
        <p:nvPicPr>
          <p:cNvPr id="285" name="picture 2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043915" y="4219955"/>
            <a:ext cx="3352800" cy="265176"/>
          </a:xfrm>
          <a:prstGeom prst="rect">
            <a:avLst/>
          </a:prstGeom>
        </p:spPr>
      </p:pic>
      <p:sp>
        <p:nvSpPr>
          <p:cNvPr id="286" name="textbox 286"/>
          <p:cNvSpPr/>
          <p:nvPr/>
        </p:nvSpPr>
        <p:spPr>
          <a:xfrm>
            <a:off x="607110" y="634644"/>
            <a:ext cx="6232525" cy="828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售前招架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三部曲TIPS</a:t>
            </a:r>
            <a:endParaRPr lang="en-US" altLang="en-US" sz="5400" dirty="0"/>
          </a:p>
        </p:txBody>
      </p:sp>
      <p:sp>
        <p:nvSpPr>
          <p:cNvPr id="287" name="textbox 287"/>
          <p:cNvSpPr/>
          <p:nvPr/>
        </p:nvSpPr>
        <p:spPr>
          <a:xfrm>
            <a:off x="17247869" y="7780782"/>
            <a:ext cx="4211954" cy="469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售前解决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方案及实施规划</a:t>
            </a:r>
            <a:endParaRPr lang="en-US" altLang="en-US" sz="3000" dirty="0"/>
          </a:p>
        </p:txBody>
      </p:sp>
      <p:sp>
        <p:nvSpPr>
          <p:cNvPr id="288" name="textbox 288"/>
          <p:cNvSpPr/>
          <p:nvPr/>
        </p:nvSpPr>
        <p:spPr>
          <a:xfrm>
            <a:off x="17248251" y="5759958"/>
            <a:ext cx="3639820" cy="442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找对</a:t>
            </a:r>
            <a:r>
              <a:rPr sz="3000" b="1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Key</a:t>
            </a:r>
            <a:r>
              <a:rPr sz="30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b="1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Person</a:t>
            </a: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endParaRPr lang="en-US" altLang="en-US" sz="3000" dirty="0"/>
          </a:p>
        </p:txBody>
      </p:sp>
      <p:sp>
        <p:nvSpPr>
          <p:cNvPr id="289" name="textbox 289"/>
          <p:cNvSpPr/>
          <p:nvPr/>
        </p:nvSpPr>
        <p:spPr>
          <a:xfrm>
            <a:off x="2378964" y="7780782"/>
            <a:ext cx="3066414" cy="468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背景信息摸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底初调</a:t>
            </a:r>
            <a:endParaRPr lang="en-US" altLang="en-US" sz="3000" dirty="0"/>
          </a:p>
        </p:txBody>
      </p:sp>
      <p:sp>
        <p:nvSpPr>
          <p:cNvPr id="290" name="textbox 290"/>
          <p:cNvSpPr/>
          <p:nvPr/>
        </p:nvSpPr>
        <p:spPr>
          <a:xfrm>
            <a:off x="9835134" y="9864979"/>
            <a:ext cx="2303779" cy="467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立项材料梳理</a:t>
            </a:r>
            <a:endParaRPr lang="en-US" altLang="en-US" sz="3000" dirty="0"/>
          </a:p>
        </p:txBody>
      </p:sp>
      <p:pic>
        <p:nvPicPr>
          <p:cNvPr id="291" name="picture 2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28132" y="4219955"/>
            <a:ext cx="3352799" cy="265176"/>
          </a:xfrm>
          <a:prstGeom prst="rect">
            <a:avLst/>
          </a:prstGeom>
        </p:spPr>
      </p:pic>
      <p:sp>
        <p:nvSpPr>
          <p:cNvPr id="292" name="textbox 292"/>
          <p:cNvSpPr/>
          <p:nvPr/>
        </p:nvSpPr>
        <p:spPr>
          <a:xfrm>
            <a:off x="9831324" y="7780782"/>
            <a:ext cx="1545589" cy="468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范围收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敛</a:t>
            </a:r>
            <a:endParaRPr lang="en-US" altLang="en-US" sz="3000" dirty="0"/>
          </a:p>
        </p:txBody>
      </p:sp>
      <p:pic>
        <p:nvPicPr>
          <p:cNvPr id="293" name="picture 2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349992" y="10907140"/>
            <a:ext cx="2284856" cy="249301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843389" y="6457950"/>
            <a:ext cx="2279395" cy="248538"/>
          </a:xfrm>
          <a:prstGeom prst="rect">
            <a:avLst/>
          </a:prstGeom>
        </p:spPr>
      </p:pic>
      <p:pic>
        <p:nvPicPr>
          <p:cNvPr id="295" name="picture 29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400172" y="6460616"/>
            <a:ext cx="1537842" cy="245871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7258284" y="6457188"/>
            <a:ext cx="1520062" cy="248538"/>
          </a:xfrm>
          <a:prstGeom prst="rect">
            <a:avLst/>
          </a:prstGeom>
        </p:spPr>
      </p:pic>
      <p:pic>
        <p:nvPicPr>
          <p:cNvPr id="297" name="picture 29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9039839" y="6457188"/>
            <a:ext cx="1261873" cy="250063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7257776" y="8499856"/>
            <a:ext cx="1265555" cy="249046"/>
          </a:xfrm>
          <a:prstGeom prst="rect">
            <a:avLst/>
          </a:prstGeom>
        </p:spPr>
      </p:pic>
      <p:pic>
        <p:nvPicPr>
          <p:cNvPr id="299" name="picture 2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2581254" y="10541127"/>
            <a:ext cx="1088644" cy="247903"/>
          </a:xfrm>
          <a:prstGeom prst="rect">
            <a:avLst/>
          </a:prstGeom>
        </p:spPr>
      </p:pic>
      <p:pic>
        <p:nvPicPr>
          <p:cNvPr id="300" name="picture 3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389505" y="8498332"/>
            <a:ext cx="1030224" cy="249300"/>
          </a:xfrm>
          <a:prstGeom prst="rect">
            <a:avLst/>
          </a:prstGeom>
        </p:spPr>
      </p:pic>
      <p:pic>
        <p:nvPicPr>
          <p:cNvPr id="301" name="picture 30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699383" y="8500364"/>
            <a:ext cx="1032509" cy="248284"/>
          </a:xfrm>
          <a:prstGeom prst="rect">
            <a:avLst/>
          </a:prstGeom>
        </p:spPr>
      </p:pic>
      <p:pic>
        <p:nvPicPr>
          <p:cNvPr id="302" name="picture 3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319265" y="8500744"/>
            <a:ext cx="1033399" cy="247395"/>
          </a:xfrm>
          <a:prstGeom prst="rect">
            <a:avLst/>
          </a:prstGeom>
        </p:spPr>
      </p:pic>
      <p:pic>
        <p:nvPicPr>
          <p:cNvPr id="303" name="picture 3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1369547" y="8498840"/>
            <a:ext cx="1013968" cy="248538"/>
          </a:xfrm>
          <a:prstGeom prst="rect">
            <a:avLst/>
          </a:prstGeom>
        </p:spPr>
      </p:pic>
      <p:pic>
        <p:nvPicPr>
          <p:cNvPr id="304" name="picture 3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2388469" y="6461378"/>
            <a:ext cx="975232" cy="247142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 rot="21600000">
            <a:off x="16462247" y="5803392"/>
            <a:ext cx="522732" cy="432815"/>
            <a:chOff x="0" y="0"/>
            <a:chExt cx="522732" cy="432815"/>
          </a:xfrm>
        </p:grpSpPr>
        <p:pic>
          <p:nvPicPr>
            <p:cNvPr id="305" name="picture 30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0" y="0"/>
              <a:ext cx="522732" cy="432815"/>
            </a:xfrm>
            <a:prstGeom prst="rect">
              <a:avLst/>
            </a:prstGeom>
          </p:spPr>
        </p:pic>
        <p:sp>
          <p:nvSpPr>
            <p:cNvPr id="306" name="textbox 306"/>
            <p:cNvSpPr/>
            <p:nvPr/>
          </p:nvSpPr>
          <p:spPr>
            <a:xfrm>
              <a:off x="-12700" y="-12700"/>
              <a:ext cx="548640" cy="50419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240665" algn="l" rtl="0" eaLnBrk="0">
                <a:lnSpc>
                  <a:spcPct val="84000"/>
                </a:lnSpc>
                <a:spcBef>
                  <a:spcPts val="0"/>
                </a:spcBef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1500" dirty="0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9070847" y="9906000"/>
            <a:ext cx="522732" cy="431291"/>
            <a:chOff x="0" y="0"/>
            <a:chExt cx="522732" cy="431291"/>
          </a:xfrm>
        </p:grpSpPr>
        <p:pic>
          <p:nvPicPr>
            <p:cNvPr id="307" name="picture 307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0" y="0"/>
              <a:ext cx="522732" cy="431291"/>
            </a:xfrm>
            <a:prstGeom prst="rect">
              <a:avLst/>
            </a:prstGeom>
          </p:spPr>
        </p:pic>
        <p:sp>
          <p:nvSpPr>
            <p:cNvPr id="308" name="textbox 308"/>
            <p:cNvSpPr/>
            <p:nvPr/>
          </p:nvSpPr>
          <p:spPr>
            <a:xfrm>
              <a:off x="-12700" y="-12700"/>
              <a:ext cx="548640" cy="5003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226060" algn="l" rtl="0" eaLnBrk="0">
                <a:lnSpc>
                  <a:spcPct val="84000"/>
                </a:lnSpc>
                <a:spcBef>
                  <a:spcPts val="0"/>
                </a:spcBef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1500" dirty="0"/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16462247" y="7810500"/>
            <a:ext cx="522732" cy="431291"/>
            <a:chOff x="0" y="0"/>
            <a:chExt cx="522732" cy="431291"/>
          </a:xfrm>
        </p:grpSpPr>
        <p:pic>
          <p:nvPicPr>
            <p:cNvPr id="309" name="picture 30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0" y="0"/>
              <a:ext cx="522732" cy="431291"/>
            </a:xfrm>
            <a:prstGeom prst="rect">
              <a:avLst/>
            </a:prstGeom>
          </p:spPr>
        </p:pic>
        <p:sp>
          <p:nvSpPr>
            <p:cNvPr id="310" name="textbox 310"/>
            <p:cNvSpPr/>
            <p:nvPr/>
          </p:nvSpPr>
          <p:spPr>
            <a:xfrm>
              <a:off x="-12700" y="-12700"/>
              <a:ext cx="548640" cy="5029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224155" algn="l" rtl="0" eaLnBrk="0">
                <a:lnSpc>
                  <a:spcPct val="84000"/>
                </a:lnSpc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1500" dirty="0"/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1616963" y="7810500"/>
            <a:ext cx="521208" cy="431291"/>
            <a:chOff x="0" y="0"/>
            <a:chExt cx="521208" cy="431291"/>
          </a:xfrm>
        </p:grpSpPr>
        <p:pic>
          <p:nvPicPr>
            <p:cNvPr id="311" name="picture 31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0" y="0"/>
              <a:ext cx="521208" cy="431291"/>
            </a:xfrm>
            <a:prstGeom prst="rect">
              <a:avLst/>
            </a:prstGeom>
          </p:spPr>
        </p:pic>
        <p:sp>
          <p:nvSpPr>
            <p:cNvPr id="312" name="textbox 312"/>
            <p:cNvSpPr/>
            <p:nvPr/>
          </p:nvSpPr>
          <p:spPr>
            <a:xfrm>
              <a:off x="-12700" y="-12700"/>
              <a:ext cx="546734" cy="5029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222250" algn="l" rtl="0" eaLnBrk="0">
                <a:lnSpc>
                  <a:spcPct val="84000"/>
                </a:lnSpc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1500" dirty="0"/>
            </a:p>
          </p:txBody>
        </p:sp>
      </p:grpSp>
      <p:pic>
        <p:nvPicPr>
          <p:cNvPr id="313" name="picture 3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13410693" y="6486525"/>
            <a:ext cx="939418" cy="235839"/>
          </a:xfrm>
          <a:prstGeom prst="rect">
            <a:avLst/>
          </a:prstGeom>
        </p:spPr>
      </p:pic>
      <p:pic>
        <p:nvPicPr>
          <p:cNvPr id="314" name="picture 3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3992477" y="10542905"/>
            <a:ext cx="815595" cy="243839"/>
          </a:xfrm>
          <a:prstGeom prst="rect">
            <a:avLst/>
          </a:prstGeom>
        </p:spPr>
      </p:pic>
      <p:pic>
        <p:nvPicPr>
          <p:cNvPr id="315" name="picture 3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2386837" y="8868790"/>
            <a:ext cx="756539" cy="245110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1712702" y="10541127"/>
            <a:ext cx="533781" cy="247903"/>
          </a:xfrm>
          <a:prstGeom prst="rect">
            <a:avLst/>
          </a:prstGeom>
        </p:spPr>
      </p:pic>
      <p:pic>
        <p:nvPicPr>
          <p:cNvPr id="317" name="picture 31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6055867" y="6458711"/>
            <a:ext cx="514349" cy="248539"/>
          </a:xfrm>
          <a:prstGeom prst="rect">
            <a:avLst/>
          </a:prstGeom>
        </p:spPr>
      </p:pic>
      <p:pic>
        <p:nvPicPr>
          <p:cNvPr id="318" name="picture 31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388235" y="6824472"/>
            <a:ext cx="500887" cy="249046"/>
          </a:xfrm>
          <a:prstGeom prst="rect">
            <a:avLst/>
          </a:prstGeom>
        </p:spPr>
      </p:pic>
      <p:pic>
        <p:nvPicPr>
          <p:cNvPr id="319" name="picture 31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6842252" y="6460616"/>
            <a:ext cx="497713" cy="245618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9844658" y="8499602"/>
            <a:ext cx="490855" cy="248285"/>
          </a:xfrm>
          <a:prstGeom prst="rect">
            <a:avLst/>
          </a:prstGeom>
        </p:spPr>
      </p:pic>
      <p:pic>
        <p:nvPicPr>
          <p:cNvPr id="321" name="picture 32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1174857" y="10540238"/>
            <a:ext cx="488441" cy="246760"/>
          </a:xfrm>
          <a:prstGeom prst="rect">
            <a:avLst/>
          </a:prstGeom>
        </p:spPr>
      </p:pic>
      <p:pic>
        <p:nvPicPr>
          <p:cNvPr id="322" name="picture 32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0619867" y="8501253"/>
            <a:ext cx="488441" cy="246379"/>
          </a:xfrm>
          <a:prstGeom prst="rect">
            <a:avLst/>
          </a:prstGeom>
        </p:spPr>
      </p:pic>
      <p:pic>
        <p:nvPicPr>
          <p:cNvPr id="323" name="picture 32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9293352" y="6379464"/>
            <a:ext cx="76200" cy="1255776"/>
          </a:xfrm>
          <a:prstGeom prst="rect">
            <a:avLst/>
          </a:prstGeom>
        </p:spPr>
      </p:pic>
      <p:pic>
        <p:nvPicPr>
          <p:cNvPr id="324" name="picture 32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839467" y="6379464"/>
            <a:ext cx="76200" cy="1255776"/>
          </a:xfrm>
          <a:prstGeom prst="rect">
            <a:avLst/>
          </a:prstGeom>
        </p:spPr>
      </p:pic>
      <p:pic>
        <p:nvPicPr>
          <p:cNvPr id="325" name="picture 32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6684752" y="6390132"/>
            <a:ext cx="76200" cy="1254251"/>
          </a:xfrm>
          <a:prstGeom prst="rect">
            <a:avLst/>
          </a:prstGeom>
        </p:spPr>
      </p:pic>
      <p:sp>
        <p:nvSpPr>
          <p:cNvPr id="326" name="rect"/>
          <p:cNvSpPr/>
          <p:nvPr/>
        </p:nvSpPr>
        <p:spPr>
          <a:xfrm>
            <a:off x="11127485" y="8687054"/>
            <a:ext cx="61087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7" name="rect"/>
          <p:cNvSpPr/>
          <p:nvPr/>
        </p:nvSpPr>
        <p:spPr>
          <a:xfrm>
            <a:off x="6594094" y="6645909"/>
            <a:ext cx="61086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8" name="rect"/>
          <p:cNvSpPr/>
          <p:nvPr/>
        </p:nvSpPr>
        <p:spPr>
          <a:xfrm>
            <a:off x="12296394" y="10728197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9" name="rect"/>
          <p:cNvSpPr/>
          <p:nvPr/>
        </p:nvSpPr>
        <p:spPr>
          <a:xfrm>
            <a:off x="12400026" y="868705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0" name="rect"/>
          <p:cNvSpPr/>
          <p:nvPr/>
        </p:nvSpPr>
        <p:spPr>
          <a:xfrm>
            <a:off x="10363961" y="868705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1" name="rect"/>
          <p:cNvSpPr/>
          <p:nvPr/>
        </p:nvSpPr>
        <p:spPr>
          <a:xfrm>
            <a:off x="4759198" y="868705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" name="rect"/>
          <p:cNvSpPr/>
          <p:nvPr/>
        </p:nvSpPr>
        <p:spPr>
          <a:xfrm>
            <a:off x="3448558" y="868705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3" name="rect"/>
          <p:cNvSpPr/>
          <p:nvPr/>
        </p:nvSpPr>
        <p:spPr>
          <a:xfrm>
            <a:off x="13719810" y="10728197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rect"/>
          <p:cNvSpPr/>
          <p:nvPr/>
        </p:nvSpPr>
        <p:spPr>
          <a:xfrm>
            <a:off x="18797396" y="6645909"/>
            <a:ext cx="60960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5" name="rect"/>
          <p:cNvSpPr/>
          <p:nvPr/>
        </p:nvSpPr>
        <p:spPr>
          <a:xfrm>
            <a:off x="12231751" y="6640956"/>
            <a:ext cx="38480" cy="66294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icture 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sp>
        <p:nvSpPr>
          <p:cNvPr id="340" name="textbox 340"/>
          <p:cNvSpPr/>
          <p:nvPr/>
        </p:nvSpPr>
        <p:spPr>
          <a:xfrm>
            <a:off x="10666099" y="5130744"/>
            <a:ext cx="10430509" cy="30600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marL="21590" algn="l" rtl="0" eaLnBrk="0">
              <a:lnSpc>
                <a:spcPct val="80000"/>
              </a:lnSpc>
              <a:tabLst>
                <a:tab pos="1099185" algn="l"/>
              </a:tabLst>
            </a:pPr>
            <a:r>
              <a:rPr sz="15000" spc="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5000" spc="-2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5000" spc="-2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15000" spc="-1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0" spc="0" dirty="0">
                <a:solidFill>
                  <a:srgbClr val="F66F0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0" spc="0" dirty="0">
                <a:solidFill>
                  <a:srgbClr val="686F7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15000" dirty="0"/>
          </a:p>
          <a:p>
            <a:pPr algn="l" rtl="0" eaLnBrk="0">
              <a:lnSpc>
                <a:spcPct val="100000"/>
              </a:lnSpc>
            </a:pPr>
            <a:endParaRPr lang="en-US" altLang="en-US" sz="2100" dirty="0"/>
          </a:p>
          <a:p>
            <a:pPr algn="l" rtl="0" eaLnBrk="0">
              <a:lnSpc>
                <a:spcPct val="1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0" spc="1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启动准备</a:t>
            </a:r>
            <a:r>
              <a:rPr sz="600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sz="60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6000" spc="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售后交付</a:t>
            </a:r>
            <a:endParaRPr lang="en-US" altLang="en-US" sz="6000" dirty="0"/>
          </a:p>
        </p:txBody>
      </p:sp>
      <p:pic>
        <p:nvPicPr>
          <p:cNvPr id="341" name="picture 3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090855" y="7552943"/>
            <a:ext cx="1851660" cy="150876"/>
          </a:xfrm>
          <a:prstGeom prst="rect">
            <a:avLst/>
          </a:prstGeom>
        </p:spPr>
      </p:pic>
      <p:sp>
        <p:nvSpPr>
          <p:cNvPr id="343" name="textbox 343"/>
          <p:cNvSpPr/>
          <p:nvPr/>
        </p:nvSpPr>
        <p:spPr>
          <a:xfrm>
            <a:off x="3300730" y="7274560"/>
            <a:ext cx="3063875" cy="916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6000" spc="-2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售前方</a:t>
            </a:r>
            <a:r>
              <a:rPr sz="6000" spc="0" dirty="0">
                <a:ln w="15875" cap="flat" cmpd="sng">
                  <a:solidFill>
                    <a:srgbClr val="686F76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686F7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</a:t>
            </a:r>
            <a:endParaRPr lang="en-US" altLang="en-US" sz="6000" dirty="0"/>
          </a:p>
        </p:txBody>
      </p:sp>
      <p:sp>
        <p:nvSpPr>
          <p:cNvPr id="357" name="textbox 357"/>
          <p:cNvSpPr/>
          <p:nvPr/>
        </p:nvSpPr>
        <p:spPr>
          <a:xfrm>
            <a:off x="206375" y="232410"/>
            <a:ext cx="2617470" cy="2912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902970" algn="l" rtl="0" eaLnBrk="0">
              <a:lnSpc>
                <a:spcPct val="99000"/>
              </a:lnSpc>
            </a:pPr>
            <a:r>
              <a:rPr sz="5400" spc="-160" dirty="0">
                <a:ln w="15875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altLang="en-US" sz="5400" dirty="0"/>
          </a:p>
        </p:txBody>
      </p:sp>
      <p:cxnSp>
        <p:nvCxnSpPr>
          <p:cNvPr id="2" name="直接箭头连接符 1"/>
          <p:cNvCxnSpPr/>
          <p:nvPr/>
        </p:nvCxnSpPr>
        <p:spPr>
          <a:xfrm>
            <a:off x="7581265" y="7687945"/>
            <a:ext cx="2150745" cy="21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 rot="21600000">
            <a:off x="1921763" y="6379464"/>
            <a:ext cx="1542669" cy="3873372"/>
            <a:chOff x="1759991" y="0"/>
            <a:chExt cx="1542669" cy="3873372"/>
          </a:xfrm>
        </p:grpSpPr>
        <p:sp>
          <p:nvSpPr>
            <p:cNvPr id="373" name="textbox 373"/>
            <p:cNvSpPr/>
            <p:nvPr/>
          </p:nvSpPr>
          <p:spPr>
            <a:xfrm>
              <a:off x="2519705" y="1401318"/>
              <a:ext cx="782955" cy="247205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8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7000"/>
                </a:lnSpc>
              </a:pPr>
              <a:r>
                <a:rPr sz="3000" spc="-1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还价</a:t>
              </a:r>
              <a:endParaRPr lang="en-US" altLang="en-US" sz="3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700" dirty="0"/>
            </a:p>
            <a:p>
              <a:pPr marL="13335" algn="l" rtl="0" eaLnBrk="0">
                <a:lnSpc>
                  <a:spcPct val="97000"/>
                </a:lnSpc>
                <a:spcBef>
                  <a:spcPts val="0"/>
                </a:spcBef>
              </a:pPr>
              <a:r>
                <a:rPr sz="3000" spc="-2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</a:t>
              </a:r>
              <a:r>
                <a:rPr sz="3000" spc="-10" dirty="0">
                  <a:ln w="6350" cap="flat" cmpd="sng">
                    <a:solidFill>
                      <a:srgbClr val="FFFFF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交</a:t>
              </a:r>
              <a:endParaRPr lang="en-US" altLang="en-US" sz="3000" dirty="0"/>
            </a:p>
          </p:txBody>
        </p:sp>
        <p:pic>
          <p:nvPicPr>
            <p:cNvPr id="374" name="picture 3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1759991" y="1431035"/>
              <a:ext cx="521207" cy="431291"/>
            </a:xfrm>
            <a:prstGeom prst="rect">
              <a:avLst/>
            </a:prstGeom>
          </p:spPr>
        </p:pic>
        <p:pic>
          <p:nvPicPr>
            <p:cNvPr id="375" name="picture 3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1982495" y="0"/>
              <a:ext cx="76200" cy="1255776"/>
            </a:xfrm>
            <a:prstGeom prst="rect">
              <a:avLst/>
            </a:prstGeom>
          </p:spPr>
        </p:pic>
        <p:pic>
          <p:nvPicPr>
            <p:cNvPr id="376" name="picture 3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1982495" y="2001011"/>
              <a:ext cx="76200" cy="1254252"/>
            </a:xfrm>
            <a:prstGeom prst="rect">
              <a:avLst/>
            </a:prstGeom>
          </p:spPr>
        </p:pic>
      </p:grpSp>
      <p:sp>
        <p:nvSpPr>
          <p:cNvPr id="382" name="textbox 382"/>
          <p:cNvSpPr/>
          <p:nvPr/>
        </p:nvSpPr>
        <p:spPr>
          <a:xfrm>
            <a:off x="9095493" y="3902461"/>
            <a:ext cx="11002009" cy="9156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  <a:spcBef>
                <a:spcPts val="0"/>
              </a:spcBef>
            </a:pPr>
            <a:r>
              <a:rPr sz="6000" spc="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工作说明书</a:t>
            </a:r>
            <a:r>
              <a:rPr sz="6000" spc="20" dirty="0"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sz="6000" spc="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</a:t>
            </a:r>
            <a:r>
              <a:rPr sz="6000" spc="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动准备</a:t>
            </a:r>
            <a:endParaRPr lang="en-US" altLang="en-US" sz="6000" dirty="0"/>
          </a:p>
        </p:txBody>
      </p:sp>
      <p:pic>
        <p:nvPicPr>
          <p:cNvPr id="383" name="picture 3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075369" y="4219955"/>
            <a:ext cx="3352800" cy="265176"/>
          </a:xfrm>
          <a:prstGeom prst="rect">
            <a:avLst/>
          </a:prstGeom>
        </p:spPr>
      </p:pic>
      <p:grpSp>
        <p:nvGrpSpPr>
          <p:cNvPr id="56" name="group 56"/>
          <p:cNvGrpSpPr/>
          <p:nvPr/>
        </p:nvGrpSpPr>
        <p:grpSpPr>
          <a:xfrm rot="21600000">
            <a:off x="16462247" y="6823455"/>
            <a:ext cx="1828672" cy="2298953"/>
            <a:chOff x="805433" y="393953"/>
            <a:chExt cx="1828672" cy="2298953"/>
          </a:xfrm>
        </p:grpSpPr>
        <p:pic>
          <p:nvPicPr>
            <p:cNvPr id="386" name="picture 38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1600454" y="2070353"/>
              <a:ext cx="1033651" cy="246760"/>
            </a:xfrm>
            <a:prstGeom prst="rect">
              <a:avLst/>
            </a:prstGeom>
          </p:spPr>
        </p:pic>
        <p:pic>
          <p:nvPicPr>
            <p:cNvPr id="387" name="picture 38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805433" y="1380997"/>
              <a:ext cx="522732" cy="431291"/>
            </a:xfrm>
            <a:prstGeom prst="rect">
              <a:avLst/>
            </a:prstGeom>
          </p:spPr>
        </p:pic>
        <p:pic>
          <p:nvPicPr>
            <p:cNvPr id="388" name="picture 3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1599945" y="393953"/>
              <a:ext cx="757301" cy="250063"/>
            </a:xfrm>
            <a:prstGeom prst="rect">
              <a:avLst/>
            </a:prstGeom>
          </p:spPr>
        </p:pic>
        <p:pic>
          <p:nvPicPr>
            <p:cNvPr id="389" name="picture 3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1601215" y="2437510"/>
              <a:ext cx="502285" cy="249046"/>
            </a:xfrm>
            <a:prstGeom prst="rect">
              <a:avLst/>
            </a:prstGeom>
          </p:spPr>
        </p:pic>
        <p:sp>
          <p:nvSpPr>
            <p:cNvPr id="390" name="textbox 390"/>
            <p:cNvSpPr/>
            <p:nvPr/>
          </p:nvSpPr>
          <p:spPr>
            <a:xfrm>
              <a:off x="1004352" y="1537394"/>
              <a:ext cx="132714" cy="21717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84000"/>
                </a:lnSpc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1500" dirty="0"/>
            </a:p>
          </p:txBody>
        </p:sp>
        <p:pic>
          <p:nvPicPr>
            <p:cNvPr id="391" name="picture 3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2193289" y="2456814"/>
              <a:ext cx="65403" cy="236092"/>
            </a:xfrm>
            <a:prstGeom prst="rect">
              <a:avLst/>
            </a:prstGeom>
          </p:spPr>
        </p:pic>
        <p:sp>
          <p:nvSpPr>
            <p:cNvPr id="392" name="rect"/>
            <p:cNvSpPr/>
            <p:nvPr/>
          </p:nvSpPr>
          <p:spPr>
            <a:xfrm>
              <a:off x="2377058" y="2623311"/>
              <a:ext cx="60959" cy="57276"/>
            </a:xfrm>
            <a:prstGeom prst="rect">
              <a:avLst/>
            </a:prstGeom>
            <a:solidFill>
              <a:srgbClr val="FFFFFF">
                <a:alpha val="70196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08" name="textbox 408"/>
          <p:cNvSpPr/>
          <p:nvPr/>
        </p:nvSpPr>
        <p:spPr>
          <a:xfrm>
            <a:off x="607796" y="634644"/>
            <a:ext cx="6193154" cy="8216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540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项目售中</a:t>
            </a:r>
            <a:r>
              <a:rPr sz="54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：启动准备</a:t>
            </a:r>
            <a:endParaRPr lang="en-US" altLang="en-US" sz="5400" dirty="0"/>
          </a:p>
        </p:txBody>
      </p:sp>
      <p:sp>
        <p:nvSpPr>
          <p:cNvPr id="409" name="textbox 409"/>
          <p:cNvSpPr/>
          <p:nvPr/>
        </p:nvSpPr>
        <p:spPr>
          <a:xfrm>
            <a:off x="2688721" y="3902461"/>
            <a:ext cx="1537969" cy="2327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6000" spc="-3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报</a:t>
            </a:r>
            <a:r>
              <a:rPr sz="6000" spc="-20" dirty="0">
                <a:ln w="15875" cap="flat" cmpd="sng">
                  <a:solidFill>
                    <a:srgbClr val="F66F04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66F0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</a:t>
            </a:r>
            <a:endParaRPr lang="en-US" altLang="en-US" sz="6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700" dirty="0"/>
          </a:p>
          <a:p>
            <a:pPr marL="25400" algn="l" rtl="0" eaLnBrk="0">
              <a:lnSpc>
                <a:spcPct val="97000"/>
              </a:lnSpc>
              <a:spcBef>
                <a:spcPts val="5"/>
              </a:spcBef>
            </a:pPr>
            <a:r>
              <a:rPr sz="3000" spc="-5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出价</a:t>
            </a:r>
            <a:endParaRPr lang="en-US" altLang="en-US" sz="3000" dirty="0"/>
          </a:p>
        </p:txBody>
      </p:sp>
      <p:sp>
        <p:nvSpPr>
          <p:cNvPr id="410" name="textbox 410"/>
          <p:cNvSpPr/>
          <p:nvPr/>
        </p:nvSpPr>
        <p:spPr>
          <a:xfrm>
            <a:off x="9851136" y="5759958"/>
            <a:ext cx="4044950" cy="470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2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明确原厂及</a:t>
            </a:r>
            <a:r>
              <a:rPr sz="3000" b="1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3000" b="1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SV</a:t>
            </a:r>
            <a:r>
              <a:rPr sz="3000" spc="-2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合作方式</a:t>
            </a:r>
            <a:endParaRPr lang="en-US" altLang="en-US" sz="3000" dirty="0"/>
          </a:p>
        </p:txBody>
      </p:sp>
      <p:sp>
        <p:nvSpPr>
          <p:cNvPr id="411" name="textbox 411"/>
          <p:cNvSpPr/>
          <p:nvPr/>
        </p:nvSpPr>
        <p:spPr>
          <a:xfrm>
            <a:off x="17273399" y="9789674"/>
            <a:ext cx="2309495" cy="4718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外包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协议准备</a:t>
            </a:r>
            <a:endParaRPr lang="en-US" altLang="en-US" sz="3000" dirty="0"/>
          </a:p>
        </p:txBody>
      </p:sp>
      <p:pic>
        <p:nvPicPr>
          <p:cNvPr id="412" name="picture 4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628132" y="4219955"/>
            <a:ext cx="3352799" cy="265176"/>
          </a:xfrm>
          <a:prstGeom prst="rect">
            <a:avLst/>
          </a:prstGeom>
        </p:spPr>
      </p:pic>
      <p:sp>
        <p:nvSpPr>
          <p:cNvPr id="413" name="textbox 413"/>
          <p:cNvSpPr/>
          <p:nvPr/>
        </p:nvSpPr>
        <p:spPr>
          <a:xfrm>
            <a:off x="17248251" y="5759958"/>
            <a:ext cx="1925320" cy="467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7000"/>
              </a:lnSpc>
            </a:pPr>
            <a:r>
              <a:rPr sz="3000" spc="-1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成立项目</a:t>
            </a:r>
            <a:r>
              <a:rPr sz="3000" spc="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</a:t>
            </a:r>
            <a:endParaRPr lang="en-US" altLang="en-US" sz="3000" dirty="0"/>
          </a:p>
        </p:txBody>
      </p:sp>
      <p:sp>
        <p:nvSpPr>
          <p:cNvPr id="414" name="textbox 414"/>
          <p:cNvSpPr/>
          <p:nvPr/>
        </p:nvSpPr>
        <p:spPr>
          <a:xfrm>
            <a:off x="9840849" y="7780782"/>
            <a:ext cx="1684020" cy="473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3000" b="1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3000" b="1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3000" b="1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3000" spc="-3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</a:t>
            </a:r>
            <a:endParaRPr lang="en-US" altLang="en-US" sz="3000" dirty="0"/>
          </a:p>
        </p:txBody>
      </p:sp>
      <p:pic>
        <p:nvPicPr>
          <p:cNvPr id="415" name="picture 4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1206226" y="8499093"/>
            <a:ext cx="2428620" cy="248538"/>
          </a:xfrm>
          <a:prstGeom prst="rect">
            <a:avLst/>
          </a:prstGeom>
        </p:spPr>
      </p:pic>
      <p:sp>
        <p:nvSpPr>
          <p:cNvPr id="416" name="textbox 416"/>
          <p:cNvSpPr/>
          <p:nvPr/>
        </p:nvSpPr>
        <p:spPr>
          <a:xfrm>
            <a:off x="17271491" y="7780782"/>
            <a:ext cx="1330325" cy="473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3000" b="1" spc="-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3000" b="1" spc="-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3000" spc="-60" dirty="0">
                <a:ln w="6350" cap="flat" cmpd="sng">
                  <a:solidFill>
                    <a:srgbClr val="FFFFF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准备</a:t>
            </a:r>
            <a:endParaRPr lang="en-US" altLang="en-US" sz="3000" dirty="0"/>
          </a:p>
        </p:txBody>
      </p:sp>
      <p:pic>
        <p:nvPicPr>
          <p:cNvPr id="417" name="picture 4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7288254" y="10509631"/>
            <a:ext cx="2080133" cy="247523"/>
          </a:xfrm>
          <a:prstGeom prst="rect">
            <a:avLst/>
          </a:prstGeom>
        </p:spPr>
      </p:pic>
      <p:pic>
        <p:nvPicPr>
          <p:cNvPr id="418" name="picture 4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7255743" y="6458711"/>
            <a:ext cx="1821180" cy="249808"/>
          </a:xfrm>
          <a:prstGeom prst="rect">
            <a:avLst/>
          </a:prstGeom>
        </p:spPr>
      </p:pic>
      <p:pic>
        <p:nvPicPr>
          <p:cNvPr id="419" name="picture 4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8566257" y="8498332"/>
            <a:ext cx="1560830" cy="250570"/>
          </a:xfrm>
          <a:prstGeom prst="rect">
            <a:avLst/>
          </a:prstGeom>
        </p:spPr>
      </p:pic>
      <p:pic>
        <p:nvPicPr>
          <p:cNvPr id="420" name="picture 4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0139660" y="6459219"/>
            <a:ext cx="1559686" cy="249301"/>
          </a:xfrm>
          <a:prstGeom prst="rect">
            <a:avLst/>
          </a:prstGeom>
        </p:spPr>
      </p:pic>
      <p:pic>
        <p:nvPicPr>
          <p:cNvPr id="421" name="picture 4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692526" y="8498332"/>
            <a:ext cx="1505457" cy="250570"/>
          </a:xfrm>
          <a:prstGeom prst="rect">
            <a:avLst/>
          </a:prstGeom>
        </p:spPr>
      </p:pic>
      <p:pic>
        <p:nvPicPr>
          <p:cNvPr id="422" name="picture 4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2692526" y="6458965"/>
            <a:ext cx="1505204" cy="248539"/>
          </a:xfrm>
          <a:prstGeom prst="rect">
            <a:avLst/>
          </a:prstGeom>
        </p:spPr>
      </p:pic>
      <p:pic>
        <p:nvPicPr>
          <p:cNvPr id="423" name="picture 4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9858121" y="6458711"/>
            <a:ext cx="1505711" cy="248284"/>
          </a:xfrm>
          <a:prstGeom prst="rect">
            <a:avLst/>
          </a:prstGeom>
        </p:spPr>
      </p:pic>
      <p:pic>
        <p:nvPicPr>
          <p:cNvPr id="424" name="picture 4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12895453" y="6458457"/>
            <a:ext cx="1260093" cy="248030"/>
          </a:xfrm>
          <a:prstGeom prst="rect">
            <a:avLst/>
          </a:prstGeom>
        </p:spPr>
      </p:pic>
      <p:pic>
        <p:nvPicPr>
          <p:cNvPr id="425" name="picture 4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9840214" y="8497316"/>
            <a:ext cx="1070355" cy="251586"/>
          </a:xfrm>
          <a:prstGeom prst="rect">
            <a:avLst/>
          </a:prstGeom>
        </p:spPr>
      </p:pic>
      <p:pic>
        <p:nvPicPr>
          <p:cNvPr id="426" name="picture 42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1131423" y="8863838"/>
            <a:ext cx="1054988" cy="248030"/>
          </a:xfrm>
          <a:prstGeom prst="rect">
            <a:avLst/>
          </a:prstGeom>
        </p:spPr>
      </p:pic>
      <p:pic>
        <p:nvPicPr>
          <p:cNvPr id="427" name="picture 4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0958047" y="10508615"/>
            <a:ext cx="1029971" cy="247269"/>
          </a:xfrm>
          <a:prstGeom prst="rect">
            <a:avLst/>
          </a:prstGeom>
        </p:spPr>
      </p:pic>
      <p:pic>
        <p:nvPicPr>
          <p:cNvPr id="428" name="picture 42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0405343" y="8499856"/>
            <a:ext cx="1022984" cy="247269"/>
          </a:xfrm>
          <a:prstGeom prst="rect">
            <a:avLst/>
          </a:prstGeom>
        </p:spPr>
      </p:pic>
      <p:pic>
        <p:nvPicPr>
          <p:cNvPr id="429" name="picture 42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9642962" y="10510139"/>
            <a:ext cx="1020953" cy="246252"/>
          </a:xfrm>
          <a:prstGeom prst="rect">
            <a:avLst/>
          </a:prstGeom>
        </p:spPr>
      </p:pic>
      <p:pic>
        <p:nvPicPr>
          <p:cNvPr id="430" name="picture 43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1625453" y="6459855"/>
            <a:ext cx="994918" cy="246125"/>
          </a:xfrm>
          <a:prstGeom prst="rect">
            <a:avLst/>
          </a:prstGeom>
        </p:spPr>
      </p:pic>
      <p:grpSp>
        <p:nvGrpSpPr>
          <p:cNvPr id="58" name="group 58"/>
          <p:cNvGrpSpPr/>
          <p:nvPr/>
        </p:nvGrpSpPr>
        <p:grpSpPr>
          <a:xfrm rot="21600000">
            <a:off x="16462247" y="5803392"/>
            <a:ext cx="522732" cy="432815"/>
            <a:chOff x="0" y="0"/>
            <a:chExt cx="522732" cy="432815"/>
          </a:xfrm>
        </p:grpSpPr>
        <p:pic>
          <p:nvPicPr>
            <p:cNvPr id="431" name="picture 43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rot="21600000">
              <a:off x="0" y="0"/>
              <a:ext cx="522732" cy="432815"/>
            </a:xfrm>
            <a:prstGeom prst="rect">
              <a:avLst/>
            </a:prstGeom>
          </p:spPr>
        </p:pic>
        <p:sp>
          <p:nvSpPr>
            <p:cNvPr id="432" name="textbox 432"/>
            <p:cNvSpPr/>
            <p:nvPr/>
          </p:nvSpPr>
          <p:spPr>
            <a:xfrm>
              <a:off x="-12700" y="-12700"/>
              <a:ext cx="548640" cy="50419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240665" algn="l" rtl="0" eaLnBrk="0">
                <a:lnSpc>
                  <a:spcPct val="84000"/>
                </a:lnSpc>
                <a:spcBef>
                  <a:spcPts val="0"/>
                </a:spcBef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1500" dirty="0"/>
            </a:p>
          </p:txBody>
        </p:sp>
      </p:grpSp>
      <p:grpSp>
        <p:nvGrpSpPr>
          <p:cNvPr id="60" name="group 60"/>
          <p:cNvGrpSpPr/>
          <p:nvPr/>
        </p:nvGrpSpPr>
        <p:grpSpPr>
          <a:xfrm rot="21600000">
            <a:off x="9070847" y="5803392"/>
            <a:ext cx="522732" cy="432815"/>
            <a:chOff x="0" y="0"/>
            <a:chExt cx="522732" cy="432815"/>
          </a:xfrm>
        </p:grpSpPr>
        <p:pic>
          <p:nvPicPr>
            <p:cNvPr id="433" name="picture 433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rot="21600000">
              <a:off x="0" y="0"/>
              <a:ext cx="522732" cy="432815"/>
            </a:xfrm>
            <a:prstGeom prst="rect">
              <a:avLst/>
            </a:prstGeom>
          </p:spPr>
        </p:pic>
        <p:sp>
          <p:nvSpPr>
            <p:cNvPr id="434" name="textbox 434"/>
            <p:cNvSpPr/>
            <p:nvPr/>
          </p:nvSpPr>
          <p:spPr>
            <a:xfrm>
              <a:off x="-12700" y="-12700"/>
              <a:ext cx="548640" cy="50419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240030" algn="l" rtl="0" eaLnBrk="0">
                <a:lnSpc>
                  <a:spcPct val="84000"/>
                </a:lnSpc>
                <a:spcBef>
                  <a:spcPts val="0"/>
                </a:spcBef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lang="en-US" altLang="en-US" sz="1500" dirty="0"/>
            </a:p>
          </p:txBody>
        </p:sp>
      </p:grpSp>
      <p:grpSp>
        <p:nvGrpSpPr>
          <p:cNvPr id="62" name="group 62"/>
          <p:cNvGrpSpPr/>
          <p:nvPr/>
        </p:nvGrpSpPr>
        <p:grpSpPr>
          <a:xfrm rot="21600000">
            <a:off x="16491204" y="9819132"/>
            <a:ext cx="521208" cy="432815"/>
            <a:chOff x="0" y="0"/>
            <a:chExt cx="521208" cy="432815"/>
          </a:xfrm>
        </p:grpSpPr>
        <p:pic>
          <p:nvPicPr>
            <p:cNvPr id="435" name="picture 435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 rot="21600000">
              <a:off x="0" y="0"/>
              <a:ext cx="521208" cy="432815"/>
            </a:xfrm>
            <a:prstGeom prst="rect">
              <a:avLst/>
            </a:prstGeom>
          </p:spPr>
        </p:pic>
        <p:sp>
          <p:nvSpPr>
            <p:cNvPr id="436" name="textbox 436"/>
            <p:cNvSpPr/>
            <p:nvPr/>
          </p:nvSpPr>
          <p:spPr>
            <a:xfrm>
              <a:off x="-12700" y="-12700"/>
              <a:ext cx="546734" cy="50165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9000"/>
                </a:lnSpc>
              </a:pPr>
              <a:endParaRPr lang="en-US" altLang="en-US" sz="1000" dirty="0"/>
            </a:p>
            <a:p>
              <a:pPr marL="225425" algn="l" rtl="0" eaLnBrk="0">
                <a:lnSpc>
                  <a:spcPct val="84000"/>
                </a:lnSpc>
                <a:spcBef>
                  <a:spcPts val="5"/>
                </a:spcBef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lang="en-US" altLang="en-US" sz="1500" dirty="0"/>
            </a:p>
          </p:txBody>
        </p:sp>
      </p:grpSp>
      <p:grpSp>
        <p:nvGrpSpPr>
          <p:cNvPr id="64" name="group 64"/>
          <p:cNvGrpSpPr/>
          <p:nvPr/>
        </p:nvGrpSpPr>
        <p:grpSpPr>
          <a:xfrm rot="21600000">
            <a:off x="9070847" y="7810500"/>
            <a:ext cx="522732" cy="431291"/>
            <a:chOff x="0" y="0"/>
            <a:chExt cx="522732" cy="431291"/>
          </a:xfrm>
        </p:grpSpPr>
        <p:pic>
          <p:nvPicPr>
            <p:cNvPr id="437" name="picture 43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0" y="0"/>
              <a:ext cx="522732" cy="431291"/>
            </a:xfrm>
            <a:prstGeom prst="rect">
              <a:avLst/>
            </a:prstGeom>
          </p:spPr>
        </p:pic>
        <p:sp>
          <p:nvSpPr>
            <p:cNvPr id="438" name="textbox 438"/>
            <p:cNvSpPr/>
            <p:nvPr/>
          </p:nvSpPr>
          <p:spPr>
            <a:xfrm>
              <a:off x="-12700" y="-12700"/>
              <a:ext cx="548640" cy="5029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8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223520" algn="l" rtl="0" eaLnBrk="0">
                <a:lnSpc>
                  <a:spcPct val="84000"/>
                </a:lnSpc>
              </a:pPr>
              <a:r>
                <a:rPr sz="15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lang="en-US" altLang="en-US" sz="1500" dirty="0"/>
            </a:p>
          </p:txBody>
        </p:sp>
      </p:grpSp>
      <p:pic>
        <p:nvPicPr>
          <p:cNvPr id="439" name="picture 43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0351516" y="8866251"/>
            <a:ext cx="503046" cy="247650"/>
          </a:xfrm>
          <a:prstGeom prst="rect">
            <a:avLst/>
          </a:prstGeom>
        </p:spPr>
      </p:pic>
      <p:pic>
        <p:nvPicPr>
          <p:cNvPr id="440" name="picture 44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19356323" y="6461886"/>
            <a:ext cx="504190" cy="244093"/>
          </a:xfrm>
          <a:prstGeom prst="rect">
            <a:avLst/>
          </a:prstGeom>
        </p:spPr>
      </p:pic>
      <p:pic>
        <p:nvPicPr>
          <p:cNvPr id="441" name="picture 44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2457684" y="8865108"/>
            <a:ext cx="492505" cy="248284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16713708" y="8398764"/>
            <a:ext cx="76200" cy="1255776"/>
          </a:xfrm>
          <a:prstGeom prst="rect">
            <a:avLst/>
          </a:prstGeom>
        </p:spPr>
      </p:pic>
      <p:pic>
        <p:nvPicPr>
          <p:cNvPr id="443" name="picture 44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9293352" y="6379464"/>
            <a:ext cx="76200" cy="1255776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6684752" y="6390132"/>
            <a:ext cx="76200" cy="1254251"/>
          </a:xfrm>
          <a:prstGeom prst="rect">
            <a:avLst/>
          </a:prstGeom>
        </p:spPr>
      </p:pic>
      <p:pic>
        <p:nvPicPr>
          <p:cNvPr id="445" name="picture 44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21973920" y="6457188"/>
            <a:ext cx="251206" cy="247015"/>
          </a:xfrm>
          <a:prstGeom prst="rect">
            <a:avLst/>
          </a:prstGeom>
        </p:spPr>
      </p:pic>
      <p:pic>
        <p:nvPicPr>
          <p:cNvPr id="446" name="picture 44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9843643" y="8881490"/>
            <a:ext cx="235711" cy="226187"/>
          </a:xfrm>
          <a:prstGeom prst="rect">
            <a:avLst/>
          </a:prstGeom>
        </p:spPr>
      </p:pic>
      <p:sp>
        <p:nvSpPr>
          <p:cNvPr id="447" name="textbox 447"/>
          <p:cNvSpPr/>
          <p:nvPr/>
        </p:nvSpPr>
        <p:spPr>
          <a:xfrm>
            <a:off x="2124166" y="9932501"/>
            <a:ext cx="130175" cy="227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en-US" sz="1500" dirty="0"/>
          </a:p>
        </p:txBody>
      </p:sp>
      <p:sp>
        <p:nvSpPr>
          <p:cNvPr id="448" name="textbox 448"/>
          <p:cNvSpPr/>
          <p:nvPr/>
        </p:nvSpPr>
        <p:spPr>
          <a:xfrm>
            <a:off x="2118904" y="7966896"/>
            <a:ext cx="132714" cy="2171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1500" dirty="0"/>
          </a:p>
        </p:txBody>
      </p:sp>
      <p:pic>
        <p:nvPicPr>
          <p:cNvPr id="449" name="picture 44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20240243" y="8520557"/>
            <a:ext cx="65786" cy="236092"/>
          </a:xfrm>
          <a:prstGeom prst="rect">
            <a:avLst/>
          </a:prstGeom>
        </p:spPr>
      </p:pic>
      <p:sp>
        <p:nvSpPr>
          <p:cNvPr id="450" name="rect"/>
          <p:cNvSpPr/>
          <p:nvPr/>
        </p:nvSpPr>
        <p:spPr>
          <a:xfrm>
            <a:off x="19395058" y="10696320"/>
            <a:ext cx="61087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1" name="rect"/>
          <p:cNvSpPr/>
          <p:nvPr/>
        </p:nvSpPr>
        <p:spPr>
          <a:xfrm>
            <a:off x="22016338" y="10696320"/>
            <a:ext cx="61087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2" name="rect"/>
          <p:cNvSpPr/>
          <p:nvPr/>
        </p:nvSpPr>
        <p:spPr>
          <a:xfrm>
            <a:off x="18825081" y="11062081"/>
            <a:ext cx="61087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3" name="rect"/>
          <p:cNvSpPr/>
          <p:nvPr/>
        </p:nvSpPr>
        <p:spPr>
          <a:xfrm>
            <a:off x="10872977" y="9052814"/>
            <a:ext cx="61087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4" name="rect"/>
          <p:cNvSpPr/>
          <p:nvPr/>
        </p:nvSpPr>
        <p:spPr>
          <a:xfrm>
            <a:off x="11381994" y="6645909"/>
            <a:ext cx="61086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5" name="rect"/>
          <p:cNvSpPr/>
          <p:nvPr/>
        </p:nvSpPr>
        <p:spPr>
          <a:xfrm>
            <a:off x="12215621" y="905281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6" name="rect"/>
          <p:cNvSpPr/>
          <p:nvPr/>
        </p:nvSpPr>
        <p:spPr>
          <a:xfrm>
            <a:off x="10109454" y="905281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7" name="rect"/>
          <p:cNvSpPr/>
          <p:nvPr/>
        </p:nvSpPr>
        <p:spPr>
          <a:xfrm>
            <a:off x="10946130" y="8687054"/>
            <a:ext cx="61086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8" name="rect"/>
          <p:cNvSpPr/>
          <p:nvPr/>
        </p:nvSpPr>
        <p:spPr>
          <a:xfrm>
            <a:off x="20705698" y="10696320"/>
            <a:ext cx="61086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9" name="rect"/>
          <p:cNvSpPr/>
          <p:nvPr/>
        </p:nvSpPr>
        <p:spPr>
          <a:xfrm>
            <a:off x="19891627" y="6645909"/>
            <a:ext cx="60960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0" name="rect"/>
          <p:cNvSpPr/>
          <p:nvPr/>
        </p:nvSpPr>
        <p:spPr>
          <a:xfrm>
            <a:off x="21726525" y="6645909"/>
            <a:ext cx="60960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1" name="rect"/>
          <p:cNvSpPr/>
          <p:nvPr/>
        </p:nvSpPr>
        <p:spPr>
          <a:xfrm>
            <a:off x="21464396" y="8687054"/>
            <a:ext cx="60960" cy="57276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2" name="rect"/>
          <p:cNvSpPr/>
          <p:nvPr/>
        </p:nvSpPr>
        <p:spPr>
          <a:xfrm>
            <a:off x="19105246" y="6645909"/>
            <a:ext cx="60959" cy="57277"/>
          </a:xfrm>
          <a:prstGeom prst="rect">
            <a:avLst/>
          </a:prstGeom>
          <a:solidFill>
            <a:srgbClr val="FFFFFF">
              <a:alpha val="70196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45afbd4-a2c1-4172-8c8e-759eea4f6837"/>
  <p:tag name="COMMONDATA" val="eyJoZGlkIjoiZGMwOWEwYzYzMWM4N2Y2OTMxNzk0ZmJhOTg2NTFiMz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/>
  <Paragraphs>563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黑体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李永杰</cp:lastModifiedBy>
  <cp:revision>1</cp:revision>
  <dcterms:created xsi:type="dcterms:W3CDTF">2023-03-21T03:02:26Z</dcterms:created>
  <dcterms:modified xsi:type="dcterms:W3CDTF">2023-03-21T03:02:26Z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2023-03-21T10:44:12Z</vt:filetime>
  </property>
  <property fmtid="{D5CDD505-2E9C-101B-9397-08002B2CF9AE}" pid="4" name="UsrData">
    <vt:lpwstr>641919bd0c8b2900152d83dd</vt:lpwstr>
  </property>
  <property fmtid="{D5CDD505-2E9C-101B-9397-08002B2CF9AE}" pid="5" name="ICV">
    <vt:lpwstr>BF8A0C62CC644730800DC1783F1E88F7</vt:lpwstr>
  </property>
  <property fmtid="{D5CDD505-2E9C-101B-9397-08002B2CF9AE}" pid="6" name="KSOProductBuildVer">
    <vt:lpwstr>2052-11.1.0.13703</vt:lpwstr>
  </property>
</Properties>
</file>