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media/image10.svg" ContentType="image/svg+xml"/>
  <Override PartName="/ppt/media/image12.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7" r:id="rId3"/>
    <p:sldId id="258" r:id="rId4"/>
    <p:sldId id="264" r:id="rId5"/>
    <p:sldId id="320" r:id="rId6"/>
    <p:sldId id="324" r:id="rId8"/>
    <p:sldId id="296" r:id="rId9"/>
    <p:sldId id="325" r:id="rId10"/>
    <p:sldId id="298" r:id="rId11"/>
    <p:sldId id="308" r:id="rId12"/>
    <p:sldId id="321" r:id="rId13"/>
    <p:sldId id="322" r:id="rId14"/>
    <p:sldId id="297" r:id="rId15"/>
    <p:sldId id="323" r:id="rId16"/>
    <p:sldId id="266" r:id="rId17"/>
    <p:sldId id="306" r:id="rId18"/>
    <p:sldId id="309" r:id="rId19"/>
    <p:sldId id="310" r:id="rId20"/>
    <p:sldId id="311" r:id="rId21"/>
    <p:sldId id="312" r:id="rId22"/>
    <p:sldId id="313" r:id="rId23"/>
    <p:sldId id="314" r:id="rId24"/>
    <p:sldId id="315" r:id="rId25"/>
    <p:sldId id="316" r:id="rId26"/>
    <p:sldId id="317" r:id="rId27"/>
    <p:sldId id="319" r:id="rId28"/>
    <p:sldId id="269" r:id="rId29"/>
    <p:sldId id="318" r:id="rId30"/>
    <p:sldId id="275"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09D"/>
    <a:srgbClr val="DEDEDE"/>
    <a:srgbClr val="009999"/>
    <a:srgbClr val="067D89"/>
    <a:srgbClr val="4EBBB8"/>
    <a:srgbClr val="F2F2F2"/>
    <a:srgbClr val="FFFFFF"/>
    <a:srgbClr val="2E7268"/>
    <a:srgbClr val="82C4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6"/>
    <p:restoredTop sz="94729"/>
  </p:normalViewPr>
  <p:slideViewPr>
    <p:cSldViewPr snapToGrid="0" snapToObjects="1" showGuides="1">
      <p:cViewPr varScale="1">
        <p:scale>
          <a:sx n="79" d="100"/>
          <a:sy n="79" d="100"/>
        </p:scale>
        <p:origin x="521" y="51"/>
      </p:cViewPr>
      <p:guideLst>
        <p:guide orient="horz" pos="2160"/>
        <p:guide pos="3840"/>
      </p:guideLst>
    </p:cSldViewPr>
  </p:slideViewPr>
  <p:notesTextViewPr>
    <p:cViewPr>
      <p:scale>
        <a:sx n="1" d="1"/>
        <a:sy n="1" d="1"/>
      </p:scale>
      <p:origin x="0" y="0"/>
    </p:cViewPr>
  </p:notesTextViewPr>
  <p:sorterViewPr>
    <p:cViewPr>
      <p:scale>
        <a:sx n="150" d="100"/>
        <a:sy n="150" d="100"/>
      </p:scale>
      <p:origin x="0" y="-117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2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厂商数量</c:v>
                </c:pt>
              </c:strCache>
            </c:strRef>
          </c:tx>
          <c:spPr>
            <a:solidFill>
              <a:srgbClr val="429798"/>
            </a:solidFill>
            <a:ln w="9525">
              <a:solidFill>
                <a:schemeClr val="bg1"/>
              </a:solidFill>
            </a:ln>
            <a:effectLst>
              <a:outerShdw blurRad="38100" dist="12700" dir="5400000" algn="ctr"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1"/>
                <c:pt idx="0">
                  <c:v>公安</c:v>
                </c:pt>
                <c:pt idx="1">
                  <c:v>政法</c:v>
                </c:pt>
                <c:pt idx="2">
                  <c:v>民航</c:v>
                </c:pt>
                <c:pt idx="3">
                  <c:v>民生（人社/福彩/民政）</c:v>
                </c:pt>
                <c:pt idx="4">
                  <c:v>广播传媒</c:v>
                </c:pt>
                <c:pt idx="5">
                  <c:v>环境</c:v>
                </c:pt>
                <c:pt idx="6">
                  <c:v>烟草</c:v>
                </c:pt>
                <c:pt idx="7">
                  <c:v>部委机关</c:v>
                </c:pt>
                <c:pt idx="8">
                  <c:v>财税审计</c:v>
                </c:pt>
                <c:pt idx="9">
                  <c:v>地方政府及电子政务</c:v>
                </c:pt>
                <c:pt idx="10">
                  <c:v>运营商</c:v>
                </c:pt>
                <c:pt idx="11">
                  <c:v>其他</c:v>
                </c:pt>
                <c:pt idx="12">
                  <c:v>医疗卫生</c:v>
                </c:pt>
                <c:pt idx="13">
                  <c:v>交通/物流</c:v>
                </c:pt>
                <c:pt idx="14">
                  <c:v>教育科研</c:v>
                </c:pt>
                <c:pt idx="15">
                  <c:v>制造业</c:v>
                </c:pt>
                <c:pt idx="16">
                  <c:v>能源（电力/石油/化工等）</c:v>
                </c:pt>
                <c:pt idx="17">
                  <c:v>商务服务</c:v>
                </c:pt>
                <c:pt idx="18">
                  <c:v>建筑业/房地产</c:v>
                </c:pt>
                <c:pt idx="19">
                  <c:v>互联网/软件与信息服务</c:v>
                </c:pt>
                <c:pt idx="20">
                  <c:v>金融</c:v>
                </c:pt>
              </c:strCache>
            </c:strRef>
          </c:cat>
          <c:val>
            <c:numRef>
              <c:f>Sheet1!$B$2:$B$22</c:f>
              <c:numCache>
                <c:formatCode>General</c:formatCode>
                <c:ptCount val="21"/>
                <c:pt idx="0">
                  <c:v>1</c:v>
                </c:pt>
                <c:pt idx="1">
                  <c:v>1</c:v>
                </c:pt>
                <c:pt idx="2">
                  <c:v>1</c:v>
                </c:pt>
                <c:pt idx="3">
                  <c:v>1</c:v>
                </c:pt>
                <c:pt idx="4">
                  <c:v>1</c:v>
                </c:pt>
                <c:pt idx="5">
                  <c:v>1</c:v>
                </c:pt>
                <c:pt idx="6">
                  <c:v>1</c:v>
                </c:pt>
                <c:pt idx="7">
                  <c:v>2</c:v>
                </c:pt>
                <c:pt idx="8">
                  <c:v>3</c:v>
                </c:pt>
                <c:pt idx="9">
                  <c:v>4</c:v>
                </c:pt>
                <c:pt idx="10">
                  <c:v>4</c:v>
                </c:pt>
                <c:pt idx="11">
                  <c:v>6</c:v>
                </c:pt>
                <c:pt idx="12">
                  <c:v>7</c:v>
                </c:pt>
                <c:pt idx="13">
                  <c:v>9</c:v>
                </c:pt>
                <c:pt idx="14">
                  <c:v>11</c:v>
                </c:pt>
                <c:pt idx="15">
                  <c:v>11</c:v>
                </c:pt>
                <c:pt idx="16">
                  <c:v>14</c:v>
                </c:pt>
                <c:pt idx="17">
                  <c:v>14</c:v>
                </c:pt>
                <c:pt idx="18">
                  <c:v>16</c:v>
                </c:pt>
                <c:pt idx="19">
                  <c:v>18</c:v>
                </c:pt>
                <c:pt idx="20">
                  <c:v>34</c:v>
                </c:pt>
              </c:numCache>
            </c:numRef>
          </c:val>
        </c:ser>
        <c:dLbls>
          <c:showLegendKey val="0"/>
          <c:showVal val="0"/>
          <c:showCatName val="0"/>
          <c:showSerName val="0"/>
          <c:showPercent val="0"/>
          <c:showBubbleSize val="0"/>
        </c:dLbls>
        <c:gapWidth val="80"/>
        <c:axId val="1501080927"/>
        <c:axId val="1500702367"/>
      </c:barChart>
      <c:catAx>
        <c:axId val="1501080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500702367"/>
        <c:crosses val="autoZero"/>
        <c:auto val="1"/>
        <c:lblAlgn val="ctr"/>
        <c:lblOffset val="100"/>
        <c:noMultiLvlLbl val="0"/>
      </c:catAx>
      <c:valAx>
        <c:axId val="15007023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alpha val="0"/>
                  </a:schemeClr>
                </a:solidFill>
                <a:latin typeface="+mn-lt"/>
                <a:ea typeface="+mn-ea"/>
                <a:cs typeface="+mn-cs"/>
              </a:defRPr>
            </a:pPr>
          </a:p>
        </c:txPr>
        <c:crossAx val="1501080927"/>
        <c:crosses val="autoZero"/>
        <c:crossBetween val="between"/>
      </c:valAx>
      <c:spPr>
        <a:noFill/>
        <a:ln>
          <a:noFill/>
        </a:ln>
        <a:effectLst/>
      </c:spPr>
    </c:plotArea>
    <c:legend>
      <c:legendPos val="r"/>
      <c:layout>
        <c:manualLayout>
          <c:xMode val="edge"/>
          <c:yMode val="edge"/>
          <c:x val="0.647579470246912"/>
          <c:y val="0.626807347868931"/>
          <c:w val="0.140066052061014"/>
          <c:h val="0.119137407404071"/>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legend>
    <c:plotVisOnly val="1"/>
    <c:dispBlanksAs val="gap"/>
    <c:showDLblsOverMax val="0"/>
  </c:chart>
  <c:spPr>
    <a:noFill/>
    <a:ln>
      <a:noFill/>
    </a:ln>
    <a:effectLst/>
  </c:spPr>
  <c:txPr>
    <a:bodyPr/>
    <a:lstStyle/>
    <a:p>
      <a:pPr>
        <a:defRPr lang="zh-CN" sz="9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200" b="1"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微软雅黑" panose="020B0503020204020204" pitchFamily="34" charset="-122"/>
              </a:defRPr>
            </a:pPr>
            <a:r>
              <a:rPr lang="zh-CN">
                <a:latin typeface="思源黑体 CN" panose="020B0500000000000000" pitchFamily="34" charset="-122"/>
                <a:ea typeface="思源黑体 CN" panose="020B0500000000000000" pitchFamily="34" charset="-122"/>
              </a:rPr>
              <a:t>按装机量</a:t>
            </a:r>
            <a:endParaRPr lang="en-US">
              <a:latin typeface="思源黑体 CN" panose="020B0500000000000000" pitchFamily="34" charset="-122"/>
              <a:ea typeface="思源黑体 CN" panose="020B0500000000000000" pitchFamily="34" charset="-122"/>
            </a:endParaRPr>
          </a:p>
        </c:rich>
      </c:tx>
      <c:layout>
        <c:manualLayout>
          <c:xMode val="edge"/>
          <c:yMode val="edge"/>
          <c:x val="0.428834079902821"/>
          <c:y val="0.445923752396181"/>
        </c:manualLayout>
      </c:layout>
      <c:overlay val="1"/>
      <c:spPr>
        <a:noFill/>
        <a:ln>
          <a:noFill/>
        </a:ln>
        <a:effectLst/>
      </c:spPr>
    </c:title>
    <c:autoTitleDeleted val="0"/>
    <c:plotArea>
      <c:layout>
        <c:manualLayout>
          <c:layoutTarget val="inner"/>
          <c:xMode val="edge"/>
          <c:yMode val="edge"/>
          <c:x val="0.0524146981627297"/>
          <c:y val="0.0306671317983986"/>
          <c:w val="0.922308869370478"/>
          <c:h val="0.909904398817236"/>
        </c:manualLayout>
      </c:layout>
      <c:doughnutChart>
        <c:varyColors val="1"/>
        <c:ser>
          <c:idx val="0"/>
          <c:order val="0"/>
          <c:tx>
            <c:strRef>
              <c:f>工作表1!$B$1</c:f>
              <c:strCache>
                <c:ptCount val="1"/>
                <c:pt idx="0">
                  <c:v>单位性质</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2">
                  <a:lumMod val="40000"/>
                  <a:lumOff val="60000"/>
                </a:schemeClr>
              </a:solidFill>
              <a:ln>
                <a:noFill/>
              </a:ln>
              <a:effectLst/>
            </c:spPr>
          </c:dPt>
          <c:dPt>
            <c:idx val="3"/>
            <c:bubble3D val="0"/>
            <c:spPr>
              <a:solidFill>
                <a:schemeClr val="accent4">
                  <a:shade val="86000"/>
                </a:schemeClr>
              </a:solidFill>
              <a:ln>
                <a:noFill/>
              </a:ln>
              <a:effectLst/>
            </c:spPr>
          </c:dPt>
          <c:dPt>
            <c:idx val="4"/>
            <c:bubble3D val="0"/>
            <c:spPr>
              <a:solidFill>
                <a:schemeClr val="accent4">
                  <a:tint val="70000"/>
                </a:schemeClr>
              </a:solidFill>
              <a:ln>
                <a:noFill/>
              </a:ln>
              <a:effectLst/>
            </c:spPr>
          </c:dPt>
          <c:dPt>
            <c:idx val="5"/>
            <c:bubble3D val="0"/>
            <c:spPr>
              <a:solidFill>
                <a:schemeClr val="accent5">
                  <a:lumMod val="20000"/>
                  <a:lumOff val="80000"/>
                </a:schemeClr>
              </a:solidFill>
              <a:ln>
                <a:noFill/>
              </a:ln>
              <a:effectLst/>
            </c:spPr>
          </c:dPt>
          <c:dPt>
            <c:idx val="6"/>
            <c:bubble3D val="0"/>
            <c:spPr>
              <a:solidFill>
                <a:schemeClr val="accent4">
                  <a:tint val="30000"/>
                </a:schemeClr>
              </a:solidFill>
              <a:ln>
                <a:noFill/>
              </a:ln>
              <a:effectLst/>
            </c:spPr>
          </c:dPt>
          <c:dPt>
            <c:idx val="7"/>
            <c:bubble3D val="0"/>
            <c:spPr>
              <a:solidFill>
                <a:schemeClr val="accent4">
                  <a:tint val="58000"/>
                </a:schemeClr>
              </a:solidFill>
              <a:ln>
                <a:noFill/>
              </a:ln>
              <a:effectLst/>
            </c:spPr>
          </c:dPt>
          <c:dPt>
            <c:idx val="8"/>
            <c:bubble3D val="0"/>
            <c:spPr>
              <a:solidFill>
                <a:schemeClr val="accent4">
                  <a:tint val="44000"/>
                </a:schemeClr>
              </a:solidFill>
              <a:ln>
                <a:noFill/>
              </a:ln>
              <a:effectLst/>
            </c:spPr>
          </c:dPt>
          <c:dLbls>
            <c:dLbl>
              <c:idx val="0"/>
              <c:layout>
                <c:manualLayout>
                  <c:x val="0.291163298536114"/>
                  <c:y val="0.151359928767116"/>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1"/>
              <c:layout>
                <c:manualLayout>
                  <c:x val="0.13426178269366"/>
                  <c:y val="0.159368342902765"/>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2"/>
              <c:layout>
                <c:manualLayout>
                  <c:x val="-0.202498682731222"/>
                  <c:y val="0.170445628342928"/>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3"/>
              <c:layout>
                <c:manualLayout>
                  <c:x val="-0.298201987552188"/>
                  <c:y val="0.114701046979131"/>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4"/>
              <c:layout>
                <c:manualLayout>
                  <c:x val="-0.0119672069168521"/>
                  <c:y val="0.0435448872222154"/>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5"/>
              <c:layout>
                <c:manualLayout>
                  <c:x val="-0.0325732940158743"/>
                  <c:y val="0.0709552564375398"/>
                </c:manualLayout>
              </c:layout>
              <c:showLegendKey val="0"/>
              <c:showVal val="1"/>
              <c:showCatName val="1"/>
              <c:showSerName val="0"/>
              <c:showPercent val="0"/>
              <c:showBubbleSize val="0"/>
              <c:separator>
</c:separator>
              <c:extLst>
                <c:ext xmlns:c15="http://schemas.microsoft.com/office/drawing/2012/chart" uri="{CE6537A1-D6FC-4f65-9D91-7224C49458BB}">
                  <c15:layout/>
                </c:ext>
              </c:extLst>
            </c:dLbl>
            <c:dLbl>
              <c:idx val="6"/>
              <c:layout>
                <c:manualLayout>
                  <c:x val="0.0105818022747156"/>
                  <c:y val="0.111091240713555"/>
                </c:manualLayout>
              </c:layout>
              <c:showLegendKey val="0"/>
              <c:showVal val="1"/>
              <c:showCatName val="1"/>
              <c:showSerName val="0"/>
              <c:showPercent val="0"/>
              <c:showBubbleSize val="0"/>
              <c:separator>
</c:separator>
              <c:extLst>
                <c:ext xmlns:c15="http://schemas.microsoft.com/office/drawing/2012/chart" uri="{CE6537A1-D6FC-4f65-9D91-7224C49458BB}">
                  <c15:layout>
                    <c:manualLayout>
                      <c:w val="0.187195767195767"/>
                      <c:h val="0.171694470394591"/>
                    </c:manualLayout>
                  </c15:layout>
                </c:ext>
              </c:extLst>
            </c:dLbl>
            <c:numFmt formatCode="0.0%" sourceLinked="0"/>
            <c:spPr>
              <a:noFill/>
              <a:ln w="25345">
                <a:noFill/>
              </a:ln>
              <a:effectLst/>
            </c:spPr>
            <c:txPr>
              <a:bodyPr rot="0" spcFirstLastPara="1" vertOverflow="ellipsis" vert="horz" wrap="square" lIns="38100" tIns="19050" rIns="38100" bIns="19050" anchor="ctr" anchorCtr="1"/>
              <a:lstStyle/>
              <a:p>
                <a:pPr>
                  <a:defRPr lang="zh-CN" sz="8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微软雅黑" panose="020B0503020204020204" pitchFamily="34" charset="-122"/>
                  </a:defRPr>
                </a:pPr>
              </a:p>
            </c:txPr>
            <c:showLegendKey val="0"/>
            <c:showVal val="1"/>
            <c:showCatName val="1"/>
            <c:showSerName val="0"/>
            <c:showPercent val="0"/>
            <c:showBubbleSize val="0"/>
            <c:separator>
</c:separator>
            <c:showLeaderLines val="1"/>
            <c:extLst>
              <c:ext xmlns:c15="http://schemas.microsoft.com/office/drawing/2012/chart" uri="{CE6537A1-D6FC-4f65-9D91-7224C49458BB}">
                <c15:layout/>
                <c15:showLeaderLines val="1"/>
                <c15:leaderLines>
                  <c:spPr>
                    <a:ln w="9525" cap="flat" cmpd="sng" algn="ctr">
                      <a:solidFill>
                        <a:schemeClr val="tx1">
                          <a:shade val="95000"/>
                          <a:satMod val="105000"/>
                        </a:schemeClr>
                      </a:solidFill>
                      <a:prstDash val="solid"/>
                      <a:round/>
                    </a:ln>
                    <a:effectLst/>
                  </c:spPr>
                </c15:leaderLines>
              </c:ext>
            </c:extLst>
          </c:dLbls>
          <c:cat>
            <c:strRef>
              <c:f>工作表1!$A$2:$A$10</c:f>
              <c:strCache>
                <c:ptCount val="9"/>
                <c:pt idx="0">
                  <c:v>央企</c:v>
                </c:pt>
                <c:pt idx="1">
                  <c:v>地方政府</c:v>
                </c:pt>
                <c:pt idx="2">
                  <c:v>其他社会组织</c:v>
                </c:pt>
                <c:pt idx="3">
                  <c:v>中直机关</c:v>
                </c:pt>
                <c:pt idx="4">
                  <c:v>外资企业</c:v>
                </c:pt>
                <c:pt idx="5">
                  <c:v>合资企业</c:v>
                </c:pt>
                <c:pt idx="6">
                  <c:v>事业单位</c:v>
                </c:pt>
                <c:pt idx="7">
                  <c:v>民营企业</c:v>
                </c:pt>
                <c:pt idx="8">
                  <c:v>地方国企</c:v>
                </c:pt>
              </c:strCache>
            </c:strRef>
          </c:cat>
          <c:val>
            <c:numRef>
              <c:f>工作表1!$B$2:$B$10</c:f>
              <c:numCache>
                <c:formatCode>0.0%</c:formatCode>
                <c:ptCount val="9"/>
                <c:pt idx="0">
                  <c:v>0.01875</c:v>
                </c:pt>
                <c:pt idx="1">
                  <c:v>0.025</c:v>
                </c:pt>
                <c:pt idx="2">
                  <c:v>0.025</c:v>
                </c:pt>
                <c:pt idx="3">
                  <c:v>0.03125</c:v>
                </c:pt>
                <c:pt idx="4">
                  <c:v>0.1</c:v>
                </c:pt>
                <c:pt idx="5">
                  <c:v>0.11875</c:v>
                </c:pt>
                <c:pt idx="6">
                  <c:v>0.13125</c:v>
                </c:pt>
                <c:pt idx="7">
                  <c:v>0.2125</c:v>
                </c:pt>
                <c:pt idx="8">
                  <c:v>0.3375</c:v>
                </c:pt>
              </c:numCache>
            </c:numRef>
          </c:val>
        </c:ser>
        <c:dLbls>
          <c:showLegendKey val="0"/>
          <c:showVal val="0"/>
          <c:showCatName val="0"/>
          <c:showSerName val="0"/>
          <c:showPercent val="0"/>
          <c:showBubbleSize val="0"/>
          <c:showLeaderLines val="1"/>
        </c:dLbls>
        <c:firstSliceAng val="180"/>
        <c:holeSize val="32"/>
      </c:doughnutChart>
      <c:spPr>
        <a:noFill/>
        <a:ln w="25345">
          <a:noFill/>
        </a:ln>
        <a:effectLst/>
      </c:spPr>
    </c:plotArea>
    <c:plotVisOnly val="1"/>
    <c:dispBlanksAs val="gap"/>
    <c:showDLblsOverMax val="0"/>
  </c:chart>
  <c:spPr>
    <a:solidFill>
      <a:schemeClr val="bg1"/>
    </a:solidFill>
    <a:ln w="9525" cap="flat" cmpd="sng" algn="ctr">
      <a:noFill/>
      <a:prstDash val="solid"/>
      <a:round/>
    </a:ln>
    <a:effectLst/>
  </c:spPr>
  <c:txPr>
    <a:bodyPr/>
    <a:lstStyle/>
    <a:p>
      <a:pPr>
        <a:defRPr lang="zh-CN" sz="10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50634145359"/>
          <c:y val="0.0282413426571768"/>
          <c:w val="0.531176834117819"/>
          <c:h val="0.925313323242551"/>
        </c:manualLayout>
      </c:layout>
      <c:barChart>
        <c:barDir val="bar"/>
        <c:grouping val="clustered"/>
        <c:varyColors val="0"/>
        <c:ser>
          <c:idx val="0"/>
          <c:order val="0"/>
          <c:tx>
            <c:strRef>
              <c:f>Sheet1!$B$1</c:f>
              <c:strCache>
                <c:ptCount val="1"/>
                <c:pt idx="0">
                  <c:v>厂商数量</c:v>
                </c:pt>
              </c:strCache>
            </c:strRef>
          </c:tx>
          <c:spPr>
            <a:solidFill>
              <a:srgbClr val="429798"/>
            </a:solidFill>
            <a:ln>
              <a:solidFill>
                <a:schemeClr val="bg1">
                  <a:alpha val="99000"/>
                </a:schemeClr>
              </a:solidFill>
            </a:ln>
            <a:effectLst>
              <a:outerShdw blurRad="38100" dist="12700" dir="5400000" algn="ctr"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其他</c:v>
                </c:pt>
                <c:pt idx="1">
                  <c:v>神通数据库</c:v>
                </c:pt>
                <c:pt idx="2">
                  <c:v>Gbase</c:v>
                </c:pt>
                <c:pt idx="3">
                  <c:v>GreatDB</c:v>
                </c:pt>
                <c:pt idx="4">
                  <c:v>UXDB</c:v>
                </c:pt>
                <c:pt idx="5">
                  <c:v>TDSQL</c:v>
                </c:pt>
                <c:pt idx="6">
                  <c:v>Kingbase</c:v>
                </c:pt>
                <c:pt idx="7">
                  <c:v>MongoDB</c:v>
                </c:pt>
                <c:pt idx="8">
                  <c:v>GoldenDB</c:v>
                </c:pt>
                <c:pt idx="9">
                  <c:v>TiDB</c:v>
                </c:pt>
                <c:pt idx="10">
                  <c:v>Teradata</c:v>
                </c:pt>
                <c:pt idx="11">
                  <c:v>GaussDB</c:v>
                </c:pt>
                <c:pt idx="12">
                  <c:v>DM8</c:v>
                </c:pt>
                <c:pt idx="13">
                  <c:v>PolarDB</c:v>
                </c:pt>
                <c:pt idx="14">
                  <c:v>OceanBase</c:v>
                </c:pt>
                <c:pt idx="15">
                  <c:v>DB2</c:v>
                </c:pt>
                <c:pt idx="16">
                  <c:v>HANA</c:v>
                </c:pt>
                <c:pt idx="17">
                  <c:v>Microsoft SQL Server</c:v>
                </c:pt>
                <c:pt idx="18">
                  <c:v>MySQL</c:v>
                </c:pt>
                <c:pt idx="19">
                  <c:v>Oracle</c:v>
                </c:pt>
              </c:strCache>
            </c:strRef>
          </c:cat>
          <c:val>
            <c:numRef>
              <c:f>Sheet1!$B$2:$B$21</c:f>
              <c:numCache>
                <c:formatCode>0_ </c:formatCode>
                <c:ptCount val="20"/>
                <c:pt idx="0">
                  <c:v>33</c:v>
                </c:pt>
                <c:pt idx="1">
                  <c:v>4</c:v>
                </c:pt>
                <c:pt idx="2">
                  <c:v>6</c:v>
                </c:pt>
                <c:pt idx="3">
                  <c:v>6</c:v>
                </c:pt>
                <c:pt idx="4">
                  <c:v>8</c:v>
                </c:pt>
                <c:pt idx="5">
                  <c:v>9</c:v>
                </c:pt>
                <c:pt idx="6">
                  <c:v>17</c:v>
                </c:pt>
                <c:pt idx="7">
                  <c:v>20.96</c:v>
                </c:pt>
                <c:pt idx="8">
                  <c:v>22</c:v>
                </c:pt>
                <c:pt idx="9">
                  <c:v>24</c:v>
                </c:pt>
                <c:pt idx="10">
                  <c:v>26</c:v>
                </c:pt>
                <c:pt idx="11">
                  <c:v>29</c:v>
                </c:pt>
                <c:pt idx="12">
                  <c:v>30</c:v>
                </c:pt>
                <c:pt idx="13">
                  <c:v>37</c:v>
                </c:pt>
                <c:pt idx="14">
                  <c:v>40</c:v>
                </c:pt>
                <c:pt idx="15">
                  <c:v>40</c:v>
                </c:pt>
                <c:pt idx="16">
                  <c:v>43</c:v>
                </c:pt>
                <c:pt idx="17">
                  <c:v>47.2</c:v>
                </c:pt>
                <c:pt idx="18">
                  <c:v>50</c:v>
                </c:pt>
                <c:pt idx="19">
                  <c:v>57</c:v>
                </c:pt>
              </c:numCache>
            </c:numRef>
          </c:val>
        </c:ser>
        <c:dLbls>
          <c:showLegendKey val="0"/>
          <c:showVal val="0"/>
          <c:showCatName val="0"/>
          <c:showSerName val="0"/>
          <c:showPercent val="0"/>
          <c:showBubbleSize val="0"/>
        </c:dLbls>
        <c:gapWidth val="80"/>
        <c:axId val="1501080927"/>
        <c:axId val="1500702367"/>
      </c:barChart>
      <c:catAx>
        <c:axId val="1501080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500702367"/>
        <c:crosses val="autoZero"/>
        <c:auto val="1"/>
        <c:lblAlgn val="ctr"/>
        <c:lblOffset val="100"/>
        <c:noMultiLvlLbl val="0"/>
      </c:catAx>
      <c:valAx>
        <c:axId val="1500702367"/>
        <c:scaling>
          <c:orientation val="minMax"/>
        </c:scaling>
        <c:delete val="0"/>
        <c:axPos val="b"/>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alpha val="0"/>
                  </a:schemeClr>
                </a:solidFill>
                <a:latin typeface="+mn-lt"/>
                <a:ea typeface="+mn-ea"/>
                <a:cs typeface="+mn-cs"/>
              </a:defRPr>
            </a:pPr>
          </a:p>
        </c:txPr>
        <c:crossAx val="1501080927"/>
        <c:crosses val="autoZero"/>
        <c:crossBetween val="between"/>
      </c:valAx>
      <c:spPr>
        <a:noFill/>
        <a:ln>
          <a:noFill/>
        </a:ln>
        <a:effectLst/>
      </c:spPr>
    </c:plotArea>
    <c:legend>
      <c:legendPos val="r"/>
      <c:layout>
        <c:manualLayout>
          <c:xMode val="edge"/>
          <c:yMode val="edge"/>
          <c:x val="0.75500237086329"/>
          <c:y val="0.691142535730413"/>
          <c:w val="0.243224818786684"/>
          <c:h val="0.0468395023409976"/>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legend>
    <c:plotVisOnly val="1"/>
    <c:dispBlanksAs val="gap"/>
    <c:showDLblsOverMax val="0"/>
  </c:chart>
  <c:spPr>
    <a:noFill/>
    <a:ln>
      <a:noFill/>
    </a:ln>
    <a:effectLst/>
  </c:spPr>
  <c:txPr>
    <a:bodyPr/>
    <a:lstStyle/>
    <a:p>
      <a:pPr>
        <a:defRPr lang="zh-CN" sz="9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厂商数量</c:v>
                </c:pt>
              </c:strCache>
            </c:strRef>
          </c:tx>
          <c:spPr>
            <a:solidFill>
              <a:srgbClr val="429798"/>
            </a:solidFill>
            <a:ln>
              <a:solidFill>
                <a:schemeClr val="bg1">
                  <a:alpha val="99000"/>
                </a:schemeClr>
              </a:solidFill>
            </a:ln>
            <a:effectLst>
              <a:outerShdw blurRad="38100" dist="12700" dir="5400000" algn="ctr" rotWithShape="0">
                <a:srgbClr val="429798">
                  <a:alpha val="38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上级单位直接指定</c:v>
                </c:pt>
                <c:pt idx="1">
                  <c:v>产品的资源占用率</c:v>
                </c:pt>
                <c:pt idx="2">
                  <c:v>产品的数据一致性</c:v>
                </c:pt>
                <c:pt idx="3">
                  <c:v>产品的市场口碑</c:v>
                </c:pt>
                <c:pt idx="4">
                  <c:v>产品的核心代码自主性</c:v>
                </c:pt>
                <c:pt idx="5">
                  <c:v>厂商的品牌</c:v>
                </c:pt>
                <c:pt idx="6">
                  <c:v>产品的计算分析能力（大数据实时分析能力）</c:v>
                </c:pt>
                <c:pt idx="7">
                  <c:v>产品的双写、回迁能力</c:v>
                </c:pt>
                <c:pt idx="8">
                  <c:v>产品的事务处理能力</c:v>
                </c:pt>
                <c:pt idx="9">
                  <c:v>厂商的报价</c:v>
                </c:pt>
                <c:pt idx="10">
                  <c:v>产品的稳定性</c:v>
                </c:pt>
                <c:pt idx="11">
                  <c:v>产品的兼容性</c:v>
                </c:pt>
                <c:pt idx="12">
                  <c:v>产品的易用性</c:v>
                </c:pt>
                <c:pt idx="13">
                  <c:v>厂商的服务效率和能力</c:v>
                </c:pt>
                <c:pt idx="14">
                  <c:v>产品的安全可靠性</c:v>
                </c:pt>
              </c:strCache>
            </c:strRef>
          </c:cat>
          <c:val>
            <c:numRef>
              <c:f>Sheet1!$B$2:$B$16</c:f>
              <c:numCache>
                <c:formatCode>0_ </c:formatCode>
                <c:ptCount val="15"/>
                <c:pt idx="0">
                  <c:v>51</c:v>
                </c:pt>
                <c:pt idx="1">
                  <c:v>60.96</c:v>
                </c:pt>
                <c:pt idx="2">
                  <c:v>62.08</c:v>
                </c:pt>
                <c:pt idx="3">
                  <c:v>71.04</c:v>
                </c:pt>
                <c:pt idx="4">
                  <c:v>74.08</c:v>
                </c:pt>
                <c:pt idx="5">
                  <c:v>75.04</c:v>
                </c:pt>
                <c:pt idx="6">
                  <c:v>80.96</c:v>
                </c:pt>
                <c:pt idx="7">
                  <c:v>88.8</c:v>
                </c:pt>
                <c:pt idx="8">
                  <c:v>90.08</c:v>
                </c:pt>
                <c:pt idx="9">
                  <c:v>91.04</c:v>
                </c:pt>
                <c:pt idx="10">
                  <c:v>96.96</c:v>
                </c:pt>
                <c:pt idx="11">
                  <c:v>98.08</c:v>
                </c:pt>
                <c:pt idx="12">
                  <c:v>100.96</c:v>
                </c:pt>
                <c:pt idx="13">
                  <c:v>112</c:v>
                </c:pt>
                <c:pt idx="14">
                  <c:v>127.04</c:v>
                </c:pt>
              </c:numCache>
            </c:numRef>
          </c:val>
        </c:ser>
        <c:dLbls>
          <c:showLegendKey val="0"/>
          <c:showVal val="0"/>
          <c:showCatName val="0"/>
          <c:showSerName val="0"/>
          <c:showPercent val="0"/>
          <c:showBubbleSize val="0"/>
        </c:dLbls>
        <c:gapWidth val="80"/>
        <c:axId val="1501080927"/>
        <c:axId val="1500702367"/>
      </c:barChart>
      <c:catAx>
        <c:axId val="1501080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500702367"/>
        <c:crosses val="autoZero"/>
        <c:auto val="1"/>
        <c:lblAlgn val="ctr"/>
        <c:lblOffset val="100"/>
        <c:noMultiLvlLbl val="0"/>
      </c:catAx>
      <c:valAx>
        <c:axId val="1500702367"/>
        <c:scaling>
          <c:orientation val="minMax"/>
        </c:scaling>
        <c:delete val="0"/>
        <c:axPos val="b"/>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alpha val="0"/>
                  </a:schemeClr>
                </a:solidFill>
                <a:latin typeface="+mn-lt"/>
                <a:ea typeface="+mn-ea"/>
                <a:cs typeface="+mn-cs"/>
              </a:defRPr>
            </a:pPr>
          </a:p>
        </c:txPr>
        <c:crossAx val="1501080927"/>
        <c:crosses val="autoZero"/>
        <c:crossBetween val="between"/>
      </c:valAx>
      <c:spPr>
        <a:noFill/>
        <a:ln w="25400">
          <a:noFill/>
        </a:ln>
        <a:effectLst/>
      </c:spPr>
    </c:plotArea>
    <c:legend>
      <c:legendPos val="r"/>
      <c:layout>
        <c:manualLayout>
          <c:xMode val="edge"/>
          <c:yMode val="edge"/>
          <c:x val="0.746932058822932"/>
          <c:y val="0.893411249154653"/>
          <c:w val="0.178616081489618"/>
          <c:h val="0.0539928671171706"/>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legend>
    <c:plotVisOnly val="1"/>
    <c:dispBlanksAs val="gap"/>
    <c:showDLblsOverMax val="0"/>
  </c:chart>
  <c:spPr>
    <a:noFill/>
    <a:ln>
      <a:noFill/>
    </a:ln>
    <a:effectLst/>
  </c:spPr>
  <c:txPr>
    <a:bodyPr/>
    <a:lstStyle/>
    <a:p>
      <a:pPr>
        <a:defRPr lang="zh-CN" sz="900"/>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厂商数量</c:v>
                </c:pt>
              </c:strCache>
            </c:strRef>
          </c:tx>
          <c:spPr>
            <a:solidFill>
              <a:srgbClr val="429798"/>
            </a:solidFill>
            <a:ln w="9525">
              <a:solidFill>
                <a:schemeClr val="bg1"/>
              </a:solidFill>
            </a:ln>
            <a:effectLst>
              <a:outerShdw blurRad="38100" dist="12700" dir="5400000" algn="ctr"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Sheet1!$A$2:$A$22</c:f>
              <c:strCache>
                <c:ptCount val="20"/>
                <c:pt idx="0">
                  <c:v>其他</c:v>
                </c:pt>
                <c:pt idx="1">
                  <c:v>神通数据库</c:v>
                </c:pt>
                <c:pt idx="2">
                  <c:v>Gbase</c:v>
                </c:pt>
                <c:pt idx="3">
                  <c:v>GreatDB</c:v>
                </c:pt>
                <c:pt idx="4">
                  <c:v>UXDB</c:v>
                </c:pt>
                <c:pt idx="5">
                  <c:v>Microsoft SQL Server</c:v>
                </c:pt>
                <c:pt idx="6">
                  <c:v>Teradata</c:v>
                </c:pt>
                <c:pt idx="7">
                  <c:v>HANA</c:v>
                </c:pt>
                <c:pt idx="8">
                  <c:v>DB2</c:v>
                </c:pt>
                <c:pt idx="9">
                  <c:v>MySQL</c:v>
                </c:pt>
                <c:pt idx="10">
                  <c:v>MongoDB</c:v>
                </c:pt>
                <c:pt idx="11">
                  <c:v>TiDB</c:v>
                </c:pt>
                <c:pt idx="12">
                  <c:v>GoldenDB</c:v>
                </c:pt>
                <c:pt idx="13">
                  <c:v>Kingbase</c:v>
                </c:pt>
                <c:pt idx="14">
                  <c:v>Oracle</c:v>
                </c:pt>
                <c:pt idx="15">
                  <c:v>PolarDB</c:v>
                </c:pt>
                <c:pt idx="16">
                  <c:v>TDSQL</c:v>
                </c:pt>
                <c:pt idx="17">
                  <c:v>DM8</c:v>
                </c:pt>
                <c:pt idx="18">
                  <c:v>GaussDB</c:v>
                </c:pt>
                <c:pt idx="19">
                  <c:v>OceanBase</c:v>
                </c:pt>
              </c:strCache>
            </c:strRef>
          </c:cat>
          <c:val>
            <c:numRef>
              <c:f>Sheet1!$B$2:$B$22</c:f>
              <c:numCache>
                <c:formatCode>General</c:formatCode>
                <c:ptCount val="21"/>
                <c:pt idx="0">
                  <c:v>63</c:v>
                </c:pt>
                <c:pt idx="1">
                  <c:v>21</c:v>
                </c:pt>
                <c:pt idx="2">
                  <c:v>27</c:v>
                </c:pt>
                <c:pt idx="3">
                  <c:v>29</c:v>
                </c:pt>
                <c:pt idx="4">
                  <c:v>34</c:v>
                </c:pt>
                <c:pt idx="5">
                  <c:v>34</c:v>
                </c:pt>
                <c:pt idx="6">
                  <c:v>36</c:v>
                </c:pt>
                <c:pt idx="7">
                  <c:v>36</c:v>
                </c:pt>
                <c:pt idx="8">
                  <c:v>37</c:v>
                </c:pt>
                <c:pt idx="9">
                  <c:v>38</c:v>
                </c:pt>
                <c:pt idx="10">
                  <c:v>38</c:v>
                </c:pt>
                <c:pt idx="11">
                  <c:v>39</c:v>
                </c:pt>
                <c:pt idx="12">
                  <c:v>41</c:v>
                </c:pt>
                <c:pt idx="13">
                  <c:v>42</c:v>
                </c:pt>
                <c:pt idx="14">
                  <c:v>45</c:v>
                </c:pt>
                <c:pt idx="15">
                  <c:v>51</c:v>
                </c:pt>
                <c:pt idx="16">
                  <c:v>51</c:v>
                </c:pt>
                <c:pt idx="17">
                  <c:v>52</c:v>
                </c:pt>
                <c:pt idx="18">
                  <c:v>61</c:v>
                </c:pt>
                <c:pt idx="19">
                  <c:v>68</c:v>
                </c:pt>
              </c:numCache>
            </c:numRef>
          </c:val>
        </c:ser>
        <c:dLbls>
          <c:showLegendKey val="0"/>
          <c:showVal val="0"/>
          <c:showCatName val="0"/>
          <c:showSerName val="0"/>
          <c:showPercent val="0"/>
          <c:showBubbleSize val="0"/>
        </c:dLbls>
        <c:gapWidth val="80"/>
        <c:axId val="1501080927"/>
        <c:axId val="1500702367"/>
      </c:barChart>
      <c:catAx>
        <c:axId val="1501080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500702367"/>
        <c:crosses val="autoZero"/>
        <c:auto val="1"/>
        <c:lblAlgn val="ctr"/>
        <c:lblOffset val="100"/>
        <c:noMultiLvlLbl val="0"/>
      </c:catAx>
      <c:valAx>
        <c:axId val="15007023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alpha val="0"/>
                  </a:schemeClr>
                </a:solidFill>
                <a:latin typeface="+mn-lt"/>
                <a:ea typeface="+mn-ea"/>
                <a:cs typeface="+mn-cs"/>
              </a:defRPr>
            </a:pPr>
          </a:p>
        </c:txPr>
        <c:crossAx val="1501080927"/>
        <c:crosses val="autoZero"/>
        <c:crossBetween val="between"/>
      </c:valAx>
      <c:spPr>
        <a:noFill/>
        <a:ln>
          <a:noFill/>
        </a:ln>
        <a:effectLst/>
      </c:spPr>
    </c:plotArea>
    <c:legend>
      <c:legendPos val="r"/>
      <c:layout>
        <c:manualLayout>
          <c:xMode val="edge"/>
          <c:yMode val="edge"/>
          <c:x val="0.794670966274534"/>
          <c:y val="0.91293054974841"/>
          <c:w val="0.172645500187804"/>
          <c:h val="0.0489209811874374"/>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方正黑体简体" panose="02000000000000000000" pitchFamily="2" charset="-122"/>
              <a:ea typeface="方正黑体简体" panose="02000000000000000000" pitchFamily="2" charset="-122"/>
              <a:cs typeface="+mn-cs"/>
            </a:defRPr>
          </a:pPr>
        </a:p>
      </c:txPr>
    </c:legend>
    <c:plotVisOnly val="1"/>
    <c:dispBlanksAs val="gap"/>
    <c:showDLblsOverMax val="0"/>
  </c:chart>
  <c:spPr>
    <a:noFill/>
    <a:ln>
      <a:noFill/>
    </a:ln>
    <a:effectLst/>
  </c:spPr>
  <c:txPr>
    <a:bodyPr/>
    <a:lstStyle/>
    <a:p>
      <a:pPr>
        <a:defRPr lang="zh-CN" sz="900"/>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厂商数量</c:v>
                </c:pt>
              </c:strCache>
            </c:strRef>
          </c:tx>
          <c:spPr>
            <a:solidFill>
              <a:srgbClr val="429798"/>
            </a:solidFill>
            <a:ln>
              <a:solidFill>
                <a:schemeClr val="bg1">
                  <a:alpha val="99000"/>
                </a:schemeClr>
              </a:solidFill>
            </a:ln>
            <a:effectLst>
              <a:outerShdw blurRad="38100" dist="12700" dir="5400000" algn="ctr" rotWithShape="0">
                <a:srgbClr val="000000">
                  <a:alpha val="38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思源黑体 CN" panose="020B0500000000000000" pitchFamily="34" charset="-122"/>
                    <a:ea typeface="思源黑体 CN" panose="020B0500000000000000" pitchFamily="34"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产品的市场口碑</c:v>
                </c:pt>
                <c:pt idx="1">
                  <c:v>厂商的品牌</c:v>
                </c:pt>
                <c:pt idx="2">
                  <c:v>产品的易用性</c:v>
                </c:pt>
                <c:pt idx="3">
                  <c:v>产品的资源占用率</c:v>
                </c:pt>
                <c:pt idx="4">
                  <c:v>上级单位直接指定</c:v>
                </c:pt>
                <c:pt idx="5">
                  <c:v>产品的计算分析能力（大数据实时分析能力）</c:v>
                </c:pt>
                <c:pt idx="6">
                  <c:v>产品的数据一致性</c:v>
                </c:pt>
                <c:pt idx="7">
                  <c:v>产品的事务处理能力</c:v>
                </c:pt>
                <c:pt idx="8">
                  <c:v>厂商的报价</c:v>
                </c:pt>
                <c:pt idx="9">
                  <c:v>产品的核心代码自主性</c:v>
                </c:pt>
                <c:pt idx="10">
                  <c:v>厂商的服务效率和能力</c:v>
                </c:pt>
                <c:pt idx="11">
                  <c:v>产品的双写、回迁能力</c:v>
                </c:pt>
                <c:pt idx="12">
                  <c:v>产品的稳定性</c:v>
                </c:pt>
                <c:pt idx="13">
                  <c:v>产品的兼容性</c:v>
                </c:pt>
                <c:pt idx="14">
                  <c:v>产品的安全可靠性</c:v>
                </c:pt>
              </c:strCache>
            </c:strRef>
          </c:cat>
          <c:val>
            <c:numRef>
              <c:f>Sheet1!$B$2:$B$16</c:f>
              <c:numCache>
                <c:formatCode>0_ </c:formatCode>
                <c:ptCount val="15"/>
                <c:pt idx="0">
                  <c:v>32</c:v>
                </c:pt>
                <c:pt idx="1">
                  <c:v>36</c:v>
                </c:pt>
                <c:pt idx="2">
                  <c:v>49</c:v>
                </c:pt>
                <c:pt idx="3">
                  <c:v>50</c:v>
                </c:pt>
                <c:pt idx="4">
                  <c:v>51</c:v>
                </c:pt>
                <c:pt idx="5">
                  <c:v>56</c:v>
                </c:pt>
                <c:pt idx="6">
                  <c:v>59</c:v>
                </c:pt>
                <c:pt idx="7">
                  <c:v>60</c:v>
                </c:pt>
                <c:pt idx="8">
                  <c:v>60</c:v>
                </c:pt>
                <c:pt idx="9">
                  <c:v>61</c:v>
                </c:pt>
                <c:pt idx="10">
                  <c:v>67</c:v>
                </c:pt>
                <c:pt idx="11">
                  <c:v>70</c:v>
                </c:pt>
                <c:pt idx="12">
                  <c:v>73</c:v>
                </c:pt>
                <c:pt idx="13">
                  <c:v>76</c:v>
                </c:pt>
                <c:pt idx="14">
                  <c:v>86</c:v>
                </c:pt>
              </c:numCache>
            </c:numRef>
          </c:val>
        </c:ser>
        <c:dLbls>
          <c:showLegendKey val="0"/>
          <c:showVal val="0"/>
          <c:showCatName val="0"/>
          <c:showSerName val="0"/>
          <c:showPercent val="0"/>
          <c:showBubbleSize val="0"/>
        </c:dLbls>
        <c:gapWidth val="80"/>
        <c:axId val="1501080927"/>
        <c:axId val="1500702367"/>
      </c:barChart>
      <c:catAx>
        <c:axId val="15010809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500702367"/>
        <c:crosses val="autoZero"/>
        <c:auto val="1"/>
        <c:lblAlgn val="ctr"/>
        <c:lblOffset val="100"/>
        <c:noMultiLvlLbl val="0"/>
      </c:catAx>
      <c:valAx>
        <c:axId val="1500702367"/>
        <c:scaling>
          <c:orientation val="minMax"/>
        </c:scaling>
        <c:delete val="1"/>
        <c:axPos val="b"/>
        <c:numFmt formatCode="0_ "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501080927"/>
        <c:crosses val="autoZero"/>
        <c:crossBetween val="between"/>
      </c:valAx>
      <c:spPr>
        <a:noFill/>
        <a:ln>
          <a:noFill/>
        </a:ln>
        <a:effectLst/>
      </c:spPr>
    </c:plotArea>
    <c:legend>
      <c:legendPos val="b"/>
      <c:layout>
        <c:manualLayout>
          <c:xMode val="edge"/>
          <c:yMode val="edge"/>
          <c:x val="0.750473989206405"/>
          <c:y val="0.719590951896711"/>
          <c:w val="0.209045525933682"/>
          <c:h val="0.0439114399493167"/>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legend>
    <c:plotVisOnly val="1"/>
    <c:dispBlanksAs val="gap"/>
    <c:showDLblsOverMax val="0"/>
  </c:chart>
  <c:spPr>
    <a:noFill/>
    <a:ln>
      <a:noFill/>
    </a:ln>
    <a:effectLst/>
  </c:spPr>
  <c:txPr>
    <a:bodyPr/>
    <a:lstStyle/>
    <a:p>
      <a:pPr>
        <a:defRPr lang="zh-CN" sz="9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得分</c:v>
                </c:pt>
              </c:strCache>
            </c:strRef>
          </c:tx>
          <c:spPr>
            <a:solidFill>
              <a:srgbClr val="1CA0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方正黑体简体" panose="02000000000000000000" pitchFamily="2" charset="-122"/>
                    <a:ea typeface="方正黑体简体" panose="02000000000000000000" pitchFamily="2"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Oracle</c:v>
                </c:pt>
                <c:pt idx="1">
                  <c:v>MySQL</c:v>
                </c:pt>
                <c:pt idx="2">
                  <c:v>Microsoft
SQL server</c:v>
                </c:pt>
                <c:pt idx="3">
                  <c:v>DM8</c:v>
                </c:pt>
                <c:pt idx="4">
                  <c:v>KingbaseES</c:v>
                </c:pt>
                <c:pt idx="5">
                  <c:v>Gbase8a</c:v>
                </c:pt>
                <c:pt idx="6">
                  <c:v>神通数据库</c:v>
                </c:pt>
                <c:pt idx="7">
                  <c:v>PolarDB</c:v>
                </c:pt>
                <c:pt idx="8">
                  <c:v>OceanBase</c:v>
                </c:pt>
                <c:pt idx="9">
                  <c:v>TDSQL</c:v>
                </c:pt>
                <c:pt idx="10">
                  <c:v>GaussDB</c:v>
                </c:pt>
                <c:pt idx="11">
                  <c:v>GoldenDB</c:v>
                </c:pt>
                <c:pt idx="12">
                  <c:v>TiDB</c:v>
                </c:pt>
                <c:pt idx="13">
                  <c:v>SequoiaDB</c:v>
                </c:pt>
                <c:pt idx="14">
                  <c:v>UXDB</c:v>
                </c:pt>
                <c:pt idx="15">
                  <c:v>Vastbase</c:v>
                </c:pt>
              </c:strCache>
            </c:strRef>
          </c:cat>
          <c:val>
            <c:numRef>
              <c:f>Sheet1!$B$2:$B$17</c:f>
              <c:numCache>
                <c:formatCode>General</c:formatCode>
                <c:ptCount val="16"/>
                <c:pt idx="0">
                  <c:v>32.5</c:v>
                </c:pt>
                <c:pt idx="1">
                  <c:v>33</c:v>
                </c:pt>
                <c:pt idx="2">
                  <c:v>32</c:v>
                </c:pt>
                <c:pt idx="3">
                  <c:v>35</c:v>
                </c:pt>
                <c:pt idx="4">
                  <c:v>31</c:v>
                </c:pt>
                <c:pt idx="5">
                  <c:v>32</c:v>
                </c:pt>
                <c:pt idx="6">
                  <c:v>31</c:v>
                </c:pt>
                <c:pt idx="7">
                  <c:v>32.5</c:v>
                </c:pt>
                <c:pt idx="8">
                  <c:v>36.5</c:v>
                </c:pt>
                <c:pt idx="9">
                  <c:v>33</c:v>
                </c:pt>
                <c:pt idx="10">
                  <c:v>34</c:v>
                </c:pt>
                <c:pt idx="11">
                  <c:v>34</c:v>
                </c:pt>
                <c:pt idx="12">
                  <c:v>30</c:v>
                </c:pt>
                <c:pt idx="13">
                  <c:v>34</c:v>
                </c:pt>
                <c:pt idx="14">
                  <c:v>31</c:v>
                </c:pt>
                <c:pt idx="15">
                  <c:v>30</c:v>
                </c:pt>
              </c:numCache>
            </c:numRef>
          </c:val>
        </c:ser>
        <c:dLbls>
          <c:showLegendKey val="0"/>
          <c:showVal val="0"/>
          <c:showCatName val="0"/>
          <c:showSerName val="0"/>
          <c:showPercent val="0"/>
          <c:showBubbleSize val="0"/>
        </c:dLbls>
        <c:gapWidth val="219"/>
        <c:overlap val="-27"/>
        <c:axId val="1268988224"/>
        <c:axId val="1268988880"/>
      </c:barChart>
      <c:catAx>
        <c:axId val="126898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crossAx val="1268988880"/>
        <c:crosses val="autoZero"/>
        <c:auto val="1"/>
        <c:lblAlgn val="ctr"/>
        <c:lblOffset val="100"/>
        <c:noMultiLvlLbl val="0"/>
      </c:catAx>
      <c:valAx>
        <c:axId val="1268988880"/>
        <c:scaling>
          <c:orientation val="minMax"/>
          <c:min val="20"/>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68988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思源黑体 CN" panose="020B0500000000000000" pitchFamily="34" charset="-122"/>
              <a:ea typeface="思源黑体 CN" panose="020B0500000000000000"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3">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39C73-D028-1D49-B3C5-E7ECAE4A001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B99BD-70A5-3940-A1D2-857E5C0E0BF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4FF0D28-4CE2-4E79-B744-70A0DB8F65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a:latin typeface="微软雅黑" panose="020B0503020204020204" pitchFamily="34" charset="-122"/>
                <a:ea typeface="微软雅黑" panose="020B0503020204020204" pitchFamily="34" charset="-122"/>
              </a:rPr>
              <a:t>通过底层系统全栈技术的协同融合，为云原生平台和应用提供高效和创新的云原生系统服务</a:t>
            </a:r>
            <a:endParaRPr lang="zh-CN" altLang="en-US" sz="120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4FF0D28-4CE2-4E79-B744-70A0DB8F65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B129AE58-9DA8-1340-9369-AC2ADE68911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F8B7C1C-990B-AC43-930A-C495E580152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9AE58-9DA8-1340-9369-AC2ADE68911D}"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B7C1C-990B-AC43-930A-C495E580152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chart" Target="../charts/chart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chart" Target="../charts/chart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2.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4.emf"/></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14.xml"/><Relationship Id="rId2" Type="http://schemas.openxmlformats.org/officeDocument/2006/relationships/image" Target="../media/image2.png"/><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image" Target="../media/image4.emf"/></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4.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9.xml"/><Relationship Id="rId2" Type="http://schemas.openxmlformats.org/officeDocument/2006/relationships/image" Target="../media/image2.png"/><Relationship Id="rId1" Type="http://schemas.openxmlformats.org/officeDocument/2006/relationships/image" Target="../media/image4.emf"/></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chart" Target="../charts/char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2.png"/><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image" Target="../media/image4.emf"/><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chart" Target="../charts/chart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302" b="31421"/>
          <a:stretch>
            <a:fillRect/>
          </a:stretch>
        </p:blipFill>
        <p:spPr bwMode="auto">
          <a:xfrm>
            <a:off x="434462" y="392407"/>
            <a:ext cx="1973846" cy="756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p:cNvSpPr txBox="1"/>
          <p:nvPr/>
        </p:nvSpPr>
        <p:spPr>
          <a:xfrm>
            <a:off x="1092200" y="1822147"/>
            <a:ext cx="10609991" cy="7234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defRPr/>
            </a:pPr>
            <a:r>
              <a:rPr lang="zh-CN" altLang="en-US" sz="3600" b="1" dirty="0">
                <a:solidFill>
                  <a:srgbClr val="19696D"/>
                </a:solidFill>
                <a:latin typeface="思源黑体 CN" panose="020B0500000000000000" pitchFamily="34" charset="-122"/>
                <a:ea typeface="思源黑体 CN" panose="020B0500000000000000" pitchFamily="34" charset="-122"/>
              </a:rPr>
              <a:t>数据库升级选型参考</a:t>
            </a:r>
            <a:endParaRPr lang="ko-KR" altLang="en-US" sz="3600" b="1" dirty="0">
              <a:solidFill>
                <a:srgbClr val="19696D"/>
              </a:solidFill>
              <a:latin typeface="思源黑体 CN" panose="020B0500000000000000" pitchFamily="34" charset="-122"/>
            </a:endParaRPr>
          </a:p>
        </p:txBody>
      </p:sp>
      <p:sp>
        <p:nvSpPr>
          <p:cNvPr id="5124" name="Text Placeholder 2"/>
          <p:cNvSpPr txBox="1"/>
          <p:nvPr/>
        </p:nvSpPr>
        <p:spPr bwMode="auto">
          <a:xfrm>
            <a:off x="1092200" y="2602139"/>
            <a:ext cx="5821217"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buFont typeface="Arial" panose="020B0604020202020204" pitchFamily="34" charset="0"/>
              <a:buNone/>
            </a:pPr>
            <a:r>
              <a:rPr lang="zh-CN" altLang="en-US" sz="2000" b="1" dirty="0">
                <a:solidFill>
                  <a:srgbClr val="19696D"/>
                </a:solidFill>
                <a:latin typeface="思源黑体 CN" panose="020B0500000000000000" pitchFamily="34" charset="-122"/>
                <a:ea typeface="思源黑体 CN" panose="020B0500000000000000" pitchFamily="34" charset="-122"/>
              </a:rPr>
              <a:t>赛迪顾问股份有限公司</a:t>
            </a:r>
            <a:endParaRPr lang="en-US" altLang="zh-CN" sz="2000" b="1" dirty="0">
              <a:solidFill>
                <a:srgbClr val="19696D"/>
              </a:solidFill>
              <a:latin typeface="思源黑体 CN" panose="020B0500000000000000" pitchFamily="34" charset="-122"/>
              <a:ea typeface="思源黑体 CN" panose="020B0500000000000000" pitchFamily="34" charset="-122"/>
            </a:endParaRPr>
          </a:p>
          <a:p>
            <a:pPr eaLnBrk="1" hangingPunct="1">
              <a:buFont typeface="Arial" panose="020B0604020202020204" pitchFamily="34" charset="0"/>
              <a:buNone/>
            </a:pPr>
            <a:r>
              <a:rPr lang="zh-CN" altLang="en-US" sz="2000" b="1" dirty="0">
                <a:solidFill>
                  <a:srgbClr val="19696D"/>
                </a:solidFill>
                <a:latin typeface="思源黑体 CN" panose="020B0500000000000000" pitchFamily="34" charset="-122"/>
                <a:ea typeface="思源黑体 CN" panose="020B0500000000000000" pitchFamily="34" charset="-122"/>
              </a:rPr>
              <a:t>业务总监 高丹</a:t>
            </a:r>
            <a:endParaRPr lang="en-US" altLang="zh-CN" sz="1800" b="1" dirty="0">
              <a:solidFill>
                <a:srgbClr val="19696D"/>
              </a:solidFill>
              <a:latin typeface="思源黑体 CN" panose="020B0500000000000000" pitchFamily="34" charset="-122"/>
              <a:ea typeface="思源黑体 CN" panose="020B0500000000000000" pitchFamily="34" charset="-122"/>
            </a:endParaRPr>
          </a:p>
        </p:txBody>
      </p:sp>
      <p:cxnSp>
        <p:nvCxnSpPr>
          <p:cNvPr id="16" name="Straight Connector 9"/>
          <p:cNvCxnSpPr/>
          <p:nvPr/>
        </p:nvCxnSpPr>
        <p:spPr>
          <a:xfrm>
            <a:off x="1092200" y="2478088"/>
            <a:ext cx="8280400" cy="333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调研单位预期数据库软件部署情况</a:t>
            </a:r>
            <a:endParaRPr lang="zh-CN" altLang="en-US" dirty="0"/>
          </a:p>
        </p:txBody>
      </p:sp>
      <p:sp>
        <p:nvSpPr>
          <p:cNvPr id="36" name="文本框 35"/>
          <p:cNvSpPr txBox="1"/>
          <p:nvPr/>
        </p:nvSpPr>
        <p:spPr>
          <a:xfrm>
            <a:off x="824385" y="2234269"/>
            <a:ext cx="4537326" cy="2634183"/>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企业未来倾向选择的数据库多为国内产品，包括</a:t>
            </a:r>
            <a:r>
              <a:rPr lang="en-GB" altLang="zh-CN" sz="1600" dirty="0" err="1">
                <a:solidFill>
                  <a:srgbClr val="E7E6E6">
                    <a:lumMod val="25000"/>
                  </a:srgbClr>
                </a:solidFill>
                <a:latin typeface="思源黑体 CN" panose="020B0500000000000000" pitchFamily="34" charset="-122"/>
                <a:ea typeface="思源黑体 CN" panose="020B0500000000000000" pitchFamily="34" charset="-122"/>
              </a:rPr>
              <a:t>OceanBase</a:t>
            </a:r>
            <a:r>
              <a:rPr lang="zh-CN" altLang="en-GB" sz="1600" dirty="0">
                <a:solidFill>
                  <a:srgbClr val="E7E6E6">
                    <a:lumMod val="25000"/>
                  </a:srgbClr>
                </a:solidFill>
                <a:latin typeface="思源黑体 CN" panose="020B0500000000000000" pitchFamily="34" charset="-122"/>
                <a:ea typeface="思源黑体 CN" panose="020B0500000000000000" pitchFamily="34" charset="-122"/>
              </a:rPr>
              <a:t>、</a:t>
            </a:r>
            <a:r>
              <a:rPr lang="en-GB" altLang="zh-CN" sz="1600" dirty="0" err="1">
                <a:solidFill>
                  <a:srgbClr val="E7E6E6">
                    <a:lumMod val="25000"/>
                  </a:srgbClr>
                </a:solidFill>
                <a:latin typeface="思源黑体 CN" panose="020B0500000000000000" pitchFamily="34" charset="-122"/>
                <a:ea typeface="思源黑体 CN" panose="020B0500000000000000" pitchFamily="34" charset="-122"/>
              </a:rPr>
              <a:t>GaussDB</a:t>
            </a:r>
            <a:r>
              <a:rPr lang="zh-CN" altLang="en-GB" sz="1600" dirty="0">
                <a:solidFill>
                  <a:srgbClr val="E7E6E6">
                    <a:lumMod val="25000"/>
                  </a:srgbClr>
                </a:solidFill>
                <a:latin typeface="思源黑体 CN" panose="020B0500000000000000" pitchFamily="34" charset="-122"/>
                <a:ea typeface="思源黑体 CN" panose="020B0500000000000000" pitchFamily="34" charset="-122"/>
              </a:rPr>
              <a:t>、</a:t>
            </a:r>
            <a:r>
              <a:rPr lang="en-GB" altLang="zh-CN" sz="1600" dirty="0">
                <a:solidFill>
                  <a:srgbClr val="E7E6E6">
                    <a:lumMod val="25000"/>
                  </a:srgbClr>
                </a:solidFill>
                <a:latin typeface="思源黑体 CN" panose="020B0500000000000000" pitchFamily="34" charset="-122"/>
                <a:ea typeface="思源黑体 CN" panose="020B0500000000000000" pitchFamily="34" charset="-122"/>
              </a:rPr>
              <a:t>DM8</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等。同时，结合访谈情况来看，以</a:t>
            </a:r>
            <a:r>
              <a:rPr lang="en-GB" altLang="zh-CN" sz="1600" dirty="0">
                <a:solidFill>
                  <a:srgbClr val="E7E6E6">
                    <a:lumMod val="25000"/>
                  </a:srgbClr>
                </a:solidFill>
                <a:latin typeface="思源黑体 CN" panose="020B0500000000000000" pitchFamily="34" charset="-122"/>
                <a:ea typeface="思源黑体 CN" panose="020B0500000000000000" pitchFamily="34" charset="-122"/>
              </a:rPr>
              <a:t>Oracle</a:t>
            </a:r>
            <a:r>
              <a:rPr lang="zh-CN" altLang="en-GB" sz="1600" dirty="0">
                <a:solidFill>
                  <a:srgbClr val="E7E6E6">
                    <a:lumMod val="25000"/>
                  </a:srgbClr>
                </a:solidFill>
                <a:latin typeface="思源黑体 CN" panose="020B0500000000000000" pitchFamily="34" charset="-122"/>
                <a:ea typeface="思源黑体 CN" panose="020B0500000000000000" pitchFamily="34" charset="-122"/>
              </a:rPr>
              <a:t>、</a:t>
            </a:r>
            <a:r>
              <a:rPr lang="en-GB" altLang="zh-CN" sz="1600" dirty="0">
                <a:solidFill>
                  <a:srgbClr val="E7E6E6">
                    <a:lumMod val="25000"/>
                  </a:srgbClr>
                </a:solidFill>
                <a:latin typeface="思源黑体 CN" panose="020B0500000000000000" pitchFamily="34" charset="-122"/>
                <a:ea typeface="思源黑体 CN" panose="020B0500000000000000" pitchFamily="34" charset="-122"/>
              </a:rPr>
              <a:t>MySQL</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等为代表的海外数据库产品，虽然在企业的计划之内，但相对于如今的市场份额来说，已经有所下降，表现了国内用户对于海外数据库依赖程度逐渐降低。</a:t>
            </a:r>
            <a:endParaRPr lang="zh-CN" altLang="en-US" sz="16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42" name="矩形 41"/>
          <p:cNvSpPr/>
          <p:nvPr/>
        </p:nvSpPr>
        <p:spPr>
          <a:xfrm>
            <a:off x="6923264" y="1102690"/>
            <a:ext cx="4406877"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调研单位预期部署数据库品牌</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8" name="图表 7"/>
          <p:cNvGraphicFramePr/>
          <p:nvPr/>
        </p:nvGraphicFramePr>
        <p:xfrm>
          <a:off x="6629421" y="1309280"/>
          <a:ext cx="4994564" cy="5548720"/>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9"/>
          <p:cNvSpPr txBox="1"/>
          <p:nvPr/>
        </p:nvSpPr>
        <p:spPr>
          <a:xfrm>
            <a:off x="6490833" y="6549843"/>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调研单位未来选择数据库的因素</a:t>
            </a:r>
            <a:endParaRPr lang="zh-CN" altLang="en-US" dirty="0"/>
          </a:p>
        </p:txBody>
      </p:sp>
      <p:sp>
        <p:nvSpPr>
          <p:cNvPr id="36" name="文本框 35"/>
          <p:cNvSpPr txBox="1"/>
          <p:nvPr/>
        </p:nvSpPr>
        <p:spPr>
          <a:xfrm>
            <a:off x="768867" y="2414188"/>
            <a:ext cx="4537326" cy="2264979"/>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调研结果显示，有</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53.8%</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的企业对于</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安全可靠性</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的要求依然很高，这类企业多数为金融机构或政府单位。</a:t>
            </a:r>
            <a:endParaRPr lang="en-US" altLang="zh-CN" sz="16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结合现状与访谈结果，相关人员认为随着数据库的发展，其安全可靠性逐渐得以保证，将不再是企业最为担忧、最需要考虑的因素。</a:t>
            </a:r>
            <a:endParaRPr lang="zh-CN" altLang="en-US" sz="16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42" name="矩形 41"/>
          <p:cNvSpPr/>
          <p:nvPr/>
        </p:nvSpPr>
        <p:spPr>
          <a:xfrm>
            <a:off x="6702514" y="969551"/>
            <a:ext cx="4406877"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调研单位未来选择数据库品牌时考虑的因素</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10" name="图表 9"/>
          <p:cNvGraphicFramePr/>
          <p:nvPr/>
        </p:nvGraphicFramePr>
        <p:xfrm>
          <a:off x="6382025" y="1249162"/>
          <a:ext cx="5061950" cy="5493302"/>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6594742" y="6358866"/>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企业对数据库产品的核心需求归根结底在于产品的技术含量</a:t>
            </a:r>
            <a:endParaRPr lang="zh-CN" altLang="en-US" dirty="0"/>
          </a:p>
        </p:txBody>
      </p:sp>
      <p:sp>
        <p:nvSpPr>
          <p:cNvPr id="36" name="文本框 35"/>
          <p:cNvSpPr txBox="1"/>
          <p:nvPr/>
        </p:nvSpPr>
        <p:spPr>
          <a:xfrm>
            <a:off x="360256" y="889470"/>
            <a:ext cx="11548459" cy="1023870"/>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无论是</a:t>
            </a:r>
            <a:r>
              <a:rPr lang="en-GB" altLang="zh-CN" sz="1400" b="1" dirty="0">
                <a:solidFill>
                  <a:srgbClr val="E7E6E6">
                    <a:lumMod val="25000"/>
                  </a:srgbClr>
                </a:solidFill>
                <a:latin typeface="思源黑体 CN" panose="020B0500000000000000" pitchFamily="34" charset="-122"/>
                <a:ea typeface="思源黑体 CN" panose="020B0500000000000000" pitchFamily="34" charset="-122"/>
              </a:rPr>
              <a:t>OLTP</a:t>
            </a: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还是</a:t>
            </a:r>
            <a:r>
              <a:rPr lang="en-GB" altLang="zh-CN" sz="1400" b="1" dirty="0">
                <a:solidFill>
                  <a:srgbClr val="E7E6E6">
                    <a:lumMod val="25000"/>
                  </a:srgbClr>
                </a:solidFill>
                <a:latin typeface="思源黑体 CN" panose="020B0500000000000000" pitchFamily="34" charset="-122"/>
                <a:ea typeface="思源黑体 CN" panose="020B0500000000000000" pitchFamily="34" charset="-122"/>
              </a:rPr>
              <a:t>OLAP</a:t>
            </a: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数据库，过硬的技术实力是企业对数据库供应商的第一关注点。随着</a:t>
            </a:r>
            <a:r>
              <a:rPr lang="en-US" altLang="zh-CN" sz="1400" b="1" dirty="0">
                <a:solidFill>
                  <a:srgbClr val="E7E6E6">
                    <a:lumMod val="25000"/>
                  </a:srgbClr>
                </a:solidFill>
                <a:latin typeface="思源黑体 CN" panose="020B0500000000000000" pitchFamily="34" charset="-122"/>
                <a:ea typeface="思源黑体 CN" panose="020B0500000000000000" pitchFamily="34" charset="-122"/>
              </a:rPr>
              <a:t>5</a:t>
            </a:r>
            <a:r>
              <a:rPr lang="en-GB" altLang="zh-CN" sz="1400" b="1" dirty="0">
                <a:solidFill>
                  <a:srgbClr val="E7E6E6">
                    <a:lumMod val="25000"/>
                  </a:srgbClr>
                </a:solidFill>
                <a:latin typeface="思源黑体 CN" panose="020B0500000000000000" pitchFamily="34" charset="-122"/>
                <a:ea typeface="思源黑体 CN" panose="020B0500000000000000" pitchFamily="34" charset="-122"/>
              </a:rPr>
              <a:t>G</a:t>
            </a:r>
            <a:r>
              <a:rPr lang="zh-CN" altLang="en-GB" sz="1400" b="1" dirty="0">
                <a:solidFill>
                  <a:srgbClr val="E7E6E6">
                    <a:lumMod val="25000"/>
                  </a:srgbClr>
                </a:solidFill>
                <a:latin typeface="思源黑体 CN" panose="020B0500000000000000" pitchFamily="34" charset="-122"/>
                <a:ea typeface="思源黑体 CN" panose="020B0500000000000000" pitchFamily="34" charset="-122"/>
              </a:rPr>
              <a:t>、</a:t>
            </a: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云计算和人工智能等新兴技术的快速发展，数据库、大数据等相关技术升级迭代加快，同时客户的数字化、云端等需求也大幅提高，这就</a:t>
            </a:r>
            <a:r>
              <a:rPr lang="zh-CN" altLang="en-US" sz="1400" b="1" dirty="0">
                <a:solidFill>
                  <a:srgbClr val="FF0000"/>
                </a:solidFill>
                <a:latin typeface="思源黑体 CN" panose="020B0500000000000000" pitchFamily="34" charset="-122"/>
                <a:ea typeface="思源黑体 CN" panose="020B0500000000000000" pitchFamily="34" charset="-122"/>
              </a:rPr>
              <a:t>要求供应商准确把握新技术发展动向和趋势</a:t>
            </a: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 持续投入，并</a:t>
            </a:r>
            <a:r>
              <a:rPr lang="zh-CN" altLang="en-US" sz="1400" b="1" dirty="0">
                <a:solidFill>
                  <a:srgbClr val="FF0000"/>
                </a:solidFill>
                <a:latin typeface="思源黑体 CN" panose="020B0500000000000000" pitchFamily="34" charset="-122"/>
                <a:ea typeface="思源黑体 CN" panose="020B0500000000000000" pitchFamily="34" charset="-122"/>
              </a:rPr>
              <a:t>将新技术与现有的技术平台和核心产品进行有效结合</a:t>
            </a:r>
            <a:r>
              <a:rPr lang="zh-CN" altLang="en-US" sz="1400" b="1" dirty="0">
                <a:solidFill>
                  <a:srgbClr val="E7E6E6">
                    <a:lumMod val="25000"/>
                  </a:srgbClr>
                </a:solidFill>
                <a:latin typeface="思源黑体 CN" panose="020B0500000000000000" pitchFamily="34" charset="-122"/>
                <a:ea typeface="思源黑体 CN" panose="020B0500000000000000" pitchFamily="34" charset="-122"/>
              </a:rPr>
              <a:t>。</a:t>
            </a:r>
            <a:endParaRPr lang="zh-CN" altLang="en-US" sz="1400" b="1"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10" name="矩形 9"/>
          <p:cNvSpPr/>
          <p:nvPr/>
        </p:nvSpPr>
        <p:spPr>
          <a:xfrm>
            <a:off x="3092886" y="2139752"/>
            <a:ext cx="6083198"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企业对</a:t>
            </a:r>
            <a:r>
              <a:rPr lang="en-US" altLang="zh-CN" sz="1600" b="1" dirty="0">
                <a:solidFill>
                  <a:srgbClr val="1CA09D"/>
                </a:solidFill>
                <a:latin typeface="思源黑体 CN" panose="020B0500000000000000" pitchFamily="34" charset="-122"/>
                <a:ea typeface="思源黑体 CN" panose="020B0500000000000000" pitchFamily="34" charset="-122"/>
              </a:rPr>
              <a:t>OLTP</a:t>
            </a:r>
            <a:r>
              <a:rPr lang="zh-CN" altLang="en-US" sz="1600" b="1" dirty="0">
                <a:solidFill>
                  <a:srgbClr val="1CA09D"/>
                </a:solidFill>
                <a:latin typeface="思源黑体 CN" panose="020B0500000000000000" pitchFamily="34" charset="-122"/>
                <a:ea typeface="思源黑体 CN" panose="020B0500000000000000" pitchFamily="34" charset="-122"/>
              </a:rPr>
              <a:t>及</a:t>
            </a:r>
            <a:r>
              <a:rPr lang="en-US" altLang="zh-CN" sz="1600" b="1" dirty="0">
                <a:solidFill>
                  <a:srgbClr val="1CA09D"/>
                </a:solidFill>
                <a:latin typeface="思源黑体 CN" panose="020B0500000000000000" pitchFamily="34" charset="-122"/>
                <a:ea typeface="思源黑体 CN" panose="020B0500000000000000" pitchFamily="34" charset="-122"/>
              </a:rPr>
              <a:t>OLAP</a:t>
            </a:r>
            <a:r>
              <a:rPr lang="zh-CN" altLang="en-US" sz="1600" b="1" dirty="0">
                <a:solidFill>
                  <a:srgbClr val="1CA09D"/>
                </a:solidFill>
                <a:latin typeface="思源黑体 CN" panose="020B0500000000000000" pitchFamily="34" charset="-122"/>
                <a:ea typeface="思源黑体 CN" panose="020B0500000000000000" pitchFamily="34" charset="-122"/>
              </a:rPr>
              <a:t>数据库的核心预期</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16" name="文本框 15"/>
          <p:cNvSpPr txBox="1"/>
          <p:nvPr/>
        </p:nvSpPr>
        <p:spPr>
          <a:xfrm>
            <a:off x="6406729" y="6130197"/>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graphicFrame>
        <p:nvGraphicFramePr>
          <p:cNvPr id="18" name="表格 17"/>
          <p:cNvGraphicFramePr>
            <a:graphicFrameLocks noGrp="1"/>
          </p:cNvGraphicFramePr>
          <p:nvPr/>
        </p:nvGraphicFramePr>
        <p:xfrm>
          <a:off x="632542" y="2485081"/>
          <a:ext cx="5086350" cy="3639117"/>
        </p:xfrm>
        <a:graphic>
          <a:graphicData uri="http://schemas.openxmlformats.org/drawingml/2006/table">
            <a:tbl>
              <a:tblPr firstRow="1" bandRow="1"/>
              <a:tblGrid>
                <a:gridCol w="945792"/>
                <a:gridCol w="1692998"/>
                <a:gridCol w="2447560"/>
              </a:tblGrid>
              <a:tr h="305289">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en-US" altLang="zh-CN" sz="900" b="1" dirty="0">
                          <a:solidFill>
                            <a:schemeClr val="bg1"/>
                          </a:solidFill>
                          <a:latin typeface="方正黑体简体" panose="02000000000000000000" pitchFamily="2" charset="-122"/>
                          <a:ea typeface="方正黑体简体" panose="02000000000000000000" pitchFamily="2" charset="-122"/>
                        </a:rPr>
                        <a:t>OLTP</a:t>
                      </a:r>
                      <a:r>
                        <a:rPr lang="zh-CN" altLang="en-US" sz="900" b="1" dirty="0">
                          <a:solidFill>
                            <a:schemeClr val="bg1"/>
                          </a:solidFill>
                          <a:latin typeface="方正黑体简体" panose="02000000000000000000" pitchFamily="2" charset="-122"/>
                          <a:ea typeface="方正黑体简体" panose="02000000000000000000" pitchFamily="2" charset="-122"/>
                        </a:rPr>
                        <a:t>客户诉求</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zh-CN" altLang="en-US" sz="900" b="1" dirty="0">
                          <a:solidFill>
                            <a:schemeClr val="bg1"/>
                          </a:solidFill>
                          <a:latin typeface="方正黑体简体" panose="02000000000000000000" pitchFamily="2" charset="-122"/>
                          <a:ea typeface="方正黑体简体" panose="02000000000000000000" pitchFamily="2" charset="-122"/>
                        </a:rPr>
                        <a:t>对应数据库技术指标项</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zh-CN" altLang="en-US" sz="900" b="1" dirty="0">
                          <a:solidFill>
                            <a:schemeClr val="bg1"/>
                          </a:solidFill>
                          <a:latin typeface="方正黑体简体" panose="02000000000000000000" pitchFamily="2" charset="-122"/>
                          <a:ea typeface="方正黑体简体" panose="02000000000000000000" pitchFamily="2" charset="-122"/>
                        </a:rPr>
                        <a:t>对应的技术核心预期</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区分度</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事务处理机制</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高并发场景下的事务处理</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w="6350" cap="flat" cmpd="sng" algn="ctr">
                      <a:noFill/>
                      <a:prstDash val="solid"/>
                      <a:miter lim="800000"/>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基础指标稳健</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altLang="zh-CN" sz="900" b="0" kern="1200" dirty="0">
                          <a:solidFill>
                            <a:schemeClr val="tx1"/>
                          </a:solidFill>
                          <a:latin typeface="方正黑体简体" panose="02000000000000000000" pitchFamily="2" charset="-122"/>
                          <a:ea typeface="方正黑体简体" panose="02000000000000000000" pitchFamily="2" charset="-122"/>
                          <a:cs typeface="+mn-cs"/>
                        </a:rPr>
                        <a:t>SQL</a:t>
                      </a: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标准、索引要求、访问要求、备份恢复支持、查询优化</a:t>
                      </a:r>
                      <a:r>
                        <a:rPr lang="en-US" altLang="zh-CN" sz="900" b="0" kern="1200" dirty="0">
                          <a:solidFill>
                            <a:schemeClr val="tx1"/>
                          </a:solidFill>
                          <a:latin typeface="方正黑体简体" panose="02000000000000000000" pitchFamily="2" charset="-122"/>
                          <a:ea typeface="方正黑体简体" panose="02000000000000000000" pitchFamily="2" charset="-122"/>
                          <a:cs typeface="+mn-cs"/>
                        </a:rPr>
                        <a:t>…</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685800" rtl="0" eaLnBrk="1" fontAlgn="auto" latinLnBrk="1" hangingPunct="1">
                        <a:lnSpc>
                          <a:spcPct val="100000"/>
                        </a:lnSpc>
                        <a:spcBef>
                          <a:spcPts val="0"/>
                        </a:spcBef>
                        <a:spcAft>
                          <a:spcPts val="0"/>
                        </a:spcAft>
                        <a:buClrTx/>
                        <a:buSzTx/>
                        <a:buFontTx/>
                        <a:buNone/>
                        <a:defRPr/>
                      </a:pP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支持当前主流技术标准、多类型索引、快速表扫描和数据吞吐量、物理</a:t>
                      </a:r>
                      <a:r>
                        <a:rPr lang="en-US" altLang="zh-CN" sz="900" b="0" kern="1200" dirty="0">
                          <a:solidFill>
                            <a:schemeClr val="tx1"/>
                          </a:solidFill>
                          <a:latin typeface="方正黑体简体" panose="02000000000000000000" pitchFamily="2" charset="-122"/>
                          <a:ea typeface="方正黑体简体" panose="02000000000000000000" pitchFamily="2" charset="-122"/>
                          <a:cs typeface="+mn-cs"/>
                        </a:rPr>
                        <a:t>/</a:t>
                      </a: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逻辑备份恢复及数据在线恢复、多种查询优化策略</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功能</a:t>
                      </a:r>
                      <a:r>
                        <a:rPr lang="en-US" altLang="zh-CN" sz="900" b="1" dirty="0">
                          <a:latin typeface="方正黑体简体" panose="02000000000000000000" pitchFamily="2" charset="-122"/>
                          <a:ea typeface="方正黑体简体" panose="02000000000000000000" pitchFamily="2" charset="-122"/>
                        </a:rPr>
                        <a:t>/</a:t>
                      </a:r>
                      <a:r>
                        <a:rPr lang="zh-CN" altLang="en-US" sz="900" b="1" dirty="0">
                          <a:latin typeface="方正黑体简体" panose="02000000000000000000" pitchFamily="2" charset="-122"/>
                          <a:ea typeface="方正黑体简体" panose="02000000000000000000" pitchFamily="2" charset="-122"/>
                        </a:rPr>
                        <a:t>性能</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接口支持、数据分区</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altLang="zh-CN" sz="900" b="0" dirty="0">
                          <a:latin typeface="方正黑体简体" panose="02000000000000000000" pitchFamily="2" charset="-122"/>
                          <a:ea typeface="方正黑体简体" panose="02000000000000000000" pitchFamily="2" charset="-122"/>
                        </a:rPr>
                        <a:t>ODBC/JDBC</a:t>
                      </a:r>
                      <a:r>
                        <a:rPr lang="zh-CN" altLang="en-US" sz="900" b="0" dirty="0">
                          <a:latin typeface="方正黑体简体" panose="02000000000000000000" pitchFamily="2" charset="-122"/>
                          <a:ea typeface="方正黑体简体" panose="02000000000000000000" pitchFamily="2" charset="-122"/>
                        </a:rPr>
                        <a:t>开发接口、数据分区管理能力</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可靠性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容错、滚动升级</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实现容灾互备切换时间控制在</a:t>
                      </a:r>
                      <a:r>
                        <a:rPr lang="en-US" altLang="zh-CN" sz="900" b="0" dirty="0">
                          <a:latin typeface="方正黑体简体" panose="02000000000000000000" pitchFamily="2" charset="-122"/>
                          <a:ea typeface="方正黑体简体" panose="02000000000000000000" pitchFamily="2" charset="-122"/>
                        </a:rPr>
                        <a:t>30</a:t>
                      </a:r>
                      <a:r>
                        <a:rPr lang="zh-CN" altLang="en-US" sz="900" b="0" dirty="0">
                          <a:latin typeface="方正黑体简体" panose="02000000000000000000" pitchFamily="2" charset="-122"/>
                          <a:ea typeface="方正黑体简体" panose="02000000000000000000" pitchFamily="2" charset="-122"/>
                        </a:rPr>
                        <a:t>秒以内、多节点集群方式滚动升级</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兼容</a:t>
                      </a:r>
                      <a:r>
                        <a:rPr lang="en-US" altLang="zh-CN" sz="900" b="1" dirty="0">
                          <a:latin typeface="方正黑体简体" panose="02000000000000000000" pitchFamily="2" charset="-122"/>
                          <a:ea typeface="方正黑体简体" panose="02000000000000000000" pitchFamily="2" charset="-122"/>
                        </a:rPr>
                        <a:t>/</a:t>
                      </a:r>
                      <a:r>
                        <a:rPr lang="zh-CN" altLang="en-US" sz="900" b="1" dirty="0">
                          <a:latin typeface="方正黑体简体" panose="02000000000000000000" pitchFamily="2" charset="-122"/>
                          <a:ea typeface="方正黑体简体" panose="02000000000000000000" pitchFamily="2" charset="-122"/>
                        </a:rPr>
                        <a:t>易用性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通信协议要求、执行机制</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支持常用的网络通信协议、统一图形化数据库管理工具</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扩展性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存储空间扩展</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方便的扩展数据库的存储空间</a:t>
                      </a:r>
                      <a:r>
                        <a:rPr lang="en-US" altLang="zh-CN" sz="900" b="0" dirty="0">
                          <a:latin typeface="方正黑体简体" panose="02000000000000000000" pitchFamily="2" charset="-122"/>
                          <a:ea typeface="方正黑体简体" panose="02000000000000000000" pitchFamily="2" charset="-122"/>
                        </a:rPr>
                        <a:t>(</a:t>
                      </a:r>
                      <a:r>
                        <a:rPr lang="zh-CN" altLang="en-US" sz="900" b="0" dirty="0">
                          <a:latin typeface="方正黑体简体" panose="02000000000000000000" pitchFamily="2" charset="-122"/>
                          <a:ea typeface="方正黑体简体" panose="02000000000000000000" pitchFamily="2" charset="-122"/>
                        </a:rPr>
                        <a:t>如添加磁盘</a:t>
                      </a:r>
                      <a:r>
                        <a:rPr lang="en-US" altLang="zh-CN" sz="900" b="0" dirty="0">
                          <a:latin typeface="方正黑体简体" panose="02000000000000000000" pitchFamily="2" charset="-122"/>
                          <a:ea typeface="方正黑体简体" panose="02000000000000000000" pitchFamily="2" charset="-122"/>
                        </a:rPr>
                        <a:t>)</a:t>
                      </a:r>
                      <a:r>
                        <a:rPr lang="zh-CN" altLang="en-US" sz="900" b="0" dirty="0">
                          <a:latin typeface="方正黑体简体" panose="02000000000000000000" pitchFamily="2" charset="-122"/>
                          <a:ea typeface="方正黑体简体" panose="02000000000000000000" pitchFamily="2" charset="-122"/>
                        </a:rPr>
                        <a:t>，并且数据库不停机</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47181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安全性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数据安全要求</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数据加密、支持三权分立、身份认证、权限管理</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表格 18"/>
          <p:cNvGraphicFramePr>
            <a:graphicFrameLocks noGrp="1"/>
          </p:cNvGraphicFramePr>
          <p:nvPr/>
        </p:nvGraphicFramePr>
        <p:xfrm>
          <a:off x="6473109" y="2485083"/>
          <a:ext cx="5086350" cy="3608014"/>
        </p:xfrm>
        <a:graphic>
          <a:graphicData uri="http://schemas.openxmlformats.org/drawingml/2006/table">
            <a:tbl>
              <a:tblPr firstRow="1" bandRow="1"/>
              <a:tblGrid>
                <a:gridCol w="945792"/>
                <a:gridCol w="1692998"/>
                <a:gridCol w="2447560"/>
              </a:tblGrid>
              <a:tr h="343619">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en-US" altLang="zh-CN" sz="900" b="1" dirty="0">
                          <a:solidFill>
                            <a:schemeClr val="bg1"/>
                          </a:solidFill>
                          <a:latin typeface="方正黑体简体" panose="02000000000000000000" pitchFamily="2" charset="-122"/>
                          <a:ea typeface="方正黑体简体" panose="02000000000000000000" pitchFamily="2" charset="-122"/>
                        </a:rPr>
                        <a:t>OLAP</a:t>
                      </a:r>
                      <a:r>
                        <a:rPr lang="zh-CN" altLang="en-US" sz="900" b="1" dirty="0">
                          <a:solidFill>
                            <a:schemeClr val="bg1"/>
                          </a:solidFill>
                          <a:latin typeface="方正黑体简体" panose="02000000000000000000" pitchFamily="2" charset="-122"/>
                          <a:ea typeface="方正黑体简体" panose="02000000000000000000" pitchFamily="2" charset="-122"/>
                        </a:rPr>
                        <a:t>客户诉求</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zh-CN" altLang="en-US" sz="900" b="1" dirty="0">
                          <a:solidFill>
                            <a:schemeClr val="bg1"/>
                          </a:solidFill>
                          <a:latin typeface="方正黑体简体" panose="02000000000000000000" pitchFamily="2" charset="-122"/>
                          <a:ea typeface="方正黑体简体" panose="02000000000000000000" pitchFamily="2" charset="-122"/>
                        </a:rPr>
                        <a:t>对应数据库技术指标项</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pPr algn="ctr"/>
                      <a:r>
                        <a:rPr lang="zh-CN" altLang="en-US" sz="900" b="1" dirty="0">
                          <a:solidFill>
                            <a:schemeClr val="bg1"/>
                          </a:solidFill>
                          <a:latin typeface="方正黑体简体" panose="02000000000000000000" pitchFamily="2" charset="-122"/>
                          <a:ea typeface="方正黑体简体" panose="02000000000000000000" pitchFamily="2" charset="-122"/>
                        </a:rPr>
                        <a:t>对应的技术核心预期</a:t>
                      </a:r>
                      <a:endParaRPr lang="zh-CN" altLang="en-US" sz="900" b="1" dirty="0">
                        <a:solidFill>
                          <a:schemeClr val="bg1"/>
                        </a:solidFill>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52ADAA"/>
                    </a:solidFill>
                  </a:tcPr>
                </a:tc>
              </a:tr>
              <a:tr h="5248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区分度</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数据批处理计算、数据储存方式</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支持以数据集合为单位，对已存储的数据进行批量计算；支持列存储；支持</a:t>
                      </a:r>
                      <a:r>
                        <a:rPr lang="en-GB" altLang="zh-CN" sz="900" b="0" kern="1200" dirty="0">
                          <a:solidFill>
                            <a:schemeClr val="tx1"/>
                          </a:solidFill>
                          <a:latin typeface="方正黑体简体" panose="02000000000000000000" pitchFamily="2" charset="-122"/>
                          <a:ea typeface="方正黑体简体" panose="02000000000000000000" pitchFamily="2" charset="-122"/>
                          <a:cs typeface="+mn-cs"/>
                        </a:rPr>
                        <a:t>PB</a:t>
                      </a: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级别的海量数据分布式存储</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w="6350" cap="flat" cmpd="sng" algn="ctr">
                      <a:noFill/>
                      <a:prstDash val="solid"/>
                      <a:miter lim="800000"/>
                    </a:lnR>
                    <a:lnT w="6350" cap="flat" cmpd="sng" algn="ctr">
                      <a:noFill/>
                      <a:prstDash val="solid"/>
                      <a:miter lim="800000"/>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5248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基础指标稳健</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集群部署、数据导入、建模操作</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685800" rtl="0" eaLnBrk="1" fontAlgn="auto" latinLnBrk="1" hangingPunct="1">
                        <a:lnSpc>
                          <a:spcPct val="100000"/>
                        </a:lnSpc>
                        <a:spcBef>
                          <a:spcPts val="0"/>
                        </a:spcBef>
                        <a:spcAft>
                          <a:spcPts val="0"/>
                        </a:spcAft>
                        <a:buClrTx/>
                        <a:buSzTx/>
                        <a:buFontTx/>
                        <a:buNone/>
                        <a:defRPr/>
                      </a:pP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支持多节点集群部署，实现并发处理；应支持将数据从外部数据源加载到分布式存储模块；兼容标准的</a:t>
                      </a:r>
                      <a:r>
                        <a:rPr lang="en-GB" altLang="zh-CN" sz="900" b="0" kern="1200" dirty="0">
                          <a:solidFill>
                            <a:schemeClr val="tx1"/>
                          </a:solidFill>
                          <a:latin typeface="方正黑体简体" panose="02000000000000000000" pitchFamily="2" charset="-122"/>
                          <a:ea typeface="方正黑体简体" panose="02000000000000000000" pitchFamily="2" charset="-122"/>
                          <a:cs typeface="+mn-cs"/>
                        </a:rPr>
                        <a:t>SQL</a:t>
                      </a:r>
                      <a:r>
                        <a:rPr lang="zh-CN" altLang="en-US" sz="900" b="0" kern="1200" dirty="0">
                          <a:solidFill>
                            <a:schemeClr val="tx1"/>
                          </a:solidFill>
                          <a:latin typeface="方正黑体简体" panose="02000000000000000000" pitchFamily="2" charset="-122"/>
                          <a:ea typeface="方正黑体简体" panose="02000000000000000000" pitchFamily="2" charset="-122"/>
                          <a:cs typeface="+mn-cs"/>
                        </a:rPr>
                        <a:t>操作语言</a:t>
                      </a:r>
                      <a:endParaRPr lang="zh-CN" altLang="en-US" sz="900" b="0" kern="1200" dirty="0">
                        <a:solidFill>
                          <a:schemeClr val="tx1"/>
                        </a:solidFill>
                        <a:latin typeface="方正黑体简体" panose="02000000000000000000" pitchFamily="2" charset="-122"/>
                        <a:ea typeface="方正黑体简体" panose="02000000000000000000" pitchFamily="2" charset="-122"/>
                        <a:cs typeface="+mn-cs"/>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56994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运维要求</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系统部署、服务管理、查询优化</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支持以图形化或脚本等友好的部署方式；支持多种查询优化策略，支持大表关联查询优化、基于代价的查询优化和基于规则的查询优化</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5248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兼容性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硬件支持、操作系统支持</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具备主流国产硬件</a:t>
                      </a:r>
                      <a:r>
                        <a:rPr lang="en-US" altLang="zh-CN" sz="900" b="0" dirty="0">
                          <a:latin typeface="方正黑体简体" panose="02000000000000000000" pitchFamily="2" charset="-122"/>
                          <a:ea typeface="方正黑体简体" panose="02000000000000000000" pitchFamily="2" charset="-122"/>
                        </a:rPr>
                        <a:t>(</a:t>
                      </a:r>
                      <a:r>
                        <a:rPr lang="en-GB" altLang="zh-CN" sz="900" b="0" dirty="0">
                          <a:latin typeface="方正黑体简体" panose="02000000000000000000" pitchFamily="2" charset="-122"/>
                          <a:ea typeface="方正黑体简体" panose="02000000000000000000" pitchFamily="2" charset="-122"/>
                        </a:rPr>
                        <a:t>CPU</a:t>
                      </a:r>
                      <a:r>
                        <a:rPr lang="zh-CN" altLang="en-GB" sz="900" b="0" dirty="0">
                          <a:latin typeface="方正黑体简体" panose="02000000000000000000" pitchFamily="2" charset="-122"/>
                          <a:ea typeface="方正黑体简体" panose="02000000000000000000" pitchFamily="2" charset="-122"/>
                        </a:rPr>
                        <a:t>、</a:t>
                      </a:r>
                      <a:r>
                        <a:rPr lang="zh-CN" altLang="en-US" sz="900" b="0" dirty="0">
                          <a:latin typeface="方正黑体简体" panose="02000000000000000000" pitchFamily="2" charset="-122"/>
                          <a:ea typeface="方正黑体简体" panose="02000000000000000000" pitchFamily="2" charset="-122"/>
                        </a:rPr>
                        <a:t>服务器</a:t>
                      </a:r>
                      <a:r>
                        <a:rPr lang="en-US" altLang="zh-CN" sz="900" b="0" dirty="0">
                          <a:latin typeface="方正黑体简体" panose="02000000000000000000" pitchFamily="2" charset="-122"/>
                          <a:ea typeface="方正黑体简体" panose="02000000000000000000" pitchFamily="2" charset="-122"/>
                        </a:rPr>
                        <a:t>)</a:t>
                      </a:r>
                      <a:r>
                        <a:rPr lang="zh-CN" altLang="en-US" sz="900" b="0" dirty="0">
                          <a:latin typeface="方正黑体简体" panose="02000000000000000000" pitchFamily="2" charset="-122"/>
                          <a:ea typeface="方正黑体简体" panose="02000000000000000000" pitchFamily="2" charset="-122"/>
                        </a:rPr>
                        <a:t>的兼容性，支持一个集群内使用多个不同</a:t>
                      </a:r>
                      <a:r>
                        <a:rPr lang="en-GB" altLang="zh-CN" sz="900" b="0" dirty="0">
                          <a:latin typeface="方正黑体简体" panose="02000000000000000000" pitchFamily="2" charset="-122"/>
                          <a:ea typeface="方正黑体简体" panose="02000000000000000000" pitchFamily="2" charset="-122"/>
                        </a:rPr>
                        <a:t>CPU</a:t>
                      </a:r>
                      <a:r>
                        <a:rPr lang="zh-CN" altLang="en-US" sz="900" b="0" dirty="0">
                          <a:latin typeface="方正黑体简体" panose="02000000000000000000" pitchFamily="2" charset="-122"/>
                          <a:ea typeface="方正黑体简体" panose="02000000000000000000" pitchFamily="2" charset="-122"/>
                        </a:rPr>
                        <a:t>架构的服务器；支持多种主流的操作系统</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5248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扩展性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集群扩容缩容</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集群应具备良好的资源弹性伸缩能力</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317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r h="52486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1" dirty="0">
                          <a:latin typeface="方正黑体简体" panose="02000000000000000000" pitchFamily="2" charset="-122"/>
                          <a:ea typeface="方正黑体简体" panose="02000000000000000000" pitchFamily="2" charset="-122"/>
                        </a:rPr>
                        <a:t>容错性</a:t>
                      </a:r>
                      <a:endParaRPr lang="zh-CN" altLang="en-US" sz="900" b="1" dirty="0">
                        <a:latin typeface="方正黑体简体" panose="02000000000000000000" pitchFamily="2" charset="-122"/>
                        <a:ea typeface="方正黑体简体" panose="02000000000000000000" pitchFamily="2" charset="-122"/>
                      </a:endParaRPr>
                    </a:p>
                  </a:txBody>
                  <a:tcPr anchor="ctr">
                    <a:lnL w="6350" cap="flat" cmpd="sng" algn="ctr">
                      <a:noFill/>
                      <a:prstDash val="solid"/>
                      <a:miter lim="800000"/>
                    </a:lnL>
                    <a:lnR>
                      <a:noFill/>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数据备份、主备切换</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a:noFill/>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zh-CN" altLang="en-US" sz="900" b="0" dirty="0">
                          <a:latin typeface="方正黑体简体" panose="02000000000000000000" pitchFamily="2" charset="-122"/>
                          <a:ea typeface="方正黑体简体" panose="02000000000000000000" pitchFamily="2" charset="-122"/>
                        </a:rPr>
                        <a:t>进行在线或离线备份以及恢复；进行主备节点切换，不影响正在执行的业务进度，同时保障数据正确性</a:t>
                      </a:r>
                      <a:endParaRPr lang="zh-CN" altLang="en-US" sz="900" b="0" dirty="0">
                        <a:latin typeface="方正黑体简体" panose="02000000000000000000" pitchFamily="2" charset="-122"/>
                        <a:ea typeface="方正黑体简体" panose="02000000000000000000" pitchFamily="2" charset="-122"/>
                      </a:endParaRPr>
                    </a:p>
                  </a:txBody>
                  <a:tcPr anchor="ctr">
                    <a:lnL>
                      <a:noFill/>
                    </a:lnL>
                    <a:lnR w="6350" cap="flat" cmpd="sng" algn="ctr">
                      <a:noFill/>
                      <a:prstDash val="solid"/>
                      <a:miter lim="800000"/>
                    </a:lnR>
                    <a:lnT w="3175" cap="flat" cmpd="sng" algn="ctr">
                      <a:solidFill>
                        <a:srgbClr val="178AA1"/>
                      </a:solidFill>
                      <a:prstDash val="solid"/>
                      <a:round/>
                      <a:headEnd type="none" w="med" len="med"/>
                      <a:tailEnd type="none" w="med" len="med"/>
                    </a:lnT>
                    <a:lnB w="9525" cap="flat" cmpd="sng" algn="ctr">
                      <a:solidFill>
                        <a:srgbClr val="178AA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文本框 19"/>
          <p:cNvSpPr txBox="1"/>
          <p:nvPr/>
        </p:nvSpPr>
        <p:spPr>
          <a:xfrm>
            <a:off x="632542" y="6134058"/>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4242" y="215671"/>
            <a:ext cx="9669116" cy="400110"/>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sz="2000" dirty="0"/>
              <a:t>分布式数据库可以满足企业更复杂的需求，中小企业更倾向于存算不分离架构</a:t>
            </a:r>
            <a:endParaRPr lang="zh-CN" altLang="en-US" sz="2000" dirty="0"/>
          </a:p>
        </p:txBody>
      </p:sp>
      <p:sp>
        <p:nvSpPr>
          <p:cNvPr id="36" name="文本框 35"/>
          <p:cNvSpPr txBox="1"/>
          <p:nvPr/>
        </p:nvSpPr>
        <p:spPr>
          <a:xfrm>
            <a:off x="360256" y="917178"/>
            <a:ext cx="11548459" cy="787460"/>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根据调研与访谈结果，由于高扩展性、高并发性、局部自治等特点，</a:t>
            </a:r>
            <a:r>
              <a:rPr lang="zh-CN" altLang="en-US" sz="1600" b="1" dirty="0">
                <a:solidFill>
                  <a:srgbClr val="FF0000"/>
                </a:solidFill>
                <a:latin typeface="思源黑体 CN" panose="020B0500000000000000" pitchFamily="34" charset="-122"/>
                <a:ea typeface="思源黑体 CN" panose="020B0500000000000000" pitchFamily="34" charset="-122"/>
              </a:rPr>
              <a:t>分布式数据库可以在未来满足企业更复杂的需求</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；而考虑到更方便的部署、更简单的运维等需求，</a:t>
            </a:r>
            <a:r>
              <a:rPr lang="zh-CN" altLang="en-US" sz="1600" b="1" dirty="0">
                <a:solidFill>
                  <a:srgbClr val="FF0000"/>
                </a:solidFill>
                <a:latin typeface="思源黑体 CN" panose="020B0500000000000000" pitchFamily="34" charset="-122"/>
                <a:ea typeface="思源黑体 CN" panose="020B0500000000000000" pitchFamily="34" charset="-122"/>
              </a:rPr>
              <a:t>中小企业更倾向于存算不分离架构</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a:t>
            </a:r>
            <a:endParaRPr lang="zh-CN" altLang="en-US" sz="1600" b="1"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13" name="文本框 12"/>
          <p:cNvSpPr txBox="1"/>
          <p:nvPr/>
        </p:nvSpPr>
        <p:spPr>
          <a:xfrm>
            <a:off x="360256" y="6453711"/>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
        <p:nvSpPr>
          <p:cNvPr id="11" name="矩形 10"/>
          <p:cNvSpPr/>
          <p:nvPr/>
        </p:nvSpPr>
        <p:spPr>
          <a:xfrm>
            <a:off x="360256" y="2912342"/>
            <a:ext cx="5537031" cy="3369311"/>
          </a:xfrm>
          <a:prstGeom prst="rect">
            <a:avLst/>
          </a:prstGeom>
          <a:solidFill>
            <a:srgbClr val="ECECEC"/>
          </a:solidFill>
          <a:ln w="127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Pct val="80000"/>
              <a:buFontTx/>
              <a:buNone/>
              <a:defRPr/>
            </a:pPr>
            <a:endParaRPr kumimoji="0" lang="zh-CN" altLang="en-US" sz="1200" b="0" i="0" u="none" strike="noStrike" kern="1200" cap="none" spc="0" normalizeH="0" baseline="0" noProof="0" dirty="0">
              <a:ln>
                <a:noFill/>
              </a:ln>
              <a:solidFill>
                <a:prstClr val="black"/>
              </a:solidFill>
              <a:effectLst/>
              <a:uLnTx/>
              <a:uFillTx/>
              <a:latin typeface="思源黑体 CN" panose="020B0500000000000000" pitchFamily="34" charset="-122"/>
              <a:ea typeface="思源黑体 CN" panose="020B0500000000000000" pitchFamily="34" charset="-122"/>
            </a:endParaRPr>
          </a:p>
        </p:txBody>
      </p:sp>
      <p:sp>
        <p:nvSpPr>
          <p:cNvPr id="12" name="文本框 11"/>
          <p:cNvSpPr txBox="1"/>
          <p:nvPr/>
        </p:nvSpPr>
        <p:spPr>
          <a:xfrm>
            <a:off x="589678" y="3377825"/>
            <a:ext cx="5078186" cy="1993238"/>
          </a:xfrm>
          <a:prstGeom prst="rect">
            <a:avLst/>
          </a:prstGeom>
          <a:noFill/>
        </p:spPr>
        <p:txBody>
          <a:bodyPr wrap="square" rtlCol="0">
            <a:spAutoFit/>
          </a:bodyPr>
          <a:lstStyle/>
          <a:p>
            <a:pPr lvl="0">
              <a:lnSpc>
                <a:spcPct val="150000"/>
              </a:lnSpc>
              <a:defRPr/>
            </a:pPr>
            <a:r>
              <a:rPr kumimoji="1" lang="zh-CN" altLang="en-US" sz="1400" dirty="0">
                <a:latin typeface="思源黑体 CN" panose="020B0500000000000000" pitchFamily="34" charset="-122"/>
                <a:ea typeface="思源黑体 CN" panose="020B0500000000000000" pitchFamily="34" charset="-122"/>
              </a:rPr>
              <a:t>在与企业的调研和访谈中可以发现，分布式架构是企业升级的另一关键词。对于传统集中式数据库在应用过程中存在的</a:t>
            </a:r>
            <a:r>
              <a:rPr kumimoji="1" lang="zh-CN" altLang="en-US" sz="1400" b="1" dirty="0">
                <a:solidFill>
                  <a:srgbClr val="C00000"/>
                </a:solidFill>
                <a:latin typeface="思源黑体 CN" panose="020B0500000000000000" pitchFamily="34" charset="-122"/>
                <a:ea typeface="思源黑体 CN" panose="020B0500000000000000" pitchFamily="34" charset="-122"/>
              </a:rPr>
              <a:t>可扩展性差、海量数据处理能力不足、中间件负担过重等问题</a:t>
            </a:r>
            <a:r>
              <a:rPr kumimoji="1" lang="zh-CN" altLang="en-US" sz="1400" dirty="0">
                <a:latin typeface="思源黑体 CN" panose="020B0500000000000000" pitchFamily="34" charset="-122"/>
                <a:ea typeface="思源黑体 CN" panose="020B0500000000000000" pitchFamily="34" charset="-122"/>
              </a:rPr>
              <a:t>，分布式数据库均能相应地给出更好的解决方案，如高扩展性、高并发性、局部自治等，与企业大多数实际应用场景更匹配，目前已经成为越来越多的企业愿意尝试的方向。</a:t>
            </a:r>
            <a:endParaRPr kumimoji="1" lang="zh-CN" altLang="en-US" sz="1400" dirty="0">
              <a:latin typeface="思源黑体 CN" panose="020B0500000000000000" pitchFamily="34" charset="-122"/>
              <a:ea typeface="思源黑体 CN" panose="020B0500000000000000" pitchFamily="34" charset="-122"/>
            </a:endParaRPr>
          </a:p>
        </p:txBody>
      </p:sp>
      <p:sp>
        <p:nvSpPr>
          <p:cNvPr id="14" name="矩形 13"/>
          <p:cNvSpPr/>
          <p:nvPr/>
        </p:nvSpPr>
        <p:spPr>
          <a:xfrm>
            <a:off x="364176" y="2069056"/>
            <a:ext cx="5533112" cy="704567"/>
          </a:xfrm>
          <a:prstGeom prst="rect">
            <a:avLst/>
          </a:prstGeom>
          <a:solidFill>
            <a:srgbClr val="327168"/>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600" b="1" dirty="0">
                <a:solidFill>
                  <a:prstClr val="white"/>
                </a:solidFill>
                <a:latin typeface="思源黑体 CN" panose="020B0500000000000000" pitchFamily="34" charset="-122"/>
                <a:ea typeface="思源黑体 CN" panose="020B0500000000000000" pitchFamily="34" charset="-122"/>
              </a:rPr>
              <a:t>分布式数据库能满足企业更高要求</a:t>
            </a:r>
            <a:endParaRPr kumimoji="0" lang="zh-CN" altLang="en-US" sz="1600" b="1" i="0" u="none" strike="noStrike" kern="1200" cap="none" spc="0" normalizeH="0" baseline="0" noProof="0" dirty="0">
              <a:ln>
                <a:noFill/>
              </a:ln>
              <a:solidFill>
                <a:prstClr val="white"/>
              </a:solidFill>
              <a:effectLst/>
              <a:uLnTx/>
              <a:uFillTx/>
              <a:latin typeface="思源黑体 CN" panose="020B0500000000000000" pitchFamily="34" charset="-122"/>
              <a:ea typeface="思源黑体 CN" panose="020B0500000000000000" pitchFamily="34" charset="-122"/>
            </a:endParaRPr>
          </a:p>
        </p:txBody>
      </p:sp>
      <p:sp>
        <p:nvSpPr>
          <p:cNvPr id="17" name="矩形 16"/>
          <p:cNvSpPr/>
          <p:nvPr/>
        </p:nvSpPr>
        <p:spPr>
          <a:xfrm>
            <a:off x="6267618" y="2912343"/>
            <a:ext cx="5537031" cy="3369310"/>
          </a:xfrm>
          <a:prstGeom prst="rect">
            <a:avLst/>
          </a:prstGeom>
          <a:solidFill>
            <a:srgbClr val="ECECEC"/>
          </a:solidFill>
          <a:ln w="12700">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00000"/>
              </a:lnSpc>
              <a:spcBef>
                <a:spcPts val="0"/>
              </a:spcBef>
              <a:spcAft>
                <a:spcPts val="0"/>
              </a:spcAft>
              <a:buClrTx/>
              <a:buSzPct val="80000"/>
              <a:buFontTx/>
              <a:buNone/>
              <a:defRPr/>
            </a:pPr>
            <a:endParaRPr kumimoji="0" lang="zh-CN" altLang="en-US" sz="1200" b="0" i="0" u="none" strike="noStrike" kern="1200" cap="none" spc="0" normalizeH="0" baseline="0" noProof="0" dirty="0">
              <a:ln>
                <a:noFill/>
              </a:ln>
              <a:solidFill>
                <a:prstClr val="black"/>
              </a:solidFill>
              <a:effectLst/>
              <a:uLnTx/>
              <a:uFillTx/>
              <a:latin typeface="思源黑体 CN" panose="020B0500000000000000" pitchFamily="34" charset="-122"/>
              <a:ea typeface="思源黑体 CN" panose="020B0500000000000000" pitchFamily="34" charset="-122"/>
            </a:endParaRPr>
          </a:p>
        </p:txBody>
      </p:sp>
      <p:sp>
        <p:nvSpPr>
          <p:cNvPr id="18" name="文本框 17"/>
          <p:cNvSpPr txBox="1"/>
          <p:nvPr/>
        </p:nvSpPr>
        <p:spPr>
          <a:xfrm>
            <a:off x="6578682" y="3277212"/>
            <a:ext cx="4914901" cy="2639569"/>
          </a:xfrm>
          <a:prstGeom prst="rect">
            <a:avLst/>
          </a:prstGeom>
          <a:noFill/>
        </p:spPr>
        <p:txBody>
          <a:bodyPr wrap="square" rtlCol="0">
            <a:spAutoFit/>
          </a:bodyPr>
          <a:lstStyle/>
          <a:p>
            <a:pPr lvl="0">
              <a:lnSpc>
                <a:spcPct val="150000"/>
              </a:lnSpc>
              <a:defRPr/>
            </a:pPr>
            <a:r>
              <a:rPr kumimoji="1" lang="zh-CN" altLang="en-US" sz="1400" dirty="0">
                <a:latin typeface="思源黑体 CN" panose="020B0500000000000000" pitchFamily="34" charset="-122"/>
                <a:ea typeface="思源黑体 CN" panose="020B0500000000000000" pitchFamily="34" charset="-122"/>
              </a:rPr>
              <a:t>分布式数据库分为存算分离和存算不分离两种，其中大多数分布式数据库（如</a:t>
            </a:r>
            <a:r>
              <a:rPr kumimoji="1" lang="en-GB" altLang="zh-CN" sz="1400" dirty="0" err="1">
                <a:latin typeface="思源黑体 CN" panose="020B0500000000000000" pitchFamily="34" charset="-122"/>
                <a:ea typeface="思源黑体 CN" panose="020B0500000000000000" pitchFamily="34" charset="-122"/>
              </a:rPr>
              <a:t>TiDB</a:t>
            </a:r>
            <a:r>
              <a:rPr kumimoji="1" lang="zh-CN" altLang="en-GB" sz="1400" dirty="0">
                <a:latin typeface="思源黑体 CN" panose="020B0500000000000000" pitchFamily="34" charset="-122"/>
                <a:ea typeface="思源黑体 CN" panose="020B0500000000000000" pitchFamily="34" charset="-122"/>
              </a:rPr>
              <a:t>、</a:t>
            </a:r>
            <a:r>
              <a:rPr kumimoji="1" lang="en-GB" altLang="zh-CN" sz="1400" dirty="0">
                <a:latin typeface="思源黑体 CN" panose="020B0500000000000000" pitchFamily="34" charset="-122"/>
                <a:ea typeface="思源黑体 CN" panose="020B0500000000000000" pitchFamily="34" charset="-122"/>
              </a:rPr>
              <a:t>DRDS</a:t>
            </a:r>
            <a:r>
              <a:rPr kumimoji="1" lang="zh-CN" altLang="en-GB" sz="1400" dirty="0">
                <a:latin typeface="思源黑体 CN" panose="020B0500000000000000" pitchFamily="34" charset="-122"/>
                <a:ea typeface="思源黑体 CN" panose="020B0500000000000000" pitchFamily="34" charset="-122"/>
              </a:rPr>
              <a:t>、</a:t>
            </a:r>
            <a:r>
              <a:rPr kumimoji="1" lang="en-GB" altLang="zh-CN" sz="1400" dirty="0">
                <a:latin typeface="思源黑体 CN" panose="020B0500000000000000" pitchFamily="34" charset="-122"/>
                <a:ea typeface="思源黑体 CN" panose="020B0500000000000000" pitchFamily="34" charset="-122"/>
              </a:rPr>
              <a:t>TDSQL</a:t>
            </a:r>
            <a:r>
              <a:rPr kumimoji="1" lang="zh-CN" altLang="en-GB" sz="1400" dirty="0">
                <a:latin typeface="思源黑体 CN" panose="020B0500000000000000" pitchFamily="34" charset="-122"/>
                <a:ea typeface="思源黑体 CN" panose="020B0500000000000000" pitchFamily="34" charset="-122"/>
              </a:rPr>
              <a:t>）</a:t>
            </a:r>
            <a:r>
              <a:rPr kumimoji="1" lang="zh-CN" altLang="en-US" sz="1400" dirty="0">
                <a:latin typeface="思源黑体 CN" panose="020B0500000000000000" pitchFamily="34" charset="-122"/>
                <a:ea typeface="思源黑体 CN" panose="020B0500000000000000" pitchFamily="34" charset="-122"/>
              </a:rPr>
              <a:t>采取存算分离的架构，其优势在于分别扩容时，集群规模足够大，比较节省数据库机器资源。然而在调研过程中，被调企业认为</a:t>
            </a:r>
            <a:r>
              <a:rPr kumimoji="1" lang="zh-CN" altLang="en-US" sz="1400" b="1" dirty="0">
                <a:solidFill>
                  <a:srgbClr val="C00000"/>
                </a:solidFill>
                <a:latin typeface="思源黑体 CN" panose="020B0500000000000000" pitchFamily="34" charset="-122"/>
                <a:ea typeface="思源黑体 CN" panose="020B0500000000000000" pitchFamily="34" charset="-122"/>
              </a:rPr>
              <a:t>存算不分离的架构使用更加简便，后期运维也相对简单。在数据库市场中，采用存算不分离架构的产品，其集群的多租户可提供逻辑实例能力，能极大地提升服务器资源利用率</a:t>
            </a:r>
            <a:r>
              <a:rPr kumimoji="1" lang="zh-CN" altLang="en-US" sz="1400" dirty="0">
                <a:latin typeface="思源黑体 CN" panose="020B0500000000000000" pitchFamily="34" charset="-122"/>
                <a:ea typeface="思源黑体 CN" panose="020B0500000000000000" pitchFamily="34" charset="-122"/>
              </a:rPr>
              <a:t>，是企业降低成本的关键。</a:t>
            </a:r>
            <a:endParaRPr kumimoji="1" lang="zh-CN" altLang="en-US" sz="1400" dirty="0">
              <a:latin typeface="思源黑体 CN" panose="020B0500000000000000" pitchFamily="34" charset="-122"/>
              <a:ea typeface="思源黑体 CN" panose="020B0500000000000000" pitchFamily="34" charset="-122"/>
            </a:endParaRPr>
          </a:p>
        </p:txBody>
      </p:sp>
      <p:sp>
        <p:nvSpPr>
          <p:cNvPr id="19" name="矩形 18"/>
          <p:cNvSpPr/>
          <p:nvPr/>
        </p:nvSpPr>
        <p:spPr>
          <a:xfrm>
            <a:off x="6271538" y="2069056"/>
            <a:ext cx="5533112" cy="704567"/>
          </a:xfrm>
          <a:prstGeom prst="rect">
            <a:avLst/>
          </a:prstGeom>
          <a:solidFill>
            <a:srgbClr val="327168"/>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defRPr/>
            </a:pPr>
            <a:r>
              <a:rPr lang="zh-CN" altLang="en-US" sz="1600" b="1" dirty="0">
                <a:solidFill>
                  <a:prstClr val="white"/>
                </a:solidFill>
                <a:latin typeface="思源黑体 CN" panose="020B0500000000000000" pitchFamily="34" charset="-122"/>
                <a:ea typeface="思源黑体 CN" panose="020B0500000000000000" pitchFamily="34" charset="-122"/>
              </a:rPr>
              <a:t>分布式数据库中，中小企业现阶段</a:t>
            </a:r>
            <a:endParaRPr lang="en-US" altLang="zh-CN" sz="1600" b="1" dirty="0">
              <a:solidFill>
                <a:prstClr val="white"/>
              </a:solidFill>
              <a:latin typeface="思源黑体 CN" panose="020B0500000000000000" pitchFamily="34" charset="-122"/>
              <a:ea typeface="思源黑体 CN" panose="020B0500000000000000" pitchFamily="34" charset="-122"/>
            </a:endParaRPr>
          </a:p>
          <a:p>
            <a:pPr lvl="0" algn="ctr">
              <a:defRPr/>
            </a:pPr>
            <a:r>
              <a:rPr lang="zh-CN" altLang="en-US" sz="1600" b="1" dirty="0">
                <a:solidFill>
                  <a:prstClr val="white"/>
                </a:solidFill>
                <a:latin typeface="思源黑体 CN" panose="020B0500000000000000" pitchFamily="34" charset="-122"/>
                <a:ea typeface="思源黑体 CN" panose="020B0500000000000000" pitchFamily="34" charset="-122"/>
              </a:rPr>
              <a:t>更偏好存算耦合（不分离）的架构</a:t>
            </a:r>
            <a:endParaRPr kumimoji="0" lang="zh-CN" altLang="en-US" sz="1600" b="1" i="0" u="none" strike="noStrike" kern="1200" cap="none" spc="0" normalizeH="0" baseline="0" noProof="0" dirty="0">
              <a:ln>
                <a:noFill/>
              </a:ln>
              <a:solidFill>
                <a:prstClr val="white"/>
              </a:solidFill>
              <a:effectLst/>
              <a:uLnTx/>
              <a:uFillTx/>
              <a:latin typeface="思源黑体 CN" panose="020B0500000000000000" pitchFamily="34" charset="-122"/>
              <a:ea typeface="思源黑体 CN" panose="020B0500000000000000" pitchFamily="34" charset="-122"/>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
          <p:cNvGrpSpPr/>
          <p:nvPr/>
        </p:nvGrpSpPr>
        <p:grpSpPr bwMode="auto">
          <a:xfrm>
            <a:off x="-930275" y="243840"/>
            <a:ext cx="13122275" cy="6858000"/>
            <a:chOff x="-930276" y="0"/>
            <a:chExt cx="13122276" cy="6858000"/>
          </a:xfrm>
        </p:grpSpPr>
        <p:pic>
          <p:nvPicPr>
            <p:cNvPr id="1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rgbClr val="19696D"/>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237037" y="898525"/>
              <a:ext cx="3717925" cy="5060950"/>
            </a:xfrm>
            <a:prstGeom prst="rect">
              <a:avLst/>
            </a:prstGeom>
            <a:solidFill>
              <a:schemeClr val="bg1">
                <a:lumMod val="85000"/>
                <a:alpha val="20000"/>
              </a:schemeClr>
            </a:solidFill>
            <a:ln w="101600" cmpd="thickThi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3"/>
            <p:cNvGrpSpPr/>
            <p:nvPr/>
          </p:nvGrpSpPr>
          <p:grpSpPr bwMode="auto">
            <a:xfrm>
              <a:off x="4189412" y="2667000"/>
              <a:ext cx="3830637" cy="1215372"/>
              <a:chOff x="3733169" y="1752601"/>
              <a:chExt cx="3830506" cy="1216277"/>
            </a:xfrm>
          </p:grpSpPr>
          <p:sp>
            <p:nvSpPr>
              <p:cNvPr id="26" name="文本框 4"/>
              <p:cNvSpPr txBox="1">
                <a:spLocks noChangeArrowheads="1"/>
              </p:cNvSpPr>
              <p:nvPr/>
            </p:nvSpPr>
            <p:spPr bwMode="auto">
              <a:xfrm>
                <a:off x="3733169" y="2445268"/>
                <a:ext cx="3830506" cy="52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lnSpc>
                    <a:spcPct val="100000"/>
                  </a:lnSpc>
                  <a:spcBef>
                    <a:spcPct val="0"/>
                  </a:spcBef>
                  <a:buFontTx/>
                  <a:buNone/>
                  <a:defRPr sz="2800" b="1">
                    <a:solidFill>
                      <a:srgbClr val="404040"/>
                    </a:solidFill>
                    <a:latin typeface="思源黑体 CN" panose="020B0500000000000000" pitchFamily="34" charset="-122"/>
                    <a:ea typeface="思源黑体 CN" panose="020B0500000000000000" pitchFamily="34" charset="-122"/>
                  </a:defRPr>
                </a:lvl1pPr>
                <a:lvl2pPr marL="742950" indent="-285750">
                  <a:lnSpc>
                    <a:spcPct val="90000"/>
                  </a:lnSpc>
                  <a:spcBef>
                    <a:spcPts val="500"/>
                  </a:spcBef>
                  <a:buFont typeface="Arial" panose="020B0604020202020204" pitchFamily="34" charset="0"/>
                  <a:buChar char="•"/>
                  <a:defRPr sz="2400">
                    <a:latin typeface="微软雅黑" panose="020B0503020204020204" pitchFamily="34" charset="-122"/>
                    <a:ea typeface="Microsoft YaHei UI"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Microsoft YaHei UI"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9pPr>
              </a:lstStyle>
              <a:p>
                <a:r>
                  <a:rPr lang="zh-CN" altLang="en-US" dirty="0"/>
                  <a:t>数据库选型因素</a:t>
                </a:r>
                <a:endParaRPr lang="zh-CN" altLang="en-US" dirty="0"/>
              </a:p>
            </p:txBody>
          </p:sp>
          <p:sp>
            <p:nvSpPr>
              <p:cNvPr id="27" name="圆角矩形 26"/>
              <p:cNvSpPr/>
              <p:nvPr/>
            </p:nvSpPr>
            <p:spPr>
              <a:xfrm>
                <a:off x="4214166" y="1752601"/>
                <a:ext cx="2851053" cy="500435"/>
              </a:xfrm>
              <a:prstGeom prst="roundRect">
                <a:avLst>
                  <a:gd name="adj" fmla="val 50000"/>
                </a:avLst>
              </a:prstGeom>
              <a:solidFill>
                <a:srgbClr val="1969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思源黑体 CN" panose="020B0500000000000000" pitchFamily="34" charset="-122"/>
                    <a:ea typeface="思源黑体 CN" panose="020B0500000000000000" pitchFamily="34" charset="-122"/>
                  </a:rPr>
                  <a:t>思维创造世界</a:t>
                </a:r>
                <a:endParaRPr lang="zh-CN" altLang="en-US" sz="2000" b="1" dirty="0">
                  <a:solidFill>
                    <a:schemeClr val="bg1"/>
                  </a:solidFill>
                  <a:latin typeface="思源黑体 CN" panose="020B0500000000000000" pitchFamily="34" charset="-122"/>
                  <a:ea typeface="思源黑体 CN" panose="020B0500000000000000" pitchFamily="34" charset="-122"/>
                </a:endParaRPr>
              </a:p>
            </p:txBody>
          </p:sp>
        </p:grpSp>
        <p:sp>
          <p:nvSpPr>
            <p:cNvPr id="23" name="ïšḻïďê-Freeform: Shape 42"/>
            <p:cNvSpPr/>
            <p:nvPr/>
          </p:nvSpPr>
          <p:spPr bwMode="auto">
            <a:xfrm rot="-8100000">
              <a:off x="-930227" y="3969026"/>
              <a:ext cx="1860230" cy="1860319"/>
            </a:xfrm>
            <a:custGeom>
              <a:avLst/>
              <a:gdLst>
                <a:gd name="T0" fmla="*/ 0 w 2304255"/>
                <a:gd name="T1" fmla="*/ 0 h 2304255"/>
                <a:gd name="T2" fmla="*/ 546 w 2304255"/>
                <a:gd name="T3" fmla="*/ 547 h 2304255"/>
                <a:gd name="T4" fmla="*/ 0 w 2304255"/>
                <a:gd name="T5" fmla="*/ 547 h 2304255"/>
                <a:gd name="T6" fmla="*/ 0 w 2304255"/>
                <a:gd name="T7" fmla="*/ 0 h 2304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255" h="2304255">
                  <a:moveTo>
                    <a:pt x="0" y="0"/>
                  </a:moveTo>
                  <a:lnTo>
                    <a:pt x="2304255" y="2304255"/>
                  </a:lnTo>
                  <a:lnTo>
                    <a:pt x="0" y="2304255"/>
                  </a:lnTo>
                  <a:lnTo>
                    <a:pt x="0" y="0"/>
                  </a:lnTo>
                  <a:close/>
                </a:path>
              </a:pathLst>
            </a:custGeom>
            <a:solidFill>
              <a:srgbClr val="19696D"/>
            </a:solidFill>
            <a:ln w="19050">
              <a:solidFill>
                <a:srgbClr val="19696D"/>
              </a:solidFill>
              <a:round/>
            </a:ln>
          </p:spPr>
          <p:txBody>
            <a:bodyPr anchor="ctr"/>
            <a:lstStyle/>
            <a:p>
              <a:endParaRPr lang="zh-CN" altLang="en-US"/>
            </a:p>
          </p:txBody>
        </p:sp>
        <p:sp>
          <p:nvSpPr>
            <p:cNvPr id="24" name="ïšḻïďê-Freeform: Shape 41"/>
            <p:cNvSpPr/>
            <p:nvPr/>
          </p:nvSpPr>
          <p:spPr bwMode="auto">
            <a:xfrm rot="2700000">
              <a:off x="-930231" y="1050881"/>
              <a:ext cx="1860230" cy="1860319"/>
            </a:xfrm>
            <a:custGeom>
              <a:avLst/>
              <a:gdLst>
                <a:gd name="T0" fmla="*/ 546 w 2304256"/>
                <a:gd name="T1" fmla="*/ 0 h 2304256"/>
                <a:gd name="T2" fmla="*/ 546 w 2304256"/>
                <a:gd name="T3" fmla="*/ 547 h 2304256"/>
                <a:gd name="T4" fmla="*/ 546 w 2304256"/>
                <a:gd name="T5" fmla="*/ 547 h 2304256"/>
                <a:gd name="T6" fmla="*/ 0 w 2304256"/>
                <a:gd name="T7" fmla="*/ 1 h 2304256"/>
                <a:gd name="T8" fmla="*/ 0 w 2304256"/>
                <a:gd name="T9" fmla="*/ 0 h 2304256"/>
                <a:gd name="T10" fmla="*/ 546 w 2304256"/>
                <a:gd name="T11" fmla="*/ 0 h 2304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256" h="2304256">
                  <a:moveTo>
                    <a:pt x="2304256" y="0"/>
                  </a:moveTo>
                  <a:lnTo>
                    <a:pt x="2304256" y="2304256"/>
                  </a:lnTo>
                  <a:lnTo>
                    <a:pt x="2304255" y="2304256"/>
                  </a:lnTo>
                  <a:lnTo>
                    <a:pt x="0" y="1"/>
                  </a:lnTo>
                  <a:lnTo>
                    <a:pt x="0" y="0"/>
                  </a:lnTo>
                  <a:lnTo>
                    <a:pt x="2304256" y="0"/>
                  </a:lnTo>
                  <a:close/>
                </a:path>
              </a:pathLst>
            </a:custGeom>
            <a:solidFill>
              <a:srgbClr val="19696D"/>
            </a:solidFill>
            <a:ln w="19050">
              <a:solidFill>
                <a:srgbClr val="19696D"/>
              </a:solidFill>
              <a:round/>
            </a:ln>
          </p:spPr>
          <p:txBody>
            <a:bodyPr anchor="ctr"/>
            <a:lstStyle/>
            <a:p>
              <a:endParaRPr lang="zh-CN" altLang="en-US"/>
            </a:p>
          </p:txBody>
        </p:sp>
        <p:sp>
          <p:nvSpPr>
            <p:cNvPr id="25" name="ïšḻïďê-Freeform: Shape 35"/>
            <p:cNvSpPr/>
            <p:nvPr/>
          </p:nvSpPr>
          <p:spPr bwMode="auto">
            <a:xfrm rot="5400000">
              <a:off x="-780349" y="2648280"/>
              <a:ext cx="3121100" cy="1560624"/>
            </a:xfrm>
            <a:custGeom>
              <a:avLst/>
              <a:gdLst>
                <a:gd name="T0" fmla="*/ 1 w 4735313"/>
                <a:gd name="T1" fmla="*/ 0 h 2367656"/>
                <a:gd name="T2" fmla="*/ 1 w 4735313"/>
                <a:gd name="T3" fmla="*/ 1 h 2367656"/>
                <a:gd name="T4" fmla="*/ 1 w 4735313"/>
                <a:gd name="T5" fmla="*/ 1 h 2367656"/>
                <a:gd name="T6" fmla="*/ 1 w 4735313"/>
                <a:gd name="T7" fmla="*/ 1 h 2367656"/>
                <a:gd name="T8" fmla="*/ 1 w 4735313"/>
                <a:gd name="T9" fmla="*/ 1 h 2367656"/>
                <a:gd name="T10" fmla="*/ 0 w 4735313"/>
                <a:gd name="T11" fmla="*/ 1 h 2367656"/>
                <a:gd name="T12" fmla="*/ 1 w 4735313"/>
                <a:gd name="T13" fmla="*/ 0 h 23676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rgbClr val="778495">
                <a:alpha val="76862"/>
              </a:srgbClr>
            </a:solidFill>
            <a:ln>
              <a:noFill/>
            </a:ln>
            <a:extLst>
              <a:ext uri="{91240B29-F687-4F45-9708-019B960494DF}">
                <a14:hiddenLine xmlns:a14="http://schemas.microsoft.com/office/drawing/2010/main" w="19050">
                  <a:solidFill>
                    <a:srgbClr val="000000"/>
                  </a:solidFill>
                  <a:round/>
                </a14:hiddenLine>
              </a:ext>
            </a:extLst>
          </p:spPr>
          <p:txBody>
            <a:bodyPr anchor="ct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数据库选型考量因素</a:t>
            </a:r>
            <a:r>
              <a:rPr lang="en-US" altLang="zh-CN" dirty="0"/>
              <a:t>——</a:t>
            </a:r>
            <a:r>
              <a:rPr lang="zh-CN" altLang="en-US" dirty="0"/>
              <a:t>概览</a:t>
            </a:r>
            <a:endParaRPr lang="zh-CN" altLang="en-US" dirty="0"/>
          </a:p>
        </p:txBody>
      </p:sp>
      <p:sp>
        <p:nvSpPr>
          <p:cNvPr id="2" name="文本框 1"/>
          <p:cNvSpPr txBox="1"/>
          <p:nvPr/>
        </p:nvSpPr>
        <p:spPr>
          <a:xfrm>
            <a:off x="360256" y="917178"/>
            <a:ext cx="11548459"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从前述调研结果可以看出，用户在对自身系统核心数据库升级或部署过程中，着重考虑的选型因素主要覆盖</a:t>
            </a:r>
            <a:r>
              <a:rPr lang="zh-CN" altLang="en-US" sz="1600" b="1" dirty="0">
                <a:solidFill>
                  <a:srgbClr val="FF0000"/>
                </a:solidFill>
                <a:latin typeface="思源黑体 CN" panose="020B0500000000000000" pitchFamily="34" charset="-122"/>
                <a:ea typeface="思源黑体 CN" panose="020B0500000000000000" pitchFamily="34" charset="-122"/>
              </a:rPr>
              <a:t>数据、功能、效果</a:t>
            </a: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三个层面，在保证预留足够性能空间的同时，力求实现无损迁移、无感迁移以及更高的稳定性和性价比。</a:t>
            </a:r>
            <a:endParaRPr lang="zh-CN" altLang="en-US" sz="1600" b="1" dirty="0">
              <a:solidFill>
                <a:schemeClr val="bg2">
                  <a:lumMod val="25000"/>
                </a:schemeClr>
              </a:solidFill>
              <a:latin typeface="思源黑体 CN" panose="020B0500000000000000" pitchFamily="34" charset="-122"/>
              <a:ea typeface="思源黑体 CN" panose="020B0500000000000000" pitchFamily="34" charset="-122"/>
            </a:endParaRPr>
          </a:p>
        </p:txBody>
      </p:sp>
      <p:grpSp>
        <p:nvGrpSpPr>
          <p:cNvPr id="8194" name="组合 8193"/>
          <p:cNvGrpSpPr/>
          <p:nvPr/>
        </p:nvGrpSpPr>
        <p:grpSpPr>
          <a:xfrm>
            <a:off x="2036617" y="1973267"/>
            <a:ext cx="8115471" cy="4075960"/>
            <a:chOff x="935181" y="1973267"/>
            <a:chExt cx="8115471" cy="4075960"/>
          </a:xfrm>
        </p:grpSpPr>
        <p:sp>
          <p:nvSpPr>
            <p:cNvPr id="3" name="矩形 2"/>
            <p:cNvSpPr/>
            <p:nvPr/>
          </p:nvSpPr>
          <p:spPr>
            <a:xfrm>
              <a:off x="935181" y="3997035"/>
              <a:ext cx="1995055" cy="4017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核心数据库选型因素</a:t>
              </a:r>
              <a:endParaRPr lang="zh-CN" altLang="en-US" sz="1400" b="1" dirty="0">
                <a:latin typeface="思源黑体 CN" panose="020B0500000000000000" pitchFamily="34" charset="-122"/>
                <a:ea typeface="思源黑体 CN" panose="020B0500000000000000" pitchFamily="34" charset="-122"/>
              </a:endParaRPr>
            </a:p>
          </p:txBody>
        </p:sp>
        <p:sp>
          <p:nvSpPr>
            <p:cNvPr id="7" name="矩形 6"/>
            <p:cNvSpPr/>
            <p:nvPr/>
          </p:nvSpPr>
          <p:spPr>
            <a:xfrm>
              <a:off x="3706090" y="2362499"/>
              <a:ext cx="1995055" cy="4017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数据层面</a:t>
              </a:r>
              <a:endParaRPr lang="zh-CN" altLang="en-US" sz="1400" b="1" dirty="0">
                <a:latin typeface="思源黑体 CN" panose="020B0500000000000000" pitchFamily="34" charset="-122"/>
                <a:ea typeface="思源黑体 CN" panose="020B0500000000000000" pitchFamily="34" charset="-122"/>
              </a:endParaRPr>
            </a:p>
          </p:txBody>
        </p:sp>
        <p:sp>
          <p:nvSpPr>
            <p:cNvPr id="8" name="矩形 7"/>
            <p:cNvSpPr/>
            <p:nvPr/>
          </p:nvSpPr>
          <p:spPr>
            <a:xfrm>
              <a:off x="3706089" y="3995022"/>
              <a:ext cx="1995055" cy="4017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功能层面</a:t>
              </a:r>
              <a:endParaRPr lang="zh-CN" altLang="en-US" sz="1400" b="1" dirty="0">
                <a:latin typeface="思源黑体 CN" panose="020B0500000000000000" pitchFamily="34" charset="-122"/>
                <a:ea typeface="思源黑体 CN" panose="020B0500000000000000" pitchFamily="34" charset="-122"/>
              </a:endParaRPr>
            </a:p>
          </p:txBody>
        </p:sp>
        <p:sp>
          <p:nvSpPr>
            <p:cNvPr id="9" name="矩形 8"/>
            <p:cNvSpPr/>
            <p:nvPr/>
          </p:nvSpPr>
          <p:spPr>
            <a:xfrm>
              <a:off x="3706088" y="5469377"/>
              <a:ext cx="1995055" cy="4017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效果层面</a:t>
              </a:r>
              <a:endParaRPr lang="zh-CN" altLang="en-US" sz="1400" b="1" dirty="0">
                <a:latin typeface="思源黑体 CN" panose="020B0500000000000000" pitchFamily="34" charset="-122"/>
                <a:ea typeface="思源黑体 CN" panose="020B0500000000000000" pitchFamily="34" charset="-122"/>
              </a:endParaRPr>
            </a:p>
          </p:txBody>
        </p:sp>
        <p:sp>
          <p:nvSpPr>
            <p:cNvPr id="10" name="矩形 9"/>
            <p:cNvSpPr/>
            <p:nvPr/>
          </p:nvSpPr>
          <p:spPr>
            <a:xfrm>
              <a:off x="6774876" y="1973267"/>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思源黑体 CN" panose="020B0500000000000000" pitchFamily="34" charset="-122"/>
                  <a:ea typeface="思源黑体 CN" panose="020B0500000000000000" pitchFamily="34" charset="-122"/>
                </a:rPr>
                <a:t>数据一致性</a:t>
              </a:r>
              <a:endParaRPr lang="zh-CN" altLang="en-US" sz="1400" b="1" dirty="0">
                <a:latin typeface="思源黑体 CN" panose="020B0500000000000000" pitchFamily="34" charset="-122"/>
                <a:ea typeface="思源黑体 CN" panose="020B0500000000000000" pitchFamily="34" charset="-122"/>
              </a:endParaRPr>
            </a:p>
          </p:txBody>
        </p:sp>
        <p:sp>
          <p:nvSpPr>
            <p:cNvPr id="11" name="矩形 10"/>
            <p:cNvSpPr/>
            <p:nvPr/>
          </p:nvSpPr>
          <p:spPr>
            <a:xfrm>
              <a:off x="6774879" y="2406873"/>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数据安全性</a:t>
              </a:r>
              <a:endParaRPr lang="zh-CN" altLang="en-US" sz="1400" b="1" dirty="0">
                <a:latin typeface="思源黑体 CN" panose="020B0500000000000000" pitchFamily="34" charset="-122"/>
                <a:ea typeface="思源黑体 CN" panose="020B0500000000000000" pitchFamily="34" charset="-122"/>
              </a:endParaRPr>
            </a:p>
          </p:txBody>
        </p:sp>
        <p:sp>
          <p:nvSpPr>
            <p:cNvPr id="12" name="矩形 11"/>
            <p:cNvSpPr/>
            <p:nvPr/>
          </p:nvSpPr>
          <p:spPr>
            <a:xfrm>
              <a:off x="6774880" y="2840479"/>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底层代码安全性</a:t>
              </a:r>
              <a:endParaRPr lang="zh-CN" altLang="en-US" sz="1400" b="1" dirty="0">
                <a:latin typeface="思源黑体 CN" panose="020B0500000000000000" pitchFamily="34" charset="-122"/>
                <a:ea typeface="思源黑体 CN" panose="020B0500000000000000" pitchFamily="34" charset="-122"/>
              </a:endParaRPr>
            </a:p>
          </p:txBody>
        </p:sp>
        <p:sp>
          <p:nvSpPr>
            <p:cNvPr id="13" name="矩形 12"/>
            <p:cNvSpPr/>
            <p:nvPr/>
          </p:nvSpPr>
          <p:spPr>
            <a:xfrm>
              <a:off x="6774872" y="3387368"/>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兼容与迁移</a:t>
              </a:r>
              <a:endParaRPr lang="zh-CN" altLang="en-US" sz="1400" b="1" dirty="0">
                <a:latin typeface="思源黑体 CN" panose="020B0500000000000000" pitchFamily="34" charset="-122"/>
                <a:ea typeface="思源黑体 CN" panose="020B0500000000000000" pitchFamily="34" charset="-122"/>
              </a:endParaRPr>
            </a:p>
          </p:txBody>
        </p:sp>
        <p:sp>
          <p:nvSpPr>
            <p:cNvPr id="14" name="矩形 13"/>
            <p:cNvSpPr/>
            <p:nvPr/>
          </p:nvSpPr>
          <p:spPr>
            <a:xfrm>
              <a:off x="6774874" y="3829870"/>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双写、回迁能力</a:t>
              </a:r>
              <a:endParaRPr lang="zh-CN" altLang="en-US" sz="1400" b="1" dirty="0">
                <a:latin typeface="思源黑体 CN" panose="020B0500000000000000" pitchFamily="34" charset="-122"/>
                <a:ea typeface="思源黑体 CN" panose="020B0500000000000000" pitchFamily="34" charset="-122"/>
              </a:endParaRPr>
            </a:p>
          </p:txBody>
        </p:sp>
        <p:sp>
          <p:nvSpPr>
            <p:cNvPr id="15" name="矩形 14"/>
            <p:cNvSpPr/>
            <p:nvPr/>
          </p:nvSpPr>
          <p:spPr>
            <a:xfrm>
              <a:off x="6774874" y="4272372"/>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事务处理能力</a:t>
              </a:r>
              <a:endParaRPr lang="zh-CN" altLang="en-US" sz="1400" b="1" dirty="0">
                <a:latin typeface="思源黑体 CN" panose="020B0500000000000000" pitchFamily="34" charset="-122"/>
                <a:ea typeface="思源黑体 CN" panose="020B0500000000000000" pitchFamily="34" charset="-122"/>
              </a:endParaRPr>
            </a:p>
          </p:txBody>
        </p:sp>
        <p:sp>
          <p:nvSpPr>
            <p:cNvPr id="16" name="矩形 15"/>
            <p:cNvSpPr/>
            <p:nvPr/>
          </p:nvSpPr>
          <p:spPr>
            <a:xfrm>
              <a:off x="6774872" y="4714874"/>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大数据实时分析能力</a:t>
              </a:r>
              <a:endParaRPr lang="zh-CN" altLang="en-US" sz="1400" b="1" dirty="0">
                <a:latin typeface="思源黑体 CN" panose="020B0500000000000000" pitchFamily="34" charset="-122"/>
                <a:ea typeface="思源黑体 CN" panose="020B0500000000000000" pitchFamily="34" charset="-122"/>
              </a:endParaRPr>
            </a:p>
          </p:txBody>
        </p:sp>
        <p:sp>
          <p:nvSpPr>
            <p:cNvPr id="17" name="矩形 16"/>
            <p:cNvSpPr/>
            <p:nvPr/>
          </p:nvSpPr>
          <p:spPr>
            <a:xfrm>
              <a:off x="6774873" y="5296889"/>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稳定可靠</a:t>
              </a:r>
              <a:endParaRPr lang="zh-CN" altLang="en-US" sz="1400" b="1" dirty="0">
                <a:latin typeface="思源黑体 CN" panose="020B0500000000000000" pitchFamily="34" charset="-122"/>
                <a:ea typeface="思源黑体 CN" panose="020B0500000000000000" pitchFamily="34" charset="-122"/>
              </a:endParaRPr>
            </a:p>
          </p:txBody>
        </p:sp>
        <p:sp>
          <p:nvSpPr>
            <p:cNvPr id="18" name="矩形 17"/>
            <p:cNvSpPr/>
            <p:nvPr/>
          </p:nvSpPr>
          <p:spPr>
            <a:xfrm>
              <a:off x="6774872" y="5736345"/>
              <a:ext cx="2275772" cy="312882"/>
            </a:xfrm>
            <a:prstGeom prst="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思源黑体 CN" panose="020B0500000000000000" pitchFamily="34" charset="-122"/>
                  <a:ea typeface="思源黑体 CN" panose="020B0500000000000000" pitchFamily="34" charset="-122"/>
                </a:rPr>
                <a:t>性价比</a:t>
              </a:r>
              <a:endParaRPr lang="zh-CN" altLang="en-US" sz="1400" b="1" dirty="0">
                <a:latin typeface="思源黑体 CN" panose="020B0500000000000000" pitchFamily="34" charset="-122"/>
                <a:ea typeface="思源黑体 CN" panose="020B0500000000000000" pitchFamily="34" charset="-122"/>
              </a:endParaRPr>
            </a:p>
          </p:txBody>
        </p:sp>
        <p:cxnSp>
          <p:nvCxnSpPr>
            <p:cNvPr id="20" name="连接符: 肘形 19"/>
            <p:cNvCxnSpPr>
              <a:stCxn id="3" idx="3"/>
              <a:endCxn id="7" idx="1"/>
            </p:cNvCxnSpPr>
            <p:nvPr/>
          </p:nvCxnSpPr>
          <p:spPr>
            <a:xfrm flipV="1">
              <a:off x="2930236" y="2563390"/>
              <a:ext cx="775854" cy="1634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p:cNvCxnSpPr>
              <a:stCxn id="3" idx="3"/>
              <a:endCxn id="8" idx="1"/>
            </p:cNvCxnSpPr>
            <p:nvPr/>
          </p:nvCxnSpPr>
          <p:spPr>
            <a:xfrm flipV="1">
              <a:off x="2930236" y="4195913"/>
              <a:ext cx="775853" cy="20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p:cNvCxnSpPr>
              <a:stCxn id="3" idx="3"/>
              <a:endCxn id="9" idx="1"/>
            </p:cNvCxnSpPr>
            <p:nvPr/>
          </p:nvCxnSpPr>
          <p:spPr>
            <a:xfrm>
              <a:off x="2930236" y="4197926"/>
              <a:ext cx="775852" cy="14723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p:cNvCxnSpPr>
              <a:stCxn id="7" idx="3"/>
              <a:endCxn id="10" idx="1"/>
            </p:cNvCxnSpPr>
            <p:nvPr/>
          </p:nvCxnSpPr>
          <p:spPr>
            <a:xfrm flipV="1">
              <a:off x="5701145" y="2129708"/>
              <a:ext cx="1073731" cy="4336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p:cNvCxnSpPr>
              <a:stCxn id="7" idx="3"/>
              <a:endCxn id="11" idx="1"/>
            </p:cNvCxnSpPr>
            <p:nvPr/>
          </p:nvCxnSpPr>
          <p:spPr>
            <a:xfrm flipV="1">
              <a:off x="5701145" y="2563314"/>
              <a:ext cx="1073734" cy="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a:endCxn id="12" idx="1"/>
            </p:cNvCxnSpPr>
            <p:nvPr/>
          </p:nvCxnSpPr>
          <p:spPr>
            <a:xfrm>
              <a:off x="5701145" y="2563390"/>
              <a:ext cx="1073735" cy="433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8" idx="3"/>
              <a:endCxn id="13" idx="1"/>
            </p:cNvCxnSpPr>
            <p:nvPr/>
          </p:nvCxnSpPr>
          <p:spPr>
            <a:xfrm flipV="1">
              <a:off x="5701144" y="3543809"/>
              <a:ext cx="1073728" cy="6521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p:cNvCxnSpPr>
              <a:stCxn id="8" idx="3"/>
              <a:endCxn id="14" idx="1"/>
            </p:cNvCxnSpPr>
            <p:nvPr/>
          </p:nvCxnSpPr>
          <p:spPr>
            <a:xfrm flipV="1">
              <a:off x="5701144" y="3986311"/>
              <a:ext cx="1073730" cy="209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p:cNvCxnSpPr>
              <a:stCxn id="8" idx="3"/>
              <a:endCxn id="15" idx="1"/>
            </p:cNvCxnSpPr>
            <p:nvPr/>
          </p:nvCxnSpPr>
          <p:spPr>
            <a:xfrm>
              <a:off x="5701144" y="4195913"/>
              <a:ext cx="1073730" cy="232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p:cNvCxnSpPr>
              <a:stCxn id="8" idx="3"/>
              <a:endCxn id="16" idx="1"/>
            </p:cNvCxnSpPr>
            <p:nvPr/>
          </p:nvCxnSpPr>
          <p:spPr>
            <a:xfrm>
              <a:off x="5701144" y="4195913"/>
              <a:ext cx="1073728" cy="6754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p:cNvCxnSpPr>
              <a:stCxn id="9" idx="3"/>
              <a:endCxn id="17" idx="1"/>
            </p:cNvCxnSpPr>
            <p:nvPr/>
          </p:nvCxnSpPr>
          <p:spPr>
            <a:xfrm flipV="1">
              <a:off x="5701143" y="5453330"/>
              <a:ext cx="1073730" cy="2169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93" name="连接符: 肘形 8192"/>
            <p:cNvCxnSpPr>
              <a:stCxn id="9" idx="3"/>
              <a:endCxn id="18" idx="1"/>
            </p:cNvCxnSpPr>
            <p:nvPr/>
          </p:nvCxnSpPr>
          <p:spPr>
            <a:xfrm>
              <a:off x="5701143" y="5670268"/>
              <a:ext cx="1073729" cy="2225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数据层面</a:t>
            </a:r>
            <a:r>
              <a:rPr lang="en-US" altLang="zh-CN" dirty="0"/>
              <a:t>——</a:t>
            </a:r>
            <a:r>
              <a:rPr lang="zh-CN" altLang="en-US" dirty="0"/>
              <a:t>数据一致性</a:t>
            </a:r>
            <a:endParaRPr lang="zh-CN" altLang="en-US" dirty="0"/>
          </a:p>
        </p:txBody>
      </p:sp>
      <p:sp>
        <p:nvSpPr>
          <p:cNvPr id="2" name="文本框 1"/>
          <p:cNvSpPr txBox="1"/>
          <p:nvPr/>
        </p:nvSpPr>
        <p:spPr>
          <a:xfrm>
            <a:off x="360256" y="917178"/>
            <a:ext cx="11548459"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数据一致性通常指关联数据之间的逻辑关系是否正确和完整。现阶段，数据一致性不仅局限于事务发生时的数据一致性，还需要考虑主备副本之间、集群之间的数据一致性，是否具备防篡改的能力以及应对静默错误的能力。</a:t>
            </a:r>
            <a:endParaRPr lang="zh-CN" altLang="en-US" sz="1600" b="1" dirty="0">
              <a:solidFill>
                <a:schemeClr val="bg2">
                  <a:lumMod val="25000"/>
                </a:schemeClr>
              </a:solidFill>
              <a:latin typeface="思源黑体 CN" panose="020B0500000000000000" pitchFamily="34" charset="-122"/>
              <a:ea typeface="思源黑体 CN" panose="020B0500000000000000" pitchFamily="34" charset="-122"/>
            </a:endParaRPr>
          </a:p>
        </p:txBody>
      </p:sp>
      <p:graphicFrame>
        <p:nvGraphicFramePr>
          <p:cNvPr id="5" name="표 7"/>
          <p:cNvGraphicFramePr>
            <a:graphicFrameLocks noGrp="1"/>
          </p:cNvGraphicFramePr>
          <p:nvPr/>
        </p:nvGraphicFramePr>
        <p:xfrm>
          <a:off x="661134" y="2190248"/>
          <a:ext cx="10743465" cy="4335270"/>
        </p:xfrm>
        <a:graphic>
          <a:graphicData uri="http://schemas.openxmlformats.org/drawingml/2006/table">
            <a:tbl>
              <a:tblPr firstRow="1" bandRow="1">
                <a:effectLst/>
                <a:tableStyleId>{5C22544A-7EE6-4342-B048-85BDC9FD1C3A}</a:tableStyleId>
              </a:tblPr>
              <a:tblGrid>
                <a:gridCol w="1855245"/>
                <a:gridCol w="1777644"/>
                <a:gridCol w="1777644"/>
                <a:gridCol w="1777644"/>
                <a:gridCol w="1777644"/>
                <a:gridCol w="1777644"/>
              </a:tblGrid>
              <a:tr h="433527">
                <a:tc rowSpan="2">
                  <a:txBody>
                    <a:bodyPr/>
                    <a:lstStyle/>
                    <a:p>
                      <a:pPr algn="ctr" latinLnBrk="1"/>
                      <a:r>
                        <a:rPr lang="zh-CN" altLang="en-US"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厂商</a:t>
                      </a:r>
                      <a:endParaRPr lang="en-US" altLang="ko-KR"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gridSpan="5">
                  <a:txBody>
                    <a:bodyPr/>
                    <a:lstStyle/>
                    <a:p>
                      <a:pPr marL="0" algn="ctr" defTabSz="685800" rtl="0" eaLnBrk="1" latinLnBrk="1" hangingPunct="1"/>
                      <a:r>
                        <a:rPr lang="zh-CN" altLang="en-US" sz="1400" b="1" kern="120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一致性指标</a:t>
                      </a:r>
                      <a:endParaRPr lang="en-US" altLang="ko-KR" sz="1400" b="1" kern="120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33527">
                <a:tc vMerge="1">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一致性协议</a:t>
                      </a:r>
                      <a:endPar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多副本数据校验</a:t>
                      </a:r>
                      <a:endPar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主备库数据校验</a:t>
                      </a:r>
                      <a:endPar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链式数据校验</a:t>
                      </a:r>
                      <a:endPar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数据定时校验</a:t>
                      </a:r>
                      <a:endParaRPr lang="zh-CN" altLang="en-US" sz="12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33527">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达梦数据库</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33527">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人大金仓</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433527">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华为云</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527">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阿里云</a:t>
                      </a:r>
                      <a:endPar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433527">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腾讯云</a:t>
                      </a:r>
                      <a:endPar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33527">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O</a:t>
                      </a:r>
                      <a:r>
                        <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ceanBase</a:t>
                      </a:r>
                      <a:endPar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r>
              <a:tr h="433527">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P</a:t>
                      </a:r>
                      <a:r>
                        <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ingCAP</a:t>
                      </a:r>
                      <a:endPar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3527">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中兴</a:t>
                      </a:r>
                      <a:endPar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不支持</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a:t>
                      </a:r>
                      <a:endParaRPr lang="en-US" altLang="ko-KR" sz="1100" b="1"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r>
            </a:tbl>
          </a:graphicData>
        </a:graphic>
      </p:graphicFrame>
      <p:sp>
        <p:nvSpPr>
          <p:cNvPr id="19" name="矩形 18"/>
          <p:cNvSpPr/>
          <p:nvPr/>
        </p:nvSpPr>
        <p:spPr>
          <a:xfrm>
            <a:off x="3441904" y="1871314"/>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国内主要数据库厂商的数据一致性能力</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21" name="文本框 20"/>
          <p:cNvSpPr txBox="1"/>
          <p:nvPr/>
        </p:nvSpPr>
        <p:spPr>
          <a:xfrm>
            <a:off x="588602" y="6525518"/>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数据来源：赛迪顾问</a:t>
            </a:r>
            <a:endParaRPr lang="zh-CN" altLang="en-US"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数据层面</a:t>
            </a:r>
            <a:r>
              <a:rPr lang="en-US" altLang="zh-CN" dirty="0"/>
              <a:t>——</a:t>
            </a:r>
            <a:r>
              <a:rPr lang="zh-CN" altLang="en-US" dirty="0"/>
              <a:t>数据安全性</a:t>
            </a:r>
            <a:endParaRPr lang="zh-CN" altLang="en-US" dirty="0"/>
          </a:p>
        </p:txBody>
      </p:sp>
      <p:sp>
        <p:nvSpPr>
          <p:cNvPr id="2" name="文本框 1"/>
          <p:cNvSpPr txBox="1"/>
          <p:nvPr/>
        </p:nvSpPr>
        <p:spPr>
          <a:xfrm>
            <a:off x="360256" y="917178"/>
            <a:ext cx="11548459"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近年来，国家对数据安全、信息隐私等领域愈发重视，连续出台多部法律条文来规范和约束社会各界对于数据的采集、应用等过程。数据库的数据安全性是指保护数据资产在整个生命周期中不受未经授权的访问、损坏或盗窃。</a:t>
            </a:r>
            <a:endParaRPr lang="zh-CN" altLang="en-US" sz="1600" b="1" dirty="0">
              <a:solidFill>
                <a:schemeClr val="bg2">
                  <a:lumMod val="25000"/>
                </a:schemeClr>
              </a:solidFill>
              <a:latin typeface="思源黑体 CN" panose="020B0500000000000000" pitchFamily="34" charset="-122"/>
              <a:ea typeface="思源黑体 CN" panose="020B0500000000000000" pitchFamily="34" charset="-122"/>
            </a:endParaRPr>
          </a:p>
        </p:txBody>
      </p:sp>
      <p:sp>
        <p:nvSpPr>
          <p:cNvPr id="19" name="矩形 18"/>
          <p:cNvSpPr/>
          <p:nvPr/>
        </p:nvSpPr>
        <p:spPr>
          <a:xfrm>
            <a:off x="5695577" y="1847075"/>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保障数据安全性的常用方法</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pic>
        <p:nvPicPr>
          <p:cNvPr id="7" name="图片 6"/>
          <p:cNvPicPr>
            <a:picLocks noChangeAspect="1"/>
          </p:cNvPicPr>
          <p:nvPr/>
        </p:nvPicPr>
        <p:blipFill>
          <a:blip r:embed="rId3"/>
          <a:stretch>
            <a:fillRect/>
          </a:stretch>
        </p:blipFill>
        <p:spPr>
          <a:xfrm>
            <a:off x="4879240" y="2317538"/>
            <a:ext cx="6779360" cy="4055643"/>
          </a:xfrm>
          <a:prstGeom prst="rect">
            <a:avLst/>
          </a:prstGeom>
        </p:spPr>
      </p:pic>
      <p:sp>
        <p:nvSpPr>
          <p:cNvPr id="8" name="文本框 7"/>
          <p:cNvSpPr txBox="1"/>
          <p:nvPr/>
        </p:nvSpPr>
        <p:spPr>
          <a:xfrm>
            <a:off x="899389" y="2486890"/>
            <a:ext cx="3430155" cy="2993512"/>
          </a:xfrm>
          <a:prstGeom prst="rect">
            <a:avLst/>
          </a:prstGeom>
          <a:noFill/>
        </p:spPr>
        <p:txBody>
          <a:bodyPr wrap="square" rtlCol="0">
            <a:spAutoFit/>
          </a:bodyPr>
          <a:lstStyle/>
          <a:p>
            <a:pPr>
              <a:lnSpc>
                <a:spcPct val="150000"/>
              </a:lnSpc>
              <a:spcAft>
                <a:spcPts val="600"/>
              </a:spcAft>
            </a:pPr>
            <a:r>
              <a:rPr lang="zh-CN" altLang="en-US" sz="1600" b="1" dirty="0">
                <a:latin typeface="思源黑体 CN" panose="020B0500000000000000" pitchFamily="34" charset="-122"/>
                <a:ea typeface="思源黑体 CN" panose="020B0500000000000000" pitchFamily="34" charset="-122"/>
              </a:rPr>
              <a:t>数据安全性通常涵盖三个方面：</a:t>
            </a:r>
            <a:endParaRPr lang="en-US" altLang="zh-CN" sz="1600" b="1" dirty="0">
              <a:latin typeface="思源黑体 CN" panose="020B0500000000000000" pitchFamily="34" charset="-122"/>
              <a:ea typeface="思源黑体 CN" panose="020B0500000000000000" pitchFamily="34" charset="-122"/>
            </a:endParaRPr>
          </a:p>
          <a:p>
            <a:pPr marL="285750" indent="-285750">
              <a:lnSpc>
                <a:spcPct val="150000"/>
              </a:lnSpc>
              <a:spcAft>
                <a:spcPts val="600"/>
              </a:spcAft>
              <a:buFont typeface="Wingdings" panose="05000000000000000000" pitchFamily="2" charset="2"/>
              <a:buChar char="u"/>
            </a:pPr>
            <a:r>
              <a:rPr lang="zh-CN" altLang="en-US" sz="1400" dirty="0">
                <a:latin typeface="思源黑体 CN" panose="020B0500000000000000" pitchFamily="34" charset="-122"/>
                <a:ea typeface="思源黑体 CN" panose="020B0500000000000000" pitchFamily="34" charset="-122"/>
              </a:rPr>
              <a:t>一是数据库系统运行安全性，即避免不法分子入侵系统使系统无法正常运行，或避免系统超负荷运转；</a:t>
            </a:r>
            <a:endParaRPr lang="en-US" altLang="zh-CN" sz="1400" dirty="0">
              <a:latin typeface="思源黑体 CN" panose="020B0500000000000000" pitchFamily="34" charset="-122"/>
              <a:ea typeface="思源黑体 CN" panose="020B0500000000000000" pitchFamily="34" charset="-122"/>
            </a:endParaRPr>
          </a:p>
          <a:p>
            <a:pPr marL="285750" indent="-285750">
              <a:lnSpc>
                <a:spcPct val="150000"/>
              </a:lnSpc>
              <a:spcAft>
                <a:spcPts val="600"/>
              </a:spcAft>
              <a:buFont typeface="Wingdings" panose="05000000000000000000" pitchFamily="2" charset="2"/>
              <a:buChar char="u"/>
            </a:pPr>
            <a:r>
              <a:rPr lang="zh-CN" altLang="en-US" sz="1400" dirty="0">
                <a:latin typeface="思源黑体 CN" panose="020B0500000000000000" pitchFamily="34" charset="-122"/>
                <a:ea typeface="思源黑体 CN" panose="020B0500000000000000" pitchFamily="34" charset="-122"/>
              </a:rPr>
              <a:t>二是数据资源安全性，避免不法分子入侵数据库盗取数据资产；</a:t>
            </a:r>
            <a:endParaRPr lang="en-US" altLang="zh-CN" sz="1400" dirty="0">
              <a:latin typeface="思源黑体 CN" panose="020B0500000000000000" pitchFamily="34" charset="-122"/>
              <a:ea typeface="思源黑体 CN" panose="020B0500000000000000" pitchFamily="34" charset="-122"/>
            </a:endParaRPr>
          </a:p>
          <a:p>
            <a:pPr marL="285750" indent="-285750">
              <a:lnSpc>
                <a:spcPct val="150000"/>
              </a:lnSpc>
              <a:spcAft>
                <a:spcPts val="600"/>
              </a:spcAft>
              <a:buFont typeface="Wingdings" panose="05000000000000000000" pitchFamily="2" charset="2"/>
              <a:buChar char="u"/>
            </a:pPr>
            <a:r>
              <a:rPr lang="zh-CN" altLang="en-US" sz="1400" dirty="0">
                <a:latin typeface="思源黑体 CN" panose="020B0500000000000000" pitchFamily="34" charset="-122"/>
                <a:ea typeface="思源黑体 CN" panose="020B0500000000000000" pitchFamily="34" charset="-122"/>
              </a:rPr>
              <a:t>三是确保数据在存取过程中的完整性。</a:t>
            </a:r>
            <a:endParaRPr lang="zh-CN" altLang="en-US" sz="1400" dirty="0">
              <a:latin typeface="思源黑体 CN" panose="020B0500000000000000" pitchFamily="34" charset="-122"/>
              <a:ea typeface="思源黑体 CN" panose="020B0500000000000000" pitchFamily="34" charset="-122"/>
            </a:endParaRPr>
          </a:p>
          <a:p>
            <a:pPr>
              <a:lnSpc>
                <a:spcPct val="150000"/>
              </a:lnSpc>
              <a:spcAft>
                <a:spcPts val="600"/>
              </a:spcAft>
            </a:pPr>
            <a:endParaRPr lang="zh-CN" altLang="en-US" sz="1400" dirty="0">
              <a:latin typeface="思源黑体 CN" panose="020B0500000000000000" pitchFamily="34" charset="-122"/>
              <a:ea typeface="思源黑体 CN" panose="020B0500000000000000" pitchFamily="34" charset="-122"/>
            </a:endParaRPr>
          </a:p>
        </p:txBody>
      </p:sp>
      <p:sp>
        <p:nvSpPr>
          <p:cNvPr id="9" name="文本框 8"/>
          <p:cNvSpPr txBox="1"/>
          <p:nvPr/>
        </p:nvSpPr>
        <p:spPr>
          <a:xfrm>
            <a:off x="5098256" y="6469120"/>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数据层面</a:t>
            </a:r>
            <a:r>
              <a:rPr lang="en-US" altLang="zh-CN" dirty="0"/>
              <a:t>——</a:t>
            </a:r>
            <a:r>
              <a:rPr lang="zh-CN" altLang="en-US" dirty="0"/>
              <a:t>底层代码安全性</a:t>
            </a:r>
            <a:endParaRPr lang="zh-CN" altLang="en-US" dirty="0"/>
          </a:p>
        </p:txBody>
      </p:sp>
      <p:sp>
        <p:nvSpPr>
          <p:cNvPr id="2" name="文本框 1"/>
          <p:cNvSpPr txBox="1"/>
          <p:nvPr/>
        </p:nvSpPr>
        <p:spPr>
          <a:xfrm>
            <a:off x="467181" y="971549"/>
            <a:ext cx="5435977" cy="1023742"/>
          </a:xfrm>
          <a:prstGeom prst="rect">
            <a:avLst/>
          </a:prstGeom>
          <a:noFill/>
        </p:spPr>
        <p:txBody>
          <a:bodyPr wrap="square" rtlCol="0">
            <a:spAutoFit/>
          </a:bodyPr>
          <a:lstStyle/>
          <a:p>
            <a:pPr algn="just">
              <a:lnSpc>
                <a:spcPct val="150000"/>
              </a:lnSpc>
            </a:pPr>
            <a:r>
              <a:rPr lang="zh-CN" altLang="en-US" sz="1400" b="1" dirty="0">
                <a:solidFill>
                  <a:schemeClr val="bg2">
                    <a:lumMod val="25000"/>
                  </a:schemeClr>
                </a:solidFill>
                <a:latin typeface="思源黑体 CN" panose="020B0500000000000000" pitchFamily="34" charset="-122"/>
                <a:ea typeface="思源黑体 CN" panose="020B0500000000000000" pitchFamily="34" charset="-122"/>
              </a:rPr>
              <a:t>底层代码安全性涉及到软件产品的本质安全，并与产品底层代码自研率息息相关。数据库的底层代码安全性问题一般包括使用权限制风险、系统漏洞风险和知识产权风险：</a:t>
            </a:r>
            <a:endParaRPr lang="zh-CN" altLang="en-US" sz="1400" b="1" dirty="0">
              <a:solidFill>
                <a:schemeClr val="bg2">
                  <a:lumMod val="25000"/>
                </a:schemeClr>
              </a:solidFill>
              <a:latin typeface="思源黑体 CN" panose="020B0500000000000000" pitchFamily="34" charset="-122"/>
              <a:ea typeface="思源黑体 CN" panose="020B0500000000000000" pitchFamily="34" charset="-122"/>
            </a:endParaRPr>
          </a:p>
        </p:txBody>
      </p:sp>
      <p:sp>
        <p:nvSpPr>
          <p:cNvPr id="19" name="矩形 18"/>
          <p:cNvSpPr/>
          <p:nvPr/>
        </p:nvSpPr>
        <p:spPr>
          <a:xfrm>
            <a:off x="6496254" y="2841577"/>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数据库主要技术路线及代表厂商</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9" name="文本框 8"/>
          <p:cNvSpPr txBox="1"/>
          <p:nvPr/>
        </p:nvSpPr>
        <p:spPr>
          <a:xfrm>
            <a:off x="6393874" y="6341488"/>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graphicFrame>
        <p:nvGraphicFramePr>
          <p:cNvPr id="3" name="표 7"/>
          <p:cNvGraphicFramePr>
            <a:graphicFrameLocks noGrp="1"/>
          </p:cNvGraphicFramePr>
          <p:nvPr/>
        </p:nvGraphicFramePr>
        <p:xfrm>
          <a:off x="6433146" y="3232485"/>
          <a:ext cx="5308396" cy="3236635"/>
        </p:xfrm>
        <a:graphic>
          <a:graphicData uri="http://schemas.openxmlformats.org/drawingml/2006/table">
            <a:tbl>
              <a:tblPr firstRow="1" bandRow="1">
                <a:effectLst/>
                <a:tableStyleId>{5C22544A-7EE6-4342-B048-85BDC9FD1C3A}</a:tableStyleId>
              </a:tblPr>
              <a:tblGrid>
                <a:gridCol w="1461498"/>
                <a:gridCol w="3846898"/>
              </a:tblGrid>
              <a:tr h="471485">
                <a:tc>
                  <a:txBody>
                    <a:bodyPr/>
                    <a:lstStyle/>
                    <a:p>
                      <a:pPr algn="ctr" latinLnBrk="1"/>
                      <a:r>
                        <a:rPr lang="zh-CN" altLang="en-US" sz="12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技术路线</a:t>
                      </a:r>
                      <a:endParaRPr lang="en-US" altLang="ko-KR" sz="12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2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代表厂商</a:t>
                      </a:r>
                      <a:endParaRPr lang="en-US" altLang="ko-KR" sz="12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553030">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自主研发</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达梦数据库、</a:t>
                      </a:r>
                      <a:r>
                        <a:rPr lang="en-US" altLang="zh-CN"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OceanBase</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53030">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基于</a:t>
                      </a:r>
                      <a:r>
                        <a:rPr lang="en-US" altLang="zh-CN"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MySQL</a:t>
                      </a: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研发</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阿里云、腾讯云、华为云、中兴、万里开源、</a:t>
                      </a:r>
                      <a:r>
                        <a:rPr lang="en-US" altLang="zh-CN"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PingCAP</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553030">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基于</a:t>
                      </a:r>
                      <a:r>
                        <a:rPr lang="en-US" altLang="zh-CN"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PostgreSQL</a:t>
                      </a: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研发</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人大金仓、神舟通用、优炫软件、山东瀚高、阿里云、腾讯云</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53030">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基于</a:t>
                      </a:r>
                      <a:r>
                        <a:rPr kumimoji="0" lang="en-US" altLang="zh-CN" sz="1050" b="0" i="0" u="none" strike="noStrike" kern="1200" cap="none" spc="0" normalizeH="0" baseline="0" noProof="0" dirty="0" err="1">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opengauss</a:t>
                      </a:r>
                      <a:r>
                        <a:rPr kumimoji="0" lang="zh-CN" altLang="en-US"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研发</a:t>
                      </a:r>
                      <a:endParaRPr kumimoji="0" lang="en-US" altLang="ko-KR"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海量数据、东方金信、虚谷伟业</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553030">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基于</a:t>
                      </a:r>
                      <a:r>
                        <a:rPr kumimoji="0" lang="en-US" altLang="zh-CN"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Informix</a:t>
                      </a:r>
                      <a:r>
                        <a:rPr kumimoji="0" lang="zh-CN" altLang="en-US"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rPr>
                        <a:t>研发</a:t>
                      </a:r>
                      <a:endParaRPr kumimoji="0" lang="en-US" altLang="ko-KR" sz="105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南大通用</a:t>
                      </a:r>
                      <a:endParaRPr lang="en-US" altLang="ko-KR" sz="105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5" name="组合 4"/>
          <p:cNvGrpSpPr/>
          <p:nvPr/>
        </p:nvGrpSpPr>
        <p:grpSpPr>
          <a:xfrm>
            <a:off x="805619" y="2180774"/>
            <a:ext cx="4702554" cy="1292413"/>
            <a:chOff x="7562853" y="2150951"/>
            <a:chExt cx="4009255" cy="1292413"/>
          </a:xfrm>
        </p:grpSpPr>
        <p:grpSp>
          <p:nvGrpSpPr>
            <p:cNvPr id="10" name="组合 9"/>
            <p:cNvGrpSpPr/>
            <p:nvPr/>
          </p:nvGrpSpPr>
          <p:grpSpPr>
            <a:xfrm>
              <a:off x="7562853" y="2150951"/>
              <a:ext cx="4009255" cy="1292413"/>
              <a:chOff x="7562853" y="2205860"/>
              <a:chExt cx="4009255" cy="1292413"/>
            </a:xfrm>
          </p:grpSpPr>
          <p:sp>
            <p:nvSpPr>
              <p:cNvPr id="12" name="矩形 11"/>
              <p:cNvSpPr/>
              <p:nvPr/>
            </p:nvSpPr>
            <p:spPr>
              <a:xfrm>
                <a:off x="7565888" y="2205860"/>
                <a:ext cx="97971" cy="319956"/>
              </a:xfrm>
              <a:prstGeom prst="rect">
                <a:avLst/>
              </a:prstGeom>
              <a:solidFill>
                <a:srgbClr val="10A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65888" y="2528758"/>
                <a:ext cx="4006220" cy="96951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 name="直接连接符 13"/>
              <p:cNvCxnSpPr/>
              <p:nvPr/>
            </p:nvCxnSpPr>
            <p:spPr>
              <a:xfrm>
                <a:off x="7565888" y="2525816"/>
                <a:ext cx="1523683" cy="0"/>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562853" y="2205860"/>
                <a:ext cx="3035" cy="1292413"/>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7663859" y="2151889"/>
              <a:ext cx="3621654" cy="307777"/>
            </a:xfrm>
            <a:prstGeom prst="rect">
              <a:avLst/>
            </a:prstGeom>
            <a:noFill/>
          </p:spPr>
          <p:txBody>
            <a:bodyPr wrap="square" rtlCol="0">
              <a:spAutoFit/>
            </a:bodyPr>
            <a:lstStyle/>
            <a:p>
              <a:r>
                <a:rPr lang="en-US" altLang="zh-CN" sz="1400" b="1" dirty="0">
                  <a:solidFill>
                    <a:srgbClr val="10AEAA"/>
                  </a:solidFill>
                  <a:latin typeface="微软雅黑" panose="020B0503020204020204" pitchFamily="34" charset="-122"/>
                  <a:ea typeface="微软雅黑" panose="020B0503020204020204" pitchFamily="34" charset="-122"/>
                </a:rPr>
                <a:t>1.</a:t>
              </a:r>
              <a:r>
                <a:rPr lang="zh-CN" altLang="en-US" sz="1400" b="1" dirty="0">
                  <a:solidFill>
                    <a:srgbClr val="10AEAA"/>
                  </a:solidFill>
                  <a:latin typeface="微软雅黑" panose="020B0503020204020204" pitchFamily="34" charset="-122"/>
                  <a:ea typeface="微软雅黑" panose="020B0503020204020204" pitchFamily="34" charset="-122"/>
                </a:rPr>
                <a:t>使用权限限制风险</a:t>
              </a:r>
              <a:endParaRPr lang="zh-CN" altLang="en-US" sz="1400" b="1" dirty="0">
                <a:solidFill>
                  <a:srgbClr val="10AEAA"/>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805619" y="3688759"/>
            <a:ext cx="4818209" cy="1292413"/>
            <a:chOff x="7562853" y="3642138"/>
            <a:chExt cx="4101155" cy="1292413"/>
          </a:xfrm>
        </p:grpSpPr>
        <p:grpSp>
          <p:nvGrpSpPr>
            <p:cNvPr id="17" name="组合 16"/>
            <p:cNvGrpSpPr/>
            <p:nvPr/>
          </p:nvGrpSpPr>
          <p:grpSpPr>
            <a:xfrm>
              <a:off x="7562853" y="3642138"/>
              <a:ext cx="4009255" cy="1292413"/>
              <a:chOff x="7562853" y="2205860"/>
              <a:chExt cx="4009255" cy="1292413"/>
            </a:xfrm>
          </p:grpSpPr>
          <p:sp>
            <p:nvSpPr>
              <p:cNvPr id="20" name="矩形 19"/>
              <p:cNvSpPr/>
              <p:nvPr/>
            </p:nvSpPr>
            <p:spPr>
              <a:xfrm>
                <a:off x="7565888" y="2205860"/>
                <a:ext cx="97971" cy="319956"/>
              </a:xfrm>
              <a:prstGeom prst="rect">
                <a:avLst/>
              </a:prstGeom>
              <a:solidFill>
                <a:srgbClr val="10A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565888" y="2528758"/>
                <a:ext cx="4006220" cy="96951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接连接符 21"/>
              <p:cNvCxnSpPr/>
              <p:nvPr/>
            </p:nvCxnSpPr>
            <p:spPr>
              <a:xfrm>
                <a:off x="7565888" y="2525816"/>
                <a:ext cx="1523683" cy="0"/>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7562853" y="2205860"/>
                <a:ext cx="3035" cy="1292413"/>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7663858" y="3648227"/>
              <a:ext cx="4000150" cy="307777"/>
            </a:xfrm>
            <a:prstGeom prst="rect">
              <a:avLst/>
            </a:prstGeom>
            <a:noFill/>
          </p:spPr>
          <p:txBody>
            <a:bodyPr wrap="square" rtlCol="0">
              <a:spAutoFit/>
            </a:bodyPr>
            <a:lstStyle/>
            <a:p>
              <a:r>
                <a:rPr lang="en-US" altLang="zh-CN" sz="1400" b="1" dirty="0">
                  <a:solidFill>
                    <a:srgbClr val="10AEAA"/>
                  </a:solidFill>
                  <a:latin typeface="微软雅黑" panose="020B0503020204020204" pitchFamily="34" charset="-122"/>
                  <a:ea typeface="微软雅黑" panose="020B0503020204020204" pitchFamily="34" charset="-122"/>
                </a:rPr>
                <a:t>2.</a:t>
              </a:r>
              <a:r>
                <a:rPr lang="zh-CN" altLang="en-US" sz="1400" b="1" dirty="0">
                  <a:solidFill>
                    <a:srgbClr val="10AEAA"/>
                  </a:solidFill>
                  <a:latin typeface="微软雅黑" panose="020B0503020204020204" pitchFamily="34" charset="-122"/>
                  <a:ea typeface="微软雅黑" panose="020B0503020204020204" pitchFamily="34" charset="-122"/>
                </a:rPr>
                <a:t> 系统漏洞风险</a:t>
              </a:r>
              <a:endParaRPr lang="zh-CN" altLang="en-US" sz="1400" b="1" dirty="0">
                <a:solidFill>
                  <a:srgbClr val="10AEAA"/>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807137" y="5232423"/>
            <a:ext cx="4708725" cy="1295354"/>
            <a:chOff x="7564370" y="5130384"/>
            <a:chExt cx="3911898" cy="1295354"/>
          </a:xfrm>
        </p:grpSpPr>
        <p:grpSp>
          <p:nvGrpSpPr>
            <p:cNvPr id="25" name="组合 24"/>
            <p:cNvGrpSpPr/>
            <p:nvPr/>
          </p:nvGrpSpPr>
          <p:grpSpPr>
            <a:xfrm>
              <a:off x="7564370" y="5133325"/>
              <a:ext cx="3911898" cy="1292413"/>
              <a:chOff x="7562853" y="2205860"/>
              <a:chExt cx="3911898" cy="1292413"/>
            </a:xfrm>
          </p:grpSpPr>
          <p:sp>
            <p:nvSpPr>
              <p:cNvPr id="27" name="矩形 26"/>
              <p:cNvSpPr/>
              <p:nvPr/>
            </p:nvSpPr>
            <p:spPr>
              <a:xfrm>
                <a:off x="7565888" y="2205860"/>
                <a:ext cx="97971" cy="319956"/>
              </a:xfrm>
              <a:prstGeom prst="rect">
                <a:avLst/>
              </a:prstGeom>
              <a:solidFill>
                <a:srgbClr val="10A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565888" y="2528758"/>
                <a:ext cx="3908863" cy="96951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9" name="直接连接符 28"/>
              <p:cNvCxnSpPr/>
              <p:nvPr/>
            </p:nvCxnSpPr>
            <p:spPr>
              <a:xfrm>
                <a:off x="7565888" y="2525816"/>
                <a:ext cx="1523683" cy="0"/>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7562853" y="2205860"/>
                <a:ext cx="3035" cy="1292413"/>
              </a:xfrm>
              <a:prstGeom prst="line">
                <a:avLst/>
              </a:prstGeom>
              <a:ln w="1270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7663858" y="5130384"/>
              <a:ext cx="3621655" cy="307777"/>
            </a:xfrm>
            <a:prstGeom prst="rect">
              <a:avLst/>
            </a:prstGeom>
            <a:noFill/>
          </p:spPr>
          <p:txBody>
            <a:bodyPr wrap="square" rtlCol="0">
              <a:spAutoFit/>
            </a:bodyPr>
            <a:lstStyle/>
            <a:p>
              <a:r>
                <a:rPr lang="en-US" altLang="zh-CN" sz="1400" b="1" dirty="0">
                  <a:solidFill>
                    <a:srgbClr val="10AEAA"/>
                  </a:solidFill>
                  <a:latin typeface="微软雅黑" panose="020B0503020204020204" pitchFamily="34" charset="-122"/>
                  <a:ea typeface="微软雅黑" panose="020B0503020204020204" pitchFamily="34" charset="-122"/>
                </a:rPr>
                <a:t>3. </a:t>
              </a:r>
              <a:r>
                <a:rPr lang="zh-CN" altLang="en-US" sz="1400" b="1" dirty="0">
                  <a:solidFill>
                    <a:srgbClr val="10AEAA"/>
                  </a:solidFill>
                  <a:latin typeface="微软雅黑" panose="020B0503020204020204" pitchFamily="34" charset="-122"/>
                  <a:ea typeface="微软雅黑" panose="020B0503020204020204" pitchFamily="34" charset="-122"/>
                </a:rPr>
                <a:t>知识产权风险</a:t>
              </a:r>
              <a:endParaRPr lang="zh-CN" altLang="en-US" sz="1400" b="1" dirty="0">
                <a:solidFill>
                  <a:srgbClr val="10AEAA"/>
                </a:solidFill>
                <a:latin typeface="微软雅黑" panose="020B0503020204020204" pitchFamily="34" charset="-122"/>
                <a:ea typeface="微软雅黑" panose="020B0503020204020204" pitchFamily="34" charset="-122"/>
              </a:endParaRPr>
            </a:p>
          </p:txBody>
        </p:sp>
      </p:grpSp>
      <p:sp>
        <p:nvSpPr>
          <p:cNvPr id="31" name="TextBox 106"/>
          <p:cNvSpPr txBox="1"/>
          <p:nvPr/>
        </p:nvSpPr>
        <p:spPr>
          <a:xfrm>
            <a:off x="877594" y="2648389"/>
            <a:ext cx="4496390" cy="521361"/>
          </a:xfrm>
          <a:prstGeom prst="rect">
            <a:avLst/>
          </a:prstGeom>
          <a:noFill/>
        </p:spPr>
        <p:txBody>
          <a:bodyPr wrap="square" lIns="0" tIns="0" rIns="0" bIns="0" rtlCol="0" anchor="t">
            <a:spAutoFit/>
          </a:bodyPr>
          <a:lstStyle>
            <a:defPPr>
              <a:defRPr lang="zh-CN"/>
            </a:defPPr>
            <a:lvl1pPr marL="171450" marR="0" lvl="0" indent="-171450" defTabSz="914400" eaLnBrk="1" fontAlgn="auto" latinLnBrk="0" hangingPunct="1">
              <a:lnSpc>
                <a:spcPct val="120000"/>
              </a:lnSpc>
              <a:spcBef>
                <a:spcPts val="0"/>
              </a:spcBef>
              <a:spcAft>
                <a:spcPts val="0"/>
              </a:spcAft>
              <a:buClrTx/>
              <a:buSzTx/>
              <a:buFont typeface="Wingdings" panose="05000000000000000000" pitchFamily="2" charset="2"/>
              <a:buChar char="Ø"/>
              <a:defRPr kumimoji="0" sz="800" i="0" u="none" strike="noStrike" kern="0" cap="none" spc="0" normalizeH="0" baseline="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pPr>
              <a:lnSpc>
                <a:spcPct val="150000"/>
              </a:lnSpc>
            </a:pPr>
            <a:r>
              <a:rPr lang="zh-CN" altLang="en-US" sz="1200" dirty="0"/>
              <a:t>目前主流数据库核心代码由国外厂商或社区持有，一旦从代码层级限制使用权限或中止服务，则会给相关使用者带来较大影响。</a:t>
            </a:r>
            <a:endParaRPr lang="zh-CN" altLang="en-US" sz="1200" dirty="0"/>
          </a:p>
        </p:txBody>
      </p:sp>
      <p:sp>
        <p:nvSpPr>
          <p:cNvPr id="8192" name="TextBox 106"/>
          <p:cNvSpPr txBox="1"/>
          <p:nvPr/>
        </p:nvSpPr>
        <p:spPr>
          <a:xfrm>
            <a:off x="877592" y="4069260"/>
            <a:ext cx="4496391" cy="731867"/>
          </a:xfrm>
          <a:prstGeom prst="rect">
            <a:avLst/>
          </a:prstGeom>
          <a:noFill/>
        </p:spPr>
        <p:txBody>
          <a:bodyPr wrap="square" lIns="0" tIns="0" rIns="0" bIns="0" rtlCol="0" anchor="t">
            <a:spAutoFit/>
          </a:bodyPr>
          <a:lstStyle>
            <a:defPPr>
              <a:defRPr lang="zh-CN"/>
            </a:defPPr>
            <a:lvl1pPr marL="171450" marR="0" lvl="0" indent="-171450" defTabSz="914400" eaLnBrk="1" fontAlgn="auto" latinLnBrk="0" hangingPunct="1">
              <a:lnSpc>
                <a:spcPct val="120000"/>
              </a:lnSpc>
              <a:spcBef>
                <a:spcPts val="0"/>
              </a:spcBef>
              <a:spcAft>
                <a:spcPts val="0"/>
              </a:spcAft>
              <a:buClrTx/>
              <a:buSzTx/>
              <a:buFont typeface="Wingdings" panose="05000000000000000000" pitchFamily="2" charset="2"/>
              <a:buChar char="Ø"/>
              <a:defRPr kumimoji="0" sz="800" i="0" u="none" strike="noStrike" kern="0" cap="none" spc="0" normalizeH="0" baseline="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pPr>
              <a:lnSpc>
                <a:spcPct val="150000"/>
              </a:lnSpc>
            </a:pPr>
            <a:r>
              <a:rPr lang="zh-CN" altLang="en-US" sz="1100" dirty="0"/>
              <a:t>出于多种目的，黑客热衷于寻找基础软件尤其是开源基础软件代码的漏洞。而漏洞一经曝光，往往会联动引发相关二次开发产品的安全问题。</a:t>
            </a:r>
            <a:endParaRPr lang="zh-CN" altLang="en-US" sz="1100" dirty="0"/>
          </a:p>
        </p:txBody>
      </p:sp>
      <p:sp>
        <p:nvSpPr>
          <p:cNvPr id="8193" name="TextBox 106"/>
          <p:cNvSpPr txBox="1"/>
          <p:nvPr/>
        </p:nvSpPr>
        <p:spPr>
          <a:xfrm>
            <a:off x="877593" y="5665877"/>
            <a:ext cx="4408658" cy="731867"/>
          </a:xfrm>
          <a:prstGeom prst="rect">
            <a:avLst/>
          </a:prstGeom>
          <a:noFill/>
        </p:spPr>
        <p:txBody>
          <a:bodyPr wrap="square" lIns="0" tIns="0" rIns="0" bIns="0" rtlCol="0" anchor="t">
            <a:spAutoFit/>
          </a:bodyPr>
          <a:lstStyle>
            <a:defPPr>
              <a:defRPr lang="zh-CN"/>
            </a:defPPr>
            <a:lvl1pPr marL="171450" marR="0" lvl="0" indent="-171450" defTabSz="914400" eaLnBrk="1" fontAlgn="auto" latinLnBrk="0" hangingPunct="1">
              <a:lnSpc>
                <a:spcPct val="120000"/>
              </a:lnSpc>
              <a:spcBef>
                <a:spcPts val="0"/>
              </a:spcBef>
              <a:spcAft>
                <a:spcPts val="0"/>
              </a:spcAft>
              <a:buClrTx/>
              <a:buSzTx/>
              <a:buFont typeface="Wingdings" panose="05000000000000000000" pitchFamily="2" charset="2"/>
              <a:buChar char="Ø"/>
              <a:defRPr kumimoji="0" sz="800" i="0" u="none" strike="noStrike" kern="0" cap="none" spc="0" normalizeH="0" baseline="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defRPr>
            </a:lvl1pPr>
          </a:lstStyle>
          <a:p>
            <a:pPr>
              <a:lnSpc>
                <a:spcPct val="150000"/>
              </a:lnSpc>
            </a:pPr>
            <a:r>
              <a:rPr lang="zh-CN" altLang="en-US" sz="1100" dirty="0"/>
              <a:t>开源软件的被许可人有可能以个人名义将某项技术申请专利并获批。若开源许可协议对专利授权没有明示，则基于此软件开发的二次开发产品将存在侵权风险。</a:t>
            </a:r>
            <a:endParaRPr lang="zh-CN" altLang="en-US" sz="1100" dirty="0"/>
          </a:p>
        </p:txBody>
      </p:sp>
      <p:sp>
        <p:nvSpPr>
          <p:cNvPr id="8194" name="文本框 8193"/>
          <p:cNvSpPr txBox="1"/>
          <p:nvPr/>
        </p:nvSpPr>
        <p:spPr>
          <a:xfrm>
            <a:off x="6275950" y="961481"/>
            <a:ext cx="5433154" cy="1814023"/>
          </a:xfrm>
          <a:prstGeom prst="rect">
            <a:avLst/>
          </a:prstGeom>
          <a:noFill/>
        </p:spPr>
        <p:txBody>
          <a:bodyPr wrap="square" rtlCol="0">
            <a:spAutoFit/>
          </a:bodyPr>
          <a:lstStyle/>
          <a:p>
            <a:pPr algn="just">
              <a:lnSpc>
                <a:spcPct val="150000"/>
              </a:lnSpc>
            </a:pPr>
            <a:r>
              <a:rPr lang="zh-CN" altLang="en-US" sz="1400" b="1" dirty="0">
                <a:solidFill>
                  <a:schemeClr val="bg2">
                    <a:lumMod val="25000"/>
                  </a:schemeClr>
                </a:solidFill>
                <a:latin typeface="思源黑体 CN" panose="020B0500000000000000" pitchFamily="34" charset="-122"/>
                <a:ea typeface="思源黑体 CN" panose="020B0500000000000000" pitchFamily="34" charset="-122"/>
              </a:rPr>
              <a:t>中国数据库市场中主流的数据库软件技术发展路线分为自主研发和基于成熟代码（大部分为开源）二次开发两种模式：</a:t>
            </a:r>
            <a:endParaRPr lang="en-US" altLang="zh-CN" sz="1400" b="1" dirty="0">
              <a:solidFill>
                <a:schemeClr val="bg2">
                  <a:lumMod val="25000"/>
                </a:schemeClr>
              </a:solidFill>
              <a:latin typeface="思源黑体 CN" panose="020B0500000000000000" pitchFamily="34" charset="-122"/>
              <a:ea typeface="思源黑体 CN" panose="020B0500000000000000" pitchFamily="34" charset="-122"/>
            </a:endParaRPr>
          </a:p>
          <a:p>
            <a:pPr marL="285750" indent="-285750" algn="just">
              <a:lnSpc>
                <a:spcPct val="150000"/>
              </a:lnSpc>
              <a:buFont typeface="Wingdings" panose="05000000000000000000" pitchFamily="2" charset="2"/>
              <a:buChar char="n"/>
            </a:pPr>
            <a:r>
              <a:rPr lang="zh-CN" altLang="en-US" sz="1200" dirty="0">
                <a:solidFill>
                  <a:schemeClr val="bg2">
                    <a:lumMod val="25000"/>
                  </a:schemeClr>
                </a:solidFill>
                <a:latin typeface="思源黑体 CN" panose="020B0500000000000000" pitchFamily="34" charset="-122"/>
                <a:ea typeface="思源黑体 CN" panose="020B0500000000000000" pitchFamily="34" charset="-122"/>
              </a:rPr>
              <a:t>自主研发类企业能确保对每一行代码的高度控制，并能对越来越多的市场主流数据库实现顺滑迁移，但性能表现需要时间迭代和优化。</a:t>
            </a:r>
            <a:endParaRPr lang="en-US" altLang="zh-CN" sz="1200" dirty="0">
              <a:solidFill>
                <a:schemeClr val="bg2">
                  <a:lumMod val="25000"/>
                </a:schemeClr>
              </a:solidFill>
              <a:latin typeface="思源黑体 CN" panose="020B0500000000000000" pitchFamily="34" charset="-122"/>
              <a:ea typeface="思源黑体 CN" panose="020B0500000000000000" pitchFamily="34" charset="-122"/>
            </a:endParaRPr>
          </a:p>
          <a:p>
            <a:pPr marL="285750" indent="-285750" algn="just">
              <a:lnSpc>
                <a:spcPct val="150000"/>
              </a:lnSpc>
              <a:buFont typeface="Wingdings" panose="05000000000000000000" pitchFamily="2" charset="2"/>
              <a:buChar char="n"/>
            </a:pPr>
            <a:r>
              <a:rPr lang="zh-CN" altLang="en-US" sz="1200" dirty="0">
                <a:solidFill>
                  <a:schemeClr val="bg2">
                    <a:lumMod val="25000"/>
                  </a:schemeClr>
                </a:solidFill>
                <a:latin typeface="思源黑体 CN" panose="020B0500000000000000" pitchFamily="34" charset="-122"/>
                <a:ea typeface="思源黑体 CN" panose="020B0500000000000000" pitchFamily="34" charset="-122"/>
              </a:rPr>
              <a:t>二次开发类企业对底层代码控制程度较低，但产品对用户原有系统的兼容性和可迁移性相对更好。</a:t>
            </a:r>
            <a:endParaRPr lang="zh-CN" altLang="en-US" sz="1200" dirty="0">
              <a:solidFill>
                <a:schemeClr val="bg2">
                  <a:lumMod val="25000"/>
                </a:schemeClr>
              </a:solidFill>
              <a:latin typeface="思源黑体 CN" panose="020B0500000000000000" pitchFamily="34" charset="-122"/>
              <a:ea typeface="思源黑体 CN" panose="020B0500000000000000" pitchFamily="34" charset="-122"/>
            </a:endParaRPr>
          </a:p>
        </p:txBody>
      </p:sp>
      <p:sp>
        <p:nvSpPr>
          <p:cNvPr id="8196" name="矩形 8195"/>
          <p:cNvSpPr/>
          <p:nvPr/>
        </p:nvSpPr>
        <p:spPr>
          <a:xfrm>
            <a:off x="360257" y="961481"/>
            <a:ext cx="5651028" cy="575137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7" name="矩形 8196"/>
          <p:cNvSpPr/>
          <p:nvPr/>
        </p:nvSpPr>
        <p:spPr>
          <a:xfrm>
            <a:off x="6180715" y="967832"/>
            <a:ext cx="5651028" cy="575137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功能层面</a:t>
            </a:r>
            <a:r>
              <a:rPr lang="en-US" altLang="zh-CN" dirty="0"/>
              <a:t>——</a:t>
            </a:r>
            <a:r>
              <a:rPr lang="zh-CN" altLang="en-US" dirty="0"/>
              <a:t>兼容与迁移</a:t>
            </a:r>
            <a:endParaRPr lang="zh-CN" altLang="en-US" dirty="0"/>
          </a:p>
        </p:txBody>
      </p:sp>
      <p:sp>
        <p:nvSpPr>
          <p:cNvPr id="2" name="文本框 1"/>
          <p:cNvSpPr txBox="1"/>
          <p:nvPr/>
        </p:nvSpPr>
        <p:spPr>
          <a:xfrm>
            <a:off x="467181" y="971549"/>
            <a:ext cx="5175494" cy="1023742"/>
          </a:xfrm>
          <a:prstGeom prst="rect">
            <a:avLst/>
          </a:prstGeom>
          <a:noFill/>
        </p:spPr>
        <p:txBody>
          <a:bodyPr wrap="square" rtlCol="0">
            <a:spAutoFit/>
          </a:bodyPr>
          <a:lstStyle/>
          <a:p>
            <a:pPr algn="just">
              <a:lnSpc>
                <a:spcPct val="150000"/>
              </a:lnSpc>
            </a:pPr>
            <a:r>
              <a:rPr lang="zh-CN" altLang="en-US" sz="1400" dirty="0">
                <a:solidFill>
                  <a:schemeClr val="bg2">
                    <a:lumMod val="25000"/>
                  </a:schemeClr>
                </a:solidFill>
                <a:latin typeface="思源黑体 CN" panose="020B0500000000000000" pitchFamily="34" charset="-122"/>
                <a:ea typeface="思源黑体 CN" panose="020B0500000000000000" pitchFamily="34" charset="-122"/>
              </a:rPr>
              <a:t>兼容性高的数据库能帮助企业用户有效降低数据迁移复杂度、节省更多迁移成本。因此，企业对于能否在不影响业务正常运行的条件下实现</a:t>
            </a:r>
            <a:r>
              <a:rPr lang="zh-CN" altLang="en-US" sz="1400" b="1" dirty="0">
                <a:solidFill>
                  <a:schemeClr val="bg2">
                    <a:lumMod val="25000"/>
                  </a:schemeClr>
                </a:solidFill>
                <a:latin typeface="思源黑体 CN" panose="020B0500000000000000" pitchFamily="34" charset="-122"/>
                <a:ea typeface="思源黑体 CN" panose="020B0500000000000000" pitchFamily="34" charset="-122"/>
              </a:rPr>
              <a:t>安全、无损迁移</a:t>
            </a:r>
            <a:r>
              <a:rPr lang="zh-CN" altLang="en-US" sz="1400" dirty="0">
                <a:solidFill>
                  <a:schemeClr val="bg2">
                    <a:lumMod val="25000"/>
                  </a:schemeClr>
                </a:solidFill>
                <a:latin typeface="思源黑体 CN" panose="020B0500000000000000" pitchFamily="34" charset="-122"/>
                <a:ea typeface="思源黑体 CN" panose="020B0500000000000000" pitchFamily="34" charset="-122"/>
              </a:rPr>
              <a:t>是十分重视的：</a:t>
            </a:r>
            <a:endParaRPr lang="zh-CN" altLang="en-US" sz="1400" dirty="0">
              <a:solidFill>
                <a:schemeClr val="bg2">
                  <a:lumMod val="25000"/>
                </a:schemeClr>
              </a:solidFill>
              <a:latin typeface="思源黑体 CN" panose="020B0500000000000000" pitchFamily="34" charset="-122"/>
              <a:ea typeface="思源黑体 CN" panose="020B0500000000000000" pitchFamily="34" charset="-122"/>
            </a:endParaRPr>
          </a:p>
        </p:txBody>
      </p:sp>
      <p:sp>
        <p:nvSpPr>
          <p:cNvPr id="8196" name="矩形 8195"/>
          <p:cNvSpPr/>
          <p:nvPr/>
        </p:nvSpPr>
        <p:spPr>
          <a:xfrm>
            <a:off x="360257" y="961481"/>
            <a:ext cx="11471486" cy="246751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
        <p:nvSpPr>
          <p:cNvPr id="8197" name="矩形 8196"/>
          <p:cNvSpPr/>
          <p:nvPr/>
        </p:nvSpPr>
        <p:spPr>
          <a:xfrm>
            <a:off x="360257" y="3609972"/>
            <a:ext cx="11471486" cy="305480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grpSp>
        <p:nvGrpSpPr>
          <p:cNvPr id="7" name="组合 6"/>
          <p:cNvGrpSpPr/>
          <p:nvPr/>
        </p:nvGrpSpPr>
        <p:grpSpPr>
          <a:xfrm>
            <a:off x="5968319" y="1243374"/>
            <a:ext cx="5564719" cy="2056130"/>
            <a:chOff x="712256" y="4351931"/>
            <a:chExt cx="5564719" cy="2056130"/>
          </a:xfrm>
        </p:grpSpPr>
        <p:sp>
          <p:nvSpPr>
            <p:cNvPr id="8" name="文本框 7"/>
            <p:cNvSpPr txBox="1"/>
            <p:nvPr/>
          </p:nvSpPr>
          <p:spPr>
            <a:xfrm>
              <a:off x="1034177" y="4787652"/>
              <a:ext cx="1601130" cy="246221"/>
            </a:xfrm>
            <a:prstGeom prst="rect">
              <a:avLst/>
            </a:prstGeom>
            <a:noFill/>
          </p:spPr>
          <p:txBody>
            <a:bodyPr wrap="square" rtlCol="0">
              <a:spAutoFit/>
            </a:bodyPr>
            <a:lstStyle/>
            <a:p>
              <a:pPr marL="285750" indent="-285750" algn="ctr" defTabSz="914400" latinLnBrk="1">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应用适配</a:t>
              </a:r>
              <a:endParaRPr lang="en-US" altLang="zh-CN" sz="1000" b="1" dirty="0">
                <a:solidFill>
                  <a:prstClr val="black"/>
                </a:solidFill>
                <a:latin typeface="思源黑体 CN" panose="020B0500000000000000" pitchFamily="34" charset="-122"/>
                <a:ea typeface="思源黑体 CN" panose="020B0500000000000000" pitchFamily="34" charset="-122"/>
              </a:endParaRPr>
            </a:p>
          </p:txBody>
        </p:sp>
        <p:sp>
          <p:nvSpPr>
            <p:cNvPr id="8198" name="手杖形箭头 19"/>
            <p:cNvSpPr/>
            <p:nvPr/>
          </p:nvSpPr>
          <p:spPr>
            <a:xfrm rot="5400000">
              <a:off x="4785987" y="4917073"/>
              <a:ext cx="1938050" cy="1043926"/>
            </a:xfrm>
            <a:prstGeom prst="uturnArrow">
              <a:avLst>
                <a:gd name="adj1" fmla="val 18663"/>
                <a:gd name="adj2" fmla="val 24683"/>
                <a:gd name="adj3" fmla="val 21831"/>
                <a:gd name="adj4" fmla="val 43750"/>
                <a:gd name="adj5" fmla="val 1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black"/>
                </a:solidFill>
                <a:latin typeface="思源黑体 CN" panose="020B0500000000000000" pitchFamily="34" charset="-122"/>
                <a:ea typeface="思源黑体 CN" panose="020B0500000000000000" pitchFamily="34" charset="-122"/>
              </a:endParaRPr>
            </a:p>
          </p:txBody>
        </p:sp>
        <p:sp>
          <p:nvSpPr>
            <p:cNvPr id="8199" name="燕尾形箭头 20"/>
            <p:cNvSpPr/>
            <p:nvPr/>
          </p:nvSpPr>
          <p:spPr>
            <a:xfrm>
              <a:off x="2926751" y="4351931"/>
              <a:ext cx="2251088" cy="452136"/>
            </a:xfrm>
            <a:prstGeom prst="notch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8200" name="虚尾箭头 21"/>
            <p:cNvSpPr/>
            <p:nvPr/>
          </p:nvSpPr>
          <p:spPr>
            <a:xfrm>
              <a:off x="712256" y="4368407"/>
              <a:ext cx="2244972" cy="418629"/>
            </a:xfrm>
            <a:prstGeom prst="striped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8201" name="燕尾形箭头 80"/>
            <p:cNvSpPr/>
            <p:nvPr/>
          </p:nvSpPr>
          <p:spPr>
            <a:xfrm rot="10800000">
              <a:off x="2999321" y="5927312"/>
              <a:ext cx="2251088" cy="450814"/>
            </a:xfrm>
            <a:prstGeom prst="notched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8202" name="燕尾形箭头 81"/>
            <p:cNvSpPr/>
            <p:nvPr/>
          </p:nvSpPr>
          <p:spPr>
            <a:xfrm rot="10800000">
              <a:off x="779687" y="5908582"/>
              <a:ext cx="2251088" cy="464806"/>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8203" name="上弧形箭头 23"/>
            <p:cNvSpPr/>
            <p:nvPr/>
          </p:nvSpPr>
          <p:spPr>
            <a:xfrm rot="5400000">
              <a:off x="4198266" y="5154111"/>
              <a:ext cx="784724" cy="557748"/>
            </a:xfrm>
            <a:prstGeom prst="curvedDownArrow">
              <a:avLst/>
            </a:prstGeom>
            <a:solidFill>
              <a:srgbClr val="10AE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black"/>
                </a:solidFill>
                <a:latin typeface="思源黑体 CN" panose="020B0500000000000000" pitchFamily="34" charset="-122"/>
                <a:ea typeface="思源黑体 CN" panose="020B0500000000000000" pitchFamily="34" charset="-122"/>
              </a:endParaRPr>
            </a:p>
          </p:txBody>
        </p:sp>
        <p:sp>
          <p:nvSpPr>
            <p:cNvPr id="8204" name="文本框 8203"/>
            <p:cNvSpPr txBox="1"/>
            <p:nvPr/>
          </p:nvSpPr>
          <p:spPr>
            <a:xfrm>
              <a:off x="3119147" y="4772435"/>
              <a:ext cx="1601130" cy="246221"/>
            </a:xfrm>
            <a:prstGeom prst="rect">
              <a:avLst/>
            </a:prstGeom>
            <a:noFill/>
          </p:spPr>
          <p:txBody>
            <a:bodyPr wrap="square" rtlCol="0">
              <a:spAutoFit/>
            </a:bodyPr>
            <a:lstStyle/>
            <a:p>
              <a:pPr marL="285750" indent="-285750" algn="ctr" defTabSz="914400" latinLnBrk="1">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业务验证测试</a:t>
              </a:r>
              <a:endParaRPr lang="en-US" altLang="zh-CN" sz="1000" b="1" dirty="0">
                <a:solidFill>
                  <a:prstClr val="black"/>
                </a:solidFill>
                <a:latin typeface="思源黑体 CN" panose="020B0500000000000000" pitchFamily="34" charset="-122"/>
                <a:ea typeface="思源黑体 CN" panose="020B0500000000000000" pitchFamily="34" charset="-122"/>
              </a:endParaRPr>
            </a:p>
          </p:txBody>
        </p:sp>
        <p:sp>
          <p:nvSpPr>
            <p:cNvPr id="8205" name="文本框 8204"/>
            <p:cNvSpPr txBox="1"/>
            <p:nvPr/>
          </p:nvSpPr>
          <p:spPr>
            <a:xfrm>
              <a:off x="4851854" y="5340896"/>
              <a:ext cx="1219200" cy="246221"/>
            </a:xfrm>
            <a:prstGeom prst="rect">
              <a:avLst/>
            </a:prstGeom>
            <a:noFill/>
          </p:spPr>
          <p:txBody>
            <a:bodyPr wrap="square" rtlCol="0">
              <a:spAutoFit/>
            </a:bodyPr>
            <a:lstStyle/>
            <a:p>
              <a:pPr marL="285750" indent="-285750" algn="ctr" defTabSz="914400" latinLnBrk="1">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迁移测试</a:t>
              </a:r>
              <a:endParaRPr lang="en-US" altLang="zh-CN" sz="1000" b="1" dirty="0">
                <a:solidFill>
                  <a:prstClr val="black"/>
                </a:solidFill>
                <a:latin typeface="思源黑体 CN" panose="020B0500000000000000" pitchFamily="34" charset="-122"/>
                <a:ea typeface="思源黑体 CN" panose="020B0500000000000000" pitchFamily="34" charset="-122"/>
              </a:endParaRPr>
            </a:p>
          </p:txBody>
        </p:sp>
        <p:sp>
          <p:nvSpPr>
            <p:cNvPr id="8206" name="文本框 8205"/>
            <p:cNvSpPr txBox="1"/>
            <p:nvPr/>
          </p:nvSpPr>
          <p:spPr>
            <a:xfrm>
              <a:off x="3278801" y="5782618"/>
              <a:ext cx="1601130" cy="246221"/>
            </a:xfrm>
            <a:prstGeom prst="rect">
              <a:avLst/>
            </a:prstGeom>
            <a:noFill/>
          </p:spPr>
          <p:txBody>
            <a:bodyPr wrap="square" rtlCol="0">
              <a:spAutoFit/>
            </a:bodyPr>
            <a:lstStyle/>
            <a:p>
              <a:pPr marL="285750" indent="-285750" algn="ctr" defTabSz="914400" latinLnBrk="1">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数据迁移</a:t>
              </a:r>
              <a:endParaRPr lang="en-US" altLang="zh-CN" sz="1000" b="1" dirty="0">
                <a:solidFill>
                  <a:prstClr val="black"/>
                </a:solidFill>
                <a:latin typeface="思源黑体 CN" panose="020B0500000000000000" pitchFamily="34" charset="-122"/>
                <a:ea typeface="思源黑体 CN" panose="020B0500000000000000" pitchFamily="34" charset="-122"/>
              </a:endParaRPr>
            </a:p>
          </p:txBody>
        </p:sp>
        <p:sp>
          <p:nvSpPr>
            <p:cNvPr id="8207" name="文本框 8206"/>
            <p:cNvSpPr txBox="1"/>
            <p:nvPr/>
          </p:nvSpPr>
          <p:spPr>
            <a:xfrm>
              <a:off x="1062603" y="5756608"/>
              <a:ext cx="1601130" cy="246221"/>
            </a:xfrm>
            <a:prstGeom prst="rect">
              <a:avLst/>
            </a:prstGeom>
            <a:noFill/>
          </p:spPr>
          <p:txBody>
            <a:bodyPr wrap="square" rtlCol="0">
              <a:spAutoFit/>
            </a:bodyPr>
            <a:lstStyle/>
            <a:p>
              <a:pPr marL="285750" indent="-285750" algn="ctr" defTabSz="914400" latinLnBrk="1">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切换数据库上线</a:t>
              </a:r>
              <a:endParaRPr lang="en-US" altLang="zh-CN" sz="1000" b="1" dirty="0">
                <a:solidFill>
                  <a:prstClr val="black"/>
                </a:solidFill>
                <a:latin typeface="思源黑体 CN" panose="020B0500000000000000" pitchFamily="34" charset="-122"/>
                <a:ea typeface="思源黑体 CN" panose="020B0500000000000000" pitchFamily="34" charset="-122"/>
              </a:endParaRPr>
            </a:p>
          </p:txBody>
        </p:sp>
      </p:grpSp>
      <p:graphicFrame>
        <p:nvGraphicFramePr>
          <p:cNvPr id="8208" name="표 7"/>
          <p:cNvGraphicFramePr>
            <a:graphicFrameLocks noGrp="1"/>
          </p:cNvGraphicFramePr>
          <p:nvPr/>
        </p:nvGraphicFramePr>
        <p:xfrm>
          <a:off x="572536" y="3976627"/>
          <a:ext cx="7144459" cy="2221894"/>
        </p:xfrm>
        <a:graphic>
          <a:graphicData uri="http://schemas.openxmlformats.org/drawingml/2006/table">
            <a:tbl>
              <a:tblPr firstRow="1" bandRow="1">
                <a:effectLst/>
                <a:tableStyleId>{5C22544A-7EE6-4342-B048-85BDC9FD1C3A}</a:tableStyleId>
              </a:tblPr>
              <a:tblGrid>
                <a:gridCol w="968893"/>
                <a:gridCol w="686174"/>
                <a:gridCol w="686174"/>
                <a:gridCol w="686174"/>
                <a:gridCol w="686174"/>
                <a:gridCol w="686174"/>
                <a:gridCol w="686174"/>
                <a:gridCol w="686174"/>
                <a:gridCol w="686174"/>
                <a:gridCol w="686174"/>
              </a:tblGrid>
              <a:tr h="492974">
                <a:tc>
                  <a:txBody>
                    <a:bodyPr/>
                    <a:lstStyle/>
                    <a:p>
                      <a:pPr algn="ctr" latinLnBrk="1"/>
                      <a:r>
                        <a:rPr lang="zh-CN" altLang="en-US" sz="1000" b="1" dirty="0">
                          <a:solidFill>
                            <a:schemeClr val="tx1"/>
                          </a:solidFill>
                          <a:effectLst/>
                          <a:latin typeface="思源黑体 CN" panose="020B0500000000000000" pitchFamily="34" charset="-122"/>
                          <a:ea typeface="思源黑体 CN" panose="020B0500000000000000" pitchFamily="34" charset="-122"/>
                          <a:cs typeface="Tahoma" panose="020B0604030504040204" pitchFamily="34" charset="0"/>
                        </a:rPr>
                        <a:t>可兼容对象</a:t>
                      </a:r>
                      <a:endParaRPr lang="en-US" altLang="zh-CN" sz="1000" b="1" dirty="0">
                        <a:solidFill>
                          <a:schemeClr val="tx1"/>
                        </a:solidFill>
                        <a:effectLst/>
                        <a:latin typeface="思源黑体 CN" panose="020B0500000000000000" pitchFamily="34" charset="-122"/>
                        <a:ea typeface="思源黑体 CN" panose="020B0500000000000000" pitchFamily="34" charset="-122"/>
                        <a:cs typeface="Tahoma" panose="020B0604030504040204" pitchFamily="34" charset="0"/>
                      </a:endParaRPr>
                    </a:p>
                    <a:p>
                      <a:pPr algn="ctr" latinLnBrk="1"/>
                      <a:r>
                        <a:rPr lang="zh-CN" altLang="en-US" sz="900" b="0" dirty="0">
                          <a:solidFill>
                            <a:schemeClr val="tx1"/>
                          </a:solidFill>
                          <a:effectLst/>
                          <a:latin typeface="思源黑体 CN" panose="020B0500000000000000" pitchFamily="34" charset="-122"/>
                          <a:ea typeface="思源黑体 CN" panose="020B0500000000000000" pitchFamily="34" charset="-122"/>
                          <a:cs typeface="Tahoma" panose="020B0604030504040204" pitchFamily="34" charset="0"/>
                        </a:rPr>
                        <a:t>（语法层面）</a:t>
                      </a:r>
                      <a:endParaRPr lang="en-US" altLang="ko-KR" sz="900" b="0" dirty="0">
                        <a:solidFill>
                          <a:schemeClr val="tx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达梦数据库</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人大金仓</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南大通用</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华为云</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阿里云</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腾讯云</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en-US" altLang="ko-KR" sz="900" b="0"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900" b="0"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en-US" altLang="ko-KR" sz="900" b="0"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P</a:t>
                      </a:r>
                      <a:r>
                        <a:rPr lang="en-US" altLang="zh-CN" sz="900" b="0"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ingCAP</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zh-CN" altLang="en-US"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中兴</a:t>
                      </a:r>
                      <a:endParaRPr lang="en-US" altLang="ko-KR" sz="900" b="0"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345784">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racle</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45784">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M</a:t>
                      </a:r>
                      <a:r>
                        <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ySQL</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345784">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DB2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45784">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SQL </a:t>
                      </a:r>
                      <a:r>
                        <a:rPr lang="en-US" altLang="zh-CN"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server</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345784">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PostgreSQL</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4</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5</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9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210" name="文本框 8209"/>
          <p:cNvSpPr txBox="1"/>
          <p:nvPr/>
        </p:nvSpPr>
        <p:spPr>
          <a:xfrm>
            <a:off x="7943265" y="3989152"/>
            <a:ext cx="3771415" cy="2091022"/>
          </a:xfrm>
          <a:prstGeom prst="rect">
            <a:avLst/>
          </a:prstGeom>
          <a:noFill/>
        </p:spPr>
        <p:txBody>
          <a:bodyPr wrap="square" rtlCol="0">
            <a:spAutoFit/>
          </a:bodyPr>
          <a:lstStyle>
            <a:defPPr>
              <a:defRPr lang="zh-CN"/>
            </a:defPPr>
            <a:lvl1pPr algn="just">
              <a:lnSpc>
                <a:spcPct val="150000"/>
              </a:lnSpc>
              <a:defRPr sz="1400" b="1">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b="0" dirty="0">
                <a:latin typeface="思源黑体 CN" panose="020B0500000000000000" pitchFamily="34" charset="-122"/>
                <a:ea typeface="思源黑体 CN" panose="020B0500000000000000" pitchFamily="34" charset="-122"/>
              </a:rPr>
              <a:t>越来越多的国内数据库厂商开始将注意力放在提高对主流数据库生态的兼容能力上：</a:t>
            </a:r>
            <a:endParaRPr lang="en-US" altLang="zh-CN" b="0" dirty="0">
              <a:latin typeface="思源黑体 CN" panose="020B0500000000000000" pitchFamily="34" charset="-122"/>
              <a:ea typeface="思源黑体 CN" panose="020B0500000000000000" pitchFamily="34" charset="-122"/>
            </a:endParaRPr>
          </a:p>
          <a:p>
            <a:pPr marL="171450" indent="-171450">
              <a:buFont typeface="Wingdings" panose="05000000000000000000" pitchFamily="2" charset="2"/>
              <a:buChar char="n"/>
            </a:pPr>
            <a:r>
              <a:rPr lang="zh-CN" altLang="en-US" sz="1200" b="0" dirty="0">
                <a:latin typeface="思源黑体 CN" panose="020B0500000000000000" pitchFamily="34" charset="-122"/>
                <a:ea typeface="思源黑体 CN" panose="020B0500000000000000" pitchFamily="34" charset="-122"/>
              </a:rPr>
              <a:t>达梦数据库、人大金仓等传统的集中式数据库厂商已取得一定进展</a:t>
            </a:r>
            <a:endParaRPr lang="en-US" altLang="zh-CN" sz="1200" b="0" dirty="0">
              <a:latin typeface="思源黑体 CN" panose="020B0500000000000000" pitchFamily="34" charset="-122"/>
              <a:ea typeface="思源黑体 CN" panose="020B0500000000000000" pitchFamily="34" charset="-122"/>
            </a:endParaRPr>
          </a:p>
          <a:p>
            <a:pPr marL="171450" indent="-171450">
              <a:buFont typeface="Wingdings" panose="05000000000000000000" pitchFamily="2" charset="2"/>
              <a:buChar char="n"/>
            </a:pPr>
            <a:r>
              <a:rPr lang="zh-CN" altLang="en-US" sz="1200" b="0" dirty="0">
                <a:latin typeface="思源黑体 CN" panose="020B0500000000000000" pitchFamily="34" charset="-122"/>
                <a:ea typeface="思源黑体 CN" panose="020B0500000000000000" pitchFamily="34" charset="-122"/>
              </a:rPr>
              <a:t>腾讯云、</a:t>
            </a:r>
            <a:r>
              <a:rPr lang="en-US" altLang="zh-CN" sz="1200" b="0" dirty="0" err="1">
                <a:latin typeface="思源黑体 CN" panose="020B0500000000000000" pitchFamily="34" charset="-122"/>
                <a:ea typeface="思源黑体 CN" panose="020B0500000000000000" pitchFamily="34" charset="-122"/>
              </a:rPr>
              <a:t>OceanBase</a:t>
            </a:r>
            <a:r>
              <a:rPr lang="zh-CN" altLang="en-US" sz="1200" b="0" dirty="0">
                <a:latin typeface="思源黑体 CN" panose="020B0500000000000000" pitchFamily="34" charset="-122"/>
                <a:ea typeface="思源黑体 CN" panose="020B0500000000000000" pitchFamily="34" charset="-122"/>
              </a:rPr>
              <a:t>等新兴分布式数据库厂商在对主流数据库生态的兼容和适配方面也取得了较大突破</a:t>
            </a:r>
            <a:endParaRPr lang="en-US" altLang="zh-CN" sz="1200" b="0" dirty="0">
              <a:latin typeface="思源黑体 CN" panose="020B0500000000000000" pitchFamily="34" charset="-122"/>
              <a:ea typeface="思源黑体 CN" panose="020B0500000000000000" pitchFamily="34" charset="-122"/>
            </a:endParaRPr>
          </a:p>
        </p:txBody>
      </p:sp>
      <p:sp>
        <p:nvSpPr>
          <p:cNvPr id="8211" name="文本框 8210"/>
          <p:cNvSpPr txBox="1"/>
          <p:nvPr/>
        </p:nvSpPr>
        <p:spPr>
          <a:xfrm>
            <a:off x="572536" y="6413469"/>
            <a:ext cx="1995488" cy="234936"/>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sz="700" dirty="0"/>
              <a:t>资料来源：公开资料，赛迪顾问整理</a:t>
            </a:r>
            <a:endParaRPr lang="zh-CN" altLang="en-US" sz="700" dirty="0"/>
          </a:p>
        </p:txBody>
      </p:sp>
      <p:sp>
        <p:nvSpPr>
          <p:cNvPr id="8212" name="文本框 8211"/>
          <p:cNvSpPr txBox="1"/>
          <p:nvPr/>
        </p:nvSpPr>
        <p:spPr>
          <a:xfrm>
            <a:off x="576615" y="6250580"/>
            <a:ext cx="6440712" cy="234936"/>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sz="700" dirty="0"/>
              <a:t>注：国内厂商对国际主流产品的兼容能力强弱按数字（</a:t>
            </a:r>
            <a:r>
              <a:rPr lang="en-US" altLang="zh-CN" sz="700" dirty="0"/>
              <a:t>1,2,3,4,5</a:t>
            </a:r>
            <a:r>
              <a:rPr lang="zh-CN" altLang="en-US" sz="700" dirty="0"/>
              <a:t>）来评判，数字越大，说明兼容能力相对越强，反之则说明兼容能力相对越弱</a:t>
            </a:r>
            <a:endParaRPr lang="zh-CN" altLang="en-US" sz="700" dirty="0"/>
          </a:p>
        </p:txBody>
      </p:sp>
      <p:sp>
        <p:nvSpPr>
          <p:cNvPr id="8213" name="矩形 8212"/>
          <p:cNvSpPr/>
          <p:nvPr/>
        </p:nvSpPr>
        <p:spPr>
          <a:xfrm>
            <a:off x="1490567" y="3663758"/>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国内主要数据库厂商的兼容能力评价</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8214" name="矩形 8213"/>
          <p:cNvSpPr/>
          <p:nvPr/>
        </p:nvSpPr>
        <p:spPr>
          <a:xfrm>
            <a:off x="6075843" y="1017784"/>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数据库迁移主要流程</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8216" name="文本框 8215"/>
          <p:cNvSpPr txBox="1"/>
          <p:nvPr/>
        </p:nvSpPr>
        <p:spPr>
          <a:xfrm>
            <a:off x="563169" y="2022647"/>
            <a:ext cx="5128762" cy="1332031"/>
          </a:xfrm>
          <a:prstGeom prst="rect">
            <a:avLst/>
          </a:prstGeom>
          <a:noFill/>
        </p:spPr>
        <p:txBody>
          <a:bodyPr wrap="square" rtlCol="0">
            <a:spAutoFit/>
          </a:bodyPr>
          <a:lstStyle>
            <a:defPPr>
              <a:defRPr lang="zh-CN"/>
            </a:defPPr>
            <a:lvl1pPr algn="just">
              <a:lnSpc>
                <a:spcPct val="15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marL="171450" indent="-171450">
              <a:buFont typeface="Wingdings" panose="05000000000000000000" pitchFamily="2" charset="2"/>
              <a:buChar char="ü"/>
            </a:pPr>
            <a:r>
              <a:rPr lang="zh-CN" altLang="en-US" sz="1100" b="1" dirty="0">
                <a:latin typeface="思源黑体 CN" panose="020B0500000000000000" pitchFamily="34" charset="-122"/>
                <a:ea typeface="思源黑体 CN" panose="020B0500000000000000" pitchFamily="34" charset="-122"/>
              </a:rPr>
              <a:t>迁移前</a:t>
            </a:r>
            <a:r>
              <a:rPr lang="zh-CN" altLang="en-US" sz="1100" dirty="0">
                <a:latin typeface="思源黑体 CN" panose="020B0500000000000000" pitchFamily="34" charset="-122"/>
                <a:ea typeface="思源黑体 CN" panose="020B0500000000000000" pitchFamily="34" charset="-122"/>
              </a:rPr>
              <a:t>：企业在将源数据库迁移至新的集中式或分布式数据库前，通常会对兼容度和性能进行评估和模拟测试；</a:t>
            </a:r>
            <a:endParaRPr lang="en-US" altLang="zh-CN" sz="1100" dirty="0">
              <a:latin typeface="思源黑体 CN" panose="020B0500000000000000" pitchFamily="34" charset="-122"/>
              <a:ea typeface="思源黑体 CN" panose="020B0500000000000000" pitchFamily="34" charset="-122"/>
            </a:endParaRPr>
          </a:p>
          <a:p>
            <a:pPr marL="171450" indent="-171450">
              <a:buFont typeface="Wingdings" panose="05000000000000000000" pitchFamily="2" charset="2"/>
              <a:buChar char="ü"/>
            </a:pPr>
            <a:r>
              <a:rPr lang="zh-CN" altLang="en-US" sz="1100" b="1" dirty="0">
                <a:latin typeface="思源黑体 CN" panose="020B0500000000000000" pitchFamily="34" charset="-122"/>
                <a:ea typeface="思源黑体 CN" panose="020B0500000000000000" pitchFamily="34" charset="-122"/>
              </a:rPr>
              <a:t>迁移中</a:t>
            </a:r>
            <a:r>
              <a:rPr lang="zh-CN" altLang="en-US" sz="1100" dirty="0">
                <a:latin typeface="思源黑体 CN" panose="020B0500000000000000" pitchFamily="34" charset="-122"/>
                <a:ea typeface="思源黑体 CN" panose="020B0500000000000000" pitchFamily="34" charset="-122"/>
              </a:rPr>
              <a:t>：要求目标数据库能快速、准确完成迁移，且不影响线上上产环境应用的正常运行，同时代码修改量要尽可能小；</a:t>
            </a:r>
            <a:endParaRPr lang="en-US" altLang="zh-CN" sz="1100" dirty="0">
              <a:latin typeface="思源黑体 CN" panose="020B0500000000000000" pitchFamily="34" charset="-122"/>
              <a:ea typeface="思源黑体 CN" panose="020B0500000000000000" pitchFamily="34" charset="-122"/>
            </a:endParaRPr>
          </a:p>
          <a:p>
            <a:pPr marL="171450" indent="-171450">
              <a:buFont typeface="Wingdings" panose="05000000000000000000" pitchFamily="2" charset="2"/>
              <a:buChar char="ü"/>
            </a:pPr>
            <a:r>
              <a:rPr lang="zh-CN" altLang="en-US" sz="1100" b="1" dirty="0">
                <a:latin typeface="思源黑体 CN" panose="020B0500000000000000" pitchFamily="34" charset="-122"/>
                <a:ea typeface="思源黑体 CN" panose="020B0500000000000000" pitchFamily="34" charset="-122"/>
              </a:rPr>
              <a:t>迁移后</a:t>
            </a:r>
            <a:r>
              <a:rPr lang="zh-CN" altLang="en-US" sz="1100" dirty="0">
                <a:latin typeface="思源黑体 CN" panose="020B0500000000000000" pitchFamily="34" charset="-122"/>
                <a:ea typeface="思源黑体 CN" panose="020B0500000000000000" pitchFamily="34" charset="-122"/>
              </a:rPr>
              <a:t>：企业需要进行多轮全量数据校验和业务测试，以保证迁移正确性。</a:t>
            </a:r>
            <a:endParaRPr lang="zh-CN" altLang="en-US" sz="1100" dirty="0">
              <a:latin typeface="思源黑体 CN" panose="020B0500000000000000" pitchFamily="34" charset="-122"/>
              <a:ea typeface="思源黑体 CN" panose="020B0500000000000000" pitchFamily="34" charset="-122"/>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4622" y="1666161"/>
            <a:ext cx="5288314" cy="2509033"/>
          </a:xfrm>
          <a:prstGeom prst="rect">
            <a:avLst/>
          </a:prstGeom>
          <a:solidFill>
            <a:srgbClr val="008080"/>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等线" panose="02010600030101010101" charset="-122"/>
              <a:ea typeface="等线" panose="02010600030101010101" charset="-122"/>
            </a:endParaRPr>
          </a:p>
        </p:txBody>
      </p:sp>
      <p:sp>
        <p:nvSpPr>
          <p:cNvPr id="47" name="TextBox 72"/>
          <p:cNvSpPr>
            <a:spLocks noChangeArrowheads="1"/>
          </p:cNvSpPr>
          <p:nvPr/>
        </p:nvSpPr>
        <p:spPr bwMode="auto">
          <a:xfrm>
            <a:off x="2603767" y="3233228"/>
            <a:ext cx="25019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4800" dirty="0">
                <a:solidFill>
                  <a:srgbClr val="FFFFFF"/>
                </a:solidFill>
                <a:latin typeface="思源黑体 CN" panose="020B0500000000000000" pitchFamily="34" charset="-122"/>
                <a:ea typeface="思源黑体 CN" panose="020B0500000000000000" pitchFamily="34" charset="-122"/>
                <a:sym typeface="Arial" panose="020B0604020202020204" pitchFamily="34" charset="0"/>
              </a:rPr>
              <a:t>contents</a:t>
            </a:r>
            <a:endParaRPr lang="zh-CN" altLang="en-US" sz="4000" dirty="0">
              <a:solidFill>
                <a:srgbClr val="FFFFFF"/>
              </a:solidFill>
              <a:latin typeface="思源黑体 CN" panose="020B0500000000000000" pitchFamily="34" charset="-122"/>
              <a:ea typeface="思源黑体 CN" panose="020B0500000000000000" pitchFamily="34" charset="-122"/>
              <a:sym typeface="Arial" panose="020B0604020202020204" pitchFamily="34" charset="0"/>
            </a:endParaRPr>
          </a:p>
        </p:txBody>
      </p:sp>
      <p:sp>
        <p:nvSpPr>
          <p:cNvPr id="48" name="TextBox 73"/>
          <p:cNvSpPr>
            <a:spLocks noChangeArrowheads="1"/>
          </p:cNvSpPr>
          <p:nvPr/>
        </p:nvSpPr>
        <p:spPr bwMode="auto">
          <a:xfrm>
            <a:off x="2790190" y="1922477"/>
            <a:ext cx="205184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8000" b="1" dirty="0">
                <a:solidFill>
                  <a:srgbClr val="FFFFFF"/>
                </a:solidFill>
                <a:latin typeface="思源黑体 CN" panose="020B0500000000000000" pitchFamily="34" charset="-122"/>
                <a:ea typeface="思源黑体 CN" panose="020B0500000000000000" pitchFamily="34" charset="-122"/>
                <a:sym typeface="Arial" panose="020B0604020202020204" pitchFamily="34" charset="0"/>
              </a:rPr>
              <a:t>目录</a:t>
            </a:r>
            <a:endParaRPr lang="zh-CN" altLang="en-US" sz="7200" dirty="0">
              <a:solidFill>
                <a:srgbClr val="FFFFFF"/>
              </a:solidFill>
              <a:latin typeface="思源黑体 CN" panose="020B0500000000000000" pitchFamily="34" charset="-122"/>
              <a:ea typeface="思源黑体 CN" panose="020B0500000000000000" pitchFamily="34" charset="-122"/>
              <a:sym typeface="Arial" panose="020B0604020202020204" pitchFamily="34" charset="0"/>
            </a:endParaRPr>
          </a:p>
        </p:txBody>
      </p:sp>
      <p:sp>
        <p:nvSpPr>
          <p:cNvPr id="50" name="直接连接符 74"/>
          <p:cNvSpPr>
            <a:spLocks noChangeShapeType="1"/>
          </p:cNvSpPr>
          <p:nvPr/>
        </p:nvSpPr>
        <p:spPr bwMode="auto">
          <a:xfrm>
            <a:off x="5666464" y="1323261"/>
            <a:ext cx="0" cy="4796040"/>
          </a:xfrm>
          <a:prstGeom prst="line">
            <a:avLst/>
          </a:prstGeom>
          <a:noFill/>
          <a:ln w="12700" cap="flat" cmpd="sng">
            <a:solidFill>
              <a:srgbClr val="7F7F7F"/>
            </a:solidFill>
            <a:round/>
          </a:ln>
          <a:extLst>
            <a:ext uri="{909E8E84-426E-40DD-AFC4-6F175D3DCCD1}">
              <a14:hiddenFill xmlns:a14="http://schemas.microsoft.com/office/drawing/2010/main">
                <a:noFill/>
              </a14:hiddenFill>
            </a:ext>
          </a:extLst>
        </p:spPr>
        <p:txBody>
          <a:bodyPr/>
          <a:lstStyle/>
          <a:p>
            <a:endParaRPr lang="zh-CN" altLang="en-US" sz="15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5940905" y="1684250"/>
            <a:ext cx="668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defRPr sz="2800" b="1">
                <a:solidFill>
                  <a:srgbClr val="008080"/>
                </a:solidFill>
                <a:latin typeface="思源黑体 CN" panose="020B0500000000000000" pitchFamily="34" charset="-122"/>
                <a:ea typeface="思源黑体 CN" panose="020B0500000000000000" pitchFamily="34" charset="-122"/>
              </a:defRPr>
            </a:lvl1pPr>
          </a:lstStyle>
          <a:p>
            <a:r>
              <a:rPr lang="en-US" altLang="zh-CN" dirty="0"/>
              <a:t>01.</a:t>
            </a:r>
            <a:endParaRPr lang="zh-CN" altLang="en-US" dirty="0"/>
          </a:p>
        </p:txBody>
      </p:sp>
      <p:sp>
        <p:nvSpPr>
          <p:cNvPr id="55" name="文本框 54"/>
          <p:cNvSpPr txBox="1"/>
          <p:nvPr/>
        </p:nvSpPr>
        <p:spPr>
          <a:xfrm>
            <a:off x="5940904" y="2663453"/>
            <a:ext cx="668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defRPr sz="2800" b="1">
                <a:solidFill>
                  <a:srgbClr val="008080"/>
                </a:solidFill>
                <a:latin typeface="思源黑体 CN" panose="020B0500000000000000" pitchFamily="34" charset="-122"/>
                <a:ea typeface="思源黑体 CN" panose="020B0500000000000000" pitchFamily="34" charset="-122"/>
              </a:defRPr>
            </a:lvl1pPr>
          </a:lstStyle>
          <a:p>
            <a:r>
              <a:rPr lang="en-US" altLang="zh-CN" dirty="0"/>
              <a:t>02.</a:t>
            </a:r>
            <a:endParaRPr lang="zh-CN" altLang="en-US" dirty="0"/>
          </a:p>
        </p:txBody>
      </p:sp>
      <p:sp>
        <p:nvSpPr>
          <p:cNvPr id="13" name="TextBox 69"/>
          <p:cNvSpPr>
            <a:spLocks noChangeArrowheads="1"/>
          </p:cNvSpPr>
          <p:nvPr/>
        </p:nvSpPr>
        <p:spPr bwMode="auto">
          <a:xfrm>
            <a:off x="6625707" y="1707033"/>
            <a:ext cx="143629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rPr>
              <a:t>研究背景</a:t>
            </a:r>
            <a:endPar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endParaRPr>
          </a:p>
        </p:txBody>
      </p:sp>
      <p:sp>
        <p:nvSpPr>
          <p:cNvPr id="14" name="文本框 13"/>
          <p:cNvSpPr txBox="1"/>
          <p:nvPr/>
        </p:nvSpPr>
        <p:spPr>
          <a:xfrm>
            <a:off x="5940904" y="3715661"/>
            <a:ext cx="668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defRPr sz="2800" b="1">
                <a:solidFill>
                  <a:srgbClr val="008080"/>
                </a:solidFill>
                <a:latin typeface="思源黑体 CN" panose="020B0500000000000000" pitchFamily="34" charset="-122"/>
                <a:ea typeface="思源黑体 CN" panose="020B0500000000000000" pitchFamily="34" charset="-122"/>
              </a:defRPr>
            </a:lvl1pPr>
          </a:lstStyle>
          <a:p>
            <a:r>
              <a:rPr lang="en-US" altLang="zh-CN" dirty="0"/>
              <a:t>03.</a:t>
            </a:r>
            <a:endParaRPr lang="zh-CN" altLang="en-US" dirty="0"/>
          </a:p>
        </p:txBody>
      </p:sp>
      <p:sp>
        <p:nvSpPr>
          <p:cNvPr id="15" name="TextBox 69"/>
          <p:cNvSpPr>
            <a:spLocks noChangeArrowheads="1"/>
          </p:cNvSpPr>
          <p:nvPr/>
        </p:nvSpPr>
        <p:spPr bwMode="auto">
          <a:xfrm>
            <a:off x="6625706" y="2689172"/>
            <a:ext cx="287258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rPr>
              <a:t>调研基础情况分析</a:t>
            </a:r>
            <a:endPar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endParaRPr>
          </a:p>
        </p:txBody>
      </p:sp>
      <p:sp>
        <p:nvSpPr>
          <p:cNvPr id="17" name="TextBox 69"/>
          <p:cNvSpPr>
            <a:spLocks noChangeArrowheads="1"/>
          </p:cNvSpPr>
          <p:nvPr/>
        </p:nvSpPr>
        <p:spPr bwMode="auto">
          <a:xfrm>
            <a:off x="6625707" y="3726250"/>
            <a:ext cx="25135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rPr>
              <a:t>数据库选型因素</a:t>
            </a:r>
            <a:endPar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endParaRPr>
          </a:p>
        </p:txBody>
      </p:sp>
      <p:pic>
        <p:nvPicPr>
          <p:cNvPr id="19" name="Picture 2" descr="D:\desk\微信图片_20210622091342.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30302" b="31421"/>
          <a:stretch>
            <a:fillRect/>
          </a:stretch>
        </p:blipFill>
        <p:spPr bwMode="auto">
          <a:xfrm>
            <a:off x="665689" y="483956"/>
            <a:ext cx="1973846" cy="7567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940905" y="4686218"/>
            <a:ext cx="668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defRPr sz="2800" b="1">
                <a:solidFill>
                  <a:srgbClr val="008080"/>
                </a:solidFill>
                <a:latin typeface="思源黑体 CN" panose="020B0500000000000000" pitchFamily="34" charset="-122"/>
                <a:ea typeface="思源黑体 CN" panose="020B0500000000000000" pitchFamily="34" charset="-122"/>
              </a:defRPr>
            </a:lvl1pPr>
          </a:lstStyle>
          <a:p>
            <a:r>
              <a:rPr lang="en-US" altLang="zh-CN" dirty="0"/>
              <a:t>04.</a:t>
            </a:r>
            <a:endParaRPr lang="zh-CN" altLang="en-US" dirty="0"/>
          </a:p>
        </p:txBody>
      </p:sp>
      <p:sp>
        <p:nvSpPr>
          <p:cNvPr id="3" name="TextBox 69"/>
          <p:cNvSpPr>
            <a:spLocks noChangeArrowheads="1"/>
          </p:cNvSpPr>
          <p:nvPr/>
        </p:nvSpPr>
        <p:spPr bwMode="auto">
          <a:xfrm>
            <a:off x="6625708" y="4696807"/>
            <a:ext cx="143629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rPr>
              <a:t>赛迪建议</a:t>
            </a:r>
            <a:endParaRPr lang="zh-CN" altLang="en-US" sz="2800" b="1" dirty="0">
              <a:solidFill>
                <a:srgbClr val="008080"/>
              </a:solidFill>
              <a:latin typeface="思源黑体 CN" panose="020B0500000000000000" pitchFamily="34" charset="-122"/>
              <a:ea typeface="思源黑体 CN" panose="020B0500000000000000" pitchFamily="34"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功能层面</a:t>
            </a:r>
            <a:r>
              <a:rPr lang="en-US" altLang="zh-CN" dirty="0"/>
              <a:t>——</a:t>
            </a:r>
            <a:r>
              <a:rPr lang="zh-CN" altLang="en-US" dirty="0"/>
              <a:t>双写、回迁能力</a:t>
            </a:r>
            <a:endParaRPr lang="zh-CN" altLang="en-US" dirty="0"/>
          </a:p>
        </p:txBody>
      </p:sp>
      <p:sp>
        <p:nvSpPr>
          <p:cNvPr id="2" name="文本框 1"/>
          <p:cNvSpPr txBox="1"/>
          <p:nvPr/>
        </p:nvSpPr>
        <p:spPr>
          <a:xfrm>
            <a:off x="360256" y="849060"/>
            <a:ext cx="11548459" cy="11568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n"/>
            </a:pP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在我国全新</a:t>
            </a:r>
            <a:r>
              <a:rPr lang="en-US" altLang="zh-CN" sz="1600" b="1" dirty="0">
                <a:solidFill>
                  <a:schemeClr val="bg2">
                    <a:lumMod val="25000"/>
                  </a:schemeClr>
                </a:solidFill>
                <a:latin typeface="思源黑体 CN" panose="020B0500000000000000" pitchFamily="34" charset="-122"/>
                <a:ea typeface="思源黑体 CN" panose="020B0500000000000000" pitchFamily="34" charset="-122"/>
              </a:rPr>
              <a:t>IT</a:t>
            </a:r>
            <a:r>
              <a:rPr lang="zh-CN" altLang="en-US" sz="1600" b="1" dirty="0">
                <a:solidFill>
                  <a:schemeClr val="bg2">
                    <a:lumMod val="25000"/>
                  </a:schemeClr>
                </a:solidFill>
                <a:latin typeface="思源黑体 CN" panose="020B0500000000000000" pitchFamily="34" charset="-122"/>
                <a:ea typeface="思源黑体 CN" panose="020B0500000000000000" pitchFamily="34" charset="-122"/>
              </a:rPr>
              <a:t>架构推行的背景下，异构数据库切换是企业用户在部署新数据库时的重要关注点：对于有较高保障性要求的业务，如果出现问题，系统需具备实现及时的切换和回滚功能，以确保业务能够照常运行且不引发故障，这与数据库的双写、回迁能力紧密相关。</a:t>
            </a:r>
            <a:endParaRPr lang="zh-CN" altLang="en-US" sz="1600" b="1" dirty="0">
              <a:solidFill>
                <a:schemeClr val="bg2">
                  <a:lumMod val="25000"/>
                </a:schemeClr>
              </a:solidFill>
              <a:latin typeface="思源黑体 CN" panose="020B0500000000000000" pitchFamily="34" charset="-122"/>
              <a:ea typeface="思源黑体 CN" panose="020B0500000000000000" pitchFamily="34" charset="-122"/>
            </a:endParaRPr>
          </a:p>
        </p:txBody>
      </p:sp>
      <p:sp>
        <p:nvSpPr>
          <p:cNvPr id="19" name="矩形 18"/>
          <p:cNvSpPr/>
          <p:nvPr/>
        </p:nvSpPr>
        <p:spPr>
          <a:xfrm>
            <a:off x="5721063" y="2202052"/>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数据库切换的前沿能力</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9" name="文本框 8"/>
          <p:cNvSpPr txBox="1"/>
          <p:nvPr/>
        </p:nvSpPr>
        <p:spPr>
          <a:xfrm>
            <a:off x="5098256" y="6469120"/>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grpSp>
        <p:nvGrpSpPr>
          <p:cNvPr id="3" name="组合 2"/>
          <p:cNvGrpSpPr/>
          <p:nvPr/>
        </p:nvGrpSpPr>
        <p:grpSpPr>
          <a:xfrm>
            <a:off x="4916077" y="2786785"/>
            <a:ext cx="6867395" cy="3222155"/>
            <a:chOff x="447674" y="6589261"/>
            <a:chExt cx="5962652" cy="2726016"/>
          </a:xfrm>
        </p:grpSpPr>
        <p:grpSp>
          <p:nvGrpSpPr>
            <p:cNvPr id="5" name="组合 4"/>
            <p:cNvGrpSpPr/>
            <p:nvPr/>
          </p:nvGrpSpPr>
          <p:grpSpPr>
            <a:xfrm>
              <a:off x="2554246" y="7184448"/>
              <a:ext cx="1701095" cy="1674405"/>
              <a:chOff x="3239075" y="2742177"/>
              <a:chExt cx="3864708" cy="3905769"/>
            </a:xfrm>
            <a:solidFill>
              <a:srgbClr val="B56990"/>
            </a:solidFill>
          </p:grpSpPr>
          <p:sp>
            <p:nvSpPr>
              <p:cNvPr id="8197" name="Freeform 24"/>
              <p:cNvSpPr>
                <a:spLocks noEditPoints="1"/>
              </p:cNvSpPr>
              <p:nvPr/>
            </p:nvSpPr>
            <p:spPr bwMode="auto">
              <a:xfrm>
                <a:off x="3239075" y="2742177"/>
                <a:ext cx="3864708" cy="3905769"/>
              </a:xfrm>
              <a:custGeom>
                <a:avLst/>
                <a:gdLst>
                  <a:gd name="T0" fmla="*/ 913 w 1788"/>
                  <a:gd name="T1" fmla="*/ 958 h 1807"/>
                  <a:gd name="T2" fmla="*/ 875 w 1788"/>
                  <a:gd name="T3" fmla="*/ 869 h 1807"/>
                  <a:gd name="T4" fmla="*/ 798 w 1788"/>
                  <a:gd name="T5" fmla="*/ 946 h 1807"/>
                  <a:gd name="T6" fmla="*/ 990 w 1788"/>
                  <a:gd name="T7" fmla="*/ 946 h 1807"/>
                  <a:gd name="T8" fmla="*/ 924 w 1788"/>
                  <a:gd name="T9" fmla="*/ 804 h 1807"/>
                  <a:gd name="T10" fmla="*/ 974 w 1788"/>
                  <a:gd name="T11" fmla="*/ 993 h 1807"/>
                  <a:gd name="T12" fmla="*/ 786 w 1788"/>
                  <a:gd name="T13" fmla="*/ 942 h 1807"/>
                  <a:gd name="T14" fmla="*/ 894 w 1788"/>
                  <a:gd name="T15" fmla="*/ 671 h 1807"/>
                  <a:gd name="T16" fmla="*/ 653 w 1788"/>
                  <a:gd name="T17" fmla="*/ 912 h 1807"/>
                  <a:gd name="T18" fmla="*/ 749 w 1788"/>
                  <a:gd name="T19" fmla="*/ 1127 h 1807"/>
                  <a:gd name="T20" fmla="*/ 1100 w 1788"/>
                  <a:gd name="T21" fmla="*/ 1070 h 1807"/>
                  <a:gd name="T22" fmla="*/ 1116 w 1788"/>
                  <a:gd name="T23" fmla="*/ 818 h 1807"/>
                  <a:gd name="T24" fmla="*/ 945 w 1788"/>
                  <a:gd name="T25" fmla="*/ 631 h 1807"/>
                  <a:gd name="T26" fmla="*/ 1180 w 1788"/>
                  <a:gd name="T27" fmla="*/ 912 h 1807"/>
                  <a:gd name="T28" fmla="*/ 986 w 1788"/>
                  <a:gd name="T29" fmla="*/ 1166 h 1807"/>
                  <a:gd name="T30" fmla="*/ 663 w 1788"/>
                  <a:gd name="T31" fmla="*/ 1052 h 1807"/>
                  <a:gd name="T32" fmla="*/ 674 w 1788"/>
                  <a:gd name="T33" fmla="*/ 729 h 1807"/>
                  <a:gd name="T34" fmla="*/ 768 w 1788"/>
                  <a:gd name="T35" fmla="*/ 456 h 1807"/>
                  <a:gd name="T36" fmla="*/ 436 w 1788"/>
                  <a:gd name="T37" fmla="*/ 787 h 1807"/>
                  <a:gd name="T38" fmla="*/ 552 w 1788"/>
                  <a:gd name="T39" fmla="*/ 1241 h 1807"/>
                  <a:gd name="T40" fmla="*/ 894 w 1788"/>
                  <a:gd name="T41" fmla="*/ 1370 h 1807"/>
                  <a:gd name="T42" fmla="*/ 1241 w 1788"/>
                  <a:gd name="T43" fmla="*/ 1234 h 1807"/>
                  <a:gd name="T44" fmla="*/ 1351 w 1788"/>
                  <a:gd name="T45" fmla="*/ 787 h 1807"/>
                  <a:gd name="T46" fmla="*/ 1020 w 1788"/>
                  <a:gd name="T47" fmla="*/ 456 h 1807"/>
                  <a:gd name="T48" fmla="*/ 1212 w 1788"/>
                  <a:gd name="T49" fmla="*/ 547 h 1807"/>
                  <a:gd name="T50" fmla="*/ 1362 w 1788"/>
                  <a:gd name="T51" fmla="*/ 1035 h 1807"/>
                  <a:gd name="T52" fmla="*/ 1100 w 1788"/>
                  <a:gd name="T53" fmla="*/ 1370 h 1807"/>
                  <a:gd name="T54" fmla="*/ 583 w 1788"/>
                  <a:gd name="T55" fmla="*/ 1306 h 1807"/>
                  <a:gd name="T56" fmla="*/ 410 w 1788"/>
                  <a:gd name="T57" fmla="*/ 912 h 1807"/>
                  <a:gd name="T58" fmla="*/ 690 w 1788"/>
                  <a:gd name="T59" fmla="*/ 474 h 1807"/>
                  <a:gd name="T60" fmla="*/ 594 w 1788"/>
                  <a:gd name="T61" fmla="*/ 299 h 1807"/>
                  <a:gd name="T62" fmla="*/ 230 w 1788"/>
                  <a:gd name="T63" fmla="*/ 757 h 1807"/>
                  <a:gd name="T64" fmla="*/ 326 w 1788"/>
                  <a:gd name="T65" fmla="*/ 1260 h 1807"/>
                  <a:gd name="T66" fmla="*/ 817 w 1788"/>
                  <a:gd name="T67" fmla="*/ 1573 h 1807"/>
                  <a:gd name="T68" fmla="*/ 1364 w 1788"/>
                  <a:gd name="T69" fmla="*/ 1382 h 1807"/>
                  <a:gd name="T70" fmla="*/ 1577 w 1788"/>
                  <a:gd name="T71" fmla="*/ 912 h 1807"/>
                  <a:gd name="T72" fmla="*/ 1320 w 1788"/>
                  <a:gd name="T73" fmla="*/ 380 h 1807"/>
                  <a:gd name="T74" fmla="*/ 981 w 1788"/>
                  <a:gd name="T75" fmla="*/ 226 h 1807"/>
                  <a:gd name="T76" fmla="*/ 1505 w 1788"/>
                  <a:gd name="T77" fmla="*/ 588 h 1807"/>
                  <a:gd name="T78" fmla="*/ 1575 w 1788"/>
                  <a:gd name="T79" fmla="*/ 1115 h 1807"/>
                  <a:gd name="T80" fmla="*/ 1144 w 1788"/>
                  <a:gd name="T81" fmla="*/ 1578 h 1807"/>
                  <a:gd name="T82" fmla="*/ 499 w 1788"/>
                  <a:gd name="T83" fmla="*/ 1503 h 1807"/>
                  <a:gd name="T84" fmla="*/ 215 w 1788"/>
                  <a:gd name="T85" fmla="*/ 1051 h 1807"/>
                  <a:gd name="T86" fmla="*/ 377 w 1788"/>
                  <a:gd name="T87" fmla="*/ 453 h 1807"/>
                  <a:gd name="T88" fmla="*/ 894 w 1788"/>
                  <a:gd name="T89" fmla="*/ 46 h 1807"/>
                  <a:gd name="T90" fmla="*/ 281 w 1788"/>
                  <a:gd name="T91" fmla="*/ 299 h 1807"/>
                  <a:gd name="T92" fmla="*/ 26 w 1788"/>
                  <a:gd name="T93" fmla="*/ 741 h 1807"/>
                  <a:gd name="T94" fmla="*/ 161 w 1788"/>
                  <a:gd name="T95" fmla="*/ 1407 h 1807"/>
                  <a:gd name="T96" fmla="*/ 716 w 1788"/>
                  <a:gd name="T97" fmla="*/ 1779 h 1807"/>
                  <a:gd name="T98" fmla="*/ 1388 w 1788"/>
                  <a:gd name="T99" fmla="*/ 1646 h 1807"/>
                  <a:gd name="T100" fmla="*/ 1760 w 1788"/>
                  <a:gd name="T101" fmla="*/ 1091 h 1807"/>
                  <a:gd name="T102" fmla="*/ 1596 w 1788"/>
                  <a:gd name="T103" fmla="*/ 376 h 1807"/>
                  <a:gd name="T104" fmla="*/ 1152 w 1788"/>
                  <a:gd name="T105" fmla="*/ 84 h 1807"/>
                  <a:gd name="T106" fmla="*/ 1262 w 1788"/>
                  <a:gd name="T107" fmla="*/ 79 h 1807"/>
                  <a:gd name="T108" fmla="*/ 1690 w 1788"/>
                  <a:gd name="T109" fmla="*/ 507 h 1807"/>
                  <a:gd name="T110" fmla="*/ 1742 w 1788"/>
                  <a:gd name="T111" fmla="*/ 1196 h 1807"/>
                  <a:gd name="T112" fmla="*/ 1262 w 1788"/>
                  <a:gd name="T113" fmla="*/ 1728 h 1807"/>
                  <a:gd name="T114" fmla="*/ 526 w 1788"/>
                  <a:gd name="T115" fmla="*/ 1728 h 1807"/>
                  <a:gd name="T116" fmla="*/ 45 w 1788"/>
                  <a:gd name="T117" fmla="*/ 1196 h 1807"/>
                  <a:gd name="T118" fmla="*/ 101 w 1788"/>
                  <a:gd name="T119" fmla="*/ 500 h 1807"/>
                  <a:gd name="T120" fmla="*/ 531 w 1788"/>
                  <a:gd name="T121" fmla="*/ 76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88" h="1807">
                    <a:moveTo>
                      <a:pt x="894" y="864"/>
                    </a:moveTo>
                    <a:lnTo>
                      <a:pt x="913" y="869"/>
                    </a:lnTo>
                    <a:lnTo>
                      <a:pt x="929" y="879"/>
                    </a:lnTo>
                    <a:lnTo>
                      <a:pt x="939" y="893"/>
                    </a:lnTo>
                    <a:lnTo>
                      <a:pt x="943" y="912"/>
                    </a:lnTo>
                    <a:lnTo>
                      <a:pt x="939" y="932"/>
                    </a:lnTo>
                    <a:lnTo>
                      <a:pt x="929" y="947"/>
                    </a:lnTo>
                    <a:lnTo>
                      <a:pt x="913" y="958"/>
                    </a:lnTo>
                    <a:lnTo>
                      <a:pt x="894" y="961"/>
                    </a:lnTo>
                    <a:lnTo>
                      <a:pt x="875" y="958"/>
                    </a:lnTo>
                    <a:lnTo>
                      <a:pt x="859" y="947"/>
                    </a:lnTo>
                    <a:lnTo>
                      <a:pt x="849" y="932"/>
                    </a:lnTo>
                    <a:lnTo>
                      <a:pt x="845" y="912"/>
                    </a:lnTo>
                    <a:lnTo>
                      <a:pt x="849" y="893"/>
                    </a:lnTo>
                    <a:lnTo>
                      <a:pt x="859" y="879"/>
                    </a:lnTo>
                    <a:lnTo>
                      <a:pt x="875" y="869"/>
                    </a:lnTo>
                    <a:lnTo>
                      <a:pt x="894" y="864"/>
                    </a:lnTo>
                    <a:close/>
                    <a:moveTo>
                      <a:pt x="894" y="811"/>
                    </a:moveTo>
                    <a:lnTo>
                      <a:pt x="863" y="816"/>
                    </a:lnTo>
                    <a:lnTo>
                      <a:pt x="835" y="832"/>
                    </a:lnTo>
                    <a:lnTo>
                      <a:pt x="812" y="853"/>
                    </a:lnTo>
                    <a:lnTo>
                      <a:pt x="798" y="881"/>
                    </a:lnTo>
                    <a:lnTo>
                      <a:pt x="793" y="912"/>
                    </a:lnTo>
                    <a:lnTo>
                      <a:pt x="798" y="946"/>
                    </a:lnTo>
                    <a:lnTo>
                      <a:pt x="812" y="972"/>
                    </a:lnTo>
                    <a:lnTo>
                      <a:pt x="835" y="995"/>
                    </a:lnTo>
                    <a:lnTo>
                      <a:pt x="863" y="1009"/>
                    </a:lnTo>
                    <a:lnTo>
                      <a:pt x="894" y="1014"/>
                    </a:lnTo>
                    <a:lnTo>
                      <a:pt x="925" y="1009"/>
                    </a:lnTo>
                    <a:lnTo>
                      <a:pt x="953" y="995"/>
                    </a:lnTo>
                    <a:lnTo>
                      <a:pt x="976" y="972"/>
                    </a:lnTo>
                    <a:lnTo>
                      <a:pt x="990" y="946"/>
                    </a:lnTo>
                    <a:lnTo>
                      <a:pt x="995" y="912"/>
                    </a:lnTo>
                    <a:lnTo>
                      <a:pt x="990" y="881"/>
                    </a:lnTo>
                    <a:lnTo>
                      <a:pt x="976" y="853"/>
                    </a:lnTo>
                    <a:lnTo>
                      <a:pt x="953" y="832"/>
                    </a:lnTo>
                    <a:lnTo>
                      <a:pt x="925" y="816"/>
                    </a:lnTo>
                    <a:lnTo>
                      <a:pt x="894" y="811"/>
                    </a:lnTo>
                    <a:close/>
                    <a:moveTo>
                      <a:pt x="894" y="801"/>
                    </a:moveTo>
                    <a:lnTo>
                      <a:pt x="924" y="804"/>
                    </a:lnTo>
                    <a:lnTo>
                      <a:pt x="952" y="816"/>
                    </a:lnTo>
                    <a:lnTo>
                      <a:pt x="974" y="834"/>
                    </a:lnTo>
                    <a:lnTo>
                      <a:pt x="992" y="857"/>
                    </a:lnTo>
                    <a:lnTo>
                      <a:pt x="1002" y="883"/>
                    </a:lnTo>
                    <a:lnTo>
                      <a:pt x="1006" y="912"/>
                    </a:lnTo>
                    <a:lnTo>
                      <a:pt x="1002" y="942"/>
                    </a:lnTo>
                    <a:lnTo>
                      <a:pt x="992" y="970"/>
                    </a:lnTo>
                    <a:lnTo>
                      <a:pt x="974" y="993"/>
                    </a:lnTo>
                    <a:lnTo>
                      <a:pt x="952" y="1010"/>
                    </a:lnTo>
                    <a:lnTo>
                      <a:pt x="924" y="1021"/>
                    </a:lnTo>
                    <a:lnTo>
                      <a:pt x="894" y="1026"/>
                    </a:lnTo>
                    <a:lnTo>
                      <a:pt x="864" y="1021"/>
                    </a:lnTo>
                    <a:lnTo>
                      <a:pt x="836" y="1010"/>
                    </a:lnTo>
                    <a:lnTo>
                      <a:pt x="814" y="993"/>
                    </a:lnTo>
                    <a:lnTo>
                      <a:pt x="796" y="970"/>
                    </a:lnTo>
                    <a:lnTo>
                      <a:pt x="786" y="942"/>
                    </a:lnTo>
                    <a:lnTo>
                      <a:pt x="782" y="912"/>
                    </a:lnTo>
                    <a:lnTo>
                      <a:pt x="786" y="883"/>
                    </a:lnTo>
                    <a:lnTo>
                      <a:pt x="796" y="857"/>
                    </a:lnTo>
                    <a:lnTo>
                      <a:pt x="814" y="834"/>
                    </a:lnTo>
                    <a:lnTo>
                      <a:pt x="836" y="816"/>
                    </a:lnTo>
                    <a:lnTo>
                      <a:pt x="864" y="804"/>
                    </a:lnTo>
                    <a:lnTo>
                      <a:pt x="894" y="801"/>
                    </a:lnTo>
                    <a:close/>
                    <a:moveTo>
                      <a:pt x="894" y="671"/>
                    </a:moveTo>
                    <a:lnTo>
                      <a:pt x="845" y="677"/>
                    </a:lnTo>
                    <a:lnTo>
                      <a:pt x="800" y="691"/>
                    </a:lnTo>
                    <a:lnTo>
                      <a:pt x="760" y="713"/>
                    </a:lnTo>
                    <a:lnTo>
                      <a:pt x="723" y="743"/>
                    </a:lnTo>
                    <a:lnTo>
                      <a:pt x="693" y="778"/>
                    </a:lnTo>
                    <a:lnTo>
                      <a:pt x="672" y="818"/>
                    </a:lnTo>
                    <a:lnTo>
                      <a:pt x="658" y="864"/>
                    </a:lnTo>
                    <a:lnTo>
                      <a:pt x="653" y="912"/>
                    </a:lnTo>
                    <a:lnTo>
                      <a:pt x="655" y="947"/>
                    </a:lnTo>
                    <a:lnTo>
                      <a:pt x="662" y="981"/>
                    </a:lnTo>
                    <a:lnTo>
                      <a:pt x="674" y="1012"/>
                    </a:lnTo>
                    <a:lnTo>
                      <a:pt x="655" y="1012"/>
                    </a:lnTo>
                    <a:lnTo>
                      <a:pt x="670" y="1042"/>
                    </a:lnTo>
                    <a:lnTo>
                      <a:pt x="688" y="1070"/>
                    </a:lnTo>
                    <a:lnTo>
                      <a:pt x="711" y="1096"/>
                    </a:lnTo>
                    <a:lnTo>
                      <a:pt x="749" y="1127"/>
                    </a:lnTo>
                    <a:lnTo>
                      <a:pt x="793" y="1152"/>
                    </a:lnTo>
                    <a:lnTo>
                      <a:pt x="842" y="1166"/>
                    </a:lnTo>
                    <a:lnTo>
                      <a:pt x="894" y="1171"/>
                    </a:lnTo>
                    <a:lnTo>
                      <a:pt x="946" y="1166"/>
                    </a:lnTo>
                    <a:lnTo>
                      <a:pt x="995" y="1152"/>
                    </a:lnTo>
                    <a:lnTo>
                      <a:pt x="1039" y="1127"/>
                    </a:lnTo>
                    <a:lnTo>
                      <a:pt x="1077" y="1096"/>
                    </a:lnTo>
                    <a:lnTo>
                      <a:pt x="1100" y="1070"/>
                    </a:lnTo>
                    <a:lnTo>
                      <a:pt x="1117" y="1042"/>
                    </a:lnTo>
                    <a:lnTo>
                      <a:pt x="1133" y="1012"/>
                    </a:lnTo>
                    <a:lnTo>
                      <a:pt x="1114" y="1012"/>
                    </a:lnTo>
                    <a:lnTo>
                      <a:pt x="1126" y="981"/>
                    </a:lnTo>
                    <a:lnTo>
                      <a:pt x="1133" y="947"/>
                    </a:lnTo>
                    <a:lnTo>
                      <a:pt x="1135" y="912"/>
                    </a:lnTo>
                    <a:lnTo>
                      <a:pt x="1130" y="864"/>
                    </a:lnTo>
                    <a:lnTo>
                      <a:pt x="1116" y="818"/>
                    </a:lnTo>
                    <a:lnTo>
                      <a:pt x="1095" y="778"/>
                    </a:lnTo>
                    <a:lnTo>
                      <a:pt x="1065" y="743"/>
                    </a:lnTo>
                    <a:lnTo>
                      <a:pt x="1028" y="713"/>
                    </a:lnTo>
                    <a:lnTo>
                      <a:pt x="988" y="691"/>
                    </a:lnTo>
                    <a:lnTo>
                      <a:pt x="943" y="677"/>
                    </a:lnTo>
                    <a:lnTo>
                      <a:pt x="894" y="671"/>
                    </a:lnTo>
                    <a:close/>
                    <a:moveTo>
                      <a:pt x="894" y="626"/>
                    </a:moveTo>
                    <a:lnTo>
                      <a:pt x="945" y="631"/>
                    </a:lnTo>
                    <a:lnTo>
                      <a:pt x="993" y="643"/>
                    </a:lnTo>
                    <a:lnTo>
                      <a:pt x="1039" y="666"/>
                    </a:lnTo>
                    <a:lnTo>
                      <a:pt x="1079" y="694"/>
                    </a:lnTo>
                    <a:lnTo>
                      <a:pt x="1112" y="729"/>
                    </a:lnTo>
                    <a:lnTo>
                      <a:pt x="1142" y="767"/>
                    </a:lnTo>
                    <a:lnTo>
                      <a:pt x="1163" y="813"/>
                    </a:lnTo>
                    <a:lnTo>
                      <a:pt x="1175" y="862"/>
                    </a:lnTo>
                    <a:lnTo>
                      <a:pt x="1180" y="912"/>
                    </a:lnTo>
                    <a:lnTo>
                      <a:pt x="1177" y="963"/>
                    </a:lnTo>
                    <a:lnTo>
                      <a:pt x="1163" y="1012"/>
                    </a:lnTo>
                    <a:lnTo>
                      <a:pt x="1144" y="1012"/>
                    </a:lnTo>
                    <a:lnTo>
                      <a:pt x="1124" y="1052"/>
                    </a:lnTo>
                    <a:lnTo>
                      <a:pt x="1096" y="1089"/>
                    </a:lnTo>
                    <a:lnTo>
                      <a:pt x="1065" y="1120"/>
                    </a:lnTo>
                    <a:lnTo>
                      <a:pt x="1028" y="1147"/>
                    </a:lnTo>
                    <a:lnTo>
                      <a:pt x="986" y="1166"/>
                    </a:lnTo>
                    <a:lnTo>
                      <a:pt x="941" y="1178"/>
                    </a:lnTo>
                    <a:lnTo>
                      <a:pt x="894" y="1182"/>
                    </a:lnTo>
                    <a:lnTo>
                      <a:pt x="847" y="1178"/>
                    </a:lnTo>
                    <a:lnTo>
                      <a:pt x="801" y="1166"/>
                    </a:lnTo>
                    <a:lnTo>
                      <a:pt x="760" y="1147"/>
                    </a:lnTo>
                    <a:lnTo>
                      <a:pt x="723" y="1120"/>
                    </a:lnTo>
                    <a:lnTo>
                      <a:pt x="691" y="1089"/>
                    </a:lnTo>
                    <a:lnTo>
                      <a:pt x="663" y="1052"/>
                    </a:lnTo>
                    <a:lnTo>
                      <a:pt x="644" y="1012"/>
                    </a:lnTo>
                    <a:lnTo>
                      <a:pt x="625" y="1012"/>
                    </a:lnTo>
                    <a:lnTo>
                      <a:pt x="611" y="963"/>
                    </a:lnTo>
                    <a:lnTo>
                      <a:pt x="608" y="912"/>
                    </a:lnTo>
                    <a:lnTo>
                      <a:pt x="613" y="862"/>
                    </a:lnTo>
                    <a:lnTo>
                      <a:pt x="625" y="813"/>
                    </a:lnTo>
                    <a:lnTo>
                      <a:pt x="646" y="767"/>
                    </a:lnTo>
                    <a:lnTo>
                      <a:pt x="674" y="729"/>
                    </a:lnTo>
                    <a:lnTo>
                      <a:pt x="709" y="694"/>
                    </a:lnTo>
                    <a:lnTo>
                      <a:pt x="749" y="666"/>
                    </a:lnTo>
                    <a:lnTo>
                      <a:pt x="794" y="643"/>
                    </a:lnTo>
                    <a:lnTo>
                      <a:pt x="842" y="631"/>
                    </a:lnTo>
                    <a:lnTo>
                      <a:pt x="894" y="626"/>
                    </a:lnTo>
                    <a:close/>
                    <a:moveTo>
                      <a:pt x="894" y="439"/>
                    </a:moveTo>
                    <a:lnTo>
                      <a:pt x="829" y="443"/>
                    </a:lnTo>
                    <a:lnTo>
                      <a:pt x="768" y="456"/>
                    </a:lnTo>
                    <a:lnTo>
                      <a:pt x="709" y="476"/>
                    </a:lnTo>
                    <a:lnTo>
                      <a:pt x="655" y="504"/>
                    </a:lnTo>
                    <a:lnTo>
                      <a:pt x="604" y="537"/>
                    </a:lnTo>
                    <a:lnTo>
                      <a:pt x="559" y="577"/>
                    </a:lnTo>
                    <a:lnTo>
                      <a:pt x="519" y="622"/>
                    </a:lnTo>
                    <a:lnTo>
                      <a:pt x="485" y="673"/>
                    </a:lnTo>
                    <a:lnTo>
                      <a:pt x="457" y="729"/>
                    </a:lnTo>
                    <a:lnTo>
                      <a:pt x="436" y="787"/>
                    </a:lnTo>
                    <a:lnTo>
                      <a:pt x="424" y="848"/>
                    </a:lnTo>
                    <a:lnTo>
                      <a:pt x="421" y="912"/>
                    </a:lnTo>
                    <a:lnTo>
                      <a:pt x="424" y="975"/>
                    </a:lnTo>
                    <a:lnTo>
                      <a:pt x="436" y="1035"/>
                    </a:lnTo>
                    <a:lnTo>
                      <a:pt x="456" y="1092"/>
                    </a:lnTo>
                    <a:lnTo>
                      <a:pt x="480" y="1145"/>
                    </a:lnTo>
                    <a:lnTo>
                      <a:pt x="513" y="1196"/>
                    </a:lnTo>
                    <a:lnTo>
                      <a:pt x="552" y="1241"/>
                    </a:lnTo>
                    <a:lnTo>
                      <a:pt x="562" y="1225"/>
                    </a:lnTo>
                    <a:lnTo>
                      <a:pt x="571" y="1236"/>
                    </a:lnTo>
                    <a:lnTo>
                      <a:pt x="615" y="1274"/>
                    </a:lnTo>
                    <a:lnTo>
                      <a:pt x="663" y="1307"/>
                    </a:lnTo>
                    <a:lnTo>
                      <a:pt x="716" y="1334"/>
                    </a:lnTo>
                    <a:lnTo>
                      <a:pt x="773" y="1353"/>
                    </a:lnTo>
                    <a:lnTo>
                      <a:pt x="833" y="1365"/>
                    </a:lnTo>
                    <a:lnTo>
                      <a:pt x="894" y="1370"/>
                    </a:lnTo>
                    <a:lnTo>
                      <a:pt x="955" y="1365"/>
                    </a:lnTo>
                    <a:lnTo>
                      <a:pt x="1014" y="1353"/>
                    </a:lnTo>
                    <a:lnTo>
                      <a:pt x="1072" y="1334"/>
                    </a:lnTo>
                    <a:lnTo>
                      <a:pt x="1124" y="1307"/>
                    </a:lnTo>
                    <a:lnTo>
                      <a:pt x="1173" y="1274"/>
                    </a:lnTo>
                    <a:lnTo>
                      <a:pt x="1217" y="1236"/>
                    </a:lnTo>
                    <a:lnTo>
                      <a:pt x="1229" y="1223"/>
                    </a:lnTo>
                    <a:lnTo>
                      <a:pt x="1241" y="1234"/>
                    </a:lnTo>
                    <a:lnTo>
                      <a:pt x="1278" y="1190"/>
                    </a:lnTo>
                    <a:lnTo>
                      <a:pt x="1309" y="1141"/>
                    </a:lnTo>
                    <a:lnTo>
                      <a:pt x="1334" y="1089"/>
                    </a:lnTo>
                    <a:lnTo>
                      <a:pt x="1353" y="1033"/>
                    </a:lnTo>
                    <a:lnTo>
                      <a:pt x="1364" y="974"/>
                    </a:lnTo>
                    <a:lnTo>
                      <a:pt x="1367" y="912"/>
                    </a:lnTo>
                    <a:lnTo>
                      <a:pt x="1364" y="848"/>
                    </a:lnTo>
                    <a:lnTo>
                      <a:pt x="1351" y="787"/>
                    </a:lnTo>
                    <a:lnTo>
                      <a:pt x="1330" y="729"/>
                    </a:lnTo>
                    <a:lnTo>
                      <a:pt x="1303" y="673"/>
                    </a:lnTo>
                    <a:lnTo>
                      <a:pt x="1269" y="622"/>
                    </a:lnTo>
                    <a:lnTo>
                      <a:pt x="1229" y="577"/>
                    </a:lnTo>
                    <a:lnTo>
                      <a:pt x="1184" y="537"/>
                    </a:lnTo>
                    <a:lnTo>
                      <a:pt x="1133" y="504"/>
                    </a:lnTo>
                    <a:lnTo>
                      <a:pt x="1079" y="476"/>
                    </a:lnTo>
                    <a:lnTo>
                      <a:pt x="1020" y="456"/>
                    </a:lnTo>
                    <a:lnTo>
                      <a:pt x="959" y="443"/>
                    </a:lnTo>
                    <a:lnTo>
                      <a:pt x="894" y="439"/>
                    </a:lnTo>
                    <a:close/>
                    <a:moveTo>
                      <a:pt x="894" y="429"/>
                    </a:moveTo>
                    <a:lnTo>
                      <a:pt x="966" y="434"/>
                    </a:lnTo>
                    <a:lnTo>
                      <a:pt x="1034" y="450"/>
                    </a:lnTo>
                    <a:lnTo>
                      <a:pt x="1098" y="474"/>
                    </a:lnTo>
                    <a:lnTo>
                      <a:pt x="1158" y="507"/>
                    </a:lnTo>
                    <a:lnTo>
                      <a:pt x="1212" y="547"/>
                    </a:lnTo>
                    <a:lnTo>
                      <a:pt x="1259" y="595"/>
                    </a:lnTo>
                    <a:lnTo>
                      <a:pt x="1301" y="649"/>
                    </a:lnTo>
                    <a:lnTo>
                      <a:pt x="1332" y="708"/>
                    </a:lnTo>
                    <a:lnTo>
                      <a:pt x="1357" y="773"/>
                    </a:lnTo>
                    <a:lnTo>
                      <a:pt x="1372" y="841"/>
                    </a:lnTo>
                    <a:lnTo>
                      <a:pt x="1378" y="912"/>
                    </a:lnTo>
                    <a:lnTo>
                      <a:pt x="1374" y="975"/>
                    </a:lnTo>
                    <a:lnTo>
                      <a:pt x="1362" y="1035"/>
                    </a:lnTo>
                    <a:lnTo>
                      <a:pt x="1344" y="1092"/>
                    </a:lnTo>
                    <a:lnTo>
                      <a:pt x="1318" y="1145"/>
                    </a:lnTo>
                    <a:lnTo>
                      <a:pt x="1287" y="1196"/>
                    </a:lnTo>
                    <a:lnTo>
                      <a:pt x="1250" y="1241"/>
                    </a:lnTo>
                    <a:lnTo>
                      <a:pt x="1264" y="1251"/>
                    </a:lnTo>
                    <a:lnTo>
                      <a:pt x="1215" y="1299"/>
                    </a:lnTo>
                    <a:lnTo>
                      <a:pt x="1159" y="1339"/>
                    </a:lnTo>
                    <a:lnTo>
                      <a:pt x="1100" y="1370"/>
                    </a:lnTo>
                    <a:lnTo>
                      <a:pt x="1035" y="1395"/>
                    </a:lnTo>
                    <a:lnTo>
                      <a:pt x="966" y="1410"/>
                    </a:lnTo>
                    <a:lnTo>
                      <a:pt x="894" y="1416"/>
                    </a:lnTo>
                    <a:lnTo>
                      <a:pt x="824" y="1410"/>
                    </a:lnTo>
                    <a:lnTo>
                      <a:pt x="758" y="1396"/>
                    </a:lnTo>
                    <a:lnTo>
                      <a:pt x="695" y="1374"/>
                    </a:lnTo>
                    <a:lnTo>
                      <a:pt x="637" y="1344"/>
                    </a:lnTo>
                    <a:lnTo>
                      <a:pt x="583" y="1306"/>
                    </a:lnTo>
                    <a:lnTo>
                      <a:pt x="534" y="1262"/>
                    </a:lnTo>
                    <a:lnTo>
                      <a:pt x="545" y="1248"/>
                    </a:lnTo>
                    <a:lnTo>
                      <a:pt x="506" y="1203"/>
                    </a:lnTo>
                    <a:lnTo>
                      <a:pt x="473" y="1152"/>
                    </a:lnTo>
                    <a:lnTo>
                      <a:pt x="447" y="1096"/>
                    </a:lnTo>
                    <a:lnTo>
                      <a:pt x="426" y="1038"/>
                    </a:lnTo>
                    <a:lnTo>
                      <a:pt x="414" y="977"/>
                    </a:lnTo>
                    <a:lnTo>
                      <a:pt x="410" y="912"/>
                    </a:lnTo>
                    <a:lnTo>
                      <a:pt x="416" y="841"/>
                    </a:lnTo>
                    <a:lnTo>
                      <a:pt x="431" y="773"/>
                    </a:lnTo>
                    <a:lnTo>
                      <a:pt x="456" y="708"/>
                    </a:lnTo>
                    <a:lnTo>
                      <a:pt x="487" y="649"/>
                    </a:lnTo>
                    <a:lnTo>
                      <a:pt x="529" y="595"/>
                    </a:lnTo>
                    <a:lnTo>
                      <a:pt x="576" y="547"/>
                    </a:lnTo>
                    <a:lnTo>
                      <a:pt x="630" y="507"/>
                    </a:lnTo>
                    <a:lnTo>
                      <a:pt x="690" y="474"/>
                    </a:lnTo>
                    <a:lnTo>
                      <a:pt x="754" y="450"/>
                    </a:lnTo>
                    <a:lnTo>
                      <a:pt x="822" y="434"/>
                    </a:lnTo>
                    <a:lnTo>
                      <a:pt x="894" y="429"/>
                    </a:lnTo>
                    <a:close/>
                    <a:moveTo>
                      <a:pt x="894" y="231"/>
                    </a:moveTo>
                    <a:lnTo>
                      <a:pt x="814" y="235"/>
                    </a:lnTo>
                    <a:lnTo>
                      <a:pt x="737" y="249"/>
                    </a:lnTo>
                    <a:lnTo>
                      <a:pt x="663" y="270"/>
                    </a:lnTo>
                    <a:lnTo>
                      <a:pt x="594" y="299"/>
                    </a:lnTo>
                    <a:lnTo>
                      <a:pt x="529" y="336"/>
                    </a:lnTo>
                    <a:lnTo>
                      <a:pt x="468" y="380"/>
                    </a:lnTo>
                    <a:lnTo>
                      <a:pt x="412" y="430"/>
                    </a:lnTo>
                    <a:lnTo>
                      <a:pt x="361" y="486"/>
                    </a:lnTo>
                    <a:lnTo>
                      <a:pt x="318" y="547"/>
                    </a:lnTo>
                    <a:lnTo>
                      <a:pt x="281" y="612"/>
                    </a:lnTo>
                    <a:lnTo>
                      <a:pt x="251" y="682"/>
                    </a:lnTo>
                    <a:lnTo>
                      <a:pt x="230" y="757"/>
                    </a:lnTo>
                    <a:lnTo>
                      <a:pt x="217" y="834"/>
                    </a:lnTo>
                    <a:lnTo>
                      <a:pt x="211" y="912"/>
                    </a:lnTo>
                    <a:lnTo>
                      <a:pt x="215" y="982"/>
                    </a:lnTo>
                    <a:lnTo>
                      <a:pt x="225" y="1051"/>
                    </a:lnTo>
                    <a:lnTo>
                      <a:pt x="243" y="1115"/>
                    </a:lnTo>
                    <a:lnTo>
                      <a:pt x="260" y="1115"/>
                    </a:lnTo>
                    <a:lnTo>
                      <a:pt x="290" y="1190"/>
                    </a:lnTo>
                    <a:lnTo>
                      <a:pt x="326" y="1260"/>
                    </a:lnTo>
                    <a:lnTo>
                      <a:pt x="372" y="1325"/>
                    </a:lnTo>
                    <a:lnTo>
                      <a:pt x="424" y="1382"/>
                    </a:lnTo>
                    <a:lnTo>
                      <a:pt x="478" y="1431"/>
                    </a:lnTo>
                    <a:lnTo>
                      <a:pt x="538" y="1475"/>
                    </a:lnTo>
                    <a:lnTo>
                      <a:pt x="602" y="1510"/>
                    </a:lnTo>
                    <a:lnTo>
                      <a:pt x="670" y="1540"/>
                    </a:lnTo>
                    <a:lnTo>
                      <a:pt x="742" y="1561"/>
                    </a:lnTo>
                    <a:lnTo>
                      <a:pt x="817" y="1573"/>
                    </a:lnTo>
                    <a:lnTo>
                      <a:pt x="894" y="1578"/>
                    </a:lnTo>
                    <a:lnTo>
                      <a:pt x="971" y="1573"/>
                    </a:lnTo>
                    <a:lnTo>
                      <a:pt x="1046" y="1561"/>
                    </a:lnTo>
                    <a:lnTo>
                      <a:pt x="1117" y="1540"/>
                    </a:lnTo>
                    <a:lnTo>
                      <a:pt x="1186" y="1510"/>
                    </a:lnTo>
                    <a:lnTo>
                      <a:pt x="1250" y="1475"/>
                    </a:lnTo>
                    <a:lnTo>
                      <a:pt x="1309" y="1431"/>
                    </a:lnTo>
                    <a:lnTo>
                      <a:pt x="1364" y="1382"/>
                    </a:lnTo>
                    <a:lnTo>
                      <a:pt x="1416" y="1325"/>
                    </a:lnTo>
                    <a:lnTo>
                      <a:pt x="1461" y="1260"/>
                    </a:lnTo>
                    <a:lnTo>
                      <a:pt x="1498" y="1190"/>
                    </a:lnTo>
                    <a:lnTo>
                      <a:pt x="1528" y="1115"/>
                    </a:lnTo>
                    <a:lnTo>
                      <a:pt x="1545" y="1115"/>
                    </a:lnTo>
                    <a:lnTo>
                      <a:pt x="1563" y="1051"/>
                    </a:lnTo>
                    <a:lnTo>
                      <a:pt x="1573" y="982"/>
                    </a:lnTo>
                    <a:lnTo>
                      <a:pt x="1577" y="912"/>
                    </a:lnTo>
                    <a:lnTo>
                      <a:pt x="1571" y="834"/>
                    </a:lnTo>
                    <a:lnTo>
                      <a:pt x="1557" y="757"/>
                    </a:lnTo>
                    <a:lnTo>
                      <a:pt x="1536" y="682"/>
                    </a:lnTo>
                    <a:lnTo>
                      <a:pt x="1507" y="612"/>
                    </a:lnTo>
                    <a:lnTo>
                      <a:pt x="1470" y="547"/>
                    </a:lnTo>
                    <a:lnTo>
                      <a:pt x="1426" y="486"/>
                    </a:lnTo>
                    <a:lnTo>
                      <a:pt x="1376" y="430"/>
                    </a:lnTo>
                    <a:lnTo>
                      <a:pt x="1320" y="380"/>
                    </a:lnTo>
                    <a:lnTo>
                      <a:pt x="1259" y="336"/>
                    </a:lnTo>
                    <a:lnTo>
                      <a:pt x="1194" y="299"/>
                    </a:lnTo>
                    <a:lnTo>
                      <a:pt x="1124" y="270"/>
                    </a:lnTo>
                    <a:lnTo>
                      <a:pt x="1051" y="249"/>
                    </a:lnTo>
                    <a:lnTo>
                      <a:pt x="974" y="235"/>
                    </a:lnTo>
                    <a:lnTo>
                      <a:pt x="894" y="231"/>
                    </a:lnTo>
                    <a:close/>
                    <a:moveTo>
                      <a:pt x="894" y="221"/>
                    </a:moveTo>
                    <a:lnTo>
                      <a:pt x="981" y="226"/>
                    </a:lnTo>
                    <a:lnTo>
                      <a:pt x="1065" y="242"/>
                    </a:lnTo>
                    <a:lnTo>
                      <a:pt x="1144" y="266"/>
                    </a:lnTo>
                    <a:lnTo>
                      <a:pt x="1219" y="301"/>
                    </a:lnTo>
                    <a:lnTo>
                      <a:pt x="1290" y="345"/>
                    </a:lnTo>
                    <a:lnTo>
                      <a:pt x="1353" y="395"/>
                    </a:lnTo>
                    <a:lnTo>
                      <a:pt x="1411" y="453"/>
                    </a:lnTo>
                    <a:lnTo>
                      <a:pt x="1461" y="518"/>
                    </a:lnTo>
                    <a:lnTo>
                      <a:pt x="1505" y="588"/>
                    </a:lnTo>
                    <a:lnTo>
                      <a:pt x="1540" y="663"/>
                    </a:lnTo>
                    <a:lnTo>
                      <a:pt x="1564" y="743"/>
                    </a:lnTo>
                    <a:lnTo>
                      <a:pt x="1580" y="827"/>
                    </a:lnTo>
                    <a:lnTo>
                      <a:pt x="1585" y="912"/>
                    </a:lnTo>
                    <a:lnTo>
                      <a:pt x="1584" y="982"/>
                    </a:lnTo>
                    <a:lnTo>
                      <a:pt x="1573" y="1051"/>
                    </a:lnTo>
                    <a:lnTo>
                      <a:pt x="1556" y="1115"/>
                    </a:lnTo>
                    <a:lnTo>
                      <a:pt x="1575" y="1115"/>
                    </a:lnTo>
                    <a:lnTo>
                      <a:pt x="1547" y="1194"/>
                    </a:lnTo>
                    <a:lnTo>
                      <a:pt x="1509" y="1267"/>
                    </a:lnTo>
                    <a:lnTo>
                      <a:pt x="1465" y="1335"/>
                    </a:lnTo>
                    <a:lnTo>
                      <a:pt x="1413" y="1398"/>
                    </a:lnTo>
                    <a:lnTo>
                      <a:pt x="1353" y="1454"/>
                    </a:lnTo>
                    <a:lnTo>
                      <a:pt x="1289" y="1503"/>
                    </a:lnTo>
                    <a:lnTo>
                      <a:pt x="1219" y="1545"/>
                    </a:lnTo>
                    <a:lnTo>
                      <a:pt x="1144" y="1578"/>
                    </a:lnTo>
                    <a:lnTo>
                      <a:pt x="1063" y="1603"/>
                    </a:lnTo>
                    <a:lnTo>
                      <a:pt x="979" y="1618"/>
                    </a:lnTo>
                    <a:lnTo>
                      <a:pt x="894" y="1624"/>
                    </a:lnTo>
                    <a:lnTo>
                      <a:pt x="808" y="1618"/>
                    </a:lnTo>
                    <a:lnTo>
                      <a:pt x="725" y="1603"/>
                    </a:lnTo>
                    <a:lnTo>
                      <a:pt x="644" y="1578"/>
                    </a:lnTo>
                    <a:lnTo>
                      <a:pt x="569" y="1545"/>
                    </a:lnTo>
                    <a:lnTo>
                      <a:pt x="499" y="1503"/>
                    </a:lnTo>
                    <a:lnTo>
                      <a:pt x="435" y="1454"/>
                    </a:lnTo>
                    <a:lnTo>
                      <a:pt x="375" y="1398"/>
                    </a:lnTo>
                    <a:lnTo>
                      <a:pt x="323" y="1335"/>
                    </a:lnTo>
                    <a:lnTo>
                      <a:pt x="279" y="1267"/>
                    </a:lnTo>
                    <a:lnTo>
                      <a:pt x="241" y="1194"/>
                    </a:lnTo>
                    <a:lnTo>
                      <a:pt x="213" y="1115"/>
                    </a:lnTo>
                    <a:lnTo>
                      <a:pt x="232" y="1115"/>
                    </a:lnTo>
                    <a:lnTo>
                      <a:pt x="215" y="1051"/>
                    </a:lnTo>
                    <a:lnTo>
                      <a:pt x="204" y="982"/>
                    </a:lnTo>
                    <a:lnTo>
                      <a:pt x="201" y="912"/>
                    </a:lnTo>
                    <a:lnTo>
                      <a:pt x="208" y="827"/>
                    </a:lnTo>
                    <a:lnTo>
                      <a:pt x="223" y="743"/>
                    </a:lnTo>
                    <a:lnTo>
                      <a:pt x="248" y="663"/>
                    </a:lnTo>
                    <a:lnTo>
                      <a:pt x="283" y="588"/>
                    </a:lnTo>
                    <a:lnTo>
                      <a:pt x="326" y="518"/>
                    </a:lnTo>
                    <a:lnTo>
                      <a:pt x="377" y="453"/>
                    </a:lnTo>
                    <a:lnTo>
                      <a:pt x="435" y="395"/>
                    </a:lnTo>
                    <a:lnTo>
                      <a:pt x="498" y="345"/>
                    </a:lnTo>
                    <a:lnTo>
                      <a:pt x="569" y="301"/>
                    </a:lnTo>
                    <a:lnTo>
                      <a:pt x="644" y="266"/>
                    </a:lnTo>
                    <a:lnTo>
                      <a:pt x="723" y="242"/>
                    </a:lnTo>
                    <a:lnTo>
                      <a:pt x="807" y="226"/>
                    </a:lnTo>
                    <a:lnTo>
                      <a:pt x="894" y="221"/>
                    </a:lnTo>
                    <a:close/>
                    <a:moveTo>
                      <a:pt x="894" y="46"/>
                    </a:moveTo>
                    <a:lnTo>
                      <a:pt x="805" y="51"/>
                    </a:lnTo>
                    <a:lnTo>
                      <a:pt x="719" y="63"/>
                    </a:lnTo>
                    <a:lnTo>
                      <a:pt x="636" y="84"/>
                    </a:lnTo>
                    <a:lnTo>
                      <a:pt x="557" y="114"/>
                    </a:lnTo>
                    <a:lnTo>
                      <a:pt x="482" y="151"/>
                    </a:lnTo>
                    <a:lnTo>
                      <a:pt x="410" y="194"/>
                    </a:lnTo>
                    <a:lnTo>
                      <a:pt x="342" y="243"/>
                    </a:lnTo>
                    <a:lnTo>
                      <a:pt x="281" y="299"/>
                    </a:lnTo>
                    <a:lnTo>
                      <a:pt x="246" y="338"/>
                    </a:lnTo>
                    <a:lnTo>
                      <a:pt x="211" y="380"/>
                    </a:lnTo>
                    <a:lnTo>
                      <a:pt x="199" y="367"/>
                    </a:lnTo>
                    <a:lnTo>
                      <a:pt x="150" y="434"/>
                    </a:lnTo>
                    <a:lnTo>
                      <a:pt x="110" y="505"/>
                    </a:lnTo>
                    <a:lnTo>
                      <a:pt x="75" y="581"/>
                    </a:lnTo>
                    <a:lnTo>
                      <a:pt x="47" y="659"/>
                    </a:lnTo>
                    <a:lnTo>
                      <a:pt x="26" y="741"/>
                    </a:lnTo>
                    <a:lnTo>
                      <a:pt x="14" y="825"/>
                    </a:lnTo>
                    <a:lnTo>
                      <a:pt x="10" y="912"/>
                    </a:lnTo>
                    <a:lnTo>
                      <a:pt x="14" y="1003"/>
                    </a:lnTo>
                    <a:lnTo>
                      <a:pt x="28" y="1091"/>
                    </a:lnTo>
                    <a:lnTo>
                      <a:pt x="51" y="1176"/>
                    </a:lnTo>
                    <a:lnTo>
                      <a:pt x="80" y="1257"/>
                    </a:lnTo>
                    <a:lnTo>
                      <a:pt x="117" y="1335"/>
                    </a:lnTo>
                    <a:lnTo>
                      <a:pt x="161" y="1407"/>
                    </a:lnTo>
                    <a:lnTo>
                      <a:pt x="211" y="1475"/>
                    </a:lnTo>
                    <a:lnTo>
                      <a:pt x="269" y="1538"/>
                    </a:lnTo>
                    <a:lnTo>
                      <a:pt x="332" y="1596"/>
                    </a:lnTo>
                    <a:lnTo>
                      <a:pt x="400" y="1646"/>
                    </a:lnTo>
                    <a:lnTo>
                      <a:pt x="473" y="1690"/>
                    </a:lnTo>
                    <a:lnTo>
                      <a:pt x="550" y="1728"/>
                    </a:lnTo>
                    <a:lnTo>
                      <a:pt x="630" y="1758"/>
                    </a:lnTo>
                    <a:lnTo>
                      <a:pt x="716" y="1779"/>
                    </a:lnTo>
                    <a:lnTo>
                      <a:pt x="803" y="1793"/>
                    </a:lnTo>
                    <a:lnTo>
                      <a:pt x="894" y="1797"/>
                    </a:lnTo>
                    <a:lnTo>
                      <a:pt x="985" y="1793"/>
                    </a:lnTo>
                    <a:lnTo>
                      <a:pt x="1072" y="1779"/>
                    </a:lnTo>
                    <a:lnTo>
                      <a:pt x="1158" y="1758"/>
                    </a:lnTo>
                    <a:lnTo>
                      <a:pt x="1238" y="1728"/>
                    </a:lnTo>
                    <a:lnTo>
                      <a:pt x="1315" y="1690"/>
                    </a:lnTo>
                    <a:lnTo>
                      <a:pt x="1388" y="1646"/>
                    </a:lnTo>
                    <a:lnTo>
                      <a:pt x="1456" y="1596"/>
                    </a:lnTo>
                    <a:lnTo>
                      <a:pt x="1519" y="1538"/>
                    </a:lnTo>
                    <a:lnTo>
                      <a:pt x="1577" y="1475"/>
                    </a:lnTo>
                    <a:lnTo>
                      <a:pt x="1627" y="1407"/>
                    </a:lnTo>
                    <a:lnTo>
                      <a:pt x="1671" y="1335"/>
                    </a:lnTo>
                    <a:lnTo>
                      <a:pt x="1708" y="1257"/>
                    </a:lnTo>
                    <a:lnTo>
                      <a:pt x="1737" y="1176"/>
                    </a:lnTo>
                    <a:lnTo>
                      <a:pt x="1760" y="1091"/>
                    </a:lnTo>
                    <a:lnTo>
                      <a:pt x="1774" y="1003"/>
                    </a:lnTo>
                    <a:lnTo>
                      <a:pt x="1777" y="912"/>
                    </a:lnTo>
                    <a:lnTo>
                      <a:pt x="1772" y="813"/>
                    </a:lnTo>
                    <a:lnTo>
                      <a:pt x="1756" y="717"/>
                    </a:lnTo>
                    <a:lnTo>
                      <a:pt x="1730" y="624"/>
                    </a:lnTo>
                    <a:lnTo>
                      <a:pt x="1694" y="537"/>
                    </a:lnTo>
                    <a:lnTo>
                      <a:pt x="1650" y="453"/>
                    </a:lnTo>
                    <a:lnTo>
                      <a:pt x="1596" y="376"/>
                    </a:lnTo>
                    <a:lnTo>
                      <a:pt x="1584" y="388"/>
                    </a:lnTo>
                    <a:lnTo>
                      <a:pt x="1547" y="343"/>
                    </a:lnTo>
                    <a:lnTo>
                      <a:pt x="1507" y="299"/>
                    </a:lnTo>
                    <a:lnTo>
                      <a:pt x="1446" y="243"/>
                    </a:lnTo>
                    <a:lnTo>
                      <a:pt x="1378" y="194"/>
                    </a:lnTo>
                    <a:lnTo>
                      <a:pt x="1306" y="151"/>
                    </a:lnTo>
                    <a:lnTo>
                      <a:pt x="1231" y="114"/>
                    </a:lnTo>
                    <a:lnTo>
                      <a:pt x="1152" y="84"/>
                    </a:lnTo>
                    <a:lnTo>
                      <a:pt x="1069" y="63"/>
                    </a:lnTo>
                    <a:lnTo>
                      <a:pt x="983" y="51"/>
                    </a:lnTo>
                    <a:lnTo>
                      <a:pt x="894" y="46"/>
                    </a:lnTo>
                    <a:close/>
                    <a:moveTo>
                      <a:pt x="894" y="0"/>
                    </a:moveTo>
                    <a:lnTo>
                      <a:pt x="992" y="6"/>
                    </a:lnTo>
                    <a:lnTo>
                      <a:pt x="1084" y="21"/>
                    </a:lnTo>
                    <a:lnTo>
                      <a:pt x="1175" y="46"/>
                    </a:lnTo>
                    <a:lnTo>
                      <a:pt x="1262" y="79"/>
                    </a:lnTo>
                    <a:lnTo>
                      <a:pt x="1344" y="119"/>
                    </a:lnTo>
                    <a:lnTo>
                      <a:pt x="1421" y="168"/>
                    </a:lnTo>
                    <a:lnTo>
                      <a:pt x="1493" y="226"/>
                    </a:lnTo>
                    <a:lnTo>
                      <a:pt x="1559" y="289"/>
                    </a:lnTo>
                    <a:lnTo>
                      <a:pt x="1617" y="359"/>
                    </a:lnTo>
                    <a:lnTo>
                      <a:pt x="1605" y="369"/>
                    </a:lnTo>
                    <a:lnTo>
                      <a:pt x="1650" y="437"/>
                    </a:lnTo>
                    <a:lnTo>
                      <a:pt x="1690" y="507"/>
                    </a:lnTo>
                    <a:lnTo>
                      <a:pt x="1725" y="582"/>
                    </a:lnTo>
                    <a:lnTo>
                      <a:pt x="1751" y="661"/>
                    </a:lnTo>
                    <a:lnTo>
                      <a:pt x="1772" y="743"/>
                    </a:lnTo>
                    <a:lnTo>
                      <a:pt x="1784" y="827"/>
                    </a:lnTo>
                    <a:lnTo>
                      <a:pt x="1788" y="912"/>
                    </a:lnTo>
                    <a:lnTo>
                      <a:pt x="1783" y="1010"/>
                    </a:lnTo>
                    <a:lnTo>
                      <a:pt x="1767" y="1105"/>
                    </a:lnTo>
                    <a:lnTo>
                      <a:pt x="1742" y="1196"/>
                    </a:lnTo>
                    <a:lnTo>
                      <a:pt x="1708" y="1283"/>
                    </a:lnTo>
                    <a:lnTo>
                      <a:pt x="1666" y="1365"/>
                    </a:lnTo>
                    <a:lnTo>
                      <a:pt x="1615" y="1442"/>
                    </a:lnTo>
                    <a:lnTo>
                      <a:pt x="1557" y="1512"/>
                    </a:lnTo>
                    <a:lnTo>
                      <a:pt x="1493" y="1576"/>
                    </a:lnTo>
                    <a:lnTo>
                      <a:pt x="1421" y="1634"/>
                    </a:lnTo>
                    <a:lnTo>
                      <a:pt x="1344" y="1685"/>
                    </a:lnTo>
                    <a:lnTo>
                      <a:pt x="1262" y="1728"/>
                    </a:lnTo>
                    <a:lnTo>
                      <a:pt x="1177" y="1762"/>
                    </a:lnTo>
                    <a:lnTo>
                      <a:pt x="1086" y="1786"/>
                    </a:lnTo>
                    <a:lnTo>
                      <a:pt x="992" y="1802"/>
                    </a:lnTo>
                    <a:lnTo>
                      <a:pt x="894" y="1807"/>
                    </a:lnTo>
                    <a:lnTo>
                      <a:pt x="796" y="1802"/>
                    </a:lnTo>
                    <a:lnTo>
                      <a:pt x="702" y="1786"/>
                    </a:lnTo>
                    <a:lnTo>
                      <a:pt x="611" y="1762"/>
                    </a:lnTo>
                    <a:lnTo>
                      <a:pt x="526" y="1728"/>
                    </a:lnTo>
                    <a:lnTo>
                      <a:pt x="443" y="1685"/>
                    </a:lnTo>
                    <a:lnTo>
                      <a:pt x="367" y="1634"/>
                    </a:lnTo>
                    <a:lnTo>
                      <a:pt x="295" y="1576"/>
                    </a:lnTo>
                    <a:lnTo>
                      <a:pt x="230" y="1512"/>
                    </a:lnTo>
                    <a:lnTo>
                      <a:pt x="173" y="1442"/>
                    </a:lnTo>
                    <a:lnTo>
                      <a:pt x="122" y="1365"/>
                    </a:lnTo>
                    <a:lnTo>
                      <a:pt x="80" y="1283"/>
                    </a:lnTo>
                    <a:lnTo>
                      <a:pt x="45" y="1196"/>
                    </a:lnTo>
                    <a:lnTo>
                      <a:pt x="21" y="1105"/>
                    </a:lnTo>
                    <a:lnTo>
                      <a:pt x="5" y="1010"/>
                    </a:lnTo>
                    <a:lnTo>
                      <a:pt x="0" y="912"/>
                    </a:lnTo>
                    <a:lnTo>
                      <a:pt x="3" y="825"/>
                    </a:lnTo>
                    <a:lnTo>
                      <a:pt x="17" y="740"/>
                    </a:lnTo>
                    <a:lnTo>
                      <a:pt x="38" y="656"/>
                    </a:lnTo>
                    <a:lnTo>
                      <a:pt x="66" y="575"/>
                    </a:lnTo>
                    <a:lnTo>
                      <a:pt x="101" y="500"/>
                    </a:lnTo>
                    <a:lnTo>
                      <a:pt x="143" y="427"/>
                    </a:lnTo>
                    <a:lnTo>
                      <a:pt x="190" y="360"/>
                    </a:lnTo>
                    <a:lnTo>
                      <a:pt x="178" y="348"/>
                    </a:lnTo>
                    <a:lnTo>
                      <a:pt x="237" y="280"/>
                    </a:lnTo>
                    <a:lnTo>
                      <a:pt x="302" y="219"/>
                    </a:lnTo>
                    <a:lnTo>
                      <a:pt x="374" y="165"/>
                    </a:lnTo>
                    <a:lnTo>
                      <a:pt x="450" y="116"/>
                    </a:lnTo>
                    <a:lnTo>
                      <a:pt x="531" y="76"/>
                    </a:lnTo>
                    <a:lnTo>
                      <a:pt x="616" y="44"/>
                    </a:lnTo>
                    <a:lnTo>
                      <a:pt x="705" y="20"/>
                    </a:lnTo>
                    <a:lnTo>
                      <a:pt x="798" y="6"/>
                    </a:lnTo>
                    <a:lnTo>
                      <a:pt x="894" y="0"/>
                    </a:lnTo>
                    <a:close/>
                  </a:path>
                </a:pathLst>
              </a:custGeom>
              <a:solidFill>
                <a:srgbClr val="20B0AC"/>
              </a:solidFill>
              <a:ln w="0">
                <a:solidFill>
                  <a:srgbClr val="20B0AC"/>
                </a:solidFill>
                <a:prstDash val="solid"/>
                <a:round/>
              </a:ln>
            </p:spPr>
            <p:txBody>
              <a:bodyPr vert="horz" wrap="square" lIns="121920" tIns="60960" rIns="121920" bIns="60960" numCol="1" anchor="t" anchorCtr="0" compatLnSpc="1"/>
              <a:lstStyle/>
              <a:p>
                <a:pPr defTabSz="914400">
                  <a:defRPr/>
                </a:pPr>
                <a:endParaRPr lang="en-US" sz="1000" dirty="0">
                  <a:solidFill>
                    <a:srgbClr val="000000"/>
                  </a:solidFill>
                  <a:latin typeface="思源黑体 CN" panose="020B0500000000000000" pitchFamily="34" charset="-122"/>
                  <a:ea typeface="思源黑体 CN" panose="020B0500000000000000" pitchFamily="34" charset="-122"/>
                </a:endParaRPr>
              </a:p>
            </p:txBody>
          </p:sp>
          <p:sp>
            <p:nvSpPr>
              <p:cNvPr id="8198" name="椭圆 8197"/>
              <p:cNvSpPr/>
              <p:nvPr/>
            </p:nvSpPr>
            <p:spPr>
              <a:xfrm flipV="1">
                <a:off x="4272107" y="3823170"/>
                <a:ext cx="1763813" cy="1763813"/>
              </a:xfrm>
              <a:prstGeom prst="ellipse">
                <a:avLst/>
              </a:prstGeom>
              <a:solidFill>
                <a:srgbClr val="20B0AC"/>
              </a:solidFill>
              <a:ln>
                <a:solidFill>
                  <a:srgbClr val="20B0AC"/>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100">
                  <a:solidFill>
                    <a:srgbClr val="FFFFFF"/>
                  </a:solidFill>
                  <a:latin typeface="思源黑体 CN" panose="020B0500000000000000" pitchFamily="34" charset="-122"/>
                  <a:ea typeface="思源黑体 CN" panose="020B0500000000000000" pitchFamily="34" charset="-122"/>
                </a:endParaRPr>
              </a:p>
            </p:txBody>
          </p:sp>
          <p:sp>
            <p:nvSpPr>
              <p:cNvPr id="8199" name="矩形 8198"/>
              <p:cNvSpPr/>
              <p:nvPr/>
            </p:nvSpPr>
            <p:spPr>
              <a:xfrm>
                <a:off x="4079269" y="4397066"/>
                <a:ext cx="2257530" cy="485907"/>
              </a:xfrm>
              <a:prstGeom prst="rect">
                <a:avLst/>
              </a:prstGeom>
              <a:noFill/>
              <a:ln>
                <a:noFill/>
              </a:ln>
            </p:spPr>
            <p:txBody>
              <a:bodyPr wrap="square">
                <a:spAutoFit/>
              </a:bodyPr>
              <a:lstStyle/>
              <a:p>
                <a:pPr algn="ctr" defTabSz="914400">
                  <a:defRPr/>
                </a:pPr>
                <a:r>
                  <a:rPr lang="zh-CN" altLang="en-US" sz="1000" b="1" dirty="0">
                    <a:solidFill>
                      <a:prstClr val="white"/>
                    </a:solidFill>
                    <a:latin typeface="思源黑体 CN" panose="020B0500000000000000" pitchFamily="34" charset="-122"/>
                    <a:ea typeface="思源黑体 CN" panose="020B0500000000000000" pitchFamily="34" charset="-122"/>
                  </a:rPr>
                  <a:t>数据库切换</a:t>
                </a:r>
                <a:endParaRPr lang="zh-CN" altLang="en-US" sz="1000" b="1" dirty="0">
                  <a:solidFill>
                    <a:prstClr val="white"/>
                  </a:solidFill>
                  <a:latin typeface="思源黑体 CN" panose="020B0500000000000000" pitchFamily="34" charset="-122"/>
                  <a:ea typeface="思源黑体 CN" panose="020B0500000000000000" pitchFamily="34" charset="-122"/>
                </a:endParaRPr>
              </a:p>
            </p:txBody>
          </p:sp>
        </p:grpSp>
        <p:sp>
          <p:nvSpPr>
            <p:cNvPr id="10" name="椭圆 9"/>
            <p:cNvSpPr/>
            <p:nvPr/>
          </p:nvSpPr>
          <p:spPr>
            <a:xfrm>
              <a:off x="2285039" y="6909640"/>
              <a:ext cx="2271731" cy="2212581"/>
            </a:xfrm>
            <a:prstGeom prst="ellipse">
              <a:avLst/>
            </a:prstGeom>
            <a:noFill/>
            <a:ln w="28575">
              <a:solidFill>
                <a:srgbClr val="20B0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800">
                <a:solidFill>
                  <a:srgbClr val="FFFFFF"/>
                </a:solidFill>
                <a:latin typeface="思源黑体 CN" panose="020B0500000000000000" pitchFamily="34" charset="-122"/>
                <a:ea typeface="思源黑体 CN" panose="020B0500000000000000" pitchFamily="34" charset="-122"/>
              </a:endParaRPr>
            </a:p>
          </p:txBody>
        </p:sp>
        <p:grpSp>
          <p:nvGrpSpPr>
            <p:cNvPr id="11" name="组合 10"/>
            <p:cNvGrpSpPr/>
            <p:nvPr/>
          </p:nvGrpSpPr>
          <p:grpSpPr>
            <a:xfrm>
              <a:off x="2078860" y="8171302"/>
              <a:ext cx="669715" cy="652278"/>
              <a:chOff x="3630487" y="4229514"/>
              <a:chExt cx="1140275" cy="1140275"/>
            </a:xfrm>
            <a:solidFill>
              <a:srgbClr val="FFC000"/>
            </a:solidFill>
          </p:grpSpPr>
          <p:sp>
            <p:nvSpPr>
              <p:cNvPr id="8194" name="椭圆 8193"/>
              <p:cNvSpPr/>
              <p:nvPr/>
            </p:nvSpPr>
            <p:spPr>
              <a:xfrm flipV="1">
                <a:off x="3630487" y="4229514"/>
                <a:ext cx="1140275" cy="114027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100">
                  <a:solidFill>
                    <a:srgbClr val="FFFFFF"/>
                  </a:solidFill>
                  <a:latin typeface="思源黑体 CN" panose="020B0500000000000000" pitchFamily="34" charset="-122"/>
                  <a:ea typeface="思源黑体 CN" panose="020B0500000000000000" pitchFamily="34" charset="-122"/>
                </a:endParaRPr>
              </a:p>
            </p:txBody>
          </p:sp>
          <p:sp>
            <p:nvSpPr>
              <p:cNvPr id="8196" name="文本框 8195"/>
              <p:cNvSpPr txBox="1"/>
              <p:nvPr/>
            </p:nvSpPr>
            <p:spPr>
              <a:xfrm>
                <a:off x="3722551" y="4496772"/>
                <a:ext cx="985210" cy="591750"/>
              </a:xfrm>
              <a:prstGeom prst="rect">
                <a:avLst/>
              </a:prstGeom>
              <a:noFill/>
              <a:ln>
                <a:noFill/>
              </a:ln>
            </p:spPr>
            <p:txBody>
              <a:bodyPr wrap="square" rtlCol="0">
                <a:spAutoFit/>
              </a:bodyPr>
              <a:lstStyle/>
              <a:p>
                <a:pPr algn="ctr" defTabSz="914400">
                  <a:defRPr/>
                </a:pPr>
                <a:r>
                  <a:rPr lang="zh-CN" altLang="en-US" sz="1000" b="1" dirty="0">
                    <a:solidFill>
                      <a:prstClr val="black"/>
                    </a:solidFill>
                    <a:latin typeface="思源黑体 CN" panose="020B0500000000000000" pitchFamily="34" charset="-122"/>
                    <a:ea typeface="思源黑体 CN" panose="020B0500000000000000" pitchFamily="34" charset="-122"/>
                  </a:rPr>
                  <a:t>同步链路切换</a:t>
                </a:r>
                <a:endParaRPr lang="zh-CN" altLang="en-US" sz="1000" b="1" dirty="0">
                  <a:solidFill>
                    <a:prstClr val="black"/>
                  </a:solidFill>
                  <a:latin typeface="思源黑体 CN" panose="020B0500000000000000" pitchFamily="34" charset="-122"/>
                  <a:ea typeface="思源黑体 CN" panose="020B0500000000000000" pitchFamily="34" charset="-122"/>
                </a:endParaRPr>
              </a:p>
            </p:txBody>
          </p:sp>
        </p:grpSp>
        <p:grpSp>
          <p:nvGrpSpPr>
            <p:cNvPr id="12" name="组合 11"/>
            <p:cNvGrpSpPr/>
            <p:nvPr/>
          </p:nvGrpSpPr>
          <p:grpSpPr>
            <a:xfrm>
              <a:off x="3062270" y="6649678"/>
              <a:ext cx="669715" cy="652277"/>
              <a:chOff x="5304868" y="1569497"/>
              <a:chExt cx="1140275" cy="1140275"/>
            </a:xfrm>
            <a:solidFill>
              <a:srgbClr val="FFC000"/>
            </a:solidFill>
          </p:grpSpPr>
          <p:sp>
            <p:nvSpPr>
              <p:cNvPr id="8192" name="椭圆 8191"/>
              <p:cNvSpPr/>
              <p:nvPr/>
            </p:nvSpPr>
            <p:spPr>
              <a:xfrm flipV="1">
                <a:off x="5304868" y="1569497"/>
                <a:ext cx="1140275" cy="114027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100">
                  <a:solidFill>
                    <a:srgbClr val="FFFFFF"/>
                  </a:solidFill>
                  <a:latin typeface="思源黑体 CN" panose="020B0500000000000000" pitchFamily="34" charset="-122"/>
                  <a:ea typeface="思源黑体 CN" panose="020B0500000000000000" pitchFamily="34" charset="-122"/>
                </a:endParaRPr>
              </a:p>
            </p:txBody>
          </p:sp>
          <p:sp>
            <p:nvSpPr>
              <p:cNvPr id="8193" name="文本框 8192"/>
              <p:cNvSpPr txBox="1"/>
              <p:nvPr/>
            </p:nvSpPr>
            <p:spPr>
              <a:xfrm>
                <a:off x="5475900" y="1819653"/>
                <a:ext cx="822233" cy="591751"/>
              </a:xfrm>
              <a:prstGeom prst="rect">
                <a:avLst/>
              </a:prstGeom>
              <a:grpFill/>
              <a:ln>
                <a:noFill/>
              </a:ln>
            </p:spPr>
            <p:txBody>
              <a:bodyPr wrap="square" rtlCol="0">
                <a:spAutoFit/>
              </a:bodyPr>
              <a:lstStyle/>
              <a:p>
                <a:pPr algn="ctr" defTabSz="914400">
                  <a:defRPr/>
                </a:pPr>
                <a:r>
                  <a:rPr lang="zh-CN" altLang="en-US" sz="1000" b="1" dirty="0">
                    <a:solidFill>
                      <a:prstClr val="black"/>
                    </a:solidFill>
                    <a:latin typeface="思源黑体 CN" panose="020B0500000000000000" pitchFamily="34" charset="-122"/>
                    <a:ea typeface="思源黑体 CN" panose="020B0500000000000000" pitchFamily="34" charset="-122"/>
                  </a:rPr>
                  <a:t>数据校验</a:t>
                </a:r>
                <a:endParaRPr lang="zh-CN" altLang="en-US" sz="1000" b="1" dirty="0">
                  <a:solidFill>
                    <a:prstClr val="black"/>
                  </a:solidFill>
                  <a:latin typeface="思源黑体 CN" panose="020B0500000000000000" pitchFamily="34" charset="-122"/>
                  <a:ea typeface="思源黑体 CN" panose="020B0500000000000000" pitchFamily="34" charset="-122"/>
                </a:endParaRPr>
              </a:p>
            </p:txBody>
          </p:sp>
        </p:grpSp>
        <p:grpSp>
          <p:nvGrpSpPr>
            <p:cNvPr id="13" name="组合 12"/>
            <p:cNvGrpSpPr/>
            <p:nvPr/>
          </p:nvGrpSpPr>
          <p:grpSpPr>
            <a:xfrm>
              <a:off x="4040326" y="8206576"/>
              <a:ext cx="669715" cy="652277"/>
              <a:chOff x="6970134" y="4291181"/>
              <a:chExt cx="1140275" cy="1140275"/>
            </a:xfrm>
            <a:solidFill>
              <a:srgbClr val="FFC000"/>
            </a:solidFill>
          </p:grpSpPr>
          <p:sp>
            <p:nvSpPr>
              <p:cNvPr id="30" name="椭圆 29"/>
              <p:cNvSpPr/>
              <p:nvPr/>
            </p:nvSpPr>
            <p:spPr>
              <a:xfrm flipV="1">
                <a:off x="6970134" y="4291181"/>
                <a:ext cx="1140275" cy="1140275"/>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zh-CN" altLang="en-US" sz="1100">
                  <a:solidFill>
                    <a:srgbClr val="FFFFFF"/>
                  </a:solidFill>
                  <a:latin typeface="思源黑体 CN" panose="020B0500000000000000" pitchFamily="34" charset="-122"/>
                  <a:ea typeface="思源黑体 CN" panose="020B0500000000000000" pitchFamily="34" charset="-122"/>
                </a:endParaRPr>
              </a:p>
            </p:txBody>
          </p:sp>
          <p:sp>
            <p:nvSpPr>
              <p:cNvPr id="31" name="文本框 30"/>
              <p:cNvSpPr txBox="1"/>
              <p:nvPr/>
            </p:nvSpPr>
            <p:spPr>
              <a:xfrm>
                <a:off x="7136385" y="4534390"/>
                <a:ext cx="790837" cy="591751"/>
              </a:xfrm>
              <a:prstGeom prst="rect">
                <a:avLst/>
              </a:prstGeom>
              <a:grpFill/>
              <a:ln>
                <a:noFill/>
              </a:ln>
            </p:spPr>
            <p:txBody>
              <a:bodyPr wrap="square" rtlCol="0">
                <a:spAutoFit/>
              </a:bodyPr>
              <a:lstStyle/>
              <a:p>
                <a:pPr algn="ctr" defTabSz="914400">
                  <a:defRPr/>
                </a:pPr>
                <a:r>
                  <a:rPr lang="zh-CN" altLang="en-US" sz="1000" b="1" dirty="0">
                    <a:solidFill>
                      <a:prstClr val="black"/>
                    </a:solidFill>
                    <a:latin typeface="思源黑体 CN" panose="020B0500000000000000" pitchFamily="34" charset="-122"/>
                    <a:ea typeface="思源黑体 CN" panose="020B0500000000000000" pitchFamily="34" charset="-122"/>
                  </a:rPr>
                  <a:t>反向切换</a:t>
                </a:r>
                <a:endParaRPr lang="zh-CN" altLang="en-US" sz="1000" b="1" dirty="0">
                  <a:solidFill>
                    <a:prstClr val="black"/>
                  </a:solidFill>
                  <a:latin typeface="思源黑体 CN" panose="020B0500000000000000" pitchFamily="34" charset="-122"/>
                  <a:ea typeface="思源黑体 CN" panose="020B0500000000000000" pitchFamily="34" charset="-122"/>
                </a:endParaRPr>
              </a:p>
            </p:txBody>
          </p:sp>
        </p:grpSp>
        <p:sp>
          <p:nvSpPr>
            <p:cNvPr id="14" name="圆角矩形 6"/>
            <p:cNvSpPr/>
            <p:nvPr/>
          </p:nvSpPr>
          <p:spPr>
            <a:xfrm>
              <a:off x="4648131" y="6589261"/>
              <a:ext cx="1762194" cy="884377"/>
            </a:xfrm>
            <a:prstGeom prst="roundRect">
              <a:avLst>
                <a:gd name="adj" fmla="val 5396"/>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sp>
          <p:nvSpPr>
            <p:cNvPr id="15" name="流程图: 联系 13"/>
            <p:cNvSpPr/>
            <p:nvPr/>
          </p:nvSpPr>
          <p:spPr>
            <a:xfrm>
              <a:off x="3704295" y="6858400"/>
              <a:ext cx="75140" cy="7501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cxnSp>
          <p:nvCxnSpPr>
            <p:cNvPr id="16" name="直接连接符 15"/>
            <p:cNvCxnSpPr/>
            <p:nvPr/>
          </p:nvCxnSpPr>
          <p:spPr>
            <a:xfrm>
              <a:off x="3918908" y="6761907"/>
              <a:ext cx="725731" cy="0"/>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流程图: 联系 38"/>
            <p:cNvSpPr/>
            <p:nvPr/>
          </p:nvSpPr>
          <p:spPr>
            <a:xfrm>
              <a:off x="4567118" y="8779669"/>
              <a:ext cx="75140" cy="7501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cxnSp>
          <p:nvCxnSpPr>
            <p:cNvPr id="18" name="直接连接符 17"/>
            <p:cNvCxnSpPr>
              <a:stCxn id="17" idx="5"/>
            </p:cNvCxnSpPr>
            <p:nvPr/>
          </p:nvCxnSpPr>
          <p:spPr>
            <a:xfrm>
              <a:off x="4631254" y="8843694"/>
              <a:ext cx="139840" cy="168638"/>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770409" y="9012332"/>
              <a:ext cx="401667" cy="3269"/>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圆角矩形 39"/>
            <p:cNvSpPr/>
            <p:nvPr/>
          </p:nvSpPr>
          <p:spPr>
            <a:xfrm>
              <a:off x="447674" y="7300287"/>
              <a:ext cx="1309949" cy="1554391"/>
            </a:xfrm>
            <a:prstGeom prst="roundRect">
              <a:avLst>
                <a:gd name="adj" fmla="val 5827"/>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cxnSp>
          <p:nvCxnSpPr>
            <p:cNvPr id="22" name="直接连接符 21"/>
            <p:cNvCxnSpPr>
              <a:stCxn id="15" idx="7"/>
            </p:cNvCxnSpPr>
            <p:nvPr/>
          </p:nvCxnSpPr>
          <p:spPr>
            <a:xfrm flipV="1">
              <a:off x="3768431" y="6763518"/>
              <a:ext cx="154435" cy="105867"/>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圆角矩形 42"/>
            <p:cNvSpPr/>
            <p:nvPr/>
          </p:nvSpPr>
          <p:spPr>
            <a:xfrm>
              <a:off x="5172076" y="7893901"/>
              <a:ext cx="1238250" cy="1421376"/>
            </a:xfrm>
            <a:prstGeom prst="roundRect">
              <a:avLst>
                <a:gd name="adj" fmla="val 7796"/>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sp>
          <p:nvSpPr>
            <p:cNvPr id="24" name="流程图: 联系 43"/>
            <p:cNvSpPr/>
            <p:nvPr/>
          </p:nvSpPr>
          <p:spPr>
            <a:xfrm>
              <a:off x="2182686" y="8149886"/>
              <a:ext cx="75140" cy="75010"/>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sz="800">
                <a:solidFill>
                  <a:prstClr val="white"/>
                </a:solidFill>
                <a:latin typeface="思源黑体 CN" panose="020B0500000000000000" pitchFamily="34" charset="-122"/>
                <a:ea typeface="思源黑体 CN" panose="020B0500000000000000" pitchFamily="34" charset="-122"/>
              </a:endParaRPr>
            </a:p>
          </p:txBody>
        </p:sp>
        <p:cxnSp>
          <p:nvCxnSpPr>
            <p:cNvPr id="25" name="直接连接符 24"/>
            <p:cNvCxnSpPr>
              <a:stCxn id="24" idx="1"/>
            </p:cNvCxnSpPr>
            <p:nvPr/>
          </p:nvCxnSpPr>
          <p:spPr>
            <a:xfrm flipH="1" flipV="1">
              <a:off x="2078860" y="7985810"/>
              <a:ext cx="114831" cy="175061"/>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57623" y="7985810"/>
              <a:ext cx="321236" cy="0"/>
            </a:xfrm>
            <a:prstGeom prst="line">
              <a:avLst/>
            </a:prstGeom>
            <a:ln w="12700">
              <a:solidFill>
                <a:srgbClr val="3E587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668392" y="6612389"/>
              <a:ext cx="1721672" cy="817450"/>
            </a:xfrm>
            <a:prstGeom prst="rect">
              <a:avLst/>
            </a:prstGeom>
            <a:noFill/>
          </p:spPr>
          <p:txBody>
            <a:bodyPr wrap="square" rtlCol="0">
              <a:spAutoFit/>
            </a:bodyPr>
            <a:lstStyle>
              <a:defPPr>
                <a:defRPr lang="ko-KR"/>
              </a:defPPr>
              <a:lvl1pPr indent="198120" algn="just">
                <a:lnSpc>
                  <a:spcPct val="120000"/>
                </a:lnSpc>
                <a:defRPr sz="700">
                  <a:latin typeface="微软雅黑" panose="020B0503020204020204" pitchFamily="34" charset="-122"/>
                  <a:ea typeface="微软雅黑" panose="020B0503020204020204" pitchFamily="34" charset="-122"/>
                </a:defRPr>
              </a:lvl1pPr>
            </a:lstStyle>
            <a:p>
              <a:pPr indent="198120" defTabSz="914400" latinLnBrk="1">
                <a:defRPr/>
              </a:pPr>
              <a:r>
                <a:rPr lang="zh-CN" altLang="en-US" sz="800" dirty="0">
                  <a:solidFill>
                    <a:prstClr val="black"/>
                  </a:solidFill>
                  <a:latin typeface="思源黑体 CN" panose="020B0500000000000000" pitchFamily="34" charset="-122"/>
                  <a:ea typeface="思源黑体 CN" panose="020B0500000000000000" pitchFamily="34" charset="-122"/>
                </a:rPr>
                <a:t>在全量数据迁移完成、增量数据迁移至目标端与源端基本追平后，方案会自动发起一轮针对源库配置的数据表与目标端表的全量数据校验任务。在增量数据同步过程中，方案支持用户发起自定义数据校验。</a:t>
              </a:r>
              <a:endParaRPr lang="zh-CN" altLang="en-US" sz="800" dirty="0">
                <a:solidFill>
                  <a:prstClr val="black"/>
                </a:solidFill>
                <a:latin typeface="思源黑体 CN" panose="020B0500000000000000" pitchFamily="34" charset="-122"/>
                <a:ea typeface="思源黑体 CN" panose="020B0500000000000000" pitchFamily="34" charset="-122"/>
              </a:endParaRPr>
            </a:p>
          </p:txBody>
        </p:sp>
        <p:sp>
          <p:nvSpPr>
            <p:cNvPr id="28" name="文本框 27"/>
            <p:cNvSpPr txBox="1"/>
            <p:nvPr/>
          </p:nvSpPr>
          <p:spPr>
            <a:xfrm>
              <a:off x="472811" y="7334560"/>
              <a:ext cx="1289574" cy="1442375"/>
            </a:xfrm>
            <a:prstGeom prst="rect">
              <a:avLst/>
            </a:prstGeom>
            <a:noFill/>
          </p:spPr>
          <p:txBody>
            <a:bodyPr wrap="square" rtlCol="0">
              <a:spAutoFit/>
            </a:bodyPr>
            <a:lstStyle>
              <a:defPPr>
                <a:defRPr lang="ko-KR"/>
              </a:defPPr>
              <a:lvl1pPr indent="198120" algn="just">
                <a:lnSpc>
                  <a:spcPct val="120000"/>
                </a:lnSpc>
                <a:defRPr sz="700">
                  <a:latin typeface="微软雅黑" panose="020B0503020204020204" pitchFamily="34" charset="-122"/>
                  <a:ea typeface="微软雅黑" panose="020B0503020204020204" pitchFamily="34" charset="-122"/>
                </a:defRPr>
              </a:lvl1pPr>
            </a:lstStyle>
            <a:p>
              <a:pPr indent="198120" defTabSz="914400" latinLnBrk="1">
                <a:defRPr/>
              </a:pPr>
              <a:r>
                <a:rPr lang="zh-CN" altLang="en-US" sz="800" dirty="0">
                  <a:solidFill>
                    <a:prstClr val="black"/>
                  </a:solidFill>
                  <a:latin typeface="思源黑体 CN" panose="020B0500000000000000" pitchFamily="34" charset="-122"/>
                  <a:ea typeface="思源黑体 CN" panose="020B0500000000000000" pitchFamily="34" charset="-122"/>
                </a:rPr>
                <a:t>切换指应用将数据库连接从源实例改为目标实例，同时调整数据链路同步方向的过程，该过程需要应用短暂停止服务修改应用数据源配置。</a:t>
              </a:r>
              <a:endParaRPr lang="en-US" altLang="zh-CN" sz="800" dirty="0">
                <a:solidFill>
                  <a:prstClr val="black"/>
                </a:solidFill>
                <a:latin typeface="思源黑体 CN" panose="020B0500000000000000" pitchFamily="34" charset="-122"/>
                <a:ea typeface="思源黑体 CN" panose="020B0500000000000000" pitchFamily="34" charset="-122"/>
              </a:endParaRPr>
            </a:p>
            <a:p>
              <a:pPr indent="198120" defTabSz="914400" latinLnBrk="1">
                <a:defRPr/>
              </a:pPr>
              <a:r>
                <a:rPr lang="zh-CN" altLang="en-US" sz="800" dirty="0">
                  <a:solidFill>
                    <a:prstClr val="black"/>
                  </a:solidFill>
                  <a:latin typeface="思源黑体 CN" panose="020B0500000000000000" pitchFamily="34" charset="-122"/>
                  <a:ea typeface="思源黑体 CN" panose="020B0500000000000000" pitchFamily="34" charset="-122"/>
                </a:rPr>
                <a:t>方案提供业务切换之后，目标实例到源实例的增量同步链路，将业务切换后在目标数据库产生的数据变更实时地回流到源数据库。</a:t>
              </a:r>
              <a:endParaRPr lang="zh-CN" altLang="en-US" sz="800" dirty="0">
                <a:solidFill>
                  <a:prstClr val="black"/>
                </a:solidFill>
                <a:latin typeface="思源黑体 CN" panose="020B0500000000000000" pitchFamily="34" charset="-122"/>
                <a:ea typeface="思源黑体 CN" panose="020B0500000000000000" pitchFamily="34" charset="-122"/>
              </a:endParaRPr>
            </a:p>
          </p:txBody>
        </p:sp>
        <p:sp>
          <p:nvSpPr>
            <p:cNvPr id="29" name="文本框 28"/>
            <p:cNvSpPr txBox="1"/>
            <p:nvPr/>
          </p:nvSpPr>
          <p:spPr>
            <a:xfrm>
              <a:off x="5172076" y="7941247"/>
              <a:ext cx="1238249" cy="1317391"/>
            </a:xfrm>
            <a:prstGeom prst="rect">
              <a:avLst/>
            </a:prstGeom>
            <a:noFill/>
          </p:spPr>
          <p:txBody>
            <a:bodyPr wrap="square" rtlCol="0">
              <a:spAutoFit/>
            </a:bodyPr>
            <a:lstStyle>
              <a:defPPr>
                <a:defRPr lang="ko-KR"/>
              </a:defPPr>
              <a:lvl1pPr algn="just">
                <a:lnSpc>
                  <a:spcPct val="120000"/>
                </a:lnSpc>
                <a:defRPr sz="700">
                  <a:latin typeface="微软雅黑" panose="020B0503020204020204" pitchFamily="34" charset="-122"/>
                  <a:ea typeface="微软雅黑" panose="020B0503020204020204" pitchFamily="34" charset="-122"/>
                </a:defRPr>
              </a:lvl1pPr>
            </a:lstStyle>
            <a:p>
              <a:pPr indent="198120" defTabSz="914400" latinLnBrk="1">
                <a:defRPr/>
              </a:pPr>
              <a:r>
                <a:rPr lang="zh-CN" altLang="en-US" sz="800" dirty="0">
                  <a:solidFill>
                    <a:prstClr val="black"/>
                  </a:solidFill>
                  <a:latin typeface="思源黑体 CN" panose="020B0500000000000000" pitchFamily="34" charset="-122"/>
                  <a:ea typeface="思源黑体 CN" panose="020B0500000000000000" pitchFamily="34" charset="-122"/>
                </a:rPr>
                <a:t>反向切换是指将应用数据库连接从目标库改回源库，同时调整数据同步链路方向的过程。</a:t>
              </a:r>
              <a:endParaRPr lang="en-US" altLang="zh-CN" sz="800" dirty="0">
                <a:solidFill>
                  <a:prstClr val="black"/>
                </a:solidFill>
                <a:latin typeface="思源黑体 CN" panose="020B0500000000000000" pitchFamily="34" charset="-122"/>
                <a:ea typeface="思源黑体 CN" panose="020B0500000000000000" pitchFamily="34" charset="-122"/>
              </a:endParaRPr>
            </a:p>
            <a:p>
              <a:pPr indent="198120" defTabSz="914400" latinLnBrk="1">
                <a:defRPr/>
              </a:pPr>
              <a:r>
                <a:rPr lang="zh-CN" altLang="en-US" sz="800" dirty="0">
                  <a:solidFill>
                    <a:prstClr val="black"/>
                  </a:solidFill>
                  <a:latin typeface="思源黑体 CN" panose="020B0500000000000000" pitchFamily="34" charset="-122"/>
                  <a:ea typeface="思源黑体 CN" panose="020B0500000000000000" pitchFamily="34" charset="-122"/>
                </a:rPr>
                <a:t>反向切换会停止从目标端到源端的数据迁移链路，并恢复从源端到目标端的数据迁移链路。此后，源端的数据库修改将再次同步到目标端中。</a:t>
              </a:r>
              <a:endParaRPr lang="zh-CN" altLang="en-US" sz="800" dirty="0">
                <a:solidFill>
                  <a:prstClr val="black"/>
                </a:solidFill>
                <a:latin typeface="思源黑体 CN" panose="020B0500000000000000" pitchFamily="34" charset="-122"/>
                <a:ea typeface="思源黑体 CN" panose="020B0500000000000000" pitchFamily="34" charset="-122"/>
              </a:endParaRPr>
            </a:p>
          </p:txBody>
        </p:sp>
      </p:grpSp>
      <p:sp>
        <p:nvSpPr>
          <p:cNvPr id="8201" name="箭头: 下 8200"/>
          <p:cNvSpPr/>
          <p:nvPr/>
        </p:nvSpPr>
        <p:spPr>
          <a:xfrm rot="16200000">
            <a:off x="2579746" y="3814878"/>
            <a:ext cx="420915" cy="3229768"/>
          </a:xfrm>
          <a:prstGeom prst="downArrow">
            <a:avLst>
              <a:gd name="adj1" fmla="val 50000"/>
              <a:gd name="adj2" fmla="val 4310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grpSp>
        <p:nvGrpSpPr>
          <p:cNvPr id="8202" name="组合 8201"/>
          <p:cNvGrpSpPr/>
          <p:nvPr/>
        </p:nvGrpSpPr>
        <p:grpSpPr>
          <a:xfrm>
            <a:off x="2300653" y="5114634"/>
            <a:ext cx="803112" cy="566047"/>
            <a:chOff x="2203333" y="2417987"/>
            <a:chExt cx="803112" cy="575466"/>
          </a:xfrm>
        </p:grpSpPr>
        <p:sp>
          <p:nvSpPr>
            <p:cNvPr id="8212" name="椭圆 8211"/>
            <p:cNvSpPr/>
            <p:nvPr/>
          </p:nvSpPr>
          <p:spPr>
            <a:xfrm>
              <a:off x="2305614" y="2417987"/>
              <a:ext cx="577075" cy="57546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kumimoji="1" lang="zh-CN" altLang="en-US" sz="1000">
                <a:solidFill>
                  <a:prstClr val="black">
                    <a:lumMod val="75000"/>
                    <a:lumOff val="25000"/>
                  </a:prstClr>
                </a:solidFill>
                <a:latin typeface="思源黑体 CN" panose="020B0500000000000000" pitchFamily="34" charset="-122"/>
                <a:ea typeface="思源黑体 CN" panose="020B0500000000000000" pitchFamily="34" charset="-122"/>
                <a:cs typeface="Alibaba PuHuiTi R" pitchFamily="18" charset="-122"/>
              </a:endParaRPr>
            </a:p>
          </p:txBody>
        </p:sp>
        <p:sp>
          <p:nvSpPr>
            <p:cNvPr id="8213" name="文本框 8212"/>
            <p:cNvSpPr txBox="1"/>
            <p:nvPr/>
          </p:nvSpPr>
          <p:spPr>
            <a:xfrm>
              <a:off x="2203333" y="2576156"/>
              <a:ext cx="803112" cy="258141"/>
            </a:xfrm>
            <a:prstGeom prst="rect">
              <a:avLst/>
            </a:prstGeom>
            <a:noFill/>
          </p:spPr>
          <p:txBody>
            <a:bodyPr wrap="square" rtlCol="0">
              <a:spAutoFit/>
            </a:bodyPr>
            <a:lstStyle/>
            <a:p>
              <a:pPr algn="ctr" defTabSz="914400" latinLnBrk="1">
                <a:defRPr/>
              </a:pPr>
              <a:r>
                <a:rPr lang="zh-CN" altLang="en-US" sz="1050" b="1" dirty="0">
                  <a:solidFill>
                    <a:prstClr val="black"/>
                  </a:solidFill>
                  <a:latin typeface="思源黑体 CN" panose="020B0500000000000000" pitchFamily="34" charset="-122"/>
                  <a:ea typeface="思源黑体 CN" panose="020B0500000000000000" pitchFamily="34" charset="-122"/>
                </a:rPr>
                <a:t>切换中</a:t>
              </a:r>
              <a:endParaRPr lang="en-US" altLang="zh-CN" sz="1050" b="1" dirty="0">
                <a:solidFill>
                  <a:prstClr val="black"/>
                </a:solidFill>
                <a:latin typeface="思源黑体 CN" panose="020B0500000000000000" pitchFamily="34" charset="-122"/>
                <a:ea typeface="思源黑体 CN" panose="020B0500000000000000" pitchFamily="34" charset="-122"/>
              </a:endParaRPr>
            </a:p>
          </p:txBody>
        </p:sp>
      </p:grpSp>
      <p:grpSp>
        <p:nvGrpSpPr>
          <p:cNvPr id="8203" name="组合 8202"/>
          <p:cNvGrpSpPr/>
          <p:nvPr/>
        </p:nvGrpSpPr>
        <p:grpSpPr>
          <a:xfrm>
            <a:off x="3407326" y="5114633"/>
            <a:ext cx="803112" cy="566047"/>
            <a:chOff x="3444831" y="2425305"/>
            <a:chExt cx="803112" cy="575466"/>
          </a:xfrm>
        </p:grpSpPr>
        <p:sp>
          <p:nvSpPr>
            <p:cNvPr id="8210" name="椭圆 8209"/>
            <p:cNvSpPr/>
            <p:nvPr/>
          </p:nvSpPr>
          <p:spPr>
            <a:xfrm>
              <a:off x="3547112" y="2425305"/>
              <a:ext cx="577075" cy="57546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kumimoji="1" lang="zh-CN" altLang="en-US" sz="1000">
                <a:solidFill>
                  <a:prstClr val="black">
                    <a:lumMod val="75000"/>
                    <a:lumOff val="25000"/>
                  </a:prstClr>
                </a:solidFill>
                <a:latin typeface="思源黑体 CN" panose="020B0500000000000000" pitchFamily="34" charset="-122"/>
                <a:ea typeface="思源黑体 CN" panose="020B0500000000000000" pitchFamily="34" charset="-122"/>
                <a:cs typeface="Alibaba PuHuiTi R" pitchFamily="18" charset="-122"/>
              </a:endParaRPr>
            </a:p>
          </p:txBody>
        </p:sp>
        <p:sp>
          <p:nvSpPr>
            <p:cNvPr id="8211" name="文本框 8210"/>
            <p:cNvSpPr txBox="1"/>
            <p:nvPr/>
          </p:nvSpPr>
          <p:spPr>
            <a:xfrm>
              <a:off x="3444831" y="2583474"/>
              <a:ext cx="803112" cy="258141"/>
            </a:xfrm>
            <a:prstGeom prst="rect">
              <a:avLst/>
            </a:prstGeom>
            <a:noFill/>
          </p:spPr>
          <p:txBody>
            <a:bodyPr wrap="square" rtlCol="0">
              <a:spAutoFit/>
            </a:bodyPr>
            <a:lstStyle/>
            <a:p>
              <a:pPr algn="ctr" defTabSz="914400" latinLnBrk="1">
                <a:defRPr/>
              </a:pPr>
              <a:r>
                <a:rPr lang="zh-CN" altLang="en-US" sz="1050" b="1" dirty="0">
                  <a:solidFill>
                    <a:prstClr val="black"/>
                  </a:solidFill>
                  <a:latin typeface="思源黑体 CN" panose="020B0500000000000000" pitchFamily="34" charset="-122"/>
                  <a:ea typeface="思源黑体 CN" panose="020B0500000000000000" pitchFamily="34" charset="-122"/>
                </a:rPr>
                <a:t>切换后</a:t>
              </a:r>
              <a:endParaRPr lang="en-US" altLang="zh-CN" sz="1050" b="1" dirty="0">
                <a:solidFill>
                  <a:prstClr val="black"/>
                </a:solidFill>
                <a:latin typeface="思源黑体 CN" panose="020B0500000000000000" pitchFamily="34" charset="-122"/>
                <a:ea typeface="思源黑体 CN" panose="020B0500000000000000" pitchFamily="34" charset="-122"/>
              </a:endParaRPr>
            </a:p>
          </p:txBody>
        </p:sp>
      </p:grpSp>
      <p:grpSp>
        <p:nvGrpSpPr>
          <p:cNvPr id="8204" name="组合 8203"/>
          <p:cNvGrpSpPr/>
          <p:nvPr/>
        </p:nvGrpSpPr>
        <p:grpSpPr>
          <a:xfrm>
            <a:off x="1193980" y="5115507"/>
            <a:ext cx="803112" cy="566047"/>
            <a:chOff x="940360" y="2425299"/>
            <a:chExt cx="803112" cy="575466"/>
          </a:xfrm>
        </p:grpSpPr>
        <p:sp>
          <p:nvSpPr>
            <p:cNvPr id="8208" name="椭圆 8207"/>
            <p:cNvSpPr/>
            <p:nvPr/>
          </p:nvSpPr>
          <p:spPr>
            <a:xfrm>
              <a:off x="1042641" y="2425299"/>
              <a:ext cx="577075" cy="57546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kumimoji="1" lang="zh-CN" altLang="en-US" sz="1000">
                <a:solidFill>
                  <a:prstClr val="black">
                    <a:lumMod val="75000"/>
                    <a:lumOff val="25000"/>
                  </a:prstClr>
                </a:solidFill>
                <a:latin typeface="思源黑体 CN" panose="020B0500000000000000" pitchFamily="34" charset="-122"/>
                <a:ea typeface="思源黑体 CN" panose="020B0500000000000000" pitchFamily="34" charset="-122"/>
                <a:cs typeface="Alibaba PuHuiTi R" pitchFamily="18" charset="-122"/>
              </a:endParaRPr>
            </a:p>
          </p:txBody>
        </p:sp>
        <p:sp>
          <p:nvSpPr>
            <p:cNvPr id="8209" name="文本框 8208"/>
            <p:cNvSpPr txBox="1"/>
            <p:nvPr/>
          </p:nvSpPr>
          <p:spPr>
            <a:xfrm>
              <a:off x="940360" y="2583468"/>
              <a:ext cx="803112" cy="258141"/>
            </a:xfrm>
            <a:prstGeom prst="rect">
              <a:avLst/>
            </a:prstGeom>
            <a:noFill/>
          </p:spPr>
          <p:txBody>
            <a:bodyPr wrap="square" rtlCol="0">
              <a:spAutoFit/>
            </a:bodyPr>
            <a:lstStyle/>
            <a:p>
              <a:pPr algn="ctr" defTabSz="914400" latinLnBrk="1">
                <a:defRPr/>
              </a:pPr>
              <a:r>
                <a:rPr lang="zh-CN" altLang="en-US" sz="1050" b="1" dirty="0">
                  <a:solidFill>
                    <a:prstClr val="black"/>
                  </a:solidFill>
                  <a:latin typeface="思源黑体 CN" panose="020B0500000000000000" pitchFamily="34" charset="-122"/>
                  <a:ea typeface="思源黑体 CN" panose="020B0500000000000000" pitchFamily="34" charset="-122"/>
                </a:rPr>
                <a:t>切换前</a:t>
              </a:r>
              <a:endParaRPr lang="en-US" altLang="zh-CN" sz="1050" b="1" dirty="0">
                <a:solidFill>
                  <a:prstClr val="black"/>
                </a:solidFill>
                <a:latin typeface="思源黑体 CN" panose="020B0500000000000000" pitchFamily="34" charset="-122"/>
                <a:ea typeface="思源黑体 CN" panose="020B0500000000000000" pitchFamily="34" charset="-122"/>
              </a:endParaRPr>
            </a:p>
          </p:txBody>
        </p:sp>
      </p:grpSp>
      <p:sp>
        <p:nvSpPr>
          <p:cNvPr id="8205" name="文本框 8204"/>
          <p:cNvSpPr txBox="1"/>
          <p:nvPr/>
        </p:nvSpPr>
        <p:spPr>
          <a:xfrm>
            <a:off x="1125062" y="5810433"/>
            <a:ext cx="909763" cy="646331"/>
          </a:xfrm>
          <a:prstGeom prst="rect">
            <a:avLst/>
          </a:prstGeom>
          <a:noFill/>
        </p:spPr>
        <p:txBody>
          <a:bodyPr wrap="square" rtlCol="0">
            <a:spAutoFit/>
          </a:bodyPr>
          <a:lstStyle/>
          <a:p>
            <a:pPr defTabSz="914400" latinLnBrk="1">
              <a:defRPr/>
            </a:pPr>
            <a:r>
              <a:rPr lang="zh-CN" altLang="en-US" sz="900" i="1" dirty="0">
                <a:solidFill>
                  <a:prstClr val="black"/>
                </a:solidFill>
                <a:latin typeface="思源黑体 CN" panose="020B0500000000000000" pitchFamily="34" charset="-122"/>
                <a:ea typeface="思源黑体 CN" panose="020B0500000000000000" pitchFamily="34" charset="-122"/>
              </a:rPr>
              <a:t>应用需同时支持新老两种数据库，且经过充分验证</a:t>
            </a:r>
            <a:endParaRPr lang="zh-CN" altLang="en-US" sz="900" i="1" dirty="0">
              <a:solidFill>
                <a:prstClr val="black"/>
              </a:solidFill>
              <a:latin typeface="思源黑体 CN" panose="020B0500000000000000" pitchFamily="34" charset="-122"/>
              <a:ea typeface="思源黑体 CN" panose="020B0500000000000000" pitchFamily="34" charset="-122"/>
            </a:endParaRPr>
          </a:p>
        </p:txBody>
      </p:sp>
      <p:sp>
        <p:nvSpPr>
          <p:cNvPr id="8206" name="文本框 8205"/>
          <p:cNvSpPr txBox="1"/>
          <p:nvPr/>
        </p:nvSpPr>
        <p:spPr>
          <a:xfrm>
            <a:off x="2280880" y="5810433"/>
            <a:ext cx="871979" cy="646331"/>
          </a:xfrm>
          <a:prstGeom prst="rect">
            <a:avLst/>
          </a:prstGeom>
          <a:noFill/>
        </p:spPr>
        <p:txBody>
          <a:bodyPr wrap="square" rtlCol="0">
            <a:spAutoFit/>
          </a:bodyPr>
          <a:lstStyle/>
          <a:p>
            <a:pPr defTabSz="914400" latinLnBrk="1">
              <a:defRPr/>
            </a:pPr>
            <a:r>
              <a:rPr lang="zh-CN" altLang="en-US" sz="900" i="1" dirty="0">
                <a:solidFill>
                  <a:prstClr val="black"/>
                </a:solidFill>
                <a:latin typeface="思源黑体 CN" panose="020B0500000000000000" pitchFamily="34" charset="-122"/>
                <a:ea typeface="思源黑体 CN" panose="020B0500000000000000" pitchFamily="34" charset="-122"/>
              </a:rPr>
              <a:t>保证数据一致、同时要求服务的中断时间尽可能短</a:t>
            </a:r>
            <a:endParaRPr lang="zh-CN" altLang="en-US" sz="900" i="1" dirty="0">
              <a:solidFill>
                <a:prstClr val="black"/>
              </a:solidFill>
              <a:latin typeface="思源黑体 CN" panose="020B0500000000000000" pitchFamily="34" charset="-122"/>
              <a:ea typeface="思源黑体 CN" panose="020B0500000000000000" pitchFamily="34" charset="-122"/>
            </a:endParaRPr>
          </a:p>
        </p:txBody>
      </p:sp>
      <p:sp>
        <p:nvSpPr>
          <p:cNvPr id="8207" name="文本框 8206"/>
          <p:cNvSpPr txBox="1"/>
          <p:nvPr/>
        </p:nvSpPr>
        <p:spPr>
          <a:xfrm>
            <a:off x="3313128" y="5795944"/>
            <a:ext cx="1046128" cy="646331"/>
          </a:xfrm>
          <a:prstGeom prst="rect">
            <a:avLst/>
          </a:prstGeom>
          <a:noFill/>
        </p:spPr>
        <p:txBody>
          <a:bodyPr wrap="square" rtlCol="0">
            <a:spAutoFit/>
          </a:bodyPr>
          <a:lstStyle/>
          <a:p>
            <a:pPr defTabSz="914400" latinLnBrk="1">
              <a:defRPr/>
            </a:pPr>
            <a:r>
              <a:rPr lang="zh-CN" altLang="en-US" sz="900" i="1" dirty="0">
                <a:solidFill>
                  <a:prstClr val="black"/>
                </a:solidFill>
                <a:latin typeface="思源黑体 CN" panose="020B0500000000000000" pitchFamily="34" charset="-122"/>
                <a:ea typeface="思源黑体 CN" panose="020B0500000000000000" pitchFamily="34" charset="-122"/>
              </a:rPr>
              <a:t>检查数据一致性，验证业务是否正常，双轨下线老库</a:t>
            </a:r>
            <a:endParaRPr lang="zh-CN" altLang="en-US" sz="900" i="1" dirty="0">
              <a:solidFill>
                <a:prstClr val="black"/>
              </a:solidFill>
              <a:latin typeface="思源黑体 CN" panose="020B0500000000000000" pitchFamily="34" charset="-122"/>
              <a:ea typeface="思源黑体 CN" panose="020B0500000000000000" pitchFamily="34" charset="-122"/>
            </a:endParaRPr>
          </a:p>
        </p:txBody>
      </p:sp>
      <p:sp>
        <p:nvSpPr>
          <p:cNvPr id="8214" name="文本框 8213"/>
          <p:cNvSpPr txBox="1"/>
          <p:nvPr/>
        </p:nvSpPr>
        <p:spPr>
          <a:xfrm>
            <a:off x="1420349" y="3717118"/>
            <a:ext cx="1255486" cy="938719"/>
          </a:xfrm>
          <a:prstGeom prst="rect">
            <a:avLst/>
          </a:prstGeom>
          <a:noFill/>
        </p:spPr>
        <p:txBody>
          <a:bodyPr wrap="square" rtlCol="0">
            <a:spAutoFit/>
          </a:bodyPr>
          <a:lstStyle/>
          <a:p>
            <a:pPr marL="171450" indent="-171450" algn="ctr" defTabSz="914400" latinLnBrk="1">
              <a:spcBef>
                <a:spcPts val="600"/>
              </a:spcBef>
              <a:spcAft>
                <a:spcPts val="600"/>
              </a:spcAft>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双写</a:t>
            </a:r>
            <a:endParaRPr lang="en-US" altLang="zh-CN" sz="1000" dirty="0">
              <a:solidFill>
                <a:prstClr val="black"/>
              </a:solidFill>
              <a:latin typeface="思源黑体 CN" panose="020B0500000000000000" pitchFamily="34" charset="-122"/>
              <a:ea typeface="思源黑体 CN" panose="020B0500000000000000" pitchFamily="34" charset="-122"/>
            </a:endParaRPr>
          </a:p>
          <a:p>
            <a:pPr algn="just" defTabSz="914400" latinLnBrk="1">
              <a:defRPr/>
            </a:pPr>
            <a:r>
              <a:rPr lang="zh-CN" altLang="en-US" sz="1000" dirty="0">
                <a:solidFill>
                  <a:prstClr val="black"/>
                </a:solidFill>
                <a:latin typeface="思源黑体 CN" panose="020B0500000000000000" pitchFamily="34" charset="-122"/>
                <a:ea typeface="思源黑体 CN" panose="020B0500000000000000" pitchFamily="34" charset="-122"/>
              </a:rPr>
              <a:t>数据库</a:t>
            </a:r>
            <a:r>
              <a:rPr lang="en-US" altLang="zh-CN" sz="1000" dirty="0">
                <a:solidFill>
                  <a:prstClr val="black"/>
                </a:solidFill>
                <a:latin typeface="思源黑体 CN" panose="020B0500000000000000" pitchFamily="34" charset="-122"/>
                <a:ea typeface="思源黑体 CN" panose="020B0500000000000000" pitchFamily="34" charset="-122"/>
              </a:rPr>
              <a:t>A</a:t>
            </a:r>
            <a:r>
              <a:rPr lang="zh-CN" altLang="en-US" sz="1000" dirty="0">
                <a:solidFill>
                  <a:prstClr val="black"/>
                </a:solidFill>
                <a:latin typeface="思源黑体 CN" panose="020B0500000000000000" pitchFamily="34" charset="-122"/>
                <a:ea typeface="思源黑体 CN" panose="020B0500000000000000" pitchFamily="34" charset="-122"/>
              </a:rPr>
              <a:t>切换到数据库</a:t>
            </a:r>
            <a:r>
              <a:rPr lang="en-US" altLang="zh-CN" sz="1000" dirty="0">
                <a:solidFill>
                  <a:prstClr val="black"/>
                </a:solidFill>
                <a:latin typeface="思源黑体 CN" panose="020B0500000000000000" pitchFamily="34" charset="-122"/>
                <a:ea typeface="思源黑体 CN" panose="020B0500000000000000" pitchFamily="34" charset="-122"/>
              </a:rPr>
              <a:t>B</a:t>
            </a:r>
            <a:r>
              <a:rPr lang="zh-CN" altLang="en-US" sz="1000" dirty="0">
                <a:solidFill>
                  <a:prstClr val="black"/>
                </a:solidFill>
                <a:latin typeface="思源黑体 CN" panose="020B0500000000000000" pitchFamily="34" charset="-122"/>
                <a:ea typeface="思源黑体 CN" panose="020B0500000000000000" pitchFamily="34" charset="-122"/>
              </a:rPr>
              <a:t>的过程中，数据库</a:t>
            </a:r>
            <a:r>
              <a:rPr lang="en-US" altLang="zh-CN" sz="1000" dirty="0">
                <a:solidFill>
                  <a:prstClr val="black"/>
                </a:solidFill>
                <a:latin typeface="思源黑体 CN" panose="020B0500000000000000" pitchFamily="34" charset="-122"/>
                <a:ea typeface="思源黑体 CN" panose="020B0500000000000000" pitchFamily="34" charset="-122"/>
              </a:rPr>
              <a:t>A</a:t>
            </a:r>
            <a:r>
              <a:rPr lang="zh-CN" altLang="en-US" sz="1000" dirty="0">
                <a:solidFill>
                  <a:prstClr val="black"/>
                </a:solidFill>
                <a:latin typeface="思源黑体 CN" panose="020B0500000000000000" pitchFamily="34" charset="-122"/>
                <a:ea typeface="思源黑体 CN" panose="020B0500000000000000" pitchFamily="34" charset="-122"/>
              </a:rPr>
              <a:t>中的数据也必须保持同步</a:t>
            </a:r>
            <a:endParaRPr lang="zh-CN" altLang="en-US" sz="1000" dirty="0">
              <a:solidFill>
                <a:prstClr val="black"/>
              </a:solidFill>
              <a:latin typeface="思源黑体 CN" panose="020B0500000000000000" pitchFamily="34" charset="-122"/>
              <a:ea typeface="思源黑体 CN" panose="020B0500000000000000" pitchFamily="34" charset="-122"/>
            </a:endParaRPr>
          </a:p>
        </p:txBody>
      </p:sp>
      <p:grpSp>
        <p:nvGrpSpPr>
          <p:cNvPr id="8215" name="组合 8214"/>
          <p:cNvGrpSpPr/>
          <p:nvPr/>
        </p:nvGrpSpPr>
        <p:grpSpPr>
          <a:xfrm>
            <a:off x="1823013" y="2551535"/>
            <a:ext cx="1886959" cy="901711"/>
            <a:chOff x="831786" y="2766254"/>
            <a:chExt cx="1886959" cy="860213"/>
          </a:xfrm>
        </p:grpSpPr>
        <p:sp>
          <p:nvSpPr>
            <p:cNvPr id="8216" name="circular-database_20778"/>
            <p:cNvSpPr/>
            <p:nvPr/>
          </p:nvSpPr>
          <p:spPr>
            <a:xfrm>
              <a:off x="831786" y="2766254"/>
              <a:ext cx="557111" cy="609685"/>
            </a:xfrm>
            <a:custGeom>
              <a:avLst/>
              <a:gdLst>
                <a:gd name="connsiteX0" fmla="*/ 487449 w 552598"/>
                <a:gd name="connsiteY0" fmla="*/ 462833 h 604746"/>
                <a:gd name="connsiteX1" fmla="*/ 472212 w 552598"/>
                <a:gd name="connsiteY1" fmla="*/ 477894 h 604746"/>
                <a:gd name="connsiteX2" fmla="*/ 487449 w 552598"/>
                <a:gd name="connsiteY2" fmla="*/ 493110 h 604746"/>
                <a:gd name="connsiteX3" fmla="*/ 502687 w 552598"/>
                <a:gd name="connsiteY3" fmla="*/ 477894 h 604746"/>
                <a:gd name="connsiteX4" fmla="*/ 487449 w 552598"/>
                <a:gd name="connsiteY4" fmla="*/ 462833 h 604746"/>
                <a:gd name="connsiteX5" fmla="*/ 11817 w 552598"/>
                <a:gd name="connsiteY5" fmla="*/ 404763 h 604746"/>
                <a:gd name="connsiteX6" fmla="*/ 540626 w 552598"/>
                <a:gd name="connsiteY6" fmla="*/ 404763 h 604746"/>
                <a:gd name="connsiteX7" fmla="*/ 552598 w 552598"/>
                <a:gd name="connsiteY7" fmla="*/ 424327 h 604746"/>
                <a:gd name="connsiteX8" fmla="*/ 552598 w 552598"/>
                <a:gd name="connsiteY8" fmla="*/ 537671 h 604746"/>
                <a:gd name="connsiteX9" fmla="*/ 276299 w 552598"/>
                <a:gd name="connsiteY9" fmla="*/ 604746 h 604746"/>
                <a:gd name="connsiteX10" fmla="*/ 0 w 552598"/>
                <a:gd name="connsiteY10" fmla="*/ 537671 h 604746"/>
                <a:gd name="connsiteX11" fmla="*/ 0 w 552598"/>
                <a:gd name="connsiteY11" fmla="*/ 424327 h 604746"/>
                <a:gd name="connsiteX12" fmla="*/ 11817 w 552598"/>
                <a:gd name="connsiteY12" fmla="*/ 404763 h 604746"/>
                <a:gd name="connsiteX13" fmla="*/ 487449 w 552598"/>
                <a:gd name="connsiteY13" fmla="*/ 285980 h 604746"/>
                <a:gd name="connsiteX14" fmla="*/ 472212 w 552598"/>
                <a:gd name="connsiteY14" fmla="*/ 301195 h 604746"/>
                <a:gd name="connsiteX15" fmla="*/ 487449 w 552598"/>
                <a:gd name="connsiteY15" fmla="*/ 316255 h 604746"/>
                <a:gd name="connsiteX16" fmla="*/ 502687 w 552598"/>
                <a:gd name="connsiteY16" fmla="*/ 301195 h 604746"/>
                <a:gd name="connsiteX17" fmla="*/ 487449 w 552598"/>
                <a:gd name="connsiteY17" fmla="*/ 285980 h 604746"/>
                <a:gd name="connsiteX18" fmla="*/ 19125 w 552598"/>
                <a:gd name="connsiteY18" fmla="*/ 221082 h 604746"/>
                <a:gd name="connsiteX19" fmla="*/ 533318 w 552598"/>
                <a:gd name="connsiteY19" fmla="*/ 221082 h 604746"/>
                <a:gd name="connsiteX20" fmla="*/ 552598 w 552598"/>
                <a:gd name="connsiteY20" fmla="*/ 245613 h 604746"/>
                <a:gd name="connsiteX21" fmla="*/ 552598 w 552598"/>
                <a:gd name="connsiteY21" fmla="*/ 359106 h 604746"/>
                <a:gd name="connsiteX22" fmla="*/ 538760 w 552598"/>
                <a:gd name="connsiteY22" fmla="*/ 380066 h 604746"/>
                <a:gd name="connsiteX23" fmla="*/ 13838 w 552598"/>
                <a:gd name="connsiteY23" fmla="*/ 380066 h 604746"/>
                <a:gd name="connsiteX24" fmla="*/ 0 w 552598"/>
                <a:gd name="connsiteY24" fmla="*/ 359106 h 604746"/>
                <a:gd name="connsiteX25" fmla="*/ 0 w 552598"/>
                <a:gd name="connsiteY25" fmla="*/ 245613 h 604746"/>
                <a:gd name="connsiteX26" fmla="*/ 19125 w 552598"/>
                <a:gd name="connsiteY26" fmla="*/ 221082 h 604746"/>
                <a:gd name="connsiteX27" fmla="*/ 487449 w 552598"/>
                <a:gd name="connsiteY27" fmla="*/ 116123 h 604746"/>
                <a:gd name="connsiteX28" fmla="*/ 472212 w 552598"/>
                <a:gd name="connsiteY28" fmla="*/ 131337 h 604746"/>
                <a:gd name="connsiteX29" fmla="*/ 487449 w 552598"/>
                <a:gd name="connsiteY29" fmla="*/ 146550 h 604746"/>
                <a:gd name="connsiteX30" fmla="*/ 502687 w 552598"/>
                <a:gd name="connsiteY30" fmla="*/ 131337 h 604746"/>
                <a:gd name="connsiteX31" fmla="*/ 487449 w 552598"/>
                <a:gd name="connsiteY31" fmla="*/ 116123 h 604746"/>
                <a:gd name="connsiteX32" fmla="*/ 280964 w 552598"/>
                <a:gd name="connsiteY32" fmla="*/ 34464 h 604746"/>
                <a:gd name="connsiteX33" fmla="*/ 74478 w 552598"/>
                <a:gd name="connsiteY33" fmla="*/ 65823 h 604746"/>
                <a:gd name="connsiteX34" fmla="*/ 280964 w 552598"/>
                <a:gd name="connsiteY34" fmla="*/ 97338 h 604746"/>
                <a:gd name="connsiteX35" fmla="*/ 487449 w 552598"/>
                <a:gd name="connsiteY35" fmla="*/ 65823 h 604746"/>
                <a:gd name="connsiteX36" fmla="*/ 280964 w 552598"/>
                <a:gd name="connsiteY36" fmla="*/ 34464 h 604746"/>
                <a:gd name="connsiteX37" fmla="*/ 276299 w 552598"/>
                <a:gd name="connsiteY37" fmla="*/ 0 h 604746"/>
                <a:gd name="connsiteX38" fmla="*/ 552598 w 552598"/>
                <a:gd name="connsiteY38" fmla="*/ 67221 h 604746"/>
                <a:gd name="connsiteX39" fmla="*/ 552598 w 552598"/>
                <a:gd name="connsiteY39" fmla="*/ 180549 h 604746"/>
                <a:gd name="connsiteX40" fmla="*/ 544668 w 552598"/>
                <a:gd name="connsiteY40" fmla="*/ 196384 h 604746"/>
                <a:gd name="connsiteX41" fmla="*/ 7774 w 552598"/>
                <a:gd name="connsiteY41" fmla="*/ 196384 h 604746"/>
                <a:gd name="connsiteX42" fmla="*/ 0 w 552598"/>
                <a:gd name="connsiteY42" fmla="*/ 180549 h 604746"/>
                <a:gd name="connsiteX43" fmla="*/ 0 w 552598"/>
                <a:gd name="connsiteY43" fmla="*/ 67221 h 604746"/>
                <a:gd name="connsiteX44" fmla="*/ 276299 w 552598"/>
                <a:gd name="connsiteY44" fmla="*/ 0 h 60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2598" h="604746">
                  <a:moveTo>
                    <a:pt x="487449" y="462833"/>
                  </a:moveTo>
                  <a:cubicBezTo>
                    <a:pt x="479053" y="462833"/>
                    <a:pt x="472212" y="469509"/>
                    <a:pt x="472212" y="477894"/>
                  </a:cubicBezTo>
                  <a:cubicBezTo>
                    <a:pt x="472212" y="486278"/>
                    <a:pt x="479053" y="493110"/>
                    <a:pt x="487449" y="493110"/>
                  </a:cubicBezTo>
                  <a:cubicBezTo>
                    <a:pt x="495846" y="493110"/>
                    <a:pt x="502687" y="486278"/>
                    <a:pt x="502687" y="477894"/>
                  </a:cubicBezTo>
                  <a:cubicBezTo>
                    <a:pt x="502687" y="469509"/>
                    <a:pt x="495846" y="462833"/>
                    <a:pt x="487449" y="462833"/>
                  </a:cubicBezTo>
                  <a:close/>
                  <a:moveTo>
                    <a:pt x="11817" y="404763"/>
                  </a:moveTo>
                  <a:lnTo>
                    <a:pt x="540626" y="404763"/>
                  </a:lnTo>
                  <a:cubicBezTo>
                    <a:pt x="548244" y="410974"/>
                    <a:pt x="552598" y="417495"/>
                    <a:pt x="552598" y="424327"/>
                  </a:cubicBezTo>
                  <a:lnTo>
                    <a:pt x="552598" y="537671"/>
                  </a:lnTo>
                  <a:cubicBezTo>
                    <a:pt x="552598" y="574780"/>
                    <a:pt x="428831" y="604746"/>
                    <a:pt x="276299" y="604746"/>
                  </a:cubicBezTo>
                  <a:cubicBezTo>
                    <a:pt x="123612" y="604746"/>
                    <a:pt x="0" y="574780"/>
                    <a:pt x="0" y="537671"/>
                  </a:cubicBezTo>
                  <a:lnTo>
                    <a:pt x="0" y="424327"/>
                  </a:lnTo>
                  <a:cubicBezTo>
                    <a:pt x="0" y="417495"/>
                    <a:pt x="4198" y="410974"/>
                    <a:pt x="11817" y="404763"/>
                  </a:cubicBezTo>
                  <a:close/>
                  <a:moveTo>
                    <a:pt x="487449" y="285980"/>
                  </a:moveTo>
                  <a:cubicBezTo>
                    <a:pt x="479053" y="285980"/>
                    <a:pt x="472212" y="292811"/>
                    <a:pt x="472212" y="301195"/>
                  </a:cubicBezTo>
                  <a:cubicBezTo>
                    <a:pt x="472212" y="309579"/>
                    <a:pt x="479053" y="316255"/>
                    <a:pt x="487449" y="316255"/>
                  </a:cubicBezTo>
                  <a:cubicBezTo>
                    <a:pt x="495846" y="316255"/>
                    <a:pt x="502687" y="309579"/>
                    <a:pt x="502687" y="301195"/>
                  </a:cubicBezTo>
                  <a:cubicBezTo>
                    <a:pt x="502687" y="292811"/>
                    <a:pt x="495846" y="285980"/>
                    <a:pt x="487449" y="285980"/>
                  </a:cubicBezTo>
                  <a:close/>
                  <a:moveTo>
                    <a:pt x="19125" y="221082"/>
                  </a:moveTo>
                  <a:lnTo>
                    <a:pt x="533318" y="221082"/>
                  </a:lnTo>
                  <a:cubicBezTo>
                    <a:pt x="545757" y="228690"/>
                    <a:pt x="552598" y="236918"/>
                    <a:pt x="552598" y="245613"/>
                  </a:cubicBezTo>
                  <a:lnTo>
                    <a:pt x="552598" y="359106"/>
                  </a:lnTo>
                  <a:cubicBezTo>
                    <a:pt x="552598" y="366403"/>
                    <a:pt x="547622" y="373545"/>
                    <a:pt x="538760" y="380066"/>
                  </a:cubicBezTo>
                  <a:lnTo>
                    <a:pt x="13838" y="380066"/>
                  </a:lnTo>
                  <a:cubicBezTo>
                    <a:pt x="4820" y="373545"/>
                    <a:pt x="0" y="366403"/>
                    <a:pt x="0" y="359106"/>
                  </a:cubicBezTo>
                  <a:lnTo>
                    <a:pt x="0" y="245613"/>
                  </a:lnTo>
                  <a:cubicBezTo>
                    <a:pt x="0" y="236918"/>
                    <a:pt x="6841" y="228690"/>
                    <a:pt x="19125" y="221082"/>
                  </a:cubicBezTo>
                  <a:close/>
                  <a:moveTo>
                    <a:pt x="487449" y="116123"/>
                  </a:moveTo>
                  <a:cubicBezTo>
                    <a:pt x="479053" y="116123"/>
                    <a:pt x="472212" y="122953"/>
                    <a:pt x="472212" y="131337"/>
                  </a:cubicBezTo>
                  <a:cubicBezTo>
                    <a:pt x="472212" y="139720"/>
                    <a:pt x="479053" y="146550"/>
                    <a:pt x="487449" y="146550"/>
                  </a:cubicBezTo>
                  <a:cubicBezTo>
                    <a:pt x="495846" y="146550"/>
                    <a:pt x="502687" y="139720"/>
                    <a:pt x="502687" y="131337"/>
                  </a:cubicBezTo>
                  <a:cubicBezTo>
                    <a:pt x="502687" y="122953"/>
                    <a:pt x="495846" y="116123"/>
                    <a:pt x="487449" y="116123"/>
                  </a:cubicBezTo>
                  <a:close/>
                  <a:moveTo>
                    <a:pt x="280964" y="34464"/>
                  </a:moveTo>
                  <a:cubicBezTo>
                    <a:pt x="166837" y="34464"/>
                    <a:pt x="74478" y="48591"/>
                    <a:pt x="74478" y="65823"/>
                  </a:cubicBezTo>
                  <a:cubicBezTo>
                    <a:pt x="74478" y="83211"/>
                    <a:pt x="166837" y="97338"/>
                    <a:pt x="280964" y="97338"/>
                  </a:cubicBezTo>
                  <a:cubicBezTo>
                    <a:pt x="394935" y="97338"/>
                    <a:pt x="487449" y="83211"/>
                    <a:pt x="487449" y="65823"/>
                  </a:cubicBezTo>
                  <a:cubicBezTo>
                    <a:pt x="487449" y="48591"/>
                    <a:pt x="394935" y="34464"/>
                    <a:pt x="280964" y="34464"/>
                  </a:cubicBezTo>
                  <a:close/>
                  <a:moveTo>
                    <a:pt x="276299" y="0"/>
                  </a:moveTo>
                  <a:cubicBezTo>
                    <a:pt x="428831" y="0"/>
                    <a:pt x="552598" y="29962"/>
                    <a:pt x="552598" y="67221"/>
                  </a:cubicBezTo>
                  <a:lnTo>
                    <a:pt x="552598" y="180549"/>
                  </a:lnTo>
                  <a:cubicBezTo>
                    <a:pt x="552598" y="185983"/>
                    <a:pt x="549799" y="191261"/>
                    <a:pt x="544668" y="196384"/>
                  </a:cubicBezTo>
                  <a:lnTo>
                    <a:pt x="7774" y="196384"/>
                  </a:lnTo>
                  <a:cubicBezTo>
                    <a:pt x="2799" y="191261"/>
                    <a:pt x="0" y="185983"/>
                    <a:pt x="0" y="180549"/>
                  </a:cubicBezTo>
                  <a:lnTo>
                    <a:pt x="0" y="67221"/>
                  </a:lnTo>
                  <a:cubicBezTo>
                    <a:pt x="0" y="29962"/>
                    <a:pt x="123612" y="0"/>
                    <a:pt x="276299" y="0"/>
                  </a:cubicBezTo>
                  <a:close/>
                </a:path>
              </a:pathLst>
            </a:custGeom>
            <a:solidFill>
              <a:srgbClr val="20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en-US">
                <a:solidFill>
                  <a:prstClr val="white"/>
                </a:solidFill>
                <a:latin typeface="思源黑体 CN" panose="020B0500000000000000" pitchFamily="34" charset="-122"/>
                <a:ea typeface="思源黑体 CN" panose="020B0500000000000000" pitchFamily="34" charset="-122"/>
              </a:endParaRPr>
            </a:p>
          </p:txBody>
        </p:sp>
        <p:sp>
          <p:nvSpPr>
            <p:cNvPr id="8217" name="circular-database_20778"/>
            <p:cNvSpPr/>
            <p:nvPr/>
          </p:nvSpPr>
          <p:spPr>
            <a:xfrm>
              <a:off x="2161633" y="2766254"/>
              <a:ext cx="557111" cy="609685"/>
            </a:xfrm>
            <a:custGeom>
              <a:avLst/>
              <a:gdLst>
                <a:gd name="connsiteX0" fmla="*/ 487449 w 552598"/>
                <a:gd name="connsiteY0" fmla="*/ 462833 h 604746"/>
                <a:gd name="connsiteX1" fmla="*/ 472212 w 552598"/>
                <a:gd name="connsiteY1" fmla="*/ 477894 h 604746"/>
                <a:gd name="connsiteX2" fmla="*/ 487449 w 552598"/>
                <a:gd name="connsiteY2" fmla="*/ 493110 h 604746"/>
                <a:gd name="connsiteX3" fmla="*/ 502687 w 552598"/>
                <a:gd name="connsiteY3" fmla="*/ 477894 h 604746"/>
                <a:gd name="connsiteX4" fmla="*/ 487449 w 552598"/>
                <a:gd name="connsiteY4" fmla="*/ 462833 h 604746"/>
                <a:gd name="connsiteX5" fmla="*/ 11817 w 552598"/>
                <a:gd name="connsiteY5" fmla="*/ 404763 h 604746"/>
                <a:gd name="connsiteX6" fmla="*/ 540626 w 552598"/>
                <a:gd name="connsiteY6" fmla="*/ 404763 h 604746"/>
                <a:gd name="connsiteX7" fmla="*/ 552598 w 552598"/>
                <a:gd name="connsiteY7" fmla="*/ 424327 h 604746"/>
                <a:gd name="connsiteX8" fmla="*/ 552598 w 552598"/>
                <a:gd name="connsiteY8" fmla="*/ 537671 h 604746"/>
                <a:gd name="connsiteX9" fmla="*/ 276299 w 552598"/>
                <a:gd name="connsiteY9" fmla="*/ 604746 h 604746"/>
                <a:gd name="connsiteX10" fmla="*/ 0 w 552598"/>
                <a:gd name="connsiteY10" fmla="*/ 537671 h 604746"/>
                <a:gd name="connsiteX11" fmla="*/ 0 w 552598"/>
                <a:gd name="connsiteY11" fmla="*/ 424327 h 604746"/>
                <a:gd name="connsiteX12" fmla="*/ 11817 w 552598"/>
                <a:gd name="connsiteY12" fmla="*/ 404763 h 604746"/>
                <a:gd name="connsiteX13" fmla="*/ 487449 w 552598"/>
                <a:gd name="connsiteY13" fmla="*/ 285980 h 604746"/>
                <a:gd name="connsiteX14" fmla="*/ 472212 w 552598"/>
                <a:gd name="connsiteY14" fmla="*/ 301195 h 604746"/>
                <a:gd name="connsiteX15" fmla="*/ 487449 w 552598"/>
                <a:gd name="connsiteY15" fmla="*/ 316255 h 604746"/>
                <a:gd name="connsiteX16" fmla="*/ 502687 w 552598"/>
                <a:gd name="connsiteY16" fmla="*/ 301195 h 604746"/>
                <a:gd name="connsiteX17" fmla="*/ 487449 w 552598"/>
                <a:gd name="connsiteY17" fmla="*/ 285980 h 604746"/>
                <a:gd name="connsiteX18" fmla="*/ 19125 w 552598"/>
                <a:gd name="connsiteY18" fmla="*/ 221082 h 604746"/>
                <a:gd name="connsiteX19" fmla="*/ 533318 w 552598"/>
                <a:gd name="connsiteY19" fmla="*/ 221082 h 604746"/>
                <a:gd name="connsiteX20" fmla="*/ 552598 w 552598"/>
                <a:gd name="connsiteY20" fmla="*/ 245613 h 604746"/>
                <a:gd name="connsiteX21" fmla="*/ 552598 w 552598"/>
                <a:gd name="connsiteY21" fmla="*/ 359106 h 604746"/>
                <a:gd name="connsiteX22" fmla="*/ 538760 w 552598"/>
                <a:gd name="connsiteY22" fmla="*/ 380066 h 604746"/>
                <a:gd name="connsiteX23" fmla="*/ 13838 w 552598"/>
                <a:gd name="connsiteY23" fmla="*/ 380066 h 604746"/>
                <a:gd name="connsiteX24" fmla="*/ 0 w 552598"/>
                <a:gd name="connsiteY24" fmla="*/ 359106 h 604746"/>
                <a:gd name="connsiteX25" fmla="*/ 0 w 552598"/>
                <a:gd name="connsiteY25" fmla="*/ 245613 h 604746"/>
                <a:gd name="connsiteX26" fmla="*/ 19125 w 552598"/>
                <a:gd name="connsiteY26" fmla="*/ 221082 h 604746"/>
                <a:gd name="connsiteX27" fmla="*/ 487449 w 552598"/>
                <a:gd name="connsiteY27" fmla="*/ 116123 h 604746"/>
                <a:gd name="connsiteX28" fmla="*/ 472212 w 552598"/>
                <a:gd name="connsiteY28" fmla="*/ 131337 h 604746"/>
                <a:gd name="connsiteX29" fmla="*/ 487449 w 552598"/>
                <a:gd name="connsiteY29" fmla="*/ 146550 h 604746"/>
                <a:gd name="connsiteX30" fmla="*/ 502687 w 552598"/>
                <a:gd name="connsiteY30" fmla="*/ 131337 h 604746"/>
                <a:gd name="connsiteX31" fmla="*/ 487449 w 552598"/>
                <a:gd name="connsiteY31" fmla="*/ 116123 h 604746"/>
                <a:gd name="connsiteX32" fmla="*/ 280964 w 552598"/>
                <a:gd name="connsiteY32" fmla="*/ 34464 h 604746"/>
                <a:gd name="connsiteX33" fmla="*/ 74478 w 552598"/>
                <a:gd name="connsiteY33" fmla="*/ 65823 h 604746"/>
                <a:gd name="connsiteX34" fmla="*/ 280964 w 552598"/>
                <a:gd name="connsiteY34" fmla="*/ 97338 h 604746"/>
                <a:gd name="connsiteX35" fmla="*/ 487449 w 552598"/>
                <a:gd name="connsiteY35" fmla="*/ 65823 h 604746"/>
                <a:gd name="connsiteX36" fmla="*/ 280964 w 552598"/>
                <a:gd name="connsiteY36" fmla="*/ 34464 h 604746"/>
                <a:gd name="connsiteX37" fmla="*/ 276299 w 552598"/>
                <a:gd name="connsiteY37" fmla="*/ 0 h 604746"/>
                <a:gd name="connsiteX38" fmla="*/ 552598 w 552598"/>
                <a:gd name="connsiteY38" fmla="*/ 67221 h 604746"/>
                <a:gd name="connsiteX39" fmla="*/ 552598 w 552598"/>
                <a:gd name="connsiteY39" fmla="*/ 180549 h 604746"/>
                <a:gd name="connsiteX40" fmla="*/ 544668 w 552598"/>
                <a:gd name="connsiteY40" fmla="*/ 196384 h 604746"/>
                <a:gd name="connsiteX41" fmla="*/ 7774 w 552598"/>
                <a:gd name="connsiteY41" fmla="*/ 196384 h 604746"/>
                <a:gd name="connsiteX42" fmla="*/ 0 w 552598"/>
                <a:gd name="connsiteY42" fmla="*/ 180549 h 604746"/>
                <a:gd name="connsiteX43" fmla="*/ 0 w 552598"/>
                <a:gd name="connsiteY43" fmla="*/ 67221 h 604746"/>
                <a:gd name="connsiteX44" fmla="*/ 276299 w 552598"/>
                <a:gd name="connsiteY44" fmla="*/ 0 h 604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2598" h="604746">
                  <a:moveTo>
                    <a:pt x="487449" y="462833"/>
                  </a:moveTo>
                  <a:cubicBezTo>
                    <a:pt x="479053" y="462833"/>
                    <a:pt x="472212" y="469509"/>
                    <a:pt x="472212" y="477894"/>
                  </a:cubicBezTo>
                  <a:cubicBezTo>
                    <a:pt x="472212" y="486278"/>
                    <a:pt x="479053" y="493110"/>
                    <a:pt x="487449" y="493110"/>
                  </a:cubicBezTo>
                  <a:cubicBezTo>
                    <a:pt x="495846" y="493110"/>
                    <a:pt x="502687" y="486278"/>
                    <a:pt x="502687" y="477894"/>
                  </a:cubicBezTo>
                  <a:cubicBezTo>
                    <a:pt x="502687" y="469509"/>
                    <a:pt x="495846" y="462833"/>
                    <a:pt x="487449" y="462833"/>
                  </a:cubicBezTo>
                  <a:close/>
                  <a:moveTo>
                    <a:pt x="11817" y="404763"/>
                  </a:moveTo>
                  <a:lnTo>
                    <a:pt x="540626" y="404763"/>
                  </a:lnTo>
                  <a:cubicBezTo>
                    <a:pt x="548244" y="410974"/>
                    <a:pt x="552598" y="417495"/>
                    <a:pt x="552598" y="424327"/>
                  </a:cubicBezTo>
                  <a:lnTo>
                    <a:pt x="552598" y="537671"/>
                  </a:lnTo>
                  <a:cubicBezTo>
                    <a:pt x="552598" y="574780"/>
                    <a:pt x="428831" y="604746"/>
                    <a:pt x="276299" y="604746"/>
                  </a:cubicBezTo>
                  <a:cubicBezTo>
                    <a:pt x="123612" y="604746"/>
                    <a:pt x="0" y="574780"/>
                    <a:pt x="0" y="537671"/>
                  </a:cubicBezTo>
                  <a:lnTo>
                    <a:pt x="0" y="424327"/>
                  </a:lnTo>
                  <a:cubicBezTo>
                    <a:pt x="0" y="417495"/>
                    <a:pt x="4198" y="410974"/>
                    <a:pt x="11817" y="404763"/>
                  </a:cubicBezTo>
                  <a:close/>
                  <a:moveTo>
                    <a:pt x="487449" y="285980"/>
                  </a:moveTo>
                  <a:cubicBezTo>
                    <a:pt x="479053" y="285980"/>
                    <a:pt x="472212" y="292811"/>
                    <a:pt x="472212" y="301195"/>
                  </a:cubicBezTo>
                  <a:cubicBezTo>
                    <a:pt x="472212" y="309579"/>
                    <a:pt x="479053" y="316255"/>
                    <a:pt x="487449" y="316255"/>
                  </a:cubicBezTo>
                  <a:cubicBezTo>
                    <a:pt x="495846" y="316255"/>
                    <a:pt x="502687" y="309579"/>
                    <a:pt x="502687" y="301195"/>
                  </a:cubicBezTo>
                  <a:cubicBezTo>
                    <a:pt x="502687" y="292811"/>
                    <a:pt x="495846" y="285980"/>
                    <a:pt x="487449" y="285980"/>
                  </a:cubicBezTo>
                  <a:close/>
                  <a:moveTo>
                    <a:pt x="19125" y="221082"/>
                  </a:moveTo>
                  <a:lnTo>
                    <a:pt x="533318" y="221082"/>
                  </a:lnTo>
                  <a:cubicBezTo>
                    <a:pt x="545757" y="228690"/>
                    <a:pt x="552598" y="236918"/>
                    <a:pt x="552598" y="245613"/>
                  </a:cubicBezTo>
                  <a:lnTo>
                    <a:pt x="552598" y="359106"/>
                  </a:lnTo>
                  <a:cubicBezTo>
                    <a:pt x="552598" y="366403"/>
                    <a:pt x="547622" y="373545"/>
                    <a:pt x="538760" y="380066"/>
                  </a:cubicBezTo>
                  <a:lnTo>
                    <a:pt x="13838" y="380066"/>
                  </a:lnTo>
                  <a:cubicBezTo>
                    <a:pt x="4820" y="373545"/>
                    <a:pt x="0" y="366403"/>
                    <a:pt x="0" y="359106"/>
                  </a:cubicBezTo>
                  <a:lnTo>
                    <a:pt x="0" y="245613"/>
                  </a:lnTo>
                  <a:cubicBezTo>
                    <a:pt x="0" y="236918"/>
                    <a:pt x="6841" y="228690"/>
                    <a:pt x="19125" y="221082"/>
                  </a:cubicBezTo>
                  <a:close/>
                  <a:moveTo>
                    <a:pt x="487449" y="116123"/>
                  </a:moveTo>
                  <a:cubicBezTo>
                    <a:pt x="479053" y="116123"/>
                    <a:pt x="472212" y="122953"/>
                    <a:pt x="472212" y="131337"/>
                  </a:cubicBezTo>
                  <a:cubicBezTo>
                    <a:pt x="472212" y="139720"/>
                    <a:pt x="479053" y="146550"/>
                    <a:pt x="487449" y="146550"/>
                  </a:cubicBezTo>
                  <a:cubicBezTo>
                    <a:pt x="495846" y="146550"/>
                    <a:pt x="502687" y="139720"/>
                    <a:pt x="502687" y="131337"/>
                  </a:cubicBezTo>
                  <a:cubicBezTo>
                    <a:pt x="502687" y="122953"/>
                    <a:pt x="495846" y="116123"/>
                    <a:pt x="487449" y="116123"/>
                  </a:cubicBezTo>
                  <a:close/>
                  <a:moveTo>
                    <a:pt x="280964" y="34464"/>
                  </a:moveTo>
                  <a:cubicBezTo>
                    <a:pt x="166837" y="34464"/>
                    <a:pt x="74478" y="48591"/>
                    <a:pt x="74478" y="65823"/>
                  </a:cubicBezTo>
                  <a:cubicBezTo>
                    <a:pt x="74478" y="83211"/>
                    <a:pt x="166837" y="97338"/>
                    <a:pt x="280964" y="97338"/>
                  </a:cubicBezTo>
                  <a:cubicBezTo>
                    <a:pt x="394935" y="97338"/>
                    <a:pt x="487449" y="83211"/>
                    <a:pt x="487449" y="65823"/>
                  </a:cubicBezTo>
                  <a:cubicBezTo>
                    <a:pt x="487449" y="48591"/>
                    <a:pt x="394935" y="34464"/>
                    <a:pt x="280964" y="34464"/>
                  </a:cubicBezTo>
                  <a:close/>
                  <a:moveTo>
                    <a:pt x="276299" y="0"/>
                  </a:moveTo>
                  <a:cubicBezTo>
                    <a:pt x="428831" y="0"/>
                    <a:pt x="552598" y="29962"/>
                    <a:pt x="552598" y="67221"/>
                  </a:cubicBezTo>
                  <a:lnTo>
                    <a:pt x="552598" y="180549"/>
                  </a:lnTo>
                  <a:cubicBezTo>
                    <a:pt x="552598" y="185983"/>
                    <a:pt x="549799" y="191261"/>
                    <a:pt x="544668" y="196384"/>
                  </a:cubicBezTo>
                  <a:lnTo>
                    <a:pt x="7774" y="196384"/>
                  </a:lnTo>
                  <a:cubicBezTo>
                    <a:pt x="2799" y="191261"/>
                    <a:pt x="0" y="185983"/>
                    <a:pt x="0" y="180549"/>
                  </a:cubicBezTo>
                  <a:lnTo>
                    <a:pt x="0" y="67221"/>
                  </a:lnTo>
                  <a:cubicBezTo>
                    <a:pt x="0" y="29962"/>
                    <a:pt x="123612" y="0"/>
                    <a:pt x="276299"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en-US">
                <a:solidFill>
                  <a:prstClr val="white"/>
                </a:solidFill>
                <a:latin typeface="思源黑体 CN" panose="020B0500000000000000" pitchFamily="34" charset="-122"/>
                <a:ea typeface="思源黑体 CN" panose="020B0500000000000000" pitchFamily="34" charset="-122"/>
              </a:endParaRPr>
            </a:p>
          </p:txBody>
        </p:sp>
        <p:sp>
          <p:nvSpPr>
            <p:cNvPr id="8218" name="文本框 8217"/>
            <p:cNvSpPr txBox="1"/>
            <p:nvPr/>
          </p:nvSpPr>
          <p:spPr>
            <a:xfrm>
              <a:off x="831786" y="3303494"/>
              <a:ext cx="557111" cy="322973"/>
            </a:xfrm>
            <a:prstGeom prst="rect">
              <a:avLst/>
            </a:prstGeom>
            <a:noFill/>
          </p:spPr>
          <p:txBody>
            <a:bodyPr wrap="square" rtlCol="0">
              <a:spAutoFit/>
            </a:bodyPr>
            <a:lstStyle/>
            <a:p>
              <a:pPr algn="ctr" defTabSz="914400" latinLnBrk="1">
                <a:defRPr/>
              </a:pPr>
              <a:r>
                <a:rPr lang="en-US" altLang="zh-CN" sz="1600" b="1" dirty="0">
                  <a:solidFill>
                    <a:prstClr val="black"/>
                  </a:solidFill>
                  <a:latin typeface="思源黑体 CN" panose="020B0500000000000000" pitchFamily="34" charset="-122"/>
                  <a:ea typeface="思源黑体 CN" panose="020B0500000000000000" pitchFamily="34" charset="-122"/>
                </a:rPr>
                <a:t>A</a:t>
              </a:r>
              <a:endParaRPr lang="zh-CN" altLang="en-US" sz="1600" b="1" dirty="0">
                <a:solidFill>
                  <a:prstClr val="black"/>
                </a:solidFill>
                <a:latin typeface="思源黑体 CN" panose="020B0500000000000000" pitchFamily="34" charset="-122"/>
                <a:ea typeface="思源黑体 CN" panose="020B0500000000000000" pitchFamily="34" charset="-122"/>
              </a:endParaRPr>
            </a:p>
          </p:txBody>
        </p:sp>
        <p:sp>
          <p:nvSpPr>
            <p:cNvPr id="8219" name="文本框 8218"/>
            <p:cNvSpPr txBox="1"/>
            <p:nvPr/>
          </p:nvSpPr>
          <p:spPr>
            <a:xfrm>
              <a:off x="2161634" y="3303494"/>
              <a:ext cx="557111" cy="322973"/>
            </a:xfrm>
            <a:prstGeom prst="rect">
              <a:avLst/>
            </a:prstGeom>
            <a:noFill/>
          </p:spPr>
          <p:txBody>
            <a:bodyPr wrap="square" rtlCol="0">
              <a:spAutoFit/>
            </a:bodyPr>
            <a:lstStyle/>
            <a:p>
              <a:pPr algn="ctr" defTabSz="914400" latinLnBrk="1">
                <a:defRPr/>
              </a:pPr>
              <a:r>
                <a:rPr lang="en-US" altLang="zh-CN" sz="1600" b="1" dirty="0">
                  <a:solidFill>
                    <a:prstClr val="black"/>
                  </a:solidFill>
                  <a:latin typeface="思源黑体 CN" panose="020B0500000000000000" pitchFamily="34" charset="-122"/>
                  <a:ea typeface="思源黑体 CN" panose="020B0500000000000000" pitchFamily="34" charset="-122"/>
                </a:rPr>
                <a:t>B</a:t>
              </a:r>
              <a:endParaRPr lang="zh-CN" altLang="en-US" sz="1600" b="1" dirty="0">
                <a:solidFill>
                  <a:prstClr val="black"/>
                </a:solidFill>
                <a:latin typeface="思源黑体 CN" panose="020B0500000000000000" pitchFamily="34" charset="-122"/>
                <a:ea typeface="思源黑体 CN" panose="020B0500000000000000" pitchFamily="34" charset="-122"/>
              </a:endParaRPr>
            </a:p>
          </p:txBody>
        </p:sp>
        <p:sp>
          <p:nvSpPr>
            <p:cNvPr id="8220" name="箭头: 虚尾 8219"/>
            <p:cNvSpPr/>
            <p:nvPr/>
          </p:nvSpPr>
          <p:spPr>
            <a:xfrm>
              <a:off x="1556053" y="2913003"/>
              <a:ext cx="454176" cy="356041"/>
            </a:xfrm>
            <a:prstGeom prst="strip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grpSp>
      <p:sp>
        <p:nvSpPr>
          <p:cNvPr id="8221" name="文本框 8220"/>
          <p:cNvSpPr txBox="1"/>
          <p:nvPr/>
        </p:nvSpPr>
        <p:spPr>
          <a:xfrm>
            <a:off x="2818630" y="3722228"/>
            <a:ext cx="1255486" cy="938719"/>
          </a:xfrm>
          <a:prstGeom prst="rect">
            <a:avLst/>
          </a:prstGeom>
          <a:noFill/>
        </p:spPr>
        <p:txBody>
          <a:bodyPr wrap="square" rtlCol="0">
            <a:spAutoFit/>
          </a:bodyPr>
          <a:lstStyle/>
          <a:p>
            <a:pPr marL="171450" indent="-171450" algn="ctr" defTabSz="914400" latinLnBrk="1">
              <a:spcBef>
                <a:spcPts val="600"/>
              </a:spcBef>
              <a:spcAft>
                <a:spcPts val="600"/>
              </a:spcAft>
              <a:buFont typeface="Wingdings" panose="05000000000000000000" pitchFamily="2" charset="2"/>
              <a:buChar char="p"/>
              <a:defRPr/>
            </a:pPr>
            <a:r>
              <a:rPr lang="zh-CN" altLang="en-US" sz="1000" b="1" dirty="0">
                <a:solidFill>
                  <a:prstClr val="black"/>
                </a:solidFill>
                <a:latin typeface="思源黑体 CN" panose="020B0500000000000000" pitchFamily="34" charset="-122"/>
                <a:ea typeface="思源黑体 CN" panose="020B0500000000000000" pitchFamily="34" charset="-122"/>
              </a:rPr>
              <a:t>回迁</a:t>
            </a:r>
            <a:endParaRPr lang="en-US" altLang="zh-CN" sz="1000" b="1" dirty="0">
              <a:solidFill>
                <a:prstClr val="black"/>
              </a:solidFill>
              <a:latin typeface="思源黑体 CN" panose="020B0500000000000000" pitchFamily="34" charset="-122"/>
              <a:ea typeface="思源黑体 CN" panose="020B0500000000000000" pitchFamily="34" charset="-122"/>
            </a:endParaRPr>
          </a:p>
          <a:p>
            <a:pPr algn="just" defTabSz="914400" latinLnBrk="1">
              <a:defRPr/>
            </a:pPr>
            <a:r>
              <a:rPr lang="zh-CN" altLang="en-US" sz="1000" dirty="0">
                <a:solidFill>
                  <a:prstClr val="black"/>
                </a:solidFill>
                <a:latin typeface="思源黑体 CN" panose="020B0500000000000000" pitchFamily="34" charset="-122"/>
                <a:ea typeface="思源黑体 CN" panose="020B0500000000000000" pitchFamily="34" charset="-122"/>
              </a:rPr>
              <a:t>数据库</a:t>
            </a:r>
            <a:r>
              <a:rPr lang="en-US" altLang="zh-CN" sz="1000" dirty="0">
                <a:solidFill>
                  <a:prstClr val="black"/>
                </a:solidFill>
                <a:latin typeface="思源黑体 CN" panose="020B0500000000000000" pitchFamily="34" charset="-122"/>
                <a:ea typeface="思源黑体 CN" panose="020B0500000000000000" pitchFamily="34" charset="-122"/>
              </a:rPr>
              <a:t>B</a:t>
            </a:r>
            <a:r>
              <a:rPr lang="zh-CN" altLang="en-US" sz="1000" dirty="0">
                <a:solidFill>
                  <a:prstClr val="black"/>
                </a:solidFill>
                <a:latin typeface="思源黑体 CN" panose="020B0500000000000000" pitchFamily="34" charset="-122"/>
                <a:ea typeface="思源黑体 CN" panose="020B0500000000000000" pitchFamily="34" charset="-122"/>
              </a:rPr>
              <a:t>出现问题时，要能及时切换至数据库</a:t>
            </a:r>
            <a:r>
              <a:rPr lang="en-US" altLang="zh-CN" sz="1000" dirty="0">
                <a:solidFill>
                  <a:prstClr val="black"/>
                </a:solidFill>
                <a:latin typeface="思源黑体 CN" panose="020B0500000000000000" pitchFamily="34" charset="-122"/>
                <a:ea typeface="思源黑体 CN" panose="020B0500000000000000" pitchFamily="34" charset="-122"/>
              </a:rPr>
              <a:t>A</a:t>
            </a:r>
            <a:r>
              <a:rPr lang="zh-CN" altLang="en-US" sz="1000" dirty="0">
                <a:solidFill>
                  <a:prstClr val="black"/>
                </a:solidFill>
                <a:latin typeface="思源黑体 CN" panose="020B0500000000000000" pitchFamily="34" charset="-122"/>
                <a:ea typeface="思源黑体 CN" panose="020B0500000000000000" pitchFamily="34" charset="-122"/>
              </a:rPr>
              <a:t>，保证业务正常进行</a:t>
            </a:r>
            <a:endParaRPr lang="zh-CN" altLang="en-US" sz="1000" dirty="0">
              <a:solidFill>
                <a:prstClr val="black"/>
              </a:solidFill>
              <a:latin typeface="思源黑体 CN" panose="020B0500000000000000" pitchFamily="34" charset="-122"/>
              <a:ea typeface="思源黑体 CN" panose="020B0500000000000000" pitchFamily="34" charset="-122"/>
            </a:endParaRPr>
          </a:p>
        </p:txBody>
      </p:sp>
      <p:pic>
        <p:nvPicPr>
          <p:cNvPr id="8222" name="图形 8221" descr="并购 纯色填充"/>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2292938" y="3045638"/>
            <a:ext cx="914400" cy="914400"/>
          </a:xfrm>
          <a:prstGeom prst="rect">
            <a:avLst/>
          </a:prstGeom>
        </p:spPr>
      </p:pic>
      <p:sp>
        <p:nvSpPr>
          <p:cNvPr id="8225" name="矩形 8224"/>
          <p:cNvSpPr/>
          <p:nvPr/>
        </p:nvSpPr>
        <p:spPr>
          <a:xfrm>
            <a:off x="939980" y="5020225"/>
            <a:ext cx="3590473" cy="169753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pic>
        <p:nvPicPr>
          <p:cNvPr id="8224" name="图形 8223" descr="V 形箭头 纯色填充"/>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2396661" y="4448935"/>
            <a:ext cx="628390" cy="628390"/>
          </a:xfrm>
          <a:prstGeom prst="rect">
            <a:avLst/>
          </a:prstGeom>
        </p:spPr>
      </p:pic>
      <p:sp>
        <p:nvSpPr>
          <p:cNvPr id="8226" name="矩形 8225"/>
          <p:cNvSpPr/>
          <p:nvPr/>
        </p:nvSpPr>
        <p:spPr>
          <a:xfrm>
            <a:off x="37273" y="2202052"/>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数据库切换的核心要求</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功能层面</a:t>
            </a:r>
            <a:r>
              <a:rPr lang="en-US" altLang="zh-CN" dirty="0"/>
              <a:t>——</a:t>
            </a:r>
            <a:r>
              <a:rPr lang="zh-CN" altLang="en-US" dirty="0"/>
              <a:t>事务处理能力</a:t>
            </a:r>
            <a:endParaRPr lang="zh-CN" altLang="en-US" dirty="0"/>
          </a:p>
        </p:txBody>
      </p:sp>
      <p:sp>
        <p:nvSpPr>
          <p:cNvPr id="2" name="文本框 1"/>
          <p:cNvSpPr txBox="1"/>
          <p:nvPr/>
        </p:nvSpPr>
        <p:spPr>
          <a:xfrm>
            <a:off x="360256" y="849060"/>
            <a:ext cx="11548459" cy="1069908"/>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400" b="1">
                <a:solidFill>
                  <a:schemeClr val="bg2">
                    <a:lumMod val="25000"/>
                  </a:schemeClr>
                </a:solidFill>
                <a:latin typeface="思源黑体 CN" panose="020B0500000000000000" pitchFamily="34" charset="-122"/>
                <a:ea typeface="思源黑体 CN" panose="020B0500000000000000" pitchFamily="34" charset="-122"/>
              </a:defRPr>
            </a:lvl1pPr>
            <a:lvl2pPr latinLnBrk="1"/>
            <a:lvl3pPr latinLnBrk="1"/>
            <a:lvl4pPr latinLnBrk="1"/>
            <a:lvl5pPr latinLnBrk="1"/>
            <a:lvl6pPr latinLnBrk="1"/>
            <a:lvl7pPr latinLnBrk="1"/>
            <a:lvl8pPr latinLnBrk="1"/>
            <a:lvl9pPr latinLnBrk="1"/>
          </a:lstStyle>
          <a:p>
            <a:pPr marL="0" indent="0">
              <a:buNone/>
            </a:pPr>
            <a:r>
              <a:rPr lang="zh-CN" altLang="en-US" dirty="0"/>
              <a:t>事务处理能力是数据库管理系统诞生的最直接原因，也是长久以来用户对于数据库的核心诉求。从技术架构来看：</a:t>
            </a:r>
            <a:endParaRPr lang="en-US" altLang="zh-CN" dirty="0"/>
          </a:p>
          <a:p>
            <a:r>
              <a:rPr lang="zh-CN" altLang="en-US" dirty="0"/>
              <a:t>集中式数据库部署较为简单，相应的事务集中处理技术发展较为成熟；</a:t>
            </a:r>
            <a:endParaRPr lang="en-US" altLang="zh-CN" dirty="0"/>
          </a:p>
          <a:p>
            <a:r>
              <a:rPr lang="zh-CN" altLang="en-US" dirty="0"/>
              <a:t>分布式数据库最大的特征是具备分布式事务处理能力，通过高性能并行计算、全局事务管理等机制，实现与集中式数据库一致的</a:t>
            </a:r>
            <a:r>
              <a:rPr lang="en-US" altLang="zh-CN" dirty="0"/>
              <a:t>ACID</a:t>
            </a:r>
            <a:r>
              <a:rPr lang="zh-CN" altLang="en-US" dirty="0"/>
              <a:t>特性。</a:t>
            </a:r>
            <a:endParaRPr lang="zh-CN" altLang="en-US" dirty="0"/>
          </a:p>
        </p:txBody>
      </p:sp>
      <p:sp>
        <p:nvSpPr>
          <p:cNvPr id="19" name="矩形 18"/>
          <p:cNvSpPr/>
          <p:nvPr/>
        </p:nvSpPr>
        <p:spPr>
          <a:xfrm>
            <a:off x="3441802" y="2129107"/>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国内主要分布式数据库事务处理能力对比</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9" name="文本框 8"/>
          <p:cNvSpPr txBox="1"/>
          <p:nvPr/>
        </p:nvSpPr>
        <p:spPr>
          <a:xfrm>
            <a:off x="818696" y="6401821"/>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graphicFrame>
        <p:nvGraphicFramePr>
          <p:cNvPr id="7" name="표 7"/>
          <p:cNvGraphicFramePr>
            <a:graphicFrameLocks noGrp="1"/>
          </p:cNvGraphicFramePr>
          <p:nvPr/>
        </p:nvGraphicFramePr>
        <p:xfrm>
          <a:off x="1021893" y="2513830"/>
          <a:ext cx="10139587" cy="3836169"/>
        </p:xfrm>
        <a:graphic>
          <a:graphicData uri="http://schemas.openxmlformats.org/drawingml/2006/table">
            <a:tbl>
              <a:tblPr firstRow="1" bandRow="1">
                <a:effectLst/>
                <a:tableStyleId>{5C22544A-7EE6-4342-B048-85BDC9FD1C3A}</a:tableStyleId>
              </a:tblPr>
              <a:tblGrid>
                <a:gridCol w="1262459"/>
                <a:gridCol w="2219282"/>
                <a:gridCol w="2219282"/>
                <a:gridCol w="2219282"/>
                <a:gridCol w="2219282"/>
              </a:tblGrid>
              <a:tr h="412798">
                <a:tc rowSpan="2">
                  <a:txBody>
                    <a:bodyPr/>
                    <a:lstStyle/>
                    <a:p>
                      <a:pPr algn="ctr" latinLnBrk="1"/>
                      <a:r>
                        <a:rPr lang="zh-CN" altLang="en-US"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指标</a:t>
                      </a:r>
                      <a:endParaRPr lang="en-US" altLang="ko-KR"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gridSpan="2">
                  <a:txBody>
                    <a:bodyPr/>
                    <a:lstStyle/>
                    <a:p>
                      <a:pPr algn="ctr" latinLnBrk="1"/>
                      <a:r>
                        <a:rPr lang="zh-CN" altLang="en-US"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原生分布式数据库</a:t>
                      </a:r>
                      <a:endParaRPr lang="en-US" altLang="ko-KR"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gridSpan="2">
                  <a:txBody>
                    <a:bodyPr/>
                    <a:lstStyle/>
                    <a:p>
                      <a:pPr algn="ctr" latinLnBrk="1"/>
                      <a:r>
                        <a:rPr lang="zh-CN" altLang="en-US"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基于中间件产品的分布式数据库</a:t>
                      </a:r>
                      <a:endParaRPr lang="en-US" altLang="ko-KR" sz="14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09441">
                <a:tc vMerge="1">
                  <a:tcPr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16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T</a:t>
                      </a:r>
                      <a:r>
                        <a:rPr lang="en-US" altLang="zh-CN" sz="16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iDB</a:t>
                      </a:r>
                      <a:endPar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16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G</a:t>
                      </a:r>
                      <a:r>
                        <a:rPr lang="en-US" altLang="zh-CN" sz="16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oldenDB</a:t>
                      </a:r>
                      <a:endPar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TDSQL</a:t>
                      </a:r>
                      <a:endParaRPr lang="en-US" altLang="ko-KR"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1396515">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2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性能</a:t>
                      </a:r>
                      <a:endParaRPr lang="en-US" altLang="ko-KR" sz="12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并发能力和扩展性强</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7.07</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亿</a:t>
                      </a:r>
                      <a:r>
                        <a:rPr lang="en-US" altLang="zh-CN" sz="11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tmpC</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成绩成为</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TPC-C</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基准测试榜首，刷新世界纪录</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1526</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万</a:t>
                      </a:r>
                      <a:r>
                        <a:rPr lang="en-US" altLang="zh-CN" sz="11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QphH</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成绩打破世界纪录，登顶</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TPC-H</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权威榜单</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并发能力和扩展性强</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由于架构本身局限性，单个</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SQL</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执行响应时间相对较长</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有一定线性扩展性</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性能不超过原生</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MySQL</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的能力</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有一定线性扩展性</a:t>
                      </a:r>
                      <a:endPar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性能不超过原生</a:t>
                      </a:r>
                      <a:r>
                        <a:rPr kumimoji="0" lang="en-US" altLang="zh-CN"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MySQL</a:t>
                      </a:r>
                      <a:r>
                        <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rPr>
                        <a:t>的能力</a:t>
                      </a:r>
                      <a:endParaRPr kumimoji="0" lang="en-US" altLang="ko-KR" sz="1100" b="0" i="0" u="none" strike="noStrike" kern="1200" cap="none" spc="0" normalizeH="0" baseline="0" noProof="0" dirty="0">
                        <a:ln>
                          <a:noFill/>
                        </a:ln>
                        <a:solidFill>
                          <a:prstClr val="black">
                            <a:lumMod val="65000"/>
                            <a:lumOff val="35000"/>
                          </a:prstClr>
                        </a:solidFill>
                        <a:effectLst/>
                        <a:uLnTx/>
                        <a:uFillTx/>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17415">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2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分布式事务处理</a:t>
                      </a:r>
                      <a:endParaRPr lang="en-US" altLang="ko-KR" sz="12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en-US" altLang="ko-KR" sz="11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P</a:t>
                      </a:r>
                      <a:r>
                        <a:rPr lang="en-US" altLang="zh-CN" sz="11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axos</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优化过的两阶段提交的方式，保证跨机事务的强一致性</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事务提交延迟较低，高并发场景下性能强</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自动解决异常处理，回滚代价低</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RAFT+</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两阶段提交的方式，保证跨机事务的强一致性</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由于底层存储相当于</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KV</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存储，事务提交延迟较高，高并发场景下性能较弱</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自动解决异常处理，回滚代价低</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中间件组件</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GTM+</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两阶段提交的方式，使用</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TCC</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方案实现跨机事务最终一致性</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高并发场景下性能一般</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异常时需要事务补偿逻辑，回滚代价高</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中间件组件（协调节点）</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两阶段提交的方式，使用</a:t>
                      </a:r>
                      <a:r>
                        <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TCC</a:t>
                      </a: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方案实现跨机事务最终一致性</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高并发场景下性能一般</a:t>
                      </a:r>
                      <a:endParaRPr lang="en-US" altLang="zh-CN"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171450" marR="0" lvl="0" indent="-171450" algn="just" defTabSz="914400" rtl="0" eaLnBrk="1" fontAlgn="auto" latinLnBrk="1" hangingPunct="1">
                        <a:lnSpc>
                          <a:spcPct val="100000"/>
                        </a:lnSpc>
                        <a:spcBef>
                          <a:spcPts val="0"/>
                        </a:spcBef>
                        <a:spcAft>
                          <a:spcPts val="0"/>
                        </a:spcAft>
                        <a:buClrTx/>
                        <a:buSzTx/>
                        <a:buFont typeface="Wingdings" panose="05000000000000000000" pitchFamily="2" charset="2"/>
                        <a:buChar char="u"/>
                        <a:defRPr/>
                      </a:pPr>
                      <a:r>
                        <a:rPr lang="zh-CN" altLang="en-US"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异常时需要事务补偿逻辑，回滚代价高</a:t>
                      </a:r>
                      <a:endParaRPr lang="en-US" altLang="ko-KR" sz="11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bl>
          </a:graphicData>
        </a:graphic>
      </p:graphicFrame>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功能层面</a:t>
            </a:r>
            <a:r>
              <a:rPr lang="en-US" altLang="zh-CN" dirty="0"/>
              <a:t>——</a:t>
            </a:r>
            <a:r>
              <a:rPr lang="zh-CN" altLang="en-US" dirty="0"/>
              <a:t>大数据实时分析能力</a:t>
            </a:r>
            <a:endParaRPr lang="zh-CN" altLang="en-US" dirty="0"/>
          </a:p>
        </p:txBody>
      </p:sp>
      <p:sp>
        <p:nvSpPr>
          <p:cNvPr id="19" name="矩形 18"/>
          <p:cNvSpPr/>
          <p:nvPr/>
        </p:nvSpPr>
        <p:spPr>
          <a:xfrm>
            <a:off x="1499717" y="3482867"/>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a:t>
            </a:r>
            <a:r>
              <a:rPr lang="en-US" altLang="zh-CN" sz="1600" b="1" dirty="0">
                <a:solidFill>
                  <a:srgbClr val="1CA09D"/>
                </a:solidFill>
                <a:latin typeface="思源黑体 CN" panose="020B0500000000000000" pitchFamily="34" charset="-122"/>
                <a:ea typeface="思源黑体 CN" panose="020B0500000000000000" pitchFamily="34" charset="-122"/>
              </a:rPr>
              <a:t>HTAP</a:t>
            </a:r>
            <a:r>
              <a:rPr lang="zh-CN" altLang="en-US" sz="1600" b="1" dirty="0">
                <a:solidFill>
                  <a:srgbClr val="1CA09D"/>
                </a:solidFill>
                <a:latin typeface="思源黑体 CN" panose="020B0500000000000000" pitchFamily="34" charset="-122"/>
                <a:ea typeface="思源黑体 CN" panose="020B0500000000000000" pitchFamily="34" charset="-122"/>
              </a:rPr>
              <a:t>数据库盘点</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9" name="文本框 8"/>
          <p:cNvSpPr txBox="1"/>
          <p:nvPr/>
        </p:nvSpPr>
        <p:spPr>
          <a:xfrm>
            <a:off x="430449" y="6478752"/>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graphicFrame>
        <p:nvGraphicFramePr>
          <p:cNvPr id="3" name="표 7"/>
          <p:cNvGraphicFramePr>
            <a:graphicFrameLocks noGrp="1"/>
          </p:cNvGraphicFramePr>
          <p:nvPr/>
        </p:nvGraphicFramePr>
        <p:xfrm>
          <a:off x="486201" y="3822012"/>
          <a:ext cx="7053427" cy="2634753"/>
        </p:xfrm>
        <a:graphic>
          <a:graphicData uri="http://schemas.openxmlformats.org/drawingml/2006/table">
            <a:tbl>
              <a:tblPr firstRow="1" bandRow="1">
                <a:effectLst/>
                <a:tableStyleId>{5C22544A-7EE6-4342-B048-85BDC9FD1C3A}</a:tableStyleId>
              </a:tblPr>
              <a:tblGrid>
                <a:gridCol w="818698"/>
                <a:gridCol w="901467"/>
                <a:gridCol w="737564"/>
                <a:gridCol w="4595698"/>
              </a:tblGrid>
              <a:tr h="375571">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厂商</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相关产品</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架构类型</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主要特征</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33384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达梦数据库</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DM8</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统一架构</a:t>
                      </a:r>
                      <a:endParaRPr lang="en-US" altLang="ko-KR"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采用行列融合存储技术，支持变更缓存和高级日志，在兼顾 </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OLAP </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和 </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OLTP </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的同时，满足 </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HTAP </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混合应用场景。</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45903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统一架构</a:t>
                      </a:r>
                      <a:endParaRPr lang="en-US" altLang="ko-KR"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一套引擎处理</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和基本的</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AP</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场景，同时基于资源组隔离技术，提供</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TP/AP</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业务资源隔离的可靠方案，免去复杂的实时数仓建设，是目前全球唯一刷新</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TPC-C</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和</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TPC-H</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测试世界纪录的分布式数据库。</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33384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PingCAP</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a:t>
                      </a:r>
                      <a:r>
                        <a:rPr lang="en-US" altLang="zh-CN"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iDB</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分离架构</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国内首家开源</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HTAP</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分布式数据库，具备水平扩缩容、金融级高可用、兼容</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My</a:t>
                      </a:r>
                      <a:r>
                        <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SQL</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生态等特性，适用于高可用、强一致要求较高、数据规模较大等应用场景。</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3384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腾讯云</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TDSQL-H</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分离架构</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支持行列混合存储，</a:t>
                      </a:r>
                      <a:r>
                        <a:rPr lang="en-US" altLang="zh-CN"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LibraDB</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版本基于可插拔式引擎设计，拥有强大的数据融合能力和云原生系统架构，支持高负载事务和海量数据复杂分析。</a:t>
                      </a:r>
                      <a:endPar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33384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人大金仓</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2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KSO</a:t>
                      </a:r>
                      <a:r>
                        <a:rPr lang="en-US" altLang="zh-CN"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ne</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20000"/>
                      </a:srgb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统一架构</a:t>
                      </a:r>
                      <a:endParaRPr lang="en-US" altLang="ko-KR" sz="8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20000"/>
                      </a:srgbClr>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支持跨</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AZ</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部署，数据</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0</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丢失，支持大规模横向扩展，</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PB</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级海量数据存储等企业级数据库特性。拥有高可靠、高安全、弹性伸缩、高效备份恢复等关键能力。</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alpha val="20000"/>
                      </a:srgbClr>
                    </a:solidFill>
                  </a:tcPr>
                </a:tc>
              </a:tr>
              <a:tr h="459031">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华为云</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G</a:t>
                      </a:r>
                      <a:r>
                        <a:rPr lang="en-US" altLang="zh-CN" sz="8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aussDB</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分离架构</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分布式并行关系型数据库系统，着重构筑传统数据库的企业级能力和互联网分布式数据库的高扩展和高可用能力，兼容</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SQL</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标准，提供百万级</a:t>
                      </a:r>
                      <a:r>
                        <a:rPr lang="en-US" altLang="zh-CN"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TPMC</a:t>
                      </a:r>
                      <a:r>
                        <a:rPr lang="zh-CN" altLang="en-US"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的交易处理能力和企业级可靠性。</a:t>
                      </a:r>
                      <a:endParaRPr lang="en-US" altLang="ko-KR" sz="8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r>
            </a:tbl>
          </a:graphicData>
        </a:graphic>
      </p:graphicFrame>
      <p:sp>
        <p:nvSpPr>
          <p:cNvPr id="8" name="文本框 7"/>
          <p:cNvSpPr txBox="1"/>
          <p:nvPr/>
        </p:nvSpPr>
        <p:spPr>
          <a:xfrm>
            <a:off x="486201" y="1121123"/>
            <a:ext cx="5497110" cy="1670201"/>
          </a:xfrm>
          <a:prstGeom prst="rect">
            <a:avLst/>
          </a:prstGeom>
          <a:noFill/>
        </p:spPr>
        <p:txBody>
          <a:bodyPr wrap="square" rtlCol="0">
            <a:spAutoFit/>
          </a:bodyPr>
          <a:lstStyle>
            <a:defPPr>
              <a:defRPr lang="zh-CN"/>
            </a:defPPr>
            <a:lvl1pPr algn="just">
              <a:lnSpc>
                <a:spcPct val="150000"/>
              </a:lnSpc>
              <a:defRPr sz="1600" b="1">
                <a:solidFill>
                  <a:schemeClr val="bg2">
                    <a:lumMod val="25000"/>
                  </a:schemeClr>
                </a:solidFill>
                <a:latin typeface="微软雅黑" panose="020B0503020204020204" pitchFamily="34" charset="-122"/>
                <a:ea typeface="微软雅黑" panose="020B0503020204020204" pitchFamily="34" charset="-122"/>
              </a:defRPr>
            </a:lvl1pPr>
          </a:lstStyle>
          <a:p>
            <a:pPr marL="285750" indent="-285750">
              <a:buFont typeface="Wingdings" panose="05000000000000000000" pitchFamily="2" charset="2"/>
              <a:buChar char="n"/>
            </a:pPr>
            <a:r>
              <a:rPr lang="zh-CN" altLang="en-US" sz="1400" b="0" dirty="0">
                <a:latin typeface="思源黑体 CN" panose="020B0500000000000000" pitchFamily="34" charset="-122"/>
                <a:ea typeface="思源黑体 CN" panose="020B0500000000000000" pitchFamily="34" charset="-122"/>
              </a:rPr>
              <a:t>在新的业务需求下，用户更加青睐可以</a:t>
            </a:r>
            <a:r>
              <a:rPr lang="zh-CN" altLang="en-US" sz="1400" dirty="0">
                <a:solidFill>
                  <a:srgbClr val="FF0000"/>
                </a:solidFill>
                <a:latin typeface="思源黑体 CN" panose="020B0500000000000000" pitchFamily="34" charset="-122"/>
                <a:ea typeface="思源黑体 CN" panose="020B0500000000000000" pitchFamily="34" charset="-122"/>
              </a:rPr>
              <a:t>同时执行实施交易处理和海量数据分析</a:t>
            </a:r>
            <a:r>
              <a:rPr lang="zh-CN" altLang="en-US" sz="1400" b="0" dirty="0">
                <a:latin typeface="思源黑体 CN" panose="020B0500000000000000" pitchFamily="34" charset="-122"/>
                <a:ea typeface="思源黑体 CN" panose="020B0500000000000000" pitchFamily="34" charset="-122"/>
              </a:rPr>
              <a:t>的数据库架构，</a:t>
            </a:r>
            <a:r>
              <a:rPr lang="en-US" altLang="zh-CN" sz="1400" dirty="0">
                <a:solidFill>
                  <a:srgbClr val="FF0000"/>
                </a:solidFill>
                <a:latin typeface="思源黑体 CN" panose="020B0500000000000000" pitchFamily="34" charset="-122"/>
                <a:ea typeface="思源黑体 CN" panose="020B0500000000000000" pitchFamily="34" charset="-122"/>
              </a:rPr>
              <a:t>HTAP</a:t>
            </a:r>
            <a:r>
              <a:rPr lang="zh-CN" altLang="en-US" sz="1400" dirty="0">
                <a:solidFill>
                  <a:srgbClr val="FF0000"/>
                </a:solidFill>
                <a:latin typeface="思源黑体 CN" panose="020B0500000000000000" pitchFamily="34" charset="-122"/>
                <a:ea typeface="思源黑体 CN" panose="020B0500000000000000" pitchFamily="34" charset="-122"/>
              </a:rPr>
              <a:t>混合事务</a:t>
            </a:r>
            <a:r>
              <a:rPr lang="en-US" altLang="zh-CN" sz="1400" dirty="0">
                <a:solidFill>
                  <a:srgbClr val="FF0000"/>
                </a:solidFill>
                <a:latin typeface="思源黑体 CN" panose="020B0500000000000000" pitchFamily="34" charset="-122"/>
                <a:ea typeface="思源黑体 CN" panose="020B0500000000000000" pitchFamily="34" charset="-122"/>
              </a:rPr>
              <a:t>/</a:t>
            </a:r>
            <a:r>
              <a:rPr lang="zh-CN" altLang="en-US" sz="1400" dirty="0">
                <a:solidFill>
                  <a:srgbClr val="FF0000"/>
                </a:solidFill>
                <a:latin typeface="思源黑体 CN" panose="020B0500000000000000" pitchFamily="34" charset="-122"/>
                <a:ea typeface="思源黑体 CN" panose="020B0500000000000000" pitchFamily="34" charset="-122"/>
              </a:rPr>
              <a:t>分析处理模式</a:t>
            </a:r>
            <a:r>
              <a:rPr lang="zh-CN" altLang="en-US" sz="1400" b="0" dirty="0">
                <a:latin typeface="思源黑体 CN" panose="020B0500000000000000" pitchFamily="34" charset="-122"/>
                <a:ea typeface="思源黑体 CN" panose="020B0500000000000000" pitchFamily="34" charset="-122"/>
              </a:rPr>
              <a:t>成为数据库发展的新方向。</a:t>
            </a:r>
            <a:endParaRPr lang="en-US" altLang="zh-CN" sz="1400" b="0" dirty="0">
              <a:latin typeface="思源黑体 CN" panose="020B0500000000000000" pitchFamily="34" charset="-122"/>
              <a:ea typeface="思源黑体 CN" panose="020B0500000000000000" pitchFamily="34" charset="-122"/>
            </a:endParaRPr>
          </a:p>
          <a:p>
            <a:pPr marL="285750" indent="-285750">
              <a:buFont typeface="Wingdings" panose="05000000000000000000" pitchFamily="2" charset="2"/>
              <a:buChar char="n"/>
            </a:pPr>
            <a:r>
              <a:rPr lang="zh-CN" altLang="en-US" sz="1400" b="0" dirty="0">
                <a:latin typeface="思源黑体 CN" panose="020B0500000000000000" pitchFamily="34" charset="-122"/>
                <a:ea typeface="思源黑体 CN" panose="020B0500000000000000" pitchFamily="34" charset="-122"/>
              </a:rPr>
              <a:t>根据</a:t>
            </a:r>
            <a:r>
              <a:rPr lang="en-US" altLang="zh-CN" sz="1400" b="0" dirty="0">
                <a:latin typeface="思源黑体 CN" panose="020B0500000000000000" pitchFamily="34" charset="-122"/>
                <a:ea typeface="思源黑体 CN" panose="020B0500000000000000" pitchFamily="34" charset="-122"/>
              </a:rPr>
              <a:t>OLTP</a:t>
            </a:r>
            <a:r>
              <a:rPr lang="zh-CN" altLang="en-US" sz="1400" b="0" dirty="0">
                <a:latin typeface="思源黑体 CN" panose="020B0500000000000000" pitchFamily="34" charset="-122"/>
                <a:ea typeface="思源黑体 CN" panose="020B0500000000000000" pitchFamily="34" charset="-122"/>
              </a:rPr>
              <a:t>和</a:t>
            </a:r>
            <a:r>
              <a:rPr lang="en-US" altLang="zh-CN" sz="1400" b="0" dirty="0">
                <a:latin typeface="思源黑体 CN" panose="020B0500000000000000" pitchFamily="34" charset="-122"/>
                <a:ea typeface="思源黑体 CN" panose="020B0500000000000000" pitchFamily="34" charset="-122"/>
              </a:rPr>
              <a:t>OLAP</a:t>
            </a:r>
            <a:r>
              <a:rPr lang="zh-CN" altLang="en-US" sz="1400" b="0" dirty="0">
                <a:latin typeface="思源黑体 CN" panose="020B0500000000000000" pitchFamily="34" charset="-122"/>
                <a:ea typeface="思源黑体 CN" panose="020B0500000000000000" pitchFamily="34" charset="-122"/>
              </a:rPr>
              <a:t>负载是否使用相同的节点或引擎，</a:t>
            </a:r>
            <a:r>
              <a:rPr lang="en-US" altLang="zh-CN" sz="1400" b="0" dirty="0">
                <a:latin typeface="思源黑体 CN" panose="020B0500000000000000" pitchFamily="34" charset="-122"/>
                <a:ea typeface="思源黑体 CN" panose="020B0500000000000000" pitchFamily="34" charset="-122"/>
              </a:rPr>
              <a:t>HTAP</a:t>
            </a:r>
            <a:r>
              <a:rPr lang="zh-CN" altLang="en-US" sz="1400" b="0" dirty="0">
                <a:latin typeface="思源黑体 CN" panose="020B0500000000000000" pitchFamily="34" charset="-122"/>
                <a:ea typeface="思源黑体 CN" panose="020B0500000000000000" pitchFamily="34" charset="-122"/>
              </a:rPr>
              <a:t>方案可分为统一架构和分离架构两个方向。</a:t>
            </a:r>
            <a:endParaRPr lang="zh-CN" altLang="en-US" sz="1400" b="0" dirty="0">
              <a:latin typeface="思源黑体 CN" panose="020B0500000000000000" pitchFamily="34" charset="-122"/>
              <a:ea typeface="思源黑体 CN" panose="020B0500000000000000" pitchFamily="34" charset="-122"/>
            </a:endParaRPr>
          </a:p>
        </p:txBody>
      </p:sp>
      <p:grpSp>
        <p:nvGrpSpPr>
          <p:cNvPr id="10" name="组合 9"/>
          <p:cNvGrpSpPr/>
          <p:nvPr/>
        </p:nvGrpSpPr>
        <p:grpSpPr>
          <a:xfrm>
            <a:off x="6411268" y="1396982"/>
            <a:ext cx="5011478" cy="1695486"/>
            <a:chOff x="704612" y="4971748"/>
            <a:chExt cx="5341858" cy="1185235"/>
          </a:xfrm>
        </p:grpSpPr>
        <p:sp>
          <p:nvSpPr>
            <p:cNvPr id="11" name="圆角矩形 91"/>
            <p:cNvSpPr/>
            <p:nvPr/>
          </p:nvSpPr>
          <p:spPr>
            <a:xfrm>
              <a:off x="704612" y="4976110"/>
              <a:ext cx="1648212" cy="281138"/>
            </a:xfrm>
            <a:prstGeom prst="roundRect">
              <a:avLst>
                <a:gd name="adj" fmla="val 9840"/>
              </a:avLst>
            </a:prstGeom>
            <a:solidFill>
              <a:srgbClr val="20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latinLnBrk="1">
                <a:defRPr/>
              </a:pPr>
              <a:r>
                <a:rPr lang="zh-CN" altLang="en-US" sz="900" b="1" dirty="0">
                  <a:solidFill>
                    <a:prstClr val="white"/>
                  </a:solidFill>
                  <a:latin typeface="思源黑体 CN" panose="020B0500000000000000" pitchFamily="34" charset="-122"/>
                  <a:ea typeface="思源黑体 CN" panose="020B0500000000000000" pitchFamily="34" charset="-122"/>
                </a:rPr>
                <a:t>统一架构</a:t>
              </a:r>
              <a:endParaRPr lang="zh-CN" altLang="en-US" sz="900" b="1" dirty="0">
                <a:solidFill>
                  <a:prstClr val="white"/>
                </a:solidFill>
                <a:latin typeface="思源黑体 CN" panose="020B0500000000000000" pitchFamily="34" charset="-122"/>
                <a:ea typeface="思源黑体 CN" panose="020B0500000000000000" pitchFamily="34" charset="-122"/>
              </a:endParaRPr>
            </a:p>
          </p:txBody>
        </p:sp>
        <p:sp>
          <p:nvSpPr>
            <p:cNvPr id="12" name="圆角矩形 92"/>
            <p:cNvSpPr/>
            <p:nvPr/>
          </p:nvSpPr>
          <p:spPr>
            <a:xfrm>
              <a:off x="3101023" y="4978240"/>
              <a:ext cx="2945447" cy="426379"/>
            </a:xfrm>
            <a:prstGeom prst="roundRect">
              <a:avLst>
                <a:gd name="adj" fmla="val 0"/>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457200">
                <a:defRPr/>
              </a:pP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一个节点同时提供</a:t>
              </a:r>
              <a:r>
                <a:rPr lang="en-US" altLang="zh-CN" sz="800" dirty="0">
                  <a:solidFill>
                    <a:prstClr val="black">
                      <a:lumMod val="65000"/>
                      <a:lumOff val="35000"/>
                    </a:prstClr>
                  </a:solidFill>
                  <a:latin typeface="思源黑体 CN" panose="020B0500000000000000" pitchFamily="34" charset="-122"/>
                  <a:ea typeface="思源黑体 CN" panose="020B0500000000000000" pitchFamily="34" charset="-122"/>
                </a:rPr>
                <a:t>OLTP</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和</a:t>
              </a:r>
              <a:r>
                <a:rPr lang="en-US" altLang="zh-CN" sz="800" dirty="0">
                  <a:solidFill>
                    <a:prstClr val="black">
                      <a:lumMod val="65000"/>
                      <a:lumOff val="35000"/>
                    </a:prstClr>
                  </a:solidFill>
                  <a:latin typeface="思源黑体 CN" panose="020B0500000000000000" pitchFamily="34" charset="-122"/>
                  <a:ea typeface="思源黑体 CN" panose="020B0500000000000000" pitchFamily="34" charset="-122"/>
                </a:rPr>
                <a:t>OLAP</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能力，存储结构上通常使用行列混合的架构。该架构</a:t>
              </a:r>
              <a:r>
                <a:rPr lang="zh-CN" altLang="en-US" sz="800" b="1" dirty="0">
                  <a:solidFill>
                    <a:srgbClr val="FF0000"/>
                  </a:solidFill>
                  <a:latin typeface="思源黑体 CN" panose="020B0500000000000000" pitchFamily="34" charset="-122"/>
                  <a:ea typeface="思源黑体 CN" panose="020B0500000000000000" pitchFamily="34" charset="-122"/>
                </a:rPr>
                <a:t>基于“一份数据”同时实现交易和分析</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，能最大程度降低数据冗余，</a:t>
              </a:r>
              <a:r>
                <a:rPr lang="zh-CN" altLang="en-US" sz="800" b="1" dirty="0">
                  <a:solidFill>
                    <a:srgbClr val="FF0000"/>
                  </a:solidFill>
                  <a:latin typeface="思源黑体 CN" panose="020B0500000000000000" pitchFamily="34" charset="-122"/>
                  <a:ea typeface="思源黑体 CN" panose="020B0500000000000000" pitchFamily="34" charset="-122"/>
                </a:rPr>
                <a:t>更贴近</a:t>
              </a:r>
              <a:r>
                <a:rPr lang="en-US" altLang="zh-CN" sz="800" b="1" dirty="0">
                  <a:solidFill>
                    <a:srgbClr val="FF0000"/>
                  </a:solidFill>
                  <a:latin typeface="思源黑体 CN" panose="020B0500000000000000" pitchFamily="34" charset="-122"/>
                  <a:ea typeface="思源黑体 CN" panose="020B0500000000000000" pitchFamily="34" charset="-122"/>
                </a:rPr>
                <a:t>HTAP</a:t>
              </a:r>
              <a:r>
                <a:rPr lang="zh-CN" altLang="en-US" sz="800" b="1" dirty="0">
                  <a:solidFill>
                    <a:srgbClr val="FF0000"/>
                  </a:solidFill>
                  <a:latin typeface="思源黑体 CN" panose="020B0500000000000000" pitchFamily="34" charset="-122"/>
                  <a:ea typeface="思源黑体 CN" panose="020B0500000000000000" pitchFamily="34" charset="-122"/>
                </a:rPr>
                <a:t>的核心理念</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a:t>
              </a:r>
              <a:endPar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endParaRPr>
            </a:p>
          </p:txBody>
        </p:sp>
        <p:sp>
          <p:nvSpPr>
            <p:cNvPr id="13" name="圆角矩形 91"/>
            <p:cNvSpPr/>
            <p:nvPr/>
          </p:nvSpPr>
          <p:spPr>
            <a:xfrm>
              <a:off x="704612" y="5425489"/>
              <a:ext cx="1648212" cy="281138"/>
            </a:xfrm>
            <a:prstGeom prst="roundRect">
              <a:avLst>
                <a:gd name="adj" fmla="val 9840"/>
              </a:avLst>
            </a:prstGeom>
            <a:solidFill>
              <a:srgbClr val="20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latinLnBrk="1">
                <a:defRPr/>
              </a:pPr>
              <a:r>
                <a:rPr lang="en-US" altLang="zh-CN" sz="900" b="1" dirty="0">
                  <a:solidFill>
                    <a:srgbClr val="FFC000"/>
                  </a:solidFill>
                  <a:latin typeface="思源黑体 CN" panose="020B0500000000000000" pitchFamily="34" charset="-122"/>
                  <a:ea typeface="思源黑体 CN" panose="020B0500000000000000" pitchFamily="34" charset="-122"/>
                </a:rPr>
                <a:t>HTAP</a:t>
              </a:r>
              <a:r>
                <a:rPr lang="zh-CN" altLang="en-US" sz="900" b="1" dirty="0">
                  <a:solidFill>
                    <a:srgbClr val="FFC000"/>
                  </a:solidFill>
                  <a:latin typeface="思源黑体 CN" panose="020B0500000000000000" pitchFamily="34" charset="-122"/>
                  <a:ea typeface="思源黑体 CN" panose="020B0500000000000000" pitchFamily="34" charset="-122"/>
                </a:rPr>
                <a:t>方案</a:t>
              </a:r>
              <a:endParaRPr lang="zh-CN" altLang="en-US" sz="900" b="1" dirty="0">
                <a:solidFill>
                  <a:srgbClr val="FFC000"/>
                </a:solidFill>
                <a:latin typeface="思源黑体 CN" panose="020B0500000000000000" pitchFamily="34" charset="-122"/>
                <a:ea typeface="思源黑体 CN" panose="020B0500000000000000" pitchFamily="34" charset="-122"/>
              </a:endParaRPr>
            </a:p>
          </p:txBody>
        </p:sp>
        <p:sp>
          <p:nvSpPr>
            <p:cNvPr id="14" name="圆角矩形 91"/>
            <p:cNvSpPr/>
            <p:nvPr/>
          </p:nvSpPr>
          <p:spPr>
            <a:xfrm>
              <a:off x="704612" y="5875845"/>
              <a:ext cx="1648212" cy="281138"/>
            </a:xfrm>
            <a:prstGeom prst="roundRect">
              <a:avLst>
                <a:gd name="adj" fmla="val 9840"/>
              </a:avLst>
            </a:prstGeom>
            <a:solidFill>
              <a:srgbClr val="20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latinLnBrk="1">
                <a:defRPr/>
              </a:pPr>
              <a:r>
                <a:rPr lang="zh-CN" altLang="en-US" sz="900" b="1" dirty="0">
                  <a:solidFill>
                    <a:prstClr val="white"/>
                  </a:solidFill>
                  <a:latin typeface="思源黑体 CN" panose="020B0500000000000000" pitchFamily="34" charset="-122"/>
                  <a:ea typeface="思源黑体 CN" panose="020B0500000000000000" pitchFamily="34" charset="-122"/>
                </a:rPr>
                <a:t>分离架构</a:t>
              </a:r>
              <a:endParaRPr lang="zh-CN" altLang="en-US" sz="900" b="1" dirty="0">
                <a:solidFill>
                  <a:prstClr val="white"/>
                </a:solidFill>
                <a:latin typeface="思源黑体 CN" panose="020B0500000000000000" pitchFamily="34" charset="-122"/>
                <a:ea typeface="思源黑体 CN" panose="020B0500000000000000" pitchFamily="34" charset="-122"/>
              </a:endParaRPr>
            </a:p>
          </p:txBody>
        </p:sp>
        <p:sp>
          <p:nvSpPr>
            <p:cNvPr id="15" name="圆角矩形 92"/>
            <p:cNvSpPr/>
            <p:nvPr/>
          </p:nvSpPr>
          <p:spPr>
            <a:xfrm>
              <a:off x="3101023" y="5727871"/>
              <a:ext cx="2945447" cy="426379"/>
            </a:xfrm>
            <a:prstGeom prst="roundRect">
              <a:avLst>
                <a:gd name="adj" fmla="val 0"/>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457200">
                <a:defRPr/>
              </a:pPr>
              <a:r>
                <a:rPr lang="zh-CN" altLang="en-US" sz="800" b="1" dirty="0">
                  <a:solidFill>
                    <a:srgbClr val="FF0000"/>
                  </a:solidFill>
                  <a:latin typeface="思源黑体 CN" panose="020B0500000000000000" pitchFamily="34" charset="-122"/>
                  <a:ea typeface="思源黑体 CN" panose="020B0500000000000000" pitchFamily="34" charset="-122"/>
                </a:rPr>
                <a:t>采用不同的子系统实现</a:t>
              </a:r>
              <a:r>
                <a:rPr lang="en-US" altLang="zh-CN" sz="800" b="1" dirty="0">
                  <a:solidFill>
                    <a:srgbClr val="FF0000"/>
                  </a:solidFill>
                  <a:latin typeface="思源黑体 CN" panose="020B0500000000000000" pitchFamily="34" charset="-122"/>
                  <a:ea typeface="思源黑体 CN" panose="020B0500000000000000" pitchFamily="34" charset="-122"/>
                </a:rPr>
                <a:t>OLTP</a:t>
              </a:r>
              <a:r>
                <a:rPr lang="zh-CN" altLang="en-US" sz="800" b="1" dirty="0">
                  <a:solidFill>
                    <a:srgbClr val="FF0000"/>
                  </a:solidFill>
                  <a:latin typeface="思源黑体 CN" panose="020B0500000000000000" pitchFamily="34" charset="-122"/>
                  <a:ea typeface="思源黑体 CN" panose="020B0500000000000000" pitchFamily="34" charset="-122"/>
                </a:rPr>
                <a:t>和</a:t>
              </a:r>
              <a:r>
                <a:rPr lang="en-US" altLang="zh-CN" sz="800" b="1" dirty="0">
                  <a:solidFill>
                    <a:srgbClr val="FF0000"/>
                  </a:solidFill>
                  <a:latin typeface="思源黑体 CN" panose="020B0500000000000000" pitchFamily="34" charset="-122"/>
                  <a:ea typeface="思源黑体 CN" panose="020B0500000000000000" pitchFamily="34" charset="-122"/>
                </a:rPr>
                <a:t>OLAP</a:t>
              </a:r>
              <a:r>
                <a:rPr lang="zh-CN" altLang="en-US" sz="800" b="1" dirty="0">
                  <a:solidFill>
                    <a:srgbClr val="FF0000"/>
                  </a:solidFill>
                  <a:latin typeface="思源黑体 CN" panose="020B0500000000000000" pitchFamily="34" charset="-122"/>
                  <a:ea typeface="思源黑体 CN" panose="020B0500000000000000" pitchFamily="34" charset="-122"/>
                </a:rPr>
                <a:t>功能</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，中间使用高效的同步协议把</a:t>
              </a:r>
              <a:r>
                <a:rPr lang="en-US" altLang="zh-CN" sz="800" dirty="0">
                  <a:solidFill>
                    <a:prstClr val="black">
                      <a:lumMod val="65000"/>
                      <a:lumOff val="35000"/>
                    </a:prstClr>
                  </a:solidFill>
                  <a:latin typeface="思源黑体 CN" panose="020B0500000000000000" pitchFamily="34" charset="-122"/>
                  <a:ea typeface="思源黑体 CN" panose="020B0500000000000000" pitchFamily="34" charset="-122"/>
                </a:rPr>
                <a:t>OLTP</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子系统的数据更新实时同步到</a:t>
              </a:r>
              <a:r>
                <a:rPr lang="en-US" altLang="zh-CN" sz="800" dirty="0">
                  <a:solidFill>
                    <a:prstClr val="black">
                      <a:lumMod val="65000"/>
                      <a:lumOff val="35000"/>
                    </a:prstClr>
                  </a:solidFill>
                  <a:latin typeface="思源黑体 CN" panose="020B0500000000000000" pitchFamily="34" charset="-122"/>
                  <a:ea typeface="思源黑体 CN" panose="020B0500000000000000" pitchFamily="34" charset="-122"/>
                </a:rPr>
                <a:t>OLAP</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子系统，而用户层（</a:t>
              </a:r>
              <a:r>
                <a:rPr lang="en-US" altLang="zh-CN" sz="800" dirty="0">
                  <a:solidFill>
                    <a:prstClr val="black">
                      <a:lumMod val="65000"/>
                      <a:lumOff val="35000"/>
                    </a:prstClr>
                  </a:solidFill>
                  <a:latin typeface="思源黑体 CN" panose="020B0500000000000000" pitchFamily="34" charset="-122"/>
                  <a:ea typeface="思源黑体 CN" panose="020B0500000000000000" pitchFamily="34" charset="-122"/>
                </a:rPr>
                <a:t>SQL</a:t>
              </a:r>
              <a:r>
                <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rPr>
                <a:t>）可以自动选择最优的数据源。</a:t>
              </a:r>
              <a:endParaRPr lang="zh-CN" altLang="en-US" sz="800" dirty="0">
                <a:solidFill>
                  <a:prstClr val="black">
                    <a:lumMod val="65000"/>
                    <a:lumOff val="35000"/>
                  </a:prstClr>
                </a:solidFill>
                <a:latin typeface="思源黑体 CN" panose="020B0500000000000000" pitchFamily="34" charset="-122"/>
                <a:ea typeface="思源黑体 CN" panose="020B0500000000000000" pitchFamily="34" charset="-122"/>
              </a:endParaRPr>
            </a:p>
          </p:txBody>
        </p:sp>
        <p:sp>
          <p:nvSpPr>
            <p:cNvPr id="16" name="箭头: 虚尾 15"/>
            <p:cNvSpPr/>
            <p:nvPr/>
          </p:nvSpPr>
          <p:spPr>
            <a:xfrm rot="5400000">
              <a:off x="1444597" y="5710319"/>
              <a:ext cx="168241" cy="165968"/>
            </a:xfrm>
            <a:prstGeom prst="strip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sp>
          <p:nvSpPr>
            <p:cNvPr id="17" name="箭头: 虚尾 16"/>
            <p:cNvSpPr/>
            <p:nvPr/>
          </p:nvSpPr>
          <p:spPr>
            <a:xfrm rot="16200000">
              <a:off x="1444597" y="5262519"/>
              <a:ext cx="168241" cy="165968"/>
            </a:xfrm>
            <a:prstGeom prst="striped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latinLnBrk="1">
                <a:defRPr/>
              </a:pPr>
              <a:endParaRPr lang="zh-CN" altLang="en-US">
                <a:solidFill>
                  <a:prstClr val="white"/>
                </a:solidFill>
                <a:latin typeface="思源黑体 CN" panose="020B0500000000000000" pitchFamily="34" charset="-122"/>
                <a:ea typeface="思源黑体 CN" panose="020B0500000000000000" pitchFamily="34" charset="-122"/>
              </a:endParaRPr>
            </a:p>
          </p:txBody>
        </p:sp>
        <p:pic>
          <p:nvPicPr>
            <p:cNvPr id="18" name="图形 17" descr="箭头: 轻微弯曲 轮廓"/>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0490" y="4971748"/>
              <a:ext cx="399926" cy="399926"/>
            </a:xfrm>
            <a:prstGeom prst="rect">
              <a:avLst/>
            </a:prstGeom>
          </p:spPr>
        </p:pic>
        <p:pic>
          <p:nvPicPr>
            <p:cNvPr id="20" name="图形 19" descr="箭头: 轻微弯曲 轮廓"/>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V="1">
              <a:off x="2550490" y="5784340"/>
              <a:ext cx="399926" cy="369910"/>
            </a:xfrm>
            <a:prstGeom prst="rect">
              <a:avLst/>
            </a:prstGeom>
          </p:spPr>
        </p:pic>
      </p:grpSp>
      <p:sp>
        <p:nvSpPr>
          <p:cNvPr id="21" name="矩形 20"/>
          <p:cNvSpPr/>
          <p:nvPr/>
        </p:nvSpPr>
        <p:spPr>
          <a:xfrm>
            <a:off x="6208691" y="964284"/>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国内主要分布式数据库事务处理能力对比</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22" name="矩形 21"/>
          <p:cNvSpPr/>
          <p:nvPr/>
        </p:nvSpPr>
        <p:spPr>
          <a:xfrm>
            <a:off x="333164" y="896169"/>
            <a:ext cx="11471486" cy="242055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
        <p:nvSpPr>
          <p:cNvPr id="23" name="文本框 22"/>
          <p:cNvSpPr txBox="1"/>
          <p:nvPr/>
        </p:nvSpPr>
        <p:spPr>
          <a:xfrm>
            <a:off x="6335091" y="3071708"/>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sp>
        <p:nvSpPr>
          <p:cNvPr id="25" name="文本框 24"/>
          <p:cNvSpPr txBox="1"/>
          <p:nvPr/>
        </p:nvSpPr>
        <p:spPr>
          <a:xfrm>
            <a:off x="7653517" y="3822296"/>
            <a:ext cx="4037244" cy="1993366"/>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600" b="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sz="1400" dirty="0">
                <a:latin typeface="思源黑体 CN" panose="020B0500000000000000" pitchFamily="34" charset="-122"/>
                <a:ea typeface="思源黑体 CN" panose="020B0500000000000000" pitchFamily="34" charset="-122"/>
              </a:rPr>
              <a:t>现阶段，</a:t>
            </a:r>
            <a:r>
              <a:rPr lang="en-US" altLang="zh-CN" sz="1400" dirty="0">
                <a:latin typeface="思源黑体 CN" panose="020B0500000000000000" pitchFamily="34" charset="-122"/>
                <a:ea typeface="思源黑体 CN" panose="020B0500000000000000" pitchFamily="34" charset="-122"/>
              </a:rPr>
              <a:t>Oracle</a:t>
            </a:r>
            <a:r>
              <a:rPr lang="zh-CN" altLang="en-US" sz="1400" dirty="0">
                <a:latin typeface="思源黑体 CN" panose="020B0500000000000000" pitchFamily="34" charset="-122"/>
                <a:ea typeface="思源黑体 CN" panose="020B0500000000000000" pitchFamily="34" charset="-122"/>
              </a:rPr>
              <a:t>等成熟的商业数据库在保持极强的</a:t>
            </a:r>
            <a:r>
              <a:rPr lang="en-US" altLang="zh-CN" sz="1400" dirty="0">
                <a:latin typeface="思源黑体 CN" panose="020B0500000000000000" pitchFamily="34" charset="-122"/>
                <a:ea typeface="思源黑体 CN" panose="020B0500000000000000" pitchFamily="34" charset="-122"/>
              </a:rPr>
              <a:t>TP</a:t>
            </a:r>
            <a:r>
              <a:rPr lang="zh-CN" altLang="en-US" sz="1400" dirty="0">
                <a:latin typeface="思源黑体 CN" panose="020B0500000000000000" pitchFamily="34" charset="-122"/>
                <a:ea typeface="思源黑体 CN" panose="020B0500000000000000" pitchFamily="34" charset="-122"/>
              </a:rPr>
              <a:t>处理能力的同时，一直坚持对</a:t>
            </a:r>
            <a:r>
              <a:rPr lang="en-US" altLang="zh-CN" sz="1400" dirty="0">
                <a:latin typeface="思源黑体 CN" panose="020B0500000000000000" pitchFamily="34" charset="-122"/>
                <a:ea typeface="思源黑体 CN" panose="020B0500000000000000" pitchFamily="34" charset="-122"/>
              </a:rPr>
              <a:t>AP</a:t>
            </a:r>
            <a:r>
              <a:rPr lang="zh-CN" altLang="en-US" sz="1400" dirty="0">
                <a:latin typeface="思源黑体 CN" panose="020B0500000000000000" pitchFamily="34" charset="-122"/>
                <a:ea typeface="思源黑体 CN" panose="020B0500000000000000" pitchFamily="34" charset="-122"/>
              </a:rPr>
              <a:t>场景的支持和优化。同样的，达梦数据库、</a:t>
            </a:r>
            <a:r>
              <a:rPr lang="en-US" altLang="zh-CN" sz="1400" dirty="0" err="1">
                <a:latin typeface="思源黑体 CN" panose="020B0500000000000000" pitchFamily="34" charset="-122"/>
                <a:ea typeface="思源黑体 CN" panose="020B0500000000000000" pitchFamily="34" charset="-122"/>
              </a:rPr>
              <a:t>OceanBase</a:t>
            </a:r>
            <a:r>
              <a:rPr lang="zh-CN" altLang="en-US" sz="1400" dirty="0">
                <a:latin typeface="思源黑体 CN" panose="020B0500000000000000" pitchFamily="34" charset="-122"/>
                <a:ea typeface="思源黑体 CN" panose="020B0500000000000000" pitchFamily="34" charset="-122"/>
              </a:rPr>
              <a:t>、</a:t>
            </a:r>
            <a:r>
              <a:rPr lang="en-US" altLang="zh-CN" sz="1400" dirty="0" err="1">
                <a:latin typeface="思源黑体 CN" panose="020B0500000000000000" pitchFamily="34" charset="-122"/>
                <a:ea typeface="思源黑体 CN" panose="020B0500000000000000" pitchFamily="34" charset="-122"/>
              </a:rPr>
              <a:t>PingCAP</a:t>
            </a:r>
            <a:r>
              <a:rPr lang="zh-CN" altLang="en-US" sz="1400" dirty="0">
                <a:latin typeface="思源黑体 CN" panose="020B0500000000000000" pitchFamily="34" charset="-122"/>
                <a:ea typeface="思源黑体 CN" panose="020B0500000000000000" pitchFamily="34" charset="-122"/>
              </a:rPr>
              <a:t>等国内厂商也已开始布局</a:t>
            </a:r>
            <a:r>
              <a:rPr lang="en-US" altLang="zh-CN" sz="1400" dirty="0">
                <a:latin typeface="思源黑体 CN" panose="020B0500000000000000" pitchFamily="34" charset="-122"/>
                <a:ea typeface="思源黑体 CN" panose="020B0500000000000000" pitchFamily="34" charset="-122"/>
              </a:rPr>
              <a:t>HTAP</a:t>
            </a:r>
            <a:r>
              <a:rPr lang="zh-CN" altLang="en-US" sz="1400" dirty="0">
                <a:latin typeface="思源黑体 CN" panose="020B0500000000000000" pitchFamily="34" charset="-122"/>
                <a:ea typeface="思源黑体 CN" panose="020B0500000000000000" pitchFamily="34" charset="-122"/>
              </a:rPr>
              <a:t>架构（或相似架构），为用户的大数据实时分析赋能。</a:t>
            </a:r>
            <a:endParaRPr lang="zh-CN" altLang="en-US" sz="1400" dirty="0">
              <a:latin typeface="思源黑体 CN" panose="020B0500000000000000" pitchFamily="34" charset="-122"/>
              <a:ea typeface="思源黑体 CN" panose="020B0500000000000000" pitchFamily="34" charset="-122"/>
            </a:endParaRPr>
          </a:p>
        </p:txBody>
      </p:sp>
      <p:sp>
        <p:nvSpPr>
          <p:cNvPr id="26" name="矩形 25"/>
          <p:cNvSpPr/>
          <p:nvPr/>
        </p:nvSpPr>
        <p:spPr>
          <a:xfrm>
            <a:off x="333164" y="3399493"/>
            <a:ext cx="11471486" cy="3351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效果层面</a:t>
            </a:r>
            <a:r>
              <a:rPr lang="en-US" altLang="zh-CN" dirty="0"/>
              <a:t>——</a:t>
            </a:r>
            <a:r>
              <a:rPr lang="zh-CN" altLang="en-US" dirty="0"/>
              <a:t>稳定可靠</a:t>
            </a:r>
            <a:endParaRPr lang="zh-CN" altLang="en-US" dirty="0"/>
          </a:p>
        </p:txBody>
      </p:sp>
      <p:sp>
        <p:nvSpPr>
          <p:cNvPr id="9" name="文本框 8"/>
          <p:cNvSpPr txBox="1"/>
          <p:nvPr/>
        </p:nvSpPr>
        <p:spPr>
          <a:xfrm>
            <a:off x="534738" y="3139133"/>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资料来源：公开资料，赛迪顾问</a:t>
            </a:r>
            <a:endParaRPr lang="zh-CN" altLang="en-US" dirty="0"/>
          </a:p>
        </p:txBody>
      </p:sp>
      <p:sp>
        <p:nvSpPr>
          <p:cNvPr id="22" name="矩形 21"/>
          <p:cNvSpPr/>
          <p:nvPr/>
        </p:nvSpPr>
        <p:spPr>
          <a:xfrm>
            <a:off x="409667" y="1526577"/>
            <a:ext cx="11394983" cy="194203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
        <p:nvSpPr>
          <p:cNvPr id="5" name="文本框 4"/>
          <p:cNvSpPr txBox="1"/>
          <p:nvPr/>
        </p:nvSpPr>
        <p:spPr>
          <a:xfrm>
            <a:off x="322651" y="739054"/>
            <a:ext cx="11459681" cy="700705"/>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400" b="1">
                <a:solidFill>
                  <a:schemeClr val="bg2">
                    <a:lumMod val="25000"/>
                  </a:schemeClr>
                </a:solidFill>
                <a:latin typeface="思源黑体 CN" panose="020B0500000000000000" pitchFamily="34" charset="-122"/>
                <a:ea typeface="思源黑体 CN" panose="020B0500000000000000" pitchFamily="34" charset="-122"/>
              </a:defRPr>
            </a:lvl1pPr>
            <a:lvl2pPr latinLnBrk="1"/>
            <a:lvl3pPr latinLnBrk="1"/>
            <a:lvl4pPr latinLnBrk="1"/>
            <a:lvl5pPr latinLnBrk="1"/>
            <a:lvl6pPr latinLnBrk="1"/>
            <a:lvl7pPr latinLnBrk="1"/>
            <a:lvl8pPr latinLnBrk="1"/>
            <a:lvl9pPr latinLnBrk="1"/>
          </a:lstStyle>
          <a:p>
            <a:pPr marL="0" indent="0">
              <a:buNone/>
            </a:pPr>
            <a:r>
              <a:rPr lang="zh-CN" altLang="en-US" dirty="0"/>
              <a:t>在技术变更、业务挑战加剧的背景下，数据库的稳定性至关重要，关乎企业各项业务的有效运营和发展。从主要架构指标来看，</a:t>
            </a:r>
            <a:r>
              <a:rPr lang="zh-CN" altLang="en-US" dirty="0">
                <a:solidFill>
                  <a:srgbClr val="FF0000"/>
                </a:solidFill>
              </a:rPr>
              <a:t>数据库稳定性与其高可用、高容灾等产品特性紧密相关</a:t>
            </a:r>
            <a:r>
              <a:rPr lang="zh-CN" altLang="en-US" dirty="0"/>
              <a:t>。</a:t>
            </a:r>
            <a:endParaRPr lang="zh-CN" altLang="en-US" dirty="0"/>
          </a:p>
        </p:txBody>
      </p:sp>
      <p:sp>
        <p:nvSpPr>
          <p:cNvPr id="7" name="矩形 6"/>
          <p:cNvSpPr/>
          <p:nvPr/>
        </p:nvSpPr>
        <p:spPr>
          <a:xfrm>
            <a:off x="409667" y="3594723"/>
            <a:ext cx="11394983" cy="30034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
        <p:nvSpPr>
          <p:cNvPr id="24" name="TextBox 80"/>
          <p:cNvSpPr txBox="1"/>
          <p:nvPr/>
        </p:nvSpPr>
        <p:spPr>
          <a:xfrm>
            <a:off x="485192" y="1511273"/>
            <a:ext cx="11187077" cy="377411"/>
          </a:xfrm>
          <a:prstGeom prst="rect">
            <a:avLst/>
          </a:prstGeom>
          <a:noFill/>
        </p:spPr>
        <p:txBody>
          <a:bodyPr wrap="square" rtlCol="0">
            <a:spAutoFit/>
          </a:bodyPr>
          <a:lstStyle>
            <a:defPPr>
              <a:defRPr lang="zh-CN"/>
            </a:defPPr>
            <a:lvl1pPr indent="0" algn="just">
              <a:lnSpc>
                <a:spcPct val="150000"/>
              </a:lnSpc>
              <a:buFont typeface="Wingdings" panose="05000000000000000000" pitchFamily="2" charset="2"/>
              <a:buNone/>
              <a:defRPr sz="1600" b="1">
                <a:solidFill>
                  <a:schemeClr val="bg2">
                    <a:lumMod val="25000"/>
                  </a:schemeClr>
                </a:solidFill>
                <a:latin typeface="微软雅黑" panose="020B0503020204020204" pitchFamily="34" charset="-122"/>
                <a:ea typeface="微软雅黑" panose="020B0503020204020204" pitchFamily="34" charset="-122"/>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400" b="0" dirty="0">
                <a:latin typeface="思源黑体 CN" panose="020B0500000000000000" pitchFamily="34" charset="-122"/>
                <a:ea typeface="思源黑体 CN" panose="020B0500000000000000" pitchFamily="34" charset="-122"/>
              </a:rPr>
              <a:t>从定量的角度看，在衡量系统的高可用、高容灾特性时，通常使用</a:t>
            </a:r>
            <a:r>
              <a:rPr lang="en-US" altLang="zh-CN" sz="1400" dirty="0">
                <a:solidFill>
                  <a:srgbClr val="FF0000"/>
                </a:solidFill>
                <a:latin typeface="思源黑体 CN" panose="020B0500000000000000" pitchFamily="34" charset="-122"/>
                <a:ea typeface="思源黑体 CN" panose="020B0500000000000000" pitchFamily="34" charset="-122"/>
              </a:rPr>
              <a:t>RTO</a:t>
            </a:r>
            <a:r>
              <a:rPr lang="zh-CN" altLang="en-US" sz="1400" b="0" dirty="0">
                <a:latin typeface="思源黑体 CN" panose="020B0500000000000000" pitchFamily="34" charset="-122"/>
                <a:ea typeface="思源黑体 CN" panose="020B0500000000000000" pitchFamily="34" charset="-122"/>
              </a:rPr>
              <a:t>和</a:t>
            </a:r>
            <a:r>
              <a:rPr lang="en-US" altLang="zh-CN" sz="1400" dirty="0">
                <a:solidFill>
                  <a:srgbClr val="FF0000"/>
                </a:solidFill>
                <a:latin typeface="思源黑体 CN" panose="020B0500000000000000" pitchFamily="34" charset="-122"/>
                <a:ea typeface="思源黑体 CN" panose="020B0500000000000000" pitchFamily="34" charset="-122"/>
              </a:rPr>
              <a:t>RPO</a:t>
            </a:r>
            <a:r>
              <a:rPr lang="zh-CN" altLang="en-US" sz="1400" b="0" dirty="0">
                <a:latin typeface="思源黑体 CN" panose="020B0500000000000000" pitchFamily="34" charset="-122"/>
                <a:ea typeface="思源黑体 CN" panose="020B0500000000000000" pitchFamily="34" charset="-122"/>
              </a:rPr>
              <a:t>等指标。现阶段，国内数据库厂商均取得了较为亮眼的成绩。</a:t>
            </a:r>
            <a:endParaRPr lang="en-US" altLang="zh-CN" sz="1400" b="0" dirty="0">
              <a:latin typeface="思源黑体 CN" panose="020B0500000000000000" pitchFamily="34" charset="-122"/>
              <a:ea typeface="思源黑体 CN" panose="020B0500000000000000" pitchFamily="34" charset="-122"/>
            </a:endParaRPr>
          </a:p>
        </p:txBody>
      </p:sp>
      <p:sp>
        <p:nvSpPr>
          <p:cNvPr id="28" name="文本框 27"/>
          <p:cNvSpPr txBox="1"/>
          <p:nvPr/>
        </p:nvSpPr>
        <p:spPr>
          <a:xfrm>
            <a:off x="10083825" y="2203094"/>
            <a:ext cx="1698507" cy="1077218"/>
          </a:xfrm>
          <a:prstGeom prst="rect">
            <a:avLst/>
          </a:prstGeom>
          <a:noFill/>
        </p:spPr>
        <p:txBody>
          <a:bodyPr wrap="square">
            <a:spAutoFit/>
          </a:bodyPr>
          <a:lstStyle/>
          <a:p>
            <a:r>
              <a:rPr lang="zh-CN" altLang="en-US" sz="800" dirty="0">
                <a:latin typeface="思源黑体 CN" panose="020B0500000000000000" pitchFamily="34" charset="-122"/>
                <a:ea typeface="思源黑体 CN" panose="020B0500000000000000" pitchFamily="34" charset="-122"/>
              </a:rPr>
              <a:t>注：</a:t>
            </a:r>
            <a:endParaRPr lang="en-US" altLang="zh-CN" sz="800" dirty="0">
              <a:latin typeface="思源黑体 CN" panose="020B0500000000000000" pitchFamily="34" charset="-122"/>
              <a:ea typeface="思源黑体 CN" panose="020B0500000000000000" pitchFamily="34" charset="-122"/>
            </a:endParaRPr>
          </a:p>
          <a:p>
            <a:r>
              <a:rPr lang="en-US" altLang="zh-CN" sz="800" b="1" dirty="0">
                <a:solidFill>
                  <a:srgbClr val="FF0000"/>
                </a:solidFill>
                <a:latin typeface="思源黑体 CN" panose="020B0500000000000000" pitchFamily="34" charset="-122"/>
                <a:ea typeface="思源黑体 CN" panose="020B0500000000000000" pitchFamily="34" charset="-122"/>
              </a:rPr>
              <a:t>RTO</a:t>
            </a:r>
            <a:r>
              <a:rPr lang="zh-CN" altLang="en-US" sz="800" dirty="0">
                <a:latin typeface="思源黑体 CN" panose="020B0500000000000000" pitchFamily="34" charset="-122"/>
                <a:ea typeface="思源黑体 CN" panose="020B0500000000000000" pitchFamily="34" charset="-122"/>
              </a:rPr>
              <a:t>是指灾难发生后，从</a:t>
            </a:r>
            <a:r>
              <a:rPr lang="en-US" altLang="zh-CN" sz="800" dirty="0">
                <a:latin typeface="思源黑体 CN" panose="020B0500000000000000" pitchFamily="34" charset="-122"/>
                <a:ea typeface="思源黑体 CN" panose="020B0500000000000000" pitchFamily="34" charset="-122"/>
              </a:rPr>
              <a:t>IT</a:t>
            </a:r>
            <a:r>
              <a:rPr lang="zh-CN" altLang="en-US" sz="800" dirty="0">
                <a:latin typeface="思源黑体 CN" panose="020B0500000000000000" pitchFamily="34" charset="-122"/>
                <a:ea typeface="思源黑体 CN" panose="020B0500000000000000" pitchFamily="34" charset="-122"/>
              </a:rPr>
              <a:t>系统宕机导致业务停顿之时开始，到</a:t>
            </a:r>
            <a:r>
              <a:rPr lang="en-US" altLang="zh-CN" sz="800" dirty="0">
                <a:latin typeface="思源黑体 CN" panose="020B0500000000000000" pitchFamily="34" charset="-122"/>
                <a:ea typeface="思源黑体 CN" panose="020B0500000000000000" pitchFamily="34" charset="-122"/>
              </a:rPr>
              <a:t>IT</a:t>
            </a:r>
            <a:r>
              <a:rPr lang="zh-CN" altLang="en-US" sz="800" dirty="0">
                <a:latin typeface="思源黑体 CN" panose="020B0500000000000000" pitchFamily="34" charset="-122"/>
                <a:ea typeface="思源黑体 CN" panose="020B0500000000000000" pitchFamily="34" charset="-122"/>
              </a:rPr>
              <a:t>系统恢复至可以支持各部门运作、恢复运营时的时间段；</a:t>
            </a:r>
            <a:endParaRPr lang="en-US" altLang="zh-CN" sz="800" dirty="0">
              <a:latin typeface="思源黑体 CN" panose="020B0500000000000000" pitchFamily="34" charset="-122"/>
              <a:ea typeface="思源黑体 CN" panose="020B0500000000000000" pitchFamily="34" charset="-122"/>
            </a:endParaRPr>
          </a:p>
          <a:p>
            <a:r>
              <a:rPr lang="en-US" altLang="zh-CN" sz="800" b="1" dirty="0">
                <a:solidFill>
                  <a:srgbClr val="FF0000"/>
                </a:solidFill>
                <a:latin typeface="思源黑体 CN" panose="020B0500000000000000" pitchFamily="34" charset="-122"/>
                <a:ea typeface="思源黑体 CN" panose="020B0500000000000000" pitchFamily="34" charset="-122"/>
              </a:rPr>
              <a:t>RPO</a:t>
            </a:r>
            <a:r>
              <a:rPr lang="zh-CN" altLang="en-US" sz="800" dirty="0">
                <a:latin typeface="思源黑体 CN" panose="020B0500000000000000" pitchFamily="34" charset="-122"/>
                <a:ea typeface="思源黑体 CN" panose="020B0500000000000000" pitchFamily="34" charset="-122"/>
              </a:rPr>
              <a:t>是指要实现能够恢复至可以支持各部门业务运作，系统及生产数据应恢复到怎样的更新程度。</a:t>
            </a:r>
            <a:endParaRPr lang="zh-CN" altLang="en-US" sz="800" dirty="0">
              <a:latin typeface="思源黑体 CN" panose="020B0500000000000000" pitchFamily="34" charset="-122"/>
              <a:ea typeface="思源黑体 CN" panose="020B0500000000000000" pitchFamily="34" charset="-122"/>
            </a:endParaRPr>
          </a:p>
        </p:txBody>
      </p:sp>
      <p:graphicFrame>
        <p:nvGraphicFramePr>
          <p:cNvPr id="29" name="표 7"/>
          <p:cNvGraphicFramePr>
            <a:graphicFrameLocks noGrp="1"/>
          </p:cNvGraphicFramePr>
          <p:nvPr/>
        </p:nvGraphicFramePr>
        <p:xfrm>
          <a:off x="585580" y="2232344"/>
          <a:ext cx="9465237" cy="950309"/>
        </p:xfrm>
        <a:graphic>
          <a:graphicData uri="http://schemas.openxmlformats.org/drawingml/2006/table">
            <a:tbl>
              <a:tblPr firstRow="1" bandRow="1">
                <a:effectLst/>
                <a:tableStyleId>{5C22544A-7EE6-4342-B048-85BDC9FD1C3A}</a:tableStyleId>
              </a:tblPr>
              <a:tblGrid>
                <a:gridCol w="659703"/>
                <a:gridCol w="742776"/>
                <a:gridCol w="1100864"/>
                <a:gridCol w="880691"/>
                <a:gridCol w="880691"/>
                <a:gridCol w="1286941"/>
                <a:gridCol w="978393"/>
                <a:gridCol w="1037258"/>
                <a:gridCol w="919527"/>
                <a:gridCol w="978393"/>
              </a:tblGrid>
              <a:tr h="340709">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指标</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DM8</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K</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ingBaseES</a:t>
                      </a:r>
                      <a:r>
                        <a:rPr lang="en-US" altLang="zh-CN"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 V8</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GB</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ase</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G</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aussDB</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P</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olarDB</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TDSQL</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T</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iDB</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G</a:t>
                      </a:r>
                      <a:r>
                        <a:rPr lang="en-US" altLang="zh-CN" sz="9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oldenDB</a:t>
                      </a:r>
                      <a:endParaRPr lang="en-US" altLang="ko-KR" sz="9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305100">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RTO</a:t>
                      </a:r>
                      <a:endPar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30s</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秒级</a:t>
                      </a:r>
                      <a:endPar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秒级</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&lt;10s</a:t>
                      </a:r>
                      <a:endPar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30s</a:t>
                      </a: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（部分场景＜</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10ms</a:t>
                      </a: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30s</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8s</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30s</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30s</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22453">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RPO</a:t>
                      </a:r>
                      <a:endPar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=0</a:t>
                      </a:r>
                      <a:endParaRPr lang="en-US" altLang="ko-KR" sz="9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bl>
          </a:graphicData>
        </a:graphic>
      </p:graphicFrame>
      <p:sp>
        <p:nvSpPr>
          <p:cNvPr id="21" name="矩形 20"/>
          <p:cNvSpPr/>
          <p:nvPr/>
        </p:nvSpPr>
        <p:spPr>
          <a:xfrm>
            <a:off x="2737060" y="1908505"/>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国内主要数据库产品高可用指标</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31" name="표 7"/>
          <p:cNvGraphicFramePr>
            <a:graphicFrameLocks noGrp="1"/>
          </p:cNvGraphicFramePr>
          <p:nvPr/>
        </p:nvGraphicFramePr>
        <p:xfrm>
          <a:off x="702818" y="4921092"/>
          <a:ext cx="10807012" cy="1425773"/>
        </p:xfrm>
        <a:graphic>
          <a:graphicData uri="http://schemas.openxmlformats.org/drawingml/2006/table">
            <a:tbl>
              <a:tblPr firstRow="1" bandRow="1">
                <a:effectLst/>
                <a:tableStyleId>{5C22544A-7EE6-4342-B048-85BDC9FD1C3A}</a:tableStyleId>
              </a:tblPr>
              <a:tblGrid>
                <a:gridCol w="753222"/>
                <a:gridCol w="848071"/>
                <a:gridCol w="1256921"/>
                <a:gridCol w="1005536"/>
                <a:gridCol w="1005536"/>
                <a:gridCol w="1469375"/>
                <a:gridCol w="1117088"/>
                <a:gridCol w="1184298"/>
                <a:gridCol w="1049877"/>
                <a:gridCol w="1117088"/>
              </a:tblGrid>
              <a:tr h="434679">
                <a:tc>
                  <a:txBody>
                    <a:bodyPr/>
                    <a:lstStyle/>
                    <a:p>
                      <a:pPr algn="ctr" latinLnBrk="1"/>
                      <a:r>
                        <a:rPr lang="zh-CN" altLang="en-US" sz="105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厂商</a:t>
                      </a:r>
                      <a:endParaRPr lang="en-US" altLang="ko-KR" sz="105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达梦数据库</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人大金仓</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南大通用</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华为云</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阿里云</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腾讯云</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defRPr/>
                      </a:pPr>
                      <a:r>
                        <a:rPr lang="en-US" altLang="ko-KR" sz="10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O</a:t>
                      </a:r>
                      <a:r>
                        <a:rPr lang="en-US" altLang="zh-CN" sz="10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ceanBase</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en-US" altLang="ko-KR" sz="10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P</a:t>
                      </a:r>
                      <a:r>
                        <a:rPr lang="en-US" altLang="zh-CN" sz="1000" b="1" dirty="0" err="1">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ingCap</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中兴</a:t>
                      </a:r>
                      <a:endParaRPr lang="en-US" altLang="ko-KR" sz="10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95547">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服务行业</a:t>
                      </a:r>
                      <a:endPar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金融、能源、交通、政法、电信、政务、烟草、海外等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政务、能源、金融、电信、交通、教育、媒体等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金融、政务、电信等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金融、政务、软件服务、制造、游戏等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电商新零售、游戏、教育直播、金融、软件服务、物联网、互联网等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互联网</a:t>
                      </a:r>
                      <a:r>
                        <a:rPr lang="en-US" altLang="zh-CN"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移动</a:t>
                      </a:r>
                      <a:r>
                        <a:rPr lang="en-US" altLang="zh-CN"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App</a:t>
                      </a: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、游戏、金融、电商等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金融、能源、交通、电信、政务、互联网、海外等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金融、政务、电商、游戏等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金融、运营商等</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495547">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代表客户</a:t>
                      </a:r>
                      <a:endParaRPr lang="en-US" altLang="ko-KR" sz="10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湖北银行、国家电网、中航信、中国移动、江苏中烟、中老铁路</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国家电网、中国石油、中国银行、中国移动、国铁集团、北京教育考试院</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中国银行、招商银行、中国移动</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陕西财政、永安保险、用友、中国一汽、中手游</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完美日记、吉比特、猿辅导、江门银行、畅捷通、中国邮政</a:t>
                      </a:r>
                      <a:endParaRPr lang="en-US" altLang="zh-CN"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王者荣耀、腾讯地图、</a:t>
                      </a:r>
                      <a:r>
                        <a:rPr lang="en-US" altLang="zh-CN" sz="6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bilibili</a:t>
                      </a: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、中国人保、每日一淘</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支付宝、中国工商银行、中国石化、中国移动、江西人社、携程、</a:t>
                      </a:r>
                      <a:r>
                        <a:rPr lang="en-US" altLang="zh-CN" sz="600" b="0" dirty="0" err="1">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Gcash</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中国银行、微众银行、小红书、爱奇艺、网易游戏</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中国建设银行、中信银行、中国移动</a:t>
                      </a:r>
                      <a:endParaRPr lang="en-US" altLang="ko-KR" sz="6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bl>
          </a:graphicData>
        </a:graphic>
      </p:graphicFrame>
      <p:sp>
        <p:nvSpPr>
          <p:cNvPr id="8192" name="矩形 8191"/>
          <p:cNvSpPr/>
          <p:nvPr/>
        </p:nvSpPr>
        <p:spPr>
          <a:xfrm>
            <a:off x="3452126" y="4631480"/>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国内主要数据库厂商大型机构业务实践情况</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8194" name="文本框 8193"/>
          <p:cNvSpPr txBox="1"/>
          <p:nvPr/>
        </p:nvSpPr>
        <p:spPr>
          <a:xfrm>
            <a:off x="502462" y="3646055"/>
            <a:ext cx="11187076" cy="1023742"/>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600" b="0">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sz="1400" dirty="0">
                <a:latin typeface="思源黑体 CN" panose="020B0500000000000000" pitchFamily="34" charset="-122"/>
                <a:ea typeface="思源黑体 CN" panose="020B0500000000000000" pitchFamily="34" charset="-122"/>
              </a:rPr>
              <a:t>近年来，随着计算需求的增长和计算场景的多样化，集中式的处理模式变得受限，分布式数据库成为大多数用户更优的选择，但不论是何种部署方式，稳定可靠都是用户数据库选型的前提。而</a:t>
            </a:r>
            <a:r>
              <a:rPr lang="zh-CN" altLang="en-US" sz="1400" b="1" dirty="0">
                <a:latin typeface="思源黑体 CN" panose="020B0500000000000000" pitchFamily="34" charset="-122"/>
                <a:ea typeface="思源黑体 CN" panose="020B0500000000000000" pitchFamily="34" charset="-122"/>
              </a:rPr>
              <a:t>在大规模应用场景中的实践，如大型机构的数据库部署、平滑迁移及稳定运行，则可以从一定程度上反映出数据库产品的稳定可靠性</a:t>
            </a:r>
            <a:r>
              <a:rPr lang="zh-CN" altLang="en-US" sz="1400" dirty="0">
                <a:latin typeface="思源黑体 CN" panose="020B0500000000000000" pitchFamily="34" charset="-122"/>
                <a:ea typeface="思源黑体 CN" panose="020B0500000000000000" pitchFamily="34" charset="-122"/>
              </a:rPr>
              <a:t>。</a:t>
            </a:r>
            <a:endParaRPr lang="en-US" altLang="zh-CN" sz="1400" dirty="0">
              <a:latin typeface="思源黑体 CN" panose="020B0500000000000000" pitchFamily="34" charset="-122"/>
              <a:ea typeface="思源黑体 CN" panose="020B0500000000000000" pitchFamily="34" charset="-122"/>
            </a:endParaRPr>
          </a:p>
        </p:txBody>
      </p:sp>
      <p:sp>
        <p:nvSpPr>
          <p:cNvPr id="8196" name="文本框 8195"/>
          <p:cNvSpPr txBox="1"/>
          <p:nvPr/>
        </p:nvSpPr>
        <p:spPr>
          <a:xfrm>
            <a:off x="682170" y="6306591"/>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资料来源：公开资料，赛迪顾问</a:t>
            </a:r>
            <a:endParaRPr lang="zh-CN" altLang="en-US" dirty="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效果层面</a:t>
            </a:r>
            <a:r>
              <a:rPr lang="en-US" altLang="zh-CN" dirty="0"/>
              <a:t>——</a:t>
            </a:r>
            <a:r>
              <a:rPr lang="zh-CN" altLang="en-US" dirty="0"/>
              <a:t>性价比</a:t>
            </a:r>
            <a:endParaRPr lang="zh-CN" altLang="en-US" dirty="0"/>
          </a:p>
        </p:txBody>
      </p:sp>
      <p:sp>
        <p:nvSpPr>
          <p:cNvPr id="2" name="TextBox 80"/>
          <p:cNvSpPr txBox="1"/>
          <p:nvPr/>
        </p:nvSpPr>
        <p:spPr>
          <a:xfrm>
            <a:off x="409667" y="854688"/>
            <a:ext cx="11394982" cy="1023742"/>
          </a:xfrm>
          <a:prstGeom prst="rect">
            <a:avLst/>
          </a:prstGeom>
          <a:noFill/>
        </p:spPr>
        <p:txBody>
          <a:bodyPr wrap="square" rtlCol="0">
            <a:spAutoFit/>
          </a:bodyPr>
          <a:lstStyle>
            <a:defPPr>
              <a:defRPr lang="zh-CN"/>
            </a:defPPr>
            <a:lvl1pPr indent="0" algn="just">
              <a:lnSpc>
                <a:spcPct val="150000"/>
              </a:lnSpc>
              <a:buFont typeface="Wingdings" panose="05000000000000000000" pitchFamily="2" charset="2"/>
              <a:buNone/>
              <a:defRPr sz="1600" b="1">
                <a:solidFill>
                  <a:schemeClr val="bg2">
                    <a:lumMod val="25000"/>
                  </a:schemeClr>
                </a:solidFill>
                <a:latin typeface="微软雅黑" panose="020B0503020204020204" pitchFamily="34" charset="-122"/>
                <a:ea typeface="微软雅黑" panose="020B0503020204020204" pitchFamily="34" charset="-122"/>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buFont typeface="Wingdings" panose="05000000000000000000" pitchFamily="2" charset="2"/>
              <a:buChar char="n"/>
            </a:pPr>
            <a:r>
              <a:rPr lang="zh-CN" altLang="en-US" sz="1400" b="0" dirty="0">
                <a:latin typeface="思源黑体 CN" panose="020B0500000000000000" pitchFamily="34" charset="-122"/>
                <a:ea typeface="思源黑体 CN" panose="020B0500000000000000" pitchFamily="34" charset="-122"/>
              </a:rPr>
              <a:t>从架构来看，传统集中式数据库需要小型机等更加高端的硬件设备，容易达到容量瓶颈，而容量扩展升级往往意味着服务暂时中断。分布式数据库部署一般使用较为廉价的</a:t>
            </a:r>
            <a:r>
              <a:rPr lang="en-US" altLang="zh-CN" sz="1400" b="0" dirty="0">
                <a:latin typeface="思源黑体 CN" panose="020B0500000000000000" pitchFamily="34" charset="-122"/>
                <a:ea typeface="思源黑体 CN" panose="020B0500000000000000" pitchFamily="34" charset="-122"/>
              </a:rPr>
              <a:t>x86</a:t>
            </a:r>
            <a:r>
              <a:rPr lang="zh-CN" altLang="en-US" sz="1400" b="0" dirty="0">
                <a:latin typeface="思源黑体 CN" panose="020B0500000000000000" pitchFamily="34" charset="-122"/>
                <a:ea typeface="思源黑体 CN" panose="020B0500000000000000" pitchFamily="34" charset="-122"/>
              </a:rPr>
              <a:t>服务器、存储等设备，更容易实现数据访问节点的动态平滑扩缩容。对于大型企业用户来说，在面临海量数据处理的情况下，</a:t>
            </a:r>
            <a:r>
              <a:rPr lang="zh-CN" altLang="en-US" sz="1400" dirty="0">
                <a:solidFill>
                  <a:srgbClr val="FF0000"/>
                </a:solidFill>
                <a:latin typeface="思源黑体 CN" panose="020B0500000000000000" pitchFamily="34" charset="-122"/>
                <a:ea typeface="思源黑体 CN" panose="020B0500000000000000" pitchFamily="34" charset="-122"/>
              </a:rPr>
              <a:t>分布式数据库优势更加突出</a:t>
            </a:r>
            <a:r>
              <a:rPr lang="zh-CN" altLang="en-US" sz="1400" b="0" dirty="0">
                <a:latin typeface="思源黑体 CN" panose="020B0500000000000000" pitchFamily="34" charset="-122"/>
                <a:ea typeface="思源黑体 CN" panose="020B0500000000000000" pitchFamily="34" charset="-122"/>
              </a:rPr>
              <a:t>，整体性价比一般会更高。</a:t>
            </a:r>
            <a:endParaRPr lang="en-US" altLang="zh-CN" sz="1400" b="0" dirty="0">
              <a:latin typeface="思源黑体 CN" panose="020B0500000000000000" pitchFamily="34" charset="-122"/>
              <a:ea typeface="思源黑体 CN" panose="020B0500000000000000" pitchFamily="34" charset="-122"/>
            </a:endParaRPr>
          </a:p>
        </p:txBody>
      </p:sp>
      <p:graphicFrame>
        <p:nvGraphicFramePr>
          <p:cNvPr id="3" name="표 7"/>
          <p:cNvGraphicFramePr>
            <a:graphicFrameLocks noGrp="1"/>
          </p:cNvGraphicFramePr>
          <p:nvPr/>
        </p:nvGraphicFramePr>
        <p:xfrm>
          <a:off x="621853" y="2180920"/>
          <a:ext cx="10902490" cy="2822971"/>
        </p:xfrm>
        <a:graphic>
          <a:graphicData uri="http://schemas.openxmlformats.org/drawingml/2006/table">
            <a:tbl>
              <a:tblPr firstRow="1" bandRow="1">
                <a:effectLst/>
                <a:tableStyleId>{5C22544A-7EE6-4342-B048-85BDC9FD1C3A}</a:tableStyleId>
              </a:tblPr>
              <a:tblGrid>
                <a:gridCol w="1008984"/>
                <a:gridCol w="1105106"/>
                <a:gridCol w="3197940"/>
                <a:gridCol w="2795230"/>
                <a:gridCol w="2795230"/>
              </a:tblGrid>
              <a:tr h="436465">
                <a:tc gridSpan="2">
                  <a:txBody>
                    <a:bodyPr/>
                    <a:lstStyle/>
                    <a:p>
                      <a:pPr algn="ctr" latinLnBrk="1"/>
                      <a:r>
                        <a:rPr lang="zh-CN" altLang="en-US"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成本细项</a:t>
                      </a:r>
                      <a:endParaRPr lang="en-US" altLang="ko-KR"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hMerge="1">
                  <a:tcPr/>
                </a:tc>
                <a:tc>
                  <a:txBody>
                    <a:bodyPr/>
                    <a:lstStyle/>
                    <a:p>
                      <a:pPr algn="ctr" latinLnBrk="1"/>
                      <a:r>
                        <a:rPr lang="zh-CN" altLang="en-US"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集中式数据库</a:t>
                      </a:r>
                      <a:endParaRPr lang="en-US" altLang="ko-KR"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分布式数据库</a:t>
                      </a:r>
                      <a:endParaRPr lang="en-US" altLang="ko-KR"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rPr>
                        <a:t>成本对比</a:t>
                      </a:r>
                      <a:endParaRPr lang="en-US" altLang="ko-KR" sz="1100" b="1" dirty="0">
                        <a:solidFill>
                          <a:schemeClr val="bg1"/>
                        </a:solidFill>
                        <a:effectLst/>
                        <a:latin typeface="Calibri" panose="020F050202020403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79082">
                <a:tc rowSpan="2">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部署成本</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硬件成本</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对高端硬件依赖性较高，一般采用小型机、大型机等产品</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不依赖高端硬件，一般采用标准</a:t>
                      </a:r>
                      <a:r>
                        <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x86 PC</a:t>
                      </a: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服务器、</a:t>
                      </a:r>
                      <a:r>
                        <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SSD</a:t>
                      </a: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存储以及万兆网络</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高端硬件单价为数百万、数千万甚至数亿元。相较之下，分布式数据库硬件投入成本更低</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510829">
                <a:tc vMerge="1">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软件成本</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软件购买费用（通常为</a:t>
                      </a:r>
                      <a:r>
                        <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license</a:t>
                      </a: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费用）</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软件购买费用（通常为</a:t>
                      </a:r>
                      <a:r>
                        <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license</a:t>
                      </a: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费用）</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两者软件投入成本区别不大</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r h="615760">
                <a:tc rowSpan="2">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使用成本</a:t>
                      </a:r>
                      <a:endPar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开发测试成本</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情况一：系统初次部署，集中式数据库系统开发测试成本较低</a:t>
                      </a:r>
                      <a:endPar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情况二：系统迁移，开发测试工作量与用户原系统有关</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情况一：系统初次部署，分布式数据库系统开发测试成本较高</a:t>
                      </a:r>
                      <a:endPar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情况二：系统迁移，开发测试工作量与用户原系统有关</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开发测试成本需根据实际情况判定，总体来看，分布式数据库开发测试成本略高于集中式数据库</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756515">
                <a:tc vMerge="1">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运维成本</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情况一：日常运维，取决于架构特征。集中式数据库日常运维难度较小，成本略低</a:t>
                      </a:r>
                      <a:endPar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情况二：系统宕机，集中式数据库宕机有较大概率会造成全线业务崩溃</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情况一：日常运维，取决于架构特征。分布式数据库日常运维难度较大，成本略高</a:t>
                      </a:r>
                      <a:endParaRPr lang="en-US" altLang="zh-CN"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p>
                      <a:pPr marL="0" marR="0" indent="0" algn="ctr" defTabSz="914400" rtl="0" eaLnBrk="1" fontAlgn="auto" latinLnBrk="1" hangingPunct="1">
                        <a:lnSpc>
                          <a:spcPct val="100000"/>
                        </a:lnSpc>
                        <a:spcBef>
                          <a:spcPts val="0"/>
                        </a:spcBef>
                        <a:spcAft>
                          <a:spcPts val="0"/>
                        </a:spcAft>
                        <a:buClrTx/>
                        <a:buSzTx/>
                        <a:buFontTx/>
                        <a:buNone/>
                        <a:defRPr/>
                      </a:pPr>
                      <a:r>
                        <a:rPr lang="zh-CN" altLang="en-US"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情况二：系统宕机，分布式数据库单个或若干节点宕机，不会造成全线业务崩溃</a:t>
                      </a:r>
                      <a:endParaRPr lang="en-US" altLang="ko-KR" sz="900" b="0"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rPr>
                        <a:t>综合考虑两种情况及相关的隐形关联成本，分布式数据库运维成本和风险都较低</a:t>
                      </a:r>
                      <a:endParaRPr lang="en-US" altLang="ko-KR" sz="1000" b="1" dirty="0">
                        <a:solidFill>
                          <a:schemeClr val="tx1">
                            <a:lumMod val="65000"/>
                            <a:lumOff val="35000"/>
                          </a:schemeClr>
                        </a:solidFill>
                        <a:effectLst/>
                        <a:latin typeface="微软雅黑" panose="020B0503020204020204" pitchFamily="34" charset="-122"/>
                        <a:ea typeface="微软雅黑" panose="020B0503020204020204"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r>
            </a:tbl>
          </a:graphicData>
        </a:graphic>
      </p:graphicFrame>
      <p:sp>
        <p:nvSpPr>
          <p:cNvPr id="8" name="矩形 7"/>
          <p:cNvSpPr/>
          <p:nvPr/>
        </p:nvSpPr>
        <p:spPr>
          <a:xfrm>
            <a:off x="3433741" y="1865267"/>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分布式和集中式数据库成本对比</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10" name="矩形 9"/>
          <p:cNvSpPr/>
          <p:nvPr/>
        </p:nvSpPr>
        <p:spPr>
          <a:xfrm>
            <a:off x="409667" y="5384799"/>
            <a:ext cx="11394983" cy="121336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9667" y="915098"/>
            <a:ext cx="11394983" cy="436084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panose="020B0500000000000000" pitchFamily="34" charset="-122"/>
              <a:ea typeface="思源黑体 CN" panose="020B0500000000000000" pitchFamily="34" charset="-122"/>
            </a:endParaRPr>
          </a:p>
        </p:txBody>
      </p:sp>
      <p:sp>
        <p:nvSpPr>
          <p:cNvPr id="12" name="文本框 11"/>
          <p:cNvSpPr txBox="1"/>
          <p:nvPr/>
        </p:nvSpPr>
        <p:spPr>
          <a:xfrm>
            <a:off x="621853" y="5003891"/>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sp>
        <p:nvSpPr>
          <p:cNvPr id="14" name="文本框 13"/>
          <p:cNvSpPr txBox="1"/>
          <p:nvPr/>
        </p:nvSpPr>
        <p:spPr>
          <a:xfrm>
            <a:off x="409667" y="5431031"/>
            <a:ext cx="11230790" cy="1023742"/>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400" b="0">
                <a:solidFill>
                  <a:schemeClr val="bg2">
                    <a:lumMod val="25000"/>
                  </a:schemeClr>
                </a:solidFill>
                <a:latin typeface="微软雅黑" panose="020B0503020204020204" pitchFamily="34" charset="-122"/>
                <a:ea typeface="微软雅黑" panose="020B0503020204020204" pitchFamily="34" charset="-122"/>
              </a:defRPr>
            </a:lvl1pPr>
            <a:lvl2pPr latinLnBrk="1"/>
            <a:lvl3pPr latinLnBrk="1"/>
            <a:lvl4pPr latinLnBrk="1"/>
            <a:lvl5pPr latinLnBrk="1"/>
            <a:lvl6pPr latinLnBrk="1"/>
            <a:lvl7pPr latinLnBrk="1"/>
            <a:lvl8pPr latinLnBrk="1"/>
            <a:lvl9pPr latinLnBrk="1"/>
          </a:lstStyle>
          <a:p>
            <a:r>
              <a:rPr lang="zh-CN" altLang="en-US" dirty="0">
                <a:latin typeface="思源黑体 CN" panose="020B0500000000000000" pitchFamily="34" charset="-122"/>
                <a:ea typeface="思源黑体 CN" panose="020B0500000000000000" pitchFamily="34" charset="-122"/>
              </a:rPr>
              <a:t>从技术来看，在确保实现高性能的前提下，</a:t>
            </a:r>
            <a:r>
              <a:rPr lang="zh-CN" altLang="en-US" b="1" dirty="0">
                <a:latin typeface="思源黑体 CN" panose="020B0500000000000000" pitchFamily="34" charset="-122"/>
                <a:ea typeface="思源黑体 CN" panose="020B0500000000000000" pitchFamily="34" charset="-122"/>
              </a:rPr>
              <a:t>数据库产品的数据压缩比、多租户能力、高可用、高容灾等技术指标越突出，其存储、计算以及日常维护的成本就越低，性价比相对也就越高</a:t>
            </a:r>
            <a:r>
              <a:rPr lang="zh-CN" altLang="en-US" dirty="0">
                <a:latin typeface="思源黑体 CN" panose="020B0500000000000000" pitchFamily="34" charset="-122"/>
                <a:ea typeface="思源黑体 CN" panose="020B0500000000000000" pitchFamily="34" charset="-122"/>
              </a:rPr>
              <a:t>。在未来海量数据应用场景下，企业尤其需要考虑数据库的</a:t>
            </a:r>
            <a:r>
              <a:rPr lang="zh-CN" altLang="en-US" b="1" dirty="0">
                <a:solidFill>
                  <a:srgbClr val="FF0000"/>
                </a:solidFill>
                <a:latin typeface="思源黑体 CN" panose="020B0500000000000000" pitchFamily="34" charset="-122"/>
                <a:ea typeface="思源黑体 CN" panose="020B0500000000000000" pitchFamily="34" charset="-122"/>
              </a:rPr>
              <a:t>数据压缩能力</a:t>
            </a:r>
            <a:r>
              <a:rPr lang="zh-CN" altLang="en-US" dirty="0">
                <a:latin typeface="思源黑体 CN" panose="020B0500000000000000" pitchFamily="34" charset="-122"/>
                <a:ea typeface="思源黑体 CN" panose="020B0500000000000000" pitchFamily="34" charset="-122"/>
              </a:rPr>
              <a:t>，现阶段，</a:t>
            </a:r>
            <a:r>
              <a:rPr lang="en-US" altLang="zh-CN" dirty="0" err="1">
                <a:latin typeface="思源黑体 CN" panose="020B0500000000000000" pitchFamily="34" charset="-122"/>
                <a:ea typeface="思源黑体 CN" panose="020B0500000000000000" pitchFamily="34" charset="-122"/>
              </a:rPr>
              <a:t>OceanBase</a:t>
            </a:r>
            <a:r>
              <a:rPr lang="zh-CN" altLang="en-US" dirty="0">
                <a:latin typeface="思源黑体 CN" panose="020B0500000000000000" pitchFamily="34" charset="-122"/>
                <a:ea typeface="思源黑体 CN" panose="020B0500000000000000" pitchFamily="34" charset="-122"/>
              </a:rPr>
              <a:t>、</a:t>
            </a:r>
            <a:r>
              <a:rPr lang="en-US" altLang="zh-CN" dirty="0" err="1">
                <a:latin typeface="思源黑体 CN" panose="020B0500000000000000" pitchFamily="34" charset="-122"/>
                <a:ea typeface="思源黑体 CN" panose="020B0500000000000000" pitchFamily="34" charset="-122"/>
              </a:rPr>
              <a:t>GoldenDB</a:t>
            </a:r>
            <a:r>
              <a:rPr lang="zh-CN" altLang="en-US" dirty="0">
                <a:latin typeface="思源黑体 CN" panose="020B0500000000000000" pitchFamily="34" charset="-122"/>
                <a:ea typeface="思源黑体 CN" panose="020B0500000000000000" pitchFamily="34" charset="-122"/>
              </a:rPr>
              <a:t>、</a:t>
            </a:r>
            <a:r>
              <a:rPr lang="en-US" altLang="zh-CN" dirty="0" err="1">
                <a:latin typeface="思源黑体 CN" panose="020B0500000000000000" pitchFamily="34" charset="-122"/>
                <a:ea typeface="思源黑体 CN" panose="020B0500000000000000" pitchFamily="34" charset="-122"/>
              </a:rPr>
              <a:t>GaussDB</a:t>
            </a:r>
            <a:r>
              <a:rPr lang="zh-CN" altLang="en-US" dirty="0">
                <a:latin typeface="思源黑体 CN" panose="020B0500000000000000" pitchFamily="34" charset="-122"/>
                <a:ea typeface="思源黑体 CN" panose="020B0500000000000000" pitchFamily="34" charset="-122"/>
              </a:rPr>
              <a:t>等产品，数据压缩比最高分别达</a:t>
            </a:r>
            <a:r>
              <a:rPr lang="en-US" altLang="zh-CN" b="1" dirty="0">
                <a:solidFill>
                  <a:srgbClr val="FF0000"/>
                </a:solidFill>
                <a:latin typeface="思源黑体 CN" panose="020B0500000000000000" pitchFamily="34" charset="-122"/>
                <a:ea typeface="思源黑体 CN" panose="020B0500000000000000" pitchFamily="34" charset="-122"/>
              </a:rPr>
              <a:t>10</a:t>
            </a:r>
            <a:r>
              <a:rPr lang="zh-CN" altLang="en-US" b="1" dirty="0">
                <a:solidFill>
                  <a:srgbClr val="FF0000"/>
                </a:solidFill>
                <a:latin typeface="思源黑体 CN" panose="020B0500000000000000" pitchFamily="34" charset="-122"/>
                <a:ea typeface="思源黑体 CN" panose="020B0500000000000000" pitchFamily="34" charset="-122"/>
              </a:rPr>
              <a:t>、</a:t>
            </a:r>
            <a:r>
              <a:rPr lang="en-US" altLang="zh-CN" b="1" dirty="0">
                <a:solidFill>
                  <a:srgbClr val="FF0000"/>
                </a:solidFill>
                <a:latin typeface="思源黑体 CN" panose="020B0500000000000000" pitchFamily="34" charset="-122"/>
                <a:ea typeface="思源黑体 CN" panose="020B0500000000000000" pitchFamily="34" charset="-122"/>
              </a:rPr>
              <a:t>10</a:t>
            </a:r>
            <a:r>
              <a:rPr lang="zh-CN" altLang="en-US" b="1" dirty="0">
                <a:solidFill>
                  <a:srgbClr val="FF0000"/>
                </a:solidFill>
                <a:latin typeface="思源黑体 CN" panose="020B0500000000000000" pitchFamily="34" charset="-122"/>
                <a:ea typeface="思源黑体 CN" panose="020B0500000000000000" pitchFamily="34" charset="-122"/>
              </a:rPr>
              <a:t>、</a:t>
            </a:r>
            <a:r>
              <a:rPr lang="en-US" altLang="zh-CN" b="1" dirty="0">
                <a:solidFill>
                  <a:srgbClr val="FF0000"/>
                </a:solidFill>
                <a:latin typeface="思源黑体 CN" panose="020B0500000000000000" pitchFamily="34" charset="-122"/>
                <a:ea typeface="思源黑体 CN" panose="020B0500000000000000" pitchFamily="34" charset="-122"/>
              </a:rPr>
              <a:t>6.8</a:t>
            </a:r>
            <a:r>
              <a:rPr lang="zh-CN" altLang="en-US" dirty="0">
                <a:latin typeface="思源黑体 CN" panose="020B0500000000000000" pitchFamily="34" charset="-122"/>
                <a:ea typeface="思源黑体 CN" panose="020B0500000000000000" pitchFamily="34" charset="-122"/>
              </a:rPr>
              <a:t>，可有效节约用户的数据存储成本。</a:t>
            </a:r>
            <a:endParaRPr lang="zh-CN" altLang="en-US" dirty="0">
              <a:latin typeface="思源黑体 CN" panose="020B0500000000000000" pitchFamily="34" charset="-122"/>
              <a:ea typeface="思源黑体 CN" panose="020B0500000000000000" pitchFamily="34" charset="-122"/>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总结：国内畅销数据库选型因素匹配度</a:t>
            </a:r>
            <a:endParaRPr lang="zh-CN" altLang="en-US" dirty="0"/>
          </a:p>
        </p:txBody>
      </p:sp>
      <p:sp>
        <p:nvSpPr>
          <p:cNvPr id="7" name="TextBox 80"/>
          <p:cNvSpPr txBox="1"/>
          <p:nvPr/>
        </p:nvSpPr>
        <p:spPr>
          <a:xfrm>
            <a:off x="407672" y="852229"/>
            <a:ext cx="11396978" cy="700576"/>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400" b="1">
                <a:solidFill>
                  <a:schemeClr val="bg2">
                    <a:lumMod val="25000"/>
                  </a:schemeClr>
                </a:solidFill>
                <a:latin typeface="思源黑体 CN" panose="020B0500000000000000" pitchFamily="34" charset="-122"/>
                <a:ea typeface="思源黑体 CN" panose="020B0500000000000000" pitchFamily="34" charset="-122"/>
              </a:defRPr>
            </a:lvl1pPr>
            <a:lvl2pPr latinLnBrk="1"/>
            <a:lvl3pPr latinLnBrk="1"/>
            <a:lvl4pPr latinLnBrk="1"/>
            <a:lvl5pPr latinLnBrk="1"/>
            <a:lvl6pPr latinLnBrk="1"/>
            <a:lvl7pPr latinLnBrk="1"/>
            <a:lvl8pPr latinLnBrk="1"/>
            <a:lvl9pPr latinLnBrk="1"/>
          </a:lstStyle>
          <a:p>
            <a:r>
              <a:rPr lang="zh-CN" altLang="en-US" dirty="0"/>
              <a:t>基于以上分析，本研究选取了达梦数据库、 </a:t>
            </a:r>
            <a:r>
              <a:rPr lang="en-US" altLang="zh-CN" dirty="0" err="1"/>
              <a:t>OceanBase</a:t>
            </a:r>
            <a:r>
              <a:rPr lang="zh-CN" altLang="en-US" dirty="0"/>
              <a:t>、人大金仓、阿里云、腾讯云、华为云、南大通用等国内知名厂商的畅销数据库产品，与本研究涉及的核心数据库选型考量因素进行匹配度分析（匹配度满分为</a:t>
            </a:r>
            <a:r>
              <a:rPr lang="en-US" altLang="zh-CN" dirty="0"/>
              <a:t>40</a:t>
            </a:r>
            <a:r>
              <a:rPr lang="zh-CN" altLang="en-US" dirty="0"/>
              <a:t>），匹配结果如下：</a:t>
            </a:r>
            <a:endParaRPr lang="en-US" altLang="zh-CN" dirty="0"/>
          </a:p>
        </p:txBody>
      </p:sp>
      <p:sp>
        <p:nvSpPr>
          <p:cNvPr id="9" name="文本框 8"/>
          <p:cNvSpPr txBox="1"/>
          <p:nvPr/>
        </p:nvSpPr>
        <p:spPr>
          <a:xfrm>
            <a:off x="432340" y="6182826"/>
            <a:ext cx="1995488" cy="255263"/>
          </a:xfrm>
          <a:prstGeom prst="rect">
            <a:avLst/>
          </a:prstGeom>
          <a:noFill/>
        </p:spPr>
        <p:txBody>
          <a:bodyPr wrap="square" rtlCol="0">
            <a:spAutoFit/>
          </a:bodyPr>
          <a:lstStyle/>
          <a:p>
            <a:pPr defTabSz="914400" latinLnBrk="1">
              <a:lnSpc>
                <a:spcPct val="150000"/>
              </a:lnSpc>
              <a:defRPr/>
            </a:pPr>
            <a:r>
              <a:rPr kumimoji="1" lang="zh-CN" altLang="en-US" sz="800" dirty="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rPr>
              <a:t>资料来源：赛迪顾问</a:t>
            </a:r>
            <a:endParaRPr kumimoji="1" lang="zh-CN" altLang="en-US" sz="800" dirty="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endParaRPr>
          </a:p>
        </p:txBody>
      </p:sp>
      <p:graphicFrame>
        <p:nvGraphicFramePr>
          <p:cNvPr id="8" name="图表 7"/>
          <p:cNvGraphicFramePr/>
          <p:nvPr/>
        </p:nvGraphicFramePr>
        <p:xfrm>
          <a:off x="658090" y="2167680"/>
          <a:ext cx="11146559" cy="4226406"/>
        </p:xfrm>
        <a:graphic>
          <a:graphicData uri="http://schemas.openxmlformats.org/drawingml/2006/chart">
            <c:chart xmlns:c="http://schemas.openxmlformats.org/drawingml/2006/chart" xmlns:r="http://schemas.openxmlformats.org/officeDocument/2006/relationships" r:id="rId1"/>
          </a:graphicData>
        </a:graphic>
      </p:graphicFrame>
      <p:sp>
        <p:nvSpPr>
          <p:cNvPr id="10" name="矩形 9"/>
          <p:cNvSpPr/>
          <p:nvPr/>
        </p:nvSpPr>
        <p:spPr>
          <a:xfrm>
            <a:off x="409667" y="1579535"/>
            <a:ext cx="11394983" cy="498752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33741" y="1653236"/>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国内主要数据库厂商及产品匹配度情况</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16" name="文本框 15"/>
          <p:cNvSpPr txBox="1"/>
          <p:nvPr/>
        </p:nvSpPr>
        <p:spPr>
          <a:xfrm>
            <a:off x="402160" y="5244503"/>
            <a:ext cx="533398" cy="338554"/>
          </a:xfrm>
          <a:prstGeom prst="rect">
            <a:avLst/>
          </a:prstGeom>
          <a:noFill/>
        </p:spPr>
        <p:txBody>
          <a:bodyPr wrap="square" rtlCol="0">
            <a:spAutoFit/>
          </a:bodyPr>
          <a:lstStyle>
            <a:defPPr>
              <a:defRPr lang="zh-CN"/>
            </a:defPPr>
            <a:lvl1pPr algn="ctr">
              <a:defRPr sz="1600" b="1">
                <a:latin typeface="方正黑体简体" panose="02000000000000000000" pitchFamily="2" charset="-122"/>
                <a:ea typeface="方正黑体简体" panose="02000000000000000000" pitchFamily="2" charset="-122"/>
              </a:defRPr>
            </a:lvl1pPr>
          </a:lstStyle>
          <a:p>
            <a:r>
              <a:rPr lang="en-US" altLang="zh-CN" dirty="0"/>
              <a:t>20</a:t>
            </a:r>
            <a:endParaRPr lang="zh-CN" altLang="en-US" dirty="0"/>
          </a:p>
        </p:txBody>
      </p:sp>
      <p:cxnSp>
        <p:nvCxnSpPr>
          <p:cNvPr id="17" name="直接连接符 16"/>
          <p:cNvCxnSpPr/>
          <p:nvPr/>
        </p:nvCxnSpPr>
        <p:spPr>
          <a:xfrm>
            <a:off x="858981" y="3013362"/>
            <a:ext cx="1079269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30824" y="2829713"/>
            <a:ext cx="533398" cy="338554"/>
          </a:xfrm>
          <a:prstGeom prst="rect">
            <a:avLst/>
          </a:prstGeom>
          <a:noFill/>
        </p:spPr>
        <p:txBody>
          <a:bodyPr wrap="square" rtlCol="0">
            <a:spAutoFit/>
          </a:bodyPr>
          <a:lstStyle/>
          <a:p>
            <a:pPr algn="ctr"/>
            <a:r>
              <a:rPr lang="en-US" altLang="zh-CN" sz="1600" b="1" dirty="0">
                <a:latin typeface="方正黑体简体" panose="02000000000000000000" pitchFamily="2" charset="-122"/>
                <a:ea typeface="方正黑体简体" panose="02000000000000000000" pitchFamily="2" charset="-122"/>
              </a:rPr>
              <a:t>34</a:t>
            </a:r>
            <a:endParaRPr lang="zh-CN" altLang="en-US" sz="1600" b="1" dirty="0">
              <a:latin typeface="方正黑体简体" panose="02000000000000000000" pitchFamily="2" charset="-122"/>
              <a:ea typeface="方正黑体简体" panose="02000000000000000000" pitchFamily="2" charset="-122"/>
            </a:endParaRPr>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
          <p:cNvGrpSpPr/>
          <p:nvPr/>
        </p:nvGrpSpPr>
        <p:grpSpPr bwMode="auto">
          <a:xfrm>
            <a:off x="-930275" y="243840"/>
            <a:ext cx="13122275" cy="6858000"/>
            <a:chOff x="-930276" y="0"/>
            <a:chExt cx="13122276" cy="6858000"/>
          </a:xfrm>
        </p:grpSpPr>
        <p:pic>
          <p:nvPicPr>
            <p:cNvPr id="1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237037" y="898525"/>
              <a:ext cx="3717925" cy="5060950"/>
            </a:xfrm>
            <a:prstGeom prst="rect">
              <a:avLst/>
            </a:prstGeom>
            <a:solidFill>
              <a:schemeClr val="bg1">
                <a:lumMod val="85000"/>
                <a:alpha val="20000"/>
              </a:schemeClr>
            </a:solidFill>
            <a:ln w="101600" cmpd="thickThi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3"/>
            <p:cNvGrpSpPr/>
            <p:nvPr/>
          </p:nvGrpSpPr>
          <p:grpSpPr bwMode="auto">
            <a:xfrm>
              <a:off x="4189412" y="2667000"/>
              <a:ext cx="3830637" cy="1215372"/>
              <a:chOff x="3733169" y="1752601"/>
              <a:chExt cx="3830506" cy="1216277"/>
            </a:xfrm>
          </p:grpSpPr>
          <p:sp>
            <p:nvSpPr>
              <p:cNvPr id="26" name="文本框 4"/>
              <p:cNvSpPr txBox="1">
                <a:spLocks noChangeArrowheads="1"/>
              </p:cNvSpPr>
              <p:nvPr/>
            </p:nvSpPr>
            <p:spPr bwMode="auto">
              <a:xfrm>
                <a:off x="3733169" y="2445268"/>
                <a:ext cx="3830506" cy="52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lnSpc>
                    <a:spcPct val="100000"/>
                  </a:lnSpc>
                  <a:spcBef>
                    <a:spcPct val="0"/>
                  </a:spcBef>
                  <a:buFontTx/>
                  <a:buNone/>
                  <a:defRPr sz="2800" b="1">
                    <a:solidFill>
                      <a:srgbClr val="404040"/>
                    </a:solidFill>
                    <a:latin typeface="思源黑体 CN" panose="020B0500000000000000" pitchFamily="34" charset="-122"/>
                    <a:ea typeface="思源黑体 CN" panose="020B0500000000000000" pitchFamily="34" charset="-122"/>
                  </a:defRPr>
                </a:lvl1pPr>
                <a:lvl2pPr marL="742950" indent="-285750">
                  <a:lnSpc>
                    <a:spcPct val="90000"/>
                  </a:lnSpc>
                  <a:spcBef>
                    <a:spcPts val="500"/>
                  </a:spcBef>
                  <a:buFont typeface="Arial" panose="020B0604020202020204" pitchFamily="34" charset="0"/>
                  <a:buChar char="•"/>
                  <a:defRPr sz="2400">
                    <a:latin typeface="微软雅黑" panose="020B0503020204020204" pitchFamily="34" charset="-122"/>
                    <a:ea typeface="Microsoft YaHei UI"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Microsoft YaHei UI"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9pPr>
              </a:lstStyle>
              <a:p>
                <a:r>
                  <a:rPr lang="zh-CN" altLang="en-US" dirty="0"/>
                  <a:t>赛迪建议</a:t>
                </a:r>
                <a:endParaRPr lang="zh-CN" altLang="en-US" dirty="0"/>
              </a:p>
            </p:txBody>
          </p:sp>
          <p:sp>
            <p:nvSpPr>
              <p:cNvPr id="27" name="圆角矩形 26"/>
              <p:cNvSpPr/>
              <p:nvPr/>
            </p:nvSpPr>
            <p:spPr>
              <a:xfrm>
                <a:off x="4214166" y="1752601"/>
                <a:ext cx="2851053" cy="500435"/>
              </a:xfrm>
              <a:prstGeom prst="roundRect">
                <a:avLst>
                  <a:gd name="adj" fmla="val 50000"/>
                </a:avLst>
              </a:prstGeom>
              <a:solidFill>
                <a:srgbClr val="1969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b="1" dirty="0">
                    <a:solidFill>
                      <a:schemeClr val="bg1"/>
                    </a:solidFill>
                    <a:latin typeface="思源黑体 CN" panose="020B0500000000000000" pitchFamily="34" charset="-122"/>
                    <a:ea typeface="思源黑体 CN" panose="020B0500000000000000" pitchFamily="34" charset="-122"/>
                  </a:rPr>
                  <a:t>思维创造世界</a:t>
                </a:r>
                <a:endParaRPr lang="zh-CN" altLang="en-US" sz="2000" b="1" dirty="0">
                  <a:solidFill>
                    <a:schemeClr val="bg1"/>
                  </a:solidFill>
                  <a:latin typeface="思源黑体 CN" panose="020B0500000000000000" pitchFamily="34" charset="-122"/>
                  <a:ea typeface="思源黑体 CN" panose="020B0500000000000000" pitchFamily="34" charset="-122"/>
                </a:endParaRPr>
              </a:p>
            </p:txBody>
          </p:sp>
        </p:grpSp>
        <p:sp>
          <p:nvSpPr>
            <p:cNvPr id="23" name="ïšḻïďê-Freeform: Shape 42"/>
            <p:cNvSpPr/>
            <p:nvPr/>
          </p:nvSpPr>
          <p:spPr bwMode="auto">
            <a:xfrm rot="-8100000">
              <a:off x="-930227" y="3969026"/>
              <a:ext cx="1860230" cy="1860319"/>
            </a:xfrm>
            <a:custGeom>
              <a:avLst/>
              <a:gdLst>
                <a:gd name="T0" fmla="*/ 0 w 2304255"/>
                <a:gd name="T1" fmla="*/ 0 h 2304255"/>
                <a:gd name="T2" fmla="*/ 546 w 2304255"/>
                <a:gd name="T3" fmla="*/ 547 h 2304255"/>
                <a:gd name="T4" fmla="*/ 0 w 2304255"/>
                <a:gd name="T5" fmla="*/ 547 h 2304255"/>
                <a:gd name="T6" fmla="*/ 0 w 2304255"/>
                <a:gd name="T7" fmla="*/ 0 h 2304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255" h="2304255">
                  <a:moveTo>
                    <a:pt x="0" y="0"/>
                  </a:moveTo>
                  <a:lnTo>
                    <a:pt x="2304255" y="2304255"/>
                  </a:lnTo>
                  <a:lnTo>
                    <a:pt x="0" y="2304255"/>
                  </a:lnTo>
                  <a:lnTo>
                    <a:pt x="0" y="0"/>
                  </a:lnTo>
                  <a:close/>
                </a:path>
              </a:pathLst>
            </a:custGeom>
            <a:solidFill>
              <a:srgbClr val="19696D"/>
            </a:solidFill>
            <a:ln w="19050">
              <a:solidFill>
                <a:srgbClr val="19696D"/>
              </a:solidFill>
              <a:round/>
            </a:ln>
          </p:spPr>
          <p:txBody>
            <a:bodyPr anchor="ctr"/>
            <a:lstStyle/>
            <a:p>
              <a:endParaRPr lang="zh-CN" altLang="en-US"/>
            </a:p>
          </p:txBody>
        </p:sp>
        <p:sp>
          <p:nvSpPr>
            <p:cNvPr id="24" name="ïšḻïďê-Freeform: Shape 41"/>
            <p:cNvSpPr/>
            <p:nvPr/>
          </p:nvSpPr>
          <p:spPr bwMode="auto">
            <a:xfrm rot="2700000">
              <a:off x="-930231" y="1050881"/>
              <a:ext cx="1860230" cy="1860319"/>
            </a:xfrm>
            <a:custGeom>
              <a:avLst/>
              <a:gdLst>
                <a:gd name="T0" fmla="*/ 546 w 2304256"/>
                <a:gd name="T1" fmla="*/ 0 h 2304256"/>
                <a:gd name="T2" fmla="*/ 546 w 2304256"/>
                <a:gd name="T3" fmla="*/ 547 h 2304256"/>
                <a:gd name="T4" fmla="*/ 546 w 2304256"/>
                <a:gd name="T5" fmla="*/ 547 h 2304256"/>
                <a:gd name="T6" fmla="*/ 0 w 2304256"/>
                <a:gd name="T7" fmla="*/ 1 h 2304256"/>
                <a:gd name="T8" fmla="*/ 0 w 2304256"/>
                <a:gd name="T9" fmla="*/ 0 h 2304256"/>
                <a:gd name="T10" fmla="*/ 546 w 2304256"/>
                <a:gd name="T11" fmla="*/ 0 h 2304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256" h="2304256">
                  <a:moveTo>
                    <a:pt x="2304256" y="0"/>
                  </a:moveTo>
                  <a:lnTo>
                    <a:pt x="2304256" y="2304256"/>
                  </a:lnTo>
                  <a:lnTo>
                    <a:pt x="2304255" y="2304256"/>
                  </a:lnTo>
                  <a:lnTo>
                    <a:pt x="0" y="1"/>
                  </a:lnTo>
                  <a:lnTo>
                    <a:pt x="0" y="0"/>
                  </a:lnTo>
                  <a:lnTo>
                    <a:pt x="2304256" y="0"/>
                  </a:lnTo>
                  <a:close/>
                </a:path>
              </a:pathLst>
            </a:custGeom>
            <a:solidFill>
              <a:srgbClr val="19696D"/>
            </a:solidFill>
            <a:ln w="19050">
              <a:solidFill>
                <a:srgbClr val="19696D"/>
              </a:solidFill>
              <a:round/>
            </a:ln>
          </p:spPr>
          <p:txBody>
            <a:bodyPr anchor="ctr"/>
            <a:lstStyle/>
            <a:p>
              <a:endParaRPr lang="zh-CN" altLang="en-US"/>
            </a:p>
          </p:txBody>
        </p:sp>
        <p:sp>
          <p:nvSpPr>
            <p:cNvPr id="25" name="ïšḻïďê-Freeform: Shape 35"/>
            <p:cNvSpPr/>
            <p:nvPr/>
          </p:nvSpPr>
          <p:spPr bwMode="auto">
            <a:xfrm rot="5400000">
              <a:off x="-780349" y="2648280"/>
              <a:ext cx="3121100" cy="1560624"/>
            </a:xfrm>
            <a:custGeom>
              <a:avLst/>
              <a:gdLst>
                <a:gd name="T0" fmla="*/ 1 w 4735313"/>
                <a:gd name="T1" fmla="*/ 0 h 2367656"/>
                <a:gd name="T2" fmla="*/ 1 w 4735313"/>
                <a:gd name="T3" fmla="*/ 1 h 2367656"/>
                <a:gd name="T4" fmla="*/ 1 w 4735313"/>
                <a:gd name="T5" fmla="*/ 1 h 2367656"/>
                <a:gd name="T6" fmla="*/ 1 w 4735313"/>
                <a:gd name="T7" fmla="*/ 1 h 2367656"/>
                <a:gd name="T8" fmla="*/ 1 w 4735313"/>
                <a:gd name="T9" fmla="*/ 1 h 2367656"/>
                <a:gd name="T10" fmla="*/ 0 w 4735313"/>
                <a:gd name="T11" fmla="*/ 1 h 2367656"/>
                <a:gd name="T12" fmla="*/ 1 w 4735313"/>
                <a:gd name="T13" fmla="*/ 0 h 23676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rgbClr val="778495">
                <a:alpha val="76862"/>
              </a:srgbClr>
            </a:solidFill>
            <a:ln>
              <a:noFill/>
            </a:ln>
            <a:extLst>
              <a:ext uri="{91240B29-F687-4F45-9708-019B960494DF}">
                <a14:hiddenLine xmlns:a14="http://schemas.microsoft.com/office/drawing/2010/main" w="19050">
                  <a:solidFill>
                    <a:srgbClr val="000000"/>
                  </a:solidFill>
                  <a:round/>
                </a14:hiddenLine>
              </a:ext>
            </a:extLst>
          </p:spPr>
          <p:txBody>
            <a:bodyPr anchor="ct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用户数据库选型指南</a:t>
            </a:r>
            <a:endParaRPr lang="zh-CN" altLang="en-US" dirty="0"/>
          </a:p>
        </p:txBody>
      </p:sp>
      <p:graphicFrame>
        <p:nvGraphicFramePr>
          <p:cNvPr id="5" name="표 7"/>
          <p:cNvGraphicFramePr>
            <a:graphicFrameLocks noGrp="1"/>
          </p:cNvGraphicFramePr>
          <p:nvPr/>
        </p:nvGraphicFramePr>
        <p:xfrm>
          <a:off x="472316" y="1579534"/>
          <a:ext cx="11269224" cy="4775119"/>
        </p:xfrm>
        <a:graphic>
          <a:graphicData uri="http://schemas.openxmlformats.org/drawingml/2006/table">
            <a:tbl>
              <a:tblPr firstRow="1" bandRow="1">
                <a:effectLst/>
                <a:tableStyleId>{5C22544A-7EE6-4342-B048-85BDC9FD1C3A}</a:tableStyleId>
              </a:tblPr>
              <a:tblGrid>
                <a:gridCol w="1559684"/>
                <a:gridCol w="2097314"/>
                <a:gridCol w="7612226"/>
              </a:tblGrid>
              <a:tr h="464011">
                <a:tc>
                  <a:txBody>
                    <a:bodyPr/>
                    <a:lstStyle/>
                    <a:p>
                      <a:pPr algn="ctr" latinLnBrk="1"/>
                      <a:r>
                        <a:rPr lang="zh-CN" altLang="en-US"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第一层级</a:t>
                      </a:r>
                      <a:endParaRPr lang="en-US" altLang="ko-KR"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第二层级</a:t>
                      </a:r>
                      <a:endParaRPr lang="en-US" altLang="ko-KR"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选型建议</a:t>
                      </a:r>
                      <a:endParaRPr lang="en-US" altLang="ko-KR" sz="11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479012">
                <a:tc rowSpan="3">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数据层面</a:t>
                      </a:r>
                      <a:endParaRPr lang="en-US" altLang="ko-KR"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数据一致性</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重点考察产品是否支持</a:t>
                      </a:r>
                      <a:r>
                        <a:rPr lang="zh-CN" altLang="en-US" sz="105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一致性协议</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，是否具备</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多副本数据校验、主备库数据校验、链式数据校验、数据定时校验</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等能力。</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9012">
                <a:tc vMerge="1">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数据安全性</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安全保护机制</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，是否具备完善的运行安全机制，如防止入侵及系统过载；是否可确保数据资产的安全及数据的存取完整。</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r>
              <a:tr h="47901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底层代码安全性</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重点考察产品的核心技术路线，属</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自主研发</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还是基于</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成熟代码二次开发</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，以及产品整体的</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代码自研率高低</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endParaRPr lang="en-US" altLang="zh-CN"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9012">
                <a:tc rowSpan="4">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功能层面</a:t>
                      </a:r>
                      <a:endPar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兼容与迁移</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重点考察产品是否对现有系统的语法和函数</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高度兼容</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，以及厂商是否可</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提供安全、无损的数据库迁移方案</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r>
              <a:tr h="479012">
                <a:tc vMerge="1">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双写、回迁能力</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重点考察产品是否支持</a:t>
                      </a:r>
                      <a:r>
                        <a:rPr lang="zh-CN" altLang="en-US" sz="105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可</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切换、可回滚</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以及</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切换、回滚周期</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9012">
                <a:tc vMerge="1">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alpha val="2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事务处理能力</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重点考察产品的事务处理技术路线，产品的</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事务一致性、并发能力和可扩展性</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如何。</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r>
              <a:tr h="47901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大数据实时分析能力</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重点考察产品的大数据实时分析技术路线，</a:t>
                      </a:r>
                      <a:r>
                        <a:rPr lang="en-US" altLang="zh-CN"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OLTP</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和</a:t>
                      </a:r>
                      <a:r>
                        <a:rPr lang="en-US" altLang="zh-CN"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OLAP</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负载是否使用相同节点或引擎</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79012">
                <a:tc rowSpan="2">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效果层面</a:t>
                      </a:r>
                      <a:endParaRPr lang="zh-CN" altLang="en-US" sz="1100" b="1"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稳定性与可靠性</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重点考察产品的高可用和高容灾性能，如</a:t>
                      </a:r>
                      <a:r>
                        <a:rPr lang="en-US" altLang="zh-CN"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RTO</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a:t>
                      </a:r>
                      <a:r>
                        <a:rPr lang="en-US" altLang="zh-CN"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RPO</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等指标。</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EDEDE"/>
                    </a:solidFill>
                  </a:tcPr>
                </a:tc>
              </a:tr>
              <a:tr h="479012">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性价比</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defRPr/>
                      </a:pP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重点考察产品的</a:t>
                      </a:r>
                      <a:r>
                        <a:rPr lang="zh-CN" altLang="en-US" sz="105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前期投入成本、运行中的扩缩容难易程度和成本</a:t>
                      </a:r>
                      <a:r>
                        <a:rPr lang="zh-CN" altLang="en-US"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等。</a:t>
                      </a:r>
                      <a:endParaRPr lang="en-US" altLang="ko-KR" sz="105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extBox 80"/>
          <p:cNvSpPr txBox="1"/>
          <p:nvPr/>
        </p:nvSpPr>
        <p:spPr>
          <a:xfrm>
            <a:off x="407672" y="852229"/>
            <a:ext cx="11396978" cy="700576"/>
          </a:xfrm>
          <a:prstGeom prst="rect">
            <a:avLst/>
          </a:prstGeom>
          <a:noFill/>
        </p:spPr>
        <p:txBody>
          <a:bodyPr wrap="square" rtlCol="0">
            <a:spAutoFit/>
          </a:bodyPr>
          <a:lstStyle>
            <a:defPPr>
              <a:defRPr lang="zh-CN"/>
            </a:defPPr>
            <a:lvl1pPr marL="285750" indent="-285750" algn="just">
              <a:lnSpc>
                <a:spcPct val="150000"/>
              </a:lnSpc>
              <a:buFont typeface="Wingdings" panose="05000000000000000000" pitchFamily="2" charset="2"/>
              <a:buChar char="n"/>
              <a:defRPr sz="1400" b="0">
                <a:solidFill>
                  <a:schemeClr val="bg2">
                    <a:lumMod val="25000"/>
                  </a:schemeClr>
                </a:solidFill>
                <a:latin typeface="微软雅黑" panose="020B0503020204020204" pitchFamily="34" charset="-122"/>
                <a:ea typeface="微软雅黑" panose="020B0503020204020204" pitchFamily="34" charset="-122"/>
              </a:defRPr>
            </a:lvl1pPr>
            <a:lvl2pPr latinLnBrk="1"/>
            <a:lvl3pPr latinLnBrk="1"/>
            <a:lvl4pPr latinLnBrk="1"/>
            <a:lvl5pPr latinLnBrk="1"/>
            <a:lvl6pPr latinLnBrk="1"/>
            <a:lvl7pPr latinLnBrk="1"/>
            <a:lvl8pPr latinLnBrk="1"/>
            <a:lvl9pPr latinLnBrk="1"/>
          </a:lstStyle>
          <a:p>
            <a:r>
              <a:rPr lang="zh-CN" altLang="en-US" b="1" dirty="0">
                <a:latin typeface="思源黑体 CN" panose="020B0500000000000000" pitchFamily="34" charset="-122"/>
                <a:ea typeface="思源黑体 CN" panose="020B0500000000000000" pitchFamily="34" charset="-122"/>
              </a:rPr>
              <a:t>现阶段，面向对数据库有采购、部署需求的企业，我们从数据、功能和效果三个层面，梳理出数据库产品选型的要点，以期对相关企业的数据库选型工作有所帮助。</a:t>
            </a:r>
            <a:endParaRPr lang="en-US" altLang="zh-CN" b="1" dirty="0">
              <a:latin typeface="思源黑体 CN" panose="020B0500000000000000" pitchFamily="34" charset="-122"/>
              <a:ea typeface="思源黑体 CN" panose="020B0500000000000000" pitchFamily="34" charset="-122"/>
            </a:endParaRPr>
          </a:p>
        </p:txBody>
      </p:sp>
      <p:sp>
        <p:nvSpPr>
          <p:cNvPr id="9" name="文本框 8"/>
          <p:cNvSpPr txBox="1"/>
          <p:nvPr/>
        </p:nvSpPr>
        <p:spPr>
          <a:xfrm>
            <a:off x="407672" y="6329344"/>
            <a:ext cx="1995488" cy="255263"/>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0302" b="31421"/>
          <a:stretch>
            <a:fillRect/>
          </a:stretch>
        </p:blipFill>
        <p:spPr bwMode="auto">
          <a:xfrm>
            <a:off x="422564" y="364608"/>
            <a:ext cx="1973846" cy="756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p:cNvSpPr txBox="1"/>
          <p:nvPr/>
        </p:nvSpPr>
        <p:spPr>
          <a:xfrm>
            <a:off x="1528639" y="2585544"/>
            <a:ext cx="9231705" cy="5873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defRPr/>
            </a:pPr>
            <a:r>
              <a:rPr lang="zh-CN" altLang="en-US" sz="4800" b="1" dirty="0">
                <a:solidFill>
                  <a:srgbClr val="19696D"/>
                </a:solidFill>
                <a:latin typeface="思源黑体 CN" panose="020B0500000000000000" pitchFamily="34" charset="-122"/>
                <a:ea typeface="思源黑体 CN" panose="020B0500000000000000" pitchFamily="34" charset="-122"/>
                <a:cs typeface="微软雅黑" panose="020B0503020204020204" pitchFamily="34" charset="-122"/>
              </a:rPr>
              <a:t>谢谢</a:t>
            </a:r>
            <a:endParaRPr lang="ko-KR" altLang="en-US" sz="4800" b="1" dirty="0">
              <a:solidFill>
                <a:srgbClr val="19696D"/>
              </a:solidFill>
              <a:latin typeface="思源黑体 CN" panose="020B0500000000000000"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
          <p:cNvGrpSpPr/>
          <p:nvPr/>
        </p:nvGrpSpPr>
        <p:grpSpPr bwMode="auto">
          <a:xfrm>
            <a:off x="-930275" y="243840"/>
            <a:ext cx="13122275" cy="6858000"/>
            <a:chOff x="-930276" y="0"/>
            <a:chExt cx="13122276" cy="6858000"/>
          </a:xfrm>
        </p:grpSpPr>
        <p:pic>
          <p:nvPicPr>
            <p:cNvPr id="1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237037" y="898525"/>
              <a:ext cx="3717925" cy="5060950"/>
            </a:xfrm>
            <a:prstGeom prst="rect">
              <a:avLst/>
            </a:prstGeom>
            <a:solidFill>
              <a:schemeClr val="bg1">
                <a:lumMod val="85000"/>
                <a:alpha val="20000"/>
              </a:schemeClr>
            </a:solidFill>
            <a:ln w="101600" cmpd="thickThi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3"/>
            <p:cNvGrpSpPr/>
            <p:nvPr/>
          </p:nvGrpSpPr>
          <p:grpSpPr bwMode="auto">
            <a:xfrm>
              <a:off x="3455420" y="2667000"/>
              <a:ext cx="5281158" cy="1221935"/>
              <a:chOff x="2999202" y="1752601"/>
              <a:chExt cx="5280977" cy="1222845"/>
            </a:xfrm>
          </p:grpSpPr>
          <p:sp>
            <p:nvSpPr>
              <p:cNvPr id="26" name="文本框 4"/>
              <p:cNvSpPr txBox="1">
                <a:spLocks noChangeArrowheads="1"/>
              </p:cNvSpPr>
              <p:nvPr/>
            </p:nvSpPr>
            <p:spPr bwMode="auto">
              <a:xfrm>
                <a:off x="2999202" y="2451836"/>
                <a:ext cx="5280977" cy="52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algn="ctr" eaLnBrk="1" hangingPunct="1">
                  <a:lnSpc>
                    <a:spcPct val="100000"/>
                  </a:lnSpc>
                  <a:spcBef>
                    <a:spcPct val="0"/>
                  </a:spcBef>
                  <a:buFontTx/>
                  <a:buNone/>
                </a:pPr>
                <a:r>
                  <a:rPr lang="zh-CN" altLang="en-US" b="1" dirty="0">
                    <a:solidFill>
                      <a:srgbClr val="404040"/>
                    </a:solidFill>
                    <a:latin typeface="思源黑体 CN" panose="020B0500000000000000" pitchFamily="34" charset="-122"/>
                    <a:ea typeface="思源黑体 CN" panose="020B0500000000000000" pitchFamily="34" charset="-122"/>
                  </a:rPr>
                  <a:t>研究背景</a:t>
                </a:r>
                <a:endParaRPr lang="zh-CN" altLang="en-US" b="1" dirty="0">
                  <a:solidFill>
                    <a:srgbClr val="404040"/>
                  </a:solidFill>
                  <a:latin typeface="思源黑体 CN" panose="020B0500000000000000" pitchFamily="34" charset="-122"/>
                  <a:ea typeface="思源黑体 CN" panose="020B0500000000000000" pitchFamily="34" charset="-122"/>
                </a:endParaRPr>
              </a:p>
            </p:txBody>
          </p:sp>
          <p:sp>
            <p:nvSpPr>
              <p:cNvPr id="27" name="圆角矩形 26"/>
              <p:cNvSpPr/>
              <p:nvPr/>
            </p:nvSpPr>
            <p:spPr>
              <a:xfrm>
                <a:off x="4214166" y="1752601"/>
                <a:ext cx="2851053" cy="500435"/>
              </a:xfrm>
              <a:prstGeom prst="roundRect">
                <a:avLst>
                  <a:gd name="adj" fmla="val 50000"/>
                </a:avLst>
              </a:prstGeom>
              <a:solidFill>
                <a:srgbClr val="1969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思源黑体 CN" panose="020B0500000000000000" pitchFamily="34" charset="-122"/>
                    <a:ea typeface="思源黑体 CN" panose="020B0500000000000000" pitchFamily="34" charset="-122"/>
                  </a:rPr>
                  <a:t>思维创造世界</a:t>
                </a:r>
                <a:endParaRPr lang="zh-CN" altLang="en-US" sz="2000" b="1" dirty="0">
                  <a:solidFill>
                    <a:schemeClr val="bg1"/>
                  </a:solidFill>
                  <a:latin typeface="思源黑体 CN" panose="020B0500000000000000" pitchFamily="34" charset="-122"/>
                  <a:ea typeface="思源黑体 CN" panose="020B0500000000000000" pitchFamily="34" charset="-122"/>
                </a:endParaRPr>
              </a:p>
            </p:txBody>
          </p:sp>
        </p:grpSp>
        <p:sp>
          <p:nvSpPr>
            <p:cNvPr id="23" name="ïšḻïďê-Freeform: Shape 42"/>
            <p:cNvSpPr/>
            <p:nvPr/>
          </p:nvSpPr>
          <p:spPr bwMode="auto">
            <a:xfrm rot="-8100000">
              <a:off x="-930227" y="3969026"/>
              <a:ext cx="1860230" cy="1860319"/>
            </a:xfrm>
            <a:custGeom>
              <a:avLst/>
              <a:gdLst>
                <a:gd name="T0" fmla="*/ 0 w 2304255"/>
                <a:gd name="T1" fmla="*/ 0 h 2304255"/>
                <a:gd name="T2" fmla="*/ 546 w 2304255"/>
                <a:gd name="T3" fmla="*/ 547 h 2304255"/>
                <a:gd name="T4" fmla="*/ 0 w 2304255"/>
                <a:gd name="T5" fmla="*/ 547 h 2304255"/>
                <a:gd name="T6" fmla="*/ 0 w 2304255"/>
                <a:gd name="T7" fmla="*/ 0 h 2304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255" h="2304255">
                  <a:moveTo>
                    <a:pt x="0" y="0"/>
                  </a:moveTo>
                  <a:lnTo>
                    <a:pt x="2304255" y="2304255"/>
                  </a:lnTo>
                  <a:lnTo>
                    <a:pt x="0" y="2304255"/>
                  </a:lnTo>
                  <a:lnTo>
                    <a:pt x="0" y="0"/>
                  </a:lnTo>
                  <a:close/>
                </a:path>
              </a:pathLst>
            </a:custGeom>
            <a:solidFill>
              <a:srgbClr val="19696D"/>
            </a:solidFill>
            <a:ln w="19050">
              <a:solidFill>
                <a:srgbClr val="19696D"/>
              </a:solidFill>
              <a:round/>
            </a:ln>
          </p:spPr>
          <p:txBody>
            <a:bodyPr anchor="ctr"/>
            <a:lstStyle/>
            <a:p>
              <a:endParaRPr lang="zh-CN" altLang="en-US"/>
            </a:p>
          </p:txBody>
        </p:sp>
        <p:sp>
          <p:nvSpPr>
            <p:cNvPr id="24" name="ïšḻïďê-Freeform: Shape 41"/>
            <p:cNvSpPr/>
            <p:nvPr/>
          </p:nvSpPr>
          <p:spPr bwMode="auto">
            <a:xfrm rot="2700000">
              <a:off x="-930231" y="1050881"/>
              <a:ext cx="1860230" cy="1860319"/>
            </a:xfrm>
            <a:custGeom>
              <a:avLst/>
              <a:gdLst>
                <a:gd name="T0" fmla="*/ 546 w 2304256"/>
                <a:gd name="T1" fmla="*/ 0 h 2304256"/>
                <a:gd name="T2" fmla="*/ 546 w 2304256"/>
                <a:gd name="T3" fmla="*/ 547 h 2304256"/>
                <a:gd name="T4" fmla="*/ 546 w 2304256"/>
                <a:gd name="T5" fmla="*/ 547 h 2304256"/>
                <a:gd name="T6" fmla="*/ 0 w 2304256"/>
                <a:gd name="T7" fmla="*/ 1 h 2304256"/>
                <a:gd name="T8" fmla="*/ 0 w 2304256"/>
                <a:gd name="T9" fmla="*/ 0 h 2304256"/>
                <a:gd name="T10" fmla="*/ 546 w 2304256"/>
                <a:gd name="T11" fmla="*/ 0 h 2304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256" h="2304256">
                  <a:moveTo>
                    <a:pt x="2304256" y="0"/>
                  </a:moveTo>
                  <a:lnTo>
                    <a:pt x="2304256" y="2304256"/>
                  </a:lnTo>
                  <a:lnTo>
                    <a:pt x="2304255" y="2304256"/>
                  </a:lnTo>
                  <a:lnTo>
                    <a:pt x="0" y="1"/>
                  </a:lnTo>
                  <a:lnTo>
                    <a:pt x="0" y="0"/>
                  </a:lnTo>
                  <a:lnTo>
                    <a:pt x="2304256" y="0"/>
                  </a:lnTo>
                  <a:close/>
                </a:path>
              </a:pathLst>
            </a:custGeom>
            <a:solidFill>
              <a:srgbClr val="19696D"/>
            </a:solidFill>
            <a:ln w="19050">
              <a:solidFill>
                <a:srgbClr val="19696D"/>
              </a:solidFill>
              <a:round/>
            </a:ln>
          </p:spPr>
          <p:txBody>
            <a:bodyPr anchor="ctr"/>
            <a:lstStyle/>
            <a:p>
              <a:endParaRPr lang="zh-CN" altLang="en-US"/>
            </a:p>
          </p:txBody>
        </p:sp>
        <p:sp>
          <p:nvSpPr>
            <p:cNvPr id="25" name="ïšḻïďê-Freeform: Shape 35"/>
            <p:cNvSpPr/>
            <p:nvPr/>
          </p:nvSpPr>
          <p:spPr bwMode="auto">
            <a:xfrm rot="5400000">
              <a:off x="-780349" y="2648280"/>
              <a:ext cx="3121100" cy="1560624"/>
            </a:xfrm>
            <a:custGeom>
              <a:avLst/>
              <a:gdLst>
                <a:gd name="T0" fmla="*/ 1 w 4735313"/>
                <a:gd name="T1" fmla="*/ 0 h 2367656"/>
                <a:gd name="T2" fmla="*/ 1 w 4735313"/>
                <a:gd name="T3" fmla="*/ 1 h 2367656"/>
                <a:gd name="T4" fmla="*/ 1 w 4735313"/>
                <a:gd name="T5" fmla="*/ 1 h 2367656"/>
                <a:gd name="T6" fmla="*/ 1 w 4735313"/>
                <a:gd name="T7" fmla="*/ 1 h 2367656"/>
                <a:gd name="T8" fmla="*/ 1 w 4735313"/>
                <a:gd name="T9" fmla="*/ 1 h 2367656"/>
                <a:gd name="T10" fmla="*/ 0 w 4735313"/>
                <a:gd name="T11" fmla="*/ 1 h 2367656"/>
                <a:gd name="T12" fmla="*/ 1 w 4735313"/>
                <a:gd name="T13" fmla="*/ 0 h 23676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rgbClr val="778495">
                <a:alpha val="76862"/>
              </a:srgbClr>
            </a:solidFill>
            <a:ln>
              <a:noFill/>
            </a:ln>
            <a:extLst>
              <a:ext uri="{91240B29-F687-4F45-9708-019B960494DF}">
                <a14:hiddenLine xmlns:a14="http://schemas.microsoft.com/office/drawing/2010/main" w="19050">
                  <a:solidFill>
                    <a:srgbClr val="000000"/>
                  </a:solidFill>
                  <a:round/>
                </a14:hiddenLine>
              </a:ext>
            </a:extLst>
          </p:spPr>
          <p:txBody>
            <a:bodyPr anchor="ct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67D89"/>
                </a:solidFill>
                <a:effectLst/>
                <a:uLnTx/>
                <a:uFillTx/>
                <a:latin typeface="思源黑体 CN" panose="020B0500000000000000" pitchFamily="34" charset="-122"/>
                <a:ea typeface="思源黑体 CN" panose="020B0500000000000000" pitchFamily="34" charset="-122"/>
              </a:rPr>
              <a:t>中国数据库市场现状</a:t>
            </a:r>
            <a:endParaRPr kumimoji="0" lang="zh-CN" altLang="en-US" sz="2400" b="1" i="0" u="none" strike="noStrike" kern="1200" cap="none" spc="0" normalizeH="0" baseline="0" noProof="0" dirty="0">
              <a:ln>
                <a:noFill/>
              </a:ln>
              <a:solidFill>
                <a:srgbClr val="067D89"/>
              </a:solidFill>
              <a:effectLst/>
              <a:uLnTx/>
              <a:uFillTx/>
              <a:latin typeface="思源黑体 CN" panose="020B0500000000000000" pitchFamily="34" charset="-122"/>
              <a:ea typeface="思源黑体 CN" panose="020B0500000000000000" pitchFamily="34" charset="-122"/>
            </a:endParaRPr>
          </a:p>
        </p:txBody>
      </p:sp>
      <p:sp>
        <p:nvSpPr>
          <p:cNvPr id="33" name="文本框 32"/>
          <p:cNvSpPr txBox="1"/>
          <p:nvPr/>
        </p:nvSpPr>
        <p:spPr>
          <a:xfrm>
            <a:off x="373803" y="855125"/>
            <a:ext cx="11444394" cy="787523"/>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en-US" altLang="zh-CN" sz="1600" b="1" dirty="0">
                <a:solidFill>
                  <a:srgbClr val="E7E6E6">
                    <a:lumMod val="25000"/>
                  </a:srgbClr>
                </a:solidFill>
                <a:latin typeface="思源黑体 CN" panose="020B0500000000000000" pitchFamily="34" charset="-122"/>
                <a:ea typeface="思源黑体 CN" panose="020B0500000000000000" pitchFamily="34" charset="-122"/>
              </a:rPr>
              <a:t>2021</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年，中国数据库管理系统市场保持快速增长，规模达到</a:t>
            </a:r>
            <a:r>
              <a:rPr lang="en-US" altLang="zh-CN" sz="1600" b="1" dirty="0">
                <a:solidFill>
                  <a:srgbClr val="E7E6E6">
                    <a:lumMod val="25000"/>
                  </a:srgbClr>
                </a:solidFill>
                <a:latin typeface="思源黑体 CN" panose="020B0500000000000000" pitchFamily="34" charset="-122"/>
                <a:ea typeface="思源黑体 CN" panose="020B0500000000000000" pitchFamily="34" charset="-122"/>
              </a:rPr>
              <a:t>224</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亿元，预计到</a:t>
            </a:r>
            <a:r>
              <a:rPr lang="en-US" altLang="zh-CN" sz="1600" b="1" dirty="0">
                <a:solidFill>
                  <a:srgbClr val="E7E6E6">
                    <a:lumMod val="25000"/>
                  </a:srgbClr>
                </a:solidFill>
                <a:latin typeface="思源黑体 CN" panose="020B0500000000000000" pitchFamily="34" charset="-122"/>
                <a:ea typeface="思源黑体 CN" panose="020B0500000000000000" pitchFamily="34" charset="-122"/>
              </a:rPr>
              <a:t>2024</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年将达</a:t>
            </a:r>
            <a:r>
              <a:rPr lang="en-US" altLang="zh-CN" sz="1600" b="1" dirty="0">
                <a:solidFill>
                  <a:srgbClr val="FF0000"/>
                </a:solidFill>
                <a:latin typeface="思源黑体 CN" panose="020B0500000000000000" pitchFamily="34" charset="-122"/>
                <a:ea typeface="思源黑体 CN" panose="020B0500000000000000" pitchFamily="34" charset="-122"/>
              </a:rPr>
              <a:t>461</a:t>
            </a:r>
            <a:r>
              <a:rPr lang="zh-CN" altLang="en-US" sz="1600" b="1" dirty="0">
                <a:solidFill>
                  <a:srgbClr val="FF0000"/>
                </a:solidFill>
                <a:latin typeface="思源黑体 CN" panose="020B0500000000000000" pitchFamily="34" charset="-122"/>
                <a:ea typeface="思源黑体 CN" panose="020B0500000000000000" pitchFamily="34" charset="-122"/>
              </a:rPr>
              <a:t>亿元</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。从技术架构来看，集中式关系型数据库仍然为当前市场的主流，但云数据库及分布式数据库也成为众多厂商研发的重点以及用户部署的新方向。</a:t>
            </a:r>
            <a:endParaRPr lang="zh-CN" altLang="en-US" sz="1600" b="1"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34" name="矩形 33"/>
          <p:cNvSpPr/>
          <p:nvPr/>
        </p:nvSpPr>
        <p:spPr>
          <a:xfrm>
            <a:off x="2181840" y="2150622"/>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中国数据库市场规模及预测</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pic>
        <p:nvPicPr>
          <p:cNvPr id="3" name="图片 2"/>
          <p:cNvPicPr>
            <a:picLocks noChangeAspect="1"/>
          </p:cNvPicPr>
          <p:nvPr/>
        </p:nvPicPr>
        <p:blipFill>
          <a:blip r:embed="rId3"/>
          <a:stretch>
            <a:fillRect/>
          </a:stretch>
        </p:blipFill>
        <p:spPr>
          <a:xfrm>
            <a:off x="457200" y="2583874"/>
            <a:ext cx="9067801" cy="3584208"/>
          </a:xfrm>
          <a:prstGeom prst="rect">
            <a:avLst/>
          </a:prstGeom>
        </p:spPr>
      </p:pic>
      <p:sp>
        <p:nvSpPr>
          <p:cNvPr id="51" name="文本框 50"/>
          <p:cNvSpPr txBox="1"/>
          <p:nvPr/>
        </p:nvSpPr>
        <p:spPr>
          <a:xfrm>
            <a:off x="941859" y="5788393"/>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sp>
        <p:nvSpPr>
          <p:cNvPr id="7" name="文本框 6"/>
          <p:cNvSpPr txBox="1"/>
          <p:nvPr/>
        </p:nvSpPr>
        <p:spPr>
          <a:xfrm>
            <a:off x="9649692" y="2747775"/>
            <a:ext cx="2085108" cy="1029193"/>
          </a:xfrm>
          <a:prstGeom prst="rect">
            <a:avLst/>
          </a:prstGeom>
          <a:noFill/>
        </p:spPr>
        <p:txBody>
          <a:bodyPr wrap="square">
            <a:spAutoFit/>
          </a:bodyPr>
          <a:lstStyle/>
          <a:p>
            <a:pPr marL="285750" indent="-285750">
              <a:lnSpc>
                <a:spcPct val="130000"/>
              </a:lnSpc>
              <a:buFont typeface="Wingdings" panose="05000000000000000000" pitchFamily="2" charset="2"/>
              <a:buChar char="ü"/>
            </a:pPr>
            <a:r>
              <a:rPr lang="zh-CN" altLang="en-US" sz="1200" b="1" dirty="0">
                <a:solidFill>
                  <a:srgbClr val="FF0000"/>
                </a:solidFill>
                <a:latin typeface="思源黑体 CN" panose="020B0500000000000000" pitchFamily="34" charset="-122"/>
                <a:ea typeface="思源黑体 CN" panose="020B0500000000000000" pitchFamily="34" charset="-122"/>
              </a:rPr>
              <a:t>云计算</a:t>
            </a:r>
            <a:r>
              <a:rPr lang="zh-CN" altLang="en-US" sz="1200" dirty="0">
                <a:solidFill>
                  <a:srgbClr val="E7E6E6">
                    <a:lumMod val="25000"/>
                  </a:srgbClr>
                </a:solidFill>
                <a:latin typeface="思源黑体 CN" panose="020B0500000000000000" pitchFamily="34" charset="-122"/>
                <a:ea typeface="思源黑体 CN" panose="020B0500000000000000" pitchFamily="34" charset="-122"/>
              </a:rPr>
              <a:t>和</a:t>
            </a:r>
            <a:r>
              <a:rPr lang="zh-CN" altLang="en-US" sz="1200" b="1" dirty="0">
                <a:solidFill>
                  <a:srgbClr val="FF0000"/>
                </a:solidFill>
                <a:latin typeface="思源黑体 CN" panose="020B0500000000000000" pitchFamily="34" charset="-122"/>
                <a:ea typeface="思源黑体 CN" panose="020B0500000000000000" pitchFamily="34" charset="-122"/>
              </a:rPr>
              <a:t>云服务</a:t>
            </a:r>
            <a:r>
              <a:rPr lang="zh-CN" altLang="en-US" sz="1200" dirty="0">
                <a:solidFill>
                  <a:srgbClr val="E7E6E6">
                    <a:lumMod val="25000"/>
                  </a:srgbClr>
                </a:solidFill>
                <a:latin typeface="思源黑体 CN" panose="020B0500000000000000" pitchFamily="34" charset="-122"/>
                <a:ea typeface="思源黑体 CN" panose="020B0500000000000000" pitchFamily="34" charset="-122"/>
              </a:rPr>
              <a:t>的快速发展降低了用户数据库部署难度，带动了云数据库市场需求。</a:t>
            </a:r>
            <a:endParaRPr lang="en-US" altLang="zh-CN" sz="12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8" name="文本框 7"/>
          <p:cNvSpPr txBox="1"/>
          <p:nvPr/>
        </p:nvSpPr>
        <p:spPr>
          <a:xfrm>
            <a:off x="9649692" y="3936406"/>
            <a:ext cx="2085108" cy="1992981"/>
          </a:xfrm>
          <a:prstGeom prst="rect">
            <a:avLst/>
          </a:prstGeom>
          <a:noFill/>
        </p:spPr>
        <p:txBody>
          <a:bodyPr wrap="square">
            <a:spAutoFit/>
          </a:bodyPr>
          <a:lstStyle>
            <a:defPPr>
              <a:defRPr lang="zh-CN"/>
            </a:defPPr>
            <a:lvl1pPr marL="285750" indent="-285750">
              <a:lnSpc>
                <a:spcPct val="130000"/>
              </a:lnSpc>
              <a:buFont typeface="Wingdings" panose="05000000000000000000" pitchFamily="2" charset="2"/>
              <a:buChar char="ü"/>
              <a:defRPr sz="1200">
                <a:solidFill>
                  <a:srgbClr val="E7E6E6">
                    <a:lumMod val="25000"/>
                  </a:srgbClr>
                </a:solidFill>
                <a:latin typeface="思源黑体 CN" panose="020B0500000000000000" pitchFamily="34" charset="-122"/>
                <a:ea typeface="思源黑体 CN" panose="020B0500000000000000" pitchFamily="34" charset="-122"/>
              </a:defRPr>
            </a:lvl1pPr>
          </a:lstStyle>
          <a:p>
            <a:r>
              <a:rPr lang="zh-CN" altLang="en-US" dirty="0"/>
              <a:t>随着用户系统数据量不断增多、业务布局愈加分散，用户更倾向于考虑</a:t>
            </a:r>
            <a:r>
              <a:rPr lang="zh-CN" altLang="en-US" b="1" dirty="0">
                <a:solidFill>
                  <a:srgbClr val="FF0000"/>
                </a:solidFill>
              </a:rPr>
              <a:t>高并发</a:t>
            </a:r>
            <a:r>
              <a:rPr lang="zh-CN" altLang="en-US" dirty="0"/>
              <a:t>、</a:t>
            </a:r>
            <a:r>
              <a:rPr lang="zh-CN" altLang="en-US" b="1" dirty="0">
                <a:solidFill>
                  <a:srgbClr val="FF0000"/>
                </a:solidFill>
              </a:rPr>
              <a:t>易拓展</a:t>
            </a:r>
            <a:r>
              <a:rPr lang="zh-CN" altLang="en-US" dirty="0"/>
              <a:t>、</a:t>
            </a:r>
            <a:r>
              <a:rPr lang="zh-CN" altLang="en-US" b="1" dirty="0">
                <a:solidFill>
                  <a:srgbClr val="FF0000"/>
                </a:solidFill>
              </a:rPr>
              <a:t>多地部署</a:t>
            </a:r>
            <a:r>
              <a:rPr lang="zh-CN" altLang="en-US" dirty="0"/>
              <a:t>等技术要素以及海量数据下的成本控制，推动着</a:t>
            </a:r>
            <a:r>
              <a:rPr lang="zh-CN" altLang="en-US" b="1" dirty="0">
                <a:solidFill>
                  <a:srgbClr val="FF0000"/>
                </a:solidFill>
              </a:rPr>
              <a:t>分布式数据库</a:t>
            </a:r>
            <a:r>
              <a:rPr lang="zh-CN" altLang="en-US" dirty="0"/>
              <a:t>市场快速成熟。</a:t>
            </a:r>
            <a:endParaRPr lang="zh-CN" altLang="en-US"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
          <p:cNvGrpSpPr/>
          <p:nvPr/>
        </p:nvGrpSpPr>
        <p:grpSpPr bwMode="auto">
          <a:xfrm>
            <a:off x="-930275" y="243840"/>
            <a:ext cx="13122275" cy="6858000"/>
            <a:chOff x="-930276" y="0"/>
            <a:chExt cx="13122276" cy="6858000"/>
          </a:xfrm>
        </p:grpSpPr>
        <p:pic>
          <p:nvPicPr>
            <p:cNvPr id="1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237037" y="898525"/>
              <a:ext cx="3717925" cy="5060950"/>
            </a:xfrm>
            <a:prstGeom prst="rect">
              <a:avLst/>
            </a:prstGeom>
            <a:solidFill>
              <a:schemeClr val="bg1">
                <a:lumMod val="85000"/>
                <a:alpha val="20000"/>
              </a:schemeClr>
            </a:solidFill>
            <a:ln w="101600" cmpd="thickThi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3"/>
            <p:cNvGrpSpPr/>
            <p:nvPr/>
          </p:nvGrpSpPr>
          <p:grpSpPr bwMode="auto">
            <a:xfrm>
              <a:off x="3455420" y="2667000"/>
              <a:ext cx="5281158" cy="1221935"/>
              <a:chOff x="2999202" y="1752601"/>
              <a:chExt cx="5280977" cy="1222845"/>
            </a:xfrm>
          </p:grpSpPr>
          <p:sp>
            <p:nvSpPr>
              <p:cNvPr id="26" name="文本框 4"/>
              <p:cNvSpPr txBox="1">
                <a:spLocks noChangeArrowheads="1"/>
              </p:cNvSpPr>
              <p:nvPr/>
            </p:nvSpPr>
            <p:spPr bwMode="auto">
              <a:xfrm>
                <a:off x="2999202" y="2451836"/>
                <a:ext cx="5280977" cy="52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lnSpc>
                    <a:spcPct val="100000"/>
                  </a:lnSpc>
                  <a:spcBef>
                    <a:spcPct val="0"/>
                  </a:spcBef>
                  <a:buFontTx/>
                  <a:buNone/>
                  <a:defRPr sz="2800" b="1">
                    <a:solidFill>
                      <a:srgbClr val="404040"/>
                    </a:solidFill>
                    <a:latin typeface="思源黑体 CN" panose="020B0500000000000000" pitchFamily="34" charset="-122"/>
                    <a:ea typeface="思源黑体 CN" panose="020B0500000000000000" pitchFamily="34" charset="-122"/>
                  </a:defRPr>
                </a:lvl1pPr>
                <a:lvl2pPr marL="742950" indent="-285750">
                  <a:lnSpc>
                    <a:spcPct val="90000"/>
                  </a:lnSpc>
                  <a:spcBef>
                    <a:spcPts val="500"/>
                  </a:spcBef>
                  <a:buFont typeface="Arial" panose="020B0604020202020204" pitchFamily="34" charset="0"/>
                  <a:buChar char="•"/>
                  <a:defRPr sz="2400">
                    <a:latin typeface="微软雅黑" panose="020B0503020204020204" pitchFamily="34" charset="-122"/>
                    <a:ea typeface="Microsoft YaHei UI" panose="020B0503020204020204" pitchFamily="34" charset="-122"/>
                  </a:defRPr>
                </a:lvl2pPr>
                <a:lvl3pPr marL="1143000" indent="-228600">
                  <a:lnSpc>
                    <a:spcPct val="90000"/>
                  </a:lnSpc>
                  <a:spcBef>
                    <a:spcPts val="500"/>
                  </a:spcBef>
                  <a:buFont typeface="Arial" panose="020B0604020202020204" pitchFamily="34" charset="0"/>
                  <a:buChar char="•"/>
                  <a:defRPr sz="2000">
                    <a:latin typeface="微软雅黑" panose="020B0503020204020204" pitchFamily="34" charset="-122"/>
                    <a:ea typeface="Microsoft YaHei UI" panose="020B0503020204020204" pitchFamily="34" charset="-122"/>
                  </a:defRPr>
                </a:lvl3pPr>
                <a:lvl4pPr marL="16002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4pPr>
                <a:lvl5pPr marL="2057400" indent="-228600">
                  <a:lnSpc>
                    <a:spcPct val="90000"/>
                  </a:lnSpc>
                  <a:spcBef>
                    <a:spcPts val="500"/>
                  </a:spcBef>
                  <a:buFont typeface="Arial" panose="020B0604020202020204" pitchFamily="34" charset="0"/>
                  <a:buChar char="•"/>
                  <a:defRPr>
                    <a:latin typeface="微软雅黑" panose="020B0503020204020204" pitchFamily="34" charset="-122"/>
                    <a:ea typeface="Microsoft YaHei U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微软雅黑" panose="020B0503020204020204" pitchFamily="34" charset="-122"/>
                    <a:ea typeface="Microsoft YaHei UI" panose="020B0503020204020204" pitchFamily="34" charset="-122"/>
                  </a:defRPr>
                </a:lvl9pPr>
              </a:lstStyle>
              <a:p>
                <a:r>
                  <a:rPr lang="zh-CN" altLang="en-US" dirty="0"/>
                  <a:t>调研基础情况分析</a:t>
                </a:r>
                <a:endParaRPr lang="zh-CN" altLang="en-US" dirty="0"/>
              </a:p>
            </p:txBody>
          </p:sp>
          <p:sp>
            <p:nvSpPr>
              <p:cNvPr id="27" name="圆角矩形 26"/>
              <p:cNvSpPr/>
              <p:nvPr/>
            </p:nvSpPr>
            <p:spPr>
              <a:xfrm>
                <a:off x="4214166" y="1752601"/>
                <a:ext cx="2851053" cy="500435"/>
              </a:xfrm>
              <a:prstGeom prst="roundRect">
                <a:avLst>
                  <a:gd name="adj" fmla="val 50000"/>
                </a:avLst>
              </a:prstGeom>
              <a:solidFill>
                <a:srgbClr val="1969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思源黑体 CN" panose="020B0500000000000000" pitchFamily="34" charset="-122"/>
                    <a:ea typeface="思源黑体 CN" panose="020B0500000000000000" pitchFamily="34" charset="-122"/>
                  </a:rPr>
                  <a:t>思维创造世界</a:t>
                </a:r>
                <a:endParaRPr lang="zh-CN" altLang="en-US" sz="2000" b="1" dirty="0">
                  <a:solidFill>
                    <a:schemeClr val="bg1"/>
                  </a:solidFill>
                  <a:latin typeface="思源黑体 CN" panose="020B0500000000000000" pitchFamily="34" charset="-122"/>
                  <a:ea typeface="思源黑体 CN" panose="020B0500000000000000" pitchFamily="34" charset="-122"/>
                </a:endParaRPr>
              </a:p>
            </p:txBody>
          </p:sp>
        </p:grpSp>
        <p:sp>
          <p:nvSpPr>
            <p:cNvPr id="23" name="ïšḻïďê-Freeform: Shape 42"/>
            <p:cNvSpPr/>
            <p:nvPr/>
          </p:nvSpPr>
          <p:spPr bwMode="auto">
            <a:xfrm rot="-8100000">
              <a:off x="-930227" y="3969026"/>
              <a:ext cx="1860230" cy="1860319"/>
            </a:xfrm>
            <a:custGeom>
              <a:avLst/>
              <a:gdLst>
                <a:gd name="T0" fmla="*/ 0 w 2304255"/>
                <a:gd name="T1" fmla="*/ 0 h 2304255"/>
                <a:gd name="T2" fmla="*/ 546 w 2304255"/>
                <a:gd name="T3" fmla="*/ 547 h 2304255"/>
                <a:gd name="T4" fmla="*/ 0 w 2304255"/>
                <a:gd name="T5" fmla="*/ 547 h 2304255"/>
                <a:gd name="T6" fmla="*/ 0 w 2304255"/>
                <a:gd name="T7" fmla="*/ 0 h 2304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4255" h="2304255">
                  <a:moveTo>
                    <a:pt x="0" y="0"/>
                  </a:moveTo>
                  <a:lnTo>
                    <a:pt x="2304255" y="2304255"/>
                  </a:lnTo>
                  <a:lnTo>
                    <a:pt x="0" y="2304255"/>
                  </a:lnTo>
                  <a:lnTo>
                    <a:pt x="0" y="0"/>
                  </a:lnTo>
                  <a:close/>
                </a:path>
              </a:pathLst>
            </a:custGeom>
            <a:solidFill>
              <a:srgbClr val="19696D"/>
            </a:solidFill>
            <a:ln w="19050">
              <a:solidFill>
                <a:srgbClr val="19696D"/>
              </a:solidFill>
              <a:round/>
            </a:ln>
          </p:spPr>
          <p:txBody>
            <a:bodyPr anchor="ctr"/>
            <a:lstStyle/>
            <a:p>
              <a:endParaRPr lang="zh-CN" altLang="en-US"/>
            </a:p>
          </p:txBody>
        </p:sp>
        <p:sp>
          <p:nvSpPr>
            <p:cNvPr id="24" name="ïšḻïďê-Freeform: Shape 41"/>
            <p:cNvSpPr/>
            <p:nvPr/>
          </p:nvSpPr>
          <p:spPr bwMode="auto">
            <a:xfrm rot="2700000">
              <a:off x="-930231" y="1050881"/>
              <a:ext cx="1860230" cy="1860319"/>
            </a:xfrm>
            <a:custGeom>
              <a:avLst/>
              <a:gdLst>
                <a:gd name="T0" fmla="*/ 546 w 2304256"/>
                <a:gd name="T1" fmla="*/ 0 h 2304256"/>
                <a:gd name="T2" fmla="*/ 546 w 2304256"/>
                <a:gd name="T3" fmla="*/ 547 h 2304256"/>
                <a:gd name="T4" fmla="*/ 546 w 2304256"/>
                <a:gd name="T5" fmla="*/ 547 h 2304256"/>
                <a:gd name="T6" fmla="*/ 0 w 2304256"/>
                <a:gd name="T7" fmla="*/ 1 h 2304256"/>
                <a:gd name="T8" fmla="*/ 0 w 2304256"/>
                <a:gd name="T9" fmla="*/ 0 h 2304256"/>
                <a:gd name="T10" fmla="*/ 546 w 2304256"/>
                <a:gd name="T11" fmla="*/ 0 h 2304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04256" h="2304256">
                  <a:moveTo>
                    <a:pt x="2304256" y="0"/>
                  </a:moveTo>
                  <a:lnTo>
                    <a:pt x="2304256" y="2304256"/>
                  </a:lnTo>
                  <a:lnTo>
                    <a:pt x="2304255" y="2304256"/>
                  </a:lnTo>
                  <a:lnTo>
                    <a:pt x="0" y="1"/>
                  </a:lnTo>
                  <a:lnTo>
                    <a:pt x="0" y="0"/>
                  </a:lnTo>
                  <a:lnTo>
                    <a:pt x="2304256" y="0"/>
                  </a:lnTo>
                  <a:close/>
                </a:path>
              </a:pathLst>
            </a:custGeom>
            <a:solidFill>
              <a:srgbClr val="19696D"/>
            </a:solidFill>
            <a:ln w="19050">
              <a:solidFill>
                <a:srgbClr val="19696D"/>
              </a:solidFill>
              <a:round/>
            </a:ln>
          </p:spPr>
          <p:txBody>
            <a:bodyPr anchor="ctr"/>
            <a:lstStyle/>
            <a:p>
              <a:endParaRPr lang="zh-CN" altLang="en-US"/>
            </a:p>
          </p:txBody>
        </p:sp>
        <p:sp>
          <p:nvSpPr>
            <p:cNvPr id="25" name="ïšḻïďê-Freeform: Shape 35"/>
            <p:cNvSpPr/>
            <p:nvPr/>
          </p:nvSpPr>
          <p:spPr bwMode="auto">
            <a:xfrm rot="5400000">
              <a:off x="-780349" y="2648280"/>
              <a:ext cx="3121100" cy="1560624"/>
            </a:xfrm>
            <a:custGeom>
              <a:avLst/>
              <a:gdLst>
                <a:gd name="T0" fmla="*/ 1 w 4735313"/>
                <a:gd name="T1" fmla="*/ 0 h 2367656"/>
                <a:gd name="T2" fmla="*/ 1 w 4735313"/>
                <a:gd name="T3" fmla="*/ 1 h 2367656"/>
                <a:gd name="T4" fmla="*/ 1 w 4735313"/>
                <a:gd name="T5" fmla="*/ 1 h 2367656"/>
                <a:gd name="T6" fmla="*/ 1 w 4735313"/>
                <a:gd name="T7" fmla="*/ 1 h 2367656"/>
                <a:gd name="T8" fmla="*/ 1 w 4735313"/>
                <a:gd name="T9" fmla="*/ 1 h 2367656"/>
                <a:gd name="T10" fmla="*/ 0 w 4735313"/>
                <a:gd name="T11" fmla="*/ 1 h 2367656"/>
                <a:gd name="T12" fmla="*/ 1 w 4735313"/>
                <a:gd name="T13" fmla="*/ 0 h 23676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rgbClr val="778495">
                <a:alpha val="76862"/>
              </a:srgbClr>
            </a:solidFill>
            <a:ln>
              <a:noFill/>
            </a:ln>
            <a:extLst>
              <a:ext uri="{91240B29-F687-4F45-9708-019B960494DF}">
                <a14:hiddenLine xmlns:a14="http://schemas.microsoft.com/office/drawing/2010/main" w="19050">
                  <a:solidFill>
                    <a:srgbClr val="000000"/>
                  </a:solidFill>
                  <a:round/>
                </a14:hiddenLine>
              </a:ext>
            </a:extLst>
          </p:spPr>
          <p:txBody>
            <a:bodyPr anchor="ctr"/>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调研背景</a:t>
            </a:r>
            <a:endParaRPr lang="zh-CN" altLang="en-US" dirty="0"/>
          </a:p>
        </p:txBody>
      </p:sp>
      <p:sp>
        <p:nvSpPr>
          <p:cNvPr id="36" name="文本框 35"/>
          <p:cNvSpPr txBox="1"/>
          <p:nvPr/>
        </p:nvSpPr>
        <p:spPr>
          <a:xfrm>
            <a:off x="360256" y="859576"/>
            <a:ext cx="11548459" cy="700576"/>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400" dirty="0">
                <a:solidFill>
                  <a:srgbClr val="E7E6E6">
                    <a:lumMod val="25000"/>
                  </a:srgbClr>
                </a:solidFill>
                <a:latin typeface="微软雅黑" panose="020B0503020204020204" pitchFamily="34" charset="-122"/>
                <a:ea typeface="微软雅黑" panose="020B0503020204020204" pitchFamily="34" charset="-122"/>
              </a:rPr>
              <a:t>为充分了解各行业数据库应用现状及未来对核心数据库选型的侧重点，</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2022</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年</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7-8</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月，赛迪顾问围绕多个行业用户，组织开展了相关调研工作，调研方式分为实地走访、线上访谈及问卷填写等，主要兴趣点如下表。本次调研共形成</a:t>
            </a:r>
            <a:r>
              <a:rPr lang="en-US" altLang="zh-CN" sz="1400" dirty="0">
                <a:solidFill>
                  <a:srgbClr val="E7E6E6">
                    <a:lumMod val="25000"/>
                  </a:srgbClr>
                </a:solidFill>
                <a:latin typeface="微软雅黑" panose="020B0503020204020204" pitchFamily="34" charset="-122"/>
                <a:ea typeface="微软雅黑" panose="020B0503020204020204" pitchFamily="34" charset="-122"/>
              </a:rPr>
              <a:t>160</a:t>
            </a:r>
            <a:r>
              <a:rPr lang="zh-CN" altLang="en-US" sz="1400" dirty="0">
                <a:solidFill>
                  <a:srgbClr val="E7E6E6">
                    <a:lumMod val="25000"/>
                  </a:srgbClr>
                </a:solidFill>
                <a:latin typeface="微软雅黑" panose="020B0503020204020204" pitchFamily="34" charset="-122"/>
                <a:ea typeface="微软雅黑" panose="020B0503020204020204" pitchFamily="34" charset="-122"/>
              </a:rPr>
              <a:t>余份有效问卷，以下调研结果分析均基于此样本集。</a:t>
            </a:r>
            <a:endParaRPr lang="zh-CN" altLang="en-US" sz="1400" dirty="0">
              <a:solidFill>
                <a:srgbClr val="E7E6E6">
                  <a:lumMod val="25000"/>
                </a:srgbClr>
              </a:solidFill>
              <a:latin typeface="微软雅黑" panose="020B0503020204020204" pitchFamily="34" charset="-122"/>
              <a:ea typeface="微软雅黑" panose="020B0503020204020204" pitchFamily="34" charset="-122"/>
            </a:endParaRPr>
          </a:p>
        </p:txBody>
      </p:sp>
      <p:sp>
        <p:nvSpPr>
          <p:cNvPr id="13" name="矩形 12"/>
          <p:cNvSpPr/>
          <p:nvPr/>
        </p:nvSpPr>
        <p:spPr>
          <a:xfrm>
            <a:off x="3441802" y="1997909"/>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调研主要关注方向</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sp>
        <p:nvSpPr>
          <p:cNvPr id="17" name="文本框 16"/>
          <p:cNvSpPr txBox="1"/>
          <p:nvPr/>
        </p:nvSpPr>
        <p:spPr>
          <a:xfrm>
            <a:off x="1194917" y="6356241"/>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资料来源：赛迪顾问</a:t>
            </a:r>
            <a:endParaRPr lang="zh-CN" altLang="en-US" dirty="0"/>
          </a:p>
        </p:txBody>
      </p:sp>
      <p:graphicFrame>
        <p:nvGraphicFramePr>
          <p:cNvPr id="7" name="표 7"/>
          <p:cNvGraphicFramePr>
            <a:graphicFrameLocks noGrp="1"/>
          </p:cNvGraphicFramePr>
          <p:nvPr/>
        </p:nvGraphicFramePr>
        <p:xfrm>
          <a:off x="1399839" y="2335876"/>
          <a:ext cx="9392322" cy="4020365"/>
        </p:xfrm>
        <a:graphic>
          <a:graphicData uri="http://schemas.openxmlformats.org/drawingml/2006/table">
            <a:tbl>
              <a:tblPr firstRow="1" bandRow="1">
                <a:effectLst/>
                <a:tableStyleId>{5C22544A-7EE6-4342-B048-85BDC9FD1C3A}</a:tableStyleId>
              </a:tblPr>
              <a:tblGrid>
                <a:gridCol w="779441"/>
                <a:gridCol w="2949673"/>
                <a:gridCol w="5663208"/>
              </a:tblGrid>
              <a:tr h="467466">
                <a:tc>
                  <a:txBody>
                    <a:bodyPr/>
                    <a:lstStyle/>
                    <a:p>
                      <a:pPr algn="ctr" latinLnBrk="1"/>
                      <a:r>
                        <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序号</a:t>
                      </a:r>
                      <a:endPar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类别</a:t>
                      </a:r>
                      <a:endPar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c>
                  <a:txBody>
                    <a:bodyPr/>
                    <a:lstStyle/>
                    <a:p>
                      <a:pPr algn="ctr" latinLnBrk="1"/>
                      <a:r>
                        <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rPr>
                        <a:t>主要关注方向</a:t>
                      </a:r>
                      <a:endParaRPr lang="zh-CN" altLang="en-US" sz="1600" b="1" dirty="0">
                        <a:solidFill>
                          <a:schemeClr val="bg1"/>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CA09D"/>
                    </a:solidFill>
                  </a:tcPr>
                </a:tc>
              </a:tr>
              <a:tr h="1213433">
                <a:tc>
                  <a:txBody>
                    <a:bodyPr/>
                    <a:lstStyle/>
                    <a:p>
                      <a:pPr marL="0" marR="0" indent="0" algn="ctr" defTabSz="914400" rtl="0" eaLnBrk="1" fontAlgn="auto" latinLnBrk="1" hangingPunct="1">
                        <a:lnSpc>
                          <a:spcPct val="100000"/>
                        </a:lnSpc>
                        <a:spcBef>
                          <a:spcPts val="0"/>
                        </a:spcBef>
                        <a:spcAft>
                          <a:spcPts val="0"/>
                        </a:spcAft>
                        <a:buClrTx/>
                        <a:buSzTx/>
                        <a:buFontTx/>
                        <a:buNone/>
                        <a:defRPr/>
                      </a:pPr>
                      <a:r>
                        <a:rPr lang="en-US" altLang="zh-CN"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1</a:t>
                      </a:r>
                      <a:endParaRPr lang="en-US" altLang="ko-KR"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2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调研单位基本情况</a:t>
                      </a:r>
                      <a:endParaRPr lang="en-US" altLang="ko-KR" sz="1200" b="1"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单位性质</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所属行业</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人员规模</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PC/</a:t>
                      </a: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服务器终端数量</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数据库部署套数</a:t>
                      </a:r>
                      <a:endParaRPr lang="en-US" altLang="ko-KR"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261275">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zh-CN"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2</a:t>
                      </a:r>
                      <a:endParaRPr lang="en-US" altLang="ko-KR"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20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调研单位数据库使用现状</a:t>
                      </a:r>
                      <a:endParaRPr lang="en-US" altLang="ko-KR" sz="120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数据库运行时间</a:t>
                      </a:r>
                      <a:endParaRPr lang="en-US" altLang="zh-CN" sz="1200" b="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现有数据库品牌组成</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部署上述产品考虑的因素有哪些</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有无变更过数据库，变更品牌是什么，变更原因是什么</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当前数据库自部署以来宕机次数是多少</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使用数据库时有哪些问题和困扰</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r h="1078191">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3</a:t>
                      </a:r>
                      <a:endParaRPr lang="en-US" altLang="ko-KR"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defRPr/>
                      </a:pPr>
                      <a:r>
                        <a:rPr lang="zh-CN" altLang="en-US" sz="120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rPr>
                        <a:t>调研单位数据库未来部署计划</a:t>
                      </a:r>
                      <a:endParaRPr lang="en-US" altLang="ko-KR" sz="1200" b="1" kern="1200" dirty="0">
                        <a:solidFill>
                          <a:srgbClr val="FF0000"/>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未来三年是否有变更或新增数据库的计划</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变更或新增产品的原因是什么</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变更或新增产品倾向于哪些品牌和类型</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p>
                      <a:pPr marL="342900" marR="0" lvl="0" indent="-342900" algn="l" defTabSz="914400" rtl="0" eaLnBrk="1" fontAlgn="auto" latinLnBrk="1" hangingPunct="1">
                        <a:lnSpc>
                          <a:spcPct val="100000"/>
                        </a:lnSpc>
                        <a:spcBef>
                          <a:spcPts val="0"/>
                        </a:spcBef>
                        <a:spcAft>
                          <a:spcPts val="0"/>
                        </a:spcAft>
                        <a:buClrTx/>
                        <a:buSzTx/>
                        <a:buFontTx/>
                        <a:buAutoNum type="arabicPeriod"/>
                        <a:defRPr/>
                      </a:pPr>
                      <a:r>
                        <a:rPr lang="zh-CN" altLang="en-US"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rPr>
                        <a:t>未来采购数据库更关注哪些因素</a:t>
                      </a:r>
                      <a:endParaRPr lang="en-US" altLang="zh-CN" sz="1200" b="0" kern="1200" dirty="0">
                        <a:solidFill>
                          <a:schemeClr val="tx1">
                            <a:lumMod val="65000"/>
                            <a:lumOff val="35000"/>
                          </a:schemeClr>
                        </a:solidFill>
                        <a:effectLst/>
                        <a:latin typeface="思源黑体 CN" panose="020B0500000000000000" pitchFamily="34" charset="-122"/>
                        <a:ea typeface="思源黑体 CN" panose="020B0500000000000000" pitchFamily="34" charset="-122"/>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调研单位基本情况</a:t>
            </a:r>
            <a:endParaRPr lang="zh-CN" altLang="en-US" dirty="0"/>
          </a:p>
        </p:txBody>
      </p:sp>
      <p:sp>
        <p:nvSpPr>
          <p:cNvPr id="36" name="文本框 35"/>
          <p:cNvSpPr txBox="1"/>
          <p:nvPr/>
        </p:nvSpPr>
        <p:spPr>
          <a:xfrm>
            <a:off x="360256" y="859576"/>
            <a:ext cx="11548459" cy="1023870"/>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从单位性质分布来看，本次调研</a:t>
            </a:r>
            <a:r>
              <a:rPr lang="zh-CN" altLang="en-US" sz="1400" b="1" dirty="0">
                <a:solidFill>
                  <a:srgbClr val="FF0000"/>
                </a:solidFill>
                <a:latin typeface="思源黑体 CN" panose="020B0500000000000000" pitchFamily="34" charset="-122"/>
                <a:ea typeface="思源黑体 CN" panose="020B0500000000000000" pitchFamily="34" charset="-122"/>
              </a:rPr>
              <a:t>地方国企</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占比最多，达</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33.8%</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，民营企业、事业单位、外资企业等参与度也较高。</a:t>
            </a:r>
            <a:endParaRPr lang="en-US" altLang="zh-CN" sz="14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从行业分布来看，本次调研涉及行业较为广泛，金融、互联网</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软件信息、建筑业</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房地产行业参与度较高，分别达到</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21.3%</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11.3%</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400" dirty="0">
                <a:solidFill>
                  <a:srgbClr val="E7E6E6">
                    <a:lumMod val="25000"/>
                  </a:srgbClr>
                </a:solidFill>
                <a:latin typeface="思源黑体 CN" panose="020B0500000000000000" pitchFamily="34" charset="-122"/>
                <a:ea typeface="思源黑体 CN" panose="020B0500000000000000" pitchFamily="34" charset="-122"/>
              </a:rPr>
              <a:t>10%</a:t>
            </a:r>
            <a:r>
              <a:rPr lang="zh-CN" altLang="en-US" sz="1400" dirty="0">
                <a:solidFill>
                  <a:srgbClr val="E7E6E6">
                    <a:lumMod val="25000"/>
                  </a:srgbClr>
                </a:solidFill>
                <a:latin typeface="思源黑体 CN" panose="020B0500000000000000" pitchFamily="34" charset="-122"/>
                <a:ea typeface="思源黑体 CN" panose="020B0500000000000000" pitchFamily="34" charset="-122"/>
              </a:rPr>
              <a:t>。交通物流、制造、能源、商务服务等行业的样本量也很充分，并且还涉及环境、广播、烟草、民生、民航、政法等其他行业。</a:t>
            </a:r>
            <a:endParaRPr lang="zh-CN" altLang="en-US" sz="14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38" name="矩形 37"/>
          <p:cNvSpPr/>
          <p:nvPr/>
        </p:nvSpPr>
        <p:spPr>
          <a:xfrm>
            <a:off x="6384655" y="2366915"/>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调研单位所属行业分布图</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9" name="图表 8"/>
          <p:cNvGraphicFramePr/>
          <p:nvPr/>
        </p:nvGraphicFramePr>
        <p:xfrm>
          <a:off x="6581851" y="2632888"/>
          <a:ext cx="4914003" cy="3776244"/>
        </p:xfrm>
        <a:graphic>
          <a:graphicData uri="http://schemas.openxmlformats.org/drawingml/2006/chart">
            <c:chart xmlns:c="http://schemas.openxmlformats.org/drawingml/2006/chart" xmlns:r="http://schemas.openxmlformats.org/officeDocument/2006/relationships" r:id="rId1"/>
          </a:graphicData>
        </a:graphic>
      </p:graphicFrame>
      <p:sp>
        <p:nvSpPr>
          <p:cNvPr id="13" name="矩形 12"/>
          <p:cNvSpPr/>
          <p:nvPr/>
        </p:nvSpPr>
        <p:spPr>
          <a:xfrm>
            <a:off x="607643" y="2390635"/>
            <a:ext cx="5308396"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调研单位性质分布图</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14" name="图表 13"/>
          <p:cNvGraphicFramePr/>
          <p:nvPr/>
        </p:nvGraphicFramePr>
        <p:xfrm>
          <a:off x="840929" y="2817789"/>
          <a:ext cx="4626998" cy="3216492"/>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p:cNvSpPr txBox="1"/>
          <p:nvPr/>
        </p:nvSpPr>
        <p:spPr>
          <a:xfrm>
            <a:off x="422308" y="6096337"/>
            <a:ext cx="1995488" cy="255326"/>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
        <p:nvSpPr>
          <p:cNvPr id="18" name="文本框 17"/>
          <p:cNvSpPr txBox="1"/>
          <p:nvPr/>
        </p:nvSpPr>
        <p:spPr>
          <a:xfrm>
            <a:off x="6502142" y="6179191"/>
            <a:ext cx="1995488" cy="255326"/>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调研单位现有数据库软件部署情况</a:t>
            </a:r>
            <a:endParaRPr lang="zh-CN" altLang="en-US" dirty="0"/>
          </a:p>
        </p:txBody>
      </p:sp>
      <p:sp>
        <p:nvSpPr>
          <p:cNvPr id="36" name="文本框 35"/>
          <p:cNvSpPr txBox="1"/>
          <p:nvPr/>
        </p:nvSpPr>
        <p:spPr>
          <a:xfrm>
            <a:off x="883311" y="2139078"/>
            <a:ext cx="4651579" cy="3372846"/>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多数企业依然采用海外数据库来储存和处理数据，跟市场基本情况相符，即企业在配置数据库时，由于海外数据库相对成熟，企业应用较为广泛。</a:t>
            </a:r>
            <a:endParaRPr lang="en-US" altLang="zh-CN" sz="16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使用</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Oracle</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产品的用户占比最高，达</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35.6%</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MySQL</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和</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Microsoft SQL Server</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紧随其后。</a:t>
            </a:r>
            <a:endParaRPr lang="en-US" altLang="zh-CN" sz="16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国内数据库的影响力不容忽视，</a:t>
            </a:r>
            <a:r>
              <a:rPr lang="en-US" altLang="zh-CN" sz="1600" dirty="0" err="1">
                <a:solidFill>
                  <a:srgbClr val="E7E6E6">
                    <a:lumMod val="25000"/>
                  </a:srgbClr>
                </a:solidFill>
                <a:latin typeface="思源黑体 CN" panose="020B0500000000000000" pitchFamily="34" charset="-122"/>
                <a:ea typeface="思源黑体 CN" panose="020B0500000000000000" pitchFamily="34" charset="-122"/>
              </a:rPr>
              <a:t>OceanBase</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的覆盖率已经达到了</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25%</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600" dirty="0" err="1">
                <a:solidFill>
                  <a:srgbClr val="E7E6E6">
                    <a:lumMod val="25000"/>
                  </a:srgbClr>
                </a:solidFill>
                <a:latin typeface="思源黑体 CN" panose="020B0500000000000000" pitchFamily="34" charset="-122"/>
                <a:ea typeface="思源黑体 CN" panose="020B0500000000000000" pitchFamily="34" charset="-122"/>
              </a:rPr>
              <a:t>TiDB</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、达梦数据库和</a:t>
            </a:r>
            <a:r>
              <a:rPr lang="en-US" altLang="zh-CN" sz="1600" dirty="0" err="1">
                <a:solidFill>
                  <a:srgbClr val="E7E6E6">
                    <a:lumMod val="25000"/>
                  </a:srgbClr>
                </a:solidFill>
                <a:latin typeface="思源黑体 CN" panose="020B0500000000000000" pitchFamily="34" charset="-122"/>
                <a:ea typeface="思源黑体 CN" panose="020B0500000000000000" pitchFamily="34" charset="-122"/>
              </a:rPr>
              <a:t>GaussDB</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的影响力同样较高。</a:t>
            </a:r>
            <a:endParaRPr lang="zh-CN" altLang="en-US" sz="16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42" name="矩形 41"/>
          <p:cNvSpPr/>
          <p:nvPr/>
        </p:nvSpPr>
        <p:spPr>
          <a:xfrm>
            <a:off x="6883615" y="1065943"/>
            <a:ext cx="4406877"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调研单位当前部署数据库品牌</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10" name="图表 9"/>
          <p:cNvGraphicFramePr/>
          <p:nvPr/>
        </p:nvGraphicFramePr>
        <p:xfrm>
          <a:off x="6803075" y="1376225"/>
          <a:ext cx="4567959" cy="5396344"/>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6906984" y="6540584"/>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0" y="720725"/>
            <a:ext cx="97917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desk\微信图片_202106220913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1699"/>
          <a:stretch>
            <a:fillRect/>
          </a:stretch>
        </p:blipFill>
        <p:spPr bwMode="auto">
          <a:xfrm>
            <a:off x="207994" y="-448272"/>
            <a:ext cx="1973846" cy="134815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072426" y="200916"/>
            <a:ext cx="9669116" cy="461665"/>
          </a:xfrm>
          <a:prstGeom prst="rect">
            <a:avLst/>
          </a:prstGeom>
          <a:noFill/>
        </p:spPr>
        <p:txBody>
          <a:bodyPr wrap="square" rtlCol="0">
            <a:spAutoFit/>
          </a:bodyPr>
          <a:lstStyle>
            <a:defPPr>
              <a:defRPr lang="zh-CN"/>
            </a:defPPr>
            <a:lvl1pPr marR="0" lvl="0" indent="0" algn="just" fontAlgn="auto">
              <a:lnSpc>
                <a:spcPct val="100000"/>
              </a:lnSpc>
              <a:spcBef>
                <a:spcPts val="0"/>
              </a:spcBef>
              <a:spcAft>
                <a:spcPts val="0"/>
              </a:spcAft>
              <a:buClrTx/>
              <a:buSzTx/>
              <a:buFontTx/>
              <a:buNone/>
              <a:defRPr kumimoji="0" sz="2400" b="1" i="0" u="none" strike="noStrike" cap="none" spc="0" normalizeH="0" baseline="0">
                <a:ln>
                  <a:noFill/>
                </a:ln>
                <a:solidFill>
                  <a:srgbClr val="067D89"/>
                </a:solidFill>
                <a:effectLst/>
                <a:uLnTx/>
                <a:uFillTx/>
                <a:latin typeface="思源黑体 CN" panose="020B0500000000000000" pitchFamily="34" charset="-122"/>
                <a:ea typeface="思源黑体 CN" panose="020B0500000000000000" pitchFamily="34" charset="-122"/>
              </a:defRPr>
            </a:lvl1pPr>
          </a:lstStyle>
          <a:p>
            <a:r>
              <a:rPr lang="zh-CN" altLang="en-US" dirty="0"/>
              <a:t>调研单位如今选择数据库的因素</a:t>
            </a:r>
            <a:endParaRPr lang="zh-CN" altLang="en-US" dirty="0"/>
          </a:p>
        </p:txBody>
      </p:sp>
      <p:sp>
        <p:nvSpPr>
          <p:cNvPr id="36" name="文本框 35"/>
          <p:cNvSpPr txBox="1"/>
          <p:nvPr/>
        </p:nvSpPr>
        <p:spPr>
          <a:xfrm>
            <a:off x="810492" y="1803490"/>
            <a:ext cx="4627380" cy="448084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n"/>
            </a:pP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产品的安全可靠性</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127</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家厂商）、</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厂商的服务效率和能力</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a:t>
            </a:r>
            <a:r>
              <a:rPr lang="en-US" altLang="zh-CN" sz="1600" dirty="0">
                <a:solidFill>
                  <a:srgbClr val="E7E6E6">
                    <a:lumMod val="25000"/>
                  </a:srgbClr>
                </a:solidFill>
                <a:latin typeface="思源黑体 CN" panose="020B0500000000000000" pitchFamily="34" charset="-122"/>
                <a:ea typeface="思源黑体 CN" panose="020B0500000000000000" pitchFamily="34" charset="-122"/>
              </a:rPr>
              <a:t>112</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家厂商）是企业考量最多的因素，侧面反映出企业对于各种数据最大的核心诉求就是数据库安全可靠，同时与厂商的合作积极顺利。</a:t>
            </a:r>
            <a:endParaRPr lang="en-US" altLang="zh-CN" sz="16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产品的</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兼容、易用和稳定性</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对企业来说也非常重要，被调研企业对数据库提出了便于操作、与相关系统协同的要求。</a:t>
            </a:r>
            <a:endParaRPr lang="en-US" altLang="zh-CN" sz="1600" dirty="0">
              <a:solidFill>
                <a:srgbClr val="E7E6E6">
                  <a:lumMod val="25000"/>
                </a:srgbClr>
              </a:solidFill>
              <a:latin typeface="思源黑体 CN" panose="020B0500000000000000" pitchFamily="34" charset="-122"/>
              <a:ea typeface="思源黑体 CN" panose="020B0500000000000000" pitchFamily="34" charset="-122"/>
            </a:endParaRPr>
          </a:p>
          <a:p>
            <a:pPr marL="285750" lvl="0" indent="-285750" algn="just">
              <a:lnSpc>
                <a:spcPct val="150000"/>
              </a:lnSpc>
              <a:buFont typeface="Wingdings" panose="05000000000000000000" pitchFamily="2" charset="2"/>
              <a:buChar char="n"/>
            </a:pP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产品的</a:t>
            </a:r>
            <a:r>
              <a:rPr lang="zh-CN" altLang="en-US" sz="1600" b="1" dirty="0">
                <a:solidFill>
                  <a:srgbClr val="E7E6E6">
                    <a:lumMod val="25000"/>
                  </a:srgbClr>
                </a:solidFill>
                <a:latin typeface="思源黑体 CN" panose="020B0500000000000000" pitchFamily="34" charset="-122"/>
                <a:ea typeface="思源黑体 CN" panose="020B0500000000000000" pitchFamily="34" charset="-122"/>
              </a:rPr>
              <a:t>事务处理能力、数据迁移能力、厂商的报价和计算分析能力</a:t>
            </a:r>
            <a:r>
              <a:rPr lang="zh-CN" altLang="en-US" sz="1600" dirty="0">
                <a:solidFill>
                  <a:srgbClr val="E7E6E6">
                    <a:lumMod val="25000"/>
                  </a:srgbClr>
                </a:solidFill>
                <a:latin typeface="思源黑体 CN" panose="020B0500000000000000" pitchFamily="34" charset="-122"/>
                <a:ea typeface="思源黑体 CN" panose="020B0500000000000000" pitchFamily="34" charset="-122"/>
              </a:rPr>
              <a:t>等特性，也有一半以上的企业较为看重，表现出企业对于数据应用的要求。</a:t>
            </a:r>
            <a:endParaRPr lang="zh-CN" altLang="en-US" sz="1600" dirty="0">
              <a:solidFill>
                <a:srgbClr val="E7E6E6">
                  <a:lumMod val="25000"/>
                </a:srgbClr>
              </a:solidFill>
              <a:latin typeface="思源黑体 CN" panose="020B0500000000000000" pitchFamily="34" charset="-122"/>
              <a:ea typeface="思源黑体 CN" panose="020B0500000000000000" pitchFamily="34" charset="-122"/>
            </a:endParaRPr>
          </a:p>
        </p:txBody>
      </p:sp>
      <p:sp>
        <p:nvSpPr>
          <p:cNvPr id="42" name="矩形 41"/>
          <p:cNvSpPr/>
          <p:nvPr/>
        </p:nvSpPr>
        <p:spPr>
          <a:xfrm>
            <a:off x="6798552" y="1032158"/>
            <a:ext cx="4406877" cy="279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3720" tIns="36860" rIns="73720" bIns="36860" rtlCol="0" anchor="ctr"/>
          <a:lstStyle/>
          <a:p>
            <a:pPr algn="ctr"/>
            <a:r>
              <a:rPr lang="zh-CN" altLang="en-US" sz="1600" b="1" dirty="0">
                <a:solidFill>
                  <a:srgbClr val="1CA09D"/>
                </a:solidFill>
                <a:latin typeface="思源黑体 CN" panose="020B0500000000000000" pitchFamily="34" charset="-122"/>
                <a:ea typeface="思源黑体 CN" panose="020B0500000000000000" pitchFamily="34" charset="-122"/>
              </a:rPr>
              <a:t>调研单位选择数据库品牌时考虑的因素</a:t>
            </a:r>
            <a:endParaRPr lang="zh-CN" altLang="en-US" sz="1600" b="1" dirty="0">
              <a:solidFill>
                <a:srgbClr val="1CA09D"/>
              </a:solidFill>
              <a:latin typeface="思源黑体 CN" panose="020B0500000000000000" pitchFamily="34" charset="-122"/>
              <a:ea typeface="思源黑体 CN" panose="020B0500000000000000" pitchFamily="34" charset="-122"/>
            </a:endParaRPr>
          </a:p>
        </p:txBody>
      </p:sp>
      <p:graphicFrame>
        <p:nvGraphicFramePr>
          <p:cNvPr id="8" name="图表 7"/>
          <p:cNvGraphicFramePr/>
          <p:nvPr/>
        </p:nvGraphicFramePr>
        <p:xfrm>
          <a:off x="6318251" y="1311769"/>
          <a:ext cx="5486399" cy="5176869"/>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9"/>
          <p:cNvSpPr txBox="1"/>
          <p:nvPr/>
        </p:nvSpPr>
        <p:spPr>
          <a:xfrm>
            <a:off x="6449269" y="6381397"/>
            <a:ext cx="1995488" cy="214482"/>
          </a:xfrm>
          <a:prstGeom prst="rect">
            <a:avLst/>
          </a:prstGeom>
          <a:noFill/>
        </p:spPr>
        <p:txBody>
          <a:bodyPr wrap="square" rtlCol="0">
            <a:spAutoFit/>
          </a:bodyPr>
          <a:lstStyle>
            <a:defPPr>
              <a:defRPr lang="zh-CN"/>
            </a:defPPr>
            <a:lvl1pPr defTabSz="914400" latinLnBrk="1">
              <a:lnSpc>
                <a:spcPct val="150000"/>
              </a:lnSpc>
              <a:defRPr kumimoji="1" sz="800">
                <a:solidFill>
                  <a:srgbClr val="E7E6E6">
                    <a:lumMod val="25000"/>
                  </a:srgbClr>
                </a:solidFill>
                <a:latin typeface="思源黑体 CN" panose="020B0500000000000000" pitchFamily="34" charset="-122"/>
                <a:ea typeface="思源黑体 CN" panose="020B0500000000000000" pitchFamily="34" charset="-122"/>
                <a:cs typeface="Alibaba PuHuiTi R" pitchFamily="18" charset="-122"/>
              </a:defRPr>
            </a:lvl1pPr>
          </a:lstStyle>
          <a:p>
            <a:r>
              <a:rPr lang="zh-CN" altLang="en-US" dirty="0"/>
              <a:t>资料来源：企业调研，赛迪顾问整理</a:t>
            </a:r>
            <a:endParaRPr lang="zh-CN" altLang="en-US" dirty="0"/>
          </a:p>
        </p:txBody>
      </p:sp>
    </p:spTree>
    <p:custDataLst>
      <p:tags r:id="rId4"/>
    </p:custDataLst>
  </p:cSld>
  <p:clrMapOvr>
    <a:masterClrMapping/>
  </p:clrMapOvr>
</p:sld>
</file>

<file path=ppt/tags/tag1.xml><?xml version="1.0" encoding="utf-8"?>
<p:tagLst xmlns:p="http://schemas.openxmlformats.org/presentationml/2006/main">
  <p:tag name="ISLIDE.ICON" val="#110744;#69982;#110744;#158349;#110744;"/>
</p:tagLst>
</file>

<file path=ppt/tags/tag10.xml><?xml version="1.0" encoding="utf-8"?>
<p:tagLst xmlns:p="http://schemas.openxmlformats.org/presentationml/2006/main">
  <p:tag name="ISLIDE.ICON" val="#110744;#69982;#110744;#158349;#110744;"/>
</p:tagLst>
</file>

<file path=ppt/tags/tag11.xml><?xml version="1.0" encoding="utf-8"?>
<p:tagLst xmlns:p="http://schemas.openxmlformats.org/presentationml/2006/main">
  <p:tag name="ISLIDE.ICON" val="#110744;#69982;#110744;#158349;#110744;"/>
</p:tagLst>
</file>

<file path=ppt/tags/tag12.xml><?xml version="1.0" encoding="utf-8"?>
<p:tagLst xmlns:p="http://schemas.openxmlformats.org/presentationml/2006/main">
  <p:tag name="ISLIDE.ICON" val="#110744;#69982;#110744;#158349;#110744;"/>
</p:tagLst>
</file>

<file path=ppt/tags/tag13.xml><?xml version="1.0" encoding="utf-8"?>
<p:tagLst xmlns:p="http://schemas.openxmlformats.org/presentationml/2006/main">
  <p:tag name="ISLIDE.ICON" val="#110744;#69982;#110744;#158349;#110744;"/>
</p:tagLst>
</file>

<file path=ppt/tags/tag14.xml><?xml version="1.0" encoding="utf-8"?>
<p:tagLst xmlns:p="http://schemas.openxmlformats.org/presentationml/2006/main">
  <p:tag name="ISLIDE.ICON" val="#110744;#69982;#110744;#158349;#110744;"/>
</p:tagLst>
</file>

<file path=ppt/tags/tag15.xml><?xml version="1.0" encoding="utf-8"?>
<p:tagLst xmlns:p="http://schemas.openxmlformats.org/presentationml/2006/main">
  <p:tag name="ISLIDE.ICON" val="#110744;#69982;#110744;#158349;#110744;"/>
</p:tagLst>
</file>

<file path=ppt/tags/tag16.xml><?xml version="1.0" encoding="utf-8"?>
<p:tagLst xmlns:p="http://schemas.openxmlformats.org/presentationml/2006/main">
  <p:tag name="ISLIDE.ICON" val="#110744;#69982;#110744;#158349;#110744;"/>
</p:tagLst>
</file>

<file path=ppt/tags/tag17.xml><?xml version="1.0" encoding="utf-8"?>
<p:tagLst xmlns:p="http://schemas.openxmlformats.org/presentationml/2006/main">
  <p:tag name="ISLIDE.ICON" val="#110744;#69982;#110744;#158349;#110744;"/>
</p:tagLst>
</file>

<file path=ppt/tags/tag18.xml><?xml version="1.0" encoding="utf-8"?>
<p:tagLst xmlns:p="http://schemas.openxmlformats.org/presentationml/2006/main">
  <p:tag name="ISLIDE.ICON" val="#110744;#69982;#110744;#158349;#110744;"/>
</p:tagLst>
</file>

<file path=ppt/tags/tag19.xml><?xml version="1.0" encoding="utf-8"?>
<p:tagLst xmlns:p="http://schemas.openxmlformats.org/presentationml/2006/main">
  <p:tag name="ISLIDE.ICON" val="#110744;#69982;#110744;#158349;#110744;"/>
</p:tagLst>
</file>

<file path=ppt/tags/tag2.xml><?xml version="1.0" encoding="utf-8"?>
<p:tagLst xmlns:p="http://schemas.openxmlformats.org/presentationml/2006/main">
  <p:tag name="ISLIDE.ICON" val="#110744;#69982;#110744;#158349;#110744;"/>
</p:tagLst>
</file>

<file path=ppt/tags/tag20.xml><?xml version="1.0" encoding="utf-8"?>
<p:tagLst xmlns:p="http://schemas.openxmlformats.org/presentationml/2006/main">
  <p:tag name="ISLIDE.ICON" val="#110744;#69982;#110744;#158349;#110744;"/>
</p:tagLst>
</file>

<file path=ppt/tags/tag21.xml><?xml version="1.0" encoding="utf-8"?>
<p:tagLst xmlns:p="http://schemas.openxmlformats.org/presentationml/2006/main">
  <p:tag name="ISLIDE.ICON" val="#110744;#69982;#110744;#158349;#110744;"/>
</p:tagLst>
</file>

<file path=ppt/tags/tag22.xml><?xml version="1.0" encoding="utf-8"?>
<p:tagLst xmlns:p="http://schemas.openxmlformats.org/presentationml/2006/main">
  <p:tag name="KSO_WPP_MARK_KEY" val="9c11128c-d9c7-4986-9acb-7c02207eae64"/>
</p:tagLst>
</file>

<file path=ppt/tags/tag3.xml><?xml version="1.0" encoding="utf-8"?>
<p:tagLst xmlns:p="http://schemas.openxmlformats.org/presentationml/2006/main">
  <p:tag name="ISLIDE.ICON" val="#110744;#69982;#110744;#158349;#110744;"/>
</p:tagLst>
</file>

<file path=ppt/tags/tag4.xml><?xml version="1.0" encoding="utf-8"?>
<p:tagLst xmlns:p="http://schemas.openxmlformats.org/presentationml/2006/main">
  <p:tag name="ISLIDE.ICON" val="#110744;#69982;#110744;#158349;#110744;"/>
</p:tagLst>
</file>

<file path=ppt/tags/tag5.xml><?xml version="1.0" encoding="utf-8"?>
<p:tagLst xmlns:p="http://schemas.openxmlformats.org/presentationml/2006/main">
  <p:tag name="ISLIDE.ICON" val="#110744;#69982;#110744;#158349;#110744;"/>
</p:tagLst>
</file>

<file path=ppt/tags/tag6.xml><?xml version="1.0" encoding="utf-8"?>
<p:tagLst xmlns:p="http://schemas.openxmlformats.org/presentationml/2006/main">
  <p:tag name="ISLIDE.ICON" val="#110744;#69982;#110744;#158349;#110744;"/>
</p:tagLst>
</file>

<file path=ppt/tags/tag7.xml><?xml version="1.0" encoding="utf-8"?>
<p:tagLst xmlns:p="http://schemas.openxmlformats.org/presentationml/2006/main">
  <p:tag name="ISLIDE.ICON" val="#110744;#69982;#110744;#158349;#110744;"/>
</p:tagLst>
</file>

<file path=ppt/tags/tag8.xml><?xml version="1.0" encoding="utf-8"?>
<p:tagLst xmlns:p="http://schemas.openxmlformats.org/presentationml/2006/main">
  <p:tag name="ISLIDE.ICON" val="#110744;#69982;#110744;#158349;#110744;"/>
</p:tagLst>
</file>

<file path=ppt/tags/tag9.xml><?xml version="1.0" encoding="utf-8"?>
<p:tagLst xmlns:p="http://schemas.openxmlformats.org/presentationml/2006/main">
  <p:tag name="ISLIDE.ICON" val="#110744;#69982;#110744;#158349;#1107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ysClr val="windowText" lastClr="000000"/>
    </a:dk1>
    <a:lt1>
      <a:srgbClr val="FFFFFF"/>
    </a:lt1>
    <a:dk2>
      <a:srgbClr val="FFFFFF"/>
    </a:dk2>
    <a:lt2>
      <a:srgbClr val="F2F2F2"/>
    </a:lt2>
    <a:accent1>
      <a:srgbClr val="009999"/>
    </a:accent1>
    <a:accent2>
      <a:srgbClr val="FBDC70"/>
    </a:accent2>
    <a:accent3>
      <a:srgbClr val="009999"/>
    </a:accent3>
    <a:accent4>
      <a:srgbClr val="E9E6B3"/>
    </a:accent4>
    <a:accent5>
      <a:srgbClr val="BFBFBF"/>
    </a:accent5>
    <a:accent6>
      <a:srgbClr val="B7DDE8"/>
    </a:accent6>
    <a:hlink>
      <a:srgbClr val="FFE38A"/>
    </a:hlink>
    <a:folHlink>
      <a:srgbClr val="CBCBF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10216</Words>
  <Application>WPS 演示</Application>
  <PresentationFormat>宽屏</PresentationFormat>
  <Paragraphs>1109</Paragraphs>
  <Slides>28</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28</vt:i4>
      </vt:variant>
    </vt:vector>
  </HeadingPairs>
  <TitlesOfParts>
    <vt:vector size="45" baseType="lpstr">
      <vt:lpstr>Arial</vt:lpstr>
      <vt:lpstr>宋体</vt:lpstr>
      <vt:lpstr>Wingdings</vt:lpstr>
      <vt:lpstr>Arial</vt:lpstr>
      <vt:lpstr>思源黑体 CN</vt:lpstr>
      <vt:lpstr>黑体</vt:lpstr>
      <vt:lpstr>微软雅黑</vt:lpstr>
      <vt:lpstr>Microsoft YaHei UI</vt:lpstr>
      <vt:lpstr>等线</vt:lpstr>
      <vt:lpstr>Alibaba PuHuiTi R</vt:lpstr>
      <vt:lpstr>Tahoma</vt:lpstr>
      <vt:lpstr>方正黑体简体</vt:lpstr>
      <vt:lpstr>Arial Unicode MS</vt:lpstr>
      <vt:lpstr>等线 Light</vt:lpstr>
      <vt:lpstr>Calibri</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gxh19940113@163.com</dc:creator>
  <cp:lastModifiedBy>何革新</cp:lastModifiedBy>
  <cp:revision>223</cp:revision>
  <dcterms:created xsi:type="dcterms:W3CDTF">2021-11-29T03:05:00Z</dcterms:created>
  <dcterms:modified xsi:type="dcterms:W3CDTF">2023-04-06T07:06:17Z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B9E01A9F293D4493A1F0160ED5D7BFFF_13</vt:lpwstr>
  </property>
  <property fmtid="{D5CDD505-2E9C-101B-9397-08002B2CF9AE}" pid="3" name="KSOProductBuildVer">
    <vt:lpwstr>2052-11.1.0.14036</vt:lpwstr>
  </property>
</Properties>
</file>