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56"/>
  </p:notesMasterIdLst>
  <p:handoutMasterIdLst>
    <p:handoutMasterId r:id="rId57"/>
  </p:handoutMasterIdLst>
  <p:sldIdLst>
    <p:sldId id="264" r:id="rId6"/>
    <p:sldId id="333" r:id="rId7"/>
    <p:sldId id="334" r:id="rId8"/>
    <p:sldId id="291" r:id="rId9"/>
    <p:sldId id="292" r:id="rId10"/>
    <p:sldId id="293" r:id="rId11"/>
    <p:sldId id="271" r:id="rId12"/>
    <p:sldId id="294" r:id="rId13"/>
    <p:sldId id="295" r:id="rId14"/>
    <p:sldId id="296" r:id="rId15"/>
    <p:sldId id="297" r:id="rId16"/>
    <p:sldId id="298" r:id="rId17"/>
    <p:sldId id="299" r:id="rId18"/>
    <p:sldId id="300" r:id="rId19"/>
    <p:sldId id="301" r:id="rId20"/>
    <p:sldId id="302" r:id="rId21"/>
    <p:sldId id="335" r:id="rId22"/>
    <p:sldId id="272" r:id="rId23"/>
    <p:sldId id="303" r:id="rId24"/>
    <p:sldId id="304" r:id="rId25"/>
    <p:sldId id="337" r:id="rId26"/>
    <p:sldId id="339" r:id="rId27"/>
    <p:sldId id="306" r:id="rId28"/>
    <p:sldId id="307" r:id="rId29"/>
    <p:sldId id="308" r:id="rId30"/>
    <p:sldId id="309" r:id="rId31"/>
    <p:sldId id="310" r:id="rId32"/>
    <p:sldId id="338" r:id="rId33"/>
    <p:sldId id="340" r:id="rId34"/>
    <p:sldId id="312" r:id="rId35"/>
    <p:sldId id="313" r:id="rId36"/>
    <p:sldId id="314" r:id="rId37"/>
    <p:sldId id="315" r:id="rId38"/>
    <p:sldId id="316" r:id="rId39"/>
    <p:sldId id="317" r:id="rId40"/>
    <p:sldId id="318" r:id="rId41"/>
    <p:sldId id="319" r:id="rId42"/>
    <p:sldId id="320" r:id="rId43"/>
    <p:sldId id="341" r:id="rId44"/>
    <p:sldId id="342" r:id="rId45"/>
    <p:sldId id="344" r:id="rId46"/>
    <p:sldId id="323" r:id="rId47"/>
    <p:sldId id="324" r:id="rId48"/>
    <p:sldId id="325" r:id="rId49"/>
    <p:sldId id="326" r:id="rId50"/>
    <p:sldId id="327" r:id="rId51"/>
    <p:sldId id="328" r:id="rId52"/>
    <p:sldId id="329" r:id="rId53"/>
    <p:sldId id="330" r:id="rId54"/>
    <p:sldId id="332" r:id="rId5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792" userDrawn="1">
          <p15:clr>
            <a:srgbClr val="A4A3A4"/>
          </p15:clr>
        </p15:guide>
        <p15:guide id="2" pos="408"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E24"/>
    <a:srgbClr val="000000"/>
    <a:srgbClr val="0079C2"/>
    <a:srgbClr val="E1EBF7"/>
    <a:srgbClr val="CBDDEF"/>
    <a:srgbClr val="E7EFF7"/>
    <a:srgbClr val="0000A3"/>
    <a:srgbClr val="A30000"/>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7" autoAdjust="0"/>
    <p:restoredTop sz="98255" autoAdjust="0"/>
  </p:normalViewPr>
  <p:slideViewPr>
    <p:cSldViewPr snapToGrid="0" snapToObjects="1">
      <p:cViewPr>
        <p:scale>
          <a:sx n="60" d="100"/>
          <a:sy n="60" d="100"/>
        </p:scale>
        <p:origin x="-1008" y="-270"/>
      </p:cViewPr>
      <p:guideLst>
        <p:guide orient="horz" pos="792"/>
        <p:guide pos="408"/>
      </p:guideLst>
    </p:cSldViewPr>
  </p:slideViewPr>
  <p:outlineViewPr>
    <p:cViewPr>
      <p:scale>
        <a:sx n="33" d="100"/>
        <a:sy n="33" d="100"/>
      </p:scale>
      <p:origin x="0" y="4746"/>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885473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913389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95137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0322979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1595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
        <p:nvSpPr>
          <p:cNvPr id="19" name="Content Placeholder 6">
            <a:extLst>
              <a:ext uri="{FF2B5EF4-FFF2-40B4-BE49-F238E27FC236}">
                <a16:creationId xmlns:a16="http://schemas.microsoft.com/office/drawing/2014/main" xmlns="" id="{4D3EDE0A-CD36-4494-A107-C14E180ECC1A}"/>
              </a:ext>
            </a:extLst>
          </p:cNvPr>
          <p:cNvSpPr>
            <a:spLocks noGrp="1"/>
          </p:cNvSpPr>
          <p:nvPr>
            <p:ph sz="quarter" idx="19"/>
          </p:nvPr>
        </p:nvSpPr>
        <p:spPr>
          <a:xfrm>
            <a:off x="743931" y="2074885"/>
            <a:ext cx="10721975" cy="646112"/>
          </a:xfrm>
        </p:spPr>
        <p:txBody>
          <a:bodyPr/>
          <a:lstStyle>
            <a:lvl1pPr>
              <a:defRPr sz="2400" baseline="0"/>
            </a:lvl1pPr>
          </a:lstStyle>
          <a:p>
            <a:pPr lvl="0"/>
            <a:endParaRPr lang="en-IN" dirty="0"/>
          </a:p>
        </p:txBody>
      </p:sp>
      <p:sp>
        <p:nvSpPr>
          <p:cNvPr id="20"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885825" y="2074885"/>
            <a:ext cx="10721975" cy="646112"/>
          </a:xfrm>
        </p:spPr>
        <p:txBody>
          <a:bodyPr/>
          <a:lstStyle>
            <a:lvl1pPr>
              <a:defRPr sz="2400" baseline="0"/>
            </a:lvl1pPr>
          </a:lstStyle>
          <a:p>
            <a:pPr lvl="0"/>
            <a:endParaRPr lang="en-IN" dirty="0"/>
          </a:p>
        </p:txBody>
      </p:sp>
      <p:sp>
        <p:nvSpPr>
          <p:cNvPr id="21" name="Content Placeholder 6">
            <a:extLst>
              <a:ext uri="{FF2B5EF4-FFF2-40B4-BE49-F238E27FC236}">
                <a16:creationId xmlns:a16="http://schemas.microsoft.com/office/drawing/2014/main" xmlns="" id="{4D3EDE0A-CD36-4494-A107-C14E180ECC1A}"/>
              </a:ext>
            </a:extLst>
          </p:cNvPr>
          <p:cNvSpPr>
            <a:spLocks noGrp="1"/>
          </p:cNvSpPr>
          <p:nvPr>
            <p:ph sz="quarter" idx="20"/>
          </p:nvPr>
        </p:nvSpPr>
        <p:spPr>
          <a:xfrm>
            <a:off x="896331" y="2227285"/>
            <a:ext cx="10721975" cy="646112"/>
          </a:xfrm>
        </p:spPr>
        <p:txBody>
          <a:bodyPr/>
          <a:lstStyle>
            <a:lvl1pPr>
              <a:defRPr sz="2400" baseline="0"/>
            </a:lvl1pPr>
          </a:lstStyle>
          <a:p>
            <a:pPr lvl="0"/>
            <a:endParaRPr lang="en-IN" dirty="0"/>
          </a:p>
        </p:txBody>
      </p:sp>
      <p:graphicFrame>
        <p:nvGraphicFramePr>
          <p:cNvPr id="2" name="Object 1"/>
          <p:cNvGraphicFramePr>
            <a:graphicFrameLocks noChangeAspect="1"/>
          </p:cNvGraphicFramePr>
          <p:nvPr userDrawn="1">
            <p:extLst>
              <p:ext uri="{D42A27DB-BD31-4B8C-83A1-F6EECF244321}">
                <p14:modId xmlns:p14="http://schemas.microsoft.com/office/powerpoint/2010/main" val="3896031194"/>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396321"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6038850" y="3338513"/>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5974773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186304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82466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21920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535373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a:t>
            </a:r>
            <a:r>
              <a:rPr lang="en-IN" dirty="0" smtClean="0"/>
              <a:t>Calculus: Early </a:t>
            </a:r>
            <a:r>
              <a:rPr lang="en-IN" dirty="0" err="1" smtClean="0"/>
              <a:t>Transcendentals</a:t>
            </a:r>
            <a:r>
              <a:rPr lang="en-IN" dirty="0" smtClean="0"/>
              <a:t>, </a:t>
            </a:r>
            <a:r>
              <a:rPr lang="en-IN" dirty="0"/>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a:t>
            </a:r>
            <a:r>
              <a:rPr lang="en-IN" dirty="0" smtClean="0"/>
              <a:t>Calculus: Early </a:t>
            </a:r>
            <a:r>
              <a:rPr lang="en-IN" dirty="0" err="1" smtClean="0"/>
              <a:t>Transcendentals</a:t>
            </a:r>
            <a:r>
              <a:rPr lang="en-IN" dirty="0" smtClean="0"/>
              <a:t>, </a:t>
            </a:r>
            <a:r>
              <a:rPr lang="en-IN" dirty="0"/>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746438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a:t>
            </a:r>
            <a:r>
              <a:rPr lang="en-IN" dirty="0" smtClean="0"/>
              <a:t>Calculus: Early </a:t>
            </a:r>
            <a:r>
              <a:rPr lang="en-IN" dirty="0" err="1" smtClean="0"/>
              <a:t>Transcendentals</a:t>
            </a:r>
            <a:r>
              <a:rPr lang="en-IN" dirty="0" smtClean="0"/>
              <a:t>, </a:t>
            </a:r>
            <a:r>
              <a:rPr lang="en-IN" dirty="0"/>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73990193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79855139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7521525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499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8581253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921174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a:t>
            </a:r>
            <a:r>
              <a:rPr kumimoji="0" lang="en-US" sz="1400" b="0" i="0" u="none" strike="noStrike" kern="1200" cap="none" spc="0" normalizeH="0" baseline="0" noProof="0" dirty="0" smtClean="0">
                <a:ln>
                  <a:noFill/>
                </a:ln>
                <a:solidFill>
                  <a:srgbClr val="004A78"/>
                </a:solidFill>
                <a:effectLst/>
                <a:uLnTx/>
                <a:uFillTx/>
                <a:latin typeface="arial" charset="0"/>
                <a:ea typeface="+mn-ea"/>
                <a:cs typeface="+mn-cs"/>
              </a:rPr>
              <a:t>Calculus: Early Transcendentals, </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6755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IN" dirty="0"/>
              <a:t>Stewart, </a:t>
            </a:r>
            <a:r>
              <a:rPr lang="en-IN" dirty="0" smtClean="0"/>
              <a:t>Calculus: Early </a:t>
            </a:r>
            <a:r>
              <a:rPr lang="en-IN" dirty="0" err="1" smtClean="0"/>
              <a:t>Transcendentals</a:t>
            </a:r>
            <a:r>
              <a:rPr lang="en-IN" dirty="0" smtClean="0"/>
              <a:t>, </a:t>
            </a:r>
            <a:r>
              <a:rPr lang="en-IN" dirty="0"/>
              <a:t>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550569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21" r:id="rId19"/>
    <p:sldLayoutId id="2147483722" r:id="rId20"/>
    <p:sldLayoutId id="2147483714" r:id="rId21"/>
    <p:sldLayoutId id="2147483725" r:id="rId22"/>
    <p:sldLayoutId id="2147483729" r:id="rId23"/>
    <p:sldLayoutId id="2147483726" r:id="rId24"/>
    <p:sldLayoutId id="2147483718" r:id="rId25"/>
    <p:sldLayoutId id="2147483715" r:id="rId26"/>
    <p:sldLayoutId id="2147483716" r:id="rId27"/>
    <p:sldLayoutId id="2147483719" r:id="rId28"/>
    <p:sldLayoutId id="2147483720" r:id="rId29"/>
    <p:sldLayoutId id="2147483727" r:id="rId30"/>
    <p:sldLayoutId id="2147483728" r:id="rId31"/>
    <p:sldLayoutId id="2147483723" r:id="rId32"/>
    <p:sldLayoutId id="2147483724" r:id="rId33"/>
    <p:sldLayoutId id="2147483713" r:id="rId34"/>
    <p:sldLayoutId id="2147483717" r:id="rId35"/>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image" Target="../media/image24.wmf"/><Relationship Id="rId5" Type="http://schemas.openxmlformats.org/officeDocument/2006/relationships/oleObject" Target="../embeddings/oleObject9.bin"/><Relationship Id="rId10" Type="http://schemas.openxmlformats.org/officeDocument/2006/relationships/oleObject" Target="../embeddings/oleObject11.bin"/><Relationship Id="rId4" Type="http://schemas.openxmlformats.org/officeDocument/2006/relationships/image" Target="../media/image21.wmf"/><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5.bin"/><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0.bin"/><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22.bin"/><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0.wmf"/></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9.bin"/><Relationship Id="rId4" Type="http://schemas.openxmlformats.org/officeDocument/2006/relationships/image" Target="../media/image45.wmf"/></Relationships>
</file>

<file path=ppt/slides/_rels/slide4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31.bin"/><Relationship Id="rId4" Type="http://schemas.openxmlformats.org/officeDocument/2006/relationships/image" Target="../media/image48.wmf"/></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4.xml"/><Relationship Id="rId1" Type="http://schemas.openxmlformats.org/officeDocument/2006/relationships/vmlDrawing" Target="../drawings/vmlDrawing17.vml"/><Relationship Id="rId5" Type="http://schemas.openxmlformats.org/officeDocument/2006/relationships/image" Target="../media/image51.wmf"/><Relationship Id="rId4"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35.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39.bin"/><Relationship Id="rId4" Type="http://schemas.openxmlformats.org/officeDocument/2006/relationships/image" Target="../media/image57.wmf"/></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64.wmf"/><Relationship Id="rId5" Type="http://schemas.openxmlformats.org/officeDocument/2006/relationships/oleObject" Target="../embeddings/oleObject41.bin"/><Relationship Id="rId4" Type="http://schemas.openxmlformats.org/officeDocument/2006/relationships/image" Target="../media/image6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43.bin"/><Relationship Id="rId4" Type="http://schemas.openxmlformats.org/officeDocument/2006/relationships/image" Target="../media/image65.wmf"/><Relationship Id="rId9"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mtClean="0"/>
              <a:t>1</a:t>
            </a:r>
            <a:endParaRPr lang="en-IN" dirty="0"/>
          </a:p>
        </p:txBody>
      </p:sp>
      <p:sp>
        <p:nvSpPr>
          <p:cNvPr id="6" name="Text Placeholder 5"/>
          <p:cNvSpPr>
            <a:spLocks noGrp="1"/>
          </p:cNvSpPr>
          <p:nvPr>
            <p:ph type="body" sz="quarter" idx="11"/>
          </p:nvPr>
        </p:nvSpPr>
        <p:spPr/>
        <p:txBody>
          <a:bodyPr/>
          <a:lstStyle/>
          <a:p>
            <a:r>
              <a:rPr lang="en-US" dirty="0"/>
              <a:t>Functions and Models</a:t>
            </a:r>
          </a:p>
        </p:txBody>
      </p:sp>
      <p:sp>
        <p:nvSpPr>
          <p:cNvPr id="13" name="Content Placeholder 10"/>
          <p:cNvSpPr>
            <a:spLocks noGrp="1"/>
          </p:cNvSpPr>
          <p:nvPr>
            <p:ph sz="quarter" idx="12"/>
          </p:nvPr>
        </p:nvSpPr>
        <p:spPr>
          <a:xfrm>
            <a:off x="4171951" y="6443493"/>
            <a:ext cx="5715000" cy="247650"/>
          </a:xfrm>
        </p:spPr>
        <p:txBody>
          <a:bodyPr/>
          <a:lstStyle/>
          <a:p>
            <a:r>
              <a:rPr lang="en-IN" dirty="0" smtClean="0"/>
              <a:t>Copyright © Cengage Learning. All rights reserved. </a:t>
            </a:r>
            <a:endParaRPr lang="en-IN" dirty="0"/>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57151-5927-46A6-BE0D-156A94732570}"/>
              </a:ext>
            </a:extLst>
          </p:cNvPr>
          <p:cNvSpPr>
            <a:spLocks noGrp="1"/>
          </p:cNvSpPr>
          <p:nvPr>
            <p:ph type="title"/>
          </p:nvPr>
        </p:nvSpPr>
        <p:spPr>
          <a:xfrm>
            <a:off x="836082" y="384048"/>
            <a:ext cx="10515600" cy="672105"/>
          </a:xfrm>
        </p:spPr>
        <p:txBody>
          <a:bodyPr/>
          <a:lstStyle/>
          <a:p>
            <a:r>
              <a:rPr lang="en-IN" dirty="0"/>
              <a:t>Functions </a:t>
            </a:r>
            <a:r>
              <a:rPr lang="en-IN" dirty="0" smtClean="0"/>
              <a:t>(7 </a:t>
            </a:r>
            <a:r>
              <a:rPr lang="en-IN" dirty="0"/>
              <a:t>of 11)</a:t>
            </a:r>
          </a:p>
        </p:txBody>
      </p:sp>
      <p:sp>
        <p:nvSpPr>
          <p:cNvPr id="3" name="Text Placeholder 2">
            <a:extLst>
              <a:ext uri="{FF2B5EF4-FFF2-40B4-BE49-F238E27FC236}">
                <a16:creationId xmlns="" xmlns:a16="http://schemas.microsoft.com/office/drawing/2014/main" id="{61C44ED0-4234-4E29-B071-8A4B9135F666}"/>
              </a:ext>
            </a:extLst>
          </p:cNvPr>
          <p:cNvSpPr>
            <a:spLocks noGrp="1"/>
          </p:cNvSpPr>
          <p:nvPr>
            <p:ph type="body" sz="quarter" idx="15"/>
          </p:nvPr>
        </p:nvSpPr>
        <p:spPr>
          <a:xfrm>
            <a:off x="743576" y="1289684"/>
            <a:ext cx="10711543" cy="2367916"/>
          </a:xfrm>
        </p:spPr>
        <p:txBody>
          <a:bodyPr/>
          <a:lstStyle/>
          <a:p>
            <a:pPr>
              <a:lnSpc>
                <a:spcPct val="100000"/>
              </a:lnSpc>
              <a:spcAft>
                <a:spcPts val="600"/>
              </a:spcAft>
            </a:pPr>
            <a:r>
              <a:rPr lang="en-US" altLang="en-US" dirty="0"/>
              <a:t>If </a:t>
            </a:r>
            <a:r>
              <a:rPr lang="en-US" altLang="en-US" i="1" dirty="0"/>
              <a:t>x</a:t>
            </a:r>
            <a:r>
              <a:rPr lang="en-US" altLang="en-US" dirty="0"/>
              <a:t> is in the domain of the function </a:t>
            </a:r>
            <a:r>
              <a:rPr lang="en-US" altLang="en-US" i="1" dirty="0"/>
              <a:t>f</a:t>
            </a:r>
            <a:r>
              <a:rPr lang="en-US" altLang="en-US" dirty="0"/>
              <a:t>, then when </a:t>
            </a:r>
            <a:r>
              <a:rPr lang="en-US" altLang="en-US" i="1" dirty="0"/>
              <a:t>x</a:t>
            </a:r>
            <a:r>
              <a:rPr lang="en-US" altLang="en-US" dirty="0"/>
              <a:t> enters the machine, it’s accepted as an </a:t>
            </a:r>
            <a:r>
              <a:rPr lang="en-US" altLang="en-US" b="1" dirty="0"/>
              <a:t>input</a:t>
            </a:r>
            <a:r>
              <a:rPr lang="en-US" altLang="en-US" dirty="0"/>
              <a:t> and the machine produces an </a:t>
            </a:r>
            <a:r>
              <a:rPr lang="en-US" altLang="en-US" b="1" dirty="0" smtClean="0"/>
              <a:t>output</a:t>
            </a:r>
            <a:r>
              <a:rPr lang="en-US" altLang="en-US" dirty="0" smtClean="0"/>
              <a:t> </a:t>
            </a:r>
            <a:r>
              <a:rPr lang="en-US" altLang="en-US" i="1" dirty="0" smtClean="0"/>
              <a:t>f</a:t>
            </a:r>
            <a:r>
              <a:rPr lang="en-US" altLang="en-US" sz="400" i="1" dirty="0" smtClean="0"/>
              <a:t> </a:t>
            </a:r>
            <a:r>
              <a:rPr lang="en-US" altLang="en-US" dirty="0"/>
              <a:t>(</a:t>
            </a:r>
            <a:r>
              <a:rPr lang="en-US" altLang="en-US" i="1" dirty="0"/>
              <a:t>x</a:t>
            </a:r>
            <a:r>
              <a:rPr lang="en-US" altLang="en-US" dirty="0"/>
              <a:t>) according to the rule of the function.</a:t>
            </a:r>
          </a:p>
          <a:p>
            <a:pPr>
              <a:lnSpc>
                <a:spcPct val="100000"/>
              </a:lnSpc>
              <a:spcAft>
                <a:spcPts val="600"/>
              </a:spcAft>
            </a:pPr>
            <a:r>
              <a:rPr lang="en-US" altLang="en-US" dirty="0" smtClean="0"/>
              <a:t>So we </a:t>
            </a:r>
            <a:r>
              <a:rPr lang="en-US" altLang="en-US" dirty="0"/>
              <a:t>can think of the domain as the set of all possible inputs and the range as the set of all possible outputs.</a:t>
            </a:r>
          </a:p>
        </p:txBody>
      </p:sp>
    </p:spTree>
    <p:extLst>
      <p:ext uri="{BB962C8B-B14F-4D97-AF65-F5344CB8AC3E}">
        <p14:creationId xmlns:p14="http://schemas.microsoft.com/office/powerpoint/2010/main" val="3825128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A278C-408C-4663-9EF5-D8AD01FEB555}"/>
              </a:ext>
            </a:extLst>
          </p:cNvPr>
          <p:cNvSpPr>
            <a:spLocks noGrp="1"/>
          </p:cNvSpPr>
          <p:nvPr>
            <p:ph type="title"/>
          </p:nvPr>
        </p:nvSpPr>
        <p:spPr>
          <a:xfrm>
            <a:off x="836082" y="384048"/>
            <a:ext cx="10515600" cy="672105"/>
          </a:xfrm>
        </p:spPr>
        <p:txBody>
          <a:bodyPr/>
          <a:lstStyle/>
          <a:p>
            <a:r>
              <a:rPr lang="en-IN" dirty="0"/>
              <a:t>Functions </a:t>
            </a:r>
            <a:r>
              <a:rPr lang="en-IN" dirty="0" smtClean="0"/>
              <a:t>(8 </a:t>
            </a:r>
            <a:r>
              <a:rPr lang="en-IN" dirty="0"/>
              <a:t>of 11)</a:t>
            </a:r>
          </a:p>
        </p:txBody>
      </p:sp>
      <p:sp>
        <p:nvSpPr>
          <p:cNvPr id="3" name="Content Placeholder 2">
            <a:extLst>
              <a:ext uri="{FF2B5EF4-FFF2-40B4-BE49-F238E27FC236}">
                <a16:creationId xmlns="" xmlns:a16="http://schemas.microsoft.com/office/drawing/2014/main" id="{4BC596F8-F298-45BD-9AE0-7786FCE9415E}"/>
              </a:ext>
            </a:extLst>
          </p:cNvPr>
          <p:cNvSpPr>
            <a:spLocks noGrp="1"/>
          </p:cNvSpPr>
          <p:nvPr>
            <p:ph sz="quarter" idx="12"/>
          </p:nvPr>
        </p:nvSpPr>
        <p:spPr/>
        <p:txBody>
          <a:bodyPr/>
          <a:lstStyle/>
          <a:p>
            <a:r>
              <a:rPr lang="en-US" altLang="en-US" dirty="0">
                <a:latin typeface="Arial" panose="020B0604020202020204" pitchFamily="34" charset="0"/>
              </a:rPr>
              <a:t>Another way to picture a function is by an </a:t>
            </a:r>
            <a:r>
              <a:rPr lang="en-US" altLang="en-US" b="1" dirty="0">
                <a:latin typeface="Arial" panose="020B0604020202020204" pitchFamily="34" charset="0"/>
              </a:rPr>
              <a:t>arrow diagram </a:t>
            </a:r>
            <a:r>
              <a:rPr lang="en-US" altLang="en-US" dirty="0">
                <a:latin typeface="Arial" panose="020B0604020202020204" pitchFamily="34" charset="0"/>
              </a:rPr>
              <a:t>as in Figure 3.</a:t>
            </a:r>
            <a:endParaRPr lang="en-IN" dirty="0">
              <a:latin typeface="Arial" panose="020B0604020202020204" pitchFamily="34" charset="0"/>
            </a:endParaRPr>
          </a:p>
        </p:txBody>
      </p:sp>
      <p:sp>
        <p:nvSpPr>
          <p:cNvPr id="8" name="Content Placeholder 4">
            <a:extLst>
              <a:ext uri="{FF2B5EF4-FFF2-40B4-BE49-F238E27FC236}">
                <a16:creationId xmlns="" xmlns:a16="http://schemas.microsoft.com/office/drawing/2014/main" id="{5A187F6D-C73D-48B0-8F68-A4707F7E5543}"/>
              </a:ext>
            </a:extLst>
          </p:cNvPr>
          <p:cNvSpPr>
            <a:spLocks noGrp="1"/>
          </p:cNvSpPr>
          <p:nvPr>
            <p:ph sz="quarter" idx="14"/>
          </p:nvPr>
        </p:nvSpPr>
        <p:spPr>
          <a:xfrm>
            <a:off x="872177" y="4490113"/>
            <a:ext cx="10721975" cy="272956"/>
          </a:xfrm>
        </p:spPr>
        <p:txBody>
          <a:bodyPr/>
          <a:lstStyle/>
          <a:p>
            <a:pPr algn="ctr"/>
            <a:r>
              <a:rPr lang="en-US" altLang="en-US" sz="1200" b="1" dirty="0" smtClean="0"/>
              <a:t>Figure </a:t>
            </a:r>
            <a:r>
              <a:rPr lang="en-US" altLang="en-US" sz="1200" b="1" dirty="0"/>
              <a:t>3</a:t>
            </a:r>
          </a:p>
        </p:txBody>
      </p:sp>
      <p:sp>
        <p:nvSpPr>
          <p:cNvPr id="5" name="Content Placeholder 4">
            <a:extLst>
              <a:ext uri="{FF2B5EF4-FFF2-40B4-BE49-F238E27FC236}">
                <a16:creationId xmlns="" xmlns:a16="http://schemas.microsoft.com/office/drawing/2014/main" id="{5A187F6D-C73D-48B0-8F68-A4707F7E5543}"/>
              </a:ext>
            </a:extLst>
          </p:cNvPr>
          <p:cNvSpPr>
            <a:spLocks noGrp="1"/>
          </p:cNvSpPr>
          <p:nvPr>
            <p:ph sz="quarter" idx="14"/>
          </p:nvPr>
        </p:nvSpPr>
        <p:spPr>
          <a:xfrm>
            <a:off x="856257" y="4221382"/>
            <a:ext cx="10721975" cy="268731"/>
          </a:xfrm>
        </p:spPr>
        <p:txBody>
          <a:bodyPr/>
          <a:lstStyle/>
          <a:p>
            <a:pPr algn="ctr"/>
            <a:r>
              <a:rPr lang="en-US" altLang="en-US" sz="1400" dirty="0"/>
              <a:t>Arrow diagram for </a:t>
            </a:r>
            <a:r>
              <a:rPr lang="en-US" altLang="en-US" sz="1400" i="1" dirty="0" smtClean="0"/>
              <a:t>f</a:t>
            </a:r>
            <a:endParaRPr lang="en-US" altLang="en-US" sz="1200" b="1" dirty="0"/>
          </a:p>
        </p:txBody>
      </p:sp>
      <p:pic>
        <p:nvPicPr>
          <p:cNvPr id="11" name="Content Placeholder 10" descr="In the arrow diagram, an arrow connects the elements of D to an element of E. f(x) corresponds to x, and f(a) corresponds to a.&#10;">
            <a:extLst>
              <a:ext uri="{FF2B5EF4-FFF2-40B4-BE49-F238E27FC236}">
                <a16:creationId xmlns="" xmlns:a16="http://schemas.microsoft.com/office/drawing/2014/main" id="{713D844C-EEEC-48C2-A2F1-83EF07F3FBE0}"/>
              </a:ext>
            </a:extLst>
          </p:cNvPr>
          <p:cNvPicPr>
            <a:picLocks noGrp="1" noChangeAspect="1"/>
          </p:cNvPicPr>
          <p:nvPr>
            <p:ph sz="quarter" idx="13"/>
          </p:nvPr>
        </p:nvPicPr>
        <p:blipFill>
          <a:blip r:embed="rId2"/>
          <a:stretch>
            <a:fillRect/>
          </a:stretch>
        </p:blipFill>
        <p:spPr>
          <a:xfrm>
            <a:off x="4617454" y="1799635"/>
            <a:ext cx="3011685" cy="2304488"/>
          </a:xfrm>
          <a:prstGeom prst="rect">
            <a:avLst/>
          </a:prstGeom>
          <a:noFill/>
          <a:ln>
            <a:noFill/>
          </a:ln>
        </p:spPr>
      </p:pic>
      <p:sp>
        <p:nvSpPr>
          <p:cNvPr id="7" name="Content Placeholder 6">
            <a:extLst>
              <a:ext uri="{FF2B5EF4-FFF2-40B4-BE49-F238E27FC236}">
                <a16:creationId xmlns="" xmlns:a16="http://schemas.microsoft.com/office/drawing/2014/main" id="{37B2FF0F-084C-4A94-8D30-5DED5C86E451}"/>
              </a:ext>
            </a:extLst>
          </p:cNvPr>
          <p:cNvSpPr>
            <a:spLocks noGrp="1"/>
          </p:cNvSpPr>
          <p:nvPr>
            <p:ph sz="quarter" idx="15"/>
          </p:nvPr>
        </p:nvSpPr>
        <p:spPr>
          <a:xfrm>
            <a:off x="733425" y="5035472"/>
            <a:ext cx="10729913" cy="819414"/>
          </a:xfrm>
        </p:spPr>
        <p:txBody>
          <a:bodyPr/>
          <a:lstStyle/>
          <a:p>
            <a:r>
              <a:rPr lang="en-US" altLang="en-US" dirty="0">
                <a:latin typeface="Arial" panose="020B0604020202020204" pitchFamily="34" charset="0"/>
              </a:rPr>
              <a:t>Each arrow connects an element of </a:t>
            </a:r>
            <a:r>
              <a:rPr lang="en-US" altLang="en-US" i="1" dirty="0">
                <a:latin typeface="Arial" panose="020B0604020202020204" pitchFamily="34" charset="0"/>
              </a:rPr>
              <a:t>D </a:t>
            </a:r>
            <a:r>
              <a:rPr lang="en-US" altLang="en-US" dirty="0">
                <a:latin typeface="Arial" panose="020B0604020202020204" pitchFamily="34" charset="0"/>
              </a:rPr>
              <a:t>to an element of </a:t>
            </a:r>
            <a:r>
              <a:rPr lang="en-US" altLang="en-US" i="1" dirty="0">
                <a:latin typeface="Arial" panose="020B0604020202020204" pitchFamily="34" charset="0"/>
              </a:rPr>
              <a:t>E</a:t>
            </a:r>
            <a:r>
              <a:rPr lang="en-US" altLang="en-US" dirty="0">
                <a:latin typeface="Arial" panose="020B0604020202020204" pitchFamily="34" charset="0"/>
              </a:rPr>
              <a:t>. The arrow indicates that </a:t>
            </a:r>
            <a:r>
              <a:rPr lang="en-US" altLang="en-US" i="1" dirty="0">
                <a:latin typeface="Arial" panose="020B0604020202020204" pitchFamily="34" charset="0"/>
              </a:rPr>
              <a:t>f</a:t>
            </a:r>
            <a:r>
              <a:rPr lang="en-US" altLang="en-US" sz="400" i="1" dirty="0">
                <a:latin typeface="Arial" panose="020B0604020202020204" pitchFamily="34" charset="0"/>
              </a:rPr>
              <a:t> </a:t>
            </a:r>
            <a:r>
              <a:rPr lang="en-US" altLang="en-US" dirty="0">
                <a:latin typeface="Arial" panose="020B0604020202020204" pitchFamily="34" charset="0"/>
              </a:rPr>
              <a:t>(</a:t>
            </a:r>
            <a:r>
              <a:rPr lang="en-US" altLang="en-US" i="1" dirty="0">
                <a:latin typeface="Arial" panose="020B0604020202020204" pitchFamily="34" charset="0"/>
              </a:rPr>
              <a:t>x</a:t>
            </a:r>
            <a:r>
              <a:rPr lang="en-US" altLang="en-US" dirty="0">
                <a:latin typeface="Arial" panose="020B0604020202020204" pitchFamily="34" charset="0"/>
              </a:rPr>
              <a:t>) is associated with </a:t>
            </a:r>
            <a:r>
              <a:rPr lang="en-US" altLang="en-US" i="1" dirty="0">
                <a:latin typeface="Arial" panose="020B0604020202020204" pitchFamily="34" charset="0"/>
              </a:rPr>
              <a:t>x</a:t>
            </a:r>
            <a:r>
              <a:rPr lang="en-US" altLang="en-US" dirty="0">
                <a:latin typeface="Arial" panose="020B0604020202020204" pitchFamily="34" charset="0"/>
              </a:rPr>
              <a:t>, </a:t>
            </a:r>
            <a:r>
              <a:rPr lang="en-US" altLang="en-US" i="1" dirty="0">
                <a:latin typeface="Arial" panose="020B0604020202020204" pitchFamily="34" charset="0"/>
              </a:rPr>
              <a:t>f</a:t>
            </a:r>
            <a:r>
              <a:rPr lang="en-US" altLang="en-US" sz="400" i="1" dirty="0">
                <a:latin typeface="Arial" panose="020B0604020202020204" pitchFamily="34" charset="0"/>
              </a:rPr>
              <a:t> </a:t>
            </a:r>
            <a:r>
              <a:rPr lang="en-US" altLang="en-US" dirty="0">
                <a:latin typeface="Arial" panose="020B0604020202020204" pitchFamily="34" charset="0"/>
              </a:rPr>
              <a:t>(</a:t>
            </a:r>
            <a:r>
              <a:rPr lang="en-US" altLang="en-US" i="1" dirty="0">
                <a:latin typeface="Arial" panose="020B0604020202020204" pitchFamily="34" charset="0"/>
              </a:rPr>
              <a:t>a</a:t>
            </a:r>
            <a:r>
              <a:rPr lang="en-US" altLang="en-US" dirty="0">
                <a:latin typeface="Arial" panose="020B0604020202020204" pitchFamily="34" charset="0"/>
              </a:rPr>
              <a:t>) is associated with </a:t>
            </a:r>
            <a:r>
              <a:rPr lang="en-US" altLang="en-US" i="1" dirty="0">
                <a:latin typeface="Arial" panose="020B0604020202020204" pitchFamily="34" charset="0"/>
              </a:rPr>
              <a:t>a</a:t>
            </a:r>
            <a:r>
              <a:rPr lang="en-US" altLang="en-US" dirty="0">
                <a:latin typeface="Arial" panose="020B0604020202020204" pitchFamily="34" charset="0"/>
              </a:rPr>
              <a:t>, and so on. </a:t>
            </a:r>
          </a:p>
        </p:txBody>
      </p:sp>
    </p:spTree>
    <p:extLst>
      <p:ext uri="{BB962C8B-B14F-4D97-AF65-F5344CB8AC3E}">
        <p14:creationId xmlns:p14="http://schemas.microsoft.com/office/powerpoint/2010/main" val="479634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29A9D-9B2C-4A9C-B31A-F7EEAEEE6A0A}"/>
              </a:ext>
            </a:extLst>
          </p:cNvPr>
          <p:cNvSpPr>
            <a:spLocks noGrp="1"/>
          </p:cNvSpPr>
          <p:nvPr>
            <p:ph type="title"/>
          </p:nvPr>
        </p:nvSpPr>
        <p:spPr>
          <a:xfrm>
            <a:off x="836082" y="384175"/>
            <a:ext cx="10515600" cy="672105"/>
          </a:xfrm>
        </p:spPr>
        <p:txBody>
          <a:bodyPr/>
          <a:lstStyle/>
          <a:p>
            <a:r>
              <a:rPr lang="en-IN" dirty="0"/>
              <a:t>Functions </a:t>
            </a:r>
            <a:r>
              <a:rPr lang="en-IN" dirty="0" smtClean="0"/>
              <a:t>(9 </a:t>
            </a:r>
            <a:r>
              <a:rPr lang="en-IN" dirty="0"/>
              <a:t>of 11)</a:t>
            </a:r>
          </a:p>
        </p:txBody>
      </p:sp>
      <p:sp>
        <p:nvSpPr>
          <p:cNvPr id="3" name="Content Placeholder 2">
            <a:extLst>
              <a:ext uri="{FF2B5EF4-FFF2-40B4-BE49-F238E27FC236}">
                <a16:creationId xmlns="" xmlns:a16="http://schemas.microsoft.com/office/drawing/2014/main" id="{B86F30D8-670A-4F5E-9BC8-A05631A0EFBB}"/>
              </a:ext>
            </a:extLst>
          </p:cNvPr>
          <p:cNvSpPr>
            <a:spLocks noGrp="1"/>
          </p:cNvSpPr>
          <p:nvPr>
            <p:ph sz="quarter" idx="23"/>
          </p:nvPr>
        </p:nvSpPr>
        <p:spPr>
          <a:xfrm>
            <a:off x="736600" y="1289050"/>
            <a:ext cx="10718800" cy="760794"/>
          </a:xfrm>
        </p:spPr>
        <p:txBody>
          <a:bodyPr/>
          <a:lstStyle/>
          <a:p>
            <a:r>
              <a:rPr lang="en-US" altLang="en-US" dirty="0"/>
              <a:t>The most </a:t>
            </a:r>
            <a:r>
              <a:rPr lang="en-US" altLang="en-US" dirty="0" smtClean="0"/>
              <a:t>useful method </a:t>
            </a:r>
            <a:r>
              <a:rPr lang="en-US" altLang="en-US" dirty="0"/>
              <a:t>for visualizing a function is its graph. If </a:t>
            </a:r>
            <a:r>
              <a:rPr lang="en-US" altLang="en-US" i="1" dirty="0"/>
              <a:t>f</a:t>
            </a:r>
            <a:r>
              <a:rPr lang="en-US" altLang="en-US" dirty="0"/>
              <a:t> is a function with domain </a:t>
            </a:r>
            <a:r>
              <a:rPr lang="en-US" altLang="en-US" i="1" dirty="0"/>
              <a:t>D</a:t>
            </a:r>
            <a:r>
              <a:rPr lang="en-US" altLang="en-US" dirty="0"/>
              <a:t>, then its </a:t>
            </a:r>
            <a:r>
              <a:rPr lang="en-US" altLang="en-US" b="1" dirty="0"/>
              <a:t>graph </a:t>
            </a:r>
            <a:r>
              <a:rPr lang="en-US" altLang="en-US" dirty="0"/>
              <a:t>is the set of ordered pairs</a:t>
            </a:r>
            <a:endParaRPr lang="en-IN" dirty="0"/>
          </a:p>
        </p:txBody>
      </p:sp>
      <p:graphicFrame>
        <p:nvGraphicFramePr>
          <p:cNvPr id="9" name="Content Placeholder 8" descr="{(x, f(x))|x element of D}">
            <a:extLst>
              <a:ext uri="{FF2B5EF4-FFF2-40B4-BE49-F238E27FC236}">
                <a16:creationId xmlns="" xmlns:a16="http://schemas.microsoft.com/office/drawing/2014/main" id="{498F2C04-BE2D-440C-9FCB-E4D787D3BF87}"/>
              </a:ext>
            </a:extLst>
          </p:cNvPr>
          <p:cNvGraphicFramePr>
            <a:graphicFrameLocks noGrp="1" noChangeAspect="1"/>
          </p:cNvGraphicFramePr>
          <p:nvPr>
            <p:ph sz="quarter" idx="24"/>
            <p:extLst>
              <p:ext uri="{D42A27DB-BD31-4B8C-83A1-F6EECF244321}">
                <p14:modId xmlns:p14="http://schemas.microsoft.com/office/powerpoint/2010/main" val="1965618724"/>
              </p:ext>
            </p:extLst>
          </p:nvPr>
        </p:nvGraphicFramePr>
        <p:xfrm>
          <a:off x="5080987" y="2127724"/>
          <a:ext cx="2479874" cy="560187"/>
        </p:xfrm>
        <a:graphic>
          <a:graphicData uri="http://schemas.openxmlformats.org/presentationml/2006/ole">
            <mc:AlternateContent xmlns:mc="http://schemas.openxmlformats.org/markup-compatibility/2006">
              <mc:Choice xmlns:v="urn:schemas-microsoft-com:vml" Requires="v">
                <p:oleObj spid="_x0000_s366064" name="Equation" r:id="rId3" imgW="2361960" imgH="533160" progId="Equation.DSMT4">
                  <p:embed/>
                </p:oleObj>
              </mc:Choice>
              <mc:Fallback>
                <p:oleObj name="Equation" r:id="rId3" imgW="2361960" imgH="533160" progId="Equation.DSMT4">
                  <p:embed/>
                  <p:pic>
                    <p:nvPicPr>
                      <p:cNvPr id="8" name="Object 7">
                        <a:extLst>
                          <a:ext uri="{FF2B5EF4-FFF2-40B4-BE49-F238E27FC236}">
                            <a16:creationId xmlns="" xmlns:a16="http://schemas.microsoft.com/office/drawing/2014/main" id="{316B7092-5561-4F85-BBBD-649339F1BDE3}"/>
                          </a:ext>
                        </a:extLst>
                      </p:cNvPr>
                      <p:cNvPicPr/>
                      <p:nvPr/>
                    </p:nvPicPr>
                    <p:blipFill>
                      <a:blip r:embed="rId4"/>
                      <a:stretch>
                        <a:fillRect/>
                      </a:stretch>
                    </p:blipFill>
                    <p:spPr>
                      <a:xfrm>
                        <a:off x="5080987" y="2127724"/>
                        <a:ext cx="2479874" cy="56018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07CE2AEE-B852-4AEA-8CA0-5FCC4ED723CA}"/>
              </a:ext>
            </a:extLst>
          </p:cNvPr>
          <p:cNvSpPr>
            <a:spLocks noGrp="1"/>
          </p:cNvSpPr>
          <p:nvPr>
            <p:ph sz="quarter" idx="25"/>
          </p:nvPr>
        </p:nvSpPr>
        <p:spPr>
          <a:xfrm>
            <a:off x="736600" y="3132159"/>
            <a:ext cx="10712450" cy="1794681"/>
          </a:xfrm>
        </p:spPr>
        <p:txBody>
          <a:bodyPr/>
          <a:lstStyle/>
          <a:p>
            <a:pPr>
              <a:lnSpc>
                <a:spcPct val="100000"/>
              </a:lnSpc>
              <a:spcAft>
                <a:spcPts val="600"/>
              </a:spcAft>
            </a:pPr>
            <a:r>
              <a:rPr lang="en-US" altLang="en-US" dirty="0"/>
              <a:t>In other words, the graph of </a:t>
            </a:r>
            <a:r>
              <a:rPr lang="en-US" altLang="en-US" i="1" dirty="0"/>
              <a:t>f</a:t>
            </a:r>
            <a:r>
              <a:rPr lang="en-US" altLang="en-US" dirty="0"/>
              <a:t> consists of all points (</a:t>
            </a:r>
            <a:r>
              <a:rPr lang="en-US" altLang="en-US" i="1" dirty="0"/>
              <a:t>x</a:t>
            </a:r>
            <a:r>
              <a:rPr lang="en-US" altLang="en-US" dirty="0"/>
              <a:t>, </a:t>
            </a:r>
            <a:r>
              <a:rPr lang="en-US" altLang="en-US" i="1" dirty="0"/>
              <a:t>y</a:t>
            </a:r>
            <a:r>
              <a:rPr lang="en-US" altLang="en-US" dirty="0"/>
              <a:t>) in the coordinate plane such that </a:t>
            </a:r>
            <a:r>
              <a:rPr lang="en-US" altLang="en-US" i="1" dirty="0"/>
              <a:t>y </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and </a:t>
            </a:r>
            <a:r>
              <a:rPr lang="en-US" altLang="en-US" i="1" dirty="0"/>
              <a:t>x</a:t>
            </a:r>
            <a:r>
              <a:rPr lang="en-US" altLang="en-US" dirty="0"/>
              <a:t> is in the domain of </a:t>
            </a:r>
            <a:r>
              <a:rPr lang="en-US" altLang="en-US" i="1" dirty="0"/>
              <a:t>f</a:t>
            </a:r>
            <a:r>
              <a:rPr lang="en-US" altLang="en-US" dirty="0"/>
              <a:t>.</a:t>
            </a:r>
          </a:p>
          <a:p>
            <a:pPr>
              <a:lnSpc>
                <a:spcPct val="100000"/>
              </a:lnSpc>
              <a:spcAft>
                <a:spcPts val="600"/>
              </a:spcAft>
            </a:pPr>
            <a:r>
              <a:rPr lang="en-US" altLang="en-US" dirty="0"/>
              <a:t>The graph of a function </a:t>
            </a:r>
            <a:r>
              <a:rPr lang="en-US" altLang="en-US" i="1" dirty="0"/>
              <a:t>f</a:t>
            </a:r>
            <a:r>
              <a:rPr lang="en-US" altLang="en-US" dirty="0"/>
              <a:t> gives us a useful picture of the behavior or “life history” of a function.</a:t>
            </a:r>
          </a:p>
        </p:txBody>
      </p:sp>
    </p:spTree>
    <p:extLst>
      <p:ext uri="{BB962C8B-B14F-4D97-AF65-F5344CB8AC3E}">
        <p14:creationId xmlns:p14="http://schemas.microsoft.com/office/powerpoint/2010/main" val="22525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a:xfrm>
            <a:off x="836082" y="384048"/>
            <a:ext cx="10515600" cy="672105"/>
          </a:xfrm>
        </p:spPr>
        <p:txBody>
          <a:bodyPr/>
          <a:lstStyle/>
          <a:p>
            <a:r>
              <a:rPr lang="en-IN" dirty="0"/>
              <a:t>Functions (</a:t>
            </a:r>
            <a:r>
              <a:rPr lang="en-IN" dirty="0" smtClean="0"/>
              <a:t>10 </a:t>
            </a:r>
            <a:r>
              <a:rPr lang="en-IN" dirty="0"/>
              <a:t>of 11)</a:t>
            </a:r>
            <a:endParaRPr lang="en-IN"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1149896"/>
          </a:xfrm>
        </p:spPr>
        <p:txBody>
          <a:bodyPr/>
          <a:lstStyle/>
          <a:p>
            <a:pPr>
              <a:lnSpc>
                <a:spcPct val="100000"/>
              </a:lnSpc>
            </a:pPr>
            <a:r>
              <a:rPr lang="en-US" altLang="en-US" dirty="0"/>
              <a:t>Since the </a:t>
            </a:r>
            <a:r>
              <a:rPr lang="en-US" altLang="en-US" i="1" dirty="0"/>
              <a:t>y</a:t>
            </a:r>
            <a:r>
              <a:rPr lang="en-US" altLang="en-US" dirty="0"/>
              <a:t>-coordinate of any point (</a:t>
            </a:r>
            <a:r>
              <a:rPr lang="en-US" altLang="en-US" i="1" dirty="0"/>
              <a:t>x</a:t>
            </a:r>
            <a:r>
              <a:rPr lang="en-US" altLang="en-US" dirty="0"/>
              <a:t>, </a:t>
            </a:r>
            <a:r>
              <a:rPr lang="en-US" altLang="en-US" i="1" dirty="0"/>
              <a:t>y</a:t>
            </a:r>
            <a:r>
              <a:rPr lang="en-US" altLang="en-US" dirty="0"/>
              <a:t>) on the graph is </a:t>
            </a:r>
            <a:r>
              <a:rPr lang="en-US" altLang="en-US" i="1" dirty="0"/>
              <a:t>y </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we can read the value of </a:t>
            </a:r>
            <a:r>
              <a:rPr lang="en-US" altLang="en-US" i="1" dirty="0"/>
              <a:t>f</a:t>
            </a:r>
            <a:r>
              <a:rPr lang="en-US" altLang="en-US" sz="400" i="1" dirty="0"/>
              <a:t> </a:t>
            </a:r>
            <a:r>
              <a:rPr lang="en-US" altLang="en-US" dirty="0"/>
              <a:t>(</a:t>
            </a:r>
            <a:r>
              <a:rPr lang="en-US" altLang="en-US" i="1" dirty="0"/>
              <a:t>x</a:t>
            </a:r>
            <a:r>
              <a:rPr lang="en-US" altLang="en-US" dirty="0"/>
              <a:t>) from the graph as being the height of the graph above the point </a:t>
            </a:r>
            <a:r>
              <a:rPr lang="en-US" altLang="en-US" i="1" dirty="0" smtClean="0"/>
              <a:t>x</a:t>
            </a:r>
            <a:r>
              <a:rPr lang="en-US" altLang="en-US" dirty="0" smtClean="0"/>
              <a:t>. (See </a:t>
            </a:r>
            <a:r>
              <a:rPr lang="en-US" altLang="en-US" dirty="0"/>
              <a:t>Figure 4).</a:t>
            </a:r>
            <a:endParaRPr lang="en-US" altLang="en-US" sz="1200" dirty="0"/>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241008"/>
            <a:ext cx="10721975" cy="339509"/>
          </a:xfrm>
        </p:spPr>
        <p:txBody>
          <a:bodyPr/>
          <a:lstStyle/>
          <a:p>
            <a:pPr algn="ctr">
              <a:lnSpc>
                <a:spcPct val="100000"/>
              </a:lnSpc>
            </a:pPr>
            <a:r>
              <a:rPr lang="en-US" altLang="en-US" sz="1200" b="1" dirty="0"/>
              <a:t>Figure 4</a:t>
            </a:r>
          </a:p>
        </p:txBody>
      </p:sp>
      <p:pic>
        <p:nvPicPr>
          <p:cNvPr id="7" name="Content Placeholder 6" descr="A curve is graphed on the x y coordinate plane. The height of the curve at 1 is f(1), the height at 2 is f(2), and the height at x is f(x). A point on the curve has coordinates (x, f(x)).&#10;">
            <a:extLst>
              <a:ext uri="{FF2B5EF4-FFF2-40B4-BE49-F238E27FC236}">
                <a16:creationId xmlns="" xmlns:a16="http://schemas.microsoft.com/office/drawing/2014/main" id="{3DA4D998-945D-4748-BEB9-087CF4F5D4CD}"/>
              </a:ext>
            </a:extLst>
          </p:cNvPr>
          <p:cNvPicPr>
            <a:picLocks noGrp="1" noChangeAspect="1"/>
          </p:cNvPicPr>
          <p:nvPr>
            <p:ph sz="quarter" idx="13"/>
          </p:nvPr>
        </p:nvPicPr>
        <p:blipFill>
          <a:blip r:embed="rId2"/>
          <a:stretch>
            <a:fillRect/>
          </a:stretch>
        </p:blipFill>
        <p:spPr>
          <a:xfrm>
            <a:off x="4374312" y="2700385"/>
            <a:ext cx="3237257" cy="2469094"/>
          </a:xfrm>
          <a:prstGeom prst="rect">
            <a:avLst/>
          </a:prstGeom>
          <a:noFill/>
          <a:ln>
            <a:noFill/>
          </a:ln>
        </p:spPr>
      </p:pic>
    </p:spTree>
    <p:extLst>
      <p:ext uri="{BB962C8B-B14F-4D97-AF65-F5344CB8AC3E}">
        <p14:creationId xmlns:p14="http://schemas.microsoft.com/office/powerpoint/2010/main" val="1570348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a:xfrm>
            <a:off x="836082" y="384048"/>
            <a:ext cx="10515600" cy="672105"/>
          </a:xfrm>
        </p:spPr>
        <p:txBody>
          <a:bodyPr/>
          <a:lstStyle/>
          <a:p>
            <a:r>
              <a:rPr lang="en-IN" dirty="0"/>
              <a:t>Functions (</a:t>
            </a:r>
            <a:r>
              <a:rPr lang="en-IN" dirty="0" smtClean="0"/>
              <a:t>11 </a:t>
            </a:r>
            <a:r>
              <a:rPr lang="en-IN" dirty="0"/>
              <a:t>of 11)</a:t>
            </a:r>
            <a:endParaRPr lang="en-IN"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829130"/>
          </a:xfrm>
        </p:spPr>
        <p:txBody>
          <a:bodyPr/>
          <a:lstStyle/>
          <a:p>
            <a:pPr>
              <a:lnSpc>
                <a:spcPct val="100000"/>
              </a:lnSpc>
            </a:pPr>
            <a:r>
              <a:rPr lang="en-US" altLang="en-US" dirty="0"/>
              <a:t>The graph of </a:t>
            </a:r>
            <a:r>
              <a:rPr lang="en-US" altLang="en-US" i="1" dirty="0"/>
              <a:t>f</a:t>
            </a:r>
            <a:r>
              <a:rPr lang="en-US" altLang="en-US" dirty="0"/>
              <a:t> also allows us to picture the domain of </a:t>
            </a:r>
            <a:r>
              <a:rPr lang="en-US" altLang="en-US" i="1" dirty="0"/>
              <a:t>f</a:t>
            </a:r>
            <a:r>
              <a:rPr lang="en-US" altLang="en-US" dirty="0"/>
              <a:t> on the </a:t>
            </a:r>
            <a:r>
              <a:rPr lang="en-US" altLang="en-US" i="1" dirty="0"/>
              <a:t>x</a:t>
            </a:r>
            <a:r>
              <a:rPr lang="en-US" altLang="en-US" dirty="0"/>
              <a:t>-axis and its range on the </a:t>
            </a:r>
            <a:r>
              <a:rPr lang="en-US" altLang="en-US" i="1" dirty="0"/>
              <a:t>y</a:t>
            </a:r>
            <a:r>
              <a:rPr lang="en-US" altLang="en-US" dirty="0"/>
              <a:t>-axis as in Figure 5.</a:t>
            </a:r>
            <a:endParaRPr lang="en-US" altLang="en-US" dirty="0">
              <a:latin typeface="Times-Roman" charset="0"/>
            </a:endParaRPr>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237864"/>
            <a:ext cx="10721975" cy="348653"/>
          </a:xfrm>
        </p:spPr>
        <p:txBody>
          <a:bodyPr/>
          <a:lstStyle/>
          <a:p>
            <a:pPr algn="ctr">
              <a:lnSpc>
                <a:spcPct val="100000"/>
              </a:lnSpc>
            </a:pPr>
            <a:r>
              <a:rPr lang="en-US" altLang="en-US" sz="1200" b="1" dirty="0"/>
              <a:t>Figure 5</a:t>
            </a:r>
          </a:p>
        </p:txBody>
      </p:sp>
      <p:pic>
        <p:nvPicPr>
          <p:cNvPr id="8" name="Content Placeholder 7" descr="A curve y = f(x) is graphed on the x y coordinate plane between two points. The horizontal distance between the two points is the domain. The range corresponds to the vertical distance between the lowest and highest points on the curve.&#10;">
            <a:extLst>
              <a:ext uri="{FF2B5EF4-FFF2-40B4-BE49-F238E27FC236}">
                <a16:creationId xmlns="" xmlns:a16="http://schemas.microsoft.com/office/drawing/2014/main" id="{E332FB72-D368-445F-95D1-C2E7B3DB5CE4}"/>
              </a:ext>
            </a:extLst>
          </p:cNvPr>
          <p:cNvPicPr>
            <a:picLocks noGrp="1" noChangeAspect="1"/>
          </p:cNvPicPr>
          <p:nvPr>
            <p:ph sz="quarter" idx="13"/>
          </p:nvPr>
        </p:nvPicPr>
        <p:blipFill>
          <a:blip r:embed="rId2"/>
          <a:stretch>
            <a:fillRect/>
          </a:stretch>
        </p:blipFill>
        <p:spPr>
          <a:xfrm>
            <a:off x="3679255" y="2331897"/>
            <a:ext cx="4157832" cy="2761727"/>
          </a:xfrm>
          <a:prstGeom prst="rect">
            <a:avLst/>
          </a:prstGeom>
          <a:noFill/>
          <a:ln>
            <a:noFill/>
          </a:ln>
        </p:spPr>
      </p:pic>
    </p:spTree>
    <p:extLst>
      <p:ext uri="{BB962C8B-B14F-4D97-AF65-F5344CB8AC3E}">
        <p14:creationId xmlns:p14="http://schemas.microsoft.com/office/powerpoint/2010/main" val="2765160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p:txBody>
          <a:bodyPr/>
          <a:lstStyle/>
          <a:p>
            <a:r>
              <a:rPr lang="en-US" altLang="en-US" dirty="0"/>
              <a:t>Example 1</a:t>
            </a:r>
            <a:endParaRPr lang="en-IN" sz="2400"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1414346"/>
          </a:xfrm>
        </p:spPr>
        <p:txBody>
          <a:bodyPr/>
          <a:lstStyle/>
          <a:p>
            <a:pPr>
              <a:lnSpc>
                <a:spcPct val="100000"/>
              </a:lnSpc>
            </a:pPr>
            <a:r>
              <a:rPr lang="en-US" altLang="en-US" dirty="0">
                <a:latin typeface="Arial" panose="020B0604020202020204" pitchFamily="34" charset="0"/>
              </a:rPr>
              <a:t>The graph of a function </a:t>
            </a:r>
            <a:r>
              <a:rPr lang="en-US" altLang="en-US" i="1" dirty="0">
                <a:latin typeface="Arial" panose="020B0604020202020204" pitchFamily="34" charset="0"/>
              </a:rPr>
              <a:t>f</a:t>
            </a:r>
            <a:r>
              <a:rPr lang="en-US" altLang="en-US" dirty="0">
                <a:latin typeface="Arial" panose="020B0604020202020204" pitchFamily="34" charset="0"/>
              </a:rPr>
              <a:t> is shown in Figure 6.</a:t>
            </a:r>
          </a:p>
          <a:p>
            <a:pPr>
              <a:lnSpc>
                <a:spcPct val="100000"/>
              </a:lnSpc>
            </a:pPr>
            <a:r>
              <a:rPr lang="en-US" altLang="en-US" b="1" dirty="0">
                <a:latin typeface="Arial" panose="020B0604020202020204" pitchFamily="34" charset="0"/>
              </a:rPr>
              <a:t>(a)</a:t>
            </a:r>
            <a:r>
              <a:rPr lang="en-US" altLang="en-US" dirty="0">
                <a:latin typeface="Arial" panose="020B0604020202020204" pitchFamily="34" charset="0"/>
              </a:rPr>
              <a:t> Find the values of </a:t>
            </a:r>
            <a:r>
              <a:rPr lang="en-US" altLang="en-US" i="1" dirty="0">
                <a:latin typeface="Arial" panose="020B0604020202020204" pitchFamily="34" charset="0"/>
              </a:rPr>
              <a:t>f</a:t>
            </a:r>
            <a:r>
              <a:rPr lang="en-US" altLang="en-US" dirty="0">
                <a:latin typeface="Arial" panose="020B0604020202020204" pitchFamily="34" charset="0"/>
              </a:rPr>
              <a:t>(1) and </a:t>
            </a:r>
            <a:r>
              <a:rPr lang="en-US" altLang="en-US" i="1" dirty="0">
                <a:latin typeface="Arial" panose="020B0604020202020204" pitchFamily="34" charset="0"/>
              </a:rPr>
              <a:t>f </a:t>
            </a:r>
            <a:r>
              <a:rPr lang="en-US" altLang="en-US" dirty="0">
                <a:latin typeface="Arial" panose="020B0604020202020204" pitchFamily="34" charset="0"/>
              </a:rPr>
              <a:t>(5).</a:t>
            </a:r>
          </a:p>
          <a:p>
            <a:pPr>
              <a:lnSpc>
                <a:spcPct val="100000"/>
              </a:lnSpc>
            </a:pPr>
            <a:r>
              <a:rPr lang="en-US" altLang="en-US" b="1" dirty="0">
                <a:latin typeface="Arial" panose="020B0604020202020204" pitchFamily="34" charset="0"/>
              </a:rPr>
              <a:t>(b) </a:t>
            </a:r>
            <a:r>
              <a:rPr lang="en-US" altLang="en-US" dirty="0">
                <a:latin typeface="Arial" panose="020B0604020202020204" pitchFamily="34" charset="0"/>
              </a:rPr>
              <a:t>What are the domain and range of </a:t>
            </a:r>
            <a:r>
              <a:rPr lang="en-US" altLang="en-US" i="1" dirty="0">
                <a:latin typeface="Arial" panose="020B0604020202020204" pitchFamily="34" charset="0"/>
              </a:rPr>
              <a:t>f</a:t>
            </a:r>
            <a:r>
              <a:rPr lang="en-US" altLang="en-US" dirty="0">
                <a:latin typeface="Arial" panose="020B0604020202020204" pitchFamily="34" charset="0"/>
              </a:rPr>
              <a:t> ?</a:t>
            </a:r>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660952"/>
            <a:ext cx="10721975" cy="348653"/>
          </a:xfrm>
        </p:spPr>
        <p:txBody>
          <a:bodyPr/>
          <a:lstStyle/>
          <a:p>
            <a:pPr algn="ctr">
              <a:lnSpc>
                <a:spcPct val="100000"/>
              </a:lnSpc>
            </a:pPr>
            <a:r>
              <a:rPr lang="en-US" altLang="en-US" sz="1200" b="1" dirty="0"/>
              <a:t>Figure 6</a:t>
            </a:r>
          </a:p>
        </p:txBody>
      </p:sp>
      <p:pic>
        <p:nvPicPr>
          <p:cNvPr id="7" name="Content Placeholder 6" descr="A curve is graphed on the x y coordinate plane. The curve begins at (0, 1) and rises to (2, 4). It then falls through (3, 3) to (6, negative 2) and rises to end at (7, 0).&#10;">
            <a:extLst>
              <a:ext uri="{FF2B5EF4-FFF2-40B4-BE49-F238E27FC236}">
                <a16:creationId xmlns="" xmlns:a16="http://schemas.microsoft.com/office/drawing/2014/main" id="{16E679C0-4DCA-4A45-BF97-88D76E19F2F1}"/>
              </a:ext>
            </a:extLst>
          </p:cNvPr>
          <p:cNvPicPr>
            <a:picLocks noGrp="1" noChangeAspect="1"/>
          </p:cNvPicPr>
          <p:nvPr>
            <p:ph sz="quarter" idx="13"/>
          </p:nvPr>
        </p:nvPicPr>
        <p:blipFill>
          <a:blip r:embed="rId2"/>
          <a:stretch>
            <a:fillRect/>
          </a:stretch>
        </p:blipFill>
        <p:spPr>
          <a:xfrm>
            <a:off x="4394283" y="3043560"/>
            <a:ext cx="3073687" cy="2453611"/>
          </a:xfrm>
          <a:prstGeom prst="rect">
            <a:avLst/>
          </a:prstGeom>
        </p:spPr>
      </p:pic>
    </p:spTree>
    <p:extLst>
      <p:ext uri="{BB962C8B-B14F-4D97-AF65-F5344CB8AC3E}">
        <p14:creationId xmlns:p14="http://schemas.microsoft.com/office/powerpoint/2010/main" val="539055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D9E2C30C-3A68-4533-8620-496113C3B45A}"/>
              </a:ext>
            </a:extLst>
          </p:cNvPr>
          <p:cNvSpPr>
            <a:spLocks noGrp="1"/>
          </p:cNvSpPr>
          <p:nvPr>
            <p:ph type="title"/>
          </p:nvPr>
        </p:nvSpPr>
        <p:spPr>
          <a:xfrm>
            <a:off x="838200" y="384048"/>
            <a:ext cx="10515600" cy="672105"/>
          </a:xfrm>
        </p:spPr>
        <p:txBody>
          <a:bodyPr/>
          <a:lstStyle/>
          <a:p>
            <a:r>
              <a:rPr lang="en-US" altLang="en-US" dirty="0"/>
              <a:t>Example </a:t>
            </a:r>
            <a:r>
              <a:rPr lang="en-US" altLang="en-US" dirty="0" smtClean="0"/>
              <a:t>1 – </a:t>
            </a:r>
            <a:r>
              <a:rPr lang="en-US" altLang="en-US" dirty="0"/>
              <a:t>Solution</a:t>
            </a:r>
            <a:endParaRPr lang="en-IN" sz="2400" b="0" baseline="0" dirty="0"/>
          </a:p>
        </p:txBody>
      </p:sp>
      <p:sp>
        <p:nvSpPr>
          <p:cNvPr id="3" name="Content Placeholder 2">
            <a:extLst>
              <a:ext uri="{FF2B5EF4-FFF2-40B4-BE49-F238E27FC236}">
                <a16:creationId xmlns="" xmlns:a16="http://schemas.microsoft.com/office/drawing/2014/main" id="{7347E077-21A5-43FE-8C7A-6584CF7861F1}"/>
              </a:ext>
            </a:extLst>
          </p:cNvPr>
          <p:cNvSpPr>
            <a:spLocks noGrp="1"/>
          </p:cNvSpPr>
          <p:nvPr>
            <p:ph sz="quarter" idx="23"/>
          </p:nvPr>
        </p:nvSpPr>
        <p:spPr>
          <a:xfrm>
            <a:off x="736600" y="1289049"/>
            <a:ext cx="11050016" cy="2081947"/>
          </a:xfrm>
        </p:spPr>
        <p:txBody>
          <a:bodyPr/>
          <a:lstStyle/>
          <a:p>
            <a:pPr marL="457200" indent="-457200">
              <a:lnSpc>
                <a:spcPct val="100000"/>
              </a:lnSpc>
              <a:spcBef>
                <a:spcPct val="20000"/>
              </a:spcBef>
              <a:spcAft>
                <a:spcPts val="600"/>
              </a:spcAft>
            </a:pPr>
            <a:r>
              <a:rPr lang="en-US" altLang="en-US" b="1" dirty="0"/>
              <a:t>(a)</a:t>
            </a:r>
            <a:r>
              <a:rPr lang="en-US" altLang="en-US" dirty="0"/>
              <a:t> We see from Figure 6 that the point (1, 3) lies on the graph of </a:t>
            </a:r>
            <a:r>
              <a:rPr lang="en-US" altLang="en-US" i="1" dirty="0"/>
              <a:t>f</a:t>
            </a:r>
            <a:r>
              <a:rPr lang="en-US" altLang="en-US" dirty="0"/>
              <a:t>, so the value of </a:t>
            </a:r>
            <a:r>
              <a:rPr lang="en-US" altLang="en-US" i="1" dirty="0"/>
              <a:t>f</a:t>
            </a:r>
            <a:r>
              <a:rPr lang="en-US" altLang="en-US" dirty="0"/>
              <a:t> at 1 is </a:t>
            </a:r>
            <a:r>
              <a:rPr lang="en-US" altLang="en-US" i="1" dirty="0"/>
              <a:t>f</a:t>
            </a:r>
            <a:r>
              <a:rPr lang="en-US" altLang="en-US" dirty="0"/>
              <a:t>(1) = 3. (In other words, the point on the graph that lies above </a:t>
            </a:r>
            <a:r>
              <a:rPr lang="en-US" altLang="en-US" i="1" dirty="0"/>
              <a:t>x</a:t>
            </a:r>
            <a:r>
              <a:rPr lang="en-US" altLang="en-US" dirty="0"/>
              <a:t> = 1 is 3 units above the </a:t>
            </a:r>
            <a:r>
              <a:rPr lang="en-US" altLang="en-US" i="1" dirty="0"/>
              <a:t>x</a:t>
            </a:r>
            <a:r>
              <a:rPr lang="en-US" altLang="en-US" dirty="0"/>
              <a:t>-axis.)</a:t>
            </a:r>
          </a:p>
          <a:p>
            <a:pPr marL="457200">
              <a:lnSpc>
                <a:spcPct val="100000"/>
              </a:lnSpc>
              <a:spcAft>
                <a:spcPts val="600"/>
              </a:spcAft>
            </a:pPr>
            <a:r>
              <a:rPr lang="en-US" altLang="en-US" dirty="0"/>
              <a:t>When </a:t>
            </a:r>
            <a:r>
              <a:rPr lang="en-US" altLang="en-US" i="1" dirty="0"/>
              <a:t>x</a:t>
            </a:r>
            <a:r>
              <a:rPr lang="en-US" altLang="en-US" dirty="0"/>
              <a:t> = 5, the graph lies about 0.7 unit below the </a:t>
            </a:r>
            <a:r>
              <a:rPr lang="en-US" altLang="en-US" i="1" dirty="0"/>
              <a:t>x</a:t>
            </a:r>
            <a:r>
              <a:rPr lang="en-US" altLang="en-US" dirty="0"/>
              <a:t>-axis, so we estimate that </a:t>
            </a:r>
            <a:r>
              <a:rPr lang="en-US" altLang="en-US" i="1" dirty="0"/>
              <a:t>f</a:t>
            </a:r>
            <a:r>
              <a:rPr lang="en-US" altLang="en-US" dirty="0"/>
              <a:t>(5) ≈ −0.7.</a:t>
            </a:r>
            <a:endParaRPr lang="en-IN" dirty="0"/>
          </a:p>
        </p:txBody>
      </p:sp>
      <p:sp>
        <p:nvSpPr>
          <p:cNvPr id="4" name="Content Placeholder 3">
            <a:extLst>
              <a:ext uri="{FF2B5EF4-FFF2-40B4-BE49-F238E27FC236}">
                <a16:creationId xmlns="" xmlns:a16="http://schemas.microsoft.com/office/drawing/2014/main" id="{572C874F-804A-4B98-A156-89678798B547}"/>
              </a:ext>
            </a:extLst>
          </p:cNvPr>
          <p:cNvSpPr>
            <a:spLocks noGrp="1"/>
          </p:cNvSpPr>
          <p:nvPr>
            <p:ph sz="quarter" idx="24"/>
          </p:nvPr>
        </p:nvSpPr>
        <p:spPr>
          <a:xfrm>
            <a:off x="736600" y="3658763"/>
            <a:ext cx="4850384" cy="330641"/>
          </a:xfrm>
        </p:spPr>
        <p:txBody>
          <a:bodyPr/>
          <a:lstStyle/>
          <a:p>
            <a:r>
              <a:rPr lang="en-US" altLang="en-US" b="1" dirty="0"/>
              <a:t>(b)</a:t>
            </a:r>
            <a:r>
              <a:rPr lang="en-US" altLang="en-US" dirty="0"/>
              <a:t> We see that </a:t>
            </a:r>
            <a:r>
              <a:rPr lang="en-US" altLang="en-US" i="1" dirty="0"/>
              <a:t>f</a:t>
            </a:r>
            <a:r>
              <a:rPr lang="en-US" altLang="en-US" dirty="0"/>
              <a:t>(</a:t>
            </a:r>
            <a:r>
              <a:rPr lang="en-US" altLang="en-US" i="1" dirty="0"/>
              <a:t>x</a:t>
            </a:r>
            <a:r>
              <a:rPr lang="en-US" altLang="en-US" dirty="0"/>
              <a:t>) is defined when</a:t>
            </a:r>
            <a:endParaRPr lang="en-IN" dirty="0"/>
          </a:p>
        </p:txBody>
      </p:sp>
      <p:graphicFrame>
        <p:nvGraphicFramePr>
          <p:cNvPr id="12" name="Content Placeholder 11" descr="0 &lt;= x &lt;= 7">
            <a:extLst>
              <a:ext uri="{FF2B5EF4-FFF2-40B4-BE49-F238E27FC236}">
                <a16:creationId xmlns="" xmlns:a16="http://schemas.microsoft.com/office/drawing/2014/main" id="{B9351CB4-21D2-4925-A80F-104845339911}"/>
              </a:ext>
            </a:extLst>
          </p:cNvPr>
          <p:cNvGraphicFramePr>
            <a:graphicFrameLocks noGrp="1" noChangeAspect="1"/>
          </p:cNvGraphicFramePr>
          <p:nvPr>
            <p:ph sz="quarter" idx="25"/>
            <p:extLst>
              <p:ext uri="{D42A27DB-BD31-4B8C-83A1-F6EECF244321}">
                <p14:modId xmlns:p14="http://schemas.microsoft.com/office/powerpoint/2010/main" val="2987251908"/>
              </p:ext>
            </p:extLst>
          </p:nvPr>
        </p:nvGraphicFramePr>
        <p:xfrm>
          <a:off x="5586984" y="3653053"/>
          <a:ext cx="1231900" cy="330200"/>
        </p:xfrm>
        <a:graphic>
          <a:graphicData uri="http://schemas.openxmlformats.org/presentationml/2006/ole">
            <mc:AlternateContent xmlns:mc="http://schemas.openxmlformats.org/markup-compatibility/2006">
              <mc:Choice xmlns:v="urn:schemas-microsoft-com:vml" Requires="v">
                <p:oleObj spid="_x0000_s367574" name="Equation" r:id="rId3" imgW="1231560" imgH="330120" progId="Equation.DSMT4">
                  <p:embed/>
                </p:oleObj>
              </mc:Choice>
              <mc:Fallback>
                <p:oleObj name="Equation" r:id="rId3" imgW="1231560" imgH="330120" progId="Equation.DSMT4">
                  <p:embed/>
                  <p:pic>
                    <p:nvPicPr>
                      <p:cNvPr id="11" name="Object 10">
                        <a:extLst>
                          <a:ext uri="{FF2B5EF4-FFF2-40B4-BE49-F238E27FC236}">
                            <a16:creationId xmlns="" xmlns:a16="http://schemas.microsoft.com/office/drawing/2014/main" id="{5F212FB1-6F15-419D-BBC6-98F531C4661F}"/>
                          </a:ext>
                        </a:extLst>
                      </p:cNvPr>
                      <p:cNvPicPr/>
                      <p:nvPr/>
                    </p:nvPicPr>
                    <p:blipFill>
                      <a:blip r:embed="rId4"/>
                      <a:stretch>
                        <a:fillRect/>
                      </a:stretch>
                    </p:blipFill>
                    <p:spPr>
                      <a:xfrm>
                        <a:off x="5586984" y="3653053"/>
                        <a:ext cx="1231900" cy="3302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DFFAEA1B-3453-4EB1-9FA2-10999049BAA6}"/>
              </a:ext>
            </a:extLst>
          </p:cNvPr>
          <p:cNvSpPr>
            <a:spLocks noGrp="1"/>
          </p:cNvSpPr>
          <p:nvPr>
            <p:ph sz="quarter" idx="26"/>
          </p:nvPr>
        </p:nvSpPr>
        <p:spPr>
          <a:xfrm>
            <a:off x="6964426" y="3659205"/>
            <a:ext cx="4490974" cy="330200"/>
          </a:xfrm>
        </p:spPr>
        <p:txBody>
          <a:bodyPr/>
          <a:lstStyle/>
          <a:p>
            <a:r>
              <a:rPr lang="en-US" altLang="en-US" dirty="0"/>
              <a:t>so the domain of </a:t>
            </a:r>
            <a:r>
              <a:rPr lang="en-US" altLang="en-US" i="1" dirty="0"/>
              <a:t>f</a:t>
            </a:r>
            <a:r>
              <a:rPr lang="en-US" altLang="en-US" dirty="0"/>
              <a:t> is the closed</a:t>
            </a:r>
            <a:endParaRPr lang="en-IN" dirty="0"/>
          </a:p>
        </p:txBody>
      </p:sp>
      <p:sp>
        <p:nvSpPr>
          <p:cNvPr id="7" name="Content Placeholder 6">
            <a:extLst>
              <a:ext uri="{FF2B5EF4-FFF2-40B4-BE49-F238E27FC236}">
                <a16:creationId xmlns="" xmlns:a16="http://schemas.microsoft.com/office/drawing/2014/main" id="{95FD3711-303B-4B15-8CF1-6EF970B024EE}"/>
              </a:ext>
            </a:extLst>
          </p:cNvPr>
          <p:cNvSpPr>
            <a:spLocks noGrp="1"/>
          </p:cNvSpPr>
          <p:nvPr>
            <p:ph sz="quarter" idx="27"/>
          </p:nvPr>
        </p:nvSpPr>
        <p:spPr>
          <a:xfrm>
            <a:off x="1152144" y="4072042"/>
            <a:ext cx="10303256" cy="615949"/>
          </a:xfrm>
        </p:spPr>
        <p:txBody>
          <a:bodyPr/>
          <a:lstStyle/>
          <a:p>
            <a:r>
              <a:rPr lang="en-US" altLang="en-US" dirty="0"/>
              <a:t>interval [0, 7]. Notice that </a:t>
            </a:r>
            <a:r>
              <a:rPr lang="en-US" altLang="en-US" i="1" dirty="0"/>
              <a:t>f</a:t>
            </a:r>
            <a:r>
              <a:rPr lang="en-US" altLang="en-US" dirty="0"/>
              <a:t> takes on all values from −2 to 4, so the range of </a:t>
            </a:r>
            <a:r>
              <a:rPr lang="en-US" altLang="en-US" i="1" dirty="0"/>
              <a:t>f</a:t>
            </a:r>
            <a:r>
              <a:rPr lang="en-US" altLang="en-US" dirty="0"/>
              <a:t> is</a:t>
            </a:r>
            <a:endParaRPr lang="en-IN" dirty="0"/>
          </a:p>
        </p:txBody>
      </p:sp>
      <p:graphicFrame>
        <p:nvGraphicFramePr>
          <p:cNvPr id="14" name="Content Placeholder 13" descr="{y| negative 2 &lt;=y &lt;= 4} = [negative 2, 4]">
            <a:extLst>
              <a:ext uri="{FF2B5EF4-FFF2-40B4-BE49-F238E27FC236}">
                <a16:creationId xmlns="" xmlns:a16="http://schemas.microsoft.com/office/drawing/2014/main" id="{748A448F-73E1-49BB-B719-4BE7FE54EA00}"/>
              </a:ext>
            </a:extLst>
          </p:cNvPr>
          <p:cNvGraphicFramePr>
            <a:graphicFrameLocks noGrp="1" noChangeAspect="1"/>
          </p:cNvGraphicFramePr>
          <p:nvPr>
            <p:ph sz="quarter" idx="28"/>
            <p:extLst>
              <p:ext uri="{D42A27DB-BD31-4B8C-83A1-F6EECF244321}">
                <p14:modId xmlns:p14="http://schemas.microsoft.com/office/powerpoint/2010/main" val="2223812735"/>
              </p:ext>
            </p:extLst>
          </p:nvPr>
        </p:nvGraphicFramePr>
        <p:xfrm>
          <a:off x="4492625" y="4564612"/>
          <a:ext cx="3200400" cy="431800"/>
        </p:xfrm>
        <a:graphic>
          <a:graphicData uri="http://schemas.openxmlformats.org/presentationml/2006/ole">
            <mc:AlternateContent xmlns:mc="http://schemas.openxmlformats.org/markup-compatibility/2006">
              <mc:Choice xmlns:v="urn:schemas-microsoft-com:vml" Requires="v">
                <p:oleObj spid="_x0000_s367575" name="Equation" r:id="rId5" imgW="3200400" imgH="431640" progId="Equation.DSMT4">
                  <p:embed/>
                </p:oleObj>
              </mc:Choice>
              <mc:Fallback>
                <p:oleObj name="Equation" r:id="rId5" imgW="3200400" imgH="431640" progId="Equation.DSMT4">
                  <p:embed/>
                  <p:pic>
                    <p:nvPicPr>
                      <p:cNvPr id="13" name="Object 12">
                        <a:extLst>
                          <a:ext uri="{FF2B5EF4-FFF2-40B4-BE49-F238E27FC236}">
                            <a16:creationId xmlns="" xmlns:a16="http://schemas.microsoft.com/office/drawing/2014/main" id="{CC02B26A-9EB1-4908-B7ED-AB9377E1408F}"/>
                          </a:ext>
                        </a:extLst>
                      </p:cNvPr>
                      <p:cNvPicPr/>
                      <p:nvPr/>
                    </p:nvPicPr>
                    <p:blipFill>
                      <a:blip r:embed="rId6"/>
                      <a:stretch>
                        <a:fillRect/>
                      </a:stretch>
                    </p:blipFill>
                    <p:spPr>
                      <a:xfrm>
                        <a:off x="4492625" y="4564612"/>
                        <a:ext cx="3200400" cy="431800"/>
                      </a:xfrm>
                      <a:prstGeom prst="rect">
                        <a:avLst/>
                      </a:prstGeom>
                    </p:spPr>
                  </p:pic>
                </p:oleObj>
              </mc:Fallback>
            </mc:AlternateContent>
          </a:graphicData>
        </a:graphic>
      </p:graphicFrame>
    </p:spTree>
    <p:extLst>
      <p:ext uri="{BB962C8B-B14F-4D97-AF65-F5344CB8AC3E}">
        <p14:creationId xmlns:p14="http://schemas.microsoft.com/office/powerpoint/2010/main" val="1399166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Representations of Functions</a:t>
            </a:r>
            <a:endParaRPr lang="en-IN" sz="4000" dirty="0">
              <a:solidFill>
                <a:srgbClr val="0079C2"/>
              </a:solidFill>
            </a:endParaRPr>
          </a:p>
        </p:txBody>
      </p:sp>
    </p:spTree>
    <p:extLst>
      <p:ext uri="{BB962C8B-B14F-4D97-AF65-F5344CB8AC3E}">
        <p14:creationId xmlns:p14="http://schemas.microsoft.com/office/powerpoint/2010/main" val="1764305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US" altLang="en-US" dirty="0"/>
              <a:t>Representations of Functions </a:t>
            </a:r>
            <a:r>
              <a:rPr lang="en-US" altLang="en-US" b="0" dirty="0"/>
              <a:t>(1 of </a:t>
            </a:r>
            <a:r>
              <a:rPr lang="en-US" altLang="en-US" b="0" dirty="0" smtClean="0"/>
              <a:t>1)</a:t>
            </a:r>
            <a:endParaRPr lang="en-IN" b="0"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68096" y="1289304"/>
            <a:ext cx="10711543" cy="2523364"/>
          </a:xfrm>
        </p:spPr>
        <p:txBody>
          <a:bodyPr/>
          <a:lstStyle/>
          <a:p>
            <a:pPr>
              <a:lnSpc>
                <a:spcPct val="100000"/>
              </a:lnSpc>
            </a:pPr>
            <a:r>
              <a:rPr lang="en-IN" dirty="0"/>
              <a:t>We consider four different ways to represent a function</a:t>
            </a:r>
            <a:r>
              <a:rPr lang="en-IN" dirty="0" smtClean="0"/>
              <a:t>:</a:t>
            </a:r>
            <a:endParaRPr lang="en-US" altLang="en-US" dirty="0" smtClean="0"/>
          </a:p>
          <a:p>
            <a:pPr marL="292608" indent="-292608">
              <a:buClr>
                <a:srgbClr val="EF242E"/>
              </a:buClr>
              <a:buSzPct val="115000"/>
              <a:buFont typeface="Arial" panose="020B0604020202020204" pitchFamily="34" charset="0"/>
              <a:buChar char="•"/>
            </a:pPr>
            <a:r>
              <a:rPr lang="en-US" altLang="en-US" dirty="0" smtClean="0"/>
              <a:t>verbally 	      (by a description in words)</a:t>
            </a:r>
          </a:p>
          <a:p>
            <a:pPr marL="292608" indent="-292608">
              <a:buClr>
                <a:srgbClr val="EF242E"/>
              </a:buClr>
              <a:buSzPct val="115000"/>
              <a:buFont typeface="Arial" panose="020B0604020202020204" pitchFamily="34" charset="0"/>
              <a:buChar char="•"/>
            </a:pPr>
            <a:r>
              <a:rPr lang="en-US" altLang="en-US" dirty="0"/>
              <a:t>numerically      (by a table of values</a:t>
            </a:r>
            <a:r>
              <a:rPr lang="en-US" altLang="en-US" dirty="0" smtClean="0"/>
              <a:t>)</a:t>
            </a:r>
          </a:p>
          <a:p>
            <a:pPr marL="292608" indent="-292608">
              <a:buClr>
                <a:srgbClr val="EF242E"/>
              </a:buClr>
              <a:buSzPct val="115000"/>
              <a:buFont typeface="Arial" panose="020B0604020202020204" pitchFamily="34" charset="0"/>
              <a:buChar char="•"/>
            </a:pPr>
            <a:r>
              <a:rPr lang="en-US" altLang="en-US" dirty="0"/>
              <a:t>visually 	      (by a graph</a:t>
            </a:r>
            <a:r>
              <a:rPr lang="en-US" altLang="en-US" dirty="0" smtClean="0"/>
              <a:t>)</a:t>
            </a:r>
          </a:p>
          <a:p>
            <a:pPr marL="292608" indent="-292608">
              <a:buClr>
                <a:srgbClr val="EF242E"/>
              </a:buClr>
              <a:buSzPct val="115000"/>
              <a:buFont typeface="Arial" panose="020B0604020202020204" pitchFamily="34" charset="0"/>
              <a:buChar char="•"/>
            </a:pPr>
            <a:r>
              <a:rPr lang="en-US" altLang="en-US" dirty="0"/>
              <a:t>algebraically    (by an explicit formula</a:t>
            </a:r>
            <a:r>
              <a:rPr lang="en-US" altLang="en-US" dirty="0" smtClean="0"/>
              <a:t>)</a:t>
            </a:r>
            <a:endParaRPr lang="en-US" altLang="en-US" dirty="0"/>
          </a:p>
        </p:txBody>
      </p:sp>
    </p:spTree>
    <p:extLst>
      <p:ext uri="{BB962C8B-B14F-4D97-AF65-F5344CB8AC3E}">
        <p14:creationId xmlns:p14="http://schemas.microsoft.com/office/powerpoint/2010/main" val="245165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US" altLang="en-US" dirty="0"/>
              <a:t>Example 4</a:t>
            </a:r>
            <a:endParaRPr lang="en-IN"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68096" y="1289303"/>
            <a:ext cx="10711543" cy="4702063"/>
          </a:xfrm>
        </p:spPr>
        <p:txBody>
          <a:bodyPr/>
          <a:lstStyle/>
          <a:p>
            <a:pPr>
              <a:lnSpc>
                <a:spcPct val="100000"/>
              </a:lnSpc>
            </a:pPr>
            <a:r>
              <a:rPr lang="en-IN" dirty="0"/>
              <a:t>When you turn on a hot-water faucet that is connected to a </a:t>
            </a:r>
            <a:r>
              <a:rPr lang="en-IN" dirty="0" smtClean="0"/>
              <a:t>hot-water tank</a:t>
            </a:r>
            <a:r>
              <a:rPr lang="en-IN" dirty="0"/>
              <a:t>, the temperature </a:t>
            </a:r>
            <a:r>
              <a:rPr lang="en-IN" i="1" dirty="0"/>
              <a:t>T </a:t>
            </a:r>
            <a:r>
              <a:rPr lang="en-IN" dirty="0"/>
              <a:t>of the water depends on how long the water has been </a:t>
            </a:r>
            <a:r>
              <a:rPr lang="en-IN" dirty="0" smtClean="0"/>
              <a:t>running. Draw </a:t>
            </a:r>
            <a:r>
              <a:rPr lang="en-IN" dirty="0"/>
              <a:t>a rough graph of </a:t>
            </a:r>
            <a:r>
              <a:rPr lang="en-IN" i="1" dirty="0"/>
              <a:t>T </a:t>
            </a:r>
            <a:r>
              <a:rPr lang="en-IN" dirty="0"/>
              <a:t>as a function of the time </a:t>
            </a:r>
            <a:r>
              <a:rPr lang="en-IN" i="1" dirty="0"/>
              <a:t>t </a:t>
            </a:r>
            <a:r>
              <a:rPr lang="en-IN" dirty="0"/>
              <a:t>that has elapsed since the </a:t>
            </a:r>
            <a:r>
              <a:rPr lang="en-IN" dirty="0" smtClean="0"/>
              <a:t>faucet was </a:t>
            </a:r>
            <a:r>
              <a:rPr lang="en-IN" dirty="0"/>
              <a:t>turned on. </a:t>
            </a:r>
            <a:endParaRPr lang="en-IN" dirty="0" smtClean="0"/>
          </a:p>
          <a:p>
            <a:pPr>
              <a:lnSpc>
                <a:spcPct val="100000"/>
              </a:lnSpc>
            </a:pPr>
            <a:endParaRPr lang="en-IN" altLang="en-US" b="1" dirty="0">
              <a:solidFill>
                <a:schemeClr val="tx1"/>
              </a:solidFill>
            </a:endParaRPr>
          </a:p>
          <a:p>
            <a:pPr>
              <a:lnSpc>
                <a:spcPct val="100000"/>
              </a:lnSpc>
            </a:pPr>
            <a:r>
              <a:rPr lang="en-US" altLang="en-US" dirty="0" smtClean="0">
                <a:solidFill>
                  <a:srgbClr val="0079C2"/>
                </a:solidFill>
              </a:rPr>
              <a:t>Solution:</a:t>
            </a:r>
          </a:p>
          <a:p>
            <a:pPr>
              <a:lnSpc>
                <a:spcPct val="100000"/>
              </a:lnSpc>
              <a:spcAft>
                <a:spcPts val="600"/>
              </a:spcAft>
            </a:pPr>
            <a:r>
              <a:rPr lang="en-US" altLang="en-US" dirty="0" smtClean="0"/>
              <a:t>The </a:t>
            </a:r>
            <a:r>
              <a:rPr lang="en-US" altLang="en-US" dirty="0"/>
              <a:t>initial temperature of the running water is close to room temperature because the water has been sitting in the </a:t>
            </a:r>
            <a:r>
              <a:rPr lang="en-US" altLang="en-US" dirty="0" smtClean="0"/>
              <a:t>pipes.</a:t>
            </a:r>
          </a:p>
          <a:p>
            <a:pPr>
              <a:lnSpc>
                <a:spcPct val="100000"/>
              </a:lnSpc>
              <a:spcAft>
                <a:spcPts val="600"/>
              </a:spcAft>
            </a:pPr>
            <a:r>
              <a:rPr lang="en-US" altLang="en-US" dirty="0" smtClean="0"/>
              <a:t>When </a:t>
            </a:r>
            <a:r>
              <a:rPr lang="en-US" altLang="en-US" dirty="0"/>
              <a:t>the water from the hot-water tank starts flowing from the faucet, </a:t>
            </a:r>
            <a:r>
              <a:rPr lang="en-US" altLang="en-US" i="1" dirty="0"/>
              <a:t>T</a:t>
            </a:r>
            <a:r>
              <a:rPr lang="en-US" altLang="en-US" dirty="0"/>
              <a:t> increases quickly. In the next phase, </a:t>
            </a:r>
            <a:r>
              <a:rPr lang="en-US" altLang="en-US" i="1" dirty="0"/>
              <a:t>T</a:t>
            </a:r>
            <a:r>
              <a:rPr lang="en-US" altLang="en-US" dirty="0"/>
              <a:t> is constant at the temperature of the heated water in the tank.</a:t>
            </a:r>
          </a:p>
        </p:txBody>
      </p:sp>
    </p:spTree>
    <p:extLst>
      <p:ext uri="{BB962C8B-B14F-4D97-AF65-F5344CB8AC3E}">
        <p14:creationId xmlns:p14="http://schemas.microsoft.com/office/powerpoint/2010/main" val="263955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1.1</a:t>
            </a:r>
            <a:endParaRPr lang="en-IN" dirty="0"/>
          </a:p>
        </p:txBody>
      </p:sp>
      <p:sp>
        <p:nvSpPr>
          <p:cNvPr id="4" name="Text Placeholder 3"/>
          <p:cNvSpPr>
            <a:spLocks noGrp="1"/>
          </p:cNvSpPr>
          <p:nvPr>
            <p:ph type="body" sz="quarter" idx="11"/>
          </p:nvPr>
        </p:nvSpPr>
        <p:spPr/>
        <p:txBody>
          <a:bodyPr/>
          <a:lstStyle/>
          <a:p>
            <a:r>
              <a:rPr lang="en-IN" dirty="0" smtClean="0"/>
              <a:t>Four Ways to Represent a Function</a:t>
            </a:r>
            <a:endParaRPr lang="en-IN" dirty="0"/>
          </a:p>
        </p:txBody>
      </p:sp>
      <p:sp>
        <p:nvSpPr>
          <p:cNvPr id="8" name="Content Placeholder 10"/>
          <p:cNvSpPr>
            <a:spLocks noGrp="1"/>
          </p:cNvSpPr>
          <p:nvPr>
            <p:ph sz="quarter" idx="12"/>
          </p:nvPr>
        </p:nvSpPr>
        <p:spPr/>
        <p:txBody>
          <a:bodyPr/>
          <a:lstStyle/>
          <a:p>
            <a:r>
              <a:rPr lang="en-IN" dirty="0" smtClean="0"/>
              <a:t>Copyright © Cengage Learning. All rights reserved. </a:t>
            </a:r>
            <a:endParaRPr lang="en-IN" dirty="0"/>
          </a:p>
        </p:txBody>
      </p:sp>
    </p:spTree>
    <p:extLst>
      <p:ext uri="{BB962C8B-B14F-4D97-AF65-F5344CB8AC3E}">
        <p14:creationId xmlns:p14="http://schemas.microsoft.com/office/powerpoint/2010/main" val="3881125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p:txBody>
          <a:bodyPr/>
          <a:lstStyle/>
          <a:p>
            <a:r>
              <a:rPr lang="en-US" altLang="en-US" dirty="0"/>
              <a:t>Example 4 – Solution</a:t>
            </a:r>
            <a:endParaRPr lang="en-IN" sz="2400"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68096" y="1292278"/>
            <a:ext cx="10721975" cy="1314444"/>
          </a:xfrm>
        </p:spPr>
        <p:txBody>
          <a:bodyPr/>
          <a:lstStyle/>
          <a:p>
            <a:pPr>
              <a:lnSpc>
                <a:spcPct val="100000"/>
              </a:lnSpc>
              <a:spcBef>
                <a:spcPct val="20000"/>
              </a:spcBef>
              <a:spcAft>
                <a:spcPts val="600"/>
              </a:spcAft>
            </a:pPr>
            <a:r>
              <a:rPr lang="en-US" altLang="en-US" dirty="0">
                <a:latin typeface="Arial" panose="020B0604020202020204" pitchFamily="34" charset="0"/>
              </a:rPr>
              <a:t>When the tank is drained, </a:t>
            </a:r>
            <a:r>
              <a:rPr lang="en-US" altLang="en-US" i="1" dirty="0">
                <a:latin typeface="Arial" panose="020B0604020202020204" pitchFamily="34" charset="0"/>
              </a:rPr>
              <a:t>T </a:t>
            </a:r>
            <a:r>
              <a:rPr lang="en-US" altLang="en-US" dirty="0">
                <a:latin typeface="Arial" panose="020B0604020202020204" pitchFamily="34" charset="0"/>
              </a:rPr>
              <a:t>decreases to the temperature of the water </a:t>
            </a:r>
            <a:r>
              <a:rPr lang="en-US" altLang="en-US" dirty="0" smtClean="0">
                <a:latin typeface="Arial" panose="020B0604020202020204" pitchFamily="34" charset="0"/>
              </a:rPr>
              <a:t>supply. This </a:t>
            </a:r>
            <a:r>
              <a:rPr lang="en-US" altLang="en-US" dirty="0">
                <a:latin typeface="Arial" panose="020B0604020202020204" pitchFamily="34" charset="0"/>
              </a:rPr>
              <a:t>enables us to make the rough sketch of </a:t>
            </a:r>
            <a:r>
              <a:rPr lang="en-US" altLang="en-US" i="1" dirty="0">
                <a:latin typeface="Arial" panose="020B0604020202020204" pitchFamily="34" charset="0"/>
              </a:rPr>
              <a:t>T</a:t>
            </a:r>
            <a:r>
              <a:rPr lang="en-US" altLang="en-US" dirty="0">
                <a:latin typeface="Arial" panose="020B0604020202020204" pitchFamily="34" charset="0"/>
              </a:rPr>
              <a:t> as a function of </a:t>
            </a:r>
            <a:r>
              <a:rPr lang="en-US" altLang="en-US" i="1" dirty="0">
                <a:latin typeface="Arial" panose="020B0604020202020204" pitchFamily="34" charset="0"/>
              </a:rPr>
              <a:t>t</a:t>
            </a:r>
            <a:r>
              <a:rPr lang="en-US" altLang="en-US" dirty="0">
                <a:latin typeface="Arial" panose="020B0604020202020204" pitchFamily="34" charset="0"/>
              </a:rPr>
              <a:t> </a:t>
            </a:r>
            <a:r>
              <a:rPr lang="en-US" altLang="en-US" dirty="0" smtClean="0">
                <a:latin typeface="Arial" panose="020B0604020202020204" pitchFamily="34" charset="0"/>
              </a:rPr>
              <a:t>shown in </a:t>
            </a:r>
            <a:r>
              <a:rPr lang="en-US" altLang="en-US" dirty="0">
                <a:latin typeface="Arial" panose="020B0604020202020204" pitchFamily="34" charset="0"/>
              </a:rPr>
              <a:t>Figure 11. </a:t>
            </a:r>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631825" y="4640515"/>
            <a:ext cx="10721975" cy="348653"/>
          </a:xfrm>
        </p:spPr>
        <p:txBody>
          <a:bodyPr/>
          <a:lstStyle/>
          <a:p>
            <a:pPr algn="ctr">
              <a:lnSpc>
                <a:spcPct val="100000"/>
              </a:lnSpc>
            </a:pPr>
            <a:r>
              <a:rPr lang="en-US" altLang="en-US" sz="1200" b="1" dirty="0"/>
              <a:t>Figure 11</a:t>
            </a:r>
          </a:p>
        </p:txBody>
      </p:sp>
      <p:pic>
        <p:nvPicPr>
          <p:cNvPr id="8" name="Content Placeholder 7" descr="A curve is graphed on a coordinate plane. The horizontal axis is labeled: t. The vertical axis is labeled: upper T. The curve begins at a point on the positive vertical axis and rises. After a certain time, it becomes horizontal and continues to the right. After a point, it falls, then becomes horizontal again.">
            <a:extLst>
              <a:ext uri="{FF2B5EF4-FFF2-40B4-BE49-F238E27FC236}">
                <a16:creationId xmlns="" xmlns:a16="http://schemas.microsoft.com/office/drawing/2014/main" id="{B0C63B03-ABDC-4C49-BAAB-22965C52DF8D}"/>
              </a:ext>
            </a:extLst>
          </p:cNvPr>
          <p:cNvPicPr>
            <a:picLocks noGrp="1" noChangeAspect="1"/>
          </p:cNvPicPr>
          <p:nvPr>
            <p:ph sz="quarter" idx="13"/>
          </p:nvPr>
        </p:nvPicPr>
        <p:blipFill>
          <a:blip r:embed="rId2"/>
          <a:stretch>
            <a:fillRect/>
          </a:stretch>
        </p:blipFill>
        <p:spPr>
          <a:xfrm>
            <a:off x="4212214" y="2591208"/>
            <a:ext cx="3505504" cy="1908213"/>
          </a:xfrm>
          <a:prstGeom prst="rect">
            <a:avLst/>
          </a:prstGeom>
          <a:noFill/>
          <a:ln>
            <a:noFill/>
          </a:ln>
        </p:spPr>
      </p:pic>
    </p:spTree>
    <p:extLst>
      <p:ext uri="{BB962C8B-B14F-4D97-AF65-F5344CB8AC3E}">
        <p14:creationId xmlns:p14="http://schemas.microsoft.com/office/powerpoint/2010/main" val="712977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Which Rules Define Functions?</a:t>
            </a:r>
            <a:endParaRPr lang="en-IN" sz="4000" dirty="0">
              <a:solidFill>
                <a:srgbClr val="0079C2"/>
              </a:solidFill>
            </a:endParaRPr>
          </a:p>
        </p:txBody>
      </p:sp>
    </p:spTree>
    <p:extLst>
      <p:ext uri="{BB962C8B-B14F-4D97-AF65-F5344CB8AC3E}">
        <p14:creationId xmlns:p14="http://schemas.microsoft.com/office/powerpoint/2010/main" val="3900288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US" altLang="en-US" dirty="0"/>
              <a:t>Which Rules Define Functions</a:t>
            </a:r>
            <a:r>
              <a:rPr lang="en-US" altLang="en-US" dirty="0" smtClean="0"/>
              <a:t>? </a:t>
            </a:r>
            <a:r>
              <a:rPr lang="en-IN" altLang="en-US" dirty="0" smtClean="0"/>
              <a:t>(1 </a:t>
            </a:r>
            <a:r>
              <a:rPr lang="en-IN" altLang="en-US" dirty="0"/>
              <a:t>of 6)</a:t>
            </a:r>
            <a:endParaRPr lang="en-IN"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68096" y="1289683"/>
            <a:ext cx="10711543" cy="3376909"/>
          </a:xfrm>
          <a:noFill/>
        </p:spPr>
        <p:txBody>
          <a:bodyPr/>
          <a:lstStyle/>
          <a:p>
            <a:r>
              <a:rPr lang="en-IN" dirty="0"/>
              <a:t>What about curves drawn in the </a:t>
            </a:r>
            <a:r>
              <a:rPr lang="en-IN" i="1" dirty="0" err="1"/>
              <a:t>xy</a:t>
            </a:r>
            <a:r>
              <a:rPr lang="en-IN" dirty="0"/>
              <a:t>-plane? Which curves are graphs of functions? </a:t>
            </a:r>
            <a:endParaRPr lang="en-IN" dirty="0" smtClean="0"/>
          </a:p>
          <a:p>
            <a:endParaRPr lang="en-IN" dirty="0"/>
          </a:p>
          <a:p>
            <a:r>
              <a:rPr lang="en-IN" dirty="0" smtClean="0"/>
              <a:t>The following </a:t>
            </a:r>
            <a:r>
              <a:rPr lang="en-IN" dirty="0"/>
              <a:t>test gives an </a:t>
            </a:r>
            <a:r>
              <a:rPr lang="en-IN" dirty="0" smtClean="0"/>
              <a:t>answer.</a:t>
            </a:r>
          </a:p>
          <a:p>
            <a:endParaRPr lang="en-IN" dirty="0" smtClean="0"/>
          </a:p>
          <a:p>
            <a:r>
              <a:rPr lang="en-IN" b="1" dirty="0" smtClean="0">
                <a:solidFill>
                  <a:srgbClr val="EF2E24"/>
                </a:solidFill>
              </a:rPr>
              <a:t>The </a:t>
            </a:r>
            <a:r>
              <a:rPr lang="en-IN" b="1" dirty="0">
                <a:solidFill>
                  <a:srgbClr val="EF2E24"/>
                </a:solidFill>
              </a:rPr>
              <a:t>Vertical Line Test</a:t>
            </a:r>
            <a:r>
              <a:rPr lang="en-IN" dirty="0"/>
              <a:t> </a:t>
            </a:r>
            <a:r>
              <a:rPr lang="en-IN" dirty="0" smtClean="0"/>
              <a:t> A </a:t>
            </a:r>
            <a:r>
              <a:rPr lang="en-IN" dirty="0"/>
              <a:t>curve in the </a:t>
            </a:r>
            <a:r>
              <a:rPr lang="en-IN" i="1" dirty="0" smtClean="0"/>
              <a:t>xy</a:t>
            </a:r>
            <a:r>
              <a:rPr lang="en-IN" dirty="0" smtClean="0"/>
              <a:t>-plane </a:t>
            </a:r>
            <a:r>
              <a:rPr lang="en-IN" dirty="0"/>
              <a:t>is the graph of a function of </a:t>
            </a:r>
            <a:r>
              <a:rPr lang="en-IN" i="1" dirty="0"/>
              <a:t>x</a:t>
            </a:r>
            <a:r>
              <a:rPr lang="en-IN" dirty="0"/>
              <a:t> if</a:t>
            </a:r>
            <a:br>
              <a:rPr lang="en-IN" dirty="0"/>
            </a:br>
            <a:r>
              <a:rPr lang="en-IN" dirty="0"/>
              <a:t>and only if no vertical line intersects the curve more than once</a:t>
            </a:r>
            <a:r>
              <a:rPr lang="en-IN" dirty="0" smtClean="0"/>
              <a:t>.</a:t>
            </a:r>
            <a:endParaRPr lang="en-IN" dirty="0"/>
          </a:p>
        </p:txBody>
      </p:sp>
    </p:spTree>
    <p:extLst>
      <p:ext uri="{BB962C8B-B14F-4D97-AF65-F5344CB8AC3E}">
        <p14:creationId xmlns:p14="http://schemas.microsoft.com/office/powerpoint/2010/main" val="410913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8AF673-C29C-4DAA-ACF6-6F218C789C36}"/>
              </a:ext>
            </a:extLst>
          </p:cNvPr>
          <p:cNvSpPr>
            <a:spLocks noGrp="1"/>
          </p:cNvSpPr>
          <p:nvPr>
            <p:ph type="title"/>
          </p:nvPr>
        </p:nvSpPr>
        <p:spPr/>
        <p:txBody>
          <a:bodyPr/>
          <a:lstStyle/>
          <a:p>
            <a:r>
              <a:rPr lang="en-IN" altLang="en-US" dirty="0"/>
              <a:t>Which Rules Define Functions? </a:t>
            </a:r>
            <a:r>
              <a:rPr lang="en-IN" altLang="en-US" dirty="0" smtClean="0"/>
              <a:t>(2 </a:t>
            </a:r>
            <a:r>
              <a:rPr lang="en-IN" altLang="en-US" dirty="0"/>
              <a:t>of 6)</a:t>
            </a:r>
            <a:endParaRPr lang="en-IN" dirty="0"/>
          </a:p>
        </p:txBody>
      </p:sp>
      <p:sp>
        <p:nvSpPr>
          <p:cNvPr id="3" name="Content Placeholder 2">
            <a:extLst>
              <a:ext uri="{FF2B5EF4-FFF2-40B4-BE49-F238E27FC236}">
                <a16:creationId xmlns="" xmlns:a16="http://schemas.microsoft.com/office/drawing/2014/main" id="{68327490-6F5F-4786-9205-BD7990F5D998}"/>
              </a:ext>
            </a:extLst>
          </p:cNvPr>
          <p:cNvSpPr>
            <a:spLocks noGrp="1"/>
          </p:cNvSpPr>
          <p:nvPr>
            <p:ph sz="quarter" idx="12"/>
          </p:nvPr>
        </p:nvSpPr>
        <p:spPr>
          <a:xfrm>
            <a:off x="741971" y="1328853"/>
            <a:ext cx="10721975" cy="335355"/>
          </a:xfrm>
        </p:spPr>
        <p:txBody>
          <a:bodyPr/>
          <a:lstStyle/>
          <a:p>
            <a:r>
              <a:rPr lang="en-US" altLang="en-US" dirty="0"/>
              <a:t>The reason for the truth of the Vertical Line Test can be seen in Figure 13.</a:t>
            </a:r>
          </a:p>
        </p:txBody>
      </p:sp>
      <p:sp>
        <p:nvSpPr>
          <p:cNvPr id="9" name="Content Placeholder 8">
            <a:extLst>
              <a:ext uri="{FF2B5EF4-FFF2-40B4-BE49-F238E27FC236}">
                <a16:creationId xmlns="" xmlns:a16="http://schemas.microsoft.com/office/drawing/2014/main" id="{5A677BEA-5D92-4099-9C2D-B9F97B8BAB91}"/>
              </a:ext>
            </a:extLst>
          </p:cNvPr>
          <p:cNvSpPr>
            <a:spLocks noGrp="1"/>
          </p:cNvSpPr>
          <p:nvPr>
            <p:ph sz="quarter" idx="17"/>
          </p:nvPr>
        </p:nvSpPr>
        <p:spPr>
          <a:xfrm>
            <a:off x="731044" y="4932051"/>
            <a:ext cx="10729913" cy="304725"/>
          </a:xfrm>
        </p:spPr>
        <p:txBody>
          <a:bodyPr/>
          <a:lstStyle/>
          <a:p>
            <a:pPr algn="ctr"/>
            <a:r>
              <a:rPr lang="en-US" altLang="en-US" sz="1200" b="1" dirty="0"/>
              <a:t>Figure 13</a:t>
            </a:r>
          </a:p>
        </p:txBody>
      </p:sp>
      <p:sp>
        <p:nvSpPr>
          <p:cNvPr id="5" name="Content Placeholder 4">
            <a:extLst>
              <a:ext uri="{FF2B5EF4-FFF2-40B4-BE49-F238E27FC236}">
                <a16:creationId xmlns="" xmlns:a16="http://schemas.microsoft.com/office/drawing/2014/main" id="{25DFCF8D-794A-4281-B871-5AB2D170C4C6}"/>
              </a:ext>
            </a:extLst>
          </p:cNvPr>
          <p:cNvSpPr>
            <a:spLocks noGrp="1"/>
          </p:cNvSpPr>
          <p:nvPr>
            <p:ph sz="quarter" idx="14"/>
          </p:nvPr>
        </p:nvSpPr>
        <p:spPr>
          <a:xfrm>
            <a:off x="2180309" y="4486454"/>
            <a:ext cx="2937822" cy="304725"/>
          </a:xfrm>
        </p:spPr>
        <p:txBody>
          <a:bodyPr/>
          <a:lstStyle/>
          <a:p>
            <a:r>
              <a:rPr lang="en-IN" altLang="en-US" sz="1400" dirty="0"/>
              <a:t>(a) This curve represents a function.</a:t>
            </a:r>
          </a:p>
        </p:txBody>
      </p:sp>
      <p:pic>
        <p:nvPicPr>
          <p:cNvPr id="6" name="Content Placeholder 5" descr="A curve is graphed on the x y coordinate plane. A vertical line x = a intersects the curve at point (a, b)."/>
          <p:cNvPicPr>
            <a:picLocks noGrp="1" noChangeAspect="1"/>
          </p:cNvPicPr>
          <p:nvPr>
            <p:ph sz="quarter" idx="13"/>
          </p:nvPr>
        </p:nvPicPr>
        <p:blipFill>
          <a:blip r:embed="rId2"/>
          <a:stretch>
            <a:fillRect/>
          </a:stretch>
        </p:blipFill>
        <p:spPr>
          <a:xfrm>
            <a:off x="1755264" y="1882679"/>
            <a:ext cx="3787913" cy="2333625"/>
          </a:xfrm>
          <a:prstGeom prst="rect">
            <a:avLst/>
          </a:prstGeom>
        </p:spPr>
      </p:pic>
      <p:sp>
        <p:nvSpPr>
          <p:cNvPr id="8" name="Content Placeholder 7">
            <a:extLst>
              <a:ext uri="{FF2B5EF4-FFF2-40B4-BE49-F238E27FC236}">
                <a16:creationId xmlns="" xmlns:a16="http://schemas.microsoft.com/office/drawing/2014/main" id="{B35A0A8B-2CCF-49B3-A38C-3C522FB57239}"/>
              </a:ext>
            </a:extLst>
          </p:cNvPr>
          <p:cNvSpPr>
            <a:spLocks noGrp="1"/>
          </p:cNvSpPr>
          <p:nvPr>
            <p:ph sz="quarter" idx="16"/>
          </p:nvPr>
        </p:nvSpPr>
        <p:spPr>
          <a:xfrm>
            <a:off x="6708930" y="4504744"/>
            <a:ext cx="3533815" cy="286436"/>
          </a:xfrm>
        </p:spPr>
        <p:txBody>
          <a:bodyPr/>
          <a:lstStyle/>
          <a:p>
            <a:r>
              <a:rPr lang="en-IN" altLang="en-US" sz="1400" dirty="0"/>
              <a:t>(b) This curve doesn’t represent a function.</a:t>
            </a:r>
          </a:p>
        </p:txBody>
      </p:sp>
      <p:pic>
        <p:nvPicPr>
          <p:cNvPr id="10" name="Content Placeholder 9" descr="A curve is graphed on the x y coordinate plane. In figure a, a vertical line x = a intersects the curve at point (a, b). A vertical line x = a intersects the curve at two points, (a, c) and (a, b). "/>
          <p:cNvPicPr>
            <a:picLocks noGrp="1" noChangeAspect="1"/>
          </p:cNvPicPr>
          <p:nvPr>
            <p:ph sz="quarter" idx="15"/>
          </p:nvPr>
        </p:nvPicPr>
        <p:blipFill>
          <a:blip r:embed="rId3"/>
          <a:stretch>
            <a:fillRect/>
          </a:stretch>
        </p:blipFill>
        <p:spPr>
          <a:xfrm>
            <a:off x="6595740" y="1897063"/>
            <a:ext cx="3760194" cy="2419350"/>
          </a:xfrm>
          <a:prstGeom prst="rect">
            <a:avLst/>
          </a:prstGeom>
        </p:spPr>
      </p:pic>
    </p:spTree>
    <p:extLst>
      <p:ext uri="{BB962C8B-B14F-4D97-AF65-F5344CB8AC3E}">
        <p14:creationId xmlns:p14="http://schemas.microsoft.com/office/powerpoint/2010/main" val="379535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IN" altLang="en-US" dirty="0"/>
              <a:t>Which Rules Define Functions? </a:t>
            </a:r>
            <a:r>
              <a:rPr lang="en-IN" altLang="en-US" dirty="0" smtClean="0"/>
              <a:t>(3 </a:t>
            </a:r>
            <a:r>
              <a:rPr lang="en-IN" altLang="en-US" dirty="0"/>
              <a:t>of 6)</a:t>
            </a:r>
            <a:endParaRPr lang="en-IN"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43576" y="1289684"/>
            <a:ext cx="10711543" cy="2139316"/>
          </a:xfrm>
        </p:spPr>
        <p:txBody>
          <a:bodyPr/>
          <a:lstStyle/>
          <a:p>
            <a:pPr>
              <a:lnSpc>
                <a:spcPct val="100000"/>
              </a:lnSpc>
              <a:spcAft>
                <a:spcPts val="600"/>
              </a:spcAft>
            </a:pPr>
            <a:r>
              <a:rPr lang="en-US" altLang="en-US" dirty="0"/>
              <a:t>If each vertical line </a:t>
            </a:r>
            <a:r>
              <a:rPr lang="en-US" altLang="en-US" i="1" dirty="0"/>
              <a:t>x</a:t>
            </a:r>
            <a:r>
              <a:rPr lang="en-US" altLang="en-US" dirty="0"/>
              <a:t> = </a:t>
            </a:r>
            <a:r>
              <a:rPr lang="en-US" altLang="en-US" i="1" dirty="0"/>
              <a:t>a</a:t>
            </a:r>
            <a:r>
              <a:rPr lang="en-US" altLang="en-US" dirty="0"/>
              <a:t> intersects a curve only once, at (</a:t>
            </a:r>
            <a:r>
              <a:rPr lang="en-US" altLang="en-US" i="1" dirty="0"/>
              <a:t>a</a:t>
            </a:r>
            <a:r>
              <a:rPr lang="en-US" altLang="en-US" dirty="0"/>
              <a:t>, </a:t>
            </a:r>
            <a:r>
              <a:rPr lang="en-US" altLang="en-US" i="1" dirty="0"/>
              <a:t>b</a:t>
            </a:r>
            <a:r>
              <a:rPr lang="en-US" altLang="en-US" dirty="0"/>
              <a:t>), then exactly one </a:t>
            </a:r>
            <a:r>
              <a:rPr lang="en-US" altLang="en-US" dirty="0" smtClean="0"/>
              <a:t>function </a:t>
            </a:r>
            <a:r>
              <a:rPr lang="en-US" altLang="en-US" dirty="0"/>
              <a:t>value is defined by </a:t>
            </a:r>
            <a:r>
              <a:rPr lang="en-US" altLang="en-US" i="1" dirty="0"/>
              <a:t>f</a:t>
            </a:r>
            <a:r>
              <a:rPr lang="en-US" altLang="en-US" sz="400" i="1" dirty="0"/>
              <a:t> </a:t>
            </a:r>
            <a:r>
              <a:rPr lang="en-US" altLang="en-US" dirty="0"/>
              <a:t>(</a:t>
            </a:r>
            <a:r>
              <a:rPr lang="en-US" altLang="en-US" i="1" dirty="0"/>
              <a:t>a</a:t>
            </a:r>
            <a:r>
              <a:rPr lang="en-US" altLang="en-US" dirty="0"/>
              <a:t>) = </a:t>
            </a:r>
            <a:r>
              <a:rPr lang="en-US" altLang="en-US" i="1" dirty="0"/>
              <a:t>b</a:t>
            </a:r>
            <a:r>
              <a:rPr lang="en-US" altLang="en-US" dirty="0"/>
              <a:t>.</a:t>
            </a:r>
          </a:p>
          <a:p>
            <a:pPr>
              <a:lnSpc>
                <a:spcPct val="100000"/>
              </a:lnSpc>
              <a:spcAft>
                <a:spcPts val="600"/>
              </a:spcAft>
            </a:pPr>
            <a:r>
              <a:rPr lang="en-US" altLang="en-US" dirty="0"/>
              <a:t>But if a line </a:t>
            </a:r>
            <a:r>
              <a:rPr lang="en-US" altLang="en-US" i="1" dirty="0"/>
              <a:t>x</a:t>
            </a:r>
            <a:r>
              <a:rPr lang="en-US" altLang="en-US" dirty="0"/>
              <a:t> = </a:t>
            </a:r>
            <a:r>
              <a:rPr lang="en-US" altLang="en-US" i="1" dirty="0"/>
              <a:t>a</a:t>
            </a:r>
            <a:r>
              <a:rPr lang="en-US" altLang="en-US" dirty="0"/>
              <a:t> intersects the curve twice, at (</a:t>
            </a:r>
            <a:r>
              <a:rPr lang="en-US" altLang="en-US" i="1" dirty="0"/>
              <a:t>a</a:t>
            </a:r>
            <a:r>
              <a:rPr lang="en-US" altLang="en-US" dirty="0"/>
              <a:t>, </a:t>
            </a:r>
            <a:r>
              <a:rPr lang="en-US" altLang="en-US" i="1" dirty="0"/>
              <a:t>b</a:t>
            </a:r>
            <a:r>
              <a:rPr lang="en-US" altLang="en-US" dirty="0"/>
              <a:t>) and (</a:t>
            </a:r>
            <a:r>
              <a:rPr lang="en-US" altLang="en-US" i="1" dirty="0"/>
              <a:t>a</a:t>
            </a:r>
            <a:r>
              <a:rPr lang="en-US" altLang="en-US" dirty="0"/>
              <a:t>, </a:t>
            </a:r>
            <a:r>
              <a:rPr lang="en-US" altLang="en-US" i="1" dirty="0"/>
              <a:t>c</a:t>
            </a:r>
            <a:r>
              <a:rPr lang="en-US" altLang="en-US" dirty="0"/>
              <a:t>), then the curve can’t represent a function because a function can’t assign two different values to </a:t>
            </a:r>
            <a:r>
              <a:rPr lang="en-US" altLang="en-US" i="1" dirty="0"/>
              <a:t>a</a:t>
            </a:r>
            <a:r>
              <a:rPr lang="en-US" altLang="en-US" dirty="0"/>
              <a:t>.</a:t>
            </a:r>
          </a:p>
        </p:txBody>
      </p:sp>
    </p:spTree>
    <p:extLst>
      <p:ext uri="{BB962C8B-B14F-4D97-AF65-F5344CB8AC3E}">
        <p14:creationId xmlns:p14="http://schemas.microsoft.com/office/powerpoint/2010/main" val="2077230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06C1CF-E2EE-4131-8F85-372E14FCD4E5}"/>
              </a:ext>
            </a:extLst>
          </p:cNvPr>
          <p:cNvSpPr>
            <a:spLocks noGrp="1"/>
          </p:cNvSpPr>
          <p:nvPr>
            <p:ph type="title"/>
          </p:nvPr>
        </p:nvSpPr>
        <p:spPr/>
        <p:txBody>
          <a:bodyPr/>
          <a:lstStyle/>
          <a:p>
            <a:r>
              <a:rPr lang="en-IN" altLang="en-US" dirty="0"/>
              <a:t>Which Rules Define Functions? </a:t>
            </a:r>
            <a:r>
              <a:rPr lang="en-IN" altLang="en-US" dirty="0" smtClean="0"/>
              <a:t>(4 </a:t>
            </a:r>
            <a:r>
              <a:rPr lang="en-IN" altLang="en-US" dirty="0"/>
              <a:t>of 6)</a:t>
            </a:r>
            <a:endParaRPr lang="en-IN" dirty="0"/>
          </a:p>
        </p:txBody>
      </p:sp>
      <p:sp>
        <p:nvSpPr>
          <p:cNvPr id="3" name="Content Placeholder 2">
            <a:extLst>
              <a:ext uri="{FF2B5EF4-FFF2-40B4-BE49-F238E27FC236}">
                <a16:creationId xmlns="" xmlns:a16="http://schemas.microsoft.com/office/drawing/2014/main" id="{1E4187E1-B2FA-4E53-940D-8919A2DECA01}"/>
              </a:ext>
            </a:extLst>
          </p:cNvPr>
          <p:cNvSpPr>
            <a:spLocks noGrp="1"/>
          </p:cNvSpPr>
          <p:nvPr>
            <p:ph sz="quarter" idx="12"/>
          </p:nvPr>
        </p:nvSpPr>
        <p:spPr>
          <a:xfrm>
            <a:off x="741971" y="1292278"/>
            <a:ext cx="3610573" cy="294760"/>
          </a:xfrm>
        </p:spPr>
        <p:txBody>
          <a:bodyPr/>
          <a:lstStyle/>
          <a:p>
            <a:r>
              <a:rPr lang="en-US" altLang="en-US" dirty="0"/>
              <a:t>For example, the parabola</a:t>
            </a:r>
            <a:endParaRPr lang="en-IN" dirty="0"/>
          </a:p>
        </p:txBody>
      </p:sp>
      <p:graphicFrame>
        <p:nvGraphicFramePr>
          <p:cNvPr id="12" name="Content Placeholder 11" descr="x = (y^2) minus 2">
            <a:extLst>
              <a:ext uri="{FF2B5EF4-FFF2-40B4-BE49-F238E27FC236}">
                <a16:creationId xmlns="" xmlns:a16="http://schemas.microsoft.com/office/drawing/2014/main" id="{F625BD6D-7E63-47D0-B0BA-CFB5E42F6B05}"/>
              </a:ext>
            </a:extLst>
          </p:cNvPr>
          <p:cNvGraphicFramePr>
            <a:graphicFrameLocks noGrp="1" noChangeAspect="1"/>
          </p:cNvGraphicFramePr>
          <p:nvPr>
            <p:ph sz="quarter" idx="13"/>
            <p:extLst>
              <p:ext uri="{D42A27DB-BD31-4B8C-83A1-F6EECF244321}">
                <p14:modId xmlns:p14="http://schemas.microsoft.com/office/powerpoint/2010/main" val="3131992428"/>
              </p:ext>
            </p:extLst>
          </p:nvPr>
        </p:nvGraphicFramePr>
        <p:xfrm>
          <a:off x="4383088" y="1243013"/>
          <a:ext cx="1320800" cy="393700"/>
        </p:xfrm>
        <a:graphic>
          <a:graphicData uri="http://schemas.openxmlformats.org/presentationml/2006/ole">
            <mc:AlternateContent xmlns:mc="http://schemas.openxmlformats.org/markup-compatibility/2006">
              <mc:Choice xmlns:v="urn:schemas-microsoft-com:vml" Requires="v">
                <p:oleObj spid="_x0000_s368600" name="Equation" r:id="rId3" imgW="1320480" imgH="393480" progId="Equation.DSMT4">
                  <p:embed/>
                </p:oleObj>
              </mc:Choice>
              <mc:Fallback>
                <p:oleObj name="Equation" r:id="rId3" imgW="1320480" imgH="393480" progId="Equation.DSMT4">
                  <p:embed/>
                  <p:pic>
                    <p:nvPicPr>
                      <p:cNvPr id="11" name="Object 10">
                        <a:extLst>
                          <a:ext uri="{FF2B5EF4-FFF2-40B4-BE49-F238E27FC236}">
                            <a16:creationId xmlns="" xmlns:a16="http://schemas.microsoft.com/office/drawing/2014/main" id="{BCC2AED6-FC60-4F8D-B04C-19E776DA22E9}"/>
                          </a:ext>
                        </a:extLst>
                      </p:cNvPr>
                      <p:cNvPicPr/>
                      <p:nvPr/>
                    </p:nvPicPr>
                    <p:blipFill>
                      <a:blip r:embed="rId4"/>
                      <a:stretch>
                        <a:fillRect/>
                      </a:stretch>
                    </p:blipFill>
                    <p:spPr>
                      <a:xfrm>
                        <a:off x="4383088" y="1243013"/>
                        <a:ext cx="1320800" cy="3937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BC225A9D-325F-42EB-8806-CD8BF5C79DCE}"/>
              </a:ext>
            </a:extLst>
          </p:cNvPr>
          <p:cNvSpPr>
            <a:spLocks noGrp="1"/>
          </p:cNvSpPr>
          <p:nvPr>
            <p:ph sz="quarter" idx="14"/>
          </p:nvPr>
        </p:nvSpPr>
        <p:spPr>
          <a:xfrm>
            <a:off x="5788024" y="1292278"/>
            <a:ext cx="5667376" cy="294760"/>
          </a:xfrm>
        </p:spPr>
        <p:txBody>
          <a:bodyPr/>
          <a:lstStyle/>
          <a:p>
            <a:r>
              <a:rPr lang="en-US" altLang="en-US" dirty="0"/>
              <a:t>shown in Figure 14(a) is not the graph of</a:t>
            </a:r>
            <a:endParaRPr lang="en-IN" dirty="0"/>
          </a:p>
        </p:txBody>
      </p:sp>
      <p:sp>
        <p:nvSpPr>
          <p:cNvPr id="7" name="Content Placeholder 6">
            <a:extLst>
              <a:ext uri="{FF2B5EF4-FFF2-40B4-BE49-F238E27FC236}">
                <a16:creationId xmlns="" xmlns:a16="http://schemas.microsoft.com/office/drawing/2014/main" id="{831C0A99-5A21-4CB1-8B8F-257FA16B9445}"/>
              </a:ext>
            </a:extLst>
          </p:cNvPr>
          <p:cNvSpPr>
            <a:spLocks noGrp="1"/>
          </p:cNvSpPr>
          <p:nvPr>
            <p:ph sz="quarter" idx="15"/>
          </p:nvPr>
        </p:nvSpPr>
        <p:spPr>
          <a:xfrm>
            <a:off x="733425" y="1646547"/>
            <a:ext cx="10729913" cy="1080832"/>
          </a:xfrm>
        </p:spPr>
        <p:txBody>
          <a:bodyPr/>
          <a:lstStyle/>
          <a:p>
            <a:pPr>
              <a:lnSpc>
                <a:spcPct val="100000"/>
              </a:lnSpc>
            </a:pPr>
            <a:r>
              <a:rPr lang="en-US" altLang="en-US" dirty="0"/>
              <a:t>a function of </a:t>
            </a:r>
            <a:r>
              <a:rPr lang="en-US" altLang="en-US" i="1" dirty="0"/>
              <a:t>x</a:t>
            </a:r>
            <a:r>
              <a:rPr lang="en-US" altLang="en-US" dirty="0"/>
              <a:t> because, as you can see, there are vertical lines that intersect the parabola twice. The parabola, however, does contain the graphs of </a:t>
            </a:r>
            <a:r>
              <a:rPr lang="en-US" altLang="en-US" i="1" dirty="0"/>
              <a:t>two </a:t>
            </a:r>
            <a:r>
              <a:rPr lang="en-US" altLang="en-US" dirty="0"/>
              <a:t>functions of </a:t>
            </a:r>
            <a:r>
              <a:rPr lang="en-US" altLang="en-US" i="1" dirty="0"/>
              <a:t>x</a:t>
            </a:r>
            <a:r>
              <a:rPr lang="en-US" altLang="en-US" dirty="0"/>
              <a:t>.</a:t>
            </a:r>
            <a:endParaRPr lang="en-IN" dirty="0"/>
          </a:p>
        </p:txBody>
      </p:sp>
      <p:sp>
        <p:nvSpPr>
          <p:cNvPr id="10" name="Content Placeholder 9">
            <a:extLst>
              <a:ext uri="{FF2B5EF4-FFF2-40B4-BE49-F238E27FC236}">
                <a16:creationId xmlns="" xmlns:a16="http://schemas.microsoft.com/office/drawing/2014/main" id="{E9646720-B559-462F-8180-0B6926A415FD}"/>
              </a:ext>
            </a:extLst>
          </p:cNvPr>
          <p:cNvSpPr>
            <a:spLocks noGrp="1"/>
          </p:cNvSpPr>
          <p:nvPr>
            <p:ph sz="quarter" idx="18"/>
          </p:nvPr>
        </p:nvSpPr>
        <p:spPr>
          <a:xfrm>
            <a:off x="733425" y="5448074"/>
            <a:ext cx="10729913" cy="341302"/>
          </a:xfrm>
        </p:spPr>
        <p:txBody>
          <a:bodyPr/>
          <a:lstStyle/>
          <a:p>
            <a:pPr algn="ctr"/>
            <a:r>
              <a:rPr lang="en-US" altLang="en-US" sz="1200" b="1" dirty="0" smtClean="0"/>
              <a:t>    Figure </a:t>
            </a:r>
            <a:r>
              <a:rPr lang="en-US" altLang="en-US" sz="1200" b="1" dirty="0"/>
              <a:t>14(a)</a:t>
            </a:r>
          </a:p>
        </p:txBody>
      </p:sp>
      <p:graphicFrame>
        <p:nvGraphicFramePr>
          <p:cNvPr id="15" name="Content Placeholder 14" descr="x = (y^2) minus 2">
            <a:extLst>
              <a:ext uri="{FF2B5EF4-FFF2-40B4-BE49-F238E27FC236}">
                <a16:creationId xmlns="" xmlns:a16="http://schemas.microsoft.com/office/drawing/2014/main" id="{29B13198-DBF1-4F2A-BEB3-80615AD823DB}"/>
              </a:ext>
            </a:extLst>
          </p:cNvPr>
          <p:cNvGraphicFramePr>
            <a:graphicFrameLocks noGrp="1" noChangeAspect="1"/>
          </p:cNvGraphicFramePr>
          <p:nvPr>
            <p:ph sz="quarter" idx="17"/>
            <p:extLst>
              <p:ext uri="{D42A27DB-BD31-4B8C-83A1-F6EECF244321}">
                <p14:modId xmlns:p14="http://schemas.microsoft.com/office/powerpoint/2010/main" val="3998054280"/>
              </p:ext>
            </p:extLst>
          </p:nvPr>
        </p:nvGraphicFramePr>
        <p:xfrm>
          <a:off x="5662568" y="5029239"/>
          <a:ext cx="970246" cy="312635"/>
        </p:xfrm>
        <a:graphic>
          <a:graphicData uri="http://schemas.openxmlformats.org/presentationml/2006/ole">
            <mc:AlternateContent xmlns:mc="http://schemas.openxmlformats.org/markup-compatibility/2006">
              <mc:Choice xmlns:v="urn:schemas-microsoft-com:vml" Requires="v">
                <p:oleObj spid="_x0000_s368601" name="Equation" r:id="rId5" imgW="1143000" imgH="368280" progId="Equation.DSMT4">
                  <p:embed/>
                </p:oleObj>
              </mc:Choice>
              <mc:Fallback>
                <p:oleObj name="Equation" r:id="rId5" imgW="1143000" imgH="368280" progId="Equation.DSMT4">
                  <p:embed/>
                  <p:pic>
                    <p:nvPicPr>
                      <p:cNvPr id="14" name="Object 13">
                        <a:extLst>
                          <a:ext uri="{FF2B5EF4-FFF2-40B4-BE49-F238E27FC236}">
                            <a16:creationId xmlns="" xmlns:a16="http://schemas.microsoft.com/office/drawing/2014/main" id="{AE12E55D-FF4C-4FA9-BC07-9F11C5963EB1}"/>
                          </a:ext>
                        </a:extLst>
                      </p:cNvPr>
                      <p:cNvPicPr/>
                      <p:nvPr/>
                    </p:nvPicPr>
                    <p:blipFill>
                      <a:blip r:embed="rId6"/>
                      <a:stretch>
                        <a:fillRect/>
                      </a:stretch>
                    </p:blipFill>
                    <p:spPr>
                      <a:xfrm>
                        <a:off x="5662568" y="5029239"/>
                        <a:ext cx="970246" cy="312635"/>
                      </a:xfrm>
                      <a:prstGeom prst="rect">
                        <a:avLst/>
                      </a:prstGeom>
                    </p:spPr>
                  </p:pic>
                </p:oleObj>
              </mc:Fallback>
            </mc:AlternateContent>
          </a:graphicData>
        </a:graphic>
      </p:graphicFrame>
      <p:pic>
        <p:nvPicPr>
          <p:cNvPr id="13" name="Content Placeholder 12" descr="A rightward opening parabola is graphed on the x y coordinate plane. The left-most point is at (negative 2, 0).&#10;">
            <a:extLst>
              <a:ext uri="{FF2B5EF4-FFF2-40B4-BE49-F238E27FC236}">
                <a16:creationId xmlns="" xmlns:a16="http://schemas.microsoft.com/office/drawing/2014/main" id="{09691AB6-E3AB-4EB0-AB62-6958C89BC273}"/>
              </a:ext>
            </a:extLst>
          </p:cNvPr>
          <p:cNvPicPr>
            <a:picLocks noGrp="1" noChangeAspect="1"/>
          </p:cNvPicPr>
          <p:nvPr>
            <p:ph sz="quarter" idx="16"/>
          </p:nvPr>
        </p:nvPicPr>
        <p:blipFill>
          <a:blip r:embed="rId7"/>
          <a:stretch>
            <a:fillRect/>
          </a:stretch>
        </p:blipFill>
        <p:spPr>
          <a:xfrm>
            <a:off x="4873474" y="2768323"/>
            <a:ext cx="2469094" cy="2152075"/>
          </a:xfrm>
          <a:prstGeom prst="rect">
            <a:avLst/>
          </a:prstGeom>
          <a:noFill/>
          <a:ln>
            <a:noFill/>
          </a:ln>
        </p:spPr>
      </p:pic>
    </p:spTree>
    <p:extLst>
      <p:ext uri="{BB962C8B-B14F-4D97-AF65-F5344CB8AC3E}">
        <p14:creationId xmlns:p14="http://schemas.microsoft.com/office/powerpoint/2010/main" val="531059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AB2206-5396-46AB-AE5E-D60852937C7E}"/>
              </a:ext>
            </a:extLst>
          </p:cNvPr>
          <p:cNvSpPr>
            <a:spLocks noGrp="1"/>
          </p:cNvSpPr>
          <p:nvPr>
            <p:ph type="title"/>
          </p:nvPr>
        </p:nvSpPr>
        <p:spPr/>
        <p:txBody>
          <a:bodyPr/>
          <a:lstStyle/>
          <a:p>
            <a:r>
              <a:rPr lang="en-IN" altLang="en-US" dirty="0"/>
              <a:t>Which Rules Define Functions? </a:t>
            </a:r>
            <a:r>
              <a:rPr lang="en-IN" altLang="en-US" dirty="0" smtClean="0"/>
              <a:t>(5 </a:t>
            </a:r>
            <a:r>
              <a:rPr lang="en-IN" altLang="en-US" dirty="0"/>
              <a:t>of 6)</a:t>
            </a:r>
            <a:endParaRPr lang="en-IN" dirty="0"/>
          </a:p>
        </p:txBody>
      </p:sp>
      <p:sp>
        <p:nvSpPr>
          <p:cNvPr id="3" name="Content Placeholder 2">
            <a:extLst>
              <a:ext uri="{FF2B5EF4-FFF2-40B4-BE49-F238E27FC236}">
                <a16:creationId xmlns="" xmlns:a16="http://schemas.microsoft.com/office/drawing/2014/main" id="{946677B5-B11A-46CB-8510-FA68FF2428C4}"/>
              </a:ext>
            </a:extLst>
          </p:cNvPr>
          <p:cNvSpPr>
            <a:spLocks noGrp="1"/>
          </p:cNvSpPr>
          <p:nvPr>
            <p:ph sz="quarter" idx="23"/>
          </p:nvPr>
        </p:nvSpPr>
        <p:spPr>
          <a:xfrm>
            <a:off x="736600" y="1289050"/>
            <a:ext cx="3277616" cy="311150"/>
          </a:xfrm>
        </p:spPr>
        <p:txBody>
          <a:bodyPr/>
          <a:lstStyle/>
          <a:p>
            <a:r>
              <a:rPr lang="en-US" altLang="en-US" dirty="0"/>
              <a:t>Notice that the equation</a:t>
            </a:r>
            <a:endParaRPr lang="en-IN" dirty="0"/>
          </a:p>
        </p:txBody>
      </p:sp>
      <p:graphicFrame>
        <p:nvGraphicFramePr>
          <p:cNvPr id="20" name="Content Placeholder 19" descr="x = (y^2) minus 2 implies (y^2) = x+2, so y = plus-minus sqrt(x + 2)">
            <a:extLst>
              <a:ext uri="{FF2B5EF4-FFF2-40B4-BE49-F238E27FC236}">
                <a16:creationId xmlns="" xmlns:a16="http://schemas.microsoft.com/office/drawing/2014/main" id="{E4CB0312-46BB-4605-A86D-9E0FDF94D302}"/>
              </a:ext>
            </a:extLst>
          </p:cNvPr>
          <p:cNvGraphicFramePr>
            <a:graphicFrameLocks noGrp="1" noChangeAspect="1"/>
          </p:cNvGraphicFramePr>
          <p:nvPr>
            <p:ph sz="quarter" idx="24"/>
            <p:extLst>
              <p:ext uri="{D42A27DB-BD31-4B8C-83A1-F6EECF244321}">
                <p14:modId xmlns:p14="http://schemas.microsoft.com/office/powerpoint/2010/main" val="549943943"/>
              </p:ext>
            </p:extLst>
          </p:nvPr>
        </p:nvGraphicFramePr>
        <p:xfrm>
          <a:off x="4005263" y="1220788"/>
          <a:ext cx="5786437" cy="409575"/>
        </p:xfrm>
        <a:graphic>
          <a:graphicData uri="http://schemas.openxmlformats.org/presentationml/2006/ole">
            <mc:AlternateContent xmlns:mc="http://schemas.openxmlformats.org/markup-compatibility/2006">
              <mc:Choice xmlns:v="urn:schemas-microsoft-com:vml" Requires="v">
                <p:oleObj spid="_x0000_s388011" name="Equation" r:id="rId3" imgW="5930640" imgH="419040" progId="Equation.DSMT4">
                  <p:embed/>
                </p:oleObj>
              </mc:Choice>
              <mc:Fallback>
                <p:oleObj name="Equation" r:id="rId3" imgW="5930640" imgH="419040" progId="Equation.DSMT4">
                  <p:embed/>
                  <p:pic>
                    <p:nvPicPr>
                      <p:cNvPr id="19" name="Object 18">
                        <a:extLst>
                          <a:ext uri="{FF2B5EF4-FFF2-40B4-BE49-F238E27FC236}">
                            <a16:creationId xmlns="" xmlns:a16="http://schemas.microsoft.com/office/drawing/2014/main" id="{090FE88C-2DFF-4768-BF5C-16F9BB848E01}"/>
                          </a:ext>
                        </a:extLst>
                      </p:cNvPr>
                      <p:cNvPicPr/>
                      <p:nvPr/>
                    </p:nvPicPr>
                    <p:blipFill>
                      <a:blip r:embed="rId4"/>
                      <a:stretch>
                        <a:fillRect/>
                      </a:stretch>
                    </p:blipFill>
                    <p:spPr>
                      <a:xfrm>
                        <a:off x="4005263" y="1220788"/>
                        <a:ext cx="5786437" cy="40957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18D18928-F423-4BF4-90EA-03CA64976A63}"/>
              </a:ext>
            </a:extLst>
          </p:cNvPr>
          <p:cNvSpPr>
            <a:spLocks noGrp="1"/>
          </p:cNvSpPr>
          <p:nvPr>
            <p:ph sz="quarter" idx="25"/>
          </p:nvPr>
        </p:nvSpPr>
        <p:spPr>
          <a:xfrm>
            <a:off x="736600" y="1717279"/>
            <a:ext cx="10793984" cy="311150"/>
          </a:xfrm>
        </p:spPr>
        <p:txBody>
          <a:bodyPr/>
          <a:lstStyle/>
          <a:p>
            <a:r>
              <a:rPr lang="en-US" altLang="en-US" dirty="0"/>
              <a:t>Thus the upper and lower halves of the parabola are the graphs of the functions</a:t>
            </a:r>
            <a:endParaRPr lang="en-IN" dirty="0"/>
          </a:p>
        </p:txBody>
      </p:sp>
      <p:graphicFrame>
        <p:nvGraphicFramePr>
          <p:cNvPr id="22" name="Content Placeholder 21" descr="f(x) = sqrt(x + 2) and g(x) = negative sqrt(x + 2)">
            <a:extLst>
              <a:ext uri="{FF2B5EF4-FFF2-40B4-BE49-F238E27FC236}">
                <a16:creationId xmlns="" xmlns:a16="http://schemas.microsoft.com/office/drawing/2014/main" id="{ABB3BE67-4565-4842-9DB4-76FAE635D1B0}"/>
              </a:ext>
            </a:extLst>
          </p:cNvPr>
          <p:cNvGraphicFramePr>
            <a:graphicFrameLocks noGrp="1" noChangeAspect="1"/>
          </p:cNvGraphicFramePr>
          <p:nvPr>
            <p:ph sz="quarter" idx="26"/>
            <p:extLst>
              <p:ext uri="{D42A27DB-BD31-4B8C-83A1-F6EECF244321}">
                <p14:modId xmlns:p14="http://schemas.microsoft.com/office/powerpoint/2010/main" val="1853149969"/>
              </p:ext>
            </p:extLst>
          </p:nvPr>
        </p:nvGraphicFramePr>
        <p:xfrm>
          <a:off x="736600" y="2130255"/>
          <a:ext cx="4325938" cy="450850"/>
        </p:xfrm>
        <a:graphic>
          <a:graphicData uri="http://schemas.openxmlformats.org/presentationml/2006/ole">
            <mc:AlternateContent xmlns:mc="http://schemas.openxmlformats.org/markup-compatibility/2006">
              <mc:Choice xmlns:v="urn:schemas-microsoft-com:vml" Requires="v">
                <p:oleObj spid="_x0000_s388012" name="Equation" r:id="rId5" imgW="4508280" imgH="469800" progId="Equation.DSMT4">
                  <p:embed/>
                </p:oleObj>
              </mc:Choice>
              <mc:Fallback>
                <p:oleObj name="Equation" r:id="rId5" imgW="4508280" imgH="469800" progId="Equation.DSMT4">
                  <p:embed/>
                  <p:pic>
                    <p:nvPicPr>
                      <p:cNvPr id="21" name="Object 20">
                        <a:extLst>
                          <a:ext uri="{FF2B5EF4-FFF2-40B4-BE49-F238E27FC236}">
                            <a16:creationId xmlns="" xmlns:a16="http://schemas.microsoft.com/office/drawing/2014/main" id="{CA250BBA-8088-4EE5-AC22-0CD6E3A7CF9F}"/>
                          </a:ext>
                        </a:extLst>
                      </p:cNvPr>
                      <p:cNvPicPr/>
                      <p:nvPr/>
                    </p:nvPicPr>
                    <p:blipFill>
                      <a:blip r:embed="rId6"/>
                      <a:stretch>
                        <a:fillRect/>
                      </a:stretch>
                    </p:blipFill>
                    <p:spPr>
                      <a:xfrm>
                        <a:off x="736600" y="2130255"/>
                        <a:ext cx="4325938" cy="45085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B48E1966-526B-43B9-9637-BB8CFF9A9F94}"/>
              </a:ext>
            </a:extLst>
          </p:cNvPr>
          <p:cNvSpPr>
            <a:spLocks noGrp="1"/>
          </p:cNvSpPr>
          <p:nvPr>
            <p:ph sz="quarter" idx="27"/>
          </p:nvPr>
        </p:nvSpPr>
        <p:spPr>
          <a:xfrm>
            <a:off x="5184648" y="2175963"/>
            <a:ext cx="4114800" cy="411852"/>
          </a:xfrm>
        </p:spPr>
        <p:txBody>
          <a:bodyPr/>
          <a:lstStyle/>
          <a:p>
            <a:r>
              <a:rPr lang="en-US" altLang="en-US" dirty="0"/>
              <a:t>[See Figures 14(b) and (c).]</a:t>
            </a:r>
            <a:endParaRPr lang="en-IN" dirty="0"/>
          </a:p>
        </p:txBody>
      </p:sp>
      <p:sp>
        <p:nvSpPr>
          <p:cNvPr id="10" name="Content Placeholder 9">
            <a:extLst>
              <a:ext uri="{FF2B5EF4-FFF2-40B4-BE49-F238E27FC236}">
                <a16:creationId xmlns="" xmlns:a16="http://schemas.microsoft.com/office/drawing/2014/main" id="{2B594204-D95D-48B4-8FB5-095A5FB83A54}"/>
              </a:ext>
            </a:extLst>
          </p:cNvPr>
          <p:cNvSpPr>
            <a:spLocks noGrp="1"/>
          </p:cNvSpPr>
          <p:nvPr>
            <p:ph sz="quarter" idx="30"/>
          </p:nvPr>
        </p:nvSpPr>
        <p:spPr>
          <a:xfrm>
            <a:off x="3200781" y="5545085"/>
            <a:ext cx="1627119" cy="281301"/>
          </a:xfrm>
        </p:spPr>
        <p:txBody>
          <a:bodyPr/>
          <a:lstStyle/>
          <a:p>
            <a:r>
              <a:rPr lang="en-US" altLang="en-US" sz="1200" b="1" dirty="0"/>
              <a:t>Figure 14(b)</a:t>
            </a:r>
          </a:p>
        </p:txBody>
      </p:sp>
      <p:graphicFrame>
        <p:nvGraphicFramePr>
          <p:cNvPr id="25" name="Content Placeholder 24" descr="f(x) = sqrt(x + 2)&#10;">
            <a:extLst>
              <a:ext uri="{FF2B5EF4-FFF2-40B4-BE49-F238E27FC236}">
                <a16:creationId xmlns="" xmlns:a16="http://schemas.microsoft.com/office/drawing/2014/main" id="{948B6B05-8C37-47B8-9122-20E63B65F4AF}"/>
              </a:ext>
            </a:extLst>
          </p:cNvPr>
          <p:cNvGraphicFramePr>
            <a:graphicFrameLocks noGrp="1" noChangeAspect="1"/>
          </p:cNvGraphicFramePr>
          <p:nvPr>
            <p:ph sz="quarter" idx="29"/>
            <p:extLst>
              <p:ext uri="{D42A27DB-BD31-4B8C-83A1-F6EECF244321}">
                <p14:modId xmlns:p14="http://schemas.microsoft.com/office/powerpoint/2010/main" val="3665332306"/>
              </p:ext>
            </p:extLst>
          </p:nvPr>
        </p:nvGraphicFramePr>
        <p:xfrm>
          <a:off x="3146047" y="5052089"/>
          <a:ext cx="1071112" cy="326971"/>
        </p:xfrm>
        <a:graphic>
          <a:graphicData uri="http://schemas.openxmlformats.org/presentationml/2006/ole">
            <mc:AlternateContent xmlns:mc="http://schemas.openxmlformats.org/markup-compatibility/2006">
              <mc:Choice xmlns:v="urn:schemas-microsoft-com:vml" Requires="v">
                <p:oleObj spid="_x0000_s388013" name="Equation" r:id="rId7" imgW="1206360" imgH="368280" progId="Equation.DSMT4">
                  <p:embed/>
                </p:oleObj>
              </mc:Choice>
              <mc:Fallback>
                <p:oleObj name="Equation" r:id="rId7" imgW="1206360" imgH="368280" progId="Equation.DSMT4">
                  <p:embed/>
                  <p:pic>
                    <p:nvPicPr>
                      <p:cNvPr id="24" name="Object 23">
                        <a:extLst>
                          <a:ext uri="{FF2B5EF4-FFF2-40B4-BE49-F238E27FC236}">
                            <a16:creationId xmlns="" xmlns:a16="http://schemas.microsoft.com/office/drawing/2014/main" id="{7032F4E4-03C2-4BA3-9D43-1FF1A06A6354}"/>
                          </a:ext>
                        </a:extLst>
                      </p:cNvPr>
                      <p:cNvPicPr/>
                      <p:nvPr/>
                    </p:nvPicPr>
                    <p:blipFill>
                      <a:blip r:embed="rId8"/>
                      <a:stretch>
                        <a:fillRect/>
                      </a:stretch>
                    </p:blipFill>
                    <p:spPr>
                      <a:xfrm>
                        <a:off x="3146047" y="5052089"/>
                        <a:ext cx="1071112" cy="326971"/>
                      </a:xfrm>
                      <a:prstGeom prst="rect">
                        <a:avLst/>
                      </a:prstGeom>
                    </p:spPr>
                  </p:pic>
                </p:oleObj>
              </mc:Fallback>
            </mc:AlternateContent>
          </a:graphicData>
        </a:graphic>
      </p:graphicFrame>
      <p:pic>
        <p:nvPicPr>
          <p:cNvPr id="23" name="Content Placeholder 22" descr="The curve begins at the point (negative 2, 0), goes up and to the right, passes through the y-axis, and exits the top right of the viewing window.">
            <a:extLst>
              <a:ext uri="{FF2B5EF4-FFF2-40B4-BE49-F238E27FC236}">
                <a16:creationId xmlns="" xmlns:a16="http://schemas.microsoft.com/office/drawing/2014/main" id="{5F54AF4C-5D9B-4216-B945-94E09A823714}"/>
              </a:ext>
            </a:extLst>
          </p:cNvPr>
          <p:cNvPicPr>
            <a:picLocks noGrp="1" noChangeAspect="1"/>
          </p:cNvPicPr>
          <p:nvPr>
            <p:ph sz="quarter" idx="28"/>
          </p:nvPr>
        </p:nvPicPr>
        <p:blipFill>
          <a:blip r:embed="rId9"/>
          <a:stretch>
            <a:fillRect/>
          </a:stretch>
        </p:blipFill>
        <p:spPr>
          <a:xfrm>
            <a:off x="2736749" y="2959802"/>
            <a:ext cx="2097206" cy="2024047"/>
          </a:xfrm>
          <a:prstGeom prst="rect">
            <a:avLst/>
          </a:prstGeom>
          <a:noFill/>
          <a:ln>
            <a:noFill/>
          </a:ln>
        </p:spPr>
      </p:pic>
      <p:sp>
        <p:nvSpPr>
          <p:cNvPr id="13" name="Content Placeholder 12">
            <a:extLst>
              <a:ext uri="{FF2B5EF4-FFF2-40B4-BE49-F238E27FC236}">
                <a16:creationId xmlns="" xmlns:a16="http://schemas.microsoft.com/office/drawing/2014/main" id="{E7D19D8E-B075-4D1E-B105-7470C0CB3F45}"/>
              </a:ext>
            </a:extLst>
          </p:cNvPr>
          <p:cNvSpPr>
            <a:spLocks noGrp="1"/>
          </p:cNvSpPr>
          <p:nvPr>
            <p:ph sz="quarter" idx="33"/>
          </p:nvPr>
        </p:nvSpPr>
        <p:spPr>
          <a:xfrm>
            <a:off x="7661432" y="5504141"/>
            <a:ext cx="2350008" cy="281301"/>
          </a:xfrm>
        </p:spPr>
        <p:txBody>
          <a:bodyPr/>
          <a:lstStyle/>
          <a:p>
            <a:r>
              <a:rPr lang="en-US" altLang="en-US" sz="1200" b="1" dirty="0"/>
              <a:t>Figure 14(c)</a:t>
            </a:r>
          </a:p>
        </p:txBody>
      </p:sp>
      <p:graphicFrame>
        <p:nvGraphicFramePr>
          <p:cNvPr id="28" name="Content Placeholder 27" descr="g(x) = negative(sqrt(x + 2))&#10;">
            <a:extLst>
              <a:ext uri="{FF2B5EF4-FFF2-40B4-BE49-F238E27FC236}">
                <a16:creationId xmlns="" xmlns:a16="http://schemas.microsoft.com/office/drawing/2014/main" id="{18DB1235-636D-4D5C-A6AC-7B6273C1FE5F}"/>
              </a:ext>
            </a:extLst>
          </p:cNvPr>
          <p:cNvGraphicFramePr>
            <a:graphicFrameLocks noGrp="1" noChangeAspect="1"/>
          </p:cNvGraphicFramePr>
          <p:nvPr>
            <p:ph sz="quarter" idx="32"/>
            <p:extLst>
              <p:ext uri="{D42A27DB-BD31-4B8C-83A1-F6EECF244321}">
                <p14:modId xmlns:p14="http://schemas.microsoft.com/office/powerpoint/2010/main" val="427421866"/>
              </p:ext>
            </p:extLst>
          </p:nvPr>
        </p:nvGraphicFramePr>
        <p:xfrm>
          <a:off x="7443081" y="5037287"/>
          <a:ext cx="1261025" cy="341773"/>
        </p:xfrm>
        <a:graphic>
          <a:graphicData uri="http://schemas.openxmlformats.org/presentationml/2006/ole">
            <mc:AlternateContent xmlns:mc="http://schemas.openxmlformats.org/markup-compatibility/2006">
              <mc:Choice xmlns:v="urn:schemas-microsoft-com:vml" Requires="v">
                <p:oleObj spid="_x0000_s388014" name="Equation" r:id="rId10" imgW="1358640" imgH="368280" progId="Equation.DSMT4">
                  <p:embed/>
                </p:oleObj>
              </mc:Choice>
              <mc:Fallback>
                <p:oleObj name="Equation" r:id="rId10" imgW="1358640" imgH="368280" progId="Equation.DSMT4">
                  <p:embed/>
                  <p:pic>
                    <p:nvPicPr>
                      <p:cNvPr id="27" name="Object 26">
                        <a:extLst>
                          <a:ext uri="{FF2B5EF4-FFF2-40B4-BE49-F238E27FC236}">
                            <a16:creationId xmlns="" xmlns:a16="http://schemas.microsoft.com/office/drawing/2014/main" id="{5E3D9D72-5CBC-4EB4-90BB-EE08CB5F496B}"/>
                          </a:ext>
                        </a:extLst>
                      </p:cNvPr>
                      <p:cNvPicPr/>
                      <p:nvPr/>
                    </p:nvPicPr>
                    <p:blipFill>
                      <a:blip r:embed="rId11"/>
                      <a:stretch>
                        <a:fillRect/>
                      </a:stretch>
                    </p:blipFill>
                    <p:spPr>
                      <a:xfrm>
                        <a:off x="7443081" y="5037287"/>
                        <a:ext cx="1261025" cy="341773"/>
                      </a:xfrm>
                      <a:prstGeom prst="rect">
                        <a:avLst/>
                      </a:prstGeom>
                    </p:spPr>
                  </p:pic>
                </p:oleObj>
              </mc:Fallback>
            </mc:AlternateContent>
          </a:graphicData>
        </a:graphic>
      </p:graphicFrame>
      <p:pic>
        <p:nvPicPr>
          <p:cNvPr id="26" name="Content Placeholder 25" descr="The curve begins at the point (negative 2, 0), goes down and to the right, passes through the negative y-axis, and exits the bottom right of the viewing window.&#10;">
            <a:extLst>
              <a:ext uri="{FF2B5EF4-FFF2-40B4-BE49-F238E27FC236}">
                <a16:creationId xmlns="" xmlns:a16="http://schemas.microsoft.com/office/drawing/2014/main" id="{4DB8FC7A-C5BB-4782-83BA-3C5002943FC5}"/>
              </a:ext>
            </a:extLst>
          </p:cNvPr>
          <p:cNvPicPr>
            <a:picLocks noGrp="1" noChangeAspect="1"/>
          </p:cNvPicPr>
          <p:nvPr>
            <p:ph sz="quarter" idx="31"/>
          </p:nvPr>
        </p:nvPicPr>
        <p:blipFill>
          <a:blip r:embed="rId12"/>
          <a:stretch>
            <a:fillRect/>
          </a:stretch>
        </p:blipFill>
        <p:spPr>
          <a:xfrm>
            <a:off x="7049628" y="3043698"/>
            <a:ext cx="2133785" cy="1926503"/>
          </a:xfrm>
          <a:prstGeom prst="rect">
            <a:avLst/>
          </a:prstGeom>
          <a:noFill/>
          <a:ln>
            <a:noFill/>
          </a:ln>
        </p:spPr>
      </p:pic>
    </p:spTree>
    <p:extLst>
      <p:ext uri="{BB962C8B-B14F-4D97-AF65-F5344CB8AC3E}">
        <p14:creationId xmlns:p14="http://schemas.microsoft.com/office/powerpoint/2010/main" val="2200813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3AB2206-5396-46AB-AE5E-D60852937C7E}"/>
              </a:ext>
            </a:extLst>
          </p:cNvPr>
          <p:cNvSpPr>
            <a:spLocks noGrp="1"/>
          </p:cNvSpPr>
          <p:nvPr>
            <p:ph type="title"/>
          </p:nvPr>
        </p:nvSpPr>
        <p:spPr>
          <a:xfrm>
            <a:off x="838200" y="384048"/>
            <a:ext cx="10515600" cy="672105"/>
          </a:xfrm>
        </p:spPr>
        <p:txBody>
          <a:bodyPr/>
          <a:lstStyle/>
          <a:p>
            <a:r>
              <a:rPr lang="en-IN" altLang="en-US" dirty="0"/>
              <a:t>Which Rules Define Functions? </a:t>
            </a:r>
            <a:r>
              <a:rPr lang="en-IN" altLang="en-US" dirty="0" smtClean="0"/>
              <a:t>(6 </a:t>
            </a:r>
            <a:r>
              <a:rPr lang="en-IN" altLang="en-US" dirty="0"/>
              <a:t>of </a:t>
            </a:r>
            <a:r>
              <a:rPr lang="en-IN" altLang="en-US" dirty="0" smtClean="0"/>
              <a:t>6)</a:t>
            </a:r>
            <a:endParaRPr lang="en-IN" dirty="0"/>
          </a:p>
        </p:txBody>
      </p:sp>
      <p:sp>
        <p:nvSpPr>
          <p:cNvPr id="3" name="Content Placeholder 2">
            <a:extLst>
              <a:ext uri="{FF2B5EF4-FFF2-40B4-BE49-F238E27FC236}">
                <a16:creationId xmlns="" xmlns:a16="http://schemas.microsoft.com/office/drawing/2014/main" id="{FB70A386-8482-4333-9D55-AE6D979DCE13}"/>
              </a:ext>
            </a:extLst>
          </p:cNvPr>
          <p:cNvSpPr>
            <a:spLocks noGrp="1"/>
          </p:cNvSpPr>
          <p:nvPr>
            <p:ph sz="quarter" idx="23"/>
          </p:nvPr>
        </p:nvSpPr>
        <p:spPr>
          <a:xfrm>
            <a:off x="736600" y="1289050"/>
            <a:ext cx="9239504" cy="352427"/>
          </a:xfrm>
        </p:spPr>
        <p:txBody>
          <a:bodyPr/>
          <a:lstStyle/>
          <a:p>
            <a:r>
              <a:rPr lang="en-US" altLang="en-US" dirty="0"/>
              <a:t>We observe that if we reverse the roles of </a:t>
            </a:r>
            <a:r>
              <a:rPr lang="en-US" altLang="en-US" i="1" dirty="0"/>
              <a:t>x</a:t>
            </a:r>
            <a:r>
              <a:rPr lang="en-US" altLang="en-US" dirty="0"/>
              <a:t> and </a:t>
            </a:r>
            <a:r>
              <a:rPr lang="en-US" altLang="en-US" i="1" dirty="0"/>
              <a:t>y</a:t>
            </a:r>
            <a:r>
              <a:rPr lang="en-US" altLang="en-US" dirty="0"/>
              <a:t>, then the equation</a:t>
            </a:r>
            <a:endParaRPr lang="en-IN" dirty="0"/>
          </a:p>
        </p:txBody>
      </p:sp>
      <p:graphicFrame>
        <p:nvGraphicFramePr>
          <p:cNvPr id="12" name="Content Placeholder 11" descr="x = h(y) = (y^2) minus 2">
            <a:extLst>
              <a:ext uri="{FF2B5EF4-FFF2-40B4-BE49-F238E27FC236}">
                <a16:creationId xmlns="" xmlns:a16="http://schemas.microsoft.com/office/drawing/2014/main" id="{91DF9B94-4D63-4D67-90CA-AFEDF82CCF91}"/>
              </a:ext>
            </a:extLst>
          </p:cNvPr>
          <p:cNvGraphicFramePr>
            <a:graphicFrameLocks noGrp="1" noChangeAspect="1"/>
          </p:cNvGraphicFramePr>
          <p:nvPr>
            <p:ph sz="quarter" idx="24"/>
            <p:extLst>
              <p:ext uri="{D42A27DB-BD31-4B8C-83A1-F6EECF244321}">
                <p14:modId xmlns:p14="http://schemas.microsoft.com/office/powerpoint/2010/main" val="3446211827"/>
              </p:ext>
            </p:extLst>
          </p:nvPr>
        </p:nvGraphicFramePr>
        <p:xfrm>
          <a:off x="749300" y="1671638"/>
          <a:ext cx="2216150" cy="433387"/>
        </p:xfrm>
        <a:graphic>
          <a:graphicData uri="http://schemas.openxmlformats.org/presentationml/2006/ole">
            <mc:AlternateContent xmlns:mc="http://schemas.openxmlformats.org/markup-compatibility/2006">
              <mc:Choice xmlns:v="urn:schemas-microsoft-com:vml" Requires="v">
                <p:oleObj spid="_x0000_s370162" name="Equation" r:id="rId3" imgW="2273040" imgH="444240" progId="Equation.DSMT4">
                  <p:embed/>
                </p:oleObj>
              </mc:Choice>
              <mc:Fallback>
                <p:oleObj name="Equation" r:id="rId3" imgW="2273040" imgH="444240" progId="Equation.DSMT4">
                  <p:embed/>
                  <p:pic>
                    <p:nvPicPr>
                      <p:cNvPr id="11" name="Object 10">
                        <a:extLst>
                          <a:ext uri="{FF2B5EF4-FFF2-40B4-BE49-F238E27FC236}">
                            <a16:creationId xmlns="" xmlns:a16="http://schemas.microsoft.com/office/drawing/2014/main" id="{2C707B1F-8F2B-49AB-831B-71E647E8572F}"/>
                          </a:ext>
                        </a:extLst>
                      </p:cNvPr>
                      <p:cNvPicPr/>
                      <p:nvPr/>
                    </p:nvPicPr>
                    <p:blipFill>
                      <a:blip r:embed="rId4"/>
                      <a:stretch>
                        <a:fillRect/>
                      </a:stretch>
                    </p:blipFill>
                    <p:spPr>
                      <a:xfrm>
                        <a:off x="749300" y="1671638"/>
                        <a:ext cx="2216150" cy="433387"/>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02F0FE27-3150-4C66-8644-8AABFB27D01C}"/>
              </a:ext>
            </a:extLst>
          </p:cNvPr>
          <p:cNvSpPr>
            <a:spLocks noGrp="1"/>
          </p:cNvSpPr>
          <p:nvPr>
            <p:ph sz="quarter" idx="25"/>
          </p:nvPr>
        </p:nvSpPr>
        <p:spPr>
          <a:xfrm>
            <a:off x="3090672" y="1708851"/>
            <a:ext cx="8358378" cy="352427"/>
          </a:xfrm>
        </p:spPr>
        <p:txBody>
          <a:bodyPr/>
          <a:lstStyle/>
          <a:p>
            <a:r>
              <a:rPr lang="en-US" altLang="en-US" i="1" dirty="0"/>
              <a:t>does </a:t>
            </a:r>
            <a:r>
              <a:rPr lang="en-US" altLang="en-US" dirty="0"/>
              <a:t>define </a:t>
            </a:r>
            <a:r>
              <a:rPr lang="en-US" altLang="en-US" i="1" dirty="0"/>
              <a:t>x</a:t>
            </a:r>
            <a:r>
              <a:rPr lang="en-US" altLang="en-US" dirty="0"/>
              <a:t> as a function of </a:t>
            </a:r>
            <a:r>
              <a:rPr lang="en-US" altLang="en-US" i="1" dirty="0"/>
              <a:t>y</a:t>
            </a:r>
            <a:r>
              <a:rPr lang="en-US" altLang="en-US" dirty="0"/>
              <a:t> (with </a:t>
            </a:r>
            <a:r>
              <a:rPr lang="en-US" altLang="en-US" i="1" dirty="0"/>
              <a:t>y</a:t>
            </a:r>
            <a:r>
              <a:rPr lang="en-US" altLang="en-US" dirty="0"/>
              <a:t> as the independent</a:t>
            </a:r>
            <a:endParaRPr lang="en-IN" dirty="0"/>
          </a:p>
        </p:txBody>
      </p:sp>
      <p:sp>
        <p:nvSpPr>
          <p:cNvPr id="6" name="Content Placeholder 5">
            <a:extLst>
              <a:ext uri="{FF2B5EF4-FFF2-40B4-BE49-F238E27FC236}">
                <a16:creationId xmlns="" xmlns:a16="http://schemas.microsoft.com/office/drawing/2014/main" id="{AAB6BC40-5AF2-4D1C-B25C-A253BD64F86C}"/>
              </a:ext>
            </a:extLst>
          </p:cNvPr>
          <p:cNvSpPr>
            <a:spLocks noGrp="1"/>
          </p:cNvSpPr>
          <p:nvPr>
            <p:ph sz="quarter" idx="26"/>
          </p:nvPr>
        </p:nvSpPr>
        <p:spPr>
          <a:xfrm>
            <a:off x="736600" y="2049595"/>
            <a:ext cx="10718800" cy="887730"/>
          </a:xfrm>
        </p:spPr>
        <p:txBody>
          <a:bodyPr/>
          <a:lstStyle/>
          <a:p>
            <a:pPr>
              <a:lnSpc>
                <a:spcPct val="100000"/>
              </a:lnSpc>
              <a:spcAft>
                <a:spcPts val="600"/>
              </a:spcAft>
            </a:pPr>
            <a:r>
              <a:rPr lang="en-US" altLang="en-US" dirty="0"/>
              <a:t>variable and </a:t>
            </a:r>
            <a:r>
              <a:rPr lang="en-US" altLang="en-US" i="1" dirty="0"/>
              <a:t>x</a:t>
            </a:r>
            <a:r>
              <a:rPr lang="en-US" altLang="en-US" dirty="0"/>
              <a:t> as the dependent </a:t>
            </a:r>
            <a:r>
              <a:rPr lang="en-US" altLang="en-US" dirty="0" smtClean="0"/>
              <a:t>variable). </a:t>
            </a:r>
            <a:r>
              <a:rPr lang="en-IN" dirty="0"/>
              <a:t>The graph of the function </a:t>
            </a:r>
            <a:r>
              <a:rPr lang="en-IN" i="1" dirty="0"/>
              <a:t>h </a:t>
            </a:r>
            <a:r>
              <a:rPr lang="en-IN" dirty="0"/>
              <a:t>is the parabola in Figure 14(a).</a:t>
            </a:r>
            <a:endParaRPr lang="en-US" altLang="en-US" dirty="0"/>
          </a:p>
        </p:txBody>
      </p:sp>
      <p:sp>
        <p:nvSpPr>
          <p:cNvPr id="7" name="Content Placeholder 9">
            <a:extLst>
              <a:ext uri="{FF2B5EF4-FFF2-40B4-BE49-F238E27FC236}">
                <a16:creationId xmlns="" xmlns:a16="http://schemas.microsoft.com/office/drawing/2014/main" id="{E9646720-B559-462F-8180-0B6926A415FD}"/>
              </a:ext>
            </a:extLst>
          </p:cNvPr>
          <p:cNvSpPr>
            <a:spLocks noGrp="1"/>
          </p:cNvSpPr>
          <p:nvPr>
            <p:ph sz="quarter" idx="4294967295"/>
          </p:nvPr>
        </p:nvSpPr>
        <p:spPr>
          <a:xfrm>
            <a:off x="733425" y="5448074"/>
            <a:ext cx="10729913" cy="341302"/>
          </a:xfrm>
          <a:prstGeom prst="rect">
            <a:avLst/>
          </a:prstGeom>
        </p:spPr>
        <p:txBody>
          <a:bodyPr/>
          <a:lstStyle/>
          <a:p>
            <a:pPr algn="ctr"/>
            <a:r>
              <a:rPr lang="en-US" altLang="en-US" sz="1200" b="1" dirty="0" smtClean="0"/>
              <a:t>    Figure </a:t>
            </a:r>
            <a:r>
              <a:rPr lang="en-US" altLang="en-US" sz="1200" b="1" dirty="0"/>
              <a:t>14(a)</a:t>
            </a:r>
          </a:p>
        </p:txBody>
      </p:sp>
      <p:graphicFrame>
        <p:nvGraphicFramePr>
          <p:cNvPr id="9" name="Content Placeholder 14" descr="x = (y^2) minus 2">
            <a:extLst>
              <a:ext uri="{FF2B5EF4-FFF2-40B4-BE49-F238E27FC236}">
                <a16:creationId xmlns="" xmlns:a16="http://schemas.microsoft.com/office/drawing/2014/main" id="{29B13198-DBF1-4F2A-BEB3-80615AD823DB}"/>
              </a:ext>
            </a:extLst>
          </p:cNvPr>
          <p:cNvGraphicFramePr>
            <a:graphicFrameLocks noGrp="1" noChangeAspect="1"/>
          </p:cNvGraphicFramePr>
          <p:nvPr>
            <p:ph sz="quarter" idx="4294967295"/>
            <p:extLst>
              <p:ext uri="{D42A27DB-BD31-4B8C-83A1-F6EECF244321}">
                <p14:modId xmlns:p14="http://schemas.microsoft.com/office/powerpoint/2010/main" val="752163795"/>
              </p:ext>
            </p:extLst>
          </p:nvPr>
        </p:nvGraphicFramePr>
        <p:xfrm>
          <a:off x="5662568" y="5029239"/>
          <a:ext cx="970246" cy="312635"/>
        </p:xfrm>
        <a:graphic>
          <a:graphicData uri="http://schemas.openxmlformats.org/presentationml/2006/ole">
            <mc:AlternateContent xmlns:mc="http://schemas.openxmlformats.org/markup-compatibility/2006">
              <mc:Choice xmlns:v="urn:schemas-microsoft-com:vml" Requires="v">
                <p:oleObj spid="_x0000_s370163" name="Equation" r:id="rId5" imgW="1143000" imgH="368280" progId="Equation.DSMT4">
                  <p:embed/>
                </p:oleObj>
              </mc:Choice>
              <mc:Fallback>
                <p:oleObj name="Equation" r:id="rId5" imgW="1143000" imgH="368280" progId="Equation.DSMT4">
                  <p:embed/>
                  <p:pic>
                    <p:nvPicPr>
                      <p:cNvPr id="0" name=""/>
                      <p:cNvPicPr/>
                      <p:nvPr/>
                    </p:nvPicPr>
                    <p:blipFill>
                      <a:blip r:embed="rId6"/>
                      <a:stretch>
                        <a:fillRect/>
                      </a:stretch>
                    </p:blipFill>
                    <p:spPr>
                      <a:xfrm>
                        <a:off x="5662568" y="5029239"/>
                        <a:ext cx="970246" cy="312635"/>
                      </a:xfrm>
                      <a:prstGeom prst="rect">
                        <a:avLst/>
                      </a:prstGeom>
                    </p:spPr>
                  </p:pic>
                </p:oleObj>
              </mc:Fallback>
            </mc:AlternateContent>
          </a:graphicData>
        </a:graphic>
      </p:graphicFrame>
      <p:pic>
        <p:nvPicPr>
          <p:cNvPr id="10" name="Content Placeholder 12" descr="A rightward opening parabola is graphed on the x y coordinate plane. The left-most point is at (negative 2, 0).&#10;">
            <a:extLst>
              <a:ext uri="{FF2B5EF4-FFF2-40B4-BE49-F238E27FC236}">
                <a16:creationId xmlns="" xmlns:a16="http://schemas.microsoft.com/office/drawing/2014/main" id="{09691AB6-E3AB-4EB0-AB62-6958C89BC273}"/>
              </a:ext>
            </a:extLst>
          </p:cNvPr>
          <p:cNvPicPr>
            <a:picLocks noGrp="1" noChangeAspect="1"/>
          </p:cNvPicPr>
          <p:nvPr>
            <p:ph sz="quarter" idx="4294967295"/>
          </p:nvPr>
        </p:nvPicPr>
        <p:blipFill>
          <a:blip r:embed="rId7"/>
          <a:stretch>
            <a:fillRect/>
          </a:stretch>
        </p:blipFill>
        <p:spPr>
          <a:xfrm>
            <a:off x="4873474" y="2768323"/>
            <a:ext cx="2469094" cy="2152075"/>
          </a:xfrm>
          <a:prstGeom prst="rect">
            <a:avLst/>
          </a:prstGeom>
          <a:noFill/>
          <a:ln>
            <a:noFill/>
          </a:ln>
        </p:spPr>
      </p:pic>
    </p:spTree>
    <p:extLst>
      <p:ext uri="{BB962C8B-B14F-4D97-AF65-F5344CB8AC3E}">
        <p14:creationId xmlns:p14="http://schemas.microsoft.com/office/powerpoint/2010/main" val="53273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Piecewise Defined Functions</a:t>
            </a:r>
            <a:endParaRPr lang="en-IN" sz="4000" dirty="0">
              <a:solidFill>
                <a:srgbClr val="0079C2"/>
              </a:solidFill>
            </a:endParaRPr>
          </a:p>
        </p:txBody>
      </p:sp>
    </p:spTree>
    <p:extLst>
      <p:ext uri="{BB962C8B-B14F-4D97-AF65-F5344CB8AC3E}">
        <p14:creationId xmlns:p14="http://schemas.microsoft.com/office/powerpoint/2010/main" val="4100161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US" altLang="en-US" dirty="0"/>
              <a:t>Piecewise Defined </a:t>
            </a:r>
            <a:r>
              <a:rPr lang="en-US" altLang="en-US" dirty="0" smtClean="0"/>
              <a:t>Functions </a:t>
            </a:r>
            <a:r>
              <a:rPr lang="en-US" altLang="en-US" b="0" dirty="0" smtClean="0"/>
              <a:t>(1 </a:t>
            </a:r>
            <a:r>
              <a:rPr lang="en-US" altLang="en-US" b="0" dirty="0"/>
              <a:t>of </a:t>
            </a:r>
            <a:r>
              <a:rPr lang="en-US" altLang="en-US" b="0" dirty="0" smtClean="0"/>
              <a:t>4)</a:t>
            </a:r>
            <a:endParaRPr lang="en-IN"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68096" y="1289683"/>
            <a:ext cx="10711543" cy="4196717"/>
          </a:xfrm>
          <a:noFill/>
        </p:spPr>
        <p:txBody>
          <a:bodyPr/>
          <a:lstStyle/>
          <a:p>
            <a:pPr>
              <a:lnSpc>
                <a:spcPct val="100000"/>
              </a:lnSpc>
            </a:pPr>
            <a:r>
              <a:rPr lang="en-IN" dirty="0"/>
              <a:t>The functions in the following </a:t>
            </a:r>
            <a:r>
              <a:rPr lang="en-IN" dirty="0" smtClean="0"/>
              <a:t>three examples </a:t>
            </a:r>
            <a:r>
              <a:rPr lang="en-IN" dirty="0"/>
              <a:t>are defined by different formulas in </a:t>
            </a:r>
            <a:r>
              <a:rPr lang="en-IN" dirty="0" smtClean="0"/>
              <a:t>different parts </a:t>
            </a:r>
            <a:r>
              <a:rPr lang="en-IN" dirty="0"/>
              <a:t>of their domains. Such functions are called </a:t>
            </a:r>
            <a:r>
              <a:rPr lang="en-IN" b="1" dirty="0"/>
              <a:t>piecewise defined functions</a:t>
            </a:r>
            <a:r>
              <a:rPr lang="en-IN" dirty="0"/>
              <a:t>.</a:t>
            </a:r>
          </a:p>
        </p:txBody>
      </p:sp>
    </p:spTree>
    <p:extLst>
      <p:ext uri="{BB962C8B-B14F-4D97-AF65-F5344CB8AC3E}">
        <p14:creationId xmlns:p14="http://schemas.microsoft.com/office/powerpoint/2010/main" val="148647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Functions</a:t>
            </a:r>
            <a:endParaRPr lang="en-IN" sz="4000" dirty="0">
              <a:solidFill>
                <a:srgbClr val="0079C2"/>
              </a:solidFill>
            </a:endParaRPr>
          </a:p>
        </p:txBody>
      </p:sp>
    </p:spTree>
    <p:extLst>
      <p:ext uri="{BB962C8B-B14F-4D97-AF65-F5344CB8AC3E}">
        <p14:creationId xmlns:p14="http://schemas.microsoft.com/office/powerpoint/2010/main" val="1644289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E3D54-9A52-4C65-BE36-BEBA3D67CE77}"/>
              </a:ext>
            </a:extLst>
          </p:cNvPr>
          <p:cNvSpPr>
            <a:spLocks noGrp="1"/>
          </p:cNvSpPr>
          <p:nvPr>
            <p:ph type="title"/>
          </p:nvPr>
        </p:nvSpPr>
        <p:spPr/>
        <p:txBody>
          <a:bodyPr/>
          <a:lstStyle/>
          <a:p>
            <a:r>
              <a:rPr lang="en-US" altLang="en-US" dirty="0"/>
              <a:t>Example 7</a:t>
            </a:r>
            <a:endParaRPr lang="en-IN" dirty="0"/>
          </a:p>
        </p:txBody>
      </p:sp>
      <p:sp>
        <p:nvSpPr>
          <p:cNvPr id="3" name="Content Placeholder 2">
            <a:extLst>
              <a:ext uri="{FF2B5EF4-FFF2-40B4-BE49-F238E27FC236}">
                <a16:creationId xmlns="" xmlns:a16="http://schemas.microsoft.com/office/drawing/2014/main" id="{1723402E-1D4A-49C0-B4DB-F3D9CB59CD82}"/>
              </a:ext>
            </a:extLst>
          </p:cNvPr>
          <p:cNvSpPr>
            <a:spLocks noGrp="1"/>
          </p:cNvSpPr>
          <p:nvPr>
            <p:ph sz="quarter" idx="23"/>
          </p:nvPr>
        </p:nvSpPr>
        <p:spPr>
          <a:xfrm>
            <a:off x="736600" y="1289050"/>
            <a:ext cx="10718800" cy="352427"/>
          </a:xfrm>
        </p:spPr>
        <p:txBody>
          <a:bodyPr/>
          <a:lstStyle/>
          <a:p>
            <a:r>
              <a:rPr lang="en-US" altLang="en-US" dirty="0"/>
              <a:t>A function </a:t>
            </a:r>
            <a:r>
              <a:rPr lang="en-US" altLang="en-US" i="1" dirty="0"/>
              <a:t>f</a:t>
            </a:r>
            <a:r>
              <a:rPr lang="en-US" altLang="en-US" dirty="0"/>
              <a:t> is defined by</a:t>
            </a:r>
            <a:endParaRPr lang="en-IN" dirty="0"/>
          </a:p>
        </p:txBody>
      </p:sp>
      <p:graphicFrame>
        <p:nvGraphicFramePr>
          <p:cNvPr id="12" name="Content Placeholder 11" descr="f(x) = 1 minus x if x &lt;= negative 1, x^2 if x &gt; negative 1">
            <a:extLst>
              <a:ext uri="{FF2B5EF4-FFF2-40B4-BE49-F238E27FC236}">
                <a16:creationId xmlns="" xmlns:a16="http://schemas.microsoft.com/office/drawing/2014/main" id="{6684DB6C-69E9-49BD-80FC-A03748CE0FF8}"/>
              </a:ext>
            </a:extLst>
          </p:cNvPr>
          <p:cNvGraphicFramePr>
            <a:graphicFrameLocks noGrp="1" noChangeAspect="1"/>
          </p:cNvGraphicFramePr>
          <p:nvPr>
            <p:ph sz="quarter" idx="24"/>
            <p:extLst>
              <p:ext uri="{D42A27DB-BD31-4B8C-83A1-F6EECF244321}">
                <p14:modId xmlns:p14="http://schemas.microsoft.com/office/powerpoint/2010/main" val="1886190078"/>
              </p:ext>
            </p:extLst>
          </p:nvPr>
        </p:nvGraphicFramePr>
        <p:xfrm>
          <a:off x="4254500" y="1838348"/>
          <a:ext cx="2960688" cy="860425"/>
        </p:xfrm>
        <a:graphic>
          <a:graphicData uri="http://schemas.openxmlformats.org/presentationml/2006/ole">
            <mc:AlternateContent xmlns:mc="http://schemas.openxmlformats.org/markup-compatibility/2006">
              <mc:Choice xmlns:v="urn:schemas-microsoft-com:vml" Requires="v">
                <p:oleObj spid="_x0000_s371660" name="Equation" r:id="rId3" imgW="2971800" imgH="863280" progId="Equation.DSMT4">
                  <p:embed/>
                </p:oleObj>
              </mc:Choice>
              <mc:Fallback>
                <p:oleObj name="Equation" r:id="rId3" imgW="2971800" imgH="863280" progId="Equation.DSMT4">
                  <p:embed/>
                  <p:pic>
                    <p:nvPicPr>
                      <p:cNvPr id="11" name="Object 10">
                        <a:extLst>
                          <a:ext uri="{FF2B5EF4-FFF2-40B4-BE49-F238E27FC236}">
                            <a16:creationId xmlns="" xmlns:a16="http://schemas.microsoft.com/office/drawing/2014/main" id="{0E094A11-75B0-4181-9E6B-187C15ACFD61}"/>
                          </a:ext>
                        </a:extLst>
                      </p:cNvPr>
                      <p:cNvPicPr/>
                      <p:nvPr/>
                    </p:nvPicPr>
                    <p:blipFill>
                      <a:blip r:embed="rId4"/>
                      <a:stretch>
                        <a:fillRect/>
                      </a:stretch>
                    </p:blipFill>
                    <p:spPr>
                      <a:xfrm>
                        <a:off x="4254500" y="1838348"/>
                        <a:ext cx="2960688" cy="86042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FA62DD8C-8018-4C42-AB52-561FF42D7211}"/>
              </a:ext>
            </a:extLst>
          </p:cNvPr>
          <p:cNvSpPr>
            <a:spLocks noGrp="1"/>
          </p:cNvSpPr>
          <p:nvPr>
            <p:ph sz="quarter" idx="25"/>
          </p:nvPr>
        </p:nvSpPr>
        <p:spPr>
          <a:xfrm>
            <a:off x="736600" y="2967037"/>
            <a:ext cx="10712450" cy="1877917"/>
          </a:xfrm>
        </p:spPr>
        <p:txBody>
          <a:bodyPr/>
          <a:lstStyle/>
          <a:p>
            <a:pPr>
              <a:lnSpc>
                <a:spcPct val="100000"/>
              </a:lnSpc>
              <a:spcAft>
                <a:spcPts val="600"/>
              </a:spcAft>
            </a:pPr>
            <a:r>
              <a:rPr lang="en-US" altLang="en-US" dirty="0"/>
              <a:t>Evaluate </a:t>
            </a:r>
            <a:r>
              <a:rPr lang="en-US" altLang="en-US" i="1" dirty="0"/>
              <a:t>f</a:t>
            </a:r>
            <a:r>
              <a:rPr lang="en-US" altLang="en-US" dirty="0"/>
              <a:t>(−2), </a:t>
            </a:r>
            <a:r>
              <a:rPr lang="en-US" altLang="en-US" i="1" dirty="0"/>
              <a:t>f</a:t>
            </a:r>
            <a:r>
              <a:rPr lang="en-US" altLang="en-US" dirty="0"/>
              <a:t>(−1), and </a:t>
            </a:r>
            <a:r>
              <a:rPr lang="en-US" altLang="en-US" i="1" dirty="0"/>
              <a:t>f</a:t>
            </a:r>
            <a:r>
              <a:rPr lang="en-US" altLang="en-US" sz="400" dirty="0"/>
              <a:t> </a:t>
            </a:r>
            <a:r>
              <a:rPr lang="en-US" altLang="en-US" dirty="0"/>
              <a:t>(0) and sketch the graph.</a:t>
            </a:r>
          </a:p>
          <a:p>
            <a:pPr>
              <a:lnSpc>
                <a:spcPct val="100000"/>
              </a:lnSpc>
              <a:spcAft>
                <a:spcPts val="600"/>
              </a:spcAft>
            </a:pPr>
            <a:r>
              <a:rPr lang="en-US" altLang="en-US" dirty="0">
                <a:solidFill>
                  <a:srgbClr val="0079C2"/>
                </a:solidFill>
              </a:rPr>
              <a:t>Solution:</a:t>
            </a:r>
          </a:p>
          <a:p>
            <a:pPr>
              <a:lnSpc>
                <a:spcPct val="100000"/>
              </a:lnSpc>
              <a:spcAft>
                <a:spcPts val="600"/>
              </a:spcAft>
            </a:pPr>
            <a:r>
              <a:rPr lang="en-US" altLang="en-US" dirty="0"/>
              <a:t>Remember that a function is a rule. For this particular function the rule is the following:</a:t>
            </a:r>
          </a:p>
        </p:txBody>
      </p:sp>
      <p:sp>
        <p:nvSpPr>
          <p:cNvPr id="6" name="Content Placeholder 5">
            <a:extLst>
              <a:ext uri="{FF2B5EF4-FFF2-40B4-BE49-F238E27FC236}">
                <a16:creationId xmlns="" xmlns:a16="http://schemas.microsoft.com/office/drawing/2014/main" id="{50D7301D-7B9D-49FC-9D99-040E0E04D76D}"/>
              </a:ext>
            </a:extLst>
          </p:cNvPr>
          <p:cNvSpPr>
            <a:spLocks noGrp="1"/>
          </p:cNvSpPr>
          <p:nvPr>
            <p:ph sz="quarter" idx="26"/>
          </p:nvPr>
        </p:nvSpPr>
        <p:spPr>
          <a:xfrm>
            <a:off x="736600" y="4995311"/>
            <a:ext cx="7172960" cy="352428"/>
          </a:xfrm>
        </p:spPr>
        <p:txBody>
          <a:bodyPr/>
          <a:lstStyle/>
          <a:p>
            <a:r>
              <a:rPr lang="en-US" altLang="en-US" dirty="0"/>
              <a:t>First look at the value of the input </a:t>
            </a:r>
            <a:r>
              <a:rPr lang="en-US" altLang="en-US" i="1" dirty="0"/>
              <a:t>x</a:t>
            </a:r>
            <a:r>
              <a:rPr lang="en-US" altLang="en-US" dirty="0"/>
              <a:t>. If it happens that</a:t>
            </a:r>
            <a:endParaRPr lang="en-IN" dirty="0"/>
          </a:p>
        </p:txBody>
      </p:sp>
      <p:graphicFrame>
        <p:nvGraphicFramePr>
          <p:cNvPr id="14" name="Content Placeholder 13" descr="x &lt;= negative 1">
            <a:extLst>
              <a:ext uri="{FF2B5EF4-FFF2-40B4-BE49-F238E27FC236}">
                <a16:creationId xmlns="" xmlns:a16="http://schemas.microsoft.com/office/drawing/2014/main" id="{4B47F579-08A8-4554-94D9-C6287AE07670}"/>
              </a:ext>
            </a:extLst>
          </p:cNvPr>
          <p:cNvGraphicFramePr>
            <a:graphicFrameLocks noGrp="1" noChangeAspect="1"/>
          </p:cNvGraphicFramePr>
          <p:nvPr>
            <p:ph sz="quarter" idx="29"/>
            <p:extLst>
              <p:ext uri="{D42A27DB-BD31-4B8C-83A1-F6EECF244321}">
                <p14:modId xmlns:p14="http://schemas.microsoft.com/office/powerpoint/2010/main" val="1912440662"/>
              </p:ext>
            </p:extLst>
          </p:nvPr>
        </p:nvGraphicFramePr>
        <p:xfrm>
          <a:off x="7980363" y="4979943"/>
          <a:ext cx="889000" cy="330200"/>
        </p:xfrm>
        <a:graphic>
          <a:graphicData uri="http://schemas.openxmlformats.org/presentationml/2006/ole">
            <mc:AlternateContent xmlns:mc="http://schemas.openxmlformats.org/markup-compatibility/2006">
              <mc:Choice xmlns:v="urn:schemas-microsoft-com:vml" Requires="v">
                <p:oleObj spid="_x0000_s371661" name="Equation" r:id="rId5" imgW="888840" imgH="330120" progId="Equation.DSMT4">
                  <p:embed/>
                </p:oleObj>
              </mc:Choice>
              <mc:Fallback>
                <p:oleObj name="Equation" r:id="rId5" imgW="888840" imgH="330120" progId="Equation.DSMT4">
                  <p:embed/>
                  <p:pic>
                    <p:nvPicPr>
                      <p:cNvPr id="13" name="Object 12">
                        <a:extLst>
                          <a:ext uri="{FF2B5EF4-FFF2-40B4-BE49-F238E27FC236}">
                            <a16:creationId xmlns="" xmlns:a16="http://schemas.microsoft.com/office/drawing/2014/main" id="{81394380-22F7-4140-8D9B-36FD53A72968}"/>
                          </a:ext>
                        </a:extLst>
                      </p:cNvPr>
                      <p:cNvPicPr/>
                      <p:nvPr/>
                    </p:nvPicPr>
                    <p:blipFill>
                      <a:blip r:embed="rId6"/>
                      <a:stretch>
                        <a:fillRect/>
                      </a:stretch>
                    </p:blipFill>
                    <p:spPr>
                      <a:xfrm>
                        <a:off x="7980363" y="4979943"/>
                        <a:ext cx="889000" cy="33020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D615239C-92D3-4749-A27F-4554B90DEF53}"/>
              </a:ext>
            </a:extLst>
          </p:cNvPr>
          <p:cNvSpPr>
            <a:spLocks noGrp="1"/>
          </p:cNvSpPr>
          <p:nvPr>
            <p:ph sz="quarter" idx="27"/>
          </p:nvPr>
        </p:nvSpPr>
        <p:spPr>
          <a:xfrm>
            <a:off x="8956040" y="4995311"/>
            <a:ext cx="2444496" cy="352428"/>
          </a:xfrm>
        </p:spPr>
        <p:txBody>
          <a:bodyPr/>
          <a:lstStyle/>
          <a:p>
            <a:r>
              <a:rPr lang="en-US" altLang="en-US" dirty="0"/>
              <a:t>then the value of</a:t>
            </a:r>
            <a:endParaRPr lang="en-IN" dirty="0"/>
          </a:p>
        </p:txBody>
      </p:sp>
      <p:sp>
        <p:nvSpPr>
          <p:cNvPr id="8" name="Content Placeholder 7">
            <a:extLst>
              <a:ext uri="{FF2B5EF4-FFF2-40B4-BE49-F238E27FC236}">
                <a16:creationId xmlns="" xmlns:a16="http://schemas.microsoft.com/office/drawing/2014/main" id="{79B10A81-9F9E-4652-B450-E2A46D456C4D}"/>
              </a:ext>
            </a:extLst>
          </p:cNvPr>
          <p:cNvSpPr>
            <a:spLocks noGrp="1"/>
          </p:cNvSpPr>
          <p:nvPr>
            <p:ph sz="quarter" idx="28"/>
          </p:nvPr>
        </p:nvSpPr>
        <p:spPr>
          <a:xfrm>
            <a:off x="736600" y="5404517"/>
            <a:ext cx="1668272" cy="330201"/>
          </a:xfrm>
        </p:spPr>
        <p:txBody>
          <a:bodyPr/>
          <a:lstStyle/>
          <a:p>
            <a:r>
              <a:rPr lang="en-US" altLang="en-US" i="1" dirty="0"/>
              <a:t>f</a:t>
            </a:r>
            <a:r>
              <a:rPr lang="en-US" altLang="en-US" sz="400" i="1" dirty="0"/>
              <a:t> </a:t>
            </a:r>
            <a:r>
              <a:rPr lang="en-US" altLang="en-US" dirty="0"/>
              <a:t>(</a:t>
            </a:r>
            <a:r>
              <a:rPr lang="en-US" altLang="en-US" i="1" dirty="0"/>
              <a:t>x</a:t>
            </a:r>
            <a:r>
              <a:rPr lang="en-US" altLang="en-US" dirty="0"/>
              <a:t>) is 1 − </a:t>
            </a:r>
            <a:r>
              <a:rPr lang="en-US" altLang="en-US" i="1" dirty="0"/>
              <a:t>x</a:t>
            </a:r>
            <a:r>
              <a:rPr lang="en-US" altLang="en-US" dirty="0"/>
              <a:t>.</a:t>
            </a:r>
            <a:endParaRPr lang="en-IN" dirty="0"/>
          </a:p>
        </p:txBody>
      </p:sp>
    </p:spTree>
    <p:extLst>
      <p:ext uri="{BB962C8B-B14F-4D97-AF65-F5344CB8AC3E}">
        <p14:creationId xmlns:p14="http://schemas.microsoft.com/office/powerpoint/2010/main" val="4210287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089EF-2290-408C-8250-B68F93707E68}"/>
              </a:ext>
            </a:extLst>
          </p:cNvPr>
          <p:cNvSpPr>
            <a:spLocks noGrp="1"/>
          </p:cNvSpPr>
          <p:nvPr>
            <p:ph type="title"/>
          </p:nvPr>
        </p:nvSpPr>
        <p:spPr/>
        <p:txBody>
          <a:bodyPr/>
          <a:lstStyle/>
          <a:p>
            <a:r>
              <a:rPr lang="en-US" altLang="en-US" dirty="0"/>
              <a:t>Example 7 – Solution (1 of 2)</a:t>
            </a:r>
            <a:endParaRPr lang="en-IN" dirty="0"/>
          </a:p>
        </p:txBody>
      </p:sp>
      <p:sp>
        <p:nvSpPr>
          <p:cNvPr id="3" name="Content Placeholder 2">
            <a:extLst>
              <a:ext uri="{FF2B5EF4-FFF2-40B4-BE49-F238E27FC236}">
                <a16:creationId xmlns="" xmlns:a16="http://schemas.microsoft.com/office/drawing/2014/main" id="{E1A90FBD-75ED-4F6E-BE6F-F7DEC8DC2175}"/>
              </a:ext>
            </a:extLst>
          </p:cNvPr>
          <p:cNvSpPr>
            <a:spLocks noGrp="1"/>
          </p:cNvSpPr>
          <p:nvPr>
            <p:ph sz="quarter" idx="23"/>
          </p:nvPr>
        </p:nvSpPr>
        <p:spPr>
          <a:xfrm>
            <a:off x="736600" y="1289050"/>
            <a:ext cx="7063232" cy="352427"/>
          </a:xfrm>
        </p:spPr>
        <p:txBody>
          <a:bodyPr/>
          <a:lstStyle/>
          <a:p>
            <a:r>
              <a:rPr lang="en-US" altLang="en-US" dirty="0"/>
              <a:t>On the other hand, if </a:t>
            </a:r>
            <a:r>
              <a:rPr lang="en-US" altLang="en-US" i="1" dirty="0"/>
              <a:t>x</a:t>
            </a:r>
            <a:r>
              <a:rPr lang="en-US" altLang="en-US" dirty="0"/>
              <a:t> &gt; −1, then the value of </a:t>
            </a:r>
            <a:r>
              <a:rPr lang="en-US" altLang="en-US" i="1" dirty="0"/>
              <a:t>f</a:t>
            </a:r>
            <a:r>
              <a:rPr lang="en-US" altLang="en-US" sz="400" i="1" dirty="0"/>
              <a:t> </a:t>
            </a:r>
            <a:r>
              <a:rPr lang="en-US" altLang="en-US" dirty="0"/>
              <a:t>(</a:t>
            </a:r>
            <a:r>
              <a:rPr lang="en-US" altLang="en-US" i="1" dirty="0"/>
              <a:t>x</a:t>
            </a:r>
            <a:r>
              <a:rPr lang="en-US" altLang="en-US" dirty="0"/>
              <a:t>) is</a:t>
            </a:r>
            <a:endParaRPr lang="en-IN" dirty="0"/>
          </a:p>
        </p:txBody>
      </p:sp>
      <p:graphicFrame>
        <p:nvGraphicFramePr>
          <p:cNvPr id="12" name="Content Placeholder 11" descr="x^2">
            <a:extLst>
              <a:ext uri="{FF2B5EF4-FFF2-40B4-BE49-F238E27FC236}">
                <a16:creationId xmlns="" xmlns:a16="http://schemas.microsoft.com/office/drawing/2014/main" id="{E4291853-08A8-478A-BCBC-8475153BD137}"/>
              </a:ext>
            </a:extLst>
          </p:cNvPr>
          <p:cNvGraphicFramePr>
            <a:graphicFrameLocks noGrp="1" noChangeAspect="1"/>
          </p:cNvGraphicFramePr>
          <p:nvPr>
            <p:ph sz="quarter" idx="24"/>
            <p:extLst>
              <p:ext uri="{D42A27DB-BD31-4B8C-83A1-F6EECF244321}">
                <p14:modId xmlns:p14="http://schemas.microsoft.com/office/powerpoint/2010/main" val="799952610"/>
              </p:ext>
            </p:extLst>
          </p:nvPr>
        </p:nvGraphicFramePr>
        <p:xfrm>
          <a:off x="7824788" y="1250950"/>
          <a:ext cx="406400" cy="330200"/>
        </p:xfrm>
        <a:graphic>
          <a:graphicData uri="http://schemas.openxmlformats.org/presentationml/2006/ole">
            <mc:AlternateContent xmlns:mc="http://schemas.openxmlformats.org/markup-compatibility/2006">
              <mc:Choice xmlns:v="urn:schemas-microsoft-com:vml" Requires="v">
                <p:oleObj spid="_x0000_s389544" name="Equation" r:id="rId3" imgW="406080" imgH="330120" progId="Equation.DSMT4">
                  <p:embed/>
                </p:oleObj>
              </mc:Choice>
              <mc:Fallback>
                <p:oleObj name="Equation" r:id="rId3" imgW="406080" imgH="330120" progId="Equation.DSMT4">
                  <p:embed/>
                  <p:pic>
                    <p:nvPicPr>
                      <p:cNvPr id="11" name="Object 10">
                        <a:extLst>
                          <a:ext uri="{FF2B5EF4-FFF2-40B4-BE49-F238E27FC236}">
                            <a16:creationId xmlns="" xmlns:a16="http://schemas.microsoft.com/office/drawing/2014/main" id="{F30CF99E-9929-4D0B-BD3B-AB54597075E6}"/>
                          </a:ext>
                        </a:extLst>
                      </p:cNvPr>
                      <p:cNvPicPr/>
                      <p:nvPr/>
                    </p:nvPicPr>
                    <p:blipFill>
                      <a:blip r:embed="rId4"/>
                      <a:stretch>
                        <a:fillRect/>
                      </a:stretch>
                    </p:blipFill>
                    <p:spPr>
                      <a:xfrm>
                        <a:off x="7824788" y="1250950"/>
                        <a:ext cx="406400" cy="330200"/>
                      </a:xfrm>
                      <a:prstGeom prst="rect">
                        <a:avLst/>
                      </a:prstGeom>
                    </p:spPr>
                  </p:pic>
                </p:oleObj>
              </mc:Fallback>
            </mc:AlternateContent>
          </a:graphicData>
        </a:graphic>
      </p:graphicFrame>
      <p:sp>
        <p:nvSpPr>
          <p:cNvPr id="10" name="Content Placeholder 2">
            <a:extLst>
              <a:ext uri="{FF2B5EF4-FFF2-40B4-BE49-F238E27FC236}">
                <a16:creationId xmlns="" xmlns:a16="http://schemas.microsoft.com/office/drawing/2014/main" id="{E1A90FBD-75ED-4F6E-BE6F-F7DEC8DC2175}"/>
              </a:ext>
            </a:extLst>
          </p:cNvPr>
          <p:cNvSpPr>
            <a:spLocks noGrp="1"/>
          </p:cNvSpPr>
          <p:nvPr>
            <p:ph sz="quarter" idx="23"/>
          </p:nvPr>
        </p:nvSpPr>
        <p:spPr>
          <a:xfrm>
            <a:off x="738872" y="1277675"/>
            <a:ext cx="11039146" cy="796786"/>
          </a:xfrm>
        </p:spPr>
        <p:txBody>
          <a:bodyPr/>
          <a:lstStyle/>
          <a:p>
            <a:r>
              <a:rPr lang="en-IN" dirty="0" smtClean="0"/>
              <a:t>                                                                                          Note that </a:t>
            </a:r>
            <a:r>
              <a:rPr lang="en-IN" dirty="0"/>
              <a:t>even though two different formulas are used, </a:t>
            </a:r>
            <a:r>
              <a:rPr lang="en-IN" i="1" dirty="0"/>
              <a:t>f </a:t>
            </a:r>
            <a:r>
              <a:rPr lang="en-IN" dirty="0"/>
              <a:t>is </a:t>
            </a:r>
            <a:r>
              <a:rPr lang="en-IN" i="1" dirty="0"/>
              <a:t>one </a:t>
            </a:r>
            <a:r>
              <a:rPr lang="en-IN" dirty="0"/>
              <a:t>function, not two.</a:t>
            </a:r>
          </a:p>
        </p:txBody>
      </p:sp>
      <p:graphicFrame>
        <p:nvGraphicFramePr>
          <p:cNvPr id="14" name="Content Placeholder 13" descr="since negative 2 &lt;= negative 1, we have f(negative 2) = 1 minus (negative 2) = 3.&#10;since negative 1 &lt;= negative 1, we have f(negative 1) = 1 minus (negative 1) = 2.&#10;since 0 &gt; negative 1, we have f(0) = 0^2 = 0.">
            <a:extLst>
              <a:ext uri="{FF2B5EF4-FFF2-40B4-BE49-F238E27FC236}">
                <a16:creationId xmlns="" xmlns:a16="http://schemas.microsoft.com/office/drawing/2014/main" id="{E62FF49E-1895-46B4-A681-14272D4301D1}"/>
              </a:ext>
            </a:extLst>
          </p:cNvPr>
          <p:cNvGraphicFramePr>
            <a:graphicFrameLocks noGrp="1" noChangeAspect="1"/>
          </p:cNvGraphicFramePr>
          <p:nvPr>
            <p:ph sz="quarter" idx="25"/>
            <p:extLst>
              <p:ext uri="{D42A27DB-BD31-4B8C-83A1-F6EECF244321}">
                <p14:modId xmlns:p14="http://schemas.microsoft.com/office/powerpoint/2010/main" val="3887850160"/>
              </p:ext>
            </p:extLst>
          </p:nvPr>
        </p:nvGraphicFramePr>
        <p:xfrm>
          <a:off x="3301503" y="2171613"/>
          <a:ext cx="5473740" cy="1376806"/>
        </p:xfrm>
        <a:graphic>
          <a:graphicData uri="http://schemas.openxmlformats.org/presentationml/2006/ole">
            <mc:AlternateContent xmlns:mc="http://schemas.openxmlformats.org/markup-compatibility/2006">
              <mc:Choice xmlns:v="urn:schemas-microsoft-com:vml" Requires="v">
                <p:oleObj spid="_x0000_s389545" name="Equation" r:id="rId5" imgW="5956200" imgH="1498320" progId="Equation.DSMT4">
                  <p:embed/>
                </p:oleObj>
              </mc:Choice>
              <mc:Fallback>
                <p:oleObj name="Equation" r:id="rId5" imgW="5956200" imgH="1498320" progId="Equation.DSMT4">
                  <p:embed/>
                  <p:pic>
                    <p:nvPicPr>
                      <p:cNvPr id="13" name="Object 12">
                        <a:extLst>
                          <a:ext uri="{FF2B5EF4-FFF2-40B4-BE49-F238E27FC236}">
                            <a16:creationId xmlns="" xmlns:a16="http://schemas.microsoft.com/office/drawing/2014/main" id="{8E58466E-5181-45CB-BA89-842985DA52DE}"/>
                          </a:ext>
                        </a:extLst>
                      </p:cNvPr>
                      <p:cNvPicPr/>
                      <p:nvPr/>
                    </p:nvPicPr>
                    <p:blipFill>
                      <a:blip r:embed="rId6"/>
                      <a:stretch>
                        <a:fillRect/>
                      </a:stretch>
                    </p:blipFill>
                    <p:spPr>
                      <a:xfrm>
                        <a:off x="3301503" y="2171613"/>
                        <a:ext cx="5473740" cy="1376806"/>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9A12694A-44F3-47D2-8DE5-EBBB3C65BE90}"/>
              </a:ext>
            </a:extLst>
          </p:cNvPr>
          <p:cNvSpPr>
            <a:spLocks noGrp="1"/>
          </p:cNvSpPr>
          <p:nvPr>
            <p:ph sz="quarter" idx="26"/>
          </p:nvPr>
        </p:nvSpPr>
        <p:spPr>
          <a:xfrm>
            <a:off x="736600" y="3952958"/>
            <a:ext cx="6944360" cy="352427"/>
          </a:xfrm>
        </p:spPr>
        <p:txBody>
          <a:bodyPr/>
          <a:lstStyle/>
          <a:p>
            <a:r>
              <a:rPr lang="en-US" altLang="en-US" dirty="0"/>
              <a:t>How do we draw the graph of </a:t>
            </a:r>
            <a:r>
              <a:rPr lang="en-US" altLang="en-US" i="1" dirty="0"/>
              <a:t>f</a:t>
            </a:r>
            <a:r>
              <a:rPr lang="en-US" altLang="en-US" sz="1200" i="1" dirty="0"/>
              <a:t> </a:t>
            </a:r>
            <a:r>
              <a:rPr lang="en-US" altLang="en-US" dirty="0"/>
              <a:t>? We observe that if</a:t>
            </a:r>
            <a:endParaRPr lang="en-IN" dirty="0"/>
          </a:p>
        </p:txBody>
      </p:sp>
      <p:graphicFrame>
        <p:nvGraphicFramePr>
          <p:cNvPr id="16" name="Content Placeholder 15" descr="x &lt;= negative 1">
            <a:extLst>
              <a:ext uri="{FF2B5EF4-FFF2-40B4-BE49-F238E27FC236}">
                <a16:creationId xmlns="" xmlns:a16="http://schemas.microsoft.com/office/drawing/2014/main" id="{A001878D-C0F5-4174-8F6F-1988AD0D96C8}"/>
              </a:ext>
            </a:extLst>
          </p:cNvPr>
          <p:cNvGraphicFramePr>
            <a:graphicFrameLocks noGrp="1" noChangeAspect="1"/>
          </p:cNvGraphicFramePr>
          <p:nvPr>
            <p:ph sz="quarter" idx="27"/>
            <p:extLst>
              <p:ext uri="{D42A27DB-BD31-4B8C-83A1-F6EECF244321}">
                <p14:modId xmlns:p14="http://schemas.microsoft.com/office/powerpoint/2010/main" val="94171704"/>
              </p:ext>
            </p:extLst>
          </p:nvPr>
        </p:nvGraphicFramePr>
        <p:xfrm>
          <a:off x="7696200" y="3935940"/>
          <a:ext cx="889000" cy="330200"/>
        </p:xfrm>
        <a:graphic>
          <a:graphicData uri="http://schemas.openxmlformats.org/presentationml/2006/ole">
            <mc:AlternateContent xmlns:mc="http://schemas.openxmlformats.org/markup-compatibility/2006">
              <mc:Choice xmlns:v="urn:schemas-microsoft-com:vml" Requires="v">
                <p:oleObj spid="_x0000_s389546" name="Equation" r:id="rId7" imgW="888840" imgH="330120" progId="Equation.DSMT4">
                  <p:embed/>
                </p:oleObj>
              </mc:Choice>
              <mc:Fallback>
                <p:oleObj name="Equation" r:id="rId7" imgW="888840" imgH="330120" progId="Equation.DSMT4">
                  <p:embed/>
                  <p:pic>
                    <p:nvPicPr>
                      <p:cNvPr id="15" name="Object 14">
                        <a:extLst>
                          <a:ext uri="{FF2B5EF4-FFF2-40B4-BE49-F238E27FC236}">
                            <a16:creationId xmlns="" xmlns:a16="http://schemas.microsoft.com/office/drawing/2014/main" id="{BAE5B4BE-9F96-4C16-9F7D-DC86DB1A11C4}"/>
                          </a:ext>
                        </a:extLst>
                      </p:cNvPr>
                      <p:cNvPicPr/>
                      <p:nvPr/>
                    </p:nvPicPr>
                    <p:blipFill>
                      <a:blip r:embed="rId8"/>
                      <a:stretch>
                        <a:fillRect/>
                      </a:stretch>
                    </p:blipFill>
                    <p:spPr>
                      <a:xfrm>
                        <a:off x="7696200" y="3935940"/>
                        <a:ext cx="889000" cy="3302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53E645FA-01B9-4560-960B-29F579A5625F}"/>
              </a:ext>
            </a:extLst>
          </p:cNvPr>
          <p:cNvSpPr>
            <a:spLocks noGrp="1"/>
          </p:cNvSpPr>
          <p:nvPr>
            <p:ph sz="quarter" idx="28"/>
          </p:nvPr>
        </p:nvSpPr>
        <p:spPr>
          <a:xfrm>
            <a:off x="8655303" y="3952959"/>
            <a:ext cx="3240861" cy="322177"/>
          </a:xfrm>
        </p:spPr>
        <p:txBody>
          <a:bodyPr/>
          <a:lstStyle/>
          <a:p>
            <a:r>
              <a:rPr lang="en-US" altLang="en-US" dirty="0"/>
              <a:t>then </a:t>
            </a:r>
            <a:r>
              <a:rPr lang="en-US" altLang="en-US" i="1" dirty="0"/>
              <a:t>f</a:t>
            </a:r>
            <a:r>
              <a:rPr lang="en-US" altLang="en-US" sz="400" i="1" dirty="0"/>
              <a:t> </a:t>
            </a:r>
            <a:r>
              <a:rPr lang="en-US" altLang="en-US" dirty="0"/>
              <a:t>(</a:t>
            </a:r>
            <a:r>
              <a:rPr lang="en-US" altLang="en-US" i="1" dirty="0"/>
              <a:t>x</a:t>
            </a:r>
            <a:r>
              <a:rPr lang="en-US" altLang="en-US" dirty="0"/>
              <a:t>) = 1 − </a:t>
            </a:r>
            <a:r>
              <a:rPr lang="en-US" altLang="en-US" i="1" dirty="0"/>
              <a:t>x</a:t>
            </a:r>
            <a:r>
              <a:rPr lang="en-US" altLang="en-US" dirty="0"/>
              <a:t>, so the</a:t>
            </a:r>
            <a:endParaRPr lang="en-IN" dirty="0"/>
          </a:p>
        </p:txBody>
      </p:sp>
      <p:sp>
        <p:nvSpPr>
          <p:cNvPr id="9" name="Content Placeholder 8">
            <a:extLst>
              <a:ext uri="{FF2B5EF4-FFF2-40B4-BE49-F238E27FC236}">
                <a16:creationId xmlns="" xmlns:a16="http://schemas.microsoft.com/office/drawing/2014/main" id="{9D393363-16EB-4E44-9C6D-589725A46CC5}"/>
              </a:ext>
            </a:extLst>
          </p:cNvPr>
          <p:cNvSpPr>
            <a:spLocks noGrp="1"/>
          </p:cNvSpPr>
          <p:nvPr>
            <p:ph sz="quarter" idx="29"/>
          </p:nvPr>
        </p:nvSpPr>
        <p:spPr>
          <a:xfrm>
            <a:off x="736600" y="4305635"/>
            <a:ext cx="10712450" cy="907815"/>
          </a:xfrm>
        </p:spPr>
        <p:txBody>
          <a:bodyPr/>
          <a:lstStyle/>
          <a:p>
            <a:pPr>
              <a:lnSpc>
                <a:spcPct val="100000"/>
              </a:lnSpc>
            </a:pPr>
            <a:r>
              <a:rPr lang="en-US" altLang="en-US" dirty="0"/>
              <a:t>part of the graph of </a:t>
            </a:r>
            <a:r>
              <a:rPr lang="en-US" altLang="en-US" i="1" dirty="0"/>
              <a:t>f</a:t>
            </a:r>
            <a:r>
              <a:rPr lang="en-US" altLang="en-US" dirty="0"/>
              <a:t> that lies to the left of the vertical line </a:t>
            </a:r>
            <a:r>
              <a:rPr lang="en-US" altLang="en-US" i="1" dirty="0"/>
              <a:t>x</a:t>
            </a:r>
            <a:r>
              <a:rPr lang="en-US" altLang="en-US" dirty="0"/>
              <a:t> = −1 must coincide with the line </a:t>
            </a:r>
            <a:r>
              <a:rPr lang="en-US" altLang="en-US" i="1" dirty="0"/>
              <a:t>y </a:t>
            </a:r>
            <a:r>
              <a:rPr lang="en-US" altLang="en-US" dirty="0"/>
              <a:t>= 1 − </a:t>
            </a:r>
            <a:r>
              <a:rPr lang="en-US" altLang="en-US" i="1" dirty="0"/>
              <a:t>x</a:t>
            </a:r>
            <a:r>
              <a:rPr lang="en-US" altLang="en-US" dirty="0"/>
              <a:t>, which has slope −1 and </a:t>
            </a:r>
            <a:r>
              <a:rPr lang="en-US" altLang="en-US" i="1" dirty="0"/>
              <a:t>y</a:t>
            </a:r>
            <a:r>
              <a:rPr lang="en-US" altLang="en-US" dirty="0"/>
              <a:t>-intercept 1.</a:t>
            </a:r>
          </a:p>
        </p:txBody>
      </p:sp>
    </p:spTree>
    <p:extLst>
      <p:ext uri="{BB962C8B-B14F-4D97-AF65-F5344CB8AC3E}">
        <p14:creationId xmlns:p14="http://schemas.microsoft.com/office/powerpoint/2010/main" val="11801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4FD089EF-2290-408C-8250-B68F93707E68}"/>
              </a:ext>
            </a:extLst>
          </p:cNvPr>
          <p:cNvSpPr>
            <a:spLocks noGrp="1"/>
          </p:cNvSpPr>
          <p:nvPr>
            <p:ph type="title"/>
          </p:nvPr>
        </p:nvSpPr>
        <p:spPr>
          <a:xfrm>
            <a:off x="841248" y="380891"/>
            <a:ext cx="10515600" cy="672105"/>
          </a:xfrm>
        </p:spPr>
        <p:txBody>
          <a:bodyPr/>
          <a:lstStyle/>
          <a:p>
            <a:r>
              <a:rPr lang="en-US" altLang="en-US" dirty="0"/>
              <a:t>Example 7 – Solution </a:t>
            </a:r>
            <a:r>
              <a:rPr lang="en-US" altLang="en-US" dirty="0" smtClean="0"/>
              <a:t>(2 </a:t>
            </a:r>
            <a:r>
              <a:rPr lang="en-US" altLang="en-US" dirty="0"/>
              <a:t>of 2)</a:t>
            </a:r>
            <a:endParaRPr lang="en-IN" dirty="0"/>
          </a:p>
        </p:txBody>
      </p:sp>
      <p:sp>
        <p:nvSpPr>
          <p:cNvPr id="12" name="Content Placeholder 11">
            <a:extLst>
              <a:ext uri="{FF2B5EF4-FFF2-40B4-BE49-F238E27FC236}">
                <a16:creationId xmlns="" xmlns:a16="http://schemas.microsoft.com/office/drawing/2014/main" id="{1CA36857-2091-4F17-B181-5FCD1C55BBF9}"/>
              </a:ext>
            </a:extLst>
          </p:cNvPr>
          <p:cNvSpPr>
            <a:spLocks noGrp="1"/>
          </p:cNvSpPr>
          <p:nvPr>
            <p:ph sz="quarter" idx="23"/>
          </p:nvPr>
        </p:nvSpPr>
        <p:spPr>
          <a:xfrm>
            <a:off x="736600" y="1289050"/>
            <a:ext cx="1906016" cy="338582"/>
          </a:xfrm>
        </p:spPr>
        <p:txBody>
          <a:bodyPr/>
          <a:lstStyle/>
          <a:p>
            <a:r>
              <a:rPr lang="en-US" altLang="en-US" dirty="0"/>
              <a:t>If </a:t>
            </a:r>
            <a:r>
              <a:rPr lang="en-US" altLang="en-US" i="1" dirty="0"/>
              <a:t>x</a:t>
            </a:r>
            <a:r>
              <a:rPr lang="en-US" altLang="en-US" dirty="0"/>
              <a:t> &gt; −1, then</a:t>
            </a:r>
            <a:endParaRPr lang="en-IN" dirty="0"/>
          </a:p>
        </p:txBody>
      </p:sp>
      <p:graphicFrame>
        <p:nvGraphicFramePr>
          <p:cNvPr id="29" name="Content Placeholder 28" descr="f(x) = x^2">
            <a:extLst>
              <a:ext uri="{FF2B5EF4-FFF2-40B4-BE49-F238E27FC236}">
                <a16:creationId xmlns="" xmlns:a16="http://schemas.microsoft.com/office/drawing/2014/main" id="{4F0A9A31-C022-4D74-A6E8-230F34AC5FA9}"/>
              </a:ext>
            </a:extLst>
          </p:cNvPr>
          <p:cNvGraphicFramePr>
            <a:graphicFrameLocks noGrp="1" noChangeAspect="1"/>
          </p:cNvGraphicFramePr>
          <p:nvPr>
            <p:ph sz="quarter" idx="24"/>
            <p:extLst>
              <p:ext uri="{D42A27DB-BD31-4B8C-83A1-F6EECF244321}">
                <p14:modId xmlns:p14="http://schemas.microsoft.com/office/powerpoint/2010/main" val="2377006306"/>
              </p:ext>
            </p:extLst>
          </p:nvPr>
        </p:nvGraphicFramePr>
        <p:xfrm>
          <a:off x="2693988" y="1236663"/>
          <a:ext cx="1308100" cy="444500"/>
        </p:xfrm>
        <a:graphic>
          <a:graphicData uri="http://schemas.openxmlformats.org/presentationml/2006/ole">
            <mc:AlternateContent xmlns:mc="http://schemas.openxmlformats.org/markup-compatibility/2006">
              <mc:Choice xmlns:v="urn:schemas-microsoft-com:vml" Requires="v">
                <p:oleObj spid="_x0000_s373708" name="Equation" r:id="rId3" imgW="1307880" imgH="444240" progId="Equation.DSMT4">
                  <p:embed/>
                </p:oleObj>
              </mc:Choice>
              <mc:Fallback>
                <p:oleObj name="Equation" r:id="rId3" imgW="1307880" imgH="444240" progId="Equation.DSMT4">
                  <p:embed/>
                  <p:pic>
                    <p:nvPicPr>
                      <p:cNvPr id="28" name="Object 27">
                        <a:extLst>
                          <a:ext uri="{FF2B5EF4-FFF2-40B4-BE49-F238E27FC236}">
                            <a16:creationId xmlns="" xmlns:a16="http://schemas.microsoft.com/office/drawing/2014/main" id="{A3E645AB-936F-43DC-9101-950FC3764B52}"/>
                          </a:ext>
                        </a:extLst>
                      </p:cNvPr>
                      <p:cNvPicPr/>
                      <p:nvPr/>
                    </p:nvPicPr>
                    <p:blipFill>
                      <a:blip r:embed="rId4"/>
                      <a:stretch>
                        <a:fillRect/>
                      </a:stretch>
                    </p:blipFill>
                    <p:spPr>
                      <a:xfrm>
                        <a:off x="2693988" y="1236663"/>
                        <a:ext cx="1308100" cy="444500"/>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E22D1E6D-A774-461D-A611-72E9BDD62370}"/>
              </a:ext>
            </a:extLst>
          </p:cNvPr>
          <p:cNvSpPr>
            <a:spLocks noGrp="1"/>
          </p:cNvSpPr>
          <p:nvPr>
            <p:ph sz="quarter" idx="25"/>
          </p:nvPr>
        </p:nvSpPr>
        <p:spPr>
          <a:xfrm>
            <a:off x="4082184" y="1289051"/>
            <a:ext cx="7387948" cy="338582"/>
          </a:xfrm>
        </p:spPr>
        <p:txBody>
          <a:bodyPr/>
          <a:lstStyle/>
          <a:p>
            <a:r>
              <a:rPr lang="en-US" altLang="en-US" dirty="0"/>
              <a:t>so the part of the graph of </a:t>
            </a:r>
            <a:r>
              <a:rPr lang="en-US" altLang="en-US" i="1" dirty="0"/>
              <a:t>f</a:t>
            </a:r>
            <a:r>
              <a:rPr lang="en-US" altLang="en-US" dirty="0"/>
              <a:t> that lies to the right of the</a:t>
            </a:r>
            <a:endParaRPr lang="en-IN" dirty="0"/>
          </a:p>
        </p:txBody>
      </p:sp>
      <p:sp>
        <p:nvSpPr>
          <p:cNvPr id="15" name="Content Placeholder 14">
            <a:extLst>
              <a:ext uri="{FF2B5EF4-FFF2-40B4-BE49-F238E27FC236}">
                <a16:creationId xmlns="" xmlns:a16="http://schemas.microsoft.com/office/drawing/2014/main" id="{332B56B2-64A6-42C8-9B21-D847B3B2DF20}"/>
              </a:ext>
            </a:extLst>
          </p:cNvPr>
          <p:cNvSpPr>
            <a:spLocks noGrp="1"/>
          </p:cNvSpPr>
          <p:nvPr>
            <p:ph sz="quarter" idx="26"/>
          </p:nvPr>
        </p:nvSpPr>
        <p:spPr>
          <a:xfrm>
            <a:off x="736600" y="1742822"/>
            <a:ext cx="5728208" cy="338583"/>
          </a:xfrm>
        </p:spPr>
        <p:txBody>
          <a:bodyPr/>
          <a:lstStyle/>
          <a:p>
            <a:r>
              <a:rPr lang="en-US" altLang="en-US" dirty="0"/>
              <a:t>line </a:t>
            </a:r>
            <a:r>
              <a:rPr lang="en-US" altLang="en-US" i="1" dirty="0"/>
              <a:t>x</a:t>
            </a:r>
            <a:r>
              <a:rPr lang="en-US" altLang="en-US" dirty="0"/>
              <a:t> = −1 must coincide with the graph of</a:t>
            </a:r>
            <a:endParaRPr lang="en-IN" dirty="0"/>
          </a:p>
        </p:txBody>
      </p:sp>
      <p:graphicFrame>
        <p:nvGraphicFramePr>
          <p:cNvPr id="31" name="Content Placeholder 30" descr="y = x^2,">
            <a:extLst>
              <a:ext uri="{FF2B5EF4-FFF2-40B4-BE49-F238E27FC236}">
                <a16:creationId xmlns="" xmlns:a16="http://schemas.microsoft.com/office/drawing/2014/main" id="{F8293585-2996-4C63-9A5D-4D6B2891BDC4}"/>
              </a:ext>
            </a:extLst>
          </p:cNvPr>
          <p:cNvGraphicFramePr>
            <a:graphicFrameLocks noGrp="1" noChangeAspect="1"/>
          </p:cNvGraphicFramePr>
          <p:nvPr>
            <p:ph sz="quarter" idx="27"/>
            <p:extLst>
              <p:ext uri="{D42A27DB-BD31-4B8C-83A1-F6EECF244321}">
                <p14:modId xmlns:p14="http://schemas.microsoft.com/office/powerpoint/2010/main" val="172798131"/>
              </p:ext>
            </p:extLst>
          </p:nvPr>
        </p:nvGraphicFramePr>
        <p:xfrm>
          <a:off x="6534150" y="1658938"/>
          <a:ext cx="927100" cy="393700"/>
        </p:xfrm>
        <a:graphic>
          <a:graphicData uri="http://schemas.openxmlformats.org/presentationml/2006/ole">
            <mc:AlternateContent xmlns:mc="http://schemas.openxmlformats.org/markup-compatibility/2006">
              <mc:Choice xmlns:v="urn:schemas-microsoft-com:vml" Requires="v">
                <p:oleObj spid="_x0000_s373709" name="Equation" r:id="rId5" imgW="927000" imgH="393480" progId="Equation.DSMT4">
                  <p:embed/>
                </p:oleObj>
              </mc:Choice>
              <mc:Fallback>
                <p:oleObj name="Equation" r:id="rId5" imgW="927000" imgH="393480" progId="Equation.DSMT4">
                  <p:embed/>
                  <p:pic>
                    <p:nvPicPr>
                      <p:cNvPr id="30" name="Object 29">
                        <a:extLst>
                          <a:ext uri="{FF2B5EF4-FFF2-40B4-BE49-F238E27FC236}">
                            <a16:creationId xmlns="" xmlns:a16="http://schemas.microsoft.com/office/drawing/2014/main" id="{B22ED588-AE63-4A44-B6DB-E746199F07AA}"/>
                          </a:ext>
                        </a:extLst>
                      </p:cNvPr>
                      <p:cNvPicPr/>
                      <p:nvPr/>
                    </p:nvPicPr>
                    <p:blipFill>
                      <a:blip r:embed="rId6"/>
                      <a:stretch>
                        <a:fillRect/>
                      </a:stretch>
                    </p:blipFill>
                    <p:spPr>
                      <a:xfrm>
                        <a:off x="6534150" y="1658938"/>
                        <a:ext cx="927100" cy="393700"/>
                      </a:xfrm>
                      <a:prstGeom prst="rect">
                        <a:avLst/>
                      </a:prstGeom>
                    </p:spPr>
                  </p:pic>
                </p:oleObj>
              </mc:Fallback>
            </mc:AlternateContent>
          </a:graphicData>
        </a:graphic>
      </p:graphicFrame>
      <p:sp>
        <p:nvSpPr>
          <p:cNvPr id="17" name="Content Placeholder 16">
            <a:extLst>
              <a:ext uri="{FF2B5EF4-FFF2-40B4-BE49-F238E27FC236}">
                <a16:creationId xmlns="" xmlns:a16="http://schemas.microsoft.com/office/drawing/2014/main" id="{03D782DE-B251-4DCB-84D1-B40893538174}"/>
              </a:ext>
            </a:extLst>
          </p:cNvPr>
          <p:cNvSpPr>
            <a:spLocks noGrp="1"/>
          </p:cNvSpPr>
          <p:nvPr>
            <p:ph sz="quarter" idx="28"/>
          </p:nvPr>
        </p:nvSpPr>
        <p:spPr>
          <a:xfrm>
            <a:off x="7548182" y="1715390"/>
            <a:ext cx="3882579" cy="364918"/>
          </a:xfrm>
        </p:spPr>
        <p:txBody>
          <a:bodyPr/>
          <a:lstStyle/>
          <a:p>
            <a:r>
              <a:rPr lang="en-US" altLang="en-US" dirty="0"/>
              <a:t>which is a parabola. This</a:t>
            </a:r>
            <a:endParaRPr lang="en-IN" dirty="0"/>
          </a:p>
        </p:txBody>
      </p:sp>
      <p:sp>
        <p:nvSpPr>
          <p:cNvPr id="18" name="Content Placeholder 17">
            <a:extLst>
              <a:ext uri="{FF2B5EF4-FFF2-40B4-BE49-F238E27FC236}">
                <a16:creationId xmlns="" xmlns:a16="http://schemas.microsoft.com/office/drawing/2014/main" id="{CF29C741-B0EC-47E0-9E03-1292182C6218}"/>
              </a:ext>
            </a:extLst>
          </p:cNvPr>
          <p:cNvSpPr>
            <a:spLocks noGrp="1"/>
          </p:cNvSpPr>
          <p:nvPr>
            <p:ph sz="quarter" idx="29"/>
          </p:nvPr>
        </p:nvSpPr>
        <p:spPr>
          <a:xfrm>
            <a:off x="736600" y="2172274"/>
            <a:ext cx="6139688" cy="330007"/>
          </a:xfrm>
        </p:spPr>
        <p:txBody>
          <a:bodyPr/>
          <a:lstStyle/>
          <a:p>
            <a:r>
              <a:rPr lang="en-US" altLang="en-US" dirty="0"/>
              <a:t>enables us to sketch the graph in Figure 15.</a:t>
            </a:r>
            <a:endParaRPr lang="en-IN" dirty="0"/>
          </a:p>
        </p:txBody>
      </p:sp>
      <p:sp>
        <p:nvSpPr>
          <p:cNvPr id="20" name="Content Placeholder 19">
            <a:extLst>
              <a:ext uri="{FF2B5EF4-FFF2-40B4-BE49-F238E27FC236}">
                <a16:creationId xmlns="" xmlns:a16="http://schemas.microsoft.com/office/drawing/2014/main" id="{1B02582A-2CAF-4CD4-9165-C03F2CA1F5AD}"/>
              </a:ext>
            </a:extLst>
          </p:cNvPr>
          <p:cNvSpPr>
            <a:spLocks noGrp="1"/>
          </p:cNvSpPr>
          <p:nvPr>
            <p:ph sz="quarter" idx="31"/>
          </p:nvPr>
        </p:nvSpPr>
        <p:spPr>
          <a:xfrm>
            <a:off x="736599" y="4839750"/>
            <a:ext cx="10712449" cy="307804"/>
          </a:xfrm>
        </p:spPr>
        <p:txBody>
          <a:bodyPr/>
          <a:lstStyle/>
          <a:p>
            <a:pPr algn="ctr"/>
            <a:r>
              <a:rPr lang="en-US" altLang="en-US" sz="1200" b="1" dirty="0"/>
              <a:t>Figure 15</a:t>
            </a:r>
          </a:p>
        </p:txBody>
      </p:sp>
      <p:pic>
        <p:nvPicPr>
          <p:cNvPr id="32" name="Content Placeholder 31" descr="The graph consists of two parts. For x &lt;= 1, the graph is a line falling in the second quadrant to a closed circle at x = negative 1. For x &gt; 1, the curve is a parabola that falls from the open circle at x = negative 1 to the vertex at the origin, the rises in the first quadrant.">
            <a:extLst>
              <a:ext uri="{FF2B5EF4-FFF2-40B4-BE49-F238E27FC236}">
                <a16:creationId xmlns="" xmlns:a16="http://schemas.microsoft.com/office/drawing/2014/main" id="{B6C545FC-6B12-4D1F-A79C-390A50DB8D70}"/>
              </a:ext>
            </a:extLst>
          </p:cNvPr>
          <p:cNvPicPr>
            <a:picLocks noGrp="1" noChangeAspect="1"/>
          </p:cNvPicPr>
          <p:nvPr>
            <p:ph sz="quarter" idx="30"/>
          </p:nvPr>
        </p:nvPicPr>
        <p:blipFill>
          <a:blip r:embed="rId7"/>
          <a:stretch>
            <a:fillRect/>
          </a:stretch>
        </p:blipFill>
        <p:spPr>
          <a:xfrm>
            <a:off x="4800458" y="2600139"/>
            <a:ext cx="2475545" cy="2092277"/>
          </a:xfrm>
          <a:prstGeom prst="rect">
            <a:avLst/>
          </a:prstGeom>
        </p:spPr>
      </p:pic>
      <p:sp>
        <p:nvSpPr>
          <p:cNvPr id="21" name="Content Placeholder 20">
            <a:extLst>
              <a:ext uri="{FF2B5EF4-FFF2-40B4-BE49-F238E27FC236}">
                <a16:creationId xmlns="" xmlns:a16="http://schemas.microsoft.com/office/drawing/2014/main" id="{D616E72E-34C1-435C-A300-C8A855EFDF97}"/>
              </a:ext>
            </a:extLst>
          </p:cNvPr>
          <p:cNvSpPr>
            <a:spLocks noGrp="1"/>
          </p:cNvSpPr>
          <p:nvPr>
            <p:ph sz="quarter" idx="32"/>
          </p:nvPr>
        </p:nvSpPr>
        <p:spPr>
          <a:xfrm>
            <a:off x="736600" y="5313652"/>
            <a:ext cx="10712450" cy="773246"/>
          </a:xfrm>
        </p:spPr>
        <p:txBody>
          <a:bodyPr/>
          <a:lstStyle/>
          <a:p>
            <a:pPr>
              <a:lnSpc>
                <a:spcPct val="100000"/>
              </a:lnSpc>
            </a:pPr>
            <a:r>
              <a:rPr lang="en-US" altLang="en-US" dirty="0"/>
              <a:t>The solid dot indicates that the point (−1, 2) is included on the graph; the open dot indicates that the point (−1, 1) is excluded from the graph. </a:t>
            </a:r>
          </a:p>
        </p:txBody>
      </p:sp>
    </p:spTree>
    <p:extLst>
      <p:ext uri="{BB962C8B-B14F-4D97-AF65-F5344CB8AC3E}">
        <p14:creationId xmlns:p14="http://schemas.microsoft.com/office/powerpoint/2010/main" val="3695361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8E329-7883-4811-8D6A-27C4657378B4}"/>
              </a:ext>
            </a:extLst>
          </p:cNvPr>
          <p:cNvSpPr>
            <a:spLocks noGrp="1"/>
          </p:cNvSpPr>
          <p:nvPr>
            <p:ph type="title"/>
          </p:nvPr>
        </p:nvSpPr>
        <p:spPr/>
        <p:txBody>
          <a:bodyPr/>
          <a:lstStyle/>
          <a:p>
            <a:r>
              <a:rPr lang="en-US" altLang="en-US" dirty="0"/>
              <a:t>Piecewise Defined Functions </a:t>
            </a:r>
            <a:r>
              <a:rPr lang="en-US" altLang="en-US" b="0" dirty="0" smtClean="0"/>
              <a:t>(2 </a:t>
            </a:r>
            <a:r>
              <a:rPr lang="en-US" altLang="en-US" b="0" dirty="0"/>
              <a:t>of </a:t>
            </a:r>
            <a:r>
              <a:rPr lang="en-US" altLang="en-US" b="0" dirty="0" smtClean="0"/>
              <a:t>4)</a:t>
            </a:r>
            <a:endParaRPr lang="en-IN" b="0" dirty="0"/>
          </a:p>
        </p:txBody>
      </p:sp>
      <p:sp>
        <p:nvSpPr>
          <p:cNvPr id="3" name="Content Placeholder 2">
            <a:extLst>
              <a:ext uri="{FF2B5EF4-FFF2-40B4-BE49-F238E27FC236}">
                <a16:creationId xmlns="" xmlns:a16="http://schemas.microsoft.com/office/drawing/2014/main" id="{4EA83B52-01B5-46E1-BFE1-A9D7A2857B5A}"/>
              </a:ext>
            </a:extLst>
          </p:cNvPr>
          <p:cNvSpPr>
            <a:spLocks noGrp="1"/>
          </p:cNvSpPr>
          <p:nvPr>
            <p:ph sz="quarter" idx="23"/>
          </p:nvPr>
        </p:nvSpPr>
        <p:spPr>
          <a:xfrm>
            <a:off x="736600" y="1289050"/>
            <a:ext cx="10718800" cy="321968"/>
          </a:xfrm>
        </p:spPr>
        <p:txBody>
          <a:bodyPr/>
          <a:lstStyle/>
          <a:p>
            <a:r>
              <a:rPr lang="en-US" altLang="en-US" dirty="0"/>
              <a:t>The next example of a piecewise defined function is the absolute value</a:t>
            </a:r>
            <a:endParaRPr lang="en-IN" dirty="0"/>
          </a:p>
        </p:txBody>
      </p:sp>
      <p:sp>
        <p:nvSpPr>
          <p:cNvPr id="4" name="Content Placeholder 3">
            <a:extLst>
              <a:ext uri="{FF2B5EF4-FFF2-40B4-BE49-F238E27FC236}">
                <a16:creationId xmlns="" xmlns:a16="http://schemas.microsoft.com/office/drawing/2014/main" id="{FE34C6B5-30B9-4167-8840-9DAEBF8CA438}"/>
              </a:ext>
            </a:extLst>
          </p:cNvPr>
          <p:cNvSpPr>
            <a:spLocks noGrp="1"/>
          </p:cNvSpPr>
          <p:nvPr>
            <p:ph sz="quarter" idx="24"/>
          </p:nvPr>
        </p:nvSpPr>
        <p:spPr>
          <a:xfrm>
            <a:off x="736599" y="1682456"/>
            <a:ext cx="9542517" cy="327015"/>
          </a:xfrm>
        </p:spPr>
        <p:txBody>
          <a:bodyPr/>
          <a:lstStyle/>
          <a:p>
            <a:r>
              <a:rPr lang="en-US" altLang="en-US" dirty="0"/>
              <a:t>function. </a:t>
            </a:r>
            <a:r>
              <a:rPr lang="en-US" altLang="en-US" dirty="0" smtClean="0"/>
              <a:t>We know that </a:t>
            </a:r>
            <a:r>
              <a:rPr lang="en-US" altLang="en-US" dirty="0"/>
              <a:t>the </a:t>
            </a:r>
            <a:r>
              <a:rPr lang="en-US" altLang="en-US" b="1" dirty="0"/>
              <a:t>absolute value </a:t>
            </a:r>
            <a:r>
              <a:rPr lang="en-US" altLang="en-US" dirty="0"/>
              <a:t>of a number </a:t>
            </a:r>
            <a:r>
              <a:rPr lang="en-US" altLang="en-US" i="1" dirty="0"/>
              <a:t>a</a:t>
            </a:r>
            <a:r>
              <a:rPr lang="en-US" altLang="en-US" dirty="0"/>
              <a:t>, denoted by</a:t>
            </a:r>
            <a:endParaRPr lang="en-IN" dirty="0"/>
          </a:p>
        </p:txBody>
      </p:sp>
      <p:graphicFrame>
        <p:nvGraphicFramePr>
          <p:cNvPr id="20" name="Content Placeholder 19" descr="abs(a),">
            <a:extLst>
              <a:ext uri="{FF2B5EF4-FFF2-40B4-BE49-F238E27FC236}">
                <a16:creationId xmlns="" xmlns:a16="http://schemas.microsoft.com/office/drawing/2014/main" id="{C568375C-9330-4224-B2FC-FD1BD18C2CB1}"/>
              </a:ext>
            </a:extLst>
          </p:cNvPr>
          <p:cNvGraphicFramePr>
            <a:graphicFrameLocks noGrp="1" noChangeAspect="1"/>
          </p:cNvGraphicFramePr>
          <p:nvPr>
            <p:ph sz="quarter" idx="25"/>
            <p:extLst>
              <p:ext uri="{D42A27DB-BD31-4B8C-83A1-F6EECF244321}">
                <p14:modId xmlns:p14="http://schemas.microsoft.com/office/powerpoint/2010/main" val="1719626031"/>
              </p:ext>
            </p:extLst>
          </p:nvPr>
        </p:nvGraphicFramePr>
        <p:xfrm>
          <a:off x="10266813" y="1633538"/>
          <a:ext cx="393700" cy="431800"/>
        </p:xfrm>
        <a:graphic>
          <a:graphicData uri="http://schemas.openxmlformats.org/presentationml/2006/ole">
            <mc:AlternateContent xmlns:mc="http://schemas.openxmlformats.org/markup-compatibility/2006">
              <mc:Choice xmlns:v="urn:schemas-microsoft-com:vml" Requires="v">
                <p:oleObj spid="_x0000_s390565" name="Equation" r:id="rId3" imgW="393480" imgH="431640" progId="Equation.DSMT4">
                  <p:embed/>
                </p:oleObj>
              </mc:Choice>
              <mc:Fallback>
                <p:oleObj name="Equation" r:id="rId3" imgW="393480" imgH="431640" progId="Equation.DSMT4">
                  <p:embed/>
                  <p:pic>
                    <p:nvPicPr>
                      <p:cNvPr id="19" name="Object 18">
                        <a:extLst>
                          <a:ext uri="{FF2B5EF4-FFF2-40B4-BE49-F238E27FC236}">
                            <a16:creationId xmlns="" xmlns:a16="http://schemas.microsoft.com/office/drawing/2014/main" id="{1AF4F95D-A978-4772-89A2-2872D127660C}"/>
                          </a:ext>
                        </a:extLst>
                      </p:cNvPr>
                      <p:cNvPicPr/>
                      <p:nvPr/>
                    </p:nvPicPr>
                    <p:blipFill>
                      <a:blip r:embed="rId4"/>
                      <a:stretch>
                        <a:fillRect/>
                      </a:stretch>
                    </p:blipFill>
                    <p:spPr>
                      <a:xfrm>
                        <a:off x="10266813" y="1633538"/>
                        <a:ext cx="393700" cy="4318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1C677776-BDF8-4B97-BA09-ABC179229F90}"/>
              </a:ext>
            </a:extLst>
          </p:cNvPr>
          <p:cNvSpPr>
            <a:spLocks noGrp="1"/>
          </p:cNvSpPr>
          <p:nvPr>
            <p:ph sz="quarter" idx="26"/>
          </p:nvPr>
        </p:nvSpPr>
        <p:spPr>
          <a:xfrm>
            <a:off x="736600" y="2080909"/>
            <a:ext cx="10718800" cy="726046"/>
          </a:xfrm>
        </p:spPr>
        <p:txBody>
          <a:bodyPr/>
          <a:lstStyle/>
          <a:p>
            <a:r>
              <a:rPr lang="en-US" altLang="en-US" dirty="0"/>
              <a:t>is the distance from </a:t>
            </a:r>
            <a:r>
              <a:rPr lang="en-US" altLang="en-US" i="1" dirty="0"/>
              <a:t>a</a:t>
            </a:r>
            <a:r>
              <a:rPr lang="en-US" altLang="en-US" dirty="0"/>
              <a:t> to 0 on the real number line. Distances are always positive or 0, so we have</a:t>
            </a:r>
            <a:endParaRPr lang="en-IN" dirty="0"/>
          </a:p>
        </p:txBody>
      </p:sp>
      <p:graphicFrame>
        <p:nvGraphicFramePr>
          <p:cNvPr id="22" name="Content Placeholder 21" descr="abs(a) &gt;= 0 for every number a">
            <a:extLst>
              <a:ext uri="{FF2B5EF4-FFF2-40B4-BE49-F238E27FC236}">
                <a16:creationId xmlns="" xmlns:a16="http://schemas.microsoft.com/office/drawing/2014/main" id="{CB0C320D-CFAE-42CC-BD56-E56CCB92815B}"/>
              </a:ext>
            </a:extLst>
          </p:cNvPr>
          <p:cNvGraphicFramePr>
            <a:graphicFrameLocks noGrp="1" noChangeAspect="1"/>
          </p:cNvGraphicFramePr>
          <p:nvPr>
            <p:ph sz="quarter" idx="27"/>
            <p:extLst>
              <p:ext uri="{D42A27DB-BD31-4B8C-83A1-F6EECF244321}">
                <p14:modId xmlns:p14="http://schemas.microsoft.com/office/powerpoint/2010/main" val="70562340"/>
              </p:ext>
            </p:extLst>
          </p:nvPr>
        </p:nvGraphicFramePr>
        <p:xfrm>
          <a:off x="3435942" y="2994025"/>
          <a:ext cx="3657600" cy="431800"/>
        </p:xfrm>
        <a:graphic>
          <a:graphicData uri="http://schemas.openxmlformats.org/presentationml/2006/ole">
            <mc:AlternateContent xmlns:mc="http://schemas.openxmlformats.org/markup-compatibility/2006">
              <mc:Choice xmlns:v="urn:schemas-microsoft-com:vml" Requires="v">
                <p:oleObj spid="_x0000_s390566" name="Equation" r:id="rId5" imgW="3657600" imgH="431640" progId="Equation.DSMT4">
                  <p:embed/>
                </p:oleObj>
              </mc:Choice>
              <mc:Fallback>
                <p:oleObj name="Equation" r:id="rId5" imgW="3657600" imgH="431640" progId="Equation.DSMT4">
                  <p:embed/>
                  <p:pic>
                    <p:nvPicPr>
                      <p:cNvPr id="21" name="Object 20">
                        <a:extLst>
                          <a:ext uri="{FF2B5EF4-FFF2-40B4-BE49-F238E27FC236}">
                            <a16:creationId xmlns="" xmlns:a16="http://schemas.microsoft.com/office/drawing/2014/main" id="{1469BDC2-1D38-4E40-A779-F94A3BF0099D}"/>
                          </a:ext>
                        </a:extLst>
                      </p:cNvPr>
                      <p:cNvPicPr/>
                      <p:nvPr/>
                    </p:nvPicPr>
                    <p:blipFill>
                      <a:blip r:embed="rId6"/>
                      <a:stretch>
                        <a:fillRect/>
                      </a:stretch>
                    </p:blipFill>
                    <p:spPr>
                      <a:xfrm>
                        <a:off x="3435942" y="2994025"/>
                        <a:ext cx="3657600" cy="4318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2CDA393F-F126-49DD-8CBF-8BD1AC8DFF05}"/>
              </a:ext>
            </a:extLst>
          </p:cNvPr>
          <p:cNvSpPr>
            <a:spLocks noGrp="1"/>
          </p:cNvSpPr>
          <p:nvPr>
            <p:ph sz="quarter" idx="28"/>
          </p:nvPr>
        </p:nvSpPr>
        <p:spPr>
          <a:xfrm>
            <a:off x="736601" y="3746902"/>
            <a:ext cx="2098040" cy="340466"/>
          </a:xfrm>
        </p:spPr>
        <p:txBody>
          <a:bodyPr/>
          <a:lstStyle/>
          <a:p>
            <a:r>
              <a:rPr lang="en-US" altLang="en-US" dirty="0"/>
              <a:t>For example,</a:t>
            </a:r>
            <a:endParaRPr lang="en-IN" dirty="0"/>
          </a:p>
        </p:txBody>
      </p:sp>
      <p:graphicFrame>
        <p:nvGraphicFramePr>
          <p:cNvPr id="24" name="Content Placeholder 23" descr="abs(3) = 3. abs(negative 3) = 3. abs(0) = 0. abs(sqrt(2) minus 1) = sqrt(2) minus 1.&#10;abs(3 minus pi) = pi minus 3">
            <a:extLst>
              <a:ext uri="{FF2B5EF4-FFF2-40B4-BE49-F238E27FC236}">
                <a16:creationId xmlns="" xmlns:a16="http://schemas.microsoft.com/office/drawing/2014/main" id="{0CD6C793-C2D1-4E3E-B011-8A594853D4AF}"/>
              </a:ext>
            </a:extLst>
          </p:cNvPr>
          <p:cNvGraphicFramePr>
            <a:graphicFrameLocks noGrp="1" noChangeAspect="1"/>
          </p:cNvGraphicFramePr>
          <p:nvPr>
            <p:ph sz="quarter" idx="29"/>
            <p:extLst>
              <p:ext uri="{D42A27DB-BD31-4B8C-83A1-F6EECF244321}">
                <p14:modId xmlns:p14="http://schemas.microsoft.com/office/powerpoint/2010/main" val="1172625671"/>
              </p:ext>
            </p:extLst>
          </p:nvPr>
        </p:nvGraphicFramePr>
        <p:xfrm>
          <a:off x="2834641" y="4334586"/>
          <a:ext cx="5701839" cy="1179110"/>
        </p:xfrm>
        <a:graphic>
          <a:graphicData uri="http://schemas.openxmlformats.org/presentationml/2006/ole">
            <mc:AlternateContent xmlns:mc="http://schemas.openxmlformats.org/markup-compatibility/2006">
              <mc:Choice xmlns:v="urn:schemas-microsoft-com:vml" Requires="v">
                <p:oleObj spid="_x0000_s390567" name="Equation" r:id="rId7" imgW="5283000" imgH="1091880" progId="Equation.DSMT4">
                  <p:embed/>
                </p:oleObj>
              </mc:Choice>
              <mc:Fallback>
                <p:oleObj name="Equation" r:id="rId7" imgW="5283000" imgH="1091880" progId="Equation.DSMT4">
                  <p:embed/>
                  <p:pic>
                    <p:nvPicPr>
                      <p:cNvPr id="23" name="Object 22">
                        <a:extLst>
                          <a:ext uri="{FF2B5EF4-FFF2-40B4-BE49-F238E27FC236}">
                            <a16:creationId xmlns="" xmlns:a16="http://schemas.microsoft.com/office/drawing/2014/main" id="{3A1C45B8-0430-4C16-818C-2DEA00178D0C}"/>
                          </a:ext>
                        </a:extLst>
                      </p:cNvPr>
                      <p:cNvPicPr/>
                      <p:nvPr/>
                    </p:nvPicPr>
                    <p:blipFill>
                      <a:blip r:embed="rId8"/>
                      <a:stretch>
                        <a:fillRect/>
                      </a:stretch>
                    </p:blipFill>
                    <p:spPr>
                      <a:xfrm>
                        <a:off x="2834641" y="4334586"/>
                        <a:ext cx="5701839" cy="1179110"/>
                      </a:xfrm>
                      <a:prstGeom prst="rect">
                        <a:avLst/>
                      </a:prstGeom>
                    </p:spPr>
                  </p:pic>
                </p:oleObj>
              </mc:Fallback>
            </mc:AlternateContent>
          </a:graphicData>
        </a:graphic>
      </p:graphicFrame>
    </p:spTree>
    <p:extLst>
      <p:ext uri="{BB962C8B-B14F-4D97-AF65-F5344CB8AC3E}">
        <p14:creationId xmlns:p14="http://schemas.microsoft.com/office/powerpoint/2010/main" val="3092590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496ED3-6F28-48C2-902F-13E9F87089CC}"/>
              </a:ext>
            </a:extLst>
          </p:cNvPr>
          <p:cNvSpPr>
            <a:spLocks noGrp="1"/>
          </p:cNvSpPr>
          <p:nvPr>
            <p:ph type="title"/>
          </p:nvPr>
        </p:nvSpPr>
        <p:spPr/>
        <p:txBody>
          <a:bodyPr/>
          <a:lstStyle/>
          <a:p>
            <a:r>
              <a:rPr lang="en-US" altLang="en-US" dirty="0"/>
              <a:t>Piecewise Defined </a:t>
            </a:r>
            <a:r>
              <a:rPr lang="en-US" altLang="en-US" dirty="0" smtClean="0"/>
              <a:t>Functions (3 </a:t>
            </a:r>
            <a:r>
              <a:rPr lang="en-US" altLang="en-US" dirty="0"/>
              <a:t>of 4)</a:t>
            </a:r>
            <a:endParaRPr lang="en-IN" dirty="0"/>
          </a:p>
        </p:txBody>
      </p:sp>
      <p:sp>
        <p:nvSpPr>
          <p:cNvPr id="3" name="Content Placeholder 2">
            <a:extLst>
              <a:ext uri="{FF2B5EF4-FFF2-40B4-BE49-F238E27FC236}">
                <a16:creationId xmlns="" xmlns:a16="http://schemas.microsoft.com/office/drawing/2014/main" id="{57C8BFF7-A751-4A8B-8A0D-D5DB70D7E5D2}"/>
              </a:ext>
            </a:extLst>
          </p:cNvPr>
          <p:cNvSpPr>
            <a:spLocks noGrp="1"/>
          </p:cNvSpPr>
          <p:nvPr>
            <p:ph sz="quarter" idx="23"/>
          </p:nvPr>
        </p:nvSpPr>
        <p:spPr>
          <a:xfrm>
            <a:off x="736600" y="1289050"/>
            <a:ext cx="10718800" cy="353676"/>
          </a:xfrm>
        </p:spPr>
        <p:txBody>
          <a:bodyPr/>
          <a:lstStyle/>
          <a:p>
            <a:r>
              <a:rPr lang="en-IN" dirty="0"/>
              <a:t>In general, we have</a:t>
            </a:r>
          </a:p>
        </p:txBody>
      </p:sp>
      <p:graphicFrame>
        <p:nvGraphicFramePr>
          <p:cNvPr id="8" name="Content Placeholder 7" descr="abs(a) = a if a &gt;= 0. abs(a) = (negative a) if a &lt; 0&#10;">
            <a:extLst>
              <a:ext uri="{FF2B5EF4-FFF2-40B4-BE49-F238E27FC236}">
                <a16:creationId xmlns="" xmlns:a16="http://schemas.microsoft.com/office/drawing/2014/main" id="{221646BF-764C-42C5-AC8C-BF1EEADB2663}"/>
              </a:ext>
            </a:extLst>
          </p:cNvPr>
          <p:cNvGraphicFramePr>
            <a:graphicFrameLocks noGrp="1" noChangeAspect="1"/>
          </p:cNvGraphicFramePr>
          <p:nvPr>
            <p:ph sz="quarter" idx="24"/>
            <p:extLst>
              <p:ext uri="{D42A27DB-BD31-4B8C-83A1-F6EECF244321}">
                <p14:modId xmlns:p14="http://schemas.microsoft.com/office/powerpoint/2010/main" val="1137723809"/>
              </p:ext>
            </p:extLst>
          </p:nvPr>
        </p:nvGraphicFramePr>
        <p:xfrm>
          <a:off x="4857750" y="2033588"/>
          <a:ext cx="2270125" cy="946150"/>
        </p:xfrm>
        <a:graphic>
          <a:graphicData uri="http://schemas.openxmlformats.org/presentationml/2006/ole">
            <mc:AlternateContent xmlns:mc="http://schemas.openxmlformats.org/markup-compatibility/2006">
              <mc:Choice xmlns:v="urn:schemas-microsoft-com:vml" Requires="v">
                <p:oleObj spid="_x0000_s375266" name="Equation" r:id="rId3" imgW="2133360" imgH="888840" progId="Equation.DSMT4">
                  <p:embed/>
                </p:oleObj>
              </mc:Choice>
              <mc:Fallback>
                <p:oleObj name="Equation" r:id="rId3" imgW="2133360" imgH="888840" progId="Equation.DSMT4">
                  <p:embed/>
                  <p:pic>
                    <p:nvPicPr>
                      <p:cNvPr id="7" name="Object 6">
                        <a:extLst>
                          <a:ext uri="{FF2B5EF4-FFF2-40B4-BE49-F238E27FC236}">
                            <a16:creationId xmlns="" xmlns:a16="http://schemas.microsoft.com/office/drawing/2014/main" id="{59B7209A-6F1A-4CD8-88B7-12510E9A6D07}"/>
                          </a:ext>
                        </a:extLst>
                      </p:cNvPr>
                      <p:cNvPicPr/>
                      <p:nvPr/>
                    </p:nvPicPr>
                    <p:blipFill>
                      <a:blip r:embed="rId4"/>
                      <a:stretch>
                        <a:fillRect/>
                      </a:stretch>
                    </p:blipFill>
                    <p:spPr>
                      <a:xfrm>
                        <a:off x="4857750" y="2033588"/>
                        <a:ext cx="2270125" cy="94615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C4A90DA9-522A-459F-940B-38D1B5891D4D}"/>
              </a:ext>
            </a:extLst>
          </p:cNvPr>
          <p:cNvSpPr>
            <a:spLocks noGrp="1"/>
          </p:cNvSpPr>
          <p:nvPr>
            <p:ph sz="quarter" idx="25"/>
          </p:nvPr>
        </p:nvSpPr>
        <p:spPr>
          <a:xfrm>
            <a:off x="736600" y="3567684"/>
            <a:ext cx="10712450" cy="522288"/>
          </a:xfrm>
        </p:spPr>
        <p:txBody>
          <a:bodyPr/>
          <a:lstStyle/>
          <a:p>
            <a:r>
              <a:rPr lang="en-US" altLang="en-US" dirty="0">
                <a:latin typeface="Arial" panose="020B0604020202020204" pitchFamily="34" charset="0"/>
              </a:rPr>
              <a:t>(Remember that if </a:t>
            </a:r>
            <a:r>
              <a:rPr lang="en-US" altLang="en-US" i="1" dirty="0">
                <a:latin typeface="Arial" panose="020B0604020202020204" pitchFamily="34" charset="0"/>
              </a:rPr>
              <a:t>a</a:t>
            </a:r>
            <a:r>
              <a:rPr lang="en-US" altLang="en-US" dirty="0">
                <a:latin typeface="Arial" panose="020B0604020202020204" pitchFamily="34" charset="0"/>
              </a:rPr>
              <a:t> is negative, then −</a:t>
            </a:r>
            <a:r>
              <a:rPr lang="en-US" altLang="en-US" i="1" dirty="0">
                <a:latin typeface="Arial" panose="020B0604020202020204" pitchFamily="34" charset="0"/>
              </a:rPr>
              <a:t>a</a:t>
            </a:r>
            <a:r>
              <a:rPr lang="en-US" altLang="en-US" dirty="0">
                <a:latin typeface="Arial" panose="020B0604020202020204" pitchFamily="34" charset="0"/>
              </a:rPr>
              <a:t> is positive.)</a:t>
            </a:r>
            <a:endParaRPr lang="en-IN" dirty="0">
              <a:latin typeface="Arial" panose="020B0604020202020204" pitchFamily="34" charset="0"/>
            </a:endParaRPr>
          </a:p>
        </p:txBody>
      </p:sp>
    </p:spTree>
    <p:extLst>
      <p:ext uri="{BB962C8B-B14F-4D97-AF65-F5344CB8AC3E}">
        <p14:creationId xmlns:p14="http://schemas.microsoft.com/office/powerpoint/2010/main" val="1198900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44074-9A53-4BA0-808E-3FB9E2BB43C0}"/>
              </a:ext>
            </a:extLst>
          </p:cNvPr>
          <p:cNvSpPr>
            <a:spLocks noGrp="1"/>
          </p:cNvSpPr>
          <p:nvPr>
            <p:ph type="title"/>
          </p:nvPr>
        </p:nvSpPr>
        <p:spPr>
          <a:xfrm>
            <a:off x="827600" y="380891"/>
            <a:ext cx="10515600" cy="672105"/>
          </a:xfrm>
        </p:spPr>
        <p:txBody>
          <a:bodyPr/>
          <a:lstStyle/>
          <a:p>
            <a:r>
              <a:rPr lang="en-US" altLang="en-US" dirty="0"/>
              <a:t>Example 8</a:t>
            </a:r>
            <a:endParaRPr lang="en-IN" dirty="0"/>
          </a:p>
        </p:txBody>
      </p:sp>
      <p:sp>
        <p:nvSpPr>
          <p:cNvPr id="3" name="Content Placeholder 2">
            <a:extLst>
              <a:ext uri="{FF2B5EF4-FFF2-40B4-BE49-F238E27FC236}">
                <a16:creationId xmlns="" xmlns:a16="http://schemas.microsoft.com/office/drawing/2014/main" id="{92ED4751-920C-4BCA-A829-7D136FA98BA4}"/>
              </a:ext>
            </a:extLst>
          </p:cNvPr>
          <p:cNvSpPr>
            <a:spLocks noGrp="1"/>
          </p:cNvSpPr>
          <p:nvPr>
            <p:ph sz="quarter" idx="23"/>
          </p:nvPr>
        </p:nvSpPr>
        <p:spPr>
          <a:xfrm>
            <a:off x="736600" y="1289050"/>
            <a:ext cx="6377432" cy="352427"/>
          </a:xfrm>
        </p:spPr>
        <p:txBody>
          <a:bodyPr/>
          <a:lstStyle/>
          <a:p>
            <a:r>
              <a:rPr lang="en-US" altLang="en-US" dirty="0"/>
              <a:t>Sketch the graph of the absolute value function</a:t>
            </a:r>
            <a:endParaRPr lang="en-IN" dirty="0"/>
          </a:p>
        </p:txBody>
      </p:sp>
      <p:graphicFrame>
        <p:nvGraphicFramePr>
          <p:cNvPr id="12" name="Content Placeholder 11" descr="f(x) = abs(x).">
            <a:extLst>
              <a:ext uri="{FF2B5EF4-FFF2-40B4-BE49-F238E27FC236}">
                <a16:creationId xmlns="" xmlns:a16="http://schemas.microsoft.com/office/drawing/2014/main" id="{2F44747C-3180-4022-85DF-205C41DBA4F5}"/>
              </a:ext>
            </a:extLst>
          </p:cNvPr>
          <p:cNvGraphicFramePr>
            <a:graphicFrameLocks noGrp="1" noChangeAspect="1"/>
          </p:cNvGraphicFramePr>
          <p:nvPr>
            <p:ph sz="quarter" idx="24"/>
            <p:extLst>
              <p:ext uri="{D42A27DB-BD31-4B8C-83A1-F6EECF244321}">
                <p14:modId xmlns:p14="http://schemas.microsoft.com/office/powerpoint/2010/main" val="1465320383"/>
              </p:ext>
            </p:extLst>
          </p:nvPr>
        </p:nvGraphicFramePr>
        <p:xfrm>
          <a:off x="7161213" y="1252538"/>
          <a:ext cx="1336675" cy="441325"/>
        </p:xfrm>
        <a:graphic>
          <a:graphicData uri="http://schemas.openxmlformats.org/presentationml/2006/ole">
            <mc:AlternateContent xmlns:mc="http://schemas.openxmlformats.org/markup-compatibility/2006">
              <mc:Choice xmlns:v="urn:schemas-microsoft-com:vml" Requires="v">
                <p:oleObj spid="_x0000_s376774" name="Equation" r:id="rId3" imgW="1307880" imgH="431640" progId="Equation.DSMT4">
                  <p:embed/>
                </p:oleObj>
              </mc:Choice>
              <mc:Fallback>
                <p:oleObj name="Equation" r:id="rId3" imgW="1307880" imgH="431640" progId="Equation.DSMT4">
                  <p:embed/>
                  <p:pic>
                    <p:nvPicPr>
                      <p:cNvPr id="11" name="Object 10">
                        <a:extLst>
                          <a:ext uri="{FF2B5EF4-FFF2-40B4-BE49-F238E27FC236}">
                            <a16:creationId xmlns="" xmlns:a16="http://schemas.microsoft.com/office/drawing/2014/main" id="{62140E6F-0E12-435F-A1A5-AE10C125A1D5}"/>
                          </a:ext>
                        </a:extLst>
                      </p:cNvPr>
                      <p:cNvPicPr/>
                      <p:nvPr/>
                    </p:nvPicPr>
                    <p:blipFill>
                      <a:blip r:embed="rId4"/>
                      <a:stretch>
                        <a:fillRect/>
                      </a:stretch>
                    </p:blipFill>
                    <p:spPr>
                      <a:xfrm>
                        <a:off x="7161213" y="1252538"/>
                        <a:ext cx="1336675" cy="44132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5AE995FE-22B7-46C9-AB99-42977CD357FD}"/>
              </a:ext>
            </a:extLst>
          </p:cNvPr>
          <p:cNvSpPr>
            <a:spLocks noGrp="1"/>
          </p:cNvSpPr>
          <p:nvPr>
            <p:ph sz="quarter" idx="25"/>
          </p:nvPr>
        </p:nvSpPr>
        <p:spPr>
          <a:xfrm>
            <a:off x="736600" y="1995731"/>
            <a:ext cx="10712450" cy="869757"/>
          </a:xfrm>
        </p:spPr>
        <p:txBody>
          <a:bodyPr/>
          <a:lstStyle/>
          <a:p>
            <a:pPr>
              <a:lnSpc>
                <a:spcPct val="100000"/>
              </a:lnSpc>
            </a:pPr>
            <a:r>
              <a:rPr lang="en-US" altLang="en-US" dirty="0">
                <a:solidFill>
                  <a:srgbClr val="0079C2"/>
                </a:solidFill>
              </a:rPr>
              <a:t>Solution:</a:t>
            </a:r>
          </a:p>
          <a:p>
            <a:pPr>
              <a:lnSpc>
                <a:spcPct val="100000"/>
              </a:lnSpc>
            </a:pPr>
            <a:r>
              <a:rPr lang="en-US" altLang="en-US" dirty="0"/>
              <a:t>From the preceding discussion we know that</a:t>
            </a:r>
            <a:endParaRPr lang="en-IN" dirty="0"/>
          </a:p>
        </p:txBody>
      </p:sp>
      <p:graphicFrame>
        <p:nvGraphicFramePr>
          <p:cNvPr id="14" name="Content Placeholder 13" descr="abs(x) = x if x &gt;= 0, negative x if x &lt;0">
            <a:extLst>
              <a:ext uri="{FF2B5EF4-FFF2-40B4-BE49-F238E27FC236}">
                <a16:creationId xmlns="" xmlns:a16="http://schemas.microsoft.com/office/drawing/2014/main" id="{BF6B8C5C-0761-4C3E-957E-4ED9F75CA8DB}"/>
              </a:ext>
            </a:extLst>
          </p:cNvPr>
          <p:cNvGraphicFramePr>
            <a:graphicFrameLocks noGrp="1" noChangeAspect="1"/>
          </p:cNvGraphicFramePr>
          <p:nvPr>
            <p:ph sz="quarter" idx="26"/>
            <p:extLst>
              <p:ext uri="{D42A27DB-BD31-4B8C-83A1-F6EECF244321}">
                <p14:modId xmlns:p14="http://schemas.microsoft.com/office/powerpoint/2010/main" val="2005042317"/>
              </p:ext>
            </p:extLst>
          </p:nvPr>
        </p:nvGraphicFramePr>
        <p:xfrm>
          <a:off x="4309186" y="2954537"/>
          <a:ext cx="2487399" cy="923718"/>
        </p:xfrm>
        <a:graphic>
          <a:graphicData uri="http://schemas.openxmlformats.org/presentationml/2006/ole">
            <mc:AlternateContent xmlns:mc="http://schemas.openxmlformats.org/markup-compatibility/2006">
              <mc:Choice xmlns:v="urn:schemas-microsoft-com:vml" Requires="v">
                <p:oleObj spid="_x0000_s376775" name="Equation" r:id="rId5" imgW="2323800" imgH="863280" progId="Equation.DSMT4">
                  <p:embed/>
                </p:oleObj>
              </mc:Choice>
              <mc:Fallback>
                <p:oleObj name="Equation" r:id="rId5" imgW="2323800" imgH="863280" progId="Equation.DSMT4">
                  <p:embed/>
                  <p:pic>
                    <p:nvPicPr>
                      <p:cNvPr id="13" name="Object 12">
                        <a:extLst>
                          <a:ext uri="{FF2B5EF4-FFF2-40B4-BE49-F238E27FC236}">
                            <a16:creationId xmlns="" xmlns:a16="http://schemas.microsoft.com/office/drawing/2014/main" id="{6DAA3EE1-4579-4931-8D94-6A456F99013E}"/>
                          </a:ext>
                        </a:extLst>
                      </p:cNvPr>
                      <p:cNvPicPr/>
                      <p:nvPr/>
                    </p:nvPicPr>
                    <p:blipFill>
                      <a:blip r:embed="rId6"/>
                      <a:stretch>
                        <a:fillRect/>
                      </a:stretch>
                    </p:blipFill>
                    <p:spPr>
                      <a:xfrm>
                        <a:off x="4309186" y="2954537"/>
                        <a:ext cx="2487399" cy="923718"/>
                      </a:xfrm>
                      <a:prstGeom prst="rect">
                        <a:avLst/>
                      </a:prstGeom>
                    </p:spPr>
                  </p:pic>
                </p:oleObj>
              </mc:Fallback>
            </mc:AlternateContent>
          </a:graphicData>
        </a:graphic>
      </p:graphicFrame>
    </p:spTree>
    <p:extLst>
      <p:ext uri="{BB962C8B-B14F-4D97-AF65-F5344CB8AC3E}">
        <p14:creationId xmlns:p14="http://schemas.microsoft.com/office/powerpoint/2010/main" val="305761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a:xfrm>
            <a:off x="838200" y="384048"/>
            <a:ext cx="10515600" cy="672105"/>
          </a:xfrm>
        </p:spPr>
        <p:txBody>
          <a:bodyPr/>
          <a:lstStyle/>
          <a:p>
            <a:r>
              <a:rPr lang="en-US" altLang="en-US" dirty="0"/>
              <a:t>Example 8 – Solution</a:t>
            </a:r>
            <a:endParaRPr lang="en-IN" sz="2400"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1149896"/>
          </a:xfrm>
        </p:spPr>
        <p:txBody>
          <a:bodyPr/>
          <a:lstStyle/>
          <a:p>
            <a:pPr>
              <a:lnSpc>
                <a:spcPct val="100000"/>
              </a:lnSpc>
            </a:pPr>
            <a:r>
              <a:rPr lang="en-US" altLang="en-US" dirty="0"/>
              <a:t>Using the same method as in Example 7, we see that the graph of </a:t>
            </a:r>
            <a:r>
              <a:rPr lang="en-US" altLang="en-US" i="1" dirty="0"/>
              <a:t>f</a:t>
            </a:r>
            <a:r>
              <a:rPr lang="en-US" altLang="en-US" dirty="0"/>
              <a:t> coincides with the line </a:t>
            </a:r>
            <a:r>
              <a:rPr lang="en-US" altLang="en-US" i="1" dirty="0"/>
              <a:t>y</a:t>
            </a:r>
            <a:r>
              <a:rPr lang="en-US" altLang="en-US" dirty="0"/>
              <a:t> = </a:t>
            </a:r>
            <a:r>
              <a:rPr lang="en-US" altLang="en-US" i="1" dirty="0"/>
              <a:t>x</a:t>
            </a:r>
            <a:r>
              <a:rPr lang="en-US" altLang="en-US" dirty="0"/>
              <a:t> to the right of the </a:t>
            </a:r>
            <a:r>
              <a:rPr lang="en-US" altLang="en-US" i="1" dirty="0"/>
              <a:t>y</a:t>
            </a:r>
            <a:r>
              <a:rPr lang="en-US" altLang="en-US" dirty="0"/>
              <a:t>-axis and coincides with the line </a:t>
            </a:r>
            <a:r>
              <a:rPr lang="en-US" altLang="en-US" i="1" dirty="0"/>
              <a:t>y</a:t>
            </a:r>
            <a:r>
              <a:rPr lang="en-US" altLang="en-US" dirty="0"/>
              <a:t> = −</a:t>
            </a:r>
            <a:r>
              <a:rPr lang="en-US" altLang="en-US" i="1" dirty="0"/>
              <a:t>x</a:t>
            </a:r>
            <a:r>
              <a:rPr lang="en-US" altLang="en-US" dirty="0"/>
              <a:t> to the left of the </a:t>
            </a:r>
            <a:r>
              <a:rPr lang="en-US" altLang="en-US" i="1" dirty="0"/>
              <a:t>y</a:t>
            </a:r>
            <a:r>
              <a:rPr lang="en-US" altLang="en-US" dirty="0"/>
              <a:t>-axis (see Figure 16).</a:t>
            </a:r>
            <a:endParaRPr lang="en-US" altLang="en-US" sz="1800" dirty="0"/>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255064"/>
            <a:ext cx="10721975" cy="348653"/>
          </a:xfrm>
        </p:spPr>
        <p:txBody>
          <a:bodyPr/>
          <a:lstStyle/>
          <a:p>
            <a:pPr algn="ctr">
              <a:lnSpc>
                <a:spcPct val="100000"/>
              </a:lnSpc>
            </a:pPr>
            <a:r>
              <a:rPr lang="en-US" altLang="en-US" sz="1200" b="1" dirty="0"/>
              <a:t>Figure 16</a:t>
            </a:r>
          </a:p>
        </p:txBody>
      </p:sp>
      <p:pic>
        <p:nvPicPr>
          <p:cNvPr id="7" name="Content Placeholder 6" descr="The graph of y = abs(x) is symmetric about the y axis. The line falls through the second quadrant to the origin, and then rises through the first quadrant.">
            <a:extLst>
              <a:ext uri="{FF2B5EF4-FFF2-40B4-BE49-F238E27FC236}">
                <a16:creationId xmlns="" xmlns:a16="http://schemas.microsoft.com/office/drawing/2014/main" id="{7F46988E-84FB-46F3-9C5B-E4FB1157FC62}"/>
              </a:ext>
            </a:extLst>
          </p:cNvPr>
          <p:cNvPicPr>
            <a:picLocks noGrp="1" noChangeAspect="1"/>
          </p:cNvPicPr>
          <p:nvPr>
            <p:ph sz="quarter" idx="13"/>
          </p:nvPr>
        </p:nvPicPr>
        <p:blipFill>
          <a:blip r:embed="rId2"/>
          <a:stretch>
            <a:fillRect/>
          </a:stretch>
        </p:blipFill>
        <p:spPr>
          <a:xfrm>
            <a:off x="4391646" y="2768216"/>
            <a:ext cx="3097036" cy="2237426"/>
          </a:xfrm>
          <a:prstGeom prst="rect">
            <a:avLst/>
          </a:prstGeom>
          <a:noFill/>
          <a:ln>
            <a:noFill/>
          </a:ln>
        </p:spPr>
      </p:pic>
    </p:spTree>
    <p:extLst>
      <p:ext uri="{BB962C8B-B14F-4D97-AF65-F5344CB8AC3E}">
        <p14:creationId xmlns:p14="http://schemas.microsoft.com/office/powerpoint/2010/main" val="1816509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67CA5-8DE0-48C3-8A7E-61F69AA49F24}"/>
              </a:ext>
            </a:extLst>
          </p:cNvPr>
          <p:cNvSpPr>
            <a:spLocks noGrp="1"/>
          </p:cNvSpPr>
          <p:nvPr>
            <p:ph type="title"/>
          </p:nvPr>
        </p:nvSpPr>
        <p:spPr/>
        <p:txBody>
          <a:bodyPr/>
          <a:lstStyle/>
          <a:p>
            <a:r>
              <a:rPr lang="en-US" altLang="en-US" dirty="0"/>
              <a:t>Example 10 </a:t>
            </a:r>
            <a:r>
              <a:rPr lang="en-US" altLang="en-US" b="0" dirty="0"/>
              <a:t>(1 of 2)</a:t>
            </a:r>
            <a:endParaRPr lang="en-IN" b="0" dirty="0"/>
          </a:p>
        </p:txBody>
      </p:sp>
      <p:sp>
        <p:nvSpPr>
          <p:cNvPr id="31" name="Content Placeholder 30">
            <a:extLst>
              <a:ext uri="{FF2B5EF4-FFF2-40B4-BE49-F238E27FC236}">
                <a16:creationId xmlns="" xmlns:a16="http://schemas.microsoft.com/office/drawing/2014/main" id="{24CAD40F-5FC1-485C-8344-8E82FF3C90CB}"/>
              </a:ext>
            </a:extLst>
          </p:cNvPr>
          <p:cNvSpPr>
            <a:spLocks noGrp="1"/>
          </p:cNvSpPr>
          <p:nvPr>
            <p:ph sz="quarter" idx="23"/>
          </p:nvPr>
        </p:nvSpPr>
        <p:spPr>
          <a:xfrm>
            <a:off x="736600" y="1289049"/>
            <a:ext cx="10718800" cy="1713457"/>
          </a:xfrm>
        </p:spPr>
        <p:txBody>
          <a:bodyPr/>
          <a:lstStyle/>
          <a:p>
            <a:pPr>
              <a:lnSpc>
                <a:spcPct val="100000"/>
              </a:lnSpc>
              <a:spcAft>
                <a:spcPts val="600"/>
              </a:spcAft>
            </a:pPr>
            <a:r>
              <a:rPr lang="en-US" altLang="en-US" dirty="0" smtClean="0"/>
              <a:t>In Example C at the beginning of this section we considered the cost </a:t>
            </a:r>
            <a:r>
              <a:rPr lang="en-US" altLang="en-US" i="1" dirty="0" smtClean="0"/>
              <a:t>C</a:t>
            </a:r>
            <a:r>
              <a:rPr lang="en-US" altLang="en-US" sz="400" i="1" dirty="0" smtClean="0"/>
              <a:t> </a:t>
            </a:r>
            <a:r>
              <a:rPr lang="en-US" altLang="en-US" dirty="0"/>
              <a:t>(</a:t>
            </a:r>
            <a:r>
              <a:rPr lang="en-US" altLang="en-US" i="1" dirty="0"/>
              <a:t>w</a:t>
            </a:r>
            <a:r>
              <a:rPr lang="en-US" altLang="en-US" dirty="0"/>
              <a:t>) of mailing a large envelope with weight </a:t>
            </a:r>
            <a:r>
              <a:rPr lang="en-US" altLang="en-US" i="1" dirty="0"/>
              <a:t>w</a:t>
            </a:r>
            <a:r>
              <a:rPr lang="en-US" altLang="en-US" dirty="0"/>
              <a:t>.</a:t>
            </a:r>
          </a:p>
          <a:p>
            <a:pPr>
              <a:lnSpc>
                <a:spcPct val="100000"/>
              </a:lnSpc>
              <a:spcAft>
                <a:spcPts val="600"/>
              </a:spcAft>
            </a:pPr>
            <a:r>
              <a:rPr lang="en-US" altLang="en-US" dirty="0"/>
              <a:t>In effect, this is a piecewise defined function because, from the table shown in the right side, </a:t>
            </a:r>
            <a:endParaRPr lang="en-IN" dirty="0"/>
          </a:p>
        </p:txBody>
      </p:sp>
      <p:graphicFrame>
        <p:nvGraphicFramePr>
          <p:cNvPr id="49" name="Content Placeholder 48" descr="The table lists the cost C(w) in dollars versus the weight w in ounces.">
            <a:extLst>
              <a:ext uri="{FF2B5EF4-FFF2-40B4-BE49-F238E27FC236}">
                <a16:creationId xmlns="" xmlns:a16="http://schemas.microsoft.com/office/drawing/2014/main" id="{55938238-9878-4539-BEE5-6FF8224B4C0B}"/>
              </a:ext>
            </a:extLst>
          </p:cNvPr>
          <p:cNvGraphicFramePr>
            <a:graphicFrameLocks noGrp="1"/>
          </p:cNvGraphicFramePr>
          <p:nvPr>
            <p:ph sz="quarter" idx="25"/>
            <p:extLst>
              <p:ext uri="{D42A27DB-BD31-4B8C-83A1-F6EECF244321}">
                <p14:modId xmlns:p14="http://schemas.microsoft.com/office/powerpoint/2010/main" val="1758050462"/>
              </p:ext>
            </p:extLst>
          </p:nvPr>
        </p:nvGraphicFramePr>
        <p:xfrm>
          <a:off x="6122152" y="3352733"/>
          <a:ext cx="5143500" cy="2595880"/>
        </p:xfrm>
        <a:graphic>
          <a:graphicData uri="http://schemas.openxmlformats.org/drawingml/2006/table">
            <a:tbl>
              <a:tblPr firstRow="1" bandRow="1">
                <a:tableStyleId>{5C22544A-7EE6-4342-B048-85BDC9FD1C3A}</a:tableStyleId>
              </a:tblPr>
              <a:tblGrid>
                <a:gridCol w="2571750">
                  <a:extLst>
                    <a:ext uri="{9D8B030D-6E8A-4147-A177-3AD203B41FA5}">
                      <a16:colId xmlns="" xmlns:a16="http://schemas.microsoft.com/office/drawing/2014/main" val="1082358750"/>
                    </a:ext>
                  </a:extLst>
                </a:gridCol>
                <a:gridCol w="2571750">
                  <a:extLst>
                    <a:ext uri="{9D8B030D-6E8A-4147-A177-3AD203B41FA5}">
                      <a16:colId xmlns="" xmlns:a16="http://schemas.microsoft.com/office/drawing/2014/main" val="510928226"/>
                    </a:ext>
                  </a:extLst>
                </a:gridCol>
              </a:tblGrid>
              <a:tr h="370840">
                <a:tc>
                  <a:txBody>
                    <a:bodyPr/>
                    <a:lstStyle/>
                    <a:p>
                      <a:pPr algn="ctr"/>
                      <a:r>
                        <a:rPr lang="en-US" sz="1800" i="1" baseline="0" dirty="0" smtClean="0">
                          <a:solidFill>
                            <a:srgbClr val="000000"/>
                          </a:solidFill>
                          <a:latin typeface="Arial" panose="020B0604020202020204" pitchFamily="34" charset="0"/>
                        </a:rPr>
                        <a:t>w </a:t>
                      </a:r>
                      <a:r>
                        <a:rPr lang="en-US" sz="1800" baseline="0" dirty="0" smtClean="0">
                          <a:solidFill>
                            <a:srgbClr val="000000"/>
                          </a:solidFill>
                          <a:latin typeface="Arial" panose="020B0604020202020204" pitchFamily="34" charset="0"/>
                        </a:rPr>
                        <a:t>(</a:t>
                      </a:r>
                      <a:r>
                        <a:rPr lang="en-US" sz="1800" baseline="0" dirty="0">
                          <a:solidFill>
                            <a:srgbClr val="000000"/>
                          </a:solidFill>
                          <a:latin typeface="Arial" panose="020B0604020202020204" pitchFamily="34" charset="0"/>
                        </a:rPr>
                        <a:t>ounces)</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800" i="1" baseline="0" dirty="0">
                          <a:solidFill>
                            <a:srgbClr val="000000"/>
                          </a:solidFill>
                          <a:latin typeface="Arial" panose="020B0604020202020204" pitchFamily="34" charset="0"/>
                        </a:rPr>
                        <a:t>C</a:t>
                      </a:r>
                      <a:r>
                        <a:rPr lang="en-US" sz="1800" baseline="0" dirty="0">
                          <a:solidFill>
                            <a:srgbClr val="000000"/>
                          </a:solidFill>
                          <a:latin typeface="Arial" panose="020B0604020202020204" pitchFamily="34" charset="0"/>
                        </a:rPr>
                        <a:t>(</a:t>
                      </a:r>
                      <a:r>
                        <a:rPr lang="en-US" sz="1800" i="1" baseline="0" dirty="0">
                          <a:solidFill>
                            <a:srgbClr val="000000"/>
                          </a:solidFill>
                          <a:latin typeface="Arial" panose="020B0604020202020204" pitchFamily="34" charset="0"/>
                        </a:rPr>
                        <a:t>w</a:t>
                      </a:r>
                      <a:r>
                        <a:rPr lang="en-US" sz="1800" baseline="0" dirty="0">
                          <a:solidFill>
                            <a:srgbClr val="000000"/>
                          </a:solidFill>
                          <a:latin typeface="Arial" panose="020B0604020202020204" pitchFamily="34" charset="0"/>
                        </a:rPr>
                        <a:t>) (dollars)</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3216310839"/>
                  </a:ext>
                </a:extLst>
              </a:tr>
              <a:tr h="370840">
                <a:tc>
                  <a:txBody>
                    <a:bodyPr/>
                    <a:lstStyle/>
                    <a:p>
                      <a:pPr algn="ctr"/>
                      <a:r>
                        <a:rPr lang="en-IN" sz="1800" baseline="0" dirty="0" smtClean="0">
                          <a:solidFill>
                            <a:srgbClr val="000000"/>
                          </a:solidFill>
                          <a:latin typeface="Arial" panose="020B0604020202020204" pitchFamily="34" charset="0"/>
                        </a:rPr>
                        <a:t>0 &lt; </a:t>
                      </a:r>
                      <a:r>
                        <a:rPr lang="en-IN" sz="1800" i="1" baseline="0" dirty="0" smtClean="0">
                          <a:solidFill>
                            <a:srgbClr val="000000"/>
                          </a:solidFill>
                          <a:latin typeface="Arial" panose="020B0604020202020204" pitchFamily="34" charset="0"/>
                        </a:rPr>
                        <a:t>w</a:t>
                      </a:r>
                      <a:r>
                        <a:rPr lang="en-IN" sz="1800" baseline="0" dirty="0" smtClean="0">
                          <a:solidFill>
                            <a:srgbClr val="000000"/>
                          </a:solidFill>
                          <a:latin typeface="Arial" panose="020B0604020202020204" pitchFamily="34" charset="0"/>
                        </a:rPr>
                        <a:t> ≤ 1</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smtClean="0">
                          <a:solidFill>
                            <a:srgbClr val="000000"/>
                          </a:solidFill>
                          <a:latin typeface="Arial" panose="020B0604020202020204" pitchFamily="34" charset="0"/>
                        </a:rPr>
                        <a:t>1.00</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50556463"/>
                  </a:ext>
                </a:extLst>
              </a:tr>
              <a:tr h="370840">
                <a:tc>
                  <a:txBody>
                    <a:bodyPr/>
                    <a:lstStyle/>
                    <a:p>
                      <a:pPr algn="ct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1 &lt; </a:t>
                      </a:r>
                      <a:r>
                        <a:rPr kumimoji="0" lang="en-IN" sz="1800" b="0" i="1"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w</a:t>
                      </a: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 ≤ 2</a:t>
                      </a:r>
                      <a:endParaRPr lang="en-IN" sz="1800" baseline="0" dirty="0">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smtClean="0">
                          <a:solidFill>
                            <a:srgbClr val="000000"/>
                          </a:solidFill>
                          <a:latin typeface="Arial" panose="020B0604020202020204" pitchFamily="34" charset="0"/>
                        </a:rPr>
                        <a:t>1.15</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875877972"/>
                  </a:ext>
                </a:extLst>
              </a:tr>
              <a:tr h="370840">
                <a:tc>
                  <a:txBody>
                    <a:bodyPr/>
                    <a:lstStyle/>
                    <a:p>
                      <a:pPr algn="ct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2 &lt; </a:t>
                      </a:r>
                      <a:r>
                        <a:rPr kumimoji="0" lang="en-IN" sz="1800" b="0" i="1"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w</a:t>
                      </a: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 ≤ 3</a:t>
                      </a:r>
                      <a:endParaRPr lang="en-IN" sz="1800" baseline="0" dirty="0">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smtClean="0">
                          <a:solidFill>
                            <a:srgbClr val="000000"/>
                          </a:solidFill>
                          <a:latin typeface="Arial" panose="020B0604020202020204" pitchFamily="34" charset="0"/>
                        </a:rPr>
                        <a:t>1.30</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124056120"/>
                  </a:ext>
                </a:extLst>
              </a:tr>
              <a:tr h="370840">
                <a:tc>
                  <a:txBody>
                    <a:bodyPr/>
                    <a:lstStyle/>
                    <a:p>
                      <a:pPr algn="ct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3 &lt; </a:t>
                      </a:r>
                      <a:r>
                        <a:rPr kumimoji="0" lang="en-IN" sz="1800" b="0" i="1"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w</a:t>
                      </a: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 ≤ 4</a:t>
                      </a:r>
                      <a:endParaRPr lang="en-IN" sz="1800" baseline="0" dirty="0">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smtClean="0">
                          <a:solidFill>
                            <a:srgbClr val="000000"/>
                          </a:solidFill>
                          <a:latin typeface="Arial" panose="020B0604020202020204" pitchFamily="34" charset="0"/>
                        </a:rPr>
                        <a:t>1.45</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007655655"/>
                  </a:ext>
                </a:extLst>
              </a:tr>
              <a:tr h="370840">
                <a:tc>
                  <a:txBody>
                    <a:bodyPr/>
                    <a:lstStyle/>
                    <a:p>
                      <a:pPr algn="ct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4 &lt; </a:t>
                      </a:r>
                      <a:r>
                        <a:rPr kumimoji="0" lang="en-IN" sz="1800" b="0" i="1"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w</a:t>
                      </a:r>
                      <a:r>
                        <a:rPr kumimoji="0" lang="en-IN"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 ≤ 5</a:t>
                      </a:r>
                      <a:endParaRPr lang="en-IN" sz="1800" baseline="0" dirty="0">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smtClean="0">
                          <a:solidFill>
                            <a:srgbClr val="000000"/>
                          </a:solidFill>
                          <a:latin typeface="Arial" panose="020B0604020202020204" pitchFamily="34" charset="0"/>
                        </a:rPr>
                        <a:t>1.60</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87869358"/>
                  </a:ext>
                </a:extLst>
              </a:tr>
              <a:tr h="370840">
                <a:tc>
                  <a:txBody>
                    <a:bodyPr/>
                    <a:lstStyle/>
                    <a:p>
                      <a:pPr algn="ctr"/>
                      <a:r>
                        <a:rPr lang="en-US" sz="1800" baseline="0" dirty="0">
                          <a:solidFill>
                            <a:srgbClr val="000000"/>
                          </a:solidFill>
                          <a:latin typeface="Arial" panose="020B0604020202020204" pitchFamily="34" charset="0"/>
                        </a:rPr>
                        <a:t>⋮</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aseline="0" dirty="0">
                          <a:solidFill>
                            <a:srgbClr val="000000"/>
                          </a:solidFill>
                          <a:latin typeface="Arial" panose="020B0604020202020204" pitchFamily="34" charset="0"/>
                        </a:rPr>
                        <a:t>⋮</a:t>
                      </a:r>
                      <a:endParaRPr lang="en-IN" sz="1800" baseline="0" dirty="0">
                        <a:solidFill>
                          <a:srgbClr val="000000"/>
                        </a:solidFill>
                        <a:latin typeface="Arial" panose="020B060402020202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22253987"/>
                  </a:ext>
                </a:extLst>
              </a:tr>
            </a:tbl>
          </a:graphicData>
        </a:graphic>
      </p:graphicFrame>
      <p:sp>
        <p:nvSpPr>
          <p:cNvPr id="6" name="Content Placeholder 30">
            <a:extLst>
              <a:ext uri="{FF2B5EF4-FFF2-40B4-BE49-F238E27FC236}">
                <a16:creationId xmlns="" xmlns:a16="http://schemas.microsoft.com/office/drawing/2014/main" id="{24CAD40F-5FC1-485C-8344-8E82FF3C90CB}"/>
              </a:ext>
            </a:extLst>
          </p:cNvPr>
          <p:cNvSpPr>
            <a:spLocks noGrp="1"/>
          </p:cNvSpPr>
          <p:nvPr>
            <p:ph sz="quarter" idx="23"/>
          </p:nvPr>
        </p:nvSpPr>
        <p:spPr>
          <a:xfrm>
            <a:off x="736600" y="3029875"/>
            <a:ext cx="1352651" cy="387351"/>
          </a:xfrm>
        </p:spPr>
        <p:txBody>
          <a:bodyPr/>
          <a:lstStyle/>
          <a:p>
            <a:pPr>
              <a:lnSpc>
                <a:spcPct val="100000"/>
              </a:lnSpc>
              <a:spcAft>
                <a:spcPts val="600"/>
              </a:spcAft>
            </a:pPr>
            <a:r>
              <a:rPr lang="en-US" altLang="en-US" dirty="0" smtClean="0"/>
              <a:t>we </a:t>
            </a:r>
            <a:r>
              <a:rPr lang="en-US" altLang="en-US" dirty="0"/>
              <a:t>have</a:t>
            </a:r>
            <a:endParaRPr lang="en-IN" dirty="0"/>
          </a:p>
        </p:txBody>
      </p:sp>
      <p:graphicFrame>
        <p:nvGraphicFramePr>
          <p:cNvPr id="48" name="Content Placeholder 47" descr="c(w) = 1.00 if 0 &lt; w &lt;= 1, 1.15 if 1 &lt; w &lt;= 2, 1.30 if 2 &lt; w &lt;= 3, 1.45 if 3 &lt; w &lt;= 4 etcetera.">
            <a:extLst>
              <a:ext uri="{FF2B5EF4-FFF2-40B4-BE49-F238E27FC236}">
                <a16:creationId xmlns="" xmlns:a16="http://schemas.microsoft.com/office/drawing/2014/main" id="{C45B1CFB-B1D8-4663-BF9E-8F37DDF89A05}"/>
              </a:ext>
            </a:extLst>
          </p:cNvPr>
          <p:cNvGraphicFramePr>
            <a:graphicFrameLocks noGrp="1" noChangeAspect="1"/>
          </p:cNvGraphicFramePr>
          <p:nvPr>
            <p:ph sz="quarter" idx="24"/>
            <p:extLst>
              <p:ext uri="{D42A27DB-BD31-4B8C-83A1-F6EECF244321}">
                <p14:modId xmlns:p14="http://schemas.microsoft.com/office/powerpoint/2010/main" val="4102039259"/>
              </p:ext>
            </p:extLst>
          </p:nvPr>
        </p:nvGraphicFramePr>
        <p:xfrm>
          <a:off x="1166813" y="3471818"/>
          <a:ext cx="3578225" cy="2257425"/>
        </p:xfrm>
        <a:graphic>
          <a:graphicData uri="http://schemas.openxmlformats.org/presentationml/2006/ole">
            <mc:AlternateContent xmlns:mc="http://schemas.openxmlformats.org/markup-compatibility/2006">
              <mc:Choice xmlns:v="urn:schemas-microsoft-com:vml" Requires="v">
                <p:oleObj spid="_x0000_s377624" name="Equation" r:id="rId3" imgW="3543120" imgH="2234880" progId="Equation.DSMT4">
                  <p:embed/>
                </p:oleObj>
              </mc:Choice>
              <mc:Fallback>
                <p:oleObj name="Equation" r:id="rId3" imgW="3543120" imgH="2234880" progId="Equation.DSMT4">
                  <p:embed/>
                  <p:pic>
                    <p:nvPicPr>
                      <p:cNvPr id="47" name="Object 46">
                        <a:extLst>
                          <a:ext uri="{FF2B5EF4-FFF2-40B4-BE49-F238E27FC236}">
                            <a16:creationId xmlns="" xmlns:a16="http://schemas.microsoft.com/office/drawing/2014/main" id="{06FDB87C-ED3F-4127-8037-ED2E3580EB5A}"/>
                          </a:ext>
                        </a:extLst>
                      </p:cNvPr>
                      <p:cNvPicPr/>
                      <p:nvPr/>
                    </p:nvPicPr>
                    <p:blipFill>
                      <a:blip r:embed="rId4"/>
                      <a:stretch>
                        <a:fillRect/>
                      </a:stretch>
                    </p:blipFill>
                    <p:spPr>
                      <a:xfrm>
                        <a:off x="1166813" y="3471818"/>
                        <a:ext cx="3578225" cy="2257425"/>
                      </a:xfrm>
                      <a:prstGeom prst="rect">
                        <a:avLst/>
                      </a:prstGeom>
                    </p:spPr>
                  </p:pic>
                </p:oleObj>
              </mc:Fallback>
            </mc:AlternateContent>
          </a:graphicData>
        </a:graphic>
      </p:graphicFrame>
    </p:spTree>
    <p:extLst>
      <p:ext uri="{BB962C8B-B14F-4D97-AF65-F5344CB8AC3E}">
        <p14:creationId xmlns:p14="http://schemas.microsoft.com/office/powerpoint/2010/main" val="1530651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A278C-408C-4663-9EF5-D8AD01FEB555}"/>
              </a:ext>
            </a:extLst>
          </p:cNvPr>
          <p:cNvSpPr>
            <a:spLocks noGrp="1"/>
          </p:cNvSpPr>
          <p:nvPr>
            <p:ph type="title"/>
          </p:nvPr>
        </p:nvSpPr>
        <p:spPr/>
        <p:txBody>
          <a:bodyPr/>
          <a:lstStyle/>
          <a:p>
            <a:r>
              <a:rPr lang="en-US" altLang="en-US" dirty="0"/>
              <a:t>Example 10 </a:t>
            </a:r>
            <a:r>
              <a:rPr lang="en-US" altLang="en-US" b="0" dirty="0"/>
              <a:t>(2 of 2)</a:t>
            </a:r>
            <a:endParaRPr lang="en-IN" dirty="0"/>
          </a:p>
        </p:txBody>
      </p:sp>
      <p:sp>
        <p:nvSpPr>
          <p:cNvPr id="3" name="Content Placeholder 2">
            <a:extLst>
              <a:ext uri="{FF2B5EF4-FFF2-40B4-BE49-F238E27FC236}">
                <a16:creationId xmlns="" xmlns:a16="http://schemas.microsoft.com/office/drawing/2014/main" id="{4BC596F8-F298-45BD-9AE0-7786FCE9415E}"/>
              </a:ext>
            </a:extLst>
          </p:cNvPr>
          <p:cNvSpPr>
            <a:spLocks noGrp="1"/>
          </p:cNvSpPr>
          <p:nvPr>
            <p:ph sz="quarter" idx="12"/>
          </p:nvPr>
        </p:nvSpPr>
        <p:spPr>
          <a:xfrm>
            <a:off x="741971" y="1292277"/>
            <a:ext cx="10721975" cy="357599"/>
          </a:xfrm>
        </p:spPr>
        <p:txBody>
          <a:bodyPr/>
          <a:lstStyle/>
          <a:p>
            <a:r>
              <a:rPr lang="en-US" altLang="en-US" dirty="0"/>
              <a:t>The graph is shown in Figure 18.</a:t>
            </a:r>
            <a:endParaRPr lang="en-IN" dirty="0">
              <a:latin typeface="Arial" panose="020B0604020202020204" pitchFamily="34" charset="0"/>
            </a:endParaRPr>
          </a:p>
        </p:txBody>
      </p:sp>
      <p:sp>
        <p:nvSpPr>
          <p:cNvPr id="5" name="Content Placeholder 4">
            <a:extLst>
              <a:ext uri="{FF2B5EF4-FFF2-40B4-BE49-F238E27FC236}">
                <a16:creationId xmlns="" xmlns:a16="http://schemas.microsoft.com/office/drawing/2014/main" id="{5A187F6D-C73D-48B0-8F68-A4707F7E5543}"/>
              </a:ext>
            </a:extLst>
          </p:cNvPr>
          <p:cNvSpPr>
            <a:spLocks noGrp="1"/>
          </p:cNvSpPr>
          <p:nvPr>
            <p:ph sz="quarter" idx="14"/>
          </p:nvPr>
        </p:nvSpPr>
        <p:spPr>
          <a:xfrm>
            <a:off x="733425" y="4846320"/>
            <a:ext cx="10721975" cy="357599"/>
          </a:xfrm>
        </p:spPr>
        <p:txBody>
          <a:bodyPr/>
          <a:lstStyle/>
          <a:p>
            <a:pPr algn="ctr">
              <a:lnSpc>
                <a:spcPct val="100000"/>
              </a:lnSpc>
            </a:pPr>
            <a:r>
              <a:rPr lang="en-US" altLang="en-US" sz="1200" b="1" dirty="0"/>
              <a:t>Figure 18</a:t>
            </a:r>
          </a:p>
        </p:txBody>
      </p:sp>
      <p:pic>
        <p:nvPicPr>
          <p:cNvPr id="391172" name="Picture 4" descr="A step function is graphed on a coordinate plane. The horizontal axis is labeled: w. The vertical axis is labeled: C. The graph consists four steps of length 1. The left side of the line begins with an open dot and the right side ends with a solid dot. The values are as follows. 0 to 1, 0.80. 1 to 2, 1.00. 2 to 3, 1.15. 3 to 4, 1.3. All values estimated."/>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469128" y="1895746"/>
            <a:ext cx="3501165" cy="295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43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6AD7-6D79-4F42-9DA8-BD01A5B00AC4}"/>
              </a:ext>
            </a:extLst>
          </p:cNvPr>
          <p:cNvSpPr>
            <a:spLocks noGrp="1"/>
          </p:cNvSpPr>
          <p:nvPr>
            <p:ph type="title"/>
          </p:nvPr>
        </p:nvSpPr>
        <p:spPr/>
        <p:txBody>
          <a:bodyPr/>
          <a:lstStyle/>
          <a:p>
            <a:r>
              <a:rPr lang="en-US" altLang="en-US" dirty="0"/>
              <a:t>Piecewise Defined </a:t>
            </a:r>
            <a:r>
              <a:rPr lang="en-US" altLang="en-US" dirty="0" smtClean="0"/>
              <a:t>Functions </a:t>
            </a:r>
            <a:r>
              <a:rPr lang="en-US" altLang="en-US" b="0" dirty="0" smtClean="0"/>
              <a:t>(4 </a:t>
            </a:r>
            <a:r>
              <a:rPr lang="en-US" altLang="en-US" b="0" dirty="0"/>
              <a:t>of </a:t>
            </a:r>
            <a:r>
              <a:rPr lang="en-US" altLang="en-US" b="0" dirty="0" smtClean="0"/>
              <a:t>4)</a:t>
            </a:r>
            <a:endParaRPr lang="en-IN" dirty="0"/>
          </a:p>
        </p:txBody>
      </p:sp>
      <p:sp>
        <p:nvSpPr>
          <p:cNvPr id="3" name="Text Placeholder 2">
            <a:extLst>
              <a:ext uri="{FF2B5EF4-FFF2-40B4-BE49-F238E27FC236}">
                <a16:creationId xmlns="" xmlns:a16="http://schemas.microsoft.com/office/drawing/2014/main" id="{8ADC8088-06EA-4A20-AD58-76C4514952F0}"/>
              </a:ext>
            </a:extLst>
          </p:cNvPr>
          <p:cNvSpPr>
            <a:spLocks noGrp="1"/>
          </p:cNvSpPr>
          <p:nvPr>
            <p:ph type="body" sz="quarter" idx="15"/>
          </p:nvPr>
        </p:nvSpPr>
        <p:spPr>
          <a:xfrm>
            <a:off x="768096" y="1289683"/>
            <a:ext cx="10711543" cy="4196717"/>
          </a:xfrm>
          <a:noFill/>
        </p:spPr>
        <p:txBody>
          <a:bodyPr/>
          <a:lstStyle/>
          <a:p>
            <a:r>
              <a:rPr lang="en-IN" dirty="0"/>
              <a:t>Looking at Figure 18, you can see why a function like the one in Example 10 is called a </a:t>
            </a:r>
            <a:r>
              <a:rPr lang="en-IN" b="1" dirty="0"/>
              <a:t>step function</a:t>
            </a:r>
            <a:r>
              <a:rPr lang="en-IN" dirty="0"/>
              <a:t>.</a:t>
            </a:r>
            <a:endParaRPr lang="en-US" altLang="en-US" dirty="0"/>
          </a:p>
        </p:txBody>
      </p:sp>
    </p:spTree>
    <p:extLst>
      <p:ext uri="{BB962C8B-B14F-4D97-AF65-F5344CB8AC3E}">
        <p14:creationId xmlns:p14="http://schemas.microsoft.com/office/powerpoint/2010/main" val="344084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0B4AB-3138-480E-8533-0D2026BA3D7F}"/>
              </a:ext>
            </a:extLst>
          </p:cNvPr>
          <p:cNvSpPr>
            <a:spLocks noGrp="1"/>
          </p:cNvSpPr>
          <p:nvPr>
            <p:ph type="title"/>
          </p:nvPr>
        </p:nvSpPr>
        <p:spPr/>
        <p:txBody>
          <a:bodyPr/>
          <a:lstStyle/>
          <a:p>
            <a:r>
              <a:rPr lang="en-IN" dirty="0" smtClean="0"/>
              <a:t>Functions </a:t>
            </a:r>
            <a:r>
              <a:rPr lang="en-IN" b="0" dirty="0" smtClean="0"/>
              <a:t>(1 </a:t>
            </a:r>
            <a:r>
              <a:rPr lang="en-IN" b="0" dirty="0"/>
              <a:t>of 11)</a:t>
            </a:r>
          </a:p>
        </p:txBody>
      </p:sp>
      <p:sp>
        <p:nvSpPr>
          <p:cNvPr id="3" name="Content Placeholder 2">
            <a:extLst>
              <a:ext uri="{FF2B5EF4-FFF2-40B4-BE49-F238E27FC236}">
                <a16:creationId xmlns="" xmlns:a16="http://schemas.microsoft.com/office/drawing/2014/main" id="{FB3A0D3E-944C-4EFC-99BD-43A750F1B71B}"/>
              </a:ext>
            </a:extLst>
          </p:cNvPr>
          <p:cNvSpPr>
            <a:spLocks noGrp="1"/>
          </p:cNvSpPr>
          <p:nvPr>
            <p:ph sz="quarter" idx="23"/>
          </p:nvPr>
        </p:nvSpPr>
        <p:spPr>
          <a:xfrm>
            <a:off x="736600" y="1289050"/>
            <a:ext cx="10718800" cy="1296988"/>
          </a:xfrm>
        </p:spPr>
        <p:txBody>
          <a:bodyPr/>
          <a:lstStyle/>
          <a:p>
            <a:pPr>
              <a:lnSpc>
                <a:spcPct val="100000"/>
              </a:lnSpc>
              <a:spcAft>
                <a:spcPts val="600"/>
              </a:spcAft>
            </a:pPr>
            <a:r>
              <a:rPr lang="en-US" altLang="en-US" dirty="0"/>
              <a:t>Functions arise whenever one quantity depends on another. Consider the following four situations.</a:t>
            </a:r>
          </a:p>
          <a:p>
            <a:pPr marL="401638" indent="-401638">
              <a:lnSpc>
                <a:spcPct val="100000"/>
              </a:lnSpc>
              <a:spcAft>
                <a:spcPts val="600"/>
              </a:spcAft>
            </a:pPr>
            <a:r>
              <a:rPr lang="en-US" altLang="en-US" b="1" dirty="0"/>
              <a:t>A. </a:t>
            </a:r>
            <a:r>
              <a:rPr lang="en-US" altLang="en-US" dirty="0"/>
              <a:t>The area </a:t>
            </a:r>
            <a:r>
              <a:rPr lang="en-US" altLang="en-US" i="1" dirty="0"/>
              <a:t>A </a:t>
            </a:r>
            <a:r>
              <a:rPr lang="en-US" altLang="en-US" dirty="0"/>
              <a:t>of a circle depends on the radius </a:t>
            </a:r>
            <a:r>
              <a:rPr lang="en-US" altLang="en-US" i="1" dirty="0"/>
              <a:t>r</a:t>
            </a:r>
            <a:r>
              <a:rPr lang="en-US" altLang="en-US" dirty="0"/>
              <a:t> of the circle. The rule that</a:t>
            </a:r>
            <a:endParaRPr lang="en-IN" dirty="0"/>
          </a:p>
        </p:txBody>
      </p:sp>
      <p:sp>
        <p:nvSpPr>
          <p:cNvPr id="4" name="Content Placeholder 3">
            <a:extLst>
              <a:ext uri="{FF2B5EF4-FFF2-40B4-BE49-F238E27FC236}">
                <a16:creationId xmlns="" xmlns:a16="http://schemas.microsoft.com/office/drawing/2014/main" id="{7ED3AC1B-D954-4AF6-B245-DD2BD363CFE4}"/>
              </a:ext>
            </a:extLst>
          </p:cNvPr>
          <p:cNvSpPr>
            <a:spLocks noGrp="1"/>
          </p:cNvSpPr>
          <p:nvPr>
            <p:ph sz="quarter" idx="24"/>
          </p:nvPr>
        </p:nvSpPr>
        <p:spPr>
          <a:xfrm>
            <a:off x="1124712" y="2615185"/>
            <a:ext cx="5614416" cy="328612"/>
          </a:xfrm>
        </p:spPr>
        <p:txBody>
          <a:bodyPr/>
          <a:lstStyle/>
          <a:p>
            <a:r>
              <a:rPr lang="en-US" altLang="en-US" dirty="0"/>
              <a:t>connects </a:t>
            </a:r>
            <a:r>
              <a:rPr lang="en-US" altLang="en-US" i="1" dirty="0"/>
              <a:t>r</a:t>
            </a:r>
            <a:r>
              <a:rPr lang="en-US" altLang="en-US" dirty="0"/>
              <a:t> and </a:t>
            </a:r>
            <a:r>
              <a:rPr lang="en-US" altLang="en-US" i="1" dirty="0"/>
              <a:t>A</a:t>
            </a:r>
            <a:r>
              <a:rPr lang="en-US" altLang="en-US" dirty="0"/>
              <a:t> is given by the equation</a:t>
            </a:r>
            <a:endParaRPr lang="en-IN" dirty="0"/>
          </a:p>
        </p:txBody>
      </p:sp>
      <p:graphicFrame>
        <p:nvGraphicFramePr>
          <p:cNvPr id="12" name="Content Placeholder 11" descr="A = pi (r^2)">
            <a:extLst>
              <a:ext uri="{FF2B5EF4-FFF2-40B4-BE49-F238E27FC236}">
                <a16:creationId xmlns="" xmlns:a16="http://schemas.microsoft.com/office/drawing/2014/main" id="{9A2E1928-97F0-48FC-89EC-53C822D223E1}"/>
              </a:ext>
            </a:extLst>
          </p:cNvPr>
          <p:cNvGraphicFramePr>
            <a:graphicFrameLocks noGrp="1" noChangeAspect="1"/>
          </p:cNvGraphicFramePr>
          <p:nvPr>
            <p:ph sz="quarter" idx="25"/>
            <p:extLst>
              <p:ext uri="{D42A27DB-BD31-4B8C-83A1-F6EECF244321}">
                <p14:modId xmlns:p14="http://schemas.microsoft.com/office/powerpoint/2010/main" val="2023426163"/>
              </p:ext>
            </p:extLst>
          </p:nvPr>
        </p:nvGraphicFramePr>
        <p:xfrm>
          <a:off x="6739128" y="2586038"/>
          <a:ext cx="1092200" cy="342900"/>
        </p:xfrm>
        <a:graphic>
          <a:graphicData uri="http://schemas.openxmlformats.org/presentationml/2006/ole">
            <mc:AlternateContent xmlns:mc="http://schemas.openxmlformats.org/markup-compatibility/2006">
              <mc:Choice xmlns:v="urn:schemas-microsoft-com:vml" Requires="v">
                <p:oleObj spid="_x0000_s365043" name="Equation" r:id="rId3" imgW="1091880" imgH="342720" progId="Equation.DSMT4">
                  <p:embed/>
                </p:oleObj>
              </mc:Choice>
              <mc:Fallback>
                <p:oleObj name="Equation" r:id="rId3" imgW="1091880" imgH="342720" progId="Equation.DSMT4">
                  <p:embed/>
                  <p:pic>
                    <p:nvPicPr>
                      <p:cNvPr id="11" name="Object 10">
                        <a:extLst>
                          <a:ext uri="{FF2B5EF4-FFF2-40B4-BE49-F238E27FC236}">
                            <a16:creationId xmlns="" xmlns:a16="http://schemas.microsoft.com/office/drawing/2014/main" id="{CBDAC649-DE5E-4F65-871E-D6225213C45F}"/>
                          </a:ext>
                        </a:extLst>
                      </p:cNvPr>
                      <p:cNvPicPr/>
                      <p:nvPr/>
                    </p:nvPicPr>
                    <p:blipFill>
                      <a:blip r:embed="rId4"/>
                      <a:stretch>
                        <a:fillRect/>
                      </a:stretch>
                    </p:blipFill>
                    <p:spPr>
                      <a:xfrm>
                        <a:off x="6739128" y="2586038"/>
                        <a:ext cx="1092200" cy="3429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29CAB44B-4383-45CE-9879-C0070D6066F2}"/>
              </a:ext>
            </a:extLst>
          </p:cNvPr>
          <p:cNvSpPr>
            <a:spLocks noGrp="1"/>
          </p:cNvSpPr>
          <p:nvPr>
            <p:ph sz="quarter" idx="26"/>
          </p:nvPr>
        </p:nvSpPr>
        <p:spPr>
          <a:xfrm>
            <a:off x="7936992" y="2651626"/>
            <a:ext cx="3463544" cy="328611"/>
          </a:xfrm>
        </p:spPr>
        <p:txBody>
          <a:bodyPr/>
          <a:lstStyle/>
          <a:p>
            <a:r>
              <a:rPr lang="en-US" altLang="en-US" dirty="0"/>
              <a:t>With each positive</a:t>
            </a:r>
            <a:endParaRPr lang="en-IN" dirty="0"/>
          </a:p>
        </p:txBody>
      </p:sp>
      <p:sp>
        <p:nvSpPr>
          <p:cNvPr id="7" name="Content Placeholder 6">
            <a:extLst>
              <a:ext uri="{FF2B5EF4-FFF2-40B4-BE49-F238E27FC236}">
                <a16:creationId xmlns="" xmlns:a16="http://schemas.microsoft.com/office/drawing/2014/main" id="{F624134C-7E29-4092-8534-CA37091E1E51}"/>
              </a:ext>
            </a:extLst>
          </p:cNvPr>
          <p:cNvSpPr>
            <a:spLocks noGrp="1"/>
          </p:cNvSpPr>
          <p:nvPr>
            <p:ph sz="quarter" idx="27"/>
          </p:nvPr>
        </p:nvSpPr>
        <p:spPr>
          <a:xfrm>
            <a:off x="1124712" y="3044952"/>
            <a:ext cx="10330688" cy="796417"/>
          </a:xfrm>
        </p:spPr>
        <p:txBody>
          <a:bodyPr/>
          <a:lstStyle/>
          <a:p>
            <a:r>
              <a:rPr lang="en-US" altLang="en-US" dirty="0"/>
              <a:t>number </a:t>
            </a:r>
            <a:r>
              <a:rPr lang="en-US" altLang="en-US" i="1" dirty="0"/>
              <a:t>r</a:t>
            </a:r>
            <a:r>
              <a:rPr lang="en-US" altLang="en-US" dirty="0"/>
              <a:t> there is associated one value of </a:t>
            </a:r>
            <a:r>
              <a:rPr lang="en-US" altLang="en-US" i="1" dirty="0"/>
              <a:t>A</a:t>
            </a:r>
            <a:r>
              <a:rPr lang="en-US" altLang="en-US" dirty="0"/>
              <a:t>, and we say that </a:t>
            </a:r>
            <a:r>
              <a:rPr lang="en-US" altLang="en-US" i="1" dirty="0"/>
              <a:t>A</a:t>
            </a:r>
            <a:r>
              <a:rPr lang="en-US" altLang="en-US" dirty="0"/>
              <a:t> is a </a:t>
            </a:r>
            <a:r>
              <a:rPr lang="en-US" altLang="en-US" i="1" dirty="0"/>
              <a:t>function </a:t>
            </a:r>
            <a:r>
              <a:rPr lang="en-US" altLang="en-US" dirty="0"/>
              <a:t>of </a:t>
            </a:r>
            <a:r>
              <a:rPr lang="en-US" altLang="en-US" i="1" dirty="0"/>
              <a:t>r</a:t>
            </a:r>
            <a:r>
              <a:rPr lang="en-US" altLang="en-US" dirty="0"/>
              <a:t>.</a:t>
            </a:r>
          </a:p>
        </p:txBody>
      </p:sp>
    </p:spTree>
    <p:extLst>
      <p:ext uri="{BB962C8B-B14F-4D97-AF65-F5344CB8AC3E}">
        <p14:creationId xmlns:p14="http://schemas.microsoft.com/office/powerpoint/2010/main" val="1878916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Even and Odd Functions</a:t>
            </a:r>
            <a:endParaRPr lang="en-IN" sz="4000" dirty="0">
              <a:solidFill>
                <a:srgbClr val="0079C2"/>
              </a:solidFill>
            </a:endParaRPr>
          </a:p>
        </p:txBody>
      </p:sp>
    </p:spTree>
    <p:extLst>
      <p:ext uri="{BB962C8B-B14F-4D97-AF65-F5344CB8AC3E}">
        <p14:creationId xmlns:p14="http://schemas.microsoft.com/office/powerpoint/2010/main" val="1368670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Even and Odd Functions (1 of 4)</a:t>
            </a:r>
            <a:endParaRPr lang="en-IN" dirty="0"/>
          </a:p>
        </p:txBody>
      </p:sp>
      <p:sp>
        <p:nvSpPr>
          <p:cNvPr id="2" name="Content Placeholder 1"/>
          <p:cNvSpPr>
            <a:spLocks noGrp="1"/>
          </p:cNvSpPr>
          <p:nvPr>
            <p:ph sz="quarter" idx="23"/>
          </p:nvPr>
        </p:nvSpPr>
        <p:spPr>
          <a:xfrm>
            <a:off x="736600" y="1289050"/>
            <a:ext cx="10882586" cy="477838"/>
          </a:xfrm>
        </p:spPr>
        <p:txBody>
          <a:bodyPr/>
          <a:lstStyle/>
          <a:p>
            <a:r>
              <a:rPr lang="en-US" altLang="en-US" dirty="0"/>
              <a:t>If a function </a:t>
            </a:r>
            <a:r>
              <a:rPr lang="en-US" altLang="en-US" i="1" dirty="0"/>
              <a:t>f</a:t>
            </a:r>
            <a:r>
              <a:rPr lang="en-US" altLang="en-US" dirty="0"/>
              <a:t> satisfies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for every number </a:t>
            </a:r>
            <a:r>
              <a:rPr lang="en-US" altLang="en-US" i="1" dirty="0"/>
              <a:t>x</a:t>
            </a:r>
            <a:r>
              <a:rPr lang="en-US" altLang="en-US" dirty="0"/>
              <a:t> in its domain, then </a:t>
            </a:r>
            <a:r>
              <a:rPr lang="en-US" altLang="en-US" i="1" dirty="0"/>
              <a:t>f</a:t>
            </a:r>
            <a:r>
              <a:rPr lang="en-US" altLang="en-US" dirty="0"/>
              <a:t> is</a:t>
            </a:r>
            <a:endParaRPr lang="en-IN" dirty="0"/>
          </a:p>
          <a:p>
            <a:endParaRPr lang="en-IN" dirty="0"/>
          </a:p>
        </p:txBody>
      </p:sp>
      <p:sp>
        <p:nvSpPr>
          <p:cNvPr id="10" name="Content Placeholder 9"/>
          <p:cNvSpPr>
            <a:spLocks noGrp="1"/>
          </p:cNvSpPr>
          <p:nvPr>
            <p:ph sz="quarter" idx="31"/>
          </p:nvPr>
        </p:nvSpPr>
        <p:spPr>
          <a:xfrm>
            <a:off x="736599" y="1707924"/>
            <a:ext cx="7524531" cy="546100"/>
          </a:xfrm>
        </p:spPr>
        <p:txBody>
          <a:bodyPr/>
          <a:lstStyle/>
          <a:p>
            <a:r>
              <a:rPr lang="en-US" altLang="en-US" dirty="0"/>
              <a:t>called an </a:t>
            </a:r>
            <a:r>
              <a:rPr lang="en-US" altLang="en-US" b="1" dirty="0"/>
              <a:t>even function</a:t>
            </a:r>
            <a:r>
              <a:rPr lang="en-US" altLang="en-US" dirty="0"/>
              <a:t>. For instance, the function</a:t>
            </a:r>
            <a:endParaRPr lang="en-IN" dirty="0"/>
          </a:p>
          <a:p>
            <a:endParaRPr lang="en-IN" dirty="0"/>
          </a:p>
        </p:txBody>
      </p:sp>
      <p:graphicFrame>
        <p:nvGraphicFramePr>
          <p:cNvPr id="32" name="Content Placeholder 31" descr="f(x) = x^2"/>
          <p:cNvGraphicFramePr>
            <a:graphicFrameLocks noGrp="1" noChangeAspect="1"/>
          </p:cNvGraphicFramePr>
          <p:nvPr>
            <p:ph sz="quarter" idx="29"/>
            <p:extLst>
              <p:ext uri="{D42A27DB-BD31-4B8C-83A1-F6EECF244321}">
                <p14:modId xmlns:p14="http://schemas.microsoft.com/office/powerpoint/2010/main" val="1602692613"/>
              </p:ext>
            </p:extLst>
          </p:nvPr>
        </p:nvGraphicFramePr>
        <p:xfrm>
          <a:off x="7709008" y="1660626"/>
          <a:ext cx="1231900" cy="444500"/>
        </p:xfrm>
        <a:graphic>
          <a:graphicData uri="http://schemas.openxmlformats.org/presentationml/2006/ole">
            <mc:AlternateContent xmlns:mc="http://schemas.openxmlformats.org/markup-compatibility/2006">
              <mc:Choice xmlns:v="urn:schemas-microsoft-com:vml" Requires="v">
                <p:oleObj spid="_x0000_s397376" name="Equation" r:id="rId3" imgW="1231560" imgH="444240" progId="Equation.DSMT4">
                  <p:embed/>
                </p:oleObj>
              </mc:Choice>
              <mc:Fallback>
                <p:oleObj name="Equation" r:id="rId3" imgW="1231560" imgH="444240" progId="Equation.DSMT4">
                  <p:embed/>
                  <p:pic>
                    <p:nvPicPr>
                      <p:cNvPr id="0" name=""/>
                      <p:cNvPicPr/>
                      <p:nvPr/>
                    </p:nvPicPr>
                    <p:blipFill>
                      <a:blip r:embed="rId4"/>
                      <a:stretch>
                        <a:fillRect/>
                      </a:stretch>
                    </p:blipFill>
                    <p:spPr>
                      <a:xfrm>
                        <a:off x="7709008" y="1660626"/>
                        <a:ext cx="1231900" cy="444500"/>
                      </a:xfrm>
                      <a:prstGeom prst="rect">
                        <a:avLst/>
                      </a:prstGeom>
                    </p:spPr>
                  </p:pic>
                </p:oleObj>
              </mc:Fallback>
            </mc:AlternateContent>
          </a:graphicData>
        </a:graphic>
      </p:graphicFrame>
      <p:sp>
        <p:nvSpPr>
          <p:cNvPr id="27" name="Content Placeholder 26"/>
          <p:cNvSpPr>
            <a:spLocks noGrp="1"/>
          </p:cNvSpPr>
          <p:nvPr>
            <p:ph sz="quarter" idx="30"/>
          </p:nvPr>
        </p:nvSpPr>
        <p:spPr>
          <a:xfrm>
            <a:off x="9033394" y="1723690"/>
            <a:ext cx="2587734" cy="443907"/>
          </a:xfrm>
        </p:spPr>
        <p:txBody>
          <a:bodyPr/>
          <a:lstStyle/>
          <a:p>
            <a:r>
              <a:rPr lang="en-US" altLang="en-US" dirty="0"/>
              <a:t>is even because</a:t>
            </a:r>
            <a:endParaRPr lang="en-IN" dirty="0"/>
          </a:p>
          <a:p>
            <a:endParaRPr lang="en-IN" dirty="0"/>
          </a:p>
        </p:txBody>
      </p:sp>
      <p:graphicFrame>
        <p:nvGraphicFramePr>
          <p:cNvPr id="33" name="Content Placeholder 32" descr="f(negative x) = (negative x)^(2) = (x^2) = f(x)"/>
          <p:cNvGraphicFramePr>
            <a:graphicFrameLocks noGrp="1" noChangeAspect="1"/>
          </p:cNvGraphicFramePr>
          <p:nvPr>
            <p:ph sz="quarter" idx="32"/>
            <p:extLst>
              <p:ext uri="{D42A27DB-BD31-4B8C-83A1-F6EECF244321}">
                <p14:modId xmlns:p14="http://schemas.microsoft.com/office/powerpoint/2010/main" val="3609344809"/>
              </p:ext>
            </p:extLst>
          </p:nvPr>
        </p:nvGraphicFramePr>
        <p:xfrm>
          <a:off x="3639098" y="2259334"/>
          <a:ext cx="3706813" cy="541337"/>
        </p:xfrm>
        <a:graphic>
          <a:graphicData uri="http://schemas.openxmlformats.org/presentationml/2006/ole">
            <mc:AlternateContent xmlns:mc="http://schemas.openxmlformats.org/markup-compatibility/2006">
              <mc:Choice xmlns:v="urn:schemas-microsoft-com:vml" Requires="v">
                <p:oleObj spid="_x0000_s397377" name="Equation" r:id="rId5" imgW="3390840" imgH="495000" progId="Equation.DSMT4">
                  <p:embed/>
                </p:oleObj>
              </mc:Choice>
              <mc:Fallback>
                <p:oleObj name="Equation" r:id="rId5" imgW="3390840" imgH="495000" progId="Equation.DSMT4">
                  <p:embed/>
                  <p:pic>
                    <p:nvPicPr>
                      <p:cNvPr id="0" name=""/>
                      <p:cNvPicPr/>
                      <p:nvPr/>
                    </p:nvPicPr>
                    <p:blipFill>
                      <a:blip r:embed="rId6"/>
                      <a:stretch>
                        <a:fillRect/>
                      </a:stretch>
                    </p:blipFill>
                    <p:spPr>
                      <a:xfrm>
                        <a:off x="3639098" y="2259334"/>
                        <a:ext cx="3706813" cy="541337"/>
                      </a:xfrm>
                      <a:prstGeom prst="rect">
                        <a:avLst/>
                      </a:prstGeom>
                    </p:spPr>
                  </p:pic>
                </p:oleObj>
              </mc:Fallback>
            </mc:AlternateContent>
          </a:graphicData>
        </a:graphic>
      </p:graphicFrame>
      <p:sp>
        <p:nvSpPr>
          <p:cNvPr id="12" name="Content Placeholder 11"/>
          <p:cNvSpPr>
            <a:spLocks noGrp="1"/>
          </p:cNvSpPr>
          <p:nvPr>
            <p:ph sz="quarter" idx="33"/>
          </p:nvPr>
        </p:nvSpPr>
        <p:spPr>
          <a:xfrm>
            <a:off x="736599" y="3324582"/>
            <a:ext cx="5774559" cy="1216219"/>
          </a:xfrm>
        </p:spPr>
        <p:txBody>
          <a:bodyPr/>
          <a:lstStyle/>
          <a:p>
            <a:pPr>
              <a:lnSpc>
                <a:spcPct val="100000"/>
              </a:lnSpc>
            </a:pPr>
            <a:r>
              <a:rPr lang="en-US" altLang="en-US" dirty="0"/>
              <a:t>The geometric significance of an even function is that its graph is symmetric with respect to the </a:t>
            </a:r>
            <a:r>
              <a:rPr lang="en-US" altLang="en-US" i="1" dirty="0"/>
              <a:t>y</a:t>
            </a:r>
            <a:r>
              <a:rPr lang="en-US" altLang="en-US" dirty="0"/>
              <a:t>-axis (see Figure 19</a:t>
            </a:r>
            <a:r>
              <a:rPr lang="en-US" altLang="en-US" dirty="0" smtClean="0"/>
              <a:t>).</a:t>
            </a:r>
            <a:endParaRPr lang="en-IN" dirty="0"/>
          </a:p>
        </p:txBody>
      </p:sp>
      <p:sp>
        <p:nvSpPr>
          <p:cNvPr id="17" name="Content Placeholder 16"/>
          <p:cNvSpPr>
            <a:spLocks noGrp="1"/>
          </p:cNvSpPr>
          <p:nvPr>
            <p:ph sz="quarter" idx="38"/>
          </p:nvPr>
        </p:nvSpPr>
        <p:spPr>
          <a:xfrm>
            <a:off x="7524356" y="5744897"/>
            <a:ext cx="3511550" cy="293299"/>
          </a:xfrm>
        </p:spPr>
        <p:txBody>
          <a:bodyPr/>
          <a:lstStyle/>
          <a:p>
            <a:pPr algn="ctr"/>
            <a:r>
              <a:rPr lang="en-US" altLang="en-US" sz="1200" b="1" dirty="0"/>
              <a:t>Figure 19</a:t>
            </a:r>
          </a:p>
        </p:txBody>
      </p:sp>
      <p:sp>
        <p:nvSpPr>
          <p:cNvPr id="15" name="Content Placeholder 14"/>
          <p:cNvSpPr>
            <a:spLocks noGrp="1"/>
          </p:cNvSpPr>
          <p:nvPr>
            <p:ph sz="quarter" idx="36"/>
          </p:nvPr>
        </p:nvSpPr>
        <p:spPr>
          <a:xfrm>
            <a:off x="8612130" y="5431482"/>
            <a:ext cx="2013826" cy="291413"/>
          </a:xfrm>
        </p:spPr>
        <p:txBody>
          <a:bodyPr/>
          <a:lstStyle/>
          <a:p>
            <a:r>
              <a:rPr lang="en-IN" sz="1400" dirty="0"/>
              <a:t>An even </a:t>
            </a:r>
            <a:r>
              <a:rPr lang="en-IN" sz="1400" dirty="0" smtClean="0"/>
              <a:t>function</a:t>
            </a:r>
            <a:endParaRPr lang="en-IN" sz="1400" dirty="0"/>
          </a:p>
        </p:txBody>
      </p:sp>
      <p:pic>
        <p:nvPicPr>
          <p:cNvPr id="397329" name="Picture 17" descr="A curve is graphed on the x y coordinate plane. The curve enters the top left of the viewing window, goes down and to the right, intersects the negative x-axis, and goes down and to the right to reach the low point at the negative y axis. Then, it goes up and to the right, intersects the positive x-axis, goes up and to the right, and exits the top right of the viewing window. The curve has y-axis symmetry. Two points are marked on the curve, corresponding to negative x and x. The horizontal distance between the points and the y-axis is the same. The vertical distance between the points and the x-axis is the same. The vertical distance between the point and the negative x-axis is labeled as f(negative x), and the vertical distance between the point and the positive x-axis is labeled as f(x)."/>
          <p:cNvPicPr>
            <a:picLocks noGrp="1" noChangeAspect="1" noChangeArrowheads="1"/>
          </p:cNvPicPr>
          <p:nvPr>
            <p:ph sz="quarter" idx="34"/>
          </p:nvPr>
        </p:nvPicPr>
        <p:blipFill>
          <a:blip r:embed="rId7">
            <a:extLst>
              <a:ext uri="{28A0092B-C50C-407E-A947-70E740481C1C}">
                <a14:useLocalDpi xmlns:a14="http://schemas.microsoft.com/office/drawing/2010/main" val="0"/>
              </a:ext>
            </a:extLst>
          </a:blip>
          <a:stretch>
            <a:fillRect/>
          </a:stretch>
        </p:blipFill>
        <p:spPr bwMode="auto">
          <a:xfrm>
            <a:off x="7740165" y="2834786"/>
            <a:ext cx="3090940" cy="251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7304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8293DE-85F8-4C1D-8488-C53F6B2BDB5E}"/>
              </a:ext>
            </a:extLst>
          </p:cNvPr>
          <p:cNvSpPr>
            <a:spLocks noGrp="1"/>
          </p:cNvSpPr>
          <p:nvPr>
            <p:ph type="title"/>
          </p:nvPr>
        </p:nvSpPr>
        <p:spPr/>
        <p:txBody>
          <a:bodyPr/>
          <a:lstStyle/>
          <a:p>
            <a:r>
              <a:rPr lang="en-US" altLang="en-US" dirty="0"/>
              <a:t>Even and Odd Functions </a:t>
            </a:r>
            <a:r>
              <a:rPr lang="en-US" altLang="en-US" dirty="0" smtClean="0"/>
              <a:t>(2 </a:t>
            </a:r>
            <a:r>
              <a:rPr lang="en-US" altLang="en-US" dirty="0"/>
              <a:t>of 4)</a:t>
            </a:r>
            <a:endParaRPr lang="en-IN" dirty="0"/>
          </a:p>
        </p:txBody>
      </p:sp>
      <p:sp>
        <p:nvSpPr>
          <p:cNvPr id="3" name="Content Placeholder 2">
            <a:extLst>
              <a:ext uri="{FF2B5EF4-FFF2-40B4-BE49-F238E27FC236}">
                <a16:creationId xmlns="" xmlns:a16="http://schemas.microsoft.com/office/drawing/2014/main" id="{C318C37C-9029-4BCD-AFC4-7DA333BFB791}"/>
              </a:ext>
            </a:extLst>
          </p:cNvPr>
          <p:cNvSpPr>
            <a:spLocks noGrp="1"/>
          </p:cNvSpPr>
          <p:nvPr>
            <p:ph sz="quarter" idx="23"/>
          </p:nvPr>
        </p:nvSpPr>
        <p:spPr>
          <a:xfrm>
            <a:off x="736600" y="1289050"/>
            <a:ext cx="6962648" cy="330200"/>
          </a:xfrm>
        </p:spPr>
        <p:txBody>
          <a:bodyPr/>
          <a:lstStyle/>
          <a:p>
            <a:r>
              <a:rPr lang="en-US" altLang="en-US" dirty="0"/>
              <a:t>This means that if we have plotted the graph of </a:t>
            </a:r>
            <a:r>
              <a:rPr lang="en-US" altLang="en-US" i="1" dirty="0"/>
              <a:t>f</a:t>
            </a:r>
            <a:r>
              <a:rPr lang="en-US" altLang="en-US" dirty="0"/>
              <a:t> for</a:t>
            </a:r>
            <a:endParaRPr lang="en-IN" dirty="0"/>
          </a:p>
        </p:txBody>
      </p:sp>
      <p:graphicFrame>
        <p:nvGraphicFramePr>
          <p:cNvPr id="12" name="Content Placeholder 11" descr="x &gt;=0">
            <a:extLst>
              <a:ext uri="{FF2B5EF4-FFF2-40B4-BE49-F238E27FC236}">
                <a16:creationId xmlns="" xmlns:a16="http://schemas.microsoft.com/office/drawing/2014/main" id="{E59138C8-CB69-478D-B1D8-D3DDCD13A325}"/>
              </a:ext>
            </a:extLst>
          </p:cNvPr>
          <p:cNvGraphicFramePr>
            <a:graphicFrameLocks noGrp="1" noChangeAspect="1"/>
          </p:cNvGraphicFramePr>
          <p:nvPr>
            <p:ph sz="quarter" idx="24"/>
            <p:extLst>
              <p:ext uri="{D42A27DB-BD31-4B8C-83A1-F6EECF244321}">
                <p14:modId xmlns:p14="http://schemas.microsoft.com/office/powerpoint/2010/main" val="603696996"/>
              </p:ext>
            </p:extLst>
          </p:nvPr>
        </p:nvGraphicFramePr>
        <p:xfrm>
          <a:off x="7745413" y="1289050"/>
          <a:ext cx="749300" cy="330200"/>
        </p:xfrm>
        <a:graphic>
          <a:graphicData uri="http://schemas.openxmlformats.org/presentationml/2006/ole">
            <mc:AlternateContent xmlns:mc="http://schemas.openxmlformats.org/markup-compatibility/2006">
              <mc:Choice xmlns:v="urn:schemas-microsoft-com:vml" Requires="v">
                <p:oleObj spid="_x0000_s392589" name="Equation" r:id="rId3" imgW="749160" imgH="330120" progId="Equation.DSMT4">
                  <p:embed/>
                </p:oleObj>
              </mc:Choice>
              <mc:Fallback>
                <p:oleObj name="Equation" r:id="rId3" imgW="749160" imgH="330120" progId="Equation.DSMT4">
                  <p:embed/>
                  <p:pic>
                    <p:nvPicPr>
                      <p:cNvPr id="11" name="Object 10">
                        <a:extLst>
                          <a:ext uri="{FF2B5EF4-FFF2-40B4-BE49-F238E27FC236}">
                            <a16:creationId xmlns="" xmlns:a16="http://schemas.microsoft.com/office/drawing/2014/main" id="{8B9B30E7-BD12-406B-A840-99F6EE0F283B}"/>
                          </a:ext>
                        </a:extLst>
                      </p:cNvPr>
                      <p:cNvPicPr/>
                      <p:nvPr/>
                    </p:nvPicPr>
                    <p:blipFill>
                      <a:blip r:embed="rId4"/>
                      <a:stretch>
                        <a:fillRect/>
                      </a:stretch>
                    </p:blipFill>
                    <p:spPr>
                      <a:xfrm>
                        <a:off x="7745413" y="1289050"/>
                        <a:ext cx="749300" cy="33020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85B56CB5-AF99-47E2-8126-743B45792E10}"/>
              </a:ext>
            </a:extLst>
          </p:cNvPr>
          <p:cNvSpPr>
            <a:spLocks noGrp="1"/>
          </p:cNvSpPr>
          <p:nvPr>
            <p:ph sz="quarter" idx="25"/>
          </p:nvPr>
        </p:nvSpPr>
        <p:spPr>
          <a:xfrm>
            <a:off x="8558276" y="1289050"/>
            <a:ext cx="2909062" cy="352427"/>
          </a:xfrm>
        </p:spPr>
        <p:txBody>
          <a:bodyPr/>
          <a:lstStyle/>
          <a:p>
            <a:r>
              <a:rPr lang="en-US" altLang="en-US" dirty="0"/>
              <a:t>we obtain the entire</a:t>
            </a:r>
            <a:endParaRPr lang="en-IN" dirty="0"/>
          </a:p>
        </p:txBody>
      </p:sp>
      <p:sp>
        <p:nvSpPr>
          <p:cNvPr id="6" name="Content Placeholder 5">
            <a:extLst>
              <a:ext uri="{FF2B5EF4-FFF2-40B4-BE49-F238E27FC236}">
                <a16:creationId xmlns="" xmlns:a16="http://schemas.microsoft.com/office/drawing/2014/main" id="{F84F93B4-7390-4092-BDEE-BBF7175EE03D}"/>
              </a:ext>
            </a:extLst>
          </p:cNvPr>
          <p:cNvSpPr>
            <a:spLocks noGrp="1"/>
          </p:cNvSpPr>
          <p:nvPr>
            <p:ph sz="quarter" idx="26"/>
          </p:nvPr>
        </p:nvSpPr>
        <p:spPr>
          <a:xfrm>
            <a:off x="736600" y="1619250"/>
            <a:ext cx="10718800" cy="1279082"/>
          </a:xfrm>
        </p:spPr>
        <p:txBody>
          <a:bodyPr/>
          <a:lstStyle/>
          <a:p>
            <a:pPr>
              <a:lnSpc>
                <a:spcPct val="100000"/>
              </a:lnSpc>
              <a:spcBef>
                <a:spcPct val="20000"/>
              </a:spcBef>
              <a:spcAft>
                <a:spcPts val="600"/>
              </a:spcAft>
            </a:pPr>
            <a:r>
              <a:rPr lang="en-US" altLang="en-US" dirty="0"/>
              <a:t>graph simply by reflecting this portion about the </a:t>
            </a:r>
            <a:r>
              <a:rPr lang="en-US" altLang="en-US" i="1" dirty="0"/>
              <a:t>y</a:t>
            </a:r>
            <a:r>
              <a:rPr lang="en-US" altLang="en-US" dirty="0"/>
              <a:t>-axis.</a:t>
            </a:r>
          </a:p>
          <a:p>
            <a:pPr>
              <a:lnSpc>
                <a:spcPct val="100000"/>
              </a:lnSpc>
              <a:spcBef>
                <a:spcPct val="20000"/>
              </a:spcBef>
              <a:spcAft>
                <a:spcPts val="600"/>
              </a:spcAft>
            </a:pPr>
            <a:endParaRPr lang="en-US" altLang="en-US" sz="1600" dirty="0" smtClean="0"/>
          </a:p>
          <a:p>
            <a:pPr>
              <a:lnSpc>
                <a:spcPct val="100000"/>
              </a:lnSpc>
              <a:spcBef>
                <a:spcPct val="20000"/>
              </a:spcBef>
              <a:spcAft>
                <a:spcPts val="600"/>
              </a:spcAft>
            </a:pPr>
            <a:r>
              <a:rPr lang="en-US" altLang="en-US" dirty="0" smtClean="0"/>
              <a:t>If </a:t>
            </a:r>
            <a:r>
              <a:rPr lang="en-US" altLang="en-US" i="1" dirty="0"/>
              <a:t>f</a:t>
            </a:r>
            <a:r>
              <a:rPr lang="en-US" altLang="en-US" dirty="0"/>
              <a:t> satisfies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for every number </a:t>
            </a:r>
            <a:r>
              <a:rPr lang="en-US" altLang="en-US" i="1" dirty="0"/>
              <a:t>x</a:t>
            </a:r>
            <a:r>
              <a:rPr lang="en-US" altLang="en-US" dirty="0"/>
              <a:t> in its domain, then </a:t>
            </a:r>
            <a:r>
              <a:rPr lang="en-US" altLang="en-US" i="1" dirty="0"/>
              <a:t>f</a:t>
            </a:r>
            <a:r>
              <a:rPr lang="en-US" altLang="en-US" dirty="0"/>
              <a:t> is called an</a:t>
            </a:r>
            <a:endParaRPr lang="en-IN" dirty="0"/>
          </a:p>
        </p:txBody>
      </p:sp>
      <p:sp>
        <p:nvSpPr>
          <p:cNvPr id="7" name="Content Placeholder 6">
            <a:extLst>
              <a:ext uri="{FF2B5EF4-FFF2-40B4-BE49-F238E27FC236}">
                <a16:creationId xmlns="" xmlns:a16="http://schemas.microsoft.com/office/drawing/2014/main" id="{46D83C7B-C5B7-44DF-B9B5-FC7F1DE1CF65}"/>
              </a:ext>
            </a:extLst>
          </p:cNvPr>
          <p:cNvSpPr>
            <a:spLocks noGrp="1"/>
          </p:cNvSpPr>
          <p:nvPr>
            <p:ph sz="quarter" idx="27"/>
          </p:nvPr>
        </p:nvSpPr>
        <p:spPr>
          <a:xfrm>
            <a:off x="736600" y="2924440"/>
            <a:ext cx="5508752" cy="305940"/>
          </a:xfrm>
        </p:spPr>
        <p:txBody>
          <a:bodyPr/>
          <a:lstStyle/>
          <a:p>
            <a:r>
              <a:rPr lang="en-US" altLang="en-US" b="1" dirty="0"/>
              <a:t>odd function</a:t>
            </a:r>
            <a:r>
              <a:rPr lang="en-US" altLang="en-US" dirty="0"/>
              <a:t>. For example, the function</a:t>
            </a:r>
            <a:endParaRPr lang="en-IN" dirty="0"/>
          </a:p>
        </p:txBody>
      </p:sp>
      <p:graphicFrame>
        <p:nvGraphicFramePr>
          <p:cNvPr id="14" name="Content Placeholder 13" descr="f(x) = x^3">
            <a:extLst>
              <a:ext uri="{FF2B5EF4-FFF2-40B4-BE49-F238E27FC236}">
                <a16:creationId xmlns="" xmlns:a16="http://schemas.microsoft.com/office/drawing/2014/main" id="{B5C223F0-BB24-46DD-BFB1-401CACA11673}"/>
              </a:ext>
            </a:extLst>
          </p:cNvPr>
          <p:cNvGraphicFramePr>
            <a:graphicFrameLocks noGrp="1" noChangeAspect="1"/>
          </p:cNvGraphicFramePr>
          <p:nvPr>
            <p:ph sz="quarter" idx="28"/>
            <p:extLst>
              <p:ext uri="{D42A27DB-BD31-4B8C-83A1-F6EECF244321}">
                <p14:modId xmlns:p14="http://schemas.microsoft.com/office/powerpoint/2010/main" val="1751930371"/>
              </p:ext>
            </p:extLst>
          </p:nvPr>
        </p:nvGraphicFramePr>
        <p:xfrm>
          <a:off x="6251575" y="2898332"/>
          <a:ext cx="1182688" cy="427037"/>
        </p:xfrm>
        <a:graphic>
          <a:graphicData uri="http://schemas.openxmlformats.org/presentationml/2006/ole">
            <mc:AlternateContent xmlns:mc="http://schemas.openxmlformats.org/markup-compatibility/2006">
              <mc:Choice xmlns:v="urn:schemas-microsoft-com:vml" Requires="v">
                <p:oleObj spid="_x0000_s392590" name="Equation" r:id="rId5" imgW="1231560" imgH="444240" progId="Equation.DSMT4">
                  <p:embed/>
                </p:oleObj>
              </mc:Choice>
              <mc:Fallback>
                <p:oleObj name="Equation" r:id="rId5" imgW="1231560" imgH="444240" progId="Equation.DSMT4">
                  <p:embed/>
                  <p:pic>
                    <p:nvPicPr>
                      <p:cNvPr id="13" name="Object 12">
                        <a:extLst>
                          <a:ext uri="{FF2B5EF4-FFF2-40B4-BE49-F238E27FC236}">
                            <a16:creationId xmlns="" xmlns:a16="http://schemas.microsoft.com/office/drawing/2014/main" id="{30236297-0F6F-4B3A-84F0-BBACC83439D9}"/>
                          </a:ext>
                        </a:extLst>
                      </p:cNvPr>
                      <p:cNvPicPr/>
                      <p:nvPr/>
                    </p:nvPicPr>
                    <p:blipFill>
                      <a:blip r:embed="rId6"/>
                      <a:stretch>
                        <a:fillRect/>
                      </a:stretch>
                    </p:blipFill>
                    <p:spPr>
                      <a:xfrm>
                        <a:off x="6251575" y="2898332"/>
                        <a:ext cx="1182688" cy="427037"/>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6D399392-364F-4095-9D52-7E7F09937C5F}"/>
              </a:ext>
            </a:extLst>
          </p:cNvPr>
          <p:cNvSpPr>
            <a:spLocks noGrp="1"/>
          </p:cNvSpPr>
          <p:nvPr>
            <p:ph sz="quarter" idx="29"/>
          </p:nvPr>
        </p:nvSpPr>
        <p:spPr>
          <a:xfrm>
            <a:off x="7543800" y="2935986"/>
            <a:ext cx="2267712" cy="373524"/>
          </a:xfrm>
        </p:spPr>
        <p:txBody>
          <a:bodyPr/>
          <a:lstStyle/>
          <a:p>
            <a:r>
              <a:rPr lang="en-US" altLang="en-US" dirty="0"/>
              <a:t>is odd because</a:t>
            </a:r>
            <a:endParaRPr lang="en-IN" dirty="0"/>
          </a:p>
        </p:txBody>
      </p:sp>
      <p:graphicFrame>
        <p:nvGraphicFramePr>
          <p:cNvPr id="16" name="Content Placeholder 15" descr="f(negative x) = (negative x)^3 = negative (x^3)  = negative f(x)">
            <a:extLst>
              <a:ext uri="{FF2B5EF4-FFF2-40B4-BE49-F238E27FC236}">
                <a16:creationId xmlns="" xmlns:a16="http://schemas.microsoft.com/office/drawing/2014/main" id="{75486728-3DA7-4625-9C4F-C96DC7235F3E}"/>
              </a:ext>
            </a:extLst>
          </p:cNvPr>
          <p:cNvGraphicFramePr>
            <a:graphicFrameLocks noGrp="1" noChangeAspect="1"/>
          </p:cNvGraphicFramePr>
          <p:nvPr>
            <p:ph sz="quarter" idx="30"/>
            <p:extLst>
              <p:ext uri="{D42A27DB-BD31-4B8C-83A1-F6EECF244321}">
                <p14:modId xmlns:p14="http://schemas.microsoft.com/office/powerpoint/2010/main" val="2816452647"/>
              </p:ext>
            </p:extLst>
          </p:nvPr>
        </p:nvGraphicFramePr>
        <p:xfrm>
          <a:off x="4130676" y="3440707"/>
          <a:ext cx="3614737" cy="477838"/>
        </p:xfrm>
        <a:graphic>
          <a:graphicData uri="http://schemas.openxmlformats.org/presentationml/2006/ole">
            <mc:AlternateContent xmlns:mc="http://schemas.openxmlformats.org/markup-compatibility/2006">
              <mc:Choice xmlns:v="urn:schemas-microsoft-com:vml" Requires="v">
                <p:oleObj spid="_x0000_s392591" name="Equation" r:id="rId7" imgW="3746160" imgH="495000" progId="Equation.DSMT4">
                  <p:embed/>
                </p:oleObj>
              </mc:Choice>
              <mc:Fallback>
                <p:oleObj name="Equation" r:id="rId7" imgW="3746160" imgH="495000" progId="Equation.DSMT4">
                  <p:embed/>
                  <p:pic>
                    <p:nvPicPr>
                      <p:cNvPr id="15" name="Object 14">
                        <a:extLst>
                          <a:ext uri="{FF2B5EF4-FFF2-40B4-BE49-F238E27FC236}">
                            <a16:creationId xmlns="" xmlns:a16="http://schemas.microsoft.com/office/drawing/2014/main" id="{A9FE7298-0F2B-4CE4-AC76-DD47B1FC1292}"/>
                          </a:ext>
                        </a:extLst>
                      </p:cNvPr>
                      <p:cNvPicPr/>
                      <p:nvPr/>
                    </p:nvPicPr>
                    <p:blipFill>
                      <a:blip r:embed="rId8"/>
                      <a:stretch>
                        <a:fillRect/>
                      </a:stretch>
                    </p:blipFill>
                    <p:spPr>
                      <a:xfrm>
                        <a:off x="4130676" y="3440707"/>
                        <a:ext cx="3614737" cy="477838"/>
                      </a:xfrm>
                      <a:prstGeom prst="rect">
                        <a:avLst/>
                      </a:prstGeom>
                    </p:spPr>
                  </p:pic>
                </p:oleObj>
              </mc:Fallback>
            </mc:AlternateContent>
          </a:graphicData>
        </a:graphic>
      </p:graphicFrame>
    </p:spTree>
    <p:extLst>
      <p:ext uri="{BB962C8B-B14F-4D97-AF65-F5344CB8AC3E}">
        <p14:creationId xmlns:p14="http://schemas.microsoft.com/office/powerpoint/2010/main" val="20794532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1123E-853B-413E-9CB7-E15517D74E3C}"/>
              </a:ext>
            </a:extLst>
          </p:cNvPr>
          <p:cNvSpPr>
            <a:spLocks noGrp="1"/>
          </p:cNvSpPr>
          <p:nvPr>
            <p:ph type="title"/>
          </p:nvPr>
        </p:nvSpPr>
        <p:spPr/>
        <p:txBody>
          <a:bodyPr/>
          <a:lstStyle/>
          <a:p>
            <a:r>
              <a:rPr lang="en-US" altLang="en-US" dirty="0"/>
              <a:t>Even and Odd Functions </a:t>
            </a:r>
            <a:r>
              <a:rPr lang="en-US" altLang="en-US" dirty="0" smtClean="0"/>
              <a:t>(3 </a:t>
            </a:r>
            <a:r>
              <a:rPr lang="en-US" altLang="en-US" dirty="0"/>
              <a:t>of 4)</a:t>
            </a:r>
            <a:endParaRPr lang="en-IN" dirty="0"/>
          </a:p>
        </p:txBody>
      </p:sp>
      <p:sp>
        <p:nvSpPr>
          <p:cNvPr id="3" name="Content Placeholder 2">
            <a:extLst>
              <a:ext uri="{FF2B5EF4-FFF2-40B4-BE49-F238E27FC236}">
                <a16:creationId xmlns="" xmlns:a16="http://schemas.microsoft.com/office/drawing/2014/main" id="{B92D5B39-5F68-4D95-B4ED-A4F4C23354D9}"/>
              </a:ext>
            </a:extLst>
          </p:cNvPr>
          <p:cNvSpPr>
            <a:spLocks noGrp="1"/>
          </p:cNvSpPr>
          <p:nvPr>
            <p:ph sz="quarter" idx="12"/>
          </p:nvPr>
        </p:nvSpPr>
        <p:spPr>
          <a:xfrm>
            <a:off x="741971" y="1292277"/>
            <a:ext cx="10721975" cy="404355"/>
          </a:xfrm>
        </p:spPr>
        <p:txBody>
          <a:bodyPr/>
          <a:lstStyle/>
          <a:p>
            <a:r>
              <a:rPr lang="en-US" altLang="en-US" dirty="0" smtClean="0"/>
              <a:t>The graph of an odd function is symmetric about the origin (see Figure 20).</a:t>
            </a:r>
            <a:endParaRPr lang="en-IN" dirty="0"/>
          </a:p>
        </p:txBody>
      </p:sp>
      <p:sp>
        <p:nvSpPr>
          <p:cNvPr id="14" name="Text Placeholder 5">
            <a:extLst>
              <a:ext uri="{FF2B5EF4-FFF2-40B4-BE49-F238E27FC236}">
                <a16:creationId xmlns="" xmlns:a16="http://schemas.microsoft.com/office/drawing/2014/main" id="{DB59014B-4C5C-486A-A3DE-A68FAB7F5852}"/>
              </a:ext>
            </a:extLst>
          </p:cNvPr>
          <p:cNvSpPr>
            <a:spLocks noGrp="1"/>
          </p:cNvSpPr>
          <p:nvPr>
            <p:ph type="body" sz="quarter" idx="11"/>
          </p:nvPr>
        </p:nvSpPr>
        <p:spPr>
          <a:xfrm>
            <a:off x="1765705" y="4528818"/>
            <a:ext cx="8722360" cy="344582"/>
          </a:xfrm>
        </p:spPr>
        <p:txBody>
          <a:bodyPr/>
          <a:lstStyle/>
          <a:p>
            <a:pPr algn="ctr"/>
            <a:r>
              <a:rPr lang="en-US" altLang="en-US" sz="1200" b="1" dirty="0">
                <a:solidFill>
                  <a:srgbClr val="000000"/>
                </a:solidFill>
              </a:rPr>
              <a:t>Figure </a:t>
            </a:r>
            <a:r>
              <a:rPr lang="en-US" altLang="en-US" sz="1200" b="1" dirty="0" smtClean="0">
                <a:solidFill>
                  <a:srgbClr val="000000"/>
                </a:solidFill>
              </a:rPr>
              <a:t>20</a:t>
            </a:r>
            <a:endParaRPr lang="en-US" altLang="en-US" sz="1200" b="1" dirty="0">
              <a:solidFill>
                <a:srgbClr val="000000"/>
              </a:solidFill>
            </a:endParaRPr>
          </a:p>
        </p:txBody>
      </p:sp>
      <p:sp>
        <p:nvSpPr>
          <p:cNvPr id="5" name="Content Placeholder 14">
            <a:extLst>
              <a:ext uri="{FF2B5EF4-FFF2-40B4-BE49-F238E27FC236}">
                <a16:creationId xmlns="" xmlns:a16="http://schemas.microsoft.com/office/drawing/2014/main" id="{B0B729ED-0BAE-4856-9DFE-F3957AA490DA}"/>
              </a:ext>
            </a:extLst>
          </p:cNvPr>
          <p:cNvSpPr>
            <a:spLocks noGrp="1"/>
          </p:cNvSpPr>
          <p:nvPr>
            <p:ph sz="quarter" idx="14"/>
          </p:nvPr>
        </p:nvSpPr>
        <p:spPr>
          <a:xfrm>
            <a:off x="724281" y="4267509"/>
            <a:ext cx="10721975" cy="331788"/>
          </a:xfrm>
        </p:spPr>
        <p:txBody>
          <a:bodyPr/>
          <a:lstStyle/>
          <a:p>
            <a:pPr algn="ctr"/>
            <a:r>
              <a:rPr lang="en-US" altLang="en-US" sz="1400" dirty="0"/>
              <a:t>An odd </a:t>
            </a:r>
            <a:r>
              <a:rPr lang="en-US" altLang="en-US" sz="1400" dirty="0" smtClean="0"/>
              <a:t>function</a:t>
            </a:r>
            <a:endParaRPr lang="en-US" altLang="en-US" sz="1400" b="1" dirty="0"/>
          </a:p>
        </p:txBody>
      </p:sp>
      <p:pic>
        <p:nvPicPr>
          <p:cNvPr id="11" name="Content Placeholder 10" descr="A curve is graphed on the x y coordinate plane. The curve enters the bottom left of the viewing window in the third quadrant, goes down and to the right to reach a low point, goes up and to the right, passes through the origin, goes up and to the right to reach a high point, then goes down and to the right and exits the top right of the viewing window. The curve is symmetric about the origin. Two points are marked on the curve, corresponding to negative x and x. The distance between the points and the origin is the same. The vertical distance between the points and the x-axis is the same.  The vertical distance between the point and the positive x-axis is labeled as f(x).">
            <a:extLst>
              <a:ext uri="{FF2B5EF4-FFF2-40B4-BE49-F238E27FC236}">
                <a16:creationId xmlns="" xmlns:a16="http://schemas.microsoft.com/office/drawing/2014/main" id="{C46E70AD-BA15-4F76-8F69-ABA1CBE15CB2}"/>
              </a:ext>
            </a:extLst>
          </p:cNvPr>
          <p:cNvPicPr>
            <a:picLocks noGrp="1" noChangeAspect="1"/>
          </p:cNvPicPr>
          <p:nvPr>
            <p:ph sz="quarter" idx="13"/>
          </p:nvPr>
        </p:nvPicPr>
        <p:blipFill>
          <a:blip r:embed="rId3"/>
          <a:stretch>
            <a:fillRect/>
          </a:stretch>
        </p:blipFill>
        <p:spPr>
          <a:xfrm>
            <a:off x="4780854" y="1900523"/>
            <a:ext cx="2990972" cy="2230555"/>
          </a:xfrm>
          <a:prstGeom prst="rect">
            <a:avLst/>
          </a:prstGeom>
        </p:spPr>
      </p:pic>
      <p:sp>
        <p:nvSpPr>
          <p:cNvPr id="7" name="Content Placeholder 6">
            <a:extLst>
              <a:ext uri="{FF2B5EF4-FFF2-40B4-BE49-F238E27FC236}">
                <a16:creationId xmlns="" xmlns:a16="http://schemas.microsoft.com/office/drawing/2014/main" id="{DBA626F8-16E3-4DDB-A454-2E24C8DC289D}"/>
              </a:ext>
            </a:extLst>
          </p:cNvPr>
          <p:cNvSpPr>
            <a:spLocks noGrp="1"/>
          </p:cNvSpPr>
          <p:nvPr>
            <p:ph sz="quarter" idx="15"/>
          </p:nvPr>
        </p:nvSpPr>
        <p:spPr>
          <a:xfrm>
            <a:off x="741993" y="5181352"/>
            <a:ext cx="4872423" cy="296856"/>
          </a:xfrm>
        </p:spPr>
        <p:txBody>
          <a:bodyPr/>
          <a:lstStyle/>
          <a:p>
            <a:r>
              <a:rPr lang="en-US" altLang="en-US" dirty="0"/>
              <a:t>If we already have the graph of </a:t>
            </a:r>
            <a:r>
              <a:rPr lang="en-US" altLang="en-US" i="1" dirty="0"/>
              <a:t>f</a:t>
            </a:r>
            <a:r>
              <a:rPr lang="en-US" altLang="en-US" dirty="0"/>
              <a:t> for</a:t>
            </a:r>
            <a:endParaRPr lang="en-IN" dirty="0"/>
          </a:p>
        </p:txBody>
      </p:sp>
      <p:graphicFrame>
        <p:nvGraphicFramePr>
          <p:cNvPr id="13" name="Content Placeholder 12" descr="x &gt;= 0">
            <a:extLst>
              <a:ext uri="{FF2B5EF4-FFF2-40B4-BE49-F238E27FC236}">
                <a16:creationId xmlns="" xmlns:a16="http://schemas.microsoft.com/office/drawing/2014/main" id="{9ECDA945-24E0-4DF1-B224-13B315769A0B}"/>
              </a:ext>
            </a:extLst>
          </p:cNvPr>
          <p:cNvGraphicFramePr>
            <a:graphicFrameLocks noGrp="1" noChangeAspect="1"/>
          </p:cNvGraphicFramePr>
          <p:nvPr>
            <p:ph sz="quarter" idx="16"/>
            <p:extLst>
              <p:ext uri="{D42A27DB-BD31-4B8C-83A1-F6EECF244321}">
                <p14:modId xmlns:p14="http://schemas.microsoft.com/office/powerpoint/2010/main" val="1329571856"/>
              </p:ext>
            </p:extLst>
          </p:nvPr>
        </p:nvGraphicFramePr>
        <p:xfrm>
          <a:off x="5614988" y="5184203"/>
          <a:ext cx="749300" cy="330200"/>
        </p:xfrm>
        <a:graphic>
          <a:graphicData uri="http://schemas.openxmlformats.org/presentationml/2006/ole">
            <mc:AlternateContent xmlns:mc="http://schemas.openxmlformats.org/markup-compatibility/2006">
              <mc:Choice xmlns:v="urn:schemas-microsoft-com:vml" Requires="v">
                <p:oleObj spid="_x0000_s380379" name="Equation" r:id="rId4" imgW="749160" imgH="330120" progId="Equation.DSMT4">
                  <p:embed/>
                </p:oleObj>
              </mc:Choice>
              <mc:Fallback>
                <p:oleObj name="Equation" r:id="rId4" imgW="749160" imgH="330120" progId="Equation.DSMT4">
                  <p:embed/>
                  <p:pic>
                    <p:nvPicPr>
                      <p:cNvPr id="12" name="Object 11">
                        <a:extLst>
                          <a:ext uri="{FF2B5EF4-FFF2-40B4-BE49-F238E27FC236}">
                            <a16:creationId xmlns="" xmlns:a16="http://schemas.microsoft.com/office/drawing/2014/main" id="{27C37CD2-0DF8-441E-97D5-517ED7EE211F}"/>
                          </a:ext>
                        </a:extLst>
                      </p:cNvPr>
                      <p:cNvPicPr/>
                      <p:nvPr/>
                    </p:nvPicPr>
                    <p:blipFill>
                      <a:blip r:embed="rId5"/>
                      <a:stretch>
                        <a:fillRect/>
                      </a:stretch>
                    </p:blipFill>
                    <p:spPr>
                      <a:xfrm>
                        <a:off x="5614988" y="5184203"/>
                        <a:ext cx="749300" cy="330200"/>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04F0C76D-CFAC-4F80-A375-C409A6A3A81E}"/>
              </a:ext>
            </a:extLst>
          </p:cNvPr>
          <p:cNvSpPr>
            <a:spLocks noGrp="1"/>
          </p:cNvSpPr>
          <p:nvPr>
            <p:ph sz="quarter" idx="17"/>
          </p:nvPr>
        </p:nvSpPr>
        <p:spPr>
          <a:xfrm>
            <a:off x="6446520" y="5163065"/>
            <a:ext cx="5043674" cy="330200"/>
          </a:xfrm>
        </p:spPr>
        <p:txBody>
          <a:bodyPr/>
          <a:lstStyle/>
          <a:p>
            <a:r>
              <a:rPr lang="en-US" altLang="en-US" dirty="0"/>
              <a:t>we can obtain the entire graph by</a:t>
            </a:r>
            <a:endParaRPr lang="en-IN" dirty="0"/>
          </a:p>
        </p:txBody>
      </p:sp>
      <p:sp>
        <p:nvSpPr>
          <p:cNvPr id="10" name="Content Placeholder 9">
            <a:extLst>
              <a:ext uri="{FF2B5EF4-FFF2-40B4-BE49-F238E27FC236}">
                <a16:creationId xmlns="" xmlns:a16="http://schemas.microsoft.com/office/drawing/2014/main" id="{9F2F4048-C736-4F67-AF3E-FD305CB41348}"/>
              </a:ext>
            </a:extLst>
          </p:cNvPr>
          <p:cNvSpPr>
            <a:spLocks noGrp="1"/>
          </p:cNvSpPr>
          <p:nvPr>
            <p:ph sz="quarter" idx="18"/>
          </p:nvPr>
        </p:nvSpPr>
        <p:spPr>
          <a:xfrm>
            <a:off x="741993" y="5604868"/>
            <a:ext cx="7076127" cy="394548"/>
          </a:xfrm>
        </p:spPr>
        <p:txBody>
          <a:bodyPr/>
          <a:lstStyle/>
          <a:p>
            <a:r>
              <a:rPr lang="en-US" altLang="en-US" dirty="0"/>
              <a:t>rotating</a:t>
            </a:r>
            <a:r>
              <a:rPr lang="en-IN" altLang="en-US" dirty="0"/>
              <a:t> </a:t>
            </a:r>
            <a:r>
              <a:rPr lang="en-US" altLang="en-US" dirty="0"/>
              <a:t>this portion </a:t>
            </a:r>
            <a:r>
              <a:rPr lang="en-US" altLang="en-US" dirty="0" smtClean="0"/>
              <a:t>through 180</a:t>
            </a:r>
            <a:r>
              <a:rPr lang="en-US" altLang="en-US" b="1" dirty="0">
                <a:sym typeface="Symbol" panose="05050102010706020507" pitchFamily="18" charset="2"/>
              </a:rPr>
              <a:t></a:t>
            </a:r>
            <a:r>
              <a:rPr lang="en-US" altLang="en-US" sz="1800" dirty="0"/>
              <a:t> </a:t>
            </a:r>
            <a:r>
              <a:rPr lang="en-US" altLang="en-US" dirty="0"/>
              <a:t>about the origin.</a:t>
            </a:r>
          </a:p>
        </p:txBody>
      </p:sp>
    </p:spTree>
    <p:extLst>
      <p:ext uri="{BB962C8B-B14F-4D97-AF65-F5344CB8AC3E}">
        <p14:creationId xmlns:p14="http://schemas.microsoft.com/office/powerpoint/2010/main" val="3433407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6B57B2-9F84-462E-B183-683274B77084}"/>
              </a:ext>
            </a:extLst>
          </p:cNvPr>
          <p:cNvSpPr>
            <a:spLocks noGrp="1"/>
          </p:cNvSpPr>
          <p:nvPr>
            <p:ph type="title"/>
          </p:nvPr>
        </p:nvSpPr>
        <p:spPr/>
        <p:txBody>
          <a:bodyPr/>
          <a:lstStyle/>
          <a:p>
            <a:r>
              <a:rPr lang="en-US" altLang="en-US" dirty="0"/>
              <a:t>Example 11</a:t>
            </a:r>
            <a:endParaRPr lang="en-IN" dirty="0"/>
          </a:p>
        </p:txBody>
      </p:sp>
      <p:sp>
        <p:nvSpPr>
          <p:cNvPr id="3" name="Content Placeholder 2">
            <a:extLst>
              <a:ext uri="{FF2B5EF4-FFF2-40B4-BE49-F238E27FC236}">
                <a16:creationId xmlns="" xmlns:a16="http://schemas.microsoft.com/office/drawing/2014/main" id="{4536B986-ABC3-469C-AAB5-9C0BA4FFE1BB}"/>
              </a:ext>
            </a:extLst>
          </p:cNvPr>
          <p:cNvSpPr>
            <a:spLocks noGrp="1"/>
          </p:cNvSpPr>
          <p:nvPr>
            <p:ph sz="quarter" idx="23"/>
          </p:nvPr>
        </p:nvSpPr>
        <p:spPr>
          <a:xfrm>
            <a:off x="736600" y="1289049"/>
            <a:ext cx="10706100" cy="740641"/>
          </a:xfrm>
        </p:spPr>
        <p:txBody>
          <a:bodyPr/>
          <a:lstStyle/>
          <a:p>
            <a:r>
              <a:rPr lang="en-US" altLang="en-US" dirty="0"/>
              <a:t>Determine whether each of the following functions is even, odd, or neither even nor odd.</a:t>
            </a:r>
            <a:endParaRPr lang="en-IN" dirty="0"/>
          </a:p>
        </p:txBody>
      </p:sp>
      <p:sp>
        <p:nvSpPr>
          <p:cNvPr id="4" name="Content Placeholder 3">
            <a:extLst>
              <a:ext uri="{FF2B5EF4-FFF2-40B4-BE49-F238E27FC236}">
                <a16:creationId xmlns="" xmlns:a16="http://schemas.microsoft.com/office/drawing/2014/main" id="{2B229200-264B-4BAB-85DA-69D030918FDE}"/>
              </a:ext>
            </a:extLst>
          </p:cNvPr>
          <p:cNvSpPr>
            <a:spLocks noGrp="1"/>
          </p:cNvSpPr>
          <p:nvPr>
            <p:ph sz="quarter" idx="24"/>
          </p:nvPr>
        </p:nvSpPr>
        <p:spPr>
          <a:xfrm>
            <a:off x="736600" y="2190069"/>
            <a:ext cx="479552" cy="342819"/>
          </a:xfrm>
        </p:spPr>
        <p:txBody>
          <a:bodyPr/>
          <a:lstStyle/>
          <a:p>
            <a:r>
              <a:rPr lang="en-US" b="1" dirty="0"/>
              <a:t>(a)</a:t>
            </a:r>
            <a:endParaRPr lang="en-IN" b="1" dirty="0"/>
          </a:p>
        </p:txBody>
      </p:sp>
      <p:graphicFrame>
        <p:nvGraphicFramePr>
          <p:cNvPr id="20" name="Content Placeholder 19" descr="f(x) = (x^5) + x">
            <a:extLst>
              <a:ext uri="{FF2B5EF4-FFF2-40B4-BE49-F238E27FC236}">
                <a16:creationId xmlns="" xmlns:a16="http://schemas.microsoft.com/office/drawing/2014/main" id="{3400FBA1-F45A-423E-A745-FF215E8C8AEC}"/>
              </a:ext>
            </a:extLst>
          </p:cNvPr>
          <p:cNvGraphicFramePr>
            <a:graphicFrameLocks noGrp="1" noChangeAspect="1"/>
          </p:cNvGraphicFramePr>
          <p:nvPr>
            <p:ph sz="quarter" idx="25"/>
            <p:extLst>
              <p:ext uri="{D42A27DB-BD31-4B8C-83A1-F6EECF244321}">
                <p14:modId xmlns:p14="http://schemas.microsoft.com/office/powerpoint/2010/main" val="2767904074"/>
              </p:ext>
            </p:extLst>
          </p:nvPr>
        </p:nvGraphicFramePr>
        <p:xfrm>
          <a:off x="1235075" y="2160588"/>
          <a:ext cx="1727200" cy="444500"/>
        </p:xfrm>
        <a:graphic>
          <a:graphicData uri="http://schemas.openxmlformats.org/presentationml/2006/ole">
            <mc:AlternateContent xmlns:mc="http://schemas.openxmlformats.org/markup-compatibility/2006">
              <mc:Choice xmlns:v="urn:schemas-microsoft-com:vml" Requires="v">
                <p:oleObj spid="_x0000_s388964" name="Equation" r:id="rId3" imgW="1726920" imgH="444240" progId="Equation.DSMT4">
                  <p:embed/>
                </p:oleObj>
              </mc:Choice>
              <mc:Fallback>
                <p:oleObj name="Equation" r:id="rId3" imgW="1726920" imgH="444240" progId="Equation.DSMT4">
                  <p:embed/>
                  <p:pic>
                    <p:nvPicPr>
                      <p:cNvPr id="19" name="Object 18">
                        <a:extLst>
                          <a:ext uri="{FF2B5EF4-FFF2-40B4-BE49-F238E27FC236}">
                            <a16:creationId xmlns="" xmlns:a16="http://schemas.microsoft.com/office/drawing/2014/main" id="{9919AAA5-2C05-4B0B-BAB6-A37F0D20C2C9}"/>
                          </a:ext>
                        </a:extLst>
                      </p:cNvPr>
                      <p:cNvPicPr/>
                      <p:nvPr/>
                    </p:nvPicPr>
                    <p:blipFill>
                      <a:blip r:embed="rId4"/>
                      <a:stretch>
                        <a:fillRect/>
                      </a:stretch>
                    </p:blipFill>
                    <p:spPr>
                      <a:xfrm>
                        <a:off x="1235075" y="2160588"/>
                        <a:ext cx="1727200" cy="4445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2E850375-B3DA-47A0-B5A4-11574901FFA0}"/>
              </a:ext>
            </a:extLst>
          </p:cNvPr>
          <p:cNvSpPr>
            <a:spLocks noGrp="1"/>
          </p:cNvSpPr>
          <p:nvPr>
            <p:ph sz="quarter" idx="26"/>
          </p:nvPr>
        </p:nvSpPr>
        <p:spPr>
          <a:xfrm>
            <a:off x="3483864" y="2208358"/>
            <a:ext cx="448056" cy="388350"/>
          </a:xfrm>
        </p:spPr>
        <p:txBody>
          <a:bodyPr/>
          <a:lstStyle/>
          <a:p>
            <a:r>
              <a:rPr lang="en-US" b="1" dirty="0"/>
              <a:t>(b)</a:t>
            </a:r>
            <a:endParaRPr lang="en-IN" b="1" dirty="0"/>
          </a:p>
        </p:txBody>
      </p:sp>
      <p:graphicFrame>
        <p:nvGraphicFramePr>
          <p:cNvPr id="22" name="Content Placeholder 21" descr="g(x) = 1 minus x^4">
            <a:extLst>
              <a:ext uri="{FF2B5EF4-FFF2-40B4-BE49-F238E27FC236}">
                <a16:creationId xmlns="" xmlns:a16="http://schemas.microsoft.com/office/drawing/2014/main" id="{41AD660E-89C5-4294-B727-2EC27C8B9E82}"/>
              </a:ext>
            </a:extLst>
          </p:cNvPr>
          <p:cNvGraphicFramePr>
            <a:graphicFrameLocks noGrp="1" noChangeAspect="1"/>
          </p:cNvGraphicFramePr>
          <p:nvPr>
            <p:ph sz="quarter" idx="27"/>
            <p:extLst>
              <p:ext uri="{D42A27DB-BD31-4B8C-83A1-F6EECF244321}">
                <p14:modId xmlns:p14="http://schemas.microsoft.com/office/powerpoint/2010/main" val="2033388531"/>
              </p:ext>
            </p:extLst>
          </p:nvPr>
        </p:nvGraphicFramePr>
        <p:xfrm>
          <a:off x="4003675" y="2154238"/>
          <a:ext cx="1671638" cy="439737"/>
        </p:xfrm>
        <a:graphic>
          <a:graphicData uri="http://schemas.openxmlformats.org/presentationml/2006/ole">
            <mc:AlternateContent xmlns:mc="http://schemas.openxmlformats.org/markup-compatibility/2006">
              <mc:Choice xmlns:v="urn:schemas-microsoft-com:vml" Requires="v">
                <p:oleObj spid="_x0000_s388965" name="Equation" r:id="rId5" imgW="1688760" imgH="444240" progId="Equation.DSMT4">
                  <p:embed/>
                </p:oleObj>
              </mc:Choice>
              <mc:Fallback>
                <p:oleObj name="Equation" r:id="rId5" imgW="1688760" imgH="444240" progId="Equation.DSMT4">
                  <p:embed/>
                  <p:pic>
                    <p:nvPicPr>
                      <p:cNvPr id="21" name="Object 20">
                        <a:extLst>
                          <a:ext uri="{FF2B5EF4-FFF2-40B4-BE49-F238E27FC236}">
                            <a16:creationId xmlns="" xmlns:a16="http://schemas.microsoft.com/office/drawing/2014/main" id="{2AA82EED-71C2-455E-B45F-1EFA71953F00}"/>
                          </a:ext>
                        </a:extLst>
                      </p:cNvPr>
                      <p:cNvPicPr/>
                      <p:nvPr/>
                    </p:nvPicPr>
                    <p:blipFill>
                      <a:blip r:embed="rId6"/>
                      <a:stretch>
                        <a:fillRect/>
                      </a:stretch>
                    </p:blipFill>
                    <p:spPr>
                      <a:xfrm>
                        <a:off x="4003675" y="2154238"/>
                        <a:ext cx="1671638" cy="439737"/>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9A47D78C-51C6-48F7-9CF7-F707A61FF910}"/>
              </a:ext>
            </a:extLst>
          </p:cNvPr>
          <p:cNvSpPr>
            <a:spLocks noGrp="1"/>
          </p:cNvSpPr>
          <p:nvPr>
            <p:ph sz="quarter" idx="28"/>
          </p:nvPr>
        </p:nvSpPr>
        <p:spPr>
          <a:xfrm>
            <a:off x="6089648" y="2208357"/>
            <a:ext cx="448057" cy="397495"/>
          </a:xfrm>
        </p:spPr>
        <p:txBody>
          <a:bodyPr/>
          <a:lstStyle/>
          <a:p>
            <a:r>
              <a:rPr lang="en-US" b="1" dirty="0"/>
              <a:t>(c)</a:t>
            </a:r>
            <a:endParaRPr lang="en-IN" b="1" dirty="0"/>
          </a:p>
        </p:txBody>
      </p:sp>
      <p:graphicFrame>
        <p:nvGraphicFramePr>
          <p:cNvPr id="24" name="Content Placeholder 23" descr="h(x) = 2x minus x^2">
            <a:extLst>
              <a:ext uri="{FF2B5EF4-FFF2-40B4-BE49-F238E27FC236}">
                <a16:creationId xmlns="" xmlns:a16="http://schemas.microsoft.com/office/drawing/2014/main" id="{193B875F-EAD2-41A3-AADC-E73567CA66EB}"/>
              </a:ext>
            </a:extLst>
          </p:cNvPr>
          <p:cNvGraphicFramePr>
            <a:graphicFrameLocks noGrp="1" noChangeAspect="1"/>
          </p:cNvGraphicFramePr>
          <p:nvPr>
            <p:ph sz="quarter" idx="29"/>
            <p:extLst>
              <p:ext uri="{D42A27DB-BD31-4B8C-83A1-F6EECF244321}">
                <p14:modId xmlns:p14="http://schemas.microsoft.com/office/powerpoint/2010/main" val="3744894179"/>
              </p:ext>
            </p:extLst>
          </p:nvPr>
        </p:nvGraphicFramePr>
        <p:xfrm>
          <a:off x="6621463" y="2205038"/>
          <a:ext cx="1843087" cy="430212"/>
        </p:xfrm>
        <a:graphic>
          <a:graphicData uri="http://schemas.openxmlformats.org/presentationml/2006/ole">
            <mc:AlternateContent xmlns:mc="http://schemas.openxmlformats.org/markup-compatibility/2006">
              <mc:Choice xmlns:v="urn:schemas-microsoft-com:vml" Requires="v">
                <p:oleObj spid="_x0000_s388966" name="Equation" r:id="rId7" imgW="1904760" imgH="444240" progId="Equation.DSMT4">
                  <p:embed/>
                </p:oleObj>
              </mc:Choice>
              <mc:Fallback>
                <p:oleObj name="Equation" r:id="rId7" imgW="1904760" imgH="444240" progId="Equation.DSMT4">
                  <p:embed/>
                  <p:pic>
                    <p:nvPicPr>
                      <p:cNvPr id="23" name="Object 22">
                        <a:extLst>
                          <a:ext uri="{FF2B5EF4-FFF2-40B4-BE49-F238E27FC236}">
                            <a16:creationId xmlns="" xmlns:a16="http://schemas.microsoft.com/office/drawing/2014/main" id="{4E9DCEDD-F7EE-430E-BB67-0B450BD4CB7B}"/>
                          </a:ext>
                        </a:extLst>
                      </p:cNvPr>
                      <p:cNvPicPr/>
                      <p:nvPr/>
                    </p:nvPicPr>
                    <p:blipFill>
                      <a:blip r:embed="rId8"/>
                      <a:stretch>
                        <a:fillRect/>
                      </a:stretch>
                    </p:blipFill>
                    <p:spPr>
                      <a:xfrm>
                        <a:off x="6621463" y="2205038"/>
                        <a:ext cx="1843087" cy="430212"/>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5A3B364E-41DE-4A9F-88E6-F51F5AA823D8}"/>
              </a:ext>
            </a:extLst>
          </p:cNvPr>
          <p:cNvSpPr>
            <a:spLocks noGrp="1"/>
          </p:cNvSpPr>
          <p:nvPr>
            <p:ph sz="quarter" idx="30"/>
          </p:nvPr>
        </p:nvSpPr>
        <p:spPr>
          <a:xfrm>
            <a:off x="736600" y="2980944"/>
            <a:ext cx="10718800" cy="336377"/>
          </a:xfrm>
        </p:spPr>
        <p:txBody>
          <a:bodyPr/>
          <a:lstStyle/>
          <a:p>
            <a:r>
              <a:rPr lang="en-US" altLang="en-US" dirty="0">
                <a:solidFill>
                  <a:srgbClr val="0079C2"/>
                </a:solidFill>
              </a:rPr>
              <a:t>Solution:</a:t>
            </a:r>
            <a:endParaRPr lang="en-IN" dirty="0">
              <a:solidFill>
                <a:srgbClr val="0079C2"/>
              </a:solidFill>
            </a:endParaRPr>
          </a:p>
        </p:txBody>
      </p:sp>
      <p:sp>
        <p:nvSpPr>
          <p:cNvPr id="11" name="Content Placeholder 10">
            <a:extLst>
              <a:ext uri="{FF2B5EF4-FFF2-40B4-BE49-F238E27FC236}">
                <a16:creationId xmlns="" xmlns:a16="http://schemas.microsoft.com/office/drawing/2014/main" id="{EEBE80AC-B2D9-4C6E-A044-0E4CFEA1F10E}"/>
              </a:ext>
            </a:extLst>
          </p:cNvPr>
          <p:cNvSpPr>
            <a:spLocks noGrp="1"/>
          </p:cNvSpPr>
          <p:nvPr>
            <p:ph sz="quarter" idx="31"/>
          </p:nvPr>
        </p:nvSpPr>
        <p:spPr>
          <a:xfrm>
            <a:off x="736600" y="3461197"/>
            <a:ext cx="388112" cy="339086"/>
          </a:xfrm>
        </p:spPr>
        <p:txBody>
          <a:bodyPr/>
          <a:lstStyle/>
          <a:p>
            <a:r>
              <a:rPr lang="en-US" b="1" dirty="0"/>
              <a:t>(a)</a:t>
            </a:r>
            <a:endParaRPr lang="en-IN" b="1" dirty="0"/>
          </a:p>
        </p:txBody>
      </p:sp>
      <p:graphicFrame>
        <p:nvGraphicFramePr>
          <p:cNvPr id="26" name="Content Placeholder 25" descr="f(negative x) = (negative x)^(5) + (negative x) = (negative 1)^(5) x^(5) + (negative x) = negative x^5 minus x = negative ((x^5) + x) = negative f(x)">
            <a:extLst>
              <a:ext uri="{FF2B5EF4-FFF2-40B4-BE49-F238E27FC236}">
                <a16:creationId xmlns="" xmlns:a16="http://schemas.microsoft.com/office/drawing/2014/main" id="{8BBC813C-13DC-441F-99C9-3751F5BB1A17}"/>
              </a:ext>
            </a:extLst>
          </p:cNvPr>
          <p:cNvGraphicFramePr>
            <a:graphicFrameLocks noGrp="1" noChangeAspect="1"/>
          </p:cNvGraphicFramePr>
          <p:nvPr>
            <p:ph sz="quarter" idx="32"/>
            <p:extLst>
              <p:ext uri="{D42A27DB-BD31-4B8C-83A1-F6EECF244321}">
                <p14:modId xmlns:p14="http://schemas.microsoft.com/office/powerpoint/2010/main" val="234407202"/>
              </p:ext>
            </p:extLst>
          </p:nvPr>
        </p:nvGraphicFramePr>
        <p:xfrm>
          <a:off x="1300163" y="3400425"/>
          <a:ext cx="5299075" cy="1544638"/>
        </p:xfrm>
        <a:graphic>
          <a:graphicData uri="http://schemas.openxmlformats.org/presentationml/2006/ole">
            <mc:AlternateContent xmlns:mc="http://schemas.openxmlformats.org/markup-compatibility/2006">
              <mc:Choice xmlns:v="urn:schemas-microsoft-com:vml" Requires="v">
                <p:oleObj spid="_x0000_s388967" name="Equation" r:id="rId9" imgW="5359320" imgH="1562040" progId="Equation.DSMT4">
                  <p:embed/>
                </p:oleObj>
              </mc:Choice>
              <mc:Fallback>
                <p:oleObj name="Equation" r:id="rId9" imgW="5359320" imgH="1562040" progId="Equation.DSMT4">
                  <p:embed/>
                  <p:pic>
                    <p:nvPicPr>
                      <p:cNvPr id="25" name="Object 24">
                        <a:extLst>
                          <a:ext uri="{FF2B5EF4-FFF2-40B4-BE49-F238E27FC236}">
                            <a16:creationId xmlns="" xmlns:a16="http://schemas.microsoft.com/office/drawing/2014/main" id="{CCA7A264-AD1A-424B-861C-4FB72EA07AD4}"/>
                          </a:ext>
                        </a:extLst>
                      </p:cNvPr>
                      <p:cNvPicPr/>
                      <p:nvPr/>
                    </p:nvPicPr>
                    <p:blipFill>
                      <a:blip r:embed="rId10"/>
                      <a:stretch>
                        <a:fillRect/>
                      </a:stretch>
                    </p:blipFill>
                    <p:spPr>
                      <a:xfrm>
                        <a:off x="1300163" y="3400425"/>
                        <a:ext cx="5299075" cy="1544638"/>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AD2292B8-EE8F-474C-A30F-D5696BBAF1F8}"/>
              </a:ext>
            </a:extLst>
          </p:cNvPr>
          <p:cNvSpPr>
            <a:spLocks noGrp="1"/>
          </p:cNvSpPr>
          <p:nvPr>
            <p:ph sz="quarter" idx="33"/>
          </p:nvPr>
        </p:nvSpPr>
        <p:spPr>
          <a:xfrm>
            <a:off x="736600" y="5304863"/>
            <a:ext cx="5151438" cy="336378"/>
          </a:xfrm>
        </p:spPr>
        <p:txBody>
          <a:bodyPr/>
          <a:lstStyle/>
          <a:p>
            <a:r>
              <a:rPr lang="en-US" altLang="en-US" dirty="0"/>
              <a:t>Therefore </a:t>
            </a:r>
            <a:r>
              <a:rPr lang="en-US" altLang="en-US" i="1" dirty="0"/>
              <a:t>f</a:t>
            </a:r>
            <a:r>
              <a:rPr lang="en-US" altLang="en-US" dirty="0"/>
              <a:t> is an odd function.</a:t>
            </a:r>
            <a:endParaRPr lang="en-IN" dirty="0"/>
          </a:p>
        </p:txBody>
      </p:sp>
    </p:spTree>
    <p:extLst>
      <p:ext uri="{BB962C8B-B14F-4D97-AF65-F5344CB8AC3E}">
        <p14:creationId xmlns:p14="http://schemas.microsoft.com/office/powerpoint/2010/main" val="35496962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6CF94-2BDF-49F2-9448-5ACE68AFBB1F}"/>
              </a:ext>
            </a:extLst>
          </p:cNvPr>
          <p:cNvSpPr>
            <a:spLocks noGrp="1"/>
          </p:cNvSpPr>
          <p:nvPr>
            <p:ph type="title"/>
          </p:nvPr>
        </p:nvSpPr>
        <p:spPr/>
        <p:txBody>
          <a:bodyPr/>
          <a:lstStyle/>
          <a:p>
            <a:r>
              <a:rPr lang="en-US" altLang="en-US" dirty="0"/>
              <a:t>Example 11 – Solution</a:t>
            </a:r>
            <a:endParaRPr lang="en-IN" dirty="0"/>
          </a:p>
        </p:txBody>
      </p:sp>
      <p:sp>
        <p:nvSpPr>
          <p:cNvPr id="3" name="Content Placeholder 2">
            <a:extLst>
              <a:ext uri="{FF2B5EF4-FFF2-40B4-BE49-F238E27FC236}">
                <a16:creationId xmlns="" xmlns:a16="http://schemas.microsoft.com/office/drawing/2014/main" id="{54CC99AA-D84D-4A7E-9F18-D66C7795E174}"/>
              </a:ext>
            </a:extLst>
          </p:cNvPr>
          <p:cNvSpPr>
            <a:spLocks noGrp="1"/>
          </p:cNvSpPr>
          <p:nvPr>
            <p:ph sz="quarter" idx="23"/>
          </p:nvPr>
        </p:nvSpPr>
        <p:spPr>
          <a:xfrm>
            <a:off x="736600" y="1289050"/>
            <a:ext cx="461264" cy="417513"/>
          </a:xfrm>
        </p:spPr>
        <p:txBody>
          <a:bodyPr/>
          <a:lstStyle/>
          <a:p>
            <a:r>
              <a:rPr lang="en-US" altLang="en-US" b="1" dirty="0"/>
              <a:t>(b)</a:t>
            </a:r>
            <a:endParaRPr lang="en-IN" dirty="0"/>
          </a:p>
        </p:txBody>
      </p:sp>
      <p:graphicFrame>
        <p:nvGraphicFramePr>
          <p:cNvPr id="20" name="Content Placeholder 19" descr="g(negative x) = 1 minus (negative x)^(4) = 1 minus (x^4) = g(x)">
            <a:extLst>
              <a:ext uri="{FF2B5EF4-FFF2-40B4-BE49-F238E27FC236}">
                <a16:creationId xmlns="" xmlns:a16="http://schemas.microsoft.com/office/drawing/2014/main" id="{182640E8-288C-4D38-81C1-34904DCA8681}"/>
              </a:ext>
            </a:extLst>
          </p:cNvPr>
          <p:cNvGraphicFramePr>
            <a:graphicFrameLocks noGrp="1" noChangeAspect="1"/>
          </p:cNvGraphicFramePr>
          <p:nvPr>
            <p:ph sz="quarter" idx="24"/>
            <p:extLst>
              <p:ext uri="{D42A27DB-BD31-4B8C-83A1-F6EECF244321}">
                <p14:modId xmlns:p14="http://schemas.microsoft.com/office/powerpoint/2010/main" val="1225804402"/>
              </p:ext>
            </p:extLst>
          </p:nvPr>
        </p:nvGraphicFramePr>
        <p:xfrm>
          <a:off x="1306513" y="1214746"/>
          <a:ext cx="4141787" cy="477838"/>
        </p:xfrm>
        <a:graphic>
          <a:graphicData uri="http://schemas.openxmlformats.org/presentationml/2006/ole">
            <mc:AlternateContent xmlns:mc="http://schemas.openxmlformats.org/markup-compatibility/2006">
              <mc:Choice xmlns:v="urn:schemas-microsoft-com:vml" Requires="v">
                <p:oleObj spid="_x0000_s382892" name="Equation" r:id="rId3" imgW="4292280" imgH="495000" progId="Equation.DSMT4">
                  <p:embed/>
                </p:oleObj>
              </mc:Choice>
              <mc:Fallback>
                <p:oleObj name="Equation" r:id="rId3" imgW="4292280" imgH="495000" progId="Equation.DSMT4">
                  <p:embed/>
                  <p:pic>
                    <p:nvPicPr>
                      <p:cNvPr id="19" name="Object 18">
                        <a:extLst>
                          <a:ext uri="{FF2B5EF4-FFF2-40B4-BE49-F238E27FC236}">
                            <a16:creationId xmlns="" xmlns:a16="http://schemas.microsoft.com/office/drawing/2014/main" id="{75C350D5-98A8-4CE8-966C-8D919FDFF2D2}"/>
                          </a:ext>
                        </a:extLst>
                      </p:cNvPr>
                      <p:cNvPicPr/>
                      <p:nvPr/>
                    </p:nvPicPr>
                    <p:blipFill>
                      <a:blip r:embed="rId4"/>
                      <a:stretch>
                        <a:fillRect/>
                      </a:stretch>
                    </p:blipFill>
                    <p:spPr>
                      <a:xfrm>
                        <a:off x="1306513" y="1214746"/>
                        <a:ext cx="4141787" cy="477838"/>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96467C9-CB6A-4F89-92C1-BB81B02BE6E2}"/>
              </a:ext>
            </a:extLst>
          </p:cNvPr>
          <p:cNvSpPr>
            <a:spLocks noGrp="1"/>
          </p:cNvSpPr>
          <p:nvPr>
            <p:ph sz="quarter" idx="25"/>
          </p:nvPr>
        </p:nvSpPr>
        <p:spPr>
          <a:xfrm>
            <a:off x="1306934" y="1966805"/>
            <a:ext cx="1829458" cy="391459"/>
          </a:xfrm>
        </p:spPr>
        <p:txBody>
          <a:bodyPr/>
          <a:lstStyle/>
          <a:p>
            <a:r>
              <a:rPr lang="en-US" altLang="en-US" dirty="0"/>
              <a:t>So </a:t>
            </a:r>
            <a:r>
              <a:rPr lang="en-US" altLang="en-US" i="1" dirty="0"/>
              <a:t>g</a:t>
            </a:r>
            <a:r>
              <a:rPr lang="en-US" altLang="en-US" dirty="0"/>
              <a:t> is even.</a:t>
            </a:r>
            <a:endParaRPr lang="en-IN" dirty="0"/>
          </a:p>
        </p:txBody>
      </p:sp>
      <p:sp>
        <p:nvSpPr>
          <p:cNvPr id="6" name="Content Placeholder 5">
            <a:extLst>
              <a:ext uri="{FF2B5EF4-FFF2-40B4-BE49-F238E27FC236}">
                <a16:creationId xmlns="" xmlns:a16="http://schemas.microsoft.com/office/drawing/2014/main" id="{BF7DF2ED-4494-4DFF-BBD8-11637E9711B9}"/>
              </a:ext>
            </a:extLst>
          </p:cNvPr>
          <p:cNvSpPr>
            <a:spLocks noGrp="1"/>
          </p:cNvSpPr>
          <p:nvPr>
            <p:ph sz="quarter" idx="26"/>
          </p:nvPr>
        </p:nvSpPr>
        <p:spPr>
          <a:xfrm>
            <a:off x="736600" y="2788318"/>
            <a:ext cx="461264" cy="355872"/>
          </a:xfrm>
        </p:spPr>
        <p:txBody>
          <a:bodyPr/>
          <a:lstStyle/>
          <a:p>
            <a:r>
              <a:rPr lang="en-US" altLang="en-US" b="1" dirty="0"/>
              <a:t>(c)</a:t>
            </a:r>
            <a:endParaRPr lang="en-IN" dirty="0"/>
          </a:p>
        </p:txBody>
      </p:sp>
      <p:graphicFrame>
        <p:nvGraphicFramePr>
          <p:cNvPr id="22" name="Content Placeholder 21" descr="h(negative x) = 2 (negative x) minus (negative x)^(2) = negative 2x minus x^2">
            <a:extLst>
              <a:ext uri="{FF2B5EF4-FFF2-40B4-BE49-F238E27FC236}">
                <a16:creationId xmlns="" xmlns:a16="http://schemas.microsoft.com/office/drawing/2014/main" id="{3A31FBB7-E2F6-43EF-AF89-ABA8BCC5AA0E}"/>
              </a:ext>
            </a:extLst>
          </p:cNvPr>
          <p:cNvGraphicFramePr>
            <a:graphicFrameLocks noGrp="1" noChangeAspect="1"/>
          </p:cNvGraphicFramePr>
          <p:nvPr>
            <p:ph sz="quarter" idx="27"/>
            <p:extLst>
              <p:ext uri="{D42A27DB-BD31-4B8C-83A1-F6EECF244321}">
                <p14:modId xmlns:p14="http://schemas.microsoft.com/office/powerpoint/2010/main" val="2620336899"/>
              </p:ext>
            </p:extLst>
          </p:nvPr>
        </p:nvGraphicFramePr>
        <p:xfrm>
          <a:off x="1304925" y="2708847"/>
          <a:ext cx="4381500" cy="495300"/>
        </p:xfrm>
        <a:graphic>
          <a:graphicData uri="http://schemas.openxmlformats.org/presentationml/2006/ole">
            <mc:AlternateContent xmlns:mc="http://schemas.openxmlformats.org/markup-compatibility/2006">
              <mc:Choice xmlns:v="urn:schemas-microsoft-com:vml" Requires="v">
                <p:oleObj spid="_x0000_s382893" name="Equation" r:id="rId5" imgW="4381200" imgH="495000" progId="Equation.DSMT4">
                  <p:embed/>
                </p:oleObj>
              </mc:Choice>
              <mc:Fallback>
                <p:oleObj name="Equation" r:id="rId5" imgW="4381200" imgH="495000" progId="Equation.DSMT4">
                  <p:embed/>
                  <p:pic>
                    <p:nvPicPr>
                      <p:cNvPr id="21" name="Object 20">
                        <a:extLst>
                          <a:ext uri="{FF2B5EF4-FFF2-40B4-BE49-F238E27FC236}">
                            <a16:creationId xmlns="" xmlns:a16="http://schemas.microsoft.com/office/drawing/2014/main" id="{B79E7B21-56BF-4C29-B73B-CE00C31469FD}"/>
                          </a:ext>
                        </a:extLst>
                      </p:cNvPr>
                      <p:cNvPicPr/>
                      <p:nvPr/>
                    </p:nvPicPr>
                    <p:blipFill>
                      <a:blip r:embed="rId6"/>
                      <a:stretch>
                        <a:fillRect/>
                      </a:stretch>
                    </p:blipFill>
                    <p:spPr>
                      <a:xfrm>
                        <a:off x="1304925" y="2708847"/>
                        <a:ext cx="4381500" cy="49530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FB140BD4-F1C4-4859-8FB3-AE8F7A2999A6}"/>
              </a:ext>
            </a:extLst>
          </p:cNvPr>
          <p:cNvSpPr>
            <a:spLocks noGrp="1"/>
          </p:cNvSpPr>
          <p:nvPr>
            <p:ph sz="quarter" idx="28"/>
          </p:nvPr>
        </p:nvSpPr>
        <p:spPr>
          <a:xfrm>
            <a:off x="1306934" y="3620072"/>
            <a:ext cx="10142115" cy="804694"/>
          </a:xfrm>
        </p:spPr>
        <p:txBody>
          <a:bodyPr/>
          <a:lstStyle/>
          <a:p>
            <a:r>
              <a:rPr lang="en-US" altLang="en-US" dirty="0">
                <a:latin typeface="Arial" panose="020B0604020202020204" pitchFamily="34" charset="0"/>
                <a:cs typeface="Arial" panose="020B0604020202020204" pitchFamily="34" charset="0"/>
              </a:rPr>
              <a:t>Since </a:t>
            </a:r>
            <a:r>
              <a:rPr lang="en-US" altLang="en-US" i="1" dirty="0">
                <a:latin typeface="Arial" panose="020B0604020202020204" pitchFamily="34" charset="0"/>
                <a:cs typeface="Arial" panose="020B0604020202020204" pitchFamily="34" charset="0"/>
              </a:rPr>
              <a:t>h</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altLang="en-US" b="1" dirty="0" smtClean="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rPr>
              <a:t>h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and </a:t>
            </a:r>
            <a:r>
              <a:rPr lang="en-US" altLang="en-US" i="1" dirty="0">
                <a:latin typeface="Arial" panose="020B0604020202020204" pitchFamily="34" charset="0"/>
                <a:cs typeface="Arial" panose="020B0604020202020204" pitchFamily="34" charset="0"/>
              </a:rPr>
              <a:t>h</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altLang="en-US" b="1" dirty="0" smtClean="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rPr>
              <a:t>−</a:t>
            </a:r>
            <a:r>
              <a:rPr lang="en-US" altLang="en-US" i="1" dirty="0" smtClean="0">
                <a:latin typeface="Arial" panose="020B0604020202020204" pitchFamily="34" charset="0"/>
                <a:cs typeface="Arial" panose="020B0604020202020204" pitchFamily="34" charset="0"/>
              </a:rPr>
              <a:t>h</a:t>
            </a:r>
            <a:r>
              <a:rPr lang="en-US" altLang="en-US" dirty="0" smtClean="0">
                <a:latin typeface="Arial" panose="020B0604020202020204" pitchFamily="34" charset="0"/>
                <a:cs typeface="Arial" panose="020B0604020202020204" pitchFamily="34" charset="0"/>
              </a:rPr>
              <a:t>(</a:t>
            </a:r>
            <a:r>
              <a:rPr lang="en-US" altLang="en-US" i="1" dirty="0" smtClean="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we conclude that </a:t>
            </a:r>
            <a:r>
              <a:rPr lang="en-US" altLang="en-US" i="1" dirty="0">
                <a:latin typeface="Arial" panose="020B0604020202020204" pitchFamily="34" charset="0"/>
                <a:cs typeface="Arial" panose="020B0604020202020204" pitchFamily="34" charset="0"/>
              </a:rPr>
              <a:t>h</a:t>
            </a:r>
            <a:r>
              <a:rPr lang="en-US" altLang="en-US" dirty="0">
                <a:latin typeface="Arial" panose="020B0604020202020204" pitchFamily="34" charset="0"/>
                <a:cs typeface="Arial" panose="020B0604020202020204" pitchFamily="34" charset="0"/>
              </a:rPr>
              <a:t> is neither even nor odd.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297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03194E-1129-4D34-8F32-CD8A936B9375}"/>
              </a:ext>
            </a:extLst>
          </p:cNvPr>
          <p:cNvSpPr>
            <a:spLocks noGrp="1"/>
          </p:cNvSpPr>
          <p:nvPr>
            <p:ph type="title"/>
          </p:nvPr>
        </p:nvSpPr>
        <p:spPr/>
        <p:txBody>
          <a:bodyPr/>
          <a:lstStyle/>
          <a:p>
            <a:r>
              <a:rPr lang="en-US" altLang="en-US" dirty="0"/>
              <a:t>Even and Odd Functions </a:t>
            </a:r>
            <a:r>
              <a:rPr lang="en-US" altLang="en-US" dirty="0" smtClean="0"/>
              <a:t>(4 </a:t>
            </a:r>
            <a:r>
              <a:rPr lang="en-US" altLang="en-US" dirty="0"/>
              <a:t>of 4)</a:t>
            </a:r>
            <a:endParaRPr lang="en-IN" dirty="0"/>
          </a:p>
        </p:txBody>
      </p:sp>
      <p:sp>
        <p:nvSpPr>
          <p:cNvPr id="3" name="Content Placeholder 2">
            <a:extLst>
              <a:ext uri="{FF2B5EF4-FFF2-40B4-BE49-F238E27FC236}">
                <a16:creationId xmlns="" xmlns:a16="http://schemas.microsoft.com/office/drawing/2014/main" id="{BB5C03EB-B4C9-4F96-8EA9-EC4F263929FC}"/>
              </a:ext>
            </a:extLst>
          </p:cNvPr>
          <p:cNvSpPr>
            <a:spLocks noGrp="1"/>
          </p:cNvSpPr>
          <p:nvPr>
            <p:ph sz="quarter" idx="12"/>
          </p:nvPr>
        </p:nvSpPr>
        <p:spPr>
          <a:xfrm>
            <a:off x="741971" y="1292277"/>
            <a:ext cx="10721975" cy="710645"/>
          </a:xfrm>
        </p:spPr>
        <p:txBody>
          <a:bodyPr/>
          <a:lstStyle/>
          <a:p>
            <a:r>
              <a:rPr lang="en-US" altLang="en-US" dirty="0"/>
              <a:t>The graphs of the functions in Example 11 are shown in Figure 21. Notice that the graph of </a:t>
            </a:r>
            <a:r>
              <a:rPr lang="en-US" altLang="en-US" i="1" dirty="0"/>
              <a:t>h </a:t>
            </a:r>
            <a:r>
              <a:rPr lang="en-US" altLang="en-US" dirty="0"/>
              <a:t>is symmetric neither about the </a:t>
            </a:r>
            <a:r>
              <a:rPr lang="en-US" altLang="en-US" i="1" dirty="0"/>
              <a:t>y</a:t>
            </a:r>
            <a:r>
              <a:rPr lang="en-US" altLang="en-US" dirty="0"/>
              <a:t>-axis nor about the origin.</a:t>
            </a:r>
            <a:endParaRPr lang="en-IN" dirty="0"/>
          </a:p>
        </p:txBody>
      </p:sp>
      <p:sp>
        <p:nvSpPr>
          <p:cNvPr id="6" name="Text Placeholder 5">
            <a:extLst>
              <a:ext uri="{FF2B5EF4-FFF2-40B4-BE49-F238E27FC236}">
                <a16:creationId xmlns="" xmlns:a16="http://schemas.microsoft.com/office/drawing/2014/main" id="{DB59014B-4C5C-486A-A3DE-A68FAB7F5852}"/>
              </a:ext>
            </a:extLst>
          </p:cNvPr>
          <p:cNvSpPr>
            <a:spLocks noGrp="1"/>
          </p:cNvSpPr>
          <p:nvPr>
            <p:ph type="body" sz="quarter" idx="11"/>
          </p:nvPr>
        </p:nvSpPr>
        <p:spPr>
          <a:xfrm>
            <a:off x="733425" y="5547607"/>
            <a:ext cx="10721953" cy="344582"/>
          </a:xfrm>
        </p:spPr>
        <p:txBody>
          <a:bodyPr/>
          <a:lstStyle/>
          <a:p>
            <a:pPr algn="ctr"/>
            <a:r>
              <a:rPr lang="en-US" altLang="en-US" sz="1200" b="1" dirty="0">
                <a:solidFill>
                  <a:srgbClr val="000000"/>
                </a:solidFill>
              </a:rPr>
              <a:t>Figure 21</a:t>
            </a:r>
          </a:p>
        </p:txBody>
      </p:sp>
      <p:sp>
        <p:nvSpPr>
          <p:cNvPr id="5" name="Content Placeholder 4">
            <a:extLst>
              <a:ext uri="{FF2B5EF4-FFF2-40B4-BE49-F238E27FC236}">
                <a16:creationId xmlns="" xmlns:a16="http://schemas.microsoft.com/office/drawing/2014/main" id="{8A2983BB-550D-4FB7-93B1-CCF687012F18}"/>
              </a:ext>
            </a:extLst>
          </p:cNvPr>
          <p:cNvSpPr>
            <a:spLocks noGrp="1"/>
          </p:cNvSpPr>
          <p:nvPr>
            <p:ph sz="quarter" idx="14"/>
          </p:nvPr>
        </p:nvSpPr>
        <p:spPr>
          <a:xfrm>
            <a:off x="2417064" y="5088224"/>
            <a:ext cx="335280" cy="379039"/>
          </a:xfrm>
        </p:spPr>
        <p:txBody>
          <a:bodyPr/>
          <a:lstStyle/>
          <a:p>
            <a:r>
              <a:rPr lang="en-US" sz="1400" dirty="0">
                <a:latin typeface="Arial" panose="020B0604020202020204" pitchFamily="34" charset="0"/>
                <a:cs typeface="Arial" panose="020B0604020202020204" pitchFamily="34" charset="0"/>
              </a:rPr>
              <a:t>(a)</a:t>
            </a:r>
            <a:endParaRPr lang="en-IN" sz="1400" dirty="0">
              <a:latin typeface="Arial" panose="020B0604020202020204" pitchFamily="34" charset="0"/>
              <a:cs typeface="Arial" panose="020B0604020202020204" pitchFamily="34" charset="0"/>
            </a:endParaRPr>
          </a:p>
        </p:txBody>
      </p:sp>
      <p:pic>
        <p:nvPicPr>
          <p:cNvPr id="7" name="Content Placeholder 6" descr="A curve labeled f is graphed on the x y coordinate plane.  The curve enters the bottom left of the viewing window in the third quadrant, goes up and to the right, passes through the origin, goes up and to the right, and exits the top right of the viewing window. The curve is symmetric about the origin."/>
          <p:cNvPicPr>
            <a:picLocks noGrp="1" noChangeAspect="1"/>
          </p:cNvPicPr>
          <p:nvPr>
            <p:ph sz="quarter" idx="13"/>
          </p:nvPr>
        </p:nvPicPr>
        <p:blipFill>
          <a:blip r:embed="rId2"/>
          <a:stretch>
            <a:fillRect/>
          </a:stretch>
        </p:blipFill>
        <p:spPr>
          <a:xfrm>
            <a:off x="1187660" y="2147833"/>
            <a:ext cx="2903815" cy="2722327"/>
          </a:xfrm>
          <a:prstGeom prst="rect">
            <a:avLst/>
          </a:prstGeom>
        </p:spPr>
      </p:pic>
      <p:sp>
        <p:nvSpPr>
          <p:cNvPr id="8" name="Content Placeholder 7">
            <a:extLst>
              <a:ext uri="{FF2B5EF4-FFF2-40B4-BE49-F238E27FC236}">
                <a16:creationId xmlns="" xmlns:a16="http://schemas.microsoft.com/office/drawing/2014/main" id="{09B1CE2A-503C-44D5-AF13-70F699FC4B74}"/>
              </a:ext>
            </a:extLst>
          </p:cNvPr>
          <p:cNvSpPr>
            <a:spLocks noGrp="1"/>
          </p:cNvSpPr>
          <p:nvPr>
            <p:ph sz="quarter" idx="16"/>
          </p:nvPr>
        </p:nvSpPr>
        <p:spPr>
          <a:xfrm>
            <a:off x="5934456" y="5088223"/>
            <a:ext cx="429768" cy="379040"/>
          </a:xfrm>
        </p:spPr>
        <p:txBody>
          <a:bodyPr/>
          <a:lstStyle/>
          <a:p>
            <a:r>
              <a:rPr lang="en-US" sz="1400" dirty="0">
                <a:latin typeface="Arial" panose="020B0604020202020204" pitchFamily="34" charset="0"/>
                <a:cs typeface="Arial" panose="020B0604020202020204" pitchFamily="34" charset="0"/>
              </a:rPr>
              <a:t>(b)</a:t>
            </a:r>
            <a:endParaRPr lang="en-IN" sz="1400" dirty="0">
              <a:latin typeface="Arial" panose="020B0604020202020204" pitchFamily="34" charset="0"/>
              <a:cs typeface="Arial" panose="020B0604020202020204" pitchFamily="34" charset="0"/>
            </a:endParaRPr>
          </a:p>
        </p:txBody>
      </p:sp>
      <p:pic>
        <p:nvPicPr>
          <p:cNvPr id="11" name="Content Placeholder 10" descr="A curve labeled g is graphed on the x y coordinate plane.  The curve enters the bottom left of the viewing window in the third quadrant, goes up and to the right, passes through the point on the negative x-axis, goes up and to the right, reaches a point (0, 1), goes down and to the right, passes through the point on the positive x-axis, goes down and to the right, and exits the bottom right of the viewing window. The curve is symmetric about the y-axis."/>
          <p:cNvPicPr>
            <a:picLocks noGrp="1" noChangeAspect="1"/>
          </p:cNvPicPr>
          <p:nvPr>
            <p:ph sz="quarter" idx="15"/>
          </p:nvPr>
        </p:nvPicPr>
        <p:blipFill>
          <a:blip r:embed="rId3"/>
          <a:stretch>
            <a:fillRect/>
          </a:stretch>
        </p:blipFill>
        <p:spPr>
          <a:xfrm>
            <a:off x="4761452" y="2299206"/>
            <a:ext cx="2758464" cy="2734425"/>
          </a:xfrm>
          <a:prstGeom prst="rect">
            <a:avLst/>
          </a:prstGeom>
          <a:noFill/>
          <a:ln>
            <a:noFill/>
          </a:ln>
        </p:spPr>
      </p:pic>
      <p:sp>
        <p:nvSpPr>
          <p:cNvPr id="10" name="Content Placeholder 9">
            <a:extLst>
              <a:ext uri="{FF2B5EF4-FFF2-40B4-BE49-F238E27FC236}">
                <a16:creationId xmlns="" xmlns:a16="http://schemas.microsoft.com/office/drawing/2014/main" id="{2629A78F-BA70-4DFD-A71B-F4686DDF0A57}"/>
              </a:ext>
            </a:extLst>
          </p:cNvPr>
          <p:cNvSpPr>
            <a:spLocks noGrp="1"/>
          </p:cNvSpPr>
          <p:nvPr>
            <p:ph sz="quarter" idx="18"/>
          </p:nvPr>
        </p:nvSpPr>
        <p:spPr>
          <a:xfrm>
            <a:off x="9345168" y="5088224"/>
            <a:ext cx="429768" cy="379040"/>
          </a:xfrm>
        </p:spPr>
        <p:txBody>
          <a:bodyPr/>
          <a:lstStyle/>
          <a:p>
            <a:r>
              <a:rPr lang="en-US" sz="1400" dirty="0">
                <a:latin typeface="Arial" panose="020B0604020202020204" pitchFamily="34" charset="0"/>
                <a:cs typeface="Arial" panose="020B0604020202020204" pitchFamily="34" charset="0"/>
              </a:rPr>
              <a:t>(c)</a:t>
            </a:r>
            <a:endParaRPr lang="en-IN" sz="1400" dirty="0">
              <a:latin typeface="Arial" panose="020B0604020202020204" pitchFamily="34" charset="0"/>
              <a:cs typeface="Arial" panose="020B0604020202020204" pitchFamily="34" charset="0"/>
            </a:endParaRPr>
          </a:p>
        </p:txBody>
      </p:sp>
      <p:pic>
        <p:nvPicPr>
          <p:cNvPr id="13" name="Content Placeholder 12" descr="The curve h is a downward opening parabola with the vertex at (1, 1)."/>
          <p:cNvPicPr>
            <a:picLocks noGrp="1" noChangeAspect="1"/>
          </p:cNvPicPr>
          <p:nvPr>
            <p:ph sz="quarter" idx="17"/>
          </p:nvPr>
        </p:nvPicPr>
        <p:blipFill>
          <a:blip r:embed="rId4"/>
          <a:stretch>
            <a:fillRect/>
          </a:stretch>
        </p:blipFill>
        <p:spPr>
          <a:xfrm>
            <a:off x="8204199" y="2233860"/>
            <a:ext cx="2711705" cy="2659998"/>
          </a:xfrm>
          <a:prstGeom prst="rect">
            <a:avLst/>
          </a:prstGeom>
        </p:spPr>
      </p:pic>
    </p:spTree>
    <p:extLst>
      <p:ext uri="{BB962C8B-B14F-4D97-AF65-F5344CB8AC3E}">
        <p14:creationId xmlns:p14="http://schemas.microsoft.com/office/powerpoint/2010/main" val="4592240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sz="4000" dirty="0">
                <a:solidFill>
                  <a:srgbClr val="0079C2"/>
                </a:solidFill>
              </a:rPr>
              <a:t>Increasing and Decreasing Functions</a:t>
            </a:r>
          </a:p>
        </p:txBody>
      </p:sp>
    </p:spTree>
    <p:extLst>
      <p:ext uri="{BB962C8B-B14F-4D97-AF65-F5344CB8AC3E}">
        <p14:creationId xmlns:p14="http://schemas.microsoft.com/office/powerpoint/2010/main" val="2849780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p:txBody>
          <a:bodyPr/>
          <a:lstStyle/>
          <a:p>
            <a:r>
              <a:rPr lang="en-US" altLang="en-US" dirty="0"/>
              <a:t>Increasing and Decreasing Functions </a:t>
            </a:r>
            <a:r>
              <a:rPr lang="en-US" altLang="en-US" b="0" dirty="0"/>
              <a:t>(1 of 3)</a:t>
            </a:r>
            <a:endParaRPr lang="en-IN" b="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8"/>
            <a:ext cx="10721975" cy="1149896"/>
          </a:xfrm>
        </p:spPr>
        <p:txBody>
          <a:bodyPr/>
          <a:lstStyle/>
          <a:p>
            <a:pPr>
              <a:lnSpc>
                <a:spcPct val="100000"/>
              </a:lnSpc>
            </a:pPr>
            <a:r>
              <a:rPr lang="en-US" altLang="en-US" dirty="0"/>
              <a:t>The graph shown in Figure 22 rises from </a:t>
            </a:r>
            <a:r>
              <a:rPr lang="en-US" altLang="en-US" i="1" dirty="0"/>
              <a:t>A</a:t>
            </a:r>
            <a:r>
              <a:rPr lang="en-US" altLang="en-US" dirty="0"/>
              <a:t> to </a:t>
            </a:r>
            <a:r>
              <a:rPr lang="en-US" altLang="en-US" i="1" dirty="0"/>
              <a:t>B</a:t>
            </a:r>
            <a:r>
              <a:rPr lang="en-US" altLang="en-US" dirty="0"/>
              <a:t>, falls from </a:t>
            </a:r>
            <a:r>
              <a:rPr lang="en-US" altLang="en-US" i="1" dirty="0"/>
              <a:t>B</a:t>
            </a:r>
            <a:r>
              <a:rPr lang="en-US" altLang="en-US" dirty="0"/>
              <a:t> to </a:t>
            </a:r>
            <a:r>
              <a:rPr lang="en-US" altLang="en-US" i="1" dirty="0"/>
              <a:t>C</a:t>
            </a:r>
            <a:r>
              <a:rPr lang="en-US" altLang="en-US" dirty="0"/>
              <a:t>, and rises again from </a:t>
            </a:r>
            <a:r>
              <a:rPr lang="en-US" altLang="en-US" i="1" dirty="0"/>
              <a:t>C</a:t>
            </a:r>
            <a:r>
              <a:rPr lang="en-US" altLang="en-US" dirty="0"/>
              <a:t> to </a:t>
            </a:r>
            <a:r>
              <a:rPr lang="en-US" altLang="en-US" i="1" dirty="0"/>
              <a:t>D</a:t>
            </a:r>
            <a:r>
              <a:rPr lang="en-US" altLang="en-US" dirty="0"/>
              <a:t>. The function </a:t>
            </a:r>
            <a:r>
              <a:rPr lang="en-US" altLang="en-US" i="1" dirty="0"/>
              <a:t>f</a:t>
            </a:r>
            <a:r>
              <a:rPr lang="en-US" altLang="en-US" dirty="0"/>
              <a:t> is said to be increasing on the interval [</a:t>
            </a:r>
            <a:r>
              <a:rPr lang="en-US" altLang="en-US" i="1" dirty="0"/>
              <a:t>a</a:t>
            </a:r>
            <a:r>
              <a:rPr lang="en-US" altLang="en-US" dirty="0"/>
              <a:t>, </a:t>
            </a:r>
            <a:r>
              <a:rPr lang="en-US" altLang="en-US" i="1" dirty="0"/>
              <a:t>b</a:t>
            </a:r>
            <a:r>
              <a:rPr lang="en-US" altLang="en-US" dirty="0" smtClean="0"/>
              <a:t>], decreasing </a:t>
            </a:r>
            <a:r>
              <a:rPr lang="en-US" altLang="en-US" dirty="0"/>
              <a:t>on [</a:t>
            </a:r>
            <a:r>
              <a:rPr lang="en-US" altLang="en-US" i="1" dirty="0"/>
              <a:t>b</a:t>
            </a:r>
            <a:r>
              <a:rPr lang="en-US" altLang="en-US" dirty="0"/>
              <a:t>, </a:t>
            </a:r>
            <a:r>
              <a:rPr lang="en-US" altLang="en-US" i="1" dirty="0"/>
              <a:t>c</a:t>
            </a:r>
            <a:r>
              <a:rPr lang="en-US" altLang="en-US" dirty="0"/>
              <a:t>], and increasing again on [</a:t>
            </a:r>
            <a:r>
              <a:rPr lang="en-US" altLang="en-US" i="1" dirty="0"/>
              <a:t>c</a:t>
            </a:r>
            <a:r>
              <a:rPr lang="en-US" altLang="en-US" dirty="0"/>
              <a:t>, </a:t>
            </a:r>
            <a:r>
              <a:rPr lang="en-US" altLang="en-US" i="1" dirty="0"/>
              <a:t>d</a:t>
            </a:r>
            <a:r>
              <a:rPr lang="en-US" altLang="en-US" sz="800" i="1" dirty="0"/>
              <a:t> </a:t>
            </a:r>
            <a:r>
              <a:rPr lang="en-US" altLang="en-US" dirty="0"/>
              <a:t>].</a:t>
            </a:r>
            <a:endParaRPr lang="en-US" altLang="en-US" sz="1800" dirty="0"/>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841910"/>
            <a:ext cx="10721975" cy="348653"/>
          </a:xfrm>
        </p:spPr>
        <p:txBody>
          <a:bodyPr/>
          <a:lstStyle/>
          <a:p>
            <a:pPr algn="ctr">
              <a:lnSpc>
                <a:spcPct val="100000"/>
              </a:lnSpc>
            </a:pPr>
            <a:r>
              <a:rPr lang="en-US" altLang="en-US" sz="1200" b="1" dirty="0"/>
              <a:t>Figure 22</a:t>
            </a:r>
          </a:p>
        </p:txBody>
      </p:sp>
      <p:pic>
        <p:nvPicPr>
          <p:cNvPr id="393222" name="Picture 6" descr="A curve y = f(x) is graphed on the x y coordinate plane. The curve begins at the point upper A, goes up and to the right to reach the labeled high point upper B, goes down and to  the right to reach the labeled low point upper C, goes up and to the right, and ends at the labeled high point upper D. The points upper A, upper B, upper C, and upper D on the curve correspond to the points a, b, c, and d respectively on the x-axis. Two vertical lines are drawn between the points A and B such that the lines start at the points x_1 and x_2 on the x-axis and end where they touch the curve. The lines are labeled as f(x_1) and f(x_2), respectively. The line of f(x_1) is smaller than the line of f(x_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820196" y="2580563"/>
            <a:ext cx="6349263" cy="314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6108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7C890-FF1D-4497-B0A7-DC63DF962CE4}"/>
              </a:ext>
            </a:extLst>
          </p:cNvPr>
          <p:cNvSpPr>
            <a:spLocks noGrp="1"/>
          </p:cNvSpPr>
          <p:nvPr>
            <p:ph type="title"/>
          </p:nvPr>
        </p:nvSpPr>
        <p:spPr/>
        <p:txBody>
          <a:bodyPr/>
          <a:lstStyle/>
          <a:p>
            <a:r>
              <a:rPr lang="en-US" altLang="en-US" dirty="0"/>
              <a:t>Increasing and Decreasing Functions </a:t>
            </a:r>
            <a:r>
              <a:rPr lang="en-US" altLang="en-US" b="0" dirty="0"/>
              <a:t>(2 of 3)</a:t>
            </a:r>
            <a:endParaRPr lang="en-IN" dirty="0"/>
          </a:p>
        </p:txBody>
      </p:sp>
      <p:sp>
        <p:nvSpPr>
          <p:cNvPr id="3" name="Content Placeholder 2">
            <a:extLst>
              <a:ext uri="{FF2B5EF4-FFF2-40B4-BE49-F238E27FC236}">
                <a16:creationId xmlns="" xmlns:a16="http://schemas.microsoft.com/office/drawing/2014/main" id="{FB22424D-4E95-4C1C-AC60-F9D3D07EB2FD}"/>
              </a:ext>
            </a:extLst>
          </p:cNvPr>
          <p:cNvSpPr>
            <a:spLocks noGrp="1"/>
          </p:cNvSpPr>
          <p:nvPr>
            <p:ph sz="quarter" idx="23"/>
          </p:nvPr>
        </p:nvSpPr>
        <p:spPr>
          <a:xfrm>
            <a:off x="736600" y="1289049"/>
            <a:ext cx="10718800" cy="1863271"/>
          </a:xfrm>
        </p:spPr>
        <p:txBody>
          <a:bodyPr/>
          <a:lstStyle/>
          <a:p>
            <a:pPr>
              <a:lnSpc>
                <a:spcPct val="100000"/>
              </a:lnSpc>
              <a:spcBef>
                <a:spcPct val="20000"/>
              </a:spcBef>
              <a:spcAft>
                <a:spcPts val="600"/>
              </a:spcAft>
            </a:pPr>
            <a:r>
              <a:rPr lang="en-US" altLang="en-US" dirty="0"/>
              <a:t>Notice that if </a:t>
            </a:r>
            <a:r>
              <a:rPr lang="en-US" altLang="en-US" i="1" dirty="0"/>
              <a:t>x</a:t>
            </a:r>
            <a:r>
              <a:rPr lang="en-US" altLang="en-US" baseline="-25000" dirty="0"/>
              <a:t>1</a:t>
            </a:r>
            <a:r>
              <a:rPr lang="en-US" altLang="en-US" dirty="0"/>
              <a:t> and </a:t>
            </a:r>
            <a:r>
              <a:rPr lang="en-US" altLang="en-US" i="1" dirty="0"/>
              <a:t>x</a:t>
            </a:r>
            <a:r>
              <a:rPr lang="en-US" altLang="en-US" baseline="-25000" dirty="0"/>
              <a:t>2</a:t>
            </a:r>
            <a:r>
              <a:rPr lang="en-US" altLang="en-US" dirty="0"/>
              <a:t> are any two numbers between </a:t>
            </a:r>
            <a:r>
              <a:rPr lang="en-US" altLang="en-US" i="1" dirty="0"/>
              <a:t>a</a:t>
            </a:r>
            <a:r>
              <a:rPr lang="en-US" altLang="en-US" dirty="0"/>
              <a:t> and </a:t>
            </a:r>
            <a:r>
              <a:rPr lang="en-US" altLang="en-US" i="1" dirty="0"/>
              <a:t>b</a:t>
            </a:r>
            <a:r>
              <a:rPr lang="en-US" altLang="en-US" dirty="0"/>
              <a:t> with </a:t>
            </a:r>
            <a:r>
              <a:rPr lang="en-US" altLang="en-US" i="1" dirty="0"/>
              <a:t>x</a:t>
            </a:r>
            <a:r>
              <a:rPr lang="en-US" altLang="en-US" baseline="-25000" dirty="0"/>
              <a:t>1</a:t>
            </a:r>
            <a:r>
              <a:rPr lang="en-US" altLang="en-US" dirty="0"/>
              <a:t> &lt; </a:t>
            </a:r>
            <a:r>
              <a:rPr lang="en-US" altLang="en-US" i="1" dirty="0"/>
              <a:t>x</a:t>
            </a:r>
            <a:r>
              <a:rPr lang="en-US" altLang="en-US" baseline="-25000" dirty="0"/>
              <a:t>2</a:t>
            </a:r>
            <a:r>
              <a:rPr lang="en-US" altLang="en-US" dirty="0"/>
              <a:t>, then </a:t>
            </a:r>
            <a:r>
              <a:rPr lang="en-US" altLang="en-US" i="1" dirty="0"/>
              <a:t>f</a:t>
            </a:r>
            <a:r>
              <a:rPr lang="en-US" altLang="en-US" sz="400" i="1" dirty="0"/>
              <a:t> </a:t>
            </a:r>
            <a:r>
              <a:rPr lang="en-US" altLang="en-US" dirty="0"/>
              <a:t>(</a:t>
            </a:r>
            <a:r>
              <a:rPr lang="en-US" altLang="en-US" i="1" dirty="0"/>
              <a:t>x</a:t>
            </a:r>
            <a:r>
              <a:rPr lang="en-US" altLang="en-US" baseline="-25000" dirty="0"/>
              <a:t>1</a:t>
            </a:r>
            <a:r>
              <a:rPr lang="en-US" altLang="en-US" dirty="0"/>
              <a:t>) &lt; </a:t>
            </a:r>
            <a:r>
              <a:rPr lang="en-US" altLang="en-US" i="1" dirty="0"/>
              <a:t>f</a:t>
            </a:r>
            <a:r>
              <a:rPr lang="en-US" altLang="en-US" sz="400" i="1" dirty="0"/>
              <a:t> </a:t>
            </a:r>
            <a:r>
              <a:rPr lang="en-US" altLang="en-US" dirty="0"/>
              <a:t>(</a:t>
            </a:r>
            <a:r>
              <a:rPr lang="en-US" altLang="en-US" i="1" dirty="0"/>
              <a:t>x</a:t>
            </a:r>
            <a:r>
              <a:rPr lang="en-US" altLang="en-US" baseline="-25000" dirty="0"/>
              <a:t>2</a:t>
            </a:r>
            <a:r>
              <a:rPr lang="en-US" altLang="en-US" dirty="0"/>
              <a:t>).</a:t>
            </a:r>
          </a:p>
          <a:p>
            <a:pPr>
              <a:lnSpc>
                <a:spcPct val="100000"/>
              </a:lnSpc>
              <a:spcBef>
                <a:spcPct val="20000"/>
              </a:spcBef>
              <a:spcAft>
                <a:spcPts val="600"/>
              </a:spcAft>
            </a:pPr>
            <a:r>
              <a:rPr lang="en-US" altLang="en-US" dirty="0"/>
              <a:t>We use this as the defining property of an increasing function.</a:t>
            </a:r>
          </a:p>
          <a:p>
            <a:pPr>
              <a:lnSpc>
                <a:spcPct val="100000"/>
              </a:lnSpc>
              <a:spcBef>
                <a:spcPct val="20000"/>
              </a:spcBef>
              <a:spcAft>
                <a:spcPts val="600"/>
              </a:spcAft>
            </a:pPr>
            <a:endParaRPr lang="en-IN" sz="1200" dirty="0" smtClean="0"/>
          </a:p>
          <a:p>
            <a:pPr>
              <a:lnSpc>
                <a:spcPct val="100000"/>
              </a:lnSpc>
              <a:spcBef>
                <a:spcPct val="20000"/>
              </a:spcBef>
              <a:spcAft>
                <a:spcPts val="600"/>
              </a:spcAft>
            </a:pPr>
            <a:r>
              <a:rPr lang="en-IN" dirty="0" smtClean="0"/>
              <a:t>A </a:t>
            </a:r>
            <a:r>
              <a:rPr lang="en-IN" dirty="0"/>
              <a:t>function </a:t>
            </a:r>
            <a:r>
              <a:rPr lang="en-IN" i="1" dirty="0"/>
              <a:t>f</a:t>
            </a:r>
            <a:r>
              <a:rPr lang="en-IN" dirty="0"/>
              <a:t> is called </a:t>
            </a:r>
            <a:r>
              <a:rPr lang="en-IN" b="1" dirty="0"/>
              <a:t>increasing</a:t>
            </a:r>
            <a:r>
              <a:rPr lang="en-IN" dirty="0"/>
              <a:t> on an interval </a:t>
            </a:r>
            <a:r>
              <a:rPr lang="en-IN" i="1" dirty="0"/>
              <a:t>I</a:t>
            </a:r>
            <a:r>
              <a:rPr lang="en-IN" dirty="0"/>
              <a:t> if</a:t>
            </a:r>
          </a:p>
        </p:txBody>
      </p:sp>
      <p:graphicFrame>
        <p:nvGraphicFramePr>
          <p:cNvPr id="12" name="Content Placeholder 11" descr="f(x_1)&lt; f(x_2) whenever (x_1) &lt; (x_2) in l">
            <a:extLst>
              <a:ext uri="{FF2B5EF4-FFF2-40B4-BE49-F238E27FC236}">
                <a16:creationId xmlns="" xmlns:a16="http://schemas.microsoft.com/office/drawing/2014/main" id="{C2E96E4E-D0C0-4610-ADBE-1B084DD590A3}"/>
              </a:ext>
            </a:extLst>
          </p:cNvPr>
          <p:cNvGraphicFramePr>
            <a:graphicFrameLocks noGrp="1" noChangeAspect="1"/>
          </p:cNvGraphicFramePr>
          <p:nvPr>
            <p:ph sz="quarter" idx="24"/>
            <p:extLst>
              <p:ext uri="{D42A27DB-BD31-4B8C-83A1-F6EECF244321}">
                <p14:modId xmlns:p14="http://schemas.microsoft.com/office/powerpoint/2010/main" val="767045866"/>
              </p:ext>
            </p:extLst>
          </p:nvPr>
        </p:nvGraphicFramePr>
        <p:xfrm>
          <a:off x="3968111" y="3452889"/>
          <a:ext cx="5189537" cy="463124"/>
        </p:xfrm>
        <a:graphic>
          <a:graphicData uri="http://schemas.openxmlformats.org/presentationml/2006/ole">
            <mc:AlternateContent xmlns:mc="http://schemas.openxmlformats.org/markup-compatibility/2006">
              <mc:Choice xmlns:v="urn:schemas-microsoft-com:vml" Requires="v">
                <p:oleObj spid="_x0000_s383908" name="Equation" r:id="rId3" imgW="4838400" imgH="431640" progId="Equation.DSMT4">
                  <p:embed/>
                </p:oleObj>
              </mc:Choice>
              <mc:Fallback>
                <p:oleObj name="Equation" r:id="rId3" imgW="4838400" imgH="431640" progId="Equation.DSMT4">
                  <p:embed/>
                  <p:pic>
                    <p:nvPicPr>
                      <p:cNvPr id="11" name="Object 10">
                        <a:extLst>
                          <a:ext uri="{FF2B5EF4-FFF2-40B4-BE49-F238E27FC236}">
                            <a16:creationId xmlns="" xmlns:a16="http://schemas.microsoft.com/office/drawing/2014/main" id="{060402F9-668B-4E6D-BBA7-1B09016F9AAD}"/>
                          </a:ext>
                        </a:extLst>
                      </p:cNvPr>
                      <p:cNvPicPr/>
                      <p:nvPr/>
                    </p:nvPicPr>
                    <p:blipFill>
                      <a:blip r:embed="rId4"/>
                      <a:stretch>
                        <a:fillRect/>
                      </a:stretch>
                    </p:blipFill>
                    <p:spPr>
                      <a:xfrm>
                        <a:off x="3968111" y="3452889"/>
                        <a:ext cx="5189537" cy="463124"/>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4A3EC9A-543C-4C54-A32C-5D5BFAD12D5D}"/>
              </a:ext>
            </a:extLst>
          </p:cNvPr>
          <p:cNvSpPr>
            <a:spLocks noGrp="1"/>
          </p:cNvSpPr>
          <p:nvPr>
            <p:ph sz="quarter" idx="25"/>
          </p:nvPr>
        </p:nvSpPr>
        <p:spPr>
          <a:xfrm>
            <a:off x="736600" y="4167958"/>
            <a:ext cx="4237736" cy="355594"/>
          </a:xfrm>
        </p:spPr>
        <p:txBody>
          <a:bodyPr/>
          <a:lstStyle/>
          <a:p>
            <a:r>
              <a:rPr lang="en-IN" dirty="0"/>
              <a:t>It is called </a:t>
            </a:r>
            <a:r>
              <a:rPr lang="en-IN" b="1" dirty="0"/>
              <a:t>decreasing</a:t>
            </a:r>
            <a:r>
              <a:rPr lang="en-IN" dirty="0"/>
              <a:t> on </a:t>
            </a:r>
            <a:r>
              <a:rPr lang="en-IN" i="1" dirty="0"/>
              <a:t>I</a:t>
            </a:r>
            <a:r>
              <a:rPr lang="en-IN" dirty="0"/>
              <a:t> if</a:t>
            </a:r>
          </a:p>
        </p:txBody>
      </p:sp>
      <p:graphicFrame>
        <p:nvGraphicFramePr>
          <p:cNvPr id="13" name="Content Placeholder 11" descr="f(x_1)&gt; f(x_2) whenever (x_1) &lt; (x_2) in l">
            <a:extLst>
              <a:ext uri="{FF2B5EF4-FFF2-40B4-BE49-F238E27FC236}">
                <a16:creationId xmlns="" xmlns:a16="http://schemas.microsoft.com/office/drawing/2014/main" id="{A839449D-C2F7-42DA-A9CA-3492F663E1C6}"/>
              </a:ext>
            </a:extLst>
          </p:cNvPr>
          <p:cNvGraphicFramePr>
            <a:graphicFrameLocks noGrp="1" noChangeAspect="1"/>
          </p:cNvGraphicFramePr>
          <p:nvPr>
            <p:ph sz="quarter" idx="26"/>
            <p:extLst>
              <p:ext uri="{D42A27DB-BD31-4B8C-83A1-F6EECF244321}">
                <p14:modId xmlns:p14="http://schemas.microsoft.com/office/powerpoint/2010/main" val="2987449057"/>
              </p:ext>
            </p:extLst>
          </p:nvPr>
        </p:nvGraphicFramePr>
        <p:xfrm>
          <a:off x="4072434" y="4589206"/>
          <a:ext cx="4838700" cy="431800"/>
        </p:xfrm>
        <a:graphic>
          <a:graphicData uri="http://schemas.openxmlformats.org/presentationml/2006/ole">
            <mc:AlternateContent xmlns:mc="http://schemas.openxmlformats.org/markup-compatibility/2006">
              <mc:Choice xmlns:v="urn:schemas-microsoft-com:vml" Requires="v">
                <p:oleObj spid="_x0000_s383909" name="Equation" r:id="rId5" imgW="4838400" imgH="431640" progId="Equation.DSMT4">
                  <p:embed/>
                </p:oleObj>
              </mc:Choice>
              <mc:Fallback>
                <p:oleObj name="Equation" r:id="rId5" imgW="4838400" imgH="431640" progId="Equation.DSMT4">
                  <p:embed/>
                  <p:pic>
                    <p:nvPicPr>
                      <p:cNvPr id="12" name="Content Placeholder 11">
                        <a:extLst>
                          <a:ext uri="{FF2B5EF4-FFF2-40B4-BE49-F238E27FC236}">
                            <a16:creationId xmlns="" xmlns:a16="http://schemas.microsoft.com/office/drawing/2014/main" id="{C2E96E4E-D0C0-4610-ADBE-1B084DD590A3}"/>
                          </a:ext>
                        </a:extLst>
                      </p:cNvPr>
                      <p:cNvPicPr/>
                      <p:nvPr/>
                    </p:nvPicPr>
                    <p:blipFill>
                      <a:blip r:embed="rId6"/>
                      <a:stretch>
                        <a:fillRect/>
                      </a:stretch>
                    </p:blipFill>
                    <p:spPr>
                      <a:xfrm>
                        <a:off x="4072434" y="4589206"/>
                        <a:ext cx="4838700" cy="431800"/>
                      </a:xfrm>
                      <a:prstGeom prst="rect">
                        <a:avLst/>
                      </a:prstGeom>
                    </p:spPr>
                  </p:pic>
                </p:oleObj>
              </mc:Fallback>
            </mc:AlternateContent>
          </a:graphicData>
        </a:graphic>
      </p:graphicFrame>
    </p:spTree>
    <p:extLst>
      <p:ext uri="{BB962C8B-B14F-4D97-AF65-F5344CB8AC3E}">
        <p14:creationId xmlns:p14="http://schemas.microsoft.com/office/powerpoint/2010/main" val="3717340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9CF1A-47D9-4532-B9E2-613BB261FAA7}"/>
              </a:ext>
            </a:extLst>
          </p:cNvPr>
          <p:cNvSpPr>
            <a:spLocks noGrp="1"/>
          </p:cNvSpPr>
          <p:nvPr>
            <p:ph type="title"/>
          </p:nvPr>
        </p:nvSpPr>
        <p:spPr/>
        <p:txBody>
          <a:bodyPr/>
          <a:lstStyle/>
          <a:p>
            <a:r>
              <a:rPr lang="en-IN" dirty="0" smtClean="0"/>
              <a:t>Functions </a:t>
            </a:r>
            <a:r>
              <a:rPr lang="en-IN" b="0" dirty="0" smtClean="0"/>
              <a:t>(2 </a:t>
            </a:r>
            <a:r>
              <a:rPr lang="en-IN" b="0" dirty="0"/>
              <a:t>of 11)</a:t>
            </a:r>
            <a:endParaRPr lang="en-IN" dirty="0"/>
          </a:p>
        </p:txBody>
      </p:sp>
      <p:sp>
        <p:nvSpPr>
          <p:cNvPr id="3" name="Content Placeholder 2">
            <a:extLst>
              <a:ext uri="{FF2B5EF4-FFF2-40B4-BE49-F238E27FC236}">
                <a16:creationId xmlns="" xmlns:a16="http://schemas.microsoft.com/office/drawing/2014/main" id="{90D89109-FAA7-4F46-9CE0-4332A23EBD40}"/>
              </a:ext>
            </a:extLst>
          </p:cNvPr>
          <p:cNvSpPr>
            <a:spLocks noGrp="1"/>
          </p:cNvSpPr>
          <p:nvPr>
            <p:ph sz="quarter" idx="23"/>
          </p:nvPr>
        </p:nvSpPr>
        <p:spPr>
          <a:xfrm>
            <a:off x="736600" y="1289050"/>
            <a:ext cx="10718800" cy="976954"/>
          </a:xfrm>
        </p:spPr>
        <p:txBody>
          <a:bodyPr/>
          <a:lstStyle/>
          <a:p>
            <a:pPr marL="401638" indent="-401638"/>
            <a:r>
              <a:rPr lang="en-US" altLang="en-US" b="1" dirty="0"/>
              <a:t>B. </a:t>
            </a:r>
            <a:r>
              <a:rPr lang="en-US" altLang="en-US" dirty="0"/>
              <a:t>The human population of the world </a:t>
            </a:r>
            <a:r>
              <a:rPr lang="en-US" altLang="en-US" i="1" dirty="0" smtClean="0"/>
              <a:t>P </a:t>
            </a:r>
            <a:r>
              <a:rPr lang="en-US" altLang="en-US" dirty="0" smtClean="0"/>
              <a:t>depends </a:t>
            </a:r>
            <a:r>
              <a:rPr lang="en-US" altLang="en-US" dirty="0"/>
              <a:t>on the time </a:t>
            </a:r>
            <a:r>
              <a:rPr lang="en-US" altLang="en-US" i="1" dirty="0"/>
              <a:t>t</a:t>
            </a:r>
            <a:r>
              <a:rPr lang="en-US" altLang="en-US" dirty="0"/>
              <a:t>. </a:t>
            </a:r>
            <a:r>
              <a:rPr lang="en-IN" dirty="0"/>
              <a:t>Table 1</a:t>
            </a:r>
            <a:r>
              <a:rPr lang="en-US" altLang="en-US" dirty="0" smtClean="0"/>
              <a:t> </a:t>
            </a:r>
            <a:r>
              <a:rPr lang="en-US" altLang="en-US" dirty="0"/>
              <a:t>gives estimates of the world population </a:t>
            </a:r>
            <a:r>
              <a:rPr lang="en-US" altLang="en-US" i="1" dirty="0" smtClean="0"/>
              <a:t>P </a:t>
            </a:r>
            <a:r>
              <a:rPr lang="en-US" altLang="en-US" dirty="0" smtClean="0"/>
              <a:t>at </a:t>
            </a:r>
            <a:r>
              <a:rPr lang="en-US" altLang="en-US" dirty="0"/>
              <a:t>time </a:t>
            </a:r>
            <a:r>
              <a:rPr lang="en-US" altLang="en-US" i="1" dirty="0"/>
              <a:t>t</a:t>
            </a:r>
            <a:r>
              <a:rPr lang="en-US" altLang="en-US" dirty="0"/>
              <a:t>, for certain years. For instance,</a:t>
            </a:r>
            <a:endParaRPr lang="en-IN" dirty="0"/>
          </a:p>
        </p:txBody>
      </p:sp>
      <p:sp>
        <p:nvSpPr>
          <p:cNvPr id="4" name="Content Placeholder 3">
            <a:extLst>
              <a:ext uri="{FF2B5EF4-FFF2-40B4-BE49-F238E27FC236}">
                <a16:creationId xmlns="" xmlns:a16="http://schemas.microsoft.com/office/drawing/2014/main" id="{F05DD535-2F3A-4CFF-A28B-32F81FC63D77}"/>
              </a:ext>
            </a:extLst>
          </p:cNvPr>
          <p:cNvSpPr>
            <a:spLocks noGrp="1"/>
          </p:cNvSpPr>
          <p:nvPr>
            <p:ph sz="quarter" idx="24"/>
          </p:nvPr>
        </p:nvSpPr>
        <p:spPr>
          <a:xfrm>
            <a:off x="1504392" y="2414016"/>
            <a:ext cx="4882760" cy="391327"/>
          </a:xfrm>
        </p:spPr>
        <p:txBody>
          <a:bodyPr/>
          <a:lstStyle/>
          <a:p>
            <a:r>
              <a:rPr lang="en-US" altLang="en-US" i="1" dirty="0" smtClean="0"/>
              <a:t>P</a:t>
            </a:r>
            <a:r>
              <a:rPr lang="en-US" altLang="en-US" dirty="0" smtClean="0"/>
              <a:t> </a:t>
            </a:r>
            <a:r>
              <a:rPr lang="en-US" altLang="en-US" dirty="0"/>
              <a:t>≈ </a:t>
            </a:r>
            <a:r>
              <a:rPr lang="en-US" altLang="en-US" dirty="0" smtClean="0"/>
              <a:t>2,560,000,000    </a:t>
            </a:r>
            <a:r>
              <a:rPr lang="en-IN" dirty="0" smtClean="0"/>
              <a:t>when </a:t>
            </a:r>
            <a:r>
              <a:rPr lang="en-IN" i="1" dirty="0"/>
              <a:t>t </a:t>
            </a:r>
            <a:r>
              <a:rPr lang="en-IN" dirty="0" smtClean="0"/>
              <a:t>= </a:t>
            </a:r>
            <a:r>
              <a:rPr lang="en-IN" dirty="0"/>
              <a:t>1950</a:t>
            </a:r>
            <a:endParaRPr lang="en-US" altLang="en-US" dirty="0"/>
          </a:p>
        </p:txBody>
      </p:sp>
      <p:sp>
        <p:nvSpPr>
          <p:cNvPr id="8"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8081748" y="6018663"/>
            <a:ext cx="1665027" cy="236684"/>
          </a:xfrm>
          <a:prstGeom prst="rect">
            <a:avLst/>
          </a:prstGeom>
        </p:spPr>
        <p:txBody>
          <a:bodyPr/>
          <a:lstStyle/>
          <a:p>
            <a:pPr algn="ctr">
              <a:lnSpc>
                <a:spcPct val="100000"/>
              </a:lnSpc>
            </a:pPr>
            <a:r>
              <a:rPr lang="en-US" altLang="en-US" sz="1200" b="1" dirty="0" smtClean="0"/>
              <a:t>Table 1</a:t>
            </a:r>
            <a:endParaRPr lang="en-US" altLang="en-US" sz="1200" b="1" dirty="0"/>
          </a:p>
        </p:txBody>
      </p:sp>
      <p:sp>
        <p:nvSpPr>
          <p:cNvPr id="12" name="Content Placeholder 5">
            <a:extLst>
              <a:ext uri="{FF2B5EF4-FFF2-40B4-BE49-F238E27FC236}">
                <a16:creationId xmlns="" xmlns:a16="http://schemas.microsoft.com/office/drawing/2014/main" id="{9C20CB9F-44A6-46EE-9C5C-CBD71C329DC3}"/>
              </a:ext>
            </a:extLst>
          </p:cNvPr>
          <p:cNvSpPr>
            <a:spLocks noGrp="1"/>
          </p:cNvSpPr>
          <p:nvPr>
            <p:ph sz="quarter" idx="4294967295"/>
          </p:nvPr>
        </p:nvSpPr>
        <p:spPr>
          <a:xfrm>
            <a:off x="8011236" y="5738761"/>
            <a:ext cx="1665027" cy="279902"/>
          </a:xfrm>
          <a:prstGeom prst="rect">
            <a:avLst/>
          </a:prstGeom>
        </p:spPr>
        <p:txBody>
          <a:bodyPr/>
          <a:lstStyle/>
          <a:p>
            <a:pPr algn="ctr">
              <a:lnSpc>
                <a:spcPct val="100000"/>
              </a:lnSpc>
            </a:pPr>
            <a:r>
              <a:rPr lang="en-US" altLang="en-US" sz="1400" dirty="0"/>
              <a:t>World </a:t>
            </a:r>
            <a:r>
              <a:rPr lang="en-US" altLang="en-US" sz="1400" dirty="0" smtClean="0"/>
              <a:t>Population</a:t>
            </a:r>
            <a:endParaRPr lang="en-US" altLang="en-US" sz="1200" b="1" dirty="0"/>
          </a:p>
        </p:txBody>
      </p:sp>
      <p:graphicFrame>
        <p:nvGraphicFramePr>
          <p:cNvPr id="10" name="Content Placeholder 10" descr="The table lists the population, in millions, for years decades between 1900 and 2010. ">
            <a:extLst>
              <a:ext uri="{FF2B5EF4-FFF2-40B4-BE49-F238E27FC236}">
                <a16:creationId xmlns="" xmlns:a16="http://schemas.microsoft.com/office/drawing/2014/main" id="{1D8891D0-03CF-46EE-9D60-7F63427D2A98}"/>
              </a:ext>
            </a:extLst>
          </p:cNvPr>
          <p:cNvGraphicFramePr>
            <a:graphicFrameLocks noGrp="1"/>
          </p:cNvGraphicFramePr>
          <p:nvPr>
            <p:ph sz="quarter" idx="26"/>
            <p:extLst>
              <p:ext uri="{D42A27DB-BD31-4B8C-83A1-F6EECF244321}">
                <p14:modId xmlns:p14="http://schemas.microsoft.com/office/powerpoint/2010/main" val="1820463366"/>
              </p:ext>
            </p:extLst>
          </p:nvPr>
        </p:nvGraphicFramePr>
        <p:xfrm>
          <a:off x="7059168" y="2097724"/>
          <a:ext cx="3722563" cy="3558997"/>
        </p:xfrm>
        <a:graphic>
          <a:graphicData uri="http://schemas.openxmlformats.org/drawingml/2006/table">
            <a:tbl>
              <a:tblPr firstRow="1" bandRow="1">
                <a:tableStyleId>{5C22544A-7EE6-4342-B048-85BDC9FD1C3A}</a:tableStyleId>
              </a:tblPr>
              <a:tblGrid>
                <a:gridCol w="1677970">
                  <a:extLst>
                    <a:ext uri="{9D8B030D-6E8A-4147-A177-3AD203B41FA5}">
                      <a16:colId xmlns="" xmlns:a16="http://schemas.microsoft.com/office/drawing/2014/main" val="3445482465"/>
                    </a:ext>
                  </a:extLst>
                </a:gridCol>
                <a:gridCol w="2044593">
                  <a:extLst>
                    <a:ext uri="{9D8B030D-6E8A-4147-A177-3AD203B41FA5}">
                      <a16:colId xmlns="" xmlns:a16="http://schemas.microsoft.com/office/drawing/2014/main" val="3815962017"/>
                    </a:ext>
                  </a:extLst>
                </a:gridCol>
              </a:tblGrid>
              <a:tr h="273769">
                <a:tc>
                  <a:txBody>
                    <a:bodyPr/>
                    <a:lstStyle/>
                    <a:p>
                      <a:pPr algn="ctr"/>
                      <a:r>
                        <a:rPr lang="en-US" sz="1300" baseline="0" dirty="0">
                          <a:solidFill>
                            <a:srgbClr val="000000"/>
                          </a:solidFill>
                          <a:latin typeface="Arial" panose="020B0604020202020204" pitchFamily="34" charset="0"/>
                        </a:rPr>
                        <a:t>Year</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300" baseline="0" dirty="0">
                          <a:solidFill>
                            <a:srgbClr val="000000"/>
                          </a:solidFill>
                          <a:latin typeface="Arial" panose="020B0604020202020204" pitchFamily="34" charset="0"/>
                        </a:rPr>
                        <a:t>Population (millions)</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1942541047"/>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00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1650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8222306"/>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10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1750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52032248"/>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20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1860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01249041"/>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30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2070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90703182"/>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40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2300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885819048"/>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50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2560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32181739"/>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60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3040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650476100"/>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70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3710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11077274"/>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80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4450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53801681"/>
                  </a:ext>
                </a:extLst>
              </a:tr>
              <a:tr h="273769">
                <a:tc>
                  <a:txBody>
                    <a:bodyPr/>
                    <a:lstStyle/>
                    <a:p>
                      <a:pPr algn="ctr"/>
                      <a:r>
                        <a:rPr lang="en-US" sz="1300" baseline="0" dirty="0" smtClean="0">
                          <a:solidFill>
                            <a:srgbClr val="000000"/>
                          </a:solidFill>
                          <a:latin typeface="Arial" panose="020B0604020202020204" pitchFamily="34" charset="0"/>
                        </a:rPr>
                        <a:t>19</a:t>
                      </a:r>
                      <a:r>
                        <a:rPr lang="en-US" sz="100" baseline="0" dirty="0" smtClean="0">
                          <a:solidFill>
                            <a:srgbClr val="000000"/>
                          </a:solidFill>
                          <a:latin typeface="Arial" panose="020B0604020202020204" pitchFamily="34" charset="0"/>
                        </a:rPr>
                        <a:t> </a:t>
                      </a:r>
                      <a:r>
                        <a:rPr lang="en-US" sz="1300" baseline="0" dirty="0" smtClean="0">
                          <a:solidFill>
                            <a:srgbClr val="000000"/>
                          </a:solidFill>
                          <a:latin typeface="Arial" panose="020B0604020202020204" pitchFamily="34" charset="0"/>
                        </a:rPr>
                        <a:t>90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5280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230600566"/>
                  </a:ext>
                </a:extLst>
              </a:tr>
              <a:tr h="273769">
                <a:tc>
                  <a:txBody>
                    <a:bodyPr/>
                    <a:lstStyle/>
                    <a:p>
                      <a:pPr algn="ctr"/>
                      <a:r>
                        <a:rPr lang="en-US" sz="1300" baseline="0" dirty="0">
                          <a:solidFill>
                            <a:srgbClr val="000000"/>
                          </a:solidFill>
                          <a:latin typeface="Arial" panose="020B0604020202020204" pitchFamily="34" charset="0"/>
                        </a:rPr>
                        <a:t>2000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6080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96157117"/>
                  </a:ext>
                </a:extLst>
              </a:tr>
              <a:tr h="273769">
                <a:tc>
                  <a:txBody>
                    <a:bodyPr/>
                    <a:lstStyle/>
                    <a:p>
                      <a:pPr algn="ctr"/>
                      <a:r>
                        <a:rPr lang="en-US" sz="1300" baseline="0" dirty="0">
                          <a:solidFill>
                            <a:srgbClr val="000000"/>
                          </a:solidFill>
                          <a:latin typeface="Arial" panose="020B0604020202020204" pitchFamily="34" charset="0"/>
                        </a:rPr>
                        <a:t>2010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300" baseline="0" dirty="0">
                          <a:solidFill>
                            <a:srgbClr val="000000"/>
                          </a:solidFill>
                          <a:latin typeface="Arial" panose="020B0604020202020204" pitchFamily="34" charset="0"/>
                        </a:rPr>
                        <a:t>6870</a:t>
                      </a:r>
                      <a:endParaRPr lang="en-IN" sz="1300" baseline="0" dirty="0">
                        <a:solidFill>
                          <a:srgbClr val="000000"/>
                        </a:solidFill>
                        <a:latin typeface="Arial" panose="020B0604020202020204" pitchFamily="34" charset="0"/>
                      </a:endParaRPr>
                    </a:p>
                  </a:txBody>
                  <a:tcPr marL="74255" marR="74255" marT="33752" marB="337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98836437"/>
                  </a:ext>
                </a:extLst>
              </a:tr>
            </a:tbl>
          </a:graphicData>
        </a:graphic>
      </p:graphicFrame>
      <p:sp>
        <p:nvSpPr>
          <p:cNvPr id="5" name="Content Placeholder 4">
            <a:extLst>
              <a:ext uri="{FF2B5EF4-FFF2-40B4-BE49-F238E27FC236}">
                <a16:creationId xmlns="" xmlns:a16="http://schemas.microsoft.com/office/drawing/2014/main" id="{1CECFEB5-777E-4943-BB25-C84D74510D75}"/>
              </a:ext>
            </a:extLst>
          </p:cNvPr>
          <p:cNvSpPr>
            <a:spLocks noGrp="1"/>
          </p:cNvSpPr>
          <p:nvPr>
            <p:ph sz="quarter" idx="25"/>
          </p:nvPr>
        </p:nvSpPr>
        <p:spPr>
          <a:xfrm>
            <a:off x="1115568" y="3072384"/>
            <a:ext cx="4809744" cy="1304307"/>
          </a:xfrm>
        </p:spPr>
        <p:txBody>
          <a:bodyPr/>
          <a:lstStyle/>
          <a:p>
            <a:pPr>
              <a:lnSpc>
                <a:spcPct val="100000"/>
              </a:lnSpc>
            </a:pPr>
            <a:r>
              <a:rPr lang="en-US" altLang="en-US" dirty="0" smtClean="0"/>
              <a:t>For each </a:t>
            </a:r>
            <a:r>
              <a:rPr lang="en-US" altLang="en-US" dirty="0"/>
              <a:t>value of the time </a:t>
            </a:r>
            <a:r>
              <a:rPr lang="en-US" altLang="en-US" i="1" dirty="0"/>
              <a:t>t </a:t>
            </a:r>
            <a:r>
              <a:rPr lang="en-US" altLang="en-US" dirty="0"/>
              <a:t>there is a corresponding value of </a:t>
            </a:r>
            <a:r>
              <a:rPr lang="en-US" altLang="en-US" i="1" dirty="0"/>
              <a:t>P</a:t>
            </a:r>
            <a:r>
              <a:rPr lang="en-US" altLang="en-US" dirty="0"/>
              <a:t>, and we say that </a:t>
            </a:r>
            <a:r>
              <a:rPr lang="en-US" altLang="en-US" i="1" dirty="0"/>
              <a:t>P</a:t>
            </a:r>
            <a:r>
              <a:rPr lang="en-US" altLang="en-US" dirty="0"/>
              <a:t> is a function of </a:t>
            </a:r>
            <a:r>
              <a:rPr lang="en-US" altLang="en-US" i="1" dirty="0"/>
              <a:t>t</a:t>
            </a:r>
            <a:r>
              <a:rPr lang="en-US" altLang="en-US" dirty="0"/>
              <a:t>.</a:t>
            </a:r>
            <a:endParaRPr lang="en-IN" dirty="0"/>
          </a:p>
        </p:txBody>
      </p:sp>
    </p:spTree>
    <p:extLst>
      <p:ext uri="{BB962C8B-B14F-4D97-AF65-F5344CB8AC3E}">
        <p14:creationId xmlns:p14="http://schemas.microsoft.com/office/powerpoint/2010/main" val="3942023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D3F222E6-3A72-46DF-A831-12F97E0CB30C}"/>
              </a:ext>
            </a:extLst>
          </p:cNvPr>
          <p:cNvSpPr>
            <a:spLocks noGrp="1"/>
          </p:cNvSpPr>
          <p:nvPr>
            <p:ph type="title"/>
          </p:nvPr>
        </p:nvSpPr>
        <p:spPr/>
        <p:txBody>
          <a:bodyPr/>
          <a:lstStyle/>
          <a:p>
            <a:r>
              <a:rPr lang="en-US" altLang="en-US" dirty="0"/>
              <a:t>Increasing and Decreasing Functions </a:t>
            </a:r>
            <a:r>
              <a:rPr lang="en-US" altLang="en-US" b="0" dirty="0"/>
              <a:t>(3 of 3)</a:t>
            </a:r>
            <a:endParaRPr lang="en-IN" dirty="0"/>
          </a:p>
        </p:txBody>
      </p:sp>
      <p:sp>
        <p:nvSpPr>
          <p:cNvPr id="12" name="Content Placeholder 11">
            <a:extLst>
              <a:ext uri="{FF2B5EF4-FFF2-40B4-BE49-F238E27FC236}">
                <a16:creationId xmlns="" xmlns:a16="http://schemas.microsoft.com/office/drawing/2014/main" id="{7173B4BF-9814-4A29-AA8E-73A253402613}"/>
              </a:ext>
            </a:extLst>
          </p:cNvPr>
          <p:cNvSpPr>
            <a:spLocks noGrp="1"/>
          </p:cNvSpPr>
          <p:nvPr>
            <p:ph sz="quarter" idx="23"/>
          </p:nvPr>
        </p:nvSpPr>
        <p:spPr>
          <a:xfrm>
            <a:off x="736600" y="1289050"/>
            <a:ext cx="10718800" cy="1057896"/>
          </a:xfrm>
        </p:spPr>
        <p:txBody>
          <a:bodyPr/>
          <a:lstStyle/>
          <a:p>
            <a:pPr>
              <a:lnSpc>
                <a:spcPct val="100000"/>
              </a:lnSpc>
            </a:pPr>
            <a:r>
              <a:rPr lang="en-US" altLang="en-US" dirty="0"/>
              <a:t>In the definition of an increasing function it is important to realize that the inequality </a:t>
            </a:r>
            <a:r>
              <a:rPr lang="en-US" altLang="en-US" i="1" dirty="0"/>
              <a:t>f</a:t>
            </a:r>
            <a:r>
              <a:rPr lang="en-US" altLang="en-US" sz="400" i="1" dirty="0"/>
              <a:t> </a:t>
            </a:r>
            <a:r>
              <a:rPr lang="en-US" altLang="en-US" dirty="0"/>
              <a:t>(</a:t>
            </a:r>
            <a:r>
              <a:rPr lang="en-US" altLang="en-US" i="1" dirty="0"/>
              <a:t>x</a:t>
            </a:r>
            <a:r>
              <a:rPr lang="en-US" altLang="en-US" baseline="-25000" dirty="0"/>
              <a:t>1</a:t>
            </a:r>
            <a:r>
              <a:rPr lang="en-US" altLang="en-US" dirty="0"/>
              <a:t>) &lt; </a:t>
            </a:r>
            <a:r>
              <a:rPr lang="en-US" altLang="en-US" i="1" dirty="0"/>
              <a:t>f</a:t>
            </a:r>
            <a:r>
              <a:rPr lang="en-US" altLang="en-US" sz="400" i="1" dirty="0"/>
              <a:t> </a:t>
            </a:r>
            <a:r>
              <a:rPr lang="en-US" altLang="en-US" dirty="0"/>
              <a:t>(</a:t>
            </a:r>
            <a:r>
              <a:rPr lang="en-US" altLang="en-US" i="1" dirty="0"/>
              <a:t>x</a:t>
            </a:r>
            <a:r>
              <a:rPr lang="en-US" altLang="en-US" baseline="-25000" dirty="0"/>
              <a:t>2</a:t>
            </a:r>
            <a:r>
              <a:rPr lang="en-US" altLang="en-US" dirty="0"/>
              <a:t>) must be satisfied for </a:t>
            </a:r>
            <a:r>
              <a:rPr lang="en-US" altLang="en-US" i="1" dirty="0"/>
              <a:t>every </a:t>
            </a:r>
            <a:r>
              <a:rPr lang="en-US" altLang="en-US" dirty="0"/>
              <a:t>pair of numbers </a:t>
            </a:r>
            <a:r>
              <a:rPr lang="en-US" altLang="en-US" i="1" dirty="0"/>
              <a:t>x</a:t>
            </a:r>
            <a:r>
              <a:rPr lang="en-US" altLang="en-US" baseline="-25000" dirty="0"/>
              <a:t>1</a:t>
            </a:r>
            <a:r>
              <a:rPr lang="en-US" altLang="en-US" dirty="0"/>
              <a:t> and </a:t>
            </a:r>
            <a:r>
              <a:rPr lang="en-US" altLang="en-US" i="1" dirty="0"/>
              <a:t>x</a:t>
            </a:r>
            <a:r>
              <a:rPr lang="en-US" altLang="en-US" baseline="-25000" dirty="0"/>
              <a:t>2</a:t>
            </a:r>
            <a:r>
              <a:rPr lang="en-US" altLang="en-US" dirty="0"/>
              <a:t> in </a:t>
            </a:r>
            <a:r>
              <a:rPr lang="en-US" altLang="en-US" i="1" dirty="0"/>
              <a:t>I</a:t>
            </a:r>
            <a:r>
              <a:rPr lang="en-US" altLang="en-US" dirty="0"/>
              <a:t> with </a:t>
            </a:r>
            <a:r>
              <a:rPr lang="en-US" altLang="en-US" i="1" dirty="0"/>
              <a:t>x</a:t>
            </a:r>
            <a:r>
              <a:rPr lang="en-US" altLang="en-US" baseline="-25000" dirty="0"/>
              <a:t>1</a:t>
            </a:r>
            <a:r>
              <a:rPr lang="en-US" altLang="en-US" dirty="0"/>
              <a:t> &lt; </a:t>
            </a:r>
            <a:r>
              <a:rPr lang="en-US" altLang="en-US" i="1" dirty="0"/>
              <a:t>x</a:t>
            </a:r>
            <a:r>
              <a:rPr lang="en-US" altLang="en-US" baseline="-25000" dirty="0"/>
              <a:t>2</a:t>
            </a:r>
            <a:r>
              <a:rPr lang="en-US" altLang="en-US" dirty="0" smtClean="0"/>
              <a:t>.</a:t>
            </a:r>
            <a:endParaRPr lang="en-IN" dirty="0"/>
          </a:p>
        </p:txBody>
      </p:sp>
      <p:sp>
        <p:nvSpPr>
          <p:cNvPr id="13" name="Content Placeholder 12">
            <a:extLst>
              <a:ext uri="{FF2B5EF4-FFF2-40B4-BE49-F238E27FC236}">
                <a16:creationId xmlns="" xmlns:a16="http://schemas.microsoft.com/office/drawing/2014/main" id="{FD1B7874-02BD-46BC-A192-DB62B5880DB0}"/>
              </a:ext>
            </a:extLst>
          </p:cNvPr>
          <p:cNvSpPr>
            <a:spLocks noGrp="1"/>
          </p:cNvSpPr>
          <p:nvPr>
            <p:ph sz="quarter" idx="24"/>
          </p:nvPr>
        </p:nvSpPr>
        <p:spPr>
          <a:xfrm>
            <a:off x="736600" y="2652849"/>
            <a:ext cx="6013824" cy="334407"/>
          </a:xfrm>
        </p:spPr>
        <p:txBody>
          <a:bodyPr/>
          <a:lstStyle/>
          <a:p>
            <a:r>
              <a:rPr lang="en-US" altLang="en-US" dirty="0"/>
              <a:t>You can see from Figure 23 that the function</a:t>
            </a:r>
            <a:endParaRPr lang="en-IN" dirty="0"/>
          </a:p>
        </p:txBody>
      </p:sp>
      <p:graphicFrame>
        <p:nvGraphicFramePr>
          <p:cNvPr id="29" name="Content Placeholder 28" descr="f(x) = x^2">
            <a:extLst>
              <a:ext uri="{FF2B5EF4-FFF2-40B4-BE49-F238E27FC236}">
                <a16:creationId xmlns="" xmlns:a16="http://schemas.microsoft.com/office/drawing/2014/main" id="{9EFA2398-8198-449E-A483-961D43CD87D3}"/>
              </a:ext>
            </a:extLst>
          </p:cNvPr>
          <p:cNvGraphicFramePr>
            <a:graphicFrameLocks noGrp="1" noChangeAspect="1"/>
          </p:cNvGraphicFramePr>
          <p:nvPr>
            <p:ph sz="quarter" idx="25"/>
            <p:extLst>
              <p:ext uri="{D42A27DB-BD31-4B8C-83A1-F6EECF244321}">
                <p14:modId xmlns:p14="http://schemas.microsoft.com/office/powerpoint/2010/main" val="2693776910"/>
              </p:ext>
            </p:extLst>
          </p:nvPr>
        </p:nvGraphicFramePr>
        <p:xfrm>
          <a:off x="766763" y="3046368"/>
          <a:ext cx="1171575" cy="422275"/>
        </p:xfrm>
        <a:graphic>
          <a:graphicData uri="http://schemas.openxmlformats.org/presentationml/2006/ole">
            <mc:AlternateContent xmlns:mc="http://schemas.openxmlformats.org/markup-compatibility/2006">
              <mc:Choice xmlns:v="urn:schemas-microsoft-com:vml" Requires="v">
                <p:oleObj spid="_x0000_s394532" name="Equation" r:id="rId3" imgW="1231560" imgH="444240" progId="Equation.DSMT4">
                  <p:embed/>
                </p:oleObj>
              </mc:Choice>
              <mc:Fallback>
                <p:oleObj name="Equation" r:id="rId3" imgW="1231560" imgH="444240" progId="Equation.DSMT4">
                  <p:embed/>
                  <p:pic>
                    <p:nvPicPr>
                      <p:cNvPr id="28" name="Object 27">
                        <a:extLst>
                          <a:ext uri="{FF2B5EF4-FFF2-40B4-BE49-F238E27FC236}">
                            <a16:creationId xmlns="" xmlns:a16="http://schemas.microsoft.com/office/drawing/2014/main" id="{B720A388-9B9B-44D1-B7F0-ABBBE76B51C1}"/>
                          </a:ext>
                        </a:extLst>
                      </p:cNvPr>
                      <p:cNvPicPr/>
                      <p:nvPr/>
                    </p:nvPicPr>
                    <p:blipFill>
                      <a:blip r:embed="rId4"/>
                      <a:stretch>
                        <a:fillRect/>
                      </a:stretch>
                    </p:blipFill>
                    <p:spPr>
                      <a:xfrm>
                        <a:off x="766763" y="3046368"/>
                        <a:ext cx="1171575" cy="422275"/>
                      </a:xfrm>
                      <a:prstGeom prst="rect">
                        <a:avLst/>
                      </a:prstGeom>
                    </p:spPr>
                  </p:pic>
                </p:oleObj>
              </mc:Fallback>
            </mc:AlternateContent>
          </a:graphicData>
        </a:graphic>
      </p:graphicFrame>
      <p:sp>
        <p:nvSpPr>
          <p:cNvPr id="15" name="Content Placeholder 14">
            <a:extLst>
              <a:ext uri="{FF2B5EF4-FFF2-40B4-BE49-F238E27FC236}">
                <a16:creationId xmlns="" xmlns:a16="http://schemas.microsoft.com/office/drawing/2014/main" id="{7C6355CF-CDD2-494D-A53B-B33354833EDF}"/>
              </a:ext>
            </a:extLst>
          </p:cNvPr>
          <p:cNvSpPr>
            <a:spLocks noGrp="1"/>
          </p:cNvSpPr>
          <p:nvPr>
            <p:ph sz="quarter" idx="26"/>
          </p:nvPr>
        </p:nvSpPr>
        <p:spPr>
          <a:xfrm>
            <a:off x="2034988" y="3109495"/>
            <a:ext cx="3852628" cy="334408"/>
          </a:xfrm>
        </p:spPr>
        <p:txBody>
          <a:bodyPr/>
          <a:lstStyle/>
          <a:p>
            <a:r>
              <a:rPr lang="en-US" altLang="en-US" dirty="0"/>
              <a:t>is decreasing on the interval</a:t>
            </a:r>
            <a:endParaRPr lang="en-IN" dirty="0"/>
          </a:p>
        </p:txBody>
      </p:sp>
      <p:graphicFrame>
        <p:nvGraphicFramePr>
          <p:cNvPr id="31" name="Content Placeholder 30" descr="(negative infinity, 0]">
            <a:extLst>
              <a:ext uri="{FF2B5EF4-FFF2-40B4-BE49-F238E27FC236}">
                <a16:creationId xmlns="" xmlns:a16="http://schemas.microsoft.com/office/drawing/2014/main" id="{5526EE0B-901F-4D10-8FE7-C0CA4AB574BD}"/>
              </a:ext>
            </a:extLst>
          </p:cNvPr>
          <p:cNvGraphicFramePr>
            <a:graphicFrameLocks noGrp="1" noChangeAspect="1"/>
          </p:cNvGraphicFramePr>
          <p:nvPr>
            <p:ph sz="quarter" idx="27"/>
            <p:extLst>
              <p:ext uri="{D42A27DB-BD31-4B8C-83A1-F6EECF244321}">
                <p14:modId xmlns:p14="http://schemas.microsoft.com/office/powerpoint/2010/main" val="144832368"/>
              </p:ext>
            </p:extLst>
          </p:nvPr>
        </p:nvGraphicFramePr>
        <p:xfrm>
          <a:off x="5862083" y="3060016"/>
          <a:ext cx="929285" cy="422402"/>
        </p:xfrm>
        <a:graphic>
          <a:graphicData uri="http://schemas.openxmlformats.org/presentationml/2006/ole">
            <mc:AlternateContent xmlns:mc="http://schemas.openxmlformats.org/markup-compatibility/2006">
              <mc:Choice xmlns:v="urn:schemas-microsoft-com:vml" Requires="v">
                <p:oleObj spid="_x0000_s394533" name="Equation" r:id="rId5" imgW="838080" imgH="380880" progId="Equation.DSMT4">
                  <p:embed/>
                </p:oleObj>
              </mc:Choice>
              <mc:Fallback>
                <p:oleObj name="Equation" r:id="rId5" imgW="838080" imgH="380880" progId="Equation.DSMT4">
                  <p:embed/>
                  <p:pic>
                    <p:nvPicPr>
                      <p:cNvPr id="30" name="Object 29">
                        <a:extLst>
                          <a:ext uri="{FF2B5EF4-FFF2-40B4-BE49-F238E27FC236}">
                            <a16:creationId xmlns="" xmlns:a16="http://schemas.microsoft.com/office/drawing/2014/main" id="{6DDE1D83-3199-4853-8BFF-AFACEF9D0978}"/>
                          </a:ext>
                        </a:extLst>
                      </p:cNvPr>
                      <p:cNvPicPr/>
                      <p:nvPr/>
                    </p:nvPicPr>
                    <p:blipFill>
                      <a:blip r:embed="rId6"/>
                      <a:stretch>
                        <a:fillRect/>
                      </a:stretch>
                    </p:blipFill>
                    <p:spPr>
                      <a:xfrm>
                        <a:off x="5862083" y="3060016"/>
                        <a:ext cx="929285" cy="422402"/>
                      </a:xfrm>
                      <a:prstGeom prst="rect">
                        <a:avLst/>
                      </a:prstGeom>
                    </p:spPr>
                  </p:pic>
                </p:oleObj>
              </mc:Fallback>
            </mc:AlternateContent>
          </a:graphicData>
        </a:graphic>
      </p:graphicFrame>
      <p:sp>
        <p:nvSpPr>
          <p:cNvPr id="17" name="Content Placeholder 16">
            <a:extLst>
              <a:ext uri="{FF2B5EF4-FFF2-40B4-BE49-F238E27FC236}">
                <a16:creationId xmlns="" xmlns:a16="http://schemas.microsoft.com/office/drawing/2014/main" id="{6E929764-F929-410F-9500-EFCA4C59AD89}"/>
              </a:ext>
            </a:extLst>
          </p:cNvPr>
          <p:cNvSpPr>
            <a:spLocks noGrp="1"/>
          </p:cNvSpPr>
          <p:nvPr>
            <p:ph sz="quarter" idx="28"/>
          </p:nvPr>
        </p:nvSpPr>
        <p:spPr>
          <a:xfrm>
            <a:off x="736600" y="3527593"/>
            <a:ext cx="4023659" cy="332348"/>
          </a:xfrm>
        </p:spPr>
        <p:txBody>
          <a:bodyPr/>
          <a:lstStyle/>
          <a:p>
            <a:r>
              <a:rPr lang="en-US" altLang="en-US" dirty="0"/>
              <a:t>and increasing on the interval</a:t>
            </a:r>
            <a:endParaRPr lang="en-IN" dirty="0"/>
          </a:p>
        </p:txBody>
      </p:sp>
      <p:graphicFrame>
        <p:nvGraphicFramePr>
          <p:cNvPr id="33" name="Content Placeholder 32" descr="[0, infinity)">
            <a:extLst>
              <a:ext uri="{FF2B5EF4-FFF2-40B4-BE49-F238E27FC236}">
                <a16:creationId xmlns="" xmlns:a16="http://schemas.microsoft.com/office/drawing/2014/main" id="{77DD39D6-9915-4BF6-BE69-650C6E41ADCA}"/>
              </a:ext>
            </a:extLst>
          </p:cNvPr>
          <p:cNvGraphicFramePr>
            <a:graphicFrameLocks noGrp="1" noChangeAspect="1"/>
          </p:cNvGraphicFramePr>
          <p:nvPr>
            <p:ph sz="quarter" idx="29"/>
            <p:extLst>
              <p:ext uri="{D42A27DB-BD31-4B8C-83A1-F6EECF244321}">
                <p14:modId xmlns:p14="http://schemas.microsoft.com/office/powerpoint/2010/main" val="3085699949"/>
              </p:ext>
            </p:extLst>
          </p:nvPr>
        </p:nvGraphicFramePr>
        <p:xfrm>
          <a:off x="4787555" y="3471199"/>
          <a:ext cx="861965" cy="430983"/>
        </p:xfrm>
        <a:graphic>
          <a:graphicData uri="http://schemas.openxmlformats.org/presentationml/2006/ole">
            <mc:AlternateContent xmlns:mc="http://schemas.openxmlformats.org/markup-compatibility/2006">
              <mc:Choice xmlns:v="urn:schemas-microsoft-com:vml" Requires="v">
                <p:oleObj spid="_x0000_s394534" name="Equation" r:id="rId7" imgW="761760" imgH="380880" progId="Equation.DSMT4">
                  <p:embed/>
                </p:oleObj>
              </mc:Choice>
              <mc:Fallback>
                <p:oleObj name="Equation" r:id="rId7" imgW="761760" imgH="380880" progId="Equation.DSMT4">
                  <p:embed/>
                  <p:pic>
                    <p:nvPicPr>
                      <p:cNvPr id="32" name="Object 31">
                        <a:extLst>
                          <a:ext uri="{FF2B5EF4-FFF2-40B4-BE49-F238E27FC236}">
                            <a16:creationId xmlns="" xmlns:a16="http://schemas.microsoft.com/office/drawing/2014/main" id="{C11781EE-5BE6-4D91-932A-38139491AA46}"/>
                          </a:ext>
                        </a:extLst>
                      </p:cNvPr>
                      <p:cNvPicPr/>
                      <p:nvPr/>
                    </p:nvPicPr>
                    <p:blipFill>
                      <a:blip r:embed="rId8"/>
                      <a:stretch>
                        <a:fillRect/>
                      </a:stretch>
                    </p:blipFill>
                    <p:spPr>
                      <a:xfrm>
                        <a:off x="4787555" y="3471199"/>
                        <a:ext cx="861965" cy="430983"/>
                      </a:xfrm>
                      <a:prstGeom prst="rect">
                        <a:avLst/>
                      </a:prstGeom>
                    </p:spPr>
                  </p:pic>
                </p:oleObj>
              </mc:Fallback>
            </mc:AlternateContent>
          </a:graphicData>
        </a:graphic>
      </p:graphicFrame>
      <p:sp>
        <p:nvSpPr>
          <p:cNvPr id="20" name="Content Placeholder 19">
            <a:extLst>
              <a:ext uri="{FF2B5EF4-FFF2-40B4-BE49-F238E27FC236}">
                <a16:creationId xmlns="" xmlns:a16="http://schemas.microsoft.com/office/drawing/2014/main" id="{9F173695-A861-4AB3-B020-BF743ABF6D76}"/>
              </a:ext>
            </a:extLst>
          </p:cNvPr>
          <p:cNvSpPr>
            <a:spLocks noGrp="1"/>
          </p:cNvSpPr>
          <p:nvPr>
            <p:ph sz="quarter" idx="31"/>
          </p:nvPr>
        </p:nvSpPr>
        <p:spPr>
          <a:xfrm>
            <a:off x="7418185" y="4926100"/>
            <a:ext cx="2959038" cy="306668"/>
          </a:xfrm>
        </p:spPr>
        <p:txBody>
          <a:bodyPr/>
          <a:lstStyle/>
          <a:p>
            <a:pPr algn="ctr"/>
            <a:r>
              <a:rPr lang="en-US" altLang="en-US" sz="1200" b="1" dirty="0"/>
              <a:t>Figure 23</a:t>
            </a:r>
          </a:p>
        </p:txBody>
      </p:sp>
      <p:pic>
        <p:nvPicPr>
          <p:cNvPr id="34" name="Content Placeholder 33" descr="An upward opening parabola y = x^2 is graphed on the x y coordinate plane. The vertex is at the origin.">
            <a:extLst>
              <a:ext uri="{FF2B5EF4-FFF2-40B4-BE49-F238E27FC236}">
                <a16:creationId xmlns="" xmlns:a16="http://schemas.microsoft.com/office/drawing/2014/main" id="{B1CEEC49-9D19-4236-B94A-24B9B774C9BC}"/>
              </a:ext>
            </a:extLst>
          </p:cNvPr>
          <p:cNvPicPr>
            <a:picLocks noGrp="1" noChangeAspect="1"/>
          </p:cNvPicPr>
          <p:nvPr>
            <p:ph sz="quarter" idx="30"/>
          </p:nvPr>
        </p:nvPicPr>
        <p:blipFill>
          <a:blip r:embed="rId9"/>
          <a:stretch>
            <a:fillRect/>
          </a:stretch>
        </p:blipFill>
        <p:spPr>
          <a:xfrm>
            <a:off x="7504862" y="2560756"/>
            <a:ext cx="2633700" cy="2243522"/>
          </a:xfrm>
          <a:prstGeom prst="rect">
            <a:avLst/>
          </a:prstGeom>
          <a:noFill/>
          <a:ln>
            <a:noFill/>
          </a:ln>
        </p:spPr>
      </p:pic>
    </p:spTree>
    <p:extLst>
      <p:ext uri="{BB962C8B-B14F-4D97-AF65-F5344CB8AC3E}">
        <p14:creationId xmlns:p14="http://schemas.microsoft.com/office/powerpoint/2010/main" val="84659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58C9CF1A-47D9-4532-B9E2-613BB261FAA7}"/>
              </a:ext>
            </a:extLst>
          </p:cNvPr>
          <p:cNvSpPr>
            <a:spLocks noGrp="1"/>
          </p:cNvSpPr>
          <p:nvPr>
            <p:ph type="title"/>
          </p:nvPr>
        </p:nvSpPr>
        <p:spPr>
          <a:xfrm>
            <a:off x="841248" y="380891"/>
            <a:ext cx="10515600" cy="672105"/>
          </a:xfrm>
        </p:spPr>
        <p:txBody>
          <a:bodyPr/>
          <a:lstStyle/>
          <a:p>
            <a:r>
              <a:rPr lang="en-IN" dirty="0" smtClean="0"/>
              <a:t>Functions </a:t>
            </a:r>
            <a:r>
              <a:rPr lang="en-IN" b="0" dirty="0" smtClean="0"/>
              <a:t>(3 </a:t>
            </a:r>
            <a:r>
              <a:rPr lang="en-IN" b="0" dirty="0"/>
              <a:t>of 11)</a:t>
            </a:r>
            <a:endParaRPr lang="en-IN" dirty="0"/>
          </a:p>
        </p:txBody>
      </p:sp>
      <p:sp>
        <p:nvSpPr>
          <p:cNvPr id="3" name="Text Placeholder 2">
            <a:extLst>
              <a:ext uri="{FF2B5EF4-FFF2-40B4-BE49-F238E27FC236}">
                <a16:creationId xmlns="" xmlns:a16="http://schemas.microsoft.com/office/drawing/2014/main" id="{61C44ED0-4234-4E29-B071-8A4B9135F666}"/>
              </a:ext>
            </a:extLst>
          </p:cNvPr>
          <p:cNvSpPr>
            <a:spLocks noGrp="1"/>
          </p:cNvSpPr>
          <p:nvPr>
            <p:ph type="body" sz="quarter" idx="15"/>
          </p:nvPr>
        </p:nvSpPr>
        <p:spPr>
          <a:xfrm>
            <a:off x="743576" y="1262252"/>
            <a:ext cx="10711543" cy="2327109"/>
          </a:xfrm>
        </p:spPr>
        <p:txBody>
          <a:bodyPr/>
          <a:lstStyle/>
          <a:p>
            <a:pPr marL="401638" indent="-401638">
              <a:lnSpc>
                <a:spcPct val="100000"/>
              </a:lnSpc>
              <a:spcAft>
                <a:spcPts val="600"/>
              </a:spcAft>
              <a:tabLst>
                <a:tab pos="406400" algn="l"/>
              </a:tabLst>
              <a:defRPr/>
            </a:pPr>
            <a:r>
              <a:rPr lang="en-US" b="1" dirty="0"/>
              <a:t>C.</a:t>
            </a:r>
            <a:r>
              <a:rPr lang="en-US" dirty="0"/>
              <a:t> The cost </a:t>
            </a:r>
            <a:r>
              <a:rPr lang="en-US" i="1" dirty="0"/>
              <a:t>C</a:t>
            </a:r>
            <a:r>
              <a:rPr lang="en-US" dirty="0"/>
              <a:t> of mailing an envelope depends on its weight </a:t>
            </a:r>
            <a:r>
              <a:rPr lang="en-US" i="1" dirty="0"/>
              <a:t>w</a:t>
            </a:r>
            <a:r>
              <a:rPr lang="en-US" dirty="0"/>
              <a:t>. Although there is no simple formula that connects </a:t>
            </a:r>
            <a:r>
              <a:rPr lang="en-US" i="1" dirty="0"/>
              <a:t>w</a:t>
            </a:r>
            <a:r>
              <a:rPr lang="en-US" dirty="0"/>
              <a:t> and </a:t>
            </a:r>
            <a:r>
              <a:rPr lang="en-US" i="1" dirty="0"/>
              <a:t>C</a:t>
            </a:r>
            <a:r>
              <a:rPr lang="en-US" dirty="0"/>
              <a:t>, the post office has a rule for determining </a:t>
            </a:r>
            <a:r>
              <a:rPr lang="en-US" i="1" dirty="0"/>
              <a:t>C </a:t>
            </a:r>
            <a:r>
              <a:rPr lang="en-US" dirty="0"/>
              <a:t>when </a:t>
            </a:r>
            <a:r>
              <a:rPr lang="en-US" i="1" dirty="0"/>
              <a:t>w</a:t>
            </a:r>
            <a:r>
              <a:rPr lang="en-US" dirty="0"/>
              <a:t> is known.</a:t>
            </a:r>
          </a:p>
          <a:p>
            <a:pPr marL="401638" indent="-401638">
              <a:lnSpc>
                <a:spcPct val="100000"/>
              </a:lnSpc>
              <a:spcAft>
                <a:spcPts val="600"/>
              </a:spcAft>
              <a:tabLst>
                <a:tab pos="406400" algn="l"/>
              </a:tabLst>
              <a:defRPr/>
            </a:pPr>
            <a:r>
              <a:rPr lang="en-US" b="1" dirty="0"/>
              <a:t>D.</a:t>
            </a:r>
            <a:r>
              <a:rPr lang="en-US" dirty="0"/>
              <a:t> The vertical acceleration </a:t>
            </a:r>
            <a:r>
              <a:rPr lang="en-US" i="1" dirty="0"/>
              <a:t>a</a:t>
            </a:r>
            <a:r>
              <a:rPr lang="en-US" dirty="0"/>
              <a:t> of the ground as measured by a seismograph during an earthquake is a function of the elapsed time </a:t>
            </a:r>
            <a:r>
              <a:rPr lang="en-US" i="1" dirty="0"/>
              <a:t>t</a:t>
            </a:r>
            <a:r>
              <a:rPr lang="en-US" dirty="0"/>
              <a:t>. </a:t>
            </a:r>
            <a:endParaRPr lang="en-US" dirty="0" smtClean="0"/>
          </a:p>
        </p:txBody>
      </p:sp>
    </p:spTree>
    <p:extLst>
      <p:ext uri="{BB962C8B-B14F-4D97-AF65-F5344CB8AC3E}">
        <p14:creationId xmlns:p14="http://schemas.microsoft.com/office/powerpoint/2010/main" val="4250042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8C9CF1A-47D9-4532-B9E2-613BB261FAA7}"/>
              </a:ext>
            </a:extLst>
          </p:cNvPr>
          <p:cNvSpPr>
            <a:spLocks noGrp="1"/>
          </p:cNvSpPr>
          <p:nvPr>
            <p:ph type="title"/>
          </p:nvPr>
        </p:nvSpPr>
        <p:spPr>
          <a:xfrm>
            <a:off x="841248" y="380891"/>
            <a:ext cx="10515600" cy="672105"/>
          </a:xfrm>
        </p:spPr>
        <p:txBody>
          <a:bodyPr/>
          <a:lstStyle/>
          <a:p>
            <a:r>
              <a:rPr lang="en-IN" dirty="0" smtClean="0"/>
              <a:t>Functions </a:t>
            </a:r>
            <a:r>
              <a:rPr lang="en-IN" b="0" dirty="0" smtClean="0"/>
              <a:t>(4 </a:t>
            </a:r>
            <a:r>
              <a:rPr lang="en-IN" b="0" dirty="0"/>
              <a:t>of 11)</a:t>
            </a:r>
            <a:endParaRPr lang="en-IN"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7"/>
            <a:ext cx="10721975" cy="1021155"/>
          </a:xfrm>
        </p:spPr>
        <p:txBody>
          <a:bodyPr/>
          <a:lstStyle/>
          <a:p>
            <a:r>
              <a:rPr lang="en-US" altLang="en-US" dirty="0"/>
              <a:t>Figure 1 shows a graph generated by seismic activity during the Northridge earthquake that shook Los Angeles in 19</a:t>
            </a:r>
            <a:r>
              <a:rPr lang="en-US" altLang="en-US" sz="100" dirty="0"/>
              <a:t> </a:t>
            </a:r>
            <a:r>
              <a:rPr lang="en-US" altLang="en-US" dirty="0"/>
              <a:t>94. For a given value of </a:t>
            </a:r>
            <a:r>
              <a:rPr lang="en-US" altLang="en-US" i="1" dirty="0"/>
              <a:t>t</a:t>
            </a:r>
            <a:r>
              <a:rPr lang="en-US" altLang="en-US" dirty="0"/>
              <a:t>, the graph provides a corresponding value of </a:t>
            </a:r>
            <a:r>
              <a:rPr lang="en-US" altLang="en-US" i="1" dirty="0"/>
              <a:t>a</a:t>
            </a:r>
            <a:r>
              <a:rPr lang="en-US" altLang="en-US" dirty="0"/>
              <a:t>.</a:t>
            </a:r>
            <a:endParaRPr lang="en-IN" dirty="0"/>
          </a:p>
        </p:txBody>
      </p:sp>
      <p:sp>
        <p:nvSpPr>
          <p:cNvPr id="6"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841248" y="5563808"/>
            <a:ext cx="10721975" cy="332022"/>
          </a:xfrm>
        </p:spPr>
        <p:txBody>
          <a:bodyPr/>
          <a:lstStyle/>
          <a:p>
            <a:pPr algn="ctr">
              <a:lnSpc>
                <a:spcPct val="100000"/>
              </a:lnSpc>
            </a:pPr>
            <a:r>
              <a:rPr lang="en-US" altLang="en-US" sz="1200" b="1" dirty="0" smtClean="0"/>
              <a:t>Figure </a:t>
            </a:r>
            <a:r>
              <a:rPr lang="en-US" altLang="en-US" sz="1200" b="1" dirty="0"/>
              <a:t>1</a:t>
            </a:r>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5259090"/>
            <a:ext cx="10721975" cy="295549"/>
          </a:xfrm>
        </p:spPr>
        <p:txBody>
          <a:bodyPr/>
          <a:lstStyle/>
          <a:p>
            <a:pPr algn="ctr">
              <a:lnSpc>
                <a:spcPct val="100000"/>
              </a:lnSpc>
            </a:pPr>
            <a:r>
              <a:rPr lang="en-US" altLang="en-US" sz="1400" dirty="0"/>
              <a:t>Vertical ground acceleration during the Northridge </a:t>
            </a:r>
            <a:r>
              <a:rPr lang="en-US" altLang="en-US" sz="1400" dirty="0" smtClean="0"/>
              <a:t>earthquake</a:t>
            </a:r>
            <a:endParaRPr lang="en-US" altLang="en-US" sz="1200" b="1" dirty="0"/>
          </a:p>
        </p:txBody>
      </p:sp>
      <p:pic>
        <p:nvPicPr>
          <p:cNvPr id="7" name="Content Placeholder 6" descr="The graph is plotted for the vertical ground acceleration a in centimeters per second squared versus time t, in seconds. The graph oscillates with increasing amplitude between times 5 and 17. The amplitude then decreases.&#10;">
            <a:extLst>
              <a:ext uri="{FF2B5EF4-FFF2-40B4-BE49-F238E27FC236}">
                <a16:creationId xmlns="" xmlns:a16="http://schemas.microsoft.com/office/drawing/2014/main" id="{1775970F-2D32-4BBA-9D2E-86C467D6172B}"/>
              </a:ext>
            </a:extLst>
          </p:cNvPr>
          <p:cNvPicPr>
            <a:picLocks noGrp="1" noChangeAspect="1"/>
          </p:cNvPicPr>
          <p:nvPr>
            <p:ph sz="quarter" idx="13"/>
          </p:nvPr>
        </p:nvPicPr>
        <p:blipFill>
          <a:blip r:embed="rId2"/>
          <a:stretch>
            <a:fillRect/>
          </a:stretch>
        </p:blipFill>
        <p:spPr>
          <a:xfrm>
            <a:off x="3807226" y="2596423"/>
            <a:ext cx="4828450" cy="2572735"/>
          </a:xfrm>
          <a:prstGeom prst="rect">
            <a:avLst/>
          </a:prstGeom>
          <a:noFill/>
          <a:ln>
            <a:noFill/>
          </a:ln>
        </p:spPr>
      </p:pic>
    </p:spTree>
    <p:extLst>
      <p:ext uri="{BB962C8B-B14F-4D97-AF65-F5344CB8AC3E}">
        <p14:creationId xmlns:p14="http://schemas.microsoft.com/office/powerpoint/2010/main" val="2999256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57151-5927-46A6-BE0D-156A94732570}"/>
              </a:ext>
            </a:extLst>
          </p:cNvPr>
          <p:cNvSpPr>
            <a:spLocks noGrp="1"/>
          </p:cNvSpPr>
          <p:nvPr>
            <p:ph type="title"/>
          </p:nvPr>
        </p:nvSpPr>
        <p:spPr>
          <a:xfrm>
            <a:off x="836082" y="384048"/>
            <a:ext cx="10515600" cy="672105"/>
          </a:xfrm>
        </p:spPr>
        <p:txBody>
          <a:bodyPr/>
          <a:lstStyle/>
          <a:p>
            <a:r>
              <a:rPr lang="en-IN" dirty="0"/>
              <a:t>Functions </a:t>
            </a:r>
            <a:r>
              <a:rPr lang="en-IN" dirty="0" smtClean="0"/>
              <a:t>(5 </a:t>
            </a:r>
            <a:r>
              <a:rPr lang="en-IN" dirty="0"/>
              <a:t>of 11)</a:t>
            </a:r>
          </a:p>
        </p:txBody>
      </p:sp>
      <p:sp>
        <p:nvSpPr>
          <p:cNvPr id="3" name="Text Placeholder 2">
            <a:extLst>
              <a:ext uri="{FF2B5EF4-FFF2-40B4-BE49-F238E27FC236}">
                <a16:creationId xmlns="" xmlns:a16="http://schemas.microsoft.com/office/drawing/2014/main" id="{61C44ED0-4234-4E29-B071-8A4B9135F666}"/>
              </a:ext>
            </a:extLst>
          </p:cNvPr>
          <p:cNvSpPr>
            <a:spLocks noGrp="1"/>
          </p:cNvSpPr>
          <p:nvPr>
            <p:ph type="body" sz="quarter" idx="15"/>
          </p:nvPr>
        </p:nvSpPr>
        <p:spPr>
          <a:xfrm>
            <a:off x="743576" y="1289684"/>
            <a:ext cx="10711543" cy="4742626"/>
          </a:xfrm>
        </p:spPr>
        <p:txBody>
          <a:bodyPr/>
          <a:lstStyle/>
          <a:p>
            <a:pPr>
              <a:lnSpc>
                <a:spcPct val="100000"/>
              </a:lnSpc>
              <a:spcAft>
                <a:spcPts val="600"/>
              </a:spcAft>
            </a:pPr>
            <a:r>
              <a:rPr lang="en-IN" dirty="0"/>
              <a:t>If </a:t>
            </a:r>
            <a:r>
              <a:rPr lang="en-IN" i="1" dirty="0"/>
              <a:t>f </a:t>
            </a:r>
            <a:r>
              <a:rPr lang="en-IN" dirty="0"/>
              <a:t>represents the rule that connects </a:t>
            </a:r>
            <a:r>
              <a:rPr lang="en-IN" i="1" dirty="0"/>
              <a:t>A </a:t>
            </a:r>
            <a:r>
              <a:rPr lang="en-IN" dirty="0"/>
              <a:t>to </a:t>
            </a:r>
            <a:r>
              <a:rPr lang="en-IN" i="1" dirty="0"/>
              <a:t>r </a:t>
            </a:r>
            <a:r>
              <a:rPr lang="en-IN" dirty="0"/>
              <a:t>in Example A, then we express this in </a:t>
            </a:r>
            <a:r>
              <a:rPr lang="en-IN" b="1" dirty="0"/>
              <a:t>function notation </a:t>
            </a:r>
            <a:r>
              <a:rPr lang="en-IN" dirty="0"/>
              <a:t>as </a:t>
            </a:r>
            <a:r>
              <a:rPr lang="en-IN" i="1" dirty="0"/>
              <a:t>A </a:t>
            </a:r>
            <a:r>
              <a:rPr lang="en-IN" dirty="0"/>
              <a:t>= </a:t>
            </a:r>
            <a:r>
              <a:rPr lang="en-IN" i="1" dirty="0"/>
              <a:t>f</a:t>
            </a:r>
            <a:r>
              <a:rPr lang="en-IN" sz="400" i="1" dirty="0"/>
              <a:t> </a:t>
            </a:r>
            <a:r>
              <a:rPr lang="en-IN" dirty="0"/>
              <a:t>(</a:t>
            </a:r>
            <a:r>
              <a:rPr lang="en-IN" i="1" dirty="0"/>
              <a:t>r</a:t>
            </a:r>
            <a:r>
              <a:rPr lang="en-IN" dirty="0"/>
              <a:t>).</a:t>
            </a:r>
            <a:endParaRPr lang="en-US" dirty="0"/>
          </a:p>
          <a:p>
            <a:pPr>
              <a:lnSpc>
                <a:spcPct val="100000"/>
              </a:lnSpc>
              <a:spcAft>
                <a:spcPts val="600"/>
              </a:spcAft>
            </a:pPr>
            <a:r>
              <a:rPr lang="en-IN" dirty="0" smtClean="0"/>
              <a:t>A </a:t>
            </a:r>
            <a:r>
              <a:rPr lang="en-IN" b="1" dirty="0"/>
              <a:t>function</a:t>
            </a:r>
            <a:r>
              <a:rPr lang="en-IN" dirty="0"/>
              <a:t> </a:t>
            </a:r>
            <a:r>
              <a:rPr lang="en-IN" i="1" dirty="0"/>
              <a:t>f</a:t>
            </a:r>
            <a:r>
              <a:rPr lang="en-IN" dirty="0"/>
              <a:t> is a rule that assigns to each element </a:t>
            </a:r>
            <a:r>
              <a:rPr lang="en-IN" i="1" dirty="0"/>
              <a:t>x</a:t>
            </a:r>
            <a:r>
              <a:rPr lang="en-IN" dirty="0"/>
              <a:t> in a set </a:t>
            </a:r>
            <a:r>
              <a:rPr lang="en-IN" i="1" dirty="0"/>
              <a:t>D</a:t>
            </a:r>
            <a:r>
              <a:rPr lang="en-IN" dirty="0"/>
              <a:t> exactly one</a:t>
            </a:r>
            <a:br>
              <a:rPr lang="en-IN" dirty="0"/>
            </a:br>
            <a:r>
              <a:rPr lang="en-IN" dirty="0"/>
              <a:t>element, called </a:t>
            </a:r>
            <a:r>
              <a:rPr lang="en-IN" i="1" dirty="0"/>
              <a:t>f</a:t>
            </a:r>
            <a:r>
              <a:rPr lang="en-IN" dirty="0"/>
              <a:t>(</a:t>
            </a:r>
            <a:r>
              <a:rPr lang="en-IN" i="1" dirty="0"/>
              <a:t>x</a:t>
            </a:r>
            <a:r>
              <a:rPr lang="en-IN" dirty="0"/>
              <a:t>), in a set </a:t>
            </a:r>
            <a:r>
              <a:rPr lang="en-IN" i="1" dirty="0"/>
              <a:t>E</a:t>
            </a:r>
            <a:r>
              <a:rPr lang="en-IN" dirty="0"/>
              <a:t>.</a:t>
            </a:r>
          </a:p>
          <a:p>
            <a:pPr>
              <a:lnSpc>
                <a:spcPct val="100000"/>
              </a:lnSpc>
              <a:spcAft>
                <a:spcPts val="600"/>
              </a:spcAft>
            </a:pPr>
            <a:r>
              <a:rPr lang="en-US" altLang="en-US" dirty="0"/>
              <a:t>We usually consider functions for which the sets </a:t>
            </a:r>
            <a:r>
              <a:rPr lang="en-US" altLang="en-US" i="1" dirty="0"/>
              <a:t>D</a:t>
            </a:r>
            <a:r>
              <a:rPr lang="en-US" altLang="en-US" dirty="0"/>
              <a:t> and </a:t>
            </a:r>
            <a:r>
              <a:rPr lang="en-US" altLang="en-US" i="1" dirty="0"/>
              <a:t>E</a:t>
            </a:r>
            <a:r>
              <a:rPr lang="en-US" altLang="en-US" dirty="0"/>
              <a:t> are sets of real numbers. The set </a:t>
            </a:r>
            <a:r>
              <a:rPr lang="en-US" altLang="en-US" i="1" dirty="0"/>
              <a:t>D</a:t>
            </a:r>
            <a:r>
              <a:rPr lang="en-US" altLang="en-US" dirty="0"/>
              <a:t> is called the </a:t>
            </a:r>
            <a:r>
              <a:rPr lang="en-US" altLang="en-US" b="1" dirty="0"/>
              <a:t>domain </a:t>
            </a:r>
            <a:r>
              <a:rPr lang="en-US" altLang="en-US" dirty="0"/>
              <a:t>of the function.</a:t>
            </a:r>
          </a:p>
          <a:p>
            <a:pPr>
              <a:lnSpc>
                <a:spcPct val="100000"/>
              </a:lnSpc>
              <a:spcAft>
                <a:spcPts val="600"/>
              </a:spcAft>
            </a:pPr>
            <a:r>
              <a:rPr lang="en-US" altLang="en-US" dirty="0"/>
              <a:t>The number </a:t>
            </a:r>
            <a:r>
              <a:rPr lang="en-US" altLang="en-US" i="1" dirty="0"/>
              <a:t>f</a:t>
            </a:r>
            <a:r>
              <a:rPr lang="en-US" altLang="en-US" sz="400" i="1" dirty="0"/>
              <a:t> </a:t>
            </a:r>
            <a:r>
              <a:rPr lang="en-US" altLang="en-US" dirty="0"/>
              <a:t>(</a:t>
            </a:r>
            <a:r>
              <a:rPr lang="en-US" altLang="en-US" i="1" dirty="0"/>
              <a:t>x</a:t>
            </a:r>
            <a:r>
              <a:rPr lang="en-US" altLang="en-US" dirty="0"/>
              <a:t>) is the </a:t>
            </a:r>
            <a:r>
              <a:rPr lang="en-US" altLang="en-US" b="1" dirty="0"/>
              <a:t>value of </a:t>
            </a:r>
            <a:r>
              <a:rPr lang="en-US" altLang="en-US" b="1" i="1" dirty="0"/>
              <a:t>f</a:t>
            </a:r>
            <a:r>
              <a:rPr lang="en-US" altLang="en-US" b="1" dirty="0"/>
              <a:t> at </a:t>
            </a:r>
            <a:r>
              <a:rPr lang="en-US" altLang="en-US" b="1" i="1" dirty="0"/>
              <a:t>x</a:t>
            </a:r>
            <a:r>
              <a:rPr lang="en-US" altLang="en-US" b="1" dirty="0"/>
              <a:t> </a:t>
            </a:r>
            <a:r>
              <a:rPr lang="en-US" altLang="en-US" dirty="0"/>
              <a:t>and is read “</a:t>
            </a:r>
            <a:r>
              <a:rPr lang="en-US" altLang="en-US" i="1" dirty="0"/>
              <a:t>f</a:t>
            </a:r>
            <a:r>
              <a:rPr lang="en-US" altLang="en-US" dirty="0"/>
              <a:t> of </a:t>
            </a:r>
            <a:r>
              <a:rPr lang="en-US" altLang="en-US" i="1" dirty="0"/>
              <a:t>x</a:t>
            </a:r>
            <a:r>
              <a:rPr lang="en-US" altLang="en-US" dirty="0"/>
              <a:t>.” The </a:t>
            </a:r>
            <a:r>
              <a:rPr lang="en-US" altLang="en-US" b="1" dirty="0"/>
              <a:t>range </a:t>
            </a:r>
            <a:r>
              <a:rPr lang="en-US" altLang="en-US" dirty="0"/>
              <a:t>of </a:t>
            </a:r>
            <a:r>
              <a:rPr lang="en-US" altLang="en-US" i="1" dirty="0"/>
              <a:t>f</a:t>
            </a:r>
            <a:r>
              <a:rPr lang="en-US" altLang="en-US" dirty="0"/>
              <a:t> is the set of all possible values of </a:t>
            </a:r>
            <a:r>
              <a:rPr lang="en-US" altLang="en-US" i="1" dirty="0"/>
              <a:t>f</a:t>
            </a:r>
            <a:r>
              <a:rPr lang="en-US" altLang="en-US" sz="400" dirty="0"/>
              <a:t> </a:t>
            </a:r>
            <a:r>
              <a:rPr lang="en-US" altLang="en-US" dirty="0"/>
              <a:t>(</a:t>
            </a:r>
            <a:r>
              <a:rPr lang="en-US" altLang="en-US" i="1" dirty="0"/>
              <a:t>x</a:t>
            </a:r>
            <a:r>
              <a:rPr lang="en-US" altLang="en-US" dirty="0"/>
              <a:t>) as </a:t>
            </a:r>
            <a:r>
              <a:rPr lang="en-US" altLang="en-US" i="1" dirty="0"/>
              <a:t>x </a:t>
            </a:r>
            <a:r>
              <a:rPr lang="en-US" altLang="en-US" dirty="0"/>
              <a:t>varies throughout the domain.</a:t>
            </a:r>
          </a:p>
          <a:p>
            <a:pPr>
              <a:lnSpc>
                <a:spcPct val="100000"/>
              </a:lnSpc>
              <a:spcAft>
                <a:spcPts val="600"/>
              </a:spcAft>
            </a:pPr>
            <a:r>
              <a:rPr lang="en-US" altLang="en-US" dirty="0"/>
              <a:t>A symbol that represents an arbitrary number in the </a:t>
            </a:r>
            <a:r>
              <a:rPr lang="en-US" altLang="en-US" i="1" dirty="0"/>
              <a:t>domain </a:t>
            </a:r>
            <a:r>
              <a:rPr lang="en-US" altLang="en-US" dirty="0"/>
              <a:t>of a function </a:t>
            </a:r>
            <a:r>
              <a:rPr lang="en-US" altLang="en-US" i="1" dirty="0"/>
              <a:t>f</a:t>
            </a:r>
            <a:r>
              <a:rPr lang="en-US" altLang="en-US" dirty="0"/>
              <a:t> is called an </a:t>
            </a:r>
            <a:r>
              <a:rPr lang="en-US" altLang="en-US" b="1" dirty="0"/>
              <a:t>independent variable</a:t>
            </a:r>
            <a:r>
              <a:rPr lang="en-US" altLang="en-US" dirty="0"/>
              <a:t>.</a:t>
            </a:r>
          </a:p>
        </p:txBody>
      </p:sp>
    </p:spTree>
    <p:extLst>
      <p:ext uri="{BB962C8B-B14F-4D97-AF65-F5344CB8AC3E}">
        <p14:creationId xmlns:p14="http://schemas.microsoft.com/office/powerpoint/2010/main" val="353155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2C30C-3A68-4533-8620-496113C3B45A}"/>
              </a:ext>
            </a:extLst>
          </p:cNvPr>
          <p:cNvSpPr>
            <a:spLocks noGrp="1"/>
          </p:cNvSpPr>
          <p:nvPr>
            <p:ph type="title"/>
          </p:nvPr>
        </p:nvSpPr>
        <p:spPr>
          <a:xfrm>
            <a:off x="836082" y="384048"/>
            <a:ext cx="10515600" cy="672105"/>
          </a:xfrm>
        </p:spPr>
        <p:txBody>
          <a:bodyPr/>
          <a:lstStyle/>
          <a:p>
            <a:r>
              <a:rPr lang="en-IN" dirty="0"/>
              <a:t>Functions </a:t>
            </a:r>
            <a:r>
              <a:rPr lang="en-IN" dirty="0" smtClean="0"/>
              <a:t>(6 </a:t>
            </a:r>
            <a:r>
              <a:rPr lang="en-IN" dirty="0"/>
              <a:t>of 11)</a:t>
            </a:r>
            <a:endParaRPr lang="en-IN" b="0" baseline="0" dirty="0"/>
          </a:p>
        </p:txBody>
      </p:sp>
      <p:sp>
        <p:nvSpPr>
          <p:cNvPr id="3" name="Content Placeholder 2">
            <a:extLst>
              <a:ext uri="{FF2B5EF4-FFF2-40B4-BE49-F238E27FC236}">
                <a16:creationId xmlns="" xmlns:a16="http://schemas.microsoft.com/office/drawing/2014/main" id="{B8393A3E-A495-4DB3-95AB-FF28C7003729}"/>
              </a:ext>
            </a:extLst>
          </p:cNvPr>
          <p:cNvSpPr>
            <a:spLocks noGrp="1"/>
          </p:cNvSpPr>
          <p:nvPr>
            <p:ph sz="quarter" idx="12"/>
          </p:nvPr>
        </p:nvSpPr>
        <p:spPr>
          <a:xfrm>
            <a:off x="741971" y="1292277"/>
            <a:ext cx="10721975" cy="1723878"/>
          </a:xfrm>
        </p:spPr>
        <p:txBody>
          <a:bodyPr/>
          <a:lstStyle/>
          <a:p>
            <a:pPr>
              <a:lnSpc>
                <a:spcPct val="100000"/>
              </a:lnSpc>
              <a:spcAft>
                <a:spcPts val="600"/>
              </a:spcAft>
            </a:pPr>
            <a:r>
              <a:rPr lang="en-US" altLang="en-US" dirty="0"/>
              <a:t>A symbol that represents a number in the </a:t>
            </a:r>
            <a:r>
              <a:rPr lang="en-US" altLang="en-US" i="1" dirty="0"/>
              <a:t>range </a:t>
            </a:r>
            <a:r>
              <a:rPr lang="en-US" altLang="en-US" dirty="0"/>
              <a:t>of </a:t>
            </a:r>
            <a:r>
              <a:rPr lang="en-US" altLang="en-US" i="1" dirty="0"/>
              <a:t>f</a:t>
            </a:r>
            <a:r>
              <a:rPr lang="en-US" altLang="en-US" dirty="0"/>
              <a:t> is called a </a:t>
            </a:r>
            <a:r>
              <a:rPr lang="en-US" altLang="en-US" b="1" dirty="0"/>
              <a:t>dependent variable</a:t>
            </a:r>
            <a:r>
              <a:rPr lang="en-US" altLang="en-US" dirty="0"/>
              <a:t>. In Example A, for instance, </a:t>
            </a:r>
            <a:r>
              <a:rPr lang="en-US" altLang="en-US" i="1" dirty="0"/>
              <a:t>r </a:t>
            </a:r>
            <a:r>
              <a:rPr lang="en-US" altLang="en-US" dirty="0"/>
              <a:t>is the independent variable and </a:t>
            </a:r>
            <a:r>
              <a:rPr lang="en-US" altLang="en-US" i="1" dirty="0"/>
              <a:t>A </a:t>
            </a:r>
            <a:r>
              <a:rPr lang="en-US" altLang="en-US" dirty="0"/>
              <a:t>is the dependent variable.</a:t>
            </a:r>
          </a:p>
          <a:p>
            <a:pPr>
              <a:lnSpc>
                <a:spcPct val="100000"/>
              </a:lnSpc>
              <a:spcAft>
                <a:spcPts val="600"/>
              </a:spcAft>
            </a:pPr>
            <a:r>
              <a:rPr lang="en-US" altLang="en-US" dirty="0"/>
              <a:t>It’s helpful to think of a function as a </a:t>
            </a:r>
            <a:r>
              <a:rPr lang="en-US" altLang="en-US" b="1" dirty="0"/>
              <a:t>machine </a:t>
            </a:r>
            <a:r>
              <a:rPr lang="en-US" altLang="en-US" dirty="0"/>
              <a:t>(see Figure 2). </a:t>
            </a:r>
            <a:endParaRPr lang="en-US" altLang="en-US" sz="1200" dirty="0"/>
          </a:p>
        </p:txBody>
      </p:sp>
      <p:sp>
        <p:nvSpPr>
          <p:cNvPr id="6"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41971" y="4756203"/>
            <a:ext cx="10721975" cy="307108"/>
          </a:xfrm>
        </p:spPr>
        <p:txBody>
          <a:bodyPr/>
          <a:lstStyle/>
          <a:p>
            <a:pPr algn="ctr">
              <a:lnSpc>
                <a:spcPct val="100000"/>
              </a:lnSpc>
            </a:pPr>
            <a:r>
              <a:rPr lang="en-US" altLang="en-US" sz="1200" b="1" dirty="0" smtClean="0"/>
              <a:t>Figure </a:t>
            </a:r>
            <a:r>
              <a:rPr lang="en-US" altLang="en-US" sz="1200" b="1" dirty="0"/>
              <a:t>2</a:t>
            </a:r>
          </a:p>
        </p:txBody>
      </p:sp>
      <p:sp>
        <p:nvSpPr>
          <p:cNvPr id="5" name="Content Placeholder 4">
            <a:extLst>
              <a:ext uri="{FF2B5EF4-FFF2-40B4-BE49-F238E27FC236}">
                <a16:creationId xmlns="" xmlns:a16="http://schemas.microsoft.com/office/drawing/2014/main" id="{9C20CB9F-44A6-46EE-9C5C-CBD71C329DC3}"/>
              </a:ext>
            </a:extLst>
          </p:cNvPr>
          <p:cNvSpPr>
            <a:spLocks noGrp="1"/>
          </p:cNvSpPr>
          <p:nvPr>
            <p:ph sz="quarter" idx="14"/>
          </p:nvPr>
        </p:nvSpPr>
        <p:spPr>
          <a:xfrm>
            <a:off x="733425" y="4453858"/>
            <a:ext cx="10721975" cy="295561"/>
          </a:xfrm>
        </p:spPr>
        <p:txBody>
          <a:bodyPr/>
          <a:lstStyle/>
          <a:p>
            <a:pPr algn="ctr">
              <a:lnSpc>
                <a:spcPct val="100000"/>
              </a:lnSpc>
            </a:pPr>
            <a:r>
              <a:rPr lang="en-US" altLang="en-US" sz="1400" dirty="0"/>
              <a:t>Machine diagram for a function </a:t>
            </a:r>
            <a:r>
              <a:rPr lang="en-US" altLang="en-US" sz="1400" i="1" dirty="0" smtClean="0"/>
              <a:t>f</a:t>
            </a:r>
            <a:endParaRPr lang="en-US" altLang="en-US" sz="1200" b="1" dirty="0"/>
          </a:p>
        </p:txBody>
      </p:sp>
      <p:pic>
        <p:nvPicPr>
          <p:cNvPr id="398338" name="Picture 2" descr="A value x is input in the function f, and the output is f(x)."/>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253903" y="3338513"/>
            <a:ext cx="3819436" cy="102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20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F60B298-C6B1-4CA0-A44C-8B6FAB39D879}">
  <ds:schemaRefs>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f856fc18-c0f7-462c-a53d-fc2610d0c4c8"/>
    <ds:schemaRef ds:uri="http://schemas.microsoft.com/office/infopath/2007/PartnerControls"/>
    <ds:schemaRef ds:uri="a3520c62-91d1-4715-93cb-6b6cc6733a1f"/>
    <ds:schemaRef ds:uri="a4d2ff27-a226-42e2-a79e-c1ae662d212e"/>
    <ds:schemaRef ds:uri="http://www.w3.org/XML/1998/namespace"/>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4429</TotalTime>
  <Words>2701</Words>
  <Application>Microsoft Office PowerPoint</Application>
  <PresentationFormat>Custom</PresentationFormat>
  <Paragraphs>261</Paragraphs>
  <Slides>50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1_Office Theme</vt:lpstr>
      <vt:lpstr>Equation</vt:lpstr>
      <vt:lpstr>1</vt:lpstr>
      <vt:lpstr>1.1</vt:lpstr>
      <vt:lpstr>Functions</vt:lpstr>
      <vt:lpstr>Functions (1 of 11)</vt:lpstr>
      <vt:lpstr>Functions (2 of 11)</vt:lpstr>
      <vt:lpstr>Functions (3 of 11)</vt:lpstr>
      <vt:lpstr>Functions (4 of 11)</vt:lpstr>
      <vt:lpstr>Functions (5 of 11)</vt:lpstr>
      <vt:lpstr>Functions (6 of 11)</vt:lpstr>
      <vt:lpstr>Functions (7 of 11)</vt:lpstr>
      <vt:lpstr>Functions (8 of 11)</vt:lpstr>
      <vt:lpstr>Functions (9 of 11)</vt:lpstr>
      <vt:lpstr>Functions (10 of 11)</vt:lpstr>
      <vt:lpstr>Functions (11 of 11)</vt:lpstr>
      <vt:lpstr>Example 1</vt:lpstr>
      <vt:lpstr>Example 1 – Solution</vt:lpstr>
      <vt:lpstr>Representations of Functions</vt:lpstr>
      <vt:lpstr>Representations of Functions (1 of 1)</vt:lpstr>
      <vt:lpstr>Example 4</vt:lpstr>
      <vt:lpstr>Example 4 – Solution</vt:lpstr>
      <vt:lpstr>Which Rules Define Functions?</vt:lpstr>
      <vt:lpstr>Which Rules Define Functions? (1 of 6)</vt:lpstr>
      <vt:lpstr>Which Rules Define Functions? (2 of 6)</vt:lpstr>
      <vt:lpstr>Which Rules Define Functions? (3 of 6)</vt:lpstr>
      <vt:lpstr>Which Rules Define Functions? (4 of 6)</vt:lpstr>
      <vt:lpstr>Which Rules Define Functions? (5 of 6)</vt:lpstr>
      <vt:lpstr>Which Rules Define Functions? (6 of 6)</vt:lpstr>
      <vt:lpstr>Piecewise Defined Functions</vt:lpstr>
      <vt:lpstr>Piecewise Defined Functions (1 of 4)</vt:lpstr>
      <vt:lpstr>Example 7</vt:lpstr>
      <vt:lpstr>Example 7 – Solution (1 of 2)</vt:lpstr>
      <vt:lpstr>Example 7 – Solution (2 of 2)</vt:lpstr>
      <vt:lpstr>Piecewise Defined Functions (2 of 4)</vt:lpstr>
      <vt:lpstr>Piecewise Defined Functions (3 of 4)</vt:lpstr>
      <vt:lpstr>Example 8</vt:lpstr>
      <vt:lpstr>Example 8 – Solution</vt:lpstr>
      <vt:lpstr>Example 10 (1 of 2)</vt:lpstr>
      <vt:lpstr>Example 10 (2 of 2)</vt:lpstr>
      <vt:lpstr>Piecewise Defined Functions (4 of 4)</vt:lpstr>
      <vt:lpstr>Even and Odd Functions</vt:lpstr>
      <vt:lpstr>Even and Odd Functions (1 of 4)</vt:lpstr>
      <vt:lpstr>Even and Odd Functions (2 of 4)</vt:lpstr>
      <vt:lpstr>Even and Odd Functions (3 of 4)</vt:lpstr>
      <vt:lpstr>Example 11</vt:lpstr>
      <vt:lpstr>Example 11 – Solution</vt:lpstr>
      <vt:lpstr>Even and Odd Functions (4 of 4)</vt:lpstr>
      <vt:lpstr>Increasing and Decreasing Functions</vt:lpstr>
      <vt:lpstr>Increasing and Decreasing Functions (1 of 3)</vt:lpstr>
      <vt:lpstr>Increasing and Decreasing Functions (2 of 3)</vt:lpstr>
      <vt:lpstr>Increasing and Decreasing Functions (3 of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949</cp:revision>
  <cp:lastPrinted>2016-10-03T15:29:39Z</cp:lastPrinted>
  <dcterms:created xsi:type="dcterms:W3CDTF">2017-12-08T21:17:47Z</dcterms:created>
  <dcterms:modified xsi:type="dcterms:W3CDTF">2020-04-16T06:52:32Z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