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5"/>
  </p:sldMasterIdLst>
  <p:notesMasterIdLst>
    <p:notesMasterId r:id="rId61"/>
  </p:notesMasterIdLst>
  <p:handoutMasterIdLst>
    <p:handoutMasterId r:id="rId62"/>
  </p:handoutMasterIdLst>
  <p:sldIdLst>
    <p:sldId id="382" r:id="rId6"/>
    <p:sldId id="383" r:id="rId7"/>
    <p:sldId id="332" r:id="rId8"/>
    <p:sldId id="271" r:id="rId9"/>
    <p:sldId id="333" r:id="rId10"/>
    <p:sldId id="270"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84" r:id="rId39"/>
    <p:sldId id="385" r:id="rId40"/>
    <p:sldId id="361" r:id="rId41"/>
    <p:sldId id="362" r:id="rId42"/>
    <p:sldId id="363" r:id="rId43"/>
    <p:sldId id="364" r:id="rId44"/>
    <p:sldId id="365" r:id="rId45"/>
    <p:sldId id="367" r:id="rId46"/>
    <p:sldId id="368" r:id="rId47"/>
    <p:sldId id="369" r:id="rId48"/>
    <p:sldId id="370" r:id="rId49"/>
    <p:sldId id="371" r:id="rId50"/>
    <p:sldId id="372" r:id="rId51"/>
    <p:sldId id="373" r:id="rId52"/>
    <p:sldId id="374" r:id="rId53"/>
    <p:sldId id="375" r:id="rId54"/>
    <p:sldId id="376" r:id="rId55"/>
    <p:sldId id="377" r:id="rId56"/>
    <p:sldId id="378" r:id="rId57"/>
    <p:sldId id="379" r:id="rId58"/>
    <p:sldId id="380" r:id="rId59"/>
    <p:sldId id="381" r:id="rId6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2"/>
    <a:srgbClr val="0078C1"/>
    <a:srgbClr val="EF2E24"/>
    <a:srgbClr val="000000"/>
    <a:srgbClr val="0000A3"/>
    <a:srgbClr val="A30000"/>
    <a:srgbClr val="E7EFF7"/>
    <a:srgbClr val="CBDDEF"/>
    <a:srgbClr val="004A78"/>
    <a:srgbClr val="00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15" autoAdjust="0"/>
    <p:restoredTop sz="86323" autoAdjust="0"/>
  </p:normalViewPr>
  <p:slideViewPr>
    <p:cSldViewPr snapToGrid="0" snapToObjects="1">
      <p:cViewPr>
        <p:scale>
          <a:sx n="66" d="100"/>
          <a:sy n="66" d="100"/>
        </p:scale>
        <p:origin x="-588" y="-186"/>
      </p:cViewPr>
      <p:guideLst>
        <p:guide orient="horz" pos="2160"/>
        <p:guide pos="3840"/>
      </p:guideLst>
    </p:cSldViewPr>
  </p:slideViewPr>
  <p:outlineViewPr>
    <p:cViewPr>
      <p:scale>
        <a:sx n="33" d="100"/>
        <a:sy n="33" d="100"/>
      </p:scale>
      <p:origin x="0" y="33168"/>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4/16/2020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37908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825516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19264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838762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575063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962645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439544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335309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85495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3725605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310204315"/>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711777318"/>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2" name="Rounded Rectangle 2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34468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94654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0"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29950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375726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929221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349523828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2.png"/><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4.png"/><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13.bin"/><Relationship Id="rId10" Type="http://schemas.openxmlformats.org/officeDocument/2006/relationships/image" Target="../media/image24.png"/><Relationship Id="rId4" Type="http://schemas.openxmlformats.org/officeDocument/2006/relationships/image" Target="../media/image20.wmf"/><Relationship Id="rId9"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2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0.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7.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32.wmf"/><Relationship Id="rId11" Type="http://schemas.openxmlformats.org/officeDocument/2006/relationships/image" Target="../media/image35.png"/><Relationship Id="rId5" Type="http://schemas.openxmlformats.org/officeDocument/2006/relationships/oleObject" Target="../embeddings/oleObject22.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37.wmf"/><Relationship Id="rId11" Type="http://schemas.openxmlformats.org/officeDocument/2006/relationships/image" Target="../media/image40.png"/><Relationship Id="rId5" Type="http://schemas.openxmlformats.org/officeDocument/2006/relationships/oleObject" Target="../embeddings/oleObject26.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28.bin"/></Relationships>
</file>

<file path=ppt/slides/_rels/slide31.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6.png"/><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45.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42.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4.bin"/><Relationship Id="rId7" Type="http://schemas.openxmlformats.org/officeDocument/2006/relationships/image" Target="../media/image49.png"/><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48.wmf"/><Relationship Id="rId5" Type="http://schemas.openxmlformats.org/officeDocument/2006/relationships/oleObject" Target="../embeddings/oleObject35.bin"/><Relationship Id="rId4" Type="http://schemas.openxmlformats.org/officeDocument/2006/relationships/image" Target="../media/image4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3.xml"/><Relationship Id="rId1" Type="http://schemas.openxmlformats.org/officeDocument/2006/relationships/vmlDrawing" Target="../drawings/vmlDrawing15.vml"/><Relationship Id="rId5" Type="http://schemas.openxmlformats.org/officeDocument/2006/relationships/image" Target="../media/image51.emf"/><Relationship Id="rId4" Type="http://schemas.openxmlformats.org/officeDocument/2006/relationships/image" Target="../media/image50.wmf"/></Relationships>
</file>

<file path=ppt/slides/_rels/slide34.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53.wmf"/><Relationship Id="rId5" Type="http://schemas.openxmlformats.org/officeDocument/2006/relationships/oleObject" Target="../embeddings/oleObject38.bin"/><Relationship Id="rId4" Type="http://schemas.openxmlformats.org/officeDocument/2006/relationships/image" Target="../media/image52.wmf"/></Relationships>
</file>

<file path=ppt/slides/_rels/slide35.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58.wmf"/><Relationship Id="rId5" Type="http://schemas.openxmlformats.org/officeDocument/2006/relationships/oleObject" Target="../embeddings/oleObject41.bin"/><Relationship Id="rId4" Type="http://schemas.openxmlformats.org/officeDocument/2006/relationships/image" Target="../media/image57.wmf"/><Relationship Id="rId9" Type="http://schemas.openxmlformats.org/officeDocument/2006/relationships/image" Target="../media/image49.png"/></Relationships>
</file>

<file path=ppt/slides/_rels/slide38.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61.wmf"/><Relationship Id="rId5" Type="http://schemas.openxmlformats.org/officeDocument/2006/relationships/oleObject" Target="../embeddings/oleObject44.bin"/><Relationship Id="rId4" Type="http://schemas.openxmlformats.org/officeDocument/2006/relationships/image" Target="../media/image60.wmf"/><Relationship Id="rId9" Type="http://schemas.openxmlformats.org/officeDocument/2006/relationships/image" Target="../media/image6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6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image" Target="../media/image66.wmf"/><Relationship Id="rId5" Type="http://schemas.openxmlformats.org/officeDocument/2006/relationships/oleObject" Target="../embeddings/oleObject48.bin"/><Relationship Id="rId4" Type="http://schemas.openxmlformats.org/officeDocument/2006/relationships/image" Target="../media/image6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70.wmf"/><Relationship Id="rId5" Type="http://schemas.openxmlformats.org/officeDocument/2006/relationships/oleObject" Target="../embeddings/oleObject50.bin"/><Relationship Id="rId4" Type="http://schemas.openxmlformats.org/officeDocument/2006/relationships/image" Target="../media/image6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5.xml"/><Relationship Id="rId1" Type="http://schemas.openxmlformats.org/officeDocument/2006/relationships/vmlDrawing" Target="../drawings/vmlDrawing22.vml"/><Relationship Id="rId4" Type="http://schemas.openxmlformats.org/officeDocument/2006/relationships/image" Target="../media/image71.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2.bin"/><Relationship Id="rId7" Type="http://schemas.openxmlformats.org/officeDocument/2006/relationships/image" Target="../media/image74.png"/><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73.wmf"/><Relationship Id="rId5" Type="http://schemas.openxmlformats.org/officeDocument/2006/relationships/oleObject" Target="../embeddings/oleObject53.bin"/><Relationship Id="rId4" Type="http://schemas.openxmlformats.org/officeDocument/2006/relationships/image" Target="../media/image72.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4.xml"/><Relationship Id="rId1" Type="http://schemas.openxmlformats.org/officeDocument/2006/relationships/vmlDrawing" Target="../drawings/vmlDrawing24.vml"/><Relationship Id="rId4" Type="http://schemas.openxmlformats.org/officeDocument/2006/relationships/image" Target="../media/image75.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81.png"/><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77.wmf"/><Relationship Id="rId11" Type="http://schemas.openxmlformats.org/officeDocument/2006/relationships/image" Target="../media/image79.wmf"/><Relationship Id="rId5" Type="http://schemas.openxmlformats.org/officeDocument/2006/relationships/oleObject" Target="../embeddings/oleObject56.bin"/><Relationship Id="rId10" Type="http://schemas.openxmlformats.org/officeDocument/2006/relationships/oleObject" Target="../embeddings/oleObject58.bin"/><Relationship Id="rId4" Type="http://schemas.openxmlformats.org/officeDocument/2006/relationships/image" Target="../media/image76.wmf"/><Relationship Id="rId9" Type="http://schemas.openxmlformats.org/officeDocument/2006/relationships/image" Target="../media/image8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image" Target="../media/image84.wmf"/><Relationship Id="rId5" Type="http://schemas.openxmlformats.org/officeDocument/2006/relationships/oleObject" Target="../embeddings/oleObject60.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62.bin"/></Relationships>
</file>

<file path=ppt/slides/_rels/slide55.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88.wmf"/><Relationship Id="rId5" Type="http://schemas.openxmlformats.org/officeDocument/2006/relationships/oleObject" Target="../embeddings/oleObject64.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6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1</a:t>
            </a:r>
          </a:p>
        </p:txBody>
      </p:sp>
      <p:sp>
        <p:nvSpPr>
          <p:cNvPr id="6" name="Text Placeholder 5"/>
          <p:cNvSpPr>
            <a:spLocks noGrp="1"/>
          </p:cNvSpPr>
          <p:nvPr>
            <p:ph type="body" sz="quarter" idx="11"/>
          </p:nvPr>
        </p:nvSpPr>
        <p:spPr/>
        <p:txBody>
          <a:bodyPr/>
          <a:lstStyle/>
          <a:p>
            <a:r>
              <a:rPr lang="en-US" dirty="0"/>
              <a:t>Functions and Models</a:t>
            </a:r>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4060386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EFB22-E919-4360-A959-7AC95EEDDDBB}"/>
              </a:ext>
            </a:extLst>
          </p:cNvPr>
          <p:cNvSpPr>
            <a:spLocks noGrp="1"/>
          </p:cNvSpPr>
          <p:nvPr>
            <p:ph type="title"/>
          </p:nvPr>
        </p:nvSpPr>
        <p:spPr>
          <a:xfrm>
            <a:off x="838200" y="384048"/>
            <a:ext cx="10515600" cy="672105"/>
          </a:xfrm>
        </p:spPr>
        <p:txBody>
          <a:bodyPr anchor="t"/>
          <a:lstStyle/>
          <a:p>
            <a:r>
              <a:rPr lang="en-US" altLang="en-US" dirty="0"/>
              <a:t>Example 1</a:t>
            </a:r>
            <a:endParaRPr lang="en-IN" sz="2400" b="0" dirty="0"/>
          </a:p>
        </p:txBody>
      </p:sp>
      <p:sp>
        <p:nvSpPr>
          <p:cNvPr id="3" name="Text Placeholder 2">
            <a:extLst>
              <a:ext uri="{FF2B5EF4-FFF2-40B4-BE49-F238E27FC236}">
                <a16:creationId xmlns:a16="http://schemas.microsoft.com/office/drawing/2014/main" xmlns="" id="{75066A7A-C7F2-4C54-B99A-566D84805851}"/>
              </a:ext>
            </a:extLst>
          </p:cNvPr>
          <p:cNvSpPr>
            <a:spLocks noGrp="1"/>
          </p:cNvSpPr>
          <p:nvPr>
            <p:ph type="body" sz="quarter" idx="15"/>
          </p:nvPr>
        </p:nvSpPr>
        <p:spPr>
          <a:xfrm>
            <a:off x="743576" y="1289684"/>
            <a:ext cx="10711543" cy="2728134"/>
          </a:xfrm>
        </p:spPr>
        <p:txBody>
          <a:bodyPr/>
          <a:lstStyle/>
          <a:p>
            <a:pPr marL="457200" indent="-457200">
              <a:lnSpc>
                <a:spcPct val="100000"/>
              </a:lnSpc>
              <a:spcAft>
                <a:spcPts val="600"/>
              </a:spcAft>
            </a:pPr>
            <a:r>
              <a:rPr lang="en-US" altLang="en-US" dirty="0"/>
              <a:t>(a) As dry air moves upward, it expands and cools. If the ground temperature is 20</a:t>
            </a:r>
            <a:r>
              <a:rPr lang="en-US" altLang="en-US" b="1" dirty="0">
                <a:sym typeface="Symbol" panose="05050102010706020507" pitchFamily="18" charset="2"/>
              </a:rPr>
              <a:t></a:t>
            </a:r>
            <a:r>
              <a:rPr lang="en-US" altLang="en-US" dirty="0"/>
              <a:t>C and the temperature at a height of 1 km is 10</a:t>
            </a:r>
            <a:r>
              <a:rPr lang="en-US" b="1" dirty="0">
                <a:sym typeface="Symbol"/>
              </a:rPr>
              <a:t></a:t>
            </a:r>
            <a:r>
              <a:rPr lang="en-US" altLang="en-US" dirty="0"/>
              <a:t>C, express the temperature </a:t>
            </a:r>
            <a:r>
              <a:rPr lang="en-US" altLang="en-US" i="1" dirty="0"/>
              <a:t>T </a:t>
            </a:r>
            <a:r>
              <a:rPr lang="en-US" altLang="en-US" dirty="0"/>
              <a:t>(in </a:t>
            </a:r>
            <a:r>
              <a:rPr lang="en-US" b="1" dirty="0">
                <a:sym typeface="Symbol"/>
              </a:rPr>
              <a:t></a:t>
            </a:r>
            <a:r>
              <a:rPr lang="en-US" altLang="en-US" dirty="0"/>
              <a:t>C) as a function of the height </a:t>
            </a:r>
            <a:r>
              <a:rPr lang="en-US" altLang="en-US" i="1" dirty="0"/>
              <a:t>h </a:t>
            </a:r>
            <a:r>
              <a:rPr lang="en-US" altLang="en-US" dirty="0"/>
              <a:t>(in kilometers), assuming that a linear model is appropriate.</a:t>
            </a:r>
          </a:p>
          <a:p>
            <a:pPr marL="457200" indent="-457200">
              <a:lnSpc>
                <a:spcPct val="100000"/>
              </a:lnSpc>
              <a:spcAft>
                <a:spcPts val="600"/>
              </a:spcAft>
            </a:pPr>
            <a:r>
              <a:rPr lang="en-US" altLang="en-US" dirty="0"/>
              <a:t>(b) Draw the graph of the function in part (a). What does the slope represent?</a:t>
            </a:r>
          </a:p>
          <a:p>
            <a:pPr marL="457200" indent="-457200">
              <a:lnSpc>
                <a:spcPct val="100000"/>
              </a:lnSpc>
              <a:spcAft>
                <a:spcPts val="600"/>
              </a:spcAft>
            </a:pPr>
            <a:r>
              <a:rPr lang="en-US" altLang="en-US" dirty="0"/>
              <a:t>(c) What is the temperature at a height of 2.5 km?</a:t>
            </a:r>
          </a:p>
        </p:txBody>
      </p:sp>
    </p:spTree>
    <p:extLst>
      <p:ext uri="{BB962C8B-B14F-4D97-AF65-F5344CB8AC3E}">
        <p14:creationId xmlns:p14="http://schemas.microsoft.com/office/powerpoint/2010/main" val="3297008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EFB22-E919-4360-A959-7AC95EEDDDBB}"/>
              </a:ext>
            </a:extLst>
          </p:cNvPr>
          <p:cNvSpPr>
            <a:spLocks noGrp="1"/>
          </p:cNvSpPr>
          <p:nvPr>
            <p:ph type="title"/>
          </p:nvPr>
        </p:nvSpPr>
        <p:spPr>
          <a:xfrm>
            <a:off x="838200" y="379640"/>
            <a:ext cx="10515600" cy="676656"/>
          </a:xfrm>
        </p:spPr>
        <p:txBody>
          <a:bodyPr anchor="t"/>
          <a:lstStyle/>
          <a:p>
            <a:r>
              <a:rPr lang="en-US" altLang="en-US" dirty="0"/>
              <a:t>Example 1(a) – Solution (1 of 3)</a:t>
            </a:r>
            <a:endParaRPr lang="en-IN" sz="2400" b="0" dirty="0"/>
          </a:p>
        </p:txBody>
      </p:sp>
      <p:sp>
        <p:nvSpPr>
          <p:cNvPr id="3" name="Text Placeholder 2">
            <a:extLst>
              <a:ext uri="{FF2B5EF4-FFF2-40B4-BE49-F238E27FC236}">
                <a16:creationId xmlns:a16="http://schemas.microsoft.com/office/drawing/2014/main" xmlns="" id="{75066A7A-C7F2-4C54-B99A-566D84805851}"/>
              </a:ext>
            </a:extLst>
          </p:cNvPr>
          <p:cNvSpPr>
            <a:spLocks noGrp="1"/>
          </p:cNvSpPr>
          <p:nvPr>
            <p:ph type="body" sz="quarter" idx="15"/>
          </p:nvPr>
        </p:nvSpPr>
        <p:spPr>
          <a:xfrm>
            <a:off x="743576" y="1289684"/>
            <a:ext cx="10711543" cy="5024030"/>
          </a:xfrm>
        </p:spPr>
        <p:txBody>
          <a:bodyPr/>
          <a:lstStyle/>
          <a:p>
            <a:pPr>
              <a:lnSpc>
                <a:spcPct val="100000"/>
              </a:lnSpc>
              <a:spcAft>
                <a:spcPts val="600"/>
              </a:spcAft>
            </a:pPr>
            <a:r>
              <a:rPr lang="en-US" altLang="en-US" dirty="0"/>
              <a:t>Because we are assuming that </a:t>
            </a:r>
            <a:r>
              <a:rPr lang="en-US" altLang="en-US" i="1" dirty="0"/>
              <a:t>T </a:t>
            </a:r>
            <a:r>
              <a:rPr lang="en-US" altLang="en-US" dirty="0"/>
              <a:t>is a linear function of </a:t>
            </a:r>
            <a:r>
              <a:rPr lang="en-US" altLang="en-US" i="1" dirty="0"/>
              <a:t>h</a:t>
            </a:r>
            <a:r>
              <a:rPr lang="en-US" altLang="en-US" dirty="0"/>
              <a:t>, we can write</a:t>
            </a:r>
          </a:p>
          <a:p>
            <a:pPr algn="ctr">
              <a:lnSpc>
                <a:spcPct val="100000"/>
              </a:lnSpc>
              <a:spcAft>
                <a:spcPts val="600"/>
              </a:spcAft>
            </a:pPr>
            <a:r>
              <a:rPr lang="en-US" altLang="en-US" i="1" dirty="0"/>
              <a:t>T </a:t>
            </a:r>
            <a:r>
              <a:rPr lang="en-US" altLang="en-US" dirty="0"/>
              <a:t>= </a:t>
            </a:r>
            <a:r>
              <a:rPr lang="en-US" altLang="en-US" i="1" dirty="0"/>
              <a:t>mh </a:t>
            </a:r>
            <a:r>
              <a:rPr lang="en-US" altLang="en-US" dirty="0"/>
              <a:t>+ </a:t>
            </a:r>
            <a:r>
              <a:rPr lang="en-US" altLang="en-US" i="1" dirty="0"/>
              <a:t>b</a:t>
            </a:r>
          </a:p>
          <a:p>
            <a:pPr>
              <a:lnSpc>
                <a:spcPct val="100000"/>
              </a:lnSpc>
              <a:spcAft>
                <a:spcPts val="600"/>
              </a:spcAft>
            </a:pPr>
            <a:r>
              <a:rPr lang="en-US" altLang="en-US" dirty="0"/>
              <a:t>We are given that </a:t>
            </a:r>
            <a:r>
              <a:rPr lang="en-US" altLang="en-US" i="1" dirty="0"/>
              <a:t>T </a:t>
            </a:r>
            <a:r>
              <a:rPr lang="en-US" altLang="en-US" dirty="0"/>
              <a:t>= 20 when </a:t>
            </a:r>
            <a:r>
              <a:rPr lang="en-US" altLang="en-US" i="1" dirty="0"/>
              <a:t>h </a:t>
            </a:r>
            <a:r>
              <a:rPr lang="en-US" altLang="en-US" dirty="0"/>
              <a:t>= 0, so</a:t>
            </a:r>
          </a:p>
          <a:p>
            <a:pPr algn="ctr">
              <a:lnSpc>
                <a:spcPct val="100000"/>
              </a:lnSpc>
              <a:spcAft>
                <a:spcPts val="600"/>
              </a:spcAft>
            </a:pPr>
            <a:r>
              <a:rPr lang="en-US" altLang="en-US" dirty="0"/>
              <a:t>20 = </a:t>
            </a:r>
            <a:r>
              <a:rPr lang="en-US" altLang="en-US" i="1" dirty="0"/>
              <a:t>m </a:t>
            </a:r>
            <a:r>
              <a:rPr lang="en-US" sz="2000" b="1" dirty="0">
                <a:sym typeface="Wingdings 2"/>
              </a:rPr>
              <a:t>·</a:t>
            </a:r>
            <a:r>
              <a:rPr lang="en-US" altLang="en-US" dirty="0">
                <a:sym typeface="Symbol" panose="05050102010706020507" pitchFamily="18" charset="2"/>
              </a:rPr>
              <a:t> </a:t>
            </a:r>
            <a:r>
              <a:rPr lang="en-US" altLang="en-US" dirty="0"/>
              <a:t>0 + </a:t>
            </a:r>
            <a:r>
              <a:rPr lang="en-US" altLang="en-US" i="1" dirty="0"/>
              <a:t>b </a:t>
            </a:r>
            <a:r>
              <a:rPr lang="en-US" altLang="en-US" dirty="0"/>
              <a:t>= </a:t>
            </a:r>
            <a:r>
              <a:rPr lang="en-US" altLang="en-US" i="1" dirty="0"/>
              <a:t>b</a:t>
            </a:r>
            <a:endParaRPr lang="en-US" altLang="en-US" dirty="0"/>
          </a:p>
          <a:p>
            <a:pPr>
              <a:lnSpc>
                <a:spcPct val="100000"/>
              </a:lnSpc>
              <a:spcAft>
                <a:spcPts val="600"/>
              </a:spcAft>
            </a:pPr>
            <a:r>
              <a:rPr lang="en-US" altLang="en-US" dirty="0"/>
              <a:t>In other words, the </a:t>
            </a:r>
            <a:r>
              <a:rPr lang="en-US" altLang="en-US" i="1" dirty="0"/>
              <a:t>y</a:t>
            </a:r>
            <a:r>
              <a:rPr lang="en-US" altLang="en-US" dirty="0"/>
              <a:t>-intercept is </a:t>
            </a:r>
            <a:r>
              <a:rPr lang="en-US" altLang="en-US" i="1" dirty="0"/>
              <a:t>b </a:t>
            </a:r>
            <a:r>
              <a:rPr lang="en-US" altLang="en-US" dirty="0"/>
              <a:t>= 20.</a:t>
            </a:r>
          </a:p>
          <a:p>
            <a:pPr>
              <a:lnSpc>
                <a:spcPct val="100000"/>
              </a:lnSpc>
              <a:spcAft>
                <a:spcPts val="600"/>
              </a:spcAft>
            </a:pPr>
            <a:r>
              <a:rPr lang="en-US" altLang="en-US" dirty="0"/>
              <a:t>We are also given that </a:t>
            </a:r>
            <a:r>
              <a:rPr lang="en-US" altLang="en-US" i="1" dirty="0"/>
              <a:t>T</a:t>
            </a:r>
            <a:r>
              <a:rPr lang="en-US" altLang="en-US" dirty="0"/>
              <a:t> = 10 when </a:t>
            </a:r>
            <a:r>
              <a:rPr lang="en-US" altLang="en-US" i="1" dirty="0"/>
              <a:t>h </a:t>
            </a:r>
            <a:r>
              <a:rPr lang="en-US" altLang="en-US" dirty="0"/>
              <a:t>= 1, so</a:t>
            </a:r>
          </a:p>
          <a:p>
            <a:pPr algn="ctr">
              <a:lnSpc>
                <a:spcPct val="100000"/>
              </a:lnSpc>
              <a:spcAft>
                <a:spcPts val="600"/>
              </a:spcAft>
            </a:pPr>
            <a:r>
              <a:rPr lang="en-US" altLang="en-US" dirty="0"/>
              <a:t>10 = </a:t>
            </a:r>
            <a:r>
              <a:rPr lang="en-US" altLang="en-US" i="1" dirty="0"/>
              <a:t>m </a:t>
            </a:r>
            <a:r>
              <a:rPr lang="en-US" sz="2000" b="1" dirty="0">
                <a:sym typeface="Wingdings 2"/>
              </a:rPr>
              <a:t>·</a:t>
            </a:r>
            <a:r>
              <a:rPr lang="en-US" altLang="en-US" dirty="0"/>
              <a:t> 1 + 20</a:t>
            </a:r>
          </a:p>
          <a:p>
            <a:pPr>
              <a:lnSpc>
                <a:spcPct val="100000"/>
              </a:lnSpc>
              <a:spcAft>
                <a:spcPts val="600"/>
              </a:spcAft>
            </a:pPr>
            <a:r>
              <a:rPr lang="en-US" altLang="en-US" dirty="0"/>
              <a:t>The slope of the line is therefore </a:t>
            </a:r>
            <a:r>
              <a:rPr lang="en-US" altLang="en-US" i="1" dirty="0"/>
              <a:t>m</a:t>
            </a:r>
            <a:r>
              <a:rPr lang="en-US" altLang="en-US" dirty="0"/>
              <a:t> = 10 − 20 = −10 and the required linear function is</a:t>
            </a:r>
          </a:p>
          <a:p>
            <a:pPr algn="ctr">
              <a:lnSpc>
                <a:spcPct val="100000"/>
              </a:lnSpc>
              <a:spcAft>
                <a:spcPts val="600"/>
              </a:spcAft>
            </a:pPr>
            <a:r>
              <a:rPr lang="en-US" altLang="en-US" i="1" dirty="0"/>
              <a:t>T</a:t>
            </a:r>
            <a:r>
              <a:rPr lang="en-US" altLang="en-US" dirty="0"/>
              <a:t> = −10</a:t>
            </a:r>
            <a:r>
              <a:rPr lang="en-US" altLang="en-US" i="1" dirty="0"/>
              <a:t>h</a:t>
            </a:r>
            <a:r>
              <a:rPr lang="en-US" altLang="en-US" dirty="0"/>
              <a:t> + 20</a:t>
            </a:r>
          </a:p>
        </p:txBody>
      </p:sp>
    </p:spTree>
    <p:extLst>
      <p:ext uri="{BB962C8B-B14F-4D97-AF65-F5344CB8AC3E}">
        <p14:creationId xmlns:p14="http://schemas.microsoft.com/office/powerpoint/2010/main" val="270400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E2C30C-3A68-4533-8620-496113C3B45A}"/>
              </a:ext>
            </a:extLst>
          </p:cNvPr>
          <p:cNvSpPr>
            <a:spLocks noGrp="1"/>
          </p:cNvSpPr>
          <p:nvPr>
            <p:ph type="title"/>
          </p:nvPr>
        </p:nvSpPr>
        <p:spPr>
          <a:xfrm>
            <a:off x="838200" y="384048"/>
            <a:ext cx="10515600" cy="672105"/>
          </a:xfrm>
        </p:spPr>
        <p:txBody>
          <a:bodyPr anchor="t"/>
          <a:lstStyle/>
          <a:p>
            <a:r>
              <a:rPr lang="en-US" altLang="en-US" dirty="0"/>
              <a:t>Example 1(b) – Solution (2 of 3)</a:t>
            </a:r>
            <a:endParaRPr lang="en-IN" b="0" dirty="0"/>
          </a:p>
        </p:txBody>
      </p:sp>
      <p:sp>
        <p:nvSpPr>
          <p:cNvPr id="3" name="Content Placeholder 2">
            <a:extLst>
              <a:ext uri="{FF2B5EF4-FFF2-40B4-BE49-F238E27FC236}">
                <a16:creationId xmlns:a16="http://schemas.microsoft.com/office/drawing/2014/main" xmlns="" id="{B8393A3E-A495-4DB3-95AB-FF28C7003729}"/>
              </a:ext>
            </a:extLst>
          </p:cNvPr>
          <p:cNvSpPr>
            <a:spLocks noGrp="1"/>
          </p:cNvSpPr>
          <p:nvPr>
            <p:ph sz="quarter" idx="12"/>
          </p:nvPr>
        </p:nvSpPr>
        <p:spPr>
          <a:xfrm>
            <a:off x="741971" y="1292277"/>
            <a:ext cx="10721975" cy="1414261"/>
          </a:xfrm>
        </p:spPr>
        <p:txBody>
          <a:bodyPr/>
          <a:lstStyle/>
          <a:p>
            <a:pPr>
              <a:lnSpc>
                <a:spcPct val="100000"/>
              </a:lnSpc>
            </a:pPr>
            <a:r>
              <a:rPr lang="en-US" altLang="en-US" dirty="0"/>
              <a:t>The graph is sketched in Figure 3.</a:t>
            </a:r>
          </a:p>
          <a:p>
            <a:pPr>
              <a:lnSpc>
                <a:spcPct val="100000"/>
              </a:lnSpc>
            </a:pPr>
            <a:r>
              <a:rPr lang="en-US" altLang="en-US" dirty="0"/>
              <a:t>The slope is </a:t>
            </a:r>
            <a:r>
              <a:rPr lang="en-US" altLang="en-US" i="1" dirty="0"/>
              <a:t>m</a:t>
            </a:r>
            <a:r>
              <a:rPr lang="en-US" altLang="en-US" dirty="0"/>
              <a:t> = −10</a:t>
            </a:r>
            <a:r>
              <a:rPr lang="en-US" altLang="en-US" b="1" dirty="0">
                <a:sym typeface="Symbol" panose="05050102010706020507" pitchFamily="18" charset="2"/>
              </a:rPr>
              <a:t></a:t>
            </a:r>
            <a:r>
              <a:rPr lang="en-US" altLang="en-US" dirty="0">
                <a:sym typeface="Symbol" panose="05050102010706020507" pitchFamily="18" charset="2"/>
              </a:rPr>
              <a:t>C/km</a:t>
            </a:r>
            <a:r>
              <a:rPr lang="en-US" altLang="en-US" dirty="0"/>
              <a:t>, and this represents the rate of change of temperature with respect to height.</a:t>
            </a:r>
            <a:endParaRPr lang="en-IN" dirty="0"/>
          </a:p>
        </p:txBody>
      </p:sp>
      <p:sp>
        <p:nvSpPr>
          <p:cNvPr id="5" name="Content Placeholder 4">
            <a:extLst>
              <a:ext uri="{FF2B5EF4-FFF2-40B4-BE49-F238E27FC236}">
                <a16:creationId xmlns:a16="http://schemas.microsoft.com/office/drawing/2014/main" xmlns="" id="{9C20CB9F-44A6-46EE-9C5C-CBD71C329DC3}"/>
              </a:ext>
            </a:extLst>
          </p:cNvPr>
          <p:cNvSpPr>
            <a:spLocks noGrp="1"/>
          </p:cNvSpPr>
          <p:nvPr>
            <p:ph sz="quarter" idx="14"/>
          </p:nvPr>
        </p:nvSpPr>
        <p:spPr>
          <a:xfrm>
            <a:off x="733425" y="5804461"/>
            <a:ext cx="10721975" cy="313335"/>
          </a:xfrm>
        </p:spPr>
        <p:txBody>
          <a:bodyPr/>
          <a:lstStyle/>
          <a:p>
            <a:pPr algn="ctr">
              <a:lnSpc>
                <a:spcPct val="100000"/>
              </a:lnSpc>
            </a:pPr>
            <a:r>
              <a:rPr lang="en-US" altLang="en-US" sz="1200" b="1" dirty="0"/>
              <a:t>Figure 3</a:t>
            </a:r>
          </a:p>
        </p:txBody>
      </p:sp>
      <p:pic>
        <p:nvPicPr>
          <p:cNvPr id="7" name="Content Placeholder 6" descr="The line T = negative 10 h + 20 is graphed on a coordinate plane. The horizontal axis is labeled: h. The vertical axis is labeled: T. The line falls from (0, 20) through (2, 0).&#10;">
            <a:extLst>
              <a:ext uri="{FF2B5EF4-FFF2-40B4-BE49-F238E27FC236}">
                <a16:creationId xmlns:a16="http://schemas.microsoft.com/office/drawing/2014/main" xmlns="" id="{B851F89C-5C52-4D22-9F27-A56A8F43A6A8}"/>
              </a:ext>
            </a:extLst>
          </p:cNvPr>
          <p:cNvPicPr>
            <a:picLocks noGrp="1" noChangeAspect="1"/>
          </p:cNvPicPr>
          <p:nvPr>
            <p:ph sz="quarter" idx="13"/>
          </p:nvPr>
        </p:nvPicPr>
        <p:blipFill>
          <a:blip r:embed="rId2"/>
          <a:stretch>
            <a:fillRect/>
          </a:stretch>
        </p:blipFill>
        <p:spPr>
          <a:xfrm>
            <a:off x="4500025" y="2706538"/>
            <a:ext cx="3060457" cy="2981202"/>
          </a:xfrm>
          <a:prstGeom prst="rect">
            <a:avLst/>
          </a:prstGeom>
          <a:noFill/>
          <a:ln>
            <a:noFill/>
          </a:ln>
        </p:spPr>
      </p:pic>
    </p:spTree>
    <p:extLst>
      <p:ext uri="{BB962C8B-B14F-4D97-AF65-F5344CB8AC3E}">
        <p14:creationId xmlns:p14="http://schemas.microsoft.com/office/powerpoint/2010/main" val="846940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EFB22-E919-4360-A959-7AC95EEDDDBB}"/>
              </a:ext>
            </a:extLst>
          </p:cNvPr>
          <p:cNvSpPr>
            <a:spLocks noGrp="1"/>
          </p:cNvSpPr>
          <p:nvPr>
            <p:ph type="title"/>
          </p:nvPr>
        </p:nvSpPr>
        <p:spPr>
          <a:xfrm>
            <a:off x="838200" y="384048"/>
            <a:ext cx="10515600" cy="672105"/>
          </a:xfrm>
        </p:spPr>
        <p:txBody>
          <a:bodyPr anchor="t"/>
          <a:lstStyle/>
          <a:p>
            <a:r>
              <a:rPr lang="en-US" altLang="en-US" dirty="0"/>
              <a:t>Example 1(c) – Solution (3 of 3)</a:t>
            </a:r>
            <a:endParaRPr lang="en-IN" sz="2400" b="0" dirty="0"/>
          </a:p>
        </p:txBody>
      </p:sp>
      <p:sp>
        <p:nvSpPr>
          <p:cNvPr id="3" name="Text Placeholder 2">
            <a:extLst>
              <a:ext uri="{FF2B5EF4-FFF2-40B4-BE49-F238E27FC236}">
                <a16:creationId xmlns:a16="http://schemas.microsoft.com/office/drawing/2014/main" xmlns="" id="{75066A7A-C7F2-4C54-B99A-566D84805851}"/>
              </a:ext>
            </a:extLst>
          </p:cNvPr>
          <p:cNvSpPr>
            <a:spLocks noGrp="1"/>
          </p:cNvSpPr>
          <p:nvPr>
            <p:ph type="body" sz="quarter" idx="15"/>
          </p:nvPr>
        </p:nvSpPr>
        <p:spPr>
          <a:xfrm>
            <a:off x="743576" y="1289684"/>
            <a:ext cx="10711543" cy="1074825"/>
          </a:xfrm>
        </p:spPr>
        <p:txBody>
          <a:bodyPr/>
          <a:lstStyle/>
          <a:p>
            <a:pPr>
              <a:lnSpc>
                <a:spcPct val="100000"/>
              </a:lnSpc>
            </a:pPr>
            <a:r>
              <a:rPr lang="en-US" altLang="en-US" dirty="0">
                <a:latin typeface="Arial" panose="020B0604020202020204" pitchFamily="34" charset="0"/>
              </a:rPr>
              <a:t>At a height of </a:t>
            </a:r>
            <a:r>
              <a:rPr lang="en-US" altLang="en-US" i="1" dirty="0">
                <a:latin typeface="Arial" panose="020B0604020202020204" pitchFamily="34" charset="0"/>
              </a:rPr>
              <a:t>h</a:t>
            </a:r>
            <a:r>
              <a:rPr lang="en-US" altLang="en-US" dirty="0">
                <a:latin typeface="Arial" panose="020B0604020202020204" pitchFamily="34" charset="0"/>
              </a:rPr>
              <a:t> = 2.5 km, the temperature is</a:t>
            </a:r>
          </a:p>
          <a:p>
            <a:pPr algn="ctr">
              <a:lnSpc>
                <a:spcPct val="100000"/>
              </a:lnSpc>
            </a:pPr>
            <a:r>
              <a:rPr lang="en-US" altLang="en-US" i="1" dirty="0">
                <a:latin typeface="Arial" panose="020B0604020202020204" pitchFamily="34" charset="0"/>
              </a:rPr>
              <a:t>T</a:t>
            </a:r>
            <a:r>
              <a:rPr lang="en-US" altLang="en-US" dirty="0">
                <a:latin typeface="Arial" panose="020B0604020202020204" pitchFamily="34" charset="0"/>
              </a:rPr>
              <a:t> = −10(2.5) + 20 = −5</a:t>
            </a:r>
            <a:r>
              <a:rPr lang="en-US" altLang="en-US" b="1" dirty="0">
                <a:latin typeface="Arial" panose="020B0604020202020204" pitchFamily="34" charset="0"/>
                <a:sym typeface="Symbol" panose="05050102010706020507" pitchFamily="18" charset="2"/>
              </a:rPr>
              <a:t></a:t>
            </a:r>
            <a:r>
              <a:rPr lang="en-US" altLang="en-US" dirty="0">
                <a:latin typeface="Arial" panose="020B0604020202020204" pitchFamily="34" charset="0"/>
                <a:sym typeface="Symbol" panose="05050102010706020507" pitchFamily="18" charset="2"/>
              </a:rPr>
              <a:t>C</a:t>
            </a:r>
          </a:p>
        </p:txBody>
      </p:sp>
    </p:spTree>
    <p:extLst>
      <p:ext uri="{BB962C8B-B14F-4D97-AF65-F5344CB8AC3E}">
        <p14:creationId xmlns:p14="http://schemas.microsoft.com/office/powerpoint/2010/main" val="146426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EFB22-E919-4360-A959-7AC95EEDDDBB}"/>
              </a:ext>
            </a:extLst>
          </p:cNvPr>
          <p:cNvSpPr>
            <a:spLocks noGrp="1"/>
          </p:cNvSpPr>
          <p:nvPr>
            <p:ph type="title"/>
          </p:nvPr>
        </p:nvSpPr>
        <p:spPr>
          <a:xfrm>
            <a:off x="838200" y="384048"/>
            <a:ext cx="10515600" cy="672105"/>
          </a:xfrm>
        </p:spPr>
        <p:txBody>
          <a:bodyPr anchor="t"/>
          <a:lstStyle/>
          <a:p>
            <a:r>
              <a:rPr lang="en-US" altLang="en-US" dirty="0"/>
              <a:t>Linear Models </a:t>
            </a:r>
            <a:r>
              <a:rPr lang="en-US" altLang="en-US" b="0" dirty="0"/>
              <a:t>(4 of 4)</a:t>
            </a:r>
            <a:endParaRPr lang="en-IN" b="0" dirty="0"/>
          </a:p>
        </p:txBody>
      </p:sp>
      <p:sp>
        <p:nvSpPr>
          <p:cNvPr id="3" name="Text Placeholder 2">
            <a:extLst>
              <a:ext uri="{FF2B5EF4-FFF2-40B4-BE49-F238E27FC236}">
                <a16:creationId xmlns:a16="http://schemas.microsoft.com/office/drawing/2014/main" xmlns="" id="{75066A7A-C7F2-4C54-B99A-566D84805851}"/>
              </a:ext>
            </a:extLst>
          </p:cNvPr>
          <p:cNvSpPr>
            <a:spLocks noGrp="1"/>
          </p:cNvSpPr>
          <p:nvPr>
            <p:ph type="body" sz="quarter" idx="15"/>
          </p:nvPr>
        </p:nvSpPr>
        <p:spPr>
          <a:xfrm>
            <a:off x="743576" y="1289684"/>
            <a:ext cx="10711543" cy="1693661"/>
          </a:xfrm>
        </p:spPr>
        <p:txBody>
          <a:bodyPr/>
          <a:lstStyle/>
          <a:p>
            <a:pPr>
              <a:lnSpc>
                <a:spcPct val="100000"/>
              </a:lnSpc>
              <a:spcAft>
                <a:spcPts val="600"/>
              </a:spcAft>
            </a:pPr>
            <a:r>
              <a:rPr lang="en-US" altLang="en-US" dirty="0">
                <a:latin typeface="Arial" panose="020B0604020202020204" pitchFamily="34" charset="0"/>
              </a:rPr>
              <a:t>If there is no physical law or principle to help us formulate a model, we construct an </a:t>
            </a:r>
            <a:r>
              <a:rPr lang="en-US" altLang="en-US" b="1" dirty="0">
                <a:latin typeface="Arial" panose="020B0604020202020204" pitchFamily="34" charset="0"/>
              </a:rPr>
              <a:t>empirical model</a:t>
            </a:r>
            <a:r>
              <a:rPr lang="en-US" altLang="en-US" dirty="0">
                <a:latin typeface="Arial" panose="020B0604020202020204" pitchFamily="34" charset="0"/>
              </a:rPr>
              <a:t>, which is based entirely on collected data.</a:t>
            </a:r>
          </a:p>
          <a:p>
            <a:pPr>
              <a:lnSpc>
                <a:spcPct val="100000"/>
              </a:lnSpc>
              <a:spcAft>
                <a:spcPts val="600"/>
              </a:spcAft>
            </a:pPr>
            <a:r>
              <a:rPr lang="en-US" altLang="en-US" dirty="0">
                <a:latin typeface="Arial" panose="020B0604020202020204" pitchFamily="34" charset="0"/>
              </a:rPr>
              <a:t>We seek a curve that “fits” the data in the sense that it captures the basic trend of the data points.</a:t>
            </a:r>
          </a:p>
        </p:txBody>
      </p:sp>
    </p:spTree>
    <p:extLst>
      <p:ext uri="{BB962C8B-B14F-4D97-AF65-F5344CB8AC3E}">
        <p14:creationId xmlns:p14="http://schemas.microsoft.com/office/powerpoint/2010/main" val="3369392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523267"/>
          </a:xfrm>
        </p:spPr>
        <p:txBody>
          <a:bodyPr/>
          <a:lstStyle/>
          <a:p>
            <a:pPr algn="ctr"/>
            <a:r>
              <a:rPr lang="en-IN" dirty="0">
                <a:solidFill>
                  <a:srgbClr val="0079C2"/>
                </a:solidFill>
              </a:rPr>
              <a:t>Polynomials</a:t>
            </a:r>
          </a:p>
        </p:txBody>
      </p:sp>
    </p:spTree>
    <p:extLst>
      <p:ext uri="{BB962C8B-B14F-4D97-AF65-F5344CB8AC3E}">
        <p14:creationId xmlns:p14="http://schemas.microsoft.com/office/powerpoint/2010/main" val="3364465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E49B4-EBF0-4013-982E-FAE9725C2FFA}"/>
              </a:ext>
            </a:extLst>
          </p:cNvPr>
          <p:cNvSpPr>
            <a:spLocks noGrp="1"/>
          </p:cNvSpPr>
          <p:nvPr>
            <p:ph type="title"/>
          </p:nvPr>
        </p:nvSpPr>
        <p:spPr/>
        <p:txBody>
          <a:bodyPr/>
          <a:lstStyle/>
          <a:p>
            <a:r>
              <a:rPr lang="en-US" altLang="en-US" dirty="0"/>
              <a:t>Polynomials </a:t>
            </a:r>
            <a:r>
              <a:rPr lang="en-US" altLang="en-US" b="0" dirty="0"/>
              <a:t>(1 of 4)</a:t>
            </a:r>
            <a:endParaRPr lang="en-IN" b="0" dirty="0"/>
          </a:p>
        </p:txBody>
      </p:sp>
      <p:sp>
        <p:nvSpPr>
          <p:cNvPr id="3" name="Content Placeholder 2">
            <a:extLst>
              <a:ext uri="{FF2B5EF4-FFF2-40B4-BE49-F238E27FC236}">
                <a16:creationId xmlns:a16="http://schemas.microsoft.com/office/drawing/2014/main" xmlns="" id="{AE373349-B4EA-4C5D-A2FD-6676DF0C36F1}"/>
              </a:ext>
            </a:extLst>
          </p:cNvPr>
          <p:cNvSpPr>
            <a:spLocks noGrp="1"/>
          </p:cNvSpPr>
          <p:nvPr>
            <p:ph sz="quarter" idx="23"/>
          </p:nvPr>
        </p:nvSpPr>
        <p:spPr>
          <a:xfrm>
            <a:off x="736600" y="1289049"/>
            <a:ext cx="5151016" cy="366383"/>
          </a:xfrm>
        </p:spPr>
        <p:txBody>
          <a:bodyPr/>
          <a:lstStyle/>
          <a:p>
            <a:pPr>
              <a:lnSpc>
                <a:spcPct val="100000"/>
              </a:lnSpc>
            </a:pPr>
            <a:r>
              <a:rPr lang="en-US" altLang="en-US" dirty="0"/>
              <a:t>A function </a:t>
            </a:r>
            <a:r>
              <a:rPr lang="en-US" altLang="en-US" i="1" dirty="0"/>
              <a:t>P</a:t>
            </a:r>
            <a:r>
              <a:rPr lang="en-US" altLang="en-US" dirty="0"/>
              <a:t> is called a </a:t>
            </a:r>
            <a:r>
              <a:rPr lang="en-US" altLang="en-US" b="1" dirty="0"/>
              <a:t>polynomial </a:t>
            </a:r>
            <a:r>
              <a:rPr lang="en-US" altLang="en-US" dirty="0"/>
              <a:t>if</a:t>
            </a:r>
            <a:endParaRPr lang="en-IN" dirty="0"/>
          </a:p>
        </p:txBody>
      </p:sp>
      <p:graphicFrame>
        <p:nvGraphicFramePr>
          <p:cNvPr id="20" name="Content Placeholder 19" descr="P(x) = a(_n) x^(n) + a_(n minus 1) x^n (minus 1) + L + (a_2) x^(2) + a_(1) x + a_(0)">
            <a:extLst>
              <a:ext uri="{FF2B5EF4-FFF2-40B4-BE49-F238E27FC236}">
                <a16:creationId xmlns:a16="http://schemas.microsoft.com/office/drawing/2014/main" xmlns="" id="{C4A21B02-59C8-4F02-B93F-CFD7F998E589}"/>
              </a:ext>
            </a:extLst>
          </p:cNvPr>
          <p:cNvGraphicFramePr>
            <a:graphicFrameLocks noGrp="1" noChangeAspect="1"/>
          </p:cNvGraphicFramePr>
          <p:nvPr>
            <p:ph sz="quarter" idx="24"/>
            <p:extLst>
              <p:ext uri="{D42A27DB-BD31-4B8C-83A1-F6EECF244321}">
                <p14:modId xmlns:p14="http://schemas.microsoft.com/office/powerpoint/2010/main" val="1496576676"/>
              </p:ext>
            </p:extLst>
          </p:nvPr>
        </p:nvGraphicFramePr>
        <p:xfrm>
          <a:off x="3419475" y="2001838"/>
          <a:ext cx="5353050" cy="430212"/>
        </p:xfrm>
        <a:graphic>
          <a:graphicData uri="http://schemas.openxmlformats.org/presentationml/2006/ole">
            <mc:AlternateContent xmlns:mc="http://schemas.openxmlformats.org/markup-compatibility/2006">
              <mc:Choice xmlns:v="urn:schemas-microsoft-com:vml" Requires="v">
                <p:oleObj spid="_x0000_s412404" name="Equation" r:id="rId3" imgW="5537160" imgH="444240" progId="Equation.DSMT4">
                  <p:embed/>
                </p:oleObj>
              </mc:Choice>
              <mc:Fallback>
                <p:oleObj name="Equation" r:id="rId3" imgW="5537160" imgH="444240" progId="Equation.DSMT4">
                  <p:embed/>
                  <p:pic>
                    <p:nvPicPr>
                      <p:cNvPr id="19" name="Object 18">
                        <a:extLst>
                          <a:ext uri="{FF2B5EF4-FFF2-40B4-BE49-F238E27FC236}">
                            <a16:creationId xmlns:a16="http://schemas.microsoft.com/office/drawing/2014/main" xmlns="" id="{5F176F3A-E828-4D4E-958E-17B04B0057DB}"/>
                          </a:ext>
                        </a:extLst>
                      </p:cNvPr>
                      <p:cNvPicPr/>
                      <p:nvPr/>
                    </p:nvPicPr>
                    <p:blipFill>
                      <a:blip r:embed="rId4"/>
                      <a:stretch>
                        <a:fillRect/>
                      </a:stretch>
                    </p:blipFill>
                    <p:spPr>
                      <a:xfrm>
                        <a:off x="3419475" y="2001838"/>
                        <a:ext cx="5353050" cy="43021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0A5C643F-74AC-4F0A-9F7C-A2ABC49077B0}"/>
              </a:ext>
            </a:extLst>
          </p:cNvPr>
          <p:cNvSpPr>
            <a:spLocks noGrp="1"/>
          </p:cNvSpPr>
          <p:nvPr>
            <p:ph sz="quarter" idx="25"/>
          </p:nvPr>
        </p:nvSpPr>
        <p:spPr>
          <a:xfrm>
            <a:off x="736600" y="2644448"/>
            <a:ext cx="6864928" cy="317829"/>
          </a:xfrm>
        </p:spPr>
        <p:txBody>
          <a:bodyPr/>
          <a:lstStyle/>
          <a:p>
            <a:pPr>
              <a:lnSpc>
                <a:spcPct val="100000"/>
              </a:lnSpc>
            </a:pPr>
            <a:r>
              <a:rPr lang="en-US" altLang="en-US" dirty="0"/>
              <a:t>where </a:t>
            </a:r>
            <a:r>
              <a:rPr lang="en-US" altLang="en-US" i="1" dirty="0"/>
              <a:t>n</a:t>
            </a:r>
            <a:r>
              <a:rPr lang="en-US" altLang="en-US" dirty="0"/>
              <a:t> is a nonnegative integer and the numbers</a:t>
            </a:r>
            <a:endParaRPr lang="en-IN" dirty="0"/>
          </a:p>
        </p:txBody>
      </p:sp>
      <p:graphicFrame>
        <p:nvGraphicFramePr>
          <p:cNvPr id="4" name="Content Placeholder 3" descr="(a_0), (a_1), (a_2),...(a_n)"/>
          <p:cNvGraphicFramePr>
            <a:graphicFrameLocks noGrp="1" noChangeAspect="1"/>
          </p:cNvGraphicFramePr>
          <p:nvPr>
            <p:ph sz="quarter" idx="27"/>
            <p:extLst>
              <p:ext uri="{D42A27DB-BD31-4B8C-83A1-F6EECF244321}">
                <p14:modId xmlns:p14="http://schemas.microsoft.com/office/powerpoint/2010/main" val="3216436323"/>
              </p:ext>
            </p:extLst>
          </p:nvPr>
        </p:nvGraphicFramePr>
        <p:xfrm>
          <a:off x="7587012" y="2623296"/>
          <a:ext cx="2022757" cy="485461"/>
        </p:xfrm>
        <a:graphic>
          <a:graphicData uri="http://schemas.openxmlformats.org/presentationml/2006/ole">
            <mc:AlternateContent xmlns:mc="http://schemas.openxmlformats.org/markup-compatibility/2006">
              <mc:Choice xmlns:v="urn:schemas-microsoft-com:vml" Requires="v">
                <p:oleObj spid="_x0000_s412405" name="Equation" r:id="rId5" imgW="952200" imgH="228600" progId="Equation.DSMT4">
                  <p:embed/>
                </p:oleObj>
              </mc:Choice>
              <mc:Fallback>
                <p:oleObj name="Equation" r:id="rId5" imgW="952200" imgH="228600" progId="Equation.DSMT4">
                  <p:embed/>
                  <p:pic>
                    <p:nvPicPr>
                      <p:cNvPr id="0" name=""/>
                      <p:cNvPicPr/>
                      <p:nvPr/>
                    </p:nvPicPr>
                    <p:blipFill>
                      <a:blip r:embed="rId6"/>
                      <a:stretch>
                        <a:fillRect/>
                      </a:stretch>
                    </p:blipFill>
                    <p:spPr>
                      <a:xfrm>
                        <a:off x="7587012" y="2623296"/>
                        <a:ext cx="2022757" cy="485461"/>
                      </a:xfrm>
                      <a:prstGeom prst="rect">
                        <a:avLst/>
                      </a:prstGeom>
                    </p:spPr>
                  </p:pic>
                </p:oleObj>
              </mc:Fallback>
            </mc:AlternateContent>
          </a:graphicData>
        </a:graphic>
      </p:graphicFrame>
      <p:sp>
        <p:nvSpPr>
          <p:cNvPr id="14" name="Content Placeholder 7"/>
          <p:cNvSpPr>
            <a:spLocks noGrp="1"/>
          </p:cNvSpPr>
          <p:nvPr>
            <p:ph sz="quarter" idx="29"/>
          </p:nvPr>
        </p:nvSpPr>
        <p:spPr>
          <a:xfrm>
            <a:off x="736599" y="3125249"/>
            <a:ext cx="7714673" cy="331896"/>
          </a:xfrm>
        </p:spPr>
        <p:txBody>
          <a:bodyPr/>
          <a:lstStyle/>
          <a:p>
            <a:pPr>
              <a:lnSpc>
                <a:spcPct val="100000"/>
              </a:lnSpc>
            </a:pPr>
            <a:r>
              <a:rPr lang="en-US" altLang="en-US" dirty="0"/>
              <a:t>are constants called the </a:t>
            </a:r>
            <a:r>
              <a:rPr lang="en-US" altLang="en-US" b="1" dirty="0"/>
              <a:t>coefficients </a:t>
            </a:r>
            <a:r>
              <a:rPr lang="en-US" altLang="en-US" dirty="0"/>
              <a:t>of the polynomial.</a:t>
            </a:r>
            <a:endParaRPr lang="en-US" dirty="0"/>
          </a:p>
        </p:txBody>
      </p:sp>
      <p:sp>
        <p:nvSpPr>
          <p:cNvPr id="6" name="Content Placeholder 5">
            <a:extLst>
              <a:ext uri="{FF2B5EF4-FFF2-40B4-BE49-F238E27FC236}">
                <a16:creationId xmlns:a16="http://schemas.microsoft.com/office/drawing/2014/main" xmlns="" id="{7E82A5E5-F601-40BF-BA8F-2F87AB96E993}"/>
              </a:ext>
            </a:extLst>
          </p:cNvPr>
          <p:cNvSpPr>
            <a:spLocks noGrp="1"/>
          </p:cNvSpPr>
          <p:nvPr>
            <p:ph sz="quarter" idx="26"/>
          </p:nvPr>
        </p:nvSpPr>
        <p:spPr>
          <a:xfrm>
            <a:off x="736599" y="3772791"/>
            <a:ext cx="4438905" cy="332866"/>
          </a:xfrm>
        </p:spPr>
        <p:txBody>
          <a:bodyPr/>
          <a:lstStyle/>
          <a:p>
            <a:pPr>
              <a:lnSpc>
                <a:spcPct val="100000"/>
              </a:lnSpc>
            </a:pPr>
            <a:r>
              <a:rPr lang="en-US" altLang="en-US" dirty="0"/>
              <a:t>The domain of any polynomial is</a:t>
            </a:r>
            <a:endParaRPr lang="en-IN" dirty="0"/>
          </a:p>
        </p:txBody>
      </p:sp>
      <p:graphicFrame>
        <p:nvGraphicFramePr>
          <p:cNvPr id="22" name="Content Placeholder 21" descr="R = (negative infinity, infinity)">
            <a:extLst>
              <a:ext uri="{FF2B5EF4-FFF2-40B4-BE49-F238E27FC236}">
                <a16:creationId xmlns:a16="http://schemas.microsoft.com/office/drawing/2014/main" xmlns="" id="{3FE88E0D-E13B-4B20-A897-A173F845E5D4}"/>
              </a:ext>
            </a:extLst>
          </p:cNvPr>
          <p:cNvGraphicFramePr>
            <a:graphicFrameLocks noGrp="1" noChangeAspect="1"/>
          </p:cNvGraphicFramePr>
          <p:nvPr>
            <p:ph sz="quarter" idx="28"/>
            <p:extLst>
              <p:ext uri="{D42A27DB-BD31-4B8C-83A1-F6EECF244321}">
                <p14:modId xmlns:p14="http://schemas.microsoft.com/office/powerpoint/2010/main" val="3789677864"/>
              </p:ext>
            </p:extLst>
          </p:nvPr>
        </p:nvGraphicFramePr>
        <p:xfrm>
          <a:off x="5175504" y="3768698"/>
          <a:ext cx="1612900" cy="431800"/>
        </p:xfrm>
        <a:graphic>
          <a:graphicData uri="http://schemas.openxmlformats.org/presentationml/2006/ole">
            <mc:AlternateContent xmlns:mc="http://schemas.openxmlformats.org/markup-compatibility/2006">
              <mc:Choice xmlns:v="urn:schemas-microsoft-com:vml" Requires="v">
                <p:oleObj spid="_x0000_s412406" name="Equation" r:id="rId7" imgW="1612800" imgH="431640" progId="Equation.DSMT4">
                  <p:embed/>
                </p:oleObj>
              </mc:Choice>
              <mc:Fallback>
                <p:oleObj name="Equation" r:id="rId7" imgW="1612800" imgH="431640" progId="Equation.DSMT4">
                  <p:embed/>
                  <p:pic>
                    <p:nvPicPr>
                      <p:cNvPr id="21" name="Object 20">
                        <a:extLst>
                          <a:ext uri="{FF2B5EF4-FFF2-40B4-BE49-F238E27FC236}">
                            <a16:creationId xmlns:a16="http://schemas.microsoft.com/office/drawing/2014/main" xmlns="" id="{A92B07A9-7E60-47BC-BD06-4FA9B830C3D8}"/>
                          </a:ext>
                        </a:extLst>
                      </p:cNvPr>
                      <p:cNvPicPr/>
                      <p:nvPr/>
                    </p:nvPicPr>
                    <p:blipFill>
                      <a:blip r:embed="rId8"/>
                      <a:stretch>
                        <a:fillRect/>
                      </a:stretch>
                    </p:blipFill>
                    <p:spPr>
                      <a:xfrm>
                        <a:off x="5175504" y="3768698"/>
                        <a:ext cx="1612900" cy="4318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1F977274-8CEA-4003-AA51-B9C8D50A87D6}"/>
              </a:ext>
            </a:extLst>
          </p:cNvPr>
          <p:cNvSpPr>
            <a:spLocks noGrp="1"/>
          </p:cNvSpPr>
          <p:nvPr>
            <p:ph sz="quarter" idx="30"/>
          </p:nvPr>
        </p:nvSpPr>
        <p:spPr>
          <a:xfrm>
            <a:off x="6922008" y="3790094"/>
            <a:ext cx="3593591" cy="383318"/>
          </a:xfrm>
        </p:spPr>
        <p:txBody>
          <a:bodyPr/>
          <a:lstStyle/>
          <a:p>
            <a:pPr>
              <a:lnSpc>
                <a:spcPct val="100000"/>
              </a:lnSpc>
            </a:pPr>
            <a:r>
              <a:rPr lang="en-US" altLang="en-US" dirty="0"/>
              <a:t>If the </a:t>
            </a:r>
            <a:r>
              <a:rPr lang="en-US" altLang="en-US" b="1" dirty="0"/>
              <a:t>leading coefficient</a:t>
            </a:r>
            <a:endParaRPr lang="en-IN" b="1" dirty="0"/>
          </a:p>
        </p:txBody>
      </p:sp>
      <p:graphicFrame>
        <p:nvGraphicFramePr>
          <p:cNvPr id="24" name="Content Placeholder 23" descr="a_n != 0,">
            <a:extLst>
              <a:ext uri="{FF2B5EF4-FFF2-40B4-BE49-F238E27FC236}">
                <a16:creationId xmlns:a16="http://schemas.microsoft.com/office/drawing/2014/main" xmlns="" id="{3CF347ED-ADCE-4C4A-BCAD-AE44E27E994D}"/>
              </a:ext>
            </a:extLst>
          </p:cNvPr>
          <p:cNvGraphicFramePr>
            <a:graphicFrameLocks noGrp="1" noChangeAspect="1"/>
          </p:cNvGraphicFramePr>
          <p:nvPr>
            <p:ph sz="quarter" idx="31"/>
            <p:extLst>
              <p:ext uri="{D42A27DB-BD31-4B8C-83A1-F6EECF244321}">
                <p14:modId xmlns:p14="http://schemas.microsoft.com/office/powerpoint/2010/main" val="3045938455"/>
              </p:ext>
            </p:extLst>
          </p:nvPr>
        </p:nvGraphicFramePr>
        <p:xfrm>
          <a:off x="10423810" y="3811581"/>
          <a:ext cx="876300" cy="381000"/>
        </p:xfrm>
        <a:graphic>
          <a:graphicData uri="http://schemas.openxmlformats.org/presentationml/2006/ole">
            <mc:AlternateContent xmlns:mc="http://schemas.openxmlformats.org/markup-compatibility/2006">
              <mc:Choice xmlns:v="urn:schemas-microsoft-com:vml" Requires="v">
                <p:oleObj spid="_x0000_s412407" name="Equation" r:id="rId9" imgW="876240" imgH="380880" progId="Equation.DSMT4">
                  <p:embed/>
                </p:oleObj>
              </mc:Choice>
              <mc:Fallback>
                <p:oleObj name="Equation" r:id="rId9" imgW="876240" imgH="380880" progId="Equation.DSMT4">
                  <p:embed/>
                  <p:pic>
                    <p:nvPicPr>
                      <p:cNvPr id="23" name="Object 22">
                        <a:extLst>
                          <a:ext uri="{FF2B5EF4-FFF2-40B4-BE49-F238E27FC236}">
                            <a16:creationId xmlns:a16="http://schemas.microsoft.com/office/drawing/2014/main" xmlns="" id="{D15E8590-3548-4FE3-8524-9BEC13806D3A}"/>
                          </a:ext>
                        </a:extLst>
                      </p:cNvPr>
                      <p:cNvPicPr/>
                      <p:nvPr/>
                    </p:nvPicPr>
                    <p:blipFill>
                      <a:blip r:embed="rId10"/>
                      <a:stretch>
                        <a:fillRect/>
                      </a:stretch>
                    </p:blipFill>
                    <p:spPr>
                      <a:xfrm>
                        <a:off x="10423810" y="3811581"/>
                        <a:ext cx="876300" cy="38100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132E330D-464A-4EB0-99F3-E8C77B74E7CE}"/>
              </a:ext>
            </a:extLst>
          </p:cNvPr>
          <p:cNvSpPr>
            <a:spLocks noGrp="1"/>
          </p:cNvSpPr>
          <p:nvPr>
            <p:ph sz="quarter" idx="32"/>
          </p:nvPr>
        </p:nvSpPr>
        <p:spPr>
          <a:xfrm>
            <a:off x="745835" y="4254086"/>
            <a:ext cx="9894455" cy="363602"/>
          </a:xfrm>
        </p:spPr>
        <p:txBody>
          <a:bodyPr/>
          <a:lstStyle/>
          <a:p>
            <a:pPr>
              <a:lnSpc>
                <a:spcPct val="100000"/>
              </a:lnSpc>
            </a:pPr>
            <a:r>
              <a:rPr lang="en-US" altLang="en-US" dirty="0"/>
              <a:t>then the </a:t>
            </a:r>
            <a:r>
              <a:rPr lang="en-US" altLang="en-US" b="1" dirty="0"/>
              <a:t>degree </a:t>
            </a:r>
            <a:r>
              <a:rPr lang="en-US" altLang="en-US" dirty="0"/>
              <a:t>of the polynomial is </a:t>
            </a:r>
            <a:r>
              <a:rPr lang="en-US" altLang="en-US" i="1" dirty="0"/>
              <a:t>n</a:t>
            </a:r>
            <a:r>
              <a:rPr lang="en-US" altLang="en-US" dirty="0"/>
              <a:t>. For example, the function</a:t>
            </a:r>
            <a:endParaRPr lang="en-IN" dirty="0"/>
          </a:p>
        </p:txBody>
      </p:sp>
      <p:graphicFrame>
        <p:nvGraphicFramePr>
          <p:cNvPr id="26" name="Content Placeholder 25" descr="P(x) = 2(x^6) minus x^4 + (2/5)(x^3) + sqrt(2)&#10;">
            <a:extLst>
              <a:ext uri="{FF2B5EF4-FFF2-40B4-BE49-F238E27FC236}">
                <a16:creationId xmlns:a16="http://schemas.microsoft.com/office/drawing/2014/main" xmlns="" id="{CD25E3A4-E52C-41C4-ADF9-717EA0941457}"/>
              </a:ext>
            </a:extLst>
          </p:cNvPr>
          <p:cNvGraphicFramePr>
            <a:graphicFrameLocks noGrp="1" noChangeAspect="1"/>
          </p:cNvGraphicFramePr>
          <p:nvPr>
            <p:ph sz="quarter" idx="33"/>
            <p:extLst>
              <p:ext uri="{D42A27DB-BD31-4B8C-83A1-F6EECF244321}">
                <p14:modId xmlns:p14="http://schemas.microsoft.com/office/powerpoint/2010/main" val="1717812584"/>
              </p:ext>
            </p:extLst>
          </p:nvPr>
        </p:nvGraphicFramePr>
        <p:xfrm>
          <a:off x="3980370" y="4760131"/>
          <a:ext cx="3349343" cy="672399"/>
        </p:xfrm>
        <a:graphic>
          <a:graphicData uri="http://schemas.openxmlformats.org/presentationml/2006/ole">
            <mc:AlternateContent xmlns:mc="http://schemas.openxmlformats.org/markup-compatibility/2006">
              <mc:Choice xmlns:v="urn:schemas-microsoft-com:vml" Requires="v">
                <p:oleObj spid="_x0000_s412408" name="Equation" r:id="rId11" imgW="3670200" imgH="736560" progId="Equation.DSMT4">
                  <p:embed/>
                </p:oleObj>
              </mc:Choice>
              <mc:Fallback>
                <p:oleObj name="Equation" r:id="rId11" imgW="3670200" imgH="736560" progId="Equation.DSMT4">
                  <p:embed/>
                  <p:pic>
                    <p:nvPicPr>
                      <p:cNvPr id="25" name="Object 24">
                        <a:extLst>
                          <a:ext uri="{FF2B5EF4-FFF2-40B4-BE49-F238E27FC236}">
                            <a16:creationId xmlns:a16="http://schemas.microsoft.com/office/drawing/2014/main" xmlns="" id="{80A58EBE-9A93-49F9-AB54-66B45B3C4B7D}"/>
                          </a:ext>
                        </a:extLst>
                      </p:cNvPr>
                      <p:cNvPicPr/>
                      <p:nvPr/>
                    </p:nvPicPr>
                    <p:blipFill>
                      <a:blip r:embed="rId12"/>
                      <a:stretch>
                        <a:fillRect/>
                      </a:stretch>
                    </p:blipFill>
                    <p:spPr>
                      <a:xfrm>
                        <a:off x="3980370" y="4760131"/>
                        <a:ext cx="3349343" cy="672399"/>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xmlns="" id="{66675BFB-2726-4172-A9BE-58DADBB1F173}"/>
              </a:ext>
            </a:extLst>
          </p:cNvPr>
          <p:cNvSpPr>
            <a:spLocks noGrp="1"/>
          </p:cNvSpPr>
          <p:nvPr>
            <p:ph sz="quarter" idx="34"/>
          </p:nvPr>
        </p:nvSpPr>
        <p:spPr>
          <a:xfrm>
            <a:off x="736600" y="5625402"/>
            <a:ext cx="3983182" cy="363601"/>
          </a:xfrm>
        </p:spPr>
        <p:txBody>
          <a:bodyPr/>
          <a:lstStyle/>
          <a:p>
            <a:pPr>
              <a:lnSpc>
                <a:spcPct val="100000"/>
              </a:lnSpc>
            </a:pPr>
            <a:r>
              <a:rPr lang="en-US" altLang="en-US" dirty="0"/>
              <a:t>is a polynomial of degree 6.</a:t>
            </a:r>
            <a:endParaRPr lang="en-IN" dirty="0"/>
          </a:p>
        </p:txBody>
      </p:sp>
    </p:spTree>
    <p:extLst>
      <p:ext uri="{BB962C8B-B14F-4D97-AF65-F5344CB8AC3E}">
        <p14:creationId xmlns:p14="http://schemas.microsoft.com/office/powerpoint/2010/main" val="1629117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4BB47B-F20C-43A4-9341-899A14E17CF1}"/>
              </a:ext>
            </a:extLst>
          </p:cNvPr>
          <p:cNvSpPr>
            <a:spLocks noGrp="1"/>
          </p:cNvSpPr>
          <p:nvPr>
            <p:ph type="title"/>
          </p:nvPr>
        </p:nvSpPr>
        <p:spPr/>
        <p:txBody>
          <a:bodyPr/>
          <a:lstStyle/>
          <a:p>
            <a:r>
              <a:rPr lang="en-US" altLang="en-US" dirty="0"/>
              <a:t>Polynomials </a:t>
            </a:r>
            <a:r>
              <a:rPr lang="en-US" altLang="en-US" b="0" dirty="0"/>
              <a:t>(2 of 4)</a:t>
            </a:r>
            <a:endParaRPr lang="en-IN" dirty="0"/>
          </a:p>
        </p:txBody>
      </p:sp>
      <p:sp>
        <p:nvSpPr>
          <p:cNvPr id="3" name="Content Placeholder 2">
            <a:extLst>
              <a:ext uri="{FF2B5EF4-FFF2-40B4-BE49-F238E27FC236}">
                <a16:creationId xmlns:a16="http://schemas.microsoft.com/office/drawing/2014/main" xmlns="" id="{CD0E5EBE-6BA1-4A5C-A0B9-565B82942A40}"/>
              </a:ext>
            </a:extLst>
          </p:cNvPr>
          <p:cNvSpPr>
            <a:spLocks noGrp="1"/>
          </p:cNvSpPr>
          <p:nvPr>
            <p:ph sz="quarter" idx="23"/>
          </p:nvPr>
        </p:nvSpPr>
        <p:spPr>
          <a:xfrm>
            <a:off x="736600" y="1289050"/>
            <a:ext cx="10718800" cy="687532"/>
          </a:xfrm>
        </p:spPr>
        <p:txBody>
          <a:bodyPr/>
          <a:lstStyle/>
          <a:p>
            <a:pPr>
              <a:lnSpc>
                <a:spcPct val="100000"/>
              </a:lnSpc>
            </a:pPr>
            <a:r>
              <a:rPr lang="en-US" altLang="en-US" dirty="0"/>
              <a:t>A polynomial of degree 1 is of the form </a:t>
            </a:r>
            <a:r>
              <a:rPr lang="en-US" altLang="en-US" i="1" dirty="0"/>
              <a:t>P</a:t>
            </a:r>
            <a:r>
              <a:rPr lang="en-US" altLang="en-US" sz="400" i="1" dirty="0"/>
              <a:t> </a:t>
            </a:r>
            <a:r>
              <a:rPr lang="en-US" altLang="en-US" dirty="0"/>
              <a:t>(</a:t>
            </a:r>
            <a:r>
              <a:rPr lang="en-US" altLang="en-US" i="1" dirty="0"/>
              <a:t>x</a:t>
            </a:r>
            <a:r>
              <a:rPr lang="en-US" altLang="en-US" dirty="0"/>
              <a:t>) = </a:t>
            </a:r>
            <a:r>
              <a:rPr lang="en-US" altLang="en-US" i="1" dirty="0"/>
              <a:t>mx</a:t>
            </a:r>
            <a:r>
              <a:rPr lang="en-US" altLang="en-US" dirty="0"/>
              <a:t> + </a:t>
            </a:r>
            <a:r>
              <a:rPr lang="en-US" altLang="en-US" i="1" dirty="0"/>
              <a:t>b</a:t>
            </a:r>
            <a:r>
              <a:rPr lang="en-US" altLang="en-US" dirty="0"/>
              <a:t> and so it is a linear function.</a:t>
            </a:r>
            <a:endParaRPr lang="en-IN" dirty="0"/>
          </a:p>
        </p:txBody>
      </p:sp>
      <p:sp>
        <p:nvSpPr>
          <p:cNvPr id="4" name="Content Placeholder 3">
            <a:extLst>
              <a:ext uri="{FF2B5EF4-FFF2-40B4-BE49-F238E27FC236}">
                <a16:creationId xmlns:a16="http://schemas.microsoft.com/office/drawing/2014/main" xmlns="" id="{A08B2E65-32AB-4391-97D9-F39597B896A9}"/>
              </a:ext>
            </a:extLst>
          </p:cNvPr>
          <p:cNvSpPr>
            <a:spLocks noGrp="1"/>
          </p:cNvSpPr>
          <p:nvPr>
            <p:ph sz="quarter" idx="24"/>
          </p:nvPr>
        </p:nvSpPr>
        <p:spPr>
          <a:xfrm>
            <a:off x="736600" y="2186559"/>
            <a:ext cx="5225288" cy="334963"/>
          </a:xfrm>
        </p:spPr>
        <p:txBody>
          <a:bodyPr/>
          <a:lstStyle/>
          <a:p>
            <a:pPr>
              <a:lnSpc>
                <a:spcPct val="100000"/>
              </a:lnSpc>
            </a:pPr>
            <a:r>
              <a:rPr lang="en-US" altLang="en-US" dirty="0"/>
              <a:t>A polynomial of degree 2 is of the form</a:t>
            </a:r>
            <a:endParaRPr lang="en-IN" dirty="0"/>
          </a:p>
        </p:txBody>
      </p:sp>
      <p:graphicFrame>
        <p:nvGraphicFramePr>
          <p:cNvPr id="12" name="Content Placeholder 11" descr="P(x) = ax^(2) + bx + 0">
            <a:extLst>
              <a:ext uri="{FF2B5EF4-FFF2-40B4-BE49-F238E27FC236}">
                <a16:creationId xmlns:a16="http://schemas.microsoft.com/office/drawing/2014/main" xmlns="" id="{81F17DC1-B4F0-4786-AD8C-E34CC9D12626}"/>
              </a:ext>
            </a:extLst>
          </p:cNvPr>
          <p:cNvGraphicFramePr>
            <a:graphicFrameLocks noGrp="1" noChangeAspect="1"/>
          </p:cNvGraphicFramePr>
          <p:nvPr>
            <p:ph sz="quarter" idx="25"/>
            <p:extLst>
              <p:ext uri="{D42A27DB-BD31-4B8C-83A1-F6EECF244321}">
                <p14:modId xmlns:p14="http://schemas.microsoft.com/office/powerpoint/2010/main" val="3540829922"/>
              </p:ext>
            </p:extLst>
          </p:nvPr>
        </p:nvGraphicFramePr>
        <p:xfrm>
          <a:off x="6007100" y="2144713"/>
          <a:ext cx="2578100" cy="444500"/>
        </p:xfrm>
        <a:graphic>
          <a:graphicData uri="http://schemas.openxmlformats.org/presentationml/2006/ole">
            <mc:AlternateContent xmlns:mc="http://schemas.openxmlformats.org/markup-compatibility/2006">
              <mc:Choice xmlns:v="urn:schemas-microsoft-com:vml" Requires="v">
                <p:oleObj spid="_x0000_s386416" name="Equation" r:id="rId3" imgW="2577960" imgH="444240" progId="Equation.DSMT4">
                  <p:embed/>
                </p:oleObj>
              </mc:Choice>
              <mc:Fallback>
                <p:oleObj name="Equation" r:id="rId3" imgW="2577960" imgH="444240" progId="Equation.DSMT4">
                  <p:embed/>
                  <p:pic>
                    <p:nvPicPr>
                      <p:cNvPr id="11" name="Object 10">
                        <a:extLst>
                          <a:ext uri="{FF2B5EF4-FFF2-40B4-BE49-F238E27FC236}">
                            <a16:creationId xmlns:a16="http://schemas.microsoft.com/office/drawing/2014/main" xmlns="" id="{CAD42A3E-F83A-4E59-A949-7EFDDA043E09}"/>
                          </a:ext>
                        </a:extLst>
                      </p:cNvPr>
                      <p:cNvPicPr/>
                      <p:nvPr/>
                    </p:nvPicPr>
                    <p:blipFill>
                      <a:blip r:embed="rId4"/>
                      <a:stretch>
                        <a:fillRect/>
                      </a:stretch>
                    </p:blipFill>
                    <p:spPr>
                      <a:xfrm>
                        <a:off x="6007100" y="2144713"/>
                        <a:ext cx="2578100" cy="4445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00FF50A7-D13F-4FF9-A042-9F6CC55C8C04}"/>
              </a:ext>
            </a:extLst>
          </p:cNvPr>
          <p:cNvSpPr>
            <a:spLocks noGrp="1"/>
          </p:cNvSpPr>
          <p:nvPr>
            <p:ph sz="quarter" idx="26"/>
          </p:nvPr>
        </p:nvSpPr>
        <p:spPr>
          <a:xfrm>
            <a:off x="8631428" y="2186560"/>
            <a:ext cx="2823972" cy="307972"/>
          </a:xfrm>
        </p:spPr>
        <p:txBody>
          <a:bodyPr/>
          <a:lstStyle/>
          <a:p>
            <a:pPr>
              <a:lnSpc>
                <a:spcPct val="100000"/>
              </a:lnSpc>
            </a:pPr>
            <a:r>
              <a:rPr lang="en-US" altLang="en-US" dirty="0"/>
              <a:t>and is called a</a:t>
            </a:r>
            <a:endParaRPr lang="en-IN" dirty="0"/>
          </a:p>
        </p:txBody>
      </p:sp>
      <p:sp>
        <p:nvSpPr>
          <p:cNvPr id="7" name="Content Placeholder 6">
            <a:extLst>
              <a:ext uri="{FF2B5EF4-FFF2-40B4-BE49-F238E27FC236}">
                <a16:creationId xmlns:a16="http://schemas.microsoft.com/office/drawing/2014/main" xmlns="" id="{E9E5FAC8-9C99-4D06-84C4-F17DAFCB17FE}"/>
              </a:ext>
            </a:extLst>
          </p:cNvPr>
          <p:cNvSpPr>
            <a:spLocks noGrp="1"/>
          </p:cNvSpPr>
          <p:nvPr>
            <p:ph sz="quarter" idx="27"/>
          </p:nvPr>
        </p:nvSpPr>
        <p:spPr>
          <a:xfrm>
            <a:off x="736600" y="2614316"/>
            <a:ext cx="3087255" cy="334963"/>
          </a:xfrm>
        </p:spPr>
        <p:txBody>
          <a:bodyPr/>
          <a:lstStyle/>
          <a:p>
            <a:pPr>
              <a:lnSpc>
                <a:spcPct val="100000"/>
              </a:lnSpc>
            </a:pPr>
            <a:r>
              <a:rPr lang="en-US" altLang="en-US" b="1" dirty="0"/>
              <a:t>quadratic function</a:t>
            </a:r>
            <a:r>
              <a:rPr lang="en-US" altLang="en-US" dirty="0"/>
              <a:t>.</a:t>
            </a:r>
            <a:endParaRPr lang="en-IN" dirty="0"/>
          </a:p>
        </p:txBody>
      </p:sp>
    </p:spTree>
    <p:extLst>
      <p:ext uri="{BB962C8B-B14F-4D97-AF65-F5344CB8AC3E}">
        <p14:creationId xmlns:p14="http://schemas.microsoft.com/office/powerpoint/2010/main" val="2014047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DF8EDB-56BD-436D-95C1-926EAAB37E46}"/>
              </a:ext>
            </a:extLst>
          </p:cNvPr>
          <p:cNvSpPr>
            <a:spLocks noGrp="1"/>
          </p:cNvSpPr>
          <p:nvPr>
            <p:ph type="title"/>
          </p:nvPr>
        </p:nvSpPr>
        <p:spPr/>
        <p:txBody>
          <a:bodyPr/>
          <a:lstStyle/>
          <a:p>
            <a:r>
              <a:rPr lang="en-US" altLang="en-US" dirty="0"/>
              <a:t>Polynomials </a:t>
            </a:r>
            <a:r>
              <a:rPr lang="en-US" altLang="en-US" b="0" dirty="0"/>
              <a:t>(3 of 4)</a:t>
            </a:r>
            <a:endParaRPr lang="en-IN" dirty="0"/>
          </a:p>
        </p:txBody>
      </p:sp>
      <p:sp>
        <p:nvSpPr>
          <p:cNvPr id="3" name="Content Placeholder 2">
            <a:extLst>
              <a:ext uri="{FF2B5EF4-FFF2-40B4-BE49-F238E27FC236}">
                <a16:creationId xmlns:a16="http://schemas.microsoft.com/office/drawing/2014/main" xmlns="" id="{DD53B6F0-E520-471D-8B87-4D123E37F105}"/>
              </a:ext>
            </a:extLst>
          </p:cNvPr>
          <p:cNvSpPr>
            <a:spLocks noGrp="1"/>
          </p:cNvSpPr>
          <p:nvPr>
            <p:ph sz="quarter" idx="12"/>
          </p:nvPr>
        </p:nvSpPr>
        <p:spPr>
          <a:xfrm>
            <a:off x="741971" y="1292277"/>
            <a:ext cx="8530045" cy="344117"/>
          </a:xfrm>
        </p:spPr>
        <p:txBody>
          <a:bodyPr/>
          <a:lstStyle/>
          <a:p>
            <a:r>
              <a:rPr lang="en-US" altLang="en-US" dirty="0"/>
              <a:t>Its graph is always a parabola obtained by shifting the parabola</a:t>
            </a:r>
            <a:endParaRPr lang="en-IN" dirty="0"/>
          </a:p>
        </p:txBody>
      </p:sp>
      <p:graphicFrame>
        <p:nvGraphicFramePr>
          <p:cNvPr id="12" name="Content Placeholder 11" descr="y = ax^2">
            <a:extLst>
              <a:ext uri="{FF2B5EF4-FFF2-40B4-BE49-F238E27FC236}">
                <a16:creationId xmlns:a16="http://schemas.microsoft.com/office/drawing/2014/main" xmlns="" id="{5876583E-5351-470D-AE6F-F0709F9D782A}"/>
              </a:ext>
            </a:extLst>
          </p:cNvPr>
          <p:cNvGraphicFramePr>
            <a:graphicFrameLocks noGrp="1" noChangeAspect="1"/>
          </p:cNvGraphicFramePr>
          <p:nvPr>
            <p:ph sz="quarter" idx="13"/>
            <p:extLst>
              <p:ext uri="{D42A27DB-BD31-4B8C-83A1-F6EECF244321}">
                <p14:modId xmlns:p14="http://schemas.microsoft.com/office/powerpoint/2010/main" val="2800590427"/>
              </p:ext>
            </p:extLst>
          </p:nvPr>
        </p:nvGraphicFramePr>
        <p:xfrm>
          <a:off x="9348788" y="1243013"/>
          <a:ext cx="1079500" cy="393700"/>
        </p:xfrm>
        <a:graphic>
          <a:graphicData uri="http://schemas.openxmlformats.org/presentationml/2006/ole">
            <mc:AlternateContent xmlns:mc="http://schemas.openxmlformats.org/markup-compatibility/2006">
              <mc:Choice xmlns:v="urn:schemas-microsoft-com:vml" Requires="v">
                <p:oleObj spid="_x0000_s387439" name="Equation" r:id="rId3" imgW="1079280" imgH="393480" progId="Equation.DSMT4">
                  <p:embed/>
                </p:oleObj>
              </mc:Choice>
              <mc:Fallback>
                <p:oleObj name="Equation" r:id="rId3" imgW="1079280" imgH="393480" progId="Equation.DSMT4">
                  <p:embed/>
                  <p:pic>
                    <p:nvPicPr>
                      <p:cNvPr id="11" name="Object 10">
                        <a:extLst>
                          <a:ext uri="{FF2B5EF4-FFF2-40B4-BE49-F238E27FC236}">
                            <a16:creationId xmlns:a16="http://schemas.microsoft.com/office/drawing/2014/main" xmlns="" id="{D4359E90-BCCF-4AAD-AFA6-D9A0F7FACBEB}"/>
                          </a:ext>
                        </a:extLst>
                      </p:cNvPr>
                      <p:cNvPicPr/>
                      <p:nvPr/>
                    </p:nvPicPr>
                    <p:blipFill>
                      <a:blip r:embed="rId4"/>
                      <a:stretch>
                        <a:fillRect/>
                      </a:stretch>
                    </p:blipFill>
                    <p:spPr>
                      <a:xfrm>
                        <a:off x="9348788" y="1243013"/>
                        <a:ext cx="1079500" cy="3937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A7CA92A7-51E9-4CB7-B3C1-33F807E57A5C}"/>
              </a:ext>
            </a:extLst>
          </p:cNvPr>
          <p:cNvSpPr>
            <a:spLocks noGrp="1"/>
          </p:cNvSpPr>
          <p:nvPr>
            <p:ph sz="quarter" idx="14"/>
          </p:nvPr>
        </p:nvSpPr>
        <p:spPr>
          <a:xfrm>
            <a:off x="725487" y="1756443"/>
            <a:ext cx="10721975" cy="294760"/>
          </a:xfrm>
        </p:spPr>
        <p:txBody>
          <a:bodyPr/>
          <a:lstStyle/>
          <a:p>
            <a:r>
              <a:rPr lang="en-US" altLang="en-US" dirty="0"/>
              <a:t>The parabola opens upward if </a:t>
            </a:r>
            <a:r>
              <a:rPr lang="en-US" altLang="en-US" i="1" dirty="0"/>
              <a:t>a</a:t>
            </a:r>
            <a:r>
              <a:rPr lang="en-US" altLang="en-US" dirty="0"/>
              <a:t> &gt; 0 and downward if </a:t>
            </a:r>
            <a:r>
              <a:rPr lang="en-US" altLang="en-US" i="1" dirty="0"/>
              <a:t>a</a:t>
            </a:r>
            <a:r>
              <a:rPr lang="en-US" altLang="en-US" dirty="0"/>
              <a:t> &lt; 0. (See Figure 7.)</a:t>
            </a:r>
          </a:p>
        </p:txBody>
      </p:sp>
      <p:sp>
        <p:nvSpPr>
          <p:cNvPr id="9" name="Content Placeholder 7">
            <a:extLst>
              <a:ext uri="{FF2B5EF4-FFF2-40B4-BE49-F238E27FC236}">
                <a16:creationId xmlns:a16="http://schemas.microsoft.com/office/drawing/2014/main" xmlns="" id="{707CCA87-F955-4E3B-ACFC-AF9702A57B1A}"/>
              </a:ext>
            </a:extLst>
          </p:cNvPr>
          <p:cNvSpPr>
            <a:spLocks noGrp="1"/>
          </p:cNvSpPr>
          <p:nvPr>
            <p:ph sz="quarter" idx="16"/>
          </p:nvPr>
        </p:nvSpPr>
        <p:spPr>
          <a:xfrm>
            <a:off x="740685" y="5723746"/>
            <a:ext cx="10729913" cy="198083"/>
          </a:xfrm>
        </p:spPr>
        <p:txBody>
          <a:bodyPr/>
          <a:lstStyle/>
          <a:p>
            <a:pPr algn="ctr"/>
            <a:r>
              <a:rPr lang="en-US" altLang="en-US" sz="1200" b="1" dirty="0"/>
              <a:t>Figure 7</a:t>
            </a:r>
          </a:p>
        </p:txBody>
      </p:sp>
      <p:sp>
        <p:nvSpPr>
          <p:cNvPr id="8" name="Content Placeholder 7">
            <a:extLst>
              <a:ext uri="{FF2B5EF4-FFF2-40B4-BE49-F238E27FC236}">
                <a16:creationId xmlns:a16="http://schemas.microsoft.com/office/drawing/2014/main" xmlns="" id="{707CCA87-F955-4E3B-ACFC-AF9702A57B1A}"/>
              </a:ext>
            </a:extLst>
          </p:cNvPr>
          <p:cNvSpPr>
            <a:spLocks noGrp="1"/>
          </p:cNvSpPr>
          <p:nvPr>
            <p:ph sz="quarter" idx="16"/>
          </p:nvPr>
        </p:nvSpPr>
        <p:spPr>
          <a:xfrm>
            <a:off x="733425" y="5440721"/>
            <a:ext cx="10729913" cy="283026"/>
          </a:xfrm>
        </p:spPr>
        <p:txBody>
          <a:bodyPr/>
          <a:lstStyle/>
          <a:p>
            <a:pPr algn="ctr"/>
            <a:r>
              <a:rPr lang="en-US" altLang="en-US" sz="1400" dirty="0"/>
              <a:t>The graphs of quadratic functions are parabolas.</a:t>
            </a:r>
            <a:endParaRPr lang="en-US" altLang="en-US" sz="1200" b="1" dirty="0"/>
          </a:p>
        </p:txBody>
      </p:sp>
      <p:pic>
        <p:nvPicPr>
          <p:cNvPr id="13" name="Content Placeholder 12" descr="Two parabolas are graphed on the x y coordinate plane. Figure a. The curve y = x^2 + x + 1 is an upward opening parabola with vertex at in quadrant 3. Figure b. The curve y = negative 2 x^2 + 3 x + 1 is a downward opening parabola with vertex in quadrant 1.&#10;">
            <a:extLst>
              <a:ext uri="{FF2B5EF4-FFF2-40B4-BE49-F238E27FC236}">
                <a16:creationId xmlns:a16="http://schemas.microsoft.com/office/drawing/2014/main" xmlns="" id="{A4381CD8-C6CD-4526-A925-E02F0CD3D593}"/>
              </a:ext>
            </a:extLst>
          </p:cNvPr>
          <p:cNvPicPr>
            <a:picLocks noGrp="1" noChangeAspect="1"/>
          </p:cNvPicPr>
          <p:nvPr>
            <p:ph sz="quarter" idx="15"/>
          </p:nvPr>
        </p:nvPicPr>
        <p:blipFill>
          <a:blip r:embed="rId5"/>
          <a:stretch>
            <a:fillRect/>
          </a:stretch>
        </p:blipFill>
        <p:spPr>
          <a:xfrm>
            <a:off x="3017993" y="2450190"/>
            <a:ext cx="6200169" cy="2840982"/>
          </a:xfrm>
          <a:prstGeom prst="rect">
            <a:avLst/>
          </a:prstGeom>
          <a:noFill/>
          <a:ln>
            <a:noFill/>
          </a:ln>
        </p:spPr>
      </p:pic>
    </p:spTree>
    <p:extLst>
      <p:ext uri="{BB962C8B-B14F-4D97-AF65-F5344CB8AC3E}">
        <p14:creationId xmlns:p14="http://schemas.microsoft.com/office/powerpoint/2010/main" val="3042656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DF8EDB-56BD-436D-95C1-926EAAB37E46}"/>
              </a:ext>
            </a:extLst>
          </p:cNvPr>
          <p:cNvSpPr>
            <a:spLocks noGrp="1"/>
          </p:cNvSpPr>
          <p:nvPr>
            <p:ph type="title"/>
          </p:nvPr>
        </p:nvSpPr>
        <p:spPr/>
        <p:txBody>
          <a:bodyPr/>
          <a:lstStyle/>
          <a:p>
            <a:r>
              <a:rPr lang="en-US" altLang="en-US" dirty="0"/>
              <a:t>Polynomials </a:t>
            </a:r>
            <a:r>
              <a:rPr lang="en-US" altLang="en-US" b="0" dirty="0"/>
              <a:t>(4 of 4)</a:t>
            </a:r>
            <a:endParaRPr lang="en-IN" dirty="0"/>
          </a:p>
        </p:txBody>
      </p:sp>
      <p:sp>
        <p:nvSpPr>
          <p:cNvPr id="3" name="Content Placeholder 2">
            <a:extLst>
              <a:ext uri="{FF2B5EF4-FFF2-40B4-BE49-F238E27FC236}">
                <a16:creationId xmlns:a16="http://schemas.microsoft.com/office/drawing/2014/main" xmlns="" id="{DD53B6F0-E520-471D-8B87-4D123E37F105}"/>
              </a:ext>
            </a:extLst>
          </p:cNvPr>
          <p:cNvSpPr>
            <a:spLocks noGrp="1"/>
          </p:cNvSpPr>
          <p:nvPr>
            <p:ph sz="quarter" idx="12"/>
          </p:nvPr>
        </p:nvSpPr>
        <p:spPr>
          <a:xfrm>
            <a:off x="741972" y="1292277"/>
            <a:ext cx="5372502" cy="439275"/>
          </a:xfrm>
        </p:spPr>
        <p:txBody>
          <a:bodyPr/>
          <a:lstStyle/>
          <a:p>
            <a:pPr>
              <a:lnSpc>
                <a:spcPct val="100000"/>
              </a:lnSpc>
            </a:pPr>
            <a:r>
              <a:rPr lang="en-US" altLang="en-US" dirty="0"/>
              <a:t>A polynomial of degree 3 is of the form</a:t>
            </a:r>
            <a:endParaRPr lang="en-IN" dirty="0"/>
          </a:p>
        </p:txBody>
      </p:sp>
      <p:graphicFrame>
        <p:nvGraphicFramePr>
          <p:cNvPr id="12" name="Content Placeholder 11" descr="P(x) = ax^(3) + bx^(2) + c x + d where a!= 0">
            <a:extLst>
              <a:ext uri="{FF2B5EF4-FFF2-40B4-BE49-F238E27FC236}">
                <a16:creationId xmlns:a16="http://schemas.microsoft.com/office/drawing/2014/main" xmlns="" id="{5876583E-5351-470D-AE6F-F0709F9D782A}"/>
              </a:ext>
            </a:extLst>
          </p:cNvPr>
          <p:cNvGraphicFramePr>
            <a:graphicFrameLocks noGrp="1" noChangeAspect="1"/>
          </p:cNvGraphicFramePr>
          <p:nvPr>
            <p:ph sz="quarter" idx="13"/>
            <p:extLst>
              <p:ext uri="{D42A27DB-BD31-4B8C-83A1-F6EECF244321}">
                <p14:modId xmlns:p14="http://schemas.microsoft.com/office/powerpoint/2010/main" val="3639476980"/>
              </p:ext>
            </p:extLst>
          </p:nvPr>
        </p:nvGraphicFramePr>
        <p:xfrm>
          <a:off x="4098925" y="1889125"/>
          <a:ext cx="4154488" cy="430213"/>
        </p:xfrm>
        <a:graphic>
          <a:graphicData uri="http://schemas.openxmlformats.org/presentationml/2006/ole">
            <mc:AlternateContent xmlns:mc="http://schemas.openxmlformats.org/markup-compatibility/2006">
              <mc:Choice xmlns:v="urn:schemas-microsoft-com:vml" Requires="v">
                <p:oleObj spid="_x0000_s388462" name="Equation" r:id="rId3" imgW="4292280" imgH="444240" progId="Equation.DSMT4">
                  <p:embed/>
                </p:oleObj>
              </mc:Choice>
              <mc:Fallback>
                <p:oleObj name="Equation" r:id="rId3" imgW="4292280" imgH="444240" progId="Equation.DSMT4">
                  <p:embed/>
                  <p:pic>
                    <p:nvPicPr>
                      <p:cNvPr id="12" name="Content Placeholder 11">
                        <a:extLst>
                          <a:ext uri="{FF2B5EF4-FFF2-40B4-BE49-F238E27FC236}">
                            <a16:creationId xmlns:a16="http://schemas.microsoft.com/office/drawing/2014/main" xmlns="" id="{5876583E-5351-470D-AE6F-F0709F9D782A}"/>
                          </a:ext>
                        </a:extLst>
                      </p:cNvPr>
                      <p:cNvPicPr/>
                      <p:nvPr/>
                    </p:nvPicPr>
                    <p:blipFill>
                      <a:blip r:embed="rId4"/>
                      <a:stretch>
                        <a:fillRect/>
                      </a:stretch>
                    </p:blipFill>
                    <p:spPr>
                      <a:xfrm>
                        <a:off x="4098925" y="1889125"/>
                        <a:ext cx="4154488" cy="43021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A7CA92A7-51E9-4CB7-B3C1-33F807E57A5C}"/>
              </a:ext>
            </a:extLst>
          </p:cNvPr>
          <p:cNvSpPr>
            <a:spLocks noGrp="1"/>
          </p:cNvSpPr>
          <p:nvPr>
            <p:ph sz="quarter" idx="14"/>
          </p:nvPr>
        </p:nvSpPr>
        <p:spPr>
          <a:xfrm>
            <a:off x="725487" y="2583158"/>
            <a:ext cx="10721975" cy="672105"/>
          </a:xfrm>
        </p:spPr>
        <p:txBody>
          <a:bodyPr/>
          <a:lstStyle/>
          <a:p>
            <a:pPr>
              <a:lnSpc>
                <a:spcPct val="100000"/>
              </a:lnSpc>
            </a:pPr>
            <a:r>
              <a:rPr lang="en-US" altLang="en-US" dirty="0"/>
              <a:t>and is called a </a:t>
            </a:r>
            <a:r>
              <a:rPr lang="en-US" altLang="en-US" b="1" dirty="0"/>
              <a:t>cubic function</a:t>
            </a:r>
            <a:r>
              <a:rPr lang="en-US" altLang="en-US" dirty="0"/>
              <a:t>. Figure 8 shows the graph of a cubic function in part (a) and graphs of polynomials of degrees 4 and 5 in parts (b) and (c). </a:t>
            </a:r>
          </a:p>
        </p:txBody>
      </p:sp>
      <p:sp>
        <p:nvSpPr>
          <p:cNvPr id="8" name="Content Placeholder 7">
            <a:extLst>
              <a:ext uri="{FF2B5EF4-FFF2-40B4-BE49-F238E27FC236}">
                <a16:creationId xmlns:a16="http://schemas.microsoft.com/office/drawing/2014/main" xmlns="" id="{707CCA87-F955-4E3B-ACFC-AF9702A57B1A}"/>
              </a:ext>
            </a:extLst>
          </p:cNvPr>
          <p:cNvSpPr>
            <a:spLocks noGrp="1"/>
          </p:cNvSpPr>
          <p:nvPr>
            <p:ph sz="quarter" idx="16"/>
          </p:nvPr>
        </p:nvSpPr>
        <p:spPr>
          <a:xfrm>
            <a:off x="733425" y="6066884"/>
            <a:ext cx="10729913" cy="294760"/>
          </a:xfrm>
        </p:spPr>
        <p:txBody>
          <a:bodyPr/>
          <a:lstStyle/>
          <a:p>
            <a:pPr algn="ctr">
              <a:lnSpc>
                <a:spcPct val="100000"/>
              </a:lnSpc>
            </a:pPr>
            <a:r>
              <a:rPr lang="en-US" altLang="en-US" sz="1200" b="1" dirty="0"/>
              <a:t>Figure 8</a:t>
            </a:r>
          </a:p>
        </p:txBody>
      </p:sp>
      <p:pic>
        <p:nvPicPr>
          <p:cNvPr id="7" name="Content Placeholder 6" descr="The figure consists of 3 parts. Figure a. The curve of y = x^3 minus x + 1 rises through quadrants 3 and 2 up to a point, then falls through quadrant 1, and rises again. Figure b. The curve of y = x^4 minus 3 x^2 + x falls through the second and third quadrants up to a point, then rises to the origin, falls again in the fourth quadrant up to a point, then rises through the first quadrant. Figure c. The curve of y = 3 x^5 minus 25 x^3 + 60 x begins in the third quadrant. It rises up to a point, falls, then rises through the origin into the first quadrant. It rises up to a point, falls up to a point, then rises again.&#10;">
            <a:extLst>
              <a:ext uri="{FF2B5EF4-FFF2-40B4-BE49-F238E27FC236}">
                <a16:creationId xmlns:a16="http://schemas.microsoft.com/office/drawing/2014/main" xmlns="" id="{C01E1228-A724-4174-BB1B-1AFCF36511FE}"/>
              </a:ext>
            </a:extLst>
          </p:cNvPr>
          <p:cNvPicPr>
            <a:picLocks noGrp="1" noChangeAspect="1"/>
          </p:cNvPicPr>
          <p:nvPr>
            <p:ph sz="quarter" idx="15"/>
          </p:nvPr>
        </p:nvPicPr>
        <p:blipFill>
          <a:blip r:embed="rId5"/>
          <a:stretch>
            <a:fillRect/>
          </a:stretch>
        </p:blipFill>
        <p:spPr>
          <a:xfrm>
            <a:off x="1830796" y="3333907"/>
            <a:ext cx="8480271" cy="2645893"/>
          </a:xfrm>
          <a:prstGeom prst="rect">
            <a:avLst/>
          </a:prstGeom>
          <a:noFill/>
          <a:ln>
            <a:noFill/>
          </a:ln>
        </p:spPr>
      </p:pic>
    </p:spTree>
    <p:extLst>
      <p:ext uri="{BB962C8B-B14F-4D97-AF65-F5344CB8AC3E}">
        <p14:creationId xmlns:p14="http://schemas.microsoft.com/office/powerpoint/2010/main" val="1786361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1.2</a:t>
            </a:r>
            <a:endParaRPr lang="en-IN" dirty="0"/>
          </a:p>
        </p:txBody>
      </p:sp>
      <p:sp>
        <p:nvSpPr>
          <p:cNvPr id="4" name="Text Placeholder 3"/>
          <p:cNvSpPr>
            <a:spLocks noGrp="1"/>
          </p:cNvSpPr>
          <p:nvPr>
            <p:ph type="body" sz="quarter" idx="11"/>
          </p:nvPr>
        </p:nvSpPr>
        <p:spPr/>
        <p:txBody>
          <a:bodyPr/>
          <a:lstStyle/>
          <a:p>
            <a:r>
              <a:rPr lang="en-IN" dirty="0"/>
              <a:t>Mathematical Models: A </a:t>
            </a:r>
            <a:r>
              <a:rPr lang="en-IN" dirty="0" err="1"/>
              <a:t>Catalog</a:t>
            </a:r>
            <a:r>
              <a:rPr lang="en-IN" dirty="0"/>
              <a:t> of Essential Functions</a:t>
            </a:r>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2741500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5D133A-AB50-417E-BB99-9CD5B6202B80}"/>
              </a:ext>
            </a:extLst>
          </p:cNvPr>
          <p:cNvSpPr>
            <a:spLocks noGrp="1"/>
          </p:cNvSpPr>
          <p:nvPr>
            <p:ph type="title"/>
          </p:nvPr>
        </p:nvSpPr>
        <p:spPr/>
        <p:txBody>
          <a:bodyPr/>
          <a:lstStyle/>
          <a:p>
            <a:r>
              <a:rPr lang="en-US" altLang="en-US" dirty="0"/>
              <a:t>Example 4</a:t>
            </a:r>
            <a:endParaRPr lang="en-IN" dirty="0"/>
          </a:p>
        </p:txBody>
      </p:sp>
      <p:sp>
        <p:nvSpPr>
          <p:cNvPr id="3" name="Content Placeholder 2">
            <a:extLst>
              <a:ext uri="{FF2B5EF4-FFF2-40B4-BE49-F238E27FC236}">
                <a16:creationId xmlns:a16="http://schemas.microsoft.com/office/drawing/2014/main" xmlns="" id="{71914DAB-11D6-45A6-9075-C16CA6A34810}"/>
              </a:ext>
            </a:extLst>
          </p:cNvPr>
          <p:cNvSpPr>
            <a:spLocks noGrp="1"/>
          </p:cNvSpPr>
          <p:nvPr>
            <p:ph sz="quarter" idx="23"/>
          </p:nvPr>
        </p:nvSpPr>
        <p:spPr>
          <a:xfrm>
            <a:off x="736600" y="1289049"/>
            <a:ext cx="10718800" cy="1076778"/>
          </a:xfrm>
        </p:spPr>
        <p:txBody>
          <a:bodyPr/>
          <a:lstStyle/>
          <a:p>
            <a:pPr>
              <a:lnSpc>
                <a:spcPct val="100000"/>
              </a:lnSpc>
            </a:pPr>
            <a:r>
              <a:rPr lang="en-US" altLang="en-US" dirty="0"/>
              <a:t>A ball is dropped from the upper observation deck of the CN Tower, 450 m above the ground, and its height </a:t>
            </a:r>
            <a:r>
              <a:rPr lang="en-US" altLang="en-US" i="1" dirty="0"/>
              <a:t>h </a:t>
            </a:r>
            <a:r>
              <a:rPr lang="en-US" altLang="en-US" dirty="0"/>
              <a:t>above the ground is recorded at 1-second intervals in Table 2.</a:t>
            </a:r>
          </a:p>
        </p:txBody>
      </p:sp>
      <p:sp>
        <p:nvSpPr>
          <p:cNvPr id="6" name="Content Placeholder 5">
            <a:extLst>
              <a:ext uri="{FF2B5EF4-FFF2-40B4-BE49-F238E27FC236}">
                <a16:creationId xmlns:a16="http://schemas.microsoft.com/office/drawing/2014/main" xmlns="" id="{3298B23A-80B0-4CF4-A39D-30AA1127E51F}"/>
              </a:ext>
            </a:extLst>
          </p:cNvPr>
          <p:cNvSpPr>
            <a:spLocks noGrp="1"/>
          </p:cNvSpPr>
          <p:nvPr>
            <p:ph sz="quarter" idx="26"/>
          </p:nvPr>
        </p:nvSpPr>
        <p:spPr>
          <a:xfrm>
            <a:off x="8596032" y="6294776"/>
            <a:ext cx="969264" cy="283931"/>
          </a:xfrm>
        </p:spPr>
        <p:txBody>
          <a:bodyPr/>
          <a:lstStyle/>
          <a:p>
            <a:r>
              <a:rPr lang="en-US" sz="1200" b="1" dirty="0"/>
              <a:t>Table 2</a:t>
            </a:r>
            <a:endParaRPr lang="en-IN" sz="1200" b="1" dirty="0"/>
          </a:p>
        </p:txBody>
      </p:sp>
      <p:graphicFrame>
        <p:nvGraphicFramePr>
          <p:cNvPr id="7" name="Content Placeholder 10" descr="The table lists the time in seconds and the height in meters. ">
            <a:extLst>
              <a:ext uri="{FF2B5EF4-FFF2-40B4-BE49-F238E27FC236}">
                <a16:creationId xmlns:a16="http://schemas.microsoft.com/office/drawing/2014/main" xmlns="" id="{1D8891D0-03CF-46EE-9D60-7F63427D2A98}"/>
              </a:ext>
            </a:extLst>
          </p:cNvPr>
          <p:cNvGraphicFramePr>
            <a:graphicFrameLocks noGrp="1"/>
          </p:cNvGraphicFramePr>
          <p:nvPr>
            <p:ph sz="quarter" idx="4294967295"/>
            <p:extLst>
              <p:ext uri="{D42A27DB-BD31-4B8C-83A1-F6EECF244321}">
                <p14:modId xmlns:p14="http://schemas.microsoft.com/office/powerpoint/2010/main" val="644278866"/>
              </p:ext>
            </p:extLst>
          </p:nvPr>
        </p:nvGraphicFramePr>
        <p:xfrm>
          <a:off x="7552655" y="2365827"/>
          <a:ext cx="2621862" cy="3722968"/>
        </p:xfrm>
        <a:graphic>
          <a:graphicData uri="http://schemas.openxmlformats.org/drawingml/2006/table">
            <a:tbl>
              <a:tblPr firstRow="1" bandRow="1">
                <a:tableStyleId>{5C22544A-7EE6-4342-B048-85BDC9FD1C3A}</a:tableStyleId>
              </a:tblPr>
              <a:tblGrid>
                <a:gridCol w="1181821">
                  <a:extLst>
                    <a:ext uri="{9D8B030D-6E8A-4147-A177-3AD203B41FA5}">
                      <a16:colId xmlns:a16="http://schemas.microsoft.com/office/drawing/2014/main" xmlns="" val="3445482465"/>
                    </a:ext>
                  </a:extLst>
                </a:gridCol>
                <a:gridCol w="1440041">
                  <a:extLst>
                    <a:ext uri="{9D8B030D-6E8A-4147-A177-3AD203B41FA5}">
                      <a16:colId xmlns:a16="http://schemas.microsoft.com/office/drawing/2014/main" xmlns="" val="3815962017"/>
                    </a:ext>
                  </a:extLst>
                </a:gridCol>
              </a:tblGrid>
              <a:tr h="322450">
                <a:tc>
                  <a:txBody>
                    <a:bodyPr/>
                    <a:lstStyle/>
                    <a:p>
                      <a:pPr algn="ctr"/>
                      <a:r>
                        <a:rPr lang="en-US" sz="1400" baseline="0" dirty="0">
                          <a:solidFill>
                            <a:srgbClr val="000000"/>
                          </a:solidFill>
                          <a:latin typeface="Arial" panose="020B0604020202020204" pitchFamily="34" charset="0"/>
                        </a:rPr>
                        <a:t>Time (seconds)</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tc>
                  <a:txBody>
                    <a:bodyPr/>
                    <a:lstStyle/>
                    <a:p>
                      <a:pPr algn="ctr"/>
                      <a:r>
                        <a:rPr lang="en-US" sz="1400" baseline="0" dirty="0">
                          <a:solidFill>
                            <a:srgbClr val="000000"/>
                          </a:solidFill>
                          <a:latin typeface="Arial" panose="020B0604020202020204" pitchFamily="34" charset="0"/>
                        </a:rPr>
                        <a:t>Height (meters)</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extLst>
                  <a:ext uri="{0D108BD9-81ED-4DB2-BD59-A6C34878D82A}">
                    <a16:rowId xmlns:a16="http://schemas.microsoft.com/office/drawing/2014/main" xmlns="" val="1942541047"/>
                  </a:ext>
                </a:extLst>
              </a:tr>
              <a:tr h="322450">
                <a:tc>
                  <a:txBody>
                    <a:bodyPr/>
                    <a:lstStyle/>
                    <a:p>
                      <a:pPr algn="ctr"/>
                      <a:r>
                        <a:rPr lang="en-US" sz="1400" baseline="0" dirty="0">
                          <a:solidFill>
                            <a:srgbClr val="000000"/>
                          </a:solidFill>
                          <a:latin typeface="Arial" panose="020B0604020202020204" pitchFamily="34" charset="0"/>
                        </a:rPr>
                        <a:t>0</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450</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8222306"/>
                  </a:ext>
                </a:extLst>
              </a:tr>
              <a:tr h="322450">
                <a:tc>
                  <a:txBody>
                    <a:bodyPr/>
                    <a:lstStyle/>
                    <a:p>
                      <a:pPr algn="ctr"/>
                      <a:r>
                        <a:rPr lang="en-US" sz="1400" baseline="0" dirty="0">
                          <a:solidFill>
                            <a:srgbClr val="000000"/>
                          </a:solidFill>
                          <a:latin typeface="Arial" panose="020B0604020202020204" pitchFamily="34" charset="0"/>
                        </a:rPr>
                        <a:t>1</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445</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952032248"/>
                  </a:ext>
                </a:extLst>
              </a:tr>
              <a:tr h="322450">
                <a:tc>
                  <a:txBody>
                    <a:bodyPr/>
                    <a:lstStyle/>
                    <a:p>
                      <a:pPr algn="ctr"/>
                      <a:r>
                        <a:rPr lang="en-US" sz="1400" baseline="0" dirty="0">
                          <a:solidFill>
                            <a:srgbClr val="000000"/>
                          </a:solidFill>
                          <a:latin typeface="Arial" panose="020B0604020202020204" pitchFamily="34" charset="0"/>
                        </a:rPr>
                        <a:t>2</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431</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22450">
                <a:tc>
                  <a:txBody>
                    <a:bodyPr/>
                    <a:lstStyle/>
                    <a:p>
                      <a:pPr algn="ctr"/>
                      <a:r>
                        <a:rPr lang="en-US" sz="1400" baseline="0" dirty="0">
                          <a:solidFill>
                            <a:srgbClr val="000000"/>
                          </a:solidFill>
                          <a:latin typeface="Arial" panose="020B0604020202020204" pitchFamily="34" charset="0"/>
                        </a:rPr>
                        <a:t>3</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408</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22450">
                <a:tc>
                  <a:txBody>
                    <a:bodyPr/>
                    <a:lstStyle/>
                    <a:p>
                      <a:pPr algn="ctr"/>
                      <a:r>
                        <a:rPr lang="en-US" sz="1400" baseline="0" dirty="0">
                          <a:solidFill>
                            <a:srgbClr val="000000"/>
                          </a:solidFill>
                          <a:latin typeface="Arial" panose="020B0604020202020204" pitchFamily="34" charset="0"/>
                        </a:rPr>
                        <a:t>4</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375</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22450">
                <a:tc>
                  <a:txBody>
                    <a:bodyPr/>
                    <a:lstStyle/>
                    <a:p>
                      <a:pPr algn="ctr"/>
                      <a:r>
                        <a:rPr lang="en-US" sz="1400" baseline="0" dirty="0">
                          <a:solidFill>
                            <a:srgbClr val="000000"/>
                          </a:solidFill>
                          <a:latin typeface="Arial" panose="020B0604020202020204" pitchFamily="34" charset="0"/>
                        </a:rPr>
                        <a:t>5</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332</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22450">
                <a:tc>
                  <a:txBody>
                    <a:bodyPr/>
                    <a:lstStyle/>
                    <a:p>
                      <a:pPr algn="ctr"/>
                      <a:r>
                        <a:rPr lang="en-US" sz="1400" baseline="0" dirty="0">
                          <a:solidFill>
                            <a:srgbClr val="000000"/>
                          </a:solidFill>
                          <a:latin typeface="Arial" panose="020B0604020202020204" pitchFamily="34" charset="0"/>
                        </a:rPr>
                        <a:t>6</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279</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01249041"/>
                  </a:ext>
                </a:extLst>
              </a:tr>
              <a:tr h="322450">
                <a:tc>
                  <a:txBody>
                    <a:bodyPr/>
                    <a:lstStyle/>
                    <a:p>
                      <a:pPr algn="ctr"/>
                      <a:r>
                        <a:rPr lang="en-US" sz="1400" baseline="0" dirty="0">
                          <a:solidFill>
                            <a:srgbClr val="000000"/>
                          </a:solidFill>
                          <a:latin typeface="Arial" panose="020B0604020202020204" pitchFamily="34" charset="0"/>
                        </a:rPr>
                        <a:t>7</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216</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22450">
                <a:tc>
                  <a:txBody>
                    <a:bodyPr/>
                    <a:lstStyle/>
                    <a:p>
                      <a:pPr algn="ctr"/>
                      <a:r>
                        <a:rPr lang="en-US" sz="1400" baseline="0" dirty="0">
                          <a:solidFill>
                            <a:srgbClr val="000000"/>
                          </a:solidFill>
                          <a:latin typeface="Arial" panose="020B0604020202020204" pitchFamily="34" charset="0"/>
                        </a:rPr>
                        <a:t>8</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143</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90703182"/>
                  </a:ext>
                </a:extLst>
              </a:tr>
              <a:tr h="322450">
                <a:tc>
                  <a:txBody>
                    <a:bodyPr/>
                    <a:lstStyle/>
                    <a:p>
                      <a:pPr algn="ctr"/>
                      <a:r>
                        <a:rPr lang="en-US" sz="1400" baseline="0" dirty="0">
                          <a:solidFill>
                            <a:srgbClr val="000000"/>
                          </a:solidFill>
                          <a:latin typeface="Arial" panose="020B0604020202020204" pitchFamily="34" charset="0"/>
                        </a:rPr>
                        <a:t>9</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61</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98836437"/>
                  </a:ext>
                </a:extLst>
              </a:tr>
            </a:tbl>
          </a:graphicData>
        </a:graphic>
      </p:graphicFrame>
      <p:sp>
        <p:nvSpPr>
          <p:cNvPr id="4" name="Content Placeholder 3">
            <a:extLst>
              <a:ext uri="{FF2B5EF4-FFF2-40B4-BE49-F238E27FC236}">
                <a16:creationId xmlns:a16="http://schemas.microsoft.com/office/drawing/2014/main" xmlns="" id="{21007EBC-4F9A-4053-9487-1DC52D99BD58}"/>
              </a:ext>
            </a:extLst>
          </p:cNvPr>
          <p:cNvSpPr>
            <a:spLocks noGrp="1"/>
          </p:cNvSpPr>
          <p:nvPr>
            <p:ph sz="quarter" idx="24"/>
          </p:nvPr>
        </p:nvSpPr>
        <p:spPr>
          <a:xfrm>
            <a:off x="736600" y="2982394"/>
            <a:ext cx="4758944" cy="1110637"/>
          </a:xfrm>
        </p:spPr>
        <p:txBody>
          <a:bodyPr/>
          <a:lstStyle/>
          <a:p>
            <a:pPr>
              <a:lnSpc>
                <a:spcPct val="100000"/>
              </a:lnSpc>
            </a:pPr>
            <a:r>
              <a:rPr lang="en-US" altLang="en-US" dirty="0"/>
              <a:t>Find a model to fit the data and use the model to predict the time at which the ball hits the ground.</a:t>
            </a:r>
          </a:p>
        </p:txBody>
      </p:sp>
    </p:spTree>
    <p:extLst>
      <p:ext uri="{BB962C8B-B14F-4D97-AF65-F5344CB8AC3E}">
        <p14:creationId xmlns:p14="http://schemas.microsoft.com/office/powerpoint/2010/main" val="2815963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E2C30C-3A68-4533-8620-496113C3B45A}"/>
              </a:ext>
            </a:extLst>
          </p:cNvPr>
          <p:cNvSpPr>
            <a:spLocks noGrp="1"/>
          </p:cNvSpPr>
          <p:nvPr>
            <p:ph type="title"/>
          </p:nvPr>
        </p:nvSpPr>
        <p:spPr/>
        <p:txBody>
          <a:bodyPr/>
          <a:lstStyle/>
          <a:p>
            <a:r>
              <a:rPr lang="en-US" altLang="en-US" dirty="0"/>
              <a:t>Example 4 – Solution</a:t>
            </a:r>
            <a:r>
              <a:rPr lang="en-US" altLang="en-US" i="1" dirty="0"/>
              <a:t> </a:t>
            </a:r>
            <a:r>
              <a:rPr lang="en-US" altLang="en-US" b="0" dirty="0"/>
              <a:t>(1 of 4)</a:t>
            </a:r>
            <a:endParaRPr lang="en-IN" b="0" dirty="0"/>
          </a:p>
        </p:txBody>
      </p:sp>
      <p:sp>
        <p:nvSpPr>
          <p:cNvPr id="3" name="Content Placeholder 2">
            <a:extLst>
              <a:ext uri="{FF2B5EF4-FFF2-40B4-BE49-F238E27FC236}">
                <a16:creationId xmlns:a16="http://schemas.microsoft.com/office/drawing/2014/main" xmlns="" id="{B8393A3E-A495-4DB3-95AB-FF28C7003729}"/>
              </a:ext>
            </a:extLst>
          </p:cNvPr>
          <p:cNvSpPr>
            <a:spLocks noGrp="1"/>
          </p:cNvSpPr>
          <p:nvPr>
            <p:ph sz="quarter" idx="12"/>
          </p:nvPr>
        </p:nvSpPr>
        <p:spPr>
          <a:xfrm>
            <a:off x="741971" y="1292277"/>
            <a:ext cx="10721975" cy="738829"/>
          </a:xfrm>
        </p:spPr>
        <p:txBody>
          <a:bodyPr/>
          <a:lstStyle/>
          <a:p>
            <a:pPr>
              <a:lnSpc>
                <a:spcPct val="100000"/>
              </a:lnSpc>
            </a:pPr>
            <a:r>
              <a:rPr lang="en-US" altLang="en-US" dirty="0"/>
              <a:t>We draw a scatter plot of the data in Figure 9 and observe that a linear model is inappropriate.</a:t>
            </a:r>
            <a:endParaRPr lang="en-IN" dirty="0"/>
          </a:p>
        </p:txBody>
      </p:sp>
      <p:sp>
        <p:nvSpPr>
          <p:cNvPr id="6" name="Content Placeholder 4">
            <a:extLst>
              <a:ext uri="{FF2B5EF4-FFF2-40B4-BE49-F238E27FC236}">
                <a16:creationId xmlns:a16="http://schemas.microsoft.com/office/drawing/2014/main" xmlns="" id="{9C20CB9F-44A6-46EE-9C5C-CBD71C329DC3}"/>
              </a:ext>
            </a:extLst>
          </p:cNvPr>
          <p:cNvSpPr>
            <a:spLocks noGrp="1"/>
          </p:cNvSpPr>
          <p:nvPr>
            <p:ph sz="quarter" idx="14"/>
          </p:nvPr>
        </p:nvSpPr>
        <p:spPr>
          <a:xfrm>
            <a:off x="740685" y="5731751"/>
            <a:ext cx="10721975" cy="204592"/>
          </a:xfrm>
        </p:spPr>
        <p:txBody>
          <a:bodyPr/>
          <a:lstStyle/>
          <a:p>
            <a:pPr algn="ctr"/>
            <a:r>
              <a:rPr lang="en-US" altLang="en-US" sz="1200" b="1" dirty="0"/>
              <a:t>Figure 9</a:t>
            </a:r>
          </a:p>
        </p:txBody>
      </p:sp>
      <p:sp>
        <p:nvSpPr>
          <p:cNvPr id="5" name="Content Placeholder 4">
            <a:extLst>
              <a:ext uri="{FF2B5EF4-FFF2-40B4-BE49-F238E27FC236}">
                <a16:creationId xmlns:a16="http://schemas.microsoft.com/office/drawing/2014/main" xmlns="" id="{9C20CB9F-44A6-46EE-9C5C-CBD71C329DC3}"/>
              </a:ext>
            </a:extLst>
          </p:cNvPr>
          <p:cNvSpPr>
            <a:spLocks noGrp="1"/>
          </p:cNvSpPr>
          <p:nvPr>
            <p:ph sz="quarter" idx="14"/>
          </p:nvPr>
        </p:nvSpPr>
        <p:spPr>
          <a:xfrm>
            <a:off x="733425" y="5463239"/>
            <a:ext cx="10721975" cy="210456"/>
          </a:xfrm>
        </p:spPr>
        <p:txBody>
          <a:bodyPr/>
          <a:lstStyle/>
          <a:p>
            <a:pPr algn="ctr"/>
            <a:r>
              <a:rPr lang="en-US" altLang="en-US" sz="1400" dirty="0"/>
              <a:t>Scatter plot for a falling ball</a:t>
            </a:r>
            <a:endParaRPr lang="en-US" altLang="en-US" sz="1200" b="1" dirty="0"/>
          </a:p>
        </p:txBody>
      </p:sp>
      <p:pic>
        <p:nvPicPr>
          <p:cNvPr id="8" name="Content Placeholder 7" descr="The scatter plot is plotted for height h in meters versus time t in seconds. The points are along a falling curve.">
            <a:extLst>
              <a:ext uri="{FF2B5EF4-FFF2-40B4-BE49-F238E27FC236}">
                <a16:creationId xmlns:a16="http://schemas.microsoft.com/office/drawing/2014/main" xmlns="" id="{ACBFE4C1-8F4F-465B-9F73-1D1AFA5866C1}"/>
              </a:ext>
            </a:extLst>
          </p:cNvPr>
          <p:cNvPicPr>
            <a:picLocks noGrp="1" noChangeAspect="1"/>
          </p:cNvPicPr>
          <p:nvPr>
            <p:ph sz="quarter" idx="13"/>
          </p:nvPr>
        </p:nvPicPr>
        <p:blipFill>
          <a:blip r:embed="rId2"/>
          <a:stretch>
            <a:fillRect/>
          </a:stretch>
        </p:blipFill>
        <p:spPr>
          <a:xfrm>
            <a:off x="3925952" y="2227263"/>
            <a:ext cx="4090771" cy="2987299"/>
          </a:xfrm>
          <a:prstGeom prst="rect">
            <a:avLst/>
          </a:prstGeom>
          <a:noFill/>
          <a:ln>
            <a:noFill/>
          </a:ln>
        </p:spPr>
      </p:pic>
    </p:spTree>
    <p:extLst>
      <p:ext uri="{BB962C8B-B14F-4D97-AF65-F5344CB8AC3E}">
        <p14:creationId xmlns:p14="http://schemas.microsoft.com/office/powerpoint/2010/main" val="1057503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7739E4D-804D-4D54-9D05-C297BEF9C547}"/>
              </a:ext>
            </a:extLst>
          </p:cNvPr>
          <p:cNvSpPr>
            <a:spLocks noGrp="1"/>
          </p:cNvSpPr>
          <p:nvPr>
            <p:ph sz="quarter" idx="23"/>
          </p:nvPr>
        </p:nvSpPr>
        <p:spPr>
          <a:xfrm>
            <a:off x="736600" y="1289050"/>
            <a:ext cx="10718800" cy="1810766"/>
          </a:xfrm>
        </p:spPr>
        <p:txBody>
          <a:bodyPr/>
          <a:lstStyle/>
          <a:p>
            <a:pPr>
              <a:lnSpc>
                <a:spcPct val="100000"/>
              </a:lnSpc>
            </a:pPr>
            <a:r>
              <a:rPr lang="en-US" altLang="en-US" dirty="0"/>
              <a:t>But it looks as if the data points might lie on a parabola, so we try a quadratic model instead.</a:t>
            </a:r>
          </a:p>
          <a:p>
            <a:pPr>
              <a:lnSpc>
                <a:spcPct val="100000"/>
              </a:lnSpc>
            </a:pPr>
            <a:r>
              <a:rPr lang="en-US" altLang="en-US" dirty="0"/>
              <a:t>Using a graphing calculator or computer algebra system (which uses the least squares method), we obtain the following quadratic model:</a:t>
            </a:r>
            <a:endParaRPr lang="en-IN" dirty="0"/>
          </a:p>
        </p:txBody>
      </p:sp>
      <p:sp>
        <p:nvSpPr>
          <p:cNvPr id="4" name="Content Placeholder 3">
            <a:extLst>
              <a:ext uri="{FF2B5EF4-FFF2-40B4-BE49-F238E27FC236}">
                <a16:creationId xmlns:a16="http://schemas.microsoft.com/office/drawing/2014/main" xmlns="" id="{7960B4A6-4C4B-42F9-92B0-210BD1A2DB8F}"/>
              </a:ext>
            </a:extLst>
          </p:cNvPr>
          <p:cNvSpPr>
            <a:spLocks noGrp="1"/>
          </p:cNvSpPr>
          <p:nvPr>
            <p:ph sz="quarter" idx="24"/>
          </p:nvPr>
        </p:nvSpPr>
        <p:spPr>
          <a:xfrm>
            <a:off x="2163064" y="3867332"/>
            <a:ext cx="241808" cy="331932"/>
          </a:xfrm>
        </p:spPr>
        <p:txBody>
          <a:bodyPr/>
          <a:lstStyle/>
          <a:p>
            <a:pPr>
              <a:lnSpc>
                <a:spcPct val="100000"/>
              </a:lnSpc>
            </a:pPr>
            <a:r>
              <a:rPr lang="en-US" b="1" dirty="0">
                <a:solidFill>
                  <a:srgbClr val="EF2E24"/>
                </a:solidFill>
              </a:rPr>
              <a:t>3</a:t>
            </a:r>
            <a:endParaRPr lang="en-IN" b="1" dirty="0">
              <a:solidFill>
                <a:srgbClr val="EF2E24"/>
              </a:solidFill>
            </a:endParaRPr>
          </a:p>
        </p:txBody>
      </p:sp>
      <p:graphicFrame>
        <p:nvGraphicFramePr>
          <p:cNvPr id="12" name="Content Placeholder 11" descr="h = 449.36 + 0.96t minus 4.90 t^2">
            <a:extLst>
              <a:ext uri="{FF2B5EF4-FFF2-40B4-BE49-F238E27FC236}">
                <a16:creationId xmlns:a16="http://schemas.microsoft.com/office/drawing/2014/main" xmlns="" id="{E4616DC1-A4EF-45AE-BA78-F46496EB7F42}"/>
              </a:ext>
            </a:extLst>
          </p:cNvPr>
          <p:cNvGraphicFramePr>
            <a:graphicFrameLocks noGrp="1" noChangeAspect="1"/>
          </p:cNvGraphicFramePr>
          <p:nvPr>
            <p:ph sz="quarter" idx="25"/>
            <p:extLst>
              <p:ext uri="{D42A27DB-BD31-4B8C-83A1-F6EECF244321}">
                <p14:modId xmlns:p14="http://schemas.microsoft.com/office/powerpoint/2010/main" val="4059442880"/>
              </p:ext>
            </p:extLst>
          </p:nvPr>
        </p:nvGraphicFramePr>
        <p:xfrm>
          <a:off x="4308475" y="3865988"/>
          <a:ext cx="3568700" cy="342900"/>
        </p:xfrm>
        <a:graphic>
          <a:graphicData uri="http://schemas.openxmlformats.org/presentationml/2006/ole">
            <mc:AlternateContent xmlns:mc="http://schemas.openxmlformats.org/markup-compatibility/2006">
              <mc:Choice xmlns:v="urn:schemas-microsoft-com:vml" Requires="v">
                <p:oleObj spid="_x0000_s389482" name="Equation" r:id="rId3" imgW="3568680" imgH="342720" progId="Equation.DSMT4">
                  <p:embed/>
                </p:oleObj>
              </mc:Choice>
              <mc:Fallback>
                <p:oleObj name="Equation" r:id="rId3" imgW="3568680" imgH="342720" progId="Equation.DSMT4">
                  <p:embed/>
                  <p:pic>
                    <p:nvPicPr>
                      <p:cNvPr id="11" name="Object 10">
                        <a:extLst>
                          <a:ext uri="{FF2B5EF4-FFF2-40B4-BE49-F238E27FC236}">
                            <a16:creationId xmlns:a16="http://schemas.microsoft.com/office/drawing/2014/main" xmlns="" id="{40493003-F6B1-40EA-A96F-C7C3D5FEE7EA}"/>
                          </a:ext>
                        </a:extLst>
                      </p:cNvPr>
                      <p:cNvPicPr/>
                      <p:nvPr/>
                    </p:nvPicPr>
                    <p:blipFill>
                      <a:blip r:embed="rId4"/>
                      <a:stretch>
                        <a:fillRect/>
                      </a:stretch>
                    </p:blipFill>
                    <p:spPr>
                      <a:xfrm>
                        <a:off x="4308475" y="3865988"/>
                        <a:ext cx="3568700" cy="342900"/>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850797BD-421A-40B3-B56D-E43C35CE456F}"/>
              </a:ext>
            </a:extLst>
          </p:cNvPr>
          <p:cNvSpPr>
            <a:spLocks noGrp="1"/>
          </p:cNvSpPr>
          <p:nvPr>
            <p:ph type="title"/>
          </p:nvPr>
        </p:nvSpPr>
        <p:spPr/>
        <p:txBody>
          <a:bodyPr/>
          <a:lstStyle/>
          <a:p>
            <a:r>
              <a:rPr lang="en-US" altLang="en-US" dirty="0"/>
              <a:t>Example 4 – Solution </a:t>
            </a:r>
            <a:r>
              <a:rPr lang="en-US" altLang="en-US" b="0" dirty="0"/>
              <a:t>(2 of 4)</a:t>
            </a:r>
            <a:endParaRPr lang="en-IN" dirty="0"/>
          </a:p>
        </p:txBody>
      </p:sp>
    </p:spTree>
    <p:extLst>
      <p:ext uri="{BB962C8B-B14F-4D97-AF65-F5344CB8AC3E}">
        <p14:creationId xmlns:p14="http://schemas.microsoft.com/office/powerpoint/2010/main" val="3366070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7BD573-4BE9-40AD-83C1-607AC1636CB7}"/>
              </a:ext>
            </a:extLst>
          </p:cNvPr>
          <p:cNvSpPr>
            <a:spLocks noGrp="1"/>
          </p:cNvSpPr>
          <p:nvPr>
            <p:ph type="title"/>
          </p:nvPr>
        </p:nvSpPr>
        <p:spPr/>
        <p:txBody>
          <a:bodyPr/>
          <a:lstStyle/>
          <a:p>
            <a:r>
              <a:rPr lang="en-US" altLang="en-US" dirty="0"/>
              <a:t>Example 4 – Solution </a:t>
            </a:r>
            <a:r>
              <a:rPr lang="en-US" altLang="en-US" b="0" dirty="0"/>
              <a:t>(3 of 4)</a:t>
            </a:r>
            <a:endParaRPr lang="en-IN" dirty="0"/>
          </a:p>
        </p:txBody>
      </p:sp>
      <p:sp>
        <p:nvSpPr>
          <p:cNvPr id="3" name="Content Placeholder 2">
            <a:extLst>
              <a:ext uri="{FF2B5EF4-FFF2-40B4-BE49-F238E27FC236}">
                <a16:creationId xmlns:a16="http://schemas.microsoft.com/office/drawing/2014/main" xmlns="" id="{9A875924-D14F-48AF-B05E-B6B07EA210C7}"/>
              </a:ext>
            </a:extLst>
          </p:cNvPr>
          <p:cNvSpPr>
            <a:spLocks noGrp="1"/>
          </p:cNvSpPr>
          <p:nvPr>
            <p:ph sz="quarter" idx="12"/>
          </p:nvPr>
        </p:nvSpPr>
        <p:spPr>
          <a:xfrm>
            <a:off x="741971" y="1292277"/>
            <a:ext cx="10721975" cy="689894"/>
          </a:xfrm>
        </p:spPr>
        <p:txBody>
          <a:bodyPr/>
          <a:lstStyle/>
          <a:p>
            <a:pPr>
              <a:lnSpc>
                <a:spcPct val="100000"/>
              </a:lnSpc>
            </a:pPr>
            <a:r>
              <a:rPr lang="en-US" altLang="en-US" dirty="0"/>
              <a:t>In Figure 10 we plot the graph of Equation 3 together with the data points and see that the quadratic model gives a very good fit.</a:t>
            </a:r>
            <a:endParaRPr lang="en-IN" dirty="0"/>
          </a:p>
        </p:txBody>
      </p:sp>
      <p:sp>
        <p:nvSpPr>
          <p:cNvPr id="8" name="Content Placeholder 4">
            <a:extLst>
              <a:ext uri="{FF2B5EF4-FFF2-40B4-BE49-F238E27FC236}">
                <a16:creationId xmlns:a16="http://schemas.microsoft.com/office/drawing/2014/main" xmlns="" id="{3ED1B050-2CDB-422C-AB17-20255DA09906}"/>
              </a:ext>
            </a:extLst>
          </p:cNvPr>
          <p:cNvSpPr>
            <a:spLocks noGrp="1"/>
          </p:cNvSpPr>
          <p:nvPr>
            <p:ph sz="quarter" idx="14"/>
          </p:nvPr>
        </p:nvSpPr>
        <p:spPr>
          <a:xfrm>
            <a:off x="740685" y="4697620"/>
            <a:ext cx="10721975" cy="222722"/>
          </a:xfrm>
        </p:spPr>
        <p:txBody>
          <a:bodyPr/>
          <a:lstStyle/>
          <a:p>
            <a:pPr algn="ctr">
              <a:lnSpc>
                <a:spcPct val="100000"/>
              </a:lnSpc>
            </a:pPr>
            <a:r>
              <a:rPr lang="en-US" altLang="en-US" sz="1200" b="1" dirty="0"/>
              <a:t>Figure 10</a:t>
            </a:r>
          </a:p>
        </p:txBody>
      </p:sp>
      <p:sp>
        <p:nvSpPr>
          <p:cNvPr id="5" name="Content Placeholder 4">
            <a:extLst>
              <a:ext uri="{FF2B5EF4-FFF2-40B4-BE49-F238E27FC236}">
                <a16:creationId xmlns:a16="http://schemas.microsoft.com/office/drawing/2014/main" xmlns="" id="{3ED1B050-2CDB-422C-AB17-20255DA09906}"/>
              </a:ext>
            </a:extLst>
          </p:cNvPr>
          <p:cNvSpPr>
            <a:spLocks noGrp="1"/>
          </p:cNvSpPr>
          <p:nvPr>
            <p:ph sz="quarter" idx="14"/>
          </p:nvPr>
        </p:nvSpPr>
        <p:spPr>
          <a:xfrm>
            <a:off x="733425" y="4429108"/>
            <a:ext cx="10721975" cy="210456"/>
          </a:xfrm>
        </p:spPr>
        <p:txBody>
          <a:bodyPr/>
          <a:lstStyle/>
          <a:p>
            <a:pPr algn="ctr">
              <a:lnSpc>
                <a:spcPct val="100000"/>
              </a:lnSpc>
            </a:pPr>
            <a:r>
              <a:rPr lang="en-US" altLang="en-US" sz="1400" dirty="0"/>
              <a:t>Quadratic model for a falling ball</a:t>
            </a:r>
            <a:endParaRPr lang="en-US" altLang="en-US" sz="1200" b="1" dirty="0"/>
          </a:p>
        </p:txBody>
      </p:sp>
      <p:pic>
        <p:nvPicPr>
          <p:cNvPr id="11" name="Content Placeholder 10" descr="A curve is plotted on a coordinate plane. The horizontal axis is labeled: t. The vertical axis is labeled: h. The points are along a falling curve, and a line joins the points.&#10;">
            <a:extLst>
              <a:ext uri="{FF2B5EF4-FFF2-40B4-BE49-F238E27FC236}">
                <a16:creationId xmlns:a16="http://schemas.microsoft.com/office/drawing/2014/main" xmlns="" id="{AEA9EFB1-685D-49DA-AD3D-18800AEEBD93}"/>
              </a:ext>
            </a:extLst>
          </p:cNvPr>
          <p:cNvPicPr>
            <a:picLocks noGrp="1" noChangeAspect="1"/>
          </p:cNvPicPr>
          <p:nvPr>
            <p:ph sz="quarter" idx="13"/>
          </p:nvPr>
        </p:nvPicPr>
        <p:blipFill>
          <a:blip r:embed="rId3"/>
          <a:stretch>
            <a:fillRect/>
          </a:stretch>
        </p:blipFill>
        <p:spPr>
          <a:xfrm>
            <a:off x="4820433" y="2082117"/>
            <a:ext cx="2591025" cy="2237426"/>
          </a:xfrm>
          <a:prstGeom prst="rect">
            <a:avLst/>
          </a:prstGeom>
          <a:noFill/>
          <a:ln>
            <a:noFill/>
          </a:ln>
        </p:spPr>
      </p:pic>
      <p:sp>
        <p:nvSpPr>
          <p:cNvPr id="7" name="Content Placeholder 6">
            <a:extLst>
              <a:ext uri="{FF2B5EF4-FFF2-40B4-BE49-F238E27FC236}">
                <a16:creationId xmlns:a16="http://schemas.microsoft.com/office/drawing/2014/main" xmlns="" id="{95E5DBA5-1CE2-4F90-953D-B1B58939FE6A}"/>
              </a:ext>
            </a:extLst>
          </p:cNvPr>
          <p:cNvSpPr>
            <a:spLocks noGrp="1"/>
          </p:cNvSpPr>
          <p:nvPr>
            <p:ph sz="quarter" idx="15"/>
          </p:nvPr>
        </p:nvSpPr>
        <p:spPr>
          <a:xfrm>
            <a:off x="733425" y="5276388"/>
            <a:ext cx="10729913" cy="289335"/>
          </a:xfrm>
        </p:spPr>
        <p:txBody>
          <a:bodyPr/>
          <a:lstStyle/>
          <a:p>
            <a:pPr>
              <a:lnSpc>
                <a:spcPct val="100000"/>
              </a:lnSpc>
            </a:pPr>
            <a:r>
              <a:rPr lang="en-US" altLang="en-US" dirty="0"/>
              <a:t>The ball hits the ground when </a:t>
            </a:r>
            <a:r>
              <a:rPr lang="en-US" altLang="en-US" i="1" dirty="0"/>
              <a:t>h</a:t>
            </a:r>
            <a:r>
              <a:rPr lang="en-US" altLang="en-US" dirty="0"/>
              <a:t> = 0, so we solve the quadratic equation</a:t>
            </a:r>
            <a:endParaRPr lang="en-IN" dirty="0"/>
          </a:p>
        </p:txBody>
      </p:sp>
      <p:graphicFrame>
        <p:nvGraphicFramePr>
          <p:cNvPr id="13" name="Content Placeholder 12" descr="negative 4.90(t^2) + 0.96t + 449.36 = 0">
            <a:extLst>
              <a:ext uri="{FF2B5EF4-FFF2-40B4-BE49-F238E27FC236}">
                <a16:creationId xmlns:a16="http://schemas.microsoft.com/office/drawing/2014/main" xmlns="" id="{B2225EEE-98BF-44B4-8FAA-03EE6C59EEF0}"/>
              </a:ext>
            </a:extLst>
          </p:cNvPr>
          <p:cNvGraphicFramePr>
            <a:graphicFrameLocks noGrp="1" noChangeAspect="1"/>
          </p:cNvGraphicFramePr>
          <p:nvPr>
            <p:ph sz="quarter" idx="16"/>
            <p:extLst>
              <p:ext uri="{D42A27DB-BD31-4B8C-83A1-F6EECF244321}">
                <p14:modId xmlns:p14="http://schemas.microsoft.com/office/powerpoint/2010/main" val="3675740762"/>
              </p:ext>
            </p:extLst>
          </p:nvPr>
        </p:nvGraphicFramePr>
        <p:xfrm>
          <a:off x="4214813" y="5767388"/>
          <a:ext cx="3759200" cy="342900"/>
        </p:xfrm>
        <a:graphic>
          <a:graphicData uri="http://schemas.openxmlformats.org/presentationml/2006/ole">
            <mc:AlternateContent xmlns:mc="http://schemas.openxmlformats.org/markup-compatibility/2006">
              <mc:Choice xmlns:v="urn:schemas-microsoft-com:vml" Requires="v">
                <p:oleObj spid="_x0000_s390505" name="Equation" r:id="rId4" imgW="3759120" imgH="342720" progId="Equation.DSMT4">
                  <p:embed/>
                </p:oleObj>
              </mc:Choice>
              <mc:Fallback>
                <p:oleObj name="Equation" r:id="rId4" imgW="3759120" imgH="342720" progId="Equation.DSMT4">
                  <p:embed/>
                  <p:pic>
                    <p:nvPicPr>
                      <p:cNvPr id="12" name="Object 11">
                        <a:extLst>
                          <a:ext uri="{FF2B5EF4-FFF2-40B4-BE49-F238E27FC236}">
                            <a16:creationId xmlns:a16="http://schemas.microsoft.com/office/drawing/2014/main" xmlns="" id="{5E52D3CF-C197-4F39-90C4-E668B82E1973}"/>
                          </a:ext>
                        </a:extLst>
                      </p:cNvPr>
                      <p:cNvPicPr/>
                      <p:nvPr/>
                    </p:nvPicPr>
                    <p:blipFill>
                      <a:blip r:embed="rId5"/>
                      <a:stretch>
                        <a:fillRect/>
                      </a:stretch>
                    </p:blipFill>
                    <p:spPr>
                      <a:xfrm>
                        <a:off x="4214813" y="5767388"/>
                        <a:ext cx="3759200" cy="342900"/>
                      </a:xfrm>
                      <a:prstGeom prst="rect">
                        <a:avLst/>
                      </a:prstGeom>
                    </p:spPr>
                  </p:pic>
                </p:oleObj>
              </mc:Fallback>
            </mc:AlternateContent>
          </a:graphicData>
        </a:graphic>
      </p:graphicFrame>
    </p:spTree>
    <p:extLst>
      <p:ext uri="{BB962C8B-B14F-4D97-AF65-F5344CB8AC3E}">
        <p14:creationId xmlns:p14="http://schemas.microsoft.com/office/powerpoint/2010/main" val="1093934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67EF7D-6AC0-4584-8271-A98778295326}"/>
              </a:ext>
            </a:extLst>
          </p:cNvPr>
          <p:cNvSpPr>
            <a:spLocks noGrp="1"/>
          </p:cNvSpPr>
          <p:nvPr>
            <p:ph type="title"/>
          </p:nvPr>
        </p:nvSpPr>
        <p:spPr/>
        <p:txBody>
          <a:bodyPr/>
          <a:lstStyle/>
          <a:p>
            <a:r>
              <a:rPr lang="en-US" altLang="en-US" dirty="0"/>
              <a:t>Example 4 – Solution </a:t>
            </a:r>
            <a:r>
              <a:rPr lang="en-US" altLang="en-US" b="0" dirty="0"/>
              <a:t>(4 of 4)</a:t>
            </a:r>
            <a:endParaRPr lang="en-IN" dirty="0"/>
          </a:p>
        </p:txBody>
      </p:sp>
      <p:sp>
        <p:nvSpPr>
          <p:cNvPr id="3" name="Content Placeholder 2">
            <a:extLst>
              <a:ext uri="{FF2B5EF4-FFF2-40B4-BE49-F238E27FC236}">
                <a16:creationId xmlns:a16="http://schemas.microsoft.com/office/drawing/2014/main" xmlns="" id="{DD925EB0-ABFB-4CB2-8377-1778CEC0865A}"/>
              </a:ext>
            </a:extLst>
          </p:cNvPr>
          <p:cNvSpPr>
            <a:spLocks noGrp="1"/>
          </p:cNvSpPr>
          <p:nvPr>
            <p:ph sz="quarter" idx="23"/>
          </p:nvPr>
        </p:nvSpPr>
        <p:spPr>
          <a:xfrm>
            <a:off x="736600" y="1289050"/>
            <a:ext cx="4925291" cy="320294"/>
          </a:xfrm>
        </p:spPr>
        <p:txBody>
          <a:bodyPr/>
          <a:lstStyle/>
          <a:p>
            <a:r>
              <a:rPr lang="en-US" altLang="en-US" dirty="0"/>
              <a:t>The quadratic formula gives</a:t>
            </a:r>
            <a:endParaRPr lang="en-IN" dirty="0"/>
          </a:p>
        </p:txBody>
      </p:sp>
      <p:graphicFrame>
        <p:nvGraphicFramePr>
          <p:cNvPr id="8" name="Content Placeholder 7" descr="t = ((negative 0.96) plus-minus sqrt((0.960)^2 minus 4(negative 4.90)(449.36)/2(negative 4.90))&#10;">
            <a:extLst>
              <a:ext uri="{FF2B5EF4-FFF2-40B4-BE49-F238E27FC236}">
                <a16:creationId xmlns:a16="http://schemas.microsoft.com/office/drawing/2014/main" xmlns="" id="{021F1276-FFB3-4CD8-BE15-44D55537BAE2}"/>
              </a:ext>
            </a:extLst>
          </p:cNvPr>
          <p:cNvGraphicFramePr>
            <a:graphicFrameLocks noGrp="1" noChangeAspect="1"/>
          </p:cNvGraphicFramePr>
          <p:nvPr>
            <p:ph sz="quarter" idx="24"/>
            <p:extLst>
              <p:ext uri="{D42A27DB-BD31-4B8C-83A1-F6EECF244321}">
                <p14:modId xmlns:p14="http://schemas.microsoft.com/office/powerpoint/2010/main" val="1714232525"/>
              </p:ext>
            </p:extLst>
          </p:nvPr>
        </p:nvGraphicFramePr>
        <p:xfrm>
          <a:off x="3453266" y="1857375"/>
          <a:ext cx="4902211" cy="943882"/>
        </p:xfrm>
        <a:graphic>
          <a:graphicData uri="http://schemas.openxmlformats.org/presentationml/2006/ole">
            <mc:AlternateContent xmlns:mc="http://schemas.openxmlformats.org/markup-compatibility/2006">
              <mc:Choice xmlns:v="urn:schemas-microsoft-com:vml" Requires="v">
                <p:oleObj spid="_x0000_s391528" name="Equation" r:id="rId3" imgW="5473440" imgH="1054080" progId="Equation.DSMT4">
                  <p:embed/>
                </p:oleObj>
              </mc:Choice>
              <mc:Fallback>
                <p:oleObj name="Equation" r:id="rId3" imgW="5473440" imgH="1054080" progId="Equation.DSMT4">
                  <p:embed/>
                  <p:pic>
                    <p:nvPicPr>
                      <p:cNvPr id="7" name="Object 6">
                        <a:extLst>
                          <a:ext uri="{FF2B5EF4-FFF2-40B4-BE49-F238E27FC236}">
                            <a16:creationId xmlns:a16="http://schemas.microsoft.com/office/drawing/2014/main" xmlns="" id="{19F1F413-5C6D-427D-B357-7AE2BC04E620}"/>
                          </a:ext>
                        </a:extLst>
                      </p:cNvPr>
                      <p:cNvPicPr/>
                      <p:nvPr/>
                    </p:nvPicPr>
                    <p:blipFill>
                      <a:blip r:embed="rId4"/>
                      <a:stretch>
                        <a:fillRect/>
                      </a:stretch>
                    </p:blipFill>
                    <p:spPr>
                      <a:xfrm>
                        <a:off x="3453266" y="1857375"/>
                        <a:ext cx="4902211" cy="94388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4568E5F0-2465-4846-A558-D06F539C0639}"/>
              </a:ext>
            </a:extLst>
          </p:cNvPr>
          <p:cNvSpPr>
            <a:spLocks noGrp="1"/>
          </p:cNvSpPr>
          <p:nvPr>
            <p:ph sz="quarter" idx="25"/>
          </p:nvPr>
        </p:nvSpPr>
        <p:spPr>
          <a:xfrm>
            <a:off x="736600" y="3301426"/>
            <a:ext cx="10712450" cy="753338"/>
          </a:xfrm>
        </p:spPr>
        <p:txBody>
          <a:bodyPr/>
          <a:lstStyle/>
          <a:p>
            <a:pPr>
              <a:lnSpc>
                <a:spcPct val="100000"/>
              </a:lnSpc>
            </a:pPr>
            <a:r>
              <a:rPr lang="en-US" altLang="en-US" dirty="0"/>
              <a:t>The positive root is </a:t>
            </a:r>
            <a:r>
              <a:rPr lang="en-US" altLang="en-US" i="1" dirty="0"/>
              <a:t>t ≈</a:t>
            </a:r>
            <a:r>
              <a:rPr lang="en-US" altLang="en-US" dirty="0"/>
              <a:t> 9.67, so we predict that the ball will hit the ground after about 9.7 seconds.</a:t>
            </a:r>
            <a:endParaRPr lang="en-IN" dirty="0"/>
          </a:p>
        </p:txBody>
      </p:sp>
    </p:spTree>
    <p:extLst>
      <p:ext uri="{BB962C8B-B14F-4D97-AF65-F5344CB8AC3E}">
        <p14:creationId xmlns:p14="http://schemas.microsoft.com/office/powerpoint/2010/main" val="3644918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Power Functions</a:t>
            </a:r>
          </a:p>
        </p:txBody>
      </p:sp>
    </p:spTree>
    <p:extLst>
      <p:ext uri="{BB962C8B-B14F-4D97-AF65-F5344CB8AC3E}">
        <p14:creationId xmlns:p14="http://schemas.microsoft.com/office/powerpoint/2010/main" val="1174077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C60970-78A8-41BC-B589-E480C9EECFFE}"/>
              </a:ext>
            </a:extLst>
          </p:cNvPr>
          <p:cNvSpPr>
            <a:spLocks noGrp="1"/>
          </p:cNvSpPr>
          <p:nvPr>
            <p:ph type="title"/>
          </p:nvPr>
        </p:nvSpPr>
        <p:spPr/>
        <p:txBody>
          <a:bodyPr/>
          <a:lstStyle/>
          <a:p>
            <a:r>
              <a:rPr lang="en-US" altLang="en-US" dirty="0"/>
              <a:t>Power Functions </a:t>
            </a:r>
            <a:r>
              <a:rPr lang="en-US" altLang="en-US" b="0" dirty="0"/>
              <a:t>(1 of 8)</a:t>
            </a:r>
            <a:endParaRPr lang="en-IN" b="0" dirty="0"/>
          </a:p>
        </p:txBody>
      </p:sp>
      <p:sp>
        <p:nvSpPr>
          <p:cNvPr id="3" name="Content Placeholder 2">
            <a:extLst>
              <a:ext uri="{FF2B5EF4-FFF2-40B4-BE49-F238E27FC236}">
                <a16:creationId xmlns:a16="http://schemas.microsoft.com/office/drawing/2014/main" xmlns="" id="{4FF77836-473C-4BDE-AB95-13E2E701F3B6}"/>
              </a:ext>
            </a:extLst>
          </p:cNvPr>
          <p:cNvSpPr>
            <a:spLocks noGrp="1"/>
          </p:cNvSpPr>
          <p:nvPr>
            <p:ph sz="quarter" idx="23"/>
          </p:nvPr>
        </p:nvSpPr>
        <p:spPr>
          <a:xfrm>
            <a:off x="736600" y="1289050"/>
            <a:ext cx="2957576" cy="302006"/>
          </a:xfrm>
        </p:spPr>
        <p:txBody>
          <a:bodyPr/>
          <a:lstStyle/>
          <a:p>
            <a:pPr>
              <a:lnSpc>
                <a:spcPct val="100000"/>
              </a:lnSpc>
            </a:pPr>
            <a:r>
              <a:rPr lang="en-US" dirty="0"/>
              <a:t>A function of the form</a:t>
            </a:r>
            <a:endParaRPr lang="en-IN" dirty="0"/>
          </a:p>
        </p:txBody>
      </p:sp>
      <p:graphicFrame>
        <p:nvGraphicFramePr>
          <p:cNvPr id="20" name="Content Placeholder 19" descr="f(x) = x^a">
            <a:extLst>
              <a:ext uri="{FF2B5EF4-FFF2-40B4-BE49-F238E27FC236}">
                <a16:creationId xmlns:a16="http://schemas.microsoft.com/office/drawing/2014/main" xmlns="" id="{4797F47A-C608-42DB-86B4-AE5E40012FE0}"/>
              </a:ext>
            </a:extLst>
          </p:cNvPr>
          <p:cNvGraphicFramePr>
            <a:graphicFrameLocks noGrp="1" noChangeAspect="1"/>
          </p:cNvGraphicFramePr>
          <p:nvPr>
            <p:ph sz="quarter" idx="24"/>
            <p:extLst>
              <p:ext uri="{D42A27DB-BD31-4B8C-83A1-F6EECF244321}">
                <p14:modId xmlns:p14="http://schemas.microsoft.com/office/powerpoint/2010/main" val="59224797"/>
              </p:ext>
            </p:extLst>
          </p:nvPr>
        </p:nvGraphicFramePr>
        <p:xfrm>
          <a:off x="3694113" y="1270723"/>
          <a:ext cx="1308100" cy="444500"/>
        </p:xfrm>
        <a:graphic>
          <a:graphicData uri="http://schemas.openxmlformats.org/presentationml/2006/ole">
            <mc:AlternateContent xmlns:mc="http://schemas.openxmlformats.org/markup-compatibility/2006">
              <mc:Choice xmlns:v="urn:schemas-microsoft-com:vml" Requires="v">
                <p:oleObj spid="_x0000_s420919" name="Equation" r:id="rId3" imgW="1307880" imgH="444240" progId="Equation.DSMT4">
                  <p:embed/>
                </p:oleObj>
              </mc:Choice>
              <mc:Fallback>
                <p:oleObj name="Equation" r:id="rId3" imgW="1307880" imgH="444240" progId="Equation.DSMT4">
                  <p:embed/>
                  <p:pic>
                    <p:nvPicPr>
                      <p:cNvPr id="19" name="Object 18">
                        <a:extLst>
                          <a:ext uri="{FF2B5EF4-FFF2-40B4-BE49-F238E27FC236}">
                            <a16:creationId xmlns:a16="http://schemas.microsoft.com/office/drawing/2014/main" xmlns="" id="{69932550-5D1F-41BC-8E76-52272824939F}"/>
                          </a:ext>
                        </a:extLst>
                      </p:cNvPr>
                      <p:cNvPicPr/>
                      <p:nvPr/>
                    </p:nvPicPr>
                    <p:blipFill>
                      <a:blip r:embed="rId4"/>
                      <a:stretch>
                        <a:fillRect/>
                      </a:stretch>
                    </p:blipFill>
                    <p:spPr>
                      <a:xfrm>
                        <a:off x="3694113" y="1270723"/>
                        <a:ext cx="1308100" cy="4445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5E3B5133-ECF9-4ED6-AEF0-138177296691}"/>
              </a:ext>
            </a:extLst>
          </p:cNvPr>
          <p:cNvSpPr>
            <a:spLocks noGrp="1"/>
          </p:cNvSpPr>
          <p:nvPr>
            <p:ph sz="quarter" idx="25"/>
          </p:nvPr>
        </p:nvSpPr>
        <p:spPr>
          <a:xfrm>
            <a:off x="5111496" y="1289051"/>
            <a:ext cx="6775704" cy="302006"/>
          </a:xfrm>
        </p:spPr>
        <p:txBody>
          <a:bodyPr/>
          <a:lstStyle/>
          <a:p>
            <a:pPr>
              <a:lnSpc>
                <a:spcPct val="100000"/>
              </a:lnSpc>
            </a:pPr>
            <a:r>
              <a:rPr lang="en-US" dirty="0"/>
              <a:t>where </a:t>
            </a:r>
            <a:r>
              <a:rPr lang="en-US" i="1" dirty="0"/>
              <a:t>a</a:t>
            </a:r>
            <a:r>
              <a:rPr lang="en-US" dirty="0"/>
              <a:t> is a constant, is called a </a:t>
            </a:r>
            <a:r>
              <a:rPr lang="en-US" b="1" dirty="0"/>
              <a:t>power function</a:t>
            </a:r>
            <a:r>
              <a:rPr lang="en-US" dirty="0"/>
              <a:t>.</a:t>
            </a:r>
            <a:endParaRPr lang="en-IN" dirty="0"/>
          </a:p>
        </p:txBody>
      </p:sp>
      <p:sp>
        <p:nvSpPr>
          <p:cNvPr id="6" name="Content Placeholder 5">
            <a:extLst>
              <a:ext uri="{FF2B5EF4-FFF2-40B4-BE49-F238E27FC236}">
                <a16:creationId xmlns:a16="http://schemas.microsoft.com/office/drawing/2014/main" xmlns="" id="{965EA046-64B6-468D-BEE0-D22D6F0A5283}"/>
              </a:ext>
            </a:extLst>
          </p:cNvPr>
          <p:cNvSpPr>
            <a:spLocks noGrp="1"/>
          </p:cNvSpPr>
          <p:nvPr>
            <p:ph sz="quarter" idx="26"/>
          </p:nvPr>
        </p:nvSpPr>
        <p:spPr>
          <a:xfrm>
            <a:off x="736600" y="1733678"/>
            <a:ext cx="10718800" cy="923267"/>
          </a:xfrm>
        </p:spPr>
        <p:txBody>
          <a:bodyPr/>
          <a:lstStyle/>
          <a:p>
            <a:pPr>
              <a:lnSpc>
                <a:spcPct val="100000"/>
              </a:lnSpc>
              <a:spcAft>
                <a:spcPts val="600"/>
              </a:spcAft>
              <a:defRPr/>
            </a:pPr>
            <a:r>
              <a:rPr lang="en-US" dirty="0"/>
              <a:t>We consider several cases.</a:t>
            </a:r>
          </a:p>
          <a:p>
            <a:pPr>
              <a:lnSpc>
                <a:spcPct val="100000"/>
              </a:lnSpc>
              <a:spcAft>
                <a:spcPts val="600"/>
              </a:spcAft>
              <a:defRPr/>
            </a:pPr>
            <a:r>
              <a:rPr lang="en-US" b="1" dirty="0">
                <a:solidFill>
                  <a:srgbClr val="0079C2"/>
                </a:solidFill>
              </a:rPr>
              <a:t>(i)</a:t>
            </a:r>
            <a:r>
              <a:rPr lang="en-US" b="1" dirty="0">
                <a:solidFill>
                  <a:srgbClr val="0078C1"/>
                </a:solidFill>
              </a:rPr>
              <a:t> </a:t>
            </a:r>
            <a:r>
              <a:rPr lang="en-US" b="1" i="1" dirty="0"/>
              <a:t>a</a:t>
            </a:r>
            <a:r>
              <a:rPr lang="en-US" b="1" dirty="0"/>
              <a:t> = </a:t>
            </a:r>
            <a:r>
              <a:rPr lang="en-US" b="1" i="1" dirty="0"/>
              <a:t>n</a:t>
            </a:r>
            <a:r>
              <a:rPr lang="en-US" b="1" dirty="0"/>
              <a:t>, where </a:t>
            </a:r>
            <a:r>
              <a:rPr lang="en-US" b="1" i="1" dirty="0"/>
              <a:t>n </a:t>
            </a:r>
            <a:r>
              <a:rPr lang="en-US" b="1" dirty="0"/>
              <a:t>is a positive integer</a:t>
            </a:r>
          </a:p>
        </p:txBody>
      </p:sp>
      <p:sp>
        <p:nvSpPr>
          <p:cNvPr id="7" name="Content Placeholder 6">
            <a:extLst>
              <a:ext uri="{FF2B5EF4-FFF2-40B4-BE49-F238E27FC236}">
                <a16:creationId xmlns:a16="http://schemas.microsoft.com/office/drawing/2014/main" xmlns="" id="{906C4AE4-76BC-4B2A-AF17-6FF59A030C9A}"/>
              </a:ext>
            </a:extLst>
          </p:cNvPr>
          <p:cNvSpPr>
            <a:spLocks noGrp="1"/>
          </p:cNvSpPr>
          <p:nvPr>
            <p:ph sz="quarter" idx="27"/>
          </p:nvPr>
        </p:nvSpPr>
        <p:spPr>
          <a:xfrm>
            <a:off x="736600" y="2799566"/>
            <a:ext cx="1960880" cy="325885"/>
          </a:xfrm>
        </p:spPr>
        <p:txBody>
          <a:bodyPr/>
          <a:lstStyle/>
          <a:p>
            <a:pPr>
              <a:lnSpc>
                <a:spcPct val="100000"/>
              </a:lnSpc>
            </a:pPr>
            <a:r>
              <a:rPr lang="en-US" dirty="0"/>
              <a:t>The graphs of</a:t>
            </a:r>
            <a:endParaRPr lang="en-IN" dirty="0"/>
          </a:p>
        </p:txBody>
      </p:sp>
      <p:graphicFrame>
        <p:nvGraphicFramePr>
          <p:cNvPr id="22" name="Content Placeholder 21" descr="f(x) = x^n">
            <a:extLst>
              <a:ext uri="{FF2B5EF4-FFF2-40B4-BE49-F238E27FC236}">
                <a16:creationId xmlns:a16="http://schemas.microsoft.com/office/drawing/2014/main" xmlns="" id="{E69D942B-D593-445C-984C-ACAEC21C5A9D}"/>
              </a:ext>
            </a:extLst>
          </p:cNvPr>
          <p:cNvGraphicFramePr>
            <a:graphicFrameLocks noGrp="1" noChangeAspect="1"/>
          </p:cNvGraphicFramePr>
          <p:nvPr>
            <p:ph sz="quarter" idx="28"/>
            <p:extLst>
              <p:ext uri="{D42A27DB-BD31-4B8C-83A1-F6EECF244321}">
                <p14:modId xmlns:p14="http://schemas.microsoft.com/office/powerpoint/2010/main" val="2702023596"/>
              </p:ext>
            </p:extLst>
          </p:nvPr>
        </p:nvGraphicFramePr>
        <p:xfrm>
          <a:off x="2732088" y="2791505"/>
          <a:ext cx="1231900" cy="444500"/>
        </p:xfrm>
        <a:graphic>
          <a:graphicData uri="http://schemas.openxmlformats.org/presentationml/2006/ole">
            <mc:AlternateContent xmlns:mc="http://schemas.openxmlformats.org/markup-compatibility/2006">
              <mc:Choice xmlns:v="urn:schemas-microsoft-com:vml" Requires="v">
                <p:oleObj spid="_x0000_s420920" name="Equation" r:id="rId5" imgW="1231560" imgH="444240" progId="Equation.DSMT4">
                  <p:embed/>
                </p:oleObj>
              </mc:Choice>
              <mc:Fallback>
                <p:oleObj name="Equation" r:id="rId5" imgW="1231560" imgH="444240" progId="Equation.DSMT4">
                  <p:embed/>
                  <p:pic>
                    <p:nvPicPr>
                      <p:cNvPr id="21" name="Object 20">
                        <a:extLst>
                          <a:ext uri="{FF2B5EF4-FFF2-40B4-BE49-F238E27FC236}">
                            <a16:creationId xmlns:a16="http://schemas.microsoft.com/office/drawing/2014/main" xmlns="" id="{E0EF33FE-06FE-4924-9AC5-D47DBE44750F}"/>
                          </a:ext>
                        </a:extLst>
                      </p:cNvPr>
                      <p:cNvPicPr/>
                      <p:nvPr/>
                    </p:nvPicPr>
                    <p:blipFill>
                      <a:blip r:embed="rId6"/>
                      <a:stretch>
                        <a:fillRect/>
                      </a:stretch>
                    </p:blipFill>
                    <p:spPr>
                      <a:xfrm>
                        <a:off x="2732088" y="2791505"/>
                        <a:ext cx="1231900" cy="4445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2FF2C746-E880-4547-B525-26468001FCF3}"/>
              </a:ext>
            </a:extLst>
          </p:cNvPr>
          <p:cNvSpPr>
            <a:spLocks noGrp="1"/>
          </p:cNvSpPr>
          <p:nvPr>
            <p:ph sz="quarter" idx="29"/>
          </p:nvPr>
        </p:nvSpPr>
        <p:spPr>
          <a:xfrm>
            <a:off x="4027320" y="2799565"/>
            <a:ext cx="7442812" cy="325885"/>
          </a:xfrm>
        </p:spPr>
        <p:txBody>
          <a:bodyPr/>
          <a:lstStyle/>
          <a:p>
            <a:pPr>
              <a:lnSpc>
                <a:spcPct val="100000"/>
              </a:lnSpc>
            </a:pPr>
            <a:r>
              <a:rPr lang="en-US" dirty="0"/>
              <a:t>for </a:t>
            </a:r>
            <a:r>
              <a:rPr lang="en-US" i="1" dirty="0"/>
              <a:t>n</a:t>
            </a:r>
            <a:r>
              <a:rPr lang="en-US" dirty="0"/>
              <a:t> = 1, 2, 3, 4, and 5 are shown in Figure 11.</a:t>
            </a:r>
            <a:endParaRPr lang="en-IN" dirty="0"/>
          </a:p>
        </p:txBody>
      </p:sp>
      <p:sp>
        <p:nvSpPr>
          <p:cNvPr id="10" name="Content Placeholder 9">
            <a:extLst>
              <a:ext uri="{FF2B5EF4-FFF2-40B4-BE49-F238E27FC236}">
                <a16:creationId xmlns:a16="http://schemas.microsoft.com/office/drawing/2014/main" xmlns="" id="{2B0A8A22-3E06-47ED-A79D-A33C49998F26}"/>
              </a:ext>
            </a:extLst>
          </p:cNvPr>
          <p:cNvSpPr>
            <a:spLocks noGrp="1"/>
          </p:cNvSpPr>
          <p:nvPr>
            <p:ph sz="quarter" idx="30"/>
          </p:nvPr>
        </p:nvSpPr>
        <p:spPr>
          <a:xfrm>
            <a:off x="736600" y="3155665"/>
            <a:ext cx="10718800" cy="414850"/>
          </a:xfrm>
        </p:spPr>
        <p:txBody>
          <a:bodyPr/>
          <a:lstStyle/>
          <a:p>
            <a:pPr>
              <a:lnSpc>
                <a:spcPct val="100000"/>
              </a:lnSpc>
              <a:spcAft>
                <a:spcPts val="600"/>
              </a:spcAft>
              <a:defRPr/>
            </a:pPr>
            <a:r>
              <a:rPr lang="en-US" dirty="0"/>
              <a:t>(These are polynomials with only one term.)</a:t>
            </a:r>
            <a:endParaRPr lang="en-IN" dirty="0"/>
          </a:p>
        </p:txBody>
      </p:sp>
      <p:sp>
        <p:nvSpPr>
          <p:cNvPr id="25" name="Content Placeholder 6">
            <a:extLst>
              <a:ext uri="{FF2B5EF4-FFF2-40B4-BE49-F238E27FC236}">
                <a16:creationId xmlns:a16="http://schemas.microsoft.com/office/drawing/2014/main" xmlns="" id="{C2F31ECC-15AB-46DB-B349-0A57C0AEF810}"/>
              </a:ext>
            </a:extLst>
          </p:cNvPr>
          <p:cNvSpPr>
            <a:spLocks noGrp="1"/>
          </p:cNvSpPr>
          <p:nvPr>
            <p:ph sz="quarter" idx="4294967295"/>
          </p:nvPr>
        </p:nvSpPr>
        <p:spPr>
          <a:xfrm>
            <a:off x="733425" y="6179059"/>
            <a:ext cx="10729913" cy="274320"/>
          </a:xfrm>
          <a:prstGeom prst="rect">
            <a:avLst/>
          </a:prstGeom>
        </p:spPr>
        <p:txBody>
          <a:bodyPr/>
          <a:lstStyle/>
          <a:p>
            <a:pPr algn="ctr"/>
            <a:r>
              <a:rPr lang="en-US" altLang="en-US" sz="1200" b="1" dirty="0"/>
              <a:t>Figure 11</a:t>
            </a:r>
          </a:p>
        </p:txBody>
      </p:sp>
      <p:graphicFrame>
        <p:nvGraphicFramePr>
          <p:cNvPr id="23" name="Content Placeholder 13" descr="Graphs of f(x) = x^n for n = 1, 2, 3, 4, 5">
            <a:extLst>
              <a:ext uri="{FF2B5EF4-FFF2-40B4-BE49-F238E27FC236}">
                <a16:creationId xmlns:a16="http://schemas.microsoft.com/office/drawing/2014/main" xmlns="" id="{F53D9066-5793-4703-842B-E3F76F231693}"/>
              </a:ext>
            </a:extLst>
          </p:cNvPr>
          <p:cNvGraphicFramePr>
            <a:graphicFrameLocks noGrp="1" noChangeAspect="1"/>
          </p:cNvGraphicFramePr>
          <p:nvPr>
            <p:ph sz="quarter" idx="4294967295"/>
            <p:extLst>
              <p:ext uri="{D42A27DB-BD31-4B8C-83A1-F6EECF244321}">
                <p14:modId xmlns:p14="http://schemas.microsoft.com/office/powerpoint/2010/main" val="3257682481"/>
              </p:ext>
            </p:extLst>
          </p:nvPr>
        </p:nvGraphicFramePr>
        <p:xfrm>
          <a:off x="4255634" y="5793067"/>
          <a:ext cx="3538538" cy="324451"/>
        </p:xfrm>
        <a:graphic>
          <a:graphicData uri="http://schemas.openxmlformats.org/presentationml/2006/ole">
            <mc:AlternateContent xmlns:mc="http://schemas.openxmlformats.org/markup-compatibility/2006">
              <mc:Choice xmlns:v="urn:schemas-microsoft-com:vml" Requires="v">
                <p:oleObj spid="_x0000_s420921" name="Equation" r:id="rId7" imgW="4431960" imgH="406080" progId="Equation.DSMT4">
                  <p:embed/>
                </p:oleObj>
              </mc:Choice>
              <mc:Fallback>
                <p:oleObj name="Equation" r:id="rId7" imgW="4431960" imgH="406080" progId="Equation.DSMT4">
                  <p:embed/>
                  <p:pic>
                    <p:nvPicPr>
                      <p:cNvPr id="0" name=""/>
                      <p:cNvPicPr/>
                      <p:nvPr/>
                    </p:nvPicPr>
                    <p:blipFill>
                      <a:blip r:embed="rId8"/>
                      <a:stretch>
                        <a:fillRect/>
                      </a:stretch>
                    </p:blipFill>
                    <p:spPr>
                      <a:xfrm>
                        <a:off x="4255634" y="5793067"/>
                        <a:ext cx="3538538" cy="324451"/>
                      </a:xfrm>
                      <a:prstGeom prst="rect">
                        <a:avLst/>
                      </a:prstGeom>
                    </p:spPr>
                  </p:pic>
                </p:oleObj>
              </mc:Fallback>
            </mc:AlternateContent>
          </a:graphicData>
        </a:graphic>
      </p:graphicFrame>
      <p:pic>
        <p:nvPicPr>
          <p:cNvPr id="19" name="Content Placeholder 10" descr="Three functions. The curve of y = x is a rising line passing through (0, 0). The curve of y = x^2 is an upward opening parabola with vertex at the origin. The curve is symmetric about the origin. The curve y = x^3 is graphed on the x-y coordinate plane. The curve enters the bottom left of the viewing window in the third quadrant, goes up and to the right to reach the origin. The curve becomes flat near the origin, then the curve goes up and to the right, and exits the top right of the viewing window. ">
            <a:extLst>
              <a:ext uri="{FF2B5EF4-FFF2-40B4-BE49-F238E27FC236}">
                <a16:creationId xmlns:a16="http://schemas.microsoft.com/office/drawing/2014/main" xmlns="" id="{AB3ADEED-21E3-4F52-8C54-FE03554CB21F}"/>
              </a:ext>
            </a:extLst>
          </p:cNvPr>
          <p:cNvPicPr>
            <a:picLocks noGrp="1" noChangeAspect="1"/>
          </p:cNvPicPr>
          <p:nvPr>
            <p:ph sz="quarter" idx="4294967295"/>
          </p:nvPr>
        </p:nvPicPr>
        <p:blipFill>
          <a:blip r:embed="rId9"/>
          <a:stretch>
            <a:fillRect/>
          </a:stretch>
        </p:blipFill>
        <p:spPr>
          <a:xfrm>
            <a:off x="1327831" y="3600125"/>
            <a:ext cx="5272314" cy="2003888"/>
          </a:xfrm>
          <a:prstGeom prst="rect">
            <a:avLst/>
          </a:prstGeom>
          <a:noFill/>
          <a:ln>
            <a:noFill/>
          </a:ln>
        </p:spPr>
      </p:pic>
      <p:pic>
        <p:nvPicPr>
          <p:cNvPr id="21" name="Content Placeholder 11" descr="The curves y = x^4 and y = x^5 are graphed on the x y coordinate plane. The curve y = x^4 enters the top left of the viewing window in the second quadrant and goes down and to the right to reach the origin. The curve becomes flat near the origin. Then, the curve goes up and to the right and exits the top right of the viewing window.  The curve y = x^5 enters the bottom left of the viewing window in the third quadrant and goes up and to the right to reach the origin. The curve becomes flat near the origin. Then, the curve goes up and to the right and exits the top right of the viewing window.">
            <a:extLst>
              <a:ext uri="{FF2B5EF4-FFF2-40B4-BE49-F238E27FC236}">
                <a16:creationId xmlns:a16="http://schemas.microsoft.com/office/drawing/2014/main" xmlns="" id="{499EB83F-EEB6-4D3A-A1B2-6C34D1C51864}"/>
              </a:ext>
            </a:extLst>
          </p:cNvPr>
          <p:cNvPicPr>
            <a:picLocks noGrp="1" noChangeAspect="1"/>
          </p:cNvPicPr>
          <p:nvPr>
            <p:ph sz="quarter" idx="4294967295"/>
          </p:nvPr>
        </p:nvPicPr>
        <p:blipFill>
          <a:blip r:embed="rId10"/>
          <a:stretch>
            <a:fillRect/>
          </a:stretch>
        </p:blipFill>
        <p:spPr>
          <a:xfrm>
            <a:off x="6984659" y="3607619"/>
            <a:ext cx="3218886" cy="2025422"/>
          </a:xfrm>
          <a:prstGeom prst="rect">
            <a:avLst/>
          </a:prstGeom>
          <a:noFill/>
          <a:ln>
            <a:noFill/>
          </a:ln>
        </p:spPr>
      </p:pic>
    </p:spTree>
    <p:extLst>
      <p:ext uri="{BB962C8B-B14F-4D97-AF65-F5344CB8AC3E}">
        <p14:creationId xmlns:p14="http://schemas.microsoft.com/office/powerpoint/2010/main" val="4050459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F70E5B-1432-47DE-94A5-EB8D6DBBC754}"/>
              </a:ext>
            </a:extLst>
          </p:cNvPr>
          <p:cNvSpPr>
            <a:spLocks noGrp="1"/>
          </p:cNvSpPr>
          <p:nvPr>
            <p:ph type="title"/>
          </p:nvPr>
        </p:nvSpPr>
        <p:spPr/>
        <p:txBody>
          <a:bodyPr/>
          <a:lstStyle/>
          <a:p>
            <a:r>
              <a:rPr lang="en-US" altLang="en-US" dirty="0"/>
              <a:t>Power Functions </a:t>
            </a:r>
            <a:r>
              <a:rPr lang="en-US" altLang="en-US" b="0" dirty="0"/>
              <a:t>(2 of 8)</a:t>
            </a:r>
            <a:endParaRPr lang="en-IN" dirty="0"/>
          </a:p>
        </p:txBody>
      </p:sp>
      <p:sp>
        <p:nvSpPr>
          <p:cNvPr id="13" name="Content Placeholder 9">
            <a:extLst>
              <a:ext uri="{FF2B5EF4-FFF2-40B4-BE49-F238E27FC236}">
                <a16:creationId xmlns:a16="http://schemas.microsoft.com/office/drawing/2014/main" xmlns="" id="{2B0A8A22-3E06-47ED-A79D-A33C49998F26}"/>
              </a:ext>
            </a:extLst>
          </p:cNvPr>
          <p:cNvSpPr>
            <a:spLocks noGrp="1"/>
          </p:cNvSpPr>
          <p:nvPr>
            <p:ph sz="quarter" idx="4294967295"/>
          </p:nvPr>
        </p:nvSpPr>
        <p:spPr>
          <a:xfrm>
            <a:off x="736600" y="1295880"/>
            <a:ext cx="10718800" cy="435060"/>
          </a:xfrm>
          <a:prstGeom prst="rect">
            <a:avLst/>
          </a:prstGeom>
        </p:spPr>
        <p:txBody>
          <a:bodyPr/>
          <a:lstStyle/>
          <a:p>
            <a:pPr>
              <a:lnSpc>
                <a:spcPct val="100000"/>
              </a:lnSpc>
              <a:spcAft>
                <a:spcPts val="600"/>
              </a:spcAft>
              <a:defRPr/>
            </a:pPr>
            <a:r>
              <a:rPr lang="en-US" sz="2400" dirty="0"/>
              <a:t>We already know the shape of the graphs of </a:t>
            </a:r>
            <a:r>
              <a:rPr lang="en-US" sz="2400" i="1" dirty="0"/>
              <a:t>y</a:t>
            </a:r>
            <a:r>
              <a:rPr lang="en-US" sz="2400" dirty="0"/>
              <a:t> = </a:t>
            </a:r>
            <a:r>
              <a:rPr lang="en-US" sz="2400" i="1" dirty="0"/>
              <a:t>x </a:t>
            </a:r>
            <a:r>
              <a:rPr lang="en-US" sz="2400" dirty="0"/>
              <a:t>(a line through the origin with</a:t>
            </a:r>
            <a:endParaRPr lang="en-IN" sz="2400" dirty="0"/>
          </a:p>
        </p:txBody>
      </p:sp>
      <p:sp>
        <p:nvSpPr>
          <p:cNvPr id="15" name="Content Placeholder 10">
            <a:extLst>
              <a:ext uri="{FF2B5EF4-FFF2-40B4-BE49-F238E27FC236}">
                <a16:creationId xmlns:a16="http://schemas.microsoft.com/office/drawing/2014/main" xmlns="" id="{97717072-E2E3-4B7C-BEB8-BADC12CAF21A}"/>
              </a:ext>
            </a:extLst>
          </p:cNvPr>
          <p:cNvSpPr>
            <a:spLocks noGrp="1"/>
          </p:cNvSpPr>
          <p:nvPr>
            <p:ph sz="quarter" idx="4294967295"/>
          </p:nvPr>
        </p:nvSpPr>
        <p:spPr>
          <a:xfrm>
            <a:off x="736600" y="1721108"/>
            <a:ext cx="1750568" cy="323054"/>
          </a:xfrm>
          <a:prstGeom prst="rect">
            <a:avLst/>
          </a:prstGeom>
        </p:spPr>
        <p:txBody>
          <a:bodyPr/>
          <a:lstStyle/>
          <a:p>
            <a:pPr>
              <a:lnSpc>
                <a:spcPct val="100000"/>
              </a:lnSpc>
            </a:pPr>
            <a:r>
              <a:rPr lang="en-US" sz="2400" dirty="0"/>
              <a:t>slope 1) and</a:t>
            </a:r>
            <a:endParaRPr lang="en-IN" sz="2400" dirty="0"/>
          </a:p>
        </p:txBody>
      </p:sp>
      <p:graphicFrame>
        <p:nvGraphicFramePr>
          <p:cNvPr id="16" name="Content Placeholder 23" descr="y = (x^2) (a parabola)">
            <a:extLst>
              <a:ext uri="{FF2B5EF4-FFF2-40B4-BE49-F238E27FC236}">
                <a16:creationId xmlns:a16="http://schemas.microsoft.com/office/drawing/2014/main" xmlns="" id="{77EC4647-249D-4AD1-89A6-9F0C7258AB8A}"/>
              </a:ext>
            </a:extLst>
          </p:cNvPr>
          <p:cNvGraphicFramePr>
            <a:graphicFrameLocks noGrp="1" noChangeAspect="1"/>
          </p:cNvGraphicFramePr>
          <p:nvPr>
            <p:ph sz="quarter" idx="4294967295"/>
            <p:extLst>
              <p:ext uri="{D42A27DB-BD31-4B8C-83A1-F6EECF244321}">
                <p14:modId xmlns:p14="http://schemas.microsoft.com/office/powerpoint/2010/main" val="3139051967"/>
              </p:ext>
            </p:extLst>
          </p:nvPr>
        </p:nvGraphicFramePr>
        <p:xfrm>
          <a:off x="2487613" y="1683980"/>
          <a:ext cx="2667000" cy="421903"/>
        </p:xfrm>
        <a:graphic>
          <a:graphicData uri="http://schemas.openxmlformats.org/presentationml/2006/ole">
            <mc:AlternateContent xmlns:mc="http://schemas.openxmlformats.org/markup-compatibility/2006">
              <mc:Choice xmlns:v="urn:schemas-microsoft-com:vml" Requires="v">
                <p:oleObj spid="_x0000_s393575" name="Equation" r:id="rId3" imgW="2666880" imgH="444240" progId="Equation.DSMT4">
                  <p:embed/>
                </p:oleObj>
              </mc:Choice>
              <mc:Fallback>
                <p:oleObj name="Equation" r:id="rId3" imgW="2666880" imgH="444240" progId="Equation.DSMT4">
                  <p:embed/>
                  <p:pic>
                    <p:nvPicPr>
                      <p:cNvPr id="0" name=""/>
                      <p:cNvPicPr/>
                      <p:nvPr/>
                    </p:nvPicPr>
                    <p:blipFill>
                      <a:blip r:embed="rId4"/>
                      <a:stretch>
                        <a:fillRect/>
                      </a:stretch>
                    </p:blipFill>
                    <p:spPr>
                      <a:xfrm>
                        <a:off x="2487613" y="1683980"/>
                        <a:ext cx="2667000" cy="421903"/>
                      </a:xfrm>
                      <a:prstGeom prst="rect">
                        <a:avLst/>
                      </a:prstGeom>
                    </p:spPr>
                  </p:pic>
                </p:oleObj>
              </mc:Fallback>
            </mc:AlternateContent>
          </a:graphicData>
        </a:graphic>
      </p:graphicFrame>
    </p:spTree>
    <p:extLst>
      <p:ext uri="{BB962C8B-B14F-4D97-AF65-F5344CB8AC3E}">
        <p14:creationId xmlns:p14="http://schemas.microsoft.com/office/powerpoint/2010/main" val="9372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DEFBCF-72AE-4902-BCBD-9B5A29AE605C}"/>
              </a:ext>
            </a:extLst>
          </p:cNvPr>
          <p:cNvSpPr>
            <a:spLocks noGrp="1"/>
          </p:cNvSpPr>
          <p:nvPr>
            <p:ph type="title"/>
          </p:nvPr>
        </p:nvSpPr>
        <p:spPr/>
        <p:txBody>
          <a:bodyPr/>
          <a:lstStyle/>
          <a:p>
            <a:r>
              <a:rPr lang="en-US" altLang="en-US" dirty="0"/>
              <a:t>Power Functions </a:t>
            </a:r>
            <a:r>
              <a:rPr lang="en-US" altLang="en-US" b="0" dirty="0"/>
              <a:t>(3 of 8)</a:t>
            </a:r>
            <a:endParaRPr lang="en-IN" dirty="0"/>
          </a:p>
        </p:txBody>
      </p:sp>
      <p:sp>
        <p:nvSpPr>
          <p:cNvPr id="3" name="Content Placeholder 2">
            <a:extLst>
              <a:ext uri="{FF2B5EF4-FFF2-40B4-BE49-F238E27FC236}">
                <a16:creationId xmlns:a16="http://schemas.microsoft.com/office/drawing/2014/main" xmlns="" id="{1A51D264-0917-40E6-86BA-5A943172E885}"/>
              </a:ext>
            </a:extLst>
          </p:cNvPr>
          <p:cNvSpPr>
            <a:spLocks noGrp="1"/>
          </p:cNvSpPr>
          <p:nvPr>
            <p:ph sz="quarter" idx="23"/>
          </p:nvPr>
        </p:nvSpPr>
        <p:spPr>
          <a:xfrm>
            <a:off x="736600" y="1289050"/>
            <a:ext cx="4768088" cy="320294"/>
          </a:xfrm>
        </p:spPr>
        <p:txBody>
          <a:bodyPr/>
          <a:lstStyle/>
          <a:p>
            <a:r>
              <a:rPr lang="en-US" altLang="en-US" dirty="0"/>
              <a:t>The general shape of the graph of</a:t>
            </a:r>
            <a:endParaRPr lang="en-IN" dirty="0"/>
          </a:p>
        </p:txBody>
      </p:sp>
      <p:graphicFrame>
        <p:nvGraphicFramePr>
          <p:cNvPr id="20" name="Content Placeholder 19" descr="f(x) = (x^n)">
            <a:extLst>
              <a:ext uri="{FF2B5EF4-FFF2-40B4-BE49-F238E27FC236}">
                <a16:creationId xmlns:a16="http://schemas.microsoft.com/office/drawing/2014/main" xmlns="" id="{5F9C2635-AAE0-4439-8F7A-5906B3790A59}"/>
              </a:ext>
            </a:extLst>
          </p:cNvPr>
          <p:cNvGraphicFramePr>
            <a:graphicFrameLocks noGrp="1" noChangeAspect="1"/>
          </p:cNvGraphicFramePr>
          <p:nvPr>
            <p:ph sz="quarter" idx="24"/>
            <p:extLst>
              <p:ext uri="{D42A27DB-BD31-4B8C-83A1-F6EECF244321}">
                <p14:modId xmlns:p14="http://schemas.microsoft.com/office/powerpoint/2010/main" val="2508942995"/>
              </p:ext>
            </p:extLst>
          </p:nvPr>
        </p:nvGraphicFramePr>
        <p:xfrm>
          <a:off x="5437188" y="1239838"/>
          <a:ext cx="1231900" cy="444500"/>
        </p:xfrm>
        <a:graphic>
          <a:graphicData uri="http://schemas.openxmlformats.org/presentationml/2006/ole">
            <mc:AlternateContent xmlns:mc="http://schemas.openxmlformats.org/markup-compatibility/2006">
              <mc:Choice xmlns:v="urn:schemas-microsoft-com:vml" Requires="v">
                <p:oleObj spid="_x0000_s413435" name="Equation" r:id="rId3" imgW="1231560" imgH="444240" progId="Equation.DSMT4">
                  <p:embed/>
                </p:oleObj>
              </mc:Choice>
              <mc:Fallback>
                <p:oleObj name="Equation" r:id="rId3" imgW="1231560" imgH="444240" progId="Equation.DSMT4">
                  <p:embed/>
                  <p:pic>
                    <p:nvPicPr>
                      <p:cNvPr id="19" name="Object 18">
                        <a:extLst>
                          <a:ext uri="{FF2B5EF4-FFF2-40B4-BE49-F238E27FC236}">
                            <a16:creationId xmlns:a16="http://schemas.microsoft.com/office/drawing/2014/main" xmlns="" id="{D75028BE-4621-4B92-B98E-B60D695E67EF}"/>
                          </a:ext>
                        </a:extLst>
                      </p:cNvPr>
                      <p:cNvPicPr/>
                      <p:nvPr/>
                    </p:nvPicPr>
                    <p:blipFill>
                      <a:blip r:embed="rId4"/>
                      <a:stretch>
                        <a:fillRect/>
                      </a:stretch>
                    </p:blipFill>
                    <p:spPr>
                      <a:xfrm>
                        <a:off x="5437188" y="1239838"/>
                        <a:ext cx="1231900" cy="4445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0C2AB8F4-6698-4EC1-80D2-542B903AB734}"/>
              </a:ext>
            </a:extLst>
          </p:cNvPr>
          <p:cNvSpPr>
            <a:spLocks noGrp="1"/>
          </p:cNvSpPr>
          <p:nvPr>
            <p:ph sz="quarter" idx="25"/>
          </p:nvPr>
        </p:nvSpPr>
        <p:spPr>
          <a:xfrm>
            <a:off x="6757416" y="1289051"/>
            <a:ext cx="5129784" cy="320294"/>
          </a:xfrm>
        </p:spPr>
        <p:txBody>
          <a:bodyPr/>
          <a:lstStyle/>
          <a:p>
            <a:r>
              <a:rPr lang="en-US" altLang="en-US" dirty="0"/>
              <a:t>depends on whether </a:t>
            </a:r>
            <a:r>
              <a:rPr lang="en-US" altLang="en-US" i="1" dirty="0"/>
              <a:t>n</a:t>
            </a:r>
            <a:r>
              <a:rPr lang="en-US" altLang="en-US" dirty="0"/>
              <a:t> is even or odd.</a:t>
            </a:r>
            <a:endParaRPr lang="en-IN" dirty="0"/>
          </a:p>
        </p:txBody>
      </p:sp>
      <p:sp>
        <p:nvSpPr>
          <p:cNvPr id="6" name="Content Placeholder 5">
            <a:extLst>
              <a:ext uri="{FF2B5EF4-FFF2-40B4-BE49-F238E27FC236}">
                <a16:creationId xmlns:a16="http://schemas.microsoft.com/office/drawing/2014/main" xmlns="" id="{1F7EDE56-758F-4039-B744-BE6E6A8820F1}"/>
              </a:ext>
            </a:extLst>
          </p:cNvPr>
          <p:cNvSpPr>
            <a:spLocks noGrp="1"/>
          </p:cNvSpPr>
          <p:nvPr>
            <p:ph sz="quarter" idx="26"/>
          </p:nvPr>
        </p:nvSpPr>
        <p:spPr>
          <a:xfrm>
            <a:off x="736600" y="1889127"/>
            <a:ext cx="2317496" cy="320294"/>
          </a:xfrm>
        </p:spPr>
        <p:txBody>
          <a:bodyPr/>
          <a:lstStyle/>
          <a:p>
            <a:r>
              <a:rPr lang="en-US" altLang="en-US" dirty="0"/>
              <a:t>If </a:t>
            </a:r>
            <a:r>
              <a:rPr lang="en-US" altLang="en-US" i="1" dirty="0"/>
              <a:t>n</a:t>
            </a:r>
            <a:r>
              <a:rPr lang="en-US" altLang="en-US" dirty="0"/>
              <a:t> is even, then</a:t>
            </a:r>
            <a:endParaRPr lang="en-IN" dirty="0"/>
          </a:p>
        </p:txBody>
      </p:sp>
      <p:graphicFrame>
        <p:nvGraphicFramePr>
          <p:cNvPr id="22" name="Content Placeholder 21" descr="f(x) = x^n">
            <a:extLst>
              <a:ext uri="{FF2B5EF4-FFF2-40B4-BE49-F238E27FC236}">
                <a16:creationId xmlns:a16="http://schemas.microsoft.com/office/drawing/2014/main" xmlns="" id="{9FE64E09-7758-4C88-AA4A-85CF4026D5DF}"/>
              </a:ext>
            </a:extLst>
          </p:cNvPr>
          <p:cNvGraphicFramePr>
            <a:graphicFrameLocks noGrp="1" noChangeAspect="1"/>
          </p:cNvGraphicFramePr>
          <p:nvPr>
            <p:ph sz="quarter" idx="27"/>
            <p:extLst>
              <p:ext uri="{D42A27DB-BD31-4B8C-83A1-F6EECF244321}">
                <p14:modId xmlns:p14="http://schemas.microsoft.com/office/powerpoint/2010/main" val="1159974363"/>
              </p:ext>
            </p:extLst>
          </p:nvPr>
        </p:nvGraphicFramePr>
        <p:xfrm>
          <a:off x="3071813" y="1847850"/>
          <a:ext cx="1231900" cy="444500"/>
        </p:xfrm>
        <a:graphic>
          <a:graphicData uri="http://schemas.openxmlformats.org/presentationml/2006/ole">
            <mc:AlternateContent xmlns:mc="http://schemas.openxmlformats.org/markup-compatibility/2006">
              <mc:Choice xmlns:v="urn:schemas-microsoft-com:vml" Requires="v">
                <p:oleObj spid="_x0000_s413436" name="Equation" r:id="rId5" imgW="1231560" imgH="444240" progId="Equation.DSMT4">
                  <p:embed/>
                </p:oleObj>
              </mc:Choice>
              <mc:Fallback>
                <p:oleObj name="Equation" r:id="rId5" imgW="1231560" imgH="444240" progId="Equation.DSMT4">
                  <p:embed/>
                  <p:pic>
                    <p:nvPicPr>
                      <p:cNvPr id="21" name="Object 20">
                        <a:extLst>
                          <a:ext uri="{FF2B5EF4-FFF2-40B4-BE49-F238E27FC236}">
                            <a16:creationId xmlns:a16="http://schemas.microsoft.com/office/drawing/2014/main" xmlns="" id="{B584E426-A266-4AF6-BD61-A2F03B853E97}"/>
                          </a:ext>
                        </a:extLst>
                      </p:cNvPr>
                      <p:cNvPicPr/>
                      <p:nvPr/>
                    </p:nvPicPr>
                    <p:blipFill>
                      <a:blip r:embed="rId6"/>
                      <a:stretch>
                        <a:fillRect/>
                      </a:stretch>
                    </p:blipFill>
                    <p:spPr>
                      <a:xfrm>
                        <a:off x="3071813" y="1847850"/>
                        <a:ext cx="1231900" cy="4445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E46536EA-0D4F-4A6E-847E-6ADE373D3E45}"/>
              </a:ext>
            </a:extLst>
          </p:cNvPr>
          <p:cNvSpPr>
            <a:spLocks noGrp="1"/>
          </p:cNvSpPr>
          <p:nvPr>
            <p:ph sz="quarter" idx="28"/>
          </p:nvPr>
        </p:nvSpPr>
        <p:spPr>
          <a:xfrm>
            <a:off x="4407409" y="1901952"/>
            <a:ext cx="7035292" cy="307469"/>
          </a:xfrm>
        </p:spPr>
        <p:txBody>
          <a:bodyPr/>
          <a:lstStyle/>
          <a:p>
            <a:r>
              <a:rPr lang="en-US" altLang="en-US" dirty="0"/>
              <a:t>is an even function and its graph is similar to the</a:t>
            </a:r>
            <a:endParaRPr lang="en-IN" dirty="0"/>
          </a:p>
        </p:txBody>
      </p:sp>
      <p:sp>
        <p:nvSpPr>
          <p:cNvPr id="9" name="Content Placeholder 8">
            <a:extLst>
              <a:ext uri="{FF2B5EF4-FFF2-40B4-BE49-F238E27FC236}">
                <a16:creationId xmlns:a16="http://schemas.microsoft.com/office/drawing/2014/main" xmlns="" id="{4118F97C-20AD-4A7D-8695-59335481B90E}"/>
              </a:ext>
            </a:extLst>
          </p:cNvPr>
          <p:cNvSpPr>
            <a:spLocks noGrp="1"/>
          </p:cNvSpPr>
          <p:nvPr>
            <p:ph sz="quarter" idx="29"/>
          </p:nvPr>
        </p:nvSpPr>
        <p:spPr>
          <a:xfrm>
            <a:off x="736600" y="2309434"/>
            <a:ext cx="1256792" cy="307469"/>
          </a:xfrm>
        </p:spPr>
        <p:txBody>
          <a:bodyPr/>
          <a:lstStyle/>
          <a:p>
            <a:r>
              <a:rPr lang="en-US" altLang="en-US" dirty="0"/>
              <a:t>parabola</a:t>
            </a:r>
            <a:endParaRPr lang="en-IN" dirty="0"/>
          </a:p>
        </p:txBody>
      </p:sp>
      <p:graphicFrame>
        <p:nvGraphicFramePr>
          <p:cNvPr id="24" name="Content Placeholder 23" descr="y = x^2">
            <a:extLst>
              <a:ext uri="{FF2B5EF4-FFF2-40B4-BE49-F238E27FC236}">
                <a16:creationId xmlns:a16="http://schemas.microsoft.com/office/drawing/2014/main" xmlns="" id="{02532ADE-D2E7-45CE-9DE3-C94F70C6C8DB}"/>
              </a:ext>
            </a:extLst>
          </p:cNvPr>
          <p:cNvGraphicFramePr>
            <a:graphicFrameLocks noGrp="1" noChangeAspect="1"/>
          </p:cNvGraphicFramePr>
          <p:nvPr>
            <p:ph sz="quarter" idx="30"/>
            <p:extLst>
              <p:ext uri="{D42A27DB-BD31-4B8C-83A1-F6EECF244321}">
                <p14:modId xmlns:p14="http://schemas.microsoft.com/office/powerpoint/2010/main" val="682756562"/>
              </p:ext>
            </p:extLst>
          </p:nvPr>
        </p:nvGraphicFramePr>
        <p:xfrm>
          <a:off x="2020888" y="2266950"/>
          <a:ext cx="927100" cy="393700"/>
        </p:xfrm>
        <a:graphic>
          <a:graphicData uri="http://schemas.openxmlformats.org/presentationml/2006/ole">
            <mc:AlternateContent xmlns:mc="http://schemas.openxmlformats.org/markup-compatibility/2006">
              <mc:Choice xmlns:v="urn:schemas-microsoft-com:vml" Requires="v">
                <p:oleObj spid="_x0000_s413437" name="Equation" r:id="rId7" imgW="927000" imgH="393480" progId="Equation.DSMT4">
                  <p:embed/>
                </p:oleObj>
              </mc:Choice>
              <mc:Fallback>
                <p:oleObj name="Equation" r:id="rId7" imgW="927000" imgH="393480" progId="Equation.DSMT4">
                  <p:embed/>
                  <p:pic>
                    <p:nvPicPr>
                      <p:cNvPr id="23" name="Object 22">
                        <a:extLst>
                          <a:ext uri="{FF2B5EF4-FFF2-40B4-BE49-F238E27FC236}">
                            <a16:creationId xmlns:a16="http://schemas.microsoft.com/office/drawing/2014/main" xmlns="" id="{B75F75AE-ADEC-44A1-BBE0-4E19B7D2C3E9}"/>
                          </a:ext>
                        </a:extLst>
                      </p:cNvPr>
                      <p:cNvPicPr/>
                      <p:nvPr/>
                    </p:nvPicPr>
                    <p:blipFill>
                      <a:blip r:embed="rId8"/>
                      <a:stretch>
                        <a:fillRect/>
                      </a:stretch>
                    </p:blipFill>
                    <p:spPr>
                      <a:xfrm>
                        <a:off x="2020888" y="2266950"/>
                        <a:ext cx="927100" cy="39370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xmlns="" id="{B25C5022-A675-43EB-B879-C4C8DB4D772B}"/>
              </a:ext>
            </a:extLst>
          </p:cNvPr>
          <p:cNvSpPr>
            <a:spLocks noGrp="1"/>
          </p:cNvSpPr>
          <p:nvPr>
            <p:ph sz="quarter" idx="31"/>
          </p:nvPr>
        </p:nvSpPr>
        <p:spPr>
          <a:xfrm>
            <a:off x="736600" y="2852928"/>
            <a:ext cx="2125472" cy="304123"/>
          </a:xfrm>
        </p:spPr>
        <p:txBody>
          <a:bodyPr/>
          <a:lstStyle/>
          <a:p>
            <a:r>
              <a:rPr lang="en-US" altLang="en-US" dirty="0"/>
              <a:t>If </a:t>
            </a:r>
            <a:r>
              <a:rPr lang="en-US" altLang="en-US" i="1" dirty="0"/>
              <a:t>n</a:t>
            </a:r>
            <a:r>
              <a:rPr lang="en-US" altLang="en-US" dirty="0"/>
              <a:t> is odd, then</a:t>
            </a:r>
            <a:endParaRPr lang="en-IN" dirty="0"/>
          </a:p>
        </p:txBody>
      </p:sp>
      <p:graphicFrame>
        <p:nvGraphicFramePr>
          <p:cNvPr id="26" name="Content Placeholder 25" descr="f(x) = x^n">
            <a:extLst>
              <a:ext uri="{FF2B5EF4-FFF2-40B4-BE49-F238E27FC236}">
                <a16:creationId xmlns:a16="http://schemas.microsoft.com/office/drawing/2014/main" xmlns="" id="{A7D33F82-E69F-448B-9DBC-2E8D8FED2C3A}"/>
              </a:ext>
            </a:extLst>
          </p:cNvPr>
          <p:cNvGraphicFramePr>
            <a:graphicFrameLocks noGrp="1" noChangeAspect="1"/>
          </p:cNvGraphicFramePr>
          <p:nvPr>
            <p:ph sz="quarter" idx="32"/>
            <p:extLst>
              <p:ext uri="{D42A27DB-BD31-4B8C-83A1-F6EECF244321}">
                <p14:modId xmlns:p14="http://schemas.microsoft.com/office/powerpoint/2010/main" val="3217828431"/>
              </p:ext>
            </p:extLst>
          </p:nvPr>
        </p:nvGraphicFramePr>
        <p:xfrm>
          <a:off x="2908300" y="2805113"/>
          <a:ext cx="1231900" cy="444500"/>
        </p:xfrm>
        <a:graphic>
          <a:graphicData uri="http://schemas.openxmlformats.org/presentationml/2006/ole">
            <mc:AlternateContent xmlns:mc="http://schemas.openxmlformats.org/markup-compatibility/2006">
              <mc:Choice xmlns:v="urn:schemas-microsoft-com:vml" Requires="v">
                <p:oleObj spid="_x0000_s413438" name="Equation" r:id="rId9" imgW="1231560" imgH="444240" progId="Equation.DSMT4">
                  <p:embed/>
                </p:oleObj>
              </mc:Choice>
              <mc:Fallback>
                <p:oleObj name="Equation" r:id="rId9" imgW="1231560" imgH="444240" progId="Equation.DSMT4">
                  <p:embed/>
                  <p:pic>
                    <p:nvPicPr>
                      <p:cNvPr id="25" name="Object 24">
                        <a:extLst>
                          <a:ext uri="{FF2B5EF4-FFF2-40B4-BE49-F238E27FC236}">
                            <a16:creationId xmlns:a16="http://schemas.microsoft.com/office/drawing/2014/main" xmlns="" id="{949914AD-5E55-470C-AA2A-A667003BFAEF}"/>
                          </a:ext>
                        </a:extLst>
                      </p:cNvPr>
                      <p:cNvPicPr/>
                      <p:nvPr/>
                    </p:nvPicPr>
                    <p:blipFill>
                      <a:blip r:embed="rId10"/>
                      <a:stretch>
                        <a:fillRect/>
                      </a:stretch>
                    </p:blipFill>
                    <p:spPr>
                      <a:xfrm>
                        <a:off x="2908300" y="2805113"/>
                        <a:ext cx="1231900" cy="444500"/>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xmlns="" id="{9B199371-04D7-4EA7-BA08-A387B0D9AC38}"/>
              </a:ext>
            </a:extLst>
          </p:cNvPr>
          <p:cNvSpPr>
            <a:spLocks noGrp="1"/>
          </p:cNvSpPr>
          <p:nvPr>
            <p:ph sz="quarter" idx="33"/>
          </p:nvPr>
        </p:nvSpPr>
        <p:spPr>
          <a:xfrm>
            <a:off x="4212844" y="2852928"/>
            <a:ext cx="7269988" cy="304123"/>
          </a:xfrm>
        </p:spPr>
        <p:txBody>
          <a:bodyPr/>
          <a:lstStyle/>
          <a:p>
            <a:r>
              <a:rPr lang="en-US" altLang="en-US" dirty="0"/>
              <a:t>is an odd function and its graph is similar to that of</a:t>
            </a:r>
            <a:endParaRPr lang="en-IN" dirty="0"/>
          </a:p>
        </p:txBody>
      </p:sp>
      <p:graphicFrame>
        <p:nvGraphicFramePr>
          <p:cNvPr id="28" name="Content Placeholder 27" descr="y = x^3">
            <a:extLst>
              <a:ext uri="{FF2B5EF4-FFF2-40B4-BE49-F238E27FC236}">
                <a16:creationId xmlns:a16="http://schemas.microsoft.com/office/drawing/2014/main" xmlns="" id="{1D8A1C4A-2395-47F1-A0F5-AE16B06D83AA}"/>
              </a:ext>
            </a:extLst>
          </p:cNvPr>
          <p:cNvGraphicFramePr>
            <a:graphicFrameLocks noGrp="1" noChangeAspect="1"/>
          </p:cNvGraphicFramePr>
          <p:nvPr>
            <p:ph sz="quarter" idx="34"/>
            <p:extLst>
              <p:ext uri="{D42A27DB-BD31-4B8C-83A1-F6EECF244321}">
                <p14:modId xmlns:p14="http://schemas.microsoft.com/office/powerpoint/2010/main" val="633864837"/>
              </p:ext>
            </p:extLst>
          </p:nvPr>
        </p:nvGraphicFramePr>
        <p:xfrm>
          <a:off x="709613" y="3255963"/>
          <a:ext cx="927100" cy="393700"/>
        </p:xfrm>
        <a:graphic>
          <a:graphicData uri="http://schemas.openxmlformats.org/presentationml/2006/ole">
            <mc:AlternateContent xmlns:mc="http://schemas.openxmlformats.org/markup-compatibility/2006">
              <mc:Choice xmlns:v="urn:schemas-microsoft-com:vml" Requires="v">
                <p:oleObj spid="_x0000_s413439" name="Equation" r:id="rId11" imgW="927000" imgH="393480" progId="Equation.DSMT4">
                  <p:embed/>
                </p:oleObj>
              </mc:Choice>
              <mc:Fallback>
                <p:oleObj name="Equation" r:id="rId11" imgW="927000" imgH="393480" progId="Equation.DSMT4">
                  <p:embed/>
                  <p:pic>
                    <p:nvPicPr>
                      <p:cNvPr id="27" name="Object 26">
                        <a:extLst>
                          <a:ext uri="{FF2B5EF4-FFF2-40B4-BE49-F238E27FC236}">
                            <a16:creationId xmlns:a16="http://schemas.microsoft.com/office/drawing/2014/main" xmlns="" id="{C1B88B76-48D3-49E7-B5EA-092391C7011F}"/>
                          </a:ext>
                        </a:extLst>
                      </p:cNvPr>
                      <p:cNvPicPr/>
                      <p:nvPr/>
                    </p:nvPicPr>
                    <p:blipFill>
                      <a:blip r:embed="rId12"/>
                      <a:stretch>
                        <a:fillRect/>
                      </a:stretch>
                    </p:blipFill>
                    <p:spPr>
                      <a:xfrm>
                        <a:off x="709613" y="3255963"/>
                        <a:ext cx="927100" cy="393700"/>
                      </a:xfrm>
                      <a:prstGeom prst="rect">
                        <a:avLst/>
                      </a:prstGeom>
                    </p:spPr>
                  </p:pic>
                </p:oleObj>
              </mc:Fallback>
            </mc:AlternateContent>
          </a:graphicData>
        </a:graphic>
      </p:graphicFrame>
    </p:spTree>
    <p:extLst>
      <p:ext uri="{BB962C8B-B14F-4D97-AF65-F5344CB8AC3E}">
        <p14:creationId xmlns:p14="http://schemas.microsoft.com/office/powerpoint/2010/main" val="2178672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16D60B-8200-4FA6-9FA9-D620646D4635}"/>
              </a:ext>
            </a:extLst>
          </p:cNvPr>
          <p:cNvSpPr>
            <a:spLocks noGrp="1"/>
          </p:cNvSpPr>
          <p:nvPr>
            <p:ph type="title"/>
          </p:nvPr>
        </p:nvSpPr>
        <p:spPr/>
        <p:txBody>
          <a:bodyPr/>
          <a:lstStyle/>
          <a:p>
            <a:r>
              <a:rPr lang="en-US" altLang="en-US" dirty="0"/>
              <a:t>Power Functions </a:t>
            </a:r>
            <a:r>
              <a:rPr lang="en-US" altLang="en-US" b="0" dirty="0"/>
              <a:t>(4 of 8)</a:t>
            </a:r>
            <a:endParaRPr lang="en-IN" dirty="0"/>
          </a:p>
        </p:txBody>
      </p:sp>
      <p:sp>
        <p:nvSpPr>
          <p:cNvPr id="3" name="Content Placeholder 2">
            <a:extLst>
              <a:ext uri="{FF2B5EF4-FFF2-40B4-BE49-F238E27FC236}">
                <a16:creationId xmlns:a16="http://schemas.microsoft.com/office/drawing/2014/main" xmlns="" id="{C3FAA727-29B7-4DEC-838C-9C7102794428}"/>
              </a:ext>
            </a:extLst>
          </p:cNvPr>
          <p:cNvSpPr>
            <a:spLocks noGrp="1"/>
          </p:cNvSpPr>
          <p:nvPr>
            <p:ph sz="quarter" idx="23"/>
          </p:nvPr>
        </p:nvSpPr>
        <p:spPr>
          <a:xfrm>
            <a:off x="736600" y="1289049"/>
            <a:ext cx="8892032" cy="362721"/>
          </a:xfrm>
        </p:spPr>
        <p:txBody>
          <a:bodyPr/>
          <a:lstStyle/>
          <a:p>
            <a:r>
              <a:rPr lang="en-US" altLang="en-US" dirty="0"/>
              <a:t>Notice from Figure 12, however, that as </a:t>
            </a:r>
            <a:r>
              <a:rPr lang="en-US" altLang="en-US" i="1" dirty="0"/>
              <a:t>n</a:t>
            </a:r>
            <a:r>
              <a:rPr lang="en-US" altLang="en-US" dirty="0"/>
              <a:t> increases, the graph of</a:t>
            </a:r>
            <a:endParaRPr lang="en-IN" dirty="0"/>
          </a:p>
        </p:txBody>
      </p:sp>
      <p:graphicFrame>
        <p:nvGraphicFramePr>
          <p:cNvPr id="20" name="Content Placeholder 19" descr="y = x^n">
            <a:extLst>
              <a:ext uri="{FF2B5EF4-FFF2-40B4-BE49-F238E27FC236}">
                <a16:creationId xmlns:a16="http://schemas.microsoft.com/office/drawing/2014/main" xmlns="" id="{81FC57C1-96E3-4C5B-B305-608C9216EEDD}"/>
              </a:ext>
            </a:extLst>
          </p:cNvPr>
          <p:cNvGraphicFramePr>
            <a:graphicFrameLocks noGrp="1" noChangeAspect="1"/>
          </p:cNvGraphicFramePr>
          <p:nvPr>
            <p:ph sz="quarter" idx="24"/>
            <p:extLst>
              <p:ext uri="{D42A27DB-BD31-4B8C-83A1-F6EECF244321}">
                <p14:modId xmlns:p14="http://schemas.microsoft.com/office/powerpoint/2010/main" val="955435997"/>
              </p:ext>
            </p:extLst>
          </p:nvPr>
        </p:nvGraphicFramePr>
        <p:xfrm>
          <a:off x="9628188" y="1230313"/>
          <a:ext cx="850900" cy="393700"/>
        </p:xfrm>
        <a:graphic>
          <a:graphicData uri="http://schemas.openxmlformats.org/presentationml/2006/ole">
            <mc:AlternateContent xmlns:mc="http://schemas.openxmlformats.org/markup-compatibility/2006">
              <mc:Choice xmlns:v="urn:schemas-microsoft-com:vml" Requires="v">
                <p:oleObj spid="_x0000_s415125" name="Equation" r:id="rId3" imgW="850680" imgH="393480" progId="Equation.DSMT4">
                  <p:embed/>
                </p:oleObj>
              </mc:Choice>
              <mc:Fallback>
                <p:oleObj name="Equation" r:id="rId3" imgW="850680" imgH="393480" progId="Equation.DSMT4">
                  <p:embed/>
                  <p:pic>
                    <p:nvPicPr>
                      <p:cNvPr id="19" name="Object 18">
                        <a:extLst>
                          <a:ext uri="{FF2B5EF4-FFF2-40B4-BE49-F238E27FC236}">
                            <a16:creationId xmlns:a16="http://schemas.microsoft.com/office/drawing/2014/main" xmlns="" id="{AB5DC507-2CEF-462E-ABD1-D3F4176A0825}"/>
                          </a:ext>
                        </a:extLst>
                      </p:cNvPr>
                      <p:cNvPicPr/>
                      <p:nvPr/>
                    </p:nvPicPr>
                    <p:blipFill>
                      <a:blip r:embed="rId4"/>
                      <a:stretch>
                        <a:fillRect/>
                      </a:stretch>
                    </p:blipFill>
                    <p:spPr>
                      <a:xfrm>
                        <a:off x="9628188" y="1230313"/>
                        <a:ext cx="850900" cy="3937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EFE6F1D1-9E97-4FEE-BA9F-04DF2B4C964B}"/>
              </a:ext>
            </a:extLst>
          </p:cNvPr>
          <p:cNvSpPr>
            <a:spLocks noGrp="1"/>
          </p:cNvSpPr>
          <p:nvPr>
            <p:ph sz="quarter" idx="25"/>
          </p:nvPr>
        </p:nvSpPr>
        <p:spPr>
          <a:xfrm>
            <a:off x="736600" y="1709358"/>
            <a:ext cx="5591048" cy="335940"/>
          </a:xfrm>
        </p:spPr>
        <p:txBody>
          <a:bodyPr/>
          <a:lstStyle/>
          <a:p>
            <a:r>
              <a:rPr lang="en-US" altLang="en-US" dirty="0"/>
              <a:t>becomes flatter near 0 and steeper when</a:t>
            </a:r>
            <a:endParaRPr lang="en-IN" dirty="0"/>
          </a:p>
        </p:txBody>
      </p:sp>
      <p:graphicFrame>
        <p:nvGraphicFramePr>
          <p:cNvPr id="22" name="Content Placeholder 21" descr="abs(x) &gt;= 1">
            <a:extLst>
              <a:ext uri="{FF2B5EF4-FFF2-40B4-BE49-F238E27FC236}">
                <a16:creationId xmlns:a16="http://schemas.microsoft.com/office/drawing/2014/main" xmlns="" id="{D47F7103-19B9-4956-B149-35A5F5A0BF18}"/>
              </a:ext>
            </a:extLst>
          </p:cNvPr>
          <p:cNvGraphicFramePr>
            <a:graphicFrameLocks noGrp="1" noChangeAspect="1"/>
          </p:cNvGraphicFramePr>
          <p:nvPr>
            <p:ph sz="quarter" idx="26"/>
            <p:extLst>
              <p:ext uri="{D42A27DB-BD31-4B8C-83A1-F6EECF244321}">
                <p14:modId xmlns:p14="http://schemas.microsoft.com/office/powerpoint/2010/main" val="381453851"/>
              </p:ext>
            </p:extLst>
          </p:nvPr>
        </p:nvGraphicFramePr>
        <p:xfrm>
          <a:off x="6384925" y="1684338"/>
          <a:ext cx="850900" cy="431800"/>
        </p:xfrm>
        <a:graphic>
          <a:graphicData uri="http://schemas.openxmlformats.org/presentationml/2006/ole">
            <mc:AlternateContent xmlns:mc="http://schemas.openxmlformats.org/markup-compatibility/2006">
              <mc:Choice xmlns:v="urn:schemas-microsoft-com:vml" Requires="v">
                <p:oleObj spid="_x0000_s415126" name="Equation" r:id="rId5" imgW="850680" imgH="431640" progId="Equation.DSMT4">
                  <p:embed/>
                </p:oleObj>
              </mc:Choice>
              <mc:Fallback>
                <p:oleObj name="Equation" r:id="rId5" imgW="850680" imgH="431640" progId="Equation.DSMT4">
                  <p:embed/>
                  <p:pic>
                    <p:nvPicPr>
                      <p:cNvPr id="21" name="Object 20">
                        <a:extLst>
                          <a:ext uri="{FF2B5EF4-FFF2-40B4-BE49-F238E27FC236}">
                            <a16:creationId xmlns:a16="http://schemas.microsoft.com/office/drawing/2014/main" xmlns="" id="{2F678CF3-C5EF-4D9B-910A-BEF234D7EF59}"/>
                          </a:ext>
                        </a:extLst>
                      </p:cNvPr>
                      <p:cNvPicPr/>
                      <p:nvPr/>
                    </p:nvPicPr>
                    <p:blipFill>
                      <a:blip r:embed="rId6"/>
                      <a:stretch>
                        <a:fillRect/>
                      </a:stretch>
                    </p:blipFill>
                    <p:spPr>
                      <a:xfrm>
                        <a:off x="6384925" y="1684338"/>
                        <a:ext cx="850900" cy="4318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0DFC1EFF-BCFE-44D7-99E1-42C985951255}"/>
              </a:ext>
            </a:extLst>
          </p:cNvPr>
          <p:cNvSpPr>
            <a:spLocks noGrp="1"/>
          </p:cNvSpPr>
          <p:nvPr>
            <p:ph sz="quarter" idx="27"/>
          </p:nvPr>
        </p:nvSpPr>
        <p:spPr>
          <a:xfrm>
            <a:off x="7305504" y="1700122"/>
            <a:ext cx="2487168" cy="335939"/>
          </a:xfrm>
        </p:spPr>
        <p:txBody>
          <a:bodyPr/>
          <a:lstStyle/>
          <a:p>
            <a:r>
              <a:rPr lang="en-US" altLang="en-US" dirty="0"/>
              <a:t>(If </a:t>
            </a:r>
            <a:r>
              <a:rPr lang="en-US" altLang="en-US" i="1" dirty="0"/>
              <a:t>x</a:t>
            </a:r>
            <a:r>
              <a:rPr lang="en-US" altLang="en-US" dirty="0"/>
              <a:t> is small, then</a:t>
            </a:r>
            <a:endParaRPr lang="en-IN" dirty="0"/>
          </a:p>
        </p:txBody>
      </p:sp>
      <p:graphicFrame>
        <p:nvGraphicFramePr>
          <p:cNvPr id="24" name="Content Placeholder 23" descr="x^2 is smaller">
            <a:extLst>
              <a:ext uri="{FF2B5EF4-FFF2-40B4-BE49-F238E27FC236}">
                <a16:creationId xmlns:a16="http://schemas.microsoft.com/office/drawing/2014/main" xmlns="" id="{E89C4483-9F6E-4F72-9A90-EBDE02ECBA4B}"/>
              </a:ext>
            </a:extLst>
          </p:cNvPr>
          <p:cNvGraphicFramePr>
            <a:graphicFrameLocks noGrp="1" noChangeAspect="1"/>
          </p:cNvGraphicFramePr>
          <p:nvPr>
            <p:ph sz="quarter" idx="28"/>
            <p:extLst>
              <p:ext uri="{D42A27DB-BD31-4B8C-83A1-F6EECF244321}">
                <p14:modId xmlns:p14="http://schemas.microsoft.com/office/powerpoint/2010/main" val="485607897"/>
              </p:ext>
            </p:extLst>
          </p:nvPr>
        </p:nvGraphicFramePr>
        <p:xfrm>
          <a:off x="9755188" y="1662113"/>
          <a:ext cx="1739900" cy="406400"/>
        </p:xfrm>
        <a:graphic>
          <a:graphicData uri="http://schemas.openxmlformats.org/presentationml/2006/ole">
            <mc:AlternateContent xmlns:mc="http://schemas.openxmlformats.org/markup-compatibility/2006">
              <mc:Choice xmlns:v="urn:schemas-microsoft-com:vml" Requires="v">
                <p:oleObj spid="_x0000_s415127" name="Equation" r:id="rId7" imgW="1739880" imgH="406080" progId="Equation.DSMT4">
                  <p:embed/>
                </p:oleObj>
              </mc:Choice>
              <mc:Fallback>
                <p:oleObj name="Equation" r:id="rId7" imgW="1739880" imgH="406080" progId="Equation.DSMT4">
                  <p:embed/>
                  <p:pic>
                    <p:nvPicPr>
                      <p:cNvPr id="23" name="Object 22">
                        <a:extLst>
                          <a:ext uri="{FF2B5EF4-FFF2-40B4-BE49-F238E27FC236}">
                            <a16:creationId xmlns:a16="http://schemas.microsoft.com/office/drawing/2014/main" xmlns="" id="{23254627-8B92-49EE-B805-C1B1F59E0F2A}"/>
                          </a:ext>
                        </a:extLst>
                      </p:cNvPr>
                      <p:cNvPicPr/>
                      <p:nvPr/>
                    </p:nvPicPr>
                    <p:blipFill>
                      <a:blip r:embed="rId8"/>
                      <a:stretch>
                        <a:fillRect/>
                      </a:stretch>
                    </p:blipFill>
                    <p:spPr>
                      <a:xfrm>
                        <a:off x="9755188" y="1662113"/>
                        <a:ext cx="1739900" cy="406400"/>
                      </a:xfrm>
                      <a:prstGeom prst="rect">
                        <a:avLst/>
                      </a:prstGeom>
                    </p:spPr>
                  </p:pic>
                </p:oleObj>
              </mc:Fallback>
            </mc:AlternateContent>
          </a:graphicData>
        </a:graphic>
      </p:graphicFrame>
      <p:graphicFrame>
        <p:nvGraphicFramePr>
          <p:cNvPr id="26" name="Content Placeholder 25" descr="x^3 is even smaller, x^4 is smaller still">
            <a:extLst>
              <a:ext uri="{FF2B5EF4-FFF2-40B4-BE49-F238E27FC236}">
                <a16:creationId xmlns:a16="http://schemas.microsoft.com/office/drawing/2014/main" xmlns="" id="{9E15D138-0C84-43BE-B95D-0FBFD3698E20}"/>
              </a:ext>
            </a:extLst>
          </p:cNvPr>
          <p:cNvGraphicFramePr>
            <a:graphicFrameLocks noGrp="1" noChangeAspect="1"/>
          </p:cNvGraphicFramePr>
          <p:nvPr>
            <p:ph sz="quarter" idx="29"/>
            <p:extLst>
              <p:ext uri="{D42A27DB-BD31-4B8C-83A1-F6EECF244321}">
                <p14:modId xmlns:p14="http://schemas.microsoft.com/office/powerpoint/2010/main" val="2781904194"/>
              </p:ext>
            </p:extLst>
          </p:nvPr>
        </p:nvGraphicFramePr>
        <p:xfrm>
          <a:off x="736600" y="2139950"/>
          <a:ext cx="4902200" cy="406400"/>
        </p:xfrm>
        <a:graphic>
          <a:graphicData uri="http://schemas.openxmlformats.org/presentationml/2006/ole">
            <mc:AlternateContent xmlns:mc="http://schemas.openxmlformats.org/markup-compatibility/2006">
              <mc:Choice xmlns:v="urn:schemas-microsoft-com:vml" Requires="v">
                <p:oleObj spid="_x0000_s415128" name="Equation" r:id="rId9" imgW="4902120" imgH="406080" progId="Equation.DSMT4">
                  <p:embed/>
                </p:oleObj>
              </mc:Choice>
              <mc:Fallback>
                <p:oleObj name="Equation" r:id="rId9" imgW="4902120" imgH="406080" progId="Equation.DSMT4">
                  <p:embed/>
                  <p:pic>
                    <p:nvPicPr>
                      <p:cNvPr id="25" name="Object 24">
                        <a:extLst>
                          <a:ext uri="{FF2B5EF4-FFF2-40B4-BE49-F238E27FC236}">
                            <a16:creationId xmlns:a16="http://schemas.microsoft.com/office/drawing/2014/main" xmlns="" id="{017B777D-FF09-4E07-8BEB-A49DA9D24E66}"/>
                          </a:ext>
                        </a:extLst>
                      </p:cNvPr>
                      <p:cNvPicPr/>
                      <p:nvPr/>
                    </p:nvPicPr>
                    <p:blipFill>
                      <a:blip r:embed="rId10"/>
                      <a:stretch>
                        <a:fillRect/>
                      </a:stretch>
                    </p:blipFill>
                    <p:spPr>
                      <a:xfrm>
                        <a:off x="736600" y="2139950"/>
                        <a:ext cx="4902200" cy="40640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8E4F5B76-28E8-4927-9493-4F8010979D98}"/>
              </a:ext>
            </a:extLst>
          </p:cNvPr>
          <p:cNvSpPr>
            <a:spLocks noGrp="1"/>
          </p:cNvSpPr>
          <p:nvPr>
            <p:ph sz="quarter" idx="30"/>
          </p:nvPr>
        </p:nvSpPr>
        <p:spPr>
          <a:xfrm>
            <a:off x="5733288" y="2166729"/>
            <a:ext cx="1627632" cy="369824"/>
          </a:xfrm>
        </p:spPr>
        <p:txBody>
          <a:bodyPr/>
          <a:lstStyle/>
          <a:p>
            <a:r>
              <a:rPr lang="en-US" altLang="en-US" dirty="0"/>
              <a:t>and so on.)</a:t>
            </a:r>
            <a:endParaRPr lang="en-IN" dirty="0"/>
          </a:p>
        </p:txBody>
      </p:sp>
      <p:sp>
        <p:nvSpPr>
          <p:cNvPr id="13" name="Content Placeholder 11">
            <a:extLst>
              <a:ext uri="{FF2B5EF4-FFF2-40B4-BE49-F238E27FC236}">
                <a16:creationId xmlns:a16="http://schemas.microsoft.com/office/drawing/2014/main" xmlns="" id="{64F23D5C-2B2F-4ADF-851F-2D5FA46B05F0}"/>
              </a:ext>
            </a:extLst>
          </p:cNvPr>
          <p:cNvSpPr>
            <a:spLocks noGrp="1"/>
          </p:cNvSpPr>
          <p:nvPr>
            <p:ph sz="quarter" idx="32"/>
          </p:nvPr>
        </p:nvSpPr>
        <p:spPr>
          <a:xfrm>
            <a:off x="743860" y="5982603"/>
            <a:ext cx="10712450" cy="287568"/>
          </a:xfrm>
        </p:spPr>
        <p:txBody>
          <a:bodyPr/>
          <a:lstStyle/>
          <a:p>
            <a:pPr algn="ctr"/>
            <a:r>
              <a:rPr lang="en-US" altLang="en-US" sz="1200" b="1" dirty="0"/>
              <a:t>Figure 12</a:t>
            </a:r>
          </a:p>
        </p:txBody>
      </p:sp>
      <p:pic>
        <p:nvPicPr>
          <p:cNvPr id="27" name="Content Placeholder 26" descr="Two families of power functions. The first set consists of y = x^2, y = x^4 and y = x^6. All the curves are parabolas that pass through (negative 1, 1) and (1, 1). The curves are narrower as the power increases. The second set of curves consists of y = x^3 and y = x^5. The curves enters the bottom left of the viewing window in the third quadrant, goes up and to the right, passes through the point (negative 1, negative 1) and (0, 0), become flat near the origin, then the curves goes up and to the right, passes through the point (1, 1), and exits the top right of the viewing window. ">
            <a:extLst>
              <a:ext uri="{FF2B5EF4-FFF2-40B4-BE49-F238E27FC236}">
                <a16:creationId xmlns:a16="http://schemas.microsoft.com/office/drawing/2014/main" xmlns="" id="{7B2DA8B6-7430-4C94-B634-24B97AC75CE7}"/>
              </a:ext>
            </a:extLst>
          </p:cNvPr>
          <p:cNvPicPr>
            <a:picLocks noGrp="1" noChangeAspect="1"/>
          </p:cNvPicPr>
          <p:nvPr>
            <p:ph sz="quarter" idx="31"/>
          </p:nvPr>
        </p:nvPicPr>
        <p:blipFill>
          <a:blip r:embed="rId11"/>
          <a:stretch>
            <a:fillRect/>
          </a:stretch>
        </p:blipFill>
        <p:spPr>
          <a:xfrm>
            <a:off x="2282601" y="2676976"/>
            <a:ext cx="8090093" cy="3054361"/>
          </a:xfrm>
          <a:prstGeom prst="rect">
            <a:avLst/>
          </a:prstGeom>
          <a:noFill/>
          <a:ln>
            <a:noFill/>
          </a:ln>
        </p:spPr>
      </p:pic>
    </p:spTree>
    <p:extLst>
      <p:ext uri="{BB962C8B-B14F-4D97-AF65-F5344CB8AC3E}">
        <p14:creationId xmlns:p14="http://schemas.microsoft.com/office/powerpoint/2010/main" val="78222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EFB22-E919-4360-A959-7AC95EEDDDBB}"/>
              </a:ext>
            </a:extLst>
          </p:cNvPr>
          <p:cNvSpPr>
            <a:spLocks noGrp="1"/>
          </p:cNvSpPr>
          <p:nvPr>
            <p:ph type="title"/>
          </p:nvPr>
        </p:nvSpPr>
        <p:spPr>
          <a:xfrm>
            <a:off x="838200" y="379639"/>
            <a:ext cx="10515600" cy="676656"/>
          </a:xfrm>
        </p:spPr>
        <p:txBody>
          <a:bodyPr anchor="t"/>
          <a:lstStyle/>
          <a:p>
            <a:pPr algn="just">
              <a:lnSpc>
                <a:spcPct val="120000"/>
              </a:lnSpc>
            </a:pPr>
            <a:r>
              <a:rPr lang="en-US" altLang="en-US" sz="2900" dirty="0"/>
              <a:t>Mathematical Models: A Catalog of Essential Functions </a:t>
            </a:r>
            <a:r>
              <a:rPr lang="en-US" altLang="en-US" sz="2900" b="0" dirty="0"/>
              <a:t>(1 of 3)</a:t>
            </a:r>
            <a:endParaRPr lang="en-IN" sz="2900" b="0" dirty="0"/>
          </a:p>
        </p:txBody>
      </p:sp>
      <p:sp>
        <p:nvSpPr>
          <p:cNvPr id="3" name="Text Placeholder 2">
            <a:extLst>
              <a:ext uri="{FF2B5EF4-FFF2-40B4-BE49-F238E27FC236}">
                <a16:creationId xmlns:a16="http://schemas.microsoft.com/office/drawing/2014/main" xmlns="" id="{75066A7A-C7F2-4C54-B99A-566D84805851}"/>
              </a:ext>
            </a:extLst>
          </p:cNvPr>
          <p:cNvSpPr>
            <a:spLocks noGrp="1"/>
          </p:cNvSpPr>
          <p:nvPr>
            <p:ph type="body" sz="quarter" idx="15"/>
          </p:nvPr>
        </p:nvSpPr>
        <p:spPr>
          <a:xfrm>
            <a:off x="743576" y="1289684"/>
            <a:ext cx="10711543" cy="2802922"/>
          </a:xfrm>
        </p:spPr>
        <p:txBody>
          <a:bodyPr/>
          <a:lstStyle/>
          <a:p>
            <a:pPr>
              <a:lnSpc>
                <a:spcPct val="100000"/>
              </a:lnSpc>
              <a:spcAft>
                <a:spcPts val="600"/>
              </a:spcAft>
            </a:pPr>
            <a:r>
              <a:rPr lang="en-US" altLang="en-US" dirty="0"/>
              <a:t>A </a:t>
            </a:r>
            <a:r>
              <a:rPr lang="en-US" altLang="en-US" b="1" dirty="0"/>
              <a:t>mathematical model</a:t>
            </a:r>
            <a:r>
              <a:rPr lang="en-US" altLang="en-US" dirty="0"/>
              <a:t> is a mathematical description (often by means of a function or an equation) of a real-world phenomenon such as the size of a population, the demand for a product, the speed of a falling object, the concentration of a product in a chemical reaction, the life expectancy of a person at birth, or the cost of emission reductions.</a:t>
            </a:r>
          </a:p>
          <a:p>
            <a:pPr>
              <a:lnSpc>
                <a:spcPct val="100000"/>
              </a:lnSpc>
              <a:spcAft>
                <a:spcPts val="600"/>
              </a:spcAft>
            </a:pPr>
            <a:r>
              <a:rPr lang="en-US" altLang="en-US" dirty="0"/>
              <a:t>The purpose of the model is to understand the phenomenon and perhaps to make predictions about future behavior.</a:t>
            </a:r>
          </a:p>
        </p:txBody>
      </p:sp>
    </p:spTree>
    <p:extLst>
      <p:ext uri="{BB962C8B-B14F-4D97-AF65-F5344CB8AC3E}">
        <p14:creationId xmlns:p14="http://schemas.microsoft.com/office/powerpoint/2010/main" val="557567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B2474-4DB4-4704-A720-EFCB751127B9}"/>
              </a:ext>
            </a:extLst>
          </p:cNvPr>
          <p:cNvSpPr>
            <a:spLocks noGrp="1"/>
          </p:cNvSpPr>
          <p:nvPr>
            <p:ph type="title"/>
          </p:nvPr>
        </p:nvSpPr>
        <p:spPr/>
        <p:txBody>
          <a:bodyPr/>
          <a:lstStyle/>
          <a:p>
            <a:r>
              <a:rPr lang="en-US" altLang="en-US" dirty="0"/>
              <a:t>Power Functions </a:t>
            </a:r>
            <a:r>
              <a:rPr lang="en-US" altLang="en-US" b="0" dirty="0"/>
              <a:t>(5 of 8)</a:t>
            </a:r>
            <a:endParaRPr lang="en-IN" dirty="0"/>
          </a:p>
        </p:txBody>
      </p:sp>
      <p:sp>
        <p:nvSpPr>
          <p:cNvPr id="3" name="Content Placeholder 2">
            <a:extLst>
              <a:ext uri="{FF2B5EF4-FFF2-40B4-BE49-F238E27FC236}">
                <a16:creationId xmlns:a16="http://schemas.microsoft.com/office/drawing/2014/main" xmlns="" id="{81A42FD0-B806-48B6-B1F4-4891C3ABFEF1}"/>
              </a:ext>
            </a:extLst>
          </p:cNvPr>
          <p:cNvSpPr>
            <a:spLocks noGrp="1"/>
          </p:cNvSpPr>
          <p:nvPr>
            <p:ph sz="quarter" idx="23"/>
          </p:nvPr>
        </p:nvSpPr>
        <p:spPr>
          <a:xfrm>
            <a:off x="736600" y="1289050"/>
            <a:ext cx="441150" cy="417513"/>
          </a:xfrm>
        </p:spPr>
        <p:txBody>
          <a:bodyPr/>
          <a:lstStyle/>
          <a:p>
            <a:r>
              <a:rPr lang="en-US" b="1" dirty="0">
                <a:solidFill>
                  <a:srgbClr val="0079C2"/>
                </a:solidFill>
              </a:rPr>
              <a:t>(ii)</a:t>
            </a:r>
            <a:endParaRPr lang="en-IN" b="1" dirty="0">
              <a:solidFill>
                <a:srgbClr val="0079C2"/>
              </a:solidFill>
            </a:endParaRPr>
          </a:p>
        </p:txBody>
      </p:sp>
      <p:graphicFrame>
        <p:nvGraphicFramePr>
          <p:cNvPr id="20" name="Content Placeholder 19" descr="a = (1/n)">
            <a:extLst>
              <a:ext uri="{FF2B5EF4-FFF2-40B4-BE49-F238E27FC236}">
                <a16:creationId xmlns:a16="http://schemas.microsoft.com/office/drawing/2014/main" xmlns="" id="{95F4A81C-BAE8-45F7-A08F-0DCB788F24F6}"/>
              </a:ext>
            </a:extLst>
          </p:cNvPr>
          <p:cNvGraphicFramePr>
            <a:graphicFrameLocks noGrp="1" noChangeAspect="1"/>
          </p:cNvGraphicFramePr>
          <p:nvPr>
            <p:ph sz="quarter" idx="24"/>
            <p:extLst>
              <p:ext uri="{D42A27DB-BD31-4B8C-83A1-F6EECF244321}">
                <p14:modId xmlns:p14="http://schemas.microsoft.com/office/powerpoint/2010/main" val="1202423400"/>
              </p:ext>
            </p:extLst>
          </p:nvPr>
        </p:nvGraphicFramePr>
        <p:xfrm>
          <a:off x="1250950" y="1337128"/>
          <a:ext cx="869950" cy="249238"/>
        </p:xfrm>
        <a:graphic>
          <a:graphicData uri="http://schemas.openxmlformats.org/presentationml/2006/ole">
            <mc:AlternateContent xmlns:mc="http://schemas.openxmlformats.org/markup-compatibility/2006">
              <mc:Choice xmlns:v="urn:schemas-microsoft-com:vml" Requires="v">
                <p:oleObj spid="_x0000_s416142" name="Equation" r:id="rId3" imgW="1155600" imgH="330120" progId="Equation.DSMT4">
                  <p:embed/>
                </p:oleObj>
              </mc:Choice>
              <mc:Fallback>
                <p:oleObj name="Equation" r:id="rId3" imgW="1155600" imgH="330120" progId="Equation.DSMT4">
                  <p:embed/>
                  <p:pic>
                    <p:nvPicPr>
                      <p:cNvPr id="19" name="Object 18">
                        <a:extLst>
                          <a:ext uri="{FF2B5EF4-FFF2-40B4-BE49-F238E27FC236}">
                            <a16:creationId xmlns:a16="http://schemas.microsoft.com/office/drawing/2014/main" xmlns="" id="{F1196882-C91E-4F97-A8D7-0A5415768EFF}"/>
                          </a:ext>
                        </a:extLst>
                      </p:cNvPr>
                      <p:cNvPicPr/>
                      <p:nvPr/>
                    </p:nvPicPr>
                    <p:blipFill>
                      <a:blip r:embed="rId4"/>
                      <a:stretch>
                        <a:fillRect/>
                      </a:stretch>
                    </p:blipFill>
                    <p:spPr>
                      <a:xfrm>
                        <a:off x="1250950" y="1337128"/>
                        <a:ext cx="869950" cy="24923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3B527DAE-49E7-4D7C-B67E-B114F6CC3871}"/>
              </a:ext>
            </a:extLst>
          </p:cNvPr>
          <p:cNvSpPr>
            <a:spLocks noGrp="1"/>
          </p:cNvSpPr>
          <p:nvPr>
            <p:ph sz="quarter" idx="25"/>
          </p:nvPr>
        </p:nvSpPr>
        <p:spPr>
          <a:xfrm>
            <a:off x="2194099" y="1276329"/>
            <a:ext cx="4133088" cy="368810"/>
          </a:xfrm>
        </p:spPr>
        <p:txBody>
          <a:bodyPr/>
          <a:lstStyle/>
          <a:p>
            <a:r>
              <a:rPr lang="en-US" b="1" dirty="0"/>
              <a:t>where </a:t>
            </a:r>
            <a:r>
              <a:rPr lang="en-US" b="1" i="1" dirty="0"/>
              <a:t>n </a:t>
            </a:r>
            <a:r>
              <a:rPr lang="en-US" b="1" dirty="0"/>
              <a:t>is a positive integer</a:t>
            </a:r>
            <a:endParaRPr lang="en-IN" dirty="0"/>
          </a:p>
        </p:txBody>
      </p:sp>
      <p:sp>
        <p:nvSpPr>
          <p:cNvPr id="6" name="Content Placeholder 5">
            <a:extLst>
              <a:ext uri="{FF2B5EF4-FFF2-40B4-BE49-F238E27FC236}">
                <a16:creationId xmlns:a16="http://schemas.microsoft.com/office/drawing/2014/main" xmlns="" id="{C342663A-63D3-49AE-A589-8E5E834462C8}"/>
              </a:ext>
            </a:extLst>
          </p:cNvPr>
          <p:cNvSpPr>
            <a:spLocks noGrp="1"/>
          </p:cNvSpPr>
          <p:nvPr>
            <p:ph sz="quarter" idx="26"/>
          </p:nvPr>
        </p:nvSpPr>
        <p:spPr>
          <a:xfrm>
            <a:off x="736600" y="1991262"/>
            <a:ext cx="1686560" cy="323520"/>
          </a:xfrm>
        </p:spPr>
        <p:txBody>
          <a:bodyPr/>
          <a:lstStyle/>
          <a:p>
            <a:r>
              <a:rPr lang="en-US" dirty="0"/>
              <a:t>The function</a:t>
            </a:r>
            <a:endParaRPr lang="en-IN" dirty="0"/>
          </a:p>
        </p:txBody>
      </p:sp>
      <p:graphicFrame>
        <p:nvGraphicFramePr>
          <p:cNvPr id="22" name="Content Placeholder 21" descr="f(x) = x^(1/n) = rootn(x)&#10;">
            <a:extLst>
              <a:ext uri="{FF2B5EF4-FFF2-40B4-BE49-F238E27FC236}">
                <a16:creationId xmlns:a16="http://schemas.microsoft.com/office/drawing/2014/main" xmlns="" id="{7653B671-96CD-4CD7-A98F-1EEE7F954FCB}"/>
              </a:ext>
            </a:extLst>
          </p:cNvPr>
          <p:cNvGraphicFramePr>
            <a:graphicFrameLocks noGrp="1" noChangeAspect="1"/>
          </p:cNvGraphicFramePr>
          <p:nvPr>
            <p:ph sz="quarter" idx="27"/>
            <p:extLst>
              <p:ext uri="{D42A27DB-BD31-4B8C-83A1-F6EECF244321}">
                <p14:modId xmlns:p14="http://schemas.microsoft.com/office/powerpoint/2010/main" val="3303360221"/>
              </p:ext>
            </p:extLst>
          </p:nvPr>
        </p:nvGraphicFramePr>
        <p:xfrm>
          <a:off x="2500313" y="1948995"/>
          <a:ext cx="1843087" cy="406400"/>
        </p:xfrm>
        <a:graphic>
          <a:graphicData uri="http://schemas.openxmlformats.org/presentationml/2006/ole">
            <mc:AlternateContent xmlns:mc="http://schemas.openxmlformats.org/markup-compatibility/2006">
              <mc:Choice xmlns:v="urn:schemas-microsoft-com:vml" Requires="v">
                <p:oleObj spid="_x0000_s416143" name="Equation" r:id="rId5" imgW="2133360" imgH="469800" progId="Equation.DSMT4">
                  <p:embed/>
                </p:oleObj>
              </mc:Choice>
              <mc:Fallback>
                <p:oleObj name="Equation" r:id="rId5" imgW="2133360" imgH="469800" progId="Equation.DSMT4">
                  <p:embed/>
                  <p:pic>
                    <p:nvPicPr>
                      <p:cNvPr id="21" name="Object 20">
                        <a:extLst>
                          <a:ext uri="{FF2B5EF4-FFF2-40B4-BE49-F238E27FC236}">
                            <a16:creationId xmlns:a16="http://schemas.microsoft.com/office/drawing/2014/main" xmlns="" id="{58659967-5FD3-421F-A450-5E8BEB10B424}"/>
                          </a:ext>
                        </a:extLst>
                      </p:cNvPr>
                      <p:cNvPicPr/>
                      <p:nvPr/>
                    </p:nvPicPr>
                    <p:blipFill>
                      <a:blip r:embed="rId6"/>
                      <a:stretch>
                        <a:fillRect/>
                      </a:stretch>
                    </p:blipFill>
                    <p:spPr>
                      <a:xfrm>
                        <a:off x="2500313" y="1948995"/>
                        <a:ext cx="1843087" cy="4064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0B742892-DE51-45B4-97BA-27885BC5093B}"/>
              </a:ext>
            </a:extLst>
          </p:cNvPr>
          <p:cNvSpPr>
            <a:spLocks noGrp="1"/>
          </p:cNvSpPr>
          <p:nvPr>
            <p:ph sz="quarter" idx="28"/>
          </p:nvPr>
        </p:nvSpPr>
        <p:spPr>
          <a:xfrm>
            <a:off x="4471416" y="1991262"/>
            <a:ext cx="6983984" cy="348622"/>
          </a:xfrm>
        </p:spPr>
        <p:txBody>
          <a:bodyPr/>
          <a:lstStyle/>
          <a:p>
            <a:r>
              <a:rPr lang="en-US" dirty="0"/>
              <a:t>is a </a:t>
            </a:r>
            <a:r>
              <a:rPr lang="en-US" b="1" dirty="0"/>
              <a:t>root function</a:t>
            </a:r>
            <a:r>
              <a:rPr lang="en-US" dirty="0"/>
              <a:t>. For </a:t>
            </a:r>
            <a:r>
              <a:rPr lang="en-US" i="1" dirty="0"/>
              <a:t>n</a:t>
            </a:r>
            <a:r>
              <a:rPr lang="en-US" dirty="0"/>
              <a:t> = 2 it is the square root</a:t>
            </a:r>
            <a:endParaRPr lang="en-IN" dirty="0"/>
          </a:p>
        </p:txBody>
      </p:sp>
      <p:sp>
        <p:nvSpPr>
          <p:cNvPr id="9" name="Content Placeholder 8">
            <a:extLst>
              <a:ext uri="{FF2B5EF4-FFF2-40B4-BE49-F238E27FC236}">
                <a16:creationId xmlns:a16="http://schemas.microsoft.com/office/drawing/2014/main" xmlns="" id="{7110688C-0F4A-42E3-9273-BE3C1BB04181}"/>
              </a:ext>
            </a:extLst>
          </p:cNvPr>
          <p:cNvSpPr>
            <a:spLocks noGrp="1"/>
          </p:cNvSpPr>
          <p:nvPr>
            <p:ph sz="quarter" idx="29"/>
          </p:nvPr>
        </p:nvSpPr>
        <p:spPr>
          <a:xfrm>
            <a:off x="736600" y="2509770"/>
            <a:ext cx="1137920" cy="264806"/>
          </a:xfrm>
        </p:spPr>
        <p:txBody>
          <a:bodyPr/>
          <a:lstStyle/>
          <a:p>
            <a:r>
              <a:rPr lang="en-US" dirty="0"/>
              <a:t>function</a:t>
            </a:r>
            <a:endParaRPr lang="en-IN" dirty="0"/>
          </a:p>
        </p:txBody>
      </p:sp>
      <p:graphicFrame>
        <p:nvGraphicFramePr>
          <p:cNvPr id="24" name="Content Placeholder 23" descr="f(x) = sqrt(x),&#10;">
            <a:extLst>
              <a:ext uri="{FF2B5EF4-FFF2-40B4-BE49-F238E27FC236}">
                <a16:creationId xmlns:a16="http://schemas.microsoft.com/office/drawing/2014/main" xmlns="" id="{89770115-1288-42D4-9C3B-F8DFF0633A18}"/>
              </a:ext>
            </a:extLst>
          </p:cNvPr>
          <p:cNvGraphicFramePr>
            <a:graphicFrameLocks noGrp="1" noChangeAspect="1"/>
          </p:cNvGraphicFramePr>
          <p:nvPr>
            <p:ph sz="quarter" idx="30"/>
            <p:extLst>
              <p:ext uri="{D42A27DB-BD31-4B8C-83A1-F6EECF244321}">
                <p14:modId xmlns:p14="http://schemas.microsoft.com/office/powerpoint/2010/main" val="292571619"/>
              </p:ext>
            </p:extLst>
          </p:nvPr>
        </p:nvGraphicFramePr>
        <p:xfrm>
          <a:off x="1884363" y="2454275"/>
          <a:ext cx="1333500" cy="444500"/>
        </p:xfrm>
        <a:graphic>
          <a:graphicData uri="http://schemas.openxmlformats.org/presentationml/2006/ole">
            <mc:AlternateContent xmlns:mc="http://schemas.openxmlformats.org/markup-compatibility/2006">
              <mc:Choice xmlns:v="urn:schemas-microsoft-com:vml" Requires="v">
                <p:oleObj spid="_x0000_s416144" name="Equation" r:id="rId7" imgW="1409400" imgH="469800" progId="Equation.DSMT4">
                  <p:embed/>
                </p:oleObj>
              </mc:Choice>
              <mc:Fallback>
                <p:oleObj name="Equation" r:id="rId7" imgW="1409400" imgH="469800" progId="Equation.DSMT4">
                  <p:embed/>
                  <p:pic>
                    <p:nvPicPr>
                      <p:cNvPr id="23" name="Object 22">
                        <a:extLst>
                          <a:ext uri="{FF2B5EF4-FFF2-40B4-BE49-F238E27FC236}">
                            <a16:creationId xmlns:a16="http://schemas.microsoft.com/office/drawing/2014/main" xmlns="" id="{FD7D421B-E2BC-4AF6-9C7B-DEF77A133CA4}"/>
                          </a:ext>
                        </a:extLst>
                      </p:cNvPr>
                      <p:cNvPicPr/>
                      <p:nvPr/>
                    </p:nvPicPr>
                    <p:blipFill>
                      <a:blip r:embed="rId8"/>
                      <a:stretch>
                        <a:fillRect/>
                      </a:stretch>
                    </p:blipFill>
                    <p:spPr>
                      <a:xfrm>
                        <a:off x="1884363" y="2454275"/>
                        <a:ext cx="1333500" cy="44450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xmlns="" id="{0ADE8F51-7C39-4909-8D19-822BCE77A57C}"/>
              </a:ext>
            </a:extLst>
          </p:cNvPr>
          <p:cNvSpPr>
            <a:spLocks noGrp="1"/>
          </p:cNvSpPr>
          <p:nvPr>
            <p:ph sz="quarter" idx="31"/>
          </p:nvPr>
        </p:nvSpPr>
        <p:spPr>
          <a:xfrm>
            <a:off x="3319272" y="2503408"/>
            <a:ext cx="8136128" cy="368758"/>
          </a:xfrm>
        </p:spPr>
        <p:txBody>
          <a:bodyPr/>
          <a:lstStyle/>
          <a:p>
            <a:pPr>
              <a:defRPr/>
            </a:pPr>
            <a:r>
              <a:rPr lang="en-US" dirty="0"/>
              <a:t>whose domain is [0, ∞</a:t>
            </a:r>
            <a:r>
              <a:rPr lang="en-US" dirty="0">
                <a:sym typeface="Symbol" pitchFamily="18" charset="2"/>
              </a:rPr>
              <a:t>) </a:t>
            </a:r>
            <a:r>
              <a:rPr lang="en-US" dirty="0"/>
              <a:t>and whose graph is the upper half of</a:t>
            </a:r>
            <a:endParaRPr lang="en-IN" dirty="0"/>
          </a:p>
        </p:txBody>
      </p:sp>
      <p:sp>
        <p:nvSpPr>
          <p:cNvPr id="12" name="Content Placeholder 11">
            <a:extLst>
              <a:ext uri="{FF2B5EF4-FFF2-40B4-BE49-F238E27FC236}">
                <a16:creationId xmlns:a16="http://schemas.microsoft.com/office/drawing/2014/main" xmlns="" id="{AC903A15-1B55-40A2-8CD3-441D24E70A04}"/>
              </a:ext>
            </a:extLst>
          </p:cNvPr>
          <p:cNvSpPr>
            <a:spLocks noGrp="1"/>
          </p:cNvSpPr>
          <p:nvPr>
            <p:ph sz="quarter" idx="32"/>
          </p:nvPr>
        </p:nvSpPr>
        <p:spPr>
          <a:xfrm>
            <a:off x="736600" y="2980926"/>
            <a:ext cx="1764055" cy="323520"/>
          </a:xfrm>
        </p:spPr>
        <p:txBody>
          <a:bodyPr/>
          <a:lstStyle/>
          <a:p>
            <a:r>
              <a:rPr lang="en-US" dirty="0"/>
              <a:t>the parabola</a:t>
            </a:r>
            <a:endParaRPr lang="en-IN" dirty="0"/>
          </a:p>
        </p:txBody>
      </p:sp>
      <p:graphicFrame>
        <p:nvGraphicFramePr>
          <p:cNvPr id="26" name="Content Placeholder 25" descr="x = y^2">
            <a:extLst>
              <a:ext uri="{FF2B5EF4-FFF2-40B4-BE49-F238E27FC236}">
                <a16:creationId xmlns:a16="http://schemas.microsoft.com/office/drawing/2014/main" xmlns="" id="{64ED39C0-C194-4805-BFA5-1B6915076453}"/>
              </a:ext>
            </a:extLst>
          </p:cNvPr>
          <p:cNvGraphicFramePr>
            <a:graphicFrameLocks noGrp="1" noChangeAspect="1"/>
          </p:cNvGraphicFramePr>
          <p:nvPr>
            <p:ph sz="quarter" idx="33"/>
            <p:extLst>
              <p:ext uri="{D42A27DB-BD31-4B8C-83A1-F6EECF244321}">
                <p14:modId xmlns:p14="http://schemas.microsoft.com/office/powerpoint/2010/main" val="2131370569"/>
              </p:ext>
            </p:extLst>
          </p:nvPr>
        </p:nvGraphicFramePr>
        <p:xfrm>
          <a:off x="2520950" y="2946400"/>
          <a:ext cx="927100" cy="393700"/>
        </p:xfrm>
        <a:graphic>
          <a:graphicData uri="http://schemas.openxmlformats.org/presentationml/2006/ole">
            <mc:AlternateContent xmlns:mc="http://schemas.openxmlformats.org/markup-compatibility/2006">
              <mc:Choice xmlns:v="urn:schemas-microsoft-com:vml" Requires="v">
                <p:oleObj spid="_x0000_s416145" name="Equation" r:id="rId9" imgW="927000" imgH="393480" progId="Equation.DSMT4">
                  <p:embed/>
                </p:oleObj>
              </mc:Choice>
              <mc:Fallback>
                <p:oleObj name="Equation" r:id="rId9" imgW="927000" imgH="393480" progId="Equation.DSMT4">
                  <p:embed/>
                  <p:pic>
                    <p:nvPicPr>
                      <p:cNvPr id="25" name="Object 24">
                        <a:extLst>
                          <a:ext uri="{FF2B5EF4-FFF2-40B4-BE49-F238E27FC236}">
                            <a16:creationId xmlns:a16="http://schemas.microsoft.com/office/drawing/2014/main" xmlns="" id="{AA5A1004-1781-4F55-8CC8-9495337EEEB8}"/>
                          </a:ext>
                        </a:extLst>
                      </p:cNvPr>
                      <p:cNvPicPr/>
                      <p:nvPr/>
                    </p:nvPicPr>
                    <p:blipFill>
                      <a:blip r:embed="rId10"/>
                      <a:stretch>
                        <a:fillRect/>
                      </a:stretch>
                    </p:blipFill>
                    <p:spPr>
                      <a:xfrm>
                        <a:off x="2520950" y="2946400"/>
                        <a:ext cx="927100" cy="393700"/>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xmlns="" id="{3EA87E71-6362-4894-BD35-D49E1F3A9413}"/>
              </a:ext>
            </a:extLst>
          </p:cNvPr>
          <p:cNvSpPr>
            <a:spLocks noGrp="1"/>
          </p:cNvSpPr>
          <p:nvPr>
            <p:ph sz="quarter" idx="34"/>
          </p:nvPr>
        </p:nvSpPr>
        <p:spPr>
          <a:xfrm>
            <a:off x="3529308" y="2981037"/>
            <a:ext cx="2954620" cy="355780"/>
          </a:xfrm>
        </p:spPr>
        <p:txBody>
          <a:bodyPr/>
          <a:lstStyle/>
          <a:p>
            <a:r>
              <a:rPr lang="en-US" dirty="0"/>
              <a:t>[See Figure 13(a).]</a:t>
            </a:r>
            <a:endParaRPr lang="en-IN" dirty="0"/>
          </a:p>
        </p:txBody>
      </p:sp>
      <p:sp>
        <p:nvSpPr>
          <p:cNvPr id="17" name="Content Placeholder 15">
            <a:extLst>
              <a:ext uri="{FF2B5EF4-FFF2-40B4-BE49-F238E27FC236}">
                <a16:creationId xmlns:a16="http://schemas.microsoft.com/office/drawing/2014/main" xmlns="" id="{C82227B5-D77B-4004-8026-6D61D3E96439}"/>
              </a:ext>
            </a:extLst>
          </p:cNvPr>
          <p:cNvSpPr>
            <a:spLocks noGrp="1"/>
          </p:cNvSpPr>
          <p:nvPr>
            <p:ph sz="quarter" idx="36"/>
          </p:nvPr>
        </p:nvSpPr>
        <p:spPr>
          <a:xfrm>
            <a:off x="743860" y="6022166"/>
            <a:ext cx="10712450" cy="248002"/>
          </a:xfrm>
        </p:spPr>
        <p:txBody>
          <a:bodyPr/>
          <a:lstStyle/>
          <a:p>
            <a:pPr algn="ctr"/>
            <a:r>
              <a:rPr lang="en-US" altLang="en-US" sz="1400" b="1" dirty="0"/>
              <a:t>Figure 13(a)</a:t>
            </a:r>
          </a:p>
        </p:txBody>
      </p:sp>
      <p:sp>
        <p:nvSpPr>
          <p:cNvPr id="16" name="Content Placeholder 15">
            <a:extLst>
              <a:ext uri="{FF2B5EF4-FFF2-40B4-BE49-F238E27FC236}">
                <a16:creationId xmlns:a16="http://schemas.microsoft.com/office/drawing/2014/main" xmlns="" id="{C82227B5-D77B-4004-8026-6D61D3E96439}"/>
              </a:ext>
            </a:extLst>
          </p:cNvPr>
          <p:cNvSpPr>
            <a:spLocks noGrp="1"/>
          </p:cNvSpPr>
          <p:nvPr>
            <p:ph sz="quarter" idx="36"/>
          </p:nvPr>
        </p:nvSpPr>
        <p:spPr>
          <a:xfrm>
            <a:off x="736600" y="5768168"/>
            <a:ext cx="10712450" cy="253998"/>
          </a:xfrm>
        </p:spPr>
        <p:txBody>
          <a:bodyPr/>
          <a:lstStyle/>
          <a:p>
            <a:pPr algn="ctr"/>
            <a:r>
              <a:rPr lang="en-US" altLang="en-US" sz="1400" dirty="0"/>
              <a:t>Graph of root function</a:t>
            </a:r>
            <a:endParaRPr lang="en-US" altLang="en-US" sz="1400" b="1" dirty="0"/>
          </a:p>
        </p:txBody>
      </p:sp>
      <p:pic>
        <p:nvPicPr>
          <p:cNvPr id="27" name="Content Placeholder 26" descr="The curve of f(x) = sqrt(x) is graphed on the x y coordinate plane. It begins at the origin, goes up and to the right, passes through the point (1, 1), and exits the top right of the viewing window.">
            <a:extLst>
              <a:ext uri="{FF2B5EF4-FFF2-40B4-BE49-F238E27FC236}">
                <a16:creationId xmlns:a16="http://schemas.microsoft.com/office/drawing/2014/main" xmlns="" id="{CE0A094F-911E-4075-97F5-2644C64E930D}"/>
              </a:ext>
            </a:extLst>
          </p:cNvPr>
          <p:cNvPicPr>
            <a:picLocks noGrp="1" noChangeAspect="1"/>
          </p:cNvPicPr>
          <p:nvPr>
            <p:ph sz="quarter" idx="35"/>
          </p:nvPr>
        </p:nvPicPr>
        <p:blipFill>
          <a:blip r:embed="rId11"/>
          <a:stretch>
            <a:fillRect/>
          </a:stretch>
        </p:blipFill>
        <p:spPr>
          <a:xfrm>
            <a:off x="4785978" y="3566911"/>
            <a:ext cx="2659851" cy="1966570"/>
          </a:xfrm>
          <a:prstGeom prst="rect">
            <a:avLst/>
          </a:prstGeom>
        </p:spPr>
      </p:pic>
    </p:spTree>
    <p:extLst>
      <p:ext uri="{BB962C8B-B14F-4D97-AF65-F5344CB8AC3E}">
        <p14:creationId xmlns:p14="http://schemas.microsoft.com/office/powerpoint/2010/main" val="2362756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A4A6A5-A190-4D3A-81D1-AF210DCDF7BA}"/>
              </a:ext>
            </a:extLst>
          </p:cNvPr>
          <p:cNvSpPr>
            <a:spLocks noGrp="1"/>
          </p:cNvSpPr>
          <p:nvPr>
            <p:ph type="title"/>
          </p:nvPr>
        </p:nvSpPr>
        <p:spPr/>
        <p:txBody>
          <a:bodyPr/>
          <a:lstStyle/>
          <a:p>
            <a:r>
              <a:rPr lang="en-US" altLang="en-US" dirty="0"/>
              <a:t>Power Functions </a:t>
            </a:r>
            <a:r>
              <a:rPr lang="en-US" altLang="en-US" b="0" dirty="0"/>
              <a:t>(6 of 8)</a:t>
            </a:r>
            <a:endParaRPr lang="en-IN" dirty="0"/>
          </a:p>
        </p:txBody>
      </p:sp>
      <p:sp>
        <p:nvSpPr>
          <p:cNvPr id="3" name="Content Placeholder 2">
            <a:extLst>
              <a:ext uri="{FF2B5EF4-FFF2-40B4-BE49-F238E27FC236}">
                <a16:creationId xmlns:a16="http://schemas.microsoft.com/office/drawing/2014/main" xmlns="" id="{79833479-84CA-40AC-8136-9649A2CCB845}"/>
              </a:ext>
            </a:extLst>
          </p:cNvPr>
          <p:cNvSpPr>
            <a:spLocks noGrp="1"/>
          </p:cNvSpPr>
          <p:nvPr>
            <p:ph sz="quarter" idx="23"/>
          </p:nvPr>
        </p:nvSpPr>
        <p:spPr>
          <a:xfrm>
            <a:off x="736600" y="1289050"/>
            <a:ext cx="5365750" cy="311150"/>
          </a:xfrm>
        </p:spPr>
        <p:txBody>
          <a:bodyPr/>
          <a:lstStyle/>
          <a:p>
            <a:r>
              <a:rPr lang="en-US" altLang="en-US" dirty="0"/>
              <a:t>For other even values of </a:t>
            </a:r>
            <a:r>
              <a:rPr lang="en-US" altLang="en-US" i="1" dirty="0"/>
              <a:t>n</a:t>
            </a:r>
            <a:r>
              <a:rPr lang="en-US" altLang="en-US" dirty="0"/>
              <a:t>, the graph of</a:t>
            </a:r>
            <a:endParaRPr lang="en-IN" dirty="0"/>
          </a:p>
        </p:txBody>
      </p:sp>
      <p:graphicFrame>
        <p:nvGraphicFramePr>
          <p:cNvPr id="20" name="Content Placeholder 19" descr="y = rootn(x)&#10;">
            <a:extLst>
              <a:ext uri="{FF2B5EF4-FFF2-40B4-BE49-F238E27FC236}">
                <a16:creationId xmlns:a16="http://schemas.microsoft.com/office/drawing/2014/main" xmlns="" id="{86E80D69-B3D6-45F3-A912-D255691238D3}"/>
              </a:ext>
            </a:extLst>
          </p:cNvPr>
          <p:cNvGraphicFramePr>
            <a:graphicFrameLocks noGrp="1" noChangeAspect="1"/>
          </p:cNvGraphicFramePr>
          <p:nvPr>
            <p:ph sz="quarter" idx="24"/>
            <p:extLst>
              <p:ext uri="{D42A27DB-BD31-4B8C-83A1-F6EECF244321}">
                <p14:modId xmlns:p14="http://schemas.microsoft.com/office/powerpoint/2010/main" val="2954077106"/>
              </p:ext>
            </p:extLst>
          </p:nvPr>
        </p:nvGraphicFramePr>
        <p:xfrm>
          <a:off x="6202363" y="1190625"/>
          <a:ext cx="965200" cy="419100"/>
        </p:xfrm>
        <a:graphic>
          <a:graphicData uri="http://schemas.openxmlformats.org/presentationml/2006/ole">
            <mc:AlternateContent xmlns:mc="http://schemas.openxmlformats.org/markup-compatibility/2006">
              <mc:Choice xmlns:v="urn:schemas-microsoft-com:vml" Requires="v">
                <p:oleObj spid="_x0000_s414449" name="Equation" r:id="rId3" imgW="965160" imgH="419040" progId="Equation.DSMT4">
                  <p:embed/>
                </p:oleObj>
              </mc:Choice>
              <mc:Fallback>
                <p:oleObj name="Equation" r:id="rId3" imgW="965160" imgH="419040" progId="Equation.DSMT4">
                  <p:embed/>
                  <p:pic>
                    <p:nvPicPr>
                      <p:cNvPr id="19" name="Object 18">
                        <a:extLst>
                          <a:ext uri="{FF2B5EF4-FFF2-40B4-BE49-F238E27FC236}">
                            <a16:creationId xmlns:a16="http://schemas.microsoft.com/office/drawing/2014/main" xmlns="" id="{1C38CE13-D5D9-4425-A668-48345C0EB99C}"/>
                          </a:ext>
                        </a:extLst>
                      </p:cNvPr>
                      <p:cNvPicPr/>
                      <p:nvPr/>
                    </p:nvPicPr>
                    <p:blipFill>
                      <a:blip r:embed="rId4"/>
                      <a:stretch>
                        <a:fillRect/>
                      </a:stretch>
                    </p:blipFill>
                    <p:spPr>
                      <a:xfrm>
                        <a:off x="6202363" y="1190625"/>
                        <a:ext cx="965200" cy="4191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9C8AD9C1-E680-49B0-A5C9-1FA87F4D5B7B}"/>
              </a:ext>
            </a:extLst>
          </p:cNvPr>
          <p:cNvSpPr>
            <a:spLocks noGrp="1"/>
          </p:cNvSpPr>
          <p:nvPr>
            <p:ph sz="quarter" idx="25"/>
          </p:nvPr>
        </p:nvSpPr>
        <p:spPr>
          <a:xfrm>
            <a:off x="7268718" y="1289050"/>
            <a:ext cx="2561082" cy="320263"/>
          </a:xfrm>
        </p:spPr>
        <p:txBody>
          <a:bodyPr/>
          <a:lstStyle/>
          <a:p>
            <a:r>
              <a:rPr lang="en-US" altLang="en-US" dirty="0"/>
              <a:t>is similar to that of</a:t>
            </a:r>
            <a:endParaRPr lang="en-IN" dirty="0"/>
          </a:p>
        </p:txBody>
      </p:sp>
      <p:graphicFrame>
        <p:nvGraphicFramePr>
          <p:cNvPr id="22" name="Content Placeholder 21" descr="y = sqrt(x).&#10;">
            <a:extLst>
              <a:ext uri="{FF2B5EF4-FFF2-40B4-BE49-F238E27FC236}">
                <a16:creationId xmlns:a16="http://schemas.microsoft.com/office/drawing/2014/main" xmlns="" id="{803881D3-80BA-45A8-AF25-14B306A89552}"/>
              </a:ext>
            </a:extLst>
          </p:cNvPr>
          <p:cNvGraphicFramePr>
            <a:graphicFrameLocks noGrp="1" noChangeAspect="1"/>
          </p:cNvGraphicFramePr>
          <p:nvPr>
            <p:ph sz="quarter" idx="26"/>
            <p:extLst>
              <p:ext uri="{D42A27DB-BD31-4B8C-83A1-F6EECF244321}">
                <p14:modId xmlns:p14="http://schemas.microsoft.com/office/powerpoint/2010/main" val="4171000884"/>
              </p:ext>
            </p:extLst>
          </p:nvPr>
        </p:nvGraphicFramePr>
        <p:xfrm>
          <a:off x="9866313" y="1204913"/>
          <a:ext cx="1016000" cy="419100"/>
        </p:xfrm>
        <a:graphic>
          <a:graphicData uri="http://schemas.openxmlformats.org/presentationml/2006/ole">
            <mc:AlternateContent xmlns:mc="http://schemas.openxmlformats.org/markup-compatibility/2006">
              <mc:Choice xmlns:v="urn:schemas-microsoft-com:vml" Requires="v">
                <p:oleObj spid="_x0000_s414450" name="Equation" r:id="rId5" imgW="1015920" imgH="419040" progId="Equation.DSMT4">
                  <p:embed/>
                </p:oleObj>
              </mc:Choice>
              <mc:Fallback>
                <p:oleObj name="Equation" r:id="rId5" imgW="1015920" imgH="419040" progId="Equation.DSMT4">
                  <p:embed/>
                  <p:pic>
                    <p:nvPicPr>
                      <p:cNvPr id="21" name="Object 20">
                        <a:extLst>
                          <a:ext uri="{FF2B5EF4-FFF2-40B4-BE49-F238E27FC236}">
                            <a16:creationId xmlns:a16="http://schemas.microsoft.com/office/drawing/2014/main" xmlns="" id="{8DF30BE2-69B0-464C-AB46-F5F94B6C8BFA}"/>
                          </a:ext>
                        </a:extLst>
                      </p:cNvPr>
                      <p:cNvPicPr/>
                      <p:nvPr/>
                    </p:nvPicPr>
                    <p:blipFill>
                      <a:blip r:embed="rId6"/>
                      <a:stretch>
                        <a:fillRect/>
                      </a:stretch>
                    </p:blipFill>
                    <p:spPr>
                      <a:xfrm>
                        <a:off x="9866313" y="1204913"/>
                        <a:ext cx="1016000" cy="4191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78E3ABE6-2AEC-4EFA-90DE-A3DAE972666A}"/>
              </a:ext>
            </a:extLst>
          </p:cNvPr>
          <p:cNvSpPr>
            <a:spLocks noGrp="1"/>
          </p:cNvSpPr>
          <p:nvPr>
            <p:ph sz="quarter" idx="27"/>
          </p:nvPr>
        </p:nvSpPr>
        <p:spPr>
          <a:xfrm>
            <a:off x="736600" y="1870309"/>
            <a:ext cx="5466334" cy="311150"/>
          </a:xfrm>
        </p:spPr>
        <p:txBody>
          <a:bodyPr/>
          <a:lstStyle/>
          <a:p>
            <a:r>
              <a:rPr lang="en-US" altLang="en-US" dirty="0"/>
              <a:t>For </a:t>
            </a:r>
            <a:r>
              <a:rPr lang="en-US" altLang="en-US" i="1" dirty="0"/>
              <a:t>n</a:t>
            </a:r>
            <a:r>
              <a:rPr lang="en-US" altLang="en-US" dirty="0"/>
              <a:t> = 3 we have the cube root function</a:t>
            </a:r>
            <a:endParaRPr lang="en-IN" dirty="0"/>
          </a:p>
        </p:txBody>
      </p:sp>
      <p:graphicFrame>
        <p:nvGraphicFramePr>
          <p:cNvPr id="24" name="Content Placeholder 23" descr="f(x) = root3(x) whose domain is R.">
            <a:extLst>
              <a:ext uri="{FF2B5EF4-FFF2-40B4-BE49-F238E27FC236}">
                <a16:creationId xmlns:a16="http://schemas.microsoft.com/office/drawing/2014/main" xmlns="" id="{09103EE2-580F-4DDC-A7A7-9F6457EF9306}"/>
              </a:ext>
            </a:extLst>
          </p:cNvPr>
          <p:cNvGraphicFramePr>
            <a:graphicFrameLocks noGrp="1" noChangeAspect="1"/>
          </p:cNvGraphicFramePr>
          <p:nvPr>
            <p:ph sz="quarter" idx="28"/>
            <p:extLst>
              <p:ext uri="{D42A27DB-BD31-4B8C-83A1-F6EECF244321}">
                <p14:modId xmlns:p14="http://schemas.microsoft.com/office/powerpoint/2010/main" val="3766564998"/>
              </p:ext>
            </p:extLst>
          </p:nvPr>
        </p:nvGraphicFramePr>
        <p:xfrm>
          <a:off x="6270625" y="1797050"/>
          <a:ext cx="4064000" cy="469900"/>
        </p:xfrm>
        <a:graphic>
          <a:graphicData uri="http://schemas.openxmlformats.org/presentationml/2006/ole">
            <mc:AlternateContent xmlns:mc="http://schemas.openxmlformats.org/markup-compatibility/2006">
              <mc:Choice xmlns:v="urn:schemas-microsoft-com:vml" Requires="v">
                <p:oleObj spid="_x0000_s414451" name="Equation" r:id="rId7" imgW="4063680" imgH="469800" progId="Equation.DSMT4">
                  <p:embed/>
                </p:oleObj>
              </mc:Choice>
              <mc:Fallback>
                <p:oleObj name="Equation" r:id="rId7" imgW="4063680" imgH="469800" progId="Equation.DSMT4">
                  <p:embed/>
                  <p:pic>
                    <p:nvPicPr>
                      <p:cNvPr id="23" name="Object 22">
                        <a:extLst>
                          <a:ext uri="{FF2B5EF4-FFF2-40B4-BE49-F238E27FC236}">
                            <a16:creationId xmlns:a16="http://schemas.microsoft.com/office/drawing/2014/main" xmlns="" id="{1FE260DA-1CDC-443D-A145-B2AEBC543356}"/>
                          </a:ext>
                        </a:extLst>
                      </p:cNvPr>
                      <p:cNvPicPr/>
                      <p:nvPr/>
                    </p:nvPicPr>
                    <p:blipFill>
                      <a:blip r:embed="rId8"/>
                      <a:stretch>
                        <a:fillRect/>
                      </a:stretch>
                    </p:blipFill>
                    <p:spPr>
                      <a:xfrm>
                        <a:off x="6270625" y="1797050"/>
                        <a:ext cx="4064000" cy="4699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0FCBEC72-5853-4B83-B60D-EF17C84FBA31}"/>
              </a:ext>
            </a:extLst>
          </p:cNvPr>
          <p:cNvSpPr>
            <a:spLocks noGrp="1"/>
          </p:cNvSpPr>
          <p:nvPr>
            <p:ph sz="quarter" idx="29"/>
          </p:nvPr>
        </p:nvSpPr>
        <p:spPr>
          <a:xfrm>
            <a:off x="736600" y="2309180"/>
            <a:ext cx="10706100" cy="355409"/>
          </a:xfrm>
        </p:spPr>
        <p:txBody>
          <a:bodyPr/>
          <a:lstStyle/>
          <a:p>
            <a:r>
              <a:rPr lang="en-US" altLang="en-US" dirty="0"/>
              <a:t>(recall that every real number has a cube root) and whose graph is shown in</a:t>
            </a:r>
            <a:endParaRPr lang="en-IN" dirty="0"/>
          </a:p>
        </p:txBody>
      </p:sp>
      <p:sp>
        <p:nvSpPr>
          <p:cNvPr id="10" name="Content Placeholder 9">
            <a:extLst>
              <a:ext uri="{FF2B5EF4-FFF2-40B4-BE49-F238E27FC236}">
                <a16:creationId xmlns:a16="http://schemas.microsoft.com/office/drawing/2014/main" xmlns="" id="{4D91CE6B-2B54-48E7-A753-6781B4AC60F7}"/>
              </a:ext>
            </a:extLst>
          </p:cNvPr>
          <p:cNvSpPr>
            <a:spLocks noGrp="1"/>
          </p:cNvSpPr>
          <p:nvPr>
            <p:ph sz="quarter" idx="30"/>
          </p:nvPr>
        </p:nvSpPr>
        <p:spPr>
          <a:xfrm>
            <a:off x="736600" y="2776241"/>
            <a:ext cx="3634232" cy="366865"/>
          </a:xfrm>
        </p:spPr>
        <p:txBody>
          <a:bodyPr/>
          <a:lstStyle/>
          <a:p>
            <a:r>
              <a:rPr lang="en-US" altLang="en-US" dirty="0"/>
              <a:t>Figure 13(b). The graph of</a:t>
            </a:r>
            <a:endParaRPr lang="en-IN" dirty="0"/>
          </a:p>
        </p:txBody>
      </p:sp>
      <p:graphicFrame>
        <p:nvGraphicFramePr>
          <p:cNvPr id="26" name="Content Placeholder 25" descr="y = rootn(x)">
            <a:extLst>
              <a:ext uri="{FF2B5EF4-FFF2-40B4-BE49-F238E27FC236}">
                <a16:creationId xmlns:a16="http://schemas.microsoft.com/office/drawing/2014/main" xmlns="" id="{EF1BD01A-05A5-4C16-8B3C-A517763F8DDA}"/>
              </a:ext>
            </a:extLst>
          </p:cNvPr>
          <p:cNvGraphicFramePr>
            <a:graphicFrameLocks noGrp="1" noChangeAspect="1"/>
          </p:cNvGraphicFramePr>
          <p:nvPr>
            <p:ph sz="quarter" idx="31"/>
            <p:extLst>
              <p:ext uri="{D42A27DB-BD31-4B8C-83A1-F6EECF244321}">
                <p14:modId xmlns:p14="http://schemas.microsoft.com/office/powerpoint/2010/main" val="402123404"/>
              </p:ext>
            </p:extLst>
          </p:nvPr>
        </p:nvGraphicFramePr>
        <p:xfrm>
          <a:off x="4398963" y="2705100"/>
          <a:ext cx="965200" cy="419100"/>
        </p:xfrm>
        <a:graphic>
          <a:graphicData uri="http://schemas.openxmlformats.org/presentationml/2006/ole">
            <mc:AlternateContent xmlns:mc="http://schemas.openxmlformats.org/markup-compatibility/2006">
              <mc:Choice xmlns:v="urn:schemas-microsoft-com:vml" Requires="v">
                <p:oleObj spid="_x0000_s414452" name="Equation" r:id="rId9" imgW="965160" imgH="419040" progId="Equation.DSMT4">
                  <p:embed/>
                </p:oleObj>
              </mc:Choice>
              <mc:Fallback>
                <p:oleObj name="Equation" r:id="rId9" imgW="965160" imgH="419040" progId="Equation.DSMT4">
                  <p:embed/>
                  <p:pic>
                    <p:nvPicPr>
                      <p:cNvPr id="25" name="Object 24">
                        <a:extLst>
                          <a:ext uri="{FF2B5EF4-FFF2-40B4-BE49-F238E27FC236}">
                            <a16:creationId xmlns:a16="http://schemas.microsoft.com/office/drawing/2014/main" xmlns="" id="{E1240268-8F79-42BF-8FF4-C4D6222E9274}"/>
                          </a:ext>
                        </a:extLst>
                      </p:cNvPr>
                      <p:cNvPicPr/>
                      <p:nvPr/>
                    </p:nvPicPr>
                    <p:blipFill>
                      <a:blip r:embed="rId10"/>
                      <a:stretch>
                        <a:fillRect/>
                      </a:stretch>
                    </p:blipFill>
                    <p:spPr>
                      <a:xfrm>
                        <a:off x="4398963" y="2705100"/>
                        <a:ext cx="965200" cy="419100"/>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xmlns="" id="{C6320FE4-AEE0-41BF-BE55-56E90B8FFD6D}"/>
              </a:ext>
            </a:extLst>
          </p:cNvPr>
          <p:cNvSpPr>
            <a:spLocks noGrp="1"/>
          </p:cNvSpPr>
          <p:nvPr>
            <p:ph sz="quarter" idx="32"/>
          </p:nvPr>
        </p:nvSpPr>
        <p:spPr>
          <a:xfrm>
            <a:off x="5477256" y="2776242"/>
            <a:ext cx="4856798" cy="347662"/>
          </a:xfrm>
        </p:spPr>
        <p:txBody>
          <a:bodyPr/>
          <a:lstStyle/>
          <a:p>
            <a:r>
              <a:rPr lang="en-US" altLang="en-US" dirty="0"/>
              <a:t>for </a:t>
            </a:r>
            <a:r>
              <a:rPr lang="en-US" altLang="en-US" i="1" dirty="0"/>
              <a:t>n </a:t>
            </a:r>
            <a:r>
              <a:rPr lang="en-US" altLang="en-US" dirty="0"/>
              <a:t>odd (</a:t>
            </a:r>
            <a:r>
              <a:rPr lang="en-US" altLang="en-US" i="1" dirty="0"/>
              <a:t>n</a:t>
            </a:r>
            <a:r>
              <a:rPr lang="en-US" altLang="en-US" dirty="0"/>
              <a:t> &gt; 3) is similar to that of</a:t>
            </a:r>
            <a:endParaRPr lang="en-IN" dirty="0"/>
          </a:p>
        </p:txBody>
      </p:sp>
      <p:graphicFrame>
        <p:nvGraphicFramePr>
          <p:cNvPr id="28" name="Content Placeholder 27" descr="f(x) = root3(x)&#10;">
            <a:extLst>
              <a:ext uri="{FF2B5EF4-FFF2-40B4-BE49-F238E27FC236}">
                <a16:creationId xmlns:a16="http://schemas.microsoft.com/office/drawing/2014/main" xmlns="" id="{39E3F522-CE97-4998-AFB9-E9103F494AE9}"/>
              </a:ext>
            </a:extLst>
          </p:cNvPr>
          <p:cNvGraphicFramePr>
            <a:graphicFrameLocks noGrp="1" noChangeAspect="1"/>
          </p:cNvGraphicFramePr>
          <p:nvPr>
            <p:ph sz="quarter" idx="33"/>
            <p:extLst>
              <p:ext uri="{D42A27DB-BD31-4B8C-83A1-F6EECF244321}">
                <p14:modId xmlns:p14="http://schemas.microsoft.com/office/powerpoint/2010/main" val="4221812367"/>
              </p:ext>
            </p:extLst>
          </p:nvPr>
        </p:nvGraphicFramePr>
        <p:xfrm>
          <a:off x="10334625" y="2705100"/>
          <a:ext cx="1016000" cy="419100"/>
        </p:xfrm>
        <a:graphic>
          <a:graphicData uri="http://schemas.openxmlformats.org/presentationml/2006/ole">
            <mc:AlternateContent xmlns:mc="http://schemas.openxmlformats.org/markup-compatibility/2006">
              <mc:Choice xmlns:v="urn:schemas-microsoft-com:vml" Requires="v">
                <p:oleObj spid="_x0000_s414453" name="Equation" r:id="rId11" imgW="1015920" imgH="419040" progId="Equation.DSMT4">
                  <p:embed/>
                </p:oleObj>
              </mc:Choice>
              <mc:Fallback>
                <p:oleObj name="Equation" r:id="rId11" imgW="1015920" imgH="419040" progId="Equation.DSMT4">
                  <p:embed/>
                  <p:pic>
                    <p:nvPicPr>
                      <p:cNvPr id="27" name="Object 26">
                        <a:extLst>
                          <a:ext uri="{FF2B5EF4-FFF2-40B4-BE49-F238E27FC236}">
                            <a16:creationId xmlns:a16="http://schemas.microsoft.com/office/drawing/2014/main" xmlns="" id="{B0D2552A-6D19-48D3-8FDA-92E037F677BF}"/>
                          </a:ext>
                        </a:extLst>
                      </p:cNvPr>
                      <p:cNvPicPr/>
                      <p:nvPr/>
                    </p:nvPicPr>
                    <p:blipFill>
                      <a:blip r:embed="rId12"/>
                      <a:stretch>
                        <a:fillRect/>
                      </a:stretch>
                    </p:blipFill>
                    <p:spPr>
                      <a:xfrm>
                        <a:off x="10334625" y="2705100"/>
                        <a:ext cx="1016000" cy="419100"/>
                      </a:xfrm>
                      <a:prstGeom prst="rect">
                        <a:avLst/>
                      </a:prstGeom>
                    </p:spPr>
                  </p:pic>
                </p:oleObj>
              </mc:Fallback>
            </mc:AlternateContent>
          </a:graphicData>
        </a:graphic>
      </p:graphicFrame>
      <p:sp>
        <p:nvSpPr>
          <p:cNvPr id="16" name="Content Placeholder 14">
            <a:extLst>
              <a:ext uri="{FF2B5EF4-FFF2-40B4-BE49-F238E27FC236}">
                <a16:creationId xmlns:a16="http://schemas.microsoft.com/office/drawing/2014/main" xmlns="" id="{8080C039-CF86-4B60-979A-CC75AA3CECCA}"/>
              </a:ext>
            </a:extLst>
          </p:cNvPr>
          <p:cNvSpPr>
            <a:spLocks noGrp="1"/>
          </p:cNvSpPr>
          <p:nvPr>
            <p:ph sz="quarter" idx="35"/>
          </p:nvPr>
        </p:nvSpPr>
        <p:spPr>
          <a:xfrm>
            <a:off x="743860" y="6159410"/>
            <a:ext cx="10617200" cy="241383"/>
          </a:xfrm>
        </p:spPr>
        <p:txBody>
          <a:bodyPr/>
          <a:lstStyle/>
          <a:p>
            <a:pPr algn="ctr"/>
            <a:r>
              <a:rPr lang="en-US" altLang="en-US" sz="1200" b="1" dirty="0"/>
              <a:t>Figure 13(b)</a:t>
            </a:r>
          </a:p>
        </p:txBody>
      </p:sp>
      <p:sp>
        <p:nvSpPr>
          <p:cNvPr id="15" name="Content Placeholder 14">
            <a:extLst>
              <a:ext uri="{FF2B5EF4-FFF2-40B4-BE49-F238E27FC236}">
                <a16:creationId xmlns:a16="http://schemas.microsoft.com/office/drawing/2014/main" xmlns="" id="{8080C039-CF86-4B60-979A-CC75AA3CECCA}"/>
              </a:ext>
            </a:extLst>
          </p:cNvPr>
          <p:cNvSpPr>
            <a:spLocks noGrp="1"/>
          </p:cNvSpPr>
          <p:nvPr>
            <p:ph sz="quarter" idx="35"/>
          </p:nvPr>
        </p:nvSpPr>
        <p:spPr>
          <a:xfrm>
            <a:off x="736600" y="5876384"/>
            <a:ext cx="10617200" cy="263152"/>
          </a:xfrm>
        </p:spPr>
        <p:txBody>
          <a:bodyPr/>
          <a:lstStyle/>
          <a:p>
            <a:pPr algn="ctr"/>
            <a:r>
              <a:rPr lang="en-US" altLang="en-US" sz="1400" dirty="0"/>
              <a:t>Graph of root function</a:t>
            </a:r>
            <a:endParaRPr lang="en-US" altLang="en-US" sz="1400" b="1" dirty="0"/>
          </a:p>
        </p:txBody>
      </p:sp>
      <p:pic>
        <p:nvPicPr>
          <p:cNvPr id="29" name="Content Placeholder 28" descr="The curve of f(x) = root3(x) is graphed on the x y coordinate plane. The curve enters the bottom left of the viewing window in the third quadrant, goes up and to the right, and passes through the origin. Then, the curve goes up and to the right, passes through the point (1, 1), and exits the top right of the viewing window.">
            <a:extLst>
              <a:ext uri="{FF2B5EF4-FFF2-40B4-BE49-F238E27FC236}">
                <a16:creationId xmlns:a16="http://schemas.microsoft.com/office/drawing/2014/main" xmlns="" id="{512B28EB-F2D7-4E3B-91AC-4BBC81E50DAD}"/>
              </a:ext>
            </a:extLst>
          </p:cNvPr>
          <p:cNvPicPr>
            <a:picLocks noGrp="1" noChangeAspect="1"/>
          </p:cNvPicPr>
          <p:nvPr>
            <p:ph sz="quarter" idx="34"/>
          </p:nvPr>
        </p:nvPicPr>
        <p:blipFill>
          <a:blip r:embed="rId13"/>
          <a:stretch>
            <a:fillRect/>
          </a:stretch>
        </p:blipFill>
        <p:spPr>
          <a:xfrm>
            <a:off x="4439980" y="3388150"/>
            <a:ext cx="3201375" cy="2301449"/>
          </a:xfrm>
          <a:prstGeom prst="rect">
            <a:avLst/>
          </a:prstGeom>
        </p:spPr>
      </p:pic>
    </p:spTree>
    <p:extLst>
      <p:ext uri="{BB962C8B-B14F-4D97-AF65-F5344CB8AC3E}">
        <p14:creationId xmlns:p14="http://schemas.microsoft.com/office/powerpoint/2010/main" val="2645233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63E3C-9D2E-431E-827A-F95FAD06B41F}"/>
              </a:ext>
            </a:extLst>
          </p:cNvPr>
          <p:cNvSpPr>
            <a:spLocks noGrp="1"/>
          </p:cNvSpPr>
          <p:nvPr>
            <p:ph type="title"/>
          </p:nvPr>
        </p:nvSpPr>
        <p:spPr/>
        <p:txBody>
          <a:bodyPr/>
          <a:lstStyle/>
          <a:p>
            <a:r>
              <a:rPr lang="en-US" altLang="en-US" dirty="0"/>
              <a:t>Power Functions </a:t>
            </a:r>
            <a:r>
              <a:rPr lang="en-US" altLang="en-US" b="0" dirty="0"/>
              <a:t>(7 of 8)</a:t>
            </a:r>
            <a:endParaRPr lang="en-IN" dirty="0"/>
          </a:p>
        </p:txBody>
      </p:sp>
      <p:sp>
        <p:nvSpPr>
          <p:cNvPr id="3" name="Content Placeholder 2">
            <a:extLst>
              <a:ext uri="{FF2B5EF4-FFF2-40B4-BE49-F238E27FC236}">
                <a16:creationId xmlns:a16="http://schemas.microsoft.com/office/drawing/2014/main" xmlns="" id="{CE57FFD8-E8F9-4D9E-8D83-A769BF81CA44}"/>
              </a:ext>
            </a:extLst>
          </p:cNvPr>
          <p:cNvSpPr>
            <a:spLocks noGrp="1"/>
          </p:cNvSpPr>
          <p:nvPr>
            <p:ph sz="quarter" idx="23"/>
          </p:nvPr>
        </p:nvSpPr>
        <p:spPr>
          <a:xfrm>
            <a:off x="736600" y="1289051"/>
            <a:ext cx="1467104" cy="320294"/>
          </a:xfrm>
        </p:spPr>
        <p:txBody>
          <a:bodyPr/>
          <a:lstStyle/>
          <a:p>
            <a:r>
              <a:rPr lang="en-US" b="1" dirty="0">
                <a:solidFill>
                  <a:srgbClr val="0079C2"/>
                </a:solidFill>
              </a:rPr>
              <a:t>(iii)</a:t>
            </a:r>
            <a:r>
              <a:rPr lang="en-US" b="1" dirty="0">
                <a:solidFill>
                  <a:srgbClr val="CC007A"/>
                </a:solidFill>
              </a:rPr>
              <a:t> </a:t>
            </a:r>
            <a:r>
              <a:rPr lang="en-US" b="1" i="1" dirty="0"/>
              <a:t>a</a:t>
            </a:r>
            <a:r>
              <a:rPr lang="en-US" b="1" dirty="0"/>
              <a:t> = −1</a:t>
            </a:r>
            <a:endParaRPr lang="en-IN" dirty="0"/>
          </a:p>
        </p:txBody>
      </p:sp>
      <p:sp>
        <p:nvSpPr>
          <p:cNvPr id="4" name="Content Placeholder 3">
            <a:extLst>
              <a:ext uri="{FF2B5EF4-FFF2-40B4-BE49-F238E27FC236}">
                <a16:creationId xmlns:a16="http://schemas.microsoft.com/office/drawing/2014/main" xmlns="" id="{CB495FEC-C831-475C-987A-203E8BAFB3F5}"/>
              </a:ext>
            </a:extLst>
          </p:cNvPr>
          <p:cNvSpPr>
            <a:spLocks noGrp="1"/>
          </p:cNvSpPr>
          <p:nvPr>
            <p:ph sz="quarter" idx="24"/>
          </p:nvPr>
        </p:nvSpPr>
        <p:spPr>
          <a:xfrm>
            <a:off x="736600" y="1722566"/>
            <a:ext cx="5078984" cy="326369"/>
          </a:xfrm>
        </p:spPr>
        <p:txBody>
          <a:bodyPr/>
          <a:lstStyle/>
          <a:p>
            <a:r>
              <a:rPr lang="en-US" dirty="0"/>
              <a:t>The graph of the </a:t>
            </a:r>
            <a:r>
              <a:rPr lang="en-US" b="1" dirty="0"/>
              <a:t>reciprocal function</a:t>
            </a:r>
            <a:endParaRPr lang="en-IN" dirty="0"/>
          </a:p>
        </p:txBody>
      </p:sp>
      <p:graphicFrame>
        <p:nvGraphicFramePr>
          <p:cNvPr id="20" name="Content Placeholder 19" descr="f(x) = x^(negative 1) = (1/x)">
            <a:extLst>
              <a:ext uri="{FF2B5EF4-FFF2-40B4-BE49-F238E27FC236}">
                <a16:creationId xmlns:a16="http://schemas.microsoft.com/office/drawing/2014/main" xmlns="" id="{2885557B-36CB-4F65-BF19-C6FE05ABAD9F}"/>
              </a:ext>
            </a:extLst>
          </p:cNvPr>
          <p:cNvGraphicFramePr>
            <a:graphicFrameLocks noGrp="1" noChangeAspect="1"/>
          </p:cNvGraphicFramePr>
          <p:nvPr>
            <p:ph sz="quarter" idx="25"/>
            <p:extLst>
              <p:ext uri="{D42A27DB-BD31-4B8C-83A1-F6EECF244321}">
                <p14:modId xmlns:p14="http://schemas.microsoft.com/office/powerpoint/2010/main" val="174531185"/>
              </p:ext>
            </p:extLst>
          </p:nvPr>
        </p:nvGraphicFramePr>
        <p:xfrm>
          <a:off x="5895975" y="1696360"/>
          <a:ext cx="1882775" cy="387350"/>
        </p:xfrm>
        <a:graphic>
          <a:graphicData uri="http://schemas.openxmlformats.org/presentationml/2006/ole">
            <mc:AlternateContent xmlns:mc="http://schemas.openxmlformats.org/markup-compatibility/2006">
              <mc:Choice xmlns:v="urn:schemas-microsoft-com:vml" Requires="v">
                <p:oleObj spid="_x0000_s399042" name="Equation" r:id="rId3" imgW="2158920" imgH="444240" progId="Equation.DSMT4">
                  <p:embed/>
                </p:oleObj>
              </mc:Choice>
              <mc:Fallback>
                <p:oleObj name="Equation" r:id="rId3" imgW="2158920" imgH="444240" progId="Equation.DSMT4">
                  <p:embed/>
                  <p:pic>
                    <p:nvPicPr>
                      <p:cNvPr id="19" name="Object 18">
                        <a:extLst>
                          <a:ext uri="{FF2B5EF4-FFF2-40B4-BE49-F238E27FC236}">
                            <a16:creationId xmlns:a16="http://schemas.microsoft.com/office/drawing/2014/main" xmlns="" id="{DC23C1FB-EB61-4941-B4B8-D664F53D9CC7}"/>
                          </a:ext>
                        </a:extLst>
                      </p:cNvPr>
                      <p:cNvPicPr/>
                      <p:nvPr/>
                    </p:nvPicPr>
                    <p:blipFill>
                      <a:blip r:embed="rId4"/>
                      <a:stretch>
                        <a:fillRect/>
                      </a:stretch>
                    </p:blipFill>
                    <p:spPr>
                      <a:xfrm>
                        <a:off x="5895975" y="1696360"/>
                        <a:ext cx="1882775" cy="38735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493A4B21-8705-4A19-989C-D604A80A81F6}"/>
              </a:ext>
            </a:extLst>
          </p:cNvPr>
          <p:cNvSpPr>
            <a:spLocks noGrp="1"/>
          </p:cNvSpPr>
          <p:nvPr>
            <p:ph sz="quarter" idx="26"/>
          </p:nvPr>
        </p:nvSpPr>
        <p:spPr>
          <a:xfrm>
            <a:off x="7895295" y="1722566"/>
            <a:ext cx="3467741" cy="326369"/>
          </a:xfrm>
        </p:spPr>
        <p:txBody>
          <a:bodyPr/>
          <a:lstStyle/>
          <a:p>
            <a:r>
              <a:rPr lang="en-US" dirty="0"/>
              <a:t>is shown in Figure 14.</a:t>
            </a:r>
            <a:endParaRPr lang="en-IN" dirty="0"/>
          </a:p>
        </p:txBody>
      </p:sp>
      <p:sp>
        <p:nvSpPr>
          <p:cNvPr id="7" name="Content Placeholder 6">
            <a:extLst>
              <a:ext uri="{FF2B5EF4-FFF2-40B4-BE49-F238E27FC236}">
                <a16:creationId xmlns:a16="http://schemas.microsoft.com/office/drawing/2014/main" xmlns="" id="{59CCAB12-FD7C-49DB-BC11-D8CEE111D869}"/>
              </a:ext>
            </a:extLst>
          </p:cNvPr>
          <p:cNvSpPr>
            <a:spLocks noGrp="1"/>
          </p:cNvSpPr>
          <p:nvPr>
            <p:ph sz="quarter" idx="27"/>
          </p:nvPr>
        </p:nvSpPr>
        <p:spPr>
          <a:xfrm>
            <a:off x="736600" y="2268935"/>
            <a:ext cx="3570224" cy="326369"/>
          </a:xfrm>
        </p:spPr>
        <p:txBody>
          <a:bodyPr/>
          <a:lstStyle/>
          <a:p>
            <a:r>
              <a:rPr lang="en-US" dirty="0"/>
              <a:t>Its graph has the equation</a:t>
            </a:r>
            <a:endParaRPr lang="en-IN" dirty="0"/>
          </a:p>
        </p:txBody>
      </p:sp>
      <p:graphicFrame>
        <p:nvGraphicFramePr>
          <p:cNvPr id="22" name="Content Placeholder 21" descr="y = (1∕x),">
            <a:extLst>
              <a:ext uri="{FF2B5EF4-FFF2-40B4-BE49-F238E27FC236}">
                <a16:creationId xmlns:a16="http://schemas.microsoft.com/office/drawing/2014/main" xmlns="" id="{45925B75-EFDC-4329-9156-06B3CA359521}"/>
              </a:ext>
            </a:extLst>
          </p:cNvPr>
          <p:cNvGraphicFramePr>
            <a:graphicFrameLocks noGrp="1" noChangeAspect="1"/>
          </p:cNvGraphicFramePr>
          <p:nvPr>
            <p:ph sz="quarter" idx="28"/>
            <p:extLst>
              <p:ext uri="{D42A27DB-BD31-4B8C-83A1-F6EECF244321}">
                <p14:modId xmlns:p14="http://schemas.microsoft.com/office/powerpoint/2010/main" val="3982113732"/>
              </p:ext>
            </p:extLst>
          </p:nvPr>
        </p:nvGraphicFramePr>
        <p:xfrm>
          <a:off x="4335463" y="2046292"/>
          <a:ext cx="873125" cy="731837"/>
        </p:xfrm>
        <a:graphic>
          <a:graphicData uri="http://schemas.openxmlformats.org/presentationml/2006/ole">
            <mc:AlternateContent xmlns:mc="http://schemas.openxmlformats.org/markup-compatibility/2006">
              <mc:Choice xmlns:v="urn:schemas-microsoft-com:vml" Requires="v">
                <p:oleObj spid="_x0000_s399043" name="Equation" r:id="rId5" imgW="863280" imgH="723600" progId="Equation.DSMT4">
                  <p:embed/>
                </p:oleObj>
              </mc:Choice>
              <mc:Fallback>
                <p:oleObj name="Equation" r:id="rId5" imgW="863280" imgH="723600" progId="Equation.DSMT4">
                  <p:embed/>
                  <p:pic>
                    <p:nvPicPr>
                      <p:cNvPr id="21" name="Object 20">
                        <a:extLst>
                          <a:ext uri="{FF2B5EF4-FFF2-40B4-BE49-F238E27FC236}">
                            <a16:creationId xmlns:a16="http://schemas.microsoft.com/office/drawing/2014/main" xmlns="" id="{74691AB5-E5B2-44EA-8198-28B77978AC1C}"/>
                          </a:ext>
                        </a:extLst>
                      </p:cNvPr>
                      <p:cNvPicPr/>
                      <p:nvPr/>
                    </p:nvPicPr>
                    <p:blipFill>
                      <a:blip r:embed="rId6"/>
                      <a:stretch>
                        <a:fillRect/>
                      </a:stretch>
                    </p:blipFill>
                    <p:spPr>
                      <a:xfrm>
                        <a:off x="4335463" y="2046292"/>
                        <a:ext cx="873125" cy="731837"/>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DABFD621-30AA-41FC-8182-41380AE552BC}"/>
              </a:ext>
            </a:extLst>
          </p:cNvPr>
          <p:cNvSpPr>
            <a:spLocks noGrp="1"/>
          </p:cNvSpPr>
          <p:nvPr>
            <p:ph sz="quarter" idx="29"/>
          </p:nvPr>
        </p:nvSpPr>
        <p:spPr>
          <a:xfrm>
            <a:off x="5340096" y="2268935"/>
            <a:ext cx="6108954" cy="326369"/>
          </a:xfrm>
        </p:spPr>
        <p:txBody>
          <a:bodyPr/>
          <a:lstStyle/>
          <a:p>
            <a:r>
              <a:rPr lang="en-US" dirty="0"/>
              <a:t>or </a:t>
            </a:r>
            <a:r>
              <a:rPr lang="en-US" i="1" dirty="0"/>
              <a:t>xy</a:t>
            </a:r>
            <a:r>
              <a:rPr lang="en-US" dirty="0"/>
              <a:t> = 1, and is a hyperbola with the</a:t>
            </a:r>
            <a:endParaRPr lang="en-IN" dirty="0"/>
          </a:p>
        </p:txBody>
      </p:sp>
      <p:sp>
        <p:nvSpPr>
          <p:cNvPr id="10" name="Content Placeholder 9">
            <a:extLst>
              <a:ext uri="{FF2B5EF4-FFF2-40B4-BE49-F238E27FC236}">
                <a16:creationId xmlns:a16="http://schemas.microsoft.com/office/drawing/2014/main" xmlns="" id="{1D5134A9-395E-460A-8304-E23BD8B8A7E8}"/>
              </a:ext>
            </a:extLst>
          </p:cNvPr>
          <p:cNvSpPr>
            <a:spLocks noGrp="1"/>
          </p:cNvSpPr>
          <p:nvPr>
            <p:ph sz="quarter" idx="30"/>
          </p:nvPr>
        </p:nvSpPr>
        <p:spPr>
          <a:xfrm>
            <a:off x="736600" y="2805262"/>
            <a:ext cx="4740564" cy="324626"/>
          </a:xfrm>
        </p:spPr>
        <p:txBody>
          <a:bodyPr/>
          <a:lstStyle/>
          <a:p>
            <a:r>
              <a:rPr lang="en-US" dirty="0"/>
              <a:t>coordinate axes as its asymptotes.</a:t>
            </a:r>
            <a:endParaRPr lang="en-IN" dirty="0"/>
          </a:p>
        </p:txBody>
      </p:sp>
      <p:sp>
        <p:nvSpPr>
          <p:cNvPr id="13" name="Content Placeholder 11">
            <a:extLst>
              <a:ext uri="{FF2B5EF4-FFF2-40B4-BE49-F238E27FC236}">
                <a16:creationId xmlns:a16="http://schemas.microsoft.com/office/drawing/2014/main" xmlns="" id="{72FB871E-20BB-47D5-89F7-D84F4C804797}"/>
              </a:ext>
            </a:extLst>
          </p:cNvPr>
          <p:cNvSpPr>
            <a:spLocks noGrp="1"/>
          </p:cNvSpPr>
          <p:nvPr>
            <p:ph sz="quarter" idx="32"/>
          </p:nvPr>
        </p:nvSpPr>
        <p:spPr>
          <a:xfrm>
            <a:off x="743860" y="6094063"/>
            <a:ext cx="10712450" cy="277703"/>
          </a:xfrm>
        </p:spPr>
        <p:txBody>
          <a:bodyPr/>
          <a:lstStyle/>
          <a:p>
            <a:pPr algn="ctr"/>
            <a:r>
              <a:rPr lang="en-US" altLang="en-US" sz="1200" b="1" dirty="0"/>
              <a:t>Figure 14</a:t>
            </a:r>
          </a:p>
        </p:txBody>
      </p:sp>
      <p:sp>
        <p:nvSpPr>
          <p:cNvPr id="12" name="Content Placeholder 11">
            <a:extLst>
              <a:ext uri="{FF2B5EF4-FFF2-40B4-BE49-F238E27FC236}">
                <a16:creationId xmlns:a16="http://schemas.microsoft.com/office/drawing/2014/main" xmlns="" id="{72FB871E-20BB-47D5-89F7-D84F4C804797}"/>
              </a:ext>
            </a:extLst>
          </p:cNvPr>
          <p:cNvSpPr>
            <a:spLocks noGrp="1"/>
          </p:cNvSpPr>
          <p:nvPr>
            <p:ph sz="quarter" idx="32"/>
          </p:nvPr>
        </p:nvSpPr>
        <p:spPr>
          <a:xfrm>
            <a:off x="736600" y="5840065"/>
            <a:ext cx="10712450" cy="253998"/>
          </a:xfrm>
        </p:spPr>
        <p:txBody>
          <a:bodyPr/>
          <a:lstStyle/>
          <a:p>
            <a:pPr algn="ctr"/>
            <a:r>
              <a:rPr lang="en-US" altLang="en-US" sz="1400" dirty="0"/>
              <a:t>The reciprocal function</a:t>
            </a:r>
            <a:endParaRPr lang="en-US" altLang="en-US" sz="1400" b="1" dirty="0"/>
          </a:p>
        </p:txBody>
      </p:sp>
      <p:pic>
        <p:nvPicPr>
          <p:cNvPr id="23" name="Content Placeholder 22" descr="The curve of y = 1∕x is graphed on the x y coordinate plane. The hyperbola consists of two branches. In quadrant 3, the first curve falls away from y = 0 through toward x = 0. In quadrant 1, the second curve falls away from x = 0 toward y = 0.">
            <a:extLst>
              <a:ext uri="{FF2B5EF4-FFF2-40B4-BE49-F238E27FC236}">
                <a16:creationId xmlns:a16="http://schemas.microsoft.com/office/drawing/2014/main" xmlns="" id="{951FE062-7A0A-4D12-AD74-82E9D9D96613}"/>
              </a:ext>
            </a:extLst>
          </p:cNvPr>
          <p:cNvPicPr>
            <a:picLocks noGrp="1" noChangeAspect="1"/>
          </p:cNvPicPr>
          <p:nvPr>
            <p:ph sz="quarter" idx="31"/>
          </p:nvPr>
        </p:nvPicPr>
        <p:blipFill>
          <a:blip r:embed="rId7"/>
          <a:stretch>
            <a:fillRect/>
          </a:stretch>
        </p:blipFill>
        <p:spPr>
          <a:xfrm>
            <a:off x="4711667" y="3231486"/>
            <a:ext cx="2733954" cy="2555299"/>
          </a:xfrm>
          <a:prstGeom prst="rect">
            <a:avLst/>
          </a:prstGeom>
          <a:noFill/>
          <a:ln>
            <a:noFill/>
          </a:ln>
        </p:spPr>
      </p:pic>
    </p:spTree>
    <p:extLst>
      <p:ext uri="{BB962C8B-B14F-4D97-AF65-F5344CB8AC3E}">
        <p14:creationId xmlns:p14="http://schemas.microsoft.com/office/powerpoint/2010/main" val="1958114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CB13B9-136D-4AE0-B3D3-BF9E34DABFB0}"/>
              </a:ext>
            </a:extLst>
          </p:cNvPr>
          <p:cNvSpPr>
            <a:spLocks noGrp="1"/>
          </p:cNvSpPr>
          <p:nvPr>
            <p:ph type="title"/>
          </p:nvPr>
        </p:nvSpPr>
        <p:spPr/>
        <p:txBody>
          <a:bodyPr/>
          <a:lstStyle/>
          <a:p>
            <a:r>
              <a:rPr lang="en-US" altLang="en-US" dirty="0"/>
              <a:t>Power Functions </a:t>
            </a:r>
            <a:r>
              <a:rPr lang="en-US" altLang="en-US" b="0" dirty="0"/>
              <a:t>(8 of 8)</a:t>
            </a:r>
            <a:endParaRPr lang="en-IN" dirty="0"/>
          </a:p>
        </p:txBody>
      </p:sp>
      <p:sp>
        <p:nvSpPr>
          <p:cNvPr id="3" name="Content Placeholder 2">
            <a:extLst>
              <a:ext uri="{FF2B5EF4-FFF2-40B4-BE49-F238E27FC236}">
                <a16:creationId xmlns:a16="http://schemas.microsoft.com/office/drawing/2014/main" xmlns="" id="{5F8F2175-B5C0-4397-BDD9-ABED44937048}"/>
              </a:ext>
            </a:extLst>
          </p:cNvPr>
          <p:cNvSpPr>
            <a:spLocks noGrp="1"/>
          </p:cNvSpPr>
          <p:nvPr>
            <p:ph sz="quarter" idx="12"/>
          </p:nvPr>
        </p:nvSpPr>
        <p:spPr>
          <a:xfrm>
            <a:off x="741971" y="1292277"/>
            <a:ext cx="10721975" cy="1095246"/>
          </a:xfrm>
        </p:spPr>
        <p:txBody>
          <a:bodyPr/>
          <a:lstStyle/>
          <a:p>
            <a:pPr>
              <a:lnSpc>
                <a:spcPct val="100000"/>
              </a:lnSpc>
            </a:pPr>
            <a:r>
              <a:rPr lang="en-US" altLang="en-US" dirty="0"/>
              <a:t>This function arises in physics and chemistry in connection with Boyle’s Law, which says that when the temperature is constant, the volume </a:t>
            </a:r>
            <a:r>
              <a:rPr lang="en-US" altLang="en-US" i="1" dirty="0"/>
              <a:t>V</a:t>
            </a:r>
            <a:r>
              <a:rPr lang="en-US" altLang="en-US" dirty="0"/>
              <a:t> of a gas is inversely proportional to the pressure </a:t>
            </a:r>
            <a:r>
              <a:rPr lang="en-US" altLang="en-US" i="1" dirty="0"/>
              <a:t>P</a:t>
            </a:r>
            <a:r>
              <a:rPr lang="en-US" altLang="en-US" dirty="0"/>
              <a:t>:</a:t>
            </a:r>
            <a:endParaRPr lang="en-IN" dirty="0"/>
          </a:p>
        </p:txBody>
      </p:sp>
      <p:graphicFrame>
        <p:nvGraphicFramePr>
          <p:cNvPr id="12" name="Content Placeholder 11" descr="v = (C∕P)">
            <a:extLst>
              <a:ext uri="{FF2B5EF4-FFF2-40B4-BE49-F238E27FC236}">
                <a16:creationId xmlns:a16="http://schemas.microsoft.com/office/drawing/2014/main" xmlns="" id="{DD066A86-5EAE-4003-8D74-9BCE785CF656}"/>
              </a:ext>
            </a:extLst>
          </p:cNvPr>
          <p:cNvGraphicFramePr>
            <a:graphicFrameLocks noGrp="1" noChangeAspect="1"/>
          </p:cNvGraphicFramePr>
          <p:nvPr>
            <p:ph sz="quarter" idx="13"/>
            <p:extLst>
              <p:ext uri="{D42A27DB-BD31-4B8C-83A1-F6EECF244321}">
                <p14:modId xmlns:p14="http://schemas.microsoft.com/office/powerpoint/2010/main" val="1285664733"/>
              </p:ext>
            </p:extLst>
          </p:nvPr>
        </p:nvGraphicFramePr>
        <p:xfrm>
          <a:off x="2568575" y="2570163"/>
          <a:ext cx="865188" cy="747712"/>
        </p:xfrm>
        <a:graphic>
          <a:graphicData uri="http://schemas.openxmlformats.org/presentationml/2006/ole">
            <mc:AlternateContent xmlns:mc="http://schemas.openxmlformats.org/markup-compatibility/2006">
              <mc:Choice xmlns:v="urn:schemas-microsoft-com:vml" Requires="v">
                <p:oleObj spid="_x0000_s399716" name="Equation" r:id="rId3" imgW="838080" imgH="723600" progId="Equation.DSMT4">
                  <p:embed/>
                </p:oleObj>
              </mc:Choice>
              <mc:Fallback>
                <p:oleObj name="Equation" r:id="rId3" imgW="838080" imgH="723600" progId="Equation.DSMT4">
                  <p:embed/>
                  <p:pic>
                    <p:nvPicPr>
                      <p:cNvPr id="11" name="Object 10">
                        <a:extLst>
                          <a:ext uri="{FF2B5EF4-FFF2-40B4-BE49-F238E27FC236}">
                            <a16:creationId xmlns:a16="http://schemas.microsoft.com/office/drawing/2014/main" xmlns="" id="{76DB1952-84C7-4D8E-B1F8-F4157900D928}"/>
                          </a:ext>
                        </a:extLst>
                      </p:cNvPr>
                      <p:cNvPicPr/>
                      <p:nvPr/>
                    </p:nvPicPr>
                    <p:blipFill>
                      <a:blip r:embed="rId4"/>
                      <a:stretch>
                        <a:fillRect/>
                      </a:stretch>
                    </p:blipFill>
                    <p:spPr>
                      <a:xfrm>
                        <a:off x="2568575" y="2570163"/>
                        <a:ext cx="865188" cy="74771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CCF55B45-757C-473E-B2FC-1FBDED3E9749}"/>
              </a:ext>
            </a:extLst>
          </p:cNvPr>
          <p:cNvSpPr>
            <a:spLocks noGrp="1"/>
          </p:cNvSpPr>
          <p:nvPr>
            <p:ph sz="quarter" idx="14"/>
          </p:nvPr>
        </p:nvSpPr>
        <p:spPr>
          <a:xfrm>
            <a:off x="733425" y="3758184"/>
            <a:ext cx="5246751" cy="1641656"/>
          </a:xfrm>
        </p:spPr>
        <p:txBody>
          <a:bodyPr/>
          <a:lstStyle/>
          <a:p>
            <a:pPr>
              <a:lnSpc>
                <a:spcPct val="100000"/>
              </a:lnSpc>
            </a:pPr>
            <a:r>
              <a:rPr lang="en-US" altLang="en-US" dirty="0"/>
              <a:t>where </a:t>
            </a:r>
            <a:r>
              <a:rPr lang="en-US" altLang="en-US" i="1" dirty="0"/>
              <a:t>C </a:t>
            </a:r>
            <a:r>
              <a:rPr lang="en-US" altLang="en-US" dirty="0"/>
              <a:t>is a constant.</a:t>
            </a:r>
          </a:p>
          <a:p>
            <a:pPr>
              <a:lnSpc>
                <a:spcPct val="100000"/>
              </a:lnSpc>
            </a:pPr>
            <a:r>
              <a:rPr lang="en-US" altLang="en-US" dirty="0"/>
              <a:t>Thus the graph of </a:t>
            </a:r>
            <a:r>
              <a:rPr lang="en-US" altLang="en-US" i="1" dirty="0"/>
              <a:t>V </a:t>
            </a:r>
            <a:r>
              <a:rPr lang="en-US" altLang="en-US" dirty="0"/>
              <a:t>as a function of </a:t>
            </a:r>
            <a:r>
              <a:rPr lang="en-US" altLang="en-US" i="1" dirty="0"/>
              <a:t>P </a:t>
            </a:r>
            <a:r>
              <a:rPr lang="en-US" altLang="en-US" dirty="0"/>
              <a:t>(see Figure 15) has the same general shape as the right half of Figure 14.</a:t>
            </a:r>
            <a:endParaRPr lang="en-IN" dirty="0"/>
          </a:p>
        </p:txBody>
      </p:sp>
      <p:sp>
        <p:nvSpPr>
          <p:cNvPr id="9" name="Content Placeholder 7">
            <a:extLst>
              <a:ext uri="{FF2B5EF4-FFF2-40B4-BE49-F238E27FC236}">
                <a16:creationId xmlns:a16="http://schemas.microsoft.com/office/drawing/2014/main" xmlns="" id="{6D545C5F-59D6-4EA9-B3DF-AEF1A6F5AFCF}"/>
              </a:ext>
            </a:extLst>
          </p:cNvPr>
          <p:cNvSpPr>
            <a:spLocks noGrp="1"/>
          </p:cNvSpPr>
          <p:nvPr>
            <p:ph sz="quarter" idx="16"/>
          </p:nvPr>
        </p:nvSpPr>
        <p:spPr>
          <a:xfrm>
            <a:off x="6475737" y="5740922"/>
            <a:ext cx="5640396" cy="282504"/>
          </a:xfrm>
        </p:spPr>
        <p:txBody>
          <a:bodyPr/>
          <a:lstStyle/>
          <a:p>
            <a:pPr algn="ctr"/>
            <a:r>
              <a:rPr lang="en-US" altLang="en-US" sz="1200" b="1" dirty="0"/>
              <a:t>Figure 15</a:t>
            </a:r>
          </a:p>
        </p:txBody>
      </p:sp>
      <p:sp>
        <p:nvSpPr>
          <p:cNvPr id="8" name="Content Placeholder 7">
            <a:extLst>
              <a:ext uri="{FF2B5EF4-FFF2-40B4-BE49-F238E27FC236}">
                <a16:creationId xmlns:a16="http://schemas.microsoft.com/office/drawing/2014/main" xmlns="" id="{6D545C5F-59D6-4EA9-B3DF-AEF1A6F5AFCF}"/>
              </a:ext>
            </a:extLst>
          </p:cNvPr>
          <p:cNvSpPr>
            <a:spLocks noGrp="1"/>
          </p:cNvSpPr>
          <p:nvPr>
            <p:ph sz="quarter" idx="16"/>
          </p:nvPr>
        </p:nvSpPr>
        <p:spPr>
          <a:xfrm>
            <a:off x="6453963" y="5399840"/>
            <a:ext cx="5640396" cy="231703"/>
          </a:xfrm>
        </p:spPr>
        <p:txBody>
          <a:bodyPr/>
          <a:lstStyle/>
          <a:p>
            <a:pPr algn="ctr"/>
            <a:r>
              <a:rPr lang="en-US" altLang="en-US" sz="1400" dirty="0"/>
              <a:t>Volume as a function of pressure at constant temperature</a:t>
            </a:r>
            <a:endParaRPr lang="en-US" altLang="en-US" sz="1400" b="1" dirty="0"/>
          </a:p>
        </p:txBody>
      </p:sp>
      <p:pic>
        <p:nvPicPr>
          <p:cNvPr id="399618" name="Picture 258" descr="A curve is plotted on a coordinate plane. The horizontal axis is labeled: P. The vertical axis is labeled: V. The curve enters the top right of the viewing window in the first quadrant, goes down and to the right, and exits the viewing window."/>
          <p:cNvPicPr>
            <a:picLocks noGrp="1" noChangeAspect="1" noChangeArrowheads="1"/>
          </p:cNvPicPr>
          <p:nvPr>
            <p:ph sz="quarter" idx="15"/>
          </p:nvPr>
        </p:nvPicPr>
        <p:blipFill>
          <a:blip r:embed="rId5">
            <a:extLst>
              <a:ext uri="{28A0092B-C50C-407E-A947-70E740481C1C}">
                <a14:useLocalDpi xmlns:a14="http://schemas.microsoft.com/office/drawing/2010/main" val="0"/>
              </a:ext>
            </a:extLst>
          </a:blip>
          <a:stretch>
            <a:fillRect/>
          </a:stretch>
        </p:blipFill>
        <p:spPr bwMode="auto">
          <a:xfrm>
            <a:off x="7837714" y="2514772"/>
            <a:ext cx="2831575" cy="2788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828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63E3C-9D2E-431E-827A-F95FAD06B41F}"/>
              </a:ext>
            </a:extLst>
          </p:cNvPr>
          <p:cNvSpPr>
            <a:spLocks noGrp="1"/>
          </p:cNvSpPr>
          <p:nvPr>
            <p:ph type="title"/>
          </p:nvPr>
        </p:nvSpPr>
        <p:spPr/>
        <p:txBody>
          <a:bodyPr/>
          <a:lstStyle/>
          <a:p>
            <a:r>
              <a:rPr lang="en-US" altLang="en-US" dirty="0"/>
              <a:t>Power Functions </a:t>
            </a:r>
            <a:r>
              <a:rPr lang="en-US" altLang="en-US" b="0" dirty="0"/>
              <a:t>(9 of 8)</a:t>
            </a:r>
            <a:endParaRPr lang="en-IN" dirty="0"/>
          </a:p>
        </p:txBody>
      </p:sp>
      <p:sp>
        <p:nvSpPr>
          <p:cNvPr id="3" name="Content Placeholder 2">
            <a:extLst>
              <a:ext uri="{FF2B5EF4-FFF2-40B4-BE49-F238E27FC236}">
                <a16:creationId xmlns:a16="http://schemas.microsoft.com/office/drawing/2014/main" xmlns="" id="{CE57FFD8-E8F9-4D9E-8D83-A769BF81CA44}"/>
              </a:ext>
            </a:extLst>
          </p:cNvPr>
          <p:cNvSpPr>
            <a:spLocks noGrp="1"/>
          </p:cNvSpPr>
          <p:nvPr>
            <p:ph sz="quarter" idx="23"/>
          </p:nvPr>
        </p:nvSpPr>
        <p:spPr>
          <a:xfrm>
            <a:off x="736600" y="1289051"/>
            <a:ext cx="1467104" cy="320294"/>
          </a:xfrm>
        </p:spPr>
        <p:txBody>
          <a:bodyPr/>
          <a:lstStyle/>
          <a:p>
            <a:r>
              <a:rPr lang="en-US" b="1" dirty="0">
                <a:solidFill>
                  <a:srgbClr val="0079C2"/>
                </a:solidFill>
              </a:rPr>
              <a:t>(iv)</a:t>
            </a:r>
            <a:r>
              <a:rPr lang="en-US" b="1" dirty="0">
                <a:solidFill>
                  <a:srgbClr val="CC007A"/>
                </a:solidFill>
              </a:rPr>
              <a:t> </a:t>
            </a:r>
            <a:r>
              <a:rPr lang="en-US" b="1" i="1" dirty="0"/>
              <a:t>a</a:t>
            </a:r>
            <a:r>
              <a:rPr lang="en-US" b="1" dirty="0"/>
              <a:t> = −2</a:t>
            </a:r>
            <a:endParaRPr lang="en-IN" dirty="0"/>
          </a:p>
        </p:txBody>
      </p:sp>
      <p:sp>
        <p:nvSpPr>
          <p:cNvPr id="4" name="Content Placeholder 3">
            <a:extLst>
              <a:ext uri="{FF2B5EF4-FFF2-40B4-BE49-F238E27FC236}">
                <a16:creationId xmlns:a16="http://schemas.microsoft.com/office/drawing/2014/main" xmlns="" id="{CB495FEC-C831-475C-987A-203E8BAFB3F5}"/>
              </a:ext>
            </a:extLst>
          </p:cNvPr>
          <p:cNvSpPr>
            <a:spLocks noGrp="1"/>
          </p:cNvSpPr>
          <p:nvPr>
            <p:ph sz="quarter" idx="24"/>
          </p:nvPr>
        </p:nvSpPr>
        <p:spPr>
          <a:xfrm>
            <a:off x="736600" y="1722566"/>
            <a:ext cx="8334829" cy="326369"/>
          </a:xfrm>
        </p:spPr>
        <p:txBody>
          <a:bodyPr/>
          <a:lstStyle/>
          <a:p>
            <a:r>
              <a:rPr lang="en-IN" dirty="0"/>
              <a:t>Among the remaining negative powers for the power function</a:t>
            </a:r>
          </a:p>
        </p:txBody>
      </p:sp>
      <p:graphicFrame>
        <p:nvGraphicFramePr>
          <p:cNvPr id="20" name="Content Placeholder 19" descr="f(x) = x^(a),">
            <a:extLst>
              <a:ext uri="{FF2B5EF4-FFF2-40B4-BE49-F238E27FC236}">
                <a16:creationId xmlns:a16="http://schemas.microsoft.com/office/drawing/2014/main" xmlns="" id="{2885557B-36CB-4F65-BF19-C6FE05ABAD9F}"/>
              </a:ext>
            </a:extLst>
          </p:cNvPr>
          <p:cNvGraphicFramePr>
            <a:graphicFrameLocks noGrp="1" noChangeAspect="1"/>
          </p:cNvGraphicFramePr>
          <p:nvPr>
            <p:ph sz="quarter" idx="25"/>
            <p:extLst>
              <p:ext uri="{D42A27DB-BD31-4B8C-83A1-F6EECF244321}">
                <p14:modId xmlns:p14="http://schemas.microsoft.com/office/powerpoint/2010/main" val="3055834064"/>
              </p:ext>
            </p:extLst>
          </p:nvPr>
        </p:nvGraphicFramePr>
        <p:xfrm>
          <a:off x="9071429" y="1705127"/>
          <a:ext cx="1139825" cy="387350"/>
        </p:xfrm>
        <a:graphic>
          <a:graphicData uri="http://schemas.openxmlformats.org/presentationml/2006/ole">
            <mc:AlternateContent xmlns:mc="http://schemas.openxmlformats.org/markup-compatibility/2006">
              <mc:Choice xmlns:v="urn:schemas-microsoft-com:vml" Requires="v">
                <p:oleObj spid="_x0000_s419969" name="Equation" r:id="rId3" imgW="1307880" imgH="444240" progId="Equation.DSMT4">
                  <p:embed/>
                </p:oleObj>
              </mc:Choice>
              <mc:Fallback>
                <p:oleObj name="Equation" r:id="rId3" imgW="1307880" imgH="444240" progId="Equation.DSMT4">
                  <p:embed/>
                  <p:pic>
                    <p:nvPicPr>
                      <p:cNvPr id="0" name=""/>
                      <p:cNvPicPr/>
                      <p:nvPr/>
                    </p:nvPicPr>
                    <p:blipFill>
                      <a:blip r:embed="rId4"/>
                      <a:stretch>
                        <a:fillRect/>
                      </a:stretch>
                    </p:blipFill>
                    <p:spPr>
                      <a:xfrm>
                        <a:off x="9071429" y="1705127"/>
                        <a:ext cx="1139825" cy="38735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493A4B21-8705-4A19-989C-D604A80A81F6}"/>
              </a:ext>
            </a:extLst>
          </p:cNvPr>
          <p:cNvSpPr>
            <a:spLocks noGrp="1"/>
          </p:cNvSpPr>
          <p:nvPr>
            <p:ph sz="quarter" idx="26"/>
          </p:nvPr>
        </p:nvSpPr>
        <p:spPr>
          <a:xfrm>
            <a:off x="736599" y="2102731"/>
            <a:ext cx="10874829" cy="1075898"/>
          </a:xfrm>
        </p:spPr>
        <p:txBody>
          <a:bodyPr/>
          <a:lstStyle/>
          <a:p>
            <a:pPr>
              <a:lnSpc>
                <a:spcPct val="100000"/>
              </a:lnSpc>
            </a:pPr>
            <a:r>
              <a:rPr lang="en-IN" dirty="0"/>
              <a:t>by far the most important is that of </a:t>
            </a:r>
            <a:r>
              <a:rPr lang="en-IN" i="1" dirty="0"/>
              <a:t>a </a:t>
            </a:r>
            <a:r>
              <a:rPr lang="en-US" dirty="0"/>
              <a:t>=</a:t>
            </a:r>
            <a:r>
              <a:rPr lang="en-US" b="1" dirty="0"/>
              <a:t> </a:t>
            </a:r>
            <a:r>
              <a:rPr lang="en-IN" dirty="0"/>
              <a:t>−2. Many natural laws state that one quantity is inversely proportional to the square of another quantity. In other words, the first quantity is </a:t>
            </a:r>
            <a:r>
              <a:rPr lang="en-IN" dirty="0" err="1"/>
              <a:t>modeled</a:t>
            </a:r>
            <a:r>
              <a:rPr lang="en-IN" dirty="0"/>
              <a:t> by a function of the form</a:t>
            </a:r>
          </a:p>
        </p:txBody>
      </p:sp>
      <p:graphicFrame>
        <p:nvGraphicFramePr>
          <p:cNvPr id="22" name="Content Placeholder 21" descr="f(x) = (C/x^(2))">
            <a:extLst>
              <a:ext uri="{FF2B5EF4-FFF2-40B4-BE49-F238E27FC236}">
                <a16:creationId xmlns:a16="http://schemas.microsoft.com/office/drawing/2014/main" xmlns="" id="{45925B75-EFDC-4329-9156-06B3CA359521}"/>
              </a:ext>
            </a:extLst>
          </p:cNvPr>
          <p:cNvGraphicFramePr>
            <a:graphicFrameLocks noGrp="1" noChangeAspect="1"/>
          </p:cNvGraphicFramePr>
          <p:nvPr>
            <p:ph sz="quarter" idx="28"/>
            <p:extLst>
              <p:ext uri="{D42A27DB-BD31-4B8C-83A1-F6EECF244321}">
                <p14:modId xmlns:p14="http://schemas.microsoft.com/office/powerpoint/2010/main" val="1210412100"/>
              </p:ext>
            </p:extLst>
          </p:nvPr>
        </p:nvGraphicFramePr>
        <p:xfrm>
          <a:off x="8878434" y="2872628"/>
          <a:ext cx="1332820" cy="327147"/>
        </p:xfrm>
        <a:graphic>
          <a:graphicData uri="http://schemas.openxmlformats.org/presentationml/2006/ole">
            <mc:AlternateContent xmlns:mc="http://schemas.openxmlformats.org/markup-compatibility/2006">
              <mc:Choice xmlns:v="urn:schemas-microsoft-com:vml" Requires="v">
                <p:oleObj spid="_x0000_s419970" name="Equation" r:id="rId5" imgW="1600200" imgH="393480" progId="Equation.DSMT4">
                  <p:embed/>
                </p:oleObj>
              </mc:Choice>
              <mc:Fallback>
                <p:oleObj name="Equation" r:id="rId5" imgW="1600200" imgH="393480" progId="Equation.DSMT4">
                  <p:embed/>
                  <p:pic>
                    <p:nvPicPr>
                      <p:cNvPr id="0" name=""/>
                      <p:cNvPicPr/>
                      <p:nvPr/>
                    </p:nvPicPr>
                    <p:blipFill>
                      <a:blip r:embed="rId6"/>
                      <a:stretch>
                        <a:fillRect/>
                      </a:stretch>
                    </p:blipFill>
                    <p:spPr>
                      <a:xfrm>
                        <a:off x="8878434" y="2872628"/>
                        <a:ext cx="1332820" cy="327147"/>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59CCAB12-FD7C-49DB-BC11-D8CEE111D869}"/>
              </a:ext>
            </a:extLst>
          </p:cNvPr>
          <p:cNvSpPr>
            <a:spLocks noGrp="1"/>
          </p:cNvSpPr>
          <p:nvPr>
            <p:ph sz="quarter" idx="27"/>
          </p:nvPr>
        </p:nvSpPr>
        <p:spPr>
          <a:xfrm>
            <a:off x="730446" y="3237856"/>
            <a:ext cx="10908395" cy="1289013"/>
          </a:xfrm>
        </p:spPr>
        <p:txBody>
          <a:bodyPr/>
          <a:lstStyle/>
          <a:p>
            <a:pPr>
              <a:lnSpc>
                <a:spcPct val="100000"/>
              </a:lnSpc>
              <a:spcAft>
                <a:spcPts val="600"/>
              </a:spcAft>
            </a:pPr>
            <a:r>
              <a:rPr lang="en-IN" dirty="0"/>
              <a:t>and we refer to this as an </a:t>
            </a:r>
            <a:r>
              <a:rPr lang="en-IN" b="1" dirty="0"/>
              <a:t>inverse square law</a:t>
            </a:r>
            <a:r>
              <a:rPr lang="en-IN" dirty="0"/>
              <a:t>. </a:t>
            </a:r>
          </a:p>
          <a:p>
            <a:pPr>
              <a:lnSpc>
                <a:spcPct val="100000"/>
              </a:lnSpc>
              <a:spcAft>
                <a:spcPts val="600"/>
              </a:spcAft>
            </a:pPr>
            <a:r>
              <a:rPr lang="en-IN" dirty="0"/>
              <a:t>For instance, the illumination </a:t>
            </a:r>
            <a:r>
              <a:rPr lang="en-IN" i="1" dirty="0"/>
              <a:t>I </a:t>
            </a:r>
            <a:r>
              <a:rPr lang="en-IN" dirty="0"/>
              <a:t>of an object by a light source is inversely proportional to the square of the distance </a:t>
            </a:r>
            <a:r>
              <a:rPr lang="en-IN" i="1" dirty="0"/>
              <a:t>x </a:t>
            </a:r>
            <a:r>
              <a:rPr lang="en-IN" dirty="0"/>
              <a:t>from the source:</a:t>
            </a:r>
          </a:p>
        </p:txBody>
      </p:sp>
      <p:graphicFrame>
        <p:nvGraphicFramePr>
          <p:cNvPr id="21" name="Content Placeholder 20" descr="I = (C∕x^(2))"/>
          <p:cNvGraphicFramePr>
            <a:graphicFrameLocks noGrp="1" noChangeAspect="1"/>
          </p:cNvGraphicFramePr>
          <p:nvPr>
            <p:ph sz="quarter" idx="25"/>
            <p:extLst>
              <p:ext uri="{D42A27DB-BD31-4B8C-83A1-F6EECF244321}">
                <p14:modId xmlns:p14="http://schemas.microsoft.com/office/powerpoint/2010/main" val="2313535067"/>
              </p:ext>
            </p:extLst>
          </p:nvPr>
        </p:nvGraphicFramePr>
        <p:xfrm>
          <a:off x="5204985" y="4757579"/>
          <a:ext cx="891015" cy="781352"/>
        </p:xfrm>
        <a:graphic>
          <a:graphicData uri="http://schemas.openxmlformats.org/presentationml/2006/ole">
            <mc:AlternateContent xmlns:mc="http://schemas.openxmlformats.org/markup-compatibility/2006">
              <mc:Choice xmlns:v="urn:schemas-microsoft-com:vml" Requires="v">
                <p:oleObj spid="_x0000_s419971" name="Equation" r:id="rId7" imgW="825500" imgH="723900" progId="Equation.DSMT4">
                  <p:embed/>
                </p:oleObj>
              </mc:Choice>
              <mc:Fallback>
                <p:oleObj name="Equation" r:id="rId7" imgW="825500" imgH="723900" progId="Equation.DSMT4">
                  <p:embed/>
                  <p:pic>
                    <p:nvPicPr>
                      <p:cNvPr id="0" name="Object 15" descr="y = (1/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4985" y="4757579"/>
                        <a:ext cx="891015" cy="781352"/>
                      </a:xfrm>
                      <a:prstGeom prst="rect">
                        <a:avLst/>
                      </a:prstGeom>
                      <a:noFill/>
                      <a:ln>
                        <a:noFill/>
                      </a:ln>
                    </p:spPr>
                  </p:pic>
                </p:oleObj>
              </mc:Fallback>
            </mc:AlternateContent>
          </a:graphicData>
        </a:graphic>
      </p:graphicFrame>
      <p:sp>
        <p:nvSpPr>
          <p:cNvPr id="25" name="Content Placeholder 3">
            <a:extLst>
              <a:ext uri="{FF2B5EF4-FFF2-40B4-BE49-F238E27FC236}">
                <a16:creationId xmlns:a16="http://schemas.microsoft.com/office/drawing/2014/main" xmlns="" id="{CB495FEC-C831-475C-987A-203E8BAFB3F5}"/>
              </a:ext>
            </a:extLst>
          </p:cNvPr>
          <p:cNvSpPr>
            <a:spLocks noGrp="1"/>
          </p:cNvSpPr>
          <p:nvPr>
            <p:ph sz="quarter" idx="24"/>
          </p:nvPr>
        </p:nvSpPr>
        <p:spPr>
          <a:xfrm>
            <a:off x="730446" y="5677709"/>
            <a:ext cx="8334829" cy="326369"/>
          </a:xfrm>
        </p:spPr>
        <p:txBody>
          <a:bodyPr/>
          <a:lstStyle/>
          <a:p>
            <a:r>
              <a:rPr lang="en-IN" dirty="0"/>
              <a:t>where </a:t>
            </a:r>
            <a:r>
              <a:rPr lang="en-IN" i="1" dirty="0"/>
              <a:t>C </a:t>
            </a:r>
            <a:r>
              <a:rPr lang="en-IN" dirty="0"/>
              <a:t>is a constant.</a:t>
            </a:r>
          </a:p>
        </p:txBody>
      </p:sp>
    </p:spTree>
    <p:extLst>
      <p:ext uri="{BB962C8B-B14F-4D97-AF65-F5344CB8AC3E}">
        <p14:creationId xmlns:p14="http://schemas.microsoft.com/office/powerpoint/2010/main" val="4024802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63E3C-9D2E-431E-827A-F95FAD06B41F}"/>
              </a:ext>
            </a:extLst>
          </p:cNvPr>
          <p:cNvSpPr>
            <a:spLocks noGrp="1"/>
          </p:cNvSpPr>
          <p:nvPr>
            <p:ph type="title"/>
          </p:nvPr>
        </p:nvSpPr>
        <p:spPr/>
        <p:txBody>
          <a:bodyPr/>
          <a:lstStyle/>
          <a:p>
            <a:r>
              <a:rPr lang="en-US" altLang="en-US" dirty="0"/>
              <a:t>Power Functions </a:t>
            </a:r>
            <a:r>
              <a:rPr lang="en-US" altLang="en-US" b="0" dirty="0"/>
              <a:t>(10 of 10)</a:t>
            </a:r>
            <a:endParaRPr lang="en-IN" dirty="0"/>
          </a:p>
        </p:txBody>
      </p:sp>
      <p:sp>
        <p:nvSpPr>
          <p:cNvPr id="3" name="Content Placeholder 2">
            <a:extLst>
              <a:ext uri="{FF2B5EF4-FFF2-40B4-BE49-F238E27FC236}">
                <a16:creationId xmlns:a16="http://schemas.microsoft.com/office/drawing/2014/main" xmlns="" id="{CE57FFD8-E8F9-4D9E-8D83-A769BF81CA44}"/>
              </a:ext>
            </a:extLst>
          </p:cNvPr>
          <p:cNvSpPr>
            <a:spLocks noGrp="1"/>
          </p:cNvSpPr>
          <p:nvPr>
            <p:ph sz="quarter" idx="23"/>
          </p:nvPr>
        </p:nvSpPr>
        <p:spPr>
          <a:xfrm>
            <a:off x="736599" y="1289051"/>
            <a:ext cx="10918371" cy="786492"/>
          </a:xfrm>
        </p:spPr>
        <p:txBody>
          <a:bodyPr/>
          <a:lstStyle/>
          <a:p>
            <a:pPr>
              <a:lnSpc>
                <a:spcPct val="100000"/>
              </a:lnSpc>
            </a:pPr>
            <a:r>
              <a:rPr lang="en-IN" dirty="0"/>
              <a:t>Thus the graph of </a:t>
            </a:r>
            <a:r>
              <a:rPr lang="en-IN" i="1" dirty="0"/>
              <a:t>I </a:t>
            </a:r>
            <a:r>
              <a:rPr lang="en-IN" dirty="0"/>
              <a:t>as a function of </a:t>
            </a:r>
            <a:r>
              <a:rPr lang="en-IN" i="1" dirty="0"/>
              <a:t>x </a:t>
            </a:r>
            <a:r>
              <a:rPr lang="en-IN" dirty="0"/>
              <a:t>(see Figure 17) has the same general shape as the right half of Figure 16.</a:t>
            </a:r>
          </a:p>
        </p:txBody>
      </p:sp>
      <p:sp>
        <p:nvSpPr>
          <p:cNvPr id="24" name="Content Placeholder 7">
            <a:extLst>
              <a:ext uri="{FF2B5EF4-FFF2-40B4-BE49-F238E27FC236}">
                <a16:creationId xmlns:a16="http://schemas.microsoft.com/office/drawing/2014/main" xmlns="" id="{6D545C5F-59D6-4EA9-B3DF-AEF1A6F5AFCF}"/>
              </a:ext>
            </a:extLst>
          </p:cNvPr>
          <p:cNvSpPr>
            <a:spLocks noGrp="1"/>
          </p:cNvSpPr>
          <p:nvPr>
            <p:ph sz="quarter" idx="4294967295"/>
          </p:nvPr>
        </p:nvSpPr>
        <p:spPr>
          <a:xfrm>
            <a:off x="758373" y="5603558"/>
            <a:ext cx="5640396" cy="282504"/>
          </a:xfrm>
          <a:prstGeom prst="rect">
            <a:avLst/>
          </a:prstGeom>
        </p:spPr>
        <p:txBody>
          <a:bodyPr/>
          <a:lstStyle/>
          <a:p>
            <a:pPr algn="ctr"/>
            <a:r>
              <a:rPr lang="en-US" altLang="en-US" sz="1200" b="1" dirty="0"/>
              <a:t>Figure 16</a:t>
            </a:r>
          </a:p>
        </p:txBody>
      </p:sp>
      <p:sp>
        <p:nvSpPr>
          <p:cNvPr id="25" name="Content Placeholder 7">
            <a:extLst>
              <a:ext uri="{FF2B5EF4-FFF2-40B4-BE49-F238E27FC236}">
                <a16:creationId xmlns:a16="http://schemas.microsoft.com/office/drawing/2014/main" xmlns="" id="{6D545C5F-59D6-4EA9-B3DF-AEF1A6F5AFCF}"/>
              </a:ext>
            </a:extLst>
          </p:cNvPr>
          <p:cNvSpPr>
            <a:spLocks noGrp="1"/>
          </p:cNvSpPr>
          <p:nvPr>
            <p:ph sz="quarter" idx="4294967295"/>
          </p:nvPr>
        </p:nvSpPr>
        <p:spPr>
          <a:xfrm>
            <a:off x="736599" y="5117336"/>
            <a:ext cx="5640396" cy="231703"/>
          </a:xfrm>
          <a:prstGeom prst="rect">
            <a:avLst/>
          </a:prstGeom>
        </p:spPr>
        <p:txBody>
          <a:bodyPr/>
          <a:lstStyle/>
          <a:p>
            <a:pPr algn="ctr"/>
            <a:r>
              <a:rPr lang="en-IN" sz="1400" dirty="0"/>
              <a:t>The reciprocal of the squaring function</a:t>
            </a:r>
            <a:endParaRPr lang="en-US" altLang="en-US" sz="1400" b="1" dirty="0"/>
          </a:p>
        </p:txBody>
      </p:sp>
      <p:pic>
        <p:nvPicPr>
          <p:cNvPr id="420875" name="Picture 11" descr="A curve is graphed on the x y coordinate plane. The curve enters the top left of the viewing window in the second quadrant along the negative x-axis, goes up and to the right, and approaches the positive y-axis asymptotically. The curve enters the top right of the viewing window in the first quadrant, goes down and to the right, and approaches the positive x-axis asymptotically. The curve is labeled y = 1∕x^2."/>
          <p:cNvPicPr>
            <a:picLocks noGrp="1" noChangeAspect="1" noChangeArrowheads="1"/>
          </p:cNvPicPr>
          <p:nvPr>
            <p:ph sz="quarter" idx="31"/>
          </p:nvPr>
        </p:nvPicPr>
        <p:blipFill>
          <a:blip r:embed="rId2">
            <a:extLst>
              <a:ext uri="{28A0092B-C50C-407E-A947-70E740481C1C}">
                <a14:useLocalDpi xmlns:a14="http://schemas.microsoft.com/office/drawing/2010/main" val="0"/>
              </a:ext>
            </a:extLst>
          </a:blip>
          <a:stretch>
            <a:fillRect/>
          </a:stretch>
        </p:blipFill>
        <p:spPr bwMode="auto">
          <a:xfrm>
            <a:off x="1814577" y="2394856"/>
            <a:ext cx="3496271" cy="2626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Content Placeholder 7">
            <a:extLst>
              <a:ext uri="{FF2B5EF4-FFF2-40B4-BE49-F238E27FC236}">
                <a16:creationId xmlns:a16="http://schemas.microsoft.com/office/drawing/2014/main" xmlns="" id="{6D545C5F-59D6-4EA9-B3DF-AEF1A6F5AFCF}"/>
              </a:ext>
            </a:extLst>
          </p:cNvPr>
          <p:cNvSpPr>
            <a:spLocks noGrp="1"/>
          </p:cNvSpPr>
          <p:nvPr>
            <p:ph sz="quarter" idx="4294967295"/>
          </p:nvPr>
        </p:nvSpPr>
        <p:spPr>
          <a:xfrm>
            <a:off x="5932707" y="5618072"/>
            <a:ext cx="5640396" cy="282504"/>
          </a:xfrm>
          <a:prstGeom prst="rect">
            <a:avLst/>
          </a:prstGeom>
        </p:spPr>
        <p:txBody>
          <a:bodyPr/>
          <a:lstStyle/>
          <a:p>
            <a:pPr algn="ctr"/>
            <a:r>
              <a:rPr lang="en-US" altLang="en-US" sz="1200" b="1" dirty="0"/>
              <a:t>Figure 17</a:t>
            </a:r>
          </a:p>
        </p:txBody>
      </p:sp>
      <p:sp>
        <p:nvSpPr>
          <p:cNvPr id="28" name="Content Placeholder 7">
            <a:extLst>
              <a:ext uri="{FF2B5EF4-FFF2-40B4-BE49-F238E27FC236}">
                <a16:creationId xmlns:a16="http://schemas.microsoft.com/office/drawing/2014/main" xmlns="" id="{6D545C5F-59D6-4EA9-B3DF-AEF1A6F5AFCF}"/>
              </a:ext>
            </a:extLst>
          </p:cNvPr>
          <p:cNvSpPr>
            <a:spLocks noGrp="1"/>
          </p:cNvSpPr>
          <p:nvPr>
            <p:ph sz="quarter" idx="4294967295"/>
          </p:nvPr>
        </p:nvSpPr>
        <p:spPr>
          <a:xfrm>
            <a:off x="7115619" y="5117336"/>
            <a:ext cx="3741067" cy="485178"/>
          </a:xfrm>
          <a:prstGeom prst="rect">
            <a:avLst/>
          </a:prstGeom>
        </p:spPr>
        <p:txBody>
          <a:bodyPr/>
          <a:lstStyle/>
          <a:p>
            <a:r>
              <a:rPr lang="en-IN" sz="1400" dirty="0"/>
              <a:t>Illumination from a light source as a function of distance from the source</a:t>
            </a:r>
            <a:endParaRPr lang="en-US" altLang="en-US" sz="1400" b="1" dirty="0"/>
          </a:p>
        </p:txBody>
      </p:sp>
      <p:pic>
        <p:nvPicPr>
          <p:cNvPr id="420876" name="Picture 12" descr="A curve is graphed on the x y coordinate plane. The curve enters the top right of the viewing window in the first quadrant, goes down and to the right, and approaches the positive x-axis asymptotically. The curve is labeled I = C∕x^2."/>
          <p:cNvPicPr>
            <a:picLocks noGrp="1" noChangeAspect="1" noChangeArrowheads="1"/>
          </p:cNvPicPr>
          <p:nvPr>
            <p:ph sz="quarter" idx="31"/>
          </p:nvPr>
        </p:nvPicPr>
        <p:blipFill>
          <a:blip r:embed="rId3">
            <a:extLst>
              <a:ext uri="{28A0092B-C50C-407E-A947-70E740481C1C}">
                <a14:useLocalDpi xmlns:a14="http://schemas.microsoft.com/office/drawing/2010/main" val="0"/>
              </a:ext>
            </a:extLst>
          </a:blip>
          <a:stretch>
            <a:fillRect/>
          </a:stretch>
        </p:blipFill>
        <p:spPr bwMode="auto">
          <a:xfrm>
            <a:off x="7275273" y="2632890"/>
            <a:ext cx="3029104" cy="238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356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Rational Functions</a:t>
            </a:r>
          </a:p>
        </p:txBody>
      </p:sp>
    </p:spTree>
    <p:extLst>
      <p:ext uri="{BB962C8B-B14F-4D97-AF65-F5344CB8AC3E}">
        <p14:creationId xmlns:p14="http://schemas.microsoft.com/office/powerpoint/2010/main" val="2760823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0CDAE-6EBE-460D-8D7D-6DC7652314A1}"/>
              </a:ext>
            </a:extLst>
          </p:cNvPr>
          <p:cNvSpPr>
            <a:spLocks noGrp="1"/>
          </p:cNvSpPr>
          <p:nvPr>
            <p:ph type="title"/>
          </p:nvPr>
        </p:nvSpPr>
        <p:spPr/>
        <p:txBody>
          <a:bodyPr/>
          <a:lstStyle/>
          <a:p>
            <a:r>
              <a:rPr lang="en-US" altLang="en-US" dirty="0"/>
              <a:t>Rational Functions </a:t>
            </a:r>
            <a:r>
              <a:rPr lang="en-US" altLang="en-US" b="0" dirty="0"/>
              <a:t>(1 of 2)</a:t>
            </a:r>
            <a:endParaRPr lang="en-IN" b="0" dirty="0"/>
          </a:p>
        </p:txBody>
      </p:sp>
      <p:sp>
        <p:nvSpPr>
          <p:cNvPr id="3" name="Content Placeholder 2">
            <a:extLst>
              <a:ext uri="{FF2B5EF4-FFF2-40B4-BE49-F238E27FC236}">
                <a16:creationId xmlns:a16="http://schemas.microsoft.com/office/drawing/2014/main" xmlns="" id="{1313CE06-E61A-484F-8E92-CDECCDFA5AEA}"/>
              </a:ext>
            </a:extLst>
          </p:cNvPr>
          <p:cNvSpPr>
            <a:spLocks noGrp="1"/>
          </p:cNvSpPr>
          <p:nvPr>
            <p:ph sz="quarter" idx="23"/>
          </p:nvPr>
        </p:nvSpPr>
        <p:spPr>
          <a:xfrm>
            <a:off x="736600" y="1289050"/>
            <a:ext cx="6825488" cy="302006"/>
          </a:xfrm>
        </p:spPr>
        <p:txBody>
          <a:bodyPr/>
          <a:lstStyle/>
          <a:p>
            <a:r>
              <a:rPr lang="en-US" altLang="en-US" dirty="0"/>
              <a:t>A </a:t>
            </a:r>
            <a:r>
              <a:rPr lang="en-US" altLang="en-US" b="1" dirty="0"/>
              <a:t>rational function </a:t>
            </a:r>
            <a:r>
              <a:rPr lang="en-US" altLang="en-US" i="1" dirty="0"/>
              <a:t>f</a:t>
            </a:r>
            <a:r>
              <a:rPr lang="en-US" altLang="en-US" b="1" dirty="0"/>
              <a:t> </a:t>
            </a:r>
            <a:r>
              <a:rPr lang="en-US" altLang="en-US" dirty="0"/>
              <a:t>is a ratio of two polynomials:</a:t>
            </a:r>
            <a:endParaRPr lang="en-IN" dirty="0"/>
          </a:p>
        </p:txBody>
      </p:sp>
      <p:graphicFrame>
        <p:nvGraphicFramePr>
          <p:cNvPr id="20" name="Content Placeholder 19" descr="f(x) = ((P(x))/(Q(x)))&#10;">
            <a:extLst>
              <a:ext uri="{FF2B5EF4-FFF2-40B4-BE49-F238E27FC236}">
                <a16:creationId xmlns:a16="http://schemas.microsoft.com/office/drawing/2014/main" xmlns="" id="{254B25B4-0A0C-49CA-8E1C-7E58956B6CEB}"/>
              </a:ext>
            </a:extLst>
          </p:cNvPr>
          <p:cNvGraphicFramePr>
            <a:graphicFrameLocks noGrp="1" noChangeAspect="1"/>
          </p:cNvGraphicFramePr>
          <p:nvPr>
            <p:ph sz="quarter" idx="24"/>
            <p:extLst>
              <p:ext uri="{D42A27DB-BD31-4B8C-83A1-F6EECF244321}">
                <p14:modId xmlns:p14="http://schemas.microsoft.com/office/powerpoint/2010/main" val="2552939086"/>
              </p:ext>
            </p:extLst>
          </p:nvPr>
        </p:nvGraphicFramePr>
        <p:xfrm>
          <a:off x="2303463" y="1773238"/>
          <a:ext cx="1560512" cy="846137"/>
        </p:xfrm>
        <a:graphic>
          <a:graphicData uri="http://schemas.openxmlformats.org/presentationml/2006/ole">
            <mc:AlternateContent xmlns:mc="http://schemas.openxmlformats.org/markup-compatibility/2006">
              <mc:Choice xmlns:v="urn:schemas-microsoft-com:vml" Requires="v">
                <p:oleObj spid="_x0000_s421919" name="Equation" r:id="rId3" imgW="1663560" imgH="901440" progId="Equation.DSMT4">
                  <p:embed/>
                </p:oleObj>
              </mc:Choice>
              <mc:Fallback>
                <p:oleObj name="Equation" r:id="rId3" imgW="1663560" imgH="901440" progId="Equation.DSMT4">
                  <p:embed/>
                  <p:pic>
                    <p:nvPicPr>
                      <p:cNvPr id="19" name="Object 18">
                        <a:extLst>
                          <a:ext uri="{FF2B5EF4-FFF2-40B4-BE49-F238E27FC236}">
                            <a16:creationId xmlns:a16="http://schemas.microsoft.com/office/drawing/2014/main" xmlns="" id="{4730C8C2-03F6-4E1A-9DDC-52836469DF6F}"/>
                          </a:ext>
                        </a:extLst>
                      </p:cNvPr>
                      <p:cNvPicPr/>
                      <p:nvPr/>
                    </p:nvPicPr>
                    <p:blipFill>
                      <a:blip r:embed="rId4"/>
                      <a:stretch>
                        <a:fillRect/>
                      </a:stretch>
                    </p:blipFill>
                    <p:spPr>
                      <a:xfrm>
                        <a:off x="2303463" y="1773238"/>
                        <a:ext cx="1560512" cy="84613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0376D295-F656-4BB7-A96E-D6130844482A}"/>
              </a:ext>
            </a:extLst>
          </p:cNvPr>
          <p:cNvSpPr>
            <a:spLocks noGrp="1"/>
          </p:cNvSpPr>
          <p:nvPr>
            <p:ph sz="quarter" idx="25"/>
          </p:nvPr>
        </p:nvSpPr>
        <p:spPr>
          <a:xfrm>
            <a:off x="736600" y="2743476"/>
            <a:ext cx="7493000" cy="824018"/>
          </a:xfrm>
        </p:spPr>
        <p:txBody>
          <a:bodyPr/>
          <a:lstStyle/>
          <a:p>
            <a:pPr>
              <a:lnSpc>
                <a:spcPct val="100000"/>
              </a:lnSpc>
            </a:pPr>
            <a:r>
              <a:rPr lang="en-US" altLang="en-US" dirty="0"/>
              <a:t>where </a:t>
            </a:r>
            <a:r>
              <a:rPr lang="en-US" altLang="en-US" i="1" dirty="0"/>
              <a:t>P</a:t>
            </a:r>
            <a:r>
              <a:rPr lang="en-US" altLang="en-US" dirty="0"/>
              <a:t> and </a:t>
            </a:r>
            <a:r>
              <a:rPr lang="en-US" altLang="en-US" i="1" dirty="0"/>
              <a:t>Q</a:t>
            </a:r>
            <a:r>
              <a:rPr lang="en-US" altLang="en-US" dirty="0"/>
              <a:t> are polynomials. The domain consists of all values of </a:t>
            </a:r>
            <a:r>
              <a:rPr lang="en-US" altLang="en-US" i="1" dirty="0"/>
              <a:t>x</a:t>
            </a:r>
            <a:r>
              <a:rPr lang="en-US" altLang="en-US" dirty="0"/>
              <a:t> such that </a:t>
            </a:r>
            <a:r>
              <a:rPr lang="en-US" altLang="en-US" i="1" dirty="0"/>
              <a:t>Q</a:t>
            </a:r>
            <a:r>
              <a:rPr lang="en-US" altLang="en-US" dirty="0"/>
              <a:t>(</a:t>
            </a:r>
            <a:r>
              <a:rPr lang="en-US" altLang="en-US" i="1" dirty="0"/>
              <a:t>x</a:t>
            </a:r>
            <a:r>
              <a:rPr lang="en-US" altLang="en-US" dirty="0"/>
              <a:t>)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t> 0.</a:t>
            </a:r>
            <a:endParaRPr lang="en-IN" dirty="0"/>
          </a:p>
        </p:txBody>
      </p:sp>
      <p:sp>
        <p:nvSpPr>
          <p:cNvPr id="6" name="Content Placeholder 5">
            <a:extLst>
              <a:ext uri="{FF2B5EF4-FFF2-40B4-BE49-F238E27FC236}">
                <a16:creationId xmlns:a16="http://schemas.microsoft.com/office/drawing/2014/main" xmlns="" id="{67533B08-49DB-4063-B5B1-2084A7ED1C61}"/>
              </a:ext>
            </a:extLst>
          </p:cNvPr>
          <p:cNvSpPr>
            <a:spLocks noGrp="1"/>
          </p:cNvSpPr>
          <p:nvPr>
            <p:ph sz="quarter" idx="26"/>
          </p:nvPr>
        </p:nvSpPr>
        <p:spPr>
          <a:xfrm>
            <a:off x="736600" y="3856525"/>
            <a:ext cx="7218680" cy="302006"/>
          </a:xfrm>
        </p:spPr>
        <p:txBody>
          <a:bodyPr/>
          <a:lstStyle/>
          <a:p>
            <a:r>
              <a:rPr lang="en-US" altLang="en-US" dirty="0"/>
              <a:t>A simple example of a rational function is the function</a:t>
            </a:r>
            <a:endParaRPr lang="en-IN" dirty="0"/>
          </a:p>
        </p:txBody>
      </p:sp>
      <p:graphicFrame>
        <p:nvGraphicFramePr>
          <p:cNvPr id="22" name="Content Placeholder 21" descr="f(x) = (1/x)">
            <a:extLst>
              <a:ext uri="{FF2B5EF4-FFF2-40B4-BE49-F238E27FC236}">
                <a16:creationId xmlns:a16="http://schemas.microsoft.com/office/drawing/2014/main" xmlns="" id="{A7BCBAD4-1E66-4E74-BFC3-534C6B04A7D1}"/>
              </a:ext>
            </a:extLst>
          </p:cNvPr>
          <p:cNvGraphicFramePr>
            <a:graphicFrameLocks noGrp="1" noChangeAspect="1"/>
          </p:cNvGraphicFramePr>
          <p:nvPr>
            <p:ph sz="quarter" idx="27"/>
            <p:extLst>
              <p:ext uri="{D42A27DB-BD31-4B8C-83A1-F6EECF244321}">
                <p14:modId xmlns:p14="http://schemas.microsoft.com/office/powerpoint/2010/main" val="4062142854"/>
              </p:ext>
            </p:extLst>
          </p:nvPr>
        </p:nvGraphicFramePr>
        <p:xfrm>
          <a:off x="720524" y="4322615"/>
          <a:ext cx="1564942" cy="451553"/>
        </p:xfrm>
        <a:graphic>
          <a:graphicData uri="http://schemas.openxmlformats.org/presentationml/2006/ole">
            <mc:AlternateContent xmlns:mc="http://schemas.openxmlformats.org/markup-compatibility/2006">
              <mc:Choice xmlns:v="urn:schemas-microsoft-com:vml" Requires="v">
                <p:oleObj spid="_x0000_s421920" name="Equation" r:id="rId5" imgW="1498320" imgH="431640" progId="Equation.DSMT4">
                  <p:embed/>
                </p:oleObj>
              </mc:Choice>
              <mc:Fallback>
                <p:oleObj name="Equation" r:id="rId5" imgW="1498320" imgH="431640" progId="Equation.DSMT4">
                  <p:embed/>
                  <p:pic>
                    <p:nvPicPr>
                      <p:cNvPr id="21" name="Object 20">
                        <a:extLst>
                          <a:ext uri="{FF2B5EF4-FFF2-40B4-BE49-F238E27FC236}">
                            <a16:creationId xmlns:a16="http://schemas.microsoft.com/office/drawing/2014/main" xmlns="" id="{730FE412-9EA1-456A-99CE-40FFAEAAE82F}"/>
                          </a:ext>
                        </a:extLst>
                      </p:cNvPr>
                      <p:cNvPicPr/>
                      <p:nvPr/>
                    </p:nvPicPr>
                    <p:blipFill>
                      <a:blip r:embed="rId6"/>
                      <a:stretch>
                        <a:fillRect/>
                      </a:stretch>
                    </p:blipFill>
                    <p:spPr>
                      <a:xfrm>
                        <a:off x="720524" y="4322615"/>
                        <a:ext cx="1564942" cy="451553"/>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2D3F3D74-FFFD-425C-BFA6-29BE4F6FC96A}"/>
              </a:ext>
            </a:extLst>
          </p:cNvPr>
          <p:cNvSpPr>
            <a:spLocks noGrp="1"/>
          </p:cNvSpPr>
          <p:nvPr>
            <p:ph sz="quarter" idx="28"/>
          </p:nvPr>
        </p:nvSpPr>
        <p:spPr>
          <a:xfrm>
            <a:off x="2358326" y="4356378"/>
            <a:ext cx="2313432" cy="302006"/>
          </a:xfrm>
        </p:spPr>
        <p:txBody>
          <a:bodyPr/>
          <a:lstStyle/>
          <a:p>
            <a:r>
              <a:rPr lang="en-US" altLang="en-US" dirty="0"/>
              <a:t>whose domain is</a:t>
            </a:r>
            <a:endParaRPr lang="en-IN" dirty="0"/>
          </a:p>
        </p:txBody>
      </p:sp>
      <p:graphicFrame>
        <p:nvGraphicFramePr>
          <p:cNvPr id="24" name="Content Placeholder 23" descr="{x |x != 0};">
            <a:extLst>
              <a:ext uri="{FF2B5EF4-FFF2-40B4-BE49-F238E27FC236}">
                <a16:creationId xmlns:a16="http://schemas.microsoft.com/office/drawing/2014/main" xmlns="" id="{527A438D-7E86-485E-8CF3-47DF428BC3B0}"/>
              </a:ext>
            </a:extLst>
          </p:cNvPr>
          <p:cNvGraphicFramePr>
            <a:graphicFrameLocks noGrp="1" noChangeAspect="1"/>
          </p:cNvGraphicFramePr>
          <p:nvPr>
            <p:ph sz="quarter" idx="29"/>
            <p:extLst>
              <p:ext uri="{D42A27DB-BD31-4B8C-83A1-F6EECF244321}">
                <p14:modId xmlns:p14="http://schemas.microsoft.com/office/powerpoint/2010/main" val="1511888191"/>
              </p:ext>
            </p:extLst>
          </p:nvPr>
        </p:nvGraphicFramePr>
        <p:xfrm>
          <a:off x="4694992" y="4332492"/>
          <a:ext cx="1409700" cy="431800"/>
        </p:xfrm>
        <a:graphic>
          <a:graphicData uri="http://schemas.openxmlformats.org/presentationml/2006/ole">
            <mc:AlternateContent xmlns:mc="http://schemas.openxmlformats.org/markup-compatibility/2006">
              <mc:Choice xmlns:v="urn:schemas-microsoft-com:vml" Requires="v">
                <p:oleObj spid="_x0000_s421921" name="Equation" r:id="rId7" imgW="1409400" imgH="431640" progId="Equation.DSMT4">
                  <p:embed/>
                </p:oleObj>
              </mc:Choice>
              <mc:Fallback>
                <p:oleObj name="Equation" r:id="rId7" imgW="1409400" imgH="431640" progId="Equation.DSMT4">
                  <p:embed/>
                  <p:pic>
                    <p:nvPicPr>
                      <p:cNvPr id="23" name="Object 22">
                        <a:extLst>
                          <a:ext uri="{FF2B5EF4-FFF2-40B4-BE49-F238E27FC236}">
                            <a16:creationId xmlns:a16="http://schemas.microsoft.com/office/drawing/2014/main" xmlns="" id="{47945840-9E48-4807-8F1D-E4EDE02DFE2A}"/>
                          </a:ext>
                        </a:extLst>
                      </p:cNvPr>
                      <p:cNvPicPr/>
                      <p:nvPr/>
                    </p:nvPicPr>
                    <p:blipFill>
                      <a:blip r:embed="rId8"/>
                      <a:stretch>
                        <a:fillRect/>
                      </a:stretch>
                    </p:blipFill>
                    <p:spPr>
                      <a:xfrm>
                        <a:off x="4694992" y="4332492"/>
                        <a:ext cx="1409700" cy="43180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2C1B6F19-04D4-4E80-8B09-23B2C0C5D7FD}"/>
              </a:ext>
            </a:extLst>
          </p:cNvPr>
          <p:cNvSpPr>
            <a:spLocks noGrp="1"/>
          </p:cNvSpPr>
          <p:nvPr>
            <p:ph sz="quarter" idx="30"/>
          </p:nvPr>
        </p:nvSpPr>
        <p:spPr>
          <a:xfrm>
            <a:off x="6163108" y="4365430"/>
            <a:ext cx="1315211" cy="378861"/>
          </a:xfrm>
        </p:spPr>
        <p:txBody>
          <a:bodyPr/>
          <a:lstStyle/>
          <a:p>
            <a:r>
              <a:rPr lang="en-US" altLang="en-US" dirty="0"/>
              <a:t>this is the</a:t>
            </a:r>
            <a:endParaRPr lang="en-IN" dirty="0"/>
          </a:p>
        </p:txBody>
      </p:sp>
      <p:sp>
        <p:nvSpPr>
          <p:cNvPr id="11" name="Content Placeholder 10">
            <a:extLst>
              <a:ext uri="{FF2B5EF4-FFF2-40B4-BE49-F238E27FC236}">
                <a16:creationId xmlns:a16="http://schemas.microsoft.com/office/drawing/2014/main" xmlns="" id="{76F5E06D-A581-41CF-A41B-15B82729D9DA}"/>
              </a:ext>
            </a:extLst>
          </p:cNvPr>
          <p:cNvSpPr>
            <a:spLocks noGrp="1"/>
          </p:cNvSpPr>
          <p:nvPr>
            <p:ph sz="quarter" idx="31"/>
          </p:nvPr>
        </p:nvSpPr>
        <p:spPr>
          <a:xfrm>
            <a:off x="736600" y="4876759"/>
            <a:ext cx="5508752" cy="302006"/>
          </a:xfrm>
        </p:spPr>
        <p:txBody>
          <a:bodyPr/>
          <a:lstStyle/>
          <a:p>
            <a:r>
              <a:rPr lang="en-US" altLang="en-US" dirty="0"/>
              <a:t>reciprocal function graphed in Figure 14.</a:t>
            </a:r>
            <a:endParaRPr lang="en-IN" dirty="0"/>
          </a:p>
        </p:txBody>
      </p:sp>
      <p:sp>
        <p:nvSpPr>
          <p:cNvPr id="14" name="Content Placeholder 12">
            <a:extLst>
              <a:ext uri="{FF2B5EF4-FFF2-40B4-BE49-F238E27FC236}">
                <a16:creationId xmlns:a16="http://schemas.microsoft.com/office/drawing/2014/main" xmlns="" id="{12A7FB7C-782F-4705-920A-830006C28507}"/>
              </a:ext>
            </a:extLst>
          </p:cNvPr>
          <p:cNvSpPr>
            <a:spLocks noGrp="1"/>
          </p:cNvSpPr>
          <p:nvPr>
            <p:ph sz="quarter" idx="33"/>
          </p:nvPr>
        </p:nvSpPr>
        <p:spPr>
          <a:xfrm>
            <a:off x="8474287" y="5274750"/>
            <a:ext cx="3107906" cy="245090"/>
          </a:xfrm>
        </p:spPr>
        <p:txBody>
          <a:bodyPr/>
          <a:lstStyle/>
          <a:p>
            <a:pPr algn="ctr"/>
            <a:r>
              <a:rPr lang="en-US" altLang="en-US" sz="1200" b="1" dirty="0"/>
              <a:t>Figure 14</a:t>
            </a:r>
          </a:p>
        </p:txBody>
      </p:sp>
      <p:sp>
        <p:nvSpPr>
          <p:cNvPr id="13" name="Content Placeholder 12">
            <a:extLst>
              <a:ext uri="{FF2B5EF4-FFF2-40B4-BE49-F238E27FC236}">
                <a16:creationId xmlns:a16="http://schemas.microsoft.com/office/drawing/2014/main" xmlns="" id="{12A7FB7C-782F-4705-920A-830006C28507}"/>
              </a:ext>
            </a:extLst>
          </p:cNvPr>
          <p:cNvSpPr>
            <a:spLocks noGrp="1"/>
          </p:cNvSpPr>
          <p:nvPr>
            <p:ph sz="quarter" idx="33"/>
          </p:nvPr>
        </p:nvSpPr>
        <p:spPr>
          <a:xfrm>
            <a:off x="8452513" y="5006238"/>
            <a:ext cx="3107906" cy="268512"/>
          </a:xfrm>
        </p:spPr>
        <p:txBody>
          <a:bodyPr/>
          <a:lstStyle/>
          <a:p>
            <a:pPr algn="ctr"/>
            <a:r>
              <a:rPr lang="en-US" altLang="en-US" sz="1400" dirty="0"/>
              <a:t>The reciprocal function</a:t>
            </a:r>
            <a:endParaRPr lang="en-US" altLang="en-US" sz="1400" b="1" dirty="0"/>
          </a:p>
        </p:txBody>
      </p:sp>
      <p:pic>
        <p:nvPicPr>
          <p:cNvPr id="25" name="Content Placeholder 24" descr="The curve of y = 1/x is graphed on the x y coordinate plane. The hyperbola consists of two branches. In quadrant 3, the first curve falls away from y = 0 through toward x = 0. In quadrant 1, the second curve falls away from x = 0 toward y = 0.&#10;">
            <a:extLst>
              <a:ext uri="{FF2B5EF4-FFF2-40B4-BE49-F238E27FC236}">
                <a16:creationId xmlns:a16="http://schemas.microsoft.com/office/drawing/2014/main" xmlns="" id="{F062EBAD-D069-4654-A18D-A1C4A82CD4F4}"/>
              </a:ext>
            </a:extLst>
          </p:cNvPr>
          <p:cNvPicPr>
            <a:picLocks noGrp="1" noChangeAspect="1"/>
          </p:cNvPicPr>
          <p:nvPr>
            <p:ph sz="quarter" idx="32"/>
          </p:nvPr>
        </p:nvPicPr>
        <p:blipFill>
          <a:blip r:embed="rId9"/>
          <a:stretch>
            <a:fillRect/>
          </a:stretch>
        </p:blipFill>
        <p:spPr>
          <a:xfrm>
            <a:off x="8513672" y="2348281"/>
            <a:ext cx="2749730" cy="2570043"/>
          </a:xfrm>
          <a:prstGeom prst="rect">
            <a:avLst/>
          </a:prstGeom>
        </p:spPr>
      </p:pic>
    </p:spTree>
    <p:extLst>
      <p:ext uri="{BB962C8B-B14F-4D97-AF65-F5344CB8AC3E}">
        <p14:creationId xmlns:p14="http://schemas.microsoft.com/office/powerpoint/2010/main" val="804316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14F7C2-1BB0-49D6-B6F5-C261672569C8}"/>
              </a:ext>
            </a:extLst>
          </p:cNvPr>
          <p:cNvSpPr>
            <a:spLocks noGrp="1"/>
          </p:cNvSpPr>
          <p:nvPr>
            <p:ph type="title"/>
          </p:nvPr>
        </p:nvSpPr>
        <p:spPr/>
        <p:txBody>
          <a:bodyPr/>
          <a:lstStyle/>
          <a:p>
            <a:r>
              <a:rPr lang="en-US" altLang="en-US" dirty="0"/>
              <a:t>Rational Functions </a:t>
            </a:r>
            <a:r>
              <a:rPr lang="en-US" altLang="en-US" b="0" dirty="0"/>
              <a:t>(2 of 2)</a:t>
            </a:r>
            <a:endParaRPr lang="en-IN" dirty="0"/>
          </a:p>
        </p:txBody>
      </p:sp>
      <p:sp>
        <p:nvSpPr>
          <p:cNvPr id="3" name="Content Placeholder 2">
            <a:extLst>
              <a:ext uri="{FF2B5EF4-FFF2-40B4-BE49-F238E27FC236}">
                <a16:creationId xmlns:a16="http://schemas.microsoft.com/office/drawing/2014/main" xmlns="" id="{438A0DBA-FBD5-44B0-9DC7-F5B769917D50}"/>
              </a:ext>
            </a:extLst>
          </p:cNvPr>
          <p:cNvSpPr>
            <a:spLocks noGrp="1"/>
          </p:cNvSpPr>
          <p:nvPr>
            <p:ph sz="quarter" idx="23"/>
          </p:nvPr>
        </p:nvSpPr>
        <p:spPr>
          <a:xfrm>
            <a:off x="736600" y="1289049"/>
            <a:ext cx="1768856" cy="433187"/>
          </a:xfrm>
        </p:spPr>
        <p:txBody>
          <a:bodyPr/>
          <a:lstStyle/>
          <a:p>
            <a:r>
              <a:rPr lang="en-US" altLang="en-US" dirty="0"/>
              <a:t>The function</a:t>
            </a:r>
            <a:endParaRPr lang="en-IN" dirty="0"/>
          </a:p>
        </p:txBody>
      </p:sp>
      <p:graphicFrame>
        <p:nvGraphicFramePr>
          <p:cNvPr id="20" name="Content Placeholder 19" descr="f(x) = ((2(x^4) minus (x^2) + 1)/((x^2) minus 4))&#10;">
            <a:extLst>
              <a:ext uri="{FF2B5EF4-FFF2-40B4-BE49-F238E27FC236}">
                <a16:creationId xmlns:a16="http://schemas.microsoft.com/office/drawing/2014/main" xmlns="" id="{EB426A72-9A7B-4D7D-8EF3-0A64CCA2EA51}"/>
              </a:ext>
            </a:extLst>
          </p:cNvPr>
          <p:cNvGraphicFramePr>
            <a:graphicFrameLocks noGrp="1" noChangeAspect="1"/>
          </p:cNvGraphicFramePr>
          <p:nvPr>
            <p:ph sz="quarter" idx="24"/>
            <p:extLst>
              <p:ext uri="{D42A27DB-BD31-4B8C-83A1-F6EECF244321}">
                <p14:modId xmlns:p14="http://schemas.microsoft.com/office/powerpoint/2010/main" val="821401855"/>
              </p:ext>
            </p:extLst>
          </p:nvPr>
        </p:nvGraphicFramePr>
        <p:xfrm>
          <a:off x="4792663" y="1754188"/>
          <a:ext cx="2398712" cy="738187"/>
        </p:xfrm>
        <a:graphic>
          <a:graphicData uri="http://schemas.openxmlformats.org/presentationml/2006/ole">
            <mc:AlternateContent xmlns:mc="http://schemas.openxmlformats.org/markup-compatibility/2006">
              <mc:Choice xmlns:v="urn:schemas-microsoft-com:vml" Requires="v">
                <p:oleObj spid="_x0000_s422937" name="Equation" r:id="rId3" imgW="2476440" imgH="761760" progId="Equation.DSMT4">
                  <p:embed/>
                </p:oleObj>
              </mc:Choice>
              <mc:Fallback>
                <p:oleObj name="Equation" r:id="rId3" imgW="2476440" imgH="761760" progId="Equation.DSMT4">
                  <p:embed/>
                  <p:pic>
                    <p:nvPicPr>
                      <p:cNvPr id="19" name="Object 18">
                        <a:extLst>
                          <a:ext uri="{FF2B5EF4-FFF2-40B4-BE49-F238E27FC236}">
                            <a16:creationId xmlns:a16="http://schemas.microsoft.com/office/drawing/2014/main" xmlns="" id="{2B3A6131-0109-4D6D-B7CF-9AC4FF7812D8}"/>
                          </a:ext>
                        </a:extLst>
                      </p:cNvPr>
                      <p:cNvPicPr/>
                      <p:nvPr/>
                    </p:nvPicPr>
                    <p:blipFill>
                      <a:blip r:embed="rId4"/>
                      <a:stretch>
                        <a:fillRect/>
                      </a:stretch>
                    </p:blipFill>
                    <p:spPr>
                      <a:xfrm>
                        <a:off x="4792663" y="1754188"/>
                        <a:ext cx="2398712" cy="73818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BC3B1DF2-A5C8-4260-B74A-A5FC89B7C146}"/>
              </a:ext>
            </a:extLst>
          </p:cNvPr>
          <p:cNvSpPr>
            <a:spLocks noGrp="1"/>
          </p:cNvSpPr>
          <p:nvPr>
            <p:ph sz="quarter" idx="25"/>
          </p:nvPr>
        </p:nvSpPr>
        <p:spPr>
          <a:xfrm>
            <a:off x="736600" y="2752345"/>
            <a:ext cx="4539488" cy="283718"/>
          </a:xfrm>
        </p:spPr>
        <p:txBody>
          <a:bodyPr/>
          <a:lstStyle/>
          <a:p>
            <a:r>
              <a:rPr lang="en-US" altLang="en-US" dirty="0"/>
              <a:t>is a rational function with domain</a:t>
            </a:r>
            <a:endParaRPr lang="en-IN" dirty="0"/>
          </a:p>
        </p:txBody>
      </p:sp>
      <p:graphicFrame>
        <p:nvGraphicFramePr>
          <p:cNvPr id="22" name="Content Placeholder 21" descr="{x |x != plus-minus 2}">
            <a:extLst>
              <a:ext uri="{FF2B5EF4-FFF2-40B4-BE49-F238E27FC236}">
                <a16:creationId xmlns:a16="http://schemas.microsoft.com/office/drawing/2014/main" xmlns="" id="{90E23CEC-9B5E-4B3F-9369-299A0F37740A}"/>
              </a:ext>
            </a:extLst>
          </p:cNvPr>
          <p:cNvGraphicFramePr>
            <a:graphicFrameLocks noGrp="1" noChangeAspect="1"/>
          </p:cNvGraphicFramePr>
          <p:nvPr>
            <p:ph sz="quarter" idx="26"/>
            <p:extLst>
              <p:ext uri="{D42A27DB-BD31-4B8C-83A1-F6EECF244321}">
                <p14:modId xmlns:p14="http://schemas.microsoft.com/office/powerpoint/2010/main" val="1331393521"/>
              </p:ext>
            </p:extLst>
          </p:nvPr>
        </p:nvGraphicFramePr>
        <p:xfrm>
          <a:off x="5227638" y="2722563"/>
          <a:ext cx="1481137" cy="403225"/>
        </p:xfrm>
        <a:graphic>
          <a:graphicData uri="http://schemas.openxmlformats.org/presentationml/2006/ole">
            <mc:AlternateContent xmlns:mc="http://schemas.openxmlformats.org/markup-compatibility/2006">
              <mc:Choice xmlns:v="urn:schemas-microsoft-com:vml" Requires="v">
                <p:oleObj spid="_x0000_s422938" name="Equation" r:id="rId5" imgW="1587240" imgH="431640" progId="Equation.DSMT4">
                  <p:embed/>
                </p:oleObj>
              </mc:Choice>
              <mc:Fallback>
                <p:oleObj name="Equation" r:id="rId5" imgW="1587240" imgH="431640" progId="Equation.DSMT4">
                  <p:embed/>
                  <p:pic>
                    <p:nvPicPr>
                      <p:cNvPr id="21" name="Object 20">
                        <a:extLst>
                          <a:ext uri="{FF2B5EF4-FFF2-40B4-BE49-F238E27FC236}">
                            <a16:creationId xmlns:a16="http://schemas.microsoft.com/office/drawing/2014/main" xmlns="" id="{E75D1729-FD3D-4B8C-B2BA-97F67E9E0C70}"/>
                          </a:ext>
                        </a:extLst>
                      </p:cNvPr>
                      <p:cNvPicPr/>
                      <p:nvPr/>
                    </p:nvPicPr>
                    <p:blipFill>
                      <a:blip r:embed="rId6"/>
                      <a:stretch>
                        <a:fillRect/>
                      </a:stretch>
                    </p:blipFill>
                    <p:spPr>
                      <a:xfrm>
                        <a:off x="5227638" y="2722563"/>
                        <a:ext cx="1481137" cy="403225"/>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879E834B-B398-4093-9DB0-4976FB482266}"/>
              </a:ext>
            </a:extLst>
          </p:cNvPr>
          <p:cNvSpPr>
            <a:spLocks noGrp="1"/>
          </p:cNvSpPr>
          <p:nvPr>
            <p:ph sz="quarter" idx="27"/>
          </p:nvPr>
        </p:nvSpPr>
        <p:spPr>
          <a:xfrm>
            <a:off x="6774135" y="2733874"/>
            <a:ext cx="4608576" cy="392168"/>
          </a:xfrm>
        </p:spPr>
        <p:txBody>
          <a:bodyPr/>
          <a:lstStyle/>
          <a:p>
            <a:r>
              <a:rPr lang="en-US" altLang="en-US" dirty="0"/>
              <a:t>Its graph is shown in Figure 18.</a:t>
            </a:r>
            <a:endParaRPr lang="en-IN" dirty="0"/>
          </a:p>
        </p:txBody>
      </p:sp>
      <p:sp>
        <p:nvSpPr>
          <p:cNvPr id="10" name="Content Placeholder 9">
            <a:extLst>
              <a:ext uri="{FF2B5EF4-FFF2-40B4-BE49-F238E27FC236}">
                <a16:creationId xmlns:a16="http://schemas.microsoft.com/office/drawing/2014/main" xmlns="" id="{AFD72DBD-5F18-4158-A2DD-DBA67A21A462}"/>
              </a:ext>
            </a:extLst>
          </p:cNvPr>
          <p:cNvSpPr>
            <a:spLocks noGrp="1"/>
          </p:cNvSpPr>
          <p:nvPr>
            <p:ph sz="quarter" idx="30"/>
          </p:nvPr>
        </p:nvSpPr>
        <p:spPr>
          <a:xfrm>
            <a:off x="765628" y="6055797"/>
            <a:ext cx="10718800" cy="275632"/>
          </a:xfrm>
        </p:spPr>
        <p:txBody>
          <a:bodyPr/>
          <a:lstStyle/>
          <a:p>
            <a:pPr algn="ctr"/>
            <a:r>
              <a:rPr lang="en-US" altLang="en-US" sz="1200" b="1" dirty="0"/>
              <a:t>Figure 18</a:t>
            </a:r>
          </a:p>
        </p:txBody>
      </p:sp>
      <p:graphicFrame>
        <p:nvGraphicFramePr>
          <p:cNvPr id="25" name="Content Placeholder 24" descr="f(x) = ((2(x^4) minus (x^2) + 1)/((x^2) minus 4))&#10;">
            <a:extLst>
              <a:ext uri="{FF2B5EF4-FFF2-40B4-BE49-F238E27FC236}">
                <a16:creationId xmlns:a16="http://schemas.microsoft.com/office/drawing/2014/main" xmlns="" id="{4D4ECD42-72F5-4C0C-8049-93DCEAAB2890}"/>
              </a:ext>
            </a:extLst>
          </p:cNvPr>
          <p:cNvGraphicFramePr>
            <a:graphicFrameLocks noGrp="1" noChangeAspect="1"/>
          </p:cNvGraphicFramePr>
          <p:nvPr>
            <p:ph sz="quarter" idx="29"/>
            <p:extLst>
              <p:ext uri="{D42A27DB-BD31-4B8C-83A1-F6EECF244321}">
                <p14:modId xmlns:p14="http://schemas.microsoft.com/office/powerpoint/2010/main" val="2674328115"/>
              </p:ext>
            </p:extLst>
          </p:nvPr>
        </p:nvGraphicFramePr>
        <p:xfrm>
          <a:off x="5460365" y="5530847"/>
          <a:ext cx="1357312" cy="444500"/>
        </p:xfrm>
        <a:graphic>
          <a:graphicData uri="http://schemas.openxmlformats.org/presentationml/2006/ole">
            <mc:AlternateContent xmlns:mc="http://schemas.openxmlformats.org/markup-compatibility/2006">
              <mc:Choice xmlns:v="urn:schemas-microsoft-com:vml" Requires="v">
                <p:oleObj spid="_x0000_s422939" name="Equation" r:id="rId7" imgW="2133360" imgH="698400" progId="Equation.DSMT4">
                  <p:embed/>
                </p:oleObj>
              </mc:Choice>
              <mc:Fallback>
                <p:oleObj name="Equation" r:id="rId7" imgW="2133360" imgH="698400" progId="Equation.DSMT4">
                  <p:embed/>
                  <p:pic>
                    <p:nvPicPr>
                      <p:cNvPr id="24" name="Object 23">
                        <a:extLst>
                          <a:ext uri="{FF2B5EF4-FFF2-40B4-BE49-F238E27FC236}">
                            <a16:creationId xmlns:a16="http://schemas.microsoft.com/office/drawing/2014/main" xmlns="" id="{88BD3E72-7E41-4C19-BA4B-EB24820F0ADB}"/>
                          </a:ext>
                        </a:extLst>
                      </p:cNvPr>
                      <p:cNvPicPr/>
                      <p:nvPr/>
                    </p:nvPicPr>
                    <p:blipFill>
                      <a:blip r:embed="rId8"/>
                      <a:stretch>
                        <a:fillRect/>
                      </a:stretch>
                    </p:blipFill>
                    <p:spPr>
                      <a:xfrm>
                        <a:off x="5460365" y="5530847"/>
                        <a:ext cx="1357312" cy="444500"/>
                      </a:xfrm>
                      <a:prstGeom prst="rect">
                        <a:avLst/>
                      </a:prstGeom>
                    </p:spPr>
                  </p:pic>
                </p:oleObj>
              </mc:Fallback>
            </mc:AlternateContent>
          </a:graphicData>
        </a:graphic>
      </p:graphicFrame>
      <p:pic>
        <p:nvPicPr>
          <p:cNvPr id="23" name="Content Placeholder 22" descr="The curve of f(x) = (2 x^4 minus x^2 + 1)∕(x^2 minus 4) is graphed on the x y coordinate plane. Two dashed vertical lines are marked at x = negative 2 and x = 2. The curve consists of 3 branches. The first curve on the left of the dashed line at x = negative 2 falls in the second quadrant, then rises toward x = negative 2. The second curve in the third quadrant rises away from x = negative 2 to (0, 0), the falls toward x = 2. The third curve on the right of the dashed line at x = 2 falls away from the dashed line and rises in the first quadrant.">
            <a:extLst>
              <a:ext uri="{FF2B5EF4-FFF2-40B4-BE49-F238E27FC236}">
                <a16:creationId xmlns:a16="http://schemas.microsoft.com/office/drawing/2014/main" xmlns="" id="{FDE3FC62-6D31-4C40-A792-DC99F1384FE1}"/>
              </a:ext>
            </a:extLst>
          </p:cNvPr>
          <p:cNvPicPr>
            <a:picLocks noGrp="1" noChangeAspect="1"/>
          </p:cNvPicPr>
          <p:nvPr>
            <p:ph sz="quarter" idx="28"/>
          </p:nvPr>
        </p:nvPicPr>
        <p:blipFill>
          <a:blip r:embed="rId9"/>
          <a:stretch>
            <a:fillRect/>
          </a:stretch>
        </p:blipFill>
        <p:spPr>
          <a:xfrm>
            <a:off x="5104136" y="3268257"/>
            <a:ext cx="2319468" cy="2233561"/>
          </a:xfrm>
          <a:prstGeom prst="rect">
            <a:avLst/>
          </a:prstGeom>
        </p:spPr>
      </p:pic>
    </p:spTree>
    <p:extLst>
      <p:ext uri="{BB962C8B-B14F-4D97-AF65-F5344CB8AC3E}">
        <p14:creationId xmlns:p14="http://schemas.microsoft.com/office/powerpoint/2010/main" val="701297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Algebraic Functions</a:t>
            </a:r>
          </a:p>
        </p:txBody>
      </p:sp>
    </p:spTree>
    <p:extLst>
      <p:ext uri="{BB962C8B-B14F-4D97-AF65-F5344CB8AC3E}">
        <p14:creationId xmlns:p14="http://schemas.microsoft.com/office/powerpoint/2010/main" val="327944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472EFB22-E919-4360-A959-7AC95EEDDDBB}"/>
              </a:ext>
            </a:extLst>
          </p:cNvPr>
          <p:cNvSpPr>
            <a:spLocks noGrp="1"/>
          </p:cNvSpPr>
          <p:nvPr>
            <p:ph type="title"/>
          </p:nvPr>
        </p:nvSpPr>
        <p:spPr>
          <a:xfrm>
            <a:off x="838200" y="379639"/>
            <a:ext cx="10515600" cy="676656"/>
          </a:xfrm>
        </p:spPr>
        <p:txBody>
          <a:bodyPr anchor="t"/>
          <a:lstStyle/>
          <a:p>
            <a:pPr>
              <a:lnSpc>
                <a:spcPct val="120000"/>
              </a:lnSpc>
            </a:pPr>
            <a:r>
              <a:rPr lang="en-US" altLang="en-US" sz="2900" dirty="0"/>
              <a:t>Mathematical Models: A Catalog of Essential Functions </a:t>
            </a:r>
            <a:r>
              <a:rPr lang="en-US" altLang="en-US" sz="2900" b="0" dirty="0"/>
              <a:t>(2 of 3)</a:t>
            </a:r>
            <a:endParaRPr lang="en-IN" sz="2900" b="0" dirty="0"/>
          </a:p>
        </p:txBody>
      </p:sp>
      <p:sp>
        <p:nvSpPr>
          <p:cNvPr id="3" name="Content Placeholder 2">
            <a:extLst>
              <a:ext uri="{FF2B5EF4-FFF2-40B4-BE49-F238E27FC236}">
                <a16:creationId xmlns:a16="http://schemas.microsoft.com/office/drawing/2014/main" xmlns="" id="{B8393A3E-A495-4DB3-95AB-FF28C7003729}"/>
              </a:ext>
            </a:extLst>
          </p:cNvPr>
          <p:cNvSpPr>
            <a:spLocks noGrp="1"/>
          </p:cNvSpPr>
          <p:nvPr>
            <p:ph sz="quarter" idx="12"/>
          </p:nvPr>
        </p:nvSpPr>
        <p:spPr>
          <a:xfrm>
            <a:off x="741971" y="1292277"/>
            <a:ext cx="8570705" cy="346700"/>
          </a:xfrm>
        </p:spPr>
        <p:txBody>
          <a:bodyPr/>
          <a:lstStyle/>
          <a:p>
            <a:r>
              <a:rPr lang="en-US" altLang="en-US" dirty="0"/>
              <a:t>Figure 1 illustrates the process of mathematical modeling.</a:t>
            </a:r>
            <a:endParaRPr lang="en-IN" dirty="0"/>
          </a:p>
        </p:txBody>
      </p:sp>
      <p:sp>
        <p:nvSpPr>
          <p:cNvPr id="8" name="Content Placeholder 4">
            <a:extLst>
              <a:ext uri="{FF2B5EF4-FFF2-40B4-BE49-F238E27FC236}">
                <a16:creationId xmlns:a16="http://schemas.microsoft.com/office/drawing/2014/main" xmlns="" id="{9C20CB9F-44A6-46EE-9C5C-CBD71C329DC3}"/>
              </a:ext>
            </a:extLst>
          </p:cNvPr>
          <p:cNvSpPr>
            <a:spLocks noGrp="1"/>
          </p:cNvSpPr>
          <p:nvPr>
            <p:ph sz="quarter" idx="14"/>
          </p:nvPr>
        </p:nvSpPr>
        <p:spPr>
          <a:xfrm>
            <a:off x="755199" y="3933374"/>
            <a:ext cx="10721975" cy="303439"/>
          </a:xfrm>
        </p:spPr>
        <p:txBody>
          <a:bodyPr/>
          <a:lstStyle/>
          <a:p>
            <a:pPr algn="ctr"/>
            <a:r>
              <a:rPr lang="en-US" altLang="en-US" sz="1200" b="1" dirty="0"/>
              <a:t>Figure 1</a:t>
            </a:r>
          </a:p>
        </p:txBody>
      </p:sp>
      <p:sp>
        <p:nvSpPr>
          <p:cNvPr id="5" name="Content Placeholder 4">
            <a:extLst>
              <a:ext uri="{FF2B5EF4-FFF2-40B4-BE49-F238E27FC236}">
                <a16:creationId xmlns:a16="http://schemas.microsoft.com/office/drawing/2014/main" xmlns="" id="{9C20CB9F-44A6-46EE-9C5C-CBD71C329DC3}"/>
              </a:ext>
            </a:extLst>
          </p:cNvPr>
          <p:cNvSpPr>
            <a:spLocks noGrp="1"/>
          </p:cNvSpPr>
          <p:nvPr>
            <p:ph sz="quarter" idx="14"/>
          </p:nvPr>
        </p:nvSpPr>
        <p:spPr>
          <a:xfrm>
            <a:off x="733425" y="3623464"/>
            <a:ext cx="10721975" cy="295393"/>
          </a:xfrm>
        </p:spPr>
        <p:txBody>
          <a:bodyPr/>
          <a:lstStyle/>
          <a:p>
            <a:pPr algn="ctr"/>
            <a:r>
              <a:rPr lang="en-US" altLang="en-US" sz="1400" dirty="0"/>
              <a:t>The modeling process</a:t>
            </a:r>
            <a:endParaRPr lang="en-US" altLang="en-US" sz="1200" b="1" dirty="0"/>
          </a:p>
        </p:txBody>
      </p:sp>
      <p:pic>
        <p:nvPicPr>
          <p:cNvPr id="6" name="Content Placeholder 5" descr="The four stages of the modeling process are real-world problem, mathematical model, mathematical conclusions, and real-world predictions. The steps between the stages are as follows. Formulate between real-world problems and mathematical model. Solve between mathematical model and mathematical conclusions. Interpret between mathematical conclusions and real-world predictions. Test between real-world predictions and real-world problems.&#10;"/>
          <p:cNvPicPr>
            <a:picLocks noGrp="1" noChangeAspect="1"/>
          </p:cNvPicPr>
          <p:nvPr>
            <p:ph sz="quarter" idx="13"/>
          </p:nvPr>
        </p:nvPicPr>
        <p:blipFill>
          <a:blip r:embed="rId2"/>
          <a:stretch>
            <a:fillRect/>
          </a:stretch>
        </p:blipFill>
        <p:spPr>
          <a:xfrm>
            <a:off x="1605895" y="2016919"/>
            <a:ext cx="9037254" cy="1307420"/>
          </a:xfrm>
          <a:prstGeom prst="rect">
            <a:avLst/>
          </a:prstGeom>
          <a:noFill/>
          <a:ln>
            <a:noFill/>
          </a:ln>
        </p:spPr>
      </p:pic>
    </p:spTree>
    <p:extLst>
      <p:ext uri="{BB962C8B-B14F-4D97-AF65-F5344CB8AC3E}">
        <p14:creationId xmlns:p14="http://schemas.microsoft.com/office/powerpoint/2010/main" val="2999256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E968C-DAB4-4D4E-9A19-80ACA0E23C39}"/>
              </a:ext>
            </a:extLst>
          </p:cNvPr>
          <p:cNvSpPr>
            <a:spLocks noGrp="1"/>
          </p:cNvSpPr>
          <p:nvPr>
            <p:ph type="title"/>
          </p:nvPr>
        </p:nvSpPr>
        <p:spPr/>
        <p:txBody>
          <a:bodyPr/>
          <a:lstStyle/>
          <a:p>
            <a:r>
              <a:rPr lang="en-US" altLang="en-US" dirty="0"/>
              <a:t>Algebraic Functions </a:t>
            </a:r>
            <a:r>
              <a:rPr lang="en-US" altLang="en-US" b="0" dirty="0"/>
              <a:t>(1 of 2)</a:t>
            </a:r>
            <a:endParaRPr lang="en-IN" b="0" dirty="0"/>
          </a:p>
        </p:txBody>
      </p:sp>
      <p:sp>
        <p:nvSpPr>
          <p:cNvPr id="3" name="Content Placeholder 2">
            <a:extLst>
              <a:ext uri="{FF2B5EF4-FFF2-40B4-BE49-F238E27FC236}">
                <a16:creationId xmlns:a16="http://schemas.microsoft.com/office/drawing/2014/main" xmlns="" id="{6935CD8C-0CEF-40C2-A25F-6FA5645A3E54}"/>
              </a:ext>
            </a:extLst>
          </p:cNvPr>
          <p:cNvSpPr>
            <a:spLocks noGrp="1"/>
          </p:cNvSpPr>
          <p:nvPr>
            <p:ph sz="quarter" idx="23"/>
          </p:nvPr>
        </p:nvSpPr>
        <p:spPr>
          <a:xfrm>
            <a:off x="736600" y="1289050"/>
            <a:ext cx="10718800" cy="2022186"/>
          </a:xfrm>
        </p:spPr>
        <p:txBody>
          <a:bodyPr/>
          <a:lstStyle/>
          <a:p>
            <a:pPr>
              <a:lnSpc>
                <a:spcPct val="100000"/>
              </a:lnSpc>
              <a:spcAft>
                <a:spcPts val="600"/>
              </a:spcAft>
            </a:pPr>
            <a:r>
              <a:rPr lang="en-US" altLang="en-US" dirty="0"/>
              <a:t>A function </a:t>
            </a:r>
            <a:r>
              <a:rPr lang="en-US" altLang="en-US" i="1" dirty="0"/>
              <a:t>f</a:t>
            </a:r>
            <a:r>
              <a:rPr lang="en-US" altLang="en-US" dirty="0"/>
              <a:t> is called an </a:t>
            </a:r>
            <a:r>
              <a:rPr lang="en-US" altLang="en-US" b="1" dirty="0"/>
              <a:t>algebraic function </a:t>
            </a:r>
            <a:r>
              <a:rPr lang="en-US" altLang="en-US" dirty="0"/>
              <a:t>if it can be constructed using algebraic operations (such as addition, subtraction, multiplication, division, and taking roots) starting with polynomials. Any rational function is automatically an algebraic function.</a:t>
            </a:r>
          </a:p>
          <a:p>
            <a:pPr>
              <a:lnSpc>
                <a:spcPct val="100000"/>
              </a:lnSpc>
              <a:spcAft>
                <a:spcPts val="600"/>
              </a:spcAft>
            </a:pPr>
            <a:r>
              <a:rPr lang="en-US" altLang="en-US" dirty="0"/>
              <a:t>Here are two more examples:</a:t>
            </a:r>
            <a:endParaRPr lang="en-IN" dirty="0"/>
          </a:p>
        </p:txBody>
      </p:sp>
      <p:graphicFrame>
        <p:nvGraphicFramePr>
          <p:cNvPr id="8" name="Content Placeholder 7" descr="f(x) = sqrt((x^2) + 1). g(x) = (((x^4) minus 16(x^2))/(x + (sqrt(x)))) + (x minus 2) root3(x + 1)&#10;">
            <a:extLst>
              <a:ext uri="{FF2B5EF4-FFF2-40B4-BE49-F238E27FC236}">
                <a16:creationId xmlns:a16="http://schemas.microsoft.com/office/drawing/2014/main" xmlns="" id="{2D9D8AB5-2325-4259-9325-D1855DE7BE13}"/>
              </a:ext>
            </a:extLst>
          </p:cNvPr>
          <p:cNvGraphicFramePr>
            <a:graphicFrameLocks noGrp="1" noChangeAspect="1"/>
          </p:cNvGraphicFramePr>
          <p:nvPr>
            <p:ph sz="quarter" idx="24"/>
            <p:extLst>
              <p:ext uri="{D42A27DB-BD31-4B8C-83A1-F6EECF244321}">
                <p14:modId xmlns:p14="http://schemas.microsoft.com/office/powerpoint/2010/main" val="885395390"/>
              </p:ext>
            </p:extLst>
          </p:nvPr>
        </p:nvGraphicFramePr>
        <p:xfrm>
          <a:off x="3043186" y="3715203"/>
          <a:ext cx="6187001" cy="784225"/>
        </p:xfrm>
        <a:graphic>
          <a:graphicData uri="http://schemas.openxmlformats.org/presentationml/2006/ole">
            <mc:AlternateContent xmlns:mc="http://schemas.openxmlformats.org/markup-compatibility/2006">
              <mc:Choice xmlns:v="urn:schemas-microsoft-com:vml" Requires="v">
                <p:oleObj spid="_x0000_s402783" name="Equation" r:id="rId3" imgW="6413400" imgH="812520" progId="Equation.DSMT4">
                  <p:embed/>
                </p:oleObj>
              </mc:Choice>
              <mc:Fallback>
                <p:oleObj name="Equation" r:id="rId3" imgW="6413400" imgH="812520" progId="Equation.DSMT4">
                  <p:embed/>
                  <p:pic>
                    <p:nvPicPr>
                      <p:cNvPr id="7" name="Object 6">
                        <a:extLst>
                          <a:ext uri="{FF2B5EF4-FFF2-40B4-BE49-F238E27FC236}">
                            <a16:creationId xmlns:a16="http://schemas.microsoft.com/office/drawing/2014/main" xmlns="" id="{F1BF56D9-96D7-4841-A916-2E0148410A95}"/>
                          </a:ext>
                        </a:extLst>
                      </p:cNvPr>
                      <p:cNvPicPr/>
                      <p:nvPr/>
                    </p:nvPicPr>
                    <p:blipFill>
                      <a:blip r:embed="rId4"/>
                      <a:stretch>
                        <a:fillRect/>
                      </a:stretch>
                    </p:blipFill>
                    <p:spPr>
                      <a:xfrm>
                        <a:off x="3043186" y="3715203"/>
                        <a:ext cx="6187001" cy="784225"/>
                      </a:xfrm>
                      <a:prstGeom prst="rect">
                        <a:avLst/>
                      </a:prstGeom>
                    </p:spPr>
                  </p:pic>
                </p:oleObj>
              </mc:Fallback>
            </mc:AlternateContent>
          </a:graphicData>
        </a:graphic>
      </p:graphicFrame>
    </p:spTree>
    <p:extLst>
      <p:ext uri="{BB962C8B-B14F-4D97-AF65-F5344CB8AC3E}">
        <p14:creationId xmlns:p14="http://schemas.microsoft.com/office/powerpoint/2010/main" val="3587802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026824-3271-4307-9098-C8B33E09A9BB}"/>
              </a:ext>
            </a:extLst>
          </p:cNvPr>
          <p:cNvSpPr>
            <a:spLocks noGrp="1"/>
          </p:cNvSpPr>
          <p:nvPr>
            <p:ph type="title"/>
          </p:nvPr>
        </p:nvSpPr>
        <p:spPr/>
        <p:txBody>
          <a:bodyPr/>
          <a:lstStyle/>
          <a:p>
            <a:r>
              <a:rPr lang="en-US" altLang="en-US" dirty="0"/>
              <a:t>Algebraic Functions </a:t>
            </a:r>
            <a:r>
              <a:rPr lang="en-US" altLang="en-US" b="0" dirty="0"/>
              <a:t>(2 of 2)</a:t>
            </a:r>
            <a:endParaRPr lang="en-IN" dirty="0"/>
          </a:p>
        </p:txBody>
      </p:sp>
      <p:sp>
        <p:nvSpPr>
          <p:cNvPr id="3" name="Content Placeholder 2">
            <a:extLst>
              <a:ext uri="{FF2B5EF4-FFF2-40B4-BE49-F238E27FC236}">
                <a16:creationId xmlns:a16="http://schemas.microsoft.com/office/drawing/2014/main" xmlns="" id="{D1EAD6E5-0E34-4584-BF96-76D4D3D9E142}"/>
              </a:ext>
            </a:extLst>
          </p:cNvPr>
          <p:cNvSpPr>
            <a:spLocks noGrp="1"/>
          </p:cNvSpPr>
          <p:nvPr>
            <p:ph sz="quarter" idx="23"/>
          </p:nvPr>
        </p:nvSpPr>
        <p:spPr>
          <a:xfrm>
            <a:off x="736600" y="1289049"/>
            <a:ext cx="10718800" cy="873450"/>
          </a:xfrm>
        </p:spPr>
        <p:txBody>
          <a:bodyPr/>
          <a:lstStyle/>
          <a:p>
            <a:pPr>
              <a:lnSpc>
                <a:spcPct val="100000"/>
              </a:lnSpc>
            </a:pPr>
            <a:r>
              <a:rPr lang="en-US" altLang="en-US" dirty="0"/>
              <a:t>An example of an algebraic function occurs in the theory of relativity. The mass of a particle with velocity </a:t>
            </a:r>
            <a:r>
              <a:rPr lang="en-US" altLang="en-US" i="1" dirty="0"/>
              <a:t>v</a:t>
            </a:r>
            <a:r>
              <a:rPr lang="en-US" altLang="en-US" dirty="0"/>
              <a:t> is</a:t>
            </a:r>
            <a:endParaRPr lang="en-IN" dirty="0"/>
          </a:p>
        </p:txBody>
      </p:sp>
      <p:graphicFrame>
        <p:nvGraphicFramePr>
          <p:cNvPr id="12" name="Content Placeholder 11" descr="m = f(v) = (m_0)∕(sqrt(1 minus ((v^2)∕c^2)))&#10;">
            <a:extLst>
              <a:ext uri="{FF2B5EF4-FFF2-40B4-BE49-F238E27FC236}">
                <a16:creationId xmlns:a16="http://schemas.microsoft.com/office/drawing/2014/main" xmlns="" id="{E7FDBBF3-B4C8-4F71-8C43-59FDA38703E8}"/>
              </a:ext>
            </a:extLst>
          </p:cNvPr>
          <p:cNvGraphicFramePr>
            <a:graphicFrameLocks noGrp="1" noChangeAspect="1"/>
          </p:cNvGraphicFramePr>
          <p:nvPr>
            <p:ph sz="quarter" idx="24"/>
            <p:extLst>
              <p:ext uri="{D42A27DB-BD31-4B8C-83A1-F6EECF244321}">
                <p14:modId xmlns:p14="http://schemas.microsoft.com/office/powerpoint/2010/main" val="758797890"/>
              </p:ext>
            </p:extLst>
          </p:nvPr>
        </p:nvGraphicFramePr>
        <p:xfrm>
          <a:off x="4374254" y="2185306"/>
          <a:ext cx="3292655" cy="920750"/>
        </p:xfrm>
        <a:graphic>
          <a:graphicData uri="http://schemas.openxmlformats.org/presentationml/2006/ole">
            <mc:AlternateContent xmlns:mc="http://schemas.openxmlformats.org/markup-compatibility/2006">
              <mc:Choice xmlns:v="urn:schemas-microsoft-com:vml" Requires="v">
                <p:oleObj spid="_x0000_s404150" name="Equation" r:id="rId3" imgW="2997000" imgH="838080" progId="Equation.DSMT4">
                  <p:embed/>
                </p:oleObj>
              </mc:Choice>
              <mc:Fallback>
                <p:oleObj name="Equation" r:id="rId3" imgW="2997000" imgH="838080" progId="Equation.DSMT4">
                  <p:embed/>
                  <p:pic>
                    <p:nvPicPr>
                      <p:cNvPr id="11" name="Object 10">
                        <a:extLst>
                          <a:ext uri="{FF2B5EF4-FFF2-40B4-BE49-F238E27FC236}">
                            <a16:creationId xmlns:a16="http://schemas.microsoft.com/office/drawing/2014/main" xmlns="" id="{52D21BC9-363A-4C76-8577-39FF1AE543AA}"/>
                          </a:ext>
                        </a:extLst>
                      </p:cNvPr>
                      <p:cNvPicPr/>
                      <p:nvPr/>
                    </p:nvPicPr>
                    <p:blipFill>
                      <a:blip r:embed="rId4"/>
                      <a:stretch>
                        <a:fillRect/>
                      </a:stretch>
                    </p:blipFill>
                    <p:spPr>
                      <a:xfrm>
                        <a:off x="4374254" y="2185306"/>
                        <a:ext cx="3292655" cy="92075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050EA446-5CFB-4C7A-B7CD-FE9852534940}"/>
              </a:ext>
            </a:extLst>
          </p:cNvPr>
          <p:cNvSpPr>
            <a:spLocks noGrp="1"/>
          </p:cNvSpPr>
          <p:nvPr>
            <p:ph sz="quarter" idx="25"/>
          </p:nvPr>
        </p:nvSpPr>
        <p:spPr>
          <a:xfrm>
            <a:off x="736600" y="3529518"/>
            <a:ext cx="5993384" cy="324300"/>
          </a:xfrm>
        </p:spPr>
        <p:txBody>
          <a:bodyPr/>
          <a:lstStyle/>
          <a:p>
            <a:r>
              <a:rPr lang="en-US" altLang="en-US" dirty="0"/>
              <a:t>where </a:t>
            </a:r>
            <a:r>
              <a:rPr lang="en-US" altLang="en-US" i="1" dirty="0"/>
              <a:t>m</a:t>
            </a:r>
            <a:r>
              <a:rPr lang="en-US" altLang="en-US" baseline="-25000" dirty="0"/>
              <a:t>0 </a:t>
            </a:r>
            <a:r>
              <a:rPr lang="en-US" altLang="en-US" dirty="0"/>
              <a:t>is the rest mass of the particle and</a:t>
            </a:r>
            <a:endParaRPr lang="en-IN" dirty="0"/>
          </a:p>
        </p:txBody>
      </p:sp>
      <p:graphicFrame>
        <p:nvGraphicFramePr>
          <p:cNvPr id="14" name="Content Placeholder 13" descr="c = 3.0 times 10^5 kilometers per second">
            <a:extLst>
              <a:ext uri="{FF2B5EF4-FFF2-40B4-BE49-F238E27FC236}">
                <a16:creationId xmlns:a16="http://schemas.microsoft.com/office/drawing/2014/main" xmlns="" id="{ABBAC88A-582C-44C7-826D-FE19A00CCDB7}"/>
              </a:ext>
            </a:extLst>
          </p:cNvPr>
          <p:cNvGraphicFramePr>
            <a:graphicFrameLocks noGrp="1" noChangeAspect="1"/>
          </p:cNvGraphicFramePr>
          <p:nvPr>
            <p:ph sz="quarter" idx="26"/>
            <p:extLst>
              <p:ext uri="{D42A27DB-BD31-4B8C-83A1-F6EECF244321}">
                <p14:modId xmlns:p14="http://schemas.microsoft.com/office/powerpoint/2010/main" val="2119683766"/>
              </p:ext>
            </p:extLst>
          </p:nvPr>
        </p:nvGraphicFramePr>
        <p:xfrm>
          <a:off x="6758274" y="3486602"/>
          <a:ext cx="2400300" cy="342900"/>
        </p:xfrm>
        <a:graphic>
          <a:graphicData uri="http://schemas.openxmlformats.org/presentationml/2006/ole">
            <mc:AlternateContent xmlns:mc="http://schemas.openxmlformats.org/markup-compatibility/2006">
              <mc:Choice xmlns:v="urn:schemas-microsoft-com:vml" Requires="v">
                <p:oleObj spid="_x0000_s404151" name="Equation" r:id="rId5" imgW="2400120" imgH="342720" progId="Equation.DSMT4">
                  <p:embed/>
                </p:oleObj>
              </mc:Choice>
              <mc:Fallback>
                <p:oleObj name="Equation" r:id="rId5" imgW="2400120" imgH="342720" progId="Equation.DSMT4">
                  <p:embed/>
                  <p:pic>
                    <p:nvPicPr>
                      <p:cNvPr id="13" name="Object 12">
                        <a:extLst>
                          <a:ext uri="{FF2B5EF4-FFF2-40B4-BE49-F238E27FC236}">
                            <a16:creationId xmlns:a16="http://schemas.microsoft.com/office/drawing/2014/main" xmlns="" id="{274C0639-FC66-4587-B198-F841D3C6C8E4}"/>
                          </a:ext>
                        </a:extLst>
                      </p:cNvPr>
                      <p:cNvPicPr/>
                      <p:nvPr/>
                    </p:nvPicPr>
                    <p:blipFill>
                      <a:blip r:embed="rId6"/>
                      <a:stretch>
                        <a:fillRect/>
                      </a:stretch>
                    </p:blipFill>
                    <p:spPr>
                      <a:xfrm>
                        <a:off x="6758274" y="3486602"/>
                        <a:ext cx="2400300" cy="3429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08CA4DAE-2E36-430D-AAA1-72035847ED1A}"/>
              </a:ext>
            </a:extLst>
          </p:cNvPr>
          <p:cNvSpPr>
            <a:spLocks noGrp="1"/>
          </p:cNvSpPr>
          <p:nvPr>
            <p:ph sz="quarter" idx="27"/>
          </p:nvPr>
        </p:nvSpPr>
        <p:spPr>
          <a:xfrm>
            <a:off x="9231144" y="3520282"/>
            <a:ext cx="2251964" cy="280645"/>
          </a:xfrm>
        </p:spPr>
        <p:txBody>
          <a:bodyPr/>
          <a:lstStyle/>
          <a:p>
            <a:r>
              <a:rPr lang="en-US" altLang="en-US" dirty="0"/>
              <a:t>is the speed of</a:t>
            </a:r>
            <a:endParaRPr lang="en-IN" dirty="0"/>
          </a:p>
        </p:txBody>
      </p:sp>
      <p:sp>
        <p:nvSpPr>
          <p:cNvPr id="8" name="Content Placeholder 7">
            <a:extLst>
              <a:ext uri="{FF2B5EF4-FFF2-40B4-BE49-F238E27FC236}">
                <a16:creationId xmlns:a16="http://schemas.microsoft.com/office/drawing/2014/main" xmlns="" id="{D435BF1E-0D3F-4D63-B566-F0FBC7CB6696}"/>
              </a:ext>
            </a:extLst>
          </p:cNvPr>
          <p:cNvSpPr>
            <a:spLocks noGrp="1"/>
          </p:cNvSpPr>
          <p:nvPr>
            <p:ph sz="quarter" idx="28"/>
          </p:nvPr>
        </p:nvSpPr>
        <p:spPr>
          <a:xfrm>
            <a:off x="736600" y="3891191"/>
            <a:ext cx="10718800" cy="1913864"/>
          </a:xfrm>
        </p:spPr>
        <p:txBody>
          <a:bodyPr/>
          <a:lstStyle/>
          <a:p>
            <a:pPr>
              <a:lnSpc>
                <a:spcPct val="100000"/>
              </a:lnSpc>
            </a:pPr>
            <a:r>
              <a:rPr lang="en-US" altLang="en-US" dirty="0"/>
              <a:t>light in a vacuum. </a:t>
            </a:r>
          </a:p>
          <a:p>
            <a:pPr>
              <a:lnSpc>
                <a:spcPct val="100000"/>
              </a:lnSpc>
            </a:pPr>
            <a:endParaRPr lang="en-US" sz="1050" dirty="0"/>
          </a:p>
          <a:p>
            <a:pPr>
              <a:lnSpc>
                <a:spcPct val="100000"/>
              </a:lnSpc>
            </a:pPr>
            <a:r>
              <a:rPr lang="en-IN" dirty="0"/>
              <a:t>Functions that are not algebraic are called </a:t>
            </a:r>
            <a:r>
              <a:rPr lang="en-IN" b="1" dirty="0"/>
              <a:t>transcendental</a:t>
            </a:r>
            <a:r>
              <a:rPr lang="en-IN" dirty="0"/>
              <a:t>; these include the trigonometric, exponential, and logarithmic functions.</a:t>
            </a:r>
          </a:p>
        </p:txBody>
      </p:sp>
    </p:spTree>
    <p:extLst>
      <p:ext uri="{BB962C8B-B14F-4D97-AF65-F5344CB8AC3E}">
        <p14:creationId xmlns:p14="http://schemas.microsoft.com/office/powerpoint/2010/main" val="2205939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Trigonometric Functions</a:t>
            </a:r>
          </a:p>
        </p:txBody>
      </p:sp>
    </p:spTree>
    <p:extLst>
      <p:ext uri="{BB962C8B-B14F-4D97-AF65-F5344CB8AC3E}">
        <p14:creationId xmlns:p14="http://schemas.microsoft.com/office/powerpoint/2010/main" val="2596039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510B0A-997E-478D-9C0E-7DF46BB89985}"/>
              </a:ext>
            </a:extLst>
          </p:cNvPr>
          <p:cNvSpPr>
            <a:spLocks noGrp="1"/>
          </p:cNvSpPr>
          <p:nvPr>
            <p:ph type="title"/>
          </p:nvPr>
        </p:nvSpPr>
        <p:spPr/>
        <p:txBody>
          <a:bodyPr/>
          <a:lstStyle/>
          <a:p>
            <a:r>
              <a:rPr lang="en-US" altLang="en-US" dirty="0"/>
              <a:t>Trigonometric Functions </a:t>
            </a:r>
            <a:r>
              <a:rPr lang="en-US" altLang="en-US" b="0" dirty="0"/>
              <a:t>(1 of 6)</a:t>
            </a:r>
            <a:endParaRPr lang="en-IN" b="0" dirty="0"/>
          </a:p>
        </p:txBody>
      </p:sp>
      <p:sp>
        <p:nvSpPr>
          <p:cNvPr id="3" name="Text Placeholder 2">
            <a:extLst>
              <a:ext uri="{FF2B5EF4-FFF2-40B4-BE49-F238E27FC236}">
                <a16:creationId xmlns:a16="http://schemas.microsoft.com/office/drawing/2014/main" xmlns="" id="{8EAA3147-C09B-48EC-9378-D6FA6C1000B6}"/>
              </a:ext>
            </a:extLst>
          </p:cNvPr>
          <p:cNvSpPr>
            <a:spLocks noGrp="1"/>
          </p:cNvSpPr>
          <p:nvPr>
            <p:ph type="body" sz="quarter" idx="15"/>
          </p:nvPr>
        </p:nvSpPr>
        <p:spPr>
          <a:xfrm>
            <a:off x="743576" y="1289684"/>
            <a:ext cx="10711543" cy="1786025"/>
          </a:xfrm>
        </p:spPr>
        <p:txBody>
          <a:bodyPr/>
          <a:lstStyle/>
          <a:p>
            <a:pPr>
              <a:lnSpc>
                <a:spcPct val="100000"/>
              </a:lnSpc>
              <a:spcAft>
                <a:spcPts val="600"/>
              </a:spcAft>
            </a:pPr>
            <a:r>
              <a:rPr lang="en-US" altLang="en-US" dirty="0"/>
              <a:t>In calculus the convention is that </a:t>
            </a:r>
            <a:r>
              <a:rPr lang="en-US" altLang="en-US" i="1" dirty="0"/>
              <a:t>radian measure </a:t>
            </a:r>
            <a:r>
              <a:rPr lang="en-US" altLang="en-US" dirty="0"/>
              <a:t>is always used (except when otherwise indicated).</a:t>
            </a:r>
          </a:p>
          <a:p>
            <a:pPr>
              <a:lnSpc>
                <a:spcPct val="100000"/>
              </a:lnSpc>
              <a:spcAft>
                <a:spcPts val="600"/>
              </a:spcAft>
            </a:pPr>
            <a:r>
              <a:rPr lang="en-US" altLang="en-US" dirty="0"/>
              <a:t>For example, when we use the function </a:t>
            </a:r>
            <a:r>
              <a:rPr lang="en-US" altLang="en-US" i="1" dirty="0"/>
              <a:t>f</a:t>
            </a:r>
            <a:r>
              <a:rPr lang="en-US" altLang="en-US" sz="400" i="1" dirty="0"/>
              <a:t> </a:t>
            </a:r>
            <a:r>
              <a:rPr lang="en-US" altLang="en-US" dirty="0"/>
              <a:t>(</a:t>
            </a:r>
            <a:r>
              <a:rPr lang="en-US" altLang="en-US" i="1" dirty="0"/>
              <a:t>x</a:t>
            </a:r>
            <a:r>
              <a:rPr lang="en-US" altLang="en-US" dirty="0"/>
              <a:t>) = sin </a:t>
            </a:r>
            <a:r>
              <a:rPr lang="en-US" altLang="en-US" i="1" dirty="0"/>
              <a:t>x</a:t>
            </a:r>
            <a:r>
              <a:rPr lang="en-US" altLang="en-US" dirty="0"/>
              <a:t>, it is understood that sin </a:t>
            </a:r>
            <a:r>
              <a:rPr lang="en-US" altLang="en-US" i="1" dirty="0"/>
              <a:t>x </a:t>
            </a:r>
            <a:r>
              <a:rPr lang="en-US" altLang="en-US" dirty="0"/>
              <a:t>means the sine of the angle whose radian measure is </a:t>
            </a:r>
            <a:r>
              <a:rPr lang="en-US" altLang="en-US" i="1" dirty="0"/>
              <a:t>x</a:t>
            </a:r>
            <a:r>
              <a:rPr lang="en-US" altLang="en-US" dirty="0"/>
              <a:t>.</a:t>
            </a:r>
          </a:p>
        </p:txBody>
      </p:sp>
    </p:spTree>
    <p:extLst>
      <p:ext uri="{BB962C8B-B14F-4D97-AF65-F5344CB8AC3E}">
        <p14:creationId xmlns:p14="http://schemas.microsoft.com/office/powerpoint/2010/main" val="383098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48767-42DB-4154-8C62-166E053BD586}"/>
              </a:ext>
            </a:extLst>
          </p:cNvPr>
          <p:cNvSpPr>
            <a:spLocks noGrp="1"/>
          </p:cNvSpPr>
          <p:nvPr>
            <p:ph type="title"/>
          </p:nvPr>
        </p:nvSpPr>
        <p:spPr/>
        <p:txBody>
          <a:bodyPr/>
          <a:lstStyle/>
          <a:p>
            <a:r>
              <a:rPr lang="en-US" altLang="en-US" dirty="0"/>
              <a:t>Trigonometric Functions </a:t>
            </a:r>
            <a:r>
              <a:rPr lang="en-US" altLang="en-US" b="0" dirty="0"/>
              <a:t>(2 of 6)</a:t>
            </a:r>
            <a:endParaRPr lang="en-IN" dirty="0"/>
          </a:p>
        </p:txBody>
      </p:sp>
      <p:sp>
        <p:nvSpPr>
          <p:cNvPr id="3" name="Content Placeholder 2">
            <a:extLst>
              <a:ext uri="{FF2B5EF4-FFF2-40B4-BE49-F238E27FC236}">
                <a16:creationId xmlns:a16="http://schemas.microsoft.com/office/drawing/2014/main" xmlns="" id="{84BFF574-8338-4330-83AA-78A21B09ED5B}"/>
              </a:ext>
            </a:extLst>
          </p:cNvPr>
          <p:cNvSpPr>
            <a:spLocks noGrp="1"/>
          </p:cNvSpPr>
          <p:nvPr>
            <p:ph sz="quarter" idx="12"/>
          </p:nvPr>
        </p:nvSpPr>
        <p:spPr>
          <a:xfrm>
            <a:off x="741971" y="1292278"/>
            <a:ext cx="10721975" cy="294760"/>
          </a:xfrm>
        </p:spPr>
        <p:txBody>
          <a:bodyPr/>
          <a:lstStyle/>
          <a:p>
            <a:r>
              <a:rPr lang="en-US" altLang="en-US" dirty="0"/>
              <a:t>Thus the graphs of the sine and cosine functions are as shown in Figure 19.</a:t>
            </a:r>
            <a:endParaRPr lang="en-IN" dirty="0"/>
          </a:p>
        </p:txBody>
      </p:sp>
      <p:sp>
        <p:nvSpPr>
          <p:cNvPr id="9" name="Content Placeholder 8">
            <a:extLst>
              <a:ext uri="{FF2B5EF4-FFF2-40B4-BE49-F238E27FC236}">
                <a16:creationId xmlns:a16="http://schemas.microsoft.com/office/drawing/2014/main" xmlns="" id="{6A9B4E1C-D1FB-45A7-96A7-30823F64FFD1}"/>
              </a:ext>
            </a:extLst>
          </p:cNvPr>
          <p:cNvSpPr>
            <a:spLocks noGrp="1"/>
          </p:cNvSpPr>
          <p:nvPr>
            <p:ph sz="quarter" idx="17"/>
          </p:nvPr>
        </p:nvSpPr>
        <p:spPr>
          <a:xfrm>
            <a:off x="731043" y="5424344"/>
            <a:ext cx="10729913" cy="285750"/>
          </a:xfrm>
        </p:spPr>
        <p:txBody>
          <a:bodyPr/>
          <a:lstStyle/>
          <a:p>
            <a:pPr algn="ctr"/>
            <a:r>
              <a:rPr lang="en-US" altLang="en-US" sz="1200" b="1" dirty="0"/>
              <a:t>Figure 19</a:t>
            </a:r>
          </a:p>
        </p:txBody>
      </p:sp>
      <p:sp>
        <p:nvSpPr>
          <p:cNvPr id="5" name="Content Placeholder 4">
            <a:extLst>
              <a:ext uri="{FF2B5EF4-FFF2-40B4-BE49-F238E27FC236}">
                <a16:creationId xmlns:a16="http://schemas.microsoft.com/office/drawing/2014/main" xmlns="" id="{76FA9B8E-53C7-4DE6-A265-94C755827E1E}"/>
              </a:ext>
            </a:extLst>
          </p:cNvPr>
          <p:cNvSpPr>
            <a:spLocks noGrp="1"/>
          </p:cNvSpPr>
          <p:nvPr>
            <p:ph sz="quarter" idx="14"/>
          </p:nvPr>
        </p:nvSpPr>
        <p:spPr>
          <a:xfrm>
            <a:off x="1838326" y="4551555"/>
            <a:ext cx="2095500" cy="406929"/>
          </a:xfrm>
        </p:spPr>
        <p:txBody>
          <a:bodyPr/>
          <a:lstStyle/>
          <a:p>
            <a:r>
              <a:rPr lang="en-US" altLang="en-US" sz="1400" dirty="0"/>
              <a:t>(a) </a:t>
            </a:r>
            <a:r>
              <a:rPr lang="en-US" altLang="en-US" sz="1400" i="1" dirty="0"/>
              <a:t>f</a:t>
            </a:r>
            <a:r>
              <a:rPr lang="en-US" altLang="en-US" sz="400" dirty="0"/>
              <a:t> </a:t>
            </a:r>
            <a:r>
              <a:rPr lang="en-US" altLang="en-US" sz="1400" dirty="0"/>
              <a:t>(</a:t>
            </a:r>
            <a:r>
              <a:rPr lang="en-US" altLang="en-US" sz="1400" i="1" dirty="0"/>
              <a:t>x</a:t>
            </a:r>
            <a:r>
              <a:rPr lang="en-US" altLang="en-US" sz="1400" dirty="0"/>
              <a:t>) = sin </a:t>
            </a:r>
            <a:r>
              <a:rPr lang="en-US" altLang="en-US" sz="1400" i="1" dirty="0"/>
              <a:t>x</a:t>
            </a:r>
          </a:p>
        </p:txBody>
      </p:sp>
      <p:pic>
        <p:nvPicPr>
          <p:cNvPr id="11" name="Content Placeholder 10" descr="The graph of f(x) = sin(x) is a sinusoidal curve that oscillates about y = 0 with amplitude 1, period 2 pi, and a maximum at (pi/ 2, 1). &#10;">
            <a:extLst>
              <a:ext uri="{FF2B5EF4-FFF2-40B4-BE49-F238E27FC236}">
                <a16:creationId xmlns:a16="http://schemas.microsoft.com/office/drawing/2014/main" xmlns="" id="{0C929919-63DB-4FBC-B305-D52682CE6156}"/>
              </a:ext>
            </a:extLst>
          </p:cNvPr>
          <p:cNvPicPr>
            <a:picLocks noGrp="1" noChangeAspect="1"/>
          </p:cNvPicPr>
          <p:nvPr>
            <p:ph sz="quarter" idx="13"/>
          </p:nvPr>
        </p:nvPicPr>
        <p:blipFill>
          <a:blip r:embed="rId2"/>
          <a:stretch>
            <a:fillRect/>
          </a:stretch>
        </p:blipFill>
        <p:spPr>
          <a:xfrm>
            <a:off x="656593" y="2397152"/>
            <a:ext cx="5354779" cy="1907270"/>
          </a:xfrm>
          <a:prstGeom prst="rect">
            <a:avLst/>
          </a:prstGeom>
        </p:spPr>
      </p:pic>
      <p:sp>
        <p:nvSpPr>
          <p:cNvPr id="8" name="Content Placeholder 7">
            <a:extLst>
              <a:ext uri="{FF2B5EF4-FFF2-40B4-BE49-F238E27FC236}">
                <a16:creationId xmlns:a16="http://schemas.microsoft.com/office/drawing/2014/main" xmlns="" id="{398A6862-DFA9-4675-97B8-F144F7C5DC78}"/>
              </a:ext>
            </a:extLst>
          </p:cNvPr>
          <p:cNvSpPr>
            <a:spLocks noGrp="1"/>
          </p:cNvSpPr>
          <p:nvPr>
            <p:ph sz="quarter" idx="16"/>
          </p:nvPr>
        </p:nvSpPr>
        <p:spPr>
          <a:xfrm>
            <a:off x="8020050" y="4551556"/>
            <a:ext cx="2219325" cy="406929"/>
          </a:xfrm>
        </p:spPr>
        <p:txBody>
          <a:bodyPr/>
          <a:lstStyle/>
          <a:p>
            <a:r>
              <a:rPr lang="en-US" altLang="en-US" sz="1400" dirty="0"/>
              <a:t>(b) </a:t>
            </a:r>
            <a:r>
              <a:rPr lang="en-US" altLang="en-US" sz="1400" i="1" dirty="0"/>
              <a:t>g</a:t>
            </a:r>
            <a:r>
              <a:rPr lang="en-US" altLang="en-US" sz="400" dirty="0"/>
              <a:t> </a:t>
            </a:r>
            <a:r>
              <a:rPr lang="en-US" altLang="en-US" sz="1400" dirty="0"/>
              <a:t>(</a:t>
            </a:r>
            <a:r>
              <a:rPr lang="en-US" altLang="en-US" sz="1400" i="1" dirty="0"/>
              <a:t>x</a:t>
            </a:r>
            <a:r>
              <a:rPr lang="en-US" altLang="en-US" sz="1400" dirty="0"/>
              <a:t>) = cos </a:t>
            </a:r>
            <a:r>
              <a:rPr lang="en-US" altLang="en-US" sz="1400" i="1" dirty="0"/>
              <a:t>x</a:t>
            </a:r>
          </a:p>
        </p:txBody>
      </p:sp>
      <p:pic>
        <p:nvPicPr>
          <p:cNvPr id="12" name="Content Placeholder 11" descr="The graph of g(x) = cos(x) is a sinusoidal curve that oscillates about y = 0 with amplitude 1, period 2 pi, and a maximum at (0, 1). &#10;">
            <a:extLst>
              <a:ext uri="{FF2B5EF4-FFF2-40B4-BE49-F238E27FC236}">
                <a16:creationId xmlns:a16="http://schemas.microsoft.com/office/drawing/2014/main" xmlns="" id="{F67E4E47-AFF4-451F-9CFE-320EA1938797}"/>
              </a:ext>
            </a:extLst>
          </p:cNvPr>
          <p:cNvPicPr>
            <a:picLocks noGrp="1" noChangeAspect="1"/>
          </p:cNvPicPr>
          <p:nvPr>
            <p:ph sz="quarter" idx="15"/>
          </p:nvPr>
        </p:nvPicPr>
        <p:blipFill>
          <a:blip r:embed="rId3"/>
          <a:stretch>
            <a:fillRect/>
          </a:stretch>
        </p:blipFill>
        <p:spPr>
          <a:xfrm>
            <a:off x="6257102" y="2455208"/>
            <a:ext cx="5096698" cy="1798476"/>
          </a:xfrm>
          <a:prstGeom prst="rect">
            <a:avLst/>
          </a:prstGeom>
          <a:noFill/>
          <a:ln>
            <a:noFill/>
          </a:ln>
        </p:spPr>
      </p:pic>
    </p:spTree>
    <p:extLst>
      <p:ext uri="{BB962C8B-B14F-4D97-AF65-F5344CB8AC3E}">
        <p14:creationId xmlns:p14="http://schemas.microsoft.com/office/powerpoint/2010/main" val="28865514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EC49C-8D0A-4F1E-9897-9A170844EB0F}"/>
              </a:ext>
            </a:extLst>
          </p:cNvPr>
          <p:cNvSpPr>
            <a:spLocks noGrp="1"/>
          </p:cNvSpPr>
          <p:nvPr>
            <p:ph type="title"/>
          </p:nvPr>
        </p:nvSpPr>
        <p:spPr/>
        <p:txBody>
          <a:bodyPr/>
          <a:lstStyle/>
          <a:p>
            <a:r>
              <a:rPr lang="en-US" altLang="en-US" dirty="0"/>
              <a:t>Trigonometric Functions </a:t>
            </a:r>
            <a:r>
              <a:rPr lang="en-US" altLang="en-US" b="0" dirty="0"/>
              <a:t>(3 of 6)</a:t>
            </a:r>
            <a:endParaRPr lang="en-IN" dirty="0"/>
          </a:p>
        </p:txBody>
      </p:sp>
      <p:sp>
        <p:nvSpPr>
          <p:cNvPr id="3" name="Content Placeholder 2">
            <a:extLst>
              <a:ext uri="{FF2B5EF4-FFF2-40B4-BE49-F238E27FC236}">
                <a16:creationId xmlns:a16="http://schemas.microsoft.com/office/drawing/2014/main" xmlns="" id="{923E9BE1-2C24-48D5-9F8F-24D63FA2CF03}"/>
              </a:ext>
            </a:extLst>
          </p:cNvPr>
          <p:cNvSpPr>
            <a:spLocks noGrp="1"/>
          </p:cNvSpPr>
          <p:nvPr>
            <p:ph sz="quarter" idx="23"/>
          </p:nvPr>
        </p:nvSpPr>
        <p:spPr>
          <a:xfrm>
            <a:off x="736600" y="1289049"/>
            <a:ext cx="10718800" cy="735606"/>
          </a:xfrm>
        </p:spPr>
        <p:txBody>
          <a:bodyPr/>
          <a:lstStyle/>
          <a:p>
            <a:pPr>
              <a:lnSpc>
                <a:spcPct val="100000"/>
              </a:lnSpc>
            </a:pPr>
            <a:r>
              <a:rPr lang="en-US" altLang="en-US" dirty="0"/>
              <a:t>Notice that for both the sine and cosine functions the domain is (−∞, ∞) and the range is the closed interval [−1, 1].</a:t>
            </a:r>
            <a:endParaRPr lang="en-IN" dirty="0"/>
          </a:p>
        </p:txBody>
      </p:sp>
      <p:sp>
        <p:nvSpPr>
          <p:cNvPr id="4" name="Content Placeholder 3">
            <a:extLst>
              <a:ext uri="{FF2B5EF4-FFF2-40B4-BE49-F238E27FC236}">
                <a16:creationId xmlns:a16="http://schemas.microsoft.com/office/drawing/2014/main" xmlns="" id="{F8B9C675-9D41-41BF-BE07-0002EBAFD118}"/>
              </a:ext>
            </a:extLst>
          </p:cNvPr>
          <p:cNvSpPr>
            <a:spLocks noGrp="1"/>
          </p:cNvSpPr>
          <p:nvPr>
            <p:ph sz="quarter" idx="24"/>
          </p:nvPr>
        </p:nvSpPr>
        <p:spPr>
          <a:xfrm>
            <a:off x="736600" y="2317752"/>
            <a:ext cx="4962236" cy="379266"/>
          </a:xfrm>
        </p:spPr>
        <p:txBody>
          <a:bodyPr/>
          <a:lstStyle/>
          <a:p>
            <a:r>
              <a:rPr lang="en-US" altLang="en-US" dirty="0"/>
              <a:t>Thus, for all values of </a:t>
            </a:r>
            <a:r>
              <a:rPr lang="en-US" altLang="en-US" i="1" dirty="0"/>
              <a:t>x</a:t>
            </a:r>
            <a:r>
              <a:rPr lang="en-US" altLang="en-US" dirty="0"/>
              <a:t>, we have</a:t>
            </a:r>
            <a:endParaRPr lang="en-IN" dirty="0"/>
          </a:p>
        </p:txBody>
      </p:sp>
      <p:graphicFrame>
        <p:nvGraphicFramePr>
          <p:cNvPr id="12" name="Content Placeholder 11" descr="(negative 1) &lt;= sin (x) &lt;= 1, (negative 1) &lt;= cos(x) &lt;= 1&#10;">
            <a:extLst>
              <a:ext uri="{FF2B5EF4-FFF2-40B4-BE49-F238E27FC236}">
                <a16:creationId xmlns:a16="http://schemas.microsoft.com/office/drawing/2014/main" xmlns="" id="{435AB3B4-37B4-4431-9420-2F5DF20777F0}"/>
              </a:ext>
            </a:extLst>
          </p:cNvPr>
          <p:cNvGraphicFramePr>
            <a:graphicFrameLocks noGrp="1" noChangeAspect="1"/>
          </p:cNvGraphicFramePr>
          <p:nvPr>
            <p:ph sz="quarter" idx="25"/>
            <p:extLst>
              <p:ext uri="{D42A27DB-BD31-4B8C-83A1-F6EECF244321}">
                <p14:modId xmlns:p14="http://schemas.microsoft.com/office/powerpoint/2010/main" val="2834701454"/>
              </p:ext>
            </p:extLst>
          </p:nvPr>
        </p:nvGraphicFramePr>
        <p:xfrm>
          <a:off x="4257675" y="2982448"/>
          <a:ext cx="3670300" cy="368300"/>
        </p:xfrm>
        <a:graphic>
          <a:graphicData uri="http://schemas.openxmlformats.org/presentationml/2006/ole">
            <mc:AlternateContent xmlns:mc="http://schemas.openxmlformats.org/markup-compatibility/2006">
              <mc:Choice xmlns:v="urn:schemas-microsoft-com:vml" Requires="v">
                <p:oleObj spid="_x0000_s405168" name="Equation" r:id="rId3" imgW="3670200" imgH="368280" progId="Equation.DSMT4">
                  <p:embed/>
                </p:oleObj>
              </mc:Choice>
              <mc:Fallback>
                <p:oleObj name="Equation" r:id="rId3" imgW="3670200" imgH="368280" progId="Equation.DSMT4">
                  <p:embed/>
                  <p:pic>
                    <p:nvPicPr>
                      <p:cNvPr id="11" name="Object 10">
                        <a:extLst>
                          <a:ext uri="{FF2B5EF4-FFF2-40B4-BE49-F238E27FC236}">
                            <a16:creationId xmlns:a16="http://schemas.microsoft.com/office/drawing/2014/main" xmlns="" id="{59669CB7-4314-4240-A236-F7520458ED3D}"/>
                          </a:ext>
                        </a:extLst>
                      </p:cNvPr>
                      <p:cNvPicPr/>
                      <p:nvPr/>
                    </p:nvPicPr>
                    <p:blipFill>
                      <a:blip r:embed="rId4"/>
                      <a:stretch>
                        <a:fillRect/>
                      </a:stretch>
                    </p:blipFill>
                    <p:spPr>
                      <a:xfrm>
                        <a:off x="4257675" y="2982448"/>
                        <a:ext cx="3670300" cy="3683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3FF927C9-806F-4222-9C72-24CCF168F794}"/>
              </a:ext>
            </a:extLst>
          </p:cNvPr>
          <p:cNvSpPr>
            <a:spLocks noGrp="1"/>
          </p:cNvSpPr>
          <p:nvPr>
            <p:ph sz="quarter" idx="26"/>
          </p:nvPr>
        </p:nvSpPr>
        <p:spPr>
          <a:xfrm>
            <a:off x="736600" y="3798241"/>
            <a:ext cx="4334164" cy="345195"/>
          </a:xfrm>
        </p:spPr>
        <p:txBody>
          <a:bodyPr/>
          <a:lstStyle/>
          <a:p>
            <a:r>
              <a:rPr lang="en-US" altLang="en-US" dirty="0"/>
              <a:t>or, in terms of absolute values,</a:t>
            </a:r>
            <a:endParaRPr lang="en-IN" dirty="0"/>
          </a:p>
        </p:txBody>
      </p:sp>
      <p:graphicFrame>
        <p:nvGraphicFramePr>
          <p:cNvPr id="14" name="Content Placeholder 13" descr="abs(sin(x)) &lt;= 1, abs(cos(x)) &lt;= 1">
            <a:extLst>
              <a:ext uri="{FF2B5EF4-FFF2-40B4-BE49-F238E27FC236}">
                <a16:creationId xmlns:a16="http://schemas.microsoft.com/office/drawing/2014/main" xmlns="" id="{42FAF517-A64E-4C1B-A387-F0821DFF51A1}"/>
              </a:ext>
            </a:extLst>
          </p:cNvPr>
          <p:cNvGraphicFramePr>
            <a:graphicFrameLocks noGrp="1" noChangeAspect="1"/>
          </p:cNvGraphicFramePr>
          <p:nvPr>
            <p:ph sz="quarter" idx="27"/>
            <p:extLst>
              <p:ext uri="{D42A27DB-BD31-4B8C-83A1-F6EECF244321}">
                <p14:modId xmlns:p14="http://schemas.microsoft.com/office/powerpoint/2010/main" val="1015571648"/>
              </p:ext>
            </p:extLst>
          </p:nvPr>
        </p:nvGraphicFramePr>
        <p:xfrm>
          <a:off x="4775200" y="4398509"/>
          <a:ext cx="2641600" cy="431800"/>
        </p:xfrm>
        <a:graphic>
          <a:graphicData uri="http://schemas.openxmlformats.org/presentationml/2006/ole">
            <mc:AlternateContent xmlns:mc="http://schemas.openxmlformats.org/markup-compatibility/2006">
              <mc:Choice xmlns:v="urn:schemas-microsoft-com:vml" Requires="v">
                <p:oleObj spid="_x0000_s405169" name="Equation" r:id="rId5" imgW="2641320" imgH="431640" progId="Equation.DSMT4">
                  <p:embed/>
                </p:oleObj>
              </mc:Choice>
              <mc:Fallback>
                <p:oleObj name="Equation" r:id="rId5" imgW="2641320" imgH="431640" progId="Equation.DSMT4">
                  <p:embed/>
                  <p:pic>
                    <p:nvPicPr>
                      <p:cNvPr id="13" name="Object 12">
                        <a:extLst>
                          <a:ext uri="{FF2B5EF4-FFF2-40B4-BE49-F238E27FC236}">
                            <a16:creationId xmlns:a16="http://schemas.microsoft.com/office/drawing/2014/main" xmlns="" id="{0A69CF05-9E3A-48EC-8364-AA684E534190}"/>
                          </a:ext>
                        </a:extLst>
                      </p:cNvPr>
                      <p:cNvPicPr/>
                      <p:nvPr/>
                    </p:nvPicPr>
                    <p:blipFill>
                      <a:blip r:embed="rId6"/>
                      <a:stretch>
                        <a:fillRect/>
                      </a:stretch>
                    </p:blipFill>
                    <p:spPr>
                      <a:xfrm>
                        <a:off x="4775200" y="4398509"/>
                        <a:ext cx="2641600" cy="431800"/>
                      </a:xfrm>
                      <a:prstGeom prst="rect">
                        <a:avLst/>
                      </a:prstGeom>
                    </p:spPr>
                  </p:pic>
                </p:oleObj>
              </mc:Fallback>
            </mc:AlternateContent>
          </a:graphicData>
        </a:graphic>
      </p:graphicFrame>
    </p:spTree>
    <p:extLst>
      <p:ext uri="{BB962C8B-B14F-4D97-AF65-F5344CB8AC3E}">
        <p14:creationId xmlns:p14="http://schemas.microsoft.com/office/powerpoint/2010/main" val="1532984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AA265C-9172-47B0-AC04-6954D958BFBA}"/>
              </a:ext>
            </a:extLst>
          </p:cNvPr>
          <p:cNvSpPr>
            <a:spLocks noGrp="1"/>
          </p:cNvSpPr>
          <p:nvPr>
            <p:ph type="title"/>
          </p:nvPr>
        </p:nvSpPr>
        <p:spPr/>
        <p:txBody>
          <a:bodyPr/>
          <a:lstStyle/>
          <a:p>
            <a:r>
              <a:rPr lang="en-US" altLang="en-US" dirty="0"/>
              <a:t>Trigonometric Functions </a:t>
            </a:r>
            <a:r>
              <a:rPr lang="en-US" altLang="en-US" b="0" dirty="0"/>
              <a:t>(4 of 6)</a:t>
            </a:r>
            <a:endParaRPr lang="en-IN" dirty="0"/>
          </a:p>
        </p:txBody>
      </p:sp>
      <p:sp>
        <p:nvSpPr>
          <p:cNvPr id="5" name="Content Placeholder 4">
            <a:extLst>
              <a:ext uri="{FF2B5EF4-FFF2-40B4-BE49-F238E27FC236}">
                <a16:creationId xmlns:a16="http://schemas.microsoft.com/office/drawing/2014/main" xmlns="" id="{5ABEB96B-2762-439E-9F11-7C15DCFD3CB7}"/>
              </a:ext>
            </a:extLst>
          </p:cNvPr>
          <p:cNvSpPr>
            <a:spLocks noGrp="1"/>
          </p:cNvSpPr>
          <p:nvPr>
            <p:ph sz="quarter" idx="25"/>
          </p:nvPr>
        </p:nvSpPr>
        <p:spPr>
          <a:xfrm>
            <a:off x="736600" y="1372077"/>
            <a:ext cx="10712450" cy="1190424"/>
          </a:xfrm>
        </p:spPr>
        <p:txBody>
          <a:bodyPr/>
          <a:lstStyle/>
          <a:p>
            <a:pPr>
              <a:lnSpc>
                <a:spcPct val="100000"/>
              </a:lnSpc>
            </a:pPr>
            <a:r>
              <a:rPr lang="en-US" altLang="en-US" dirty="0">
                <a:cs typeface="Times New Roman" panose="02020603050405020304" pitchFamily="18" charset="0"/>
                <a:sym typeface="Symbol" panose="05050102010706020507" pitchFamily="18" charset="2"/>
              </a:rPr>
              <a:t>An important property of the sine and cosine functions is that they are periodic functions and have period 2</a:t>
            </a:r>
            <a:r>
              <a:rPr lang="el-GR" altLang="en-US" i="1" dirty="0">
                <a:latin typeface="Arial" panose="020B0604020202020204" pitchFamily="34" charset="0"/>
                <a:cs typeface="Arial" panose="020B0604020202020204" pitchFamily="34" charset="0"/>
                <a:sym typeface="Symbol" panose="05050102010706020507" pitchFamily="18" charset="2"/>
              </a:rPr>
              <a:t>π</a:t>
            </a:r>
            <a:r>
              <a:rPr lang="en-US" altLang="en-US" dirty="0">
                <a:cs typeface="Times New Roman" panose="02020603050405020304" pitchFamily="18" charset="0"/>
                <a:sym typeface="Symbol" panose="05050102010706020507" pitchFamily="18" charset="2"/>
              </a:rPr>
              <a:t>. This means that, for all values of </a:t>
            </a:r>
            <a:r>
              <a:rPr lang="en-US" altLang="en-US" i="1" dirty="0">
                <a:cs typeface="Times New Roman" panose="02020603050405020304" pitchFamily="18" charset="0"/>
                <a:sym typeface="Symbol" panose="05050102010706020507" pitchFamily="18" charset="2"/>
              </a:rPr>
              <a:t>x</a:t>
            </a:r>
            <a:r>
              <a:rPr lang="en-US" altLang="en-US" dirty="0">
                <a:cs typeface="Times New Roman" panose="02020603050405020304" pitchFamily="18" charset="0"/>
                <a:sym typeface="Symbol" panose="05050102010706020507" pitchFamily="18" charset="2"/>
              </a:rPr>
              <a:t>,</a:t>
            </a:r>
            <a:endParaRPr lang="en-IN" dirty="0"/>
          </a:p>
        </p:txBody>
      </p:sp>
      <p:graphicFrame>
        <p:nvGraphicFramePr>
          <p:cNvPr id="14" name="Content Placeholder 13" descr="sin((x) + 2(pi)) = sin(x), cos((x) + 2(pi)) = cos(x)&#10;">
            <a:extLst>
              <a:ext uri="{FF2B5EF4-FFF2-40B4-BE49-F238E27FC236}">
                <a16:creationId xmlns:a16="http://schemas.microsoft.com/office/drawing/2014/main" xmlns="" id="{27BE6CF6-8CE1-40A1-8137-1E306CBC14FD}"/>
              </a:ext>
            </a:extLst>
          </p:cNvPr>
          <p:cNvGraphicFramePr>
            <a:graphicFrameLocks noGrp="1" noChangeAspect="1"/>
          </p:cNvGraphicFramePr>
          <p:nvPr>
            <p:ph sz="quarter" idx="26"/>
            <p:extLst>
              <p:ext uri="{D42A27DB-BD31-4B8C-83A1-F6EECF244321}">
                <p14:modId xmlns:p14="http://schemas.microsoft.com/office/powerpoint/2010/main" val="145521289"/>
              </p:ext>
            </p:extLst>
          </p:nvPr>
        </p:nvGraphicFramePr>
        <p:xfrm>
          <a:off x="3327400" y="2994025"/>
          <a:ext cx="5537200" cy="431800"/>
        </p:xfrm>
        <a:graphic>
          <a:graphicData uri="http://schemas.openxmlformats.org/presentationml/2006/ole">
            <mc:AlternateContent xmlns:mc="http://schemas.openxmlformats.org/markup-compatibility/2006">
              <mc:Choice xmlns:v="urn:schemas-microsoft-com:vml" Requires="v">
                <p:oleObj spid="_x0000_s406129" name="Equation" r:id="rId3" imgW="5537160" imgH="431640" progId="Equation.DSMT4">
                  <p:embed/>
                </p:oleObj>
              </mc:Choice>
              <mc:Fallback>
                <p:oleObj name="Equation" r:id="rId3" imgW="5537160" imgH="431640" progId="Equation.DSMT4">
                  <p:embed/>
                  <p:pic>
                    <p:nvPicPr>
                      <p:cNvPr id="13" name="Object 12">
                        <a:extLst>
                          <a:ext uri="{FF2B5EF4-FFF2-40B4-BE49-F238E27FC236}">
                            <a16:creationId xmlns:a16="http://schemas.microsoft.com/office/drawing/2014/main" xmlns="" id="{62473335-3451-45AE-8B34-E9CCBAD99CAC}"/>
                          </a:ext>
                        </a:extLst>
                      </p:cNvPr>
                      <p:cNvPicPr/>
                      <p:nvPr/>
                    </p:nvPicPr>
                    <p:blipFill>
                      <a:blip r:embed="rId4"/>
                      <a:stretch>
                        <a:fillRect/>
                      </a:stretch>
                    </p:blipFill>
                    <p:spPr>
                      <a:xfrm>
                        <a:off x="3327400" y="2994025"/>
                        <a:ext cx="5537200" cy="431800"/>
                      </a:xfrm>
                      <a:prstGeom prst="rect">
                        <a:avLst/>
                      </a:prstGeom>
                    </p:spPr>
                  </p:pic>
                </p:oleObj>
              </mc:Fallback>
            </mc:AlternateContent>
          </a:graphicData>
        </a:graphic>
      </p:graphicFrame>
    </p:spTree>
    <p:extLst>
      <p:ext uri="{BB962C8B-B14F-4D97-AF65-F5344CB8AC3E}">
        <p14:creationId xmlns:p14="http://schemas.microsoft.com/office/powerpoint/2010/main" val="3172549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5BCE9-BA02-4ACF-9B5C-D280447FD010}"/>
              </a:ext>
            </a:extLst>
          </p:cNvPr>
          <p:cNvSpPr>
            <a:spLocks noGrp="1"/>
          </p:cNvSpPr>
          <p:nvPr>
            <p:ph type="title"/>
          </p:nvPr>
        </p:nvSpPr>
        <p:spPr/>
        <p:txBody>
          <a:bodyPr/>
          <a:lstStyle/>
          <a:p>
            <a:r>
              <a:rPr lang="en-US" altLang="en-US" dirty="0"/>
              <a:t>Trigonometric Functions </a:t>
            </a:r>
            <a:r>
              <a:rPr lang="en-US" altLang="en-US" b="0" dirty="0"/>
              <a:t>(5 of 6)</a:t>
            </a:r>
            <a:endParaRPr lang="en-IN" dirty="0"/>
          </a:p>
        </p:txBody>
      </p:sp>
      <p:sp>
        <p:nvSpPr>
          <p:cNvPr id="3" name="Content Placeholder 2">
            <a:extLst>
              <a:ext uri="{FF2B5EF4-FFF2-40B4-BE49-F238E27FC236}">
                <a16:creationId xmlns:a16="http://schemas.microsoft.com/office/drawing/2014/main" xmlns="" id="{B7806061-C562-4CF9-8547-234AA08CBF38}"/>
              </a:ext>
            </a:extLst>
          </p:cNvPr>
          <p:cNvSpPr>
            <a:spLocks noGrp="1"/>
          </p:cNvSpPr>
          <p:nvPr>
            <p:ph sz="quarter" idx="12"/>
          </p:nvPr>
        </p:nvSpPr>
        <p:spPr>
          <a:xfrm>
            <a:off x="741971" y="1292277"/>
            <a:ext cx="10721975" cy="372359"/>
          </a:xfrm>
        </p:spPr>
        <p:txBody>
          <a:bodyPr/>
          <a:lstStyle/>
          <a:p>
            <a:r>
              <a:rPr lang="en-US" altLang="en-US" dirty="0"/>
              <a:t>The tangent function is related to the sine and cosine functions by the equation</a:t>
            </a:r>
            <a:endParaRPr lang="en-IN" dirty="0"/>
          </a:p>
        </p:txBody>
      </p:sp>
      <p:graphicFrame>
        <p:nvGraphicFramePr>
          <p:cNvPr id="12" name="Content Placeholder 11" descr="tan(x) = (sin(x))/(cos(x))&#10;">
            <a:extLst>
              <a:ext uri="{FF2B5EF4-FFF2-40B4-BE49-F238E27FC236}">
                <a16:creationId xmlns:a16="http://schemas.microsoft.com/office/drawing/2014/main" xmlns="" id="{FD2D143B-BA52-4CF0-9CB0-6065CE52CD98}"/>
              </a:ext>
            </a:extLst>
          </p:cNvPr>
          <p:cNvGraphicFramePr>
            <a:graphicFrameLocks noGrp="1" noChangeAspect="1"/>
          </p:cNvGraphicFramePr>
          <p:nvPr>
            <p:ph sz="quarter" idx="13"/>
            <p:extLst>
              <p:ext uri="{D42A27DB-BD31-4B8C-83A1-F6EECF244321}">
                <p14:modId xmlns:p14="http://schemas.microsoft.com/office/powerpoint/2010/main" val="1133420981"/>
              </p:ext>
            </p:extLst>
          </p:nvPr>
        </p:nvGraphicFramePr>
        <p:xfrm>
          <a:off x="1911350" y="1914525"/>
          <a:ext cx="1754188" cy="742950"/>
        </p:xfrm>
        <a:graphic>
          <a:graphicData uri="http://schemas.openxmlformats.org/presentationml/2006/ole">
            <mc:AlternateContent xmlns:mc="http://schemas.openxmlformats.org/markup-compatibility/2006">
              <mc:Choice xmlns:v="urn:schemas-microsoft-com:vml" Requires="v">
                <p:oleObj spid="_x0000_s407212" name="Equation" r:id="rId3" imgW="1739880" imgH="736560" progId="Equation.DSMT4">
                  <p:embed/>
                </p:oleObj>
              </mc:Choice>
              <mc:Fallback>
                <p:oleObj name="Equation" r:id="rId3" imgW="1739880" imgH="736560" progId="Equation.DSMT4">
                  <p:embed/>
                  <p:pic>
                    <p:nvPicPr>
                      <p:cNvPr id="11" name="Object 10">
                        <a:extLst>
                          <a:ext uri="{FF2B5EF4-FFF2-40B4-BE49-F238E27FC236}">
                            <a16:creationId xmlns:a16="http://schemas.microsoft.com/office/drawing/2014/main" xmlns="" id="{A902DC45-1FD6-42F3-B25D-889791E5C3BA}"/>
                          </a:ext>
                        </a:extLst>
                      </p:cNvPr>
                      <p:cNvPicPr/>
                      <p:nvPr/>
                    </p:nvPicPr>
                    <p:blipFill>
                      <a:blip r:embed="rId4"/>
                      <a:stretch>
                        <a:fillRect/>
                      </a:stretch>
                    </p:blipFill>
                    <p:spPr>
                      <a:xfrm>
                        <a:off x="1911350" y="1914525"/>
                        <a:ext cx="1754188" cy="74295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FDEDFBC8-B42F-4873-9EA2-FFE94E7A6ABF}"/>
              </a:ext>
            </a:extLst>
          </p:cNvPr>
          <p:cNvSpPr>
            <a:spLocks noGrp="1"/>
          </p:cNvSpPr>
          <p:nvPr>
            <p:ph sz="quarter" idx="14"/>
          </p:nvPr>
        </p:nvSpPr>
        <p:spPr>
          <a:xfrm>
            <a:off x="733426" y="3068661"/>
            <a:ext cx="5953124" cy="836590"/>
          </a:xfrm>
        </p:spPr>
        <p:txBody>
          <a:bodyPr/>
          <a:lstStyle/>
          <a:p>
            <a:pPr>
              <a:lnSpc>
                <a:spcPct val="100000"/>
              </a:lnSpc>
            </a:pPr>
            <a:r>
              <a:rPr lang="en-US" altLang="en-US" dirty="0"/>
              <a:t>and its graph is shown in Figure 20. It is undefined whenever cos </a:t>
            </a:r>
            <a:r>
              <a:rPr lang="en-US" altLang="en-US" i="1" dirty="0"/>
              <a:t>x</a:t>
            </a:r>
            <a:r>
              <a:rPr lang="en-US" altLang="en-US" dirty="0"/>
              <a:t> = 0, that is, when</a:t>
            </a:r>
            <a:endParaRPr lang="en-IN" dirty="0"/>
          </a:p>
        </p:txBody>
      </p:sp>
      <p:graphicFrame>
        <p:nvGraphicFramePr>
          <p:cNvPr id="14" name="Content Placeholder 13" descr="x = plus-minus (pi/2), plus-minus (3pi/2), ...  ">
            <a:extLst>
              <a:ext uri="{FF2B5EF4-FFF2-40B4-BE49-F238E27FC236}">
                <a16:creationId xmlns:a16="http://schemas.microsoft.com/office/drawing/2014/main" xmlns="" id="{2AD27E0A-D3A6-4B1E-9057-B128365B447D}"/>
              </a:ext>
            </a:extLst>
          </p:cNvPr>
          <p:cNvGraphicFramePr>
            <a:graphicFrameLocks noGrp="1" noChangeAspect="1"/>
          </p:cNvGraphicFramePr>
          <p:nvPr>
            <p:ph sz="quarter" idx="15"/>
            <p:extLst>
              <p:ext uri="{D42A27DB-BD31-4B8C-83A1-F6EECF244321}">
                <p14:modId xmlns:p14="http://schemas.microsoft.com/office/powerpoint/2010/main" val="2355785114"/>
              </p:ext>
            </p:extLst>
          </p:nvPr>
        </p:nvGraphicFramePr>
        <p:xfrm>
          <a:off x="738188" y="3971250"/>
          <a:ext cx="2312987" cy="288925"/>
        </p:xfrm>
        <a:graphic>
          <a:graphicData uri="http://schemas.openxmlformats.org/presentationml/2006/ole">
            <mc:AlternateContent xmlns:mc="http://schemas.openxmlformats.org/markup-compatibility/2006">
              <mc:Choice xmlns:v="urn:schemas-microsoft-com:vml" Requires="v">
                <p:oleObj spid="_x0000_s407213" name="Equation" r:id="rId5" imgW="2844720" imgH="355320" progId="Equation.DSMT4">
                  <p:embed/>
                </p:oleObj>
              </mc:Choice>
              <mc:Fallback>
                <p:oleObj name="Equation" r:id="rId5" imgW="2844720" imgH="355320" progId="Equation.DSMT4">
                  <p:embed/>
                  <p:pic>
                    <p:nvPicPr>
                      <p:cNvPr id="13" name="Object 12">
                        <a:extLst>
                          <a:ext uri="{FF2B5EF4-FFF2-40B4-BE49-F238E27FC236}">
                            <a16:creationId xmlns:a16="http://schemas.microsoft.com/office/drawing/2014/main" xmlns="" id="{DEA35102-7E3F-4152-99B4-32A27EEE2518}"/>
                          </a:ext>
                        </a:extLst>
                      </p:cNvPr>
                      <p:cNvPicPr/>
                      <p:nvPr/>
                    </p:nvPicPr>
                    <p:blipFill>
                      <a:blip r:embed="rId6"/>
                      <a:stretch>
                        <a:fillRect/>
                      </a:stretch>
                    </p:blipFill>
                    <p:spPr>
                      <a:xfrm>
                        <a:off x="738188" y="3971250"/>
                        <a:ext cx="2312987" cy="288925"/>
                      </a:xfrm>
                      <a:prstGeom prst="rect">
                        <a:avLst/>
                      </a:prstGeom>
                    </p:spPr>
                  </p:pic>
                </p:oleObj>
              </mc:Fallback>
            </mc:AlternateContent>
          </a:graphicData>
        </a:graphic>
      </p:graphicFrame>
      <p:sp>
        <p:nvSpPr>
          <p:cNvPr id="7" name="Content Placeholder 6"/>
          <p:cNvSpPr>
            <a:spLocks noGrp="1"/>
          </p:cNvSpPr>
          <p:nvPr>
            <p:ph sz="quarter" idx="18"/>
          </p:nvPr>
        </p:nvSpPr>
        <p:spPr>
          <a:xfrm>
            <a:off x="3133801" y="3901850"/>
            <a:ext cx="2764518" cy="371475"/>
          </a:xfrm>
        </p:spPr>
        <p:txBody>
          <a:bodyPr/>
          <a:lstStyle/>
          <a:p>
            <a:r>
              <a:rPr lang="en-US" altLang="en-US" dirty="0">
                <a:ea typeface="Times New Roman" panose="02020603050405020304" pitchFamily="18" charset="0"/>
                <a:cs typeface="Arial" panose="020B0604020202020204" pitchFamily="34" charset="0"/>
                <a:sym typeface="Symbol" panose="05050102010706020507" pitchFamily="18" charset="2"/>
              </a:rPr>
              <a:t>Its range is (−∞, ∞).</a:t>
            </a:r>
            <a:endParaRPr lang="en-IN" dirty="0"/>
          </a:p>
        </p:txBody>
      </p:sp>
      <p:sp>
        <p:nvSpPr>
          <p:cNvPr id="18" name="Content Placeholder 8">
            <a:extLst>
              <a:ext uri="{FF2B5EF4-FFF2-40B4-BE49-F238E27FC236}">
                <a16:creationId xmlns:a16="http://schemas.microsoft.com/office/drawing/2014/main" xmlns="" id="{6A9B4E1C-D1FB-45A7-96A7-30823F64FFD1}"/>
              </a:ext>
            </a:extLst>
          </p:cNvPr>
          <p:cNvSpPr>
            <a:spLocks noGrp="1"/>
          </p:cNvSpPr>
          <p:nvPr>
            <p:ph sz="quarter" idx="17"/>
          </p:nvPr>
        </p:nvSpPr>
        <p:spPr>
          <a:xfrm>
            <a:off x="8162683" y="5710094"/>
            <a:ext cx="3265714" cy="285750"/>
          </a:xfrm>
        </p:spPr>
        <p:txBody>
          <a:bodyPr/>
          <a:lstStyle/>
          <a:p>
            <a:pPr algn="ctr"/>
            <a:r>
              <a:rPr lang="en-US" altLang="en-US" sz="1200" b="1" dirty="0"/>
              <a:t>Figure 20</a:t>
            </a:r>
          </a:p>
        </p:txBody>
      </p:sp>
      <p:sp>
        <p:nvSpPr>
          <p:cNvPr id="17" name="Content Placeholder 6"/>
          <p:cNvSpPr>
            <a:spLocks noGrp="1"/>
          </p:cNvSpPr>
          <p:nvPr>
            <p:ph sz="quarter" idx="18"/>
          </p:nvPr>
        </p:nvSpPr>
        <p:spPr>
          <a:xfrm>
            <a:off x="8401538" y="5301731"/>
            <a:ext cx="2764518" cy="391170"/>
          </a:xfrm>
        </p:spPr>
        <p:txBody>
          <a:bodyPr/>
          <a:lstStyle/>
          <a:p>
            <a:pPr algn="ctr"/>
            <a:r>
              <a:rPr lang="en-US" altLang="en-US" sz="1400" i="1" dirty="0"/>
              <a:t>y</a:t>
            </a:r>
            <a:r>
              <a:rPr lang="en-US" altLang="en-US" sz="1400" dirty="0"/>
              <a:t> = tan </a:t>
            </a:r>
            <a:r>
              <a:rPr lang="en-US" altLang="en-US" sz="1400" i="1" dirty="0"/>
              <a:t>x</a:t>
            </a:r>
            <a:endParaRPr lang="en-US" altLang="en-US" sz="1400" b="1" dirty="0"/>
          </a:p>
        </p:txBody>
      </p:sp>
      <p:pic>
        <p:nvPicPr>
          <p:cNvPr id="15" name="Content Placeholder 14" descr="A periodic curve is graphed on the x-coordinate plane. The curve is periodic about the x axis. One cycle rises along x = negative pi∕2, goes up and to the right, passes through (0, 0), goes up and to the right to asymptotically approach x = pi∕2. ">
            <a:extLst>
              <a:ext uri="{FF2B5EF4-FFF2-40B4-BE49-F238E27FC236}">
                <a16:creationId xmlns:a16="http://schemas.microsoft.com/office/drawing/2014/main" xmlns="" id="{3AD1AE99-1EFA-417E-95B6-8058E3753D9E}"/>
              </a:ext>
            </a:extLst>
          </p:cNvPr>
          <p:cNvPicPr>
            <a:picLocks noGrp="1" noChangeAspect="1"/>
          </p:cNvPicPr>
          <p:nvPr>
            <p:ph sz="quarter" idx="16"/>
          </p:nvPr>
        </p:nvPicPr>
        <p:blipFill>
          <a:blip r:embed="rId7"/>
          <a:stretch>
            <a:fillRect/>
          </a:stretch>
        </p:blipFill>
        <p:spPr>
          <a:xfrm>
            <a:off x="8046571" y="2158655"/>
            <a:ext cx="3230918" cy="2922413"/>
          </a:xfrm>
          <a:prstGeom prst="rect">
            <a:avLst/>
          </a:prstGeom>
        </p:spPr>
      </p:pic>
    </p:spTree>
    <p:extLst>
      <p:ext uri="{BB962C8B-B14F-4D97-AF65-F5344CB8AC3E}">
        <p14:creationId xmlns:p14="http://schemas.microsoft.com/office/powerpoint/2010/main" val="14435684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2B84F4-3F13-4C49-8C90-F1E7CB66C1A1}"/>
              </a:ext>
            </a:extLst>
          </p:cNvPr>
          <p:cNvSpPr>
            <a:spLocks noGrp="1"/>
          </p:cNvSpPr>
          <p:nvPr>
            <p:ph type="title"/>
          </p:nvPr>
        </p:nvSpPr>
        <p:spPr/>
        <p:txBody>
          <a:bodyPr/>
          <a:lstStyle/>
          <a:p>
            <a:r>
              <a:rPr lang="en-US" altLang="en-US" dirty="0"/>
              <a:t>Trigonometric Functions </a:t>
            </a:r>
            <a:r>
              <a:rPr lang="en-US" altLang="en-US" b="0" dirty="0"/>
              <a:t>(6 of 6)</a:t>
            </a:r>
            <a:endParaRPr lang="en-IN" dirty="0"/>
          </a:p>
        </p:txBody>
      </p:sp>
      <p:sp>
        <p:nvSpPr>
          <p:cNvPr id="3" name="Content Placeholder 2">
            <a:extLst>
              <a:ext uri="{FF2B5EF4-FFF2-40B4-BE49-F238E27FC236}">
                <a16:creationId xmlns:a16="http://schemas.microsoft.com/office/drawing/2014/main" xmlns="" id="{213B1C1D-1402-42A2-A725-7A4215F5331C}"/>
              </a:ext>
            </a:extLst>
          </p:cNvPr>
          <p:cNvSpPr>
            <a:spLocks noGrp="1"/>
          </p:cNvSpPr>
          <p:nvPr>
            <p:ph sz="quarter" idx="23"/>
          </p:nvPr>
        </p:nvSpPr>
        <p:spPr>
          <a:xfrm>
            <a:off x="736600" y="1289050"/>
            <a:ext cx="10718800" cy="420688"/>
          </a:xfrm>
        </p:spPr>
        <p:txBody>
          <a:bodyPr/>
          <a:lstStyle/>
          <a:p>
            <a:r>
              <a:rPr lang="en-US" altLang="en-US" dirty="0"/>
              <a:t>Notice that the tangent function has period </a:t>
            </a:r>
            <a:r>
              <a:rPr lang="el-GR" altLang="en-US" i="1"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π</a:t>
            </a:r>
            <a:r>
              <a:rPr lang="en-US" altLang="en-US" sz="800" i="1" dirty="0">
                <a:ea typeface="Times New Roman" panose="02020603050405020304" pitchFamily="18" charset="0"/>
                <a:cs typeface="Arial" panose="020B0604020202020204" pitchFamily="34" charset="0"/>
                <a:sym typeface="Symbol" panose="05050102010706020507" pitchFamily="18" charset="2"/>
              </a:rPr>
              <a:t> </a:t>
            </a:r>
            <a:r>
              <a:rPr lang="en-US" altLang="en-US" dirty="0"/>
              <a:t>:</a:t>
            </a:r>
            <a:endParaRPr lang="en-IN" dirty="0"/>
          </a:p>
        </p:txBody>
      </p:sp>
      <p:graphicFrame>
        <p:nvGraphicFramePr>
          <p:cNvPr id="8" name="Content Placeholder 7" descr="tan(x + pi) = tan(x) for all x">
            <a:extLst>
              <a:ext uri="{FF2B5EF4-FFF2-40B4-BE49-F238E27FC236}">
                <a16:creationId xmlns:a16="http://schemas.microsoft.com/office/drawing/2014/main" xmlns="" id="{70F03870-63AE-48C1-A79A-ABDC3CAB7111}"/>
              </a:ext>
            </a:extLst>
          </p:cNvPr>
          <p:cNvGraphicFramePr>
            <a:graphicFrameLocks noGrp="1" noChangeAspect="1"/>
          </p:cNvGraphicFramePr>
          <p:nvPr>
            <p:ph sz="quarter" idx="24"/>
            <p:extLst>
              <p:ext uri="{D42A27DB-BD31-4B8C-83A1-F6EECF244321}">
                <p14:modId xmlns:p14="http://schemas.microsoft.com/office/powerpoint/2010/main" val="1544526305"/>
              </p:ext>
            </p:extLst>
          </p:nvPr>
        </p:nvGraphicFramePr>
        <p:xfrm>
          <a:off x="4391025" y="1857375"/>
          <a:ext cx="3402013" cy="401638"/>
        </p:xfrm>
        <a:graphic>
          <a:graphicData uri="http://schemas.openxmlformats.org/presentationml/2006/ole">
            <mc:AlternateContent xmlns:mc="http://schemas.openxmlformats.org/markup-compatibility/2006">
              <mc:Choice xmlns:v="urn:schemas-microsoft-com:vml" Requires="v">
                <p:oleObj spid="_x0000_s407893" name="Equation" r:id="rId3" imgW="3657600" imgH="431640" progId="Equation.DSMT4">
                  <p:embed/>
                </p:oleObj>
              </mc:Choice>
              <mc:Fallback>
                <p:oleObj name="Equation" r:id="rId3" imgW="3657600" imgH="431640" progId="Equation.DSMT4">
                  <p:embed/>
                  <p:pic>
                    <p:nvPicPr>
                      <p:cNvPr id="7" name="Object 6">
                        <a:extLst>
                          <a:ext uri="{FF2B5EF4-FFF2-40B4-BE49-F238E27FC236}">
                            <a16:creationId xmlns:a16="http://schemas.microsoft.com/office/drawing/2014/main" xmlns="" id="{8EC7BF19-ECF6-4C7A-8CAB-FD8F940A5655}"/>
                          </a:ext>
                        </a:extLst>
                      </p:cNvPr>
                      <p:cNvPicPr/>
                      <p:nvPr/>
                    </p:nvPicPr>
                    <p:blipFill>
                      <a:blip r:embed="rId4"/>
                      <a:stretch>
                        <a:fillRect/>
                      </a:stretch>
                    </p:blipFill>
                    <p:spPr>
                      <a:xfrm>
                        <a:off x="4391025" y="1857375"/>
                        <a:ext cx="3402013" cy="40163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5E023885-B3A4-4ABA-9FFD-D7C85B8A0DD2}"/>
              </a:ext>
            </a:extLst>
          </p:cNvPr>
          <p:cNvSpPr>
            <a:spLocks noGrp="1"/>
          </p:cNvSpPr>
          <p:nvPr>
            <p:ph sz="quarter" idx="25"/>
          </p:nvPr>
        </p:nvSpPr>
        <p:spPr>
          <a:xfrm>
            <a:off x="736600" y="2672166"/>
            <a:ext cx="10712450" cy="860743"/>
          </a:xfrm>
        </p:spPr>
        <p:txBody>
          <a:bodyPr/>
          <a:lstStyle/>
          <a:p>
            <a:pPr>
              <a:lnSpc>
                <a:spcPct val="100000"/>
              </a:lnSpc>
            </a:pPr>
            <a:r>
              <a:rPr lang="en-US" altLang="en-US" dirty="0"/>
              <a:t>The remaining three trigonometric functions (cosecant, secant, and cotangent) are the reciprocals of the sine, cosine, and tangent functions.</a:t>
            </a:r>
            <a:endParaRPr lang="en-IN" dirty="0"/>
          </a:p>
        </p:txBody>
      </p:sp>
    </p:spTree>
    <p:extLst>
      <p:ext uri="{BB962C8B-B14F-4D97-AF65-F5344CB8AC3E}">
        <p14:creationId xmlns:p14="http://schemas.microsoft.com/office/powerpoint/2010/main" val="2750760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Exponential Functions</a:t>
            </a:r>
          </a:p>
        </p:txBody>
      </p:sp>
    </p:spTree>
    <p:extLst>
      <p:ext uri="{BB962C8B-B14F-4D97-AF65-F5344CB8AC3E}">
        <p14:creationId xmlns:p14="http://schemas.microsoft.com/office/powerpoint/2010/main" val="132218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472EFB22-E919-4360-A959-7AC95EEDDDBB}"/>
              </a:ext>
            </a:extLst>
          </p:cNvPr>
          <p:cNvSpPr>
            <a:spLocks noGrp="1"/>
          </p:cNvSpPr>
          <p:nvPr>
            <p:ph type="title"/>
          </p:nvPr>
        </p:nvSpPr>
        <p:spPr>
          <a:xfrm>
            <a:off x="838200" y="379639"/>
            <a:ext cx="10515600" cy="676656"/>
          </a:xfrm>
        </p:spPr>
        <p:txBody>
          <a:bodyPr anchor="t"/>
          <a:lstStyle/>
          <a:p>
            <a:pPr>
              <a:lnSpc>
                <a:spcPct val="120000"/>
              </a:lnSpc>
            </a:pPr>
            <a:r>
              <a:rPr lang="en-US" altLang="en-US" sz="2900" dirty="0"/>
              <a:t>Mathematical Models: A Catalog of Essential Functions </a:t>
            </a:r>
            <a:r>
              <a:rPr lang="en-US" altLang="en-US" sz="2900" b="0" dirty="0"/>
              <a:t>(3 of 3)</a:t>
            </a:r>
            <a:endParaRPr lang="en-IN" sz="2900" b="0" dirty="0"/>
          </a:p>
        </p:txBody>
      </p:sp>
      <p:sp>
        <p:nvSpPr>
          <p:cNvPr id="3" name="Text Placeholder 2">
            <a:extLst>
              <a:ext uri="{FF2B5EF4-FFF2-40B4-BE49-F238E27FC236}">
                <a16:creationId xmlns:a16="http://schemas.microsoft.com/office/drawing/2014/main" xmlns="" id="{75066A7A-C7F2-4C54-B99A-566D84805851}"/>
              </a:ext>
            </a:extLst>
          </p:cNvPr>
          <p:cNvSpPr>
            <a:spLocks noGrp="1"/>
          </p:cNvSpPr>
          <p:nvPr>
            <p:ph type="body" sz="quarter" idx="15"/>
          </p:nvPr>
        </p:nvSpPr>
        <p:spPr>
          <a:xfrm>
            <a:off x="743576" y="1289684"/>
            <a:ext cx="10711543" cy="3891916"/>
          </a:xfrm>
        </p:spPr>
        <p:txBody>
          <a:bodyPr/>
          <a:lstStyle/>
          <a:p>
            <a:pPr>
              <a:lnSpc>
                <a:spcPct val="100000"/>
              </a:lnSpc>
              <a:spcAft>
                <a:spcPts val="600"/>
              </a:spcAft>
            </a:pPr>
            <a:r>
              <a:rPr lang="en-US" altLang="en-US" dirty="0"/>
              <a:t>A mathematical model is never a completely accurate representation of a physical situation—it is an </a:t>
            </a:r>
            <a:r>
              <a:rPr lang="en-US" altLang="en-US" i="1" dirty="0"/>
              <a:t>idealization. </a:t>
            </a:r>
            <a:r>
              <a:rPr lang="en-US" altLang="en-US" dirty="0"/>
              <a:t>A good model simplifies reality enough to permit mathematical calculations but is accurate enough to provide valuable conclusions.</a:t>
            </a:r>
          </a:p>
          <a:p>
            <a:pPr>
              <a:lnSpc>
                <a:spcPct val="100000"/>
              </a:lnSpc>
              <a:spcAft>
                <a:spcPts val="600"/>
              </a:spcAft>
            </a:pPr>
            <a:r>
              <a:rPr lang="en-US" altLang="en-US" dirty="0"/>
              <a:t>It is important to realize the limitations of the model. </a:t>
            </a:r>
          </a:p>
          <a:p>
            <a:pPr>
              <a:lnSpc>
                <a:spcPct val="100000"/>
              </a:lnSpc>
              <a:spcAft>
                <a:spcPts val="600"/>
              </a:spcAft>
            </a:pPr>
            <a:r>
              <a:rPr lang="en-US" altLang="en-US" dirty="0"/>
              <a:t>There are many different types of functions that can be used to model relationships observed in the real world. In what follows, we discuss the behavior and graphs of these functions and give examples of situations appropriately modeled by such functions.</a:t>
            </a:r>
          </a:p>
        </p:txBody>
      </p:sp>
    </p:spTree>
    <p:extLst>
      <p:ext uri="{BB962C8B-B14F-4D97-AF65-F5344CB8AC3E}">
        <p14:creationId xmlns:p14="http://schemas.microsoft.com/office/powerpoint/2010/main" val="3525842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5281B0-7FD5-46E2-A92D-AB8DAB4D028F}"/>
              </a:ext>
            </a:extLst>
          </p:cNvPr>
          <p:cNvSpPr>
            <a:spLocks noGrp="1"/>
          </p:cNvSpPr>
          <p:nvPr>
            <p:ph type="title"/>
          </p:nvPr>
        </p:nvSpPr>
        <p:spPr/>
        <p:txBody>
          <a:bodyPr/>
          <a:lstStyle/>
          <a:p>
            <a:r>
              <a:rPr lang="en-US" altLang="en-US" dirty="0"/>
              <a:t>Exponential Functions </a:t>
            </a:r>
            <a:r>
              <a:rPr lang="en-US" altLang="en-US" b="0" dirty="0"/>
              <a:t>(1 of 2)</a:t>
            </a:r>
            <a:endParaRPr lang="en-IN" b="0" dirty="0"/>
          </a:p>
        </p:txBody>
      </p:sp>
      <p:sp>
        <p:nvSpPr>
          <p:cNvPr id="3" name="Content Placeholder 2">
            <a:extLst>
              <a:ext uri="{FF2B5EF4-FFF2-40B4-BE49-F238E27FC236}">
                <a16:creationId xmlns:a16="http://schemas.microsoft.com/office/drawing/2014/main" xmlns="" id="{BEBAE366-E3BE-4764-8D18-8EB2C423CF43}"/>
              </a:ext>
            </a:extLst>
          </p:cNvPr>
          <p:cNvSpPr>
            <a:spLocks noGrp="1"/>
          </p:cNvSpPr>
          <p:nvPr>
            <p:ph sz="quarter" idx="23"/>
          </p:nvPr>
        </p:nvSpPr>
        <p:spPr>
          <a:xfrm>
            <a:off x="736600" y="1289050"/>
            <a:ext cx="7673975" cy="327895"/>
          </a:xfrm>
        </p:spPr>
        <p:txBody>
          <a:bodyPr/>
          <a:lstStyle/>
          <a:p>
            <a:r>
              <a:rPr lang="en-US" altLang="en-US" dirty="0"/>
              <a:t>The </a:t>
            </a:r>
            <a:r>
              <a:rPr lang="en-US" altLang="en-US" b="1" dirty="0"/>
              <a:t>exponential functions </a:t>
            </a:r>
            <a:r>
              <a:rPr lang="en-US" altLang="en-US" dirty="0"/>
              <a:t>are the functions of the form</a:t>
            </a:r>
            <a:endParaRPr lang="en-IN" dirty="0"/>
          </a:p>
        </p:txBody>
      </p:sp>
      <p:graphicFrame>
        <p:nvGraphicFramePr>
          <p:cNvPr id="20" name="Content Placeholder 19" descr="f(x) = b^x">
            <a:extLst>
              <a:ext uri="{FF2B5EF4-FFF2-40B4-BE49-F238E27FC236}">
                <a16:creationId xmlns:a16="http://schemas.microsoft.com/office/drawing/2014/main" xmlns="" id="{09E3E165-76F2-4FCE-BF2D-BB43B51E3189}"/>
              </a:ext>
            </a:extLst>
          </p:cNvPr>
          <p:cNvGraphicFramePr>
            <a:graphicFrameLocks noGrp="1" noChangeAspect="1"/>
          </p:cNvGraphicFramePr>
          <p:nvPr>
            <p:ph sz="quarter" idx="24"/>
            <p:extLst>
              <p:ext uri="{D42A27DB-BD31-4B8C-83A1-F6EECF244321}">
                <p14:modId xmlns:p14="http://schemas.microsoft.com/office/powerpoint/2010/main" val="2928072521"/>
              </p:ext>
            </p:extLst>
          </p:nvPr>
        </p:nvGraphicFramePr>
        <p:xfrm>
          <a:off x="8462963" y="1257300"/>
          <a:ext cx="1247775" cy="423863"/>
        </p:xfrm>
        <a:graphic>
          <a:graphicData uri="http://schemas.openxmlformats.org/presentationml/2006/ole">
            <mc:AlternateContent xmlns:mc="http://schemas.openxmlformats.org/markup-compatibility/2006">
              <mc:Choice xmlns:v="urn:schemas-microsoft-com:vml" Requires="v">
                <p:oleObj spid="_x0000_s417090" name="Equation" r:id="rId3" imgW="1307880" imgH="444240" progId="Equation.DSMT4">
                  <p:embed/>
                </p:oleObj>
              </mc:Choice>
              <mc:Fallback>
                <p:oleObj name="Equation" r:id="rId3" imgW="1307880" imgH="444240" progId="Equation.DSMT4">
                  <p:embed/>
                  <p:pic>
                    <p:nvPicPr>
                      <p:cNvPr id="19" name="Object 18">
                        <a:extLst>
                          <a:ext uri="{FF2B5EF4-FFF2-40B4-BE49-F238E27FC236}">
                            <a16:creationId xmlns:a16="http://schemas.microsoft.com/office/drawing/2014/main" xmlns="" id="{5291C529-D76C-494B-968A-9D788ED70D7A}"/>
                          </a:ext>
                        </a:extLst>
                      </p:cNvPr>
                      <p:cNvPicPr/>
                      <p:nvPr/>
                    </p:nvPicPr>
                    <p:blipFill>
                      <a:blip r:embed="rId4"/>
                      <a:stretch>
                        <a:fillRect/>
                      </a:stretch>
                    </p:blipFill>
                    <p:spPr>
                      <a:xfrm>
                        <a:off x="8462963" y="1257300"/>
                        <a:ext cx="1247775" cy="42386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51DCD623-DEDB-4E2C-8976-0538C542D136}"/>
              </a:ext>
            </a:extLst>
          </p:cNvPr>
          <p:cNvSpPr>
            <a:spLocks noGrp="1"/>
          </p:cNvSpPr>
          <p:nvPr>
            <p:ph sz="quarter" idx="25"/>
          </p:nvPr>
        </p:nvSpPr>
        <p:spPr>
          <a:xfrm>
            <a:off x="9792567" y="1289050"/>
            <a:ext cx="2143125" cy="306228"/>
          </a:xfrm>
        </p:spPr>
        <p:txBody>
          <a:bodyPr/>
          <a:lstStyle/>
          <a:p>
            <a:r>
              <a:rPr lang="en-US" altLang="en-US" dirty="0"/>
              <a:t>where the base</a:t>
            </a:r>
            <a:endParaRPr lang="en-IN" dirty="0"/>
          </a:p>
        </p:txBody>
      </p:sp>
      <p:sp>
        <p:nvSpPr>
          <p:cNvPr id="6" name="Content Placeholder 5">
            <a:extLst>
              <a:ext uri="{FF2B5EF4-FFF2-40B4-BE49-F238E27FC236}">
                <a16:creationId xmlns:a16="http://schemas.microsoft.com/office/drawing/2014/main" xmlns="" id="{B0802572-F925-46BF-8936-53B5CB2BB638}"/>
              </a:ext>
            </a:extLst>
          </p:cNvPr>
          <p:cNvSpPr>
            <a:spLocks noGrp="1"/>
          </p:cNvSpPr>
          <p:nvPr>
            <p:ph sz="quarter" idx="26"/>
          </p:nvPr>
        </p:nvSpPr>
        <p:spPr>
          <a:xfrm>
            <a:off x="736600" y="1678130"/>
            <a:ext cx="3292475" cy="333288"/>
          </a:xfrm>
        </p:spPr>
        <p:txBody>
          <a:bodyPr/>
          <a:lstStyle/>
          <a:p>
            <a:r>
              <a:rPr lang="en-US" altLang="en-US" i="1" dirty="0"/>
              <a:t>b</a:t>
            </a:r>
            <a:r>
              <a:rPr lang="en-US" altLang="en-US" dirty="0"/>
              <a:t> is a positive constant.</a:t>
            </a:r>
            <a:endParaRPr lang="en-IN" dirty="0"/>
          </a:p>
        </p:txBody>
      </p:sp>
      <p:sp>
        <p:nvSpPr>
          <p:cNvPr id="7" name="Content Placeholder 6">
            <a:extLst>
              <a:ext uri="{FF2B5EF4-FFF2-40B4-BE49-F238E27FC236}">
                <a16:creationId xmlns:a16="http://schemas.microsoft.com/office/drawing/2014/main" xmlns="" id="{D9FD36AD-2724-4AFA-AE76-73DAB63AA126}"/>
              </a:ext>
            </a:extLst>
          </p:cNvPr>
          <p:cNvSpPr>
            <a:spLocks noGrp="1"/>
          </p:cNvSpPr>
          <p:nvPr>
            <p:ph sz="quarter" idx="27"/>
          </p:nvPr>
        </p:nvSpPr>
        <p:spPr>
          <a:xfrm>
            <a:off x="736600" y="2296681"/>
            <a:ext cx="2025650" cy="349465"/>
          </a:xfrm>
        </p:spPr>
        <p:txBody>
          <a:bodyPr/>
          <a:lstStyle/>
          <a:p>
            <a:r>
              <a:rPr lang="en-US" altLang="en-US" dirty="0"/>
              <a:t>The graphs of</a:t>
            </a:r>
            <a:endParaRPr lang="en-IN" dirty="0"/>
          </a:p>
        </p:txBody>
      </p:sp>
      <p:graphicFrame>
        <p:nvGraphicFramePr>
          <p:cNvPr id="22" name="Content Placeholder 21" descr="y = 2^(x) and y = (0.5)^x">
            <a:extLst>
              <a:ext uri="{FF2B5EF4-FFF2-40B4-BE49-F238E27FC236}">
                <a16:creationId xmlns:a16="http://schemas.microsoft.com/office/drawing/2014/main" xmlns="" id="{ADFEE11F-7E89-48C9-A03A-CFB435831D9D}"/>
              </a:ext>
            </a:extLst>
          </p:cNvPr>
          <p:cNvGraphicFramePr>
            <a:graphicFrameLocks noGrp="1" noChangeAspect="1"/>
          </p:cNvGraphicFramePr>
          <p:nvPr>
            <p:ph sz="quarter" idx="28"/>
            <p:extLst>
              <p:ext uri="{D42A27DB-BD31-4B8C-83A1-F6EECF244321}">
                <p14:modId xmlns:p14="http://schemas.microsoft.com/office/powerpoint/2010/main" val="2557436300"/>
              </p:ext>
            </p:extLst>
          </p:nvPr>
        </p:nvGraphicFramePr>
        <p:xfrm>
          <a:off x="2724150" y="2198688"/>
          <a:ext cx="2720975" cy="476250"/>
        </p:xfrm>
        <a:graphic>
          <a:graphicData uri="http://schemas.openxmlformats.org/presentationml/2006/ole">
            <mc:AlternateContent xmlns:mc="http://schemas.openxmlformats.org/markup-compatibility/2006">
              <mc:Choice xmlns:v="urn:schemas-microsoft-com:vml" Requires="v">
                <p:oleObj spid="_x0000_s417091" name="Equation" r:id="rId5" imgW="2831760" imgH="495000" progId="Equation.DSMT4">
                  <p:embed/>
                </p:oleObj>
              </mc:Choice>
              <mc:Fallback>
                <p:oleObj name="Equation" r:id="rId5" imgW="2831760" imgH="495000" progId="Equation.DSMT4">
                  <p:embed/>
                  <p:pic>
                    <p:nvPicPr>
                      <p:cNvPr id="21" name="Object 20">
                        <a:extLst>
                          <a:ext uri="{FF2B5EF4-FFF2-40B4-BE49-F238E27FC236}">
                            <a16:creationId xmlns:a16="http://schemas.microsoft.com/office/drawing/2014/main" xmlns="" id="{64A3EB27-0895-40B8-802B-693D48F41415}"/>
                          </a:ext>
                        </a:extLst>
                      </p:cNvPr>
                      <p:cNvPicPr/>
                      <p:nvPr/>
                    </p:nvPicPr>
                    <p:blipFill>
                      <a:blip r:embed="rId6"/>
                      <a:stretch>
                        <a:fillRect/>
                      </a:stretch>
                    </p:blipFill>
                    <p:spPr>
                      <a:xfrm>
                        <a:off x="2724150" y="2198688"/>
                        <a:ext cx="2720975" cy="47625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12838211-773E-4BE6-B6B6-52983BE383E6}"/>
              </a:ext>
            </a:extLst>
          </p:cNvPr>
          <p:cNvSpPr>
            <a:spLocks noGrp="1"/>
          </p:cNvSpPr>
          <p:nvPr>
            <p:ph sz="quarter" idx="29"/>
          </p:nvPr>
        </p:nvSpPr>
        <p:spPr>
          <a:xfrm>
            <a:off x="5529984" y="2296681"/>
            <a:ext cx="5648325" cy="349465"/>
          </a:xfrm>
        </p:spPr>
        <p:txBody>
          <a:bodyPr/>
          <a:lstStyle/>
          <a:p>
            <a:r>
              <a:rPr lang="en-US" altLang="en-US" dirty="0">
                <a:latin typeface="Arial" panose="020B0604020202020204" pitchFamily="34" charset="0"/>
              </a:rPr>
              <a:t>are shown in Figure 21. In both cases the</a:t>
            </a:r>
            <a:endParaRPr lang="en-IN" dirty="0">
              <a:latin typeface="Arial" panose="020B0604020202020204" pitchFamily="34" charset="0"/>
            </a:endParaRPr>
          </a:p>
        </p:txBody>
      </p:sp>
      <p:sp>
        <p:nvSpPr>
          <p:cNvPr id="10" name="Content Placeholder 9">
            <a:extLst>
              <a:ext uri="{FF2B5EF4-FFF2-40B4-BE49-F238E27FC236}">
                <a16:creationId xmlns:a16="http://schemas.microsoft.com/office/drawing/2014/main" xmlns="" id="{1341EC39-2FB8-48BF-B19D-6AB2172A809E}"/>
              </a:ext>
            </a:extLst>
          </p:cNvPr>
          <p:cNvSpPr>
            <a:spLocks noGrp="1"/>
          </p:cNvSpPr>
          <p:nvPr>
            <p:ph sz="quarter" idx="30"/>
          </p:nvPr>
        </p:nvSpPr>
        <p:spPr>
          <a:xfrm>
            <a:off x="736600" y="2693679"/>
            <a:ext cx="5664200" cy="380992"/>
          </a:xfrm>
        </p:spPr>
        <p:txBody>
          <a:bodyPr/>
          <a:lstStyle/>
          <a:p>
            <a:r>
              <a:rPr lang="en-US" altLang="en-US" dirty="0">
                <a:latin typeface="Arial" panose="020B0604020202020204" pitchFamily="34" charset="0"/>
              </a:rPr>
              <a:t>domain is (−∞, ∞) and the range is (0, ∞).</a:t>
            </a:r>
          </a:p>
        </p:txBody>
      </p:sp>
      <p:sp>
        <p:nvSpPr>
          <p:cNvPr id="15" name="Content Placeholder 14">
            <a:extLst>
              <a:ext uri="{FF2B5EF4-FFF2-40B4-BE49-F238E27FC236}">
                <a16:creationId xmlns:a16="http://schemas.microsoft.com/office/drawing/2014/main" xmlns="" id="{440A46BB-99F6-4A0B-A28D-B6F318DE7AB5}"/>
              </a:ext>
            </a:extLst>
          </p:cNvPr>
          <p:cNvSpPr>
            <a:spLocks noGrp="1"/>
          </p:cNvSpPr>
          <p:nvPr>
            <p:ph sz="quarter" idx="35"/>
          </p:nvPr>
        </p:nvSpPr>
        <p:spPr>
          <a:xfrm>
            <a:off x="736599" y="6020594"/>
            <a:ext cx="10617199" cy="270081"/>
          </a:xfrm>
        </p:spPr>
        <p:txBody>
          <a:bodyPr/>
          <a:lstStyle/>
          <a:p>
            <a:pPr algn="ctr"/>
            <a:r>
              <a:rPr lang="en-US" altLang="en-US" sz="1200" b="1" dirty="0"/>
              <a:t>Figure 21</a:t>
            </a:r>
          </a:p>
        </p:txBody>
      </p:sp>
      <p:graphicFrame>
        <p:nvGraphicFramePr>
          <p:cNvPr id="31" name="Content Placeholder 30" descr="(a) y = 2^x">
            <a:extLst>
              <a:ext uri="{FF2B5EF4-FFF2-40B4-BE49-F238E27FC236}">
                <a16:creationId xmlns:a16="http://schemas.microsoft.com/office/drawing/2014/main" xmlns="" id="{B241A27F-690B-49FD-99BC-0B8B45CD1256}"/>
              </a:ext>
            </a:extLst>
          </p:cNvPr>
          <p:cNvGraphicFramePr>
            <a:graphicFrameLocks noGrp="1" noChangeAspect="1"/>
          </p:cNvGraphicFramePr>
          <p:nvPr>
            <p:ph sz="quarter" idx="33"/>
            <p:extLst>
              <p:ext uri="{D42A27DB-BD31-4B8C-83A1-F6EECF244321}">
                <p14:modId xmlns:p14="http://schemas.microsoft.com/office/powerpoint/2010/main" val="3889409405"/>
              </p:ext>
            </p:extLst>
          </p:nvPr>
        </p:nvGraphicFramePr>
        <p:xfrm>
          <a:off x="3470275" y="5353216"/>
          <a:ext cx="898525" cy="312530"/>
        </p:xfrm>
        <a:graphic>
          <a:graphicData uri="http://schemas.openxmlformats.org/presentationml/2006/ole">
            <mc:AlternateContent xmlns:mc="http://schemas.openxmlformats.org/markup-compatibility/2006">
              <mc:Choice xmlns:v="urn:schemas-microsoft-com:vml" Requires="v">
                <p:oleObj spid="_x0000_s417092" name="Equation" r:id="rId7" imgW="1168200" imgH="406080" progId="Equation.DSMT4">
                  <p:embed/>
                </p:oleObj>
              </mc:Choice>
              <mc:Fallback>
                <p:oleObj name="Equation" r:id="rId7" imgW="1168200" imgH="406080" progId="Equation.DSMT4">
                  <p:embed/>
                  <p:pic>
                    <p:nvPicPr>
                      <p:cNvPr id="30" name="Object 29">
                        <a:extLst>
                          <a:ext uri="{FF2B5EF4-FFF2-40B4-BE49-F238E27FC236}">
                            <a16:creationId xmlns:a16="http://schemas.microsoft.com/office/drawing/2014/main" xmlns="" id="{EB7DF766-B1E5-4D01-B613-1523C158C741}"/>
                          </a:ext>
                        </a:extLst>
                      </p:cNvPr>
                      <p:cNvPicPr/>
                      <p:nvPr/>
                    </p:nvPicPr>
                    <p:blipFill>
                      <a:blip r:embed="rId8"/>
                      <a:stretch>
                        <a:fillRect/>
                      </a:stretch>
                    </p:blipFill>
                    <p:spPr>
                      <a:xfrm>
                        <a:off x="3470275" y="5353216"/>
                        <a:ext cx="898525" cy="312530"/>
                      </a:xfrm>
                      <a:prstGeom prst="rect">
                        <a:avLst/>
                      </a:prstGeom>
                    </p:spPr>
                  </p:pic>
                </p:oleObj>
              </mc:Fallback>
            </mc:AlternateContent>
          </a:graphicData>
        </a:graphic>
      </p:graphicFrame>
      <p:pic>
        <p:nvPicPr>
          <p:cNvPr id="25" name="Content Placeholder 24" descr="The curve enters the top left of the viewing window in the second quadrant along the negative x axis, goes up and to the right, passes through the point (0, 1), goes up and to the right, and exits the top right of the viewing window.">
            <a:extLst>
              <a:ext uri="{FF2B5EF4-FFF2-40B4-BE49-F238E27FC236}">
                <a16:creationId xmlns:a16="http://schemas.microsoft.com/office/drawing/2014/main" xmlns="" id="{D8EF85B7-DB48-4FA6-909A-9FADFF5C4D7C}"/>
              </a:ext>
            </a:extLst>
          </p:cNvPr>
          <p:cNvPicPr>
            <a:picLocks noGrp="1" noChangeAspect="1"/>
          </p:cNvPicPr>
          <p:nvPr>
            <p:ph sz="quarter" idx="31"/>
          </p:nvPr>
        </p:nvPicPr>
        <p:blipFill>
          <a:blip r:embed="rId9"/>
          <a:stretch>
            <a:fillRect/>
          </a:stretch>
        </p:blipFill>
        <p:spPr>
          <a:xfrm>
            <a:off x="3027406" y="3248262"/>
            <a:ext cx="1865538" cy="1883827"/>
          </a:xfrm>
          <a:prstGeom prst="rect">
            <a:avLst/>
          </a:prstGeom>
          <a:noFill/>
          <a:ln>
            <a:noFill/>
          </a:ln>
        </p:spPr>
      </p:pic>
      <p:graphicFrame>
        <p:nvGraphicFramePr>
          <p:cNvPr id="33" name="Content Placeholder 32" descr="(b) y = (0.5)^x">
            <a:extLst>
              <a:ext uri="{FF2B5EF4-FFF2-40B4-BE49-F238E27FC236}">
                <a16:creationId xmlns:a16="http://schemas.microsoft.com/office/drawing/2014/main" xmlns="" id="{FB65A3D9-6C68-45C2-81FD-35D26FC5349D}"/>
              </a:ext>
            </a:extLst>
          </p:cNvPr>
          <p:cNvGraphicFramePr>
            <a:graphicFrameLocks noGrp="1" noChangeAspect="1"/>
          </p:cNvGraphicFramePr>
          <p:nvPr>
            <p:ph sz="quarter" idx="34"/>
            <p:extLst>
              <p:ext uri="{D42A27DB-BD31-4B8C-83A1-F6EECF244321}">
                <p14:modId xmlns:p14="http://schemas.microsoft.com/office/powerpoint/2010/main" val="789927346"/>
              </p:ext>
            </p:extLst>
          </p:nvPr>
        </p:nvGraphicFramePr>
        <p:xfrm>
          <a:off x="7390923" y="5353216"/>
          <a:ext cx="1241876" cy="336341"/>
        </p:xfrm>
        <a:graphic>
          <a:graphicData uri="http://schemas.openxmlformats.org/presentationml/2006/ole">
            <mc:AlternateContent xmlns:mc="http://schemas.openxmlformats.org/markup-compatibility/2006">
              <mc:Choice xmlns:v="urn:schemas-microsoft-com:vml" Requires="v">
                <p:oleObj spid="_x0000_s417093" name="Equation" r:id="rId10" imgW="1828800" imgH="495000" progId="Equation.DSMT4">
                  <p:embed/>
                </p:oleObj>
              </mc:Choice>
              <mc:Fallback>
                <p:oleObj name="Equation" r:id="rId10" imgW="1828800" imgH="495000" progId="Equation.DSMT4">
                  <p:embed/>
                  <p:pic>
                    <p:nvPicPr>
                      <p:cNvPr id="32" name="Object 31">
                        <a:extLst>
                          <a:ext uri="{FF2B5EF4-FFF2-40B4-BE49-F238E27FC236}">
                            <a16:creationId xmlns:a16="http://schemas.microsoft.com/office/drawing/2014/main" xmlns="" id="{F2BC1E74-59BD-4163-977A-76DBE54EFC41}"/>
                          </a:ext>
                        </a:extLst>
                      </p:cNvPr>
                      <p:cNvPicPr/>
                      <p:nvPr/>
                    </p:nvPicPr>
                    <p:blipFill>
                      <a:blip r:embed="rId11"/>
                      <a:stretch>
                        <a:fillRect/>
                      </a:stretch>
                    </p:blipFill>
                    <p:spPr>
                      <a:xfrm>
                        <a:off x="7390923" y="5353216"/>
                        <a:ext cx="1241876" cy="336341"/>
                      </a:xfrm>
                      <a:prstGeom prst="rect">
                        <a:avLst/>
                      </a:prstGeom>
                    </p:spPr>
                  </p:pic>
                </p:oleObj>
              </mc:Fallback>
            </mc:AlternateContent>
          </a:graphicData>
        </a:graphic>
      </p:graphicFrame>
      <p:pic>
        <p:nvPicPr>
          <p:cNvPr id="29" name="Content Placeholder 28" descr="The curve enters the top left of the viewing window in the second quadrant, goes down and to the right, passes through the point (0, 1), goes down and to the right, and approaches  the positive x-axis.">
            <a:extLst>
              <a:ext uri="{FF2B5EF4-FFF2-40B4-BE49-F238E27FC236}">
                <a16:creationId xmlns:a16="http://schemas.microsoft.com/office/drawing/2014/main" xmlns="" id="{E4A5C21F-E8DF-4287-8127-52B40D9B750F}"/>
              </a:ext>
            </a:extLst>
          </p:cNvPr>
          <p:cNvPicPr>
            <a:picLocks noGrp="1" noChangeAspect="1"/>
          </p:cNvPicPr>
          <p:nvPr>
            <p:ph sz="quarter" idx="32"/>
          </p:nvPr>
        </p:nvPicPr>
        <p:blipFill>
          <a:blip r:embed="rId12"/>
          <a:stretch>
            <a:fillRect/>
          </a:stretch>
        </p:blipFill>
        <p:spPr>
          <a:xfrm>
            <a:off x="7130956" y="3404950"/>
            <a:ext cx="1789308" cy="1789308"/>
          </a:xfrm>
          <a:prstGeom prst="rect">
            <a:avLst/>
          </a:prstGeom>
        </p:spPr>
      </p:pic>
    </p:spTree>
    <p:extLst>
      <p:ext uri="{BB962C8B-B14F-4D97-AF65-F5344CB8AC3E}">
        <p14:creationId xmlns:p14="http://schemas.microsoft.com/office/powerpoint/2010/main" val="36534520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FD682D-5F86-4C31-8307-7B9DA7F6A0DA}"/>
              </a:ext>
            </a:extLst>
          </p:cNvPr>
          <p:cNvSpPr>
            <a:spLocks noGrp="1"/>
          </p:cNvSpPr>
          <p:nvPr>
            <p:ph type="title"/>
          </p:nvPr>
        </p:nvSpPr>
        <p:spPr/>
        <p:txBody>
          <a:bodyPr/>
          <a:lstStyle/>
          <a:p>
            <a:r>
              <a:rPr lang="en-US" altLang="en-US" dirty="0"/>
              <a:t>Exponential Functions </a:t>
            </a:r>
            <a:r>
              <a:rPr lang="en-US" altLang="en-US" b="0" dirty="0"/>
              <a:t>(2 of 2)</a:t>
            </a:r>
            <a:endParaRPr lang="en-IN" dirty="0"/>
          </a:p>
        </p:txBody>
      </p:sp>
      <p:sp>
        <p:nvSpPr>
          <p:cNvPr id="3" name="Text Placeholder 2">
            <a:extLst>
              <a:ext uri="{FF2B5EF4-FFF2-40B4-BE49-F238E27FC236}">
                <a16:creationId xmlns:a16="http://schemas.microsoft.com/office/drawing/2014/main" xmlns="" id="{D7D260E5-DCC5-4995-9705-A809E113A415}"/>
              </a:ext>
            </a:extLst>
          </p:cNvPr>
          <p:cNvSpPr>
            <a:spLocks noGrp="1"/>
          </p:cNvSpPr>
          <p:nvPr>
            <p:ph type="body" sz="quarter" idx="15"/>
          </p:nvPr>
        </p:nvSpPr>
        <p:spPr>
          <a:xfrm>
            <a:off x="743576" y="1289684"/>
            <a:ext cx="10711543" cy="1065589"/>
          </a:xfrm>
        </p:spPr>
        <p:txBody>
          <a:bodyPr/>
          <a:lstStyle/>
          <a:p>
            <a:pPr>
              <a:lnSpc>
                <a:spcPct val="100000"/>
              </a:lnSpc>
            </a:pPr>
            <a:r>
              <a:rPr lang="en-US" altLang="en-US" dirty="0">
                <a:latin typeface="Arial" panose="020B0604020202020204" pitchFamily="34" charset="0"/>
              </a:rPr>
              <a:t>Exponential functions are useful for modeling many natural phenomena, such as population growth (if </a:t>
            </a:r>
            <a:r>
              <a:rPr lang="en-US" altLang="en-US" i="1" dirty="0">
                <a:latin typeface="Arial" panose="020B0604020202020204" pitchFamily="34" charset="0"/>
              </a:rPr>
              <a:t>b</a:t>
            </a:r>
            <a:r>
              <a:rPr lang="en-US" altLang="en-US" dirty="0">
                <a:latin typeface="Arial" panose="020B0604020202020204" pitchFamily="34" charset="0"/>
              </a:rPr>
              <a:t> &gt; 1) and radioactive decay (if </a:t>
            </a:r>
            <a:r>
              <a:rPr lang="en-US" altLang="en-US" i="1" dirty="0">
                <a:latin typeface="Arial" panose="020B0604020202020204" pitchFamily="34" charset="0"/>
              </a:rPr>
              <a:t>b</a:t>
            </a:r>
            <a:r>
              <a:rPr lang="en-US" altLang="en-US" dirty="0">
                <a:latin typeface="Arial" panose="020B0604020202020204" pitchFamily="34" charset="0"/>
              </a:rPr>
              <a:t> &lt; 1).</a:t>
            </a:r>
          </a:p>
        </p:txBody>
      </p:sp>
    </p:spTree>
    <p:extLst>
      <p:ext uri="{BB962C8B-B14F-4D97-AF65-F5344CB8AC3E}">
        <p14:creationId xmlns:p14="http://schemas.microsoft.com/office/powerpoint/2010/main" val="838875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Logarithmic Functions </a:t>
            </a:r>
          </a:p>
        </p:txBody>
      </p:sp>
    </p:spTree>
    <p:extLst>
      <p:ext uri="{BB962C8B-B14F-4D97-AF65-F5344CB8AC3E}">
        <p14:creationId xmlns:p14="http://schemas.microsoft.com/office/powerpoint/2010/main" val="30828805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8E940-8759-49A0-BB32-DDCC24576902}"/>
              </a:ext>
            </a:extLst>
          </p:cNvPr>
          <p:cNvSpPr>
            <a:spLocks noGrp="1"/>
          </p:cNvSpPr>
          <p:nvPr>
            <p:ph type="title"/>
          </p:nvPr>
        </p:nvSpPr>
        <p:spPr/>
        <p:txBody>
          <a:bodyPr/>
          <a:lstStyle/>
          <a:p>
            <a:r>
              <a:rPr lang="en-US" altLang="en-US" dirty="0"/>
              <a:t>Logarithmic Functions</a:t>
            </a:r>
            <a:endParaRPr lang="en-IN" dirty="0"/>
          </a:p>
        </p:txBody>
      </p:sp>
      <p:sp>
        <p:nvSpPr>
          <p:cNvPr id="3" name="Content Placeholder 2">
            <a:extLst>
              <a:ext uri="{FF2B5EF4-FFF2-40B4-BE49-F238E27FC236}">
                <a16:creationId xmlns:a16="http://schemas.microsoft.com/office/drawing/2014/main" xmlns="" id="{6178092C-E06B-412B-A5C1-4FEA37C35C8C}"/>
              </a:ext>
            </a:extLst>
          </p:cNvPr>
          <p:cNvSpPr>
            <a:spLocks noGrp="1"/>
          </p:cNvSpPr>
          <p:nvPr>
            <p:ph sz="quarter" idx="12"/>
          </p:nvPr>
        </p:nvSpPr>
        <p:spPr>
          <a:xfrm>
            <a:off x="741971" y="1292277"/>
            <a:ext cx="10721975" cy="1131437"/>
          </a:xfrm>
        </p:spPr>
        <p:txBody>
          <a:bodyPr/>
          <a:lstStyle/>
          <a:p>
            <a:pPr>
              <a:lnSpc>
                <a:spcPct val="100000"/>
              </a:lnSpc>
            </a:pPr>
            <a:r>
              <a:rPr lang="en-US" altLang="en-US" dirty="0">
                <a:latin typeface="Arial" panose="020B0604020202020204" pitchFamily="34" charset="0"/>
              </a:rPr>
              <a:t>The </a:t>
            </a:r>
            <a:r>
              <a:rPr lang="en-US" altLang="en-US" b="1" dirty="0">
                <a:latin typeface="Arial" panose="020B0604020202020204" pitchFamily="34" charset="0"/>
              </a:rPr>
              <a:t>logarithmic functions </a:t>
            </a:r>
            <a:r>
              <a:rPr lang="en-US" altLang="en-US" i="1" dirty="0">
                <a:latin typeface="Arial" panose="020B0604020202020204" pitchFamily="34" charset="0"/>
              </a:rPr>
              <a:t>f</a:t>
            </a:r>
            <a:r>
              <a:rPr lang="en-US" altLang="en-US" sz="400" i="1" dirty="0">
                <a:latin typeface="Arial" panose="020B0604020202020204" pitchFamily="34" charset="0"/>
              </a:rPr>
              <a:t> </a:t>
            </a:r>
            <a:r>
              <a:rPr lang="en-US" altLang="en-US" dirty="0">
                <a:latin typeface="Arial" panose="020B0604020202020204" pitchFamily="34" charset="0"/>
              </a:rPr>
              <a:t>(</a:t>
            </a:r>
            <a:r>
              <a:rPr lang="en-US" altLang="en-US" i="1" dirty="0">
                <a:latin typeface="Arial" panose="020B0604020202020204" pitchFamily="34" charset="0"/>
              </a:rPr>
              <a:t>x</a:t>
            </a:r>
            <a:r>
              <a:rPr lang="en-US" altLang="en-US" dirty="0">
                <a:latin typeface="Arial" panose="020B0604020202020204" pitchFamily="34" charset="0"/>
              </a:rPr>
              <a:t>) =</a:t>
            </a:r>
            <a:r>
              <a:rPr lang="en-US" altLang="en-US" b="1" dirty="0">
                <a:latin typeface="Arial" panose="020B0604020202020204" pitchFamily="34" charset="0"/>
              </a:rPr>
              <a:t> </a:t>
            </a:r>
            <a:r>
              <a:rPr lang="en-US" altLang="en-US" dirty="0">
                <a:latin typeface="Arial" panose="020B0604020202020204" pitchFamily="34" charset="0"/>
              </a:rPr>
              <a:t>log</a:t>
            </a:r>
            <a:r>
              <a:rPr lang="en-US" altLang="en-US" i="1" baseline="-25000" dirty="0">
                <a:latin typeface="Arial" panose="020B0604020202020204" pitchFamily="34" charset="0"/>
              </a:rPr>
              <a:t>b</a:t>
            </a:r>
            <a:r>
              <a:rPr lang="en-US" altLang="en-US" i="1" dirty="0">
                <a:latin typeface="Arial" panose="020B0604020202020204" pitchFamily="34" charset="0"/>
              </a:rPr>
              <a:t>x</a:t>
            </a:r>
            <a:r>
              <a:rPr lang="en-US" altLang="en-US" dirty="0">
                <a:latin typeface="Arial" panose="020B0604020202020204" pitchFamily="34" charset="0"/>
              </a:rPr>
              <a:t>, where the base </a:t>
            </a:r>
            <a:r>
              <a:rPr lang="en-US" altLang="en-US" i="1" dirty="0">
                <a:latin typeface="Arial" panose="020B0604020202020204" pitchFamily="34" charset="0"/>
              </a:rPr>
              <a:t>b</a:t>
            </a:r>
            <a:r>
              <a:rPr lang="en-US" altLang="en-US" dirty="0">
                <a:latin typeface="Arial" panose="020B0604020202020204" pitchFamily="34" charset="0"/>
              </a:rPr>
              <a:t> is a positive constant, are the inverse functions of the exponential functions. Figure 22 shows the graphs of four logarithmic functions with various bases.</a:t>
            </a:r>
            <a:endParaRPr lang="en-IN" dirty="0">
              <a:latin typeface="Arial" panose="020B0604020202020204" pitchFamily="34" charset="0"/>
            </a:endParaRPr>
          </a:p>
        </p:txBody>
      </p:sp>
      <p:sp>
        <p:nvSpPr>
          <p:cNvPr id="7" name="Content Placeholder 6">
            <a:extLst>
              <a:ext uri="{FF2B5EF4-FFF2-40B4-BE49-F238E27FC236}">
                <a16:creationId xmlns:a16="http://schemas.microsoft.com/office/drawing/2014/main" xmlns="" id="{4E28DCF9-A1C5-40C2-8DFC-852300B10323}"/>
              </a:ext>
            </a:extLst>
          </p:cNvPr>
          <p:cNvSpPr>
            <a:spLocks noGrp="1"/>
          </p:cNvSpPr>
          <p:nvPr>
            <p:ph sz="quarter" idx="15"/>
          </p:nvPr>
        </p:nvSpPr>
        <p:spPr>
          <a:xfrm>
            <a:off x="4462435" y="5171418"/>
            <a:ext cx="2907895" cy="373039"/>
          </a:xfrm>
        </p:spPr>
        <p:txBody>
          <a:bodyPr/>
          <a:lstStyle/>
          <a:p>
            <a:pPr algn="ctr"/>
            <a:r>
              <a:rPr lang="en-US" altLang="en-US" sz="1200" b="1" dirty="0"/>
              <a:t>Figure 22</a:t>
            </a:r>
          </a:p>
        </p:txBody>
      </p:sp>
      <p:pic>
        <p:nvPicPr>
          <p:cNvPr id="11" name="Content Placeholder 10" descr="The family of log x functions is graphed on the x y coordinate plane. The curves y = log_2(x), y = log_3(x), y = log_5(x), and y = log_10(x) rise away along the negative y axis, goes up and to the right, passes through (1, 0), goes up and to the right, and exits the top right of the viewing window. Below the x axis, the curves with the larger base lies to the left of the curves with smaller base and above the x axis, the curves with the larger base lies to the right of the curve with smaller base.">
            <a:extLst>
              <a:ext uri="{FF2B5EF4-FFF2-40B4-BE49-F238E27FC236}">
                <a16:creationId xmlns:a16="http://schemas.microsoft.com/office/drawing/2014/main" xmlns="" id="{D9649DD6-BE6A-48CF-A6F0-0257012C07A2}"/>
              </a:ext>
            </a:extLst>
          </p:cNvPr>
          <p:cNvPicPr>
            <a:picLocks noGrp="1" noChangeAspect="1"/>
          </p:cNvPicPr>
          <p:nvPr>
            <p:ph sz="quarter" idx="14"/>
          </p:nvPr>
        </p:nvPicPr>
        <p:blipFill>
          <a:blip r:embed="rId2"/>
          <a:stretch>
            <a:fillRect/>
          </a:stretch>
        </p:blipFill>
        <p:spPr>
          <a:xfrm>
            <a:off x="4324165" y="2423714"/>
            <a:ext cx="2889436" cy="2743961"/>
          </a:xfrm>
          <a:prstGeom prst="rect">
            <a:avLst/>
          </a:prstGeom>
          <a:noFill/>
          <a:ln>
            <a:noFill/>
          </a:ln>
        </p:spPr>
      </p:pic>
      <p:sp>
        <p:nvSpPr>
          <p:cNvPr id="4" name="Content Placeholder 3">
            <a:extLst>
              <a:ext uri="{FF2B5EF4-FFF2-40B4-BE49-F238E27FC236}">
                <a16:creationId xmlns:a16="http://schemas.microsoft.com/office/drawing/2014/main" xmlns="" id="{E7704512-9875-46A2-9161-F5EDE7E387B6}"/>
              </a:ext>
            </a:extLst>
          </p:cNvPr>
          <p:cNvSpPr>
            <a:spLocks noGrp="1"/>
          </p:cNvSpPr>
          <p:nvPr>
            <p:ph sz="quarter" idx="13"/>
          </p:nvPr>
        </p:nvSpPr>
        <p:spPr>
          <a:xfrm>
            <a:off x="741971" y="5544457"/>
            <a:ext cx="10721367" cy="761664"/>
          </a:xfrm>
        </p:spPr>
        <p:txBody>
          <a:bodyPr/>
          <a:lstStyle/>
          <a:p>
            <a:pPr>
              <a:lnSpc>
                <a:spcPct val="100000"/>
              </a:lnSpc>
            </a:pPr>
            <a:r>
              <a:rPr lang="en-US" altLang="en-US" dirty="0">
                <a:latin typeface="Arial" panose="020B0604020202020204" pitchFamily="34" charset="0"/>
              </a:rPr>
              <a:t>In each case the domain is (0, ∞), the range is (−∞, ∞), and the function increases slowly when </a:t>
            </a:r>
            <a:r>
              <a:rPr lang="en-US" altLang="en-US" i="1" dirty="0">
                <a:latin typeface="Arial" panose="020B0604020202020204" pitchFamily="34" charset="0"/>
              </a:rPr>
              <a:t>x</a:t>
            </a:r>
            <a:r>
              <a:rPr lang="en-US" altLang="en-US" dirty="0">
                <a:latin typeface="Arial" panose="020B0604020202020204" pitchFamily="34" charset="0"/>
              </a:rPr>
              <a:t> &gt; 1.</a:t>
            </a:r>
            <a:endParaRPr lang="en-IN" dirty="0">
              <a:latin typeface="Arial" panose="020B0604020202020204" pitchFamily="34" charset="0"/>
            </a:endParaRPr>
          </a:p>
        </p:txBody>
      </p:sp>
    </p:spTree>
    <p:extLst>
      <p:ext uri="{BB962C8B-B14F-4D97-AF65-F5344CB8AC3E}">
        <p14:creationId xmlns:p14="http://schemas.microsoft.com/office/powerpoint/2010/main" val="2713208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33DF3-91EA-4D9A-9E07-02067AD2EB5E}"/>
              </a:ext>
            </a:extLst>
          </p:cNvPr>
          <p:cNvSpPr>
            <a:spLocks noGrp="1"/>
          </p:cNvSpPr>
          <p:nvPr>
            <p:ph type="title"/>
          </p:nvPr>
        </p:nvSpPr>
        <p:spPr/>
        <p:txBody>
          <a:bodyPr/>
          <a:lstStyle/>
          <a:p>
            <a:r>
              <a:rPr lang="en-US" altLang="en-US" dirty="0"/>
              <a:t>Example 6</a:t>
            </a:r>
            <a:endParaRPr lang="en-IN" dirty="0"/>
          </a:p>
        </p:txBody>
      </p:sp>
      <p:sp>
        <p:nvSpPr>
          <p:cNvPr id="3" name="Content Placeholder 2">
            <a:extLst>
              <a:ext uri="{FF2B5EF4-FFF2-40B4-BE49-F238E27FC236}">
                <a16:creationId xmlns:a16="http://schemas.microsoft.com/office/drawing/2014/main" xmlns="" id="{17ADE2D7-8612-472F-BED6-2D7655E7EDFA}"/>
              </a:ext>
            </a:extLst>
          </p:cNvPr>
          <p:cNvSpPr>
            <a:spLocks noGrp="1"/>
          </p:cNvSpPr>
          <p:nvPr>
            <p:ph sz="quarter" idx="23"/>
          </p:nvPr>
        </p:nvSpPr>
        <p:spPr>
          <a:xfrm>
            <a:off x="736600" y="1289049"/>
            <a:ext cx="10718800" cy="821761"/>
          </a:xfrm>
        </p:spPr>
        <p:txBody>
          <a:bodyPr/>
          <a:lstStyle/>
          <a:p>
            <a:pPr>
              <a:lnSpc>
                <a:spcPct val="100000"/>
              </a:lnSpc>
            </a:pPr>
            <a:r>
              <a:rPr lang="en-US" altLang="en-US" dirty="0">
                <a:latin typeface="Arial" panose="020B0604020202020204" pitchFamily="34" charset="0"/>
              </a:rPr>
              <a:t>Classify the following functions as one of the types of functions that we have discussed.</a:t>
            </a:r>
            <a:endParaRPr lang="en-IN" dirty="0">
              <a:latin typeface="Arial" panose="020B0604020202020204" pitchFamily="34" charset="0"/>
            </a:endParaRPr>
          </a:p>
        </p:txBody>
      </p:sp>
      <p:sp>
        <p:nvSpPr>
          <p:cNvPr id="5" name="Content Placeholder 4">
            <a:extLst>
              <a:ext uri="{FF2B5EF4-FFF2-40B4-BE49-F238E27FC236}">
                <a16:creationId xmlns:a16="http://schemas.microsoft.com/office/drawing/2014/main" xmlns="" id="{E58288E1-4132-4747-8FBA-F10F84AB373D}"/>
              </a:ext>
            </a:extLst>
          </p:cNvPr>
          <p:cNvSpPr>
            <a:spLocks noGrp="1"/>
          </p:cNvSpPr>
          <p:nvPr>
            <p:ph sz="quarter" idx="24"/>
          </p:nvPr>
        </p:nvSpPr>
        <p:spPr>
          <a:xfrm>
            <a:off x="736600" y="2220065"/>
            <a:ext cx="470369" cy="418634"/>
          </a:xfrm>
        </p:spPr>
        <p:txBody>
          <a:bodyPr/>
          <a:lstStyle/>
          <a:p>
            <a:r>
              <a:rPr lang="en-US" b="1" dirty="0"/>
              <a:t>(a)</a:t>
            </a:r>
            <a:endParaRPr lang="en-IN" b="1" dirty="0"/>
          </a:p>
        </p:txBody>
      </p:sp>
      <p:graphicFrame>
        <p:nvGraphicFramePr>
          <p:cNvPr id="20" name="Content Placeholder 19" descr="f(x) = 5^x">
            <a:extLst>
              <a:ext uri="{FF2B5EF4-FFF2-40B4-BE49-F238E27FC236}">
                <a16:creationId xmlns:a16="http://schemas.microsoft.com/office/drawing/2014/main" xmlns="" id="{D1CC7BD2-B901-4907-9E9C-217D381E10E4}"/>
              </a:ext>
            </a:extLst>
          </p:cNvPr>
          <p:cNvGraphicFramePr>
            <a:graphicFrameLocks noGrp="1" noChangeAspect="1"/>
          </p:cNvGraphicFramePr>
          <p:nvPr>
            <p:ph sz="quarter" idx="25"/>
            <p:extLst>
              <p:ext uri="{D42A27DB-BD31-4B8C-83A1-F6EECF244321}">
                <p14:modId xmlns:p14="http://schemas.microsoft.com/office/powerpoint/2010/main" val="3994609339"/>
              </p:ext>
            </p:extLst>
          </p:nvPr>
        </p:nvGraphicFramePr>
        <p:xfrm>
          <a:off x="1270000" y="2219325"/>
          <a:ext cx="1184275" cy="431800"/>
        </p:xfrm>
        <a:graphic>
          <a:graphicData uri="http://schemas.openxmlformats.org/presentationml/2006/ole">
            <mc:AlternateContent xmlns:mc="http://schemas.openxmlformats.org/markup-compatibility/2006">
              <mc:Choice xmlns:v="urn:schemas-microsoft-com:vml" Requires="v">
                <p:oleObj spid="_x0000_s418082" name="Equation" r:id="rId3" imgW="1218960" imgH="444240" progId="Equation.DSMT4">
                  <p:embed/>
                </p:oleObj>
              </mc:Choice>
              <mc:Fallback>
                <p:oleObj name="Equation" r:id="rId3" imgW="1218960" imgH="444240" progId="Equation.DSMT4">
                  <p:embed/>
                  <p:pic>
                    <p:nvPicPr>
                      <p:cNvPr id="19" name="Object 18">
                        <a:extLst>
                          <a:ext uri="{FF2B5EF4-FFF2-40B4-BE49-F238E27FC236}">
                            <a16:creationId xmlns:a16="http://schemas.microsoft.com/office/drawing/2014/main" xmlns="" id="{E9F20FFB-88D3-4E8A-96FB-BAE67133B5A4}"/>
                          </a:ext>
                        </a:extLst>
                      </p:cNvPr>
                      <p:cNvPicPr/>
                      <p:nvPr/>
                    </p:nvPicPr>
                    <p:blipFill>
                      <a:blip r:embed="rId4"/>
                      <a:stretch>
                        <a:fillRect/>
                      </a:stretch>
                    </p:blipFill>
                    <p:spPr>
                      <a:xfrm>
                        <a:off x="1270000" y="2219325"/>
                        <a:ext cx="1184275" cy="4318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037F9719-FDE3-4E78-B906-DF92CD7FB751}"/>
              </a:ext>
            </a:extLst>
          </p:cNvPr>
          <p:cNvSpPr>
            <a:spLocks noGrp="1"/>
          </p:cNvSpPr>
          <p:nvPr>
            <p:ph sz="quarter" idx="26"/>
          </p:nvPr>
        </p:nvSpPr>
        <p:spPr>
          <a:xfrm>
            <a:off x="736600" y="2815967"/>
            <a:ext cx="470369" cy="433081"/>
          </a:xfrm>
        </p:spPr>
        <p:txBody>
          <a:bodyPr/>
          <a:lstStyle/>
          <a:p>
            <a:r>
              <a:rPr lang="en-US" b="1" dirty="0"/>
              <a:t>(b)</a:t>
            </a:r>
            <a:endParaRPr lang="en-IN" b="1" dirty="0"/>
          </a:p>
        </p:txBody>
      </p:sp>
      <p:graphicFrame>
        <p:nvGraphicFramePr>
          <p:cNvPr id="22" name="Content Placeholder 21" descr="g(x) = x^5">
            <a:extLst>
              <a:ext uri="{FF2B5EF4-FFF2-40B4-BE49-F238E27FC236}">
                <a16:creationId xmlns:a16="http://schemas.microsoft.com/office/drawing/2014/main" xmlns="" id="{368C05BE-519B-4C14-8CD3-0D29E7898680}"/>
              </a:ext>
            </a:extLst>
          </p:cNvPr>
          <p:cNvGraphicFramePr>
            <a:graphicFrameLocks noGrp="1" noChangeAspect="1"/>
          </p:cNvGraphicFramePr>
          <p:nvPr>
            <p:ph sz="quarter" idx="27"/>
            <p:extLst>
              <p:ext uri="{D42A27DB-BD31-4B8C-83A1-F6EECF244321}">
                <p14:modId xmlns:p14="http://schemas.microsoft.com/office/powerpoint/2010/main" val="2921161105"/>
              </p:ext>
            </p:extLst>
          </p:nvPr>
        </p:nvGraphicFramePr>
        <p:xfrm>
          <a:off x="1233488" y="2792413"/>
          <a:ext cx="1254125" cy="430212"/>
        </p:xfrm>
        <a:graphic>
          <a:graphicData uri="http://schemas.openxmlformats.org/presentationml/2006/ole">
            <mc:AlternateContent xmlns:mc="http://schemas.openxmlformats.org/markup-compatibility/2006">
              <mc:Choice xmlns:v="urn:schemas-microsoft-com:vml" Requires="v">
                <p:oleObj spid="_x0000_s418083" name="Equation" r:id="rId5" imgW="1295280" imgH="444240" progId="Equation.DSMT4">
                  <p:embed/>
                </p:oleObj>
              </mc:Choice>
              <mc:Fallback>
                <p:oleObj name="Equation" r:id="rId5" imgW="1295280" imgH="444240" progId="Equation.DSMT4">
                  <p:embed/>
                  <p:pic>
                    <p:nvPicPr>
                      <p:cNvPr id="21" name="Object 20">
                        <a:extLst>
                          <a:ext uri="{FF2B5EF4-FFF2-40B4-BE49-F238E27FC236}">
                            <a16:creationId xmlns:a16="http://schemas.microsoft.com/office/drawing/2014/main" xmlns="" id="{C082E99E-4853-4106-BD9A-CEA1728F7622}"/>
                          </a:ext>
                        </a:extLst>
                      </p:cNvPr>
                      <p:cNvPicPr/>
                      <p:nvPr/>
                    </p:nvPicPr>
                    <p:blipFill>
                      <a:blip r:embed="rId6"/>
                      <a:stretch>
                        <a:fillRect/>
                      </a:stretch>
                    </p:blipFill>
                    <p:spPr>
                      <a:xfrm>
                        <a:off x="1233488" y="2792413"/>
                        <a:ext cx="1254125" cy="430212"/>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2C8EC292-B3D5-408F-8B26-1E92FF9C255E}"/>
              </a:ext>
            </a:extLst>
          </p:cNvPr>
          <p:cNvSpPr>
            <a:spLocks noGrp="1"/>
          </p:cNvSpPr>
          <p:nvPr>
            <p:ph sz="quarter" idx="28"/>
          </p:nvPr>
        </p:nvSpPr>
        <p:spPr>
          <a:xfrm>
            <a:off x="736600" y="3525582"/>
            <a:ext cx="470369" cy="444296"/>
          </a:xfrm>
        </p:spPr>
        <p:txBody>
          <a:bodyPr/>
          <a:lstStyle/>
          <a:p>
            <a:r>
              <a:rPr lang="en-US" b="1" dirty="0"/>
              <a:t>(c)</a:t>
            </a:r>
            <a:endParaRPr lang="en-IN" b="1" dirty="0"/>
          </a:p>
        </p:txBody>
      </p:sp>
      <p:graphicFrame>
        <p:nvGraphicFramePr>
          <p:cNvPr id="24" name="Content Placeholder 23" descr="h(x) = (1 + x)/(1 minus sqrt(x))">
            <a:extLst>
              <a:ext uri="{FF2B5EF4-FFF2-40B4-BE49-F238E27FC236}">
                <a16:creationId xmlns:a16="http://schemas.microsoft.com/office/drawing/2014/main" xmlns="" id="{E97C7EB1-7DBC-4683-B949-33DA633B9B44}"/>
              </a:ext>
            </a:extLst>
          </p:cNvPr>
          <p:cNvGraphicFramePr>
            <a:graphicFrameLocks noGrp="1" noChangeAspect="1"/>
          </p:cNvGraphicFramePr>
          <p:nvPr>
            <p:ph sz="quarter" idx="29"/>
            <p:extLst>
              <p:ext uri="{D42A27DB-BD31-4B8C-83A1-F6EECF244321}">
                <p14:modId xmlns:p14="http://schemas.microsoft.com/office/powerpoint/2010/main" val="2907324117"/>
              </p:ext>
            </p:extLst>
          </p:nvPr>
        </p:nvGraphicFramePr>
        <p:xfrm>
          <a:off x="1200150" y="3357563"/>
          <a:ext cx="1757363" cy="744537"/>
        </p:xfrm>
        <a:graphic>
          <a:graphicData uri="http://schemas.openxmlformats.org/presentationml/2006/ole">
            <mc:AlternateContent xmlns:mc="http://schemas.openxmlformats.org/markup-compatibility/2006">
              <mc:Choice xmlns:v="urn:schemas-microsoft-com:vml" Requires="v">
                <p:oleObj spid="_x0000_s418084" name="Equation" r:id="rId7" imgW="1828800" imgH="774360" progId="Equation.DSMT4">
                  <p:embed/>
                </p:oleObj>
              </mc:Choice>
              <mc:Fallback>
                <p:oleObj name="Equation" r:id="rId7" imgW="1828800" imgH="774360" progId="Equation.DSMT4">
                  <p:embed/>
                  <p:pic>
                    <p:nvPicPr>
                      <p:cNvPr id="23" name="Object 22">
                        <a:extLst>
                          <a:ext uri="{FF2B5EF4-FFF2-40B4-BE49-F238E27FC236}">
                            <a16:creationId xmlns:a16="http://schemas.microsoft.com/office/drawing/2014/main" xmlns="" id="{1E68C355-6750-4639-91A4-EC6383A8FEE1}"/>
                          </a:ext>
                        </a:extLst>
                      </p:cNvPr>
                      <p:cNvPicPr/>
                      <p:nvPr/>
                    </p:nvPicPr>
                    <p:blipFill>
                      <a:blip r:embed="rId8"/>
                      <a:stretch>
                        <a:fillRect/>
                      </a:stretch>
                    </p:blipFill>
                    <p:spPr>
                      <a:xfrm>
                        <a:off x="1200150" y="3357563"/>
                        <a:ext cx="1757363" cy="744537"/>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xmlns="" id="{9BF6669D-E459-4841-B049-426720ED81C1}"/>
              </a:ext>
            </a:extLst>
          </p:cNvPr>
          <p:cNvSpPr>
            <a:spLocks noGrp="1"/>
          </p:cNvSpPr>
          <p:nvPr>
            <p:ph sz="quarter" idx="30"/>
          </p:nvPr>
        </p:nvSpPr>
        <p:spPr>
          <a:xfrm>
            <a:off x="736600" y="4246412"/>
            <a:ext cx="470408" cy="421442"/>
          </a:xfrm>
        </p:spPr>
        <p:txBody>
          <a:bodyPr/>
          <a:lstStyle/>
          <a:p>
            <a:r>
              <a:rPr lang="en-US" b="1" dirty="0"/>
              <a:t>(d)</a:t>
            </a:r>
            <a:endParaRPr lang="en-IN" b="1" dirty="0"/>
          </a:p>
        </p:txBody>
      </p:sp>
      <p:graphicFrame>
        <p:nvGraphicFramePr>
          <p:cNvPr id="26" name="Content Placeholder 25" descr="u(t) = 1 minus t + 5(t^4)">
            <a:extLst>
              <a:ext uri="{FF2B5EF4-FFF2-40B4-BE49-F238E27FC236}">
                <a16:creationId xmlns:a16="http://schemas.microsoft.com/office/drawing/2014/main" xmlns="" id="{94F10371-DFC5-416F-A6C8-44FD8270BA65}"/>
              </a:ext>
            </a:extLst>
          </p:cNvPr>
          <p:cNvGraphicFramePr>
            <a:graphicFrameLocks noGrp="1" noChangeAspect="1"/>
          </p:cNvGraphicFramePr>
          <p:nvPr>
            <p:ph sz="quarter" idx="31"/>
            <p:extLst>
              <p:ext uri="{D42A27DB-BD31-4B8C-83A1-F6EECF244321}">
                <p14:modId xmlns:p14="http://schemas.microsoft.com/office/powerpoint/2010/main" val="344300926"/>
              </p:ext>
            </p:extLst>
          </p:nvPr>
        </p:nvGraphicFramePr>
        <p:xfrm>
          <a:off x="1200150" y="4241800"/>
          <a:ext cx="1989138" cy="427038"/>
        </p:xfrm>
        <a:graphic>
          <a:graphicData uri="http://schemas.openxmlformats.org/presentationml/2006/ole">
            <mc:AlternateContent xmlns:mc="http://schemas.openxmlformats.org/markup-compatibility/2006">
              <mc:Choice xmlns:v="urn:schemas-microsoft-com:vml" Requires="v">
                <p:oleObj spid="_x0000_s418085" name="Equation" r:id="rId9" imgW="2070000" imgH="444240" progId="Equation.DSMT4">
                  <p:embed/>
                </p:oleObj>
              </mc:Choice>
              <mc:Fallback>
                <p:oleObj name="Equation" r:id="rId9" imgW="2070000" imgH="444240" progId="Equation.DSMT4">
                  <p:embed/>
                  <p:pic>
                    <p:nvPicPr>
                      <p:cNvPr id="25" name="Object 24">
                        <a:extLst>
                          <a:ext uri="{FF2B5EF4-FFF2-40B4-BE49-F238E27FC236}">
                            <a16:creationId xmlns:a16="http://schemas.microsoft.com/office/drawing/2014/main" xmlns="" id="{22EEA830-179B-4566-919D-CC5A6D7D39E0}"/>
                          </a:ext>
                        </a:extLst>
                      </p:cNvPr>
                      <p:cNvPicPr/>
                      <p:nvPr/>
                    </p:nvPicPr>
                    <p:blipFill>
                      <a:blip r:embed="rId10"/>
                      <a:stretch>
                        <a:fillRect/>
                      </a:stretch>
                    </p:blipFill>
                    <p:spPr>
                      <a:xfrm>
                        <a:off x="1200150" y="4241800"/>
                        <a:ext cx="1989138" cy="427038"/>
                      </a:xfrm>
                      <a:prstGeom prst="rect">
                        <a:avLst/>
                      </a:prstGeom>
                    </p:spPr>
                  </p:pic>
                </p:oleObj>
              </mc:Fallback>
            </mc:AlternateContent>
          </a:graphicData>
        </a:graphic>
      </p:graphicFrame>
    </p:spTree>
    <p:extLst>
      <p:ext uri="{BB962C8B-B14F-4D97-AF65-F5344CB8AC3E}">
        <p14:creationId xmlns:p14="http://schemas.microsoft.com/office/powerpoint/2010/main" val="9709044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7E4BDE-FD72-4267-AE74-56F6E09E9E62}"/>
              </a:ext>
            </a:extLst>
          </p:cNvPr>
          <p:cNvSpPr>
            <a:spLocks noGrp="1"/>
          </p:cNvSpPr>
          <p:nvPr>
            <p:ph type="title"/>
          </p:nvPr>
        </p:nvSpPr>
        <p:spPr/>
        <p:txBody>
          <a:bodyPr/>
          <a:lstStyle/>
          <a:p>
            <a:r>
              <a:rPr lang="en-US" altLang="en-US" dirty="0"/>
              <a:t>Example 6 – Solution</a:t>
            </a:r>
            <a:endParaRPr lang="en-IN" dirty="0"/>
          </a:p>
        </p:txBody>
      </p:sp>
      <p:sp>
        <p:nvSpPr>
          <p:cNvPr id="3" name="Content Placeholder 2">
            <a:extLst>
              <a:ext uri="{FF2B5EF4-FFF2-40B4-BE49-F238E27FC236}">
                <a16:creationId xmlns:a16="http://schemas.microsoft.com/office/drawing/2014/main" xmlns="" id="{BE8A9E2C-0466-4616-A06C-A19F33430DE4}"/>
              </a:ext>
            </a:extLst>
          </p:cNvPr>
          <p:cNvSpPr>
            <a:spLocks noGrp="1"/>
          </p:cNvSpPr>
          <p:nvPr>
            <p:ph sz="quarter" idx="23"/>
          </p:nvPr>
        </p:nvSpPr>
        <p:spPr>
          <a:xfrm>
            <a:off x="736600" y="1289050"/>
            <a:ext cx="415544" cy="417513"/>
          </a:xfrm>
        </p:spPr>
        <p:txBody>
          <a:bodyPr/>
          <a:lstStyle/>
          <a:p>
            <a:r>
              <a:rPr lang="en-US" altLang="en-US" b="1" dirty="0"/>
              <a:t>(a)</a:t>
            </a:r>
            <a:endParaRPr lang="en-IN" dirty="0"/>
          </a:p>
        </p:txBody>
      </p:sp>
      <p:graphicFrame>
        <p:nvGraphicFramePr>
          <p:cNvPr id="20" name="Content Placeholder 19" descr="f(x) = 5^x">
            <a:extLst>
              <a:ext uri="{FF2B5EF4-FFF2-40B4-BE49-F238E27FC236}">
                <a16:creationId xmlns:a16="http://schemas.microsoft.com/office/drawing/2014/main" xmlns="" id="{5EDC6DC1-A83D-4686-A361-1E47C06D82FE}"/>
              </a:ext>
            </a:extLst>
          </p:cNvPr>
          <p:cNvGraphicFramePr>
            <a:graphicFrameLocks noGrp="1" noChangeAspect="1"/>
          </p:cNvGraphicFramePr>
          <p:nvPr>
            <p:ph sz="quarter" idx="24"/>
            <p:extLst>
              <p:ext uri="{D42A27DB-BD31-4B8C-83A1-F6EECF244321}">
                <p14:modId xmlns:p14="http://schemas.microsoft.com/office/powerpoint/2010/main" val="1240402663"/>
              </p:ext>
            </p:extLst>
          </p:nvPr>
        </p:nvGraphicFramePr>
        <p:xfrm>
          <a:off x="1222375" y="1241425"/>
          <a:ext cx="1219200" cy="444500"/>
        </p:xfrm>
        <a:graphic>
          <a:graphicData uri="http://schemas.openxmlformats.org/presentationml/2006/ole">
            <mc:AlternateContent xmlns:mc="http://schemas.openxmlformats.org/markup-compatibility/2006">
              <mc:Choice xmlns:v="urn:schemas-microsoft-com:vml" Requires="v">
                <p:oleObj spid="_x0000_s419106" name="Equation" r:id="rId3" imgW="1218960" imgH="444240" progId="Equation.DSMT4">
                  <p:embed/>
                </p:oleObj>
              </mc:Choice>
              <mc:Fallback>
                <p:oleObj name="Equation" r:id="rId3" imgW="1218960" imgH="444240" progId="Equation.DSMT4">
                  <p:embed/>
                  <p:pic>
                    <p:nvPicPr>
                      <p:cNvPr id="19" name="Object 18">
                        <a:extLst>
                          <a:ext uri="{FF2B5EF4-FFF2-40B4-BE49-F238E27FC236}">
                            <a16:creationId xmlns:a16="http://schemas.microsoft.com/office/drawing/2014/main" xmlns="" id="{AEDA7D48-5BA2-40E8-AB84-067EF50F8E3E}"/>
                          </a:ext>
                        </a:extLst>
                      </p:cNvPr>
                      <p:cNvPicPr/>
                      <p:nvPr/>
                    </p:nvPicPr>
                    <p:blipFill>
                      <a:blip r:embed="rId4"/>
                      <a:stretch>
                        <a:fillRect/>
                      </a:stretch>
                    </p:blipFill>
                    <p:spPr>
                      <a:xfrm>
                        <a:off x="1222375" y="1241425"/>
                        <a:ext cx="1219200" cy="4445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44926F2A-E8E9-4A56-9A07-CDD1B554C357}"/>
              </a:ext>
            </a:extLst>
          </p:cNvPr>
          <p:cNvSpPr>
            <a:spLocks noGrp="1"/>
          </p:cNvSpPr>
          <p:nvPr>
            <p:ph sz="quarter" idx="25"/>
          </p:nvPr>
        </p:nvSpPr>
        <p:spPr>
          <a:xfrm>
            <a:off x="2510282" y="1289051"/>
            <a:ext cx="8945118" cy="396378"/>
          </a:xfrm>
        </p:spPr>
        <p:txBody>
          <a:bodyPr/>
          <a:lstStyle/>
          <a:p>
            <a:r>
              <a:rPr lang="en-US" altLang="en-US" dirty="0">
                <a:latin typeface="Arial" panose="020B0604020202020204" pitchFamily="34" charset="0"/>
              </a:rPr>
              <a:t>is an exponential function. (The </a:t>
            </a:r>
            <a:r>
              <a:rPr lang="en-IN" dirty="0"/>
              <a:t>variable </a:t>
            </a:r>
            <a:r>
              <a:rPr lang="en-US" altLang="en-US" i="1" dirty="0">
                <a:latin typeface="Arial" panose="020B0604020202020204" pitchFamily="34" charset="0"/>
              </a:rPr>
              <a:t>x</a:t>
            </a:r>
            <a:r>
              <a:rPr lang="en-US" altLang="en-US" dirty="0">
                <a:latin typeface="Arial" panose="020B0604020202020204" pitchFamily="34" charset="0"/>
              </a:rPr>
              <a:t> is the exponent.)</a:t>
            </a:r>
            <a:endParaRPr lang="en-IN" dirty="0">
              <a:latin typeface="Arial" panose="020B0604020202020204" pitchFamily="34" charset="0"/>
            </a:endParaRPr>
          </a:p>
        </p:txBody>
      </p:sp>
      <p:sp>
        <p:nvSpPr>
          <p:cNvPr id="6" name="Content Placeholder 5">
            <a:extLst>
              <a:ext uri="{FF2B5EF4-FFF2-40B4-BE49-F238E27FC236}">
                <a16:creationId xmlns:a16="http://schemas.microsoft.com/office/drawing/2014/main" xmlns="" id="{EA6C0CBE-258F-409F-A727-2DFECF0C7C09}"/>
              </a:ext>
            </a:extLst>
          </p:cNvPr>
          <p:cNvSpPr>
            <a:spLocks noGrp="1"/>
          </p:cNvSpPr>
          <p:nvPr>
            <p:ph sz="quarter" idx="26"/>
          </p:nvPr>
        </p:nvSpPr>
        <p:spPr>
          <a:xfrm>
            <a:off x="736600" y="1889127"/>
            <a:ext cx="415544" cy="417514"/>
          </a:xfrm>
        </p:spPr>
        <p:txBody>
          <a:bodyPr/>
          <a:lstStyle/>
          <a:p>
            <a:r>
              <a:rPr lang="en-US" b="1" dirty="0"/>
              <a:t>(b)</a:t>
            </a:r>
            <a:endParaRPr lang="en-IN" b="1" dirty="0"/>
          </a:p>
        </p:txBody>
      </p:sp>
      <p:graphicFrame>
        <p:nvGraphicFramePr>
          <p:cNvPr id="22" name="Content Placeholder 21" descr="g(x) = x^5">
            <a:extLst>
              <a:ext uri="{FF2B5EF4-FFF2-40B4-BE49-F238E27FC236}">
                <a16:creationId xmlns:a16="http://schemas.microsoft.com/office/drawing/2014/main" xmlns="" id="{110F11EA-4445-4CCD-A58B-AC2F745306B6}"/>
              </a:ext>
            </a:extLst>
          </p:cNvPr>
          <p:cNvGraphicFramePr>
            <a:graphicFrameLocks noGrp="1" noChangeAspect="1"/>
          </p:cNvGraphicFramePr>
          <p:nvPr>
            <p:ph sz="quarter" idx="27"/>
            <p:extLst>
              <p:ext uri="{D42A27DB-BD31-4B8C-83A1-F6EECF244321}">
                <p14:modId xmlns:p14="http://schemas.microsoft.com/office/powerpoint/2010/main" val="1118583914"/>
              </p:ext>
            </p:extLst>
          </p:nvPr>
        </p:nvGraphicFramePr>
        <p:xfrm>
          <a:off x="1222375" y="1812925"/>
          <a:ext cx="1295400" cy="444500"/>
        </p:xfrm>
        <a:graphic>
          <a:graphicData uri="http://schemas.openxmlformats.org/presentationml/2006/ole">
            <mc:AlternateContent xmlns:mc="http://schemas.openxmlformats.org/markup-compatibility/2006">
              <mc:Choice xmlns:v="urn:schemas-microsoft-com:vml" Requires="v">
                <p:oleObj spid="_x0000_s419107" name="Equation" r:id="rId5" imgW="1295280" imgH="444240" progId="Equation.DSMT4">
                  <p:embed/>
                </p:oleObj>
              </mc:Choice>
              <mc:Fallback>
                <p:oleObj name="Equation" r:id="rId5" imgW="1295280" imgH="444240" progId="Equation.DSMT4">
                  <p:embed/>
                  <p:pic>
                    <p:nvPicPr>
                      <p:cNvPr id="21" name="Object 20">
                        <a:extLst>
                          <a:ext uri="{FF2B5EF4-FFF2-40B4-BE49-F238E27FC236}">
                            <a16:creationId xmlns:a16="http://schemas.microsoft.com/office/drawing/2014/main" xmlns="" id="{4AF4A344-E6C9-43B1-999E-B5B10A7F42DE}"/>
                          </a:ext>
                        </a:extLst>
                      </p:cNvPr>
                      <p:cNvPicPr/>
                      <p:nvPr/>
                    </p:nvPicPr>
                    <p:blipFill>
                      <a:blip r:embed="rId6"/>
                      <a:stretch>
                        <a:fillRect/>
                      </a:stretch>
                    </p:blipFill>
                    <p:spPr>
                      <a:xfrm>
                        <a:off x="1222375" y="1812925"/>
                        <a:ext cx="1295400" cy="4445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8802D1B1-37FE-413C-87F9-1B509F077BB2}"/>
              </a:ext>
            </a:extLst>
          </p:cNvPr>
          <p:cNvSpPr>
            <a:spLocks noGrp="1"/>
          </p:cNvSpPr>
          <p:nvPr>
            <p:ph sz="quarter" idx="28"/>
          </p:nvPr>
        </p:nvSpPr>
        <p:spPr>
          <a:xfrm>
            <a:off x="2596896" y="1852091"/>
            <a:ext cx="8797289" cy="359102"/>
          </a:xfrm>
        </p:spPr>
        <p:txBody>
          <a:bodyPr/>
          <a:lstStyle/>
          <a:p>
            <a:r>
              <a:rPr lang="en-US" altLang="en-US" dirty="0">
                <a:latin typeface="Arial" panose="020B0604020202020204" pitchFamily="34" charset="0"/>
              </a:rPr>
              <a:t>is a power function. (The </a:t>
            </a:r>
            <a:r>
              <a:rPr lang="en-IN" dirty="0"/>
              <a:t>variable </a:t>
            </a:r>
            <a:r>
              <a:rPr lang="en-US" altLang="en-US" i="1" dirty="0">
                <a:latin typeface="Arial" panose="020B0604020202020204" pitchFamily="34" charset="0"/>
              </a:rPr>
              <a:t>x</a:t>
            </a:r>
            <a:r>
              <a:rPr lang="en-US" altLang="en-US" dirty="0">
                <a:latin typeface="Arial" panose="020B0604020202020204" pitchFamily="34" charset="0"/>
              </a:rPr>
              <a:t> is the base.) We could also</a:t>
            </a:r>
            <a:endParaRPr lang="en-IN" dirty="0">
              <a:latin typeface="Arial" panose="020B0604020202020204" pitchFamily="34" charset="0"/>
            </a:endParaRPr>
          </a:p>
        </p:txBody>
      </p:sp>
      <p:sp>
        <p:nvSpPr>
          <p:cNvPr id="9" name="Content Placeholder 8">
            <a:extLst>
              <a:ext uri="{FF2B5EF4-FFF2-40B4-BE49-F238E27FC236}">
                <a16:creationId xmlns:a16="http://schemas.microsoft.com/office/drawing/2014/main" xmlns="" id="{49B428E9-D1E9-409E-B4F6-84A167DF05C2}"/>
              </a:ext>
            </a:extLst>
          </p:cNvPr>
          <p:cNvSpPr>
            <a:spLocks noGrp="1"/>
          </p:cNvSpPr>
          <p:nvPr>
            <p:ph sz="quarter" idx="29"/>
          </p:nvPr>
        </p:nvSpPr>
        <p:spPr>
          <a:xfrm>
            <a:off x="1230848" y="2356518"/>
            <a:ext cx="5765038" cy="359102"/>
          </a:xfrm>
        </p:spPr>
        <p:txBody>
          <a:bodyPr/>
          <a:lstStyle/>
          <a:p>
            <a:r>
              <a:rPr lang="en-US" altLang="en-US" dirty="0">
                <a:latin typeface="Arial" panose="020B0604020202020204" pitchFamily="34" charset="0"/>
              </a:rPr>
              <a:t>consider it to be a polynomial of degree 5.</a:t>
            </a:r>
            <a:endParaRPr lang="en-IN" dirty="0">
              <a:latin typeface="Arial" panose="020B0604020202020204" pitchFamily="34" charset="0"/>
            </a:endParaRPr>
          </a:p>
        </p:txBody>
      </p:sp>
      <p:sp>
        <p:nvSpPr>
          <p:cNvPr id="10" name="Content Placeholder 9">
            <a:extLst>
              <a:ext uri="{FF2B5EF4-FFF2-40B4-BE49-F238E27FC236}">
                <a16:creationId xmlns:a16="http://schemas.microsoft.com/office/drawing/2014/main" xmlns="" id="{4C53D19B-7E90-41A8-A54C-7FA62DC24928}"/>
              </a:ext>
            </a:extLst>
          </p:cNvPr>
          <p:cNvSpPr>
            <a:spLocks noGrp="1"/>
          </p:cNvSpPr>
          <p:nvPr>
            <p:ph sz="quarter" idx="30"/>
          </p:nvPr>
        </p:nvSpPr>
        <p:spPr>
          <a:xfrm>
            <a:off x="736600" y="3039196"/>
            <a:ext cx="415544" cy="443907"/>
          </a:xfrm>
        </p:spPr>
        <p:txBody>
          <a:bodyPr/>
          <a:lstStyle/>
          <a:p>
            <a:r>
              <a:rPr lang="en-US" b="1" dirty="0"/>
              <a:t>(c)</a:t>
            </a:r>
            <a:endParaRPr lang="en-IN" b="1" dirty="0"/>
          </a:p>
        </p:txBody>
      </p:sp>
      <p:graphicFrame>
        <p:nvGraphicFramePr>
          <p:cNvPr id="24" name="Content Placeholder 23" descr="h(x) = (1+x)/(1 minus sqrt(x))">
            <a:extLst>
              <a:ext uri="{FF2B5EF4-FFF2-40B4-BE49-F238E27FC236}">
                <a16:creationId xmlns:a16="http://schemas.microsoft.com/office/drawing/2014/main" xmlns="" id="{77C0C34D-C4D1-40C3-8CAA-C6E15BFE2A21}"/>
              </a:ext>
            </a:extLst>
          </p:cNvPr>
          <p:cNvGraphicFramePr>
            <a:graphicFrameLocks noGrp="1" noChangeAspect="1"/>
          </p:cNvGraphicFramePr>
          <p:nvPr>
            <p:ph sz="quarter" idx="31"/>
            <p:extLst>
              <p:ext uri="{D42A27DB-BD31-4B8C-83A1-F6EECF244321}">
                <p14:modId xmlns:p14="http://schemas.microsoft.com/office/powerpoint/2010/main" val="2983185243"/>
              </p:ext>
            </p:extLst>
          </p:nvPr>
        </p:nvGraphicFramePr>
        <p:xfrm>
          <a:off x="1220788" y="2844800"/>
          <a:ext cx="1768475" cy="749300"/>
        </p:xfrm>
        <a:graphic>
          <a:graphicData uri="http://schemas.openxmlformats.org/presentationml/2006/ole">
            <mc:AlternateContent xmlns:mc="http://schemas.openxmlformats.org/markup-compatibility/2006">
              <mc:Choice xmlns:v="urn:schemas-microsoft-com:vml" Requires="v">
                <p:oleObj spid="_x0000_s419108" name="Equation" r:id="rId7" imgW="1828800" imgH="774360" progId="Equation.DSMT4">
                  <p:embed/>
                </p:oleObj>
              </mc:Choice>
              <mc:Fallback>
                <p:oleObj name="Equation" r:id="rId7" imgW="1828800" imgH="774360" progId="Equation.DSMT4">
                  <p:embed/>
                  <p:pic>
                    <p:nvPicPr>
                      <p:cNvPr id="23" name="Object 22">
                        <a:extLst>
                          <a:ext uri="{FF2B5EF4-FFF2-40B4-BE49-F238E27FC236}">
                            <a16:creationId xmlns:a16="http://schemas.microsoft.com/office/drawing/2014/main" xmlns="" id="{D3F53605-4B6C-4B77-B56E-2DCB16E0A70E}"/>
                          </a:ext>
                        </a:extLst>
                      </p:cNvPr>
                      <p:cNvPicPr/>
                      <p:nvPr/>
                    </p:nvPicPr>
                    <p:blipFill>
                      <a:blip r:embed="rId8"/>
                      <a:stretch>
                        <a:fillRect/>
                      </a:stretch>
                    </p:blipFill>
                    <p:spPr>
                      <a:xfrm>
                        <a:off x="1220788" y="2844800"/>
                        <a:ext cx="1768475" cy="749300"/>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xmlns="" id="{D213C4C2-892B-4DD7-8CBC-91197A7FD198}"/>
              </a:ext>
            </a:extLst>
          </p:cNvPr>
          <p:cNvSpPr>
            <a:spLocks noGrp="1"/>
          </p:cNvSpPr>
          <p:nvPr>
            <p:ph sz="quarter" idx="32"/>
          </p:nvPr>
        </p:nvSpPr>
        <p:spPr>
          <a:xfrm>
            <a:off x="3154680" y="3039195"/>
            <a:ext cx="8199120" cy="328119"/>
          </a:xfrm>
        </p:spPr>
        <p:txBody>
          <a:bodyPr/>
          <a:lstStyle/>
          <a:p>
            <a:r>
              <a:rPr lang="en-US" altLang="en-US" dirty="0">
                <a:latin typeface="Arial" panose="020B0604020202020204" pitchFamily="34" charset="0"/>
              </a:rPr>
              <a:t>is an algebraic function. </a:t>
            </a:r>
            <a:r>
              <a:rPr lang="en-IN" dirty="0"/>
              <a:t>(It is not a rational function because</a:t>
            </a:r>
            <a:endParaRPr lang="en-IN" dirty="0">
              <a:latin typeface="Arial" panose="020B0604020202020204" pitchFamily="34" charset="0"/>
            </a:endParaRPr>
          </a:p>
        </p:txBody>
      </p:sp>
      <p:sp>
        <p:nvSpPr>
          <p:cNvPr id="16" name="Content Placeholder 8">
            <a:extLst>
              <a:ext uri="{FF2B5EF4-FFF2-40B4-BE49-F238E27FC236}">
                <a16:creationId xmlns:a16="http://schemas.microsoft.com/office/drawing/2014/main" xmlns="" id="{49B428E9-D1E9-409E-B4F6-84A167DF05C2}"/>
              </a:ext>
            </a:extLst>
          </p:cNvPr>
          <p:cNvSpPr>
            <a:spLocks noGrp="1"/>
          </p:cNvSpPr>
          <p:nvPr>
            <p:ph sz="quarter" idx="29"/>
          </p:nvPr>
        </p:nvSpPr>
        <p:spPr>
          <a:xfrm>
            <a:off x="1235728" y="3627273"/>
            <a:ext cx="5765038" cy="359102"/>
          </a:xfrm>
        </p:spPr>
        <p:txBody>
          <a:bodyPr/>
          <a:lstStyle/>
          <a:p>
            <a:r>
              <a:rPr lang="en-IN" dirty="0"/>
              <a:t>the denominator is not a polynomial.)</a:t>
            </a:r>
            <a:endParaRPr lang="en-IN" dirty="0">
              <a:latin typeface="Arial" panose="020B0604020202020204" pitchFamily="34" charset="0"/>
            </a:endParaRPr>
          </a:p>
        </p:txBody>
      </p:sp>
      <p:sp>
        <p:nvSpPr>
          <p:cNvPr id="13" name="Content Placeholder 12">
            <a:extLst>
              <a:ext uri="{FF2B5EF4-FFF2-40B4-BE49-F238E27FC236}">
                <a16:creationId xmlns:a16="http://schemas.microsoft.com/office/drawing/2014/main" xmlns="" id="{8732E443-CD1D-4F8F-B223-F3C5AB11959D}"/>
              </a:ext>
            </a:extLst>
          </p:cNvPr>
          <p:cNvSpPr>
            <a:spLocks noGrp="1"/>
          </p:cNvSpPr>
          <p:nvPr>
            <p:ph sz="quarter" idx="33"/>
          </p:nvPr>
        </p:nvSpPr>
        <p:spPr>
          <a:xfrm>
            <a:off x="736600" y="4270557"/>
            <a:ext cx="415544" cy="308843"/>
          </a:xfrm>
        </p:spPr>
        <p:txBody>
          <a:bodyPr/>
          <a:lstStyle/>
          <a:p>
            <a:r>
              <a:rPr lang="en-US" altLang="en-US" b="1" dirty="0"/>
              <a:t>(d)</a:t>
            </a:r>
            <a:endParaRPr lang="en-IN" dirty="0"/>
          </a:p>
        </p:txBody>
      </p:sp>
      <p:graphicFrame>
        <p:nvGraphicFramePr>
          <p:cNvPr id="26" name="Content Placeholder 25" descr="u(t) = 1 minus t + 5(t^4)">
            <a:extLst>
              <a:ext uri="{FF2B5EF4-FFF2-40B4-BE49-F238E27FC236}">
                <a16:creationId xmlns:a16="http://schemas.microsoft.com/office/drawing/2014/main" xmlns="" id="{7F72FE46-598E-426F-86B7-1C34CD73CBB4}"/>
              </a:ext>
            </a:extLst>
          </p:cNvPr>
          <p:cNvGraphicFramePr>
            <a:graphicFrameLocks noGrp="1" noChangeAspect="1"/>
          </p:cNvGraphicFramePr>
          <p:nvPr>
            <p:ph sz="quarter" idx="34"/>
            <p:extLst>
              <p:ext uri="{D42A27DB-BD31-4B8C-83A1-F6EECF244321}">
                <p14:modId xmlns:p14="http://schemas.microsoft.com/office/powerpoint/2010/main" val="1501234158"/>
              </p:ext>
            </p:extLst>
          </p:nvPr>
        </p:nvGraphicFramePr>
        <p:xfrm>
          <a:off x="1222375" y="4227731"/>
          <a:ext cx="2070100" cy="444500"/>
        </p:xfrm>
        <a:graphic>
          <a:graphicData uri="http://schemas.openxmlformats.org/presentationml/2006/ole">
            <mc:AlternateContent xmlns:mc="http://schemas.openxmlformats.org/markup-compatibility/2006">
              <mc:Choice xmlns:v="urn:schemas-microsoft-com:vml" Requires="v">
                <p:oleObj spid="_x0000_s419109" name="Equation" r:id="rId9" imgW="2070000" imgH="444240" progId="Equation.DSMT4">
                  <p:embed/>
                </p:oleObj>
              </mc:Choice>
              <mc:Fallback>
                <p:oleObj name="Equation" r:id="rId9" imgW="2070000" imgH="444240" progId="Equation.DSMT4">
                  <p:embed/>
                  <p:pic>
                    <p:nvPicPr>
                      <p:cNvPr id="25" name="Object 24">
                        <a:extLst>
                          <a:ext uri="{FF2B5EF4-FFF2-40B4-BE49-F238E27FC236}">
                            <a16:creationId xmlns:a16="http://schemas.microsoft.com/office/drawing/2014/main" xmlns="" id="{30E1520E-C110-4481-94D3-B2C7462E1156}"/>
                          </a:ext>
                        </a:extLst>
                      </p:cNvPr>
                      <p:cNvPicPr/>
                      <p:nvPr/>
                    </p:nvPicPr>
                    <p:blipFill>
                      <a:blip r:embed="rId10"/>
                      <a:stretch>
                        <a:fillRect/>
                      </a:stretch>
                    </p:blipFill>
                    <p:spPr>
                      <a:xfrm>
                        <a:off x="1222375" y="4227731"/>
                        <a:ext cx="2070100" cy="444500"/>
                      </a:xfrm>
                      <a:prstGeom prst="rect">
                        <a:avLst/>
                      </a:prstGeom>
                    </p:spPr>
                  </p:pic>
                </p:oleObj>
              </mc:Fallback>
            </mc:AlternateContent>
          </a:graphicData>
        </a:graphic>
      </p:graphicFrame>
      <p:sp>
        <p:nvSpPr>
          <p:cNvPr id="15" name="Content Placeholder 14">
            <a:extLst>
              <a:ext uri="{FF2B5EF4-FFF2-40B4-BE49-F238E27FC236}">
                <a16:creationId xmlns:a16="http://schemas.microsoft.com/office/drawing/2014/main" xmlns="" id="{8AE81868-A1A6-45BE-9738-AEFDECD32D7E}"/>
              </a:ext>
            </a:extLst>
          </p:cNvPr>
          <p:cNvSpPr>
            <a:spLocks noGrp="1"/>
          </p:cNvSpPr>
          <p:nvPr>
            <p:ph sz="quarter" idx="35"/>
          </p:nvPr>
        </p:nvSpPr>
        <p:spPr>
          <a:xfrm>
            <a:off x="3370416" y="4261321"/>
            <a:ext cx="3890012" cy="382418"/>
          </a:xfrm>
        </p:spPr>
        <p:txBody>
          <a:bodyPr/>
          <a:lstStyle/>
          <a:p>
            <a:r>
              <a:rPr lang="en-IN" dirty="0"/>
              <a:t>is a polynomial of degree 4.</a:t>
            </a:r>
          </a:p>
        </p:txBody>
      </p:sp>
    </p:spTree>
    <p:extLst>
      <p:ext uri="{BB962C8B-B14F-4D97-AF65-F5344CB8AC3E}">
        <p14:creationId xmlns:p14="http://schemas.microsoft.com/office/powerpoint/2010/main" val="312192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587922"/>
          </a:xfrm>
        </p:spPr>
        <p:txBody>
          <a:bodyPr/>
          <a:lstStyle/>
          <a:p>
            <a:pPr algn="ctr"/>
            <a:r>
              <a:rPr lang="en-IN" dirty="0">
                <a:solidFill>
                  <a:srgbClr val="0079C2"/>
                </a:solidFill>
              </a:rPr>
              <a:t>Linear Models</a:t>
            </a:r>
          </a:p>
        </p:txBody>
      </p:sp>
    </p:spTree>
    <p:extLst>
      <p:ext uri="{BB962C8B-B14F-4D97-AF65-F5344CB8AC3E}">
        <p14:creationId xmlns:p14="http://schemas.microsoft.com/office/powerpoint/2010/main" val="1598937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EFB22-E919-4360-A959-7AC95EEDDDBB}"/>
              </a:ext>
            </a:extLst>
          </p:cNvPr>
          <p:cNvSpPr>
            <a:spLocks noGrp="1"/>
          </p:cNvSpPr>
          <p:nvPr>
            <p:ph type="title"/>
          </p:nvPr>
        </p:nvSpPr>
        <p:spPr>
          <a:xfrm>
            <a:off x="838200" y="384048"/>
            <a:ext cx="10515600" cy="672105"/>
          </a:xfrm>
        </p:spPr>
        <p:txBody>
          <a:bodyPr anchor="t"/>
          <a:lstStyle/>
          <a:p>
            <a:r>
              <a:rPr lang="en-US" altLang="en-US" dirty="0"/>
              <a:t>Linear Models </a:t>
            </a:r>
            <a:r>
              <a:rPr lang="en-US" altLang="en-US" b="0" dirty="0"/>
              <a:t>(1 of 4)</a:t>
            </a:r>
            <a:endParaRPr lang="en-IN" b="0" dirty="0"/>
          </a:p>
        </p:txBody>
      </p:sp>
      <p:sp>
        <p:nvSpPr>
          <p:cNvPr id="3" name="Text Placeholder 2">
            <a:extLst>
              <a:ext uri="{FF2B5EF4-FFF2-40B4-BE49-F238E27FC236}">
                <a16:creationId xmlns:a16="http://schemas.microsoft.com/office/drawing/2014/main" xmlns="" id="{75066A7A-C7F2-4C54-B99A-566D84805851}"/>
              </a:ext>
            </a:extLst>
          </p:cNvPr>
          <p:cNvSpPr>
            <a:spLocks noGrp="1"/>
          </p:cNvSpPr>
          <p:nvPr>
            <p:ph type="body" sz="quarter" idx="15"/>
          </p:nvPr>
        </p:nvSpPr>
        <p:spPr>
          <a:xfrm>
            <a:off x="743576" y="1289684"/>
            <a:ext cx="10711543" cy="2478752"/>
          </a:xfrm>
        </p:spPr>
        <p:txBody>
          <a:bodyPr/>
          <a:lstStyle/>
          <a:p>
            <a:pPr>
              <a:lnSpc>
                <a:spcPct val="100000"/>
              </a:lnSpc>
              <a:spcAft>
                <a:spcPts val="600"/>
              </a:spcAft>
            </a:pPr>
            <a:r>
              <a:rPr lang="en-US" altLang="en-US" dirty="0"/>
              <a:t>When we say that </a:t>
            </a:r>
            <a:r>
              <a:rPr lang="en-US" altLang="en-US" i="1" dirty="0"/>
              <a:t>y </a:t>
            </a:r>
            <a:r>
              <a:rPr lang="en-US" altLang="en-US" dirty="0"/>
              <a:t>is a </a:t>
            </a:r>
            <a:r>
              <a:rPr lang="en-US" altLang="en-US" b="1" dirty="0"/>
              <a:t>linear function </a:t>
            </a:r>
            <a:r>
              <a:rPr lang="en-US" altLang="en-US" dirty="0"/>
              <a:t>of </a:t>
            </a:r>
            <a:r>
              <a:rPr lang="en-US" altLang="en-US" i="1" dirty="0"/>
              <a:t>x</a:t>
            </a:r>
            <a:r>
              <a:rPr lang="en-US" altLang="en-US" dirty="0"/>
              <a:t>, we mean that the graph of the function is a line, so we can use the slope-intercept form of the equation of a line to write a formula for the function as </a:t>
            </a:r>
          </a:p>
          <a:p>
            <a:pPr algn="ctr">
              <a:lnSpc>
                <a:spcPct val="100000"/>
              </a:lnSpc>
              <a:spcAft>
                <a:spcPts val="600"/>
              </a:spcAft>
            </a:pPr>
            <a:r>
              <a:rPr lang="en-US" altLang="en-US" i="1" dirty="0"/>
              <a:t>y</a:t>
            </a:r>
            <a:r>
              <a:rPr lang="en-US" altLang="en-US" dirty="0"/>
              <a:t> = </a:t>
            </a:r>
            <a:r>
              <a:rPr lang="en-US" altLang="en-US" i="1" dirty="0"/>
              <a:t>f</a:t>
            </a:r>
            <a:r>
              <a:rPr lang="en-US" altLang="en-US" sz="400" i="1" dirty="0"/>
              <a:t> </a:t>
            </a:r>
            <a:r>
              <a:rPr lang="en-US" altLang="en-US" dirty="0"/>
              <a:t>(</a:t>
            </a:r>
            <a:r>
              <a:rPr lang="en-US" altLang="en-US" i="1" dirty="0"/>
              <a:t>x</a:t>
            </a:r>
            <a:r>
              <a:rPr lang="en-US" altLang="en-US" dirty="0"/>
              <a:t>) = </a:t>
            </a:r>
            <a:r>
              <a:rPr lang="en-US" altLang="en-US" i="1" dirty="0"/>
              <a:t>mx</a:t>
            </a:r>
            <a:r>
              <a:rPr lang="en-US" altLang="en-US" dirty="0"/>
              <a:t> + </a:t>
            </a:r>
            <a:r>
              <a:rPr lang="en-US" altLang="en-US" i="1" dirty="0"/>
              <a:t>b</a:t>
            </a:r>
          </a:p>
          <a:p>
            <a:pPr>
              <a:lnSpc>
                <a:spcPct val="100000"/>
              </a:lnSpc>
              <a:spcAft>
                <a:spcPts val="600"/>
              </a:spcAft>
            </a:pPr>
            <a:r>
              <a:rPr lang="en-US" altLang="en-US" dirty="0"/>
              <a:t>where </a:t>
            </a:r>
            <a:r>
              <a:rPr lang="en-US" altLang="en-US" i="1" dirty="0"/>
              <a:t>m </a:t>
            </a:r>
            <a:r>
              <a:rPr lang="en-US" altLang="en-US" dirty="0"/>
              <a:t>is the slope of the line and </a:t>
            </a:r>
            <a:r>
              <a:rPr lang="en-US" altLang="en-US" i="1" dirty="0"/>
              <a:t>b </a:t>
            </a:r>
            <a:r>
              <a:rPr lang="en-US" altLang="en-US" dirty="0"/>
              <a:t>is the </a:t>
            </a:r>
            <a:r>
              <a:rPr lang="en-US" altLang="en-US" i="1" dirty="0"/>
              <a:t>y</a:t>
            </a:r>
            <a:r>
              <a:rPr lang="en-US" altLang="en-US" dirty="0"/>
              <a:t>-intercept.</a:t>
            </a:r>
          </a:p>
        </p:txBody>
      </p:sp>
    </p:spTree>
    <p:extLst>
      <p:ext uri="{BB962C8B-B14F-4D97-AF65-F5344CB8AC3E}">
        <p14:creationId xmlns:p14="http://schemas.microsoft.com/office/powerpoint/2010/main" val="28374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8D65F7-8D1A-45D8-B0FB-75192937FD35}"/>
              </a:ext>
            </a:extLst>
          </p:cNvPr>
          <p:cNvSpPr>
            <a:spLocks noGrp="1"/>
          </p:cNvSpPr>
          <p:nvPr>
            <p:ph type="title"/>
          </p:nvPr>
        </p:nvSpPr>
        <p:spPr>
          <a:xfrm>
            <a:off x="838200" y="384048"/>
            <a:ext cx="10515600" cy="672105"/>
          </a:xfrm>
        </p:spPr>
        <p:txBody>
          <a:bodyPr anchor="t"/>
          <a:lstStyle/>
          <a:p>
            <a:r>
              <a:rPr lang="en-US" altLang="en-US" dirty="0"/>
              <a:t>Linear Models </a:t>
            </a:r>
            <a:r>
              <a:rPr lang="en-US" altLang="en-US" b="0" dirty="0"/>
              <a:t>(2 of 4)</a:t>
            </a:r>
            <a:endParaRPr lang="en-IN" dirty="0"/>
          </a:p>
        </p:txBody>
      </p:sp>
      <p:sp>
        <p:nvSpPr>
          <p:cNvPr id="3" name="Content Placeholder 2">
            <a:extLst>
              <a:ext uri="{FF2B5EF4-FFF2-40B4-BE49-F238E27FC236}">
                <a16:creationId xmlns:a16="http://schemas.microsoft.com/office/drawing/2014/main" xmlns="" id="{1ED5E261-DC45-4A01-821D-55BE32BFC21A}"/>
              </a:ext>
            </a:extLst>
          </p:cNvPr>
          <p:cNvSpPr>
            <a:spLocks noGrp="1"/>
          </p:cNvSpPr>
          <p:nvPr>
            <p:ph sz="quarter" idx="12"/>
          </p:nvPr>
        </p:nvSpPr>
        <p:spPr>
          <a:xfrm>
            <a:off x="741971" y="1292277"/>
            <a:ext cx="10729913" cy="1173832"/>
          </a:xfrm>
        </p:spPr>
        <p:txBody>
          <a:bodyPr/>
          <a:lstStyle/>
          <a:p>
            <a:pPr>
              <a:lnSpc>
                <a:spcPct val="100000"/>
              </a:lnSpc>
            </a:pPr>
            <a:r>
              <a:rPr lang="en-US" altLang="en-US" dirty="0"/>
              <a:t>A characteristic feature of linear functions is that they change at a constant rate. For instance, Figure 2 shows a graph of the linear function </a:t>
            </a:r>
            <a:r>
              <a:rPr lang="en-US" altLang="en-US" i="1" dirty="0"/>
              <a:t>f</a:t>
            </a:r>
            <a:r>
              <a:rPr lang="en-US" altLang="en-US" sz="400" i="1" dirty="0"/>
              <a:t> </a:t>
            </a:r>
            <a:r>
              <a:rPr lang="en-US" altLang="en-US" dirty="0"/>
              <a:t>(</a:t>
            </a:r>
            <a:r>
              <a:rPr lang="en-US" altLang="en-US" i="1" dirty="0"/>
              <a:t>x</a:t>
            </a:r>
            <a:r>
              <a:rPr lang="en-US" altLang="en-US" dirty="0"/>
              <a:t>) = 3</a:t>
            </a:r>
            <a:r>
              <a:rPr lang="en-US" altLang="en-US" i="1" dirty="0"/>
              <a:t>x</a:t>
            </a:r>
            <a:r>
              <a:rPr lang="en-US" altLang="en-US" dirty="0"/>
              <a:t> − 2 and a table of sample values.</a:t>
            </a:r>
            <a:endParaRPr lang="en-IN" dirty="0"/>
          </a:p>
        </p:txBody>
      </p:sp>
      <p:sp>
        <p:nvSpPr>
          <p:cNvPr id="7" name="Content Placeholder 6">
            <a:extLst>
              <a:ext uri="{FF2B5EF4-FFF2-40B4-BE49-F238E27FC236}">
                <a16:creationId xmlns:a16="http://schemas.microsoft.com/office/drawing/2014/main" xmlns="" id="{0F008ABE-6EFC-40E0-B495-ED3D5B7C6F9A}"/>
              </a:ext>
            </a:extLst>
          </p:cNvPr>
          <p:cNvSpPr>
            <a:spLocks noGrp="1"/>
          </p:cNvSpPr>
          <p:nvPr>
            <p:ph sz="quarter" idx="14"/>
          </p:nvPr>
        </p:nvSpPr>
        <p:spPr>
          <a:xfrm>
            <a:off x="733425" y="6092360"/>
            <a:ext cx="10729913" cy="280269"/>
          </a:xfrm>
        </p:spPr>
        <p:txBody>
          <a:bodyPr/>
          <a:lstStyle/>
          <a:p>
            <a:pPr algn="ctr"/>
            <a:r>
              <a:rPr lang="en-US" altLang="en-US" sz="1200" b="1" dirty="0"/>
              <a:t>Figure 2</a:t>
            </a:r>
          </a:p>
        </p:txBody>
      </p:sp>
      <p:pic>
        <p:nvPicPr>
          <p:cNvPr id="411664" name="Picture 16" descr="The line y = 3 x minus 2 is graphed on the x y coordinate plane. It rises through (0, negativ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1676855" y="2640277"/>
            <a:ext cx="3983718" cy="2827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2" name="Content Placeholder 10" descr="The table lists the values of x and f(x) = 3 x minus 2. ">
            <a:extLst>
              <a:ext uri="{FF2B5EF4-FFF2-40B4-BE49-F238E27FC236}">
                <a16:creationId xmlns:a16="http://schemas.microsoft.com/office/drawing/2014/main" xmlns="" id="{1D8891D0-03CF-46EE-9D60-7F63427D2A98}"/>
              </a:ext>
            </a:extLst>
          </p:cNvPr>
          <p:cNvGraphicFramePr>
            <a:graphicFrameLocks noGrp="1"/>
          </p:cNvGraphicFramePr>
          <p:nvPr>
            <p:ph sz="quarter" idx="15"/>
            <p:extLst>
              <p:ext uri="{D42A27DB-BD31-4B8C-83A1-F6EECF244321}">
                <p14:modId xmlns:p14="http://schemas.microsoft.com/office/powerpoint/2010/main" val="1875541945"/>
              </p:ext>
            </p:extLst>
          </p:nvPr>
        </p:nvGraphicFramePr>
        <p:xfrm>
          <a:off x="7059168" y="2834935"/>
          <a:ext cx="4029746" cy="2924026"/>
        </p:xfrm>
        <a:graphic>
          <a:graphicData uri="http://schemas.openxmlformats.org/drawingml/2006/table">
            <a:tbl>
              <a:tblPr firstRow="1" bandRow="1">
                <a:tableStyleId>{5C22544A-7EE6-4342-B048-85BDC9FD1C3A}</a:tableStyleId>
              </a:tblPr>
              <a:tblGrid>
                <a:gridCol w="1816434">
                  <a:extLst>
                    <a:ext uri="{9D8B030D-6E8A-4147-A177-3AD203B41FA5}">
                      <a16:colId xmlns:a16="http://schemas.microsoft.com/office/drawing/2014/main" xmlns="" val="3445482465"/>
                    </a:ext>
                  </a:extLst>
                </a:gridCol>
                <a:gridCol w="2213312">
                  <a:extLst>
                    <a:ext uri="{9D8B030D-6E8A-4147-A177-3AD203B41FA5}">
                      <a16:colId xmlns:a16="http://schemas.microsoft.com/office/drawing/2014/main" xmlns="" val="3815962017"/>
                    </a:ext>
                  </a:extLst>
                </a:gridCol>
              </a:tblGrid>
              <a:tr h="417718">
                <a:tc>
                  <a:txBody>
                    <a:bodyPr/>
                    <a:lstStyle/>
                    <a:p>
                      <a:pPr algn="ctr"/>
                      <a:r>
                        <a:rPr lang="en-US" sz="1400" i="1" baseline="0" dirty="0">
                          <a:solidFill>
                            <a:srgbClr val="000000"/>
                          </a:solidFill>
                          <a:latin typeface="Arial" panose="020B0604020202020204" pitchFamily="34" charset="0"/>
                        </a:rPr>
                        <a:t>x</a:t>
                      </a:r>
                      <a:endParaRPr lang="en-IN" sz="1400" i="1"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tc>
                  <a:txBody>
                    <a:bodyPr/>
                    <a:lstStyle/>
                    <a:p>
                      <a:pPr algn="ctr"/>
                      <a:r>
                        <a:rPr lang="en-US" sz="1400" i="1" baseline="0" dirty="0">
                          <a:solidFill>
                            <a:srgbClr val="000000"/>
                          </a:solidFill>
                          <a:latin typeface="Arial" panose="020B0604020202020204" pitchFamily="34" charset="0"/>
                        </a:rPr>
                        <a:t>f</a:t>
                      </a:r>
                      <a:r>
                        <a:rPr lang="en-US" sz="400" i="1" baseline="0" dirty="0">
                          <a:solidFill>
                            <a:srgbClr val="000000"/>
                          </a:solidFill>
                          <a:latin typeface="Arial" panose="020B0604020202020204" pitchFamily="34" charset="0"/>
                        </a:rPr>
                        <a:t> </a:t>
                      </a:r>
                      <a:r>
                        <a:rPr lang="en-US" sz="1400" baseline="0" dirty="0">
                          <a:solidFill>
                            <a:srgbClr val="000000"/>
                          </a:solidFill>
                          <a:latin typeface="Arial" panose="020B0604020202020204" pitchFamily="34" charset="0"/>
                        </a:rPr>
                        <a:t>(</a:t>
                      </a:r>
                      <a:r>
                        <a:rPr lang="en-US" sz="1400" i="1" baseline="0" dirty="0">
                          <a:solidFill>
                            <a:srgbClr val="000000"/>
                          </a:solidFill>
                          <a:latin typeface="Arial" panose="020B0604020202020204" pitchFamily="34" charset="0"/>
                        </a:rPr>
                        <a:t>x</a:t>
                      </a:r>
                      <a:r>
                        <a:rPr lang="en-US" sz="1400" baseline="0" dirty="0">
                          <a:solidFill>
                            <a:srgbClr val="000000"/>
                          </a:solidFill>
                          <a:latin typeface="Arial" panose="020B0604020202020204" pitchFamily="34" charset="0"/>
                        </a:rPr>
                        <a:t>) = 3</a:t>
                      </a:r>
                      <a:r>
                        <a:rPr lang="en-US" sz="1400" i="1" baseline="0" dirty="0">
                          <a:solidFill>
                            <a:srgbClr val="000000"/>
                          </a:solidFill>
                          <a:latin typeface="Arial" panose="020B0604020202020204" pitchFamily="34" charset="0"/>
                        </a:rPr>
                        <a:t>x</a:t>
                      </a:r>
                      <a:r>
                        <a:rPr lang="en-US" sz="1400" baseline="0" dirty="0">
                          <a:solidFill>
                            <a:srgbClr val="000000"/>
                          </a:solidFill>
                          <a:latin typeface="Arial" panose="020B0604020202020204" pitchFamily="34" charset="0"/>
                        </a:rPr>
                        <a:t> − 2 </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extLst>
                  <a:ext uri="{0D108BD9-81ED-4DB2-BD59-A6C34878D82A}">
                    <a16:rowId xmlns:a16="http://schemas.microsoft.com/office/drawing/2014/main" xmlns="" val="1942541047"/>
                  </a:ext>
                </a:extLst>
              </a:tr>
              <a:tr h="417718">
                <a:tc>
                  <a:txBody>
                    <a:bodyPr/>
                    <a:lstStyle/>
                    <a:p>
                      <a:pPr algn="ctr"/>
                      <a:r>
                        <a:rPr lang="en-US" sz="1400" baseline="0" dirty="0">
                          <a:solidFill>
                            <a:srgbClr val="000000"/>
                          </a:solidFill>
                          <a:latin typeface="Arial" panose="020B0604020202020204" pitchFamily="34" charset="0"/>
                        </a:rPr>
                        <a:t>1.0</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1.0</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8222306"/>
                  </a:ext>
                </a:extLst>
              </a:tr>
              <a:tr h="417718">
                <a:tc>
                  <a:txBody>
                    <a:bodyPr/>
                    <a:lstStyle/>
                    <a:p>
                      <a:pPr algn="ctr"/>
                      <a:r>
                        <a:rPr lang="en-US" sz="1400" baseline="0" dirty="0">
                          <a:solidFill>
                            <a:srgbClr val="000000"/>
                          </a:solidFill>
                          <a:latin typeface="Arial" panose="020B0604020202020204" pitchFamily="34" charset="0"/>
                        </a:rPr>
                        <a:t>1.1</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1.3</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952032248"/>
                  </a:ext>
                </a:extLst>
              </a:tr>
              <a:tr h="417718">
                <a:tc>
                  <a:txBody>
                    <a:bodyPr/>
                    <a:lstStyle/>
                    <a:p>
                      <a:pPr algn="ctr"/>
                      <a:r>
                        <a:rPr lang="en-US" sz="1400" baseline="0" dirty="0">
                          <a:solidFill>
                            <a:srgbClr val="000000"/>
                          </a:solidFill>
                          <a:latin typeface="Arial" panose="020B0604020202020204" pitchFamily="34" charset="0"/>
                        </a:rPr>
                        <a:t>1.2</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1.6</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01249041"/>
                  </a:ext>
                </a:extLst>
              </a:tr>
              <a:tr h="417718">
                <a:tc>
                  <a:txBody>
                    <a:bodyPr/>
                    <a:lstStyle/>
                    <a:p>
                      <a:pPr algn="ctr"/>
                      <a:r>
                        <a:rPr lang="en-US" sz="1400" baseline="0" dirty="0">
                          <a:solidFill>
                            <a:srgbClr val="000000"/>
                          </a:solidFill>
                          <a:latin typeface="Arial" panose="020B0604020202020204" pitchFamily="34" charset="0"/>
                        </a:rPr>
                        <a:t>1.3</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1.9</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417718">
                <a:tc>
                  <a:txBody>
                    <a:bodyPr/>
                    <a:lstStyle/>
                    <a:p>
                      <a:pPr algn="ctr"/>
                      <a:r>
                        <a:rPr lang="en-US" sz="1400" baseline="0" dirty="0">
                          <a:solidFill>
                            <a:srgbClr val="000000"/>
                          </a:solidFill>
                          <a:latin typeface="Arial" panose="020B0604020202020204" pitchFamily="34" charset="0"/>
                        </a:rPr>
                        <a:t>1.4</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2.2</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90703182"/>
                  </a:ext>
                </a:extLst>
              </a:tr>
              <a:tr h="417718">
                <a:tc>
                  <a:txBody>
                    <a:bodyPr/>
                    <a:lstStyle/>
                    <a:p>
                      <a:pPr algn="ctr"/>
                      <a:r>
                        <a:rPr lang="en-US" sz="1400" baseline="0" dirty="0">
                          <a:solidFill>
                            <a:srgbClr val="000000"/>
                          </a:solidFill>
                          <a:latin typeface="Arial" panose="020B0604020202020204" pitchFamily="34" charset="0"/>
                        </a:rPr>
                        <a:t>1.5</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2.5</a:t>
                      </a:r>
                      <a:endParaRPr lang="en-IN" sz="1400" baseline="0" dirty="0">
                        <a:solidFill>
                          <a:srgbClr val="000000"/>
                        </a:solidFill>
                        <a:latin typeface="Arial" panose="020B0604020202020204" pitchFamily="34" charset="0"/>
                      </a:endParaRPr>
                    </a:p>
                  </a:txBody>
                  <a:tcPr marL="78922" marR="78922" marT="35874" marB="3587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98836437"/>
                  </a:ext>
                </a:extLst>
              </a:tr>
            </a:tbl>
          </a:graphicData>
        </a:graphic>
      </p:graphicFrame>
    </p:spTree>
    <p:extLst>
      <p:ext uri="{BB962C8B-B14F-4D97-AF65-F5344CB8AC3E}">
        <p14:creationId xmlns:p14="http://schemas.microsoft.com/office/powerpoint/2010/main" val="3781118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EFB22-E919-4360-A959-7AC95EEDDDBB}"/>
              </a:ext>
            </a:extLst>
          </p:cNvPr>
          <p:cNvSpPr>
            <a:spLocks noGrp="1"/>
          </p:cNvSpPr>
          <p:nvPr>
            <p:ph type="title"/>
          </p:nvPr>
        </p:nvSpPr>
        <p:spPr>
          <a:xfrm>
            <a:off x="838200" y="384048"/>
            <a:ext cx="10515600" cy="672105"/>
          </a:xfrm>
        </p:spPr>
        <p:txBody>
          <a:bodyPr anchor="t"/>
          <a:lstStyle/>
          <a:p>
            <a:r>
              <a:rPr lang="en-US" altLang="en-US" dirty="0"/>
              <a:t>Linear Models </a:t>
            </a:r>
            <a:r>
              <a:rPr lang="en-US" altLang="en-US" b="0" dirty="0"/>
              <a:t>(3 of 4)</a:t>
            </a:r>
            <a:endParaRPr lang="en-IN" b="0" dirty="0"/>
          </a:p>
        </p:txBody>
      </p:sp>
      <p:sp>
        <p:nvSpPr>
          <p:cNvPr id="3" name="Text Placeholder 2">
            <a:extLst>
              <a:ext uri="{FF2B5EF4-FFF2-40B4-BE49-F238E27FC236}">
                <a16:creationId xmlns:a16="http://schemas.microsoft.com/office/drawing/2014/main" xmlns="" id="{75066A7A-C7F2-4C54-B99A-566D84805851}"/>
              </a:ext>
            </a:extLst>
          </p:cNvPr>
          <p:cNvSpPr>
            <a:spLocks noGrp="1"/>
          </p:cNvSpPr>
          <p:nvPr>
            <p:ph type="body" sz="quarter" idx="15"/>
          </p:nvPr>
        </p:nvSpPr>
        <p:spPr>
          <a:xfrm>
            <a:off x="743576" y="1289684"/>
            <a:ext cx="10977369" cy="1481225"/>
          </a:xfrm>
        </p:spPr>
        <p:txBody>
          <a:bodyPr/>
          <a:lstStyle/>
          <a:p>
            <a:pPr>
              <a:lnSpc>
                <a:spcPct val="100000"/>
              </a:lnSpc>
            </a:pPr>
            <a:r>
              <a:rPr lang="en-US" altLang="en-US" dirty="0"/>
              <a:t>Notice that whenever </a:t>
            </a:r>
            <a:r>
              <a:rPr lang="en-US" altLang="en-US" i="1" dirty="0"/>
              <a:t>x </a:t>
            </a:r>
            <a:r>
              <a:rPr lang="en-US" altLang="en-US" dirty="0"/>
              <a:t>increases by 0.1, the value of </a:t>
            </a:r>
            <a:r>
              <a:rPr lang="en-US" altLang="en-US" i="1" dirty="0"/>
              <a:t>f</a:t>
            </a:r>
            <a:r>
              <a:rPr lang="en-US" altLang="en-US" sz="400" i="1" dirty="0"/>
              <a:t> </a:t>
            </a:r>
            <a:r>
              <a:rPr lang="en-US" altLang="en-US" dirty="0"/>
              <a:t>(</a:t>
            </a:r>
            <a:r>
              <a:rPr lang="en-US" altLang="en-US" i="1" dirty="0"/>
              <a:t>x</a:t>
            </a:r>
            <a:r>
              <a:rPr lang="en-US" altLang="en-US" dirty="0"/>
              <a:t>) increases by 0.3. So </a:t>
            </a:r>
            <a:br>
              <a:rPr lang="en-US" altLang="en-US" dirty="0"/>
            </a:br>
            <a:r>
              <a:rPr lang="en-US" altLang="en-US" i="1" dirty="0"/>
              <a:t>f</a:t>
            </a:r>
            <a:r>
              <a:rPr lang="en-US" altLang="en-US" sz="400" i="1" dirty="0"/>
              <a:t> </a:t>
            </a:r>
            <a:r>
              <a:rPr lang="en-US" altLang="en-US" dirty="0"/>
              <a:t>(</a:t>
            </a:r>
            <a:r>
              <a:rPr lang="en-US" altLang="en-US" i="1" dirty="0"/>
              <a:t>x</a:t>
            </a:r>
            <a:r>
              <a:rPr lang="en-US" altLang="en-US" dirty="0"/>
              <a:t>) increases three times as fast as </a:t>
            </a:r>
            <a:r>
              <a:rPr lang="en-US" altLang="en-US" i="1" dirty="0"/>
              <a:t>x</a:t>
            </a:r>
            <a:r>
              <a:rPr lang="en-US" altLang="en-US" dirty="0"/>
              <a:t>. </a:t>
            </a:r>
            <a:r>
              <a:rPr lang="en-IN" dirty="0"/>
              <a:t>This means that the slope of the graph of </a:t>
            </a:r>
            <a:r>
              <a:rPr lang="en-US" altLang="en-US" i="1" dirty="0"/>
              <a:t>y</a:t>
            </a:r>
            <a:r>
              <a:rPr lang="en-US" altLang="en-US" dirty="0"/>
              <a:t> = 3</a:t>
            </a:r>
            <a:r>
              <a:rPr lang="en-US" altLang="en-US" i="1" dirty="0"/>
              <a:t>x</a:t>
            </a:r>
            <a:r>
              <a:rPr lang="en-US" altLang="en-US" dirty="0"/>
              <a:t> − 2, namely 3, can be interpreted as the rate of change of </a:t>
            </a:r>
            <a:r>
              <a:rPr lang="en-US" altLang="en-US" i="1" dirty="0"/>
              <a:t>y </a:t>
            </a:r>
            <a:r>
              <a:rPr lang="en-US" altLang="en-US" dirty="0"/>
              <a:t>with respect to </a:t>
            </a:r>
            <a:r>
              <a:rPr lang="en-US" altLang="en-US" i="1" dirty="0"/>
              <a:t>x</a:t>
            </a:r>
            <a:r>
              <a:rPr lang="en-US" altLang="en-US" dirty="0"/>
              <a:t>.</a:t>
            </a:r>
          </a:p>
        </p:txBody>
      </p:sp>
    </p:spTree>
    <p:extLst>
      <p:ext uri="{BB962C8B-B14F-4D97-AF65-F5344CB8AC3E}">
        <p14:creationId xmlns:p14="http://schemas.microsoft.com/office/powerpoint/2010/main" val="3769863861"/>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xmlns=""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F60B298-C6B1-4CA0-A44C-8B6FAB39D879}">
  <ds:schemaRefs>
    <ds:schemaRef ds:uri="http://schemas.microsoft.com/office/2006/documentManagement/types"/>
    <ds:schemaRef ds:uri="http://schemas.openxmlformats.org/package/2006/metadata/core-properties"/>
    <ds:schemaRef ds:uri="http://purl.org/dc/elements/1.1/"/>
    <ds:schemaRef ds:uri="http://purl.org/dc/dcmitype/"/>
    <ds:schemaRef ds:uri="f856fc18-c0f7-462c-a53d-fc2610d0c4c8"/>
    <ds:schemaRef ds:uri="a3520c62-91d1-4715-93cb-6b6cc6733a1f"/>
    <ds:schemaRef ds:uri="http://www.w3.org/XML/1998/namespace"/>
    <ds:schemaRef ds:uri="http://purl.org/dc/terms/"/>
    <ds:schemaRef ds:uri="http://schemas.microsoft.com/office/2006/metadata/properties"/>
    <ds:schemaRef ds:uri="http://schemas.microsoft.com/office/infopath/2007/PartnerControls"/>
    <ds:schemaRef ds:uri="a4d2ff27-a226-42e2-a79e-c1ae662d212e"/>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FBD255F-1AB4-4B7F-97CA-248D24762D4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5261</TotalTime>
  <Words>2742</Words>
  <Application>Microsoft Office PowerPoint</Application>
  <PresentationFormat>Custom</PresentationFormat>
  <Paragraphs>289</Paragraphs>
  <Slides>55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Office Theme</vt:lpstr>
      <vt:lpstr>Equation</vt:lpstr>
      <vt:lpstr>1</vt:lpstr>
      <vt:lpstr>1.2</vt:lpstr>
      <vt:lpstr>Mathematical Models: A Catalog of Essential Functions (1 of 3)</vt:lpstr>
      <vt:lpstr>Mathematical Models: A Catalog of Essential Functions (2 of 3)</vt:lpstr>
      <vt:lpstr>Mathematical Models: A Catalog of Essential Functions (3 of 3)</vt:lpstr>
      <vt:lpstr>Linear Models</vt:lpstr>
      <vt:lpstr>Linear Models (1 of 4)</vt:lpstr>
      <vt:lpstr>Linear Models (2 of 4)</vt:lpstr>
      <vt:lpstr>Linear Models (3 of 4)</vt:lpstr>
      <vt:lpstr>Example 1</vt:lpstr>
      <vt:lpstr>Example 1(a) – Solution (1 of 3)</vt:lpstr>
      <vt:lpstr>Example 1(b) – Solution (2 of 3)</vt:lpstr>
      <vt:lpstr>Example 1(c) – Solution (3 of 3)</vt:lpstr>
      <vt:lpstr>Linear Models (4 of 4)</vt:lpstr>
      <vt:lpstr>Polynomials</vt:lpstr>
      <vt:lpstr>Polynomials (1 of 4)</vt:lpstr>
      <vt:lpstr>Polynomials (2 of 4)</vt:lpstr>
      <vt:lpstr>Polynomials (3 of 4)</vt:lpstr>
      <vt:lpstr>Polynomials (4 of 4)</vt:lpstr>
      <vt:lpstr>Example 4</vt:lpstr>
      <vt:lpstr>Example 4 – Solution (1 of 4)</vt:lpstr>
      <vt:lpstr>Example 4 – Solution (2 of 4)</vt:lpstr>
      <vt:lpstr>Example 4 – Solution (3 of 4)</vt:lpstr>
      <vt:lpstr>Example 4 – Solution (4 of 4)</vt:lpstr>
      <vt:lpstr>Power Functions</vt:lpstr>
      <vt:lpstr>Power Functions (1 of 8)</vt:lpstr>
      <vt:lpstr>Power Functions (2 of 8)</vt:lpstr>
      <vt:lpstr>Power Functions (3 of 8)</vt:lpstr>
      <vt:lpstr>Power Functions (4 of 8)</vt:lpstr>
      <vt:lpstr>Power Functions (5 of 8)</vt:lpstr>
      <vt:lpstr>Power Functions (6 of 8)</vt:lpstr>
      <vt:lpstr>Power Functions (7 of 8)</vt:lpstr>
      <vt:lpstr>Power Functions (8 of 8)</vt:lpstr>
      <vt:lpstr>Power Functions (9 of 8)</vt:lpstr>
      <vt:lpstr>Power Functions (10 of 10)</vt:lpstr>
      <vt:lpstr>Rational Functions</vt:lpstr>
      <vt:lpstr>Rational Functions (1 of 2)</vt:lpstr>
      <vt:lpstr>Rational Functions (2 of 2)</vt:lpstr>
      <vt:lpstr>Algebraic Functions</vt:lpstr>
      <vt:lpstr>Algebraic Functions (1 of 2)</vt:lpstr>
      <vt:lpstr>Algebraic Functions (2 of 2)</vt:lpstr>
      <vt:lpstr>Trigonometric Functions</vt:lpstr>
      <vt:lpstr>Trigonometric Functions (1 of 6)</vt:lpstr>
      <vt:lpstr>Trigonometric Functions (2 of 6)</vt:lpstr>
      <vt:lpstr>Trigonometric Functions (3 of 6)</vt:lpstr>
      <vt:lpstr>Trigonometric Functions (4 of 6)</vt:lpstr>
      <vt:lpstr>Trigonometric Functions (5 of 6)</vt:lpstr>
      <vt:lpstr>Trigonometric Functions (6 of 6)</vt:lpstr>
      <vt:lpstr>Exponential Functions</vt:lpstr>
      <vt:lpstr>Exponential Functions (1 of 2)</vt:lpstr>
      <vt:lpstr>Exponential Functions (2 of 2)</vt:lpstr>
      <vt:lpstr>Logarithmic Functions </vt:lpstr>
      <vt:lpstr>Logarithmic Functions</vt:lpstr>
      <vt:lpstr>Example 6</vt:lpstr>
      <vt:lpstr>Example 6 – 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Acer</cp:lastModifiedBy>
  <cp:revision>913</cp:revision>
  <cp:lastPrinted>2016-10-03T15:29:39Z</cp:lastPrinted>
  <dcterms:created xsi:type="dcterms:W3CDTF">2017-12-08T21:17:47Z</dcterms:created>
  <dcterms:modified xsi:type="dcterms:W3CDTF">2020-04-16T07:08:25Z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