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5"/>
  </p:sldMasterIdLst>
  <p:notesMasterIdLst>
    <p:notesMasterId r:id="rId27"/>
  </p:notesMasterIdLst>
  <p:handoutMasterIdLst>
    <p:handoutMasterId r:id="rId28"/>
  </p:handoutMasterIdLst>
  <p:sldIdLst>
    <p:sldId id="398" r:id="rId6"/>
    <p:sldId id="399" r:id="rId7"/>
    <p:sldId id="400" r:id="rId8"/>
    <p:sldId id="332" r:id="rId9"/>
    <p:sldId id="382" r:id="rId10"/>
    <p:sldId id="383" r:id="rId11"/>
    <p:sldId id="384" r:id="rId12"/>
    <p:sldId id="385" r:id="rId13"/>
    <p:sldId id="271" r:id="rId14"/>
    <p:sldId id="386" r:id="rId15"/>
    <p:sldId id="387" r:id="rId16"/>
    <p:sldId id="388" r:id="rId17"/>
    <p:sldId id="389" r:id="rId18"/>
    <p:sldId id="401" r:id="rId19"/>
    <p:sldId id="391" r:id="rId20"/>
    <p:sldId id="392" r:id="rId21"/>
    <p:sldId id="393" r:id="rId22"/>
    <p:sldId id="394" r:id="rId23"/>
    <p:sldId id="395" r:id="rId24"/>
    <p:sldId id="396" r:id="rId25"/>
    <p:sldId id="397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E24"/>
    <a:srgbClr val="0079C2"/>
    <a:srgbClr val="0000A3"/>
    <a:srgbClr val="000000"/>
    <a:srgbClr val="A30000"/>
    <a:srgbClr val="E7EFF7"/>
    <a:srgbClr val="CBDDEF"/>
    <a:srgbClr val="004A78"/>
    <a:srgbClr val="006298"/>
    <a:srgbClr val="FF6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5" autoAdjust="0"/>
    <p:restoredTop sz="96404" autoAdjust="0"/>
  </p:normalViewPr>
  <p:slideViewPr>
    <p:cSldViewPr snapToGrid="0" snapToObjects="1">
      <p:cViewPr varScale="1">
        <p:scale>
          <a:sx n="68" d="100"/>
          <a:sy n="68" d="100"/>
        </p:scale>
        <p:origin x="6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608"/>
    </p:cViewPr>
  </p:outlineViewPr>
  <p:notesTextViewPr>
    <p:cViewPr>
      <p:scale>
        <a:sx n="20" d="100"/>
        <a:sy n="2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8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flipH="1">
            <a:off x="1274574" y="2759656"/>
            <a:ext cx="1487676" cy="748138"/>
          </a:xfrm>
          <a:prstGeom prst="round1Rect">
            <a:avLst/>
          </a:prstGeom>
          <a:solidFill>
            <a:srgbClr val="0079C2"/>
          </a:solidFill>
          <a:ln w="20320">
            <a:solidFill>
              <a:srgbClr val="0079C2"/>
            </a:solidFill>
          </a:ln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17.17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62250" y="2552700"/>
            <a:ext cx="9048750" cy="1162050"/>
          </a:xfrm>
          <a:solidFill>
            <a:srgbClr val="E1EBF7"/>
          </a:solidFill>
        </p:spPr>
        <p:txBody>
          <a:bodyPr anchor="ctr">
            <a:normAutofit/>
          </a:bodyPr>
          <a:lstStyle>
            <a:lvl1pPr marL="182880" indent="0" algn="l">
              <a:buNone/>
              <a:defRPr sz="4000" b="1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IN" dirty="0"/>
              <a:t>Four Ways to Represent a Function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3270" y="2908276"/>
            <a:ext cx="1261303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3270" y="3007668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3270" y="3108437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13270" y="3219704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sz="quarter" idx="12"/>
          </p:nvPr>
        </p:nvSpPr>
        <p:spPr>
          <a:xfrm>
            <a:off x="4171951" y="6443493"/>
            <a:ext cx="5715000" cy="2476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39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95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031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D9031-36FF-4E07-B750-15C3F3F008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89182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EDE0A-CD36-4494-A107-C14E180EC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2295525"/>
            <a:ext cx="10721975" cy="590492"/>
          </a:xfrm>
        </p:spPr>
        <p:txBody>
          <a:bodyPr/>
          <a:lstStyle/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21A11C5-84D5-4948-87ED-1D3F7F6DC5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2986088"/>
            <a:ext cx="10721975" cy="646112"/>
          </a:xfrm>
        </p:spPr>
        <p:txBody>
          <a:bodyPr/>
          <a:lstStyle/>
          <a:p>
            <a:pPr lvl="0"/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4077480"/>
            <a:ext cx="10722260" cy="60944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33425" y="5131837"/>
            <a:ext cx="10721953" cy="74698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41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D9031-36FF-4E07-B750-15C3F3F008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55876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EDE0A-CD36-4494-A107-C14E180EC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1922485"/>
            <a:ext cx="10721975" cy="646112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21A11C5-84D5-4948-87ED-1D3F7F6DC5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2640036"/>
            <a:ext cx="10721975" cy="40692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33425" y="5467739"/>
            <a:ext cx="10721953" cy="74698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77195F-EFA9-4727-8271-AEEA56F4FF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3425" y="3118404"/>
            <a:ext cx="10729913" cy="37303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022AA9B-61C8-44FD-966A-DCCA4209B03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3425" y="3573463"/>
            <a:ext cx="10729913" cy="477054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6A4B729-D02F-4676-A390-963D107DBF8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3425" y="4124325"/>
            <a:ext cx="10729913" cy="48661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2BC0406-59D9-4D26-91B3-9111FD17EAD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3425" y="4684713"/>
            <a:ext cx="10729913" cy="3714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99814"/>
            <a:ext cx="10515600" cy="672105"/>
          </a:xfrm>
        </p:spPr>
        <p:txBody>
          <a:bodyPr anchor="t"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3375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6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013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8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37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36214" y="481562"/>
            <a:ext cx="1128564" cy="895457"/>
          </a:xfrm>
        </p:spPr>
        <p:txBody>
          <a:bodyPr/>
          <a:lstStyle>
            <a:lvl1pPr algn="l">
              <a:defRPr sz="7200">
                <a:solidFill>
                  <a:srgbClr val="0079C2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002878" y="481562"/>
            <a:ext cx="6321972" cy="895457"/>
          </a:xfrm>
          <a:ln w="3175"/>
        </p:spPr>
        <p:txBody>
          <a:bodyPr anchor="ctr">
            <a:noAutofit/>
          </a:bodyPr>
          <a:lstStyle>
            <a:lvl1pPr marL="0" indent="0" algn="l">
              <a:buNone/>
              <a:defRPr sz="4000" b="1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Functions and Models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3270" y="2464916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3270" y="2564308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3270" y="2676952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3270" y="2776344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9753600" y="2468880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9753600" y="2569559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9753600" y="2667317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9753600" y="2779776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6060" name="Picture 38605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536700"/>
            <a:ext cx="8128000" cy="4775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171951" y="6443493"/>
            <a:ext cx="5715000" cy="2476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996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459793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38200" y="399814"/>
            <a:ext cx="10515600" cy="672105"/>
          </a:xfrm>
        </p:spPr>
        <p:txBody>
          <a:bodyPr anchor="t"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6961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81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7375"/>
            <a:ext cx="10712450" cy="4016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967038"/>
            <a:ext cx="1071880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itle 2"/>
          <p:cNvSpPr>
            <a:spLocks noGrp="1"/>
          </p:cNvSpPr>
          <p:nvPr>
            <p:ph type="title"/>
          </p:nvPr>
        </p:nvSpPr>
        <p:spPr>
          <a:xfrm>
            <a:off x="838200" y="399814"/>
            <a:ext cx="10515600" cy="672105"/>
          </a:xfrm>
        </p:spPr>
        <p:txBody>
          <a:bodyPr anchor="t"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8145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7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7375"/>
            <a:ext cx="10712450" cy="4016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967038"/>
            <a:ext cx="1071880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1F737A4-2F7D-4BFB-947F-3226D9E0119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3554413"/>
            <a:ext cx="10718800" cy="550862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E035FE6-F4A1-4279-9F12-F444E1A93C8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4227513"/>
            <a:ext cx="10712450" cy="5873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F8DD86E-04B4-4621-A663-32DD94EFB0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4879975"/>
            <a:ext cx="1071245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5F5E9DF5-F2F6-40A1-854C-4DCB280C00C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736600" y="5430836"/>
            <a:ext cx="10718800" cy="55086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2" name="Rounded Rectangle 21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ounded Rectangle 23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838200" y="399814"/>
            <a:ext cx="10515600" cy="672105"/>
          </a:xfrm>
        </p:spPr>
        <p:txBody>
          <a:bodyPr anchor="t"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936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5151016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96000" y="1289051"/>
            <a:ext cx="535305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1889126"/>
            <a:ext cx="5151016" cy="47366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096000" y="1889126"/>
            <a:ext cx="5359400" cy="47366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1F737A4-2F7D-4BFB-947F-3226D9E0119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2485029"/>
            <a:ext cx="5151016" cy="58737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E035FE6-F4A1-4279-9F12-F444E1A93C8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089648" y="2485030"/>
            <a:ext cx="5359401" cy="58737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F8DD86E-04B4-4621-A663-32DD94EFB0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3194644"/>
            <a:ext cx="5151016" cy="44429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5F5E9DF5-F2F6-40A1-854C-4DCB280C00C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096000" y="3194644"/>
            <a:ext cx="5359400" cy="443907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DD209-502C-4CB2-BD80-B99716523D4A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6600" y="3741738"/>
            <a:ext cx="5151438" cy="54610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77F262-08D1-4F41-A06E-BE1B88A82DFE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096000" y="3741738"/>
            <a:ext cx="5353050" cy="54101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CACC40D-7614-418A-B8FA-606268EC1513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736600" y="4367213"/>
            <a:ext cx="5151438" cy="5905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B713460-B4F9-45B0-8F05-4AF2F084A64C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6089650" y="4346575"/>
            <a:ext cx="5353050" cy="5905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F44DF68-C48B-47A4-ABA5-E06BB8F9B5D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736600" y="5029200"/>
            <a:ext cx="5151438" cy="5397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ED5D4001-1181-41BD-928D-243CDCCF73B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089650" y="5037332"/>
            <a:ext cx="5359400" cy="54610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255216D-96A5-4027-A6C8-BB99F1A32EE0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736600" y="5668963"/>
            <a:ext cx="5151438" cy="4762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660989CE-8C44-49AC-90BD-D9233193206F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089650" y="5650301"/>
            <a:ext cx="5365750" cy="4762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8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ounded Rectangle 28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itle 2"/>
          <p:cNvSpPr>
            <a:spLocks noGrp="1"/>
          </p:cNvSpPr>
          <p:nvPr>
            <p:ph type="title"/>
          </p:nvPr>
        </p:nvSpPr>
        <p:spPr>
          <a:xfrm>
            <a:off x="838200" y="399814"/>
            <a:ext cx="10515600" cy="672105"/>
          </a:xfrm>
        </p:spPr>
        <p:txBody>
          <a:bodyPr anchor="t"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88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0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79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0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831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4.wmf"/><Relationship Id="rId3" Type="http://schemas.openxmlformats.org/officeDocument/2006/relationships/image" Target="../media/image15.png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11" Type="http://schemas.openxmlformats.org/officeDocument/2006/relationships/image" Target="../media/image38.e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Functions and Models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019551" y="6443493"/>
            <a:ext cx="4152899" cy="247650"/>
          </a:xfrm>
        </p:spPr>
        <p:txBody>
          <a:bodyPr/>
          <a:lstStyle/>
          <a:p>
            <a:r>
              <a:rPr lang="en-IN" dirty="0"/>
              <a:t>Copyright © Cengage Learning.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60342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D0B8-F9E6-4B04-A518-A7E8729B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of Functions </a:t>
            </a:r>
            <a:r>
              <a:rPr lang="en-US" altLang="en-US" b="0" dirty="0"/>
              <a:t>(7 of 8)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1335D-AA2C-4124-9B6F-4EE57B2A69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289684"/>
            <a:ext cx="10997320" cy="172783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For instance, in order to get the graph of </a:t>
            </a:r>
            <a:r>
              <a:rPr lang="en-US" altLang="en-US" i="1" dirty="0"/>
              <a:t>y </a:t>
            </a:r>
            <a:r>
              <a:rPr lang="en-US" altLang="en-US" dirty="0"/>
              <a:t>= 2 cos </a:t>
            </a:r>
            <a:r>
              <a:rPr lang="en-US" altLang="en-US" i="1" dirty="0"/>
              <a:t>x </a:t>
            </a:r>
            <a:r>
              <a:rPr lang="en-US" altLang="en-US" dirty="0"/>
              <a:t>we multiply the </a:t>
            </a:r>
            <a:r>
              <a:rPr lang="en-US" altLang="en-US" i="1" dirty="0"/>
              <a:t>y</a:t>
            </a:r>
            <a:r>
              <a:rPr lang="en-US" altLang="en-US" dirty="0"/>
              <a:t>-coordinate of each point on the graph of </a:t>
            </a:r>
            <a:r>
              <a:rPr lang="en-US" altLang="en-US" i="1" dirty="0"/>
              <a:t>y </a:t>
            </a:r>
            <a:r>
              <a:rPr lang="en-US" altLang="en-US" dirty="0"/>
              <a:t>= cos </a:t>
            </a:r>
            <a:r>
              <a:rPr lang="en-US" altLang="en-US" i="1" dirty="0"/>
              <a:t>x </a:t>
            </a:r>
            <a:r>
              <a:rPr lang="en-US" altLang="en-US" dirty="0"/>
              <a:t>by 2.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This means that the graph of </a:t>
            </a:r>
            <a:r>
              <a:rPr lang="en-US" altLang="en-US" i="1" dirty="0"/>
              <a:t>y </a:t>
            </a:r>
            <a:r>
              <a:rPr lang="en-US" altLang="en-US" dirty="0"/>
              <a:t>= cos </a:t>
            </a:r>
            <a:r>
              <a:rPr lang="en-US" altLang="en-US" i="1" dirty="0"/>
              <a:t>x </a:t>
            </a:r>
            <a:r>
              <a:rPr lang="en-US" altLang="en-US" dirty="0"/>
              <a:t>gets stretched vertically by a factor of 2.</a:t>
            </a:r>
          </a:p>
        </p:txBody>
      </p:sp>
    </p:spTree>
    <p:extLst>
      <p:ext uri="{BB962C8B-B14F-4D97-AF65-F5344CB8AC3E}">
        <p14:creationId xmlns:p14="http://schemas.microsoft.com/office/powerpoint/2010/main" val="224385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9C67-9BCC-4645-9984-42677C0C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3B56-E96E-47F4-9874-54576915DC5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2570018" cy="33655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Given the graph of</a:t>
            </a:r>
            <a:endParaRPr lang="en-IN" dirty="0"/>
          </a:p>
        </p:txBody>
      </p:sp>
      <p:graphicFrame>
        <p:nvGraphicFramePr>
          <p:cNvPr id="20" name="Content Placeholder 19" descr="y = sqrt(x),&#10;">
            <a:extLst>
              <a:ext uri="{FF2B5EF4-FFF2-40B4-BE49-F238E27FC236}">
                <a16:creationId xmlns:a16="http://schemas.microsoft.com/office/drawing/2014/main" id="{971D4850-8F4E-40EB-A75E-14D76364D06E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2862521164"/>
              </p:ext>
            </p:extLst>
          </p:nvPr>
        </p:nvGraphicFramePr>
        <p:xfrm>
          <a:off x="3333750" y="1214438"/>
          <a:ext cx="101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56" name="Equation" r:id="rId3" imgW="1015920" imgH="419040" progId="Equation.DSMT4">
                  <p:embed/>
                </p:oleObj>
              </mc:Choice>
              <mc:Fallback>
                <p:oleObj name="Equation" r:id="rId3" imgW="1015920" imgH="419040" progId="Equation.DSMT4">
                  <p:embed/>
                  <p:pic>
                    <p:nvPicPr>
                      <p:cNvPr id="0" name="Picture 527" descr="y = sqrt(x),&#10;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1214438"/>
                        <a:ext cx="1016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26CEB-F98B-4781-AF62-4E4E95B8255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461164" y="1289051"/>
            <a:ext cx="3971636" cy="3365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use transformations to graph</a:t>
            </a:r>
            <a:endParaRPr lang="en-IN" dirty="0"/>
          </a:p>
        </p:txBody>
      </p:sp>
      <p:graphicFrame>
        <p:nvGraphicFramePr>
          <p:cNvPr id="22" name="Content Placeholder 21" descr="y = (sqrt(x) minus 2), y = sqrt(x minus 2), y = (negative sqrt(x)), y = 2sqrt(x), and y = sqrt(negative x).">
            <a:extLst>
              <a:ext uri="{FF2B5EF4-FFF2-40B4-BE49-F238E27FC236}">
                <a16:creationId xmlns:a16="http://schemas.microsoft.com/office/drawing/2014/main" id="{A7AA235A-E020-427A-885A-D2AA37F4B294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208682472"/>
              </p:ext>
            </p:extLst>
          </p:nvPr>
        </p:nvGraphicFramePr>
        <p:xfrm>
          <a:off x="754063" y="1754188"/>
          <a:ext cx="71596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57" name="Equation" r:id="rId5" imgW="7441920" imgH="419040" progId="Equation.DSMT4">
                  <p:embed/>
                </p:oleObj>
              </mc:Choice>
              <mc:Fallback>
                <p:oleObj name="Equation" r:id="rId5" imgW="7441920" imgH="419040" progId="Equation.DSMT4">
                  <p:embed/>
                  <p:pic>
                    <p:nvPicPr>
                      <p:cNvPr id="0" name="Picture 528" descr="y = (sqrt(x) minus 2), y = sqrt(x minus 2), y = (negative sqrt(x)), y = sqrt(x),&#10;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1754188"/>
                        <a:ext cx="715962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6AE98C-D7F8-42B3-BB24-34C1C2861D6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2485029"/>
            <a:ext cx="1369291" cy="295116"/>
          </a:xfrm>
        </p:spPr>
        <p:txBody>
          <a:bodyPr/>
          <a:lstStyle/>
          <a:p>
            <a:r>
              <a:rPr lang="en-US" altLang="en-US" dirty="0">
                <a:solidFill>
                  <a:srgbClr val="0079C2"/>
                </a:solidFill>
              </a:rPr>
              <a:t>Solution:</a:t>
            </a:r>
            <a:endParaRPr lang="en-IN" dirty="0">
              <a:solidFill>
                <a:srgbClr val="0079C2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FB3E26-5FB5-4476-B177-70B911C8C036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1" y="2946398"/>
            <a:ext cx="5045364" cy="29226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The graph of the square root function</a:t>
            </a:r>
            <a:endParaRPr lang="en-IN" dirty="0"/>
          </a:p>
        </p:txBody>
      </p:sp>
      <p:graphicFrame>
        <p:nvGraphicFramePr>
          <p:cNvPr id="24" name="Content Placeholder 23" descr="y = sqrt(x),&#10;">
            <a:extLst>
              <a:ext uri="{FF2B5EF4-FFF2-40B4-BE49-F238E27FC236}">
                <a16:creationId xmlns:a16="http://schemas.microsoft.com/office/drawing/2014/main" id="{B7F15B16-C5C7-4C09-9781-70D5624E55A4}"/>
              </a:ext>
            </a:extLst>
          </p:cNvPr>
          <p:cNvGraphicFramePr>
            <a:graphicFrameLocks noGrp="1" noChangeAspect="1"/>
          </p:cNvGraphicFramePr>
          <p:nvPr>
            <p:ph sz="quarter" idx="29"/>
            <p:extLst>
              <p:ext uri="{D42A27DB-BD31-4B8C-83A1-F6EECF244321}">
                <p14:modId xmlns:p14="http://schemas.microsoft.com/office/powerpoint/2010/main" val="1988839814"/>
              </p:ext>
            </p:extLst>
          </p:nvPr>
        </p:nvGraphicFramePr>
        <p:xfrm>
          <a:off x="5819775" y="2867025"/>
          <a:ext cx="101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58" name="Equation" r:id="rId7" imgW="1015920" imgH="419040" progId="Equation.DSMT4">
                  <p:embed/>
                </p:oleObj>
              </mc:Choice>
              <mc:Fallback>
                <p:oleObj name="Equation" r:id="rId7" imgW="1015920" imgH="419040" progId="Equation.DSMT4">
                  <p:embed/>
                  <p:pic>
                    <p:nvPicPr>
                      <p:cNvPr id="0" name="Picture 529" descr="y = sqrt(x),&#10;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775" y="2867025"/>
                        <a:ext cx="1016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503CC9F-4F0B-4CF8-8B29-83A129F25D5D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948053" y="2946399"/>
            <a:ext cx="3338947" cy="33655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is shown in Figure 4(a).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72AF721-71C5-42DD-9C10-9DC1E49CFF4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36600" y="6148957"/>
            <a:ext cx="10712450" cy="252386"/>
          </a:xfrm>
        </p:spPr>
        <p:txBody>
          <a:bodyPr/>
          <a:lstStyle/>
          <a:p>
            <a:pPr algn="ctr"/>
            <a:r>
              <a:rPr lang="en-US" altLang="en-US" sz="1200" b="1" dirty="0"/>
              <a:t>Figure 4</a:t>
            </a:r>
          </a:p>
        </p:txBody>
      </p:sp>
      <p:pic>
        <p:nvPicPr>
          <p:cNvPr id="25" name="Content Placeholder 24" descr="A curve is graphed on the x y coordinate plane. The curve begins at the origin, goes up and to the right, and exits the top right of the viewing window. Caption. A y = sqrt(x)">
            <a:extLst>
              <a:ext uri="{FF2B5EF4-FFF2-40B4-BE49-F238E27FC236}">
                <a16:creationId xmlns:a16="http://schemas.microsoft.com/office/drawing/2014/main" id="{182669ED-E115-41F1-B36C-791911528E45}"/>
              </a:ext>
            </a:extLst>
          </p:cNvPr>
          <p:cNvPicPr>
            <a:picLocks noGrp="1" noChangeAspect="1"/>
          </p:cNvPicPr>
          <p:nvPr>
            <p:ph sz="quarter" idx="31"/>
          </p:nvPr>
        </p:nvPicPr>
        <p:blipFill>
          <a:blip r:embed="rId9"/>
          <a:stretch>
            <a:fillRect/>
          </a:stretch>
        </p:blipFill>
        <p:spPr>
          <a:xfrm>
            <a:off x="5320280" y="3458533"/>
            <a:ext cx="1627773" cy="24995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7530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FC9-7259-4052-88B5-89EB7C65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 – Solution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7110C-CEB3-4F73-BC05-21C1B1E5391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3738853"/>
            <a:ext cx="10712450" cy="296699"/>
          </a:xfrm>
        </p:spPr>
        <p:txBody>
          <a:bodyPr/>
          <a:lstStyle/>
          <a:p>
            <a:pPr algn="ctr"/>
            <a:r>
              <a:rPr lang="en-US" altLang="en-US" sz="1200" b="1" dirty="0"/>
              <a:t>Figure 4</a:t>
            </a:r>
          </a:p>
        </p:txBody>
      </p:sp>
      <p:pic>
        <p:nvPicPr>
          <p:cNvPr id="19" name="Content Placeholder 18" descr="Five curves are graphed on separate x y coordinate planes. &#10;Item 1. The curve begins at (0, negative 2), goes up and to the right, passes through the point on the positive x axis, and exits the top right of the viewing window. Caption. (b) y = sqrt(x) minus 2. &#10;Item 2. The curve begins at (2, 0) goes up and to the right, and exits the top right of the viewing window. Caption. (c) y = sqrt(x minus 2). &#10;Item 3. The curve begins at the origin and goes down and to the right in the fourth quadrant, and exits the bottom right of the viewing window. Caption. (d) y = negative sqrt(x). &#10;Item 4. The curve begins at the origin and goes up and to the right in the first quadrant, and exits the top right of the viewing window. Caption. (e) y = 2 sqrt(x). &#10;Item 5. The curve enters the top left of the viewing window in the second quadrant, goes down and to the right, and ends at the origin. Caption. (f) y = sqrt(negative x). ">
            <a:extLst>
              <a:ext uri="{FF2B5EF4-FFF2-40B4-BE49-F238E27FC236}">
                <a16:creationId xmlns:a16="http://schemas.microsoft.com/office/drawing/2014/main" id="{B2B3790F-0593-4DAF-BB0C-53B3272AA137}"/>
              </a:ext>
            </a:extLst>
          </p:cNvPr>
          <p:cNvPicPr>
            <a:picLocks noGrp="1" noChangeAspect="1"/>
          </p:cNvPicPr>
          <p:nvPr>
            <p:ph sz="quarter" idx="23"/>
          </p:nvPr>
        </p:nvPicPr>
        <p:blipFill>
          <a:blip r:embed="rId3"/>
          <a:stretch>
            <a:fillRect/>
          </a:stretch>
        </p:blipFill>
        <p:spPr>
          <a:xfrm>
            <a:off x="1816110" y="1331499"/>
            <a:ext cx="8553429" cy="22801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10767C-4B5E-402B-BD03-4CBDE231349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4198222"/>
            <a:ext cx="5470236" cy="310490"/>
          </a:xfrm>
        </p:spPr>
        <p:txBody>
          <a:bodyPr/>
          <a:lstStyle/>
          <a:p>
            <a:r>
              <a:rPr lang="en-US" altLang="en-US" dirty="0"/>
              <a:t>In the other parts of the figure we sketch</a:t>
            </a:r>
            <a:endParaRPr lang="en-IN" dirty="0"/>
          </a:p>
        </p:txBody>
      </p:sp>
      <p:graphicFrame>
        <p:nvGraphicFramePr>
          <p:cNvPr id="21" name="Content Placeholder 20" descr="y = sqrt(x) minus 2&#10;">
            <a:extLst>
              <a:ext uri="{FF2B5EF4-FFF2-40B4-BE49-F238E27FC236}">
                <a16:creationId xmlns:a16="http://schemas.microsoft.com/office/drawing/2014/main" id="{7FAE41AE-5868-4320-9191-3171812E0B0B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1654044383"/>
              </p:ext>
            </p:extLst>
          </p:nvPr>
        </p:nvGraphicFramePr>
        <p:xfrm>
          <a:off x="6234113" y="4108450"/>
          <a:ext cx="140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43" name="Equation" r:id="rId4" imgW="1409400" imgH="419040" progId="Equation.DSMT4">
                  <p:embed/>
                </p:oleObj>
              </mc:Choice>
              <mc:Fallback>
                <p:oleObj name="Equation" r:id="rId4" imgW="1409400" imgH="419040" progId="Equation.DSMT4">
                  <p:embed/>
                  <p:pic>
                    <p:nvPicPr>
                      <p:cNvPr id="0" name="Picture 852" descr="y = sqrt(x) minus 2&#10;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113" y="4108450"/>
                        <a:ext cx="1409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100B44-2022-4BE2-95C3-ED98AE468DB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727368" y="4154369"/>
            <a:ext cx="3947396" cy="40062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by shifting 2 units downward,</a:t>
            </a:r>
            <a:endParaRPr lang="en-IN" dirty="0"/>
          </a:p>
        </p:txBody>
      </p:sp>
      <p:graphicFrame>
        <p:nvGraphicFramePr>
          <p:cNvPr id="23" name="Content Placeholder 22" descr="y = sqrt(x minus 2)&#10;">
            <a:extLst>
              <a:ext uri="{FF2B5EF4-FFF2-40B4-BE49-F238E27FC236}">
                <a16:creationId xmlns:a16="http://schemas.microsoft.com/office/drawing/2014/main" id="{31C7A0CA-DA80-4A72-A8AB-8C1112E302AA}"/>
              </a:ext>
            </a:extLst>
          </p:cNvPr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1366084720"/>
              </p:ext>
            </p:extLst>
          </p:nvPr>
        </p:nvGraphicFramePr>
        <p:xfrm>
          <a:off x="736600" y="4619625"/>
          <a:ext cx="140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44" name="Equation" r:id="rId6" imgW="1409400" imgH="419040" progId="Equation.DSMT4">
                  <p:embed/>
                </p:oleObj>
              </mc:Choice>
              <mc:Fallback>
                <p:oleObj name="Equation" r:id="rId6" imgW="1409400" imgH="419040" progId="Equation.DSMT4">
                  <p:embed/>
                  <p:pic>
                    <p:nvPicPr>
                      <p:cNvPr id="0" name="Picture 853" descr="y = sqrt(x minus 2)&#10;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619625"/>
                        <a:ext cx="1409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789F04-70A1-4762-9491-237D65120B5F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2262908" y="4649112"/>
            <a:ext cx="3999344" cy="42245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by shifting 2 units to the right,</a:t>
            </a:r>
            <a:endParaRPr lang="en-IN" dirty="0"/>
          </a:p>
        </p:txBody>
      </p:sp>
      <p:graphicFrame>
        <p:nvGraphicFramePr>
          <p:cNvPr id="25" name="Content Placeholder 24" descr="y = negative sqrt(x)">
            <a:extLst>
              <a:ext uri="{FF2B5EF4-FFF2-40B4-BE49-F238E27FC236}">
                <a16:creationId xmlns:a16="http://schemas.microsoft.com/office/drawing/2014/main" id="{643ECA1D-0858-49A0-909F-0FE8FC89F0D3}"/>
              </a:ext>
            </a:extLst>
          </p:cNvPr>
          <p:cNvGraphicFramePr>
            <a:graphicFrameLocks noGrp="1" noChangeAspect="1"/>
          </p:cNvGraphicFramePr>
          <p:nvPr>
            <p:ph sz="quarter" idx="30"/>
            <p:extLst>
              <p:ext uri="{D42A27DB-BD31-4B8C-83A1-F6EECF244321}">
                <p14:modId xmlns:p14="http://schemas.microsoft.com/office/powerpoint/2010/main" val="3949053675"/>
              </p:ext>
            </p:extLst>
          </p:nvPr>
        </p:nvGraphicFramePr>
        <p:xfrm>
          <a:off x="6289675" y="4618038"/>
          <a:ext cx="114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45" name="Equation" r:id="rId8" imgW="1143000" imgH="419040" progId="Equation.DSMT4">
                  <p:embed/>
                </p:oleObj>
              </mc:Choice>
              <mc:Fallback>
                <p:oleObj name="Equation" r:id="rId8" imgW="1143000" imgH="419040" progId="Equation.DSMT4">
                  <p:embed/>
                  <p:pic>
                    <p:nvPicPr>
                      <p:cNvPr id="0" name="Picture 854" descr="y = (negative sqrt(x)&#10;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675" y="4618038"/>
                        <a:ext cx="1143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939B0B0-B35D-429F-A4D7-96E60BD62280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498164" y="4713306"/>
            <a:ext cx="4121736" cy="358258"/>
          </a:xfrm>
        </p:spPr>
        <p:txBody>
          <a:bodyPr/>
          <a:lstStyle/>
          <a:p>
            <a:r>
              <a:rPr lang="en-US" altLang="en-US" dirty="0"/>
              <a:t>by reflecting about the </a:t>
            </a:r>
            <a:r>
              <a:rPr lang="en-US" altLang="en-US" i="1" dirty="0"/>
              <a:t>x</a:t>
            </a:r>
            <a:r>
              <a:rPr lang="en-US" altLang="en-US" dirty="0"/>
              <a:t>-axis,</a:t>
            </a:r>
            <a:endParaRPr lang="en-IN" dirty="0"/>
          </a:p>
        </p:txBody>
      </p:sp>
      <p:graphicFrame>
        <p:nvGraphicFramePr>
          <p:cNvPr id="27" name="Content Placeholder 26" descr="y = 2 sqrt(x)&#10;">
            <a:extLst>
              <a:ext uri="{FF2B5EF4-FFF2-40B4-BE49-F238E27FC236}">
                <a16:creationId xmlns:a16="http://schemas.microsoft.com/office/drawing/2014/main" id="{7D5DCC63-BA75-477A-8CA0-4E8D99516F79}"/>
              </a:ext>
            </a:extLst>
          </p:cNvPr>
          <p:cNvGraphicFramePr>
            <a:graphicFrameLocks noGrp="1" noChangeAspect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2423370838"/>
              </p:ext>
            </p:extLst>
          </p:nvPr>
        </p:nvGraphicFramePr>
        <p:xfrm>
          <a:off x="736600" y="5148263"/>
          <a:ext cx="1130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46" name="Equation" r:id="rId10" imgW="1130040" imgH="419040" progId="Equation.DSMT4">
                  <p:embed/>
                </p:oleObj>
              </mc:Choice>
              <mc:Fallback>
                <p:oleObj name="Equation" r:id="rId10" imgW="1130040" imgH="419040" progId="Equation.DSMT4">
                  <p:embed/>
                  <p:pic>
                    <p:nvPicPr>
                      <p:cNvPr id="0" name="Picture 855" descr="y = 2 sqrt(x)&#10;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5148263"/>
                        <a:ext cx="1130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7E56BE0-EDB8-492D-91EA-C34F6EBA4EB5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1977686" y="5227829"/>
            <a:ext cx="5854749" cy="339177"/>
          </a:xfrm>
        </p:spPr>
        <p:txBody>
          <a:bodyPr/>
          <a:lstStyle/>
          <a:p>
            <a:r>
              <a:rPr lang="en-US" altLang="en-US" dirty="0"/>
              <a:t>by stretching vertically by a factor of 2, and</a:t>
            </a:r>
            <a:endParaRPr lang="en-IN" dirty="0"/>
          </a:p>
        </p:txBody>
      </p:sp>
      <p:graphicFrame>
        <p:nvGraphicFramePr>
          <p:cNvPr id="29" name="Content Placeholder 28" descr="y = sqrt(negative x)&#10;">
            <a:extLst>
              <a:ext uri="{FF2B5EF4-FFF2-40B4-BE49-F238E27FC236}">
                <a16:creationId xmlns:a16="http://schemas.microsoft.com/office/drawing/2014/main" id="{849DDD31-20B2-48EB-91C2-163C8D983691}"/>
              </a:ext>
            </a:extLst>
          </p:cNvPr>
          <p:cNvGraphicFramePr>
            <a:graphicFrameLocks noGrp="1" noChangeAspect="1"/>
          </p:cNvGraphicFramePr>
          <p:nvPr>
            <p:ph sz="quarter" idx="34"/>
            <p:extLst>
              <p:ext uri="{D42A27DB-BD31-4B8C-83A1-F6EECF244321}">
                <p14:modId xmlns:p14="http://schemas.microsoft.com/office/powerpoint/2010/main" val="1083043566"/>
              </p:ext>
            </p:extLst>
          </p:nvPr>
        </p:nvGraphicFramePr>
        <p:xfrm>
          <a:off x="7813675" y="5159375"/>
          <a:ext cx="114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47" name="Equation" r:id="rId12" imgW="1143000" imgH="419040" progId="Equation.DSMT4">
                  <p:embed/>
                </p:oleObj>
              </mc:Choice>
              <mc:Fallback>
                <p:oleObj name="Equation" r:id="rId12" imgW="1143000" imgH="419040" progId="Equation.DSMT4">
                  <p:embed/>
                  <p:pic>
                    <p:nvPicPr>
                      <p:cNvPr id="0" name="Picture 856" descr="y = sqrt(negative x)&#10;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3675" y="5159375"/>
                        <a:ext cx="1143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5A6076E-36BB-44FD-AE94-5FE7E2EED9C0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9060780" y="5190794"/>
            <a:ext cx="2743200" cy="40062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by reflecting about</a:t>
            </a:r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6E28AFA-3DFD-410D-97EA-B62A14EF3F03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36600" y="5720358"/>
            <a:ext cx="1409700" cy="344018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i="1" dirty="0"/>
              <a:t>y</a:t>
            </a:r>
            <a:r>
              <a:rPr lang="en-US" altLang="en-US" dirty="0"/>
              <a:t>-axis.</a:t>
            </a:r>
          </a:p>
        </p:txBody>
      </p:sp>
    </p:spTree>
    <p:extLst>
      <p:ext uri="{BB962C8B-B14F-4D97-AF65-F5344CB8AC3E}">
        <p14:creationId xmlns:p14="http://schemas.microsoft.com/office/powerpoint/2010/main" val="334572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F1FD-46A7-424F-975F-F006E4E1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of Functions </a:t>
            </a:r>
            <a:r>
              <a:rPr lang="en-US" altLang="en-US" b="0" dirty="0"/>
              <a:t>(8 of 8)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6A3D5-13BC-46EE-BD8F-3458992DB20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17513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Another transformation of some interest is taking the </a:t>
            </a:r>
            <a:r>
              <a:rPr lang="en-US" altLang="en-US" i="1" dirty="0"/>
              <a:t>absolute value </a:t>
            </a:r>
            <a:r>
              <a:rPr lang="en-US" altLang="en-US" dirty="0"/>
              <a:t>of a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8F03C-E5D6-4E8C-A96C-5184BEBC7F5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2296"/>
            <a:ext cx="1489364" cy="330987"/>
          </a:xfrm>
        </p:spPr>
        <p:txBody>
          <a:bodyPr/>
          <a:lstStyle/>
          <a:p>
            <a:r>
              <a:rPr lang="en-US" altLang="en-US" dirty="0"/>
              <a:t>function. If</a:t>
            </a:r>
            <a:endParaRPr lang="en-IN" dirty="0"/>
          </a:p>
        </p:txBody>
      </p:sp>
      <p:graphicFrame>
        <p:nvGraphicFramePr>
          <p:cNvPr id="20" name="Content Placeholder 19" descr="y = abs(f(x))">
            <a:extLst>
              <a:ext uri="{FF2B5EF4-FFF2-40B4-BE49-F238E27FC236}">
                <a16:creationId xmlns:a16="http://schemas.microsoft.com/office/drawing/2014/main" id="{02DD48A5-3437-4607-A8D4-65C6D4165208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1791530820"/>
              </p:ext>
            </p:extLst>
          </p:nvPr>
        </p:nvGraphicFramePr>
        <p:xfrm>
          <a:off x="2235200" y="1781175"/>
          <a:ext cx="12985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98" name="Equation" r:id="rId3" imgW="1320480" imgH="482400" progId="Equation.DSMT4">
                  <p:embed/>
                </p:oleObj>
              </mc:Choice>
              <mc:Fallback>
                <p:oleObj name="Equation" r:id="rId3" imgW="1320480" imgH="482400" progId="Equation.DSMT4">
                  <p:embed/>
                  <p:pic>
                    <p:nvPicPr>
                      <p:cNvPr id="0" name="Picture 340" descr="y = abs(f(x))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1781175"/>
                        <a:ext cx="1298575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2B2C7-26C9-485F-937D-6DA232BFFF17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3620655" y="1778500"/>
            <a:ext cx="7834745" cy="417513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en-US" dirty="0"/>
              <a:t>then according to the definition of absolute value, </a:t>
            </a:r>
            <a:r>
              <a:rPr lang="en-US" altLang="en-US" i="1" dirty="0"/>
              <a:t>y </a:t>
            </a:r>
            <a:r>
              <a:rPr lang="en-US" altLang="en-US" dirty="0"/>
              <a:t>=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88D581-544D-46A5-8BEE-8B9220C1EF5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599" y="2308701"/>
            <a:ext cx="5572761" cy="4710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en-US" dirty="0"/>
              <a:t>when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≥ 0 and </a:t>
            </a:r>
            <a:r>
              <a:rPr lang="en-US" altLang="en-US" i="1" dirty="0"/>
              <a:t>y </a:t>
            </a:r>
            <a:r>
              <a:rPr lang="en-US" altLang="en-US" dirty="0"/>
              <a:t>= −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when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&lt; 0.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09ADAA-6BEE-41B5-B72F-24A77060B911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3177309"/>
            <a:ext cx="4869873" cy="345053"/>
          </a:xfrm>
        </p:spPr>
        <p:txBody>
          <a:bodyPr/>
          <a:lstStyle/>
          <a:p>
            <a:r>
              <a:rPr lang="en-US" altLang="en-US" dirty="0"/>
              <a:t>This tells us how to get the graph of</a:t>
            </a:r>
            <a:endParaRPr lang="en-IN" dirty="0"/>
          </a:p>
        </p:txBody>
      </p:sp>
      <p:graphicFrame>
        <p:nvGraphicFramePr>
          <p:cNvPr id="22" name="Content Placeholder 21" descr="y = abs(f(x))">
            <a:extLst>
              <a:ext uri="{FF2B5EF4-FFF2-40B4-BE49-F238E27FC236}">
                <a16:creationId xmlns:a16="http://schemas.microsoft.com/office/drawing/2014/main" id="{F519E247-FE22-4519-BB7A-48748C58EB60}"/>
              </a:ext>
            </a:extLst>
          </p:cNvPr>
          <p:cNvGraphicFramePr>
            <a:graphicFrameLocks noGrp="1" noChangeAspect="1"/>
          </p:cNvGraphicFramePr>
          <p:nvPr>
            <p:ph sz="quarter" idx="29"/>
            <p:extLst>
              <p:ext uri="{D42A27DB-BD31-4B8C-83A1-F6EECF244321}">
                <p14:modId xmlns:p14="http://schemas.microsoft.com/office/powerpoint/2010/main" val="2925839224"/>
              </p:ext>
            </p:extLst>
          </p:nvPr>
        </p:nvGraphicFramePr>
        <p:xfrm>
          <a:off x="5629275" y="3103563"/>
          <a:ext cx="11811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99" name="Equation" r:id="rId5" imgW="1231560" imgH="482400" progId="Equation.DSMT4">
                  <p:embed/>
                </p:oleObj>
              </mc:Choice>
              <mc:Fallback>
                <p:oleObj name="Equation" r:id="rId5" imgW="1231560" imgH="482400" progId="Equation.DSMT4">
                  <p:embed/>
                  <p:pic>
                    <p:nvPicPr>
                      <p:cNvPr id="0" name="Picture 341" descr="y = abs(f(x))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5" y="3103563"/>
                        <a:ext cx="118110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F7A31B7-D86E-4450-91D1-02DC0FA47FB0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909170" y="3094278"/>
            <a:ext cx="4491182" cy="47625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en-US" dirty="0"/>
              <a:t>from the graph of </a:t>
            </a:r>
            <a:r>
              <a:rPr lang="en-US" altLang="en-US" i="1" dirty="0"/>
              <a:t>y </a:t>
            </a:r>
            <a:r>
              <a:rPr lang="en-US" altLang="en-US" dirty="0"/>
              <a:t>=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): the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D624E41-8871-421A-88A4-5881B5C2573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6600" y="3633965"/>
            <a:ext cx="10617200" cy="974611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altLang="en-US" dirty="0"/>
              <a:t>part of the graph that lies above the </a:t>
            </a:r>
            <a:r>
              <a:rPr lang="en-US" altLang="en-US" i="1" dirty="0"/>
              <a:t>x</a:t>
            </a:r>
            <a:r>
              <a:rPr lang="en-US" altLang="en-US" dirty="0"/>
              <a:t>-axis remains the same, and the part that lies below the </a:t>
            </a:r>
            <a:r>
              <a:rPr lang="en-US" altLang="en-US" i="1" dirty="0"/>
              <a:t>x</a:t>
            </a:r>
            <a:r>
              <a:rPr lang="en-US" altLang="en-US" dirty="0"/>
              <a:t>-axis is reflected about the </a:t>
            </a:r>
            <a:r>
              <a:rPr lang="en-US" altLang="en-US" i="1" dirty="0"/>
              <a:t>x</a:t>
            </a:r>
            <a:r>
              <a:rPr lang="en-US" altLang="en-US" dirty="0"/>
              <a:t>-axis.</a:t>
            </a:r>
          </a:p>
        </p:txBody>
      </p:sp>
    </p:spTree>
    <p:extLst>
      <p:ext uri="{BB962C8B-B14F-4D97-AF65-F5344CB8AC3E}">
        <p14:creationId xmlns:p14="http://schemas.microsoft.com/office/powerpoint/2010/main" val="3305699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9C50-9C46-4233-8285-16AF474E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0442"/>
            <a:ext cx="10515600" cy="112607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79C2"/>
                </a:solidFill>
              </a:rPr>
              <a:t>Combinations of Functions</a:t>
            </a:r>
            <a:endParaRPr lang="en-IN" sz="4000" dirty="0">
              <a:solidFill>
                <a:srgbClr val="0079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67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5087-102B-4443-BB2B-7C931891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Combinations of Functions </a:t>
            </a:r>
            <a:r>
              <a:rPr lang="en-US" altLang="en-US" b="0" dirty="0"/>
              <a:t>(1 of 6)</a:t>
            </a:r>
            <a:endParaRPr lang="en-IN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35DDA-87CC-46C3-A74D-64F59B1BFA6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599" y="1289050"/>
            <a:ext cx="10882745" cy="318077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Two functions </a:t>
            </a:r>
            <a:r>
              <a:rPr lang="en-US" altLang="en-US" i="1" dirty="0"/>
              <a:t>f</a:t>
            </a:r>
            <a:r>
              <a:rPr lang="en-US" altLang="en-US" dirty="0"/>
              <a:t> and </a:t>
            </a:r>
            <a:r>
              <a:rPr lang="en-US" altLang="en-US" i="1" dirty="0"/>
              <a:t>g</a:t>
            </a:r>
            <a:r>
              <a:rPr lang="en-US" altLang="en-US" dirty="0"/>
              <a:t> can be combined to form new functions </a:t>
            </a:r>
            <a:r>
              <a:rPr lang="en-US" altLang="en-US" i="1" dirty="0"/>
              <a:t>f</a:t>
            </a:r>
            <a:r>
              <a:rPr lang="en-US" altLang="en-US" dirty="0"/>
              <a:t> + </a:t>
            </a:r>
            <a:r>
              <a:rPr lang="en-US" altLang="en-US" i="1" dirty="0"/>
              <a:t>g</a:t>
            </a:r>
            <a:r>
              <a:rPr lang="en-US" altLang="en-US" dirty="0"/>
              <a:t>, </a:t>
            </a:r>
            <a:r>
              <a:rPr lang="en-US" altLang="en-US" i="1" dirty="0"/>
              <a:t>f</a:t>
            </a:r>
            <a:r>
              <a:rPr lang="en-US" altLang="en-US" dirty="0"/>
              <a:t> − </a:t>
            </a:r>
            <a:r>
              <a:rPr lang="en-US" altLang="en-US" i="1" dirty="0"/>
              <a:t>g</a:t>
            </a:r>
            <a:r>
              <a:rPr lang="en-US" altLang="en-US" dirty="0"/>
              <a:t>,</a:t>
            </a:r>
            <a:r>
              <a:rPr lang="en-US" altLang="en-US" i="1" dirty="0"/>
              <a:t> </a:t>
            </a:r>
            <a:r>
              <a:rPr lang="en-US" altLang="en-US" i="1" dirty="0" err="1"/>
              <a:t>fg</a:t>
            </a:r>
            <a:r>
              <a:rPr lang="en-US" altLang="en-US" dirty="0"/>
              <a:t>, and</a:t>
            </a:r>
            <a:endParaRPr lang="en-IN" dirty="0"/>
          </a:p>
        </p:txBody>
      </p:sp>
      <p:graphicFrame>
        <p:nvGraphicFramePr>
          <p:cNvPr id="20" name="Content Placeholder 19" descr="(f/g)">
            <a:extLst>
              <a:ext uri="{FF2B5EF4-FFF2-40B4-BE49-F238E27FC236}">
                <a16:creationId xmlns:a16="http://schemas.microsoft.com/office/drawing/2014/main" id="{0FE230AB-04EE-4F71-A2DC-D45249937279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1605470170"/>
              </p:ext>
            </p:extLst>
          </p:nvPr>
        </p:nvGraphicFramePr>
        <p:xfrm>
          <a:off x="781050" y="1730375"/>
          <a:ext cx="2476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61" name="Equation" r:id="rId3" imgW="279360" imgH="787320" progId="Equation.DSMT4">
                  <p:embed/>
                </p:oleObj>
              </mc:Choice>
              <mc:Fallback>
                <p:oleObj name="Equation" r:id="rId3" imgW="279360" imgH="787320" progId="Equation.DSMT4">
                  <p:embed/>
                  <p:pic>
                    <p:nvPicPr>
                      <p:cNvPr id="0" name="Picture 997" descr="(f/g)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730375"/>
                        <a:ext cx="24765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E85E1C-8A4E-4CB3-B500-5D407D24B494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1099126" y="1877420"/>
            <a:ext cx="10356273" cy="38201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in a manner similar to the way we add, subtract, multiply, and divide real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6C3D8-B1E7-4259-8E76-0C56E2341817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509141"/>
            <a:ext cx="10718800" cy="323520"/>
          </a:xfrm>
        </p:spPr>
        <p:txBody>
          <a:bodyPr/>
          <a:lstStyle/>
          <a:p>
            <a:r>
              <a:rPr lang="en-US" altLang="en-US" dirty="0"/>
              <a:t>numbers. 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5435DDA-87CC-46C3-A74D-64F59B1BFA6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599" y="3074305"/>
            <a:ext cx="10882745" cy="839159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IN" altLang="en-US" b="1" dirty="0">
                <a:solidFill>
                  <a:srgbClr val="EF2E24"/>
                </a:solidFill>
              </a:rPr>
              <a:t>Definition</a:t>
            </a:r>
            <a:r>
              <a:rPr lang="en-IN" altLang="en-US" dirty="0"/>
              <a:t> Given two functions </a:t>
            </a:r>
            <a:r>
              <a:rPr lang="en-IN" altLang="en-US" i="1" dirty="0"/>
              <a:t>f</a:t>
            </a:r>
            <a:r>
              <a:rPr lang="en-IN" altLang="en-US" dirty="0"/>
              <a:t> and </a:t>
            </a:r>
            <a:r>
              <a:rPr lang="en-IN" altLang="en-US" i="1" dirty="0"/>
              <a:t>g</a:t>
            </a:r>
            <a:r>
              <a:rPr lang="en-IN" altLang="en-US" dirty="0"/>
              <a:t>, the </a:t>
            </a:r>
            <a:r>
              <a:rPr lang="en-IN" altLang="en-US" b="1" dirty="0"/>
              <a:t>sum</a:t>
            </a:r>
            <a:r>
              <a:rPr lang="en-IN" altLang="en-US" dirty="0"/>
              <a:t>, </a:t>
            </a:r>
            <a:r>
              <a:rPr lang="en-IN" altLang="en-US" b="1" dirty="0"/>
              <a:t>difference</a:t>
            </a:r>
            <a:r>
              <a:rPr lang="en-IN" altLang="en-US" dirty="0"/>
              <a:t>, </a:t>
            </a:r>
            <a:r>
              <a:rPr lang="en-IN" altLang="en-US" b="1" dirty="0"/>
              <a:t>product</a:t>
            </a:r>
            <a:r>
              <a:rPr lang="en-IN" altLang="en-US" dirty="0"/>
              <a:t>, and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IN" altLang="en-US" b="1" dirty="0"/>
              <a:t>quotient</a:t>
            </a:r>
            <a:r>
              <a:rPr lang="en-IN" altLang="en-US" dirty="0"/>
              <a:t> functions are defined by</a:t>
            </a:r>
            <a:endParaRPr lang="en-IN" dirty="0"/>
          </a:p>
        </p:txBody>
      </p:sp>
      <p:graphicFrame>
        <p:nvGraphicFramePr>
          <p:cNvPr id="31" name="Content Placeholder 21" descr="(f + g)(x) = f(x) + g(x)(f minus g)(x) = f(x) minus g(x)">
            <a:extLst>
              <a:ext uri="{FF2B5EF4-FFF2-40B4-BE49-F238E27FC236}">
                <a16:creationId xmlns:a16="http://schemas.microsoft.com/office/drawing/2014/main" id="{B91C7FB8-A64E-4773-8B09-3F69522A13DB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3809688680"/>
              </p:ext>
            </p:extLst>
          </p:nvPr>
        </p:nvGraphicFramePr>
        <p:xfrm>
          <a:off x="2876144" y="4056618"/>
          <a:ext cx="5966127" cy="39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62" name="Equation" r:id="rId5" imgW="6565680" imgH="431640" progId="Equation.DSMT4">
                  <p:embed/>
                </p:oleObj>
              </mc:Choice>
              <mc:Fallback>
                <p:oleObj name="Equation" r:id="rId5" imgW="6565680" imgH="431640" progId="Equation.DSMT4">
                  <p:embed/>
                  <p:pic>
                    <p:nvPicPr>
                      <p:cNvPr id="0" name="Picture 999" descr="(f + g)(x) = f(x) + g(x)(f minus g)(x) = f(x) minus g(x)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144" y="4056618"/>
                        <a:ext cx="5966127" cy="39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Content Placeholder 19" descr="(f g)(x) = f(x)g(x) (f/g)(x) = ((f(x)/g(x))&#10;">
            <a:extLst>
              <a:ext uri="{FF2B5EF4-FFF2-40B4-BE49-F238E27FC236}">
                <a16:creationId xmlns:a16="http://schemas.microsoft.com/office/drawing/2014/main" id="{08DB7437-A891-410B-8A90-B87438FCDD0D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361451548"/>
              </p:ext>
            </p:extLst>
          </p:nvPr>
        </p:nvGraphicFramePr>
        <p:xfrm>
          <a:off x="3843338" y="4514844"/>
          <a:ext cx="4095976" cy="7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63" name="Equation" r:id="rId7" imgW="4863960" imgH="901440" progId="Equation.DSMT4">
                  <p:embed/>
                </p:oleObj>
              </mc:Choice>
              <mc:Fallback>
                <p:oleObj name="Equation" r:id="rId7" imgW="4863960" imgH="901440" progId="Equation.DSMT4">
                  <p:embed/>
                  <p:pic>
                    <p:nvPicPr>
                      <p:cNvPr id="0" name="Picture 1000" descr="(f g)(x) = f(x)g(x) (f/g)(x) = ((f(x)/g(x))&#10;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338" y="4514844"/>
                        <a:ext cx="4095976" cy="75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8FF963-1862-4123-AE94-7E9E372B1350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0250" y="5456494"/>
            <a:ext cx="10718800" cy="38223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If the domain of </a:t>
            </a:r>
            <a:r>
              <a:rPr lang="en-US" altLang="en-US" i="1" dirty="0"/>
              <a:t>f</a:t>
            </a:r>
            <a:r>
              <a:rPr lang="en-US" altLang="en-US" dirty="0"/>
              <a:t> is </a:t>
            </a:r>
            <a:r>
              <a:rPr lang="en-US" altLang="en-US" i="1" dirty="0"/>
              <a:t>A </a:t>
            </a:r>
            <a:r>
              <a:rPr lang="en-US" altLang="en-US" dirty="0"/>
              <a:t>and the domain of </a:t>
            </a:r>
            <a:r>
              <a:rPr lang="en-US" altLang="en-US" i="1" dirty="0"/>
              <a:t>g</a:t>
            </a:r>
            <a:r>
              <a:rPr lang="en-US" altLang="en-US" dirty="0"/>
              <a:t> is </a:t>
            </a:r>
            <a:r>
              <a:rPr lang="en-US" altLang="en-US" i="1" dirty="0"/>
              <a:t>B</a:t>
            </a:r>
            <a:r>
              <a:rPr lang="en-US" altLang="en-US" dirty="0"/>
              <a:t>, then the domain of </a:t>
            </a:r>
            <a:r>
              <a:rPr lang="en-US" altLang="en-US" i="1" dirty="0"/>
              <a:t>f</a:t>
            </a:r>
            <a:r>
              <a:rPr lang="en-US" altLang="en-US" dirty="0"/>
              <a:t> + </a:t>
            </a:r>
            <a:r>
              <a:rPr lang="en-US" altLang="en-US" i="1" dirty="0"/>
              <a:t>g</a:t>
            </a:r>
            <a:r>
              <a:rPr lang="en-US" altLang="en-US" dirty="0"/>
              <a:t> is the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495776-0EBE-49BC-8015-B15060A54C0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5992006"/>
            <a:ext cx="1600200" cy="332276"/>
          </a:xfrm>
        </p:spPr>
        <p:txBody>
          <a:bodyPr/>
          <a:lstStyle/>
          <a:p>
            <a:r>
              <a:rPr lang="en-US" altLang="en-US" dirty="0"/>
              <a:t>intersection</a:t>
            </a:r>
            <a:endParaRPr lang="en-IN" dirty="0"/>
          </a:p>
        </p:txBody>
      </p:sp>
      <p:graphicFrame>
        <p:nvGraphicFramePr>
          <p:cNvPr id="24" name="Content Placeholder 23" descr="A intersection B">
            <a:extLst>
              <a:ext uri="{FF2B5EF4-FFF2-40B4-BE49-F238E27FC236}">
                <a16:creationId xmlns:a16="http://schemas.microsoft.com/office/drawing/2014/main" id="{5FEECC86-71C2-4760-A281-909ADBFB2BEB}"/>
              </a:ext>
            </a:extLst>
          </p:cNvPr>
          <p:cNvGraphicFramePr>
            <a:graphicFrameLocks noGrp="1" noChangeAspect="1"/>
          </p:cNvGraphicFramePr>
          <p:nvPr>
            <p:ph sz="quarter" idx="30"/>
            <p:extLst>
              <p:ext uri="{D42A27DB-BD31-4B8C-83A1-F6EECF244321}">
                <p14:modId xmlns:p14="http://schemas.microsoft.com/office/powerpoint/2010/main" val="1141607535"/>
              </p:ext>
            </p:extLst>
          </p:nvPr>
        </p:nvGraphicFramePr>
        <p:xfrm>
          <a:off x="2387600" y="5999843"/>
          <a:ext cx="7508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64" name="Equation" r:id="rId9" imgW="774360" imgH="317160" progId="Equation.DSMT4">
                  <p:embed/>
                </p:oleObj>
              </mc:Choice>
              <mc:Fallback>
                <p:oleObj name="Equation" r:id="rId9" imgW="774360" imgH="317160" progId="Equation.DSMT4">
                  <p:embed/>
                  <p:pic>
                    <p:nvPicPr>
                      <p:cNvPr id="0" name="Picture 998" descr="AI B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5999843"/>
                        <a:ext cx="750888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1657E0-2D19-48D5-A7BC-0A6827038C63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210788" y="5959191"/>
            <a:ext cx="6459684" cy="38223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because both </a:t>
            </a:r>
            <a:r>
              <a:rPr lang="en-US" altLang="en-US" i="1" dirty="0"/>
              <a:t>f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and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have to be defined.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454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B35A-B4BF-4C2A-A68E-29C57037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Combinations of Functions </a:t>
            </a:r>
            <a:r>
              <a:rPr lang="en-US" altLang="en-US" b="0" dirty="0"/>
              <a:t>(2 of 6)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146C2-5D49-4839-8F77-4B93C1B9A82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30884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For example, the domain of</a:t>
            </a:r>
            <a:endParaRPr lang="en-IN" dirty="0"/>
          </a:p>
        </p:txBody>
      </p:sp>
      <p:graphicFrame>
        <p:nvGraphicFramePr>
          <p:cNvPr id="14" name="Content Placeholder 25" descr="f(x) = sqrt(x) is A = [0, infinity)">
            <a:extLst>
              <a:ext uri="{FF2B5EF4-FFF2-40B4-BE49-F238E27FC236}">
                <a16:creationId xmlns:a16="http://schemas.microsoft.com/office/drawing/2014/main" id="{F7CC208C-0974-4284-B48F-B3AE1F74D8AA}"/>
              </a:ext>
            </a:extLst>
          </p:cNvPr>
          <p:cNvGraphicFramePr>
            <a:graphicFrameLocks noGrp="1" noChangeAspect="1"/>
          </p:cNvGraphicFramePr>
          <p:nvPr>
            <p:ph sz="quarter" idx="33"/>
            <p:extLst>
              <p:ext uri="{D42A27DB-BD31-4B8C-83A1-F6EECF244321}">
                <p14:modId xmlns:p14="http://schemas.microsoft.com/office/powerpoint/2010/main" val="4281780555"/>
              </p:ext>
            </p:extLst>
          </p:nvPr>
        </p:nvGraphicFramePr>
        <p:xfrm>
          <a:off x="4577724" y="1249578"/>
          <a:ext cx="2814583" cy="432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31" name="Equation" r:id="rId3" imgW="3060360" imgH="469800" progId="Equation.DSMT4">
                  <p:embed/>
                </p:oleObj>
              </mc:Choice>
              <mc:Fallback>
                <p:oleObj name="Equation" r:id="rId3" imgW="3060360" imgH="469800" progId="Equation.DSMT4">
                  <p:embed/>
                  <p:pic>
                    <p:nvPicPr>
                      <p:cNvPr id="0" name="Picture 834" descr="f(x) = sqrt(x) is A = [0, infinity)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7724" y="1249578"/>
                        <a:ext cx="2814583" cy="4321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7A6BE370-DC14-4254-B65B-539BBC553D7E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7474231" y="1256049"/>
            <a:ext cx="2491806" cy="37845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and the domain of</a:t>
            </a:r>
            <a:endParaRPr lang="en-IN" dirty="0"/>
          </a:p>
        </p:txBody>
      </p:sp>
      <p:graphicFrame>
        <p:nvGraphicFramePr>
          <p:cNvPr id="16" name="Content Placeholder 27" descr="g(x) = sqrt(2 minus x) is B = (negative infinity, 2]">
            <a:extLst>
              <a:ext uri="{FF2B5EF4-FFF2-40B4-BE49-F238E27FC236}">
                <a16:creationId xmlns:a16="http://schemas.microsoft.com/office/drawing/2014/main" id="{8D1DDA96-6CB4-4F54-BD76-9E8308D46976}"/>
              </a:ext>
            </a:extLst>
          </p:cNvPr>
          <p:cNvGraphicFramePr>
            <a:graphicFrameLocks noGrp="1" noChangeAspect="1"/>
          </p:cNvGraphicFramePr>
          <p:nvPr>
            <p:ph sz="quarter" idx="35"/>
            <p:extLst>
              <p:ext uri="{D42A27DB-BD31-4B8C-83A1-F6EECF244321}">
                <p14:modId xmlns:p14="http://schemas.microsoft.com/office/powerpoint/2010/main" val="822088728"/>
              </p:ext>
            </p:extLst>
          </p:nvPr>
        </p:nvGraphicFramePr>
        <p:xfrm>
          <a:off x="736600" y="1754641"/>
          <a:ext cx="37703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32" name="Equation" r:id="rId5" imgW="3822480" imgH="469800" progId="Equation.DSMT4">
                  <p:embed/>
                </p:oleObj>
              </mc:Choice>
              <mc:Fallback>
                <p:oleObj name="Equation" r:id="rId5" imgW="3822480" imgH="469800" progId="Equation.DSMT4">
                  <p:embed/>
                  <p:pic>
                    <p:nvPicPr>
                      <p:cNvPr id="0" name="Picture 835" descr="g(x) = sqrt(2 minus x) is B = (negative infinity, 2]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1754641"/>
                        <a:ext cx="3770313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59D889C5-0E70-410F-81A6-A8EA793E99C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645891" y="1829358"/>
            <a:ext cx="2299855" cy="299245"/>
          </a:xfrm>
        </p:spPr>
        <p:txBody>
          <a:bodyPr/>
          <a:lstStyle/>
          <a:p>
            <a:r>
              <a:rPr lang="en-US" altLang="en-US" dirty="0"/>
              <a:t>so the domain of</a:t>
            </a:r>
            <a:endParaRPr lang="en-IN" dirty="0"/>
          </a:p>
        </p:txBody>
      </p:sp>
      <p:graphicFrame>
        <p:nvGraphicFramePr>
          <p:cNvPr id="18" name="Content Placeholder 29" descr="(f + g)(x) = sqrt(x) + sqrt(2 minus x) is A intersection B = [0, 2]">
            <a:extLst>
              <a:ext uri="{FF2B5EF4-FFF2-40B4-BE49-F238E27FC236}">
                <a16:creationId xmlns:a16="http://schemas.microsoft.com/office/drawing/2014/main" id="{48627751-3F7D-4755-A80A-4033327F35C2}"/>
              </a:ext>
            </a:extLst>
          </p:cNvPr>
          <p:cNvGraphicFramePr>
            <a:graphicFrameLocks noGrp="1" noChangeAspect="1"/>
          </p:cNvGraphicFramePr>
          <p:nvPr>
            <p:ph sz="quarter" idx="37"/>
            <p:extLst>
              <p:ext uri="{D42A27DB-BD31-4B8C-83A1-F6EECF244321}">
                <p14:modId xmlns:p14="http://schemas.microsoft.com/office/powerpoint/2010/main" val="1360410292"/>
              </p:ext>
            </p:extLst>
          </p:nvPr>
        </p:nvGraphicFramePr>
        <p:xfrm>
          <a:off x="6999288" y="1773691"/>
          <a:ext cx="49879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33" name="Equation" r:id="rId7" imgW="5448240" imgH="469800" progId="Equation.DSMT4">
                  <p:embed/>
                </p:oleObj>
              </mc:Choice>
              <mc:Fallback>
                <p:oleObj name="Equation" r:id="rId7" imgW="5448240" imgH="469800" progId="Equation.DSMT4">
                  <p:embed/>
                  <p:pic>
                    <p:nvPicPr>
                      <p:cNvPr id="0" name="Picture 836" descr="(f + g)(x) = sqrt(x) + sqrt(2 minus x) is A intersection B = [0, 2]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288" y="1773691"/>
                        <a:ext cx="4987925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A08FDC-4439-424E-A0C8-39471F86A1A9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911064"/>
            <a:ext cx="2643909" cy="308841"/>
          </a:xfrm>
        </p:spPr>
        <p:txBody>
          <a:bodyPr/>
          <a:lstStyle/>
          <a:p>
            <a:r>
              <a:rPr lang="en-US" altLang="en-US" dirty="0"/>
              <a:t>The domain of </a:t>
            </a:r>
            <a:r>
              <a:rPr lang="en-US" altLang="en-US" i="1" dirty="0"/>
              <a:t>f</a:t>
            </a:r>
            <a:r>
              <a:rPr lang="en-US" altLang="en-US" sz="400" i="1" dirty="0"/>
              <a:t> </a:t>
            </a:r>
            <a:r>
              <a:rPr lang="en-US" altLang="en-US" i="1" dirty="0"/>
              <a:t>g</a:t>
            </a:r>
            <a:r>
              <a:rPr lang="en-US" altLang="en-US" dirty="0"/>
              <a:t> is</a:t>
            </a:r>
            <a:endParaRPr lang="en-IN" dirty="0"/>
          </a:p>
        </p:txBody>
      </p:sp>
      <p:graphicFrame>
        <p:nvGraphicFramePr>
          <p:cNvPr id="22" name="Content Placeholder 21" descr="AI B">
            <a:extLst>
              <a:ext uri="{FF2B5EF4-FFF2-40B4-BE49-F238E27FC236}">
                <a16:creationId xmlns:a16="http://schemas.microsoft.com/office/drawing/2014/main" id="{917CECE1-989F-4742-BE6C-D70CD858C480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1320766303"/>
              </p:ext>
            </p:extLst>
          </p:nvPr>
        </p:nvGraphicFramePr>
        <p:xfrm>
          <a:off x="3430588" y="2916238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34" name="Equation" r:id="rId9" imgW="825480" imgH="330120" progId="Equation.DSMT4">
                  <p:embed/>
                </p:oleObj>
              </mc:Choice>
              <mc:Fallback>
                <p:oleObj name="Equation" r:id="rId9" imgW="825480" imgH="330120" progId="Equation.DSMT4">
                  <p:embed/>
                  <p:pic>
                    <p:nvPicPr>
                      <p:cNvPr id="0" name="Picture 830" descr="AI B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2916238"/>
                        <a:ext cx="825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4052FA-6356-4CF1-B6F8-25C8636B4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4333005" y="2837173"/>
            <a:ext cx="6131794" cy="38273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dirty="0"/>
              <a:t>but we can’t divide by 0 and so the domain of</a:t>
            </a:r>
            <a:endParaRPr lang="en-IN" dirty="0"/>
          </a:p>
        </p:txBody>
      </p:sp>
      <p:graphicFrame>
        <p:nvGraphicFramePr>
          <p:cNvPr id="24" name="Content Placeholder 23" descr="(f/g) is {x element of A interesction B|g(x) != 0}">
            <a:extLst>
              <a:ext uri="{FF2B5EF4-FFF2-40B4-BE49-F238E27FC236}">
                <a16:creationId xmlns:a16="http://schemas.microsoft.com/office/drawing/2014/main" id="{7AA3286D-9B59-4A87-B4AE-51D746DA2DF8}"/>
              </a:ext>
            </a:extLst>
          </p:cNvPr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784841363"/>
              </p:ext>
            </p:extLst>
          </p:nvPr>
        </p:nvGraphicFramePr>
        <p:xfrm>
          <a:off x="782639" y="3369461"/>
          <a:ext cx="3092676" cy="668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35" name="Equation" r:id="rId11" imgW="3644640" imgH="787320" progId="Equation.DSMT4">
                  <p:embed/>
                </p:oleObj>
              </mc:Choice>
              <mc:Fallback>
                <p:oleObj name="Equation" r:id="rId11" imgW="3644640" imgH="787320" progId="Equation.DSMT4">
                  <p:embed/>
                  <p:pic>
                    <p:nvPicPr>
                      <p:cNvPr id="0" name="Picture 831" descr="(f/g) is {x element of A interesction B|g(x) != 0}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9" y="3369461"/>
                        <a:ext cx="3092676" cy="6680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83BC2D-9B73-4409-B21B-1101DDBAE599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4365639"/>
            <a:ext cx="2108200" cy="330221"/>
          </a:xfrm>
        </p:spPr>
        <p:txBody>
          <a:bodyPr/>
          <a:lstStyle/>
          <a:p>
            <a:r>
              <a:rPr lang="en-US" altLang="en-US" dirty="0"/>
              <a:t>For instance, if</a:t>
            </a:r>
            <a:endParaRPr lang="en-IN" dirty="0"/>
          </a:p>
        </p:txBody>
      </p:sp>
      <p:graphicFrame>
        <p:nvGraphicFramePr>
          <p:cNvPr id="26" name="Content Placeholder 25" descr="f(x) = x^2">
            <a:extLst>
              <a:ext uri="{FF2B5EF4-FFF2-40B4-BE49-F238E27FC236}">
                <a16:creationId xmlns:a16="http://schemas.microsoft.com/office/drawing/2014/main" id="{E3091D27-FE9B-4A34-BE62-A5A27B7DB6B1}"/>
              </a:ext>
            </a:extLst>
          </p:cNvPr>
          <p:cNvGraphicFramePr>
            <a:graphicFrameLocks noGrp="1" noChangeAspect="1"/>
          </p:cNvGraphicFramePr>
          <p:nvPr>
            <p:ph sz="quarter" idx="30"/>
            <p:extLst>
              <p:ext uri="{D42A27DB-BD31-4B8C-83A1-F6EECF244321}">
                <p14:modId xmlns:p14="http://schemas.microsoft.com/office/powerpoint/2010/main" val="1069623935"/>
              </p:ext>
            </p:extLst>
          </p:nvPr>
        </p:nvGraphicFramePr>
        <p:xfrm>
          <a:off x="2835275" y="4333875"/>
          <a:ext cx="1231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36" name="Equation" r:id="rId13" imgW="1231560" imgH="444240" progId="Equation.DSMT4">
                  <p:embed/>
                </p:oleObj>
              </mc:Choice>
              <mc:Fallback>
                <p:oleObj name="Equation" r:id="rId13" imgW="1231560" imgH="444240" progId="Equation.DSMT4">
                  <p:embed/>
                  <p:pic>
                    <p:nvPicPr>
                      <p:cNvPr id="0" name="Picture 832" descr="f(x) = x^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4333875"/>
                        <a:ext cx="1231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69BC64-1265-48EF-BEF8-EC5721F39A8F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4174836" y="4296888"/>
            <a:ext cx="7656946" cy="3989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dirty="0"/>
              <a:t>and </a:t>
            </a:r>
            <a:r>
              <a:rPr lang="en-US" altLang="en-US" i="1" dirty="0"/>
              <a:t>g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= </a:t>
            </a:r>
            <a:r>
              <a:rPr lang="en-US" altLang="en-US" i="1" dirty="0"/>
              <a:t>x</a:t>
            </a:r>
            <a:r>
              <a:rPr lang="en-US" altLang="en-US" dirty="0"/>
              <a:t> − 1, then the domain of the rational function</a:t>
            </a:r>
            <a:endParaRPr lang="en-IN" dirty="0"/>
          </a:p>
        </p:txBody>
      </p:sp>
      <p:graphicFrame>
        <p:nvGraphicFramePr>
          <p:cNvPr id="28" name="Content Placeholder 27" descr="(f/g)(x) = (x^2)/(x minus 1) is {x|x != 1}, or (negative infinity, 1) union (1, infinity)">
            <a:extLst>
              <a:ext uri="{FF2B5EF4-FFF2-40B4-BE49-F238E27FC236}">
                <a16:creationId xmlns:a16="http://schemas.microsoft.com/office/drawing/2014/main" id="{6D70DDE9-1292-4B5A-A3D3-EDC22703974D}"/>
              </a:ext>
            </a:extLst>
          </p:cNvPr>
          <p:cNvGraphicFramePr>
            <a:graphicFrameLocks noGrp="1" noChangeAspect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2502916890"/>
              </p:ext>
            </p:extLst>
          </p:nvPr>
        </p:nvGraphicFramePr>
        <p:xfrm>
          <a:off x="711200" y="4860045"/>
          <a:ext cx="5631543" cy="758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37" name="Equation" r:id="rId15" imgW="6603840" imgH="888840" progId="Equation.DSMT4">
                  <p:embed/>
                </p:oleObj>
              </mc:Choice>
              <mc:Fallback>
                <p:oleObj name="Equation" r:id="rId15" imgW="6603840" imgH="888840" progId="Equation.DSMT4">
                  <p:embed/>
                  <p:pic>
                    <p:nvPicPr>
                      <p:cNvPr id="0" name="Picture 833" descr="(f/g)(x) = (x^2)/(x minus 1) is {x|x != 1}, or (negative infinity, 1) union (1, infinity)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4860045"/>
                        <a:ext cx="5631543" cy="758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201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D923-9615-41C9-A021-9BA72EDB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Combinations of Functions </a:t>
            </a:r>
            <a:r>
              <a:rPr lang="en-US" altLang="en-US" b="0" dirty="0"/>
              <a:t>(3 of 6)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80FEA-0CD3-430C-B0F9-D98CC213A5E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39159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There is another way of combining two functions to obtain a new function. For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07C7F-D802-4AC8-BBE6-8E3C88AEDD4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46873"/>
            <a:ext cx="3158184" cy="321960"/>
          </a:xfrm>
        </p:spPr>
        <p:txBody>
          <a:bodyPr/>
          <a:lstStyle/>
          <a:p>
            <a:r>
              <a:rPr lang="en-US" altLang="en-US" dirty="0"/>
              <a:t>example, suppose that</a:t>
            </a:r>
            <a:endParaRPr lang="en-IN" dirty="0"/>
          </a:p>
        </p:txBody>
      </p:sp>
      <p:graphicFrame>
        <p:nvGraphicFramePr>
          <p:cNvPr id="20" name="Content Placeholder 19" descr="y = f(u) = sqrt(u) and u = g(x) = x^(2) + 1">
            <a:extLst>
              <a:ext uri="{FF2B5EF4-FFF2-40B4-BE49-F238E27FC236}">
                <a16:creationId xmlns:a16="http://schemas.microsoft.com/office/drawing/2014/main" id="{A6278D28-F4FC-41B7-A554-714EF11EA14C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1040856152"/>
              </p:ext>
            </p:extLst>
          </p:nvPr>
        </p:nvGraphicFramePr>
        <p:xfrm>
          <a:off x="3894138" y="1763713"/>
          <a:ext cx="4838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58" name="Equation" r:id="rId3" imgW="4838400" imgH="469800" progId="Equation.DSMT4">
                  <p:embed/>
                </p:oleObj>
              </mc:Choice>
              <mc:Fallback>
                <p:oleObj name="Equation" r:id="rId3" imgW="4838400" imgH="469800" progId="Equation.DSMT4">
                  <p:embed/>
                  <p:pic>
                    <p:nvPicPr>
                      <p:cNvPr id="0" name="Picture 328" descr="y = f(u) = sqrt(u) and u = g(x) = x^(2) +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4138" y="1763713"/>
                        <a:ext cx="4838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03443-8A9A-4B1F-9D2F-D426CBEED85A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671359"/>
            <a:ext cx="10718800" cy="90789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dirty="0"/>
              <a:t>Since </a:t>
            </a:r>
            <a:r>
              <a:rPr lang="en-US" altLang="en-US" i="1" dirty="0"/>
              <a:t>y </a:t>
            </a:r>
            <a:r>
              <a:rPr lang="en-US" altLang="en-US" dirty="0"/>
              <a:t>is a function of </a:t>
            </a:r>
            <a:r>
              <a:rPr lang="en-US" altLang="en-US" i="1" dirty="0"/>
              <a:t>u </a:t>
            </a:r>
            <a:r>
              <a:rPr lang="en-US" altLang="en-US" dirty="0"/>
              <a:t>and </a:t>
            </a:r>
            <a:r>
              <a:rPr lang="en-US" altLang="en-US" i="1" dirty="0"/>
              <a:t>u </a:t>
            </a:r>
            <a:r>
              <a:rPr lang="en-US" altLang="en-US" dirty="0"/>
              <a:t>is, in turn, a function of </a:t>
            </a:r>
            <a:r>
              <a:rPr lang="en-US" altLang="en-US" i="1" dirty="0"/>
              <a:t>x</a:t>
            </a:r>
            <a:r>
              <a:rPr lang="en-US" altLang="en-US" dirty="0"/>
              <a:t>, it follows that </a:t>
            </a:r>
            <a:r>
              <a:rPr lang="en-US" altLang="en-US" i="1" dirty="0"/>
              <a:t>y</a:t>
            </a:r>
            <a:r>
              <a:rPr lang="en-US" altLang="en-US" dirty="0"/>
              <a:t> is ultimately a function of </a:t>
            </a:r>
            <a:r>
              <a:rPr lang="en-US" altLang="en-US" i="1" dirty="0"/>
              <a:t>x</a:t>
            </a:r>
            <a:r>
              <a:rPr lang="en-US" altLang="en-US" dirty="0"/>
              <a:t>. We compute this by substitution:</a:t>
            </a:r>
            <a:endParaRPr lang="en-IN" dirty="0"/>
          </a:p>
        </p:txBody>
      </p:sp>
      <p:graphicFrame>
        <p:nvGraphicFramePr>
          <p:cNvPr id="22" name="Content Placeholder 21" descr="y = f(u) = f(g(x)) = f((x^2) + 1) = sqrt((x^2) + 1)">
            <a:extLst>
              <a:ext uri="{FF2B5EF4-FFF2-40B4-BE49-F238E27FC236}">
                <a16:creationId xmlns:a16="http://schemas.microsoft.com/office/drawing/2014/main" id="{5BC2C6F0-5CF2-4C0E-BCDF-7145BCD83E2C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951094243"/>
              </p:ext>
            </p:extLst>
          </p:nvPr>
        </p:nvGraphicFramePr>
        <p:xfrm>
          <a:off x="3312319" y="3855761"/>
          <a:ext cx="51514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59" name="Equation" r:id="rId5" imgW="5181480" imgH="545760" progId="Equation.DSMT4">
                  <p:embed/>
                </p:oleObj>
              </mc:Choice>
              <mc:Fallback>
                <p:oleObj name="Equation" r:id="rId5" imgW="5181480" imgH="545760" progId="Equation.DSMT4">
                  <p:embed/>
                  <p:pic>
                    <p:nvPicPr>
                      <p:cNvPr id="0" name="Picture 329" descr="y = f(u) = f(g(x)) = f((x^2) + 1) = sqrt((x^2) + 1)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319" y="3855761"/>
                        <a:ext cx="515143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03609B-A5D6-4A1B-B908-FD443055B8AB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4757177"/>
            <a:ext cx="10712449" cy="91210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dirty="0"/>
              <a:t>The procedure is called </a:t>
            </a:r>
            <a:r>
              <a:rPr lang="en-US" altLang="en-US" i="1" dirty="0"/>
              <a:t>composition </a:t>
            </a:r>
            <a:r>
              <a:rPr lang="en-US" altLang="en-US" dirty="0"/>
              <a:t>because the new function is </a:t>
            </a:r>
            <a:r>
              <a:rPr lang="en-US" altLang="en-US" i="1" dirty="0"/>
              <a:t>composed </a:t>
            </a:r>
            <a:r>
              <a:rPr lang="en-US" altLang="en-US" dirty="0"/>
              <a:t>of the two given functions </a:t>
            </a:r>
            <a:r>
              <a:rPr lang="en-US" altLang="en-US" i="1" dirty="0"/>
              <a:t>f</a:t>
            </a:r>
            <a:r>
              <a:rPr lang="en-US" altLang="en-US" dirty="0"/>
              <a:t> and </a:t>
            </a:r>
            <a:r>
              <a:rPr lang="en-US" altLang="en-US" i="1" dirty="0"/>
              <a:t>g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5160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1CF6-681F-4504-A62E-835790C4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Combinations of Functions </a:t>
            </a:r>
            <a:r>
              <a:rPr lang="en-US" altLang="en-US" b="0" dirty="0"/>
              <a:t>(4 of 6)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4500-ACB0-4344-AD07-FFDACA48FA8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06100" cy="175608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In general, given any two functions </a:t>
            </a:r>
            <a:r>
              <a:rPr lang="en-US" altLang="en-US" i="1" dirty="0"/>
              <a:t>f</a:t>
            </a:r>
            <a:r>
              <a:rPr lang="en-US" altLang="en-US" dirty="0"/>
              <a:t> and </a:t>
            </a:r>
            <a:r>
              <a:rPr lang="en-US" altLang="en-US" i="1" dirty="0"/>
              <a:t>g</a:t>
            </a:r>
            <a:r>
              <a:rPr lang="en-US" altLang="en-US" dirty="0"/>
              <a:t>, we start with a number </a:t>
            </a:r>
            <a:r>
              <a:rPr lang="en-US" altLang="en-US" i="1" dirty="0"/>
              <a:t>x </a:t>
            </a:r>
            <a:r>
              <a:rPr lang="en-US" altLang="en-US" dirty="0"/>
              <a:t>in the domain of </a:t>
            </a:r>
            <a:r>
              <a:rPr lang="en-US" altLang="en-US" i="1" dirty="0"/>
              <a:t>g</a:t>
            </a:r>
            <a:r>
              <a:rPr lang="en-US" altLang="en-US" dirty="0"/>
              <a:t> and calculate </a:t>
            </a:r>
            <a:r>
              <a:rPr lang="en-US" altLang="en-US" i="1" dirty="0"/>
              <a:t>g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). If this number </a:t>
            </a:r>
            <a:r>
              <a:rPr lang="en-US" altLang="en-US" i="1" dirty="0"/>
              <a:t>g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is in the domain of </a:t>
            </a:r>
            <a:r>
              <a:rPr lang="en-US" altLang="en-US" i="1" dirty="0"/>
              <a:t>f</a:t>
            </a:r>
            <a:r>
              <a:rPr lang="en-US" altLang="en-US" dirty="0"/>
              <a:t>, then we can calculate the value of </a:t>
            </a:r>
            <a:r>
              <a:rPr lang="en-US" altLang="en-US" i="1" dirty="0"/>
              <a:t>f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g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)).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The result is a new function </a:t>
            </a:r>
            <a:r>
              <a:rPr lang="en-US" altLang="en-US" i="1" dirty="0"/>
              <a:t>h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= </a:t>
            </a:r>
            <a:r>
              <a:rPr lang="en-US" altLang="en-US" i="1" dirty="0"/>
              <a:t>f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g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)) obtained by substituting </a:t>
            </a:r>
            <a:r>
              <a:rPr lang="en-US" altLang="en-US" i="1" dirty="0"/>
              <a:t>g</a:t>
            </a:r>
            <a:r>
              <a:rPr lang="en-US" altLang="en-US" dirty="0"/>
              <a:t> into </a:t>
            </a:r>
            <a:r>
              <a:rPr lang="en-US" altLang="en-US" i="1" dirty="0"/>
              <a:t>f</a:t>
            </a:r>
            <a:r>
              <a:rPr lang="en-US" altLang="en-US" dirty="0"/>
              <a:t>. It is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7B9F0-963B-4592-8CBA-E4D352DA855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3122487"/>
            <a:ext cx="8989291" cy="306514"/>
          </a:xfrm>
        </p:spPr>
        <p:txBody>
          <a:bodyPr/>
          <a:lstStyle/>
          <a:p>
            <a:r>
              <a:rPr lang="en-US" altLang="en-US" dirty="0"/>
              <a:t>called the </a:t>
            </a:r>
            <a:r>
              <a:rPr lang="en-US" altLang="en-US" i="1" dirty="0"/>
              <a:t>composition </a:t>
            </a:r>
            <a:r>
              <a:rPr lang="en-US" altLang="en-US" dirty="0"/>
              <a:t>(or </a:t>
            </a:r>
            <a:r>
              <a:rPr lang="en-US" altLang="en-US" i="1" dirty="0"/>
              <a:t>composite</a:t>
            </a:r>
            <a:r>
              <a:rPr lang="en-US" altLang="en-US" dirty="0"/>
              <a:t>) of </a:t>
            </a:r>
            <a:r>
              <a:rPr lang="en-US" altLang="en-US" i="1" dirty="0"/>
              <a:t>f</a:t>
            </a:r>
            <a:r>
              <a:rPr lang="en-US" altLang="en-US" dirty="0"/>
              <a:t> and </a:t>
            </a:r>
            <a:r>
              <a:rPr lang="en-US" altLang="en-US" i="1" dirty="0"/>
              <a:t>g </a:t>
            </a:r>
            <a:r>
              <a:rPr lang="en-US" altLang="en-US" dirty="0"/>
              <a:t>and is denoted by</a:t>
            </a:r>
            <a:endParaRPr lang="en-IN" dirty="0"/>
          </a:p>
        </p:txBody>
      </p:sp>
      <p:graphicFrame>
        <p:nvGraphicFramePr>
          <p:cNvPr id="20" name="Content Placeholder 19" descr="f of g (&quot;f circle g&quot;)">
            <a:extLst>
              <a:ext uri="{FF2B5EF4-FFF2-40B4-BE49-F238E27FC236}">
                <a16:creationId xmlns:a16="http://schemas.microsoft.com/office/drawing/2014/main" id="{0E5CB41C-7DAA-49A2-A749-A9877548258A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2468510814"/>
              </p:ext>
            </p:extLst>
          </p:nvPr>
        </p:nvGraphicFramePr>
        <p:xfrm>
          <a:off x="9667835" y="3093458"/>
          <a:ext cx="2317308" cy="412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61" name="Equation" r:id="rId3" imgW="2425680" imgH="431640" progId="Equation.DSMT4">
                  <p:embed/>
                </p:oleObj>
              </mc:Choice>
              <mc:Fallback>
                <p:oleObj name="Equation" r:id="rId3" imgW="2425680" imgH="431640" progId="Equation.DSMT4">
                  <p:embed/>
                  <p:pic>
                    <p:nvPicPr>
                      <p:cNvPr id="0" name="Picture 488" descr="f of g ot f circle g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35" y="3093458"/>
                        <a:ext cx="2317308" cy="4125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02E4A-ECA7-4359-BFC0-DFEA7CC74F51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3773622"/>
            <a:ext cx="8666018" cy="335971"/>
          </a:xfrm>
        </p:spPr>
        <p:txBody>
          <a:bodyPr/>
          <a:lstStyle/>
          <a:p>
            <a:r>
              <a:rPr lang="en-IN" b="1" dirty="0">
                <a:solidFill>
                  <a:srgbClr val="EF2E24"/>
                </a:solidFill>
              </a:rPr>
              <a:t>Definition</a:t>
            </a:r>
            <a:r>
              <a:rPr lang="en-IN" dirty="0"/>
              <a:t> Given two functions </a:t>
            </a:r>
            <a:r>
              <a:rPr lang="en-IN" i="1" dirty="0"/>
              <a:t>f</a:t>
            </a:r>
            <a:r>
              <a:rPr lang="en-IN" dirty="0"/>
              <a:t> and </a:t>
            </a:r>
            <a:r>
              <a:rPr lang="en-IN" i="1" dirty="0"/>
              <a:t>g</a:t>
            </a:r>
            <a:r>
              <a:rPr lang="en-IN" dirty="0"/>
              <a:t>, the </a:t>
            </a:r>
            <a:r>
              <a:rPr lang="en-IN" b="1" dirty="0"/>
              <a:t>composite function</a:t>
            </a:r>
            <a:endParaRPr lang="en-IN" dirty="0"/>
          </a:p>
        </p:txBody>
      </p:sp>
      <p:graphicFrame>
        <p:nvGraphicFramePr>
          <p:cNvPr id="22" name="Content Placeholder 21" descr="f of g">
            <a:extLst>
              <a:ext uri="{FF2B5EF4-FFF2-40B4-BE49-F238E27FC236}">
                <a16:creationId xmlns:a16="http://schemas.microsoft.com/office/drawing/2014/main" id="{538931E6-6DEA-4D8C-AD57-8C4BCDB9D936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2957484395"/>
              </p:ext>
            </p:extLst>
          </p:nvPr>
        </p:nvGraphicFramePr>
        <p:xfrm>
          <a:off x="9520875" y="3781207"/>
          <a:ext cx="584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62" name="Equation" r:id="rId5" imgW="583920" imgH="342720" progId="Equation.DSMT4">
                  <p:embed/>
                </p:oleObj>
              </mc:Choice>
              <mc:Fallback>
                <p:oleObj name="Equation" r:id="rId5" imgW="583920" imgH="342720" progId="Equation.DSMT4">
                  <p:embed/>
                  <p:pic>
                    <p:nvPicPr>
                      <p:cNvPr id="0" name="Picture 489" descr="f of g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0875" y="3781207"/>
                        <a:ext cx="5842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627C39-ED28-4C47-B54F-34CFD1A24EA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1" y="4256272"/>
            <a:ext cx="7483856" cy="364715"/>
          </a:xfrm>
        </p:spPr>
        <p:txBody>
          <a:bodyPr/>
          <a:lstStyle/>
          <a:p>
            <a:r>
              <a:rPr lang="en-IN" dirty="0"/>
              <a:t>(also called the </a:t>
            </a:r>
            <a:r>
              <a:rPr lang="en-IN" b="1" dirty="0"/>
              <a:t>composition</a:t>
            </a:r>
            <a:r>
              <a:rPr lang="en-IN" dirty="0"/>
              <a:t> of </a:t>
            </a:r>
            <a:r>
              <a:rPr lang="en-IN" i="1" dirty="0"/>
              <a:t>f</a:t>
            </a:r>
            <a:r>
              <a:rPr lang="en-IN" dirty="0"/>
              <a:t> and </a:t>
            </a:r>
            <a:r>
              <a:rPr lang="en-IN" i="1" dirty="0"/>
              <a:t>g</a:t>
            </a:r>
            <a:r>
              <a:rPr lang="en-IN" dirty="0"/>
              <a:t>) is defined by</a:t>
            </a:r>
          </a:p>
        </p:txBody>
      </p:sp>
      <p:graphicFrame>
        <p:nvGraphicFramePr>
          <p:cNvPr id="24" name="Content Placeholder 23" descr="(f of g)(x) = f(g(x))">
            <a:extLst>
              <a:ext uri="{FF2B5EF4-FFF2-40B4-BE49-F238E27FC236}">
                <a16:creationId xmlns:a16="http://schemas.microsoft.com/office/drawing/2014/main" id="{27B4BBB9-B5AA-491B-BA17-5740339637F7}"/>
              </a:ext>
            </a:extLst>
          </p:cNvPr>
          <p:cNvGraphicFramePr>
            <a:graphicFrameLocks noGrp="1" noChangeAspect="1"/>
          </p:cNvGraphicFramePr>
          <p:nvPr>
            <p:ph sz="quarter" idx="29"/>
            <p:extLst>
              <p:ext uri="{D42A27DB-BD31-4B8C-83A1-F6EECF244321}">
                <p14:modId xmlns:p14="http://schemas.microsoft.com/office/powerpoint/2010/main" val="37437010"/>
              </p:ext>
            </p:extLst>
          </p:nvPr>
        </p:nvGraphicFramePr>
        <p:xfrm>
          <a:off x="4763747" y="5053692"/>
          <a:ext cx="24209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63" name="Equation" r:id="rId7" imgW="2628720" imgH="482400" progId="Equation.DSMT4">
                  <p:embed/>
                </p:oleObj>
              </mc:Choice>
              <mc:Fallback>
                <p:oleObj name="Equation" r:id="rId7" imgW="2628720" imgH="482400" progId="Equation.DSMT4">
                  <p:embed/>
                  <p:pic>
                    <p:nvPicPr>
                      <p:cNvPr id="0" name="Picture 490" descr="f of g(x) = f(g(x))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3747" y="5053692"/>
                        <a:ext cx="242093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5086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3DD7-C6D6-4FEE-8C68-5D7A01ED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Combinations of Functions </a:t>
            </a:r>
            <a:r>
              <a:rPr lang="en-US" altLang="en-US" b="0" dirty="0"/>
              <a:t>(5 of 6)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F39FF-053D-4CCF-94A2-63F69F77D3D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2034309" cy="327314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The domain of</a:t>
            </a:r>
            <a:endParaRPr lang="en-IN" dirty="0"/>
          </a:p>
        </p:txBody>
      </p:sp>
      <p:graphicFrame>
        <p:nvGraphicFramePr>
          <p:cNvPr id="20" name="Content Placeholder 19" descr="f of g">
            <a:extLst>
              <a:ext uri="{FF2B5EF4-FFF2-40B4-BE49-F238E27FC236}">
                <a16:creationId xmlns:a16="http://schemas.microsoft.com/office/drawing/2014/main" id="{004854B1-2485-4167-B04A-B6FE0146C11C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2920238851"/>
              </p:ext>
            </p:extLst>
          </p:nvPr>
        </p:nvGraphicFramePr>
        <p:xfrm>
          <a:off x="2809875" y="1300163"/>
          <a:ext cx="584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58" name="Equation" r:id="rId3" imgW="583920" imgH="342720" progId="Equation.DSMT4">
                  <p:embed/>
                </p:oleObj>
              </mc:Choice>
              <mc:Fallback>
                <p:oleObj name="Equation" r:id="rId3" imgW="583920" imgH="342720" progId="Equation.DSMT4">
                  <p:embed/>
                  <p:pic>
                    <p:nvPicPr>
                      <p:cNvPr id="0" name="Picture 641" descr="f of g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1300163"/>
                        <a:ext cx="5842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44C673-A20A-4C76-818F-EAA0858BDDD9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459505" y="1260882"/>
            <a:ext cx="8307530" cy="37377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is the set of all </a:t>
            </a:r>
            <a:r>
              <a:rPr lang="en-US" altLang="en-US" i="1" dirty="0"/>
              <a:t>x</a:t>
            </a:r>
            <a:r>
              <a:rPr lang="en-US" altLang="en-US" dirty="0"/>
              <a:t> in the domain of </a:t>
            </a:r>
            <a:r>
              <a:rPr lang="en-US" altLang="en-US" i="1" dirty="0"/>
              <a:t>g</a:t>
            </a:r>
            <a:r>
              <a:rPr lang="en-US" altLang="en-US" dirty="0"/>
              <a:t> such that </a:t>
            </a:r>
            <a:r>
              <a:rPr lang="en-US" altLang="en-US" i="1" dirty="0"/>
              <a:t>g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is in the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36DC5-C4A0-4C62-99D6-789C7C01BEE8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1720288"/>
            <a:ext cx="1831109" cy="294109"/>
          </a:xfrm>
        </p:spPr>
        <p:txBody>
          <a:bodyPr/>
          <a:lstStyle/>
          <a:p>
            <a:r>
              <a:rPr lang="en-US" altLang="en-US" dirty="0"/>
              <a:t>domain of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73CE1B-5ACC-4A82-89AE-32707374A437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2485029"/>
            <a:ext cx="2034309" cy="294109"/>
          </a:xfrm>
        </p:spPr>
        <p:txBody>
          <a:bodyPr/>
          <a:lstStyle/>
          <a:p>
            <a:r>
              <a:rPr lang="en-US" altLang="en-US" dirty="0"/>
              <a:t>In other words,</a:t>
            </a:r>
            <a:endParaRPr lang="en-IN" dirty="0"/>
          </a:p>
        </p:txBody>
      </p:sp>
      <p:graphicFrame>
        <p:nvGraphicFramePr>
          <p:cNvPr id="22" name="Content Placeholder 21" descr="(f of g)(x)">
            <a:extLst>
              <a:ext uri="{FF2B5EF4-FFF2-40B4-BE49-F238E27FC236}">
                <a16:creationId xmlns:a16="http://schemas.microsoft.com/office/drawing/2014/main" id="{FED6A8F6-457D-4E0C-A8E5-10931E8C208C}"/>
              </a:ext>
            </a:extLst>
          </p:cNvPr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3737850268"/>
              </p:ext>
            </p:extLst>
          </p:nvPr>
        </p:nvGraphicFramePr>
        <p:xfrm>
          <a:off x="2833688" y="2476500"/>
          <a:ext cx="123348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59" name="Equation" r:id="rId5" imgW="1257120" imgH="431640" progId="Equation.DSMT4">
                  <p:embed/>
                </p:oleObj>
              </mc:Choice>
              <mc:Fallback>
                <p:oleObj name="Equation" r:id="rId5" imgW="1257120" imgH="431640" progId="Equation.DSMT4">
                  <p:embed/>
                  <p:pic>
                    <p:nvPicPr>
                      <p:cNvPr id="0" name="Picture 642" descr="(f of g)(x)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2476500"/>
                        <a:ext cx="1233487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3937E9-5F25-4EC3-AD0F-FD2099412B92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4129812" y="2448933"/>
            <a:ext cx="2751279" cy="37377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is defined whenever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0FEC5D3-C2AF-4932-AA95-5A592A8457A0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736600" y="2871046"/>
            <a:ext cx="4445000" cy="87364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both </a:t>
            </a:r>
            <a:r>
              <a:rPr lang="en-US" altLang="en-US" i="1" dirty="0"/>
              <a:t>g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and </a:t>
            </a:r>
            <a:r>
              <a:rPr lang="en-US" altLang="en-US" i="1" dirty="0"/>
              <a:t>f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g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)) are defined.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Figure 11 shows how to picture</a:t>
            </a:r>
            <a:endParaRPr lang="en-IN" dirty="0"/>
          </a:p>
        </p:txBody>
      </p:sp>
      <p:graphicFrame>
        <p:nvGraphicFramePr>
          <p:cNvPr id="24" name="Content Placeholder 23" descr="f of g">
            <a:extLst>
              <a:ext uri="{FF2B5EF4-FFF2-40B4-BE49-F238E27FC236}">
                <a16:creationId xmlns:a16="http://schemas.microsoft.com/office/drawing/2014/main" id="{094D1768-FF80-439B-8684-45B3D9669D9A}"/>
              </a:ext>
            </a:extLst>
          </p:cNvPr>
          <p:cNvGraphicFramePr>
            <a:graphicFrameLocks noGrp="1" noChangeAspect="1"/>
          </p:cNvGraphicFramePr>
          <p:nvPr>
            <p:ph sz="quarter" idx="31"/>
            <p:extLst>
              <p:ext uri="{D42A27DB-BD31-4B8C-83A1-F6EECF244321}">
                <p14:modId xmlns:p14="http://schemas.microsoft.com/office/powerpoint/2010/main" val="809646140"/>
              </p:ext>
            </p:extLst>
          </p:nvPr>
        </p:nvGraphicFramePr>
        <p:xfrm>
          <a:off x="5016500" y="3460526"/>
          <a:ext cx="584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60" name="Equation" r:id="rId7" imgW="583920" imgH="342720" progId="Equation.DSMT4">
                  <p:embed/>
                </p:oleObj>
              </mc:Choice>
              <mc:Fallback>
                <p:oleObj name="Equation" r:id="rId7" imgW="583920" imgH="342720" progId="Equation.DSMT4">
                  <p:embed/>
                  <p:pic>
                    <p:nvPicPr>
                      <p:cNvPr id="0" name="Picture 643" descr="f of g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3460526"/>
                        <a:ext cx="5842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010CEC-A946-4F0E-85FA-58A437139D68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36600" y="3848193"/>
            <a:ext cx="2976418" cy="327864"/>
          </a:xfrm>
        </p:spPr>
        <p:txBody>
          <a:bodyPr/>
          <a:lstStyle/>
          <a:p>
            <a:r>
              <a:rPr lang="en-US" altLang="en-US" dirty="0"/>
              <a:t>in terms of machines.</a:t>
            </a:r>
            <a:endParaRPr lang="en-IN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D0677D0-69F7-44E3-9596-4DEF7F454B3F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7908270" y="5784802"/>
            <a:ext cx="3652070" cy="331520"/>
          </a:xfrm>
        </p:spPr>
        <p:txBody>
          <a:bodyPr/>
          <a:lstStyle/>
          <a:p>
            <a:pPr algn="ctr"/>
            <a:r>
              <a:rPr lang="en-US" altLang="en-US" sz="1200" b="1" dirty="0"/>
              <a:t>Figure 11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E06575B-44FE-4F99-8A65-1F4A9F597338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7587934" y="5195713"/>
            <a:ext cx="539750" cy="254853"/>
          </a:xfrm>
        </p:spPr>
        <p:txBody>
          <a:bodyPr/>
          <a:lstStyle/>
          <a:p>
            <a:r>
              <a:rPr lang="en-US" sz="1400" dirty="0"/>
              <a:t>The</a:t>
            </a:r>
            <a:endParaRPr lang="en-IN" sz="1400" dirty="0"/>
          </a:p>
        </p:txBody>
      </p:sp>
      <p:graphicFrame>
        <p:nvGraphicFramePr>
          <p:cNvPr id="27" name="Content Placeholder 26" descr="f of g">
            <a:extLst>
              <a:ext uri="{FF2B5EF4-FFF2-40B4-BE49-F238E27FC236}">
                <a16:creationId xmlns:a16="http://schemas.microsoft.com/office/drawing/2014/main" id="{99E4911C-A2AE-4447-85B4-95224AFA9FF0}"/>
              </a:ext>
            </a:extLst>
          </p:cNvPr>
          <p:cNvGraphicFramePr>
            <a:graphicFrameLocks noGrp="1" noChangeAspect="1"/>
          </p:cNvGraphicFramePr>
          <p:nvPr>
            <p:ph sz="quarter" idx="35"/>
            <p:extLst>
              <p:ext uri="{D42A27DB-BD31-4B8C-83A1-F6EECF244321}">
                <p14:modId xmlns:p14="http://schemas.microsoft.com/office/powerpoint/2010/main" val="1009310632"/>
              </p:ext>
            </p:extLst>
          </p:nvPr>
        </p:nvGraphicFramePr>
        <p:xfrm>
          <a:off x="7995354" y="5137657"/>
          <a:ext cx="423067" cy="260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61" name="Equation" r:id="rId9" imgW="495000" imgH="304560" progId="Equation.DSMT4">
                  <p:embed/>
                </p:oleObj>
              </mc:Choice>
              <mc:Fallback>
                <p:oleObj name="Equation" r:id="rId9" imgW="495000" imgH="304560" progId="Equation.DSMT4">
                  <p:embed/>
                  <p:pic>
                    <p:nvPicPr>
                      <p:cNvPr id="0" name="Picture 644" descr="f of g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5354" y="5137657"/>
                        <a:ext cx="423067" cy="2603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B8C75F6-69CA-4262-A019-9795B0F8C343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513058" y="5195713"/>
            <a:ext cx="3253978" cy="254853"/>
          </a:xfrm>
        </p:spPr>
        <p:txBody>
          <a:bodyPr/>
          <a:lstStyle/>
          <a:p>
            <a:r>
              <a:rPr lang="en-US" altLang="en-US" sz="1400" dirty="0"/>
              <a:t>machine is composed of the </a:t>
            </a:r>
            <a:r>
              <a:rPr lang="en-US" altLang="en-US" sz="1400" i="1" dirty="0"/>
              <a:t>g</a:t>
            </a:r>
            <a:r>
              <a:rPr lang="en-US" altLang="en-US" sz="1400" dirty="0"/>
              <a:t> machine</a:t>
            </a:r>
            <a:endParaRPr lang="en-IN" sz="1400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19C590D-2C0A-4857-BA84-96DF95D0E3BE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7616962" y="5446408"/>
            <a:ext cx="2514015" cy="251901"/>
          </a:xfrm>
        </p:spPr>
        <p:txBody>
          <a:bodyPr/>
          <a:lstStyle/>
          <a:p>
            <a:r>
              <a:rPr lang="en-US" altLang="en-US" sz="1400" dirty="0"/>
              <a:t>(first) and then the </a:t>
            </a:r>
            <a:r>
              <a:rPr lang="en-US" altLang="en-US" sz="1400" i="1" dirty="0"/>
              <a:t>f</a:t>
            </a:r>
            <a:r>
              <a:rPr lang="en-US" altLang="en-US" sz="1400" dirty="0"/>
              <a:t> machine.</a:t>
            </a:r>
            <a:endParaRPr lang="en-IN" sz="1400" dirty="0"/>
          </a:p>
        </p:txBody>
      </p:sp>
      <p:pic>
        <p:nvPicPr>
          <p:cNvPr id="420529" name="Picture 689" descr="X is the input for the function g. The output is g(x). g(x) is the input for the function f. The output is f(g(x)). This is equivalent to input x into the function f of g, and the output is f(g(x).&#10;"/>
          <p:cNvPicPr>
            <a:picLocks noGrp="1" noChangeAspect="1" noChangeArrowheads="1"/>
          </p:cNvPicPr>
          <p:nvPr>
            <p:ph sz="quarter" idx="33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58247"/>
            <a:ext cx="2275909" cy="3083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239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New Functions from Old Functions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2"/>
          </p:nvPr>
        </p:nvSpPr>
        <p:spPr>
          <a:xfrm>
            <a:off x="4019551" y="6443493"/>
            <a:ext cx="4152899" cy="247650"/>
          </a:xfrm>
        </p:spPr>
        <p:txBody>
          <a:bodyPr/>
          <a:lstStyle/>
          <a:p>
            <a:r>
              <a:rPr lang="en-IN" dirty="0"/>
              <a:t>Copyright © Cengage Learning.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42156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4FF8-6670-41BF-8270-0656145C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D7CEB-A6F3-4883-BB65-79BC4793B92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260927" cy="4778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If</a:t>
            </a:r>
            <a:endParaRPr lang="en-IN" dirty="0"/>
          </a:p>
        </p:txBody>
      </p:sp>
      <p:graphicFrame>
        <p:nvGraphicFramePr>
          <p:cNvPr id="20" name="Content Placeholder 19" descr="f(x) = x^2">
            <a:extLst>
              <a:ext uri="{FF2B5EF4-FFF2-40B4-BE49-F238E27FC236}">
                <a16:creationId xmlns:a16="http://schemas.microsoft.com/office/drawing/2014/main" id="{9D62C765-DCFD-4FD3-8DA3-6788D1AD0F31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858281451"/>
              </p:ext>
            </p:extLst>
          </p:nvPr>
        </p:nvGraphicFramePr>
        <p:xfrm>
          <a:off x="1006475" y="1243013"/>
          <a:ext cx="1231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94" name="Equation" r:id="rId3" imgW="1231560" imgH="444240" progId="Equation.DSMT4">
                  <p:embed/>
                </p:oleObj>
              </mc:Choice>
              <mc:Fallback>
                <p:oleObj name="Equation" r:id="rId3" imgW="1231560" imgH="444240" progId="Equation.DSMT4">
                  <p:embed/>
                  <p:pic>
                    <p:nvPicPr>
                      <p:cNvPr id="0" name="Picture 473" descr="f(x) = x^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1243013"/>
                        <a:ext cx="1231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C0EF61-117E-49CB-B6F0-C83A3D908C54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2352968" y="1289050"/>
            <a:ext cx="6126018" cy="35006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and </a:t>
            </a:r>
            <a:r>
              <a:rPr lang="en-US" altLang="en-US" i="1" dirty="0"/>
              <a:t>g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= </a:t>
            </a:r>
            <a:r>
              <a:rPr lang="en-US" altLang="en-US" i="1" dirty="0"/>
              <a:t>x</a:t>
            </a:r>
            <a:r>
              <a:rPr lang="en-US" altLang="en-US" dirty="0"/>
              <a:t> − 3, find the composite functions</a:t>
            </a:r>
            <a:endParaRPr lang="en-IN" dirty="0"/>
          </a:p>
        </p:txBody>
      </p:sp>
      <p:graphicFrame>
        <p:nvGraphicFramePr>
          <p:cNvPr id="22" name="Content Placeholder 21" descr="f of g and g of f">
            <a:extLst>
              <a:ext uri="{FF2B5EF4-FFF2-40B4-BE49-F238E27FC236}">
                <a16:creationId xmlns:a16="http://schemas.microsoft.com/office/drawing/2014/main" id="{28AC0F34-15BC-4E30-8069-735E4BE55AE9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347826202"/>
              </p:ext>
            </p:extLst>
          </p:nvPr>
        </p:nvGraphicFramePr>
        <p:xfrm>
          <a:off x="8547100" y="1309688"/>
          <a:ext cx="18065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95" name="Equation" r:id="rId5" imgW="1879560" imgH="342720" progId="Equation.DSMT4">
                  <p:embed/>
                </p:oleObj>
              </mc:Choice>
              <mc:Fallback>
                <p:oleObj name="Equation" r:id="rId5" imgW="1879560" imgH="342720" progId="Equation.DSMT4">
                  <p:embed/>
                  <p:pic>
                    <p:nvPicPr>
                      <p:cNvPr id="0" name="Picture 474" descr="f of g and g of f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7100" y="1309688"/>
                        <a:ext cx="180657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73AF12-E97D-46EB-8DD1-5F9152E37A8A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2039045"/>
            <a:ext cx="1369291" cy="776183"/>
          </a:xfrm>
        </p:spPr>
        <p:txBody>
          <a:bodyPr/>
          <a:lstStyle/>
          <a:p>
            <a:r>
              <a:rPr lang="en-US" altLang="en-US" dirty="0">
                <a:solidFill>
                  <a:srgbClr val="0079C2"/>
                </a:solidFill>
              </a:rPr>
              <a:t>Solution:</a:t>
            </a:r>
          </a:p>
          <a:p>
            <a:r>
              <a:rPr lang="en-US" altLang="en-US" dirty="0"/>
              <a:t>We have</a:t>
            </a:r>
            <a:endParaRPr lang="en-IN" dirty="0"/>
          </a:p>
        </p:txBody>
      </p:sp>
      <p:graphicFrame>
        <p:nvGraphicFramePr>
          <p:cNvPr id="24" name="Content Placeholder 23" descr="(f of g)(x) = f(g(x)) = f(x minus 3) = (x minus 3)^(2). (g of f)(x) = g(f(x)) = g(x^2) = (x^2)minus 3">
            <a:extLst>
              <a:ext uri="{FF2B5EF4-FFF2-40B4-BE49-F238E27FC236}">
                <a16:creationId xmlns:a16="http://schemas.microsoft.com/office/drawing/2014/main" id="{4FCB7B1A-8EC6-49EF-92D6-A640CDB9ED3B}"/>
              </a:ext>
            </a:extLst>
          </p:cNvPr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4082019190"/>
              </p:ext>
            </p:extLst>
          </p:nvPr>
        </p:nvGraphicFramePr>
        <p:xfrm>
          <a:off x="2725948" y="3123749"/>
          <a:ext cx="5203825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96" name="Equation" r:id="rId7" imgW="5270400" imgH="1117440" progId="Equation.DSMT4">
                  <p:embed/>
                </p:oleObj>
              </mc:Choice>
              <mc:Fallback>
                <p:oleObj name="Equation" r:id="rId7" imgW="5270400" imgH="1117440" progId="Equation.DSMT4">
                  <p:embed/>
                  <p:pic>
                    <p:nvPicPr>
                      <p:cNvPr id="0" name="Picture 475" descr="(f of g)(x) = f(g(x)) = f(x minus 3) = (x minus 3)^(2). (g of f)(x) = g(f(x)) = g(x^2) = (x^2)minus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948" y="3123749"/>
                        <a:ext cx="5203825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9919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419FA77-BA98-4205-93F9-B281550C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Combinations of Functions </a:t>
            </a:r>
            <a:r>
              <a:rPr lang="en-US" altLang="en-US" b="0" dirty="0"/>
              <a:t>(6 of 6)</a:t>
            </a:r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A241A20-AF15-4C91-B9CD-D3B84ADF97B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3632200" cy="2903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We know that,</a:t>
            </a:r>
            <a:r>
              <a:rPr lang="en-US" altLang="en-US" dirty="0">
                <a:solidFill>
                  <a:srgbClr val="EF2E24"/>
                </a:solidFill>
              </a:rPr>
              <a:t> the notation</a:t>
            </a:r>
            <a:endParaRPr lang="en-IN" dirty="0">
              <a:solidFill>
                <a:srgbClr val="EF2E24"/>
              </a:solidFill>
            </a:endParaRPr>
          </a:p>
        </p:txBody>
      </p:sp>
      <p:graphicFrame>
        <p:nvGraphicFramePr>
          <p:cNvPr id="29" name="Content Placeholder 28" descr="f of g">
            <a:extLst>
              <a:ext uri="{FF2B5EF4-FFF2-40B4-BE49-F238E27FC236}">
                <a16:creationId xmlns:a16="http://schemas.microsoft.com/office/drawing/2014/main" id="{8F74DA95-FF24-4019-AD07-EB11F3A159B4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056541841"/>
              </p:ext>
            </p:extLst>
          </p:nvPr>
        </p:nvGraphicFramePr>
        <p:xfrm>
          <a:off x="4443413" y="1304925"/>
          <a:ext cx="584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52" name="Equation" r:id="rId3" imgW="583920" imgH="342720" progId="Equation.DSMT4">
                  <p:embed/>
                </p:oleObj>
              </mc:Choice>
              <mc:Fallback>
                <p:oleObj name="Equation" r:id="rId3" imgW="583920" imgH="342720" progId="Equation.DSMT4">
                  <p:embed/>
                  <p:pic>
                    <p:nvPicPr>
                      <p:cNvPr id="0" name="Picture 769" descr="f of g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413" y="1304925"/>
                        <a:ext cx="5842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1A16EC9-F63E-4939-872E-88767B4DF3C4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5103668" y="1289051"/>
            <a:ext cx="6737350" cy="2903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EF2E24"/>
                </a:solidFill>
              </a:rPr>
              <a:t>means that the function </a:t>
            </a:r>
            <a:r>
              <a:rPr lang="en-US" altLang="en-US" i="1" dirty="0">
                <a:solidFill>
                  <a:srgbClr val="EF2E24"/>
                </a:solidFill>
              </a:rPr>
              <a:t>g</a:t>
            </a:r>
            <a:r>
              <a:rPr lang="en-US" altLang="en-US" dirty="0">
                <a:solidFill>
                  <a:srgbClr val="EF2E24"/>
                </a:solidFill>
              </a:rPr>
              <a:t> is applied first and then</a:t>
            </a:r>
            <a:endParaRPr lang="en-IN" dirty="0">
              <a:solidFill>
                <a:srgbClr val="EF2E24"/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D2ADF56-F6EF-4B3B-9AA3-EDEF123F87A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1745255"/>
            <a:ext cx="4611255" cy="3429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i="1" dirty="0">
                <a:solidFill>
                  <a:srgbClr val="EF2E24"/>
                </a:solidFill>
              </a:rPr>
              <a:t>f</a:t>
            </a:r>
            <a:r>
              <a:rPr lang="en-US" altLang="en-US" dirty="0">
                <a:solidFill>
                  <a:srgbClr val="EF2E24"/>
                </a:solidFill>
              </a:rPr>
              <a:t> is applied second.</a:t>
            </a:r>
            <a:r>
              <a:rPr lang="en-US" altLang="en-US" dirty="0"/>
              <a:t> In Example 6,</a:t>
            </a:r>
            <a:endParaRPr lang="en-IN" dirty="0"/>
          </a:p>
        </p:txBody>
      </p:sp>
      <p:graphicFrame>
        <p:nvGraphicFramePr>
          <p:cNvPr id="31" name="Content Placeholder 30" descr="f of g">
            <a:extLst>
              <a:ext uri="{FF2B5EF4-FFF2-40B4-BE49-F238E27FC236}">
                <a16:creationId xmlns:a16="http://schemas.microsoft.com/office/drawing/2014/main" id="{FFAFF4A9-8A14-47C3-A1C9-42846617A153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4111752327"/>
              </p:ext>
            </p:extLst>
          </p:nvPr>
        </p:nvGraphicFramePr>
        <p:xfrm>
          <a:off x="5394325" y="1752600"/>
          <a:ext cx="584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53" name="Equation" r:id="rId5" imgW="583920" imgH="342720" progId="Equation.DSMT4">
                  <p:embed/>
                </p:oleObj>
              </mc:Choice>
              <mc:Fallback>
                <p:oleObj name="Equation" r:id="rId5" imgW="583920" imgH="342720" progId="Equation.DSMT4">
                  <p:embed/>
                  <p:pic>
                    <p:nvPicPr>
                      <p:cNvPr id="0" name="Picture 770" descr="f of g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25" y="1752600"/>
                        <a:ext cx="5842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5CD29E2-D102-49A2-8A8D-5D8F61ACE8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074064" y="1754868"/>
            <a:ext cx="5365750" cy="2903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is the function that </a:t>
            </a:r>
            <a:r>
              <a:rPr lang="en-US" altLang="en-US" i="1" dirty="0"/>
              <a:t>first</a:t>
            </a:r>
            <a:r>
              <a:rPr lang="en-US" altLang="en-US" dirty="0"/>
              <a:t> subtracts 3 and</a:t>
            </a:r>
            <a:endParaRPr lang="en-IN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F4FCAC6-046B-4325-B721-8254D8F86FBD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2215420"/>
            <a:ext cx="1849582" cy="333805"/>
          </a:xfrm>
        </p:spPr>
        <p:txBody>
          <a:bodyPr/>
          <a:lstStyle/>
          <a:p>
            <a:r>
              <a:rPr lang="en-US" altLang="en-US" i="1" dirty="0"/>
              <a:t>then</a:t>
            </a:r>
            <a:r>
              <a:rPr lang="en-US" altLang="en-US" dirty="0"/>
              <a:t> squares;</a:t>
            </a:r>
            <a:endParaRPr lang="en-IN" dirty="0"/>
          </a:p>
        </p:txBody>
      </p:sp>
      <p:graphicFrame>
        <p:nvGraphicFramePr>
          <p:cNvPr id="33" name="Content Placeholder 32" descr="g of f">
            <a:extLst>
              <a:ext uri="{FF2B5EF4-FFF2-40B4-BE49-F238E27FC236}">
                <a16:creationId xmlns:a16="http://schemas.microsoft.com/office/drawing/2014/main" id="{ADFE623E-EEED-4431-B0B5-F0E71D7CADCD}"/>
              </a:ext>
            </a:extLst>
          </p:cNvPr>
          <p:cNvGraphicFramePr>
            <a:graphicFrameLocks noGrp="1" noChangeAspect="1"/>
          </p:cNvGraphicFramePr>
          <p:nvPr>
            <p:ph sz="quarter" idx="30"/>
            <p:extLst>
              <p:ext uri="{D42A27DB-BD31-4B8C-83A1-F6EECF244321}">
                <p14:modId xmlns:p14="http://schemas.microsoft.com/office/powerpoint/2010/main" val="235622857"/>
              </p:ext>
            </p:extLst>
          </p:nvPr>
        </p:nvGraphicFramePr>
        <p:xfrm>
          <a:off x="2660650" y="2201863"/>
          <a:ext cx="584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54" name="Equation" r:id="rId7" imgW="583920" imgH="342720" progId="Equation.DSMT4">
                  <p:embed/>
                </p:oleObj>
              </mc:Choice>
              <mc:Fallback>
                <p:oleObj name="Equation" r:id="rId7" imgW="583920" imgH="342720" progId="Equation.DSMT4">
                  <p:embed/>
                  <p:pic>
                    <p:nvPicPr>
                      <p:cNvPr id="0" name="Picture 771" descr="g of f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2201863"/>
                        <a:ext cx="5842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200C512-0621-4DC4-AFF4-B55AE509EC07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18158" y="2218130"/>
            <a:ext cx="8137242" cy="357174"/>
          </a:xfrm>
        </p:spPr>
        <p:txBody>
          <a:bodyPr/>
          <a:lstStyle/>
          <a:p>
            <a:r>
              <a:rPr lang="en-US" altLang="en-US" dirty="0"/>
              <a:t>is the function that </a:t>
            </a:r>
            <a:r>
              <a:rPr lang="en-US" altLang="en-US" i="1" dirty="0"/>
              <a:t>first</a:t>
            </a:r>
            <a:r>
              <a:rPr lang="en-US" altLang="en-US" dirty="0"/>
              <a:t> squares and </a:t>
            </a:r>
            <a:r>
              <a:rPr lang="en-US" altLang="en-US" i="1" dirty="0"/>
              <a:t>then</a:t>
            </a:r>
            <a:r>
              <a:rPr lang="en-US" altLang="en-US" dirty="0"/>
              <a:t> subtracts 3.</a:t>
            </a:r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7BF7D1A-DE85-4C80-B2DC-71E996510D64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36600" y="2876224"/>
            <a:ext cx="10712450" cy="34290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It is possible to take the composition of three or more functions. For instance,</a:t>
            </a:r>
            <a:endParaRPr lang="en-IN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A01228CD-C96F-4F24-8A87-E4754677C8A6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736600" y="3302335"/>
            <a:ext cx="3124200" cy="349996"/>
          </a:xfrm>
        </p:spPr>
        <p:txBody>
          <a:bodyPr/>
          <a:lstStyle/>
          <a:p>
            <a:r>
              <a:rPr lang="en-US" altLang="en-US" dirty="0"/>
              <a:t>the composite function</a:t>
            </a:r>
            <a:endParaRPr lang="en-IN" dirty="0"/>
          </a:p>
        </p:txBody>
      </p:sp>
      <p:graphicFrame>
        <p:nvGraphicFramePr>
          <p:cNvPr id="35" name="Content Placeholder 34" descr="f of g of h">
            <a:extLst>
              <a:ext uri="{FF2B5EF4-FFF2-40B4-BE49-F238E27FC236}">
                <a16:creationId xmlns:a16="http://schemas.microsoft.com/office/drawing/2014/main" id="{154D08A0-AA04-4F0B-A6C2-2CAB08D4D025}"/>
              </a:ext>
            </a:extLst>
          </p:cNvPr>
          <p:cNvGraphicFramePr>
            <a:graphicFrameLocks noGrp="1" noChangeAspect="1"/>
          </p:cNvGraphicFramePr>
          <p:nvPr>
            <p:ph sz="quarter" idx="34"/>
            <p:extLst>
              <p:ext uri="{D42A27DB-BD31-4B8C-83A1-F6EECF244321}">
                <p14:modId xmlns:p14="http://schemas.microsoft.com/office/powerpoint/2010/main" val="1011301044"/>
              </p:ext>
            </p:extLst>
          </p:nvPr>
        </p:nvGraphicFramePr>
        <p:xfrm>
          <a:off x="3860800" y="3309258"/>
          <a:ext cx="977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55" name="Equation" r:id="rId9" imgW="977760" imgH="342720" progId="Equation.DSMT4">
                  <p:embed/>
                </p:oleObj>
              </mc:Choice>
              <mc:Fallback>
                <p:oleObj name="Equation" r:id="rId9" imgW="977760" imgH="342720" progId="Equation.DSMT4">
                  <p:embed/>
                  <p:pic>
                    <p:nvPicPr>
                      <p:cNvPr id="0" name="Picture 772" descr="f of g oh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3309258"/>
                        <a:ext cx="9779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AAA87D63-E5E2-4499-A7E6-A344962EBE61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932218" y="3254525"/>
            <a:ext cx="6523182" cy="39780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is found by first applying </a:t>
            </a:r>
            <a:r>
              <a:rPr lang="en-US" altLang="en-US" i="1" dirty="0"/>
              <a:t>h</a:t>
            </a:r>
            <a:r>
              <a:rPr lang="en-US" altLang="en-US" dirty="0"/>
              <a:t>, then </a:t>
            </a:r>
            <a:r>
              <a:rPr lang="en-US" altLang="en-US" i="1" dirty="0"/>
              <a:t>g</a:t>
            </a:r>
            <a:r>
              <a:rPr lang="en-US" altLang="en-US" dirty="0"/>
              <a:t>, and then </a:t>
            </a:r>
            <a:r>
              <a:rPr lang="en-US" altLang="en-US" i="1" dirty="0"/>
              <a:t>f</a:t>
            </a:r>
            <a:r>
              <a:rPr lang="en-US" altLang="en-US" dirty="0"/>
              <a:t> as</a:t>
            </a:r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7D818BD-F059-4B3A-8356-7DBBA35827B5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36600" y="3711424"/>
            <a:ext cx="1110488" cy="308260"/>
          </a:xfrm>
        </p:spPr>
        <p:txBody>
          <a:bodyPr/>
          <a:lstStyle/>
          <a:p>
            <a:r>
              <a:rPr lang="en-US" altLang="en-US" dirty="0"/>
              <a:t>follows:</a:t>
            </a:r>
            <a:endParaRPr lang="en-IN" dirty="0"/>
          </a:p>
        </p:txBody>
      </p:sp>
      <p:graphicFrame>
        <p:nvGraphicFramePr>
          <p:cNvPr id="37" name="Content Placeholder 36" descr="(f of g of h)(x) = f(g(h(x)))">
            <a:extLst>
              <a:ext uri="{FF2B5EF4-FFF2-40B4-BE49-F238E27FC236}">
                <a16:creationId xmlns:a16="http://schemas.microsoft.com/office/drawing/2014/main" id="{9C14A234-3679-4575-9351-4DEACB187142}"/>
              </a:ext>
            </a:extLst>
          </p:cNvPr>
          <p:cNvGraphicFramePr>
            <a:graphicFrameLocks noGrp="1" noChangeAspect="1"/>
          </p:cNvGraphicFramePr>
          <p:nvPr>
            <p:ph sz="quarter" idx="37"/>
            <p:extLst>
              <p:ext uri="{D42A27DB-BD31-4B8C-83A1-F6EECF244321}">
                <p14:modId xmlns:p14="http://schemas.microsoft.com/office/powerpoint/2010/main" val="2659402853"/>
              </p:ext>
            </p:extLst>
          </p:nvPr>
        </p:nvGraphicFramePr>
        <p:xfrm>
          <a:off x="4602163" y="4366535"/>
          <a:ext cx="34051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56" name="Equation" r:id="rId11" imgW="3466800" imgH="533160" progId="Equation.DSMT4">
                  <p:embed/>
                </p:oleObj>
              </mc:Choice>
              <mc:Fallback>
                <p:oleObj name="Equation" r:id="rId11" imgW="3466800" imgH="533160" progId="Equation.DSMT4">
                  <p:embed/>
                  <p:pic>
                    <p:nvPicPr>
                      <p:cNvPr id="0" name="Picture 773" descr="(f of g of h)(x) = f(g(h(x)))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4366535"/>
                        <a:ext cx="3405187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48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9C50-9C46-4233-8285-16AF474E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0442"/>
            <a:ext cx="10515600" cy="112607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79C2"/>
                </a:solidFill>
              </a:rPr>
              <a:t>Transformations of Functions</a:t>
            </a:r>
            <a:endParaRPr lang="en-IN" sz="4000" dirty="0">
              <a:solidFill>
                <a:srgbClr val="0079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61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FB22-E919-4360-A959-7AC95EED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of Functions </a:t>
            </a:r>
            <a:r>
              <a:rPr lang="en-US" altLang="en-US" b="0" dirty="0"/>
              <a:t>(1 of 8)</a:t>
            </a:r>
            <a:endParaRPr lang="en-IN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66A7A-C7F2-4C54-B99A-566D848058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289684"/>
            <a:ext cx="10300245" cy="309943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>
                <a:latin typeface="Arial" panose="020B0604020202020204" pitchFamily="34" charset="0"/>
              </a:rPr>
              <a:t>By applying certain transformations to the graph of a given function we can obtain the graphs of related functions.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>
                <a:latin typeface="Arial" panose="020B0604020202020204" pitchFamily="34" charset="0"/>
              </a:rPr>
              <a:t>This will give us the ability to sketch the graphs of many functions quickly by hand. It will also enable us to write equations for given graphs.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>
                <a:latin typeface="Arial" panose="020B0604020202020204" pitchFamily="34" charset="0"/>
              </a:rPr>
              <a:t>Let’s first consider </a:t>
            </a:r>
            <a:r>
              <a:rPr lang="en-US" altLang="en-US" b="1" dirty="0">
                <a:latin typeface="Arial" panose="020B0604020202020204" pitchFamily="34" charset="0"/>
              </a:rPr>
              <a:t>translations </a:t>
            </a:r>
            <a:r>
              <a:rPr lang="en-IN" dirty="0"/>
              <a:t>of graphs</a:t>
            </a:r>
            <a:r>
              <a:rPr lang="en-US" altLang="en-US" dirty="0">
                <a:latin typeface="Arial" panose="020B0604020202020204" pitchFamily="34" charset="0"/>
              </a:rPr>
              <a:t>. If </a:t>
            </a:r>
            <a:r>
              <a:rPr lang="en-US" altLang="en-US" i="1" dirty="0">
                <a:latin typeface="Arial" panose="020B0604020202020204" pitchFamily="34" charset="0"/>
              </a:rPr>
              <a:t>c</a:t>
            </a:r>
            <a:r>
              <a:rPr lang="en-US" altLang="en-US" dirty="0">
                <a:latin typeface="Arial" panose="020B0604020202020204" pitchFamily="34" charset="0"/>
              </a:rPr>
              <a:t> is a positive number, then the graph of </a:t>
            </a:r>
            <a:r>
              <a:rPr lang="en-US" altLang="en-US" i="1" dirty="0">
                <a:latin typeface="Arial" panose="020B0604020202020204" pitchFamily="34" charset="0"/>
              </a:rPr>
              <a:t>y </a:t>
            </a:r>
            <a:r>
              <a:rPr lang="en-US" altLang="en-US" dirty="0">
                <a:latin typeface="Arial" panose="020B0604020202020204" pitchFamily="34" charset="0"/>
              </a:rPr>
              <a:t>= </a:t>
            </a:r>
            <a:r>
              <a:rPr lang="en-US" altLang="en-US" i="1" dirty="0">
                <a:latin typeface="Arial" panose="020B0604020202020204" pitchFamily="34" charset="0"/>
              </a:rPr>
              <a:t>f</a:t>
            </a:r>
            <a:r>
              <a:rPr lang="en-US" altLang="en-US" sz="400" i="1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(</a:t>
            </a:r>
            <a:r>
              <a:rPr lang="en-US" altLang="en-US" i="1" dirty="0">
                <a:latin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</a:rPr>
              <a:t>) + </a:t>
            </a:r>
            <a:r>
              <a:rPr lang="en-US" altLang="en-US" i="1" dirty="0">
                <a:latin typeface="Arial" panose="020B0604020202020204" pitchFamily="34" charset="0"/>
              </a:rPr>
              <a:t>c </a:t>
            </a:r>
            <a:r>
              <a:rPr lang="en-US" altLang="en-US" dirty="0">
                <a:latin typeface="Arial" panose="020B0604020202020204" pitchFamily="34" charset="0"/>
              </a:rPr>
              <a:t>is</a:t>
            </a:r>
            <a:r>
              <a:rPr lang="en-US" altLang="en-US" i="1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just the graph of </a:t>
            </a:r>
            <a:r>
              <a:rPr lang="en-US" altLang="en-US" i="1" dirty="0">
                <a:latin typeface="Arial" panose="020B0604020202020204" pitchFamily="34" charset="0"/>
              </a:rPr>
              <a:t>y </a:t>
            </a:r>
            <a:r>
              <a:rPr lang="en-US" altLang="en-US" dirty="0">
                <a:latin typeface="Arial" panose="020B0604020202020204" pitchFamily="34" charset="0"/>
              </a:rPr>
              <a:t>= </a:t>
            </a:r>
            <a:r>
              <a:rPr lang="en-US" altLang="en-US" i="1" dirty="0">
                <a:latin typeface="Arial" panose="020B0604020202020204" pitchFamily="34" charset="0"/>
              </a:rPr>
              <a:t>f</a:t>
            </a:r>
            <a:r>
              <a:rPr lang="en-US" altLang="en-US" sz="400" i="1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(</a:t>
            </a:r>
            <a:r>
              <a:rPr lang="en-US" altLang="en-US" i="1" dirty="0">
                <a:latin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</a:rPr>
              <a:t>) shifted upward a distance of </a:t>
            </a:r>
            <a:r>
              <a:rPr lang="en-US" altLang="en-US" i="1" dirty="0">
                <a:latin typeface="Arial" panose="020B0604020202020204" pitchFamily="34" charset="0"/>
              </a:rPr>
              <a:t>c</a:t>
            </a:r>
            <a:r>
              <a:rPr lang="en-US" altLang="en-US" dirty="0">
                <a:latin typeface="Arial" panose="020B0604020202020204" pitchFamily="34" charset="0"/>
              </a:rPr>
              <a:t> units (because each </a:t>
            </a:r>
            <a:r>
              <a:rPr lang="en-US" altLang="en-US" i="1" dirty="0">
                <a:latin typeface="Arial" panose="020B0604020202020204" pitchFamily="34" charset="0"/>
              </a:rPr>
              <a:t>y</a:t>
            </a:r>
            <a:r>
              <a:rPr lang="en-US" altLang="en-US" dirty="0">
                <a:latin typeface="Arial" panose="020B0604020202020204" pitchFamily="34" charset="0"/>
              </a:rPr>
              <a:t>-coordinate is increased by the same number </a:t>
            </a:r>
            <a:r>
              <a:rPr lang="en-US" altLang="en-US" i="1" dirty="0">
                <a:latin typeface="Arial" panose="020B0604020202020204" pitchFamily="34" charset="0"/>
              </a:rPr>
              <a:t>c</a:t>
            </a:r>
            <a:r>
              <a:rPr lang="en-US" altLang="en-US" dirty="0">
                <a:latin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5756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E940-8759-49A0-BB32-DDCC2457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of Functions </a:t>
            </a:r>
            <a:r>
              <a:rPr lang="en-US" altLang="en-US" b="0" dirty="0"/>
              <a:t>(2 of 8)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8092C-E06B-412B-A5C1-4FEA37C35C8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8"/>
            <a:ext cx="10721975" cy="722954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Likewise, if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= </a:t>
            </a:r>
            <a:r>
              <a:rPr lang="en-US" altLang="en-US" i="1" dirty="0"/>
              <a:t>f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 − </a:t>
            </a:r>
            <a:r>
              <a:rPr lang="en-US" altLang="en-US" i="1" dirty="0"/>
              <a:t>c</a:t>
            </a:r>
            <a:r>
              <a:rPr lang="en-US" altLang="en-US" dirty="0"/>
              <a:t>), where </a:t>
            </a:r>
            <a:r>
              <a:rPr lang="en-US" altLang="en-US" i="1" dirty="0"/>
              <a:t>c</a:t>
            </a:r>
            <a:r>
              <a:rPr lang="en-US" altLang="en-US" dirty="0"/>
              <a:t> &gt; 0, then the value of </a:t>
            </a:r>
            <a:r>
              <a:rPr lang="en-US" altLang="en-US" i="1" dirty="0"/>
              <a:t>g </a:t>
            </a:r>
            <a:r>
              <a:rPr lang="en-US" altLang="en-US" dirty="0"/>
              <a:t>at </a:t>
            </a:r>
            <a:r>
              <a:rPr lang="en-US" altLang="en-US" i="1" dirty="0"/>
              <a:t>x</a:t>
            </a:r>
            <a:r>
              <a:rPr lang="en-US" altLang="en-US" dirty="0"/>
              <a:t> is the same as the value of </a:t>
            </a:r>
            <a:r>
              <a:rPr lang="en-US" altLang="en-US" i="1" dirty="0"/>
              <a:t>f </a:t>
            </a:r>
            <a:r>
              <a:rPr lang="en-US" altLang="en-US" dirty="0"/>
              <a:t>at </a:t>
            </a:r>
            <a:r>
              <a:rPr lang="en-US" altLang="en-US" i="1" dirty="0"/>
              <a:t>x</a:t>
            </a:r>
            <a:r>
              <a:rPr lang="en-US" altLang="en-US" dirty="0"/>
              <a:t> − </a:t>
            </a:r>
            <a:r>
              <a:rPr lang="en-US" altLang="en-US" i="1" dirty="0"/>
              <a:t>c</a:t>
            </a:r>
            <a:r>
              <a:rPr lang="en-US" altLang="en-US" dirty="0"/>
              <a:t> (</a:t>
            </a:r>
            <a:r>
              <a:rPr lang="en-US" altLang="en-US" i="1" dirty="0"/>
              <a:t>c</a:t>
            </a:r>
            <a:r>
              <a:rPr lang="en-US" altLang="en-US" dirty="0"/>
              <a:t> units to the left of </a:t>
            </a:r>
            <a:r>
              <a:rPr lang="en-US" altLang="en-US" i="1" dirty="0"/>
              <a:t>x</a:t>
            </a:r>
            <a:r>
              <a:rPr lang="en-US" altLang="en-US" dirty="0"/>
              <a:t>).</a:t>
            </a:r>
            <a:endParaRPr lang="en-IN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04512-9875-46A2-9161-F5EDE7E387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1971" y="2296498"/>
            <a:ext cx="6138223" cy="135222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Therefore the graph of </a:t>
            </a:r>
            <a:r>
              <a:rPr lang="en-US" altLang="en-US" i="1" dirty="0"/>
              <a:t>y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 − </a:t>
            </a:r>
            <a:r>
              <a:rPr lang="en-US" altLang="en-US" i="1" dirty="0"/>
              <a:t>c</a:t>
            </a:r>
            <a:r>
              <a:rPr lang="en-US" altLang="en-US" dirty="0"/>
              <a:t>) is just the graph of </a:t>
            </a:r>
            <a:r>
              <a:rPr lang="en-US" altLang="en-US" i="1" dirty="0"/>
              <a:t>y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shifted </a:t>
            </a:r>
            <a:r>
              <a:rPr lang="en-US" altLang="en-US" i="1" dirty="0"/>
              <a:t>c</a:t>
            </a:r>
            <a:r>
              <a:rPr lang="en-US" altLang="en-US" dirty="0"/>
              <a:t> units to the right (see Figure 1). 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4E28DCF9-A1C5-40C2-8DFC-852300B1032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215140" y="5765540"/>
            <a:ext cx="960040" cy="272403"/>
          </a:xfrm>
        </p:spPr>
        <p:txBody>
          <a:bodyPr/>
          <a:lstStyle/>
          <a:p>
            <a:pPr algn="ctr"/>
            <a:r>
              <a:rPr lang="en-US" altLang="en-US" sz="1200" b="1" dirty="0"/>
              <a:t>Figure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28DCF9-A1C5-40C2-8DFC-852300B1032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36786" y="5433640"/>
            <a:ext cx="2907895" cy="401103"/>
          </a:xfrm>
        </p:spPr>
        <p:txBody>
          <a:bodyPr/>
          <a:lstStyle/>
          <a:p>
            <a:pPr algn="ctr"/>
            <a:r>
              <a:rPr lang="en-US" altLang="en-US" sz="1400" dirty="0"/>
              <a:t>Translating the graph of </a:t>
            </a:r>
            <a:r>
              <a:rPr lang="en-US" altLang="en-US" sz="1400" i="1" dirty="0"/>
              <a:t>f</a:t>
            </a:r>
            <a:endParaRPr lang="en-US" altLang="en-US" sz="1400" b="1" dirty="0"/>
          </a:p>
        </p:txBody>
      </p:sp>
      <p:pic>
        <p:nvPicPr>
          <p:cNvPr id="6" name="Content Placeholder 5" descr="Five curves are graphed on the x y coordinate plane. The curve y = f(x) is graphed in the first quadrant. Two imaginary axes intersect at one point on the curve. The other four curves are translations of the first curve. Y = f(x minus c) is a translation to the right. Y = f(x + c) is a translation to the left. Y = f(x) + c is a translation upward. Y = f(x) minus c is a translation downward.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7560848" y="2194899"/>
            <a:ext cx="3837007" cy="3071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326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157B-2EE2-4DF9-A414-CB14869B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of Functions </a:t>
            </a:r>
            <a:r>
              <a:rPr lang="en-US" altLang="en-US" b="0" dirty="0"/>
              <a:t>(3 of 8)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B6920-A6BA-4C52-B320-2698BF7A5F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576" y="1289684"/>
            <a:ext cx="11198488" cy="4208908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IN" b="1" dirty="0">
                <a:solidFill>
                  <a:srgbClr val="EF2E24"/>
                </a:solidFill>
              </a:rPr>
              <a:t>Vertical and Horizontal Shifts </a:t>
            </a:r>
            <a:r>
              <a:rPr lang="en-IN" dirty="0">
                <a:latin typeface="Arial" panose="020B0604020202020204" pitchFamily="34" charset="0"/>
              </a:rPr>
              <a:t>Suppose </a:t>
            </a:r>
            <a:r>
              <a:rPr lang="en-IN" i="1" dirty="0">
                <a:latin typeface="Arial" panose="020B0604020202020204" pitchFamily="34" charset="0"/>
              </a:rPr>
              <a:t>c</a:t>
            </a:r>
            <a:r>
              <a:rPr lang="en-IN" dirty="0">
                <a:latin typeface="Arial" panose="020B0604020202020204" pitchFamily="34" charset="0"/>
              </a:rPr>
              <a:t> &gt; 0. To obtain the graph of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IN" i="1" dirty="0">
                <a:latin typeface="Arial" panose="020B0604020202020204" pitchFamily="34" charset="0"/>
              </a:rPr>
              <a:t>              y</a:t>
            </a:r>
            <a:r>
              <a:rPr lang="en-IN" dirty="0">
                <a:latin typeface="Arial" panose="020B0604020202020204" pitchFamily="34" charset="0"/>
              </a:rPr>
              <a:t> = </a:t>
            </a:r>
            <a:r>
              <a:rPr lang="en-IN" i="1" dirty="0">
                <a:latin typeface="Arial" panose="020B0604020202020204" pitchFamily="34" charset="0"/>
              </a:rPr>
              <a:t>f</a:t>
            </a:r>
            <a:r>
              <a:rPr lang="en-IN" sz="400" i="1" dirty="0">
                <a:latin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(</a:t>
            </a:r>
            <a:r>
              <a:rPr lang="en-IN" i="1" dirty="0">
                <a:latin typeface="Arial" panose="020B0604020202020204" pitchFamily="34" charset="0"/>
              </a:rPr>
              <a:t>x</a:t>
            </a:r>
            <a:r>
              <a:rPr lang="en-IN" dirty="0">
                <a:latin typeface="Arial" panose="020B0604020202020204" pitchFamily="34" charset="0"/>
              </a:rPr>
              <a:t>) + </a:t>
            </a:r>
            <a:r>
              <a:rPr lang="en-IN" i="1" dirty="0">
                <a:latin typeface="Arial" panose="020B0604020202020204" pitchFamily="34" charset="0"/>
              </a:rPr>
              <a:t>c</a:t>
            </a:r>
            <a:r>
              <a:rPr lang="en-IN" dirty="0">
                <a:latin typeface="Arial" panose="020B0604020202020204" pitchFamily="34" charset="0"/>
              </a:rPr>
              <a:t>, shift the graph of </a:t>
            </a:r>
            <a:r>
              <a:rPr lang="en-IN" i="1" dirty="0">
                <a:latin typeface="Arial" panose="020B0604020202020204" pitchFamily="34" charset="0"/>
              </a:rPr>
              <a:t>y</a:t>
            </a:r>
            <a:r>
              <a:rPr lang="en-IN" dirty="0">
                <a:latin typeface="Arial" panose="020B0604020202020204" pitchFamily="34" charset="0"/>
              </a:rPr>
              <a:t> = </a:t>
            </a:r>
            <a:r>
              <a:rPr lang="en-IN" i="1" dirty="0">
                <a:latin typeface="Arial" panose="020B0604020202020204" pitchFamily="34" charset="0"/>
              </a:rPr>
              <a:t>f</a:t>
            </a:r>
            <a:r>
              <a:rPr lang="en-IN" sz="400" i="1" dirty="0">
                <a:latin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(</a:t>
            </a:r>
            <a:r>
              <a:rPr lang="en-IN" i="1" dirty="0">
                <a:latin typeface="Arial" panose="020B0604020202020204" pitchFamily="34" charset="0"/>
              </a:rPr>
              <a:t>x</a:t>
            </a:r>
            <a:r>
              <a:rPr lang="en-IN" dirty="0">
                <a:latin typeface="Arial" panose="020B0604020202020204" pitchFamily="34" charset="0"/>
              </a:rPr>
              <a:t>) a distance </a:t>
            </a:r>
            <a:r>
              <a:rPr lang="en-IN" i="1" dirty="0">
                <a:latin typeface="Arial" panose="020B0604020202020204" pitchFamily="34" charset="0"/>
              </a:rPr>
              <a:t>c</a:t>
            </a:r>
            <a:r>
              <a:rPr lang="en-IN" dirty="0">
                <a:latin typeface="Arial" panose="020B0604020202020204" pitchFamily="34" charset="0"/>
              </a:rPr>
              <a:t> units upward</a:t>
            </a: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IN" i="1" dirty="0">
                <a:latin typeface="Arial" panose="020B0604020202020204" pitchFamily="34" charset="0"/>
              </a:rPr>
              <a:t>y</a:t>
            </a:r>
            <a:r>
              <a:rPr lang="en-IN" dirty="0">
                <a:latin typeface="Arial" panose="020B0604020202020204" pitchFamily="34" charset="0"/>
              </a:rPr>
              <a:t> = </a:t>
            </a:r>
            <a:r>
              <a:rPr lang="en-IN" i="1" dirty="0">
                <a:latin typeface="Arial" panose="020B0604020202020204" pitchFamily="34" charset="0"/>
              </a:rPr>
              <a:t>f</a:t>
            </a:r>
            <a:r>
              <a:rPr lang="en-IN" sz="400" i="1" dirty="0">
                <a:latin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(</a:t>
            </a:r>
            <a:r>
              <a:rPr lang="en-IN" i="1" dirty="0">
                <a:latin typeface="Arial" panose="020B0604020202020204" pitchFamily="34" charset="0"/>
              </a:rPr>
              <a:t>x</a:t>
            </a:r>
            <a:r>
              <a:rPr lang="en-IN" dirty="0">
                <a:latin typeface="Arial" panose="020B0604020202020204" pitchFamily="34" charset="0"/>
              </a:rPr>
              <a:t>) − </a:t>
            </a:r>
            <a:r>
              <a:rPr lang="en-IN" i="1" dirty="0">
                <a:latin typeface="Arial" panose="020B0604020202020204" pitchFamily="34" charset="0"/>
              </a:rPr>
              <a:t>c</a:t>
            </a:r>
            <a:r>
              <a:rPr lang="en-IN" dirty="0">
                <a:latin typeface="Arial" panose="020B0604020202020204" pitchFamily="34" charset="0"/>
              </a:rPr>
              <a:t>, shift the graph of </a:t>
            </a:r>
            <a:r>
              <a:rPr lang="en-IN" i="1" dirty="0">
                <a:latin typeface="Arial" panose="020B0604020202020204" pitchFamily="34" charset="0"/>
              </a:rPr>
              <a:t>y</a:t>
            </a:r>
            <a:r>
              <a:rPr lang="en-IN" dirty="0">
                <a:latin typeface="Arial" panose="020B0604020202020204" pitchFamily="34" charset="0"/>
              </a:rPr>
              <a:t> = </a:t>
            </a:r>
            <a:r>
              <a:rPr lang="en-IN" i="1" dirty="0">
                <a:latin typeface="Arial" panose="020B0604020202020204" pitchFamily="34" charset="0"/>
              </a:rPr>
              <a:t>f</a:t>
            </a:r>
            <a:r>
              <a:rPr lang="en-IN" sz="400" i="1" dirty="0">
                <a:latin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(</a:t>
            </a:r>
            <a:r>
              <a:rPr lang="en-IN" i="1" dirty="0">
                <a:latin typeface="Arial" panose="020B0604020202020204" pitchFamily="34" charset="0"/>
              </a:rPr>
              <a:t>x</a:t>
            </a:r>
            <a:r>
              <a:rPr lang="en-IN" dirty="0">
                <a:latin typeface="Arial" panose="020B0604020202020204" pitchFamily="34" charset="0"/>
              </a:rPr>
              <a:t>) a distance </a:t>
            </a:r>
            <a:r>
              <a:rPr lang="en-IN" i="1" dirty="0">
                <a:latin typeface="Arial" panose="020B0604020202020204" pitchFamily="34" charset="0"/>
              </a:rPr>
              <a:t>c</a:t>
            </a:r>
            <a:r>
              <a:rPr lang="en-IN" dirty="0">
                <a:latin typeface="Arial" panose="020B0604020202020204" pitchFamily="34" charset="0"/>
              </a:rPr>
              <a:t> units downward</a:t>
            </a: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IN" i="1" dirty="0">
                <a:latin typeface="Arial" panose="020B0604020202020204" pitchFamily="34" charset="0"/>
              </a:rPr>
              <a:t>y</a:t>
            </a:r>
            <a:r>
              <a:rPr lang="en-IN" dirty="0">
                <a:latin typeface="Arial" panose="020B0604020202020204" pitchFamily="34" charset="0"/>
              </a:rPr>
              <a:t> = </a:t>
            </a:r>
            <a:r>
              <a:rPr lang="en-IN" i="1" dirty="0">
                <a:latin typeface="Arial" panose="020B0604020202020204" pitchFamily="34" charset="0"/>
              </a:rPr>
              <a:t>f</a:t>
            </a:r>
            <a:r>
              <a:rPr lang="en-IN" sz="400" i="1" dirty="0">
                <a:latin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(</a:t>
            </a:r>
            <a:r>
              <a:rPr lang="en-IN" i="1" dirty="0">
                <a:latin typeface="Arial" panose="020B0604020202020204" pitchFamily="34" charset="0"/>
              </a:rPr>
              <a:t>x</a:t>
            </a:r>
            <a:r>
              <a:rPr lang="en-IN" dirty="0">
                <a:latin typeface="Arial" panose="020B0604020202020204" pitchFamily="34" charset="0"/>
              </a:rPr>
              <a:t> − </a:t>
            </a:r>
            <a:r>
              <a:rPr lang="en-IN" i="1" dirty="0">
                <a:latin typeface="Arial" panose="020B0604020202020204" pitchFamily="34" charset="0"/>
              </a:rPr>
              <a:t>c</a:t>
            </a:r>
            <a:r>
              <a:rPr lang="en-IN" dirty="0">
                <a:latin typeface="Arial" panose="020B0604020202020204" pitchFamily="34" charset="0"/>
              </a:rPr>
              <a:t>), shift the graph of </a:t>
            </a:r>
            <a:r>
              <a:rPr lang="en-IN" i="1" dirty="0">
                <a:latin typeface="Arial" panose="020B0604020202020204" pitchFamily="34" charset="0"/>
              </a:rPr>
              <a:t>y</a:t>
            </a:r>
            <a:r>
              <a:rPr lang="en-IN" dirty="0">
                <a:latin typeface="Arial" panose="020B0604020202020204" pitchFamily="34" charset="0"/>
              </a:rPr>
              <a:t> = </a:t>
            </a:r>
            <a:r>
              <a:rPr lang="en-IN" i="1" dirty="0">
                <a:latin typeface="Arial" panose="020B0604020202020204" pitchFamily="34" charset="0"/>
              </a:rPr>
              <a:t>f</a:t>
            </a:r>
            <a:r>
              <a:rPr lang="en-IN" sz="400" i="1" dirty="0">
                <a:latin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(</a:t>
            </a:r>
            <a:r>
              <a:rPr lang="en-IN" i="1" dirty="0">
                <a:latin typeface="Arial" panose="020B0604020202020204" pitchFamily="34" charset="0"/>
              </a:rPr>
              <a:t>x</a:t>
            </a:r>
            <a:r>
              <a:rPr lang="en-IN" dirty="0">
                <a:latin typeface="Arial" panose="020B0604020202020204" pitchFamily="34" charset="0"/>
              </a:rPr>
              <a:t>) a distance </a:t>
            </a:r>
            <a:r>
              <a:rPr lang="en-IN" i="1" dirty="0">
                <a:latin typeface="Arial" panose="020B0604020202020204" pitchFamily="34" charset="0"/>
              </a:rPr>
              <a:t>c</a:t>
            </a:r>
            <a:r>
              <a:rPr lang="en-IN" dirty="0">
                <a:latin typeface="Arial" panose="020B0604020202020204" pitchFamily="34" charset="0"/>
              </a:rPr>
              <a:t> units to the right</a:t>
            </a: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IN" i="1" dirty="0">
                <a:latin typeface="Arial" panose="020B0604020202020204" pitchFamily="34" charset="0"/>
              </a:rPr>
              <a:t>y</a:t>
            </a:r>
            <a:r>
              <a:rPr lang="en-IN" dirty="0">
                <a:latin typeface="Arial" panose="020B0604020202020204" pitchFamily="34" charset="0"/>
              </a:rPr>
              <a:t> = </a:t>
            </a:r>
            <a:r>
              <a:rPr lang="en-IN" i="1" dirty="0">
                <a:latin typeface="Arial" panose="020B0604020202020204" pitchFamily="34" charset="0"/>
              </a:rPr>
              <a:t>f</a:t>
            </a:r>
            <a:r>
              <a:rPr lang="en-IN" sz="400" i="1" dirty="0">
                <a:latin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(</a:t>
            </a:r>
            <a:r>
              <a:rPr lang="en-IN" i="1" dirty="0">
                <a:latin typeface="Arial" panose="020B0604020202020204" pitchFamily="34" charset="0"/>
              </a:rPr>
              <a:t>x</a:t>
            </a:r>
            <a:r>
              <a:rPr lang="en-IN" dirty="0">
                <a:latin typeface="Arial" panose="020B0604020202020204" pitchFamily="34" charset="0"/>
              </a:rPr>
              <a:t> + </a:t>
            </a:r>
            <a:r>
              <a:rPr lang="en-IN" i="1" dirty="0">
                <a:latin typeface="Arial" panose="020B0604020202020204" pitchFamily="34" charset="0"/>
              </a:rPr>
              <a:t>c</a:t>
            </a:r>
            <a:r>
              <a:rPr lang="en-IN" dirty="0">
                <a:latin typeface="Arial" panose="020B0604020202020204" pitchFamily="34" charset="0"/>
              </a:rPr>
              <a:t>), shift the graph of </a:t>
            </a:r>
            <a:r>
              <a:rPr lang="en-IN" i="1" dirty="0">
                <a:latin typeface="Arial" panose="020B0604020202020204" pitchFamily="34" charset="0"/>
              </a:rPr>
              <a:t>y</a:t>
            </a:r>
            <a:r>
              <a:rPr lang="en-IN" dirty="0">
                <a:latin typeface="Arial" panose="020B0604020202020204" pitchFamily="34" charset="0"/>
              </a:rPr>
              <a:t> = </a:t>
            </a:r>
            <a:r>
              <a:rPr lang="en-IN" i="1" dirty="0">
                <a:latin typeface="Arial" panose="020B0604020202020204" pitchFamily="34" charset="0"/>
              </a:rPr>
              <a:t>f</a:t>
            </a:r>
            <a:r>
              <a:rPr lang="en-IN" sz="400" i="1" dirty="0">
                <a:latin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(</a:t>
            </a:r>
            <a:r>
              <a:rPr lang="en-IN" i="1" dirty="0">
                <a:latin typeface="Arial" panose="020B0604020202020204" pitchFamily="34" charset="0"/>
              </a:rPr>
              <a:t>x</a:t>
            </a:r>
            <a:r>
              <a:rPr lang="en-IN" dirty="0">
                <a:latin typeface="Arial" panose="020B0604020202020204" pitchFamily="34" charset="0"/>
              </a:rPr>
              <a:t>) a distance </a:t>
            </a:r>
            <a:r>
              <a:rPr lang="en-IN" i="1" dirty="0">
                <a:latin typeface="Arial" panose="020B0604020202020204" pitchFamily="34" charset="0"/>
              </a:rPr>
              <a:t>c</a:t>
            </a:r>
            <a:r>
              <a:rPr lang="en-IN" dirty="0">
                <a:latin typeface="Arial" panose="020B0604020202020204" pitchFamily="34" charset="0"/>
              </a:rPr>
              <a:t> units to the left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>
                <a:latin typeface="Arial" panose="020B0604020202020204" pitchFamily="34" charset="0"/>
              </a:rPr>
              <a:t>Now let’s consider the </a:t>
            </a:r>
            <a:r>
              <a:rPr lang="en-US" altLang="en-US" b="1" dirty="0">
                <a:latin typeface="Arial" panose="020B0604020202020204" pitchFamily="34" charset="0"/>
              </a:rPr>
              <a:t>stretching </a:t>
            </a:r>
            <a:r>
              <a:rPr lang="en-US" altLang="en-US" dirty="0">
                <a:latin typeface="Arial" panose="020B0604020202020204" pitchFamily="34" charset="0"/>
              </a:rPr>
              <a:t>and </a:t>
            </a:r>
            <a:r>
              <a:rPr lang="en-US" altLang="en-US" b="1" dirty="0">
                <a:latin typeface="Arial" panose="020B0604020202020204" pitchFamily="34" charset="0"/>
              </a:rPr>
              <a:t>reflecting </a:t>
            </a:r>
            <a:r>
              <a:rPr lang="en-US" altLang="en-US" dirty="0">
                <a:latin typeface="Arial" panose="020B0604020202020204" pitchFamily="34" charset="0"/>
              </a:rPr>
              <a:t>transformations. If </a:t>
            </a:r>
            <a:r>
              <a:rPr lang="en-US" altLang="en-US" i="1" dirty="0">
                <a:latin typeface="Arial" panose="020B0604020202020204" pitchFamily="34" charset="0"/>
              </a:rPr>
              <a:t>c</a:t>
            </a:r>
            <a:r>
              <a:rPr lang="en-US" altLang="en-US" dirty="0">
                <a:latin typeface="Arial" panose="020B0604020202020204" pitchFamily="34" charset="0"/>
              </a:rPr>
              <a:t> &gt; 1, then the graph of </a:t>
            </a:r>
            <a:r>
              <a:rPr lang="en-US" altLang="en-US" i="1" dirty="0">
                <a:latin typeface="Arial" panose="020B0604020202020204" pitchFamily="34" charset="0"/>
              </a:rPr>
              <a:t>y</a:t>
            </a:r>
            <a:r>
              <a:rPr lang="en-US" altLang="en-US" dirty="0">
                <a:latin typeface="Arial" panose="020B0604020202020204" pitchFamily="34" charset="0"/>
              </a:rPr>
              <a:t> = </a:t>
            </a:r>
            <a:r>
              <a:rPr lang="en-US" altLang="en-US" i="1" dirty="0" err="1">
                <a:latin typeface="Arial" panose="020B0604020202020204" pitchFamily="34" charset="0"/>
              </a:rPr>
              <a:t>cf</a:t>
            </a:r>
            <a:r>
              <a:rPr lang="en-US" altLang="en-US" sz="400" i="1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(</a:t>
            </a:r>
            <a:r>
              <a:rPr lang="en-US" altLang="en-US" i="1" dirty="0">
                <a:latin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</a:rPr>
              <a:t>) is the graph of </a:t>
            </a:r>
            <a:r>
              <a:rPr lang="en-US" altLang="en-US" i="1" dirty="0">
                <a:latin typeface="Arial" panose="020B0604020202020204" pitchFamily="34" charset="0"/>
              </a:rPr>
              <a:t>y</a:t>
            </a:r>
            <a:r>
              <a:rPr lang="en-US" altLang="en-US" dirty="0">
                <a:latin typeface="Arial" panose="020B0604020202020204" pitchFamily="34" charset="0"/>
              </a:rPr>
              <a:t> = </a:t>
            </a:r>
            <a:r>
              <a:rPr lang="en-US" altLang="en-US" i="1" dirty="0">
                <a:latin typeface="Arial" panose="020B0604020202020204" pitchFamily="34" charset="0"/>
              </a:rPr>
              <a:t>f</a:t>
            </a:r>
            <a:r>
              <a:rPr lang="en-US" altLang="en-US" sz="400" i="1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(</a:t>
            </a:r>
            <a:r>
              <a:rPr lang="en-US" altLang="en-US" i="1" dirty="0">
                <a:latin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</a:rPr>
              <a:t>) stretched by a factor of </a:t>
            </a:r>
            <a:r>
              <a:rPr lang="en-US" altLang="en-US" i="1" dirty="0">
                <a:latin typeface="Arial" panose="020B0604020202020204" pitchFamily="34" charset="0"/>
              </a:rPr>
              <a:t>c </a:t>
            </a:r>
            <a:r>
              <a:rPr lang="en-US" altLang="en-US" dirty="0">
                <a:latin typeface="Arial" panose="020B0604020202020204" pitchFamily="34" charset="0"/>
              </a:rPr>
              <a:t>in the vertical direction (because each </a:t>
            </a:r>
            <a:r>
              <a:rPr lang="en-US" altLang="en-US" i="1" dirty="0">
                <a:latin typeface="Arial" panose="020B0604020202020204" pitchFamily="34" charset="0"/>
              </a:rPr>
              <a:t>y</a:t>
            </a:r>
            <a:r>
              <a:rPr lang="en-US" altLang="en-US" dirty="0">
                <a:latin typeface="Arial" panose="020B0604020202020204" pitchFamily="34" charset="0"/>
              </a:rPr>
              <a:t>-coordinate is multiplied by the same number </a:t>
            </a:r>
            <a:r>
              <a:rPr lang="en-US" altLang="en-US" i="1" dirty="0">
                <a:latin typeface="Arial" panose="020B0604020202020204" pitchFamily="34" charset="0"/>
              </a:rPr>
              <a:t>c</a:t>
            </a:r>
            <a:r>
              <a:rPr lang="en-US" altLang="en-US" dirty="0">
                <a:latin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8132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E940-8759-49A0-BB32-DDCC2457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of Functions </a:t>
            </a:r>
            <a:r>
              <a:rPr lang="en-US" altLang="en-US" b="0" dirty="0"/>
              <a:t>(4 of 8)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8092C-E06B-412B-A5C1-4FEA37C35C8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102115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>
                <a:latin typeface="Arial" panose="020B0604020202020204" pitchFamily="34" charset="0"/>
              </a:rPr>
              <a:t>The graph of </a:t>
            </a:r>
            <a:r>
              <a:rPr lang="en-US" altLang="en-US" i="1" dirty="0">
                <a:latin typeface="Arial" panose="020B0604020202020204" pitchFamily="34" charset="0"/>
              </a:rPr>
              <a:t>y</a:t>
            </a:r>
            <a:r>
              <a:rPr lang="en-US" altLang="en-US" dirty="0">
                <a:latin typeface="Arial" panose="020B0604020202020204" pitchFamily="34" charset="0"/>
              </a:rPr>
              <a:t> = −</a:t>
            </a:r>
            <a:r>
              <a:rPr lang="en-US" altLang="en-US" i="1" dirty="0">
                <a:latin typeface="Arial" panose="020B0604020202020204" pitchFamily="34" charset="0"/>
              </a:rPr>
              <a:t>f</a:t>
            </a:r>
            <a:r>
              <a:rPr lang="en-US" altLang="en-US" sz="400" i="1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(</a:t>
            </a:r>
            <a:r>
              <a:rPr lang="en-US" altLang="en-US" i="1" dirty="0">
                <a:latin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</a:rPr>
              <a:t>) is the graph of </a:t>
            </a:r>
            <a:r>
              <a:rPr lang="en-US" altLang="en-US" i="1" dirty="0">
                <a:latin typeface="Arial" panose="020B0604020202020204" pitchFamily="34" charset="0"/>
              </a:rPr>
              <a:t>y</a:t>
            </a:r>
            <a:r>
              <a:rPr lang="en-US" altLang="en-US" dirty="0">
                <a:latin typeface="Arial" panose="020B0604020202020204" pitchFamily="34" charset="0"/>
              </a:rPr>
              <a:t> = </a:t>
            </a:r>
            <a:r>
              <a:rPr lang="en-US" altLang="en-US" i="1" dirty="0">
                <a:latin typeface="Arial" panose="020B0604020202020204" pitchFamily="34" charset="0"/>
              </a:rPr>
              <a:t>f</a:t>
            </a:r>
            <a:r>
              <a:rPr lang="en-US" altLang="en-US" sz="400" i="1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(</a:t>
            </a:r>
            <a:r>
              <a:rPr lang="en-US" altLang="en-US" i="1" dirty="0">
                <a:latin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</a:rPr>
              <a:t>) reflected about the </a:t>
            </a:r>
            <a:r>
              <a:rPr lang="en-US" altLang="en-US" i="1" dirty="0">
                <a:latin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</a:rPr>
              <a:t>-axis because the point (</a:t>
            </a:r>
            <a:r>
              <a:rPr lang="en-US" altLang="en-US" i="1" dirty="0">
                <a:latin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i="1" dirty="0">
                <a:latin typeface="Arial" panose="020B0604020202020204" pitchFamily="34" charset="0"/>
              </a:rPr>
              <a:t>y</a:t>
            </a:r>
            <a:r>
              <a:rPr lang="en-US" altLang="en-US" dirty="0">
                <a:latin typeface="Arial" panose="020B0604020202020204" pitchFamily="34" charset="0"/>
              </a:rPr>
              <a:t>) is replaced by the point (</a:t>
            </a:r>
            <a:r>
              <a:rPr lang="en-US" altLang="en-US" i="1" dirty="0">
                <a:latin typeface="Arial" panose="020B0604020202020204" pitchFamily="34" charset="0"/>
              </a:rPr>
              <a:t>x</a:t>
            </a:r>
            <a:r>
              <a:rPr lang="en-US" altLang="en-US" dirty="0">
                <a:latin typeface="Arial" panose="020B0604020202020204" pitchFamily="34" charset="0"/>
              </a:rPr>
              <a:t>, −</a:t>
            </a:r>
            <a:r>
              <a:rPr lang="en-US" altLang="en-US" i="1" dirty="0">
                <a:latin typeface="Arial" panose="020B0604020202020204" pitchFamily="34" charset="0"/>
              </a:rPr>
              <a:t>y</a:t>
            </a:r>
            <a:r>
              <a:rPr lang="en-US" altLang="en-US" dirty="0">
                <a:latin typeface="Arial" panose="020B0604020202020204" pitchFamily="34" charset="0"/>
              </a:rPr>
              <a:t>).</a:t>
            </a:r>
            <a:endParaRPr lang="en-IN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04512-9875-46A2-9161-F5EDE7E387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1971" y="2571709"/>
            <a:ext cx="6344629" cy="1409164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(See Figure 2 and the following chart, where the results of other stretching, shrinking, and reflecting transformations are also given.)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4E28DCF9-A1C5-40C2-8DFC-852300B1032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203072" y="5698130"/>
            <a:ext cx="1125440" cy="222333"/>
          </a:xfrm>
        </p:spPr>
        <p:txBody>
          <a:bodyPr/>
          <a:lstStyle/>
          <a:p>
            <a:pPr algn="ctr"/>
            <a:r>
              <a:rPr lang="en-US" altLang="en-US" sz="1200" b="1" dirty="0"/>
              <a:t>Figure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28DCF9-A1C5-40C2-8DFC-852300B1032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571232" y="5343896"/>
            <a:ext cx="4389120" cy="331189"/>
          </a:xfrm>
        </p:spPr>
        <p:txBody>
          <a:bodyPr/>
          <a:lstStyle/>
          <a:p>
            <a:pPr algn="ctr"/>
            <a:r>
              <a:rPr lang="en-US" altLang="en-US" sz="1400" dirty="0"/>
              <a:t>Stretching and reflecting the graph of </a:t>
            </a:r>
            <a:r>
              <a:rPr lang="en-US" altLang="en-US" sz="1400" i="1" dirty="0"/>
              <a:t>f</a:t>
            </a:r>
          </a:p>
        </p:txBody>
      </p:sp>
      <p:pic>
        <p:nvPicPr>
          <p:cNvPr id="9" name="Content Placeholder 8" descr="Five curves are graphed on the x y coordinate plane. The curve y = f(x) is graphed in the first quadrant. Y = f(negative x) is symmetric of the first curve about the y axis. Y = negative f(x) is symmetric of the first curve about the x axis. Y = (1∕c)f(x) is below the first curve and has smaller amplitude. Y = c f(x) with c &gt; 1 is above the first curve and has larger amplitude.">
            <a:extLst>
              <a:ext uri="{FF2B5EF4-FFF2-40B4-BE49-F238E27FC236}">
                <a16:creationId xmlns:a16="http://schemas.microsoft.com/office/drawing/2014/main" id="{C70EC52C-08D0-46E8-9B9E-842B1AFD702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8139591" y="1957841"/>
            <a:ext cx="3252402" cy="3121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906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C9B1911-09B9-44D4-99E8-32B2E71C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of Functions </a:t>
            </a:r>
            <a:r>
              <a:rPr lang="en-US" altLang="en-US" b="0" dirty="0"/>
              <a:t>(5 of 8)</a:t>
            </a:r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E87FFD4-8078-4004-A6CB-E5A2FCA8BE7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750063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IN" b="1" dirty="0">
                <a:solidFill>
                  <a:srgbClr val="EF2E24"/>
                </a:solidFill>
              </a:rPr>
              <a:t>Vertical and Horizontal Stretching and Reflecting</a:t>
            </a:r>
            <a:r>
              <a:rPr lang="en-IN" dirty="0"/>
              <a:t> Suppose </a:t>
            </a:r>
            <a:r>
              <a:rPr lang="en-IN" i="1" dirty="0"/>
              <a:t>c</a:t>
            </a:r>
            <a:r>
              <a:rPr lang="en-IN" dirty="0"/>
              <a:t> &gt; 1. To obtain the graph of</a:t>
            </a:r>
          </a:p>
        </p:txBody>
      </p:sp>
      <p:graphicFrame>
        <p:nvGraphicFramePr>
          <p:cNvPr id="17" name="Content Placeholder 16" descr="y = c(f(x)), stretch the graph of y = f(x) vertically by a factor of c. y = ((1/c)(f(x))), shrink the graph of y = f(x) vertically by a factor of c. y = f(cx), shrink the graph of y = f(x) horizontally by a factor of c. y = f(x/c), stretch the graph of y = f(x) horizontally by a factor of c. y = (negative f(x)), reflect the graph of y = f(x) about the x-axis. y = f(negative x), reflect the graph of y = f(x) about the y-axis.">
            <a:extLst>
              <a:ext uri="{FF2B5EF4-FFF2-40B4-BE49-F238E27FC236}">
                <a16:creationId xmlns:a16="http://schemas.microsoft.com/office/drawing/2014/main" id="{F8D3CC1F-BD4B-47C3-96D3-42FDD6295B7A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1898316390"/>
              </p:ext>
            </p:extLst>
          </p:nvPr>
        </p:nvGraphicFramePr>
        <p:xfrm>
          <a:off x="1804760" y="2379433"/>
          <a:ext cx="9216633" cy="3004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50" name="Equation" r:id="rId3" imgW="9359640" imgH="3047760" progId="Equation.DSMT4">
                  <p:embed/>
                </p:oleObj>
              </mc:Choice>
              <mc:Fallback>
                <p:oleObj name="Equation" r:id="rId3" imgW="9359640" imgH="3047760" progId="Equation.DSMT4">
                  <p:embed/>
                  <p:pic>
                    <p:nvPicPr>
                      <p:cNvPr id="0" name="Picture 183" descr="y = c(f(x)), stretch the graph of y = f(x) vertically by a factor of c. y = ((1/c)(f(x))), shrink the graph of y = f(x) vertically by a factor of c. y = f(cx), shrink the graph of y = f(x) horizontally by a factor of c. y = f(x/c), stretch the graph of y = f(x) horizontally by a factor of c. y = (negative f(x)), reflect the graph of y = f(x) about the x-axis. y = f(negative x), reflect the graph of y = f(x) about the y-axis.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760" y="2379433"/>
                        <a:ext cx="9216633" cy="30049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0420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C30C-3A68-4533-8620-496113C3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Transformations of Functions </a:t>
            </a:r>
            <a:r>
              <a:rPr lang="en-US" altLang="en-US" b="0" dirty="0"/>
              <a:t>(6 of 8)</a:t>
            </a:r>
            <a:endParaRPr lang="en-IN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93A3E-A495-4DB3-95AB-FF28C700372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768667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Figure 3 illustrates these stretching transformations when applied to the cosine function with </a:t>
            </a:r>
            <a:r>
              <a:rPr lang="en-US" altLang="en-US" i="1" dirty="0"/>
              <a:t>c </a:t>
            </a:r>
            <a:r>
              <a:rPr lang="en-US" altLang="en-US" dirty="0"/>
              <a:t>= 2.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0CB9F-44A6-46EE-9C5C-CBD71C329D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5354005"/>
            <a:ext cx="10721975" cy="333564"/>
          </a:xfrm>
        </p:spPr>
        <p:txBody>
          <a:bodyPr/>
          <a:lstStyle/>
          <a:p>
            <a:pPr algn="ctr"/>
            <a:r>
              <a:rPr lang="en-US" altLang="en-US" sz="1200" b="1" dirty="0"/>
              <a:t>Figure 3</a:t>
            </a:r>
          </a:p>
        </p:txBody>
      </p:sp>
      <p:pic>
        <p:nvPicPr>
          <p:cNvPr id="7" name="Content Placeholder 6" descr="Two sets of transformations of y = cos(x) are graphed on the x y coordinate plane. The first set consists of y = cos(x), y = (1∕2) cos(x) and y = 2 cos(x). The amplitude of the curves increases as the coefficient of cos(x) increases. The second set consists of y = cos(x), y = cos(2x) and y = cos((1∕2)x). The period increases as the coefficient of x decreases.">
            <a:extLst>
              <a:ext uri="{FF2B5EF4-FFF2-40B4-BE49-F238E27FC236}">
                <a16:creationId xmlns:a16="http://schemas.microsoft.com/office/drawing/2014/main" id="{9E5D68C5-DA4D-44A8-9D49-8AAE725F288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69512" y="2296128"/>
            <a:ext cx="8266892" cy="2822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92561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5D52E595BC2A47A3DCA88123D2A30D" ma:contentTypeVersion="35" ma:contentTypeDescription="Create a new document." ma:contentTypeScope="" ma:versionID="4c660e2e17d3ab93da6a423d8c1d122d">
  <xsd:schema xmlns:xsd="http://www.w3.org/2001/XMLSchema" xmlns:xs="http://www.w3.org/2001/XMLSchema" xmlns:p="http://schemas.microsoft.com/office/2006/metadata/properties" xmlns:ns2="a4d2ff27-a226-42e2-a79e-c1ae662d212e" xmlns:ns3="f856fc18-c0f7-462c-a53d-fc2610d0c4c8" xmlns:ns4="a3520c62-91d1-4715-93cb-6b6cc6733a1f" targetNamespace="http://schemas.microsoft.com/office/2006/metadata/properties" ma:root="true" ma:fieldsID="59feb48a41e2f3269242cbc893d6fc9a" ns2:_="" ns3:_="" ns4:_="">
    <xsd:import namespace="a4d2ff27-a226-42e2-a79e-c1ae662d212e"/>
    <xsd:import namespace="f856fc18-c0f7-462c-a53d-fc2610d0c4c8"/>
    <xsd:import namespace="a3520c62-91d1-4715-93cb-6b6cc6733a1f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Review_x0020_Notes" minOccurs="0"/>
                <xsd:element ref="ns3:Source_x0020_File_x0020_Only" minOccurs="0"/>
                <xsd:element ref="ns3:SPM_x0020_Definitions_x0020_Doc" minOccurs="0"/>
                <xsd:element ref="ns3:Also_x0020_on_x0020_Doc_x0020_Center" minOccurs="0"/>
                <xsd:element ref="ns3:E2E" minOccurs="0"/>
                <xsd:element ref="ns3:Function" minOccurs="0"/>
                <xsd:element ref="ns3:Topic2" minOccurs="0"/>
                <xsd:element ref="ns3:Sub_x002d_Topic2" minOccurs="0"/>
                <xsd:element ref="ns3:Current_x0020_Vrs_x002e__x0020_Date" minOccurs="0"/>
                <xsd:element ref="ns3:Owner" minOccurs="0"/>
                <xsd:element ref="ns3:Doc_x0020_Type2" minOccurs="0"/>
                <xsd:element ref="ns3:_x0031_e_x0020_Audience" minOccurs="0"/>
                <xsd:element ref="ns3:Product_x0020_Delivery_x0020_Format" minOccurs="0"/>
                <xsd:element ref="ns3:Product_x0020_Type_x0028_s_x0029_" minOccurs="0"/>
                <xsd:element ref="ns3:System_x0028_s_x0029_" minOccurs="0"/>
                <xsd:element ref="ns3:Software" minOccurs="0"/>
                <xsd:element ref="ns3:Screen" minOccurs="0"/>
                <xsd:element ref="ns3:Component_x0028_s_x0029_" minOccurs="0"/>
                <xsd:element ref="ns4:_dlc_DocIdUrl" minOccurs="0"/>
                <xsd:element ref="ns4:_dlc_DocId" minOccurs="0"/>
                <xsd:element ref="ns4:_dlc_DocIdPersistId" minOccurs="0"/>
                <xsd:element ref="ns3:Portfoli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d2ff27-a226-42e2-a79e-c1ae662d212e" elementFormDefault="qualified">
    <xsd:import namespace="http://schemas.microsoft.com/office/2006/documentManagement/types"/>
    <xsd:import namespace="http://schemas.microsoft.com/office/infopath/2007/PartnerControls"/>
    <xsd:element name="Description0" ma:index="2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56fc18-c0f7-462c-a53d-fc2610d0c4c8" elementFormDefault="qualified">
    <xsd:import namespace="http://schemas.microsoft.com/office/2006/documentManagement/types"/>
    <xsd:import namespace="http://schemas.microsoft.com/office/infopath/2007/PartnerControls"/>
    <xsd:element name="Review_x0020_Notes" ma:index="3" nillable="true" ma:displayName="Review Notes" ma:internalName="Review_x0020_Notes">
      <xsd:simpleType>
        <xsd:restriction base="dms:Text">
          <xsd:maxLength value="255"/>
        </xsd:restriction>
      </xsd:simpleType>
    </xsd:element>
    <xsd:element name="Source_x0020_File_x0020_Only" ma:index="4" nillable="true" ma:displayName="Source File Only" ma:default="0" ma:internalName="Source_x0020_File_x0020_Only">
      <xsd:simpleType>
        <xsd:restriction base="dms:Boolean"/>
      </xsd:simpleType>
    </xsd:element>
    <xsd:element name="SPM_x0020_Definitions_x0020_Doc" ma:index="5" nillable="true" ma:displayName="SPM Definitions Doc" ma:default="0" ma:description="Documents that are referenced in scales vendor pricing definition documentation." ma:internalName="SPM_x0020_Definitions_x0020_Doc">
      <xsd:simpleType>
        <xsd:restriction base="dms:Boolean"/>
      </xsd:simpleType>
    </xsd:element>
    <xsd:element name="Also_x0020_on_x0020_Doc_x0020_Center" ma:index="6" nillable="true" ma:displayName="Shared Doc" ma:default="0" ma:internalName="Also_x0020_on_x0020_Doc_x0020_Center">
      <xsd:simpleType>
        <xsd:restriction base="dms:Boolean"/>
      </xsd:simpleType>
    </xsd:element>
    <xsd:element name="E2E" ma:index="7" nillable="true" ma:displayName="Outsourced Services" ma:default="0" ma:internalName="E2E">
      <xsd:simpleType>
        <xsd:restriction base="dms:Boolean"/>
      </xsd:simpleType>
    </xsd:element>
    <xsd:element name="Function" ma:index="8" nillable="true" ma:displayName="Function" ma:format="Dropdown" ma:internalName="Function">
      <xsd:simpleType>
        <xsd:restriction base="dms:Choice">
          <xsd:enumeration value="Product Setup"/>
          <xsd:enumeration value="Asset Selection"/>
          <xsd:enumeration value="Product Funding"/>
          <xsd:enumeration value="Content Authoring"/>
          <xsd:enumeration value="Content Development"/>
          <xsd:enumeration value="Content Design"/>
          <xsd:enumeration value="Content Clearance"/>
          <xsd:enumeration value="Content Production"/>
          <xsd:enumeration value="Project Management"/>
          <xsd:enumeration value="Content Finalization"/>
          <xsd:enumeration value="Product Closeout Activities"/>
          <xsd:enumeration value="Content Revision and Reprint"/>
          <xsd:enumeration value="General Reference"/>
        </xsd:restriction>
      </xsd:simpleType>
    </xsd:element>
    <xsd:element name="Topic2" ma:index="9" nillable="true" ma:displayName="Topic" ma:format="Dropdown" ma:internalName="Topic2">
      <xsd:simpleType>
        <xsd:restriction base="dms:Choice">
          <xsd:enumeration value="Managing Files"/>
          <xsd:enumeration value="Managing Quality and Compliance"/>
          <xsd:enumeration value="Managing Partners"/>
          <xsd:enumeration value="Managing Data"/>
          <xsd:enumeration value="Managing Budgets"/>
          <xsd:enumeration value="Managing Content Creation"/>
          <xsd:enumeration value="Other (Admin, Tools, Resources)"/>
        </xsd:restriction>
      </xsd:simpleType>
    </xsd:element>
    <xsd:element name="Sub_x002d_Topic2" ma:index="10" nillable="true" ma:displayName="Sub-Topic" ma:format="Dropdown" ma:internalName="Sub_x002d_Topic2">
      <xsd:simpleType>
        <xsd:restriction base="dms:Choice">
          <xsd:enumeration value="--MANAGING FILES--"/>
          <xsd:enumeration value="Archiving/File Sharing"/>
          <xsd:enumeration value="Automation"/>
          <xsd:enumeration value="Composition Standards"/>
          <xsd:enumeration value="File Approval"/>
          <xsd:enumeration value="File Certification"/>
          <xsd:enumeration value="File Delivery to Printer"/>
          <xsd:enumeration value="File Naming"/>
          <xsd:enumeration value="File Setup"/>
          <xsd:enumeration value="Format Conversion"/>
          <xsd:enumeration value="In-Prod Deliverables"/>
          <xsd:enumeration value="Page Proofs"/>
          <xsd:enumeration value="Print On Demand"/>
          <xsd:enumeration value="Printer Proofs"/>
          <xsd:enumeration value="Routing for Transmittal/Review"/>
          <xsd:enumeration value="Watermarking"/>
          <xsd:enumeration value="Word Downloads"/>
          <xsd:enumeration value="--MANAGING QUALITY &amp; COMPLIANCE--"/>
          <xsd:enumeration value="Alt text"/>
          <xsd:enumeration value="Assessments"/>
          <xsd:enumeration value="Branding"/>
          <xsd:enumeration value="Copyediting"/>
          <xsd:enumeration value="Copyright Lines and License Agreements"/>
          <xsd:enumeration value="Credit Line Placement"/>
          <xsd:enumeration value="CXX Processing"/>
          <xsd:enumeration value="CenDoc"/>
          <xsd:enumeration value="Design &amp; Semantic Coding"/>
          <xsd:enumeration value="Indexing"/>
          <xsd:enumeration value="Proofreading/QA"/>
          <xsd:enumeration value="Systems Testing"/>
          <xsd:enumeration value="--MANAGING PARTNERS--"/>
          <xsd:enumeration value="Author Communication"/>
          <xsd:enumeration value="Contact Lists"/>
          <xsd:enumeration value="Outsourced Services"/>
          <xsd:enumeration value="Escalation"/>
          <xsd:enumeration value="Project Team"/>
          <xsd:enumeration value="Vendor Assignments"/>
          <xsd:enumeration value="Vendor Communication"/>
          <xsd:enumeration value="Vendor Start Up"/>
          <xsd:enumeration value="Vendor Tracking"/>
          <xsd:enumeration value="--MANAGING DATA--"/>
          <xsd:enumeration value="Asset  Metadata"/>
          <xsd:enumeration value="Attachments"/>
          <xsd:enumeration value="Close-Out Materials"/>
          <xsd:enumeration value="Dashboard"/>
          <xsd:enumeration value="Data Integrity"/>
          <xsd:enumeration value="Meetings"/>
          <xsd:enumeration value="Order/Print Management"/>
          <xsd:enumeration value="Product Setup"/>
          <xsd:enumeration value="Schedules"/>
          <xsd:enumeration value="Specifications"/>
          <xsd:enumeration value="--MANAGING BUDGETS--"/>
          <xsd:enumeration value="Charge-Back Tracking"/>
          <xsd:enumeration value="Invoice Processing"/>
          <xsd:enumeration value="Plate &amp; Plate Wizard"/>
          <xsd:enumeration value="Purchase Orders"/>
          <xsd:enumeration value="Time Entry"/>
          <xsd:enumeration value="--MANAGING CONTENT CREATION--"/>
          <xsd:enumeration value="Approved Content Providers"/>
          <xsd:enumeration value="Art Manuscript / Logs"/>
          <xsd:enumeration value="Author Contract"/>
          <xsd:enumeration value="Content Authoring"/>
          <xsd:enumeration value="Content Design"/>
          <xsd:enumeration value="Content Development"/>
          <xsd:enumeration value="CXX Submission"/>
          <xsd:enumeration value="--OTHER: ADMIN/TOOLS/RESOURCES--"/>
          <xsd:enumeration value="Book Requests / Sample Copies"/>
          <xsd:enumeration value="Carts Request Form"/>
          <xsd:enumeration value="Codes &amp; Standard IDs"/>
          <xsd:enumeration value="Document Management *"/>
          <xsd:enumeration value="Other"/>
          <xsd:enumeration value="Shipping (Hardcopy)"/>
          <xsd:enumeration value="Tips &amp; Tricks *"/>
        </xsd:restriction>
      </xsd:simpleType>
    </xsd:element>
    <xsd:element name="Current_x0020_Vrs_x002e__x0020_Date" ma:index="11" nillable="true" ma:displayName="Current Vrs. Date" ma:format="DateOnly" ma:internalName="Current_x0020_Vrs_x002e__x0020_Date">
      <xsd:simpleType>
        <xsd:restriction base="dms:DateTime"/>
      </xsd:simpleType>
    </xsd:element>
    <xsd:element name="Owner" ma:index="12" nillable="true" ma:displayName="Owner" ma:description="Owner of this document" ma:list="UserInfo" ma:SearchPeopleOnly="false" ma:SharePointGroup="0" ma:internalName="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_x0020_Type2" ma:index="13" nillable="true" ma:displayName="Doc Type" ma:format="Dropdown" ma:internalName="Doc_x0020_Type2">
      <xsd:simpleType>
        <xsd:restriction base="dms:Choice">
          <xsd:enumeration value="Application File"/>
          <xsd:enumeration value="Calculator"/>
          <xsd:enumeration value="Cendoc Stylesheet"/>
          <xsd:enumeration value="Checklist/1-Pager"/>
          <xsd:enumeration value="Email Template"/>
          <xsd:enumeration value="Form"/>
          <xsd:enumeration value="Guidelines"/>
          <xsd:enumeration value="Non-PAL Stylesheet"/>
          <xsd:enumeration value="Presentation"/>
          <xsd:enumeration value="Process or Policy"/>
          <xsd:enumeration value="Reference FAQ"/>
          <xsd:enumeration value="Report"/>
          <xsd:enumeration value="Requirements (System)"/>
          <xsd:enumeration value="Sample / Example"/>
          <xsd:enumeration value="Style Guide"/>
          <xsd:enumeration value="Template"/>
          <xsd:enumeration value="User Guide/Manual"/>
          <xsd:enumeration value="Value List/Table"/>
          <xsd:enumeration value="Workflow"/>
        </xsd:restriction>
      </xsd:simpleType>
    </xsd:element>
    <xsd:element name="_x0031_e_x0020_Audience" ma:index="14" nillable="true" ma:displayName="Primary Audience" ma:internalName="_x0031_e_x0020_Audienc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ontent Development"/>
                    <xsd:enumeration value="Design"/>
                    <xsd:enumeration value="Digital Production"/>
                    <xsd:enumeration value="E2E Site Lead"/>
                    <xsd:enumeration value="Finance &amp; Metrics"/>
                    <xsd:enumeration value="Inventory"/>
                    <xsd:enumeration value="Manufacturing"/>
                    <xsd:enumeration value="Marketing / Sales"/>
                    <xsd:enumeration value="Media Development"/>
                    <xsd:enumeration value="Production"/>
                    <xsd:enumeration value="Product Management"/>
                    <xsd:enumeration value="R&amp;P Acquisitions"/>
                    <xsd:enumeration value="R&amp;P Clearance"/>
                    <xsd:enumeration value="Standards/Ops Only"/>
                    <xsd:enumeration value="Vendors (VIP)"/>
                  </xsd:restriction>
                </xsd:simpleType>
              </xsd:element>
            </xsd:sequence>
          </xsd:extension>
        </xsd:complexContent>
      </xsd:complexType>
    </xsd:element>
    <xsd:element name="Product_x0020_Delivery_x0020_Format" ma:index="15" nillable="true" ma:displayName="Product Delivery Format" ma:internalName="Product_x0020_Delivery_x0020_Forma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rint"/>
                    <xsd:enumeration value="Manufactured Media"/>
                    <xsd:enumeration value="Online/Digital"/>
                  </xsd:restriction>
                </xsd:simpleType>
              </xsd:element>
            </xsd:sequence>
          </xsd:extension>
        </xsd:complexContent>
      </xsd:complexType>
    </xsd:element>
    <xsd:element name="Product_x0020_Type_x0028_s_x0029_" ma:index="16" nillable="true" ma:displayName="Product Type(s)" ma:default="None" ma:internalName="Product_x0020_Type_x0028_s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one"/>
                    <xsd:enumeration value="Advantage Editions"/>
                    <xsd:enumeration value="Ancillaries - Digital"/>
                    <xsd:enumeration value="Ancillaries - Print"/>
                    <xsd:enumeration value="Annotated Editions"/>
                    <xsd:enumeration value="AP Editions"/>
                    <xsd:enumeration value="Custom"/>
                    <xsd:enumeration value="Digital Products (non-eBook)"/>
                    <xsd:enumeration value="eBook"/>
                    <xsd:enumeration value="K-12 Editions"/>
                    <xsd:enumeration value="K-12 HS Editions"/>
                    <xsd:enumeration value="Instructor Editions"/>
                    <xsd:enumeration value="International Editions"/>
                    <xsd:enumeration value="MindTap"/>
                    <xsd:enumeration value="National Geographic Learning"/>
                    <xsd:enumeration value="SimPub"/>
                    <xsd:enumeration value="Student/Base Editions"/>
                  </xsd:restriction>
                </xsd:simpleType>
              </xsd:element>
            </xsd:sequence>
          </xsd:extension>
        </xsd:complexContent>
      </xsd:complexType>
    </xsd:element>
    <xsd:element name="System_x0028_s_x0029_" ma:index="17" nillable="true" ma:displayName="System(s)" ma:default="None" ma:internalName="System_x0028_s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one"/>
                    <xsd:enumeration value="Cardinal"/>
                    <xsd:enumeration value="CARTS"/>
                    <xsd:enumeration value="Compose"/>
                    <xsd:enumeration value="Docusphere"/>
                    <xsd:enumeration value="DropBox"/>
                    <xsd:enumeration value="E1"/>
                    <xsd:enumeration value="eProd"/>
                    <xsd:enumeration value="Geyser"/>
                    <xsd:enumeration value="Inside"/>
                    <xsd:enumeration value="Inside:ProdShare"/>
                    <xsd:enumeration value="IPS"/>
                    <xsd:enumeration value="JIRA"/>
                    <xsd:enumeration value="Mass Transit"/>
                    <xsd:enumeration value="ORCA"/>
                    <xsd:enumeration value="Printer Systems (JA/InSite/ePAC)"/>
                    <xsd:enumeration value="Rights Reporting Tool (RRT)"/>
                    <xsd:enumeration value="Rights Systems (RMS/CRS)"/>
                    <xsd:enumeration value="Telescope"/>
                  </xsd:restriction>
                </xsd:simpleType>
              </xsd:element>
            </xsd:sequence>
          </xsd:extension>
        </xsd:complexContent>
      </xsd:complexType>
    </xsd:element>
    <xsd:element name="Software" ma:index="18" nillable="true" ma:displayName="Software" ma:format="Dropdown" ma:internalName="Software">
      <xsd:simpleType>
        <xsd:restriction base="dms:Choice">
          <xsd:enumeration value="Adobe Acrobat"/>
          <xsd:enumeration value="Microsoft Visio"/>
          <xsd:enumeration value="PitStop"/>
        </xsd:restriction>
      </xsd:simpleType>
    </xsd:element>
    <xsd:element name="Screen" ma:index="19" nillable="true" ma:displayName="Screen" ma:format="Dropdown" ma:internalName="Screen">
      <xsd:simpleType>
        <xsd:restriction base="dms:Choice">
          <xsd:enumeration value="Attachments"/>
          <xsd:enumeration value="Dashboard(s)"/>
          <xsd:enumeration value="General/Multiple"/>
          <xsd:enumeration value="Main Setup"/>
          <xsd:enumeration value="MyTasks"/>
          <xsd:enumeration value="Narrative"/>
          <xsd:enumeration value="Plate"/>
          <xsd:enumeration value="Project Team"/>
          <xsd:enumeration value="Reprint Corrections"/>
          <xsd:enumeration value="Rights System View"/>
          <xsd:enumeration value="Routing"/>
          <xsd:enumeration value="Schedule"/>
          <xsd:enumeration value="Specifications"/>
          <xsd:enumeration value="Vendor Address Book"/>
          <xsd:enumeration value="Vendor Assignments"/>
        </xsd:restriction>
      </xsd:simpleType>
    </xsd:element>
    <xsd:element name="Component_x0028_s_x0029_" ma:index="20" nillable="true" ma:displayName="Component(s)" ma:default="None" ma:internalName="Component_x0028_s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one"/>
                    <xsd:enumeration value="Book Covers"/>
                    <xsd:enumeration value="Book Endsheets"/>
                    <xsd:enumeration value="Book Inserts"/>
                    <xsd:enumeration value="Book Inside Covers"/>
                    <xsd:enumeration value="Book Interiors"/>
                    <xsd:enumeration value="Book Preface/FM/CR"/>
                    <xsd:enumeration value="CDs"/>
                    <xsd:enumeration value="DVDs"/>
                    <xsd:enumeration value="In-Book Ads"/>
                    <xsd:enumeration value="PACs"/>
                  </xsd:restriction>
                </xsd:simpleType>
              </xsd:element>
            </xsd:sequence>
          </xsd:extension>
        </xsd:complexContent>
      </xsd:complexType>
    </xsd:element>
    <xsd:element name="Portfolio" ma:index="30" nillable="true" ma:displayName="Portfolio" ma:hidden="true" ma:internalName="Portfolio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Higher Ed"/>
                    <xsd:enumeration value="NGL/International"/>
                    <xsd:enumeration value="School/Reference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20c62-91d1-4715-93cb-6b6cc6733a1f" elementFormDefault="qualified">
    <xsd:import namespace="http://schemas.microsoft.com/office/2006/documentManagement/types"/>
    <xsd:import namespace="http://schemas.microsoft.com/office/infopath/2007/PartnerControls"/>
    <xsd:element name="_dlc_DocIdUrl" ma:index="2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2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29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2E xmlns="f856fc18-c0f7-462c-a53d-fc2610d0c4c8">false</E2E>
    <Review_x0020_Notes xmlns="f856fc18-c0f7-462c-a53d-fc2610d0c4c8" xsi:nil="true"/>
    <_x0031_e_x0020_Audience xmlns="f856fc18-c0f7-462c-a53d-fc2610d0c4c8"/>
    <Screen xmlns="f856fc18-c0f7-462c-a53d-fc2610d0c4c8" xsi:nil="true"/>
    <Also_x0020_on_x0020_Doc_x0020_Center xmlns="f856fc18-c0f7-462c-a53d-fc2610d0c4c8">false</Also_x0020_on_x0020_Doc_x0020_Center>
    <Sub_x002d_Topic2 xmlns="f856fc18-c0f7-462c-a53d-fc2610d0c4c8" xsi:nil="true"/>
    <Current_x0020_Vrs_x002e__x0020_Date xmlns="f856fc18-c0f7-462c-a53d-fc2610d0c4c8" xsi:nil="true"/>
    <Product_x0020_Delivery_x0020_Format xmlns="f856fc18-c0f7-462c-a53d-fc2610d0c4c8"/>
    <Topic2 xmlns="f856fc18-c0f7-462c-a53d-fc2610d0c4c8" xsi:nil="true"/>
    <Source_x0020_File_x0020_Only xmlns="f856fc18-c0f7-462c-a53d-fc2610d0c4c8">false</Source_x0020_File_x0020_Only>
    <Doc_x0020_Type2 xmlns="f856fc18-c0f7-462c-a53d-fc2610d0c4c8" xsi:nil="true"/>
    <Owner xmlns="f856fc18-c0f7-462c-a53d-fc2610d0c4c8">
      <UserInfo>
        <DisplayName/>
        <AccountId xsi:nil="true"/>
        <AccountType/>
      </UserInfo>
    </Owner>
    <Software xmlns="f856fc18-c0f7-462c-a53d-fc2610d0c4c8" xsi:nil="true"/>
    <System_x0028_s_x0029_ xmlns="f856fc18-c0f7-462c-a53d-fc2610d0c4c8">
      <Value>None</Value>
    </System_x0028_s_x0029_>
    <Description0 xmlns="a4d2ff27-a226-42e2-a79e-c1ae662d212e" xsi:nil="true"/>
    <Product_x0020_Type_x0028_s_x0029_ xmlns="f856fc18-c0f7-462c-a53d-fc2610d0c4c8">
      <Value>None</Value>
    </Product_x0020_Type_x0028_s_x0029_>
    <Component_x0028_s_x0029_ xmlns="f856fc18-c0f7-462c-a53d-fc2610d0c4c8">
      <Value>None</Value>
    </Component_x0028_s_x0029_>
    <Function xmlns="f856fc18-c0f7-462c-a53d-fc2610d0c4c8" xsi:nil="true"/>
    <Portfolio xmlns="f856fc18-c0f7-462c-a53d-fc2610d0c4c8"/>
    <SPM_x0020_Definitions_x0020_Doc xmlns="f856fc18-c0f7-462c-a53d-fc2610d0c4c8">false</SPM_x0020_Definitions_x0020_Doc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5FD8AF-03B6-40B7-84F4-489ECF9A03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d2ff27-a226-42e2-a79e-c1ae662d212e"/>
    <ds:schemaRef ds:uri="f856fc18-c0f7-462c-a53d-fc2610d0c4c8"/>
    <ds:schemaRef ds:uri="a3520c62-91d1-4715-93cb-6b6cc6733a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60B298-C6B1-4CA0-A44C-8B6FAB39D879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f856fc18-c0f7-462c-a53d-fc2610d0c4c8"/>
    <ds:schemaRef ds:uri="http://schemas.microsoft.com/office/infopath/2007/PartnerControls"/>
    <ds:schemaRef ds:uri="http://schemas.microsoft.com/office/2006/metadata/properties"/>
    <ds:schemaRef ds:uri="http://purl.org/dc/dcmitype/"/>
    <ds:schemaRef ds:uri="a3520c62-91d1-4715-93cb-6b6cc6733a1f"/>
    <ds:schemaRef ds:uri="a4d2ff27-a226-42e2-a79e-c1ae662d212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FBD255F-1AB4-4B7F-97CA-248D24762D41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3655</TotalTime>
  <Words>1386</Words>
  <Application>Microsoft Office PowerPoint</Application>
  <PresentationFormat>Widescreen</PresentationFormat>
  <Paragraphs>119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Helvetica</vt:lpstr>
      <vt:lpstr>LucidaGrande</vt:lpstr>
      <vt:lpstr>Open Sans</vt:lpstr>
      <vt:lpstr>Summer Font</vt:lpstr>
      <vt:lpstr>1_Office Theme</vt:lpstr>
      <vt:lpstr>Equation</vt:lpstr>
      <vt:lpstr>1</vt:lpstr>
      <vt:lpstr>1.3</vt:lpstr>
      <vt:lpstr>Transformations of Functions</vt:lpstr>
      <vt:lpstr>Transformations of Functions (1 of 8)</vt:lpstr>
      <vt:lpstr>Transformations of Functions (2 of 8)</vt:lpstr>
      <vt:lpstr>Transformations of Functions (3 of 8)</vt:lpstr>
      <vt:lpstr>Transformations of Functions (4 of 8)</vt:lpstr>
      <vt:lpstr>Transformations of Functions (5 of 8)</vt:lpstr>
      <vt:lpstr>Transformations of Functions (6 of 8)</vt:lpstr>
      <vt:lpstr>Transformations of Functions (7 of 8)</vt:lpstr>
      <vt:lpstr>Example 1</vt:lpstr>
      <vt:lpstr>Example 1 – Solution</vt:lpstr>
      <vt:lpstr>Transformations of Functions (8 of 8)</vt:lpstr>
      <vt:lpstr>Combinations of Functions</vt:lpstr>
      <vt:lpstr>Combinations of Functions (1 of 6)</vt:lpstr>
      <vt:lpstr>Combinations of Functions (2 of 6)</vt:lpstr>
      <vt:lpstr>Combinations of Functions (3 of 6)</vt:lpstr>
      <vt:lpstr>Combinations of Functions (4 of 6)</vt:lpstr>
      <vt:lpstr>Combinations of Functions (5 of 6)</vt:lpstr>
      <vt:lpstr>Example 6</vt:lpstr>
      <vt:lpstr>Combinations of Functions (6 of 6)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Triola, Courtney A</dc:creator>
  <cp:lastModifiedBy>Ojaswini Shende</cp:lastModifiedBy>
  <cp:revision>826</cp:revision>
  <cp:lastPrinted>2016-10-03T15:29:39Z</cp:lastPrinted>
  <dcterms:created xsi:type="dcterms:W3CDTF">2017-12-08T21:17:47Z</dcterms:created>
  <dcterms:modified xsi:type="dcterms:W3CDTF">2020-04-02T10:09:39Z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0x0101002A5D52E595BC2A47A3DCA88123D2A30D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Audience">
    <vt:lpwstr>Content Developer</vt:lpwstr>
  </property>
  <property fmtid="{D5CDD505-2E9C-101B-9397-08002B2CF9AE}" pid="11" name="Department">
    <vt:lpwstr>GPM Training</vt:lpwstr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dlc_DocIdItemGuid">
    <vt:lpwstr>8b70cda3-413b-4766-b009-7cf0a547d69e</vt:lpwstr>
  </property>
</Properties>
</file>