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40"/>
  </p:notesMasterIdLst>
  <p:handoutMasterIdLst>
    <p:handoutMasterId r:id="rId41"/>
  </p:handoutMasterIdLst>
  <p:sldIdLst>
    <p:sldId id="299" r:id="rId6"/>
    <p:sldId id="300" r:id="rId7"/>
    <p:sldId id="265" r:id="rId8"/>
    <p:sldId id="303" r:id="rId9"/>
    <p:sldId id="304" r:id="rId10"/>
    <p:sldId id="266" r:id="rId11"/>
    <p:sldId id="267" r:id="rId12"/>
    <p:sldId id="268" r:id="rId13"/>
    <p:sldId id="269" r:id="rId14"/>
    <p:sldId id="270" r:id="rId15"/>
    <p:sldId id="271" r:id="rId16"/>
    <p:sldId id="272" r:id="rId17"/>
    <p:sldId id="273" r:id="rId18"/>
    <p:sldId id="274" r:id="rId19"/>
    <p:sldId id="275" r:id="rId20"/>
    <p:sldId id="276" r:id="rId21"/>
    <p:sldId id="309" r:id="rId22"/>
    <p:sldId id="278" r:id="rId23"/>
    <p:sldId id="305" r:id="rId24"/>
    <p:sldId id="280" r:id="rId25"/>
    <p:sldId id="281" r:id="rId26"/>
    <p:sldId id="282" r:id="rId27"/>
    <p:sldId id="306" r:id="rId28"/>
    <p:sldId id="284" r:id="rId29"/>
    <p:sldId id="285" r:id="rId30"/>
    <p:sldId id="307" r:id="rId31"/>
    <p:sldId id="291" r:id="rId32"/>
    <p:sldId id="292" r:id="rId33"/>
    <p:sldId id="293" r:id="rId34"/>
    <p:sldId id="294" r:id="rId35"/>
    <p:sldId id="295" r:id="rId36"/>
    <p:sldId id="296" r:id="rId37"/>
    <p:sldId id="308" r:id="rId38"/>
    <p:sldId id="298"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00A3"/>
    <a:srgbClr val="000000"/>
    <a:srgbClr val="A3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5" autoAdjust="0"/>
    <p:restoredTop sz="94316" autoAdjust="0"/>
  </p:normalViewPr>
  <p:slideViewPr>
    <p:cSldViewPr snapToGrid="0" snapToObjects="1">
      <p:cViewPr>
        <p:scale>
          <a:sx n="66" d="100"/>
          <a:sy n="66" d="100"/>
        </p:scale>
        <p:origin x="-306" y="-90"/>
      </p:cViewPr>
      <p:guideLst>
        <p:guide orient="horz" pos="2160"/>
        <p:guide pos="3840"/>
      </p:guideLst>
    </p:cSldViewPr>
  </p:slideViewPr>
  <p:outlineViewPr>
    <p:cViewPr>
      <p:scale>
        <a:sx n="33" d="100"/>
        <a:sy n="33" d="100"/>
      </p:scale>
      <p:origin x="0" y="-21288"/>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732658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71192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2094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266946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617780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350673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656032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4342697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629229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79366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4.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image" Target="../media/image32.wmf"/><Relationship Id="rId5" Type="http://schemas.openxmlformats.org/officeDocument/2006/relationships/oleObject" Target="../embeddings/oleObject26.bin"/><Relationship Id="rId10" Type="http://schemas.openxmlformats.org/officeDocument/2006/relationships/oleObject" Target="../embeddings/oleObject28.bin"/><Relationship Id="rId4" Type="http://schemas.openxmlformats.org/officeDocument/2006/relationships/image" Target="../media/image29.wmf"/><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6.png"/><Relationship Id="rId4" Type="http://schemas.openxmlformats.org/officeDocument/2006/relationships/image" Target="../media/image3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oleObject" Target="../embeddings/oleObject32.bin"/><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image" Target="../media/image44.png"/><Relationship Id="rId5" Type="http://schemas.openxmlformats.org/officeDocument/2006/relationships/image" Target="../media/image42.png"/><Relationship Id="rId10" Type="http://schemas.openxmlformats.org/officeDocument/2006/relationships/image" Target="../media/image41.wmf"/><Relationship Id="rId4" Type="http://schemas.openxmlformats.org/officeDocument/2006/relationships/image" Target="../media/image39.wmf"/><Relationship Id="rId9"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36.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4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oleObject" Target="../embeddings/oleObject47.bin"/><Relationship Id="rId17" Type="http://schemas.openxmlformats.org/officeDocument/2006/relationships/image" Target="../media/image60.png"/><Relationship Id="rId2" Type="http://schemas.openxmlformats.org/officeDocument/2006/relationships/slideLayout" Target="../slideLayouts/slideLayout6.xml"/><Relationship Id="rId16"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image" Target="../media/image54.wmf"/><Relationship Id="rId11" Type="http://schemas.openxmlformats.org/officeDocument/2006/relationships/image" Target="../media/image34.png"/><Relationship Id="rId5" Type="http://schemas.openxmlformats.org/officeDocument/2006/relationships/oleObject" Target="../embeddings/oleObject44.bin"/><Relationship Id="rId15" Type="http://schemas.openxmlformats.org/officeDocument/2006/relationships/oleObject" Target="../embeddings/oleObject4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6.bin"/><Relationship Id="rId14"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image" Target="../media/image64.wmf"/><Relationship Id="rId5" Type="http://schemas.openxmlformats.org/officeDocument/2006/relationships/oleObject" Target="../embeddings/oleObject50.bin"/><Relationship Id="rId10" Type="http://schemas.openxmlformats.org/officeDocument/2006/relationships/oleObject" Target="../embeddings/oleObject52.bin"/><Relationship Id="rId4" Type="http://schemas.openxmlformats.org/officeDocument/2006/relationships/image" Target="../media/image61.wmf"/><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54.bin"/><Relationship Id="rId4" Type="http://schemas.openxmlformats.org/officeDocument/2006/relationships/image" Target="../media/image6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69.wmf"/></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72.png"/><Relationship Id="rId4" Type="http://schemas.openxmlformats.org/officeDocument/2006/relationships/image" Target="../media/image7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9.bin"/><Relationship Id="rId7"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79.png"/><Relationship Id="rId4" Type="http://schemas.openxmlformats.org/officeDocument/2006/relationships/image" Target="../media/image7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oleObject" Target="../embeddings/oleObject62.bin"/><Relationship Id="rId7" Type="http://schemas.openxmlformats.org/officeDocument/2006/relationships/image" Target="../media/image83.png"/><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81.wmf"/><Relationship Id="rId11" Type="http://schemas.openxmlformats.org/officeDocument/2006/relationships/image" Target="../media/image85.png"/><Relationship Id="rId5" Type="http://schemas.openxmlformats.org/officeDocument/2006/relationships/oleObject" Target="../embeddings/oleObject63.bin"/><Relationship Id="rId10" Type="http://schemas.openxmlformats.org/officeDocument/2006/relationships/image" Target="../media/image82.wmf"/><Relationship Id="rId4" Type="http://schemas.openxmlformats.org/officeDocument/2006/relationships/image" Target="../media/image80.wmf"/><Relationship Id="rId9" Type="http://schemas.openxmlformats.org/officeDocument/2006/relationships/oleObject" Target="../embeddings/oleObject6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86.wmf"/></Relationships>
</file>

<file path=ppt/slides/_rels/slide33.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70.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93.png"/><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88.wmf"/><Relationship Id="rId11" Type="http://schemas.openxmlformats.org/officeDocument/2006/relationships/image" Target="../media/image90.wmf"/><Relationship Id="rId5" Type="http://schemas.openxmlformats.org/officeDocument/2006/relationships/oleObject" Target="../embeddings/oleObject67.bin"/><Relationship Id="rId15" Type="http://schemas.openxmlformats.org/officeDocument/2006/relationships/image" Target="../media/image94.png"/><Relationship Id="rId10" Type="http://schemas.openxmlformats.org/officeDocument/2006/relationships/oleObject" Target="../embeddings/oleObject69.bin"/><Relationship Id="rId4" Type="http://schemas.openxmlformats.org/officeDocument/2006/relationships/image" Target="../media/image87.wmf"/><Relationship Id="rId9" Type="http://schemas.openxmlformats.org/officeDocument/2006/relationships/image" Target="../media/image92.png"/><Relationship Id="rId14" Type="http://schemas.openxmlformats.org/officeDocument/2006/relationships/image" Target="../media/image91.wmf"/></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71.bin"/><Relationship Id="rId7" Type="http://schemas.openxmlformats.org/officeDocument/2006/relationships/oleObject" Target="../embeddings/oleObject72.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image" Target="../media/image17.png"/><Relationship Id="rId12"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oleObject" Target="../embeddings/oleObject13.bin"/><Relationship Id="rId4" Type="http://schemas.openxmlformats.org/officeDocument/2006/relationships/image" Target="../media/image12.wmf"/><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1</a:t>
            </a:r>
            <a:endParaRPr lang="en-IN" dirty="0"/>
          </a:p>
        </p:txBody>
      </p:sp>
      <p:sp>
        <p:nvSpPr>
          <p:cNvPr id="6" name="Text Placeholder 5"/>
          <p:cNvSpPr>
            <a:spLocks noGrp="1"/>
          </p:cNvSpPr>
          <p:nvPr>
            <p:ph type="body" sz="quarter" idx="11"/>
          </p:nvPr>
        </p:nvSpPr>
        <p:spPr/>
        <p:txBody>
          <a:bodyPr/>
          <a:lstStyle/>
          <a:p>
            <a:r>
              <a:rPr lang="en-US" dirty="0" smtClean="0"/>
              <a:t>Functions and Models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B03937-A295-4105-B581-C73D5BAA9C1B}"/>
              </a:ext>
            </a:extLst>
          </p:cNvPr>
          <p:cNvSpPr>
            <a:spLocks noGrp="1"/>
          </p:cNvSpPr>
          <p:nvPr>
            <p:ph type="title"/>
          </p:nvPr>
        </p:nvSpPr>
        <p:spPr/>
        <p:txBody>
          <a:bodyPr/>
          <a:lstStyle/>
          <a:p>
            <a:r>
              <a:rPr lang="en-IN" altLang="en-US" sz="3600" dirty="0" smtClean="0"/>
              <a:t>Exponential Functions and Their Graphs</a:t>
            </a:r>
            <a:r>
              <a:rPr lang="en-US" altLang="en-US" sz="3600" dirty="0" smtClean="0"/>
              <a:t> (6 of 12)</a:t>
            </a:r>
            <a:endParaRPr lang="en-US" sz="3600" dirty="0"/>
          </a:p>
        </p:txBody>
      </p:sp>
      <p:sp>
        <p:nvSpPr>
          <p:cNvPr id="3" name="Content Placeholder 2">
            <a:extLst>
              <a:ext uri="{FF2B5EF4-FFF2-40B4-BE49-F238E27FC236}">
                <a16:creationId xmlns="" xmlns:a16="http://schemas.microsoft.com/office/drawing/2014/main" id="{FBF22843-2EB9-41F1-851A-2D311BE855BF}"/>
              </a:ext>
            </a:extLst>
          </p:cNvPr>
          <p:cNvSpPr>
            <a:spLocks noGrp="1"/>
          </p:cNvSpPr>
          <p:nvPr>
            <p:ph sz="quarter" idx="23"/>
          </p:nvPr>
        </p:nvSpPr>
        <p:spPr>
          <a:xfrm>
            <a:off x="736600" y="1289050"/>
            <a:ext cx="10718800" cy="672104"/>
          </a:xfrm>
        </p:spPr>
        <p:txBody>
          <a:bodyPr/>
          <a:lstStyle/>
          <a:p>
            <a:pPr>
              <a:lnSpc>
                <a:spcPct val="100000"/>
              </a:lnSpc>
            </a:pPr>
            <a:r>
              <a:rPr lang="en-US" altLang="en-US" dirty="0"/>
              <a:t>It can be shown that there is exactly one number that is greater than all of the numbers</a:t>
            </a:r>
          </a:p>
        </p:txBody>
      </p:sp>
      <p:graphicFrame>
        <p:nvGraphicFramePr>
          <p:cNvPr id="20" name="Content Placeholder 19" descr="2^(1.7), 2^(1.73), 2^(1.732), 2^(1.7320), 2^(1.73205), ... ">
            <a:extLst>
              <a:ext uri="{FF2B5EF4-FFF2-40B4-BE49-F238E27FC236}">
                <a16:creationId xmlns="" xmlns:a16="http://schemas.microsoft.com/office/drawing/2014/main" id="{0BE70E72-31B7-4CB7-B06C-825E316CDAAA}"/>
              </a:ext>
            </a:extLst>
          </p:cNvPr>
          <p:cNvGraphicFramePr>
            <a:graphicFrameLocks noGrp="1" noChangeAspect="1"/>
          </p:cNvGraphicFramePr>
          <p:nvPr>
            <p:ph sz="quarter" idx="24"/>
            <p:extLst>
              <p:ext uri="{D42A27DB-BD31-4B8C-83A1-F6EECF244321}">
                <p14:modId xmlns:p14="http://schemas.microsoft.com/office/powerpoint/2010/main" val="411861563"/>
              </p:ext>
            </p:extLst>
          </p:nvPr>
        </p:nvGraphicFramePr>
        <p:xfrm>
          <a:off x="3959225" y="2216150"/>
          <a:ext cx="4641850" cy="392113"/>
        </p:xfrm>
        <a:graphic>
          <a:graphicData uri="http://schemas.openxmlformats.org/presentationml/2006/ole">
            <mc:AlternateContent xmlns:mc="http://schemas.openxmlformats.org/markup-compatibility/2006">
              <mc:Choice xmlns:v="urn:schemas-microsoft-com:vml" Requires="v">
                <p:oleObj spid="_x0000_s383726" name="Equation" r:id="rId3" imgW="4660560" imgH="393480" progId="Equation.DSMT4">
                  <p:embed/>
                </p:oleObj>
              </mc:Choice>
              <mc:Fallback>
                <p:oleObj name="Equation" r:id="rId3" imgW="4660560" imgH="393480" progId="Equation.DSMT4">
                  <p:embed/>
                  <p:pic>
                    <p:nvPicPr>
                      <p:cNvPr id="0" name="Picture 602" descr="2^(1.7), 2^(1.73), 2^(1.732), 2^(1.73205), ... "/>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2216150"/>
                        <a:ext cx="46418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4AAF912-DD22-4A46-8760-1DCB15FFAAC6}"/>
              </a:ext>
            </a:extLst>
          </p:cNvPr>
          <p:cNvSpPr>
            <a:spLocks noGrp="1"/>
          </p:cNvSpPr>
          <p:nvPr>
            <p:ph sz="quarter" idx="25"/>
          </p:nvPr>
        </p:nvSpPr>
        <p:spPr>
          <a:xfrm>
            <a:off x="736600" y="3099826"/>
            <a:ext cx="5151016" cy="323520"/>
          </a:xfrm>
        </p:spPr>
        <p:txBody>
          <a:bodyPr/>
          <a:lstStyle/>
          <a:p>
            <a:r>
              <a:rPr lang="en-US" altLang="en-US" dirty="0"/>
              <a:t>and less than all of the numbers</a:t>
            </a:r>
          </a:p>
        </p:txBody>
      </p:sp>
      <p:graphicFrame>
        <p:nvGraphicFramePr>
          <p:cNvPr id="22" name="Content Placeholder 21" descr="2^(1.8), 2^(1.74), 2^(1.733), 2^(1.7321), 2^(1.73206), ... ">
            <a:extLst>
              <a:ext uri="{FF2B5EF4-FFF2-40B4-BE49-F238E27FC236}">
                <a16:creationId xmlns="" xmlns:a16="http://schemas.microsoft.com/office/drawing/2014/main" id="{8EB8B9C3-E787-499F-9C2C-97F9C392CB4F}"/>
              </a:ext>
            </a:extLst>
          </p:cNvPr>
          <p:cNvGraphicFramePr>
            <a:graphicFrameLocks noGrp="1" noChangeAspect="1"/>
          </p:cNvGraphicFramePr>
          <p:nvPr>
            <p:ph sz="quarter" idx="26"/>
            <p:extLst>
              <p:ext uri="{D42A27DB-BD31-4B8C-83A1-F6EECF244321}">
                <p14:modId xmlns:p14="http://schemas.microsoft.com/office/powerpoint/2010/main" val="300303927"/>
              </p:ext>
            </p:extLst>
          </p:nvPr>
        </p:nvGraphicFramePr>
        <p:xfrm>
          <a:off x="3952875" y="3663950"/>
          <a:ext cx="4392613" cy="373063"/>
        </p:xfrm>
        <a:graphic>
          <a:graphicData uri="http://schemas.openxmlformats.org/presentationml/2006/ole">
            <mc:AlternateContent xmlns:mc="http://schemas.openxmlformats.org/markup-compatibility/2006">
              <mc:Choice xmlns:v="urn:schemas-microsoft-com:vml" Requires="v">
                <p:oleObj spid="_x0000_s383727" name="Equation" r:id="rId5" imgW="4635360" imgH="393480" progId="Equation.DSMT4">
                  <p:embed/>
                </p:oleObj>
              </mc:Choice>
              <mc:Fallback>
                <p:oleObj name="Equation" r:id="rId5" imgW="4635360" imgH="393480" progId="Equation.DSMT4">
                  <p:embed/>
                  <p:pic>
                    <p:nvPicPr>
                      <p:cNvPr id="0" name="Picture 603" descr="2^(1.8), 2^(1.74), 2^(1.733), 2^(1.7321), 2^(1.73206), ... "/>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75" y="3663950"/>
                        <a:ext cx="4392613"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D25AC4EE-0FB1-420D-81C8-72C7E09D95C3}"/>
              </a:ext>
            </a:extLst>
          </p:cNvPr>
          <p:cNvSpPr>
            <a:spLocks noGrp="1"/>
          </p:cNvSpPr>
          <p:nvPr>
            <p:ph sz="quarter" idx="27"/>
          </p:nvPr>
        </p:nvSpPr>
        <p:spPr>
          <a:xfrm>
            <a:off x="736600" y="4309001"/>
            <a:ext cx="1431413" cy="312010"/>
          </a:xfrm>
        </p:spPr>
        <p:txBody>
          <a:bodyPr/>
          <a:lstStyle/>
          <a:p>
            <a:r>
              <a:rPr lang="en-US" altLang="en-US" dirty="0"/>
              <a:t>We define</a:t>
            </a:r>
            <a:endParaRPr lang="en-US" dirty="0"/>
          </a:p>
        </p:txBody>
      </p:sp>
      <p:graphicFrame>
        <p:nvGraphicFramePr>
          <p:cNvPr id="24" name="Content Placeholder 23" descr="2^(sqrt(3))">
            <a:extLst>
              <a:ext uri="{FF2B5EF4-FFF2-40B4-BE49-F238E27FC236}">
                <a16:creationId xmlns="" xmlns:a16="http://schemas.microsoft.com/office/drawing/2014/main" id="{0631EB54-DFA3-45EC-BE6C-8C24A8BACAF1}"/>
              </a:ext>
            </a:extLst>
          </p:cNvPr>
          <p:cNvGraphicFramePr>
            <a:graphicFrameLocks noGrp="1" noChangeAspect="1"/>
          </p:cNvGraphicFramePr>
          <p:nvPr>
            <p:ph sz="quarter" idx="28"/>
            <p:extLst>
              <p:ext uri="{D42A27DB-BD31-4B8C-83A1-F6EECF244321}">
                <p14:modId xmlns:p14="http://schemas.microsoft.com/office/powerpoint/2010/main" val="3826166313"/>
              </p:ext>
            </p:extLst>
          </p:nvPr>
        </p:nvGraphicFramePr>
        <p:xfrm>
          <a:off x="2228850" y="4224338"/>
          <a:ext cx="457200" cy="381000"/>
        </p:xfrm>
        <a:graphic>
          <a:graphicData uri="http://schemas.openxmlformats.org/presentationml/2006/ole">
            <mc:AlternateContent xmlns:mc="http://schemas.openxmlformats.org/markup-compatibility/2006">
              <mc:Choice xmlns:v="urn:schemas-microsoft-com:vml" Requires="v">
                <p:oleObj spid="_x0000_s383728" name="Equation" r:id="rId7" imgW="457200" imgH="380880" progId="Equation.DSMT4">
                  <p:embed/>
                </p:oleObj>
              </mc:Choice>
              <mc:Fallback>
                <p:oleObj name="Equation" r:id="rId7" imgW="457200" imgH="380880" progId="Equation.DSMT4">
                  <p:embed/>
                  <p:pic>
                    <p:nvPicPr>
                      <p:cNvPr id="0" name="Picture 604" descr="2^(sqrt(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8850" y="4224338"/>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58E61546-722C-41A2-BBED-99B8D8EE01A9}"/>
              </a:ext>
            </a:extLst>
          </p:cNvPr>
          <p:cNvSpPr>
            <a:spLocks noGrp="1"/>
          </p:cNvSpPr>
          <p:nvPr>
            <p:ph sz="quarter" idx="29"/>
          </p:nvPr>
        </p:nvSpPr>
        <p:spPr>
          <a:xfrm>
            <a:off x="2787102" y="4335149"/>
            <a:ext cx="8805129" cy="292132"/>
          </a:xfrm>
        </p:spPr>
        <p:txBody>
          <a:bodyPr/>
          <a:lstStyle/>
          <a:p>
            <a:r>
              <a:rPr lang="en-US" altLang="en-US" dirty="0"/>
              <a:t>to be this number. Using the preceding approximation process </a:t>
            </a:r>
            <a:endParaRPr lang="en-US" dirty="0"/>
          </a:p>
        </p:txBody>
      </p:sp>
      <p:sp>
        <p:nvSpPr>
          <p:cNvPr id="10" name="Content Placeholder 9">
            <a:extLst>
              <a:ext uri="{FF2B5EF4-FFF2-40B4-BE49-F238E27FC236}">
                <a16:creationId xmlns="" xmlns:a16="http://schemas.microsoft.com/office/drawing/2014/main" id="{F69A7980-F1A6-46E7-8AD5-7B5F3F4D2813}"/>
              </a:ext>
            </a:extLst>
          </p:cNvPr>
          <p:cNvSpPr>
            <a:spLocks noGrp="1"/>
          </p:cNvSpPr>
          <p:nvPr>
            <p:ph sz="quarter" idx="30"/>
          </p:nvPr>
        </p:nvSpPr>
        <p:spPr>
          <a:xfrm>
            <a:off x="736600" y="4638240"/>
            <a:ext cx="6634018" cy="410394"/>
          </a:xfrm>
        </p:spPr>
        <p:txBody>
          <a:bodyPr/>
          <a:lstStyle/>
          <a:p>
            <a:r>
              <a:rPr lang="en-US" altLang="en-US" dirty="0"/>
              <a:t>we can compute it correct to six decimal places:</a:t>
            </a:r>
            <a:endParaRPr lang="en-US" dirty="0"/>
          </a:p>
        </p:txBody>
      </p:sp>
      <p:graphicFrame>
        <p:nvGraphicFramePr>
          <p:cNvPr id="26" name="Content Placeholder 25" descr="2^sqrt(3) approximately 3.321997">
            <a:extLst>
              <a:ext uri="{FF2B5EF4-FFF2-40B4-BE49-F238E27FC236}">
                <a16:creationId xmlns="" xmlns:a16="http://schemas.microsoft.com/office/drawing/2014/main" id="{2406FA24-2EC1-4EB9-8A02-E76EA7340F3A}"/>
              </a:ext>
            </a:extLst>
          </p:cNvPr>
          <p:cNvGraphicFramePr>
            <a:graphicFrameLocks noGrp="1" noChangeAspect="1"/>
          </p:cNvGraphicFramePr>
          <p:nvPr>
            <p:ph sz="quarter" idx="31"/>
            <p:extLst>
              <p:ext uri="{D42A27DB-BD31-4B8C-83A1-F6EECF244321}">
                <p14:modId xmlns:p14="http://schemas.microsoft.com/office/powerpoint/2010/main" val="4225585378"/>
              </p:ext>
            </p:extLst>
          </p:nvPr>
        </p:nvGraphicFramePr>
        <p:xfrm>
          <a:off x="5098040" y="5403272"/>
          <a:ext cx="2082800" cy="393700"/>
        </p:xfrm>
        <a:graphic>
          <a:graphicData uri="http://schemas.openxmlformats.org/presentationml/2006/ole">
            <mc:AlternateContent xmlns:mc="http://schemas.openxmlformats.org/markup-compatibility/2006">
              <mc:Choice xmlns:v="urn:schemas-microsoft-com:vml" Requires="v">
                <p:oleObj spid="_x0000_s383729" name="Equation" r:id="rId9" imgW="2082600" imgH="393480" progId="Equation.DSMT4">
                  <p:embed/>
                </p:oleObj>
              </mc:Choice>
              <mc:Fallback>
                <p:oleObj name="Equation" r:id="rId9" imgW="2082600" imgH="393480" progId="Equation.DSMT4">
                  <p:embed/>
                  <p:pic>
                    <p:nvPicPr>
                      <p:cNvPr id="0" name="Picture 605" descr="2^sqrt(3) approximately 3.32199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8040" y="5403272"/>
                        <a:ext cx="2082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7859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9D98AEE-46C3-4B43-9FC3-5F50C48C0011}"/>
              </a:ext>
            </a:extLst>
          </p:cNvPr>
          <p:cNvSpPr>
            <a:spLocks noGrp="1"/>
          </p:cNvSpPr>
          <p:nvPr>
            <p:ph type="title"/>
          </p:nvPr>
        </p:nvSpPr>
        <p:spPr/>
        <p:txBody>
          <a:bodyPr/>
          <a:lstStyle/>
          <a:p>
            <a:r>
              <a:rPr lang="en-IN" altLang="en-US" sz="3600" dirty="0" smtClean="0"/>
              <a:t>Exponential Functions and Their Graphs</a:t>
            </a:r>
            <a:r>
              <a:rPr lang="en-US" altLang="en-US" sz="3600" dirty="0" smtClean="0"/>
              <a:t> (7 of 12)</a:t>
            </a:r>
            <a:endParaRPr lang="en-US" sz="3600" dirty="0"/>
          </a:p>
        </p:txBody>
      </p:sp>
      <p:sp>
        <p:nvSpPr>
          <p:cNvPr id="21" name="Content Placeholder 20">
            <a:extLst>
              <a:ext uri="{FF2B5EF4-FFF2-40B4-BE49-F238E27FC236}">
                <a16:creationId xmlns="" xmlns:a16="http://schemas.microsoft.com/office/drawing/2014/main" id="{F939F9DC-6E4C-4AB0-925A-251F2AF134CE}"/>
              </a:ext>
            </a:extLst>
          </p:cNvPr>
          <p:cNvSpPr>
            <a:spLocks noGrp="1"/>
          </p:cNvSpPr>
          <p:nvPr>
            <p:ph sz="quarter" idx="23"/>
          </p:nvPr>
        </p:nvSpPr>
        <p:spPr>
          <a:xfrm>
            <a:off x="736600" y="1289050"/>
            <a:ext cx="3319206" cy="303776"/>
          </a:xfrm>
        </p:spPr>
        <p:txBody>
          <a:bodyPr/>
          <a:lstStyle/>
          <a:p>
            <a:pPr>
              <a:lnSpc>
                <a:spcPct val="100000"/>
              </a:lnSpc>
            </a:pPr>
            <a:r>
              <a:rPr lang="en-US" altLang="en-US" dirty="0"/>
              <a:t>Similarly, we can define</a:t>
            </a:r>
            <a:endParaRPr lang="en-US" dirty="0"/>
          </a:p>
        </p:txBody>
      </p:sp>
      <p:graphicFrame>
        <p:nvGraphicFramePr>
          <p:cNvPr id="38" name="Content Placeholder 37" descr="2^(x)(or b^(x), if b &gt; 0)">
            <a:extLst>
              <a:ext uri="{FF2B5EF4-FFF2-40B4-BE49-F238E27FC236}">
                <a16:creationId xmlns="" xmlns:a16="http://schemas.microsoft.com/office/drawing/2014/main" id="{00478A9D-CA94-430A-9668-9294F6126AB8}"/>
              </a:ext>
            </a:extLst>
          </p:cNvPr>
          <p:cNvGraphicFramePr>
            <a:graphicFrameLocks noGrp="1" noChangeAspect="1"/>
          </p:cNvGraphicFramePr>
          <p:nvPr>
            <p:ph sz="quarter" idx="24"/>
            <p:extLst>
              <p:ext uri="{D42A27DB-BD31-4B8C-83A1-F6EECF244321}">
                <p14:modId xmlns:p14="http://schemas.microsoft.com/office/powerpoint/2010/main" val="268266040"/>
              </p:ext>
            </p:extLst>
          </p:nvPr>
        </p:nvGraphicFramePr>
        <p:xfrm>
          <a:off x="4029075" y="1247775"/>
          <a:ext cx="2251075" cy="393700"/>
        </p:xfrm>
        <a:graphic>
          <a:graphicData uri="http://schemas.openxmlformats.org/presentationml/2006/ole">
            <mc:AlternateContent xmlns:mc="http://schemas.openxmlformats.org/markup-compatibility/2006">
              <mc:Choice xmlns:v="urn:schemas-microsoft-com:vml" Requires="v">
                <p:oleObj spid="_x0000_s384752" name="Equation" r:id="rId3" imgW="2323800" imgH="406080" progId="Equation.DSMT4">
                  <p:embed/>
                </p:oleObj>
              </mc:Choice>
              <mc:Fallback>
                <p:oleObj name="Equation" r:id="rId3" imgW="2323800" imgH="406080" progId="Equation.DSMT4">
                  <p:embed/>
                  <p:pic>
                    <p:nvPicPr>
                      <p:cNvPr id="0" name="Picture 604" descr="2^(x)(or b^(x), if b &gt;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75" y="1247775"/>
                        <a:ext cx="22510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 xmlns:a16="http://schemas.microsoft.com/office/drawing/2014/main" id="{5C5F25B9-CE3F-44DF-9977-8FCDA127C257}"/>
              </a:ext>
            </a:extLst>
          </p:cNvPr>
          <p:cNvSpPr>
            <a:spLocks noGrp="1"/>
          </p:cNvSpPr>
          <p:nvPr>
            <p:ph sz="quarter" idx="25"/>
          </p:nvPr>
        </p:nvSpPr>
        <p:spPr>
          <a:xfrm>
            <a:off x="6361200" y="1288628"/>
            <a:ext cx="4682742" cy="353585"/>
          </a:xfrm>
        </p:spPr>
        <p:txBody>
          <a:bodyPr/>
          <a:lstStyle/>
          <a:p>
            <a:pPr>
              <a:lnSpc>
                <a:spcPct val="100000"/>
              </a:lnSpc>
            </a:pPr>
            <a:r>
              <a:rPr lang="en-US" altLang="en-US" dirty="0"/>
              <a:t>where </a:t>
            </a:r>
            <a:r>
              <a:rPr lang="en-US" altLang="en-US" i="1" dirty="0"/>
              <a:t>x </a:t>
            </a:r>
            <a:r>
              <a:rPr lang="en-US" altLang="en-US" dirty="0"/>
              <a:t>is any irrational number.</a:t>
            </a:r>
            <a:endParaRPr lang="en-US" dirty="0"/>
          </a:p>
        </p:txBody>
      </p:sp>
      <p:sp>
        <p:nvSpPr>
          <p:cNvPr id="24" name="Content Placeholder 23">
            <a:extLst>
              <a:ext uri="{FF2B5EF4-FFF2-40B4-BE49-F238E27FC236}">
                <a16:creationId xmlns="" xmlns:a16="http://schemas.microsoft.com/office/drawing/2014/main" id="{ADB2B6F6-8E1B-4534-A3BB-DB70435DB8C4}"/>
              </a:ext>
            </a:extLst>
          </p:cNvPr>
          <p:cNvSpPr>
            <a:spLocks noGrp="1"/>
          </p:cNvSpPr>
          <p:nvPr>
            <p:ph sz="quarter" idx="26"/>
          </p:nvPr>
        </p:nvSpPr>
        <p:spPr>
          <a:xfrm>
            <a:off x="736600" y="1722343"/>
            <a:ext cx="10718800" cy="706922"/>
          </a:xfrm>
        </p:spPr>
        <p:txBody>
          <a:bodyPr/>
          <a:lstStyle/>
          <a:p>
            <a:pPr>
              <a:lnSpc>
                <a:spcPct val="100000"/>
              </a:lnSpc>
              <a:spcAft>
                <a:spcPts val="600"/>
              </a:spcAft>
            </a:pPr>
            <a:r>
              <a:rPr lang="en-US" altLang="en-US" dirty="0"/>
              <a:t>Figure 2 shows how all the holes in Figure 1 have been filled to complete the graph of the function</a:t>
            </a:r>
            <a:endParaRPr lang="en-US" altLang="en-US" sz="1000" dirty="0"/>
          </a:p>
        </p:txBody>
      </p:sp>
      <p:graphicFrame>
        <p:nvGraphicFramePr>
          <p:cNvPr id="40" name="Content Placeholder 39" descr="f(x) = 2^(x), x element of R">
            <a:extLst>
              <a:ext uri="{FF2B5EF4-FFF2-40B4-BE49-F238E27FC236}">
                <a16:creationId xmlns="" xmlns:a16="http://schemas.microsoft.com/office/drawing/2014/main" id="{B8643D40-BFDC-4CF1-982E-9BCF59B060A3}"/>
              </a:ext>
            </a:extLst>
          </p:cNvPr>
          <p:cNvGraphicFramePr>
            <a:graphicFrameLocks noGrp="1" noChangeAspect="1"/>
          </p:cNvGraphicFramePr>
          <p:nvPr>
            <p:ph sz="quarter" idx="27"/>
            <p:extLst>
              <p:ext uri="{D42A27DB-BD31-4B8C-83A1-F6EECF244321}">
                <p14:modId xmlns:p14="http://schemas.microsoft.com/office/powerpoint/2010/main" val="245610372"/>
              </p:ext>
            </p:extLst>
          </p:nvPr>
        </p:nvGraphicFramePr>
        <p:xfrm>
          <a:off x="3582110" y="2133835"/>
          <a:ext cx="1927225" cy="401637"/>
        </p:xfrm>
        <a:graphic>
          <a:graphicData uri="http://schemas.openxmlformats.org/presentationml/2006/ole">
            <mc:AlternateContent xmlns:mc="http://schemas.openxmlformats.org/markup-compatibility/2006">
              <mc:Choice xmlns:v="urn:schemas-microsoft-com:vml" Requires="v">
                <p:oleObj spid="_x0000_s384753" name="Equation" r:id="rId5" imgW="2197080" imgH="457200" progId="Equation.DSMT4">
                  <p:embed/>
                </p:oleObj>
              </mc:Choice>
              <mc:Fallback>
                <p:oleObj name="Equation" r:id="rId5" imgW="2197080" imgH="457200" progId="Equation.DSMT4">
                  <p:embed/>
                  <p:pic>
                    <p:nvPicPr>
                      <p:cNvPr id="0" name="Picture 605" descr="f(x) = 2^(x), x element of 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2110" y="2133835"/>
                        <a:ext cx="192722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Content Placeholder 27">
            <a:extLst>
              <a:ext uri="{FF2B5EF4-FFF2-40B4-BE49-F238E27FC236}">
                <a16:creationId xmlns="" xmlns:a16="http://schemas.microsoft.com/office/drawing/2014/main" id="{958A409D-50B0-4B8C-9E7E-4915B570D4A2}"/>
              </a:ext>
            </a:extLst>
          </p:cNvPr>
          <p:cNvSpPr>
            <a:spLocks noGrp="1"/>
          </p:cNvSpPr>
          <p:nvPr>
            <p:ph sz="quarter" idx="30"/>
          </p:nvPr>
        </p:nvSpPr>
        <p:spPr>
          <a:xfrm>
            <a:off x="2998632" y="5805534"/>
            <a:ext cx="876304" cy="299702"/>
          </a:xfrm>
        </p:spPr>
        <p:txBody>
          <a:bodyPr/>
          <a:lstStyle/>
          <a:p>
            <a:r>
              <a:rPr lang="en-US" altLang="en-US" sz="1200" b="1" dirty="0"/>
              <a:t>Figure 1</a:t>
            </a:r>
          </a:p>
        </p:txBody>
      </p:sp>
      <p:graphicFrame>
        <p:nvGraphicFramePr>
          <p:cNvPr id="43" name="Content Placeholder 42" descr="Representation of y = 2^(x), x rational">
            <a:extLst>
              <a:ext uri="{FF2B5EF4-FFF2-40B4-BE49-F238E27FC236}">
                <a16:creationId xmlns="" xmlns:a16="http://schemas.microsoft.com/office/drawing/2014/main" id="{29279EA6-29A5-4C59-BB50-513A7A659F28}"/>
              </a:ext>
            </a:extLst>
          </p:cNvPr>
          <p:cNvGraphicFramePr>
            <a:graphicFrameLocks noGrp="1" noChangeAspect="1"/>
          </p:cNvGraphicFramePr>
          <p:nvPr>
            <p:ph sz="quarter" idx="29"/>
            <p:extLst>
              <p:ext uri="{D42A27DB-BD31-4B8C-83A1-F6EECF244321}">
                <p14:modId xmlns:p14="http://schemas.microsoft.com/office/powerpoint/2010/main" val="3148342640"/>
              </p:ext>
            </p:extLst>
          </p:nvPr>
        </p:nvGraphicFramePr>
        <p:xfrm>
          <a:off x="1764837" y="5347746"/>
          <a:ext cx="3297702" cy="279170"/>
        </p:xfrm>
        <a:graphic>
          <a:graphicData uri="http://schemas.openxmlformats.org/presentationml/2006/ole">
            <mc:AlternateContent xmlns:mc="http://schemas.openxmlformats.org/markup-compatibility/2006">
              <mc:Choice xmlns:v="urn:schemas-microsoft-com:vml" Requires="v">
                <p:oleObj spid="_x0000_s384754" name="Equation" r:id="rId7" imgW="4800600" imgH="406080" progId="Equation.DSMT4">
                  <p:embed/>
                </p:oleObj>
              </mc:Choice>
              <mc:Fallback>
                <p:oleObj name="Equation" r:id="rId7" imgW="4800600" imgH="406080" progId="Equation.DSMT4">
                  <p:embed/>
                  <p:pic>
                    <p:nvPicPr>
                      <p:cNvPr id="0" name="Picture 606" descr="Representation of y = 2^(x), x rational"/>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4837" y="5347746"/>
                        <a:ext cx="3297702" cy="279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Content Placeholder 40" descr="A dotted curve is plotted on the x y coordinate plane. The curve rises away from the negative x axis, passes through (0, 1), goes up and to the right, and exits the top right of the viewing window.">
            <a:extLst>
              <a:ext uri="{FF2B5EF4-FFF2-40B4-BE49-F238E27FC236}">
                <a16:creationId xmlns="" xmlns:a16="http://schemas.microsoft.com/office/drawing/2014/main" id="{FA31C04F-1DD1-4EEE-98B6-F67AD7FD0158}"/>
              </a:ext>
            </a:extLst>
          </p:cNvPr>
          <p:cNvPicPr>
            <a:picLocks noGrp="1" noChangeAspect="1"/>
          </p:cNvPicPr>
          <p:nvPr>
            <p:ph sz="quarter" idx="28"/>
          </p:nvPr>
        </p:nvPicPr>
        <p:blipFill>
          <a:blip r:embed="rId9"/>
          <a:stretch>
            <a:fillRect/>
          </a:stretch>
        </p:blipFill>
        <p:spPr>
          <a:xfrm>
            <a:off x="2364884" y="3093661"/>
            <a:ext cx="2131098" cy="2027779"/>
          </a:xfrm>
          <a:prstGeom prst="rect">
            <a:avLst/>
          </a:prstGeom>
        </p:spPr>
      </p:pic>
      <p:sp>
        <p:nvSpPr>
          <p:cNvPr id="31" name="Content Placeholder 30">
            <a:extLst>
              <a:ext uri="{FF2B5EF4-FFF2-40B4-BE49-F238E27FC236}">
                <a16:creationId xmlns="" xmlns:a16="http://schemas.microsoft.com/office/drawing/2014/main" id="{2BE656CF-1D6C-4689-B5A1-EA1AE6A505BC}"/>
              </a:ext>
            </a:extLst>
          </p:cNvPr>
          <p:cNvSpPr>
            <a:spLocks noGrp="1"/>
          </p:cNvSpPr>
          <p:nvPr>
            <p:ph sz="quarter" idx="33"/>
          </p:nvPr>
        </p:nvSpPr>
        <p:spPr>
          <a:xfrm>
            <a:off x="7153725" y="5747926"/>
            <a:ext cx="842302" cy="227682"/>
          </a:xfrm>
        </p:spPr>
        <p:txBody>
          <a:bodyPr/>
          <a:lstStyle/>
          <a:p>
            <a:r>
              <a:rPr lang="en-US" altLang="en-US" sz="1200" b="1" dirty="0"/>
              <a:t>Figure 2</a:t>
            </a:r>
          </a:p>
        </p:txBody>
      </p:sp>
      <p:graphicFrame>
        <p:nvGraphicFramePr>
          <p:cNvPr id="46" name="Content Placeholder 45" descr="y = 2^(x), x real">
            <a:extLst>
              <a:ext uri="{FF2B5EF4-FFF2-40B4-BE49-F238E27FC236}">
                <a16:creationId xmlns="" xmlns:a16="http://schemas.microsoft.com/office/drawing/2014/main" id="{7DF437C9-49BE-4545-93AC-EEA5A3F7371D}"/>
              </a:ext>
            </a:extLst>
          </p:cNvPr>
          <p:cNvGraphicFramePr>
            <a:graphicFrameLocks noGrp="1" noChangeAspect="1"/>
          </p:cNvGraphicFramePr>
          <p:nvPr>
            <p:ph sz="quarter" idx="32"/>
            <p:extLst>
              <p:ext uri="{D42A27DB-BD31-4B8C-83A1-F6EECF244321}">
                <p14:modId xmlns:p14="http://schemas.microsoft.com/office/powerpoint/2010/main" val="3784017982"/>
              </p:ext>
            </p:extLst>
          </p:nvPr>
        </p:nvGraphicFramePr>
        <p:xfrm>
          <a:off x="6790961" y="5337519"/>
          <a:ext cx="1306664" cy="292400"/>
        </p:xfrm>
        <a:graphic>
          <a:graphicData uri="http://schemas.openxmlformats.org/presentationml/2006/ole">
            <mc:AlternateContent xmlns:mc="http://schemas.openxmlformats.org/markup-compatibility/2006">
              <mc:Choice xmlns:v="urn:schemas-microsoft-com:vml" Requires="v">
                <p:oleObj spid="_x0000_s384755" name="Equation" r:id="rId10" imgW="1815840" imgH="406080" progId="Equation.DSMT4">
                  <p:embed/>
                </p:oleObj>
              </mc:Choice>
              <mc:Fallback>
                <p:oleObj name="Equation" r:id="rId10" imgW="1815840" imgH="406080" progId="Equation.DSMT4">
                  <p:embed/>
                  <p:pic>
                    <p:nvPicPr>
                      <p:cNvPr id="0" name="Picture 607" descr="y = 2^(x), x real"/>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0961" y="5337519"/>
                        <a:ext cx="1306664" cy="292400"/>
                      </a:xfrm>
                      <a:prstGeom prst="rect">
                        <a:avLst/>
                      </a:prstGeom>
                      <a:noFill/>
                      <a:extLst/>
                    </p:spPr>
                  </p:pic>
                </p:oleObj>
              </mc:Fallback>
            </mc:AlternateContent>
          </a:graphicData>
        </a:graphic>
      </p:graphicFrame>
      <p:pic>
        <p:nvPicPr>
          <p:cNvPr id="44" name="Content Placeholder 43" descr="A curve is plotted on the x y coordinate plane. The curve rises away from the negative x axis, passes through (0, 1), goes up and to the right, and exits the top right of the viewing window.">
            <a:extLst>
              <a:ext uri="{FF2B5EF4-FFF2-40B4-BE49-F238E27FC236}">
                <a16:creationId xmlns="" xmlns:a16="http://schemas.microsoft.com/office/drawing/2014/main" id="{5682F5BC-D4E9-4684-8D66-D2DCDC91D922}"/>
              </a:ext>
            </a:extLst>
          </p:cNvPr>
          <p:cNvPicPr>
            <a:picLocks noGrp="1" noChangeAspect="1"/>
          </p:cNvPicPr>
          <p:nvPr>
            <p:ph sz="quarter" idx="31"/>
          </p:nvPr>
        </p:nvPicPr>
        <p:blipFill>
          <a:blip r:embed="rId12"/>
          <a:stretch>
            <a:fillRect/>
          </a:stretch>
        </p:blipFill>
        <p:spPr>
          <a:xfrm>
            <a:off x="6514245" y="3140306"/>
            <a:ext cx="1885289" cy="1885289"/>
          </a:xfrm>
          <a:prstGeom prst="rect">
            <a:avLst/>
          </a:prstGeom>
        </p:spPr>
      </p:pic>
    </p:spTree>
    <p:extLst>
      <p:ext uri="{BB962C8B-B14F-4D97-AF65-F5344CB8AC3E}">
        <p14:creationId xmlns:p14="http://schemas.microsoft.com/office/powerpoint/2010/main" val="2113224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4EB5E-C620-4C9F-870F-C251C0A771C8}"/>
              </a:ext>
            </a:extLst>
          </p:cNvPr>
          <p:cNvSpPr>
            <a:spLocks noGrp="1"/>
          </p:cNvSpPr>
          <p:nvPr>
            <p:ph type="title"/>
          </p:nvPr>
        </p:nvSpPr>
        <p:spPr/>
        <p:txBody>
          <a:bodyPr/>
          <a:lstStyle/>
          <a:p>
            <a:r>
              <a:rPr lang="en-IN" altLang="en-US" sz="3600" dirty="0" smtClean="0"/>
              <a:t>Exponential Functions and Their Graphs</a:t>
            </a:r>
            <a:r>
              <a:rPr lang="en-US" altLang="en-US" sz="3600" dirty="0" smtClean="0"/>
              <a:t> (8 of 12)</a:t>
            </a:r>
            <a:endParaRPr lang="en-US" sz="3600" dirty="0"/>
          </a:p>
        </p:txBody>
      </p:sp>
      <p:sp>
        <p:nvSpPr>
          <p:cNvPr id="3" name="Content Placeholder 2">
            <a:extLst>
              <a:ext uri="{FF2B5EF4-FFF2-40B4-BE49-F238E27FC236}">
                <a16:creationId xmlns="" xmlns:a16="http://schemas.microsoft.com/office/drawing/2014/main" id="{D37FAAC4-C79C-456C-826A-496E1EBD6131}"/>
              </a:ext>
            </a:extLst>
          </p:cNvPr>
          <p:cNvSpPr>
            <a:spLocks noGrp="1"/>
          </p:cNvSpPr>
          <p:nvPr>
            <p:ph sz="quarter" idx="12"/>
          </p:nvPr>
        </p:nvSpPr>
        <p:spPr>
          <a:xfrm>
            <a:off x="741972" y="1292278"/>
            <a:ext cx="6750210" cy="294760"/>
          </a:xfrm>
        </p:spPr>
        <p:txBody>
          <a:bodyPr/>
          <a:lstStyle/>
          <a:p>
            <a:pPr>
              <a:lnSpc>
                <a:spcPct val="100000"/>
              </a:lnSpc>
              <a:spcAft>
                <a:spcPts val="600"/>
              </a:spcAft>
            </a:pPr>
            <a:r>
              <a:rPr lang="en-US" altLang="en-US" dirty="0"/>
              <a:t>The graphs of members of the family of functions</a:t>
            </a:r>
            <a:endParaRPr lang="en-US" dirty="0"/>
          </a:p>
        </p:txBody>
      </p:sp>
      <p:graphicFrame>
        <p:nvGraphicFramePr>
          <p:cNvPr id="12" name="Content Placeholder 11" descr="y = b^x">
            <a:extLst>
              <a:ext uri="{FF2B5EF4-FFF2-40B4-BE49-F238E27FC236}">
                <a16:creationId xmlns="" xmlns:a16="http://schemas.microsoft.com/office/drawing/2014/main" id="{E6B09295-6385-4B03-9A1E-F0006DD6C08E}"/>
              </a:ext>
            </a:extLst>
          </p:cNvPr>
          <p:cNvGraphicFramePr>
            <a:graphicFrameLocks noGrp="1" noChangeAspect="1"/>
          </p:cNvGraphicFramePr>
          <p:nvPr>
            <p:ph sz="quarter" idx="13"/>
            <p:extLst>
              <p:ext uri="{D42A27DB-BD31-4B8C-83A1-F6EECF244321}">
                <p14:modId xmlns:p14="http://schemas.microsoft.com/office/powerpoint/2010/main" val="2564395066"/>
              </p:ext>
            </p:extLst>
          </p:nvPr>
        </p:nvGraphicFramePr>
        <p:xfrm>
          <a:off x="7439025" y="1241425"/>
          <a:ext cx="850900" cy="406400"/>
        </p:xfrm>
        <a:graphic>
          <a:graphicData uri="http://schemas.openxmlformats.org/presentationml/2006/ole">
            <mc:AlternateContent xmlns:mc="http://schemas.openxmlformats.org/markup-compatibility/2006">
              <mc:Choice xmlns:v="urn:schemas-microsoft-com:vml" Requires="v">
                <p:oleObj spid="_x0000_s385211" name="Equation" r:id="rId3" imgW="850680" imgH="406080" progId="Equation.DSMT4">
                  <p:embed/>
                </p:oleObj>
              </mc:Choice>
              <mc:Fallback>
                <p:oleObj name="Equation" r:id="rId3" imgW="850680" imgH="406080" progId="Equation.DSMT4">
                  <p:embed/>
                  <p:pic>
                    <p:nvPicPr>
                      <p:cNvPr id="0" name="Picture 150" descr="y = b^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025" y="1241425"/>
                        <a:ext cx="850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53C2FE1C-CF91-41EB-B9AA-601B49EF71BC}"/>
              </a:ext>
            </a:extLst>
          </p:cNvPr>
          <p:cNvSpPr>
            <a:spLocks noGrp="1"/>
          </p:cNvSpPr>
          <p:nvPr>
            <p:ph sz="quarter" idx="14"/>
          </p:nvPr>
        </p:nvSpPr>
        <p:spPr>
          <a:xfrm>
            <a:off x="8385191" y="1298236"/>
            <a:ext cx="3105774" cy="336305"/>
          </a:xfrm>
        </p:spPr>
        <p:txBody>
          <a:bodyPr/>
          <a:lstStyle/>
          <a:p>
            <a:pPr>
              <a:lnSpc>
                <a:spcPct val="100000"/>
              </a:lnSpc>
            </a:pPr>
            <a:r>
              <a:rPr lang="en-US" altLang="en-US" dirty="0"/>
              <a:t>are shown in Figure 3</a:t>
            </a:r>
            <a:endParaRPr lang="en-US" dirty="0"/>
          </a:p>
        </p:txBody>
      </p:sp>
      <p:sp>
        <p:nvSpPr>
          <p:cNvPr id="7" name="Content Placeholder 6">
            <a:extLst>
              <a:ext uri="{FF2B5EF4-FFF2-40B4-BE49-F238E27FC236}">
                <a16:creationId xmlns="" xmlns:a16="http://schemas.microsoft.com/office/drawing/2014/main" id="{4663FC30-F182-4237-8DDD-D5CE220D1B22}"/>
              </a:ext>
            </a:extLst>
          </p:cNvPr>
          <p:cNvSpPr>
            <a:spLocks noGrp="1"/>
          </p:cNvSpPr>
          <p:nvPr>
            <p:ph sz="quarter" idx="15"/>
          </p:nvPr>
        </p:nvSpPr>
        <p:spPr>
          <a:xfrm>
            <a:off x="733425" y="1703496"/>
            <a:ext cx="4651375" cy="373039"/>
          </a:xfrm>
        </p:spPr>
        <p:txBody>
          <a:bodyPr/>
          <a:lstStyle/>
          <a:p>
            <a:r>
              <a:rPr lang="en-US" altLang="en-US" dirty="0"/>
              <a:t>for various values of the base </a:t>
            </a:r>
            <a:r>
              <a:rPr lang="en-US" altLang="en-US" i="1" dirty="0"/>
              <a:t>b</a:t>
            </a:r>
            <a:r>
              <a:rPr lang="en-US" altLang="en-US" dirty="0"/>
              <a:t>.</a:t>
            </a:r>
            <a:endParaRPr lang="en-US" dirty="0"/>
          </a:p>
        </p:txBody>
      </p:sp>
      <p:sp>
        <p:nvSpPr>
          <p:cNvPr id="9" name="Content Placeholder 8">
            <a:extLst>
              <a:ext uri="{FF2B5EF4-FFF2-40B4-BE49-F238E27FC236}">
                <a16:creationId xmlns="" xmlns:a16="http://schemas.microsoft.com/office/drawing/2014/main" id="{8E129261-124C-4AC5-9956-8CFA3ECA430A}"/>
              </a:ext>
            </a:extLst>
          </p:cNvPr>
          <p:cNvSpPr>
            <a:spLocks noGrp="1"/>
          </p:cNvSpPr>
          <p:nvPr>
            <p:ph sz="quarter" idx="17"/>
          </p:nvPr>
        </p:nvSpPr>
        <p:spPr>
          <a:xfrm>
            <a:off x="5748150" y="5960511"/>
            <a:ext cx="818452" cy="275719"/>
          </a:xfrm>
        </p:spPr>
        <p:txBody>
          <a:bodyPr/>
          <a:lstStyle/>
          <a:p>
            <a:r>
              <a:rPr lang="en-US" altLang="en-US" sz="1200" b="1" dirty="0"/>
              <a:t>Figure 3</a:t>
            </a:r>
          </a:p>
        </p:txBody>
      </p:sp>
      <p:pic>
        <p:nvPicPr>
          <p:cNvPr id="13" name="Content Placeholder 12" descr="Seven curves are graphed on the x y coordinate plane. The curve of 1^x is a horizontal line. The graphs of 1.5^x, 2^x, 4^x and 10^x are curves that enters the bottom left of the viewing window in the third quadrant, goes up and to the right, passes through the origin, goes up and to the right, and exits the top right of the viewing window. The curves below the x axis with the larger base lies to the right of the curves with the smaller base and the curves above the x axis with the larger base lies to the left of the curve with smaller base. The graphs of (1∕2)^x and (1∕4)^x are curves that enters the top left of the viewing  window in the second quadrant, goes down and to the right, passes through the origin, goes down and to the right, and exits the bottom right of the viewing window. The curve above the x axis with the larger base lies to the left of the curve with the smaller base and the curve below the x axis with the larger base lies to the right of the curve with smaller base. &#10;">
            <a:extLst>
              <a:ext uri="{FF2B5EF4-FFF2-40B4-BE49-F238E27FC236}">
                <a16:creationId xmlns="" xmlns:a16="http://schemas.microsoft.com/office/drawing/2014/main" id="{93D106E8-5015-439C-BB16-33CB26F547FD}"/>
              </a:ext>
            </a:extLst>
          </p:cNvPr>
          <p:cNvPicPr>
            <a:picLocks noGrp="1" noChangeAspect="1"/>
          </p:cNvPicPr>
          <p:nvPr>
            <p:ph sz="quarter" idx="16"/>
          </p:nvPr>
        </p:nvPicPr>
        <p:blipFill>
          <a:blip r:embed="rId5"/>
          <a:stretch>
            <a:fillRect/>
          </a:stretch>
        </p:blipFill>
        <p:spPr>
          <a:xfrm>
            <a:off x="3707266" y="2281766"/>
            <a:ext cx="5330732" cy="3484775"/>
          </a:xfrm>
          <a:prstGeom prst="rect">
            <a:avLst/>
          </a:prstGeom>
        </p:spPr>
      </p:pic>
    </p:spTree>
    <p:extLst>
      <p:ext uri="{BB962C8B-B14F-4D97-AF65-F5344CB8AC3E}">
        <p14:creationId xmlns:p14="http://schemas.microsoft.com/office/powerpoint/2010/main" val="304773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FF8631-2916-4D10-88AA-81CCE574A640}"/>
              </a:ext>
            </a:extLst>
          </p:cNvPr>
          <p:cNvSpPr>
            <a:spLocks noGrp="1"/>
          </p:cNvSpPr>
          <p:nvPr>
            <p:ph type="title"/>
          </p:nvPr>
        </p:nvSpPr>
        <p:spPr/>
        <p:txBody>
          <a:bodyPr/>
          <a:lstStyle/>
          <a:p>
            <a:r>
              <a:rPr lang="en-IN" altLang="en-US" sz="3600" dirty="0" smtClean="0"/>
              <a:t>Exponential Functions and Their Graphs</a:t>
            </a:r>
            <a:r>
              <a:rPr lang="en-US" altLang="en-US" sz="3600" dirty="0" smtClean="0"/>
              <a:t> (9 of 12)</a:t>
            </a:r>
            <a:endParaRPr lang="en-US" sz="3600" dirty="0"/>
          </a:p>
        </p:txBody>
      </p:sp>
      <p:sp>
        <p:nvSpPr>
          <p:cNvPr id="3" name="Content Placeholder 2">
            <a:extLst>
              <a:ext uri="{FF2B5EF4-FFF2-40B4-BE49-F238E27FC236}">
                <a16:creationId xmlns="" xmlns:a16="http://schemas.microsoft.com/office/drawing/2014/main" id="{43033D59-45C2-4D92-94F0-B0A5766C5114}"/>
              </a:ext>
            </a:extLst>
          </p:cNvPr>
          <p:cNvSpPr>
            <a:spLocks noGrp="1"/>
          </p:cNvSpPr>
          <p:nvPr>
            <p:ph sz="quarter" idx="23"/>
          </p:nvPr>
        </p:nvSpPr>
        <p:spPr>
          <a:xfrm>
            <a:off x="736600" y="1289050"/>
            <a:ext cx="10718800" cy="323848"/>
          </a:xfrm>
        </p:spPr>
        <p:txBody>
          <a:bodyPr/>
          <a:lstStyle/>
          <a:p>
            <a:pPr>
              <a:lnSpc>
                <a:spcPct val="100000"/>
              </a:lnSpc>
            </a:pPr>
            <a:r>
              <a:rPr lang="en-US" altLang="en-US" dirty="0"/>
              <a:t>Notice that all of these graphs pass through the same point (0, 1) because</a:t>
            </a:r>
            <a:endParaRPr lang="en-US" dirty="0"/>
          </a:p>
        </p:txBody>
      </p:sp>
      <p:graphicFrame>
        <p:nvGraphicFramePr>
          <p:cNvPr id="20" name="Content Placeholder 19" descr="(b^0) = 1 for b != 0.">
            <a:extLst>
              <a:ext uri="{FF2B5EF4-FFF2-40B4-BE49-F238E27FC236}">
                <a16:creationId xmlns="" xmlns:a16="http://schemas.microsoft.com/office/drawing/2014/main" id="{7485C58E-662E-4A73-871C-9B9B424EE050}"/>
              </a:ext>
            </a:extLst>
          </p:cNvPr>
          <p:cNvGraphicFramePr>
            <a:graphicFrameLocks noGrp="1" noChangeAspect="1"/>
          </p:cNvGraphicFramePr>
          <p:nvPr>
            <p:ph sz="quarter" idx="24"/>
            <p:extLst>
              <p:ext uri="{D42A27DB-BD31-4B8C-83A1-F6EECF244321}">
                <p14:modId xmlns:p14="http://schemas.microsoft.com/office/powerpoint/2010/main" val="2984065034"/>
              </p:ext>
            </p:extLst>
          </p:nvPr>
        </p:nvGraphicFramePr>
        <p:xfrm>
          <a:off x="738641" y="1660525"/>
          <a:ext cx="2057400" cy="355600"/>
        </p:xfrm>
        <a:graphic>
          <a:graphicData uri="http://schemas.openxmlformats.org/presentationml/2006/ole">
            <mc:AlternateContent xmlns:mc="http://schemas.openxmlformats.org/markup-compatibility/2006">
              <mc:Choice xmlns:v="urn:schemas-microsoft-com:vml" Requires="v">
                <p:oleObj spid="_x0000_s386420" name="Equation" r:id="rId3" imgW="2057400" imgH="355320" progId="Equation.DSMT4">
                  <p:embed/>
                </p:oleObj>
              </mc:Choice>
              <mc:Fallback>
                <p:oleObj name="Equation" r:id="rId3" imgW="2057400" imgH="355320" progId="Equation.DSMT4">
                  <p:embed/>
                  <p:pic>
                    <p:nvPicPr>
                      <p:cNvPr id="0" name="Picture 298" descr="(b^0) = 1 for b != 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41" y="1660525"/>
                        <a:ext cx="20574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7ED9F452-49DD-49B6-B280-3E2799BB626F}"/>
              </a:ext>
            </a:extLst>
          </p:cNvPr>
          <p:cNvSpPr>
            <a:spLocks noGrp="1"/>
          </p:cNvSpPr>
          <p:nvPr>
            <p:ph sz="quarter" idx="25"/>
          </p:nvPr>
        </p:nvSpPr>
        <p:spPr>
          <a:xfrm>
            <a:off x="736600" y="2243090"/>
            <a:ext cx="10706100" cy="1287744"/>
          </a:xfrm>
        </p:spPr>
        <p:txBody>
          <a:bodyPr/>
          <a:lstStyle/>
          <a:p>
            <a:pPr>
              <a:lnSpc>
                <a:spcPct val="110000"/>
              </a:lnSpc>
            </a:pPr>
            <a:r>
              <a:rPr lang="en-US" altLang="en-US" dirty="0"/>
              <a:t>Notice also that as the base </a:t>
            </a:r>
            <a:r>
              <a:rPr lang="en-US" altLang="en-US" i="1" dirty="0"/>
              <a:t>b </a:t>
            </a:r>
            <a:r>
              <a:rPr lang="en-US" altLang="en-US" dirty="0"/>
              <a:t>gets larger, the exponential function grows more rapidly (for </a:t>
            </a:r>
            <a:r>
              <a:rPr lang="en-US" altLang="en-US" i="1" dirty="0"/>
              <a:t>x</a:t>
            </a:r>
            <a:r>
              <a:rPr lang="en-US" altLang="en-US" dirty="0"/>
              <a:t> &gt; 0).</a:t>
            </a:r>
          </a:p>
          <a:p>
            <a:pPr>
              <a:lnSpc>
                <a:spcPct val="110000"/>
              </a:lnSpc>
            </a:pPr>
            <a:r>
              <a:rPr lang="en-US" altLang="en-US" dirty="0"/>
              <a:t>You can see from Figure 3 that there are basically three kinds of exponential</a:t>
            </a:r>
            <a:endParaRPr lang="en-US" dirty="0"/>
          </a:p>
        </p:txBody>
      </p:sp>
      <p:sp>
        <p:nvSpPr>
          <p:cNvPr id="6" name="Content Placeholder 5">
            <a:extLst>
              <a:ext uri="{FF2B5EF4-FFF2-40B4-BE49-F238E27FC236}">
                <a16:creationId xmlns="" xmlns:a16="http://schemas.microsoft.com/office/drawing/2014/main" id="{06C6E380-BE7B-4E8B-9044-1044AEB89B28}"/>
              </a:ext>
            </a:extLst>
          </p:cNvPr>
          <p:cNvSpPr>
            <a:spLocks noGrp="1"/>
          </p:cNvSpPr>
          <p:nvPr>
            <p:ph sz="quarter" idx="26"/>
          </p:nvPr>
        </p:nvSpPr>
        <p:spPr>
          <a:xfrm>
            <a:off x="771834" y="3630726"/>
            <a:ext cx="1248695" cy="294109"/>
          </a:xfrm>
        </p:spPr>
        <p:txBody>
          <a:bodyPr/>
          <a:lstStyle/>
          <a:p>
            <a:r>
              <a:rPr lang="en-US" altLang="en-US" dirty="0"/>
              <a:t>functions</a:t>
            </a:r>
            <a:endParaRPr lang="en-US" dirty="0"/>
          </a:p>
        </p:txBody>
      </p:sp>
      <p:graphicFrame>
        <p:nvGraphicFramePr>
          <p:cNvPr id="22" name="Content Placeholder 21" descr="y = b^x">
            <a:extLst>
              <a:ext uri="{FF2B5EF4-FFF2-40B4-BE49-F238E27FC236}">
                <a16:creationId xmlns="" xmlns:a16="http://schemas.microsoft.com/office/drawing/2014/main" id="{7C5876F9-FF1A-4590-8842-057B31BB05C0}"/>
              </a:ext>
            </a:extLst>
          </p:cNvPr>
          <p:cNvGraphicFramePr>
            <a:graphicFrameLocks noGrp="1" noChangeAspect="1"/>
          </p:cNvGraphicFramePr>
          <p:nvPr>
            <p:ph sz="quarter" idx="27"/>
            <p:extLst>
              <p:ext uri="{D42A27DB-BD31-4B8C-83A1-F6EECF244321}">
                <p14:modId xmlns:p14="http://schemas.microsoft.com/office/powerpoint/2010/main" val="3945419106"/>
              </p:ext>
            </p:extLst>
          </p:nvPr>
        </p:nvGraphicFramePr>
        <p:xfrm>
          <a:off x="2057400" y="3568700"/>
          <a:ext cx="927100" cy="406400"/>
        </p:xfrm>
        <a:graphic>
          <a:graphicData uri="http://schemas.openxmlformats.org/presentationml/2006/ole">
            <mc:AlternateContent xmlns:mc="http://schemas.openxmlformats.org/markup-compatibility/2006">
              <mc:Choice xmlns:v="urn:schemas-microsoft-com:vml" Requires="v">
                <p:oleObj spid="_x0000_s386421" name="Equation" r:id="rId5" imgW="927000" imgH="406080" progId="Equation.DSMT4">
                  <p:embed/>
                </p:oleObj>
              </mc:Choice>
              <mc:Fallback>
                <p:oleObj name="Equation" r:id="rId5" imgW="927000" imgH="406080" progId="Equation.DSMT4">
                  <p:embed/>
                  <p:pic>
                    <p:nvPicPr>
                      <p:cNvPr id="0" name="Picture 299" descr="y = b^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568700"/>
                        <a:ext cx="9271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CCC3ED9A-D9C8-4C94-97FB-9D25339CE649}"/>
              </a:ext>
            </a:extLst>
          </p:cNvPr>
          <p:cNvSpPr>
            <a:spLocks noGrp="1"/>
          </p:cNvSpPr>
          <p:nvPr>
            <p:ph sz="quarter" idx="28"/>
          </p:nvPr>
        </p:nvSpPr>
        <p:spPr>
          <a:xfrm>
            <a:off x="730250" y="4284336"/>
            <a:ext cx="10623550" cy="694064"/>
          </a:xfrm>
        </p:spPr>
        <p:txBody>
          <a:bodyPr/>
          <a:lstStyle/>
          <a:p>
            <a:r>
              <a:rPr lang="en-US" altLang="en-US" dirty="0"/>
              <a:t>If 0 &lt; </a:t>
            </a:r>
            <a:r>
              <a:rPr lang="en-US" altLang="en-US" i="1" dirty="0"/>
              <a:t>b</a:t>
            </a:r>
            <a:r>
              <a:rPr lang="en-US" altLang="en-US" dirty="0"/>
              <a:t> &lt; 1, the exponential function decreases; if </a:t>
            </a:r>
            <a:r>
              <a:rPr lang="en-US" altLang="en-US" i="1" dirty="0"/>
              <a:t>b</a:t>
            </a:r>
            <a:r>
              <a:rPr lang="en-US" altLang="en-US" dirty="0"/>
              <a:t> = 1, it is a constant; and if </a:t>
            </a:r>
            <a:r>
              <a:rPr lang="en-US" altLang="en-US" i="1" dirty="0"/>
              <a:t>b</a:t>
            </a:r>
            <a:r>
              <a:rPr lang="en-US" altLang="en-US" dirty="0"/>
              <a:t> &gt; 1, it increases.</a:t>
            </a:r>
          </a:p>
        </p:txBody>
      </p:sp>
    </p:spTree>
    <p:extLst>
      <p:ext uri="{BB962C8B-B14F-4D97-AF65-F5344CB8AC3E}">
        <p14:creationId xmlns:p14="http://schemas.microsoft.com/office/powerpoint/2010/main" val="1346189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BA596D-10A2-4532-B126-0E44DC5E0212}"/>
              </a:ext>
            </a:extLst>
          </p:cNvPr>
          <p:cNvSpPr>
            <a:spLocks noGrp="1"/>
          </p:cNvSpPr>
          <p:nvPr>
            <p:ph type="title"/>
          </p:nvPr>
        </p:nvSpPr>
        <p:spPr/>
        <p:txBody>
          <a:bodyPr/>
          <a:lstStyle/>
          <a:p>
            <a:r>
              <a:rPr lang="en-IN" altLang="en-US" sz="3600" dirty="0" smtClean="0"/>
              <a:t>Exponential Functions and Their Graphs</a:t>
            </a:r>
            <a:r>
              <a:rPr lang="en-US" altLang="en-US" sz="3600" dirty="0" smtClean="0"/>
              <a:t> (10 of 12)</a:t>
            </a:r>
            <a:endParaRPr lang="en-US" sz="3600" dirty="0"/>
          </a:p>
        </p:txBody>
      </p:sp>
      <p:sp>
        <p:nvSpPr>
          <p:cNvPr id="3" name="Content Placeholder 2">
            <a:extLst>
              <a:ext uri="{FF2B5EF4-FFF2-40B4-BE49-F238E27FC236}">
                <a16:creationId xmlns="" xmlns:a16="http://schemas.microsoft.com/office/drawing/2014/main" id="{4C3CA4A8-593F-46C4-99FE-0C3B6ECBEA78}"/>
              </a:ext>
            </a:extLst>
          </p:cNvPr>
          <p:cNvSpPr>
            <a:spLocks noGrp="1"/>
          </p:cNvSpPr>
          <p:nvPr>
            <p:ph sz="quarter" idx="23"/>
          </p:nvPr>
        </p:nvSpPr>
        <p:spPr>
          <a:xfrm>
            <a:off x="736600" y="1289050"/>
            <a:ext cx="6182335" cy="337224"/>
          </a:xfrm>
        </p:spPr>
        <p:txBody>
          <a:bodyPr/>
          <a:lstStyle/>
          <a:p>
            <a:pPr>
              <a:lnSpc>
                <a:spcPct val="100000"/>
              </a:lnSpc>
            </a:pPr>
            <a:r>
              <a:rPr lang="en-US" altLang="en-US" dirty="0"/>
              <a:t>These three cases are illustrated in Figure 4.</a:t>
            </a:r>
            <a:r>
              <a:rPr lang="en-US" altLang="en-US" dirty="0">
                <a:latin typeface="Times-Roman" charset="0"/>
              </a:rPr>
              <a:t> </a:t>
            </a:r>
          </a:p>
        </p:txBody>
      </p:sp>
      <p:sp>
        <p:nvSpPr>
          <p:cNvPr id="13" name="Content Placeholder 12">
            <a:extLst>
              <a:ext uri="{FF2B5EF4-FFF2-40B4-BE49-F238E27FC236}">
                <a16:creationId xmlns="" xmlns:a16="http://schemas.microsoft.com/office/drawing/2014/main" id="{EB6C62FD-CD5C-499D-98D1-F313E2BCD78D}"/>
              </a:ext>
            </a:extLst>
          </p:cNvPr>
          <p:cNvSpPr>
            <a:spLocks noGrp="1"/>
          </p:cNvSpPr>
          <p:nvPr>
            <p:ph sz="quarter" idx="33"/>
          </p:nvPr>
        </p:nvSpPr>
        <p:spPr>
          <a:xfrm>
            <a:off x="5586509" y="4701997"/>
            <a:ext cx="986728" cy="250450"/>
          </a:xfrm>
        </p:spPr>
        <p:txBody>
          <a:bodyPr/>
          <a:lstStyle/>
          <a:p>
            <a:r>
              <a:rPr lang="en-US" altLang="en-US" sz="1200" b="1" dirty="0"/>
              <a:t>Figure 4</a:t>
            </a:r>
            <a:endParaRPr lang="en-US" altLang="en-US" sz="1200" b="1" i="1" dirty="0"/>
          </a:p>
        </p:txBody>
      </p:sp>
      <p:sp>
        <p:nvSpPr>
          <p:cNvPr id="5" name="Content Placeholder 4">
            <a:extLst>
              <a:ext uri="{FF2B5EF4-FFF2-40B4-BE49-F238E27FC236}">
                <a16:creationId xmlns="" xmlns:a16="http://schemas.microsoft.com/office/drawing/2014/main" id="{41D6F2E9-D56A-463B-80B2-E09C71E94963}"/>
              </a:ext>
            </a:extLst>
          </p:cNvPr>
          <p:cNvSpPr>
            <a:spLocks noGrp="1"/>
          </p:cNvSpPr>
          <p:nvPr>
            <p:ph sz="quarter" idx="25"/>
          </p:nvPr>
        </p:nvSpPr>
        <p:spPr>
          <a:xfrm>
            <a:off x="1559796" y="4164036"/>
            <a:ext cx="341869" cy="260398"/>
          </a:xfrm>
        </p:spPr>
        <p:txBody>
          <a:bodyPr/>
          <a:lstStyle/>
          <a:p>
            <a:r>
              <a:rPr lang="en-US" sz="1200" b="1" dirty="0"/>
              <a:t>(a)</a:t>
            </a:r>
          </a:p>
        </p:txBody>
      </p:sp>
      <p:graphicFrame>
        <p:nvGraphicFramePr>
          <p:cNvPr id="23" name="Content Placeholder 22" descr="y = b^x, 0 &lt; b &lt; 1">
            <a:extLst>
              <a:ext uri="{FF2B5EF4-FFF2-40B4-BE49-F238E27FC236}">
                <a16:creationId xmlns="" xmlns:a16="http://schemas.microsoft.com/office/drawing/2014/main" id="{E7B80F0F-B3F9-49D1-B6DD-7A350EE76AD8}"/>
              </a:ext>
            </a:extLst>
          </p:cNvPr>
          <p:cNvGraphicFramePr>
            <a:graphicFrameLocks noGrp="1" noChangeAspect="1"/>
          </p:cNvGraphicFramePr>
          <p:nvPr>
            <p:ph sz="quarter" idx="26"/>
            <p:extLst>
              <p:ext uri="{D42A27DB-BD31-4B8C-83A1-F6EECF244321}">
                <p14:modId xmlns:p14="http://schemas.microsoft.com/office/powerpoint/2010/main" val="1311485902"/>
              </p:ext>
            </p:extLst>
          </p:nvPr>
        </p:nvGraphicFramePr>
        <p:xfrm>
          <a:off x="1890295" y="4092575"/>
          <a:ext cx="1476375" cy="279501"/>
        </p:xfrm>
        <a:graphic>
          <a:graphicData uri="http://schemas.openxmlformats.org/presentationml/2006/ole">
            <mc:AlternateContent xmlns:mc="http://schemas.openxmlformats.org/markup-compatibility/2006">
              <mc:Choice xmlns:v="urn:schemas-microsoft-com:vml" Requires="v">
                <p:oleObj spid="_x0000_s387635" name="Equation" r:id="rId3" imgW="2145960" imgH="406080" progId="Equation.DSMT4">
                  <p:embed/>
                </p:oleObj>
              </mc:Choice>
              <mc:Fallback>
                <p:oleObj name="Equation" r:id="rId3" imgW="2145960" imgH="406080" progId="Equation.DSMT4">
                  <p:embed/>
                  <p:pic>
                    <p:nvPicPr>
                      <p:cNvPr id="0" name="Picture 452" descr="y = b^x, 0 &lt; b &l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295" y="4092575"/>
                        <a:ext cx="1476375" cy="279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Content Placeholder 20" descr="A curve is graphed on the x y coordinate plane. The curve enters the top left of the viewing window, goes down and to the right, passes through (0, 1), and goes down and to the right to approach the x-axis asymptotically.">
            <a:extLst>
              <a:ext uri="{FF2B5EF4-FFF2-40B4-BE49-F238E27FC236}">
                <a16:creationId xmlns="" xmlns:a16="http://schemas.microsoft.com/office/drawing/2014/main" id="{B0695EB2-FBCD-4231-8532-3C199B61C84E}"/>
              </a:ext>
            </a:extLst>
          </p:cNvPr>
          <p:cNvPicPr>
            <a:picLocks noGrp="1" noChangeAspect="1"/>
          </p:cNvPicPr>
          <p:nvPr>
            <p:ph sz="quarter" idx="24"/>
          </p:nvPr>
        </p:nvPicPr>
        <p:blipFill>
          <a:blip r:embed="rId5"/>
          <a:stretch>
            <a:fillRect/>
          </a:stretch>
        </p:blipFill>
        <p:spPr>
          <a:xfrm>
            <a:off x="1503822" y="2066018"/>
            <a:ext cx="2207748" cy="1814589"/>
          </a:xfrm>
          <a:prstGeom prst="rect">
            <a:avLst/>
          </a:prstGeom>
        </p:spPr>
      </p:pic>
      <p:sp>
        <p:nvSpPr>
          <p:cNvPr id="8" name="Content Placeholder 7">
            <a:extLst>
              <a:ext uri="{FF2B5EF4-FFF2-40B4-BE49-F238E27FC236}">
                <a16:creationId xmlns="" xmlns:a16="http://schemas.microsoft.com/office/drawing/2014/main" id="{D46C739B-3A1A-472A-B8CF-CD6AF0E935E9}"/>
              </a:ext>
            </a:extLst>
          </p:cNvPr>
          <p:cNvSpPr>
            <a:spLocks noGrp="1"/>
          </p:cNvSpPr>
          <p:nvPr>
            <p:ph sz="quarter" idx="28"/>
          </p:nvPr>
        </p:nvSpPr>
        <p:spPr>
          <a:xfrm>
            <a:off x="5243725" y="4165949"/>
            <a:ext cx="408803" cy="249105"/>
          </a:xfrm>
        </p:spPr>
        <p:txBody>
          <a:bodyPr/>
          <a:lstStyle/>
          <a:p>
            <a:r>
              <a:rPr lang="en-US" sz="1200" b="1" dirty="0"/>
              <a:t>(b)</a:t>
            </a:r>
          </a:p>
        </p:txBody>
      </p:sp>
      <p:graphicFrame>
        <p:nvGraphicFramePr>
          <p:cNvPr id="28" name="Content Placeholder 27" descr="y = 1^x">
            <a:extLst>
              <a:ext uri="{FF2B5EF4-FFF2-40B4-BE49-F238E27FC236}">
                <a16:creationId xmlns="" xmlns:a16="http://schemas.microsoft.com/office/drawing/2014/main" id="{E92BA13F-AA43-4943-A3C7-84CD76A57A22}"/>
              </a:ext>
            </a:extLst>
          </p:cNvPr>
          <p:cNvGraphicFramePr>
            <a:graphicFrameLocks noGrp="1" noChangeAspect="1"/>
          </p:cNvGraphicFramePr>
          <p:nvPr>
            <p:ph sz="quarter" idx="29"/>
            <p:extLst>
              <p:ext uri="{D42A27DB-BD31-4B8C-83A1-F6EECF244321}">
                <p14:modId xmlns:p14="http://schemas.microsoft.com/office/powerpoint/2010/main" val="2486423259"/>
              </p:ext>
            </p:extLst>
          </p:nvPr>
        </p:nvGraphicFramePr>
        <p:xfrm>
          <a:off x="5586509" y="4092575"/>
          <a:ext cx="632606" cy="331859"/>
        </p:xfrm>
        <a:graphic>
          <a:graphicData uri="http://schemas.openxmlformats.org/presentationml/2006/ole">
            <mc:AlternateContent xmlns:mc="http://schemas.openxmlformats.org/markup-compatibility/2006">
              <mc:Choice xmlns:v="urn:schemas-microsoft-com:vml" Requires="v">
                <p:oleObj spid="_x0000_s387636" name="Equation" r:id="rId6" imgW="774360" imgH="406080" progId="Equation.DSMT4">
                  <p:embed/>
                </p:oleObj>
              </mc:Choice>
              <mc:Fallback>
                <p:oleObj name="Equation" r:id="rId6" imgW="774360" imgH="406080" progId="Equation.DSMT4">
                  <p:embed/>
                  <p:pic>
                    <p:nvPicPr>
                      <p:cNvPr id="0" name="Picture 453" descr="y = 1^x"/>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509" y="4092575"/>
                        <a:ext cx="632606" cy="331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Content Placeholder 25" descr="A horizontal line passing through (0, 1) is graphed on the x y coordinate plane.">
            <a:extLst>
              <a:ext uri="{FF2B5EF4-FFF2-40B4-BE49-F238E27FC236}">
                <a16:creationId xmlns="" xmlns:a16="http://schemas.microsoft.com/office/drawing/2014/main" id="{1E6884C8-CF15-4E5C-82F1-6E63924C1018}"/>
              </a:ext>
            </a:extLst>
          </p:cNvPr>
          <p:cNvPicPr>
            <a:picLocks noGrp="1" noChangeAspect="1"/>
          </p:cNvPicPr>
          <p:nvPr>
            <p:ph sz="quarter" idx="27"/>
          </p:nvPr>
        </p:nvPicPr>
        <p:blipFill>
          <a:blip r:embed="rId8"/>
          <a:stretch>
            <a:fillRect/>
          </a:stretch>
        </p:blipFill>
        <p:spPr>
          <a:xfrm>
            <a:off x="4764333" y="1980207"/>
            <a:ext cx="2168457" cy="1818000"/>
          </a:xfrm>
          <a:prstGeom prst="rect">
            <a:avLst/>
          </a:prstGeom>
        </p:spPr>
      </p:pic>
      <p:sp>
        <p:nvSpPr>
          <p:cNvPr id="11" name="Content Placeholder 10">
            <a:extLst>
              <a:ext uri="{FF2B5EF4-FFF2-40B4-BE49-F238E27FC236}">
                <a16:creationId xmlns="" xmlns:a16="http://schemas.microsoft.com/office/drawing/2014/main" id="{57552A54-1136-45D8-A35D-85240ED5FCBA}"/>
              </a:ext>
            </a:extLst>
          </p:cNvPr>
          <p:cNvSpPr>
            <a:spLocks noGrp="1"/>
          </p:cNvSpPr>
          <p:nvPr>
            <p:ph sz="quarter" idx="31"/>
          </p:nvPr>
        </p:nvSpPr>
        <p:spPr>
          <a:xfrm>
            <a:off x="8623999" y="4105470"/>
            <a:ext cx="295223" cy="231600"/>
          </a:xfrm>
        </p:spPr>
        <p:txBody>
          <a:bodyPr/>
          <a:lstStyle/>
          <a:p>
            <a:r>
              <a:rPr lang="en-US" sz="1200" b="1" dirty="0"/>
              <a:t>(c)</a:t>
            </a:r>
          </a:p>
        </p:txBody>
      </p:sp>
      <p:graphicFrame>
        <p:nvGraphicFramePr>
          <p:cNvPr id="33" name="Content Placeholder 32" descr="y = b^x, b&gt;1">
            <a:extLst>
              <a:ext uri="{FF2B5EF4-FFF2-40B4-BE49-F238E27FC236}">
                <a16:creationId xmlns="" xmlns:a16="http://schemas.microsoft.com/office/drawing/2014/main" id="{7E66E3A2-24F4-4582-A981-C9B3DEBE8F4A}"/>
              </a:ext>
            </a:extLst>
          </p:cNvPr>
          <p:cNvGraphicFramePr>
            <a:graphicFrameLocks noGrp="1" noChangeAspect="1"/>
          </p:cNvGraphicFramePr>
          <p:nvPr>
            <p:ph sz="quarter" idx="32"/>
            <p:extLst>
              <p:ext uri="{D42A27DB-BD31-4B8C-83A1-F6EECF244321}">
                <p14:modId xmlns:p14="http://schemas.microsoft.com/office/powerpoint/2010/main" val="72411203"/>
              </p:ext>
            </p:extLst>
          </p:nvPr>
        </p:nvGraphicFramePr>
        <p:xfrm>
          <a:off x="8944393" y="4006850"/>
          <a:ext cx="1351836" cy="330220"/>
        </p:xfrm>
        <a:graphic>
          <a:graphicData uri="http://schemas.openxmlformats.org/presentationml/2006/ole">
            <mc:AlternateContent xmlns:mc="http://schemas.openxmlformats.org/markup-compatibility/2006">
              <mc:Choice xmlns:v="urn:schemas-microsoft-com:vml" Requires="v">
                <p:oleObj spid="_x0000_s387637" name="Equation" r:id="rId9" imgW="1663560" imgH="406080" progId="Equation.DSMT4">
                  <p:embed/>
                </p:oleObj>
              </mc:Choice>
              <mc:Fallback>
                <p:oleObj name="Equation" r:id="rId9" imgW="1663560" imgH="406080" progId="Equation.DSMT4">
                  <p:embed/>
                  <p:pic>
                    <p:nvPicPr>
                      <p:cNvPr id="0" name="Picture 454" descr="y = b^x, b&gt;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44393" y="4006850"/>
                        <a:ext cx="1351836" cy="330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 name="Content Placeholder 30" descr="A curve is graphed on the x y coordinate plane. The curve enters the top left of the viewing window in the second quadrant along the negative x axis, goes up and to the right, passes through (0, 1), goes up and to the right, and exits the top right of the viewing window.">
            <a:extLst>
              <a:ext uri="{FF2B5EF4-FFF2-40B4-BE49-F238E27FC236}">
                <a16:creationId xmlns="" xmlns:a16="http://schemas.microsoft.com/office/drawing/2014/main" id="{3E40E883-99AC-459D-B257-06F0CF27E64E}"/>
              </a:ext>
            </a:extLst>
          </p:cNvPr>
          <p:cNvPicPr>
            <a:picLocks noGrp="1" noChangeAspect="1"/>
          </p:cNvPicPr>
          <p:nvPr>
            <p:ph sz="quarter" idx="30"/>
          </p:nvPr>
        </p:nvPicPr>
        <p:blipFill>
          <a:blip r:embed="rId11"/>
          <a:stretch>
            <a:fillRect/>
          </a:stretch>
        </p:blipFill>
        <p:spPr>
          <a:xfrm>
            <a:off x="8265800" y="1883222"/>
            <a:ext cx="2081683" cy="1856789"/>
          </a:xfrm>
          <a:prstGeom prst="rect">
            <a:avLst/>
          </a:prstGeom>
        </p:spPr>
      </p:pic>
    </p:spTree>
    <p:extLst>
      <p:ext uri="{BB962C8B-B14F-4D97-AF65-F5344CB8AC3E}">
        <p14:creationId xmlns:p14="http://schemas.microsoft.com/office/powerpoint/2010/main" val="2777917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727236-68F6-4D08-8713-250838FE7C15}"/>
              </a:ext>
            </a:extLst>
          </p:cNvPr>
          <p:cNvSpPr>
            <a:spLocks noGrp="1"/>
          </p:cNvSpPr>
          <p:nvPr>
            <p:ph type="title"/>
          </p:nvPr>
        </p:nvSpPr>
        <p:spPr/>
        <p:txBody>
          <a:bodyPr/>
          <a:lstStyle/>
          <a:p>
            <a:r>
              <a:rPr lang="en-IN" altLang="en-US" sz="3600" dirty="0" smtClean="0"/>
              <a:t>Exponential Functions and Their Graphs</a:t>
            </a:r>
            <a:r>
              <a:rPr lang="en-US" altLang="en-US" sz="3600" dirty="0" smtClean="0"/>
              <a:t> (11 of 12)</a:t>
            </a:r>
            <a:endParaRPr lang="en-US" sz="3600" dirty="0"/>
          </a:p>
        </p:txBody>
      </p:sp>
      <p:sp>
        <p:nvSpPr>
          <p:cNvPr id="3" name="Content Placeholder 2">
            <a:extLst>
              <a:ext uri="{FF2B5EF4-FFF2-40B4-BE49-F238E27FC236}">
                <a16:creationId xmlns="" xmlns:a16="http://schemas.microsoft.com/office/drawing/2014/main" id="{56830CAC-EF87-425D-A9F3-7312B2AAC5EE}"/>
              </a:ext>
            </a:extLst>
          </p:cNvPr>
          <p:cNvSpPr>
            <a:spLocks noGrp="1"/>
          </p:cNvSpPr>
          <p:nvPr>
            <p:ph sz="quarter" idx="23"/>
          </p:nvPr>
        </p:nvSpPr>
        <p:spPr>
          <a:xfrm>
            <a:off x="736600" y="1289049"/>
            <a:ext cx="6845300" cy="333791"/>
          </a:xfrm>
        </p:spPr>
        <p:txBody>
          <a:bodyPr/>
          <a:lstStyle/>
          <a:p>
            <a:pPr>
              <a:lnSpc>
                <a:spcPct val="100000"/>
              </a:lnSpc>
            </a:pPr>
            <a:r>
              <a:rPr lang="en-US" altLang="en-US" dirty="0"/>
              <a:t>Observe that if </a:t>
            </a:r>
            <a:r>
              <a:rPr lang="en-US" altLang="en-US" i="1" dirty="0"/>
              <a:t>b </a:t>
            </a:r>
            <a:r>
              <a:rPr lang="en-US" altLang="en-US"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smtClean="0"/>
              <a:t> </a:t>
            </a:r>
            <a:r>
              <a:rPr lang="en-US" altLang="en-US" dirty="0"/>
              <a:t>1, then the exponential function</a:t>
            </a:r>
            <a:endParaRPr lang="en-US" dirty="0"/>
          </a:p>
        </p:txBody>
      </p:sp>
      <p:graphicFrame>
        <p:nvGraphicFramePr>
          <p:cNvPr id="20" name="Content Placeholder 19" descr="y = b^x has domain R">
            <a:extLst>
              <a:ext uri="{FF2B5EF4-FFF2-40B4-BE49-F238E27FC236}">
                <a16:creationId xmlns="" xmlns:a16="http://schemas.microsoft.com/office/drawing/2014/main" id="{64C873E8-D314-4698-88F6-158457483AC7}"/>
              </a:ext>
            </a:extLst>
          </p:cNvPr>
          <p:cNvGraphicFramePr>
            <a:graphicFrameLocks noGrp="1" noChangeAspect="1"/>
          </p:cNvGraphicFramePr>
          <p:nvPr>
            <p:ph sz="quarter" idx="24"/>
            <p:extLst>
              <p:ext uri="{D42A27DB-BD31-4B8C-83A1-F6EECF244321}">
                <p14:modId xmlns:p14="http://schemas.microsoft.com/office/powerpoint/2010/main" val="3422959018"/>
              </p:ext>
            </p:extLst>
          </p:nvPr>
        </p:nvGraphicFramePr>
        <p:xfrm>
          <a:off x="7620000" y="1240993"/>
          <a:ext cx="2779713" cy="392112"/>
        </p:xfrm>
        <a:graphic>
          <a:graphicData uri="http://schemas.openxmlformats.org/presentationml/2006/ole">
            <mc:AlternateContent xmlns:mc="http://schemas.openxmlformats.org/markup-compatibility/2006">
              <mc:Choice xmlns:v="urn:schemas-microsoft-com:vml" Requires="v">
                <p:oleObj spid="_x0000_s388849" name="Equation" r:id="rId3" imgW="2882880" imgH="406080" progId="Equation.DSMT4">
                  <p:embed/>
                </p:oleObj>
              </mc:Choice>
              <mc:Fallback>
                <p:oleObj name="Equation" r:id="rId3" imgW="2882880" imgH="406080" progId="Equation.DSMT4">
                  <p:embed/>
                  <p:pic>
                    <p:nvPicPr>
                      <p:cNvPr id="0" name="Picture 605" descr="y = b^x has domain 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240993"/>
                        <a:ext cx="277971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F22FD61C-5E84-40AA-AE30-861A9DC4C310}"/>
              </a:ext>
            </a:extLst>
          </p:cNvPr>
          <p:cNvSpPr>
            <a:spLocks noGrp="1"/>
          </p:cNvSpPr>
          <p:nvPr>
            <p:ph sz="quarter" idx="25"/>
          </p:nvPr>
        </p:nvSpPr>
        <p:spPr>
          <a:xfrm>
            <a:off x="736600" y="1712204"/>
            <a:ext cx="2463800" cy="402923"/>
          </a:xfrm>
        </p:spPr>
        <p:txBody>
          <a:bodyPr/>
          <a:lstStyle/>
          <a:p>
            <a:r>
              <a:rPr lang="en-US" altLang="en-US" dirty="0">
                <a:latin typeface="Arial" panose="020B0604020202020204" pitchFamily="34" charset="0"/>
                <a:cs typeface="Arial" panose="020B0604020202020204" pitchFamily="34" charset="0"/>
              </a:rPr>
              <a:t>and range (0,</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 xmlns:a16="http://schemas.microsoft.com/office/drawing/2014/main" id="{4D3ECE68-2F87-4C3E-87BA-C7EF855D85E7}"/>
              </a:ext>
            </a:extLst>
          </p:cNvPr>
          <p:cNvSpPr>
            <a:spLocks noGrp="1"/>
          </p:cNvSpPr>
          <p:nvPr>
            <p:ph sz="quarter" idx="26"/>
          </p:nvPr>
        </p:nvSpPr>
        <p:spPr>
          <a:xfrm>
            <a:off x="762000" y="2302755"/>
            <a:ext cx="3086100" cy="329375"/>
          </a:xfrm>
        </p:spPr>
        <p:txBody>
          <a:bodyPr/>
          <a:lstStyle/>
          <a:p>
            <a:r>
              <a:rPr lang="en-US" altLang="en-US" dirty="0"/>
              <a:t>Notice also that, since</a:t>
            </a:r>
            <a:endParaRPr lang="en-US" dirty="0"/>
          </a:p>
        </p:txBody>
      </p:sp>
      <p:graphicFrame>
        <p:nvGraphicFramePr>
          <p:cNvPr id="22" name="Content Placeholder 21" descr="(1∕b)^x = 1∕(b^x) = b^(negative x)">
            <a:extLst>
              <a:ext uri="{FF2B5EF4-FFF2-40B4-BE49-F238E27FC236}">
                <a16:creationId xmlns="" xmlns:a16="http://schemas.microsoft.com/office/drawing/2014/main" id="{2D916B43-B002-42F4-9031-5B231F9304D7}"/>
              </a:ext>
            </a:extLst>
          </p:cNvPr>
          <p:cNvGraphicFramePr>
            <a:graphicFrameLocks noGrp="1" noChangeAspect="1"/>
          </p:cNvGraphicFramePr>
          <p:nvPr>
            <p:ph sz="quarter" idx="27"/>
            <p:extLst>
              <p:ext uri="{D42A27DB-BD31-4B8C-83A1-F6EECF244321}">
                <p14:modId xmlns:p14="http://schemas.microsoft.com/office/powerpoint/2010/main" val="1422273800"/>
              </p:ext>
            </p:extLst>
          </p:nvPr>
        </p:nvGraphicFramePr>
        <p:xfrm>
          <a:off x="3854450" y="1995488"/>
          <a:ext cx="2293938" cy="917575"/>
        </p:xfrm>
        <a:graphic>
          <a:graphicData uri="http://schemas.openxmlformats.org/presentationml/2006/ole">
            <mc:AlternateContent xmlns:mc="http://schemas.openxmlformats.org/markup-compatibility/2006">
              <mc:Choice xmlns:v="urn:schemas-microsoft-com:vml" Requires="v">
                <p:oleObj spid="_x0000_s388850" name="Equation" r:id="rId5" imgW="2222280" imgH="888840" progId="Equation.DSMT4">
                  <p:embed/>
                </p:oleObj>
              </mc:Choice>
              <mc:Fallback>
                <p:oleObj name="Equation" r:id="rId5" imgW="2222280" imgH="888840" progId="Equation.DSMT4">
                  <p:embed/>
                  <p:pic>
                    <p:nvPicPr>
                      <p:cNvPr id="0" name="Picture 606" descr="(1/b)^x = 1/(b^x) = b^(negative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4450" y="1995488"/>
                        <a:ext cx="2293938"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DCDDF9AA-F212-4CD3-A7ED-602B7B1B3D42}"/>
              </a:ext>
            </a:extLst>
          </p:cNvPr>
          <p:cNvSpPr>
            <a:spLocks noGrp="1"/>
          </p:cNvSpPr>
          <p:nvPr>
            <p:ph sz="quarter" idx="28"/>
          </p:nvPr>
        </p:nvSpPr>
        <p:spPr>
          <a:xfrm>
            <a:off x="6245464" y="2330713"/>
            <a:ext cx="1707670" cy="301417"/>
          </a:xfrm>
        </p:spPr>
        <p:txBody>
          <a:bodyPr/>
          <a:lstStyle/>
          <a:p>
            <a:r>
              <a:rPr lang="en-US" altLang="en-US" dirty="0"/>
              <a:t>the graph of</a:t>
            </a:r>
            <a:endParaRPr lang="en-US" dirty="0"/>
          </a:p>
        </p:txBody>
      </p:sp>
      <p:graphicFrame>
        <p:nvGraphicFramePr>
          <p:cNvPr id="24" name="Content Placeholder 23" descr="y =(1/b)^x">
            <a:extLst>
              <a:ext uri="{FF2B5EF4-FFF2-40B4-BE49-F238E27FC236}">
                <a16:creationId xmlns="" xmlns:a16="http://schemas.microsoft.com/office/drawing/2014/main" id="{D57909E0-2392-4D69-B943-1BA8B5C7B5E1}"/>
              </a:ext>
            </a:extLst>
          </p:cNvPr>
          <p:cNvGraphicFramePr>
            <a:graphicFrameLocks noGrp="1" noChangeAspect="1"/>
          </p:cNvGraphicFramePr>
          <p:nvPr>
            <p:ph sz="quarter" idx="29"/>
            <p:extLst>
              <p:ext uri="{D42A27DB-BD31-4B8C-83A1-F6EECF244321}">
                <p14:modId xmlns:p14="http://schemas.microsoft.com/office/powerpoint/2010/main" val="1401800696"/>
              </p:ext>
            </p:extLst>
          </p:nvPr>
        </p:nvGraphicFramePr>
        <p:xfrm>
          <a:off x="7974013" y="2006600"/>
          <a:ext cx="1150937" cy="857250"/>
        </p:xfrm>
        <a:graphic>
          <a:graphicData uri="http://schemas.openxmlformats.org/presentationml/2006/ole">
            <mc:AlternateContent xmlns:mc="http://schemas.openxmlformats.org/markup-compatibility/2006">
              <mc:Choice xmlns:v="urn:schemas-microsoft-com:vml" Requires="v">
                <p:oleObj spid="_x0000_s388851" name="Equation" r:id="rId7" imgW="1193760" imgH="888840" progId="Equation.DSMT4">
                  <p:embed/>
                </p:oleObj>
              </mc:Choice>
              <mc:Fallback>
                <p:oleObj name="Equation" r:id="rId7" imgW="1193760" imgH="888840" progId="Equation.DSMT4">
                  <p:embed/>
                  <p:pic>
                    <p:nvPicPr>
                      <p:cNvPr id="0" name="Picture 607" descr="y =(1/b)^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4013" y="2006600"/>
                        <a:ext cx="11509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22317082-F95A-4495-BD83-B101527D14F1}"/>
              </a:ext>
            </a:extLst>
          </p:cNvPr>
          <p:cNvSpPr>
            <a:spLocks noGrp="1"/>
          </p:cNvSpPr>
          <p:nvPr>
            <p:ph sz="quarter" idx="30"/>
          </p:nvPr>
        </p:nvSpPr>
        <p:spPr>
          <a:xfrm>
            <a:off x="762000" y="3045636"/>
            <a:ext cx="4724400" cy="417999"/>
          </a:xfrm>
        </p:spPr>
        <p:txBody>
          <a:bodyPr/>
          <a:lstStyle/>
          <a:p>
            <a:r>
              <a:rPr lang="en-US" altLang="en-US" dirty="0"/>
              <a:t>is just the reflection of the graph of</a:t>
            </a:r>
            <a:endParaRPr lang="en-US" dirty="0"/>
          </a:p>
        </p:txBody>
      </p:sp>
      <p:graphicFrame>
        <p:nvGraphicFramePr>
          <p:cNvPr id="26" name="Content Placeholder 25" descr="y = b^x about the y-axis.">
            <a:extLst>
              <a:ext uri="{FF2B5EF4-FFF2-40B4-BE49-F238E27FC236}">
                <a16:creationId xmlns="" xmlns:a16="http://schemas.microsoft.com/office/drawing/2014/main" id="{55B0C6C9-8BB5-4040-9478-91A72D7B9110}"/>
              </a:ext>
            </a:extLst>
          </p:cNvPr>
          <p:cNvGraphicFramePr>
            <a:graphicFrameLocks noGrp="1" noChangeAspect="1"/>
          </p:cNvGraphicFramePr>
          <p:nvPr>
            <p:ph sz="quarter" idx="31"/>
            <p:extLst>
              <p:ext uri="{D42A27DB-BD31-4B8C-83A1-F6EECF244321}">
                <p14:modId xmlns:p14="http://schemas.microsoft.com/office/powerpoint/2010/main" val="2808149700"/>
              </p:ext>
            </p:extLst>
          </p:nvPr>
        </p:nvGraphicFramePr>
        <p:xfrm>
          <a:off x="5503863" y="2979738"/>
          <a:ext cx="3114675" cy="411162"/>
        </p:xfrm>
        <a:graphic>
          <a:graphicData uri="http://schemas.openxmlformats.org/presentationml/2006/ole">
            <mc:AlternateContent xmlns:mc="http://schemas.openxmlformats.org/markup-compatibility/2006">
              <mc:Choice xmlns:v="urn:schemas-microsoft-com:vml" Requires="v">
                <p:oleObj spid="_x0000_s388852" name="Equation" r:id="rId9" imgW="3174840" imgH="419040" progId="Equation.DSMT4">
                  <p:embed/>
                </p:oleObj>
              </mc:Choice>
              <mc:Fallback>
                <p:oleObj name="Equation" r:id="rId9" imgW="3174840" imgH="419040" progId="Equation.DSMT4">
                  <p:embed/>
                  <p:pic>
                    <p:nvPicPr>
                      <p:cNvPr id="0" name="Picture 608" descr="y = b^x about the y-axis."/>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3863" y="2979738"/>
                        <a:ext cx="3114675"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0131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213A0-7B3A-4978-86F9-D68AD870D1C1}"/>
              </a:ext>
            </a:extLst>
          </p:cNvPr>
          <p:cNvSpPr>
            <a:spLocks noGrp="1"/>
          </p:cNvSpPr>
          <p:nvPr>
            <p:ph type="title"/>
          </p:nvPr>
        </p:nvSpPr>
        <p:spPr/>
        <p:txBody>
          <a:bodyPr/>
          <a:lstStyle/>
          <a:p>
            <a:r>
              <a:rPr lang="en-IN" altLang="en-US" sz="3600" dirty="0" smtClean="0"/>
              <a:t>Exponential Functions and Their Graphs</a:t>
            </a:r>
            <a:r>
              <a:rPr lang="en-US" altLang="en-US" sz="3600" dirty="0" smtClean="0"/>
              <a:t> (12 of 12)</a:t>
            </a:r>
            <a:endParaRPr lang="en-US" sz="3600" dirty="0"/>
          </a:p>
        </p:txBody>
      </p:sp>
      <p:sp>
        <p:nvSpPr>
          <p:cNvPr id="3" name="Content Placeholder 2">
            <a:extLst>
              <a:ext uri="{FF2B5EF4-FFF2-40B4-BE49-F238E27FC236}">
                <a16:creationId xmlns="" xmlns:a16="http://schemas.microsoft.com/office/drawing/2014/main" id="{2867B085-C33D-4441-A12B-F8D8C912DA41}"/>
              </a:ext>
            </a:extLst>
          </p:cNvPr>
          <p:cNvSpPr>
            <a:spLocks noGrp="1"/>
          </p:cNvSpPr>
          <p:nvPr>
            <p:ph sz="quarter" idx="23"/>
          </p:nvPr>
        </p:nvSpPr>
        <p:spPr>
          <a:xfrm>
            <a:off x="736600" y="1289050"/>
            <a:ext cx="10718800" cy="2150836"/>
          </a:xfrm>
        </p:spPr>
        <p:txBody>
          <a:bodyPr/>
          <a:lstStyle/>
          <a:p>
            <a:pPr>
              <a:lnSpc>
                <a:spcPct val="100000"/>
              </a:lnSpc>
              <a:spcAft>
                <a:spcPts val="600"/>
              </a:spcAft>
            </a:pPr>
            <a:r>
              <a:rPr lang="en-US" altLang="en-US" dirty="0"/>
              <a:t>One reason for the importance of the exponential function lies in the following properties. </a:t>
            </a:r>
          </a:p>
          <a:p>
            <a:pPr>
              <a:lnSpc>
                <a:spcPct val="100000"/>
              </a:lnSpc>
              <a:spcAft>
                <a:spcPts val="600"/>
              </a:spcAft>
            </a:pPr>
            <a:r>
              <a:rPr lang="en-US" altLang="en-US" dirty="0"/>
              <a:t>If </a:t>
            </a:r>
            <a:r>
              <a:rPr lang="en-US" altLang="en-US" i="1" dirty="0"/>
              <a:t>x </a:t>
            </a:r>
            <a:r>
              <a:rPr lang="en-US" altLang="en-US" dirty="0"/>
              <a:t>and </a:t>
            </a:r>
            <a:r>
              <a:rPr lang="en-US" altLang="en-US" i="1" dirty="0"/>
              <a:t>y </a:t>
            </a:r>
            <a:r>
              <a:rPr lang="en-US" altLang="en-US" dirty="0"/>
              <a:t>are rational numbers, then these laws are well known from elementary algebra. It can be proved that they remain true for arbitrary real numbers </a:t>
            </a:r>
            <a:r>
              <a:rPr lang="en-US" altLang="en-US" i="1" dirty="0"/>
              <a:t>x </a:t>
            </a:r>
            <a:r>
              <a:rPr lang="en-US" altLang="en-US" dirty="0"/>
              <a:t>and </a:t>
            </a:r>
            <a:r>
              <a:rPr lang="en-US" altLang="en-US" i="1" dirty="0"/>
              <a:t>y</a:t>
            </a:r>
            <a:r>
              <a:rPr lang="en-US" altLang="en-US" dirty="0"/>
              <a:t>.</a:t>
            </a:r>
          </a:p>
        </p:txBody>
      </p:sp>
      <p:sp>
        <p:nvSpPr>
          <p:cNvPr id="4" name="Content Placeholder 3">
            <a:extLst>
              <a:ext uri="{FF2B5EF4-FFF2-40B4-BE49-F238E27FC236}">
                <a16:creationId xmlns="" xmlns:a16="http://schemas.microsoft.com/office/drawing/2014/main" id="{E6D47179-A2A0-43DE-A93E-A8EA8050866A}"/>
              </a:ext>
            </a:extLst>
          </p:cNvPr>
          <p:cNvSpPr>
            <a:spLocks noGrp="1"/>
          </p:cNvSpPr>
          <p:nvPr>
            <p:ph sz="quarter" idx="24"/>
          </p:nvPr>
        </p:nvSpPr>
        <p:spPr>
          <a:xfrm>
            <a:off x="736600" y="3709851"/>
            <a:ext cx="10712450" cy="646233"/>
          </a:xfrm>
        </p:spPr>
        <p:txBody>
          <a:bodyPr/>
          <a:lstStyle/>
          <a:p>
            <a:r>
              <a:rPr lang="en-US" b="1" dirty="0">
                <a:solidFill>
                  <a:srgbClr val="EF2E24"/>
                </a:solidFill>
              </a:rPr>
              <a:t>Laws of Exponents</a:t>
            </a:r>
            <a:r>
              <a:rPr lang="en-US" b="1" dirty="0">
                <a:solidFill>
                  <a:srgbClr val="0000A3"/>
                </a:solidFill>
              </a:rPr>
              <a:t> </a:t>
            </a:r>
            <a:r>
              <a:rPr lang="en-US" dirty="0"/>
              <a:t>If </a:t>
            </a:r>
            <a:r>
              <a:rPr lang="en-US" i="1" dirty="0"/>
              <a:t>a</a:t>
            </a:r>
            <a:r>
              <a:rPr lang="en-US" dirty="0"/>
              <a:t> and </a:t>
            </a:r>
            <a:r>
              <a:rPr lang="en-US" i="1" dirty="0"/>
              <a:t>b</a:t>
            </a:r>
            <a:r>
              <a:rPr lang="en-US" dirty="0"/>
              <a:t> are positive numbers and </a:t>
            </a:r>
            <a:r>
              <a:rPr lang="en-US" i="1" dirty="0"/>
              <a:t>x</a:t>
            </a:r>
            <a:r>
              <a:rPr lang="en-US" dirty="0"/>
              <a:t> and </a:t>
            </a:r>
            <a:r>
              <a:rPr lang="en-US" i="1" dirty="0"/>
              <a:t>y</a:t>
            </a:r>
            <a:r>
              <a:rPr lang="en-US" dirty="0"/>
              <a:t> are any real</a:t>
            </a:r>
            <a:br>
              <a:rPr lang="en-US" dirty="0"/>
            </a:br>
            <a:r>
              <a:rPr lang="en-US" dirty="0"/>
              <a:t>numbers, then</a:t>
            </a:r>
          </a:p>
        </p:txBody>
      </p:sp>
      <p:sp>
        <p:nvSpPr>
          <p:cNvPr id="11" name="Content Placeholder 10">
            <a:extLst>
              <a:ext uri="{FF2B5EF4-FFF2-40B4-BE49-F238E27FC236}">
                <a16:creationId xmlns="" xmlns:a16="http://schemas.microsoft.com/office/drawing/2014/main" id="{154A0EEB-F706-429D-A4B3-6BF57977E212}"/>
              </a:ext>
            </a:extLst>
          </p:cNvPr>
          <p:cNvSpPr>
            <a:spLocks noGrp="1"/>
          </p:cNvSpPr>
          <p:nvPr>
            <p:ph sz="quarter" idx="25"/>
          </p:nvPr>
        </p:nvSpPr>
        <p:spPr>
          <a:xfrm>
            <a:off x="736600" y="4703110"/>
            <a:ext cx="279400" cy="355872"/>
          </a:xfrm>
        </p:spPr>
        <p:txBody>
          <a:bodyPr/>
          <a:lstStyle/>
          <a:p>
            <a:r>
              <a:rPr lang="en-US" dirty="0"/>
              <a:t>1.</a:t>
            </a:r>
          </a:p>
        </p:txBody>
      </p:sp>
      <p:graphicFrame>
        <p:nvGraphicFramePr>
          <p:cNvPr id="26" name="Content Placeholder 25" descr="b^(x+y) = (b^x) (b^y)">
            <a:extLst>
              <a:ext uri="{FF2B5EF4-FFF2-40B4-BE49-F238E27FC236}">
                <a16:creationId xmlns="" xmlns:a16="http://schemas.microsoft.com/office/drawing/2014/main" id="{DE27E9A3-2406-44DC-B525-40B6B7D9AAA0}"/>
              </a:ext>
            </a:extLst>
          </p:cNvPr>
          <p:cNvGraphicFramePr>
            <a:graphicFrameLocks noGrp="1" noChangeAspect="1"/>
          </p:cNvGraphicFramePr>
          <p:nvPr>
            <p:ph sz="quarter" idx="26"/>
            <p:extLst>
              <p:ext uri="{D42A27DB-BD31-4B8C-83A1-F6EECF244321}">
                <p14:modId xmlns:p14="http://schemas.microsoft.com/office/powerpoint/2010/main" val="864420858"/>
              </p:ext>
            </p:extLst>
          </p:nvPr>
        </p:nvGraphicFramePr>
        <p:xfrm>
          <a:off x="1082675" y="4676643"/>
          <a:ext cx="1392238" cy="322262"/>
        </p:xfrm>
        <a:graphic>
          <a:graphicData uri="http://schemas.openxmlformats.org/presentationml/2006/ole">
            <mc:AlternateContent xmlns:mc="http://schemas.openxmlformats.org/markup-compatibility/2006">
              <mc:Choice xmlns:v="urn:schemas-microsoft-com:vml" Requires="v">
                <p:oleObj spid="_x0000_s389872" name="Equation" r:id="rId3" imgW="1536480" imgH="355320" progId="Equation.DSMT4">
                  <p:embed/>
                </p:oleObj>
              </mc:Choice>
              <mc:Fallback>
                <p:oleObj name="Equation" r:id="rId3" imgW="1536480" imgH="355320" progId="Equation.DSMT4">
                  <p:embed/>
                  <p:pic>
                    <p:nvPicPr>
                      <p:cNvPr id="0" name="Picture 604" descr="b^(x+y) = b(^x) (b^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4676643"/>
                        <a:ext cx="1392238"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22BE933C-DA61-418D-A505-B193058ED60B}"/>
              </a:ext>
            </a:extLst>
          </p:cNvPr>
          <p:cNvSpPr>
            <a:spLocks noGrp="1"/>
          </p:cNvSpPr>
          <p:nvPr>
            <p:ph sz="quarter" idx="27"/>
          </p:nvPr>
        </p:nvSpPr>
        <p:spPr>
          <a:xfrm>
            <a:off x="3526185" y="4700925"/>
            <a:ext cx="324716" cy="301417"/>
          </a:xfrm>
        </p:spPr>
        <p:txBody>
          <a:bodyPr/>
          <a:lstStyle/>
          <a:p>
            <a:r>
              <a:rPr lang="en-US" dirty="0"/>
              <a:t>2.</a:t>
            </a:r>
          </a:p>
        </p:txBody>
      </p:sp>
      <p:graphicFrame>
        <p:nvGraphicFramePr>
          <p:cNvPr id="28" name="Content Placeholder 27" descr="b^(x minus y) = (b^x)/(b^y)">
            <a:extLst>
              <a:ext uri="{FF2B5EF4-FFF2-40B4-BE49-F238E27FC236}">
                <a16:creationId xmlns="" xmlns:a16="http://schemas.microsoft.com/office/drawing/2014/main" id="{AB2C74C0-B6E9-422D-ACB3-43AEE3C37B05}"/>
              </a:ext>
            </a:extLst>
          </p:cNvPr>
          <p:cNvGraphicFramePr>
            <a:graphicFrameLocks noGrp="1" noChangeAspect="1"/>
          </p:cNvGraphicFramePr>
          <p:nvPr>
            <p:ph sz="quarter" idx="28"/>
            <p:extLst>
              <p:ext uri="{D42A27DB-BD31-4B8C-83A1-F6EECF244321}">
                <p14:modId xmlns:p14="http://schemas.microsoft.com/office/powerpoint/2010/main" val="4168581702"/>
              </p:ext>
            </p:extLst>
          </p:nvPr>
        </p:nvGraphicFramePr>
        <p:xfrm>
          <a:off x="3867150" y="4511543"/>
          <a:ext cx="1179513" cy="709612"/>
        </p:xfrm>
        <a:graphic>
          <a:graphicData uri="http://schemas.openxmlformats.org/presentationml/2006/ole">
            <mc:AlternateContent xmlns:mc="http://schemas.openxmlformats.org/markup-compatibility/2006">
              <mc:Choice xmlns:v="urn:schemas-microsoft-com:vml" Requires="v">
                <p:oleObj spid="_x0000_s389873" name="Equation" r:id="rId5" imgW="1307880" imgH="787320" progId="Equation.DSMT4">
                  <p:embed/>
                </p:oleObj>
              </mc:Choice>
              <mc:Fallback>
                <p:oleObj name="Equation" r:id="rId5" imgW="1307880" imgH="787320" progId="Equation.DSMT4">
                  <p:embed/>
                  <p:pic>
                    <p:nvPicPr>
                      <p:cNvPr id="0" name="Picture 605" descr="b^(x minus y) = (b^x)/(b^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7150" y="4511543"/>
                        <a:ext cx="1179513"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DE6660B2-B832-4F49-B6A8-1EF40E0E5113}"/>
              </a:ext>
            </a:extLst>
          </p:cNvPr>
          <p:cNvSpPr>
            <a:spLocks noGrp="1"/>
          </p:cNvSpPr>
          <p:nvPr>
            <p:ph sz="quarter" idx="29"/>
          </p:nvPr>
        </p:nvSpPr>
        <p:spPr>
          <a:xfrm>
            <a:off x="6240739" y="4638365"/>
            <a:ext cx="357188" cy="250793"/>
          </a:xfrm>
        </p:spPr>
        <p:txBody>
          <a:bodyPr/>
          <a:lstStyle/>
          <a:p>
            <a:r>
              <a:rPr lang="en-US" dirty="0"/>
              <a:t>3.</a:t>
            </a:r>
          </a:p>
        </p:txBody>
      </p:sp>
      <p:graphicFrame>
        <p:nvGraphicFramePr>
          <p:cNvPr id="30" name="Content Placeholder 29" descr="(b^x)^y = b^(x y)">
            <a:extLst>
              <a:ext uri="{FF2B5EF4-FFF2-40B4-BE49-F238E27FC236}">
                <a16:creationId xmlns="" xmlns:a16="http://schemas.microsoft.com/office/drawing/2014/main" id="{4D2003CA-7211-45B6-89B4-44B9130C0F11}"/>
              </a:ext>
            </a:extLst>
          </p:cNvPr>
          <p:cNvGraphicFramePr>
            <a:graphicFrameLocks noGrp="1" noChangeAspect="1"/>
          </p:cNvGraphicFramePr>
          <p:nvPr>
            <p:ph sz="quarter" idx="30"/>
            <p:extLst>
              <p:ext uri="{D42A27DB-BD31-4B8C-83A1-F6EECF244321}">
                <p14:modId xmlns:p14="http://schemas.microsoft.com/office/powerpoint/2010/main" val="1932200661"/>
              </p:ext>
            </p:extLst>
          </p:nvPr>
        </p:nvGraphicFramePr>
        <p:xfrm>
          <a:off x="6689725" y="4538530"/>
          <a:ext cx="1300163" cy="538163"/>
        </p:xfrm>
        <a:graphic>
          <a:graphicData uri="http://schemas.openxmlformats.org/presentationml/2006/ole">
            <mc:AlternateContent xmlns:mc="http://schemas.openxmlformats.org/markup-compatibility/2006">
              <mc:Choice xmlns:v="urn:schemas-microsoft-com:vml" Requires="v">
                <p:oleObj spid="_x0000_s389874" name="Equation" r:id="rId7" imgW="1473120" imgH="609480" progId="Equation.DSMT4">
                  <p:embed/>
                </p:oleObj>
              </mc:Choice>
              <mc:Fallback>
                <p:oleObj name="Equation" r:id="rId7" imgW="1473120" imgH="609480" progId="Equation.DSMT4">
                  <p:embed/>
                  <p:pic>
                    <p:nvPicPr>
                      <p:cNvPr id="0" name="Picture 606" descr="(b^x)^y = b^(xy)"/>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9725" y="4538530"/>
                        <a:ext cx="13001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a:extLst>
              <a:ext uri="{FF2B5EF4-FFF2-40B4-BE49-F238E27FC236}">
                <a16:creationId xmlns="" xmlns:a16="http://schemas.microsoft.com/office/drawing/2014/main" id="{5287CF69-8FD1-488B-9AEA-906ECC8303DA}"/>
              </a:ext>
            </a:extLst>
          </p:cNvPr>
          <p:cNvSpPr>
            <a:spLocks noGrp="1"/>
          </p:cNvSpPr>
          <p:nvPr>
            <p:ph sz="quarter" idx="31"/>
          </p:nvPr>
        </p:nvSpPr>
        <p:spPr>
          <a:xfrm>
            <a:off x="8966114" y="4623947"/>
            <a:ext cx="357219" cy="372995"/>
          </a:xfrm>
        </p:spPr>
        <p:txBody>
          <a:bodyPr/>
          <a:lstStyle/>
          <a:p>
            <a:r>
              <a:rPr lang="en-US" dirty="0"/>
              <a:t>4.</a:t>
            </a:r>
          </a:p>
        </p:txBody>
      </p:sp>
      <p:graphicFrame>
        <p:nvGraphicFramePr>
          <p:cNvPr id="32" name="Content Placeholder 31" descr="(a b)^x = (a^x) (b^x)">
            <a:extLst>
              <a:ext uri="{FF2B5EF4-FFF2-40B4-BE49-F238E27FC236}">
                <a16:creationId xmlns="" xmlns:a16="http://schemas.microsoft.com/office/drawing/2014/main" id="{8688B430-2627-477C-BFD7-F142AAD04C2E}"/>
              </a:ext>
            </a:extLst>
          </p:cNvPr>
          <p:cNvGraphicFramePr>
            <a:graphicFrameLocks noGrp="1" noChangeAspect="1"/>
          </p:cNvGraphicFramePr>
          <p:nvPr>
            <p:ph sz="quarter" idx="32"/>
            <p:extLst>
              <p:ext uri="{D42A27DB-BD31-4B8C-83A1-F6EECF244321}">
                <p14:modId xmlns:p14="http://schemas.microsoft.com/office/powerpoint/2010/main" val="4118747830"/>
              </p:ext>
            </p:extLst>
          </p:nvPr>
        </p:nvGraphicFramePr>
        <p:xfrm>
          <a:off x="9323333" y="4499418"/>
          <a:ext cx="1689100" cy="508000"/>
        </p:xfrm>
        <a:graphic>
          <a:graphicData uri="http://schemas.openxmlformats.org/presentationml/2006/ole">
            <mc:AlternateContent xmlns:mc="http://schemas.openxmlformats.org/markup-compatibility/2006">
              <mc:Choice xmlns:v="urn:schemas-microsoft-com:vml" Requires="v">
                <p:oleObj spid="_x0000_s389875" name="Equation" r:id="rId9" imgW="1688760" imgH="507960" progId="Equation.DSMT4">
                  <p:embed/>
                </p:oleObj>
              </mc:Choice>
              <mc:Fallback>
                <p:oleObj name="Equation" r:id="rId9" imgW="1688760" imgH="507960" progId="Equation.DSMT4">
                  <p:embed/>
                  <p:pic>
                    <p:nvPicPr>
                      <p:cNvPr id="0" name="Picture 607" descr="(a b)^x = (a^x) (b^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23333" y="4499418"/>
                        <a:ext cx="16891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9775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C6FCE0-68A6-4D39-928F-3C0F401F8F03}"/>
              </a:ext>
            </a:extLst>
          </p:cNvPr>
          <p:cNvSpPr>
            <a:spLocks noGrp="1"/>
          </p:cNvSpPr>
          <p:nvPr>
            <p:ph type="title"/>
          </p:nvPr>
        </p:nvSpPr>
        <p:spPr/>
        <p:txBody>
          <a:bodyPr/>
          <a:lstStyle/>
          <a:p>
            <a:pPr algn="l"/>
            <a:r>
              <a:rPr lang="en-US" altLang="en-US" dirty="0"/>
              <a:t>Example </a:t>
            </a:r>
            <a:r>
              <a:rPr lang="en-US" altLang="en-US" dirty="0" smtClean="0"/>
              <a:t>1</a:t>
            </a:r>
            <a:endParaRPr lang="en-US" dirty="0"/>
          </a:p>
        </p:txBody>
      </p:sp>
      <p:sp>
        <p:nvSpPr>
          <p:cNvPr id="30" name="Content Placeholder 2">
            <a:extLst>
              <a:ext uri="{FF2B5EF4-FFF2-40B4-BE49-F238E27FC236}">
                <a16:creationId xmlns="" xmlns:a16="http://schemas.microsoft.com/office/drawing/2014/main" id="{2A971704-01D5-407B-9B66-5B343C27F0D4}"/>
              </a:ext>
            </a:extLst>
          </p:cNvPr>
          <p:cNvSpPr>
            <a:spLocks noGrp="1"/>
          </p:cNvSpPr>
          <p:nvPr>
            <p:ph sz="quarter" idx="23"/>
          </p:nvPr>
        </p:nvSpPr>
        <p:spPr>
          <a:xfrm>
            <a:off x="736600" y="1289050"/>
            <a:ext cx="4307348" cy="378212"/>
          </a:xfrm>
        </p:spPr>
        <p:txBody>
          <a:bodyPr/>
          <a:lstStyle/>
          <a:p>
            <a:pPr>
              <a:lnSpc>
                <a:spcPct val="100000"/>
              </a:lnSpc>
              <a:spcAft>
                <a:spcPts val="600"/>
              </a:spcAft>
            </a:pPr>
            <a:r>
              <a:rPr lang="en-US" altLang="en-US" dirty="0"/>
              <a:t>Sketch the graph of the function</a:t>
            </a:r>
            <a:endParaRPr lang="en-US" dirty="0"/>
          </a:p>
        </p:txBody>
      </p:sp>
      <p:graphicFrame>
        <p:nvGraphicFramePr>
          <p:cNvPr id="31" name="Content Placeholder 19" descr="y = 3 minus 2^(x)">
            <a:extLst>
              <a:ext uri="{FF2B5EF4-FFF2-40B4-BE49-F238E27FC236}">
                <a16:creationId xmlns="" xmlns:a16="http://schemas.microsoft.com/office/drawing/2014/main" id="{767C7F19-98F3-4D85-8932-FDE50EB07BA8}"/>
              </a:ext>
            </a:extLst>
          </p:cNvPr>
          <p:cNvGraphicFramePr>
            <a:graphicFrameLocks noGrp="1" noChangeAspect="1"/>
          </p:cNvGraphicFramePr>
          <p:nvPr>
            <p:ph sz="quarter" idx="24"/>
            <p:extLst>
              <p:ext uri="{D42A27DB-BD31-4B8C-83A1-F6EECF244321}">
                <p14:modId xmlns:p14="http://schemas.microsoft.com/office/powerpoint/2010/main" val="1379709674"/>
              </p:ext>
            </p:extLst>
          </p:nvPr>
        </p:nvGraphicFramePr>
        <p:xfrm>
          <a:off x="5083175" y="1223963"/>
          <a:ext cx="1271588" cy="403225"/>
        </p:xfrm>
        <a:graphic>
          <a:graphicData uri="http://schemas.openxmlformats.org/presentationml/2006/ole">
            <mc:AlternateContent xmlns:mc="http://schemas.openxmlformats.org/markup-compatibility/2006">
              <mc:Choice xmlns:v="urn:schemas-microsoft-com:vml" Requires="v">
                <p:oleObj spid="_x0000_s441567" name="Equation" r:id="rId3" imgW="1282680" imgH="406080" progId="Equation.DSMT4">
                  <p:embed/>
                </p:oleObj>
              </mc:Choice>
              <mc:Fallback>
                <p:oleObj name="Equation" r:id="rId3" imgW="1282680" imgH="406080" progId="Equation.DSMT4">
                  <p:embed/>
                  <p:pic>
                    <p:nvPicPr>
                      <p:cNvPr id="0" name="Picture 6" descr="y = 3 minus 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75" y="1223963"/>
                        <a:ext cx="127158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4">
            <a:extLst>
              <a:ext uri="{FF2B5EF4-FFF2-40B4-BE49-F238E27FC236}">
                <a16:creationId xmlns="" xmlns:a16="http://schemas.microsoft.com/office/drawing/2014/main" id="{1978D442-4CCB-4CF7-87A1-86652C628928}"/>
              </a:ext>
            </a:extLst>
          </p:cNvPr>
          <p:cNvSpPr>
            <a:spLocks noGrp="1"/>
          </p:cNvSpPr>
          <p:nvPr>
            <p:ph sz="quarter" idx="25"/>
          </p:nvPr>
        </p:nvSpPr>
        <p:spPr>
          <a:xfrm>
            <a:off x="6411157" y="1282481"/>
            <a:ext cx="5015271" cy="322945"/>
          </a:xfrm>
        </p:spPr>
        <p:txBody>
          <a:bodyPr/>
          <a:lstStyle/>
          <a:p>
            <a:pPr>
              <a:lnSpc>
                <a:spcPct val="100000"/>
              </a:lnSpc>
            </a:pPr>
            <a:r>
              <a:rPr lang="en-US" altLang="en-US" dirty="0"/>
              <a:t>and determine its domain and range.</a:t>
            </a:r>
          </a:p>
        </p:txBody>
      </p:sp>
      <p:sp>
        <p:nvSpPr>
          <p:cNvPr id="33" name="Content Placeholder 5">
            <a:extLst>
              <a:ext uri="{FF2B5EF4-FFF2-40B4-BE49-F238E27FC236}">
                <a16:creationId xmlns="" xmlns:a16="http://schemas.microsoft.com/office/drawing/2014/main" id="{20CE3D8C-74FD-4806-A39B-328B850814FA}"/>
              </a:ext>
            </a:extLst>
          </p:cNvPr>
          <p:cNvSpPr>
            <a:spLocks noGrp="1"/>
          </p:cNvSpPr>
          <p:nvPr>
            <p:ph sz="quarter" idx="26"/>
          </p:nvPr>
        </p:nvSpPr>
        <p:spPr>
          <a:xfrm>
            <a:off x="736601" y="1850713"/>
            <a:ext cx="1461654" cy="325047"/>
          </a:xfrm>
        </p:spPr>
        <p:txBody>
          <a:bodyPr/>
          <a:lstStyle/>
          <a:p>
            <a:r>
              <a:rPr lang="en-US" altLang="en-US" dirty="0">
                <a:solidFill>
                  <a:srgbClr val="0079C2"/>
                </a:solidFill>
              </a:rPr>
              <a:t>Solution:</a:t>
            </a:r>
          </a:p>
        </p:txBody>
      </p:sp>
      <p:sp>
        <p:nvSpPr>
          <p:cNvPr id="34" name="Content Placeholder 6">
            <a:extLst>
              <a:ext uri="{FF2B5EF4-FFF2-40B4-BE49-F238E27FC236}">
                <a16:creationId xmlns="" xmlns:a16="http://schemas.microsoft.com/office/drawing/2014/main" id="{F8D1223B-B0E2-47FD-A702-CEE7B81D4163}"/>
              </a:ext>
            </a:extLst>
          </p:cNvPr>
          <p:cNvSpPr>
            <a:spLocks noGrp="1"/>
          </p:cNvSpPr>
          <p:nvPr>
            <p:ph sz="quarter" idx="27"/>
          </p:nvPr>
        </p:nvSpPr>
        <p:spPr>
          <a:xfrm>
            <a:off x="736600" y="2285428"/>
            <a:ext cx="3776406" cy="325047"/>
          </a:xfrm>
        </p:spPr>
        <p:txBody>
          <a:bodyPr/>
          <a:lstStyle/>
          <a:p>
            <a:r>
              <a:rPr lang="en-US" altLang="en-US" dirty="0"/>
              <a:t>First we reflect the graph of</a:t>
            </a:r>
            <a:endParaRPr lang="en-US" dirty="0"/>
          </a:p>
        </p:txBody>
      </p:sp>
      <p:graphicFrame>
        <p:nvGraphicFramePr>
          <p:cNvPr id="35" name="Content Placeholder 21" descr="y = 2^x">
            <a:extLst>
              <a:ext uri="{FF2B5EF4-FFF2-40B4-BE49-F238E27FC236}">
                <a16:creationId xmlns="" xmlns:a16="http://schemas.microsoft.com/office/drawing/2014/main" id="{6E938A4F-035B-4BE4-8E3D-8D07BB870304}"/>
              </a:ext>
            </a:extLst>
          </p:cNvPr>
          <p:cNvGraphicFramePr>
            <a:graphicFrameLocks noGrp="1" noChangeAspect="1"/>
          </p:cNvGraphicFramePr>
          <p:nvPr>
            <p:ph sz="quarter" idx="28"/>
            <p:extLst>
              <p:ext uri="{D42A27DB-BD31-4B8C-83A1-F6EECF244321}">
                <p14:modId xmlns:p14="http://schemas.microsoft.com/office/powerpoint/2010/main" val="2814845413"/>
              </p:ext>
            </p:extLst>
          </p:nvPr>
        </p:nvGraphicFramePr>
        <p:xfrm>
          <a:off x="4530725" y="2218870"/>
          <a:ext cx="808038" cy="392113"/>
        </p:xfrm>
        <a:graphic>
          <a:graphicData uri="http://schemas.openxmlformats.org/presentationml/2006/ole">
            <mc:AlternateContent xmlns:mc="http://schemas.openxmlformats.org/markup-compatibility/2006">
              <mc:Choice xmlns:v="urn:schemas-microsoft-com:vml" Requires="v">
                <p:oleObj spid="_x0000_s441568" name="Equation" r:id="rId5" imgW="838080" imgH="406080" progId="Equation.DSMT4">
                  <p:embed/>
                </p:oleObj>
              </mc:Choice>
              <mc:Fallback>
                <p:oleObj name="Equation" r:id="rId5" imgW="838080" imgH="406080" progId="Equation.DSMT4">
                  <p:embed/>
                  <p:pic>
                    <p:nvPicPr>
                      <p:cNvPr id="0" name="Picture 7" descr="y = 2^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0725" y="2218870"/>
                        <a:ext cx="8080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Content Placeholder 8">
            <a:extLst>
              <a:ext uri="{FF2B5EF4-FFF2-40B4-BE49-F238E27FC236}">
                <a16:creationId xmlns="" xmlns:a16="http://schemas.microsoft.com/office/drawing/2014/main" id="{72E37801-7A81-452A-86D2-F83F3C484B4A}"/>
              </a:ext>
            </a:extLst>
          </p:cNvPr>
          <p:cNvSpPr>
            <a:spLocks noGrp="1"/>
          </p:cNvSpPr>
          <p:nvPr>
            <p:ph sz="quarter" idx="29"/>
          </p:nvPr>
        </p:nvSpPr>
        <p:spPr>
          <a:xfrm>
            <a:off x="5407934" y="2260037"/>
            <a:ext cx="6225353" cy="359978"/>
          </a:xfrm>
        </p:spPr>
        <p:txBody>
          <a:bodyPr/>
          <a:lstStyle/>
          <a:p>
            <a:r>
              <a:rPr lang="en-US" altLang="en-US" dirty="0"/>
              <a:t>[shown in Figures 2 and 5(a)] about the </a:t>
            </a:r>
            <a:r>
              <a:rPr lang="en-US" altLang="en-US" i="1" dirty="0"/>
              <a:t>x</a:t>
            </a:r>
            <a:r>
              <a:rPr lang="en-US" altLang="en-US" dirty="0"/>
              <a:t>-axis </a:t>
            </a:r>
            <a:endParaRPr lang="en-US" dirty="0"/>
          </a:p>
        </p:txBody>
      </p:sp>
      <p:sp>
        <p:nvSpPr>
          <p:cNvPr id="37" name="Content Placeholder 9">
            <a:extLst>
              <a:ext uri="{FF2B5EF4-FFF2-40B4-BE49-F238E27FC236}">
                <a16:creationId xmlns="" xmlns:a16="http://schemas.microsoft.com/office/drawing/2014/main" id="{268F0E94-1C64-4898-985A-AE6B9C518505}"/>
              </a:ext>
            </a:extLst>
          </p:cNvPr>
          <p:cNvSpPr>
            <a:spLocks noGrp="1"/>
          </p:cNvSpPr>
          <p:nvPr>
            <p:ph sz="quarter" idx="30"/>
          </p:nvPr>
        </p:nvSpPr>
        <p:spPr>
          <a:xfrm>
            <a:off x="756063" y="2683495"/>
            <a:ext cx="2582224" cy="325047"/>
          </a:xfrm>
        </p:spPr>
        <p:txBody>
          <a:bodyPr/>
          <a:lstStyle/>
          <a:p>
            <a:r>
              <a:rPr lang="en-US" altLang="en-US" dirty="0"/>
              <a:t>to get the graph </a:t>
            </a:r>
            <a:r>
              <a:rPr lang="en-US" altLang="en-US" dirty="0" smtClean="0"/>
              <a:t>of</a:t>
            </a:r>
            <a:endParaRPr lang="en-US" dirty="0"/>
          </a:p>
        </p:txBody>
      </p:sp>
      <p:graphicFrame>
        <p:nvGraphicFramePr>
          <p:cNvPr id="38" name="Content Placeholder 23" descr="y = negative 2 x">
            <a:extLst>
              <a:ext uri="{FF2B5EF4-FFF2-40B4-BE49-F238E27FC236}">
                <a16:creationId xmlns="" xmlns:a16="http://schemas.microsoft.com/office/drawing/2014/main" id="{230E12A3-BF43-418E-B929-C161FACEF921}"/>
              </a:ext>
            </a:extLst>
          </p:cNvPr>
          <p:cNvGraphicFramePr>
            <a:graphicFrameLocks noGrp="1" noChangeAspect="1"/>
          </p:cNvGraphicFramePr>
          <p:nvPr>
            <p:ph sz="quarter" idx="31"/>
            <p:extLst>
              <p:ext uri="{D42A27DB-BD31-4B8C-83A1-F6EECF244321}">
                <p14:modId xmlns:p14="http://schemas.microsoft.com/office/powerpoint/2010/main" val="478018853"/>
              </p:ext>
            </p:extLst>
          </p:nvPr>
        </p:nvGraphicFramePr>
        <p:xfrm>
          <a:off x="3352801" y="2605501"/>
          <a:ext cx="985838" cy="393700"/>
        </p:xfrm>
        <a:graphic>
          <a:graphicData uri="http://schemas.openxmlformats.org/presentationml/2006/ole">
            <mc:AlternateContent xmlns:mc="http://schemas.openxmlformats.org/markup-compatibility/2006">
              <mc:Choice xmlns:v="urn:schemas-microsoft-com:vml" Requires="v">
                <p:oleObj spid="_x0000_s441569" name="Equation" r:id="rId7" imgW="1015920" imgH="406080" progId="Equation.DSMT4">
                  <p:embed/>
                </p:oleObj>
              </mc:Choice>
              <mc:Fallback>
                <p:oleObj name="Equation" r:id="rId7" imgW="1015920" imgH="406080" progId="Equation.DSMT4">
                  <p:embed/>
                  <p:pic>
                    <p:nvPicPr>
                      <p:cNvPr id="0" name="Picture 8" descr="y = negative 2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1" y="2605501"/>
                        <a:ext cx="98583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9">
            <a:extLst>
              <a:ext uri="{FF2B5EF4-FFF2-40B4-BE49-F238E27FC236}">
                <a16:creationId xmlns="" xmlns:a16="http://schemas.microsoft.com/office/drawing/2014/main" id="{268F0E94-1C64-4898-985A-AE6B9C518505}"/>
              </a:ext>
            </a:extLst>
          </p:cNvPr>
          <p:cNvSpPr>
            <a:spLocks noGrp="1"/>
          </p:cNvSpPr>
          <p:nvPr>
            <p:ph sz="quarter" idx="30"/>
          </p:nvPr>
        </p:nvSpPr>
        <p:spPr>
          <a:xfrm>
            <a:off x="4379758" y="2668982"/>
            <a:ext cx="2021067" cy="315706"/>
          </a:xfrm>
        </p:spPr>
        <p:txBody>
          <a:bodyPr/>
          <a:lstStyle/>
          <a:p>
            <a:r>
              <a:rPr lang="en-US" altLang="en-US" dirty="0" smtClean="0"/>
              <a:t>in</a:t>
            </a:r>
            <a:r>
              <a:rPr lang="en-US" altLang="en-US" i="1" dirty="0" smtClean="0"/>
              <a:t> </a:t>
            </a:r>
            <a:r>
              <a:rPr lang="en-US" altLang="en-US" dirty="0"/>
              <a:t>Figure 5(b). </a:t>
            </a:r>
            <a:endParaRPr lang="en-US" dirty="0"/>
          </a:p>
        </p:txBody>
      </p:sp>
      <p:sp>
        <p:nvSpPr>
          <p:cNvPr id="48" name="Content Placeholder 26">
            <a:extLst>
              <a:ext uri="{FF2B5EF4-FFF2-40B4-BE49-F238E27FC236}">
                <a16:creationId xmlns="" xmlns:a16="http://schemas.microsoft.com/office/drawing/2014/main" id="{C77D8912-613F-4576-96F6-40EE6FE21516}"/>
              </a:ext>
            </a:extLst>
          </p:cNvPr>
          <p:cNvSpPr>
            <a:spLocks noGrp="1"/>
          </p:cNvSpPr>
          <p:nvPr>
            <p:ph sz="quarter" idx="34"/>
          </p:nvPr>
        </p:nvSpPr>
        <p:spPr>
          <a:xfrm>
            <a:off x="2994038" y="5866992"/>
            <a:ext cx="925435" cy="222556"/>
          </a:xfrm>
        </p:spPr>
        <p:txBody>
          <a:bodyPr/>
          <a:lstStyle/>
          <a:p>
            <a:r>
              <a:rPr lang="en-US" altLang="en-US" sz="1200" b="1" dirty="0"/>
              <a:t>Figure 2</a:t>
            </a:r>
          </a:p>
        </p:txBody>
      </p:sp>
      <p:graphicFrame>
        <p:nvGraphicFramePr>
          <p:cNvPr id="40" name="Content Placeholder 42" descr="y = 2^x, x real">
            <a:extLst>
              <a:ext uri="{FF2B5EF4-FFF2-40B4-BE49-F238E27FC236}">
                <a16:creationId xmlns="" xmlns:a16="http://schemas.microsoft.com/office/drawing/2014/main" id="{90EE08E5-2029-46B9-93C2-3C8B3EE3FE65}"/>
              </a:ext>
            </a:extLst>
          </p:cNvPr>
          <p:cNvGraphicFramePr>
            <a:graphicFrameLocks noGrp="1" noChangeAspect="1"/>
          </p:cNvGraphicFramePr>
          <p:nvPr>
            <p:ph sz="quarter" idx="33"/>
            <p:extLst>
              <p:ext uri="{D42A27DB-BD31-4B8C-83A1-F6EECF244321}">
                <p14:modId xmlns:p14="http://schemas.microsoft.com/office/powerpoint/2010/main" val="1838046136"/>
              </p:ext>
            </p:extLst>
          </p:nvPr>
        </p:nvGraphicFramePr>
        <p:xfrm>
          <a:off x="2770123" y="5413387"/>
          <a:ext cx="1149350" cy="257175"/>
        </p:xfrm>
        <a:graphic>
          <a:graphicData uri="http://schemas.openxmlformats.org/presentationml/2006/ole">
            <mc:AlternateContent xmlns:mc="http://schemas.openxmlformats.org/markup-compatibility/2006">
              <mc:Choice xmlns:v="urn:schemas-microsoft-com:vml" Requires="v">
                <p:oleObj spid="_x0000_s441570" name="Equation" r:id="rId9" imgW="1815840" imgH="406080" progId="Equation.DSMT4">
                  <p:embed/>
                </p:oleObj>
              </mc:Choice>
              <mc:Fallback>
                <p:oleObj name="Equation" r:id="rId9" imgW="1815840" imgH="406080" progId="Equation.DSMT4">
                  <p:embed/>
                  <p:pic>
                    <p:nvPicPr>
                      <p:cNvPr id="0" name="Picture 9" descr="y = 2^x, x real"/>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0123" y="5413387"/>
                        <a:ext cx="11493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Content Placeholder 43" descr="A curve is plotted on the x y coordinate plane. The curve rises away from the negative x-axis, passes through (0, 1), goes up and to the right, and exits the top right of the viewing window.">
            <a:extLst>
              <a:ext uri="{FF2B5EF4-FFF2-40B4-BE49-F238E27FC236}">
                <a16:creationId xmlns="" xmlns:a16="http://schemas.microsoft.com/office/drawing/2014/main" id="{5682F5BC-D4E9-4684-8D66-D2DCDC91D922}"/>
              </a:ext>
            </a:extLst>
          </p:cNvPr>
          <p:cNvPicPr>
            <a:picLocks noGrp="1" noChangeAspect="1"/>
          </p:cNvPicPr>
          <p:nvPr>
            <p:ph sz="quarter" idx="31"/>
          </p:nvPr>
        </p:nvPicPr>
        <p:blipFill>
          <a:blip r:embed="rId11"/>
          <a:stretch>
            <a:fillRect/>
          </a:stretch>
        </p:blipFill>
        <p:spPr>
          <a:xfrm>
            <a:off x="2432127" y="3353249"/>
            <a:ext cx="1885289" cy="1885289"/>
          </a:xfrm>
          <a:prstGeom prst="rect">
            <a:avLst/>
          </a:prstGeom>
        </p:spPr>
      </p:pic>
      <p:sp>
        <p:nvSpPr>
          <p:cNvPr id="50" name="Content Placeholder 26">
            <a:extLst>
              <a:ext uri="{FF2B5EF4-FFF2-40B4-BE49-F238E27FC236}">
                <a16:creationId xmlns="" xmlns:a16="http://schemas.microsoft.com/office/drawing/2014/main" id="{C77D8912-613F-4576-96F6-40EE6FE21516}"/>
              </a:ext>
            </a:extLst>
          </p:cNvPr>
          <p:cNvSpPr>
            <a:spLocks noGrp="1"/>
          </p:cNvSpPr>
          <p:nvPr>
            <p:ph sz="quarter" idx="34"/>
          </p:nvPr>
        </p:nvSpPr>
        <p:spPr>
          <a:xfrm>
            <a:off x="7370095" y="5866992"/>
            <a:ext cx="925435" cy="222556"/>
          </a:xfrm>
        </p:spPr>
        <p:txBody>
          <a:bodyPr/>
          <a:lstStyle/>
          <a:p>
            <a:r>
              <a:rPr lang="en-US" altLang="en-US" sz="1200" b="1" dirty="0"/>
              <a:t>Figure </a:t>
            </a:r>
            <a:r>
              <a:rPr lang="en-US" altLang="en-US" sz="1200" b="1" dirty="0" smtClean="0"/>
              <a:t>5</a:t>
            </a:r>
            <a:endParaRPr lang="en-US" altLang="en-US" sz="1200" b="1" dirty="0"/>
          </a:p>
        </p:txBody>
      </p:sp>
      <p:sp>
        <p:nvSpPr>
          <p:cNvPr id="42" name="Content Placeholder 28">
            <a:extLst>
              <a:ext uri="{FF2B5EF4-FFF2-40B4-BE49-F238E27FC236}">
                <a16:creationId xmlns="" xmlns:a16="http://schemas.microsoft.com/office/drawing/2014/main" id="{C6672852-723E-4037-8571-2D72B426965A}"/>
              </a:ext>
            </a:extLst>
          </p:cNvPr>
          <p:cNvSpPr>
            <a:spLocks noGrp="1"/>
          </p:cNvSpPr>
          <p:nvPr>
            <p:ph sz="quarter" idx="36"/>
          </p:nvPr>
        </p:nvSpPr>
        <p:spPr>
          <a:xfrm>
            <a:off x="5783471" y="5425484"/>
            <a:ext cx="294872" cy="263552"/>
          </a:xfrm>
        </p:spPr>
        <p:txBody>
          <a:bodyPr/>
          <a:lstStyle/>
          <a:p>
            <a:r>
              <a:rPr lang="en-US" sz="1200" b="1" dirty="0"/>
              <a:t>(a)</a:t>
            </a:r>
          </a:p>
        </p:txBody>
      </p:sp>
      <p:graphicFrame>
        <p:nvGraphicFramePr>
          <p:cNvPr id="43" name="Content Placeholder 45" descr="y = 2^x">
            <a:extLst>
              <a:ext uri="{FF2B5EF4-FFF2-40B4-BE49-F238E27FC236}">
                <a16:creationId xmlns="" xmlns:a16="http://schemas.microsoft.com/office/drawing/2014/main" id="{B454BE92-C0C7-4260-9C45-AF17E18FD948}"/>
              </a:ext>
            </a:extLst>
          </p:cNvPr>
          <p:cNvGraphicFramePr>
            <a:graphicFrameLocks noGrp="1" noChangeAspect="1"/>
          </p:cNvGraphicFramePr>
          <p:nvPr>
            <p:ph sz="quarter" idx="37"/>
            <p:extLst>
              <p:ext uri="{D42A27DB-BD31-4B8C-83A1-F6EECF244321}">
                <p14:modId xmlns:p14="http://schemas.microsoft.com/office/powerpoint/2010/main" val="2942895948"/>
              </p:ext>
            </p:extLst>
          </p:nvPr>
        </p:nvGraphicFramePr>
        <p:xfrm>
          <a:off x="6056313" y="5354638"/>
          <a:ext cx="542925" cy="263525"/>
        </p:xfrm>
        <a:graphic>
          <a:graphicData uri="http://schemas.openxmlformats.org/presentationml/2006/ole">
            <mc:AlternateContent xmlns:mc="http://schemas.openxmlformats.org/markup-compatibility/2006">
              <mc:Choice xmlns:v="urn:schemas-microsoft-com:vml" Requires="v">
                <p:oleObj spid="_x0000_s441571" name="Equation" r:id="rId12" imgW="838080" imgH="406080" progId="Equation.DSMT4">
                  <p:embed/>
                </p:oleObj>
              </mc:Choice>
              <mc:Fallback>
                <p:oleObj name="Equation" r:id="rId12" imgW="838080" imgH="406080" progId="Equation.DSMT4">
                  <p:embed/>
                  <p:pic>
                    <p:nvPicPr>
                      <p:cNvPr id="0" name="Picture 10" descr="y = 2^x"/>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56313" y="5354638"/>
                        <a:ext cx="542925"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Content Placeholder 43" descr="A curve is plotted on the x y coordinate plane. The curve rises away from the negative x-axis, passes through (0, 1), goes up and to the right, and exits the top right of the viewing window.">
            <a:extLst>
              <a:ext uri="{FF2B5EF4-FFF2-40B4-BE49-F238E27FC236}">
                <a16:creationId xmlns="" xmlns:a16="http://schemas.microsoft.com/office/drawing/2014/main" id="{05DDC62A-E8F5-4BF0-AFB2-C748AB7A41F5}"/>
              </a:ext>
            </a:extLst>
          </p:cNvPr>
          <p:cNvPicPr>
            <a:picLocks noGrp="1" noChangeAspect="1"/>
          </p:cNvPicPr>
          <p:nvPr>
            <p:ph sz="quarter" idx="35"/>
          </p:nvPr>
        </p:nvPicPr>
        <p:blipFill>
          <a:blip r:embed="rId14"/>
          <a:stretch>
            <a:fillRect/>
          </a:stretch>
        </p:blipFill>
        <p:spPr>
          <a:xfrm>
            <a:off x="5584942" y="3288035"/>
            <a:ext cx="1495501" cy="2029612"/>
          </a:xfrm>
          <a:prstGeom prst="rect">
            <a:avLst/>
          </a:prstGeom>
        </p:spPr>
      </p:pic>
      <p:sp>
        <p:nvSpPr>
          <p:cNvPr id="45" name="Content Placeholder 31">
            <a:extLst>
              <a:ext uri="{FF2B5EF4-FFF2-40B4-BE49-F238E27FC236}">
                <a16:creationId xmlns="" xmlns:a16="http://schemas.microsoft.com/office/drawing/2014/main" id="{3C4F5BEA-29ED-4D33-9721-88BB7D0D8E48}"/>
              </a:ext>
            </a:extLst>
          </p:cNvPr>
          <p:cNvSpPr>
            <a:spLocks noGrp="1"/>
          </p:cNvSpPr>
          <p:nvPr>
            <p:ph sz="quarter" idx="4294967295"/>
          </p:nvPr>
        </p:nvSpPr>
        <p:spPr>
          <a:xfrm>
            <a:off x="9091013" y="5388947"/>
            <a:ext cx="551764" cy="421634"/>
          </a:xfrm>
          <a:prstGeom prst="rect">
            <a:avLst/>
          </a:prstGeom>
        </p:spPr>
        <p:txBody>
          <a:bodyPr/>
          <a:lstStyle/>
          <a:p>
            <a:r>
              <a:rPr lang="en-US" altLang="en-US" sz="1200" b="1" dirty="0"/>
              <a:t>(b)</a:t>
            </a:r>
            <a:endParaRPr lang="en-US" sz="1200" dirty="0"/>
          </a:p>
        </p:txBody>
      </p:sp>
      <p:graphicFrame>
        <p:nvGraphicFramePr>
          <p:cNvPr id="46" name="Content Placeholder 48" descr="y = negative 2^x">
            <a:extLst>
              <a:ext uri="{FF2B5EF4-FFF2-40B4-BE49-F238E27FC236}">
                <a16:creationId xmlns="" xmlns:a16="http://schemas.microsoft.com/office/drawing/2014/main" id="{888AF085-BF90-4113-985C-BF48AD29878D}"/>
              </a:ext>
            </a:extLst>
          </p:cNvPr>
          <p:cNvGraphicFramePr>
            <a:graphicFrameLocks noGrp="1" noChangeAspect="1"/>
          </p:cNvGraphicFramePr>
          <p:nvPr>
            <p:ph sz="quarter" idx="4294967295"/>
            <p:extLst>
              <p:ext uri="{D42A27DB-BD31-4B8C-83A1-F6EECF244321}">
                <p14:modId xmlns:p14="http://schemas.microsoft.com/office/powerpoint/2010/main" val="322694466"/>
              </p:ext>
            </p:extLst>
          </p:nvPr>
        </p:nvGraphicFramePr>
        <p:xfrm>
          <a:off x="9481404" y="5328499"/>
          <a:ext cx="681970" cy="272788"/>
        </p:xfrm>
        <a:graphic>
          <a:graphicData uri="http://schemas.openxmlformats.org/presentationml/2006/ole">
            <mc:AlternateContent xmlns:mc="http://schemas.openxmlformats.org/markup-compatibility/2006">
              <mc:Choice xmlns:v="urn:schemas-microsoft-com:vml" Requires="v">
                <p:oleObj spid="_x0000_s441572" name="Equation" r:id="rId15" imgW="1015920" imgH="406080" progId="Equation.DSMT4">
                  <p:embed/>
                </p:oleObj>
              </mc:Choice>
              <mc:Fallback>
                <p:oleObj name="Equation" r:id="rId15" imgW="1015920" imgH="406080" progId="Equation.DSMT4">
                  <p:embed/>
                  <p:pic>
                    <p:nvPicPr>
                      <p:cNvPr id="0" name="Picture 11" descr="y = negative 2^x"/>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81404" y="5328499"/>
                        <a:ext cx="681970" cy="27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4" name="Content Placeholder 46" descr="A curve is plotted on the x y coordinate plane. The curve falls away from the negative x-axis, passes through (0, negative 1), goes down and to the right, and exits the bottom right of the viewing window.">
            <a:extLst>
              <a:ext uri="{FF2B5EF4-FFF2-40B4-BE49-F238E27FC236}">
                <a16:creationId xmlns="" xmlns:a16="http://schemas.microsoft.com/office/drawing/2014/main" id="{F77E4498-AB12-424E-8925-1E68DD2EAA68}"/>
              </a:ext>
            </a:extLst>
          </p:cNvPr>
          <p:cNvPicPr>
            <a:picLocks noGrp="1" noChangeAspect="1"/>
          </p:cNvPicPr>
          <p:nvPr>
            <p:ph sz="quarter" idx="38"/>
          </p:nvPr>
        </p:nvPicPr>
        <p:blipFill>
          <a:blip r:embed="rId17"/>
          <a:stretch>
            <a:fillRect/>
          </a:stretch>
        </p:blipFill>
        <p:spPr>
          <a:xfrm>
            <a:off x="9054837" y="3353249"/>
            <a:ext cx="1339708" cy="1772847"/>
          </a:xfrm>
          <a:prstGeom prst="rect">
            <a:avLst/>
          </a:prstGeom>
        </p:spPr>
      </p:pic>
    </p:spTree>
    <p:extLst>
      <p:ext uri="{BB962C8B-B14F-4D97-AF65-F5344CB8AC3E}">
        <p14:creationId xmlns:p14="http://schemas.microsoft.com/office/powerpoint/2010/main" val="3781008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C6FCE0-68A6-4D39-928F-3C0F401F8F03}"/>
              </a:ext>
            </a:extLst>
          </p:cNvPr>
          <p:cNvSpPr>
            <a:spLocks noGrp="1"/>
          </p:cNvSpPr>
          <p:nvPr>
            <p:ph type="title"/>
          </p:nvPr>
        </p:nvSpPr>
        <p:spPr/>
        <p:txBody>
          <a:bodyPr/>
          <a:lstStyle/>
          <a:p>
            <a:pPr algn="l"/>
            <a:r>
              <a:rPr lang="en-US" altLang="en-US" dirty="0"/>
              <a:t>Example 1 – </a:t>
            </a:r>
            <a:r>
              <a:rPr lang="en-US" altLang="en-US" dirty="0" smtClean="0"/>
              <a:t>Solution</a:t>
            </a:r>
            <a:endParaRPr lang="en-US" dirty="0"/>
          </a:p>
        </p:txBody>
      </p:sp>
      <p:sp>
        <p:nvSpPr>
          <p:cNvPr id="3" name="Content Placeholder 2">
            <a:extLst>
              <a:ext uri="{FF2B5EF4-FFF2-40B4-BE49-F238E27FC236}">
                <a16:creationId xmlns="" xmlns:a16="http://schemas.microsoft.com/office/drawing/2014/main" id="{24DE1D39-4CAD-4FE4-B4C5-4FFAE83B521E}"/>
              </a:ext>
            </a:extLst>
          </p:cNvPr>
          <p:cNvSpPr>
            <a:spLocks noGrp="1"/>
          </p:cNvSpPr>
          <p:nvPr>
            <p:ph sz="quarter" idx="23"/>
          </p:nvPr>
        </p:nvSpPr>
        <p:spPr>
          <a:xfrm>
            <a:off x="736600" y="1289050"/>
            <a:ext cx="3717413" cy="339408"/>
          </a:xfrm>
        </p:spPr>
        <p:txBody>
          <a:bodyPr/>
          <a:lstStyle/>
          <a:p>
            <a:pPr>
              <a:lnSpc>
                <a:spcPct val="100000"/>
              </a:lnSpc>
            </a:pPr>
            <a:r>
              <a:rPr lang="en-US" altLang="en-US" dirty="0"/>
              <a:t>Then we shift the graph of</a:t>
            </a:r>
            <a:endParaRPr lang="en-US" dirty="0"/>
          </a:p>
        </p:txBody>
      </p:sp>
      <p:graphicFrame>
        <p:nvGraphicFramePr>
          <p:cNvPr id="20" name="Content Placeholder 19" descr="y = negative 2^x">
            <a:extLst>
              <a:ext uri="{FF2B5EF4-FFF2-40B4-BE49-F238E27FC236}">
                <a16:creationId xmlns="" xmlns:a16="http://schemas.microsoft.com/office/drawing/2014/main" id="{B514F5D2-FD0E-4C3E-9211-B41BE732B965}"/>
              </a:ext>
            </a:extLst>
          </p:cNvPr>
          <p:cNvGraphicFramePr>
            <a:graphicFrameLocks noGrp="1" noChangeAspect="1"/>
          </p:cNvGraphicFramePr>
          <p:nvPr>
            <p:ph sz="quarter" idx="24"/>
            <p:extLst>
              <p:ext uri="{D42A27DB-BD31-4B8C-83A1-F6EECF244321}">
                <p14:modId xmlns:p14="http://schemas.microsoft.com/office/powerpoint/2010/main" val="2082614509"/>
              </p:ext>
            </p:extLst>
          </p:nvPr>
        </p:nvGraphicFramePr>
        <p:xfrm>
          <a:off x="4349750" y="1225550"/>
          <a:ext cx="981075" cy="392113"/>
        </p:xfrm>
        <a:graphic>
          <a:graphicData uri="http://schemas.openxmlformats.org/presentationml/2006/ole">
            <mc:AlternateContent xmlns:mc="http://schemas.openxmlformats.org/markup-compatibility/2006">
              <mc:Choice xmlns:v="urn:schemas-microsoft-com:vml" Requires="v">
                <p:oleObj spid="_x0000_s391911" name="Equation" r:id="rId3" imgW="1015920" imgH="406080" progId="Equation.DSMT4">
                  <p:embed/>
                </p:oleObj>
              </mc:Choice>
              <mc:Fallback>
                <p:oleObj name="Equation" r:id="rId3" imgW="1015920" imgH="406080" progId="Equation.DSMT4">
                  <p:embed/>
                  <p:pic>
                    <p:nvPicPr>
                      <p:cNvPr id="0" name="Picture 595" descr="y = negative 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0" y="1225550"/>
                        <a:ext cx="98107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508DA60-3B7F-469A-9FE8-FCE5881D7123}"/>
              </a:ext>
            </a:extLst>
          </p:cNvPr>
          <p:cNvSpPr>
            <a:spLocks noGrp="1"/>
          </p:cNvSpPr>
          <p:nvPr>
            <p:ph sz="quarter" idx="25"/>
          </p:nvPr>
        </p:nvSpPr>
        <p:spPr>
          <a:xfrm>
            <a:off x="5391755" y="1289050"/>
            <a:ext cx="5362831" cy="328594"/>
          </a:xfrm>
        </p:spPr>
        <p:txBody>
          <a:bodyPr/>
          <a:lstStyle/>
          <a:p>
            <a:pPr>
              <a:lnSpc>
                <a:spcPct val="100000"/>
              </a:lnSpc>
            </a:pPr>
            <a:r>
              <a:rPr lang="en-US" altLang="en-US" dirty="0"/>
              <a:t>upward 3 units to obtain the graph of</a:t>
            </a:r>
            <a:endParaRPr lang="en-US" dirty="0"/>
          </a:p>
        </p:txBody>
      </p:sp>
      <p:graphicFrame>
        <p:nvGraphicFramePr>
          <p:cNvPr id="22" name="Content Placeholder 21" descr="y = 3 minus 2^x">
            <a:extLst>
              <a:ext uri="{FF2B5EF4-FFF2-40B4-BE49-F238E27FC236}">
                <a16:creationId xmlns="" xmlns:a16="http://schemas.microsoft.com/office/drawing/2014/main" id="{F2D6D0F3-D003-4281-975D-D8E43818D8C5}"/>
              </a:ext>
            </a:extLst>
          </p:cNvPr>
          <p:cNvGraphicFramePr>
            <a:graphicFrameLocks noGrp="1" noChangeAspect="1"/>
          </p:cNvGraphicFramePr>
          <p:nvPr>
            <p:ph sz="quarter" idx="26"/>
            <p:extLst>
              <p:ext uri="{D42A27DB-BD31-4B8C-83A1-F6EECF244321}">
                <p14:modId xmlns:p14="http://schemas.microsoft.com/office/powerpoint/2010/main" val="1894997337"/>
              </p:ext>
            </p:extLst>
          </p:nvPr>
        </p:nvGraphicFramePr>
        <p:xfrm>
          <a:off x="739775" y="1690688"/>
          <a:ext cx="1277938" cy="396875"/>
        </p:xfrm>
        <a:graphic>
          <a:graphicData uri="http://schemas.openxmlformats.org/presentationml/2006/ole">
            <mc:AlternateContent xmlns:mc="http://schemas.openxmlformats.org/markup-compatibility/2006">
              <mc:Choice xmlns:v="urn:schemas-microsoft-com:vml" Requires="v">
                <p:oleObj spid="_x0000_s391912" name="Equation" r:id="rId5" imgW="1307880" imgH="406080" progId="Equation.DSMT4">
                  <p:embed/>
                </p:oleObj>
              </mc:Choice>
              <mc:Fallback>
                <p:oleObj name="Equation" r:id="rId5" imgW="1307880" imgH="406080" progId="Equation.DSMT4">
                  <p:embed/>
                  <p:pic>
                    <p:nvPicPr>
                      <p:cNvPr id="0" name="Picture 596" descr="y = 3 minus 2^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75" y="1690688"/>
                        <a:ext cx="127793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FF1AF5CD-976C-4575-9BD9-66D291263300}"/>
              </a:ext>
            </a:extLst>
          </p:cNvPr>
          <p:cNvSpPr>
            <a:spLocks noGrp="1"/>
          </p:cNvSpPr>
          <p:nvPr>
            <p:ph sz="quarter" idx="27"/>
          </p:nvPr>
        </p:nvSpPr>
        <p:spPr>
          <a:xfrm>
            <a:off x="2078179" y="1722845"/>
            <a:ext cx="2201274" cy="374565"/>
          </a:xfrm>
        </p:spPr>
        <p:txBody>
          <a:bodyPr/>
          <a:lstStyle/>
          <a:p>
            <a:r>
              <a:rPr lang="en-US" altLang="en-US" dirty="0"/>
              <a:t>in</a:t>
            </a:r>
            <a:r>
              <a:rPr lang="en-US" altLang="en-US" i="1" dirty="0"/>
              <a:t> </a:t>
            </a:r>
            <a:r>
              <a:rPr lang="en-US" altLang="en-US" dirty="0"/>
              <a:t>Figure 5(c).</a:t>
            </a:r>
            <a:endParaRPr lang="en-US" dirty="0"/>
          </a:p>
        </p:txBody>
      </p:sp>
      <p:sp>
        <p:nvSpPr>
          <p:cNvPr id="9" name="Content Placeholder 8">
            <a:extLst>
              <a:ext uri="{FF2B5EF4-FFF2-40B4-BE49-F238E27FC236}">
                <a16:creationId xmlns="" xmlns:a16="http://schemas.microsoft.com/office/drawing/2014/main" id="{0EA002FA-EBE9-4965-8461-0E3AF99899E0}"/>
              </a:ext>
            </a:extLst>
          </p:cNvPr>
          <p:cNvSpPr>
            <a:spLocks noGrp="1"/>
          </p:cNvSpPr>
          <p:nvPr>
            <p:ph sz="quarter" idx="29"/>
          </p:nvPr>
        </p:nvSpPr>
        <p:spPr>
          <a:xfrm>
            <a:off x="5067038" y="5344399"/>
            <a:ext cx="1469721" cy="225136"/>
          </a:xfrm>
        </p:spPr>
        <p:txBody>
          <a:bodyPr/>
          <a:lstStyle/>
          <a:p>
            <a:pPr algn="ctr">
              <a:spcBef>
                <a:spcPct val="50000"/>
              </a:spcBef>
            </a:pPr>
            <a:r>
              <a:rPr lang="en-US" altLang="en-US" sz="1200" b="1" dirty="0"/>
              <a:t>Figure 5</a:t>
            </a:r>
            <a:endParaRPr lang="en-US" altLang="en-US" sz="1200" b="1" i="1" baseline="30000" dirty="0"/>
          </a:p>
        </p:txBody>
      </p:sp>
      <p:graphicFrame>
        <p:nvGraphicFramePr>
          <p:cNvPr id="25" name="Content Placeholder 24" descr="(item c). y = 3 minus 2^x">
            <a:extLst>
              <a:ext uri="{FF2B5EF4-FFF2-40B4-BE49-F238E27FC236}">
                <a16:creationId xmlns="" xmlns:a16="http://schemas.microsoft.com/office/drawing/2014/main" id="{8BB5D6EA-A603-4ADD-AE7C-EF59EC4D42B5}"/>
              </a:ext>
            </a:extLst>
          </p:cNvPr>
          <p:cNvGraphicFramePr>
            <a:graphicFrameLocks noGrp="1" noChangeAspect="1"/>
          </p:cNvGraphicFramePr>
          <p:nvPr>
            <p:ph sz="quarter" idx="30"/>
            <p:extLst>
              <p:ext uri="{D42A27DB-BD31-4B8C-83A1-F6EECF244321}">
                <p14:modId xmlns:p14="http://schemas.microsoft.com/office/powerpoint/2010/main" val="3525173353"/>
              </p:ext>
            </p:extLst>
          </p:nvPr>
        </p:nvGraphicFramePr>
        <p:xfrm>
          <a:off x="5068888" y="4864100"/>
          <a:ext cx="1304925" cy="328613"/>
        </p:xfrm>
        <a:graphic>
          <a:graphicData uri="http://schemas.openxmlformats.org/presentationml/2006/ole">
            <mc:AlternateContent xmlns:mc="http://schemas.openxmlformats.org/markup-compatibility/2006">
              <mc:Choice xmlns:v="urn:schemas-microsoft-com:vml" Requires="v">
                <p:oleObj spid="_x0000_s391913" name="Equation" r:id="rId7" imgW="1815840" imgH="457200" progId="Equation.DSMT4">
                  <p:embed/>
                </p:oleObj>
              </mc:Choice>
              <mc:Fallback>
                <p:oleObj name="Equation" r:id="rId7" imgW="1815840" imgH="457200" progId="Equation.DSMT4">
                  <p:embed/>
                  <p:pic>
                    <p:nvPicPr>
                      <p:cNvPr id="0" name="Picture 597" descr="(item c). y = 3 minus 2^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888" y="4864100"/>
                        <a:ext cx="1304925"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Content Placeholder 22" descr="The curve of y = 3 minus 2^x is graphed on the x y coordinate plane. A dashed horizontal line y = 3 is marked. The curve falls away from y = 3, goes down and to the right, and passes through (0, 2), goes down and to the right, passes through the point on the negative x axis, and exits the bottom right of the viewing window.">
            <a:extLst>
              <a:ext uri="{FF2B5EF4-FFF2-40B4-BE49-F238E27FC236}">
                <a16:creationId xmlns="" xmlns:a16="http://schemas.microsoft.com/office/drawing/2014/main" id="{613341C6-AD15-4AB6-9205-B937F0EEBF05}"/>
              </a:ext>
            </a:extLst>
          </p:cNvPr>
          <p:cNvPicPr>
            <a:picLocks noGrp="1" noChangeAspect="1"/>
          </p:cNvPicPr>
          <p:nvPr>
            <p:ph sz="quarter" idx="28"/>
          </p:nvPr>
        </p:nvPicPr>
        <p:blipFill>
          <a:blip r:embed="rId9"/>
          <a:stretch>
            <a:fillRect/>
          </a:stretch>
        </p:blipFill>
        <p:spPr>
          <a:xfrm>
            <a:off x="4782008" y="2303486"/>
            <a:ext cx="1927841" cy="2453613"/>
          </a:xfrm>
          <a:prstGeom prst="rect">
            <a:avLst/>
          </a:prstGeom>
        </p:spPr>
      </p:pic>
      <p:sp>
        <p:nvSpPr>
          <p:cNvPr id="11" name="Content Placeholder 10">
            <a:extLst>
              <a:ext uri="{FF2B5EF4-FFF2-40B4-BE49-F238E27FC236}">
                <a16:creationId xmlns="" xmlns:a16="http://schemas.microsoft.com/office/drawing/2014/main" id="{DF77F5DD-3EC5-421E-8AAE-403394034D68}"/>
              </a:ext>
            </a:extLst>
          </p:cNvPr>
          <p:cNvSpPr>
            <a:spLocks noGrp="1"/>
          </p:cNvSpPr>
          <p:nvPr>
            <p:ph sz="quarter" idx="31"/>
          </p:nvPr>
        </p:nvSpPr>
        <p:spPr>
          <a:xfrm>
            <a:off x="736600" y="5795782"/>
            <a:ext cx="1985940" cy="289027"/>
          </a:xfrm>
        </p:spPr>
        <p:txBody>
          <a:bodyPr/>
          <a:lstStyle/>
          <a:p>
            <a:r>
              <a:rPr lang="en-US" altLang="en-US" dirty="0"/>
              <a:t>The domain is</a:t>
            </a:r>
            <a:endParaRPr lang="en-US" dirty="0"/>
          </a:p>
        </p:txBody>
      </p:sp>
      <p:graphicFrame>
        <p:nvGraphicFramePr>
          <p:cNvPr id="27" name="Content Placeholder 26" descr="R">
            <a:extLst>
              <a:ext uri="{FF2B5EF4-FFF2-40B4-BE49-F238E27FC236}">
                <a16:creationId xmlns="" xmlns:a16="http://schemas.microsoft.com/office/drawing/2014/main" id="{8443E9DD-3740-4F33-863E-D6643453635B}"/>
              </a:ext>
            </a:extLst>
          </p:cNvPr>
          <p:cNvGraphicFramePr>
            <a:graphicFrameLocks noGrp="1" noChangeAspect="1"/>
          </p:cNvGraphicFramePr>
          <p:nvPr>
            <p:ph sz="quarter" idx="32"/>
            <p:extLst>
              <p:ext uri="{D42A27DB-BD31-4B8C-83A1-F6EECF244321}">
                <p14:modId xmlns:p14="http://schemas.microsoft.com/office/powerpoint/2010/main" val="2326505611"/>
              </p:ext>
            </p:extLst>
          </p:nvPr>
        </p:nvGraphicFramePr>
        <p:xfrm>
          <a:off x="2733675" y="5780088"/>
          <a:ext cx="306388" cy="306387"/>
        </p:xfrm>
        <a:graphic>
          <a:graphicData uri="http://schemas.openxmlformats.org/presentationml/2006/ole">
            <mc:AlternateContent xmlns:mc="http://schemas.openxmlformats.org/markup-compatibility/2006">
              <mc:Choice xmlns:v="urn:schemas-microsoft-com:vml" Requires="v">
                <p:oleObj spid="_x0000_s391914" name="Equation" r:id="rId10" imgW="266400" imgH="266400" progId="Equation.DSMT4">
                  <p:embed/>
                </p:oleObj>
              </mc:Choice>
              <mc:Fallback>
                <p:oleObj name="Equation" r:id="rId10" imgW="266400" imgH="266400" progId="Equation.DSMT4">
                  <p:embed/>
                  <p:pic>
                    <p:nvPicPr>
                      <p:cNvPr id="0" name="Picture 598" descr="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3675" y="5780088"/>
                        <a:ext cx="306388"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E6285F21-F0FB-410E-B448-B86759B44E01}"/>
              </a:ext>
            </a:extLst>
          </p:cNvPr>
          <p:cNvSpPr>
            <a:spLocks noGrp="1"/>
          </p:cNvSpPr>
          <p:nvPr>
            <p:ph sz="quarter" idx="33"/>
          </p:nvPr>
        </p:nvSpPr>
        <p:spPr>
          <a:xfrm>
            <a:off x="3118606" y="5796307"/>
            <a:ext cx="3381210" cy="318640"/>
          </a:xfrm>
        </p:spPr>
        <p:txBody>
          <a:bodyPr/>
          <a:lstStyle/>
          <a:p>
            <a:r>
              <a:rPr lang="en-US" altLang="en-US" dirty="0">
                <a:latin typeface="Arial" panose="020B0604020202020204" pitchFamily="34" charset="0"/>
                <a:cs typeface="Arial" panose="020B0604020202020204" pitchFamily="34" charset="0"/>
              </a:rPr>
              <a:t>and the range is (</a:t>
            </a:r>
            <a:r>
              <a:rPr lang="en-US" altLang="en-US"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008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Applications of Exponential Functions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1.4</a:t>
            </a:r>
            <a:endParaRPr lang="en-IN" dirty="0"/>
          </a:p>
        </p:txBody>
      </p:sp>
      <p:sp>
        <p:nvSpPr>
          <p:cNvPr id="4" name="Text Placeholder 3"/>
          <p:cNvSpPr>
            <a:spLocks noGrp="1"/>
          </p:cNvSpPr>
          <p:nvPr>
            <p:ph type="body" sz="quarter" idx="11"/>
          </p:nvPr>
        </p:nvSpPr>
        <p:spPr/>
        <p:txBody>
          <a:bodyPr/>
          <a:lstStyle/>
          <a:p>
            <a:r>
              <a:rPr lang="en-IN" dirty="0" smtClean="0"/>
              <a:t>Exponential Functions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1405302B-6A70-4007-92A1-FB2EA520B0D9}"/>
              </a:ext>
            </a:extLst>
          </p:cNvPr>
          <p:cNvSpPr>
            <a:spLocks noGrp="1"/>
          </p:cNvSpPr>
          <p:nvPr>
            <p:ph type="title"/>
          </p:nvPr>
        </p:nvSpPr>
        <p:spPr>
          <a:xfrm>
            <a:off x="838200" y="399814"/>
            <a:ext cx="10515600" cy="672105"/>
          </a:xfrm>
        </p:spPr>
        <p:txBody>
          <a:bodyPr/>
          <a:lstStyle/>
          <a:p>
            <a:pPr algn="l"/>
            <a:r>
              <a:rPr lang="en-US" altLang="en-US" dirty="0"/>
              <a:t>Applications of Exponential Functions </a:t>
            </a:r>
            <a:r>
              <a:rPr lang="en-US" altLang="en-US" b="0" dirty="0" smtClean="0"/>
              <a:t>(1 </a:t>
            </a:r>
            <a:r>
              <a:rPr lang="en-US" altLang="en-US" b="0" dirty="0"/>
              <a:t>of </a:t>
            </a:r>
            <a:r>
              <a:rPr lang="en-US" altLang="en-US" b="0" dirty="0" smtClean="0"/>
              <a:t>3)</a:t>
            </a:r>
            <a:endParaRPr lang="en-US" dirty="0"/>
          </a:p>
        </p:txBody>
      </p:sp>
      <p:sp>
        <p:nvSpPr>
          <p:cNvPr id="3" name="Text Placeholder 2">
            <a:extLst>
              <a:ext uri="{FF2B5EF4-FFF2-40B4-BE49-F238E27FC236}">
                <a16:creationId xmlns="" xmlns:a16="http://schemas.microsoft.com/office/drawing/2014/main" id="{A646A318-BAA6-4298-A05E-1E940860AC88}"/>
              </a:ext>
            </a:extLst>
          </p:cNvPr>
          <p:cNvSpPr>
            <a:spLocks noGrp="1"/>
          </p:cNvSpPr>
          <p:nvPr>
            <p:ph type="body" sz="quarter" idx="15"/>
          </p:nvPr>
        </p:nvSpPr>
        <p:spPr>
          <a:xfrm>
            <a:off x="743576" y="1289684"/>
            <a:ext cx="10711543" cy="2520316"/>
          </a:xfrm>
        </p:spPr>
        <p:txBody>
          <a:bodyPr/>
          <a:lstStyle/>
          <a:p>
            <a:pPr>
              <a:lnSpc>
                <a:spcPct val="100000"/>
              </a:lnSpc>
              <a:spcAft>
                <a:spcPts val="600"/>
              </a:spcAft>
            </a:pPr>
            <a:r>
              <a:rPr lang="en-US" altLang="en-US" dirty="0"/>
              <a:t>The exponential function occurs very frequently in mathematical models of nature and society. </a:t>
            </a:r>
            <a:r>
              <a:rPr lang="en-IN" dirty="0" smtClean="0"/>
              <a:t>Here we indicate briefly how it arises in the description of increasing population </a:t>
            </a:r>
            <a:r>
              <a:rPr lang="en-US" dirty="0" smtClean="0"/>
              <a:t>or decreasing viral loads.</a:t>
            </a:r>
            <a:endParaRPr lang="en-US" altLang="en-US" dirty="0"/>
          </a:p>
          <a:p>
            <a:pPr>
              <a:lnSpc>
                <a:spcPct val="100000"/>
              </a:lnSpc>
              <a:spcAft>
                <a:spcPts val="600"/>
              </a:spcAft>
            </a:pPr>
            <a:r>
              <a:rPr lang="en-US" altLang="en-US" dirty="0"/>
              <a:t>First we consider a population of bacteria in a homogeneous nutrient medium. Suppose that by sampling the population at certain intervals it is determined that the population doubles every hour.</a:t>
            </a:r>
          </a:p>
        </p:txBody>
      </p:sp>
    </p:spTree>
    <p:extLst>
      <p:ext uri="{BB962C8B-B14F-4D97-AF65-F5344CB8AC3E}">
        <p14:creationId xmlns:p14="http://schemas.microsoft.com/office/powerpoint/2010/main" val="2920567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5302B-6A70-4007-92A1-FB2EA520B0D9}"/>
              </a:ext>
            </a:extLst>
          </p:cNvPr>
          <p:cNvSpPr>
            <a:spLocks noGrp="1"/>
          </p:cNvSpPr>
          <p:nvPr>
            <p:ph type="title"/>
          </p:nvPr>
        </p:nvSpPr>
        <p:spPr/>
        <p:txBody>
          <a:bodyPr/>
          <a:lstStyle/>
          <a:p>
            <a:pPr algn="l"/>
            <a:r>
              <a:rPr lang="en-US" altLang="en-US" dirty="0"/>
              <a:t>Applications of Exponential Functions </a:t>
            </a:r>
            <a:r>
              <a:rPr lang="en-US" altLang="en-US" b="0" dirty="0"/>
              <a:t>(2 of </a:t>
            </a:r>
            <a:r>
              <a:rPr lang="en-US" altLang="en-US" b="0" dirty="0" smtClean="0"/>
              <a:t>3)</a:t>
            </a:r>
            <a:endParaRPr lang="en-US" dirty="0"/>
          </a:p>
        </p:txBody>
      </p:sp>
      <p:sp>
        <p:nvSpPr>
          <p:cNvPr id="3" name="Content Placeholder 2">
            <a:extLst>
              <a:ext uri="{FF2B5EF4-FFF2-40B4-BE49-F238E27FC236}">
                <a16:creationId xmlns="" xmlns:a16="http://schemas.microsoft.com/office/drawing/2014/main" id="{B52424FE-1539-4A20-934C-40BDDE4AE317}"/>
              </a:ext>
            </a:extLst>
          </p:cNvPr>
          <p:cNvSpPr>
            <a:spLocks noGrp="1"/>
          </p:cNvSpPr>
          <p:nvPr>
            <p:ph sz="quarter" idx="23"/>
          </p:nvPr>
        </p:nvSpPr>
        <p:spPr>
          <a:xfrm>
            <a:off x="736600" y="1289049"/>
            <a:ext cx="10718800" cy="779895"/>
          </a:xfrm>
        </p:spPr>
        <p:txBody>
          <a:bodyPr/>
          <a:lstStyle/>
          <a:p>
            <a:pPr>
              <a:lnSpc>
                <a:spcPct val="100000"/>
              </a:lnSpc>
              <a:spcAft>
                <a:spcPts val="600"/>
              </a:spcAft>
            </a:pPr>
            <a:r>
              <a:rPr lang="en-US" altLang="en-US" dirty="0"/>
              <a:t>If the number of bacteria at time </a:t>
            </a:r>
            <a:r>
              <a:rPr lang="en-US" altLang="en-US" i="1" dirty="0"/>
              <a:t>t</a:t>
            </a:r>
            <a:r>
              <a:rPr lang="en-US" altLang="en-US" dirty="0"/>
              <a:t> is </a:t>
            </a:r>
            <a:r>
              <a:rPr lang="en-US" altLang="en-US" i="1" dirty="0"/>
              <a:t>p</a:t>
            </a:r>
            <a:r>
              <a:rPr lang="en-US" altLang="en-US" sz="400" i="1" dirty="0"/>
              <a:t> </a:t>
            </a:r>
            <a:r>
              <a:rPr lang="en-US" altLang="en-US" dirty="0"/>
              <a:t>(</a:t>
            </a:r>
            <a:r>
              <a:rPr lang="en-US" altLang="en-US" i="1" dirty="0"/>
              <a:t>t</a:t>
            </a:r>
            <a:r>
              <a:rPr lang="en-US" altLang="en-US" dirty="0"/>
              <a:t>), where </a:t>
            </a:r>
            <a:r>
              <a:rPr lang="en-US" altLang="en-US" i="1" dirty="0"/>
              <a:t>t </a:t>
            </a:r>
            <a:r>
              <a:rPr lang="en-US" altLang="en-US" dirty="0"/>
              <a:t>is measured in hours, and the initial population is </a:t>
            </a:r>
            <a:r>
              <a:rPr lang="en-US" altLang="en-US" i="1" dirty="0"/>
              <a:t>p</a:t>
            </a:r>
            <a:r>
              <a:rPr lang="en-US" altLang="en-US" dirty="0"/>
              <a:t>(0) = 1000, then we have</a:t>
            </a:r>
          </a:p>
        </p:txBody>
      </p:sp>
      <p:sp>
        <p:nvSpPr>
          <p:cNvPr id="4" name="Content Placeholder 3">
            <a:extLst>
              <a:ext uri="{FF2B5EF4-FFF2-40B4-BE49-F238E27FC236}">
                <a16:creationId xmlns="" xmlns:a16="http://schemas.microsoft.com/office/drawing/2014/main" id="{E1CC3857-EE69-4EAF-9882-893A576A2CB2}"/>
              </a:ext>
            </a:extLst>
          </p:cNvPr>
          <p:cNvSpPr>
            <a:spLocks noGrp="1"/>
          </p:cNvSpPr>
          <p:nvPr>
            <p:ph sz="quarter" idx="24"/>
          </p:nvPr>
        </p:nvSpPr>
        <p:spPr>
          <a:xfrm>
            <a:off x="4542738" y="2341236"/>
            <a:ext cx="3247654" cy="331932"/>
          </a:xfrm>
        </p:spPr>
        <p:txBody>
          <a:bodyPr/>
          <a:lstStyle/>
          <a:p>
            <a:r>
              <a:rPr lang="en-US" altLang="en-US" i="1" dirty="0"/>
              <a:t>p</a:t>
            </a:r>
            <a:r>
              <a:rPr lang="en-US" altLang="en-US" dirty="0"/>
              <a:t>(1) = 2</a:t>
            </a:r>
            <a:r>
              <a:rPr lang="en-US" altLang="en-US" i="1" dirty="0"/>
              <a:t>p</a:t>
            </a:r>
            <a:r>
              <a:rPr lang="en-US" altLang="en-US" dirty="0"/>
              <a:t>(0) = 2 </a:t>
            </a:r>
            <a:r>
              <a:rPr lang="en-US" altLang="en-US" b="1" dirty="0">
                <a:ea typeface="Times New Roman" panose="02020603050405020304" pitchFamily="18" charset="0"/>
                <a:cs typeface="Arial" panose="020B0604020202020204" pitchFamily="34" charset="0"/>
                <a:sym typeface="Symbol" panose="05050102010706020507" pitchFamily="18" charset="2"/>
              </a:rPr>
              <a:t></a:t>
            </a:r>
            <a:r>
              <a:rPr lang="en-US" altLang="en-US" dirty="0"/>
              <a:t> 1000</a:t>
            </a:r>
            <a:endParaRPr lang="en-US" dirty="0"/>
          </a:p>
        </p:txBody>
      </p:sp>
      <p:graphicFrame>
        <p:nvGraphicFramePr>
          <p:cNvPr id="12" name="Content Placeholder 11" descr="p(2) = 2p(1) = 2^2 times 1000">
            <a:extLst>
              <a:ext uri="{FF2B5EF4-FFF2-40B4-BE49-F238E27FC236}">
                <a16:creationId xmlns="" xmlns:a16="http://schemas.microsoft.com/office/drawing/2014/main" id="{59ABC209-F9DA-41D3-9E62-AA5115C6083D}"/>
              </a:ext>
            </a:extLst>
          </p:cNvPr>
          <p:cNvGraphicFramePr>
            <a:graphicFrameLocks noGrp="1" noChangeAspect="1"/>
          </p:cNvGraphicFramePr>
          <p:nvPr>
            <p:ph sz="quarter" idx="25"/>
            <p:extLst>
              <p:ext uri="{D42A27DB-BD31-4B8C-83A1-F6EECF244321}">
                <p14:modId xmlns:p14="http://schemas.microsoft.com/office/powerpoint/2010/main" val="2124362111"/>
              </p:ext>
            </p:extLst>
          </p:nvPr>
        </p:nvGraphicFramePr>
        <p:xfrm>
          <a:off x="4428133" y="2842363"/>
          <a:ext cx="3276600" cy="457200"/>
        </p:xfrm>
        <a:graphic>
          <a:graphicData uri="http://schemas.openxmlformats.org/presentationml/2006/ole">
            <mc:AlternateContent xmlns:mc="http://schemas.openxmlformats.org/markup-compatibility/2006">
              <mc:Choice xmlns:v="urn:schemas-microsoft-com:vml" Requires="v">
                <p:oleObj spid="_x0000_s392749" name="Equation" r:id="rId3" imgW="3276360" imgH="457200" progId="Equation.DSMT4">
                  <p:embed/>
                </p:oleObj>
              </mc:Choice>
              <mc:Fallback>
                <p:oleObj name="Equation" r:id="rId3" imgW="3276360" imgH="457200" progId="Equation.DSMT4">
                  <p:embed/>
                  <p:pic>
                    <p:nvPicPr>
                      <p:cNvPr id="0" name="Picture 446" descr="p(2) = 2p(1) = 2^2 times 100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8133" y="2842363"/>
                        <a:ext cx="327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Content Placeholder 13" descr="p(3) = 2p(2) = 2^3 times 1000">
            <a:extLst>
              <a:ext uri="{FF2B5EF4-FFF2-40B4-BE49-F238E27FC236}">
                <a16:creationId xmlns="" xmlns:a16="http://schemas.microsoft.com/office/drawing/2014/main" id="{C6DAC2D4-B769-4035-A4AF-F9307E79D902}"/>
              </a:ext>
            </a:extLst>
          </p:cNvPr>
          <p:cNvGraphicFramePr>
            <a:graphicFrameLocks noGrp="1" noChangeAspect="1"/>
          </p:cNvGraphicFramePr>
          <p:nvPr>
            <p:ph sz="quarter" idx="26"/>
            <p:extLst>
              <p:ext uri="{D42A27DB-BD31-4B8C-83A1-F6EECF244321}">
                <p14:modId xmlns:p14="http://schemas.microsoft.com/office/powerpoint/2010/main" val="3474675851"/>
              </p:ext>
            </p:extLst>
          </p:nvPr>
        </p:nvGraphicFramePr>
        <p:xfrm>
          <a:off x="4425950" y="3383120"/>
          <a:ext cx="3340100" cy="457200"/>
        </p:xfrm>
        <a:graphic>
          <a:graphicData uri="http://schemas.openxmlformats.org/presentationml/2006/ole">
            <mc:AlternateContent xmlns:mc="http://schemas.openxmlformats.org/markup-compatibility/2006">
              <mc:Choice xmlns:v="urn:schemas-microsoft-com:vml" Requires="v">
                <p:oleObj spid="_x0000_s392750" name="Equation" r:id="rId5" imgW="3340080" imgH="457200" progId="Equation.DSMT4">
                  <p:embed/>
                </p:oleObj>
              </mc:Choice>
              <mc:Fallback>
                <p:oleObj name="Equation" r:id="rId5" imgW="3340080" imgH="457200" progId="Equation.DSMT4">
                  <p:embed/>
                  <p:pic>
                    <p:nvPicPr>
                      <p:cNvPr id="0" name="Picture 447" descr="p(3) = 2p(2) = 2^3 times 100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5950" y="3383120"/>
                        <a:ext cx="3340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1A38AB5A-83D9-45EC-9D99-021EA37E35E5}"/>
              </a:ext>
            </a:extLst>
          </p:cNvPr>
          <p:cNvSpPr>
            <a:spLocks noGrp="1"/>
          </p:cNvSpPr>
          <p:nvPr>
            <p:ph sz="quarter" idx="27"/>
          </p:nvPr>
        </p:nvSpPr>
        <p:spPr>
          <a:xfrm>
            <a:off x="736600" y="4137946"/>
            <a:ext cx="5987473" cy="378638"/>
          </a:xfrm>
        </p:spPr>
        <p:txBody>
          <a:bodyPr/>
          <a:lstStyle/>
          <a:p>
            <a:r>
              <a:rPr lang="en-US" altLang="en-US" dirty="0"/>
              <a:t>It seems from this pattern that, in general,</a:t>
            </a:r>
          </a:p>
        </p:txBody>
      </p:sp>
      <p:graphicFrame>
        <p:nvGraphicFramePr>
          <p:cNvPr id="16" name="Content Placeholder 15" descr="p(t) = 2^(t) times 1000 = (1000)2^(t)">
            <a:extLst>
              <a:ext uri="{FF2B5EF4-FFF2-40B4-BE49-F238E27FC236}">
                <a16:creationId xmlns="" xmlns:a16="http://schemas.microsoft.com/office/drawing/2014/main" id="{53F52E4D-C64E-404E-A478-6861AA5EAF5F}"/>
              </a:ext>
            </a:extLst>
          </p:cNvPr>
          <p:cNvGraphicFramePr>
            <a:graphicFrameLocks noGrp="1" noChangeAspect="1"/>
          </p:cNvGraphicFramePr>
          <p:nvPr>
            <p:ph sz="quarter" idx="28"/>
            <p:extLst>
              <p:ext uri="{D42A27DB-BD31-4B8C-83A1-F6EECF244321}">
                <p14:modId xmlns:p14="http://schemas.microsoft.com/office/powerpoint/2010/main" val="790786756"/>
              </p:ext>
            </p:extLst>
          </p:nvPr>
        </p:nvGraphicFramePr>
        <p:xfrm>
          <a:off x="4327525" y="4735960"/>
          <a:ext cx="3530600" cy="457200"/>
        </p:xfrm>
        <a:graphic>
          <a:graphicData uri="http://schemas.openxmlformats.org/presentationml/2006/ole">
            <mc:AlternateContent xmlns:mc="http://schemas.openxmlformats.org/markup-compatibility/2006">
              <mc:Choice xmlns:v="urn:schemas-microsoft-com:vml" Requires="v">
                <p:oleObj spid="_x0000_s392751" name="Equation" r:id="rId7" imgW="3530520" imgH="457200" progId="Equation.DSMT4">
                  <p:embed/>
                </p:oleObj>
              </mc:Choice>
              <mc:Fallback>
                <p:oleObj name="Equation" r:id="rId7" imgW="3530520" imgH="457200" progId="Equation.DSMT4">
                  <p:embed/>
                  <p:pic>
                    <p:nvPicPr>
                      <p:cNvPr id="0" name="Picture 448" descr="p(t) = 2^(t) times 1000 = (1000)2^(t)"/>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7525" y="4735960"/>
                        <a:ext cx="3530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5622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A771D-A319-481D-B760-8358ABF93DFC}"/>
              </a:ext>
            </a:extLst>
          </p:cNvPr>
          <p:cNvSpPr>
            <a:spLocks noGrp="1"/>
          </p:cNvSpPr>
          <p:nvPr>
            <p:ph type="title"/>
          </p:nvPr>
        </p:nvSpPr>
        <p:spPr/>
        <p:txBody>
          <a:bodyPr/>
          <a:lstStyle/>
          <a:p>
            <a:pPr algn="l"/>
            <a:r>
              <a:rPr lang="en-US" altLang="en-US" dirty="0"/>
              <a:t>Applications of Exponential Functions </a:t>
            </a:r>
            <a:r>
              <a:rPr lang="en-US" altLang="en-US" b="0" dirty="0"/>
              <a:t>(3 of </a:t>
            </a:r>
            <a:r>
              <a:rPr lang="en-US" altLang="en-US" b="0" dirty="0" smtClean="0"/>
              <a:t>3)</a:t>
            </a:r>
            <a:endParaRPr lang="en-US" dirty="0"/>
          </a:p>
        </p:txBody>
      </p:sp>
      <p:sp>
        <p:nvSpPr>
          <p:cNvPr id="3" name="Content Placeholder 2">
            <a:extLst>
              <a:ext uri="{FF2B5EF4-FFF2-40B4-BE49-F238E27FC236}">
                <a16:creationId xmlns="" xmlns:a16="http://schemas.microsoft.com/office/drawing/2014/main" id="{971D3C0E-ED5B-41F5-AB85-86ED9E799FC3}"/>
              </a:ext>
            </a:extLst>
          </p:cNvPr>
          <p:cNvSpPr>
            <a:spLocks noGrp="1"/>
          </p:cNvSpPr>
          <p:nvPr>
            <p:ph sz="quarter" idx="23"/>
          </p:nvPr>
        </p:nvSpPr>
        <p:spPr>
          <a:xfrm>
            <a:off x="736600" y="1289050"/>
            <a:ext cx="9926484" cy="313781"/>
          </a:xfrm>
        </p:spPr>
        <p:txBody>
          <a:bodyPr/>
          <a:lstStyle/>
          <a:p>
            <a:pPr>
              <a:lnSpc>
                <a:spcPct val="100000"/>
              </a:lnSpc>
              <a:spcAft>
                <a:spcPts val="600"/>
              </a:spcAft>
            </a:pPr>
            <a:r>
              <a:rPr lang="en-US" altLang="en-US" dirty="0"/>
              <a:t>This population function is a constant multiple of the exponential function</a:t>
            </a:r>
            <a:endParaRPr lang="en-US" dirty="0"/>
          </a:p>
        </p:txBody>
      </p:sp>
      <p:graphicFrame>
        <p:nvGraphicFramePr>
          <p:cNvPr id="8" name="Content Placeholder 7" descr="y = 2^(t)">
            <a:extLst>
              <a:ext uri="{FF2B5EF4-FFF2-40B4-BE49-F238E27FC236}">
                <a16:creationId xmlns="" xmlns:a16="http://schemas.microsoft.com/office/drawing/2014/main" id="{04A4D2CD-6F8F-410C-8DAE-8C66D7DFFA5D}"/>
              </a:ext>
            </a:extLst>
          </p:cNvPr>
          <p:cNvGraphicFramePr>
            <a:graphicFrameLocks noGrp="1" noChangeAspect="1"/>
          </p:cNvGraphicFramePr>
          <p:nvPr>
            <p:ph sz="quarter" idx="24"/>
            <p:extLst>
              <p:ext uri="{D42A27DB-BD31-4B8C-83A1-F6EECF244321}">
                <p14:modId xmlns:p14="http://schemas.microsoft.com/office/powerpoint/2010/main" val="2937482034"/>
              </p:ext>
            </p:extLst>
          </p:nvPr>
        </p:nvGraphicFramePr>
        <p:xfrm>
          <a:off x="10598150" y="1238250"/>
          <a:ext cx="866775" cy="401638"/>
        </p:xfrm>
        <a:graphic>
          <a:graphicData uri="http://schemas.openxmlformats.org/presentationml/2006/ole">
            <mc:AlternateContent xmlns:mc="http://schemas.openxmlformats.org/markup-compatibility/2006">
              <mc:Choice xmlns:v="urn:schemas-microsoft-com:vml" Requires="v">
                <p:oleObj spid="_x0000_s393402" name="Equation" r:id="rId3" imgW="876240" imgH="406080" progId="Equation.DSMT4">
                  <p:embed/>
                </p:oleObj>
              </mc:Choice>
              <mc:Fallback>
                <p:oleObj name="Equation" r:id="rId3" imgW="876240" imgH="406080" progId="Equation.DSMT4">
                  <p:embed/>
                  <p:pic>
                    <p:nvPicPr>
                      <p:cNvPr id="0" name="Picture 149" descr="y = 2^(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8150" y="1238250"/>
                        <a:ext cx="8667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40BC706-B346-4B91-9274-A3551FD0F1E9}"/>
              </a:ext>
            </a:extLst>
          </p:cNvPr>
          <p:cNvSpPr>
            <a:spLocks noGrp="1"/>
          </p:cNvSpPr>
          <p:nvPr>
            <p:ph sz="quarter" idx="25"/>
          </p:nvPr>
        </p:nvSpPr>
        <p:spPr>
          <a:xfrm>
            <a:off x="736600" y="1700415"/>
            <a:ext cx="4251036" cy="294818"/>
          </a:xfrm>
        </p:spPr>
        <p:txBody>
          <a:bodyPr/>
          <a:lstStyle/>
          <a:p>
            <a:r>
              <a:rPr lang="en-US" altLang="en-US" dirty="0"/>
              <a:t>so it exhibits the rapid growth.</a:t>
            </a:r>
            <a:endParaRPr lang="en-US" dirty="0"/>
          </a:p>
        </p:txBody>
      </p:sp>
      <p:sp>
        <p:nvSpPr>
          <p:cNvPr id="6" name="Content Placeholder 5">
            <a:extLst>
              <a:ext uri="{FF2B5EF4-FFF2-40B4-BE49-F238E27FC236}">
                <a16:creationId xmlns="" xmlns:a16="http://schemas.microsoft.com/office/drawing/2014/main" id="{FC05E30F-F71D-4850-8CA9-AFE58259650F}"/>
              </a:ext>
            </a:extLst>
          </p:cNvPr>
          <p:cNvSpPr>
            <a:spLocks noGrp="1"/>
          </p:cNvSpPr>
          <p:nvPr>
            <p:ph sz="quarter" idx="26"/>
          </p:nvPr>
        </p:nvSpPr>
        <p:spPr>
          <a:xfrm>
            <a:off x="736600" y="2205385"/>
            <a:ext cx="10718800" cy="711224"/>
          </a:xfrm>
        </p:spPr>
        <p:txBody>
          <a:bodyPr/>
          <a:lstStyle/>
          <a:p>
            <a:pPr>
              <a:lnSpc>
                <a:spcPct val="100000"/>
              </a:lnSpc>
              <a:spcAft>
                <a:spcPts val="600"/>
              </a:spcAft>
            </a:pPr>
            <a:r>
              <a:rPr lang="en-US" altLang="en-US" dirty="0"/>
              <a:t>Under ideal conditions (unlimited space and nutrition and absence of disease) this exponential growth is typical of what actually occurs in nature.</a:t>
            </a:r>
          </a:p>
        </p:txBody>
      </p:sp>
    </p:spTree>
    <p:extLst>
      <p:ext uri="{BB962C8B-B14F-4D97-AF65-F5344CB8AC3E}">
        <p14:creationId xmlns:p14="http://schemas.microsoft.com/office/powerpoint/2010/main" val="4101355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30FF75-FD24-4E8B-9F15-9EFD6F42C839}"/>
              </a:ext>
            </a:extLst>
          </p:cNvPr>
          <p:cNvSpPr>
            <a:spLocks noGrp="1"/>
          </p:cNvSpPr>
          <p:nvPr>
            <p:ph type="title"/>
          </p:nvPr>
        </p:nvSpPr>
        <p:spPr/>
        <p:txBody>
          <a:bodyPr/>
          <a:lstStyle/>
          <a:p>
            <a:r>
              <a:rPr lang="en-US" altLang="en-US" dirty="0"/>
              <a:t>Example </a:t>
            </a:r>
            <a:r>
              <a:rPr lang="en-US" altLang="en-US" dirty="0" smtClean="0"/>
              <a:t>3 (</a:t>
            </a:r>
            <a:r>
              <a:rPr lang="en-US" altLang="en-US" dirty="0"/>
              <a:t>1 of </a:t>
            </a:r>
            <a:r>
              <a:rPr lang="en-US" altLang="en-US" dirty="0" smtClean="0"/>
              <a:t>3)</a:t>
            </a:r>
            <a:endParaRPr lang="en-US" dirty="0"/>
          </a:p>
        </p:txBody>
      </p:sp>
      <p:sp>
        <p:nvSpPr>
          <p:cNvPr id="28" name="Content Placeholder 2">
            <a:extLst>
              <a:ext uri="{FF2B5EF4-FFF2-40B4-BE49-F238E27FC236}">
                <a16:creationId xmlns="" xmlns:a16="http://schemas.microsoft.com/office/drawing/2014/main" id="{130F7B60-B68B-4CA0-9A18-874D30DA5B91}"/>
              </a:ext>
            </a:extLst>
          </p:cNvPr>
          <p:cNvSpPr>
            <a:spLocks noGrp="1"/>
          </p:cNvSpPr>
          <p:nvPr>
            <p:ph sz="quarter" idx="23"/>
          </p:nvPr>
        </p:nvSpPr>
        <p:spPr>
          <a:xfrm>
            <a:off x="736600" y="1289050"/>
            <a:ext cx="11298382" cy="724478"/>
          </a:xfrm>
        </p:spPr>
        <p:txBody>
          <a:bodyPr/>
          <a:lstStyle/>
          <a:p>
            <a:pPr>
              <a:lnSpc>
                <a:spcPct val="100000"/>
              </a:lnSpc>
              <a:spcAft>
                <a:spcPts val="600"/>
              </a:spcAft>
            </a:pPr>
            <a:r>
              <a:rPr lang="en-US" altLang="en-US" dirty="0" smtClean="0"/>
              <a:t>Table 1 shows data for the population of the world in the 20th century and Figure 8 shows the corresponding scatter plot.</a:t>
            </a:r>
            <a:endParaRPr lang="en-US" altLang="en-US" dirty="0"/>
          </a:p>
        </p:txBody>
      </p:sp>
      <p:sp>
        <p:nvSpPr>
          <p:cNvPr id="29" name="Content Placeholder 3">
            <a:extLst>
              <a:ext uri="{FF2B5EF4-FFF2-40B4-BE49-F238E27FC236}">
                <a16:creationId xmlns="" xmlns:a16="http://schemas.microsoft.com/office/drawing/2014/main" id="{26938F37-135C-4A30-912E-24C7213EA2E7}"/>
              </a:ext>
            </a:extLst>
          </p:cNvPr>
          <p:cNvSpPr>
            <a:spLocks noGrp="1"/>
          </p:cNvSpPr>
          <p:nvPr>
            <p:ph sz="quarter" idx="24"/>
          </p:nvPr>
        </p:nvSpPr>
        <p:spPr>
          <a:xfrm>
            <a:off x="2610244" y="6353100"/>
            <a:ext cx="767735" cy="214734"/>
          </a:xfrm>
        </p:spPr>
        <p:txBody>
          <a:bodyPr/>
          <a:lstStyle/>
          <a:p>
            <a:r>
              <a:rPr lang="en-US" sz="1200" b="1" dirty="0"/>
              <a:t>Table 1</a:t>
            </a:r>
          </a:p>
        </p:txBody>
      </p:sp>
      <p:sp>
        <p:nvSpPr>
          <p:cNvPr id="9" name="Content Placeholder 6">
            <a:extLst>
              <a:ext uri="{FF2B5EF4-FFF2-40B4-BE49-F238E27FC236}">
                <a16:creationId xmlns="" xmlns:a16="http://schemas.microsoft.com/office/drawing/2014/main" id="{400CCA8D-58E8-4911-A7CF-3FC4F7C333C6}"/>
              </a:ext>
            </a:extLst>
          </p:cNvPr>
          <p:cNvSpPr>
            <a:spLocks noGrp="1"/>
          </p:cNvSpPr>
          <p:nvPr>
            <p:ph sz="quarter" idx="27"/>
          </p:nvPr>
        </p:nvSpPr>
        <p:spPr>
          <a:xfrm>
            <a:off x="916270" y="6092496"/>
            <a:ext cx="4051605" cy="256032"/>
          </a:xfrm>
        </p:spPr>
        <p:txBody>
          <a:bodyPr/>
          <a:lstStyle/>
          <a:p>
            <a:pPr algn="ctr"/>
            <a:r>
              <a:rPr lang="en-US" altLang="en-US" sz="1400" dirty="0" smtClean="0"/>
              <a:t>World Population</a:t>
            </a:r>
            <a:endParaRPr lang="en-US" altLang="en-US" sz="1400" b="1" i="1" dirty="0"/>
          </a:p>
        </p:txBody>
      </p:sp>
      <p:graphicFrame>
        <p:nvGraphicFramePr>
          <p:cNvPr id="33" name="Content Placeholder 10" descr="The table lists the population, in millions, for years decades between 1900 and 2010. ">
            <a:extLst>
              <a:ext uri="{FF2B5EF4-FFF2-40B4-BE49-F238E27FC236}">
                <a16:creationId xmlns:a16="http://schemas.microsoft.com/office/drawing/2014/main" xmlns="" id="{1D8891D0-03CF-46EE-9D60-7F63427D2A98}"/>
              </a:ext>
            </a:extLst>
          </p:cNvPr>
          <p:cNvGraphicFramePr>
            <a:graphicFrameLocks noGrp="1"/>
          </p:cNvGraphicFramePr>
          <p:nvPr>
            <p:ph sz="quarter" idx="26"/>
            <p:extLst>
              <p:ext uri="{D42A27DB-BD31-4B8C-83A1-F6EECF244321}">
                <p14:modId xmlns:p14="http://schemas.microsoft.com/office/powerpoint/2010/main" val="1583353760"/>
              </p:ext>
            </p:extLst>
          </p:nvPr>
        </p:nvGraphicFramePr>
        <p:xfrm>
          <a:off x="852055" y="2232734"/>
          <a:ext cx="4333530" cy="3754205"/>
        </p:xfrm>
        <a:graphic>
          <a:graphicData uri="http://schemas.openxmlformats.org/drawingml/2006/table">
            <a:tbl>
              <a:tblPr firstRow="1" bandRow="1">
                <a:tableStyleId>{5C22544A-7EE6-4342-B048-85BDC9FD1C3A}</a:tableStyleId>
              </a:tblPr>
              <a:tblGrid>
                <a:gridCol w="1953366">
                  <a:extLst>
                    <a:ext uri="{9D8B030D-6E8A-4147-A177-3AD203B41FA5}">
                      <a16:colId xmlns:a16="http://schemas.microsoft.com/office/drawing/2014/main" xmlns="" val="3445482465"/>
                    </a:ext>
                  </a:extLst>
                </a:gridCol>
                <a:gridCol w="2380164">
                  <a:extLst>
                    <a:ext uri="{9D8B030D-6E8A-4147-A177-3AD203B41FA5}">
                      <a16:colId xmlns:a16="http://schemas.microsoft.com/office/drawing/2014/main" xmlns="" val="3815962017"/>
                    </a:ext>
                  </a:extLst>
                </a:gridCol>
              </a:tblGrid>
              <a:tr h="288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1" u="none" strike="noStrike" kern="1200" baseline="0" dirty="0" smtClean="0">
                          <a:solidFill>
                            <a:schemeClr val="bg2">
                              <a:lumMod val="10000"/>
                            </a:schemeClr>
                          </a:solidFill>
                          <a:latin typeface="Arial" panose="020B0604020202020204" pitchFamily="34" charset="0"/>
                          <a:ea typeface="+mn-ea"/>
                          <a:cs typeface="Arial" panose="020B0604020202020204" pitchFamily="34" charset="0"/>
                        </a:rPr>
                        <a:t>t </a:t>
                      </a:r>
                      <a:r>
                        <a:rPr lang="en-US" sz="1400" b="1" i="0" u="none" strike="noStrike" kern="1200" baseline="0" dirty="0" smtClean="0">
                          <a:solidFill>
                            <a:schemeClr val="bg2">
                              <a:lumMod val="10000"/>
                            </a:schemeClr>
                          </a:solidFill>
                          <a:latin typeface="Arial" panose="020B0604020202020204" pitchFamily="34" charset="0"/>
                          <a:ea typeface="+mn-ea"/>
                          <a:cs typeface="Arial" panose="020B0604020202020204" pitchFamily="34" charset="0"/>
                        </a:rPr>
                        <a:t>(years since 19</a:t>
                      </a:r>
                      <a:r>
                        <a:rPr lang="en-US" sz="100" b="1" i="0" u="none" strike="noStrike" kern="1200" baseline="0" dirty="0" smtClean="0">
                          <a:solidFill>
                            <a:schemeClr val="bg2">
                              <a:lumMod val="10000"/>
                            </a:schemeClr>
                          </a:solidFill>
                          <a:latin typeface="Arial" panose="020B0604020202020204" pitchFamily="34" charset="0"/>
                          <a:ea typeface="+mn-ea"/>
                          <a:cs typeface="Arial" panose="020B0604020202020204" pitchFamily="34" charset="0"/>
                        </a:rPr>
                        <a:t> </a:t>
                      </a:r>
                      <a:r>
                        <a:rPr lang="en-US" sz="1400" b="1" i="0" u="none" strike="noStrike" kern="1200" baseline="0" dirty="0" smtClean="0">
                          <a:solidFill>
                            <a:schemeClr val="bg2">
                              <a:lumMod val="10000"/>
                            </a:schemeClr>
                          </a:solidFill>
                          <a:latin typeface="Arial" panose="020B0604020202020204" pitchFamily="34" charset="0"/>
                          <a:ea typeface="+mn-ea"/>
                          <a:cs typeface="Arial" panose="020B0604020202020204" pitchFamily="34" charset="0"/>
                        </a:rPr>
                        <a:t>00)</a:t>
                      </a: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baseline="0" dirty="0" smtClean="0">
                          <a:solidFill>
                            <a:srgbClr val="000000"/>
                          </a:solidFill>
                          <a:latin typeface="Arial" panose="020B0604020202020204" pitchFamily="34" charset="0"/>
                        </a:rPr>
                        <a:t>Population </a:t>
                      </a:r>
                      <a:r>
                        <a:rPr lang="en-US" sz="1400" i="1" baseline="0" dirty="0" smtClean="0">
                          <a:solidFill>
                            <a:srgbClr val="000000"/>
                          </a:solidFill>
                          <a:latin typeface="Arial" panose="020B0604020202020204" pitchFamily="34" charset="0"/>
                        </a:rPr>
                        <a:t>P</a:t>
                      </a:r>
                      <a:r>
                        <a:rPr lang="en-US" sz="1400" baseline="0" dirty="0" smtClean="0">
                          <a:solidFill>
                            <a:srgbClr val="000000"/>
                          </a:solidFill>
                          <a:latin typeface="Arial" panose="020B0604020202020204" pitchFamily="34" charset="0"/>
                        </a:rPr>
                        <a:t> </a:t>
                      </a:r>
                      <a:r>
                        <a:rPr lang="en-US" sz="1400" baseline="0" dirty="0">
                          <a:solidFill>
                            <a:srgbClr val="000000"/>
                          </a:solidFill>
                          <a:latin typeface="Arial" panose="020B0604020202020204" pitchFamily="34" charset="0"/>
                        </a:rPr>
                        <a:t>(millions)</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288785">
                <a:tc>
                  <a:txBody>
                    <a:bodyPr/>
                    <a:lstStyle/>
                    <a:p>
                      <a:pPr algn="ctr"/>
                      <a:r>
                        <a:rPr lang="en-US" sz="1400" baseline="0" dirty="0" smtClean="0">
                          <a:solidFill>
                            <a:srgbClr val="000000"/>
                          </a:solidFill>
                          <a:latin typeface="Arial" panose="020B0604020202020204" pitchFamily="34" charset="0"/>
                        </a:rPr>
                        <a:t>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1650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288785">
                <a:tc>
                  <a:txBody>
                    <a:bodyPr/>
                    <a:lstStyle/>
                    <a:p>
                      <a:pPr algn="ctr"/>
                      <a:r>
                        <a:rPr lang="en-US" sz="1400" baseline="0" dirty="0" smtClean="0">
                          <a:solidFill>
                            <a:srgbClr val="000000"/>
                          </a:solidFill>
                          <a:latin typeface="Arial" panose="020B0604020202020204" pitchFamily="34" charset="0"/>
                        </a:rPr>
                        <a:t>10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1750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20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1860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30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2070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40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2300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5819048"/>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50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2560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181739"/>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60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3040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50476100"/>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70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3710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11077274"/>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80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4450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53801681"/>
                  </a:ext>
                </a:extLst>
              </a:tr>
              <a:tr h="288785">
                <a:tc>
                  <a:txBody>
                    <a:bodyPr/>
                    <a:lstStyle/>
                    <a:p>
                      <a:pPr algn="ctr"/>
                      <a:r>
                        <a:rPr lang="en-US" sz="100" baseline="0" dirty="0" smtClean="0">
                          <a:solidFill>
                            <a:srgbClr val="000000"/>
                          </a:solidFill>
                          <a:latin typeface="Arial" panose="020B0604020202020204" pitchFamily="34" charset="0"/>
                        </a:rPr>
                        <a:t> </a:t>
                      </a:r>
                      <a:r>
                        <a:rPr lang="en-US" sz="1400" baseline="0" dirty="0" smtClean="0">
                          <a:solidFill>
                            <a:srgbClr val="000000"/>
                          </a:solidFill>
                          <a:latin typeface="Arial" panose="020B0604020202020204" pitchFamily="34" charset="0"/>
                        </a:rPr>
                        <a:t>90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5280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30600566"/>
                  </a:ext>
                </a:extLst>
              </a:tr>
              <a:tr h="288785">
                <a:tc>
                  <a:txBody>
                    <a:bodyPr/>
                    <a:lstStyle/>
                    <a:p>
                      <a:pPr algn="ctr"/>
                      <a:r>
                        <a:rPr lang="en-US" sz="1400" baseline="0" dirty="0" smtClean="0">
                          <a:solidFill>
                            <a:srgbClr val="000000"/>
                          </a:solidFill>
                          <a:latin typeface="Arial" panose="020B0604020202020204" pitchFamily="34" charset="0"/>
                        </a:rPr>
                        <a:t>100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6080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6157117"/>
                  </a:ext>
                </a:extLst>
              </a:tr>
              <a:tr h="288785">
                <a:tc>
                  <a:txBody>
                    <a:bodyPr/>
                    <a:lstStyle/>
                    <a:p>
                      <a:pPr algn="ctr"/>
                      <a:r>
                        <a:rPr lang="en-US" sz="1400" baseline="0" dirty="0" smtClean="0">
                          <a:solidFill>
                            <a:srgbClr val="000000"/>
                          </a:solidFill>
                          <a:latin typeface="Arial" panose="020B0604020202020204" pitchFamily="34" charset="0"/>
                        </a:rPr>
                        <a:t>110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6870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
        <p:nvSpPr>
          <p:cNvPr id="35" name="Content Placeholder 6">
            <a:extLst>
              <a:ext uri="{FF2B5EF4-FFF2-40B4-BE49-F238E27FC236}">
                <a16:creationId xmlns="" xmlns:a16="http://schemas.microsoft.com/office/drawing/2014/main" id="{400CCA8D-58E8-4911-A7CF-3FC4F7C333C6}"/>
              </a:ext>
            </a:extLst>
          </p:cNvPr>
          <p:cNvSpPr>
            <a:spLocks noGrp="1"/>
          </p:cNvSpPr>
          <p:nvPr>
            <p:ph sz="quarter" idx="27"/>
          </p:nvPr>
        </p:nvSpPr>
        <p:spPr>
          <a:xfrm>
            <a:off x="7269013" y="5964666"/>
            <a:ext cx="4051605" cy="216243"/>
          </a:xfrm>
        </p:spPr>
        <p:txBody>
          <a:bodyPr/>
          <a:lstStyle/>
          <a:p>
            <a:pPr algn="ctr"/>
            <a:r>
              <a:rPr lang="en-US" altLang="en-US" sz="1200" b="1" dirty="0" smtClean="0"/>
              <a:t>Figure </a:t>
            </a:r>
            <a:r>
              <a:rPr lang="en-US" altLang="en-US" sz="1200" b="1" dirty="0"/>
              <a:t>8</a:t>
            </a:r>
            <a:endParaRPr lang="en-US" altLang="en-US" sz="1200" b="1" i="1" dirty="0"/>
          </a:p>
        </p:txBody>
      </p:sp>
      <p:sp>
        <p:nvSpPr>
          <p:cNvPr id="32" name="Content Placeholder 6">
            <a:extLst>
              <a:ext uri="{FF2B5EF4-FFF2-40B4-BE49-F238E27FC236}">
                <a16:creationId xmlns="" xmlns:a16="http://schemas.microsoft.com/office/drawing/2014/main" id="{400CCA8D-58E8-4911-A7CF-3FC4F7C333C6}"/>
              </a:ext>
            </a:extLst>
          </p:cNvPr>
          <p:cNvSpPr>
            <a:spLocks noGrp="1"/>
          </p:cNvSpPr>
          <p:nvPr>
            <p:ph sz="quarter" idx="27"/>
          </p:nvPr>
        </p:nvSpPr>
        <p:spPr>
          <a:xfrm>
            <a:off x="7241308" y="5604441"/>
            <a:ext cx="4051605" cy="256032"/>
          </a:xfrm>
        </p:spPr>
        <p:txBody>
          <a:bodyPr/>
          <a:lstStyle/>
          <a:p>
            <a:pPr algn="ctr"/>
            <a:r>
              <a:rPr lang="en-US" altLang="en-US" sz="1400" dirty="0"/>
              <a:t>Scatter plot for world population </a:t>
            </a:r>
            <a:r>
              <a:rPr lang="en-US" altLang="en-US" sz="1400" dirty="0" smtClean="0"/>
              <a:t>growth</a:t>
            </a:r>
            <a:endParaRPr lang="en-US" altLang="en-US" sz="1400" b="1" i="1" dirty="0"/>
          </a:p>
        </p:txBody>
      </p:sp>
      <p:pic>
        <p:nvPicPr>
          <p:cNvPr id="31" name="Content Placeholder 5" descr="In the scatter plot, the horizontal axis is labeled t, and the vertical axis is labeled P. The points lie along a rising curve."/>
          <p:cNvPicPr>
            <a:picLocks noGrp="1" noChangeAspect="1"/>
          </p:cNvPicPr>
          <p:nvPr>
            <p:ph sz="quarter" idx="26"/>
          </p:nvPr>
        </p:nvPicPr>
        <p:blipFill>
          <a:blip r:embed="rId2"/>
          <a:stretch>
            <a:fillRect/>
          </a:stretch>
        </p:blipFill>
        <p:spPr>
          <a:xfrm>
            <a:off x="7075048" y="2592964"/>
            <a:ext cx="4346786" cy="2969912"/>
          </a:xfrm>
          <a:prstGeom prst="rect">
            <a:avLst/>
          </a:prstGeom>
        </p:spPr>
      </p:pic>
    </p:spTree>
    <p:extLst>
      <p:ext uri="{BB962C8B-B14F-4D97-AF65-F5344CB8AC3E}">
        <p14:creationId xmlns:p14="http://schemas.microsoft.com/office/powerpoint/2010/main" val="2820660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2E9D8-D912-49EB-AAD5-B156AC816A3F}"/>
              </a:ext>
            </a:extLst>
          </p:cNvPr>
          <p:cNvSpPr>
            <a:spLocks noGrp="1"/>
          </p:cNvSpPr>
          <p:nvPr>
            <p:ph type="title"/>
          </p:nvPr>
        </p:nvSpPr>
        <p:spPr/>
        <p:txBody>
          <a:bodyPr/>
          <a:lstStyle/>
          <a:p>
            <a:r>
              <a:rPr lang="en-US" altLang="en-US" dirty="0" smtClean="0"/>
              <a:t>Example 3 (2 </a:t>
            </a:r>
            <a:r>
              <a:rPr lang="en-US" altLang="en-US" dirty="0"/>
              <a:t>of 3)</a:t>
            </a:r>
            <a:endParaRPr lang="en-US" dirty="0"/>
          </a:p>
        </p:txBody>
      </p:sp>
      <p:sp>
        <p:nvSpPr>
          <p:cNvPr id="3" name="Content Placeholder 2">
            <a:extLst>
              <a:ext uri="{FF2B5EF4-FFF2-40B4-BE49-F238E27FC236}">
                <a16:creationId xmlns="" xmlns:a16="http://schemas.microsoft.com/office/drawing/2014/main" id="{3EC9DAA1-12CD-4384-AA0C-B0D412DC1819}"/>
              </a:ext>
            </a:extLst>
          </p:cNvPr>
          <p:cNvSpPr>
            <a:spLocks noGrp="1"/>
          </p:cNvSpPr>
          <p:nvPr>
            <p:ph sz="quarter" idx="12"/>
          </p:nvPr>
        </p:nvSpPr>
        <p:spPr>
          <a:xfrm>
            <a:off x="741971" y="1292277"/>
            <a:ext cx="10721975" cy="1026050"/>
          </a:xfrm>
        </p:spPr>
        <p:txBody>
          <a:bodyPr/>
          <a:lstStyle/>
          <a:p>
            <a:pPr>
              <a:lnSpc>
                <a:spcPct val="100000"/>
              </a:lnSpc>
              <a:spcAft>
                <a:spcPts val="600"/>
              </a:spcAft>
            </a:pPr>
            <a:r>
              <a:rPr lang="en-US" altLang="en-US" dirty="0"/>
              <a:t>The pattern of the data points in Figure 8 suggests exponential growth, so we use a graphing calculator </a:t>
            </a:r>
            <a:r>
              <a:rPr lang="en-US" dirty="0"/>
              <a:t>(or computer</a:t>
            </a:r>
            <a:r>
              <a:rPr lang="en-US" dirty="0" smtClean="0"/>
              <a:t>) </a:t>
            </a:r>
            <a:r>
              <a:rPr lang="en-US" altLang="en-US" dirty="0" smtClean="0"/>
              <a:t>with </a:t>
            </a:r>
            <a:r>
              <a:rPr lang="en-US" altLang="en-US" dirty="0"/>
              <a:t>exponential regression capability to apply the method of least squares and obtain the exponential model</a:t>
            </a:r>
          </a:p>
        </p:txBody>
      </p:sp>
      <p:graphicFrame>
        <p:nvGraphicFramePr>
          <p:cNvPr id="12" name="Content Placeholder 11" descr="P(t) = (1.43653 times 10^9) times (1.01395)^t">
            <a:extLst>
              <a:ext uri="{FF2B5EF4-FFF2-40B4-BE49-F238E27FC236}">
                <a16:creationId xmlns="" xmlns:a16="http://schemas.microsoft.com/office/drawing/2014/main" id="{85146905-B067-4084-BC61-B59B03573470}"/>
              </a:ext>
            </a:extLst>
          </p:cNvPr>
          <p:cNvGraphicFramePr>
            <a:graphicFrameLocks noGrp="1" noChangeAspect="1"/>
          </p:cNvGraphicFramePr>
          <p:nvPr>
            <p:ph sz="quarter" idx="13"/>
            <p:extLst>
              <p:ext uri="{D42A27DB-BD31-4B8C-83A1-F6EECF244321}">
                <p14:modId xmlns:p14="http://schemas.microsoft.com/office/powerpoint/2010/main" val="2557116556"/>
              </p:ext>
            </p:extLst>
          </p:nvPr>
        </p:nvGraphicFramePr>
        <p:xfrm>
          <a:off x="1123949" y="2622550"/>
          <a:ext cx="4437479" cy="527050"/>
        </p:xfrm>
        <a:graphic>
          <a:graphicData uri="http://schemas.openxmlformats.org/presentationml/2006/ole">
            <mc:AlternateContent xmlns:mc="http://schemas.openxmlformats.org/markup-compatibility/2006">
              <mc:Choice xmlns:v="urn:schemas-microsoft-com:vml" Requires="v">
                <p:oleObj spid="_x0000_s394426" name="Equation" r:id="rId3" imgW="4698720" imgH="558720" progId="Equation.DSMT4">
                  <p:embed/>
                </p:oleObj>
              </mc:Choice>
              <mc:Fallback>
                <p:oleObj name="Equation" r:id="rId3" imgW="4698720" imgH="558720" progId="Equation.DSMT4">
                  <p:embed/>
                  <p:pic>
                    <p:nvPicPr>
                      <p:cNvPr id="0" name="Picture 149" descr="P = (1436.53) g(1.01395)^t"/>
                      <p:cNvPicPr>
                        <a:picLocks noGrp="1" noChangeAspect="1" noChangeArrowheads="1"/>
                      </p:cNvPicPr>
                      <p:nvPr/>
                    </p:nvPicPr>
                    <p:blipFill>
                      <a:blip r:embed="rId4"/>
                      <a:srcRect/>
                      <a:stretch>
                        <a:fillRect/>
                      </a:stretch>
                    </p:blipFill>
                    <p:spPr bwMode="auto">
                      <a:xfrm>
                        <a:off x="1123949" y="2622550"/>
                        <a:ext cx="4437479" cy="527050"/>
                      </a:xfrm>
                      <a:prstGeom prst="rect">
                        <a:avLst/>
                      </a:prstGeom>
                      <a:noFill/>
                      <a:extLst/>
                    </p:spPr>
                  </p:pic>
                </p:oleObj>
              </mc:Fallback>
            </mc:AlternateContent>
          </a:graphicData>
        </a:graphic>
      </p:graphicFrame>
      <p:sp>
        <p:nvSpPr>
          <p:cNvPr id="5" name="Content Placeholder 4">
            <a:extLst>
              <a:ext uri="{FF2B5EF4-FFF2-40B4-BE49-F238E27FC236}">
                <a16:creationId xmlns="" xmlns:a16="http://schemas.microsoft.com/office/drawing/2014/main" id="{43D096BA-7B92-4CFC-BB6B-2E0B77222AA9}"/>
              </a:ext>
            </a:extLst>
          </p:cNvPr>
          <p:cNvSpPr>
            <a:spLocks noGrp="1"/>
          </p:cNvSpPr>
          <p:nvPr>
            <p:ph sz="quarter" idx="14"/>
          </p:nvPr>
        </p:nvSpPr>
        <p:spPr>
          <a:xfrm>
            <a:off x="733425" y="3628181"/>
            <a:ext cx="5842865" cy="1368692"/>
          </a:xfrm>
        </p:spPr>
        <p:txBody>
          <a:bodyPr/>
          <a:lstStyle/>
          <a:p>
            <a:pPr>
              <a:lnSpc>
                <a:spcPct val="100000"/>
              </a:lnSpc>
            </a:pPr>
            <a:r>
              <a:rPr lang="en-US" altLang="en-US" dirty="0"/>
              <a:t>where </a:t>
            </a:r>
            <a:r>
              <a:rPr lang="en-US" altLang="en-US" i="1" dirty="0"/>
              <a:t>t</a:t>
            </a:r>
            <a:r>
              <a:rPr lang="en-US" altLang="en-US" dirty="0"/>
              <a:t> = 0 corresponds to </a:t>
            </a:r>
            <a:r>
              <a:rPr lang="en-US" altLang="en-US" dirty="0" smtClean="0"/>
              <a:t>19</a:t>
            </a:r>
            <a:r>
              <a:rPr lang="en-US" altLang="en-US" sz="100" dirty="0" smtClean="0"/>
              <a:t> </a:t>
            </a:r>
            <a:r>
              <a:rPr lang="en-US" altLang="en-US" dirty="0" smtClean="0"/>
              <a:t>00</a:t>
            </a:r>
            <a:r>
              <a:rPr lang="en-US" altLang="en-US" dirty="0"/>
              <a:t>. Figure 9 shows the graph of this exponential function together with the original data points. </a:t>
            </a:r>
          </a:p>
        </p:txBody>
      </p:sp>
      <p:sp>
        <p:nvSpPr>
          <p:cNvPr id="9" name="Content Placeholder 7">
            <a:extLst>
              <a:ext uri="{FF2B5EF4-FFF2-40B4-BE49-F238E27FC236}">
                <a16:creationId xmlns="" xmlns:a16="http://schemas.microsoft.com/office/drawing/2014/main" id="{98267928-DCE0-4F33-8DA5-F54B5457B7FB}"/>
              </a:ext>
            </a:extLst>
          </p:cNvPr>
          <p:cNvSpPr>
            <a:spLocks noGrp="1"/>
          </p:cNvSpPr>
          <p:nvPr>
            <p:ph sz="quarter" idx="16"/>
          </p:nvPr>
        </p:nvSpPr>
        <p:spPr>
          <a:xfrm>
            <a:off x="7674035" y="5835423"/>
            <a:ext cx="3760769" cy="255301"/>
          </a:xfrm>
        </p:spPr>
        <p:txBody>
          <a:bodyPr/>
          <a:lstStyle/>
          <a:p>
            <a:pPr algn="ctr"/>
            <a:r>
              <a:rPr lang="en-US" altLang="en-US" sz="1200" b="1" dirty="0" smtClean="0"/>
              <a:t>Figure </a:t>
            </a:r>
            <a:r>
              <a:rPr lang="en-US" altLang="en-US" sz="1200" b="1" dirty="0"/>
              <a:t>9</a:t>
            </a:r>
            <a:endParaRPr lang="en-US" altLang="en-US" sz="1200" b="1" i="1" dirty="0"/>
          </a:p>
        </p:txBody>
      </p:sp>
      <p:sp>
        <p:nvSpPr>
          <p:cNvPr id="8" name="Content Placeholder 7">
            <a:extLst>
              <a:ext uri="{FF2B5EF4-FFF2-40B4-BE49-F238E27FC236}">
                <a16:creationId xmlns="" xmlns:a16="http://schemas.microsoft.com/office/drawing/2014/main" id="{98267928-DCE0-4F33-8DA5-F54B5457B7FB}"/>
              </a:ext>
            </a:extLst>
          </p:cNvPr>
          <p:cNvSpPr>
            <a:spLocks noGrp="1"/>
          </p:cNvSpPr>
          <p:nvPr>
            <p:ph sz="quarter" idx="16"/>
          </p:nvPr>
        </p:nvSpPr>
        <p:spPr>
          <a:xfrm>
            <a:off x="7521635" y="5549746"/>
            <a:ext cx="3760769" cy="227600"/>
          </a:xfrm>
        </p:spPr>
        <p:txBody>
          <a:bodyPr/>
          <a:lstStyle/>
          <a:p>
            <a:pPr algn="ctr"/>
            <a:r>
              <a:rPr lang="en-US" sz="1400" dirty="0"/>
              <a:t>Exponential model for world population growth</a:t>
            </a:r>
            <a:endParaRPr lang="en-US" altLang="en-US" sz="1400" b="1" i="1" dirty="0"/>
          </a:p>
        </p:txBody>
      </p:sp>
      <p:pic>
        <p:nvPicPr>
          <p:cNvPr id="13" name="Content Placeholder 12" descr="In the scatter plot, the horizontal axis is labeled t, and the vertical axis is labeled P. The points lie along a rising curve.&#10;">
            <a:extLst>
              <a:ext uri="{FF2B5EF4-FFF2-40B4-BE49-F238E27FC236}">
                <a16:creationId xmlns="" xmlns:a16="http://schemas.microsoft.com/office/drawing/2014/main" id="{CCD5D124-FFDD-4B09-BD4F-E59C2D57716B}"/>
              </a:ext>
            </a:extLst>
          </p:cNvPr>
          <p:cNvPicPr>
            <a:picLocks noGrp="1" noChangeAspect="1"/>
          </p:cNvPicPr>
          <p:nvPr>
            <p:ph sz="quarter" idx="15"/>
          </p:nvPr>
        </p:nvPicPr>
        <p:blipFill>
          <a:blip r:embed="rId5"/>
          <a:stretch>
            <a:fillRect/>
          </a:stretch>
        </p:blipFill>
        <p:spPr>
          <a:xfrm>
            <a:off x="7340609" y="2589213"/>
            <a:ext cx="4033982" cy="2670384"/>
          </a:xfrm>
          <a:prstGeom prst="rect">
            <a:avLst/>
          </a:prstGeom>
        </p:spPr>
      </p:pic>
    </p:spTree>
    <p:extLst>
      <p:ext uri="{BB962C8B-B14F-4D97-AF65-F5344CB8AC3E}">
        <p14:creationId xmlns:p14="http://schemas.microsoft.com/office/powerpoint/2010/main" val="1798685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B44E7-A44B-4763-A14A-6D486F8C2668}"/>
              </a:ext>
            </a:extLst>
          </p:cNvPr>
          <p:cNvSpPr>
            <a:spLocks noGrp="1"/>
          </p:cNvSpPr>
          <p:nvPr>
            <p:ph type="title"/>
          </p:nvPr>
        </p:nvSpPr>
        <p:spPr/>
        <p:txBody>
          <a:bodyPr/>
          <a:lstStyle/>
          <a:p>
            <a:r>
              <a:rPr lang="en-US" altLang="en-US" dirty="0" smtClean="0"/>
              <a:t>Example 3</a:t>
            </a:r>
            <a:r>
              <a:rPr lang="en-US" altLang="en-US" dirty="0"/>
              <a:t> </a:t>
            </a:r>
            <a:r>
              <a:rPr lang="en-US" altLang="en-US" dirty="0" smtClean="0"/>
              <a:t>(3 </a:t>
            </a:r>
            <a:r>
              <a:rPr lang="en-US" altLang="en-US" dirty="0"/>
              <a:t>of 3)</a:t>
            </a:r>
            <a:endParaRPr lang="en-US" dirty="0"/>
          </a:p>
        </p:txBody>
      </p:sp>
      <p:sp>
        <p:nvSpPr>
          <p:cNvPr id="3" name="Text Placeholder 2">
            <a:extLst>
              <a:ext uri="{FF2B5EF4-FFF2-40B4-BE49-F238E27FC236}">
                <a16:creationId xmlns="" xmlns:a16="http://schemas.microsoft.com/office/drawing/2014/main" id="{BEA7120C-8D02-4156-B487-A7C4EAAEB15A}"/>
              </a:ext>
            </a:extLst>
          </p:cNvPr>
          <p:cNvSpPr>
            <a:spLocks noGrp="1"/>
          </p:cNvSpPr>
          <p:nvPr>
            <p:ph type="body" sz="quarter" idx="15"/>
          </p:nvPr>
        </p:nvSpPr>
        <p:spPr>
          <a:xfrm>
            <a:off x="743576" y="1289684"/>
            <a:ext cx="10711543" cy="1361152"/>
          </a:xfrm>
        </p:spPr>
        <p:txBody>
          <a:bodyPr/>
          <a:lstStyle/>
          <a:p>
            <a:pPr>
              <a:lnSpc>
                <a:spcPct val="100000"/>
              </a:lnSpc>
              <a:spcAft>
                <a:spcPts val="600"/>
              </a:spcAft>
            </a:pPr>
            <a:r>
              <a:rPr lang="en-US" altLang="en-US" dirty="0"/>
              <a:t>We see that the exponential curve fits the data reasonably well.</a:t>
            </a:r>
          </a:p>
          <a:p>
            <a:pPr>
              <a:lnSpc>
                <a:spcPct val="100000"/>
              </a:lnSpc>
              <a:spcAft>
                <a:spcPts val="600"/>
              </a:spcAft>
            </a:pPr>
            <a:r>
              <a:rPr lang="en-US" altLang="en-US" dirty="0"/>
              <a:t>The period of relatively slow population growth is explained by the two world wars and the Great Depression of the </a:t>
            </a:r>
            <a:r>
              <a:rPr lang="en-US" altLang="en-US" dirty="0" smtClean="0"/>
              <a:t>19</a:t>
            </a:r>
            <a:r>
              <a:rPr lang="en-US" altLang="en-US" sz="100" dirty="0" smtClean="0"/>
              <a:t>  </a:t>
            </a:r>
            <a:r>
              <a:rPr lang="en-US" altLang="en-US" dirty="0"/>
              <a:t>30s.</a:t>
            </a:r>
          </a:p>
        </p:txBody>
      </p:sp>
    </p:spTree>
    <p:extLst>
      <p:ext uri="{BB962C8B-B14F-4D97-AF65-F5344CB8AC3E}">
        <p14:creationId xmlns:p14="http://schemas.microsoft.com/office/powerpoint/2010/main" val="2922878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The Number </a:t>
            </a:r>
            <a:r>
              <a:rPr lang="en-IN" i="1" dirty="0" smtClean="0">
                <a:solidFill>
                  <a:srgbClr val="0079C2"/>
                </a:solidFill>
              </a:rPr>
              <a:t>e</a:t>
            </a:r>
            <a:endParaRPr lang="en-IN" sz="4000" i="1"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D0D056-DE7C-44B6-BB0A-FB0A881E4822}"/>
              </a:ext>
            </a:extLst>
          </p:cNvPr>
          <p:cNvSpPr>
            <a:spLocks noGrp="1"/>
          </p:cNvSpPr>
          <p:nvPr>
            <p:ph type="title"/>
          </p:nvPr>
        </p:nvSpPr>
        <p:spPr/>
        <p:txBody>
          <a:bodyPr/>
          <a:lstStyle/>
          <a:p>
            <a:pPr algn="l"/>
            <a:r>
              <a:rPr lang="en-US" altLang="en-US" dirty="0"/>
              <a:t>The Number </a:t>
            </a:r>
            <a:r>
              <a:rPr lang="en-US" altLang="en-US" i="1" dirty="0"/>
              <a:t>e </a:t>
            </a:r>
            <a:r>
              <a:rPr lang="en-US" altLang="en-US" b="0" dirty="0" smtClean="0"/>
              <a:t>(1 </a:t>
            </a:r>
            <a:r>
              <a:rPr lang="en-US" altLang="en-US" b="0" dirty="0"/>
              <a:t>of </a:t>
            </a:r>
            <a:r>
              <a:rPr lang="en-US" altLang="en-US" b="0" dirty="0" smtClean="0"/>
              <a:t>6)</a:t>
            </a:r>
            <a:endParaRPr lang="en-US" b="0" dirty="0"/>
          </a:p>
        </p:txBody>
      </p:sp>
      <p:sp>
        <p:nvSpPr>
          <p:cNvPr id="3" name="Content Placeholder 2">
            <a:extLst>
              <a:ext uri="{FF2B5EF4-FFF2-40B4-BE49-F238E27FC236}">
                <a16:creationId xmlns="" xmlns:a16="http://schemas.microsoft.com/office/drawing/2014/main" id="{73C1D433-58FA-48AE-81D0-15EE1DBBD609}"/>
              </a:ext>
            </a:extLst>
          </p:cNvPr>
          <p:cNvSpPr>
            <a:spLocks noGrp="1"/>
          </p:cNvSpPr>
          <p:nvPr>
            <p:ph sz="quarter" idx="23"/>
          </p:nvPr>
        </p:nvSpPr>
        <p:spPr>
          <a:xfrm>
            <a:off x="736600" y="1289050"/>
            <a:ext cx="10718800" cy="724978"/>
          </a:xfrm>
        </p:spPr>
        <p:txBody>
          <a:bodyPr/>
          <a:lstStyle/>
          <a:p>
            <a:pPr>
              <a:lnSpc>
                <a:spcPct val="100000"/>
              </a:lnSpc>
              <a:spcAft>
                <a:spcPts val="600"/>
              </a:spcAft>
            </a:pPr>
            <a:r>
              <a:rPr lang="en-US" altLang="en-US" dirty="0"/>
              <a:t>Of all possible bases for an exponential function, there is one that is most convenient for the purposes of calculus. </a:t>
            </a:r>
          </a:p>
        </p:txBody>
      </p:sp>
      <p:sp>
        <p:nvSpPr>
          <p:cNvPr id="4" name="Content Placeholder 3">
            <a:extLst>
              <a:ext uri="{FF2B5EF4-FFF2-40B4-BE49-F238E27FC236}">
                <a16:creationId xmlns="" xmlns:a16="http://schemas.microsoft.com/office/drawing/2014/main" id="{D2D9737D-9E15-4A9F-925D-D77550AD4201}"/>
              </a:ext>
            </a:extLst>
          </p:cNvPr>
          <p:cNvSpPr>
            <a:spLocks noGrp="1"/>
          </p:cNvSpPr>
          <p:nvPr>
            <p:ph sz="quarter" idx="24"/>
          </p:nvPr>
        </p:nvSpPr>
        <p:spPr>
          <a:xfrm>
            <a:off x="736601" y="2154427"/>
            <a:ext cx="8195532" cy="331791"/>
          </a:xfrm>
        </p:spPr>
        <p:txBody>
          <a:bodyPr/>
          <a:lstStyle/>
          <a:p>
            <a:r>
              <a:rPr lang="en-US" altLang="en-US" dirty="0"/>
              <a:t>The choice of a base </a:t>
            </a:r>
            <a:r>
              <a:rPr lang="en-US" altLang="en-US" i="1" dirty="0"/>
              <a:t>b </a:t>
            </a:r>
            <a:r>
              <a:rPr lang="en-US" altLang="en-US" dirty="0"/>
              <a:t>is influenced by the way the graph of </a:t>
            </a:r>
            <a:endParaRPr lang="en-US" dirty="0"/>
          </a:p>
        </p:txBody>
      </p:sp>
      <p:graphicFrame>
        <p:nvGraphicFramePr>
          <p:cNvPr id="8" name="Content Placeholder 7" descr="y = b^x">
            <a:extLst>
              <a:ext uri="{FF2B5EF4-FFF2-40B4-BE49-F238E27FC236}">
                <a16:creationId xmlns="" xmlns:a16="http://schemas.microsoft.com/office/drawing/2014/main" id="{D049B2A3-1919-42CC-AE08-B9957F2E084C}"/>
              </a:ext>
            </a:extLst>
          </p:cNvPr>
          <p:cNvGraphicFramePr>
            <a:graphicFrameLocks noGrp="1" noChangeAspect="1"/>
          </p:cNvGraphicFramePr>
          <p:nvPr>
            <p:ph sz="quarter" idx="25"/>
            <p:extLst>
              <p:ext uri="{D42A27DB-BD31-4B8C-83A1-F6EECF244321}">
                <p14:modId xmlns:p14="http://schemas.microsoft.com/office/powerpoint/2010/main" val="1838749873"/>
              </p:ext>
            </p:extLst>
          </p:nvPr>
        </p:nvGraphicFramePr>
        <p:xfrm>
          <a:off x="8932863" y="2093913"/>
          <a:ext cx="850900" cy="406400"/>
        </p:xfrm>
        <a:graphic>
          <a:graphicData uri="http://schemas.openxmlformats.org/presentationml/2006/ole">
            <mc:AlternateContent xmlns:mc="http://schemas.openxmlformats.org/markup-compatibility/2006">
              <mc:Choice xmlns:v="urn:schemas-microsoft-com:vml" Requires="v">
                <p:oleObj spid="_x0000_s399545" name="Equation" r:id="rId3" imgW="850680" imgH="406080" progId="Equation.DSMT4">
                  <p:embed/>
                </p:oleObj>
              </mc:Choice>
              <mc:Fallback>
                <p:oleObj name="Equation" r:id="rId3" imgW="850680" imgH="406080" progId="Equation.DSMT4">
                  <p:embed/>
                  <p:pic>
                    <p:nvPicPr>
                      <p:cNvPr id="0" name="Picture 148" descr="y = b^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863" y="2093913"/>
                        <a:ext cx="850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2C2AB48F-F4DE-400E-B94F-34A70C798E21}"/>
              </a:ext>
            </a:extLst>
          </p:cNvPr>
          <p:cNvSpPr>
            <a:spLocks noGrp="1"/>
          </p:cNvSpPr>
          <p:nvPr>
            <p:ph sz="quarter" idx="26"/>
          </p:nvPr>
        </p:nvSpPr>
        <p:spPr>
          <a:xfrm>
            <a:off x="745836" y="2566866"/>
            <a:ext cx="2670277" cy="331791"/>
          </a:xfrm>
        </p:spPr>
        <p:txBody>
          <a:bodyPr/>
          <a:lstStyle/>
          <a:p>
            <a:r>
              <a:rPr lang="en-US" altLang="en-US" dirty="0"/>
              <a:t>crosses the </a:t>
            </a:r>
            <a:r>
              <a:rPr lang="en-US" altLang="en-US" i="1" dirty="0"/>
              <a:t>y</a:t>
            </a:r>
            <a:r>
              <a:rPr lang="en-US" altLang="en-US" dirty="0"/>
              <a:t>-axis.</a:t>
            </a:r>
            <a:endParaRPr lang="en-US" dirty="0"/>
          </a:p>
        </p:txBody>
      </p:sp>
    </p:spTree>
    <p:extLst>
      <p:ext uri="{BB962C8B-B14F-4D97-AF65-F5344CB8AC3E}">
        <p14:creationId xmlns:p14="http://schemas.microsoft.com/office/powerpoint/2010/main" val="592849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9B7C4E-0A07-4A97-99AD-97526084CBFA}"/>
              </a:ext>
            </a:extLst>
          </p:cNvPr>
          <p:cNvSpPr>
            <a:spLocks noGrp="1"/>
          </p:cNvSpPr>
          <p:nvPr>
            <p:ph type="title"/>
          </p:nvPr>
        </p:nvSpPr>
        <p:spPr/>
        <p:txBody>
          <a:bodyPr/>
          <a:lstStyle/>
          <a:p>
            <a:pPr algn="l"/>
            <a:r>
              <a:rPr lang="en-US" altLang="en-US" dirty="0"/>
              <a:t>The Number </a:t>
            </a:r>
            <a:r>
              <a:rPr lang="en-US" altLang="en-US" i="1" dirty="0"/>
              <a:t>e </a:t>
            </a:r>
            <a:r>
              <a:rPr lang="en-US" altLang="en-US" b="0" dirty="0"/>
              <a:t>(2 of </a:t>
            </a:r>
            <a:r>
              <a:rPr lang="en-US" altLang="en-US" b="0" dirty="0" smtClean="0"/>
              <a:t>6)</a:t>
            </a:r>
            <a:endParaRPr lang="en-US" dirty="0"/>
          </a:p>
        </p:txBody>
      </p:sp>
      <p:sp>
        <p:nvSpPr>
          <p:cNvPr id="3" name="Content Placeholder 2">
            <a:extLst>
              <a:ext uri="{FF2B5EF4-FFF2-40B4-BE49-F238E27FC236}">
                <a16:creationId xmlns="" xmlns:a16="http://schemas.microsoft.com/office/drawing/2014/main" id="{E7D36186-2D9A-4182-B647-73A3387780A6}"/>
              </a:ext>
            </a:extLst>
          </p:cNvPr>
          <p:cNvSpPr>
            <a:spLocks noGrp="1"/>
          </p:cNvSpPr>
          <p:nvPr>
            <p:ph sz="quarter" idx="23"/>
          </p:nvPr>
        </p:nvSpPr>
        <p:spPr>
          <a:xfrm>
            <a:off x="736600" y="1289050"/>
            <a:ext cx="7876458" cy="303776"/>
          </a:xfrm>
        </p:spPr>
        <p:txBody>
          <a:bodyPr/>
          <a:lstStyle/>
          <a:p>
            <a:pPr>
              <a:lnSpc>
                <a:spcPct val="100000"/>
              </a:lnSpc>
            </a:pPr>
            <a:r>
              <a:rPr lang="en-US" altLang="en-US" dirty="0"/>
              <a:t>Figures </a:t>
            </a:r>
            <a:r>
              <a:rPr lang="en-US" altLang="en-US" dirty="0" smtClean="0"/>
              <a:t>12 </a:t>
            </a:r>
            <a:r>
              <a:rPr lang="en-US" altLang="en-US" dirty="0"/>
              <a:t>and </a:t>
            </a:r>
            <a:r>
              <a:rPr lang="en-US" altLang="en-US" dirty="0" smtClean="0"/>
              <a:t>13 </a:t>
            </a:r>
            <a:r>
              <a:rPr lang="en-US" altLang="en-US" dirty="0"/>
              <a:t>show the tangent lines to the graphs of</a:t>
            </a:r>
            <a:endParaRPr lang="en-US" dirty="0"/>
          </a:p>
        </p:txBody>
      </p:sp>
      <p:graphicFrame>
        <p:nvGraphicFramePr>
          <p:cNvPr id="20" name="Content Placeholder 19" descr="y = 2^(x) and y = 3^(x)">
            <a:extLst>
              <a:ext uri="{FF2B5EF4-FFF2-40B4-BE49-F238E27FC236}">
                <a16:creationId xmlns="" xmlns:a16="http://schemas.microsoft.com/office/drawing/2014/main" id="{C9E45D6C-E856-4968-A2A0-57A9F47C016B}"/>
              </a:ext>
            </a:extLst>
          </p:cNvPr>
          <p:cNvGraphicFramePr>
            <a:graphicFrameLocks noGrp="1" noChangeAspect="1"/>
          </p:cNvGraphicFramePr>
          <p:nvPr>
            <p:ph sz="quarter" idx="24"/>
            <p:extLst>
              <p:ext uri="{D42A27DB-BD31-4B8C-83A1-F6EECF244321}">
                <p14:modId xmlns:p14="http://schemas.microsoft.com/office/powerpoint/2010/main" val="2917698575"/>
              </p:ext>
            </p:extLst>
          </p:nvPr>
        </p:nvGraphicFramePr>
        <p:xfrm>
          <a:off x="8621713" y="1235798"/>
          <a:ext cx="2362200" cy="406400"/>
        </p:xfrm>
        <a:graphic>
          <a:graphicData uri="http://schemas.openxmlformats.org/presentationml/2006/ole">
            <mc:AlternateContent xmlns:mc="http://schemas.openxmlformats.org/markup-compatibility/2006">
              <mc:Choice xmlns:v="urn:schemas-microsoft-com:vml" Requires="v">
                <p:oleObj spid="_x0000_s400753" name="Equation" r:id="rId3" imgW="2361960" imgH="406080" progId="Equation.DSMT4">
                  <p:embed/>
                </p:oleObj>
              </mc:Choice>
              <mc:Fallback>
                <p:oleObj name="Equation" r:id="rId3" imgW="2361960" imgH="406080" progId="Equation.DSMT4">
                  <p:embed/>
                  <p:pic>
                    <p:nvPicPr>
                      <p:cNvPr id="0" name="Picture 295" descr="y = 2^(x) and y = 3^(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713" y="1235798"/>
                        <a:ext cx="2362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5C66E99-C40E-4673-A0E6-870F522B8869}"/>
              </a:ext>
            </a:extLst>
          </p:cNvPr>
          <p:cNvSpPr>
            <a:spLocks noGrp="1"/>
          </p:cNvSpPr>
          <p:nvPr>
            <p:ph sz="quarter" idx="25"/>
          </p:nvPr>
        </p:nvSpPr>
        <p:spPr>
          <a:xfrm>
            <a:off x="736600" y="1726800"/>
            <a:ext cx="2537542" cy="303776"/>
          </a:xfrm>
        </p:spPr>
        <p:txBody>
          <a:bodyPr/>
          <a:lstStyle/>
          <a:p>
            <a:r>
              <a:rPr lang="en-US" altLang="en-US" dirty="0">
                <a:latin typeface="Arial" panose="020B0604020202020204" pitchFamily="34" charset="0"/>
                <a:cs typeface="Arial" panose="020B0604020202020204" pitchFamily="34" charset="0"/>
              </a:rPr>
              <a:t>at the point (0, 1).</a:t>
            </a:r>
            <a:endParaRPr lang="en-US"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 xmlns:a16="http://schemas.microsoft.com/office/drawing/2014/main" id="{9100DE59-238E-4E23-9EF1-18FD5C6F0AFC}"/>
              </a:ext>
            </a:extLst>
          </p:cNvPr>
          <p:cNvSpPr>
            <a:spLocks noGrp="1"/>
          </p:cNvSpPr>
          <p:nvPr>
            <p:ph sz="quarter" idx="27"/>
          </p:nvPr>
        </p:nvSpPr>
        <p:spPr>
          <a:xfrm>
            <a:off x="3924495" y="4356288"/>
            <a:ext cx="1033206" cy="263363"/>
          </a:xfrm>
        </p:spPr>
        <p:txBody>
          <a:bodyPr/>
          <a:lstStyle/>
          <a:p>
            <a:r>
              <a:rPr lang="en-US" altLang="en-US" sz="1200" b="1" dirty="0"/>
              <a:t>Figure </a:t>
            </a:r>
            <a:r>
              <a:rPr lang="en-US" altLang="en-US" sz="1200" b="1" dirty="0" smtClean="0"/>
              <a:t>12</a:t>
            </a:r>
            <a:endParaRPr lang="en-US" altLang="en-US" sz="1200" b="1" i="1" baseline="30000" dirty="0"/>
          </a:p>
        </p:txBody>
      </p:sp>
      <p:pic>
        <p:nvPicPr>
          <p:cNvPr id="21" name="Content Placeholder 20" descr="A curve and a line are graphed on the x y coordinate plane. The curve y = 2^x rises away from the negative x axis, goes up and to the right, passes through (0, 1), goes up and to the right, and exits the top right of the viewing window. The rising line m approximately 0.7 is tangent to the curve at (0, 1).&#10;">
            <a:extLst>
              <a:ext uri="{FF2B5EF4-FFF2-40B4-BE49-F238E27FC236}">
                <a16:creationId xmlns="" xmlns:a16="http://schemas.microsoft.com/office/drawing/2014/main" id="{FE5202F1-DE7A-47D4-8169-985961CF220C}"/>
              </a:ext>
            </a:extLst>
          </p:cNvPr>
          <p:cNvPicPr>
            <a:picLocks noGrp="1" noChangeAspect="1"/>
          </p:cNvPicPr>
          <p:nvPr>
            <p:ph sz="quarter" idx="26"/>
          </p:nvPr>
        </p:nvPicPr>
        <p:blipFill>
          <a:blip r:embed="rId5"/>
          <a:stretch>
            <a:fillRect/>
          </a:stretch>
        </p:blipFill>
        <p:spPr>
          <a:xfrm>
            <a:off x="3255081" y="2185232"/>
            <a:ext cx="2044721" cy="1976152"/>
          </a:xfrm>
          <a:prstGeom prst="rect">
            <a:avLst/>
          </a:prstGeom>
        </p:spPr>
      </p:pic>
      <p:sp>
        <p:nvSpPr>
          <p:cNvPr id="9" name="Content Placeholder 8">
            <a:extLst>
              <a:ext uri="{FF2B5EF4-FFF2-40B4-BE49-F238E27FC236}">
                <a16:creationId xmlns="" xmlns:a16="http://schemas.microsoft.com/office/drawing/2014/main" id="{758B9F38-3FFB-4B38-A190-EFAFC92C9851}"/>
              </a:ext>
            </a:extLst>
          </p:cNvPr>
          <p:cNvSpPr>
            <a:spLocks noGrp="1"/>
          </p:cNvSpPr>
          <p:nvPr>
            <p:ph sz="quarter" idx="29"/>
          </p:nvPr>
        </p:nvSpPr>
        <p:spPr>
          <a:xfrm>
            <a:off x="8481746" y="4372728"/>
            <a:ext cx="1033206" cy="303776"/>
          </a:xfrm>
        </p:spPr>
        <p:txBody>
          <a:bodyPr/>
          <a:lstStyle/>
          <a:p>
            <a:r>
              <a:rPr lang="en-US" altLang="en-US" sz="1200" b="1" dirty="0"/>
              <a:t>Figure </a:t>
            </a:r>
            <a:r>
              <a:rPr lang="en-US" altLang="en-US" sz="1200" b="1" dirty="0" smtClean="0"/>
              <a:t>13</a:t>
            </a:r>
            <a:endParaRPr lang="en-US" altLang="en-US" sz="1200" b="1" i="1" dirty="0"/>
          </a:p>
        </p:txBody>
      </p:sp>
      <p:pic>
        <p:nvPicPr>
          <p:cNvPr id="22" name="Content Placeholder 21" descr="A curve and a line are graphed on the x y coordinate plane. The curve y = 3^x rises away from the negative x axis, goes up and to the right, passes through (0, 1), goes up and to the right, and exits the top right of the viewing window. The rising line m approximately 1.1 is tangent to the curve at (0, 1).">
            <a:extLst>
              <a:ext uri="{FF2B5EF4-FFF2-40B4-BE49-F238E27FC236}">
                <a16:creationId xmlns="" xmlns:a16="http://schemas.microsoft.com/office/drawing/2014/main" id="{63BCCDD0-E962-4BF9-B866-4BFA9D89AD00}"/>
              </a:ext>
            </a:extLst>
          </p:cNvPr>
          <p:cNvPicPr>
            <a:picLocks noGrp="1" noChangeAspect="1"/>
          </p:cNvPicPr>
          <p:nvPr>
            <p:ph sz="quarter" idx="28"/>
          </p:nvPr>
        </p:nvPicPr>
        <p:blipFill>
          <a:blip r:embed="rId6"/>
          <a:stretch>
            <a:fillRect/>
          </a:stretch>
        </p:blipFill>
        <p:spPr>
          <a:xfrm>
            <a:off x="7762807" y="2141416"/>
            <a:ext cx="2115484" cy="1979798"/>
          </a:xfrm>
          <a:prstGeom prst="rect">
            <a:avLst/>
          </a:prstGeom>
        </p:spPr>
      </p:pic>
      <p:sp>
        <p:nvSpPr>
          <p:cNvPr id="10" name="Content Placeholder 9">
            <a:extLst>
              <a:ext uri="{FF2B5EF4-FFF2-40B4-BE49-F238E27FC236}">
                <a16:creationId xmlns="" xmlns:a16="http://schemas.microsoft.com/office/drawing/2014/main" id="{2684744C-81ED-472F-9ED1-682AAF2C8962}"/>
              </a:ext>
            </a:extLst>
          </p:cNvPr>
          <p:cNvSpPr>
            <a:spLocks noGrp="1"/>
          </p:cNvSpPr>
          <p:nvPr>
            <p:ph sz="quarter" idx="30"/>
          </p:nvPr>
        </p:nvSpPr>
        <p:spPr>
          <a:xfrm>
            <a:off x="736600" y="4795538"/>
            <a:ext cx="10718800" cy="998401"/>
          </a:xfrm>
        </p:spPr>
        <p:txBody>
          <a:bodyPr/>
          <a:lstStyle/>
          <a:p>
            <a:pPr>
              <a:lnSpc>
                <a:spcPct val="100000"/>
              </a:lnSpc>
              <a:spcAft>
                <a:spcPts val="600"/>
              </a:spcAft>
            </a:pPr>
            <a:r>
              <a:rPr lang="en-US" altLang="en-US" dirty="0"/>
              <a:t>(For present purposes, you can think of the tangent line to an exponential graph at a point as the line that touches the graph only at that point.) If we measure the slopes of these tangent lines at (0, 1), we find that </a:t>
            </a:r>
            <a:r>
              <a:rPr lang="en-US" altLang="en-US" i="1" dirty="0"/>
              <a:t>m ≈</a:t>
            </a:r>
            <a:r>
              <a:rPr lang="en-US" altLang="en-US" dirty="0">
                <a:ea typeface="Times New Roman" panose="02020603050405020304" pitchFamily="18" charset="0"/>
                <a:cs typeface="Arial" panose="020B0604020202020204" pitchFamily="34" charset="0"/>
                <a:sym typeface="Symbol" panose="05050102010706020507" pitchFamily="18" charset="2"/>
              </a:rPr>
              <a:t> 0.7 for</a:t>
            </a:r>
            <a:endParaRPr lang="en-US" dirty="0"/>
          </a:p>
        </p:txBody>
      </p:sp>
      <p:graphicFrame>
        <p:nvGraphicFramePr>
          <p:cNvPr id="24" name="Content Placeholder 23" descr="y = 2^(x) and m approximately 1.1 for y = 3^x.">
            <a:extLst>
              <a:ext uri="{FF2B5EF4-FFF2-40B4-BE49-F238E27FC236}">
                <a16:creationId xmlns="" xmlns:a16="http://schemas.microsoft.com/office/drawing/2014/main" id="{6DE249CE-6CCF-46A7-AA7E-1F6CA8AAA6FE}"/>
              </a:ext>
            </a:extLst>
          </p:cNvPr>
          <p:cNvGraphicFramePr>
            <a:graphicFrameLocks noGrp="1" noChangeAspect="1"/>
          </p:cNvGraphicFramePr>
          <p:nvPr>
            <p:ph sz="quarter" idx="31"/>
            <p:extLst>
              <p:ext uri="{D42A27DB-BD31-4B8C-83A1-F6EECF244321}">
                <p14:modId xmlns:p14="http://schemas.microsoft.com/office/powerpoint/2010/main" val="1910567385"/>
              </p:ext>
            </p:extLst>
          </p:nvPr>
        </p:nvGraphicFramePr>
        <p:xfrm>
          <a:off x="727075" y="5850767"/>
          <a:ext cx="3648075" cy="390525"/>
        </p:xfrm>
        <a:graphic>
          <a:graphicData uri="http://schemas.openxmlformats.org/presentationml/2006/ole">
            <mc:AlternateContent xmlns:mc="http://schemas.openxmlformats.org/markup-compatibility/2006">
              <mc:Choice xmlns:v="urn:schemas-microsoft-com:vml" Requires="v">
                <p:oleObj spid="_x0000_s400754" name="Equation" r:id="rId7" imgW="3797280" imgH="406080" progId="Equation.DSMT4">
                  <p:embed/>
                </p:oleObj>
              </mc:Choice>
              <mc:Fallback>
                <p:oleObj name="Equation" r:id="rId7" imgW="3797280" imgH="406080" progId="Equation.DSMT4">
                  <p:embed/>
                  <p:pic>
                    <p:nvPicPr>
                      <p:cNvPr id="0" name="Picture 296" descr="y = 2^(x) and m approximately 1.1 for y = 3^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75" y="5850767"/>
                        <a:ext cx="36480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8313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22E60-A9F8-4673-A7C5-0C1C1E49C4CD}"/>
              </a:ext>
            </a:extLst>
          </p:cNvPr>
          <p:cNvSpPr>
            <a:spLocks noGrp="1"/>
          </p:cNvSpPr>
          <p:nvPr>
            <p:ph type="title"/>
          </p:nvPr>
        </p:nvSpPr>
        <p:spPr/>
        <p:txBody>
          <a:bodyPr/>
          <a:lstStyle/>
          <a:p>
            <a:pPr algn="l"/>
            <a:r>
              <a:rPr lang="en-US" altLang="en-US" dirty="0"/>
              <a:t>The Number </a:t>
            </a:r>
            <a:r>
              <a:rPr lang="en-US" altLang="en-US" i="1" dirty="0"/>
              <a:t>e </a:t>
            </a:r>
            <a:r>
              <a:rPr lang="en-US" altLang="en-US" b="0" dirty="0"/>
              <a:t>(3 of </a:t>
            </a:r>
            <a:r>
              <a:rPr lang="en-US" altLang="en-US" b="0" dirty="0" smtClean="0"/>
              <a:t>6)</a:t>
            </a:r>
            <a:endParaRPr lang="en-US" dirty="0"/>
          </a:p>
        </p:txBody>
      </p:sp>
      <p:sp>
        <p:nvSpPr>
          <p:cNvPr id="3" name="Content Placeholder 2">
            <a:extLst>
              <a:ext uri="{FF2B5EF4-FFF2-40B4-BE49-F238E27FC236}">
                <a16:creationId xmlns="" xmlns:a16="http://schemas.microsoft.com/office/drawing/2014/main" id="{A5552EB5-52FE-4B93-9BFC-ACFB13743121}"/>
              </a:ext>
            </a:extLst>
          </p:cNvPr>
          <p:cNvSpPr>
            <a:spLocks noGrp="1"/>
          </p:cNvSpPr>
          <p:nvPr>
            <p:ph sz="quarter" idx="23"/>
          </p:nvPr>
        </p:nvSpPr>
        <p:spPr>
          <a:xfrm>
            <a:off x="736600" y="1289050"/>
            <a:ext cx="10718800" cy="333640"/>
          </a:xfrm>
        </p:spPr>
        <p:txBody>
          <a:bodyPr/>
          <a:lstStyle/>
          <a:p>
            <a:pPr>
              <a:lnSpc>
                <a:spcPct val="100000"/>
              </a:lnSpc>
            </a:pPr>
            <a:r>
              <a:rPr lang="en-US" altLang="en-US" dirty="0"/>
              <a:t>It turns out, that some of the formulas of calculus will be greatly simplified if we</a:t>
            </a:r>
            <a:endParaRPr lang="en-US" dirty="0"/>
          </a:p>
        </p:txBody>
      </p:sp>
      <p:sp>
        <p:nvSpPr>
          <p:cNvPr id="4" name="Content Placeholder 3">
            <a:extLst>
              <a:ext uri="{FF2B5EF4-FFF2-40B4-BE49-F238E27FC236}">
                <a16:creationId xmlns="" xmlns:a16="http://schemas.microsoft.com/office/drawing/2014/main" id="{48673F24-E2E3-4E0B-AF1B-78B9CE8DB6B6}"/>
              </a:ext>
            </a:extLst>
          </p:cNvPr>
          <p:cNvSpPr>
            <a:spLocks noGrp="1"/>
          </p:cNvSpPr>
          <p:nvPr>
            <p:ph sz="quarter" idx="24"/>
          </p:nvPr>
        </p:nvSpPr>
        <p:spPr>
          <a:xfrm>
            <a:off x="736600" y="1730337"/>
            <a:ext cx="7802716" cy="301756"/>
          </a:xfrm>
        </p:spPr>
        <p:txBody>
          <a:bodyPr/>
          <a:lstStyle/>
          <a:p>
            <a:r>
              <a:rPr lang="en-US" altLang="en-US" dirty="0"/>
              <a:t>choose the base </a:t>
            </a:r>
            <a:r>
              <a:rPr lang="en-US" altLang="en-US" i="1" dirty="0"/>
              <a:t>b</a:t>
            </a:r>
            <a:r>
              <a:rPr lang="en-US" altLang="en-US" dirty="0"/>
              <a:t> so that the slope of the tangent line to</a:t>
            </a:r>
            <a:endParaRPr lang="en-US" dirty="0"/>
          </a:p>
        </p:txBody>
      </p:sp>
      <p:graphicFrame>
        <p:nvGraphicFramePr>
          <p:cNvPr id="12" name="Content Placeholder 11" descr="y = b^x">
            <a:extLst>
              <a:ext uri="{FF2B5EF4-FFF2-40B4-BE49-F238E27FC236}">
                <a16:creationId xmlns="" xmlns:a16="http://schemas.microsoft.com/office/drawing/2014/main" id="{F0BFE86E-9C8D-4564-86E9-BE26E032FF40}"/>
              </a:ext>
            </a:extLst>
          </p:cNvPr>
          <p:cNvGraphicFramePr>
            <a:graphicFrameLocks noGrp="1" noChangeAspect="1"/>
          </p:cNvGraphicFramePr>
          <p:nvPr>
            <p:ph sz="quarter" idx="25"/>
            <p:extLst>
              <p:ext uri="{D42A27DB-BD31-4B8C-83A1-F6EECF244321}">
                <p14:modId xmlns:p14="http://schemas.microsoft.com/office/powerpoint/2010/main" val="825645638"/>
              </p:ext>
            </p:extLst>
          </p:nvPr>
        </p:nvGraphicFramePr>
        <p:xfrm>
          <a:off x="8499475" y="1658938"/>
          <a:ext cx="850900" cy="406400"/>
        </p:xfrm>
        <a:graphic>
          <a:graphicData uri="http://schemas.openxmlformats.org/presentationml/2006/ole">
            <mc:AlternateContent xmlns:mc="http://schemas.openxmlformats.org/markup-compatibility/2006">
              <mc:Choice xmlns:v="urn:schemas-microsoft-com:vml" Requires="v">
                <p:oleObj spid="_x0000_s401594" name="Equation" r:id="rId3" imgW="850680" imgH="406080" progId="Equation.DSMT4">
                  <p:embed/>
                </p:oleObj>
              </mc:Choice>
              <mc:Fallback>
                <p:oleObj name="Equation" r:id="rId3" imgW="850680" imgH="406080" progId="Equation.DSMT4">
                  <p:embed/>
                  <p:pic>
                    <p:nvPicPr>
                      <p:cNvPr id="0" name="Picture 149" descr="y = b^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475" y="1658938"/>
                        <a:ext cx="850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05C744EE-E42A-4897-837E-AE09625B94EB}"/>
              </a:ext>
            </a:extLst>
          </p:cNvPr>
          <p:cNvSpPr>
            <a:spLocks noGrp="1"/>
          </p:cNvSpPr>
          <p:nvPr>
            <p:ph sz="quarter" idx="26"/>
          </p:nvPr>
        </p:nvSpPr>
        <p:spPr>
          <a:xfrm>
            <a:off x="9414498" y="1715970"/>
            <a:ext cx="1438229" cy="349802"/>
          </a:xfrm>
        </p:spPr>
        <p:txBody>
          <a:bodyPr/>
          <a:lstStyle/>
          <a:p>
            <a:r>
              <a:rPr lang="en-US" altLang="en-US" dirty="0"/>
              <a:t>at (0, 1) </a:t>
            </a:r>
            <a:r>
              <a:rPr lang="en-US" altLang="en-US" dirty="0" smtClean="0"/>
              <a:t>is</a:t>
            </a:r>
            <a:endParaRPr lang="en-US" dirty="0"/>
          </a:p>
        </p:txBody>
      </p:sp>
      <p:sp>
        <p:nvSpPr>
          <p:cNvPr id="7" name="Content Placeholder 6">
            <a:extLst>
              <a:ext uri="{FF2B5EF4-FFF2-40B4-BE49-F238E27FC236}">
                <a16:creationId xmlns="" xmlns:a16="http://schemas.microsoft.com/office/drawing/2014/main" id="{F7FAE0C9-9CB3-4014-89E3-830492938C05}"/>
              </a:ext>
            </a:extLst>
          </p:cNvPr>
          <p:cNvSpPr>
            <a:spLocks noGrp="1"/>
          </p:cNvSpPr>
          <p:nvPr>
            <p:ph sz="quarter" idx="27"/>
          </p:nvPr>
        </p:nvSpPr>
        <p:spPr>
          <a:xfrm>
            <a:off x="736600" y="2139740"/>
            <a:ext cx="3687618" cy="391023"/>
          </a:xfrm>
        </p:spPr>
        <p:txBody>
          <a:bodyPr/>
          <a:lstStyle/>
          <a:p>
            <a:r>
              <a:rPr lang="en-US" altLang="en-US" i="1" dirty="0"/>
              <a:t>exactly </a:t>
            </a:r>
            <a:r>
              <a:rPr lang="en-US" altLang="en-US" dirty="0" smtClean="0"/>
              <a:t>1</a:t>
            </a:r>
            <a:r>
              <a:rPr lang="en-US" altLang="en-US" dirty="0"/>
              <a:t>. (See Figure </a:t>
            </a:r>
            <a:r>
              <a:rPr lang="en-US" altLang="en-US" dirty="0" smtClean="0"/>
              <a:t>14.)</a:t>
            </a:r>
            <a:endParaRPr lang="en-US" dirty="0"/>
          </a:p>
        </p:txBody>
      </p:sp>
      <p:sp>
        <p:nvSpPr>
          <p:cNvPr id="10" name="Content Placeholder 8">
            <a:extLst>
              <a:ext uri="{FF2B5EF4-FFF2-40B4-BE49-F238E27FC236}">
                <a16:creationId xmlns="" xmlns:a16="http://schemas.microsoft.com/office/drawing/2014/main" id="{A10109F7-6F3F-4CAA-9501-AC682C41B561}"/>
              </a:ext>
            </a:extLst>
          </p:cNvPr>
          <p:cNvSpPr>
            <a:spLocks noGrp="1"/>
          </p:cNvSpPr>
          <p:nvPr>
            <p:ph sz="quarter" idx="29"/>
          </p:nvPr>
        </p:nvSpPr>
        <p:spPr>
          <a:xfrm>
            <a:off x="2994744" y="5741661"/>
            <a:ext cx="6168442" cy="329933"/>
          </a:xfrm>
        </p:spPr>
        <p:txBody>
          <a:bodyPr/>
          <a:lstStyle/>
          <a:p>
            <a:pPr algn="ctr"/>
            <a:r>
              <a:rPr lang="en-US" altLang="en-US" sz="1200" b="1" dirty="0" smtClean="0"/>
              <a:t>Figure 14</a:t>
            </a:r>
            <a:endParaRPr lang="en-US" altLang="en-US" sz="1200" b="1" i="1" dirty="0"/>
          </a:p>
        </p:txBody>
      </p:sp>
      <p:pic>
        <p:nvPicPr>
          <p:cNvPr id="13" name="Content Placeholder 12" descr="A curve and a line are graphed on the x y coordinate plane. The curve y = e^x rises away from the negative x axis, goes up and to the right, passes through (0, 1), goes up and to the right, and exits the top right of the viewing window. The rising line m = 1 is tangent to the curve at (0, 1).&#10;">
            <a:extLst>
              <a:ext uri="{FF2B5EF4-FFF2-40B4-BE49-F238E27FC236}">
                <a16:creationId xmlns="" xmlns:a16="http://schemas.microsoft.com/office/drawing/2014/main" id="{00F20E74-9C73-4011-8846-B7071C802949}"/>
              </a:ext>
            </a:extLst>
          </p:cNvPr>
          <p:cNvPicPr>
            <a:picLocks noGrp="1" noChangeAspect="1"/>
          </p:cNvPicPr>
          <p:nvPr>
            <p:ph sz="quarter" idx="28"/>
          </p:nvPr>
        </p:nvPicPr>
        <p:blipFill>
          <a:blip r:embed="rId5"/>
          <a:stretch>
            <a:fillRect/>
          </a:stretch>
        </p:blipFill>
        <p:spPr>
          <a:xfrm>
            <a:off x="4569582" y="2474539"/>
            <a:ext cx="3046484" cy="2968871"/>
          </a:xfrm>
          <a:prstGeom prst="rect">
            <a:avLst/>
          </a:prstGeom>
        </p:spPr>
      </p:pic>
    </p:spTree>
    <p:extLst>
      <p:ext uri="{BB962C8B-B14F-4D97-AF65-F5344CB8AC3E}">
        <p14:creationId xmlns:p14="http://schemas.microsoft.com/office/powerpoint/2010/main" val="1489194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40D551A-56B2-4CB7-8B41-E01440557855}"/>
              </a:ext>
            </a:extLst>
          </p:cNvPr>
          <p:cNvSpPr>
            <a:spLocks noGrp="1"/>
          </p:cNvSpPr>
          <p:nvPr>
            <p:ph type="title"/>
          </p:nvPr>
        </p:nvSpPr>
        <p:spPr/>
        <p:txBody>
          <a:bodyPr/>
          <a:lstStyle/>
          <a:p>
            <a:pPr algn="l"/>
            <a:r>
              <a:rPr lang="en-US" altLang="en-US" dirty="0" smtClean="0"/>
              <a:t>Exponential Functions</a:t>
            </a:r>
            <a:endParaRPr lang="en-US" sz="2400" b="0" dirty="0"/>
          </a:p>
        </p:txBody>
      </p:sp>
      <p:sp>
        <p:nvSpPr>
          <p:cNvPr id="20" name="Content Placeholder 19">
            <a:extLst>
              <a:ext uri="{FF2B5EF4-FFF2-40B4-BE49-F238E27FC236}">
                <a16:creationId xmlns="" xmlns:a16="http://schemas.microsoft.com/office/drawing/2014/main" id="{A8CC89C6-0D69-4B53-834E-7570C19DBEC5}"/>
              </a:ext>
            </a:extLst>
          </p:cNvPr>
          <p:cNvSpPr>
            <a:spLocks noGrp="1"/>
          </p:cNvSpPr>
          <p:nvPr>
            <p:ph sz="quarter" idx="23"/>
          </p:nvPr>
        </p:nvSpPr>
        <p:spPr>
          <a:xfrm>
            <a:off x="736600" y="1289050"/>
            <a:ext cx="1726381" cy="303776"/>
          </a:xfrm>
        </p:spPr>
        <p:txBody>
          <a:bodyPr/>
          <a:lstStyle/>
          <a:p>
            <a:pPr>
              <a:lnSpc>
                <a:spcPct val="100000"/>
              </a:lnSpc>
            </a:pPr>
            <a:r>
              <a:rPr lang="en-US" altLang="en-US" dirty="0" smtClean="0"/>
              <a:t>The function</a:t>
            </a:r>
            <a:endParaRPr lang="en-US" dirty="0"/>
          </a:p>
        </p:txBody>
      </p:sp>
      <p:graphicFrame>
        <p:nvGraphicFramePr>
          <p:cNvPr id="41" name="Content Placeholder 40" descr="f(x) = 2^x">
            <a:extLst>
              <a:ext uri="{FF2B5EF4-FFF2-40B4-BE49-F238E27FC236}">
                <a16:creationId xmlns="" xmlns:a16="http://schemas.microsoft.com/office/drawing/2014/main" id="{D26EDAEE-AB10-4EB4-9F7C-4FFD9304EB61}"/>
              </a:ext>
            </a:extLst>
          </p:cNvPr>
          <p:cNvGraphicFramePr>
            <a:graphicFrameLocks noGrp="1" noChangeAspect="1"/>
          </p:cNvGraphicFramePr>
          <p:nvPr>
            <p:ph sz="quarter" idx="28"/>
            <p:extLst>
              <p:ext uri="{D42A27DB-BD31-4B8C-83A1-F6EECF244321}">
                <p14:modId xmlns:p14="http://schemas.microsoft.com/office/powerpoint/2010/main" val="412313165"/>
              </p:ext>
            </p:extLst>
          </p:nvPr>
        </p:nvGraphicFramePr>
        <p:xfrm>
          <a:off x="2484438" y="1267278"/>
          <a:ext cx="1211262" cy="449263"/>
        </p:xfrm>
        <a:graphic>
          <a:graphicData uri="http://schemas.openxmlformats.org/presentationml/2006/ole">
            <mc:AlternateContent xmlns:mc="http://schemas.openxmlformats.org/markup-compatibility/2006">
              <mc:Choice xmlns:v="urn:schemas-microsoft-com:vml" Requires="v">
                <p:oleObj spid="_x0000_s378383" name="Equation" r:id="rId3" imgW="1231560" imgH="457200" progId="Equation.DSMT4">
                  <p:embed/>
                </p:oleObj>
              </mc:Choice>
              <mc:Fallback>
                <p:oleObj name="Equation" r:id="rId3" imgW="1231560" imgH="457200" progId="Equation.DSMT4">
                  <p:embed/>
                  <p:pic>
                    <p:nvPicPr>
                      <p:cNvPr id="0" name="Picture 453" descr="f(x) = 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267278"/>
                        <a:ext cx="121126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Content Placeholder 20">
            <a:extLst>
              <a:ext uri="{FF2B5EF4-FFF2-40B4-BE49-F238E27FC236}">
                <a16:creationId xmlns="" xmlns:a16="http://schemas.microsoft.com/office/drawing/2014/main" id="{8A9D891F-A0E9-41D4-B5B1-DE0DFF5BCF46}"/>
              </a:ext>
            </a:extLst>
          </p:cNvPr>
          <p:cNvSpPr>
            <a:spLocks noGrp="1"/>
          </p:cNvSpPr>
          <p:nvPr>
            <p:ph sz="quarter" idx="24"/>
          </p:nvPr>
        </p:nvSpPr>
        <p:spPr>
          <a:xfrm>
            <a:off x="3740432" y="1303801"/>
            <a:ext cx="7466985" cy="342537"/>
          </a:xfrm>
        </p:spPr>
        <p:txBody>
          <a:bodyPr/>
          <a:lstStyle/>
          <a:p>
            <a:pPr>
              <a:lnSpc>
                <a:spcPct val="100000"/>
              </a:lnSpc>
            </a:pPr>
            <a:r>
              <a:rPr lang="en-US" altLang="en-US" dirty="0" smtClean="0"/>
              <a:t>is called an </a:t>
            </a:r>
            <a:r>
              <a:rPr lang="en-US" altLang="en-US" i="1" dirty="0" smtClean="0"/>
              <a:t>exponential function </a:t>
            </a:r>
            <a:r>
              <a:rPr lang="en-US" altLang="en-US" dirty="0" smtClean="0"/>
              <a:t>because the variable, </a:t>
            </a:r>
            <a:endParaRPr lang="en-US" dirty="0"/>
          </a:p>
        </p:txBody>
      </p:sp>
      <p:sp>
        <p:nvSpPr>
          <p:cNvPr id="22" name="Content Placeholder 21">
            <a:extLst>
              <a:ext uri="{FF2B5EF4-FFF2-40B4-BE49-F238E27FC236}">
                <a16:creationId xmlns="" xmlns:a16="http://schemas.microsoft.com/office/drawing/2014/main" id="{F9E43B64-84EE-4AB9-A009-3CC53943E9E5}"/>
              </a:ext>
            </a:extLst>
          </p:cNvPr>
          <p:cNvSpPr>
            <a:spLocks noGrp="1"/>
          </p:cNvSpPr>
          <p:nvPr>
            <p:ph sz="quarter" idx="25"/>
          </p:nvPr>
        </p:nvSpPr>
        <p:spPr>
          <a:xfrm>
            <a:off x="736600" y="1712146"/>
            <a:ext cx="9218561" cy="289026"/>
          </a:xfrm>
        </p:spPr>
        <p:txBody>
          <a:bodyPr/>
          <a:lstStyle/>
          <a:p>
            <a:pPr>
              <a:lnSpc>
                <a:spcPct val="100000"/>
              </a:lnSpc>
            </a:pPr>
            <a:r>
              <a:rPr lang="en-US" altLang="en-US" i="1" dirty="0" smtClean="0"/>
              <a:t>x</a:t>
            </a:r>
            <a:r>
              <a:rPr lang="en-US" altLang="en-US" dirty="0" smtClean="0"/>
              <a:t>, is the exponent. It should not be confused with the power function </a:t>
            </a:r>
            <a:endParaRPr lang="en-US" dirty="0"/>
          </a:p>
        </p:txBody>
      </p:sp>
      <p:graphicFrame>
        <p:nvGraphicFramePr>
          <p:cNvPr id="42" name="Content Placeholder 41" descr="g(x) = x^2">
            <a:extLst>
              <a:ext uri="{FF2B5EF4-FFF2-40B4-BE49-F238E27FC236}">
                <a16:creationId xmlns="" xmlns:a16="http://schemas.microsoft.com/office/drawing/2014/main" id="{2C218CDA-413D-4FFF-9572-7E0C1D972A20}"/>
              </a:ext>
            </a:extLst>
          </p:cNvPr>
          <p:cNvGraphicFramePr>
            <a:graphicFrameLocks noGrp="1" noChangeAspect="1"/>
          </p:cNvGraphicFramePr>
          <p:nvPr>
            <p:ph sz="quarter" idx="29"/>
            <p:extLst>
              <p:ext uri="{D42A27DB-BD31-4B8C-83A1-F6EECF244321}">
                <p14:modId xmlns:p14="http://schemas.microsoft.com/office/powerpoint/2010/main" val="3948494259"/>
              </p:ext>
            </p:extLst>
          </p:nvPr>
        </p:nvGraphicFramePr>
        <p:xfrm>
          <a:off x="9967913" y="1673948"/>
          <a:ext cx="1344612" cy="444500"/>
        </p:xfrm>
        <a:graphic>
          <a:graphicData uri="http://schemas.openxmlformats.org/presentationml/2006/ole">
            <mc:AlternateContent xmlns:mc="http://schemas.openxmlformats.org/markup-compatibility/2006">
              <mc:Choice xmlns:v="urn:schemas-microsoft-com:vml" Requires="v">
                <p:oleObj spid="_x0000_s378384" name="Equation" r:id="rId5" imgW="1384200" imgH="457200" progId="Equation.DSMT4">
                  <p:embed/>
                </p:oleObj>
              </mc:Choice>
              <mc:Fallback>
                <p:oleObj name="Equation" r:id="rId5" imgW="1384200" imgH="457200" progId="Equation.DSMT4">
                  <p:embed/>
                  <p:pic>
                    <p:nvPicPr>
                      <p:cNvPr id="0" name="Picture 454" descr="g(x) = x^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7913" y="1673948"/>
                        <a:ext cx="134461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 xmlns:a16="http://schemas.microsoft.com/office/drawing/2014/main" id="{CA8F6CE5-D62F-489D-AD1C-6527B6FEBAA0}"/>
              </a:ext>
            </a:extLst>
          </p:cNvPr>
          <p:cNvSpPr>
            <a:spLocks noGrp="1"/>
          </p:cNvSpPr>
          <p:nvPr>
            <p:ph sz="quarter" idx="26"/>
          </p:nvPr>
        </p:nvSpPr>
        <p:spPr>
          <a:xfrm>
            <a:off x="736600" y="2127783"/>
            <a:ext cx="10718800" cy="827852"/>
          </a:xfrm>
        </p:spPr>
        <p:txBody>
          <a:bodyPr/>
          <a:lstStyle/>
          <a:p>
            <a:pPr>
              <a:lnSpc>
                <a:spcPct val="100000"/>
              </a:lnSpc>
              <a:spcAft>
                <a:spcPts val="600"/>
              </a:spcAft>
            </a:pPr>
            <a:r>
              <a:rPr lang="en-US" altLang="en-US" dirty="0" smtClean="0"/>
              <a:t>in which the variable is the base.</a:t>
            </a:r>
          </a:p>
        </p:txBody>
      </p:sp>
    </p:spTree>
    <p:extLst>
      <p:ext uri="{BB962C8B-B14F-4D97-AF65-F5344CB8AC3E}">
        <p14:creationId xmlns:p14="http://schemas.microsoft.com/office/powerpoint/2010/main" val="2347588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DEECC7-9A25-483C-A56D-CB97F65D4798}"/>
              </a:ext>
            </a:extLst>
          </p:cNvPr>
          <p:cNvSpPr>
            <a:spLocks noGrp="1"/>
          </p:cNvSpPr>
          <p:nvPr>
            <p:ph type="title"/>
          </p:nvPr>
        </p:nvSpPr>
        <p:spPr/>
        <p:txBody>
          <a:bodyPr/>
          <a:lstStyle/>
          <a:p>
            <a:pPr algn="l"/>
            <a:r>
              <a:rPr lang="en-US" altLang="en-US" dirty="0"/>
              <a:t>The Number </a:t>
            </a:r>
            <a:r>
              <a:rPr lang="en-US" altLang="en-US" i="1" dirty="0"/>
              <a:t>e </a:t>
            </a:r>
            <a:r>
              <a:rPr lang="en-US" altLang="en-US" b="0" dirty="0"/>
              <a:t>(4 of </a:t>
            </a:r>
            <a:r>
              <a:rPr lang="en-US" altLang="en-US" b="0" dirty="0" smtClean="0"/>
              <a:t>6)</a:t>
            </a:r>
            <a:endParaRPr lang="en-US" dirty="0"/>
          </a:p>
        </p:txBody>
      </p:sp>
      <p:sp>
        <p:nvSpPr>
          <p:cNvPr id="3" name="Text Placeholder 2">
            <a:extLst>
              <a:ext uri="{FF2B5EF4-FFF2-40B4-BE49-F238E27FC236}">
                <a16:creationId xmlns="" xmlns:a16="http://schemas.microsoft.com/office/drawing/2014/main" id="{99BAF2AE-4E86-4A58-B160-D50A0BEEB014}"/>
              </a:ext>
            </a:extLst>
          </p:cNvPr>
          <p:cNvSpPr>
            <a:spLocks noGrp="1"/>
          </p:cNvSpPr>
          <p:nvPr>
            <p:ph type="body" sz="quarter" idx="15"/>
          </p:nvPr>
        </p:nvSpPr>
        <p:spPr>
          <a:xfrm>
            <a:off x="743576" y="1289684"/>
            <a:ext cx="10711543" cy="1167189"/>
          </a:xfrm>
        </p:spPr>
        <p:txBody>
          <a:bodyPr/>
          <a:lstStyle/>
          <a:p>
            <a:pPr>
              <a:lnSpc>
                <a:spcPct val="100000"/>
              </a:lnSpc>
              <a:spcAft>
                <a:spcPts val="600"/>
              </a:spcAft>
            </a:pPr>
            <a:r>
              <a:rPr lang="en-US" altLang="en-US" dirty="0"/>
              <a:t>In fact, there </a:t>
            </a:r>
            <a:r>
              <a:rPr lang="en-US" altLang="en-US" i="1" dirty="0"/>
              <a:t>is</a:t>
            </a:r>
            <a:r>
              <a:rPr lang="en-US" altLang="en-US" dirty="0"/>
              <a:t> such a number and it is denoted by the letter </a:t>
            </a:r>
            <a:r>
              <a:rPr lang="en-US" altLang="en-US" i="1" dirty="0"/>
              <a:t>e</a:t>
            </a:r>
            <a:r>
              <a:rPr lang="en-US" altLang="en-US" dirty="0"/>
              <a:t>. (This notation was chosen by the Swiss mathematician Leonhard Euler in </a:t>
            </a:r>
            <a:r>
              <a:rPr lang="en-US" altLang="en-US" dirty="0" smtClean="0"/>
              <a:t>17</a:t>
            </a:r>
            <a:r>
              <a:rPr lang="en-US" altLang="en-US" sz="100" dirty="0" smtClean="0"/>
              <a:t> </a:t>
            </a:r>
            <a:r>
              <a:rPr lang="en-US" altLang="en-US" dirty="0" smtClean="0"/>
              <a:t>27</a:t>
            </a:r>
            <a:r>
              <a:rPr lang="en-US" altLang="en-US" dirty="0"/>
              <a:t>, probably because it is the first letter of the word </a:t>
            </a:r>
            <a:r>
              <a:rPr lang="en-US" altLang="en-US" i="1" dirty="0"/>
              <a:t>exponential</a:t>
            </a:r>
            <a:r>
              <a:rPr lang="en-US" altLang="en-US" dirty="0"/>
              <a:t>.)</a:t>
            </a:r>
          </a:p>
        </p:txBody>
      </p:sp>
    </p:spTree>
    <p:extLst>
      <p:ext uri="{BB962C8B-B14F-4D97-AF65-F5344CB8AC3E}">
        <p14:creationId xmlns:p14="http://schemas.microsoft.com/office/powerpoint/2010/main" val="2304233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161B3-8DFE-42E3-8A1F-9802F700C58F}"/>
              </a:ext>
            </a:extLst>
          </p:cNvPr>
          <p:cNvSpPr>
            <a:spLocks noGrp="1"/>
          </p:cNvSpPr>
          <p:nvPr>
            <p:ph type="title"/>
          </p:nvPr>
        </p:nvSpPr>
        <p:spPr/>
        <p:txBody>
          <a:bodyPr/>
          <a:lstStyle/>
          <a:p>
            <a:pPr algn="l"/>
            <a:r>
              <a:rPr lang="en-US" altLang="en-US" dirty="0"/>
              <a:t>The Number </a:t>
            </a:r>
            <a:r>
              <a:rPr lang="en-US" altLang="en-US" i="1" dirty="0"/>
              <a:t>e </a:t>
            </a:r>
            <a:r>
              <a:rPr lang="en-US" altLang="en-US" b="0" dirty="0"/>
              <a:t>(5 of </a:t>
            </a:r>
            <a:r>
              <a:rPr lang="en-US" altLang="en-US" b="0" dirty="0" smtClean="0"/>
              <a:t>6)</a:t>
            </a:r>
            <a:endParaRPr lang="en-US" dirty="0"/>
          </a:p>
        </p:txBody>
      </p:sp>
      <p:sp>
        <p:nvSpPr>
          <p:cNvPr id="3" name="Content Placeholder 2">
            <a:extLst>
              <a:ext uri="{FF2B5EF4-FFF2-40B4-BE49-F238E27FC236}">
                <a16:creationId xmlns="" xmlns:a16="http://schemas.microsoft.com/office/drawing/2014/main" id="{FA78BEDF-E810-4523-9AA8-2CD6DE5BE154}"/>
              </a:ext>
            </a:extLst>
          </p:cNvPr>
          <p:cNvSpPr>
            <a:spLocks noGrp="1"/>
          </p:cNvSpPr>
          <p:nvPr>
            <p:ph sz="quarter" idx="23"/>
          </p:nvPr>
        </p:nvSpPr>
        <p:spPr>
          <a:xfrm>
            <a:off x="736600" y="1289050"/>
            <a:ext cx="10221452" cy="296425"/>
          </a:xfrm>
        </p:spPr>
        <p:txBody>
          <a:bodyPr/>
          <a:lstStyle/>
          <a:p>
            <a:pPr>
              <a:lnSpc>
                <a:spcPct val="100000"/>
              </a:lnSpc>
            </a:pPr>
            <a:r>
              <a:rPr lang="en-US" altLang="en-US" dirty="0"/>
              <a:t>In view of Figures </a:t>
            </a:r>
            <a:r>
              <a:rPr lang="en-US" altLang="en-US" dirty="0" smtClean="0"/>
              <a:t>12 </a:t>
            </a:r>
            <a:r>
              <a:rPr lang="en-US" altLang="en-US" dirty="0"/>
              <a:t>and </a:t>
            </a:r>
            <a:r>
              <a:rPr lang="en-US" altLang="en-US" dirty="0" smtClean="0"/>
              <a:t>13, </a:t>
            </a:r>
            <a:r>
              <a:rPr lang="en-US" altLang="en-US" dirty="0"/>
              <a:t>it comes as no surprise that the number </a:t>
            </a:r>
            <a:r>
              <a:rPr lang="en-US" altLang="en-US" i="1" dirty="0"/>
              <a:t>e</a:t>
            </a:r>
            <a:r>
              <a:rPr lang="en-US" altLang="en-US" dirty="0"/>
              <a:t> lies</a:t>
            </a:r>
            <a:endParaRPr lang="en-US" dirty="0"/>
          </a:p>
        </p:txBody>
      </p:sp>
      <p:sp>
        <p:nvSpPr>
          <p:cNvPr id="4" name="Content Placeholder 3">
            <a:extLst>
              <a:ext uri="{FF2B5EF4-FFF2-40B4-BE49-F238E27FC236}">
                <a16:creationId xmlns="" xmlns:a16="http://schemas.microsoft.com/office/drawing/2014/main" id="{087B2566-E94A-492D-B9E5-536AFBA66D6A}"/>
              </a:ext>
            </a:extLst>
          </p:cNvPr>
          <p:cNvSpPr>
            <a:spLocks noGrp="1"/>
          </p:cNvSpPr>
          <p:nvPr>
            <p:ph sz="quarter" idx="24"/>
          </p:nvPr>
        </p:nvSpPr>
        <p:spPr>
          <a:xfrm>
            <a:off x="736600" y="1674632"/>
            <a:ext cx="4596581" cy="296425"/>
          </a:xfrm>
        </p:spPr>
        <p:txBody>
          <a:bodyPr/>
          <a:lstStyle/>
          <a:p>
            <a:pPr>
              <a:lnSpc>
                <a:spcPct val="100000"/>
              </a:lnSpc>
            </a:pPr>
            <a:r>
              <a:rPr lang="en-US" altLang="en-US" dirty="0"/>
              <a:t>between 2 and 3 and the graph of</a:t>
            </a:r>
            <a:endParaRPr lang="en-US" dirty="0"/>
          </a:p>
        </p:txBody>
      </p:sp>
      <p:graphicFrame>
        <p:nvGraphicFramePr>
          <p:cNvPr id="26" name="Content Placeholder 25" descr="y = e^x">
            <a:extLst>
              <a:ext uri="{FF2B5EF4-FFF2-40B4-BE49-F238E27FC236}">
                <a16:creationId xmlns="" xmlns:a16="http://schemas.microsoft.com/office/drawing/2014/main" id="{47EA6256-757A-4E0D-B809-239A47AE63FC}"/>
              </a:ext>
            </a:extLst>
          </p:cNvPr>
          <p:cNvGraphicFramePr>
            <a:graphicFrameLocks noGrp="1" noChangeAspect="1"/>
          </p:cNvGraphicFramePr>
          <p:nvPr>
            <p:ph sz="quarter" idx="26"/>
            <p:extLst>
              <p:ext uri="{D42A27DB-BD31-4B8C-83A1-F6EECF244321}">
                <p14:modId xmlns:p14="http://schemas.microsoft.com/office/powerpoint/2010/main" val="1032863893"/>
              </p:ext>
            </p:extLst>
          </p:nvPr>
        </p:nvGraphicFramePr>
        <p:xfrm>
          <a:off x="5387975" y="1608138"/>
          <a:ext cx="838200" cy="406400"/>
        </p:xfrm>
        <a:graphic>
          <a:graphicData uri="http://schemas.openxmlformats.org/presentationml/2006/ole">
            <mc:AlternateContent xmlns:mc="http://schemas.openxmlformats.org/markup-compatibility/2006">
              <mc:Choice xmlns:v="urn:schemas-microsoft-com:vml" Requires="v">
                <p:oleObj spid="_x0000_s402821" name="Equation" r:id="rId3" imgW="838080" imgH="406080" progId="Equation.DSMT4">
                  <p:embed/>
                </p:oleObj>
              </mc:Choice>
              <mc:Fallback>
                <p:oleObj name="Equation" r:id="rId3" imgW="838080" imgH="406080" progId="Equation.DSMT4">
                  <p:embed/>
                  <p:pic>
                    <p:nvPicPr>
                      <p:cNvPr id="0" name="Picture 297" descr="y = 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975" y="1608138"/>
                        <a:ext cx="838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3FB57DA0-F13B-4951-88F2-F24BAE95735A}"/>
              </a:ext>
            </a:extLst>
          </p:cNvPr>
          <p:cNvSpPr>
            <a:spLocks noGrp="1"/>
          </p:cNvSpPr>
          <p:nvPr>
            <p:ph sz="quarter" idx="27"/>
          </p:nvPr>
        </p:nvSpPr>
        <p:spPr>
          <a:xfrm>
            <a:off x="6304838" y="1677550"/>
            <a:ext cx="3756218" cy="355234"/>
          </a:xfrm>
        </p:spPr>
        <p:txBody>
          <a:bodyPr/>
          <a:lstStyle/>
          <a:p>
            <a:pPr>
              <a:lnSpc>
                <a:spcPct val="100000"/>
              </a:lnSpc>
            </a:pPr>
            <a:r>
              <a:rPr lang="en-US" altLang="en-US" dirty="0"/>
              <a:t>lies between the graphs of</a:t>
            </a:r>
            <a:endParaRPr lang="en-US" dirty="0"/>
          </a:p>
        </p:txBody>
      </p:sp>
      <p:graphicFrame>
        <p:nvGraphicFramePr>
          <p:cNvPr id="12" name="Content Placeholder 11" descr="y = (2^x) and y = 3^(x). (see figure 15.)">
            <a:extLst>
              <a:ext uri="{FF2B5EF4-FFF2-40B4-BE49-F238E27FC236}">
                <a16:creationId xmlns="" xmlns:a16="http://schemas.microsoft.com/office/drawing/2014/main" id="{FC86222C-392B-4539-8BE8-F0D29B38362E}"/>
              </a:ext>
            </a:extLst>
          </p:cNvPr>
          <p:cNvGraphicFramePr>
            <a:graphicFrameLocks noGrp="1" noChangeAspect="1"/>
          </p:cNvGraphicFramePr>
          <p:nvPr>
            <p:ph sz="quarter" idx="25"/>
            <p:extLst>
              <p:ext uri="{D42A27DB-BD31-4B8C-83A1-F6EECF244321}">
                <p14:modId xmlns:p14="http://schemas.microsoft.com/office/powerpoint/2010/main" val="140373335"/>
              </p:ext>
            </p:extLst>
          </p:nvPr>
        </p:nvGraphicFramePr>
        <p:xfrm>
          <a:off x="704850" y="2053360"/>
          <a:ext cx="4629150" cy="442913"/>
        </p:xfrm>
        <a:graphic>
          <a:graphicData uri="http://schemas.openxmlformats.org/presentationml/2006/ole">
            <mc:AlternateContent xmlns:mc="http://schemas.openxmlformats.org/markup-compatibility/2006">
              <mc:Choice xmlns:v="urn:schemas-microsoft-com:vml" Requires="v">
                <p:oleObj spid="_x0000_s402822" name="Equation" r:id="rId5" imgW="4775040" imgH="457200" progId="Equation.DSMT4">
                  <p:embed/>
                </p:oleObj>
              </mc:Choice>
              <mc:Fallback>
                <p:oleObj name="Equation" r:id="rId5" imgW="4775040" imgH="457200" progId="Equation.DSMT4">
                  <p:embed/>
                  <p:pic>
                    <p:nvPicPr>
                      <p:cNvPr id="0" name="Picture 298" descr="y = (2^x) and y = 3^(x). (see figure 1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850" y="2053360"/>
                        <a:ext cx="46291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14AED457-5539-4D47-A6B3-AB3093C67927}"/>
              </a:ext>
            </a:extLst>
          </p:cNvPr>
          <p:cNvSpPr>
            <a:spLocks noGrp="1"/>
          </p:cNvSpPr>
          <p:nvPr>
            <p:ph sz="quarter" idx="29"/>
          </p:nvPr>
        </p:nvSpPr>
        <p:spPr>
          <a:xfrm>
            <a:off x="1762757" y="5634235"/>
            <a:ext cx="926456" cy="258169"/>
          </a:xfrm>
        </p:spPr>
        <p:txBody>
          <a:bodyPr/>
          <a:lstStyle/>
          <a:p>
            <a:r>
              <a:rPr lang="en-US" altLang="en-US" sz="1200" b="1" dirty="0"/>
              <a:t>Figure </a:t>
            </a:r>
            <a:r>
              <a:rPr lang="en-US" altLang="en-US" sz="1200" b="1" dirty="0" smtClean="0"/>
              <a:t>12</a:t>
            </a:r>
            <a:endParaRPr lang="en-US" altLang="en-US" sz="1200" b="1" i="1" dirty="0"/>
          </a:p>
        </p:txBody>
      </p:sp>
      <p:pic>
        <p:nvPicPr>
          <p:cNvPr id="27" name="Content Placeholder 26" descr="A curve and a line are graphed on the x y coordinate plane. The curve y = 2^x rises away from the negative x axis, goes up and to the right, passes through (0, 1), goes up and to the right, and exits the top right of the viewing window. The rising line m approximately 0.7 is tangent to the curve at (0, 1).">
            <a:extLst>
              <a:ext uri="{FF2B5EF4-FFF2-40B4-BE49-F238E27FC236}">
                <a16:creationId xmlns="" xmlns:a16="http://schemas.microsoft.com/office/drawing/2014/main" id="{1901B885-4CAE-4A3C-93D8-D981C56C8DD3}"/>
              </a:ext>
            </a:extLst>
          </p:cNvPr>
          <p:cNvPicPr>
            <a:picLocks noGrp="1" noChangeAspect="1"/>
          </p:cNvPicPr>
          <p:nvPr>
            <p:ph sz="quarter" idx="28"/>
          </p:nvPr>
        </p:nvPicPr>
        <p:blipFill>
          <a:blip r:embed="rId7"/>
          <a:stretch>
            <a:fillRect/>
          </a:stretch>
        </p:blipFill>
        <p:spPr>
          <a:xfrm>
            <a:off x="913019" y="2826390"/>
            <a:ext cx="2542803" cy="2449778"/>
          </a:xfrm>
          <a:prstGeom prst="rect">
            <a:avLst/>
          </a:prstGeom>
        </p:spPr>
      </p:pic>
      <p:sp>
        <p:nvSpPr>
          <p:cNvPr id="17" name="Content Placeholder 16">
            <a:extLst>
              <a:ext uri="{FF2B5EF4-FFF2-40B4-BE49-F238E27FC236}">
                <a16:creationId xmlns="" xmlns:a16="http://schemas.microsoft.com/office/drawing/2014/main" id="{5A9F9C9C-A8BC-499D-A25F-AF3735EDAB12}"/>
              </a:ext>
            </a:extLst>
          </p:cNvPr>
          <p:cNvSpPr>
            <a:spLocks noGrp="1"/>
          </p:cNvSpPr>
          <p:nvPr>
            <p:ph sz="quarter" idx="31"/>
          </p:nvPr>
        </p:nvSpPr>
        <p:spPr>
          <a:xfrm>
            <a:off x="5193405" y="5637644"/>
            <a:ext cx="1019185" cy="254760"/>
          </a:xfrm>
        </p:spPr>
        <p:txBody>
          <a:bodyPr/>
          <a:lstStyle/>
          <a:p>
            <a:r>
              <a:rPr lang="en-US" altLang="en-US" sz="1200" b="1" dirty="0"/>
              <a:t>Figure </a:t>
            </a:r>
            <a:r>
              <a:rPr lang="en-US" altLang="en-US" sz="1200" b="1" dirty="0" smtClean="0"/>
              <a:t>13</a:t>
            </a:r>
            <a:endParaRPr lang="en-US" altLang="en-US" sz="1200" b="1" i="1" dirty="0"/>
          </a:p>
        </p:txBody>
      </p:sp>
      <p:pic>
        <p:nvPicPr>
          <p:cNvPr id="28" name="Content Placeholder 27" descr="A curve and a line are graphed on the x y coordinate plane. The curve y = 3^x rises away from the negative x axis, goes up and to the right, passes through (0, 1), goes up and to the right, and exits the top right of the viewing window. The rising line m approximately 1.1 is tangent to the curve at (0, 1).">
            <a:extLst>
              <a:ext uri="{FF2B5EF4-FFF2-40B4-BE49-F238E27FC236}">
                <a16:creationId xmlns="" xmlns:a16="http://schemas.microsoft.com/office/drawing/2014/main" id="{A9148173-A583-488E-9698-71845A054F27}"/>
              </a:ext>
            </a:extLst>
          </p:cNvPr>
          <p:cNvPicPr>
            <a:picLocks noGrp="1" noChangeAspect="1"/>
          </p:cNvPicPr>
          <p:nvPr>
            <p:ph sz="quarter" idx="30"/>
          </p:nvPr>
        </p:nvPicPr>
        <p:blipFill>
          <a:blip r:embed="rId8"/>
          <a:stretch>
            <a:fillRect/>
          </a:stretch>
        </p:blipFill>
        <p:spPr>
          <a:xfrm>
            <a:off x="4274443" y="2817456"/>
            <a:ext cx="2635431" cy="2458712"/>
          </a:xfrm>
          <a:prstGeom prst="rect">
            <a:avLst/>
          </a:prstGeom>
        </p:spPr>
      </p:pic>
      <p:sp>
        <p:nvSpPr>
          <p:cNvPr id="19" name="Content Placeholder 18">
            <a:extLst>
              <a:ext uri="{FF2B5EF4-FFF2-40B4-BE49-F238E27FC236}">
                <a16:creationId xmlns="" xmlns:a16="http://schemas.microsoft.com/office/drawing/2014/main" id="{34F04E04-4E90-4A8B-9A14-A9F7BFD49087}"/>
              </a:ext>
            </a:extLst>
          </p:cNvPr>
          <p:cNvSpPr>
            <a:spLocks noGrp="1"/>
          </p:cNvSpPr>
          <p:nvPr>
            <p:ph sz="quarter" idx="33"/>
          </p:nvPr>
        </p:nvSpPr>
        <p:spPr>
          <a:xfrm>
            <a:off x="9123363" y="6037149"/>
            <a:ext cx="926532" cy="227682"/>
          </a:xfrm>
        </p:spPr>
        <p:txBody>
          <a:bodyPr/>
          <a:lstStyle/>
          <a:p>
            <a:r>
              <a:rPr lang="en-US" altLang="en-US" sz="1200" b="1" dirty="0"/>
              <a:t>Figure </a:t>
            </a:r>
            <a:r>
              <a:rPr lang="en-US" altLang="en-US" sz="1200" b="1" dirty="0" smtClean="0"/>
              <a:t>15</a:t>
            </a:r>
            <a:endParaRPr lang="en-US" altLang="en-US" sz="1200" b="1" i="1" dirty="0"/>
          </a:p>
        </p:txBody>
      </p:sp>
      <p:graphicFrame>
        <p:nvGraphicFramePr>
          <p:cNvPr id="5" name="Content Placeholder 4" descr="The graph of y = e^x lies between the graphs of y = 2^x and y = 3^x."/>
          <p:cNvGraphicFramePr>
            <a:graphicFrameLocks noGrp="1" noChangeAspect="1"/>
          </p:cNvGraphicFramePr>
          <p:nvPr>
            <p:ph sz="quarter" idx="33"/>
            <p:extLst>
              <p:ext uri="{D42A27DB-BD31-4B8C-83A1-F6EECF244321}">
                <p14:modId xmlns:p14="http://schemas.microsoft.com/office/powerpoint/2010/main" val="3859241979"/>
              </p:ext>
            </p:extLst>
          </p:nvPr>
        </p:nvGraphicFramePr>
        <p:xfrm>
          <a:off x="7583121" y="5289563"/>
          <a:ext cx="3897680" cy="617355"/>
        </p:xfrm>
        <a:graphic>
          <a:graphicData uri="http://schemas.openxmlformats.org/presentationml/2006/ole">
            <mc:AlternateContent xmlns:mc="http://schemas.openxmlformats.org/markup-compatibility/2006">
              <mc:Choice xmlns:v="urn:schemas-microsoft-com:vml" Requires="v">
                <p:oleObj spid="_x0000_s402823" name="Equation" r:id="rId9" imgW="2336760" imgH="482400" progId="Equation.DSMT4">
                  <p:embed/>
                </p:oleObj>
              </mc:Choice>
              <mc:Fallback>
                <p:oleObj name="Equation" r:id="rId9" imgW="2336760" imgH="482400" progId="Equation.DSMT4">
                  <p:embed/>
                  <p:pic>
                    <p:nvPicPr>
                      <p:cNvPr id="0" name=""/>
                      <p:cNvPicPr/>
                      <p:nvPr/>
                    </p:nvPicPr>
                    <p:blipFill>
                      <a:blip r:embed="rId10"/>
                      <a:stretch>
                        <a:fillRect/>
                      </a:stretch>
                    </p:blipFill>
                    <p:spPr>
                      <a:xfrm>
                        <a:off x="7583121" y="5289563"/>
                        <a:ext cx="3897680" cy="617355"/>
                      </a:xfrm>
                      <a:prstGeom prst="rect">
                        <a:avLst/>
                      </a:prstGeom>
                    </p:spPr>
                  </p:pic>
                </p:oleObj>
              </mc:Fallback>
            </mc:AlternateContent>
          </a:graphicData>
        </a:graphic>
      </p:graphicFrame>
      <p:pic>
        <p:nvPicPr>
          <p:cNvPr id="29" name="Content Placeholder 28" descr="Three curves are graphed on the x y coordinate plane. The curves y = 2^x, y = e^x and y = 3^x rise away from the negative x axis, goes up and to the right, passes through (0, 1), goes up and to the right, and exits the top right of the viewing window. The curve y = e^x is between the other two curves.">
            <a:extLst>
              <a:ext uri="{FF2B5EF4-FFF2-40B4-BE49-F238E27FC236}">
                <a16:creationId xmlns="" xmlns:a16="http://schemas.microsoft.com/office/drawing/2014/main" id="{8130C61E-1511-4568-88A8-18A11C1AF46E}"/>
              </a:ext>
            </a:extLst>
          </p:cNvPr>
          <p:cNvPicPr>
            <a:picLocks noGrp="1" noChangeAspect="1"/>
          </p:cNvPicPr>
          <p:nvPr>
            <p:ph sz="quarter" idx="32"/>
          </p:nvPr>
        </p:nvPicPr>
        <p:blipFill>
          <a:blip r:embed="rId11"/>
          <a:stretch>
            <a:fillRect/>
          </a:stretch>
        </p:blipFill>
        <p:spPr>
          <a:xfrm>
            <a:off x="7764026" y="2697048"/>
            <a:ext cx="3194026" cy="2483545"/>
          </a:xfrm>
          <a:prstGeom prst="rect">
            <a:avLst/>
          </a:prstGeom>
        </p:spPr>
      </p:pic>
    </p:spTree>
    <p:extLst>
      <p:ext uri="{BB962C8B-B14F-4D97-AF65-F5344CB8AC3E}">
        <p14:creationId xmlns:p14="http://schemas.microsoft.com/office/powerpoint/2010/main" val="1610427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4B08A5-EB30-4332-8EA7-5C203D7589FC}"/>
              </a:ext>
            </a:extLst>
          </p:cNvPr>
          <p:cNvSpPr>
            <a:spLocks noGrp="1"/>
          </p:cNvSpPr>
          <p:nvPr>
            <p:ph type="title"/>
          </p:nvPr>
        </p:nvSpPr>
        <p:spPr/>
        <p:txBody>
          <a:bodyPr/>
          <a:lstStyle/>
          <a:p>
            <a:pPr algn="l"/>
            <a:r>
              <a:rPr lang="en-US" altLang="en-US" dirty="0"/>
              <a:t>The Number </a:t>
            </a:r>
            <a:r>
              <a:rPr lang="en-US" altLang="en-US" i="1" dirty="0"/>
              <a:t>e </a:t>
            </a:r>
            <a:r>
              <a:rPr lang="en-US" altLang="en-US" b="0" dirty="0"/>
              <a:t>(6 of </a:t>
            </a:r>
            <a:r>
              <a:rPr lang="en-US" altLang="en-US" b="0" dirty="0" smtClean="0"/>
              <a:t>6)</a:t>
            </a:r>
            <a:endParaRPr lang="en-US" dirty="0"/>
          </a:p>
        </p:txBody>
      </p:sp>
      <p:sp>
        <p:nvSpPr>
          <p:cNvPr id="3" name="Content Placeholder 2">
            <a:extLst>
              <a:ext uri="{FF2B5EF4-FFF2-40B4-BE49-F238E27FC236}">
                <a16:creationId xmlns="" xmlns:a16="http://schemas.microsoft.com/office/drawing/2014/main" id="{FF568F6E-839D-4318-BD5C-117BE5EC48FA}"/>
              </a:ext>
            </a:extLst>
          </p:cNvPr>
          <p:cNvSpPr>
            <a:spLocks noGrp="1"/>
          </p:cNvSpPr>
          <p:nvPr>
            <p:ph sz="quarter" idx="23"/>
          </p:nvPr>
        </p:nvSpPr>
        <p:spPr>
          <a:xfrm>
            <a:off x="736600" y="1289050"/>
            <a:ext cx="10718800" cy="372834"/>
          </a:xfrm>
        </p:spPr>
        <p:txBody>
          <a:bodyPr/>
          <a:lstStyle/>
          <a:p>
            <a:pPr>
              <a:lnSpc>
                <a:spcPct val="100000"/>
              </a:lnSpc>
            </a:pPr>
            <a:r>
              <a:rPr lang="en-US" altLang="en-US" dirty="0"/>
              <a:t>We will see that the value of </a:t>
            </a:r>
            <a:r>
              <a:rPr lang="en-US" altLang="en-US" i="1" dirty="0"/>
              <a:t>e</a:t>
            </a:r>
            <a:r>
              <a:rPr lang="en-US" altLang="en-US" dirty="0"/>
              <a:t>, correct to five decimal places, is</a:t>
            </a:r>
            <a:endParaRPr lang="en-US" dirty="0"/>
          </a:p>
        </p:txBody>
      </p:sp>
      <p:sp>
        <p:nvSpPr>
          <p:cNvPr id="4" name="Content Placeholder 3">
            <a:extLst>
              <a:ext uri="{FF2B5EF4-FFF2-40B4-BE49-F238E27FC236}">
                <a16:creationId xmlns="" xmlns:a16="http://schemas.microsoft.com/office/drawing/2014/main" id="{380AD612-51EE-468E-A782-A2CC9C451AD3}"/>
              </a:ext>
            </a:extLst>
          </p:cNvPr>
          <p:cNvSpPr>
            <a:spLocks noGrp="1"/>
          </p:cNvSpPr>
          <p:nvPr>
            <p:ph sz="quarter" idx="24"/>
          </p:nvPr>
        </p:nvSpPr>
        <p:spPr>
          <a:xfrm>
            <a:off x="5217040" y="1857375"/>
            <a:ext cx="1751571" cy="401638"/>
          </a:xfrm>
        </p:spPr>
        <p:txBody>
          <a:bodyPr/>
          <a:lstStyle/>
          <a:p>
            <a:r>
              <a:rPr lang="en-US" altLang="en-US" i="1" dirty="0"/>
              <a:t>e</a:t>
            </a:r>
            <a:r>
              <a:rPr lang="en-US" altLang="en-US" dirty="0"/>
              <a:t> </a:t>
            </a:r>
            <a:r>
              <a:rPr lang="en-US" altLang="en-US"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altLang="en-US" dirty="0">
                <a:ea typeface="Times New Roman" panose="02020603050405020304" pitchFamily="18" charset="0"/>
                <a:cs typeface="Arial" panose="020B0604020202020204" pitchFamily="34" charset="0"/>
                <a:sym typeface="Symbol" panose="05050102010706020507" pitchFamily="18" charset="2"/>
              </a:rPr>
              <a:t> 2.71828</a:t>
            </a:r>
            <a:endParaRPr lang="en-US" dirty="0"/>
          </a:p>
        </p:txBody>
      </p:sp>
      <p:sp>
        <p:nvSpPr>
          <p:cNvPr id="5" name="Content Placeholder 4">
            <a:extLst>
              <a:ext uri="{FF2B5EF4-FFF2-40B4-BE49-F238E27FC236}">
                <a16:creationId xmlns="" xmlns:a16="http://schemas.microsoft.com/office/drawing/2014/main" id="{A272C633-C1AA-4605-B2A5-2889659F4690}"/>
              </a:ext>
            </a:extLst>
          </p:cNvPr>
          <p:cNvSpPr>
            <a:spLocks noGrp="1"/>
          </p:cNvSpPr>
          <p:nvPr>
            <p:ph sz="quarter" idx="25"/>
          </p:nvPr>
        </p:nvSpPr>
        <p:spPr>
          <a:xfrm>
            <a:off x="736600" y="2406879"/>
            <a:ext cx="2714523" cy="372834"/>
          </a:xfrm>
        </p:spPr>
        <p:txBody>
          <a:bodyPr/>
          <a:lstStyle/>
          <a:p>
            <a:r>
              <a:rPr lang="en-US" altLang="en-US" dirty="0">
                <a:ea typeface="Times New Roman" panose="02020603050405020304" pitchFamily="18" charset="0"/>
                <a:cs typeface="Arial" panose="020B0604020202020204" pitchFamily="34" charset="0"/>
                <a:sym typeface="Symbol" panose="05050102010706020507" pitchFamily="18" charset="2"/>
              </a:rPr>
              <a:t>We call the function</a:t>
            </a:r>
            <a:endParaRPr lang="en-US" dirty="0"/>
          </a:p>
        </p:txBody>
      </p:sp>
      <p:graphicFrame>
        <p:nvGraphicFramePr>
          <p:cNvPr id="12" name="Content Placeholder 11" descr="f(x) = e^x">
            <a:extLst>
              <a:ext uri="{FF2B5EF4-FFF2-40B4-BE49-F238E27FC236}">
                <a16:creationId xmlns="" xmlns:a16="http://schemas.microsoft.com/office/drawing/2014/main" id="{C1B09EA5-877F-4860-A285-D9A760350BF6}"/>
              </a:ext>
            </a:extLst>
          </p:cNvPr>
          <p:cNvGraphicFramePr>
            <a:graphicFrameLocks noGrp="1" noChangeAspect="1"/>
          </p:cNvGraphicFramePr>
          <p:nvPr>
            <p:ph sz="quarter" idx="26"/>
            <p:extLst>
              <p:ext uri="{D42A27DB-BD31-4B8C-83A1-F6EECF244321}">
                <p14:modId xmlns:p14="http://schemas.microsoft.com/office/powerpoint/2010/main" val="3622165549"/>
              </p:ext>
            </p:extLst>
          </p:nvPr>
        </p:nvGraphicFramePr>
        <p:xfrm>
          <a:off x="3471863" y="2376488"/>
          <a:ext cx="1168400" cy="406400"/>
        </p:xfrm>
        <a:graphic>
          <a:graphicData uri="http://schemas.openxmlformats.org/presentationml/2006/ole">
            <mc:AlternateContent xmlns:mc="http://schemas.openxmlformats.org/markup-compatibility/2006">
              <mc:Choice xmlns:v="urn:schemas-microsoft-com:vml" Requires="v">
                <p:oleObj spid="_x0000_s403640" name="Equation" r:id="rId3" imgW="1168200" imgH="406080" progId="Equation.DSMT4">
                  <p:embed/>
                </p:oleObj>
              </mc:Choice>
              <mc:Fallback>
                <p:oleObj name="Equation" r:id="rId3" imgW="1168200" imgH="406080" progId="Equation.DSMT4">
                  <p:embed/>
                  <p:pic>
                    <p:nvPicPr>
                      <p:cNvPr id="0" name="Picture 147" descr="f(x) = 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2376488"/>
                        <a:ext cx="116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51C1DF94-6E38-4CFC-9DE6-41F03F02498B}"/>
              </a:ext>
            </a:extLst>
          </p:cNvPr>
          <p:cNvSpPr>
            <a:spLocks noGrp="1"/>
          </p:cNvSpPr>
          <p:nvPr>
            <p:ph sz="quarter" idx="27"/>
          </p:nvPr>
        </p:nvSpPr>
        <p:spPr>
          <a:xfrm>
            <a:off x="4719896" y="2436403"/>
            <a:ext cx="4853339" cy="338656"/>
          </a:xfrm>
        </p:spPr>
        <p:txBody>
          <a:bodyPr/>
          <a:lstStyle/>
          <a:p>
            <a:r>
              <a:rPr lang="en-US" altLang="en-US" dirty="0"/>
              <a:t>the </a:t>
            </a:r>
            <a:r>
              <a:rPr lang="en-US" altLang="en-US" b="1" dirty="0"/>
              <a:t>natural exponential function</a:t>
            </a:r>
            <a:r>
              <a:rPr lang="en-US" altLang="en-US" dirty="0"/>
              <a:t>.</a:t>
            </a:r>
            <a:endParaRPr lang="en-US" dirty="0"/>
          </a:p>
        </p:txBody>
      </p:sp>
    </p:spTree>
    <p:extLst>
      <p:ext uri="{BB962C8B-B14F-4D97-AF65-F5344CB8AC3E}">
        <p14:creationId xmlns:p14="http://schemas.microsoft.com/office/powerpoint/2010/main" val="1883435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CD107-EB75-4F3D-9814-C018AB64B40D}"/>
              </a:ext>
            </a:extLst>
          </p:cNvPr>
          <p:cNvSpPr>
            <a:spLocks noGrp="1"/>
          </p:cNvSpPr>
          <p:nvPr>
            <p:ph type="title"/>
          </p:nvPr>
        </p:nvSpPr>
        <p:spPr/>
        <p:txBody>
          <a:bodyPr/>
          <a:lstStyle/>
          <a:p>
            <a:pPr algn="l"/>
            <a:r>
              <a:rPr lang="en-US" altLang="en-US" dirty="0"/>
              <a:t>Example </a:t>
            </a:r>
            <a:r>
              <a:rPr lang="en-US" altLang="en-US" dirty="0" smtClean="0"/>
              <a:t>5</a:t>
            </a:r>
            <a:endParaRPr lang="en-US" dirty="0"/>
          </a:p>
        </p:txBody>
      </p:sp>
      <p:sp>
        <p:nvSpPr>
          <p:cNvPr id="25" name="Content Placeholder 2">
            <a:extLst>
              <a:ext uri="{FF2B5EF4-FFF2-40B4-BE49-F238E27FC236}">
                <a16:creationId xmlns="" xmlns:a16="http://schemas.microsoft.com/office/drawing/2014/main" id="{B3DF15CE-7C8E-45EC-AEB5-A784F0D1B750}"/>
              </a:ext>
            </a:extLst>
          </p:cNvPr>
          <p:cNvSpPr>
            <a:spLocks noGrp="1"/>
          </p:cNvSpPr>
          <p:nvPr>
            <p:ph sz="quarter" idx="23"/>
          </p:nvPr>
        </p:nvSpPr>
        <p:spPr>
          <a:xfrm>
            <a:off x="736600" y="1289050"/>
            <a:ext cx="2379873" cy="365148"/>
          </a:xfrm>
        </p:spPr>
        <p:txBody>
          <a:bodyPr/>
          <a:lstStyle/>
          <a:p>
            <a:pPr>
              <a:lnSpc>
                <a:spcPct val="100000"/>
              </a:lnSpc>
            </a:pPr>
            <a:r>
              <a:rPr lang="en-US" altLang="en-US" sz="2200" dirty="0"/>
              <a:t>Graph the function</a:t>
            </a:r>
            <a:endParaRPr lang="en-US" sz="2200" dirty="0"/>
          </a:p>
        </p:txBody>
      </p:sp>
      <p:graphicFrame>
        <p:nvGraphicFramePr>
          <p:cNvPr id="26" name="Content Placeholder 29" descr="y = (1/2) e^(negative x) minus 1">
            <a:extLst>
              <a:ext uri="{FF2B5EF4-FFF2-40B4-BE49-F238E27FC236}">
                <a16:creationId xmlns="" xmlns:a16="http://schemas.microsoft.com/office/drawing/2014/main" id="{A9CBF039-388F-4435-BC9D-9DFE4A299433}"/>
              </a:ext>
            </a:extLst>
          </p:cNvPr>
          <p:cNvGraphicFramePr>
            <a:graphicFrameLocks noGrp="1" noChangeAspect="1"/>
          </p:cNvGraphicFramePr>
          <p:nvPr>
            <p:ph sz="quarter" idx="24"/>
            <p:extLst>
              <p:ext uri="{D42A27DB-BD31-4B8C-83A1-F6EECF244321}">
                <p14:modId xmlns:p14="http://schemas.microsoft.com/office/powerpoint/2010/main" val="728910254"/>
              </p:ext>
            </p:extLst>
          </p:nvPr>
        </p:nvGraphicFramePr>
        <p:xfrm>
          <a:off x="3117850" y="1122363"/>
          <a:ext cx="1454150" cy="647700"/>
        </p:xfrm>
        <a:graphic>
          <a:graphicData uri="http://schemas.openxmlformats.org/presentationml/2006/ole">
            <mc:AlternateContent xmlns:mc="http://schemas.openxmlformats.org/markup-compatibility/2006">
              <mc:Choice xmlns:v="urn:schemas-microsoft-com:vml" Requires="v">
                <p:oleObj spid="_x0000_s440509" name="Equation" r:id="rId3" imgW="1625400" imgH="723600" progId="Equation.DSMT4">
                  <p:embed/>
                </p:oleObj>
              </mc:Choice>
              <mc:Fallback>
                <p:oleObj name="Equation" r:id="rId3" imgW="1625400" imgH="723600" progId="Equation.DSMT4">
                  <p:embed/>
                  <p:pic>
                    <p:nvPicPr>
                      <p:cNvPr id="0" name="Picture 4" descr="y = (1/2) e^(negative x) minus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50" y="1122363"/>
                        <a:ext cx="14541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4">
            <a:extLst>
              <a:ext uri="{FF2B5EF4-FFF2-40B4-BE49-F238E27FC236}">
                <a16:creationId xmlns="" xmlns:a16="http://schemas.microsoft.com/office/drawing/2014/main" id="{5713031B-65CC-4847-AC97-964EF670BBFE}"/>
              </a:ext>
            </a:extLst>
          </p:cNvPr>
          <p:cNvSpPr>
            <a:spLocks noGrp="1"/>
          </p:cNvSpPr>
          <p:nvPr>
            <p:ph sz="quarter" idx="25"/>
          </p:nvPr>
        </p:nvSpPr>
        <p:spPr>
          <a:xfrm>
            <a:off x="4689814" y="1287919"/>
            <a:ext cx="4494698" cy="288334"/>
          </a:xfrm>
        </p:spPr>
        <p:txBody>
          <a:bodyPr/>
          <a:lstStyle/>
          <a:p>
            <a:pPr>
              <a:lnSpc>
                <a:spcPct val="100000"/>
              </a:lnSpc>
            </a:pPr>
            <a:r>
              <a:rPr lang="en-US" altLang="en-US" sz="2200" dirty="0"/>
              <a:t>and state the domain and range.</a:t>
            </a:r>
            <a:endParaRPr lang="en-US" sz="2200" dirty="0"/>
          </a:p>
        </p:txBody>
      </p:sp>
      <p:sp>
        <p:nvSpPr>
          <p:cNvPr id="28" name="Content Placeholder 5">
            <a:extLst>
              <a:ext uri="{FF2B5EF4-FFF2-40B4-BE49-F238E27FC236}">
                <a16:creationId xmlns="" xmlns:a16="http://schemas.microsoft.com/office/drawing/2014/main" id="{DEC3311B-1BD9-44EC-B8BC-59706F3F9C27}"/>
              </a:ext>
            </a:extLst>
          </p:cNvPr>
          <p:cNvSpPr>
            <a:spLocks noGrp="1"/>
          </p:cNvSpPr>
          <p:nvPr>
            <p:ph sz="quarter" idx="26"/>
          </p:nvPr>
        </p:nvSpPr>
        <p:spPr>
          <a:xfrm>
            <a:off x="727589" y="1846122"/>
            <a:ext cx="1267633" cy="251775"/>
          </a:xfrm>
        </p:spPr>
        <p:txBody>
          <a:bodyPr/>
          <a:lstStyle/>
          <a:p>
            <a:r>
              <a:rPr lang="en-US" altLang="en-US" sz="2200" dirty="0">
                <a:solidFill>
                  <a:srgbClr val="0079C2"/>
                </a:solidFill>
              </a:rPr>
              <a:t>Solution:</a:t>
            </a:r>
          </a:p>
        </p:txBody>
      </p:sp>
      <p:sp>
        <p:nvSpPr>
          <p:cNvPr id="29" name="Content Placeholder 6">
            <a:extLst>
              <a:ext uri="{FF2B5EF4-FFF2-40B4-BE49-F238E27FC236}">
                <a16:creationId xmlns="" xmlns:a16="http://schemas.microsoft.com/office/drawing/2014/main" id="{27418C26-35BB-4105-9224-A47FD0523CA7}"/>
              </a:ext>
            </a:extLst>
          </p:cNvPr>
          <p:cNvSpPr>
            <a:spLocks noGrp="1"/>
          </p:cNvSpPr>
          <p:nvPr>
            <p:ph sz="quarter" idx="27"/>
          </p:nvPr>
        </p:nvSpPr>
        <p:spPr>
          <a:xfrm>
            <a:off x="736601" y="2196701"/>
            <a:ext cx="3281218" cy="300344"/>
          </a:xfrm>
        </p:spPr>
        <p:txBody>
          <a:bodyPr/>
          <a:lstStyle/>
          <a:p>
            <a:r>
              <a:rPr lang="en-US" altLang="en-US" sz="2200" dirty="0"/>
              <a:t>We start with the graph of</a:t>
            </a:r>
            <a:endParaRPr lang="en-US" sz="2200" dirty="0"/>
          </a:p>
        </p:txBody>
      </p:sp>
      <p:graphicFrame>
        <p:nvGraphicFramePr>
          <p:cNvPr id="30" name="Content Placeholder 31" descr="y = (e^x)">
            <a:extLst>
              <a:ext uri="{FF2B5EF4-FFF2-40B4-BE49-F238E27FC236}">
                <a16:creationId xmlns="" xmlns:a16="http://schemas.microsoft.com/office/drawing/2014/main" id="{493A3AEE-6272-43B4-B3EB-6F4FE2CD7221}"/>
              </a:ext>
            </a:extLst>
          </p:cNvPr>
          <p:cNvGraphicFramePr>
            <a:graphicFrameLocks noGrp="1" noChangeAspect="1"/>
          </p:cNvGraphicFramePr>
          <p:nvPr>
            <p:ph sz="quarter" idx="28"/>
            <p:extLst>
              <p:ext uri="{D42A27DB-BD31-4B8C-83A1-F6EECF244321}">
                <p14:modId xmlns:p14="http://schemas.microsoft.com/office/powerpoint/2010/main" val="2318068520"/>
              </p:ext>
            </p:extLst>
          </p:nvPr>
        </p:nvGraphicFramePr>
        <p:xfrm>
          <a:off x="4019550" y="2112968"/>
          <a:ext cx="815975" cy="395287"/>
        </p:xfrm>
        <a:graphic>
          <a:graphicData uri="http://schemas.openxmlformats.org/presentationml/2006/ole">
            <mc:AlternateContent xmlns:mc="http://schemas.openxmlformats.org/markup-compatibility/2006">
              <mc:Choice xmlns:v="urn:schemas-microsoft-com:vml" Requires="v">
                <p:oleObj spid="_x0000_s440510" name="Equation" r:id="rId5" imgW="838080" imgH="406080" progId="Equation.DSMT4">
                  <p:embed/>
                </p:oleObj>
              </mc:Choice>
              <mc:Fallback>
                <p:oleObj name="Equation" r:id="rId5" imgW="838080" imgH="406080" progId="Equation.DSMT4">
                  <p:embed/>
                  <p:pic>
                    <p:nvPicPr>
                      <p:cNvPr id="0" name="Picture 5" descr="y = (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12968"/>
                        <a:ext cx="8159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6">
            <a:extLst>
              <a:ext uri="{FF2B5EF4-FFF2-40B4-BE49-F238E27FC236}">
                <a16:creationId xmlns="" xmlns:a16="http://schemas.microsoft.com/office/drawing/2014/main" id="{27418C26-35BB-4105-9224-A47FD0523CA7}"/>
              </a:ext>
            </a:extLst>
          </p:cNvPr>
          <p:cNvSpPr>
            <a:spLocks noGrp="1"/>
          </p:cNvSpPr>
          <p:nvPr>
            <p:ph sz="quarter" idx="27"/>
          </p:nvPr>
        </p:nvSpPr>
        <p:spPr>
          <a:xfrm>
            <a:off x="4902765" y="2205648"/>
            <a:ext cx="5692666" cy="300344"/>
          </a:xfrm>
        </p:spPr>
        <p:txBody>
          <a:bodyPr/>
          <a:lstStyle/>
          <a:p>
            <a:r>
              <a:rPr lang="en-US" sz="2000" dirty="0" smtClean="0"/>
              <a:t>from </a:t>
            </a:r>
            <a:r>
              <a:rPr lang="en-US" sz="2000" dirty="0"/>
              <a:t>Figures 14 and 16(a) and </a:t>
            </a:r>
            <a:r>
              <a:rPr lang="en-US" sz="2000" dirty="0" smtClean="0"/>
              <a:t>reflect about</a:t>
            </a:r>
            <a:endParaRPr lang="en-US" sz="2200" dirty="0"/>
          </a:p>
        </p:txBody>
      </p:sp>
      <p:sp>
        <p:nvSpPr>
          <p:cNvPr id="31" name="Content Placeholder 9">
            <a:extLst>
              <a:ext uri="{FF2B5EF4-FFF2-40B4-BE49-F238E27FC236}">
                <a16:creationId xmlns="" xmlns:a16="http://schemas.microsoft.com/office/drawing/2014/main" id="{9E7844E1-4476-4073-89B2-7DD76787DEB2}"/>
              </a:ext>
            </a:extLst>
          </p:cNvPr>
          <p:cNvSpPr>
            <a:spLocks noGrp="1"/>
          </p:cNvSpPr>
          <p:nvPr>
            <p:ph sz="quarter" idx="30"/>
          </p:nvPr>
        </p:nvSpPr>
        <p:spPr>
          <a:xfrm>
            <a:off x="742337" y="2550125"/>
            <a:ext cx="3681881" cy="307459"/>
          </a:xfrm>
        </p:spPr>
        <p:txBody>
          <a:bodyPr/>
          <a:lstStyle/>
          <a:p>
            <a:r>
              <a:rPr lang="en-US" altLang="en-US" sz="2200" dirty="0"/>
              <a:t>the </a:t>
            </a:r>
            <a:r>
              <a:rPr lang="en-US" altLang="en-US" sz="2200" i="1" dirty="0"/>
              <a:t>y</a:t>
            </a:r>
            <a:r>
              <a:rPr lang="en-US" altLang="en-US" sz="2200" dirty="0"/>
              <a:t>-axis to get the graph of</a:t>
            </a:r>
            <a:endParaRPr lang="en-US" sz="2200" dirty="0"/>
          </a:p>
        </p:txBody>
      </p:sp>
      <p:graphicFrame>
        <p:nvGraphicFramePr>
          <p:cNvPr id="32" name="Content Placeholder 33" descr="y = e^(negative x)">
            <a:extLst>
              <a:ext uri="{FF2B5EF4-FFF2-40B4-BE49-F238E27FC236}">
                <a16:creationId xmlns="" xmlns:a16="http://schemas.microsoft.com/office/drawing/2014/main" id="{688CB708-D5B6-4BA8-A087-1FB1D0173DCA}"/>
              </a:ext>
            </a:extLst>
          </p:cNvPr>
          <p:cNvGraphicFramePr>
            <a:graphicFrameLocks noGrp="1" noChangeAspect="1"/>
          </p:cNvGraphicFramePr>
          <p:nvPr>
            <p:ph sz="quarter" idx="31"/>
            <p:extLst>
              <p:ext uri="{D42A27DB-BD31-4B8C-83A1-F6EECF244321}">
                <p14:modId xmlns:p14="http://schemas.microsoft.com/office/powerpoint/2010/main" val="1923659056"/>
              </p:ext>
            </p:extLst>
          </p:nvPr>
        </p:nvGraphicFramePr>
        <p:xfrm>
          <a:off x="4395788" y="2479680"/>
          <a:ext cx="933450" cy="393700"/>
        </p:xfrm>
        <a:graphic>
          <a:graphicData uri="http://schemas.openxmlformats.org/presentationml/2006/ole">
            <mc:AlternateContent xmlns:mc="http://schemas.openxmlformats.org/markup-compatibility/2006">
              <mc:Choice xmlns:v="urn:schemas-microsoft-com:vml" Requires="v">
                <p:oleObj spid="_x0000_s440511" name="Equation" r:id="rId7" imgW="965160" imgH="406080" progId="Equation.DSMT4">
                  <p:embed/>
                </p:oleObj>
              </mc:Choice>
              <mc:Fallback>
                <p:oleObj name="Equation" r:id="rId7" imgW="965160" imgH="406080" progId="Equation.DSMT4">
                  <p:embed/>
                  <p:pic>
                    <p:nvPicPr>
                      <p:cNvPr id="0" name="Picture 6" descr="y = e^(negative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5788" y="2479680"/>
                        <a:ext cx="9334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ontent Placeholder 11">
            <a:extLst>
              <a:ext uri="{FF2B5EF4-FFF2-40B4-BE49-F238E27FC236}">
                <a16:creationId xmlns="" xmlns:a16="http://schemas.microsoft.com/office/drawing/2014/main" id="{23C10D3D-AE4E-4C67-8958-DD1836AB0163}"/>
              </a:ext>
            </a:extLst>
          </p:cNvPr>
          <p:cNvSpPr>
            <a:spLocks noGrp="1"/>
          </p:cNvSpPr>
          <p:nvPr>
            <p:ph sz="quarter" idx="32"/>
          </p:nvPr>
        </p:nvSpPr>
        <p:spPr>
          <a:xfrm>
            <a:off x="5389272" y="2544190"/>
            <a:ext cx="4816911" cy="362263"/>
          </a:xfrm>
        </p:spPr>
        <p:txBody>
          <a:bodyPr/>
          <a:lstStyle/>
          <a:p>
            <a:r>
              <a:rPr lang="en-US" altLang="en-US" sz="2200" dirty="0"/>
              <a:t>in Figure </a:t>
            </a:r>
            <a:r>
              <a:rPr lang="en-US" altLang="en-US" sz="2200" dirty="0" smtClean="0"/>
              <a:t>16(b</a:t>
            </a:r>
            <a:r>
              <a:rPr lang="en-US" altLang="en-US" sz="2200" dirty="0"/>
              <a:t>). </a:t>
            </a:r>
            <a:r>
              <a:rPr lang="en-US" altLang="en-US" sz="2200" dirty="0" smtClean="0"/>
              <a:t>(</a:t>
            </a:r>
            <a:r>
              <a:rPr lang="en-US" sz="2000" dirty="0"/>
              <a:t>Notice that the tangent</a:t>
            </a:r>
            <a:endParaRPr lang="en-US" sz="2200" dirty="0"/>
          </a:p>
        </p:txBody>
      </p:sp>
      <p:sp>
        <p:nvSpPr>
          <p:cNvPr id="34" name="Content Placeholder 12">
            <a:extLst>
              <a:ext uri="{FF2B5EF4-FFF2-40B4-BE49-F238E27FC236}">
                <a16:creationId xmlns="" xmlns:a16="http://schemas.microsoft.com/office/drawing/2014/main" id="{4C43E40F-B9F8-4212-88A5-9CC7A36A779D}"/>
              </a:ext>
            </a:extLst>
          </p:cNvPr>
          <p:cNvSpPr>
            <a:spLocks noGrp="1"/>
          </p:cNvSpPr>
          <p:nvPr>
            <p:ph sz="quarter" idx="33"/>
          </p:nvPr>
        </p:nvSpPr>
        <p:spPr>
          <a:xfrm>
            <a:off x="736599" y="2952521"/>
            <a:ext cx="5993894" cy="419305"/>
          </a:xfrm>
        </p:spPr>
        <p:txBody>
          <a:bodyPr/>
          <a:lstStyle/>
          <a:p>
            <a:r>
              <a:rPr lang="en-US" sz="2000" dirty="0"/>
              <a:t>line to the graph at the </a:t>
            </a:r>
            <a:r>
              <a:rPr lang="en-US" sz="2000" i="1" dirty="0"/>
              <a:t>y</a:t>
            </a:r>
            <a:r>
              <a:rPr lang="en-US" sz="2000" dirty="0"/>
              <a:t>-intercept has slope</a:t>
            </a:r>
            <a:r>
              <a:rPr lang="en-US" altLang="en-US" sz="2200" dirty="0" smtClean="0"/>
              <a:t> </a:t>
            </a:r>
            <a:r>
              <a:rPr lang="en-US" altLang="en-US" sz="2200" dirty="0"/>
              <a:t>of −1).</a:t>
            </a:r>
            <a:endParaRPr lang="en-US" sz="2200" dirty="0"/>
          </a:p>
        </p:txBody>
      </p:sp>
      <p:sp>
        <p:nvSpPr>
          <p:cNvPr id="36" name="Content Placeholder 15">
            <a:extLst>
              <a:ext uri="{FF2B5EF4-FFF2-40B4-BE49-F238E27FC236}">
                <a16:creationId xmlns="" xmlns:a16="http://schemas.microsoft.com/office/drawing/2014/main" id="{F8554D11-C344-486A-8712-BDA544DB2739}"/>
              </a:ext>
            </a:extLst>
          </p:cNvPr>
          <p:cNvSpPr>
            <a:spLocks noGrp="1"/>
          </p:cNvSpPr>
          <p:nvPr>
            <p:ph sz="quarter" idx="36"/>
          </p:nvPr>
        </p:nvSpPr>
        <p:spPr>
          <a:xfrm>
            <a:off x="1770910" y="5601843"/>
            <a:ext cx="989576" cy="218447"/>
          </a:xfrm>
        </p:spPr>
        <p:txBody>
          <a:bodyPr/>
          <a:lstStyle/>
          <a:p>
            <a:r>
              <a:rPr lang="en-US" altLang="en-US" sz="1200" b="1" dirty="0"/>
              <a:t>Figure </a:t>
            </a:r>
            <a:r>
              <a:rPr lang="en-US" altLang="en-US" sz="1200" b="1" dirty="0" smtClean="0"/>
              <a:t>14</a:t>
            </a:r>
            <a:endParaRPr lang="en-US" altLang="en-US" sz="1200" b="1" i="1" baseline="30000" dirty="0"/>
          </a:p>
        </p:txBody>
      </p:sp>
      <p:pic>
        <p:nvPicPr>
          <p:cNvPr id="35" name="Content Placeholder 34" descr="A curve and a line are graphed on the x y coordinate plane. The curve y = e^x rises away from the negative x axis, goes up and to the right, passes through (0, 1), goes up and to the right, and exits the top right of the viewing window. The rising line m = 1 is tangent to the curve at (0, 1).">
            <a:extLst>
              <a:ext uri="{FF2B5EF4-FFF2-40B4-BE49-F238E27FC236}">
                <a16:creationId xmlns="" xmlns:a16="http://schemas.microsoft.com/office/drawing/2014/main" id="{F5EA264A-5B2D-407F-B53E-19E701BBF890}"/>
              </a:ext>
            </a:extLst>
          </p:cNvPr>
          <p:cNvPicPr>
            <a:picLocks noGrp="1" noChangeAspect="1"/>
          </p:cNvPicPr>
          <p:nvPr>
            <p:ph sz="quarter" idx="34"/>
          </p:nvPr>
        </p:nvPicPr>
        <p:blipFill>
          <a:blip r:embed="rId9"/>
          <a:stretch>
            <a:fillRect/>
          </a:stretch>
        </p:blipFill>
        <p:spPr>
          <a:xfrm>
            <a:off x="1116427" y="3371826"/>
            <a:ext cx="1979069" cy="2021487"/>
          </a:xfrm>
          <a:prstGeom prst="rect">
            <a:avLst/>
          </a:prstGeom>
        </p:spPr>
      </p:pic>
      <p:sp>
        <p:nvSpPr>
          <p:cNvPr id="21" name="Content Placeholder 4">
            <a:extLst>
              <a:ext uri="{FF2B5EF4-FFF2-40B4-BE49-F238E27FC236}">
                <a16:creationId xmlns="" xmlns:a16="http://schemas.microsoft.com/office/drawing/2014/main" id="{BFB84898-8C42-4797-B212-93694C322BD2}"/>
              </a:ext>
            </a:extLst>
          </p:cNvPr>
          <p:cNvSpPr>
            <a:spLocks noGrp="1"/>
          </p:cNvSpPr>
          <p:nvPr>
            <p:ph sz="quarter" idx="25"/>
          </p:nvPr>
        </p:nvSpPr>
        <p:spPr>
          <a:xfrm>
            <a:off x="7180427" y="6169974"/>
            <a:ext cx="1492066" cy="243065"/>
          </a:xfrm>
        </p:spPr>
        <p:txBody>
          <a:bodyPr/>
          <a:lstStyle/>
          <a:p>
            <a:r>
              <a:rPr lang="en-US" altLang="en-US" sz="1200" b="1" dirty="0"/>
              <a:t>Figure </a:t>
            </a:r>
            <a:r>
              <a:rPr lang="en-US" altLang="en-US" sz="1200" b="1" dirty="0" smtClean="0"/>
              <a:t>16</a:t>
            </a:r>
            <a:endParaRPr lang="en-US" sz="1200" b="1" dirty="0"/>
          </a:p>
        </p:txBody>
      </p:sp>
      <p:sp>
        <p:nvSpPr>
          <p:cNvPr id="37" name="Content Placeholder 16">
            <a:extLst>
              <a:ext uri="{FF2B5EF4-FFF2-40B4-BE49-F238E27FC236}">
                <a16:creationId xmlns="" xmlns:a16="http://schemas.microsoft.com/office/drawing/2014/main" id="{E7A28863-E500-4785-9D55-E8367E14C724}"/>
              </a:ext>
            </a:extLst>
          </p:cNvPr>
          <p:cNvSpPr>
            <a:spLocks noGrp="1"/>
          </p:cNvSpPr>
          <p:nvPr>
            <p:ph sz="quarter" idx="37"/>
          </p:nvPr>
        </p:nvSpPr>
        <p:spPr>
          <a:xfrm>
            <a:off x="5542586" y="5745857"/>
            <a:ext cx="294872" cy="217812"/>
          </a:xfrm>
        </p:spPr>
        <p:txBody>
          <a:bodyPr/>
          <a:lstStyle/>
          <a:p>
            <a:r>
              <a:rPr lang="en-US" altLang="en-US" sz="1400" b="1" dirty="0"/>
              <a:t>(a)</a:t>
            </a:r>
            <a:endParaRPr lang="en-US" sz="1400" dirty="0"/>
          </a:p>
        </p:txBody>
      </p:sp>
      <p:graphicFrame>
        <p:nvGraphicFramePr>
          <p:cNvPr id="39" name="Content Placeholder 37" descr="y = (e^x)">
            <a:extLst>
              <a:ext uri="{FF2B5EF4-FFF2-40B4-BE49-F238E27FC236}">
                <a16:creationId xmlns="" xmlns:a16="http://schemas.microsoft.com/office/drawing/2014/main" id="{051307D0-D455-41C9-A80F-47D7EC0740B1}"/>
              </a:ext>
            </a:extLst>
          </p:cNvPr>
          <p:cNvGraphicFramePr>
            <a:graphicFrameLocks noGrp="1" noChangeAspect="1"/>
          </p:cNvGraphicFramePr>
          <p:nvPr>
            <p:ph sz="quarter" idx="4294967295"/>
            <p:extLst>
              <p:ext uri="{D42A27DB-BD31-4B8C-83A1-F6EECF244321}">
                <p14:modId xmlns:p14="http://schemas.microsoft.com/office/powerpoint/2010/main" val="1260525263"/>
              </p:ext>
            </p:extLst>
          </p:nvPr>
        </p:nvGraphicFramePr>
        <p:xfrm>
          <a:off x="5866148" y="5677910"/>
          <a:ext cx="585788" cy="284163"/>
        </p:xfrm>
        <a:graphic>
          <a:graphicData uri="http://schemas.openxmlformats.org/presentationml/2006/ole">
            <mc:AlternateContent xmlns:mc="http://schemas.openxmlformats.org/markup-compatibility/2006">
              <mc:Choice xmlns:v="urn:schemas-microsoft-com:vml" Requires="v">
                <p:oleObj spid="_x0000_s440512" name="Equation" r:id="rId10" imgW="838080" imgH="406080" progId="Equation.DSMT4">
                  <p:embed/>
                </p:oleObj>
              </mc:Choice>
              <mc:Fallback>
                <p:oleObj name="Equation" r:id="rId10" imgW="838080" imgH="406080" progId="Equation.DSMT4">
                  <p:embed/>
                  <p:pic>
                    <p:nvPicPr>
                      <p:cNvPr id="0" name="Picture 7" descr="y = (e^x)"/>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6148" y="5677910"/>
                        <a:ext cx="585788"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 name="Content Placeholder 35" descr="A curve is graphed on the x y coordinate plane. It rises away from the negative x axis with increasing steepness, and passes through (0, 1).">
            <a:extLst>
              <a:ext uri="{FF2B5EF4-FFF2-40B4-BE49-F238E27FC236}">
                <a16:creationId xmlns="" xmlns:a16="http://schemas.microsoft.com/office/drawing/2014/main" id="{E97436EF-9C89-4A4F-9C92-C70124B88CAA}"/>
              </a:ext>
            </a:extLst>
          </p:cNvPr>
          <p:cNvPicPr>
            <a:picLocks noGrp="1" noChangeAspect="1"/>
          </p:cNvPicPr>
          <p:nvPr>
            <p:ph sz="quarter" idx="38"/>
          </p:nvPr>
        </p:nvPicPr>
        <p:blipFill>
          <a:blip r:embed="rId12"/>
          <a:stretch>
            <a:fillRect/>
          </a:stretch>
        </p:blipFill>
        <p:spPr>
          <a:xfrm>
            <a:off x="5033391" y="3493306"/>
            <a:ext cx="1697102" cy="1948764"/>
          </a:xfrm>
          <a:prstGeom prst="rect">
            <a:avLst/>
          </a:prstGeom>
        </p:spPr>
      </p:pic>
      <p:sp>
        <p:nvSpPr>
          <p:cNvPr id="41" name="Content Placeholder 20">
            <a:extLst>
              <a:ext uri="{FF2B5EF4-FFF2-40B4-BE49-F238E27FC236}">
                <a16:creationId xmlns="" xmlns:a16="http://schemas.microsoft.com/office/drawing/2014/main" id="{D5E0AD2B-A165-4DBF-B62E-DDD24DF15DD1}"/>
              </a:ext>
            </a:extLst>
          </p:cNvPr>
          <p:cNvSpPr>
            <a:spLocks noGrp="1"/>
          </p:cNvSpPr>
          <p:nvPr>
            <p:ph sz="quarter" idx="4294967295"/>
          </p:nvPr>
        </p:nvSpPr>
        <p:spPr>
          <a:xfrm>
            <a:off x="8686807" y="5708906"/>
            <a:ext cx="630095" cy="344956"/>
          </a:xfrm>
          <a:prstGeom prst="rect">
            <a:avLst/>
          </a:prstGeom>
        </p:spPr>
        <p:txBody>
          <a:bodyPr/>
          <a:lstStyle/>
          <a:p>
            <a:r>
              <a:rPr lang="en-US" sz="1400" b="1" dirty="0"/>
              <a:t>(b)</a:t>
            </a:r>
          </a:p>
        </p:txBody>
      </p:sp>
      <p:graphicFrame>
        <p:nvGraphicFramePr>
          <p:cNvPr id="42" name="Content Placeholder 41" descr="y = e^(negative x)">
            <a:extLst>
              <a:ext uri="{FF2B5EF4-FFF2-40B4-BE49-F238E27FC236}">
                <a16:creationId xmlns="" xmlns:a16="http://schemas.microsoft.com/office/drawing/2014/main" id="{9686E4F6-1CF4-41F8-BE32-C031FEBA427F}"/>
              </a:ext>
            </a:extLst>
          </p:cNvPr>
          <p:cNvGraphicFramePr>
            <a:graphicFrameLocks noGrp="1" noChangeAspect="1"/>
          </p:cNvGraphicFramePr>
          <p:nvPr>
            <p:ph sz="quarter" idx="4294967295"/>
            <p:extLst>
              <p:ext uri="{D42A27DB-BD31-4B8C-83A1-F6EECF244321}">
                <p14:modId xmlns:p14="http://schemas.microsoft.com/office/powerpoint/2010/main" val="3702886591"/>
              </p:ext>
            </p:extLst>
          </p:nvPr>
        </p:nvGraphicFramePr>
        <p:xfrm>
          <a:off x="9129092" y="5677910"/>
          <a:ext cx="628650" cy="265112"/>
        </p:xfrm>
        <a:graphic>
          <a:graphicData uri="http://schemas.openxmlformats.org/presentationml/2006/ole">
            <mc:AlternateContent xmlns:mc="http://schemas.openxmlformats.org/markup-compatibility/2006">
              <mc:Choice xmlns:v="urn:schemas-microsoft-com:vml" Requires="v">
                <p:oleObj spid="_x0000_s440513" name="Equation" r:id="rId13" imgW="965160" imgH="406080" progId="Equation.DSMT4">
                  <p:embed/>
                </p:oleObj>
              </mc:Choice>
              <mc:Fallback>
                <p:oleObj name="Equation" r:id="rId13" imgW="965160" imgH="406080" progId="Equation.DSMT4">
                  <p:embed/>
                  <p:pic>
                    <p:nvPicPr>
                      <p:cNvPr id="0" name="Picture 8" descr="y = e^(negative x)"/>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9092" y="5677910"/>
                        <a:ext cx="628650"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 name="Content Placeholder 38" descr="A curve is graphed on the x y coordinate plane. It falls with decreasing steepness toward the positive x axis, and passes through (0, 1).">
            <a:extLst>
              <a:ext uri="{FF2B5EF4-FFF2-40B4-BE49-F238E27FC236}">
                <a16:creationId xmlns="" xmlns:a16="http://schemas.microsoft.com/office/drawing/2014/main" id="{693DDAB0-6355-4FAF-85F4-B7230EAB7232}"/>
              </a:ext>
            </a:extLst>
          </p:cNvPr>
          <p:cNvPicPr>
            <a:picLocks noGrp="1" noChangeAspect="1"/>
          </p:cNvPicPr>
          <p:nvPr>
            <p:ph sz="quarter" idx="4294967295"/>
          </p:nvPr>
        </p:nvPicPr>
        <p:blipFill>
          <a:blip r:embed="rId15"/>
          <a:stretch>
            <a:fillRect/>
          </a:stretch>
        </p:blipFill>
        <p:spPr>
          <a:xfrm>
            <a:off x="8379326" y="3621706"/>
            <a:ext cx="1826857" cy="1894749"/>
          </a:xfrm>
          <a:prstGeom prst="rect">
            <a:avLst/>
          </a:prstGeom>
        </p:spPr>
      </p:pic>
    </p:spTree>
    <p:extLst>
      <p:ext uri="{BB962C8B-B14F-4D97-AF65-F5344CB8AC3E}">
        <p14:creationId xmlns:p14="http://schemas.microsoft.com/office/powerpoint/2010/main" val="2767760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CD107-EB75-4F3D-9814-C018AB64B40D}"/>
              </a:ext>
            </a:extLst>
          </p:cNvPr>
          <p:cNvSpPr>
            <a:spLocks noGrp="1"/>
          </p:cNvSpPr>
          <p:nvPr>
            <p:ph type="title"/>
          </p:nvPr>
        </p:nvSpPr>
        <p:spPr/>
        <p:txBody>
          <a:bodyPr/>
          <a:lstStyle/>
          <a:p>
            <a:pPr algn="l"/>
            <a:r>
              <a:rPr lang="en-US" altLang="en-US" dirty="0"/>
              <a:t>Example </a:t>
            </a:r>
            <a:r>
              <a:rPr lang="en-US" altLang="en-US" dirty="0" smtClean="0"/>
              <a:t>5 </a:t>
            </a:r>
            <a:r>
              <a:rPr lang="en-US" altLang="en-US" dirty="0"/>
              <a:t>– Solution</a:t>
            </a:r>
            <a:endParaRPr lang="en-US" dirty="0"/>
          </a:p>
        </p:txBody>
      </p:sp>
      <p:sp>
        <p:nvSpPr>
          <p:cNvPr id="3" name="Content Placeholder 2">
            <a:extLst>
              <a:ext uri="{FF2B5EF4-FFF2-40B4-BE49-F238E27FC236}">
                <a16:creationId xmlns="" xmlns:a16="http://schemas.microsoft.com/office/drawing/2014/main" id="{5F48A523-69AF-4FB4-8489-4CA6C6C91FF2}"/>
              </a:ext>
            </a:extLst>
          </p:cNvPr>
          <p:cNvSpPr>
            <a:spLocks noGrp="1"/>
          </p:cNvSpPr>
          <p:nvPr>
            <p:ph sz="quarter" idx="23"/>
          </p:nvPr>
        </p:nvSpPr>
        <p:spPr>
          <a:xfrm>
            <a:off x="736600" y="1289050"/>
            <a:ext cx="10515600" cy="376064"/>
          </a:xfrm>
        </p:spPr>
        <p:txBody>
          <a:bodyPr/>
          <a:lstStyle/>
          <a:p>
            <a:pPr>
              <a:lnSpc>
                <a:spcPct val="100000"/>
              </a:lnSpc>
            </a:pPr>
            <a:r>
              <a:rPr lang="en-US" altLang="en-US" dirty="0"/>
              <a:t>Then we compress the graph vertically by a factor of 2 to obtain the graph of</a:t>
            </a:r>
            <a:endParaRPr lang="en-US" dirty="0"/>
          </a:p>
        </p:txBody>
      </p:sp>
      <p:graphicFrame>
        <p:nvGraphicFramePr>
          <p:cNvPr id="20" name="Content Placeholder 19" descr="y = (1∕2)e^(negative x) in Figure 16(c).">
            <a:extLst>
              <a:ext uri="{FF2B5EF4-FFF2-40B4-BE49-F238E27FC236}">
                <a16:creationId xmlns="" xmlns:a16="http://schemas.microsoft.com/office/drawing/2014/main" id="{57434208-578C-4145-8FC9-CD73032D6C01}"/>
              </a:ext>
            </a:extLst>
          </p:cNvPr>
          <p:cNvGraphicFramePr>
            <a:graphicFrameLocks noGrp="1" noChangeAspect="1"/>
          </p:cNvGraphicFramePr>
          <p:nvPr>
            <p:ph sz="quarter" idx="24"/>
            <p:extLst>
              <p:ext uri="{D42A27DB-BD31-4B8C-83A1-F6EECF244321}">
                <p14:modId xmlns:p14="http://schemas.microsoft.com/office/powerpoint/2010/main" val="1188763044"/>
              </p:ext>
            </p:extLst>
          </p:nvPr>
        </p:nvGraphicFramePr>
        <p:xfrm>
          <a:off x="786039" y="1702557"/>
          <a:ext cx="3103789" cy="648078"/>
        </p:xfrm>
        <a:graphic>
          <a:graphicData uri="http://schemas.openxmlformats.org/presentationml/2006/ole">
            <mc:AlternateContent xmlns:mc="http://schemas.openxmlformats.org/markup-compatibility/2006">
              <mc:Choice xmlns:v="urn:schemas-microsoft-com:vml" Requires="v">
                <p:oleObj spid="_x0000_s405871" name="Equation" r:id="rId3" imgW="3466800" imgH="723600" progId="Equation.DSMT4">
                  <p:embed/>
                </p:oleObj>
              </mc:Choice>
              <mc:Fallback>
                <p:oleObj name="Equation" r:id="rId3" imgW="3466800" imgH="723600" progId="Equation.DSMT4">
                  <p:embed/>
                  <p:pic>
                    <p:nvPicPr>
                      <p:cNvPr id="0" name="Picture 293" descr="y = (1/2)e^(negative x) in Figure 17(c)"/>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39" y="1702557"/>
                        <a:ext cx="3103789" cy="648078"/>
                      </a:xfrm>
                      <a:prstGeom prst="rect">
                        <a:avLst/>
                      </a:prstGeom>
                      <a:noFill/>
                      <a:extLst/>
                    </p:spPr>
                  </p:pic>
                </p:oleObj>
              </mc:Fallback>
            </mc:AlternateContent>
          </a:graphicData>
        </a:graphic>
      </p:graphicFrame>
      <p:sp>
        <p:nvSpPr>
          <p:cNvPr id="11" name="Content Placeholder 2">
            <a:extLst>
              <a:ext uri="{FF2B5EF4-FFF2-40B4-BE49-F238E27FC236}">
                <a16:creationId xmlns="" xmlns:a16="http://schemas.microsoft.com/office/drawing/2014/main" id="{5F48A523-69AF-4FB4-8489-4CA6C6C91FF2}"/>
              </a:ext>
            </a:extLst>
          </p:cNvPr>
          <p:cNvSpPr>
            <a:spLocks noGrp="1"/>
          </p:cNvSpPr>
          <p:nvPr>
            <p:ph sz="quarter" idx="23"/>
          </p:nvPr>
        </p:nvSpPr>
        <p:spPr>
          <a:xfrm>
            <a:off x="736595" y="1870954"/>
            <a:ext cx="10515600" cy="1007832"/>
          </a:xfrm>
        </p:spPr>
        <p:txBody>
          <a:bodyPr/>
          <a:lstStyle/>
          <a:p>
            <a:pPr>
              <a:lnSpc>
                <a:spcPct val="100000"/>
              </a:lnSpc>
              <a:spcAft>
                <a:spcPts val="600"/>
              </a:spcAft>
            </a:pPr>
            <a:r>
              <a:rPr lang="en-US" dirty="0" smtClean="0"/>
              <a:t>                                       Finally, we shift </a:t>
            </a:r>
            <a:r>
              <a:rPr lang="en-IN" dirty="0" smtClean="0"/>
              <a:t>the graph downward one unit to get</a:t>
            </a:r>
          </a:p>
          <a:p>
            <a:pPr>
              <a:lnSpc>
                <a:spcPct val="100000"/>
              </a:lnSpc>
              <a:spcAft>
                <a:spcPts val="600"/>
              </a:spcAft>
            </a:pPr>
            <a:r>
              <a:rPr lang="en-IN" dirty="0" smtClean="0"/>
              <a:t>the desired graph in Figure 16(d).</a:t>
            </a:r>
            <a:endParaRPr lang="en-US" dirty="0"/>
          </a:p>
        </p:txBody>
      </p:sp>
      <p:sp>
        <p:nvSpPr>
          <p:cNvPr id="5" name="Content Placeholder 4">
            <a:extLst>
              <a:ext uri="{FF2B5EF4-FFF2-40B4-BE49-F238E27FC236}">
                <a16:creationId xmlns="" xmlns:a16="http://schemas.microsoft.com/office/drawing/2014/main" id="{BFB84898-8C42-4797-B212-93694C322BD2}"/>
              </a:ext>
            </a:extLst>
          </p:cNvPr>
          <p:cNvSpPr>
            <a:spLocks noGrp="1"/>
          </p:cNvSpPr>
          <p:nvPr>
            <p:ph sz="quarter" idx="25"/>
          </p:nvPr>
        </p:nvSpPr>
        <p:spPr>
          <a:xfrm>
            <a:off x="4995688" y="5639670"/>
            <a:ext cx="1492066" cy="243065"/>
          </a:xfrm>
        </p:spPr>
        <p:txBody>
          <a:bodyPr/>
          <a:lstStyle/>
          <a:p>
            <a:r>
              <a:rPr lang="en-US" altLang="en-US" sz="1200" b="1" dirty="0"/>
              <a:t>Figure </a:t>
            </a:r>
            <a:r>
              <a:rPr lang="en-US" altLang="en-US" sz="1200" b="1" dirty="0" smtClean="0"/>
              <a:t>16</a:t>
            </a:r>
            <a:endParaRPr lang="en-US" sz="1200" b="1" dirty="0"/>
          </a:p>
        </p:txBody>
      </p:sp>
      <p:pic>
        <p:nvPicPr>
          <p:cNvPr id="21" name="Content Placeholder 20" descr="A curve is graphed on the x y coordinate plane. The curve enters the top left of the viewing window in the second quadrant, goes down and to the right, passes through (0, 1∕2), and goes down and to the right to approach the x-axis asymptotically. ">
            <a:extLst>
              <a:ext uri="{FF2B5EF4-FFF2-40B4-BE49-F238E27FC236}">
                <a16:creationId xmlns="" xmlns:a16="http://schemas.microsoft.com/office/drawing/2014/main" id="{E410240C-3D8B-418F-83FC-E0B6A2C82438}"/>
              </a:ext>
            </a:extLst>
          </p:cNvPr>
          <p:cNvPicPr>
            <a:picLocks noGrp="1" noChangeAspect="1"/>
          </p:cNvPicPr>
          <p:nvPr>
            <p:ph sz="quarter" idx="26"/>
          </p:nvPr>
        </p:nvPicPr>
        <p:blipFill>
          <a:blip r:embed="rId5"/>
          <a:stretch>
            <a:fillRect/>
          </a:stretch>
        </p:blipFill>
        <p:spPr>
          <a:xfrm>
            <a:off x="2713703" y="2878786"/>
            <a:ext cx="2037806" cy="2630258"/>
          </a:xfrm>
          <a:prstGeom prst="rect">
            <a:avLst/>
          </a:prstGeom>
        </p:spPr>
      </p:pic>
      <p:pic>
        <p:nvPicPr>
          <p:cNvPr id="22" name="Content Placeholder 21" descr="The curve and line are graphed on the x y coordinate plane. A dashed horizontal line y = negative 1 enters the left side of the viewing window in the third quadrant, goes horizontally to the right, passes through (0, negative 1), and exits the right side of the viewing window. The curve enters the top left of the viewing window in the second quadrant, goes down and to the right, passes through the negative x-axis and negative y-axis, and goes down and to the right to approach the horizontal dashed line asymptotically.">
            <a:extLst>
              <a:ext uri="{FF2B5EF4-FFF2-40B4-BE49-F238E27FC236}">
                <a16:creationId xmlns="" xmlns:a16="http://schemas.microsoft.com/office/drawing/2014/main" id="{94ABEF77-A65E-42FC-933B-D54234C3BC49}"/>
              </a:ext>
            </a:extLst>
          </p:cNvPr>
          <p:cNvPicPr>
            <a:picLocks noGrp="1" noChangeAspect="1"/>
          </p:cNvPicPr>
          <p:nvPr>
            <p:ph sz="quarter" idx="27"/>
          </p:nvPr>
        </p:nvPicPr>
        <p:blipFill>
          <a:blip r:embed="rId6"/>
          <a:stretch>
            <a:fillRect/>
          </a:stretch>
        </p:blipFill>
        <p:spPr>
          <a:xfrm>
            <a:off x="5969364" y="2965634"/>
            <a:ext cx="2042521" cy="2578369"/>
          </a:xfrm>
          <a:prstGeom prst="rect">
            <a:avLst/>
          </a:prstGeom>
        </p:spPr>
      </p:pic>
      <p:sp>
        <p:nvSpPr>
          <p:cNvPr id="8" name="Content Placeholder 7">
            <a:extLst>
              <a:ext uri="{FF2B5EF4-FFF2-40B4-BE49-F238E27FC236}">
                <a16:creationId xmlns="" xmlns:a16="http://schemas.microsoft.com/office/drawing/2014/main" id="{09B427B2-2C59-47AD-93FC-C5F93F4FE8BF}"/>
              </a:ext>
            </a:extLst>
          </p:cNvPr>
          <p:cNvSpPr>
            <a:spLocks noGrp="1"/>
          </p:cNvSpPr>
          <p:nvPr>
            <p:ph sz="quarter" idx="28"/>
          </p:nvPr>
        </p:nvSpPr>
        <p:spPr>
          <a:xfrm>
            <a:off x="736600" y="6024511"/>
            <a:ext cx="1977103" cy="348083"/>
          </a:xfrm>
        </p:spPr>
        <p:txBody>
          <a:bodyPr/>
          <a:lstStyle/>
          <a:p>
            <a:r>
              <a:rPr lang="en-US" altLang="en-US" dirty="0"/>
              <a:t>The domain is</a:t>
            </a:r>
            <a:endParaRPr lang="en-US" dirty="0"/>
          </a:p>
        </p:txBody>
      </p:sp>
      <p:graphicFrame>
        <p:nvGraphicFramePr>
          <p:cNvPr id="24" name="Content Placeholder 23" descr="inventory exclamation mark">
            <a:extLst>
              <a:ext uri="{FF2B5EF4-FFF2-40B4-BE49-F238E27FC236}">
                <a16:creationId xmlns="" xmlns:a16="http://schemas.microsoft.com/office/drawing/2014/main" id="{D8301D2E-BD78-46C0-ABE8-C0F06D67691F}"/>
              </a:ext>
            </a:extLst>
          </p:cNvPr>
          <p:cNvGraphicFramePr>
            <a:graphicFrameLocks noGrp="1" noChangeAspect="1"/>
          </p:cNvGraphicFramePr>
          <p:nvPr>
            <p:ph sz="quarter" idx="29"/>
            <p:extLst>
              <p:ext uri="{D42A27DB-BD31-4B8C-83A1-F6EECF244321}">
                <p14:modId xmlns:p14="http://schemas.microsoft.com/office/powerpoint/2010/main" val="2211187186"/>
              </p:ext>
            </p:extLst>
          </p:nvPr>
        </p:nvGraphicFramePr>
        <p:xfrm>
          <a:off x="2752725" y="5998706"/>
          <a:ext cx="322263" cy="322262"/>
        </p:xfrm>
        <a:graphic>
          <a:graphicData uri="http://schemas.openxmlformats.org/presentationml/2006/ole">
            <mc:AlternateContent xmlns:mc="http://schemas.openxmlformats.org/markup-compatibility/2006">
              <mc:Choice xmlns:v="urn:schemas-microsoft-com:vml" Requires="v">
                <p:oleObj spid="_x0000_s405872" name="Equation" r:id="rId7" imgW="266400" imgH="266400" progId="Equation.DSMT4">
                  <p:embed/>
                </p:oleObj>
              </mc:Choice>
              <mc:Fallback>
                <p:oleObj name="Equation" r:id="rId7" imgW="266400" imgH="266400" progId="Equation.DSMT4">
                  <p:embed/>
                  <p:pic>
                    <p:nvPicPr>
                      <p:cNvPr id="0" name="Picture 294" descr="inventory exclamation mark"/>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2725" y="5998706"/>
                        <a:ext cx="322263"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892E06DD-C051-490B-9914-AA9A36596E47}"/>
              </a:ext>
            </a:extLst>
          </p:cNvPr>
          <p:cNvSpPr>
            <a:spLocks noGrp="1"/>
          </p:cNvSpPr>
          <p:nvPr>
            <p:ph sz="quarter" idx="30"/>
          </p:nvPr>
        </p:nvSpPr>
        <p:spPr>
          <a:xfrm>
            <a:off x="3174002" y="6005729"/>
            <a:ext cx="3327765" cy="366865"/>
          </a:xfrm>
        </p:spPr>
        <p:txBody>
          <a:bodyPr/>
          <a:lstStyle/>
          <a:p>
            <a:r>
              <a:rPr lang="en-US" altLang="en-US" dirty="0">
                <a:latin typeface="Arial" panose="020B0604020202020204" pitchFamily="34" charset="0"/>
                <a:cs typeface="Arial" panose="020B0604020202020204" pitchFamily="34" charset="0"/>
              </a:rPr>
              <a:t>and the range is (−1</a:t>
            </a:r>
            <a:r>
              <a:rPr lang="en-US" altLang="en-US"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776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Exponential Functions and Their Graphs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40D551A-56B2-4CB7-8B41-E01440557855}"/>
              </a:ext>
            </a:extLst>
          </p:cNvPr>
          <p:cNvSpPr>
            <a:spLocks noGrp="1"/>
          </p:cNvSpPr>
          <p:nvPr>
            <p:ph type="title"/>
          </p:nvPr>
        </p:nvSpPr>
        <p:spPr/>
        <p:txBody>
          <a:bodyPr/>
          <a:lstStyle/>
          <a:p>
            <a:r>
              <a:rPr lang="en-IN" altLang="en-US" sz="3600" dirty="0" smtClean="0"/>
              <a:t>Exponential Functions and Their Graphs</a:t>
            </a:r>
            <a:r>
              <a:rPr lang="en-US" altLang="en-US" sz="3600" dirty="0" smtClean="0"/>
              <a:t> </a:t>
            </a:r>
            <a:r>
              <a:rPr lang="en-US" altLang="en-US" sz="3600" b="0" dirty="0" smtClean="0"/>
              <a:t>(1 of 12)</a:t>
            </a:r>
            <a:endParaRPr lang="en-US" sz="3600" b="0" dirty="0"/>
          </a:p>
        </p:txBody>
      </p:sp>
      <p:sp>
        <p:nvSpPr>
          <p:cNvPr id="20" name="Content Placeholder 19">
            <a:extLst>
              <a:ext uri="{FF2B5EF4-FFF2-40B4-BE49-F238E27FC236}">
                <a16:creationId xmlns="" xmlns:a16="http://schemas.microsoft.com/office/drawing/2014/main" id="{A8CC89C6-0D69-4B53-834E-7570C19DBEC5}"/>
              </a:ext>
            </a:extLst>
          </p:cNvPr>
          <p:cNvSpPr>
            <a:spLocks noGrp="1"/>
          </p:cNvSpPr>
          <p:nvPr>
            <p:ph sz="quarter" idx="23"/>
          </p:nvPr>
        </p:nvSpPr>
        <p:spPr>
          <a:xfrm>
            <a:off x="736600" y="1289049"/>
            <a:ext cx="10617200" cy="838733"/>
          </a:xfrm>
        </p:spPr>
        <p:txBody>
          <a:bodyPr/>
          <a:lstStyle/>
          <a:p>
            <a:pPr>
              <a:lnSpc>
                <a:spcPct val="100000"/>
              </a:lnSpc>
            </a:pPr>
            <a:r>
              <a:rPr lang="en-US" altLang="en-US" dirty="0" smtClean="0"/>
              <a:t>In general, an </a:t>
            </a:r>
            <a:r>
              <a:rPr lang="en-US" altLang="en-US" b="1" dirty="0" smtClean="0"/>
              <a:t>exponential function </a:t>
            </a:r>
            <a:r>
              <a:rPr lang="en-US" altLang="en-US" dirty="0" smtClean="0"/>
              <a:t>is a function of the form</a:t>
            </a:r>
          </a:p>
          <a:p>
            <a:endParaRPr lang="en-US" dirty="0"/>
          </a:p>
        </p:txBody>
      </p:sp>
      <p:graphicFrame>
        <p:nvGraphicFramePr>
          <p:cNvPr id="40" name="Content Placeholder 39" descr="f(x) = b^x">
            <a:extLst>
              <a:ext uri="{FF2B5EF4-FFF2-40B4-BE49-F238E27FC236}">
                <a16:creationId xmlns="" xmlns:a16="http://schemas.microsoft.com/office/drawing/2014/main" id="{BA973D2C-F650-4857-8CC7-6CDEA1FA11AA}"/>
              </a:ext>
            </a:extLst>
          </p:cNvPr>
          <p:cNvGraphicFramePr>
            <a:graphicFrameLocks noGrp="1" noChangeAspect="1"/>
          </p:cNvGraphicFramePr>
          <p:nvPr>
            <p:ph sz="quarter" idx="27"/>
            <p:extLst>
              <p:ext uri="{D42A27DB-BD31-4B8C-83A1-F6EECF244321}">
                <p14:modId xmlns:p14="http://schemas.microsoft.com/office/powerpoint/2010/main" val="2676681637"/>
              </p:ext>
            </p:extLst>
          </p:nvPr>
        </p:nvGraphicFramePr>
        <p:xfrm>
          <a:off x="5103317" y="2025330"/>
          <a:ext cx="1168400" cy="406400"/>
        </p:xfrm>
        <a:graphic>
          <a:graphicData uri="http://schemas.openxmlformats.org/presentationml/2006/ole">
            <mc:AlternateContent xmlns:mc="http://schemas.openxmlformats.org/markup-compatibility/2006">
              <mc:Choice xmlns:v="urn:schemas-microsoft-com:vml" Requires="v">
                <p:oleObj spid="_x0000_s438313" name="Equation" r:id="rId3" imgW="1168200" imgH="406080" progId="Equation.DSMT4">
                  <p:embed/>
                </p:oleObj>
              </mc:Choice>
              <mc:Fallback>
                <p:oleObj name="Equation" r:id="rId3" imgW="1168200" imgH="406080" progId="Equation.DSMT4">
                  <p:embed/>
                  <p:pic>
                    <p:nvPicPr>
                      <p:cNvPr id="0" name="Picture 4" descr="f(x) = b^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317" y="2025330"/>
                        <a:ext cx="116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a:extLst>
              <a:ext uri="{FF2B5EF4-FFF2-40B4-BE49-F238E27FC236}">
                <a16:creationId xmlns="" xmlns:a16="http://schemas.microsoft.com/office/drawing/2014/main" id="{0F0407F8-D51C-4982-845E-87C7555A708E}"/>
              </a:ext>
            </a:extLst>
          </p:cNvPr>
          <p:cNvSpPr>
            <a:spLocks noGrp="1"/>
          </p:cNvSpPr>
          <p:nvPr>
            <p:ph sz="quarter" idx="30"/>
          </p:nvPr>
        </p:nvSpPr>
        <p:spPr>
          <a:xfrm>
            <a:off x="736600" y="2955598"/>
            <a:ext cx="10718800" cy="649925"/>
          </a:xfrm>
        </p:spPr>
        <p:txBody>
          <a:bodyPr/>
          <a:lstStyle/>
          <a:p>
            <a:pPr>
              <a:lnSpc>
                <a:spcPct val="100000"/>
              </a:lnSpc>
              <a:spcAft>
                <a:spcPts val="600"/>
              </a:spcAft>
            </a:pPr>
            <a:r>
              <a:rPr lang="en-US" altLang="en-US" dirty="0" smtClean="0"/>
              <a:t>where </a:t>
            </a:r>
            <a:r>
              <a:rPr lang="en-US" altLang="en-US" i="1" dirty="0" smtClean="0"/>
              <a:t>b </a:t>
            </a:r>
            <a:r>
              <a:rPr lang="en-US" altLang="en-US" dirty="0" smtClean="0"/>
              <a:t>is a positive constant. Let’s recall what this means. If </a:t>
            </a:r>
            <a:r>
              <a:rPr lang="en-US" altLang="en-US" i="1" dirty="0" smtClean="0"/>
              <a:t>x</a:t>
            </a:r>
            <a:r>
              <a:rPr lang="en-US" altLang="en-US" dirty="0" smtClean="0"/>
              <a:t> = </a:t>
            </a:r>
            <a:r>
              <a:rPr lang="en-US" altLang="en-US" i="1" dirty="0" smtClean="0"/>
              <a:t>n</a:t>
            </a:r>
            <a:r>
              <a:rPr lang="en-US" altLang="en-US" dirty="0" smtClean="0"/>
              <a:t>, a positive integer, then</a:t>
            </a:r>
            <a:endParaRPr lang="en-US" altLang="en-US" dirty="0"/>
          </a:p>
        </p:txBody>
      </p:sp>
      <p:pic>
        <p:nvPicPr>
          <p:cNvPr id="43" name="Content Placeholder 42" descr="(b^n) = b times b … b. There are n factors of b.&#10;&#10;">
            <a:extLst>
              <a:ext uri="{FF2B5EF4-FFF2-40B4-BE49-F238E27FC236}">
                <a16:creationId xmlns="" xmlns:a16="http://schemas.microsoft.com/office/drawing/2014/main" id="{316DDDD2-668F-4CE1-A81B-F6A29F1B2AE9}"/>
              </a:ext>
            </a:extLst>
          </p:cNvPr>
          <p:cNvPicPr>
            <a:picLocks noGrp="1" noChangeAspect="1"/>
          </p:cNvPicPr>
          <p:nvPr>
            <p:ph sz="quarter" idx="31"/>
          </p:nvPr>
        </p:nvPicPr>
        <p:blipFill>
          <a:blip r:embed="rId5"/>
          <a:stretch>
            <a:fillRect/>
          </a:stretch>
        </p:blipFill>
        <p:spPr>
          <a:xfrm>
            <a:off x="4428836" y="3757928"/>
            <a:ext cx="2255291" cy="980300"/>
          </a:xfrm>
          <a:prstGeom prst="rect">
            <a:avLst/>
          </a:prstGeom>
        </p:spPr>
      </p:pic>
    </p:spTree>
    <p:extLst>
      <p:ext uri="{BB962C8B-B14F-4D97-AF65-F5344CB8AC3E}">
        <p14:creationId xmlns:p14="http://schemas.microsoft.com/office/powerpoint/2010/main" val="2347588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7BF457-1CC1-40E6-A7EE-867281F0AF68}"/>
              </a:ext>
            </a:extLst>
          </p:cNvPr>
          <p:cNvSpPr>
            <a:spLocks noGrp="1"/>
          </p:cNvSpPr>
          <p:nvPr>
            <p:ph type="title"/>
          </p:nvPr>
        </p:nvSpPr>
        <p:spPr/>
        <p:txBody>
          <a:bodyPr/>
          <a:lstStyle/>
          <a:p>
            <a:r>
              <a:rPr lang="en-IN" altLang="en-US" sz="3600" dirty="0" smtClean="0"/>
              <a:t>Exponential Functions and Their Graphs</a:t>
            </a:r>
            <a:r>
              <a:rPr lang="en-US" altLang="en-US" sz="3600" dirty="0" smtClean="0"/>
              <a:t> (2 of 12)</a:t>
            </a:r>
            <a:endParaRPr lang="en-US" sz="3600" b="0" dirty="0"/>
          </a:p>
        </p:txBody>
      </p:sp>
      <p:sp>
        <p:nvSpPr>
          <p:cNvPr id="3" name="Content Placeholder 2">
            <a:extLst>
              <a:ext uri="{FF2B5EF4-FFF2-40B4-BE49-F238E27FC236}">
                <a16:creationId xmlns="" xmlns:a16="http://schemas.microsoft.com/office/drawing/2014/main" id="{D7B29F6A-D72B-468A-81E3-4AD8B1CF9023}"/>
              </a:ext>
            </a:extLst>
          </p:cNvPr>
          <p:cNvSpPr>
            <a:spLocks noGrp="1"/>
          </p:cNvSpPr>
          <p:nvPr>
            <p:ph sz="quarter" idx="23"/>
          </p:nvPr>
        </p:nvSpPr>
        <p:spPr>
          <a:xfrm>
            <a:off x="736600" y="1289050"/>
            <a:ext cx="1744887" cy="348227"/>
          </a:xfrm>
        </p:spPr>
        <p:txBody>
          <a:bodyPr/>
          <a:lstStyle/>
          <a:p>
            <a:pPr>
              <a:lnSpc>
                <a:spcPct val="100000"/>
              </a:lnSpc>
            </a:pPr>
            <a:r>
              <a:rPr lang="en-US" altLang="en-US" dirty="0"/>
              <a:t>If </a:t>
            </a:r>
            <a:r>
              <a:rPr lang="en-US" altLang="en-US" i="1" dirty="0"/>
              <a:t>x</a:t>
            </a:r>
            <a:r>
              <a:rPr lang="en-US" altLang="en-US" dirty="0"/>
              <a:t> = 0, then</a:t>
            </a:r>
          </a:p>
        </p:txBody>
      </p:sp>
      <p:graphicFrame>
        <p:nvGraphicFramePr>
          <p:cNvPr id="20" name="Content Placeholder 19" descr="b^(0) = 1">
            <a:extLst>
              <a:ext uri="{FF2B5EF4-FFF2-40B4-BE49-F238E27FC236}">
                <a16:creationId xmlns="" xmlns:a16="http://schemas.microsoft.com/office/drawing/2014/main" id="{C55FD777-9F79-44D5-9A1C-FA099875D7AC}"/>
              </a:ext>
            </a:extLst>
          </p:cNvPr>
          <p:cNvGraphicFramePr>
            <a:graphicFrameLocks noGrp="1" noChangeAspect="1"/>
          </p:cNvGraphicFramePr>
          <p:nvPr>
            <p:ph sz="quarter" idx="24"/>
            <p:extLst>
              <p:ext uri="{D42A27DB-BD31-4B8C-83A1-F6EECF244321}">
                <p14:modId xmlns:p14="http://schemas.microsoft.com/office/powerpoint/2010/main" val="1072589794"/>
              </p:ext>
            </p:extLst>
          </p:nvPr>
        </p:nvGraphicFramePr>
        <p:xfrm>
          <a:off x="2481263" y="1243013"/>
          <a:ext cx="825500" cy="393700"/>
        </p:xfrm>
        <a:graphic>
          <a:graphicData uri="http://schemas.openxmlformats.org/presentationml/2006/ole">
            <mc:AlternateContent xmlns:mc="http://schemas.openxmlformats.org/markup-compatibility/2006">
              <mc:Choice xmlns:v="urn:schemas-microsoft-com:vml" Requires="v">
                <p:oleObj spid="_x0000_s442468" name="Equation" r:id="rId3" imgW="825480" imgH="393480" progId="Equation.DSMT4">
                  <p:embed/>
                </p:oleObj>
              </mc:Choice>
              <mc:Fallback>
                <p:oleObj name="Equation" r:id="rId3" imgW="825480" imgH="393480" progId="Equation.DSMT4">
                  <p:embed/>
                  <p:pic>
                    <p:nvPicPr>
                      <p:cNvPr id="0" name="Picture 902" descr="b^(0) =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1243013"/>
                        <a:ext cx="825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10456905-EA70-4829-8436-58392DD660E3}"/>
              </a:ext>
            </a:extLst>
          </p:cNvPr>
          <p:cNvSpPr>
            <a:spLocks noGrp="1"/>
          </p:cNvSpPr>
          <p:nvPr>
            <p:ph sz="quarter" idx="25"/>
          </p:nvPr>
        </p:nvSpPr>
        <p:spPr>
          <a:xfrm>
            <a:off x="3413212" y="1296732"/>
            <a:ext cx="6421588" cy="294109"/>
          </a:xfrm>
        </p:spPr>
        <p:txBody>
          <a:bodyPr/>
          <a:lstStyle/>
          <a:p>
            <a:pPr>
              <a:lnSpc>
                <a:spcPct val="100000"/>
              </a:lnSpc>
            </a:pPr>
            <a:r>
              <a:rPr lang="en-US" altLang="en-US" dirty="0"/>
              <a:t>and if </a:t>
            </a:r>
            <a:r>
              <a:rPr lang="en-US" altLang="en-US" i="1" dirty="0"/>
              <a:t>x</a:t>
            </a:r>
            <a:r>
              <a:rPr lang="en-US" altLang="en-US" dirty="0"/>
              <a:t> = −</a:t>
            </a:r>
            <a:r>
              <a:rPr lang="en-US" altLang="en-US" i="1" dirty="0"/>
              <a:t>n</a:t>
            </a:r>
            <a:r>
              <a:rPr lang="en-US" altLang="en-US" dirty="0"/>
              <a:t>, where </a:t>
            </a:r>
            <a:r>
              <a:rPr lang="en-US" altLang="en-US" i="1" dirty="0"/>
              <a:t>n</a:t>
            </a:r>
            <a:r>
              <a:rPr lang="en-US" altLang="en-US" dirty="0"/>
              <a:t> is a positive integer, then</a:t>
            </a:r>
            <a:endParaRPr lang="en-US" dirty="0"/>
          </a:p>
        </p:txBody>
      </p:sp>
      <p:graphicFrame>
        <p:nvGraphicFramePr>
          <p:cNvPr id="22" name="Content Placeholder 21" descr="b^(negative n) = 1/(b^n)&#10;">
            <a:extLst>
              <a:ext uri="{FF2B5EF4-FFF2-40B4-BE49-F238E27FC236}">
                <a16:creationId xmlns="" xmlns:a16="http://schemas.microsoft.com/office/drawing/2014/main" id="{7CFC0FCC-4A26-46AA-8530-41C9BC21F709}"/>
              </a:ext>
            </a:extLst>
          </p:cNvPr>
          <p:cNvGraphicFramePr>
            <a:graphicFrameLocks noGrp="1" noChangeAspect="1"/>
          </p:cNvGraphicFramePr>
          <p:nvPr>
            <p:ph sz="quarter" idx="26"/>
            <p:extLst>
              <p:ext uri="{D42A27DB-BD31-4B8C-83A1-F6EECF244321}">
                <p14:modId xmlns:p14="http://schemas.microsoft.com/office/powerpoint/2010/main" val="3457722163"/>
              </p:ext>
            </p:extLst>
          </p:nvPr>
        </p:nvGraphicFramePr>
        <p:xfrm>
          <a:off x="5141913" y="1814513"/>
          <a:ext cx="1171575" cy="738187"/>
        </p:xfrm>
        <a:graphic>
          <a:graphicData uri="http://schemas.openxmlformats.org/presentationml/2006/ole">
            <mc:AlternateContent xmlns:mc="http://schemas.openxmlformats.org/markup-compatibility/2006">
              <mc:Choice xmlns:v="urn:schemas-microsoft-com:vml" Requires="v">
                <p:oleObj spid="_x0000_s442469" name="Equation" r:id="rId5" imgW="1168200" imgH="736560" progId="Equation.DSMT4">
                  <p:embed/>
                </p:oleObj>
              </mc:Choice>
              <mc:Fallback>
                <p:oleObj name="Equation" r:id="rId5" imgW="1168200" imgH="736560" progId="Equation.DSMT4">
                  <p:embed/>
                  <p:pic>
                    <p:nvPicPr>
                      <p:cNvPr id="0" name="Picture 903" descr="b^(negative n) = 1/(b^n)&#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1913" y="1814513"/>
                        <a:ext cx="117157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238E5010-9D73-4CC0-AB00-F18AEA3546C0}"/>
              </a:ext>
            </a:extLst>
          </p:cNvPr>
          <p:cNvSpPr>
            <a:spLocks noGrp="1"/>
          </p:cNvSpPr>
          <p:nvPr>
            <p:ph sz="quarter" idx="27"/>
          </p:nvPr>
        </p:nvSpPr>
        <p:spPr>
          <a:xfrm>
            <a:off x="736600" y="2918823"/>
            <a:ext cx="3264248" cy="294110"/>
          </a:xfrm>
        </p:spPr>
        <p:txBody>
          <a:bodyPr/>
          <a:lstStyle/>
          <a:p>
            <a:r>
              <a:rPr lang="en-US" altLang="en-US" dirty="0"/>
              <a:t>If </a:t>
            </a:r>
            <a:r>
              <a:rPr lang="en-US" altLang="en-US" i="1" dirty="0"/>
              <a:t>x</a:t>
            </a:r>
            <a:r>
              <a:rPr lang="en-US" altLang="en-US" dirty="0"/>
              <a:t> is a rational number, </a:t>
            </a:r>
          </a:p>
        </p:txBody>
      </p:sp>
      <p:graphicFrame>
        <p:nvGraphicFramePr>
          <p:cNvPr id="24" name="Content Placeholder 23" descr="x = p/q,">
            <a:extLst>
              <a:ext uri="{FF2B5EF4-FFF2-40B4-BE49-F238E27FC236}">
                <a16:creationId xmlns="" xmlns:a16="http://schemas.microsoft.com/office/drawing/2014/main" id="{5F780C12-97DC-4D06-A5D2-097ED3ACB05F}"/>
              </a:ext>
            </a:extLst>
          </p:cNvPr>
          <p:cNvGraphicFramePr>
            <a:graphicFrameLocks noGrp="1" noChangeAspect="1"/>
          </p:cNvGraphicFramePr>
          <p:nvPr>
            <p:ph sz="quarter" idx="28"/>
            <p:extLst>
              <p:ext uri="{D42A27DB-BD31-4B8C-83A1-F6EECF244321}">
                <p14:modId xmlns:p14="http://schemas.microsoft.com/office/powerpoint/2010/main" val="885245525"/>
              </p:ext>
            </p:extLst>
          </p:nvPr>
        </p:nvGraphicFramePr>
        <p:xfrm>
          <a:off x="4044950" y="2741613"/>
          <a:ext cx="831850" cy="758825"/>
        </p:xfrm>
        <a:graphic>
          <a:graphicData uri="http://schemas.openxmlformats.org/presentationml/2006/ole">
            <mc:AlternateContent xmlns:mc="http://schemas.openxmlformats.org/markup-compatibility/2006">
              <mc:Choice xmlns:v="urn:schemas-microsoft-com:vml" Requires="v">
                <p:oleObj spid="_x0000_s442470" name="Equation" r:id="rId7" imgW="863280" imgH="787320" progId="Equation.DSMT4">
                  <p:embed/>
                </p:oleObj>
              </mc:Choice>
              <mc:Fallback>
                <p:oleObj name="Equation" r:id="rId7" imgW="863280" imgH="787320" progId="Equation.DSMT4">
                  <p:embed/>
                  <p:pic>
                    <p:nvPicPr>
                      <p:cNvPr id="0" name="Picture 904" descr="x = p/q"/>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4950" y="2741613"/>
                        <a:ext cx="83185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F2C70F56-6803-4BA3-A873-0AE864AC9474}"/>
              </a:ext>
            </a:extLst>
          </p:cNvPr>
          <p:cNvSpPr>
            <a:spLocks noGrp="1"/>
          </p:cNvSpPr>
          <p:nvPr>
            <p:ph sz="quarter" idx="29"/>
          </p:nvPr>
        </p:nvSpPr>
        <p:spPr>
          <a:xfrm>
            <a:off x="4992169" y="2941214"/>
            <a:ext cx="5813381" cy="330500"/>
          </a:xfrm>
        </p:spPr>
        <p:txBody>
          <a:bodyPr/>
          <a:lstStyle/>
          <a:p>
            <a:r>
              <a:rPr lang="en-US" altLang="en-US" dirty="0"/>
              <a:t>where </a:t>
            </a:r>
            <a:r>
              <a:rPr lang="en-US" altLang="en-US" i="1" dirty="0"/>
              <a:t>p</a:t>
            </a:r>
            <a:r>
              <a:rPr lang="en-US" altLang="en-US" dirty="0"/>
              <a:t> and </a:t>
            </a:r>
            <a:r>
              <a:rPr lang="en-US" altLang="en-US" i="1" dirty="0"/>
              <a:t>q</a:t>
            </a:r>
            <a:r>
              <a:rPr lang="en-US" altLang="en-US" dirty="0"/>
              <a:t> are integers and </a:t>
            </a:r>
            <a:r>
              <a:rPr lang="en-US" altLang="en-US" i="1" dirty="0"/>
              <a:t>q</a:t>
            </a:r>
            <a:r>
              <a:rPr lang="en-US" altLang="en-US" dirty="0"/>
              <a:t> &gt; 0, then</a:t>
            </a:r>
            <a:endParaRPr lang="en-US" dirty="0"/>
          </a:p>
        </p:txBody>
      </p:sp>
      <p:graphicFrame>
        <p:nvGraphicFramePr>
          <p:cNvPr id="26" name="Content Placeholder 25" descr="b^(x) = b^(p/q) = root q(b^p) = (root q(b))^p&#10;">
            <a:extLst>
              <a:ext uri="{FF2B5EF4-FFF2-40B4-BE49-F238E27FC236}">
                <a16:creationId xmlns="" xmlns:a16="http://schemas.microsoft.com/office/drawing/2014/main" id="{8875E955-A54E-44E4-BE58-EAF1139330A8}"/>
              </a:ext>
            </a:extLst>
          </p:cNvPr>
          <p:cNvGraphicFramePr>
            <a:graphicFrameLocks noGrp="1" noChangeAspect="1"/>
          </p:cNvGraphicFramePr>
          <p:nvPr>
            <p:ph sz="quarter" idx="30"/>
            <p:extLst>
              <p:ext uri="{D42A27DB-BD31-4B8C-83A1-F6EECF244321}">
                <p14:modId xmlns:p14="http://schemas.microsoft.com/office/powerpoint/2010/main" val="2961663468"/>
              </p:ext>
            </p:extLst>
          </p:nvPr>
        </p:nvGraphicFramePr>
        <p:xfrm>
          <a:off x="4273550" y="3679825"/>
          <a:ext cx="3222625" cy="712788"/>
        </p:xfrm>
        <a:graphic>
          <a:graphicData uri="http://schemas.openxmlformats.org/presentationml/2006/ole">
            <mc:AlternateContent xmlns:mc="http://schemas.openxmlformats.org/markup-compatibility/2006">
              <mc:Choice xmlns:v="urn:schemas-microsoft-com:vml" Requires="v">
                <p:oleObj spid="_x0000_s442471" name="Equation" r:id="rId9" imgW="2984400" imgH="660240" progId="Equation.DSMT4">
                  <p:embed/>
                </p:oleObj>
              </mc:Choice>
              <mc:Fallback>
                <p:oleObj name="Equation" r:id="rId9" imgW="2984400" imgH="660240" progId="Equation.DSMT4">
                  <p:embed/>
                  <p:pic>
                    <p:nvPicPr>
                      <p:cNvPr id="0" name="Picture 905" descr="b^(x) = b^(p/q) = root q(b^p) = (root q(b))^p&#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3550" y="3679825"/>
                        <a:ext cx="32226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0D23F133-BD09-433F-9875-FCD14BD94798}"/>
              </a:ext>
            </a:extLst>
          </p:cNvPr>
          <p:cNvSpPr>
            <a:spLocks noGrp="1"/>
          </p:cNvSpPr>
          <p:nvPr>
            <p:ph sz="quarter" idx="31"/>
          </p:nvPr>
        </p:nvSpPr>
        <p:spPr>
          <a:xfrm>
            <a:off x="736600" y="4599254"/>
            <a:ext cx="3717413" cy="294109"/>
          </a:xfrm>
        </p:spPr>
        <p:txBody>
          <a:bodyPr/>
          <a:lstStyle/>
          <a:p>
            <a:r>
              <a:rPr lang="en-US" altLang="en-US" dirty="0"/>
              <a:t>But what is the meaning of</a:t>
            </a:r>
            <a:endParaRPr lang="en-US" dirty="0"/>
          </a:p>
        </p:txBody>
      </p:sp>
      <p:graphicFrame>
        <p:nvGraphicFramePr>
          <p:cNvPr id="28" name="Content Placeholder 27" descr="b^x">
            <a:extLst>
              <a:ext uri="{FF2B5EF4-FFF2-40B4-BE49-F238E27FC236}">
                <a16:creationId xmlns="" xmlns:a16="http://schemas.microsoft.com/office/drawing/2014/main" id="{A32C456E-09DA-491A-A0B1-38F100961107}"/>
              </a:ext>
            </a:extLst>
          </p:cNvPr>
          <p:cNvGraphicFramePr>
            <a:graphicFrameLocks noGrp="1" noChangeAspect="1"/>
          </p:cNvGraphicFramePr>
          <p:nvPr>
            <p:ph sz="quarter" idx="32"/>
            <p:extLst>
              <p:ext uri="{D42A27DB-BD31-4B8C-83A1-F6EECF244321}">
                <p14:modId xmlns:p14="http://schemas.microsoft.com/office/powerpoint/2010/main" val="4001412146"/>
              </p:ext>
            </p:extLst>
          </p:nvPr>
        </p:nvGraphicFramePr>
        <p:xfrm>
          <a:off x="4433888" y="4535488"/>
          <a:ext cx="330200" cy="355600"/>
        </p:xfrm>
        <a:graphic>
          <a:graphicData uri="http://schemas.openxmlformats.org/presentationml/2006/ole">
            <mc:AlternateContent xmlns:mc="http://schemas.openxmlformats.org/markup-compatibility/2006">
              <mc:Choice xmlns:v="urn:schemas-microsoft-com:vml" Requires="v">
                <p:oleObj spid="_x0000_s442472" name="Equation" r:id="rId11" imgW="330120" imgH="355320" progId="Equation.DSMT4">
                  <p:embed/>
                </p:oleObj>
              </mc:Choice>
              <mc:Fallback>
                <p:oleObj name="Equation" r:id="rId11" imgW="330120" imgH="355320" progId="Equation.DSMT4">
                  <p:embed/>
                  <p:pic>
                    <p:nvPicPr>
                      <p:cNvPr id="0" name="Picture 906" descr="b^x"/>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3888" y="4535488"/>
                        <a:ext cx="3302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0C30B692-94AD-49F2-8CA4-0567CDE77F67}"/>
              </a:ext>
            </a:extLst>
          </p:cNvPr>
          <p:cNvSpPr>
            <a:spLocks noGrp="1"/>
          </p:cNvSpPr>
          <p:nvPr>
            <p:ph sz="quarter" idx="33"/>
          </p:nvPr>
        </p:nvSpPr>
        <p:spPr>
          <a:xfrm>
            <a:off x="4872511" y="4600625"/>
            <a:ext cx="6837708" cy="371960"/>
          </a:xfrm>
        </p:spPr>
        <p:txBody>
          <a:bodyPr/>
          <a:lstStyle/>
          <a:p>
            <a:r>
              <a:rPr lang="en-US" altLang="en-US" dirty="0"/>
              <a:t>if </a:t>
            </a:r>
            <a:r>
              <a:rPr lang="en-US" altLang="en-US" i="1" dirty="0"/>
              <a:t>x </a:t>
            </a:r>
            <a:r>
              <a:rPr lang="en-US" altLang="en-US" dirty="0"/>
              <a:t>is an irrational number? For instance, what is</a:t>
            </a:r>
            <a:endParaRPr lang="en-US" dirty="0"/>
          </a:p>
        </p:txBody>
      </p:sp>
      <p:sp>
        <p:nvSpPr>
          <p:cNvPr id="14" name="Content Placeholder 13">
            <a:extLst>
              <a:ext uri="{FF2B5EF4-FFF2-40B4-BE49-F238E27FC236}">
                <a16:creationId xmlns="" xmlns:a16="http://schemas.microsoft.com/office/drawing/2014/main" id="{DB509537-7C81-4592-9725-DF4EDEF7C502}"/>
              </a:ext>
            </a:extLst>
          </p:cNvPr>
          <p:cNvSpPr>
            <a:spLocks noGrp="1"/>
          </p:cNvSpPr>
          <p:nvPr>
            <p:ph sz="quarter" idx="34"/>
          </p:nvPr>
        </p:nvSpPr>
        <p:spPr>
          <a:xfrm>
            <a:off x="721236" y="5050965"/>
            <a:ext cx="1273820" cy="306785"/>
          </a:xfrm>
        </p:spPr>
        <p:txBody>
          <a:bodyPr/>
          <a:lstStyle/>
          <a:p>
            <a:r>
              <a:rPr lang="en-US" altLang="en-US" dirty="0"/>
              <a:t>meant by</a:t>
            </a:r>
            <a:endParaRPr lang="en-US" dirty="0"/>
          </a:p>
        </p:txBody>
      </p:sp>
      <p:graphicFrame>
        <p:nvGraphicFramePr>
          <p:cNvPr id="30" name="Content Placeholder 29" descr="2^sqrt(3) or 5^(pi)?">
            <a:extLst>
              <a:ext uri="{FF2B5EF4-FFF2-40B4-BE49-F238E27FC236}">
                <a16:creationId xmlns="" xmlns:a16="http://schemas.microsoft.com/office/drawing/2014/main" id="{D78C9E7C-ABD5-4F1A-8630-6BD8651FFE23}"/>
              </a:ext>
            </a:extLst>
          </p:cNvPr>
          <p:cNvGraphicFramePr>
            <a:graphicFrameLocks noGrp="1" noChangeAspect="1"/>
          </p:cNvGraphicFramePr>
          <p:nvPr>
            <p:ph sz="quarter" idx="35"/>
            <p:extLst>
              <p:ext uri="{D42A27DB-BD31-4B8C-83A1-F6EECF244321}">
                <p14:modId xmlns:p14="http://schemas.microsoft.com/office/powerpoint/2010/main" val="2891411616"/>
              </p:ext>
            </p:extLst>
          </p:nvPr>
        </p:nvGraphicFramePr>
        <p:xfrm>
          <a:off x="2070100" y="4991100"/>
          <a:ext cx="1303338" cy="374650"/>
        </p:xfrm>
        <a:graphic>
          <a:graphicData uri="http://schemas.openxmlformats.org/presentationml/2006/ole">
            <mc:AlternateContent xmlns:mc="http://schemas.openxmlformats.org/markup-compatibility/2006">
              <mc:Choice xmlns:v="urn:schemas-microsoft-com:vml" Requires="v">
                <p:oleObj spid="_x0000_s442473" name="Equation" r:id="rId13" imgW="1371600" imgH="393480" progId="Equation.DSMT4">
                  <p:embed/>
                </p:oleObj>
              </mc:Choice>
              <mc:Fallback>
                <p:oleObj name="Equation" r:id="rId13" imgW="1371600" imgH="393480" progId="Equation.DSMT4">
                  <p:embed/>
                  <p:pic>
                    <p:nvPicPr>
                      <p:cNvPr id="0" name="Picture 907" descr="2^sqrt(3) or 5^(pi)"/>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0100" y="4991100"/>
                        <a:ext cx="130333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992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9C523-733C-41A3-B472-F9363301C427}"/>
              </a:ext>
            </a:extLst>
          </p:cNvPr>
          <p:cNvSpPr>
            <a:spLocks noGrp="1"/>
          </p:cNvSpPr>
          <p:nvPr>
            <p:ph type="title"/>
          </p:nvPr>
        </p:nvSpPr>
        <p:spPr/>
        <p:txBody>
          <a:bodyPr/>
          <a:lstStyle/>
          <a:p>
            <a:r>
              <a:rPr lang="en-IN" altLang="en-US" sz="3600" dirty="0" smtClean="0"/>
              <a:t>Exponential Functions and Their Graphs</a:t>
            </a:r>
            <a:r>
              <a:rPr lang="en-US" altLang="en-US" sz="3600" dirty="0" smtClean="0"/>
              <a:t> (3 of 12)</a:t>
            </a:r>
            <a:endParaRPr lang="en-US" sz="3600" dirty="0"/>
          </a:p>
        </p:txBody>
      </p:sp>
      <p:sp>
        <p:nvSpPr>
          <p:cNvPr id="3" name="Content Placeholder 2">
            <a:extLst>
              <a:ext uri="{FF2B5EF4-FFF2-40B4-BE49-F238E27FC236}">
                <a16:creationId xmlns="" xmlns:a16="http://schemas.microsoft.com/office/drawing/2014/main" id="{0DE76937-651C-4437-8C90-2EF6E19A9D86}"/>
              </a:ext>
            </a:extLst>
          </p:cNvPr>
          <p:cNvSpPr>
            <a:spLocks noGrp="1"/>
          </p:cNvSpPr>
          <p:nvPr>
            <p:ph sz="quarter" idx="23"/>
          </p:nvPr>
        </p:nvSpPr>
        <p:spPr>
          <a:xfrm>
            <a:off x="736600" y="1289050"/>
            <a:ext cx="9720006" cy="352872"/>
          </a:xfrm>
        </p:spPr>
        <p:txBody>
          <a:bodyPr/>
          <a:lstStyle/>
          <a:p>
            <a:pPr>
              <a:lnSpc>
                <a:spcPct val="100000"/>
              </a:lnSpc>
            </a:pPr>
            <a:r>
              <a:rPr lang="en-US" altLang="en-US" dirty="0"/>
              <a:t>To help us answer this question we first look at the graph of the function</a:t>
            </a:r>
            <a:endParaRPr lang="en-US" dirty="0"/>
          </a:p>
        </p:txBody>
      </p:sp>
      <p:graphicFrame>
        <p:nvGraphicFramePr>
          <p:cNvPr id="20" name="Content Placeholder 19" descr="y = 2^x,">
            <a:extLst>
              <a:ext uri="{FF2B5EF4-FFF2-40B4-BE49-F238E27FC236}">
                <a16:creationId xmlns="" xmlns:a16="http://schemas.microsoft.com/office/drawing/2014/main" id="{A89B9054-39FB-40A3-B636-406CD0407933}"/>
              </a:ext>
            </a:extLst>
          </p:cNvPr>
          <p:cNvGraphicFramePr>
            <a:graphicFrameLocks noGrp="1" noChangeAspect="1"/>
          </p:cNvGraphicFramePr>
          <p:nvPr>
            <p:ph sz="quarter" idx="24"/>
            <p:extLst>
              <p:ext uri="{D42A27DB-BD31-4B8C-83A1-F6EECF244321}">
                <p14:modId xmlns:p14="http://schemas.microsoft.com/office/powerpoint/2010/main" val="2609912413"/>
              </p:ext>
            </p:extLst>
          </p:nvPr>
        </p:nvGraphicFramePr>
        <p:xfrm>
          <a:off x="10469563" y="1265528"/>
          <a:ext cx="882650" cy="392112"/>
        </p:xfrm>
        <a:graphic>
          <a:graphicData uri="http://schemas.openxmlformats.org/presentationml/2006/ole">
            <mc:AlternateContent xmlns:mc="http://schemas.openxmlformats.org/markup-compatibility/2006">
              <mc:Choice xmlns:v="urn:schemas-microsoft-com:vml" Requires="v">
                <p:oleObj spid="_x0000_s380848" name="Equation" r:id="rId3" imgW="914400" imgH="406080" progId="Equation.DSMT4">
                  <p:embed/>
                </p:oleObj>
              </mc:Choice>
              <mc:Fallback>
                <p:oleObj name="Equation" r:id="rId3" imgW="914400" imgH="406080" progId="Equation.DSMT4">
                  <p:embed/>
                  <p:pic>
                    <p:nvPicPr>
                      <p:cNvPr id="0" name="Picture 759" descr="y = 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9563" y="1265528"/>
                        <a:ext cx="8826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AF56D5DE-ECEA-490C-8779-C46ACCA67EDA}"/>
              </a:ext>
            </a:extLst>
          </p:cNvPr>
          <p:cNvSpPr>
            <a:spLocks noGrp="1"/>
          </p:cNvSpPr>
          <p:nvPr>
            <p:ph sz="quarter" idx="25"/>
          </p:nvPr>
        </p:nvSpPr>
        <p:spPr>
          <a:xfrm>
            <a:off x="736600" y="1741648"/>
            <a:ext cx="9543026" cy="339484"/>
          </a:xfrm>
        </p:spPr>
        <p:txBody>
          <a:bodyPr/>
          <a:lstStyle/>
          <a:p>
            <a:r>
              <a:rPr lang="en-US" altLang="en-US" dirty="0"/>
              <a:t>where </a:t>
            </a:r>
            <a:r>
              <a:rPr lang="en-US" altLang="en-US" i="1" dirty="0"/>
              <a:t>x </a:t>
            </a:r>
            <a:r>
              <a:rPr lang="en-US" altLang="en-US" dirty="0"/>
              <a:t>is rational. A representation of this graph is shown in Figure 1. </a:t>
            </a:r>
            <a:endParaRPr lang="en-US" altLang="en-US" sz="400" dirty="0"/>
          </a:p>
        </p:txBody>
      </p:sp>
      <p:sp>
        <p:nvSpPr>
          <p:cNvPr id="17" name="Content Placeholder 16">
            <a:extLst>
              <a:ext uri="{FF2B5EF4-FFF2-40B4-BE49-F238E27FC236}">
                <a16:creationId xmlns="" xmlns:a16="http://schemas.microsoft.com/office/drawing/2014/main" id="{6CFBD3C3-9E2E-4906-8F6F-CB4A33B7B538}"/>
              </a:ext>
            </a:extLst>
          </p:cNvPr>
          <p:cNvSpPr>
            <a:spLocks noGrp="1"/>
          </p:cNvSpPr>
          <p:nvPr>
            <p:ph sz="quarter" idx="37"/>
          </p:nvPr>
        </p:nvSpPr>
        <p:spPr>
          <a:xfrm>
            <a:off x="9079371" y="5692054"/>
            <a:ext cx="926532" cy="268831"/>
          </a:xfrm>
        </p:spPr>
        <p:txBody>
          <a:bodyPr/>
          <a:lstStyle/>
          <a:p>
            <a:r>
              <a:rPr lang="en-US" altLang="en-US" sz="1200" b="1" dirty="0"/>
              <a:t>Figure 1</a:t>
            </a:r>
          </a:p>
        </p:txBody>
      </p:sp>
      <p:graphicFrame>
        <p:nvGraphicFramePr>
          <p:cNvPr id="29" name="Content Placeholder 28" descr="Representation of y = (2^x), x rational">
            <a:extLst>
              <a:ext uri="{FF2B5EF4-FFF2-40B4-BE49-F238E27FC236}">
                <a16:creationId xmlns="" xmlns:a16="http://schemas.microsoft.com/office/drawing/2014/main" id="{1DA87D74-6DF2-4D61-AEB2-C31BC989229A}"/>
              </a:ext>
            </a:extLst>
          </p:cNvPr>
          <p:cNvGraphicFramePr>
            <a:graphicFrameLocks noGrp="1" noChangeAspect="1"/>
          </p:cNvGraphicFramePr>
          <p:nvPr>
            <p:ph sz="quarter" idx="36"/>
            <p:extLst>
              <p:ext uri="{D42A27DB-BD31-4B8C-83A1-F6EECF244321}">
                <p14:modId xmlns:p14="http://schemas.microsoft.com/office/powerpoint/2010/main" val="1156482156"/>
              </p:ext>
            </p:extLst>
          </p:nvPr>
        </p:nvGraphicFramePr>
        <p:xfrm>
          <a:off x="7966826" y="5287963"/>
          <a:ext cx="2841658" cy="244443"/>
        </p:xfrm>
        <a:graphic>
          <a:graphicData uri="http://schemas.openxmlformats.org/presentationml/2006/ole">
            <mc:AlternateContent xmlns:mc="http://schemas.openxmlformats.org/markup-compatibility/2006">
              <mc:Choice xmlns:v="urn:schemas-microsoft-com:vml" Requires="v">
                <p:oleObj spid="_x0000_s380849" name="Equation" r:id="rId5" imgW="4724280" imgH="406080" progId="Equation.DSMT4">
                  <p:embed/>
                </p:oleObj>
              </mc:Choice>
              <mc:Fallback>
                <p:oleObj name="Equation" r:id="rId5" imgW="4724280" imgH="406080" progId="Equation.DSMT4">
                  <p:embed/>
                  <p:pic>
                    <p:nvPicPr>
                      <p:cNvPr id="0" name="Picture 760" descr="Representation of y = (2^x), x rational"/>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826" y="5287963"/>
                        <a:ext cx="2841658" cy="244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 name="Content Placeholder 26" descr="A dotted curve is plotted on the x y coordinate plane. The curve rises away from the negative x axis, passes through (0, 1), goes up and to the right, and exits the top right of the viewing window.&#10;">
            <a:extLst>
              <a:ext uri="{FF2B5EF4-FFF2-40B4-BE49-F238E27FC236}">
                <a16:creationId xmlns="" xmlns:a16="http://schemas.microsoft.com/office/drawing/2014/main" id="{DE4AAB67-9014-4498-8174-E00FE8C2BDB5}"/>
              </a:ext>
            </a:extLst>
          </p:cNvPr>
          <p:cNvPicPr>
            <a:picLocks noGrp="1" noChangeAspect="1"/>
          </p:cNvPicPr>
          <p:nvPr>
            <p:ph sz="quarter" idx="35"/>
          </p:nvPr>
        </p:nvPicPr>
        <p:blipFill>
          <a:blip r:embed="rId7"/>
          <a:stretch>
            <a:fillRect/>
          </a:stretch>
        </p:blipFill>
        <p:spPr>
          <a:xfrm>
            <a:off x="7966826" y="2409028"/>
            <a:ext cx="2841658" cy="2712487"/>
          </a:xfrm>
          <a:prstGeom prst="rect">
            <a:avLst/>
          </a:prstGeom>
        </p:spPr>
      </p:pic>
      <p:sp>
        <p:nvSpPr>
          <p:cNvPr id="6" name="Content Placeholder 5">
            <a:extLst>
              <a:ext uri="{FF2B5EF4-FFF2-40B4-BE49-F238E27FC236}">
                <a16:creationId xmlns="" xmlns:a16="http://schemas.microsoft.com/office/drawing/2014/main" id="{8F192E88-21DC-4238-A133-8EBAA2946D67}"/>
              </a:ext>
            </a:extLst>
          </p:cNvPr>
          <p:cNvSpPr>
            <a:spLocks noGrp="1"/>
          </p:cNvSpPr>
          <p:nvPr>
            <p:ph sz="quarter" idx="26"/>
          </p:nvPr>
        </p:nvSpPr>
        <p:spPr>
          <a:xfrm>
            <a:off x="727585" y="2302134"/>
            <a:ext cx="4655858" cy="327151"/>
          </a:xfrm>
        </p:spPr>
        <p:txBody>
          <a:bodyPr/>
          <a:lstStyle/>
          <a:p>
            <a:r>
              <a:rPr lang="en-US" altLang="en-US" dirty="0"/>
              <a:t>We want to enlarge the domain of</a:t>
            </a:r>
            <a:endParaRPr lang="en-US" dirty="0"/>
          </a:p>
        </p:txBody>
      </p:sp>
      <p:graphicFrame>
        <p:nvGraphicFramePr>
          <p:cNvPr id="22" name="Content Placeholder 21" descr="y = 2^x">
            <a:extLst>
              <a:ext uri="{FF2B5EF4-FFF2-40B4-BE49-F238E27FC236}">
                <a16:creationId xmlns="" xmlns:a16="http://schemas.microsoft.com/office/drawing/2014/main" id="{705DF0B8-A26E-4BFB-9475-B09A03ACBE11}"/>
              </a:ext>
            </a:extLst>
          </p:cNvPr>
          <p:cNvGraphicFramePr>
            <a:graphicFrameLocks noGrp="1" noChangeAspect="1"/>
          </p:cNvGraphicFramePr>
          <p:nvPr>
            <p:ph sz="quarter" idx="27"/>
            <p:extLst>
              <p:ext uri="{D42A27DB-BD31-4B8C-83A1-F6EECF244321}">
                <p14:modId xmlns:p14="http://schemas.microsoft.com/office/powerpoint/2010/main" val="1158744049"/>
              </p:ext>
            </p:extLst>
          </p:nvPr>
        </p:nvGraphicFramePr>
        <p:xfrm>
          <a:off x="5356225" y="2247900"/>
          <a:ext cx="785813" cy="381000"/>
        </p:xfrm>
        <a:graphic>
          <a:graphicData uri="http://schemas.openxmlformats.org/presentationml/2006/ole">
            <mc:AlternateContent xmlns:mc="http://schemas.openxmlformats.org/markup-compatibility/2006">
              <mc:Choice xmlns:v="urn:schemas-microsoft-com:vml" Requires="v">
                <p:oleObj spid="_x0000_s380850" name="Equation" r:id="rId8" imgW="838080" imgH="406080" progId="Equation.DSMT4">
                  <p:embed/>
                </p:oleObj>
              </mc:Choice>
              <mc:Fallback>
                <p:oleObj name="Equation" r:id="rId8" imgW="838080" imgH="406080" progId="Equation.DSMT4">
                  <p:embed/>
                  <p:pic>
                    <p:nvPicPr>
                      <p:cNvPr id="0" name="Picture 761" descr="y = 2^x"/>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6225" y="2247900"/>
                        <a:ext cx="785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E763B3BE-5808-46EB-BB30-139DD7E8E88A}"/>
              </a:ext>
            </a:extLst>
          </p:cNvPr>
          <p:cNvSpPr>
            <a:spLocks noGrp="1"/>
          </p:cNvSpPr>
          <p:nvPr>
            <p:ph sz="quarter" idx="28"/>
          </p:nvPr>
        </p:nvSpPr>
        <p:spPr>
          <a:xfrm>
            <a:off x="727587" y="2675467"/>
            <a:ext cx="5791200" cy="1769472"/>
          </a:xfrm>
        </p:spPr>
        <p:txBody>
          <a:bodyPr/>
          <a:lstStyle/>
          <a:p>
            <a:pPr>
              <a:lnSpc>
                <a:spcPct val="100000"/>
              </a:lnSpc>
              <a:spcBef>
                <a:spcPct val="10000"/>
              </a:spcBef>
              <a:spcAft>
                <a:spcPts val="600"/>
              </a:spcAft>
            </a:pPr>
            <a:r>
              <a:rPr lang="en-US" altLang="en-US" dirty="0"/>
              <a:t>to include both rational and irrational numbers.</a:t>
            </a:r>
          </a:p>
          <a:p>
            <a:pPr>
              <a:lnSpc>
                <a:spcPct val="100000"/>
              </a:lnSpc>
              <a:spcAft>
                <a:spcPts val="600"/>
              </a:spcAft>
            </a:pPr>
            <a:r>
              <a:rPr lang="en-US" altLang="en-US" dirty="0"/>
              <a:t>There are holes in the graph in Figure 1 corresponding to irrational values of </a:t>
            </a:r>
            <a:r>
              <a:rPr lang="en-US" altLang="en-US" i="1" dirty="0"/>
              <a:t>x</a:t>
            </a:r>
            <a:r>
              <a:rPr lang="en-US" altLang="en-US" dirty="0"/>
              <a:t>.</a:t>
            </a:r>
          </a:p>
        </p:txBody>
      </p:sp>
      <p:sp>
        <p:nvSpPr>
          <p:cNvPr id="9" name="Content Placeholder 8">
            <a:extLst>
              <a:ext uri="{FF2B5EF4-FFF2-40B4-BE49-F238E27FC236}">
                <a16:creationId xmlns="" xmlns:a16="http://schemas.microsoft.com/office/drawing/2014/main" id="{DD091EE9-71B0-4BBE-A500-33C3116D17E0}"/>
              </a:ext>
            </a:extLst>
          </p:cNvPr>
          <p:cNvSpPr>
            <a:spLocks noGrp="1"/>
          </p:cNvSpPr>
          <p:nvPr>
            <p:ph sz="quarter" idx="29"/>
          </p:nvPr>
        </p:nvSpPr>
        <p:spPr>
          <a:xfrm>
            <a:off x="736600" y="4514214"/>
            <a:ext cx="5151016" cy="303459"/>
          </a:xfrm>
        </p:spPr>
        <p:txBody>
          <a:bodyPr/>
          <a:lstStyle/>
          <a:p>
            <a:r>
              <a:rPr lang="en-US" altLang="en-US" dirty="0"/>
              <a:t>We want to fill in the holes by defining</a:t>
            </a:r>
            <a:endParaRPr lang="en-US" dirty="0"/>
          </a:p>
        </p:txBody>
      </p:sp>
      <p:graphicFrame>
        <p:nvGraphicFramePr>
          <p:cNvPr id="24" name="Content Placeholder 23" descr="f(x) = 2^x)">
            <a:extLst>
              <a:ext uri="{FF2B5EF4-FFF2-40B4-BE49-F238E27FC236}">
                <a16:creationId xmlns="" xmlns:a16="http://schemas.microsoft.com/office/drawing/2014/main" id="{8B1DCE55-52B7-4B21-8A6C-097F13B8ECB5}"/>
              </a:ext>
            </a:extLst>
          </p:cNvPr>
          <p:cNvGraphicFramePr>
            <a:graphicFrameLocks noGrp="1" noChangeAspect="1"/>
          </p:cNvGraphicFramePr>
          <p:nvPr>
            <p:ph sz="quarter" idx="30"/>
            <p:extLst>
              <p:ext uri="{D42A27DB-BD31-4B8C-83A1-F6EECF244321}">
                <p14:modId xmlns:p14="http://schemas.microsoft.com/office/powerpoint/2010/main" val="1967695243"/>
              </p:ext>
            </p:extLst>
          </p:nvPr>
        </p:nvGraphicFramePr>
        <p:xfrm>
          <a:off x="757238" y="4848225"/>
          <a:ext cx="1258887" cy="439738"/>
        </p:xfrm>
        <a:graphic>
          <a:graphicData uri="http://schemas.openxmlformats.org/presentationml/2006/ole">
            <mc:AlternateContent xmlns:mc="http://schemas.openxmlformats.org/markup-compatibility/2006">
              <mc:Choice xmlns:v="urn:schemas-microsoft-com:vml" Requires="v">
                <p:oleObj spid="_x0000_s380851" name="Equation" r:id="rId10" imgW="1307880" imgH="457200" progId="Equation.DSMT4">
                  <p:embed/>
                </p:oleObj>
              </mc:Choice>
              <mc:Fallback>
                <p:oleObj name="Equation" r:id="rId10" imgW="1307880" imgH="457200" progId="Equation.DSMT4">
                  <p:embed/>
                  <p:pic>
                    <p:nvPicPr>
                      <p:cNvPr id="0" name="Picture 762" descr="f(x) = 2^x)"/>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238" y="4848225"/>
                        <a:ext cx="1258887"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C47529BA-AF98-4E7F-9E0C-2EEB727133A2}"/>
              </a:ext>
            </a:extLst>
          </p:cNvPr>
          <p:cNvSpPr>
            <a:spLocks noGrp="1"/>
          </p:cNvSpPr>
          <p:nvPr>
            <p:ph sz="quarter" idx="31"/>
          </p:nvPr>
        </p:nvSpPr>
        <p:spPr>
          <a:xfrm>
            <a:off x="2111633" y="4893045"/>
            <a:ext cx="926532" cy="308260"/>
          </a:xfrm>
        </p:spPr>
        <p:txBody>
          <a:bodyPr/>
          <a:lstStyle/>
          <a:p>
            <a:r>
              <a:rPr lang="en-US" altLang="en-US" dirty="0"/>
              <a:t>where</a:t>
            </a:r>
            <a:endParaRPr lang="en-US" dirty="0"/>
          </a:p>
        </p:txBody>
      </p:sp>
      <p:graphicFrame>
        <p:nvGraphicFramePr>
          <p:cNvPr id="26" name="Content Placeholder 25" descr="x is element of R,">
            <a:extLst>
              <a:ext uri="{FF2B5EF4-FFF2-40B4-BE49-F238E27FC236}">
                <a16:creationId xmlns="" xmlns:a16="http://schemas.microsoft.com/office/drawing/2014/main" id="{85A9FF88-59F2-42F5-81F1-0315AFA04FCB}"/>
              </a:ext>
            </a:extLst>
          </p:cNvPr>
          <p:cNvGraphicFramePr>
            <a:graphicFrameLocks noGrp="1" noChangeAspect="1"/>
          </p:cNvGraphicFramePr>
          <p:nvPr>
            <p:ph sz="quarter" idx="32"/>
            <p:extLst>
              <p:ext uri="{D42A27DB-BD31-4B8C-83A1-F6EECF244321}">
                <p14:modId xmlns:p14="http://schemas.microsoft.com/office/powerpoint/2010/main" val="3825196990"/>
              </p:ext>
            </p:extLst>
          </p:nvPr>
        </p:nvGraphicFramePr>
        <p:xfrm>
          <a:off x="3055938" y="4914900"/>
          <a:ext cx="812800" cy="317500"/>
        </p:xfrm>
        <a:graphic>
          <a:graphicData uri="http://schemas.openxmlformats.org/presentationml/2006/ole">
            <mc:AlternateContent xmlns:mc="http://schemas.openxmlformats.org/markup-compatibility/2006">
              <mc:Choice xmlns:v="urn:schemas-microsoft-com:vml" Requires="v">
                <p:oleObj spid="_x0000_s380852" name="Equation" r:id="rId12" imgW="812520" imgH="317160" progId="Equation.DSMT4">
                  <p:embed/>
                </p:oleObj>
              </mc:Choice>
              <mc:Fallback>
                <p:oleObj name="Equation" r:id="rId12" imgW="812520" imgH="317160" progId="Equation.DSMT4">
                  <p:embed/>
                  <p:pic>
                    <p:nvPicPr>
                      <p:cNvPr id="0" name="Picture 763" descr="x is element of R"/>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5938" y="4914900"/>
                        <a:ext cx="812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B9B808F4-E441-4C8A-BC44-C1EC640A5085}"/>
              </a:ext>
            </a:extLst>
          </p:cNvPr>
          <p:cNvSpPr>
            <a:spLocks noGrp="1"/>
          </p:cNvSpPr>
          <p:nvPr>
            <p:ph sz="quarter" idx="33"/>
          </p:nvPr>
        </p:nvSpPr>
        <p:spPr>
          <a:xfrm>
            <a:off x="3982073" y="4879676"/>
            <a:ext cx="1492188" cy="303045"/>
          </a:xfrm>
        </p:spPr>
        <p:txBody>
          <a:bodyPr/>
          <a:lstStyle/>
          <a:p>
            <a:r>
              <a:rPr lang="en-US" altLang="en-US" dirty="0">
                <a:latin typeface="Arial" panose="020B0604020202020204" pitchFamily="34" charset="0"/>
              </a:rPr>
              <a:t>so that </a:t>
            </a:r>
            <a:r>
              <a:rPr lang="en-US" altLang="en-US" i="1" dirty="0">
                <a:latin typeface="Arial" panose="020B0604020202020204" pitchFamily="34" charset="0"/>
              </a:rPr>
              <a:t>f</a:t>
            </a:r>
            <a:r>
              <a:rPr lang="en-US" altLang="en-US" dirty="0">
                <a:latin typeface="Arial" panose="020B0604020202020204" pitchFamily="34" charset="0"/>
              </a:rPr>
              <a:t> is</a:t>
            </a:r>
            <a:endParaRPr lang="en-US" dirty="0">
              <a:latin typeface="Arial" panose="020B0604020202020204" pitchFamily="34" charset="0"/>
            </a:endParaRPr>
          </a:p>
        </p:txBody>
      </p:sp>
      <p:sp>
        <p:nvSpPr>
          <p:cNvPr id="14" name="Content Placeholder 13">
            <a:extLst>
              <a:ext uri="{FF2B5EF4-FFF2-40B4-BE49-F238E27FC236}">
                <a16:creationId xmlns="" xmlns:a16="http://schemas.microsoft.com/office/drawing/2014/main" id="{20332462-0651-4593-9233-5C5323F58A11}"/>
              </a:ext>
            </a:extLst>
          </p:cNvPr>
          <p:cNvSpPr>
            <a:spLocks noGrp="1"/>
          </p:cNvSpPr>
          <p:nvPr>
            <p:ph sz="quarter" idx="34"/>
          </p:nvPr>
        </p:nvSpPr>
        <p:spPr>
          <a:xfrm>
            <a:off x="760934" y="5395256"/>
            <a:ext cx="3082393" cy="340526"/>
          </a:xfrm>
        </p:spPr>
        <p:txBody>
          <a:bodyPr/>
          <a:lstStyle/>
          <a:p>
            <a:r>
              <a:rPr lang="en-US" altLang="en-US" dirty="0">
                <a:latin typeface="Arial" panose="020B0604020202020204" pitchFamily="34" charset="0"/>
                <a:cs typeface="Arial" panose="020B0604020202020204" pitchFamily="34" charset="0"/>
              </a:rPr>
              <a:t>an increasing function.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2874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CA0E50-0ECA-4E21-B236-2171257FF1A6}"/>
              </a:ext>
            </a:extLst>
          </p:cNvPr>
          <p:cNvSpPr>
            <a:spLocks noGrp="1"/>
          </p:cNvSpPr>
          <p:nvPr>
            <p:ph type="title"/>
          </p:nvPr>
        </p:nvSpPr>
        <p:spPr/>
        <p:txBody>
          <a:bodyPr/>
          <a:lstStyle/>
          <a:p>
            <a:r>
              <a:rPr lang="en-IN" altLang="en-US" sz="3600" dirty="0" smtClean="0"/>
              <a:t>Exponential Functions and Their Graphs</a:t>
            </a:r>
            <a:r>
              <a:rPr lang="en-US" altLang="en-US" sz="3600" dirty="0" smtClean="0"/>
              <a:t> (4 of 12)</a:t>
            </a:r>
            <a:endParaRPr lang="en-US" sz="3600" dirty="0"/>
          </a:p>
        </p:txBody>
      </p:sp>
      <p:sp>
        <p:nvSpPr>
          <p:cNvPr id="3" name="Content Placeholder 2">
            <a:extLst>
              <a:ext uri="{FF2B5EF4-FFF2-40B4-BE49-F238E27FC236}">
                <a16:creationId xmlns="" xmlns:a16="http://schemas.microsoft.com/office/drawing/2014/main" id="{84E9076B-D4B6-4B56-9BB8-ACC75ECB1649}"/>
              </a:ext>
            </a:extLst>
          </p:cNvPr>
          <p:cNvSpPr>
            <a:spLocks noGrp="1"/>
          </p:cNvSpPr>
          <p:nvPr>
            <p:ph sz="quarter" idx="23"/>
          </p:nvPr>
        </p:nvSpPr>
        <p:spPr>
          <a:xfrm>
            <a:off x="737022" y="1289050"/>
            <a:ext cx="5352628" cy="393700"/>
          </a:xfrm>
        </p:spPr>
        <p:txBody>
          <a:bodyPr/>
          <a:lstStyle/>
          <a:p>
            <a:pPr>
              <a:lnSpc>
                <a:spcPct val="100000"/>
              </a:lnSpc>
            </a:pPr>
            <a:r>
              <a:rPr lang="en-US" altLang="en-US" dirty="0"/>
              <a:t>In particular, since the irrational number</a:t>
            </a:r>
            <a:endParaRPr lang="en-US" dirty="0"/>
          </a:p>
        </p:txBody>
      </p:sp>
      <p:graphicFrame>
        <p:nvGraphicFramePr>
          <p:cNvPr id="12" name="Content Placeholder 11" descr="sqrt(3)">
            <a:extLst>
              <a:ext uri="{FF2B5EF4-FFF2-40B4-BE49-F238E27FC236}">
                <a16:creationId xmlns="" xmlns:a16="http://schemas.microsoft.com/office/drawing/2014/main" id="{F640E556-FD03-4179-A33C-51B54A274FBC}"/>
              </a:ext>
            </a:extLst>
          </p:cNvPr>
          <p:cNvGraphicFramePr>
            <a:graphicFrameLocks noGrp="1" noChangeAspect="1"/>
          </p:cNvGraphicFramePr>
          <p:nvPr>
            <p:ph sz="quarter" idx="24"/>
            <p:extLst>
              <p:ext uri="{D42A27DB-BD31-4B8C-83A1-F6EECF244321}">
                <p14:modId xmlns:p14="http://schemas.microsoft.com/office/powerpoint/2010/main" val="2854017644"/>
              </p:ext>
            </p:extLst>
          </p:nvPr>
        </p:nvGraphicFramePr>
        <p:xfrm>
          <a:off x="6132513" y="1228725"/>
          <a:ext cx="431800" cy="393700"/>
        </p:xfrm>
        <a:graphic>
          <a:graphicData uri="http://schemas.openxmlformats.org/presentationml/2006/ole">
            <mc:AlternateContent xmlns:mc="http://schemas.openxmlformats.org/markup-compatibility/2006">
              <mc:Choice xmlns:v="urn:schemas-microsoft-com:vml" Requires="v">
                <p:oleObj spid="_x0000_s381673" name="Equation" r:id="rId3" imgW="431640" imgH="393480" progId="Equation.DSMT4">
                  <p:embed/>
                </p:oleObj>
              </mc:Choice>
              <mc:Fallback>
                <p:oleObj name="Equation" r:id="rId3" imgW="431640" imgH="393480" progId="Equation.DSMT4">
                  <p:embed/>
                  <p:pic>
                    <p:nvPicPr>
                      <p:cNvPr id="0" name="Picture 597" descr="sqrt(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513" y="1228725"/>
                        <a:ext cx="431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86C5E424-B6B7-4F2E-BF2F-8FBBAD16CE77}"/>
              </a:ext>
            </a:extLst>
          </p:cNvPr>
          <p:cNvSpPr>
            <a:spLocks noGrp="1"/>
          </p:cNvSpPr>
          <p:nvPr>
            <p:ph sz="quarter" idx="25"/>
          </p:nvPr>
        </p:nvSpPr>
        <p:spPr>
          <a:xfrm>
            <a:off x="6644878" y="1293584"/>
            <a:ext cx="1121012" cy="338027"/>
          </a:xfrm>
        </p:spPr>
        <p:txBody>
          <a:bodyPr/>
          <a:lstStyle/>
          <a:p>
            <a:pPr>
              <a:lnSpc>
                <a:spcPct val="100000"/>
              </a:lnSpc>
            </a:pPr>
            <a:r>
              <a:rPr lang="en-US" altLang="en-US" dirty="0"/>
              <a:t>satisfies</a:t>
            </a:r>
            <a:endParaRPr lang="en-US" dirty="0"/>
          </a:p>
        </p:txBody>
      </p:sp>
      <p:graphicFrame>
        <p:nvGraphicFramePr>
          <p:cNvPr id="14" name="Content Placeholder 13" descr="1.7 &lt; sqrt(3) &lt; 1.8">
            <a:extLst>
              <a:ext uri="{FF2B5EF4-FFF2-40B4-BE49-F238E27FC236}">
                <a16:creationId xmlns="" xmlns:a16="http://schemas.microsoft.com/office/drawing/2014/main" id="{9BDB3800-7E83-4216-AB4B-41CAAFA8637B}"/>
              </a:ext>
            </a:extLst>
          </p:cNvPr>
          <p:cNvGraphicFramePr>
            <a:graphicFrameLocks noGrp="1" noChangeAspect="1"/>
          </p:cNvGraphicFramePr>
          <p:nvPr>
            <p:ph sz="quarter" idx="26"/>
            <p:extLst>
              <p:ext uri="{D42A27DB-BD31-4B8C-83A1-F6EECF244321}">
                <p14:modId xmlns:p14="http://schemas.microsoft.com/office/powerpoint/2010/main" val="430317702"/>
              </p:ext>
            </p:extLst>
          </p:nvPr>
        </p:nvGraphicFramePr>
        <p:xfrm>
          <a:off x="5402263" y="1889125"/>
          <a:ext cx="1820862" cy="384175"/>
        </p:xfrm>
        <a:graphic>
          <a:graphicData uri="http://schemas.openxmlformats.org/presentationml/2006/ole">
            <mc:AlternateContent xmlns:mc="http://schemas.openxmlformats.org/markup-compatibility/2006">
              <mc:Choice xmlns:v="urn:schemas-microsoft-com:vml" Requires="v">
                <p:oleObj spid="_x0000_s381674" name="Equation" r:id="rId5" imgW="1866600" imgH="393480" progId="Equation.DSMT4">
                  <p:embed/>
                </p:oleObj>
              </mc:Choice>
              <mc:Fallback>
                <p:oleObj name="Equation" r:id="rId5" imgW="1866600" imgH="393480" progId="Equation.DSMT4">
                  <p:embed/>
                  <p:pic>
                    <p:nvPicPr>
                      <p:cNvPr id="0" name="Picture 598" descr="1.7 &lt; sqrt(3) &lt; 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2263" y="1889125"/>
                        <a:ext cx="18208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A70ED7CE-6CC3-4205-8137-80273DC005B6}"/>
              </a:ext>
            </a:extLst>
          </p:cNvPr>
          <p:cNvSpPr>
            <a:spLocks noGrp="1"/>
          </p:cNvSpPr>
          <p:nvPr>
            <p:ph sz="quarter" idx="27"/>
          </p:nvPr>
        </p:nvSpPr>
        <p:spPr>
          <a:xfrm>
            <a:off x="736600" y="2485029"/>
            <a:ext cx="2006600" cy="290022"/>
          </a:xfrm>
        </p:spPr>
        <p:txBody>
          <a:bodyPr/>
          <a:lstStyle/>
          <a:p>
            <a:r>
              <a:rPr lang="en-US" altLang="en-US" dirty="0"/>
              <a:t>we must have</a:t>
            </a:r>
          </a:p>
        </p:txBody>
      </p:sp>
      <p:graphicFrame>
        <p:nvGraphicFramePr>
          <p:cNvPr id="16" name="Content Placeholder 15" descr="2^(1.7) &lt; 2^sqrt(3) &lt; 2^(1.8)">
            <a:extLst>
              <a:ext uri="{FF2B5EF4-FFF2-40B4-BE49-F238E27FC236}">
                <a16:creationId xmlns="" xmlns:a16="http://schemas.microsoft.com/office/drawing/2014/main" id="{5FCB0161-E614-4B7D-AC4F-22963659841D}"/>
              </a:ext>
            </a:extLst>
          </p:cNvPr>
          <p:cNvGraphicFramePr>
            <a:graphicFrameLocks noGrp="1" noChangeAspect="1"/>
          </p:cNvGraphicFramePr>
          <p:nvPr>
            <p:ph sz="quarter" idx="28"/>
            <p:extLst>
              <p:ext uri="{D42A27DB-BD31-4B8C-83A1-F6EECF244321}">
                <p14:modId xmlns:p14="http://schemas.microsoft.com/office/powerpoint/2010/main" val="3013121474"/>
              </p:ext>
            </p:extLst>
          </p:nvPr>
        </p:nvGraphicFramePr>
        <p:xfrm>
          <a:off x="5322888" y="2919413"/>
          <a:ext cx="2047875" cy="388937"/>
        </p:xfrm>
        <a:graphic>
          <a:graphicData uri="http://schemas.openxmlformats.org/presentationml/2006/ole">
            <mc:AlternateContent xmlns:mc="http://schemas.openxmlformats.org/markup-compatibility/2006">
              <mc:Choice xmlns:v="urn:schemas-microsoft-com:vml" Requires="v">
                <p:oleObj spid="_x0000_s381675" name="Equation" r:id="rId7" imgW="2006280" imgH="380880" progId="Equation.DSMT4">
                  <p:embed/>
                </p:oleObj>
              </mc:Choice>
              <mc:Fallback>
                <p:oleObj name="Equation" r:id="rId7" imgW="2006280" imgH="380880" progId="Equation.DSMT4">
                  <p:embed/>
                  <p:pic>
                    <p:nvPicPr>
                      <p:cNvPr id="0" name="Picture 599" descr="2^(1.7) &lt; 2^sqrt(3) &lt; 2^(1.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2919413"/>
                        <a:ext cx="204787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ontent Placeholder 16">
            <a:extLst>
              <a:ext uri="{FF2B5EF4-FFF2-40B4-BE49-F238E27FC236}">
                <a16:creationId xmlns="" xmlns:a16="http://schemas.microsoft.com/office/drawing/2014/main" id="{9B9E1F54-CE0F-4DEC-8055-37EEBE427808}"/>
              </a:ext>
            </a:extLst>
          </p:cNvPr>
          <p:cNvSpPr>
            <a:spLocks noGrp="1"/>
          </p:cNvSpPr>
          <p:nvPr>
            <p:ph sz="quarter" idx="29"/>
          </p:nvPr>
        </p:nvSpPr>
        <p:spPr>
          <a:xfrm>
            <a:off x="736600" y="3736590"/>
            <a:ext cx="2567039" cy="333805"/>
          </a:xfrm>
        </p:spPr>
        <p:txBody>
          <a:bodyPr/>
          <a:lstStyle/>
          <a:p>
            <a:r>
              <a:rPr lang="en-US" altLang="en-US" dirty="0"/>
              <a:t>and we know what</a:t>
            </a:r>
            <a:endParaRPr lang="en-US" dirty="0"/>
          </a:p>
        </p:txBody>
      </p:sp>
      <p:graphicFrame>
        <p:nvGraphicFramePr>
          <p:cNvPr id="28" name="Content Placeholder 27" descr="2^(1.7) and 2^(1.8)">
            <a:extLst>
              <a:ext uri="{FF2B5EF4-FFF2-40B4-BE49-F238E27FC236}">
                <a16:creationId xmlns="" xmlns:a16="http://schemas.microsoft.com/office/drawing/2014/main" id="{886EBD99-C4A1-45F4-8730-19971FD504BA}"/>
              </a:ext>
            </a:extLst>
          </p:cNvPr>
          <p:cNvGraphicFramePr>
            <a:graphicFrameLocks noGrp="1" noChangeAspect="1"/>
          </p:cNvGraphicFramePr>
          <p:nvPr>
            <p:ph sz="quarter" idx="30"/>
            <p:extLst>
              <p:ext uri="{D42A27DB-BD31-4B8C-83A1-F6EECF244321}">
                <p14:modId xmlns:p14="http://schemas.microsoft.com/office/powerpoint/2010/main" val="2536982027"/>
              </p:ext>
            </p:extLst>
          </p:nvPr>
        </p:nvGraphicFramePr>
        <p:xfrm>
          <a:off x="3338513" y="3681413"/>
          <a:ext cx="1524000" cy="355600"/>
        </p:xfrm>
        <a:graphic>
          <a:graphicData uri="http://schemas.openxmlformats.org/presentationml/2006/ole">
            <mc:AlternateContent xmlns:mc="http://schemas.openxmlformats.org/markup-compatibility/2006">
              <mc:Choice xmlns:v="urn:schemas-microsoft-com:vml" Requires="v">
                <p:oleObj spid="_x0000_s381676" name="Equation" r:id="rId9" imgW="1523880" imgH="355320" progId="Equation.DSMT4">
                  <p:embed/>
                </p:oleObj>
              </mc:Choice>
              <mc:Fallback>
                <p:oleObj name="Equation" r:id="rId9" imgW="1523880" imgH="355320" progId="Equation.DSMT4">
                  <p:embed/>
                  <p:pic>
                    <p:nvPicPr>
                      <p:cNvPr id="0" name="Picture 600" descr="2^(1.7) and 2^(1.8)"/>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8513" y="3681413"/>
                        <a:ext cx="1524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 xmlns:a16="http://schemas.microsoft.com/office/drawing/2014/main" id="{5CD1A0A4-140A-481A-8EA5-18B0758C9346}"/>
              </a:ext>
            </a:extLst>
          </p:cNvPr>
          <p:cNvSpPr>
            <a:spLocks noGrp="1"/>
          </p:cNvSpPr>
          <p:nvPr>
            <p:ph sz="quarter" idx="31"/>
          </p:nvPr>
        </p:nvSpPr>
        <p:spPr>
          <a:xfrm>
            <a:off x="4957487" y="3763076"/>
            <a:ext cx="6856564" cy="308260"/>
          </a:xfrm>
        </p:spPr>
        <p:txBody>
          <a:bodyPr/>
          <a:lstStyle/>
          <a:p>
            <a:r>
              <a:rPr lang="en-US" altLang="en-US" dirty="0"/>
              <a:t>mean because 1.7 and 1.8 are rational numbers.</a:t>
            </a:r>
            <a:endParaRPr lang="en-US" dirty="0"/>
          </a:p>
        </p:txBody>
      </p:sp>
    </p:spTree>
    <p:extLst>
      <p:ext uri="{BB962C8B-B14F-4D97-AF65-F5344CB8AC3E}">
        <p14:creationId xmlns:p14="http://schemas.microsoft.com/office/powerpoint/2010/main" val="2037926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214D0E43-D6D3-4855-B530-2C604F8D4BC0}"/>
              </a:ext>
            </a:extLst>
          </p:cNvPr>
          <p:cNvSpPr>
            <a:spLocks noGrp="1"/>
          </p:cNvSpPr>
          <p:nvPr>
            <p:ph type="title"/>
          </p:nvPr>
        </p:nvSpPr>
        <p:spPr/>
        <p:txBody>
          <a:bodyPr/>
          <a:lstStyle/>
          <a:p>
            <a:r>
              <a:rPr lang="en-IN" altLang="en-US" sz="3600" dirty="0" smtClean="0"/>
              <a:t>Exponential Functions and Their Graphs</a:t>
            </a:r>
            <a:r>
              <a:rPr lang="en-US" altLang="en-US" sz="3600" dirty="0" smtClean="0"/>
              <a:t> (5 of 12)</a:t>
            </a:r>
            <a:endParaRPr lang="en-US" sz="3600" dirty="0"/>
          </a:p>
        </p:txBody>
      </p:sp>
      <p:sp>
        <p:nvSpPr>
          <p:cNvPr id="20" name="Content Placeholder 19">
            <a:extLst>
              <a:ext uri="{FF2B5EF4-FFF2-40B4-BE49-F238E27FC236}">
                <a16:creationId xmlns="" xmlns:a16="http://schemas.microsoft.com/office/drawing/2014/main" id="{76A40389-EFF6-4E19-B436-5CF8E1F7572D}"/>
              </a:ext>
            </a:extLst>
          </p:cNvPr>
          <p:cNvSpPr>
            <a:spLocks noGrp="1"/>
          </p:cNvSpPr>
          <p:nvPr>
            <p:ph sz="quarter" idx="23"/>
          </p:nvPr>
        </p:nvSpPr>
        <p:spPr>
          <a:xfrm>
            <a:off x="736600" y="1289050"/>
            <a:ext cx="6056086" cy="327862"/>
          </a:xfrm>
        </p:spPr>
        <p:txBody>
          <a:bodyPr/>
          <a:lstStyle/>
          <a:p>
            <a:pPr>
              <a:lnSpc>
                <a:spcPct val="100000"/>
              </a:lnSpc>
            </a:pPr>
            <a:r>
              <a:rPr lang="en-US" altLang="en-US" dirty="0"/>
              <a:t>Similarly, if we use better approximations for</a:t>
            </a:r>
            <a:endParaRPr lang="en-US" dirty="0"/>
          </a:p>
        </p:txBody>
      </p:sp>
      <p:graphicFrame>
        <p:nvGraphicFramePr>
          <p:cNvPr id="29" name="Content Placeholder 28" descr="sqrt(3)">
            <a:extLst>
              <a:ext uri="{FF2B5EF4-FFF2-40B4-BE49-F238E27FC236}">
                <a16:creationId xmlns="" xmlns:a16="http://schemas.microsoft.com/office/drawing/2014/main" id="{303B13DC-2E79-4BF2-BCFD-30FC5FD66099}"/>
              </a:ext>
            </a:extLst>
          </p:cNvPr>
          <p:cNvGraphicFramePr>
            <a:graphicFrameLocks noGrp="1" noChangeAspect="1"/>
          </p:cNvGraphicFramePr>
          <p:nvPr>
            <p:ph sz="quarter" idx="24"/>
            <p:extLst>
              <p:ext uri="{D42A27DB-BD31-4B8C-83A1-F6EECF244321}">
                <p14:modId xmlns:p14="http://schemas.microsoft.com/office/powerpoint/2010/main" val="2694221350"/>
              </p:ext>
            </p:extLst>
          </p:nvPr>
        </p:nvGraphicFramePr>
        <p:xfrm>
          <a:off x="6797675" y="1265691"/>
          <a:ext cx="450850" cy="379412"/>
        </p:xfrm>
        <a:graphic>
          <a:graphicData uri="http://schemas.openxmlformats.org/presentationml/2006/ole">
            <mc:AlternateContent xmlns:mc="http://schemas.openxmlformats.org/markup-compatibility/2006">
              <mc:Choice xmlns:v="urn:schemas-microsoft-com:vml" Requires="v">
                <p:oleObj spid="_x0000_s382324" name="Equation" r:id="rId3" imgW="482400" imgH="406080" progId="Equation.DSMT4">
                  <p:embed/>
                </p:oleObj>
              </mc:Choice>
              <mc:Fallback>
                <p:oleObj name="Equation" r:id="rId3" imgW="482400" imgH="406080" progId="Equation.DSMT4">
                  <p:embed/>
                  <p:pic>
                    <p:nvPicPr>
                      <p:cNvPr id="0" name="Picture 298" descr="sqrt(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675" y="1265691"/>
                        <a:ext cx="45085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1">
            <a:extLst>
              <a:ext uri="{FF2B5EF4-FFF2-40B4-BE49-F238E27FC236}">
                <a16:creationId xmlns="" xmlns:a16="http://schemas.microsoft.com/office/drawing/2014/main" id="{4A1DE9EB-7284-4A5F-91B1-57A198477945}"/>
              </a:ext>
            </a:extLst>
          </p:cNvPr>
          <p:cNvSpPr>
            <a:spLocks noGrp="1"/>
          </p:cNvSpPr>
          <p:nvPr>
            <p:ph sz="quarter" idx="25"/>
          </p:nvPr>
        </p:nvSpPr>
        <p:spPr>
          <a:xfrm>
            <a:off x="7347911" y="1248739"/>
            <a:ext cx="4543125" cy="398248"/>
          </a:xfrm>
        </p:spPr>
        <p:txBody>
          <a:bodyPr/>
          <a:lstStyle/>
          <a:p>
            <a:pPr>
              <a:lnSpc>
                <a:spcPct val="100000"/>
              </a:lnSpc>
            </a:pPr>
            <a:r>
              <a:rPr lang="en-US" altLang="en-US" dirty="0"/>
              <a:t>we obtain better approximations </a:t>
            </a:r>
            <a:endParaRPr lang="en-US" dirty="0"/>
          </a:p>
        </p:txBody>
      </p:sp>
      <p:graphicFrame>
        <p:nvGraphicFramePr>
          <p:cNvPr id="31" name="Content Placeholder 30" descr="for 2^sqrt(3)">
            <a:extLst>
              <a:ext uri="{FF2B5EF4-FFF2-40B4-BE49-F238E27FC236}">
                <a16:creationId xmlns="" xmlns:a16="http://schemas.microsoft.com/office/drawing/2014/main" id="{CD3A9FA4-D5CA-4906-845D-AF7F18890007}"/>
              </a:ext>
            </a:extLst>
          </p:cNvPr>
          <p:cNvGraphicFramePr>
            <a:graphicFrameLocks noGrp="1" noChangeAspect="1"/>
          </p:cNvGraphicFramePr>
          <p:nvPr>
            <p:ph sz="quarter" idx="26"/>
            <p:extLst>
              <p:ext uri="{D42A27DB-BD31-4B8C-83A1-F6EECF244321}">
                <p14:modId xmlns:p14="http://schemas.microsoft.com/office/powerpoint/2010/main" val="306239373"/>
              </p:ext>
            </p:extLst>
          </p:nvPr>
        </p:nvGraphicFramePr>
        <p:xfrm>
          <a:off x="742950" y="1677988"/>
          <a:ext cx="1020763" cy="406400"/>
        </p:xfrm>
        <a:graphic>
          <a:graphicData uri="http://schemas.openxmlformats.org/presentationml/2006/ole">
            <mc:AlternateContent xmlns:mc="http://schemas.openxmlformats.org/markup-compatibility/2006">
              <mc:Choice xmlns:v="urn:schemas-microsoft-com:vml" Requires="v">
                <p:oleObj spid="_x0000_s382325" name="Equation" r:id="rId5" imgW="990360" imgH="393480" progId="Equation.DSMT4">
                  <p:embed/>
                </p:oleObj>
              </mc:Choice>
              <mc:Fallback>
                <p:oleObj name="Equation" r:id="rId5" imgW="990360" imgH="393480" progId="Equation.DSMT4">
                  <p:embed/>
                  <p:pic>
                    <p:nvPicPr>
                      <p:cNvPr id="0" name="Picture 299" descr="for 2^sqrt(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 y="1677988"/>
                        <a:ext cx="10207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 name="Content Placeholder 31" descr="1.73 &lt; sqrt(3) &lt; 1.74 right double arrow (2^1.73) &lt; (2^sqrt(3)) &lt; (2^1.74). 1.732 &lt; sqrt(3) &lt; 1.733 right double arrow (2^1.732) &lt; (2^sqrt(3)) &lt; (2^1.733). 1.7320 &lt; sqrt(3) &lt; 1.7321 right double arrow (2^1.7320) &lt; (2^sqrt(3)) &lt; (2^1.7321). 1.73205 &lt; sqrt(3) &lt; 1.73206 right double arrow (2^1.73205) &lt; (2^sqrt(3)) &lt; (2^1.73206).">
            <a:extLst>
              <a:ext uri="{FF2B5EF4-FFF2-40B4-BE49-F238E27FC236}">
                <a16:creationId xmlns="" xmlns:a16="http://schemas.microsoft.com/office/drawing/2014/main" id="{0F4241DD-97FB-4986-9759-5B1BB9B04441}"/>
              </a:ext>
            </a:extLst>
          </p:cNvPr>
          <p:cNvPicPr>
            <a:picLocks noGrp="1" noChangeAspect="1"/>
          </p:cNvPicPr>
          <p:nvPr>
            <p:ph sz="quarter" idx="27"/>
          </p:nvPr>
        </p:nvPicPr>
        <p:blipFill>
          <a:blip r:embed="rId7"/>
          <a:stretch>
            <a:fillRect/>
          </a:stretch>
        </p:blipFill>
        <p:spPr>
          <a:xfrm>
            <a:off x="2650150" y="2084388"/>
            <a:ext cx="6479995" cy="2684158"/>
          </a:xfrm>
          <a:prstGeom prst="rect">
            <a:avLst/>
          </a:prstGeom>
        </p:spPr>
      </p:pic>
    </p:spTree>
    <p:extLst>
      <p:ext uri="{BB962C8B-B14F-4D97-AF65-F5344CB8AC3E}">
        <p14:creationId xmlns:p14="http://schemas.microsoft.com/office/powerpoint/2010/main" val="143658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60B298-C6B1-4CA0-A44C-8B6FAB39D879}">
  <ds:schemaRefs>
    <ds:schemaRef ds:uri="http://schemas.microsoft.com/office/2006/metadata/properties"/>
    <ds:schemaRef ds:uri="http://purl.org/dc/dcmitype/"/>
    <ds:schemaRef ds:uri="http://purl.org/dc/elements/1.1/"/>
    <ds:schemaRef ds:uri="http://purl.org/dc/terms/"/>
    <ds:schemaRef ds:uri="http://schemas.microsoft.com/office/2006/documentManagement/types"/>
    <ds:schemaRef ds:uri="a4d2ff27-a226-42e2-a79e-c1ae662d212e"/>
    <ds:schemaRef ds:uri="f856fc18-c0f7-462c-a53d-fc2610d0c4c8"/>
    <ds:schemaRef ds:uri="http://schemas.openxmlformats.org/package/2006/metadata/core-properties"/>
    <ds:schemaRef ds:uri="http://schemas.microsoft.com/office/infopath/2007/PartnerControls"/>
    <ds:schemaRef ds:uri="a3520c62-91d1-4715-93cb-6b6cc6733a1f"/>
    <ds:schemaRef ds:uri="http://www.w3.org/XML/1998/namespace"/>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3363</TotalTime>
  <Words>1652</Words>
  <Application>Microsoft Office PowerPoint</Application>
  <PresentationFormat>Custom</PresentationFormat>
  <Paragraphs>209</Paragraphs>
  <Slides>34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1_Office Theme</vt:lpstr>
      <vt:lpstr>Equation</vt:lpstr>
      <vt:lpstr>1</vt:lpstr>
      <vt:lpstr>1.4</vt:lpstr>
      <vt:lpstr>Exponential Functions</vt:lpstr>
      <vt:lpstr>Exponential Functions and Their Graphs</vt:lpstr>
      <vt:lpstr>Exponential Functions and Their Graphs (1 of 12)</vt:lpstr>
      <vt:lpstr>Exponential Functions and Their Graphs (2 of 12)</vt:lpstr>
      <vt:lpstr>Exponential Functions and Their Graphs (3 of 12)</vt:lpstr>
      <vt:lpstr>Exponential Functions and Their Graphs (4 of 12)</vt:lpstr>
      <vt:lpstr>Exponential Functions and Their Graphs (5 of 12)</vt:lpstr>
      <vt:lpstr>Exponential Functions and Their Graphs (6 of 12)</vt:lpstr>
      <vt:lpstr>Exponential Functions and Their Graphs (7 of 12)</vt:lpstr>
      <vt:lpstr>Exponential Functions and Their Graphs (8 of 12)</vt:lpstr>
      <vt:lpstr>Exponential Functions and Their Graphs (9 of 12)</vt:lpstr>
      <vt:lpstr>Exponential Functions and Their Graphs (10 of 12)</vt:lpstr>
      <vt:lpstr>Exponential Functions and Their Graphs (11 of 12)</vt:lpstr>
      <vt:lpstr>Exponential Functions and Their Graphs (12 of 12)</vt:lpstr>
      <vt:lpstr>Example 1</vt:lpstr>
      <vt:lpstr>Example 1 – Solution</vt:lpstr>
      <vt:lpstr>Applications of Exponential Functions</vt:lpstr>
      <vt:lpstr>Applications of Exponential Functions (1 of 3)</vt:lpstr>
      <vt:lpstr>Applications of Exponential Functions (2 of 3)</vt:lpstr>
      <vt:lpstr>Applications of Exponential Functions (3 of 3)</vt:lpstr>
      <vt:lpstr>Example 3 (1 of 3)</vt:lpstr>
      <vt:lpstr>Example 3 (2 of 3)</vt:lpstr>
      <vt:lpstr>Example 3 (3 of 3)</vt:lpstr>
      <vt:lpstr>The Number e</vt:lpstr>
      <vt:lpstr>The Number e (1 of 6)</vt:lpstr>
      <vt:lpstr>The Number e (2 of 6)</vt:lpstr>
      <vt:lpstr>The Number e (3 of 6)</vt:lpstr>
      <vt:lpstr>The Number e (4 of 6)</vt:lpstr>
      <vt:lpstr>The Number e (5 of 6)</vt:lpstr>
      <vt:lpstr>The Number e (6 of 6)</vt:lpstr>
      <vt:lpstr>Example 5</vt:lpstr>
      <vt:lpstr>Example 5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958</cp:revision>
  <cp:lastPrinted>2016-10-03T15:29:39Z</cp:lastPrinted>
  <dcterms:created xsi:type="dcterms:W3CDTF">2017-12-08T21:17:47Z</dcterms:created>
  <dcterms:modified xsi:type="dcterms:W3CDTF">2020-04-16T07:33:53Z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