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5"/>
  </p:sldMasterIdLst>
  <p:notesMasterIdLst>
    <p:notesMasterId r:id="rId60"/>
  </p:notesMasterIdLst>
  <p:handoutMasterIdLst>
    <p:handoutMasterId r:id="rId61"/>
  </p:handoutMasterIdLst>
  <p:sldIdLst>
    <p:sldId id="329" r:id="rId6"/>
    <p:sldId id="330" r:id="rId7"/>
    <p:sldId id="332" r:id="rId8"/>
    <p:sldId id="280" r:id="rId9"/>
    <p:sldId id="334"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335" r:id="rId23"/>
    <p:sldId id="295" r:id="rId24"/>
    <p:sldId id="296" r:id="rId25"/>
    <p:sldId id="337" r:id="rId26"/>
    <p:sldId id="297" r:id="rId27"/>
    <p:sldId id="298" r:id="rId28"/>
    <p:sldId id="299" r:id="rId29"/>
    <p:sldId id="300" r:id="rId30"/>
    <p:sldId id="301" r:id="rId31"/>
    <p:sldId id="302" r:id="rId32"/>
    <p:sldId id="338" r:id="rId33"/>
    <p:sldId id="304" r:id="rId34"/>
    <p:sldId id="339" r:id="rId35"/>
    <p:sldId id="305" r:id="rId36"/>
    <p:sldId id="306" r:id="rId37"/>
    <p:sldId id="307" r:id="rId38"/>
    <p:sldId id="308" r:id="rId39"/>
    <p:sldId id="309" r:id="rId40"/>
    <p:sldId id="340" r:id="rId41"/>
    <p:sldId id="311" r:id="rId42"/>
    <p:sldId id="312" r:id="rId43"/>
    <p:sldId id="313" r:id="rId44"/>
    <p:sldId id="314" r:id="rId45"/>
    <p:sldId id="315" r:id="rId46"/>
    <p:sldId id="341"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E24"/>
    <a:srgbClr val="0079C2"/>
    <a:srgbClr val="000000"/>
    <a:srgbClr val="0079C3"/>
    <a:srgbClr val="0000A3"/>
    <a:srgbClr val="A30000"/>
    <a:srgbClr val="E7EFF7"/>
    <a:srgbClr val="CBDDEF"/>
    <a:srgbClr val="004A78"/>
    <a:srgbClr val="00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5" autoAdjust="0"/>
    <p:restoredTop sz="99642" autoAdjust="0"/>
  </p:normalViewPr>
  <p:slideViewPr>
    <p:cSldViewPr snapToGrid="0" snapToObjects="1">
      <p:cViewPr varScale="1">
        <p:scale>
          <a:sx n="70" d="100"/>
          <a:sy n="70" d="100"/>
        </p:scale>
        <p:origin x="-630" y="-90"/>
      </p:cViewPr>
      <p:guideLst>
        <p:guide orient="horz" pos="2160"/>
        <p:guide pos="3840"/>
      </p:guideLst>
    </p:cSldViewPr>
  </p:slideViewPr>
  <p:outlineViewPr>
    <p:cViewPr>
      <p:scale>
        <a:sx n="33" d="100"/>
        <a:sy n="33" d="100"/>
      </p:scale>
      <p:origin x="0" y="-288"/>
    </p:cViewPr>
  </p:outlineViewPr>
  <p:notesTextViewPr>
    <p:cViewPr>
      <p:scale>
        <a:sx n="100" d="100"/>
        <a:sy n="10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pPr/>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pPr/>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12</a:t>
            </a:fld>
            <a:endParaRPr lang="en-US"/>
          </a:p>
        </p:txBody>
      </p:sp>
    </p:spTree>
    <p:extLst>
      <p:ext uri="{BB962C8B-B14F-4D97-AF65-F5344CB8AC3E}">
        <p14:creationId xmlns:p14="http://schemas.microsoft.com/office/powerpoint/2010/main" val="314098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smtClean="0"/>
              <a:t>17.17</a:t>
            </a:r>
            <a:endParaRPr lang="en-US" dirty="0"/>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smtClean="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17326586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71192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20940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266946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smtClean="0"/>
              <a:t>1</a:t>
            </a:r>
            <a:endParaRPr lang="en-US" dirty="0"/>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smtClean="0"/>
              <a:t>Functions and Models</a:t>
            </a:r>
            <a:endParaRPr lang="en-US" dirty="0"/>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36700"/>
            <a:ext cx="8128000"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smtClean="0"/>
              <a:t>Click to edit Master text styles</a:t>
            </a:r>
            <a:endParaRPr lang="en-IN" dirty="0"/>
          </a:p>
        </p:txBody>
      </p:sp>
    </p:spTree>
    <p:extLst>
      <p:ext uri="{BB962C8B-B14F-4D97-AF65-F5344CB8AC3E}">
        <p14:creationId xmlns:p14="http://schemas.microsoft.com/office/powerpoint/2010/main" val="6177801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0350673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8656032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43426974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6292299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879366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3771846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iming>
    <p:tnLst>
      <p:par>
        <p:cTn id="1" dur="indefinite" restart="never" nodeType="tmRoot"/>
      </p:par>
    </p:tnLst>
  </p:timing>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1.w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16.bin"/><Relationship Id="rId5" Type="http://schemas.openxmlformats.org/officeDocument/2006/relationships/image" Target="../media/image22.png"/><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7.wmf"/><Relationship Id="rId3" Type="http://schemas.openxmlformats.org/officeDocument/2006/relationships/notesSlide" Target="../notesSlides/notesSlide2.xml"/><Relationship Id="rId7" Type="http://schemas.openxmlformats.org/officeDocument/2006/relationships/image" Target="../media/image24.wmf"/><Relationship Id="rId12" Type="http://schemas.openxmlformats.org/officeDocument/2006/relationships/oleObject" Target="../embeddings/oleObject21.bin"/><Relationship Id="rId17" Type="http://schemas.openxmlformats.org/officeDocument/2006/relationships/image" Target="../media/image29.wmf"/><Relationship Id="rId2" Type="http://schemas.openxmlformats.org/officeDocument/2006/relationships/slideLayout" Target="../slideLayouts/slideLayout6.xml"/><Relationship Id="rId16" Type="http://schemas.openxmlformats.org/officeDocument/2006/relationships/oleObject" Target="../embeddings/oleObject23.bin"/><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5.wmf"/><Relationship Id="rId14"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34.png"/><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41.emf"/><Relationship Id="rId4" Type="http://schemas.openxmlformats.org/officeDocument/2006/relationships/image" Target="../media/image38.wmf"/><Relationship Id="rId9" Type="http://schemas.openxmlformats.org/officeDocument/2006/relationships/image" Target="../media/image4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5.wmf"/><Relationship Id="rId5" Type="http://schemas.openxmlformats.org/officeDocument/2006/relationships/oleObject" Target="../embeddings/oleObject3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9.bin"/></Relationships>
</file>

<file path=ppt/slides/_rels/slide19.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49.wmf"/><Relationship Id="rId5" Type="http://schemas.openxmlformats.org/officeDocument/2006/relationships/oleObject" Target="../embeddings/oleObject41.bin"/><Relationship Id="rId4" Type="http://schemas.openxmlformats.org/officeDocument/2006/relationships/image" Target="../media/image48.wmf"/><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53.png"/><Relationship Id="rId4" Type="http://schemas.openxmlformats.org/officeDocument/2006/relationships/image" Target="../media/image5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55.wmf"/><Relationship Id="rId5" Type="http://schemas.openxmlformats.org/officeDocument/2006/relationships/oleObject" Target="../embeddings/oleObject45.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7.bin"/></Relationships>
</file>

<file path=ppt/slides/_rels/slide23.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9.wmf"/><Relationship Id="rId5" Type="http://schemas.openxmlformats.org/officeDocument/2006/relationships/oleObject" Target="../embeddings/oleObject49.bin"/><Relationship Id="rId4" Type="http://schemas.openxmlformats.org/officeDocument/2006/relationships/image" Target="../media/image58.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oleObject" Target="../embeddings/oleObject51.bin"/><Relationship Id="rId7" Type="http://schemas.openxmlformats.org/officeDocument/2006/relationships/image" Target="../media/image64.png"/><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62.wmf"/><Relationship Id="rId5" Type="http://schemas.openxmlformats.org/officeDocument/2006/relationships/oleObject" Target="../embeddings/oleObject52.bin"/><Relationship Id="rId4" Type="http://schemas.openxmlformats.org/officeDocument/2006/relationships/image" Target="../media/image61.wmf"/><Relationship Id="rId9" Type="http://schemas.openxmlformats.org/officeDocument/2006/relationships/image" Target="../media/image63.wmf"/></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67.wmf"/><Relationship Id="rId5" Type="http://schemas.openxmlformats.org/officeDocument/2006/relationships/oleObject" Target="../embeddings/oleObject55.bin"/><Relationship Id="rId4" Type="http://schemas.openxmlformats.org/officeDocument/2006/relationships/image" Target="../media/image66.wmf"/></Relationships>
</file>

<file path=ppt/slides/_rels/slide2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image" Target="../media/image70.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image" Target="../media/image73.wmf"/><Relationship Id="rId5" Type="http://schemas.openxmlformats.org/officeDocument/2006/relationships/oleObject" Target="../embeddings/oleObject61.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75.wmf"/><Relationship Id="rId5" Type="http://schemas.openxmlformats.org/officeDocument/2006/relationships/oleObject" Target="../embeddings/oleObject63.bin"/><Relationship Id="rId4" Type="http://schemas.openxmlformats.org/officeDocument/2006/relationships/image" Target="../media/image7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77.wmf"/><Relationship Id="rId5" Type="http://schemas.openxmlformats.org/officeDocument/2006/relationships/oleObject" Target="../embeddings/oleObject65.bin"/><Relationship Id="rId4" Type="http://schemas.openxmlformats.org/officeDocument/2006/relationships/image" Target="../media/image76.wmf"/></Relationships>
</file>

<file path=ppt/slides/_rels/slide32.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79.wmf"/><Relationship Id="rId5" Type="http://schemas.openxmlformats.org/officeDocument/2006/relationships/oleObject" Target="../embeddings/oleObject67.bin"/><Relationship Id="rId4" Type="http://schemas.openxmlformats.org/officeDocument/2006/relationships/image" Target="../media/image78.wmf"/></Relationships>
</file>

<file path=ppt/slides/_rels/slide33.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5.xml"/><Relationship Id="rId1" Type="http://schemas.openxmlformats.org/officeDocument/2006/relationships/vmlDrawing" Target="../drawings/vmlDrawing24.vml"/><Relationship Id="rId6" Type="http://schemas.openxmlformats.org/officeDocument/2006/relationships/image" Target="../media/image82.wmf"/><Relationship Id="rId5" Type="http://schemas.openxmlformats.org/officeDocument/2006/relationships/oleObject" Target="../embeddings/oleObject70.bin"/><Relationship Id="rId4" Type="http://schemas.openxmlformats.org/officeDocument/2006/relationships/image" Target="../media/image8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5.xml"/><Relationship Id="rId1" Type="http://schemas.openxmlformats.org/officeDocument/2006/relationships/vmlDrawing" Target="../drawings/vmlDrawing25.vml"/><Relationship Id="rId4" Type="http://schemas.openxmlformats.org/officeDocument/2006/relationships/image" Target="../media/image8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5.xml"/><Relationship Id="rId1" Type="http://schemas.openxmlformats.org/officeDocument/2006/relationships/vmlDrawing" Target="../drawings/vmlDrawing26.vml"/><Relationship Id="rId4" Type="http://schemas.openxmlformats.org/officeDocument/2006/relationships/image" Target="../media/image8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image" Target="../media/image88.png"/><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87.wmf"/><Relationship Id="rId5" Type="http://schemas.openxmlformats.org/officeDocument/2006/relationships/oleObject" Target="../embeddings/oleObject75.bin"/><Relationship Id="rId4" Type="http://schemas.openxmlformats.org/officeDocument/2006/relationships/image" Target="../media/image8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3.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7.png"/><Relationship Id="rId7" Type="http://schemas.openxmlformats.org/officeDocument/2006/relationships/image" Target="../media/image96.wmf"/><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78.bin"/><Relationship Id="rId5" Type="http://schemas.openxmlformats.org/officeDocument/2006/relationships/image" Target="../media/image95.wmf"/><Relationship Id="rId4" Type="http://schemas.openxmlformats.org/officeDocument/2006/relationships/oleObject" Target="../embeddings/oleObject77.bin"/></Relationships>
</file>

<file path=ppt/slides/_rels/slide4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image" Target="../media/image100.wmf"/><Relationship Id="rId5" Type="http://schemas.openxmlformats.org/officeDocument/2006/relationships/oleObject" Target="../embeddings/oleObject80.bin"/><Relationship Id="rId4" Type="http://schemas.openxmlformats.org/officeDocument/2006/relationships/image" Target="../media/image9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5.xml"/><Relationship Id="rId1" Type="http://schemas.openxmlformats.org/officeDocument/2006/relationships/vmlDrawing" Target="../drawings/vmlDrawing31.vml"/><Relationship Id="rId6" Type="http://schemas.openxmlformats.org/officeDocument/2006/relationships/image" Target="../media/image103.wmf"/><Relationship Id="rId5" Type="http://schemas.openxmlformats.org/officeDocument/2006/relationships/oleObject" Target="../embeddings/oleObject83.bin"/><Relationship Id="rId4" Type="http://schemas.openxmlformats.org/officeDocument/2006/relationships/image" Target="../media/image102.wmf"/></Relationships>
</file>

<file path=ppt/slides/_rels/slide47.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08.wmf"/><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105.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87.bin"/></Relationships>
</file>

<file path=ppt/slides/_rels/slide48.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image" Target="../media/image110.wmf"/><Relationship Id="rId5" Type="http://schemas.openxmlformats.org/officeDocument/2006/relationships/oleObject" Target="../embeddings/oleObject90.bin"/><Relationship Id="rId4" Type="http://schemas.openxmlformats.org/officeDocument/2006/relationships/image" Target="../media/image109.wmf"/><Relationship Id="rId9" Type="http://schemas.openxmlformats.org/officeDocument/2006/relationships/image" Target="../media/image112.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113.wmf"/></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oleObject" Target="../embeddings/oleObject4.bin"/><Relationship Id="rId4" Type="http://schemas.openxmlformats.org/officeDocument/2006/relationships/image" Target="../media/image2.wmf"/><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19.png"/><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115.wmf"/><Relationship Id="rId11" Type="http://schemas.openxmlformats.org/officeDocument/2006/relationships/image" Target="../media/image117.wmf"/><Relationship Id="rId5" Type="http://schemas.openxmlformats.org/officeDocument/2006/relationships/oleObject" Target="../embeddings/oleObject94.bin"/><Relationship Id="rId10" Type="http://schemas.openxmlformats.org/officeDocument/2006/relationships/oleObject" Target="../embeddings/oleObject96.bin"/><Relationship Id="rId4" Type="http://schemas.openxmlformats.org/officeDocument/2006/relationships/image" Target="../media/image114.wmf"/><Relationship Id="rId9" Type="http://schemas.openxmlformats.org/officeDocument/2006/relationships/image" Target="../media/image118.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7.bin"/><Relationship Id="rId7" Type="http://schemas.openxmlformats.org/officeDocument/2006/relationships/image" Target="../media/image122.png"/><Relationship Id="rId2" Type="http://schemas.openxmlformats.org/officeDocument/2006/relationships/slideLayout" Target="../slideLayouts/slideLayout5.xml"/><Relationship Id="rId1" Type="http://schemas.openxmlformats.org/officeDocument/2006/relationships/vmlDrawing" Target="../drawings/vmlDrawing36.vml"/><Relationship Id="rId6" Type="http://schemas.openxmlformats.org/officeDocument/2006/relationships/image" Target="../media/image121.wmf"/><Relationship Id="rId5" Type="http://schemas.openxmlformats.org/officeDocument/2006/relationships/oleObject" Target="../embeddings/oleObject98.bin"/><Relationship Id="rId4" Type="http://schemas.openxmlformats.org/officeDocument/2006/relationships/image" Target="../media/image120.wmf"/></Relationships>
</file>

<file path=ppt/slides/_rels/slide52.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image" Target="../media/image124.wmf"/><Relationship Id="rId5" Type="http://schemas.openxmlformats.org/officeDocument/2006/relationships/oleObject" Target="../embeddings/oleObject100.bin"/><Relationship Id="rId4" Type="http://schemas.openxmlformats.org/officeDocument/2006/relationships/image" Target="../media/image123.wmf"/><Relationship Id="rId9" Type="http://schemas.openxmlformats.org/officeDocument/2006/relationships/image" Target="../media/image126.png"/></Relationships>
</file>

<file path=ppt/slides/_rels/slide53.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2.png"/><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31.wmf"/><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image" Target="../media/image128.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0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5.xml"/><Relationship Id="rId1" Type="http://schemas.openxmlformats.org/officeDocument/2006/relationships/vmlDrawing" Target="../drawings/vmlDrawing39.vml"/><Relationship Id="rId4" Type="http://schemas.openxmlformats.org/officeDocument/2006/relationships/image" Target="../media/image133.wmf"/></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5.png"/><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1</a:t>
            </a:r>
            <a:endParaRPr lang="en-IN" dirty="0"/>
          </a:p>
        </p:txBody>
      </p:sp>
      <p:sp>
        <p:nvSpPr>
          <p:cNvPr id="6" name="Text Placeholder 5"/>
          <p:cNvSpPr>
            <a:spLocks noGrp="1"/>
          </p:cNvSpPr>
          <p:nvPr>
            <p:ph type="body" sz="quarter" idx="11"/>
          </p:nvPr>
        </p:nvSpPr>
        <p:spPr/>
        <p:txBody>
          <a:bodyPr/>
          <a:lstStyle/>
          <a:p>
            <a:r>
              <a:rPr lang="en-US" dirty="0" smtClean="0"/>
              <a:t>Functions and Models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607059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FC3C31-EC67-47EC-AF4B-654DFEE696C7}"/>
              </a:ext>
            </a:extLst>
          </p:cNvPr>
          <p:cNvSpPr>
            <a:spLocks noGrp="1"/>
          </p:cNvSpPr>
          <p:nvPr>
            <p:ph type="title"/>
          </p:nvPr>
        </p:nvSpPr>
        <p:spPr/>
        <p:txBody>
          <a:bodyPr/>
          <a:lstStyle/>
          <a:p>
            <a:r>
              <a:rPr lang="en-US" altLang="en-US" dirty="0" smtClean="0"/>
              <a:t>Inverse Functions (6 of 14)</a:t>
            </a:r>
            <a:endParaRPr lang="en-US" dirty="0"/>
          </a:p>
        </p:txBody>
      </p:sp>
      <p:sp>
        <p:nvSpPr>
          <p:cNvPr id="3" name="Content Placeholder 2">
            <a:extLst>
              <a:ext uri="{FF2B5EF4-FFF2-40B4-BE49-F238E27FC236}">
                <a16:creationId xmlns="" xmlns:a16="http://schemas.microsoft.com/office/drawing/2014/main" id="{62E7D487-E7AE-4B3F-AAEA-9594FC2FA19B}"/>
              </a:ext>
            </a:extLst>
          </p:cNvPr>
          <p:cNvSpPr>
            <a:spLocks noGrp="1"/>
          </p:cNvSpPr>
          <p:nvPr>
            <p:ph sz="quarter" idx="23"/>
          </p:nvPr>
        </p:nvSpPr>
        <p:spPr>
          <a:xfrm>
            <a:off x="736600" y="1289049"/>
            <a:ext cx="10718800" cy="680297"/>
          </a:xfrm>
        </p:spPr>
        <p:txBody>
          <a:bodyPr/>
          <a:lstStyle/>
          <a:p>
            <a:pPr>
              <a:lnSpc>
                <a:spcPct val="100000"/>
              </a:lnSpc>
              <a:spcAft>
                <a:spcPts val="600"/>
              </a:spcAft>
            </a:pPr>
            <a:r>
              <a:rPr lang="en-US" altLang="en-US" dirty="0"/>
              <a:t>One-to-one functions are important because they are precisely the functions that possess inverse functions according to the following definition.</a:t>
            </a:r>
          </a:p>
        </p:txBody>
      </p:sp>
      <p:sp>
        <p:nvSpPr>
          <p:cNvPr id="4" name="Content Placeholder 3">
            <a:extLst>
              <a:ext uri="{FF2B5EF4-FFF2-40B4-BE49-F238E27FC236}">
                <a16:creationId xmlns="" xmlns:a16="http://schemas.microsoft.com/office/drawing/2014/main" id="{23835B3E-EEB7-4934-852C-865434090E11}"/>
              </a:ext>
            </a:extLst>
          </p:cNvPr>
          <p:cNvSpPr>
            <a:spLocks noGrp="1"/>
          </p:cNvSpPr>
          <p:nvPr>
            <p:ph sz="quarter" idx="24"/>
          </p:nvPr>
        </p:nvSpPr>
        <p:spPr>
          <a:xfrm>
            <a:off x="730250" y="2379682"/>
            <a:ext cx="10623550" cy="307786"/>
          </a:xfrm>
        </p:spPr>
        <p:txBody>
          <a:bodyPr/>
          <a:lstStyle/>
          <a:p>
            <a:r>
              <a:rPr lang="en-US" b="1" dirty="0">
                <a:solidFill>
                  <a:srgbClr val="EF2E24"/>
                </a:solidFill>
              </a:rPr>
              <a:t>2</a:t>
            </a:r>
            <a:r>
              <a:rPr lang="en-US" b="1" dirty="0">
                <a:solidFill>
                  <a:srgbClr val="0000A3"/>
                </a:solidFill>
              </a:rPr>
              <a:t> </a:t>
            </a:r>
            <a:r>
              <a:rPr lang="en-US" b="1" dirty="0">
                <a:solidFill>
                  <a:srgbClr val="EF2E24"/>
                </a:solidFill>
              </a:rPr>
              <a:t>Definition</a:t>
            </a:r>
            <a:r>
              <a:rPr lang="en-US" dirty="0"/>
              <a:t> Let </a:t>
            </a:r>
            <a:r>
              <a:rPr lang="en-US" i="1" dirty="0"/>
              <a:t>f</a:t>
            </a:r>
            <a:r>
              <a:rPr lang="en-US" dirty="0"/>
              <a:t> be a one-to-one function with domain </a:t>
            </a:r>
            <a:r>
              <a:rPr lang="en-US" i="1" dirty="0"/>
              <a:t>A</a:t>
            </a:r>
            <a:r>
              <a:rPr lang="en-US" dirty="0"/>
              <a:t> and range </a:t>
            </a:r>
            <a:r>
              <a:rPr lang="en-US" i="1" dirty="0"/>
              <a:t>B</a:t>
            </a:r>
            <a:r>
              <a:rPr lang="en-US" dirty="0"/>
              <a:t>.</a:t>
            </a:r>
          </a:p>
        </p:txBody>
      </p:sp>
      <p:sp>
        <p:nvSpPr>
          <p:cNvPr id="5" name="Content Placeholder 4">
            <a:extLst>
              <a:ext uri="{FF2B5EF4-FFF2-40B4-BE49-F238E27FC236}">
                <a16:creationId xmlns="" xmlns:a16="http://schemas.microsoft.com/office/drawing/2014/main" id="{1278EBBE-CDE9-4B83-9DBF-E8105C679731}"/>
              </a:ext>
            </a:extLst>
          </p:cNvPr>
          <p:cNvSpPr>
            <a:spLocks noGrp="1"/>
          </p:cNvSpPr>
          <p:nvPr>
            <p:ph sz="quarter" idx="25"/>
          </p:nvPr>
        </p:nvSpPr>
        <p:spPr>
          <a:xfrm>
            <a:off x="736600" y="2787604"/>
            <a:ext cx="3628923" cy="296699"/>
          </a:xfrm>
        </p:spPr>
        <p:txBody>
          <a:bodyPr/>
          <a:lstStyle/>
          <a:p>
            <a:r>
              <a:rPr lang="en-US" dirty="0"/>
              <a:t>Then its </a:t>
            </a:r>
            <a:r>
              <a:rPr lang="en-US" b="1" dirty="0"/>
              <a:t>inverse function</a:t>
            </a:r>
          </a:p>
        </p:txBody>
      </p:sp>
      <p:graphicFrame>
        <p:nvGraphicFramePr>
          <p:cNvPr id="20" name="Content Placeholder 19" descr="f^(negative 1)">
            <a:extLst>
              <a:ext uri="{FF2B5EF4-FFF2-40B4-BE49-F238E27FC236}">
                <a16:creationId xmlns="" xmlns:a16="http://schemas.microsoft.com/office/drawing/2014/main" id="{86E8201A-E186-4EC8-9D75-C9567FF19E0B}"/>
              </a:ext>
            </a:extLst>
          </p:cNvPr>
          <p:cNvGraphicFramePr>
            <a:graphicFrameLocks noGrp="1" noChangeAspect="1"/>
          </p:cNvGraphicFramePr>
          <p:nvPr>
            <p:ph sz="quarter" idx="26"/>
            <p:extLst>
              <p:ext uri="{D42A27DB-BD31-4B8C-83A1-F6EECF244321}">
                <p14:modId xmlns:p14="http://schemas.microsoft.com/office/powerpoint/2010/main" val="3179456398"/>
              </p:ext>
            </p:extLst>
          </p:nvPr>
        </p:nvGraphicFramePr>
        <p:xfrm>
          <a:off x="4387850" y="2732998"/>
          <a:ext cx="368300" cy="342900"/>
        </p:xfrm>
        <a:graphic>
          <a:graphicData uri="http://schemas.openxmlformats.org/presentationml/2006/ole">
            <mc:AlternateContent xmlns:mc="http://schemas.openxmlformats.org/markup-compatibility/2006">
              <mc:Choice xmlns:v="urn:schemas-microsoft-com:vml" Requires="v">
                <p:oleObj spid="_x0000_s410358" name="Equation" r:id="rId3" imgW="368280" imgH="342720" progId="Equation.DSMT4">
                  <p:embed/>
                </p:oleObj>
              </mc:Choice>
              <mc:Fallback>
                <p:oleObj name="Equation" r:id="rId3" imgW="368280" imgH="342720" progId="Equation.DSMT4">
                  <p:embed/>
                  <p:pic>
                    <p:nvPicPr>
                      <p:cNvPr id="0" name="Picture 590"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850" y="2732998"/>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6AE0EF74-AEBC-4728-B178-FA3645CBE422}"/>
              </a:ext>
            </a:extLst>
          </p:cNvPr>
          <p:cNvSpPr>
            <a:spLocks noGrp="1"/>
          </p:cNvSpPr>
          <p:nvPr>
            <p:ph sz="quarter" idx="27"/>
          </p:nvPr>
        </p:nvSpPr>
        <p:spPr>
          <a:xfrm>
            <a:off x="4870982" y="2770606"/>
            <a:ext cx="6232730" cy="364715"/>
          </a:xfrm>
        </p:spPr>
        <p:txBody>
          <a:bodyPr/>
          <a:lstStyle/>
          <a:p>
            <a:r>
              <a:rPr lang="en-US" dirty="0"/>
              <a:t>has domain</a:t>
            </a:r>
            <a:r>
              <a:rPr lang="it-IT" dirty="0"/>
              <a:t> </a:t>
            </a:r>
            <a:r>
              <a:rPr lang="it-IT" i="1" dirty="0"/>
              <a:t>B</a:t>
            </a:r>
            <a:r>
              <a:rPr lang="en-US" dirty="0"/>
              <a:t> and range </a:t>
            </a:r>
            <a:r>
              <a:rPr lang="en-US" i="1" dirty="0"/>
              <a:t>A</a:t>
            </a:r>
            <a:r>
              <a:rPr lang="en-US" dirty="0"/>
              <a:t> and is defined by</a:t>
            </a:r>
          </a:p>
        </p:txBody>
      </p:sp>
      <p:graphicFrame>
        <p:nvGraphicFramePr>
          <p:cNvPr id="22" name="Content Placeholder 21" descr="f^(negative 1)(y) = x, left right arrow,  f(x) = y">
            <a:extLst>
              <a:ext uri="{FF2B5EF4-FFF2-40B4-BE49-F238E27FC236}">
                <a16:creationId xmlns="" xmlns:a16="http://schemas.microsoft.com/office/drawing/2014/main" id="{010456F8-4752-49EF-B488-0A3AFF8BA34E}"/>
              </a:ext>
            </a:extLst>
          </p:cNvPr>
          <p:cNvGraphicFramePr>
            <a:graphicFrameLocks noGrp="1" noChangeAspect="1"/>
          </p:cNvGraphicFramePr>
          <p:nvPr>
            <p:ph sz="quarter" idx="28"/>
            <p:extLst>
              <p:ext uri="{D42A27DB-BD31-4B8C-83A1-F6EECF244321}">
                <p14:modId xmlns:p14="http://schemas.microsoft.com/office/powerpoint/2010/main" val="2313655517"/>
              </p:ext>
            </p:extLst>
          </p:nvPr>
        </p:nvGraphicFramePr>
        <p:xfrm>
          <a:off x="4391025" y="3215598"/>
          <a:ext cx="2887663" cy="449262"/>
        </p:xfrm>
        <a:graphic>
          <a:graphicData uri="http://schemas.openxmlformats.org/presentationml/2006/ole">
            <mc:AlternateContent xmlns:mc="http://schemas.openxmlformats.org/markup-compatibility/2006">
              <mc:Choice xmlns:v="urn:schemas-microsoft-com:vml" Requires="v">
                <p:oleObj spid="_x0000_s410359" name="Equation" r:id="rId5" imgW="2933640" imgH="457200" progId="Equation.DSMT4">
                  <p:embed/>
                </p:oleObj>
              </mc:Choice>
              <mc:Fallback>
                <p:oleObj name="Equation" r:id="rId5" imgW="2933640" imgH="457200" progId="Equation.DSMT4">
                  <p:embed/>
                  <p:pic>
                    <p:nvPicPr>
                      <p:cNvPr id="0" name="Picture 591" descr="f^(negative 1)(y) = x, left right arrow,  f(x) = 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3215598"/>
                        <a:ext cx="28876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8815CDD1-9848-4284-BEE7-F930958A0BC1}"/>
              </a:ext>
            </a:extLst>
          </p:cNvPr>
          <p:cNvSpPr>
            <a:spLocks noGrp="1"/>
          </p:cNvSpPr>
          <p:nvPr>
            <p:ph sz="quarter" idx="29"/>
          </p:nvPr>
        </p:nvSpPr>
        <p:spPr>
          <a:xfrm>
            <a:off x="736600" y="3717630"/>
            <a:ext cx="1991852" cy="333805"/>
          </a:xfrm>
        </p:spPr>
        <p:txBody>
          <a:bodyPr/>
          <a:lstStyle/>
          <a:p>
            <a:r>
              <a:rPr lang="en-US" dirty="0"/>
              <a:t>for any</a:t>
            </a:r>
            <a:r>
              <a:rPr lang="fr-FR" dirty="0"/>
              <a:t> </a:t>
            </a:r>
            <a:r>
              <a:rPr lang="fr-FR" i="1" dirty="0"/>
              <a:t>y</a:t>
            </a:r>
            <a:r>
              <a:rPr lang="en-US" dirty="0"/>
              <a:t> in </a:t>
            </a:r>
            <a:r>
              <a:rPr lang="en-US" i="1" dirty="0"/>
              <a:t>B</a:t>
            </a:r>
            <a:r>
              <a:rPr lang="en-US" dirty="0"/>
              <a:t>.</a:t>
            </a:r>
          </a:p>
        </p:txBody>
      </p:sp>
      <p:sp>
        <p:nvSpPr>
          <p:cNvPr id="10" name="Content Placeholder 9">
            <a:extLst>
              <a:ext uri="{FF2B5EF4-FFF2-40B4-BE49-F238E27FC236}">
                <a16:creationId xmlns="" xmlns:a16="http://schemas.microsoft.com/office/drawing/2014/main" id="{48EDB725-055B-4FE3-82A2-8550EE33C570}"/>
              </a:ext>
            </a:extLst>
          </p:cNvPr>
          <p:cNvSpPr>
            <a:spLocks noGrp="1"/>
          </p:cNvSpPr>
          <p:nvPr>
            <p:ph sz="quarter" idx="30"/>
          </p:nvPr>
        </p:nvSpPr>
        <p:spPr>
          <a:xfrm>
            <a:off x="730250" y="4300408"/>
            <a:ext cx="6261100" cy="333805"/>
          </a:xfrm>
        </p:spPr>
        <p:txBody>
          <a:bodyPr/>
          <a:lstStyle/>
          <a:p>
            <a:r>
              <a:rPr lang="en-US" altLang="en-US" dirty="0"/>
              <a:t>This definition says that if </a:t>
            </a:r>
            <a:r>
              <a:rPr lang="en-US" altLang="en-US" i="1" dirty="0"/>
              <a:t>f</a:t>
            </a:r>
            <a:r>
              <a:rPr lang="en-US" altLang="en-US" dirty="0"/>
              <a:t> maps </a:t>
            </a:r>
            <a:r>
              <a:rPr lang="en-US" altLang="en-US" i="1" dirty="0"/>
              <a:t>x</a:t>
            </a:r>
            <a:r>
              <a:rPr lang="en-US" altLang="en-US" dirty="0"/>
              <a:t> into </a:t>
            </a:r>
            <a:r>
              <a:rPr lang="en-US" altLang="en-US" i="1" dirty="0"/>
              <a:t>y</a:t>
            </a:r>
            <a:r>
              <a:rPr lang="en-US" altLang="en-US" dirty="0"/>
              <a:t>, then</a:t>
            </a:r>
            <a:endParaRPr lang="en-US" dirty="0"/>
          </a:p>
        </p:txBody>
      </p:sp>
      <p:graphicFrame>
        <p:nvGraphicFramePr>
          <p:cNvPr id="24" name="Content Placeholder 23" descr="f^(negative 1)">
            <a:extLst>
              <a:ext uri="{FF2B5EF4-FFF2-40B4-BE49-F238E27FC236}">
                <a16:creationId xmlns="" xmlns:a16="http://schemas.microsoft.com/office/drawing/2014/main" id="{D43D8D76-7A9B-40C4-83AF-4B26B1D59CDA}"/>
              </a:ext>
            </a:extLst>
          </p:cNvPr>
          <p:cNvGraphicFramePr>
            <a:graphicFrameLocks noGrp="1" noChangeAspect="1"/>
          </p:cNvGraphicFramePr>
          <p:nvPr>
            <p:ph sz="quarter" idx="31"/>
            <p:extLst>
              <p:ext uri="{D42A27DB-BD31-4B8C-83A1-F6EECF244321}">
                <p14:modId xmlns:p14="http://schemas.microsoft.com/office/powerpoint/2010/main" val="3837747523"/>
              </p:ext>
            </p:extLst>
          </p:nvPr>
        </p:nvGraphicFramePr>
        <p:xfrm>
          <a:off x="7070862" y="4249544"/>
          <a:ext cx="368300" cy="342900"/>
        </p:xfrm>
        <a:graphic>
          <a:graphicData uri="http://schemas.openxmlformats.org/presentationml/2006/ole">
            <mc:AlternateContent xmlns:mc="http://schemas.openxmlformats.org/markup-compatibility/2006">
              <mc:Choice xmlns:v="urn:schemas-microsoft-com:vml" Requires="v">
                <p:oleObj spid="_x0000_s410360" name="Equation" r:id="rId7" imgW="368280" imgH="342720" progId="Equation.DSMT4">
                  <p:embed/>
                </p:oleObj>
              </mc:Choice>
              <mc:Fallback>
                <p:oleObj name="Equation" r:id="rId7" imgW="368280" imgH="342720" progId="Equation.DSMT4">
                  <p:embed/>
                  <p:pic>
                    <p:nvPicPr>
                      <p:cNvPr id="0" name="Picture 592" descr="f^(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0862" y="4249544"/>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FA2019FB-2752-4C10-84AF-B54894D4727B}"/>
              </a:ext>
            </a:extLst>
          </p:cNvPr>
          <p:cNvSpPr>
            <a:spLocks noGrp="1"/>
          </p:cNvSpPr>
          <p:nvPr>
            <p:ph sz="quarter" idx="32"/>
          </p:nvPr>
        </p:nvSpPr>
        <p:spPr>
          <a:xfrm>
            <a:off x="7551121" y="4288054"/>
            <a:ext cx="4424008" cy="335926"/>
          </a:xfrm>
        </p:spPr>
        <p:txBody>
          <a:bodyPr/>
          <a:lstStyle/>
          <a:p>
            <a:r>
              <a:rPr lang="en-US" altLang="en-US" dirty="0"/>
              <a:t>maps </a:t>
            </a:r>
            <a:r>
              <a:rPr lang="en-US" altLang="en-US" i="1" dirty="0"/>
              <a:t>y </a:t>
            </a:r>
            <a:r>
              <a:rPr lang="en-US" altLang="en-US" dirty="0"/>
              <a:t>back into </a:t>
            </a:r>
            <a:r>
              <a:rPr lang="en-US" altLang="en-US" i="1" dirty="0"/>
              <a:t>x</a:t>
            </a:r>
            <a:r>
              <a:rPr lang="en-US" altLang="en-US" dirty="0"/>
              <a:t>. (If </a:t>
            </a:r>
            <a:r>
              <a:rPr lang="en-US" altLang="en-US" i="1" dirty="0"/>
              <a:t>f</a:t>
            </a:r>
            <a:r>
              <a:rPr lang="en-US" altLang="en-US" dirty="0"/>
              <a:t> </a:t>
            </a:r>
            <a:r>
              <a:rPr lang="en-US" altLang="en-US" dirty="0" smtClean="0"/>
              <a:t>were</a:t>
            </a:r>
            <a:endParaRPr lang="en-US" dirty="0"/>
          </a:p>
        </p:txBody>
      </p:sp>
      <p:sp>
        <p:nvSpPr>
          <p:cNvPr id="13" name="Content Placeholder 12">
            <a:extLst>
              <a:ext uri="{FF2B5EF4-FFF2-40B4-BE49-F238E27FC236}">
                <a16:creationId xmlns="" xmlns:a16="http://schemas.microsoft.com/office/drawing/2014/main" id="{2E0A5FB8-055C-41BF-8957-3B4B88B43E0D}"/>
              </a:ext>
            </a:extLst>
          </p:cNvPr>
          <p:cNvSpPr>
            <a:spLocks noGrp="1"/>
          </p:cNvSpPr>
          <p:nvPr>
            <p:ph sz="quarter" idx="33"/>
          </p:nvPr>
        </p:nvSpPr>
        <p:spPr>
          <a:xfrm>
            <a:off x="736600" y="4783289"/>
            <a:ext cx="2813570" cy="391794"/>
          </a:xfrm>
        </p:spPr>
        <p:txBody>
          <a:bodyPr/>
          <a:lstStyle/>
          <a:p>
            <a:r>
              <a:rPr lang="en-US" altLang="en-US" dirty="0"/>
              <a:t>not one-to-one, then</a:t>
            </a:r>
            <a:endParaRPr lang="en-US" dirty="0"/>
          </a:p>
        </p:txBody>
      </p:sp>
      <p:graphicFrame>
        <p:nvGraphicFramePr>
          <p:cNvPr id="26" name="Content Placeholder 25" descr="f^(negative 1)">
            <a:extLst>
              <a:ext uri="{FF2B5EF4-FFF2-40B4-BE49-F238E27FC236}">
                <a16:creationId xmlns="" xmlns:a16="http://schemas.microsoft.com/office/drawing/2014/main" id="{D5859967-ED67-4F3D-8DCA-58AE29068A80}"/>
              </a:ext>
            </a:extLst>
          </p:cNvPr>
          <p:cNvGraphicFramePr>
            <a:graphicFrameLocks noGrp="1" noChangeAspect="1"/>
          </p:cNvGraphicFramePr>
          <p:nvPr>
            <p:ph sz="quarter" idx="34"/>
            <p:extLst>
              <p:ext uri="{D42A27DB-BD31-4B8C-83A1-F6EECF244321}">
                <p14:modId xmlns:p14="http://schemas.microsoft.com/office/powerpoint/2010/main" val="1700533221"/>
              </p:ext>
            </p:extLst>
          </p:nvPr>
        </p:nvGraphicFramePr>
        <p:xfrm>
          <a:off x="3550170" y="4742773"/>
          <a:ext cx="368300" cy="342900"/>
        </p:xfrm>
        <a:graphic>
          <a:graphicData uri="http://schemas.openxmlformats.org/presentationml/2006/ole">
            <mc:AlternateContent xmlns:mc="http://schemas.openxmlformats.org/markup-compatibility/2006">
              <mc:Choice xmlns:v="urn:schemas-microsoft-com:vml" Requires="v">
                <p:oleObj spid="_x0000_s410361" name="Equation" r:id="rId9" imgW="368280" imgH="342720" progId="Equation.DSMT4">
                  <p:embed/>
                </p:oleObj>
              </mc:Choice>
              <mc:Fallback>
                <p:oleObj name="Equation" r:id="rId9" imgW="368280" imgH="342720" progId="Equation.DSMT4">
                  <p:embed/>
                  <p:pic>
                    <p:nvPicPr>
                      <p:cNvPr id="0" name="Picture 593" descr="f^(negative 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0170" y="4742773"/>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45928A6E-5617-4E6C-A92A-F98DC1CA9DFE}"/>
              </a:ext>
            </a:extLst>
          </p:cNvPr>
          <p:cNvSpPr>
            <a:spLocks noGrp="1"/>
          </p:cNvSpPr>
          <p:nvPr>
            <p:ph sz="quarter" idx="35"/>
          </p:nvPr>
        </p:nvSpPr>
        <p:spPr>
          <a:xfrm>
            <a:off x="4030025" y="4806426"/>
            <a:ext cx="4257386" cy="368657"/>
          </a:xfrm>
        </p:spPr>
        <p:txBody>
          <a:bodyPr/>
          <a:lstStyle/>
          <a:p>
            <a:r>
              <a:rPr lang="en-US" altLang="en-US" dirty="0"/>
              <a:t>would not be uniquely defined.)</a:t>
            </a:r>
            <a:endParaRPr lang="en-US" dirty="0"/>
          </a:p>
        </p:txBody>
      </p:sp>
    </p:spTree>
    <p:extLst>
      <p:ext uri="{BB962C8B-B14F-4D97-AF65-F5344CB8AC3E}">
        <p14:creationId xmlns:p14="http://schemas.microsoft.com/office/powerpoint/2010/main" val="23488048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032601-6934-4736-88EE-873EA4A8416E}"/>
              </a:ext>
            </a:extLst>
          </p:cNvPr>
          <p:cNvSpPr>
            <a:spLocks noGrp="1"/>
          </p:cNvSpPr>
          <p:nvPr>
            <p:ph type="title"/>
          </p:nvPr>
        </p:nvSpPr>
        <p:spPr/>
        <p:txBody>
          <a:bodyPr/>
          <a:lstStyle/>
          <a:p>
            <a:r>
              <a:rPr lang="en-US" altLang="en-US" dirty="0" smtClean="0"/>
              <a:t>Inverse Functions (7 of 14)</a:t>
            </a:r>
            <a:endParaRPr lang="en-US" dirty="0"/>
          </a:p>
        </p:txBody>
      </p:sp>
      <p:sp>
        <p:nvSpPr>
          <p:cNvPr id="3" name="Content Placeholder 2">
            <a:extLst>
              <a:ext uri="{FF2B5EF4-FFF2-40B4-BE49-F238E27FC236}">
                <a16:creationId xmlns="" xmlns:a16="http://schemas.microsoft.com/office/drawing/2014/main" id="{50DD5052-8761-40E6-8060-56282BBE29C6}"/>
              </a:ext>
            </a:extLst>
          </p:cNvPr>
          <p:cNvSpPr>
            <a:spLocks noGrp="1"/>
          </p:cNvSpPr>
          <p:nvPr>
            <p:ph sz="quarter" idx="23"/>
          </p:nvPr>
        </p:nvSpPr>
        <p:spPr>
          <a:xfrm>
            <a:off x="736600" y="1289050"/>
            <a:ext cx="6041571" cy="352427"/>
          </a:xfrm>
        </p:spPr>
        <p:txBody>
          <a:bodyPr/>
          <a:lstStyle/>
          <a:p>
            <a:pPr>
              <a:lnSpc>
                <a:spcPct val="100000"/>
              </a:lnSpc>
            </a:pPr>
            <a:r>
              <a:rPr lang="en-US" altLang="en-US" dirty="0"/>
              <a:t>The arrow diagram in Figure 5 indicates that</a:t>
            </a:r>
            <a:endParaRPr lang="en-US" dirty="0"/>
          </a:p>
        </p:txBody>
      </p:sp>
      <p:graphicFrame>
        <p:nvGraphicFramePr>
          <p:cNvPr id="12" name="Content Placeholder 11" descr="f^(negative 1)">
            <a:extLst>
              <a:ext uri="{FF2B5EF4-FFF2-40B4-BE49-F238E27FC236}">
                <a16:creationId xmlns="" xmlns:a16="http://schemas.microsoft.com/office/drawing/2014/main" id="{E4E4D0D4-423A-41BD-B95C-7B7835C0BA3B}"/>
              </a:ext>
            </a:extLst>
          </p:cNvPr>
          <p:cNvGraphicFramePr>
            <a:graphicFrameLocks noGrp="1" noChangeAspect="1"/>
          </p:cNvGraphicFramePr>
          <p:nvPr>
            <p:ph sz="quarter" idx="24"/>
            <p:extLst>
              <p:ext uri="{D42A27DB-BD31-4B8C-83A1-F6EECF244321}">
                <p14:modId xmlns:p14="http://schemas.microsoft.com/office/powerpoint/2010/main" val="4014352485"/>
              </p:ext>
            </p:extLst>
          </p:nvPr>
        </p:nvGraphicFramePr>
        <p:xfrm>
          <a:off x="6808788" y="1247775"/>
          <a:ext cx="368300" cy="342900"/>
        </p:xfrm>
        <a:graphic>
          <a:graphicData uri="http://schemas.openxmlformats.org/presentationml/2006/ole">
            <mc:AlternateContent xmlns:mc="http://schemas.openxmlformats.org/markup-compatibility/2006">
              <mc:Choice xmlns:v="urn:schemas-microsoft-com:vml" Requires="v">
                <p:oleObj spid="_x0000_s411002" name="Equation" r:id="rId3" imgW="368280" imgH="342720" progId="Equation.DSMT4">
                  <p:embed/>
                </p:oleObj>
              </mc:Choice>
              <mc:Fallback>
                <p:oleObj name="Equation" r:id="rId3" imgW="368280" imgH="342720" progId="Equation.DSMT4">
                  <p:embed/>
                  <p:pic>
                    <p:nvPicPr>
                      <p:cNvPr id="0" name="Picture 294"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788" y="1247775"/>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767223D-D09B-4687-9BD8-B43CDFB0E213}"/>
              </a:ext>
            </a:extLst>
          </p:cNvPr>
          <p:cNvSpPr>
            <a:spLocks noGrp="1"/>
          </p:cNvSpPr>
          <p:nvPr>
            <p:ph sz="quarter" idx="25"/>
          </p:nvPr>
        </p:nvSpPr>
        <p:spPr>
          <a:xfrm>
            <a:off x="7226459" y="1290981"/>
            <a:ext cx="3103015" cy="324300"/>
          </a:xfrm>
        </p:spPr>
        <p:txBody>
          <a:bodyPr/>
          <a:lstStyle/>
          <a:p>
            <a:pPr>
              <a:lnSpc>
                <a:spcPct val="100000"/>
              </a:lnSpc>
            </a:pPr>
            <a:r>
              <a:rPr lang="en-US" altLang="en-US" dirty="0"/>
              <a:t>reverses the effect of </a:t>
            </a:r>
            <a:r>
              <a:rPr lang="en-US" altLang="en-US" i="1" dirty="0"/>
              <a:t>f</a:t>
            </a:r>
            <a:r>
              <a:rPr lang="en-US" altLang="en-US" dirty="0"/>
              <a:t>.</a:t>
            </a:r>
            <a:endParaRPr lang="en-US" dirty="0"/>
          </a:p>
        </p:txBody>
      </p:sp>
      <p:sp>
        <p:nvSpPr>
          <p:cNvPr id="7" name="Content Placeholder 6">
            <a:extLst>
              <a:ext uri="{FF2B5EF4-FFF2-40B4-BE49-F238E27FC236}">
                <a16:creationId xmlns="" xmlns:a16="http://schemas.microsoft.com/office/drawing/2014/main" id="{0220B726-943E-4E10-A514-046F1346B025}"/>
              </a:ext>
            </a:extLst>
          </p:cNvPr>
          <p:cNvSpPr>
            <a:spLocks noGrp="1"/>
          </p:cNvSpPr>
          <p:nvPr>
            <p:ph sz="quarter" idx="27"/>
          </p:nvPr>
        </p:nvSpPr>
        <p:spPr>
          <a:xfrm>
            <a:off x="5687198" y="4013940"/>
            <a:ext cx="817605" cy="212381"/>
          </a:xfrm>
        </p:spPr>
        <p:txBody>
          <a:bodyPr/>
          <a:lstStyle/>
          <a:p>
            <a:pPr>
              <a:lnSpc>
                <a:spcPct val="100000"/>
              </a:lnSpc>
            </a:pPr>
            <a:r>
              <a:rPr lang="en-US" altLang="en-US" sz="1200" b="1" dirty="0"/>
              <a:t>Figure 5</a:t>
            </a:r>
          </a:p>
        </p:txBody>
      </p:sp>
      <p:pic>
        <p:nvPicPr>
          <p:cNvPr id="13" name="Content Placeholder 12" descr="In the arrow diagram, an arrow labeled f points from x on axis A to y on axis B. An arrow labeled f^(negative 1) points from y to x.&#10;">
            <a:extLst>
              <a:ext uri="{FF2B5EF4-FFF2-40B4-BE49-F238E27FC236}">
                <a16:creationId xmlns="" xmlns:a16="http://schemas.microsoft.com/office/drawing/2014/main" id="{250C2138-AC0F-4740-AF94-7A44FE4AC48E}"/>
              </a:ext>
            </a:extLst>
          </p:cNvPr>
          <p:cNvPicPr>
            <a:picLocks noGrp="1" noChangeAspect="1"/>
          </p:cNvPicPr>
          <p:nvPr>
            <p:ph sz="quarter" idx="26"/>
          </p:nvPr>
        </p:nvPicPr>
        <p:blipFill>
          <a:blip r:embed="rId5"/>
          <a:stretch>
            <a:fillRect/>
          </a:stretch>
        </p:blipFill>
        <p:spPr>
          <a:xfrm>
            <a:off x="4285376" y="1791583"/>
            <a:ext cx="3621249" cy="2081943"/>
          </a:xfrm>
          <a:prstGeom prst="rect">
            <a:avLst/>
          </a:prstGeom>
        </p:spPr>
      </p:pic>
      <p:sp>
        <p:nvSpPr>
          <p:cNvPr id="8" name="Content Placeholder 7">
            <a:extLst>
              <a:ext uri="{FF2B5EF4-FFF2-40B4-BE49-F238E27FC236}">
                <a16:creationId xmlns="" xmlns:a16="http://schemas.microsoft.com/office/drawing/2014/main" id="{5D7653EE-7CCD-4870-A4A8-C2E755CC2B7F}"/>
              </a:ext>
            </a:extLst>
          </p:cNvPr>
          <p:cNvSpPr>
            <a:spLocks noGrp="1"/>
          </p:cNvSpPr>
          <p:nvPr>
            <p:ph sz="quarter" idx="28"/>
          </p:nvPr>
        </p:nvSpPr>
        <p:spPr>
          <a:xfrm>
            <a:off x="736600" y="4372655"/>
            <a:ext cx="1353457" cy="324300"/>
          </a:xfrm>
        </p:spPr>
        <p:txBody>
          <a:bodyPr/>
          <a:lstStyle/>
          <a:p>
            <a:r>
              <a:rPr lang="en-US" altLang="en-US" dirty="0"/>
              <a:t>Note that</a:t>
            </a:r>
          </a:p>
        </p:txBody>
      </p:sp>
      <p:graphicFrame>
        <p:nvGraphicFramePr>
          <p:cNvPr id="15" name="Content Placeholder 14" descr="domain of f^(negative 1) = range of f. range of f^(negative 1) = domain of f">
            <a:extLst>
              <a:ext uri="{FF2B5EF4-FFF2-40B4-BE49-F238E27FC236}">
                <a16:creationId xmlns="" xmlns:a16="http://schemas.microsoft.com/office/drawing/2014/main" id="{E84C58CE-0050-45AA-B34C-E0E632002342}"/>
              </a:ext>
            </a:extLst>
          </p:cNvPr>
          <p:cNvGraphicFramePr>
            <a:graphicFrameLocks noGrp="1" noChangeAspect="1"/>
          </p:cNvGraphicFramePr>
          <p:nvPr>
            <p:ph sz="quarter" idx="29"/>
            <p:extLst>
              <p:ext uri="{D42A27DB-BD31-4B8C-83A1-F6EECF244321}">
                <p14:modId xmlns:p14="http://schemas.microsoft.com/office/powerpoint/2010/main" val="206313847"/>
              </p:ext>
            </p:extLst>
          </p:nvPr>
        </p:nvGraphicFramePr>
        <p:xfrm>
          <a:off x="3682631" y="4696955"/>
          <a:ext cx="3543828" cy="924477"/>
        </p:xfrm>
        <a:graphic>
          <a:graphicData uri="http://schemas.openxmlformats.org/presentationml/2006/ole">
            <mc:AlternateContent xmlns:mc="http://schemas.openxmlformats.org/markup-compatibility/2006">
              <mc:Choice xmlns:v="urn:schemas-microsoft-com:vml" Requires="v">
                <p:oleObj spid="_x0000_s411003" name="Equation" r:id="rId6" imgW="3504960" imgH="914400" progId="Equation.DSMT4">
                  <p:embed/>
                </p:oleObj>
              </mc:Choice>
              <mc:Fallback>
                <p:oleObj name="Equation" r:id="rId6" imgW="3504960" imgH="914400" progId="Equation.DSMT4">
                  <p:embed/>
                  <p:pic>
                    <p:nvPicPr>
                      <p:cNvPr id="0" name="Picture 295" descr="domain of f^(negative 1) = range of f. range of f^(negative 1) = domain of f"/>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2631" y="4696955"/>
                        <a:ext cx="3543828" cy="924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1147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 xmlns:a16="http://schemas.microsoft.com/office/drawing/2014/main" id="{4B032601-6934-4736-88EE-873EA4A8416E}"/>
              </a:ext>
            </a:extLst>
          </p:cNvPr>
          <p:cNvSpPr>
            <a:spLocks noGrp="1"/>
          </p:cNvSpPr>
          <p:nvPr>
            <p:ph type="title"/>
          </p:nvPr>
        </p:nvSpPr>
        <p:spPr>
          <a:xfrm>
            <a:off x="838200" y="399814"/>
            <a:ext cx="10515600" cy="672105"/>
          </a:xfrm>
        </p:spPr>
        <p:txBody>
          <a:bodyPr/>
          <a:lstStyle/>
          <a:p>
            <a:r>
              <a:rPr lang="en-US" altLang="en-US" dirty="0" smtClean="0"/>
              <a:t>Inverse Functions (8 of 14)</a:t>
            </a:r>
            <a:endParaRPr lang="en-US" dirty="0"/>
          </a:p>
        </p:txBody>
      </p:sp>
      <p:sp>
        <p:nvSpPr>
          <p:cNvPr id="3" name="Content Placeholder 2">
            <a:extLst>
              <a:ext uri="{FF2B5EF4-FFF2-40B4-BE49-F238E27FC236}">
                <a16:creationId xmlns="" xmlns:a16="http://schemas.microsoft.com/office/drawing/2014/main" id="{0A0B0D40-00BE-4760-9895-A38416E99170}"/>
              </a:ext>
            </a:extLst>
          </p:cNvPr>
          <p:cNvSpPr>
            <a:spLocks noGrp="1"/>
          </p:cNvSpPr>
          <p:nvPr>
            <p:ph sz="quarter" idx="23"/>
          </p:nvPr>
        </p:nvSpPr>
        <p:spPr>
          <a:xfrm>
            <a:off x="736600" y="1289050"/>
            <a:ext cx="4969731" cy="308215"/>
          </a:xfrm>
        </p:spPr>
        <p:txBody>
          <a:bodyPr/>
          <a:lstStyle/>
          <a:p>
            <a:pPr>
              <a:lnSpc>
                <a:spcPct val="100000"/>
              </a:lnSpc>
              <a:spcAft>
                <a:spcPts val="600"/>
              </a:spcAft>
            </a:pPr>
            <a:r>
              <a:rPr lang="en-US" altLang="en-US" dirty="0"/>
              <a:t>For example, the inverse function of</a:t>
            </a:r>
            <a:endParaRPr lang="en-US" dirty="0"/>
          </a:p>
        </p:txBody>
      </p:sp>
      <p:graphicFrame>
        <p:nvGraphicFramePr>
          <p:cNvPr id="12" name="Content Placeholder 11" descr="f(x) = (x^3) is f^(negative 1)(x) = x^(1∕3)">
            <a:extLst>
              <a:ext uri="{FF2B5EF4-FFF2-40B4-BE49-F238E27FC236}">
                <a16:creationId xmlns="" xmlns:a16="http://schemas.microsoft.com/office/drawing/2014/main" id="{4BB7C231-4A72-4DE6-8C8A-BF8D6E4D6356}"/>
              </a:ext>
            </a:extLst>
          </p:cNvPr>
          <p:cNvGraphicFramePr>
            <a:graphicFrameLocks noGrp="1" noChangeAspect="1"/>
          </p:cNvGraphicFramePr>
          <p:nvPr>
            <p:ph sz="quarter" idx="24"/>
            <p:extLst>
              <p:ext uri="{D42A27DB-BD31-4B8C-83A1-F6EECF244321}">
                <p14:modId xmlns:p14="http://schemas.microsoft.com/office/powerpoint/2010/main" val="586528437"/>
              </p:ext>
            </p:extLst>
          </p:nvPr>
        </p:nvGraphicFramePr>
        <p:xfrm>
          <a:off x="5708650" y="1101953"/>
          <a:ext cx="3079750" cy="663575"/>
        </p:xfrm>
        <a:graphic>
          <a:graphicData uri="http://schemas.openxmlformats.org/presentationml/2006/ole">
            <mc:AlternateContent xmlns:mc="http://schemas.openxmlformats.org/markup-compatibility/2006">
              <mc:Choice xmlns:v="urn:schemas-microsoft-com:vml" Requires="v">
                <p:oleObj spid="_x0000_s446779" name="Equation" r:id="rId4" imgW="3124080" imgH="672840" progId="Equation.DSMT4">
                  <p:embed/>
                </p:oleObj>
              </mc:Choice>
              <mc:Fallback>
                <p:oleObj name="Equation" r:id="rId4" imgW="3124080" imgH="672840" progId="Equation.DSMT4">
                  <p:embed/>
                  <p:pic>
                    <p:nvPicPr>
                      <p:cNvPr id="0" name="Picture 1045" descr="f(x) = (x^3) is f^(negative 1)(x) = x^(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650" y="1101953"/>
                        <a:ext cx="3079750"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C1D2C2DF-9C54-4551-B21A-E06EFF0282C6}"/>
              </a:ext>
            </a:extLst>
          </p:cNvPr>
          <p:cNvSpPr>
            <a:spLocks noGrp="1"/>
          </p:cNvSpPr>
          <p:nvPr>
            <p:ph sz="quarter" idx="25"/>
          </p:nvPr>
        </p:nvSpPr>
        <p:spPr>
          <a:xfrm>
            <a:off x="8881933" y="1320749"/>
            <a:ext cx="1492066" cy="380052"/>
          </a:xfrm>
        </p:spPr>
        <p:txBody>
          <a:bodyPr/>
          <a:lstStyle/>
          <a:p>
            <a:pPr>
              <a:lnSpc>
                <a:spcPct val="100000"/>
              </a:lnSpc>
            </a:pPr>
            <a:r>
              <a:rPr lang="en-US" altLang="en-US" dirty="0"/>
              <a:t>because if</a:t>
            </a:r>
            <a:endParaRPr lang="en-US" dirty="0"/>
          </a:p>
        </p:txBody>
      </p:sp>
      <p:graphicFrame>
        <p:nvGraphicFramePr>
          <p:cNvPr id="27" name="Content Placeholder 26" descr="y = (x^3),">
            <a:extLst>
              <a:ext uri="{FF2B5EF4-FFF2-40B4-BE49-F238E27FC236}">
                <a16:creationId xmlns="" xmlns:a16="http://schemas.microsoft.com/office/drawing/2014/main" id="{FE451E06-D4A7-4B57-80FA-D3322889FB0F}"/>
              </a:ext>
            </a:extLst>
          </p:cNvPr>
          <p:cNvGraphicFramePr>
            <a:graphicFrameLocks noGrp="1" noChangeAspect="1"/>
          </p:cNvGraphicFramePr>
          <p:nvPr>
            <p:ph sz="quarter" idx="26"/>
            <p:extLst>
              <p:ext uri="{D42A27DB-BD31-4B8C-83A1-F6EECF244321}">
                <p14:modId xmlns:p14="http://schemas.microsoft.com/office/powerpoint/2010/main" val="4272607982"/>
              </p:ext>
            </p:extLst>
          </p:nvPr>
        </p:nvGraphicFramePr>
        <p:xfrm>
          <a:off x="10388600" y="1311503"/>
          <a:ext cx="909638" cy="398462"/>
        </p:xfrm>
        <a:graphic>
          <a:graphicData uri="http://schemas.openxmlformats.org/presentationml/2006/ole">
            <mc:AlternateContent xmlns:mc="http://schemas.openxmlformats.org/markup-compatibility/2006">
              <mc:Choice xmlns:v="urn:schemas-microsoft-com:vml" Requires="v">
                <p:oleObj spid="_x0000_s446780" name="Equation" r:id="rId6" imgW="927000" imgH="406080" progId="Equation.DSMT4">
                  <p:embed/>
                </p:oleObj>
              </mc:Choice>
              <mc:Fallback>
                <p:oleObj name="Equation" r:id="rId6" imgW="927000" imgH="406080" progId="Equation.DSMT4">
                  <p:embed/>
                  <p:pic>
                    <p:nvPicPr>
                      <p:cNvPr id="0" name="Picture 1046" descr="y = (x^3)"/>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88600" y="1311503"/>
                        <a:ext cx="90963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 xmlns:a16="http://schemas.microsoft.com/office/drawing/2014/main" id="{B096B821-D02F-4D5B-8E44-D6B0F7EECAD3}"/>
              </a:ext>
            </a:extLst>
          </p:cNvPr>
          <p:cNvSpPr>
            <a:spLocks noGrp="1"/>
          </p:cNvSpPr>
          <p:nvPr>
            <p:ph sz="quarter" idx="27"/>
          </p:nvPr>
        </p:nvSpPr>
        <p:spPr>
          <a:xfrm>
            <a:off x="736600" y="1730208"/>
            <a:ext cx="714829" cy="345211"/>
          </a:xfrm>
        </p:spPr>
        <p:txBody>
          <a:bodyPr/>
          <a:lstStyle/>
          <a:p>
            <a:r>
              <a:rPr lang="en-US" altLang="en-US" dirty="0"/>
              <a:t>then</a:t>
            </a:r>
            <a:endParaRPr lang="en-US" dirty="0"/>
          </a:p>
        </p:txBody>
      </p:sp>
      <p:graphicFrame>
        <p:nvGraphicFramePr>
          <p:cNvPr id="37" name="Content Placeholder 36" descr="f^negative 1(y) = f^(negative 1)(x^3) = (x^3)^(1∕3) = x">
            <a:extLst>
              <a:ext uri="{FF2B5EF4-FFF2-40B4-BE49-F238E27FC236}">
                <a16:creationId xmlns="" xmlns:a16="http://schemas.microsoft.com/office/drawing/2014/main" id="{829D618C-B88F-4C14-9BE8-4B3E3E417109}"/>
              </a:ext>
            </a:extLst>
          </p:cNvPr>
          <p:cNvGraphicFramePr>
            <a:graphicFrameLocks noGrp="1" noChangeAspect="1"/>
          </p:cNvGraphicFramePr>
          <p:nvPr>
            <p:ph sz="quarter" idx="37"/>
            <p:extLst>
              <p:ext uri="{D42A27DB-BD31-4B8C-83A1-F6EECF244321}">
                <p14:modId xmlns:p14="http://schemas.microsoft.com/office/powerpoint/2010/main" val="1876792737"/>
              </p:ext>
            </p:extLst>
          </p:nvPr>
        </p:nvGraphicFramePr>
        <p:xfrm>
          <a:off x="4121150" y="2054225"/>
          <a:ext cx="3563938" cy="693738"/>
        </p:xfrm>
        <a:graphic>
          <a:graphicData uri="http://schemas.openxmlformats.org/presentationml/2006/ole">
            <mc:AlternateContent xmlns:mc="http://schemas.openxmlformats.org/markup-compatibility/2006">
              <mc:Choice xmlns:v="urn:schemas-microsoft-com:vml" Requires="v">
                <p:oleObj spid="_x0000_s446781" name="Equation" r:id="rId8" imgW="3720960" imgH="723600" progId="Equation.DSMT4">
                  <p:embed/>
                </p:oleObj>
              </mc:Choice>
              <mc:Fallback>
                <p:oleObj name="Equation" r:id="rId8" imgW="3720960" imgH="723600" progId="Equation.DSMT4">
                  <p:embed/>
                  <p:pic>
                    <p:nvPicPr>
                      <p:cNvPr id="0" name="Picture 1047" descr="f^negative 1(y) = f^(negative 1)(x^3) = (x^3)^(1/3) = x"/>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1150" y="2054225"/>
                        <a:ext cx="3563938"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02310480-A72D-43AD-A069-23F5C47573F0}"/>
              </a:ext>
            </a:extLst>
          </p:cNvPr>
          <p:cNvSpPr>
            <a:spLocks noGrp="1"/>
          </p:cNvSpPr>
          <p:nvPr>
            <p:ph sz="quarter" idx="28"/>
          </p:nvPr>
        </p:nvSpPr>
        <p:spPr>
          <a:xfrm>
            <a:off x="736600" y="3063439"/>
            <a:ext cx="1164771" cy="361140"/>
          </a:xfrm>
        </p:spPr>
        <p:txBody>
          <a:bodyPr/>
          <a:lstStyle/>
          <a:p>
            <a:r>
              <a:rPr lang="en-US" altLang="en-US" b="1" dirty="0">
                <a:solidFill>
                  <a:srgbClr val="EF2E24"/>
                </a:solidFill>
              </a:rPr>
              <a:t>Caution</a:t>
            </a:r>
          </a:p>
        </p:txBody>
      </p:sp>
      <p:sp>
        <p:nvSpPr>
          <p:cNvPr id="16" name="Content Placeholder 15">
            <a:extLst>
              <a:ext uri="{FF2B5EF4-FFF2-40B4-BE49-F238E27FC236}">
                <a16:creationId xmlns="" xmlns:a16="http://schemas.microsoft.com/office/drawing/2014/main" id="{8DB31446-7C67-4627-931E-E221FA5B5604}"/>
              </a:ext>
            </a:extLst>
          </p:cNvPr>
          <p:cNvSpPr>
            <a:spLocks noGrp="1"/>
          </p:cNvSpPr>
          <p:nvPr>
            <p:ph sz="quarter" idx="29"/>
          </p:nvPr>
        </p:nvSpPr>
        <p:spPr>
          <a:xfrm>
            <a:off x="736600" y="3627923"/>
            <a:ext cx="3356429" cy="343256"/>
          </a:xfrm>
        </p:spPr>
        <p:txBody>
          <a:bodyPr/>
          <a:lstStyle/>
          <a:p>
            <a:r>
              <a:rPr lang="en-US" altLang="en-US" dirty="0">
                <a:solidFill>
                  <a:srgbClr val="EF2E24"/>
                </a:solidFill>
              </a:rPr>
              <a:t>Do not mistake the −1 in </a:t>
            </a:r>
            <a:endParaRPr lang="en-US" dirty="0">
              <a:solidFill>
                <a:srgbClr val="EF2E24"/>
              </a:solidFill>
            </a:endParaRPr>
          </a:p>
        </p:txBody>
      </p:sp>
      <p:graphicFrame>
        <p:nvGraphicFramePr>
          <p:cNvPr id="30" name="Content Placeholder 29" descr="f^(negative 1)">
            <a:extLst>
              <a:ext uri="{FF2B5EF4-FFF2-40B4-BE49-F238E27FC236}">
                <a16:creationId xmlns="" xmlns:a16="http://schemas.microsoft.com/office/drawing/2014/main" id="{DEB52DBF-63EF-4343-8E3C-838D52BD6DCF}"/>
              </a:ext>
            </a:extLst>
          </p:cNvPr>
          <p:cNvGraphicFramePr>
            <a:graphicFrameLocks noGrp="1" noChangeAspect="1"/>
          </p:cNvGraphicFramePr>
          <p:nvPr>
            <p:ph sz="quarter" idx="30"/>
            <p:extLst>
              <p:ext uri="{D42A27DB-BD31-4B8C-83A1-F6EECF244321}">
                <p14:modId xmlns:p14="http://schemas.microsoft.com/office/powerpoint/2010/main" val="1131581700"/>
              </p:ext>
            </p:extLst>
          </p:nvPr>
        </p:nvGraphicFramePr>
        <p:xfrm>
          <a:off x="4108450" y="3565525"/>
          <a:ext cx="396875" cy="369888"/>
        </p:xfrm>
        <a:graphic>
          <a:graphicData uri="http://schemas.openxmlformats.org/presentationml/2006/ole">
            <mc:AlternateContent xmlns:mc="http://schemas.openxmlformats.org/markup-compatibility/2006">
              <mc:Choice xmlns:v="urn:schemas-microsoft-com:vml" Requires="v">
                <p:oleObj spid="_x0000_s446782" name="Equation" r:id="rId10" imgW="368280" imgH="342720" progId="Equation.DSMT4">
                  <p:embed/>
                </p:oleObj>
              </mc:Choice>
              <mc:Fallback>
                <p:oleObj name="Equation" r:id="rId10" imgW="368280" imgH="342720" progId="Equation.DSMT4">
                  <p:embed/>
                  <p:pic>
                    <p:nvPicPr>
                      <p:cNvPr id="0" name="Picture 1048" descr="f^(negative 1)"/>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8450" y="3565525"/>
                        <a:ext cx="396875"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 xmlns:a16="http://schemas.microsoft.com/office/drawing/2014/main" id="{FFBEFD86-EF64-4283-832E-E7778087993C}"/>
              </a:ext>
            </a:extLst>
          </p:cNvPr>
          <p:cNvSpPr>
            <a:spLocks noGrp="1"/>
          </p:cNvSpPr>
          <p:nvPr>
            <p:ph sz="quarter" idx="31"/>
          </p:nvPr>
        </p:nvSpPr>
        <p:spPr>
          <a:xfrm>
            <a:off x="4615859" y="3642440"/>
            <a:ext cx="3038980" cy="280236"/>
          </a:xfrm>
        </p:spPr>
        <p:txBody>
          <a:bodyPr/>
          <a:lstStyle/>
          <a:p>
            <a:r>
              <a:rPr lang="en-US" altLang="en-US" dirty="0">
                <a:solidFill>
                  <a:srgbClr val="EF2E24"/>
                </a:solidFill>
              </a:rPr>
              <a:t>for an exponent. Thus</a:t>
            </a:r>
            <a:endParaRPr lang="en-US" dirty="0">
              <a:solidFill>
                <a:srgbClr val="EF2E24"/>
              </a:solidFill>
            </a:endParaRPr>
          </a:p>
        </p:txBody>
      </p:sp>
      <p:graphicFrame>
        <p:nvGraphicFramePr>
          <p:cNvPr id="32" name="Content Placeholder 31" descr="f^negative 1(x) does not mean (1∕f(x))">
            <a:extLst>
              <a:ext uri="{FF2B5EF4-FFF2-40B4-BE49-F238E27FC236}">
                <a16:creationId xmlns="" xmlns:a16="http://schemas.microsoft.com/office/drawing/2014/main" id="{4B82F878-62F4-4357-9501-9CD129D7C3DE}"/>
              </a:ext>
            </a:extLst>
          </p:cNvPr>
          <p:cNvGraphicFramePr>
            <a:graphicFrameLocks noGrp="1" noChangeAspect="1"/>
          </p:cNvGraphicFramePr>
          <p:nvPr>
            <p:ph sz="quarter" idx="32"/>
            <p:extLst>
              <p:ext uri="{D42A27DB-BD31-4B8C-83A1-F6EECF244321}">
                <p14:modId xmlns:p14="http://schemas.microsoft.com/office/powerpoint/2010/main" val="3580932038"/>
              </p:ext>
            </p:extLst>
          </p:nvPr>
        </p:nvGraphicFramePr>
        <p:xfrm>
          <a:off x="3898900" y="4224338"/>
          <a:ext cx="3443288" cy="777875"/>
        </p:xfrm>
        <a:graphic>
          <a:graphicData uri="http://schemas.openxmlformats.org/presentationml/2006/ole">
            <mc:AlternateContent xmlns:mc="http://schemas.openxmlformats.org/markup-compatibility/2006">
              <mc:Choice xmlns:v="urn:schemas-microsoft-com:vml" Requires="v">
                <p:oleObj spid="_x0000_s446783" name="Equation" r:id="rId12" imgW="3708360" imgH="838080" progId="Equation.DSMT4">
                  <p:embed/>
                </p:oleObj>
              </mc:Choice>
              <mc:Fallback>
                <p:oleObj name="Equation" r:id="rId12" imgW="3708360" imgH="838080" progId="Equation.DSMT4">
                  <p:embed/>
                  <p:pic>
                    <p:nvPicPr>
                      <p:cNvPr id="0" name="Picture 1049" descr="f^negative 1(x) does not mean (1/f(x))"/>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98900" y="4224338"/>
                        <a:ext cx="3443288"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Content Placeholder 19">
            <a:extLst>
              <a:ext uri="{FF2B5EF4-FFF2-40B4-BE49-F238E27FC236}">
                <a16:creationId xmlns="" xmlns:a16="http://schemas.microsoft.com/office/drawing/2014/main" id="{D6489095-B5A6-4769-8632-E8872162F6C4}"/>
              </a:ext>
            </a:extLst>
          </p:cNvPr>
          <p:cNvSpPr>
            <a:spLocks noGrp="1"/>
          </p:cNvSpPr>
          <p:nvPr>
            <p:ph sz="quarter" idx="33"/>
          </p:nvPr>
        </p:nvSpPr>
        <p:spPr>
          <a:xfrm>
            <a:off x="736600" y="5304410"/>
            <a:ext cx="2022623" cy="323134"/>
          </a:xfrm>
        </p:spPr>
        <p:txBody>
          <a:bodyPr/>
          <a:lstStyle/>
          <a:p>
            <a:r>
              <a:rPr lang="en-US" altLang="en-US" dirty="0"/>
              <a:t>The reciprocal</a:t>
            </a:r>
            <a:endParaRPr lang="en-US" dirty="0"/>
          </a:p>
        </p:txBody>
      </p:sp>
      <p:graphicFrame>
        <p:nvGraphicFramePr>
          <p:cNvPr id="34" name="Content Placeholder 33" descr="(1∕f(x))">
            <a:extLst>
              <a:ext uri="{FF2B5EF4-FFF2-40B4-BE49-F238E27FC236}">
                <a16:creationId xmlns="" xmlns:a16="http://schemas.microsoft.com/office/drawing/2014/main" id="{FE1E8E03-F223-4009-AFC0-A6C15188B4AD}"/>
              </a:ext>
            </a:extLst>
          </p:cNvPr>
          <p:cNvGraphicFramePr>
            <a:graphicFrameLocks noGrp="1" noChangeAspect="1"/>
          </p:cNvGraphicFramePr>
          <p:nvPr>
            <p:ph sz="quarter" idx="34"/>
            <p:extLst>
              <p:ext uri="{D42A27DB-BD31-4B8C-83A1-F6EECF244321}">
                <p14:modId xmlns:p14="http://schemas.microsoft.com/office/powerpoint/2010/main" val="3160398450"/>
              </p:ext>
            </p:extLst>
          </p:nvPr>
        </p:nvGraphicFramePr>
        <p:xfrm>
          <a:off x="2738438" y="5108575"/>
          <a:ext cx="547687" cy="722313"/>
        </p:xfrm>
        <a:graphic>
          <a:graphicData uri="http://schemas.openxmlformats.org/presentationml/2006/ole">
            <mc:AlternateContent xmlns:mc="http://schemas.openxmlformats.org/markup-compatibility/2006">
              <mc:Choice xmlns:v="urn:schemas-microsoft-com:vml" Requires="v">
                <p:oleObj spid="_x0000_s446784" name="Equation" r:id="rId14" imgW="596880" imgH="787320" progId="Equation.DSMT4">
                  <p:embed/>
                </p:oleObj>
              </mc:Choice>
              <mc:Fallback>
                <p:oleObj name="Equation" r:id="rId14" imgW="596880" imgH="787320" progId="Equation.DSMT4">
                  <p:embed/>
                  <p:pic>
                    <p:nvPicPr>
                      <p:cNvPr id="0" name="Picture 1050" descr="(1/f(x))"/>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8438" y="5108575"/>
                        <a:ext cx="547687"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Content Placeholder 21">
            <a:extLst>
              <a:ext uri="{FF2B5EF4-FFF2-40B4-BE49-F238E27FC236}">
                <a16:creationId xmlns="" xmlns:a16="http://schemas.microsoft.com/office/drawing/2014/main" id="{5F911398-F2C0-4783-A8D6-A5B790F58439}"/>
              </a:ext>
            </a:extLst>
          </p:cNvPr>
          <p:cNvSpPr>
            <a:spLocks noGrp="1"/>
          </p:cNvSpPr>
          <p:nvPr>
            <p:ph sz="quarter" idx="35"/>
          </p:nvPr>
        </p:nvSpPr>
        <p:spPr>
          <a:xfrm>
            <a:off x="3345135" y="5292401"/>
            <a:ext cx="4031742" cy="335143"/>
          </a:xfrm>
        </p:spPr>
        <p:txBody>
          <a:bodyPr/>
          <a:lstStyle/>
          <a:p>
            <a:r>
              <a:rPr lang="en-US" altLang="en-US" dirty="0"/>
              <a:t>could, however, be written as</a:t>
            </a:r>
            <a:endParaRPr lang="en-US" dirty="0"/>
          </a:p>
        </p:txBody>
      </p:sp>
      <p:graphicFrame>
        <p:nvGraphicFramePr>
          <p:cNvPr id="36" name="Content Placeholder 35" descr="[f(x)]^negative 1">
            <a:extLst>
              <a:ext uri="{FF2B5EF4-FFF2-40B4-BE49-F238E27FC236}">
                <a16:creationId xmlns="" xmlns:a16="http://schemas.microsoft.com/office/drawing/2014/main" id="{47F7F604-A8B3-45D3-A325-5DD9B735CE1A}"/>
              </a:ext>
            </a:extLst>
          </p:cNvPr>
          <p:cNvGraphicFramePr>
            <a:graphicFrameLocks noGrp="1" noChangeAspect="1"/>
          </p:cNvGraphicFramePr>
          <p:nvPr>
            <p:ph sz="quarter" idx="36"/>
            <p:extLst>
              <p:ext uri="{D42A27DB-BD31-4B8C-83A1-F6EECF244321}">
                <p14:modId xmlns:p14="http://schemas.microsoft.com/office/powerpoint/2010/main" val="2056526847"/>
              </p:ext>
            </p:extLst>
          </p:nvPr>
        </p:nvGraphicFramePr>
        <p:xfrm>
          <a:off x="7340600" y="5173663"/>
          <a:ext cx="1020763" cy="485775"/>
        </p:xfrm>
        <a:graphic>
          <a:graphicData uri="http://schemas.openxmlformats.org/presentationml/2006/ole">
            <mc:AlternateContent xmlns:mc="http://schemas.openxmlformats.org/markup-compatibility/2006">
              <mc:Choice xmlns:v="urn:schemas-microsoft-com:vml" Requires="v">
                <p:oleObj spid="_x0000_s446785" name="Equation" r:id="rId16" imgW="1066680" imgH="507960" progId="Equation.DSMT4">
                  <p:embed/>
                </p:oleObj>
              </mc:Choice>
              <mc:Fallback>
                <p:oleObj name="Equation" r:id="rId16" imgW="1066680" imgH="507960" progId="Equation.DSMT4">
                  <p:embed/>
                  <p:pic>
                    <p:nvPicPr>
                      <p:cNvPr id="0" name="Picture 1051" descr="[f(x)]^negative 1"/>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40600" y="5173663"/>
                        <a:ext cx="1020763"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9840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EAB8E0-ECAF-45DF-A6EA-0BBC1599F541}"/>
              </a:ext>
            </a:extLst>
          </p:cNvPr>
          <p:cNvSpPr>
            <a:spLocks noGrp="1"/>
          </p:cNvSpPr>
          <p:nvPr>
            <p:ph type="title"/>
          </p:nvPr>
        </p:nvSpPr>
        <p:spPr/>
        <p:txBody>
          <a:bodyPr/>
          <a:lstStyle/>
          <a:p>
            <a:pPr algn="l"/>
            <a:r>
              <a:rPr lang="en-US" altLang="en-US" dirty="0"/>
              <a:t>Example 3</a:t>
            </a:r>
            <a:endParaRPr lang="en-US" dirty="0"/>
          </a:p>
        </p:txBody>
      </p:sp>
      <p:sp>
        <p:nvSpPr>
          <p:cNvPr id="3" name="Content Placeholder 2">
            <a:extLst>
              <a:ext uri="{FF2B5EF4-FFF2-40B4-BE49-F238E27FC236}">
                <a16:creationId xmlns="" xmlns:a16="http://schemas.microsoft.com/office/drawing/2014/main" id="{2DFAC7E5-B10E-47E2-9379-DC1C61D59627}"/>
              </a:ext>
            </a:extLst>
          </p:cNvPr>
          <p:cNvSpPr>
            <a:spLocks noGrp="1"/>
          </p:cNvSpPr>
          <p:nvPr>
            <p:ph sz="quarter" idx="23"/>
          </p:nvPr>
        </p:nvSpPr>
        <p:spPr>
          <a:xfrm>
            <a:off x="736600" y="1289050"/>
            <a:ext cx="10965070" cy="354834"/>
          </a:xfrm>
        </p:spPr>
        <p:txBody>
          <a:bodyPr/>
          <a:lstStyle/>
          <a:p>
            <a:pPr>
              <a:lnSpc>
                <a:spcPct val="100000"/>
              </a:lnSpc>
            </a:pPr>
            <a:r>
              <a:rPr lang="en-US" altLang="en-US" dirty="0" smtClean="0"/>
              <a:t>If </a:t>
            </a:r>
            <a:r>
              <a:rPr lang="en-IN" dirty="0" smtClean="0"/>
              <a:t>is a one-to-one function and</a:t>
            </a:r>
            <a:r>
              <a:rPr lang="en-US" altLang="en-US" dirty="0" smtClean="0"/>
              <a:t> </a:t>
            </a:r>
            <a:r>
              <a:rPr lang="en-US" altLang="en-US" i="1" dirty="0"/>
              <a:t>f</a:t>
            </a:r>
            <a:r>
              <a:rPr lang="en-US" altLang="en-US" sz="400" i="1" dirty="0"/>
              <a:t> </a:t>
            </a:r>
            <a:r>
              <a:rPr lang="en-US" altLang="en-US" dirty="0"/>
              <a:t>(1) = 5, </a:t>
            </a:r>
            <a:r>
              <a:rPr lang="en-US" altLang="en-US" i="1" dirty="0"/>
              <a:t>f</a:t>
            </a:r>
            <a:r>
              <a:rPr lang="en-US" altLang="en-US" sz="400" i="1" dirty="0"/>
              <a:t> </a:t>
            </a:r>
            <a:r>
              <a:rPr lang="en-US" altLang="en-US" dirty="0"/>
              <a:t>(3) = 7, and </a:t>
            </a:r>
            <a:r>
              <a:rPr lang="en-US" altLang="en-US" i="1" dirty="0"/>
              <a:t>f</a:t>
            </a:r>
            <a:r>
              <a:rPr lang="en-US" altLang="en-US" sz="400" i="1" dirty="0"/>
              <a:t> </a:t>
            </a:r>
            <a:r>
              <a:rPr lang="en-US" altLang="en-US" dirty="0"/>
              <a:t>(8) = </a:t>
            </a:r>
            <a:r>
              <a:rPr lang="en-US" altLang="en-US" dirty="0">
                <a:cs typeface="Arial" panose="020B0604020202020204" pitchFamily="34" charset="0"/>
              </a:rPr>
              <a:t>−</a:t>
            </a:r>
            <a:r>
              <a:rPr lang="en-US" altLang="en-US" dirty="0"/>
              <a:t>10, find</a:t>
            </a:r>
            <a:endParaRPr lang="en-US" dirty="0"/>
          </a:p>
        </p:txBody>
      </p:sp>
      <p:graphicFrame>
        <p:nvGraphicFramePr>
          <p:cNvPr id="20" name="Content Placeholder 19" descr="f^(negative 1)(7), f(negative 1)(5), and f^(negative 1)(negative 10)">
            <a:extLst>
              <a:ext uri="{FF2B5EF4-FFF2-40B4-BE49-F238E27FC236}">
                <a16:creationId xmlns="" xmlns:a16="http://schemas.microsoft.com/office/drawing/2014/main" id="{5F9B5F3C-CEBE-4682-A268-A6C1276AC6D9}"/>
              </a:ext>
            </a:extLst>
          </p:cNvPr>
          <p:cNvGraphicFramePr>
            <a:graphicFrameLocks noGrp="1" noChangeAspect="1"/>
          </p:cNvGraphicFramePr>
          <p:nvPr>
            <p:ph sz="quarter" idx="24"/>
            <p:extLst>
              <p:ext uri="{D42A27DB-BD31-4B8C-83A1-F6EECF244321}">
                <p14:modId xmlns:p14="http://schemas.microsoft.com/office/powerpoint/2010/main" val="901618424"/>
              </p:ext>
            </p:extLst>
          </p:nvPr>
        </p:nvGraphicFramePr>
        <p:xfrm>
          <a:off x="736600" y="1752782"/>
          <a:ext cx="3792537" cy="447675"/>
        </p:xfrm>
        <a:graphic>
          <a:graphicData uri="http://schemas.openxmlformats.org/presentationml/2006/ole">
            <mc:AlternateContent xmlns:mc="http://schemas.openxmlformats.org/markup-compatibility/2006">
              <mc:Choice xmlns:v="urn:schemas-microsoft-com:vml" Requires="v">
                <p:oleObj spid="_x0000_s413243" name="Equation" r:id="rId3" imgW="3873240" imgH="457200" progId="Equation.DSMT4">
                  <p:embed/>
                </p:oleObj>
              </mc:Choice>
              <mc:Fallback>
                <p:oleObj name="Equation" r:id="rId3" imgW="3873240" imgH="457200" progId="Equation.DSMT4">
                  <p:embed/>
                  <p:pic>
                    <p:nvPicPr>
                      <p:cNvPr id="0" name="Picture 445" descr="f^(negative 1)(7), f(negative 1)(5), and f^(negative 1)(negativ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1752782"/>
                        <a:ext cx="3792537"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70D33226-685D-4F5F-A7F5-93E4EDDA320D}"/>
              </a:ext>
            </a:extLst>
          </p:cNvPr>
          <p:cNvSpPr>
            <a:spLocks noGrp="1"/>
          </p:cNvSpPr>
          <p:nvPr>
            <p:ph sz="quarter" idx="25"/>
          </p:nvPr>
        </p:nvSpPr>
        <p:spPr>
          <a:xfrm>
            <a:off x="736600" y="2564979"/>
            <a:ext cx="1313426" cy="308384"/>
          </a:xfrm>
        </p:spPr>
        <p:txBody>
          <a:bodyPr/>
          <a:lstStyle/>
          <a:p>
            <a:r>
              <a:rPr lang="en-US" altLang="en-US" dirty="0">
                <a:solidFill>
                  <a:srgbClr val="0079C2"/>
                </a:solidFill>
              </a:rPr>
              <a:t>Solution:</a:t>
            </a:r>
          </a:p>
        </p:txBody>
      </p:sp>
      <p:sp>
        <p:nvSpPr>
          <p:cNvPr id="6" name="Content Placeholder 5">
            <a:extLst>
              <a:ext uri="{FF2B5EF4-FFF2-40B4-BE49-F238E27FC236}">
                <a16:creationId xmlns="" xmlns:a16="http://schemas.microsoft.com/office/drawing/2014/main" id="{6B13F592-EFE1-48A6-A677-8BA87BD3195C}"/>
              </a:ext>
            </a:extLst>
          </p:cNvPr>
          <p:cNvSpPr>
            <a:spLocks noGrp="1"/>
          </p:cNvSpPr>
          <p:nvPr>
            <p:ph sz="quarter" idx="26"/>
          </p:nvPr>
        </p:nvSpPr>
        <p:spPr>
          <a:xfrm>
            <a:off x="771831" y="3118606"/>
            <a:ext cx="2885768" cy="288418"/>
          </a:xfrm>
        </p:spPr>
        <p:txBody>
          <a:bodyPr/>
          <a:lstStyle/>
          <a:p>
            <a:r>
              <a:rPr lang="en-US" altLang="en-US" dirty="0"/>
              <a:t>From the definition of</a:t>
            </a:r>
            <a:endParaRPr lang="en-US" dirty="0"/>
          </a:p>
        </p:txBody>
      </p:sp>
      <p:graphicFrame>
        <p:nvGraphicFramePr>
          <p:cNvPr id="22" name="Content Placeholder 21" descr="f^(negative 1)">
            <a:extLst>
              <a:ext uri="{FF2B5EF4-FFF2-40B4-BE49-F238E27FC236}">
                <a16:creationId xmlns="" xmlns:a16="http://schemas.microsoft.com/office/drawing/2014/main" id="{B4444AE5-0B49-4446-B5A1-BE63C0C1C477}"/>
              </a:ext>
            </a:extLst>
          </p:cNvPr>
          <p:cNvGraphicFramePr>
            <a:graphicFrameLocks noGrp="1" noChangeAspect="1"/>
          </p:cNvGraphicFramePr>
          <p:nvPr>
            <p:ph sz="quarter" idx="27"/>
            <p:extLst>
              <p:ext uri="{D42A27DB-BD31-4B8C-83A1-F6EECF244321}">
                <p14:modId xmlns:p14="http://schemas.microsoft.com/office/powerpoint/2010/main" val="1095850784"/>
              </p:ext>
            </p:extLst>
          </p:nvPr>
        </p:nvGraphicFramePr>
        <p:xfrm>
          <a:off x="3760788" y="3036465"/>
          <a:ext cx="404812" cy="376237"/>
        </p:xfrm>
        <a:graphic>
          <a:graphicData uri="http://schemas.openxmlformats.org/presentationml/2006/ole">
            <mc:AlternateContent xmlns:mc="http://schemas.openxmlformats.org/markup-compatibility/2006">
              <mc:Choice xmlns:v="urn:schemas-microsoft-com:vml" Requires="v">
                <p:oleObj spid="_x0000_s413244" name="Equation" r:id="rId5" imgW="368280" imgH="342720" progId="Equation.DSMT4">
                  <p:embed/>
                </p:oleObj>
              </mc:Choice>
              <mc:Fallback>
                <p:oleObj name="Equation" r:id="rId5" imgW="368280" imgH="342720" progId="Equation.DSMT4">
                  <p:embed/>
                  <p:pic>
                    <p:nvPicPr>
                      <p:cNvPr id="0" name="Picture 446" descr="f^(negative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788" y="3036465"/>
                        <a:ext cx="404812"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6945E58B-BF21-4F9D-82A7-81A129C35701}"/>
              </a:ext>
            </a:extLst>
          </p:cNvPr>
          <p:cNvSpPr>
            <a:spLocks noGrp="1"/>
          </p:cNvSpPr>
          <p:nvPr>
            <p:ph sz="quarter" idx="28"/>
          </p:nvPr>
        </p:nvSpPr>
        <p:spPr>
          <a:xfrm>
            <a:off x="4292411" y="3113097"/>
            <a:ext cx="1166558" cy="246142"/>
          </a:xfrm>
        </p:spPr>
        <p:txBody>
          <a:bodyPr/>
          <a:lstStyle/>
          <a:p>
            <a:r>
              <a:rPr lang="en-US" altLang="en-US" dirty="0"/>
              <a:t>we have</a:t>
            </a:r>
            <a:endParaRPr lang="en-US" dirty="0"/>
          </a:p>
        </p:txBody>
      </p:sp>
      <p:graphicFrame>
        <p:nvGraphicFramePr>
          <p:cNvPr id="24" name="Content Placeholder 23" descr="f^(negative 1)(7) = 3 because f(3) = 7.&#10;f^(negative 1)(5) = 1 because f(1) = 5.&#10;f^(negative 1)(negative 10) = 8 because f(8) = negative 10.">
            <a:extLst>
              <a:ext uri="{FF2B5EF4-FFF2-40B4-BE49-F238E27FC236}">
                <a16:creationId xmlns="" xmlns:a16="http://schemas.microsoft.com/office/drawing/2014/main" id="{507E4575-B623-4CBF-84BC-C72B62690C50}"/>
              </a:ext>
            </a:extLst>
          </p:cNvPr>
          <p:cNvGraphicFramePr>
            <a:graphicFrameLocks noGrp="1" noChangeAspect="1"/>
          </p:cNvGraphicFramePr>
          <p:nvPr>
            <p:ph sz="quarter" idx="29"/>
            <p:extLst>
              <p:ext uri="{D42A27DB-BD31-4B8C-83A1-F6EECF244321}">
                <p14:modId xmlns:p14="http://schemas.microsoft.com/office/powerpoint/2010/main" val="412663803"/>
              </p:ext>
            </p:extLst>
          </p:nvPr>
        </p:nvGraphicFramePr>
        <p:xfrm>
          <a:off x="2489200" y="3869902"/>
          <a:ext cx="5303078" cy="1431882"/>
        </p:xfrm>
        <a:graphic>
          <a:graphicData uri="http://schemas.openxmlformats.org/presentationml/2006/ole">
            <mc:AlternateContent xmlns:mc="http://schemas.openxmlformats.org/markup-compatibility/2006">
              <mc:Choice xmlns:v="urn:schemas-microsoft-com:vml" Requires="v">
                <p:oleObj spid="_x0000_s413245" name="Equation" r:id="rId7" imgW="5079960" imgH="1371600" progId="Equation.DSMT4">
                  <p:embed/>
                </p:oleObj>
              </mc:Choice>
              <mc:Fallback>
                <p:oleObj name="Equation" r:id="rId7" imgW="5079960" imgH="1371600" progId="Equation.DSMT4">
                  <p:embed/>
                  <p:pic>
                    <p:nvPicPr>
                      <p:cNvPr id="0" name="Picture 447" descr="f^(negative 1)(7) = 3 because f(3) = 7.&#10;f^(negative 1)(5) = 1 because f(1) = 5.&#10;f^(negative 1)(negative 10) = 8 because f(8) = negative 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9200" y="3869902"/>
                        <a:ext cx="5303078" cy="1431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9552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5923F2-87D8-4B70-81B7-E2EB0E0F74E2}"/>
              </a:ext>
            </a:extLst>
          </p:cNvPr>
          <p:cNvSpPr>
            <a:spLocks noGrp="1"/>
          </p:cNvSpPr>
          <p:nvPr>
            <p:ph type="title"/>
          </p:nvPr>
        </p:nvSpPr>
        <p:spPr/>
        <p:txBody>
          <a:bodyPr/>
          <a:lstStyle/>
          <a:p>
            <a:pPr algn="l"/>
            <a:r>
              <a:rPr lang="en-US" altLang="en-US" dirty="0"/>
              <a:t>Example 3 – Solution</a:t>
            </a:r>
            <a:endParaRPr lang="en-US" dirty="0"/>
          </a:p>
        </p:txBody>
      </p:sp>
      <p:sp>
        <p:nvSpPr>
          <p:cNvPr id="3" name="Content Placeholder 2">
            <a:extLst>
              <a:ext uri="{FF2B5EF4-FFF2-40B4-BE49-F238E27FC236}">
                <a16:creationId xmlns="" xmlns:a16="http://schemas.microsoft.com/office/drawing/2014/main" id="{3792793E-93C3-48CC-B284-04956295AD39}"/>
              </a:ext>
            </a:extLst>
          </p:cNvPr>
          <p:cNvSpPr>
            <a:spLocks noGrp="1"/>
          </p:cNvSpPr>
          <p:nvPr>
            <p:ph sz="quarter" idx="23"/>
          </p:nvPr>
        </p:nvSpPr>
        <p:spPr>
          <a:xfrm>
            <a:off x="736600" y="1289049"/>
            <a:ext cx="5870677" cy="344133"/>
          </a:xfrm>
        </p:spPr>
        <p:txBody>
          <a:bodyPr/>
          <a:lstStyle/>
          <a:p>
            <a:r>
              <a:rPr lang="en-US" altLang="en-US" dirty="0"/>
              <a:t>The diagram in Figure 6 makes it clear how</a:t>
            </a:r>
            <a:endParaRPr lang="en-US" dirty="0"/>
          </a:p>
        </p:txBody>
      </p:sp>
      <p:graphicFrame>
        <p:nvGraphicFramePr>
          <p:cNvPr id="12" name="Content Placeholder 11" descr="f^(negative 1)">
            <a:extLst>
              <a:ext uri="{FF2B5EF4-FFF2-40B4-BE49-F238E27FC236}">
                <a16:creationId xmlns="" xmlns:a16="http://schemas.microsoft.com/office/drawing/2014/main" id="{7B5852BA-6D53-4542-9214-0DE6B24FAA6C}"/>
              </a:ext>
            </a:extLst>
          </p:cNvPr>
          <p:cNvGraphicFramePr>
            <a:graphicFrameLocks noGrp="1" noChangeAspect="1"/>
          </p:cNvGraphicFramePr>
          <p:nvPr>
            <p:ph sz="quarter" idx="24"/>
            <p:extLst>
              <p:ext uri="{D42A27DB-BD31-4B8C-83A1-F6EECF244321}">
                <p14:modId xmlns:p14="http://schemas.microsoft.com/office/powerpoint/2010/main" val="336996444"/>
              </p:ext>
            </p:extLst>
          </p:nvPr>
        </p:nvGraphicFramePr>
        <p:xfrm>
          <a:off x="6673850" y="1231900"/>
          <a:ext cx="368300" cy="342900"/>
        </p:xfrm>
        <a:graphic>
          <a:graphicData uri="http://schemas.openxmlformats.org/presentationml/2006/ole">
            <mc:AlternateContent xmlns:mc="http://schemas.openxmlformats.org/markup-compatibility/2006">
              <mc:Choice xmlns:v="urn:schemas-microsoft-com:vml" Requires="v">
                <p:oleObj spid="_x0000_s413886" name="Equation" r:id="rId3" imgW="368280" imgH="342720" progId="Equation.DSMT4">
                  <p:embed/>
                </p:oleObj>
              </mc:Choice>
              <mc:Fallback>
                <p:oleObj name="Equation" r:id="rId3" imgW="368280" imgH="342720" progId="Equation.DSMT4">
                  <p:embed/>
                  <p:pic>
                    <p:nvPicPr>
                      <p:cNvPr id="0" name="Picture 148"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850" y="1231900"/>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8314852-3B27-4E25-B902-E44FB08A4A65}"/>
              </a:ext>
            </a:extLst>
          </p:cNvPr>
          <p:cNvSpPr>
            <a:spLocks noGrp="1"/>
          </p:cNvSpPr>
          <p:nvPr>
            <p:ph sz="quarter" idx="25"/>
          </p:nvPr>
        </p:nvSpPr>
        <p:spPr>
          <a:xfrm>
            <a:off x="7126162" y="1285679"/>
            <a:ext cx="4850462" cy="324300"/>
          </a:xfrm>
        </p:spPr>
        <p:txBody>
          <a:bodyPr/>
          <a:lstStyle/>
          <a:p>
            <a:r>
              <a:rPr lang="en-US" altLang="en-US" dirty="0"/>
              <a:t>reverses the effect of </a:t>
            </a:r>
            <a:r>
              <a:rPr lang="en-US" altLang="en-US" i="1" dirty="0"/>
              <a:t>f </a:t>
            </a:r>
            <a:r>
              <a:rPr lang="en-US" altLang="en-US" dirty="0"/>
              <a:t>in this case.</a:t>
            </a:r>
            <a:endParaRPr lang="en-US" dirty="0"/>
          </a:p>
        </p:txBody>
      </p:sp>
      <p:sp>
        <p:nvSpPr>
          <p:cNvPr id="8" name="Content Placeholder 6">
            <a:extLst>
              <a:ext uri="{FF2B5EF4-FFF2-40B4-BE49-F238E27FC236}">
                <a16:creationId xmlns="" xmlns:a16="http://schemas.microsoft.com/office/drawing/2014/main" id="{C3AA4A87-48A5-48C2-BEE0-0F327BD905C3}"/>
              </a:ext>
            </a:extLst>
          </p:cNvPr>
          <p:cNvSpPr>
            <a:spLocks noGrp="1"/>
          </p:cNvSpPr>
          <p:nvPr>
            <p:ph sz="quarter" idx="27"/>
          </p:nvPr>
        </p:nvSpPr>
        <p:spPr>
          <a:xfrm>
            <a:off x="3424157" y="4902376"/>
            <a:ext cx="5000400" cy="231324"/>
          </a:xfrm>
        </p:spPr>
        <p:txBody>
          <a:bodyPr/>
          <a:lstStyle/>
          <a:p>
            <a:pPr algn="ctr"/>
            <a:r>
              <a:rPr lang="en-US" altLang="en-US" sz="1200" b="1" dirty="0" smtClean="0">
                <a:latin typeface="Arial" panose="020B0604020202020204" pitchFamily="34" charset="0"/>
                <a:cs typeface="Arial" panose="020B0604020202020204" pitchFamily="34" charset="0"/>
              </a:rPr>
              <a:t>Figure </a:t>
            </a:r>
            <a:r>
              <a:rPr lang="en-US" altLang="en-US" sz="1200" b="1" dirty="0">
                <a:latin typeface="Arial" panose="020B0604020202020204" pitchFamily="34" charset="0"/>
                <a:cs typeface="Arial" panose="020B0604020202020204" pitchFamily="34" charset="0"/>
              </a:rPr>
              <a:t>6</a:t>
            </a:r>
          </a:p>
        </p:txBody>
      </p:sp>
      <p:sp>
        <p:nvSpPr>
          <p:cNvPr id="7" name="Content Placeholder 6">
            <a:extLst>
              <a:ext uri="{FF2B5EF4-FFF2-40B4-BE49-F238E27FC236}">
                <a16:creationId xmlns="" xmlns:a16="http://schemas.microsoft.com/office/drawing/2014/main" id="{C3AA4A87-48A5-48C2-BEE0-0F327BD905C3}"/>
              </a:ext>
            </a:extLst>
          </p:cNvPr>
          <p:cNvSpPr>
            <a:spLocks noGrp="1"/>
          </p:cNvSpPr>
          <p:nvPr>
            <p:ph sz="quarter" idx="27"/>
          </p:nvPr>
        </p:nvSpPr>
        <p:spPr>
          <a:xfrm>
            <a:off x="3595800" y="4548005"/>
            <a:ext cx="5000400" cy="363629"/>
          </a:xfrm>
        </p:spPr>
        <p:txBody>
          <a:bodyPr/>
          <a:lstStyle/>
          <a:p>
            <a:pPr algn="ctr"/>
            <a:r>
              <a:rPr lang="en-US" altLang="en-US" sz="1400" dirty="0">
                <a:latin typeface="Arial" panose="020B0604020202020204" pitchFamily="34" charset="0"/>
                <a:cs typeface="Arial" panose="020B0604020202020204" pitchFamily="34" charset="0"/>
              </a:rPr>
              <a:t>The inverse function reverses inputs and outputs</a:t>
            </a:r>
            <a:r>
              <a:rPr lang="en-US" altLang="en-US" sz="1400" dirty="0" smtClean="0">
                <a:latin typeface="Arial" panose="020B0604020202020204" pitchFamily="34" charset="0"/>
                <a:cs typeface="Arial" panose="020B0604020202020204" pitchFamily="34" charset="0"/>
              </a:rPr>
              <a:t>.</a:t>
            </a:r>
            <a:endParaRPr lang="en-US" altLang="en-US" sz="1400" b="1" dirty="0">
              <a:latin typeface="Arial" panose="020B0604020202020204" pitchFamily="34" charset="0"/>
              <a:cs typeface="Arial" panose="020B0604020202020204" pitchFamily="34" charset="0"/>
            </a:endParaRPr>
          </a:p>
        </p:txBody>
      </p:sp>
      <p:pic>
        <p:nvPicPr>
          <p:cNvPr id="13" name="Content Placeholder 12" descr="In the arrow diagram, A consists of 1, 3 and 8. B consists of 5, 7, negative 10. For the function f, the correspondence between the points in A and B are as follows. 1 corresponds to 5, 3 corresponds to 7, and 8 corresponds to negative 10. For the function f^(negative 1), the correspondence between B and A is as follows. 5 corresponds 1, 7 corresponds 3, Negative 10 corresponds 8.">
            <a:extLst>
              <a:ext uri="{FF2B5EF4-FFF2-40B4-BE49-F238E27FC236}">
                <a16:creationId xmlns="" xmlns:a16="http://schemas.microsoft.com/office/drawing/2014/main" id="{028E6FFD-BCBE-41DC-A866-7EBBFB925248}"/>
              </a:ext>
            </a:extLst>
          </p:cNvPr>
          <p:cNvPicPr>
            <a:picLocks noGrp="1" noChangeAspect="1"/>
          </p:cNvPicPr>
          <p:nvPr>
            <p:ph sz="quarter" idx="26"/>
          </p:nvPr>
        </p:nvPicPr>
        <p:blipFill>
          <a:blip r:embed="rId5"/>
          <a:stretch>
            <a:fillRect/>
          </a:stretch>
        </p:blipFill>
        <p:spPr>
          <a:xfrm>
            <a:off x="2677628" y="2270574"/>
            <a:ext cx="6242909" cy="1877356"/>
          </a:xfrm>
          <a:prstGeom prst="rect">
            <a:avLst/>
          </a:prstGeom>
        </p:spPr>
      </p:pic>
    </p:spTree>
    <p:extLst>
      <p:ext uri="{BB962C8B-B14F-4D97-AF65-F5344CB8AC3E}">
        <p14:creationId xmlns:p14="http://schemas.microsoft.com/office/powerpoint/2010/main" val="2575643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494E79-F646-4AF7-9D4E-58C2DCC0B090}"/>
              </a:ext>
            </a:extLst>
          </p:cNvPr>
          <p:cNvSpPr>
            <a:spLocks noGrp="1"/>
          </p:cNvSpPr>
          <p:nvPr>
            <p:ph type="title"/>
          </p:nvPr>
        </p:nvSpPr>
        <p:spPr/>
        <p:txBody>
          <a:bodyPr/>
          <a:lstStyle/>
          <a:p>
            <a:pPr algn="l"/>
            <a:r>
              <a:rPr lang="en-US" altLang="en-US" dirty="0"/>
              <a:t>Inverse </a:t>
            </a:r>
            <a:r>
              <a:rPr lang="en-US" altLang="en-US" dirty="0" smtClean="0"/>
              <a:t>Functions </a:t>
            </a:r>
            <a:r>
              <a:rPr lang="en-US" altLang="en-US" b="0" dirty="0" smtClean="0"/>
              <a:t>(9 </a:t>
            </a:r>
            <a:r>
              <a:rPr lang="en-US" altLang="en-US" b="0" dirty="0"/>
              <a:t>of </a:t>
            </a:r>
            <a:r>
              <a:rPr lang="en-US" altLang="en-US" b="0" dirty="0" smtClean="0"/>
              <a:t>14)</a:t>
            </a:r>
            <a:endParaRPr lang="en-US" dirty="0"/>
          </a:p>
        </p:txBody>
      </p:sp>
      <p:sp>
        <p:nvSpPr>
          <p:cNvPr id="3" name="Content Placeholder 2">
            <a:extLst>
              <a:ext uri="{FF2B5EF4-FFF2-40B4-BE49-F238E27FC236}">
                <a16:creationId xmlns="" xmlns:a16="http://schemas.microsoft.com/office/drawing/2014/main" id="{4F0A54D6-CC55-466F-8325-7DE2F11328F7}"/>
              </a:ext>
            </a:extLst>
          </p:cNvPr>
          <p:cNvSpPr>
            <a:spLocks noGrp="1"/>
          </p:cNvSpPr>
          <p:nvPr>
            <p:ph sz="quarter" idx="23"/>
          </p:nvPr>
        </p:nvSpPr>
        <p:spPr>
          <a:xfrm>
            <a:off x="736599" y="1289050"/>
            <a:ext cx="9911735" cy="342900"/>
          </a:xfrm>
        </p:spPr>
        <p:txBody>
          <a:bodyPr/>
          <a:lstStyle/>
          <a:p>
            <a:pPr>
              <a:lnSpc>
                <a:spcPct val="100000"/>
              </a:lnSpc>
            </a:pPr>
            <a:r>
              <a:rPr lang="en-US" altLang="en-US" dirty="0"/>
              <a:t>The letter </a:t>
            </a:r>
            <a:r>
              <a:rPr lang="en-US" altLang="en-US" i="1" dirty="0"/>
              <a:t>x </a:t>
            </a:r>
            <a:r>
              <a:rPr lang="en-US" altLang="en-US" dirty="0"/>
              <a:t>is traditionally used as the independent variable, so when we</a:t>
            </a:r>
            <a:endParaRPr lang="en-US" dirty="0"/>
          </a:p>
        </p:txBody>
      </p:sp>
      <p:sp>
        <p:nvSpPr>
          <p:cNvPr id="4" name="Content Placeholder 3">
            <a:extLst>
              <a:ext uri="{FF2B5EF4-FFF2-40B4-BE49-F238E27FC236}">
                <a16:creationId xmlns="" xmlns:a16="http://schemas.microsoft.com/office/drawing/2014/main" id="{7E5DA2B1-95C3-4A17-8CAF-F5A72B14C7C8}"/>
              </a:ext>
            </a:extLst>
          </p:cNvPr>
          <p:cNvSpPr>
            <a:spLocks noGrp="1"/>
          </p:cNvSpPr>
          <p:nvPr>
            <p:ph sz="quarter" idx="24"/>
          </p:nvPr>
        </p:nvSpPr>
        <p:spPr>
          <a:xfrm>
            <a:off x="742336" y="1761839"/>
            <a:ext cx="2163097" cy="311727"/>
          </a:xfrm>
        </p:spPr>
        <p:txBody>
          <a:bodyPr/>
          <a:lstStyle/>
          <a:p>
            <a:r>
              <a:rPr lang="en-US" altLang="en-US" dirty="0"/>
              <a:t>concentrate on</a:t>
            </a:r>
            <a:endParaRPr lang="en-US" dirty="0"/>
          </a:p>
        </p:txBody>
      </p:sp>
      <p:graphicFrame>
        <p:nvGraphicFramePr>
          <p:cNvPr id="12" name="Content Placeholder 11" descr="f(x)^negative 1">
            <a:extLst>
              <a:ext uri="{FF2B5EF4-FFF2-40B4-BE49-F238E27FC236}">
                <a16:creationId xmlns="" xmlns:a16="http://schemas.microsoft.com/office/drawing/2014/main" id="{D176237A-82DE-4A73-92B9-4E7964D6B788}"/>
              </a:ext>
            </a:extLst>
          </p:cNvPr>
          <p:cNvGraphicFramePr>
            <a:graphicFrameLocks noGrp="1" noChangeAspect="1"/>
          </p:cNvGraphicFramePr>
          <p:nvPr>
            <p:ph sz="quarter" idx="25"/>
            <p:extLst>
              <p:ext uri="{D42A27DB-BD31-4B8C-83A1-F6EECF244321}">
                <p14:modId xmlns:p14="http://schemas.microsoft.com/office/powerpoint/2010/main" val="952144045"/>
              </p:ext>
            </p:extLst>
          </p:nvPr>
        </p:nvGraphicFramePr>
        <p:xfrm>
          <a:off x="2878138" y="1717675"/>
          <a:ext cx="368300" cy="342900"/>
        </p:xfrm>
        <a:graphic>
          <a:graphicData uri="http://schemas.openxmlformats.org/presentationml/2006/ole">
            <mc:AlternateContent xmlns:mc="http://schemas.openxmlformats.org/markup-compatibility/2006">
              <mc:Choice xmlns:v="urn:schemas-microsoft-com:vml" Requires="v">
                <p:oleObj spid="_x0000_s415291" name="Equation" r:id="rId3" imgW="368280" imgH="342720" progId="Equation.DSMT4">
                  <p:embed/>
                </p:oleObj>
              </mc:Choice>
              <mc:Fallback>
                <p:oleObj name="Equation" r:id="rId3" imgW="368280" imgH="342720" progId="Equation.DSMT4">
                  <p:embed/>
                  <p:pic>
                    <p:nvPicPr>
                      <p:cNvPr id="0" name="Picture 445" descr="f(x)^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8138" y="1717675"/>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5FE2A138-0EEE-42E7-A668-2E3EF9F08930}"/>
              </a:ext>
            </a:extLst>
          </p:cNvPr>
          <p:cNvSpPr>
            <a:spLocks noGrp="1"/>
          </p:cNvSpPr>
          <p:nvPr>
            <p:ph sz="quarter" idx="26"/>
          </p:nvPr>
        </p:nvSpPr>
        <p:spPr>
          <a:xfrm>
            <a:off x="3336859" y="1773074"/>
            <a:ext cx="7812548" cy="300492"/>
          </a:xfrm>
        </p:spPr>
        <p:txBody>
          <a:bodyPr/>
          <a:lstStyle/>
          <a:p>
            <a:r>
              <a:rPr lang="en-US" altLang="en-US" dirty="0"/>
              <a:t>rather than on </a:t>
            </a:r>
            <a:r>
              <a:rPr lang="en-US" altLang="en-US" i="1" dirty="0"/>
              <a:t>f</a:t>
            </a:r>
            <a:r>
              <a:rPr lang="en-US" altLang="en-US" dirty="0"/>
              <a:t>, we usually reverse the roles of </a:t>
            </a:r>
            <a:r>
              <a:rPr lang="en-US" altLang="en-US" i="1" dirty="0"/>
              <a:t>x </a:t>
            </a:r>
            <a:r>
              <a:rPr lang="en-US" altLang="en-US" dirty="0"/>
              <a:t>and </a:t>
            </a:r>
            <a:r>
              <a:rPr lang="en-US" altLang="en-US" i="1" dirty="0"/>
              <a:t>y </a:t>
            </a:r>
            <a:r>
              <a:rPr lang="en-US" altLang="en-US" dirty="0"/>
              <a:t>in</a:t>
            </a:r>
            <a:endParaRPr lang="en-US" dirty="0"/>
          </a:p>
        </p:txBody>
      </p:sp>
      <p:sp>
        <p:nvSpPr>
          <p:cNvPr id="7" name="Content Placeholder 6">
            <a:extLst>
              <a:ext uri="{FF2B5EF4-FFF2-40B4-BE49-F238E27FC236}">
                <a16:creationId xmlns="" xmlns:a16="http://schemas.microsoft.com/office/drawing/2014/main" id="{FAAA8465-34D8-42D8-A83D-DACE4AC5C815}"/>
              </a:ext>
            </a:extLst>
          </p:cNvPr>
          <p:cNvSpPr>
            <a:spLocks noGrp="1"/>
          </p:cNvSpPr>
          <p:nvPr>
            <p:ph sz="quarter" idx="27"/>
          </p:nvPr>
        </p:nvSpPr>
        <p:spPr>
          <a:xfrm>
            <a:off x="736600" y="2217585"/>
            <a:ext cx="2921000" cy="292521"/>
          </a:xfrm>
        </p:spPr>
        <p:txBody>
          <a:bodyPr/>
          <a:lstStyle/>
          <a:p>
            <a:r>
              <a:rPr lang="en-US" altLang="en-US" dirty="0"/>
              <a:t>Definition 2 and write</a:t>
            </a:r>
            <a:endParaRPr lang="en-US" dirty="0"/>
          </a:p>
        </p:txBody>
      </p:sp>
      <p:sp>
        <p:nvSpPr>
          <p:cNvPr id="13" name="Content Placeholder 12">
            <a:extLst>
              <a:ext uri="{FF2B5EF4-FFF2-40B4-BE49-F238E27FC236}">
                <a16:creationId xmlns="" xmlns:a16="http://schemas.microsoft.com/office/drawing/2014/main" id="{1755E9F1-71C4-4C17-B73D-08605D2BDE1C}"/>
              </a:ext>
            </a:extLst>
          </p:cNvPr>
          <p:cNvSpPr>
            <a:spLocks noGrp="1"/>
          </p:cNvSpPr>
          <p:nvPr>
            <p:ph sz="quarter" idx="28"/>
          </p:nvPr>
        </p:nvSpPr>
        <p:spPr>
          <a:xfrm>
            <a:off x="2078086" y="3017766"/>
            <a:ext cx="325900" cy="286261"/>
          </a:xfrm>
        </p:spPr>
        <p:txBody>
          <a:bodyPr/>
          <a:lstStyle/>
          <a:p>
            <a:r>
              <a:rPr lang="en-US" dirty="0">
                <a:solidFill>
                  <a:srgbClr val="EF2E24"/>
                </a:solidFill>
              </a:rPr>
              <a:t>3</a:t>
            </a:r>
          </a:p>
        </p:txBody>
      </p:sp>
      <p:graphicFrame>
        <p:nvGraphicFramePr>
          <p:cNvPr id="24" name="Content Placeholder 23" descr="f^(negative 1)(x) = y left-right double arrow f(y) = x">
            <a:extLst>
              <a:ext uri="{FF2B5EF4-FFF2-40B4-BE49-F238E27FC236}">
                <a16:creationId xmlns="" xmlns:a16="http://schemas.microsoft.com/office/drawing/2014/main" id="{7FD3EF53-E4A4-4A69-9B44-35B076D459DA}"/>
              </a:ext>
            </a:extLst>
          </p:cNvPr>
          <p:cNvGraphicFramePr>
            <a:graphicFrameLocks noGrp="1" noChangeAspect="1"/>
          </p:cNvGraphicFramePr>
          <p:nvPr>
            <p:ph sz="quarter" idx="29"/>
            <p:extLst>
              <p:ext uri="{D42A27DB-BD31-4B8C-83A1-F6EECF244321}">
                <p14:modId xmlns:p14="http://schemas.microsoft.com/office/powerpoint/2010/main" val="3833992395"/>
              </p:ext>
            </p:extLst>
          </p:nvPr>
        </p:nvGraphicFramePr>
        <p:xfrm>
          <a:off x="3862388" y="2959100"/>
          <a:ext cx="2852737" cy="444500"/>
        </p:xfrm>
        <a:graphic>
          <a:graphicData uri="http://schemas.openxmlformats.org/presentationml/2006/ole">
            <mc:AlternateContent xmlns:mc="http://schemas.openxmlformats.org/markup-compatibility/2006">
              <mc:Choice xmlns:v="urn:schemas-microsoft-com:vml" Requires="v">
                <p:oleObj spid="_x0000_s415292" name="Equation" r:id="rId5" imgW="2933640" imgH="457200" progId="Equation.DSMT4">
                  <p:embed/>
                </p:oleObj>
              </mc:Choice>
              <mc:Fallback>
                <p:oleObj name="Equation" r:id="rId5" imgW="2933640" imgH="457200" progId="Equation.DSMT4">
                  <p:embed/>
                  <p:pic>
                    <p:nvPicPr>
                      <p:cNvPr id="0" name="Picture 446" descr="f^(negative 1)(x) = y left-right double arrow f(y)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2388" y="2959100"/>
                        <a:ext cx="285273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F7F2546A-37C7-40D3-BB23-4A7BB67F96A4}"/>
              </a:ext>
            </a:extLst>
          </p:cNvPr>
          <p:cNvSpPr>
            <a:spLocks noGrp="1"/>
          </p:cNvSpPr>
          <p:nvPr>
            <p:ph sz="quarter" idx="30"/>
          </p:nvPr>
        </p:nvSpPr>
        <p:spPr>
          <a:xfrm>
            <a:off x="736600" y="3740567"/>
            <a:ext cx="10718800" cy="649925"/>
          </a:xfrm>
        </p:spPr>
        <p:txBody>
          <a:bodyPr/>
          <a:lstStyle/>
          <a:p>
            <a:r>
              <a:rPr lang="en-US" altLang="en-US" dirty="0"/>
              <a:t>By substituting for </a:t>
            </a:r>
            <a:r>
              <a:rPr lang="en-US" altLang="en-US" i="1" dirty="0"/>
              <a:t>y</a:t>
            </a:r>
            <a:r>
              <a:rPr lang="en-US" altLang="en-US" dirty="0"/>
              <a:t> in Definition 2 and substituting for </a:t>
            </a:r>
            <a:r>
              <a:rPr lang="en-US" altLang="en-US" i="1" dirty="0"/>
              <a:t>x</a:t>
            </a:r>
            <a:r>
              <a:rPr lang="en-US" altLang="en-US" dirty="0"/>
              <a:t> in (3), we get the following </a:t>
            </a:r>
            <a:r>
              <a:rPr lang="en-US" altLang="en-US" b="1" dirty="0"/>
              <a:t>cancellation equations</a:t>
            </a:r>
            <a:r>
              <a:rPr lang="en-US" altLang="en-US" dirty="0"/>
              <a:t>:</a:t>
            </a:r>
          </a:p>
        </p:txBody>
      </p:sp>
      <p:sp>
        <p:nvSpPr>
          <p:cNvPr id="16" name="Content Placeholder 15">
            <a:extLst>
              <a:ext uri="{FF2B5EF4-FFF2-40B4-BE49-F238E27FC236}">
                <a16:creationId xmlns="" xmlns:a16="http://schemas.microsoft.com/office/drawing/2014/main" id="{3741F0D7-AD2A-41EE-81E5-F1DCC7F02003}"/>
              </a:ext>
            </a:extLst>
          </p:cNvPr>
          <p:cNvSpPr>
            <a:spLocks noGrp="1"/>
          </p:cNvSpPr>
          <p:nvPr>
            <p:ph sz="quarter" idx="31"/>
          </p:nvPr>
        </p:nvSpPr>
        <p:spPr>
          <a:xfrm>
            <a:off x="1990225" y="4905218"/>
            <a:ext cx="189557" cy="314066"/>
          </a:xfrm>
        </p:spPr>
        <p:txBody>
          <a:bodyPr/>
          <a:lstStyle/>
          <a:p>
            <a:r>
              <a:rPr lang="en-US" dirty="0">
                <a:solidFill>
                  <a:srgbClr val="EF2E24"/>
                </a:solidFill>
              </a:rPr>
              <a:t>4</a:t>
            </a:r>
          </a:p>
        </p:txBody>
      </p:sp>
      <p:graphicFrame>
        <p:nvGraphicFramePr>
          <p:cNvPr id="25" name="Content Placeholder 24" descr="f^(negative 1)(f(x)) = x for every x in A. f(f^(negative 1)(x)) = x for every x in B">
            <a:extLst>
              <a:ext uri="{FF2B5EF4-FFF2-40B4-BE49-F238E27FC236}">
                <a16:creationId xmlns="" xmlns:a16="http://schemas.microsoft.com/office/drawing/2014/main" id="{62B50B6B-FDEA-400D-AB17-2690D7A108E2}"/>
              </a:ext>
            </a:extLst>
          </p:cNvPr>
          <p:cNvGraphicFramePr>
            <a:graphicFrameLocks noGrp="1" noChangeAspect="1"/>
          </p:cNvGraphicFramePr>
          <p:nvPr>
            <p:ph sz="quarter" idx="32"/>
            <p:extLst>
              <p:ext uri="{D42A27DB-BD31-4B8C-83A1-F6EECF244321}">
                <p14:modId xmlns:p14="http://schemas.microsoft.com/office/powerpoint/2010/main" val="1121733928"/>
              </p:ext>
            </p:extLst>
          </p:nvPr>
        </p:nvGraphicFramePr>
        <p:xfrm>
          <a:off x="3798888" y="4749800"/>
          <a:ext cx="3895725" cy="1077913"/>
        </p:xfrm>
        <a:graphic>
          <a:graphicData uri="http://schemas.openxmlformats.org/presentationml/2006/ole">
            <mc:AlternateContent xmlns:mc="http://schemas.openxmlformats.org/markup-compatibility/2006">
              <mc:Choice xmlns:v="urn:schemas-microsoft-com:vml" Requires="v">
                <p:oleObj spid="_x0000_s415293" name="Equation" r:id="rId7" imgW="4038480" imgH="1117440" progId="Equation.DSMT4">
                  <p:embed/>
                </p:oleObj>
              </mc:Choice>
              <mc:Fallback>
                <p:oleObj name="Equation" r:id="rId7" imgW="4038480" imgH="1117440" progId="Equation.DSMT4">
                  <p:embed/>
                  <p:pic>
                    <p:nvPicPr>
                      <p:cNvPr id="0" name="Picture 447" descr="f^(negative 1)(f(x)) = x for every x in A. f(f^(negative 1)(x)) = x for every x in B"/>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8888" y="4749800"/>
                        <a:ext cx="3895725" cy="107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7705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9BD2EA-25C4-4BF0-AD55-7DA931F9CBD5}"/>
              </a:ext>
            </a:extLst>
          </p:cNvPr>
          <p:cNvSpPr>
            <a:spLocks noGrp="1"/>
          </p:cNvSpPr>
          <p:nvPr>
            <p:ph type="title"/>
          </p:nvPr>
        </p:nvSpPr>
        <p:spPr/>
        <p:txBody>
          <a:bodyPr/>
          <a:lstStyle/>
          <a:p>
            <a:pPr algn="l"/>
            <a:r>
              <a:rPr lang="en-US" altLang="en-US" dirty="0"/>
              <a:t>Inverse </a:t>
            </a:r>
            <a:r>
              <a:rPr lang="en-US" altLang="en-US" dirty="0" smtClean="0"/>
              <a:t>Functions </a:t>
            </a:r>
            <a:r>
              <a:rPr lang="en-US" altLang="en-US" b="0" dirty="0" smtClean="0"/>
              <a:t>(10 </a:t>
            </a:r>
            <a:r>
              <a:rPr lang="en-US" altLang="en-US" b="0" dirty="0"/>
              <a:t>of </a:t>
            </a:r>
            <a:r>
              <a:rPr lang="en-US" altLang="en-US" b="0" dirty="0" smtClean="0"/>
              <a:t>14)</a:t>
            </a:r>
            <a:endParaRPr lang="en-US" dirty="0"/>
          </a:p>
        </p:txBody>
      </p:sp>
      <p:sp>
        <p:nvSpPr>
          <p:cNvPr id="3" name="Content Placeholder 2">
            <a:extLst>
              <a:ext uri="{FF2B5EF4-FFF2-40B4-BE49-F238E27FC236}">
                <a16:creationId xmlns="" xmlns:a16="http://schemas.microsoft.com/office/drawing/2014/main" id="{5B04EFC1-D553-4384-9403-A62C25B36846}"/>
              </a:ext>
            </a:extLst>
          </p:cNvPr>
          <p:cNvSpPr>
            <a:spLocks noGrp="1"/>
          </p:cNvSpPr>
          <p:nvPr>
            <p:ph sz="quarter" idx="23"/>
          </p:nvPr>
        </p:nvSpPr>
        <p:spPr>
          <a:xfrm>
            <a:off x="736599" y="1289051"/>
            <a:ext cx="10870381" cy="368886"/>
          </a:xfrm>
        </p:spPr>
        <p:txBody>
          <a:bodyPr/>
          <a:lstStyle/>
          <a:p>
            <a:pPr>
              <a:lnSpc>
                <a:spcPct val="100000"/>
              </a:lnSpc>
            </a:pPr>
            <a:r>
              <a:rPr lang="en-US" altLang="en-US" dirty="0"/>
              <a:t>The first cancellation equation says that if we start with </a:t>
            </a:r>
            <a:r>
              <a:rPr lang="en-US" altLang="en-US" i="1" dirty="0"/>
              <a:t>x</a:t>
            </a:r>
            <a:r>
              <a:rPr lang="en-US" altLang="en-US" dirty="0"/>
              <a:t>, apply </a:t>
            </a:r>
            <a:r>
              <a:rPr lang="en-US" altLang="en-US" i="1" dirty="0"/>
              <a:t>f</a:t>
            </a:r>
            <a:r>
              <a:rPr lang="en-US" altLang="en-US" dirty="0"/>
              <a:t>, and then apply</a:t>
            </a:r>
            <a:endParaRPr lang="en-US" dirty="0"/>
          </a:p>
        </p:txBody>
      </p:sp>
      <p:graphicFrame>
        <p:nvGraphicFramePr>
          <p:cNvPr id="20" name="Content Placeholder 19" descr="f^(negative 1)">
            <a:extLst>
              <a:ext uri="{FF2B5EF4-FFF2-40B4-BE49-F238E27FC236}">
                <a16:creationId xmlns="" xmlns:a16="http://schemas.microsoft.com/office/drawing/2014/main" id="{636587E3-3C38-4F40-86AA-8494B19010ED}"/>
              </a:ext>
            </a:extLst>
          </p:cNvPr>
          <p:cNvGraphicFramePr>
            <a:graphicFrameLocks noGrp="1" noChangeAspect="1"/>
          </p:cNvGraphicFramePr>
          <p:nvPr>
            <p:ph sz="quarter" idx="24"/>
            <p:extLst>
              <p:ext uri="{D42A27DB-BD31-4B8C-83A1-F6EECF244321}">
                <p14:modId xmlns:p14="http://schemas.microsoft.com/office/powerpoint/2010/main" val="254068979"/>
              </p:ext>
            </p:extLst>
          </p:nvPr>
        </p:nvGraphicFramePr>
        <p:xfrm>
          <a:off x="779463" y="1714500"/>
          <a:ext cx="444500" cy="393700"/>
        </p:xfrm>
        <a:graphic>
          <a:graphicData uri="http://schemas.openxmlformats.org/presentationml/2006/ole">
            <mc:AlternateContent xmlns:mc="http://schemas.openxmlformats.org/markup-compatibility/2006">
              <mc:Choice xmlns:v="urn:schemas-microsoft-com:vml" Requires="v">
                <p:oleObj spid="_x0000_s416312" name="Equation" r:id="rId3" imgW="444240" imgH="393480" progId="Equation.DSMT4">
                  <p:embed/>
                </p:oleObj>
              </mc:Choice>
              <mc:Fallback>
                <p:oleObj name="Equation" r:id="rId3" imgW="444240" imgH="393480" progId="Equation.DSMT4">
                  <p:embed/>
                  <p:pic>
                    <p:nvPicPr>
                      <p:cNvPr id="0" name="Picture 441"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3" y="1714500"/>
                        <a:ext cx="4445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57B996E-BAFA-4B1F-B57A-8E24D15ABD1C}"/>
              </a:ext>
            </a:extLst>
          </p:cNvPr>
          <p:cNvSpPr>
            <a:spLocks noGrp="1"/>
          </p:cNvSpPr>
          <p:nvPr>
            <p:ph sz="quarter" idx="25"/>
          </p:nvPr>
        </p:nvSpPr>
        <p:spPr>
          <a:xfrm>
            <a:off x="1341283" y="1771142"/>
            <a:ext cx="10486923" cy="339286"/>
          </a:xfrm>
        </p:spPr>
        <p:txBody>
          <a:bodyPr/>
          <a:lstStyle/>
          <a:p>
            <a:r>
              <a:rPr lang="en-US" altLang="en-US" dirty="0"/>
              <a:t>we arrive back at </a:t>
            </a:r>
            <a:r>
              <a:rPr lang="en-US" altLang="en-US" i="1" dirty="0"/>
              <a:t>x</a:t>
            </a:r>
            <a:r>
              <a:rPr lang="en-US" altLang="en-US" dirty="0"/>
              <a:t>, where we started (see the machine diagram in Figure 7).</a:t>
            </a:r>
          </a:p>
        </p:txBody>
      </p:sp>
      <p:sp>
        <p:nvSpPr>
          <p:cNvPr id="7" name="Content Placeholder 6">
            <a:extLst>
              <a:ext uri="{FF2B5EF4-FFF2-40B4-BE49-F238E27FC236}">
                <a16:creationId xmlns="" xmlns:a16="http://schemas.microsoft.com/office/drawing/2014/main" id="{EE339F41-5CC2-4847-B188-8AA5AC8B756A}"/>
              </a:ext>
            </a:extLst>
          </p:cNvPr>
          <p:cNvSpPr>
            <a:spLocks noGrp="1"/>
          </p:cNvSpPr>
          <p:nvPr>
            <p:ph sz="quarter" idx="27"/>
          </p:nvPr>
        </p:nvSpPr>
        <p:spPr>
          <a:xfrm>
            <a:off x="5752179" y="3885149"/>
            <a:ext cx="842233" cy="205872"/>
          </a:xfrm>
        </p:spPr>
        <p:txBody>
          <a:bodyPr/>
          <a:lstStyle/>
          <a:p>
            <a:r>
              <a:rPr lang="en-US" altLang="en-US" sz="1200" b="1" dirty="0"/>
              <a:t>Figure 7</a:t>
            </a:r>
          </a:p>
        </p:txBody>
      </p:sp>
      <p:pic>
        <p:nvPicPr>
          <p:cNvPr id="416224" name="Picture 480" descr="When x is input in f, the output is f(x). When f(x) is input in f^(negative 1), the output is x.&#10;"/>
          <p:cNvPicPr>
            <a:picLocks noGrp="1" noChangeAspect="1" noChangeArrowheads="1"/>
          </p:cNvPicPr>
          <p:nvPr>
            <p:ph sz="quarter" idx="26"/>
          </p:nvPr>
        </p:nvPicPr>
        <p:blipFill>
          <a:blip r:embed="rId5">
            <a:extLst>
              <a:ext uri="{28A0092B-C50C-407E-A947-70E740481C1C}">
                <a14:useLocalDpi xmlns:a14="http://schemas.microsoft.com/office/drawing/2010/main" val="0"/>
              </a:ext>
            </a:extLst>
          </a:blip>
          <a:srcRect/>
          <a:stretch>
            <a:fillRect/>
          </a:stretch>
        </p:blipFill>
        <p:spPr bwMode="auto">
          <a:xfrm>
            <a:off x="2947444" y="2812519"/>
            <a:ext cx="6161647"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a:extLst>
              <a:ext uri="{FF2B5EF4-FFF2-40B4-BE49-F238E27FC236}">
                <a16:creationId xmlns="" xmlns:a16="http://schemas.microsoft.com/office/drawing/2014/main" id="{C62986D8-93E4-4925-9092-52CEB37A4935}"/>
              </a:ext>
            </a:extLst>
          </p:cNvPr>
          <p:cNvSpPr>
            <a:spLocks noGrp="1"/>
          </p:cNvSpPr>
          <p:nvPr>
            <p:ph sz="quarter" idx="28"/>
          </p:nvPr>
        </p:nvSpPr>
        <p:spPr>
          <a:xfrm>
            <a:off x="736601" y="4294577"/>
            <a:ext cx="797232" cy="339286"/>
          </a:xfrm>
        </p:spPr>
        <p:txBody>
          <a:bodyPr/>
          <a:lstStyle/>
          <a:p>
            <a:r>
              <a:rPr lang="en-US" altLang="en-US" dirty="0"/>
              <a:t>Thus</a:t>
            </a:r>
            <a:endParaRPr lang="en-US" dirty="0"/>
          </a:p>
        </p:txBody>
      </p:sp>
      <p:graphicFrame>
        <p:nvGraphicFramePr>
          <p:cNvPr id="23" name="Content Placeholder 22" descr="f^(negative 1)">
            <a:extLst>
              <a:ext uri="{FF2B5EF4-FFF2-40B4-BE49-F238E27FC236}">
                <a16:creationId xmlns="" xmlns:a16="http://schemas.microsoft.com/office/drawing/2014/main" id="{E23E25EC-AC5E-4D86-8BE2-9DE799A8BD24}"/>
              </a:ext>
            </a:extLst>
          </p:cNvPr>
          <p:cNvGraphicFramePr>
            <a:graphicFrameLocks noGrp="1" noChangeAspect="1"/>
          </p:cNvGraphicFramePr>
          <p:nvPr>
            <p:ph sz="quarter" idx="29"/>
            <p:extLst>
              <p:ext uri="{D42A27DB-BD31-4B8C-83A1-F6EECF244321}">
                <p14:modId xmlns:p14="http://schemas.microsoft.com/office/powerpoint/2010/main" val="2584241488"/>
              </p:ext>
            </p:extLst>
          </p:nvPr>
        </p:nvGraphicFramePr>
        <p:xfrm>
          <a:off x="1517650" y="4251325"/>
          <a:ext cx="368300" cy="342900"/>
        </p:xfrm>
        <a:graphic>
          <a:graphicData uri="http://schemas.openxmlformats.org/presentationml/2006/ole">
            <mc:AlternateContent xmlns:mc="http://schemas.openxmlformats.org/markup-compatibility/2006">
              <mc:Choice xmlns:v="urn:schemas-microsoft-com:vml" Requires="v">
                <p:oleObj spid="_x0000_s416313" name="Equation" r:id="rId6" imgW="368280" imgH="342720" progId="Equation.DSMT4">
                  <p:embed/>
                </p:oleObj>
              </mc:Choice>
              <mc:Fallback>
                <p:oleObj name="Equation" r:id="rId6" imgW="368280" imgH="342720" progId="Equation.DSMT4">
                  <p:embed/>
                  <p:pic>
                    <p:nvPicPr>
                      <p:cNvPr id="0" name="Picture 442" descr="f^(negative 1)"/>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7650" y="4251325"/>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6A55CA9C-DF82-4285-80E0-9B861986E8CC}"/>
              </a:ext>
            </a:extLst>
          </p:cNvPr>
          <p:cNvSpPr>
            <a:spLocks noGrp="1"/>
          </p:cNvSpPr>
          <p:nvPr>
            <p:ph sz="quarter" idx="30"/>
          </p:nvPr>
        </p:nvSpPr>
        <p:spPr>
          <a:xfrm>
            <a:off x="1972300" y="4309660"/>
            <a:ext cx="2750219" cy="333514"/>
          </a:xfrm>
        </p:spPr>
        <p:txBody>
          <a:bodyPr/>
          <a:lstStyle/>
          <a:p>
            <a:r>
              <a:rPr lang="en-US" altLang="en-US" dirty="0"/>
              <a:t>undoes what </a:t>
            </a:r>
            <a:r>
              <a:rPr lang="en-US" altLang="en-US" i="1" dirty="0"/>
              <a:t>f</a:t>
            </a:r>
            <a:r>
              <a:rPr lang="en-US" altLang="en-US" dirty="0"/>
              <a:t> does.</a:t>
            </a:r>
          </a:p>
        </p:txBody>
      </p:sp>
      <p:sp>
        <p:nvSpPr>
          <p:cNvPr id="11" name="Content Placeholder 10">
            <a:extLst>
              <a:ext uri="{FF2B5EF4-FFF2-40B4-BE49-F238E27FC236}">
                <a16:creationId xmlns="" xmlns:a16="http://schemas.microsoft.com/office/drawing/2014/main" id="{5B1E8C5F-6702-4C25-A03C-221C898701B3}"/>
              </a:ext>
            </a:extLst>
          </p:cNvPr>
          <p:cNvSpPr>
            <a:spLocks noGrp="1"/>
          </p:cNvSpPr>
          <p:nvPr>
            <p:ph sz="quarter" idx="31"/>
          </p:nvPr>
        </p:nvSpPr>
        <p:spPr>
          <a:xfrm>
            <a:off x="736599" y="4921610"/>
            <a:ext cx="6165645" cy="333514"/>
          </a:xfrm>
        </p:spPr>
        <p:txBody>
          <a:bodyPr/>
          <a:lstStyle/>
          <a:p>
            <a:r>
              <a:rPr lang="en-US" altLang="en-US" dirty="0"/>
              <a:t>The second equation says that </a:t>
            </a:r>
            <a:r>
              <a:rPr lang="en-US" altLang="en-US" i="1" dirty="0"/>
              <a:t>f</a:t>
            </a:r>
            <a:r>
              <a:rPr lang="en-US" altLang="en-US" dirty="0"/>
              <a:t> undoes what</a:t>
            </a:r>
            <a:endParaRPr lang="en-US" dirty="0"/>
          </a:p>
        </p:txBody>
      </p:sp>
      <p:graphicFrame>
        <p:nvGraphicFramePr>
          <p:cNvPr id="25" name="Content Placeholder 24" descr="f^negative 1">
            <a:extLst>
              <a:ext uri="{FF2B5EF4-FFF2-40B4-BE49-F238E27FC236}">
                <a16:creationId xmlns="" xmlns:a16="http://schemas.microsoft.com/office/drawing/2014/main" id="{66ACAAD9-7A80-463A-B4C5-52A573AA4839}"/>
              </a:ext>
            </a:extLst>
          </p:cNvPr>
          <p:cNvGraphicFramePr>
            <a:graphicFrameLocks noGrp="1" noChangeAspect="1"/>
          </p:cNvGraphicFramePr>
          <p:nvPr>
            <p:ph sz="quarter" idx="32"/>
            <p:extLst>
              <p:ext uri="{D42A27DB-BD31-4B8C-83A1-F6EECF244321}">
                <p14:modId xmlns:p14="http://schemas.microsoft.com/office/powerpoint/2010/main" val="2218061324"/>
              </p:ext>
            </p:extLst>
          </p:nvPr>
        </p:nvGraphicFramePr>
        <p:xfrm>
          <a:off x="6962775" y="4873625"/>
          <a:ext cx="368300" cy="342900"/>
        </p:xfrm>
        <a:graphic>
          <a:graphicData uri="http://schemas.openxmlformats.org/presentationml/2006/ole">
            <mc:AlternateContent xmlns:mc="http://schemas.openxmlformats.org/markup-compatibility/2006">
              <mc:Choice xmlns:v="urn:schemas-microsoft-com:vml" Requires="v">
                <p:oleObj spid="_x0000_s416314" name="Equation" r:id="rId8" imgW="368280" imgH="342720" progId="Equation.DSMT4">
                  <p:embed/>
                </p:oleObj>
              </mc:Choice>
              <mc:Fallback>
                <p:oleObj name="Equation" r:id="rId8" imgW="368280" imgH="342720" progId="Equation.DSMT4">
                  <p:embed/>
                  <p:pic>
                    <p:nvPicPr>
                      <p:cNvPr id="0" name="Picture 443" descr="f^negative 1"/>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62775" y="4873625"/>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 xmlns:a16="http://schemas.microsoft.com/office/drawing/2014/main" id="{83DDBDB8-1725-4B43-99EE-43F1FBE8E7B2}"/>
              </a:ext>
            </a:extLst>
          </p:cNvPr>
          <p:cNvSpPr>
            <a:spLocks noGrp="1"/>
          </p:cNvSpPr>
          <p:nvPr>
            <p:ph sz="quarter" idx="33"/>
          </p:nvPr>
        </p:nvSpPr>
        <p:spPr>
          <a:xfrm>
            <a:off x="7392673" y="4903185"/>
            <a:ext cx="842302" cy="370227"/>
          </a:xfrm>
        </p:spPr>
        <p:txBody>
          <a:bodyPr/>
          <a:lstStyle/>
          <a:p>
            <a:r>
              <a:rPr lang="en-US" altLang="en-US" dirty="0"/>
              <a:t>does.</a:t>
            </a:r>
            <a:endParaRPr lang="en-US" dirty="0"/>
          </a:p>
        </p:txBody>
      </p:sp>
    </p:spTree>
    <p:extLst>
      <p:ext uri="{BB962C8B-B14F-4D97-AF65-F5344CB8AC3E}">
        <p14:creationId xmlns:p14="http://schemas.microsoft.com/office/powerpoint/2010/main" val="2642345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6FDD1-BC71-4C69-8AEF-42EE9C9ECC60}"/>
              </a:ext>
            </a:extLst>
          </p:cNvPr>
          <p:cNvSpPr>
            <a:spLocks noGrp="1"/>
          </p:cNvSpPr>
          <p:nvPr>
            <p:ph type="title"/>
          </p:nvPr>
        </p:nvSpPr>
        <p:spPr/>
        <p:txBody>
          <a:bodyPr/>
          <a:lstStyle/>
          <a:p>
            <a:pPr algn="l"/>
            <a:r>
              <a:rPr lang="en-US" altLang="en-US" dirty="0"/>
              <a:t>Inverse </a:t>
            </a:r>
            <a:r>
              <a:rPr lang="en-US" altLang="en-US" dirty="0" smtClean="0"/>
              <a:t>Functions </a:t>
            </a:r>
            <a:r>
              <a:rPr lang="en-US" altLang="en-US" b="0" dirty="0" smtClean="0"/>
              <a:t>(11 </a:t>
            </a:r>
            <a:r>
              <a:rPr lang="en-US" altLang="en-US" b="0" dirty="0"/>
              <a:t>of </a:t>
            </a:r>
            <a:r>
              <a:rPr lang="en-US" altLang="en-US" b="0" dirty="0" smtClean="0"/>
              <a:t>14)</a:t>
            </a:r>
            <a:endParaRPr lang="en-US" dirty="0"/>
          </a:p>
        </p:txBody>
      </p:sp>
      <p:sp>
        <p:nvSpPr>
          <p:cNvPr id="3" name="Content Placeholder 2">
            <a:extLst>
              <a:ext uri="{FF2B5EF4-FFF2-40B4-BE49-F238E27FC236}">
                <a16:creationId xmlns="" xmlns:a16="http://schemas.microsoft.com/office/drawing/2014/main" id="{8377A363-EC92-40E8-9BB2-CF7AB04EEA6E}"/>
              </a:ext>
            </a:extLst>
          </p:cNvPr>
          <p:cNvSpPr>
            <a:spLocks noGrp="1"/>
          </p:cNvSpPr>
          <p:nvPr>
            <p:ph sz="quarter" idx="23"/>
          </p:nvPr>
        </p:nvSpPr>
        <p:spPr>
          <a:xfrm>
            <a:off x="736600" y="1289050"/>
            <a:ext cx="2139335" cy="396976"/>
          </a:xfrm>
        </p:spPr>
        <p:txBody>
          <a:bodyPr/>
          <a:lstStyle/>
          <a:p>
            <a:pPr>
              <a:lnSpc>
                <a:spcPct val="100000"/>
              </a:lnSpc>
            </a:pPr>
            <a:r>
              <a:rPr lang="en-US" altLang="en-US" dirty="0"/>
              <a:t>For example, if</a:t>
            </a:r>
            <a:endParaRPr lang="en-US" dirty="0"/>
          </a:p>
        </p:txBody>
      </p:sp>
      <p:graphicFrame>
        <p:nvGraphicFramePr>
          <p:cNvPr id="20" name="Content Placeholder 19" descr="f(x) = (x^3), then f^(negative 1)(x) = x^(1∕3)">
            <a:extLst>
              <a:ext uri="{FF2B5EF4-FFF2-40B4-BE49-F238E27FC236}">
                <a16:creationId xmlns="" xmlns:a16="http://schemas.microsoft.com/office/drawing/2014/main" id="{454B2B0D-492F-47AA-8B0B-3F6A486DE129}"/>
              </a:ext>
            </a:extLst>
          </p:cNvPr>
          <p:cNvGraphicFramePr>
            <a:graphicFrameLocks noGrp="1" noChangeAspect="1"/>
          </p:cNvGraphicFramePr>
          <p:nvPr>
            <p:ph sz="quarter" idx="24"/>
            <p:extLst>
              <p:ext uri="{D42A27DB-BD31-4B8C-83A1-F6EECF244321}">
                <p14:modId xmlns:p14="http://schemas.microsoft.com/office/powerpoint/2010/main" val="1132511460"/>
              </p:ext>
            </p:extLst>
          </p:nvPr>
        </p:nvGraphicFramePr>
        <p:xfrm>
          <a:off x="2873375" y="1087665"/>
          <a:ext cx="3538538" cy="661988"/>
        </p:xfrm>
        <a:graphic>
          <a:graphicData uri="http://schemas.openxmlformats.org/presentationml/2006/ole">
            <mc:AlternateContent xmlns:mc="http://schemas.openxmlformats.org/markup-compatibility/2006">
              <mc:Choice xmlns:v="urn:schemas-microsoft-com:vml" Requires="v">
                <p:oleObj spid="_x0000_s417147" name="Equation" r:id="rId3" imgW="3593880" imgH="672840" progId="Equation.DSMT4">
                  <p:embed/>
                </p:oleObj>
              </mc:Choice>
              <mc:Fallback>
                <p:oleObj name="Equation" r:id="rId3" imgW="3593880" imgH="672840" progId="Equation.DSMT4">
                  <p:embed/>
                  <p:pic>
                    <p:nvPicPr>
                      <p:cNvPr id="0" name="Picture 295" descr="f(x) = (x^3), then f^(negative 1)(x) = x^(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75" y="1087665"/>
                        <a:ext cx="3538538"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EB6EEDFF-E74A-4A49-B033-9E494589EDA7}"/>
              </a:ext>
            </a:extLst>
          </p:cNvPr>
          <p:cNvSpPr>
            <a:spLocks noGrp="1"/>
          </p:cNvSpPr>
          <p:nvPr>
            <p:ph sz="quarter" idx="25"/>
          </p:nvPr>
        </p:nvSpPr>
        <p:spPr>
          <a:xfrm>
            <a:off x="6495783" y="1274562"/>
            <a:ext cx="5243933" cy="323520"/>
          </a:xfrm>
        </p:spPr>
        <p:txBody>
          <a:bodyPr/>
          <a:lstStyle/>
          <a:p>
            <a:pPr>
              <a:lnSpc>
                <a:spcPct val="100000"/>
              </a:lnSpc>
            </a:pPr>
            <a:r>
              <a:rPr lang="en-US" altLang="en-US" dirty="0"/>
              <a:t>and so the cancellation equations</a:t>
            </a:r>
            <a:endParaRPr lang="en-US" dirty="0"/>
          </a:p>
        </p:txBody>
      </p:sp>
      <p:sp>
        <p:nvSpPr>
          <p:cNvPr id="6" name="Content Placeholder 5">
            <a:extLst>
              <a:ext uri="{FF2B5EF4-FFF2-40B4-BE49-F238E27FC236}">
                <a16:creationId xmlns="" xmlns:a16="http://schemas.microsoft.com/office/drawing/2014/main" id="{BDD921DC-E4E1-40C0-9E9F-26062FF03299}"/>
              </a:ext>
            </a:extLst>
          </p:cNvPr>
          <p:cNvSpPr>
            <a:spLocks noGrp="1"/>
          </p:cNvSpPr>
          <p:nvPr>
            <p:ph sz="quarter" idx="26"/>
          </p:nvPr>
        </p:nvSpPr>
        <p:spPr>
          <a:xfrm>
            <a:off x="736600" y="1752549"/>
            <a:ext cx="1136445" cy="368859"/>
          </a:xfrm>
        </p:spPr>
        <p:txBody>
          <a:bodyPr/>
          <a:lstStyle/>
          <a:p>
            <a:r>
              <a:rPr lang="en-US" altLang="en-US" dirty="0"/>
              <a:t>become</a:t>
            </a:r>
            <a:endParaRPr lang="en-US" dirty="0"/>
          </a:p>
        </p:txBody>
      </p:sp>
      <p:graphicFrame>
        <p:nvGraphicFramePr>
          <p:cNvPr id="22" name="Content Placeholder 21" descr="f^(negative 1)(f(x)) = (x^3)^(1∕3) =  x&#10;f(f^(negative 1)(x)) = (x^(1∕3))^3 = x">
            <a:extLst>
              <a:ext uri="{FF2B5EF4-FFF2-40B4-BE49-F238E27FC236}">
                <a16:creationId xmlns="" xmlns:a16="http://schemas.microsoft.com/office/drawing/2014/main" id="{55B6B2AB-A6BD-40A5-B94D-5B791683CB20}"/>
              </a:ext>
            </a:extLst>
          </p:cNvPr>
          <p:cNvGraphicFramePr>
            <a:graphicFrameLocks noGrp="1" noChangeAspect="1"/>
          </p:cNvGraphicFramePr>
          <p:nvPr>
            <p:ph sz="quarter" idx="27"/>
            <p:extLst>
              <p:ext uri="{D42A27DB-BD31-4B8C-83A1-F6EECF244321}">
                <p14:modId xmlns:p14="http://schemas.microsoft.com/office/powerpoint/2010/main" val="587136445"/>
              </p:ext>
            </p:extLst>
          </p:nvPr>
        </p:nvGraphicFramePr>
        <p:xfrm>
          <a:off x="3813245" y="2187669"/>
          <a:ext cx="2892355" cy="1877494"/>
        </p:xfrm>
        <a:graphic>
          <a:graphicData uri="http://schemas.openxmlformats.org/presentationml/2006/ole">
            <mc:AlternateContent xmlns:mc="http://schemas.openxmlformats.org/markup-compatibility/2006">
              <mc:Choice xmlns:v="urn:schemas-microsoft-com:vml" Requires="v">
                <p:oleObj spid="_x0000_s417148" name="Equation" r:id="rId5" imgW="2857320" imgH="1854000" progId="Equation.DSMT4">
                  <p:embed/>
                </p:oleObj>
              </mc:Choice>
              <mc:Fallback>
                <p:oleObj name="Equation" r:id="rId5" imgW="2857320" imgH="1854000" progId="Equation.DSMT4">
                  <p:embed/>
                  <p:pic>
                    <p:nvPicPr>
                      <p:cNvPr id="0" name="Picture 296" descr="f^(negative 1)(f(x)) = (x^3) = x^(1/3) =  x.&#10;f(f^(negative 1)(x)) = (x^(1/3))^3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3245" y="2187669"/>
                        <a:ext cx="2892355" cy="1877494"/>
                      </a:xfrm>
                      <a:prstGeom prst="rect">
                        <a:avLst/>
                      </a:prstGeom>
                      <a:noFill/>
                      <a:extLst/>
                    </p:spPr>
                  </p:pic>
                </p:oleObj>
              </mc:Fallback>
            </mc:AlternateContent>
          </a:graphicData>
        </a:graphic>
      </p:graphicFrame>
      <p:sp>
        <p:nvSpPr>
          <p:cNvPr id="8" name="Content Placeholder 7">
            <a:extLst>
              <a:ext uri="{FF2B5EF4-FFF2-40B4-BE49-F238E27FC236}">
                <a16:creationId xmlns="" xmlns:a16="http://schemas.microsoft.com/office/drawing/2014/main" id="{8470BD71-758E-468B-AFA6-8D08C5960482}"/>
              </a:ext>
            </a:extLst>
          </p:cNvPr>
          <p:cNvSpPr>
            <a:spLocks noGrp="1"/>
          </p:cNvSpPr>
          <p:nvPr>
            <p:ph sz="quarter" idx="28"/>
          </p:nvPr>
        </p:nvSpPr>
        <p:spPr>
          <a:xfrm>
            <a:off x="736600" y="4684670"/>
            <a:ext cx="10712449" cy="644745"/>
          </a:xfrm>
        </p:spPr>
        <p:txBody>
          <a:bodyPr/>
          <a:lstStyle/>
          <a:p>
            <a:r>
              <a:rPr lang="en-US" altLang="en-US" dirty="0"/>
              <a:t>These equations simply say that the cube function and the cube root function cancel each other when applied in succession.</a:t>
            </a:r>
          </a:p>
        </p:txBody>
      </p:sp>
    </p:spTree>
    <p:extLst>
      <p:ext uri="{BB962C8B-B14F-4D97-AF65-F5344CB8AC3E}">
        <p14:creationId xmlns:p14="http://schemas.microsoft.com/office/powerpoint/2010/main" val="3741310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6FDD1-BC71-4C69-8AEF-42EE9C9ECC60}"/>
              </a:ext>
            </a:extLst>
          </p:cNvPr>
          <p:cNvSpPr>
            <a:spLocks noGrp="1"/>
          </p:cNvSpPr>
          <p:nvPr>
            <p:ph type="title"/>
          </p:nvPr>
        </p:nvSpPr>
        <p:spPr/>
        <p:txBody>
          <a:bodyPr/>
          <a:lstStyle/>
          <a:p>
            <a:pPr algn="l"/>
            <a:r>
              <a:rPr lang="en-US" altLang="en-US" dirty="0"/>
              <a:t>Inverse Functions </a:t>
            </a:r>
            <a:r>
              <a:rPr lang="en-US" altLang="en-US" b="0" dirty="0" smtClean="0"/>
              <a:t>(12 </a:t>
            </a:r>
            <a:r>
              <a:rPr lang="en-US" altLang="en-US" b="0" dirty="0"/>
              <a:t>of </a:t>
            </a:r>
            <a:r>
              <a:rPr lang="en-US" altLang="en-US" b="0" dirty="0" smtClean="0"/>
              <a:t>14)</a:t>
            </a:r>
            <a:endParaRPr lang="en-US" dirty="0"/>
          </a:p>
        </p:txBody>
      </p:sp>
      <p:sp>
        <p:nvSpPr>
          <p:cNvPr id="15" name="Content Placeholder 2">
            <a:extLst>
              <a:ext uri="{FF2B5EF4-FFF2-40B4-BE49-F238E27FC236}">
                <a16:creationId xmlns="" xmlns:a16="http://schemas.microsoft.com/office/drawing/2014/main" id="{09847538-E043-474C-94AE-F0EEC48FADCA}"/>
              </a:ext>
            </a:extLst>
          </p:cNvPr>
          <p:cNvSpPr>
            <a:spLocks noGrp="1"/>
          </p:cNvSpPr>
          <p:nvPr>
            <p:ph sz="quarter" idx="23"/>
          </p:nvPr>
        </p:nvSpPr>
        <p:spPr>
          <a:xfrm>
            <a:off x="736599" y="1289050"/>
            <a:ext cx="10850563" cy="753854"/>
          </a:xfrm>
        </p:spPr>
        <p:txBody>
          <a:bodyPr/>
          <a:lstStyle/>
          <a:p>
            <a:pPr>
              <a:lnSpc>
                <a:spcPct val="100000"/>
              </a:lnSpc>
            </a:pPr>
            <a:r>
              <a:rPr lang="en-US" altLang="en-US" dirty="0"/>
              <a:t>Now let’s see how to compute inverse functions.</a:t>
            </a:r>
          </a:p>
          <a:p>
            <a:pPr>
              <a:lnSpc>
                <a:spcPct val="100000"/>
              </a:lnSpc>
            </a:pPr>
            <a:r>
              <a:rPr lang="en-US" altLang="en-US" dirty="0"/>
              <a:t>If we have a function </a:t>
            </a:r>
            <a:r>
              <a:rPr lang="en-US" altLang="en-US" i="1" dirty="0"/>
              <a:t>y </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and are able to solve this equation for </a:t>
            </a:r>
            <a:r>
              <a:rPr lang="en-US" altLang="en-US" i="1" dirty="0"/>
              <a:t>x </a:t>
            </a:r>
            <a:r>
              <a:rPr lang="en-US" altLang="en-US" dirty="0"/>
              <a:t>in terms of</a:t>
            </a:r>
            <a:endParaRPr lang="en-US" dirty="0"/>
          </a:p>
        </p:txBody>
      </p:sp>
      <p:sp>
        <p:nvSpPr>
          <p:cNvPr id="16" name="Content Placeholder 3">
            <a:extLst>
              <a:ext uri="{FF2B5EF4-FFF2-40B4-BE49-F238E27FC236}">
                <a16:creationId xmlns="" xmlns:a16="http://schemas.microsoft.com/office/drawing/2014/main" id="{5D936542-AB3E-4E29-A584-F821958FB283}"/>
              </a:ext>
            </a:extLst>
          </p:cNvPr>
          <p:cNvSpPr>
            <a:spLocks noGrp="1"/>
          </p:cNvSpPr>
          <p:nvPr>
            <p:ph sz="quarter" idx="24"/>
          </p:nvPr>
        </p:nvSpPr>
        <p:spPr>
          <a:xfrm>
            <a:off x="736601" y="2197786"/>
            <a:ext cx="6283632" cy="335665"/>
          </a:xfrm>
        </p:spPr>
        <p:txBody>
          <a:bodyPr/>
          <a:lstStyle/>
          <a:p>
            <a:r>
              <a:rPr lang="en-US" altLang="en-US" i="1" dirty="0"/>
              <a:t>y</a:t>
            </a:r>
            <a:r>
              <a:rPr lang="en-US" altLang="en-US" dirty="0"/>
              <a:t>, then according to Definition 2 we must have</a:t>
            </a:r>
            <a:endParaRPr lang="en-US" dirty="0"/>
          </a:p>
        </p:txBody>
      </p:sp>
      <p:graphicFrame>
        <p:nvGraphicFramePr>
          <p:cNvPr id="17" name="Content Placeholder 29" descr="x = f^(negative 1)(y)">
            <a:extLst>
              <a:ext uri="{FF2B5EF4-FFF2-40B4-BE49-F238E27FC236}">
                <a16:creationId xmlns="" xmlns:a16="http://schemas.microsoft.com/office/drawing/2014/main" id="{8A615EEE-EC4E-440A-B969-19AF64DBC9E4}"/>
              </a:ext>
            </a:extLst>
          </p:cNvPr>
          <p:cNvGraphicFramePr>
            <a:graphicFrameLocks noGrp="1" noChangeAspect="1"/>
          </p:cNvGraphicFramePr>
          <p:nvPr>
            <p:ph sz="quarter" idx="25"/>
            <p:extLst>
              <p:ext uri="{D42A27DB-BD31-4B8C-83A1-F6EECF244321}">
                <p14:modId xmlns:p14="http://schemas.microsoft.com/office/powerpoint/2010/main" val="340144008"/>
              </p:ext>
            </p:extLst>
          </p:nvPr>
        </p:nvGraphicFramePr>
        <p:xfrm>
          <a:off x="7099745" y="2147404"/>
          <a:ext cx="1434654" cy="453279"/>
        </p:xfrm>
        <a:graphic>
          <a:graphicData uri="http://schemas.openxmlformats.org/presentationml/2006/ole">
            <mc:AlternateContent xmlns:mc="http://schemas.openxmlformats.org/markup-compatibility/2006">
              <mc:Choice xmlns:v="urn:schemas-microsoft-com:vml" Requires="v">
                <p:oleObj spid="_x0000_s487596" name="Equation" r:id="rId3" imgW="1447560" imgH="457200" progId="Equation.DSMT4">
                  <p:embed/>
                </p:oleObj>
              </mc:Choice>
              <mc:Fallback>
                <p:oleObj name="Equation" r:id="rId3" imgW="1447560" imgH="457200" progId="Equation.DSMT4">
                  <p:embed/>
                  <p:pic>
                    <p:nvPicPr>
                      <p:cNvPr id="0" name="Picture 4" descr="x = f^(negative 1)(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9745" y="2147404"/>
                        <a:ext cx="1434654" cy="453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5">
            <a:extLst>
              <a:ext uri="{FF2B5EF4-FFF2-40B4-BE49-F238E27FC236}">
                <a16:creationId xmlns="" xmlns:a16="http://schemas.microsoft.com/office/drawing/2014/main" id="{64FBE80C-BEE7-4BFF-8EAD-FBE8F065EDCE}"/>
              </a:ext>
            </a:extLst>
          </p:cNvPr>
          <p:cNvSpPr>
            <a:spLocks noGrp="1"/>
          </p:cNvSpPr>
          <p:nvPr>
            <p:ph sz="quarter" idx="26"/>
          </p:nvPr>
        </p:nvSpPr>
        <p:spPr>
          <a:xfrm>
            <a:off x="749293" y="2716797"/>
            <a:ext cx="10699765" cy="355105"/>
          </a:xfrm>
        </p:spPr>
        <p:txBody>
          <a:bodyPr/>
          <a:lstStyle/>
          <a:p>
            <a:r>
              <a:rPr lang="en-US" altLang="en-US" dirty="0"/>
              <a:t>If we want to call the independent variable </a:t>
            </a:r>
            <a:r>
              <a:rPr lang="en-US" altLang="en-US" i="1" dirty="0"/>
              <a:t>x</a:t>
            </a:r>
            <a:r>
              <a:rPr lang="en-US" altLang="en-US" dirty="0"/>
              <a:t>, we then interchange </a:t>
            </a:r>
            <a:r>
              <a:rPr lang="en-US" altLang="en-US" i="1" dirty="0"/>
              <a:t>x</a:t>
            </a:r>
            <a:r>
              <a:rPr lang="en-US" altLang="en-US" dirty="0"/>
              <a:t> and </a:t>
            </a:r>
            <a:r>
              <a:rPr lang="en-US" altLang="en-US" i="1" dirty="0"/>
              <a:t>y</a:t>
            </a:r>
            <a:r>
              <a:rPr lang="en-US" altLang="en-US" dirty="0"/>
              <a:t> and</a:t>
            </a:r>
            <a:endParaRPr lang="en-US" dirty="0"/>
          </a:p>
        </p:txBody>
      </p:sp>
      <p:sp>
        <p:nvSpPr>
          <p:cNvPr id="19" name="Content Placeholder 6">
            <a:extLst>
              <a:ext uri="{FF2B5EF4-FFF2-40B4-BE49-F238E27FC236}">
                <a16:creationId xmlns="" xmlns:a16="http://schemas.microsoft.com/office/drawing/2014/main" id="{58B1C9F5-9DD3-431E-B5D9-47492DA83D2F}"/>
              </a:ext>
            </a:extLst>
          </p:cNvPr>
          <p:cNvSpPr>
            <a:spLocks noGrp="1"/>
          </p:cNvSpPr>
          <p:nvPr>
            <p:ph sz="quarter" idx="27"/>
          </p:nvPr>
        </p:nvSpPr>
        <p:spPr>
          <a:xfrm>
            <a:off x="736600" y="3110891"/>
            <a:ext cx="3053735" cy="355105"/>
          </a:xfrm>
        </p:spPr>
        <p:txBody>
          <a:bodyPr/>
          <a:lstStyle/>
          <a:p>
            <a:r>
              <a:rPr lang="en-US" altLang="en-US" dirty="0"/>
              <a:t>arrive at the equation</a:t>
            </a:r>
            <a:endParaRPr lang="en-US" dirty="0"/>
          </a:p>
        </p:txBody>
      </p:sp>
      <p:graphicFrame>
        <p:nvGraphicFramePr>
          <p:cNvPr id="21" name="Content Placeholder 31" descr="y = f^(negative 1)(x)">
            <a:extLst>
              <a:ext uri="{FF2B5EF4-FFF2-40B4-BE49-F238E27FC236}">
                <a16:creationId xmlns="" xmlns:a16="http://schemas.microsoft.com/office/drawing/2014/main" id="{8768E826-C868-4AAF-9FE1-8258F2FE97D5}"/>
              </a:ext>
            </a:extLst>
          </p:cNvPr>
          <p:cNvGraphicFramePr>
            <a:graphicFrameLocks noGrp="1" noChangeAspect="1"/>
          </p:cNvGraphicFramePr>
          <p:nvPr>
            <p:ph sz="quarter" idx="28"/>
            <p:extLst>
              <p:ext uri="{D42A27DB-BD31-4B8C-83A1-F6EECF244321}">
                <p14:modId xmlns:p14="http://schemas.microsoft.com/office/powerpoint/2010/main" val="3808470714"/>
              </p:ext>
            </p:extLst>
          </p:nvPr>
        </p:nvGraphicFramePr>
        <p:xfrm>
          <a:off x="3657600" y="3046413"/>
          <a:ext cx="1446213" cy="457200"/>
        </p:xfrm>
        <a:graphic>
          <a:graphicData uri="http://schemas.openxmlformats.org/presentationml/2006/ole">
            <mc:AlternateContent xmlns:mc="http://schemas.openxmlformats.org/markup-compatibility/2006">
              <mc:Choice xmlns:v="urn:schemas-microsoft-com:vml" Requires="v">
                <p:oleObj spid="_x0000_s487597" name="Equation" r:id="rId5" imgW="1447560" imgH="457200" progId="Equation.DSMT4">
                  <p:embed/>
                </p:oleObj>
              </mc:Choice>
              <mc:Fallback>
                <p:oleObj name="Equation" r:id="rId5" imgW="1447560" imgH="457200" progId="Equation.DSMT4">
                  <p:embed/>
                  <p:pic>
                    <p:nvPicPr>
                      <p:cNvPr id="0" name="Picture 5" descr="y = f^(negative 1)(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046413"/>
                        <a:ext cx="1446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8">
            <a:extLst>
              <a:ext uri="{FF2B5EF4-FFF2-40B4-BE49-F238E27FC236}">
                <a16:creationId xmlns="" xmlns:a16="http://schemas.microsoft.com/office/drawing/2014/main" id="{A56C0F33-12CE-459A-9F2E-44AEFD7C2E85}"/>
              </a:ext>
            </a:extLst>
          </p:cNvPr>
          <p:cNvSpPr>
            <a:spLocks noGrp="1"/>
          </p:cNvSpPr>
          <p:nvPr>
            <p:ph sz="quarter" idx="29"/>
          </p:nvPr>
        </p:nvSpPr>
        <p:spPr>
          <a:xfrm>
            <a:off x="736599" y="3808570"/>
            <a:ext cx="10850563" cy="1220630"/>
          </a:xfrm>
        </p:spPr>
        <p:txBody>
          <a:bodyPr/>
          <a:lstStyle/>
          <a:p>
            <a:r>
              <a:rPr lang="en-US" b="1" dirty="0">
                <a:solidFill>
                  <a:srgbClr val="EF2E24"/>
                </a:solidFill>
              </a:rPr>
              <a:t>5</a:t>
            </a:r>
            <a:r>
              <a:rPr lang="en-US" b="1" dirty="0">
                <a:solidFill>
                  <a:srgbClr val="0000A3"/>
                </a:solidFill>
              </a:rPr>
              <a:t> </a:t>
            </a:r>
            <a:r>
              <a:rPr lang="en-US" b="1" dirty="0">
                <a:solidFill>
                  <a:srgbClr val="EF2E24"/>
                </a:solidFill>
              </a:rPr>
              <a:t>How to Find the Inverse Function of a One-to-One Function </a:t>
            </a:r>
            <a:r>
              <a:rPr lang="en-US" b="1" i="1" dirty="0">
                <a:solidFill>
                  <a:srgbClr val="EF2E24"/>
                </a:solidFill>
              </a:rPr>
              <a:t>f</a:t>
            </a:r>
          </a:p>
          <a:p>
            <a:r>
              <a:rPr lang="it-IT" b="1" dirty="0" smtClean="0"/>
              <a:t>STEP 1 </a:t>
            </a:r>
            <a:r>
              <a:rPr lang="it-IT" dirty="0"/>
              <a:t>Write </a:t>
            </a:r>
            <a:r>
              <a:rPr lang="it-IT" i="1" dirty="0"/>
              <a:t>y</a:t>
            </a:r>
            <a:r>
              <a:rPr lang="it-IT" dirty="0"/>
              <a:t> = </a:t>
            </a:r>
            <a:r>
              <a:rPr lang="it-IT" i="1" dirty="0" smtClean="0"/>
              <a:t>f</a:t>
            </a:r>
            <a:r>
              <a:rPr lang="it-IT" sz="400" i="1" dirty="0" smtClean="0"/>
              <a:t> </a:t>
            </a:r>
            <a:r>
              <a:rPr lang="it-IT" dirty="0" smtClean="0"/>
              <a:t>(</a:t>
            </a:r>
            <a:r>
              <a:rPr lang="it-IT" i="1" dirty="0"/>
              <a:t>x</a:t>
            </a:r>
            <a:r>
              <a:rPr lang="it-IT" dirty="0"/>
              <a:t>).</a:t>
            </a:r>
          </a:p>
          <a:p>
            <a:r>
              <a:rPr lang="en-US" b="1" dirty="0" smtClean="0"/>
              <a:t>STEP 2 </a:t>
            </a:r>
            <a:r>
              <a:rPr lang="en-US" dirty="0"/>
              <a:t>Solve this equation for </a:t>
            </a:r>
            <a:r>
              <a:rPr lang="en-US" i="1" dirty="0"/>
              <a:t>x</a:t>
            </a:r>
            <a:r>
              <a:rPr lang="en-US" dirty="0"/>
              <a:t> in terms of </a:t>
            </a:r>
            <a:r>
              <a:rPr lang="en-US" i="1" dirty="0"/>
              <a:t>y</a:t>
            </a:r>
            <a:r>
              <a:rPr lang="en-US" dirty="0"/>
              <a:t> (if possible).</a:t>
            </a:r>
          </a:p>
        </p:txBody>
      </p:sp>
      <p:sp>
        <p:nvSpPr>
          <p:cNvPr id="24" name="Content Placeholder 9">
            <a:extLst>
              <a:ext uri="{FF2B5EF4-FFF2-40B4-BE49-F238E27FC236}">
                <a16:creationId xmlns="" xmlns:a16="http://schemas.microsoft.com/office/drawing/2014/main" id="{66BA5102-96F4-4FFA-ABD5-DFECCA96BF41}"/>
              </a:ext>
            </a:extLst>
          </p:cNvPr>
          <p:cNvSpPr>
            <a:spLocks noGrp="1"/>
          </p:cNvSpPr>
          <p:nvPr>
            <p:ph sz="quarter" idx="30"/>
          </p:nvPr>
        </p:nvSpPr>
        <p:spPr>
          <a:xfrm>
            <a:off x="749293" y="5150674"/>
            <a:ext cx="1094255" cy="338610"/>
          </a:xfrm>
        </p:spPr>
        <p:txBody>
          <a:bodyPr/>
          <a:lstStyle/>
          <a:p>
            <a:r>
              <a:rPr lang="en-US" b="1" dirty="0" smtClean="0"/>
              <a:t>STEP 3 </a:t>
            </a:r>
            <a:endParaRPr lang="en-US" dirty="0"/>
          </a:p>
        </p:txBody>
      </p:sp>
      <p:sp>
        <p:nvSpPr>
          <p:cNvPr id="25" name="Content Placeholder 10">
            <a:extLst>
              <a:ext uri="{FF2B5EF4-FFF2-40B4-BE49-F238E27FC236}">
                <a16:creationId xmlns="" xmlns:a16="http://schemas.microsoft.com/office/drawing/2014/main" id="{EEFCC27E-8706-450B-B985-5EBCA3E4BCCB}"/>
              </a:ext>
            </a:extLst>
          </p:cNvPr>
          <p:cNvSpPr>
            <a:spLocks noGrp="1"/>
          </p:cNvSpPr>
          <p:nvPr>
            <p:ph sz="quarter" idx="31"/>
          </p:nvPr>
        </p:nvSpPr>
        <p:spPr>
          <a:xfrm>
            <a:off x="1855548" y="5168126"/>
            <a:ext cx="1490423" cy="249757"/>
          </a:xfrm>
        </p:spPr>
        <p:txBody>
          <a:bodyPr/>
          <a:lstStyle/>
          <a:p>
            <a:r>
              <a:rPr lang="en-US" dirty="0"/>
              <a:t>To express</a:t>
            </a:r>
          </a:p>
        </p:txBody>
      </p:sp>
      <p:graphicFrame>
        <p:nvGraphicFramePr>
          <p:cNvPr id="26" name="Content Placeholder 33" descr="f^(negative 1)">
            <a:extLst>
              <a:ext uri="{FF2B5EF4-FFF2-40B4-BE49-F238E27FC236}">
                <a16:creationId xmlns="" xmlns:a16="http://schemas.microsoft.com/office/drawing/2014/main" id="{925A1A0A-A26B-40A1-AC2E-E5B2F65A132D}"/>
              </a:ext>
            </a:extLst>
          </p:cNvPr>
          <p:cNvGraphicFramePr>
            <a:graphicFrameLocks noGrp="1" noChangeAspect="1"/>
          </p:cNvGraphicFramePr>
          <p:nvPr>
            <p:ph sz="quarter" idx="32"/>
            <p:extLst>
              <p:ext uri="{D42A27DB-BD31-4B8C-83A1-F6EECF244321}">
                <p14:modId xmlns:p14="http://schemas.microsoft.com/office/powerpoint/2010/main" val="1111040757"/>
              </p:ext>
            </p:extLst>
          </p:nvPr>
        </p:nvGraphicFramePr>
        <p:xfrm>
          <a:off x="3421063" y="5102225"/>
          <a:ext cx="415925" cy="387350"/>
        </p:xfrm>
        <a:graphic>
          <a:graphicData uri="http://schemas.openxmlformats.org/presentationml/2006/ole">
            <mc:AlternateContent xmlns:mc="http://schemas.openxmlformats.org/markup-compatibility/2006">
              <mc:Choice xmlns:v="urn:schemas-microsoft-com:vml" Requires="v">
                <p:oleObj spid="_x0000_s487598" name="Equation" r:id="rId7" imgW="368280" imgH="342720" progId="Equation.DSMT4">
                  <p:embed/>
                </p:oleObj>
              </mc:Choice>
              <mc:Fallback>
                <p:oleObj name="Equation" r:id="rId7" imgW="368280" imgH="342720" progId="Equation.DSMT4">
                  <p:embed/>
                  <p:pic>
                    <p:nvPicPr>
                      <p:cNvPr id="0" name="Picture 6" descr="f^(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1063" y="5102225"/>
                        <a:ext cx="4159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Content Placeholder 12">
            <a:extLst>
              <a:ext uri="{FF2B5EF4-FFF2-40B4-BE49-F238E27FC236}">
                <a16:creationId xmlns="" xmlns:a16="http://schemas.microsoft.com/office/drawing/2014/main" id="{3F1A16B8-908F-4756-9580-1EA71199EDB7}"/>
              </a:ext>
            </a:extLst>
          </p:cNvPr>
          <p:cNvSpPr>
            <a:spLocks noGrp="1"/>
          </p:cNvSpPr>
          <p:nvPr>
            <p:ph sz="quarter" idx="33"/>
          </p:nvPr>
        </p:nvSpPr>
        <p:spPr>
          <a:xfrm>
            <a:off x="3928963" y="5180786"/>
            <a:ext cx="5491390" cy="308497"/>
          </a:xfrm>
        </p:spPr>
        <p:txBody>
          <a:bodyPr/>
          <a:lstStyle/>
          <a:p>
            <a:r>
              <a:rPr lang="en-US" dirty="0"/>
              <a:t>as a function of </a:t>
            </a:r>
            <a:r>
              <a:rPr lang="en-US" i="1" dirty="0"/>
              <a:t>x</a:t>
            </a:r>
            <a:r>
              <a:rPr lang="en-US" dirty="0"/>
              <a:t>, interchange </a:t>
            </a:r>
            <a:r>
              <a:rPr lang="en-US" i="1" dirty="0"/>
              <a:t>x</a:t>
            </a:r>
            <a:r>
              <a:rPr lang="en-US" dirty="0"/>
              <a:t> and </a:t>
            </a:r>
            <a:r>
              <a:rPr lang="en-US" i="1" dirty="0"/>
              <a:t>y</a:t>
            </a:r>
            <a:r>
              <a:rPr lang="en-US" dirty="0"/>
              <a:t>.</a:t>
            </a:r>
          </a:p>
        </p:txBody>
      </p:sp>
      <p:sp>
        <p:nvSpPr>
          <p:cNvPr id="28" name="Content Placeholder 13">
            <a:extLst>
              <a:ext uri="{FF2B5EF4-FFF2-40B4-BE49-F238E27FC236}">
                <a16:creationId xmlns="" xmlns:a16="http://schemas.microsoft.com/office/drawing/2014/main" id="{718EA03A-D1E8-4D4A-9F41-8D043141A33D}"/>
              </a:ext>
            </a:extLst>
          </p:cNvPr>
          <p:cNvSpPr>
            <a:spLocks noGrp="1"/>
          </p:cNvSpPr>
          <p:nvPr>
            <p:ph sz="quarter" idx="34"/>
          </p:nvPr>
        </p:nvSpPr>
        <p:spPr>
          <a:xfrm>
            <a:off x="1875425" y="5590215"/>
            <a:ext cx="3443983" cy="398146"/>
          </a:xfrm>
        </p:spPr>
        <p:txBody>
          <a:bodyPr/>
          <a:lstStyle/>
          <a:p>
            <a:r>
              <a:rPr lang="en-US" dirty="0"/>
              <a:t>The resulting equation is</a:t>
            </a:r>
          </a:p>
        </p:txBody>
      </p:sp>
      <p:graphicFrame>
        <p:nvGraphicFramePr>
          <p:cNvPr id="29" name="Content Placeholder 35" descr="y = f^(negative 1)(x)">
            <a:extLst>
              <a:ext uri="{FF2B5EF4-FFF2-40B4-BE49-F238E27FC236}">
                <a16:creationId xmlns="" xmlns:a16="http://schemas.microsoft.com/office/drawing/2014/main" id="{76EBD954-5DC8-42F9-95DC-6420988F3AFB}"/>
              </a:ext>
            </a:extLst>
          </p:cNvPr>
          <p:cNvGraphicFramePr>
            <a:graphicFrameLocks noGrp="1" noChangeAspect="1"/>
          </p:cNvGraphicFramePr>
          <p:nvPr>
            <p:ph sz="quarter" idx="35"/>
            <p:extLst>
              <p:ext uri="{D42A27DB-BD31-4B8C-83A1-F6EECF244321}">
                <p14:modId xmlns:p14="http://schemas.microsoft.com/office/powerpoint/2010/main" val="3803914538"/>
              </p:ext>
            </p:extLst>
          </p:nvPr>
        </p:nvGraphicFramePr>
        <p:xfrm>
          <a:off x="5306156" y="5563711"/>
          <a:ext cx="1259650" cy="398146"/>
        </p:xfrm>
        <a:graphic>
          <a:graphicData uri="http://schemas.openxmlformats.org/presentationml/2006/ole">
            <mc:AlternateContent xmlns:mc="http://schemas.openxmlformats.org/markup-compatibility/2006">
              <mc:Choice xmlns:v="urn:schemas-microsoft-com:vml" Requires="v">
                <p:oleObj spid="_x0000_s487599" name="Equation" r:id="rId9" imgW="1447560" imgH="457200" progId="Equation.DSMT4">
                  <p:embed/>
                </p:oleObj>
              </mc:Choice>
              <mc:Fallback>
                <p:oleObj name="Equation" r:id="rId9" imgW="1447560" imgH="457200" progId="Equation.DSMT4">
                  <p:embed/>
                  <p:pic>
                    <p:nvPicPr>
                      <p:cNvPr id="0" name="Picture 7" descr="y = f^(negative 1)(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6156" y="5563711"/>
                        <a:ext cx="1259650" cy="3981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13105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2D2A1D-C243-49D8-ADCC-F46C63F2F6CF}"/>
              </a:ext>
            </a:extLst>
          </p:cNvPr>
          <p:cNvSpPr>
            <a:spLocks noGrp="1"/>
          </p:cNvSpPr>
          <p:nvPr>
            <p:ph type="title"/>
          </p:nvPr>
        </p:nvSpPr>
        <p:spPr/>
        <p:txBody>
          <a:bodyPr/>
          <a:lstStyle/>
          <a:p>
            <a:pPr algn="l"/>
            <a:r>
              <a:rPr lang="en-US" altLang="en-US" dirty="0"/>
              <a:t>Inverse Functions </a:t>
            </a:r>
            <a:r>
              <a:rPr lang="en-US" altLang="en-US" b="0" dirty="0" smtClean="0"/>
              <a:t>(13 </a:t>
            </a:r>
            <a:r>
              <a:rPr lang="en-US" altLang="en-US" b="0" dirty="0"/>
              <a:t>of </a:t>
            </a:r>
            <a:r>
              <a:rPr lang="en-US" altLang="en-US" b="0" dirty="0" smtClean="0"/>
              <a:t>14)</a:t>
            </a:r>
            <a:endParaRPr lang="en-US" dirty="0"/>
          </a:p>
        </p:txBody>
      </p:sp>
      <p:sp>
        <p:nvSpPr>
          <p:cNvPr id="3" name="Content Placeholder 2">
            <a:extLst>
              <a:ext uri="{FF2B5EF4-FFF2-40B4-BE49-F238E27FC236}">
                <a16:creationId xmlns="" xmlns:a16="http://schemas.microsoft.com/office/drawing/2014/main" id="{E483F575-909D-409F-8051-640F18B5BDFC}"/>
              </a:ext>
            </a:extLst>
          </p:cNvPr>
          <p:cNvSpPr>
            <a:spLocks noGrp="1"/>
          </p:cNvSpPr>
          <p:nvPr>
            <p:ph sz="quarter" idx="23"/>
          </p:nvPr>
        </p:nvSpPr>
        <p:spPr>
          <a:xfrm>
            <a:off x="736599" y="1289050"/>
            <a:ext cx="11019971" cy="335727"/>
          </a:xfrm>
        </p:spPr>
        <p:txBody>
          <a:bodyPr/>
          <a:lstStyle/>
          <a:p>
            <a:pPr>
              <a:lnSpc>
                <a:spcPct val="100000"/>
              </a:lnSpc>
            </a:pPr>
            <a:r>
              <a:rPr lang="en-US" altLang="en-US" dirty="0"/>
              <a:t>The principle of interchanging </a:t>
            </a:r>
            <a:r>
              <a:rPr lang="en-US" altLang="en-US" i="1" dirty="0"/>
              <a:t>x </a:t>
            </a:r>
            <a:r>
              <a:rPr lang="en-US" altLang="en-US" dirty="0"/>
              <a:t>and </a:t>
            </a:r>
            <a:r>
              <a:rPr lang="en-US" altLang="en-US" i="1" dirty="0"/>
              <a:t>y </a:t>
            </a:r>
            <a:r>
              <a:rPr lang="en-US" altLang="en-US" dirty="0"/>
              <a:t>to find the inverse function also gives us</a:t>
            </a:r>
            <a:endParaRPr lang="en-US" dirty="0"/>
          </a:p>
        </p:txBody>
      </p:sp>
      <p:sp>
        <p:nvSpPr>
          <p:cNvPr id="4" name="Content Placeholder 3">
            <a:extLst>
              <a:ext uri="{FF2B5EF4-FFF2-40B4-BE49-F238E27FC236}">
                <a16:creationId xmlns="" xmlns:a16="http://schemas.microsoft.com/office/drawing/2014/main" id="{8790EA5F-D61D-4B7C-8596-5E5E90E98475}"/>
              </a:ext>
            </a:extLst>
          </p:cNvPr>
          <p:cNvSpPr>
            <a:spLocks noGrp="1"/>
          </p:cNvSpPr>
          <p:nvPr>
            <p:ph sz="quarter" idx="24"/>
          </p:nvPr>
        </p:nvSpPr>
        <p:spPr>
          <a:xfrm>
            <a:off x="783769" y="1716903"/>
            <a:ext cx="5104269" cy="319329"/>
          </a:xfrm>
        </p:spPr>
        <p:txBody>
          <a:bodyPr/>
          <a:lstStyle/>
          <a:p>
            <a:pPr>
              <a:lnSpc>
                <a:spcPct val="100000"/>
              </a:lnSpc>
            </a:pPr>
            <a:r>
              <a:rPr lang="en-US" altLang="en-US" dirty="0"/>
              <a:t>the method for obtaining the graph of </a:t>
            </a:r>
            <a:endParaRPr lang="en-US" dirty="0"/>
          </a:p>
        </p:txBody>
      </p:sp>
      <p:graphicFrame>
        <p:nvGraphicFramePr>
          <p:cNvPr id="20" name="Content Placeholder 19" descr="f^(negative 1)">
            <a:extLst>
              <a:ext uri="{FF2B5EF4-FFF2-40B4-BE49-F238E27FC236}">
                <a16:creationId xmlns="" xmlns:a16="http://schemas.microsoft.com/office/drawing/2014/main" id="{0F316489-2212-47D5-A987-FD6DAE2C018A}"/>
              </a:ext>
            </a:extLst>
          </p:cNvPr>
          <p:cNvGraphicFramePr>
            <a:graphicFrameLocks noGrp="1" noChangeAspect="1"/>
          </p:cNvGraphicFramePr>
          <p:nvPr>
            <p:ph sz="quarter" idx="25"/>
            <p:extLst>
              <p:ext uri="{D42A27DB-BD31-4B8C-83A1-F6EECF244321}">
                <p14:modId xmlns:p14="http://schemas.microsoft.com/office/powerpoint/2010/main" val="3345738334"/>
              </p:ext>
            </p:extLst>
          </p:nvPr>
        </p:nvGraphicFramePr>
        <p:xfrm>
          <a:off x="5905500" y="1697764"/>
          <a:ext cx="368300" cy="342900"/>
        </p:xfrm>
        <a:graphic>
          <a:graphicData uri="http://schemas.openxmlformats.org/presentationml/2006/ole">
            <mc:AlternateContent xmlns:mc="http://schemas.openxmlformats.org/markup-compatibility/2006">
              <mc:Choice xmlns:v="urn:schemas-microsoft-com:vml" Requires="v">
                <p:oleObj spid="_x0000_s419384" name="Equation" r:id="rId3" imgW="368280" imgH="342720" progId="Equation.DSMT4">
                  <p:embed/>
                </p:oleObj>
              </mc:Choice>
              <mc:Fallback>
                <p:oleObj name="Equation" r:id="rId3" imgW="368280" imgH="342720" progId="Equation.DSMT4">
                  <p:embed/>
                  <p:pic>
                    <p:nvPicPr>
                      <p:cNvPr id="0" name="Picture 442"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1697764"/>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1012D4FF-1C20-4A2F-949F-9743DE920C32}"/>
              </a:ext>
            </a:extLst>
          </p:cNvPr>
          <p:cNvSpPr>
            <a:spLocks noGrp="1"/>
          </p:cNvSpPr>
          <p:nvPr>
            <p:ph sz="quarter" idx="26"/>
          </p:nvPr>
        </p:nvSpPr>
        <p:spPr>
          <a:xfrm>
            <a:off x="6358947" y="1710769"/>
            <a:ext cx="2656114" cy="334607"/>
          </a:xfrm>
        </p:spPr>
        <p:txBody>
          <a:bodyPr/>
          <a:lstStyle/>
          <a:p>
            <a:pPr>
              <a:lnSpc>
                <a:spcPct val="100000"/>
              </a:lnSpc>
            </a:pPr>
            <a:r>
              <a:rPr lang="en-US" altLang="en-US" dirty="0"/>
              <a:t>from the graph of </a:t>
            </a:r>
            <a:r>
              <a:rPr lang="en-US" altLang="en-US" i="1" dirty="0"/>
              <a:t>f</a:t>
            </a:r>
            <a:r>
              <a:rPr lang="en-US" altLang="en-US" dirty="0"/>
              <a:t>.</a:t>
            </a:r>
          </a:p>
        </p:txBody>
      </p:sp>
      <p:sp>
        <p:nvSpPr>
          <p:cNvPr id="7" name="Content Placeholder 6">
            <a:extLst>
              <a:ext uri="{FF2B5EF4-FFF2-40B4-BE49-F238E27FC236}">
                <a16:creationId xmlns="" xmlns:a16="http://schemas.microsoft.com/office/drawing/2014/main" id="{5E33705E-5F61-4562-86A1-1102575F63A9}"/>
              </a:ext>
            </a:extLst>
          </p:cNvPr>
          <p:cNvSpPr>
            <a:spLocks noGrp="1"/>
          </p:cNvSpPr>
          <p:nvPr>
            <p:ph sz="quarter" idx="27"/>
          </p:nvPr>
        </p:nvSpPr>
        <p:spPr>
          <a:xfrm>
            <a:off x="736600" y="2207940"/>
            <a:ext cx="3642685" cy="304412"/>
          </a:xfrm>
        </p:spPr>
        <p:txBody>
          <a:bodyPr/>
          <a:lstStyle/>
          <a:p>
            <a:r>
              <a:rPr lang="en-US" altLang="en-US" dirty="0"/>
              <a:t>Since </a:t>
            </a:r>
            <a:r>
              <a:rPr lang="en-US" altLang="en-US" i="1" dirty="0"/>
              <a:t>f</a:t>
            </a:r>
            <a:r>
              <a:rPr lang="en-US" altLang="en-US" sz="400" i="1" dirty="0"/>
              <a:t> </a:t>
            </a:r>
            <a:r>
              <a:rPr lang="en-US" altLang="en-US" dirty="0"/>
              <a:t>(</a:t>
            </a:r>
            <a:r>
              <a:rPr lang="en-US" altLang="en-US" i="1" dirty="0"/>
              <a:t>a</a:t>
            </a:r>
            <a:r>
              <a:rPr lang="en-US" altLang="en-US" dirty="0"/>
              <a:t>) = </a:t>
            </a:r>
            <a:r>
              <a:rPr lang="en-US" altLang="en-US" i="1" dirty="0"/>
              <a:t>b </a:t>
            </a:r>
            <a:r>
              <a:rPr lang="en-US" altLang="en-US" dirty="0"/>
              <a:t>if and only if</a:t>
            </a:r>
          </a:p>
        </p:txBody>
      </p:sp>
      <p:graphicFrame>
        <p:nvGraphicFramePr>
          <p:cNvPr id="22" name="Content Placeholder 21" descr="f^(negative 1)(b) = a">
            <a:extLst>
              <a:ext uri="{FF2B5EF4-FFF2-40B4-BE49-F238E27FC236}">
                <a16:creationId xmlns="" xmlns:a16="http://schemas.microsoft.com/office/drawing/2014/main" id="{B5332207-916C-408F-8E33-516995A69A41}"/>
              </a:ext>
            </a:extLst>
          </p:cNvPr>
          <p:cNvGraphicFramePr>
            <a:graphicFrameLocks noGrp="1" noChangeAspect="1"/>
          </p:cNvGraphicFramePr>
          <p:nvPr>
            <p:ph sz="quarter" idx="28"/>
            <p:extLst>
              <p:ext uri="{D42A27DB-BD31-4B8C-83A1-F6EECF244321}">
                <p14:modId xmlns:p14="http://schemas.microsoft.com/office/powerpoint/2010/main" val="1733582950"/>
              </p:ext>
            </p:extLst>
          </p:nvPr>
        </p:nvGraphicFramePr>
        <p:xfrm>
          <a:off x="4389438" y="2170113"/>
          <a:ext cx="1254125" cy="414337"/>
        </p:xfrm>
        <a:graphic>
          <a:graphicData uri="http://schemas.openxmlformats.org/presentationml/2006/ole">
            <mc:AlternateContent xmlns:mc="http://schemas.openxmlformats.org/markup-compatibility/2006">
              <mc:Choice xmlns:v="urn:schemas-microsoft-com:vml" Requires="v">
                <p:oleObj spid="_x0000_s419385" name="Equation" r:id="rId5" imgW="1384200" imgH="457200" progId="Equation.DSMT4">
                  <p:embed/>
                </p:oleObj>
              </mc:Choice>
              <mc:Fallback>
                <p:oleObj name="Equation" r:id="rId5" imgW="1384200" imgH="457200" progId="Equation.DSMT4">
                  <p:embed/>
                  <p:pic>
                    <p:nvPicPr>
                      <p:cNvPr id="0" name="Picture 443" descr="f^(negative 1)(b) = a"/>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9438" y="2170113"/>
                        <a:ext cx="1254125"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A1F3C3A2-839D-4F4B-ABAD-1B0D55EEC87F}"/>
              </a:ext>
            </a:extLst>
          </p:cNvPr>
          <p:cNvSpPr>
            <a:spLocks noGrp="1"/>
          </p:cNvSpPr>
          <p:nvPr>
            <p:ph sz="quarter" idx="29"/>
          </p:nvPr>
        </p:nvSpPr>
        <p:spPr>
          <a:xfrm>
            <a:off x="5761490" y="2208893"/>
            <a:ext cx="6232730" cy="303459"/>
          </a:xfrm>
        </p:spPr>
        <p:txBody>
          <a:bodyPr/>
          <a:lstStyle/>
          <a:p>
            <a:r>
              <a:rPr lang="en-US" altLang="en-US" dirty="0"/>
              <a:t>the point (</a:t>
            </a:r>
            <a:r>
              <a:rPr lang="en-US" altLang="en-US" i="1" dirty="0"/>
              <a:t>a</a:t>
            </a:r>
            <a:r>
              <a:rPr lang="en-US" altLang="en-US" dirty="0"/>
              <a:t>, </a:t>
            </a:r>
            <a:r>
              <a:rPr lang="en-US" altLang="en-US" i="1" dirty="0"/>
              <a:t>b</a:t>
            </a:r>
            <a:r>
              <a:rPr lang="en-US" altLang="en-US" dirty="0"/>
              <a:t>) is on the graph of </a:t>
            </a:r>
            <a:r>
              <a:rPr lang="en-US" altLang="en-US" i="1" dirty="0"/>
              <a:t>f </a:t>
            </a:r>
            <a:r>
              <a:rPr lang="en-US" altLang="en-US" dirty="0"/>
              <a:t>if and only</a:t>
            </a:r>
            <a:endParaRPr lang="en-US" dirty="0"/>
          </a:p>
        </p:txBody>
      </p:sp>
      <p:sp>
        <p:nvSpPr>
          <p:cNvPr id="10" name="Content Placeholder 9">
            <a:extLst>
              <a:ext uri="{FF2B5EF4-FFF2-40B4-BE49-F238E27FC236}">
                <a16:creationId xmlns="" xmlns:a16="http://schemas.microsoft.com/office/drawing/2014/main" id="{81AC8A8A-D00D-4222-A2A4-1982B88EFE5E}"/>
              </a:ext>
            </a:extLst>
          </p:cNvPr>
          <p:cNvSpPr>
            <a:spLocks noGrp="1"/>
          </p:cNvSpPr>
          <p:nvPr>
            <p:ph sz="quarter" idx="30"/>
          </p:nvPr>
        </p:nvSpPr>
        <p:spPr>
          <a:xfrm>
            <a:off x="740477" y="2680331"/>
            <a:ext cx="4655193" cy="303195"/>
          </a:xfrm>
        </p:spPr>
        <p:txBody>
          <a:bodyPr/>
          <a:lstStyle/>
          <a:p>
            <a:r>
              <a:rPr lang="en-US" altLang="en-US" dirty="0"/>
              <a:t>if the point (</a:t>
            </a:r>
            <a:r>
              <a:rPr lang="en-US" altLang="en-US" i="1" dirty="0"/>
              <a:t>b</a:t>
            </a:r>
            <a:r>
              <a:rPr lang="en-US" altLang="en-US" dirty="0"/>
              <a:t>, </a:t>
            </a:r>
            <a:r>
              <a:rPr lang="en-US" altLang="en-US" i="1" dirty="0"/>
              <a:t>a</a:t>
            </a:r>
            <a:r>
              <a:rPr lang="en-US" altLang="en-US" dirty="0"/>
              <a:t>) is on the graph of</a:t>
            </a:r>
            <a:endParaRPr lang="en-US" dirty="0"/>
          </a:p>
        </p:txBody>
      </p:sp>
      <p:graphicFrame>
        <p:nvGraphicFramePr>
          <p:cNvPr id="24" name="Content Placeholder 23" descr="f^(negative 1)">
            <a:extLst>
              <a:ext uri="{FF2B5EF4-FFF2-40B4-BE49-F238E27FC236}">
                <a16:creationId xmlns="" xmlns:a16="http://schemas.microsoft.com/office/drawing/2014/main" id="{4C64452B-54ED-4C58-A8EF-CF04568E6669}"/>
              </a:ext>
            </a:extLst>
          </p:cNvPr>
          <p:cNvGraphicFramePr>
            <a:graphicFrameLocks noGrp="1" noChangeAspect="1"/>
          </p:cNvGraphicFramePr>
          <p:nvPr>
            <p:ph sz="quarter" idx="31"/>
            <p:extLst>
              <p:ext uri="{D42A27DB-BD31-4B8C-83A1-F6EECF244321}">
                <p14:modId xmlns:p14="http://schemas.microsoft.com/office/powerpoint/2010/main" val="2079766756"/>
              </p:ext>
            </p:extLst>
          </p:nvPr>
        </p:nvGraphicFramePr>
        <p:xfrm>
          <a:off x="5499100" y="2616200"/>
          <a:ext cx="444500" cy="342900"/>
        </p:xfrm>
        <a:graphic>
          <a:graphicData uri="http://schemas.openxmlformats.org/presentationml/2006/ole">
            <mc:AlternateContent xmlns:mc="http://schemas.openxmlformats.org/markup-compatibility/2006">
              <mc:Choice xmlns:v="urn:schemas-microsoft-com:vml" Requires="v">
                <p:oleObj spid="_x0000_s419386" name="Equation" r:id="rId7" imgW="444240" imgH="342720" progId="Equation.DSMT4">
                  <p:embed/>
                </p:oleObj>
              </mc:Choice>
              <mc:Fallback>
                <p:oleObj name="Equation" r:id="rId7" imgW="444240" imgH="342720" progId="Equation.DSMT4">
                  <p:embed/>
                  <p:pic>
                    <p:nvPicPr>
                      <p:cNvPr id="0" name="Picture 444" descr="f^(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9100" y="2616200"/>
                        <a:ext cx="444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22CAC132-524E-4FD4-BE59-BF66ED7FD16A}"/>
              </a:ext>
            </a:extLst>
          </p:cNvPr>
          <p:cNvSpPr>
            <a:spLocks noGrp="1"/>
          </p:cNvSpPr>
          <p:nvPr>
            <p:ph sz="quarter" idx="32"/>
          </p:nvPr>
        </p:nvSpPr>
        <p:spPr>
          <a:xfrm>
            <a:off x="740477" y="3231401"/>
            <a:ext cx="6399232" cy="709664"/>
          </a:xfrm>
        </p:spPr>
        <p:txBody>
          <a:bodyPr/>
          <a:lstStyle/>
          <a:p>
            <a:pPr>
              <a:lnSpc>
                <a:spcPct val="100000"/>
              </a:lnSpc>
              <a:spcAft>
                <a:spcPts val="600"/>
              </a:spcAft>
            </a:pPr>
            <a:r>
              <a:rPr lang="en-US" altLang="en-US" dirty="0"/>
              <a:t>But we get the point (</a:t>
            </a:r>
            <a:r>
              <a:rPr lang="en-US" altLang="en-US" i="1" dirty="0"/>
              <a:t>b</a:t>
            </a:r>
            <a:r>
              <a:rPr lang="en-US" altLang="en-US" dirty="0"/>
              <a:t>, </a:t>
            </a:r>
            <a:r>
              <a:rPr lang="en-US" altLang="en-US" i="1" dirty="0"/>
              <a:t>a</a:t>
            </a:r>
            <a:r>
              <a:rPr lang="en-US" altLang="en-US" dirty="0"/>
              <a:t>) from (</a:t>
            </a:r>
            <a:r>
              <a:rPr lang="en-US" altLang="en-US" i="1" dirty="0"/>
              <a:t>a</a:t>
            </a:r>
            <a:r>
              <a:rPr lang="en-US" altLang="en-US" dirty="0"/>
              <a:t>, </a:t>
            </a:r>
            <a:r>
              <a:rPr lang="en-US" altLang="en-US" i="1" dirty="0"/>
              <a:t>b</a:t>
            </a:r>
            <a:r>
              <a:rPr lang="en-US" altLang="en-US" dirty="0"/>
              <a:t>) by reflecting about the line </a:t>
            </a:r>
            <a:r>
              <a:rPr lang="en-US" altLang="en-US" i="1" dirty="0"/>
              <a:t>y</a:t>
            </a:r>
            <a:r>
              <a:rPr lang="en-US" altLang="en-US" dirty="0"/>
              <a:t> = </a:t>
            </a:r>
            <a:r>
              <a:rPr lang="en-US" altLang="en-US" i="1" dirty="0"/>
              <a:t>x</a:t>
            </a:r>
            <a:r>
              <a:rPr lang="en-US" altLang="en-US" dirty="0"/>
              <a:t>. (See Figure 8.)</a:t>
            </a:r>
          </a:p>
        </p:txBody>
      </p:sp>
      <p:sp>
        <p:nvSpPr>
          <p:cNvPr id="14" name="Content Placeholder 13">
            <a:extLst>
              <a:ext uri="{FF2B5EF4-FFF2-40B4-BE49-F238E27FC236}">
                <a16:creationId xmlns="" xmlns:a16="http://schemas.microsoft.com/office/drawing/2014/main" id="{34BFAE3D-6E0B-4E09-AA80-817F218FAE63}"/>
              </a:ext>
            </a:extLst>
          </p:cNvPr>
          <p:cNvSpPr>
            <a:spLocks noGrp="1"/>
          </p:cNvSpPr>
          <p:nvPr>
            <p:ph sz="quarter" idx="34"/>
          </p:nvPr>
        </p:nvSpPr>
        <p:spPr>
          <a:xfrm>
            <a:off x="9532732" y="5695114"/>
            <a:ext cx="795696" cy="250450"/>
          </a:xfrm>
        </p:spPr>
        <p:txBody>
          <a:bodyPr/>
          <a:lstStyle/>
          <a:p>
            <a:r>
              <a:rPr lang="en-US" altLang="en-US" sz="1200" b="1" dirty="0"/>
              <a:t>Figure 8</a:t>
            </a:r>
          </a:p>
        </p:txBody>
      </p:sp>
      <p:pic>
        <p:nvPicPr>
          <p:cNvPr id="25" name="Content Placeholder 24" descr="The rising line y = x is graphed on the x y coordinate plane. It passes through the origin. A point (a, b) is marked in quadrant 1 between the x axis and the line y = x.  A point (b, a) is marked in quadrant 1 between the y axis and the line y = x. The distance between (b, a) and the line y = x is the same as the distance between (a, b) and the line y = x. Dashed lines are drawn from the origin to the points (b, a) and to the point (a, b). Also, perpendiculars are drawn from the point (b, a) to y axis and from the point (a, b) to x axis. ">
            <a:extLst>
              <a:ext uri="{FF2B5EF4-FFF2-40B4-BE49-F238E27FC236}">
                <a16:creationId xmlns="" xmlns:a16="http://schemas.microsoft.com/office/drawing/2014/main" id="{8BE0D178-FEA4-4D63-889F-D19BBA32238B}"/>
              </a:ext>
            </a:extLst>
          </p:cNvPr>
          <p:cNvPicPr>
            <a:picLocks noGrp="1" noChangeAspect="1"/>
          </p:cNvPicPr>
          <p:nvPr>
            <p:ph sz="quarter" idx="33"/>
          </p:nvPr>
        </p:nvPicPr>
        <p:blipFill>
          <a:blip r:embed="rId9"/>
          <a:stretch>
            <a:fillRect/>
          </a:stretch>
        </p:blipFill>
        <p:spPr>
          <a:xfrm>
            <a:off x="8487344" y="3054181"/>
            <a:ext cx="2866456" cy="2242617"/>
          </a:xfrm>
          <a:prstGeom prst="rect">
            <a:avLst/>
          </a:prstGeom>
        </p:spPr>
      </p:pic>
    </p:spTree>
    <p:extLst>
      <p:ext uri="{BB962C8B-B14F-4D97-AF65-F5344CB8AC3E}">
        <p14:creationId xmlns:p14="http://schemas.microsoft.com/office/powerpoint/2010/main" val="96245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1.5</a:t>
            </a:r>
            <a:endParaRPr lang="en-IN" dirty="0"/>
          </a:p>
        </p:txBody>
      </p:sp>
      <p:sp>
        <p:nvSpPr>
          <p:cNvPr id="4" name="Text Placeholder 3"/>
          <p:cNvSpPr>
            <a:spLocks noGrp="1"/>
          </p:cNvSpPr>
          <p:nvPr>
            <p:ph type="body" sz="quarter" idx="11"/>
          </p:nvPr>
        </p:nvSpPr>
        <p:spPr/>
        <p:txBody>
          <a:bodyPr/>
          <a:lstStyle/>
          <a:p>
            <a:r>
              <a:rPr lang="en-IN" dirty="0" smtClean="0"/>
              <a:t>Inverse Functions and Logarithms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9470615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AAD2D-713D-41DB-816D-7BE6EDB55972}"/>
              </a:ext>
            </a:extLst>
          </p:cNvPr>
          <p:cNvSpPr>
            <a:spLocks noGrp="1"/>
          </p:cNvSpPr>
          <p:nvPr>
            <p:ph type="title"/>
          </p:nvPr>
        </p:nvSpPr>
        <p:spPr/>
        <p:txBody>
          <a:bodyPr/>
          <a:lstStyle/>
          <a:p>
            <a:pPr algn="l"/>
            <a:r>
              <a:rPr lang="en-US" altLang="en-US" dirty="0"/>
              <a:t>Inverse </a:t>
            </a:r>
            <a:r>
              <a:rPr lang="en-US" altLang="en-US" dirty="0" smtClean="0"/>
              <a:t>Functions </a:t>
            </a:r>
            <a:r>
              <a:rPr lang="en-US" altLang="en-US" b="0" dirty="0" smtClean="0"/>
              <a:t>(</a:t>
            </a:r>
            <a:r>
              <a:rPr lang="en-US" altLang="en-US" dirty="0" smtClean="0"/>
              <a:t>14</a:t>
            </a:r>
            <a:r>
              <a:rPr lang="en-US" altLang="en-US" b="0" dirty="0" smtClean="0"/>
              <a:t> </a:t>
            </a:r>
            <a:r>
              <a:rPr lang="en-US" altLang="en-US" b="0" dirty="0"/>
              <a:t>of </a:t>
            </a:r>
            <a:r>
              <a:rPr lang="en-US" altLang="en-US" b="0" dirty="0" smtClean="0"/>
              <a:t>14)</a:t>
            </a:r>
            <a:endParaRPr lang="en-US" dirty="0"/>
          </a:p>
        </p:txBody>
      </p:sp>
      <p:sp>
        <p:nvSpPr>
          <p:cNvPr id="3" name="Content Placeholder 2">
            <a:extLst>
              <a:ext uri="{FF2B5EF4-FFF2-40B4-BE49-F238E27FC236}">
                <a16:creationId xmlns="" xmlns:a16="http://schemas.microsoft.com/office/drawing/2014/main" id="{78729377-6ADD-40F0-A982-12A6DB9F54F6}"/>
              </a:ext>
            </a:extLst>
          </p:cNvPr>
          <p:cNvSpPr>
            <a:spLocks noGrp="1"/>
          </p:cNvSpPr>
          <p:nvPr>
            <p:ph sz="quarter" idx="23"/>
          </p:nvPr>
        </p:nvSpPr>
        <p:spPr>
          <a:xfrm>
            <a:off x="736600" y="1289050"/>
            <a:ext cx="4982029" cy="333814"/>
          </a:xfrm>
        </p:spPr>
        <p:txBody>
          <a:bodyPr/>
          <a:lstStyle/>
          <a:p>
            <a:pPr>
              <a:lnSpc>
                <a:spcPct val="100000"/>
              </a:lnSpc>
            </a:pPr>
            <a:r>
              <a:rPr lang="en-US" altLang="en-US" dirty="0"/>
              <a:t>Therefore, as illustrated by Figure 9:</a:t>
            </a:r>
          </a:p>
        </p:txBody>
      </p:sp>
      <p:sp>
        <p:nvSpPr>
          <p:cNvPr id="4" name="Content Placeholder 3">
            <a:extLst>
              <a:ext uri="{FF2B5EF4-FFF2-40B4-BE49-F238E27FC236}">
                <a16:creationId xmlns="" xmlns:a16="http://schemas.microsoft.com/office/drawing/2014/main" id="{A65EFB05-F1EE-4462-85AD-B00F6F0A7CB0}"/>
              </a:ext>
            </a:extLst>
          </p:cNvPr>
          <p:cNvSpPr>
            <a:spLocks noGrp="1"/>
          </p:cNvSpPr>
          <p:nvPr>
            <p:ph sz="quarter" idx="24"/>
          </p:nvPr>
        </p:nvSpPr>
        <p:spPr>
          <a:xfrm>
            <a:off x="736600" y="1857375"/>
            <a:ext cx="1905000" cy="328274"/>
          </a:xfrm>
        </p:spPr>
        <p:txBody>
          <a:bodyPr/>
          <a:lstStyle/>
          <a:p>
            <a:r>
              <a:rPr lang="en-US" dirty="0"/>
              <a:t>The graph of</a:t>
            </a:r>
          </a:p>
        </p:txBody>
      </p:sp>
      <p:graphicFrame>
        <p:nvGraphicFramePr>
          <p:cNvPr id="12" name="Content Placeholder 11" descr="f^(negative 1)">
            <a:extLst>
              <a:ext uri="{FF2B5EF4-FFF2-40B4-BE49-F238E27FC236}">
                <a16:creationId xmlns="" xmlns:a16="http://schemas.microsoft.com/office/drawing/2014/main" id="{24CFFE85-80F3-4BBB-BFDC-A1129D23A570}"/>
              </a:ext>
            </a:extLst>
          </p:cNvPr>
          <p:cNvGraphicFramePr>
            <a:graphicFrameLocks noGrp="1" noChangeAspect="1"/>
          </p:cNvGraphicFramePr>
          <p:nvPr>
            <p:ph sz="quarter" idx="25"/>
            <p:extLst>
              <p:ext uri="{D42A27DB-BD31-4B8C-83A1-F6EECF244321}">
                <p14:modId xmlns:p14="http://schemas.microsoft.com/office/powerpoint/2010/main" val="2486469358"/>
              </p:ext>
            </p:extLst>
          </p:nvPr>
        </p:nvGraphicFramePr>
        <p:xfrm>
          <a:off x="2570163" y="1804988"/>
          <a:ext cx="368300" cy="342900"/>
        </p:xfrm>
        <a:graphic>
          <a:graphicData uri="http://schemas.openxmlformats.org/presentationml/2006/ole">
            <mc:AlternateContent xmlns:mc="http://schemas.openxmlformats.org/markup-compatibility/2006">
              <mc:Choice xmlns:v="urn:schemas-microsoft-com:vml" Requires="v">
                <p:oleObj spid="_x0000_s420029" name="Equation" r:id="rId3" imgW="368280" imgH="342720" progId="Equation.DSMT4">
                  <p:embed/>
                </p:oleObj>
              </mc:Choice>
              <mc:Fallback>
                <p:oleObj name="Equation" r:id="rId3" imgW="368280" imgH="342720" progId="Equation.DSMT4">
                  <p:embed/>
                  <p:pic>
                    <p:nvPicPr>
                      <p:cNvPr id="0" name="Picture 147"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63" y="1804988"/>
                        <a:ext cx="3683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42F11744-2C0D-474B-BBC4-A348F5632AA7}"/>
              </a:ext>
            </a:extLst>
          </p:cNvPr>
          <p:cNvSpPr>
            <a:spLocks noGrp="1"/>
          </p:cNvSpPr>
          <p:nvPr>
            <p:ph sz="quarter" idx="26"/>
          </p:nvPr>
        </p:nvSpPr>
        <p:spPr>
          <a:xfrm>
            <a:off x="3041858" y="1853858"/>
            <a:ext cx="8053194" cy="331791"/>
          </a:xfrm>
        </p:spPr>
        <p:txBody>
          <a:bodyPr/>
          <a:lstStyle/>
          <a:p>
            <a:r>
              <a:rPr lang="en-US" dirty="0"/>
              <a:t>is obtained by reflecting the graph of </a:t>
            </a:r>
            <a:r>
              <a:rPr lang="en-US" i="1" dirty="0"/>
              <a:t>f</a:t>
            </a:r>
            <a:r>
              <a:rPr lang="en-US" dirty="0"/>
              <a:t> about the line </a:t>
            </a:r>
            <a:r>
              <a:rPr lang="en-US" i="1" dirty="0"/>
              <a:t>y</a:t>
            </a:r>
            <a:r>
              <a:rPr lang="en-US" dirty="0"/>
              <a:t> = </a:t>
            </a:r>
            <a:r>
              <a:rPr lang="en-US" i="1" dirty="0"/>
              <a:t>x</a:t>
            </a:r>
            <a:r>
              <a:rPr lang="en-US" dirty="0"/>
              <a:t>.</a:t>
            </a:r>
          </a:p>
        </p:txBody>
      </p:sp>
      <p:sp>
        <p:nvSpPr>
          <p:cNvPr id="8" name="Content Placeholder 7">
            <a:extLst>
              <a:ext uri="{FF2B5EF4-FFF2-40B4-BE49-F238E27FC236}">
                <a16:creationId xmlns="" xmlns:a16="http://schemas.microsoft.com/office/drawing/2014/main" id="{D8777FEB-1D41-4550-B140-17285821BBAD}"/>
              </a:ext>
            </a:extLst>
          </p:cNvPr>
          <p:cNvSpPr>
            <a:spLocks noGrp="1"/>
          </p:cNvSpPr>
          <p:nvPr>
            <p:ph sz="quarter" idx="28"/>
          </p:nvPr>
        </p:nvSpPr>
        <p:spPr>
          <a:xfrm>
            <a:off x="5701467" y="5169662"/>
            <a:ext cx="898832" cy="226459"/>
          </a:xfrm>
        </p:spPr>
        <p:txBody>
          <a:bodyPr/>
          <a:lstStyle/>
          <a:p>
            <a:r>
              <a:rPr lang="en-US" altLang="en-US" sz="1200" b="1" dirty="0"/>
              <a:t>Figure 9</a:t>
            </a:r>
          </a:p>
        </p:txBody>
      </p:sp>
      <p:pic>
        <p:nvPicPr>
          <p:cNvPr id="13" name="Content Placeholder 12" descr="Two curves and a line are graphed on the x y coordinate plane. The line y = x rises through the origin. A curve labeled f^(negative 1) enters the bottom left of the viewing window in the third quadrant, goes up and to the right to reach a high point in the second quadrant, goes down and to the right, passes through the y-axis, reaches a low point in the first quadrant, goes up and to the right, and exits the top right of the viewing window. Another curve labeled f enters the bottom left of the viewing window in the third quadrant, goes down and to the right to reach a low point in the fourth quadrant, goes up and to the right, passes through the x-axis, reaches a high point in the first quadrant, goes down and to the right, and exits the top right of the viewing window. The curve of f^(negative 1) is a reflection of f about y = x.">
            <a:extLst>
              <a:ext uri="{FF2B5EF4-FFF2-40B4-BE49-F238E27FC236}">
                <a16:creationId xmlns="" xmlns:a16="http://schemas.microsoft.com/office/drawing/2014/main" id="{54DC8E8C-62D4-4BA4-AA07-E29A9F6C7389}"/>
              </a:ext>
            </a:extLst>
          </p:cNvPr>
          <p:cNvPicPr>
            <a:picLocks noGrp="1" noChangeAspect="1"/>
          </p:cNvPicPr>
          <p:nvPr>
            <p:ph sz="quarter" idx="27"/>
          </p:nvPr>
        </p:nvPicPr>
        <p:blipFill>
          <a:blip r:embed="rId5"/>
          <a:stretch>
            <a:fillRect/>
          </a:stretch>
        </p:blipFill>
        <p:spPr>
          <a:xfrm>
            <a:off x="4797181" y="2481012"/>
            <a:ext cx="2733743" cy="2475299"/>
          </a:xfrm>
          <a:prstGeom prst="rect">
            <a:avLst/>
          </a:prstGeom>
        </p:spPr>
      </p:pic>
    </p:spTree>
    <p:extLst>
      <p:ext uri="{BB962C8B-B14F-4D97-AF65-F5344CB8AC3E}">
        <p14:creationId xmlns:p14="http://schemas.microsoft.com/office/powerpoint/2010/main" val="220543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Logarithmic Functions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CE1920-B2AB-4089-B129-BC530AF35972}"/>
              </a:ext>
            </a:extLst>
          </p:cNvPr>
          <p:cNvSpPr>
            <a:spLocks noGrp="1"/>
          </p:cNvSpPr>
          <p:nvPr>
            <p:ph type="title"/>
          </p:nvPr>
        </p:nvSpPr>
        <p:spPr/>
        <p:txBody>
          <a:bodyPr/>
          <a:lstStyle/>
          <a:p>
            <a:pPr algn="l"/>
            <a:r>
              <a:rPr lang="en-US" altLang="en-US" dirty="0"/>
              <a:t>Logarithmic Functions </a:t>
            </a:r>
            <a:r>
              <a:rPr lang="en-US" altLang="en-US" b="0" dirty="0"/>
              <a:t>(1 of 5)</a:t>
            </a:r>
            <a:endParaRPr lang="en-US" b="0" dirty="0"/>
          </a:p>
        </p:txBody>
      </p:sp>
      <p:sp>
        <p:nvSpPr>
          <p:cNvPr id="3" name="Content Placeholder 2">
            <a:extLst>
              <a:ext uri="{FF2B5EF4-FFF2-40B4-BE49-F238E27FC236}">
                <a16:creationId xmlns="" xmlns:a16="http://schemas.microsoft.com/office/drawing/2014/main" id="{F0A10237-8D93-424E-922C-6F33F5E4C9FE}"/>
              </a:ext>
            </a:extLst>
          </p:cNvPr>
          <p:cNvSpPr>
            <a:spLocks noGrp="1"/>
          </p:cNvSpPr>
          <p:nvPr>
            <p:ph sz="quarter" idx="23"/>
          </p:nvPr>
        </p:nvSpPr>
        <p:spPr>
          <a:xfrm>
            <a:off x="736600" y="1289050"/>
            <a:ext cx="5765800" cy="293007"/>
          </a:xfrm>
        </p:spPr>
        <p:txBody>
          <a:bodyPr/>
          <a:lstStyle/>
          <a:p>
            <a:pPr>
              <a:lnSpc>
                <a:spcPct val="100000"/>
              </a:lnSpc>
            </a:pPr>
            <a:r>
              <a:rPr lang="en-US" altLang="en-US" dirty="0"/>
              <a:t>If </a:t>
            </a:r>
            <a:r>
              <a:rPr lang="en-US" altLang="en-US" i="1" dirty="0"/>
              <a:t>b </a:t>
            </a:r>
            <a:r>
              <a:rPr lang="en-US" altLang="en-US" dirty="0"/>
              <a:t>&gt; 0 and </a:t>
            </a:r>
            <a:r>
              <a:rPr lang="en-US" altLang="en-US" i="1" dirty="0"/>
              <a:t>b</a:t>
            </a:r>
            <a:r>
              <a:rPr lang="en-US" altLang="en-US" dirty="0"/>
              <a:t> ≠ 1, the exponential function</a:t>
            </a:r>
            <a:endParaRPr lang="en-US" dirty="0"/>
          </a:p>
        </p:txBody>
      </p:sp>
      <p:graphicFrame>
        <p:nvGraphicFramePr>
          <p:cNvPr id="20" name="Content Placeholder 19" descr="f(x) = b^x">
            <a:extLst>
              <a:ext uri="{FF2B5EF4-FFF2-40B4-BE49-F238E27FC236}">
                <a16:creationId xmlns="" xmlns:a16="http://schemas.microsoft.com/office/drawing/2014/main" id="{B40220DA-F634-46DA-ABDF-F40FD0A8705D}"/>
              </a:ext>
            </a:extLst>
          </p:cNvPr>
          <p:cNvGraphicFramePr>
            <a:graphicFrameLocks noGrp="1" noChangeAspect="1"/>
          </p:cNvGraphicFramePr>
          <p:nvPr>
            <p:ph sz="quarter" idx="24"/>
            <p:extLst>
              <p:ext uri="{D42A27DB-BD31-4B8C-83A1-F6EECF244321}">
                <p14:modId xmlns:p14="http://schemas.microsoft.com/office/powerpoint/2010/main" val="3048096376"/>
              </p:ext>
            </p:extLst>
          </p:nvPr>
        </p:nvGraphicFramePr>
        <p:xfrm>
          <a:off x="6505575" y="1239838"/>
          <a:ext cx="1184275" cy="439737"/>
        </p:xfrm>
        <a:graphic>
          <a:graphicData uri="http://schemas.openxmlformats.org/presentationml/2006/ole">
            <mc:AlternateContent xmlns:mc="http://schemas.openxmlformats.org/markup-compatibility/2006">
              <mc:Choice xmlns:v="urn:schemas-microsoft-com:vml" Requires="v">
                <p:oleObj spid="_x0000_s421615" name="Equation" r:id="rId3" imgW="1231560" imgH="457200" progId="Equation.DSMT4">
                  <p:embed/>
                </p:oleObj>
              </mc:Choice>
              <mc:Fallback>
                <p:oleObj name="Equation" r:id="rId3" imgW="1231560" imgH="457200" progId="Equation.DSMT4">
                  <p:embed/>
                  <p:pic>
                    <p:nvPicPr>
                      <p:cNvPr id="0" name="Picture 583" descr="f(x) = b^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575" y="1239838"/>
                        <a:ext cx="1184275"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1AEAF87B-0199-4E8D-9A4C-38448BC63C99}"/>
              </a:ext>
            </a:extLst>
          </p:cNvPr>
          <p:cNvSpPr>
            <a:spLocks noGrp="1"/>
          </p:cNvSpPr>
          <p:nvPr>
            <p:ph sz="quarter" idx="25"/>
          </p:nvPr>
        </p:nvSpPr>
        <p:spPr>
          <a:xfrm>
            <a:off x="7767328" y="1287398"/>
            <a:ext cx="3505192" cy="323520"/>
          </a:xfrm>
        </p:spPr>
        <p:txBody>
          <a:bodyPr/>
          <a:lstStyle/>
          <a:p>
            <a:pPr>
              <a:lnSpc>
                <a:spcPct val="100000"/>
              </a:lnSpc>
            </a:pPr>
            <a:r>
              <a:rPr lang="en-US" altLang="en-US" dirty="0"/>
              <a:t>is either increasing or</a:t>
            </a:r>
            <a:endParaRPr lang="en-US" dirty="0"/>
          </a:p>
        </p:txBody>
      </p:sp>
      <p:sp>
        <p:nvSpPr>
          <p:cNvPr id="6" name="Content Placeholder 5">
            <a:extLst>
              <a:ext uri="{FF2B5EF4-FFF2-40B4-BE49-F238E27FC236}">
                <a16:creationId xmlns="" xmlns:a16="http://schemas.microsoft.com/office/drawing/2014/main" id="{3EC58AF7-E9B0-43FE-BB15-D37646766986}"/>
              </a:ext>
            </a:extLst>
          </p:cNvPr>
          <p:cNvSpPr>
            <a:spLocks noGrp="1"/>
          </p:cNvSpPr>
          <p:nvPr>
            <p:ph sz="quarter" idx="26"/>
          </p:nvPr>
        </p:nvSpPr>
        <p:spPr>
          <a:xfrm>
            <a:off x="725712" y="1714955"/>
            <a:ext cx="10723338" cy="293007"/>
          </a:xfrm>
        </p:spPr>
        <p:txBody>
          <a:bodyPr/>
          <a:lstStyle/>
          <a:p>
            <a:r>
              <a:rPr lang="en-US" altLang="en-US" dirty="0"/>
              <a:t>decreasing and so it is one-to-one by the Horizontal Line Test. It therefore has </a:t>
            </a:r>
            <a:endParaRPr lang="en-US" dirty="0"/>
          </a:p>
        </p:txBody>
      </p:sp>
      <p:sp>
        <p:nvSpPr>
          <p:cNvPr id="7" name="Content Placeholder 6">
            <a:extLst>
              <a:ext uri="{FF2B5EF4-FFF2-40B4-BE49-F238E27FC236}">
                <a16:creationId xmlns="" xmlns:a16="http://schemas.microsoft.com/office/drawing/2014/main" id="{EA2FE9DC-0B55-4A35-A298-CDE554E42372}"/>
              </a:ext>
            </a:extLst>
          </p:cNvPr>
          <p:cNvSpPr>
            <a:spLocks noGrp="1"/>
          </p:cNvSpPr>
          <p:nvPr>
            <p:ph sz="quarter" idx="27"/>
          </p:nvPr>
        </p:nvSpPr>
        <p:spPr>
          <a:xfrm>
            <a:off x="736600" y="2162997"/>
            <a:ext cx="2601686" cy="317612"/>
          </a:xfrm>
        </p:spPr>
        <p:txBody>
          <a:bodyPr/>
          <a:lstStyle/>
          <a:p>
            <a:r>
              <a:rPr lang="en-US" altLang="en-US" dirty="0"/>
              <a:t>an inverse function</a:t>
            </a:r>
            <a:endParaRPr lang="en-US" dirty="0"/>
          </a:p>
        </p:txBody>
      </p:sp>
      <p:graphicFrame>
        <p:nvGraphicFramePr>
          <p:cNvPr id="22" name="Content Placeholder 21" descr="f^(negative 1)">
            <a:extLst>
              <a:ext uri="{FF2B5EF4-FFF2-40B4-BE49-F238E27FC236}">
                <a16:creationId xmlns="" xmlns:a16="http://schemas.microsoft.com/office/drawing/2014/main" id="{E049E58B-55C9-4F99-B611-8FA99DD56217}"/>
              </a:ext>
            </a:extLst>
          </p:cNvPr>
          <p:cNvGraphicFramePr>
            <a:graphicFrameLocks noGrp="1" noChangeAspect="1"/>
          </p:cNvGraphicFramePr>
          <p:nvPr>
            <p:ph sz="quarter" idx="28"/>
            <p:extLst>
              <p:ext uri="{D42A27DB-BD31-4B8C-83A1-F6EECF244321}">
                <p14:modId xmlns:p14="http://schemas.microsoft.com/office/powerpoint/2010/main" val="63190511"/>
              </p:ext>
            </p:extLst>
          </p:nvPr>
        </p:nvGraphicFramePr>
        <p:xfrm>
          <a:off x="3362325" y="2133600"/>
          <a:ext cx="422275" cy="374650"/>
        </p:xfrm>
        <a:graphic>
          <a:graphicData uri="http://schemas.openxmlformats.org/presentationml/2006/ole">
            <mc:AlternateContent xmlns:mc="http://schemas.openxmlformats.org/markup-compatibility/2006">
              <mc:Choice xmlns:v="urn:schemas-microsoft-com:vml" Requires="v">
                <p:oleObj spid="_x0000_s421616" name="Equation" r:id="rId5" imgW="444240" imgH="393480" progId="Equation.DSMT4">
                  <p:embed/>
                </p:oleObj>
              </mc:Choice>
              <mc:Fallback>
                <p:oleObj name="Equation" r:id="rId5" imgW="444240" imgH="393480" progId="Equation.DSMT4">
                  <p:embed/>
                  <p:pic>
                    <p:nvPicPr>
                      <p:cNvPr id="0" name="Picture 584" descr="f^(negative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2325" y="2133600"/>
                        <a:ext cx="4222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1FA2C649-F6C8-4C8B-BED6-95EB5C8982AA}"/>
              </a:ext>
            </a:extLst>
          </p:cNvPr>
          <p:cNvSpPr>
            <a:spLocks noGrp="1"/>
          </p:cNvSpPr>
          <p:nvPr>
            <p:ph sz="quarter" idx="29"/>
          </p:nvPr>
        </p:nvSpPr>
        <p:spPr>
          <a:xfrm>
            <a:off x="3862478" y="2183380"/>
            <a:ext cx="7277785" cy="333805"/>
          </a:xfrm>
        </p:spPr>
        <p:txBody>
          <a:bodyPr/>
          <a:lstStyle/>
          <a:p>
            <a:r>
              <a:rPr lang="en-US" altLang="en-US" dirty="0"/>
              <a:t>which is called the </a:t>
            </a:r>
            <a:r>
              <a:rPr lang="en-US" altLang="en-US" b="1" dirty="0"/>
              <a:t>logarithmic function with base </a:t>
            </a:r>
            <a:r>
              <a:rPr lang="en-US" altLang="en-US" b="1" i="1" dirty="0"/>
              <a:t>b</a:t>
            </a:r>
            <a:endParaRPr lang="en-US" dirty="0"/>
          </a:p>
        </p:txBody>
      </p:sp>
      <p:sp>
        <p:nvSpPr>
          <p:cNvPr id="10" name="Content Placeholder 9">
            <a:extLst>
              <a:ext uri="{FF2B5EF4-FFF2-40B4-BE49-F238E27FC236}">
                <a16:creationId xmlns="" xmlns:a16="http://schemas.microsoft.com/office/drawing/2014/main" id="{21688B2B-1BCE-4357-89F2-B37FA04B6923}"/>
              </a:ext>
            </a:extLst>
          </p:cNvPr>
          <p:cNvSpPr>
            <a:spLocks noGrp="1"/>
          </p:cNvSpPr>
          <p:nvPr>
            <p:ph sz="quarter" idx="30"/>
          </p:nvPr>
        </p:nvSpPr>
        <p:spPr>
          <a:xfrm>
            <a:off x="727456" y="2563737"/>
            <a:ext cx="10718800" cy="964411"/>
          </a:xfrm>
        </p:spPr>
        <p:txBody>
          <a:bodyPr/>
          <a:lstStyle/>
          <a:p>
            <a:pPr>
              <a:lnSpc>
                <a:spcPct val="110000"/>
              </a:lnSpc>
            </a:pPr>
            <a:r>
              <a:rPr lang="en-US" altLang="en-US" dirty="0"/>
              <a:t>and is denoted by log</a:t>
            </a:r>
            <a:r>
              <a:rPr lang="en-US" altLang="en-US" i="1" baseline="-25000" dirty="0"/>
              <a:t>b</a:t>
            </a:r>
            <a:r>
              <a:rPr lang="en-US" altLang="en-US" dirty="0"/>
              <a:t>.</a:t>
            </a:r>
          </a:p>
          <a:p>
            <a:pPr>
              <a:lnSpc>
                <a:spcPct val="110000"/>
              </a:lnSpc>
            </a:pPr>
            <a:r>
              <a:rPr lang="en-US" altLang="en-US" dirty="0"/>
              <a:t>If we use the formulation of an inverse function given by 3,</a:t>
            </a:r>
            <a:endParaRPr lang="en-US" dirty="0"/>
          </a:p>
        </p:txBody>
      </p:sp>
      <p:graphicFrame>
        <p:nvGraphicFramePr>
          <p:cNvPr id="24" name="Content Placeholder 23" descr="f^(negative 1)(x) = y left-right double arrow f(y) = x">
            <a:extLst>
              <a:ext uri="{FF2B5EF4-FFF2-40B4-BE49-F238E27FC236}">
                <a16:creationId xmlns="" xmlns:a16="http://schemas.microsoft.com/office/drawing/2014/main" id="{B89716A5-6013-4997-B181-8EE43B0265ED}"/>
              </a:ext>
            </a:extLst>
          </p:cNvPr>
          <p:cNvGraphicFramePr>
            <a:graphicFrameLocks noGrp="1" noChangeAspect="1"/>
          </p:cNvGraphicFramePr>
          <p:nvPr>
            <p:ph sz="quarter" idx="31"/>
            <p:extLst>
              <p:ext uri="{D42A27DB-BD31-4B8C-83A1-F6EECF244321}">
                <p14:modId xmlns:p14="http://schemas.microsoft.com/office/powerpoint/2010/main" val="1805435075"/>
              </p:ext>
            </p:extLst>
          </p:nvPr>
        </p:nvGraphicFramePr>
        <p:xfrm>
          <a:off x="4443413" y="3738563"/>
          <a:ext cx="2933700" cy="457200"/>
        </p:xfrm>
        <a:graphic>
          <a:graphicData uri="http://schemas.openxmlformats.org/presentationml/2006/ole">
            <mc:AlternateContent xmlns:mc="http://schemas.openxmlformats.org/markup-compatibility/2006">
              <mc:Choice xmlns:v="urn:schemas-microsoft-com:vml" Requires="v">
                <p:oleObj spid="_x0000_s421617" name="Equation" r:id="rId7" imgW="2933640" imgH="457200" progId="Equation.DSMT4">
                  <p:embed/>
                </p:oleObj>
              </mc:Choice>
              <mc:Fallback>
                <p:oleObj name="Equation" r:id="rId7" imgW="2933640" imgH="457200" progId="Equation.DSMT4">
                  <p:embed/>
                  <p:pic>
                    <p:nvPicPr>
                      <p:cNvPr id="0" name="Picture 585" descr="f^(negative 1)(x) = y left-right double arrow f(y) =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3413" y="3738563"/>
                        <a:ext cx="2933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26E7814E-AA79-4EEB-AEE7-A6BB5E10AE52}"/>
              </a:ext>
            </a:extLst>
          </p:cNvPr>
          <p:cNvSpPr>
            <a:spLocks noGrp="1"/>
          </p:cNvSpPr>
          <p:nvPr>
            <p:ph sz="quarter" idx="32"/>
          </p:nvPr>
        </p:nvSpPr>
        <p:spPr>
          <a:xfrm>
            <a:off x="682170" y="4548776"/>
            <a:ext cx="1854208" cy="315978"/>
          </a:xfrm>
        </p:spPr>
        <p:txBody>
          <a:bodyPr/>
          <a:lstStyle/>
          <a:p>
            <a:r>
              <a:rPr lang="en-US" altLang="en-US" dirty="0"/>
              <a:t>then we have</a:t>
            </a:r>
          </a:p>
        </p:txBody>
      </p:sp>
      <p:sp>
        <p:nvSpPr>
          <p:cNvPr id="13" name="Content Placeholder 12">
            <a:extLst>
              <a:ext uri="{FF2B5EF4-FFF2-40B4-BE49-F238E27FC236}">
                <a16:creationId xmlns="" xmlns:a16="http://schemas.microsoft.com/office/drawing/2014/main" id="{6909DC48-65DE-4764-A793-D793E2DDA608}"/>
              </a:ext>
            </a:extLst>
          </p:cNvPr>
          <p:cNvSpPr>
            <a:spLocks noGrp="1"/>
          </p:cNvSpPr>
          <p:nvPr>
            <p:ph sz="quarter" idx="33"/>
          </p:nvPr>
        </p:nvSpPr>
        <p:spPr>
          <a:xfrm>
            <a:off x="3305628" y="5325155"/>
            <a:ext cx="264886" cy="320901"/>
          </a:xfrm>
        </p:spPr>
        <p:txBody>
          <a:bodyPr/>
          <a:lstStyle/>
          <a:p>
            <a:r>
              <a:rPr lang="en-US" dirty="0">
                <a:solidFill>
                  <a:srgbClr val="EF2E24"/>
                </a:solidFill>
              </a:rPr>
              <a:t>6</a:t>
            </a:r>
          </a:p>
        </p:txBody>
      </p:sp>
      <p:graphicFrame>
        <p:nvGraphicFramePr>
          <p:cNvPr id="27" name="Content Placeholder 26" descr="log_b(x) = y left-right double arrow b^y = x">
            <a:extLst>
              <a:ext uri="{FF2B5EF4-FFF2-40B4-BE49-F238E27FC236}">
                <a16:creationId xmlns="" xmlns:a16="http://schemas.microsoft.com/office/drawing/2014/main" id="{9C92C64D-1637-458A-BCE0-233D000C796B}"/>
              </a:ext>
            </a:extLst>
          </p:cNvPr>
          <p:cNvGraphicFramePr>
            <a:graphicFrameLocks noGrp="1" noChangeAspect="1"/>
          </p:cNvGraphicFramePr>
          <p:nvPr>
            <p:ph sz="quarter" idx="34"/>
            <p:extLst>
              <p:ext uri="{D42A27DB-BD31-4B8C-83A1-F6EECF244321}">
                <p14:modId xmlns:p14="http://schemas.microsoft.com/office/powerpoint/2010/main" val="922886589"/>
              </p:ext>
            </p:extLst>
          </p:nvPr>
        </p:nvGraphicFramePr>
        <p:xfrm>
          <a:off x="4918075" y="5224463"/>
          <a:ext cx="2616200" cy="431800"/>
        </p:xfrm>
        <a:graphic>
          <a:graphicData uri="http://schemas.openxmlformats.org/presentationml/2006/ole">
            <mc:AlternateContent xmlns:mc="http://schemas.openxmlformats.org/markup-compatibility/2006">
              <mc:Choice xmlns:v="urn:schemas-microsoft-com:vml" Requires="v">
                <p:oleObj spid="_x0000_s421618" name="Equation" r:id="rId9" imgW="2616120" imgH="431640" progId="Equation.DSMT4">
                  <p:embed/>
                </p:oleObj>
              </mc:Choice>
              <mc:Fallback>
                <p:oleObj name="Equation" r:id="rId9" imgW="2616120" imgH="431640" progId="Equation.DSMT4">
                  <p:embed/>
                  <p:pic>
                    <p:nvPicPr>
                      <p:cNvPr id="0" name="Picture 586" descr="log_b(x) = y left-right double arrow b^y = x"/>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8075" y="5224463"/>
                        <a:ext cx="2616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59543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73915-1D00-4B74-8672-46CE885F2A83}"/>
              </a:ext>
            </a:extLst>
          </p:cNvPr>
          <p:cNvSpPr>
            <a:spLocks noGrp="1"/>
          </p:cNvSpPr>
          <p:nvPr>
            <p:ph type="title"/>
          </p:nvPr>
        </p:nvSpPr>
        <p:spPr/>
        <p:txBody>
          <a:bodyPr/>
          <a:lstStyle/>
          <a:p>
            <a:pPr algn="l"/>
            <a:r>
              <a:rPr lang="en-US" altLang="en-US" dirty="0"/>
              <a:t>Logarithmic Functions </a:t>
            </a:r>
            <a:r>
              <a:rPr lang="en-US" altLang="en-US" b="0" dirty="0"/>
              <a:t>(2 of 5)</a:t>
            </a:r>
            <a:endParaRPr lang="en-US" dirty="0"/>
          </a:p>
        </p:txBody>
      </p:sp>
      <p:sp>
        <p:nvSpPr>
          <p:cNvPr id="3" name="Content Placeholder 2">
            <a:extLst>
              <a:ext uri="{FF2B5EF4-FFF2-40B4-BE49-F238E27FC236}">
                <a16:creationId xmlns="" xmlns:a16="http://schemas.microsoft.com/office/drawing/2014/main" id="{A25D3A19-5037-4326-912D-3CE3BECB05C1}"/>
              </a:ext>
            </a:extLst>
          </p:cNvPr>
          <p:cNvSpPr>
            <a:spLocks noGrp="1"/>
          </p:cNvSpPr>
          <p:nvPr>
            <p:ph sz="quarter" idx="23"/>
          </p:nvPr>
        </p:nvSpPr>
        <p:spPr>
          <a:xfrm>
            <a:off x="736600" y="1289050"/>
            <a:ext cx="10831286" cy="672105"/>
          </a:xfrm>
        </p:spPr>
        <p:txBody>
          <a:bodyPr/>
          <a:lstStyle/>
          <a:p>
            <a:pPr>
              <a:lnSpc>
                <a:spcPct val="100000"/>
              </a:lnSpc>
            </a:pPr>
            <a:r>
              <a:rPr lang="en-US" altLang="en-US" dirty="0"/>
              <a:t>Thus, if </a:t>
            </a:r>
            <a:r>
              <a:rPr lang="en-US" altLang="en-US" i="1" dirty="0"/>
              <a:t>x </a:t>
            </a:r>
            <a:r>
              <a:rPr lang="en-US" altLang="en-US" dirty="0"/>
              <a:t>&gt; 0, then log</a:t>
            </a:r>
            <a:r>
              <a:rPr lang="en-US" altLang="en-US" i="1" baseline="-25000" dirty="0"/>
              <a:t>b </a:t>
            </a:r>
            <a:r>
              <a:rPr lang="en-US" altLang="en-US" i="1" dirty="0"/>
              <a:t>x</a:t>
            </a:r>
            <a:r>
              <a:rPr lang="en-US" altLang="en-US" dirty="0"/>
              <a:t> is the exponent to which the base </a:t>
            </a:r>
            <a:r>
              <a:rPr lang="en-US" altLang="en-US" i="1" dirty="0"/>
              <a:t>b </a:t>
            </a:r>
            <a:r>
              <a:rPr lang="en-US" altLang="en-US" dirty="0"/>
              <a:t>must be raised to give </a:t>
            </a:r>
            <a:r>
              <a:rPr lang="en-US" altLang="en-US" i="1" dirty="0"/>
              <a:t>x</a:t>
            </a:r>
            <a:r>
              <a:rPr lang="en-US" altLang="en-US" dirty="0"/>
              <a:t>.</a:t>
            </a:r>
          </a:p>
        </p:txBody>
      </p:sp>
      <p:sp>
        <p:nvSpPr>
          <p:cNvPr id="4" name="Content Placeholder 3">
            <a:extLst>
              <a:ext uri="{FF2B5EF4-FFF2-40B4-BE49-F238E27FC236}">
                <a16:creationId xmlns="" xmlns:a16="http://schemas.microsoft.com/office/drawing/2014/main" id="{6D37975D-C97D-4115-A898-315CB3F7DF55}"/>
              </a:ext>
            </a:extLst>
          </p:cNvPr>
          <p:cNvSpPr>
            <a:spLocks noGrp="1"/>
          </p:cNvSpPr>
          <p:nvPr>
            <p:ph sz="quarter" idx="24"/>
          </p:nvPr>
        </p:nvSpPr>
        <p:spPr>
          <a:xfrm>
            <a:off x="736600" y="2421169"/>
            <a:ext cx="1890486" cy="307517"/>
          </a:xfrm>
        </p:spPr>
        <p:txBody>
          <a:bodyPr/>
          <a:lstStyle/>
          <a:p>
            <a:r>
              <a:rPr lang="en-US" altLang="en-US" dirty="0"/>
              <a:t>For example,</a:t>
            </a:r>
            <a:endParaRPr lang="en-US" dirty="0"/>
          </a:p>
        </p:txBody>
      </p:sp>
      <p:graphicFrame>
        <p:nvGraphicFramePr>
          <p:cNvPr id="20" name="Content Placeholder 19" descr="log_10(0.001) = negative 3 because 10^(negative 3) = 0.001">
            <a:extLst>
              <a:ext uri="{FF2B5EF4-FFF2-40B4-BE49-F238E27FC236}">
                <a16:creationId xmlns="" xmlns:a16="http://schemas.microsoft.com/office/drawing/2014/main" id="{CA02364F-A97D-457D-89BC-59BFE5F6ED50}"/>
              </a:ext>
            </a:extLst>
          </p:cNvPr>
          <p:cNvGraphicFramePr>
            <a:graphicFrameLocks noGrp="1" noChangeAspect="1"/>
          </p:cNvGraphicFramePr>
          <p:nvPr>
            <p:ph sz="quarter" idx="25"/>
            <p:extLst>
              <p:ext uri="{D42A27DB-BD31-4B8C-83A1-F6EECF244321}">
                <p14:modId xmlns:p14="http://schemas.microsoft.com/office/powerpoint/2010/main" val="1575074744"/>
              </p:ext>
            </p:extLst>
          </p:nvPr>
        </p:nvGraphicFramePr>
        <p:xfrm>
          <a:off x="2627086" y="2393873"/>
          <a:ext cx="5143500" cy="428625"/>
        </p:xfrm>
        <a:graphic>
          <a:graphicData uri="http://schemas.openxmlformats.org/presentationml/2006/ole">
            <mc:AlternateContent xmlns:mc="http://schemas.openxmlformats.org/markup-compatibility/2006">
              <mc:Choice xmlns:v="urn:schemas-microsoft-com:vml" Requires="v">
                <p:oleObj spid="_x0000_s422455" name="Equation" r:id="rId3" imgW="5181480" imgH="431640" progId="Equation.DSMT4">
                  <p:embed/>
                </p:oleObj>
              </mc:Choice>
              <mc:Fallback>
                <p:oleObj name="Equation" r:id="rId3" imgW="5181480" imgH="431640" progId="Equation.DSMT4">
                  <p:embed/>
                  <p:pic>
                    <p:nvPicPr>
                      <p:cNvPr id="0" name="Picture 441" descr="log_10(0.001) = negative 3 because 10^(negative 3) = 0.00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086" y="2393873"/>
                        <a:ext cx="51435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 xmlns:a16="http://schemas.microsoft.com/office/drawing/2014/main" id="{02A263EB-6EE0-4468-BA07-539BFCFEC903}"/>
              </a:ext>
            </a:extLst>
          </p:cNvPr>
          <p:cNvSpPr>
            <a:spLocks noGrp="1"/>
          </p:cNvSpPr>
          <p:nvPr>
            <p:ph sz="quarter" idx="26"/>
          </p:nvPr>
        </p:nvSpPr>
        <p:spPr>
          <a:xfrm>
            <a:off x="736600" y="3238956"/>
            <a:ext cx="8334829" cy="307517"/>
          </a:xfrm>
        </p:spPr>
        <p:txBody>
          <a:bodyPr/>
          <a:lstStyle/>
          <a:p>
            <a:r>
              <a:rPr lang="en-US" altLang="en-US" dirty="0"/>
              <a:t>The cancellation equations (4), when applied to the functions</a:t>
            </a:r>
            <a:endParaRPr lang="en-US" dirty="0"/>
          </a:p>
        </p:txBody>
      </p:sp>
      <p:graphicFrame>
        <p:nvGraphicFramePr>
          <p:cNvPr id="22" name="Content Placeholder 21" descr="f(x) = b^x and f^(negative 1)(x) = log_b( x)">
            <a:extLst>
              <a:ext uri="{FF2B5EF4-FFF2-40B4-BE49-F238E27FC236}">
                <a16:creationId xmlns="" xmlns:a16="http://schemas.microsoft.com/office/drawing/2014/main" id="{F1957BF8-D344-4736-8578-5D11E3D7DEDB}"/>
              </a:ext>
            </a:extLst>
          </p:cNvPr>
          <p:cNvGraphicFramePr>
            <a:graphicFrameLocks noGrp="1" noChangeAspect="1"/>
          </p:cNvGraphicFramePr>
          <p:nvPr>
            <p:ph sz="quarter" idx="27"/>
            <p:extLst>
              <p:ext uri="{D42A27DB-BD31-4B8C-83A1-F6EECF244321}">
                <p14:modId xmlns:p14="http://schemas.microsoft.com/office/powerpoint/2010/main" val="4253414168"/>
              </p:ext>
            </p:extLst>
          </p:nvPr>
        </p:nvGraphicFramePr>
        <p:xfrm>
          <a:off x="736600" y="3652838"/>
          <a:ext cx="3911600" cy="457200"/>
        </p:xfrm>
        <a:graphic>
          <a:graphicData uri="http://schemas.openxmlformats.org/presentationml/2006/ole">
            <mc:AlternateContent xmlns:mc="http://schemas.openxmlformats.org/markup-compatibility/2006">
              <mc:Choice xmlns:v="urn:schemas-microsoft-com:vml" Requires="v">
                <p:oleObj spid="_x0000_s422456" name="Equation" r:id="rId5" imgW="3911400" imgH="457200" progId="Equation.DSMT4">
                  <p:embed/>
                </p:oleObj>
              </mc:Choice>
              <mc:Fallback>
                <p:oleObj name="Equation" r:id="rId5" imgW="3911400" imgH="457200" progId="Equation.DSMT4">
                  <p:embed/>
                  <p:pic>
                    <p:nvPicPr>
                      <p:cNvPr id="0" name="Picture 442" descr="f(x) = b^x and f^(negative 1)(x) = log_b(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600" y="3652838"/>
                        <a:ext cx="3911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37927B10-3066-4F6A-B59C-C363D5C0E9DF}"/>
              </a:ext>
            </a:extLst>
          </p:cNvPr>
          <p:cNvSpPr>
            <a:spLocks noGrp="1"/>
          </p:cNvSpPr>
          <p:nvPr>
            <p:ph sz="quarter" idx="28"/>
          </p:nvPr>
        </p:nvSpPr>
        <p:spPr>
          <a:xfrm>
            <a:off x="4789822" y="3730284"/>
            <a:ext cx="1166361" cy="274015"/>
          </a:xfrm>
        </p:spPr>
        <p:txBody>
          <a:bodyPr/>
          <a:lstStyle/>
          <a:p>
            <a:r>
              <a:rPr lang="en-US" altLang="en-US" dirty="0"/>
              <a:t>become</a:t>
            </a:r>
            <a:endParaRPr lang="en-US" dirty="0"/>
          </a:p>
        </p:txBody>
      </p:sp>
      <p:sp>
        <p:nvSpPr>
          <p:cNvPr id="9" name="Content Placeholder 8">
            <a:extLst>
              <a:ext uri="{FF2B5EF4-FFF2-40B4-BE49-F238E27FC236}">
                <a16:creationId xmlns="" xmlns:a16="http://schemas.microsoft.com/office/drawing/2014/main" id="{339115D8-183E-482D-9F8A-15C5596E9458}"/>
              </a:ext>
            </a:extLst>
          </p:cNvPr>
          <p:cNvSpPr>
            <a:spLocks noGrp="1"/>
          </p:cNvSpPr>
          <p:nvPr>
            <p:ph sz="quarter" idx="29"/>
          </p:nvPr>
        </p:nvSpPr>
        <p:spPr>
          <a:xfrm>
            <a:off x="2232184" y="4585863"/>
            <a:ext cx="243964" cy="303459"/>
          </a:xfrm>
        </p:spPr>
        <p:txBody>
          <a:bodyPr/>
          <a:lstStyle/>
          <a:p>
            <a:r>
              <a:rPr lang="en-US" dirty="0">
                <a:solidFill>
                  <a:srgbClr val="EF2E24"/>
                </a:solidFill>
              </a:rPr>
              <a:t>7</a:t>
            </a:r>
          </a:p>
        </p:txBody>
      </p:sp>
      <p:graphicFrame>
        <p:nvGraphicFramePr>
          <p:cNvPr id="24" name="Content Placeholder 23" descr="log_b(b^x) = x for every x element of R. b^(log_b(x)) = x for every x &gt; 0">
            <a:extLst>
              <a:ext uri="{FF2B5EF4-FFF2-40B4-BE49-F238E27FC236}">
                <a16:creationId xmlns="" xmlns:a16="http://schemas.microsoft.com/office/drawing/2014/main" id="{8AE14600-A1A8-4871-8232-AA75DA1CCF6B}"/>
              </a:ext>
            </a:extLst>
          </p:cNvPr>
          <p:cNvGraphicFramePr>
            <a:graphicFrameLocks noGrp="1" noChangeAspect="1"/>
          </p:cNvGraphicFramePr>
          <p:nvPr>
            <p:ph sz="quarter" idx="30"/>
            <p:extLst>
              <p:ext uri="{D42A27DB-BD31-4B8C-83A1-F6EECF244321}">
                <p14:modId xmlns:p14="http://schemas.microsoft.com/office/powerpoint/2010/main" val="81566680"/>
              </p:ext>
            </p:extLst>
          </p:nvPr>
        </p:nvGraphicFramePr>
        <p:xfrm>
          <a:off x="3514725" y="4470400"/>
          <a:ext cx="3990975" cy="1016000"/>
        </p:xfrm>
        <a:graphic>
          <a:graphicData uri="http://schemas.openxmlformats.org/presentationml/2006/ole">
            <mc:AlternateContent xmlns:mc="http://schemas.openxmlformats.org/markup-compatibility/2006">
              <mc:Choice xmlns:v="urn:schemas-microsoft-com:vml" Requires="v">
                <p:oleObj spid="_x0000_s422457" name="Equation" r:id="rId7" imgW="4089240" imgH="1041120" progId="Equation.DSMT4">
                  <p:embed/>
                </p:oleObj>
              </mc:Choice>
              <mc:Fallback>
                <p:oleObj name="Equation" r:id="rId7" imgW="4089240" imgH="1041120" progId="Equation.DSMT4">
                  <p:embed/>
                  <p:pic>
                    <p:nvPicPr>
                      <p:cNvPr id="0" name="Picture 443" descr="log_b(b^x) = x for every x element of R. b^(log_b(x)) = x for every x &gt; 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4725" y="4470400"/>
                        <a:ext cx="39909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9492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11C357-A200-4D31-8C11-AAA0A996078E}"/>
              </a:ext>
            </a:extLst>
          </p:cNvPr>
          <p:cNvSpPr>
            <a:spLocks noGrp="1"/>
          </p:cNvSpPr>
          <p:nvPr>
            <p:ph type="title"/>
          </p:nvPr>
        </p:nvSpPr>
        <p:spPr/>
        <p:txBody>
          <a:bodyPr/>
          <a:lstStyle/>
          <a:p>
            <a:pPr algn="l"/>
            <a:r>
              <a:rPr lang="en-US" altLang="en-US" dirty="0"/>
              <a:t>Logarithmic Functions </a:t>
            </a:r>
            <a:r>
              <a:rPr lang="en-US" altLang="en-US" b="0" dirty="0"/>
              <a:t>(3 of 5)</a:t>
            </a:r>
            <a:endParaRPr lang="en-US" dirty="0"/>
          </a:p>
        </p:txBody>
      </p:sp>
      <p:sp>
        <p:nvSpPr>
          <p:cNvPr id="3" name="Content Placeholder 2">
            <a:extLst>
              <a:ext uri="{FF2B5EF4-FFF2-40B4-BE49-F238E27FC236}">
                <a16:creationId xmlns="" xmlns:a16="http://schemas.microsoft.com/office/drawing/2014/main" id="{B90BC894-245C-4556-A638-0E9D5E9B11D5}"/>
              </a:ext>
            </a:extLst>
          </p:cNvPr>
          <p:cNvSpPr>
            <a:spLocks noGrp="1"/>
          </p:cNvSpPr>
          <p:nvPr>
            <p:ph sz="quarter" idx="23"/>
          </p:nvPr>
        </p:nvSpPr>
        <p:spPr>
          <a:xfrm>
            <a:off x="736600" y="1289050"/>
            <a:ext cx="7768772" cy="343083"/>
          </a:xfrm>
        </p:spPr>
        <p:txBody>
          <a:bodyPr/>
          <a:lstStyle/>
          <a:p>
            <a:pPr>
              <a:lnSpc>
                <a:spcPct val="100000"/>
              </a:lnSpc>
            </a:pPr>
            <a:r>
              <a:rPr lang="en-US" altLang="en-US" dirty="0">
                <a:latin typeface="Arial" panose="020B0604020202020204" pitchFamily="34" charset="0"/>
                <a:cs typeface="Arial" panose="020B0604020202020204" pitchFamily="34" charset="0"/>
              </a:rPr>
              <a:t>The logarithmic function log</a:t>
            </a:r>
            <a:r>
              <a:rPr lang="en-US" altLang="en-US" i="1" baseline="-25000" dirty="0">
                <a:latin typeface="Arial" panose="020B0604020202020204" pitchFamily="34" charset="0"/>
                <a:cs typeface="Arial" panose="020B0604020202020204" pitchFamily="34" charset="0"/>
              </a:rPr>
              <a:t>b</a:t>
            </a:r>
            <a:r>
              <a:rPr lang="en-US" altLang="en-US" dirty="0">
                <a:latin typeface="Arial" panose="020B0604020202020204" pitchFamily="34" charset="0"/>
                <a:cs typeface="Arial" panose="020B0604020202020204" pitchFamily="34" charset="0"/>
              </a:rPr>
              <a:t> has domain (0</a:t>
            </a:r>
            <a:r>
              <a:rPr lang="en-US" altLang="en-US" dirty="0" smtClean="0">
                <a:latin typeface="Arial" panose="020B0604020202020204" pitchFamily="34" charset="0"/>
                <a:cs typeface="Arial" panose="020B0604020202020204" pitchFamily="34" charset="0"/>
              </a:rPr>
              <a:t>,</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range</a:t>
            </a:r>
            <a:endParaRPr lang="en-US" dirty="0">
              <a:latin typeface="Arial" panose="020B0604020202020204" pitchFamily="34" charset="0"/>
              <a:cs typeface="Arial" panose="020B0604020202020204" pitchFamily="34" charset="0"/>
            </a:endParaRPr>
          </a:p>
        </p:txBody>
      </p:sp>
      <p:graphicFrame>
        <p:nvGraphicFramePr>
          <p:cNvPr id="20" name="Content Placeholder 19" descr="Script R">
            <a:extLst>
              <a:ext uri="{FF2B5EF4-FFF2-40B4-BE49-F238E27FC236}">
                <a16:creationId xmlns="" xmlns:a16="http://schemas.microsoft.com/office/drawing/2014/main" id="{9892BD9B-9393-43F0-9E17-64A37FEBB20E}"/>
              </a:ext>
            </a:extLst>
          </p:cNvPr>
          <p:cNvGraphicFramePr>
            <a:graphicFrameLocks noGrp="1" noChangeAspect="1"/>
          </p:cNvGraphicFramePr>
          <p:nvPr>
            <p:ph sz="quarter" idx="24"/>
            <p:extLst>
              <p:ext uri="{D42A27DB-BD31-4B8C-83A1-F6EECF244321}">
                <p14:modId xmlns:p14="http://schemas.microsoft.com/office/powerpoint/2010/main" val="1088904821"/>
              </p:ext>
            </p:extLst>
          </p:nvPr>
        </p:nvGraphicFramePr>
        <p:xfrm>
          <a:off x="8545513" y="1320800"/>
          <a:ext cx="317500" cy="266700"/>
        </p:xfrm>
        <a:graphic>
          <a:graphicData uri="http://schemas.openxmlformats.org/presentationml/2006/ole">
            <mc:AlternateContent xmlns:mc="http://schemas.openxmlformats.org/markup-compatibility/2006">
              <mc:Choice xmlns:v="urn:schemas-microsoft-com:vml" Requires="v">
                <p:oleObj spid="_x0000_s423480" name="Equation" r:id="rId3" imgW="317160" imgH="266400" progId="Equation.DSMT4">
                  <p:embed/>
                </p:oleObj>
              </mc:Choice>
              <mc:Fallback>
                <p:oleObj name="Equation" r:id="rId3" imgW="317160" imgH="266400" progId="Equation.DSMT4">
                  <p:embed/>
                  <p:pic>
                    <p:nvPicPr>
                      <p:cNvPr id="0" name="Picture 442" descr="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5513" y="1320800"/>
                        <a:ext cx="3175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9DD3EC9A-CDD3-46EC-B6DB-CEF1606FF3CE}"/>
              </a:ext>
            </a:extLst>
          </p:cNvPr>
          <p:cNvSpPr>
            <a:spLocks noGrp="1"/>
          </p:cNvSpPr>
          <p:nvPr>
            <p:ph sz="quarter" idx="25"/>
          </p:nvPr>
        </p:nvSpPr>
        <p:spPr>
          <a:xfrm>
            <a:off x="8935510" y="1317647"/>
            <a:ext cx="2120287" cy="351062"/>
          </a:xfrm>
        </p:spPr>
        <p:txBody>
          <a:bodyPr/>
          <a:lstStyle/>
          <a:p>
            <a:pPr>
              <a:lnSpc>
                <a:spcPct val="100000"/>
              </a:lnSpc>
            </a:pPr>
            <a:r>
              <a:rPr lang="en-US" altLang="en-US" dirty="0"/>
              <a:t>Its graph is the</a:t>
            </a:r>
            <a:endParaRPr lang="en-US" dirty="0"/>
          </a:p>
        </p:txBody>
      </p:sp>
      <p:sp>
        <p:nvSpPr>
          <p:cNvPr id="6" name="Content Placeholder 5">
            <a:extLst>
              <a:ext uri="{FF2B5EF4-FFF2-40B4-BE49-F238E27FC236}">
                <a16:creationId xmlns="" xmlns:a16="http://schemas.microsoft.com/office/drawing/2014/main" id="{58CEDD6B-67B5-4775-9629-EE14FA515C1A}"/>
              </a:ext>
            </a:extLst>
          </p:cNvPr>
          <p:cNvSpPr>
            <a:spLocks noGrp="1"/>
          </p:cNvSpPr>
          <p:nvPr>
            <p:ph sz="quarter" idx="26"/>
          </p:nvPr>
        </p:nvSpPr>
        <p:spPr>
          <a:xfrm>
            <a:off x="736600" y="1726693"/>
            <a:ext cx="3429000" cy="293007"/>
          </a:xfrm>
        </p:spPr>
        <p:txBody>
          <a:bodyPr/>
          <a:lstStyle/>
          <a:p>
            <a:r>
              <a:rPr lang="en-US" altLang="en-US" dirty="0"/>
              <a:t>reflection of the graph of</a:t>
            </a:r>
            <a:endParaRPr lang="en-US" dirty="0"/>
          </a:p>
        </p:txBody>
      </p:sp>
      <p:graphicFrame>
        <p:nvGraphicFramePr>
          <p:cNvPr id="22" name="Content Placeholder 21" descr="y = b^x">
            <a:extLst>
              <a:ext uri="{FF2B5EF4-FFF2-40B4-BE49-F238E27FC236}">
                <a16:creationId xmlns="" xmlns:a16="http://schemas.microsoft.com/office/drawing/2014/main" id="{5403B2E4-14D0-4D49-85D3-6279480F3E98}"/>
              </a:ext>
            </a:extLst>
          </p:cNvPr>
          <p:cNvGraphicFramePr>
            <a:graphicFrameLocks noGrp="1" noChangeAspect="1"/>
          </p:cNvGraphicFramePr>
          <p:nvPr>
            <p:ph sz="quarter" idx="30"/>
            <p:extLst>
              <p:ext uri="{D42A27DB-BD31-4B8C-83A1-F6EECF244321}">
                <p14:modId xmlns:p14="http://schemas.microsoft.com/office/powerpoint/2010/main" val="1381183404"/>
              </p:ext>
            </p:extLst>
          </p:nvPr>
        </p:nvGraphicFramePr>
        <p:xfrm>
          <a:off x="4124325" y="1668463"/>
          <a:ext cx="773113" cy="369887"/>
        </p:xfrm>
        <a:graphic>
          <a:graphicData uri="http://schemas.openxmlformats.org/presentationml/2006/ole">
            <mc:AlternateContent xmlns:mc="http://schemas.openxmlformats.org/markup-compatibility/2006">
              <mc:Choice xmlns:v="urn:schemas-microsoft-com:vml" Requires="v">
                <p:oleObj spid="_x0000_s423481" name="Equation" r:id="rId5" imgW="850680" imgH="406080" progId="Equation.DSMT4">
                  <p:embed/>
                </p:oleObj>
              </mc:Choice>
              <mc:Fallback>
                <p:oleObj name="Equation" r:id="rId5" imgW="850680" imgH="406080" progId="Equation.DSMT4">
                  <p:embed/>
                  <p:pic>
                    <p:nvPicPr>
                      <p:cNvPr id="0" name="Picture 443" descr="y = b^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4325" y="1668463"/>
                        <a:ext cx="7731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8877942E-3368-4A93-AC7E-8F32A8B59C1C}"/>
              </a:ext>
            </a:extLst>
          </p:cNvPr>
          <p:cNvSpPr>
            <a:spLocks noGrp="1"/>
          </p:cNvSpPr>
          <p:nvPr>
            <p:ph sz="quarter" idx="27"/>
          </p:nvPr>
        </p:nvSpPr>
        <p:spPr>
          <a:xfrm>
            <a:off x="4934857" y="1707520"/>
            <a:ext cx="2746103" cy="363988"/>
          </a:xfrm>
        </p:spPr>
        <p:txBody>
          <a:bodyPr/>
          <a:lstStyle/>
          <a:p>
            <a:r>
              <a:rPr lang="en-US" altLang="en-US" dirty="0"/>
              <a:t>about the line </a:t>
            </a:r>
            <a:r>
              <a:rPr lang="en-US" altLang="en-US" i="1" dirty="0"/>
              <a:t>y</a:t>
            </a:r>
            <a:r>
              <a:rPr lang="en-US" altLang="en-US" dirty="0"/>
              <a:t> = </a:t>
            </a:r>
            <a:r>
              <a:rPr lang="en-US" altLang="en-US" i="1" dirty="0"/>
              <a:t>x</a:t>
            </a:r>
            <a:r>
              <a:rPr lang="en-US" altLang="en-US" dirty="0"/>
              <a:t>.</a:t>
            </a:r>
            <a:endParaRPr lang="en-US" dirty="0"/>
          </a:p>
        </p:txBody>
      </p:sp>
      <p:sp>
        <p:nvSpPr>
          <p:cNvPr id="8" name="Content Placeholder 7">
            <a:extLst>
              <a:ext uri="{FF2B5EF4-FFF2-40B4-BE49-F238E27FC236}">
                <a16:creationId xmlns="" xmlns:a16="http://schemas.microsoft.com/office/drawing/2014/main" id="{927716AE-CB0A-452F-A694-6B98647D87E0}"/>
              </a:ext>
            </a:extLst>
          </p:cNvPr>
          <p:cNvSpPr>
            <a:spLocks noGrp="1"/>
          </p:cNvSpPr>
          <p:nvPr>
            <p:ph sz="quarter" idx="28"/>
          </p:nvPr>
        </p:nvSpPr>
        <p:spPr>
          <a:xfrm>
            <a:off x="736600" y="2316487"/>
            <a:ext cx="5572760" cy="1006155"/>
          </a:xfrm>
        </p:spPr>
        <p:txBody>
          <a:bodyPr/>
          <a:lstStyle/>
          <a:p>
            <a:r>
              <a:rPr lang="en-US" altLang="en-US" dirty="0"/>
              <a:t>Figure 11 shows the case where </a:t>
            </a:r>
            <a:r>
              <a:rPr lang="en-US" altLang="en-US" i="1" dirty="0"/>
              <a:t>b </a:t>
            </a:r>
            <a:r>
              <a:rPr lang="en-US" altLang="en-US" dirty="0"/>
              <a:t>&gt; 1. (The most </a:t>
            </a:r>
            <a:r>
              <a:rPr lang="en-US" altLang="en-US" dirty="0" smtClean="0"/>
              <a:t>important logarithmic functions </a:t>
            </a:r>
            <a:r>
              <a:rPr lang="en-US" altLang="en-US" dirty="0"/>
              <a:t>have base </a:t>
            </a:r>
            <a:r>
              <a:rPr lang="en-US" altLang="en-US" i="1" dirty="0"/>
              <a:t>b </a:t>
            </a:r>
            <a:r>
              <a:rPr lang="en-US" altLang="en-US" dirty="0"/>
              <a:t>&gt; 1.)</a:t>
            </a:r>
          </a:p>
        </p:txBody>
      </p:sp>
      <p:sp>
        <p:nvSpPr>
          <p:cNvPr id="15" name="Content Placeholder 14">
            <a:extLst>
              <a:ext uri="{FF2B5EF4-FFF2-40B4-BE49-F238E27FC236}">
                <a16:creationId xmlns="" xmlns:a16="http://schemas.microsoft.com/office/drawing/2014/main" id="{493DE5D7-210E-43AB-AE2E-3D6E9D4876AF}"/>
              </a:ext>
            </a:extLst>
          </p:cNvPr>
          <p:cNvSpPr>
            <a:spLocks noGrp="1"/>
          </p:cNvSpPr>
          <p:nvPr>
            <p:ph sz="quarter" idx="35"/>
          </p:nvPr>
        </p:nvSpPr>
        <p:spPr>
          <a:xfrm>
            <a:off x="9214297" y="5749578"/>
            <a:ext cx="926532" cy="267387"/>
          </a:xfrm>
        </p:spPr>
        <p:txBody>
          <a:bodyPr/>
          <a:lstStyle/>
          <a:p>
            <a:r>
              <a:rPr lang="en-US" altLang="en-US" sz="1200" b="1" dirty="0"/>
              <a:t>Figure 11</a:t>
            </a:r>
          </a:p>
        </p:txBody>
      </p:sp>
      <p:pic>
        <p:nvPicPr>
          <p:cNvPr id="25" name="Content Placeholder 24" descr="Two curves and a line are graphed on the x y coordinate plane. The curve y = log_a (x), where a &gt; 1, rises away from the negative y-axis goes up and to the right, passes through the x-axis, goes up and to the right, and exits the top right of the viewing window. The curve y = b^x, where b &gt; 1, rises away from the negative x-axis, goes up and to the right, passes through the y-axis, goes up and to the right, and exits the top right of the viewing window. The second curve is a reflection of the first curve about y = x.">
            <a:extLst>
              <a:ext uri="{FF2B5EF4-FFF2-40B4-BE49-F238E27FC236}">
                <a16:creationId xmlns="" xmlns:a16="http://schemas.microsoft.com/office/drawing/2014/main" id="{61EDECDE-4331-44E0-A52C-4A7BF1311306}"/>
              </a:ext>
            </a:extLst>
          </p:cNvPr>
          <p:cNvPicPr>
            <a:picLocks noGrp="1" noChangeAspect="1"/>
          </p:cNvPicPr>
          <p:nvPr>
            <p:ph sz="quarter" idx="34"/>
          </p:nvPr>
        </p:nvPicPr>
        <p:blipFill>
          <a:blip r:embed="rId7"/>
          <a:stretch>
            <a:fillRect/>
          </a:stretch>
        </p:blipFill>
        <p:spPr>
          <a:xfrm>
            <a:off x="7780972" y="2210052"/>
            <a:ext cx="3435665" cy="3067342"/>
          </a:xfrm>
          <a:prstGeom prst="rect">
            <a:avLst/>
          </a:prstGeom>
        </p:spPr>
      </p:pic>
      <p:sp>
        <p:nvSpPr>
          <p:cNvPr id="9" name="Content Placeholder 8">
            <a:extLst>
              <a:ext uri="{FF2B5EF4-FFF2-40B4-BE49-F238E27FC236}">
                <a16:creationId xmlns="" xmlns:a16="http://schemas.microsoft.com/office/drawing/2014/main" id="{7660865A-28EA-45B7-BF20-CADBB63D50E1}"/>
              </a:ext>
            </a:extLst>
          </p:cNvPr>
          <p:cNvSpPr>
            <a:spLocks noGrp="1"/>
          </p:cNvSpPr>
          <p:nvPr>
            <p:ph sz="quarter" idx="29"/>
          </p:nvPr>
        </p:nvSpPr>
        <p:spPr>
          <a:xfrm>
            <a:off x="736600" y="3583721"/>
            <a:ext cx="1759857" cy="333805"/>
          </a:xfrm>
        </p:spPr>
        <p:txBody>
          <a:bodyPr/>
          <a:lstStyle/>
          <a:p>
            <a:r>
              <a:rPr lang="en-US" altLang="en-US" dirty="0"/>
              <a:t>The fact that</a:t>
            </a:r>
            <a:endParaRPr lang="en-US" dirty="0"/>
          </a:p>
        </p:txBody>
      </p:sp>
      <p:graphicFrame>
        <p:nvGraphicFramePr>
          <p:cNvPr id="24" name="Content Placeholder 23" descr="y = b^x">
            <a:extLst>
              <a:ext uri="{FF2B5EF4-FFF2-40B4-BE49-F238E27FC236}">
                <a16:creationId xmlns="" xmlns:a16="http://schemas.microsoft.com/office/drawing/2014/main" id="{DC802B1F-2753-4175-AF05-48C07F7E11AA}"/>
              </a:ext>
            </a:extLst>
          </p:cNvPr>
          <p:cNvGraphicFramePr>
            <a:graphicFrameLocks noGrp="1" noChangeAspect="1"/>
          </p:cNvGraphicFramePr>
          <p:nvPr>
            <p:ph sz="quarter" idx="31"/>
            <p:extLst>
              <p:ext uri="{D42A27DB-BD31-4B8C-83A1-F6EECF244321}">
                <p14:modId xmlns:p14="http://schemas.microsoft.com/office/powerpoint/2010/main" val="2352339399"/>
              </p:ext>
            </p:extLst>
          </p:nvPr>
        </p:nvGraphicFramePr>
        <p:xfrm>
          <a:off x="2514600" y="3508375"/>
          <a:ext cx="850900" cy="406400"/>
        </p:xfrm>
        <a:graphic>
          <a:graphicData uri="http://schemas.openxmlformats.org/presentationml/2006/ole">
            <mc:AlternateContent xmlns:mc="http://schemas.openxmlformats.org/markup-compatibility/2006">
              <mc:Choice xmlns:v="urn:schemas-microsoft-com:vml" Requires="v">
                <p:oleObj spid="_x0000_s423482" name="Equation" r:id="rId8" imgW="850680" imgH="406080" progId="Equation.DSMT4">
                  <p:embed/>
                </p:oleObj>
              </mc:Choice>
              <mc:Fallback>
                <p:oleObj name="Equation" r:id="rId8" imgW="850680" imgH="406080" progId="Equation.DSMT4">
                  <p:embed/>
                  <p:pic>
                    <p:nvPicPr>
                      <p:cNvPr id="0" name="Picture 444" descr="y = b^x"/>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3508375"/>
                        <a:ext cx="8509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11C7ED0D-E75D-41B4-8958-DD7078878FA3}"/>
              </a:ext>
            </a:extLst>
          </p:cNvPr>
          <p:cNvSpPr>
            <a:spLocks noGrp="1"/>
          </p:cNvSpPr>
          <p:nvPr>
            <p:ph sz="quarter" idx="32"/>
          </p:nvPr>
        </p:nvSpPr>
        <p:spPr>
          <a:xfrm>
            <a:off x="3412682" y="3578309"/>
            <a:ext cx="2334975" cy="320930"/>
          </a:xfrm>
        </p:spPr>
        <p:txBody>
          <a:bodyPr/>
          <a:lstStyle/>
          <a:p>
            <a:r>
              <a:rPr lang="en-US" altLang="en-US" dirty="0"/>
              <a:t>is a very rapidly</a:t>
            </a:r>
          </a:p>
        </p:txBody>
      </p:sp>
      <p:sp>
        <p:nvSpPr>
          <p:cNvPr id="13" name="Content Placeholder 12">
            <a:extLst>
              <a:ext uri="{FF2B5EF4-FFF2-40B4-BE49-F238E27FC236}">
                <a16:creationId xmlns="" xmlns:a16="http://schemas.microsoft.com/office/drawing/2014/main" id="{19D5E244-F2D2-4118-9B93-A57A16F9AEBB}"/>
              </a:ext>
            </a:extLst>
          </p:cNvPr>
          <p:cNvSpPr>
            <a:spLocks noGrp="1"/>
          </p:cNvSpPr>
          <p:nvPr>
            <p:ph sz="quarter" idx="33"/>
          </p:nvPr>
        </p:nvSpPr>
        <p:spPr>
          <a:xfrm>
            <a:off x="791464" y="3997852"/>
            <a:ext cx="5444744" cy="1067924"/>
          </a:xfrm>
        </p:spPr>
        <p:txBody>
          <a:bodyPr/>
          <a:lstStyle/>
          <a:p>
            <a:pPr>
              <a:lnSpc>
                <a:spcPct val="100000"/>
              </a:lnSpc>
              <a:spcAft>
                <a:spcPts val="600"/>
              </a:spcAft>
            </a:pPr>
            <a:r>
              <a:rPr lang="en-US" altLang="en-US" dirty="0"/>
              <a:t>increasing function for </a:t>
            </a:r>
            <a:r>
              <a:rPr lang="en-US" altLang="en-US" i="1" dirty="0"/>
              <a:t>x </a:t>
            </a:r>
            <a:r>
              <a:rPr lang="en-US" altLang="en-US" dirty="0"/>
              <a:t>&gt; 0 is reflected in the fact that </a:t>
            </a:r>
            <a:r>
              <a:rPr lang="en-US" altLang="en-US" i="1" dirty="0"/>
              <a:t>y</a:t>
            </a:r>
            <a:r>
              <a:rPr lang="en-US" altLang="en-US" dirty="0"/>
              <a:t> = log</a:t>
            </a:r>
            <a:r>
              <a:rPr lang="en-US" altLang="en-US" i="1" baseline="-25000" dirty="0"/>
              <a:t>b </a:t>
            </a:r>
            <a:r>
              <a:rPr lang="en-US" altLang="en-US" i="1" dirty="0"/>
              <a:t>x </a:t>
            </a:r>
            <a:r>
              <a:rPr lang="en-US" altLang="en-US" dirty="0"/>
              <a:t>is a very slowly increasing function for </a:t>
            </a:r>
            <a:r>
              <a:rPr lang="en-US" altLang="en-US" i="1" dirty="0"/>
              <a:t>x </a:t>
            </a:r>
            <a:r>
              <a:rPr lang="en-US" altLang="en-US" dirty="0"/>
              <a:t>&gt; 1.</a:t>
            </a:r>
          </a:p>
        </p:txBody>
      </p:sp>
    </p:spTree>
    <p:extLst>
      <p:ext uri="{BB962C8B-B14F-4D97-AF65-F5344CB8AC3E}">
        <p14:creationId xmlns:p14="http://schemas.microsoft.com/office/powerpoint/2010/main" val="3118261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848DD-DBEA-4C45-8971-743ACD33F555}"/>
              </a:ext>
            </a:extLst>
          </p:cNvPr>
          <p:cNvSpPr>
            <a:spLocks noGrp="1"/>
          </p:cNvSpPr>
          <p:nvPr>
            <p:ph type="title"/>
          </p:nvPr>
        </p:nvSpPr>
        <p:spPr/>
        <p:txBody>
          <a:bodyPr/>
          <a:lstStyle/>
          <a:p>
            <a:pPr algn="l"/>
            <a:r>
              <a:rPr lang="en-US" altLang="en-US" dirty="0"/>
              <a:t>Logarithmic Functions </a:t>
            </a:r>
            <a:r>
              <a:rPr lang="en-US" altLang="en-US" b="0" dirty="0"/>
              <a:t>(4 of 5)</a:t>
            </a:r>
            <a:endParaRPr lang="en-US" dirty="0"/>
          </a:p>
        </p:txBody>
      </p:sp>
      <p:sp>
        <p:nvSpPr>
          <p:cNvPr id="3" name="Content Placeholder 2">
            <a:extLst>
              <a:ext uri="{FF2B5EF4-FFF2-40B4-BE49-F238E27FC236}">
                <a16:creationId xmlns="" xmlns:a16="http://schemas.microsoft.com/office/drawing/2014/main" id="{86635B24-9141-4F88-9EEE-07C3DD8D21EA}"/>
              </a:ext>
            </a:extLst>
          </p:cNvPr>
          <p:cNvSpPr>
            <a:spLocks noGrp="1"/>
          </p:cNvSpPr>
          <p:nvPr>
            <p:ph sz="quarter" idx="23"/>
          </p:nvPr>
        </p:nvSpPr>
        <p:spPr>
          <a:xfrm>
            <a:off x="736600" y="1289050"/>
            <a:ext cx="11344564" cy="936914"/>
          </a:xfrm>
        </p:spPr>
        <p:txBody>
          <a:bodyPr/>
          <a:lstStyle/>
          <a:p>
            <a:pPr>
              <a:lnSpc>
                <a:spcPct val="100000"/>
              </a:lnSpc>
            </a:pPr>
            <a:r>
              <a:rPr lang="en-US" altLang="en-US" dirty="0"/>
              <a:t>Figure 12 shows the graphs of </a:t>
            </a:r>
            <a:r>
              <a:rPr lang="en-US" altLang="en-US" i="1" dirty="0"/>
              <a:t>y</a:t>
            </a:r>
            <a:r>
              <a:rPr lang="en-US" altLang="en-US" dirty="0"/>
              <a:t> = log</a:t>
            </a:r>
            <a:r>
              <a:rPr lang="en-US" altLang="en-US" i="1" baseline="-25000" dirty="0"/>
              <a:t>b </a:t>
            </a:r>
            <a:r>
              <a:rPr lang="en-US" altLang="en-US" i="1" dirty="0"/>
              <a:t>x </a:t>
            </a:r>
            <a:r>
              <a:rPr lang="en-US" altLang="en-US" dirty="0"/>
              <a:t>with various values of the base </a:t>
            </a:r>
            <a:r>
              <a:rPr lang="en-US" altLang="en-US" i="1" dirty="0"/>
              <a:t>b </a:t>
            </a:r>
            <a:r>
              <a:rPr lang="en-US" altLang="en-US" dirty="0"/>
              <a:t>&gt; 1.</a:t>
            </a:r>
          </a:p>
          <a:p>
            <a:pPr>
              <a:lnSpc>
                <a:spcPct val="100000"/>
              </a:lnSpc>
            </a:pPr>
            <a:r>
              <a:rPr lang="en-US" altLang="en-US" dirty="0"/>
              <a:t>Since log</a:t>
            </a:r>
            <a:r>
              <a:rPr lang="en-US" altLang="en-US" i="1" baseline="-25000" dirty="0"/>
              <a:t>b</a:t>
            </a:r>
            <a:r>
              <a:rPr lang="en-US" altLang="en-US" i="1" dirty="0"/>
              <a:t> </a:t>
            </a:r>
            <a:r>
              <a:rPr lang="en-US" altLang="en-US" dirty="0"/>
              <a:t>1 = 0, the graphs of all logarithmic functions pass through the point (1, 0).</a:t>
            </a:r>
          </a:p>
        </p:txBody>
      </p:sp>
      <p:sp>
        <p:nvSpPr>
          <p:cNvPr id="5" name="Content Placeholder 4">
            <a:extLst>
              <a:ext uri="{FF2B5EF4-FFF2-40B4-BE49-F238E27FC236}">
                <a16:creationId xmlns="" xmlns:a16="http://schemas.microsoft.com/office/drawing/2014/main" id="{97731110-EFAD-402B-8736-50CCBBC1412F}"/>
              </a:ext>
            </a:extLst>
          </p:cNvPr>
          <p:cNvSpPr>
            <a:spLocks noGrp="1"/>
          </p:cNvSpPr>
          <p:nvPr>
            <p:ph sz="quarter" idx="25"/>
          </p:nvPr>
        </p:nvSpPr>
        <p:spPr>
          <a:xfrm>
            <a:off x="5704484" y="5738720"/>
            <a:ext cx="988715" cy="268016"/>
          </a:xfrm>
        </p:spPr>
        <p:txBody>
          <a:bodyPr/>
          <a:lstStyle/>
          <a:p>
            <a:r>
              <a:rPr lang="en-US" altLang="en-US" sz="1200" b="1" dirty="0"/>
              <a:t>Figure 12</a:t>
            </a:r>
          </a:p>
        </p:txBody>
      </p:sp>
      <p:pic>
        <p:nvPicPr>
          <p:cNvPr id="7" name="Content Placeholder 6" descr="Four curves of the family of log x functions are graphed on the x y coordinate plane. The curves y = log_2(x), y = log_3(x), y = log_5(x), and y = log_10(x) rise away along the negative y axis, goes up and to the right, passes through (1, 0), goes up and to the right, and exits the top right of the viewing window. The curves are closer to the y and x axes as the value of the base increases.">
            <a:extLst>
              <a:ext uri="{FF2B5EF4-FFF2-40B4-BE49-F238E27FC236}">
                <a16:creationId xmlns="" xmlns:a16="http://schemas.microsoft.com/office/drawing/2014/main" id="{BF94DBBE-DA7A-41E3-AB7D-924A015F08A5}"/>
              </a:ext>
            </a:extLst>
          </p:cNvPr>
          <p:cNvPicPr>
            <a:picLocks noGrp="1" noChangeAspect="1"/>
          </p:cNvPicPr>
          <p:nvPr>
            <p:ph sz="quarter" idx="24"/>
          </p:nvPr>
        </p:nvPicPr>
        <p:blipFill>
          <a:blip r:embed="rId2"/>
          <a:stretch>
            <a:fillRect/>
          </a:stretch>
        </p:blipFill>
        <p:spPr>
          <a:xfrm>
            <a:off x="4216401" y="2427223"/>
            <a:ext cx="3642138" cy="3102115"/>
          </a:xfrm>
          <a:prstGeom prst="rect">
            <a:avLst/>
          </a:prstGeom>
        </p:spPr>
      </p:pic>
    </p:spTree>
    <p:extLst>
      <p:ext uri="{BB962C8B-B14F-4D97-AF65-F5344CB8AC3E}">
        <p14:creationId xmlns:p14="http://schemas.microsoft.com/office/powerpoint/2010/main" val="3838143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 xmlns:a16="http://schemas.microsoft.com/office/drawing/2014/main" id="{FCB26E11-CB3A-45A1-965F-201909AB3481}"/>
              </a:ext>
            </a:extLst>
          </p:cNvPr>
          <p:cNvSpPr>
            <a:spLocks noGrp="1"/>
          </p:cNvSpPr>
          <p:nvPr>
            <p:ph type="title"/>
          </p:nvPr>
        </p:nvSpPr>
        <p:spPr/>
        <p:txBody>
          <a:bodyPr/>
          <a:lstStyle/>
          <a:p>
            <a:pPr algn="l"/>
            <a:r>
              <a:rPr lang="en-US" altLang="en-US" dirty="0"/>
              <a:t>Logarithmic Functions </a:t>
            </a:r>
            <a:r>
              <a:rPr lang="en-US" altLang="en-US" b="0" dirty="0"/>
              <a:t>(5 of 5)</a:t>
            </a:r>
            <a:endParaRPr lang="en-US" dirty="0"/>
          </a:p>
        </p:txBody>
      </p:sp>
      <p:sp>
        <p:nvSpPr>
          <p:cNvPr id="17" name="Content Placeholder 16">
            <a:extLst>
              <a:ext uri="{FF2B5EF4-FFF2-40B4-BE49-F238E27FC236}">
                <a16:creationId xmlns="" xmlns:a16="http://schemas.microsoft.com/office/drawing/2014/main" id="{CF2DEED2-7C97-41ED-920C-FC16C73FF281}"/>
              </a:ext>
            </a:extLst>
          </p:cNvPr>
          <p:cNvSpPr>
            <a:spLocks noGrp="1"/>
          </p:cNvSpPr>
          <p:nvPr>
            <p:ph sz="quarter" idx="23"/>
          </p:nvPr>
        </p:nvSpPr>
        <p:spPr>
          <a:xfrm>
            <a:off x="736599" y="1289049"/>
            <a:ext cx="10874829" cy="672105"/>
          </a:xfrm>
        </p:spPr>
        <p:txBody>
          <a:bodyPr/>
          <a:lstStyle/>
          <a:p>
            <a:pPr>
              <a:lnSpc>
                <a:spcPct val="100000"/>
              </a:lnSpc>
            </a:pPr>
            <a:r>
              <a:rPr lang="en-US" altLang="en-US" dirty="0"/>
              <a:t>The following properties of logarithmic functions follow from the corresponding properties of exponential functions.</a:t>
            </a:r>
          </a:p>
        </p:txBody>
      </p:sp>
      <p:sp>
        <p:nvSpPr>
          <p:cNvPr id="18" name="Content Placeholder 17">
            <a:extLst>
              <a:ext uri="{FF2B5EF4-FFF2-40B4-BE49-F238E27FC236}">
                <a16:creationId xmlns="" xmlns:a16="http://schemas.microsoft.com/office/drawing/2014/main" id="{38995DEE-A75B-4460-9D5B-8796F7287581}"/>
              </a:ext>
            </a:extLst>
          </p:cNvPr>
          <p:cNvSpPr>
            <a:spLocks noGrp="1"/>
          </p:cNvSpPr>
          <p:nvPr>
            <p:ph sz="quarter" idx="24"/>
          </p:nvPr>
        </p:nvSpPr>
        <p:spPr>
          <a:xfrm>
            <a:off x="736600" y="2150200"/>
            <a:ext cx="8037946" cy="362092"/>
          </a:xfrm>
        </p:spPr>
        <p:txBody>
          <a:bodyPr/>
          <a:lstStyle/>
          <a:p>
            <a:r>
              <a:rPr lang="en-US" b="1" dirty="0">
                <a:solidFill>
                  <a:srgbClr val="EF2E24"/>
                </a:solidFill>
              </a:rPr>
              <a:t>Laws of Logarithms </a:t>
            </a:r>
            <a:r>
              <a:rPr lang="en-US" dirty="0"/>
              <a:t>If </a:t>
            </a:r>
            <a:r>
              <a:rPr lang="en-US" i="1" dirty="0"/>
              <a:t>x</a:t>
            </a:r>
            <a:r>
              <a:rPr lang="en-US" dirty="0"/>
              <a:t> and </a:t>
            </a:r>
            <a:r>
              <a:rPr lang="en-US" i="1" dirty="0"/>
              <a:t>y</a:t>
            </a:r>
            <a:r>
              <a:rPr lang="en-US" dirty="0"/>
              <a:t> are positive numbers, then</a:t>
            </a:r>
          </a:p>
        </p:txBody>
      </p:sp>
      <p:sp>
        <p:nvSpPr>
          <p:cNvPr id="19" name="Content Placeholder 18">
            <a:extLst>
              <a:ext uri="{FF2B5EF4-FFF2-40B4-BE49-F238E27FC236}">
                <a16:creationId xmlns="" xmlns:a16="http://schemas.microsoft.com/office/drawing/2014/main" id="{2BEE347F-8693-4E3A-883A-DA477FCD4966}"/>
              </a:ext>
            </a:extLst>
          </p:cNvPr>
          <p:cNvSpPr>
            <a:spLocks noGrp="1"/>
          </p:cNvSpPr>
          <p:nvPr>
            <p:ph sz="quarter" idx="25"/>
          </p:nvPr>
        </p:nvSpPr>
        <p:spPr>
          <a:xfrm>
            <a:off x="736600" y="2820687"/>
            <a:ext cx="398463" cy="406701"/>
          </a:xfrm>
        </p:spPr>
        <p:txBody>
          <a:bodyPr/>
          <a:lstStyle/>
          <a:p>
            <a:pPr marL="457200" indent="-457200">
              <a:buFont typeface="+mj-lt"/>
              <a:buAutoNum type="arabicPeriod"/>
            </a:pPr>
            <a:r>
              <a:rPr lang="en-US" dirty="0"/>
              <a:t> </a:t>
            </a:r>
          </a:p>
        </p:txBody>
      </p:sp>
      <p:graphicFrame>
        <p:nvGraphicFramePr>
          <p:cNvPr id="34" name="Content Placeholder 33" descr="log_b(x y) = log_b(x) + log_b(y)">
            <a:extLst>
              <a:ext uri="{FF2B5EF4-FFF2-40B4-BE49-F238E27FC236}">
                <a16:creationId xmlns="" xmlns:a16="http://schemas.microsoft.com/office/drawing/2014/main" id="{39CCC3E6-A4FF-4A4E-AB2B-F0CF843316BF}"/>
              </a:ext>
            </a:extLst>
          </p:cNvPr>
          <p:cNvGraphicFramePr>
            <a:graphicFrameLocks noGrp="1" noChangeAspect="1"/>
          </p:cNvGraphicFramePr>
          <p:nvPr>
            <p:ph sz="quarter" idx="26"/>
            <p:extLst>
              <p:ext uri="{D42A27DB-BD31-4B8C-83A1-F6EECF244321}">
                <p14:modId xmlns:p14="http://schemas.microsoft.com/office/powerpoint/2010/main" val="3888766249"/>
              </p:ext>
            </p:extLst>
          </p:nvPr>
        </p:nvGraphicFramePr>
        <p:xfrm>
          <a:off x="1135063" y="2813050"/>
          <a:ext cx="3175000" cy="414338"/>
        </p:xfrm>
        <a:graphic>
          <a:graphicData uri="http://schemas.openxmlformats.org/presentationml/2006/ole">
            <mc:AlternateContent xmlns:mc="http://schemas.openxmlformats.org/markup-compatibility/2006">
              <mc:Choice xmlns:v="urn:schemas-microsoft-com:vml" Requires="v">
                <p:oleObj spid="_x0000_s424496" name="Equation" r:id="rId3" imgW="3314520" imgH="431640" progId="Equation.DSMT4">
                  <p:embed/>
                </p:oleObj>
              </mc:Choice>
              <mc:Fallback>
                <p:oleObj name="Equation" r:id="rId3" imgW="3314520" imgH="431640" progId="Equation.DSMT4">
                  <p:embed/>
                  <p:pic>
                    <p:nvPicPr>
                      <p:cNvPr id="0" name="Picture 434" descr="log_b(x y) = log_b(x) + log_b(y)"/>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63" y="2813050"/>
                        <a:ext cx="31750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Content Placeholder 20">
            <a:extLst>
              <a:ext uri="{FF2B5EF4-FFF2-40B4-BE49-F238E27FC236}">
                <a16:creationId xmlns="" xmlns:a16="http://schemas.microsoft.com/office/drawing/2014/main" id="{5316E694-C7CA-4AA4-ABE0-CAA27A41C793}"/>
              </a:ext>
            </a:extLst>
          </p:cNvPr>
          <p:cNvSpPr>
            <a:spLocks noGrp="1"/>
          </p:cNvSpPr>
          <p:nvPr>
            <p:ph sz="quarter" idx="27"/>
          </p:nvPr>
        </p:nvSpPr>
        <p:spPr>
          <a:xfrm>
            <a:off x="736600" y="3584333"/>
            <a:ext cx="322943" cy="606667"/>
          </a:xfrm>
        </p:spPr>
        <p:txBody>
          <a:bodyPr/>
          <a:lstStyle/>
          <a:p>
            <a:pPr marL="457200" indent="-457200">
              <a:buFont typeface="+mj-lt"/>
              <a:buAutoNum type="arabicPeriod" startAt="2"/>
            </a:pPr>
            <a:r>
              <a:rPr lang="en-US" dirty="0"/>
              <a:t> </a:t>
            </a:r>
          </a:p>
        </p:txBody>
      </p:sp>
      <p:graphicFrame>
        <p:nvGraphicFramePr>
          <p:cNvPr id="36" name="Content Placeholder 35" descr="log_b(x/y) = log_b(x) minus log_b(y)">
            <a:extLst>
              <a:ext uri="{FF2B5EF4-FFF2-40B4-BE49-F238E27FC236}">
                <a16:creationId xmlns="" xmlns:a16="http://schemas.microsoft.com/office/drawing/2014/main" id="{717FA369-780B-4A19-8F7E-C8F9C3F29CC8}"/>
              </a:ext>
            </a:extLst>
          </p:cNvPr>
          <p:cNvGraphicFramePr>
            <a:graphicFrameLocks noGrp="1" noChangeAspect="1"/>
          </p:cNvGraphicFramePr>
          <p:nvPr>
            <p:ph sz="quarter" idx="28"/>
            <p:extLst>
              <p:ext uri="{D42A27DB-BD31-4B8C-83A1-F6EECF244321}">
                <p14:modId xmlns:p14="http://schemas.microsoft.com/office/powerpoint/2010/main" val="2557724752"/>
              </p:ext>
            </p:extLst>
          </p:nvPr>
        </p:nvGraphicFramePr>
        <p:xfrm>
          <a:off x="1127125" y="3330575"/>
          <a:ext cx="3263900" cy="860425"/>
        </p:xfrm>
        <a:graphic>
          <a:graphicData uri="http://schemas.openxmlformats.org/presentationml/2006/ole">
            <mc:AlternateContent xmlns:mc="http://schemas.openxmlformats.org/markup-compatibility/2006">
              <mc:Choice xmlns:v="urn:schemas-microsoft-com:vml" Requires="v">
                <p:oleObj spid="_x0000_s424497" name="Equation" r:id="rId5" imgW="3276360" imgH="863280" progId="Equation.DSMT4">
                  <p:embed/>
                </p:oleObj>
              </mc:Choice>
              <mc:Fallback>
                <p:oleObj name="Equation" r:id="rId5" imgW="3276360" imgH="863280" progId="Equation.DSMT4">
                  <p:embed/>
                  <p:pic>
                    <p:nvPicPr>
                      <p:cNvPr id="0" name="Picture 435" descr="log_b(x/y) = log_b(x) minus log_b(y)"/>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7125" y="3330575"/>
                        <a:ext cx="326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 xmlns:a16="http://schemas.microsoft.com/office/drawing/2014/main" id="{2D3265E6-87F2-4F79-8DBE-CA308FA75884}"/>
              </a:ext>
            </a:extLst>
          </p:cNvPr>
          <p:cNvSpPr>
            <a:spLocks noGrp="1"/>
          </p:cNvSpPr>
          <p:nvPr>
            <p:ph sz="quarter" idx="29"/>
          </p:nvPr>
        </p:nvSpPr>
        <p:spPr>
          <a:xfrm>
            <a:off x="736600" y="4427450"/>
            <a:ext cx="322943" cy="343169"/>
          </a:xfrm>
        </p:spPr>
        <p:txBody>
          <a:bodyPr/>
          <a:lstStyle/>
          <a:p>
            <a:pPr marL="457200" indent="-457200">
              <a:buClr>
                <a:srgbClr val="000000"/>
              </a:buClr>
              <a:buFont typeface="+mj-lt"/>
              <a:buAutoNum type="arabicPeriod" startAt="3"/>
            </a:pPr>
            <a:r>
              <a:rPr lang="en-US" dirty="0"/>
              <a:t> </a:t>
            </a:r>
          </a:p>
        </p:txBody>
      </p:sp>
      <p:graphicFrame>
        <p:nvGraphicFramePr>
          <p:cNvPr id="38" name="Content Placeholder 37" descr="log_b(x^r) = r log_b(x) (where r is any real number)">
            <a:extLst>
              <a:ext uri="{FF2B5EF4-FFF2-40B4-BE49-F238E27FC236}">
                <a16:creationId xmlns="" xmlns:a16="http://schemas.microsoft.com/office/drawing/2014/main" id="{93298D5D-24F8-4CC9-8DD0-C4FAB79FBCEB}"/>
              </a:ext>
            </a:extLst>
          </p:cNvPr>
          <p:cNvGraphicFramePr>
            <a:graphicFrameLocks noGrp="1" noChangeAspect="1"/>
          </p:cNvGraphicFramePr>
          <p:nvPr>
            <p:ph sz="quarter" idx="30"/>
            <p:extLst>
              <p:ext uri="{D42A27DB-BD31-4B8C-83A1-F6EECF244321}">
                <p14:modId xmlns:p14="http://schemas.microsoft.com/office/powerpoint/2010/main" val="1389087747"/>
              </p:ext>
            </p:extLst>
          </p:nvPr>
        </p:nvGraphicFramePr>
        <p:xfrm>
          <a:off x="1120775" y="4349750"/>
          <a:ext cx="6484938" cy="531813"/>
        </p:xfrm>
        <a:graphic>
          <a:graphicData uri="http://schemas.openxmlformats.org/presentationml/2006/ole">
            <mc:AlternateContent xmlns:mc="http://schemas.openxmlformats.org/markup-compatibility/2006">
              <mc:Choice xmlns:v="urn:schemas-microsoft-com:vml" Requires="v">
                <p:oleObj spid="_x0000_s424498" name="Equation" r:id="rId7" imgW="6502320" imgH="533160" progId="Equation.DSMT4">
                  <p:embed/>
                </p:oleObj>
              </mc:Choice>
              <mc:Fallback>
                <p:oleObj name="Equation" r:id="rId7" imgW="6502320" imgH="533160" progId="Equation.DSMT4">
                  <p:embed/>
                  <p:pic>
                    <p:nvPicPr>
                      <p:cNvPr id="0" name="Picture 436" descr="log_b(x^r) = r log_b(x) (where r is any real numbe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0775" y="4349750"/>
                        <a:ext cx="6484938"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0162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18F87B-8223-407F-8758-FF5A20E670EE}"/>
              </a:ext>
            </a:extLst>
          </p:cNvPr>
          <p:cNvSpPr>
            <a:spLocks noGrp="1"/>
          </p:cNvSpPr>
          <p:nvPr>
            <p:ph type="title"/>
          </p:nvPr>
        </p:nvSpPr>
        <p:spPr/>
        <p:txBody>
          <a:bodyPr/>
          <a:lstStyle/>
          <a:p>
            <a:pPr algn="l"/>
            <a:r>
              <a:rPr lang="en-US" altLang="en-US" dirty="0"/>
              <a:t>Example 6</a:t>
            </a:r>
            <a:endParaRPr lang="en-US" dirty="0"/>
          </a:p>
        </p:txBody>
      </p:sp>
      <p:sp>
        <p:nvSpPr>
          <p:cNvPr id="3" name="Content Placeholder 2">
            <a:extLst>
              <a:ext uri="{FF2B5EF4-FFF2-40B4-BE49-F238E27FC236}">
                <a16:creationId xmlns="" xmlns:a16="http://schemas.microsoft.com/office/drawing/2014/main" id="{A91D3FC0-765D-4052-A7DC-A6F676CE67A3}"/>
              </a:ext>
            </a:extLst>
          </p:cNvPr>
          <p:cNvSpPr>
            <a:spLocks noGrp="1"/>
          </p:cNvSpPr>
          <p:nvPr>
            <p:ph sz="quarter" idx="23"/>
          </p:nvPr>
        </p:nvSpPr>
        <p:spPr>
          <a:xfrm>
            <a:off x="736600" y="1289050"/>
            <a:ext cx="5353048" cy="356846"/>
          </a:xfrm>
        </p:spPr>
        <p:txBody>
          <a:bodyPr/>
          <a:lstStyle/>
          <a:p>
            <a:pPr>
              <a:lnSpc>
                <a:spcPct val="100000"/>
              </a:lnSpc>
            </a:pPr>
            <a:r>
              <a:rPr lang="en-US" altLang="en-US" dirty="0"/>
              <a:t>Use the laws of logarithms to evaluate</a:t>
            </a:r>
            <a:endParaRPr lang="en-US" dirty="0"/>
          </a:p>
        </p:txBody>
      </p:sp>
      <p:graphicFrame>
        <p:nvGraphicFramePr>
          <p:cNvPr id="20" name="Content Placeholder 19" descr="log_2 (80) minus log_2(5).">
            <a:extLst>
              <a:ext uri="{FF2B5EF4-FFF2-40B4-BE49-F238E27FC236}">
                <a16:creationId xmlns="" xmlns:a16="http://schemas.microsoft.com/office/drawing/2014/main" id="{31519D35-E550-447B-82ED-869676C4343B}"/>
              </a:ext>
            </a:extLst>
          </p:cNvPr>
          <p:cNvGraphicFramePr>
            <a:graphicFrameLocks noGrp="1" noChangeAspect="1"/>
          </p:cNvGraphicFramePr>
          <p:nvPr>
            <p:ph sz="quarter" idx="24"/>
            <p:extLst>
              <p:ext uri="{D42A27DB-BD31-4B8C-83A1-F6EECF244321}">
                <p14:modId xmlns:p14="http://schemas.microsoft.com/office/powerpoint/2010/main" val="2379358664"/>
              </p:ext>
            </p:extLst>
          </p:nvPr>
        </p:nvGraphicFramePr>
        <p:xfrm>
          <a:off x="5989638" y="1336177"/>
          <a:ext cx="1978025" cy="373062"/>
        </p:xfrm>
        <a:graphic>
          <a:graphicData uri="http://schemas.openxmlformats.org/presentationml/2006/ole">
            <mc:AlternateContent xmlns:mc="http://schemas.openxmlformats.org/markup-compatibility/2006">
              <mc:Choice xmlns:v="urn:schemas-microsoft-com:vml" Requires="v">
                <p:oleObj spid="_x0000_s425519" name="Equation" r:id="rId3" imgW="2019240" imgH="380880" progId="Equation.DSMT4">
                  <p:embed/>
                </p:oleObj>
              </mc:Choice>
              <mc:Fallback>
                <p:oleObj name="Equation" r:id="rId3" imgW="2019240" imgH="380880" progId="Equation.DSMT4">
                  <p:embed/>
                  <p:pic>
                    <p:nvPicPr>
                      <p:cNvPr id="0" name="Picture 433" descr="log_2 (80) minus log_2(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9638" y="1336177"/>
                        <a:ext cx="1978025" cy="373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3BA83DEB-542C-4551-90F8-833A2F558BAC}"/>
              </a:ext>
            </a:extLst>
          </p:cNvPr>
          <p:cNvSpPr>
            <a:spLocks noGrp="1"/>
          </p:cNvSpPr>
          <p:nvPr>
            <p:ph sz="quarter" idx="25"/>
          </p:nvPr>
        </p:nvSpPr>
        <p:spPr>
          <a:xfrm>
            <a:off x="736600" y="1889126"/>
            <a:ext cx="3419764" cy="881783"/>
          </a:xfrm>
        </p:spPr>
        <p:txBody>
          <a:bodyPr/>
          <a:lstStyle/>
          <a:p>
            <a:r>
              <a:rPr lang="en-US" altLang="en-US" dirty="0">
                <a:solidFill>
                  <a:srgbClr val="0079C2"/>
                </a:solidFill>
              </a:rPr>
              <a:t>Solution:</a:t>
            </a:r>
          </a:p>
          <a:p>
            <a:r>
              <a:rPr lang="en-US" altLang="en-US" dirty="0"/>
              <a:t>Using Law 2, we have </a:t>
            </a:r>
          </a:p>
        </p:txBody>
      </p:sp>
      <p:graphicFrame>
        <p:nvGraphicFramePr>
          <p:cNvPr id="22" name="Content Placeholder 21" descr="log_2 (80) minus log_2 (5) = log_2(80∕5)&#10;= log_2(16) = 4">
            <a:extLst>
              <a:ext uri="{FF2B5EF4-FFF2-40B4-BE49-F238E27FC236}">
                <a16:creationId xmlns="" xmlns:a16="http://schemas.microsoft.com/office/drawing/2014/main" id="{5678D551-344C-4A62-BE1A-45053736CA59}"/>
              </a:ext>
            </a:extLst>
          </p:cNvPr>
          <p:cNvGraphicFramePr>
            <a:graphicFrameLocks noGrp="1" noChangeAspect="1"/>
          </p:cNvGraphicFramePr>
          <p:nvPr>
            <p:ph sz="quarter" idx="26"/>
            <p:extLst>
              <p:ext uri="{D42A27DB-BD31-4B8C-83A1-F6EECF244321}">
                <p14:modId xmlns:p14="http://schemas.microsoft.com/office/powerpoint/2010/main" val="1039158028"/>
              </p:ext>
            </p:extLst>
          </p:nvPr>
        </p:nvGraphicFramePr>
        <p:xfrm>
          <a:off x="3759200" y="2930525"/>
          <a:ext cx="4251325" cy="1743075"/>
        </p:xfrm>
        <a:graphic>
          <a:graphicData uri="http://schemas.openxmlformats.org/presentationml/2006/ole">
            <mc:AlternateContent xmlns:mc="http://schemas.openxmlformats.org/markup-compatibility/2006">
              <mc:Choice xmlns:v="urn:schemas-microsoft-com:vml" Requires="v">
                <p:oleObj spid="_x0000_s425520" name="Equation" r:id="rId5" imgW="4241520" imgH="1739880" progId="Equation.DSMT4">
                  <p:embed/>
                </p:oleObj>
              </mc:Choice>
              <mc:Fallback>
                <p:oleObj name="Equation" r:id="rId5" imgW="4241520" imgH="1739880" progId="Equation.DSMT4">
                  <p:embed/>
                  <p:pic>
                    <p:nvPicPr>
                      <p:cNvPr id="0" name="Picture 434" descr="log_2 (80) minus log_2 (5) = log_2(80/5)&#10;= log_2(16) =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9200" y="2930525"/>
                        <a:ext cx="4251325" cy="174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CF2E9BEF-EAD4-4A90-BE1D-07EDC703625D}"/>
              </a:ext>
            </a:extLst>
          </p:cNvPr>
          <p:cNvSpPr>
            <a:spLocks noGrp="1"/>
          </p:cNvSpPr>
          <p:nvPr>
            <p:ph sz="quarter" idx="27"/>
          </p:nvPr>
        </p:nvSpPr>
        <p:spPr>
          <a:xfrm>
            <a:off x="736600" y="5225511"/>
            <a:ext cx="1208314" cy="390198"/>
          </a:xfrm>
        </p:spPr>
        <p:txBody>
          <a:bodyPr/>
          <a:lstStyle/>
          <a:p>
            <a:r>
              <a:rPr lang="en-US" altLang="en-US" dirty="0"/>
              <a:t>because</a:t>
            </a:r>
            <a:endParaRPr lang="en-US" dirty="0"/>
          </a:p>
        </p:txBody>
      </p:sp>
      <p:graphicFrame>
        <p:nvGraphicFramePr>
          <p:cNvPr id="24" name="Content Placeholder 23" descr="2^(4) = 16">
            <a:extLst>
              <a:ext uri="{FF2B5EF4-FFF2-40B4-BE49-F238E27FC236}">
                <a16:creationId xmlns="" xmlns:a16="http://schemas.microsoft.com/office/drawing/2014/main" id="{8DF18939-9A85-4FB2-A6D0-D4F8FB277ED9}"/>
              </a:ext>
            </a:extLst>
          </p:cNvPr>
          <p:cNvGraphicFramePr>
            <a:graphicFrameLocks noGrp="1" noChangeAspect="1"/>
          </p:cNvGraphicFramePr>
          <p:nvPr>
            <p:ph sz="quarter" idx="28"/>
            <p:extLst>
              <p:ext uri="{D42A27DB-BD31-4B8C-83A1-F6EECF244321}">
                <p14:modId xmlns:p14="http://schemas.microsoft.com/office/powerpoint/2010/main" val="1778386684"/>
              </p:ext>
            </p:extLst>
          </p:nvPr>
        </p:nvGraphicFramePr>
        <p:xfrm>
          <a:off x="1974850" y="5191125"/>
          <a:ext cx="1054100" cy="355600"/>
        </p:xfrm>
        <a:graphic>
          <a:graphicData uri="http://schemas.openxmlformats.org/presentationml/2006/ole">
            <mc:AlternateContent xmlns:mc="http://schemas.openxmlformats.org/markup-compatibility/2006">
              <mc:Choice xmlns:v="urn:schemas-microsoft-com:vml" Requires="v">
                <p:oleObj spid="_x0000_s425521" name="Equation" r:id="rId7" imgW="1054080" imgH="355320" progId="Equation.DSMT4">
                  <p:embed/>
                </p:oleObj>
              </mc:Choice>
              <mc:Fallback>
                <p:oleObj name="Equation" r:id="rId7" imgW="1054080" imgH="355320" progId="Equation.DSMT4">
                  <p:embed/>
                  <p:pic>
                    <p:nvPicPr>
                      <p:cNvPr id="0" name="Picture 435" descr="2^(4) = 1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4850" y="5191125"/>
                        <a:ext cx="10541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5613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Natural Logarithms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2212E-FE7E-463A-AD5C-C3C2B215954A}"/>
              </a:ext>
            </a:extLst>
          </p:cNvPr>
          <p:cNvSpPr>
            <a:spLocks noGrp="1"/>
          </p:cNvSpPr>
          <p:nvPr>
            <p:ph type="title"/>
          </p:nvPr>
        </p:nvSpPr>
        <p:spPr/>
        <p:txBody>
          <a:bodyPr/>
          <a:lstStyle/>
          <a:p>
            <a:pPr algn="l"/>
            <a:r>
              <a:rPr lang="en-US" altLang="en-US" dirty="0"/>
              <a:t>Natural Logarithms </a:t>
            </a:r>
            <a:r>
              <a:rPr lang="en-US" altLang="en-US" b="0" dirty="0"/>
              <a:t>(1 of </a:t>
            </a:r>
            <a:r>
              <a:rPr lang="en-US" altLang="en-US" b="0" dirty="0" smtClean="0"/>
              <a:t>4)</a:t>
            </a:r>
            <a:endParaRPr lang="en-US" b="0" dirty="0"/>
          </a:p>
        </p:txBody>
      </p:sp>
      <p:sp>
        <p:nvSpPr>
          <p:cNvPr id="3" name="Content Placeholder 2">
            <a:extLst>
              <a:ext uri="{FF2B5EF4-FFF2-40B4-BE49-F238E27FC236}">
                <a16:creationId xmlns="" xmlns:a16="http://schemas.microsoft.com/office/drawing/2014/main" id="{EE8E64FD-FE50-464D-A19D-AA92289F6CD6}"/>
              </a:ext>
            </a:extLst>
          </p:cNvPr>
          <p:cNvSpPr>
            <a:spLocks noGrp="1"/>
          </p:cNvSpPr>
          <p:nvPr>
            <p:ph sz="quarter" idx="23"/>
          </p:nvPr>
        </p:nvSpPr>
        <p:spPr>
          <a:xfrm>
            <a:off x="736600" y="1289049"/>
            <a:ext cx="10718800" cy="1552195"/>
          </a:xfrm>
        </p:spPr>
        <p:txBody>
          <a:bodyPr/>
          <a:lstStyle/>
          <a:p>
            <a:r>
              <a:rPr lang="en-US" altLang="en-US" dirty="0"/>
              <a:t>Of all possible bases </a:t>
            </a:r>
            <a:r>
              <a:rPr lang="en-US" altLang="en-US" i="1" dirty="0"/>
              <a:t>b</a:t>
            </a:r>
            <a:r>
              <a:rPr lang="en-US" altLang="en-US" dirty="0"/>
              <a:t> for logarithms, we will see that the most convenient choice of a base is the number </a:t>
            </a:r>
            <a:r>
              <a:rPr lang="en-US" altLang="en-US" i="1" dirty="0"/>
              <a:t>e</a:t>
            </a:r>
            <a:r>
              <a:rPr lang="en-US" altLang="en-US" dirty="0"/>
              <a:t>.</a:t>
            </a:r>
          </a:p>
          <a:p>
            <a:r>
              <a:rPr lang="en-US" altLang="en-US" dirty="0"/>
              <a:t>The logarithm with base </a:t>
            </a:r>
            <a:r>
              <a:rPr lang="en-US" altLang="en-US" i="1" dirty="0"/>
              <a:t>e </a:t>
            </a:r>
            <a:r>
              <a:rPr lang="en-US" altLang="en-US" dirty="0"/>
              <a:t>is called the </a:t>
            </a:r>
            <a:r>
              <a:rPr lang="en-US" altLang="en-US" b="1" dirty="0"/>
              <a:t>natural logarithm </a:t>
            </a:r>
            <a:r>
              <a:rPr lang="en-US" altLang="en-US" dirty="0"/>
              <a:t>and has a special notation:</a:t>
            </a:r>
          </a:p>
        </p:txBody>
      </p:sp>
      <p:graphicFrame>
        <p:nvGraphicFramePr>
          <p:cNvPr id="8" name="Content Placeholder 7" descr="log_e(x) = In(x)">
            <a:extLst>
              <a:ext uri="{FF2B5EF4-FFF2-40B4-BE49-F238E27FC236}">
                <a16:creationId xmlns="" xmlns:a16="http://schemas.microsoft.com/office/drawing/2014/main" id="{7103C83F-3F9D-42AF-9445-723E7208ACDF}"/>
              </a:ext>
            </a:extLst>
          </p:cNvPr>
          <p:cNvGraphicFramePr>
            <a:graphicFrameLocks noGrp="1" noChangeAspect="1"/>
          </p:cNvGraphicFramePr>
          <p:nvPr>
            <p:ph sz="quarter" idx="24"/>
            <p:extLst>
              <p:ext uri="{D42A27DB-BD31-4B8C-83A1-F6EECF244321}">
                <p14:modId xmlns:p14="http://schemas.microsoft.com/office/powerpoint/2010/main" val="3030695996"/>
              </p:ext>
            </p:extLst>
          </p:nvPr>
        </p:nvGraphicFramePr>
        <p:xfrm>
          <a:off x="4548188" y="3217863"/>
          <a:ext cx="1549400" cy="381000"/>
        </p:xfrm>
        <a:graphic>
          <a:graphicData uri="http://schemas.openxmlformats.org/presentationml/2006/ole">
            <mc:AlternateContent xmlns:mc="http://schemas.openxmlformats.org/markup-compatibility/2006">
              <mc:Choice xmlns:v="urn:schemas-microsoft-com:vml" Requires="v">
                <p:oleObj spid="_x0000_s426359" name="Equation" r:id="rId3" imgW="1549080" imgH="380880" progId="Equation.DSMT4">
                  <p:embed/>
                </p:oleObj>
              </mc:Choice>
              <mc:Fallback>
                <p:oleObj name="Equation" r:id="rId3" imgW="1549080" imgH="380880" progId="Equation.DSMT4">
                  <p:embed/>
                  <p:pic>
                    <p:nvPicPr>
                      <p:cNvPr id="0" name="Picture 291" descr="log_e(x) = In(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88" y="3217863"/>
                        <a:ext cx="1549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6D627A3D-24A9-4EAA-9090-5BDCB9074293}"/>
              </a:ext>
            </a:extLst>
          </p:cNvPr>
          <p:cNvSpPr>
            <a:spLocks noGrp="1"/>
          </p:cNvSpPr>
          <p:nvPr>
            <p:ph sz="quarter" idx="25"/>
          </p:nvPr>
        </p:nvSpPr>
        <p:spPr>
          <a:xfrm>
            <a:off x="736600" y="3967432"/>
            <a:ext cx="10712450" cy="631969"/>
          </a:xfrm>
        </p:spPr>
        <p:txBody>
          <a:bodyPr/>
          <a:lstStyle/>
          <a:p>
            <a:r>
              <a:rPr lang="en-US" altLang="en-US" dirty="0"/>
              <a:t>If we </a:t>
            </a:r>
            <a:r>
              <a:rPr lang="en-US" altLang="en-US" dirty="0" smtClean="0"/>
              <a:t>set </a:t>
            </a:r>
            <a:r>
              <a:rPr lang="en-US" altLang="en-US" i="1" dirty="0" smtClean="0"/>
              <a:t>b</a:t>
            </a:r>
            <a:r>
              <a:rPr lang="en-US" altLang="en-US" dirty="0" smtClean="0"/>
              <a:t> </a:t>
            </a:r>
            <a:r>
              <a:rPr lang="en-US" altLang="en-US" dirty="0"/>
              <a:t>= </a:t>
            </a:r>
            <a:r>
              <a:rPr lang="en-US" altLang="en-US" i="1" dirty="0"/>
              <a:t>e</a:t>
            </a:r>
            <a:r>
              <a:rPr lang="en-US" altLang="en-US" dirty="0"/>
              <a:t> and replace log</a:t>
            </a:r>
            <a:r>
              <a:rPr lang="en-US" altLang="en-US" i="1" baseline="-25000" dirty="0"/>
              <a:t>e</a:t>
            </a:r>
            <a:r>
              <a:rPr lang="en-US" altLang="en-US" dirty="0"/>
              <a:t> with “ln” in (6) and (7), then the defining  properties of the natural logarithm function become </a:t>
            </a:r>
          </a:p>
        </p:txBody>
      </p:sp>
      <p:sp>
        <p:nvSpPr>
          <p:cNvPr id="9" name="Content Placeholder 8">
            <a:extLst>
              <a:ext uri="{FF2B5EF4-FFF2-40B4-BE49-F238E27FC236}">
                <a16:creationId xmlns="" xmlns:a16="http://schemas.microsoft.com/office/drawing/2014/main" id="{7A46257A-90F7-4239-AA4F-8E44D249987B}"/>
              </a:ext>
            </a:extLst>
          </p:cNvPr>
          <p:cNvSpPr>
            <a:spLocks noGrp="1"/>
          </p:cNvSpPr>
          <p:nvPr>
            <p:ph sz="quarter" idx="26"/>
          </p:nvPr>
        </p:nvSpPr>
        <p:spPr>
          <a:xfrm>
            <a:off x="3568213" y="5105626"/>
            <a:ext cx="236831" cy="301628"/>
          </a:xfrm>
        </p:spPr>
        <p:txBody>
          <a:bodyPr/>
          <a:lstStyle/>
          <a:p>
            <a:r>
              <a:rPr lang="en-US" dirty="0">
                <a:solidFill>
                  <a:srgbClr val="EF2E24"/>
                </a:solidFill>
              </a:rPr>
              <a:t>8</a:t>
            </a:r>
          </a:p>
        </p:txBody>
      </p:sp>
      <p:graphicFrame>
        <p:nvGraphicFramePr>
          <p:cNvPr id="15" name="Content Placeholder 14" descr="ln(x) = y left-right double arrow e^(y) = x&#10;">
            <a:extLst>
              <a:ext uri="{FF2B5EF4-FFF2-40B4-BE49-F238E27FC236}">
                <a16:creationId xmlns="" xmlns:a16="http://schemas.microsoft.com/office/drawing/2014/main" id="{D57EBB55-5275-4E76-B1B6-972F3EE7B91A}"/>
              </a:ext>
            </a:extLst>
          </p:cNvPr>
          <p:cNvGraphicFramePr>
            <a:graphicFrameLocks noGrp="1" noChangeAspect="1"/>
          </p:cNvGraphicFramePr>
          <p:nvPr>
            <p:ph sz="quarter" idx="27"/>
            <p:extLst>
              <p:ext uri="{D42A27DB-BD31-4B8C-83A1-F6EECF244321}">
                <p14:modId xmlns:p14="http://schemas.microsoft.com/office/powerpoint/2010/main" val="2151825063"/>
              </p:ext>
            </p:extLst>
          </p:nvPr>
        </p:nvGraphicFramePr>
        <p:xfrm>
          <a:off x="4570900" y="5008442"/>
          <a:ext cx="2387600" cy="406400"/>
        </p:xfrm>
        <a:graphic>
          <a:graphicData uri="http://schemas.openxmlformats.org/presentationml/2006/ole">
            <mc:AlternateContent xmlns:mc="http://schemas.openxmlformats.org/markup-compatibility/2006">
              <mc:Choice xmlns:v="urn:schemas-microsoft-com:vml" Requires="v">
                <p:oleObj spid="_x0000_s426360" name="Equation" r:id="rId5" imgW="2387520" imgH="406080" progId="Equation.DSMT4">
                  <p:embed/>
                </p:oleObj>
              </mc:Choice>
              <mc:Fallback>
                <p:oleObj name="Equation" r:id="rId5" imgW="2387520" imgH="406080" progId="Equation.DSMT4">
                  <p:embed/>
                  <p:pic>
                    <p:nvPicPr>
                      <p:cNvPr id="0" name="Picture 292" descr="ln(x) = y left-right double arrow e^(y) = x&#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900" y="5008442"/>
                        <a:ext cx="2387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254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Inverse Functions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7C1E2-F57D-4D84-BFAC-7D7D6CC53A6B}"/>
              </a:ext>
            </a:extLst>
          </p:cNvPr>
          <p:cNvSpPr>
            <a:spLocks noGrp="1"/>
          </p:cNvSpPr>
          <p:nvPr>
            <p:ph type="title"/>
          </p:nvPr>
        </p:nvSpPr>
        <p:spPr/>
        <p:txBody>
          <a:bodyPr/>
          <a:lstStyle/>
          <a:p>
            <a:pPr algn="l"/>
            <a:r>
              <a:rPr lang="en-US" altLang="en-US" dirty="0"/>
              <a:t>Natural Logarithms </a:t>
            </a:r>
            <a:r>
              <a:rPr lang="en-US" altLang="en-US" b="0" dirty="0"/>
              <a:t>(2 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EC73DDD0-1284-474F-B929-B525E7915B1D}"/>
              </a:ext>
            </a:extLst>
          </p:cNvPr>
          <p:cNvSpPr>
            <a:spLocks noGrp="1"/>
          </p:cNvSpPr>
          <p:nvPr>
            <p:ph sz="quarter" idx="23"/>
          </p:nvPr>
        </p:nvSpPr>
        <p:spPr>
          <a:xfrm>
            <a:off x="2754085" y="1564822"/>
            <a:ext cx="250371" cy="249464"/>
          </a:xfrm>
        </p:spPr>
        <p:txBody>
          <a:bodyPr/>
          <a:lstStyle/>
          <a:p>
            <a:r>
              <a:rPr lang="en-US" dirty="0">
                <a:solidFill>
                  <a:srgbClr val="EF2E24"/>
                </a:solidFill>
              </a:rPr>
              <a:t>9</a:t>
            </a:r>
          </a:p>
        </p:txBody>
      </p:sp>
      <p:graphicFrame>
        <p:nvGraphicFramePr>
          <p:cNvPr id="4" name="Content Placeholder 3" descr="ln(e^x) = x, x element of R. e^ln(x) = x, x &gt; 0"/>
          <p:cNvGraphicFramePr>
            <a:graphicFrameLocks noGrp="1" noChangeAspect="1"/>
          </p:cNvGraphicFramePr>
          <p:nvPr>
            <p:ph sz="quarter" idx="25"/>
            <p:extLst>
              <p:ext uri="{D42A27DB-BD31-4B8C-83A1-F6EECF244321}">
                <p14:modId xmlns:p14="http://schemas.microsoft.com/office/powerpoint/2010/main" val="651911441"/>
              </p:ext>
            </p:extLst>
          </p:nvPr>
        </p:nvGraphicFramePr>
        <p:xfrm>
          <a:off x="4639734" y="1446289"/>
          <a:ext cx="2787721" cy="1098490"/>
        </p:xfrm>
        <a:graphic>
          <a:graphicData uri="http://schemas.openxmlformats.org/presentationml/2006/ole">
            <mc:AlternateContent xmlns:mc="http://schemas.openxmlformats.org/markup-compatibility/2006">
              <mc:Choice xmlns:v="urn:schemas-microsoft-com:vml" Requires="v">
                <p:oleObj spid="_x0000_s526425" name="Equation" r:id="rId3" imgW="2514600" imgH="990360" progId="Equation.DSMT4">
                  <p:embed/>
                </p:oleObj>
              </mc:Choice>
              <mc:Fallback>
                <p:oleObj name="Equation" r:id="rId3" imgW="2514600" imgH="990360" progId="Equation.DSMT4">
                  <p:embed/>
                  <p:pic>
                    <p:nvPicPr>
                      <p:cNvPr id="0" name=""/>
                      <p:cNvPicPr/>
                      <p:nvPr/>
                    </p:nvPicPr>
                    <p:blipFill>
                      <a:blip r:embed="rId4"/>
                      <a:stretch>
                        <a:fillRect/>
                      </a:stretch>
                    </p:blipFill>
                    <p:spPr>
                      <a:xfrm>
                        <a:off x="4639734" y="1446289"/>
                        <a:ext cx="2787721" cy="1098490"/>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E053AEB6-E5D2-47A2-9C44-72EC36AB7D98}"/>
              </a:ext>
            </a:extLst>
          </p:cNvPr>
          <p:cNvSpPr>
            <a:spLocks noGrp="1"/>
          </p:cNvSpPr>
          <p:nvPr>
            <p:ph sz="quarter" idx="25"/>
          </p:nvPr>
        </p:nvSpPr>
        <p:spPr>
          <a:xfrm>
            <a:off x="736600" y="3335793"/>
            <a:ext cx="10712450" cy="356730"/>
          </a:xfrm>
        </p:spPr>
        <p:txBody>
          <a:bodyPr/>
          <a:lstStyle/>
          <a:p>
            <a:r>
              <a:rPr lang="en-US" altLang="en-US" dirty="0"/>
              <a:t>In particular, if we set </a:t>
            </a:r>
            <a:r>
              <a:rPr lang="en-US" altLang="en-US" i="1" dirty="0"/>
              <a:t>x</a:t>
            </a:r>
            <a:r>
              <a:rPr lang="en-US" altLang="en-US" dirty="0"/>
              <a:t> = 1, we get</a:t>
            </a:r>
          </a:p>
        </p:txBody>
      </p:sp>
      <p:graphicFrame>
        <p:nvGraphicFramePr>
          <p:cNvPr id="10" name="Content Placeholder 9" descr="In e = 1">
            <a:extLst>
              <a:ext uri="{FF2B5EF4-FFF2-40B4-BE49-F238E27FC236}">
                <a16:creationId xmlns="" xmlns:a16="http://schemas.microsoft.com/office/drawing/2014/main" id="{6809C5C0-5004-4C9E-9687-2E866606DFE3}"/>
              </a:ext>
            </a:extLst>
          </p:cNvPr>
          <p:cNvGraphicFramePr>
            <a:graphicFrameLocks noGrp="1" noChangeAspect="1"/>
          </p:cNvGraphicFramePr>
          <p:nvPr>
            <p:ph sz="quarter" idx="26"/>
            <p:extLst>
              <p:ext uri="{D42A27DB-BD31-4B8C-83A1-F6EECF244321}">
                <p14:modId xmlns:p14="http://schemas.microsoft.com/office/powerpoint/2010/main" val="4068893093"/>
              </p:ext>
            </p:extLst>
          </p:nvPr>
        </p:nvGraphicFramePr>
        <p:xfrm>
          <a:off x="5499100" y="4325938"/>
          <a:ext cx="990600" cy="292100"/>
        </p:xfrm>
        <a:graphic>
          <a:graphicData uri="http://schemas.openxmlformats.org/presentationml/2006/ole">
            <mc:AlternateContent xmlns:mc="http://schemas.openxmlformats.org/markup-compatibility/2006">
              <mc:Choice xmlns:v="urn:schemas-microsoft-com:vml" Requires="v">
                <p:oleObj spid="_x0000_s526426" name="Equation" r:id="rId5" imgW="990360" imgH="291960" progId="Equation.DSMT4">
                  <p:embed/>
                </p:oleObj>
              </mc:Choice>
              <mc:Fallback>
                <p:oleObj name="Equation" r:id="rId5" imgW="990360" imgH="291960" progId="Equation.DSMT4">
                  <p:embed/>
                  <p:pic>
                    <p:nvPicPr>
                      <p:cNvPr id="0" name="Picture 3" descr="In e =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100" y="4325938"/>
                        <a:ext cx="9906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0176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7C1E2-F57D-4D84-BFAC-7D7D6CC53A6B}"/>
              </a:ext>
            </a:extLst>
          </p:cNvPr>
          <p:cNvSpPr>
            <a:spLocks noGrp="1"/>
          </p:cNvSpPr>
          <p:nvPr>
            <p:ph type="title"/>
          </p:nvPr>
        </p:nvSpPr>
        <p:spPr/>
        <p:txBody>
          <a:bodyPr/>
          <a:lstStyle/>
          <a:p>
            <a:pPr algn="l"/>
            <a:r>
              <a:rPr lang="en-US" altLang="en-US" dirty="0"/>
              <a:t>Natural Logarithms </a:t>
            </a:r>
            <a:r>
              <a:rPr lang="en-US" altLang="en-US" b="0" dirty="0" smtClean="0"/>
              <a:t>(3 </a:t>
            </a:r>
            <a:r>
              <a:rPr lang="en-US" altLang="en-US" b="0" dirty="0"/>
              <a:t>of </a:t>
            </a:r>
            <a:r>
              <a:rPr lang="en-US" altLang="en-US" b="0" dirty="0" smtClean="0"/>
              <a:t>4)</a:t>
            </a:r>
            <a:endParaRPr lang="en-US" dirty="0"/>
          </a:p>
        </p:txBody>
      </p:sp>
      <p:sp>
        <p:nvSpPr>
          <p:cNvPr id="16" name="Content Placeholder 4">
            <a:extLst>
              <a:ext uri="{FF2B5EF4-FFF2-40B4-BE49-F238E27FC236}">
                <a16:creationId xmlns="" xmlns:a16="http://schemas.microsoft.com/office/drawing/2014/main" id="{E053AEB6-E5D2-47A2-9C44-72EC36AB7D98}"/>
              </a:ext>
            </a:extLst>
          </p:cNvPr>
          <p:cNvSpPr>
            <a:spLocks noGrp="1"/>
          </p:cNvSpPr>
          <p:nvPr>
            <p:ph sz="quarter" idx="25"/>
          </p:nvPr>
        </p:nvSpPr>
        <p:spPr>
          <a:xfrm>
            <a:off x="733424" y="1306754"/>
            <a:ext cx="10712450" cy="386591"/>
          </a:xfrm>
        </p:spPr>
        <p:txBody>
          <a:bodyPr/>
          <a:lstStyle/>
          <a:p>
            <a:pPr lvl="0"/>
            <a:r>
              <a:rPr lang="en-IN" altLang="en-US" dirty="0"/>
              <a:t>Combining Property 9 with Law 3 allows us to write</a:t>
            </a:r>
            <a:endParaRPr lang="en-US" altLang="en-US" dirty="0"/>
          </a:p>
        </p:txBody>
      </p:sp>
      <p:graphicFrame>
        <p:nvGraphicFramePr>
          <p:cNvPr id="4" name="Content Placeholder 3" descr="x^r = e^(ln(x^r)) = e^(r ln(x)), x &gt; 0"/>
          <p:cNvGraphicFramePr>
            <a:graphicFrameLocks noGrp="1" noChangeAspect="1"/>
          </p:cNvGraphicFramePr>
          <p:nvPr>
            <p:ph sz="quarter" idx="23"/>
            <p:extLst>
              <p:ext uri="{D42A27DB-BD31-4B8C-83A1-F6EECF244321}">
                <p14:modId xmlns:p14="http://schemas.microsoft.com/office/powerpoint/2010/main" val="1793493632"/>
              </p:ext>
            </p:extLst>
          </p:nvPr>
        </p:nvGraphicFramePr>
        <p:xfrm>
          <a:off x="3115734" y="2184400"/>
          <a:ext cx="6129865" cy="576263"/>
        </p:xfrm>
        <a:graphic>
          <a:graphicData uri="http://schemas.openxmlformats.org/presentationml/2006/ole">
            <mc:AlternateContent xmlns:mc="http://schemas.openxmlformats.org/markup-compatibility/2006">
              <mc:Choice xmlns:v="urn:schemas-microsoft-com:vml" Requires="v">
                <p:oleObj spid="_x0000_s427389" name="Equation" r:id="rId3" imgW="3555720" imgH="393480" progId="Equation.DSMT4">
                  <p:embed/>
                </p:oleObj>
              </mc:Choice>
              <mc:Fallback>
                <p:oleObj name="Equation" r:id="rId3" imgW="3555720" imgH="393480" progId="Equation.DSMT4">
                  <p:embed/>
                  <p:pic>
                    <p:nvPicPr>
                      <p:cNvPr id="0" name=""/>
                      <p:cNvPicPr/>
                      <p:nvPr/>
                    </p:nvPicPr>
                    <p:blipFill>
                      <a:blip r:embed="rId4"/>
                      <a:stretch>
                        <a:fillRect/>
                      </a:stretch>
                    </p:blipFill>
                    <p:spPr>
                      <a:xfrm>
                        <a:off x="3115734" y="2184400"/>
                        <a:ext cx="6129865" cy="576263"/>
                      </a:xfrm>
                      <a:prstGeom prst="rect">
                        <a:avLst/>
                      </a:prstGeom>
                    </p:spPr>
                  </p:pic>
                </p:oleObj>
              </mc:Fallback>
            </mc:AlternateContent>
          </a:graphicData>
        </a:graphic>
      </p:graphicFrame>
      <p:sp>
        <p:nvSpPr>
          <p:cNvPr id="5" name="Content Placeholder 4">
            <a:extLst>
              <a:ext uri="{FF2B5EF4-FFF2-40B4-BE49-F238E27FC236}">
                <a16:creationId xmlns="" xmlns:a16="http://schemas.microsoft.com/office/drawing/2014/main" id="{E053AEB6-E5D2-47A2-9C44-72EC36AB7D98}"/>
              </a:ext>
            </a:extLst>
          </p:cNvPr>
          <p:cNvSpPr>
            <a:spLocks noGrp="1"/>
          </p:cNvSpPr>
          <p:nvPr>
            <p:ph sz="quarter" idx="25"/>
          </p:nvPr>
        </p:nvSpPr>
        <p:spPr>
          <a:xfrm>
            <a:off x="736600" y="3335792"/>
            <a:ext cx="10712450" cy="844321"/>
          </a:xfrm>
        </p:spPr>
        <p:txBody>
          <a:bodyPr/>
          <a:lstStyle/>
          <a:p>
            <a:pPr>
              <a:lnSpc>
                <a:spcPct val="100000"/>
              </a:lnSpc>
              <a:spcAft>
                <a:spcPts val="600"/>
              </a:spcAft>
            </a:pPr>
            <a:r>
              <a:rPr lang="en-IN" dirty="0" smtClean="0">
                <a:latin typeface="Arial" pitchFamily="34" charset="0"/>
                <a:cs typeface="Arial" pitchFamily="34" charset="0"/>
              </a:rPr>
              <a:t>Thus a power of x can be expressed in an equivalent exponential form; we will find this useful in the chapters to come.</a:t>
            </a:r>
            <a:endParaRPr lang="en-US" altLang="en-US" dirty="0">
              <a:latin typeface="Arial" pitchFamily="34" charset="0"/>
              <a:cs typeface="Arial" pitchFamily="34" charset="0"/>
            </a:endParaRPr>
          </a:p>
        </p:txBody>
      </p:sp>
      <p:sp>
        <p:nvSpPr>
          <p:cNvPr id="3" name="Content Placeholder 2">
            <a:extLst>
              <a:ext uri="{FF2B5EF4-FFF2-40B4-BE49-F238E27FC236}">
                <a16:creationId xmlns="" xmlns:a16="http://schemas.microsoft.com/office/drawing/2014/main" id="{EC73DDD0-1284-474F-B929-B525E7915B1D}"/>
              </a:ext>
            </a:extLst>
          </p:cNvPr>
          <p:cNvSpPr>
            <a:spLocks noGrp="1"/>
          </p:cNvSpPr>
          <p:nvPr>
            <p:ph sz="quarter" idx="23"/>
          </p:nvPr>
        </p:nvSpPr>
        <p:spPr>
          <a:xfrm>
            <a:off x="2754085" y="4399493"/>
            <a:ext cx="576944" cy="486016"/>
          </a:xfrm>
        </p:spPr>
        <p:txBody>
          <a:bodyPr/>
          <a:lstStyle/>
          <a:p>
            <a:r>
              <a:rPr lang="en-US" dirty="0" smtClean="0">
                <a:solidFill>
                  <a:srgbClr val="EF2E24"/>
                </a:solidFill>
              </a:rPr>
              <a:t>10</a:t>
            </a:r>
            <a:endParaRPr lang="en-US" dirty="0">
              <a:solidFill>
                <a:srgbClr val="EF2E24"/>
              </a:solidFill>
            </a:endParaRPr>
          </a:p>
        </p:txBody>
      </p:sp>
      <p:graphicFrame>
        <p:nvGraphicFramePr>
          <p:cNvPr id="12" name="Content Placeholder 3" descr="x^r = e^(r ln(x))"/>
          <p:cNvGraphicFramePr>
            <a:graphicFrameLocks noGrp="1" noChangeAspect="1"/>
          </p:cNvGraphicFramePr>
          <p:nvPr>
            <p:ph sz="quarter" idx="4294967295"/>
            <p:extLst>
              <p:ext uri="{D42A27DB-BD31-4B8C-83A1-F6EECF244321}">
                <p14:modId xmlns:p14="http://schemas.microsoft.com/office/powerpoint/2010/main" val="3280978137"/>
              </p:ext>
            </p:extLst>
          </p:nvPr>
        </p:nvGraphicFramePr>
        <p:xfrm>
          <a:off x="4528609" y="4180113"/>
          <a:ext cx="1770592" cy="505685"/>
        </p:xfrm>
        <a:graphic>
          <a:graphicData uri="http://schemas.openxmlformats.org/presentationml/2006/ole">
            <mc:AlternateContent xmlns:mc="http://schemas.openxmlformats.org/markup-compatibility/2006">
              <mc:Choice xmlns:v="urn:schemas-microsoft-com:vml" Requires="v">
                <p:oleObj spid="_x0000_s427390" name="Equation" r:id="rId5" imgW="1244520" imgH="355320" progId="Equation.DSMT4">
                  <p:embed/>
                </p:oleObj>
              </mc:Choice>
              <mc:Fallback>
                <p:oleObj name="Equation" r:id="rId5" imgW="1244520" imgH="355320" progId="Equation.DSMT4">
                  <p:embed/>
                  <p:pic>
                    <p:nvPicPr>
                      <p:cNvPr id="0" name=""/>
                      <p:cNvPicPr/>
                      <p:nvPr/>
                    </p:nvPicPr>
                    <p:blipFill>
                      <a:blip r:embed="rId6"/>
                      <a:stretch>
                        <a:fillRect/>
                      </a:stretch>
                    </p:blipFill>
                    <p:spPr>
                      <a:xfrm>
                        <a:off x="4528609" y="4180113"/>
                        <a:ext cx="1770592" cy="505685"/>
                      </a:xfrm>
                      <a:prstGeom prst="rect">
                        <a:avLst/>
                      </a:prstGeom>
                    </p:spPr>
                  </p:pic>
                </p:oleObj>
              </mc:Fallback>
            </mc:AlternateContent>
          </a:graphicData>
        </a:graphic>
      </p:graphicFrame>
    </p:spTree>
    <p:extLst>
      <p:ext uri="{BB962C8B-B14F-4D97-AF65-F5344CB8AC3E}">
        <p14:creationId xmlns:p14="http://schemas.microsoft.com/office/powerpoint/2010/main" val="2810176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BC3CA4-F2B9-4EC2-B1E3-03252FB1FD2B}"/>
              </a:ext>
            </a:extLst>
          </p:cNvPr>
          <p:cNvSpPr>
            <a:spLocks noGrp="1"/>
          </p:cNvSpPr>
          <p:nvPr>
            <p:ph type="title"/>
          </p:nvPr>
        </p:nvSpPr>
        <p:spPr/>
        <p:txBody>
          <a:bodyPr/>
          <a:lstStyle/>
          <a:p>
            <a:pPr algn="l"/>
            <a:r>
              <a:rPr lang="en-US" altLang="en-US" dirty="0"/>
              <a:t>Example 7</a:t>
            </a:r>
            <a:endParaRPr lang="en-US" dirty="0"/>
          </a:p>
        </p:txBody>
      </p:sp>
      <p:sp>
        <p:nvSpPr>
          <p:cNvPr id="3" name="Content Placeholder 2">
            <a:extLst>
              <a:ext uri="{FF2B5EF4-FFF2-40B4-BE49-F238E27FC236}">
                <a16:creationId xmlns="" xmlns:a16="http://schemas.microsoft.com/office/drawing/2014/main" id="{3E4F44A8-ED43-4D2A-AB7A-25BAF5B2BA49}"/>
              </a:ext>
            </a:extLst>
          </p:cNvPr>
          <p:cNvSpPr>
            <a:spLocks noGrp="1"/>
          </p:cNvSpPr>
          <p:nvPr>
            <p:ph sz="quarter" idx="23"/>
          </p:nvPr>
        </p:nvSpPr>
        <p:spPr>
          <a:xfrm>
            <a:off x="736600" y="1289050"/>
            <a:ext cx="2325914" cy="293007"/>
          </a:xfrm>
        </p:spPr>
        <p:txBody>
          <a:bodyPr/>
          <a:lstStyle/>
          <a:p>
            <a:r>
              <a:rPr lang="en-US" altLang="en-US" dirty="0"/>
              <a:t>Find </a:t>
            </a:r>
            <a:r>
              <a:rPr lang="en-US" altLang="en-US" i="1" dirty="0"/>
              <a:t>x</a:t>
            </a:r>
            <a:r>
              <a:rPr lang="en-US" altLang="en-US" dirty="0"/>
              <a:t> if ln </a:t>
            </a:r>
            <a:r>
              <a:rPr lang="en-US" altLang="en-US" i="1" dirty="0"/>
              <a:t>x</a:t>
            </a:r>
            <a:r>
              <a:rPr lang="en-US" altLang="en-US" dirty="0"/>
              <a:t> = 5.</a:t>
            </a:r>
          </a:p>
        </p:txBody>
      </p:sp>
      <p:sp>
        <p:nvSpPr>
          <p:cNvPr id="4" name="Content Placeholder 3">
            <a:extLst>
              <a:ext uri="{FF2B5EF4-FFF2-40B4-BE49-F238E27FC236}">
                <a16:creationId xmlns="" xmlns:a16="http://schemas.microsoft.com/office/drawing/2014/main" id="{1815D899-C787-4961-8350-D0EA6ED57B18}"/>
              </a:ext>
            </a:extLst>
          </p:cNvPr>
          <p:cNvSpPr>
            <a:spLocks noGrp="1"/>
          </p:cNvSpPr>
          <p:nvPr>
            <p:ph sz="quarter" idx="24"/>
          </p:nvPr>
        </p:nvSpPr>
        <p:spPr>
          <a:xfrm>
            <a:off x="725709" y="1797051"/>
            <a:ext cx="2888348" cy="815520"/>
          </a:xfrm>
        </p:spPr>
        <p:txBody>
          <a:bodyPr/>
          <a:lstStyle/>
          <a:p>
            <a:r>
              <a:rPr lang="en-US" altLang="en-US" dirty="0">
                <a:solidFill>
                  <a:srgbClr val="0079C2"/>
                </a:solidFill>
              </a:rPr>
              <a:t>Solution 1:</a:t>
            </a:r>
          </a:p>
          <a:p>
            <a:r>
              <a:rPr lang="en-US" altLang="en-US" dirty="0"/>
              <a:t>From (8) we see that</a:t>
            </a:r>
          </a:p>
        </p:txBody>
      </p:sp>
      <p:graphicFrame>
        <p:nvGraphicFramePr>
          <p:cNvPr id="27" name="Content Placeholder 26" descr="In x = 5 means e^(5) = x">
            <a:extLst>
              <a:ext uri="{FF2B5EF4-FFF2-40B4-BE49-F238E27FC236}">
                <a16:creationId xmlns="" xmlns:a16="http://schemas.microsoft.com/office/drawing/2014/main" id="{2D84D115-1B63-4811-98F5-2A867F119BF7}"/>
              </a:ext>
            </a:extLst>
          </p:cNvPr>
          <p:cNvGraphicFramePr>
            <a:graphicFrameLocks noGrp="1" noChangeAspect="1"/>
          </p:cNvGraphicFramePr>
          <p:nvPr>
            <p:ph sz="quarter" idx="25"/>
            <p:extLst>
              <p:ext uri="{D42A27DB-BD31-4B8C-83A1-F6EECF244321}">
                <p14:modId xmlns:p14="http://schemas.microsoft.com/office/powerpoint/2010/main" val="44203453"/>
              </p:ext>
            </p:extLst>
          </p:nvPr>
        </p:nvGraphicFramePr>
        <p:xfrm>
          <a:off x="2177143" y="2794000"/>
          <a:ext cx="3644900" cy="419100"/>
        </p:xfrm>
        <a:graphic>
          <a:graphicData uri="http://schemas.openxmlformats.org/presentationml/2006/ole">
            <mc:AlternateContent xmlns:mc="http://schemas.openxmlformats.org/markup-compatibility/2006">
              <mc:Choice xmlns:v="urn:schemas-microsoft-com:vml" Requires="v">
                <p:oleObj spid="_x0000_s428588" name="Equation" r:id="rId3" imgW="3644640" imgH="419040" progId="Equation.DSMT4">
                  <p:embed/>
                </p:oleObj>
              </mc:Choice>
              <mc:Fallback>
                <p:oleObj name="Equation" r:id="rId3" imgW="3644640" imgH="419040" progId="Equation.DSMT4">
                  <p:embed/>
                  <p:pic>
                    <p:nvPicPr>
                      <p:cNvPr id="0" name="Picture 430" descr="In x = 5 means e^(5) = 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3" y="2794000"/>
                        <a:ext cx="3644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 xmlns:a16="http://schemas.microsoft.com/office/drawing/2014/main" id="{155A45AC-238C-4C2D-8AF7-F5E988912315}"/>
              </a:ext>
            </a:extLst>
          </p:cNvPr>
          <p:cNvSpPr>
            <a:spLocks noGrp="1"/>
          </p:cNvSpPr>
          <p:nvPr>
            <p:ph sz="quarter" idx="26"/>
          </p:nvPr>
        </p:nvSpPr>
        <p:spPr>
          <a:xfrm>
            <a:off x="736600" y="3357572"/>
            <a:ext cx="1440543" cy="323520"/>
          </a:xfrm>
        </p:spPr>
        <p:txBody>
          <a:bodyPr/>
          <a:lstStyle/>
          <a:p>
            <a:r>
              <a:rPr lang="en-US" altLang="en-US" dirty="0"/>
              <a:t>Therefore</a:t>
            </a:r>
            <a:endParaRPr lang="en-US" dirty="0"/>
          </a:p>
        </p:txBody>
      </p:sp>
      <p:graphicFrame>
        <p:nvGraphicFramePr>
          <p:cNvPr id="29" name="Content Placeholder 28" descr="x = (e^5).">
            <a:extLst>
              <a:ext uri="{FF2B5EF4-FFF2-40B4-BE49-F238E27FC236}">
                <a16:creationId xmlns="" xmlns:a16="http://schemas.microsoft.com/office/drawing/2014/main" id="{E82A95A6-78A9-42CD-A82A-BCFD2DFE986D}"/>
              </a:ext>
            </a:extLst>
          </p:cNvPr>
          <p:cNvGraphicFramePr>
            <a:graphicFrameLocks noGrp="1" noChangeAspect="1"/>
          </p:cNvGraphicFramePr>
          <p:nvPr>
            <p:ph sz="quarter" idx="27"/>
            <p:extLst>
              <p:ext uri="{D42A27DB-BD31-4B8C-83A1-F6EECF244321}">
                <p14:modId xmlns:p14="http://schemas.microsoft.com/office/powerpoint/2010/main" val="3835859258"/>
              </p:ext>
            </p:extLst>
          </p:nvPr>
        </p:nvGraphicFramePr>
        <p:xfrm>
          <a:off x="2128838" y="3300413"/>
          <a:ext cx="901700" cy="355600"/>
        </p:xfrm>
        <a:graphic>
          <a:graphicData uri="http://schemas.openxmlformats.org/presentationml/2006/ole">
            <mc:AlternateContent xmlns:mc="http://schemas.openxmlformats.org/markup-compatibility/2006">
              <mc:Choice xmlns:v="urn:schemas-microsoft-com:vml" Requires="v">
                <p:oleObj spid="_x0000_s428589" name="Equation" r:id="rId5" imgW="901440" imgH="355320" progId="Equation.DSMT4">
                  <p:embed/>
                </p:oleObj>
              </mc:Choice>
              <mc:Fallback>
                <p:oleObj name="Equation" r:id="rId5" imgW="901440" imgH="355320" progId="Equation.DSMT4">
                  <p:embed/>
                  <p:pic>
                    <p:nvPicPr>
                      <p:cNvPr id="0" name="Picture 431" descr="x = (e^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8838" y="3300413"/>
                        <a:ext cx="901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 xmlns:a16="http://schemas.microsoft.com/office/drawing/2014/main" id="{58AC77AB-0261-41A5-AEE8-63674FF821F9}"/>
              </a:ext>
            </a:extLst>
          </p:cNvPr>
          <p:cNvSpPr>
            <a:spLocks noGrp="1"/>
          </p:cNvSpPr>
          <p:nvPr>
            <p:ph sz="quarter" idx="28"/>
          </p:nvPr>
        </p:nvSpPr>
        <p:spPr>
          <a:xfrm>
            <a:off x="736600" y="4038060"/>
            <a:ext cx="10712449" cy="363505"/>
          </a:xfrm>
        </p:spPr>
        <p:txBody>
          <a:bodyPr/>
          <a:lstStyle/>
          <a:p>
            <a:r>
              <a:rPr lang="en-US" altLang="en-US" dirty="0"/>
              <a:t>(If you have trouble working with the “ln” notation, just replace it by log</a:t>
            </a:r>
            <a:r>
              <a:rPr lang="en-US" altLang="en-US" i="1" baseline="-25000" dirty="0"/>
              <a:t>e</a:t>
            </a:r>
            <a:r>
              <a:rPr lang="en-US" altLang="en-US" dirty="0"/>
              <a:t>. Then</a:t>
            </a:r>
            <a:endParaRPr lang="en-US" dirty="0"/>
          </a:p>
        </p:txBody>
      </p:sp>
      <p:sp>
        <p:nvSpPr>
          <p:cNvPr id="15" name="Content Placeholder 14">
            <a:extLst>
              <a:ext uri="{FF2B5EF4-FFF2-40B4-BE49-F238E27FC236}">
                <a16:creationId xmlns="" xmlns:a16="http://schemas.microsoft.com/office/drawing/2014/main" id="{E5380E44-14D8-4CCA-9145-B2644B0E4E2A}"/>
              </a:ext>
            </a:extLst>
          </p:cNvPr>
          <p:cNvSpPr>
            <a:spLocks noGrp="1"/>
          </p:cNvSpPr>
          <p:nvPr>
            <p:ph sz="quarter" idx="29"/>
          </p:nvPr>
        </p:nvSpPr>
        <p:spPr>
          <a:xfrm>
            <a:off x="736599" y="4588018"/>
            <a:ext cx="8987971" cy="360196"/>
          </a:xfrm>
        </p:spPr>
        <p:txBody>
          <a:bodyPr/>
          <a:lstStyle/>
          <a:p>
            <a:r>
              <a:rPr lang="en-US" altLang="en-US" dirty="0"/>
              <a:t>the equation becomes log</a:t>
            </a:r>
            <a:r>
              <a:rPr lang="en-US" altLang="en-US" i="1" baseline="-25000" dirty="0"/>
              <a:t>e</a:t>
            </a:r>
            <a:r>
              <a:rPr lang="en-US" altLang="en-US" i="1" dirty="0"/>
              <a:t> x </a:t>
            </a:r>
            <a:r>
              <a:rPr lang="en-US" altLang="en-US" dirty="0"/>
              <a:t>= 5; so, by the definition of logarithm,</a:t>
            </a:r>
            <a:endParaRPr lang="en-US" dirty="0"/>
          </a:p>
        </p:txBody>
      </p:sp>
      <p:graphicFrame>
        <p:nvGraphicFramePr>
          <p:cNvPr id="31" name="Content Placeholder 30" descr="e^(5) = x).">
            <a:extLst>
              <a:ext uri="{FF2B5EF4-FFF2-40B4-BE49-F238E27FC236}">
                <a16:creationId xmlns="" xmlns:a16="http://schemas.microsoft.com/office/drawing/2014/main" id="{0F512C81-9F16-4569-9544-1636B7977993}"/>
              </a:ext>
            </a:extLst>
          </p:cNvPr>
          <p:cNvGraphicFramePr>
            <a:graphicFrameLocks noGrp="1" noChangeAspect="1"/>
          </p:cNvGraphicFramePr>
          <p:nvPr>
            <p:ph sz="quarter" idx="30"/>
            <p:extLst>
              <p:ext uri="{D42A27DB-BD31-4B8C-83A1-F6EECF244321}">
                <p14:modId xmlns:p14="http://schemas.microsoft.com/office/powerpoint/2010/main" val="2512343091"/>
              </p:ext>
            </p:extLst>
          </p:nvPr>
        </p:nvGraphicFramePr>
        <p:xfrm>
          <a:off x="9724570" y="4541814"/>
          <a:ext cx="1028700" cy="406400"/>
        </p:xfrm>
        <a:graphic>
          <a:graphicData uri="http://schemas.openxmlformats.org/presentationml/2006/ole">
            <mc:AlternateContent xmlns:mc="http://schemas.openxmlformats.org/markup-compatibility/2006">
              <mc:Choice xmlns:v="urn:schemas-microsoft-com:vml" Requires="v">
                <p:oleObj spid="_x0000_s428590" name="Equation" r:id="rId7" imgW="1028520" imgH="406080" progId="Equation.DSMT4">
                  <p:embed/>
                </p:oleObj>
              </mc:Choice>
              <mc:Fallback>
                <p:oleObj name="Equation" r:id="rId7" imgW="1028520" imgH="406080" progId="Equation.DSMT4">
                  <p:embed/>
                  <p:pic>
                    <p:nvPicPr>
                      <p:cNvPr id="0" name="Picture 432" descr="e^(5) =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24570" y="4541814"/>
                        <a:ext cx="10287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6255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17EE7A-7771-4CF1-9822-0CACC591FB88}"/>
              </a:ext>
            </a:extLst>
          </p:cNvPr>
          <p:cNvSpPr>
            <a:spLocks noGrp="1"/>
          </p:cNvSpPr>
          <p:nvPr>
            <p:ph type="title"/>
          </p:nvPr>
        </p:nvSpPr>
        <p:spPr/>
        <p:txBody>
          <a:bodyPr/>
          <a:lstStyle/>
          <a:p>
            <a:pPr algn="l"/>
            <a:r>
              <a:rPr lang="en-US" altLang="en-US" dirty="0"/>
              <a:t>Example 7 </a:t>
            </a:r>
            <a:r>
              <a:rPr lang="en-US" altLang="en-US" dirty="0">
                <a:cs typeface="Arial" panose="020B0604020202020204" pitchFamily="34" charset="0"/>
              </a:rPr>
              <a:t>– Solution</a:t>
            </a:r>
            <a:endParaRPr lang="en-US" dirty="0"/>
          </a:p>
        </p:txBody>
      </p:sp>
      <p:sp>
        <p:nvSpPr>
          <p:cNvPr id="3" name="Content Placeholder 2">
            <a:extLst>
              <a:ext uri="{FF2B5EF4-FFF2-40B4-BE49-F238E27FC236}">
                <a16:creationId xmlns="" xmlns:a16="http://schemas.microsoft.com/office/drawing/2014/main" id="{1F6AFAB3-600A-42EF-ACFB-244918385C25}"/>
              </a:ext>
            </a:extLst>
          </p:cNvPr>
          <p:cNvSpPr>
            <a:spLocks noGrp="1"/>
          </p:cNvSpPr>
          <p:nvPr>
            <p:ph sz="quarter" idx="23"/>
          </p:nvPr>
        </p:nvSpPr>
        <p:spPr>
          <a:xfrm>
            <a:off x="736600" y="1289049"/>
            <a:ext cx="10718800" cy="883395"/>
          </a:xfrm>
        </p:spPr>
        <p:txBody>
          <a:bodyPr/>
          <a:lstStyle/>
          <a:p>
            <a:pPr>
              <a:lnSpc>
                <a:spcPct val="100000"/>
              </a:lnSpc>
            </a:pPr>
            <a:r>
              <a:rPr lang="en-US" altLang="en-US" dirty="0">
                <a:solidFill>
                  <a:srgbClr val="0079C2"/>
                </a:solidFill>
              </a:rPr>
              <a:t>Solution 2:</a:t>
            </a:r>
          </a:p>
          <a:p>
            <a:pPr>
              <a:lnSpc>
                <a:spcPct val="100000"/>
              </a:lnSpc>
            </a:pPr>
            <a:r>
              <a:rPr lang="en-US" altLang="en-US" dirty="0"/>
              <a:t>Start with the equation</a:t>
            </a:r>
          </a:p>
        </p:txBody>
      </p:sp>
      <p:sp>
        <p:nvSpPr>
          <p:cNvPr id="4" name="Content Placeholder 3">
            <a:extLst>
              <a:ext uri="{FF2B5EF4-FFF2-40B4-BE49-F238E27FC236}">
                <a16:creationId xmlns="" xmlns:a16="http://schemas.microsoft.com/office/drawing/2014/main" id="{C3304831-8591-4D82-AC60-C5EE17DA706B}"/>
              </a:ext>
            </a:extLst>
          </p:cNvPr>
          <p:cNvSpPr>
            <a:spLocks noGrp="1"/>
          </p:cNvSpPr>
          <p:nvPr>
            <p:ph sz="quarter" idx="24"/>
          </p:nvPr>
        </p:nvSpPr>
        <p:spPr>
          <a:xfrm>
            <a:off x="5302924" y="2237099"/>
            <a:ext cx="1196346" cy="331932"/>
          </a:xfrm>
        </p:spPr>
        <p:txBody>
          <a:bodyPr/>
          <a:lstStyle/>
          <a:p>
            <a:pPr algn="ctr">
              <a:lnSpc>
                <a:spcPct val="110000"/>
              </a:lnSpc>
            </a:pPr>
            <a:r>
              <a:rPr lang="en-US" altLang="en-US" dirty="0"/>
              <a:t>ln </a:t>
            </a:r>
            <a:r>
              <a:rPr lang="en-US" altLang="en-US" i="1" dirty="0"/>
              <a:t>x</a:t>
            </a:r>
            <a:r>
              <a:rPr lang="en-US" altLang="en-US" dirty="0"/>
              <a:t> = 5 </a:t>
            </a:r>
          </a:p>
        </p:txBody>
      </p:sp>
      <p:sp>
        <p:nvSpPr>
          <p:cNvPr id="5" name="Content Placeholder 4">
            <a:extLst>
              <a:ext uri="{FF2B5EF4-FFF2-40B4-BE49-F238E27FC236}">
                <a16:creationId xmlns="" xmlns:a16="http://schemas.microsoft.com/office/drawing/2014/main" id="{5F8A1D4A-5C1B-42F8-AD54-E6D530F57248}"/>
              </a:ext>
            </a:extLst>
          </p:cNvPr>
          <p:cNvSpPr>
            <a:spLocks noGrp="1"/>
          </p:cNvSpPr>
          <p:nvPr>
            <p:ph sz="quarter" idx="25"/>
          </p:nvPr>
        </p:nvSpPr>
        <p:spPr>
          <a:xfrm>
            <a:off x="736600" y="2762306"/>
            <a:ext cx="10712450" cy="324300"/>
          </a:xfrm>
        </p:spPr>
        <p:txBody>
          <a:bodyPr/>
          <a:lstStyle/>
          <a:p>
            <a:r>
              <a:rPr lang="en-US" altLang="en-US" dirty="0"/>
              <a:t>and apply the exponential function to both sides of the equation:</a:t>
            </a:r>
          </a:p>
        </p:txBody>
      </p:sp>
      <p:graphicFrame>
        <p:nvGraphicFramePr>
          <p:cNvPr id="12" name="Content Placeholder 11" descr="e^ln(x) = e^5">
            <a:extLst>
              <a:ext uri="{FF2B5EF4-FFF2-40B4-BE49-F238E27FC236}">
                <a16:creationId xmlns="" xmlns:a16="http://schemas.microsoft.com/office/drawing/2014/main" id="{81372BEA-C0AC-40CE-9B3A-60F9BEC8F978}"/>
              </a:ext>
            </a:extLst>
          </p:cNvPr>
          <p:cNvGraphicFramePr>
            <a:graphicFrameLocks noGrp="1" noChangeAspect="1"/>
          </p:cNvGraphicFramePr>
          <p:nvPr>
            <p:ph sz="quarter" idx="26"/>
            <p:extLst>
              <p:ext uri="{D42A27DB-BD31-4B8C-83A1-F6EECF244321}">
                <p14:modId xmlns:p14="http://schemas.microsoft.com/office/powerpoint/2010/main" val="2402350555"/>
              </p:ext>
            </p:extLst>
          </p:nvPr>
        </p:nvGraphicFramePr>
        <p:xfrm>
          <a:off x="5378450" y="3352800"/>
          <a:ext cx="1255713" cy="390525"/>
        </p:xfrm>
        <a:graphic>
          <a:graphicData uri="http://schemas.openxmlformats.org/presentationml/2006/ole">
            <mc:AlternateContent xmlns:mc="http://schemas.openxmlformats.org/markup-compatibility/2006">
              <mc:Choice xmlns:v="urn:schemas-microsoft-com:vml" Requires="v">
                <p:oleObj spid="_x0000_s429619" name="Equation" r:id="rId3" imgW="1143000" imgH="355320" progId="Equation.DSMT4">
                  <p:embed/>
                </p:oleObj>
              </mc:Choice>
              <mc:Fallback>
                <p:oleObj name="Equation" r:id="rId3" imgW="1143000" imgH="355320" progId="Equation.DSMT4">
                  <p:embed/>
                  <p:pic>
                    <p:nvPicPr>
                      <p:cNvPr id="0" name="Picture 434" descr="e^In(x) = e^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450" y="3352800"/>
                        <a:ext cx="125571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885B4CD9-BEA5-48A7-97AB-4763B0FB73A7}"/>
              </a:ext>
            </a:extLst>
          </p:cNvPr>
          <p:cNvSpPr>
            <a:spLocks noGrp="1"/>
          </p:cNvSpPr>
          <p:nvPr>
            <p:ph sz="quarter" idx="27"/>
          </p:nvPr>
        </p:nvSpPr>
        <p:spPr>
          <a:xfrm>
            <a:off x="736600" y="4194696"/>
            <a:ext cx="7153787" cy="355600"/>
          </a:xfrm>
        </p:spPr>
        <p:txBody>
          <a:bodyPr/>
          <a:lstStyle/>
          <a:p>
            <a:pPr>
              <a:lnSpc>
                <a:spcPct val="110000"/>
              </a:lnSpc>
            </a:pPr>
            <a:r>
              <a:rPr lang="en-US" altLang="en-US" dirty="0"/>
              <a:t>But the second cancellation equation in (9) says that</a:t>
            </a:r>
            <a:endParaRPr lang="en-US" dirty="0"/>
          </a:p>
        </p:txBody>
      </p:sp>
      <p:graphicFrame>
        <p:nvGraphicFramePr>
          <p:cNvPr id="15" name="Content Placeholder 14" descr="e^ln(x) = x.">
            <a:extLst>
              <a:ext uri="{FF2B5EF4-FFF2-40B4-BE49-F238E27FC236}">
                <a16:creationId xmlns="" xmlns:a16="http://schemas.microsoft.com/office/drawing/2014/main" id="{525A0E24-34C5-441F-9348-B0DD16CAC9DE}"/>
              </a:ext>
            </a:extLst>
          </p:cNvPr>
          <p:cNvGraphicFramePr>
            <a:graphicFrameLocks noGrp="1" noChangeAspect="1"/>
          </p:cNvGraphicFramePr>
          <p:nvPr>
            <p:ph sz="quarter" idx="28"/>
            <p:extLst>
              <p:ext uri="{D42A27DB-BD31-4B8C-83A1-F6EECF244321}">
                <p14:modId xmlns:p14="http://schemas.microsoft.com/office/powerpoint/2010/main" val="3128774199"/>
              </p:ext>
            </p:extLst>
          </p:nvPr>
        </p:nvGraphicFramePr>
        <p:xfrm>
          <a:off x="7872413" y="4168775"/>
          <a:ext cx="1200150" cy="390525"/>
        </p:xfrm>
        <a:graphic>
          <a:graphicData uri="http://schemas.openxmlformats.org/presentationml/2006/ole">
            <mc:AlternateContent xmlns:mc="http://schemas.openxmlformats.org/markup-compatibility/2006">
              <mc:Choice xmlns:v="urn:schemas-microsoft-com:vml" Requires="v">
                <p:oleObj spid="_x0000_s429620" name="Equation" r:id="rId5" imgW="1091880" imgH="355320" progId="Equation.DSMT4">
                  <p:embed/>
                </p:oleObj>
              </mc:Choice>
              <mc:Fallback>
                <p:oleObj name="Equation" r:id="rId5" imgW="1091880" imgH="355320" progId="Equation.DSMT4">
                  <p:embed/>
                  <p:pic>
                    <p:nvPicPr>
                      <p:cNvPr id="0" name="Picture 435" descr="e^In(x)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2413" y="4168775"/>
                        <a:ext cx="12001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B73A2728-F235-47C6-A588-BDE05419D3EA}"/>
              </a:ext>
            </a:extLst>
          </p:cNvPr>
          <p:cNvSpPr>
            <a:spLocks noGrp="1"/>
          </p:cNvSpPr>
          <p:nvPr>
            <p:ph sz="quarter" idx="29"/>
          </p:nvPr>
        </p:nvSpPr>
        <p:spPr>
          <a:xfrm>
            <a:off x="736600" y="4932239"/>
            <a:ext cx="1372419" cy="331791"/>
          </a:xfrm>
        </p:spPr>
        <p:txBody>
          <a:bodyPr/>
          <a:lstStyle/>
          <a:p>
            <a:r>
              <a:rPr lang="en-US" altLang="en-US" dirty="0"/>
              <a:t>Therefore</a:t>
            </a:r>
            <a:endParaRPr lang="en-US" dirty="0"/>
          </a:p>
        </p:txBody>
      </p:sp>
      <p:graphicFrame>
        <p:nvGraphicFramePr>
          <p:cNvPr id="17" name="Content Placeholder 16" descr="x = e^5.">
            <a:extLst>
              <a:ext uri="{FF2B5EF4-FFF2-40B4-BE49-F238E27FC236}">
                <a16:creationId xmlns="" xmlns:a16="http://schemas.microsoft.com/office/drawing/2014/main" id="{DE5169D8-48EC-4338-ADEA-09C8787A6E5C}"/>
              </a:ext>
            </a:extLst>
          </p:cNvPr>
          <p:cNvGraphicFramePr>
            <a:graphicFrameLocks noGrp="1" noChangeAspect="1"/>
          </p:cNvGraphicFramePr>
          <p:nvPr>
            <p:ph sz="quarter" idx="30"/>
            <p:extLst>
              <p:ext uri="{D42A27DB-BD31-4B8C-83A1-F6EECF244321}">
                <p14:modId xmlns:p14="http://schemas.microsoft.com/office/powerpoint/2010/main" val="2141156187"/>
              </p:ext>
            </p:extLst>
          </p:nvPr>
        </p:nvGraphicFramePr>
        <p:xfrm>
          <a:off x="2130425" y="4846638"/>
          <a:ext cx="990600" cy="390525"/>
        </p:xfrm>
        <a:graphic>
          <a:graphicData uri="http://schemas.openxmlformats.org/presentationml/2006/ole">
            <mc:AlternateContent xmlns:mc="http://schemas.openxmlformats.org/markup-compatibility/2006">
              <mc:Choice xmlns:v="urn:schemas-microsoft-com:vml" Requires="v">
                <p:oleObj spid="_x0000_s429621" name="Equation" r:id="rId7" imgW="901440" imgH="355320" progId="Equation.DSMT4">
                  <p:embed/>
                </p:oleObj>
              </mc:Choice>
              <mc:Fallback>
                <p:oleObj name="Equation" r:id="rId7" imgW="901440" imgH="355320" progId="Equation.DSMT4">
                  <p:embed/>
                  <p:pic>
                    <p:nvPicPr>
                      <p:cNvPr id="0" name="Picture 436" descr="x = e^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0425" y="4846638"/>
                        <a:ext cx="9906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34940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7640C0-E3FE-4F08-BCA0-333B7D3E90CF}"/>
              </a:ext>
            </a:extLst>
          </p:cNvPr>
          <p:cNvSpPr>
            <a:spLocks noGrp="1"/>
          </p:cNvSpPr>
          <p:nvPr>
            <p:ph type="title"/>
          </p:nvPr>
        </p:nvSpPr>
        <p:spPr/>
        <p:txBody>
          <a:bodyPr/>
          <a:lstStyle/>
          <a:p>
            <a:pPr algn="l"/>
            <a:r>
              <a:rPr lang="en-US" altLang="en-US" dirty="0"/>
              <a:t>Natural Logarithms </a:t>
            </a:r>
            <a:r>
              <a:rPr lang="en-US" altLang="en-US" b="0" dirty="0" smtClean="0"/>
              <a:t>(4 </a:t>
            </a:r>
            <a:r>
              <a:rPr lang="en-US" altLang="en-US" b="0" dirty="0"/>
              <a:t>of </a:t>
            </a:r>
            <a:r>
              <a:rPr lang="en-US" altLang="en-US" b="0" dirty="0" smtClean="0"/>
              <a:t>4)</a:t>
            </a:r>
            <a:endParaRPr lang="en-US" dirty="0"/>
          </a:p>
        </p:txBody>
      </p:sp>
      <p:sp>
        <p:nvSpPr>
          <p:cNvPr id="3" name="Content Placeholder 2">
            <a:extLst>
              <a:ext uri="{FF2B5EF4-FFF2-40B4-BE49-F238E27FC236}">
                <a16:creationId xmlns="" xmlns:a16="http://schemas.microsoft.com/office/drawing/2014/main" id="{5BBACE01-D120-490B-BDF4-1D2197B29902}"/>
              </a:ext>
            </a:extLst>
          </p:cNvPr>
          <p:cNvSpPr>
            <a:spLocks noGrp="1"/>
          </p:cNvSpPr>
          <p:nvPr>
            <p:ph sz="quarter" idx="23"/>
          </p:nvPr>
        </p:nvSpPr>
        <p:spPr>
          <a:xfrm>
            <a:off x="736600" y="1289049"/>
            <a:ext cx="10718800" cy="672105"/>
          </a:xfrm>
        </p:spPr>
        <p:txBody>
          <a:bodyPr/>
          <a:lstStyle/>
          <a:p>
            <a:pPr>
              <a:lnSpc>
                <a:spcPct val="100000"/>
              </a:lnSpc>
              <a:spcAft>
                <a:spcPts val="600"/>
              </a:spcAft>
            </a:pPr>
            <a:r>
              <a:rPr lang="en-US" altLang="en-US" dirty="0"/>
              <a:t>The following formula shows that logarithms with any base can be expressed in terms of the natural logarithm.</a:t>
            </a:r>
          </a:p>
        </p:txBody>
      </p:sp>
      <p:sp>
        <p:nvSpPr>
          <p:cNvPr id="4" name="Content Placeholder 3">
            <a:extLst>
              <a:ext uri="{FF2B5EF4-FFF2-40B4-BE49-F238E27FC236}">
                <a16:creationId xmlns="" xmlns:a16="http://schemas.microsoft.com/office/drawing/2014/main" id="{1DDE30AE-4315-4150-BE27-8F2C8CE671B5}"/>
              </a:ext>
            </a:extLst>
          </p:cNvPr>
          <p:cNvSpPr>
            <a:spLocks noGrp="1"/>
          </p:cNvSpPr>
          <p:nvPr>
            <p:ph sz="quarter" idx="24"/>
          </p:nvPr>
        </p:nvSpPr>
        <p:spPr>
          <a:xfrm>
            <a:off x="736600" y="2409602"/>
            <a:ext cx="10712450" cy="417123"/>
          </a:xfrm>
        </p:spPr>
        <p:txBody>
          <a:bodyPr/>
          <a:lstStyle/>
          <a:p>
            <a:r>
              <a:rPr lang="en-US" dirty="0" smtClean="0">
                <a:solidFill>
                  <a:srgbClr val="EF2E24"/>
                </a:solidFill>
              </a:rPr>
              <a:t>11</a:t>
            </a:r>
            <a:r>
              <a:rPr lang="en-US" dirty="0" smtClean="0">
                <a:solidFill>
                  <a:srgbClr val="0000A3"/>
                </a:solidFill>
              </a:rPr>
              <a:t> </a:t>
            </a:r>
            <a:r>
              <a:rPr lang="en-US" b="1" dirty="0">
                <a:solidFill>
                  <a:srgbClr val="EF2E24"/>
                </a:solidFill>
              </a:rPr>
              <a:t>Change of Base Formula</a:t>
            </a:r>
            <a:r>
              <a:rPr lang="en-US" b="1" dirty="0"/>
              <a:t> </a:t>
            </a:r>
            <a:r>
              <a:rPr lang="en-US" dirty="0"/>
              <a:t>For any positive number </a:t>
            </a:r>
            <a:r>
              <a:rPr lang="en-US" i="1" dirty="0"/>
              <a:t>b</a:t>
            </a:r>
            <a:r>
              <a:rPr lang="en-US" dirty="0"/>
              <a:t> (</a:t>
            </a:r>
            <a:r>
              <a:rPr lang="en-US" i="1" dirty="0"/>
              <a:t>b</a:t>
            </a:r>
            <a:r>
              <a:rPr lang="en-US" dirty="0"/>
              <a:t> ≠ 1). we have</a:t>
            </a:r>
          </a:p>
        </p:txBody>
      </p:sp>
      <p:graphicFrame>
        <p:nvGraphicFramePr>
          <p:cNvPr id="12" name="Content Placeholder 11" descr="log_b x = (In(x)/In(b))">
            <a:extLst>
              <a:ext uri="{FF2B5EF4-FFF2-40B4-BE49-F238E27FC236}">
                <a16:creationId xmlns="" xmlns:a16="http://schemas.microsoft.com/office/drawing/2014/main" id="{28E04A5A-C0AD-48B8-8FD7-9B836D3593F7}"/>
              </a:ext>
            </a:extLst>
          </p:cNvPr>
          <p:cNvGraphicFramePr>
            <a:graphicFrameLocks noGrp="1" noChangeAspect="1"/>
          </p:cNvGraphicFramePr>
          <p:nvPr>
            <p:ph sz="quarter" idx="25"/>
            <p:extLst>
              <p:ext uri="{D42A27DB-BD31-4B8C-83A1-F6EECF244321}">
                <p14:modId xmlns:p14="http://schemas.microsoft.com/office/powerpoint/2010/main" val="1310813959"/>
              </p:ext>
            </p:extLst>
          </p:nvPr>
        </p:nvGraphicFramePr>
        <p:xfrm>
          <a:off x="4699208" y="3068459"/>
          <a:ext cx="1859128" cy="811212"/>
        </p:xfrm>
        <a:graphic>
          <a:graphicData uri="http://schemas.openxmlformats.org/presentationml/2006/ole">
            <mc:AlternateContent xmlns:mc="http://schemas.openxmlformats.org/markup-compatibility/2006">
              <mc:Choice xmlns:v="urn:schemas-microsoft-com:vml" Requires="v">
                <p:oleObj spid="_x0000_s430267" name="Equation" r:id="rId3" imgW="1688760" imgH="736560" progId="Equation.DSMT4">
                  <p:embed/>
                </p:oleObj>
              </mc:Choice>
              <mc:Fallback>
                <p:oleObj name="Equation" r:id="rId3" imgW="1688760" imgH="736560" progId="Equation.DSMT4">
                  <p:embed/>
                  <p:pic>
                    <p:nvPicPr>
                      <p:cNvPr id="0" name="Picture 145" descr="log_b x = (In(x)/In(b))"/>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208" y="3068459"/>
                        <a:ext cx="1859128" cy="81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6511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D01ECB-BEA6-4046-9AF8-E87C97C70E22}"/>
              </a:ext>
            </a:extLst>
          </p:cNvPr>
          <p:cNvSpPr>
            <a:spLocks noGrp="1"/>
          </p:cNvSpPr>
          <p:nvPr>
            <p:ph type="title"/>
          </p:nvPr>
        </p:nvSpPr>
        <p:spPr/>
        <p:txBody>
          <a:bodyPr/>
          <a:lstStyle/>
          <a:p>
            <a:pPr algn="l"/>
            <a:r>
              <a:rPr lang="en-US" altLang="en-US" dirty="0"/>
              <a:t>Example </a:t>
            </a:r>
            <a:r>
              <a:rPr lang="en-US" altLang="en-US" dirty="0" smtClean="0"/>
              <a:t>11</a:t>
            </a:r>
            <a:endParaRPr lang="en-US" dirty="0"/>
          </a:p>
        </p:txBody>
      </p:sp>
      <p:sp>
        <p:nvSpPr>
          <p:cNvPr id="3" name="Content Placeholder 2">
            <a:extLst>
              <a:ext uri="{FF2B5EF4-FFF2-40B4-BE49-F238E27FC236}">
                <a16:creationId xmlns="" xmlns:a16="http://schemas.microsoft.com/office/drawing/2014/main" id="{AAB14E27-9BE1-4F3C-9B17-BE6EC6D1630A}"/>
              </a:ext>
            </a:extLst>
          </p:cNvPr>
          <p:cNvSpPr>
            <a:spLocks noGrp="1"/>
          </p:cNvSpPr>
          <p:nvPr>
            <p:ph sz="quarter" idx="23"/>
          </p:nvPr>
        </p:nvSpPr>
        <p:spPr>
          <a:xfrm>
            <a:off x="736600" y="1289049"/>
            <a:ext cx="10718800" cy="1336163"/>
          </a:xfrm>
        </p:spPr>
        <p:txBody>
          <a:bodyPr/>
          <a:lstStyle/>
          <a:p>
            <a:pPr>
              <a:lnSpc>
                <a:spcPct val="100000"/>
              </a:lnSpc>
            </a:pPr>
            <a:r>
              <a:rPr lang="en-US" altLang="en-US" dirty="0"/>
              <a:t>Evaluate log</a:t>
            </a:r>
            <a:r>
              <a:rPr lang="en-US" altLang="en-US" baseline="-25000" dirty="0"/>
              <a:t>8</a:t>
            </a:r>
            <a:r>
              <a:rPr lang="en-US" altLang="en-US" dirty="0"/>
              <a:t> 5 correct to six decimal places.</a:t>
            </a:r>
          </a:p>
          <a:p>
            <a:pPr>
              <a:lnSpc>
                <a:spcPct val="100000"/>
              </a:lnSpc>
            </a:pPr>
            <a:r>
              <a:rPr lang="en-US" altLang="en-US" dirty="0">
                <a:solidFill>
                  <a:srgbClr val="0079C2"/>
                </a:solidFill>
              </a:rPr>
              <a:t>Solution:</a:t>
            </a:r>
            <a:r>
              <a:rPr lang="en-US" altLang="en-US" dirty="0">
                <a:solidFill>
                  <a:srgbClr val="0000A3"/>
                </a:solidFill>
              </a:rPr>
              <a:t> </a:t>
            </a:r>
          </a:p>
          <a:p>
            <a:pPr>
              <a:lnSpc>
                <a:spcPct val="100000"/>
              </a:lnSpc>
            </a:pPr>
            <a:r>
              <a:rPr lang="en-US" altLang="en-US" dirty="0"/>
              <a:t>Formula </a:t>
            </a:r>
            <a:r>
              <a:rPr lang="en-US" altLang="en-US" dirty="0" smtClean="0"/>
              <a:t>11 </a:t>
            </a:r>
            <a:r>
              <a:rPr lang="en-US" altLang="en-US" dirty="0"/>
              <a:t>gives </a:t>
            </a:r>
          </a:p>
        </p:txBody>
      </p:sp>
      <p:graphicFrame>
        <p:nvGraphicFramePr>
          <p:cNvPr id="12" name="Content Placeholder 11" descr="log_(8) 5 = (In 5∕In 8) approximately 0.773976">
            <a:extLst>
              <a:ext uri="{FF2B5EF4-FFF2-40B4-BE49-F238E27FC236}">
                <a16:creationId xmlns="" xmlns:a16="http://schemas.microsoft.com/office/drawing/2014/main" id="{3C714C9D-1C5D-4ADF-85E2-21C884DDC11F}"/>
              </a:ext>
            </a:extLst>
          </p:cNvPr>
          <p:cNvGraphicFramePr>
            <a:graphicFrameLocks noGrp="1" noChangeAspect="1"/>
          </p:cNvGraphicFramePr>
          <p:nvPr>
            <p:ph sz="quarter" idx="24"/>
            <p:extLst>
              <p:ext uri="{D42A27DB-BD31-4B8C-83A1-F6EECF244321}">
                <p14:modId xmlns:p14="http://schemas.microsoft.com/office/powerpoint/2010/main" val="2022593893"/>
              </p:ext>
            </p:extLst>
          </p:nvPr>
        </p:nvGraphicFramePr>
        <p:xfrm>
          <a:off x="2913063" y="2957513"/>
          <a:ext cx="3108325" cy="1254125"/>
        </p:xfrm>
        <a:graphic>
          <a:graphicData uri="http://schemas.openxmlformats.org/presentationml/2006/ole">
            <mc:AlternateContent xmlns:mc="http://schemas.openxmlformats.org/markup-compatibility/2006">
              <mc:Choice xmlns:v="urn:schemas-microsoft-com:vml" Requires="v">
                <p:oleObj spid="_x0000_s431291" name="Equation" r:id="rId3" imgW="3085920" imgH="1244520" progId="Equation.DSMT4">
                  <p:embed/>
                </p:oleObj>
              </mc:Choice>
              <mc:Fallback>
                <p:oleObj name="Equation" r:id="rId3" imgW="3085920" imgH="1244520" progId="Equation.DSMT4">
                  <p:embed/>
                  <p:pic>
                    <p:nvPicPr>
                      <p:cNvPr id="0" name="Picture 145" descr="log_(8) 5 = (In 5/In 8) approximately 0.77397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63" y="2957513"/>
                        <a:ext cx="3108325"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17742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Graph and Growth of the Natural Logarithm</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 xmlns:a16="http://schemas.microsoft.com/office/drawing/2014/main" id="{38FFF1CC-2FB9-473F-B8C4-371A04649A8E}"/>
              </a:ext>
            </a:extLst>
          </p:cNvPr>
          <p:cNvSpPr>
            <a:spLocks noGrp="1"/>
          </p:cNvSpPr>
          <p:nvPr>
            <p:ph type="title"/>
          </p:nvPr>
        </p:nvSpPr>
        <p:spPr>
          <a:xfrm>
            <a:off x="838200" y="399814"/>
            <a:ext cx="10515600" cy="672105"/>
          </a:xfrm>
        </p:spPr>
        <p:txBody>
          <a:bodyPr/>
          <a:lstStyle/>
          <a:p>
            <a:pPr algn="l"/>
            <a:r>
              <a:rPr lang="en-US" altLang="en-US" sz="3600" dirty="0"/>
              <a:t>Graph and Growth of the Natural Logarithm </a:t>
            </a:r>
            <a:r>
              <a:rPr lang="en-US" altLang="en-US" sz="3600" b="0" dirty="0" smtClean="0"/>
              <a:t>(1 </a:t>
            </a:r>
            <a:r>
              <a:rPr lang="en-US" altLang="en-US" sz="3600" b="0" dirty="0"/>
              <a:t>of 4)</a:t>
            </a:r>
            <a:endParaRPr lang="en-US" sz="3600" dirty="0"/>
          </a:p>
        </p:txBody>
      </p:sp>
      <p:sp>
        <p:nvSpPr>
          <p:cNvPr id="3" name="Content Placeholder 2">
            <a:extLst>
              <a:ext uri="{FF2B5EF4-FFF2-40B4-BE49-F238E27FC236}">
                <a16:creationId xmlns="" xmlns:a16="http://schemas.microsoft.com/office/drawing/2014/main" id="{65E23762-E5E8-44E9-A742-C7B216DD84EB}"/>
              </a:ext>
            </a:extLst>
          </p:cNvPr>
          <p:cNvSpPr>
            <a:spLocks noGrp="1"/>
          </p:cNvSpPr>
          <p:nvPr>
            <p:ph sz="quarter" idx="23"/>
          </p:nvPr>
        </p:nvSpPr>
        <p:spPr>
          <a:xfrm>
            <a:off x="736600" y="1289050"/>
            <a:ext cx="5353048" cy="338710"/>
          </a:xfrm>
        </p:spPr>
        <p:txBody>
          <a:bodyPr/>
          <a:lstStyle/>
          <a:p>
            <a:pPr>
              <a:lnSpc>
                <a:spcPct val="100000"/>
              </a:lnSpc>
            </a:pPr>
            <a:r>
              <a:rPr lang="en-US" altLang="en-US" dirty="0"/>
              <a:t>The graphs of the exponential function</a:t>
            </a:r>
            <a:endParaRPr lang="en-US" dirty="0"/>
          </a:p>
        </p:txBody>
      </p:sp>
      <p:graphicFrame>
        <p:nvGraphicFramePr>
          <p:cNvPr id="20" name="Content Placeholder 19" descr="y = e^x">
            <a:extLst>
              <a:ext uri="{FF2B5EF4-FFF2-40B4-BE49-F238E27FC236}">
                <a16:creationId xmlns="" xmlns:a16="http://schemas.microsoft.com/office/drawing/2014/main" id="{A831A980-DED1-4AFE-9957-0D096D316F7E}"/>
              </a:ext>
            </a:extLst>
          </p:cNvPr>
          <p:cNvGraphicFramePr>
            <a:graphicFrameLocks noGrp="1" noChangeAspect="1"/>
          </p:cNvGraphicFramePr>
          <p:nvPr>
            <p:ph sz="quarter" idx="24"/>
            <p:extLst>
              <p:ext uri="{D42A27DB-BD31-4B8C-83A1-F6EECF244321}">
                <p14:modId xmlns:p14="http://schemas.microsoft.com/office/powerpoint/2010/main" val="2199151546"/>
              </p:ext>
            </p:extLst>
          </p:nvPr>
        </p:nvGraphicFramePr>
        <p:xfrm>
          <a:off x="6015038" y="1269502"/>
          <a:ext cx="838200" cy="406400"/>
        </p:xfrm>
        <a:graphic>
          <a:graphicData uri="http://schemas.openxmlformats.org/presentationml/2006/ole">
            <mc:AlternateContent xmlns:mc="http://schemas.openxmlformats.org/markup-compatibility/2006">
              <mc:Choice xmlns:v="urn:schemas-microsoft-com:vml" Requires="v">
                <p:oleObj spid="_x0000_s432657" name="Equation" r:id="rId3" imgW="838080" imgH="406080" progId="Equation.DSMT4">
                  <p:embed/>
                </p:oleObj>
              </mc:Choice>
              <mc:Fallback>
                <p:oleObj name="Equation" r:id="rId3" imgW="838080" imgH="406080" progId="Equation.DSMT4">
                  <p:embed/>
                  <p:pic>
                    <p:nvPicPr>
                      <p:cNvPr id="0" name="Picture 442" descr="y = e^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038" y="1269502"/>
                        <a:ext cx="838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B24034AB-E991-4302-969A-789BE6E29A25}"/>
              </a:ext>
            </a:extLst>
          </p:cNvPr>
          <p:cNvSpPr>
            <a:spLocks noGrp="1"/>
          </p:cNvSpPr>
          <p:nvPr>
            <p:ph sz="quarter" idx="25"/>
          </p:nvPr>
        </p:nvSpPr>
        <p:spPr>
          <a:xfrm>
            <a:off x="6937087" y="1285768"/>
            <a:ext cx="4882988" cy="323520"/>
          </a:xfrm>
        </p:spPr>
        <p:txBody>
          <a:bodyPr/>
          <a:lstStyle/>
          <a:p>
            <a:pPr>
              <a:lnSpc>
                <a:spcPct val="100000"/>
              </a:lnSpc>
            </a:pPr>
            <a:r>
              <a:rPr lang="en-US" altLang="en-US" dirty="0" smtClean="0"/>
              <a:t>and its inverse </a:t>
            </a:r>
            <a:r>
              <a:rPr lang="en-US" altLang="en-US" dirty="0"/>
              <a:t>function, the natural</a:t>
            </a:r>
            <a:endParaRPr lang="en-US" dirty="0"/>
          </a:p>
        </p:txBody>
      </p:sp>
      <p:sp>
        <p:nvSpPr>
          <p:cNvPr id="6" name="Content Placeholder 5">
            <a:extLst>
              <a:ext uri="{FF2B5EF4-FFF2-40B4-BE49-F238E27FC236}">
                <a16:creationId xmlns="" xmlns:a16="http://schemas.microsoft.com/office/drawing/2014/main" id="{4280CC60-59F1-4057-B45C-143E9F5FEA63}"/>
              </a:ext>
            </a:extLst>
          </p:cNvPr>
          <p:cNvSpPr>
            <a:spLocks noGrp="1"/>
          </p:cNvSpPr>
          <p:nvPr>
            <p:ph sz="quarter" idx="26"/>
          </p:nvPr>
        </p:nvSpPr>
        <p:spPr>
          <a:xfrm>
            <a:off x="736600" y="1752923"/>
            <a:ext cx="5941291" cy="318158"/>
          </a:xfrm>
        </p:spPr>
        <p:txBody>
          <a:bodyPr/>
          <a:lstStyle/>
          <a:p>
            <a:r>
              <a:rPr lang="en-US" altLang="en-US" dirty="0"/>
              <a:t>logarithm function, are shown in Figure 13.</a:t>
            </a:r>
            <a:endParaRPr lang="en-US" dirty="0"/>
          </a:p>
        </p:txBody>
      </p:sp>
      <p:sp>
        <p:nvSpPr>
          <p:cNvPr id="14" name="Content Placeholder 13">
            <a:extLst>
              <a:ext uri="{FF2B5EF4-FFF2-40B4-BE49-F238E27FC236}">
                <a16:creationId xmlns="" xmlns:a16="http://schemas.microsoft.com/office/drawing/2014/main" id="{1B5C1176-23A0-42C9-8DDA-1226D83013FE}"/>
              </a:ext>
            </a:extLst>
          </p:cNvPr>
          <p:cNvSpPr>
            <a:spLocks noGrp="1"/>
          </p:cNvSpPr>
          <p:nvPr>
            <p:ph sz="quarter" idx="34"/>
          </p:nvPr>
        </p:nvSpPr>
        <p:spPr>
          <a:xfrm>
            <a:off x="5495085" y="5852165"/>
            <a:ext cx="962793" cy="249406"/>
          </a:xfrm>
        </p:spPr>
        <p:txBody>
          <a:bodyPr/>
          <a:lstStyle/>
          <a:p>
            <a:r>
              <a:rPr lang="en-US" altLang="en-US" sz="1200" b="1" dirty="0"/>
              <a:t>Figure 13</a:t>
            </a:r>
          </a:p>
        </p:txBody>
      </p:sp>
      <p:sp>
        <p:nvSpPr>
          <p:cNvPr id="12" name="Content Placeholder 11">
            <a:extLst>
              <a:ext uri="{FF2B5EF4-FFF2-40B4-BE49-F238E27FC236}">
                <a16:creationId xmlns="" xmlns:a16="http://schemas.microsoft.com/office/drawing/2014/main" id="{38D5160C-1225-4B19-803D-BF19B4579B3D}"/>
              </a:ext>
            </a:extLst>
          </p:cNvPr>
          <p:cNvSpPr>
            <a:spLocks noGrp="1"/>
          </p:cNvSpPr>
          <p:nvPr>
            <p:ph sz="quarter" idx="32"/>
          </p:nvPr>
        </p:nvSpPr>
        <p:spPr>
          <a:xfrm>
            <a:off x="2082588" y="5522676"/>
            <a:ext cx="4690730" cy="219012"/>
          </a:xfrm>
        </p:spPr>
        <p:txBody>
          <a:bodyPr/>
          <a:lstStyle/>
          <a:p>
            <a:r>
              <a:rPr lang="en-US" altLang="en-US" sz="1400" dirty="0">
                <a:latin typeface="Arial" panose="020B0604020202020204" pitchFamily="34" charset="0"/>
                <a:cs typeface="Arial" panose="020B0604020202020204" pitchFamily="34" charset="0"/>
              </a:rPr>
              <a:t>The graph of </a:t>
            </a:r>
            <a:r>
              <a:rPr lang="en-US" altLang="en-US" sz="1400" i="1" dirty="0">
                <a:latin typeface="Arial" panose="020B0604020202020204" pitchFamily="34" charset="0"/>
                <a:cs typeface="Arial" panose="020B0604020202020204" pitchFamily="34" charset="0"/>
              </a:rPr>
              <a:t>y</a:t>
            </a:r>
            <a:r>
              <a:rPr lang="en-US" altLang="en-US" sz="1400" dirty="0">
                <a:latin typeface="Arial" panose="020B0604020202020204" pitchFamily="34" charset="0"/>
                <a:cs typeface="Arial" panose="020B0604020202020204" pitchFamily="34" charset="0"/>
              </a:rPr>
              <a:t> = ln </a:t>
            </a:r>
            <a:r>
              <a:rPr lang="en-US" altLang="en-US" sz="1400" i="1" dirty="0">
                <a:latin typeface="Arial" panose="020B0604020202020204" pitchFamily="34" charset="0"/>
                <a:cs typeface="Arial" panose="020B0604020202020204" pitchFamily="34" charset="0"/>
              </a:rPr>
              <a:t>x</a:t>
            </a:r>
            <a:r>
              <a:rPr lang="en-US" altLang="en-US" sz="1400" dirty="0">
                <a:latin typeface="Arial" panose="020B0604020202020204" pitchFamily="34" charset="0"/>
                <a:cs typeface="Arial" panose="020B0604020202020204" pitchFamily="34" charset="0"/>
              </a:rPr>
              <a:t> is the reflection of the graph of</a:t>
            </a:r>
            <a:endParaRPr lang="en-US" sz="1400" dirty="0">
              <a:latin typeface="Arial" panose="020B0604020202020204" pitchFamily="34" charset="0"/>
              <a:cs typeface="Arial" panose="020B0604020202020204" pitchFamily="34" charset="0"/>
            </a:endParaRPr>
          </a:p>
        </p:txBody>
      </p:sp>
      <p:graphicFrame>
        <p:nvGraphicFramePr>
          <p:cNvPr id="25" name="Content Placeholder 24" descr="y = (e^x) about the line y = x">
            <a:extLst>
              <a:ext uri="{FF2B5EF4-FFF2-40B4-BE49-F238E27FC236}">
                <a16:creationId xmlns="" xmlns:a16="http://schemas.microsoft.com/office/drawing/2014/main" id="{21898926-6D4C-4698-83BD-BA3A7102BF7F}"/>
              </a:ext>
            </a:extLst>
          </p:cNvPr>
          <p:cNvGraphicFramePr>
            <a:graphicFrameLocks noGrp="1" noChangeAspect="1"/>
          </p:cNvGraphicFramePr>
          <p:nvPr>
            <p:ph sz="quarter" idx="33"/>
            <p:extLst>
              <p:ext uri="{D42A27DB-BD31-4B8C-83A1-F6EECF244321}">
                <p14:modId xmlns:p14="http://schemas.microsoft.com/office/powerpoint/2010/main" val="3674831450"/>
              </p:ext>
            </p:extLst>
          </p:nvPr>
        </p:nvGraphicFramePr>
        <p:xfrm>
          <a:off x="6226214" y="5482945"/>
          <a:ext cx="2272289" cy="261274"/>
        </p:xfrm>
        <a:graphic>
          <a:graphicData uri="http://schemas.openxmlformats.org/presentationml/2006/ole">
            <mc:AlternateContent xmlns:mc="http://schemas.openxmlformats.org/markup-compatibility/2006">
              <mc:Choice xmlns:v="urn:schemas-microsoft-com:vml" Requires="v">
                <p:oleObj spid="_x0000_s432658" name="Equation" r:id="rId5" imgW="3644640" imgH="419040" progId="Equation.DSMT4">
                  <p:embed/>
                </p:oleObj>
              </mc:Choice>
              <mc:Fallback>
                <p:oleObj name="Equation" r:id="rId5" imgW="3644640" imgH="419040" progId="Equation.DSMT4">
                  <p:embed/>
                  <p:pic>
                    <p:nvPicPr>
                      <p:cNvPr id="0" name="Picture 444" descr="y = (e^x) about the line y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6214" y="5482945"/>
                        <a:ext cx="2272289" cy="261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Content Placeholder 22" descr="Two curves and a line are graphed on the x y coordinate plane. The curve y = ln (x) rises away from the negative y axis goes up and to the right, passes through the x axis, goes up and to the right, and exits the top right of the viewing window. The curve y = e^x rises away from the negative x axis goes up and to the right, passes through the y axis, goes up and to the right, and exits the top right of the viewing window. The second curve is a reflection of the first curve about y = x.">
            <a:extLst>
              <a:ext uri="{FF2B5EF4-FFF2-40B4-BE49-F238E27FC236}">
                <a16:creationId xmlns="" xmlns:a16="http://schemas.microsoft.com/office/drawing/2014/main" id="{09DB9956-B709-4D84-88FA-33D79FC3F997}"/>
              </a:ext>
            </a:extLst>
          </p:cNvPr>
          <p:cNvPicPr>
            <a:picLocks noGrp="1" noChangeAspect="1"/>
          </p:cNvPicPr>
          <p:nvPr>
            <p:ph sz="quarter" idx="31"/>
          </p:nvPr>
        </p:nvPicPr>
        <p:blipFill>
          <a:blip r:embed="rId7"/>
          <a:stretch>
            <a:fillRect/>
          </a:stretch>
        </p:blipFill>
        <p:spPr>
          <a:xfrm>
            <a:off x="4164234" y="2348814"/>
            <a:ext cx="3303365" cy="3049716"/>
          </a:xfrm>
          <a:prstGeom prst="rect">
            <a:avLst/>
          </a:prstGeom>
        </p:spPr>
      </p:pic>
    </p:spTree>
    <p:extLst>
      <p:ext uri="{BB962C8B-B14F-4D97-AF65-F5344CB8AC3E}">
        <p14:creationId xmlns:p14="http://schemas.microsoft.com/office/powerpoint/2010/main" val="16436261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FFF1CC-2FB9-473F-B8C4-371A04649A8E}"/>
              </a:ext>
            </a:extLst>
          </p:cNvPr>
          <p:cNvSpPr>
            <a:spLocks noGrp="1"/>
          </p:cNvSpPr>
          <p:nvPr>
            <p:ph type="title"/>
          </p:nvPr>
        </p:nvSpPr>
        <p:spPr/>
        <p:txBody>
          <a:bodyPr/>
          <a:lstStyle/>
          <a:p>
            <a:pPr algn="l"/>
            <a:r>
              <a:rPr lang="en-US" altLang="en-US" sz="3600" dirty="0"/>
              <a:t>Graph and Growth of the Natural Logarithm </a:t>
            </a:r>
            <a:r>
              <a:rPr lang="en-US" altLang="en-US" sz="3600" b="0" dirty="0"/>
              <a:t>(2 of 4)</a:t>
            </a:r>
            <a:endParaRPr lang="en-US" sz="3600" dirty="0"/>
          </a:p>
        </p:txBody>
      </p:sp>
      <p:sp>
        <p:nvSpPr>
          <p:cNvPr id="3" name="Text Placeholder 2">
            <a:extLst>
              <a:ext uri="{FF2B5EF4-FFF2-40B4-BE49-F238E27FC236}">
                <a16:creationId xmlns="" xmlns:a16="http://schemas.microsoft.com/office/drawing/2014/main" id="{B929CB52-DD33-4408-B020-AB346260C5AA}"/>
              </a:ext>
            </a:extLst>
          </p:cNvPr>
          <p:cNvSpPr>
            <a:spLocks noGrp="1"/>
          </p:cNvSpPr>
          <p:nvPr>
            <p:ph type="body" sz="quarter" idx="15"/>
          </p:nvPr>
        </p:nvSpPr>
        <p:spPr>
          <a:xfrm>
            <a:off x="743576" y="1289684"/>
            <a:ext cx="10711543" cy="1582825"/>
          </a:xfrm>
        </p:spPr>
        <p:txBody>
          <a:bodyPr/>
          <a:lstStyle/>
          <a:p>
            <a:pPr>
              <a:lnSpc>
                <a:spcPct val="100000"/>
              </a:lnSpc>
              <a:spcAft>
                <a:spcPts val="600"/>
              </a:spcAft>
            </a:pPr>
            <a:r>
              <a:rPr lang="en-US" altLang="en-US" dirty="0">
                <a:latin typeface="Arial" panose="020B0604020202020204" pitchFamily="34" charset="0"/>
                <a:cs typeface="Arial" panose="020B0604020202020204" pitchFamily="34" charset="0"/>
              </a:rPr>
              <a:t>In common with all other logarithmic functions with base greater than 1, the natural logarithm is an increasing function defined on (0</a:t>
            </a:r>
            <a:r>
              <a:rPr lang="en-US" altLang="en-US" dirty="0" smtClean="0">
                <a:latin typeface="Arial" panose="020B0604020202020204" pitchFamily="34" charset="0"/>
                <a:cs typeface="Arial" panose="020B0604020202020204" pitchFamily="34" charset="0"/>
              </a:rPr>
              <a:t>, </a:t>
            </a:r>
            <a:r>
              <a:rPr lang="en-US" altLang="en-US" dirty="0" smtClean="0">
                <a:latin typeface="Arial" panose="020B0604020202020204" pitchFamily="34" charset="0"/>
                <a:cs typeface="Arial" panose="020B0604020202020204" pitchFamily="34" charset="0"/>
                <a:sym typeface="Symbol" panose="05050102010706020507" pitchFamily="18" charset="2"/>
              </a:rPr>
              <a:t>∞</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the </a:t>
            </a:r>
            <a:r>
              <a:rPr lang="en-US" altLang="en-US" i="1" dirty="0">
                <a:latin typeface="Arial" panose="020B0604020202020204" pitchFamily="34" charset="0"/>
                <a:cs typeface="Arial" panose="020B0604020202020204" pitchFamily="34" charset="0"/>
              </a:rPr>
              <a:t>y</a:t>
            </a:r>
            <a:r>
              <a:rPr lang="en-US" altLang="en-US" dirty="0">
                <a:latin typeface="Arial" panose="020B0604020202020204" pitchFamily="34" charset="0"/>
                <a:cs typeface="Arial" panose="020B0604020202020204" pitchFamily="34" charset="0"/>
              </a:rPr>
              <a:t>-axis is a vertical asymptote. (This means that the values of ln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become very large negative as </a:t>
            </a:r>
            <a:r>
              <a:rPr lang="en-US" altLang="en-US" i="1" dirty="0">
                <a:latin typeface="Arial" panose="020B0604020202020204" pitchFamily="34" charset="0"/>
                <a:cs typeface="Arial" panose="020B0604020202020204" pitchFamily="34" charset="0"/>
              </a:rPr>
              <a:t>x</a:t>
            </a:r>
            <a:r>
              <a:rPr lang="en-US" altLang="en-US" dirty="0">
                <a:latin typeface="Arial" panose="020B0604020202020204" pitchFamily="34" charset="0"/>
                <a:cs typeface="Arial" panose="020B0604020202020204" pitchFamily="34" charset="0"/>
              </a:rPr>
              <a:t> approaches 0.)</a:t>
            </a:r>
          </a:p>
        </p:txBody>
      </p:sp>
    </p:spTree>
    <p:extLst>
      <p:ext uri="{BB962C8B-B14F-4D97-AF65-F5344CB8AC3E}">
        <p14:creationId xmlns:p14="http://schemas.microsoft.com/office/powerpoint/2010/main" val="2378966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47F3DD-C6F5-48AC-BA9A-D8524978E683}"/>
              </a:ext>
            </a:extLst>
          </p:cNvPr>
          <p:cNvSpPr>
            <a:spLocks noGrp="1"/>
          </p:cNvSpPr>
          <p:nvPr>
            <p:ph type="title"/>
          </p:nvPr>
        </p:nvSpPr>
        <p:spPr/>
        <p:txBody>
          <a:bodyPr/>
          <a:lstStyle/>
          <a:p>
            <a:pPr algn="l"/>
            <a:r>
              <a:rPr lang="en-US" altLang="en-US" dirty="0"/>
              <a:t>Example </a:t>
            </a:r>
            <a:r>
              <a:rPr lang="en-US" altLang="en-US" dirty="0" smtClean="0"/>
              <a:t>12</a:t>
            </a:r>
            <a:endParaRPr lang="en-US" dirty="0"/>
          </a:p>
        </p:txBody>
      </p:sp>
      <p:sp>
        <p:nvSpPr>
          <p:cNvPr id="3" name="Content Placeholder 2">
            <a:extLst>
              <a:ext uri="{FF2B5EF4-FFF2-40B4-BE49-F238E27FC236}">
                <a16:creationId xmlns="" xmlns:a16="http://schemas.microsoft.com/office/drawing/2014/main" id="{04E72B43-4846-4557-AB82-EF7CC69CC7B8}"/>
              </a:ext>
            </a:extLst>
          </p:cNvPr>
          <p:cNvSpPr>
            <a:spLocks noGrp="1"/>
          </p:cNvSpPr>
          <p:nvPr>
            <p:ph sz="quarter" idx="12"/>
          </p:nvPr>
        </p:nvSpPr>
        <p:spPr>
          <a:xfrm>
            <a:off x="741971" y="1292277"/>
            <a:ext cx="10721975" cy="2097763"/>
          </a:xfrm>
        </p:spPr>
        <p:txBody>
          <a:bodyPr/>
          <a:lstStyle/>
          <a:p>
            <a:pPr>
              <a:lnSpc>
                <a:spcPct val="100000"/>
              </a:lnSpc>
              <a:spcAft>
                <a:spcPts val="600"/>
              </a:spcAft>
            </a:pPr>
            <a:r>
              <a:rPr lang="en-US" altLang="en-US" dirty="0"/>
              <a:t>Sketch the graph of the function </a:t>
            </a:r>
            <a:r>
              <a:rPr lang="en-US" altLang="en-US" i="1" dirty="0"/>
              <a:t>y</a:t>
            </a:r>
            <a:r>
              <a:rPr lang="en-US" altLang="en-US" dirty="0"/>
              <a:t> = ln(</a:t>
            </a:r>
            <a:r>
              <a:rPr lang="en-US" altLang="en-US" i="1" dirty="0"/>
              <a:t>x</a:t>
            </a:r>
            <a:r>
              <a:rPr lang="en-US" altLang="en-US" dirty="0"/>
              <a:t> − 2) − 1.</a:t>
            </a:r>
          </a:p>
          <a:p>
            <a:pPr>
              <a:lnSpc>
                <a:spcPct val="100000"/>
              </a:lnSpc>
              <a:spcAft>
                <a:spcPts val="600"/>
              </a:spcAft>
            </a:pPr>
            <a:r>
              <a:rPr lang="en-US" altLang="en-US" dirty="0">
                <a:solidFill>
                  <a:srgbClr val="0079C2"/>
                </a:solidFill>
              </a:rPr>
              <a:t>Solution:</a:t>
            </a:r>
            <a:r>
              <a:rPr lang="en-US" altLang="en-US" dirty="0">
                <a:solidFill>
                  <a:srgbClr val="0073AE"/>
                </a:solidFill>
              </a:rPr>
              <a:t> </a:t>
            </a:r>
          </a:p>
          <a:p>
            <a:pPr>
              <a:lnSpc>
                <a:spcPct val="100000"/>
              </a:lnSpc>
              <a:spcAft>
                <a:spcPts val="600"/>
              </a:spcAft>
            </a:pPr>
            <a:r>
              <a:rPr lang="en-US" altLang="en-US" dirty="0"/>
              <a:t>We start with the graph of </a:t>
            </a:r>
            <a:r>
              <a:rPr lang="en-US" altLang="en-US" i="1" dirty="0"/>
              <a:t>y</a:t>
            </a:r>
            <a:r>
              <a:rPr lang="en-US" altLang="en-US" dirty="0"/>
              <a:t> = ln </a:t>
            </a:r>
            <a:r>
              <a:rPr lang="en-US" altLang="en-US" i="1" dirty="0"/>
              <a:t>x</a:t>
            </a:r>
            <a:r>
              <a:rPr lang="en-US" altLang="en-US" dirty="0"/>
              <a:t> as given in Figure 13.</a:t>
            </a:r>
          </a:p>
          <a:p>
            <a:pPr>
              <a:lnSpc>
                <a:spcPct val="100000"/>
              </a:lnSpc>
              <a:spcAft>
                <a:spcPts val="600"/>
              </a:spcAft>
            </a:pPr>
            <a:r>
              <a:rPr lang="en-US" altLang="en-US" dirty="0"/>
              <a:t>We shift it 2 units to the right to get the graph of </a:t>
            </a:r>
            <a:r>
              <a:rPr lang="en-US" altLang="en-US" i="1" dirty="0" smtClean="0"/>
              <a:t>y</a:t>
            </a:r>
            <a:r>
              <a:rPr lang="en-US" altLang="en-US" dirty="0" smtClean="0"/>
              <a:t> </a:t>
            </a:r>
            <a:r>
              <a:rPr lang="en-US" altLang="en-US" dirty="0"/>
              <a:t>= ln(</a:t>
            </a:r>
            <a:r>
              <a:rPr lang="en-US" altLang="en-US" i="1" dirty="0"/>
              <a:t>x</a:t>
            </a:r>
            <a:r>
              <a:rPr lang="en-US" altLang="en-US" dirty="0"/>
              <a:t> − 2) and then we shift it 1 unit downward to get the graph of </a:t>
            </a:r>
            <a:r>
              <a:rPr lang="en-US" altLang="en-US" i="1" dirty="0"/>
              <a:t>y</a:t>
            </a:r>
            <a:r>
              <a:rPr lang="en-US" altLang="en-US" dirty="0"/>
              <a:t> = ln(</a:t>
            </a:r>
            <a:r>
              <a:rPr lang="en-US" altLang="en-US" i="1" dirty="0"/>
              <a:t>x</a:t>
            </a:r>
            <a:r>
              <a:rPr lang="en-US" altLang="en-US" dirty="0"/>
              <a:t> − 2) − 1. (See Figure 14.)</a:t>
            </a:r>
          </a:p>
        </p:txBody>
      </p:sp>
      <p:sp>
        <p:nvSpPr>
          <p:cNvPr id="8" name="Content Placeholder 7">
            <a:extLst>
              <a:ext uri="{FF2B5EF4-FFF2-40B4-BE49-F238E27FC236}">
                <a16:creationId xmlns="" xmlns:a16="http://schemas.microsoft.com/office/drawing/2014/main" id="{4C7BE718-0459-4361-84CE-CD9F002F6C2C}"/>
              </a:ext>
            </a:extLst>
          </p:cNvPr>
          <p:cNvSpPr>
            <a:spLocks noGrp="1"/>
          </p:cNvSpPr>
          <p:nvPr>
            <p:ph sz="quarter" idx="16"/>
          </p:nvPr>
        </p:nvSpPr>
        <p:spPr>
          <a:xfrm>
            <a:off x="5647462" y="6121916"/>
            <a:ext cx="990327" cy="202318"/>
          </a:xfrm>
        </p:spPr>
        <p:txBody>
          <a:bodyPr/>
          <a:lstStyle/>
          <a:p>
            <a:r>
              <a:rPr lang="en-US" altLang="en-US" sz="1200" b="1" dirty="0"/>
              <a:t>Figure 14</a:t>
            </a:r>
          </a:p>
        </p:txBody>
      </p:sp>
      <p:pic>
        <p:nvPicPr>
          <p:cNvPr id="11" name="Content Placeholder 10" descr="The curve y = ln(x) is graphed on the x y coordinate plane. It rises away from the negative y axis, goes up and to the right, passes through (1, 0), goes up and to the right, and exits the top right of the viewing window.">
            <a:extLst>
              <a:ext uri="{FF2B5EF4-FFF2-40B4-BE49-F238E27FC236}">
                <a16:creationId xmlns="" xmlns:a16="http://schemas.microsoft.com/office/drawing/2014/main" id="{831A4015-A248-4CCD-956B-C9765A499AED}"/>
              </a:ext>
            </a:extLst>
          </p:cNvPr>
          <p:cNvPicPr>
            <a:picLocks noGrp="1" noChangeAspect="1"/>
          </p:cNvPicPr>
          <p:nvPr>
            <p:ph sz="quarter" idx="13"/>
          </p:nvPr>
        </p:nvPicPr>
        <p:blipFill>
          <a:blip r:embed="rId2"/>
          <a:stretch>
            <a:fillRect/>
          </a:stretch>
        </p:blipFill>
        <p:spPr>
          <a:xfrm>
            <a:off x="1536456" y="3901847"/>
            <a:ext cx="2567635" cy="2027777"/>
          </a:xfrm>
          <a:prstGeom prst="rect">
            <a:avLst/>
          </a:prstGeom>
        </p:spPr>
      </p:pic>
      <p:pic>
        <p:nvPicPr>
          <p:cNvPr id="12" name="Content Placeholder 11" descr="A curve y = ln(x minus 2) and a line x= 2 are graphed on the x y coordinate plane. The dashed vertical line enters the right side of the viewing window in the first quadrant, goes vertically down, passes through the point (2, 0), and exits the bottom of the viewing window. The curve rises away from the line x = 2, goes up and to the right, passes through (3, 0), goes up and to the right, and exits the top right of the viewing window. ">
            <a:extLst>
              <a:ext uri="{FF2B5EF4-FFF2-40B4-BE49-F238E27FC236}">
                <a16:creationId xmlns="" xmlns:a16="http://schemas.microsoft.com/office/drawing/2014/main" id="{66083FF9-5C8F-4721-9C62-604D61F294C7}"/>
              </a:ext>
            </a:extLst>
          </p:cNvPr>
          <p:cNvPicPr>
            <a:picLocks noGrp="1" noChangeAspect="1"/>
          </p:cNvPicPr>
          <p:nvPr>
            <p:ph sz="quarter" idx="14"/>
          </p:nvPr>
        </p:nvPicPr>
        <p:blipFill>
          <a:blip r:embed="rId3"/>
          <a:stretch>
            <a:fillRect/>
          </a:stretch>
        </p:blipFill>
        <p:spPr>
          <a:xfrm>
            <a:off x="4912682" y="3851623"/>
            <a:ext cx="2726188" cy="2094934"/>
          </a:xfrm>
          <a:prstGeom prst="rect">
            <a:avLst/>
          </a:prstGeom>
        </p:spPr>
      </p:pic>
      <p:pic>
        <p:nvPicPr>
          <p:cNvPr id="13" name="Content Placeholder 12" descr="A curve y = ln(x minus 2) minus 1 and a line x= 2 are graphed on the x y coordinate plane. The dashed vertical line enters the right side of the viewing window in the first quadrant, goes vertically down, passes through the point (2, 0), and exits the bottom of the viewing window. The curve rises away from the line x = 2, goes up and to the right, passes through (3, negative 1) and the point on the x-axis, goes up and to the right, and exits the top right of the viewing window.">
            <a:extLst>
              <a:ext uri="{FF2B5EF4-FFF2-40B4-BE49-F238E27FC236}">
                <a16:creationId xmlns="" xmlns:a16="http://schemas.microsoft.com/office/drawing/2014/main" id="{11E795D4-CADD-4A26-B9A6-075529E43733}"/>
              </a:ext>
            </a:extLst>
          </p:cNvPr>
          <p:cNvPicPr>
            <a:picLocks noGrp="1" noChangeAspect="1"/>
          </p:cNvPicPr>
          <p:nvPr>
            <p:ph sz="quarter" idx="15"/>
          </p:nvPr>
        </p:nvPicPr>
        <p:blipFill>
          <a:blip r:embed="rId4"/>
          <a:stretch>
            <a:fillRect/>
          </a:stretch>
        </p:blipFill>
        <p:spPr>
          <a:xfrm>
            <a:off x="8265045" y="3901847"/>
            <a:ext cx="2615831" cy="2027777"/>
          </a:xfrm>
          <a:prstGeom prst="rect">
            <a:avLst/>
          </a:prstGeom>
        </p:spPr>
      </p:pic>
    </p:spTree>
    <p:extLst>
      <p:ext uri="{BB962C8B-B14F-4D97-AF65-F5344CB8AC3E}">
        <p14:creationId xmlns:p14="http://schemas.microsoft.com/office/powerpoint/2010/main" val="3572989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C6D11-1306-4B9D-9E12-555E5B2EE36A}"/>
              </a:ext>
            </a:extLst>
          </p:cNvPr>
          <p:cNvSpPr>
            <a:spLocks noGrp="1"/>
          </p:cNvSpPr>
          <p:nvPr>
            <p:ph type="title"/>
          </p:nvPr>
        </p:nvSpPr>
        <p:spPr/>
        <p:txBody>
          <a:bodyPr/>
          <a:lstStyle/>
          <a:p>
            <a:pPr algn="l"/>
            <a:r>
              <a:rPr lang="en-US" altLang="en-US" dirty="0"/>
              <a:t>Inverse </a:t>
            </a:r>
            <a:r>
              <a:rPr lang="en-US" altLang="en-US" dirty="0" smtClean="0"/>
              <a:t>Functions </a:t>
            </a:r>
            <a:r>
              <a:rPr lang="en-US" altLang="en-US" b="0" dirty="0"/>
              <a:t>(1 of </a:t>
            </a:r>
            <a:r>
              <a:rPr lang="en-US" altLang="en-US" b="0" dirty="0" smtClean="0"/>
              <a:t>14)</a:t>
            </a:r>
            <a:endParaRPr lang="en-US" b="0" dirty="0"/>
          </a:p>
        </p:txBody>
      </p:sp>
      <p:sp>
        <p:nvSpPr>
          <p:cNvPr id="3" name="Content Placeholder 2">
            <a:extLst>
              <a:ext uri="{FF2B5EF4-FFF2-40B4-BE49-F238E27FC236}">
                <a16:creationId xmlns="" xmlns:a16="http://schemas.microsoft.com/office/drawing/2014/main" id="{48AE126F-2FAC-4D32-BF44-F6E079E1AEAE}"/>
              </a:ext>
            </a:extLst>
          </p:cNvPr>
          <p:cNvSpPr>
            <a:spLocks noGrp="1"/>
          </p:cNvSpPr>
          <p:nvPr>
            <p:ph sz="quarter" idx="23"/>
          </p:nvPr>
        </p:nvSpPr>
        <p:spPr>
          <a:xfrm>
            <a:off x="736600" y="1289049"/>
            <a:ext cx="10914626" cy="970948"/>
          </a:xfrm>
        </p:spPr>
        <p:txBody>
          <a:bodyPr/>
          <a:lstStyle/>
          <a:p>
            <a:pPr>
              <a:lnSpc>
                <a:spcPct val="100000"/>
              </a:lnSpc>
              <a:spcAft>
                <a:spcPts val="600"/>
              </a:spcAft>
            </a:pPr>
            <a:r>
              <a:rPr lang="en-US" altLang="en-US" dirty="0"/>
              <a:t>Table 1 gives data from an experiment in which a bacteria culture started with 100 bacteria in a limited nutrient medium; the size of the bacteria population was recorded at hourly intervals.</a:t>
            </a:r>
          </a:p>
        </p:txBody>
      </p:sp>
      <p:sp>
        <p:nvSpPr>
          <p:cNvPr id="7" name="Content Placeholder 5">
            <a:extLst>
              <a:ext uri="{FF2B5EF4-FFF2-40B4-BE49-F238E27FC236}">
                <a16:creationId xmlns="" xmlns:a16="http://schemas.microsoft.com/office/drawing/2014/main" id="{9F246208-F5CD-4848-858A-E1CE57C75D28}"/>
              </a:ext>
            </a:extLst>
          </p:cNvPr>
          <p:cNvSpPr>
            <a:spLocks noGrp="1"/>
          </p:cNvSpPr>
          <p:nvPr>
            <p:ph sz="quarter" idx="26"/>
          </p:nvPr>
        </p:nvSpPr>
        <p:spPr>
          <a:xfrm>
            <a:off x="7810220" y="6035040"/>
            <a:ext cx="2066280" cy="261270"/>
          </a:xfrm>
        </p:spPr>
        <p:txBody>
          <a:bodyPr/>
          <a:lstStyle/>
          <a:p>
            <a:pPr algn="ctr">
              <a:spcBef>
                <a:spcPts val="600"/>
              </a:spcBef>
            </a:pPr>
            <a:r>
              <a:rPr lang="en-US" altLang="en-US" sz="1200" b="1" dirty="0" smtClean="0"/>
              <a:t>Table </a:t>
            </a:r>
            <a:r>
              <a:rPr lang="en-US" altLang="en-US" sz="1200" b="1" dirty="0"/>
              <a:t>1</a:t>
            </a:r>
          </a:p>
        </p:txBody>
      </p:sp>
      <p:sp>
        <p:nvSpPr>
          <p:cNvPr id="6" name="Content Placeholder 5">
            <a:extLst>
              <a:ext uri="{FF2B5EF4-FFF2-40B4-BE49-F238E27FC236}">
                <a16:creationId xmlns="" xmlns:a16="http://schemas.microsoft.com/office/drawing/2014/main" id="{9F246208-F5CD-4848-858A-E1CE57C75D28}"/>
              </a:ext>
            </a:extLst>
          </p:cNvPr>
          <p:cNvSpPr>
            <a:spLocks noGrp="1"/>
          </p:cNvSpPr>
          <p:nvPr>
            <p:ph sz="quarter" idx="26"/>
          </p:nvPr>
        </p:nvSpPr>
        <p:spPr>
          <a:xfrm>
            <a:off x="7742560" y="5773770"/>
            <a:ext cx="2066280" cy="261270"/>
          </a:xfrm>
        </p:spPr>
        <p:txBody>
          <a:bodyPr/>
          <a:lstStyle/>
          <a:p>
            <a:pPr algn="ctr">
              <a:spcBef>
                <a:spcPts val="600"/>
              </a:spcBef>
            </a:pPr>
            <a:r>
              <a:rPr lang="en-US" altLang="en-US" sz="1400" i="1" dirty="0"/>
              <a:t>N </a:t>
            </a:r>
            <a:r>
              <a:rPr lang="en-US" altLang="en-US" sz="1400" dirty="0"/>
              <a:t>as a function of </a:t>
            </a:r>
            <a:r>
              <a:rPr lang="en-US" altLang="en-US" sz="1400" i="1" dirty="0" smtClean="0"/>
              <a:t>t</a:t>
            </a:r>
            <a:endParaRPr lang="en-US" altLang="en-US" sz="1400" b="1" dirty="0"/>
          </a:p>
        </p:txBody>
      </p:sp>
      <p:graphicFrame>
        <p:nvGraphicFramePr>
          <p:cNvPr id="8" name="Content Placeholder 10" descr="The table provides the population N at time t for different values of t.">
            <a:extLst>
              <a:ext uri="{FF2B5EF4-FFF2-40B4-BE49-F238E27FC236}">
                <a16:creationId xmlns:a16="http://schemas.microsoft.com/office/drawing/2014/main" xmlns="" id="{1D8891D0-03CF-46EE-9D60-7F63427D2A98}"/>
              </a:ext>
            </a:extLst>
          </p:cNvPr>
          <p:cNvGraphicFramePr>
            <a:graphicFrameLocks noGrp="1"/>
          </p:cNvGraphicFramePr>
          <p:nvPr>
            <p:ph sz="quarter" idx="26"/>
            <p:extLst>
              <p:ext uri="{D42A27DB-BD31-4B8C-83A1-F6EECF244321}">
                <p14:modId xmlns:p14="http://schemas.microsoft.com/office/powerpoint/2010/main" val="1388719853"/>
              </p:ext>
            </p:extLst>
          </p:nvPr>
        </p:nvGraphicFramePr>
        <p:xfrm>
          <a:off x="7107796" y="2425443"/>
          <a:ext cx="3551025" cy="3097533"/>
        </p:xfrm>
        <a:graphic>
          <a:graphicData uri="http://schemas.openxmlformats.org/drawingml/2006/table">
            <a:tbl>
              <a:tblPr firstRow="1" bandRow="1">
                <a:tableStyleId>{5C22544A-7EE6-4342-B048-85BDC9FD1C3A}</a:tableStyleId>
              </a:tblPr>
              <a:tblGrid>
                <a:gridCol w="1600647">
                  <a:extLst>
                    <a:ext uri="{9D8B030D-6E8A-4147-A177-3AD203B41FA5}">
                      <a16:colId xmlns:a16="http://schemas.microsoft.com/office/drawing/2014/main" xmlns="" val="3445482465"/>
                    </a:ext>
                  </a:extLst>
                </a:gridCol>
                <a:gridCol w="1950378">
                  <a:extLst>
                    <a:ext uri="{9D8B030D-6E8A-4147-A177-3AD203B41FA5}">
                      <a16:colId xmlns:a16="http://schemas.microsoft.com/office/drawing/2014/main" xmlns="" val="3815962017"/>
                    </a:ext>
                  </a:extLst>
                </a:gridCol>
              </a:tblGrid>
              <a:tr h="288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i="1" dirty="0" smtClean="0">
                          <a:solidFill>
                            <a:srgbClr val="000000"/>
                          </a:solidFill>
                          <a:latin typeface="Arial" panose="020B0604020202020204" pitchFamily="34" charset="0"/>
                          <a:cs typeface="Arial" panose="020B0604020202020204" pitchFamily="34" charset="0"/>
                        </a:rPr>
                        <a:t>t</a:t>
                      </a:r>
                      <a:r>
                        <a:rPr lang="en-US" sz="1400" b="1" dirty="0" smtClean="0">
                          <a:solidFill>
                            <a:srgbClr val="000000"/>
                          </a:solidFill>
                          <a:latin typeface="Arial" panose="020B0604020202020204" pitchFamily="34" charset="0"/>
                          <a:cs typeface="Arial" panose="020B0604020202020204" pitchFamily="34" charset="0"/>
                        </a:rPr>
                        <a:t> (hours)</a:t>
                      </a: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tc>
                  <a:txBody>
                    <a:bodyPr/>
                    <a:lstStyle/>
                    <a:p>
                      <a:pPr algn="ctr"/>
                      <a:r>
                        <a:rPr lang="en-US" sz="1400" b="1" i="1" u="none" strike="noStrike" kern="1200" baseline="0" dirty="0" smtClean="0">
                          <a:solidFill>
                            <a:srgbClr val="000000"/>
                          </a:solidFill>
                          <a:latin typeface="Arial" panose="020B0604020202020204" pitchFamily="34" charset="0"/>
                          <a:ea typeface="+mn-ea"/>
                          <a:cs typeface="Arial" panose="020B0604020202020204" pitchFamily="34" charset="0"/>
                        </a:rPr>
                        <a:t>N</a:t>
                      </a:r>
                      <a:r>
                        <a:rPr lang="en-US" sz="1400" b="1" i="0" u="none" strike="noStrike" kern="1200" baseline="0" dirty="0" smtClean="0">
                          <a:solidFill>
                            <a:srgbClr val="000000"/>
                          </a:solidFill>
                          <a:latin typeface="Arial" panose="020B0604020202020204" pitchFamily="34" charset="0"/>
                          <a:ea typeface="+mn-ea"/>
                          <a:cs typeface="Arial" panose="020B0604020202020204" pitchFamily="34" charset="0"/>
                        </a:rPr>
                        <a:t> = </a:t>
                      </a:r>
                      <a:r>
                        <a:rPr lang="en-US" sz="1400" b="1" i="1" u="none" strike="noStrike" kern="1200" baseline="0" dirty="0" smtClean="0">
                          <a:solidFill>
                            <a:srgbClr val="000000"/>
                          </a:solidFill>
                          <a:latin typeface="Arial" panose="020B0604020202020204" pitchFamily="34" charset="0"/>
                          <a:ea typeface="+mn-ea"/>
                          <a:cs typeface="Arial" panose="020B0604020202020204" pitchFamily="34" charset="0"/>
                        </a:rPr>
                        <a:t>f</a:t>
                      </a:r>
                      <a:r>
                        <a:rPr lang="en-US" sz="1400" b="1" i="0" u="none" strike="noStrike" kern="1200" baseline="0" dirty="0" smtClean="0">
                          <a:solidFill>
                            <a:srgbClr val="000000"/>
                          </a:solidFill>
                          <a:latin typeface="Arial" panose="020B0604020202020204" pitchFamily="34" charset="0"/>
                          <a:ea typeface="+mn-ea"/>
                          <a:cs typeface="Arial" panose="020B0604020202020204" pitchFamily="34" charset="0"/>
                        </a:rPr>
                        <a:t>(</a:t>
                      </a:r>
                      <a:r>
                        <a:rPr lang="en-US" sz="1400" b="1" i="1" u="none" strike="noStrike" kern="1200" baseline="0" dirty="0" smtClean="0">
                          <a:solidFill>
                            <a:srgbClr val="000000"/>
                          </a:solidFill>
                          <a:latin typeface="Arial" panose="020B0604020202020204" pitchFamily="34" charset="0"/>
                          <a:ea typeface="+mn-ea"/>
                          <a:cs typeface="Arial" panose="020B0604020202020204" pitchFamily="34" charset="0"/>
                        </a:rPr>
                        <a:t>t</a:t>
                      </a:r>
                      <a:r>
                        <a:rPr lang="en-US" sz="1400" b="1" i="0" u="none" strike="noStrike" kern="1200" baseline="0" dirty="0" smtClean="0">
                          <a:solidFill>
                            <a:srgbClr val="000000"/>
                          </a:solidFill>
                          <a:latin typeface="Arial" panose="020B0604020202020204" pitchFamily="34" charset="0"/>
                          <a:ea typeface="+mn-ea"/>
                          <a:cs typeface="Arial" panose="020B0604020202020204" pitchFamily="34" charset="0"/>
                        </a:rPr>
                        <a:t>)</a:t>
                      </a:r>
                      <a:br>
                        <a:rPr lang="en-US" sz="1400" b="1" i="0" u="none" strike="noStrike" kern="1200" baseline="0" dirty="0" smtClean="0">
                          <a:solidFill>
                            <a:srgbClr val="000000"/>
                          </a:solidFill>
                          <a:latin typeface="Arial" panose="020B0604020202020204" pitchFamily="34" charset="0"/>
                          <a:ea typeface="+mn-ea"/>
                          <a:cs typeface="Arial" panose="020B0604020202020204" pitchFamily="34" charset="0"/>
                        </a:rPr>
                      </a:br>
                      <a:r>
                        <a:rPr lang="en-US" sz="1400" b="1" i="0" u="none" strike="noStrike" kern="1200" baseline="0" dirty="0" smtClean="0">
                          <a:solidFill>
                            <a:srgbClr val="000000"/>
                          </a:solidFill>
                          <a:latin typeface="Arial" panose="020B0604020202020204" pitchFamily="34" charset="0"/>
                          <a:ea typeface="+mn-ea"/>
                          <a:cs typeface="Arial" panose="020B0604020202020204" pitchFamily="34" charset="0"/>
                        </a:rPr>
                        <a:t>= population at time </a:t>
                      </a:r>
                      <a:r>
                        <a:rPr lang="en-US" sz="1400" b="1" i="1" u="none" strike="noStrike" kern="1200" baseline="0" dirty="0" smtClean="0">
                          <a:solidFill>
                            <a:srgbClr val="000000"/>
                          </a:solidFill>
                          <a:latin typeface="Arial" panose="020B0604020202020204" pitchFamily="34" charset="0"/>
                          <a:ea typeface="+mn-ea"/>
                          <a:cs typeface="Arial" panose="020B0604020202020204" pitchFamily="34" charset="0"/>
                        </a:rPr>
                        <a:t>t</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1EBF7"/>
                    </a:solidFill>
                  </a:tcPr>
                </a:tc>
                <a:extLst>
                  <a:ext uri="{0D108BD9-81ED-4DB2-BD59-A6C34878D82A}">
                    <a16:rowId xmlns:a16="http://schemas.microsoft.com/office/drawing/2014/main" xmlns="" val="1942541047"/>
                  </a:ext>
                </a:extLst>
              </a:tr>
              <a:tr h="288785">
                <a:tc>
                  <a:txBody>
                    <a:bodyPr/>
                    <a:lstStyle/>
                    <a:p>
                      <a:pPr algn="ctr"/>
                      <a:r>
                        <a:rPr lang="en-US" sz="1400" baseline="0" dirty="0" smtClean="0">
                          <a:solidFill>
                            <a:srgbClr val="000000"/>
                          </a:solidFill>
                          <a:latin typeface="Arial" panose="020B0604020202020204" pitchFamily="34" charset="0"/>
                        </a:rPr>
                        <a:t>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100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8222306"/>
                  </a:ext>
                </a:extLst>
              </a:tr>
              <a:tr h="288785">
                <a:tc>
                  <a:txBody>
                    <a:bodyPr/>
                    <a:lstStyle/>
                    <a:p>
                      <a:pPr algn="ctr"/>
                      <a:r>
                        <a:rPr lang="en-IN" sz="1400" baseline="0" dirty="0" smtClean="0">
                          <a:solidFill>
                            <a:srgbClr val="000000"/>
                          </a:solidFill>
                          <a:latin typeface="Arial" panose="020B0604020202020204" pitchFamily="34" charset="0"/>
                        </a:rPr>
                        <a:t>1</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168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952032248"/>
                  </a:ext>
                </a:extLst>
              </a:tr>
              <a:tr h="288785">
                <a:tc>
                  <a:txBody>
                    <a:bodyPr/>
                    <a:lstStyle/>
                    <a:p>
                      <a:pPr algn="ctr"/>
                      <a:r>
                        <a:rPr lang="en-US" sz="1400" baseline="0" dirty="0" smtClean="0">
                          <a:solidFill>
                            <a:srgbClr val="000000"/>
                          </a:solidFill>
                          <a:latin typeface="Arial" panose="020B0604020202020204" pitchFamily="34" charset="0"/>
                        </a:rPr>
                        <a:t>2</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259</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01249041"/>
                  </a:ext>
                </a:extLst>
              </a:tr>
              <a:tr h="288785">
                <a:tc>
                  <a:txBody>
                    <a:bodyPr/>
                    <a:lstStyle/>
                    <a:p>
                      <a:pPr algn="ctr"/>
                      <a:r>
                        <a:rPr lang="en-US" sz="1400" baseline="0" dirty="0" smtClean="0">
                          <a:solidFill>
                            <a:srgbClr val="000000"/>
                          </a:solidFill>
                          <a:latin typeface="Arial" panose="020B0604020202020204" pitchFamily="34" charset="0"/>
                        </a:rPr>
                        <a:t>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358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790703182"/>
                  </a:ext>
                </a:extLst>
              </a:tr>
              <a:tr h="288785">
                <a:tc>
                  <a:txBody>
                    <a:bodyPr/>
                    <a:lstStyle/>
                    <a:p>
                      <a:pPr algn="ctr"/>
                      <a:r>
                        <a:rPr lang="en-US" sz="1400" baseline="0" dirty="0" smtClean="0">
                          <a:solidFill>
                            <a:srgbClr val="000000"/>
                          </a:solidFill>
                          <a:latin typeface="Arial" panose="020B0604020202020204" pitchFamily="34" charset="0"/>
                        </a:rPr>
                        <a:t>4</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445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885819048"/>
                  </a:ext>
                </a:extLst>
              </a:tr>
              <a:tr h="288785">
                <a:tc>
                  <a:txBody>
                    <a:bodyPr/>
                    <a:lstStyle/>
                    <a:p>
                      <a:pPr algn="ctr"/>
                      <a:r>
                        <a:rPr lang="en-US" sz="1400" baseline="0" dirty="0" smtClean="0">
                          <a:solidFill>
                            <a:srgbClr val="000000"/>
                          </a:solidFill>
                          <a:latin typeface="Arial" panose="020B0604020202020204" pitchFamily="34" charset="0"/>
                        </a:rPr>
                        <a:t>5</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509</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181739"/>
                  </a:ext>
                </a:extLst>
              </a:tr>
              <a:tr h="288785">
                <a:tc>
                  <a:txBody>
                    <a:bodyPr/>
                    <a:lstStyle/>
                    <a:p>
                      <a:pPr algn="ctr"/>
                      <a:r>
                        <a:rPr lang="en-US" sz="1400" baseline="0" dirty="0" smtClean="0">
                          <a:solidFill>
                            <a:srgbClr val="000000"/>
                          </a:solidFill>
                          <a:latin typeface="Arial" panose="020B0604020202020204" pitchFamily="34" charset="0"/>
                        </a:rPr>
                        <a:t>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550</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50476100"/>
                  </a:ext>
                </a:extLst>
              </a:tr>
              <a:tr h="288785">
                <a:tc>
                  <a:txBody>
                    <a:bodyPr/>
                    <a:lstStyle/>
                    <a:p>
                      <a:pPr algn="ctr"/>
                      <a:r>
                        <a:rPr lang="en-US" sz="1400" baseline="0" dirty="0" smtClean="0">
                          <a:solidFill>
                            <a:srgbClr val="000000"/>
                          </a:solidFill>
                          <a:latin typeface="Arial" panose="020B0604020202020204" pitchFamily="34" charset="0"/>
                        </a:rPr>
                        <a:t>7</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573</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11077274"/>
                  </a:ext>
                </a:extLst>
              </a:tr>
              <a:tr h="288785">
                <a:tc>
                  <a:txBody>
                    <a:bodyPr/>
                    <a:lstStyle/>
                    <a:p>
                      <a:pPr algn="ctr"/>
                      <a:r>
                        <a:rPr lang="en-US" sz="1400" baseline="0" dirty="0" smtClean="0">
                          <a:solidFill>
                            <a:srgbClr val="000000"/>
                          </a:solidFill>
                          <a:latin typeface="Arial" panose="020B0604020202020204" pitchFamily="34" charset="0"/>
                        </a:rPr>
                        <a:t>8</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aseline="0" dirty="0" smtClean="0">
                          <a:solidFill>
                            <a:srgbClr val="000000"/>
                          </a:solidFill>
                          <a:latin typeface="Arial" panose="020B0604020202020204" pitchFamily="34" charset="0"/>
                        </a:rPr>
                        <a:t>586</a:t>
                      </a:r>
                      <a:endParaRPr lang="en-IN" sz="1400" baseline="0" dirty="0">
                        <a:solidFill>
                          <a:srgbClr val="000000"/>
                        </a:solidFill>
                        <a:latin typeface="Arial" panose="020B0604020202020204" pitchFamily="34" charset="0"/>
                      </a:endParaRPr>
                    </a:p>
                  </a:txBody>
                  <a:tcPr marL="78922" marR="78922" marT="35874" marB="3587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98836437"/>
                  </a:ext>
                </a:extLst>
              </a:tr>
            </a:tbl>
          </a:graphicData>
        </a:graphic>
      </p:graphicFrame>
      <p:sp>
        <p:nvSpPr>
          <p:cNvPr id="4" name="Content Placeholder 3">
            <a:extLst>
              <a:ext uri="{FF2B5EF4-FFF2-40B4-BE49-F238E27FC236}">
                <a16:creationId xmlns="" xmlns:a16="http://schemas.microsoft.com/office/drawing/2014/main" id="{C80F130E-7F8B-4A96-BCB4-CB68BAD4BA7E}"/>
              </a:ext>
            </a:extLst>
          </p:cNvPr>
          <p:cNvSpPr>
            <a:spLocks noGrp="1"/>
          </p:cNvSpPr>
          <p:nvPr>
            <p:ph sz="quarter" idx="24"/>
          </p:nvPr>
        </p:nvSpPr>
        <p:spPr>
          <a:xfrm>
            <a:off x="736600" y="2551474"/>
            <a:ext cx="5151438" cy="3483566"/>
          </a:xfrm>
        </p:spPr>
        <p:txBody>
          <a:bodyPr/>
          <a:lstStyle/>
          <a:p>
            <a:pPr>
              <a:lnSpc>
                <a:spcPct val="100000"/>
              </a:lnSpc>
              <a:spcAft>
                <a:spcPts val="600"/>
              </a:spcAft>
            </a:pPr>
            <a:r>
              <a:rPr lang="en-US" altLang="en-US" dirty="0"/>
              <a:t>The number of bacteria </a:t>
            </a:r>
            <a:r>
              <a:rPr lang="en-US" altLang="en-US" i="1" dirty="0"/>
              <a:t>N</a:t>
            </a:r>
            <a:r>
              <a:rPr lang="en-US" altLang="en-US" dirty="0"/>
              <a:t> is a function of the time </a:t>
            </a:r>
            <a:r>
              <a:rPr lang="en-US" altLang="en-US" i="1" dirty="0"/>
              <a:t>t</a:t>
            </a:r>
            <a:r>
              <a:rPr lang="en-US" altLang="en-US" dirty="0"/>
              <a:t>: </a:t>
            </a:r>
            <a:r>
              <a:rPr lang="en-US" altLang="en-US" i="1" dirty="0"/>
              <a:t>N</a:t>
            </a:r>
            <a:r>
              <a:rPr lang="en-US" altLang="en-US" dirty="0"/>
              <a:t> = </a:t>
            </a:r>
            <a:r>
              <a:rPr lang="en-US" altLang="en-US" i="1" dirty="0"/>
              <a:t>f</a:t>
            </a:r>
            <a:r>
              <a:rPr lang="en-US" altLang="en-US" sz="400" i="1" dirty="0"/>
              <a:t> </a:t>
            </a:r>
            <a:r>
              <a:rPr lang="en-US" altLang="en-US" dirty="0"/>
              <a:t>(</a:t>
            </a:r>
            <a:r>
              <a:rPr lang="en-US" altLang="en-US" i="1" dirty="0"/>
              <a:t>t</a:t>
            </a:r>
            <a:r>
              <a:rPr lang="en-US" altLang="en-US" dirty="0"/>
              <a:t>).</a:t>
            </a:r>
          </a:p>
          <a:p>
            <a:pPr>
              <a:lnSpc>
                <a:spcPct val="100000"/>
              </a:lnSpc>
              <a:spcAft>
                <a:spcPts val="600"/>
              </a:spcAft>
            </a:pPr>
            <a:r>
              <a:rPr lang="en-US" altLang="en-US" dirty="0"/>
              <a:t>Suppose, however, that the biologist changes her point of view and becomes interested in the time required for the population to reach various levels. In other words, she is thinking of </a:t>
            </a:r>
            <a:r>
              <a:rPr lang="en-US" altLang="en-US" i="1" dirty="0"/>
              <a:t>t</a:t>
            </a:r>
            <a:r>
              <a:rPr lang="en-US" altLang="en-US" dirty="0"/>
              <a:t> as a function of </a:t>
            </a:r>
            <a:r>
              <a:rPr lang="en-US" altLang="en-US" i="1" dirty="0"/>
              <a:t>N</a:t>
            </a:r>
            <a:r>
              <a:rPr lang="en-US" altLang="en-US" dirty="0"/>
              <a:t>.</a:t>
            </a:r>
          </a:p>
        </p:txBody>
      </p:sp>
    </p:spTree>
    <p:extLst>
      <p:ext uri="{BB962C8B-B14F-4D97-AF65-F5344CB8AC3E}">
        <p14:creationId xmlns:p14="http://schemas.microsoft.com/office/powerpoint/2010/main" val="21158318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984D24-41D7-489E-9E30-A27D549FC876}"/>
              </a:ext>
            </a:extLst>
          </p:cNvPr>
          <p:cNvSpPr>
            <a:spLocks noGrp="1"/>
          </p:cNvSpPr>
          <p:nvPr>
            <p:ph type="title"/>
          </p:nvPr>
        </p:nvSpPr>
        <p:spPr/>
        <p:txBody>
          <a:bodyPr/>
          <a:lstStyle/>
          <a:p>
            <a:pPr algn="l"/>
            <a:r>
              <a:rPr lang="en-US" altLang="en-US" sz="3600" dirty="0"/>
              <a:t>Graph and Growth of the Natural Logarithm </a:t>
            </a:r>
            <a:r>
              <a:rPr lang="en-US" altLang="en-US" sz="3600" b="0" dirty="0"/>
              <a:t>(3 of 4)</a:t>
            </a:r>
            <a:endParaRPr lang="en-US" sz="3600" dirty="0"/>
          </a:p>
        </p:txBody>
      </p:sp>
      <p:sp>
        <p:nvSpPr>
          <p:cNvPr id="3" name="Content Placeholder 2">
            <a:extLst>
              <a:ext uri="{FF2B5EF4-FFF2-40B4-BE49-F238E27FC236}">
                <a16:creationId xmlns="" xmlns:a16="http://schemas.microsoft.com/office/drawing/2014/main" id="{4F086B83-CB68-46D9-A481-0A1D66A88354}"/>
              </a:ext>
            </a:extLst>
          </p:cNvPr>
          <p:cNvSpPr>
            <a:spLocks noGrp="1"/>
          </p:cNvSpPr>
          <p:nvPr>
            <p:ph sz="quarter" idx="23"/>
          </p:nvPr>
        </p:nvSpPr>
        <p:spPr>
          <a:xfrm>
            <a:off x="736600" y="1289050"/>
            <a:ext cx="10718800" cy="1115730"/>
          </a:xfrm>
        </p:spPr>
        <p:txBody>
          <a:bodyPr/>
          <a:lstStyle/>
          <a:p>
            <a:pPr>
              <a:lnSpc>
                <a:spcPct val="100000"/>
              </a:lnSpc>
            </a:pPr>
            <a:r>
              <a:rPr lang="en-US" altLang="en-US" dirty="0"/>
              <a:t>Although ln </a:t>
            </a:r>
            <a:r>
              <a:rPr lang="en-US" altLang="en-US" i="1" dirty="0"/>
              <a:t>x </a:t>
            </a:r>
            <a:r>
              <a:rPr lang="en-US" altLang="en-US" dirty="0"/>
              <a:t>is an increasing function, it grows </a:t>
            </a:r>
            <a:r>
              <a:rPr lang="en-US" altLang="en-US" i="1" dirty="0"/>
              <a:t>very </a:t>
            </a:r>
            <a:r>
              <a:rPr lang="en-US" altLang="en-US" dirty="0"/>
              <a:t>slowly when </a:t>
            </a:r>
            <a:r>
              <a:rPr lang="en-US" altLang="en-US" i="1" dirty="0"/>
              <a:t>x</a:t>
            </a:r>
            <a:r>
              <a:rPr lang="en-US" altLang="en-US" dirty="0"/>
              <a:t> &gt; 1. In fact, ln </a:t>
            </a:r>
            <a:r>
              <a:rPr lang="en-US" altLang="en-US" i="1" dirty="0"/>
              <a:t>x </a:t>
            </a:r>
            <a:r>
              <a:rPr lang="en-US" altLang="en-US" dirty="0"/>
              <a:t>grows more slowly than any positive power of </a:t>
            </a:r>
            <a:r>
              <a:rPr lang="en-US" altLang="en-US" i="1" dirty="0"/>
              <a:t>x</a:t>
            </a:r>
            <a:r>
              <a:rPr lang="en-US" altLang="en-US" dirty="0" smtClean="0"/>
              <a:t>.</a:t>
            </a:r>
          </a:p>
          <a:p>
            <a:pPr>
              <a:lnSpc>
                <a:spcPct val="100000"/>
              </a:lnSpc>
            </a:pPr>
            <a:endParaRPr lang="en-US" altLang="en-US" dirty="0"/>
          </a:p>
          <a:p>
            <a:pPr>
              <a:lnSpc>
                <a:spcPct val="100000"/>
              </a:lnSpc>
            </a:pPr>
            <a:r>
              <a:rPr lang="en-US" altLang="en-US" dirty="0"/>
              <a:t>To illustrate this fact, we </a:t>
            </a:r>
            <a:r>
              <a:rPr lang="en-US" altLang="en-US" dirty="0" smtClean="0"/>
              <a:t>graph</a:t>
            </a:r>
            <a:endParaRPr lang="en-US" dirty="0"/>
          </a:p>
        </p:txBody>
      </p:sp>
      <p:graphicFrame>
        <p:nvGraphicFramePr>
          <p:cNvPr id="20" name="Content Placeholder 19" descr="y = ln(x) and y = x^(1∕2) = sqrt(x)">
            <a:extLst>
              <a:ext uri="{FF2B5EF4-FFF2-40B4-BE49-F238E27FC236}">
                <a16:creationId xmlns="" xmlns:a16="http://schemas.microsoft.com/office/drawing/2014/main" id="{C94487A9-578D-4C7E-9FA4-F07CF93B4EB0}"/>
              </a:ext>
            </a:extLst>
          </p:cNvPr>
          <p:cNvGraphicFramePr>
            <a:graphicFrameLocks noGrp="1" noChangeAspect="1"/>
          </p:cNvGraphicFramePr>
          <p:nvPr>
            <p:ph sz="quarter" idx="24"/>
            <p:extLst>
              <p:ext uri="{D42A27DB-BD31-4B8C-83A1-F6EECF244321}">
                <p14:modId xmlns:p14="http://schemas.microsoft.com/office/powerpoint/2010/main" val="1280412531"/>
              </p:ext>
            </p:extLst>
          </p:nvPr>
        </p:nvGraphicFramePr>
        <p:xfrm>
          <a:off x="4918302" y="2393186"/>
          <a:ext cx="3355975" cy="635000"/>
        </p:xfrm>
        <a:graphic>
          <a:graphicData uri="http://schemas.openxmlformats.org/presentationml/2006/ole">
            <mc:AlternateContent xmlns:mc="http://schemas.openxmlformats.org/markup-compatibility/2006">
              <mc:Choice xmlns:v="urn:schemas-microsoft-com:vml" Requires="v">
                <p:oleObj spid="_x0000_s433635" name="Equation" r:id="rId3" imgW="3288960" imgH="622080" progId="Equation.DSMT4">
                  <p:embed/>
                </p:oleObj>
              </mc:Choice>
              <mc:Fallback>
                <p:oleObj name="Equation" r:id="rId3" imgW="3288960" imgH="622080" progId="Equation.DSMT4">
                  <p:embed/>
                  <p:pic>
                    <p:nvPicPr>
                      <p:cNvPr id="0" name="Picture 441" descr="y = In(x) and y = x^(1/2) = sqrt(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302" y="2393186"/>
                        <a:ext cx="3355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CB04386-D23B-41E4-97D5-E0A8A603D5D1}"/>
              </a:ext>
            </a:extLst>
          </p:cNvPr>
          <p:cNvSpPr>
            <a:spLocks noGrp="1"/>
          </p:cNvSpPr>
          <p:nvPr>
            <p:ph sz="quarter" idx="25"/>
          </p:nvPr>
        </p:nvSpPr>
        <p:spPr>
          <a:xfrm>
            <a:off x="8340188" y="2688304"/>
            <a:ext cx="2907615" cy="294109"/>
          </a:xfrm>
        </p:spPr>
        <p:txBody>
          <a:bodyPr/>
          <a:lstStyle/>
          <a:p>
            <a:r>
              <a:rPr lang="en-US" altLang="en-US" dirty="0"/>
              <a:t>in </a:t>
            </a:r>
            <a:r>
              <a:rPr lang="en-US" altLang="en-US" dirty="0" smtClean="0"/>
              <a:t>Figure 15 and 16.</a:t>
            </a:r>
            <a:endParaRPr lang="en-US" dirty="0"/>
          </a:p>
        </p:txBody>
      </p:sp>
      <p:sp>
        <p:nvSpPr>
          <p:cNvPr id="13" name="Content Placeholder 9">
            <a:extLst>
              <a:ext uri="{FF2B5EF4-FFF2-40B4-BE49-F238E27FC236}">
                <a16:creationId xmlns="" xmlns:a16="http://schemas.microsoft.com/office/drawing/2014/main" id="{6D9DEDCD-A213-4212-BE47-D41433433752}"/>
              </a:ext>
            </a:extLst>
          </p:cNvPr>
          <p:cNvSpPr>
            <a:spLocks noGrp="1"/>
          </p:cNvSpPr>
          <p:nvPr>
            <p:ph sz="quarter" idx="25"/>
          </p:nvPr>
        </p:nvSpPr>
        <p:spPr>
          <a:xfrm>
            <a:off x="3081590" y="5955363"/>
            <a:ext cx="1047955" cy="200336"/>
          </a:xfrm>
        </p:spPr>
        <p:txBody>
          <a:bodyPr/>
          <a:lstStyle/>
          <a:p>
            <a:r>
              <a:rPr lang="en-US" altLang="en-US" sz="1200" b="1" dirty="0"/>
              <a:t>Figure 15</a:t>
            </a:r>
          </a:p>
        </p:txBody>
      </p:sp>
      <p:pic>
        <p:nvPicPr>
          <p:cNvPr id="12" name="Content Placeholder 15" descr="Two curves are graphed on the x y coordinate plane. The curve of y = sqrt(x) begins at the origin, goes up and to the right and exits the top right of the viewing window. The curve y = ln(x) enter bottom left o the viewing window, goes up and to the right, passes through (1, 0) and exits the top right of the viewing window . y = ln(x) is below the curve y = sqrt(x). ">
            <a:extLst>
              <a:ext uri="{FF2B5EF4-FFF2-40B4-BE49-F238E27FC236}">
                <a16:creationId xmlns="" xmlns:a16="http://schemas.microsoft.com/office/drawing/2014/main" id="{B35C4857-5BC4-4787-A535-CC9803965636}"/>
              </a:ext>
            </a:extLst>
          </p:cNvPr>
          <p:cNvPicPr>
            <a:picLocks noGrp="1" noChangeAspect="1"/>
          </p:cNvPicPr>
          <p:nvPr>
            <p:ph sz="quarter" idx="24"/>
          </p:nvPr>
        </p:nvPicPr>
        <p:blipFill>
          <a:blip r:embed="rId5"/>
          <a:stretch>
            <a:fillRect/>
          </a:stretch>
        </p:blipFill>
        <p:spPr>
          <a:xfrm>
            <a:off x="2071622" y="3156082"/>
            <a:ext cx="3491480" cy="2663731"/>
          </a:xfrm>
          <a:prstGeom prst="rect">
            <a:avLst/>
          </a:prstGeom>
        </p:spPr>
      </p:pic>
      <p:sp>
        <p:nvSpPr>
          <p:cNvPr id="15" name="Content Placeholder 11">
            <a:extLst>
              <a:ext uri="{FF2B5EF4-FFF2-40B4-BE49-F238E27FC236}">
                <a16:creationId xmlns="" xmlns:a16="http://schemas.microsoft.com/office/drawing/2014/main" id="{AB32C9E7-98D1-4162-A415-62AB9B8F9025}"/>
              </a:ext>
            </a:extLst>
          </p:cNvPr>
          <p:cNvSpPr>
            <a:spLocks noGrp="1"/>
          </p:cNvSpPr>
          <p:nvPr>
            <p:ph sz="quarter" idx="27"/>
          </p:nvPr>
        </p:nvSpPr>
        <p:spPr>
          <a:xfrm>
            <a:off x="8332022" y="5963583"/>
            <a:ext cx="1047955" cy="169681"/>
          </a:xfrm>
        </p:spPr>
        <p:txBody>
          <a:bodyPr/>
          <a:lstStyle/>
          <a:p>
            <a:r>
              <a:rPr lang="en-US" altLang="en-US" sz="1200" b="1" dirty="0"/>
              <a:t>Figure 16</a:t>
            </a:r>
          </a:p>
        </p:txBody>
      </p:sp>
      <p:pic>
        <p:nvPicPr>
          <p:cNvPr id="14" name="Content Placeholder 16" descr="Two rising curves are graphed on the x y coordinate plane. At x = 1000, the graph of y = ln(x) is flatter and below the cruve of y = sqrt(x).">
            <a:extLst>
              <a:ext uri="{FF2B5EF4-FFF2-40B4-BE49-F238E27FC236}">
                <a16:creationId xmlns="" xmlns:a16="http://schemas.microsoft.com/office/drawing/2014/main" id="{4865503C-D6D1-4D03-A4C3-3AE7D7360EA0}"/>
              </a:ext>
            </a:extLst>
          </p:cNvPr>
          <p:cNvPicPr>
            <a:picLocks noGrp="1" noChangeAspect="1"/>
          </p:cNvPicPr>
          <p:nvPr>
            <p:ph sz="quarter" idx="26"/>
          </p:nvPr>
        </p:nvPicPr>
        <p:blipFill>
          <a:blip r:embed="rId6"/>
          <a:stretch>
            <a:fillRect/>
          </a:stretch>
        </p:blipFill>
        <p:spPr>
          <a:xfrm>
            <a:off x="6991761" y="3086699"/>
            <a:ext cx="3523834" cy="2673463"/>
          </a:xfrm>
          <a:prstGeom prst="rect">
            <a:avLst/>
          </a:prstGeom>
        </p:spPr>
      </p:pic>
    </p:spTree>
    <p:extLst>
      <p:ext uri="{BB962C8B-B14F-4D97-AF65-F5344CB8AC3E}">
        <p14:creationId xmlns:p14="http://schemas.microsoft.com/office/powerpoint/2010/main" val="3065768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A7B19F8-ED86-46A4-A481-2D7398FC28B9}"/>
              </a:ext>
            </a:extLst>
          </p:cNvPr>
          <p:cNvSpPr>
            <a:spLocks noGrp="1"/>
          </p:cNvSpPr>
          <p:nvPr>
            <p:ph type="title"/>
          </p:nvPr>
        </p:nvSpPr>
        <p:spPr/>
        <p:txBody>
          <a:bodyPr/>
          <a:lstStyle/>
          <a:p>
            <a:pPr algn="l"/>
            <a:r>
              <a:rPr lang="en-US" altLang="en-US" sz="3600" dirty="0"/>
              <a:t>Graph and Growth of the Natural Logarithm </a:t>
            </a:r>
            <a:r>
              <a:rPr lang="en-US" altLang="en-US" sz="3600" b="0" dirty="0"/>
              <a:t>(4 of 4)</a:t>
            </a:r>
            <a:endParaRPr lang="en-US" sz="3600" dirty="0"/>
          </a:p>
        </p:txBody>
      </p:sp>
      <p:sp>
        <p:nvSpPr>
          <p:cNvPr id="8" name="Content Placeholder 7">
            <a:extLst>
              <a:ext uri="{FF2B5EF4-FFF2-40B4-BE49-F238E27FC236}">
                <a16:creationId xmlns="" xmlns:a16="http://schemas.microsoft.com/office/drawing/2014/main" id="{EEBE2112-2E11-43C3-A1CD-BA67762A9696}"/>
              </a:ext>
            </a:extLst>
          </p:cNvPr>
          <p:cNvSpPr>
            <a:spLocks noGrp="1"/>
          </p:cNvSpPr>
          <p:nvPr>
            <p:ph sz="quarter" idx="23"/>
          </p:nvPr>
        </p:nvSpPr>
        <p:spPr>
          <a:xfrm>
            <a:off x="736600" y="1289050"/>
            <a:ext cx="10876280" cy="1610904"/>
          </a:xfrm>
        </p:spPr>
        <p:txBody>
          <a:bodyPr/>
          <a:lstStyle/>
          <a:p>
            <a:pPr>
              <a:lnSpc>
                <a:spcPct val="100000"/>
              </a:lnSpc>
            </a:pPr>
            <a:r>
              <a:rPr lang="en-IN" dirty="0" smtClean="0"/>
              <a:t>You can see that the graphs initially grow at comparable rates, but eventually the root function far surpasses the logarithm.</a:t>
            </a:r>
            <a:endParaRPr lang="en-US" altLang="en-US" dirty="0"/>
          </a:p>
        </p:txBody>
      </p:sp>
    </p:spTree>
    <p:extLst>
      <p:ext uri="{BB962C8B-B14F-4D97-AF65-F5344CB8AC3E}">
        <p14:creationId xmlns:p14="http://schemas.microsoft.com/office/powerpoint/2010/main" val="20656425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1126076"/>
          </a:xfrm>
        </p:spPr>
        <p:txBody>
          <a:bodyPr/>
          <a:lstStyle/>
          <a:p>
            <a:pPr algn="ctr"/>
            <a:r>
              <a:rPr lang="en-IN" dirty="0" smtClean="0">
                <a:solidFill>
                  <a:srgbClr val="0079C2"/>
                </a:solidFill>
              </a:rPr>
              <a:t>Inverse Trigonometric Functions</a:t>
            </a:r>
            <a:endParaRPr lang="en-IN" sz="4000" dirty="0">
              <a:solidFill>
                <a:srgbClr val="0079C2"/>
              </a:solidFill>
            </a:endParaRPr>
          </a:p>
        </p:txBody>
      </p:sp>
    </p:spTree>
    <p:extLst>
      <p:ext uri="{BB962C8B-B14F-4D97-AF65-F5344CB8AC3E}">
        <p14:creationId xmlns:p14="http://schemas.microsoft.com/office/powerpoint/2010/main" val="41503170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0CE10C-0DAB-49DF-A96E-3F55B29D47D8}"/>
              </a:ext>
            </a:extLst>
          </p:cNvPr>
          <p:cNvSpPr>
            <a:spLocks noGrp="1"/>
          </p:cNvSpPr>
          <p:nvPr>
            <p:ph type="title"/>
          </p:nvPr>
        </p:nvSpPr>
        <p:spPr/>
        <p:txBody>
          <a:bodyPr/>
          <a:lstStyle/>
          <a:p>
            <a:pPr algn="l"/>
            <a:r>
              <a:rPr lang="en-US" altLang="en-US" dirty="0"/>
              <a:t>Inverse Trigonometric Functions </a:t>
            </a:r>
            <a:r>
              <a:rPr lang="en-US" altLang="en-US" b="0" dirty="0"/>
              <a:t>(1 of 10)</a:t>
            </a:r>
            <a:endParaRPr lang="en-US" b="0" dirty="0"/>
          </a:p>
        </p:txBody>
      </p:sp>
      <p:sp>
        <p:nvSpPr>
          <p:cNvPr id="3" name="Text Placeholder 2">
            <a:extLst>
              <a:ext uri="{FF2B5EF4-FFF2-40B4-BE49-F238E27FC236}">
                <a16:creationId xmlns="" xmlns:a16="http://schemas.microsoft.com/office/drawing/2014/main" id="{141F59E6-0621-488F-8F90-B17210F9C010}"/>
              </a:ext>
            </a:extLst>
          </p:cNvPr>
          <p:cNvSpPr>
            <a:spLocks noGrp="1"/>
          </p:cNvSpPr>
          <p:nvPr>
            <p:ph type="body" sz="quarter" idx="15"/>
          </p:nvPr>
        </p:nvSpPr>
        <p:spPr/>
        <p:txBody>
          <a:bodyPr/>
          <a:lstStyle/>
          <a:p>
            <a:pPr>
              <a:lnSpc>
                <a:spcPct val="100000"/>
              </a:lnSpc>
              <a:spcAft>
                <a:spcPts val="600"/>
              </a:spcAft>
            </a:pPr>
            <a:r>
              <a:rPr lang="en-US" altLang="en-US" dirty="0"/>
              <a:t>When we try to find the inverse trigonometric functions, we have a slight difficulty: Because the trigonometric functions are not one-to-one, they don’t have inverse functions.</a:t>
            </a:r>
          </a:p>
          <a:p>
            <a:pPr>
              <a:lnSpc>
                <a:spcPct val="100000"/>
              </a:lnSpc>
              <a:spcAft>
                <a:spcPts val="600"/>
              </a:spcAft>
            </a:pPr>
            <a:r>
              <a:rPr lang="en-US" altLang="en-US" dirty="0"/>
              <a:t>The difficulty is overcome by restricting the domains of these functions so that they become one-to-one. </a:t>
            </a:r>
          </a:p>
        </p:txBody>
      </p:sp>
    </p:spTree>
    <p:extLst>
      <p:ext uri="{BB962C8B-B14F-4D97-AF65-F5344CB8AC3E}">
        <p14:creationId xmlns:p14="http://schemas.microsoft.com/office/powerpoint/2010/main" val="940647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69EC9A-4DDC-4662-8148-89768548B3E7}"/>
              </a:ext>
            </a:extLst>
          </p:cNvPr>
          <p:cNvSpPr>
            <a:spLocks noGrp="1"/>
          </p:cNvSpPr>
          <p:nvPr>
            <p:ph type="title"/>
          </p:nvPr>
        </p:nvSpPr>
        <p:spPr/>
        <p:txBody>
          <a:bodyPr/>
          <a:lstStyle/>
          <a:p>
            <a:pPr algn="l"/>
            <a:r>
              <a:rPr lang="en-US" altLang="en-US" dirty="0"/>
              <a:t>Inverse Trigonometric Functions </a:t>
            </a:r>
            <a:r>
              <a:rPr lang="en-US" altLang="en-US" b="0" dirty="0"/>
              <a:t>(2 of 10)</a:t>
            </a:r>
            <a:endParaRPr lang="en-US" dirty="0"/>
          </a:p>
        </p:txBody>
      </p:sp>
      <p:sp>
        <p:nvSpPr>
          <p:cNvPr id="3" name="Content Placeholder 2">
            <a:extLst>
              <a:ext uri="{FF2B5EF4-FFF2-40B4-BE49-F238E27FC236}">
                <a16:creationId xmlns="" xmlns:a16="http://schemas.microsoft.com/office/drawing/2014/main" id="{8AD1A25F-EF2B-4327-9B7B-A1159B52E9D6}"/>
              </a:ext>
            </a:extLst>
          </p:cNvPr>
          <p:cNvSpPr>
            <a:spLocks noGrp="1"/>
          </p:cNvSpPr>
          <p:nvPr>
            <p:ph sz="quarter" idx="23"/>
          </p:nvPr>
        </p:nvSpPr>
        <p:spPr>
          <a:xfrm>
            <a:off x="736600" y="1289049"/>
            <a:ext cx="11076858" cy="678933"/>
          </a:xfrm>
        </p:spPr>
        <p:txBody>
          <a:bodyPr/>
          <a:lstStyle/>
          <a:p>
            <a:pPr>
              <a:lnSpc>
                <a:spcPct val="100000"/>
              </a:lnSpc>
              <a:spcAft>
                <a:spcPts val="600"/>
              </a:spcAft>
            </a:pPr>
            <a:r>
              <a:rPr lang="en-US" altLang="en-US" dirty="0"/>
              <a:t>You can see from Figure 17 that the sine function </a:t>
            </a:r>
            <a:r>
              <a:rPr lang="en-US" altLang="en-US" i="1" dirty="0"/>
              <a:t>y </a:t>
            </a:r>
            <a:r>
              <a:rPr lang="en-US" altLang="en-US" dirty="0"/>
              <a:t>= sin </a:t>
            </a:r>
            <a:r>
              <a:rPr lang="en-US" altLang="en-US" i="1" dirty="0"/>
              <a:t>x</a:t>
            </a:r>
            <a:r>
              <a:rPr lang="en-US" altLang="en-US" dirty="0"/>
              <a:t> is not one-to-one (use </a:t>
            </a:r>
            <a:r>
              <a:rPr lang="en-IN" altLang="en-US" dirty="0"/>
              <a:t>the Horizontal Line Test).</a:t>
            </a:r>
            <a:endParaRPr lang="en-US" altLang="en-US" dirty="0"/>
          </a:p>
        </p:txBody>
      </p:sp>
      <p:sp>
        <p:nvSpPr>
          <p:cNvPr id="5" name="Content Placeholder 4">
            <a:extLst>
              <a:ext uri="{FF2B5EF4-FFF2-40B4-BE49-F238E27FC236}">
                <a16:creationId xmlns="" xmlns:a16="http://schemas.microsoft.com/office/drawing/2014/main" id="{6CAC9DBE-CE45-4501-84C3-3D828D69B2D1}"/>
              </a:ext>
            </a:extLst>
          </p:cNvPr>
          <p:cNvSpPr>
            <a:spLocks noGrp="1"/>
          </p:cNvSpPr>
          <p:nvPr>
            <p:ph sz="quarter" idx="25"/>
          </p:nvPr>
        </p:nvSpPr>
        <p:spPr>
          <a:xfrm>
            <a:off x="4319484" y="3848792"/>
            <a:ext cx="1019102" cy="220968"/>
          </a:xfrm>
        </p:spPr>
        <p:txBody>
          <a:bodyPr/>
          <a:lstStyle/>
          <a:p>
            <a:r>
              <a:rPr lang="en-US" altLang="en-US" sz="1200" b="1" dirty="0"/>
              <a:t>Figure 17</a:t>
            </a:r>
          </a:p>
        </p:txBody>
      </p:sp>
      <p:pic>
        <p:nvPicPr>
          <p:cNvPr id="11" name="Content Placeholder 10" descr="A sine curve y = sin(x) is graphed on the x y coordinate plane. A horizontal line below the high points of the curve intersects the curve twice in each cycle.">
            <a:extLst>
              <a:ext uri="{FF2B5EF4-FFF2-40B4-BE49-F238E27FC236}">
                <a16:creationId xmlns="" xmlns:a16="http://schemas.microsoft.com/office/drawing/2014/main" id="{51F63161-4662-46E8-9F62-DA1F854A0877}"/>
              </a:ext>
            </a:extLst>
          </p:cNvPr>
          <p:cNvPicPr>
            <a:picLocks noGrp="1" noChangeAspect="1"/>
          </p:cNvPicPr>
          <p:nvPr>
            <p:ph sz="quarter" idx="24"/>
          </p:nvPr>
        </p:nvPicPr>
        <p:blipFill>
          <a:blip r:embed="rId3"/>
          <a:stretch>
            <a:fillRect/>
          </a:stretch>
        </p:blipFill>
        <p:spPr>
          <a:xfrm>
            <a:off x="2658198" y="2252179"/>
            <a:ext cx="4555178" cy="1402443"/>
          </a:xfrm>
          <a:prstGeom prst="rect">
            <a:avLst/>
          </a:prstGeom>
        </p:spPr>
      </p:pic>
      <p:sp>
        <p:nvSpPr>
          <p:cNvPr id="6" name="Content Placeholder 5">
            <a:extLst>
              <a:ext uri="{FF2B5EF4-FFF2-40B4-BE49-F238E27FC236}">
                <a16:creationId xmlns="" xmlns:a16="http://schemas.microsoft.com/office/drawing/2014/main" id="{7A7CDB67-8391-4A15-9229-08F4819EB040}"/>
              </a:ext>
            </a:extLst>
          </p:cNvPr>
          <p:cNvSpPr>
            <a:spLocks noGrp="1"/>
          </p:cNvSpPr>
          <p:nvPr>
            <p:ph sz="quarter" idx="26"/>
          </p:nvPr>
        </p:nvSpPr>
        <p:spPr>
          <a:xfrm>
            <a:off x="736601" y="4590557"/>
            <a:ext cx="6604726" cy="380008"/>
          </a:xfrm>
        </p:spPr>
        <p:txBody>
          <a:bodyPr/>
          <a:lstStyle/>
          <a:p>
            <a:r>
              <a:rPr lang="en-IN" dirty="0" smtClean="0"/>
              <a:t>However, if we restrict the domain to the interval</a:t>
            </a:r>
            <a:endParaRPr lang="en-US" dirty="0"/>
          </a:p>
        </p:txBody>
      </p:sp>
      <p:graphicFrame>
        <p:nvGraphicFramePr>
          <p:cNvPr id="4" name="Content Placeholder 3" descr="[negative (pi/2), (pi/2)],"/>
          <p:cNvGraphicFramePr>
            <a:graphicFrameLocks noGrp="1" noChangeAspect="1"/>
          </p:cNvGraphicFramePr>
          <p:nvPr>
            <p:ph sz="quarter" idx="26"/>
            <p:extLst>
              <p:ext uri="{D42A27DB-BD31-4B8C-83A1-F6EECF244321}">
                <p14:modId xmlns:p14="http://schemas.microsoft.com/office/powerpoint/2010/main" val="1700449273"/>
              </p:ext>
            </p:extLst>
          </p:nvPr>
        </p:nvGraphicFramePr>
        <p:xfrm>
          <a:off x="7324394" y="4323554"/>
          <a:ext cx="1194648" cy="796432"/>
        </p:xfrm>
        <a:graphic>
          <a:graphicData uri="http://schemas.openxmlformats.org/presentationml/2006/ole">
            <mc:AlternateContent xmlns:mc="http://schemas.openxmlformats.org/markup-compatibility/2006">
              <mc:Choice xmlns:v="urn:schemas-microsoft-com:vml" Requires="v">
                <p:oleObj spid="_x0000_s435582" name="Equation" r:id="rId4" imgW="1218960" imgH="812520" progId="Equation.DSMT4">
                  <p:embed/>
                </p:oleObj>
              </mc:Choice>
              <mc:Fallback>
                <p:oleObj name="Equation" r:id="rId4" imgW="1218960" imgH="812520" progId="Equation.DSMT4">
                  <p:embed/>
                  <p:pic>
                    <p:nvPicPr>
                      <p:cNvPr id="0" name=""/>
                      <p:cNvPicPr/>
                      <p:nvPr/>
                    </p:nvPicPr>
                    <p:blipFill>
                      <a:blip r:embed="rId5"/>
                      <a:stretch>
                        <a:fillRect/>
                      </a:stretch>
                    </p:blipFill>
                    <p:spPr>
                      <a:xfrm>
                        <a:off x="7324394" y="4323554"/>
                        <a:ext cx="1194648" cy="796432"/>
                      </a:xfrm>
                      <a:prstGeom prst="rect">
                        <a:avLst/>
                      </a:prstGeom>
                    </p:spPr>
                  </p:pic>
                </p:oleObj>
              </mc:Fallback>
            </mc:AlternateContent>
          </a:graphicData>
        </a:graphic>
      </p:graphicFrame>
      <p:sp>
        <p:nvSpPr>
          <p:cNvPr id="13" name="Content Placeholder 12">
            <a:extLst>
              <a:ext uri="{FF2B5EF4-FFF2-40B4-BE49-F238E27FC236}">
                <a16:creationId xmlns="" xmlns:a16="http://schemas.microsoft.com/office/drawing/2014/main" id="{66A452F1-C780-46F4-9009-422EB1B71DA5}"/>
              </a:ext>
            </a:extLst>
          </p:cNvPr>
          <p:cNvSpPr>
            <a:spLocks noGrp="1"/>
          </p:cNvSpPr>
          <p:nvPr>
            <p:ph sz="quarter" idx="28"/>
          </p:nvPr>
        </p:nvSpPr>
        <p:spPr>
          <a:xfrm>
            <a:off x="758602" y="5211741"/>
            <a:ext cx="8333148" cy="939677"/>
          </a:xfrm>
        </p:spPr>
        <p:txBody>
          <a:bodyPr/>
          <a:lstStyle/>
          <a:p>
            <a:r>
              <a:rPr lang="en-IN" dirty="0" smtClean="0"/>
              <a:t>then the function </a:t>
            </a:r>
            <a:r>
              <a:rPr lang="en-IN" i="1" dirty="0" smtClean="0"/>
              <a:t>is</a:t>
            </a:r>
            <a:r>
              <a:rPr lang="en-IN" dirty="0" smtClean="0"/>
              <a:t> one-to-one and all values in the range of </a:t>
            </a:r>
            <a:r>
              <a:rPr lang="en-IN" i="1" dirty="0" smtClean="0"/>
              <a:t>y</a:t>
            </a:r>
            <a:r>
              <a:rPr lang="en-IN" dirty="0" smtClean="0"/>
              <a:t> = sin </a:t>
            </a:r>
            <a:r>
              <a:rPr lang="en-IN" i="1" dirty="0" smtClean="0"/>
              <a:t>x</a:t>
            </a:r>
            <a:r>
              <a:rPr lang="en-IN" dirty="0" smtClean="0"/>
              <a:t> are attained (see </a:t>
            </a:r>
            <a:r>
              <a:rPr lang="en-US" dirty="0" smtClean="0"/>
              <a:t>Figure 18).</a:t>
            </a:r>
            <a:endParaRPr lang="en-US" altLang="en-US" dirty="0"/>
          </a:p>
        </p:txBody>
      </p:sp>
      <p:sp>
        <p:nvSpPr>
          <p:cNvPr id="16" name="Content Placeholder 15">
            <a:extLst>
              <a:ext uri="{FF2B5EF4-FFF2-40B4-BE49-F238E27FC236}">
                <a16:creationId xmlns="" xmlns:a16="http://schemas.microsoft.com/office/drawing/2014/main" id="{FAD7BF95-4FA5-42F9-9AAF-C0DBA08C56D9}"/>
              </a:ext>
            </a:extLst>
          </p:cNvPr>
          <p:cNvSpPr>
            <a:spLocks noGrp="1"/>
          </p:cNvSpPr>
          <p:nvPr>
            <p:ph sz="quarter" idx="31"/>
          </p:nvPr>
        </p:nvSpPr>
        <p:spPr>
          <a:xfrm>
            <a:off x="10073147" y="6007883"/>
            <a:ext cx="926532" cy="300291"/>
          </a:xfrm>
        </p:spPr>
        <p:txBody>
          <a:bodyPr/>
          <a:lstStyle/>
          <a:p>
            <a:r>
              <a:rPr lang="en-US" altLang="en-US" sz="1200" b="1" dirty="0"/>
              <a:t>Figure 18</a:t>
            </a:r>
          </a:p>
        </p:txBody>
      </p:sp>
      <p:graphicFrame>
        <p:nvGraphicFramePr>
          <p:cNvPr id="28" name="Content Placeholder 27" descr="y = sin(x), negative (pi∕2) &lt;= x &lt;= (pi∕2)">
            <a:extLst>
              <a:ext uri="{FF2B5EF4-FFF2-40B4-BE49-F238E27FC236}">
                <a16:creationId xmlns="" xmlns:a16="http://schemas.microsoft.com/office/drawing/2014/main" id="{6D9F8744-ACBC-4E50-8580-F727B8B7CA57}"/>
              </a:ext>
            </a:extLst>
          </p:cNvPr>
          <p:cNvGraphicFramePr>
            <a:graphicFrameLocks noGrp="1" noChangeAspect="1"/>
          </p:cNvGraphicFramePr>
          <p:nvPr>
            <p:ph sz="quarter" idx="30"/>
            <p:extLst>
              <p:ext uri="{D42A27DB-BD31-4B8C-83A1-F6EECF244321}">
                <p14:modId xmlns:p14="http://schemas.microsoft.com/office/powerpoint/2010/main" val="864108496"/>
              </p:ext>
            </p:extLst>
          </p:nvPr>
        </p:nvGraphicFramePr>
        <p:xfrm>
          <a:off x="9709150" y="5390410"/>
          <a:ext cx="1644650" cy="444500"/>
        </p:xfrm>
        <a:graphic>
          <a:graphicData uri="http://schemas.openxmlformats.org/presentationml/2006/ole">
            <mc:AlternateContent xmlns:mc="http://schemas.openxmlformats.org/markup-compatibility/2006">
              <mc:Choice xmlns:v="urn:schemas-microsoft-com:vml" Requires="v">
                <p:oleObj spid="_x0000_s435583" name="Equation" r:id="rId6" imgW="2679480" imgH="723600" progId="Equation.DSMT4">
                  <p:embed/>
                </p:oleObj>
              </mc:Choice>
              <mc:Fallback>
                <p:oleObj name="Equation" r:id="rId6" imgW="2679480" imgH="723600" progId="Equation.DSMT4">
                  <p:embed/>
                  <p:pic>
                    <p:nvPicPr>
                      <p:cNvPr id="0" name="Picture 294" descr="f(x) = sin(x), negative (pi/2) &lt;= x &lt;= (pi/2)"/>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09150" y="5390410"/>
                        <a:ext cx="16446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Content Placeholder 25" descr="A sine curve is graphed on the x y coordinate plane between points x = negative pi∕2 and x = pi∕2. The graph rises from a closed circle at x = negative pi∕2 through the origin and ends at a closed circle at x = pi∕2.&#10;">
            <a:extLst>
              <a:ext uri="{FF2B5EF4-FFF2-40B4-BE49-F238E27FC236}">
                <a16:creationId xmlns="" xmlns:a16="http://schemas.microsoft.com/office/drawing/2014/main" id="{DA7E6BFF-CAA9-414E-94C6-B8EDB22CCE42}"/>
              </a:ext>
            </a:extLst>
          </p:cNvPr>
          <p:cNvPicPr>
            <a:picLocks noGrp="1" noChangeAspect="1"/>
          </p:cNvPicPr>
          <p:nvPr>
            <p:ph sz="quarter" idx="29"/>
          </p:nvPr>
        </p:nvPicPr>
        <p:blipFill>
          <a:blip r:embed="rId8"/>
          <a:stretch>
            <a:fillRect/>
          </a:stretch>
        </p:blipFill>
        <p:spPr>
          <a:xfrm>
            <a:off x="9355625" y="3609162"/>
            <a:ext cx="2457833" cy="1687978"/>
          </a:xfrm>
          <a:prstGeom prst="rect">
            <a:avLst/>
          </a:prstGeom>
        </p:spPr>
      </p:pic>
    </p:spTree>
    <p:extLst>
      <p:ext uri="{BB962C8B-B14F-4D97-AF65-F5344CB8AC3E}">
        <p14:creationId xmlns:p14="http://schemas.microsoft.com/office/powerpoint/2010/main" val="2391957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379A7A-5137-4E30-B869-B691D353EBE2}"/>
              </a:ext>
            </a:extLst>
          </p:cNvPr>
          <p:cNvSpPr>
            <a:spLocks noGrp="1"/>
          </p:cNvSpPr>
          <p:nvPr>
            <p:ph type="title"/>
          </p:nvPr>
        </p:nvSpPr>
        <p:spPr/>
        <p:txBody>
          <a:bodyPr/>
          <a:lstStyle/>
          <a:p>
            <a:pPr algn="l"/>
            <a:r>
              <a:rPr lang="en-US" altLang="en-US" dirty="0"/>
              <a:t>Inverse Trigonometric Functions </a:t>
            </a:r>
            <a:r>
              <a:rPr lang="en-US" altLang="en-US" b="0" dirty="0"/>
              <a:t>(3 of 10)</a:t>
            </a:r>
            <a:endParaRPr lang="en-US" dirty="0"/>
          </a:p>
        </p:txBody>
      </p:sp>
      <p:sp>
        <p:nvSpPr>
          <p:cNvPr id="3" name="Content Placeholder 2">
            <a:extLst>
              <a:ext uri="{FF2B5EF4-FFF2-40B4-BE49-F238E27FC236}">
                <a16:creationId xmlns="" xmlns:a16="http://schemas.microsoft.com/office/drawing/2014/main" id="{F3125281-710C-4953-8B95-E98CE9F42A5C}"/>
              </a:ext>
            </a:extLst>
          </p:cNvPr>
          <p:cNvSpPr>
            <a:spLocks noGrp="1"/>
          </p:cNvSpPr>
          <p:nvPr>
            <p:ph sz="quarter" idx="23"/>
          </p:nvPr>
        </p:nvSpPr>
        <p:spPr>
          <a:xfrm>
            <a:off x="736600" y="1289050"/>
            <a:ext cx="10515600" cy="349934"/>
          </a:xfrm>
        </p:spPr>
        <p:txBody>
          <a:bodyPr/>
          <a:lstStyle/>
          <a:p>
            <a:pPr>
              <a:lnSpc>
                <a:spcPct val="100000"/>
              </a:lnSpc>
            </a:pPr>
            <a:r>
              <a:rPr lang="en-US" altLang="en-US" dirty="0"/>
              <a:t>The inverse function of this restricted sine function </a:t>
            </a:r>
            <a:r>
              <a:rPr lang="en-US" altLang="en-US" i="1" dirty="0"/>
              <a:t>f</a:t>
            </a:r>
            <a:r>
              <a:rPr lang="en-US" altLang="en-US" dirty="0"/>
              <a:t> exists and is denoted by</a:t>
            </a:r>
            <a:endParaRPr lang="en-US" dirty="0"/>
          </a:p>
        </p:txBody>
      </p:sp>
      <p:graphicFrame>
        <p:nvGraphicFramePr>
          <p:cNvPr id="20" name="Content Placeholder 19" descr="sin^negative 1">
            <a:extLst>
              <a:ext uri="{FF2B5EF4-FFF2-40B4-BE49-F238E27FC236}">
                <a16:creationId xmlns="" xmlns:a16="http://schemas.microsoft.com/office/drawing/2014/main" id="{1A81220F-3236-455F-8815-400BFFA0850A}"/>
              </a:ext>
            </a:extLst>
          </p:cNvPr>
          <p:cNvGraphicFramePr>
            <a:graphicFrameLocks noGrp="1" noChangeAspect="1"/>
          </p:cNvGraphicFramePr>
          <p:nvPr>
            <p:ph sz="quarter" idx="24"/>
            <p:extLst>
              <p:ext uri="{D42A27DB-BD31-4B8C-83A1-F6EECF244321}">
                <p14:modId xmlns:p14="http://schemas.microsoft.com/office/powerpoint/2010/main" val="3433641779"/>
              </p:ext>
            </p:extLst>
          </p:nvPr>
        </p:nvGraphicFramePr>
        <p:xfrm>
          <a:off x="766763" y="1695813"/>
          <a:ext cx="622300" cy="355600"/>
        </p:xfrm>
        <a:graphic>
          <a:graphicData uri="http://schemas.openxmlformats.org/presentationml/2006/ole">
            <mc:AlternateContent xmlns:mc="http://schemas.openxmlformats.org/markup-compatibility/2006">
              <mc:Choice xmlns:v="urn:schemas-microsoft-com:vml" Requires="v">
                <p:oleObj spid="_x0000_s436788" name="Equation" r:id="rId3" imgW="622080" imgH="355320" progId="Equation.DSMT4">
                  <p:embed/>
                </p:oleObj>
              </mc:Choice>
              <mc:Fallback>
                <p:oleObj name="Equation" r:id="rId3" imgW="622080" imgH="355320" progId="Equation.DSMT4">
                  <p:embed/>
                  <p:pic>
                    <p:nvPicPr>
                      <p:cNvPr id="0" name="Picture 436" descr="sin^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1695813"/>
                        <a:ext cx="6223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A527A58C-6B6F-4DC0-BE19-4CE94A920C31}"/>
              </a:ext>
            </a:extLst>
          </p:cNvPr>
          <p:cNvSpPr>
            <a:spLocks noGrp="1"/>
          </p:cNvSpPr>
          <p:nvPr>
            <p:ph sz="quarter" idx="25"/>
          </p:nvPr>
        </p:nvSpPr>
        <p:spPr>
          <a:xfrm>
            <a:off x="1461642" y="1776443"/>
            <a:ext cx="9740588" cy="323520"/>
          </a:xfrm>
        </p:spPr>
        <p:txBody>
          <a:bodyPr/>
          <a:lstStyle/>
          <a:p>
            <a:r>
              <a:rPr lang="en-US" altLang="en-US" dirty="0"/>
              <a:t>or arcsin. It is called the </a:t>
            </a:r>
            <a:r>
              <a:rPr lang="en-US" altLang="en-US" b="1" dirty="0"/>
              <a:t>inverse sine function</a:t>
            </a:r>
            <a:r>
              <a:rPr lang="en-US" altLang="en-US" dirty="0"/>
              <a:t> or the </a:t>
            </a:r>
            <a:r>
              <a:rPr lang="en-US" altLang="en-US" b="1" dirty="0"/>
              <a:t>arcsine function</a:t>
            </a:r>
            <a:r>
              <a:rPr lang="en-US" altLang="en-US" dirty="0"/>
              <a:t>.</a:t>
            </a:r>
            <a:endParaRPr lang="en-US" dirty="0"/>
          </a:p>
        </p:txBody>
      </p:sp>
      <p:sp>
        <p:nvSpPr>
          <p:cNvPr id="6" name="Content Placeholder 5">
            <a:extLst>
              <a:ext uri="{FF2B5EF4-FFF2-40B4-BE49-F238E27FC236}">
                <a16:creationId xmlns="" xmlns:a16="http://schemas.microsoft.com/office/drawing/2014/main" id="{6004286B-5868-4E6A-92E5-CA84F8A4C6A9}"/>
              </a:ext>
            </a:extLst>
          </p:cNvPr>
          <p:cNvSpPr>
            <a:spLocks noGrp="1"/>
          </p:cNvSpPr>
          <p:nvPr>
            <p:ph sz="quarter" idx="26"/>
          </p:nvPr>
        </p:nvSpPr>
        <p:spPr>
          <a:xfrm>
            <a:off x="736600" y="2406654"/>
            <a:ext cx="7456055" cy="323520"/>
          </a:xfrm>
        </p:spPr>
        <p:txBody>
          <a:bodyPr/>
          <a:lstStyle/>
          <a:p>
            <a:r>
              <a:rPr lang="en-US" altLang="en-US" dirty="0"/>
              <a:t>Since the definition of an inverse function says that</a:t>
            </a:r>
          </a:p>
        </p:txBody>
      </p:sp>
      <p:graphicFrame>
        <p:nvGraphicFramePr>
          <p:cNvPr id="22" name="Content Placeholder 21" descr="f^negative (x) = y left-right double side arrow f(y) = x">
            <a:extLst>
              <a:ext uri="{FF2B5EF4-FFF2-40B4-BE49-F238E27FC236}">
                <a16:creationId xmlns="" xmlns:a16="http://schemas.microsoft.com/office/drawing/2014/main" id="{E8DB6DD0-6F1F-46B6-B3F4-FF0C979CF03D}"/>
              </a:ext>
            </a:extLst>
          </p:cNvPr>
          <p:cNvGraphicFramePr>
            <a:graphicFrameLocks noGrp="1" noChangeAspect="1"/>
          </p:cNvGraphicFramePr>
          <p:nvPr>
            <p:ph sz="quarter" idx="27"/>
            <p:extLst>
              <p:ext uri="{D42A27DB-BD31-4B8C-83A1-F6EECF244321}">
                <p14:modId xmlns:p14="http://schemas.microsoft.com/office/powerpoint/2010/main" val="2750089764"/>
              </p:ext>
            </p:extLst>
          </p:nvPr>
        </p:nvGraphicFramePr>
        <p:xfrm>
          <a:off x="2786799" y="2993667"/>
          <a:ext cx="2933700" cy="457200"/>
        </p:xfrm>
        <a:graphic>
          <a:graphicData uri="http://schemas.openxmlformats.org/presentationml/2006/ole">
            <mc:AlternateContent xmlns:mc="http://schemas.openxmlformats.org/markup-compatibility/2006">
              <mc:Choice xmlns:v="urn:schemas-microsoft-com:vml" Requires="v">
                <p:oleObj spid="_x0000_s436789" name="Equation" r:id="rId5" imgW="2933640" imgH="457200" progId="Equation.DSMT4">
                  <p:embed/>
                </p:oleObj>
              </mc:Choice>
              <mc:Fallback>
                <p:oleObj name="Equation" r:id="rId5" imgW="2933640" imgH="457200" progId="Equation.DSMT4">
                  <p:embed/>
                  <p:pic>
                    <p:nvPicPr>
                      <p:cNvPr id="0" name="Picture 437" descr="f^negative (x) = y left-right double side arrow f(y) = x"/>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799" y="2993667"/>
                        <a:ext cx="29337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06838BCB-4D1E-49BF-B0D6-78D56E337FBF}"/>
              </a:ext>
            </a:extLst>
          </p:cNvPr>
          <p:cNvSpPr>
            <a:spLocks noGrp="1"/>
          </p:cNvSpPr>
          <p:nvPr>
            <p:ph sz="quarter" idx="28"/>
          </p:nvPr>
        </p:nvSpPr>
        <p:spPr>
          <a:xfrm>
            <a:off x="736600" y="3693789"/>
            <a:ext cx="1210187" cy="323520"/>
          </a:xfrm>
        </p:spPr>
        <p:txBody>
          <a:bodyPr/>
          <a:lstStyle/>
          <a:p>
            <a:r>
              <a:rPr lang="en-US" altLang="en-US" dirty="0"/>
              <a:t>we have</a:t>
            </a:r>
          </a:p>
        </p:txBody>
      </p:sp>
      <p:graphicFrame>
        <p:nvGraphicFramePr>
          <p:cNvPr id="24" name="Content Placeholder 23" descr="sin^(negative 1)(x) = y left-right double arrow sin(y) = x and (negative(pi∕2)) &lt;= y &lt;= (pi∕2)&#10;&#10;">
            <a:extLst>
              <a:ext uri="{FF2B5EF4-FFF2-40B4-BE49-F238E27FC236}">
                <a16:creationId xmlns="" xmlns:a16="http://schemas.microsoft.com/office/drawing/2014/main" id="{0EAA3856-6E70-4BBF-B588-A2DF093E73ED}"/>
              </a:ext>
            </a:extLst>
          </p:cNvPr>
          <p:cNvGraphicFramePr>
            <a:graphicFrameLocks noGrp="1" noChangeAspect="1"/>
          </p:cNvGraphicFramePr>
          <p:nvPr>
            <p:ph sz="quarter" idx="29"/>
            <p:extLst>
              <p:ext uri="{D42A27DB-BD31-4B8C-83A1-F6EECF244321}">
                <p14:modId xmlns:p14="http://schemas.microsoft.com/office/powerpoint/2010/main" val="2237516266"/>
              </p:ext>
            </p:extLst>
          </p:nvPr>
        </p:nvGraphicFramePr>
        <p:xfrm>
          <a:off x="2451836" y="3834137"/>
          <a:ext cx="5973708" cy="737170"/>
        </p:xfrm>
        <a:graphic>
          <a:graphicData uri="http://schemas.openxmlformats.org/presentationml/2006/ole">
            <mc:AlternateContent xmlns:mc="http://schemas.openxmlformats.org/markup-compatibility/2006">
              <mc:Choice xmlns:v="urn:schemas-microsoft-com:vml" Requires="v">
                <p:oleObj spid="_x0000_s436790" name="Equation" r:id="rId7" imgW="5867280" imgH="723600" progId="Equation.DSMT4">
                  <p:embed/>
                </p:oleObj>
              </mc:Choice>
              <mc:Fallback>
                <p:oleObj name="Equation" r:id="rId7" imgW="5867280" imgH="723600" progId="Equation.DSMT4">
                  <p:embed/>
                  <p:pic>
                    <p:nvPicPr>
                      <p:cNvPr id="0" name="Picture 438" descr="sin^(negative 1)(x) = y left-right double arrow sin(y) = x and (negative(pi/2)) &lt;= y &lt;= (pi/2)&#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1836" y="3834137"/>
                        <a:ext cx="5973708" cy="737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4583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DE7B5-DC31-4B57-95A1-FAD8CA9AEE92}"/>
              </a:ext>
            </a:extLst>
          </p:cNvPr>
          <p:cNvSpPr>
            <a:spLocks noGrp="1"/>
          </p:cNvSpPr>
          <p:nvPr>
            <p:ph type="title"/>
          </p:nvPr>
        </p:nvSpPr>
        <p:spPr/>
        <p:txBody>
          <a:bodyPr/>
          <a:lstStyle/>
          <a:p>
            <a:pPr algn="l"/>
            <a:r>
              <a:rPr lang="en-US" altLang="en-US" dirty="0"/>
              <a:t>Inverse Trigonometric Functions </a:t>
            </a:r>
            <a:r>
              <a:rPr lang="en-US" altLang="en-US" b="0" dirty="0"/>
              <a:t>(4 of 10)</a:t>
            </a:r>
            <a:endParaRPr lang="en-US" dirty="0"/>
          </a:p>
        </p:txBody>
      </p:sp>
      <p:sp>
        <p:nvSpPr>
          <p:cNvPr id="3" name="Content Placeholder 2">
            <a:extLst>
              <a:ext uri="{FF2B5EF4-FFF2-40B4-BE49-F238E27FC236}">
                <a16:creationId xmlns="" xmlns:a16="http://schemas.microsoft.com/office/drawing/2014/main" id="{7E47CF7D-B0B0-4594-B7D6-DB9DA0679710}"/>
              </a:ext>
            </a:extLst>
          </p:cNvPr>
          <p:cNvSpPr>
            <a:spLocks noGrp="1"/>
          </p:cNvSpPr>
          <p:nvPr>
            <p:ph sz="quarter" idx="23"/>
          </p:nvPr>
        </p:nvSpPr>
        <p:spPr>
          <a:xfrm>
            <a:off x="736600" y="1289050"/>
            <a:ext cx="2608035" cy="391968"/>
          </a:xfrm>
        </p:spPr>
        <p:txBody>
          <a:bodyPr/>
          <a:lstStyle/>
          <a:p>
            <a:pPr>
              <a:lnSpc>
                <a:spcPct val="100000"/>
              </a:lnSpc>
            </a:pPr>
            <a:r>
              <a:rPr lang="en-US" altLang="en-US" dirty="0" smtClean="0"/>
              <a:t>So, </a:t>
            </a:r>
            <a:r>
              <a:rPr lang="en-US" altLang="en-US" dirty="0"/>
              <a:t>if −1 </a:t>
            </a:r>
            <a:r>
              <a:rPr lang="en-US" altLang="en-US" b="1" dirty="0">
                <a:sym typeface="Symbol" panose="05050102010706020507" pitchFamily="18" charset="2"/>
              </a:rPr>
              <a:t></a:t>
            </a:r>
            <a:r>
              <a:rPr lang="en-US" altLang="en-US" dirty="0"/>
              <a:t> </a:t>
            </a:r>
            <a:r>
              <a:rPr lang="en-US" altLang="en-US" i="1" dirty="0"/>
              <a:t>x</a:t>
            </a:r>
            <a:r>
              <a:rPr lang="en-US" altLang="en-US" dirty="0"/>
              <a:t> </a:t>
            </a:r>
            <a:r>
              <a:rPr lang="en-US" altLang="en-US" b="1" dirty="0">
                <a:sym typeface="Symbol" panose="05050102010706020507" pitchFamily="18" charset="2"/>
              </a:rPr>
              <a:t></a:t>
            </a:r>
            <a:r>
              <a:rPr lang="en-US" altLang="en-US" dirty="0"/>
              <a:t> 1, </a:t>
            </a:r>
            <a:endParaRPr lang="en-US" dirty="0"/>
          </a:p>
        </p:txBody>
      </p:sp>
      <p:graphicFrame>
        <p:nvGraphicFramePr>
          <p:cNvPr id="20" name="Content Placeholder 19" descr="sin^negative 1(x)">
            <a:extLst>
              <a:ext uri="{FF2B5EF4-FFF2-40B4-BE49-F238E27FC236}">
                <a16:creationId xmlns="" xmlns:a16="http://schemas.microsoft.com/office/drawing/2014/main" id="{1EE1EE36-B4C8-43D4-B18C-35D61886298C}"/>
              </a:ext>
            </a:extLst>
          </p:cNvPr>
          <p:cNvGraphicFramePr>
            <a:graphicFrameLocks noGrp="1" noChangeAspect="1"/>
          </p:cNvGraphicFramePr>
          <p:nvPr>
            <p:ph sz="quarter" idx="26"/>
            <p:extLst>
              <p:ext uri="{D42A27DB-BD31-4B8C-83A1-F6EECF244321}">
                <p14:modId xmlns:p14="http://schemas.microsoft.com/office/powerpoint/2010/main" val="1433507916"/>
              </p:ext>
            </p:extLst>
          </p:nvPr>
        </p:nvGraphicFramePr>
        <p:xfrm>
          <a:off x="3044414" y="1285377"/>
          <a:ext cx="800100" cy="355600"/>
        </p:xfrm>
        <a:graphic>
          <a:graphicData uri="http://schemas.openxmlformats.org/presentationml/2006/ole">
            <mc:AlternateContent xmlns:mc="http://schemas.openxmlformats.org/markup-compatibility/2006">
              <mc:Choice xmlns:v="urn:schemas-microsoft-com:vml" Requires="v">
                <p:oleObj spid="_x0000_s437622" name="Equation" r:id="rId3" imgW="799920" imgH="355320" progId="Equation.DSMT4">
                  <p:embed/>
                </p:oleObj>
              </mc:Choice>
              <mc:Fallback>
                <p:oleObj name="Equation" r:id="rId3" imgW="799920" imgH="355320" progId="Equation.DSMT4">
                  <p:embed/>
                  <p:pic>
                    <p:nvPicPr>
                      <p:cNvPr id="0" name="Picture 290" descr="sin^negative 1(x)"/>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414" y="1285377"/>
                        <a:ext cx="8001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4F4862E3-7078-4112-8212-63826857F989}"/>
              </a:ext>
            </a:extLst>
          </p:cNvPr>
          <p:cNvSpPr>
            <a:spLocks noGrp="1"/>
          </p:cNvSpPr>
          <p:nvPr>
            <p:ph sz="quarter" idx="25"/>
          </p:nvPr>
        </p:nvSpPr>
        <p:spPr>
          <a:xfrm>
            <a:off x="3958502" y="1314957"/>
            <a:ext cx="3103015" cy="294818"/>
          </a:xfrm>
        </p:spPr>
        <p:txBody>
          <a:bodyPr/>
          <a:lstStyle/>
          <a:p>
            <a:pPr>
              <a:lnSpc>
                <a:spcPct val="100000"/>
              </a:lnSpc>
            </a:pPr>
            <a:r>
              <a:rPr lang="en-US" altLang="en-US" dirty="0"/>
              <a:t>is the number between</a:t>
            </a:r>
            <a:endParaRPr lang="en-US" dirty="0"/>
          </a:p>
        </p:txBody>
      </p:sp>
      <p:graphicFrame>
        <p:nvGraphicFramePr>
          <p:cNvPr id="13" name="Content Placeholder 12" descr="(negative pi∕2) and (pi∕2)">
            <a:extLst>
              <a:ext uri="{FF2B5EF4-FFF2-40B4-BE49-F238E27FC236}">
                <a16:creationId xmlns="" xmlns:a16="http://schemas.microsoft.com/office/drawing/2014/main" id="{90CEF063-B17A-4DD1-96D4-32B38D8BE478}"/>
              </a:ext>
            </a:extLst>
          </p:cNvPr>
          <p:cNvGraphicFramePr>
            <a:graphicFrameLocks noGrp="1" noChangeAspect="1"/>
          </p:cNvGraphicFramePr>
          <p:nvPr>
            <p:ph sz="quarter" idx="24"/>
            <p:extLst>
              <p:ext uri="{D42A27DB-BD31-4B8C-83A1-F6EECF244321}">
                <p14:modId xmlns:p14="http://schemas.microsoft.com/office/powerpoint/2010/main" val="2723467300"/>
              </p:ext>
            </p:extLst>
          </p:nvPr>
        </p:nvGraphicFramePr>
        <p:xfrm>
          <a:off x="7141751" y="1201239"/>
          <a:ext cx="1204913" cy="630238"/>
        </p:xfrm>
        <a:graphic>
          <a:graphicData uri="http://schemas.openxmlformats.org/presentationml/2006/ole">
            <mc:AlternateContent xmlns:mc="http://schemas.openxmlformats.org/markup-compatibility/2006">
              <mc:Choice xmlns:v="urn:schemas-microsoft-com:vml" Requires="v">
                <p:oleObj spid="_x0000_s437623" name="Equation" r:id="rId5" imgW="1384200" imgH="723600" progId="Equation.DSMT4">
                  <p:embed/>
                </p:oleObj>
              </mc:Choice>
              <mc:Fallback>
                <p:oleObj name="Equation" r:id="rId5" imgW="1384200" imgH="723600" progId="Equation.DSMT4">
                  <p:embed/>
                  <p:pic>
                    <p:nvPicPr>
                      <p:cNvPr id="0" name="Picture 291" descr="(negative pi/2) and (pi/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1751" y="1201239"/>
                        <a:ext cx="120491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ontent Placeholder 14">
            <a:extLst>
              <a:ext uri="{FF2B5EF4-FFF2-40B4-BE49-F238E27FC236}">
                <a16:creationId xmlns="" xmlns:a16="http://schemas.microsoft.com/office/drawing/2014/main" id="{5A56F876-5BB6-4E85-AE7C-FAE1C54B5705}"/>
              </a:ext>
            </a:extLst>
          </p:cNvPr>
          <p:cNvSpPr>
            <a:spLocks noGrp="1"/>
          </p:cNvSpPr>
          <p:nvPr>
            <p:ph sz="quarter" idx="27"/>
          </p:nvPr>
        </p:nvSpPr>
        <p:spPr>
          <a:xfrm>
            <a:off x="8447771" y="1321011"/>
            <a:ext cx="2332723" cy="360007"/>
          </a:xfrm>
        </p:spPr>
        <p:txBody>
          <a:bodyPr/>
          <a:lstStyle/>
          <a:p>
            <a:pPr>
              <a:lnSpc>
                <a:spcPct val="100000"/>
              </a:lnSpc>
            </a:pPr>
            <a:r>
              <a:rPr lang="en-US" altLang="en-US" dirty="0"/>
              <a:t>whose sine is </a:t>
            </a:r>
            <a:r>
              <a:rPr lang="en-US" altLang="en-US" i="1" dirty="0"/>
              <a:t>x</a:t>
            </a:r>
            <a:r>
              <a:rPr lang="en-US" altLang="en-US" dirty="0"/>
              <a:t>.</a:t>
            </a:r>
            <a:endParaRPr lang="en-US" dirty="0"/>
          </a:p>
        </p:txBody>
      </p:sp>
    </p:spTree>
    <p:extLst>
      <p:ext uri="{BB962C8B-B14F-4D97-AF65-F5344CB8AC3E}">
        <p14:creationId xmlns:p14="http://schemas.microsoft.com/office/powerpoint/2010/main" val="39362469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8915E7-05E0-4310-8CFE-8C8EE0320090}"/>
              </a:ext>
            </a:extLst>
          </p:cNvPr>
          <p:cNvSpPr>
            <a:spLocks noGrp="1"/>
          </p:cNvSpPr>
          <p:nvPr>
            <p:ph type="title"/>
          </p:nvPr>
        </p:nvSpPr>
        <p:spPr/>
        <p:txBody>
          <a:bodyPr/>
          <a:lstStyle/>
          <a:p>
            <a:pPr algn="l"/>
            <a:r>
              <a:rPr lang="en-US" altLang="en-US" dirty="0"/>
              <a:t>Example </a:t>
            </a:r>
            <a:r>
              <a:rPr lang="en-US" altLang="en-US" dirty="0" smtClean="0"/>
              <a:t>13</a:t>
            </a:r>
            <a:endParaRPr lang="en-US" dirty="0"/>
          </a:p>
        </p:txBody>
      </p:sp>
      <p:sp>
        <p:nvSpPr>
          <p:cNvPr id="3" name="Content Placeholder 2">
            <a:extLst>
              <a:ext uri="{FF2B5EF4-FFF2-40B4-BE49-F238E27FC236}">
                <a16:creationId xmlns="" xmlns:a16="http://schemas.microsoft.com/office/drawing/2014/main" id="{94AAB79B-91C5-4579-8BE1-C5BD335B18C3}"/>
              </a:ext>
            </a:extLst>
          </p:cNvPr>
          <p:cNvSpPr>
            <a:spLocks noGrp="1"/>
          </p:cNvSpPr>
          <p:nvPr>
            <p:ph sz="quarter" idx="23"/>
          </p:nvPr>
        </p:nvSpPr>
        <p:spPr>
          <a:xfrm>
            <a:off x="736600" y="1289050"/>
            <a:ext cx="1755301" cy="364259"/>
          </a:xfrm>
        </p:spPr>
        <p:txBody>
          <a:bodyPr/>
          <a:lstStyle/>
          <a:p>
            <a:pPr>
              <a:lnSpc>
                <a:spcPct val="100000"/>
              </a:lnSpc>
            </a:pPr>
            <a:r>
              <a:rPr lang="en-US" altLang="en-US" dirty="0"/>
              <a:t>Evaluate (a)</a:t>
            </a:r>
            <a:endParaRPr lang="en-US" dirty="0"/>
          </a:p>
        </p:txBody>
      </p:sp>
      <p:graphicFrame>
        <p:nvGraphicFramePr>
          <p:cNvPr id="20" name="Content Placeholder 19" descr="sin^(negative 1)(1∕2)">
            <a:extLst>
              <a:ext uri="{FF2B5EF4-FFF2-40B4-BE49-F238E27FC236}">
                <a16:creationId xmlns="" xmlns:a16="http://schemas.microsoft.com/office/drawing/2014/main" id="{0DDA84D1-F10C-4954-98E7-26228A57E26E}"/>
              </a:ext>
            </a:extLst>
          </p:cNvPr>
          <p:cNvGraphicFramePr>
            <a:graphicFrameLocks noGrp="1" noChangeAspect="1"/>
          </p:cNvGraphicFramePr>
          <p:nvPr>
            <p:ph sz="quarter" idx="24"/>
            <p:extLst>
              <p:ext uri="{D42A27DB-BD31-4B8C-83A1-F6EECF244321}">
                <p14:modId xmlns:p14="http://schemas.microsoft.com/office/powerpoint/2010/main" val="1612562177"/>
              </p:ext>
            </p:extLst>
          </p:nvPr>
        </p:nvGraphicFramePr>
        <p:xfrm>
          <a:off x="2425700" y="1163865"/>
          <a:ext cx="1119188" cy="762000"/>
        </p:xfrm>
        <a:graphic>
          <a:graphicData uri="http://schemas.openxmlformats.org/presentationml/2006/ole">
            <mc:AlternateContent xmlns:mc="http://schemas.openxmlformats.org/markup-compatibility/2006">
              <mc:Choice xmlns:v="urn:schemas-microsoft-com:vml" Requires="v">
                <p:oleObj spid="_x0000_s439201" name="Equation" r:id="rId3" imgW="1193760" imgH="812520" progId="Equation.DSMT4">
                  <p:embed/>
                </p:oleObj>
              </mc:Choice>
              <mc:Fallback>
                <p:oleObj name="Equation" r:id="rId3" imgW="1193760" imgH="812520" progId="Equation.DSMT4">
                  <p:embed/>
                  <p:pic>
                    <p:nvPicPr>
                      <p:cNvPr id="0" name="Picture 719" descr="sin^negative 1(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1163865"/>
                        <a:ext cx="11191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09F1C822-8E94-4363-8993-EC5240FF6262}"/>
              </a:ext>
            </a:extLst>
          </p:cNvPr>
          <p:cNvSpPr>
            <a:spLocks noGrp="1"/>
          </p:cNvSpPr>
          <p:nvPr>
            <p:ph sz="quarter" idx="25"/>
          </p:nvPr>
        </p:nvSpPr>
        <p:spPr>
          <a:xfrm>
            <a:off x="3664530" y="1308558"/>
            <a:ext cx="1032296" cy="344751"/>
          </a:xfrm>
        </p:spPr>
        <p:txBody>
          <a:bodyPr/>
          <a:lstStyle/>
          <a:p>
            <a:pPr>
              <a:lnSpc>
                <a:spcPct val="100000"/>
              </a:lnSpc>
            </a:pPr>
            <a:r>
              <a:rPr lang="en-US" altLang="en-US" dirty="0"/>
              <a:t>and (b</a:t>
            </a:r>
            <a:r>
              <a:rPr lang="en-US" altLang="en-US" dirty="0" smtClean="0"/>
              <a:t>)</a:t>
            </a:r>
            <a:endParaRPr lang="en-US" dirty="0"/>
          </a:p>
        </p:txBody>
      </p:sp>
      <p:graphicFrame>
        <p:nvGraphicFramePr>
          <p:cNvPr id="22" name="Content Placeholder 21" descr="tan(arcsin(1∕3).">
            <a:extLst>
              <a:ext uri="{FF2B5EF4-FFF2-40B4-BE49-F238E27FC236}">
                <a16:creationId xmlns="" xmlns:a16="http://schemas.microsoft.com/office/drawing/2014/main" id="{E49FB134-514A-47F0-AE6A-BA4931B89728}"/>
              </a:ext>
            </a:extLst>
          </p:cNvPr>
          <p:cNvGraphicFramePr>
            <a:graphicFrameLocks noGrp="1" noChangeAspect="1"/>
          </p:cNvGraphicFramePr>
          <p:nvPr>
            <p:ph sz="quarter" idx="26"/>
            <p:extLst>
              <p:ext uri="{D42A27DB-BD31-4B8C-83A1-F6EECF244321}">
                <p14:modId xmlns:p14="http://schemas.microsoft.com/office/powerpoint/2010/main" val="3694193758"/>
              </p:ext>
            </p:extLst>
          </p:nvPr>
        </p:nvGraphicFramePr>
        <p:xfrm>
          <a:off x="4713288" y="1152753"/>
          <a:ext cx="2047875" cy="835025"/>
        </p:xfrm>
        <a:graphic>
          <a:graphicData uri="http://schemas.openxmlformats.org/presentationml/2006/ole">
            <mc:AlternateContent xmlns:mc="http://schemas.openxmlformats.org/markup-compatibility/2006">
              <mc:Choice xmlns:v="urn:schemas-microsoft-com:vml" Requires="v">
                <p:oleObj spid="_x0000_s439202" name="Equation" r:id="rId5" imgW="1993680" imgH="812520" progId="Equation.DSMT4">
                  <p:embed/>
                </p:oleObj>
              </mc:Choice>
              <mc:Fallback>
                <p:oleObj name="Equation" r:id="rId5" imgW="1993680" imgH="812520" progId="Equation.DSMT4">
                  <p:embed/>
                  <p:pic>
                    <p:nvPicPr>
                      <p:cNvPr id="0" name="Picture 720" descr="tan(arcsin(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3288" y="1152753"/>
                        <a:ext cx="2047875"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0525769D-F2D4-4D9C-A255-BABB35C5F03E}"/>
              </a:ext>
            </a:extLst>
          </p:cNvPr>
          <p:cNvSpPr>
            <a:spLocks noGrp="1"/>
          </p:cNvSpPr>
          <p:nvPr>
            <p:ph sz="quarter" idx="27"/>
          </p:nvPr>
        </p:nvSpPr>
        <p:spPr>
          <a:xfrm>
            <a:off x="736600" y="1937875"/>
            <a:ext cx="1755301" cy="781798"/>
          </a:xfrm>
        </p:spPr>
        <p:txBody>
          <a:bodyPr/>
          <a:lstStyle/>
          <a:p>
            <a:r>
              <a:rPr lang="en-US" altLang="en-US" dirty="0">
                <a:solidFill>
                  <a:srgbClr val="0079C2"/>
                </a:solidFill>
              </a:rPr>
              <a:t>Solution: </a:t>
            </a:r>
          </a:p>
          <a:p>
            <a:r>
              <a:rPr lang="en-IN" altLang="en-US" dirty="0"/>
              <a:t>(a) We have</a:t>
            </a:r>
          </a:p>
        </p:txBody>
      </p:sp>
      <p:graphicFrame>
        <p:nvGraphicFramePr>
          <p:cNvPr id="24" name="Content Placeholder 23" descr="sin^(negative 1)(1∕2) = (pi∕6)&#10;">
            <a:extLst>
              <a:ext uri="{FF2B5EF4-FFF2-40B4-BE49-F238E27FC236}">
                <a16:creationId xmlns="" xmlns:a16="http://schemas.microsoft.com/office/drawing/2014/main" id="{C977809E-3744-4E53-8F79-250EC5BF17E4}"/>
              </a:ext>
            </a:extLst>
          </p:cNvPr>
          <p:cNvGraphicFramePr>
            <a:graphicFrameLocks noGrp="1" noChangeAspect="1"/>
          </p:cNvGraphicFramePr>
          <p:nvPr>
            <p:ph sz="quarter" idx="28"/>
            <p:extLst>
              <p:ext uri="{D42A27DB-BD31-4B8C-83A1-F6EECF244321}">
                <p14:modId xmlns:p14="http://schemas.microsoft.com/office/powerpoint/2010/main" val="2877425772"/>
              </p:ext>
            </p:extLst>
          </p:nvPr>
        </p:nvGraphicFramePr>
        <p:xfrm>
          <a:off x="5081588" y="2662238"/>
          <a:ext cx="1685925" cy="782637"/>
        </p:xfrm>
        <a:graphic>
          <a:graphicData uri="http://schemas.openxmlformats.org/presentationml/2006/ole">
            <mc:AlternateContent xmlns:mc="http://schemas.openxmlformats.org/markup-compatibility/2006">
              <mc:Choice xmlns:v="urn:schemas-microsoft-com:vml" Requires="v">
                <p:oleObj spid="_x0000_s439203" name="Equation" r:id="rId7" imgW="1752480" imgH="812520" progId="Equation.DSMT4">
                  <p:embed/>
                </p:oleObj>
              </mc:Choice>
              <mc:Fallback>
                <p:oleObj name="Equation" r:id="rId7" imgW="1752480" imgH="812520" progId="Equation.DSMT4">
                  <p:embed/>
                  <p:pic>
                    <p:nvPicPr>
                      <p:cNvPr id="0" name="Picture 721" descr="sin^(negative 1)(1/2) = (pi/6)&#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2662238"/>
                        <a:ext cx="1685925"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3EE53852-5A70-4084-B610-513991AC42CB}"/>
              </a:ext>
            </a:extLst>
          </p:cNvPr>
          <p:cNvSpPr>
            <a:spLocks noGrp="1"/>
          </p:cNvSpPr>
          <p:nvPr>
            <p:ph sz="quarter" idx="29"/>
          </p:nvPr>
        </p:nvSpPr>
        <p:spPr>
          <a:xfrm>
            <a:off x="736600" y="4188040"/>
            <a:ext cx="1237343" cy="333805"/>
          </a:xfrm>
        </p:spPr>
        <p:txBody>
          <a:bodyPr/>
          <a:lstStyle/>
          <a:p>
            <a:r>
              <a:rPr lang="en-IN" altLang="en-US" dirty="0"/>
              <a:t>because</a:t>
            </a:r>
            <a:endParaRPr lang="en-US" dirty="0"/>
          </a:p>
        </p:txBody>
      </p:sp>
      <p:graphicFrame>
        <p:nvGraphicFramePr>
          <p:cNvPr id="26" name="Content Placeholder 25" descr="sin(pi∕6) = (1∕2) and (pi∕6)">
            <a:extLst>
              <a:ext uri="{FF2B5EF4-FFF2-40B4-BE49-F238E27FC236}">
                <a16:creationId xmlns="" xmlns:a16="http://schemas.microsoft.com/office/drawing/2014/main" id="{6E770081-73E2-413D-93C5-10E6BC3117BE}"/>
              </a:ext>
            </a:extLst>
          </p:cNvPr>
          <p:cNvGraphicFramePr>
            <a:graphicFrameLocks noGrp="1" noChangeAspect="1"/>
          </p:cNvGraphicFramePr>
          <p:nvPr>
            <p:ph sz="quarter" idx="30"/>
            <p:extLst>
              <p:ext uri="{D42A27DB-BD31-4B8C-83A1-F6EECF244321}">
                <p14:modId xmlns:p14="http://schemas.microsoft.com/office/powerpoint/2010/main" val="1051219042"/>
              </p:ext>
            </p:extLst>
          </p:nvPr>
        </p:nvGraphicFramePr>
        <p:xfrm>
          <a:off x="1958975" y="3990975"/>
          <a:ext cx="2281238" cy="741363"/>
        </p:xfrm>
        <a:graphic>
          <a:graphicData uri="http://schemas.openxmlformats.org/presentationml/2006/ole">
            <mc:AlternateContent xmlns:mc="http://schemas.openxmlformats.org/markup-compatibility/2006">
              <mc:Choice xmlns:v="urn:schemas-microsoft-com:vml" Requires="v">
                <p:oleObj spid="_x0000_s439204" name="Equation" r:id="rId9" imgW="2501640" imgH="812520" progId="Equation.DSMT4">
                  <p:embed/>
                </p:oleObj>
              </mc:Choice>
              <mc:Fallback>
                <p:oleObj name="Equation" r:id="rId9" imgW="2501640" imgH="812520" progId="Equation.DSMT4">
                  <p:embed/>
                  <p:pic>
                    <p:nvPicPr>
                      <p:cNvPr id="0" name="Picture 722" descr="sin(pi/6) = (1/2) and (pi/6)"/>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8975" y="3990975"/>
                        <a:ext cx="2281238"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826D9D62-6158-45C7-879B-B4CE306EDA01}"/>
              </a:ext>
            </a:extLst>
          </p:cNvPr>
          <p:cNvSpPr>
            <a:spLocks noGrp="1"/>
          </p:cNvSpPr>
          <p:nvPr>
            <p:ph sz="quarter" idx="31"/>
          </p:nvPr>
        </p:nvSpPr>
        <p:spPr>
          <a:xfrm>
            <a:off x="4333348" y="4209000"/>
            <a:ext cx="1805548" cy="308260"/>
          </a:xfrm>
        </p:spPr>
        <p:txBody>
          <a:bodyPr/>
          <a:lstStyle/>
          <a:p>
            <a:r>
              <a:rPr lang="en-IN" altLang="en-US" dirty="0"/>
              <a:t>lies between</a:t>
            </a:r>
            <a:endParaRPr lang="en-US" dirty="0"/>
          </a:p>
        </p:txBody>
      </p:sp>
      <p:graphicFrame>
        <p:nvGraphicFramePr>
          <p:cNvPr id="28" name="Content Placeholder 27" descr="(negative pi/2) and (pi/2)">
            <a:extLst>
              <a:ext uri="{FF2B5EF4-FFF2-40B4-BE49-F238E27FC236}">
                <a16:creationId xmlns="" xmlns:a16="http://schemas.microsoft.com/office/drawing/2014/main" id="{F9377A1C-FFAC-4AB2-978B-5D9E3948C615}"/>
              </a:ext>
            </a:extLst>
          </p:cNvPr>
          <p:cNvGraphicFramePr>
            <a:graphicFrameLocks noGrp="1" noChangeAspect="1"/>
          </p:cNvGraphicFramePr>
          <p:nvPr>
            <p:ph sz="quarter" idx="32"/>
            <p:extLst>
              <p:ext uri="{D42A27DB-BD31-4B8C-83A1-F6EECF244321}">
                <p14:modId xmlns:p14="http://schemas.microsoft.com/office/powerpoint/2010/main" val="2879206848"/>
              </p:ext>
            </p:extLst>
          </p:nvPr>
        </p:nvGraphicFramePr>
        <p:xfrm>
          <a:off x="6108700" y="4017963"/>
          <a:ext cx="1519238" cy="698500"/>
        </p:xfrm>
        <a:graphic>
          <a:graphicData uri="http://schemas.openxmlformats.org/presentationml/2006/ole">
            <mc:AlternateContent xmlns:mc="http://schemas.openxmlformats.org/markup-compatibility/2006">
              <mc:Choice xmlns:v="urn:schemas-microsoft-com:vml" Requires="v">
                <p:oleObj spid="_x0000_s439205" name="Equation" r:id="rId11" imgW="1574640" imgH="723600" progId="Equation.DSMT4">
                  <p:embed/>
                </p:oleObj>
              </mc:Choice>
              <mc:Fallback>
                <p:oleObj name="Equation" r:id="rId11" imgW="1574640" imgH="723600" progId="Equation.DSMT4">
                  <p:embed/>
                  <p:pic>
                    <p:nvPicPr>
                      <p:cNvPr id="0" name="Picture 723" descr="(negative pi/2) and (pi/2)"/>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8700" y="4017963"/>
                        <a:ext cx="15192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36850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C7D552-8FFB-43B7-82A6-BF284A00B5C4}"/>
              </a:ext>
            </a:extLst>
          </p:cNvPr>
          <p:cNvSpPr>
            <a:spLocks noGrp="1"/>
          </p:cNvSpPr>
          <p:nvPr>
            <p:ph type="title"/>
          </p:nvPr>
        </p:nvSpPr>
        <p:spPr/>
        <p:txBody>
          <a:bodyPr/>
          <a:lstStyle/>
          <a:p>
            <a:pPr algn="l"/>
            <a:r>
              <a:rPr lang="en-US" altLang="en-US" dirty="0"/>
              <a:t>Example </a:t>
            </a:r>
            <a:r>
              <a:rPr lang="en-US" altLang="en-US" dirty="0" smtClean="0"/>
              <a:t>13 </a:t>
            </a:r>
            <a:r>
              <a:rPr lang="en-US" altLang="en-US" dirty="0">
                <a:cs typeface="Arial" panose="020B0604020202020204" pitchFamily="34" charset="0"/>
              </a:rPr>
              <a:t>– Solution</a:t>
            </a:r>
            <a:endParaRPr lang="en-US" dirty="0"/>
          </a:p>
        </p:txBody>
      </p:sp>
      <p:sp>
        <p:nvSpPr>
          <p:cNvPr id="3" name="Content Placeholder 2">
            <a:extLst>
              <a:ext uri="{FF2B5EF4-FFF2-40B4-BE49-F238E27FC236}">
                <a16:creationId xmlns="" xmlns:a16="http://schemas.microsoft.com/office/drawing/2014/main" id="{22CCF9C3-D299-48D6-A7A2-BE6209039D0B}"/>
              </a:ext>
            </a:extLst>
          </p:cNvPr>
          <p:cNvSpPr>
            <a:spLocks noGrp="1"/>
          </p:cNvSpPr>
          <p:nvPr>
            <p:ph sz="quarter" idx="23"/>
          </p:nvPr>
        </p:nvSpPr>
        <p:spPr>
          <a:xfrm>
            <a:off x="736600" y="1289050"/>
            <a:ext cx="1005114" cy="392676"/>
          </a:xfrm>
        </p:spPr>
        <p:txBody>
          <a:bodyPr/>
          <a:lstStyle/>
          <a:p>
            <a:pPr>
              <a:lnSpc>
                <a:spcPct val="100000"/>
              </a:lnSpc>
            </a:pPr>
            <a:r>
              <a:rPr lang="en-IN" altLang="en-US" dirty="0"/>
              <a:t>(b) Let</a:t>
            </a:r>
            <a:endParaRPr lang="en-US" dirty="0"/>
          </a:p>
        </p:txBody>
      </p:sp>
      <p:graphicFrame>
        <p:nvGraphicFramePr>
          <p:cNvPr id="20" name="Content Placeholder 19" descr="theta = arcsin(1∕3), so sin(theta) = (1∕3).">
            <a:extLst>
              <a:ext uri="{FF2B5EF4-FFF2-40B4-BE49-F238E27FC236}">
                <a16:creationId xmlns="" xmlns:a16="http://schemas.microsoft.com/office/drawing/2014/main" id="{9DA11DC3-1FF6-4BA0-82CE-D2772FAFB401}"/>
              </a:ext>
            </a:extLst>
          </p:cNvPr>
          <p:cNvGraphicFramePr>
            <a:graphicFrameLocks noGrp="1" noChangeAspect="1"/>
          </p:cNvGraphicFramePr>
          <p:nvPr>
            <p:ph sz="quarter" idx="24"/>
            <p:extLst>
              <p:ext uri="{D42A27DB-BD31-4B8C-83A1-F6EECF244321}">
                <p14:modId xmlns:p14="http://schemas.microsoft.com/office/powerpoint/2010/main" val="961722649"/>
              </p:ext>
            </p:extLst>
          </p:nvPr>
        </p:nvGraphicFramePr>
        <p:xfrm>
          <a:off x="1706563" y="1144089"/>
          <a:ext cx="3295650" cy="730250"/>
        </p:xfrm>
        <a:graphic>
          <a:graphicData uri="http://schemas.openxmlformats.org/presentationml/2006/ole">
            <mc:AlternateContent xmlns:mc="http://schemas.openxmlformats.org/markup-compatibility/2006">
              <mc:Choice xmlns:v="urn:schemas-microsoft-com:vml" Requires="v">
                <p:oleObj spid="_x0000_s439857" name="Equation" r:id="rId3" imgW="3327120" imgH="736560" progId="Equation.DSMT4">
                  <p:embed/>
                </p:oleObj>
              </mc:Choice>
              <mc:Fallback>
                <p:oleObj name="Equation" r:id="rId3" imgW="3327120" imgH="736560" progId="Equation.DSMT4">
                  <p:embed/>
                  <p:pic>
                    <p:nvPicPr>
                      <p:cNvPr id="0" name="Picture 435" descr="theta = arc sin(1/3), so sin(theta) =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1144089"/>
                        <a:ext cx="32956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5E81ABC3-189C-47EB-81B0-3A9A47E837BC}"/>
              </a:ext>
            </a:extLst>
          </p:cNvPr>
          <p:cNvSpPr>
            <a:spLocks noGrp="1"/>
          </p:cNvSpPr>
          <p:nvPr>
            <p:ph sz="quarter" idx="25"/>
          </p:nvPr>
        </p:nvSpPr>
        <p:spPr>
          <a:xfrm>
            <a:off x="736600" y="2055379"/>
            <a:ext cx="10947400" cy="347750"/>
          </a:xfrm>
        </p:spPr>
        <p:txBody>
          <a:bodyPr/>
          <a:lstStyle/>
          <a:p>
            <a:r>
              <a:rPr lang="en-US" altLang="en-US" dirty="0"/>
              <a:t>Then we can draw a right triangle with angle </a:t>
            </a:r>
            <a:r>
              <a:rPr lang="el-GR" altLang="en-US" i="1" dirty="0" smtClean="0">
                <a:latin typeface="Arial" panose="020B0604020202020204" pitchFamily="34" charset="0"/>
                <a:cs typeface="Arial" panose="020B0604020202020204" pitchFamily="34" charset="0"/>
                <a:sym typeface="Symbol" panose="05050102010706020507" pitchFamily="18" charset="2"/>
              </a:rPr>
              <a:t>θ</a:t>
            </a:r>
            <a:r>
              <a:rPr lang="en-US" altLang="en-US" dirty="0" smtClean="0"/>
              <a:t> </a:t>
            </a:r>
            <a:r>
              <a:rPr lang="en-US" altLang="en-US" dirty="0"/>
              <a:t>as in </a:t>
            </a:r>
            <a:r>
              <a:rPr lang="en-US" altLang="en-US" dirty="0" smtClean="0"/>
              <a:t>Figure </a:t>
            </a:r>
            <a:r>
              <a:rPr lang="en-US" altLang="en-US" dirty="0"/>
              <a:t>19 and deduce from</a:t>
            </a:r>
            <a:endParaRPr lang="en-US" dirty="0"/>
          </a:p>
        </p:txBody>
      </p:sp>
      <p:sp>
        <p:nvSpPr>
          <p:cNvPr id="6" name="Content Placeholder 5">
            <a:extLst>
              <a:ext uri="{FF2B5EF4-FFF2-40B4-BE49-F238E27FC236}">
                <a16:creationId xmlns="" xmlns:a16="http://schemas.microsoft.com/office/drawing/2014/main" id="{5ACE9532-0C99-4D6C-A62B-378158084DB2}"/>
              </a:ext>
            </a:extLst>
          </p:cNvPr>
          <p:cNvSpPr>
            <a:spLocks noGrp="1"/>
          </p:cNvSpPr>
          <p:nvPr>
            <p:ph sz="quarter" idx="26"/>
          </p:nvPr>
        </p:nvSpPr>
        <p:spPr>
          <a:xfrm>
            <a:off x="736600" y="2605465"/>
            <a:ext cx="7580086" cy="323520"/>
          </a:xfrm>
        </p:spPr>
        <p:txBody>
          <a:bodyPr/>
          <a:lstStyle/>
          <a:p>
            <a:r>
              <a:rPr lang="en-US" altLang="en-US" dirty="0"/>
              <a:t>the Pythagorean Theorem that the third side has length</a:t>
            </a:r>
            <a:endParaRPr lang="en-US" dirty="0"/>
          </a:p>
        </p:txBody>
      </p:sp>
      <p:graphicFrame>
        <p:nvGraphicFramePr>
          <p:cNvPr id="22" name="Content Placeholder 21" descr="sqrt(9 minus 1) = 2(sqrt(2)).">
            <a:extLst>
              <a:ext uri="{FF2B5EF4-FFF2-40B4-BE49-F238E27FC236}">
                <a16:creationId xmlns="" xmlns:a16="http://schemas.microsoft.com/office/drawing/2014/main" id="{B4884840-C140-4D8A-87CA-AB05D3EF402B}"/>
              </a:ext>
            </a:extLst>
          </p:cNvPr>
          <p:cNvGraphicFramePr>
            <a:graphicFrameLocks noGrp="1" noChangeAspect="1"/>
          </p:cNvGraphicFramePr>
          <p:nvPr>
            <p:ph sz="quarter" idx="27"/>
            <p:extLst>
              <p:ext uri="{D42A27DB-BD31-4B8C-83A1-F6EECF244321}">
                <p14:modId xmlns:p14="http://schemas.microsoft.com/office/powerpoint/2010/main" val="748358673"/>
              </p:ext>
            </p:extLst>
          </p:nvPr>
        </p:nvGraphicFramePr>
        <p:xfrm>
          <a:off x="8245475" y="2559050"/>
          <a:ext cx="1752600" cy="393700"/>
        </p:xfrm>
        <a:graphic>
          <a:graphicData uri="http://schemas.openxmlformats.org/presentationml/2006/ole">
            <mc:AlternateContent xmlns:mc="http://schemas.openxmlformats.org/markup-compatibility/2006">
              <mc:Choice xmlns:v="urn:schemas-microsoft-com:vml" Requires="v">
                <p:oleObj spid="_x0000_s439858" name="Equation" r:id="rId5" imgW="1752480" imgH="393480" progId="Equation.DSMT4">
                  <p:embed/>
                </p:oleObj>
              </mc:Choice>
              <mc:Fallback>
                <p:oleObj name="Equation" r:id="rId5" imgW="1752480" imgH="393480" progId="Equation.DSMT4">
                  <p:embed/>
                  <p:pic>
                    <p:nvPicPr>
                      <p:cNvPr id="0" name="Picture 436" descr="sqrt(9 minus 1) = 2(sqrt(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45475" y="2559050"/>
                        <a:ext cx="17526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86BBD5D8-5A95-4DE2-89AB-58D627CCDB5E}"/>
              </a:ext>
            </a:extLst>
          </p:cNvPr>
          <p:cNvSpPr>
            <a:spLocks noGrp="1"/>
          </p:cNvSpPr>
          <p:nvPr>
            <p:ph sz="quarter" idx="28"/>
          </p:nvPr>
        </p:nvSpPr>
        <p:spPr>
          <a:xfrm>
            <a:off x="736600" y="3174181"/>
            <a:ext cx="6301509" cy="370777"/>
          </a:xfrm>
        </p:spPr>
        <p:txBody>
          <a:bodyPr/>
          <a:lstStyle/>
          <a:p>
            <a:r>
              <a:rPr lang="en-US" altLang="en-US" dirty="0"/>
              <a:t>This enables us to read from the triangle that</a:t>
            </a:r>
          </a:p>
        </p:txBody>
      </p:sp>
      <p:graphicFrame>
        <p:nvGraphicFramePr>
          <p:cNvPr id="24" name="Content Placeholder 23" descr="tan(arcsin(1∕3)) = tan(theta) = (1∕(2sqrt(2)))">
            <a:extLst>
              <a:ext uri="{FF2B5EF4-FFF2-40B4-BE49-F238E27FC236}">
                <a16:creationId xmlns="" xmlns:a16="http://schemas.microsoft.com/office/drawing/2014/main" id="{CB55B980-B724-4D5D-8A85-0EC4ADD0B89C}"/>
              </a:ext>
            </a:extLst>
          </p:cNvPr>
          <p:cNvGraphicFramePr>
            <a:graphicFrameLocks noGrp="1" noChangeAspect="1"/>
          </p:cNvGraphicFramePr>
          <p:nvPr>
            <p:ph sz="quarter" idx="29"/>
            <p:extLst>
              <p:ext uri="{D42A27DB-BD31-4B8C-83A1-F6EECF244321}">
                <p14:modId xmlns:p14="http://schemas.microsoft.com/office/powerpoint/2010/main" val="917541744"/>
              </p:ext>
            </p:extLst>
          </p:nvPr>
        </p:nvGraphicFramePr>
        <p:xfrm>
          <a:off x="3546705" y="4030041"/>
          <a:ext cx="3285169" cy="715278"/>
        </p:xfrm>
        <a:graphic>
          <a:graphicData uri="http://schemas.openxmlformats.org/presentationml/2006/ole">
            <mc:AlternateContent xmlns:mc="http://schemas.openxmlformats.org/markup-compatibility/2006">
              <mc:Choice xmlns:v="urn:schemas-microsoft-com:vml" Requires="v">
                <p:oleObj spid="_x0000_s439859" name="Equation" r:id="rId7" imgW="3733560" imgH="812520" progId="Equation.DSMT4">
                  <p:embed/>
                </p:oleObj>
              </mc:Choice>
              <mc:Fallback>
                <p:oleObj name="Equation" r:id="rId7" imgW="3733560" imgH="812520" progId="Equation.DSMT4">
                  <p:embed/>
                  <p:pic>
                    <p:nvPicPr>
                      <p:cNvPr id="0" name="Picture 437" descr="tan(arcsin(1/3)) = tan(theta) = (1/(2sqrt(2)))&#1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6705" y="4030041"/>
                        <a:ext cx="3285169" cy="715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 xmlns:a16="http://schemas.microsoft.com/office/drawing/2014/main" id="{D8C6BFBD-A9A0-4C49-9FDC-620922920144}"/>
              </a:ext>
            </a:extLst>
          </p:cNvPr>
          <p:cNvSpPr>
            <a:spLocks noGrp="1"/>
          </p:cNvSpPr>
          <p:nvPr>
            <p:ph sz="quarter" idx="31"/>
          </p:nvPr>
        </p:nvSpPr>
        <p:spPr>
          <a:xfrm>
            <a:off x="9520344" y="5321491"/>
            <a:ext cx="926532" cy="210545"/>
          </a:xfrm>
        </p:spPr>
        <p:txBody>
          <a:bodyPr/>
          <a:lstStyle/>
          <a:p>
            <a:r>
              <a:rPr lang="en-US" altLang="en-US" sz="1200" b="1" dirty="0"/>
              <a:t>Figure 19</a:t>
            </a:r>
          </a:p>
        </p:txBody>
      </p:sp>
      <p:pic>
        <p:nvPicPr>
          <p:cNvPr id="25" name="Content Placeholder 24" descr="In the right triangle with angle theta, the opposite side measures 1, the adjacent side 2 sqrt(2) and the hypotenuse 3.&#10;">
            <a:extLst>
              <a:ext uri="{FF2B5EF4-FFF2-40B4-BE49-F238E27FC236}">
                <a16:creationId xmlns="" xmlns:a16="http://schemas.microsoft.com/office/drawing/2014/main" id="{22111F30-89C6-4E2B-B3AC-C2C602250450}"/>
              </a:ext>
            </a:extLst>
          </p:cNvPr>
          <p:cNvPicPr>
            <a:picLocks noGrp="1" noChangeAspect="1"/>
          </p:cNvPicPr>
          <p:nvPr>
            <p:ph sz="quarter" idx="30"/>
          </p:nvPr>
        </p:nvPicPr>
        <p:blipFill>
          <a:blip r:embed="rId9"/>
          <a:stretch>
            <a:fillRect/>
          </a:stretch>
        </p:blipFill>
        <p:spPr>
          <a:xfrm>
            <a:off x="8388054" y="3350805"/>
            <a:ext cx="3132493" cy="1795962"/>
          </a:xfrm>
          <a:prstGeom prst="rect">
            <a:avLst/>
          </a:prstGeom>
        </p:spPr>
      </p:pic>
    </p:spTree>
    <p:extLst>
      <p:ext uri="{BB962C8B-B14F-4D97-AF65-F5344CB8AC3E}">
        <p14:creationId xmlns:p14="http://schemas.microsoft.com/office/powerpoint/2010/main" val="29089675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 xmlns:a16="http://schemas.microsoft.com/office/drawing/2014/main" id="{FB56C688-F49F-49FA-9A9D-AA9CEC5BAB4C}"/>
              </a:ext>
            </a:extLst>
          </p:cNvPr>
          <p:cNvSpPr>
            <a:spLocks noGrp="1"/>
          </p:cNvSpPr>
          <p:nvPr>
            <p:ph sz="quarter" idx="23"/>
          </p:nvPr>
        </p:nvSpPr>
        <p:spPr>
          <a:xfrm>
            <a:off x="736600" y="1289050"/>
            <a:ext cx="10718800" cy="410441"/>
          </a:xfrm>
        </p:spPr>
        <p:txBody>
          <a:bodyPr/>
          <a:lstStyle/>
          <a:p>
            <a:pPr>
              <a:lnSpc>
                <a:spcPct val="100000"/>
              </a:lnSpc>
            </a:pPr>
            <a:r>
              <a:rPr lang="en-US" altLang="en-US" dirty="0"/>
              <a:t>The cancellation equations for inverse functions become, in this case,</a:t>
            </a:r>
          </a:p>
        </p:txBody>
      </p:sp>
      <p:graphicFrame>
        <p:nvGraphicFramePr>
          <p:cNvPr id="24" name="Content Placeholder 23" descr="sin^(negative 1)(sin(x)) = x for (negative(pi∕2)) &lt;= x &lt;= (pi∕2). &#10;sin(sin^(negative 1)(x) = x for (negative 1) &lt;= x &lt;= 1">
            <a:extLst>
              <a:ext uri="{FF2B5EF4-FFF2-40B4-BE49-F238E27FC236}">
                <a16:creationId xmlns="" xmlns:a16="http://schemas.microsoft.com/office/drawing/2014/main" id="{89594EA5-F9E7-46BC-97C7-14F58BFE4FDF}"/>
              </a:ext>
            </a:extLst>
          </p:cNvPr>
          <p:cNvGraphicFramePr>
            <a:graphicFrameLocks noGrp="1" noChangeAspect="1"/>
          </p:cNvGraphicFramePr>
          <p:nvPr>
            <p:ph sz="quarter" idx="24"/>
            <p:extLst>
              <p:ext uri="{D42A27DB-BD31-4B8C-83A1-F6EECF244321}">
                <p14:modId xmlns:p14="http://schemas.microsoft.com/office/powerpoint/2010/main" val="3209225476"/>
              </p:ext>
            </p:extLst>
          </p:nvPr>
        </p:nvGraphicFramePr>
        <p:xfrm>
          <a:off x="3365500" y="1876425"/>
          <a:ext cx="4392613" cy="1338263"/>
        </p:xfrm>
        <a:graphic>
          <a:graphicData uri="http://schemas.openxmlformats.org/presentationml/2006/ole">
            <mc:AlternateContent xmlns:mc="http://schemas.openxmlformats.org/markup-compatibility/2006">
              <mc:Choice xmlns:v="urn:schemas-microsoft-com:vml" Requires="v">
                <p:oleObj spid="_x0000_s440508" name="Equation" r:id="rId3" imgW="4419360" imgH="1346040" progId="Equation.DSMT4">
                  <p:embed/>
                </p:oleObj>
              </mc:Choice>
              <mc:Fallback>
                <p:oleObj name="Equation" r:id="rId3" imgW="4419360" imgH="1346040" progId="Equation.DSMT4">
                  <p:embed/>
                  <p:pic>
                    <p:nvPicPr>
                      <p:cNvPr id="0" name="Picture 146" descr="sin^(negative 1)(sin(x)) = x for (negative(pi/2)) &lt;= x &lt;= (pi/2). sin(sin^(negative 1)(x) = x for (negative 1) &lt;= x &lt;=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0" y="1876425"/>
                        <a:ext cx="4392613" cy="1338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a:extLst>
              <a:ext uri="{FF2B5EF4-FFF2-40B4-BE49-F238E27FC236}">
                <a16:creationId xmlns="" xmlns:a16="http://schemas.microsoft.com/office/drawing/2014/main" id="{87FE7B3D-0C83-4234-9E9A-396AB4B4EB0B}"/>
              </a:ext>
            </a:extLst>
          </p:cNvPr>
          <p:cNvSpPr>
            <a:spLocks noGrp="1"/>
          </p:cNvSpPr>
          <p:nvPr>
            <p:ph type="title"/>
          </p:nvPr>
        </p:nvSpPr>
        <p:spPr/>
        <p:txBody>
          <a:bodyPr/>
          <a:lstStyle/>
          <a:p>
            <a:pPr algn="l"/>
            <a:r>
              <a:rPr lang="en-US" altLang="en-US" dirty="0"/>
              <a:t>Inverse Trigonometric Functions </a:t>
            </a:r>
            <a:r>
              <a:rPr lang="en-US" altLang="en-US" b="0" dirty="0"/>
              <a:t>(5 of 10)</a:t>
            </a:r>
            <a:endParaRPr lang="en-US" dirty="0"/>
          </a:p>
        </p:txBody>
      </p:sp>
    </p:spTree>
    <p:extLst>
      <p:ext uri="{BB962C8B-B14F-4D97-AF65-F5344CB8AC3E}">
        <p14:creationId xmlns:p14="http://schemas.microsoft.com/office/powerpoint/2010/main" val="1903673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C6D11-1306-4B9D-9E12-555E5B2EE36A}"/>
              </a:ext>
            </a:extLst>
          </p:cNvPr>
          <p:cNvSpPr>
            <a:spLocks noGrp="1"/>
          </p:cNvSpPr>
          <p:nvPr>
            <p:ph type="title"/>
          </p:nvPr>
        </p:nvSpPr>
        <p:spPr/>
        <p:txBody>
          <a:bodyPr/>
          <a:lstStyle/>
          <a:p>
            <a:r>
              <a:rPr lang="en-US" altLang="en-US" dirty="0" smtClean="0"/>
              <a:t>Inverse Functions (2 of 14)</a:t>
            </a:r>
            <a:endParaRPr lang="en-US" b="0" dirty="0"/>
          </a:p>
        </p:txBody>
      </p:sp>
      <p:sp>
        <p:nvSpPr>
          <p:cNvPr id="12" name="Content Placeholder 2">
            <a:extLst>
              <a:ext uri="{FF2B5EF4-FFF2-40B4-BE49-F238E27FC236}">
                <a16:creationId xmlns="" xmlns:a16="http://schemas.microsoft.com/office/drawing/2014/main" id="{EAD0E7C5-67BB-46FC-AF27-EE29EB1DE3DF}"/>
              </a:ext>
            </a:extLst>
          </p:cNvPr>
          <p:cNvSpPr>
            <a:spLocks noGrp="1"/>
          </p:cNvSpPr>
          <p:nvPr>
            <p:ph sz="quarter" idx="23"/>
          </p:nvPr>
        </p:nvSpPr>
        <p:spPr>
          <a:xfrm>
            <a:off x="736600" y="1289050"/>
            <a:ext cx="7876458" cy="290431"/>
          </a:xfrm>
        </p:spPr>
        <p:txBody>
          <a:bodyPr/>
          <a:lstStyle/>
          <a:p>
            <a:pPr>
              <a:lnSpc>
                <a:spcPct val="100000"/>
              </a:lnSpc>
            </a:pPr>
            <a:r>
              <a:rPr lang="en-US" altLang="en-US" dirty="0"/>
              <a:t>This function is called the </a:t>
            </a:r>
            <a:r>
              <a:rPr lang="en-US" altLang="en-US" i="1" dirty="0"/>
              <a:t>inverse function</a:t>
            </a:r>
            <a:r>
              <a:rPr lang="en-US" altLang="en-US" dirty="0"/>
              <a:t> of </a:t>
            </a:r>
            <a:r>
              <a:rPr lang="en-US" altLang="en-US" i="1" dirty="0"/>
              <a:t>f</a:t>
            </a:r>
            <a:r>
              <a:rPr lang="en-US" altLang="en-US" dirty="0"/>
              <a:t>, denoted by</a:t>
            </a:r>
            <a:endParaRPr lang="en-US" dirty="0"/>
          </a:p>
        </p:txBody>
      </p:sp>
      <p:graphicFrame>
        <p:nvGraphicFramePr>
          <p:cNvPr id="13" name="Content Placeholder 29" descr="f^(negative 1)">
            <a:extLst>
              <a:ext uri="{FF2B5EF4-FFF2-40B4-BE49-F238E27FC236}">
                <a16:creationId xmlns="" xmlns:a16="http://schemas.microsoft.com/office/drawing/2014/main" id="{5D690B76-FDD8-4DF0-B0FF-8E98523F483C}"/>
              </a:ext>
            </a:extLst>
          </p:cNvPr>
          <p:cNvGraphicFramePr>
            <a:graphicFrameLocks noGrp="1" noChangeAspect="1"/>
          </p:cNvGraphicFramePr>
          <p:nvPr>
            <p:ph sz="quarter" idx="24"/>
            <p:extLst>
              <p:ext uri="{D42A27DB-BD31-4B8C-83A1-F6EECF244321}">
                <p14:modId xmlns:p14="http://schemas.microsoft.com/office/powerpoint/2010/main" val="3509957995"/>
              </p:ext>
            </p:extLst>
          </p:nvPr>
        </p:nvGraphicFramePr>
        <p:xfrm>
          <a:off x="8677275" y="1249294"/>
          <a:ext cx="450866" cy="408587"/>
        </p:xfrm>
        <a:graphic>
          <a:graphicData uri="http://schemas.openxmlformats.org/presentationml/2006/ole">
            <mc:AlternateContent xmlns:mc="http://schemas.openxmlformats.org/markup-compatibility/2006">
              <mc:Choice xmlns:v="urn:schemas-microsoft-com:vml" Requires="v">
                <p:oleObj spid="_x0000_s486573" name="Equation" r:id="rId3" imgW="444240" imgH="393480" progId="Equation.DSMT4">
                  <p:embed/>
                </p:oleObj>
              </mc:Choice>
              <mc:Fallback>
                <p:oleObj name="Equation" r:id="rId3" imgW="444240" imgH="393480" progId="Equation.DSMT4">
                  <p:embed/>
                  <p:pic>
                    <p:nvPicPr>
                      <p:cNvPr id="0" name="Picture 2" descr="f^(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7275" y="1249294"/>
                        <a:ext cx="450866" cy="408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5">
            <a:extLst>
              <a:ext uri="{FF2B5EF4-FFF2-40B4-BE49-F238E27FC236}">
                <a16:creationId xmlns="" xmlns:a16="http://schemas.microsoft.com/office/drawing/2014/main" id="{2F689E48-BB21-4AF1-907B-2B255A7FE2D0}"/>
              </a:ext>
            </a:extLst>
          </p:cNvPr>
          <p:cNvSpPr>
            <a:spLocks noGrp="1"/>
          </p:cNvSpPr>
          <p:nvPr>
            <p:ph sz="quarter" idx="26"/>
          </p:nvPr>
        </p:nvSpPr>
        <p:spPr>
          <a:xfrm>
            <a:off x="727585" y="1693715"/>
            <a:ext cx="762002" cy="311149"/>
          </a:xfrm>
        </p:spPr>
        <p:txBody>
          <a:bodyPr/>
          <a:lstStyle/>
          <a:p>
            <a:r>
              <a:rPr lang="en-US" altLang="en-US" dirty="0"/>
              <a:t>Thus</a:t>
            </a:r>
            <a:endParaRPr lang="en-US" dirty="0"/>
          </a:p>
        </p:txBody>
      </p:sp>
      <p:graphicFrame>
        <p:nvGraphicFramePr>
          <p:cNvPr id="15" name="Content Placeholder 31" descr="t = f^(negative 1)(N)">
            <a:extLst>
              <a:ext uri="{FF2B5EF4-FFF2-40B4-BE49-F238E27FC236}">
                <a16:creationId xmlns="" xmlns:a16="http://schemas.microsoft.com/office/drawing/2014/main" id="{365989B7-C32A-4250-8A8B-E97BF9D453DD}"/>
              </a:ext>
            </a:extLst>
          </p:cNvPr>
          <p:cNvGraphicFramePr>
            <a:graphicFrameLocks noGrp="1" noChangeAspect="1"/>
          </p:cNvGraphicFramePr>
          <p:nvPr>
            <p:ph sz="quarter" idx="27"/>
            <p:extLst>
              <p:ext uri="{D42A27DB-BD31-4B8C-83A1-F6EECF244321}">
                <p14:modId xmlns:p14="http://schemas.microsoft.com/office/powerpoint/2010/main" val="2103560721"/>
              </p:ext>
            </p:extLst>
          </p:nvPr>
        </p:nvGraphicFramePr>
        <p:xfrm>
          <a:off x="1501775" y="1655763"/>
          <a:ext cx="1247775" cy="431800"/>
        </p:xfrm>
        <a:graphic>
          <a:graphicData uri="http://schemas.openxmlformats.org/presentationml/2006/ole">
            <mc:AlternateContent xmlns:mc="http://schemas.openxmlformats.org/markup-compatibility/2006">
              <mc:Choice xmlns:v="urn:schemas-microsoft-com:vml" Requires="v">
                <p:oleObj spid="_x0000_s486574" name="Equation" r:id="rId5" imgW="1320480" imgH="457200" progId="Equation.DSMT4">
                  <p:embed/>
                </p:oleObj>
              </mc:Choice>
              <mc:Fallback>
                <p:oleObj name="Equation" r:id="rId5" imgW="1320480" imgH="457200" progId="Equation.DSMT4">
                  <p:embed/>
                  <p:pic>
                    <p:nvPicPr>
                      <p:cNvPr id="0" name="Picture 3" descr="t = f^(negative 1)(N)"/>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1775" y="1655763"/>
                        <a:ext cx="12477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7">
            <a:extLst>
              <a:ext uri="{FF2B5EF4-FFF2-40B4-BE49-F238E27FC236}">
                <a16:creationId xmlns="" xmlns:a16="http://schemas.microsoft.com/office/drawing/2014/main" id="{83F7FF05-476C-425E-A88F-90D41932EDCB}"/>
              </a:ext>
            </a:extLst>
          </p:cNvPr>
          <p:cNvSpPr>
            <a:spLocks noGrp="1"/>
          </p:cNvSpPr>
          <p:nvPr>
            <p:ph sz="quarter" idx="28"/>
          </p:nvPr>
        </p:nvSpPr>
        <p:spPr>
          <a:xfrm>
            <a:off x="2839359" y="1697637"/>
            <a:ext cx="7608126" cy="342923"/>
          </a:xfrm>
        </p:spPr>
        <p:txBody>
          <a:bodyPr/>
          <a:lstStyle/>
          <a:p>
            <a:r>
              <a:rPr lang="en-US" altLang="en-US" dirty="0"/>
              <a:t>is the time required for the population level to reach </a:t>
            </a:r>
            <a:r>
              <a:rPr lang="en-US" altLang="en-US" i="1" dirty="0"/>
              <a:t>N</a:t>
            </a:r>
            <a:r>
              <a:rPr lang="en-US" altLang="en-US" dirty="0"/>
              <a:t>.</a:t>
            </a:r>
            <a:endParaRPr lang="en-US" dirty="0"/>
          </a:p>
        </p:txBody>
      </p:sp>
      <p:sp>
        <p:nvSpPr>
          <p:cNvPr id="17" name="Content Placeholder 8">
            <a:extLst>
              <a:ext uri="{FF2B5EF4-FFF2-40B4-BE49-F238E27FC236}">
                <a16:creationId xmlns="" xmlns:a16="http://schemas.microsoft.com/office/drawing/2014/main" id="{F733DA64-2CC8-4D2D-B099-55F3282B5916}"/>
              </a:ext>
            </a:extLst>
          </p:cNvPr>
          <p:cNvSpPr>
            <a:spLocks noGrp="1"/>
          </p:cNvSpPr>
          <p:nvPr>
            <p:ph sz="quarter" idx="29"/>
          </p:nvPr>
        </p:nvSpPr>
        <p:spPr>
          <a:xfrm>
            <a:off x="736600" y="2333831"/>
            <a:ext cx="1903361" cy="307994"/>
          </a:xfrm>
        </p:spPr>
        <p:txBody>
          <a:bodyPr/>
          <a:lstStyle/>
          <a:p>
            <a:r>
              <a:rPr lang="en-US" altLang="en-US" dirty="0"/>
              <a:t>The values of</a:t>
            </a:r>
            <a:endParaRPr lang="en-US" dirty="0"/>
          </a:p>
        </p:txBody>
      </p:sp>
      <p:graphicFrame>
        <p:nvGraphicFramePr>
          <p:cNvPr id="18" name="Content Placeholder 33" descr="f^(negative 1)">
            <a:extLst>
              <a:ext uri="{FF2B5EF4-FFF2-40B4-BE49-F238E27FC236}">
                <a16:creationId xmlns="" xmlns:a16="http://schemas.microsoft.com/office/drawing/2014/main" id="{52C4B5FB-40CD-4EBF-9BE6-54A7E74B4E84}"/>
              </a:ext>
            </a:extLst>
          </p:cNvPr>
          <p:cNvGraphicFramePr>
            <a:graphicFrameLocks noGrp="1" noChangeAspect="1"/>
          </p:cNvGraphicFramePr>
          <p:nvPr>
            <p:ph sz="quarter" idx="30"/>
            <p:extLst>
              <p:ext uri="{D42A27DB-BD31-4B8C-83A1-F6EECF244321}">
                <p14:modId xmlns:p14="http://schemas.microsoft.com/office/powerpoint/2010/main" val="1156829244"/>
              </p:ext>
            </p:extLst>
          </p:nvPr>
        </p:nvGraphicFramePr>
        <p:xfrm>
          <a:off x="2667000" y="2262188"/>
          <a:ext cx="381000" cy="354012"/>
        </p:xfrm>
        <a:graphic>
          <a:graphicData uri="http://schemas.openxmlformats.org/presentationml/2006/ole">
            <mc:AlternateContent xmlns:mc="http://schemas.openxmlformats.org/markup-compatibility/2006">
              <mc:Choice xmlns:v="urn:schemas-microsoft-com:vml" Requires="v">
                <p:oleObj spid="_x0000_s486575" name="Equation" r:id="rId7" imgW="368280" imgH="342720" progId="Equation.DSMT4">
                  <p:embed/>
                </p:oleObj>
              </mc:Choice>
              <mc:Fallback>
                <p:oleObj name="Equation" r:id="rId7" imgW="368280" imgH="342720" progId="Equation.DSMT4">
                  <p:embed/>
                  <p:pic>
                    <p:nvPicPr>
                      <p:cNvPr id="0" name="Picture 4" descr="f^(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262188"/>
                        <a:ext cx="381000"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0">
            <a:extLst>
              <a:ext uri="{FF2B5EF4-FFF2-40B4-BE49-F238E27FC236}">
                <a16:creationId xmlns="" xmlns:a16="http://schemas.microsoft.com/office/drawing/2014/main" id="{1B0579D2-7B2C-41FD-99E9-8243004B84A8}"/>
              </a:ext>
            </a:extLst>
          </p:cNvPr>
          <p:cNvSpPr>
            <a:spLocks noGrp="1"/>
          </p:cNvSpPr>
          <p:nvPr>
            <p:ph sz="quarter" idx="31"/>
          </p:nvPr>
        </p:nvSpPr>
        <p:spPr>
          <a:xfrm>
            <a:off x="3131105" y="2333102"/>
            <a:ext cx="1803412" cy="274733"/>
          </a:xfrm>
        </p:spPr>
        <p:txBody>
          <a:bodyPr/>
          <a:lstStyle/>
          <a:p>
            <a:r>
              <a:rPr lang="en-US" altLang="en-US" dirty="0"/>
              <a:t>can be found</a:t>
            </a:r>
            <a:endParaRPr lang="en-US" dirty="0"/>
          </a:p>
        </p:txBody>
      </p:sp>
      <p:sp>
        <p:nvSpPr>
          <p:cNvPr id="20" name="Content Placeholder 11">
            <a:extLst>
              <a:ext uri="{FF2B5EF4-FFF2-40B4-BE49-F238E27FC236}">
                <a16:creationId xmlns="" xmlns:a16="http://schemas.microsoft.com/office/drawing/2014/main" id="{AFC84E23-9413-4699-9B27-100628D09855}"/>
              </a:ext>
            </a:extLst>
          </p:cNvPr>
          <p:cNvSpPr>
            <a:spLocks noGrp="1"/>
          </p:cNvSpPr>
          <p:nvPr>
            <p:ph sz="quarter" idx="32"/>
          </p:nvPr>
        </p:nvSpPr>
        <p:spPr>
          <a:xfrm>
            <a:off x="779994" y="2744874"/>
            <a:ext cx="4181955" cy="693061"/>
          </a:xfrm>
        </p:spPr>
        <p:txBody>
          <a:bodyPr/>
          <a:lstStyle/>
          <a:p>
            <a:r>
              <a:rPr lang="en-US" altLang="en-US" dirty="0"/>
              <a:t>by reading Table 1 from right to left or by consulting Table 2.</a:t>
            </a:r>
          </a:p>
        </p:txBody>
      </p:sp>
      <p:sp>
        <p:nvSpPr>
          <p:cNvPr id="24" name="Content Placeholder 17">
            <a:extLst>
              <a:ext uri="{FF2B5EF4-FFF2-40B4-BE49-F238E27FC236}">
                <a16:creationId xmlns="" xmlns:a16="http://schemas.microsoft.com/office/drawing/2014/main" id="{477F778C-0732-4D8F-8CF6-A53B2B47A925}"/>
              </a:ext>
            </a:extLst>
          </p:cNvPr>
          <p:cNvSpPr>
            <a:spLocks noGrp="1"/>
          </p:cNvSpPr>
          <p:nvPr>
            <p:ph sz="quarter" idx="38"/>
          </p:nvPr>
        </p:nvSpPr>
        <p:spPr>
          <a:xfrm>
            <a:off x="7648936" y="6086858"/>
            <a:ext cx="1878436" cy="224921"/>
          </a:xfrm>
        </p:spPr>
        <p:txBody>
          <a:bodyPr/>
          <a:lstStyle/>
          <a:p>
            <a:pPr algn="ctr">
              <a:spcBef>
                <a:spcPts val="600"/>
              </a:spcBef>
            </a:pPr>
            <a:r>
              <a:rPr lang="en-US" altLang="en-US" sz="1200" b="1" dirty="0" smtClean="0"/>
              <a:t>Table </a:t>
            </a:r>
            <a:r>
              <a:rPr lang="en-US" altLang="en-US" sz="1200" b="1" dirty="0"/>
              <a:t>2</a:t>
            </a:r>
          </a:p>
        </p:txBody>
      </p:sp>
      <p:sp>
        <p:nvSpPr>
          <p:cNvPr id="26" name="Content Placeholder 17">
            <a:extLst>
              <a:ext uri="{FF2B5EF4-FFF2-40B4-BE49-F238E27FC236}">
                <a16:creationId xmlns="" xmlns:a16="http://schemas.microsoft.com/office/drawing/2014/main" id="{477F778C-0732-4D8F-8CF6-A53B2B47A925}"/>
              </a:ext>
            </a:extLst>
          </p:cNvPr>
          <p:cNvSpPr>
            <a:spLocks noGrp="1"/>
          </p:cNvSpPr>
          <p:nvPr>
            <p:ph sz="quarter" idx="38"/>
          </p:nvPr>
        </p:nvSpPr>
        <p:spPr>
          <a:xfrm>
            <a:off x="7673769" y="5790766"/>
            <a:ext cx="1878436" cy="152400"/>
          </a:xfrm>
        </p:spPr>
        <p:txBody>
          <a:bodyPr/>
          <a:lstStyle/>
          <a:p>
            <a:pPr algn="ctr">
              <a:spcBef>
                <a:spcPts val="600"/>
              </a:spcBef>
            </a:pPr>
            <a:r>
              <a:rPr lang="en-US" altLang="en-US" sz="1400" i="1" dirty="0"/>
              <a:t>t </a:t>
            </a:r>
            <a:r>
              <a:rPr lang="en-US" altLang="en-US" sz="1400" dirty="0"/>
              <a:t>as a function of </a:t>
            </a:r>
            <a:r>
              <a:rPr lang="en-US" altLang="en-US" sz="1400" i="1" dirty="0" smtClean="0"/>
              <a:t>N</a:t>
            </a:r>
            <a:endParaRPr lang="en-US" altLang="en-US" sz="1400" b="1" dirty="0"/>
          </a:p>
        </p:txBody>
      </p:sp>
      <p:pic>
        <p:nvPicPr>
          <p:cNvPr id="486448" name="Picture 48" descr="Table presents values of t = f^(negative 1)(N) ( time to reach N bacterial for various values of N). &#10;N: 100, t:0;&#10;N: 168, t:1;&#10;N: 259, t:2;&#10;N: 358, t:3;&#10;N: 445, t:4;&#10;N: 509, t:5;&#10;N: 550, t:6;&#10;N: 573, t:7;&#10;N: 586, t:8"/>
          <p:cNvPicPr>
            <a:picLocks noGrp="1" noChangeAspect="1" noChangeArrowheads="1"/>
          </p:cNvPicPr>
          <p:nvPr>
            <p:ph sz="quarter" idx="38"/>
          </p:nvPr>
        </p:nvPicPr>
        <p:blipFill>
          <a:blip r:embed="rId9">
            <a:extLst>
              <a:ext uri="{28A0092B-C50C-407E-A947-70E740481C1C}">
                <a14:useLocalDpi xmlns:a14="http://schemas.microsoft.com/office/drawing/2010/main" val="0"/>
              </a:ext>
            </a:extLst>
          </a:blip>
          <a:srcRect/>
          <a:stretch>
            <a:fillRect/>
          </a:stretch>
        </p:blipFill>
        <p:spPr bwMode="auto">
          <a:xfrm>
            <a:off x="7104154" y="2277277"/>
            <a:ext cx="3157068" cy="336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Content Placeholder 12">
            <a:extLst>
              <a:ext uri="{FF2B5EF4-FFF2-40B4-BE49-F238E27FC236}">
                <a16:creationId xmlns="" xmlns:a16="http://schemas.microsoft.com/office/drawing/2014/main" id="{3D0443C1-FC29-487C-A5C9-B7265836F1F0}"/>
              </a:ext>
            </a:extLst>
          </p:cNvPr>
          <p:cNvSpPr>
            <a:spLocks noGrp="1"/>
          </p:cNvSpPr>
          <p:nvPr>
            <p:ph sz="quarter" idx="33"/>
          </p:nvPr>
        </p:nvSpPr>
        <p:spPr>
          <a:xfrm>
            <a:off x="736600" y="3750629"/>
            <a:ext cx="1903361" cy="297095"/>
          </a:xfrm>
        </p:spPr>
        <p:txBody>
          <a:bodyPr/>
          <a:lstStyle/>
          <a:p>
            <a:r>
              <a:rPr lang="en-US" altLang="en-US" dirty="0"/>
              <a:t>For instance,</a:t>
            </a:r>
            <a:endParaRPr lang="en-US" dirty="0"/>
          </a:p>
        </p:txBody>
      </p:sp>
      <p:graphicFrame>
        <p:nvGraphicFramePr>
          <p:cNvPr id="22" name="Content Placeholder 35" descr="f^(negative 1)(550) = 6">
            <a:extLst>
              <a:ext uri="{FF2B5EF4-FFF2-40B4-BE49-F238E27FC236}">
                <a16:creationId xmlns="" xmlns:a16="http://schemas.microsoft.com/office/drawing/2014/main" id="{37A0C725-8082-4B8E-81CB-C3462A3FA0A2}"/>
              </a:ext>
            </a:extLst>
          </p:cNvPr>
          <p:cNvGraphicFramePr>
            <a:graphicFrameLocks noGrp="1" noChangeAspect="1"/>
          </p:cNvGraphicFramePr>
          <p:nvPr>
            <p:ph sz="quarter" idx="34"/>
            <p:extLst>
              <p:ext uri="{D42A27DB-BD31-4B8C-83A1-F6EECF244321}">
                <p14:modId xmlns:p14="http://schemas.microsoft.com/office/powerpoint/2010/main" val="3863946530"/>
              </p:ext>
            </p:extLst>
          </p:nvPr>
        </p:nvGraphicFramePr>
        <p:xfrm>
          <a:off x="2576513" y="3705225"/>
          <a:ext cx="1593850" cy="438150"/>
        </p:xfrm>
        <a:graphic>
          <a:graphicData uri="http://schemas.openxmlformats.org/presentationml/2006/ole">
            <mc:AlternateContent xmlns:mc="http://schemas.openxmlformats.org/markup-compatibility/2006">
              <mc:Choice xmlns:v="urn:schemas-microsoft-com:vml" Requires="v">
                <p:oleObj spid="_x0000_s486576" name="Equation" r:id="rId10" imgW="1663560" imgH="457200" progId="Equation.DSMT4">
                  <p:embed/>
                </p:oleObj>
              </mc:Choice>
              <mc:Fallback>
                <p:oleObj name="Equation" r:id="rId10" imgW="1663560" imgH="457200" progId="Equation.DSMT4">
                  <p:embed/>
                  <p:pic>
                    <p:nvPicPr>
                      <p:cNvPr id="0" name="Picture 5" descr="f^(negative 1)(550) = 6"/>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6513" y="3705225"/>
                        <a:ext cx="15938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14">
            <a:extLst>
              <a:ext uri="{FF2B5EF4-FFF2-40B4-BE49-F238E27FC236}">
                <a16:creationId xmlns="" xmlns:a16="http://schemas.microsoft.com/office/drawing/2014/main" id="{19F36753-6A97-4623-8C4A-A6B0F5E02252}"/>
              </a:ext>
            </a:extLst>
          </p:cNvPr>
          <p:cNvSpPr>
            <a:spLocks noGrp="1"/>
          </p:cNvSpPr>
          <p:nvPr>
            <p:ph sz="quarter" idx="35"/>
          </p:nvPr>
        </p:nvSpPr>
        <p:spPr>
          <a:xfrm>
            <a:off x="736600" y="4246538"/>
            <a:ext cx="4722368" cy="846670"/>
          </a:xfrm>
        </p:spPr>
        <p:txBody>
          <a:bodyPr/>
          <a:lstStyle/>
          <a:p>
            <a:r>
              <a:rPr lang="en-US" altLang="en-US" dirty="0"/>
              <a:t>because </a:t>
            </a:r>
            <a:r>
              <a:rPr lang="en-US" altLang="en-US" i="1" dirty="0"/>
              <a:t>f</a:t>
            </a:r>
            <a:r>
              <a:rPr lang="en-US" altLang="en-US" sz="400" i="1" dirty="0"/>
              <a:t> </a:t>
            </a:r>
            <a:r>
              <a:rPr lang="en-US" altLang="en-US" dirty="0"/>
              <a:t>(6) = 550.</a:t>
            </a:r>
          </a:p>
          <a:p>
            <a:r>
              <a:rPr lang="en-US" altLang="en-US" dirty="0"/>
              <a:t>Not all functions possess inverses.</a:t>
            </a:r>
            <a:endParaRPr lang="en-US" dirty="0"/>
          </a:p>
        </p:txBody>
      </p:sp>
    </p:spTree>
    <p:extLst>
      <p:ext uri="{BB962C8B-B14F-4D97-AF65-F5344CB8AC3E}">
        <p14:creationId xmlns:p14="http://schemas.microsoft.com/office/powerpoint/2010/main" val="21158318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11491-9C16-4095-AE60-3028F4B253B5}"/>
              </a:ext>
            </a:extLst>
          </p:cNvPr>
          <p:cNvSpPr>
            <a:spLocks noGrp="1"/>
          </p:cNvSpPr>
          <p:nvPr>
            <p:ph type="title"/>
          </p:nvPr>
        </p:nvSpPr>
        <p:spPr/>
        <p:txBody>
          <a:bodyPr/>
          <a:lstStyle/>
          <a:p>
            <a:pPr algn="l"/>
            <a:r>
              <a:rPr lang="en-US" altLang="en-US" dirty="0"/>
              <a:t>Inverse Trigonometric Functions </a:t>
            </a:r>
            <a:r>
              <a:rPr lang="en-US" altLang="en-US" b="0" dirty="0"/>
              <a:t>(6 of 10)</a:t>
            </a:r>
            <a:endParaRPr lang="en-US" dirty="0"/>
          </a:p>
        </p:txBody>
      </p:sp>
      <p:sp>
        <p:nvSpPr>
          <p:cNvPr id="3" name="Content Placeholder 2">
            <a:extLst>
              <a:ext uri="{FF2B5EF4-FFF2-40B4-BE49-F238E27FC236}">
                <a16:creationId xmlns="" xmlns:a16="http://schemas.microsoft.com/office/drawing/2014/main" id="{347EC54B-05B4-4FBE-B934-3862D8CAA840}"/>
              </a:ext>
            </a:extLst>
          </p:cNvPr>
          <p:cNvSpPr>
            <a:spLocks noGrp="1"/>
          </p:cNvSpPr>
          <p:nvPr>
            <p:ph sz="quarter" idx="23"/>
          </p:nvPr>
        </p:nvSpPr>
        <p:spPr>
          <a:xfrm>
            <a:off x="736600" y="1289050"/>
            <a:ext cx="3543045" cy="394463"/>
          </a:xfrm>
        </p:spPr>
        <p:txBody>
          <a:bodyPr/>
          <a:lstStyle/>
          <a:p>
            <a:pPr>
              <a:lnSpc>
                <a:spcPct val="100000"/>
              </a:lnSpc>
            </a:pPr>
            <a:r>
              <a:rPr lang="en-US" altLang="en-US" dirty="0"/>
              <a:t>The inverse sine function,</a:t>
            </a:r>
            <a:endParaRPr lang="en-US" dirty="0"/>
          </a:p>
        </p:txBody>
      </p:sp>
      <p:graphicFrame>
        <p:nvGraphicFramePr>
          <p:cNvPr id="20" name="Content Placeholder 19" descr="sin^negative 1">
            <a:extLst>
              <a:ext uri="{FF2B5EF4-FFF2-40B4-BE49-F238E27FC236}">
                <a16:creationId xmlns="" xmlns:a16="http://schemas.microsoft.com/office/drawing/2014/main" id="{949CDC1A-807C-4F67-A408-323605D09D5B}"/>
              </a:ext>
            </a:extLst>
          </p:cNvPr>
          <p:cNvGraphicFramePr>
            <a:graphicFrameLocks noGrp="1" noChangeAspect="1"/>
          </p:cNvGraphicFramePr>
          <p:nvPr>
            <p:ph sz="quarter" idx="24"/>
            <p:extLst>
              <p:ext uri="{D42A27DB-BD31-4B8C-83A1-F6EECF244321}">
                <p14:modId xmlns:p14="http://schemas.microsoft.com/office/powerpoint/2010/main" val="3703952169"/>
              </p:ext>
            </p:extLst>
          </p:nvPr>
        </p:nvGraphicFramePr>
        <p:xfrm>
          <a:off x="4279900" y="1296489"/>
          <a:ext cx="671513" cy="377825"/>
        </p:xfrm>
        <a:graphic>
          <a:graphicData uri="http://schemas.openxmlformats.org/presentationml/2006/ole">
            <mc:AlternateContent xmlns:mc="http://schemas.openxmlformats.org/markup-compatibility/2006">
              <mc:Choice xmlns:v="urn:schemas-microsoft-com:vml" Requires="v">
                <p:oleObj spid="_x0000_s442100" name="Equation" r:id="rId3" imgW="698400" imgH="393480" progId="Equation.DSMT4">
                  <p:embed/>
                </p:oleObj>
              </mc:Choice>
              <mc:Fallback>
                <p:oleObj name="Equation" r:id="rId3" imgW="698400" imgH="393480" progId="Equation.DSMT4">
                  <p:embed/>
                  <p:pic>
                    <p:nvPicPr>
                      <p:cNvPr id="0" name="Picture 588" descr="sin^negative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00" y="1296489"/>
                        <a:ext cx="671513"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25E0526C-9297-446F-A5D6-5C730B6D3216}"/>
              </a:ext>
            </a:extLst>
          </p:cNvPr>
          <p:cNvSpPr>
            <a:spLocks noGrp="1"/>
          </p:cNvSpPr>
          <p:nvPr>
            <p:ph sz="quarter" idx="25"/>
          </p:nvPr>
        </p:nvSpPr>
        <p:spPr>
          <a:xfrm>
            <a:off x="5045810" y="1313439"/>
            <a:ext cx="4090930" cy="368837"/>
          </a:xfrm>
        </p:spPr>
        <p:txBody>
          <a:bodyPr/>
          <a:lstStyle/>
          <a:p>
            <a:pPr>
              <a:lnSpc>
                <a:spcPct val="100000"/>
              </a:lnSpc>
            </a:pPr>
            <a:r>
              <a:rPr lang="en-US" altLang="en-US" dirty="0"/>
              <a:t>has domain [−1, 1] and range</a:t>
            </a:r>
            <a:endParaRPr lang="en-US" dirty="0"/>
          </a:p>
        </p:txBody>
      </p:sp>
      <p:graphicFrame>
        <p:nvGraphicFramePr>
          <p:cNvPr id="22" name="Content Placeholder 21" descr="[(negative  pi/2), (pi/2)]">
            <a:extLst>
              <a:ext uri="{FF2B5EF4-FFF2-40B4-BE49-F238E27FC236}">
                <a16:creationId xmlns="" xmlns:a16="http://schemas.microsoft.com/office/drawing/2014/main" id="{95689897-8E26-442C-BE4D-06CB4C82A0AB}"/>
              </a:ext>
            </a:extLst>
          </p:cNvPr>
          <p:cNvGraphicFramePr>
            <a:graphicFrameLocks noGrp="1" noChangeAspect="1"/>
          </p:cNvGraphicFramePr>
          <p:nvPr>
            <p:ph sz="quarter" idx="26"/>
            <p:extLst>
              <p:ext uri="{D42A27DB-BD31-4B8C-83A1-F6EECF244321}">
                <p14:modId xmlns:p14="http://schemas.microsoft.com/office/powerpoint/2010/main" val="1871931454"/>
              </p:ext>
            </p:extLst>
          </p:nvPr>
        </p:nvGraphicFramePr>
        <p:xfrm>
          <a:off x="9090025" y="1159964"/>
          <a:ext cx="985838" cy="725488"/>
        </p:xfrm>
        <a:graphic>
          <a:graphicData uri="http://schemas.openxmlformats.org/presentationml/2006/ole">
            <mc:AlternateContent xmlns:mc="http://schemas.openxmlformats.org/markup-compatibility/2006">
              <mc:Choice xmlns:v="urn:schemas-microsoft-com:vml" Requires="v">
                <p:oleObj spid="_x0000_s442101" name="Equation" r:id="rId5" imgW="1104840" imgH="812520" progId="Equation.DSMT4">
                  <p:embed/>
                </p:oleObj>
              </mc:Choice>
              <mc:Fallback>
                <p:oleObj name="Equation" r:id="rId5" imgW="1104840" imgH="812520" progId="Equation.DSMT4">
                  <p:embed/>
                  <p:pic>
                    <p:nvPicPr>
                      <p:cNvPr id="0" name="Picture 589" descr="[(negative  pi/2), (pi/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0025" y="1159964"/>
                        <a:ext cx="98583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023F8E5C-28AE-4C51-8DFC-0AF7B45A7F56}"/>
              </a:ext>
            </a:extLst>
          </p:cNvPr>
          <p:cNvSpPr>
            <a:spLocks noGrp="1"/>
          </p:cNvSpPr>
          <p:nvPr>
            <p:ph sz="quarter" idx="27"/>
          </p:nvPr>
        </p:nvSpPr>
        <p:spPr>
          <a:xfrm>
            <a:off x="736600" y="1873940"/>
            <a:ext cx="10718800" cy="710725"/>
          </a:xfrm>
        </p:spPr>
        <p:txBody>
          <a:bodyPr/>
          <a:lstStyle/>
          <a:p>
            <a:pPr>
              <a:lnSpc>
                <a:spcPct val="100000"/>
              </a:lnSpc>
              <a:spcAft>
                <a:spcPts val="600"/>
              </a:spcAft>
            </a:pPr>
            <a:r>
              <a:rPr lang="en-US" altLang="en-US" dirty="0"/>
              <a:t>and its graph, shown in Figure 20, is obtained from that of the restricted sine function (Figure 18) by reflection about the line </a:t>
            </a:r>
            <a:r>
              <a:rPr lang="en-US" altLang="en-US" i="1" dirty="0"/>
              <a:t>y</a:t>
            </a:r>
            <a:r>
              <a:rPr lang="en-US" altLang="en-US" dirty="0"/>
              <a:t> = </a:t>
            </a:r>
            <a:r>
              <a:rPr lang="en-US" altLang="en-US" i="1" dirty="0"/>
              <a:t>x</a:t>
            </a:r>
            <a:r>
              <a:rPr lang="en-US" altLang="en-US" dirty="0"/>
              <a:t>.</a:t>
            </a:r>
            <a:endParaRPr lang="en-US" dirty="0"/>
          </a:p>
        </p:txBody>
      </p:sp>
      <p:sp>
        <p:nvSpPr>
          <p:cNvPr id="10" name="Content Placeholder 9">
            <a:extLst>
              <a:ext uri="{FF2B5EF4-FFF2-40B4-BE49-F238E27FC236}">
                <a16:creationId xmlns="" xmlns:a16="http://schemas.microsoft.com/office/drawing/2014/main" id="{85490723-AB0C-4085-B13C-8A440749B2A0}"/>
              </a:ext>
            </a:extLst>
          </p:cNvPr>
          <p:cNvSpPr>
            <a:spLocks noGrp="1"/>
          </p:cNvSpPr>
          <p:nvPr>
            <p:ph sz="quarter" idx="30"/>
          </p:nvPr>
        </p:nvSpPr>
        <p:spPr>
          <a:xfrm>
            <a:off x="3205317" y="5842612"/>
            <a:ext cx="1086465" cy="234356"/>
          </a:xfrm>
        </p:spPr>
        <p:txBody>
          <a:bodyPr/>
          <a:lstStyle/>
          <a:p>
            <a:r>
              <a:rPr lang="en-US" altLang="en-US" sz="1200" b="1" dirty="0"/>
              <a:t>Figure 18</a:t>
            </a:r>
          </a:p>
        </p:txBody>
      </p:sp>
      <p:graphicFrame>
        <p:nvGraphicFramePr>
          <p:cNvPr id="25" name="Content Placeholder 24" descr="y = sin(x), negative (pi∕2) &lt;= x &lt;= (pi∕2)">
            <a:extLst>
              <a:ext uri="{FF2B5EF4-FFF2-40B4-BE49-F238E27FC236}">
                <a16:creationId xmlns="" xmlns:a16="http://schemas.microsoft.com/office/drawing/2014/main" id="{16166FF4-17F3-46E8-9B0F-35A4892CA763}"/>
              </a:ext>
            </a:extLst>
          </p:cNvPr>
          <p:cNvGraphicFramePr>
            <a:graphicFrameLocks noGrp="1" noChangeAspect="1"/>
          </p:cNvGraphicFramePr>
          <p:nvPr>
            <p:ph sz="quarter" idx="29"/>
            <p:extLst>
              <p:ext uri="{D42A27DB-BD31-4B8C-83A1-F6EECF244321}">
                <p14:modId xmlns:p14="http://schemas.microsoft.com/office/powerpoint/2010/main" val="3153822748"/>
              </p:ext>
            </p:extLst>
          </p:nvPr>
        </p:nvGraphicFramePr>
        <p:xfrm>
          <a:off x="2891341" y="5179626"/>
          <a:ext cx="1676400" cy="444500"/>
        </p:xfrm>
        <a:graphic>
          <a:graphicData uri="http://schemas.openxmlformats.org/presentationml/2006/ole">
            <mc:AlternateContent xmlns:mc="http://schemas.openxmlformats.org/markup-compatibility/2006">
              <mc:Choice xmlns:v="urn:schemas-microsoft-com:vml" Requires="v">
                <p:oleObj spid="_x0000_s442102" name="Equation" r:id="rId7" imgW="2730240" imgH="723600" progId="Equation.DSMT4">
                  <p:embed/>
                </p:oleObj>
              </mc:Choice>
              <mc:Fallback>
                <p:oleObj name="Equation" r:id="rId7" imgW="2730240" imgH="723600" progId="Equation.DSMT4">
                  <p:embed/>
                  <p:pic>
                    <p:nvPicPr>
                      <p:cNvPr id="0" name="Picture 590" descr="y = sin(x), (negative pi/2) &lt;= x &lt;= (pi/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1341" y="5179626"/>
                        <a:ext cx="16764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Content Placeholder 22" descr="A sine curve is graphed on the x y coordinate plane between points x = negative pi/2 and x = pi/2. The graph rises from a closed circle at x = negative pi/2 through the origin and ends at a closed circle at x = pi/2.&#10;">
            <a:extLst>
              <a:ext uri="{FF2B5EF4-FFF2-40B4-BE49-F238E27FC236}">
                <a16:creationId xmlns="" xmlns:a16="http://schemas.microsoft.com/office/drawing/2014/main" id="{E7D35F0E-CD28-47DF-B757-6340D85F530B}"/>
              </a:ext>
            </a:extLst>
          </p:cNvPr>
          <p:cNvPicPr>
            <a:picLocks noGrp="1" noChangeAspect="1"/>
          </p:cNvPicPr>
          <p:nvPr>
            <p:ph sz="quarter" idx="28"/>
          </p:nvPr>
        </p:nvPicPr>
        <p:blipFill>
          <a:blip r:embed="rId9"/>
          <a:stretch>
            <a:fillRect/>
          </a:stretch>
        </p:blipFill>
        <p:spPr>
          <a:xfrm>
            <a:off x="2086128" y="2666664"/>
            <a:ext cx="3485014" cy="2401508"/>
          </a:xfrm>
          <a:prstGeom prst="rect">
            <a:avLst/>
          </a:prstGeom>
        </p:spPr>
      </p:pic>
      <p:sp>
        <p:nvSpPr>
          <p:cNvPr id="13" name="Content Placeholder 12">
            <a:extLst>
              <a:ext uri="{FF2B5EF4-FFF2-40B4-BE49-F238E27FC236}">
                <a16:creationId xmlns="" xmlns:a16="http://schemas.microsoft.com/office/drawing/2014/main" id="{6BFE7E17-303B-4499-9D90-53CA51F5268E}"/>
              </a:ext>
            </a:extLst>
          </p:cNvPr>
          <p:cNvSpPr>
            <a:spLocks noGrp="1"/>
          </p:cNvSpPr>
          <p:nvPr>
            <p:ph sz="quarter" idx="33"/>
          </p:nvPr>
        </p:nvSpPr>
        <p:spPr>
          <a:xfrm>
            <a:off x="7989840" y="5841449"/>
            <a:ext cx="1019185" cy="227682"/>
          </a:xfrm>
        </p:spPr>
        <p:txBody>
          <a:bodyPr/>
          <a:lstStyle/>
          <a:p>
            <a:r>
              <a:rPr lang="en-US" altLang="en-US" sz="1200" b="1" dirty="0"/>
              <a:t>Figure 20</a:t>
            </a:r>
          </a:p>
        </p:txBody>
      </p:sp>
      <p:graphicFrame>
        <p:nvGraphicFramePr>
          <p:cNvPr id="28" name="Content Placeholder 27" descr="y = sin^negative 1(x) = arcsin(x)">
            <a:extLst>
              <a:ext uri="{FF2B5EF4-FFF2-40B4-BE49-F238E27FC236}">
                <a16:creationId xmlns="" xmlns:a16="http://schemas.microsoft.com/office/drawing/2014/main" id="{1BB39833-B937-4A1B-9460-E12C036E0AB2}"/>
              </a:ext>
            </a:extLst>
          </p:cNvPr>
          <p:cNvGraphicFramePr>
            <a:graphicFrameLocks noGrp="1" noChangeAspect="1"/>
          </p:cNvGraphicFramePr>
          <p:nvPr>
            <p:ph sz="quarter" idx="32"/>
            <p:extLst>
              <p:ext uri="{D42A27DB-BD31-4B8C-83A1-F6EECF244321}">
                <p14:modId xmlns:p14="http://schemas.microsoft.com/office/powerpoint/2010/main" val="2603918011"/>
              </p:ext>
            </p:extLst>
          </p:nvPr>
        </p:nvGraphicFramePr>
        <p:xfrm>
          <a:off x="7635875" y="5251586"/>
          <a:ext cx="2038350" cy="304800"/>
        </p:xfrm>
        <a:graphic>
          <a:graphicData uri="http://schemas.openxmlformats.org/presentationml/2006/ole">
            <mc:AlternateContent xmlns:mc="http://schemas.openxmlformats.org/markup-compatibility/2006">
              <mc:Choice xmlns:v="urn:schemas-microsoft-com:vml" Requires="v">
                <p:oleObj spid="_x0000_s442103" name="Equation" r:id="rId10" imgW="2717640" imgH="406080" progId="Equation.DSMT4">
                  <p:embed/>
                </p:oleObj>
              </mc:Choice>
              <mc:Fallback>
                <p:oleObj name="Equation" r:id="rId10" imgW="2717640" imgH="406080" progId="Equation.DSMT4">
                  <p:embed/>
                  <p:pic>
                    <p:nvPicPr>
                      <p:cNvPr id="0" name="Picture 591" descr="y = sin^negative 1(x) = arc sin(x)"/>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35875" y="5251586"/>
                        <a:ext cx="20383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Content Placeholder 25" descr="A curve is graphed on the x y coordinate plane. The graph rises from a closed circle at (negative 1, negative pi∕2) through the origin and ends at a closed circle at (1, pi∕2).">
            <a:extLst>
              <a:ext uri="{FF2B5EF4-FFF2-40B4-BE49-F238E27FC236}">
                <a16:creationId xmlns="" xmlns:a16="http://schemas.microsoft.com/office/drawing/2014/main" id="{4573C027-1AAC-45BE-89BD-2393484843FC}"/>
              </a:ext>
            </a:extLst>
          </p:cNvPr>
          <p:cNvPicPr>
            <a:picLocks noGrp="1" noChangeAspect="1"/>
          </p:cNvPicPr>
          <p:nvPr>
            <p:ph sz="quarter" idx="31"/>
          </p:nvPr>
        </p:nvPicPr>
        <p:blipFill>
          <a:blip r:embed="rId12"/>
          <a:stretch>
            <a:fillRect/>
          </a:stretch>
        </p:blipFill>
        <p:spPr>
          <a:xfrm>
            <a:off x="7029148" y="2625622"/>
            <a:ext cx="2654240" cy="2421540"/>
          </a:xfrm>
          <a:prstGeom prst="rect">
            <a:avLst/>
          </a:prstGeom>
        </p:spPr>
      </p:pic>
    </p:spTree>
    <p:extLst>
      <p:ext uri="{BB962C8B-B14F-4D97-AF65-F5344CB8AC3E}">
        <p14:creationId xmlns:p14="http://schemas.microsoft.com/office/powerpoint/2010/main" val="843711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AA50B-B9C5-4DDE-A527-C19B710BE8A8}"/>
              </a:ext>
            </a:extLst>
          </p:cNvPr>
          <p:cNvSpPr>
            <a:spLocks noGrp="1"/>
          </p:cNvSpPr>
          <p:nvPr>
            <p:ph type="title"/>
          </p:nvPr>
        </p:nvSpPr>
        <p:spPr/>
        <p:txBody>
          <a:bodyPr/>
          <a:lstStyle/>
          <a:p>
            <a:pPr algn="l"/>
            <a:r>
              <a:rPr lang="en-US" altLang="en-US" dirty="0"/>
              <a:t>Inverse Trigonometric Functions </a:t>
            </a:r>
            <a:r>
              <a:rPr lang="en-US" altLang="en-US" b="0" dirty="0"/>
              <a:t>(7 of 10)</a:t>
            </a:r>
            <a:endParaRPr lang="en-US" dirty="0"/>
          </a:p>
        </p:txBody>
      </p:sp>
      <p:sp>
        <p:nvSpPr>
          <p:cNvPr id="3" name="Content Placeholder 2">
            <a:extLst>
              <a:ext uri="{FF2B5EF4-FFF2-40B4-BE49-F238E27FC236}">
                <a16:creationId xmlns="" xmlns:a16="http://schemas.microsoft.com/office/drawing/2014/main" id="{1003DD46-4096-4443-9647-5DED5A9D20CB}"/>
              </a:ext>
            </a:extLst>
          </p:cNvPr>
          <p:cNvSpPr>
            <a:spLocks noGrp="1"/>
          </p:cNvSpPr>
          <p:nvPr>
            <p:ph sz="quarter" idx="23"/>
          </p:nvPr>
        </p:nvSpPr>
        <p:spPr>
          <a:xfrm>
            <a:off x="736600" y="1289050"/>
            <a:ext cx="10718800" cy="703650"/>
          </a:xfrm>
        </p:spPr>
        <p:txBody>
          <a:bodyPr/>
          <a:lstStyle/>
          <a:p>
            <a:pPr>
              <a:lnSpc>
                <a:spcPct val="100000"/>
              </a:lnSpc>
            </a:pPr>
            <a:r>
              <a:rPr lang="en-US" altLang="en-US" dirty="0"/>
              <a:t>The </a:t>
            </a:r>
            <a:r>
              <a:rPr lang="en-US" altLang="en-US" b="1" dirty="0"/>
              <a:t>inverse cosine function </a:t>
            </a:r>
            <a:r>
              <a:rPr lang="en-US" altLang="en-US" dirty="0"/>
              <a:t>is handled similarly. The restricted cosine function </a:t>
            </a:r>
            <a:r>
              <a:rPr lang="en-US" altLang="en-US" i="1" dirty="0"/>
              <a:t>f</a:t>
            </a:r>
            <a:r>
              <a:rPr lang="en-US" altLang="en-US" sz="400" dirty="0"/>
              <a:t> </a:t>
            </a:r>
            <a:r>
              <a:rPr lang="en-US" altLang="en-US" dirty="0"/>
              <a:t>(</a:t>
            </a:r>
            <a:r>
              <a:rPr lang="en-US" altLang="en-US" i="1" dirty="0"/>
              <a:t>x</a:t>
            </a:r>
            <a:r>
              <a:rPr lang="en-US" altLang="en-US" dirty="0"/>
              <a:t>) = cos </a:t>
            </a:r>
            <a:r>
              <a:rPr lang="en-US" altLang="en-US" i="1" dirty="0"/>
              <a:t>x</a:t>
            </a:r>
            <a:r>
              <a:rPr lang="en-US" altLang="en-US" dirty="0"/>
              <a:t>, 0</a:t>
            </a:r>
            <a:r>
              <a:rPr lang="en-US" altLang="en-US" i="1" dirty="0"/>
              <a:t> </a:t>
            </a:r>
            <a:r>
              <a:rPr lang="en-US" altLang="en-US" b="1" dirty="0">
                <a:sym typeface="Symbol" panose="05050102010706020507" pitchFamily="18" charset="2"/>
              </a:rPr>
              <a:t></a:t>
            </a:r>
            <a:r>
              <a:rPr lang="en-US" altLang="en-US" dirty="0">
                <a:sym typeface="Symbol" panose="05050102010706020507" pitchFamily="18" charset="2"/>
              </a:rPr>
              <a:t> </a:t>
            </a:r>
            <a:r>
              <a:rPr lang="en-US" altLang="en-US" i="1" dirty="0">
                <a:sym typeface="Symbol" panose="05050102010706020507" pitchFamily="18" charset="2"/>
              </a:rPr>
              <a:t>x</a:t>
            </a:r>
            <a:r>
              <a:rPr lang="en-US" altLang="en-US" dirty="0">
                <a:sym typeface="Symbol" panose="05050102010706020507" pitchFamily="18" charset="2"/>
              </a:rPr>
              <a:t> </a:t>
            </a:r>
            <a:r>
              <a:rPr lang="en-US" altLang="en-US" b="1" dirty="0">
                <a:sym typeface="Symbol" panose="05050102010706020507" pitchFamily="18" charset="2"/>
              </a:rPr>
              <a:t> </a:t>
            </a:r>
            <a:r>
              <a:rPr lang="en-US" altLang="en-US" i="1" dirty="0">
                <a:sym typeface="Symbol" panose="05050102010706020507" pitchFamily="18" charset="2"/>
              </a:rPr>
              <a:t> </a:t>
            </a:r>
            <a:r>
              <a:rPr lang="en-US" altLang="en-US" dirty="0">
                <a:sym typeface="Symbol" panose="05050102010706020507" pitchFamily="18" charset="2"/>
              </a:rPr>
              <a:t>,</a:t>
            </a:r>
            <a:r>
              <a:rPr lang="en-US" altLang="en-US" baseline="30000" dirty="0">
                <a:sym typeface="Symbol" panose="05050102010706020507" pitchFamily="18" charset="2"/>
              </a:rPr>
              <a:t> </a:t>
            </a:r>
            <a:r>
              <a:rPr lang="en-US" altLang="en-US" dirty="0"/>
              <a:t>is </a:t>
            </a:r>
            <a:r>
              <a:rPr lang="en-US" altLang="en-US" dirty="0" smtClean="0"/>
              <a:t>one-to-one </a:t>
            </a:r>
            <a:r>
              <a:rPr lang="en-US" altLang="en-US" dirty="0"/>
              <a:t>(see Figure 21) and so it has an</a:t>
            </a:r>
            <a:endParaRPr lang="en-US" dirty="0"/>
          </a:p>
        </p:txBody>
      </p:sp>
      <p:sp>
        <p:nvSpPr>
          <p:cNvPr id="4" name="Content Placeholder 3">
            <a:extLst>
              <a:ext uri="{FF2B5EF4-FFF2-40B4-BE49-F238E27FC236}">
                <a16:creationId xmlns="" xmlns:a16="http://schemas.microsoft.com/office/drawing/2014/main" id="{E625F1FC-7C28-4287-86CE-E2BB8D7BCCE1}"/>
              </a:ext>
            </a:extLst>
          </p:cNvPr>
          <p:cNvSpPr>
            <a:spLocks noGrp="1"/>
          </p:cNvSpPr>
          <p:nvPr>
            <p:ph sz="quarter" idx="24"/>
          </p:nvPr>
        </p:nvSpPr>
        <p:spPr>
          <a:xfrm>
            <a:off x="736600" y="2036287"/>
            <a:ext cx="3855375" cy="330485"/>
          </a:xfrm>
        </p:spPr>
        <p:txBody>
          <a:bodyPr/>
          <a:lstStyle/>
          <a:p>
            <a:pPr>
              <a:lnSpc>
                <a:spcPct val="100000"/>
              </a:lnSpc>
            </a:pPr>
            <a:r>
              <a:rPr lang="en-US" altLang="en-US" dirty="0"/>
              <a:t>inverse function denoted by</a:t>
            </a:r>
            <a:endParaRPr lang="en-US" dirty="0"/>
          </a:p>
        </p:txBody>
      </p:sp>
      <p:graphicFrame>
        <p:nvGraphicFramePr>
          <p:cNvPr id="12" name="Content Placeholder 11" descr="cos^(negative 1) or arccos">
            <a:extLst>
              <a:ext uri="{FF2B5EF4-FFF2-40B4-BE49-F238E27FC236}">
                <a16:creationId xmlns="" xmlns:a16="http://schemas.microsoft.com/office/drawing/2014/main" id="{9E182FE7-6F23-420F-B25E-D2242007B49B}"/>
              </a:ext>
            </a:extLst>
          </p:cNvPr>
          <p:cNvGraphicFramePr>
            <a:graphicFrameLocks noGrp="1" noChangeAspect="1"/>
          </p:cNvGraphicFramePr>
          <p:nvPr>
            <p:ph sz="quarter" idx="25"/>
            <p:extLst>
              <p:ext uri="{D42A27DB-BD31-4B8C-83A1-F6EECF244321}">
                <p14:modId xmlns:p14="http://schemas.microsoft.com/office/powerpoint/2010/main" val="4118050827"/>
              </p:ext>
            </p:extLst>
          </p:nvPr>
        </p:nvGraphicFramePr>
        <p:xfrm>
          <a:off x="4560888" y="2041390"/>
          <a:ext cx="2079625" cy="344487"/>
        </p:xfrm>
        <a:graphic>
          <a:graphicData uri="http://schemas.openxmlformats.org/presentationml/2006/ole">
            <mc:AlternateContent xmlns:mc="http://schemas.openxmlformats.org/markup-compatibility/2006">
              <mc:Choice xmlns:v="urn:schemas-microsoft-com:vml" Requires="v">
                <p:oleObj spid="_x0000_s442740" name="Equation" r:id="rId3" imgW="2145960" imgH="355320" progId="Equation.DSMT4">
                  <p:embed/>
                </p:oleObj>
              </mc:Choice>
              <mc:Fallback>
                <p:oleObj name="Equation" r:id="rId3" imgW="2145960" imgH="355320" progId="Equation.DSMT4">
                  <p:embed/>
                  <p:pic>
                    <p:nvPicPr>
                      <p:cNvPr id="0" name="Picture 288" descr="cos^negative 1 or arccos"/>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2041390"/>
                        <a:ext cx="2079625"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Content Placeholder 13" descr="cos^(negative 1)(x) = y left-right double arrow cos(y) = x and 0 &lt;= y &lt;= pi">
            <a:extLst>
              <a:ext uri="{FF2B5EF4-FFF2-40B4-BE49-F238E27FC236}">
                <a16:creationId xmlns="" xmlns:a16="http://schemas.microsoft.com/office/drawing/2014/main" id="{2B42DEA1-4A23-4EB4-9C68-9B4850F2B503}"/>
              </a:ext>
            </a:extLst>
          </p:cNvPr>
          <p:cNvGraphicFramePr>
            <a:graphicFrameLocks noGrp="1" noChangeAspect="1"/>
          </p:cNvGraphicFramePr>
          <p:nvPr>
            <p:ph sz="quarter" idx="26"/>
            <p:extLst>
              <p:ext uri="{D42A27DB-BD31-4B8C-83A1-F6EECF244321}">
                <p14:modId xmlns:p14="http://schemas.microsoft.com/office/powerpoint/2010/main" val="622675178"/>
              </p:ext>
            </p:extLst>
          </p:nvPr>
        </p:nvGraphicFramePr>
        <p:xfrm>
          <a:off x="3673475" y="2490788"/>
          <a:ext cx="4845050" cy="390525"/>
        </p:xfrm>
        <a:graphic>
          <a:graphicData uri="http://schemas.openxmlformats.org/presentationml/2006/ole">
            <mc:AlternateContent xmlns:mc="http://schemas.openxmlformats.org/markup-compatibility/2006">
              <mc:Choice xmlns:v="urn:schemas-microsoft-com:vml" Requires="v">
                <p:oleObj spid="_x0000_s442741" name="Equation" r:id="rId5" imgW="5041800" imgH="406080" progId="Equation.DSMT4">
                  <p:embed/>
                </p:oleObj>
              </mc:Choice>
              <mc:Fallback>
                <p:oleObj name="Equation" r:id="rId5" imgW="5041800" imgH="406080" progId="Equation.DSMT4">
                  <p:embed/>
                  <p:pic>
                    <p:nvPicPr>
                      <p:cNvPr id="0" name="Picture 289" descr="cos^(negative 1)(x) = y left-right double arrow cos(y) = x and 0 &lt;= y &lt;= pi&#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3475" y="2490788"/>
                        <a:ext cx="48450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 xmlns:a16="http://schemas.microsoft.com/office/drawing/2014/main" id="{D26BFCB8-6896-4A1D-A151-B2D9FA45DB7D}"/>
              </a:ext>
            </a:extLst>
          </p:cNvPr>
          <p:cNvSpPr>
            <a:spLocks noGrp="1"/>
          </p:cNvSpPr>
          <p:nvPr>
            <p:ph sz="quarter" idx="29"/>
          </p:nvPr>
        </p:nvSpPr>
        <p:spPr>
          <a:xfrm>
            <a:off x="5598468" y="5904757"/>
            <a:ext cx="988715" cy="206015"/>
          </a:xfrm>
        </p:spPr>
        <p:txBody>
          <a:bodyPr/>
          <a:lstStyle/>
          <a:p>
            <a:r>
              <a:rPr lang="en-US" altLang="en-US" sz="1200" b="1" dirty="0"/>
              <a:t>Figure 21</a:t>
            </a:r>
          </a:p>
        </p:txBody>
      </p:sp>
      <p:sp>
        <p:nvSpPr>
          <p:cNvPr id="8" name="Content Placeholder 7">
            <a:extLst>
              <a:ext uri="{FF2B5EF4-FFF2-40B4-BE49-F238E27FC236}">
                <a16:creationId xmlns="" xmlns:a16="http://schemas.microsoft.com/office/drawing/2014/main" id="{C775DC2A-7ABB-4465-8573-D39D5371E893}"/>
              </a:ext>
            </a:extLst>
          </p:cNvPr>
          <p:cNvSpPr>
            <a:spLocks noGrp="1"/>
          </p:cNvSpPr>
          <p:nvPr>
            <p:ph sz="quarter" idx="28"/>
          </p:nvPr>
        </p:nvSpPr>
        <p:spPr>
          <a:xfrm>
            <a:off x="5217040" y="5524390"/>
            <a:ext cx="1751571" cy="205872"/>
          </a:xfrm>
        </p:spPr>
        <p:txBody>
          <a:bodyPr/>
          <a:lstStyle/>
          <a:p>
            <a:r>
              <a:rPr lang="en-US" sz="1600" i="1" dirty="0"/>
              <a:t>y</a:t>
            </a:r>
            <a:r>
              <a:rPr lang="en-US" sz="1600" dirty="0"/>
              <a:t> = cos</a:t>
            </a:r>
            <a:r>
              <a:rPr lang="en-US" sz="1600" i="1" dirty="0"/>
              <a:t> x</a:t>
            </a:r>
            <a:r>
              <a:rPr lang="en-US" sz="1600" dirty="0"/>
              <a:t>,</a:t>
            </a:r>
            <a:r>
              <a:rPr lang="en-US" sz="1600" i="1" dirty="0"/>
              <a:t> </a:t>
            </a:r>
            <a:r>
              <a:rPr lang="en-US" sz="1600" dirty="0"/>
              <a:t>0</a:t>
            </a:r>
            <a:r>
              <a:rPr lang="en-US" sz="1600" i="1" dirty="0"/>
              <a:t> </a:t>
            </a:r>
            <a:r>
              <a:rPr lang="en-US" sz="1600" b="1" dirty="0">
                <a:sym typeface="Symbol"/>
              </a:rPr>
              <a:t></a:t>
            </a:r>
            <a:r>
              <a:rPr lang="en-US" sz="1600" dirty="0">
                <a:sym typeface="Symbol"/>
              </a:rPr>
              <a:t> </a:t>
            </a:r>
            <a:r>
              <a:rPr lang="en-US" sz="1600" i="1" dirty="0">
                <a:sym typeface="Symbol"/>
              </a:rPr>
              <a:t>x</a:t>
            </a:r>
            <a:r>
              <a:rPr lang="en-US" sz="1600" dirty="0">
                <a:sym typeface="Symbol"/>
              </a:rPr>
              <a:t> </a:t>
            </a:r>
            <a:r>
              <a:rPr lang="en-US" sz="1600" b="1" dirty="0">
                <a:sym typeface="Symbol"/>
              </a:rPr>
              <a:t> </a:t>
            </a:r>
            <a:r>
              <a:rPr lang="en-US" sz="1600" i="1" dirty="0">
                <a:sym typeface="Symbol"/>
              </a:rPr>
              <a:t> </a:t>
            </a:r>
            <a:endParaRPr lang="en-US" sz="1600" dirty="0"/>
          </a:p>
        </p:txBody>
      </p:sp>
      <p:pic>
        <p:nvPicPr>
          <p:cNvPr id="15" name="Content Placeholder 14" descr="A sine curve is graphed on the x y coordinate plane between points x = 0 and x = pi. The graph falls from a closed circle at (0, 1) through (pi∕2, 0) and ends at a closed circle at (pi, negative 1).&#10;">
            <a:extLst>
              <a:ext uri="{FF2B5EF4-FFF2-40B4-BE49-F238E27FC236}">
                <a16:creationId xmlns="" xmlns:a16="http://schemas.microsoft.com/office/drawing/2014/main" id="{84C5890F-5545-443A-A298-26C74771F39A}"/>
              </a:ext>
            </a:extLst>
          </p:cNvPr>
          <p:cNvPicPr>
            <a:picLocks noGrp="1" noChangeAspect="1"/>
          </p:cNvPicPr>
          <p:nvPr>
            <p:ph sz="quarter" idx="27"/>
          </p:nvPr>
        </p:nvPicPr>
        <p:blipFill>
          <a:blip r:embed="rId7"/>
          <a:stretch>
            <a:fillRect/>
          </a:stretch>
        </p:blipFill>
        <p:spPr>
          <a:xfrm>
            <a:off x="4513191" y="2991683"/>
            <a:ext cx="3077723" cy="2428632"/>
          </a:xfrm>
          <a:prstGeom prst="rect">
            <a:avLst/>
          </a:prstGeom>
        </p:spPr>
      </p:pic>
    </p:spTree>
    <p:extLst>
      <p:ext uri="{BB962C8B-B14F-4D97-AF65-F5344CB8AC3E}">
        <p14:creationId xmlns:p14="http://schemas.microsoft.com/office/powerpoint/2010/main" val="2072498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C0E53D-A087-44EC-A54F-9B14024AB753}"/>
              </a:ext>
            </a:extLst>
          </p:cNvPr>
          <p:cNvSpPr>
            <a:spLocks noGrp="1"/>
          </p:cNvSpPr>
          <p:nvPr>
            <p:ph type="title"/>
          </p:nvPr>
        </p:nvSpPr>
        <p:spPr/>
        <p:txBody>
          <a:bodyPr/>
          <a:lstStyle/>
          <a:p>
            <a:pPr algn="l"/>
            <a:r>
              <a:rPr lang="en-US" altLang="en-US" dirty="0"/>
              <a:t>Inverse Trigonometric Functions </a:t>
            </a:r>
            <a:r>
              <a:rPr lang="en-US" altLang="en-US" b="0" dirty="0"/>
              <a:t>(8 of 10)</a:t>
            </a:r>
            <a:endParaRPr lang="en-US" dirty="0"/>
          </a:p>
        </p:txBody>
      </p:sp>
      <p:sp>
        <p:nvSpPr>
          <p:cNvPr id="3" name="Content Placeholder 2">
            <a:extLst>
              <a:ext uri="{FF2B5EF4-FFF2-40B4-BE49-F238E27FC236}">
                <a16:creationId xmlns="" xmlns:a16="http://schemas.microsoft.com/office/drawing/2014/main" id="{AEDD5341-3885-48B2-AE64-7614D91C98FD}"/>
              </a:ext>
            </a:extLst>
          </p:cNvPr>
          <p:cNvSpPr>
            <a:spLocks noGrp="1"/>
          </p:cNvSpPr>
          <p:nvPr>
            <p:ph sz="quarter" idx="23"/>
          </p:nvPr>
        </p:nvSpPr>
        <p:spPr>
          <a:xfrm>
            <a:off x="736600" y="1289050"/>
            <a:ext cx="4351594" cy="374929"/>
          </a:xfrm>
        </p:spPr>
        <p:txBody>
          <a:bodyPr/>
          <a:lstStyle/>
          <a:p>
            <a:pPr>
              <a:lnSpc>
                <a:spcPct val="100000"/>
              </a:lnSpc>
            </a:pPr>
            <a:r>
              <a:rPr lang="en-IN" altLang="en-US" dirty="0"/>
              <a:t>The cancellation equations are</a:t>
            </a:r>
          </a:p>
        </p:txBody>
      </p:sp>
      <p:graphicFrame>
        <p:nvGraphicFramePr>
          <p:cNvPr id="20" name="Content Placeholder 19" descr="cos^(negative 1)(cos (x)) = x for 0 &lt;= x &lt;= pi. cos(cos^(negative 1)(x)) = x for (negative 1) &lt;= x &lt;= 1&#10;">
            <a:extLst>
              <a:ext uri="{FF2B5EF4-FFF2-40B4-BE49-F238E27FC236}">
                <a16:creationId xmlns="" xmlns:a16="http://schemas.microsoft.com/office/drawing/2014/main" id="{C2AAD483-A004-46F1-84AD-A83CEEEBD97C}"/>
              </a:ext>
            </a:extLst>
          </p:cNvPr>
          <p:cNvGraphicFramePr>
            <a:graphicFrameLocks noGrp="1" noChangeAspect="1"/>
          </p:cNvGraphicFramePr>
          <p:nvPr>
            <p:ph sz="quarter" idx="24"/>
            <p:extLst>
              <p:ext uri="{D42A27DB-BD31-4B8C-83A1-F6EECF244321}">
                <p14:modId xmlns:p14="http://schemas.microsoft.com/office/powerpoint/2010/main" val="612687962"/>
              </p:ext>
            </p:extLst>
          </p:nvPr>
        </p:nvGraphicFramePr>
        <p:xfrm>
          <a:off x="2689225" y="1793875"/>
          <a:ext cx="4227513" cy="1001713"/>
        </p:xfrm>
        <a:graphic>
          <a:graphicData uri="http://schemas.openxmlformats.org/presentationml/2006/ole">
            <mc:AlternateContent xmlns:mc="http://schemas.openxmlformats.org/markup-compatibility/2006">
              <mc:Choice xmlns:v="urn:schemas-microsoft-com:vml" Requires="v">
                <p:oleObj spid="_x0000_s443953" name="Equation" r:id="rId3" imgW="4394160" imgH="1041120" progId="Equation.DSMT4">
                  <p:embed/>
                </p:oleObj>
              </mc:Choice>
              <mc:Fallback>
                <p:oleObj name="Equation" r:id="rId3" imgW="4394160" imgH="1041120" progId="Equation.DSMT4">
                  <p:embed/>
                  <p:pic>
                    <p:nvPicPr>
                      <p:cNvPr id="0" name="Picture 435" descr="cos^(negative 1)(cos (x)) = x for 0 &lt;= x &lt;= pi. cos(cos^(negative 1)(x)) = x for (negative 1) &lt;= x &lt;=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1793875"/>
                        <a:ext cx="4227513" cy="1001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52FE6A31-0392-44E8-9D46-5F6D1E65AC43}"/>
              </a:ext>
            </a:extLst>
          </p:cNvPr>
          <p:cNvSpPr>
            <a:spLocks noGrp="1"/>
          </p:cNvSpPr>
          <p:nvPr>
            <p:ph sz="quarter" idx="25"/>
          </p:nvPr>
        </p:nvSpPr>
        <p:spPr>
          <a:xfrm>
            <a:off x="736600" y="3127993"/>
            <a:ext cx="3835400" cy="289027"/>
          </a:xfrm>
        </p:spPr>
        <p:txBody>
          <a:bodyPr/>
          <a:lstStyle/>
          <a:p>
            <a:r>
              <a:rPr lang="en-US" altLang="en-US" dirty="0"/>
              <a:t>The inverse cosine function,</a:t>
            </a:r>
            <a:endParaRPr lang="en-US" dirty="0"/>
          </a:p>
        </p:txBody>
      </p:sp>
      <p:graphicFrame>
        <p:nvGraphicFramePr>
          <p:cNvPr id="22" name="Content Placeholder 21" descr="cos^(negative 1),">
            <a:extLst>
              <a:ext uri="{FF2B5EF4-FFF2-40B4-BE49-F238E27FC236}">
                <a16:creationId xmlns="" xmlns:a16="http://schemas.microsoft.com/office/drawing/2014/main" id="{E634C555-BA47-4935-BE54-77B6ED53A6FD}"/>
              </a:ext>
            </a:extLst>
          </p:cNvPr>
          <p:cNvGraphicFramePr>
            <a:graphicFrameLocks noGrp="1" noChangeAspect="1"/>
          </p:cNvGraphicFramePr>
          <p:nvPr>
            <p:ph sz="quarter" idx="26"/>
            <p:extLst>
              <p:ext uri="{D42A27DB-BD31-4B8C-83A1-F6EECF244321}">
                <p14:modId xmlns:p14="http://schemas.microsoft.com/office/powerpoint/2010/main" val="73809062"/>
              </p:ext>
            </p:extLst>
          </p:nvPr>
        </p:nvGraphicFramePr>
        <p:xfrm>
          <a:off x="4621213" y="3063875"/>
          <a:ext cx="787400" cy="393700"/>
        </p:xfrm>
        <a:graphic>
          <a:graphicData uri="http://schemas.openxmlformats.org/presentationml/2006/ole">
            <mc:AlternateContent xmlns:mc="http://schemas.openxmlformats.org/markup-compatibility/2006">
              <mc:Choice xmlns:v="urn:schemas-microsoft-com:vml" Requires="v">
                <p:oleObj spid="_x0000_s443954" name="Equation" r:id="rId5" imgW="787320" imgH="393480" progId="Equation.DSMT4">
                  <p:embed/>
                </p:oleObj>
              </mc:Choice>
              <mc:Fallback>
                <p:oleObj name="Equation" r:id="rId5" imgW="787320" imgH="393480" progId="Equation.DSMT4">
                  <p:embed/>
                  <p:pic>
                    <p:nvPicPr>
                      <p:cNvPr id="0" name="Picture 436" descr="cos^negative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213" y="3063875"/>
                        <a:ext cx="787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6">
            <a:extLst>
              <a:ext uri="{FF2B5EF4-FFF2-40B4-BE49-F238E27FC236}">
                <a16:creationId xmlns="" xmlns:a16="http://schemas.microsoft.com/office/drawing/2014/main" id="{64E65366-851C-4060-BC36-8C369F54B82F}"/>
              </a:ext>
            </a:extLst>
          </p:cNvPr>
          <p:cNvSpPr>
            <a:spLocks noGrp="1"/>
          </p:cNvSpPr>
          <p:nvPr>
            <p:ph sz="quarter" idx="27"/>
          </p:nvPr>
        </p:nvSpPr>
        <p:spPr>
          <a:xfrm>
            <a:off x="736600" y="3462251"/>
            <a:ext cx="5151016" cy="729519"/>
          </a:xfrm>
        </p:spPr>
        <p:txBody>
          <a:bodyPr/>
          <a:lstStyle/>
          <a:p>
            <a:pPr>
              <a:lnSpc>
                <a:spcPct val="100000"/>
              </a:lnSpc>
              <a:spcAft>
                <a:spcPts val="600"/>
              </a:spcAft>
            </a:pPr>
            <a:r>
              <a:rPr lang="en-US" altLang="en-US" dirty="0"/>
              <a:t>has domain [−1, 1] and range [0, </a:t>
            </a:r>
            <a:r>
              <a:rPr lang="el-GR" altLang="en-US" i="1" dirty="0" smtClean="0">
                <a:latin typeface="Arial" panose="020B0604020202020204" pitchFamily="34" charset="0"/>
                <a:cs typeface="Arial" panose="020B0604020202020204" pitchFamily="34" charset="0"/>
                <a:sym typeface="Symbol" panose="05050102010706020507" pitchFamily="18" charset="2"/>
              </a:rPr>
              <a:t>π</a:t>
            </a:r>
            <a:r>
              <a:rPr lang="en-US" altLang="en-US" dirty="0" smtClean="0"/>
              <a:t>].</a:t>
            </a:r>
            <a:r>
              <a:rPr lang="en-US" altLang="en-US" dirty="0"/>
              <a:t> </a:t>
            </a:r>
            <a:r>
              <a:rPr lang="en-US" altLang="en-US" dirty="0" smtClean="0"/>
              <a:t>Its </a:t>
            </a:r>
            <a:r>
              <a:rPr lang="en-US" altLang="en-US" dirty="0"/>
              <a:t>graph is </a:t>
            </a:r>
            <a:r>
              <a:rPr lang="en-IN" altLang="en-US" dirty="0"/>
              <a:t>shown in Figure 22.</a:t>
            </a:r>
            <a:endParaRPr lang="en-US" dirty="0"/>
          </a:p>
        </p:txBody>
      </p:sp>
      <p:sp>
        <p:nvSpPr>
          <p:cNvPr id="10" name="Content Placeholder 9">
            <a:extLst>
              <a:ext uri="{FF2B5EF4-FFF2-40B4-BE49-F238E27FC236}">
                <a16:creationId xmlns="" xmlns:a16="http://schemas.microsoft.com/office/drawing/2014/main" id="{4A4942DA-F7B8-4764-BD05-8822D056C8FD}"/>
              </a:ext>
            </a:extLst>
          </p:cNvPr>
          <p:cNvSpPr>
            <a:spLocks noGrp="1"/>
          </p:cNvSpPr>
          <p:nvPr>
            <p:ph sz="quarter" idx="30"/>
          </p:nvPr>
        </p:nvSpPr>
        <p:spPr>
          <a:xfrm>
            <a:off x="9431573" y="5445837"/>
            <a:ext cx="963934" cy="250575"/>
          </a:xfrm>
        </p:spPr>
        <p:txBody>
          <a:bodyPr/>
          <a:lstStyle/>
          <a:p>
            <a:r>
              <a:rPr lang="en-US" altLang="en-US" sz="1200" b="1" dirty="0"/>
              <a:t>Figure 22</a:t>
            </a:r>
          </a:p>
        </p:txBody>
      </p:sp>
      <p:graphicFrame>
        <p:nvGraphicFramePr>
          <p:cNvPr id="25" name="Content Placeholder 24" descr="y = cos^(negative 1)(x) = arccos (x)">
            <a:extLst>
              <a:ext uri="{FF2B5EF4-FFF2-40B4-BE49-F238E27FC236}">
                <a16:creationId xmlns="" xmlns:a16="http://schemas.microsoft.com/office/drawing/2014/main" id="{47657C55-72C1-41CB-B7C0-A0B3C19B5708}"/>
              </a:ext>
            </a:extLst>
          </p:cNvPr>
          <p:cNvGraphicFramePr>
            <a:graphicFrameLocks noGrp="1" noChangeAspect="1"/>
          </p:cNvGraphicFramePr>
          <p:nvPr>
            <p:ph sz="quarter" idx="29"/>
            <p:extLst>
              <p:ext uri="{D42A27DB-BD31-4B8C-83A1-F6EECF244321}">
                <p14:modId xmlns:p14="http://schemas.microsoft.com/office/powerpoint/2010/main" val="2110597444"/>
              </p:ext>
            </p:extLst>
          </p:nvPr>
        </p:nvGraphicFramePr>
        <p:xfrm>
          <a:off x="8854678" y="5008159"/>
          <a:ext cx="1922186" cy="265129"/>
        </p:xfrm>
        <a:graphic>
          <a:graphicData uri="http://schemas.openxmlformats.org/presentationml/2006/ole">
            <mc:AlternateContent xmlns:mc="http://schemas.openxmlformats.org/markup-compatibility/2006">
              <mc:Choice xmlns:v="urn:schemas-microsoft-com:vml" Requires="v">
                <p:oleObj spid="_x0000_s443955" name="Equation" r:id="rId7" imgW="2946240" imgH="406080" progId="Equation.DSMT4">
                  <p:embed/>
                </p:oleObj>
              </mc:Choice>
              <mc:Fallback>
                <p:oleObj name="Equation" r:id="rId7" imgW="2946240" imgH="406080" progId="Equation.DSMT4">
                  <p:embed/>
                  <p:pic>
                    <p:nvPicPr>
                      <p:cNvPr id="0" name="Picture 437" descr="y = cos^(negative 1)(x) = arccos (x)"/>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54678" y="5008159"/>
                        <a:ext cx="1922186" cy="2651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 name="Content Placeholder 22" descr="A curve is graphed on the x y coordinate plane. It falls from a closed circle at (negative 1, pi) through (0, pi∕2) and ends at a closed circle at (1, 0).">
            <a:extLst>
              <a:ext uri="{FF2B5EF4-FFF2-40B4-BE49-F238E27FC236}">
                <a16:creationId xmlns="" xmlns:a16="http://schemas.microsoft.com/office/drawing/2014/main" id="{40B35F98-2DF6-4D64-8400-8920721EF9BE}"/>
              </a:ext>
            </a:extLst>
          </p:cNvPr>
          <p:cNvPicPr>
            <a:picLocks noGrp="1" noChangeAspect="1"/>
          </p:cNvPicPr>
          <p:nvPr>
            <p:ph sz="quarter" idx="28"/>
          </p:nvPr>
        </p:nvPicPr>
        <p:blipFill>
          <a:blip r:embed="rId9"/>
          <a:stretch>
            <a:fillRect/>
          </a:stretch>
        </p:blipFill>
        <p:spPr>
          <a:xfrm>
            <a:off x="8409820" y="2458312"/>
            <a:ext cx="2680546" cy="2189651"/>
          </a:xfrm>
          <a:prstGeom prst="rect">
            <a:avLst/>
          </a:prstGeom>
        </p:spPr>
      </p:pic>
    </p:spTree>
    <p:extLst>
      <p:ext uri="{BB962C8B-B14F-4D97-AF65-F5344CB8AC3E}">
        <p14:creationId xmlns:p14="http://schemas.microsoft.com/office/powerpoint/2010/main" val="3658595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085C23-85FB-4ED3-8D91-AF4914F12096}"/>
              </a:ext>
            </a:extLst>
          </p:cNvPr>
          <p:cNvSpPr>
            <a:spLocks noGrp="1"/>
          </p:cNvSpPr>
          <p:nvPr>
            <p:ph type="title"/>
          </p:nvPr>
        </p:nvSpPr>
        <p:spPr/>
        <p:txBody>
          <a:bodyPr/>
          <a:lstStyle/>
          <a:p>
            <a:pPr algn="l"/>
            <a:r>
              <a:rPr lang="en-US" altLang="en-US" dirty="0"/>
              <a:t>Inverse Trigonometric Functions </a:t>
            </a:r>
            <a:r>
              <a:rPr lang="en-US" altLang="en-US" b="0" dirty="0"/>
              <a:t>(9 of 10)</a:t>
            </a:r>
            <a:endParaRPr lang="en-US" dirty="0"/>
          </a:p>
        </p:txBody>
      </p:sp>
      <p:sp>
        <p:nvSpPr>
          <p:cNvPr id="3" name="Content Placeholder 2">
            <a:extLst>
              <a:ext uri="{FF2B5EF4-FFF2-40B4-BE49-F238E27FC236}">
                <a16:creationId xmlns="" xmlns:a16="http://schemas.microsoft.com/office/drawing/2014/main" id="{A2207E84-BC8F-4A98-ADF1-8071A5209D7E}"/>
              </a:ext>
            </a:extLst>
          </p:cNvPr>
          <p:cNvSpPr>
            <a:spLocks noGrp="1"/>
          </p:cNvSpPr>
          <p:nvPr>
            <p:ph sz="quarter" idx="23"/>
          </p:nvPr>
        </p:nvSpPr>
        <p:spPr>
          <a:xfrm>
            <a:off x="736600" y="1289050"/>
            <a:ext cx="10515600" cy="354546"/>
          </a:xfrm>
        </p:spPr>
        <p:txBody>
          <a:bodyPr/>
          <a:lstStyle/>
          <a:p>
            <a:pPr>
              <a:lnSpc>
                <a:spcPct val="100000"/>
              </a:lnSpc>
            </a:pPr>
            <a:r>
              <a:rPr lang="en-US" altLang="en-US" dirty="0"/>
              <a:t>The tangent function can be made one-to-one by restricting it to the interval</a:t>
            </a:r>
            <a:endParaRPr lang="en-US" dirty="0"/>
          </a:p>
        </p:txBody>
      </p:sp>
      <p:graphicFrame>
        <p:nvGraphicFramePr>
          <p:cNvPr id="20" name="Content Placeholder 19" descr="(negative (pi∕2), (pi∕2)).">
            <a:extLst>
              <a:ext uri="{FF2B5EF4-FFF2-40B4-BE49-F238E27FC236}">
                <a16:creationId xmlns="" xmlns:a16="http://schemas.microsoft.com/office/drawing/2014/main" id="{FC75B30C-0A67-4F1D-AFB1-F51AA80108FD}"/>
              </a:ext>
            </a:extLst>
          </p:cNvPr>
          <p:cNvGraphicFramePr>
            <a:graphicFrameLocks noGrp="1" noChangeAspect="1"/>
          </p:cNvGraphicFramePr>
          <p:nvPr>
            <p:ph sz="quarter" idx="24"/>
            <p:extLst>
              <p:ext uri="{D42A27DB-BD31-4B8C-83A1-F6EECF244321}">
                <p14:modId xmlns:p14="http://schemas.microsoft.com/office/powerpoint/2010/main" val="2466102432"/>
              </p:ext>
            </p:extLst>
          </p:nvPr>
        </p:nvGraphicFramePr>
        <p:xfrm>
          <a:off x="722313" y="1703388"/>
          <a:ext cx="1228725" cy="622300"/>
        </p:xfrm>
        <a:graphic>
          <a:graphicData uri="http://schemas.openxmlformats.org/presentationml/2006/ole">
            <mc:AlternateContent xmlns:mc="http://schemas.openxmlformats.org/markup-compatibility/2006">
              <mc:Choice xmlns:v="urn:schemas-microsoft-com:vml" Requires="v">
                <p:oleObj spid="_x0000_s445340" name="Equation" r:id="rId3" imgW="952200" imgH="482400" progId="Equation.DSMT4">
                  <p:embed/>
                </p:oleObj>
              </mc:Choice>
              <mc:Fallback>
                <p:oleObj name="Equation" r:id="rId3" imgW="952200" imgH="482400" progId="Equation.DSMT4">
                  <p:embed/>
                  <p:pic>
                    <p:nvPicPr>
                      <p:cNvPr id="0" name="Picture 719" descr="(negative (pi/2), (pi/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1703388"/>
                        <a:ext cx="12287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 xmlns:a16="http://schemas.microsoft.com/office/drawing/2014/main" id="{386D07EF-E4D6-49B8-899E-8632985853EB}"/>
              </a:ext>
            </a:extLst>
          </p:cNvPr>
          <p:cNvSpPr>
            <a:spLocks noGrp="1"/>
          </p:cNvSpPr>
          <p:nvPr>
            <p:ph sz="quarter" idx="25"/>
          </p:nvPr>
        </p:nvSpPr>
        <p:spPr>
          <a:xfrm>
            <a:off x="2035909" y="1883891"/>
            <a:ext cx="9142401" cy="339716"/>
          </a:xfrm>
        </p:spPr>
        <p:txBody>
          <a:bodyPr/>
          <a:lstStyle/>
          <a:p>
            <a:r>
              <a:rPr lang="en-US" altLang="en-US" dirty="0"/>
              <a:t>Thus the </a:t>
            </a:r>
            <a:r>
              <a:rPr lang="en-US" altLang="en-US" b="1" dirty="0"/>
              <a:t>inverse tangent function </a:t>
            </a:r>
            <a:r>
              <a:rPr lang="en-US" altLang="en-US" dirty="0"/>
              <a:t>is defined as the inverse of</a:t>
            </a:r>
            <a:endParaRPr lang="en-US" dirty="0"/>
          </a:p>
        </p:txBody>
      </p:sp>
      <p:sp>
        <p:nvSpPr>
          <p:cNvPr id="6" name="Content Placeholder 5">
            <a:extLst>
              <a:ext uri="{FF2B5EF4-FFF2-40B4-BE49-F238E27FC236}">
                <a16:creationId xmlns="" xmlns:a16="http://schemas.microsoft.com/office/drawing/2014/main" id="{E5A7D492-9487-4B02-B821-6C49CCED6225}"/>
              </a:ext>
            </a:extLst>
          </p:cNvPr>
          <p:cNvSpPr>
            <a:spLocks noGrp="1"/>
          </p:cNvSpPr>
          <p:nvPr>
            <p:ph sz="quarter" idx="26"/>
          </p:nvPr>
        </p:nvSpPr>
        <p:spPr>
          <a:xfrm>
            <a:off x="736600" y="2474966"/>
            <a:ext cx="1743129" cy="274279"/>
          </a:xfrm>
        </p:spPr>
        <p:txBody>
          <a:bodyPr/>
          <a:lstStyle/>
          <a:p>
            <a:r>
              <a:rPr lang="en-US" altLang="en-US" dirty="0"/>
              <a:t>the function</a:t>
            </a:r>
            <a:endParaRPr lang="en-US" dirty="0"/>
          </a:p>
        </p:txBody>
      </p:sp>
      <p:graphicFrame>
        <p:nvGraphicFramePr>
          <p:cNvPr id="22" name="Content Placeholder 21" descr="f(x) = tan(x), (negative pi∕2) &lt; x &lt; (pi∕2)">
            <a:extLst>
              <a:ext uri="{FF2B5EF4-FFF2-40B4-BE49-F238E27FC236}">
                <a16:creationId xmlns="" xmlns:a16="http://schemas.microsoft.com/office/drawing/2014/main" id="{848616D0-9823-49A2-90FE-623584E7287D}"/>
              </a:ext>
            </a:extLst>
          </p:cNvPr>
          <p:cNvGraphicFramePr>
            <a:graphicFrameLocks noGrp="1" noChangeAspect="1"/>
          </p:cNvGraphicFramePr>
          <p:nvPr>
            <p:ph sz="quarter" idx="27"/>
            <p:extLst>
              <p:ext uri="{D42A27DB-BD31-4B8C-83A1-F6EECF244321}">
                <p14:modId xmlns:p14="http://schemas.microsoft.com/office/powerpoint/2010/main" val="666358999"/>
              </p:ext>
            </p:extLst>
          </p:nvPr>
        </p:nvGraphicFramePr>
        <p:xfrm>
          <a:off x="2389188" y="2308225"/>
          <a:ext cx="3168650" cy="695325"/>
        </p:xfrm>
        <a:graphic>
          <a:graphicData uri="http://schemas.openxmlformats.org/presentationml/2006/ole">
            <mc:AlternateContent xmlns:mc="http://schemas.openxmlformats.org/markup-compatibility/2006">
              <mc:Choice xmlns:v="urn:schemas-microsoft-com:vml" Requires="v">
                <p:oleObj spid="_x0000_s445341" name="Equation" r:id="rId5" imgW="3301920" imgH="723600" progId="Equation.DSMT4">
                  <p:embed/>
                </p:oleObj>
              </mc:Choice>
              <mc:Fallback>
                <p:oleObj name="Equation" r:id="rId5" imgW="3301920" imgH="723600" progId="Equation.DSMT4">
                  <p:embed/>
                  <p:pic>
                    <p:nvPicPr>
                      <p:cNvPr id="0" name="Picture 720" descr="f(x) = tan(x), (negative pi/2) &lt; x &lt; (pi/2)"/>
                      <p:cNvPicPr>
                        <a:picLocks noGrp="1" noChangeAspect="1" noChangeArrowheads="1"/>
                      </p:cNvPicPr>
                      <p:nvPr/>
                    </p:nvPicPr>
                    <p:blipFill>
                      <a:blip r:embed="rId6"/>
                      <a:srcRect/>
                      <a:stretch>
                        <a:fillRect/>
                      </a:stretch>
                    </p:blipFill>
                    <p:spPr bwMode="auto">
                      <a:xfrm>
                        <a:off x="2389188" y="2308225"/>
                        <a:ext cx="316865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 xmlns:a16="http://schemas.microsoft.com/office/drawing/2014/main" id="{157E8803-9196-459D-A696-B09095B11731}"/>
              </a:ext>
            </a:extLst>
          </p:cNvPr>
          <p:cNvSpPr>
            <a:spLocks noGrp="1"/>
          </p:cNvSpPr>
          <p:nvPr>
            <p:ph sz="quarter" idx="28"/>
          </p:nvPr>
        </p:nvSpPr>
        <p:spPr>
          <a:xfrm>
            <a:off x="5624671" y="2436201"/>
            <a:ext cx="4429257" cy="331559"/>
          </a:xfrm>
        </p:spPr>
        <p:txBody>
          <a:bodyPr/>
          <a:lstStyle/>
          <a:p>
            <a:r>
              <a:rPr lang="en-US" altLang="en-US" dirty="0"/>
              <a:t>(See Figure 23.) It is denoted by</a:t>
            </a:r>
            <a:endParaRPr lang="en-US" dirty="0"/>
          </a:p>
        </p:txBody>
      </p:sp>
      <p:graphicFrame>
        <p:nvGraphicFramePr>
          <p:cNvPr id="24" name="Content Placeholder 23" descr="tan^(negative 1)">
            <a:extLst>
              <a:ext uri="{FF2B5EF4-FFF2-40B4-BE49-F238E27FC236}">
                <a16:creationId xmlns="" xmlns:a16="http://schemas.microsoft.com/office/drawing/2014/main" id="{C8EB47A5-90D5-4D1D-BA7A-F88B34A97681}"/>
              </a:ext>
            </a:extLst>
          </p:cNvPr>
          <p:cNvGraphicFramePr>
            <a:graphicFrameLocks noGrp="1" noChangeAspect="1"/>
          </p:cNvGraphicFramePr>
          <p:nvPr>
            <p:ph sz="quarter" idx="29"/>
            <p:extLst>
              <p:ext uri="{D42A27DB-BD31-4B8C-83A1-F6EECF244321}">
                <p14:modId xmlns:p14="http://schemas.microsoft.com/office/powerpoint/2010/main" val="1073171493"/>
              </p:ext>
            </p:extLst>
          </p:nvPr>
        </p:nvGraphicFramePr>
        <p:xfrm>
          <a:off x="10069513" y="2387600"/>
          <a:ext cx="677862" cy="365125"/>
        </p:xfrm>
        <a:graphic>
          <a:graphicData uri="http://schemas.openxmlformats.org/presentationml/2006/ole">
            <mc:AlternateContent xmlns:mc="http://schemas.openxmlformats.org/markup-compatibility/2006">
              <mc:Choice xmlns:v="urn:schemas-microsoft-com:vml" Requires="v">
                <p:oleObj spid="_x0000_s445342" name="Equation" r:id="rId7" imgW="660240" imgH="355320" progId="Equation.DSMT4">
                  <p:embed/>
                </p:oleObj>
              </mc:Choice>
              <mc:Fallback>
                <p:oleObj name="Equation" r:id="rId7" imgW="660240" imgH="355320" progId="Equation.DSMT4">
                  <p:embed/>
                  <p:pic>
                    <p:nvPicPr>
                      <p:cNvPr id="0" name="Picture 721" descr="tan^negative 1"/>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69513" y="2387600"/>
                        <a:ext cx="6778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 xmlns:a16="http://schemas.microsoft.com/office/drawing/2014/main" id="{EFC6D9A5-C770-4A82-98BE-CDE693B2AAE6}"/>
              </a:ext>
            </a:extLst>
          </p:cNvPr>
          <p:cNvSpPr>
            <a:spLocks noGrp="1"/>
          </p:cNvSpPr>
          <p:nvPr>
            <p:ph sz="quarter" idx="30"/>
          </p:nvPr>
        </p:nvSpPr>
        <p:spPr>
          <a:xfrm>
            <a:off x="749085" y="2939539"/>
            <a:ext cx="1360714" cy="303195"/>
          </a:xfrm>
        </p:spPr>
        <p:txBody>
          <a:bodyPr/>
          <a:lstStyle/>
          <a:p>
            <a:r>
              <a:rPr lang="en-US" altLang="en-US" dirty="0"/>
              <a:t>or arctan.</a:t>
            </a:r>
          </a:p>
        </p:txBody>
      </p:sp>
      <p:graphicFrame>
        <p:nvGraphicFramePr>
          <p:cNvPr id="26" name="Content Placeholder 25" descr="tan^(negative 1)(x) = y left-right double arrow tan(y) = x and (negative(pi∕2)) &lt; y &lt; (pi∕2)">
            <a:extLst>
              <a:ext uri="{FF2B5EF4-FFF2-40B4-BE49-F238E27FC236}">
                <a16:creationId xmlns="" xmlns:a16="http://schemas.microsoft.com/office/drawing/2014/main" id="{1A170F8C-B54A-4896-BEE0-67331E8D7893}"/>
              </a:ext>
            </a:extLst>
          </p:cNvPr>
          <p:cNvGraphicFramePr>
            <a:graphicFrameLocks noGrp="1" noChangeAspect="1"/>
          </p:cNvGraphicFramePr>
          <p:nvPr>
            <p:ph sz="quarter" idx="31"/>
            <p:extLst>
              <p:ext uri="{D42A27DB-BD31-4B8C-83A1-F6EECF244321}">
                <p14:modId xmlns:p14="http://schemas.microsoft.com/office/powerpoint/2010/main" val="3971001808"/>
              </p:ext>
            </p:extLst>
          </p:nvPr>
        </p:nvGraphicFramePr>
        <p:xfrm>
          <a:off x="1743076" y="3741738"/>
          <a:ext cx="4879793" cy="657520"/>
        </p:xfrm>
        <a:graphic>
          <a:graphicData uri="http://schemas.openxmlformats.org/presentationml/2006/ole">
            <mc:AlternateContent xmlns:mc="http://schemas.openxmlformats.org/markup-compatibility/2006">
              <mc:Choice xmlns:v="urn:schemas-microsoft-com:vml" Requires="v">
                <p:oleObj spid="_x0000_s445343" name="Equation" r:id="rId9" imgW="5371920" imgH="723600" progId="Equation.DSMT4">
                  <p:embed/>
                </p:oleObj>
              </mc:Choice>
              <mc:Fallback>
                <p:oleObj name="Equation" r:id="rId9" imgW="5371920" imgH="723600" progId="Equation.DSMT4">
                  <p:embed/>
                  <p:pic>
                    <p:nvPicPr>
                      <p:cNvPr id="0" name="Picture 722" descr="tan^(negative 1)(x) = y left-right double arrow tan(y) = x and (negative(pi/2)) &lt; y &lt; (pi/2)&#10;"/>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3076" y="3741738"/>
                        <a:ext cx="4879793" cy="65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 xmlns:a16="http://schemas.microsoft.com/office/drawing/2014/main" id="{1E1CD312-3FEA-4EE0-B1C0-FFDF2A464EE1}"/>
              </a:ext>
            </a:extLst>
          </p:cNvPr>
          <p:cNvSpPr>
            <a:spLocks noGrp="1"/>
          </p:cNvSpPr>
          <p:nvPr>
            <p:ph sz="quarter" idx="34"/>
          </p:nvPr>
        </p:nvSpPr>
        <p:spPr>
          <a:xfrm>
            <a:off x="9358591" y="6106247"/>
            <a:ext cx="962793" cy="206984"/>
          </a:xfrm>
        </p:spPr>
        <p:txBody>
          <a:bodyPr/>
          <a:lstStyle/>
          <a:p>
            <a:r>
              <a:rPr lang="en-US" altLang="en-US" sz="1200" b="1" dirty="0"/>
              <a:t>Figure 23</a:t>
            </a:r>
          </a:p>
        </p:txBody>
      </p:sp>
      <p:graphicFrame>
        <p:nvGraphicFramePr>
          <p:cNvPr id="29" name="Content Placeholder 28" descr="y = tan(x), negative (pi∕2) &lt; x &lt; (pi∕2)">
            <a:extLst>
              <a:ext uri="{FF2B5EF4-FFF2-40B4-BE49-F238E27FC236}">
                <a16:creationId xmlns="" xmlns:a16="http://schemas.microsoft.com/office/drawing/2014/main" id="{5C2E1690-5602-4356-BC4D-7DCD40453F47}"/>
              </a:ext>
            </a:extLst>
          </p:cNvPr>
          <p:cNvGraphicFramePr>
            <a:graphicFrameLocks noGrp="1" noChangeAspect="1"/>
          </p:cNvGraphicFramePr>
          <p:nvPr>
            <p:ph sz="quarter" idx="33"/>
            <p:extLst>
              <p:ext uri="{D42A27DB-BD31-4B8C-83A1-F6EECF244321}">
                <p14:modId xmlns:p14="http://schemas.microsoft.com/office/powerpoint/2010/main" val="1414596819"/>
              </p:ext>
            </p:extLst>
          </p:nvPr>
        </p:nvGraphicFramePr>
        <p:xfrm>
          <a:off x="8874214" y="5538653"/>
          <a:ext cx="1611313" cy="415679"/>
        </p:xfrm>
        <a:graphic>
          <a:graphicData uri="http://schemas.openxmlformats.org/presentationml/2006/ole">
            <mc:AlternateContent xmlns:mc="http://schemas.openxmlformats.org/markup-compatibility/2006">
              <mc:Choice xmlns:v="urn:schemas-microsoft-com:vml" Requires="v">
                <p:oleObj spid="_x0000_s445344" name="Equation" r:id="rId11" imgW="2806560" imgH="723600" progId="Equation.DSMT4">
                  <p:embed/>
                </p:oleObj>
              </mc:Choice>
              <mc:Fallback>
                <p:oleObj name="Equation" r:id="rId11" imgW="2806560" imgH="723600" progId="Equation.DSMT4">
                  <p:embed/>
                  <p:pic>
                    <p:nvPicPr>
                      <p:cNvPr id="0" name="Picture 723" descr="y = tan(x), negative (pi/2) &lt; x &lt; (pi/2)"/>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74214" y="5538653"/>
                        <a:ext cx="1611313" cy="4156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 name="Content Placeholder 26" descr="A graph is plotted on the x y coordinate plane. The curve rises away from x = negative pi∕2 through the origin, then rises toward x = pi∕2.">
            <a:extLst>
              <a:ext uri="{FF2B5EF4-FFF2-40B4-BE49-F238E27FC236}">
                <a16:creationId xmlns="" xmlns:a16="http://schemas.microsoft.com/office/drawing/2014/main" id="{28C15B96-85D6-475E-BCC4-C64794D57396}"/>
              </a:ext>
            </a:extLst>
          </p:cNvPr>
          <p:cNvPicPr>
            <a:picLocks noGrp="1" noChangeAspect="1"/>
          </p:cNvPicPr>
          <p:nvPr>
            <p:ph sz="quarter" idx="32"/>
          </p:nvPr>
        </p:nvPicPr>
        <p:blipFill>
          <a:blip r:embed="rId13"/>
          <a:stretch>
            <a:fillRect/>
          </a:stretch>
        </p:blipFill>
        <p:spPr>
          <a:xfrm>
            <a:off x="8616945" y="2981473"/>
            <a:ext cx="2012275" cy="2439613"/>
          </a:xfrm>
          <a:prstGeom prst="rect">
            <a:avLst/>
          </a:prstGeom>
        </p:spPr>
      </p:pic>
    </p:spTree>
    <p:extLst>
      <p:ext uri="{BB962C8B-B14F-4D97-AF65-F5344CB8AC3E}">
        <p14:creationId xmlns:p14="http://schemas.microsoft.com/office/powerpoint/2010/main" val="23663422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CDD65-B250-4431-89C6-7657ED19047A}"/>
              </a:ext>
            </a:extLst>
          </p:cNvPr>
          <p:cNvSpPr>
            <a:spLocks noGrp="1"/>
          </p:cNvSpPr>
          <p:nvPr>
            <p:ph type="title"/>
          </p:nvPr>
        </p:nvSpPr>
        <p:spPr/>
        <p:txBody>
          <a:bodyPr/>
          <a:lstStyle/>
          <a:p>
            <a:pPr algn="l"/>
            <a:r>
              <a:rPr lang="en-US" altLang="en-US" dirty="0"/>
              <a:t>Inverse Trigonometric Functions </a:t>
            </a:r>
            <a:r>
              <a:rPr lang="en-US" altLang="en-US" b="0" dirty="0"/>
              <a:t>(10 of 10)</a:t>
            </a:r>
            <a:endParaRPr lang="en-US" dirty="0"/>
          </a:p>
        </p:txBody>
      </p:sp>
      <p:sp>
        <p:nvSpPr>
          <p:cNvPr id="3" name="Content Placeholder 2">
            <a:extLst>
              <a:ext uri="{FF2B5EF4-FFF2-40B4-BE49-F238E27FC236}">
                <a16:creationId xmlns="" xmlns:a16="http://schemas.microsoft.com/office/drawing/2014/main" id="{466BAB11-7B1F-47AF-939A-F117EA492C35}"/>
              </a:ext>
            </a:extLst>
          </p:cNvPr>
          <p:cNvSpPr>
            <a:spLocks noGrp="1"/>
          </p:cNvSpPr>
          <p:nvPr>
            <p:ph sz="quarter" idx="23"/>
          </p:nvPr>
        </p:nvSpPr>
        <p:spPr/>
        <p:txBody>
          <a:bodyPr/>
          <a:lstStyle/>
          <a:p>
            <a:pPr>
              <a:lnSpc>
                <a:spcPct val="100000"/>
              </a:lnSpc>
            </a:pPr>
            <a:r>
              <a:rPr lang="en-US" altLang="en-US" dirty="0"/>
              <a:t>The remaining inverse trigonometric functions are </a:t>
            </a:r>
            <a:r>
              <a:rPr lang="en-IN" altLang="en-US" dirty="0"/>
              <a:t>summarized here.</a:t>
            </a:r>
          </a:p>
        </p:txBody>
      </p:sp>
      <p:sp>
        <p:nvSpPr>
          <p:cNvPr id="4" name="Content Placeholder 3">
            <a:extLst>
              <a:ext uri="{FF2B5EF4-FFF2-40B4-BE49-F238E27FC236}">
                <a16:creationId xmlns="" xmlns:a16="http://schemas.microsoft.com/office/drawing/2014/main" id="{DE9CBF25-9383-411F-B350-FED5E4D45209}"/>
              </a:ext>
            </a:extLst>
          </p:cNvPr>
          <p:cNvSpPr>
            <a:spLocks noGrp="1"/>
          </p:cNvSpPr>
          <p:nvPr>
            <p:ph sz="quarter" idx="24"/>
          </p:nvPr>
        </p:nvSpPr>
        <p:spPr>
          <a:xfrm>
            <a:off x="841827" y="2148374"/>
            <a:ext cx="344717" cy="304512"/>
          </a:xfrm>
        </p:spPr>
        <p:txBody>
          <a:bodyPr/>
          <a:lstStyle/>
          <a:p>
            <a:r>
              <a:rPr lang="en-US" dirty="0" smtClean="0">
                <a:solidFill>
                  <a:srgbClr val="EF2E24"/>
                </a:solidFill>
              </a:rPr>
              <a:t>12</a:t>
            </a:r>
            <a:endParaRPr lang="en-US" dirty="0">
              <a:solidFill>
                <a:srgbClr val="EF2E24"/>
              </a:solidFill>
            </a:endParaRPr>
          </a:p>
        </p:txBody>
      </p:sp>
      <p:graphicFrame>
        <p:nvGraphicFramePr>
          <p:cNvPr id="12" name="Content Placeholder 11" descr="y = csc^(negative 1)(x) (abs(x) &gt;= 1) left-right double arrow csc(y) = x and y element of (0, (pi/2)] union (pi, (3(pi)/2)]. y = sec^(negative 1)(x) (abs(x) &gt;= 1) left-right double arrow sec(y) = x and y element of (0, (pi/2)] union (pi, (3(pi)/2)]. y = cot^(negative 1)(x) (x element of the set of all real numbers) left-right double arrow cot(y) = x and y element of (0, pi)">
            <a:extLst>
              <a:ext uri="{FF2B5EF4-FFF2-40B4-BE49-F238E27FC236}">
                <a16:creationId xmlns="" xmlns:a16="http://schemas.microsoft.com/office/drawing/2014/main" id="{14FA87BE-3D43-4574-BBCF-DA2A2D6604CB}"/>
              </a:ext>
            </a:extLst>
          </p:cNvPr>
          <p:cNvGraphicFramePr>
            <a:graphicFrameLocks noGrp="1" noChangeAspect="1"/>
          </p:cNvGraphicFramePr>
          <p:nvPr>
            <p:ph sz="quarter" idx="25"/>
            <p:extLst>
              <p:ext uri="{D42A27DB-BD31-4B8C-83A1-F6EECF244321}">
                <p14:modId xmlns:p14="http://schemas.microsoft.com/office/powerpoint/2010/main" val="1155337096"/>
              </p:ext>
            </p:extLst>
          </p:nvPr>
        </p:nvGraphicFramePr>
        <p:xfrm>
          <a:off x="1270000" y="1922463"/>
          <a:ext cx="8131175" cy="2211387"/>
        </p:xfrm>
        <a:graphic>
          <a:graphicData uri="http://schemas.openxmlformats.org/presentationml/2006/ole">
            <mc:AlternateContent xmlns:mc="http://schemas.openxmlformats.org/markup-compatibility/2006">
              <mc:Choice xmlns:v="urn:schemas-microsoft-com:vml" Requires="v">
                <p:oleObj spid="_x0000_s445625" name="Equation" r:id="rId3" imgW="8216640" imgH="2234880" progId="Equation.DSMT4">
                  <p:embed/>
                </p:oleObj>
              </mc:Choice>
              <mc:Fallback>
                <p:oleObj name="Equation" r:id="rId3" imgW="8216640" imgH="2234880" progId="Equation.DSMT4">
                  <p:embed/>
                  <p:pic>
                    <p:nvPicPr>
                      <p:cNvPr id="0" name="Picture 144" descr="y = csc^(negative 1)(x) (abs(x) &gt;= 1) left-right double arrow csc(y) = x and y element of (0, (pi/2)] union (pi, (3(pi)/2)]. y = sec^(negative 1)(x) (abs(x) &gt;= 1) left-right double arrow sec(y) = x and y element of (0, (pi/2)] union (pi, (3(pi)/2)]. y = cot^(negative 1)(x) (x element of the set of all real numbers) left-right double arrow cot(y) = x and y element of (0, pi)"/>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1922463"/>
                        <a:ext cx="8131175" cy="221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16313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60FD8-B39B-4868-9A06-5E02EB558559}"/>
              </a:ext>
            </a:extLst>
          </p:cNvPr>
          <p:cNvSpPr>
            <a:spLocks noGrp="1"/>
          </p:cNvSpPr>
          <p:nvPr>
            <p:ph type="title"/>
          </p:nvPr>
        </p:nvSpPr>
        <p:spPr/>
        <p:txBody>
          <a:bodyPr/>
          <a:lstStyle/>
          <a:p>
            <a:r>
              <a:rPr lang="en-US" altLang="en-US" dirty="0" smtClean="0"/>
              <a:t>Inverse Functions (3 of 14)</a:t>
            </a:r>
            <a:endParaRPr lang="en-US" dirty="0"/>
          </a:p>
        </p:txBody>
      </p:sp>
      <p:sp>
        <p:nvSpPr>
          <p:cNvPr id="3" name="Content Placeholder 2">
            <a:extLst>
              <a:ext uri="{FF2B5EF4-FFF2-40B4-BE49-F238E27FC236}">
                <a16:creationId xmlns="" xmlns:a16="http://schemas.microsoft.com/office/drawing/2014/main" id="{45010EF6-4982-4D66-A234-5BE3AD5FF54A}"/>
              </a:ext>
            </a:extLst>
          </p:cNvPr>
          <p:cNvSpPr>
            <a:spLocks noGrp="1"/>
          </p:cNvSpPr>
          <p:nvPr>
            <p:ph sz="quarter" idx="23"/>
          </p:nvPr>
        </p:nvSpPr>
        <p:spPr>
          <a:xfrm>
            <a:off x="736600" y="1289049"/>
            <a:ext cx="11168888" cy="393447"/>
          </a:xfrm>
        </p:spPr>
        <p:txBody>
          <a:bodyPr/>
          <a:lstStyle/>
          <a:p>
            <a:pPr>
              <a:lnSpc>
                <a:spcPct val="100000"/>
              </a:lnSpc>
            </a:pPr>
            <a:r>
              <a:rPr lang="en-US" altLang="en-US" dirty="0"/>
              <a:t>Let’s compare the functions </a:t>
            </a:r>
            <a:r>
              <a:rPr lang="en-US" altLang="en-US" i="1" dirty="0"/>
              <a:t>f</a:t>
            </a:r>
            <a:r>
              <a:rPr lang="en-US" altLang="en-US" dirty="0"/>
              <a:t> and </a:t>
            </a:r>
            <a:r>
              <a:rPr lang="en-US" altLang="en-US" i="1" dirty="0"/>
              <a:t>g</a:t>
            </a:r>
            <a:r>
              <a:rPr lang="en-US" altLang="en-US" dirty="0"/>
              <a:t> whose arrow diagrams are shown in Figure 1.</a:t>
            </a:r>
          </a:p>
        </p:txBody>
      </p:sp>
      <p:sp>
        <p:nvSpPr>
          <p:cNvPr id="4" name="Content Placeholder 3">
            <a:extLst>
              <a:ext uri="{FF2B5EF4-FFF2-40B4-BE49-F238E27FC236}">
                <a16:creationId xmlns="" xmlns:a16="http://schemas.microsoft.com/office/drawing/2014/main" id="{31468751-CB5A-418D-A7EB-BCDBC905E4A6}"/>
              </a:ext>
            </a:extLst>
          </p:cNvPr>
          <p:cNvSpPr>
            <a:spLocks noGrp="1"/>
          </p:cNvSpPr>
          <p:nvPr>
            <p:ph sz="quarter" idx="24"/>
          </p:nvPr>
        </p:nvSpPr>
        <p:spPr>
          <a:xfrm>
            <a:off x="736600" y="2063853"/>
            <a:ext cx="6862064" cy="1840635"/>
          </a:xfrm>
        </p:spPr>
        <p:txBody>
          <a:bodyPr/>
          <a:lstStyle/>
          <a:p>
            <a:pPr>
              <a:spcAft>
                <a:spcPts val="600"/>
              </a:spcAft>
            </a:pPr>
            <a:r>
              <a:rPr lang="en-US" altLang="en-US" dirty="0"/>
              <a:t>Note that </a:t>
            </a:r>
            <a:r>
              <a:rPr lang="en-US" altLang="en-US" i="1" dirty="0"/>
              <a:t>f</a:t>
            </a:r>
            <a:r>
              <a:rPr lang="en-US" altLang="en-US" dirty="0"/>
              <a:t> never takes on the same value twice (any two inputs in </a:t>
            </a:r>
            <a:r>
              <a:rPr lang="en-US" altLang="en-US" i="1" dirty="0"/>
              <a:t>A</a:t>
            </a:r>
            <a:r>
              <a:rPr lang="en-US" altLang="en-US" dirty="0"/>
              <a:t> have different outputs), whereas </a:t>
            </a:r>
            <a:r>
              <a:rPr lang="en-US" altLang="en-US" i="1" dirty="0"/>
              <a:t>g</a:t>
            </a:r>
            <a:r>
              <a:rPr lang="en-US" altLang="en-US" dirty="0"/>
              <a:t> does take on the same value twice (both 2 and 3 have the same output, 4).</a:t>
            </a:r>
          </a:p>
          <a:p>
            <a:pPr>
              <a:spcAft>
                <a:spcPts val="600"/>
              </a:spcAft>
            </a:pPr>
            <a:r>
              <a:rPr lang="en-US" altLang="en-US" dirty="0"/>
              <a:t>In symbols,</a:t>
            </a:r>
          </a:p>
        </p:txBody>
      </p:sp>
      <p:sp>
        <p:nvSpPr>
          <p:cNvPr id="5" name="Content Placeholder 4">
            <a:extLst>
              <a:ext uri="{FF2B5EF4-FFF2-40B4-BE49-F238E27FC236}">
                <a16:creationId xmlns="" xmlns:a16="http://schemas.microsoft.com/office/drawing/2014/main" id="{01C77F4B-2605-4A51-9892-38C35ED8A8EF}"/>
              </a:ext>
            </a:extLst>
          </p:cNvPr>
          <p:cNvSpPr>
            <a:spLocks noGrp="1"/>
          </p:cNvSpPr>
          <p:nvPr>
            <p:ph sz="quarter" idx="25"/>
          </p:nvPr>
        </p:nvSpPr>
        <p:spPr>
          <a:xfrm>
            <a:off x="2504170" y="4135126"/>
            <a:ext cx="1549400" cy="356730"/>
          </a:xfrm>
        </p:spPr>
        <p:txBody>
          <a:bodyPr/>
          <a:lstStyle/>
          <a:p>
            <a:r>
              <a:rPr lang="en-US" altLang="en-US" i="1" dirty="0"/>
              <a:t>g</a:t>
            </a:r>
            <a:r>
              <a:rPr lang="en-US" altLang="en-US" sz="400" dirty="0"/>
              <a:t> </a:t>
            </a:r>
            <a:r>
              <a:rPr lang="en-US" altLang="en-US" dirty="0"/>
              <a:t>(2) = </a:t>
            </a:r>
            <a:r>
              <a:rPr lang="en-US" altLang="en-US" i="1" dirty="0"/>
              <a:t>g</a:t>
            </a:r>
            <a:r>
              <a:rPr lang="en-US" altLang="en-US" sz="400" dirty="0"/>
              <a:t> </a:t>
            </a:r>
            <a:r>
              <a:rPr lang="en-US" altLang="en-US" dirty="0"/>
              <a:t>(3)</a:t>
            </a:r>
            <a:endParaRPr lang="en-US" dirty="0"/>
          </a:p>
        </p:txBody>
      </p:sp>
      <p:sp>
        <p:nvSpPr>
          <p:cNvPr id="6" name="Content Placeholder 5">
            <a:extLst>
              <a:ext uri="{FF2B5EF4-FFF2-40B4-BE49-F238E27FC236}">
                <a16:creationId xmlns="" xmlns:a16="http://schemas.microsoft.com/office/drawing/2014/main" id="{22CE41D2-1634-4331-9011-0905F587EE28}"/>
              </a:ext>
            </a:extLst>
          </p:cNvPr>
          <p:cNvSpPr>
            <a:spLocks noGrp="1"/>
          </p:cNvSpPr>
          <p:nvPr>
            <p:ph sz="quarter" idx="26"/>
          </p:nvPr>
        </p:nvSpPr>
        <p:spPr>
          <a:xfrm>
            <a:off x="736600" y="4803953"/>
            <a:ext cx="4513826" cy="364970"/>
          </a:xfrm>
        </p:spPr>
        <p:txBody>
          <a:bodyPr/>
          <a:lstStyle/>
          <a:p>
            <a:r>
              <a:rPr lang="en-US" altLang="en-US" dirty="0"/>
              <a:t>but </a:t>
            </a:r>
            <a:r>
              <a:rPr lang="en-US" altLang="en-US" i="1" dirty="0"/>
              <a:t>f</a:t>
            </a:r>
            <a:r>
              <a:rPr lang="en-US" altLang="en-US" sz="400" i="1" dirty="0"/>
              <a:t> </a:t>
            </a:r>
            <a:r>
              <a:rPr lang="en-US" altLang="en-US" dirty="0"/>
              <a:t>(</a:t>
            </a:r>
            <a:r>
              <a:rPr lang="en-US" altLang="en-US" i="1" dirty="0"/>
              <a:t>x</a:t>
            </a:r>
            <a:r>
              <a:rPr lang="en-US" altLang="en-US" baseline="-25000" dirty="0"/>
              <a:t>1</a:t>
            </a:r>
            <a:r>
              <a:rPr lang="en-US" altLang="en-US" dirty="0"/>
              <a:t>) ≠ </a:t>
            </a:r>
            <a:r>
              <a:rPr lang="en-US" altLang="en-US" i="1" dirty="0"/>
              <a:t>f</a:t>
            </a:r>
            <a:r>
              <a:rPr lang="en-US" altLang="en-US" sz="400" i="1" dirty="0"/>
              <a:t> </a:t>
            </a:r>
            <a:r>
              <a:rPr lang="en-US" altLang="en-US" dirty="0"/>
              <a:t>(</a:t>
            </a:r>
            <a:r>
              <a:rPr lang="en-US" altLang="en-US" i="1" dirty="0"/>
              <a:t>x</a:t>
            </a:r>
            <a:r>
              <a:rPr lang="en-US" altLang="en-US" baseline="-25000" dirty="0"/>
              <a:t>2</a:t>
            </a:r>
            <a:r>
              <a:rPr lang="en-US" altLang="en-US" dirty="0"/>
              <a:t>) whenever </a:t>
            </a:r>
            <a:r>
              <a:rPr lang="en-US" altLang="en-US" i="1" dirty="0"/>
              <a:t>x</a:t>
            </a:r>
            <a:r>
              <a:rPr lang="en-US" altLang="en-US" baseline="-25000" dirty="0"/>
              <a:t>1 </a:t>
            </a:r>
            <a:r>
              <a:rPr lang="en-US" altLang="en-US" dirty="0"/>
              <a:t>≠ </a:t>
            </a:r>
            <a:r>
              <a:rPr lang="en-US" altLang="en-US" i="1" dirty="0"/>
              <a:t>x</a:t>
            </a:r>
            <a:r>
              <a:rPr lang="en-US" altLang="en-US" baseline="-25000" dirty="0"/>
              <a:t>2</a:t>
            </a:r>
            <a:endParaRPr lang="en-US" dirty="0"/>
          </a:p>
        </p:txBody>
      </p:sp>
      <p:sp>
        <p:nvSpPr>
          <p:cNvPr id="9" name="Content Placeholder 7">
            <a:extLst>
              <a:ext uri="{FF2B5EF4-FFF2-40B4-BE49-F238E27FC236}">
                <a16:creationId xmlns="" xmlns:a16="http://schemas.microsoft.com/office/drawing/2014/main" id="{4504EB45-220D-48FB-ADF2-528F2E254991}"/>
              </a:ext>
            </a:extLst>
          </p:cNvPr>
          <p:cNvSpPr>
            <a:spLocks noGrp="1"/>
          </p:cNvSpPr>
          <p:nvPr>
            <p:ph sz="quarter" idx="28"/>
          </p:nvPr>
        </p:nvSpPr>
        <p:spPr>
          <a:xfrm>
            <a:off x="8315545" y="5854770"/>
            <a:ext cx="2331341" cy="206394"/>
          </a:xfrm>
        </p:spPr>
        <p:txBody>
          <a:bodyPr/>
          <a:lstStyle/>
          <a:p>
            <a:pPr algn="ctr"/>
            <a:r>
              <a:rPr lang="en-US" altLang="en-US" sz="1200" b="1" dirty="0" smtClean="0"/>
              <a:t>Figure </a:t>
            </a:r>
            <a:r>
              <a:rPr lang="en-US" altLang="en-US" sz="1200" b="1" dirty="0"/>
              <a:t>1</a:t>
            </a:r>
          </a:p>
        </p:txBody>
      </p:sp>
      <p:sp>
        <p:nvSpPr>
          <p:cNvPr id="8" name="Content Placeholder 7">
            <a:extLst>
              <a:ext uri="{FF2B5EF4-FFF2-40B4-BE49-F238E27FC236}">
                <a16:creationId xmlns="" xmlns:a16="http://schemas.microsoft.com/office/drawing/2014/main" id="{4504EB45-220D-48FB-ADF2-528F2E254991}"/>
              </a:ext>
            </a:extLst>
          </p:cNvPr>
          <p:cNvSpPr>
            <a:spLocks noGrp="1"/>
          </p:cNvSpPr>
          <p:nvPr>
            <p:ph sz="quarter" idx="28"/>
          </p:nvPr>
        </p:nvSpPr>
        <p:spPr>
          <a:xfrm>
            <a:off x="8378280" y="5505842"/>
            <a:ext cx="2331341" cy="202627"/>
          </a:xfrm>
        </p:spPr>
        <p:txBody>
          <a:bodyPr/>
          <a:lstStyle/>
          <a:p>
            <a:pPr algn="ctr"/>
            <a:r>
              <a:rPr lang="en-US" altLang="en-US" sz="1400" i="1" dirty="0"/>
              <a:t>f</a:t>
            </a:r>
            <a:r>
              <a:rPr lang="en-US" altLang="en-US" sz="1400" dirty="0"/>
              <a:t> is one-to-one; </a:t>
            </a:r>
            <a:r>
              <a:rPr lang="en-US" altLang="en-US" sz="1400" i="1" dirty="0"/>
              <a:t>g</a:t>
            </a:r>
            <a:r>
              <a:rPr lang="en-US" altLang="en-US" sz="1400" dirty="0"/>
              <a:t> is not</a:t>
            </a:r>
            <a:r>
              <a:rPr lang="en-US" altLang="en-US" sz="1400" dirty="0" smtClean="0"/>
              <a:t>.</a:t>
            </a:r>
            <a:endParaRPr lang="en-US" altLang="en-US" sz="1400" b="1" dirty="0"/>
          </a:p>
        </p:txBody>
      </p:sp>
      <p:pic>
        <p:nvPicPr>
          <p:cNvPr id="11" name="Content Placeholder 10" descr="Arrow diagrams of functions f and g. For f, every point in A corresponds to one and only point in B. For g, two points in A have the same image in B. ">
            <a:extLst>
              <a:ext uri="{FF2B5EF4-FFF2-40B4-BE49-F238E27FC236}">
                <a16:creationId xmlns="" xmlns:a16="http://schemas.microsoft.com/office/drawing/2014/main" id="{F5367489-101E-4EEE-9EE2-E4263E1E6454}"/>
              </a:ext>
            </a:extLst>
          </p:cNvPr>
          <p:cNvPicPr>
            <a:picLocks noGrp="1" noChangeAspect="1"/>
          </p:cNvPicPr>
          <p:nvPr>
            <p:ph sz="quarter" idx="27"/>
          </p:nvPr>
        </p:nvPicPr>
        <p:blipFill>
          <a:blip r:embed="rId2"/>
          <a:stretch>
            <a:fillRect/>
          </a:stretch>
        </p:blipFill>
        <p:spPr>
          <a:xfrm>
            <a:off x="8019438" y="1927088"/>
            <a:ext cx="2789897" cy="3369029"/>
          </a:xfrm>
          <a:prstGeom prst="rect">
            <a:avLst/>
          </a:prstGeom>
        </p:spPr>
      </p:pic>
    </p:spTree>
    <p:extLst>
      <p:ext uri="{BB962C8B-B14F-4D97-AF65-F5344CB8AC3E}">
        <p14:creationId xmlns:p14="http://schemas.microsoft.com/office/powerpoint/2010/main" val="1480204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0C3E22-8FDC-4C73-8AB5-86FFC99923BA}"/>
              </a:ext>
            </a:extLst>
          </p:cNvPr>
          <p:cNvSpPr>
            <a:spLocks noGrp="1"/>
          </p:cNvSpPr>
          <p:nvPr>
            <p:ph type="title"/>
          </p:nvPr>
        </p:nvSpPr>
        <p:spPr/>
        <p:txBody>
          <a:bodyPr/>
          <a:lstStyle/>
          <a:p>
            <a:r>
              <a:rPr lang="en-US" altLang="en-US" dirty="0" smtClean="0"/>
              <a:t>Inverse Functions (4 of 14)</a:t>
            </a:r>
            <a:endParaRPr lang="en-US" dirty="0"/>
          </a:p>
        </p:txBody>
      </p:sp>
      <p:sp>
        <p:nvSpPr>
          <p:cNvPr id="3" name="Content Placeholder 2">
            <a:extLst>
              <a:ext uri="{FF2B5EF4-FFF2-40B4-BE49-F238E27FC236}">
                <a16:creationId xmlns="" xmlns:a16="http://schemas.microsoft.com/office/drawing/2014/main" id="{A1AD58BC-1F8B-4046-B46E-4C130653B09D}"/>
              </a:ext>
            </a:extLst>
          </p:cNvPr>
          <p:cNvSpPr>
            <a:spLocks noGrp="1"/>
          </p:cNvSpPr>
          <p:nvPr>
            <p:ph sz="quarter" idx="23"/>
          </p:nvPr>
        </p:nvSpPr>
        <p:spPr>
          <a:xfrm>
            <a:off x="736600" y="1289050"/>
            <a:ext cx="10718800" cy="1216406"/>
          </a:xfrm>
        </p:spPr>
        <p:txBody>
          <a:bodyPr/>
          <a:lstStyle/>
          <a:p>
            <a:pPr>
              <a:lnSpc>
                <a:spcPct val="100000"/>
              </a:lnSpc>
              <a:spcAft>
                <a:spcPts val="600"/>
              </a:spcAft>
            </a:pPr>
            <a:r>
              <a:rPr lang="en-US" altLang="en-US" dirty="0"/>
              <a:t>Functions that share this property with </a:t>
            </a:r>
            <a:r>
              <a:rPr lang="en-US" altLang="en-US" i="1" dirty="0"/>
              <a:t>f</a:t>
            </a:r>
            <a:r>
              <a:rPr lang="en-US" altLang="en-US" dirty="0"/>
              <a:t> are called </a:t>
            </a:r>
            <a:r>
              <a:rPr lang="en-US" altLang="en-US" i="1" dirty="0"/>
              <a:t>one-to-one functions</a:t>
            </a:r>
            <a:r>
              <a:rPr lang="en-US" altLang="en-US" dirty="0"/>
              <a:t>.</a:t>
            </a:r>
          </a:p>
          <a:p>
            <a:pPr>
              <a:lnSpc>
                <a:spcPct val="100000"/>
              </a:lnSpc>
              <a:spcAft>
                <a:spcPts val="600"/>
              </a:spcAft>
            </a:pPr>
            <a:r>
              <a:rPr lang="en-US" b="1" dirty="0">
                <a:solidFill>
                  <a:srgbClr val="EF2E24"/>
                </a:solidFill>
              </a:rPr>
              <a:t>1</a:t>
            </a:r>
            <a:r>
              <a:rPr lang="en-US" b="1" dirty="0">
                <a:solidFill>
                  <a:srgbClr val="0000A3"/>
                </a:solidFill>
              </a:rPr>
              <a:t> </a:t>
            </a:r>
            <a:r>
              <a:rPr lang="en-US" b="1" dirty="0">
                <a:solidFill>
                  <a:srgbClr val="EF2E24"/>
                </a:solidFill>
              </a:rPr>
              <a:t>Definition</a:t>
            </a:r>
            <a:r>
              <a:rPr lang="en-US" b="1" dirty="0">
                <a:solidFill>
                  <a:srgbClr val="0000A3"/>
                </a:solidFill>
              </a:rPr>
              <a:t> </a:t>
            </a:r>
            <a:r>
              <a:rPr lang="en-US" dirty="0"/>
              <a:t>A function </a:t>
            </a:r>
            <a:r>
              <a:rPr lang="en-US" i="1" dirty="0"/>
              <a:t>f</a:t>
            </a:r>
            <a:r>
              <a:rPr lang="en-US" dirty="0"/>
              <a:t> is called a </a:t>
            </a:r>
            <a:r>
              <a:rPr lang="en-US" b="1" dirty="0"/>
              <a:t>one-to-one function </a:t>
            </a:r>
            <a:r>
              <a:rPr lang="en-US" dirty="0"/>
              <a:t>if it never takes on</a:t>
            </a:r>
            <a:br>
              <a:rPr lang="en-US" dirty="0"/>
            </a:br>
            <a:r>
              <a:rPr lang="en-US" dirty="0"/>
              <a:t>the same value twice; that is.</a:t>
            </a:r>
          </a:p>
        </p:txBody>
      </p:sp>
      <p:graphicFrame>
        <p:nvGraphicFramePr>
          <p:cNvPr id="8" name="Content Placeholder 7" descr="f(x_1) != f(x_2) whenever (x_1) != (x_2)">
            <a:extLst>
              <a:ext uri="{FF2B5EF4-FFF2-40B4-BE49-F238E27FC236}">
                <a16:creationId xmlns="" xmlns:a16="http://schemas.microsoft.com/office/drawing/2014/main" id="{C65492C9-25B9-4C08-996B-AFBD28DC146E}"/>
              </a:ext>
            </a:extLst>
          </p:cNvPr>
          <p:cNvGraphicFramePr>
            <a:graphicFrameLocks noGrp="1" noChangeAspect="1"/>
          </p:cNvGraphicFramePr>
          <p:nvPr>
            <p:ph sz="quarter" idx="24"/>
            <p:extLst>
              <p:ext uri="{D42A27DB-BD31-4B8C-83A1-F6EECF244321}">
                <p14:modId xmlns:p14="http://schemas.microsoft.com/office/powerpoint/2010/main" val="3681632974"/>
              </p:ext>
            </p:extLst>
          </p:nvPr>
        </p:nvGraphicFramePr>
        <p:xfrm>
          <a:off x="4002088" y="2957291"/>
          <a:ext cx="4181475" cy="401638"/>
        </p:xfrm>
        <a:graphic>
          <a:graphicData uri="http://schemas.openxmlformats.org/presentationml/2006/ole">
            <mc:AlternateContent xmlns:mc="http://schemas.openxmlformats.org/markup-compatibility/2006">
              <mc:Choice xmlns:v="urn:schemas-microsoft-com:vml" Requires="v">
                <p:oleObj spid="_x0000_s407742" name="Equation" r:id="rId3" imgW="4495680" imgH="431640" progId="Equation.DSMT4">
                  <p:embed/>
                </p:oleObj>
              </mc:Choice>
              <mc:Fallback>
                <p:oleObj name="Equation" r:id="rId3" imgW="4495680" imgH="431640" progId="Equation.DSMT4">
                  <p:embed/>
                  <p:pic>
                    <p:nvPicPr>
                      <p:cNvPr id="0" name="Picture 148" descr="f(x_1) != f(x_2) whenever (x_1) != (x_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2088" y="2957291"/>
                        <a:ext cx="41814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3325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23F8-C782-45B5-AE1B-B5C5E9B1BFA6}"/>
              </a:ext>
            </a:extLst>
          </p:cNvPr>
          <p:cNvSpPr>
            <a:spLocks noGrp="1"/>
          </p:cNvSpPr>
          <p:nvPr>
            <p:ph type="title"/>
          </p:nvPr>
        </p:nvSpPr>
        <p:spPr/>
        <p:txBody>
          <a:bodyPr/>
          <a:lstStyle/>
          <a:p>
            <a:r>
              <a:rPr lang="en-US" altLang="en-US" dirty="0" smtClean="0"/>
              <a:t>Inverse Functions (5 of 14)</a:t>
            </a:r>
            <a:endParaRPr lang="en-US" dirty="0"/>
          </a:p>
        </p:txBody>
      </p:sp>
      <p:sp>
        <p:nvSpPr>
          <p:cNvPr id="3" name="Content Placeholder 2">
            <a:extLst>
              <a:ext uri="{FF2B5EF4-FFF2-40B4-BE49-F238E27FC236}">
                <a16:creationId xmlns="" xmlns:a16="http://schemas.microsoft.com/office/drawing/2014/main" id="{A981BF19-BEF0-4EDA-861D-F7665BC55703}"/>
              </a:ext>
            </a:extLst>
          </p:cNvPr>
          <p:cNvSpPr>
            <a:spLocks noGrp="1"/>
          </p:cNvSpPr>
          <p:nvPr>
            <p:ph sz="quarter" idx="23"/>
          </p:nvPr>
        </p:nvSpPr>
        <p:spPr>
          <a:xfrm>
            <a:off x="736600" y="1289048"/>
            <a:ext cx="6112256" cy="2053691"/>
          </a:xfrm>
        </p:spPr>
        <p:txBody>
          <a:bodyPr/>
          <a:lstStyle/>
          <a:p>
            <a:pPr>
              <a:lnSpc>
                <a:spcPct val="100000"/>
              </a:lnSpc>
              <a:spcAft>
                <a:spcPts val="600"/>
              </a:spcAft>
            </a:pPr>
            <a:r>
              <a:rPr lang="en-US" altLang="en-US" dirty="0"/>
              <a:t>If a horizontal line intersects the graph of </a:t>
            </a:r>
            <a:r>
              <a:rPr lang="en-US" altLang="en-US" i="1" dirty="0"/>
              <a:t>f</a:t>
            </a:r>
            <a:r>
              <a:rPr lang="en-US" altLang="en-US" dirty="0"/>
              <a:t> in more than one point, then we see from Figure 2 that there are numbers </a:t>
            </a:r>
            <a:r>
              <a:rPr lang="en-US" altLang="en-US" i="1" dirty="0"/>
              <a:t>x</a:t>
            </a:r>
            <a:r>
              <a:rPr lang="en-US" altLang="en-US" baseline="-25000" dirty="0"/>
              <a:t>1</a:t>
            </a:r>
            <a:r>
              <a:rPr lang="en-US" altLang="en-US" dirty="0"/>
              <a:t> and </a:t>
            </a:r>
            <a:r>
              <a:rPr lang="en-US" altLang="en-US" i="1" dirty="0"/>
              <a:t>x</a:t>
            </a:r>
            <a:r>
              <a:rPr lang="en-US" altLang="en-US" baseline="-25000" dirty="0"/>
              <a:t>2 </a:t>
            </a:r>
            <a:r>
              <a:rPr lang="en-US" altLang="en-US" dirty="0"/>
              <a:t>such that </a:t>
            </a:r>
            <a:r>
              <a:rPr lang="en-US" altLang="en-US" i="1" dirty="0"/>
              <a:t>f</a:t>
            </a:r>
            <a:r>
              <a:rPr lang="en-US" altLang="en-US" sz="400" i="1" dirty="0"/>
              <a:t> </a:t>
            </a:r>
            <a:r>
              <a:rPr lang="en-US" altLang="en-US" dirty="0"/>
              <a:t>(</a:t>
            </a:r>
            <a:r>
              <a:rPr lang="en-US" altLang="en-US" i="1" dirty="0"/>
              <a:t>x</a:t>
            </a:r>
            <a:r>
              <a:rPr lang="en-US" altLang="en-US" baseline="-25000" dirty="0"/>
              <a:t>1</a:t>
            </a:r>
            <a:r>
              <a:rPr lang="en-US" altLang="en-US" dirty="0"/>
              <a:t>) = </a:t>
            </a:r>
            <a:r>
              <a:rPr lang="en-US" altLang="en-US" i="1" dirty="0"/>
              <a:t>f</a:t>
            </a:r>
            <a:r>
              <a:rPr lang="en-US" altLang="en-US" sz="400" i="1" dirty="0"/>
              <a:t> </a:t>
            </a:r>
            <a:r>
              <a:rPr lang="en-US" altLang="en-US" dirty="0"/>
              <a:t>(</a:t>
            </a:r>
            <a:r>
              <a:rPr lang="en-US" altLang="en-US" i="1" dirty="0"/>
              <a:t>x</a:t>
            </a:r>
            <a:r>
              <a:rPr lang="en-US" altLang="en-US" baseline="-25000" dirty="0"/>
              <a:t>2</a:t>
            </a:r>
            <a:r>
              <a:rPr lang="en-US" altLang="en-US" dirty="0"/>
              <a:t>).</a:t>
            </a:r>
          </a:p>
          <a:p>
            <a:pPr>
              <a:lnSpc>
                <a:spcPct val="100000"/>
              </a:lnSpc>
              <a:spcAft>
                <a:spcPts val="600"/>
              </a:spcAft>
            </a:pPr>
            <a:r>
              <a:rPr lang="en-US" altLang="en-US" dirty="0"/>
              <a:t>This means that </a:t>
            </a:r>
            <a:r>
              <a:rPr lang="en-US" altLang="en-US" i="1" dirty="0"/>
              <a:t>f</a:t>
            </a:r>
            <a:r>
              <a:rPr lang="en-US" altLang="en-US" dirty="0"/>
              <a:t> is not one-to-one.</a:t>
            </a:r>
          </a:p>
        </p:txBody>
      </p:sp>
      <p:sp>
        <p:nvSpPr>
          <p:cNvPr id="8" name="Content Placeholder 5">
            <a:extLst>
              <a:ext uri="{FF2B5EF4-FFF2-40B4-BE49-F238E27FC236}">
                <a16:creationId xmlns="" xmlns:a16="http://schemas.microsoft.com/office/drawing/2014/main" id="{95F06C8E-4E15-4421-A5E5-746A7B9C7887}"/>
              </a:ext>
            </a:extLst>
          </p:cNvPr>
          <p:cNvSpPr>
            <a:spLocks noGrp="1"/>
          </p:cNvSpPr>
          <p:nvPr>
            <p:ph sz="quarter" idx="26"/>
          </p:nvPr>
        </p:nvSpPr>
        <p:spPr>
          <a:xfrm>
            <a:off x="8330882" y="4505984"/>
            <a:ext cx="2822595" cy="222762"/>
          </a:xfrm>
        </p:spPr>
        <p:txBody>
          <a:bodyPr/>
          <a:lstStyle/>
          <a:p>
            <a:pPr algn="ctr"/>
            <a:r>
              <a:rPr lang="en-US" altLang="en-US" sz="1200" b="1" dirty="0" smtClean="0"/>
              <a:t>Figure </a:t>
            </a:r>
            <a:r>
              <a:rPr lang="en-US" altLang="en-US" sz="1200" b="1" dirty="0"/>
              <a:t>2</a:t>
            </a:r>
          </a:p>
        </p:txBody>
      </p:sp>
      <p:sp>
        <p:nvSpPr>
          <p:cNvPr id="6" name="Content Placeholder 5">
            <a:extLst>
              <a:ext uri="{FF2B5EF4-FFF2-40B4-BE49-F238E27FC236}">
                <a16:creationId xmlns="" xmlns:a16="http://schemas.microsoft.com/office/drawing/2014/main" id="{95F06C8E-4E15-4421-A5E5-746A7B9C7887}"/>
              </a:ext>
            </a:extLst>
          </p:cNvPr>
          <p:cNvSpPr>
            <a:spLocks noGrp="1"/>
          </p:cNvSpPr>
          <p:nvPr>
            <p:ph sz="quarter" idx="26"/>
          </p:nvPr>
        </p:nvSpPr>
        <p:spPr>
          <a:xfrm>
            <a:off x="8652020" y="3969126"/>
            <a:ext cx="2822595" cy="421302"/>
          </a:xfrm>
        </p:spPr>
        <p:txBody>
          <a:bodyPr/>
          <a:lstStyle/>
          <a:p>
            <a:pPr algn="ctr"/>
            <a:r>
              <a:rPr lang="en-US" altLang="en-US" sz="1400" dirty="0"/>
              <a:t>This function is not one-to-one because </a:t>
            </a:r>
            <a:r>
              <a:rPr lang="en-US" altLang="en-US" sz="1400" i="1" dirty="0"/>
              <a:t>f</a:t>
            </a:r>
            <a:r>
              <a:rPr lang="en-US" altLang="en-US" sz="1400" dirty="0"/>
              <a:t> (</a:t>
            </a:r>
            <a:r>
              <a:rPr lang="en-US" altLang="en-US" sz="1400" i="1" dirty="0"/>
              <a:t>x</a:t>
            </a:r>
            <a:r>
              <a:rPr lang="en-US" altLang="en-US" sz="1400" baseline="-25000" dirty="0"/>
              <a:t>1</a:t>
            </a:r>
            <a:r>
              <a:rPr lang="en-US" altLang="en-US" sz="1400" dirty="0"/>
              <a:t>) = </a:t>
            </a:r>
            <a:r>
              <a:rPr lang="en-US" altLang="en-US" sz="1400" i="1" dirty="0"/>
              <a:t>f</a:t>
            </a:r>
            <a:r>
              <a:rPr lang="en-US" altLang="en-US" sz="1400" dirty="0"/>
              <a:t> (</a:t>
            </a:r>
            <a:r>
              <a:rPr lang="en-US" altLang="en-US" sz="1400" i="1" dirty="0"/>
              <a:t>x</a:t>
            </a:r>
            <a:r>
              <a:rPr lang="en-US" altLang="en-US" sz="1400" baseline="-25000" dirty="0"/>
              <a:t>2</a:t>
            </a:r>
            <a:r>
              <a:rPr lang="en-US" altLang="en-US" sz="1400" dirty="0" smtClean="0"/>
              <a:t>).</a:t>
            </a:r>
            <a:endParaRPr lang="en-US" altLang="en-US" sz="1400" b="1" dirty="0"/>
          </a:p>
        </p:txBody>
      </p:sp>
      <p:pic>
        <p:nvPicPr>
          <p:cNvPr id="12" name="Content Placeholder 11" descr="The function y = f(x) is graphed on the x y coordinate plane. The curve rises in the first quadrant uo tp a high point, then falls. A horizontal line intersects the curve at two points. The points are (x_1, f(x_1)) and (x_2, f(x_2)). &#10;">
            <a:extLst>
              <a:ext uri="{FF2B5EF4-FFF2-40B4-BE49-F238E27FC236}">
                <a16:creationId xmlns="" xmlns:a16="http://schemas.microsoft.com/office/drawing/2014/main" id="{0592D3EC-C6F5-4BB8-806B-AEBBADA7598B}"/>
              </a:ext>
            </a:extLst>
          </p:cNvPr>
          <p:cNvPicPr>
            <a:picLocks noGrp="1" noChangeAspect="1"/>
          </p:cNvPicPr>
          <p:nvPr>
            <p:ph sz="quarter" idx="25"/>
          </p:nvPr>
        </p:nvPicPr>
        <p:blipFill>
          <a:blip r:embed="rId2"/>
          <a:stretch>
            <a:fillRect/>
          </a:stretch>
        </p:blipFill>
        <p:spPr>
          <a:xfrm>
            <a:off x="8330882" y="1593848"/>
            <a:ext cx="3022918" cy="2156517"/>
          </a:xfrm>
          <a:prstGeom prst="rect">
            <a:avLst/>
          </a:prstGeom>
        </p:spPr>
      </p:pic>
      <p:sp>
        <p:nvSpPr>
          <p:cNvPr id="4" name="Content Placeholder 3">
            <a:extLst>
              <a:ext uri="{FF2B5EF4-FFF2-40B4-BE49-F238E27FC236}">
                <a16:creationId xmlns="" xmlns:a16="http://schemas.microsoft.com/office/drawing/2014/main" id="{E9BC174F-21CF-41D6-A84D-1976486573BA}"/>
              </a:ext>
            </a:extLst>
          </p:cNvPr>
          <p:cNvSpPr>
            <a:spLocks noGrp="1"/>
          </p:cNvSpPr>
          <p:nvPr>
            <p:ph sz="quarter" idx="24"/>
          </p:nvPr>
        </p:nvSpPr>
        <p:spPr>
          <a:xfrm>
            <a:off x="736600" y="3342739"/>
            <a:ext cx="6357374" cy="1064622"/>
          </a:xfrm>
        </p:spPr>
        <p:txBody>
          <a:bodyPr/>
          <a:lstStyle/>
          <a:p>
            <a:pPr>
              <a:lnSpc>
                <a:spcPct val="100000"/>
              </a:lnSpc>
              <a:spcAft>
                <a:spcPts val="600"/>
              </a:spcAft>
            </a:pPr>
            <a:r>
              <a:rPr lang="en-US" altLang="en-US" dirty="0"/>
              <a:t>Therefore we have the following geometric method for determining whether a function is one-to-one.</a:t>
            </a:r>
            <a:endParaRPr lang="en-US" dirty="0"/>
          </a:p>
        </p:txBody>
      </p:sp>
      <p:sp>
        <p:nvSpPr>
          <p:cNvPr id="7" name="Content Placeholder 6">
            <a:extLst>
              <a:ext uri="{FF2B5EF4-FFF2-40B4-BE49-F238E27FC236}">
                <a16:creationId xmlns="" xmlns:a16="http://schemas.microsoft.com/office/drawing/2014/main" id="{97EB7B36-2A55-4ACA-9AC8-3B5253050EFF}"/>
              </a:ext>
            </a:extLst>
          </p:cNvPr>
          <p:cNvSpPr>
            <a:spLocks noGrp="1"/>
          </p:cNvSpPr>
          <p:nvPr>
            <p:ph sz="quarter" idx="27"/>
          </p:nvPr>
        </p:nvSpPr>
        <p:spPr>
          <a:xfrm>
            <a:off x="736600" y="5118897"/>
            <a:ext cx="10718800" cy="666543"/>
          </a:xfrm>
        </p:spPr>
        <p:txBody>
          <a:bodyPr/>
          <a:lstStyle/>
          <a:p>
            <a:r>
              <a:rPr lang="en-US" b="1" dirty="0">
                <a:solidFill>
                  <a:srgbClr val="EF2E24"/>
                </a:solidFill>
              </a:rPr>
              <a:t>Horizontal Line Test</a:t>
            </a:r>
            <a:r>
              <a:rPr lang="en-US" b="1" dirty="0">
                <a:solidFill>
                  <a:srgbClr val="0000A3"/>
                </a:solidFill>
              </a:rPr>
              <a:t> </a:t>
            </a:r>
            <a:r>
              <a:rPr lang="en-US" dirty="0"/>
              <a:t>A function is one-to-one if and only if no horizontal line</a:t>
            </a:r>
            <a:br>
              <a:rPr lang="en-US" dirty="0"/>
            </a:br>
            <a:r>
              <a:rPr lang="en-US" dirty="0"/>
              <a:t>intersects its graph more than once.</a:t>
            </a:r>
          </a:p>
        </p:txBody>
      </p:sp>
    </p:spTree>
    <p:extLst>
      <p:ext uri="{BB962C8B-B14F-4D97-AF65-F5344CB8AC3E}">
        <p14:creationId xmlns:p14="http://schemas.microsoft.com/office/powerpoint/2010/main" val="1897500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30BBA93-0991-4282-BE77-BD68D1D30C9C}"/>
              </a:ext>
            </a:extLst>
          </p:cNvPr>
          <p:cNvSpPr>
            <a:spLocks noGrp="1"/>
          </p:cNvSpPr>
          <p:nvPr>
            <p:ph type="title"/>
          </p:nvPr>
        </p:nvSpPr>
        <p:spPr/>
        <p:txBody>
          <a:bodyPr/>
          <a:lstStyle/>
          <a:p>
            <a:pPr algn="l"/>
            <a:r>
              <a:rPr lang="en-US" altLang="en-US" dirty="0"/>
              <a:t>Example 1</a:t>
            </a:r>
            <a:endParaRPr lang="en-US" dirty="0"/>
          </a:p>
        </p:txBody>
      </p:sp>
      <p:sp>
        <p:nvSpPr>
          <p:cNvPr id="12" name="Content Placeholder 11">
            <a:extLst>
              <a:ext uri="{FF2B5EF4-FFF2-40B4-BE49-F238E27FC236}">
                <a16:creationId xmlns="" xmlns:a16="http://schemas.microsoft.com/office/drawing/2014/main" id="{93314453-5556-4BA2-AB4D-90AC18C233B1}"/>
              </a:ext>
            </a:extLst>
          </p:cNvPr>
          <p:cNvSpPr>
            <a:spLocks noGrp="1"/>
          </p:cNvSpPr>
          <p:nvPr>
            <p:ph sz="quarter" idx="23"/>
          </p:nvPr>
        </p:nvSpPr>
        <p:spPr>
          <a:xfrm>
            <a:off x="736600" y="1289050"/>
            <a:ext cx="2080342" cy="289027"/>
          </a:xfrm>
        </p:spPr>
        <p:txBody>
          <a:bodyPr/>
          <a:lstStyle/>
          <a:p>
            <a:pPr>
              <a:lnSpc>
                <a:spcPct val="100000"/>
              </a:lnSpc>
              <a:spcAft>
                <a:spcPts val="600"/>
              </a:spcAft>
            </a:pPr>
            <a:r>
              <a:rPr lang="en-US" altLang="en-US" dirty="0"/>
              <a:t>Is the function</a:t>
            </a:r>
            <a:endParaRPr lang="en-US" dirty="0"/>
          </a:p>
        </p:txBody>
      </p:sp>
      <p:graphicFrame>
        <p:nvGraphicFramePr>
          <p:cNvPr id="29" name="Content Placeholder 28" descr="f(x) = (x^3)">
            <a:extLst>
              <a:ext uri="{FF2B5EF4-FFF2-40B4-BE49-F238E27FC236}">
                <a16:creationId xmlns="" xmlns:a16="http://schemas.microsoft.com/office/drawing/2014/main" id="{A244DB8C-1CAD-45CF-ADD1-1B6BCF446F21}"/>
              </a:ext>
            </a:extLst>
          </p:cNvPr>
          <p:cNvGraphicFramePr>
            <a:graphicFrameLocks noGrp="1" noChangeAspect="1"/>
          </p:cNvGraphicFramePr>
          <p:nvPr>
            <p:ph sz="quarter" idx="24"/>
            <p:extLst>
              <p:ext uri="{D42A27DB-BD31-4B8C-83A1-F6EECF244321}">
                <p14:modId xmlns:p14="http://schemas.microsoft.com/office/powerpoint/2010/main" val="64379815"/>
              </p:ext>
            </p:extLst>
          </p:nvPr>
        </p:nvGraphicFramePr>
        <p:xfrm>
          <a:off x="2746375" y="1236663"/>
          <a:ext cx="1168400" cy="406400"/>
        </p:xfrm>
        <a:graphic>
          <a:graphicData uri="http://schemas.openxmlformats.org/presentationml/2006/ole">
            <mc:AlternateContent xmlns:mc="http://schemas.openxmlformats.org/markup-compatibility/2006">
              <mc:Choice xmlns:v="urn:schemas-microsoft-com:vml" Requires="v">
                <p:oleObj spid="_x0000_s409520" name="Equation" r:id="rId3" imgW="1168200" imgH="406080" progId="Equation.DSMT4">
                  <p:embed/>
                </p:oleObj>
              </mc:Choice>
              <mc:Fallback>
                <p:oleObj name="Equation" r:id="rId3" imgW="1168200" imgH="406080" progId="Equation.DSMT4">
                  <p:embed/>
                  <p:pic>
                    <p:nvPicPr>
                      <p:cNvPr id="0" name="Picture 734" descr="f(x) = (x^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75" y="1236663"/>
                        <a:ext cx="116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 xmlns:a16="http://schemas.microsoft.com/office/drawing/2014/main" id="{1ABF8BB0-103E-4ED5-8F75-230AE495B116}"/>
              </a:ext>
            </a:extLst>
          </p:cNvPr>
          <p:cNvSpPr>
            <a:spLocks noGrp="1"/>
          </p:cNvSpPr>
          <p:nvPr>
            <p:ph sz="quarter" idx="25"/>
          </p:nvPr>
        </p:nvSpPr>
        <p:spPr>
          <a:xfrm>
            <a:off x="3998656" y="1293219"/>
            <a:ext cx="1805400" cy="323520"/>
          </a:xfrm>
        </p:spPr>
        <p:txBody>
          <a:bodyPr/>
          <a:lstStyle/>
          <a:p>
            <a:pPr>
              <a:lnSpc>
                <a:spcPct val="100000"/>
              </a:lnSpc>
              <a:spcAft>
                <a:spcPts val="600"/>
              </a:spcAft>
            </a:pPr>
            <a:r>
              <a:rPr lang="en-US" altLang="en-US" dirty="0"/>
              <a:t>one-to-one?</a:t>
            </a:r>
            <a:endParaRPr lang="en-US" dirty="0"/>
          </a:p>
        </p:txBody>
      </p:sp>
      <p:sp>
        <p:nvSpPr>
          <p:cNvPr id="15" name="Content Placeholder 14">
            <a:extLst>
              <a:ext uri="{FF2B5EF4-FFF2-40B4-BE49-F238E27FC236}">
                <a16:creationId xmlns="" xmlns:a16="http://schemas.microsoft.com/office/drawing/2014/main" id="{D87B6DFD-D9E4-489A-82C9-DA2F038BF6B5}"/>
              </a:ext>
            </a:extLst>
          </p:cNvPr>
          <p:cNvSpPr>
            <a:spLocks noGrp="1"/>
          </p:cNvSpPr>
          <p:nvPr>
            <p:ph sz="quarter" idx="26"/>
          </p:nvPr>
        </p:nvSpPr>
        <p:spPr>
          <a:xfrm>
            <a:off x="712837" y="1922485"/>
            <a:ext cx="1573163" cy="289027"/>
          </a:xfrm>
        </p:spPr>
        <p:txBody>
          <a:bodyPr/>
          <a:lstStyle/>
          <a:p>
            <a:r>
              <a:rPr lang="en-US" altLang="en-US" dirty="0">
                <a:solidFill>
                  <a:srgbClr val="0079C3"/>
                </a:solidFill>
              </a:rPr>
              <a:t>Solution 1:</a:t>
            </a:r>
          </a:p>
        </p:txBody>
      </p:sp>
      <p:sp>
        <p:nvSpPr>
          <p:cNvPr id="16" name="Content Placeholder 15">
            <a:extLst>
              <a:ext uri="{FF2B5EF4-FFF2-40B4-BE49-F238E27FC236}">
                <a16:creationId xmlns="" xmlns:a16="http://schemas.microsoft.com/office/drawing/2014/main" id="{41B9AF55-4265-44C8-8200-FE174F181E19}"/>
              </a:ext>
            </a:extLst>
          </p:cNvPr>
          <p:cNvSpPr>
            <a:spLocks noGrp="1"/>
          </p:cNvSpPr>
          <p:nvPr>
            <p:ph sz="quarter" idx="27"/>
          </p:nvPr>
        </p:nvSpPr>
        <p:spPr>
          <a:xfrm>
            <a:off x="736600" y="2381732"/>
            <a:ext cx="2009572" cy="379507"/>
          </a:xfrm>
        </p:spPr>
        <p:txBody>
          <a:bodyPr/>
          <a:lstStyle/>
          <a:p>
            <a:r>
              <a:rPr lang="en-US" altLang="en-US" dirty="0"/>
              <a:t>If </a:t>
            </a:r>
            <a:r>
              <a:rPr lang="en-US" altLang="en-US" i="1" dirty="0"/>
              <a:t>x</a:t>
            </a:r>
            <a:r>
              <a:rPr lang="en-US" altLang="en-US" baseline="-25000" dirty="0"/>
              <a:t>1</a:t>
            </a:r>
            <a:r>
              <a:rPr lang="en-US" altLang="en-US" dirty="0"/>
              <a:t> ≠ </a:t>
            </a:r>
            <a:r>
              <a:rPr lang="en-US" altLang="en-US" i="1" dirty="0"/>
              <a:t>x</a:t>
            </a:r>
            <a:r>
              <a:rPr lang="en-US" altLang="en-US" baseline="-25000" dirty="0"/>
              <a:t>2</a:t>
            </a:r>
            <a:r>
              <a:rPr lang="en-US" altLang="en-US" dirty="0"/>
              <a:t>, then </a:t>
            </a:r>
            <a:endParaRPr lang="en-US" dirty="0"/>
          </a:p>
        </p:txBody>
      </p:sp>
      <p:graphicFrame>
        <p:nvGraphicFramePr>
          <p:cNvPr id="32" name="Content Placeholder 31" descr="(x_1)^3 != (x_2)^3">
            <a:extLst>
              <a:ext uri="{FF2B5EF4-FFF2-40B4-BE49-F238E27FC236}">
                <a16:creationId xmlns="" xmlns:a16="http://schemas.microsoft.com/office/drawing/2014/main" id="{4CF9803F-F1E3-4D25-B00E-AB606FBEFE76}"/>
              </a:ext>
            </a:extLst>
          </p:cNvPr>
          <p:cNvGraphicFramePr>
            <a:graphicFrameLocks noGrp="1" noChangeAspect="1"/>
          </p:cNvGraphicFramePr>
          <p:nvPr>
            <p:ph sz="quarter" idx="28"/>
            <p:extLst>
              <p:ext uri="{D42A27DB-BD31-4B8C-83A1-F6EECF244321}">
                <p14:modId xmlns:p14="http://schemas.microsoft.com/office/powerpoint/2010/main" val="3444868980"/>
              </p:ext>
            </p:extLst>
          </p:nvPr>
        </p:nvGraphicFramePr>
        <p:xfrm>
          <a:off x="2727325" y="2314033"/>
          <a:ext cx="1143000" cy="431800"/>
        </p:xfrm>
        <a:graphic>
          <a:graphicData uri="http://schemas.openxmlformats.org/presentationml/2006/ole">
            <mc:AlternateContent xmlns:mc="http://schemas.openxmlformats.org/markup-compatibility/2006">
              <mc:Choice xmlns:v="urn:schemas-microsoft-com:vml" Requires="v">
                <p:oleObj spid="_x0000_s409521" name="Equation" r:id="rId5" imgW="1143000" imgH="431640" progId="Equation.DSMT4">
                  <p:embed/>
                </p:oleObj>
              </mc:Choice>
              <mc:Fallback>
                <p:oleObj name="Equation" r:id="rId5" imgW="1143000" imgH="431640" progId="Equation.DSMT4">
                  <p:embed/>
                  <p:pic>
                    <p:nvPicPr>
                      <p:cNvPr id="0" name="Picture 735" descr="(x_1)^3 != (x_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7325" y="2314033"/>
                        <a:ext cx="1143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 xmlns:a16="http://schemas.microsoft.com/office/drawing/2014/main" id="{7C56F8C4-E04A-4487-8160-6793D05D51CA}"/>
              </a:ext>
            </a:extLst>
          </p:cNvPr>
          <p:cNvSpPr>
            <a:spLocks noGrp="1"/>
          </p:cNvSpPr>
          <p:nvPr>
            <p:ph sz="quarter" idx="29"/>
          </p:nvPr>
        </p:nvSpPr>
        <p:spPr>
          <a:xfrm>
            <a:off x="4028402" y="2381732"/>
            <a:ext cx="6856003" cy="288735"/>
          </a:xfrm>
        </p:spPr>
        <p:txBody>
          <a:bodyPr/>
          <a:lstStyle/>
          <a:p>
            <a:r>
              <a:rPr lang="en-US" altLang="en-US" dirty="0"/>
              <a:t>(two different numbers can’t have the same cube).</a:t>
            </a:r>
          </a:p>
        </p:txBody>
      </p:sp>
      <p:sp>
        <p:nvSpPr>
          <p:cNvPr id="19" name="Content Placeholder 18">
            <a:extLst>
              <a:ext uri="{FF2B5EF4-FFF2-40B4-BE49-F238E27FC236}">
                <a16:creationId xmlns="" xmlns:a16="http://schemas.microsoft.com/office/drawing/2014/main" id="{64610FE5-43C0-43EF-9656-EE38F503BB3E}"/>
              </a:ext>
            </a:extLst>
          </p:cNvPr>
          <p:cNvSpPr>
            <a:spLocks noGrp="1"/>
          </p:cNvSpPr>
          <p:nvPr>
            <p:ph sz="quarter" idx="30"/>
          </p:nvPr>
        </p:nvSpPr>
        <p:spPr>
          <a:xfrm>
            <a:off x="727586" y="2898406"/>
            <a:ext cx="3562586" cy="374375"/>
          </a:xfrm>
        </p:spPr>
        <p:txBody>
          <a:bodyPr/>
          <a:lstStyle/>
          <a:p>
            <a:r>
              <a:rPr lang="en-US" altLang="en-US" dirty="0"/>
              <a:t>Therefore, by Definition 1,</a:t>
            </a:r>
            <a:endParaRPr lang="en-US" dirty="0"/>
          </a:p>
        </p:txBody>
      </p:sp>
      <p:graphicFrame>
        <p:nvGraphicFramePr>
          <p:cNvPr id="34" name="Content Placeholder 33" descr="f(x) = (x^3) is one-to-one.">
            <a:extLst>
              <a:ext uri="{FF2B5EF4-FFF2-40B4-BE49-F238E27FC236}">
                <a16:creationId xmlns="" xmlns:a16="http://schemas.microsoft.com/office/drawing/2014/main" id="{DCDEABFF-7B5C-44DC-869A-C18D37669B91}"/>
              </a:ext>
            </a:extLst>
          </p:cNvPr>
          <p:cNvGraphicFramePr>
            <a:graphicFrameLocks noGrp="1" noChangeAspect="1"/>
          </p:cNvGraphicFramePr>
          <p:nvPr>
            <p:ph sz="quarter" idx="31"/>
            <p:extLst>
              <p:ext uri="{D42A27DB-BD31-4B8C-83A1-F6EECF244321}">
                <p14:modId xmlns:p14="http://schemas.microsoft.com/office/powerpoint/2010/main" val="1923976491"/>
              </p:ext>
            </p:extLst>
          </p:nvPr>
        </p:nvGraphicFramePr>
        <p:xfrm>
          <a:off x="4297363" y="2847433"/>
          <a:ext cx="3014662" cy="390525"/>
        </p:xfrm>
        <a:graphic>
          <a:graphicData uri="http://schemas.openxmlformats.org/presentationml/2006/ole">
            <mc:AlternateContent xmlns:mc="http://schemas.openxmlformats.org/markup-compatibility/2006">
              <mc:Choice xmlns:v="urn:schemas-microsoft-com:vml" Requires="v">
                <p:oleObj spid="_x0000_s409522" name="Equation" r:id="rId7" imgW="3136680" imgH="406080" progId="Equation.DSMT4">
                  <p:embed/>
                </p:oleObj>
              </mc:Choice>
              <mc:Fallback>
                <p:oleObj name="Equation" r:id="rId7" imgW="3136680" imgH="406080" progId="Equation.DSMT4">
                  <p:embed/>
                  <p:pic>
                    <p:nvPicPr>
                      <p:cNvPr id="0" name="Picture 736" descr="f(x) = (x^3) is one-to-on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7363" y="2847433"/>
                        <a:ext cx="30146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Content Placeholder 20">
            <a:extLst>
              <a:ext uri="{FF2B5EF4-FFF2-40B4-BE49-F238E27FC236}">
                <a16:creationId xmlns="" xmlns:a16="http://schemas.microsoft.com/office/drawing/2014/main" id="{51516BFC-5A07-4937-B8D1-244F6F7FB048}"/>
              </a:ext>
            </a:extLst>
          </p:cNvPr>
          <p:cNvSpPr>
            <a:spLocks noGrp="1"/>
          </p:cNvSpPr>
          <p:nvPr>
            <p:ph sz="quarter" idx="32"/>
          </p:nvPr>
        </p:nvSpPr>
        <p:spPr>
          <a:xfrm>
            <a:off x="712837" y="3374715"/>
            <a:ext cx="6204157" cy="762483"/>
          </a:xfrm>
        </p:spPr>
        <p:txBody>
          <a:bodyPr/>
          <a:lstStyle/>
          <a:p>
            <a:r>
              <a:rPr lang="en-US" altLang="en-US" dirty="0">
                <a:solidFill>
                  <a:srgbClr val="0079C2"/>
                </a:solidFill>
              </a:rPr>
              <a:t>Solution 2: </a:t>
            </a:r>
          </a:p>
          <a:p>
            <a:r>
              <a:rPr lang="en-US" altLang="en-US" dirty="0"/>
              <a:t>From Figure 3 we see that no horizontal line</a:t>
            </a:r>
          </a:p>
        </p:txBody>
      </p:sp>
      <p:sp>
        <p:nvSpPr>
          <p:cNvPr id="22" name="Content Placeholder 21">
            <a:extLst>
              <a:ext uri="{FF2B5EF4-FFF2-40B4-BE49-F238E27FC236}">
                <a16:creationId xmlns="" xmlns:a16="http://schemas.microsoft.com/office/drawing/2014/main" id="{C5A84058-D6B1-40E3-880F-CC99BC827CA3}"/>
              </a:ext>
            </a:extLst>
          </p:cNvPr>
          <p:cNvSpPr>
            <a:spLocks noGrp="1"/>
          </p:cNvSpPr>
          <p:nvPr>
            <p:ph sz="quarter" idx="33"/>
          </p:nvPr>
        </p:nvSpPr>
        <p:spPr>
          <a:xfrm>
            <a:off x="736600" y="4233280"/>
            <a:ext cx="3162094" cy="334081"/>
          </a:xfrm>
        </p:spPr>
        <p:txBody>
          <a:bodyPr/>
          <a:lstStyle/>
          <a:p>
            <a:r>
              <a:rPr lang="en-US" altLang="en-US" dirty="0"/>
              <a:t>intersects the graph of</a:t>
            </a:r>
            <a:endParaRPr lang="en-US" dirty="0"/>
          </a:p>
        </p:txBody>
      </p:sp>
      <p:graphicFrame>
        <p:nvGraphicFramePr>
          <p:cNvPr id="36" name="Content Placeholder 35" descr="f(x) = (x^3) more than once.">
            <a:extLst>
              <a:ext uri="{FF2B5EF4-FFF2-40B4-BE49-F238E27FC236}">
                <a16:creationId xmlns="" xmlns:a16="http://schemas.microsoft.com/office/drawing/2014/main" id="{59233DB9-08D2-450A-9436-0E74EE108976}"/>
              </a:ext>
            </a:extLst>
          </p:cNvPr>
          <p:cNvGraphicFramePr>
            <a:graphicFrameLocks noGrp="1" noChangeAspect="1"/>
          </p:cNvGraphicFramePr>
          <p:nvPr>
            <p:ph sz="quarter" idx="34"/>
            <p:extLst>
              <p:ext uri="{D42A27DB-BD31-4B8C-83A1-F6EECF244321}">
                <p14:modId xmlns:p14="http://schemas.microsoft.com/office/powerpoint/2010/main" val="1033401928"/>
              </p:ext>
            </p:extLst>
          </p:nvPr>
        </p:nvGraphicFramePr>
        <p:xfrm>
          <a:off x="3863975" y="4190458"/>
          <a:ext cx="3281363" cy="382588"/>
        </p:xfrm>
        <a:graphic>
          <a:graphicData uri="http://schemas.openxmlformats.org/presentationml/2006/ole">
            <mc:AlternateContent xmlns:mc="http://schemas.openxmlformats.org/markup-compatibility/2006">
              <mc:Choice xmlns:v="urn:schemas-microsoft-com:vml" Requires="v">
                <p:oleObj spid="_x0000_s409523" name="Equation" r:id="rId9" imgW="3492360" imgH="406080" progId="Equation.DSMT4">
                  <p:embed/>
                </p:oleObj>
              </mc:Choice>
              <mc:Fallback>
                <p:oleObj name="Equation" r:id="rId9" imgW="3492360" imgH="406080" progId="Equation.DSMT4">
                  <p:embed/>
                  <p:pic>
                    <p:nvPicPr>
                      <p:cNvPr id="0" name="Picture 737" descr="f(x) = (x^3) more than onc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975" y="4190458"/>
                        <a:ext cx="3281363"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3">
            <a:extLst>
              <a:ext uri="{FF2B5EF4-FFF2-40B4-BE49-F238E27FC236}">
                <a16:creationId xmlns="" xmlns:a16="http://schemas.microsoft.com/office/drawing/2014/main" id="{607D4E39-8A92-447E-B6F2-8FE179CCF2D8}"/>
              </a:ext>
            </a:extLst>
          </p:cNvPr>
          <p:cNvSpPr>
            <a:spLocks noGrp="1"/>
          </p:cNvSpPr>
          <p:nvPr>
            <p:ph sz="quarter" idx="35"/>
          </p:nvPr>
        </p:nvSpPr>
        <p:spPr>
          <a:xfrm>
            <a:off x="736600" y="4750673"/>
            <a:ext cx="6024418" cy="718408"/>
          </a:xfrm>
        </p:spPr>
        <p:txBody>
          <a:bodyPr/>
          <a:lstStyle/>
          <a:p>
            <a:r>
              <a:rPr lang="en-US" altLang="en-US" dirty="0"/>
              <a:t>Therefore, by the Horizontal Line Test, </a:t>
            </a:r>
            <a:r>
              <a:rPr lang="en-US" altLang="en-US" i="1" dirty="0"/>
              <a:t>f</a:t>
            </a:r>
            <a:r>
              <a:rPr lang="en-US" altLang="en-US" dirty="0"/>
              <a:t> is one-to-one.</a:t>
            </a:r>
          </a:p>
        </p:txBody>
      </p:sp>
      <p:sp>
        <p:nvSpPr>
          <p:cNvPr id="27" name="Content Placeholder 26">
            <a:extLst>
              <a:ext uri="{FF2B5EF4-FFF2-40B4-BE49-F238E27FC236}">
                <a16:creationId xmlns="" xmlns:a16="http://schemas.microsoft.com/office/drawing/2014/main" id="{B6EA5A71-A8B0-4925-A0C0-20B7928BE250}"/>
              </a:ext>
            </a:extLst>
          </p:cNvPr>
          <p:cNvSpPr>
            <a:spLocks noGrp="1"/>
          </p:cNvSpPr>
          <p:nvPr>
            <p:ph sz="quarter" idx="38"/>
          </p:nvPr>
        </p:nvSpPr>
        <p:spPr>
          <a:xfrm>
            <a:off x="8963671" y="5998563"/>
            <a:ext cx="797585" cy="222175"/>
          </a:xfrm>
        </p:spPr>
        <p:txBody>
          <a:bodyPr/>
          <a:lstStyle/>
          <a:p>
            <a:r>
              <a:rPr lang="en-US" altLang="en-US" sz="1200" b="1" dirty="0"/>
              <a:t>Figure 3</a:t>
            </a:r>
          </a:p>
        </p:txBody>
      </p:sp>
      <p:graphicFrame>
        <p:nvGraphicFramePr>
          <p:cNvPr id="39" name="Content Placeholder 38" descr="f(x) = (x^3) more than once.">
            <a:extLst>
              <a:ext uri="{FF2B5EF4-FFF2-40B4-BE49-F238E27FC236}">
                <a16:creationId xmlns="" xmlns:a16="http://schemas.microsoft.com/office/drawing/2014/main" id="{6ED2F885-E236-411E-AB4B-31C277BEAFAD}"/>
              </a:ext>
            </a:extLst>
          </p:cNvPr>
          <p:cNvGraphicFramePr>
            <a:graphicFrameLocks noGrp="1" noChangeAspect="1"/>
          </p:cNvGraphicFramePr>
          <p:nvPr>
            <p:ph sz="quarter" idx="37"/>
            <p:extLst>
              <p:ext uri="{D42A27DB-BD31-4B8C-83A1-F6EECF244321}">
                <p14:modId xmlns:p14="http://schemas.microsoft.com/office/powerpoint/2010/main" val="1544714259"/>
              </p:ext>
            </p:extLst>
          </p:nvPr>
        </p:nvGraphicFramePr>
        <p:xfrm>
          <a:off x="8393113" y="5592763"/>
          <a:ext cx="1927225" cy="247650"/>
        </p:xfrm>
        <a:graphic>
          <a:graphicData uri="http://schemas.openxmlformats.org/presentationml/2006/ole">
            <mc:AlternateContent xmlns:mc="http://schemas.openxmlformats.org/markup-compatibility/2006">
              <mc:Choice xmlns:v="urn:schemas-microsoft-com:vml" Requires="v">
                <p:oleObj spid="_x0000_s409524" name="Equation" r:id="rId11" imgW="3162240" imgH="406080" progId="Equation.DSMT4">
                  <p:embed/>
                </p:oleObj>
              </mc:Choice>
              <mc:Fallback>
                <p:oleObj name="Equation" r:id="rId11" imgW="3162240" imgH="406080" progId="Equation.DSMT4">
                  <p:embed/>
                  <p:pic>
                    <p:nvPicPr>
                      <p:cNvPr id="0" name="Picture 738" descr="f(x) = (x^3) more than once."/>
                      <p:cNvPicPr>
                        <a:picLocks noGrp="1" noChangeAspect="1" noChangeArrowheads="1"/>
                      </p:cNvPicPr>
                      <p:nvPr/>
                    </p:nvPicPr>
                    <p:blipFill>
                      <a:blip r:embed="rId12"/>
                      <a:srcRect/>
                      <a:stretch>
                        <a:fillRect/>
                      </a:stretch>
                    </p:blipFill>
                    <p:spPr bwMode="auto">
                      <a:xfrm>
                        <a:off x="8393113" y="5592763"/>
                        <a:ext cx="192722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 name="Content Placeholder 36" descr="The graph of y = x^3 is graphed on the x y coordinate plane. The curve rises through quadrant 3 up to the origin, then rises through quadrant 1. Four horizontal lines are marked on the graph. They each intersect the curve at one point.">
            <a:extLst>
              <a:ext uri="{FF2B5EF4-FFF2-40B4-BE49-F238E27FC236}">
                <a16:creationId xmlns="" xmlns:a16="http://schemas.microsoft.com/office/drawing/2014/main" id="{5B967493-8CCB-4F93-AB5E-596FD1EF9EFC}"/>
              </a:ext>
            </a:extLst>
          </p:cNvPr>
          <p:cNvPicPr>
            <a:picLocks noGrp="1" noChangeAspect="1"/>
          </p:cNvPicPr>
          <p:nvPr>
            <p:ph sz="quarter" idx="36"/>
          </p:nvPr>
        </p:nvPicPr>
        <p:blipFill>
          <a:blip r:embed="rId13"/>
          <a:stretch>
            <a:fillRect/>
          </a:stretch>
        </p:blipFill>
        <p:spPr>
          <a:xfrm>
            <a:off x="7808872" y="3431278"/>
            <a:ext cx="2890773" cy="2073818"/>
          </a:xfrm>
          <a:prstGeom prst="rect">
            <a:avLst/>
          </a:prstGeom>
        </p:spPr>
      </p:pic>
    </p:spTree>
    <p:extLst>
      <p:ext uri="{BB962C8B-B14F-4D97-AF65-F5344CB8AC3E}">
        <p14:creationId xmlns:p14="http://schemas.microsoft.com/office/powerpoint/2010/main" val="1463529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7F60B298-C6B1-4CA0-A44C-8B6FAB39D879}">
  <ds:schemaRefs>
    <ds:schemaRef ds:uri="http://schemas.microsoft.com/office/infopath/2007/PartnerControls"/>
    <ds:schemaRef ds:uri="http://purl.org/dc/terms/"/>
    <ds:schemaRef ds:uri="http://purl.org/dc/elements/1.1/"/>
    <ds:schemaRef ds:uri="http://purl.org/dc/dcmitype/"/>
    <ds:schemaRef ds:uri="f856fc18-c0f7-462c-a53d-fc2610d0c4c8"/>
    <ds:schemaRef ds:uri="http://schemas.microsoft.com/office/2006/documentManagement/types"/>
    <ds:schemaRef ds:uri="http://www.w3.org/XML/1998/namespace"/>
    <ds:schemaRef ds:uri="http://schemas.microsoft.com/office/2006/metadata/properties"/>
    <ds:schemaRef ds:uri="a3520c62-91d1-4715-93cb-6b6cc6733a1f"/>
    <ds:schemaRef ds:uri="http://schemas.openxmlformats.org/package/2006/metadata/core-properties"/>
    <ds:schemaRef ds:uri="a4d2ff27-a226-42e2-a79e-c1ae662d212e"/>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3926</TotalTime>
  <Words>2638</Words>
  <Application>Microsoft Office PowerPoint</Application>
  <PresentationFormat>Custom</PresentationFormat>
  <Paragraphs>319</Paragraphs>
  <Slides>54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1_Office Theme</vt:lpstr>
      <vt:lpstr>Equation</vt:lpstr>
      <vt:lpstr>1</vt:lpstr>
      <vt:lpstr>1.5</vt:lpstr>
      <vt:lpstr>Inverse Functions</vt:lpstr>
      <vt:lpstr>Inverse Functions (1 of 14)</vt:lpstr>
      <vt:lpstr>Inverse Functions (2 of 14)</vt:lpstr>
      <vt:lpstr>Inverse Functions (3 of 14)</vt:lpstr>
      <vt:lpstr>Inverse Functions (4 of 14)</vt:lpstr>
      <vt:lpstr>Inverse Functions (5 of 14)</vt:lpstr>
      <vt:lpstr>Example 1</vt:lpstr>
      <vt:lpstr>Inverse Functions (6 of 14)</vt:lpstr>
      <vt:lpstr>Inverse Functions (7 of 14)</vt:lpstr>
      <vt:lpstr>Inverse Functions (8 of 14)</vt:lpstr>
      <vt:lpstr>Example 3</vt:lpstr>
      <vt:lpstr>Example 3 – Solution</vt:lpstr>
      <vt:lpstr>Inverse Functions (9 of 14)</vt:lpstr>
      <vt:lpstr>Inverse Functions (10 of 14)</vt:lpstr>
      <vt:lpstr>Inverse Functions (11 of 14)</vt:lpstr>
      <vt:lpstr>Inverse Functions (12 of 14)</vt:lpstr>
      <vt:lpstr>Inverse Functions (13 of 14)</vt:lpstr>
      <vt:lpstr>Inverse Functions (14 of 14)</vt:lpstr>
      <vt:lpstr>Logarithmic Functions</vt:lpstr>
      <vt:lpstr>Logarithmic Functions (1 of 5)</vt:lpstr>
      <vt:lpstr>Logarithmic Functions (2 of 5)</vt:lpstr>
      <vt:lpstr>Logarithmic Functions (3 of 5)</vt:lpstr>
      <vt:lpstr>Logarithmic Functions (4 of 5)</vt:lpstr>
      <vt:lpstr>Logarithmic Functions (5 of 5)</vt:lpstr>
      <vt:lpstr>Example 6</vt:lpstr>
      <vt:lpstr>Natural Logarithms</vt:lpstr>
      <vt:lpstr>Natural Logarithms (1 of 4)</vt:lpstr>
      <vt:lpstr>Natural Logarithms (2 of 4)</vt:lpstr>
      <vt:lpstr>Natural Logarithms (3 of 4)</vt:lpstr>
      <vt:lpstr>Example 7</vt:lpstr>
      <vt:lpstr>Example 7 – Solution</vt:lpstr>
      <vt:lpstr>Natural Logarithms (4 of 4)</vt:lpstr>
      <vt:lpstr>Example 11</vt:lpstr>
      <vt:lpstr>Graph and Growth of the Natural Logarithm</vt:lpstr>
      <vt:lpstr>Graph and Growth of the Natural Logarithm (1 of 4)</vt:lpstr>
      <vt:lpstr>Graph and Growth of the Natural Logarithm (2 of 4)</vt:lpstr>
      <vt:lpstr>Example 12</vt:lpstr>
      <vt:lpstr>Graph and Growth of the Natural Logarithm (3 of 4)</vt:lpstr>
      <vt:lpstr>Graph and Growth of the Natural Logarithm (4 of 4)</vt:lpstr>
      <vt:lpstr>Inverse Trigonometric Functions</vt:lpstr>
      <vt:lpstr>Inverse Trigonometric Functions (1 of 10)</vt:lpstr>
      <vt:lpstr>Inverse Trigonometric Functions (2 of 10)</vt:lpstr>
      <vt:lpstr>Inverse Trigonometric Functions (3 of 10)</vt:lpstr>
      <vt:lpstr>Inverse Trigonometric Functions (4 of 10)</vt:lpstr>
      <vt:lpstr>Example 13</vt:lpstr>
      <vt:lpstr>Example 13 – Solution</vt:lpstr>
      <vt:lpstr>Inverse Trigonometric Functions (5 of 10)</vt:lpstr>
      <vt:lpstr>Inverse Trigonometric Functions (6 of 10)</vt:lpstr>
      <vt:lpstr>Inverse Trigonometric Functions (7 of 10)</vt:lpstr>
      <vt:lpstr>Inverse Trigonometric Functions (8 of 10)</vt:lpstr>
      <vt:lpstr>Inverse Trigonometric Functions (9 of 10)</vt:lpstr>
      <vt:lpstr>Inverse Trigonometric Functions (10 of 10)</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1095</cp:revision>
  <cp:lastPrinted>2016-10-03T15:29:39Z</cp:lastPrinted>
  <dcterms:created xsi:type="dcterms:W3CDTF">2017-12-08T21:17:47Z</dcterms:created>
  <dcterms:modified xsi:type="dcterms:W3CDTF">2020-04-16T11:29:22Z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