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5"/>
  </p:sldMasterIdLst>
  <p:notesMasterIdLst>
    <p:notesMasterId r:id="rId25"/>
  </p:notesMasterIdLst>
  <p:handoutMasterIdLst>
    <p:handoutMasterId r:id="rId26"/>
  </p:handoutMasterIdLst>
  <p:sldIdLst>
    <p:sldId id="264" r:id="rId6"/>
    <p:sldId id="321" r:id="rId7"/>
    <p:sldId id="322" r:id="rId8"/>
    <p:sldId id="304" r:id="rId9"/>
    <p:sldId id="305" r:id="rId10"/>
    <p:sldId id="306" r:id="rId11"/>
    <p:sldId id="307" r:id="rId12"/>
    <p:sldId id="308" r:id="rId13"/>
    <p:sldId id="309" r:id="rId14"/>
    <p:sldId id="310" r:id="rId15"/>
    <p:sldId id="311" r:id="rId16"/>
    <p:sldId id="312" r:id="rId17"/>
    <p:sldId id="313" r:id="rId18"/>
    <p:sldId id="323" r:id="rId19"/>
    <p:sldId id="324" r:id="rId20"/>
    <p:sldId id="315" r:id="rId21"/>
    <p:sldId id="317" r:id="rId22"/>
    <p:sldId id="318" r:id="rId23"/>
    <p:sldId id="319" r:id="rId2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BF7"/>
    <a:srgbClr val="0079C2"/>
    <a:srgbClr val="0098D4"/>
    <a:srgbClr val="E7EFF7"/>
    <a:srgbClr val="006298"/>
    <a:srgbClr val="000000"/>
    <a:srgbClr val="0000A3"/>
    <a:srgbClr val="A30000"/>
    <a:srgbClr val="CBDDEF"/>
    <a:srgbClr val="004A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5" autoAdjust="0"/>
    <p:restoredTop sz="94316" autoAdjust="0"/>
  </p:normalViewPr>
  <p:slideViewPr>
    <p:cSldViewPr snapToGrid="0" snapToObjects="1">
      <p:cViewPr varScale="1">
        <p:scale>
          <a:sx n="51" d="100"/>
          <a:sy n="51" d="100"/>
        </p:scale>
        <p:origin x="96" y="510"/>
      </p:cViewPr>
      <p:guideLst>
        <p:guide orient="horz" pos="2160"/>
        <p:guide pos="3840"/>
      </p:guideLst>
    </p:cSldViewPr>
  </p:slideViewPr>
  <p:outlineViewPr>
    <p:cViewPr>
      <p:scale>
        <a:sx n="33" d="100"/>
        <a:sy n="33" d="100"/>
      </p:scale>
      <p:origin x="0" y="-3390"/>
    </p:cViewPr>
  </p:outlineViewPr>
  <p:notesTextViewPr>
    <p:cViewPr>
      <p:scale>
        <a:sx n="100" d="100"/>
        <a:sy n="10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pPr/>
              <a:t>4/17/2020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pPr/>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smtClean="0"/>
              <a:t>17.17</a:t>
            </a:r>
            <a:endParaRPr lang="en-US" dirty="0"/>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smtClean="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smtClean="0"/>
              <a:t>Click to edit Master text styles</a:t>
            </a:r>
            <a:endParaRPr lang="en-IN" dirty="0"/>
          </a:p>
        </p:txBody>
      </p:sp>
    </p:spTree>
    <p:extLst>
      <p:ext uri="{BB962C8B-B14F-4D97-AF65-F5344CB8AC3E}">
        <p14:creationId xmlns:p14="http://schemas.microsoft.com/office/powerpoint/2010/main" val="22307076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940984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171076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706389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0355998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4036360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927543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9022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4204642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smtClean="0"/>
              <a:t>17.17</a:t>
            </a:r>
            <a:endParaRPr lang="en-US" dirty="0"/>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smtClean="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smtClean="0"/>
              <a:t>Click to edit Master text styles</a:t>
            </a:r>
            <a:endParaRPr lang="en-IN" dirty="0"/>
          </a:p>
        </p:txBody>
      </p:sp>
    </p:spTree>
    <p:extLst>
      <p:ext uri="{BB962C8B-B14F-4D97-AF65-F5344CB8AC3E}">
        <p14:creationId xmlns:p14="http://schemas.microsoft.com/office/powerpoint/2010/main" val="24935834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smtClean="0"/>
              <a:t>1</a:t>
            </a:r>
            <a:endParaRPr lang="en-US" dirty="0"/>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smtClean="0"/>
              <a:t>Functions and Models</a:t>
            </a:r>
            <a:endParaRPr lang="en-US" dirty="0"/>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smtClean="0"/>
              <a:t>Click to edit Master text styles</a:t>
            </a:r>
            <a:endParaRPr lang="en-IN" dirty="0"/>
          </a:p>
        </p:txBody>
      </p:sp>
    </p:spTree>
    <p:extLst>
      <p:ext uri="{BB962C8B-B14F-4D97-AF65-F5344CB8AC3E}">
        <p14:creationId xmlns:p14="http://schemas.microsoft.com/office/powerpoint/2010/main" val="14582671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smtClean="0"/>
              <a:t>1</a:t>
            </a:r>
            <a:endParaRPr lang="en-US" dirty="0"/>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smtClean="0"/>
              <a:t>Functions and Models</a:t>
            </a:r>
            <a:endParaRPr lang="en-US" dirty="0"/>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5456" y="1536700"/>
            <a:ext cx="8121088"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smtClean="0"/>
              <a:t>Click to edit Master text styles</a:t>
            </a:r>
            <a:endParaRPr lang="en-IN" dirty="0"/>
          </a:p>
        </p:txBody>
      </p:sp>
    </p:spTree>
    <p:extLst>
      <p:ext uri="{BB962C8B-B14F-4D97-AF65-F5344CB8AC3E}">
        <p14:creationId xmlns:p14="http://schemas.microsoft.com/office/powerpoint/2010/main" val="421709944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671368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0252465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630807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5641879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234704827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19000801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15027343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835611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68269008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98880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5301134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5107656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7119769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6350002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04775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144254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2195722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164544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41133467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42831300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22869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22343249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369377297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 id="2147483758" r:id="rId27"/>
    <p:sldLayoutId id="2147483759" r:id="rId28"/>
    <p:sldLayoutId id="2147483760" r:id="rId29"/>
    <p:sldLayoutId id="2147483761" r:id="rId30"/>
    <p:sldLayoutId id="2147483762" r:id="rId31"/>
    <p:sldLayoutId id="2147483763" r:id="rId32"/>
    <p:sldLayoutId id="2147483764" r:id="rId33"/>
    <p:sldLayoutId id="2147483765" r:id="rId34"/>
  </p:sldLayoutIdLst>
  <p:timing>
    <p:tnLst>
      <p:par>
        <p:cTn id="1" dur="indefinite" restart="never" nodeType="tmRoot"/>
      </p:par>
    </p:tnLst>
  </p:timing>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5.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5.x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2</a:t>
            </a:r>
            <a:endParaRPr lang="en-IN" dirty="0"/>
          </a:p>
        </p:txBody>
      </p:sp>
      <p:sp>
        <p:nvSpPr>
          <p:cNvPr id="6" name="Text Placeholder 5"/>
          <p:cNvSpPr>
            <a:spLocks noGrp="1"/>
          </p:cNvSpPr>
          <p:nvPr>
            <p:ph type="body" sz="quarter" idx="11"/>
          </p:nvPr>
        </p:nvSpPr>
        <p:spPr/>
        <p:txBody>
          <a:bodyPr/>
          <a:lstStyle/>
          <a:p>
            <a:r>
              <a:rPr lang="en-US" dirty="0"/>
              <a:t>Limits and Derivatives</a:t>
            </a:r>
          </a:p>
        </p:txBody>
      </p:sp>
      <p:sp>
        <p:nvSpPr>
          <p:cNvPr id="10" name="Content Placeholder 10"/>
          <p:cNvSpPr>
            <a:spLocks noGrp="1"/>
          </p:cNvSpPr>
          <p:nvPr>
            <p:ph sz="quarter" idx="12"/>
          </p:nvPr>
        </p:nvSpPr>
        <p:spPr/>
        <p:txBody>
          <a:bodyPr/>
          <a:lstStyle/>
          <a:p>
            <a:r>
              <a:rPr lang="en-IN" smtClean="0"/>
              <a:t>Copyright © Cengage Learning. All rights reserved. </a:t>
            </a:r>
            <a:endParaRPr lang="en-IN" dirty="0"/>
          </a:p>
        </p:txBody>
      </p:sp>
    </p:spTree>
    <p:extLst>
      <p:ext uri="{BB962C8B-B14F-4D97-AF65-F5344CB8AC3E}">
        <p14:creationId xmlns:p14="http://schemas.microsoft.com/office/powerpoint/2010/main" val="1607059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118CFA18-187B-4C13-B597-1EFC5E5C34C3}"/>
              </a:ext>
            </a:extLst>
          </p:cNvPr>
          <p:cNvSpPr>
            <a:spLocks noGrp="1"/>
          </p:cNvSpPr>
          <p:nvPr>
            <p:ph type="title"/>
          </p:nvPr>
        </p:nvSpPr>
        <p:spPr>
          <a:xfrm>
            <a:off x="838200" y="384175"/>
            <a:ext cx="10515600" cy="672105"/>
          </a:xfrm>
        </p:spPr>
        <p:txBody>
          <a:bodyPr/>
          <a:lstStyle/>
          <a:p>
            <a:pPr algn="l"/>
            <a:r>
              <a:rPr lang="en-US" altLang="en-US" dirty="0"/>
              <a:t>Example 1 – Solution </a:t>
            </a:r>
            <a:r>
              <a:rPr lang="en-US" altLang="en-US" b="0" dirty="0" smtClean="0"/>
              <a:t>(3 </a:t>
            </a:r>
            <a:r>
              <a:rPr lang="en-US" altLang="en-US" b="0" dirty="0"/>
              <a:t>of </a:t>
            </a:r>
            <a:r>
              <a:rPr lang="en-US" altLang="en-US" b="0" dirty="0" smtClean="0"/>
              <a:t>4)</a:t>
            </a:r>
            <a:endParaRPr lang="en-US" dirty="0"/>
          </a:p>
        </p:txBody>
      </p:sp>
      <p:sp>
        <p:nvSpPr>
          <p:cNvPr id="3" name="Content Placeholder 2">
            <a:extLst>
              <a:ext uri="{FF2B5EF4-FFF2-40B4-BE49-F238E27FC236}">
                <a16:creationId xmlns="" xmlns:a16="http://schemas.microsoft.com/office/drawing/2014/main" id="{33DA5265-B6A7-40EF-93A3-7A31ADC73719}"/>
              </a:ext>
            </a:extLst>
          </p:cNvPr>
          <p:cNvSpPr>
            <a:spLocks noGrp="1"/>
          </p:cNvSpPr>
          <p:nvPr>
            <p:ph sz="quarter" idx="23"/>
          </p:nvPr>
        </p:nvSpPr>
        <p:spPr>
          <a:xfrm>
            <a:off x="736599" y="1289050"/>
            <a:ext cx="11187545" cy="477838"/>
          </a:xfrm>
        </p:spPr>
        <p:txBody>
          <a:bodyPr/>
          <a:lstStyle/>
          <a:p>
            <a:r>
              <a:rPr lang="en-US" altLang="en-US" dirty="0"/>
              <a:t>The tables in the margin show the values of </a:t>
            </a:r>
            <a:r>
              <a:rPr lang="en-US" altLang="en-US" i="1" dirty="0"/>
              <a:t>m</a:t>
            </a:r>
            <a:r>
              <a:rPr lang="en-US" altLang="en-US" i="1" baseline="-25000" dirty="0"/>
              <a:t>PQ</a:t>
            </a:r>
            <a:r>
              <a:rPr lang="en-US" altLang="en-US" i="1" dirty="0"/>
              <a:t> </a:t>
            </a:r>
            <a:r>
              <a:rPr lang="en-US" altLang="en-US" dirty="0"/>
              <a:t>for several values of </a:t>
            </a:r>
            <a:r>
              <a:rPr lang="en-US" altLang="en-US" i="1" dirty="0"/>
              <a:t>x </a:t>
            </a:r>
            <a:r>
              <a:rPr lang="en-US" altLang="en-US" dirty="0"/>
              <a:t>close to 1.</a:t>
            </a:r>
            <a:endParaRPr lang="en-US" dirty="0"/>
          </a:p>
        </p:txBody>
      </p:sp>
      <p:graphicFrame>
        <p:nvGraphicFramePr>
          <p:cNvPr id="12" name="Content Placeholder 11" descr="The table lists the values of m_(P Q) for different values of x.">
            <a:extLst>
              <a:ext uri="{FF2B5EF4-FFF2-40B4-BE49-F238E27FC236}">
                <a16:creationId xmlns="" xmlns:a16="http://schemas.microsoft.com/office/drawing/2014/main" id="{E9F77F2E-E051-438B-8B0C-DE3A5CEC71BC}"/>
              </a:ext>
            </a:extLst>
          </p:cNvPr>
          <p:cNvGraphicFramePr>
            <a:graphicFrameLocks noGrp="1"/>
          </p:cNvGraphicFramePr>
          <p:nvPr>
            <p:ph sz="quarter" idx="24"/>
            <p:extLst>
              <p:ext uri="{D42A27DB-BD31-4B8C-83A1-F6EECF244321}">
                <p14:modId xmlns:p14="http://schemas.microsoft.com/office/powerpoint/2010/main" val="658578359"/>
              </p:ext>
            </p:extLst>
          </p:nvPr>
        </p:nvGraphicFramePr>
        <p:xfrm>
          <a:off x="1914150" y="1939947"/>
          <a:ext cx="3568700" cy="2225040"/>
        </p:xfrm>
        <a:graphic>
          <a:graphicData uri="http://schemas.openxmlformats.org/drawingml/2006/table">
            <a:tbl>
              <a:tblPr firstRow="1" bandRow="1">
                <a:tableStyleId>{5C22544A-7EE6-4342-B048-85BDC9FD1C3A}</a:tableStyleId>
              </a:tblPr>
              <a:tblGrid>
                <a:gridCol w="1784350">
                  <a:extLst>
                    <a:ext uri="{9D8B030D-6E8A-4147-A177-3AD203B41FA5}">
                      <a16:colId xmlns="" xmlns:a16="http://schemas.microsoft.com/office/drawing/2014/main" val="3250461491"/>
                    </a:ext>
                  </a:extLst>
                </a:gridCol>
                <a:gridCol w="1784350">
                  <a:extLst>
                    <a:ext uri="{9D8B030D-6E8A-4147-A177-3AD203B41FA5}">
                      <a16:colId xmlns="" xmlns:a16="http://schemas.microsoft.com/office/drawing/2014/main" val="503269946"/>
                    </a:ext>
                  </a:extLst>
                </a:gridCol>
              </a:tblGrid>
              <a:tr h="370840">
                <a:tc>
                  <a:txBody>
                    <a:bodyPr/>
                    <a:lstStyle/>
                    <a:p>
                      <a:pPr algn="ctr"/>
                      <a:r>
                        <a:rPr lang="en-US" i="1" dirty="0">
                          <a:solidFill>
                            <a:srgbClr val="000000"/>
                          </a:solidFill>
                          <a:latin typeface="Arial" panose="020B0604020202020204" pitchFamily="34" charset="0"/>
                          <a:cs typeface="Arial" panose="020B0604020202020204" pitchFamily="34" charset="0"/>
                        </a:rPr>
                        <a:t>x</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E1EBF7"/>
                    </a:solidFill>
                  </a:tcPr>
                </a:tc>
                <a:tc>
                  <a:txBody>
                    <a:bodyPr/>
                    <a:lstStyle/>
                    <a:p>
                      <a:pPr algn="ctr"/>
                      <a:r>
                        <a:rPr lang="en-US" i="1" dirty="0">
                          <a:solidFill>
                            <a:srgbClr val="000000"/>
                          </a:solidFill>
                          <a:latin typeface="Arial" panose="020B0604020202020204" pitchFamily="34" charset="0"/>
                          <a:cs typeface="Arial" panose="020B0604020202020204" pitchFamily="34" charset="0"/>
                        </a:rPr>
                        <a:t>m</a:t>
                      </a:r>
                      <a:r>
                        <a:rPr lang="en-US" i="1" baseline="-25000" dirty="0">
                          <a:solidFill>
                            <a:srgbClr val="000000"/>
                          </a:solidFill>
                          <a:latin typeface="Arial" panose="020B0604020202020204" pitchFamily="34" charset="0"/>
                          <a:cs typeface="Arial" panose="020B0604020202020204" pitchFamily="34" charset="0"/>
                        </a:rPr>
                        <a:t>PQ</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E1EBF7"/>
                    </a:solidFill>
                  </a:tcPr>
                </a:tc>
                <a:extLst>
                  <a:ext uri="{0D108BD9-81ED-4DB2-BD59-A6C34878D82A}">
                    <a16:rowId xmlns="" xmlns:a16="http://schemas.microsoft.com/office/drawing/2014/main" val="3902297833"/>
                  </a:ext>
                </a:extLst>
              </a:tr>
              <a:tr h="370840">
                <a:tc>
                  <a:txBody>
                    <a:bodyPr/>
                    <a:lstStyle/>
                    <a:p>
                      <a:pPr algn="ctr"/>
                      <a:r>
                        <a:rPr lang="en-US" dirty="0">
                          <a:solidFill>
                            <a:srgbClr val="000000"/>
                          </a:solidFill>
                          <a:latin typeface="Arial" panose="020B0604020202020204" pitchFamily="34" charset="0"/>
                          <a:cs typeface="Arial" panose="020B0604020202020204" pitchFamily="34" charset="0"/>
                        </a:rPr>
                        <a:t>2</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0000"/>
                          </a:solidFill>
                          <a:latin typeface="Arial" panose="020B0604020202020204" pitchFamily="34" charset="0"/>
                          <a:cs typeface="Arial" panose="020B0604020202020204" pitchFamily="34" charset="0"/>
                        </a:rPr>
                        <a:t>3</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206258875"/>
                  </a:ext>
                </a:extLst>
              </a:tr>
              <a:tr h="370840">
                <a:tc>
                  <a:txBody>
                    <a:bodyPr/>
                    <a:lstStyle/>
                    <a:p>
                      <a:pPr algn="ctr"/>
                      <a:r>
                        <a:rPr lang="en-US" dirty="0" smtClean="0">
                          <a:solidFill>
                            <a:srgbClr val="000000"/>
                          </a:solidFill>
                          <a:latin typeface="Arial" panose="020B0604020202020204" pitchFamily="34" charset="0"/>
                          <a:cs typeface="Arial" panose="020B0604020202020204" pitchFamily="34" charset="0"/>
                        </a:rPr>
                        <a:t>  1.5</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rgbClr val="000000"/>
                          </a:solidFill>
                          <a:latin typeface="Arial" panose="020B0604020202020204" pitchFamily="34" charset="0"/>
                          <a:cs typeface="Arial" panose="020B0604020202020204" pitchFamily="34" charset="0"/>
                        </a:rPr>
                        <a:t>   2.5</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79596875"/>
                  </a:ext>
                </a:extLst>
              </a:tr>
              <a:tr h="370840">
                <a:tc>
                  <a:txBody>
                    <a:bodyPr/>
                    <a:lstStyle/>
                    <a:p>
                      <a:pPr algn="ctr"/>
                      <a:r>
                        <a:rPr lang="en-US" dirty="0" smtClean="0">
                          <a:solidFill>
                            <a:srgbClr val="000000"/>
                          </a:solidFill>
                          <a:latin typeface="Arial" panose="020B0604020202020204" pitchFamily="34" charset="0"/>
                          <a:cs typeface="Arial" panose="020B0604020202020204" pitchFamily="34" charset="0"/>
                        </a:rPr>
                        <a:t> 1.1</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rgbClr val="000000"/>
                          </a:solidFill>
                          <a:latin typeface="Arial" panose="020B0604020202020204" pitchFamily="34" charset="0"/>
                          <a:cs typeface="Arial" panose="020B0604020202020204" pitchFamily="34" charset="0"/>
                        </a:rPr>
                        <a:t>   2.1</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015968868"/>
                  </a:ext>
                </a:extLst>
              </a:tr>
              <a:tr h="370840">
                <a:tc>
                  <a:txBody>
                    <a:bodyPr/>
                    <a:lstStyle/>
                    <a:p>
                      <a:pPr algn="ctr"/>
                      <a:r>
                        <a:rPr lang="en-US" dirty="0" smtClean="0">
                          <a:solidFill>
                            <a:srgbClr val="000000"/>
                          </a:solidFill>
                          <a:latin typeface="Arial" panose="020B0604020202020204" pitchFamily="34" charset="0"/>
                          <a:cs typeface="Arial" panose="020B0604020202020204" pitchFamily="34" charset="0"/>
                        </a:rPr>
                        <a:t>   1.01</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rgbClr val="000000"/>
                          </a:solidFill>
                          <a:latin typeface="Arial" panose="020B0604020202020204" pitchFamily="34" charset="0"/>
                          <a:cs typeface="Arial" panose="020B0604020202020204" pitchFamily="34" charset="0"/>
                        </a:rPr>
                        <a:t>     2.01</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406119185"/>
                  </a:ext>
                </a:extLst>
              </a:tr>
              <a:tr h="370840">
                <a:tc>
                  <a:txBody>
                    <a:bodyPr/>
                    <a:lstStyle/>
                    <a:p>
                      <a:pPr algn="ctr"/>
                      <a:r>
                        <a:rPr lang="en-US" dirty="0" smtClean="0">
                          <a:solidFill>
                            <a:srgbClr val="000000"/>
                          </a:solidFill>
                          <a:latin typeface="Arial" panose="020B0604020202020204" pitchFamily="34" charset="0"/>
                          <a:cs typeface="Arial" panose="020B0604020202020204" pitchFamily="34" charset="0"/>
                        </a:rPr>
                        <a:t>     1.001</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rgbClr val="000000"/>
                          </a:solidFill>
                          <a:latin typeface="Arial" panose="020B0604020202020204" pitchFamily="34" charset="0"/>
                          <a:cs typeface="Arial" panose="020B0604020202020204" pitchFamily="34" charset="0"/>
                        </a:rPr>
                        <a:t>       2.001</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457639493"/>
                  </a:ext>
                </a:extLst>
              </a:tr>
            </a:tbl>
          </a:graphicData>
        </a:graphic>
      </p:graphicFrame>
      <p:graphicFrame>
        <p:nvGraphicFramePr>
          <p:cNvPr id="13" name="Content Placeholder 12" descr="The table lists the values of m_(P Q) for different values of x.">
            <a:extLst>
              <a:ext uri="{FF2B5EF4-FFF2-40B4-BE49-F238E27FC236}">
                <a16:creationId xmlns="" xmlns:a16="http://schemas.microsoft.com/office/drawing/2014/main" id="{99E2656F-2118-451C-AB99-FBCE13000CD9}"/>
              </a:ext>
            </a:extLst>
          </p:cNvPr>
          <p:cNvGraphicFramePr>
            <a:graphicFrameLocks noGrp="1"/>
          </p:cNvGraphicFramePr>
          <p:nvPr>
            <p:ph sz="quarter" idx="25"/>
            <p:extLst>
              <p:ext uri="{D42A27DB-BD31-4B8C-83A1-F6EECF244321}">
                <p14:modId xmlns:p14="http://schemas.microsoft.com/office/powerpoint/2010/main" val="2788898148"/>
              </p:ext>
            </p:extLst>
          </p:nvPr>
        </p:nvGraphicFramePr>
        <p:xfrm>
          <a:off x="6279673" y="1939947"/>
          <a:ext cx="3568700" cy="2225040"/>
        </p:xfrm>
        <a:graphic>
          <a:graphicData uri="http://schemas.openxmlformats.org/drawingml/2006/table">
            <a:tbl>
              <a:tblPr firstRow="1" bandRow="1">
                <a:tableStyleId>{5C22544A-7EE6-4342-B048-85BDC9FD1C3A}</a:tableStyleId>
              </a:tblPr>
              <a:tblGrid>
                <a:gridCol w="1784350">
                  <a:extLst>
                    <a:ext uri="{9D8B030D-6E8A-4147-A177-3AD203B41FA5}">
                      <a16:colId xmlns="" xmlns:a16="http://schemas.microsoft.com/office/drawing/2014/main" val="506849589"/>
                    </a:ext>
                  </a:extLst>
                </a:gridCol>
                <a:gridCol w="1784350">
                  <a:extLst>
                    <a:ext uri="{9D8B030D-6E8A-4147-A177-3AD203B41FA5}">
                      <a16:colId xmlns="" xmlns:a16="http://schemas.microsoft.com/office/drawing/2014/main" val="2167764805"/>
                    </a:ext>
                  </a:extLst>
                </a:gridCol>
              </a:tblGrid>
              <a:tr h="370840">
                <a:tc>
                  <a:txBody>
                    <a:bodyPr/>
                    <a:lstStyle/>
                    <a:p>
                      <a:pPr algn="ctr"/>
                      <a:r>
                        <a:rPr lang="en-US" i="1" dirty="0">
                          <a:solidFill>
                            <a:srgbClr val="000000"/>
                          </a:solidFill>
                          <a:latin typeface="Arial" panose="020B0604020202020204" pitchFamily="34" charset="0"/>
                          <a:cs typeface="Arial" panose="020B0604020202020204" pitchFamily="34" charset="0"/>
                        </a:rPr>
                        <a:t>x</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E1EBF7"/>
                    </a:solidFill>
                  </a:tcPr>
                </a:tc>
                <a:tc>
                  <a:txBody>
                    <a:bodyPr/>
                    <a:lstStyle/>
                    <a:p>
                      <a:pPr algn="ctr"/>
                      <a:r>
                        <a:rPr lang="en-US" i="1" dirty="0">
                          <a:solidFill>
                            <a:srgbClr val="000000"/>
                          </a:solidFill>
                          <a:latin typeface="Arial" panose="020B0604020202020204" pitchFamily="34" charset="0"/>
                          <a:cs typeface="Arial" panose="020B0604020202020204" pitchFamily="34" charset="0"/>
                        </a:rPr>
                        <a:t>m</a:t>
                      </a:r>
                      <a:r>
                        <a:rPr lang="en-US" i="1" baseline="-25000" dirty="0">
                          <a:solidFill>
                            <a:srgbClr val="000000"/>
                          </a:solidFill>
                          <a:latin typeface="Arial" panose="020B0604020202020204" pitchFamily="34" charset="0"/>
                          <a:cs typeface="Arial" panose="020B0604020202020204" pitchFamily="34" charset="0"/>
                        </a:rPr>
                        <a:t>PQ</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E1EBF7"/>
                    </a:solidFill>
                  </a:tcPr>
                </a:tc>
                <a:extLst>
                  <a:ext uri="{0D108BD9-81ED-4DB2-BD59-A6C34878D82A}">
                    <a16:rowId xmlns="" xmlns:a16="http://schemas.microsoft.com/office/drawing/2014/main" val="2377260218"/>
                  </a:ext>
                </a:extLst>
              </a:tr>
              <a:tr h="370840">
                <a:tc>
                  <a:txBody>
                    <a:bodyPr/>
                    <a:lstStyle/>
                    <a:p>
                      <a:pPr algn="ctr"/>
                      <a:r>
                        <a:rPr lang="en-US" dirty="0">
                          <a:solidFill>
                            <a:srgbClr val="000000"/>
                          </a:solidFill>
                          <a:latin typeface="Arial" panose="020B0604020202020204" pitchFamily="34" charset="0"/>
                          <a:cs typeface="Arial" panose="020B0604020202020204" pitchFamily="34" charset="0"/>
                        </a:rPr>
                        <a:t>0</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0000"/>
                          </a:solidFill>
                          <a:latin typeface="Arial" panose="020B0604020202020204" pitchFamily="34" charset="0"/>
                          <a:cs typeface="Arial" panose="020B0604020202020204" pitchFamily="34" charset="0"/>
                        </a:rPr>
                        <a:t>1</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0039547"/>
                  </a:ext>
                </a:extLst>
              </a:tr>
              <a:tr h="370840">
                <a:tc>
                  <a:txBody>
                    <a:bodyPr/>
                    <a:lstStyle/>
                    <a:p>
                      <a:pPr algn="ctr"/>
                      <a:r>
                        <a:rPr lang="en-US" dirty="0" smtClean="0">
                          <a:solidFill>
                            <a:srgbClr val="000000"/>
                          </a:solidFill>
                          <a:latin typeface="Arial" panose="020B0604020202020204" pitchFamily="34" charset="0"/>
                          <a:cs typeface="Arial" panose="020B0604020202020204" pitchFamily="34" charset="0"/>
                        </a:rPr>
                        <a:t>   0.5</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rgbClr val="000000"/>
                          </a:solidFill>
                          <a:latin typeface="Arial" panose="020B0604020202020204" pitchFamily="34" charset="0"/>
                          <a:cs typeface="Arial" panose="020B0604020202020204" pitchFamily="34" charset="0"/>
                        </a:rPr>
                        <a:t>   1.5</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544911718"/>
                  </a:ext>
                </a:extLst>
              </a:tr>
              <a:tr h="370840">
                <a:tc>
                  <a:txBody>
                    <a:bodyPr/>
                    <a:lstStyle/>
                    <a:p>
                      <a:pPr algn="ctr"/>
                      <a:r>
                        <a:rPr lang="en-US" dirty="0" smtClean="0">
                          <a:solidFill>
                            <a:srgbClr val="000000"/>
                          </a:solidFill>
                          <a:latin typeface="Arial" panose="020B0604020202020204" pitchFamily="34" charset="0"/>
                          <a:cs typeface="Arial" panose="020B0604020202020204" pitchFamily="34" charset="0"/>
                        </a:rPr>
                        <a:t>   0.9</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rgbClr val="000000"/>
                          </a:solidFill>
                          <a:latin typeface="Arial" panose="020B0604020202020204" pitchFamily="34" charset="0"/>
                          <a:cs typeface="Arial" panose="020B0604020202020204" pitchFamily="34" charset="0"/>
                        </a:rPr>
                        <a:t>   1.9</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307585207"/>
                  </a:ext>
                </a:extLst>
              </a:tr>
              <a:tr h="370840">
                <a:tc>
                  <a:txBody>
                    <a:bodyPr/>
                    <a:lstStyle/>
                    <a:p>
                      <a:pPr algn="ctr"/>
                      <a:r>
                        <a:rPr lang="en-US" dirty="0" smtClean="0">
                          <a:solidFill>
                            <a:srgbClr val="000000"/>
                          </a:solidFill>
                          <a:latin typeface="Arial" panose="020B0604020202020204" pitchFamily="34" charset="0"/>
                          <a:cs typeface="Arial" panose="020B0604020202020204" pitchFamily="34" charset="0"/>
                        </a:rPr>
                        <a:t>     0.99</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rgbClr val="000000"/>
                          </a:solidFill>
                          <a:latin typeface="Arial" panose="020B0604020202020204" pitchFamily="34" charset="0"/>
                          <a:cs typeface="Arial" panose="020B0604020202020204" pitchFamily="34" charset="0"/>
                        </a:rPr>
                        <a:t>     1.99</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412543578"/>
                  </a:ext>
                </a:extLst>
              </a:tr>
              <a:tr h="370840">
                <a:tc>
                  <a:txBody>
                    <a:bodyPr/>
                    <a:lstStyle/>
                    <a:p>
                      <a:pPr algn="ctr"/>
                      <a:r>
                        <a:rPr lang="en-US" dirty="0" smtClean="0">
                          <a:solidFill>
                            <a:srgbClr val="000000"/>
                          </a:solidFill>
                          <a:latin typeface="Arial" panose="020B0604020202020204" pitchFamily="34" charset="0"/>
                          <a:cs typeface="Arial" panose="020B0604020202020204" pitchFamily="34" charset="0"/>
                        </a:rPr>
                        <a:t>       0.999</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rgbClr val="000000"/>
                          </a:solidFill>
                          <a:latin typeface="Arial" panose="020B0604020202020204" pitchFamily="34" charset="0"/>
                          <a:cs typeface="Arial" panose="020B0604020202020204" pitchFamily="34" charset="0"/>
                        </a:rPr>
                        <a:t>       1.999</a:t>
                      </a:r>
                      <a:endParaRPr lang="en-US"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820499064"/>
                  </a:ext>
                </a:extLst>
              </a:tr>
            </a:tbl>
          </a:graphicData>
        </a:graphic>
      </p:graphicFrame>
      <p:sp>
        <p:nvSpPr>
          <p:cNvPr id="6" name="Content Placeholder 5">
            <a:extLst>
              <a:ext uri="{FF2B5EF4-FFF2-40B4-BE49-F238E27FC236}">
                <a16:creationId xmlns="" xmlns:a16="http://schemas.microsoft.com/office/drawing/2014/main" id="{04A0663A-D2C0-49AC-BB1D-60F94A5E3B8D}"/>
              </a:ext>
            </a:extLst>
          </p:cNvPr>
          <p:cNvSpPr>
            <a:spLocks noGrp="1"/>
          </p:cNvSpPr>
          <p:nvPr>
            <p:ph sz="quarter" idx="26"/>
          </p:nvPr>
        </p:nvSpPr>
        <p:spPr>
          <a:xfrm>
            <a:off x="736600" y="4928813"/>
            <a:ext cx="10718800" cy="779260"/>
          </a:xfrm>
        </p:spPr>
        <p:txBody>
          <a:bodyPr/>
          <a:lstStyle/>
          <a:p>
            <a:r>
              <a:rPr lang="en-US" altLang="en-US" dirty="0"/>
              <a:t>The closer </a:t>
            </a:r>
            <a:r>
              <a:rPr lang="en-US" altLang="en-US" i="1" dirty="0"/>
              <a:t>Q </a:t>
            </a:r>
            <a:r>
              <a:rPr lang="en-US" altLang="en-US" dirty="0"/>
              <a:t>is to </a:t>
            </a:r>
            <a:r>
              <a:rPr lang="en-US" altLang="en-US" i="1" dirty="0"/>
              <a:t>P</a:t>
            </a:r>
            <a:r>
              <a:rPr lang="en-US" altLang="en-US" dirty="0"/>
              <a:t>, the closer </a:t>
            </a:r>
            <a:r>
              <a:rPr lang="en-US" altLang="en-US" i="1" dirty="0"/>
              <a:t>x</a:t>
            </a:r>
            <a:r>
              <a:rPr lang="en-US" altLang="en-US" dirty="0"/>
              <a:t> is to 1 and, it appears from the tables, the closer </a:t>
            </a:r>
            <a:r>
              <a:rPr lang="en-US" altLang="en-US" i="1" dirty="0"/>
              <a:t>m</a:t>
            </a:r>
            <a:r>
              <a:rPr lang="en-US" altLang="en-US" i="1" baseline="-25000" dirty="0"/>
              <a:t>PQ</a:t>
            </a:r>
            <a:r>
              <a:rPr lang="en-US" altLang="en-US" dirty="0"/>
              <a:t> is to 2.</a:t>
            </a:r>
            <a:endParaRPr lang="en-US" dirty="0"/>
          </a:p>
        </p:txBody>
      </p:sp>
    </p:spTree>
    <p:extLst>
      <p:ext uri="{BB962C8B-B14F-4D97-AF65-F5344CB8AC3E}">
        <p14:creationId xmlns:p14="http://schemas.microsoft.com/office/powerpoint/2010/main" val="2681886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8CFA18-187B-4C13-B597-1EFC5E5C34C3}"/>
              </a:ext>
            </a:extLst>
          </p:cNvPr>
          <p:cNvSpPr>
            <a:spLocks noGrp="1"/>
          </p:cNvSpPr>
          <p:nvPr>
            <p:ph type="title"/>
          </p:nvPr>
        </p:nvSpPr>
        <p:spPr/>
        <p:txBody>
          <a:bodyPr/>
          <a:lstStyle/>
          <a:p>
            <a:pPr algn="l"/>
            <a:r>
              <a:rPr lang="en-US" altLang="en-US" dirty="0"/>
              <a:t>Example 1 – Solution </a:t>
            </a:r>
            <a:r>
              <a:rPr lang="en-US" altLang="en-US" b="0" dirty="0"/>
              <a:t>(4 of </a:t>
            </a:r>
            <a:r>
              <a:rPr lang="en-US" altLang="en-US" b="0" dirty="0" smtClean="0"/>
              <a:t>4)</a:t>
            </a:r>
            <a:endParaRPr lang="en-US" dirty="0"/>
          </a:p>
        </p:txBody>
      </p:sp>
      <p:sp>
        <p:nvSpPr>
          <p:cNvPr id="3" name="Content Placeholder 2">
            <a:extLst>
              <a:ext uri="{FF2B5EF4-FFF2-40B4-BE49-F238E27FC236}">
                <a16:creationId xmlns="" xmlns:a16="http://schemas.microsoft.com/office/drawing/2014/main" id="{FBF808CA-005D-468E-95E5-0888A6D65478}"/>
              </a:ext>
            </a:extLst>
          </p:cNvPr>
          <p:cNvSpPr>
            <a:spLocks noGrp="1"/>
          </p:cNvSpPr>
          <p:nvPr>
            <p:ph sz="quarter" idx="23"/>
          </p:nvPr>
        </p:nvSpPr>
        <p:spPr>
          <a:xfrm>
            <a:off x="736600" y="1289049"/>
            <a:ext cx="10718800" cy="1375277"/>
          </a:xfrm>
        </p:spPr>
        <p:txBody>
          <a:bodyPr/>
          <a:lstStyle/>
          <a:p>
            <a:pPr>
              <a:lnSpc>
                <a:spcPct val="100000"/>
              </a:lnSpc>
              <a:spcAft>
                <a:spcPts val="600"/>
              </a:spcAft>
            </a:pPr>
            <a:r>
              <a:rPr lang="en-US" altLang="en-US" dirty="0"/>
              <a:t>This suggests that the slope of the tangent line </a:t>
            </a:r>
            <a:r>
              <a:rPr lang="en-IN" i="1" dirty="0"/>
              <a:t>ℓ</a:t>
            </a:r>
            <a:r>
              <a:rPr lang="en-US" altLang="en-US" i="1" dirty="0" smtClean="0"/>
              <a:t> </a:t>
            </a:r>
            <a:r>
              <a:rPr lang="en-US" altLang="en-US" dirty="0"/>
              <a:t>should be </a:t>
            </a:r>
            <a:r>
              <a:rPr lang="en-US" altLang="en-US" i="1" dirty="0"/>
              <a:t>m</a:t>
            </a:r>
            <a:r>
              <a:rPr lang="en-US" altLang="en-US" dirty="0"/>
              <a:t> = 2.</a:t>
            </a:r>
          </a:p>
          <a:p>
            <a:pPr>
              <a:lnSpc>
                <a:spcPct val="100000"/>
              </a:lnSpc>
              <a:spcAft>
                <a:spcPts val="600"/>
              </a:spcAft>
            </a:pPr>
            <a:r>
              <a:rPr lang="en-US" altLang="en-US" dirty="0"/>
              <a:t>We say that the slope of the tangent line is the </a:t>
            </a:r>
            <a:r>
              <a:rPr lang="en-US" altLang="en-US" i="1" dirty="0"/>
              <a:t>limit </a:t>
            </a:r>
            <a:r>
              <a:rPr lang="en-US" altLang="en-US" dirty="0"/>
              <a:t>of the slopes of the secant lines, and we express this symbolically by writing</a:t>
            </a:r>
          </a:p>
        </p:txBody>
      </p:sp>
      <p:graphicFrame>
        <p:nvGraphicFramePr>
          <p:cNvPr id="8" name="Content Placeholder 7" descr="lim_(Q right arrow P) (m_(P Q)) = m and lim_(x right arrow 1) (((x^2) minus 1)∕(x minus 1)) = 2">
            <a:extLst>
              <a:ext uri="{FF2B5EF4-FFF2-40B4-BE49-F238E27FC236}">
                <a16:creationId xmlns="" xmlns:a16="http://schemas.microsoft.com/office/drawing/2014/main" id="{1A34EDA9-2D3D-4F69-844F-3A1BF9213076}"/>
              </a:ext>
            </a:extLst>
          </p:cNvPr>
          <p:cNvGraphicFramePr>
            <a:graphicFrameLocks noGrp="1" noChangeAspect="1"/>
          </p:cNvGraphicFramePr>
          <p:nvPr>
            <p:ph sz="quarter" idx="24"/>
            <p:extLst>
              <p:ext uri="{D42A27DB-BD31-4B8C-83A1-F6EECF244321}">
                <p14:modId xmlns:p14="http://schemas.microsoft.com/office/powerpoint/2010/main" val="3176369083"/>
              </p:ext>
            </p:extLst>
          </p:nvPr>
        </p:nvGraphicFramePr>
        <p:xfrm>
          <a:off x="3457482" y="2758455"/>
          <a:ext cx="4660576" cy="764674"/>
        </p:xfrm>
        <a:graphic>
          <a:graphicData uri="http://schemas.openxmlformats.org/presentationml/2006/ole">
            <mc:AlternateContent xmlns:mc="http://schemas.openxmlformats.org/markup-compatibility/2006">
              <mc:Choice xmlns:v="urn:schemas-microsoft-com:vml" Requires="v">
                <p:oleObj spid="_x0000_s449887" name="Equation" r:id="rId3" imgW="4724280" imgH="774360" progId="Equation.DSMT4">
                  <p:embed/>
                </p:oleObj>
              </mc:Choice>
              <mc:Fallback>
                <p:oleObj name="Equation" r:id="rId3" imgW="4724280" imgH="774360" progId="Equation.DSMT4">
                  <p:embed/>
                  <p:pic>
                    <p:nvPicPr>
                      <p:cNvPr id="0" name="Picture 331" descr="lim_(Q right arrow P) (m_(P Q)) = m and lim_(x right arrow 1) (((x^2) minus 1)∕(x minus 1)) =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7482" y="2758455"/>
                        <a:ext cx="4660576" cy="7646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2D6EB67F-9858-4B85-AC81-3E960CB2BCF5}"/>
              </a:ext>
            </a:extLst>
          </p:cNvPr>
          <p:cNvSpPr>
            <a:spLocks noGrp="1"/>
          </p:cNvSpPr>
          <p:nvPr>
            <p:ph sz="quarter" idx="25"/>
          </p:nvPr>
        </p:nvSpPr>
        <p:spPr>
          <a:xfrm>
            <a:off x="736600" y="3873548"/>
            <a:ext cx="10712450" cy="1109743"/>
          </a:xfrm>
        </p:spPr>
        <p:txBody>
          <a:bodyPr/>
          <a:lstStyle/>
          <a:p>
            <a:pPr>
              <a:lnSpc>
                <a:spcPct val="100000"/>
              </a:lnSpc>
            </a:pPr>
            <a:r>
              <a:rPr lang="en-US" altLang="en-US" dirty="0"/>
              <a:t>Assuming that the slope of the tangent line is indeed 2, we use the point-slope form of the equation of a line </a:t>
            </a:r>
            <a:r>
              <a:rPr lang="es-ES" altLang="en-US" dirty="0" smtClean="0"/>
              <a:t>[</a:t>
            </a:r>
            <a:r>
              <a:rPr lang="es-ES" altLang="en-US" sz="400" dirty="0" smtClean="0"/>
              <a:t> </a:t>
            </a:r>
            <a:r>
              <a:rPr lang="es-ES" altLang="en-US" i="1" dirty="0" smtClean="0"/>
              <a:t>y</a:t>
            </a:r>
            <a:r>
              <a:rPr lang="es-ES" altLang="en-US" dirty="0" smtClean="0"/>
              <a:t> </a:t>
            </a:r>
            <a:r>
              <a:rPr lang="es-ES" altLang="en-US" dirty="0"/>
              <a:t>− </a:t>
            </a:r>
            <a:r>
              <a:rPr lang="es-ES" altLang="en-US" i="1" dirty="0"/>
              <a:t>y</a:t>
            </a:r>
            <a:r>
              <a:rPr lang="es-ES" altLang="en-US" baseline="-25000" dirty="0"/>
              <a:t>1</a:t>
            </a:r>
            <a:r>
              <a:rPr lang="es-ES" altLang="en-US" dirty="0"/>
              <a:t> = </a:t>
            </a:r>
            <a:r>
              <a:rPr lang="es-ES" altLang="en-US" i="1" dirty="0"/>
              <a:t>m</a:t>
            </a:r>
            <a:r>
              <a:rPr lang="es-ES" altLang="en-US" dirty="0"/>
              <a:t>(</a:t>
            </a:r>
            <a:r>
              <a:rPr lang="es-ES" altLang="en-US" i="1" dirty="0"/>
              <a:t>x</a:t>
            </a:r>
            <a:r>
              <a:rPr lang="es-ES" altLang="en-US" dirty="0"/>
              <a:t> − </a:t>
            </a:r>
            <a:r>
              <a:rPr lang="es-ES" altLang="en-US" i="1" dirty="0"/>
              <a:t>x</a:t>
            </a:r>
            <a:r>
              <a:rPr lang="es-ES" altLang="en-US" baseline="-25000" dirty="0"/>
              <a:t>1</a:t>
            </a:r>
            <a:r>
              <a:rPr lang="es-ES" altLang="en-US" dirty="0"/>
              <a:t>)] to </a:t>
            </a:r>
            <a:r>
              <a:rPr lang="en-US" altLang="en-US" dirty="0"/>
              <a:t>write the equation of the tangent line through (1, 1) as</a:t>
            </a:r>
            <a:endParaRPr lang="en-US" altLang="en-US" sz="100" dirty="0"/>
          </a:p>
        </p:txBody>
      </p:sp>
      <p:graphicFrame>
        <p:nvGraphicFramePr>
          <p:cNvPr id="9" name="Content Placeholder 8" descr="y minus 1 = 2(x minus 1) or y = 2x minus 1">
            <a:extLst>
              <a:ext uri="{FF2B5EF4-FFF2-40B4-BE49-F238E27FC236}">
                <a16:creationId xmlns="" xmlns:a16="http://schemas.microsoft.com/office/drawing/2014/main" id="{F421554D-FA56-401C-A9A9-E9BBB7808884}"/>
              </a:ext>
            </a:extLst>
          </p:cNvPr>
          <p:cNvGraphicFramePr>
            <a:graphicFrameLocks noGrp="1" noChangeAspect="1"/>
          </p:cNvGraphicFramePr>
          <p:nvPr>
            <p:ph sz="quarter" idx="26"/>
            <p:extLst>
              <p:ext uri="{D42A27DB-BD31-4B8C-83A1-F6EECF244321}">
                <p14:modId xmlns:p14="http://schemas.microsoft.com/office/powerpoint/2010/main" val="1449467511"/>
              </p:ext>
            </p:extLst>
          </p:nvPr>
        </p:nvGraphicFramePr>
        <p:xfrm>
          <a:off x="3578505" y="5144655"/>
          <a:ext cx="4038600" cy="431800"/>
        </p:xfrm>
        <a:graphic>
          <a:graphicData uri="http://schemas.openxmlformats.org/presentationml/2006/ole">
            <mc:AlternateContent xmlns:mc="http://schemas.openxmlformats.org/markup-compatibility/2006">
              <mc:Choice xmlns:v="urn:schemas-microsoft-com:vml" Requires="v">
                <p:oleObj spid="_x0000_s449888" name="Equation" r:id="rId5" imgW="4038480" imgH="431640" progId="Equation.DSMT4">
                  <p:embed/>
                </p:oleObj>
              </mc:Choice>
              <mc:Fallback>
                <p:oleObj name="Equation" r:id="rId5" imgW="4038480" imgH="431640" progId="Equation.DSMT4">
                  <p:embed/>
                  <p:pic>
                    <p:nvPicPr>
                      <p:cNvPr id="0" name="Picture 332" descr="y minus 1 = 2(x minus 1) or y = 2x minus 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8505" y="5144655"/>
                        <a:ext cx="4038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45912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C4AF1C-2E5E-4FD6-ADD4-27BF151BB211}"/>
              </a:ext>
            </a:extLst>
          </p:cNvPr>
          <p:cNvSpPr>
            <a:spLocks noGrp="1"/>
          </p:cNvSpPr>
          <p:nvPr>
            <p:ph type="title"/>
          </p:nvPr>
        </p:nvSpPr>
        <p:spPr/>
        <p:txBody>
          <a:bodyPr/>
          <a:lstStyle/>
          <a:p>
            <a:r>
              <a:rPr lang="en-US" altLang="en-US" dirty="0"/>
              <a:t>The Tangent </a:t>
            </a:r>
            <a:r>
              <a:rPr lang="en-US" altLang="en-US" dirty="0" smtClean="0"/>
              <a:t>Problem (4 </a:t>
            </a:r>
            <a:r>
              <a:rPr lang="en-US" altLang="en-US" dirty="0"/>
              <a:t>of </a:t>
            </a:r>
            <a:r>
              <a:rPr lang="en-US" altLang="en-US" dirty="0" smtClean="0"/>
              <a:t>5)</a:t>
            </a:r>
            <a:endParaRPr lang="en-US" dirty="0"/>
          </a:p>
        </p:txBody>
      </p:sp>
      <p:sp>
        <p:nvSpPr>
          <p:cNvPr id="3" name="Content Placeholder 2">
            <a:extLst>
              <a:ext uri="{FF2B5EF4-FFF2-40B4-BE49-F238E27FC236}">
                <a16:creationId xmlns="" xmlns:a16="http://schemas.microsoft.com/office/drawing/2014/main" id="{4549C824-2637-4671-B88C-2AEEB8C3F093}"/>
              </a:ext>
            </a:extLst>
          </p:cNvPr>
          <p:cNvSpPr>
            <a:spLocks noGrp="1"/>
          </p:cNvSpPr>
          <p:nvPr>
            <p:ph sz="quarter" idx="23"/>
          </p:nvPr>
        </p:nvSpPr>
        <p:spPr/>
        <p:txBody>
          <a:bodyPr/>
          <a:lstStyle/>
          <a:p>
            <a:r>
              <a:rPr lang="en-US" altLang="en-US" dirty="0"/>
              <a:t>Figure 3 illustrates the limiting process that occurs in </a:t>
            </a:r>
            <a:r>
              <a:rPr lang="en-US" altLang="en-US" dirty="0" smtClean="0"/>
              <a:t>Example 1.</a:t>
            </a:r>
            <a:endParaRPr lang="en-US" altLang="en-US" dirty="0"/>
          </a:p>
        </p:txBody>
      </p:sp>
      <p:sp>
        <p:nvSpPr>
          <p:cNvPr id="8" name="Content Placeholder 9">
            <a:extLst>
              <a:ext uri="{FF2B5EF4-FFF2-40B4-BE49-F238E27FC236}">
                <a16:creationId xmlns="" xmlns:a16="http://schemas.microsoft.com/office/drawing/2014/main" id="{FAEF8869-97E5-49FF-8D21-6BE56BCB8C67}"/>
              </a:ext>
            </a:extLst>
          </p:cNvPr>
          <p:cNvSpPr>
            <a:spLocks noGrp="1"/>
          </p:cNvSpPr>
          <p:nvPr>
            <p:ph sz="quarter" idx="27"/>
          </p:nvPr>
        </p:nvSpPr>
        <p:spPr>
          <a:xfrm>
            <a:off x="4783315" y="4997122"/>
            <a:ext cx="2822595" cy="206891"/>
          </a:xfrm>
        </p:spPr>
        <p:txBody>
          <a:bodyPr/>
          <a:lstStyle/>
          <a:p>
            <a:pPr algn="ctr"/>
            <a:r>
              <a:rPr lang="en-US" altLang="en-US" sz="1200" b="1" dirty="0" smtClean="0"/>
              <a:t>Figure </a:t>
            </a:r>
            <a:r>
              <a:rPr lang="en-US" altLang="en-US" sz="1200" b="1" dirty="0"/>
              <a:t>3</a:t>
            </a:r>
          </a:p>
        </p:txBody>
      </p:sp>
      <p:sp>
        <p:nvSpPr>
          <p:cNvPr id="10" name="Content Placeholder 9">
            <a:extLst>
              <a:ext uri="{FF2B5EF4-FFF2-40B4-BE49-F238E27FC236}">
                <a16:creationId xmlns="" xmlns:a16="http://schemas.microsoft.com/office/drawing/2014/main" id="{FAEF8869-97E5-49FF-8D21-6BE56BCB8C67}"/>
              </a:ext>
            </a:extLst>
          </p:cNvPr>
          <p:cNvSpPr>
            <a:spLocks noGrp="1"/>
          </p:cNvSpPr>
          <p:nvPr>
            <p:ph sz="quarter" idx="27"/>
          </p:nvPr>
        </p:nvSpPr>
        <p:spPr>
          <a:xfrm>
            <a:off x="4684703" y="4688306"/>
            <a:ext cx="2822595" cy="300553"/>
          </a:xfrm>
        </p:spPr>
        <p:txBody>
          <a:bodyPr/>
          <a:lstStyle/>
          <a:p>
            <a:pPr algn="ctr"/>
            <a:r>
              <a:rPr lang="en-US" altLang="en-US" sz="1400" i="1" dirty="0"/>
              <a:t>Q </a:t>
            </a:r>
            <a:r>
              <a:rPr lang="en-US" altLang="en-US" sz="1400" dirty="0"/>
              <a:t>approaches </a:t>
            </a:r>
            <a:r>
              <a:rPr lang="en-US" altLang="en-US" sz="1400" i="1" dirty="0"/>
              <a:t>P </a:t>
            </a:r>
            <a:r>
              <a:rPr lang="en-US" altLang="en-US" sz="1400" dirty="0"/>
              <a:t>from the </a:t>
            </a:r>
            <a:r>
              <a:rPr lang="en-US" altLang="en-US" sz="1400" dirty="0" smtClean="0"/>
              <a:t>right</a:t>
            </a:r>
            <a:endParaRPr lang="en-US" altLang="en-US" sz="1400" dirty="0"/>
          </a:p>
        </p:txBody>
      </p:sp>
      <p:pic>
        <p:nvPicPr>
          <p:cNvPr id="453634" name="Picture 2" descr="Three graphs illustrating the limiting process are given. An upward opening parabola is graphed on the x y coordinate plane, with vertex at the origin. Two points P and Q are marked on the parabola, in quadrant 1. P is to the left of Q. Two lines are indicated on the graph. The first joins points P and Q. The other is the tangent l to the curve at P."/>
          <p:cNvPicPr>
            <a:picLocks noGrp="1" noChangeAspect="1" noChangeArrowheads="1"/>
          </p:cNvPicPr>
          <p:nvPr>
            <p:ph sz="quarter" idx="24"/>
          </p:nvPr>
        </p:nvPicPr>
        <p:blipFill>
          <a:blip r:embed="rId2">
            <a:extLst>
              <a:ext uri="{28A0092B-C50C-407E-A947-70E740481C1C}">
                <a14:useLocalDpi xmlns:a14="http://schemas.microsoft.com/office/drawing/2010/main" val="0"/>
              </a:ext>
            </a:extLst>
          </a:blip>
          <a:stretch>
            <a:fillRect/>
          </a:stretch>
        </p:blipFill>
        <p:spPr bwMode="auto">
          <a:xfrm>
            <a:off x="998924" y="1935373"/>
            <a:ext cx="3202628" cy="254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35" name="Picture 3" descr="In the second graph, points P and Q on the upward opening parabola are closer than in the first graph. The slope of the line passing through P and Q approaches the slope of the tangent l at P."/>
          <p:cNvPicPr>
            <a:picLocks noGrp="1" noChangeAspect="1" noChangeArrowheads="1"/>
          </p:cNvPicPr>
          <p:nvPr>
            <p:ph sz="quarter" idx="25"/>
          </p:nvPr>
        </p:nvPicPr>
        <p:blipFill>
          <a:blip r:embed="rId3">
            <a:extLst>
              <a:ext uri="{28A0092B-C50C-407E-A947-70E740481C1C}">
                <a14:useLocalDpi xmlns:a14="http://schemas.microsoft.com/office/drawing/2010/main" val="0"/>
              </a:ext>
            </a:extLst>
          </a:blip>
          <a:stretch>
            <a:fillRect/>
          </a:stretch>
        </p:blipFill>
        <p:spPr bwMode="auto">
          <a:xfrm>
            <a:off x="4635398" y="1935373"/>
            <a:ext cx="3202628" cy="254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36" name="Picture 4" descr="In the third graph, points P and Q on the upward opening parabola are closer than in the second graph. The slope of the line passing through P and Q is similar to the slope of the tangent l at P."/>
          <p:cNvPicPr>
            <a:picLocks noGrp="1" noChangeAspect="1" noChangeArrowheads="1"/>
          </p:cNvPicPr>
          <p:nvPr>
            <p:ph sz="quarter" idx="26"/>
          </p:nvPr>
        </p:nvPicPr>
        <p:blipFill>
          <a:blip r:embed="rId4">
            <a:extLst>
              <a:ext uri="{28A0092B-C50C-407E-A947-70E740481C1C}">
                <a14:useLocalDpi xmlns:a14="http://schemas.microsoft.com/office/drawing/2010/main" val="0"/>
              </a:ext>
            </a:extLst>
          </a:blip>
          <a:stretch>
            <a:fillRect/>
          </a:stretch>
        </p:blipFill>
        <p:spPr bwMode="auto">
          <a:xfrm>
            <a:off x="8369626" y="1944101"/>
            <a:ext cx="3226276" cy="254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6042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BAB0BC-6958-4FD4-8280-4B039A02041D}"/>
              </a:ext>
            </a:extLst>
          </p:cNvPr>
          <p:cNvSpPr>
            <a:spLocks noGrp="1"/>
          </p:cNvSpPr>
          <p:nvPr>
            <p:ph type="title"/>
          </p:nvPr>
        </p:nvSpPr>
        <p:spPr/>
        <p:txBody>
          <a:bodyPr/>
          <a:lstStyle/>
          <a:p>
            <a:r>
              <a:rPr lang="en-US" altLang="en-US" dirty="0"/>
              <a:t>The Tangent </a:t>
            </a:r>
            <a:r>
              <a:rPr lang="en-US" altLang="en-US" dirty="0" smtClean="0"/>
              <a:t>Problem (5 </a:t>
            </a:r>
            <a:r>
              <a:rPr lang="en-US" altLang="en-US" dirty="0"/>
              <a:t>of </a:t>
            </a:r>
            <a:r>
              <a:rPr lang="en-US" altLang="en-US" dirty="0" smtClean="0"/>
              <a:t>5)</a:t>
            </a:r>
            <a:endParaRPr lang="en-US" dirty="0"/>
          </a:p>
        </p:txBody>
      </p:sp>
      <p:sp>
        <p:nvSpPr>
          <p:cNvPr id="8" name="Content Placeholder 5">
            <a:extLst>
              <a:ext uri="{FF2B5EF4-FFF2-40B4-BE49-F238E27FC236}">
                <a16:creationId xmlns="" xmlns:a16="http://schemas.microsoft.com/office/drawing/2014/main" id="{99010183-7B0D-4265-9CC2-81C5C4065832}"/>
              </a:ext>
            </a:extLst>
          </p:cNvPr>
          <p:cNvSpPr>
            <a:spLocks noGrp="1"/>
          </p:cNvSpPr>
          <p:nvPr>
            <p:ph sz="quarter" idx="26"/>
          </p:nvPr>
        </p:nvSpPr>
        <p:spPr>
          <a:xfrm>
            <a:off x="4837103" y="4733364"/>
            <a:ext cx="2822595" cy="307388"/>
          </a:xfrm>
        </p:spPr>
        <p:txBody>
          <a:bodyPr/>
          <a:lstStyle/>
          <a:p>
            <a:pPr algn="ctr"/>
            <a:r>
              <a:rPr lang="en-US" altLang="en-US" sz="1200" b="1" dirty="0" smtClean="0"/>
              <a:t>Figure </a:t>
            </a:r>
            <a:r>
              <a:rPr lang="en-US" altLang="en-US" sz="1200" b="1" dirty="0"/>
              <a:t>3</a:t>
            </a:r>
          </a:p>
        </p:txBody>
      </p:sp>
      <p:sp>
        <p:nvSpPr>
          <p:cNvPr id="6" name="Content Placeholder 5">
            <a:extLst>
              <a:ext uri="{FF2B5EF4-FFF2-40B4-BE49-F238E27FC236}">
                <a16:creationId xmlns="" xmlns:a16="http://schemas.microsoft.com/office/drawing/2014/main" id="{99010183-7B0D-4265-9CC2-81C5C4065832}"/>
              </a:ext>
            </a:extLst>
          </p:cNvPr>
          <p:cNvSpPr>
            <a:spLocks noGrp="1"/>
          </p:cNvSpPr>
          <p:nvPr>
            <p:ph sz="quarter" idx="26"/>
          </p:nvPr>
        </p:nvSpPr>
        <p:spPr>
          <a:xfrm>
            <a:off x="4684703" y="4446214"/>
            <a:ext cx="2822595" cy="300597"/>
          </a:xfrm>
        </p:spPr>
        <p:txBody>
          <a:bodyPr/>
          <a:lstStyle/>
          <a:p>
            <a:pPr algn="ctr"/>
            <a:r>
              <a:rPr lang="en-US" altLang="en-US" sz="1400" i="1" dirty="0"/>
              <a:t>Q </a:t>
            </a:r>
            <a:r>
              <a:rPr lang="en-US" altLang="en-US" sz="1400" dirty="0"/>
              <a:t>approaches </a:t>
            </a:r>
            <a:r>
              <a:rPr lang="en-US" altLang="en-US" sz="1400" i="1" dirty="0"/>
              <a:t>P </a:t>
            </a:r>
            <a:r>
              <a:rPr lang="en-US" altLang="en-US" sz="1400" dirty="0"/>
              <a:t>from the </a:t>
            </a:r>
            <a:r>
              <a:rPr lang="en-US" altLang="en-US" sz="1400" dirty="0" smtClean="0"/>
              <a:t>left</a:t>
            </a:r>
            <a:endParaRPr lang="en-US" altLang="en-US" sz="1400" dirty="0"/>
          </a:p>
        </p:txBody>
      </p:sp>
      <p:pic>
        <p:nvPicPr>
          <p:cNvPr id="454658" name="Picture 2" descr="Three graphs illustrating the limiting process are given. An upward opening parabola is graphed on the x y coordinate plane, with vertex at the origin. Two points P and Q are marked on the parabola. P is in quadrant 1 and Q is in quadrant 2. Two lines are indicated on the graph. The first joins points P and Q. The other is the tangent l to the curve at P. "/>
          <p:cNvPicPr>
            <a:picLocks noGrp="1" noChangeAspect="1" noChangeArrowheads="1"/>
          </p:cNvPicPr>
          <p:nvPr>
            <p:ph sz="quarter" idx="23"/>
          </p:nvPr>
        </p:nvPicPr>
        <p:blipFill>
          <a:blip r:embed="rId2">
            <a:extLst>
              <a:ext uri="{28A0092B-C50C-407E-A947-70E740481C1C}">
                <a14:useLocalDpi xmlns:a14="http://schemas.microsoft.com/office/drawing/2010/main" val="0"/>
              </a:ext>
            </a:extLst>
          </a:blip>
          <a:stretch>
            <a:fillRect/>
          </a:stretch>
        </p:blipFill>
        <p:spPr bwMode="auto">
          <a:xfrm>
            <a:off x="695757" y="1531097"/>
            <a:ext cx="3233033" cy="254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4659" name="Picture 3" descr="In the second graph, points P and Q on the upward opening parabola are closer than in the first graph. The slopp of the line passing through P and Q is approaching the slope of the tangent l at P."/>
          <p:cNvPicPr>
            <a:picLocks noGrp="1" noChangeAspect="1" noChangeArrowheads="1"/>
          </p:cNvPicPr>
          <p:nvPr>
            <p:ph sz="quarter" idx="24"/>
          </p:nvPr>
        </p:nvPicPr>
        <p:blipFill>
          <a:blip r:embed="rId3">
            <a:extLst>
              <a:ext uri="{28A0092B-C50C-407E-A947-70E740481C1C}">
                <a14:useLocalDpi xmlns:a14="http://schemas.microsoft.com/office/drawing/2010/main" val="0"/>
              </a:ext>
            </a:extLst>
          </a:blip>
          <a:stretch>
            <a:fillRect/>
          </a:stretch>
        </p:blipFill>
        <p:spPr bwMode="auto">
          <a:xfrm>
            <a:off x="4282067" y="1531097"/>
            <a:ext cx="329184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4660" name="Picture 4" descr="In the third graph, points P and Q on the upward opening parabola are closer than in the second graph. The slope of the line passing through P and Q is similar to the slope of the tangent l at P."/>
          <p:cNvPicPr>
            <a:picLocks noGrp="1" noChangeAspect="1" noChangeArrowheads="1"/>
          </p:cNvPicPr>
          <p:nvPr>
            <p:ph sz="quarter" idx="25"/>
          </p:nvPr>
        </p:nvPicPr>
        <p:blipFill>
          <a:blip r:embed="rId4">
            <a:extLst>
              <a:ext uri="{28A0092B-C50C-407E-A947-70E740481C1C}">
                <a14:useLocalDpi xmlns:a14="http://schemas.microsoft.com/office/drawing/2010/main" val="0"/>
              </a:ext>
            </a:extLst>
          </a:blip>
          <a:stretch>
            <a:fillRect/>
          </a:stretch>
        </p:blipFill>
        <p:spPr bwMode="auto">
          <a:xfrm>
            <a:off x="8241951" y="1531098"/>
            <a:ext cx="2662438" cy="2793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a:extLst>
              <a:ext uri="{FF2B5EF4-FFF2-40B4-BE49-F238E27FC236}">
                <a16:creationId xmlns="" xmlns:a16="http://schemas.microsoft.com/office/drawing/2014/main" id="{6F34E69E-7A47-46A3-BADF-81B391676084}"/>
              </a:ext>
            </a:extLst>
          </p:cNvPr>
          <p:cNvSpPr>
            <a:spLocks noGrp="1"/>
          </p:cNvSpPr>
          <p:nvPr>
            <p:ph sz="quarter" idx="27"/>
          </p:nvPr>
        </p:nvSpPr>
        <p:spPr>
          <a:xfrm>
            <a:off x="736600" y="5266714"/>
            <a:ext cx="10718800" cy="699977"/>
          </a:xfrm>
        </p:spPr>
        <p:txBody>
          <a:bodyPr/>
          <a:lstStyle/>
          <a:p>
            <a:r>
              <a:rPr lang="en-US" altLang="en-US" dirty="0"/>
              <a:t>As </a:t>
            </a:r>
            <a:r>
              <a:rPr lang="en-US" altLang="en-US" i="1" dirty="0"/>
              <a:t>Q</a:t>
            </a:r>
            <a:r>
              <a:rPr lang="en-US" altLang="en-US" dirty="0"/>
              <a:t> approaches </a:t>
            </a:r>
            <a:r>
              <a:rPr lang="en-US" altLang="en-US" i="1" dirty="0"/>
              <a:t>P</a:t>
            </a:r>
            <a:r>
              <a:rPr lang="en-US" altLang="en-US" dirty="0"/>
              <a:t> along the parabola, the corresponding secant lines rotate about </a:t>
            </a:r>
            <a:r>
              <a:rPr lang="en-US" altLang="en-US" i="1" dirty="0"/>
              <a:t>P</a:t>
            </a:r>
            <a:r>
              <a:rPr lang="en-US" altLang="en-US" dirty="0"/>
              <a:t> and approach the tangent line </a:t>
            </a:r>
            <a:r>
              <a:rPr lang="en-IN" i="1" dirty="0"/>
              <a:t>ℓ</a:t>
            </a:r>
            <a:r>
              <a:rPr lang="en-US" altLang="en-US" dirty="0" smtClean="0"/>
              <a:t>.</a:t>
            </a:r>
            <a:endParaRPr lang="en-US" altLang="en-US" dirty="0"/>
          </a:p>
        </p:txBody>
      </p:sp>
    </p:spTree>
    <p:extLst>
      <p:ext uri="{BB962C8B-B14F-4D97-AF65-F5344CB8AC3E}">
        <p14:creationId xmlns:p14="http://schemas.microsoft.com/office/powerpoint/2010/main" val="701274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The Velocity Problem</a:t>
            </a:r>
            <a:endParaRPr lang="en-IN" sz="4000" dirty="0">
              <a:solidFill>
                <a:srgbClr val="0079C2"/>
              </a:solidFill>
            </a:endParaRPr>
          </a:p>
        </p:txBody>
      </p:sp>
    </p:spTree>
    <p:extLst>
      <p:ext uri="{BB962C8B-B14F-4D97-AF65-F5344CB8AC3E}">
        <p14:creationId xmlns:p14="http://schemas.microsoft.com/office/powerpoint/2010/main" val="571224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D8C165-9610-4866-A9F4-181E10615D3A}"/>
              </a:ext>
            </a:extLst>
          </p:cNvPr>
          <p:cNvSpPr>
            <a:spLocks noGrp="1"/>
          </p:cNvSpPr>
          <p:nvPr>
            <p:ph type="title"/>
          </p:nvPr>
        </p:nvSpPr>
        <p:spPr/>
        <p:txBody>
          <a:bodyPr/>
          <a:lstStyle/>
          <a:p>
            <a:r>
              <a:rPr lang="en-US" altLang="en-US" dirty="0"/>
              <a:t>The Velocity </a:t>
            </a:r>
            <a:r>
              <a:rPr lang="en-US" altLang="en-US" dirty="0" smtClean="0"/>
              <a:t>Problem (1 of 1)</a:t>
            </a:r>
            <a:endParaRPr lang="en-US" dirty="0"/>
          </a:p>
        </p:txBody>
      </p:sp>
      <p:sp>
        <p:nvSpPr>
          <p:cNvPr id="3" name="Text Placeholder 2">
            <a:extLst>
              <a:ext uri="{FF2B5EF4-FFF2-40B4-BE49-F238E27FC236}">
                <a16:creationId xmlns="" xmlns:a16="http://schemas.microsoft.com/office/drawing/2014/main" id="{FAB7465B-14E1-4BFF-B098-B118C47FCF1A}"/>
              </a:ext>
            </a:extLst>
          </p:cNvPr>
          <p:cNvSpPr>
            <a:spLocks noGrp="1"/>
          </p:cNvSpPr>
          <p:nvPr>
            <p:ph type="body" sz="quarter" idx="15"/>
          </p:nvPr>
        </p:nvSpPr>
        <p:spPr>
          <a:xfrm>
            <a:off x="743576" y="1289684"/>
            <a:ext cx="10711543" cy="3739516"/>
          </a:xfrm>
        </p:spPr>
        <p:txBody>
          <a:bodyPr/>
          <a:lstStyle/>
          <a:p>
            <a:pPr>
              <a:lnSpc>
                <a:spcPct val="100000"/>
              </a:lnSpc>
              <a:spcAft>
                <a:spcPts val="600"/>
              </a:spcAft>
            </a:pPr>
            <a:r>
              <a:rPr lang="en-US" altLang="en-US" dirty="0" smtClean="0"/>
              <a:t>Through </a:t>
            </a:r>
            <a:r>
              <a:rPr lang="en-US" altLang="en-US" dirty="0"/>
              <a:t>experiments carried out four centuries ago, Galileo discovered that the distance fallen by any freely falling body is proportional to the square of the time it has been falling. (This model for free fall neglects air resistance.)</a:t>
            </a:r>
          </a:p>
        </p:txBody>
      </p:sp>
    </p:spTree>
    <p:extLst>
      <p:ext uri="{BB962C8B-B14F-4D97-AF65-F5344CB8AC3E}">
        <p14:creationId xmlns:p14="http://schemas.microsoft.com/office/powerpoint/2010/main" val="2662884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D8C165-9610-4866-A9F4-181E10615D3A}"/>
              </a:ext>
            </a:extLst>
          </p:cNvPr>
          <p:cNvSpPr>
            <a:spLocks noGrp="1"/>
          </p:cNvSpPr>
          <p:nvPr>
            <p:ph type="title"/>
          </p:nvPr>
        </p:nvSpPr>
        <p:spPr/>
        <p:txBody>
          <a:bodyPr/>
          <a:lstStyle/>
          <a:p>
            <a:pPr algn="l"/>
            <a:r>
              <a:rPr lang="en-US" altLang="en-US" dirty="0"/>
              <a:t>Example 3</a:t>
            </a:r>
            <a:endParaRPr lang="en-US" dirty="0"/>
          </a:p>
        </p:txBody>
      </p:sp>
      <p:sp>
        <p:nvSpPr>
          <p:cNvPr id="3" name="Text Placeholder 2">
            <a:extLst>
              <a:ext uri="{FF2B5EF4-FFF2-40B4-BE49-F238E27FC236}">
                <a16:creationId xmlns="" xmlns:a16="http://schemas.microsoft.com/office/drawing/2014/main" id="{FAB7465B-14E1-4BFF-B098-B118C47FCF1A}"/>
              </a:ext>
            </a:extLst>
          </p:cNvPr>
          <p:cNvSpPr>
            <a:spLocks noGrp="1"/>
          </p:cNvSpPr>
          <p:nvPr>
            <p:ph type="body" sz="quarter" idx="15"/>
          </p:nvPr>
        </p:nvSpPr>
        <p:spPr>
          <a:xfrm>
            <a:off x="743576" y="1289684"/>
            <a:ext cx="10711543" cy="3739516"/>
          </a:xfrm>
        </p:spPr>
        <p:txBody>
          <a:bodyPr/>
          <a:lstStyle/>
          <a:p>
            <a:pPr>
              <a:lnSpc>
                <a:spcPct val="100000"/>
              </a:lnSpc>
              <a:spcAft>
                <a:spcPts val="600"/>
              </a:spcAft>
            </a:pPr>
            <a:r>
              <a:rPr lang="en-US" altLang="en-US" dirty="0"/>
              <a:t>Suppose that a ball is dropped from the upper observation deck of the </a:t>
            </a:r>
            <a:r>
              <a:rPr lang="en-US" altLang="en-US" dirty="0" smtClean="0"/>
              <a:t>CN Tower </a:t>
            </a:r>
            <a:r>
              <a:rPr lang="en-US" altLang="en-US" dirty="0"/>
              <a:t>in Toronto, 450</a:t>
            </a:r>
            <a:r>
              <a:rPr lang="en-US" altLang="en-US" sz="900" dirty="0"/>
              <a:t> </a:t>
            </a:r>
            <a:r>
              <a:rPr lang="en-US" altLang="en-US" dirty="0"/>
              <a:t>m above the ground. Find the velocity of the ball after 5 seconds</a:t>
            </a:r>
            <a:r>
              <a:rPr lang="en-US" altLang="en-US" dirty="0" smtClean="0"/>
              <a:t>.</a:t>
            </a:r>
          </a:p>
          <a:p>
            <a:pPr>
              <a:lnSpc>
                <a:spcPct val="100000"/>
              </a:lnSpc>
              <a:spcAft>
                <a:spcPts val="600"/>
              </a:spcAft>
            </a:pPr>
            <a:r>
              <a:rPr lang="en-US" altLang="en-US" dirty="0" smtClean="0">
                <a:solidFill>
                  <a:srgbClr val="0079C2"/>
                </a:solidFill>
              </a:rPr>
              <a:t>Solution:</a:t>
            </a:r>
          </a:p>
          <a:p>
            <a:pPr>
              <a:lnSpc>
                <a:spcPct val="100000"/>
              </a:lnSpc>
              <a:spcAft>
                <a:spcPts val="600"/>
              </a:spcAft>
            </a:pPr>
            <a:r>
              <a:rPr lang="en-IN" altLang="en-US" dirty="0" smtClean="0"/>
              <a:t>The </a:t>
            </a:r>
            <a:r>
              <a:rPr lang="en-IN" altLang="en-US" dirty="0"/>
              <a:t>difficulty in finding the instantaneous velocity at 5 seconds is </a:t>
            </a:r>
            <a:r>
              <a:rPr lang="en-IN" altLang="en-US" dirty="0" smtClean="0"/>
              <a:t>that we </a:t>
            </a:r>
            <a:r>
              <a:rPr lang="en-IN" altLang="en-US" dirty="0"/>
              <a:t>are dealing with a single instant of </a:t>
            </a:r>
            <a:r>
              <a:rPr lang="en-IN" altLang="en-US" dirty="0" smtClean="0"/>
              <a:t>time </a:t>
            </a:r>
            <a:r>
              <a:rPr lang="en-US" altLang="en-US" dirty="0" smtClean="0"/>
              <a:t>(</a:t>
            </a:r>
            <a:r>
              <a:rPr lang="en-US" altLang="en-US" i="1" dirty="0" smtClean="0"/>
              <a:t>t</a:t>
            </a:r>
            <a:r>
              <a:rPr lang="en-US" altLang="en-US" dirty="0" smtClean="0"/>
              <a:t> = 5), so no time interval is involved.</a:t>
            </a:r>
            <a:endParaRPr lang="en-US" altLang="en-US" dirty="0"/>
          </a:p>
        </p:txBody>
      </p:sp>
    </p:spTree>
    <p:extLst>
      <p:ext uri="{BB962C8B-B14F-4D97-AF65-F5344CB8AC3E}">
        <p14:creationId xmlns:p14="http://schemas.microsoft.com/office/powerpoint/2010/main" val="3206075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F7BD7477-82D4-4532-B981-3B8DA722B4CE}"/>
              </a:ext>
            </a:extLst>
          </p:cNvPr>
          <p:cNvSpPr>
            <a:spLocks noGrp="1"/>
          </p:cNvSpPr>
          <p:nvPr>
            <p:ph type="title"/>
          </p:nvPr>
        </p:nvSpPr>
        <p:spPr/>
        <p:txBody>
          <a:bodyPr/>
          <a:lstStyle/>
          <a:p>
            <a:pPr algn="l"/>
            <a:r>
              <a:rPr lang="en-US" altLang="en-US" dirty="0"/>
              <a:t>Example 3 – Solution</a:t>
            </a:r>
            <a:r>
              <a:rPr lang="en-US" altLang="en-US" i="1" dirty="0"/>
              <a:t> </a:t>
            </a:r>
            <a:r>
              <a:rPr lang="en-US" altLang="en-US" b="0" dirty="0" smtClean="0"/>
              <a:t>(1 </a:t>
            </a:r>
            <a:r>
              <a:rPr lang="en-US" altLang="en-US" b="0" dirty="0"/>
              <a:t>of </a:t>
            </a:r>
            <a:r>
              <a:rPr lang="en-US" altLang="en-US" b="0" dirty="0" smtClean="0"/>
              <a:t>3)</a:t>
            </a:r>
            <a:endParaRPr lang="en-US" dirty="0"/>
          </a:p>
        </p:txBody>
      </p:sp>
      <p:sp>
        <p:nvSpPr>
          <p:cNvPr id="12" name="Content Placeholder 11">
            <a:extLst>
              <a:ext uri="{FF2B5EF4-FFF2-40B4-BE49-F238E27FC236}">
                <a16:creationId xmlns="" xmlns:a16="http://schemas.microsoft.com/office/drawing/2014/main" id="{F80247D3-38F5-4453-863A-AFB95DFD6E55}"/>
              </a:ext>
            </a:extLst>
          </p:cNvPr>
          <p:cNvSpPr>
            <a:spLocks noGrp="1"/>
          </p:cNvSpPr>
          <p:nvPr>
            <p:ph sz="quarter" idx="23"/>
          </p:nvPr>
        </p:nvSpPr>
        <p:spPr>
          <a:xfrm>
            <a:off x="736600" y="1289049"/>
            <a:ext cx="10718800" cy="770659"/>
          </a:xfrm>
        </p:spPr>
        <p:txBody>
          <a:bodyPr/>
          <a:lstStyle/>
          <a:p>
            <a:pPr>
              <a:lnSpc>
                <a:spcPct val="100000"/>
              </a:lnSpc>
            </a:pPr>
            <a:r>
              <a:rPr lang="en-US" altLang="en-US" dirty="0"/>
              <a:t>However, we can approximate the desired quantity by computing the average velocity over the brief time interval of a tenth of a second from </a:t>
            </a:r>
            <a:r>
              <a:rPr lang="en-US" altLang="en-US" i="1" dirty="0"/>
              <a:t>t</a:t>
            </a:r>
            <a:r>
              <a:rPr lang="en-US" altLang="en-US" dirty="0"/>
              <a:t> = 5 to </a:t>
            </a:r>
            <a:r>
              <a:rPr lang="en-US" altLang="en-US" i="1" dirty="0"/>
              <a:t>t</a:t>
            </a:r>
            <a:r>
              <a:rPr lang="en-US" altLang="en-US" dirty="0"/>
              <a:t> = 5.1:</a:t>
            </a:r>
          </a:p>
        </p:txBody>
      </p:sp>
      <p:graphicFrame>
        <p:nvGraphicFramePr>
          <p:cNvPr id="17" name="Content Placeholder 16" descr="average velocity = (change in position/time elapsed) = ((s(5.1) minus s(5))/0.1) = ((4.9(5.1)^2 minus 4.9(5)^2)/0.1) = 49.49 meters/second">
            <a:extLst>
              <a:ext uri="{FF2B5EF4-FFF2-40B4-BE49-F238E27FC236}">
                <a16:creationId xmlns="" xmlns:a16="http://schemas.microsoft.com/office/drawing/2014/main" id="{9551DCD5-5755-42BD-807A-B6795F443B1E}"/>
              </a:ext>
            </a:extLst>
          </p:cNvPr>
          <p:cNvGraphicFramePr>
            <a:graphicFrameLocks noGrp="1" noChangeAspect="1"/>
          </p:cNvGraphicFramePr>
          <p:nvPr>
            <p:ph sz="quarter" idx="24"/>
            <p:extLst>
              <p:ext uri="{D42A27DB-BD31-4B8C-83A1-F6EECF244321}">
                <p14:modId xmlns:p14="http://schemas.microsoft.com/office/powerpoint/2010/main" val="3547515942"/>
              </p:ext>
            </p:extLst>
          </p:nvPr>
        </p:nvGraphicFramePr>
        <p:xfrm>
          <a:off x="2319990" y="2247339"/>
          <a:ext cx="5798584" cy="3037355"/>
        </p:xfrm>
        <a:graphic>
          <a:graphicData uri="http://schemas.openxmlformats.org/presentationml/2006/ole">
            <mc:AlternateContent xmlns:mc="http://schemas.openxmlformats.org/markup-compatibility/2006">
              <mc:Choice xmlns:v="urn:schemas-microsoft-com:vml" Requires="v">
                <p:oleObj spid="_x0000_s451764" name="Equation" r:id="rId3" imgW="5867280" imgH="3073320" progId="Equation.DSMT4">
                  <p:embed/>
                </p:oleObj>
              </mc:Choice>
              <mc:Fallback>
                <p:oleObj name="Equation" r:id="rId3" imgW="5867280" imgH="3073320" progId="Equation.DSMT4">
                  <p:embed/>
                  <p:pic>
                    <p:nvPicPr>
                      <p:cNvPr id="0" name="Picture 170" descr="average velocity = (change in position∕time elapsed) = ((s(5.1) minus s(5))∕0.1) = ((4.9(5.1)^2 minus 4.9(5)^2)∕0.1) = 49.49 meters per second"/>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990" y="2247339"/>
                        <a:ext cx="5798584" cy="3037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79757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F9779E-107F-48E9-9A02-5760D31875EC}"/>
              </a:ext>
            </a:extLst>
          </p:cNvPr>
          <p:cNvSpPr>
            <a:spLocks noGrp="1"/>
          </p:cNvSpPr>
          <p:nvPr>
            <p:ph type="title"/>
          </p:nvPr>
        </p:nvSpPr>
        <p:spPr/>
        <p:txBody>
          <a:bodyPr/>
          <a:lstStyle/>
          <a:p>
            <a:r>
              <a:rPr lang="en-US" altLang="en-US" dirty="0"/>
              <a:t>Example 3 – Solution</a:t>
            </a:r>
            <a:r>
              <a:rPr lang="en-US" altLang="en-US" i="1" dirty="0"/>
              <a:t> </a:t>
            </a:r>
            <a:r>
              <a:rPr lang="en-US" altLang="en-US" dirty="0" smtClean="0"/>
              <a:t>(2 </a:t>
            </a:r>
            <a:r>
              <a:rPr lang="en-US" altLang="en-US" dirty="0"/>
              <a:t>of 3)</a:t>
            </a:r>
            <a:endParaRPr lang="en-US" dirty="0"/>
          </a:p>
        </p:txBody>
      </p:sp>
      <p:sp>
        <p:nvSpPr>
          <p:cNvPr id="3" name="Content Placeholder 2">
            <a:extLst>
              <a:ext uri="{FF2B5EF4-FFF2-40B4-BE49-F238E27FC236}">
                <a16:creationId xmlns="" xmlns:a16="http://schemas.microsoft.com/office/drawing/2014/main" id="{2A7F0F20-621D-49BE-A8DC-EEAB71EA9C00}"/>
              </a:ext>
            </a:extLst>
          </p:cNvPr>
          <p:cNvSpPr>
            <a:spLocks noGrp="1"/>
          </p:cNvSpPr>
          <p:nvPr>
            <p:ph sz="quarter" idx="23"/>
          </p:nvPr>
        </p:nvSpPr>
        <p:spPr>
          <a:xfrm>
            <a:off x="736600" y="1289049"/>
            <a:ext cx="10718800" cy="724477"/>
          </a:xfrm>
        </p:spPr>
        <p:txBody>
          <a:bodyPr/>
          <a:lstStyle/>
          <a:p>
            <a:pPr>
              <a:lnSpc>
                <a:spcPct val="100000"/>
              </a:lnSpc>
            </a:pPr>
            <a:r>
              <a:rPr lang="en-US" altLang="en-US" dirty="0"/>
              <a:t>The following table shows the results of similar calculations of the average velocity over successively smaller time periods.</a:t>
            </a:r>
          </a:p>
        </p:txBody>
      </p:sp>
      <p:graphicFrame>
        <p:nvGraphicFramePr>
          <p:cNvPr id="14" name="Content Placeholder 13" descr="The table lists the average velocity for different time intervals.">
            <a:extLst>
              <a:ext uri="{FF2B5EF4-FFF2-40B4-BE49-F238E27FC236}">
                <a16:creationId xmlns="" xmlns:a16="http://schemas.microsoft.com/office/drawing/2014/main" id="{5453298E-4780-4C3F-AF34-92C44A89CDC1}"/>
              </a:ext>
            </a:extLst>
          </p:cNvPr>
          <p:cNvGraphicFramePr>
            <a:graphicFrameLocks noGrp="1"/>
          </p:cNvGraphicFramePr>
          <p:nvPr>
            <p:ph sz="quarter" idx="24"/>
            <p:extLst>
              <p:ext uri="{D42A27DB-BD31-4B8C-83A1-F6EECF244321}">
                <p14:modId xmlns:p14="http://schemas.microsoft.com/office/powerpoint/2010/main" val="2822636337"/>
              </p:ext>
            </p:extLst>
          </p:nvPr>
        </p:nvGraphicFramePr>
        <p:xfrm>
          <a:off x="3186113" y="2415242"/>
          <a:ext cx="6022542" cy="2133600"/>
        </p:xfrm>
        <a:graphic>
          <a:graphicData uri="http://schemas.openxmlformats.org/drawingml/2006/table">
            <a:tbl>
              <a:tblPr firstRow="1" bandRow="1">
                <a:tableStyleId>{5C22544A-7EE6-4342-B048-85BDC9FD1C3A}</a:tableStyleId>
              </a:tblPr>
              <a:tblGrid>
                <a:gridCol w="2170978">
                  <a:extLst>
                    <a:ext uri="{9D8B030D-6E8A-4147-A177-3AD203B41FA5}">
                      <a16:colId xmlns="" xmlns:a16="http://schemas.microsoft.com/office/drawing/2014/main" val="1255123470"/>
                    </a:ext>
                  </a:extLst>
                </a:gridCol>
                <a:gridCol w="3851564">
                  <a:extLst>
                    <a:ext uri="{9D8B030D-6E8A-4147-A177-3AD203B41FA5}">
                      <a16:colId xmlns="" xmlns:a16="http://schemas.microsoft.com/office/drawing/2014/main" val="4100757329"/>
                    </a:ext>
                  </a:extLst>
                </a:gridCol>
              </a:tblGrid>
              <a:tr h="370840">
                <a:tc>
                  <a:txBody>
                    <a:bodyPr/>
                    <a:lstStyle/>
                    <a:p>
                      <a:pPr algn="ctr"/>
                      <a:r>
                        <a:rPr lang="en-US" sz="2200" dirty="0">
                          <a:solidFill>
                            <a:srgbClr val="000000"/>
                          </a:solidFill>
                          <a:latin typeface="Arial" panose="020B0604020202020204" pitchFamily="34" charset="0"/>
                          <a:cs typeface="Arial" panose="020B0604020202020204" pitchFamily="34" charset="0"/>
                        </a:rPr>
                        <a:t>Time interval</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E1EBF7"/>
                    </a:solidFill>
                  </a:tcPr>
                </a:tc>
                <a:tc>
                  <a:txBody>
                    <a:bodyPr/>
                    <a:lstStyle/>
                    <a:p>
                      <a:pPr algn="ctr"/>
                      <a:r>
                        <a:rPr lang="en-US" sz="2200" dirty="0">
                          <a:solidFill>
                            <a:srgbClr val="000000"/>
                          </a:solidFill>
                          <a:latin typeface="Arial" panose="020B0604020202020204" pitchFamily="34" charset="0"/>
                          <a:cs typeface="Arial" panose="020B0604020202020204" pitchFamily="34" charset="0"/>
                        </a:rPr>
                        <a:t>Average velocity (m/s)</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E1EBF7"/>
                    </a:solidFill>
                  </a:tcPr>
                </a:tc>
                <a:extLst>
                  <a:ext uri="{0D108BD9-81ED-4DB2-BD59-A6C34878D82A}">
                    <a16:rowId xmlns="" xmlns:a16="http://schemas.microsoft.com/office/drawing/2014/main" val="2450733109"/>
                  </a:ext>
                </a:extLst>
              </a:tr>
              <a:tr h="370840">
                <a:tc>
                  <a:txBody>
                    <a:bodyPr/>
                    <a:lstStyle/>
                    <a:p>
                      <a:pPr algn="l"/>
                      <a:r>
                        <a:rPr lang="en-US" sz="2200" dirty="0" smtClean="0">
                          <a:solidFill>
                            <a:srgbClr val="000000"/>
                          </a:solidFill>
                          <a:latin typeface="Arial" panose="020B0604020202020204" pitchFamily="34" charset="0"/>
                          <a:cs typeface="Arial" panose="020B0604020202020204" pitchFamily="34" charset="0"/>
                        </a:rPr>
                        <a:t>    5 </a:t>
                      </a:r>
                      <a:r>
                        <a:rPr lang="en-US" sz="2200" dirty="0">
                          <a:solidFill>
                            <a:srgbClr val="000000"/>
                          </a:solidFill>
                          <a:latin typeface="Arial" panose="020B0604020202020204" pitchFamily="34" charset="0"/>
                          <a:cs typeface="Arial" panose="020B0604020202020204" pitchFamily="34" charset="0"/>
                        </a:rPr>
                        <a:t>≤ </a:t>
                      </a:r>
                      <a:r>
                        <a:rPr lang="en-US" sz="2200" i="1" dirty="0">
                          <a:solidFill>
                            <a:srgbClr val="000000"/>
                          </a:solidFill>
                          <a:latin typeface="Arial" panose="020B0604020202020204" pitchFamily="34" charset="0"/>
                          <a:cs typeface="Arial" panose="020B0604020202020204" pitchFamily="34" charset="0"/>
                        </a:rPr>
                        <a:t>t </a:t>
                      </a:r>
                      <a:r>
                        <a:rPr lang="en-US" sz="2200" dirty="0">
                          <a:solidFill>
                            <a:srgbClr val="000000"/>
                          </a:solidFill>
                          <a:latin typeface="Arial" panose="020B0604020202020204" pitchFamily="34" charset="0"/>
                          <a:cs typeface="Arial" panose="020B0604020202020204" pitchFamily="34" charset="0"/>
                        </a:rPr>
                        <a:t>≤</a:t>
                      </a:r>
                      <a:r>
                        <a:rPr lang="en-US" sz="2200" i="1" dirty="0">
                          <a:solidFill>
                            <a:srgbClr val="000000"/>
                          </a:solidFill>
                          <a:latin typeface="Arial" panose="020B0604020202020204" pitchFamily="34" charset="0"/>
                          <a:cs typeface="Arial" panose="020B0604020202020204" pitchFamily="34" charset="0"/>
                        </a:rPr>
                        <a:t> </a:t>
                      </a:r>
                      <a:r>
                        <a:rPr lang="en-US" sz="2200" i="0" dirty="0">
                          <a:solidFill>
                            <a:srgbClr val="000000"/>
                          </a:solidFill>
                          <a:latin typeface="Arial" panose="020B0604020202020204" pitchFamily="34" charset="0"/>
                          <a:cs typeface="Arial" panose="020B0604020202020204" pitchFamily="34" charset="0"/>
                        </a:rPr>
                        <a:t>5.1</a:t>
                      </a:r>
                      <a:endParaRPr lang="en-US" sz="22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31775" indent="0" algn="l"/>
                      <a:r>
                        <a:rPr lang="en-US" sz="2200" dirty="0" smtClean="0">
                          <a:solidFill>
                            <a:srgbClr val="000000"/>
                          </a:solidFill>
                          <a:latin typeface="Arial" panose="020B0604020202020204" pitchFamily="34" charset="0"/>
                          <a:cs typeface="Arial" panose="020B0604020202020204" pitchFamily="34" charset="0"/>
                        </a:rPr>
                        <a:t>                 49.49</a:t>
                      </a:r>
                      <a:endParaRPr lang="en-US" sz="22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093763299"/>
                  </a:ext>
                </a:extLst>
              </a:tr>
              <a:tr h="370840">
                <a:tc>
                  <a:txBody>
                    <a:bodyPr/>
                    <a:lstStyle/>
                    <a:p>
                      <a:pPr algn="l"/>
                      <a:r>
                        <a:rPr lang="en-US" sz="2200" dirty="0" smtClean="0">
                          <a:solidFill>
                            <a:srgbClr val="000000"/>
                          </a:solidFill>
                          <a:latin typeface="Arial" panose="020B0604020202020204" pitchFamily="34" charset="0"/>
                          <a:cs typeface="Arial" panose="020B0604020202020204" pitchFamily="34" charset="0"/>
                        </a:rPr>
                        <a:t>    5 </a:t>
                      </a:r>
                      <a:r>
                        <a:rPr lang="en-US" sz="2200" dirty="0">
                          <a:solidFill>
                            <a:srgbClr val="000000"/>
                          </a:solidFill>
                          <a:latin typeface="Arial" panose="020B0604020202020204" pitchFamily="34" charset="0"/>
                          <a:cs typeface="Arial" panose="020B0604020202020204" pitchFamily="34" charset="0"/>
                        </a:rPr>
                        <a:t>≤ </a:t>
                      </a:r>
                      <a:r>
                        <a:rPr lang="en-US" sz="2200" i="1" dirty="0">
                          <a:solidFill>
                            <a:srgbClr val="000000"/>
                          </a:solidFill>
                          <a:latin typeface="Arial" panose="020B0604020202020204" pitchFamily="34" charset="0"/>
                          <a:cs typeface="Arial" panose="020B0604020202020204" pitchFamily="34" charset="0"/>
                        </a:rPr>
                        <a:t>t </a:t>
                      </a:r>
                      <a:r>
                        <a:rPr lang="en-US" sz="2200" dirty="0">
                          <a:solidFill>
                            <a:srgbClr val="000000"/>
                          </a:solidFill>
                          <a:latin typeface="Arial" panose="020B0604020202020204" pitchFamily="34" charset="0"/>
                          <a:cs typeface="Arial" panose="020B0604020202020204" pitchFamily="34" charset="0"/>
                        </a:rPr>
                        <a:t>≤</a:t>
                      </a:r>
                      <a:r>
                        <a:rPr lang="en-US" sz="2200" i="1" dirty="0">
                          <a:solidFill>
                            <a:srgbClr val="000000"/>
                          </a:solidFill>
                          <a:latin typeface="Arial" panose="020B0604020202020204" pitchFamily="34" charset="0"/>
                          <a:cs typeface="Arial" panose="020B0604020202020204" pitchFamily="34" charset="0"/>
                        </a:rPr>
                        <a:t> </a:t>
                      </a:r>
                      <a:r>
                        <a:rPr lang="en-US" sz="2200" i="0" dirty="0">
                          <a:solidFill>
                            <a:srgbClr val="000000"/>
                          </a:solidFill>
                          <a:latin typeface="Arial" panose="020B0604020202020204" pitchFamily="34" charset="0"/>
                          <a:cs typeface="Arial" panose="020B0604020202020204" pitchFamily="34" charset="0"/>
                        </a:rPr>
                        <a:t>5.05</a:t>
                      </a:r>
                      <a:endParaRPr lang="en-US" sz="22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31775" indent="0" algn="l"/>
                      <a:r>
                        <a:rPr lang="en-US" sz="2200" dirty="0" smtClean="0">
                          <a:solidFill>
                            <a:srgbClr val="000000"/>
                          </a:solidFill>
                          <a:latin typeface="Arial" panose="020B0604020202020204" pitchFamily="34" charset="0"/>
                          <a:cs typeface="Arial" panose="020B0604020202020204" pitchFamily="34" charset="0"/>
                        </a:rPr>
                        <a:t>                 49.245</a:t>
                      </a:r>
                      <a:endParaRPr lang="en-US" sz="22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109044598"/>
                  </a:ext>
                </a:extLst>
              </a:tr>
              <a:tr h="370840">
                <a:tc>
                  <a:txBody>
                    <a:bodyPr/>
                    <a:lstStyle/>
                    <a:p>
                      <a:pPr algn="l"/>
                      <a:r>
                        <a:rPr lang="en-US" sz="2200" dirty="0" smtClean="0">
                          <a:solidFill>
                            <a:srgbClr val="000000"/>
                          </a:solidFill>
                          <a:latin typeface="Arial" panose="020B0604020202020204" pitchFamily="34" charset="0"/>
                          <a:cs typeface="Arial" panose="020B0604020202020204" pitchFamily="34" charset="0"/>
                        </a:rPr>
                        <a:t>    5 ≤ </a:t>
                      </a:r>
                      <a:r>
                        <a:rPr lang="en-US" sz="2200" i="1" dirty="0" smtClean="0">
                          <a:solidFill>
                            <a:srgbClr val="000000"/>
                          </a:solidFill>
                          <a:latin typeface="Arial" panose="020B0604020202020204" pitchFamily="34" charset="0"/>
                          <a:cs typeface="Arial" panose="020B0604020202020204" pitchFamily="34" charset="0"/>
                        </a:rPr>
                        <a:t>t </a:t>
                      </a:r>
                      <a:r>
                        <a:rPr lang="en-US" sz="2200" dirty="0" smtClean="0">
                          <a:solidFill>
                            <a:srgbClr val="000000"/>
                          </a:solidFill>
                          <a:latin typeface="Arial" panose="020B0604020202020204" pitchFamily="34" charset="0"/>
                          <a:cs typeface="Arial" panose="020B0604020202020204" pitchFamily="34" charset="0"/>
                        </a:rPr>
                        <a:t>≤</a:t>
                      </a:r>
                      <a:r>
                        <a:rPr lang="en-US" sz="2200" i="1" dirty="0" smtClean="0">
                          <a:solidFill>
                            <a:srgbClr val="000000"/>
                          </a:solidFill>
                          <a:latin typeface="Arial" panose="020B0604020202020204" pitchFamily="34" charset="0"/>
                          <a:cs typeface="Arial" panose="020B0604020202020204" pitchFamily="34" charset="0"/>
                        </a:rPr>
                        <a:t> </a:t>
                      </a:r>
                      <a:r>
                        <a:rPr lang="en-US" sz="2200" i="0" dirty="0" smtClean="0">
                          <a:solidFill>
                            <a:srgbClr val="000000"/>
                          </a:solidFill>
                          <a:latin typeface="Arial" panose="020B0604020202020204" pitchFamily="34" charset="0"/>
                          <a:cs typeface="Arial" panose="020B0604020202020204" pitchFamily="34" charset="0"/>
                        </a:rPr>
                        <a:t>5.01</a:t>
                      </a:r>
                      <a:endParaRPr lang="en-US" sz="22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31775" indent="0" algn="l"/>
                      <a:r>
                        <a:rPr lang="en-US" sz="2200" dirty="0" smtClean="0">
                          <a:solidFill>
                            <a:srgbClr val="000000"/>
                          </a:solidFill>
                          <a:latin typeface="Arial" panose="020B0604020202020204" pitchFamily="34" charset="0"/>
                          <a:cs typeface="Arial" panose="020B0604020202020204" pitchFamily="34" charset="0"/>
                        </a:rPr>
                        <a:t>                 49.049</a:t>
                      </a:r>
                      <a:endParaRPr lang="en-US" sz="22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405849894"/>
                  </a:ext>
                </a:extLst>
              </a:tr>
              <a:tr h="370840">
                <a:tc>
                  <a:txBody>
                    <a:bodyPr/>
                    <a:lstStyle/>
                    <a:p>
                      <a:pPr algn="l"/>
                      <a:r>
                        <a:rPr lang="en-US" sz="2200" dirty="0" smtClean="0">
                          <a:solidFill>
                            <a:srgbClr val="000000"/>
                          </a:solidFill>
                          <a:latin typeface="Arial" panose="020B0604020202020204" pitchFamily="34" charset="0"/>
                          <a:cs typeface="Arial" panose="020B0604020202020204" pitchFamily="34" charset="0"/>
                        </a:rPr>
                        <a:t>    5 </a:t>
                      </a:r>
                      <a:r>
                        <a:rPr lang="en-US" sz="2200" dirty="0">
                          <a:solidFill>
                            <a:srgbClr val="000000"/>
                          </a:solidFill>
                          <a:latin typeface="Arial" panose="020B0604020202020204" pitchFamily="34" charset="0"/>
                          <a:cs typeface="Arial" panose="020B0604020202020204" pitchFamily="34" charset="0"/>
                        </a:rPr>
                        <a:t>≤ </a:t>
                      </a:r>
                      <a:r>
                        <a:rPr lang="en-US" sz="2200" i="1" dirty="0">
                          <a:solidFill>
                            <a:srgbClr val="000000"/>
                          </a:solidFill>
                          <a:latin typeface="Arial" panose="020B0604020202020204" pitchFamily="34" charset="0"/>
                          <a:cs typeface="Arial" panose="020B0604020202020204" pitchFamily="34" charset="0"/>
                        </a:rPr>
                        <a:t>t </a:t>
                      </a:r>
                      <a:r>
                        <a:rPr lang="en-US" sz="2200" dirty="0">
                          <a:solidFill>
                            <a:srgbClr val="000000"/>
                          </a:solidFill>
                          <a:latin typeface="Arial" panose="020B0604020202020204" pitchFamily="34" charset="0"/>
                          <a:cs typeface="Arial" panose="020B0604020202020204" pitchFamily="34" charset="0"/>
                        </a:rPr>
                        <a:t>≤</a:t>
                      </a:r>
                      <a:r>
                        <a:rPr lang="en-US" sz="2200" i="1" dirty="0">
                          <a:solidFill>
                            <a:srgbClr val="000000"/>
                          </a:solidFill>
                          <a:latin typeface="Arial" panose="020B0604020202020204" pitchFamily="34" charset="0"/>
                          <a:cs typeface="Arial" panose="020B0604020202020204" pitchFamily="34" charset="0"/>
                        </a:rPr>
                        <a:t> </a:t>
                      </a:r>
                      <a:r>
                        <a:rPr lang="en-US" sz="2200" i="0" dirty="0">
                          <a:solidFill>
                            <a:srgbClr val="000000"/>
                          </a:solidFill>
                          <a:latin typeface="Arial" panose="020B0604020202020204" pitchFamily="34" charset="0"/>
                          <a:cs typeface="Arial" panose="020B0604020202020204" pitchFamily="34" charset="0"/>
                        </a:rPr>
                        <a:t>5.001</a:t>
                      </a:r>
                      <a:endParaRPr lang="en-US" sz="22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31775" indent="0" algn="l"/>
                      <a:r>
                        <a:rPr lang="en-US" sz="2200" dirty="0" smtClean="0">
                          <a:solidFill>
                            <a:srgbClr val="000000"/>
                          </a:solidFill>
                          <a:latin typeface="Arial" panose="020B0604020202020204" pitchFamily="34" charset="0"/>
                          <a:cs typeface="Arial" panose="020B0604020202020204" pitchFamily="34" charset="0"/>
                        </a:rPr>
                        <a:t>                 49.0049</a:t>
                      </a:r>
                      <a:endParaRPr lang="en-US" sz="22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015578613"/>
                  </a:ext>
                </a:extLst>
              </a:tr>
            </a:tbl>
          </a:graphicData>
        </a:graphic>
      </p:graphicFrame>
    </p:spTree>
    <p:extLst>
      <p:ext uri="{BB962C8B-B14F-4D97-AF65-F5344CB8AC3E}">
        <p14:creationId xmlns:p14="http://schemas.microsoft.com/office/powerpoint/2010/main" val="2762471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46F3F-6A3C-4F2D-9CD1-D161F0C4B7E1}"/>
              </a:ext>
            </a:extLst>
          </p:cNvPr>
          <p:cNvSpPr>
            <a:spLocks noGrp="1"/>
          </p:cNvSpPr>
          <p:nvPr>
            <p:ph type="title"/>
          </p:nvPr>
        </p:nvSpPr>
        <p:spPr/>
        <p:txBody>
          <a:bodyPr/>
          <a:lstStyle/>
          <a:p>
            <a:r>
              <a:rPr lang="en-US" altLang="en-US" dirty="0"/>
              <a:t>Example 3 – Solution</a:t>
            </a:r>
            <a:r>
              <a:rPr lang="en-US" altLang="en-US" i="1" dirty="0"/>
              <a:t> </a:t>
            </a:r>
            <a:r>
              <a:rPr lang="en-US" altLang="en-US" dirty="0" smtClean="0"/>
              <a:t>(3 </a:t>
            </a:r>
            <a:r>
              <a:rPr lang="en-US" altLang="en-US" dirty="0"/>
              <a:t>of 3)</a:t>
            </a:r>
            <a:endParaRPr lang="en-US" dirty="0"/>
          </a:p>
        </p:txBody>
      </p:sp>
      <p:sp>
        <p:nvSpPr>
          <p:cNvPr id="3" name="Content Placeholder 2">
            <a:extLst>
              <a:ext uri="{FF2B5EF4-FFF2-40B4-BE49-F238E27FC236}">
                <a16:creationId xmlns="" xmlns:a16="http://schemas.microsoft.com/office/drawing/2014/main" id="{54D1339A-7994-41D1-83D1-7D7E1A18E4A1}"/>
              </a:ext>
            </a:extLst>
          </p:cNvPr>
          <p:cNvSpPr>
            <a:spLocks noGrp="1"/>
          </p:cNvSpPr>
          <p:nvPr>
            <p:ph sz="quarter" idx="23"/>
          </p:nvPr>
        </p:nvSpPr>
        <p:spPr>
          <a:xfrm>
            <a:off x="736599" y="1289049"/>
            <a:ext cx="10984345" cy="2919879"/>
          </a:xfrm>
        </p:spPr>
        <p:txBody>
          <a:bodyPr/>
          <a:lstStyle/>
          <a:p>
            <a:pPr>
              <a:lnSpc>
                <a:spcPct val="100000"/>
              </a:lnSpc>
              <a:spcAft>
                <a:spcPts val="600"/>
              </a:spcAft>
            </a:pPr>
            <a:r>
              <a:rPr lang="en-US" altLang="en-US" dirty="0"/>
              <a:t>It appears that as we shorten the time period, the average velocity is becoming closer to 49 m/s.</a:t>
            </a:r>
          </a:p>
          <a:p>
            <a:pPr>
              <a:lnSpc>
                <a:spcPct val="100000"/>
              </a:lnSpc>
              <a:spcAft>
                <a:spcPts val="600"/>
              </a:spcAft>
            </a:pPr>
            <a:r>
              <a:rPr lang="en-US" altLang="en-US" dirty="0"/>
              <a:t>The </a:t>
            </a:r>
            <a:r>
              <a:rPr lang="en-US" altLang="en-US" b="1" dirty="0"/>
              <a:t>instantaneous velocity </a:t>
            </a:r>
            <a:r>
              <a:rPr lang="en-US" altLang="en-US" dirty="0"/>
              <a:t>when </a:t>
            </a:r>
            <a:r>
              <a:rPr lang="en-US" altLang="en-US" i="1" dirty="0"/>
              <a:t>t</a:t>
            </a:r>
            <a:r>
              <a:rPr lang="en-US" altLang="en-US" dirty="0"/>
              <a:t> = 5 is defined to be the </a:t>
            </a:r>
            <a:r>
              <a:rPr lang="en-US" altLang="en-US" i="1" dirty="0"/>
              <a:t>limiting value </a:t>
            </a:r>
            <a:r>
              <a:rPr lang="en-US" altLang="en-US" dirty="0"/>
              <a:t>of these average velocities over shorter and shorter time periods that start at </a:t>
            </a:r>
            <a:r>
              <a:rPr lang="en-US" altLang="en-US" i="1" dirty="0"/>
              <a:t>t</a:t>
            </a:r>
            <a:r>
              <a:rPr lang="en-US" altLang="en-US" dirty="0"/>
              <a:t> = 5.</a:t>
            </a:r>
          </a:p>
          <a:p>
            <a:pPr>
              <a:lnSpc>
                <a:spcPct val="100000"/>
              </a:lnSpc>
              <a:spcAft>
                <a:spcPts val="600"/>
              </a:spcAft>
            </a:pPr>
            <a:r>
              <a:rPr lang="en-IN" altLang="en-US" dirty="0"/>
              <a:t>Thus it </a:t>
            </a:r>
            <a:r>
              <a:rPr lang="en-US" altLang="en-US" dirty="0"/>
              <a:t>appears that the (instantaneous) velocity after 5 seconds is 49 </a:t>
            </a:r>
            <a:r>
              <a:rPr lang="en-US" altLang="en-US" dirty="0" smtClean="0"/>
              <a:t>m/s. </a:t>
            </a:r>
            <a:endParaRPr lang="en-US" dirty="0"/>
          </a:p>
        </p:txBody>
      </p:sp>
    </p:spTree>
    <p:extLst>
      <p:ext uri="{BB962C8B-B14F-4D97-AF65-F5344CB8AC3E}">
        <p14:creationId xmlns:p14="http://schemas.microsoft.com/office/powerpoint/2010/main" val="826652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2</a:t>
            </a:r>
            <a:r>
              <a:rPr lang="en-US" dirty="0" smtClean="0"/>
              <a:t>.1</a:t>
            </a:r>
            <a:endParaRPr lang="en-IN" dirty="0"/>
          </a:p>
        </p:txBody>
      </p:sp>
      <p:sp>
        <p:nvSpPr>
          <p:cNvPr id="4" name="Text Placeholder 3"/>
          <p:cNvSpPr>
            <a:spLocks noGrp="1"/>
          </p:cNvSpPr>
          <p:nvPr>
            <p:ph type="body" sz="quarter" idx="11"/>
          </p:nvPr>
        </p:nvSpPr>
        <p:spPr/>
        <p:txBody>
          <a:bodyPr/>
          <a:lstStyle/>
          <a:p>
            <a:r>
              <a:rPr lang="en-IN" dirty="0"/>
              <a:t>The Tangent and Velocity Problems</a:t>
            </a:r>
          </a:p>
        </p:txBody>
      </p:sp>
      <p:sp>
        <p:nvSpPr>
          <p:cNvPr id="8" name="Content Placeholder 10"/>
          <p:cNvSpPr>
            <a:spLocks noGrp="1"/>
          </p:cNvSpPr>
          <p:nvPr>
            <p:ph sz="quarter" idx="12"/>
          </p:nvPr>
        </p:nvSpPr>
        <p:spPr/>
        <p:txBody>
          <a:bodyPr/>
          <a:lstStyle/>
          <a:p>
            <a:r>
              <a:rPr lang="en-IN" smtClean="0"/>
              <a:t>Copyright © Cengage Learning. All rights reserved. </a:t>
            </a:r>
            <a:endParaRPr lang="en-IN" dirty="0"/>
          </a:p>
        </p:txBody>
      </p:sp>
    </p:spTree>
    <p:extLst>
      <p:ext uri="{BB962C8B-B14F-4D97-AF65-F5344CB8AC3E}">
        <p14:creationId xmlns:p14="http://schemas.microsoft.com/office/powerpoint/2010/main" val="3993268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The Tangent Problem</a:t>
            </a:r>
            <a:endParaRPr lang="en-IN" sz="4000" dirty="0">
              <a:solidFill>
                <a:srgbClr val="0079C2"/>
              </a:solidFill>
            </a:endParaRPr>
          </a:p>
        </p:txBody>
      </p:sp>
    </p:spTree>
    <p:extLst>
      <p:ext uri="{BB962C8B-B14F-4D97-AF65-F5344CB8AC3E}">
        <p14:creationId xmlns:p14="http://schemas.microsoft.com/office/powerpoint/2010/main" val="1617578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95B4CE-0B3F-4422-B72D-355BEA67AF78}"/>
              </a:ext>
            </a:extLst>
          </p:cNvPr>
          <p:cNvSpPr>
            <a:spLocks noGrp="1"/>
          </p:cNvSpPr>
          <p:nvPr>
            <p:ph type="title"/>
          </p:nvPr>
        </p:nvSpPr>
        <p:spPr/>
        <p:txBody>
          <a:bodyPr/>
          <a:lstStyle/>
          <a:p>
            <a:pPr algn="l"/>
            <a:r>
              <a:rPr lang="en-US" altLang="en-US" dirty="0"/>
              <a:t>The Tangent </a:t>
            </a:r>
            <a:r>
              <a:rPr lang="en-US" altLang="en-US" dirty="0" smtClean="0"/>
              <a:t>Problem </a:t>
            </a:r>
            <a:r>
              <a:rPr lang="en-US" altLang="en-US" b="0" dirty="0"/>
              <a:t>(1 of </a:t>
            </a:r>
            <a:r>
              <a:rPr lang="en-US" altLang="en-US" b="0" dirty="0" smtClean="0"/>
              <a:t>5)</a:t>
            </a:r>
            <a:endParaRPr lang="en-US" b="0" dirty="0"/>
          </a:p>
        </p:txBody>
      </p:sp>
      <p:sp>
        <p:nvSpPr>
          <p:cNvPr id="3" name="Text Placeholder 2">
            <a:extLst>
              <a:ext uri="{FF2B5EF4-FFF2-40B4-BE49-F238E27FC236}">
                <a16:creationId xmlns="" xmlns:a16="http://schemas.microsoft.com/office/drawing/2014/main" id="{A412604A-4449-4CF4-91B5-1BB49108CAA1}"/>
              </a:ext>
            </a:extLst>
          </p:cNvPr>
          <p:cNvSpPr>
            <a:spLocks noGrp="1"/>
          </p:cNvSpPr>
          <p:nvPr>
            <p:ph type="body" sz="quarter" idx="15"/>
          </p:nvPr>
        </p:nvSpPr>
        <p:spPr>
          <a:xfrm>
            <a:off x="743576" y="1289684"/>
            <a:ext cx="10711543" cy="2771328"/>
          </a:xfrm>
        </p:spPr>
        <p:txBody>
          <a:bodyPr/>
          <a:lstStyle/>
          <a:p>
            <a:pPr>
              <a:lnSpc>
                <a:spcPct val="100000"/>
              </a:lnSpc>
              <a:spcAft>
                <a:spcPts val="600"/>
              </a:spcAft>
            </a:pPr>
            <a:r>
              <a:rPr lang="en-US" altLang="en-US" dirty="0"/>
              <a:t>The word </a:t>
            </a:r>
            <a:r>
              <a:rPr lang="en-US" altLang="en-US" i="1" dirty="0"/>
              <a:t>tangent </a:t>
            </a:r>
            <a:r>
              <a:rPr lang="en-US" altLang="en-US" dirty="0"/>
              <a:t>is derived from the Latin word </a:t>
            </a:r>
            <a:r>
              <a:rPr lang="en-US" altLang="en-US" i="1" dirty="0"/>
              <a:t>tangens</a:t>
            </a:r>
            <a:r>
              <a:rPr lang="en-US" altLang="en-US" dirty="0"/>
              <a:t>, which means “touching</a:t>
            </a:r>
            <a:r>
              <a:rPr lang="en-US" altLang="en-US" dirty="0" smtClean="0"/>
              <a:t>.”</a:t>
            </a:r>
          </a:p>
          <a:p>
            <a:pPr>
              <a:lnSpc>
                <a:spcPct val="100000"/>
              </a:lnSpc>
              <a:spcAft>
                <a:spcPts val="600"/>
              </a:spcAft>
            </a:pPr>
            <a:endParaRPr lang="en-US" altLang="en-US" sz="1600" dirty="0"/>
          </a:p>
          <a:p>
            <a:pPr>
              <a:lnSpc>
                <a:spcPct val="100000"/>
              </a:lnSpc>
            </a:pPr>
            <a:r>
              <a:rPr lang="en-IN" dirty="0" smtClean="0"/>
              <a:t>We can </a:t>
            </a:r>
            <a:r>
              <a:rPr lang="en-IN" dirty="0"/>
              <a:t>think of a tangent to a curve as a line that touches the curve and </a:t>
            </a:r>
            <a:r>
              <a:rPr lang="en-IN" dirty="0" smtClean="0"/>
              <a:t>follows </a:t>
            </a:r>
            <a:r>
              <a:rPr lang="en-IN" dirty="0"/>
              <a:t>the </a:t>
            </a:r>
            <a:r>
              <a:rPr lang="en-IN" dirty="0" smtClean="0"/>
              <a:t>same direction </a:t>
            </a:r>
            <a:r>
              <a:rPr lang="en-IN" dirty="0"/>
              <a:t>as the curve at the point of contact</a:t>
            </a:r>
            <a:r>
              <a:rPr lang="en-IN" dirty="0" smtClean="0"/>
              <a:t>. </a:t>
            </a:r>
            <a:r>
              <a:rPr lang="en-IN" dirty="0"/>
              <a:t>How can this idea be made precise?</a:t>
            </a:r>
            <a:endParaRPr lang="en-US" altLang="en-US" dirty="0"/>
          </a:p>
        </p:txBody>
      </p:sp>
    </p:spTree>
    <p:extLst>
      <p:ext uri="{BB962C8B-B14F-4D97-AF65-F5344CB8AC3E}">
        <p14:creationId xmlns:p14="http://schemas.microsoft.com/office/powerpoint/2010/main" val="1063632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FE8569-2130-42EA-BF2A-724B7020EC44}"/>
              </a:ext>
            </a:extLst>
          </p:cNvPr>
          <p:cNvSpPr>
            <a:spLocks noGrp="1"/>
          </p:cNvSpPr>
          <p:nvPr>
            <p:ph type="title"/>
          </p:nvPr>
        </p:nvSpPr>
        <p:spPr/>
        <p:txBody>
          <a:bodyPr/>
          <a:lstStyle/>
          <a:p>
            <a:pPr algn="l"/>
            <a:r>
              <a:rPr lang="en-US" altLang="en-US" dirty="0"/>
              <a:t>The Tangent </a:t>
            </a:r>
            <a:r>
              <a:rPr lang="en-US" altLang="en-US" dirty="0" smtClean="0"/>
              <a:t>Problem </a:t>
            </a:r>
            <a:r>
              <a:rPr lang="en-US" altLang="en-US" b="0" dirty="0"/>
              <a:t>(2 of </a:t>
            </a:r>
            <a:r>
              <a:rPr lang="en-US" altLang="en-US" b="0" dirty="0" smtClean="0"/>
              <a:t>5)</a:t>
            </a:r>
            <a:endParaRPr lang="en-US" dirty="0"/>
          </a:p>
        </p:txBody>
      </p:sp>
      <p:sp>
        <p:nvSpPr>
          <p:cNvPr id="3" name="Content Placeholder 2">
            <a:extLst>
              <a:ext uri="{FF2B5EF4-FFF2-40B4-BE49-F238E27FC236}">
                <a16:creationId xmlns="" xmlns:a16="http://schemas.microsoft.com/office/drawing/2014/main" id="{DC7895E0-EABF-4226-BF54-CD127FD1A09C}"/>
              </a:ext>
            </a:extLst>
          </p:cNvPr>
          <p:cNvSpPr>
            <a:spLocks noGrp="1"/>
          </p:cNvSpPr>
          <p:nvPr>
            <p:ph sz="quarter" idx="12"/>
          </p:nvPr>
        </p:nvSpPr>
        <p:spPr>
          <a:xfrm>
            <a:off x="741971" y="1292277"/>
            <a:ext cx="10721975" cy="859252"/>
          </a:xfrm>
        </p:spPr>
        <p:txBody>
          <a:bodyPr/>
          <a:lstStyle/>
          <a:p>
            <a:pPr>
              <a:lnSpc>
                <a:spcPct val="100000"/>
              </a:lnSpc>
            </a:pPr>
            <a:r>
              <a:rPr lang="en-US" altLang="en-US" dirty="0"/>
              <a:t>For a circle we could simply follow Euclid and say that a tangent is a line </a:t>
            </a:r>
            <a:r>
              <a:rPr lang="en-IN" i="1" dirty="0"/>
              <a:t>ℓ</a:t>
            </a:r>
            <a:r>
              <a:rPr lang="en-US" altLang="en-US" i="1" dirty="0" smtClean="0"/>
              <a:t> </a:t>
            </a:r>
            <a:r>
              <a:rPr lang="en-US" altLang="en-US" dirty="0" smtClean="0"/>
              <a:t>that </a:t>
            </a:r>
            <a:r>
              <a:rPr lang="en-US" altLang="en-US" dirty="0"/>
              <a:t>intersects the circle once and only once, as in Figure 1(a).</a:t>
            </a:r>
          </a:p>
        </p:txBody>
      </p:sp>
      <p:sp>
        <p:nvSpPr>
          <p:cNvPr id="5" name="Content Placeholder 4">
            <a:extLst>
              <a:ext uri="{FF2B5EF4-FFF2-40B4-BE49-F238E27FC236}">
                <a16:creationId xmlns="" xmlns:a16="http://schemas.microsoft.com/office/drawing/2014/main" id="{49E80477-CEC6-4525-9DAB-E0F88F295E91}"/>
              </a:ext>
            </a:extLst>
          </p:cNvPr>
          <p:cNvSpPr>
            <a:spLocks noGrp="1"/>
          </p:cNvSpPr>
          <p:nvPr>
            <p:ph sz="quarter" idx="14"/>
          </p:nvPr>
        </p:nvSpPr>
        <p:spPr>
          <a:xfrm>
            <a:off x="5549495" y="4557682"/>
            <a:ext cx="1197410" cy="252671"/>
          </a:xfrm>
        </p:spPr>
        <p:txBody>
          <a:bodyPr/>
          <a:lstStyle/>
          <a:p>
            <a:pPr algn="ctr"/>
            <a:r>
              <a:rPr lang="en-US" altLang="en-US" sz="1200" b="1" dirty="0"/>
              <a:t>Figure 1(a)</a:t>
            </a:r>
          </a:p>
        </p:txBody>
      </p:sp>
      <p:pic>
        <p:nvPicPr>
          <p:cNvPr id="455682" name="Picture 2" descr="A line l is tangent to a circle."/>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4732831" y="2348850"/>
            <a:ext cx="2747824" cy="218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0">
            <a:extLst>
              <a:ext uri="{FF2B5EF4-FFF2-40B4-BE49-F238E27FC236}">
                <a16:creationId xmlns="" xmlns:a16="http://schemas.microsoft.com/office/drawing/2014/main" id="{76AF308D-CAD1-4574-8897-838A3E0A24CF}"/>
              </a:ext>
            </a:extLst>
          </p:cNvPr>
          <p:cNvSpPr>
            <a:spLocks noGrp="1"/>
          </p:cNvSpPr>
          <p:nvPr>
            <p:ph sz="quarter" idx="15"/>
          </p:nvPr>
        </p:nvSpPr>
        <p:spPr>
          <a:xfrm>
            <a:off x="733425" y="5345349"/>
            <a:ext cx="10729913" cy="421136"/>
          </a:xfrm>
        </p:spPr>
        <p:txBody>
          <a:bodyPr/>
          <a:lstStyle/>
          <a:p>
            <a:r>
              <a:rPr lang="en-US" altLang="en-US" dirty="0"/>
              <a:t>For more complicated curves this definition is inadequate.</a:t>
            </a:r>
          </a:p>
        </p:txBody>
      </p:sp>
    </p:spTree>
    <p:extLst>
      <p:ext uri="{BB962C8B-B14F-4D97-AF65-F5344CB8AC3E}">
        <p14:creationId xmlns:p14="http://schemas.microsoft.com/office/powerpoint/2010/main" val="1698887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78FE10-F84D-4FE9-A0A3-932851BEB031}"/>
              </a:ext>
            </a:extLst>
          </p:cNvPr>
          <p:cNvSpPr>
            <a:spLocks noGrp="1"/>
          </p:cNvSpPr>
          <p:nvPr>
            <p:ph type="title"/>
          </p:nvPr>
        </p:nvSpPr>
        <p:spPr/>
        <p:txBody>
          <a:bodyPr/>
          <a:lstStyle/>
          <a:p>
            <a:pPr algn="l"/>
            <a:r>
              <a:rPr lang="en-US" altLang="en-US" dirty="0"/>
              <a:t>The Tangent </a:t>
            </a:r>
            <a:r>
              <a:rPr lang="en-US" altLang="en-US" dirty="0" smtClean="0"/>
              <a:t>Problem </a:t>
            </a:r>
            <a:r>
              <a:rPr lang="en-US" altLang="en-US" b="0" dirty="0"/>
              <a:t>(3 of </a:t>
            </a:r>
            <a:r>
              <a:rPr lang="en-US" altLang="en-US" b="0" dirty="0" smtClean="0"/>
              <a:t>5)</a:t>
            </a:r>
            <a:endParaRPr lang="en-US" dirty="0"/>
          </a:p>
        </p:txBody>
      </p:sp>
      <p:sp>
        <p:nvSpPr>
          <p:cNvPr id="3" name="Content Placeholder 2">
            <a:extLst>
              <a:ext uri="{FF2B5EF4-FFF2-40B4-BE49-F238E27FC236}">
                <a16:creationId xmlns="" xmlns:a16="http://schemas.microsoft.com/office/drawing/2014/main" id="{3DF853A3-A6E3-41CC-B282-1B4046E8A94E}"/>
              </a:ext>
            </a:extLst>
          </p:cNvPr>
          <p:cNvSpPr>
            <a:spLocks noGrp="1"/>
          </p:cNvSpPr>
          <p:nvPr>
            <p:ph sz="quarter" idx="12"/>
          </p:nvPr>
        </p:nvSpPr>
        <p:spPr>
          <a:xfrm>
            <a:off x="741971" y="1292278"/>
            <a:ext cx="10862841" cy="818910"/>
          </a:xfrm>
        </p:spPr>
        <p:txBody>
          <a:bodyPr/>
          <a:lstStyle/>
          <a:p>
            <a:pPr>
              <a:lnSpc>
                <a:spcPct val="100000"/>
              </a:lnSpc>
            </a:pPr>
            <a:r>
              <a:rPr lang="en-US" altLang="en-US" dirty="0"/>
              <a:t>Figure 1(b) shows </a:t>
            </a:r>
            <a:r>
              <a:rPr lang="en-US" altLang="en-US" dirty="0" smtClean="0"/>
              <a:t>a line </a:t>
            </a:r>
            <a:r>
              <a:rPr lang="en-IN" i="1" dirty="0"/>
              <a:t>ℓ</a:t>
            </a:r>
            <a:r>
              <a:rPr lang="en-US" altLang="en-US" i="1" dirty="0" smtClean="0"/>
              <a:t> </a:t>
            </a:r>
            <a:r>
              <a:rPr lang="en-IN" dirty="0"/>
              <a:t>that appears to be a tangent to </a:t>
            </a:r>
            <a:r>
              <a:rPr lang="en-IN" dirty="0" smtClean="0"/>
              <a:t>the curve </a:t>
            </a:r>
            <a:r>
              <a:rPr lang="en-IN" i="1" dirty="0"/>
              <a:t>C </a:t>
            </a:r>
            <a:r>
              <a:rPr lang="en-IN" dirty="0"/>
              <a:t>at point </a:t>
            </a:r>
            <a:r>
              <a:rPr lang="en-IN" i="1" dirty="0"/>
              <a:t>P</a:t>
            </a:r>
            <a:r>
              <a:rPr lang="en-IN" dirty="0"/>
              <a:t>, but it intersects </a:t>
            </a:r>
            <a:r>
              <a:rPr lang="en-IN" i="1" dirty="0"/>
              <a:t>C </a:t>
            </a:r>
            <a:r>
              <a:rPr lang="en-IN" dirty="0"/>
              <a:t>twice.</a:t>
            </a:r>
            <a:endParaRPr lang="en-US" altLang="en-US" dirty="0"/>
          </a:p>
        </p:txBody>
      </p:sp>
      <p:sp>
        <p:nvSpPr>
          <p:cNvPr id="7" name="Content Placeholder 6">
            <a:extLst>
              <a:ext uri="{FF2B5EF4-FFF2-40B4-BE49-F238E27FC236}">
                <a16:creationId xmlns="" xmlns:a16="http://schemas.microsoft.com/office/drawing/2014/main" id="{768C2282-04A6-4403-8D99-CB52F9938889}"/>
              </a:ext>
            </a:extLst>
          </p:cNvPr>
          <p:cNvSpPr>
            <a:spLocks noGrp="1"/>
          </p:cNvSpPr>
          <p:nvPr>
            <p:ph sz="quarter" idx="15"/>
          </p:nvPr>
        </p:nvSpPr>
        <p:spPr>
          <a:xfrm>
            <a:off x="5483428" y="4116143"/>
            <a:ext cx="1089360" cy="285899"/>
          </a:xfrm>
        </p:spPr>
        <p:txBody>
          <a:bodyPr/>
          <a:lstStyle/>
          <a:p>
            <a:r>
              <a:rPr lang="en-US" altLang="en-US" sz="1200" b="1" dirty="0"/>
              <a:t>Figure 1(b)</a:t>
            </a:r>
          </a:p>
        </p:txBody>
      </p:sp>
      <p:pic>
        <p:nvPicPr>
          <p:cNvPr id="452610" name="Picture 2" descr="A line l is tangent to a curve C at point P and intersects the curve at another point."/>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tretch>
            <a:fillRect/>
          </a:stretch>
        </p:blipFill>
        <p:spPr bwMode="auto">
          <a:xfrm>
            <a:off x="3686381" y="2334615"/>
            <a:ext cx="4024400" cy="154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6473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118CFA18-187B-4C13-B597-1EFC5E5C34C3}"/>
              </a:ext>
            </a:extLst>
          </p:cNvPr>
          <p:cNvSpPr>
            <a:spLocks noGrp="1"/>
          </p:cNvSpPr>
          <p:nvPr>
            <p:ph type="title"/>
          </p:nvPr>
        </p:nvSpPr>
        <p:spPr>
          <a:xfrm>
            <a:off x="838200" y="384175"/>
            <a:ext cx="10515600" cy="672105"/>
          </a:xfrm>
        </p:spPr>
        <p:txBody>
          <a:bodyPr/>
          <a:lstStyle/>
          <a:p>
            <a:pPr algn="l"/>
            <a:r>
              <a:rPr lang="en-US" altLang="en-US" dirty="0"/>
              <a:t>Example </a:t>
            </a:r>
            <a:r>
              <a:rPr lang="en-US" altLang="en-US" dirty="0" smtClean="0"/>
              <a:t>1</a:t>
            </a:r>
            <a:endParaRPr lang="en-US" dirty="0"/>
          </a:p>
        </p:txBody>
      </p:sp>
      <p:sp>
        <p:nvSpPr>
          <p:cNvPr id="3" name="Content Placeholder 2">
            <a:extLst>
              <a:ext uri="{FF2B5EF4-FFF2-40B4-BE49-F238E27FC236}">
                <a16:creationId xmlns="" xmlns:a16="http://schemas.microsoft.com/office/drawing/2014/main" id="{B0018354-2740-4039-9409-ECB137C41B6F}"/>
              </a:ext>
            </a:extLst>
          </p:cNvPr>
          <p:cNvSpPr>
            <a:spLocks noGrp="1"/>
          </p:cNvSpPr>
          <p:nvPr>
            <p:ph sz="quarter" idx="23"/>
          </p:nvPr>
        </p:nvSpPr>
        <p:spPr>
          <a:xfrm>
            <a:off x="736600" y="1289050"/>
            <a:ext cx="7021052" cy="341296"/>
          </a:xfrm>
        </p:spPr>
        <p:txBody>
          <a:bodyPr/>
          <a:lstStyle/>
          <a:p>
            <a:r>
              <a:rPr lang="en-US" altLang="en-US" dirty="0"/>
              <a:t>Find an equation of the tangent line to the parabola</a:t>
            </a:r>
            <a:endParaRPr lang="en-US" dirty="0"/>
          </a:p>
        </p:txBody>
      </p:sp>
      <p:graphicFrame>
        <p:nvGraphicFramePr>
          <p:cNvPr id="15" name="Content Placeholder 14" descr="y = x^2">
            <a:extLst>
              <a:ext uri="{FF2B5EF4-FFF2-40B4-BE49-F238E27FC236}">
                <a16:creationId xmlns="" xmlns:a16="http://schemas.microsoft.com/office/drawing/2014/main" id="{66438B63-3B61-4AC4-9F3A-6F9A006A38B3}"/>
              </a:ext>
            </a:extLst>
          </p:cNvPr>
          <p:cNvGraphicFramePr>
            <a:graphicFrameLocks noGrp="1" noChangeAspect="1"/>
          </p:cNvGraphicFramePr>
          <p:nvPr>
            <p:ph sz="quarter" idx="24"/>
            <p:extLst>
              <p:ext uri="{D42A27DB-BD31-4B8C-83A1-F6EECF244321}">
                <p14:modId xmlns:p14="http://schemas.microsoft.com/office/powerpoint/2010/main" val="705487510"/>
              </p:ext>
            </p:extLst>
          </p:nvPr>
        </p:nvGraphicFramePr>
        <p:xfrm>
          <a:off x="7720013" y="1228725"/>
          <a:ext cx="841375" cy="401638"/>
        </p:xfrm>
        <a:graphic>
          <a:graphicData uri="http://schemas.openxmlformats.org/presentationml/2006/ole">
            <mc:AlternateContent xmlns:mc="http://schemas.openxmlformats.org/markup-compatibility/2006">
              <mc:Choice xmlns:v="urn:schemas-microsoft-com:vml" Requires="v">
                <p:oleObj spid="_x0000_s446643" name="Equation" r:id="rId3" imgW="850680" imgH="406080" progId="Equation.DSMT4">
                  <p:embed/>
                </p:oleObj>
              </mc:Choice>
              <mc:Fallback>
                <p:oleObj name="Equation" r:id="rId3" imgW="850680" imgH="406080" progId="Equation.DSMT4">
                  <p:embed/>
                  <p:pic>
                    <p:nvPicPr>
                      <p:cNvPr id="0" name="Picture 169" descr="y = x^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0013" y="1228725"/>
                        <a:ext cx="841375"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F3B3B4B1-342C-4F63-B3D9-AE96CC3B45DE}"/>
              </a:ext>
            </a:extLst>
          </p:cNvPr>
          <p:cNvSpPr>
            <a:spLocks noGrp="1"/>
          </p:cNvSpPr>
          <p:nvPr>
            <p:ph sz="quarter" idx="25"/>
          </p:nvPr>
        </p:nvSpPr>
        <p:spPr>
          <a:xfrm>
            <a:off x="8625545" y="1292974"/>
            <a:ext cx="2820923" cy="328136"/>
          </a:xfrm>
        </p:spPr>
        <p:txBody>
          <a:bodyPr/>
          <a:lstStyle/>
          <a:p>
            <a:r>
              <a:rPr lang="en-US" altLang="en-US" dirty="0"/>
              <a:t>at the point </a:t>
            </a:r>
            <a:r>
              <a:rPr lang="en-US" altLang="en-US" i="1" dirty="0"/>
              <a:t>P</a:t>
            </a:r>
            <a:r>
              <a:rPr lang="en-US" altLang="en-US" sz="400" i="1" dirty="0"/>
              <a:t> </a:t>
            </a:r>
            <a:r>
              <a:rPr lang="en-US" altLang="en-US" dirty="0"/>
              <a:t>(1, 1).</a:t>
            </a:r>
          </a:p>
        </p:txBody>
      </p:sp>
      <p:sp>
        <p:nvSpPr>
          <p:cNvPr id="6" name="Content Placeholder 5">
            <a:extLst>
              <a:ext uri="{FF2B5EF4-FFF2-40B4-BE49-F238E27FC236}">
                <a16:creationId xmlns="" xmlns:a16="http://schemas.microsoft.com/office/drawing/2014/main" id="{80EB969B-C081-400C-ABCE-147D97792B4A}"/>
              </a:ext>
            </a:extLst>
          </p:cNvPr>
          <p:cNvSpPr>
            <a:spLocks noGrp="1"/>
          </p:cNvSpPr>
          <p:nvPr>
            <p:ph sz="quarter" idx="26"/>
          </p:nvPr>
        </p:nvSpPr>
        <p:spPr>
          <a:xfrm>
            <a:off x="736600" y="1993646"/>
            <a:ext cx="10718800" cy="2497672"/>
          </a:xfrm>
        </p:spPr>
        <p:txBody>
          <a:bodyPr/>
          <a:lstStyle/>
          <a:p>
            <a:pPr>
              <a:lnSpc>
                <a:spcPct val="100000"/>
              </a:lnSpc>
              <a:spcAft>
                <a:spcPts val="600"/>
              </a:spcAft>
            </a:pPr>
            <a:r>
              <a:rPr lang="en-US" altLang="en-US" dirty="0">
                <a:solidFill>
                  <a:srgbClr val="0079C2"/>
                </a:solidFill>
              </a:rPr>
              <a:t>Solution:</a:t>
            </a:r>
          </a:p>
          <a:p>
            <a:pPr>
              <a:lnSpc>
                <a:spcPct val="100000"/>
              </a:lnSpc>
              <a:spcAft>
                <a:spcPts val="600"/>
              </a:spcAft>
            </a:pPr>
            <a:r>
              <a:rPr lang="en-US" altLang="en-US" dirty="0"/>
              <a:t>We will be able to find an equation of the tangent line </a:t>
            </a:r>
            <a:r>
              <a:rPr lang="en-IN" i="1" dirty="0"/>
              <a:t>ℓ</a:t>
            </a:r>
            <a:r>
              <a:rPr lang="en-US" altLang="en-US" dirty="0" smtClean="0"/>
              <a:t> </a:t>
            </a:r>
            <a:r>
              <a:rPr lang="en-US" altLang="en-US" dirty="0"/>
              <a:t>as soon as we know its slope </a:t>
            </a:r>
            <a:r>
              <a:rPr lang="en-US" altLang="en-US" i="1" dirty="0"/>
              <a:t>m</a:t>
            </a:r>
            <a:r>
              <a:rPr lang="en-US" altLang="en-US" dirty="0"/>
              <a:t>.</a:t>
            </a:r>
          </a:p>
          <a:p>
            <a:pPr>
              <a:lnSpc>
                <a:spcPct val="100000"/>
              </a:lnSpc>
              <a:spcAft>
                <a:spcPts val="600"/>
              </a:spcAft>
            </a:pPr>
            <a:r>
              <a:rPr lang="en-US" altLang="en-US" dirty="0"/>
              <a:t>The difficulty is that we know only one point, </a:t>
            </a:r>
            <a:r>
              <a:rPr lang="en-US" altLang="en-US" i="1" dirty="0"/>
              <a:t>P</a:t>
            </a:r>
            <a:r>
              <a:rPr lang="en-US" altLang="en-US" dirty="0"/>
              <a:t>, on </a:t>
            </a:r>
            <a:r>
              <a:rPr lang="en-IN" i="1" dirty="0"/>
              <a:t>ℓ</a:t>
            </a:r>
            <a:r>
              <a:rPr lang="en-US" altLang="en-US" dirty="0" smtClean="0"/>
              <a:t>, </a:t>
            </a:r>
            <a:r>
              <a:rPr lang="en-US" altLang="en-US" dirty="0"/>
              <a:t>whereas we need two points to compute the slope.</a:t>
            </a:r>
          </a:p>
        </p:txBody>
      </p:sp>
    </p:spTree>
    <p:extLst>
      <p:ext uri="{BB962C8B-B14F-4D97-AF65-F5344CB8AC3E}">
        <p14:creationId xmlns:p14="http://schemas.microsoft.com/office/powerpoint/2010/main" val="578610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 xmlns:a16="http://schemas.microsoft.com/office/drawing/2014/main" id="{118CFA18-187B-4C13-B597-1EFC5E5C34C3}"/>
              </a:ext>
            </a:extLst>
          </p:cNvPr>
          <p:cNvSpPr>
            <a:spLocks noGrp="1"/>
          </p:cNvSpPr>
          <p:nvPr>
            <p:ph type="title"/>
          </p:nvPr>
        </p:nvSpPr>
        <p:spPr>
          <a:xfrm>
            <a:off x="838200" y="384175"/>
            <a:ext cx="10515600" cy="672105"/>
          </a:xfrm>
        </p:spPr>
        <p:txBody>
          <a:bodyPr/>
          <a:lstStyle/>
          <a:p>
            <a:pPr algn="l"/>
            <a:r>
              <a:rPr lang="en-US" altLang="en-US" dirty="0"/>
              <a:t>Example 1 – Solution </a:t>
            </a:r>
            <a:r>
              <a:rPr lang="en-US" altLang="en-US" b="0" dirty="0" smtClean="0"/>
              <a:t>(1 </a:t>
            </a:r>
            <a:r>
              <a:rPr lang="en-US" altLang="en-US" b="0" dirty="0"/>
              <a:t>of </a:t>
            </a:r>
            <a:r>
              <a:rPr lang="en-US" altLang="en-US" b="0" dirty="0" smtClean="0"/>
              <a:t>4)</a:t>
            </a:r>
            <a:endParaRPr lang="en-US" dirty="0"/>
          </a:p>
        </p:txBody>
      </p:sp>
      <p:sp>
        <p:nvSpPr>
          <p:cNvPr id="3" name="Content Placeholder 2">
            <a:extLst>
              <a:ext uri="{FF2B5EF4-FFF2-40B4-BE49-F238E27FC236}">
                <a16:creationId xmlns="" xmlns:a16="http://schemas.microsoft.com/office/drawing/2014/main" id="{5EA58716-79F0-4F67-91FD-484D574C52D7}"/>
              </a:ext>
            </a:extLst>
          </p:cNvPr>
          <p:cNvSpPr>
            <a:spLocks noGrp="1"/>
          </p:cNvSpPr>
          <p:nvPr>
            <p:ph sz="quarter" idx="23"/>
          </p:nvPr>
        </p:nvSpPr>
        <p:spPr>
          <a:xfrm>
            <a:off x="736600" y="1289050"/>
            <a:ext cx="10718800" cy="352427"/>
          </a:xfrm>
        </p:spPr>
        <p:txBody>
          <a:bodyPr/>
          <a:lstStyle/>
          <a:p>
            <a:r>
              <a:rPr lang="en-US" altLang="en-US" dirty="0"/>
              <a:t>But observe that we can compute an approximation to </a:t>
            </a:r>
            <a:r>
              <a:rPr lang="en-US" altLang="en-US" i="1" dirty="0"/>
              <a:t>m</a:t>
            </a:r>
            <a:r>
              <a:rPr lang="en-US" altLang="en-US" dirty="0"/>
              <a:t> by choosing a nearby</a:t>
            </a:r>
            <a:endParaRPr lang="en-US" dirty="0"/>
          </a:p>
        </p:txBody>
      </p:sp>
      <p:sp>
        <p:nvSpPr>
          <p:cNvPr id="4" name="Content Placeholder 3">
            <a:extLst>
              <a:ext uri="{FF2B5EF4-FFF2-40B4-BE49-F238E27FC236}">
                <a16:creationId xmlns="" xmlns:a16="http://schemas.microsoft.com/office/drawing/2014/main" id="{8DF52ABF-4EF9-4115-A58F-C7DB7E66C422}"/>
              </a:ext>
            </a:extLst>
          </p:cNvPr>
          <p:cNvSpPr>
            <a:spLocks noGrp="1"/>
          </p:cNvSpPr>
          <p:nvPr>
            <p:ph sz="quarter" idx="24"/>
          </p:nvPr>
        </p:nvSpPr>
        <p:spPr>
          <a:xfrm>
            <a:off x="736600" y="1729304"/>
            <a:ext cx="752987" cy="352426"/>
          </a:xfrm>
        </p:spPr>
        <p:txBody>
          <a:bodyPr/>
          <a:lstStyle/>
          <a:p>
            <a:r>
              <a:rPr lang="en-US" altLang="en-US" dirty="0"/>
              <a:t>point</a:t>
            </a:r>
            <a:endParaRPr lang="en-US" dirty="0"/>
          </a:p>
        </p:txBody>
      </p:sp>
      <p:graphicFrame>
        <p:nvGraphicFramePr>
          <p:cNvPr id="12" name="Content Placeholder 11" descr="Q(x, x^2)">
            <a:extLst>
              <a:ext uri="{FF2B5EF4-FFF2-40B4-BE49-F238E27FC236}">
                <a16:creationId xmlns="" xmlns:a16="http://schemas.microsoft.com/office/drawing/2014/main" id="{4EC59844-0595-4A1C-AC53-219114E62FCA}"/>
              </a:ext>
            </a:extLst>
          </p:cNvPr>
          <p:cNvGraphicFramePr>
            <a:graphicFrameLocks noGrp="1" noChangeAspect="1"/>
          </p:cNvGraphicFramePr>
          <p:nvPr>
            <p:ph sz="quarter" idx="25"/>
            <p:extLst>
              <p:ext uri="{D42A27DB-BD31-4B8C-83A1-F6EECF244321}">
                <p14:modId xmlns:p14="http://schemas.microsoft.com/office/powerpoint/2010/main" val="3672378580"/>
              </p:ext>
            </p:extLst>
          </p:nvPr>
        </p:nvGraphicFramePr>
        <p:xfrm>
          <a:off x="1493838" y="1671638"/>
          <a:ext cx="1106487" cy="488950"/>
        </p:xfrm>
        <a:graphic>
          <a:graphicData uri="http://schemas.openxmlformats.org/presentationml/2006/ole">
            <mc:AlternateContent xmlns:mc="http://schemas.openxmlformats.org/markup-compatibility/2006">
              <mc:Choice xmlns:v="urn:schemas-microsoft-com:vml" Requires="v">
                <p:oleObj spid="_x0000_s447670" name="Equation" r:id="rId3" imgW="1206360" imgH="533160" progId="Equation.DSMT4">
                  <p:embed/>
                </p:oleObj>
              </mc:Choice>
              <mc:Fallback>
                <p:oleObj name="Equation" r:id="rId3" imgW="1206360" imgH="533160" progId="Equation.DSMT4">
                  <p:embed/>
                  <p:pic>
                    <p:nvPicPr>
                      <p:cNvPr id="0" name="Picture 172" descr="Q(x, x^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3838" y="1671638"/>
                        <a:ext cx="110648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 xmlns:a16="http://schemas.microsoft.com/office/drawing/2014/main" id="{E19F9952-277F-474B-8D5C-4449DC7DA0F6}"/>
              </a:ext>
            </a:extLst>
          </p:cNvPr>
          <p:cNvSpPr>
            <a:spLocks noGrp="1"/>
          </p:cNvSpPr>
          <p:nvPr>
            <p:ph sz="quarter" idx="26"/>
          </p:nvPr>
        </p:nvSpPr>
        <p:spPr>
          <a:xfrm>
            <a:off x="2673220" y="1759080"/>
            <a:ext cx="8512017" cy="364970"/>
          </a:xfrm>
        </p:spPr>
        <p:txBody>
          <a:bodyPr/>
          <a:lstStyle/>
          <a:p>
            <a:r>
              <a:rPr lang="en-US" altLang="en-US" dirty="0"/>
              <a:t>on the parabola (as in Figure 2) and computing the slope </a:t>
            </a:r>
            <a:r>
              <a:rPr lang="en-US" altLang="en-US" i="1" dirty="0"/>
              <a:t>m</a:t>
            </a:r>
            <a:r>
              <a:rPr lang="en-US" altLang="en-US" i="1" baseline="-25000" dirty="0"/>
              <a:t>PQ</a:t>
            </a:r>
            <a:r>
              <a:rPr lang="en-US" altLang="en-US" i="1" dirty="0"/>
              <a:t> </a:t>
            </a:r>
            <a:endParaRPr lang="en-US" dirty="0"/>
          </a:p>
        </p:txBody>
      </p:sp>
      <p:sp>
        <p:nvSpPr>
          <p:cNvPr id="7" name="Content Placeholder 6">
            <a:extLst>
              <a:ext uri="{FF2B5EF4-FFF2-40B4-BE49-F238E27FC236}">
                <a16:creationId xmlns="" xmlns:a16="http://schemas.microsoft.com/office/drawing/2014/main" id="{17C78EE3-48A8-480A-B959-7C14B0569558}"/>
              </a:ext>
            </a:extLst>
          </p:cNvPr>
          <p:cNvSpPr>
            <a:spLocks noGrp="1"/>
          </p:cNvSpPr>
          <p:nvPr>
            <p:ph sz="quarter" idx="27"/>
          </p:nvPr>
        </p:nvSpPr>
        <p:spPr>
          <a:xfrm>
            <a:off x="736600" y="2214264"/>
            <a:ext cx="10718800" cy="732135"/>
          </a:xfrm>
        </p:spPr>
        <p:txBody>
          <a:bodyPr/>
          <a:lstStyle/>
          <a:p>
            <a:pPr>
              <a:lnSpc>
                <a:spcPct val="100000"/>
              </a:lnSpc>
            </a:pPr>
            <a:r>
              <a:rPr lang="en-US" altLang="en-US" dirty="0"/>
              <a:t>of the secant line </a:t>
            </a:r>
            <a:r>
              <a:rPr lang="en-US" altLang="en-US" i="1" dirty="0"/>
              <a:t>PQ</a:t>
            </a:r>
            <a:r>
              <a:rPr lang="en-US" altLang="en-US" dirty="0"/>
              <a:t>. </a:t>
            </a:r>
            <a:r>
              <a:rPr lang="en-IN" dirty="0"/>
              <a:t>(A </a:t>
            </a:r>
            <a:r>
              <a:rPr lang="en-IN" b="1" dirty="0"/>
              <a:t>secant line</a:t>
            </a:r>
            <a:r>
              <a:rPr lang="en-IN" dirty="0"/>
              <a:t>, </a:t>
            </a:r>
            <a:r>
              <a:rPr lang="en-IN" dirty="0" smtClean="0"/>
              <a:t>from the </a:t>
            </a:r>
            <a:r>
              <a:rPr lang="en-IN" dirty="0"/>
              <a:t>Latin word </a:t>
            </a:r>
            <a:r>
              <a:rPr lang="en-IN" i="1" dirty="0" err="1"/>
              <a:t>secans</a:t>
            </a:r>
            <a:r>
              <a:rPr lang="en-IN" dirty="0"/>
              <a:t>, meaning cutting, is a line that cuts [intersects] a </a:t>
            </a:r>
            <a:r>
              <a:rPr lang="en-IN" dirty="0" smtClean="0"/>
              <a:t>curve more than </a:t>
            </a:r>
            <a:r>
              <a:rPr lang="en-IN" dirty="0"/>
              <a:t>once.)</a:t>
            </a:r>
            <a:endParaRPr lang="en-US" dirty="0"/>
          </a:p>
        </p:txBody>
      </p:sp>
      <p:sp>
        <p:nvSpPr>
          <p:cNvPr id="9" name="Content Placeholder 8">
            <a:extLst>
              <a:ext uri="{FF2B5EF4-FFF2-40B4-BE49-F238E27FC236}">
                <a16:creationId xmlns="" xmlns:a16="http://schemas.microsoft.com/office/drawing/2014/main" id="{505084A9-0EEF-4010-8BC2-EAA997AD6F79}"/>
              </a:ext>
            </a:extLst>
          </p:cNvPr>
          <p:cNvSpPr>
            <a:spLocks noGrp="1"/>
          </p:cNvSpPr>
          <p:nvPr>
            <p:ph sz="quarter" idx="29"/>
          </p:nvPr>
        </p:nvSpPr>
        <p:spPr>
          <a:xfrm>
            <a:off x="5697197" y="6069243"/>
            <a:ext cx="898832" cy="286457"/>
          </a:xfrm>
        </p:spPr>
        <p:txBody>
          <a:bodyPr/>
          <a:lstStyle/>
          <a:p>
            <a:r>
              <a:rPr lang="en-US" altLang="en-US" sz="1200" b="1" dirty="0"/>
              <a:t>Figure 2</a:t>
            </a:r>
          </a:p>
        </p:txBody>
      </p:sp>
      <p:pic>
        <p:nvPicPr>
          <p:cNvPr id="447566" name="Picture 78" descr="An upward-facing parabola y = x^2 is graphed on the x y coordinate plane. Two points P(1, 1) and Q(x, x^2) are marked on the curve. P is to the left of Q. A line passes through the two points. A line l is also shown tangent to the curve at point P."/>
          <p:cNvPicPr>
            <a:picLocks noGrp="1" noChangeAspect="1" noChangeArrowheads="1"/>
          </p:cNvPicPr>
          <p:nvPr>
            <p:ph sz="quarter" idx="28"/>
          </p:nvPr>
        </p:nvPicPr>
        <p:blipFill>
          <a:blip r:embed="rId5">
            <a:extLst>
              <a:ext uri="{28A0092B-C50C-407E-A947-70E740481C1C}">
                <a14:useLocalDpi xmlns:a14="http://schemas.microsoft.com/office/drawing/2010/main" val="0"/>
              </a:ext>
            </a:extLst>
          </a:blip>
          <a:stretch>
            <a:fillRect/>
          </a:stretch>
        </p:blipFill>
        <p:spPr bwMode="auto">
          <a:xfrm>
            <a:off x="4133290" y="3164716"/>
            <a:ext cx="3766804" cy="2835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2317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118CFA18-187B-4C13-B597-1EFC5E5C34C3}"/>
              </a:ext>
            </a:extLst>
          </p:cNvPr>
          <p:cNvSpPr>
            <a:spLocks noGrp="1"/>
          </p:cNvSpPr>
          <p:nvPr>
            <p:ph type="title"/>
          </p:nvPr>
        </p:nvSpPr>
        <p:spPr>
          <a:xfrm>
            <a:off x="838200" y="384175"/>
            <a:ext cx="10515600" cy="672105"/>
          </a:xfrm>
        </p:spPr>
        <p:txBody>
          <a:bodyPr/>
          <a:lstStyle/>
          <a:p>
            <a:pPr algn="l"/>
            <a:r>
              <a:rPr lang="en-US" altLang="en-US" dirty="0"/>
              <a:t>Example 1 – Solution </a:t>
            </a:r>
            <a:r>
              <a:rPr lang="en-US" altLang="en-US" b="0" dirty="0" smtClean="0"/>
              <a:t>(2 </a:t>
            </a:r>
            <a:r>
              <a:rPr lang="en-US" altLang="en-US" b="0" dirty="0"/>
              <a:t>of </a:t>
            </a:r>
            <a:r>
              <a:rPr lang="en-US" altLang="en-US" b="0" dirty="0" smtClean="0"/>
              <a:t>4)</a:t>
            </a:r>
            <a:endParaRPr lang="en-US" dirty="0"/>
          </a:p>
        </p:txBody>
      </p:sp>
      <p:sp>
        <p:nvSpPr>
          <p:cNvPr id="3" name="Content Placeholder 2">
            <a:extLst>
              <a:ext uri="{FF2B5EF4-FFF2-40B4-BE49-F238E27FC236}">
                <a16:creationId xmlns="" xmlns:a16="http://schemas.microsoft.com/office/drawing/2014/main" id="{CFE70A0D-909A-4E28-A632-0A2F1E5A4F81}"/>
              </a:ext>
            </a:extLst>
          </p:cNvPr>
          <p:cNvSpPr>
            <a:spLocks noGrp="1"/>
          </p:cNvSpPr>
          <p:nvPr>
            <p:ph sz="quarter" idx="23"/>
          </p:nvPr>
        </p:nvSpPr>
        <p:spPr>
          <a:xfrm>
            <a:off x="736600" y="1289050"/>
            <a:ext cx="5119255" cy="327314"/>
          </a:xfrm>
        </p:spPr>
        <p:txBody>
          <a:bodyPr/>
          <a:lstStyle/>
          <a:p>
            <a:r>
              <a:rPr lang="en-US" altLang="en-US" dirty="0">
                <a:latin typeface="Arial" panose="020B0604020202020204" pitchFamily="34" charset="0"/>
                <a:cs typeface="Arial" panose="020B0604020202020204" pitchFamily="34" charset="0"/>
              </a:rPr>
              <a:t>We choose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sym typeface="Symbol" panose="05050102010706020507" pitchFamily="18" charset="2"/>
              </a:rPr>
              <a:t>≠</a:t>
            </a:r>
            <a:r>
              <a:rPr lang="en-US" altLang="en-US" dirty="0" smtClean="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1 so that </a:t>
            </a:r>
            <a:r>
              <a:rPr lang="en-US" altLang="en-US" i="1" dirty="0">
                <a:latin typeface="Arial" panose="020B0604020202020204" pitchFamily="34" charset="0"/>
                <a:cs typeface="Arial" panose="020B0604020202020204" pitchFamily="34" charset="0"/>
              </a:rPr>
              <a:t>Q</a:t>
            </a: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sym typeface="Symbol" panose="05050102010706020507" pitchFamily="18" charset="2"/>
              </a:rPr>
              <a:t>≠</a:t>
            </a:r>
            <a:r>
              <a:rPr lang="en-US" altLang="en-US" dirty="0" smtClean="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P</a:t>
            </a:r>
            <a:r>
              <a:rPr lang="en-US" altLang="en-US" dirty="0">
                <a:latin typeface="Arial" panose="020B0604020202020204" pitchFamily="34" charset="0"/>
                <a:cs typeface="Arial" panose="020B0604020202020204" pitchFamily="34" charset="0"/>
              </a:rPr>
              <a:t>. Then</a:t>
            </a:r>
          </a:p>
        </p:txBody>
      </p:sp>
      <p:graphicFrame>
        <p:nvGraphicFramePr>
          <p:cNvPr id="12" name="Content Placeholder 11" descr="m_(P Q) = (((x^2) minus 1)/(x minus 1))&#10;">
            <a:extLst>
              <a:ext uri="{FF2B5EF4-FFF2-40B4-BE49-F238E27FC236}">
                <a16:creationId xmlns="" xmlns:a16="http://schemas.microsoft.com/office/drawing/2014/main" id="{656C4E9F-D1BF-4E3F-80B3-C6D8822A46F3}"/>
              </a:ext>
            </a:extLst>
          </p:cNvPr>
          <p:cNvGraphicFramePr>
            <a:graphicFrameLocks noGrp="1" noChangeAspect="1"/>
          </p:cNvGraphicFramePr>
          <p:nvPr>
            <p:ph sz="quarter" idx="24"/>
            <p:extLst>
              <p:ext uri="{D42A27DB-BD31-4B8C-83A1-F6EECF244321}">
                <p14:modId xmlns:p14="http://schemas.microsoft.com/office/powerpoint/2010/main" val="2622333209"/>
              </p:ext>
            </p:extLst>
          </p:nvPr>
        </p:nvGraphicFramePr>
        <p:xfrm>
          <a:off x="5335122" y="1857374"/>
          <a:ext cx="1566323" cy="724461"/>
        </p:xfrm>
        <a:graphic>
          <a:graphicData uri="http://schemas.openxmlformats.org/presentationml/2006/ole">
            <mc:AlternateContent xmlns:mc="http://schemas.openxmlformats.org/markup-compatibility/2006">
              <mc:Choice xmlns:v="urn:schemas-microsoft-com:vml" Requires="v">
                <p:oleObj spid="_x0000_s448869" name="Equation" r:id="rId3" imgW="1676160" imgH="774360" progId="Equation.DSMT4">
                  <p:embed/>
                </p:oleObj>
              </mc:Choice>
              <mc:Fallback>
                <p:oleObj name="Equation" r:id="rId3" imgW="1676160" imgH="774360" progId="Equation.DSMT4">
                  <p:embed/>
                  <p:pic>
                    <p:nvPicPr>
                      <p:cNvPr id="0" name="Picture 337" descr="m_(P Q) = (((x^2) minus 1)/(x minus 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5122" y="1857374"/>
                        <a:ext cx="1566323" cy="724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FA6E12E5-2EA8-4EA6-970F-1E830976A1F0}"/>
              </a:ext>
            </a:extLst>
          </p:cNvPr>
          <p:cNvSpPr>
            <a:spLocks noGrp="1"/>
          </p:cNvSpPr>
          <p:nvPr>
            <p:ph sz="quarter" idx="25"/>
          </p:nvPr>
        </p:nvSpPr>
        <p:spPr>
          <a:xfrm>
            <a:off x="736600" y="3155740"/>
            <a:ext cx="6699440" cy="398337"/>
          </a:xfrm>
        </p:spPr>
        <p:txBody>
          <a:bodyPr/>
          <a:lstStyle/>
          <a:p>
            <a:r>
              <a:rPr lang="en-US" altLang="en-US" dirty="0"/>
              <a:t>For instance, for the point </a:t>
            </a:r>
            <a:r>
              <a:rPr lang="en-US" altLang="en-US" i="1" dirty="0"/>
              <a:t>Q</a:t>
            </a:r>
            <a:r>
              <a:rPr lang="en-US" altLang="en-US" sz="400" i="1" dirty="0"/>
              <a:t> </a:t>
            </a:r>
            <a:r>
              <a:rPr lang="en-US" altLang="en-US" dirty="0"/>
              <a:t>(1.5, 2.25) we have</a:t>
            </a:r>
          </a:p>
        </p:txBody>
      </p:sp>
      <p:graphicFrame>
        <p:nvGraphicFramePr>
          <p:cNvPr id="14" name="Content Placeholder 13" descr="m_(P Q) = ((2.25 minus 1)/(1.5 minus 1))&#10;= (1.25∕0.5)&#10;= (2.5)">
            <a:extLst>
              <a:ext uri="{FF2B5EF4-FFF2-40B4-BE49-F238E27FC236}">
                <a16:creationId xmlns="" xmlns:a16="http://schemas.microsoft.com/office/drawing/2014/main" id="{D797612B-5D69-4EFD-A4E0-98ED8F6F1DCA}"/>
              </a:ext>
            </a:extLst>
          </p:cNvPr>
          <p:cNvGraphicFramePr>
            <a:graphicFrameLocks noGrp="1" noChangeAspect="1"/>
          </p:cNvGraphicFramePr>
          <p:nvPr>
            <p:ph sz="quarter" idx="26"/>
            <p:extLst>
              <p:ext uri="{D42A27DB-BD31-4B8C-83A1-F6EECF244321}">
                <p14:modId xmlns:p14="http://schemas.microsoft.com/office/powerpoint/2010/main" val="1767723978"/>
              </p:ext>
            </p:extLst>
          </p:nvPr>
        </p:nvGraphicFramePr>
        <p:xfrm>
          <a:off x="4918748" y="3706627"/>
          <a:ext cx="2651579" cy="2008374"/>
        </p:xfrm>
        <a:graphic>
          <a:graphicData uri="http://schemas.openxmlformats.org/presentationml/2006/ole">
            <mc:AlternateContent xmlns:mc="http://schemas.openxmlformats.org/markup-compatibility/2006">
              <mc:Choice xmlns:v="urn:schemas-microsoft-com:vml" Requires="v">
                <p:oleObj spid="_x0000_s448870" name="Equation" r:id="rId5" imgW="2666880" imgH="2019240" progId="Equation.DSMT4">
                  <p:embed/>
                </p:oleObj>
              </mc:Choice>
              <mc:Fallback>
                <p:oleObj name="Equation" r:id="rId5" imgW="2666880" imgH="2019240" progId="Equation.DSMT4">
                  <p:embed/>
                  <p:pic>
                    <p:nvPicPr>
                      <p:cNvPr id="0" name="Picture 338" descr="m_(P Q) = ((2.25 minus 1)/(1.5 minus 1))&#10;= (1.25∕0.5)&#10;= (2.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8748" y="3706627"/>
                        <a:ext cx="2651579" cy="2008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99484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Props1.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4.xml><?xml version="1.0" encoding="utf-8"?>
<ds:datastoreItem xmlns:ds="http://schemas.openxmlformats.org/officeDocument/2006/customXml" ds:itemID="{7F60B298-C6B1-4CA0-A44C-8B6FAB39D879}">
  <ds:schemaRefs>
    <ds:schemaRef ds:uri="http://purl.org/dc/terms/"/>
    <ds:schemaRef ds:uri="http://schemas.openxmlformats.org/package/2006/metadata/core-properties"/>
    <ds:schemaRef ds:uri="http://www.w3.org/XML/1998/namespace"/>
    <ds:schemaRef ds:uri="http://schemas.microsoft.com/office/2006/documentManagement/types"/>
    <ds:schemaRef ds:uri="a3520c62-91d1-4715-93cb-6b6cc6733a1f"/>
    <ds:schemaRef ds:uri="http://purl.org/dc/dcmitype/"/>
    <ds:schemaRef ds:uri="http://schemas.microsoft.com/office/infopath/2007/PartnerControls"/>
    <ds:schemaRef ds:uri="http://schemas.microsoft.com/office/2006/metadata/properties"/>
    <ds:schemaRef ds:uri="f856fc18-c0f7-462c-a53d-fc2610d0c4c8"/>
    <ds:schemaRef ds:uri="a4d2ff27-a226-42e2-a79e-c1ae662d212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3416</TotalTime>
  <Words>932</Words>
  <Application>Microsoft Office PowerPoint</Application>
  <PresentationFormat>Widescreen</PresentationFormat>
  <Paragraphs>98</Paragraphs>
  <Slides>19</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Arial</vt:lpstr>
      <vt:lpstr>Calibri</vt:lpstr>
      <vt:lpstr>Helvetica</vt:lpstr>
      <vt:lpstr>LucidaGrande</vt:lpstr>
      <vt:lpstr>Open Sans</vt:lpstr>
      <vt:lpstr>Summer Font</vt:lpstr>
      <vt:lpstr>Symbol</vt:lpstr>
      <vt:lpstr>1_Office Theme</vt:lpstr>
      <vt:lpstr>Equation</vt:lpstr>
      <vt:lpstr>2</vt:lpstr>
      <vt:lpstr>2.1</vt:lpstr>
      <vt:lpstr>The Tangent Problem</vt:lpstr>
      <vt:lpstr>The Tangent Problem (1 of 5)</vt:lpstr>
      <vt:lpstr>The Tangent Problem (2 of 5)</vt:lpstr>
      <vt:lpstr>The Tangent Problem (3 of 5)</vt:lpstr>
      <vt:lpstr>Example 1</vt:lpstr>
      <vt:lpstr>Example 1 – Solution (1 of 4)</vt:lpstr>
      <vt:lpstr>Example 1 – Solution (2 of 4)</vt:lpstr>
      <vt:lpstr>Example 1 – Solution (3 of 4)</vt:lpstr>
      <vt:lpstr>Example 1 – Solution (4 of 4)</vt:lpstr>
      <vt:lpstr>The Tangent Problem (4 of 5)</vt:lpstr>
      <vt:lpstr>The Tangent Problem (5 of 5)</vt:lpstr>
      <vt:lpstr>The Velocity Problem</vt:lpstr>
      <vt:lpstr>The Velocity Problem (1 of 1)</vt:lpstr>
      <vt:lpstr>Example 3</vt:lpstr>
      <vt:lpstr>Example 3 – Solution (1 of 3)</vt:lpstr>
      <vt:lpstr>Example 3 – Solution (2 of 3)</vt:lpstr>
      <vt:lpstr>Example 3 – Solution (3 of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Sagar Chavan</cp:lastModifiedBy>
  <cp:revision>932</cp:revision>
  <cp:lastPrinted>2016-10-03T15:29:39Z</cp:lastPrinted>
  <dcterms:created xsi:type="dcterms:W3CDTF">2017-12-08T21:17:47Z</dcterms:created>
  <dcterms:modified xsi:type="dcterms:W3CDTF">2020-04-17T09:14:26Z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