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1" r:id="rId5"/>
  </p:sldMasterIdLst>
  <p:notesMasterIdLst>
    <p:notesMasterId r:id="rId43"/>
  </p:notesMasterIdLst>
  <p:handoutMasterIdLst>
    <p:handoutMasterId r:id="rId44"/>
  </p:handoutMasterIdLst>
  <p:sldIdLst>
    <p:sldId id="334" r:id="rId6"/>
    <p:sldId id="335" r:id="rId7"/>
    <p:sldId id="304" r:id="rId8"/>
    <p:sldId id="336" r:id="rId9"/>
    <p:sldId id="351" r:id="rId10"/>
    <p:sldId id="306" r:id="rId11"/>
    <p:sldId id="338" r:id="rId12"/>
    <p:sldId id="308" r:id="rId13"/>
    <p:sldId id="309" r:id="rId14"/>
    <p:sldId id="310" r:id="rId15"/>
    <p:sldId id="311" r:id="rId16"/>
    <p:sldId id="350" r:id="rId17"/>
    <p:sldId id="339" r:id="rId18"/>
    <p:sldId id="315" r:id="rId19"/>
    <p:sldId id="316" r:id="rId20"/>
    <p:sldId id="341" r:id="rId21"/>
    <p:sldId id="342" r:id="rId22"/>
    <p:sldId id="319" r:id="rId23"/>
    <p:sldId id="320" r:id="rId24"/>
    <p:sldId id="321" r:id="rId25"/>
    <p:sldId id="322" r:id="rId26"/>
    <p:sldId id="343" r:id="rId27"/>
    <p:sldId id="345" r:id="rId28"/>
    <p:sldId id="346" r:id="rId29"/>
    <p:sldId id="347" r:id="rId30"/>
    <p:sldId id="348" r:id="rId31"/>
    <p:sldId id="344" r:id="rId32"/>
    <p:sldId id="324" r:id="rId33"/>
    <p:sldId id="325" r:id="rId34"/>
    <p:sldId id="326" r:id="rId35"/>
    <p:sldId id="327" r:id="rId36"/>
    <p:sldId id="328" r:id="rId37"/>
    <p:sldId id="329" r:id="rId38"/>
    <p:sldId id="330" r:id="rId39"/>
    <p:sldId id="333" r:id="rId40"/>
    <p:sldId id="331" r:id="rId41"/>
    <p:sldId id="332" r:id="rId4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C2"/>
    <a:srgbClr val="EF2E24"/>
    <a:srgbClr val="0000A3"/>
    <a:srgbClr val="000000"/>
    <a:srgbClr val="A30000"/>
    <a:srgbClr val="E7EFF7"/>
    <a:srgbClr val="CBDDEF"/>
    <a:srgbClr val="004A78"/>
    <a:srgbClr val="006298"/>
    <a:srgbClr val="FF6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90" autoAdjust="0"/>
    <p:restoredTop sz="94291" autoAdjust="0"/>
  </p:normalViewPr>
  <p:slideViewPr>
    <p:cSldViewPr snapToGrid="0" snapToObjects="1">
      <p:cViewPr varScale="1">
        <p:scale>
          <a:sx n="70" d="100"/>
          <a:sy n="70" d="100"/>
        </p:scale>
        <p:origin x="-630"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4" Type="http://schemas.openxmlformats.org/officeDocument/2006/relationships/image" Target="../media/image73.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4/16/2020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4/16/2020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91CAE60C-72A0-D14D-8733-C13212F694AD}" type="slidenum">
              <a:rPr lang="en-US" smtClean="0"/>
              <a:pPr>
                <a:defRPr/>
              </a:pPr>
              <a:t>1</a:t>
            </a:fld>
            <a:endParaRPr lang="en-US"/>
          </a:p>
        </p:txBody>
      </p:sp>
    </p:spTree>
    <p:extLst>
      <p:ext uri="{BB962C8B-B14F-4D97-AF65-F5344CB8AC3E}">
        <p14:creationId xmlns:p14="http://schemas.microsoft.com/office/powerpoint/2010/main" val="376011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flipH="1">
            <a:off x="1274574" y="2759656"/>
            <a:ext cx="1487676" cy="748138"/>
          </a:xfrm>
          <a:prstGeom prst="round1Rect">
            <a:avLst/>
          </a:prstGeom>
          <a:solidFill>
            <a:srgbClr val="0079C2"/>
          </a:solidFill>
          <a:ln w="20320">
            <a:solidFill>
              <a:srgbClr val="0079C2"/>
            </a:solidFill>
          </a:ln>
        </p:spPr>
        <p:txBody>
          <a:bodyPr anchor="ctr"/>
          <a:lstStyle>
            <a:lvl1pPr>
              <a:defRPr sz="4000">
                <a:solidFill>
                  <a:schemeClr val="bg1"/>
                </a:solidFill>
              </a:defRPr>
            </a:lvl1pPr>
          </a:lstStyle>
          <a:p>
            <a:r>
              <a:rPr lang="en-US" dirty="0"/>
              <a:t>17.17</a:t>
            </a:r>
          </a:p>
        </p:txBody>
      </p:sp>
      <p:sp>
        <p:nvSpPr>
          <p:cNvPr id="10" name="Text Placeholder 2"/>
          <p:cNvSpPr>
            <a:spLocks noGrp="1"/>
          </p:cNvSpPr>
          <p:nvPr>
            <p:ph type="body" sz="quarter" idx="11" hasCustomPrompt="1"/>
          </p:nvPr>
        </p:nvSpPr>
        <p:spPr>
          <a:xfrm>
            <a:off x="2762250" y="2552700"/>
            <a:ext cx="9048750" cy="1162050"/>
          </a:xfrm>
          <a:solidFill>
            <a:srgbClr val="E1EBF7"/>
          </a:solidFill>
        </p:spPr>
        <p:txBody>
          <a:bodyPr anchor="ctr">
            <a:normAutofit/>
          </a:bodyPr>
          <a:lstStyle>
            <a:lvl1pPr marL="182880" indent="0" algn="l">
              <a:buNone/>
              <a:defRPr sz="4000" b="1" i="0">
                <a:solidFill>
                  <a:srgbClr val="000000"/>
                </a:solidFill>
                <a:latin typeface="Arial" charset="0"/>
                <a:ea typeface="Arial" charset="0"/>
                <a:cs typeface="Arial" charset="0"/>
              </a:defRPr>
            </a:lvl1pPr>
          </a:lstStyle>
          <a:p>
            <a:pPr lvl="0"/>
            <a:r>
              <a:rPr lang="en-IN" dirty="0"/>
              <a:t>Four Ways to Represent a Function</a:t>
            </a:r>
            <a:endParaRPr lang="en-US" dirty="0"/>
          </a:p>
        </p:txBody>
      </p:sp>
      <p:cxnSp>
        <p:nvCxnSpPr>
          <p:cNvPr id="13" name="Straight Connector 12"/>
          <p:cNvCxnSpPr/>
          <p:nvPr userDrawn="1"/>
        </p:nvCxnSpPr>
        <p:spPr>
          <a:xfrm>
            <a:off x="13270" y="2908276"/>
            <a:ext cx="1261303"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3007668"/>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3108437"/>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3270" y="3219704"/>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sp>
        <p:nvSpPr>
          <p:cNvPr id="18"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2416715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3801058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3409480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9"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1828900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age and Caption">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a16="http://schemas.microsoft.com/office/drawing/2014/main" xmlns=""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a16="http://schemas.microsoft.com/office/drawing/2014/main" xmlns=""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1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5" name="Rounded Rectangle 14"/>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1447113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13442010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2660581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3793163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
        <p:nvSpPr>
          <p:cNvPr id="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3959971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dirty="0"/>
              <a:t>Click to edit Master title style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IN" dirty="0"/>
              <a:t>Stewart, Calculus: Early </a:t>
            </a:r>
            <a:r>
              <a:rPr lang="en-IN" dirty="0" err="1"/>
              <a:t>Transcendentals</a:t>
            </a:r>
            <a:r>
              <a:rPr lang="en-IN" dirty="0"/>
              <a:t>,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dirty="0"/>
              <a:t>Click to edit Master title style</a:t>
            </a:r>
          </a:p>
        </p:txBody>
      </p:sp>
      <p:sp>
        <p:nvSpPr>
          <p:cNvPr id="9" name="Picture Placeholder 8"/>
          <p:cNvSpPr>
            <a:spLocks noGrp="1"/>
          </p:cNvSpPr>
          <p:nvPr>
            <p:ph type="pic" sz="quarter" idx="12"/>
          </p:nvPr>
        </p:nvSpPr>
        <p:spPr>
          <a:xfrm>
            <a:off x="246063" y="314482"/>
            <a:ext cx="3343275" cy="4318000"/>
          </a:xfrm>
        </p:spPr>
        <p:txBody>
          <a:bodyPr/>
          <a:lstStyle/>
          <a:p>
            <a:r>
              <a:rPr lang="en-US"/>
              <a:t>Click icon to add picture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IN" dirty="0"/>
              <a:t>Stewart, Calculus: Early </a:t>
            </a:r>
            <a:r>
              <a:rPr lang="en-IN" dirty="0" err="1"/>
              <a:t>Transcendentals</a:t>
            </a:r>
            <a:r>
              <a:rPr lang="en-IN" dirty="0"/>
              <a:t>,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836214" y="481562"/>
            <a:ext cx="1128564" cy="895457"/>
          </a:xfrm>
        </p:spPr>
        <p:txBody>
          <a:bodyPr/>
          <a:lstStyle>
            <a:lvl1pPr algn="l">
              <a:defRPr sz="7200">
                <a:solidFill>
                  <a:srgbClr val="0079C2"/>
                </a:solidFill>
              </a:defRPr>
            </a:lvl1pPr>
          </a:lstStyle>
          <a:p>
            <a:r>
              <a:rPr lang="en-US" dirty="0"/>
              <a:t>1</a:t>
            </a:r>
          </a:p>
        </p:txBody>
      </p:sp>
      <p:sp>
        <p:nvSpPr>
          <p:cNvPr id="6" name="Text Placeholder 5"/>
          <p:cNvSpPr>
            <a:spLocks noGrp="1"/>
          </p:cNvSpPr>
          <p:nvPr>
            <p:ph type="body" sz="quarter" idx="11" hasCustomPrompt="1"/>
          </p:nvPr>
        </p:nvSpPr>
        <p:spPr>
          <a:xfrm>
            <a:off x="2002878" y="481562"/>
            <a:ext cx="6321972" cy="895457"/>
          </a:xfrm>
          <a:ln w="3175"/>
        </p:spPr>
        <p:txBody>
          <a:bodyPr anchor="ctr">
            <a:noAutofit/>
          </a:bodyPr>
          <a:lstStyle>
            <a:lvl1pPr marL="0" indent="0" algn="l">
              <a:buNone/>
              <a:defRPr sz="4000" b="1" i="0">
                <a:solidFill>
                  <a:srgbClr val="000000"/>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Functions and Models</a:t>
            </a:r>
          </a:p>
        </p:txBody>
      </p:sp>
      <p:cxnSp>
        <p:nvCxnSpPr>
          <p:cNvPr id="10" name="Straight Connector 9"/>
          <p:cNvCxnSpPr/>
          <p:nvPr userDrawn="1"/>
        </p:nvCxnSpPr>
        <p:spPr>
          <a:xfrm>
            <a:off x="13270" y="2464916"/>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3270" y="2564308"/>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2676952"/>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2776344"/>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753600" y="2468880"/>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9753600" y="2569559"/>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9753600" y="2667317"/>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753600" y="2779776"/>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pic>
        <p:nvPicPr>
          <p:cNvPr id="386060" name="Picture 38605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35456" y="1536700"/>
            <a:ext cx="8121088" cy="4775200"/>
          </a:xfrm>
          <a:prstGeom prst="rect">
            <a:avLst/>
          </a:prstGeom>
        </p:spPr>
      </p:pic>
      <p:sp>
        <p:nvSpPr>
          <p:cNvPr id="3"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22926483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guide id="3" orient="horz" pos="81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65603226"/>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guide id="3" orient="horz" pos="79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4342697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a16="http://schemas.microsoft.com/office/drawing/2014/main" xmlns=""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a16="http://schemas.microsoft.com/office/drawing/2014/main" xmlns=""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a16="http://schemas.microsoft.com/office/drawing/2014/main" xmlns=""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a16="http://schemas.microsoft.com/office/drawing/2014/main" xmlns=""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a16="http://schemas.microsoft.com/office/drawing/2014/main" xmlns=""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292299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5144920" cy="164191"/>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6096000" y="1289051"/>
            <a:ext cx="5346715" cy="164191"/>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1684407"/>
            <a:ext cx="5144920" cy="162757"/>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6096000" y="1684407"/>
            <a:ext cx="5353058" cy="162757"/>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2007352"/>
            <a:ext cx="5144920" cy="201829"/>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6089648" y="2007353"/>
            <a:ext cx="5353059" cy="201829"/>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2348478"/>
            <a:ext cx="5144920" cy="152665"/>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6096000" y="2348479"/>
            <a:ext cx="5353058" cy="152532"/>
          </a:xfrm>
        </p:spPr>
        <p:txBody>
          <a:bodyPr/>
          <a:lstStyle>
            <a:lvl1pPr>
              <a:defRPr sz="2400" baseline="0"/>
            </a:lvl1pPr>
          </a:lstStyle>
          <a:p>
            <a:pPr lvl="0"/>
            <a:endParaRPr lang="en-IN" dirty="0"/>
          </a:p>
        </p:txBody>
      </p:sp>
      <p:sp>
        <p:nvSpPr>
          <p:cNvPr id="6" name="Content Placeholder 5">
            <a:extLst>
              <a:ext uri="{FF2B5EF4-FFF2-40B4-BE49-F238E27FC236}">
                <a16:creationId xmlns:a16="http://schemas.microsoft.com/office/drawing/2014/main" xmlns="" id="{AA0DD209-502C-4CB2-BD80-B99716523D4A}"/>
              </a:ext>
            </a:extLst>
          </p:cNvPr>
          <p:cNvSpPr>
            <a:spLocks noGrp="1"/>
          </p:cNvSpPr>
          <p:nvPr>
            <p:ph sz="quarter" idx="31"/>
          </p:nvPr>
        </p:nvSpPr>
        <p:spPr>
          <a:xfrm>
            <a:off x="736600" y="2677206"/>
            <a:ext cx="5145342" cy="187646"/>
          </a:xfrm>
        </p:spPr>
        <p:txBody>
          <a:bodyPr/>
          <a:lstStyle>
            <a:lvl1pPr>
              <a:defRPr sz="2400" baseline="0"/>
            </a:lvl1pPr>
          </a:lstStyle>
          <a:p>
            <a:pPr lvl="0"/>
            <a:endParaRPr lang="en-IN" dirty="0"/>
          </a:p>
        </p:txBody>
      </p:sp>
      <p:sp>
        <p:nvSpPr>
          <p:cNvPr id="8" name="Content Placeholder 7">
            <a:extLst>
              <a:ext uri="{FF2B5EF4-FFF2-40B4-BE49-F238E27FC236}">
                <a16:creationId xmlns:a16="http://schemas.microsoft.com/office/drawing/2014/main" xmlns="" id="{A877F262-08D1-4F41-A06E-BE1B88A82DFE}"/>
              </a:ext>
            </a:extLst>
          </p:cNvPr>
          <p:cNvSpPr>
            <a:spLocks noGrp="1"/>
          </p:cNvSpPr>
          <p:nvPr>
            <p:ph sz="quarter" idx="32"/>
          </p:nvPr>
        </p:nvSpPr>
        <p:spPr>
          <a:xfrm>
            <a:off x="6096000" y="2677207"/>
            <a:ext cx="5346715" cy="185898"/>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4CACC40D-7614-418A-B8FA-606268EC1513}"/>
              </a:ext>
            </a:extLst>
          </p:cNvPr>
          <p:cNvSpPr>
            <a:spLocks noGrp="1"/>
          </p:cNvSpPr>
          <p:nvPr>
            <p:ph sz="quarter" idx="33"/>
          </p:nvPr>
        </p:nvSpPr>
        <p:spPr>
          <a:xfrm>
            <a:off x="736600" y="3057019"/>
            <a:ext cx="5145342" cy="202920"/>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2B713460-B4F9-45B0-8F05-4AF2F084A64C}"/>
              </a:ext>
            </a:extLst>
          </p:cNvPr>
          <p:cNvSpPr>
            <a:spLocks noGrp="1"/>
          </p:cNvSpPr>
          <p:nvPr>
            <p:ph sz="quarter" idx="34"/>
          </p:nvPr>
        </p:nvSpPr>
        <p:spPr>
          <a:xfrm>
            <a:off x="6089650" y="3036381"/>
            <a:ext cx="5346715" cy="202920"/>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F44DF68-C48B-47A4-ABA5-E06BB8F9B5D5}"/>
              </a:ext>
            </a:extLst>
          </p:cNvPr>
          <p:cNvSpPr>
            <a:spLocks noGrp="1"/>
          </p:cNvSpPr>
          <p:nvPr>
            <p:ph sz="quarter" idx="35"/>
          </p:nvPr>
        </p:nvSpPr>
        <p:spPr>
          <a:xfrm>
            <a:off x="736600" y="3418757"/>
            <a:ext cx="5145342" cy="185464"/>
          </a:xfrm>
        </p:spPr>
        <p:txBody>
          <a:bodyPr/>
          <a:lstStyle>
            <a:lvl1pPr>
              <a:defRPr sz="2400" baseline="0"/>
            </a:lvl1pPr>
          </a:lstStyle>
          <a:p>
            <a:pPr lvl="0"/>
            <a:endParaRPr lang="en-IN" dirty="0"/>
          </a:p>
        </p:txBody>
      </p:sp>
      <p:sp>
        <p:nvSpPr>
          <p:cNvPr id="19" name="Content Placeholder 18">
            <a:extLst>
              <a:ext uri="{FF2B5EF4-FFF2-40B4-BE49-F238E27FC236}">
                <a16:creationId xmlns:a16="http://schemas.microsoft.com/office/drawing/2014/main" xmlns="" id="{ED5D4001-1181-41BD-928D-243CDCCF73BB}"/>
              </a:ext>
            </a:extLst>
          </p:cNvPr>
          <p:cNvSpPr>
            <a:spLocks noGrp="1"/>
          </p:cNvSpPr>
          <p:nvPr>
            <p:ph sz="quarter" idx="36"/>
          </p:nvPr>
        </p:nvSpPr>
        <p:spPr>
          <a:xfrm>
            <a:off x="6089650" y="3426889"/>
            <a:ext cx="5353058" cy="187646"/>
          </a:xfrm>
        </p:spPr>
        <p:txBody>
          <a:bodyPr/>
          <a:lstStyle>
            <a:lvl1pPr>
              <a:defRPr sz="2400" baseline="0"/>
            </a:lvl1pPr>
          </a:lstStyle>
          <a:p>
            <a:pPr lvl="0"/>
            <a:endParaRPr lang="en-IN" dirty="0"/>
          </a:p>
        </p:txBody>
      </p:sp>
      <p:sp>
        <p:nvSpPr>
          <p:cNvPr id="22" name="Content Placeholder 21">
            <a:extLst>
              <a:ext uri="{FF2B5EF4-FFF2-40B4-BE49-F238E27FC236}">
                <a16:creationId xmlns:a16="http://schemas.microsoft.com/office/drawing/2014/main" xmlns="" id="{9255216D-96A5-4027-A6C8-BB99F1A32EE0}"/>
              </a:ext>
            </a:extLst>
          </p:cNvPr>
          <p:cNvSpPr>
            <a:spLocks noGrp="1"/>
          </p:cNvSpPr>
          <p:nvPr>
            <p:ph sz="quarter" idx="37"/>
          </p:nvPr>
        </p:nvSpPr>
        <p:spPr>
          <a:xfrm>
            <a:off x="736600" y="3840154"/>
            <a:ext cx="5145342" cy="163645"/>
          </a:xfrm>
        </p:spPr>
        <p:txBody>
          <a:bodyPr/>
          <a:lstStyle>
            <a:lvl1pPr>
              <a:defRPr sz="2400" baseline="0"/>
            </a:lvl1pPr>
          </a:lstStyle>
          <a:p>
            <a:pPr lvl="0"/>
            <a:endParaRPr lang="en-IN" dirty="0"/>
          </a:p>
        </p:txBody>
      </p:sp>
      <p:sp>
        <p:nvSpPr>
          <p:cNvPr id="26" name="Content Placeholder 25">
            <a:extLst>
              <a:ext uri="{FF2B5EF4-FFF2-40B4-BE49-F238E27FC236}">
                <a16:creationId xmlns:a16="http://schemas.microsoft.com/office/drawing/2014/main" xmlns="" id="{660989CE-8C44-49AC-90BD-D9233193206F}"/>
              </a:ext>
            </a:extLst>
          </p:cNvPr>
          <p:cNvSpPr>
            <a:spLocks noGrp="1"/>
          </p:cNvSpPr>
          <p:nvPr>
            <p:ph sz="quarter" idx="38"/>
          </p:nvPr>
        </p:nvSpPr>
        <p:spPr>
          <a:xfrm>
            <a:off x="6089650" y="3821492"/>
            <a:ext cx="5359400" cy="163645"/>
          </a:xfrm>
        </p:spPr>
        <p:txBody>
          <a:bodyPr/>
          <a:lstStyle>
            <a:lvl1pPr>
              <a:defRPr sz="2400" baseline="0"/>
            </a:lvl1pPr>
          </a:lstStyle>
          <a:p>
            <a:pPr lvl="0"/>
            <a:endParaRPr lang="en-IN"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
        <p:nvSpPr>
          <p:cNvPr id="7" name="Content Placeholder 6">
            <a:extLst>
              <a:ext uri="{FF2B5EF4-FFF2-40B4-BE49-F238E27FC236}">
                <a16:creationId xmlns:a16="http://schemas.microsoft.com/office/drawing/2014/main" xmlns="" id="{EA58A41F-AC94-4D5A-B417-3D8BC474F5C1}"/>
              </a:ext>
            </a:extLst>
          </p:cNvPr>
          <p:cNvSpPr>
            <a:spLocks noGrp="1"/>
          </p:cNvSpPr>
          <p:nvPr>
            <p:ph sz="quarter" idx="39"/>
          </p:nvPr>
        </p:nvSpPr>
        <p:spPr>
          <a:xfrm>
            <a:off x="736600" y="4244975"/>
            <a:ext cx="5145088" cy="284163"/>
          </a:xfrm>
        </p:spPr>
        <p:txBody>
          <a:bodyPr/>
          <a:lstStyle/>
          <a:p>
            <a:pPr lvl="0"/>
            <a:endParaRPr lang="en-US" dirty="0"/>
          </a:p>
        </p:txBody>
      </p:sp>
      <p:sp>
        <p:nvSpPr>
          <p:cNvPr id="12" name="Content Placeholder 11">
            <a:extLst>
              <a:ext uri="{FF2B5EF4-FFF2-40B4-BE49-F238E27FC236}">
                <a16:creationId xmlns:a16="http://schemas.microsoft.com/office/drawing/2014/main" xmlns="" id="{C8692334-2DC9-4689-8300-8F9D1C58616E}"/>
              </a:ext>
            </a:extLst>
          </p:cNvPr>
          <p:cNvSpPr>
            <a:spLocks noGrp="1"/>
          </p:cNvSpPr>
          <p:nvPr>
            <p:ph sz="quarter" idx="40"/>
          </p:nvPr>
        </p:nvSpPr>
        <p:spPr>
          <a:xfrm>
            <a:off x="6096000" y="4244975"/>
            <a:ext cx="5491163" cy="203200"/>
          </a:xfrm>
        </p:spPr>
        <p:txBody>
          <a:bodyPr/>
          <a:lstStyle/>
          <a:p>
            <a:pPr lvl="0"/>
            <a:endParaRPr lang="en-US" dirty="0"/>
          </a:p>
        </p:txBody>
      </p:sp>
      <p:sp>
        <p:nvSpPr>
          <p:cNvPr id="18" name="Content Placeholder 17">
            <a:extLst>
              <a:ext uri="{FF2B5EF4-FFF2-40B4-BE49-F238E27FC236}">
                <a16:creationId xmlns:a16="http://schemas.microsoft.com/office/drawing/2014/main" xmlns="" id="{231DD4FD-F83C-4927-B47B-21A36F1075D2}"/>
              </a:ext>
            </a:extLst>
          </p:cNvPr>
          <p:cNvSpPr>
            <a:spLocks noGrp="1"/>
          </p:cNvSpPr>
          <p:nvPr>
            <p:ph sz="quarter" idx="41"/>
          </p:nvPr>
        </p:nvSpPr>
        <p:spPr>
          <a:xfrm>
            <a:off x="736600" y="4735513"/>
            <a:ext cx="5145088" cy="284162"/>
          </a:xfrm>
        </p:spPr>
        <p:txBody>
          <a:bodyPr/>
          <a:lstStyle/>
          <a:p>
            <a:pPr lvl="0"/>
            <a:endParaRPr lang="en-US" dirty="0"/>
          </a:p>
        </p:txBody>
      </p:sp>
      <p:sp>
        <p:nvSpPr>
          <p:cNvPr id="24" name="Content Placeholder 23">
            <a:extLst>
              <a:ext uri="{FF2B5EF4-FFF2-40B4-BE49-F238E27FC236}">
                <a16:creationId xmlns:a16="http://schemas.microsoft.com/office/drawing/2014/main" xmlns="" id="{5A8D1B36-DB51-444C-9C05-1442C395B2EA}"/>
              </a:ext>
            </a:extLst>
          </p:cNvPr>
          <p:cNvSpPr>
            <a:spLocks noGrp="1"/>
          </p:cNvSpPr>
          <p:nvPr>
            <p:ph sz="quarter" idx="42"/>
          </p:nvPr>
        </p:nvSpPr>
        <p:spPr>
          <a:xfrm>
            <a:off x="6089650" y="4735513"/>
            <a:ext cx="5365750" cy="265112"/>
          </a:xfrm>
        </p:spPr>
        <p:txBody>
          <a:bodyPr/>
          <a:lstStyle/>
          <a:p>
            <a:pPr lvl="0"/>
            <a:endParaRPr lang="en-US" dirty="0"/>
          </a:p>
        </p:txBody>
      </p:sp>
      <p:sp>
        <p:nvSpPr>
          <p:cNvPr id="29" name="Content Placeholder 28">
            <a:extLst>
              <a:ext uri="{FF2B5EF4-FFF2-40B4-BE49-F238E27FC236}">
                <a16:creationId xmlns:a16="http://schemas.microsoft.com/office/drawing/2014/main" xmlns="" id="{1870DC95-EF04-4862-ABD6-88989BE59982}"/>
              </a:ext>
            </a:extLst>
          </p:cNvPr>
          <p:cNvSpPr>
            <a:spLocks noGrp="1"/>
          </p:cNvSpPr>
          <p:nvPr>
            <p:ph sz="quarter" idx="43"/>
          </p:nvPr>
        </p:nvSpPr>
        <p:spPr>
          <a:xfrm>
            <a:off x="736600" y="5186363"/>
            <a:ext cx="5145088" cy="284162"/>
          </a:xfrm>
        </p:spPr>
        <p:txBody>
          <a:bodyPr/>
          <a:lstStyle/>
          <a:p>
            <a:pPr lvl="0"/>
            <a:endParaRPr lang="en-US" dirty="0"/>
          </a:p>
        </p:txBody>
      </p:sp>
      <p:sp>
        <p:nvSpPr>
          <p:cNvPr id="31" name="Content Placeholder 30">
            <a:extLst>
              <a:ext uri="{FF2B5EF4-FFF2-40B4-BE49-F238E27FC236}">
                <a16:creationId xmlns:a16="http://schemas.microsoft.com/office/drawing/2014/main" xmlns="" id="{5044BCAB-CD4E-4AC0-9BDC-041DEC26DA3D}"/>
              </a:ext>
            </a:extLst>
          </p:cNvPr>
          <p:cNvSpPr>
            <a:spLocks noGrp="1"/>
          </p:cNvSpPr>
          <p:nvPr>
            <p:ph sz="quarter" idx="44"/>
          </p:nvPr>
        </p:nvSpPr>
        <p:spPr>
          <a:xfrm>
            <a:off x="6089650" y="5186363"/>
            <a:ext cx="5491163" cy="265112"/>
          </a:xfrm>
        </p:spPr>
        <p:txBody>
          <a:bodyPr/>
          <a:lstStyle/>
          <a:p>
            <a:pPr lvl="0"/>
            <a:endParaRPr lang="en-US" dirty="0"/>
          </a:p>
        </p:txBody>
      </p:sp>
      <p:sp>
        <p:nvSpPr>
          <p:cNvPr id="33" name="Content Placeholder 32">
            <a:extLst>
              <a:ext uri="{FF2B5EF4-FFF2-40B4-BE49-F238E27FC236}">
                <a16:creationId xmlns:a16="http://schemas.microsoft.com/office/drawing/2014/main" xmlns="" id="{40EFF681-9429-4C7F-B9D1-EE9B334A982B}"/>
              </a:ext>
            </a:extLst>
          </p:cNvPr>
          <p:cNvSpPr>
            <a:spLocks noGrp="1"/>
          </p:cNvSpPr>
          <p:nvPr>
            <p:ph sz="quarter" idx="45"/>
          </p:nvPr>
        </p:nvSpPr>
        <p:spPr>
          <a:xfrm>
            <a:off x="736600" y="5637213"/>
            <a:ext cx="5145088" cy="311150"/>
          </a:xfrm>
        </p:spPr>
        <p:txBody>
          <a:bodyPr/>
          <a:lstStyle/>
          <a:p>
            <a:pPr lvl="0"/>
            <a:endParaRPr lang="en-US" dirty="0"/>
          </a:p>
        </p:txBody>
      </p:sp>
      <p:sp>
        <p:nvSpPr>
          <p:cNvPr id="35" name="Content Placeholder 34">
            <a:extLst>
              <a:ext uri="{FF2B5EF4-FFF2-40B4-BE49-F238E27FC236}">
                <a16:creationId xmlns:a16="http://schemas.microsoft.com/office/drawing/2014/main" xmlns="" id="{5D78E82E-7240-4CCE-A904-0A016575610E}"/>
              </a:ext>
            </a:extLst>
          </p:cNvPr>
          <p:cNvSpPr>
            <a:spLocks noGrp="1"/>
          </p:cNvSpPr>
          <p:nvPr>
            <p:ph sz="quarter" idx="46"/>
          </p:nvPr>
        </p:nvSpPr>
        <p:spPr>
          <a:xfrm>
            <a:off x="6089650" y="5637213"/>
            <a:ext cx="5491163" cy="265112"/>
          </a:xfrm>
        </p:spPr>
        <p:txBody>
          <a:bodyPr/>
          <a:lstStyle/>
          <a:p>
            <a:pPr lvl="0"/>
            <a:endParaRPr lang="en-US" dirty="0"/>
          </a:p>
        </p:txBody>
      </p:sp>
      <p:sp>
        <p:nvSpPr>
          <p:cNvPr id="37" name="Content Placeholder 36">
            <a:extLst>
              <a:ext uri="{FF2B5EF4-FFF2-40B4-BE49-F238E27FC236}">
                <a16:creationId xmlns:a16="http://schemas.microsoft.com/office/drawing/2014/main" xmlns="" id="{997542C8-3AE1-45A2-969B-C4912308FCD8}"/>
              </a:ext>
            </a:extLst>
          </p:cNvPr>
          <p:cNvSpPr>
            <a:spLocks noGrp="1"/>
          </p:cNvSpPr>
          <p:nvPr>
            <p:ph sz="quarter" idx="47"/>
          </p:nvPr>
        </p:nvSpPr>
        <p:spPr>
          <a:xfrm>
            <a:off x="736600" y="6088063"/>
            <a:ext cx="5145088" cy="163512"/>
          </a:xfrm>
        </p:spPr>
        <p:txBody>
          <a:bodyPr/>
          <a:lstStyle/>
          <a:p>
            <a:pPr lvl="0"/>
            <a:endParaRPr lang="en-US" dirty="0"/>
          </a:p>
        </p:txBody>
      </p:sp>
      <p:sp>
        <p:nvSpPr>
          <p:cNvPr id="39" name="Content Placeholder 38">
            <a:extLst>
              <a:ext uri="{FF2B5EF4-FFF2-40B4-BE49-F238E27FC236}">
                <a16:creationId xmlns:a16="http://schemas.microsoft.com/office/drawing/2014/main" xmlns="" id="{2005292A-424E-4466-9963-D25F1C4AB739}"/>
              </a:ext>
            </a:extLst>
          </p:cNvPr>
          <p:cNvSpPr>
            <a:spLocks noGrp="1"/>
          </p:cNvSpPr>
          <p:nvPr>
            <p:ph sz="quarter" idx="48"/>
          </p:nvPr>
        </p:nvSpPr>
        <p:spPr>
          <a:xfrm>
            <a:off x="6089650" y="6006175"/>
            <a:ext cx="5491163" cy="265112"/>
          </a:xfrm>
        </p:spPr>
        <p:txBody>
          <a:bodyPr/>
          <a:lstStyle/>
          <a:p>
            <a:pPr lvl="0"/>
            <a:endParaRPr lang="en-US" dirty="0"/>
          </a:p>
        </p:txBody>
      </p:sp>
    </p:spTree>
    <p:extLst>
      <p:ext uri="{BB962C8B-B14F-4D97-AF65-F5344CB8AC3E}">
        <p14:creationId xmlns:p14="http://schemas.microsoft.com/office/powerpoint/2010/main" val="14324070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1697734766"/>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guide id="3" orient="horz" pos="816"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8209403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a16="http://schemas.microsoft.com/office/drawing/2014/main" xmlns=""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a16="http://schemas.microsoft.com/office/drawing/2014/main" xmlns=""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266946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09710283"/>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guide id="3" orient="horz" pos="7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15"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2" name="Rounded Rectangle 2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ounded Rectangle 2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903420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a16="http://schemas.microsoft.com/office/drawing/2014/main" xmlns=""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a16="http://schemas.microsoft.com/office/drawing/2014/main" xmlns=""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a16="http://schemas.microsoft.com/office/drawing/2014/main" xmlns=""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a16="http://schemas.microsoft.com/office/drawing/2014/main" xmlns=""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a16="http://schemas.microsoft.com/office/drawing/2014/main" xmlns=""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2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4" name="Rounded Rectangle 23"/>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405651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0"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216127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9"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1279655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1138633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spTree>
    <p:extLst>
      <p:ext uri="{BB962C8B-B14F-4D97-AF65-F5344CB8AC3E}">
        <p14:creationId xmlns:p14="http://schemas.microsoft.com/office/powerpoint/2010/main" val="3910164078"/>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 id="2147483721" r:id="rId18"/>
    <p:sldLayoutId id="2147483722" r:id="rId19"/>
    <p:sldLayoutId id="2147483714" r:id="rId20"/>
    <p:sldLayoutId id="2147483725" r:id="rId21"/>
    <p:sldLayoutId id="2147483729" r:id="rId22"/>
    <p:sldLayoutId id="2147483726" r:id="rId23"/>
    <p:sldLayoutId id="2147483730" r:id="rId24"/>
    <p:sldLayoutId id="2147483718" r:id="rId25"/>
    <p:sldLayoutId id="2147483715" r:id="rId26"/>
    <p:sldLayoutId id="2147483716" r:id="rId27"/>
    <p:sldLayoutId id="2147483719" r:id="rId28"/>
    <p:sldLayoutId id="2147483720" r:id="rId29"/>
    <p:sldLayoutId id="2147483727" r:id="rId30"/>
    <p:sldLayoutId id="2147483728" r:id="rId31"/>
    <p:sldLayoutId id="2147483723" r:id="rId32"/>
    <p:sldLayoutId id="2147483724" r:id="rId33"/>
    <p:sldLayoutId id="2147483713" r:id="rId34"/>
    <p:sldLayoutId id="2147483717" r:id="rId35"/>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14.emf"/><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8.bin"/><Relationship Id="rId4" Type="http://schemas.openxmlformats.org/officeDocument/2006/relationships/image" Target="../media/image12.wmf"/></Relationships>
</file>

<file path=ppt/slides/_rels/slide11.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16.wmf"/><Relationship Id="rId5" Type="http://schemas.openxmlformats.org/officeDocument/2006/relationships/oleObject" Target="../embeddings/oleObject10.bin"/><Relationship Id="rId4" Type="http://schemas.openxmlformats.org/officeDocument/2006/relationships/image" Target="../media/image15.wmf"/></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6.xml"/><Relationship Id="rId1" Type="http://schemas.openxmlformats.org/officeDocument/2006/relationships/vmlDrawing" Target="../drawings/vmlDrawing7.vml"/><Relationship Id="rId5" Type="http://schemas.openxmlformats.org/officeDocument/2006/relationships/image" Target="../media/image18.wmf"/><Relationship Id="rId4" Type="http://schemas.openxmlformats.org/officeDocument/2006/relationships/oleObject" Target="../embeddings/oleObject1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image" Target="../media/image21.wmf"/><Relationship Id="rId5" Type="http://schemas.openxmlformats.org/officeDocument/2006/relationships/oleObject" Target="../embeddings/oleObject14.bin"/><Relationship Id="rId4" Type="http://schemas.openxmlformats.org/officeDocument/2006/relationships/image" Target="../media/image20.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5.xml"/><Relationship Id="rId1" Type="http://schemas.openxmlformats.org/officeDocument/2006/relationships/vmlDrawing" Target="../drawings/vmlDrawing9.vml"/><Relationship Id="rId6" Type="http://schemas.openxmlformats.org/officeDocument/2006/relationships/image" Target="../media/image23.wmf"/><Relationship Id="rId5" Type="http://schemas.openxmlformats.org/officeDocument/2006/relationships/oleObject" Target="../embeddings/oleObject16.bin"/><Relationship Id="rId4" Type="http://schemas.openxmlformats.org/officeDocument/2006/relationships/image" Target="../media/image22.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5.xml"/><Relationship Id="rId1" Type="http://schemas.openxmlformats.org/officeDocument/2006/relationships/vmlDrawing" Target="../drawings/vmlDrawing10.vml"/><Relationship Id="rId6" Type="http://schemas.openxmlformats.org/officeDocument/2006/relationships/image" Target="../media/image25.wmf"/><Relationship Id="rId5" Type="http://schemas.openxmlformats.org/officeDocument/2006/relationships/oleObject" Target="../embeddings/oleObject18.bin"/><Relationship Id="rId4" Type="http://schemas.openxmlformats.org/officeDocument/2006/relationships/image" Target="../media/image24.wmf"/></Relationships>
</file>

<file path=ppt/slides/_rels/slide17.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31.png"/><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image" Target="../media/image27.wmf"/><Relationship Id="rId11" Type="http://schemas.openxmlformats.org/officeDocument/2006/relationships/image" Target="../media/image29.wmf"/><Relationship Id="rId5" Type="http://schemas.openxmlformats.org/officeDocument/2006/relationships/oleObject" Target="../embeddings/oleObject20.bin"/><Relationship Id="rId10" Type="http://schemas.openxmlformats.org/officeDocument/2006/relationships/oleObject" Target="../embeddings/oleObject22.bin"/><Relationship Id="rId4" Type="http://schemas.openxmlformats.org/officeDocument/2006/relationships/image" Target="../media/image26.wmf"/><Relationship Id="rId9"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4.xml"/><Relationship Id="rId1" Type="http://schemas.openxmlformats.org/officeDocument/2006/relationships/vmlDrawing" Target="../drawings/vmlDrawing12.vml"/><Relationship Id="rId4" Type="http://schemas.openxmlformats.org/officeDocument/2006/relationships/image" Target="../media/image32.wmf"/></Relationships>
</file>

<file path=ppt/slides/_rels/slide19.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29.bin"/><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37.wmf"/><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34.wmf"/><Relationship Id="rId11" Type="http://schemas.openxmlformats.org/officeDocument/2006/relationships/oleObject" Target="../embeddings/oleObject28.bin"/><Relationship Id="rId5" Type="http://schemas.openxmlformats.org/officeDocument/2006/relationships/oleObject" Target="../embeddings/oleObject25.bin"/><Relationship Id="rId15" Type="http://schemas.openxmlformats.org/officeDocument/2006/relationships/image" Target="../media/image39.png"/><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27.bin"/><Relationship Id="rId14" Type="http://schemas.openxmlformats.org/officeDocument/2006/relationships/image" Target="../media/image3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5.xml"/><Relationship Id="rId1" Type="http://schemas.openxmlformats.org/officeDocument/2006/relationships/vmlDrawing" Target="../drawings/vmlDrawing14.vml"/><Relationship Id="rId6" Type="http://schemas.openxmlformats.org/officeDocument/2006/relationships/image" Target="../media/image41.wmf"/><Relationship Id="rId5" Type="http://schemas.openxmlformats.org/officeDocument/2006/relationships/oleObject" Target="../embeddings/oleObject31.bin"/><Relationship Id="rId4" Type="http://schemas.openxmlformats.org/officeDocument/2006/relationships/image" Target="../media/image40.wmf"/></Relationships>
</file>

<file path=ppt/slides/_rels/slide21.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5.xml"/><Relationship Id="rId1" Type="http://schemas.openxmlformats.org/officeDocument/2006/relationships/vmlDrawing" Target="../drawings/vmlDrawing15.vml"/><Relationship Id="rId6" Type="http://schemas.openxmlformats.org/officeDocument/2006/relationships/image" Target="../media/image44.wmf"/><Relationship Id="rId5" Type="http://schemas.openxmlformats.org/officeDocument/2006/relationships/oleObject" Target="../embeddings/oleObject34.bin"/><Relationship Id="rId4" Type="http://schemas.openxmlformats.org/officeDocument/2006/relationships/image" Target="../media/image43.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image" Target="../media/image47.wmf"/><Relationship Id="rId5" Type="http://schemas.openxmlformats.org/officeDocument/2006/relationships/oleObject" Target="../embeddings/oleObject37.bin"/><Relationship Id="rId4" Type="http://schemas.openxmlformats.org/officeDocument/2006/relationships/image" Target="../media/image46.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6.xml"/><Relationship Id="rId1" Type="http://schemas.openxmlformats.org/officeDocument/2006/relationships/vmlDrawing" Target="../drawings/vmlDrawing17.vml"/><Relationship Id="rId5" Type="http://schemas.openxmlformats.org/officeDocument/2006/relationships/image" Target="../media/image50.emf"/><Relationship Id="rId4" Type="http://schemas.openxmlformats.org/officeDocument/2006/relationships/image" Target="../media/image49.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image" Target="../media/image52.wmf"/><Relationship Id="rId5" Type="http://schemas.openxmlformats.org/officeDocument/2006/relationships/oleObject" Target="../embeddings/oleObject41.bin"/><Relationship Id="rId4" Type="http://schemas.openxmlformats.org/officeDocument/2006/relationships/image" Target="../media/image51.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5.xml"/><Relationship Id="rId1" Type="http://schemas.openxmlformats.org/officeDocument/2006/relationships/vmlDrawing" Target="../drawings/vmlDrawing19.vml"/><Relationship Id="rId6" Type="http://schemas.openxmlformats.org/officeDocument/2006/relationships/image" Target="../media/image54.wmf"/><Relationship Id="rId5" Type="http://schemas.openxmlformats.org/officeDocument/2006/relationships/oleObject" Target="../embeddings/oleObject43.bin"/><Relationship Id="rId4" Type="http://schemas.openxmlformats.org/officeDocument/2006/relationships/image" Target="../media/image53.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5.xml"/><Relationship Id="rId1" Type="http://schemas.openxmlformats.org/officeDocument/2006/relationships/vmlDrawing" Target="../drawings/vmlDrawing20.vml"/><Relationship Id="rId4" Type="http://schemas.openxmlformats.org/officeDocument/2006/relationships/image" Target="../media/image5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4.xml"/><Relationship Id="rId1" Type="http://schemas.openxmlformats.org/officeDocument/2006/relationships/vmlDrawing" Target="../drawings/vmlDrawing21.vml"/><Relationship Id="rId5" Type="http://schemas.openxmlformats.org/officeDocument/2006/relationships/image" Target="../media/image58.png"/><Relationship Id="rId4" Type="http://schemas.openxmlformats.org/officeDocument/2006/relationships/image" Target="../media/image57.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4.xml"/><Relationship Id="rId1" Type="http://schemas.openxmlformats.org/officeDocument/2006/relationships/vmlDrawing" Target="../drawings/vmlDrawing22.vml"/><Relationship Id="rId5" Type="http://schemas.openxmlformats.org/officeDocument/2006/relationships/image" Target="../media/image60.png"/><Relationship Id="rId4" Type="http://schemas.openxmlformats.org/officeDocument/2006/relationships/image" Target="../media/image59.wmf"/></Relationships>
</file>

<file path=ppt/slides/_rels/slide32.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6.xml"/><Relationship Id="rId1" Type="http://schemas.openxmlformats.org/officeDocument/2006/relationships/vmlDrawing" Target="../drawings/vmlDrawing23.vml"/><Relationship Id="rId6" Type="http://schemas.openxmlformats.org/officeDocument/2006/relationships/image" Target="../media/image62.wmf"/><Relationship Id="rId5" Type="http://schemas.openxmlformats.org/officeDocument/2006/relationships/oleObject" Target="../embeddings/oleObject49.bin"/><Relationship Id="rId4" Type="http://schemas.openxmlformats.org/officeDocument/2006/relationships/image" Target="../media/image61.wmf"/></Relationships>
</file>

<file path=ppt/slides/_rels/slide33.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6.xml"/><Relationship Id="rId1" Type="http://schemas.openxmlformats.org/officeDocument/2006/relationships/vmlDrawing" Target="../drawings/vmlDrawing24.vml"/><Relationship Id="rId6" Type="http://schemas.openxmlformats.org/officeDocument/2006/relationships/image" Target="../media/image65.wmf"/><Relationship Id="rId5" Type="http://schemas.openxmlformats.org/officeDocument/2006/relationships/oleObject" Target="../embeddings/oleObject52.bin"/><Relationship Id="rId4" Type="http://schemas.openxmlformats.org/officeDocument/2006/relationships/image" Target="../media/image64.wmf"/></Relationships>
</file>

<file path=ppt/slides/_rels/slide3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5.xml"/><Relationship Id="rId1" Type="http://schemas.openxmlformats.org/officeDocument/2006/relationships/vmlDrawing" Target="../drawings/vmlDrawing25.vml"/><Relationship Id="rId4" Type="http://schemas.openxmlformats.org/officeDocument/2006/relationships/image" Target="../media/image69.wmf"/></Relationships>
</file>

<file path=ppt/slides/_rels/slide36.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6.xml"/><Relationship Id="rId1" Type="http://schemas.openxmlformats.org/officeDocument/2006/relationships/vmlDrawing" Target="../drawings/vmlDrawing26.vml"/><Relationship Id="rId6" Type="http://schemas.openxmlformats.org/officeDocument/2006/relationships/image" Target="../media/image71.wmf"/><Relationship Id="rId5" Type="http://schemas.openxmlformats.org/officeDocument/2006/relationships/oleObject" Target="../embeddings/oleObject56.bin"/><Relationship Id="rId10" Type="http://schemas.openxmlformats.org/officeDocument/2006/relationships/image" Target="../media/image73.wmf"/><Relationship Id="rId4" Type="http://schemas.openxmlformats.org/officeDocument/2006/relationships/image" Target="../media/image70.wmf"/><Relationship Id="rId9" Type="http://schemas.openxmlformats.org/officeDocument/2006/relationships/oleObject" Target="../embeddings/oleObject58.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9.bin"/><Relationship Id="rId7" Type="http://schemas.openxmlformats.org/officeDocument/2006/relationships/image" Target="../media/image76.png"/><Relationship Id="rId2" Type="http://schemas.openxmlformats.org/officeDocument/2006/relationships/slideLayout" Target="../slideLayouts/slideLayout6.xml"/><Relationship Id="rId1" Type="http://schemas.openxmlformats.org/officeDocument/2006/relationships/vmlDrawing" Target="../drawings/vmlDrawing27.vml"/><Relationship Id="rId6" Type="http://schemas.openxmlformats.org/officeDocument/2006/relationships/image" Target="../media/image75.wmf"/><Relationship Id="rId5" Type="http://schemas.openxmlformats.org/officeDocument/2006/relationships/oleObject" Target="../embeddings/oleObject60.bin"/><Relationship Id="rId4" Type="http://schemas.openxmlformats.org/officeDocument/2006/relationships/image" Target="../media/image7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5.tmp"/><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6.bin"/><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2</a:t>
            </a:r>
          </a:p>
        </p:txBody>
      </p:sp>
      <p:sp>
        <p:nvSpPr>
          <p:cNvPr id="6" name="Text Placeholder 5"/>
          <p:cNvSpPr>
            <a:spLocks noGrp="1"/>
          </p:cNvSpPr>
          <p:nvPr>
            <p:ph type="body" sz="quarter" idx="11"/>
          </p:nvPr>
        </p:nvSpPr>
        <p:spPr/>
        <p:txBody>
          <a:bodyPr/>
          <a:lstStyle/>
          <a:p>
            <a:r>
              <a:rPr lang="en-US" dirty="0"/>
              <a:t>Limits and Derivatives</a:t>
            </a:r>
          </a:p>
        </p:txBody>
      </p:sp>
      <p:sp>
        <p:nvSpPr>
          <p:cNvPr id="11" name="Content Placeholder 10"/>
          <p:cNvSpPr>
            <a:spLocks noGrp="1"/>
          </p:cNvSpPr>
          <p:nvPr>
            <p:ph sz="quarter" idx="12"/>
          </p:nvPr>
        </p:nvSpPr>
        <p:spPr>
          <a:xfrm>
            <a:off x="4019551" y="6443493"/>
            <a:ext cx="4152899" cy="247650"/>
          </a:xfrm>
        </p:spPr>
        <p:txBody>
          <a:bodyPr/>
          <a:lstStyle/>
          <a:p>
            <a:r>
              <a:rPr lang="en-IN" dirty="0"/>
              <a:t>Copyright © Cengage Learning. All rights reserved. </a:t>
            </a:r>
          </a:p>
        </p:txBody>
      </p:sp>
    </p:spTree>
    <p:extLst>
      <p:ext uri="{BB962C8B-B14F-4D97-AF65-F5344CB8AC3E}">
        <p14:creationId xmlns:p14="http://schemas.microsoft.com/office/powerpoint/2010/main" val="4171138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5DB476-2DE8-4056-A7D8-51F77FBCF267}"/>
              </a:ext>
            </a:extLst>
          </p:cNvPr>
          <p:cNvSpPr>
            <a:spLocks noGrp="1"/>
          </p:cNvSpPr>
          <p:nvPr>
            <p:ph type="title"/>
          </p:nvPr>
        </p:nvSpPr>
        <p:spPr/>
        <p:txBody>
          <a:bodyPr/>
          <a:lstStyle/>
          <a:p>
            <a:r>
              <a:rPr lang="en-IN" sz="3600" dirty="0"/>
              <a:t>Finding Limits Numerically and Graphically </a:t>
            </a:r>
            <a:r>
              <a:rPr lang="en-US" altLang="en-US" sz="3600" dirty="0"/>
              <a:t>(6 of 6)</a:t>
            </a:r>
            <a:endParaRPr lang="en-US" sz="3600" dirty="0"/>
          </a:p>
        </p:txBody>
      </p:sp>
      <p:sp>
        <p:nvSpPr>
          <p:cNvPr id="3" name="Content Placeholder 2">
            <a:extLst>
              <a:ext uri="{FF2B5EF4-FFF2-40B4-BE49-F238E27FC236}">
                <a16:creationId xmlns:a16="http://schemas.microsoft.com/office/drawing/2014/main" xmlns="" id="{A54EDE2E-C1C5-4485-A30E-D8D3278778C5}"/>
              </a:ext>
            </a:extLst>
          </p:cNvPr>
          <p:cNvSpPr>
            <a:spLocks noGrp="1"/>
          </p:cNvSpPr>
          <p:nvPr>
            <p:ph sz="quarter" idx="23"/>
          </p:nvPr>
        </p:nvSpPr>
        <p:spPr>
          <a:xfrm>
            <a:off x="736600" y="1289050"/>
            <a:ext cx="10718800" cy="672105"/>
          </a:xfrm>
        </p:spPr>
        <p:txBody>
          <a:bodyPr/>
          <a:lstStyle/>
          <a:p>
            <a:r>
              <a:rPr lang="en-US" altLang="en-US" dirty="0">
                <a:latin typeface="Arial" panose="020B0604020202020204" pitchFamily="34" charset="0"/>
                <a:cs typeface="Arial" panose="020B0604020202020204" pitchFamily="34" charset="0"/>
              </a:rPr>
              <a:t>Figure 2 shows the graphs of three functions. Note that in part (b), </a:t>
            </a:r>
            <a:r>
              <a:rPr lang="en-US" altLang="en-US" i="1" dirty="0">
                <a:latin typeface="Arial" panose="020B0604020202020204" pitchFamily="34" charset="0"/>
                <a:cs typeface="Arial" panose="020B0604020202020204" pitchFamily="34" charset="0"/>
              </a:rPr>
              <a:t>f</a:t>
            </a:r>
            <a:r>
              <a:rPr lang="en-US" altLang="en-US" sz="400" i="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a:t>
            </a:r>
            <a:r>
              <a:rPr lang="en-US" altLang="en-US" i="1" dirty="0">
                <a:latin typeface="Arial" panose="020B0604020202020204" pitchFamily="34" charset="0"/>
                <a:cs typeface="Arial" panose="020B0604020202020204" pitchFamily="34" charset="0"/>
              </a:rPr>
              <a:t>a</a:t>
            </a:r>
            <a:r>
              <a:rPr lang="en-US" altLang="en-US" dirty="0">
                <a:latin typeface="Arial" panose="020B0604020202020204" pitchFamily="34" charset="0"/>
                <a:cs typeface="Arial" panose="020B0604020202020204" pitchFamily="34" charset="0"/>
              </a:rPr>
              <a:t>) is not defined and in part (c), </a:t>
            </a:r>
            <a:r>
              <a:rPr lang="en-US" altLang="en-US" i="1" dirty="0">
                <a:latin typeface="Arial" panose="020B0604020202020204" pitchFamily="34" charset="0"/>
                <a:cs typeface="Arial" panose="020B0604020202020204" pitchFamily="34" charset="0"/>
              </a:rPr>
              <a:t>f</a:t>
            </a:r>
            <a:r>
              <a:rPr lang="en-US" altLang="en-US" sz="400" i="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a:t>
            </a:r>
            <a:r>
              <a:rPr lang="en-US" altLang="en-US" i="1" dirty="0">
                <a:latin typeface="Arial" panose="020B0604020202020204" pitchFamily="34" charset="0"/>
                <a:cs typeface="Arial" panose="020B0604020202020204" pitchFamily="34" charset="0"/>
              </a:rPr>
              <a:t>a</a:t>
            </a:r>
            <a:r>
              <a:rPr lang="en-US" altLang="en-US"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sym typeface="Symbol" panose="05050102010706020507" pitchFamily="18" charset="2"/>
              </a:rPr>
              <a:t>≠ </a:t>
            </a:r>
            <a:r>
              <a:rPr lang="en-US" altLang="en-US" i="1" dirty="0">
                <a:latin typeface="Arial" panose="020B0604020202020204" pitchFamily="34" charset="0"/>
                <a:cs typeface="Arial" panose="020B0604020202020204" pitchFamily="34" charset="0"/>
                <a:sym typeface="Symbol" panose="05050102010706020507" pitchFamily="18" charset="2"/>
              </a:rPr>
              <a:t>L</a:t>
            </a:r>
            <a:r>
              <a:rPr lang="en-US" altLang="en-US" dirty="0">
                <a:latin typeface="Arial" panose="020B0604020202020204" pitchFamily="34" charset="0"/>
                <a:cs typeface="Arial" panose="020B0604020202020204" pitchFamily="34" charset="0"/>
              </a:rPr>
              <a:t>.</a:t>
            </a:r>
          </a:p>
        </p:txBody>
      </p:sp>
      <p:sp>
        <p:nvSpPr>
          <p:cNvPr id="4" name="Content Placeholder 3">
            <a:extLst>
              <a:ext uri="{FF2B5EF4-FFF2-40B4-BE49-F238E27FC236}">
                <a16:creationId xmlns:a16="http://schemas.microsoft.com/office/drawing/2014/main" xmlns="" id="{2E0BF33D-917B-415F-861A-BA7641A949A1}"/>
              </a:ext>
            </a:extLst>
          </p:cNvPr>
          <p:cNvSpPr>
            <a:spLocks noGrp="1"/>
          </p:cNvSpPr>
          <p:nvPr>
            <p:ph sz="quarter" idx="24"/>
          </p:nvPr>
        </p:nvSpPr>
        <p:spPr>
          <a:xfrm>
            <a:off x="736600" y="2117041"/>
            <a:ext cx="8687619" cy="370870"/>
          </a:xfrm>
        </p:spPr>
        <p:txBody>
          <a:bodyPr/>
          <a:lstStyle/>
          <a:p>
            <a:r>
              <a:rPr lang="en-US" altLang="en-US" dirty="0"/>
              <a:t>But in each case, regardless of what happens at </a:t>
            </a:r>
            <a:r>
              <a:rPr lang="en-US" altLang="en-US" i="1" dirty="0"/>
              <a:t>a</a:t>
            </a:r>
            <a:r>
              <a:rPr lang="en-US" altLang="en-US" dirty="0"/>
              <a:t>, it is true that</a:t>
            </a:r>
            <a:endParaRPr lang="en-US" dirty="0"/>
          </a:p>
        </p:txBody>
      </p:sp>
      <p:graphicFrame>
        <p:nvGraphicFramePr>
          <p:cNvPr id="20" name="Content Placeholder 19" descr="lim_(x rightarrow a) (f(x)) = L.">
            <a:extLst>
              <a:ext uri="{FF2B5EF4-FFF2-40B4-BE49-F238E27FC236}">
                <a16:creationId xmlns:a16="http://schemas.microsoft.com/office/drawing/2014/main" xmlns="" id="{91215DAB-7B97-4D24-AFCF-AE6DDCF3FBC5}"/>
              </a:ext>
            </a:extLst>
          </p:cNvPr>
          <p:cNvGraphicFramePr>
            <a:graphicFrameLocks noGrp="1" noChangeAspect="1"/>
          </p:cNvGraphicFramePr>
          <p:nvPr>
            <p:ph sz="quarter" idx="25"/>
            <p:extLst>
              <p:ext uri="{D42A27DB-BD31-4B8C-83A1-F6EECF244321}">
                <p14:modId xmlns:p14="http://schemas.microsoft.com/office/powerpoint/2010/main" val="3828130621"/>
              </p:ext>
            </p:extLst>
          </p:nvPr>
        </p:nvGraphicFramePr>
        <p:xfrm>
          <a:off x="9424219" y="2117041"/>
          <a:ext cx="1476375" cy="473075"/>
        </p:xfrm>
        <a:graphic>
          <a:graphicData uri="http://schemas.openxmlformats.org/presentationml/2006/ole">
            <mc:AlternateContent xmlns:mc="http://schemas.openxmlformats.org/markup-compatibility/2006">
              <mc:Choice xmlns:v="urn:schemas-microsoft-com:vml" Requires="v">
                <p:oleObj spid="_x0000_s457276" name="Equation" r:id="rId3" imgW="1625400" imgH="520560" progId="Equation.DSMT4">
                  <p:embed/>
                </p:oleObj>
              </mc:Choice>
              <mc:Fallback>
                <p:oleObj name="Equation" r:id="rId3" imgW="1625400" imgH="520560" progId="Equation.DSMT4">
                  <p:embed/>
                  <p:pic>
                    <p:nvPicPr>
                      <p:cNvPr id="19" name="Object 18">
                        <a:extLst>
                          <a:ext uri="{FF2B5EF4-FFF2-40B4-BE49-F238E27FC236}">
                            <a16:creationId xmlns:a16="http://schemas.microsoft.com/office/drawing/2014/main" xmlns="" id="{1077DAD8-79EF-48D4-99F1-F34A0CF188F4}"/>
                          </a:ext>
                        </a:extLst>
                      </p:cNvPr>
                      <p:cNvPicPr/>
                      <p:nvPr/>
                    </p:nvPicPr>
                    <p:blipFill>
                      <a:blip r:embed="rId4"/>
                      <a:stretch>
                        <a:fillRect/>
                      </a:stretch>
                    </p:blipFill>
                    <p:spPr>
                      <a:xfrm>
                        <a:off x="9424219" y="2117041"/>
                        <a:ext cx="1476375" cy="473075"/>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xmlns="" id="{845917B3-4972-48D4-B965-40139600EA5C}"/>
              </a:ext>
            </a:extLst>
          </p:cNvPr>
          <p:cNvSpPr>
            <a:spLocks noGrp="1"/>
          </p:cNvSpPr>
          <p:nvPr>
            <p:ph sz="quarter" idx="29"/>
          </p:nvPr>
        </p:nvSpPr>
        <p:spPr>
          <a:xfrm>
            <a:off x="5585482" y="5668545"/>
            <a:ext cx="842233" cy="242730"/>
          </a:xfrm>
        </p:spPr>
        <p:txBody>
          <a:bodyPr/>
          <a:lstStyle/>
          <a:p>
            <a:r>
              <a:rPr lang="en-US" altLang="en-US" sz="1200" b="1" dirty="0"/>
              <a:t>Figure 2</a:t>
            </a:r>
          </a:p>
        </p:txBody>
      </p:sp>
      <p:graphicFrame>
        <p:nvGraphicFramePr>
          <p:cNvPr id="23" name="Content Placeholder 22" descr="lim_(x rightarrow a) f(x) = L&#10;">
            <a:extLst>
              <a:ext uri="{FF2B5EF4-FFF2-40B4-BE49-F238E27FC236}">
                <a16:creationId xmlns:a16="http://schemas.microsoft.com/office/drawing/2014/main" xmlns="" id="{50F46622-BD2E-47B8-AD82-7D232E04430C}"/>
              </a:ext>
            </a:extLst>
          </p:cNvPr>
          <p:cNvGraphicFramePr>
            <a:graphicFrameLocks noGrp="1" noChangeAspect="1"/>
          </p:cNvGraphicFramePr>
          <p:nvPr>
            <p:ph sz="quarter" idx="27"/>
            <p:extLst>
              <p:ext uri="{D42A27DB-BD31-4B8C-83A1-F6EECF244321}">
                <p14:modId xmlns:p14="http://schemas.microsoft.com/office/powerpoint/2010/main" val="2506191803"/>
              </p:ext>
            </p:extLst>
          </p:nvPr>
        </p:nvGraphicFramePr>
        <p:xfrm>
          <a:off x="4755963" y="5275719"/>
          <a:ext cx="1126215" cy="360741"/>
        </p:xfrm>
        <a:graphic>
          <a:graphicData uri="http://schemas.openxmlformats.org/presentationml/2006/ole">
            <mc:AlternateContent xmlns:mc="http://schemas.openxmlformats.org/markup-compatibility/2006">
              <mc:Choice xmlns:v="urn:schemas-microsoft-com:vml" Requires="v">
                <p:oleObj spid="_x0000_s457277" name="Equation" r:id="rId5" imgW="1625400" imgH="520560" progId="Equation.DSMT4">
                  <p:embed/>
                </p:oleObj>
              </mc:Choice>
              <mc:Fallback>
                <p:oleObj name="Equation" r:id="rId5" imgW="1625400" imgH="520560" progId="Equation.DSMT4">
                  <p:embed/>
                  <p:pic>
                    <p:nvPicPr>
                      <p:cNvPr id="22" name="Object 21">
                        <a:extLst>
                          <a:ext uri="{FF2B5EF4-FFF2-40B4-BE49-F238E27FC236}">
                            <a16:creationId xmlns:a16="http://schemas.microsoft.com/office/drawing/2014/main" xmlns="" id="{FD497C3A-AC47-4FC6-A89C-984C6F7A7837}"/>
                          </a:ext>
                        </a:extLst>
                      </p:cNvPr>
                      <p:cNvPicPr/>
                      <p:nvPr/>
                    </p:nvPicPr>
                    <p:blipFill>
                      <a:blip r:embed="rId6"/>
                      <a:stretch>
                        <a:fillRect/>
                      </a:stretch>
                    </p:blipFill>
                    <p:spPr>
                      <a:xfrm>
                        <a:off x="4755963" y="5275719"/>
                        <a:ext cx="1126215" cy="360741"/>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xmlns="" id="{B388502D-9297-43BE-A35C-A270F82C5E51}"/>
              </a:ext>
            </a:extLst>
          </p:cNvPr>
          <p:cNvSpPr>
            <a:spLocks noGrp="1"/>
          </p:cNvSpPr>
          <p:nvPr>
            <p:ph sz="quarter" idx="28"/>
          </p:nvPr>
        </p:nvSpPr>
        <p:spPr>
          <a:xfrm>
            <a:off x="5975591" y="5323845"/>
            <a:ext cx="1552427" cy="205872"/>
          </a:xfrm>
        </p:spPr>
        <p:txBody>
          <a:bodyPr/>
          <a:lstStyle/>
          <a:p>
            <a:r>
              <a:rPr lang="en-US" altLang="en-US" sz="1400" dirty="0"/>
              <a:t>in all three cases</a:t>
            </a:r>
            <a:endParaRPr lang="en-US" sz="1400" dirty="0"/>
          </a:p>
        </p:txBody>
      </p:sp>
      <p:pic>
        <p:nvPicPr>
          <p:cNvPr id="456941" name="Picture 237" descr="Three figures. Figure a. A curve is graphed on the x y coordinate plane. From a point on the curve, a perpendicular is drawn to the meet the x-axis at a, and another perpendicular is drawn to meet the y-axis at L. Figure b. Continuing from figure a, an open circle is marked on the curve at the point from where perpendiculars were drawn. Figure c. Continuing from figure b, a filled circle is marked on the perpendicular to the x-axis."/>
          <p:cNvPicPr>
            <a:picLocks noGrp="1" noChangeAspect="1" noChangeArrowheads="1"/>
          </p:cNvPicPr>
          <p:nvPr>
            <p:ph sz="quarter" idx="26"/>
          </p:nvPr>
        </p:nvPicPr>
        <p:blipFill>
          <a:blip r:embed="rId7">
            <a:extLst>
              <a:ext uri="{28A0092B-C50C-407E-A947-70E740481C1C}">
                <a14:useLocalDpi xmlns:a14="http://schemas.microsoft.com/office/drawing/2010/main" val="0"/>
              </a:ext>
            </a:extLst>
          </a:blip>
          <a:srcRect/>
          <a:stretch>
            <a:fillRect/>
          </a:stretch>
        </p:blipFill>
        <p:spPr bwMode="auto">
          <a:xfrm>
            <a:off x="1268804" y="2758933"/>
            <a:ext cx="9605696" cy="2343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3892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486A82-5515-4388-BD03-1B39659187DC}"/>
              </a:ext>
            </a:extLst>
          </p:cNvPr>
          <p:cNvSpPr>
            <a:spLocks noGrp="1"/>
          </p:cNvSpPr>
          <p:nvPr>
            <p:ph type="title"/>
          </p:nvPr>
        </p:nvSpPr>
        <p:spPr/>
        <p:txBody>
          <a:bodyPr/>
          <a:lstStyle/>
          <a:p>
            <a:pPr algn="l"/>
            <a:r>
              <a:rPr lang="en-US" altLang="en-US" dirty="0"/>
              <a:t>Example 2</a:t>
            </a:r>
            <a:endParaRPr lang="en-US" dirty="0"/>
          </a:p>
        </p:txBody>
      </p:sp>
      <p:sp>
        <p:nvSpPr>
          <p:cNvPr id="3" name="Content Placeholder 2">
            <a:extLst>
              <a:ext uri="{FF2B5EF4-FFF2-40B4-BE49-F238E27FC236}">
                <a16:creationId xmlns:a16="http://schemas.microsoft.com/office/drawing/2014/main" xmlns="" id="{8C2DCBB9-8550-416C-A633-C8CA235FB9A6}"/>
              </a:ext>
            </a:extLst>
          </p:cNvPr>
          <p:cNvSpPr>
            <a:spLocks noGrp="1"/>
          </p:cNvSpPr>
          <p:nvPr>
            <p:ph sz="quarter" idx="23"/>
          </p:nvPr>
        </p:nvSpPr>
        <p:spPr>
          <a:xfrm>
            <a:off x="736600" y="1289050"/>
            <a:ext cx="2632579" cy="391314"/>
          </a:xfrm>
        </p:spPr>
        <p:txBody>
          <a:bodyPr/>
          <a:lstStyle/>
          <a:p>
            <a:r>
              <a:rPr lang="en-US" altLang="en-US" dirty="0"/>
              <a:t>Guess the value of</a:t>
            </a:r>
          </a:p>
        </p:txBody>
      </p:sp>
      <p:graphicFrame>
        <p:nvGraphicFramePr>
          <p:cNvPr id="12" name="Content Placeholder 11" descr="lim_(x right arrow 0) ((sin(x))∕(x)).">
            <a:extLst>
              <a:ext uri="{FF2B5EF4-FFF2-40B4-BE49-F238E27FC236}">
                <a16:creationId xmlns:a16="http://schemas.microsoft.com/office/drawing/2014/main" xmlns="" id="{FF319111-B492-4FD8-9E94-D7B0D79E2A25}"/>
              </a:ext>
            </a:extLst>
          </p:cNvPr>
          <p:cNvGraphicFramePr>
            <a:graphicFrameLocks noGrp="1" noChangeAspect="1"/>
          </p:cNvGraphicFramePr>
          <p:nvPr>
            <p:ph sz="quarter" idx="24"/>
            <p:extLst>
              <p:ext uri="{D42A27DB-BD31-4B8C-83A1-F6EECF244321}">
                <p14:modId xmlns:p14="http://schemas.microsoft.com/office/powerpoint/2010/main" val="591427615"/>
              </p:ext>
            </p:extLst>
          </p:nvPr>
        </p:nvGraphicFramePr>
        <p:xfrm>
          <a:off x="3395663" y="1101293"/>
          <a:ext cx="1276350" cy="720725"/>
        </p:xfrm>
        <a:graphic>
          <a:graphicData uri="http://schemas.openxmlformats.org/presentationml/2006/ole">
            <mc:AlternateContent xmlns:mc="http://schemas.openxmlformats.org/markup-compatibility/2006">
              <mc:Choice xmlns:v="urn:schemas-microsoft-com:vml" Requires="v">
                <p:oleObj spid="_x0000_s458585" name="Equation" r:id="rId3" imgW="1282680" imgH="723600" progId="Equation.DSMT4">
                  <p:embed/>
                </p:oleObj>
              </mc:Choice>
              <mc:Fallback>
                <p:oleObj name="Equation" r:id="rId3" imgW="1282680" imgH="723600" progId="Equation.DSMT4">
                  <p:embed/>
                  <p:pic>
                    <p:nvPicPr>
                      <p:cNvPr id="11" name="Object 10">
                        <a:extLst>
                          <a:ext uri="{FF2B5EF4-FFF2-40B4-BE49-F238E27FC236}">
                            <a16:creationId xmlns:a16="http://schemas.microsoft.com/office/drawing/2014/main" xmlns="" id="{AC169D7F-ADBA-4303-A609-CBD64E3B8F12}"/>
                          </a:ext>
                        </a:extLst>
                      </p:cNvPr>
                      <p:cNvPicPr/>
                      <p:nvPr/>
                    </p:nvPicPr>
                    <p:blipFill>
                      <a:blip r:embed="rId4"/>
                      <a:stretch>
                        <a:fillRect/>
                      </a:stretch>
                    </p:blipFill>
                    <p:spPr>
                      <a:xfrm>
                        <a:off x="3395663" y="1101293"/>
                        <a:ext cx="1276350" cy="720725"/>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C93A04B0-C2CA-4F47-A5B8-53AAB47018E1}"/>
              </a:ext>
            </a:extLst>
          </p:cNvPr>
          <p:cNvSpPr>
            <a:spLocks noGrp="1"/>
          </p:cNvSpPr>
          <p:nvPr>
            <p:ph sz="quarter" idx="25"/>
          </p:nvPr>
        </p:nvSpPr>
        <p:spPr>
          <a:xfrm>
            <a:off x="736600" y="1873085"/>
            <a:ext cx="1332345" cy="377398"/>
          </a:xfrm>
        </p:spPr>
        <p:txBody>
          <a:bodyPr/>
          <a:lstStyle/>
          <a:p>
            <a:pPr>
              <a:lnSpc>
                <a:spcPct val="120000"/>
              </a:lnSpc>
            </a:pPr>
            <a:r>
              <a:rPr lang="en-US" altLang="en-US" dirty="0">
                <a:solidFill>
                  <a:srgbClr val="0079C2"/>
                </a:solidFill>
              </a:rPr>
              <a:t>Solution:</a:t>
            </a:r>
            <a:endParaRPr lang="en-US" dirty="0">
              <a:solidFill>
                <a:srgbClr val="0079C2"/>
              </a:solidFill>
            </a:endParaRPr>
          </a:p>
        </p:txBody>
      </p:sp>
      <p:sp>
        <p:nvSpPr>
          <p:cNvPr id="6" name="Content Placeholder 5">
            <a:extLst>
              <a:ext uri="{FF2B5EF4-FFF2-40B4-BE49-F238E27FC236}">
                <a16:creationId xmlns:a16="http://schemas.microsoft.com/office/drawing/2014/main" xmlns="" id="{1F244CE0-FEA0-4554-8044-53AAD09CFB19}"/>
              </a:ext>
            </a:extLst>
          </p:cNvPr>
          <p:cNvSpPr>
            <a:spLocks noGrp="1"/>
          </p:cNvSpPr>
          <p:nvPr>
            <p:ph sz="quarter" idx="26"/>
          </p:nvPr>
        </p:nvSpPr>
        <p:spPr>
          <a:xfrm>
            <a:off x="740514" y="2381507"/>
            <a:ext cx="1711138" cy="328890"/>
          </a:xfrm>
        </p:spPr>
        <p:txBody>
          <a:bodyPr/>
          <a:lstStyle/>
          <a:p>
            <a:r>
              <a:rPr lang="en-US" dirty="0"/>
              <a:t>The function</a:t>
            </a:r>
          </a:p>
        </p:txBody>
      </p:sp>
      <p:graphicFrame>
        <p:nvGraphicFramePr>
          <p:cNvPr id="14" name="Content Placeholder 13" descr="f(x) = (sin(x))∕x">
            <a:extLst>
              <a:ext uri="{FF2B5EF4-FFF2-40B4-BE49-F238E27FC236}">
                <a16:creationId xmlns:a16="http://schemas.microsoft.com/office/drawing/2014/main" xmlns="" id="{B8B5E87D-2325-4F2C-8192-D4A5E1F02013}"/>
              </a:ext>
            </a:extLst>
          </p:cNvPr>
          <p:cNvGraphicFramePr>
            <a:graphicFrameLocks noGrp="1" noChangeAspect="1"/>
          </p:cNvGraphicFramePr>
          <p:nvPr>
            <p:ph sz="quarter" idx="27"/>
            <p:extLst>
              <p:ext uri="{D42A27DB-BD31-4B8C-83A1-F6EECF244321}">
                <p14:modId xmlns:p14="http://schemas.microsoft.com/office/powerpoint/2010/main" val="953900376"/>
              </p:ext>
            </p:extLst>
          </p:nvPr>
        </p:nvGraphicFramePr>
        <p:xfrm>
          <a:off x="2552976" y="2359070"/>
          <a:ext cx="1917700" cy="425450"/>
        </p:xfrm>
        <a:graphic>
          <a:graphicData uri="http://schemas.openxmlformats.org/presentationml/2006/ole">
            <mc:AlternateContent xmlns:mc="http://schemas.openxmlformats.org/markup-compatibility/2006">
              <mc:Choice xmlns:v="urn:schemas-microsoft-com:vml" Requires="v">
                <p:oleObj spid="_x0000_s458586" name="Equation" r:id="rId5" imgW="1942920" imgH="431640" progId="Equation.DSMT4">
                  <p:embed/>
                </p:oleObj>
              </mc:Choice>
              <mc:Fallback>
                <p:oleObj name="Equation" r:id="rId5" imgW="1942920" imgH="431640" progId="Equation.DSMT4">
                  <p:embed/>
                  <p:pic>
                    <p:nvPicPr>
                      <p:cNvPr id="13" name="Object 12">
                        <a:extLst>
                          <a:ext uri="{FF2B5EF4-FFF2-40B4-BE49-F238E27FC236}">
                            <a16:creationId xmlns:a16="http://schemas.microsoft.com/office/drawing/2014/main" xmlns="" id="{F19CA17C-D41C-401A-B1F3-5A0700FD9D88}"/>
                          </a:ext>
                        </a:extLst>
                      </p:cNvPr>
                      <p:cNvPicPr/>
                      <p:nvPr/>
                    </p:nvPicPr>
                    <p:blipFill>
                      <a:blip r:embed="rId6"/>
                      <a:stretch>
                        <a:fillRect/>
                      </a:stretch>
                    </p:blipFill>
                    <p:spPr>
                      <a:xfrm>
                        <a:off x="2552976" y="2359070"/>
                        <a:ext cx="1917700" cy="42545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xmlns="" id="{A0C2C485-BBA6-429E-9197-77B05C171DED}"/>
              </a:ext>
            </a:extLst>
          </p:cNvPr>
          <p:cNvSpPr>
            <a:spLocks noGrp="1"/>
          </p:cNvSpPr>
          <p:nvPr>
            <p:ph sz="quarter" idx="28"/>
          </p:nvPr>
        </p:nvSpPr>
        <p:spPr>
          <a:xfrm>
            <a:off x="4574120" y="2390135"/>
            <a:ext cx="7127549" cy="333514"/>
          </a:xfrm>
        </p:spPr>
        <p:txBody>
          <a:bodyPr/>
          <a:lstStyle/>
          <a:p>
            <a:r>
              <a:rPr lang="en-US" altLang="en-US" dirty="0"/>
              <a:t>is not defined when </a:t>
            </a:r>
            <a:r>
              <a:rPr lang="en-US" altLang="en-US" i="1" dirty="0"/>
              <a:t>x</a:t>
            </a:r>
            <a:r>
              <a:rPr lang="en-US" altLang="en-US" dirty="0"/>
              <a:t> = 0. </a:t>
            </a:r>
            <a:r>
              <a:rPr lang="en-US" dirty="0"/>
              <a:t>Using a calculator</a:t>
            </a:r>
          </a:p>
        </p:txBody>
      </p:sp>
      <p:sp>
        <p:nvSpPr>
          <p:cNvPr id="15" name="Content Placeholder 14">
            <a:extLst>
              <a:ext uri="{FF2B5EF4-FFF2-40B4-BE49-F238E27FC236}">
                <a16:creationId xmlns:a16="http://schemas.microsoft.com/office/drawing/2014/main" xmlns="" id="{0087CBE0-90EE-4981-A342-3CC8FE034786}"/>
              </a:ext>
            </a:extLst>
          </p:cNvPr>
          <p:cNvSpPr>
            <a:spLocks noGrp="1"/>
          </p:cNvSpPr>
          <p:nvPr>
            <p:ph sz="quarter" idx="29"/>
          </p:nvPr>
        </p:nvSpPr>
        <p:spPr>
          <a:xfrm>
            <a:off x="736601" y="2835943"/>
            <a:ext cx="3517348" cy="299596"/>
          </a:xfrm>
        </p:spPr>
        <p:txBody>
          <a:bodyPr/>
          <a:lstStyle/>
          <a:p>
            <a:r>
              <a:rPr lang="en-US" dirty="0"/>
              <a:t>(and remembering that, if</a:t>
            </a:r>
          </a:p>
        </p:txBody>
      </p:sp>
      <p:graphicFrame>
        <p:nvGraphicFramePr>
          <p:cNvPr id="26" name="Content Placeholder 25" descr="x element of R,">
            <a:extLst>
              <a:ext uri="{FF2B5EF4-FFF2-40B4-BE49-F238E27FC236}">
                <a16:creationId xmlns:a16="http://schemas.microsoft.com/office/drawing/2014/main" xmlns="" id="{CBA9AD9A-B00C-4302-B09B-FEB173FABD31}"/>
              </a:ext>
            </a:extLst>
          </p:cNvPr>
          <p:cNvGraphicFramePr>
            <a:graphicFrameLocks noGrp="1" noChangeAspect="1"/>
          </p:cNvGraphicFramePr>
          <p:nvPr>
            <p:ph sz="quarter" idx="30"/>
            <p:extLst>
              <p:ext uri="{D42A27DB-BD31-4B8C-83A1-F6EECF244321}">
                <p14:modId xmlns:p14="http://schemas.microsoft.com/office/powerpoint/2010/main" val="2220159325"/>
              </p:ext>
            </p:extLst>
          </p:nvPr>
        </p:nvGraphicFramePr>
        <p:xfrm>
          <a:off x="4253949" y="2849195"/>
          <a:ext cx="808381" cy="333582"/>
        </p:xfrm>
        <a:graphic>
          <a:graphicData uri="http://schemas.openxmlformats.org/presentationml/2006/ole">
            <mc:AlternateContent xmlns:mc="http://schemas.openxmlformats.org/markup-compatibility/2006">
              <mc:Choice xmlns:v="urn:schemas-microsoft-com:vml" Requires="v">
                <p:oleObj spid="_x0000_s458587" name="Equation" r:id="rId7" imgW="799920" imgH="330120" progId="Equation.DSMT4">
                  <p:embed/>
                </p:oleObj>
              </mc:Choice>
              <mc:Fallback>
                <p:oleObj name="Equation" r:id="rId7" imgW="799920" imgH="330120" progId="Equation.DSMT4">
                  <p:embed/>
                  <p:pic>
                    <p:nvPicPr>
                      <p:cNvPr id="25" name="Object 24">
                        <a:extLst>
                          <a:ext uri="{FF2B5EF4-FFF2-40B4-BE49-F238E27FC236}">
                            <a16:creationId xmlns:a16="http://schemas.microsoft.com/office/drawing/2014/main" xmlns="" id="{46501414-2B19-4501-A5A3-5A358C9E9F50}"/>
                          </a:ext>
                        </a:extLst>
                      </p:cNvPr>
                      <p:cNvPicPr/>
                      <p:nvPr/>
                    </p:nvPicPr>
                    <p:blipFill>
                      <a:blip r:embed="rId8"/>
                      <a:stretch>
                        <a:fillRect/>
                      </a:stretch>
                    </p:blipFill>
                    <p:spPr>
                      <a:xfrm>
                        <a:off x="4253949" y="2849195"/>
                        <a:ext cx="808381" cy="333582"/>
                      </a:xfrm>
                      <a:prstGeom prst="rect">
                        <a:avLst/>
                      </a:prstGeom>
                    </p:spPr>
                  </p:pic>
                </p:oleObj>
              </mc:Fallback>
            </mc:AlternateContent>
          </a:graphicData>
        </a:graphic>
      </p:graphicFrame>
      <p:sp>
        <p:nvSpPr>
          <p:cNvPr id="17" name="Content Placeholder 16">
            <a:extLst>
              <a:ext uri="{FF2B5EF4-FFF2-40B4-BE49-F238E27FC236}">
                <a16:creationId xmlns:a16="http://schemas.microsoft.com/office/drawing/2014/main" xmlns="" id="{FD42932B-E9B3-4D23-84AC-9D53CFE783B1}"/>
              </a:ext>
            </a:extLst>
          </p:cNvPr>
          <p:cNvSpPr>
            <a:spLocks noGrp="1"/>
          </p:cNvSpPr>
          <p:nvPr>
            <p:ph sz="quarter" idx="31"/>
          </p:nvPr>
        </p:nvSpPr>
        <p:spPr>
          <a:xfrm>
            <a:off x="5062329" y="2831754"/>
            <a:ext cx="6639339" cy="308260"/>
          </a:xfrm>
        </p:spPr>
        <p:txBody>
          <a:bodyPr/>
          <a:lstStyle/>
          <a:p>
            <a:r>
              <a:rPr lang="en-US" dirty="0"/>
              <a:t>sin </a:t>
            </a:r>
            <a:r>
              <a:rPr lang="en-US" i="1" dirty="0"/>
              <a:t>x </a:t>
            </a:r>
            <a:r>
              <a:rPr lang="en-US" dirty="0"/>
              <a:t>means the sine of the angle whose </a:t>
            </a:r>
            <a:r>
              <a:rPr lang="en-US" i="1" dirty="0"/>
              <a:t>radian</a:t>
            </a:r>
            <a:endParaRPr lang="en-US" dirty="0"/>
          </a:p>
        </p:txBody>
      </p:sp>
      <p:sp>
        <p:nvSpPr>
          <p:cNvPr id="18" name="Content Placeholder 17">
            <a:extLst>
              <a:ext uri="{FF2B5EF4-FFF2-40B4-BE49-F238E27FC236}">
                <a16:creationId xmlns:a16="http://schemas.microsoft.com/office/drawing/2014/main" xmlns="" id="{AE940D74-93AD-4293-928E-0CE3774DB642}"/>
              </a:ext>
            </a:extLst>
          </p:cNvPr>
          <p:cNvSpPr>
            <a:spLocks noGrp="1"/>
          </p:cNvSpPr>
          <p:nvPr>
            <p:ph sz="quarter" idx="32"/>
          </p:nvPr>
        </p:nvSpPr>
        <p:spPr>
          <a:xfrm>
            <a:off x="736599" y="3284067"/>
            <a:ext cx="10779539" cy="427033"/>
          </a:xfrm>
        </p:spPr>
        <p:txBody>
          <a:bodyPr/>
          <a:lstStyle/>
          <a:p>
            <a:pPr>
              <a:lnSpc>
                <a:spcPct val="100000"/>
              </a:lnSpc>
            </a:pPr>
            <a:r>
              <a:rPr lang="en-US" dirty="0"/>
              <a:t>measure is </a:t>
            </a:r>
            <a:r>
              <a:rPr lang="en-US" i="1" dirty="0"/>
              <a:t>x</a:t>
            </a:r>
            <a:r>
              <a:rPr lang="en-US" dirty="0"/>
              <a:t>), we construct a table of values correct to eight decimal places. </a:t>
            </a:r>
          </a:p>
        </p:txBody>
      </p:sp>
    </p:spTree>
    <p:extLst>
      <p:ext uri="{BB962C8B-B14F-4D97-AF65-F5344CB8AC3E}">
        <p14:creationId xmlns:p14="http://schemas.microsoft.com/office/powerpoint/2010/main" val="4213077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altLang="en-US" dirty="0"/>
              <a:t>Example 2 – Solution</a:t>
            </a:r>
            <a:endParaRPr lang="en-US" dirty="0"/>
          </a:p>
        </p:txBody>
      </p:sp>
      <p:sp>
        <p:nvSpPr>
          <p:cNvPr id="2" name="Content Placeholder 1"/>
          <p:cNvSpPr>
            <a:spLocks noGrp="1"/>
          </p:cNvSpPr>
          <p:nvPr>
            <p:ph sz="quarter" idx="23"/>
          </p:nvPr>
        </p:nvSpPr>
        <p:spPr>
          <a:xfrm>
            <a:off x="736600" y="1289050"/>
            <a:ext cx="10893926" cy="477838"/>
          </a:xfrm>
        </p:spPr>
        <p:txBody>
          <a:bodyPr/>
          <a:lstStyle/>
          <a:p>
            <a:r>
              <a:rPr lang="en-US" dirty="0"/>
              <a:t>From the table below and the graph in Figure 4,</a:t>
            </a:r>
            <a:endParaRPr lang="en-US" altLang="en-US" dirty="0"/>
          </a:p>
          <a:p>
            <a:endParaRPr lang="en-US" dirty="0"/>
          </a:p>
        </p:txBody>
      </p:sp>
      <p:graphicFrame>
        <p:nvGraphicFramePr>
          <p:cNvPr id="9" name="Content Placeholder 10" descr="Table of values correct to eight decimal places.">
            <a:extLst>
              <a:ext uri="{FF2B5EF4-FFF2-40B4-BE49-F238E27FC236}">
                <a16:creationId xmlns:a16="http://schemas.microsoft.com/office/drawing/2014/main" xmlns="" id="{1D8891D0-03CF-46EE-9D60-7F63427D2A98}"/>
              </a:ext>
            </a:extLst>
          </p:cNvPr>
          <p:cNvGraphicFramePr>
            <a:graphicFrameLocks noGrp="1"/>
          </p:cNvGraphicFramePr>
          <p:nvPr>
            <p:ph sz="quarter" idx="26"/>
            <p:extLst>
              <p:ext uri="{D42A27DB-BD31-4B8C-83A1-F6EECF244321}">
                <p14:modId xmlns:p14="http://schemas.microsoft.com/office/powerpoint/2010/main" val="1302177997"/>
              </p:ext>
            </p:extLst>
          </p:nvPr>
        </p:nvGraphicFramePr>
        <p:xfrm>
          <a:off x="1187561" y="1815014"/>
          <a:ext cx="3367506" cy="3136188"/>
        </p:xfrm>
        <a:graphic>
          <a:graphicData uri="http://schemas.openxmlformats.org/drawingml/2006/table">
            <a:tbl>
              <a:tblPr firstRow="1" bandRow="1">
                <a:tableStyleId>{5C22544A-7EE6-4342-B048-85BDC9FD1C3A}</a:tableStyleId>
              </a:tblPr>
              <a:tblGrid>
                <a:gridCol w="1517925">
                  <a:extLst>
                    <a:ext uri="{9D8B030D-6E8A-4147-A177-3AD203B41FA5}">
                      <a16:colId xmlns:a16="http://schemas.microsoft.com/office/drawing/2014/main" xmlns="" val="3445482465"/>
                    </a:ext>
                  </a:extLst>
                </a:gridCol>
                <a:gridCol w="1849581">
                  <a:extLst>
                    <a:ext uri="{9D8B030D-6E8A-4147-A177-3AD203B41FA5}">
                      <a16:colId xmlns:a16="http://schemas.microsoft.com/office/drawing/2014/main" xmlns="" val="3815962017"/>
                    </a:ext>
                  </a:extLst>
                </a:gridCol>
              </a:tblGrid>
              <a:tr h="239692">
                <a:tc>
                  <a:txBody>
                    <a:bodyPr/>
                    <a:lstStyle/>
                    <a:p>
                      <a:pPr algn="ctr"/>
                      <a:r>
                        <a:rPr lang="en-US" sz="1400" baseline="0" dirty="0">
                          <a:solidFill>
                            <a:srgbClr val="000000"/>
                          </a:solidFill>
                          <a:latin typeface="Arial" panose="020B0604020202020204" pitchFamily="34" charset="0"/>
                        </a:rPr>
                        <a:t>Year</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1EBF7"/>
                    </a:solidFill>
                  </a:tcPr>
                </a:tc>
                <a:tc>
                  <a:txBody>
                    <a:bodyPr/>
                    <a:lstStyle/>
                    <a:p>
                      <a:pPr algn="ctr"/>
                      <a:r>
                        <a:rPr lang="en-US" sz="1400" baseline="0" dirty="0">
                          <a:solidFill>
                            <a:srgbClr val="000000"/>
                          </a:solidFill>
                          <a:latin typeface="Arial" panose="020B0604020202020204" pitchFamily="34" charset="0"/>
                        </a:rPr>
                        <a:t>sin </a:t>
                      </a:r>
                      <a:r>
                        <a:rPr lang="en-US" sz="1400" i="1" baseline="0" dirty="0">
                          <a:solidFill>
                            <a:srgbClr val="000000"/>
                          </a:solidFill>
                          <a:latin typeface="Arial" panose="020B0604020202020204" pitchFamily="34" charset="0"/>
                        </a:rPr>
                        <a:t>x</a:t>
                      </a:r>
                      <a:r>
                        <a:rPr lang="en-US" sz="1400" baseline="0" dirty="0">
                          <a:solidFill>
                            <a:srgbClr val="000000"/>
                          </a:solidFill>
                          <a:latin typeface="Arial" panose="020B0604020202020204" pitchFamily="34" charset="0"/>
                        </a:rPr>
                        <a:t>/</a:t>
                      </a:r>
                      <a:r>
                        <a:rPr lang="en-US" sz="1400" i="1" baseline="0" dirty="0">
                          <a:solidFill>
                            <a:srgbClr val="000000"/>
                          </a:solidFill>
                          <a:latin typeface="Arial" panose="020B0604020202020204" pitchFamily="34" charset="0"/>
                        </a:rPr>
                        <a:t>x</a:t>
                      </a:r>
                      <a:endParaRPr lang="en-IN" sz="1400" i="1"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1EBF7"/>
                    </a:solidFill>
                  </a:tcPr>
                </a:tc>
                <a:extLst>
                  <a:ext uri="{0D108BD9-81ED-4DB2-BD59-A6C34878D82A}">
                    <a16:rowId xmlns:a16="http://schemas.microsoft.com/office/drawing/2014/main" xmlns="" val="1942541047"/>
                  </a:ext>
                </a:extLst>
              </a:tr>
              <a:tr h="239692">
                <a:tc>
                  <a:txBody>
                    <a:bodyPr/>
                    <a:lstStyle/>
                    <a:p>
                      <a:pPr algn="ctr"/>
                      <a:r>
                        <a:rPr lang="en-US" sz="1400" baseline="0" dirty="0">
                          <a:solidFill>
                            <a:srgbClr val="000000"/>
                          </a:solidFill>
                          <a:latin typeface="Arial" panose="020B0604020202020204" pitchFamily="34" charset="0"/>
                        </a:rPr>
                        <a:t>±1.0</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0.84147098</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8222306"/>
                  </a:ext>
                </a:extLst>
              </a:tr>
              <a:tr h="239692">
                <a:tc>
                  <a:txBody>
                    <a:bodyPr/>
                    <a:lstStyle/>
                    <a:p>
                      <a:pPr algn="ctr"/>
                      <a:r>
                        <a:rPr lang="en-US" sz="1400" baseline="0" dirty="0">
                          <a:solidFill>
                            <a:srgbClr val="000000"/>
                          </a:solidFill>
                          <a:latin typeface="Arial" panose="020B0604020202020204" pitchFamily="34" charset="0"/>
                        </a:rPr>
                        <a:t>±0.5</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0.95885108</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952032248"/>
                  </a:ext>
                </a:extLst>
              </a:tr>
              <a:tr h="239692">
                <a:tc>
                  <a:txBody>
                    <a:bodyPr/>
                    <a:lstStyle/>
                    <a:p>
                      <a:pPr algn="ctr"/>
                      <a:r>
                        <a:rPr lang="en-US" sz="1400" baseline="0" dirty="0">
                          <a:solidFill>
                            <a:srgbClr val="000000"/>
                          </a:solidFill>
                          <a:latin typeface="Arial" panose="020B0604020202020204" pitchFamily="34" charset="0"/>
                        </a:rPr>
                        <a:t>±0.4</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0.97354586</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01249041"/>
                  </a:ext>
                </a:extLst>
              </a:tr>
              <a:tr h="23969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a:solidFill>
                            <a:srgbClr val="000000"/>
                          </a:solidFill>
                          <a:latin typeface="Arial" panose="020B0604020202020204" pitchFamily="34" charset="0"/>
                        </a:rPr>
                        <a:t>±0.3</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0.98506736</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790703182"/>
                  </a:ext>
                </a:extLst>
              </a:tr>
              <a:tr h="239692">
                <a:tc>
                  <a:txBody>
                    <a:bodyPr/>
                    <a:lstStyle/>
                    <a:p>
                      <a:pPr algn="ctr"/>
                      <a:r>
                        <a:rPr lang="en-US" sz="1400" baseline="0" dirty="0">
                          <a:solidFill>
                            <a:srgbClr val="000000"/>
                          </a:solidFill>
                          <a:latin typeface="Arial" panose="020B0604020202020204" pitchFamily="34" charset="0"/>
                        </a:rPr>
                        <a:t>±0.2</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0.99334665</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885819048"/>
                  </a:ext>
                </a:extLst>
              </a:tr>
              <a:tr h="239692">
                <a:tc>
                  <a:txBody>
                    <a:bodyPr/>
                    <a:lstStyle/>
                    <a:p>
                      <a:pPr algn="ctr"/>
                      <a:r>
                        <a:rPr lang="en-US" sz="1400" baseline="0" dirty="0">
                          <a:solidFill>
                            <a:srgbClr val="000000"/>
                          </a:solidFill>
                          <a:latin typeface="Arial" panose="020B0604020202020204" pitchFamily="34" charset="0"/>
                        </a:rPr>
                        <a:t>±0.1</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0.99833417</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32181739"/>
                  </a:ext>
                </a:extLst>
              </a:tr>
              <a:tr h="239692">
                <a:tc>
                  <a:txBody>
                    <a:bodyPr/>
                    <a:lstStyle/>
                    <a:p>
                      <a:pPr algn="ctr"/>
                      <a:r>
                        <a:rPr lang="en-US" sz="1400" baseline="0" dirty="0">
                          <a:solidFill>
                            <a:srgbClr val="000000"/>
                          </a:solidFill>
                          <a:latin typeface="Arial" panose="020B0604020202020204" pitchFamily="34" charset="0"/>
                        </a:rPr>
                        <a:t>±0.05</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0.99958339</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650476100"/>
                  </a:ext>
                </a:extLst>
              </a:tr>
              <a:tr h="239692">
                <a:tc>
                  <a:txBody>
                    <a:bodyPr/>
                    <a:lstStyle/>
                    <a:p>
                      <a:pPr algn="ctr"/>
                      <a:r>
                        <a:rPr lang="en-US" sz="1400" baseline="0" dirty="0">
                          <a:solidFill>
                            <a:srgbClr val="000000"/>
                          </a:solidFill>
                          <a:latin typeface="Arial" panose="020B0604020202020204" pitchFamily="34" charset="0"/>
                        </a:rPr>
                        <a:t>±0.01</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0.99998333</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11077274"/>
                  </a:ext>
                </a:extLst>
              </a:tr>
              <a:tr h="239692">
                <a:tc>
                  <a:txBody>
                    <a:bodyPr/>
                    <a:lstStyle/>
                    <a:p>
                      <a:pPr algn="ctr"/>
                      <a:r>
                        <a:rPr lang="en-US" sz="1400" baseline="0" dirty="0">
                          <a:solidFill>
                            <a:srgbClr val="000000"/>
                          </a:solidFill>
                          <a:latin typeface="Arial" panose="020B0604020202020204" pitchFamily="34" charset="0"/>
                        </a:rPr>
                        <a:t>±0.005</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0.99999583</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96157117"/>
                  </a:ext>
                </a:extLst>
              </a:tr>
              <a:tr h="239692">
                <a:tc>
                  <a:txBody>
                    <a:bodyPr/>
                    <a:lstStyle/>
                    <a:p>
                      <a:pPr algn="ctr"/>
                      <a:r>
                        <a:rPr lang="en-US" sz="1400" baseline="0" dirty="0">
                          <a:solidFill>
                            <a:srgbClr val="000000"/>
                          </a:solidFill>
                          <a:latin typeface="Arial" panose="020B0604020202020204" pitchFamily="34" charset="0"/>
                        </a:rPr>
                        <a:t>±0.001</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0.99999983</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198836437"/>
                  </a:ext>
                </a:extLst>
              </a:tr>
            </a:tbl>
          </a:graphicData>
        </a:graphic>
      </p:graphicFrame>
      <p:sp>
        <p:nvSpPr>
          <p:cNvPr id="5" name="Content Placeholder 4"/>
          <p:cNvSpPr>
            <a:spLocks noGrp="1"/>
          </p:cNvSpPr>
          <p:nvPr>
            <p:ph sz="quarter" idx="26"/>
          </p:nvPr>
        </p:nvSpPr>
        <p:spPr>
          <a:xfrm>
            <a:off x="7555833" y="4668163"/>
            <a:ext cx="978833" cy="473665"/>
          </a:xfrm>
        </p:spPr>
        <p:txBody>
          <a:bodyPr/>
          <a:lstStyle/>
          <a:p>
            <a:r>
              <a:rPr lang="en-US" altLang="en-US" sz="1200" b="1" dirty="0"/>
              <a:t>Figure 4</a:t>
            </a:r>
          </a:p>
        </p:txBody>
      </p:sp>
      <p:pic>
        <p:nvPicPr>
          <p:cNvPr id="491523" name="Picture 3" descr="A curve labeled y = sin(x)∕x is graphed on the x y coordinate plane. The curve enters the left side of the viewing window in the second quadrant, goes up and to the right, reaches a high point, goes down and to the right, and exits the right side of the viewing window. It has an open circle at the point (0, 1)."/>
          <p:cNvPicPr>
            <a:picLocks noGrp="1" noChangeAspect="1" noChangeArrowheads="1"/>
          </p:cNvPicPr>
          <p:nvPr>
            <p:ph sz="quarter" idx="25"/>
          </p:nvPr>
        </p:nvPicPr>
        <p:blipFill>
          <a:blip r:embed="rId3">
            <a:extLst>
              <a:ext uri="{28A0092B-C50C-407E-A947-70E740481C1C}">
                <a14:useLocalDpi xmlns:a14="http://schemas.microsoft.com/office/drawing/2010/main" val="0"/>
              </a:ext>
            </a:extLst>
          </a:blip>
          <a:srcRect/>
          <a:stretch>
            <a:fillRect/>
          </a:stretch>
        </p:blipFill>
        <p:spPr bwMode="auto">
          <a:xfrm>
            <a:off x="5646985" y="1815014"/>
            <a:ext cx="4722660" cy="2644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sz="quarter" idx="27"/>
          </p:nvPr>
        </p:nvSpPr>
        <p:spPr>
          <a:xfrm>
            <a:off x="848893" y="5276355"/>
            <a:ext cx="2423694" cy="587376"/>
          </a:xfrm>
        </p:spPr>
        <p:txBody>
          <a:bodyPr/>
          <a:lstStyle/>
          <a:p>
            <a:r>
              <a:rPr lang="en-US" dirty="0"/>
              <a:t>we guess that</a:t>
            </a:r>
            <a:endParaRPr lang="en-US" altLang="en-US" dirty="0"/>
          </a:p>
        </p:txBody>
      </p:sp>
      <p:graphicFrame>
        <p:nvGraphicFramePr>
          <p:cNvPr id="23" name="Content Placeholder 22" descr="lim_(x right arrow 0) ((sin(x))∕(x)) = 1"/>
          <p:cNvGraphicFramePr>
            <a:graphicFrameLocks noGrp="1" noChangeAspect="1"/>
          </p:cNvGraphicFramePr>
          <p:nvPr>
            <p:ph sz="quarter" idx="28"/>
            <p:extLst>
              <p:ext uri="{D42A27DB-BD31-4B8C-83A1-F6EECF244321}">
                <p14:modId xmlns:p14="http://schemas.microsoft.com/office/powerpoint/2010/main" val="2361856621"/>
              </p:ext>
            </p:extLst>
          </p:nvPr>
        </p:nvGraphicFramePr>
        <p:xfrm>
          <a:off x="4219238" y="5570537"/>
          <a:ext cx="1266825" cy="587375"/>
        </p:xfrm>
        <a:graphic>
          <a:graphicData uri="http://schemas.openxmlformats.org/presentationml/2006/ole">
            <mc:AlternateContent xmlns:mc="http://schemas.openxmlformats.org/markup-compatibility/2006">
              <mc:Choice xmlns:v="urn:schemas-microsoft-com:vml" Requires="v">
                <p:oleObj spid="_x0000_s491564" name="Equation" r:id="rId4" imgW="1562040" imgH="723600" progId="Equation.DSMT4">
                  <p:embed/>
                </p:oleObj>
              </mc:Choice>
              <mc:Fallback>
                <p:oleObj name="Equation" r:id="rId4" imgW="1562040" imgH="723600" progId="Equation.DSMT4">
                  <p:embed/>
                  <p:pic>
                    <p:nvPicPr>
                      <p:cNvPr id="0" name=""/>
                      <p:cNvPicPr/>
                      <p:nvPr/>
                    </p:nvPicPr>
                    <p:blipFill>
                      <a:blip r:embed="rId5"/>
                      <a:stretch>
                        <a:fillRect/>
                      </a:stretch>
                    </p:blipFill>
                    <p:spPr>
                      <a:xfrm>
                        <a:off x="4219238" y="5570537"/>
                        <a:ext cx="1266825" cy="587375"/>
                      </a:xfrm>
                      <a:prstGeom prst="rect">
                        <a:avLst/>
                      </a:prstGeom>
                    </p:spPr>
                  </p:pic>
                </p:oleObj>
              </mc:Fallback>
            </mc:AlternateContent>
          </a:graphicData>
        </a:graphic>
      </p:graphicFrame>
    </p:spTree>
    <p:extLst>
      <p:ext uri="{BB962C8B-B14F-4D97-AF65-F5344CB8AC3E}">
        <p14:creationId xmlns:p14="http://schemas.microsoft.com/office/powerpoint/2010/main" val="4053814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3060442"/>
            <a:ext cx="10515600" cy="587922"/>
          </a:xfrm>
        </p:spPr>
        <p:txBody>
          <a:bodyPr/>
          <a:lstStyle/>
          <a:p>
            <a:pPr algn="ctr"/>
            <a:r>
              <a:rPr lang="en-IN" dirty="0">
                <a:solidFill>
                  <a:srgbClr val="0079C2"/>
                </a:solidFill>
              </a:rPr>
              <a:t>One-Sided Limits</a:t>
            </a:r>
          </a:p>
        </p:txBody>
      </p:sp>
    </p:spTree>
    <p:extLst>
      <p:ext uri="{BB962C8B-B14F-4D97-AF65-F5344CB8AC3E}">
        <p14:creationId xmlns:p14="http://schemas.microsoft.com/office/powerpoint/2010/main" val="594204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A71F36-912A-43D2-A86F-3F4B976C5605}"/>
              </a:ext>
            </a:extLst>
          </p:cNvPr>
          <p:cNvSpPr>
            <a:spLocks noGrp="1"/>
          </p:cNvSpPr>
          <p:nvPr>
            <p:ph type="title"/>
          </p:nvPr>
        </p:nvSpPr>
        <p:spPr/>
        <p:txBody>
          <a:bodyPr/>
          <a:lstStyle/>
          <a:p>
            <a:pPr algn="l"/>
            <a:r>
              <a:rPr lang="en-US" altLang="en-US" dirty="0"/>
              <a:t>One-Sided Limits </a:t>
            </a:r>
            <a:r>
              <a:rPr lang="en-US" altLang="en-US" b="0" dirty="0"/>
              <a:t>(1 of 5)</a:t>
            </a:r>
            <a:endParaRPr lang="en-US" b="0" dirty="0"/>
          </a:p>
        </p:txBody>
      </p:sp>
      <p:sp>
        <p:nvSpPr>
          <p:cNvPr id="3" name="Content Placeholder 2">
            <a:extLst>
              <a:ext uri="{FF2B5EF4-FFF2-40B4-BE49-F238E27FC236}">
                <a16:creationId xmlns:a16="http://schemas.microsoft.com/office/drawing/2014/main" xmlns="" id="{AFCB2E6A-90E4-43C7-871B-AD9303B357AE}"/>
              </a:ext>
            </a:extLst>
          </p:cNvPr>
          <p:cNvSpPr>
            <a:spLocks noGrp="1"/>
          </p:cNvSpPr>
          <p:nvPr>
            <p:ph sz="quarter" idx="23"/>
          </p:nvPr>
        </p:nvSpPr>
        <p:spPr>
          <a:xfrm>
            <a:off x="736600" y="1289050"/>
            <a:ext cx="5359400" cy="428914"/>
          </a:xfrm>
        </p:spPr>
        <p:txBody>
          <a:bodyPr/>
          <a:lstStyle/>
          <a:p>
            <a:r>
              <a:rPr lang="en-US" dirty="0"/>
              <a:t>The Heaviside function </a:t>
            </a:r>
            <a:r>
              <a:rPr lang="en-US" altLang="en-US" i="1" dirty="0"/>
              <a:t>H</a:t>
            </a:r>
            <a:r>
              <a:rPr lang="en-US" altLang="en-US" dirty="0"/>
              <a:t> is defined by</a:t>
            </a:r>
          </a:p>
        </p:txBody>
      </p:sp>
      <p:graphicFrame>
        <p:nvGraphicFramePr>
          <p:cNvPr id="10" name="Content Placeholder 9" descr="H(t) = 0 if t &lt; 0, and H(t) = 1 if t &gt;= 0">
            <a:extLst>
              <a:ext uri="{FF2B5EF4-FFF2-40B4-BE49-F238E27FC236}">
                <a16:creationId xmlns:a16="http://schemas.microsoft.com/office/drawing/2014/main" xmlns="" id="{2A9216DB-0FB1-41B7-9F93-7E6A18B01B78}"/>
              </a:ext>
            </a:extLst>
          </p:cNvPr>
          <p:cNvGraphicFramePr>
            <a:graphicFrameLocks noGrp="1" noChangeAspect="1"/>
          </p:cNvGraphicFramePr>
          <p:nvPr>
            <p:ph sz="quarter" idx="24"/>
            <p:extLst>
              <p:ext uri="{D42A27DB-BD31-4B8C-83A1-F6EECF244321}">
                <p14:modId xmlns:p14="http://schemas.microsoft.com/office/powerpoint/2010/main" val="3417464093"/>
              </p:ext>
            </p:extLst>
          </p:nvPr>
        </p:nvGraphicFramePr>
        <p:xfrm>
          <a:off x="4541838" y="1906588"/>
          <a:ext cx="2867025" cy="847725"/>
        </p:xfrm>
        <a:graphic>
          <a:graphicData uri="http://schemas.openxmlformats.org/presentationml/2006/ole">
            <mc:AlternateContent xmlns:mc="http://schemas.openxmlformats.org/markup-compatibility/2006">
              <mc:Choice xmlns:v="urn:schemas-microsoft-com:vml" Requires="v">
                <p:oleObj spid="_x0000_s460332" name="Equation" r:id="rId3" imgW="2920680" imgH="863280" progId="Equation.DSMT4">
                  <p:embed/>
                </p:oleObj>
              </mc:Choice>
              <mc:Fallback>
                <p:oleObj name="Equation" r:id="rId3" imgW="2920680" imgH="863280" progId="Equation.DSMT4">
                  <p:embed/>
                  <p:pic>
                    <p:nvPicPr>
                      <p:cNvPr id="7" name="Object 6">
                        <a:extLst>
                          <a:ext uri="{FF2B5EF4-FFF2-40B4-BE49-F238E27FC236}">
                            <a16:creationId xmlns:a16="http://schemas.microsoft.com/office/drawing/2014/main" xmlns="" id="{A8EBF3E2-60A9-44C6-904C-5544D6A7ADF5}"/>
                          </a:ext>
                        </a:extLst>
                      </p:cNvPr>
                      <p:cNvPicPr/>
                      <p:nvPr/>
                    </p:nvPicPr>
                    <p:blipFill>
                      <a:blip r:embed="rId4"/>
                      <a:stretch>
                        <a:fillRect/>
                      </a:stretch>
                    </p:blipFill>
                    <p:spPr>
                      <a:xfrm>
                        <a:off x="4541838" y="1906588"/>
                        <a:ext cx="2867025" cy="847725"/>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019E8797-2B3E-45A7-92FE-8ECB331A9C91}"/>
              </a:ext>
            </a:extLst>
          </p:cNvPr>
          <p:cNvSpPr>
            <a:spLocks noGrp="1"/>
          </p:cNvSpPr>
          <p:nvPr>
            <p:ph sz="quarter" idx="25"/>
          </p:nvPr>
        </p:nvSpPr>
        <p:spPr>
          <a:xfrm>
            <a:off x="736600" y="3203194"/>
            <a:ext cx="10712450" cy="1620683"/>
          </a:xfrm>
        </p:spPr>
        <p:txBody>
          <a:bodyPr/>
          <a:lstStyle/>
          <a:p>
            <a:r>
              <a:rPr lang="en-US" dirty="0"/>
              <a:t>As </a:t>
            </a:r>
            <a:r>
              <a:rPr lang="en-US" i="1" dirty="0"/>
              <a:t>t </a:t>
            </a:r>
            <a:r>
              <a:rPr lang="en-US" dirty="0"/>
              <a:t>approaches 0 from the left, </a:t>
            </a:r>
            <a:r>
              <a:rPr lang="en-US" i="1" dirty="0"/>
              <a:t>H</a:t>
            </a:r>
            <a:r>
              <a:rPr lang="en-US" dirty="0"/>
              <a:t>(</a:t>
            </a:r>
            <a:r>
              <a:rPr lang="en-US" i="1" dirty="0"/>
              <a:t>t</a:t>
            </a:r>
            <a:r>
              <a:rPr lang="en-US" dirty="0"/>
              <a:t>) approaches 0. As </a:t>
            </a:r>
            <a:r>
              <a:rPr lang="en-US" i="1" dirty="0"/>
              <a:t>t </a:t>
            </a:r>
            <a:r>
              <a:rPr lang="en-US" dirty="0"/>
              <a:t>approaches 0 from the right, </a:t>
            </a:r>
            <a:r>
              <a:rPr lang="en-US" i="1" dirty="0"/>
              <a:t>H</a:t>
            </a:r>
            <a:r>
              <a:rPr lang="en-US" dirty="0"/>
              <a:t>(</a:t>
            </a:r>
            <a:r>
              <a:rPr lang="en-US" i="1" dirty="0"/>
              <a:t>t</a:t>
            </a:r>
            <a:r>
              <a:rPr lang="en-US" dirty="0"/>
              <a:t>) approaches 1.</a:t>
            </a:r>
          </a:p>
          <a:p>
            <a:endParaRPr lang="en-US" dirty="0"/>
          </a:p>
          <a:p>
            <a:r>
              <a:rPr lang="en-US" altLang="en-US" dirty="0"/>
              <a:t>We indicate this situation symbolically by writing</a:t>
            </a:r>
          </a:p>
        </p:txBody>
      </p:sp>
      <p:graphicFrame>
        <p:nvGraphicFramePr>
          <p:cNvPr id="14" name="Content Placeholder 13" descr="lim_(t right arrow 0^(negative)) H(t) = 0 and lim_(t right arrow 0^(+)) H(t) = 1">
            <a:extLst>
              <a:ext uri="{FF2B5EF4-FFF2-40B4-BE49-F238E27FC236}">
                <a16:creationId xmlns:a16="http://schemas.microsoft.com/office/drawing/2014/main" xmlns="" id="{6D53226B-A414-490F-91EF-76A0F8823834}"/>
              </a:ext>
            </a:extLst>
          </p:cNvPr>
          <p:cNvGraphicFramePr>
            <a:graphicFrameLocks noGrp="1" noChangeAspect="1"/>
          </p:cNvGraphicFramePr>
          <p:nvPr>
            <p:ph sz="quarter" idx="26"/>
            <p:extLst>
              <p:ext uri="{D42A27DB-BD31-4B8C-83A1-F6EECF244321}">
                <p14:modId xmlns:p14="http://schemas.microsoft.com/office/powerpoint/2010/main" val="3713366122"/>
              </p:ext>
            </p:extLst>
          </p:nvPr>
        </p:nvGraphicFramePr>
        <p:xfrm>
          <a:off x="3112557" y="4973763"/>
          <a:ext cx="5075479" cy="601044"/>
        </p:xfrm>
        <a:graphic>
          <a:graphicData uri="http://schemas.openxmlformats.org/presentationml/2006/ole">
            <mc:AlternateContent xmlns:mc="http://schemas.openxmlformats.org/markup-compatibility/2006">
              <mc:Choice xmlns:v="urn:schemas-microsoft-com:vml" Requires="v">
                <p:oleObj spid="_x0000_s460333" name="Equation" r:id="rId5" imgW="4825800" imgH="571320" progId="Equation.DSMT4">
                  <p:embed/>
                </p:oleObj>
              </mc:Choice>
              <mc:Fallback>
                <p:oleObj name="Equation" r:id="rId5" imgW="4825800" imgH="571320" progId="Equation.DSMT4">
                  <p:embed/>
                  <p:pic>
                    <p:nvPicPr>
                      <p:cNvPr id="13" name="Object 12">
                        <a:extLst>
                          <a:ext uri="{FF2B5EF4-FFF2-40B4-BE49-F238E27FC236}">
                            <a16:creationId xmlns:a16="http://schemas.microsoft.com/office/drawing/2014/main" xmlns="" id="{88938B17-34F0-47E5-ADD5-882D71756921}"/>
                          </a:ext>
                        </a:extLst>
                      </p:cNvPr>
                      <p:cNvPicPr/>
                      <p:nvPr/>
                    </p:nvPicPr>
                    <p:blipFill>
                      <a:blip r:embed="rId6"/>
                      <a:stretch>
                        <a:fillRect/>
                      </a:stretch>
                    </p:blipFill>
                    <p:spPr>
                      <a:xfrm>
                        <a:off x="3112557" y="4973763"/>
                        <a:ext cx="5075479" cy="601044"/>
                      </a:xfrm>
                      <a:prstGeom prst="rect">
                        <a:avLst/>
                      </a:prstGeom>
                    </p:spPr>
                  </p:pic>
                </p:oleObj>
              </mc:Fallback>
            </mc:AlternateContent>
          </a:graphicData>
        </a:graphic>
      </p:graphicFrame>
      <p:sp>
        <p:nvSpPr>
          <p:cNvPr id="7" name="Content Placeholder 2">
            <a:extLst>
              <a:ext uri="{FF2B5EF4-FFF2-40B4-BE49-F238E27FC236}">
                <a16:creationId xmlns:a16="http://schemas.microsoft.com/office/drawing/2014/main" xmlns="" id="{AFCB2E6A-90E4-43C7-871B-AD9303B357AE}"/>
              </a:ext>
            </a:extLst>
          </p:cNvPr>
          <p:cNvSpPr>
            <a:spLocks noGrp="1"/>
          </p:cNvSpPr>
          <p:nvPr>
            <p:ph sz="quarter" idx="23"/>
          </p:nvPr>
        </p:nvSpPr>
        <p:spPr>
          <a:xfrm>
            <a:off x="736600" y="5724693"/>
            <a:ext cx="5359400" cy="428914"/>
          </a:xfrm>
        </p:spPr>
        <p:txBody>
          <a:bodyPr/>
          <a:lstStyle/>
          <a:p>
            <a:r>
              <a:rPr lang="en-US" dirty="0"/>
              <a:t>and we call these </a:t>
            </a:r>
            <a:r>
              <a:rPr lang="en-US" i="1" dirty="0"/>
              <a:t>one-sided limits</a:t>
            </a:r>
            <a:r>
              <a:rPr lang="en-US" dirty="0"/>
              <a:t>.</a:t>
            </a:r>
            <a:endParaRPr lang="en-US" altLang="en-US" dirty="0"/>
          </a:p>
        </p:txBody>
      </p:sp>
    </p:spTree>
    <p:extLst>
      <p:ext uri="{BB962C8B-B14F-4D97-AF65-F5344CB8AC3E}">
        <p14:creationId xmlns:p14="http://schemas.microsoft.com/office/powerpoint/2010/main" val="269383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08809F-B2E9-4CBE-BE4A-98F4F3C9C0E8}"/>
              </a:ext>
            </a:extLst>
          </p:cNvPr>
          <p:cNvSpPr>
            <a:spLocks noGrp="1"/>
          </p:cNvSpPr>
          <p:nvPr>
            <p:ph type="title"/>
          </p:nvPr>
        </p:nvSpPr>
        <p:spPr/>
        <p:txBody>
          <a:bodyPr/>
          <a:lstStyle/>
          <a:p>
            <a:pPr algn="l"/>
            <a:r>
              <a:rPr lang="en-US" altLang="en-US" dirty="0"/>
              <a:t>One-Sided Limits </a:t>
            </a:r>
            <a:r>
              <a:rPr lang="en-US" altLang="en-US" b="0" dirty="0"/>
              <a:t>(2 of 5)</a:t>
            </a:r>
            <a:endParaRPr lang="en-US" dirty="0"/>
          </a:p>
        </p:txBody>
      </p:sp>
      <p:sp>
        <p:nvSpPr>
          <p:cNvPr id="3" name="Content Placeholder 2">
            <a:extLst>
              <a:ext uri="{FF2B5EF4-FFF2-40B4-BE49-F238E27FC236}">
                <a16:creationId xmlns:a16="http://schemas.microsoft.com/office/drawing/2014/main" xmlns="" id="{982E43AC-CF23-4B73-BD1C-450DE3F157FB}"/>
              </a:ext>
            </a:extLst>
          </p:cNvPr>
          <p:cNvSpPr>
            <a:spLocks noGrp="1"/>
          </p:cNvSpPr>
          <p:nvPr>
            <p:ph sz="quarter" idx="23"/>
          </p:nvPr>
        </p:nvSpPr>
        <p:spPr>
          <a:xfrm>
            <a:off x="736600" y="1289050"/>
            <a:ext cx="1803400" cy="352427"/>
          </a:xfrm>
        </p:spPr>
        <p:txBody>
          <a:bodyPr/>
          <a:lstStyle/>
          <a:p>
            <a:r>
              <a:rPr lang="en-US" altLang="en-US" dirty="0"/>
              <a:t>The </a:t>
            </a:r>
            <a:r>
              <a:rPr lang="en-IN" altLang="en-US" dirty="0"/>
              <a:t>notation</a:t>
            </a:r>
            <a:endParaRPr lang="en-US" dirty="0"/>
          </a:p>
        </p:txBody>
      </p:sp>
      <p:graphicFrame>
        <p:nvGraphicFramePr>
          <p:cNvPr id="12" name="Content Placeholder 11" descr="t right arrow 0^negative">
            <a:extLst>
              <a:ext uri="{FF2B5EF4-FFF2-40B4-BE49-F238E27FC236}">
                <a16:creationId xmlns:a16="http://schemas.microsoft.com/office/drawing/2014/main" xmlns="" id="{D3179A44-ABFC-4513-8782-D0DF487E5328}"/>
              </a:ext>
            </a:extLst>
          </p:cNvPr>
          <p:cNvGraphicFramePr>
            <a:graphicFrameLocks noGrp="1" noChangeAspect="1"/>
          </p:cNvGraphicFramePr>
          <p:nvPr>
            <p:ph sz="quarter" idx="24"/>
            <p:extLst>
              <p:ext uri="{D42A27DB-BD31-4B8C-83A1-F6EECF244321}">
                <p14:modId xmlns:p14="http://schemas.microsoft.com/office/powerpoint/2010/main" val="1911138967"/>
              </p:ext>
            </p:extLst>
          </p:nvPr>
        </p:nvGraphicFramePr>
        <p:xfrm>
          <a:off x="2524125" y="1241425"/>
          <a:ext cx="876300" cy="355600"/>
        </p:xfrm>
        <a:graphic>
          <a:graphicData uri="http://schemas.openxmlformats.org/presentationml/2006/ole">
            <mc:AlternateContent xmlns:mc="http://schemas.openxmlformats.org/markup-compatibility/2006">
              <mc:Choice xmlns:v="urn:schemas-microsoft-com:vml" Requires="v">
                <p:oleObj spid="_x0000_s461361" name="Equation" r:id="rId3" imgW="876240" imgH="355320" progId="Equation.DSMT4">
                  <p:embed/>
                </p:oleObj>
              </mc:Choice>
              <mc:Fallback>
                <p:oleObj name="Equation" r:id="rId3" imgW="876240" imgH="355320" progId="Equation.DSMT4">
                  <p:embed/>
                  <p:pic>
                    <p:nvPicPr>
                      <p:cNvPr id="11" name="Object 10">
                        <a:extLst>
                          <a:ext uri="{FF2B5EF4-FFF2-40B4-BE49-F238E27FC236}">
                            <a16:creationId xmlns:a16="http://schemas.microsoft.com/office/drawing/2014/main" xmlns="" id="{D4859D4E-E0C0-4D67-82FA-97796B3CBF4C}"/>
                          </a:ext>
                        </a:extLst>
                      </p:cNvPr>
                      <p:cNvPicPr/>
                      <p:nvPr/>
                    </p:nvPicPr>
                    <p:blipFill>
                      <a:blip r:embed="rId4"/>
                      <a:stretch>
                        <a:fillRect/>
                      </a:stretch>
                    </p:blipFill>
                    <p:spPr>
                      <a:xfrm>
                        <a:off x="2524125" y="1241425"/>
                        <a:ext cx="876300" cy="3556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9BCA0185-8C04-4739-8257-19B70BB7824F}"/>
              </a:ext>
            </a:extLst>
          </p:cNvPr>
          <p:cNvSpPr>
            <a:spLocks noGrp="1"/>
          </p:cNvSpPr>
          <p:nvPr>
            <p:ph sz="quarter" idx="25"/>
          </p:nvPr>
        </p:nvSpPr>
        <p:spPr>
          <a:xfrm>
            <a:off x="3476078" y="1298895"/>
            <a:ext cx="8592892" cy="324300"/>
          </a:xfrm>
        </p:spPr>
        <p:txBody>
          <a:bodyPr/>
          <a:lstStyle/>
          <a:p>
            <a:r>
              <a:rPr lang="en-US" altLang="en-US" dirty="0"/>
              <a:t>indicates that we consider only values of </a:t>
            </a:r>
            <a:r>
              <a:rPr lang="en-US" altLang="en-US" i="1" dirty="0"/>
              <a:t>t</a:t>
            </a:r>
            <a:r>
              <a:rPr lang="en-US" altLang="en-US" dirty="0"/>
              <a:t> that are less than 0.</a:t>
            </a:r>
            <a:endParaRPr lang="en-US" dirty="0"/>
          </a:p>
        </p:txBody>
      </p:sp>
      <p:sp>
        <p:nvSpPr>
          <p:cNvPr id="6" name="Content Placeholder 5">
            <a:extLst>
              <a:ext uri="{FF2B5EF4-FFF2-40B4-BE49-F238E27FC236}">
                <a16:creationId xmlns:a16="http://schemas.microsoft.com/office/drawing/2014/main" xmlns="" id="{0399ED9C-9D62-4C5E-BD56-F0A6133008ED}"/>
              </a:ext>
            </a:extLst>
          </p:cNvPr>
          <p:cNvSpPr>
            <a:spLocks noGrp="1"/>
          </p:cNvSpPr>
          <p:nvPr>
            <p:ph sz="quarter" idx="26"/>
          </p:nvPr>
        </p:nvSpPr>
        <p:spPr>
          <a:xfrm>
            <a:off x="736600" y="2028597"/>
            <a:ext cx="1324429" cy="301628"/>
          </a:xfrm>
        </p:spPr>
        <p:txBody>
          <a:bodyPr/>
          <a:lstStyle/>
          <a:p>
            <a:r>
              <a:rPr lang="en-US" altLang="en-US" dirty="0"/>
              <a:t>Likewise,</a:t>
            </a:r>
            <a:endParaRPr lang="en-US" dirty="0"/>
          </a:p>
        </p:txBody>
      </p:sp>
      <p:graphicFrame>
        <p:nvGraphicFramePr>
          <p:cNvPr id="14" name="Content Placeholder 13" descr="t right arrow 0^+">
            <a:extLst>
              <a:ext uri="{FF2B5EF4-FFF2-40B4-BE49-F238E27FC236}">
                <a16:creationId xmlns:a16="http://schemas.microsoft.com/office/drawing/2014/main" xmlns="" id="{D52C80E9-A272-4451-9959-60D1990419EF}"/>
              </a:ext>
            </a:extLst>
          </p:cNvPr>
          <p:cNvGraphicFramePr>
            <a:graphicFrameLocks noGrp="1" noChangeAspect="1"/>
          </p:cNvGraphicFramePr>
          <p:nvPr>
            <p:ph sz="quarter" idx="27"/>
            <p:extLst>
              <p:ext uri="{D42A27DB-BD31-4B8C-83A1-F6EECF244321}">
                <p14:modId xmlns:p14="http://schemas.microsoft.com/office/powerpoint/2010/main" val="2240591514"/>
              </p:ext>
            </p:extLst>
          </p:nvPr>
        </p:nvGraphicFramePr>
        <p:xfrm>
          <a:off x="2052638" y="1978025"/>
          <a:ext cx="876300" cy="355600"/>
        </p:xfrm>
        <a:graphic>
          <a:graphicData uri="http://schemas.openxmlformats.org/presentationml/2006/ole">
            <mc:AlternateContent xmlns:mc="http://schemas.openxmlformats.org/markup-compatibility/2006">
              <mc:Choice xmlns:v="urn:schemas-microsoft-com:vml" Requires="v">
                <p:oleObj spid="_x0000_s461362" name="Equation" r:id="rId5" imgW="876240" imgH="355320" progId="Equation.DSMT4">
                  <p:embed/>
                </p:oleObj>
              </mc:Choice>
              <mc:Fallback>
                <p:oleObj name="Equation" r:id="rId5" imgW="876240" imgH="355320" progId="Equation.DSMT4">
                  <p:embed/>
                  <p:pic>
                    <p:nvPicPr>
                      <p:cNvPr id="13" name="Object 12">
                        <a:extLst>
                          <a:ext uri="{FF2B5EF4-FFF2-40B4-BE49-F238E27FC236}">
                            <a16:creationId xmlns:a16="http://schemas.microsoft.com/office/drawing/2014/main" xmlns="" id="{2519364E-A0D5-473D-B113-A93EA9CD2758}"/>
                          </a:ext>
                        </a:extLst>
                      </p:cNvPr>
                      <p:cNvPicPr/>
                      <p:nvPr/>
                    </p:nvPicPr>
                    <p:blipFill>
                      <a:blip r:embed="rId6"/>
                      <a:stretch>
                        <a:fillRect/>
                      </a:stretch>
                    </p:blipFill>
                    <p:spPr>
                      <a:xfrm>
                        <a:off x="2052638" y="1978025"/>
                        <a:ext cx="876300" cy="35560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xmlns="" id="{F99FAE05-3ED8-4A29-A895-2F5AC895614B}"/>
              </a:ext>
            </a:extLst>
          </p:cNvPr>
          <p:cNvSpPr>
            <a:spLocks noGrp="1"/>
          </p:cNvSpPr>
          <p:nvPr>
            <p:ph sz="quarter" idx="28"/>
          </p:nvPr>
        </p:nvSpPr>
        <p:spPr>
          <a:xfrm>
            <a:off x="3006784" y="2031556"/>
            <a:ext cx="8853265" cy="329373"/>
          </a:xfrm>
        </p:spPr>
        <p:txBody>
          <a:bodyPr/>
          <a:lstStyle/>
          <a:p>
            <a:r>
              <a:rPr lang="en-US" altLang="en-US" dirty="0"/>
              <a:t>indicates that we consider only values of </a:t>
            </a:r>
            <a:r>
              <a:rPr lang="en-US" altLang="en-US" i="1" dirty="0"/>
              <a:t>t </a:t>
            </a:r>
            <a:r>
              <a:rPr lang="en-US" altLang="en-US" dirty="0"/>
              <a:t>that are greater than 0.</a:t>
            </a:r>
            <a:endParaRPr lang="en-US" dirty="0"/>
          </a:p>
        </p:txBody>
      </p:sp>
    </p:spTree>
    <p:extLst>
      <p:ext uri="{BB962C8B-B14F-4D97-AF65-F5344CB8AC3E}">
        <p14:creationId xmlns:p14="http://schemas.microsoft.com/office/powerpoint/2010/main" val="926359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en-US" dirty="0"/>
              <a:t>One-Sided Limits (3 of 5)</a:t>
            </a:r>
            <a:endParaRPr lang="en-US" dirty="0"/>
          </a:p>
        </p:txBody>
      </p:sp>
      <p:sp>
        <p:nvSpPr>
          <p:cNvPr id="2" name="Content Placeholder 1"/>
          <p:cNvSpPr>
            <a:spLocks noGrp="1"/>
          </p:cNvSpPr>
          <p:nvPr>
            <p:ph sz="quarter" idx="23"/>
          </p:nvPr>
        </p:nvSpPr>
        <p:spPr/>
        <p:txBody>
          <a:bodyPr/>
          <a:lstStyle/>
          <a:p>
            <a:r>
              <a:rPr lang="en-US" b="1">
                <a:solidFill>
                  <a:srgbClr val="EF2E24"/>
                </a:solidFill>
              </a:rPr>
              <a:t>2 Intuitive Definition </a:t>
            </a:r>
            <a:r>
              <a:rPr lang="en-US" b="1" dirty="0">
                <a:solidFill>
                  <a:srgbClr val="EF2E24"/>
                </a:solidFill>
              </a:rPr>
              <a:t>of One-Sided Limits </a:t>
            </a:r>
            <a:r>
              <a:rPr lang="en-US" dirty="0"/>
              <a:t>We write</a:t>
            </a:r>
          </a:p>
          <a:p>
            <a:endParaRPr lang="en-US" dirty="0"/>
          </a:p>
        </p:txBody>
      </p:sp>
      <p:graphicFrame>
        <p:nvGraphicFramePr>
          <p:cNvPr id="11" name="Content Placeholder 10" descr="lim_(x right arrow a^(negative)) (f(x)) = L"/>
          <p:cNvGraphicFramePr>
            <a:graphicFrameLocks noGrp="1" noChangeAspect="1"/>
          </p:cNvGraphicFramePr>
          <p:nvPr>
            <p:ph sz="quarter" idx="24"/>
            <p:extLst>
              <p:ext uri="{D42A27DB-BD31-4B8C-83A1-F6EECF244321}">
                <p14:modId xmlns:p14="http://schemas.microsoft.com/office/powerpoint/2010/main" val="2309462863"/>
              </p:ext>
            </p:extLst>
          </p:nvPr>
        </p:nvGraphicFramePr>
        <p:xfrm>
          <a:off x="5465763" y="1857374"/>
          <a:ext cx="1455515" cy="466725"/>
        </p:xfrm>
        <a:graphic>
          <a:graphicData uri="http://schemas.openxmlformats.org/presentationml/2006/ole">
            <mc:AlternateContent xmlns:mc="http://schemas.openxmlformats.org/markup-compatibility/2006">
              <mc:Choice xmlns:v="urn:schemas-microsoft-com:vml" Requires="v">
                <p:oleObj spid="_x0000_s484623" name="Equation" r:id="rId3" imgW="1663560" imgH="533160" progId="Equation.DSMT4">
                  <p:embed/>
                </p:oleObj>
              </mc:Choice>
              <mc:Fallback>
                <p:oleObj name="Equation" r:id="rId3" imgW="1663560" imgH="533160" progId="Equation.DSMT4">
                  <p:embed/>
                  <p:pic>
                    <p:nvPicPr>
                      <p:cNvPr id="0" name=""/>
                      <p:cNvPicPr/>
                      <p:nvPr/>
                    </p:nvPicPr>
                    <p:blipFill>
                      <a:blip r:embed="rId4"/>
                      <a:stretch>
                        <a:fillRect/>
                      </a:stretch>
                    </p:blipFill>
                    <p:spPr>
                      <a:xfrm>
                        <a:off x="5465763" y="1857374"/>
                        <a:ext cx="1455515" cy="466725"/>
                      </a:xfrm>
                      <a:prstGeom prst="rect">
                        <a:avLst/>
                      </a:prstGeom>
                    </p:spPr>
                  </p:pic>
                </p:oleObj>
              </mc:Fallback>
            </mc:AlternateContent>
          </a:graphicData>
        </a:graphic>
      </p:graphicFrame>
      <p:sp>
        <p:nvSpPr>
          <p:cNvPr id="4" name="Content Placeholder 3"/>
          <p:cNvSpPr>
            <a:spLocks noGrp="1"/>
          </p:cNvSpPr>
          <p:nvPr>
            <p:ph sz="quarter" idx="25"/>
          </p:nvPr>
        </p:nvSpPr>
        <p:spPr>
          <a:xfrm>
            <a:off x="736600" y="2500560"/>
            <a:ext cx="10712450" cy="2033341"/>
          </a:xfrm>
        </p:spPr>
        <p:txBody>
          <a:bodyPr/>
          <a:lstStyle/>
          <a:p>
            <a:pPr>
              <a:lnSpc>
                <a:spcPct val="100000"/>
              </a:lnSpc>
              <a:spcAft>
                <a:spcPts val="600"/>
              </a:spcAft>
            </a:pPr>
            <a:r>
              <a:rPr lang="en-US" dirty="0"/>
              <a:t>and say the </a:t>
            </a:r>
            <a:r>
              <a:rPr lang="en-US" b="1" dirty="0"/>
              <a:t>left-hand limit </a:t>
            </a:r>
            <a:r>
              <a:rPr lang="en-US" dirty="0"/>
              <a:t>of </a:t>
            </a:r>
            <a:r>
              <a:rPr lang="en-US" i="1" dirty="0"/>
              <a:t>f</a:t>
            </a:r>
            <a:r>
              <a:rPr lang="en-US" sz="400" i="1" dirty="0"/>
              <a:t> </a:t>
            </a:r>
            <a:r>
              <a:rPr lang="en-US" dirty="0"/>
              <a:t>(</a:t>
            </a:r>
            <a:r>
              <a:rPr lang="en-US" i="1" dirty="0"/>
              <a:t>x</a:t>
            </a:r>
            <a:r>
              <a:rPr lang="en-US" dirty="0"/>
              <a:t>) as </a:t>
            </a:r>
            <a:r>
              <a:rPr lang="en-US" i="1" dirty="0"/>
              <a:t>x</a:t>
            </a:r>
            <a:r>
              <a:rPr lang="en-US" dirty="0"/>
              <a:t> approaches </a:t>
            </a:r>
            <a:r>
              <a:rPr lang="en-US" i="1" dirty="0"/>
              <a:t>a</a:t>
            </a:r>
            <a:r>
              <a:rPr lang="en-US" dirty="0"/>
              <a:t> [or the limit of </a:t>
            </a:r>
            <a:r>
              <a:rPr lang="en-US" i="1" dirty="0"/>
              <a:t>f</a:t>
            </a:r>
            <a:r>
              <a:rPr lang="en-US" sz="400" i="1" dirty="0"/>
              <a:t> </a:t>
            </a:r>
            <a:r>
              <a:rPr lang="en-US" dirty="0"/>
              <a:t>(</a:t>
            </a:r>
            <a:r>
              <a:rPr lang="en-US" i="1" dirty="0"/>
              <a:t>x</a:t>
            </a:r>
            <a:r>
              <a:rPr lang="en-US" dirty="0"/>
              <a:t>) as</a:t>
            </a:r>
            <a:br>
              <a:rPr lang="en-US" dirty="0"/>
            </a:br>
            <a:r>
              <a:rPr lang="en-US" i="1" dirty="0"/>
              <a:t>x</a:t>
            </a:r>
            <a:r>
              <a:rPr lang="en-US" dirty="0"/>
              <a:t> approaches </a:t>
            </a:r>
            <a:r>
              <a:rPr lang="en-US" i="1" dirty="0"/>
              <a:t>a</a:t>
            </a:r>
            <a:r>
              <a:rPr lang="en-US" dirty="0"/>
              <a:t> </a:t>
            </a:r>
            <a:r>
              <a:rPr lang="en-US" i="1" dirty="0"/>
              <a:t>from the left</a:t>
            </a:r>
            <a:r>
              <a:rPr lang="en-US" dirty="0"/>
              <a:t>] is equal to </a:t>
            </a:r>
            <a:r>
              <a:rPr lang="en-US" i="1" dirty="0"/>
              <a:t>L</a:t>
            </a:r>
            <a:r>
              <a:rPr lang="en-US" dirty="0"/>
              <a:t> if we can make the values of </a:t>
            </a:r>
            <a:r>
              <a:rPr lang="en-US" i="1" dirty="0"/>
              <a:t>f</a:t>
            </a:r>
            <a:r>
              <a:rPr lang="en-US" sz="400" i="1" dirty="0"/>
              <a:t> </a:t>
            </a:r>
            <a:r>
              <a:rPr lang="en-US" dirty="0"/>
              <a:t>(</a:t>
            </a:r>
            <a:r>
              <a:rPr lang="en-US" i="1" dirty="0"/>
              <a:t>x</a:t>
            </a:r>
            <a:r>
              <a:rPr lang="en-US" dirty="0"/>
              <a:t>)</a:t>
            </a:r>
            <a:br>
              <a:rPr lang="en-US" dirty="0"/>
            </a:br>
            <a:r>
              <a:rPr lang="en-US" dirty="0"/>
              <a:t>arbitrarily close to </a:t>
            </a:r>
            <a:r>
              <a:rPr lang="en-US" i="1" dirty="0"/>
              <a:t>L</a:t>
            </a:r>
            <a:r>
              <a:rPr lang="en-US" dirty="0"/>
              <a:t> by restricting </a:t>
            </a:r>
            <a:r>
              <a:rPr lang="en-US" i="1" dirty="0"/>
              <a:t>x</a:t>
            </a:r>
            <a:r>
              <a:rPr lang="en-US" dirty="0"/>
              <a:t> to be sufficiently close to </a:t>
            </a:r>
            <a:r>
              <a:rPr lang="en-US" i="1" dirty="0"/>
              <a:t>a</a:t>
            </a:r>
            <a:r>
              <a:rPr lang="en-US" dirty="0"/>
              <a:t> with </a:t>
            </a:r>
            <a:r>
              <a:rPr lang="en-US" i="1" dirty="0"/>
              <a:t>x</a:t>
            </a:r>
            <a:r>
              <a:rPr lang="en-US" dirty="0"/>
              <a:t> </a:t>
            </a:r>
            <a:r>
              <a:rPr lang="en-US" i="1" dirty="0"/>
              <a:t>less than a</a:t>
            </a:r>
            <a:r>
              <a:rPr lang="en-US" dirty="0"/>
              <a:t>.</a:t>
            </a:r>
          </a:p>
          <a:p>
            <a:pPr>
              <a:lnSpc>
                <a:spcPct val="100000"/>
              </a:lnSpc>
              <a:spcAft>
                <a:spcPts val="600"/>
              </a:spcAft>
            </a:pPr>
            <a:r>
              <a:rPr lang="en-US" dirty="0"/>
              <a:t>We write</a:t>
            </a:r>
          </a:p>
        </p:txBody>
      </p:sp>
      <p:graphicFrame>
        <p:nvGraphicFramePr>
          <p:cNvPr id="12" name="Content Placeholder 11" descr="lim_(x right arrow a^(+)) (f(x)) = L"/>
          <p:cNvGraphicFramePr>
            <a:graphicFrameLocks noGrp="1" noChangeAspect="1"/>
          </p:cNvGraphicFramePr>
          <p:nvPr>
            <p:ph sz="quarter" idx="29"/>
            <p:extLst>
              <p:ext uri="{D42A27DB-BD31-4B8C-83A1-F6EECF244321}">
                <p14:modId xmlns:p14="http://schemas.microsoft.com/office/powerpoint/2010/main" val="3720933993"/>
              </p:ext>
            </p:extLst>
          </p:nvPr>
        </p:nvGraphicFramePr>
        <p:xfrm>
          <a:off x="5158433" y="4382943"/>
          <a:ext cx="1674167" cy="549673"/>
        </p:xfrm>
        <a:graphic>
          <a:graphicData uri="http://schemas.openxmlformats.org/presentationml/2006/ole">
            <mc:AlternateContent xmlns:mc="http://schemas.openxmlformats.org/markup-compatibility/2006">
              <mc:Choice xmlns:v="urn:schemas-microsoft-com:vml" Requires="v">
                <p:oleObj spid="_x0000_s484624" name="Equation" r:id="rId5" imgW="1739880" imgH="571320" progId="Equation.DSMT4">
                  <p:embed/>
                </p:oleObj>
              </mc:Choice>
              <mc:Fallback>
                <p:oleObj name="Equation" r:id="rId5" imgW="1739880" imgH="571320" progId="Equation.DSMT4">
                  <p:embed/>
                  <p:pic>
                    <p:nvPicPr>
                      <p:cNvPr id="0" name=""/>
                      <p:cNvPicPr/>
                      <p:nvPr/>
                    </p:nvPicPr>
                    <p:blipFill>
                      <a:blip r:embed="rId6"/>
                      <a:stretch>
                        <a:fillRect/>
                      </a:stretch>
                    </p:blipFill>
                    <p:spPr>
                      <a:xfrm>
                        <a:off x="5158433" y="4382943"/>
                        <a:ext cx="1674167" cy="549673"/>
                      </a:xfrm>
                      <a:prstGeom prst="rect">
                        <a:avLst/>
                      </a:prstGeom>
                    </p:spPr>
                  </p:pic>
                </p:oleObj>
              </mc:Fallback>
            </mc:AlternateContent>
          </a:graphicData>
        </a:graphic>
      </p:graphicFrame>
      <p:sp>
        <p:nvSpPr>
          <p:cNvPr id="9" name="Content Placeholder 8"/>
          <p:cNvSpPr>
            <a:spLocks noGrp="1"/>
          </p:cNvSpPr>
          <p:nvPr>
            <p:ph sz="quarter" idx="30"/>
          </p:nvPr>
        </p:nvSpPr>
        <p:spPr>
          <a:xfrm>
            <a:off x="736600" y="5077912"/>
            <a:ext cx="10718800" cy="1403099"/>
          </a:xfrm>
        </p:spPr>
        <p:txBody>
          <a:bodyPr/>
          <a:lstStyle/>
          <a:p>
            <a:r>
              <a:rPr lang="en-US" dirty="0"/>
              <a:t>and say that the </a:t>
            </a:r>
            <a:r>
              <a:rPr lang="en-US" b="1" dirty="0"/>
              <a:t>right-hand limit </a:t>
            </a:r>
            <a:r>
              <a:rPr lang="en-US" dirty="0"/>
              <a:t>of </a:t>
            </a:r>
            <a:r>
              <a:rPr lang="en-US" i="1" dirty="0"/>
              <a:t>f</a:t>
            </a:r>
            <a:r>
              <a:rPr lang="en-US" sz="1000" i="1" dirty="0"/>
              <a:t> </a:t>
            </a:r>
            <a:r>
              <a:rPr lang="en-US" dirty="0"/>
              <a:t>(</a:t>
            </a:r>
            <a:r>
              <a:rPr lang="en-US" i="1" dirty="0"/>
              <a:t>x</a:t>
            </a:r>
            <a:r>
              <a:rPr lang="en-US" dirty="0"/>
              <a:t>) as </a:t>
            </a:r>
            <a:r>
              <a:rPr lang="en-US" i="1" dirty="0"/>
              <a:t>x </a:t>
            </a:r>
            <a:r>
              <a:rPr lang="en-US" dirty="0"/>
              <a:t>approaches </a:t>
            </a:r>
            <a:r>
              <a:rPr lang="en-US" i="1" dirty="0"/>
              <a:t>a </a:t>
            </a:r>
            <a:r>
              <a:rPr lang="en-US" dirty="0"/>
              <a:t>[or the limit of </a:t>
            </a:r>
            <a:r>
              <a:rPr lang="en-US" i="1" dirty="0"/>
              <a:t>f</a:t>
            </a:r>
            <a:r>
              <a:rPr lang="en-US" sz="1000" i="1" dirty="0"/>
              <a:t> </a:t>
            </a:r>
            <a:r>
              <a:rPr lang="en-US" dirty="0"/>
              <a:t>(</a:t>
            </a:r>
            <a:r>
              <a:rPr lang="en-US" i="1" dirty="0"/>
              <a:t>x</a:t>
            </a:r>
            <a:r>
              <a:rPr lang="en-US" dirty="0"/>
              <a:t>) as </a:t>
            </a:r>
            <a:r>
              <a:rPr lang="en-US" i="1" dirty="0"/>
              <a:t>x </a:t>
            </a:r>
            <a:r>
              <a:rPr lang="en-US" dirty="0"/>
              <a:t>approaches </a:t>
            </a:r>
            <a:r>
              <a:rPr lang="en-US" i="1" dirty="0"/>
              <a:t>a from the right</a:t>
            </a:r>
            <a:r>
              <a:rPr lang="en-US" dirty="0"/>
              <a:t>] is equal to </a:t>
            </a:r>
            <a:r>
              <a:rPr lang="en-US" i="1" dirty="0"/>
              <a:t>L </a:t>
            </a:r>
            <a:r>
              <a:rPr lang="en-US" dirty="0"/>
              <a:t>if we can make the values of </a:t>
            </a:r>
            <a:r>
              <a:rPr lang="en-US" i="1" dirty="0"/>
              <a:t>f</a:t>
            </a:r>
            <a:r>
              <a:rPr lang="en-US" sz="1000" i="1" dirty="0"/>
              <a:t> </a:t>
            </a:r>
            <a:r>
              <a:rPr lang="en-US" i="1" dirty="0"/>
              <a:t>(x</a:t>
            </a:r>
            <a:r>
              <a:rPr lang="en-US" dirty="0"/>
              <a:t>) arbitrarily close to </a:t>
            </a:r>
            <a:r>
              <a:rPr lang="en-US" i="1" dirty="0"/>
              <a:t>L </a:t>
            </a:r>
            <a:r>
              <a:rPr lang="en-US" dirty="0"/>
              <a:t>by restricting </a:t>
            </a:r>
            <a:r>
              <a:rPr lang="en-US" i="1" dirty="0"/>
              <a:t>x </a:t>
            </a:r>
            <a:r>
              <a:rPr lang="en-US" dirty="0"/>
              <a:t>to be sufficiently close to </a:t>
            </a:r>
            <a:r>
              <a:rPr lang="en-US" i="1" dirty="0"/>
              <a:t>a </a:t>
            </a:r>
            <a:r>
              <a:rPr lang="en-US" dirty="0"/>
              <a:t>with </a:t>
            </a:r>
            <a:r>
              <a:rPr lang="en-US" i="1" dirty="0"/>
              <a:t>x greater than a</a:t>
            </a:r>
            <a:r>
              <a:rPr lang="en-US" dirty="0"/>
              <a:t>.</a:t>
            </a:r>
            <a:endParaRPr lang="en-US" altLang="en-US" dirty="0"/>
          </a:p>
          <a:p>
            <a:endParaRPr lang="en-US" dirty="0"/>
          </a:p>
        </p:txBody>
      </p:sp>
    </p:spTree>
    <p:extLst>
      <p:ext uri="{BB962C8B-B14F-4D97-AF65-F5344CB8AC3E}">
        <p14:creationId xmlns:p14="http://schemas.microsoft.com/office/powerpoint/2010/main" val="2847776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altLang="en-US" dirty="0"/>
              <a:t>One-Sided Limits (4 of 5)</a:t>
            </a:r>
            <a:endParaRPr lang="en-US" dirty="0"/>
          </a:p>
        </p:txBody>
      </p:sp>
      <p:sp>
        <p:nvSpPr>
          <p:cNvPr id="2" name="Content Placeholder 1"/>
          <p:cNvSpPr>
            <a:spLocks noGrp="1"/>
          </p:cNvSpPr>
          <p:nvPr>
            <p:ph sz="quarter" idx="23"/>
          </p:nvPr>
        </p:nvSpPr>
        <p:spPr>
          <a:xfrm>
            <a:off x="736600" y="1289050"/>
            <a:ext cx="3610811" cy="477838"/>
          </a:xfrm>
        </p:spPr>
        <p:txBody>
          <a:bodyPr/>
          <a:lstStyle/>
          <a:p>
            <a:r>
              <a:rPr lang="en-US" dirty="0"/>
              <a:t>For instance, the notation</a:t>
            </a:r>
            <a:endParaRPr lang="en-US" altLang="en-US" dirty="0"/>
          </a:p>
        </p:txBody>
      </p:sp>
      <p:graphicFrame>
        <p:nvGraphicFramePr>
          <p:cNvPr id="19" name="Content Placeholder 18" descr="x right arrow 5^negative"/>
          <p:cNvGraphicFramePr>
            <a:graphicFrameLocks noGrp="1" noChangeAspect="1"/>
          </p:cNvGraphicFramePr>
          <p:nvPr>
            <p:ph sz="quarter" idx="24"/>
            <p:extLst>
              <p:ext uri="{D42A27DB-BD31-4B8C-83A1-F6EECF244321}">
                <p14:modId xmlns:p14="http://schemas.microsoft.com/office/powerpoint/2010/main" val="294857806"/>
              </p:ext>
            </p:extLst>
          </p:nvPr>
        </p:nvGraphicFramePr>
        <p:xfrm>
          <a:off x="4218491" y="1228822"/>
          <a:ext cx="1011236" cy="377646"/>
        </p:xfrm>
        <a:graphic>
          <a:graphicData uri="http://schemas.openxmlformats.org/presentationml/2006/ole">
            <mc:AlternateContent xmlns:mc="http://schemas.openxmlformats.org/markup-compatibility/2006">
              <mc:Choice xmlns:v="urn:schemas-microsoft-com:vml" Requires="v">
                <p:oleObj spid="_x0000_s485902" name="Equation" r:id="rId3" imgW="952200" imgH="355320" progId="Equation.DSMT4">
                  <p:embed/>
                </p:oleObj>
              </mc:Choice>
              <mc:Fallback>
                <p:oleObj name="Equation" r:id="rId3" imgW="952200" imgH="355320" progId="Equation.DSMT4">
                  <p:embed/>
                  <p:pic>
                    <p:nvPicPr>
                      <p:cNvPr id="0" name=""/>
                      <p:cNvPicPr/>
                      <p:nvPr/>
                    </p:nvPicPr>
                    <p:blipFill>
                      <a:blip r:embed="rId4"/>
                      <a:stretch>
                        <a:fillRect/>
                      </a:stretch>
                    </p:blipFill>
                    <p:spPr>
                      <a:xfrm>
                        <a:off x="4218491" y="1228822"/>
                        <a:ext cx="1011236" cy="377646"/>
                      </a:xfrm>
                      <a:prstGeom prst="rect">
                        <a:avLst/>
                      </a:prstGeom>
                    </p:spPr>
                  </p:pic>
                </p:oleObj>
              </mc:Fallback>
            </mc:AlternateContent>
          </a:graphicData>
        </a:graphic>
      </p:graphicFrame>
      <p:sp>
        <p:nvSpPr>
          <p:cNvPr id="5" name="Content Placeholder 4"/>
          <p:cNvSpPr>
            <a:spLocks noGrp="1"/>
          </p:cNvSpPr>
          <p:nvPr>
            <p:ph sz="quarter" idx="26"/>
          </p:nvPr>
        </p:nvSpPr>
        <p:spPr>
          <a:xfrm>
            <a:off x="5277853" y="1321232"/>
            <a:ext cx="5359400" cy="473665"/>
          </a:xfrm>
        </p:spPr>
        <p:txBody>
          <a:bodyPr/>
          <a:lstStyle/>
          <a:p>
            <a:r>
              <a:rPr lang="en-US" dirty="0"/>
              <a:t>means that we consider only </a:t>
            </a:r>
            <a:r>
              <a:rPr lang="en-US" i="1" dirty="0"/>
              <a:t>x </a:t>
            </a:r>
            <a:r>
              <a:rPr lang="en-US" dirty="0"/>
              <a:t>&lt; 5, and</a:t>
            </a:r>
            <a:endParaRPr lang="en-US" altLang="en-US" dirty="0"/>
          </a:p>
        </p:txBody>
      </p:sp>
      <p:graphicFrame>
        <p:nvGraphicFramePr>
          <p:cNvPr id="20" name="Content Placeholder 19" descr="x right arrow 5^+"/>
          <p:cNvGraphicFramePr>
            <a:graphicFrameLocks noGrp="1" noChangeAspect="1"/>
          </p:cNvGraphicFramePr>
          <p:nvPr>
            <p:ph sz="quarter" idx="25"/>
            <p:extLst>
              <p:ext uri="{D42A27DB-BD31-4B8C-83A1-F6EECF244321}">
                <p14:modId xmlns:p14="http://schemas.microsoft.com/office/powerpoint/2010/main" val="1992396351"/>
              </p:ext>
            </p:extLst>
          </p:nvPr>
        </p:nvGraphicFramePr>
        <p:xfrm>
          <a:off x="736600" y="1620503"/>
          <a:ext cx="955825" cy="356937"/>
        </p:xfrm>
        <a:graphic>
          <a:graphicData uri="http://schemas.openxmlformats.org/presentationml/2006/ole">
            <mc:AlternateContent xmlns:mc="http://schemas.openxmlformats.org/markup-compatibility/2006">
              <mc:Choice xmlns:v="urn:schemas-microsoft-com:vml" Requires="v">
                <p:oleObj spid="_x0000_s485903" name="Equation" r:id="rId5" imgW="952200" imgH="355320" progId="Equation.DSMT4">
                  <p:embed/>
                </p:oleObj>
              </mc:Choice>
              <mc:Fallback>
                <p:oleObj name="Equation" r:id="rId5" imgW="952200" imgH="355320" progId="Equation.DSMT4">
                  <p:embed/>
                  <p:pic>
                    <p:nvPicPr>
                      <p:cNvPr id="0" name=""/>
                      <p:cNvPicPr/>
                      <p:nvPr/>
                    </p:nvPicPr>
                    <p:blipFill>
                      <a:blip r:embed="rId6"/>
                      <a:stretch>
                        <a:fillRect/>
                      </a:stretch>
                    </p:blipFill>
                    <p:spPr>
                      <a:xfrm>
                        <a:off x="736600" y="1620503"/>
                        <a:ext cx="955825" cy="356937"/>
                      </a:xfrm>
                      <a:prstGeom prst="rect">
                        <a:avLst/>
                      </a:prstGeom>
                    </p:spPr>
                  </p:pic>
                </p:oleObj>
              </mc:Fallback>
            </mc:AlternateContent>
          </a:graphicData>
        </a:graphic>
      </p:graphicFrame>
      <p:sp>
        <p:nvSpPr>
          <p:cNvPr id="6" name="Content Placeholder 5"/>
          <p:cNvSpPr>
            <a:spLocks noGrp="1"/>
          </p:cNvSpPr>
          <p:nvPr>
            <p:ph sz="quarter" idx="27"/>
          </p:nvPr>
        </p:nvSpPr>
        <p:spPr>
          <a:xfrm>
            <a:off x="1692424" y="1698971"/>
            <a:ext cx="9762975" cy="587376"/>
          </a:xfrm>
        </p:spPr>
        <p:txBody>
          <a:bodyPr/>
          <a:lstStyle/>
          <a:p>
            <a:r>
              <a:rPr lang="en-US" dirty="0"/>
              <a:t>means that we consider only </a:t>
            </a:r>
            <a:r>
              <a:rPr lang="en-US" i="1" dirty="0"/>
              <a:t>x </a:t>
            </a:r>
            <a:r>
              <a:rPr lang="en-US" dirty="0"/>
              <a:t>&gt; 5. Definition 2 is illustrated in Figure 6.</a:t>
            </a:r>
          </a:p>
          <a:p>
            <a:endParaRPr lang="en-US" dirty="0"/>
          </a:p>
        </p:txBody>
      </p:sp>
      <p:sp>
        <p:nvSpPr>
          <p:cNvPr id="13" name="Content Placeholder 12"/>
          <p:cNvSpPr>
            <a:spLocks noGrp="1"/>
          </p:cNvSpPr>
          <p:nvPr>
            <p:ph sz="quarter" idx="34"/>
          </p:nvPr>
        </p:nvSpPr>
        <p:spPr>
          <a:xfrm>
            <a:off x="5197643" y="5670466"/>
            <a:ext cx="892479" cy="305635"/>
          </a:xfrm>
        </p:spPr>
        <p:txBody>
          <a:bodyPr/>
          <a:lstStyle/>
          <a:p>
            <a:r>
              <a:rPr lang="en-US" altLang="en-US" sz="1200" b="1" dirty="0"/>
              <a:t>Figure 6</a:t>
            </a:r>
            <a:endParaRPr lang="en-US" sz="1200" dirty="0"/>
          </a:p>
        </p:txBody>
      </p:sp>
      <p:sp>
        <p:nvSpPr>
          <p:cNvPr id="10" name="Content Placeholder 9"/>
          <p:cNvSpPr>
            <a:spLocks noGrp="1"/>
          </p:cNvSpPr>
          <p:nvPr>
            <p:ph sz="quarter" idx="31"/>
          </p:nvPr>
        </p:nvSpPr>
        <p:spPr>
          <a:xfrm>
            <a:off x="2426270" y="5047916"/>
            <a:ext cx="236718" cy="278062"/>
          </a:xfrm>
        </p:spPr>
        <p:txBody>
          <a:bodyPr/>
          <a:lstStyle/>
          <a:p>
            <a:r>
              <a:rPr lang="en-US" sz="1400" dirty="0"/>
              <a:t>(a)</a:t>
            </a:r>
          </a:p>
        </p:txBody>
      </p:sp>
      <p:graphicFrame>
        <p:nvGraphicFramePr>
          <p:cNvPr id="22" name="Content Placeholder 21" descr="lim_(x right arrow a^(negative)) (f(x)) = L"/>
          <p:cNvGraphicFramePr>
            <a:graphicFrameLocks noGrp="1" noChangeAspect="1"/>
          </p:cNvGraphicFramePr>
          <p:nvPr>
            <p:ph sz="quarter" idx="33"/>
            <p:extLst>
              <p:ext uri="{D42A27DB-BD31-4B8C-83A1-F6EECF244321}">
                <p14:modId xmlns:p14="http://schemas.microsoft.com/office/powerpoint/2010/main" val="1242590530"/>
              </p:ext>
            </p:extLst>
          </p:nvPr>
        </p:nvGraphicFramePr>
        <p:xfrm>
          <a:off x="2763156" y="4995740"/>
          <a:ext cx="1215287" cy="389730"/>
        </p:xfrm>
        <a:graphic>
          <a:graphicData uri="http://schemas.openxmlformats.org/presentationml/2006/ole">
            <mc:AlternateContent xmlns:mc="http://schemas.openxmlformats.org/markup-compatibility/2006">
              <mc:Choice xmlns:v="urn:schemas-microsoft-com:vml" Requires="v">
                <p:oleObj spid="_x0000_s485904" name="Equation" r:id="rId7" imgW="1663560" imgH="533160" progId="Equation.DSMT4">
                  <p:embed/>
                </p:oleObj>
              </mc:Choice>
              <mc:Fallback>
                <p:oleObj name="Equation" r:id="rId7" imgW="1663560" imgH="533160" progId="Equation.DSMT4">
                  <p:embed/>
                  <p:pic>
                    <p:nvPicPr>
                      <p:cNvPr id="0" name=""/>
                      <p:cNvPicPr/>
                      <p:nvPr/>
                    </p:nvPicPr>
                    <p:blipFill>
                      <a:blip r:embed="rId8"/>
                      <a:stretch>
                        <a:fillRect/>
                      </a:stretch>
                    </p:blipFill>
                    <p:spPr>
                      <a:xfrm>
                        <a:off x="2763156" y="4995740"/>
                        <a:ext cx="1215287" cy="389730"/>
                      </a:xfrm>
                      <a:prstGeom prst="rect">
                        <a:avLst/>
                      </a:prstGeom>
                    </p:spPr>
                  </p:pic>
                </p:oleObj>
              </mc:Fallback>
            </mc:AlternateContent>
          </a:graphicData>
        </a:graphic>
      </p:graphicFrame>
      <p:pic>
        <p:nvPicPr>
          <p:cNvPr id="485380" name="Picture 4" descr="A curve is graphed on the x y coordinate plane. A perpendicular line from a point on the curve drawn to meet the x-axis at x is labeled f(x). Another perpendicular line from the endpoint of the curve drawn to meet the x-axis at a is labeled L.  A right arrow is placed between x and a."/>
          <p:cNvPicPr>
            <a:picLocks noGrp="1" noChangeAspect="1" noChangeArrowheads="1"/>
          </p:cNvPicPr>
          <p:nvPr>
            <p:ph sz="quarter" idx="29"/>
          </p:nvPr>
        </p:nvPicPr>
        <p:blipFill>
          <a:blip r:embed="rId9">
            <a:extLst>
              <a:ext uri="{28A0092B-C50C-407E-A947-70E740481C1C}">
                <a14:useLocalDpi xmlns:a14="http://schemas.microsoft.com/office/drawing/2010/main" val="0"/>
              </a:ext>
            </a:extLst>
          </a:blip>
          <a:srcRect/>
          <a:stretch>
            <a:fillRect/>
          </a:stretch>
        </p:blipFill>
        <p:spPr bwMode="auto">
          <a:xfrm>
            <a:off x="1692424" y="2465052"/>
            <a:ext cx="3835114" cy="2229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30"/>
          </p:nvPr>
        </p:nvSpPr>
        <p:spPr>
          <a:xfrm>
            <a:off x="6881450" y="5047991"/>
            <a:ext cx="305414" cy="337479"/>
          </a:xfrm>
        </p:spPr>
        <p:txBody>
          <a:bodyPr/>
          <a:lstStyle/>
          <a:p>
            <a:r>
              <a:rPr lang="en-US" sz="1400" dirty="0"/>
              <a:t>(b)</a:t>
            </a:r>
          </a:p>
        </p:txBody>
      </p:sp>
      <p:graphicFrame>
        <p:nvGraphicFramePr>
          <p:cNvPr id="21" name="Content Placeholder 20" descr="lim_(x right arrow a^(+)) (f(x)) = L"/>
          <p:cNvGraphicFramePr>
            <a:graphicFrameLocks noGrp="1" noChangeAspect="1"/>
          </p:cNvGraphicFramePr>
          <p:nvPr>
            <p:ph sz="quarter" idx="32"/>
            <p:extLst>
              <p:ext uri="{D42A27DB-BD31-4B8C-83A1-F6EECF244321}">
                <p14:modId xmlns:p14="http://schemas.microsoft.com/office/powerpoint/2010/main" val="4011502565"/>
              </p:ext>
            </p:extLst>
          </p:nvPr>
        </p:nvGraphicFramePr>
        <p:xfrm>
          <a:off x="7186864" y="4995740"/>
          <a:ext cx="1266473" cy="405890"/>
        </p:xfrm>
        <a:graphic>
          <a:graphicData uri="http://schemas.openxmlformats.org/presentationml/2006/ole">
            <mc:AlternateContent xmlns:mc="http://schemas.openxmlformats.org/markup-compatibility/2006">
              <mc:Choice xmlns:v="urn:schemas-microsoft-com:vml" Requires="v">
                <p:oleObj spid="_x0000_s485905" name="Equation" r:id="rId10" imgW="1663560" imgH="533160" progId="Equation.DSMT4">
                  <p:embed/>
                </p:oleObj>
              </mc:Choice>
              <mc:Fallback>
                <p:oleObj name="Equation" r:id="rId10" imgW="1663560" imgH="533160" progId="Equation.DSMT4">
                  <p:embed/>
                  <p:pic>
                    <p:nvPicPr>
                      <p:cNvPr id="0" name=""/>
                      <p:cNvPicPr/>
                      <p:nvPr/>
                    </p:nvPicPr>
                    <p:blipFill>
                      <a:blip r:embed="rId11"/>
                      <a:stretch>
                        <a:fillRect/>
                      </a:stretch>
                    </p:blipFill>
                    <p:spPr>
                      <a:xfrm>
                        <a:off x="7186864" y="4995740"/>
                        <a:ext cx="1266473" cy="405890"/>
                      </a:xfrm>
                      <a:prstGeom prst="rect">
                        <a:avLst/>
                      </a:prstGeom>
                    </p:spPr>
                  </p:pic>
                </p:oleObj>
              </mc:Fallback>
            </mc:AlternateContent>
          </a:graphicData>
        </a:graphic>
      </p:graphicFrame>
      <p:pic>
        <p:nvPicPr>
          <p:cNvPr id="485381" name="Picture 5" descr="A curve is graphed on the x y coordinate plane. A perpendicular from the starting point of the curve drawn to meet the x-axis at a is labeled L. Another perpendicular line from a point on the curve drawn to meet the x-axis at x is labeled f(x).  A left arrow is placed between x and a."/>
          <p:cNvPicPr>
            <a:picLocks noGrp="1" noChangeAspect="1" noChangeArrowheads="1"/>
          </p:cNvPicPr>
          <p:nvPr>
            <p:ph sz="quarter" idx="28"/>
          </p:nvPr>
        </p:nvPicPr>
        <p:blipFill>
          <a:blip r:embed="rId12">
            <a:extLst>
              <a:ext uri="{28A0092B-C50C-407E-A947-70E740481C1C}">
                <a14:useLocalDpi xmlns:a14="http://schemas.microsoft.com/office/drawing/2010/main" val="0"/>
              </a:ext>
            </a:extLst>
          </a:blip>
          <a:srcRect/>
          <a:stretch>
            <a:fillRect/>
          </a:stretch>
        </p:blipFill>
        <p:spPr bwMode="auto">
          <a:xfrm>
            <a:off x="6252607" y="2465052"/>
            <a:ext cx="3531405" cy="2199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6824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3FBD92-F277-437A-B7D2-EA00BB534540}"/>
              </a:ext>
            </a:extLst>
          </p:cNvPr>
          <p:cNvSpPr>
            <a:spLocks noGrp="1"/>
          </p:cNvSpPr>
          <p:nvPr>
            <p:ph type="title"/>
          </p:nvPr>
        </p:nvSpPr>
        <p:spPr/>
        <p:txBody>
          <a:bodyPr/>
          <a:lstStyle/>
          <a:p>
            <a:pPr algn="l"/>
            <a:r>
              <a:rPr lang="en-US" altLang="en-US" dirty="0"/>
              <a:t>One-Sided Limits </a:t>
            </a:r>
            <a:r>
              <a:rPr lang="en-US" altLang="en-US" b="0" dirty="0"/>
              <a:t>(5 of 5)</a:t>
            </a:r>
            <a:endParaRPr lang="en-US" dirty="0"/>
          </a:p>
        </p:txBody>
      </p:sp>
      <p:sp>
        <p:nvSpPr>
          <p:cNvPr id="3" name="Content Placeholder 2">
            <a:extLst>
              <a:ext uri="{FF2B5EF4-FFF2-40B4-BE49-F238E27FC236}">
                <a16:creationId xmlns:a16="http://schemas.microsoft.com/office/drawing/2014/main" xmlns="" id="{208CDF38-BD3D-463E-B556-D7F62F5A50E5}"/>
              </a:ext>
            </a:extLst>
          </p:cNvPr>
          <p:cNvSpPr>
            <a:spLocks noGrp="1"/>
          </p:cNvSpPr>
          <p:nvPr>
            <p:ph sz="quarter" idx="23"/>
          </p:nvPr>
        </p:nvSpPr>
        <p:spPr>
          <a:xfrm>
            <a:off x="736600" y="1289049"/>
            <a:ext cx="10718800" cy="1024660"/>
          </a:xfrm>
        </p:spPr>
        <p:txBody>
          <a:bodyPr/>
          <a:lstStyle/>
          <a:p>
            <a:r>
              <a:rPr lang="en-US" dirty="0"/>
              <a:t>Notice that Definition 2 differs from Definition 1 only in that we require </a:t>
            </a:r>
            <a:r>
              <a:rPr lang="en-US" i="1" dirty="0"/>
              <a:t>x </a:t>
            </a:r>
            <a:r>
              <a:rPr lang="en-US" dirty="0"/>
              <a:t>to be less than (or greater than) </a:t>
            </a:r>
            <a:r>
              <a:rPr lang="en-US" i="1" dirty="0"/>
              <a:t>a</a:t>
            </a:r>
            <a:r>
              <a:rPr lang="en-US" dirty="0"/>
              <a:t>. By comparing these definitions, we see that the following is true.</a:t>
            </a:r>
            <a:endParaRPr lang="en-US" altLang="en-US" dirty="0"/>
          </a:p>
        </p:txBody>
      </p:sp>
      <p:sp>
        <p:nvSpPr>
          <p:cNvPr id="4" name="Content Placeholder 3">
            <a:extLst>
              <a:ext uri="{FF2B5EF4-FFF2-40B4-BE49-F238E27FC236}">
                <a16:creationId xmlns:a16="http://schemas.microsoft.com/office/drawing/2014/main" xmlns="" id="{B89367F5-A860-46A2-95ED-414F785B3983}"/>
              </a:ext>
            </a:extLst>
          </p:cNvPr>
          <p:cNvSpPr>
            <a:spLocks noGrp="1"/>
          </p:cNvSpPr>
          <p:nvPr>
            <p:ph sz="quarter" idx="24"/>
          </p:nvPr>
        </p:nvSpPr>
        <p:spPr>
          <a:xfrm>
            <a:off x="767387" y="2735871"/>
            <a:ext cx="293207" cy="301756"/>
          </a:xfrm>
        </p:spPr>
        <p:txBody>
          <a:bodyPr/>
          <a:lstStyle/>
          <a:p>
            <a:r>
              <a:rPr lang="en-US" b="1" dirty="0">
                <a:solidFill>
                  <a:srgbClr val="EF2E24"/>
                </a:solidFill>
              </a:rPr>
              <a:t>3</a:t>
            </a:r>
          </a:p>
        </p:txBody>
      </p:sp>
      <p:graphicFrame>
        <p:nvGraphicFramePr>
          <p:cNvPr id="8" name="Content Placeholder 7" descr="lim_(x right arrow a) (f(x)) = L if and only if lim_(x right arrow a^(negative)) (f(x)) = L and lim_(x right arrow a^(+)) (f(x)) = L">
            <a:extLst>
              <a:ext uri="{FF2B5EF4-FFF2-40B4-BE49-F238E27FC236}">
                <a16:creationId xmlns:a16="http://schemas.microsoft.com/office/drawing/2014/main" xmlns="" id="{09E18B0D-C14B-4695-A491-6FD97922B4FE}"/>
              </a:ext>
            </a:extLst>
          </p:cNvPr>
          <p:cNvGraphicFramePr>
            <a:graphicFrameLocks noGrp="1" noChangeAspect="1"/>
          </p:cNvGraphicFramePr>
          <p:nvPr>
            <p:ph sz="quarter" idx="25"/>
            <p:extLst>
              <p:ext uri="{D42A27DB-BD31-4B8C-83A1-F6EECF244321}">
                <p14:modId xmlns:p14="http://schemas.microsoft.com/office/powerpoint/2010/main" val="698617722"/>
              </p:ext>
            </p:extLst>
          </p:nvPr>
        </p:nvGraphicFramePr>
        <p:xfrm>
          <a:off x="1619250" y="2674517"/>
          <a:ext cx="8947150" cy="571500"/>
        </p:xfrm>
        <a:graphic>
          <a:graphicData uri="http://schemas.openxmlformats.org/presentationml/2006/ole">
            <mc:AlternateContent xmlns:mc="http://schemas.openxmlformats.org/markup-compatibility/2006">
              <mc:Choice xmlns:v="urn:schemas-microsoft-com:vml" Requires="v">
                <p:oleObj spid="_x0000_s464155" name="Equation" r:id="rId3" imgW="8953200" imgH="571320" progId="Equation.DSMT4">
                  <p:embed/>
                </p:oleObj>
              </mc:Choice>
              <mc:Fallback>
                <p:oleObj name="Equation" r:id="rId3" imgW="8953200" imgH="571320" progId="Equation.DSMT4">
                  <p:embed/>
                  <p:pic>
                    <p:nvPicPr>
                      <p:cNvPr id="7" name="Object 6">
                        <a:extLst>
                          <a:ext uri="{FF2B5EF4-FFF2-40B4-BE49-F238E27FC236}">
                            <a16:creationId xmlns:a16="http://schemas.microsoft.com/office/drawing/2014/main" xmlns="" id="{B323211A-F2E7-424C-8F29-429F5BCBD2C1}"/>
                          </a:ext>
                        </a:extLst>
                      </p:cNvPr>
                      <p:cNvPicPr/>
                      <p:nvPr/>
                    </p:nvPicPr>
                    <p:blipFill>
                      <a:blip r:embed="rId4"/>
                      <a:stretch>
                        <a:fillRect/>
                      </a:stretch>
                    </p:blipFill>
                    <p:spPr>
                      <a:xfrm>
                        <a:off x="1619250" y="2674517"/>
                        <a:ext cx="8947150" cy="571500"/>
                      </a:xfrm>
                      <a:prstGeom prst="rect">
                        <a:avLst/>
                      </a:prstGeom>
                    </p:spPr>
                  </p:pic>
                </p:oleObj>
              </mc:Fallback>
            </mc:AlternateContent>
          </a:graphicData>
        </a:graphic>
      </p:graphicFrame>
    </p:spTree>
    <p:extLst>
      <p:ext uri="{BB962C8B-B14F-4D97-AF65-F5344CB8AC3E}">
        <p14:creationId xmlns:p14="http://schemas.microsoft.com/office/powerpoint/2010/main" val="3883550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0ECCAD-319B-47B1-AFF3-6CDA38542DD6}"/>
              </a:ext>
            </a:extLst>
          </p:cNvPr>
          <p:cNvSpPr>
            <a:spLocks noGrp="1"/>
          </p:cNvSpPr>
          <p:nvPr>
            <p:ph type="title"/>
          </p:nvPr>
        </p:nvSpPr>
        <p:spPr/>
        <p:txBody>
          <a:bodyPr/>
          <a:lstStyle/>
          <a:p>
            <a:pPr algn="l"/>
            <a:r>
              <a:rPr lang="en-US" altLang="en-US" dirty="0"/>
              <a:t>Example 4</a:t>
            </a:r>
            <a:endParaRPr lang="en-US" dirty="0"/>
          </a:p>
        </p:txBody>
      </p:sp>
      <p:sp>
        <p:nvSpPr>
          <p:cNvPr id="3" name="Content Placeholder 2">
            <a:extLst>
              <a:ext uri="{FF2B5EF4-FFF2-40B4-BE49-F238E27FC236}">
                <a16:creationId xmlns:a16="http://schemas.microsoft.com/office/drawing/2014/main" xmlns="" id="{AEED9518-38EF-4F31-A178-6DFC15B05CD2}"/>
              </a:ext>
            </a:extLst>
          </p:cNvPr>
          <p:cNvSpPr>
            <a:spLocks noGrp="1"/>
          </p:cNvSpPr>
          <p:nvPr>
            <p:ph sz="quarter" idx="23"/>
          </p:nvPr>
        </p:nvSpPr>
        <p:spPr>
          <a:xfrm>
            <a:off x="736600" y="1289049"/>
            <a:ext cx="10718800" cy="699295"/>
          </a:xfrm>
        </p:spPr>
        <p:txBody>
          <a:bodyPr/>
          <a:lstStyle/>
          <a:p>
            <a:r>
              <a:rPr lang="en-US" altLang="en-US" dirty="0"/>
              <a:t>The graph of a function </a:t>
            </a:r>
            <a:r>
              <a:rPr lang="en-US" altLang="en-US" i="1" dirty="0"/>
              <a:t>g </a:t>
            </a:r>
            <a:r>
              <a:rPr lang="en-US" altLang="en-US" dirty="0"/>
              <a:t>is shown in Figure 7. </a:t>
            </a:r>
            <a:r>
              <a:rPr lang="en-US" dirty="0"/>
              <a:t>Use the graph to state the values (if they exist) of the following:</a:t>
            </a:r>
            <a:endParaRPr lang="en-US" altLang="en-US" dirty="0">
              <a:solidFill>
                <a:srgbClr val="0073AE"/>
              </a:solidFill>
            </a:endParaRPr>
          </a:p>
        </p:txBody>
      </p:sp>
      <p:sp>
        <p:nvSpPr>
          <p:cNvPr id="4" name="Content Placeholder 3">
            <a:extLst>
              <a:ext uri="{FF2B5EF4-FFF2-40B4-BE49-F238E27FC236}">
                <a16:creationId xmlns:a16="http://schemas.microsoft.com/office/drawing/2014/main" xmlns="" id="{EF0D81C0-2195-4D16-8522-998B6AC7894C}"/>
              </a:ext>
            </a:extLst>
          </p:cNvPr>
          <p:cNvSpPr>
            <a:spLocks noGrp="1"/>
          </p:cNvSpPr>
          <p:nvPr>
            <p:ph sz="quarter" idx="24"/>
          </p:nvPr>
        </p:nvSpPr>
        <p:spPr>
          <a:xfrm>
            <a:off x="730717" y="2085887"/>
            <a:ext cx="467034" cy="359006"/>
          </a:xfrm>
        </p:spPr>
        <p:txBody>
          <a:bodyPr/>
          <a:lstStyle/>
          <a:p>
            <a:r>
              <a:rPr lang="en-US" dirty="0"/>
              <a:t>(a)</a:t>
            </a:r>
          </a:p>
        </p:txBody>
      </p:sp>
      <p:graphicFrame>
        <p:nvGraphicFramePr>
          <p:cNvPr id="20" name="Content Placeholder 19" descr="lim_(x right arrow 2^(negative)) (g(x))">
            <a:extLst>
              <a:ext uri="{FF2B5EF4-FFF2-40B4-BE49-F238E27FC236}">
                <a16:creationId xmlns:a16="http://schemas.microsoft.com/office/drawing/2014/main" xmlns="" id="{6CC4F5B4-7054-421D-9012-AB5CD49B5963}"/>
              </a:ext>
            </a:extLst>
          </p:cNvPr>
          <p:cNvGraphicFramePr>
            <a:graphicFrameLocks noGrp="1" noChangeAspect="1"/>
          </p:cNvGraphicFramePr>
          <p:nvPr>
            <p:ph sz="quarter" idx="25"/>
            <p:extLst>
              <p:ext uri="{D42A27DB-BD31-4B8C-83A1-F6EECF244321}">
                <p14:modId xmlns:p14="http://schemas.microsoft.com/office/powerpoint/2010/main" val="546648777"/>
              </p:ext>
            </p:extLst>
          </p:nvPr>
        </p:nvGraphicFramePr>
        <p:xfrm>
          <a:off x="1209675" y="2057400"/>
          <a:ext cx="1201738" cy="520700"/>
        </p:xfrm>
        <a:graphic>
          <a:graphicData uri="http://schemas.openxmlformats.org/presentationml/2006/ole">
            <mc:AlternateContent xmlns:mc="http://schemas.openxmlformats.org/markup-compatibility/2006">
              <mc:Choice xmlns:v="urn:schemas-microsoft-com:vml" Requires="v">
                <p:oleObj spid="_x0000_s487067" name="Equation" r:id="rId3" imgW="1231560" imgH="533160" progId="Equation.DSMT4">
                  <p:embed/>
                </p:oleObj>
              </mc:Choice>
              <mc:Fallback>
                <p:oleObj name="Equation" r:id="rId3" imgW="1231560" imgH="533160" progId="Equation.DSMT4">
                  <p:embed/>
                  <p:pic>
                    <p:nvPicPr>
                      <p:cNvPr id="19" name="Object 18">
                        <a:extLst>
                          <a:ext uri="{FF2B5EF4-FFF2-40B4-BE49-F238E27FC236}">
                            <a16:creationId xmlns:a16="http://schemas.microsoft.com/office/drawing/2014/main" xmlns="" id="{A8F2AE7B-EEB2-4F6B-B2B5-C9798D5D853A}"/>
                          </a:ext>
                        </a:extLst>
                      </p:cNvPr>
                      <p:cNvPicPr/>
                      <p:nvPr/>
                    </p:nvPicPr>
                    <p:blipFill>
                      <a:blip r:embed="rId4"/>
                      <a:stretch>
                        <a:fillRect/>
                      </a:stretch>
                    </p:blipFill>
                    <p:spPr>
                      <a:xfrm>
                        <a:off x="1209675" y="2057400"/>
                        <a:ext cx="1201738" cy="5207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xmlns="" id="{926CDE1E-EF94-42B7-A891-EB40E94DA8C5}"/>
              </a:ext>
            </a:extLst>
          </p:cNvPr>
          <p:cNvSpPr>
            <a:spLocks noGrp="1"/>
          </p:cNvSpPr>
          <p:nvPr>
            <p:ph sz="quarter" idx="26"/>
          </p:nvPr>
        </p:nvSpPr>
        <p:spPr>
          <a:xfrm>
            <a:off x="2627900" y="2099911"/>
            <a:ext cx="407724" cy="325764"/>
          </a:xfrm>
        </p:spPr>
        <p:txBody>
          <a:bodyPr/>
          <a:lstStyle/>
          <a:p>
            <a:r>
              <a:rPr lang="en-US" dirty="0"/>
              <a:t>(b)</a:t>
            </a:r>
          </a:p>
        </p:txBody>
      </p:sp>
      <p:graphicFrame>
        <p:nvGraphicFramePr>
          <p:cNvPr id="22" name="Content Placeholder 21" descr="lim_(x right arrow 2^(+)) (g(x))">
            <a:extLst>
              <a:ext uri="{FF2B5EF4-FFF2-40B4-BE49-F238E27FC236}">
                <a16:creationId xmlns:a16="http://schemas.microsoft.com/office/drawing/2014/main" xmlns="" id="{25B37869-B19F-4B4D-A344-8A3A7825B005}"/>
              </a:ext>
            </a:extLst>
          </p:cNvPr>
          <p:cNvGraphicFramePr>
            <a:graphicFrameLocks noGrp="1" noChangeAspect="1"/>
          </p:cNvGraphicFramePr>
          <p:nvPr>
            <p:ph sz="quarter" idx="27"/>
            <p:extLst>
              <p:ext uri="{D42A27DB-BD31-4B8C-83A1-F6EECF244321}">
                <p14:modId xmlns:p14="http://schemas.microsoft.com/office/powerpoint/2010/main" val="3551195424"/>
              </p:ext>
            </p:extLst>
          </p:nvPr>
        </p:nvGraphicFramePr>
        <p:xfrm>
          <a:off x="3074988" y="2092325"/>
          <a:ext cx="1117600" cy="484188"/>
        </p:xfrm>
        <a:graphic>
          <a:graphicData uri="http://schemas.openxmlformats.org/presentationml/2006/ole">
            <mc:AlternateContent xmlns:mc="http://schemas.openxmlformats.org/markup-compatibility/2006">
              <mc:Choice xmlns:v="urn:schemas-microsoft-com:vml" Requires="v">
                <p:oleObj spid="_x0000_s487068" name="Equation" r:id="rId5" imgW="1231560" imgH="533160" progId="Equation.DSMT4">
                  <p:embed/>
                </p:oleObj>
              </mc:Choice>
              <mc:Fallback>
                <p:oleObj name="Equation" r:id="rId5" imgW="1231560" imgH="533160" progId="Equation.DSMT4">
                  <p:embed/>
                  <p:pic>
                    <p:nvPicPr>
                      <p:cNvPr id="21" name="Object 20">
                        <a:extLst>
                          <a:ext uri="{FF2B5EF4-FFF2-40B4-BE49-F238E27FC236}">
                            <a16:creationId xmlns:a16="http://schemas.microsoft.com/office/drawing/2014/main" xmlns="" id="{D11A727F-CE2C-4AFE-AE13-57D4CFC6C511}"/>
                          </a:ext>
                        </a:extLst>
                      </p:cNvPr>
                      <p:cNvPicPr/>
                      <p:nvPr/>
                    </p:nvPicPr>
                    <p:blipFill>
                      <a:blip r:embed="rId6"/>
                      <a:stretch>
                        <a:fillRect/>
                      </a:stretch>
                    </p:blipFill>
                    <p:spPr>
                      <a:xfrm>
                        <a:off x="3074988" y="2092325"/>
                        <a:ext cx="1117600" cy="4841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xmlns="" id="{B51E82CC-EAEB-4FA4-AAE7-4E289723F154}"/>
              </a:ext>
            </a:extLst>
          </p:cNvPr>
          <p:cNvSpPr>
            <a:spLocks noGrp="1"/>
          </p:cNvSpPr>
          <p:nvPr>
            <p:ph sz="quarter" idx="28"/>
          </p:nvPr>
        </p:nvSpPr>
        <p:spPr>
          <a:xfrm>
            <a:off x="4391502" y="2109019"/>
            <a:ext cx="456337" cy="316656"/>
          </a:xfrm>
        </p:spPr>
        <p:txBody>
          <a:bodyPr/>
          <a:lstStyle/>
          <a:p>
            <a:r>
              <a:rPr lang="en-US" dirty="0"/>
              <a:t>(c)</a:t>
            </a:r>
          </a:p>
        </p:txBody>
      </p:sp>
      <p:graphicFrame>
        <p:nvGraphicFramePr>
          <p:cNvPr id="24" name="Content Placeholder 23" descr="lim_(x right arrow 2) (g(x))">
            <a:extLst>
              <a:ext uri="{FF2B5EF4-FFF2-40B4-BE49-F238E27FC236}">
                <a16:creationId xmlns:a16="http://schemas.microsoft.com/office/drawing/2014/main" xmlns="" id="{1A1D1DC0-0C62-457C-BA96-46BF6BFDFAA0}"/>
              </a:ext>
            </a:extLst>
          </p:cNvPr>
          <p:cNvGraphicFramePr>
            <a:graphicFrameLocks noGrp="1" noChangeAspect="1"/>
          </p:cNvGraphicFramePr>
          <p:nvPr>
            <p:ph sz="quarter" idx="29"/>
            <p:extLst>
              <p:ext uri="{D42A27DB-BD31-4B8C-83A1-F6EECF244321}">
                <p14:modId xmlns:p14="http://schemas.microsoft.com/office/powerpoint/2010/main" val="3745044612"/>
              </p:ext>
            </p:extLst>
          </p:nvPr>
        </p:nvGraphicFramePr>
        <p:xfrm>
          <a:off x="4851400" y="2078038"/>
          <a:ext cx="1073150" cy="468312"/>
        </p:xfrm>
        <a:graphic>
          <a:graphicData uri="http://schemas.openxmlformats.org/presentationml/2006/ole">
            <mc:AlternateContent xmlns:mc="http://schemas.openxmlformats.org/markup-compatibility/2006">
              <mc:Choice xmlns:v="urn:schemas-microsoft-com:vml" Requires="v">
                <p:oleObj spid="_x0000_s487069" name="Equation" r:id="rId7" imgW="1193760" imgH="520560" progId="Equation.DSMT4">
                  <p:embed/>
                </p:oleObj>
              </mc:Choice>
              <mc:Fallback>
                <p:oleObj name="Equation" r:id="rId7" imgW="1193760" imgH="520560" progId="Equation.DSMT4">
                  <p:embed/>
                  <p:pic>
                    <p:nvPicPr>
                      <p:cNvPr id="23" name="Object 22">
                        <a:extLst>
                          <a:ext uri="{FF2B5EF4-FFF2-40B4-BE49-F238E27FC236}">
                            <a16:creationId xmlns:a16="http://schemas.microsoft.com/office/drawing/2014/main" xmlns="" id="{C05AE8E3-9061-4121-9174-CB5A2B77713D}"/>
                          </a:ext>
                        </a:extLst>
                      </p:cNvPr>
                      <p:cNvPicPr/>
                      <p:nvPr/>
                    </p:nvPicPr>
                    <p:blipFill>
                      <a:blip r:embed="rId8"/>
                      <a:stretch>
                        <a:fillRect/>
                      </a:stretch>
                    </p:blipFill>
                    <p:spPr>
                      <a:xfrm>
                        <a:off x="4851400" y="2078038"/>
                        <a:ext cx="1073150" cy="468312"/>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xmlns="" id="{37312732-DCEF-4FD7-942A-C81E4D70A0F5}"/>
              </a:ext>
            </a:extLst>
          </p:cNvPr>
          <p:cNvSpPr>
            <a:spLocks noGrp="1"/>
          </p:cNvSpPr>
          <p:nvPr>
            <p:ph sz="quarter" idx="30"/>
          </p:nvPr>
        </p:nvSpPr>
        <p:spPr>
          <a:xfrm>
            <a:off x="6212570" y="2119870"/>
            <a:ext cx="451390" cy="333514"/>
          </a:xfrm>
        </p:spPr>
        <p:txBody>
          <a:bodyPr/>
          <a:lstStyle/>
          <a:p>
            <a:r>
              <a:rPr lang="en-US" dirty="0"/>
              <a:t>(d)</a:t>
            </a:r>
          </a:p>
        </p:txBody>
      </p:sp>
      <p:graphicFrame>
        <p:nvGraphicFramePr>
          <p:cNvPr id="26" name="Content Placeholder 25" descr="lim_(x right arrow 5^(negative)) (g(x))">
            <a:extLst>
              <a:ext uri="{FF2B5EF4-FFF2-40B4-BE49-F238E27FC236}">
                <a16:creationId xmlns:a16="http://schemas.microsoft.com/office/drawing/2014/main" xmlns="" id="{6E2FFA1E-059A-43BA-A78D-FB1FCF22B771}"/>
              </a:ext>
            </a:extLst>
          </p:cNvPr>
          <p:cNvGraphicFramePr>
            <a:graphicFrameLocks noGrp="1" noChangeAspect="1"/>
          </p:cNvGraphicFramePr>
          <p:nvPr>
            <p:ph sz="quarter" idx="31"/>
            <p:extLst>
              <p:ext uri="{D42A27DB-BD31-4B8C-83A1-F6EECF244321}">
                <p14:modId xmlns:p14="http://schemas.microsoft.com/office/powerpoint/2010/main" val="2850569649"/>
              </p:ext>
            </p:extLst>
          </p:nvPr>
        </p:nvGraphicFramePr>
        <p:xfrm>
          <a:off x="6673850" y="2068513"/>
          <a:ext cx="1231900" cy="533400"/>
        </p:xfrm>
        <a:graphic>
          <a:graphicData uri="http://schemas.openxmlformats.org/presentationml/2006/ole">
            <mc:AlternateContent xmlns:mc="http://schemas.openxmlformats.org/markup-compatibility/2006">
              <mc:Choice xmlns:v="urn:schemas-microsoft-com:vml" Requires="v">
                <p:oleObj spid="_x0000_s487070" name="Equation" r:id="rId9" imgW="1231560" imgH="533160" progId="Equation.DSMT4">
                  <p:embed/>
                </p:oleObj>
              </mc:Choice>
              <mc:Fallback>
                <p:oleObj name="Equation" r:id="rId9" imgW="1231560" imgH="533160" progId="Equation.DSMT4">
                  <p:embed/>
                  <p:pic>
                    <p:nvPicPr>
                      <p:cNvPr id="25" name="Object 24">
                        <a:extLst>
                          <a:ext uri="{FF2B5EF4-FFF2-40B4-BE49-F238E27FC236}">
                            <a16:creationId xmlns:a16="http://schemas.microsoft.com/office/drawing/2014/main" xmlns="" id="{FCDDA3FB-CBBC-4962-8734-3478627944AE}"/>
                          </a:ext>
                        </a:extLst>
                      </p:cNvPr>
                      <p:cNvPicPr/>
                      <p:nvPr/>
                    </p:nvPicPr>
                    <p:blipFill>
                      <a:blip r:embed="rId10"/>
                      <a:stretch>
                        <a:fillRect/>
                      </a:stretch>
                    </p:blipFill>
                    <p:spPr>
                      <a:xfrm>
                        <a:off x="6673850" y="2068513"/>
                        <a:ext cx="1231900" cy="533400"/>
                      </a:xfrm>
                      <a:prstGeom prst="rect">
                        <a:avLst/>
                      </a:prstGeom>
                    </p:spPr>
                  </p:pic>
                </p:oleObj>
              </mc:Fallback>
            </mc:AlternateContent>
          </a:graphicData>
        </a:graphic>
      </p:graphicFrame>
      <p:sp>
        <p:nvSpPr>
          <p:cNvPr id="12" name="Content Placeholder 11">
            <a:extLst>
              <a:ext uri="{FF2B5EF4-FFF2-40B4-BE49-F238E27FC236}">
                <a16:creationId xmlns:a16="http://schemas.microsoft.com/office/drawing/2014/main" xmlns="" id="{22C21301-4E60-4FDF-A8F9-12D0A9D2B3B8}"/>
              </a:ext>
            </a:extLst>
          </p:cNvPr>
          <p:cNvSpPr>
            <a:spLocks noGrp="1"/>
          </p:cNvSpPr>
          <p:nvPr>
            <p:ph sz="quarter" idx="32"/>
          </p:nvPr>
        </p:nvSpPr>
        <p:spPr>
          <a:xfrm>
            <a:off x="8068710" y="2114050"/>
            <a:ext cx="408318" cy="357805"/>
          </a:xfrm>
        </p:spPr>
        <p:txBody>
          <a:bodyPr/>
          <a:lstStyle/>
          <a:p>
            <a:r>
              <a:rPr lang="en-US" dirty="0"/>
              <a:t>(e)</a:t>
            </a:r>
          </a:p>
        </p:txBody>
      </p:sp>
      <p:graphicFrame>
        <p:nvGraphicFramePr>
          <p:cNvPr id="28" name="Content Placeholder 27" descr="lim_(x right arrow 5^(+)) (g(x))">
            <a:extLst>
              <a:ext uri="{FF2B5EF4-FFF2-40B4-BE49-F238E27FC236}">
                <a16:creationId xmlns:a16="http://schemas.microsoft.com/office/drawing/2014/main" xmlns="" id="{861E601B-92E0-4D54-8394-583353718A4E}"/>
              </a:ext>
            </a:extLst>
          </p:cNvPr>
          <p:cNvGraphicFramePr>
            <a:graphicFrameLocks noGrp="1" noChangeAspect="1"/>
          </p:cNvGraphicFramePr>
          <p:nvPr>
            <p:ph sz="quarter" idx="33"/>
            <p:extLst>
              <p:ext uri="{D42A27DB-BD31-4B8C-83A1-F6EECF244321}">
                <p14:modId xmlns:p14="http://schemas.microsoft.com/office/powerpoint/2010/main" val="1766365413"/>
              </p:ext>
            </p:extLst>
          </p:nvPr>
        </p:nvGraphicFramePr>
        <p:xfrm>
          <a:off x="8505825" y="2084388"/>
          <a:ext cx="1120775" cy="485775"/>
        </p:xfrm>
        <a:graphic>
          <a:graphicData uri="http://schemas.openxmlformats.org/presentationml/2006/ole">
            <mc:AlternateContent xmlns:mc="http://schemas.openxmlformats.org/markup-compatibility/2006">
              <mc:Choice xmlns:v="urn:schemas-microsoft-com:vml" Requires="v">
                <p:oleObj spid="_x0000_s487071" name="Equation" r:id="rId11" imgW="1231560" imgH="533160" progId="Equation.DSMT4">
                  <p:embed/>
                </p:oleObj>
              </mc:Choice>
              <mc:Fallback>
                <p:oleObj name="Equation" r:id="rId11" imgW="1231560" imgH="533160" progId="Equation.DSMT4">
                  <p:embed/>
                  <p:pic>
                    <p:nvPicPr>
                      <p:cNvPr id="27" name="Object 26">
                        <a:extLst>
                          <a:ext uri="{FF2B5EF4-FFF2-40B4-BE49-F238E27FC236}">
                            <a16:creationId xmlns:a16="http://schemas.microsoft.com/office/drawing/2014/main" xmlns="" id="{BAC8155E-16D1-4170-B801-FC7F0764DFA5}"/>
                          </a:ext>
                        </a:extLst>
                      </p:cNvPr>
                      <p:cNvPicPr/>
                      <p:nvPr/>
                    </p:nvPicPr>
                    <p:blipFill>
                      <a:blip r:embed="rId12"/>
                      <a:stretch>
                        <a:fillRect/>
                      </a:stretch>
                    </p:blipFill>
                    <p:spPr>
                      <a:xfrm>
                        <a:off x="8505825" y="2084388"/>
                        <a:ext cx="1120775" cy="485775"/>
                      </a:xfrm>
                      <a:prstGeom prst="rect">
                        <a:avLst/>
                      </a:prstGeom>
                    </p:spPr>
                  </p:pic>
                </p:oleObj>
              </mc:Fallback>
            </mc:AlternateContent>
          </a:graphicData>
        </a:graphic>
      </p:graphicFrame>
      <p:sp>
        <p:nvSpPr>
          <p:cNvPr id="14" name="Content Placeholder 13">
            <a:extLst>
              <a:ext uri="{FF2B5EF4-FFF2-40B4-BE49-F238E27FC236}">
                <a16:creationId xmlns:a16="http://schemas.microsoft.com/office/drawing/2014/main" xmlns="" id="{4C549D3E-535A-4F46-A1BB-2418E447EC60}"/>
              </a:ext>
            </a:extLst>
          </p:cNvPr>
          <p:cNvSpPr>
            <a:spLocks noGrp="1"/>
          </p:cNvSpPr>
          <p:nvPr>
            <p:ph sz="quarter" idx="34"/>
          </p:nvPr>
        </p:nvSpPr>
        <p:spPr>
          <a:xfrm>
            <a:off x="9819440" y="2111858"/>
            <a:ext cx="371198" cy="333350"/>
          </a:xfrm>
        </p:spPr>
        <p:txBody>
          <a:bodyPr/>
          <a:lstStyle/>
          <a:p>
            <a:r>
              <a:rPr lang="en-US" dirty="0"/>
              <a:t>(f)</a:t>
            </a:r>
          </a:p>
        </p:txBody>
      </p:sp>
      <p:graphicFrame>
        <p:nvGraphicFramePr>
          <p:cNvPr id="30" name="Content Placeholder 29" descr="lim_(x right arrow 5) (g(x))">
            <a:extLst>
              <a:ext uri="{FF2B5EF4-FFF2-40B4-BE49-F238E27FC236}">
                <a16:creationId xmlns:a16="http://schemas.microsoft.com/office/drawing/2014/main" xmlns="" id="{5BC4E229-42BD-466C-8CDA-ECF37C44FD4A}"/>
              </a:ext>
            </a:extLst>
          </p:cNvPr>
          <p:cNvGraphicFramePr>
            <a:graphicFrameLocks noGrp="1" noChangeAspect="1"/>
          </p:cNvGraphicFramePr>
          <p:nvPr>
            <p:ph sz="quarter" idx="35"/>
            <p:extLst>
              <p:ext uri="{D42A27DB-BD31-4B8C-83A1-F6EECF244321}">
                <p14:modId xmlns:p14="http://schemas.microsoft.com/office/powerpoint/2010/main" val="831241142"/>
              </p:ext>
            </p:extLst>
          </p:nvPr>
        </p:nvGraphicFramePr>
        <p:xfrm>
          <a:off x="10218738" y="2055813"/>
          <a:ext cx="1143000" cy="520700"/>
        </p:xfrm>
        <a:graphic>
          <a:graphicData uri="http://schemas.openxmlformats.org/presentationml/2006/ole">
            <mc:AlternateContent xmlns:mc="http://schemas.openxmlformats.org/markup-compatibility/2006">
              <mc:Choice xmlns:v="urn:schemas-microsoft-com:vml" Requires="v">
                <p:oleObj spid="_x0000_s487072" name="Equation" r:id="rId13" imgW="1143000" imgH="520560" progId="Equation.DSMT4">
                  <p:embed/>
                </p:oleObj>
              </mc:Choice>
              <mc:Fallback>
                <p:oleObj name="Equation" r:id="rId13" imgW="1143000" imgH="520560" progId="Equation.DSMT4">
                  <p:embed/>
                  <p:pic>
                    <p:nvPicPr>
                      <p:cNvPr id="29" name="Object 28">
                        <a:extLst>
                          <a:ext uri="{FF2B5EF4-FFF2-40B4-BE49-F238E27FC236}">
                            <a16:creationId xmlns:a16="http://schemas.microsoft.com/office/drawing/2014/main" xmlns="" id="{D6C4F742-D5C6-4FF2-B84C-6C01B45740BF}"/>
                          </a:ext>
                        </a:extLst>
                      </p:cNvPr>
                      <p:cNvPicPr/>
                      <p:nvPr/>
                    </p:nvPicPr>
                    <p:blipFill>
                      <a:blip r:embed="rId14"/>
                      <a:stretch>
                        <a:fillRect/>
                      </a:stretch>
                    </p:blipFill>
                    <p:spPr>
                      <a:xfrm>
                        <a:off x="10218738" y="2055813"/>
                        <a:ext cx="1143000" cy="520700"/>
                      </a:xfrm>
                      <a:prstGeom prst="rect">
                        <a:avLst/>
                      </a:prstGeom>
                    </p:spPr>
                  </p:pic>
                </p:oleObj>
              </mc:Fallback>
            </mc:AlternateContent>
          </a:graphicData>
        </a:graphic>
      </p:graphicFrame>
      <p:sp>
        <p:nvSpPr>
          <p:cNvPr id="17" name="Content Placeholder 16">
            <a:extLst>
              <a:ext uri="{FF2B5EF4-FFF2-40B4-BE49-F238E27FC236}">
                <a16:creationId xmlns:a16="http://schemas.microsoft.com/office/drawing/2014/main" xmlns="" id="{90E15047-1FE8-4323-8D64-0E05B0E2B106}"/>
              </a:ext>
            </a:extLst>
          </p:cNvPr>
          <p:cNvSpPr>
            <a:spLocks noGrp="1"/>
          </p:cNvSpPr>
          <p:nvPr>
            <p:ph sz="quarter" idx="37"/>
          </p:nvPr>
        </p:nvSpPr>
        <p:spPr>
          <a:xfrm>
            <a:off x="5695491" y="5781253"/>
            <a:ext cx="926532" cy="222175"/>
          </a:xfrm>
        </p:spPr>
        <p:txBody>
          <a:bodyPr/>
          <a:lstStyle/>
          <a:p>
            <a:r>
              <a:rPr lang="en-US" altLang="en-US" sz="1200" b="1" dirty="0"/>
              <a:t>Figure 7</a:t>
            </a:r>
          </a:p>
        </p:txBody>
      </p:sp>
      <p:pic>
        <p:nvPicPr>
          <p:cNvPr id="31" name="Content Placeholder 30" descr="The graph of y = g(x) is plotted on the x y coordinate plane. It consists of two branches. One branch is a curve that goes up and to the right from the second quadrant, intersecting the y axis at (0, 2.5) and ending at an open circle at (2, 3). The second branch begins at an open circle at (2, 1) and goes up and to the right to an open circle at (5, 2), then falls. A closed circle is marked at point (5, 1).&#10;">
            <a:extLst>
              <a:ext uri="{FF2B5EF4-FFF2-40B4-BE49-F238E27FC236}">
                <a16:creationId xmlns:a16="http://schemas.microsoft.com/office/drawing/2014/main" xmlns="" id="{F6DB0DFF-E2BB-4F3B-B048-9EA3069DDDEC}"/>
              </a:ext>
            </a:extLst>
          </p:cNvPr>
          <p:cNvPicPr>
            <a:picLocks noGrp="1" noChangeAspect="1"/>
          </p:cNvPicPr>
          <p:nvPr>
            <p:ph sz="quarter" idx="36"/>
          </p:nvPr>
        </p:nvPicPr>
        <p:blipFill>
          <a:blip r:embed="rId15"/>
          <a:stretch>
            <a:fillRect/>
          </a:stretch>
        </p:blipFill>
        <p:spPr>
          <a:xfrm>
            <a:off x="4062081" y="3017473"/>
            <a:ext cx="3724938" cy="2509320"/>
          </a:xfrm>
          <a:prstGeom prst="rect">
            <a:avLst/>
          </a:prstGeom>
        </p:spPr>
      </p:pic>
    </p:spTree>
    <p:extLst>
      <p:ext uri="{BB962C8B-B14F-4D97-AF65-F5344CB8AC3E}">
        <p14:creationId xmlns:p14="http://schemas.microsoft.com/office/powerpoint/2010/main" val="4076388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2.2</a:t>
            </a:r>
            <a:endParaRPr lang="en-IN" dirty="0"/>
          </a:p>
        </p:txBody>
      </p:sp>
      <p:sp>
        <p:nvSpPr>
          <p:cNvPr id="4" name="Text Placeholder 3"/>
          <p:cNvSpPr>
            <a:spLocks noGrp="1"/>
          </p:cNvSpPr>
          <p:nvPr>
            <p:ph type="body" sz="quarter" idx="11"/>
          </p:nvPr>
        </p:nvSpPr>
        <p:spPr/>
        <p:txBody>
          <a:bodyPr/>
          <a:lstStyle/>
          <a:p>
            <a:r>
              <a:rPr lang="en-IN" dirty="0"/>
              <a:t>The Limit of a Function</a:t>
            </a:r>
          </a:p>
        </p:txBody>
      </p:sp>
      <p:sp>
        <p:nvSpPr>
          <p:cNvPr id="8" name="Content Placeholder 10"/>
          <p:cNvSpPr>
            <a:spLocks noGrp="1"/>
          </p:cNvSpPr>
          <p:nvPr>
            <p:ph sz="quarter" idx="12"/>
          </p:nvPr>
        </p:nvSpPr>
        <p:spPr>
          <a:xfrm>
            <a:off x="4019551" y="6443493"/>
            <a:ext cx="4152899" cy="247650"/>
          </a:xfrm>
        </p:spPr>
        <p:txBody>
          <a:bodyPr/>
          <a:lstStyle/>
          <a:p>
            <a:r>
              <a:rPr lang="en-IN" dirty="0"/>
              <a:t>Copyright © Cengage Learning. All rights reserved. </a:t>
            </a:r>
          </a:p>
        </p:txBody>
      </p:sp>
    </p:spTree>
    <p:extLst>
      <p:ext uri="{BB962C8B-B14F-4D97-AF65-F5344CB8AC3E}">
        <p14:creationId xmlns:p14="http://schemas.microsoft.com/office/powerpoint/2010/main" val="672062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DD0740-B541-4BC5-B65F-975AD1A611F0}"/>
              </a:ext>
            </a:extLst>
          </p:cNvPr>
          <p:cNvSpPr>
            <a:spLocks noGrp="1"/>
          </p:cNvSpPr>
          <p:nvPr>
            <p:ph type="title"/>
          </p:nvPr>
        </p:nvSpPr>
        <p:spPr/>
        <p:txBody>
          <a:bodyPr/>
          <a:lstStyle/>
          <a:p>
            <a:pPr algn="l"/>
            <a:r>
              <a:rPr lang="en-US" altLang="en-US" dirty="0"/>
              <a:t>Example 4 – Solution </a:t>
            </a:r>
            <a:r>
              <a:rPr lang="en-US" altLang="en-US" b="0" dirty="0"/>
              <a:t>(1 of 2)</a:t>
            </a:r>
            <a:endParaRPr lang="en-US" b="0" dirty="0"/>
          </a:p>
        </p:txBody>
      </p:sp>
      <p:sp>
        <p:nvSpPr>
          <p:cNvPr id="3" name="Content Placeholder 2">
            <a:extLst>
              <a:ext uri="{FF2B5EF4-FFF2-40B4-BE49-F238E27FC236}">
                <a16:creationId xmlns:a16="http://schemas.microsoft.com/office/drawing/2014/main" xmlns="" id="{EF79AB3C-4E48-44AE-9078-02972B5E0D31}"/>
              </a:ext>
            </a:extLst>
          </p:cNvPr>
          <p:cNvSpPr>
            <a:spLocks noGrp="1"/>
          </p:cNvSpPr>
          <p:nvPr>
            <p:ph sz="quarter" idx="23"/>
          </p:nvPr>
        </p:nvSpPr>
        <p:spPr>
          <a:xfrm>
            <a:off x="736600" y="1289049"/>
            <a:ext cx="10718800" cy="1446955"/>
          </a:xfrm>
        </p:spPr>
        <p:txBody>
          <a:bodyPr/>
          <a:lstStyle/>
          <a:p>
            <a:pPr>
              <a:lnSpc>
                <a:spcPct val="100000"/>
              </a:lnSpc>
            </a:pPr>
            <a:r>
              <a:rPr lang="en-US" dirty="0"/>
              <a:t>Looking at the graph </a:t>
            </a:r>
            <a:r>
              <a:rPr lang="en-US" altLang="en-US" dirty="0"/>
              <a:t>we see that the values of </a:t>
            </a:r>
            <a:r>
              <a:rPr lang="en-US" altLang="en-US" i="1" dirty="0"/>
              <a:t>g</a:t>
            </a:r>
            <a:r>
              <a:rPr lang="en-US" altLang="en-US" dirty="0"/>
              <a:t>(</a:t>
            </a:r>
            <a:r>
              <a:rPr lang="en-US" altLang="en-US" i="1" dirty="0"/>
              <a:t>x</a:t>
            </a:r>
            <a:r>
              <a:rPr lang="en-US" altLang="en-US" dirty="0"/>
              <a:t>) approach 3 as </a:t>
            </a:r>
            <a:r>
              <a:rPr lang="en-US" altLang="en-US" i="1" dirty="0"/>
              <a:t>x</a:t>
            </a:r>
            <a:r>
              <a:rPr lang="en-US" altLang="en-US" dirty="0"/>
              <a:t> approaches 2 from the left, but they approach 1 as </a:t>
            </a:r>
            <a:r>
              <a:rPr lang="en-US" altLang="en-US" i="1" dirty="0"/>
              <a:t>x</a:t>
            </a:r>
            <a:r>
              <a:rPr lang="en-US" altLang="en-US" dirty="0"/>
              <a:t> approaches 2 from the right.</a:t>
            </a:r>
          </a:p>
          <a:p>
            <a:pPr>
              <a:lnSpc>
                <a:spcPct val="100000"/>
              </a:lnSpc>
            </a:pPr>
            <a:r>
              <a:rPr lang="en-US" altLang="en-US" dirty="0"/>
              <a:t>Therefore</a:t>
            </a:r>
          </a:p>
        </p:txBody>
      </p:sp>
      <p:sp>
        <p:nvSpPr>
          <p:cNvPr id="4" name="Content Placeholder 3">
            <a:extLst>
              <a:ext uri="{FF2B5EF4-FFF2-40B4-BE49-F238E27FC236}">
                <a16:creationId xmlns:a16="http://schemas.microsoft.com/office/drawing/2014/main" xmlns="" id="{A44CAD43-453C-4953-BC96-1037964D947E}"/>
              </a:ext>
            </a:extLst>
          </p:cNvPr>
          <p:cNvSpPr>
            <a:spLocks noGrp="1"/>
          </p:cNvSpPr>
          <p:nvPr>
            <p:ph sz="quarter" idx="24"/>
          </p:nvPr>
        </p:nvSpPr>
        <p:spPr>
          <a:xfrm>
            <a:off x="733270" y="3027151"/>
            <a:ext cx="428522" cy="364653"/>
          </a:xfrm>
        </p:spPr>
        <p:txBody>
          <a:bodyPr/>
          <a:lstStyle/>
          <a:p>
            <a:r>
              <a:rPr lang="en-US" dirty="0"/>
              <a:t>(a)</a:t>
            </a:r>
          </a:p>
        </p:txBody>
      </p:sp>
      <p:graphicFrame>
        <p:nvGraphicFramePr>
          <p:cNvPr id="12" name="Content Placeholder 11" descr="lim_(x right arrow 2^(negative)) (g(x)) = 3">
            <a:extLst>
              <a:ext uri="{FF2B5EF4-FFF2-40B4-BE49-F238E27FC236}">
                <a16:creationId xmlns:a16="http://schemas.microsoft.com/office/drawing/2014/main" xmlns="" id="{1DC3818F-A308-4C07-B5AF-27D58B46DFB2}"/>
              </a:ext>
            </a:extLst>
          </p:cNvPr>
          <p:cNvGraphicFramePr>
            <a:graphicFrameLocks noGrp="1" noChangeAspect="1"/>
          </p:cNvGraphicFramePr>
          <p:nvPr>
            <p:ph sz="quarter" idx="25"/>
            <p:extLst>
              <p:ext uri="{D42A27DB-BD31-4B8C-83A1-F6EECF244321}">
                <p14:modId xmlns:p14="http://schemas.microsoft.com/office/powerpoint/2010/main" val="4214284086"/>
              </p:ext>
            </p:extLst>
          </p:nvPr>
        </p:nvGraphicFramePr>
        <p:xfrm>
          <a:off x="1237918" y="2999287"/>
          <a:ext cx="1846263" cy="574675"/>
        </p:xfrm>
        <a:graphic>
          <a:graphicData uri="http://schemas.openxmlformats.org/presentationml/2006/ole">
            <mc:AlternateContent xmlns:mc="http://schemas.openxmlformats.org/markup-compatibility/2006">
              <mc:Choice xmlns:v="urn:schemas-microsoft-com:vml" Requires="v">
                <p:oleObj spid="_x0000_s466761" name="Equation" r:id="rId3" imgW="1714320" imgH="533160" progId="Equation.DSMT4">
                  <p:embed/>
                </p:oleObj>
              </mc:Choice>
              <mc:Fallback>
                <p:oleObj name="Equation" r:id="rId3" imgW="1714320" imgH="533160" progId="Equation.DSMT4">
                  <p:embed/>
                  <p:pic>
                    <p:nvPicPr>
                      <p:cNvPr id="11" name="Object 10">
                        <a:extLst>
                          <a:ext uri="{FF2B5EF4-FFF2-40B4-BE49-F238E27FC236}">
                            <a16:creationId xmlns:a16="http://schemas.microsoft.com/office/drawing/2014/main" xmlns="" id="{09FA7FF5-538F-4EDC-8682-8DAA09DA80D0}"/>
                          </a:ext>
                        </a:extLst>
                      </p:cNvPr>
                      <p:cNvPicPr/>
                      <p:nvPr/>
                    </p:nvPicPr>
                    <p:blipFill>
                      <a:blip r:embed="rId4"/>
                      <a:stretch>
                        <a:fillRect/>
                      </a:stretch>
                    </p:blipFill>
                    <p:spPr>
                      <a:xfrm>
                        <a:off x="1237918" y="2999287"/>
                        <a:ext cx="1846263" cy="574675"/>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xmlns="" id="{7E3D2F77-3281-4E0A-B17A-065CB811948E}"/>
              </a:ext>
            </a:extLst>
          </p:cNvPr>
          <p:cNvSpPr>
            <a:spLocks noGrp="1"/>
          </p:cNvSpPr>
          <p:nvPr>
            <p:ph sz="quarter" idx="26"/>
          </p:nvPr>
        </p:nvSpPr>
        <p:spPr>
          <a:xfrm>
            <a:off x="3631085" y="3041207"/>
            <a:ext cx="1492613" cy="331791"/>
          </a:xfrm>
        </p:spPr>
        <p:txBody>
          <a:bodyPr/>
          <a:lstStyle/>
          <a:p>
            <a:r>
              <a:rPr lang="en-US" dirty="0"/>
              <a:t>and       (b)</a:t>
            </a:r>
          </a:p>
        </p:txBody>
      </p:sp>
      <p:graphicFrame>
        <p:nvGraphicFramePr>
          <p:cNvPr id="14" name="Content Placeholder 13" descr="lim_(x rightarrow 2^(+)) (g(x)) = 1">
            <a:extLst>
              <a:ext uri="{FF2B5EF4-FFF2-40B4-BE49-F238E27FC236}">
                <a16:creationId xmlns:a16="http://schemas.microsoft.com/office/drawing/2014/main" xmlns="" id="{BF555752-22DD-45B5-83D4-4C72A2CEEAC9}"/>
              </a:ext>
            </a:extLst>
          </p:cNvPr>
          <p:cNvGraphicFramePr>
            <a:graphicFrameLocks noGrp="1" noChangeAspect="1"/>
          </p:cNvGraphicFramePr>
          <p:nvPr>
            <p:ph sz="quarter" idx="27"/>
            <p:extLst>
              <p:ext uri="{D42A27DB-BD31-4B8C-83A1-F6EECF244321}">
                <p14:modId xmlns:p14="http://schemas.microsoft.com/office/powerpoint/2010/main" val="2653092820"/>
              </p:ext>
            </p:extLst>
          </p:nvPr>
        </p:nvGraphicFramePr>
        <p:xfrm>
          <a:off x="5123698" y="2999287"/>
          <a:ext cx="1768475" cy="566737"/>
        </p:xfrm>
        <a:graphic>
          <a:graphicData uri="http://schemas.openxmlformats.org/presentationml/2006/ole">
            <mc:AlternateContent xmlns:mc="http://schemas.openxmlformats.org/markup-compatibility/2006">
              <mc:Choice xmlns:v="urn:schemas-microsoft-com:vml" Requires="v">
                <p:oleObj spid="_x0000_s466762" name="Equation" r:id="rId5" imgW="1663560" imgH="533160" progId="Equation.DSMT4">
                  <p:embed/>
                </p:oleObj>
              </mc:Choice>
              <mc:Fallback>
                <p:oleObj name="Equation" r:id="rId5" imgW="1663560" imgH="533160" progId="Equation.DSMT4">
                  <p:embed/>
                  <p:pic>
                    <p:nvPicPr>
                      <p:cNvPr id="13" name="Object 12">
                        <a:extLst>
                          <a:ext uri="{FF2B5EF4-FFF2-40B4-BE49-F238E27FC236}">
                            <a16:creationId xmlns:a16="http://schemas.microsoft.com/office/drawing/2014/main" xmlns="" id="{4F0372B7-85A2-42D6-AD9E-63E00DEADF4B}"/>
                          </a:ext>
                        </a:extLst>
                      </p:cNvPr>
                      <p:cNvPicPr/>
                      <p:nvPr/>
                    </p:nvPicPr>
                    <p:blipFill>
                      <a:blip r:embed="rId6"/>
                      <a:stretch>
                        <a:fillRect/>
                      </a:stretch>
                    </p:blipFill>
                    <p:spPr>
                      <a:xfrm>
                        <a:off x="5123698" y="2999287"/>
                        <a:ext cx="1768475" cy="566737"/>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xmlns="" id="{AB802BD5-B0E9-4205-B7C9-BBF1BB792FB3}"/>
              </a:ext>
            </a:extLst>
          </p:cNvPr>
          <p:cNvSpPr>
            <a:spLocks noGrp="1"/>
          </p:cNvSpPr>
          <p:nvPr>
            <p:ph sz="quarter" idx="28"/>
          </p:nvPr>
        </p:nvSpPr>
        <p:spPr>
          <a:xfrm>
            <a:off x="736600" y="3829307"/>
            <a:ext cx="9646265" cy="331791"/>
          </a:xfrm>
        </p:spPr>
        <p:txBody>
          <a:bodyPr/>
          <a:lstStyle/>
          <a:p>
            <a:r>
              <a:rPr lang="en-US" altLang="en-US" dirty="0"/>
              <a:t>(c) Since the left and right limits are different, we conclude from (3) that</a:t>
            </a:r>
            <a:endParaRPr lang="en-US" dirty="0"/>
          </a:p>
        </p:txBody>
      </p:sp>
      <p:graphicFrame>
        <p:nvGraphicFramePr>
          <p:cNvPr id="16" name="Content Placeholder 15" descr="lim_(x right arrow 2) (g(x))">
            <a:extLst>
              <a:ext uri="{FF2B5EF4-FFF2-40B4-BE49-F238E27FC236}">
                <a16:creationId xmlns:a16="http://schemas.microsoft.com/office/drawing/2014/main" xmlns="" id="{EBFFFBA3-CA2B-464C-8BCD-E3CB1701E1EF}"/>
              </a:ext>
            </a:extLst>
          </p:cNvPr>
          <p:cNvGraphicFramePr>
            <a:graphicFrameLocks noGrp="1" noChangeAspect="1"/>
          </p:cNvGraphicFramePr>
          <p:nvPr>
            <p:ph sz="quarter" idx="29"/>
            <p:extLst>
              <p:ext uri="{D42A27DB-BD31-4B8C-83A1-F6EECF244321}">
                <p14:modId xmlns:p14="http://schemas.microsoft.com/office/powerpoint/2010/main" val="1441517418"/>
              </p:ext>
            </p:extLst>
          </p:nvPr>
        </p:nvGraphicFramePr>
        <p:xfrm>
          <a:off x="10380663" y="3778250"/>
          <a:ext cx="1189037" cy="541338"/>
        </p:xfrm>
        <a:graphic>
          <a:graphicData uri="http://schemas.openxmlformats.org/presentationml/2006/ole">
            <mc:AlternateContent xmlns:mc="http://schemas.openxmlformats.org/markup-compatibility/2006">
              <mc:Choice xmlns:v="urn:schemas-microsoft-com:vml" Requires="v">
                <p:oleObj spid="_x0000_s466763" name="Equation" r:id="rId7" imgW="1143000" imgH="520560" progId="Equation.DSMT4">
                  <p:embed/>
                </p:oleObj>
              </mc:Choice>
              <mc:Fallback>
                <p:oleObj name="Equation" r:id="rId7" imgW="1143000" imgH="520560" progId="Equation.DSMT4">
                  <p:embed/>
                  <p:pic>
                    <p:nvPicPr>
                      <p:cNvPr id="15" name="Object 14">
                        <a:extLst>
                          <a:ext uri="{FF2B5EF4-FFF2-40B4-BE49-F238E27FC236}">
                            <a16:creationId xmlns:a16="http://schemas.microsoft.com/office/drawing/2014/main" xmlns="" id="{03B0D3AE-40DF-4D30-AAEA-1F8175109D5A}"/>
                          </a:ext>
                        </a:extLst>
                      </p:cNvPr>
                      <p:cNvPicPr/>
                      <p:nvPr/>
                    </p:nvPicPr>
                    <p:blipFill>
                      <a:blip r:embed="rId8"/>
                      <a:stretch>
                        <a:fillRect/>
                      </a:stretch>
                    </p:blipFill>
                    <p:spPr>
                      <a:xfrm>
                        <a:off x="10380663" y="3778250"/>
                        <a:ext cx="1189037" cy="541338"/>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xmlns="" id="{10C7D76A-3385-4AA8-AA6C-A8C54DACBDCE}"/>
              </a:ext>
            </a:extLst>
          </p:cNvPr>
          <p:cNvSpPr>
            <a:spLocks noGrp="1"/>
          </p:cNvSpPr>
          <p:nvPr>
            <p:ph sz="quarter" idx="30"/>
          </p:nvPr>
        </p:nvSpPr>
        <p:spPr>
          <a:xfrm>
            <a:off x="1166537" y="4207903"/>
            <a:ext cx="2094568" cy="331792"/>
          </a:xfrm>
        </p:spPr>
        <p:txBody>
          <a:bodyPr/>
          <a:lstStyle/>
          <a:p>
            <a:r>
              <a:rPr lang="en-US" altLang="en-US" dirty="0"/>
              <a:t>does not exist.</a:t>
            </a:r>
            <a:endParaRPr lang="en-US" dirty="0"/>
          </a:p>
        </p:txBody>
      </p:sp>
    </p:spTree>
    <p:extLst>
      <p:ext uri="{BB962C8B-B14F-4D97-AF65-F5344CB8AC3E}">
        <p14:creationId xmlns:p14="http://schemas.microsoft.com/office/powerpoint/2010/main" val="105476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DD0740-B541-4BC5-B65F-975AD1A611F0}"/>
              </a:ext>
            </a:extLst>
          </p:cNvPr>
          <p:cNvSpPr>
            <a:spLocks noGrp="1"/>
          </p:cNvSpPr>
          <p:nvPr>
            <p:ph type="title"/>
          </p:nvPr>
        </p:nvSpPr>
        <p:spPr/>
        <p:txBody>
          <a:bodyPr/>
          <a:lstStyle/>
          <a:p>
            <a:pPr algn="l"/>
            <a:r>
              <a:rPr lang="en-US" altLang="en-US" dirty="0"/>
              <a:t>Example 4 – Solution </a:t>
            </a:r>
            <a:r>
              <a:rPr lang="en-US" altLang="en-US" b="0" dirty="0"/>
              <a:t>(2 of 2)</a:t>
            </a:r>
            <a:endParaRPr lang="en-US" b="0" dirty="0"/>
          </a:p>
        </p:txBody>
      </p:sp>
      <p:sp>
        <p:nvSpPr>
          <p:cNvPr id="3" name="Content Placeholder 2">
            <a:extLst>
              <a:ext uri="{FF2B5EF4-FFF2-40B4-BE49-F238E27FC236}">
                <a16:creationId xmlns:a16="http://schemas.microsoft.com/office/drawing/2014/main" xmlns="" id="{EF79AB3C-4E48-44AE-9078-02972B5E0D31}"/>
              </a:ext>
            </a:extLst>
          </p:cNvPr>
          <p:cNvSpPr>
            <a:spLocks noGrp="1"/>
          </p:cNvSpPr>
          <p:nvPr>
            <p:ph sz="quarter" idx="23"/>
          </p:nvPr>
        </p:nvSpPr>
        <p:spPr>
          <a:xfrm>
            <a:off x="736600" y="1289049"/>
            <a:ext cx="3677065" cy="388722"/>
          </a:xfrm>
        </p:spPr>
        <p:txBody>
          <a:bodyPr/>
          <a:lstStyle/>
          <a:p>
            <a:r>
              <a:rPr lang="en-US" altLang="en-US" dirty="0"/>
              <a:t>The graph also shows that</a:t>
            </a:r>
          </a:p>
        </p:txBody>
      </p:sp>
      <p:sp>
        <p:nvSpPr>
          <p:cNvPr id="4" name="Content Placeholder 3">
            <a:extLst>
              <a:ext uri="{FF2B5EF4-FFF2-40B4-BE49-F238E27FC236}">
                <a16:creationId xmlns:a16="http://schemas.microsoft.com/office/drawing/2014/main" xmlns="" id="{A44CAD43-453C-4953-BC96-1037964D947E}"/>
              </a:ext>
            </a:extLst>
          </p:cNvPr>
          <p:cNvSpPr>
            <a:spLocks noGrp="1"/>
          </p:cNvSpPr>
          <p:nvPr>
            <p:ph sz="quarter" idx="24"/>
          </p:nvPr>
        </p:nvSpPr>
        <p:spPr>
          <a:xfrm>
            <a:off x="765840" y="1848317"/>
            <a:ext cx="428522" cy="285023"/>
          </a:xfrm>
        </p:spPr>
        <p:txBody>
          <a:bodyPr/>
          <a:lstStyle/>
          <a:p>
            <a:r>
              <a:rPr lang="en-US" dirty="0"/>
              <a:t>(d)</a:t>
            </a:r>
          </a:p>
        </p:txBody>
      </p:sp>
      <p:graphicFrame>
        <p:nvGraphicFramePr>
          <p:cNvPr id="12" name="Content Placeholder 11" descr="lim_(x right arrow 5^(negative)) (g(x)) = 2">
            <a:extLst>
              <a:ext uri="{FF2B5EF4-FFF2-40B4-BE49-F238E27FC236}">
                <a16:creationId xmlns:a16="http://schemas.microsoft.com/office/drawing/2014/main" xmlns="" id="{1DC3818F-A308-4C07-B5AF-27D58B46DFB2}"/>
              </a:ext>
            </a:extLst>
          </p:cNvPr>
          <p:cNvGraphicFramePr>
            <a:graphicFrameLocks noGrp="1" noChangeAspect="1"/>
          </p:cNvGraphicFramePr>
          <p:nvPr>
            <p:ph sz="quarter" idx="25"/>
            <p:extLst>
              <p:ext uri="{D42A27DB-BD31-4B8C-83A1-F6EECF244321}">
                <p14:modId xmlns:p14="http://schemas.microsoft.com/office/powerpoint/2010/main" val="3583255699"/>
              </p:ext>
            </p:extLst>
          </p:nvPr>
        </p:nvGraphicFramePr>
        <p:xfrm>
          <a:off x="1261397" y="1811338"/>
          <a:ext cx="1846262" cy="574675"/>
        </p:xfrm>
        <a:graphic>
          <a:graphicData uri="http://schemas.openxmlformats.org/presentationml/2006/ole">
            <mc:AlternateContent xmlns:mc="http://schemas.openxmlformats.org/markup-compatibility/2006">
              <mc:Choice xmlns:v="urn:schemas-microsoft-com:vml" Requires="v">
                <p:oleObj spid="_x0000_s467786" name="Equation" r:id="rId3" imgW="1714320" imgH="533160" progId="Equation.DSMT4">
                  <p:embed/>
                </p:oleObj>
              </mc:Choice>
              <mc:Fallback>
                <p:oleObj name="Equation" r:id="rId3" imgW="1714320" imgH="533160" progId="Equation.DSMT4">
                  <p:embed/>
                  <p:pic>
                    <p:nvPicPr>
                      <p:cNvPr id="12" name="Content Placeholder 11">
                        <a:extLst>
                          <a:ext uri="{FF2B5EF4-FFF2-40B4-BE49-F238E27FC236}">
                            <a16:creationId xmlns:a16="http://schemas.microsoft.com/office/drawing/2014/main" xmlns="" id="{1DC3818F-A308-4C07-B5AF-27D58B46DFB2}"/>
                          </a:ext>
                        </a:extLst>
                      </p:cNvPr>
                      <p:cNvPicPr/>
                      <p:nvPr/>
                    </p:nvPicPr>
                    <p:blipFill>
                      <a:blip r:embed="rId4"/>
                      <a:stretch>
                        <a:fillRect/>
                      </a:stretch>
                    </p:blipFill>
                    <p:spPr>
                      <a:xfrm>
                        <a:off x="1261397" y="1811338"/>
                        <a:ext cx="1846262" cy="574675"/>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xmlns="" id="{7E3D2F77-3281-4E0A-B17A-065CB811948E}"/>
              </a:ext>
            </a:extLst>
          </p:cNvPr>
          <p:cNvSpPr>
            <a:spLocks noGrp="1"/>
          </p:cNvSpPr>
          <p:nvPr>
            <p:ph sz="quarter" idx="26"/>
          </p:nvPr>
        </p:nvSpPr>
        <p:spPr>
          <a:xfrm>
            <a:off x="3663281" y="1834663"/>
            <a:ext cx="1629444" cy="331791"/>
          </a:xfrm>
        </p:spPr>
        <p:txBody>
          <a:bodyPr/>
          <a:lstStyle/>
          <a:p>
            <a:r>
              <a:rPr lang="en-US" dirty="0"/>
              <a:t>and        (e)</a:t>
            </a:r>
          </a:p>
        </p:txBody>
      </p:sp>
      <p:graphicFrame>
        <p:nvGraphicFramePr>
          <p:cNvPr id="14" name="Content Placeholder 13" descr="lim_(x rightarrow 5^(+)) (g(x)) = 2&#10;">
            <a:extLst>
              <a:ext uri="{FF2B5EF4-FFF2-40B4-BE49-F238E27FC236}">
                <a16:creationId xmlns:a16="http://schemas.microsoft.com/office/drawing/2014/main" xmlns="" id="{BF555752-22DD-45B5-83D4-4C72A2CEEAC9}"/>
              </a:ext>
            </a:extLst>
          </p:cNvPr>
          <p:cNvGraphicFramePr>
            <a:graphicFrameLocks noGrp="1" noChangeAspect="1"/>
          </p:cNvGraphicFramePr>
          <p:nvPr>
            <p:ph sz="quarter" idx="27"/>
            <p:extLst>
              <p:ext uri="{D42A27DB-BD31-4B8C-83A1-F6EECF244321}">
                <p14:modId xmlns:p14="http://schemas.microsoft.com/office/powerpoint/2010/main" val="1292817411"/>
              </p:ext>
            </p:extLst>
          </p:nvPr>
        </p:nvGraphicFramePr>
        <p:xfrm>
          <a:off x="5307763" y="1820863"/>
          <a:ext cx="1747838" cy="539750"/>
        </p:xfrm>
        <a:graphic>
          <a:graphicData uri="http://schemas.openxmlformats.org/presentationml/2006/ole">
            <mc:AlternateContent xmlns:mc="http://schemas.openxmlformats.org/markup-compatibility/2006">
              <mc:Choice xmlns:v="urn:schemas-microsoft-com:vml" Requires="v">
                <p:oleObj spid="_x0000_s467787" name="Equation" r:id="rId5" imgW="1726920" imgH="533160" progId="Equation.DSMT4">
                  <p:embed/>
                </p:oleObj>
              </mc:Choice>
              <mc:Fallback>
                <p:oleObj name="Equation" r:id="rId5" imgW="1726920" imgH="533160" progId="Equation.DSMT4">
                  <p:embed/>
                  <p:pic>
                    <p:nvPicPr>
                      <p:cNvPr id="14" name="Content Placeholder 13">
                        <a:extLst>
                          <a:ext uri="{FF2B5EF4-FFF2-40B4-BE49-F238E27FC236}">
                            <a16:creationId xmlns:a16="http://schemas.microsoft.com/office/drawing/2014/main" xmlns="" id="{BF555752-22DD-45B5-83D4-4C72A2CEEAC9}"/>
                          </a:ext>
                        </a:extLst>
                      </p:cNvPr>
                      <p:cNvPicPr/>
                      <p:nvPr/>
                    </p:nvPicPr>
                    <p:blipFill>
                      <a:blip r:embed="rId6"/>
                      <a:stretch>
                        <a:fillRect/>
                      </a:stretch>
                    </p:blipFill>
                    <p:spPr>
                      <a:xfrm>
                        <a:off x="5307763" y="1820863"/>
                        <a:ext cx="1747838" cy="53975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xmlns="" id="{AB802BD5-B0E9-4205-B7C9-BBF1BB792FB3}"/>
              </a:ext>
            </a:extLst>
          </p:cNvPr>
          <p:cNvSpPr>
            <a:spLocks noGrp="1"/>
          </p:cNvSpPr>
          <p:nvPr>
            <p:ph sz="quarter" idx="28"/>
          </p:nvPr>
        </p:nvSpPr>
        <p:spPr>
          <a:xfrm>
            <a:off x="736600" y="2973901"/>
            <a:ext cx="10103465" cy="331791"/>
          </a:xfrm>
        </p:spPr>
        <p:txBody>
          <a:bodyPr/>
          <a:lstStyle/>
          <a:p>
            <a:r>
              <a:rPr lang="en-US" altLang="en-US" dirty="0"/>
              <a:t>(f) This time the left and right limits are the same and so, by (3), we have</a:t>
            </a:r>
          </a:p>
        </p:txBody>
      </p:sp>
      <p:graphicFrame>
        <p:nvGraphicFramePr>
          <p:cNvPr id="16" name="Content Placeholder 15" descr="lim_(x right arrow 5) (g(x)) = 2">
            <a:extLst>
              <a:ext uri="{FF2B5EF4-FFF2-40B4-BE49-F238E27FC236}">
                <a16:creationId xmlns:a16="http://schemas.microsoft.com/office/drawing/2014/main" xmlns="" id="{EBFFFBA3-CA2B-464C-8BCD-E3CB1701E1EF}"/>
              </a:ext>
            </a:extLst>
          </p:cNvPr>
          <p:cNvGraphicFramePr>
            <a:graphicFrameLocks noGrp="1" noChangeAspect="1"/>
          </p:cNvGraphicFramePr>
          <p:nvPr>
            <p:ph sz="quarter" idx="29"/>
            <p:extLst>
              <p:ext uri="{D42A27DB-BD31-4B8C-83A1-F6EECF244321}">
                <p14:modId xmlns:p14="http://schemas.microsoft.com/office/powerpoint/2010/main" val="3966839751"/>
              </p:ext>
            </p:extLst>
          </p:nvPr>
        </p:nvGraphicFramePr>
        <p:xfrm>
          <a:off x="5292725" y="3548063"/>
          <a:ext cx="1717675" cy="550862"/>
        </p:xfrm>
        <a:graphic>
          <a:graphicData uri="http://schemas.openxmlformats.org/presentationml/2006/ole">
            <mc:AlternateContent xmlns:mc="http://schemas.openxmlformats.org/markup-compatibility/2006">
              <mc:Choice xmlns:v="urn:schemas-microsoft-com:vml" Requires="v">
                <p:oleObj spid="_x0000_s467788" name="Equation" r:id="rId7" imgW="1625400" imgH="520560" progId="Equation.DSMT4">
                  <p:embed/>
                </p:oleObj>
              </mc:Choice>
              <mc:Fallback>
                <p:oleObj name="Equation" r:id="rId7" imgW="1625400" imgH="520560" progId="Equation.DSMT4">
                  <p:embed/>
                  <p:pic>
                    <p:nvPicPr>
                      <p:cNvPr id="16" name="Content Placeholder 15">
                        <a:extLst>
                          <a:ext uri="{FF2B5EF4-FFF2-40B4-BE49-F238E27FC236}">
                            <a16:creationId xmlns:a16="http://schemas.microsoft.com/office/drawing/2014/main" xmlns="" id="{EBFFFBA3-CA2B-464C-8BCD-E3CB1701E1EF}"/>
                          </a:ext>
                        </a:extLst>
                      </p:cNvPr>
                      <p:cNvPicPr/>
                      <p:nvPr/>
                    </p:nvPicPr>
                    <p:blipFill>
                      <a:blip r:embed="rId8"/>
                      <a:stretch>
                        <a:fillRect/>
                      </a:stretch>
                    </p:blipFill>
                    <p:spPr>
                      <a:xfrm>
                        <a:off x="5292725" y="3548063"/>
                        <a:ext cx="1717675" cy="550862"/>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xmlns="" id="{10C7D76A-3385-4AA8-AA6C-A8C54DACBDCE}"/>
              </a:ext>
            </a:extLst>
          </p:cNvPr>
          <p:cNvSpPr>
            <a:spLocks noGrp="1"/>
          </p:cNvSpPr>
          <p:nvPr>
            <p:ph sz="quarter" idx="30"/>
          </p:nvPr>
        </p:nvSpPr>
        <p:spPr>
          <a:xfrm>
            <a:off x="736600" y="4367771"/>
            <a:ext cx="5000523" cy="331791"/>
          </a:xfrm>
        </p:spPr>
        <p:txBody>
          <a:bodyPr/>
          <a:lstStyle/>
          <a:p>
            <a:r>
              <a:rPr lang="en-US" altLang="en-US" dirty="0">
                <a:latin typeface="Arial" panose="020B0604020202020204" pitchFamily="34" charset="0"/>
                <a:cs typeface="Arial" panose="020B0604020202020204" pitchFamily="34" charset="0"/>
              </a:rPr>
              <a:t>Despite this fact, notice that </a:t>
            </a:r>
            <a:r>
              <a:rPr lang="en-US" altLang="en-US" i="1" dirty="0">
                <a:latin typeface="Arial" panose="020B0604020202020204" pitchFamily="34" charset="0"/>
                <a:cs typeface="Arial" panose="020B0604020202020204" pitchFamily="34" charset="0"/>
              </a:rPr>
              <a:t>g</a:t>
            </a:r>
            <a:r>
              <a:rPr lang="en-US" altLang="en-US" dirty="0">
                <a:latin typeface="Arial" panose="020B0604020202020204" pitchFamily="34" charset="0"/>
                <a:cs typeface="Arial" panose="020B0604020202020204" pitchFamily="34" charset="0"/>
              </a:rPr>
              <a:t>(5)</a:t>
            </a:r>
            <a:r>
              <a:rPr lang="en-US" altLang="en-US" i="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sym typeface="Symbol" panose="05050102010706020507" pitchFamily="18" charset="2"/>
              </a:rPr>
              <a:t>≠ 2.</a:t>
            </a: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7984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3060442"/>
            <a:ext cx="10515600" cy="587922"/>
          </a:xfrm>
        </p:spPr>
        <p:txBody>
          <a:bodyPr/>
          <a:lstStyle/>
          <a:p>
            <a:pPr algn="ctr"/>
            <a:r>
              <a:rPr lang="en-US" dirty="0">
                <a:solidFill>
                  <a:srgbClr val="0079C2"/>
                </a:solidFill>
              </a:rPr>
              <a:t>How Can a Limit Fail to Exist?</a:t>
            </a:r>
            <a:endParaRPr lang="en-IN" dirty="0">
              <a:solidFill>
                <a:srgbClr val="0079C2"/>
              </a:solidFill>
            </a:endParaRPr>
          </a:p>
        </p:txBody>
      </p:sp>
    </p:spTree>
    <p:extLst>
      <p:ext uri="{BB962C8B-B14F-4D97-AF65-F5344CB8AC3E}">
        <p14:creationId xmlns:p14="http://schemas.microsoft.com/office/powerpoint/2010/main" val="1859989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CE1923-A20A-4031-951C-71324FAD105C}"/>
              </a:ext>
            </a:extLst>
          </p:cNvPr>
          <p:cNvSpPr>
            <a:spLocks noGrp="1"/>
          </p:cNvSpPr>
          <p:nvPr>
            <p:ph type="title"/>
          </p:nvPr>
        </p:nvSpPr>
        <p:spPr/>
        <p:txBody>
          <a:bodyPr/>
          <a:lstStyle/>
          <a:p>
            <a:r>
              <a:rPr lang="en-US" dirty="0"/>
              <a:t>How Can a Limit Fail to Exist? (1 of 1)</a:t>
            </a:r>
            <a:endParaRPr lang="en-US" b="0" dirty="0"/>
          </a:p>
        </p:txBody>
      </p:sp>
      <p:sp>
        <p:nvSpPr>
          <p:cNvPr id="3" name="Content Placeholder 2">
            <a:extLst>
              <a:ext uri="{FF2B5EF4-FFF2-40B4-BE49-F238E27FC236}">
                <a16:creationId xmlns:a16="http://schemas.microsoft.com/office/drawing/2014/main" xmlns="" id="{6E7FE43E-993E-4D9A-991F-45C9A157E284}"/>
              </a:ext>
            </a:extLst>
          </p:cNvPr>
          <p:cNvSpPr>
            <a:spLocks noGrp="1"/>
          </p:cNvSpPr>
          <p:nvPr>
            <p:ph sz="quarter" idx="23"/>
          </p:nvPr>
        </p:nvSpPr>
        <p:spPr>
          <a:xfrm>
            <a:off x="736600" y="1289049"/>
            <a:ext cx="10718800" cy="1229562"/>
          </a:xfrm>
        </p:spPr>
        <p:txBody>
          <a:bodyPr/>
          <a:lstStyle/>
          <a:p>
            <a:pPr>
              <a:lnSpc>
                <a:spcPct val="100000"/>
              </a:lnSpc>
            </a:pPr>
            <a:r>
              <a:rPr lang="en-US" dirty="0"/>
              <a:t>We have seen that a limit fails to exist at a number </a:t>
            </a:r>
            <a:r>
              <a:rPr lang="en-US" i="1" dirty="0"/>
              <a:t>a </a:t>
            </a:r>
            <a:r>
              <a:rPr lang="en-US" dirty="0"/>
              <a:t>if the left- and right-hand limits are not equal (as in Example 4). The next example illustrate additional ways that a limit can fail to exist.</a:t>
            </a:r>
          </a:p>
        </p:txBody>
      </p:sp>
    </p:spTree>
    <p:extLst>
      <p:ext uri="{BB962C8B-B14F-4D97-AF65-F5344CB8AC3E}">
        <p14:creationId xmlns:p14="http://schemas.microsoft.com/office/powerpoint/2010/main" val="2713953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938863-BE59-4D8C-B044-6B3A985A6A5F}"/>
              </a:ext>
            </a:extLst>
          </p:cNvPr>
          <p:cNvSpPr>
            <a:spLocks noGrp="1"/>
          </p:cNvSpPr>
          <p:nvPr>
            <p:ph type="title"/>
          </p:nvPr>
        </p:nvSpPr>
        <p:spPr/>
        <p:txBody>
          <a:bodyPr/>
          <a:lstStyle/>
          <a:p>
            <a:pPr algn="l"/>
            <a:r>
              <a:rPr lang="en-US" altLang="en-US" dirty="0"/>
              <a:t>Example 5</a:t>
            </a:r>
            <a:endParaRPr lang="en-US" dirty="0"/>
          </a:p>
        </p:txBody>
      </p:sp>
      <p:sp>
        <p:nvSpPr>
          <p:cNvPr id="3" name="Content Placeholder 2">
            <a:extLst>
              <a:ext uri="{FF2B5EF4-FFF2-40B4-BE49-F238E27FC236}">
                <a16:creationId xmlns:a16="http://schemas.microsoft.com/office/drawing/2014/main" xmlns="" id="{6FAACD1E-57C8-4A54-B980-0B47AB0C30AF}"/>
              </a:ext>
            </a:extLst>
          </p:cNvPr>
          <p:cNvSpPr>
            <a:spLocks noGrp="1"/>
          </p:cNvSpPr>
          <p:nvPr>
            <p:ph sz="quarter" idx="23"/>
          </p:nvPr>
        </p:nvSpPr>
        <p:spPr>
          <a:xfrm>
            <a:off x="736600" y="1289049"/>
            <a:ext cx="1926390" cy="310739"/>
          </a:xfrm>
        </p:spPr>
        <p:txBody>
          <a:bodyPr/>
          <a:lstStyle/>
          <a:p>
            <a:r>
              <a:rPr lang="en-US" dirty="0"/>
              <a:t>Investigate</a:t>
            </a:r>
            <a:endParaRPr lang="en-US" altLang="en-US" dirty="0"/>
          </a:p>
        </p:txBody>
      </p:sp>
      <p:graphicFrame>
        <p:nvGraphicFramePr>
          <p:cNvPr id="26" name="Content Placeholder 25" descr="lim_(x right arrow 0) (sin(pi∕x))">
            <a:extLst>
              <a:ext uri="{FF2B5EF4-FFF2-40B4-BE49-F238E27FC236}">
                <a16:creationId xmlns:a16="http://schemas.microsoft.com/office/drawing/2014/main" xmlns="" id="{14CB0E24-69DC-4684-813B-93DD3C5952E7}"/>
              </a:ext>
            </a:extLst>
          </p:cNvPr>
          <p:cNvGraphicFramePr>
            <a:graphicFrameLocks noGrp="1" noChangeAspect="1"/>
          </p:cNvGraphicFramePr>
          <p:nvPr>
            <p:ph sz="quarter" idx="33"/>
            <p:extLst>
              <p:ext uri="{D42A27DB-BD31-4B8C-83A1-F6EECF244321}">
                <p14:modId xmlns:p14="http://schemas.microsoft.com/office/powerpoint/2010/main" val="3503889613"/>
              </p:ext>
            </p:extLst>
          </p:nvPr>
        </p:nvGraphicFramePr>
        <p:xfrm>
          <a:off x="2281238" y="1062038"/>
          <a:ext cx="1277937" cy="742950"/>
        </p:xfrm>
        <a:graphic>
          <a:graphicData uri="http://schemas.openxmlformats.org/presentationml/2006/ole">
            <mc:AlternateContent xmlns:mc="http://schemas.openxmlformats.org/markup-compatibility/2006">
              <mc:Choice xmlns:v="urn:schemas-microsoft-com:vml" Requires="v">
                <p:oleObj spid="_x0000_s487651" name="Equation" r:id="rId3" imgW="1244520" imgH="723600" progId="Equation.DSMT4">
                  <p:embed/>
                </p:oleObj>
              </mc:Choice>
              <mc:Fallback>
                <p:oleObj name="Equation" r:id="rId3" imgW="1244520" imgH="723600" progId="Equation.DSMT4">
                  <p:embed/>
                  <p:pic>
                    <p:nvPicPr>
                      <p:cNvPr id="0" name=""/>
                      <p:cNvPicPr/>
                      <p:nvPr/>
                    </p:nvPicPr>
                    <p:blipFill>
                      <a:blip r:embed="rId4"/>
                      <a:stretch>
                        <a:fillRect/>
                      </a:stretch>
                    </p:blipFill>
                    <p:spPr>
                      <a:xfrm>
                        <a:off x="2281238" y="1062038"/>
                        <a:ext cx="1277937" cy="74295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xmlns="" id="{5A0E67E1-139A-427F-86EE-D51C9FB1722A}"/>
              </a:ext>
            </a:extLst>
          </p:cNvPr>
          <p:cNvSpPr>
            <a:spLocks noGrp="1"/>
          </p:cNvSpPr>
          <p:nvPr>
            <p:ph sz="quarter" idx="24"/>
          </p:nvPr>
        </p:nvSpPr>
        <p:spPr>
          <a:xfrm>
            <a:off x="736599" y="1834082"/>
            <a:ext cx="3594769" cy="869883"/>
          </a:xfrm>
        </p:spPr>
        <p:txBody>
          <a:bodyPr/>
          <a:lstStyle/>
          <a:p>
            <a:r>
              <a:rPr lang="en-US" altLang="en-US" dirty="0">
                <a:solidFill>
                  <a:srgbClr val="0079C2"/>
                </a:solidFill>
              </a:rPr>
              <a:t>Solution:</a:t>
            </a:r>
          </a:p>
          <a:p>
            <a:r>
              <a:rPr lang="en-US" dirty="0"/>
              <a:t>Notice that the function</a:t>
            </a:r>
            <a:endParaRPr lang="en-US" altLang="en-US" dirty="0"/>
          </a:p>
        </p:txBody>
      </p:sp>
      <p:graphicFrame>
        <p:nvGraphicFramePr>
          <p:cNvPr id="20" name="Content Placeholder 19" descr="f(x) = sin((pi∕x)">
            <a:extLst>
              <a:ext uri="{FF2B5EF4-FFF2-40B4-BE49-F238E27FC236}">
                <a16:creationId xmlns:a16="http://schemas.microsoft.com/office/drawing/2014/main" xmlns="" id="{11379690-4C38-4578-BC3F-DFF702CE8B63}"/>
              </a:ext>
            </a:extLst>
          </p:cNvPr>
          <p:cNvGraphicFramePr>
            <a:graphicFrameLocks noGrp="1" noChangeAspect="1"/>
          </p:cNvGraphicFramePr>
          <p:nvPr>
            <p:ph sz="quarter" idx="25"/>
            <p:extLst>
              <p:ext uri="{D42A27DB-BD31-4B8C-83A1-F6EECF244321}">
                <p14:modId xmlns:p14="http://schemas.microsoft.com/office/powerpoint/2010/main" val="1426246287"/>
              </p:ext>
            </p:extLst>
          </p:nvPr>
        </p:nvGraphicFramePr>
        <p:xfrm>
          <a:off x="3942012" y="2289760"/>
          <a:ext cx="1881271" cy="311482"/>
        </p:xfrm>
        <a:graphic>
          <a:graphicData uri="http://schemas.openxmlformats.org/presentationml/2006/ole">
            <mc:AlternateContent xmlns:mc="http://schemas.openxmlformats.org/markup-compatibility/2006">
              <mc:Choice xmlns:v="urn:schemas-microsoft-com:vml" Requires="v">
                <p:oleObj spid="_x0000_s487652" name="Equation" r:id="rId5" imgW="2070000" imgH="342720" progId="Equation.DSMT4">
                  <p:embed/>
                </p:oleObj>
              </mc:Choice>
              <mc:Fallback>
                <p:oleObj name="Equation" r:id="rId5" imgW="2070000" imgH="342720" progId="Equation.DSMT4">
                  <p:embed/>
                  <p:pic>
                    <p:nvPicPr>
                      <p:cNvPr id="0" name=""/>
                      <p:cNvPicPr/>
                      <p:nvPr/>
                    </p:nvPicPr>
                    <p:blipFill>
                      <a:blip r:embed="rId6"/>
                      <a:stretch>
                        <a:fillRect/>
                      </a:stretch>
                    </p:blipFill>
                    <p:spPr>
                      <a:xfrm>
                        <a:off x="3942012" y="2289760"/>
                        <a:ext cx="1881271" cy="311482"/>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xmlns="" id="{03CDA56D-A3F0-4045-847B-02E967941605}"/>
              </a:ext>
            </a:extLst>
          </p:cNvPr>
          <p:cNvSpPr>
            <a:spLocks noGrp="1"/>
          </p:cNvSpPr>
          <p:nvPr>
            <p:ph sz="quarter" idx="26"/>
          </p:nvPr>
        </p:nvSpPr>
        <p:spPr>
          <a:xfrm>
            <a:off x="5866063" y="2290257"/>
            <a:ext cx="5619667" cy="413708"/>
          </a:xfrm>
        </p:spPr>
        <p:txBody>
          <a:bodyPr/>
          <a:lstStyle/>
          <a:p>
            <a:r>
              <a:rPr lang="en-US" dirty="0"/>
              <a:t>is undefined at 0. Evaluating the function</a:t>
            </a:r>
            <a:endParaRPr lang="en-US" altLang="en-US" dirty="0"/>
          </a:p>
        </p:txBody>
      </p:sp>
      <p:sp>
        <p:nvSpPr>
          <p:cNvPr id="7" name="Content Placeholder 6">
            <a:extLst>
              <a:ext uri="{FF2B5EF4-FFF2-40B4-BE49-F238E27FC236}">
                <a16:creationId xmlns:a16="http://schemas.microsoft.com/office/drawing/2014/main" xmlns="" id="{43ADE583-D079-405E-A362-14A7083FB413}"/>
              </a:ext>
            </a:extLst>
          </p:cNvPr>
          <p:cNvSpPr>
            <a:spLocks noGrp="1"/>
          </p:cNvSpPr>
          <p:nvPr>
            <p:ph sz="quarter" idx="27"/>
          </p:nvPr>
        </p:nvSpPr>
        <p:spPr>
          <a:xfrm>
            <a:off x="720556" y="2687923"/>
            <a:ext cx="4605421" cy="301417"/>
          </a:xfrm>
        </p:spPr>
        <p:txBody>
          <a:bodyPr/>
          <a:lstStyle/>
          <a:p>
            <a:r>
              <a:rPr lang="en-US" dirty="0"/>
              <a:t>for some small values of </a:t>
            </a:r>
            <a:r>
              <a:rPr lang="en-US" i="1" dirty="0"/>
              <a:t>x</a:t>
            </a:r>
            <a:r>
              <a:rPr lang="en-US" dirty="0"/>
              <a:t>, we get</a:t>
            </a:r>
            <a:endParaRPr lang="en-US" altLang="en-US" dirty="0"/>
          </a:p>
        </p:txBody>
      </p:sp>
      <p:graphicFrame>
        <p:nvGraphicFramePr>
          <p:cNvPr id="5" name="Content Placeholder 4" descr="f(1) = sin(pi) = 0,  f(1∕2) = sin(2pi) = 0,&#10;f(1∕3) = sin(3pi) = 0, f(1∕4) = sin(4pi) = 0,&#10;f(0.1) = sin(10pi) = 0, f(0.01) = sin(100pi) = 0"/>
          <p:cNvGraphicFramePr>
            <a:graphicFrameLocks noGrp="1" noChangeAspect="1"/>
          </p:cNvGraphicFramePr>
          <p:nvPr>
            <p:ph sz="quarter" idx="30"/>
            <p:extLst>
              <p:ext uri="{D42A27DB-BD31-4B8C-83A1-F6EECF244321}">
                <p14:modId xmlns:p14="http://schemas.microsoft.com/office/powerpoint/2010/main" val="726511340"/>
              </p:ext>
            </p:extLst>
          </p:nvPr>
        </p:nvGraphicFramePr>
        <p:xfrm>
          <a:off x="3452813" y="3219450"/>
          <a:ext cx="5467350" cy="2047875"/>
        </p:xfrm>
        <a:graphic>
          <a:graphicData uri="http://schemas.openxmlformats.org/presentationml/2006/ole">
            <mc:AlternateContent xmlns:mc="http://schemas.openxmlformats.org/markup-compatibility/2006">
              <mc:Choice xmlns:v="urn:schemas-microsoft-com:vml" Requires="v">
                <p:oleObj spid="_x0000_s487653" name="Equation" r:id="rId7" imgW="2984400" imgH="1117440" progId="Equation.DSMT4">
                  <p:embed/>
                </p:oleObj>
              </mc:Choice>
              <mc:Fallback>
                <p:oleObj name="Equation" r:id="rId7" imgW="2984400" imgH="1117440" progId="Equation.DSMT4">
                  <p:embed/>
                  <p:pic>
                    <p:nvPicPr>
                      <p:cNvPr id="0" name=""/>
                      <p:cNvPicPr/>
                      <p:nvPr/>
                    </p:nvPicPr>
                    <p:blipFill>
                      <a:blip r:embed="rId8"/>
                      <a:stretch>
                        <a:fillRect/>
                      </a:stretch>
                    </p:blipFill>
                    <p:spPr>
                      <a:xfrm>
                        <a:off x="3452813" y="3219450"/>
                        <a:ext cx="5467350" cy="2047875"/>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xmlns="" id="{6EA8141E-9231-4B4D-87EF-390615FCD1A2}"/>
              </a:ext>
            </a:extLst>
          </p:cNvPr>
          <p:cNvSpPr>
            <a:spLocks noGrp="1"/>
          </p:cNvSpPr>
          <p:nvPr>
            <p:ph sz="quarter" idx="29"/>
          </p:nvPr>
        </p:nvSpPr>
        <p:spPr>
          <a:xfrm>
            <a:off x="752642" y="5806506"/>
            <a:ext cx="10877467" cy="323520"/>
          </a:xfrm>
        </p:spPr>
        <p:txBody>
          <a:bodyPr/>
          <a:lstStyle/>
          <a:p>
            <a:r>
              <a:rPr lang="en-US" dirty="0"/>
              <a:t>Similarly, </a:t>
            </a:r>
            <a:r>
              <a:rPr lang="en-US" i="1" dirty="0"/>
              <a:t>f</a:t>
            </a:r>
            <a:r>
              <a:rPr lang="en-US" sz="400" i="1" dirty="0"/>
              <a:t> </a:t>
            </a:r>
            <a:r>
              <a:rPr lang="en-US" dirty="0"/>
              <a:t>(0.001) = </a:t>
            </a:r>
            <a:r>
              <a:rPr lang="en-US" i="1" dirty="0"/>
              <a:t>f</a:t>
            </a:r>
            <a:r>
              <a:rPr lang="en-US" sz="400" i="1" dirty="0"/>
              <a:t> </a:t>
            </a:r>
            <a:r>
              <a:rPr lang="en-US" dirty="0"/>
              <a:t>(0.0001) = 0.</a:t>
            </a:r>
          </a:p>
        </p:txBody>
      </p:sp>
    </p:spTree>
    <p:extLst>
      <p:ext uri="{BB962C8B-B14F-4D97-AF65-F5344CB8AC3E}">
        <p14:creationId xmlns:p14="http://schemas.microsoft.com/office/powerpoint/2010/main" val="3333636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9E0AD0-3B9B-4006-BDF1-90A583E5F5D0}"/>
              </a:ext>
            </a:extLst>
          </p:cNvPr>
          <p:cNvSpPr>
            <a:spLocks noGrp="1"/>
          </p:cNvSpPr>
          <p:nvPr>
            <p:ph type="title"/>
          </p:nvPr>
        </p:nvSpPr>
        <p:spPr/>
        <p:txBody>
          <a:bodyPr/>
          <a:lstStyle/>
          <a:p>
            <a:pPr algn="l"/>
            <a:r>
              <a:rPr lang="en-US" altLang="en-US" dirty="0"/>
              <a:t>Example 5 – Solution (1 of 2)</a:t>
            </a:r>
            <a:endParaRPr lang="en-US" dirty="0"/>
          </a:p>
        </p:txBody>
      </p:sp>
      <p:sp>
        <p:nvSpPr>
          <p:cNvPr id="3" name="Content Placeholder 2">
            <a:extLst>
              <a:ext uri="{FF2B5EF4-FFF2-40B4-BE49-F238E27FC236}">
                <a16:creationId xmlns:a16="http://schemas.microsoft.com/office/drawing/2014/main" xmlns="" id="{A88B41E7-3965-45E3-80B6-20FD2F26744E}"/>
              </a:ext>
            </a:extLst>
          </p:cNvPr>
          <p:cNvSpPr>
            <a:spLocks noGrp="1"/>
          </p:cNvSpPr>
          <p:nvPr>
            <p:ph sz="quarter" idx="23"/>
          </p:nvPr>
        </p:nvSpPr>
        <p:spPr>
          <a:xfrm>
            <a:off x="736600" y="1289049"/>
            <a:ext cx="10935325" cy="700171"/>
          </a:xfrm>
        </p:spPr>
        <p:txBody>
          <a:bodyPr/>
          <a:lstStyle/>
          <a:p>
            <a:pPr>
              <a:lnSpc>
                <a:spcPct val="100000"/>
              </a:lnSpc>
            </a:pPr>
            <a:r>
              <a:rPr lang="en-US" dirty="0"/>
              <a:t>On the basis of this information we might be tempted to guess that the limit is 0, but this time </a:t>
            </a:r>
            <a:r>
              <a:rPr lang="en-US" dirty="0">
                <a:solidFill>
                  <a:srgbClr val="EF2E24"/>
                </a:solidFill>
              </a:rPr>
              <a:t>our guess is wrong</a:t>
            </a:r>
            <a:r>
              <a:rPr lang="en-US" dirty="0"/>
              <a:t>. </a:t>
            </a:r>
          </a:p>
        </p:txBody>
      </p:sp>
      <p:sp>
        <p:nvSpPr>
          <p:cNvPr id="6" name="Content Placeholder 5">
            <a:extLst>
              <a:ext uri="{FF2B5EF4-FFF2-40B4-BE49-F238E27FC236}">
                <a16:creationId xmlns:a16="http://schemas.microsoft.com/office/drawing/2014/main" xmlns="" id="{6BE1A3E4-36E0-4C84-8EB5-F9730CA44DEF}"/>
              </a:ext>
            </a:extLst>
          </p:cNvPr>
          <p:cNvSpPr>
            <a:spLocks noGrp="1"/>
          </p:cNvSpPr>
          <p:nvPr>
            <p:ph sz="quarter" idx="26"/>
          </p:nvPr>
        </p:nvSpPr>
        <p:spPr>
          <a:xfrm>
            <a:off x="724238" y="2289345"/>
            <a:ext cx="2548352" cy="303776"/>
          </a:xfrm>
        </p:spPr>
        <p:txBody>
          <a:bodyPr/>
          <a:lstStyle/>
          <a:p>
            <a:r>
              <a:rPr lang="en-US" dirty="0"/>
              <a:t>Note that although</a:t>
            </a:r>
          </a:p>
        </p:txBody>
      </p:sp>
      <p:graphicFrame>
        <p:nvGraphicFramePr>
          <p:cNvPr id="12" name="Content Placeholder 11" descr="f(1∕n) = sin(n pi) = 0">
            <a:extLst>
              <a:ext uri="{FF2B5EF4-FFF2-40B4-BE49-F238E27FC236}">
                <a16:creationId xmlns:a16="http://schemas.microsoft.com/office/drawing/2014/main" xmlns="" id="{683FAACC-B5C2-42D7-BBBB-FE1A603050DA}"/>
              </a:ext>
            </a:extLst>
          </p:cNvPr>
          <p:cNvGraphicFramePr>
            <a:graphicFrameLocks noGrp="1" noChangeAspect="1"/>
          </p:cNvGraphicFramePr>
          <p:nvPr>
            <p:ph sz="quarter" idx="24"/>
            <p:extLst>
              <p:ext uri="{D42A27DB-BD31-4B8C-83A1-F6EECF244321}">
                <p14:modId xmlns:p14="http://schemas.microsoft.com/office/powerpoint/2010/main" val="1486002585"/>
              </p:ext>
            </p:extLst>
          </p:nvPr>
        </p:nvGraphicFramePr>
        <p:xfrm>
          <a:off x="3258735" y="2344454"/>
          <a:ext cx="2069348" cy="279598"/>
        </p:xfrm>
        <a:graphic>
          <a:graphicData uri="http://schemas.openxmlformats.org/presentationml/2006/ole">
            <mc:AlternateContent xmlns:mc="http://schemas.openxmlformats.org/markup-compatibility/2006">
              <mc:Choice xmlns:v="urn:schemas-microsoft-com:vml" Requires="v">
                <p:oleObj spid="_x0000_s488517" name="Equation" r:id="rId3" imgW="2539800" imgH="342720" progId="Equation.DSMT4">
                  <p:embed/>
                </p:oleObj>
              </mc:Choice>
              <mc:Fallback>
                <p:oleObj name="Equation" r:id="rId3" imgW="2539800" imgH="342720" progId="Equation.DSMT4">
                  <p:embed/>
                  <p:pic>
                    <p:nvPicPr>
                      <p:cNvPr id="0" name=""/>
                      <p:cNvPicPr/>
                      <p:nvPr/>
                    </p:nvPicPr>
                    <p:blipFill>
                      <a:blip r:embed="rId4"/>
                      <a:stretch>
                        <a:fillRect/>
                      </a:stretch>
                    </p:blipFill>
                    <p:spPr>
                      <a:xfrm>
                        <a:off x="3258735" y="2344454"/>
                        <a:ext cx="2069348" cy="279598"/>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FEB983D1-21BC-4B0F-ABF0-8085D0EB608B}"/>
              </a:ext>
            </a:extLst>
          </p:cNvPr>
          <p:cNvSpPr>
            <a:spLocks noGrp="1"/>
          </p:cNvSpPr>
          <p:nvPr>
            <p:ph sz="quarter" idx="25"/>
          </p:nvPr>
        </p:nvSpPr>
        <p:spPr>
          <a:xfrm>
            <a:off x="5390064" y="2299873"/>
            <a:ext cx="6549103" cy="303776"/>
          </a:xfrm>
        </p:spPr>
        <p:txBody>
          <a:bodyPr/>
          <a:lstStyle/>
          <a:p>
            <a:r>
              <a:rPr lang="en-US" dirty="0"/>
              <a:t>for any integer </a:t>
            </a:r>
            <a:r>
              <a:rPr lang="en-US" i="1" dirty="0"/>
              <a:t>n</a:t>
            </a:r>
            <a:r>
              <a:rPr lang="en-US" dirty="0"/>
              <a:t>, it is also true that </a:t>
            </a:r>
            <a:r>
              <a:rPr lang="en-US" i="1" dirty="0"/>
              <a:t>f</a:t>
            </a:r>
            <a:r>
              <a:rPr lang="en-US" sz="400" i="1" dirty="0"/>
              <a:t> </a:t>
            </a:r>
            <a:r>
              <a:rPr lang="en-US" dirty="0"/>
              <a:t>(</a:t>
            </a:r>
            <a:r>
              <a:rPr lang="en-US" i="1" dirty="0"/>
              <a:t>x</a:t>
            </a:r>
            <a:r>
              <a:rPr lang="en-US" dirty="0"/>
              <a:t>) = 1</a:t>
            </a:r>
          </a:p>
        </p:txBody>
      </p:sp>
      <p:sp>
        <p:nvSpPr>
          <p:cNvPr id="14" name="Content Placeholder 13">
            <a:extLst>
              <a:ext uri="{FF2B5EF4-FFF2-40B4-BE49-F238E27FC236}">
                <a16:creationId xmlns:a16="http://schemas.microsoft.com/office/drawing/2014/main" xmlns="" id="{B79F38AB-E299-4420-8A24-50A875DBB3BF}"/>
              </a:ext>
            </a:extLst>
          </p:cNvPr>
          <p:cNvSpPr>
            <a:spLocks noGrp="1"/>
          </p:cNvSpPr>
          <p:nvPr>
            <p:ph sz="quarter" idx="28"/>
          </p:nvPr>
        </p:nvSpPr>
        <p:spPr>
          <a:xfrm>
            <a:off x="714208" y="2669688"/>
            <a:ext cx="10623550" cy="891291"/>
          </a:xfrm>
        </p:spPr>
        <p:txBody>
          <a:bodyPr/>
          <a:lstStyle/>
          <a:p>
            <a:pPr>
              <a:lnSpc>
                <a:spcPct val="100000"/>
              </a:lnSpc>
            </a:pPr>
            <a:r>
              <a:rPr lang="en-US" dirty="0"/>
              <a:t>for infinitely many values of </a:t>
            </a:r>
            <a:r>
              <a:rPr lang="en-US" i="1" dirty="0"/>
              <a:t>x </a:t>
            </a:r>
            <a:r>
              <a:rPr lang="en-US" dirty="0"/>
              <a:t>(such as 2/5 or 2/101) that approach 0. You can see this from the graph of </a:t>
            </a:r>
            <a:r>
              <a:rPr lang="en-US" i="1" dirty="0"/>
              <a:t>f </a:t>
            </a:r>
            <a:r>
              <a:rPr lang="en-US" dirty="0"/>
              <a:t>shown in Figure 8.</a:t>
            </a:r>
            <a:endParaRPr lang="en-US" altLang="en-US" dirty="0"/>
          </a:p>
        </p:txBody>
      </p:sp>
      <p:sp>
        <p:nvSpPr>
          <p:cNvPr id="13" name="Content Placeholder 17">
            <a:extLst>
              <a:ext uri="{FF2B5EF4-FFF2-40B4-BE49-F238E27FC236}">
                <a16:creationId xmlns:a16="http://schemas.microsoft.com/office/drawing/2014/main" xmlns="" id="{3D9FEE03-09F5-4101-9409-A5CFFF7FDF96}"/>
              </a:ext>
            </a:extLst>
          </p:cNvPr>
          <p:cNvSpPr>
            <a:spLocks noGrp="1"/>
          </p:cNvSpPr>
          <p:nvPr>
            <p:ph sz="quarter" idx="32"/>
          </p:nvPr>
        </p:nvSpPr>
        <p:spPr>
          <a:xfrm>
            <a:off x="5497342" y="6282427"/>
            <a:ext cx="962793" cy="286600"/>
          </a:xfrm>
        </p:spPr>
        <p:txBody>
          <a:bodyPr/>
          <a:lstStyle/>
          <a:p>
            <a:r>
              <a:rPr lang="en-US" altLang="en-US" sz="1200" b="1" dirty="0"/>
              <a:t>Figure 8</a:t>
            </a:r>
          </a:p>
        </p:txBody>
      </p:sp>
      <p:pic>
        <p:nvPicPr>
          <p:cNvPr id="488455" name="Picture 7" descr="A curve labeled y = sin(pi∕x) is graphed on the x y coordinate plane. The curve oscillates between negative 1 and 1. To the right of the y-axis, the curve oscillates more frequently near the origin and oscillates less frequently as it reaches (1, 0). The curve passes through the point (1, 0), goes up and to the right, reaches a high point, then falls slightly and exits the right side of the viewing window. The curve to the left of the y-axis is a reflection of the curve to the right of the y-axis, about the x-axis and y-axis."/>
          <p:cNvPicPr>
            <a:picLocks noGrp="1" noChangeAspect="1" noChangeArrowheads="1"/>
          </p:cNvPicPr>
          <p:nvPr>
            <p:ph sz="quarter" idx="31"/>
          </p:nvPr>
        </p:nvPicPr>
        <p:blipFill>
          <a:blip r:embed="rId5">
            <a:extLst>
              <a:ext uri="{28A0092B-C50C-407E-A947-70E740481C1C}">
                <a14:useLocalDpi xmlns:a14="http://schemas.microsoft.com/office/drawing/2010/main" val="0"/>
              </a:ext>
            </a:extLst>
          </a:blip>
          <a:srcRect/>
          <a:stretch>
            <a:fillRect/>
          </a:stretch>
        </p:blipFill>
        <p:spPr bwMode="auto">
          <a:xfrm>
            <a:off x="2597400" y="3550451"/>
            <a:ext cx="6787231" cy="2651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2354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9E0AD0-3B9B-4006-BDF1-90A583E5F5D0}"/>
              </a:ext>
            </a:extLst>
          </p:cNvPr>
          <p:cNvSpPr>
            <a:spLocks noGrp="1"/>
          </p:cNvSpPr>
          <p:nvPr>
            <p:ph type="title"/>
          </p:nvPr>
        </p:nvSpPr>
        <p:spPr/>
        <p:txBody>
          <a:bodyPr/>
          <a:lstStyle/>
          <a:p>
            <a:pPr algn="l"/>
            <a:r>
              <a:rPr lang="en-US" altLang="en-US" dirty="0"/>
              <a:t>Example 5 – Solution (2 of 2)</a:t>
            </a:r>
            <a:endParaRPr lang="en-US" dirty="0"/>
          </a:p>
        </p:txBody>
      </p:sp>
      <p:sp>
        <p:nvSpPr>
          <p:cNvPr id="3" name="Content Placeholder 2">
            <a:extLst>
              <a:ext uri="{FF2B5EF4-FFF2-40B4-BE49-F238E27FC236}">
                <a16:creationId xmlns:a16="http://schemas.microsoft.com/office/drawing/2014/main" xmlns="" id="{A88B41E7-3965-45E3-80B6-20FD2F26744E}"/>
              </a:ext>
            </a:extLst>
          </p:cNvPr>
          <p:cNvSpPr>
            <a:spLocks noGrp="1"/>
          </p:cNvSpPr>
          <p:nvPr>
            <p:ph sz="quarter" idx="23"/>
          </p:nvPr>
        </p:nvSpPr>
        <p:spPr>
          <a:xfrm>
            <a:off x="736601" y="1289050"/>
            <a:ext cx="8166768" cy="411414"/>
          </a:xfrm>
        </p:spPr>
        <p:txBody>
          <a:bodyPr/>
          <a:lstStyle/>
          <a:p>
            <a:pPr>
              <a:lnSpc>
                <a:spcPct val="100000"/>
              </a:lnSpc>
            </a:pPr>
            <a:r>
              <a:rPr lang="en-US" dirty="0"/>
              <a:t>The dashed lines near the </a:t>
            </a:r>
            <a:r>
              <a:rPr lang="en-US" i="1" dirty="0"/>
              <a:t>y</a:t>
            </a:r>
            <a:r>
              <a:rPr lang="en-US" dirty="0"/>
              <a:t>-axis indicate that the values of</a:t>
            </a:r>
          </a:p>
        </p:txBody>
      </p:sp>
      <p:graphicFrame>
        <p:nvGraphicFramePr>
          <p:cNvPr id="12" name="Content Placeholder 11" descr="sin(pi∕x)">
            <a:extLst>
              <a:ext uri="{FF2B5EF4-FFF2-40B4-BE49-F238E27FC236}">
                <a16:creationId xmlns:a16="http://schemas.microsoft.com/office/drawing/2014/main" xmlns="" id="{683FAACC-B5C2-42D7-BBBB-FE1A603050DA}"/>
              </a:ext>
            </a:extLst>
          </p:cNvPr>
          <p:cNvGraphicFramePr>
            <a:graphicFrameLocks noGrp="1" noChangeAspect="1"/>
          </p:cNvGraphicFramePr>
          <p:nvPr>
            <p:ph sz="quarter" idx="24"/>
            <p:extLst>
              <p:ext uri="{D42A27DB-BD31-4B8C-83A1-F6EECF244321}">
                <p14:modId xmlns:p14="http://schemas.microsoft.com/office/powerpoint/2010/main" val="1348707667"/>
              </p:ext>
            </p:extLst>
          </p:nvPr>
        </p:nvGraphicFramePr>
        <p:xfrm>
          <a:off x="8793262" y="1303017"/>
          <a:ext cx="1334410" cy="371390"/>
        </p:xfrm>
        <a:graphic>
          <a:graphicData uri="http://schemas.openxmlformats.org/presentationml/2006/ole">
            <mc:AlternateContent xmlns:mc="http://schemas.openxmlformats.org/markup-compatibility/2006">
              <mc:Choice xmlns:v="urn:schemas-microsoft-com:vml" Requires="v">
                <p:oleObj spid="_x0000_s489586" name="Equation" r:id="rId3" imgW="1231560" imgH="342720" progId="Equation.DSMT4">
                  <p:embed/>
                </p:oleObj>
              </mc:Choice>
              <mc:Fallback>
                <p:oleObj name="Equation" r:id="rId3" imgW="1231560" imgH="342720" progId="Equation.DSMT4">
                  <p:embed/>
                  <p:pic>
                    <p:nvPicPr>
                      <p:cNvPr id="0" name=""/>
                      <p:cNvPicPr/>
                      <p:nvPr/>
                    </p:nvPicPr>
                    <p:blipFill>
                      <a:blip r:embed="rId4"/>
                      <a:stretch>
                        <a:fillRect/>
                      </a:stretch>
                    </p:blipFill>
                    <p:spPr>
                      <a:xfrm>
                        <a:off x="8793262" y="1303017"/>
                        <a:ext cx="1334410" cy="37139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xmlns="" id="{6BE1A3E4-36E0-4C84-8EB5-F9730CA44DEF}"/>
              </a:ext>
            </a:extLst>
          </p:cNvPr>
          <p:cNvSpPr>
            <a:spLocks noGrp="1"/>
          </p:cNvSpPr>
          <p:nvPr>
            <p:ph sz="quarter" idx="26"/>
          </p:nvPr>
        </p:nvSpPr>
        <p:spPr>
          <a:xfrm>
            <a:off x="724238" y="1687034"/>
            <a:ext cx="10858162" cy="799492"/>
          </a:xfrm>
        </p:spPr>
        <p:txBody>
          <a:bodyPr/>
          <a:lstStyle/>
          <a:p>
            <a:pPr>
              <a:lnSpc>
                <a:spcPct val="100000"/>
              </a:lnSpc>
            </a:pPr>
            <a:r>
              <a:rPr lang="en-US" dirty="0"/>
              <a:t>oscillate between 1 and −1 infinitely often as </a:t>
            </a:r>
            <a:r>
              <a:rPr lang="en-US" i="1" dirty="0"/>
              <a:t>x </a:t>
            </a:r>
            <a:r>
              <a:rPr lang="en-US" dirty="0"/>
              <a:t>approaches 0. Since the values of </a:t>
            </a:r>
            <a:r>
              <a:rPr lang="en-US" i="1" dirty="0"/>
              <a:t>f</a:t>
            </a:r>
            <a:r>
              <a:rPr lang="en-US" sz="400" i="1" dirty="0"/>
              <a:t> </a:t>
            </a:r>
            <a:r>
              <a:rPr lang="en-US" dirty="0"/>
              <a:t>(</a:t>
            </a:r>
            <a:r>
              <a:rPr lang="en-US" i="1" dirty="0"/>
              <a:t>x</a:t>
            </a:r>
            <a:r>
              <a:rPr lang="en-US" dirty="0"/>
              <a:t>) do not approach a fixed number as </a:t>
            </a:r>
            <a:r>
              <a:rPr lang="en-US" i="1" dirty="0"/>
              <a:t>x </a:t>
            </a:r>
            <a:r>
              <a:rPr lang="en-US" dirty="0"/>
              <a:t>approaches 0,</a:t>
            </a:r>
          </a:p>
        </p:txBody>
      </p:sp>
      <p:graphicFrame>
        <p:nvGraphicFramePr>
          <p:cNvPr id="11" name="Content Placeholder 10" descr="lim_(right arrow 0) (sin(pi∕x)) does not exist"/>
          <p:cNvGraphicFramePr>
            <a:graphicFrameLocks noGrp="1" noChangeAspect="1"/>
          </p:cNvGraphicFramePr>
          <p:nvPr>
            <p:ph sz="quarter" idx="32"/>
            <p:extLst>
              <p:ext uri="{D42A27DB-BD31-4B8C-83A1-F6EECF244321}">
                <p14:modId xmlns:p14="http://schemas.microsoft.com/office/powerpoint/2010/main" val="3798837531"/>
              </p:ext>
            </p:extLst>
          </p:nvPr>
        </p:nvGraphicFramePr>
        <p:xfrm>
          <a:off x="3936917" y="2631993"/>
          <a:ext cx="3018883" cy="793499"/>
        </p:xfrm>
        <a:graphic>
          <a:graphicData uri="http://schemas.openxmlformats.org/presentationml/2006/ole">
            <mc:AlternateContent xmlns:mc="http://schemas.openxmlformats.org/markup-compatibility/2006">
              <mc:Choice xmlns:v="urn:schemas-microsoft-com:vml" Requires="v">
                <p:oleObj spid="_x0000_s489587" name="Equation" r:id="rId5" imgW="1498320" imgH="393480" progId="Equation.DSMT4">
                  <p:embed/>
                </p:oleObj>
              </mc:Choice>
              <mc:Fallback>
                <p:oleObj name="Equation" r:id="rId5" imgW="1498320" imgH="393480" progId="Equation.DSMT4">
                  <p:embed/>
                  <p:pic>
                    <p:nvPicPr>
                      <p:cNvPr id="0" name=""/>
                      <p:cNvPicPr/>
                      <p:nvPr/>
                    </p:nvPicPr>
                    <p:blipFill>
                      <a:blip r:embed="rId6"/>
                      <a:stretch>
                        <a:fillRect/>
                      </a:stretch>
                    </p:blipFill>
                    <p:spPr>
                      <a:xfrm>
                        <a:off x="3936917" y="2631993"/>
                        <a:ext cx="3018883" cy="793499"/>
                      </a:xfrm>
                      <a:prstGeom prst="rect">
                        <a:avLst/>
                      </a:prstGeom>
                    </p:spPr>
                  </p:pic>
                </p:oleObj>
              </mc:Fallback>
            </mc:AlternateContent>
          </a:graphicData>
        </a:graphic>
      </p:graphicFrame>
    </p:spTree>
    <p:extLst>
      <p:ext uri="{BB962C8B-B14F-4D97-AF65-F5344CB8AC3E}">
        <p14:creationId xmlns:p14="http://schemas.microsoft.com/office/powerpoint/2010/main" val="1741257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3060442"/>
            <a:ext cx="10515600" cy="587922"/>
          </a:xfrm>
        </p:spPr>
        <p:txBody>
          <a:bodyPr/>
          <a:lstStyle/>
          <a:p>
            <a:pPr algn="ctr"/>
            <a:r>
              <a:rPr lang="en-US" dirty="0">
                <a:solidFill>
                  <a:srgbClr val="0079C2"/>
                </a:solidFill>
              </a:rPr>
              <a:t>Infinite Limits; Vertical Asymptotes</a:t>
            </a:r>
            <a:endParaRPr lang="en-IN" dirty="0">
              <a:solidFill>
                <a:srgbClr val="0079C2"/>
              </a:solidFill>
            </a:endParaRPr>
          </a:p>
        </p:txBody>
      </p:sp>
    </p:spTree>
    <p:extLst>
      <p:ext uri="{BB962C8B-B14F-4D97-AF65-F5344CB8AC3E}">
        <p14:creationId xmlns:p14="http://schemas.microsoft.com/office/powerpoint/2010/main" val="24664581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CE1923-A20A-4031-951C-71324FAD105C}"/>
              </a:ext>
            </a:extLst>
          </p:cNvPr>
          <p:cNvSpPr>
            <a:spLocks noGrp="1"/>
          </p:cNvSpPr>
          <p:nvPr>
            <p:ph type="title"/>
          </p:nvPr>
        </p:nvSpPr>
        <p:spPr/>
        <p:txBody>
          <a:bodyPr/>
          <a:lstStyle/>
          <a:p>
            <a:r>
              <a:rPr lang="en-US" dirty="0"/>
              <a:t>Infinite Limits; Vertical Asymptotes </a:t>
            </a:r>
            <a:r>
              <a:rPr lang="en-US" altLang="en-US" b="0" dirty="0"/>
              <a:t>(1 of 8)</a:t>
            </a:r>
            <a:endParaRPr lang="en-US" b="0" dirty="0"/>
          </a:p>
        </p:txBody>
      </p:sp>
      <p:sp>
        <p:nvSpPr>
          <p:cNvPr id="3" name="Content Placeholder 2">
            <a:extLst>
              <a:ext uri="{FF2B5EF4-FFF2-40B4-BE49-F238E27FC236}">
                <a16:creationId xmlns:a16="http://schemas.microsoft.com/office/drawing/2014/main" xmlns="" id="{6E7FE43E-993E-4D9A-991F-45C9A157E284}"/>
              </a:ext>
            </a:extLst>
          </p:cNvPr>
          <p:cNvSpPr>
            <a:spLocks noGrp="1"/>
          </p:cNvSpPr>
          <p:nvPr>
            <p:ph sz="quarter" idx="23"/>
          </p:nvPr>
        </p:nvSpPr>
        <p:spPr>
          <a:xfrm>
            <a:off x="736600" y="1289049"/>
            <a:ext cx="10718800" cy="717881"/>
          </a:xfrm>
        </p:spPr>
        <p:txBody>
          <a:bodyPr/>
          <a:lstStyle/>
          <a:p>
            <a:pPr>
              <a:lnSpc>
                <a:spcPct val="100000"/>
              </a:lnSpc>
            </a:pPr>
            <a:r>
              <a:rPr lang="en-US" b="1" dirty="0">
                <a:solidFill>
                  <a:srgbClr val="EF2E24"/>
                </a:solidFill>
              </a:rPr>
              <a:t>4 Intuitive Definition of an Infinite Limit </a:t>
            </a:r>
            <a:r>
              <a:rPr lang="en-US" dirty="0"/>
              <a:t>Let </a:t>
            </a:r>
            <a:r>
              <a:rPr lang="en-US" i="1" dirty="0"/>
              <a:t>f</a:t>
            </a:r>
            <a:r>
              <a:rPr lang="en-US" dirty="0"/>
              <a:t> be a function defined on both sides of </a:t>
            </a:r>
            <a:r>
              <a:rPr lang="en-US" i="1" dirty="0"/>
              <a:t>a</a:t>
            </a:r>
            <a:r>
              <a:rPr lang="en-US" dirty="0"/>
              <a:t>, except possibly at </a:t>
            </a:r>
            <a:r>
              <a:rPr lang="en-US" i="1" dirty="0"/>
              <a:t>a</a:t>
            </a:r>
            <a:r>
              <a:rPr lang="en-US" dirty="0"/>
              <a:t> itself. Then</a:t>
            </a:r>
          </a:p>
        </p:txBody>
      </p:sp>
      <p:graphicFrame>
        <p:nvGraphicFramePr>
          <p:cNvPr id="12" name="Content Placeholder 11" descr="lim_(x right arrow a) (f(x)) = infinity&#10;">
            <a:extLst>
              <a:ext uri="{FF2B5EF4-FFF2-40B4-BE49-F238E27FC236}">
                <a16:creationId xmlns:a16="http://schemas.microsoft.com/office/drawing/2014/main" xmlns="" id="{94F42A77-0D71-4113-B874-7C1F50637B6D}"/>
              </a:ext>
            </a:extLst>
          </p:cNvPr>
          <p:cNvGraphicFramePr>
            <a:graphicFrameLocks noGrp="1" noChangeAspect="1"/>
          </p:cNvGraphicFramePr>
          <p:nvPr>
            <p:ph sz="quarter" idx="24"/>
            <p:extLst>
              <p:ext uri="{D42A27DB-BD31-4B8C-83A1-F6EECF244321}">
                <p14:modId xmlns:p14="http://schemas.microsoft.com/office/powerpoint/2010/main" val="2958230257"/>
              </p:ext>
            </p:extLst>
          </p:nvPr>
        </p:nvGraphicFramePr>
        <p:xfrm>
          <a:off x="5310167" y="2224060"/>
          <a:ext cx="1571896" cy="474005"/>
        </p:xfrm>
        <a:graphic>
          <a:graphicData uri="http://schemas.openxmlformats.org/presentationml/2006/ole">
            <mc:AlternateContent xmlns:mc="http://schemas.openxmlformats.org/markup-compatibility/2006">
              <mc:Choice xmlns:v="urn:schemas-microsoft-com:vml" Requires="v">
                <p:oleObj spid="_x0000_s468817" name="Equation" r:id="rId3" imgW="1726920" imgH="520560" progId="Equation.DSMT4">
                  <p:embed/>
                </p:oleObj>
              </mc:Choice>
              <mc:Fallback>
                <p:oleObj name="Equation" r:id="rId3" imgW="1726920" imgH="520560" progId="Equation.DSMT4">
                  <p:embed/>
                  <p:pic>
                    <p:nvPicPr>
                      <p:cNvPr id="11" name="Object 10">
                        <a:extLst>
                          <a:ext uri="{FF2B5EF4-FFF2-40B4-BE49-F238E27FC236}">
                            <a16:creationId xmlns:a16="http://schemas.microsoft.com/office/drawing/2014/main" xmlns="" id="{A97D96DE-9216-44D9-B986-66D2EBA72C9A}"/>
                          </a:ext>
                        </a:extLst>
                      </p:cNvPr>
                      <p:cNvPicPr/>
                      <p:nvPr/>
                    </p:nvPicPr>
                    <p:blipFill>
                      <a:blip r:embed="rId4"/>
                      <a:stretch>
                        <a:fillRect/>
                      </a:stretch>
                    </p:blipFill>
                    <p:spPr>
                      <a:xfrm>
                        <a:off x="5310167" y="2224060"/>
                        <a:ext cx="1571896" cy="474005"/>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0DBACBE5-D2AB-47BF-922E-C377DB1A6A72}"/>
              </a:ext>
            </a:extLst>
          </p:cNvPr>
          <p:cNvSpPr>
            <a:spLocks noGrp="1"/>
          </p:cNvSpPr>
          <p:nvPr>
            <p:ph sz="quarter" idx="25"/>
          </p:nvPr>
        </p:nvSpPr>
        <p:spPr>
          <a:xfrm>
            <a:off x="736600" y="2907610"/>
            <a:ext cx="10712450" cy="722281"/>
          </a:xfrm>
        </p:spPr>
        <p:txBody>
          <a:bodyPr/>
          <a:lstStyle/>
          <a:p>
            <a:r>
              <a:rPr lang="en-US" dirty="0"/>
              <a:t>means that the values of </a:t>
            </a:r>
            <a:r>
              <a:rPr lang="en-US" i="1" dirty="0"/>
              <a:t>f</a:t>
            </a:r>
            <a:r>
              <a:rPr lang="en-US" sz="400" i="1" dirty="0"/>
              <a:t> </a:t>
            </a:r>
            <a:r>
              <a:rPr lang="en-US" dirty="0"/>
              <a:t>(</a:t>
            </a:r>
            <a:r>
              <a:rPr lang="en-US" i="1" dirty="0"/>
              <a:t>x</a:t>
            </a:r>
            <a:r>
              <a:rPr lang="en-US" dirty="0"/>
              <a:t>) can he made arbitrarily large (as large as we please) by taking </a:t>
            </a:r>
            <a:r>
              <a:rPr lang="en-US" i="1" dirty="0"/>
              <a:t>x</a:t>
            </a:r>
            <a:r>
              <a:rPr lang="en-US" dirty="0"/>
              <a:t> sufficiently close to </a:t>
            </a:r>
            <a:r>
              <a:rPr lang="en-US" i="1" dirty="0"/>
              <a:t>a</a:t>
            </a:r>
            <a:r>
              <a:rPr lang="en-US" dirty="0"/>
              <a:t>, but not equal to </a:t>
            </a:r>
            <a:r>
              <a:rPr lang="en-US" i="1" dirty="0"/>
              <a:t>a</a:t>
            </a:r>
            <a:r>
              <a:rPr lang="en-US" dirty="0"/>
              <a:t>.</a:t>
            </a:r>
          </a:p>
        </p:txBody>
      </p:sp>
      <p:sp>
        <p:nvSpPr>
          <p:cNvPr id="6" name="Content Placeholder 5">
            <a:extLst>
              <a:ext uri="{FF2B5EF4-FFF2-40B4-BE49-F238E27FC236}">
                <a16:creationId xmlns:a16="http://schemas.microsoft.com/office/drawing/2014/main" xmlns="" id="{F0D35BA9-897D-4634-8496-F3EA74138B0B}"/>
              </a:ext>
            </a:extLst>
          </p:cNvPr>
          <p:cNvSpPr>
            <a:spLocks noGrp="1"/>
          </p:cNvSpPr>
          <p:nvPr>
            <p:ph sz="quarter" idx="26"/>
          </p:nvPr>
        </p:nvSpPr>
        <p:spPr>
          <a:xfrm>
            <a:off x="736600" y="3888858"/>
            <a:ext cx="2744019" cy="407168"/>
          </a:xfrm>
        </p:spPr>
        <p:txBody>
          <a:bodyPr/>
          <a:lstStyle/>
          <a:p>
            <a:r>
              <a:rPr lang="en-US" altLang="en-US" dirty="0"/>
              <a:t>Another notation for</a:t>
            </a:r>
            <a:endParaRPr lang="en-US" dirty="0"/>
          </a:p>
        </p:txBody>
      </p:sp>
      <p:graphicFrame>
        <p:nvGraphicFramePr>
          <p:cNvPr id="14" name="Content Placeholder 13" descr="lim_(x right arrow a) f(x) = infinity&#10;">
            <a:extLst>
              <a:ext uri="{FF2B5EF4-FFF2-40B4-BE49-F238E27FC236}">
                <a16:creationId xmlns:a16="http://schemas.microsoft.com/office/drawing/2014/main" xmlns="" id="{48A80CBD-EADF-499D-B193-F4966B6A9184}"/>
              </a:ext>
            </a:extLst>
          </p:cNvPr>
          <p:cNvGraphicFramePr>
            <a:graphicFrameLocks noGrp="1" noChangeAspect="1"/>
          </p:cNvGraphicFramePr>
          <p:nvPr>
            <p:ph sz="quarter" idx="27"/>
            <p:extLst>
              <p:ext uri="{D42A27DB-BD31-4B8C-83A1-F6EECF244321}">
                <p14:modId xmlns:p14="http://schemas.microsoft.com/office/powerpoint/2010/main" val="1478368467"/>
              </p:ext>
            </p:extLst>
          </p:nvPr>
        </p:nvGraphicFramePr>
        <p:xfrm>
          <a:off x="3486150" y="3884613"/>
          <a:ext cx="1658938" cy="500062"/>
        </p:xfrm>
        <a:graphic>
          <a:graphicData uri="http://schemas.openxmlformats.org/presentationml/2006/ole">
            <mc:AlternateContent xmlns:mc="http://schemas.openxmlformats.org/markup-compatibility/2006">
              <mc:Choice xmlns:v="urn:schemas-microsoft-com:vml" Requires="v">
                <p:oleObj spid="_x0000_s468818" name="Equation" r:id="rId5" imgW="1726920" imgH="520560" progId="Equation.DSMT4">
                  <p:embed/>
                </p:oleObj>
              </mc:Choice>
              <mc:Fallback>
                <p:oleObj name="Equation" r:id="rId5" imgW="1726920" imgH="520560" progId="Equation.DSMT4">
                  <p:embed/>
                  <p:pic>
                    <p:nvPicPr>
                      <p:cNvPr id="13" name="Object 12">
                        <a:extLst>
                          <a:ext uri="{FF2B5EF4-FFF2-40B4-BE49-F238E27FC236}">
                            <a16:creationId xmlns:a16="http://schemas.microsoft.com/office/drawing/2014/main" xmlns="" id="{73D58AD5-82DD-4CC3-8330-14215A4751E6}"/>
                          </a:ext>
                        </a:extLst>
                      </p:cNvPr>
                      <p:cNvPicPr/>
                      <p:nvPr/>
                    </p:nvPicPr>
                    <p:blipFill>
                      <a:blip r:embed="rId6"/>
                      <a:stretch>
                        <a:fillRect/>
                      </a:stretch>
                    </p:blipFill>
                    <p:spPr>
                      <a:xfrm>
                        <a:off x="3486150" y="3884613"/>
                        <a:ext cx="1658938" cy="500062"/>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xmlns="" id="{0299341E-81EF-46DD-AD01-3319CE19BD84}"/>
              </a:ext>
            </a:extLst>
          </p:cNvPr>
          <p:cNvSpPr>
            <a:spLocks noGrp="1"/>
          </p:cNvSpPr>
          <p:nvPr>
            <p:ph sz="quarter" idx="28"/>
          </p:nvPr>
        </p:nvSpPr>
        <p:spPr>
          <a:xfrm>
            <a:off x="5232600" y="3943917"/>
            <a:ext cx="315035" cy="309094"/>
          </a:xfrm>
        </p:spPr>
        <p:txBody>
          <a:bodyPr/>
          <a:lstStyle/>
          <a:p>
            <a:r>
              <a:rPr lang="en-US" altLang="en-US" dirty="0"/>
              <a:t>is</a:t>
            </a:r>
            <a:endParaRPr lang="en-US" dirty="0"/>
          </a:p>
        </p:txBody>
      </p:sp>
      <p:graphicFrame>
        <p:nvGraphicFramePr>
          <p:cNvPr id="16" name="Content Placeholder 15" descr="f(x) right arrow infinity as x right arrow  a">
            <a:extLst>
              <a:ext uri="{FF2B5EF4-FFF2-40B4-BE49-F238E27FC236}">
                <a16:creationId xmlns:a16="http://schemas.microsoft.com/office/drawing/2014/main" xmlns="" id="{8EBD4AEC-06C6-44F4-B265-01B6B4DDAF92}"/>
              </a:ext>
            </a:extLst>
          </p:cNvPr>
          <p:cNvGraphicFramePr>
            <a:graphicFrameLocks noGrp="1" noChangeAspect="1"/>
          </p:cNvGraphicFramePr>
          <p:nvPr>
            <p:ph sz="quarter" idx="29"/>
            <p:extLst>
              <p:ext uri="{D42A27DB-BD31-4B8C-83A1-F6EECF244321}">
                <p14:modId xmlns:p14="http://schemas.microsoft.com/office/powerpoint/2010/main" val="4055376020"/>
              </p:ext>
            </p:extLst>
          </p:nvPr>
        </p:nvGraphicFramePr>
        <p:xfrm>
          <a:off x="4332288" y="4783138"/>
          <a:ext cx="3263900" cy="431800"/>
        </p:xfrm>
        <a:graphic>
          <a:graphicData uri="http://schemas.openxmlformats.org/presentationml/2006/ole">
            <mc:AlternateContent xmlns:mc="http://schemas.openxmlformats.org/markup-compatibility/2006">
              <mc:Choice xmlns:v="urn:schemas-microsoft-com:vml" Requires="v">
                <p:oleObj spid="_x0000_s468819" name="Equation" r:id="rId7" imgW="3263760" imgH="431640" progId="Equation.DSMT4">
                  <p:embed/>
                </p:oleObj>
              </mc:Choice>
              <mc:Fallback>
                <p:oleObj name="Equation" r:id="rId7" imgW="3263760" imgH="431640" progId="Equation.DSMT4">
                  <p:embed/>
                  <p:pic>
                    <p:nvPicPr>
                      <p:cNvPr id="15" name="Object 14">
                        <a:extLst>
                          <a:ext uri="{FF2B5EF4-FFF2-40B4-BE49-F238E27FC236}">
                            <a16:creationId xmlns:a16="http://schemas.microsoft.com/office/drawing/2014/main" xmlns="" id="{D8B16D79-5202-4794-BB97-CF5198C77DDF}"/>
                          </a:ext>
                        </a:extLst>
                      </p:cNvPr>
                      <p:cNvPicPr/>
                      <p:nvPr/>
                    </p:nvPicPr>
                    <p:blipFill>
                      <a:blip r:embed="rId8"/>
                      <a:stretch>
                        <a:fillRect/>
                      </a:stretch>
                    </p:blipFill>
                    <p:spPr>
                      <a:xfrm>
                        <a:off x="4332288" y="4783138"/>
                        <a:ext cx="3263900" cy="431800"/>
                      </a:xfrm>
                      <a:prstGeom prst="rect">
                        <a:avLst/>
                      </a:prstGeom>
                    </p:spPr>
                  </p:pic>
                </p:oleObj>
              </mc:Fallback>
            </mc:AlternateContent>
          </a:graphicData>
        </a:graphic>
      </p:graphicFrame>
    </p:spTree>
    <p:extLst>
      <p:ext uri="{BB962C8B-B14F-4D97-AF65-F5344CB8AC3E}">
        <p14:creationId xmlns:p14="http://schemas.microsoft.com/office/powerpoint/2010/main" val="453870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3B927A-AF48-4F24-81E2-F360A3B04829}"/>
              </a:ext>
            </a:extLst>
          </p:cNvPr>
          <p:cNvSpPr>
            <a:spLocks noGrp="1"/>
          </p:cNvSpPr>
          <p:nvPr>
            <p:ph type="title"/>
          </p:nvPr>
        </p:nvSpPr>
        <p:spPr/>
        <p:txBody>
          <a:bodyPr/>
          <a:lstStyle/>
          <a:p>
            <a:r>
              <a:rPr lang="en-US" dirty="0"/>
              <a:t>Infinite Limits; Vertical Asymptotes </a:t>
            </a:r>
            <a:r>
              <a:rPr lang="en-US" altLang="en-US" dirty="0"/>
              <a:t>(2 of 8)</a:t>
            </a:r>
            <a:endParaRPr lang="en-US" dirty="0"/>
          </a:p>
        </p:txBody>
      </p:sp>
      <p:sp>
        <p:nvSpPr>
          <p:cNvPr id="3" name="Content Placeholder 2">
            <a:extLst>
              <a:ext uri="{FF2B5EF4-FFF2-40B4-BE49-F238E27FC236}">
                <a16:creationId xmlns:a16="http://schemas.microsoft.com/office/drawing/2014/main" xmlns="" id="{A600E929-813D-4558-9F3C-9B9DD2499F87}"/>
              </a:ext>
            </a:extLst>
          </p:cNvPr>
          <p:cNvSpPr>
            <a:spLocks noGrp="1"/>
          </p:cNvSpPr>
          <p:nvPr>
            <p:ph sz="quarter" idx="23"/>
          </p:nvPr>
        </p:nvSpPr>
        <p:spPr>
          <a:xfrm>
            <a:off x="736600" y="1289050"/>
            <a:ext cx="7655232" cy="355023"/>
          </a:xfrm>
        </p:spPr>
        <p:txBody>
          <a:bodyPr/>
          <a:lstStyle/>
          <a:p>
            <a:r>
              <a:rPr lang="en-US" altLang="en-US" dirty="0">
                <a:latin typeface="Arial" panose="020B0604020202020204" pitchFamily="34" charset="0"/>
                <a:cs typeface="Arial" panose="020B0604020202020204" pitchFamily="34" charset="0"/>
              </a:rPr>
              <a:t>Again, the symbol </a:t>
            </a:r>
            <a:r>
              <a:rPr lang="en-US" altLang="en-US" b="1" dirty="0">
                <a:latin typeface="Arial" panose="020B0604020202020204" pitchFamily="34" charset="0"/>
                <a:cs typeface="Arial" panose="020B0604020202020204" pitchFamily="34" charset="0"/>
                <a:sym typeface="Symbol" panose="05050102010706020507" pitchFamily="18" charset="2"/>
              </a:rPr>
              <a:t>∞</a:t>
            </a:r>
            <a:r>
              <a:rPr lang="en-US" altLang="en-US" dirty="0">
                <a:latin typeface="Arial" panose="020B0604020202020204" pitchFamily="34" charset="0"/>
                <a:cs typeface="Arial" panose="020B0604020202020204" pitchFamily="34" charset="0"/>
              </a:rPr>
              <a:t> is not a number, but the expression</a:t>
            </a:r>
            <a:endParaRPr lang="en-US" dirty="0">
              <a:latin typeface="Arial" panose="020B0604020202020204" pitchFamily="34" charset="0"/>
              <a:cs typeface="Arial" panose="020B0604020202020204" pitchFamily="34" charset="0"/>
            </a:endParaRPr>
          </a:p>
        </p:txBody>
      </p:sp>
      <p:graphicFrame>
        <p:nvGraphicFramePr>
          <p:cNvPr id="12" name="Content Placeholder 11" descr="lim_(x right arrow a) (f(x)) = infinity&#10;">
            <a:extLst>
              <a:ext uri="{FF2B5EF4-FFF2-40B4-BE49-F238E27FC236}">
                <a16:creationId xmlns:a16="http://schemas.microsoft.com/office/drawing/2014/main" xmlns="" id="{09F19151-83A0-421B-B809-DFEF831E2593}"/>
              </a:ext>
            </a:extLst>
          </p:cNvPr>
          <p:cNvGraphicFramePr>
            <a:graphicFrameLocks noGrp="1" noChangeAspect="1"/>
          </p:cNvGraphicFramePr>
          <p:nvPr>
            <p:ph sz="quarter" idx="24"/>
            <p:extLst>
              <p:ext uri="{D42A27DB-BD31-4B8C-83A1-F6EECF244321}">
                <p14:modId xmlns:p14="http://schemas.microsoft.com/office/powerpoint/2010/main" val="3558085909"/>
              </p:ext>
            </p:extLst>
          </p:nvPr>
        </p:nvGraphicFramePr>
        <p:xfrm>
          <a:off x="8370888" y="1265238"/>
          <a:ext cx="1590675" cy="509587"/>
        </p:xfrm>
        <a:graphic>
          <a:graphicData uri="http://schemas.openxmlformats.org/presentationml/2006/ole">
            <mc:AlternateContent xmlns:mc="http://schemas.openxmlformats.org/markup-compatibility/2006">
              <mc:Choice xmlns:v="urn:schemas-microsoft-com:vml" Requires="v">
                <p:oleObj spid="_x0000_s469275" name="Equation" r:id="rId3" imgW="1625400" imgH="520560" progId="Equation.DSMT4">
                  <p:embed/>
                </p:oleObj>
              </mc:Choice>
              <mc:Fallback>
                <p:oleObj name="Equation" r:id="rId3" imgW="1625400" imgH="520560" progId="Equation.DSMT4">
                  <p:embed/>
                  <p:pic>
                    <p:nvPicPr>
                      <p:cNvPr id="11" name="Object 10">
                        <a:extLst>
                          <a:ext uri="{FF2B5EF4-FFF2-40B4-BE49-F238E27FC236}">
                            <a16:creationId xmlns:a16="http://schemas.microsoft.com/office/drawing/2014/main" xmlns="" id="{AAE85D2C-7C46-4365-9C05-AC8B4124F7D3}"/>
                          </a:ext>
                        </a:extLst>
                      </p:cNvPr>
                      <p:cNvPicPr/>
                      <p:nvPr/>
                    </p:nvPicPr>
                    <p:blipFill>
                      <a:blip r:embed="rId4"/>
                      <a:stretch>
                        <a:fillRect/>
                      </a:stretch>
                    </p:blipFill>
                    <p:spPr>
                      <a:xfrm>
                        <a:off x="8370888" y="1265238"/>
                        <a:ext cx="1590675" cy="509587"/>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E5E66378-A851-4C12-88C0-8BDB46CEC6DC}"/>
              </a:ext>
            </a:extLst>
          </p:cNvPr>
          <p:cNvSpPr>
            <a:spLocks noGrp="1"/>
          </p:cNvSpPr>
          <p:nvPr>
            <p:ph sz="quarter" idx="25"/>
          </p:nvPr>
        </p:nvSpPr>
        <p:spPr>
          <a:xfrm>
            <a:off x="736600" y="1718896"/>
            <a:ext cx="2242574" cy="340812"/>
          </a:xfrm>
        </p:spPr>
        <p:txBody>
          <a:bodyPr/>
          <a:lstStyle/>
          <a:p>
            <a:r>
              <a:rPr lang="en-US" altLang="en-US" dirty="0"/>
              <a:t>is often read as</a:t>
            </a:r>
          </a:p>
        </p:txBody>
      </p:sp>
      <p:sp>
        <p:nvSpPr>
          <p:cNvPr id="6" name="Content Placeholder 5">
            <a:extLst>
              <a:ext uri="{FF2B5EF4-FFF2-40B4-BE49-F238E27FC236}">
                <a16:creationId xmlns:a16="http://schemas.microsoft.com/office/drawing/2014/main" xmlns="" id="{31419223-79AC-416C-9C73-9A113E908FD5}"/>
              </a:ext>
            </a:extLst>
          </p:cNvPr>
          <p:cNvSpPr>
            <a:spLocks noGrp="1"/>
          </p:cNvSpPr>
          <p:nvPr>
            <p:ph sz="quarter" idx="26"/>
          </p:nvPr>
        </p:nvSpPr>
        <p:spPr>
          <a:xfrm>
            <a:off x="736600" y="2225697"/>
            <a:ext cx="10718800" cy="1385974"/>
          </a:xfrm>
        </p:spPr>
        <p:txBody>
          <a:bodyPr/>
          <a:lstStyle/>
          <a:p>
            <a:pPr>
              <a:lnSpc>
                <a:spcPct val="100000"/>
              </a:lnSpc>
            </a:pPr>
            <a:r>
              <a:rPr lang="en-US" altLang="en-US" dirty="0"/>
              <a:t>“the limit of </a:t>
            </a:r>
            <a:r>
              <a:rPr lang="en-US" altLang="en-US" i="1" dirty="0"/>
              <a:t>f</a:t>
            </a:r>
            <a:r>
              <a:rPr lang="en-US" altLang="en-US" sz="400" i="1" dirty="0"/>
              <a:t>  </a:t>
            </a:r>
            <a:r>
              <a:rPr lang="en-US" altLang="en-US" dirty="0"/>
              <a:t>(</a:t>
            </a:r>
            <a:r>
              <a:rPr lang="en-US" altLang="en-US" i="1" dirty="0"/>
              <a:t>x</a:t>
            </a:r>
            <a:r>
              <a:rPr lang="en-US" altLang="en-US" dirty="0"/>
              <a:t>), as </a:t>
            </a:r>
            <a:r>
              <a:rPr lang="en-US" altLang="en-US" i="1" dirty="0"/>
              <a:t>x</a:t>
            </a:r>
            <a:r>
              <a:rPr lang="en-US" altLang="en-US" dirty="0"/>
              <a:t> approaches </a:t>
            </a:r>
            <a:r>
              <a:rPr lang="en-US" altLang="en-US" i="1" dirty="0"/>
              <a:t>a</a:t>
            </a:r>
            <a:r>
              <a:rPr lang="en-US" altLang="en-US" dirty="0"/>
              <a:t>, is infinity”</a:t>
            </a:r>
          </a:p>
          <a:p>
            <a:pPr>
              <a:lnSpc>
                <a:spcPct val="100000"/>
              </a:lnSpc>
            </a:pPr>
            <a:r>
              <a:rPr lang="en-US" altLang="en-US" dirty="0"/>
              <a:t>or “</a:t>
            </a:r>
            <a:r>
              <a:rPr lang="en-US" altLang="en-US" i="1" dirty="0"/>
              <a:t>f</a:t>
            </a:r>
            <a:r>
              <a:rPr lang="en-US" altLang="en-US" sz="400" i="1" dirty="0"/>
              <a:t> </a:t>
            </a:r>
            <a:r>
              <a:rPr lang="en-US" altLang="en-US" dirty="0"/>
              <a:t>(</a:t>
            </a:r>
            <a:r>
              <a:rPr lang="en-US" altLang="en-US" i="1" dirty="0"/>
              <a:t>x</a:t>
            </a:r>
            <a:r>
              <a:rPr lang="en-US" altLang="en-US" dirty="0"/>
              <a:t>) becomes infinite as </a:t>
            </a:r>
            <a:r>
              <a:rPr lang="en-US" altLang="en-US" i="1" dirty="0"/>
              <a:t>x </a:t>
            </a:r>
            <a:r>
              <a:rPr lang="en-US" altLang="en-US" dirty="0"/>
              <a:t>approaches </a:t>
            </a:r>
            <a:r>
              <a:rPr lang="en-US" altLang="en-US" i="1" dirty="0"/>
              <a:t>a</a:t>
            </a:r>
            <a:r>
              <a:rPr lang="en-US" altLang="en-US" dirty="0"/>
              <a:t>”</a:t>
            </a:r>
          </a:p>
          <a:p>
            <a:pPr>
              <a:lnSpc>
                <a:spcPct val="100000"/>
              </a:lnSpc>
            </a:pPr>
            <a:r>
              <a:rPr lang="en-US" altLang="en-US" dirty="0"/>
              <a:t>or “</a:t>
            </a:r>
            <a:r>
              <a:rPr lang="en-US" altLang="en-US" i="1" dirty="0"/>
              <a:t>f</a:t>
            </a:r>
            <a:r>
              <a:rPr lang="en-US" altLang="en-US" sz="400" i="1" dirty="0"/>
              <a:t> </a:t>
            </a:r>
            <a:r>
              <a:rPr lang="en-US" altLang="en-US" dirty="0"/>
              <a:t>(</a:t>
            </a:r>
            <a:r>
              <a:rPr lang="en-US" altLang="en-US" i="1" dirty="0"/>
              <a:t>x</a:t>
            </a:r>
            <a:r>
              <a:rPr lang="en-US" altLang="en-US" dirty="0"/>
              <a:t>) increases without bound as </a:t>
            </a:r>
            <a:r>
              <a:rPr lang="en-US" altLang="en-US" i="1" dirty="0"/>
              <a:t>x </a:t>
            </a:r>
            <a:r>
              <a:rPr lang="en-US" altLang="en-US" dirty="0"/>
              <a:t>approaches </a:t>
            </a:r>
            <a:r>
              <a:rPr lang="en-US" altLang="en-US" i="1" dirty="0"/>
              <a:t>a</a:t>
            </a:r>
            <a:r>
              <a:rPr lang="en-US" altLang="en-US" dirty="0"/>
              <a:t>”</a:t>
            </a:r>
          </a:p>
        </p:txBody>
      </p:sp>
    </p:spTree>
    <p:extLst>
      <p:ext uri="{BB962C8B-B14F-4D97-AF65-F5344CB8AC3E}">
        <p14:creationId xmlns:p14="http://schemas.microsoft.com/office/powerpoint/2010/main" val="1610102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6BB67F-B9C5-4E72-9F6B-8168E53250C8}"/>
              </a:ext>
            </a:extLst>
          </p:cNvPr>
          <p:cNvSpPr>
            <a:spLocks noGrp="1"/>
          </p:cNvSpPr>
          <p:nvPr>
            <p:ph type="title"/>
          </p:nvPr>
        </p:nvSpPr>
        <p:spPr/>
        <p:txBody>
          <a:bodyPr/>
          <a:lstStyle/>
          <a:p>
            <a:pPr algn="l"/>
            <a:r>
              <a:rPr lang="en-US" altLang="en-US" dirty="0"/>
              <a:t>The Limit of a Function (1 of 1)</a:t>
            </a:r>
            <a:endParaRPr lang="en-US" b="0" dirty="0"/>
          </a:p>
        </p:txBody>
      </p:sp>
      <p:sp>
        <p:nvSpPr>
          <p:cNvPr id="3" name="Content Placeholder 2">
            <a:extLst>
              <a:ext uri="{FF2B5EF4-FFF2-40B4-BE49-F238E27FC236}">
                <a16:creationId xmlns:a16="http://schemas.microsoft.com/office/drawing/2014/main" xmlns="" id="{508636DA-FA91-49BE-BCFD-6FFDD7842B99}"/>
              </a:ext>
            </a:extLst>
          </p:cNvPr>
          <p:cNvSpPr>
            <a:spLocks noGrp="1"/>
          </p:cNvSpPr>
          <p:nvPr>
            <p:ph sz="quarter" idx="23"/>
          </p:nvPr>
        </p:nvSpPr>
        <p:spPr>
          <a:xfrm>
            <a:off x="736600" y="1289049"/>
            <a:ext cx="10718800" cy="1342551"/>
          </a:xfrm>
        </p:spPr>
        <p:txBody>
          <a:bodyPr/>
          <a:lstStyle/>
          <a:p>
            <a:pPr>
              <a:lnSpc>
                <a:spcPct val="100000"/>
              </a:lnSpc>
            </a:pPr>
            <a:r>
              <a:rPr lang="en-US" altLang="en-US" dirty="0"/>
              <a:t>To find the tangent to a curve or the velocity of an object, we now turn our attention to limits in general and numerical and graphical methods for computing them.</a:t>
            </a:r>
          </a:p>
        </p:txBody>
      </p:sp>
    </p:spTree>
    <p:extLst>
      <p:ext uri="{BB962C8B-B14F-4D97-AF65-F5344CB8AC3E}">
        <p14:creationId xmlns:p14="http://schemas.microsoft.com/office/powerpoint/2010/main" val="3786515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FF761E-D5FA-41E7-9AB1-4F7F2347709C}"/>
              </a:ext>
            </a:extLst>
          </p:cNvPr>
          <p:cNvSpPr>
            <a:spLocks noGrp="1"/>
          </p:cNvSpPr>
          <p:nvPr>
            <p:ph type="title"/>
          </p:nvPr>
        </p:nvSpPr>
        <p:spPr/>
        <p:txBody>
          <a:bodyPr/>
          <a:lstStyle/>
          <a:p>
            <a:r>
              <a:rPr lang="en-US" dirty="0"/>
              <a:t>Infinite Limits; Vertical Asymptotes </a:t>
            </a:r>
            <a:r>
              <a:rPr lang="en-US" altLang="en-US" dirty="0"/>
              <a:t>(3 of 8)</a:t>
            </a:r>
            <a:endParaRPr lang="en-US" dirty="0"/>
          </a:p>
        </p:txBody>
      </p:sp>
      <p:sp>
        <p:nvSpPr>
          <p:cNvPr id="3" name="Content Placeholder 2">
            <a:extLst>
              <a:ext uri="{FF2B5EF4-FFF2-40B4-BE49-F238E27FC236}">
                <a16:creationId xmlns:a16="http://schemas.microsoft.com/office/drawing/2014/main" xmlns="" id="{3F10665C-074A-4C84-9DA2-3DAA0E148E3B}"/>
              </a:ext>
            </a:extLst>
          </p:cNvPr>
          <p:cNvSpPr>
            <a:spLocks noGrp="1"/>
          </p:cNvSpPr>
          <p:nvPr>
            <p:ph sz="quarter" idx="23"/>
          </p:nvPr>
        </p:nvSpPr>
        <p:spPr/>
        <p:txBody>
          <a:bodyPr/>
          <a:lstStyle/>
          <a:p>
            <a:r>
              <a:rPr lang="en-US" altLang="en-US" dirty="0"/>
              <a:t>This definition is illustrated graphically in Figure 10.</a:t>
            </a:r>
          </a:p>
        </p:txBody>
      </p:sp>
      <p:sp>
        <p:nvSpPr>
          <p:cNvPr id="6" name="Content Placeholder 5">
            <a:extLst>
              <a:ext uri="{FF2B5EF4-FFF2-40B4-BE49-F238E27FC236}">
                <a16:creationId xmlns:a16="http://schemas.microsoft.com/office/drawing/2014/main" xmlns="" id="{AF0356CE-8AB5-44EA-848E-A8DE69DE8A0C}"/>
              </a:ext>
            </a:extLst>
          </p:cNvPr>
          <p:cNvSpPr>
            <a:spLocks noGrp="1"/>
          </p:cNvSpPr>
          <p:nvPr>
            <p:ph sz="quarter" idx="26"/>
          </p:nvPr>
        </p:nvSpPr>
        <p:spPr>
          <a:xfrm>
            <a:off x="5586601" y="5781267"/>
            <a:ext cx="989302" cy="268550"/>
          </a:xfrm>
        </p:spPr>
        <p:txBody>
          <a:bodyPr/>
          <a:lstStyle/>
          <a:p>
            <a:r>
              <a:rPr lang="en-US" altLang="en-US" sz="1200" b="1" dirty="0"/>
              <a:t>Figure 10</a:t>
            </a:r>
          </a:p>
        </p:txBody>
      </p:sp>
      <p:graphicFrame>
        <p:nvGraphicFramePr>
          <p:cNvPr id="9" name="Content Placeholder 8" descr="lim_(x right arrow a) (f(x)) = infinity">
            <a:extLst>
              <a:ext uri="{FF2B5EF4-FFF2-40B4-BE49-F238E27FC236}">
                <a16:creationId xmlns:a16="http://schemas.microsoft.com/office/drawing/2014/main" xmlns="" id="{DA642B3D-12AA-49BC-A707-6362E7679BAF}"/>
              </a:ext>
            </a:extLst>
          </p:cNvPr>
          <p:cNvGraphicFramePr>
            <a:graphicFrameLocks noGrp="1" noChangeAspect="1"/>
          </p:cNvGraphicFramePr>
          <p:nvPr>
            <p:ph sz="quarter" idx="25"/>
            <p:extLst>
              <p:ext uri="{D42A27DB-BD31-4B8C-83A1-F6EECF244321}">
                <p14:modId xmlns:p14="http://schemas.microsoft.com/office/powerpoint/2010/main" val="3675474163"/>
              </p:ext>
            </p:extLst>
          </p:nvPr>
        </p:nvGraphicFramePr>
        <p:xfrm>
          <a:off x="5360235" y="5267186"/>
          <a:ext cx="1056606" cy="338444"/>
        </p:xfrm>
        <a:graphic>
          <a:graphicData uri="http://schemas.openxmlformats.org/presentationml/2006/ole">
            <mc:AlternateContent xmlns:mc="http://schemas.openxmlformats.org/markup-compatibility/2006">
              <mc:Choice xmlns:v="urn:schemas-microsoft-com:vml" Requires="v">
                <p:oleObj spid="_x0000_s470298" name="Equation" r:id="rId3" imgW="1625400" imgH="520560" progId="Equation.DSMT4">
                  <p:embed/>
                </p:oleObj>
              </mc:Choice>
              <mc:Fallback>
                <p:oleObj name="Equation" r:id="rId3" imgW="1625400" imgH="520560" progId="Equation.DSMT4">
                  <p:embed/>
                  <p:pic>
                    <p:nvPicPr>
                      <p:cNvPr id="8" name="Object 7">
                        <a:extLst>
                          <a:ext uri="{FF2B5EF4-FFF2-40B4-BE49-F238E27FC236}">
                            <a16:creationId xmlns:a16="http://schemas.microsoft.com/office/drawing/2014/main" xmlns="" id="{D1105BD7-B839-4567-954A-EA00B1F930A7}"/>
                          </a:ext>
                        </a:extLst>
                      </p:cNvPr>
                      <p:cNvPicPr/>
                      <p:nvPr/>
                    </p:nvPicPr>
                    <p:blipFill>
                      <a:blip r:embed="rId4"/>
                      <a:stretch>
                        <a:fillRect/>
                      </a:stretch>
                    </p:blipFill>
                    <p:spPr>
                      <a:xfrm>
                        <a:off x="5360235" y="5267186"/>
                        <a:ext cx="1056606" cy="338444"/>
                      </a:xfrm>
                      <a:prstGeom prst="rect">
                        <a:avLst/>
                      </a:prstGeom>
                    </p:spPr>
                  </p:pic>
                </p:oleObj>
              </mc:Fallback>
            </mc:AlternateContent>
          </a:graphicData>
        </a:graphic>
      </p:graphicFrame>
      <p:pic>
        <p:nvPicPr>
          <p:cNvPr id="7" name="Content Placeholder 6" descr="The graph of y = f(x) is plotted on the x y coordinate plane. One branch falls through the second and third quadrants, then rises toward the vertical line at x = a, where a &gt; 0. The second branch falls away from x = a.">
            <a:extLst>
              <a:ext uri="{FF2B5EF4-FFF2-40B4-BE49-F238E27FC236}">
                <a16:creationId xmlns:a16="http://schemas.microsoft.com/office/drawing/2014/main" xmlns="" id="{AC8225FC-2591-425D-8DDA-1D11EC4530D7}"/>
              </a:ext>
            </a:extLst>
          </p:cNvPr>
          <p:cNvPicPr>
            <a:picLocks noGrp="1" noChangeAspect="1"/>
          </p:cNvPicPr>
          <p:nvPr>
            <p:ph sz="quarter" idx="24"/>
          </p:nvPr>
        </p:nvPicPr>
        <p:blipFill>
          <a:blip r:embed="rId5"/>
          <a:stretch>
            <a:fillRect/>
          </a:stretch>
        </p:blipFill>
        <p:spPr>
          <a:xfrm>
            <a:off x="3900123" y="2002115"/>
            <a:ext cx="4091799" cy="2807340"/>
          </a:xfrm>
          <a:prstGeom prst="rect">
            <a:avLst/>
          </a:prstGeom>
        </p:spPr>
      </p:pic>
    </p:spTree>
    <p:extLst>
      <p:ext uri="{BB962C8B-B14F-4D97-AF65-F5344CB8AC3E}">
        <p14:creationId xmlns:p14="http://schemas.microsoft.com/office/powerpoint/2010/main" val="331403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FF761E-D5FA-41E7-9AB1-4F7F2347709C}"/>
              </a:ext>
            </a:extLst>
          </p:cNvPr>
          <p:cNvSpPr>
            <a:spLocks noGrp="1"/>
          </p:cNvSpPr>
          <p:nvPr>
            <p:ph type="title"/>
          </p:nvPr>
        </p:nvSpPr>
        <p:spPr/>
        <p:txBody>
          <a:bodyPr/>
          <a:lstStyle/>
          <a:p>
            <a:r>
              <a:rPr lang="en-US" dirty="0"/>
              <a:t>Infinite Limits; Vertical Asymptotes </a:t>
            </a:r>
            <a:r>
              <a:rPr lang="en-US" altLang="en-US" dirty="0"/>
              <a:t>(4 of 8)</a:t>
            </a:r>
            <a:endParaRPr lang="en-US" dirty="0"/>
          </a:p>
        </p:txBody>
      </p:sp>
      <p:sp>
        <p:nvSpPr>
          <p:cNvPr id="3" name="Content Placeholder 2">
            <a:extLst>
              <a:ext uri="{FF2B5EF4-FFF2-40B4-BE49-F238E27FC236}">
                <a16:creationId xmlns:a16="http://schemas.microsoft.com/office/drawing/2014/main" xmlns="" id="{3F10665C-074A-4C84-9DA2-3DAA0E148E3B}"/>
              </a:ext>
            </a:extLst>
          </p:cNvPr>
          <p:cNvSpPr>
            <a:spLocks noGrp="1"/>
          </p:cNvSpPr>
          <p:nvPr>
            <p:ph sz="quarter" idx="23"/>
          </p:nvPr>
        </p:nvSpPr>
        <p:spPr>
          <a:xfrm>
            <a:off x="736600" y="1289050"/>
            <a:ext cx="10718800" cy="772496"/>
          </a:xfrm>
        </p:spPr>
        <p:txBody>
          <a:bodyPr/>
          <a:lstStyle/>
          <a:p>
            <a:pPr>
              <a:lnSpc>
                <a:spcPct val="100000"/>
              </a:lnSpc>
            </a:pPr>
            <a:r>
              <a:rPr lang="en-US" altLang="en-US" dirty="0"/>
              <a:t>A similar sort of limit, for functions that become large negative as </a:t>
            </a:r>
            <a:r>
              <a:rPr lang="en-US" altLang="en-US" i="1" dirty="0"/>
              <a:t>x</a:t>
            </a:r>
            <a:r>
              <a:rPr lang="en-US" altLang="en-US" dirty="0"/>
              <a:t> gets close to </a:t>
            </a:r>
            <a:r>
              <a:rPr lang="en-US" altLang="en-US" i="1" dirty="0"/>
              <a:t>a</a:t>
            </a:r>
            <a:r>
              <a:rPr lang="en-US" altLang="en-US" dirty="0"/>
              <a:t>, is defined in Definition 5 and is illustrated in Figure 11.</a:t>
            </a:r>
          </a:p>
        </p:txBody>
      </p:sp>
      <p:sp>
        <p:nvSpPr>
          <p:cNvPr id="6" name="Content Placeholder 5">
            <a:extLst>
              <a:ext uri="{FF2B5EF4-FFF2-40B4-BE49-F238E27FC236}">
                <a16:creationId xmlns:a16="http://schemas.microsoft.com/office/drawing/2014/main" xmlns="" id="{AF0356CE-8AB5-44EA-848E-A8DE69DE8A0C}"/>
              </a:ext>
            </a:extLst>
          </p:cNvPr>
          <p:cNvSpPr>
            <a:spLocks noGrp="1"/>
          </p:cNvSpPr>
          <p:nvPr>
            <p:ph sz="quarter" idx="26"/>
          </p:nvPr>
        </p:nvSpPr>
        <p:spPr>
          <a:xfrm>
            <a:off x="5357895" y="5735085"/>
            <a:ext cx="989302" cy="277787"/>
          </a:xfrm>
        </p:spPr>
        <p:txBody>
          <a:bodyPr/>
          <a:lstStyle/>
          <a:p>
            <a:r>
              <a:rPr lang="en-US" altLang="en-US" sz="1200" b="1" dirty="0"/>
              <a:t>Figure 11</a:t>
            </a:r>
          </a:p>
        </p:txBody>
      </p:sp>
      <p:graphicFrame>
        <p:nvGraphicFramePr>
          <p:cNvPr id="9" name="Content Placeholder 8" descr="lim_(x right arrow a) (f(x)) = (negative infinity)&#10;">
            <a:extLst>
              <a:ext uri="{FF2B5EF4-FFF2-40B4-BE49-F238E27FC236}">
                <a16:creationId xmlns:a16="http://schemas.microsoft.com/office/drawing/2014/main" xmlns="" id="{DA642B3D-12AA-49BC-A707-6362E7679BAF}"/>
              </a:ext>
            </a:extLst>
          </p:cNvPr>
          <p:cNvGraphicFramePr>
            <a:graphicFrameLocks noGrp="1" noChangeAspect="1"/>
          </p:cNvGraphicFramePr>
          <p:nvPr>
            <p:ph sz="quarter" idx="25"/>
            <p:extLst>
              <p:ext uri="{D42A27DB-BD31-4B8C-83A1-F6EECF244321}">
                <p14:modId xmlns:p14="http://schemas.microsoft.com/office/powerpoint/2010/main" val="529671989"/>
              </p:ext>
            </p:extLst>
          </p:nvPr>
        </p:nvGraphicFramePr>
        <p:xfrm>
          <a:off x="5197475" y="5255726"/>
          <a:ext cx="1203325" cy="349903"/>
        </p:xfrm>
        <a:graphic>
          <a:graphicData uri="http://schemas.openxmlformats.org/presentationml/2006/ole">
            <mc:AlternateContent xmlns:mc="http://schemas.openxmlformats.org/markup-compatibility/2006">
              <mc:Choice xmlns:v="urn:schemas-microsoft-com:vml" Requires="v">
                <p:oleObj spid="_x0000_s471324" name="Equation" r:id="rId3" imgW="1790640" imgH="520560" progId="Equation.DSMT4">
                  <p:embed/>
                </p:oleObj>
              </mc:Choice>
              <mc:Fallback>
                <p:oleObj name="Equation" r:id="rId3" imgW="1790640" imgH="520560" progId="Equation.DSMT4">
                  <p:embed/>
                  <p:pic>
                    <p:nvPicPr>
                      <p:cNvPr id="9" name="Content Placeholder 8">
                        <a:extLst>
                          <a:ext uri="{FF2B5EF4-FFF2-40B4-BE49-F238E27FC236}">
                            <a16:creationId xmlns:a16="http://schemas.microsoft.com/office/drawing/2014/main" xmlns="" id="{DA642B3D-12AA-49BC-A707-6362E7679BAF}"/>
                          </a:ext>
                        </a:extLst>
                      </p:cNvPr>
                      <p:cNvPicPr/>
                      <p:nvPr/>
                    </p:nvPicPr>
                    <p:blipFill>
                      <a:blip r:embed="rId4"/>
                      <a:stretch>
                        <a:fillRect/>
                      </a:stretch>
                    </p:blipFill>
                    <p:spPr>
                      <a:xfrm>
                        <a:off x="5197475" y="5255726"/>
                        <a:ext cx="1203325" cy="349903"/>
                      </a:xfrm>
                      <a:prstGeom prst="rect">
                        <a:avLst/>
                      </a:prstGeom>
                    </p:spPr>
                  </p:pic>
                </p:oleObj>
              </mc:Fallback>
            </mc:AlternateContent>
          </a:graphicData>
        </a:graphic>
      </p:graphicFrame>
      <p:pic>
        <p:nvPicPr>
          <p:cNvPr id="8" name="Content Placeholder 7" descr="The graph of y = f(x) is plotted on the x y coordinate plane. One branch rises into the first quadrant, then falls toward the vertical line at x = a, where a &gt; 0. The second branch rises away from x = a.">
            <a:extLst>
              <a:ext uri="{FF2B5EF4-FFF2-40B4-BE49-F238E27FC236}">
                <a16:creationId xmlns:a16="http://schemas.microsoft.com/office/drawing/2014/main" xmlns="" id="{BB70C6C0-F2A3-4770-9EE5-638A0C54034A}"/>
              </a:ext>
            </a:extLst>
          </p:cNvPr>
          <p:cNvPicPr>
            <a:picLocks noGrp="1" noChangeAspect="1"/>
          </p:cNvPicPr>
          <p:nvPr>
            <p:ph sz="quarter" idx="24"/>
          </p:nvPr>
        </p:nvPicPr>
        <p:blipFill>
          <a:blip r:embed="rId5"/>
          <a:stretch>
            <a:fillRect/>
          </a:stretch>
        </p:blipFill>
        <p:spPr>
          <a:xfrm>
            <a:off x="4473078" y="2370721"/>
            <a:ext cx="3244765" cy="2393783"/>
          </a:xfrm>
          <a:prstGeom prst="rect">
            <a:avLst/>
          </a:prstGeom>
        </p:spPr>
      </p:pic>
    </p:spTree>
    <p:extLst>
      <p:ext uri="{BB962C8B-B14F-4D97-AF65-F5344CB8AC3E}">
        <p14:creationId xmlns:p14="http://schemas.microsoft.com/office/powerpoint/2010/main" val="1213924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88677B-FACC-47D2-8ACE-FE78603CA039}"/>
              </a:ext>
            </a:extLst>
          </p:cNvPr>
          <p:cNvSpPr>
            <a:spLocks noGrp="1"/>
          </p:cNvSpPr>
          <p:nvPr>
            <p:ph type="title"/>
          </p:nvPr>
        </p:nvSpPr>
        <p:spPr/>
        <p:txBody>
          <a:bodyPr/>
          <a:lstStyle/>
          <a:p>
            <a:r>
              <a:rPr lang="en-US" dirty="0"/>
              <a:t>Infinite Limits; Vertical Asymptotes </a:t>
            </a:r>
            <a:r>
              <a:rPr lang="en-US" altLang="en-US" dirty="0"/>
              <a:t>(5 of 8)</a:t>
            </a:r>
            <a:endParaRPr lang="en-US" dirty="0"/>
          </a:p>
        </p:txBody>
      </p:sp>
      <p:sp>
        <p:nvSpPr>
          <p:cNvPr id="3" name="Content Placeholder 2">
            <a:extLst>
              <a:ext uri="{FF2B5EF4-FFF2-40B4-BE49-F238E27FC236}">
                <a16:creationId xmlns:a16="http://schemas.microsoft.com/office/drawing/2014/main" xmlns="" id="{CC848D9E-02DB-4E92-83F1-4A6408F7946E}"/>
              </a:ext>
            </a:extLst>
          </p:cNvPr>
          <p:cNvSpPr>
            <a:spLocks noGrp="1"/>
          </p:cNvSpPr>
          <p:nvPr>
            <p:ph sz="quarter" idx="23"/>
          </p:nvPr>
        </p:nvSpPr>
        <p:spPr>
          <a:xfrm>
            <a:off x="736600" y="1289050"/>
            <a:ext cx="10617200" cy="790473"/>
          </a:xfrm>
        </p:spPr>
        <p:txBody>
          <a:bodyPr/>
          <a:lstStyle/>
          <a:p>
            <a:r>
              <a:rPr lang="en-US" b="1" dirty="0">
                <a:solidFill>
                  <a:srgbClr val="EF2E24"/>
                </a:solidFill>
              </a:rPr>
              <a:t>5 Definition </a:t>
            </a:r>
            <a:r>
              <a:rPr lang="en-US" dirty="0"/>
              <a:t>Let </a:t>
            </a:r>
            <a:r>
              <a:rPr lang="en-US" i="1" dirty="0"/>
              <a:t>f</a:t>
            </a:r>
            <a:r>
              <a:rPr lang="en-US" dirty="0"/>
              <a:t> be a function defined on both sides of </a:t>
            </a:r>
            <a:r>
              <a:rPr lang="en-US" i="1" dirty="0"/>
              <a:t>a</a:t>
            </a:r>
            <a:r>
              <a:rPr lang="en-US" dirty="0"/>
              <a:t>, except possibly at </a:t>
            </a:r>
            <a:r>
              <a:rPr lang="en-US" i="1" dirty="0"/>
              <a:t>a</a:t>
            </a:r>
            <a:r>
              <a:rPr lang="en-US" dirty="0"/>
              <a:t> itself. Then</a:t>
            </a:r>
          </a:p>
        </p:txBody>
      </p:sp>
      <p:graphicFrame>
        <p:nvGraphicFramePr>
          <p:cNvPr id="20" name="Content Placeholder 19" descr="lim_(x right arrow a) (f(x)) = (negative infinity)">
            <a:extLst>
              <a:ext uri="{FF2B5EF4-FFF2-40B4-BE49-F238E27FC236}">
                <a16:creationId xmlns:a16="http://schemas.microsoft.com/office/drawing/2014/main" xmlns="" id="{5810C9D6-96E5-4A5E-AD2F-5ABADD5AB098}"/>
              </a:ext>
            </a:extLst>
          </p:cNvPr>
          <p:cNvGraphicFramePr>
            <a:graphicFrameLocks noGrp="1" noChangeAspect="1"/>
          </p:cNvGraphicFramePr>
          <p:nvPr>
            <p:ph sz="quarter" idx="24"/>
            <p:extLst>
              <p:ext uri="{D42A27DB-BD31-4B8C-83A1-F6EECF244321}">
                <p14:modId xmlns:p14="http://schemas.microsoft.com/office/powerpoint/2010/main" val="2437686286"/>
              </p:ext>
            </p:extLst>
          </p:nvPr>
        </p:nvGraphicFramePr>
        <p:xfrm>
          <a:off x="4730750" y="2119313"/>
          <a:ext cx="1741488" cy="506412"/>
        </p:xfrm>
        <a:graphic>
          <a:graphicData uri="http://schemas.openxmlformats.org/presentationml/2006/ole">
            <mc:AlternateContent xmlns:mc="http://schemas.openxmlformats.org/markup-compatibility/2006">
              <mc:Choice xmlns:v="urn:schemas-microsoft-com:vml" Requires="v">
                <p:oleObj spid="_x0000_s472910" name="Equation" r:id="rId3" imgW="1790640" imgH="520560" progId="Equation.DSMT4">
                  <p:embed/>
                </p:oleObj>
              </mc:Choice>
              <mc:Fallback>
                <p:oleObj name="Equation" r:id="rId3" imgW="1790640" imgH="520560" progId="Equation.DSMT4">
                  <p:embed/>
                  <p:pic>
                    <p:nvPicPr>
                      <p:cNvPr id="19" name="Object 18">
                        <a:extLst>
                          <a:ext uri="{FF2B5EF4-FFF2-40B4-BE49-F238E27FC236}">
                            <a16:creationId xmlns:a16="http://schemas.microsoft.com/office/drawing/2014/main" xmlns="" id="{0E837583-A2C3-4624-8D57-FC053D3B1D80}"/>
                          </a:ext>
                        </a:extLst>
                      </p:cNvPr>
                      <p:cNvPicPr/>
                      <p:nvPr/>
                    </p:nvPicPr>
                    <p:blipFill>
                      <a:blip r:embed="rId4"/>
                      <a:stretch>
                        <a:fillRect/>
                      </a:stretch>
                    </p:blipFill>
                    <p:spPr>
                      <a:xfrm>
                        <a:off x="4730750" y="2119313"/>
                        <a:ext cx="1741488" cy="506412"/>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2363653C-7617-422A-910C-0C844AA2DEEC}"/>
              </a:ext>
            </a:extLst>
          </p:cNvPr>
          <p:cNvSpPr>
            <a:spLocks noGrp="1"/>
          </p:cNvSpPr>
          <p:nvPr>
            <p:ph sz="quarter" idx="25"/>
          </p:nvPr>
        </p:nvSpPr>
        <p:spPr>
          <a:xfrm>
            <a:off x="736600" y="2811918"/>
            <a:ext cx="10706100" cy="689555"/>
          </a:xfrm>
        </p:spPr>
        <p:txBody>
          <a:bodyPr/>
          <a:lstStyle/>
          <a:p>
            <a:pPr>
              <a:lnSpc>
                <a:spcPct val="100000"/>
              </a:lnSpc>
            </a:pPr>
            <a:r>
              <a:rPr lang="en-US" dirty="0"/>
              <a:t>means that the values of </a:t>
            </a:r>
            <a:r>
              <a:rPr lang="en-US" i="1" dirty="0"/>
              <a:t>f</a:t>
            </a:r>
            <a:r>
              <a:rPr lang="en-US" dirty="0"/>
              <a:t>(</a:t>
            </a:r>
            <a:r>
              <a:rPr lang="en-US" i="1" dirty="0"/>
              <a:t>x</a:t>
            </a:r>
            <a:r>
              <a:rPr lang="en-US" dirty="0"/>
              <a:t>) can be made arbitrarily large negative by taking </a:t>
            </a:r>
            <a:r>
              <a:rPr lang="en-US" i="1" dirty="0"/>
              <a:t>x</a:t>
            </a:r>
            <a:r>
              <a:rPr lang="en-US" dirty="0"/>
              <a:t/>
            </a:r>
            <a:br>
              <a:rPr lang="en-US" dirty="0"/>
            </a:br>
            <a:r>
              <a:rPr lang="en-US" dirty="0"/>
              <a:t>sufficiently close</a:t>
            </a:r>
            <a:r>
              <a:rPr lang="it-IT" dirty="0"/>
              <a:t> to</a:t>
            </a:r>
            <a:r>
              <a:rPr lang="en-US" dirty="0"/>
              <a:t> </a:t>
            </a:r>
            <a:r>
              <a:rPr lang="en-US" i="1" dirty="0"/>
              <a:t>a,</a:t>
            </a:r>
            <a:r>
              <a:rPr lang="en-US" dirty="0"/>
              <a:t> but not equal to </a:t>
            </a:r>
            <a:r>
              <a:rPr lang="en-US" i="1" dirty="0"/>
              <a:t>a</a:t>
            </a:r>
            <a:r>
              <a:rPr lang="en-US" dirty="0"/>
              <a:t>.</a:t>
            </a:r>
          </a:p>
        </p:txBody>
      </p:sp>
      <p:sp>
        <p:nvSpPr>
          <p:cNvPr id="6" name="Content Placeholder 5">
            <a:extLst>
              <a:ext uri="{FF2B5EF4-FFF2-40B4-BE49-F238E27FC236}">
                <a16:creationId xmlns:a16="http://schemas.microsoft.com/office/drawing/2014/main" xmlns="" id="{4D545560-B691-4006-9963-6DB98ABF4079}"/>
              </a:ext>
            </a:extLst>
          </p:cNvPr>
          <p:cNvSpPr>
            <a:spLocks noGrp="1"/>
          </p:cNvSpPr>
          <p:nvPr>
            <p:ph sz="quarter" idx="26"/>
          </p:nvPr>
        </p:nvSpPr>
        <p:spPr>
          <a:xfrm>
            <a:off x="736600" y="3807486"/>
            <a:ext cx="1667387" cy="294109"/>
          </a:xfrm>
        </p:spPr>
        <p:txBody>
          <a:bodyPr/>
          <a:lstStyle/>
          <a:p>
            <a:r>
              <a:rPr lang="en-US" altLang="en-US" dirty="0"/>
              <a:t>The symbol</a:t>
            </a:r>
            <a:endParaRPr lang="en-US" dirty="0"/>
          </a:p>
        </p:txBody>
      </p:sp>
      <p:graphicFrame>
        <p:nvGraphicFramePr>
          <p:cNvPr id="22" name="Content Placeholder 21" descr="lim_(x right arrow a) f(x) = (negative infinity)&#10;">
            <a:extLst>
              <a:ext uri="{FF2B5EF4-FFF2-40B4-BE49-F238E27FC236}">
                <a16:creationId xmlns:a16="http://schemas.microsoft.com/office/drawing/2014/main" xmlns="" id="{A40FE800-0B7B-4830-9F73-F1B24BD2A892}"/>
              </a:ext>
            </a:extLst>
          </p:cNvPr>
          <p:cNvGraphicFramePr>
            <a:graphicFrameLocks noGrp="1" noChangeAspect="1"/>
          </p:cNvGraphicFramePr>
          <p:nvPr>
            <p:ph sz="quarter" idx="27"/>
            <p:extLst>
              <p:ext uri="{D42A27DB-BD31-4B8C-83A1-F6EECF244321}">
                <p14:modId xmlns:p14="http://schemas.microsoft.com/office/powerpoint/2010/main" val="3567143884"/>
              </p:ext>
            </p:extLst>
          </p:nvPr>
        </p:nvGraphicFramePr>
        <p:xfrm>
          <a:off x="2398713" y="3780087"/>
          <a:ext cx="1741487" cy="506413"/>
        </p:xfrm>
        <a:graphic>
          <a:graphicData uri="http://schemas.openxmlformats.org/presentationml/2006/ole">
            <mc:AlternateContent xmlns:mc="http://schemas.openxmlformats.org/markup-compatibility/2006">
              <mc:Choice xmlns:v="urn:schemas-microsoft-com:vml" Requires="v">
                <p:oleObj spid="_x0000_s472911" name="Equation" r:id="rId5" imgW="1790640" imgH="520560" progId="Equation.DSMT4">
                  <p:embed/>
                </p:oleObj>
              </mc:Choice>
              <mc:Fallback>
                <p:oleObj name="Equation" r:id="rId5" imgW="1790640" imgH="520560" progId="Equation.DSMT4">
                  <p:embed/>
                  <p:pic>
                    <p:nvPicPr>
                      <p:cNvPr id="21" name="Object 20">
                        <a:extLst>
                          <a:ext uri="{FF2B5EF4-FFF2-40B4-BE49-F238E27FC236}">
                            <a16:creationId xmlns:a16="http://schemas.microsoft.com/office/drawing/2014/main" xmlns="" id="{4D2FCF97-D83D-42F0-A4D3-14FD35790723}"/>
                          </a:ext>
                        </a:extLst>
                      </p:cNvPr>
                      <p:cNvPicPr/>
                      <p:nvPr/>
                    </p:nvPicPr>
                    <p:blipFill>
                      <a:blip r:embed="rId6"/>
                      <a:stretch>
                        <a:fillRect/>
                      </a:stretch>
                    </p:blipFill>
                    <p:spPr>
                      <a:xfrm>
                        <a:off x="2398713" y="3780087"/>
                        <a:ext cx="1741487" cy="506413"/>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xmlns="" id="{30CE3D8D-D74D-43D6-9B7A-0DB63EDBC29A}"/>
              </a:ext>
            </a:extLst>
          </p:cNvPr>
          <p:cNvSpPr>
            <a:spLocks noGrp="1"/>
          </p:cNvSpPr>
          <p:nvPr>
            <p:ph sz="quarter" idx="28"/>
          </p:nvPr>
        </p:nvSpPr>
        <p:spPr>
          <a:xfrm>
            <a:off x="4174532" y="3806652"/>
            <a:ext cx="6876482" cy="304179"/>
          </a:xfrm>
        </p:spPr>
        <p:txBody>
          <a:bodyPr/>
          <a:lstStyle/>
          <a:p>
            <a:r>
              <a:rPr lang="en-US" altLang="en-US" dirty="0"/>
              <a:t>can be read as “the limit of </a:t>
            </a:r>
            <a:r>
              <a:rPr lang="en-US" altLang="en-US" i="1" dirty="0"/>
              <a:t>f</a:t>
            </a:r>
            <a:r>
              <a:rPr lang="en-US" altLang="en-US" sz="400" i="1" dirty="0"/>
              <a:t> </a:t>
            </a:r>
            <a:r>
              <a:rPr lang="en-US" altLang="en-US" dirty="0"/>
              <a:t>(</a:t>
            </a:r>
            <a:r>
              <a:rPr lang="en-US" altLang="en-US" i="1" dirty="0"/>
              <a:t>x</a:t>
            </a:r>
            <a:r>
              <a:rPr lang="en-US" altLang="en-US" dirty="0"/>
              <a:t>), as </a:t>
            </a:r>
            <a:r>
              <a:rPr lang="en-US" altLang="en-US" i="1" dirty="0"/>
              <a:t>x</a:t>
            </a:r>
            <a:r>
              <a:rPr lang="en-US" altLang="en-US" dirty="0"/>
              <a:t> approaches </a:t>
            </a:r>
            <a:r>
              <a:rPr lang="en-US" altLang="en-US" i="1" dirty="0"/>
              <a:t>a</a:t>
            </a:r>
            <a:r>
              <a:rPr lang="en-US" altLang="en-US" dirty="0"/>
              <a:t>, </a:t>
            </a:r>
            <a:endParaRPr lang="en-US" dirty="0"/>
          </a:p>
        </p:txBody>
      </p:sp>
      <p:sp>
        <p:nvSpPr>
          <p:cNvPr id="9" name="Content Placeholder 8">
            <a:extLst>
              <a:ext uri="{FF2B5EF4-FFF2-40B4-BE49-F238E27FC236}">
                <a16:creationId xmlns:a16="http://schemas.microsoft.com/office/drawing/2014/main" xmlns="" id="{32BBEAC0-E9AC-44CF-B3EE-F968617C7F03}"/>
              </a:ext>
            </a:extLst>
          </p:cNvPr>
          <p:cNvSpPr>
            <a:spLocks noGrp="1"/>
          </p:cNvSpPr>
          <p:nvPr>
            <p:ph sz="quarter" idx="29"/>
          </p:nvPr>
        </p:nvSpPr>
        <p:spPr>
          <a:xfrm>
            <a:off x="782781" y="4355821"/>
            <a:ext cx="10840884" cy="729879"/>
          </a:xfrm>
        </p:spPr>
        <p:txBody>
          <a:bodyPr/>
          <a:lstStyle/>
          <a:p>
            <a:r>
              <a:rPr lang="en-US" altLang="en-US" dirty="0"/>
              <a:t>is negative infinity” or “</a:t>
            </a:r>
            <a:r>
              <a:rPr lang="en-US" altLang="en-US" i="1" dirty="0"/>
              <a:t>f</a:t>
            </a:r>
            <a:r>
              <a:rPr lang="en-US" altLang="en-US" sz="400" i="1" dirty="0"/>
              <a:t> </a:t>
            </a:r>
            <a:r>
              <a:rPr lang="en-US" altLang="en-US" dirty="0"/>
              <a:t>(</a:t>
            </a:r>
            <a:r>
              <a:rPr lang="en-US" altLang="en-US" i="1" dirty="0"/>
              <a:t>x</a:t>
            </a:r>
            <a:r>
              <a:rPr lang="en-US" altLang="en-US" dirty="0"/>
              <a:t>) decreases without bound as </a:t>
            </a:r>
            <a:r>
              <a:rPr lang="en-US" altLang="en-US" i="1" dirty="0"/>
              <a:t>x</a:t>
            </a:r>
            <a:r>
              <a:rPr lang="en-US" altLang="en-US" dirty="0"/>
              <a:t> approaches </a:t>
            </a:r>
            <a:r>
              <a:rPr lang="en-US" altLang="en-US" i="1" dirty="0"/>
              <a:t>a</a:t>
            </a:r>
            <a:r>
              <a:rPr lang="en-US" altLang="en-US" dirty="0"/>
              <a:t>.” As an example we have</a:t>
            </a:r>
            <a:endParaRPr lang="en-US" dirty="0"/>
          </a:p>
        </p:txBody>
      </p:sp>
      <p:graphicFrame>
        <p:nvGraphicFramePr>
          <p:cNvPr id="24" name="Content Placeholder 23" descr="lim_(x right arrow 0) (negative(1∕x^2)) = (negative infinity)&#10;">
            <a:extLst>
              <a:ext uri="{FF2B5EF4-FFF2-40B4-BE49-F238E27FC236}">
                <a16:creationId xmlns:a16="http://schemas.microsoft.com/office/drawing/2014/main" xmlns="" id="{A8B2466F-3A91-480B-9C56-2F687707132C}"/>
              </a:ext>
            </a:extLst>
          </p:cNvPr>
          <p:cNvGraphicFramePr>
            <a:graphicFrameLocks noGrp="1" noChangeAspect="1"/>
          </p:cNvGraphicFramePr>
          <p:nvPr>
            <p:ph sz="quarter" idx="30"/>
            <p:extLst>
              <p:ext uri="{D42A27DB-BD31-4B8C-83A1-F6EECF244321}">
                <p14:modId xmlns:p14="http://schemas.microsoft.com/office/powerpoint/2010/main" val="3072878900"/>
              </p:ext>
            </p:extLst>
          </p:nvPr>
        </p:nvGraphicFramePr>
        <p:xfrm>
          <a:off x="4957763" y="5249863"/>
          <a:ext cx="2030412" cy="787400"/>
        </p:xfrm>
        <a:graphic>
          <a:graphicData uri="http://schemas.openxmlformats.org/presentationml/2006/ole">
            <mc:AlternateContent xmlns:mc="http://schemas.openxmlformats.org/markup-compatibility/2006">
              <mc:Choice xmlns:v="urn:schemas-microsoft-com:vml" Requires="v">
                <p:oleObj spid="_x0000_s472912" name="Equation" r:id="rId7" imgW="2095200" imgH="812520" progId="Equation.DSMT4">
                  <p:embed/>
                </p:oleObj>
              </mc:Choice>
              <mc:Fallback>
                <p:oleObj name="Equation" r:id="rId7" imgW="2095200" imgH="812520" progId="Equation.DSMT4">
                  <p:embed/>
                  <p:pic>
                    <p:nvPicPr>
                      <p:cNvPr id="23" name="Object 22">
                        <a:extLst>
                          <a:ext uri="{FF2B5EF4-FFF2-40B4-BE49-F238E27FC236}">
                            <a16:creationId xmlns:a16="http://schemas.microsoft.com/office/drawing/2014/main" xmlns="" id="{5E9D1EA4-F804-45A2-8B00-04707199F5AA}"/>
                          </a:ext>
                        </a:extLst>
                      </p:cNvPr>
                      <p:cNvPicPr/>
                      <p:nvPr/>
                    </p:nvPicPr>
                    <p:blipFill>
                      <a:blip r:embed="rId8"/>
                      <a:stretch>
                        <a:fillRect/>
                      </a:stretch>
                    </p:blipFill>
                    <p:spPr>
                      <a:xfrm>
                        <a:off x="4957763" y="5249863"/>
                        <a:ext cx="2030412" cy="787400"/>
                      </a:xfrm>
                      <a:prstGeom prst="rect">
                        <a:avLst/>
                      </a:prstGeom>
                    </p:spPr>
                  </p:pic>
                </p:oleObj>
              </mc:Fallback>
            </mc:AlternateContent>
          </a:graphicData>
        </a:graphic>
      </p:graphicFrame>
    </p:spTree>
    <p:extLst>
      <p:ext uri="{BB962C8B-B14F-4D97-AF65-F5344CB8AC3E}">
        <p14:creationId xmlns:p14="http://schemas.microsoft.com/office/powerpoint/2010/main" val="38998081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0796AA-2D25-4378-A1CA-A18143ED8F48}"/>
              </a:ext>
            </a:extLst>
          </p:cNvPr>
          <p:cNvSpPr>
            <a:spLocks noGrp="1"/>
          </p:cNvSpPr>
          <p:nvPr>
            <p:ph type="title"/>
          </p:nvPr>
        </p:nvSpPr>
        <p:spPr/>
        <p:txBody>
          <a:bodyPr/>
          <a:lstStyle/>
          <a:p>
            <a:r>
              <a:rPr lang="en-US" dirty="0"/>
              <a:t>Infinite Limits; Vertical Asymptotes </a:t>
            </a:r>
            <a:r>
              <a:rPr lang="en-US" altLang="en-US" dirty="0"/>
              <a:t>(6 of 8)</a:t>
            </a:r>
            <a:endParaRPr lang="en-US" dirty="0"/>
          </a:p>
        </p:txBody>
      </p:sp>
      <p:sp>
        <p:nvSpPr>
          <p:cNvPr id="3" name="Content Placeholder 2">
            <a:extLst>
              <a:ext uri="{FF2B5EF4-FFF2-40B4-BE49-F238E27FC236}">
                <a16:creationId xmlns:a16="http://schemas.microsoft.com/office/drawing/2014/main" xmlns="" id="{044BC53C-B1D8-4BE3-AEBA-6F0F4AE77FAD}"/>
              </a:ext>
            </a:extLst>
          </p:cNvPr>
          <p:cNvSpPr>
            <a:spLocks noGrp="1"/>
          </p:cNvSpPr>
          <p:nvPr>
            <p:ph sz="quarter" idx="23"/>
          </p:nvPr>
        </p:nvSpPr>
        <p:spPr>
          <a:xfrm>
            <a:off x="736600" y="1289050"/>
            <a:ext cx="8693727" cy="353642"/>
          </a:xfrm>
        </p:spPr>
        <p:txBody>
          <a:bodyPr/>
          <a:lstStyle/>
          <a:p>
            <a:r>
              <a:rPr lang="en-US" altLang="en-US" dirty="0"/>
              <a:t>Similar definitions can be given for the one-sided infinite limits</a:t>
            </a:r>
          </a:p>
        </p:txBody>
      </p:sp>
      <p:graphicFrame>
        <p:nvGraphicFramePr>
          <p:cNvPr id="20" name="Content Placeholder 19" descr="lim_(x right arrow a^(negative)) (f(x)) = infinity. lim_(x rightarrow a^(+)) (f(x)) = infinity. lim_(x rightarrow a^(negative)) (f(x)) = (negative infinity). lim_(x rightarrow a^(+)) (f(x)) = (negative infinity)">
            <a:extLst>
              <a:ext uri="{FF2B5EF4-FFF2-40B4-BE49-F238E27FC236}">
                <a16:creationId xmlns:a16="http://schemas.microsoft.com/office/drawing/2014/main" xmlns="" id="{F312D810-D1D0-4D74-80DE-29C2357401FB}"/>
              </a:ext>
            </a:extLst>
          </p:cNvPr>
          <p:cNvGraphicFramePr>
            <a:graphicFrameLocks noGrp="1" noChangeAspect="1"/>
          </p:cNvGraphicFramePr>
          <p:nvPr>
            <p:ph sz="quarter" idx="24"/>
            <p:extLst>
              <p:ext uri="{D42A27DB-BD31-4B8C-83A1-F6EECF244321}">
                <p14:modId xmlns:p14="http://schemas.microsoft.com/office/powerpoint/2010/main" val="31648089"/>
              </p:ext>
            </p:extLst>
          </p:nvPr>
        </p:nvGraphicFramePr>
        <p:xfrm>
          <a:off x="4049713" y="1830388"/>
          <a:ext cx="4106862" cy="1098550"/>
        </p:xfrm>
        <a:graphic>
          <a:graphicData uri="http://schemas.openxmlformats.org/presentationml/2006/ole">
            <mc:AlternateContent xmlns:mc="http://schemas.openxmlformats.org/markup-compatibility/2006">
              <mc:Choice xmlns:v="urn:schemas-microsoft-com:vml" Requires="v">
                <p:oleObj spid="_x0000_s473937" name="Equation" r:id="rId3" imgW="4178160" imgH="1117440" progId="Equation.DSMT4">
                  <p:embed/>
                </p:oleObj>
              </mc:Choice>
              <mc:Fallback>
                <p:oleObj name="Equation" r:id="rId3" imgW="4178160" imgH="1117440" progId="Equation.DSMT4">
                  <p:embed/>
                  <p:pic>
                    <p:nvPicPr>
                      <p:cNvPr id="19" name="Object 18">
                        <a:extLst>
                          <a:ext uri="{FF2B5EF4-FFF2-40B4-BE49-F238E27FC236}">
                            <a16:creationId xmlns:a16="http://schemas.microsoft.com/office/drawing/2014/main" xmlns="" id="{39482A5F-CFBC-4A87-981E-359D6385AC52}"/>
                          </a:ext>
                        </a:extLst>
                      </p:cNvPr>
                      <p:cNvPicPr/>
                      <p:nvPr/>
                    </p:nvPicPr>
                    <p:blipFill>
                      <a:blip r:embed="rId4"/>
                      <a:stretch>
                        <a:fillRect/>
                      </a:stretch>
                    </p:blipFill>
                    <p:spPr>
                      <a:xfrm>
                        <a:off x="4049713" y="1830388"/>
                        <a:ext cx="4106862" cy="109855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06E26EAC-B527-4FDD-BFA0-9716D93AE544}"/>
              </a:ext>
            </a:extLst>
          </p:cNvPr>
          <p:cNvSpPr>
            <a:spLocks noGrp="1"/>
          </p:cNvSpPr>
          <p:nvPr>
            <p:ph sz="quarter" idx="25"/>
          </p:nvPr>
        </p:nvSpPr>
        <p:spPr>
          <a:xfrm>
            <a:off x="736600" y="3260727"/>
            <a:ext cx="2419555" cy="362240"/>
          </a:xfrm>
        </p:spPr>
        <p:txBody>
          <a:bodyPr/>
          <a:lstStyle/>
          <a:p>
            <a:r>
              <a:rPr lang="en-US" altLang="en-US" dirty="0"/>
              <a:t>remembering that</a:t>
            </a:r>
            <a:endParaRPr lang="en-US" dirty="0"/>
          </a:p>
        </p:txBody>
      </p:sp>
      <p:graphicFrame>
        <p:nvGraphicFramePr>
          <p:cNvPr id="22" name="Content Placeholder 21" descr="x right arrow a^negative">
            <a:extLst>
              <a:ext uri="{FF2B5EF4-FFF2-40B4-BE49-F238E27FC236}">
                <a16:creationId xmlns:a16="http://schemas.microsoft.com/office/drawing/2014/main" xmlns="" id="{83E62F30-3001-46E1-B241-15D0DAE7D412}"/>
              </a:ext>
            </a:extLst>
          </p:cNvPr>
          <p:cNvGraphicFramePr>
            <a:graphicFrameLocks noGrp="1" noChangeAspect="1"/>
          </p:cNvGraphicFramePr>
          <p:nvPr>
            <p:ph sz="quarter" idx="26"/>
            <p:extLst>
              <p:ext uri="{D42A27DB-BD31-4B8C-83A1-F6EECF244321}">
                <p14:modId xmlns:p14="http://schemas.microsoft.com/office/powerpoint/2010/main" val="4132155621"/>
              </p:ext>
            </p:extLst>
          </p:nvPr>
        </p:nvGraphicFramePr>
        <p:xfrm>
          <a:off x="3221038" y="3192463"/>
          <a:ext cx="952500" cy="355600"/>
        </p:xfrm>
        <a:graphic>
          <a:graphicData uri="http://schemas.openxmlformats.org/presentationml/2006/ole">
            <mc:AlternateContent xmlns:mc="http://schemas.openxmlformats.org/markup-compatibility/2006">
              <mc:Choice xmlns:v="urn:schemas-microsoft-com:vml" Requires="v">
                <p:oleObj spid="_x0000_s473938" name="Equation" r:id="rId5" imgW="952200" imgH="355320" progId="Equation.DSMT4">
                  <p:embed/>
                </p:oleObj>
              </mc:Choice>
              <mc:Fallback>
                <p:oleObj name="Equation" r:id="rId5" imgW="952200" imgH="355320" progId="Equation.DSMT4">
                  <p:embed/>
                  <p:pic>
                    <p:nvPicPr>
                      <p:cNvPr id="21" name="Object 20">
                        <a:extLst>
                          <a:ext uri="{FF2B5EF4-FFF2-40B4-BE49-F238E27FC236}">
                            <a16:creationId xmlns:a16="http://schemas.microsoft.com/office/drawing/2014/main" xmlns="" id="{3E2F712D-6386-4B49-8FFC-D165F9B15D20}"/>
                          </a:ext>
                        </a:extLst>
                      </p:cNvPr>
                      <p:cNvPicPr/>
                      <p:nvPr/>
                    </p:nvPicPr>
                    <p:blipFill>
                      <a:blip r:embed="rId6"/>
                      <a:stretch>
                        <a:fillRect/>
                      </a:stretch>
                    </p:blipFill>
                    <p:spPr>
                      <a:xfrm>
                        <a:off x="3221038" y="3192463"/>
                        <a:ext cx="952500" cy="35560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xmlns="" id="{38F410CF-6391-4B19-87DD-93CC114F1247}"/>
              </a:ext>
            </a:extLst>
          </p:cNvPr>
          <p:cNvSpPr>
            <a:spLocks noGrp="1"/>
          </p:cNvSpPr>
          <p:nvPr>
            <p:ph sz="quarter" idx="27"/>
          </p:nvPr>
        </p:nvSpPr>
        <p:spPr>
          <a:xfrm>
            <a:off x="4188195" y="3258252"/>
            <a:ext cx="7247333" cy="364715"/>
          </a:xfrm>
        </p:spPr>
        <p:txBody>
          <a:bodyPr/>
          <a:lstStyle/>
          <a:p>
            <a:r>
              <a:rPr lang="en-US" altLang="en-US" dirty="0"/>
              <a:t>means that we consider only values of </a:t>
            </a:r>
            <a:r>
              <a:rPr lang="en-US" altLang="en-US" i="1" dirty="0"/>
              <a:t>x</a:t>
            </a:r>
            <a:r>
              <a:rPr lang="en-US" altLang="en-US" dirty="0"/>
              <a:t> that are less</a:t>
            </a:r>
            <a:endParaRPr lang="en-US" dirty="0"/>
          </a:p>
        </p:txBody>
      </p:sp>
      <p:sp>
        <p:nvSpPr>
          <p:cNvPr id="8" name="Content Placeholder 7">
            <a:extLst>
              <a:ext uri="{FF2B5EF4-FFF2-40B4-BE49-F238E27FC236}">
                <a16:creationId xmlns:a16="http://schemas.microsoft.com/office/drawing/2014/main" xmlns="" id="{70D673E3-6F4D-46EA-AE83-212DACC39AD5}"/>
              </a:ext>
            </a:extLst>
          </p:cNvPr>
          <p:cNvSpPr>
            <a:spLocks noGrp="1"/>
          </p:cNvSpPr>
          <p:nvPr>
            <p:ph sz="quarter" idx="28"/>
          </p:nvPr>
        </p:nvSpPr>
        <p:spPr>
          <a:xfrm>
            <a:off x="736601" y="3630567"/>
            <a:ext cx="2758768" cy="289027"/>
          </a:xfrm>
        </p:spPr>
        <p:txBody>
          <a:bodyPr/>
          <a:lstStyle/>
          <a:p>
            <a:r>
              <a:rPr lang="en-US" altLang="en-US" dirty="0"/>
              <a:t>than </a:t>
            </a:r>
            <a:r>
              <a:rPr lang="en-US" altLang="en-US" i="1" dirty="0"/>
              <a:t>a</a:t>
            </a:r>
            <a:r>
              <a:rPr lang="en-US" altLang="en-US" dirty="0"/>
              <a:t>, and similarly</a:t>
            </a:r>
            <a:endParaRPr lang="en-US" dirty="0"/>
          </a:p>
        </p:txBody>
      </p:sp>
      <p:graphicFrame>
        <p:nvGraphicFramePr>
          <p:cNvPr id="24" name="Content Placeholder 23" descr="x right arrow a^+">
            <a:extLst>
              <a:ext uri="{FF2B5EF4-FFF2-40B4-BE49-F238E27FC236}">
                <a16:creationId xmlns:a16="http://schemas.microsoft.com/office/drawing/2014/main" xmlns="" id="{B7FAE644-5BD6-4141-8CF4-2C34C8E5A5F0}"/>
              </a:ext>
            </a:extLst>
          </p:cNvPr>
          <p:cNvGraphicFramePr>
            <a:graphicFrameLocks noGrp="1" noChangeAspect="1"/>
          </p:cNvGraphicFramePr>
          <p:nvPr>
            <p:ph sz="quarter" idx="29"/>
            <p:extLst>
              <p:ext uri="{D42A27DB-BD31-4B8C-83A1-F6EECF244321}">
                <p14:modId xmlns:p14="http://schemas.microsoft.com/office/powerpoint/2010/main" val="481283440"/>
              </p:ext>
            </p:extLst>
          </p:nvPr>
        </p:nvGraphicFramePr>
        <p:xfrm>
          <a:off x="3495369" y="3598483"/>
          <a:ext cx="952500" cy="355600"/>
        </p:xfrm>
        <a:graphic>
          <a:graphicData uri="http://schemas.openxmlformats.org/presentationml/2006/ole">
            <mc:AlternateContent xmlns:mc="http://schemas.openxmlformats.org/markup-compatibility/2006">
              <mc:Choice xmlns:v="urn:schemas-microsoft-com:vml" Requires="v">
                <p:oleObj spid="_x0000_s473939" name="Equation" r:id="rId7" imgW="952200" imgH="355320" progId="Equation.DSMT4">
                  <p:embed/>
                </p:oleObj>
              </mc:Choice>
              <mc:Fallback>
                <p:oleObj name="Equation" r:id="rId7" imgW="952200" imgH="355320" progId="Equation.DSMT4">
                  <p:embed/>
                  <p:pic>
                    <p:nvPicPr>
                      <p:cNvPr id="23" name="Object 22">
                        <a:extLst>
                          <a:ext uri="{FF2B5EF4-FFF2-40B4-BE49-F238E27FC236}">
                            <a16:creationId xmlns:a16="http://schemas.microsoft.com/office/drawing/2014/main" xmlns="" id="{D5910405-85BA-465A-AE5C-E2C96D2AA5FC}"/>
                          </a:ext>
                        </a:extLst>
                      </p:cNvPr>
                      <p:cNvPicPr/>
                      <p:nvPr/>
                    </p:nvPicPr>
                    <p:blipFill>
                      <a:blip r:embed="rId8"/>
                      <a:stretch>
                        <a:fillRect/>
                      </a:stretch>
                    </p:blipFill>
                    <p:spPr>
                      <a:xfrm>
                        <a:off x="3495369" y="3598483"/>
                        <a:ext cx="952500" cy="355600"/>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xmlns="" id="{F517AEA0-D70D-4324-B433-7922D71C283B}"/>
              </a:ext>
            </a:extLst>
          </p:cNvPr>
          <p:cNvSpPr>
            <a:spLocks noGrp="1"/>
          </p:cNvSpPr>
          <p:nvPr>
            <p:ph sz="quarter" idx="30"/>
          </p:nvPr>
        </p:nvSpPr>
        <p:spPr>
          <a:xfrm>
            <a:off x="4484772" y="3659508"/>
            <a:ext cx="4776181" cy="382617"/>
          </a:xfrm>
        </p:spPr>
        <p:txBody>
          <a:bodyPr/>
          <a:lstStyle/>
          <a:p>
            <a:r>
              <a:rPr lang="en-US" altLang="en-US" dirty="0"/>
              <a:t>means that we consider only </a:t>
            </a:r>
            <a:r>
              <a:rPr lang="en-US" altLang="en-US" i="1" dirty="0"/>
              <a:t>x</a:t>
            </a:r>
            <a:r>
              <a:rPr lang="en-US" altLang="en-US" dirty="0"/>
              <a:t> &gt; </a:t>
            </a:r>
            <a:r>
              <a:rPr lang="en-US" altLang="en-US" i="1" dirty="0"/>
              <a:t>a</a:t>
            </a:r>
            <a:r>
              <a:rPr lang="en-US" altLang="en-US" dirty="0"/>
              <a:t>.</a:t>
            </a:r>
            <a:endParaRPr lang="en-US" dirty="0"/>
          </a:p>
        </p:txBody>
      </p:sp>
    </p:spTree>
    <p:extLst>
      <p:ext uri="{BB962C8B-B14F-4D97-AF65-F5344CB8AC3E}">
        <p14:creationId xmlns:p14="http://schemas.microsoft.com/office/powerpoint/2010/main" val="13948699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DF3772-2036-42B2-B69A-338CF27A37C2}"/>
              </a:ext>
            </a:extLst>
          </p:cNvPr>
          <p:cNvSpPr>
            <a:spLocks noGrp="1"/>
          </p:cNvSpPr>
          <p:nvPr>
            <p:ph type="title"/>
          </p:nvPr>
        </p:nvSpPr>
        <p:spPr/>
        <p:txBody>
          <a:bodyPr/>
          <a:lstStyle/>
          <a:p>
            <a:r>
              <a:rPr lang="en-US" dirty="0"/>
              <a:t>Infinite Limits; Vertical Asymptotes </a:t>
            </a:r>
            <a:r>
              <a:rPr lang="en-US" altLang="en-US" dirty="0"/>
              <a:t>(7 of 8)</a:t>
            </a:r>
            <a:endParaRPr lang="en-US" dirty="0"/>
          </a:p>
        </p:txBody>
      </p:sp>
      <p:sp>
        <p:nvSpPr>
          <p:cNvPr id="3" name="Content Placeholder 2">
            <a:extLst>
              <a:ext uri="{FF2B5EF4-FFF2-40B4-BE49-F238E27FC236}">
                <a16:creationId xmlns:a16="http://schemas.microsoft.com/office/drawing/2014/main" xmlns="" id="{DF26FE52-AE9E-4F4E-913F-3684A08999D4}"/>
              </a:ext>
            </a:extLst>
          </p:cNvPr>
          <p:cNvSpPr>
            <a:spLocks noGrp="1"/>
          </p:cNvSpPr>
          <p:nvPr>
            <p:ph sz="quarter" idx="23"/>
          </p:nvPr>
        </p:nvSpPr>
        <p:spPr>
          <a:xfrm>
            <a:off x="736600" y="1289050"/>
            <a:ext cx="7548418" cy="392355"/>
          </a:xfrm>
        </p:spPr>
        <p:txBody>
          <a:bodyPr/>
          <a:lstStyle/>
          <a:p>
            <a:r>
              <a:rPr lang="en-US" altLang="en-US" dirty="0"/>
              <a:t>Illustrations of these four cases are given in Figure 12.</a:t>
            </a:r>
          </a:p>
        </p:txBody>
      </p:sp>
      <p:sp>
        <p:nvSpPr>
          <p:cNvPr id="6" name="Content Placeholder 5">
            <a:extLst>
              <a:ext uri="{FF2B5EF4-FFF2-40B4-BE49-F238E27FC236}">
                <a16:creationId xmlns:a16="http://schemas.microsoft.com/office/drawing/2014/main" xmlns="" id="{1F609350-5992-4455-A7CE-BD4E1A4CBB08}"/>
              </a:ext>
            </a:extLst>
          </p:cNvPr>
          <p:cNvSpPr>
            <a:spLocks noGrp="1"/>
          </p:cNvSpPr>
          <p:nvPr>
            <p:ph sz="quarter" idx="26"/>
          </p:nvPr>
        </p:nvSpPr>
        <p:spPr>
          <a:xfrm>
            <a:off x="5729513" y="4901965"/>
            <a:ext cx="989303" cy="206015"/>
          </a:xfrm>
        </p:spPr>
        <p:txBody>
          <a:bodyPr/>
          <a:lstStyle/>
          <a:p>
            <a:r>
              <a:rPr lang="en-US" altLang="en-US" sz="1200" b="1" dirty="0"/>
              <a:t>Figure 12</a:t>
            </a:r>
          </a:p>
        </p:txBody>
      </p:sp>
      <p:pic>
        <p:nvPicPr>
          <p:cNvPr id="11" name="Content Placeholder 10" descr="Two graphs are graphed on the x y coordinate plane and their captions are given. (Graph 1). A curve rises toward x = a from the left side. (Caption.) (a) lim_(x right arrow a^negative) (f(x)) = infinity. (Graph 2). A curve falls away from x = a on the right side. (Caption.) (b) lim_(x right arrow a^+) (f(x)) = infinity. ">
            <a:extLst>
              <a:ext uri="{FF2B5EF4-FFF2-40B4-BE49-F238E27FC236}">
                <a16:creationId xmlns:a16="http://schemas.microsoft.com/office/drawing/2014/main" xmlns="" id="{C7EAE192-6CB9-493B-82DD-4AD618950DFB}"/>
              </a:ext>
            </a:extLst>
          </p:cNvPr>
          <p:cNvPicPr>
            <a:picLocks noGrp="1" noChangeAspect="1"/>
          </p:cNvPicPr>
          <p:nvPr>
            <p:ph sz="quarter" idx="24"/>
          </p:nvPr>
        </p:nvPicPr>
        <p:blipFill>
          <a:blip r:embed="rId2"/>
          <a:stretch>
            <a:fillRect/>
          </a:stretch>
        </p:blipFill>
        <p:spPr>
          <a:xfrm>
            <a:off x="694357" y="2302263"/>
            <a:ext cx="5435813" cy="2217661"/>
          </a:xfrm>
          <a:prstGeom prst="rect">
            <a:avLst/>
          </a:prstGeom>
        </p:spPr>
      </p:pic>
      <p:pic>
        <p:nvPicPr>
          <p:cNvPr id="13" name="Content Placeholder 12" descr="Two graphs are graphed on the x y coordinate plane and their captions are given.  (Graph 1). A curve falls toward x = a from the left side. (Caption). (c) lim_(x right arrow a^negative) (f(x)) = negative infinity. (Graph 2). A curve rises away from x = a on the right side. (Capttion). (d) lim_(x right arrow a^+) (f(x)) = negative infinity. ">
            <a:extLst>
              <a:ext uri="{FF2B5EF4-FFF2-40B4-BE49-F238E27FC236}">
                <a16:creationId xmlns:a16="http://schemas.microsoft.com/office/drawing/2014/main" xmlns="" id="{7D638473-B186-4376-9586-40D6CFCA70F9}"/>
              </a:ext>
            </a:extLst>
          </p:cNvPr>
          <p:cNvPicPr>
            <a:picLocks noGrp="1" noChangeAspect="1"/>
          </p:cNvPicPr>
          <p:nvPr>
            <p:ph sz="quarter" idx="25"/>
          </p:nvPr>
        </p:nvPicPr>
        <p:blipFill>
          <a:blip r:embed="rId3"/>
          <a:stretch>
            <a:fillRect/>
          </a:stretch>
        </p:blipFill>
        <p:spPr>
          <a:xfrm>
            <a:off x="6416842" y="2385364"/>
            <a:ext cx="5165559" cy="2086434"/>
          </a:xfrm>
          <a:prstGeom prst="rect">
            <a:avLst/>
          </a:prstGeom>
        </p:spPr>
      </p:pic>
    </p:spTree>
    <p:extLst>
      <p:ext uri="{BB962C8B-B14F-4D97-AF65-F5344CB8AC3E}">
        <p14:creationId xmlns:p14="http://schemas.microsoft.com/office/powerpoint/2010/main" val="912554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DEA3418-42A4-47BE-B40C-7DA017BF72BF}"/>
              </a:ext>
            </a:extLst>
          </p:cNvPr>
          <p:cNvSpPr>
            <a:spLocks noGrp="1"/>
          </p:cNvSpPr>
          <p:nvPr>
            <p:ph sz="quarter" idx="23"/>
          </p:nvPr>
        </p:nvSpPr>
        <p:spPr>
          <a:xfrm>
            <a:off x="736600" y="1289050"/>
            <a:ext cx="10718800" cy="672104"/>
          </a:xfrm>
        </p:spPr>
        <p:txBody>
          <a:bodyPr/>
          <a:lstStyle/>
          <a:p>
            <a:r>
              <a:rPr lang="en-US" b="1" dirty="0">
                <a:solidFill>
                  <a:srgbClr val="EF2E24"/>
                </a:solidFill>
              </a:rPr>
              <a:t>6 Definition </a:t>
            </a:r>
            <a:r>
              <a:rPr lang="en-US" dirty="0"/>
              <a:t>The vertical line </a:t>
            </a:r>
            <a:r>
              <a:rPr lang="en-US" i="1" dirty="0"/>
              <a:t>x</a:t>
            </a:r>
            <a:r>
              <a:rPr lang="en-US" dirty="0"/>
              <a:t> = </a:t>
            </a:r>
            <a:r>
              <a:rPr lang="en-US" i="1" dirty="0"/>
              <a:t>a</a:t>
            </a:r>
            <a:r>
              <a:rPr lang="en-US" dirty="0"/>
              <a:t> is called a </a:t>
            </a:r>
            <a:r>
              <a:rPr lang="en-US" b="1" dirty="0"/>
              <a:t>vertical asymptote</a:t>
            </a:r>
            <a:r>
              <a:rPr lang="en-US" dirty="0"/>
              <a:t> of the curve </a:t>
            </a:r>
            <a:r>
              <a:rPr lang="en-US" i="1" dirty="0"/>
              <a:t>y</a:t>
            </a:r>
            <a:r>
              <a:rPr lang="en-US" dirty="0"/>
              <a:t> = </a:t>
            </a:r>
            <a:r>
              <a:rPr lang="en-US" i="1" dirty="0"/>
              <a:t>f</a:t>
            </a:r>
            <a:r>
              <a:rPr lang="en-US" sz="400" i="1" dirty="0"/>
              <a:t> </a:t>
            </a:r>
            <a:r>
              <a:rPr lang="en-US" dirty="0"/>
              <a:t>(</a:t>
            </a:r>
            <a:r>
              <a:rPr lang="en-US" i="1" dirty="0"/>
              <a:t>x</a:t>
            </a:r>
            <a:r>
              <a:rPr lang="en-US" dirty="0"/>
              <a:t>) if at least one of the following statements is true:</a:t>
            </a:r>
          </a:p>
        </p:txBody>
      </p:sp>
      <p:graphicFrame>
        <p:nvGraphicFramePr>
          <p:cNvPr id="13" name="Content Placeholder 12" descr="lim_(x rightarrow a) (f(x)) = infinity. lim_(x rightarrow a^(negative)) (f(x)) = infinity. lim_(x rightarrow a^(+)) (f(x)) = infinity. lim_(x rightarrow a) (f(x)) = (negative infinity). lim_(x rightarrow a^(negative)) (f(x)) = (negative infinity). lim_(x rightarrow a^(+)) (f(x)) = (negative infinity)">
            <a:extLst>
              <a:ext uri="{FF2B5EF4-FFF2-40B4-BE49-F238E27FC236}">
                <a16:creationId xmlns:a16="http://schemas.microsoft.com/office/drawing/2014/main" xmlns="" id="{3F7AB4E0-4F50-4D1D-AD50-0575184A3B41}"/>
              </a:ext>
            </a:extLst>
          </p:cNvPr>
          <p:cNvGraphicFramePr>
            <a:graphicFrameLocks noGrp="1" noChangeAspect="1"/>
          </p:cNvGraphicFramePr>
          <p:nvPr>
            <p:ph sz="quarter" idx="24"/>
            <p:extLst>
              <p:ext uri="{D42A27DB-BD31-4B8C-83A1-F6EECF244321}">
                <p14:modId xmlns:p14="http://schemas.microsoft.com/office/powerpoint/2010/main" val="1155739781"/>
              </p:ext>
            </p:extLst>
          </p:nvPr>
        </p:nvGraphicFramePr>
        <p:xfrm>
          <a:off x="2716798" y="2301019"/>
          <a:ext cx="6748044" cy="1183130"/>
        </p:xfrm>
        <a:graphic>
          <a:graphicData uri="http://schemas.openxmlformats.org/presentationml/2006/ole">
            <mc:AlternateContent xmlns:mc="http://schemas.openxmlformats.org/markup-compatibility/2006">
              <mc:Choice xmlns:v="urn:schemas-microsoft-com:vml" Requires="v">
                <p:oleObj spid="_x0000_s476439" name="Equation" r:id="rId3" imgW="6375240" imgH="1117440" progId="Equation.DSMT4">
                  <p:embed/>
                </p:oleObj>
              </mc:Choice>
              <mc:Fallback>
                <p:oleObj name="Equation" r:id="rId3" imgW="6375240" imgH="1117440" progId="Equation.DSMT4">
                  <p:embed/>
                  <p:pic>
                    <p:nvPicPr>
                      <p:cNvPr id="12" name="Object 11">
                        <a:extLst>
                          <a:ext uri="{FF2B5EF4-FFF2-40B4-BE49-F238E27FC236}">
                            <a16:creationId xmlns:a16="http://schemas.microsoft.com/office/drawing/2014/main" xmlns="" id="{AE519E8E-6DEF-4F79-BB57-76F1D1D3D4BD}"/>
                          </a:ext>
                        </a:extLst>
                      </p:cNvPr>
                      <p:cNvPicPr/>
                      <p:nvPr/>
                    </p:nvPicPr>
                    <p:blipFill>
                      <a:blip r:embed="rId4"/>
                      <a:stretch>
                        <a:fillRect/>
                      </a:stretch>
                    </p:blipFill>
                    <p:spPr>
                      <a:xfrm>
                        <a:off x="2716798" y="2301019"/>
                        <a:ext cx="6748044" cy="1183130"/>
                      </a:xfrm>
                      <a:prstGeom prst="rect">
                        <a:avLst/>
                      </a:prstGeom>
                    </p:spPr>
                  </p:pic>
                </p:oleObj>
              </mc:Fallback>
            </mc:AlternateContent>
          </a:graphicData>
        </a:graphic>
      </p:graphicFrame>
      <p:sp>
        <p:nvSpPr>
          <p:cNvPr id="2" name="Title 1">
            <a:extLst>
              <a:ext uri="{FF2B5EF4-FFF2-40B4-BE49-F238E27FC236}">
                <a16:creationId xmlns:a16="http://schemas.microsoft.com/office/drawing/2014/main" xmlns="" id="{729B2164-B7E1-4E39-A6DE-1CCA3F590A60}"/>
              </a:ext>
            </a:extLst>
          </p:cNvPr>
          <p:cNvSpPr>
            <a:spLocks noGrp="1"/>
          </p:cNvSpPr>
          <p:nvPr>
            <p:ph type="title"/>
          </p:nvPr>
        </p:nvSpPr>
        <p:spPr/>
        <p:txBody>
          <a:bodyPr/>
          <a:lstStyle/>
          <a:p>
            <a:r>
              <a:rPr lang="en-US" dirty="0"/>
              <a:t>Infinite Limits; Vertical Asymptotes </a:t>
            </a:r>
            <a:r>
              <a:rPr lang="en-US" altLang="en-US" dirty="0"/>
              <a:t>(8 of 8)</a:t>
            </a:r>
            <a:endParaRPr lang="en-US" dirty="0"/>
          </a:p>
        </p:txBody>
      </p:sp>
    </p:spTree>
    <p:extLst>
      <p:ext uri="{BB962C8B-B14F-4D97-AF65-F5344CB8AC3E}">
        <p14:creationId xmlns:p14="http://schemas.microsoft.com/office/powerpoint/2010/main" val="2691092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FAACD1E-57C8-4A54-B980-0B47AB0C30AF}"/>
              </a:ext>
            </a:extLst>
          </p:cNvPr>
          <p:cNvSpPr>
            <a:spLocks noGrp="1"/>
          </p:cNvSpPr>
          <p:nvPr>
            <p:ph sz="quarter" idx="23"/>
          </p:nvPr>
        </p:nvSpPr>
        <p:spPr>
          <a:xfrm>
            <a:off x="736599" y="1289049"/>
            <a:ext cx="5838371" cy="310739"/>
          </a:xfrm>
        </p:spPr>
        <p:txBody>
          <a:bodyPr/>
          <a:lstStyle/>
          <a:p>
            <a:r>
              <a:rPr lang="en-US" altLang="en-US" dirty="0"/>
              <a:t>Find the vertical asymptotes of </a:t>
            </a:r>
            <a:r>
              <a:rPr lang="en-US" altLang="en-US" i="1" dirty="0"/>
              <a:t>f</a:t>
            </a:r>
            <a:r>
              <a:rPr lang="en-US" altLang="en-US" sz="400" i="1" dirty="0"/>
              <a:t>  </a:t>
            </a:r>
            <a:r>
              <a:rPr lang="en-US" altLang="en-US" dirty="0"/>
              <a:t>(</a:t>
            </a:r>
            <a:r>
              <a:rPr lang="en-US" altLang="en-US" i="1" dirty="0"/>
              <a:t>x</a:t>
            </a:r>
            <a:r>
              <a:rPr lang="en-US" altLang="en-US" dirty="0"/>
              <a:t>) = tan </a:t>
            </a:r>
            <a:r>
              <a:rPr lang="en-US" altLang="en-US" i="1" dirty="0"/>
              <a:t>x</a:t>
            </a:r>
            <a:r>
              <a:rPr lang="en-US" altLang="en-US" dirty="0"/>
              <a:t>.</a:t>
            </a:r>
          </a:p>
        </p:txBody>
      </p:sp>
      <p:sp>
        <p:nvSpPr>
          <p:cNvPr id="4" name="Content Placeholder 3">
            <a:extLst>
              <a:ext uri="{FF2B5EF4-FFF2-40B4-BE49-F238E27FC236}">
                <a16:creationId xmlns:a16="http://schemas.microsoft.com/office/drawing/2014/main" xmlns="" id="{5A0E67E1-139A-427F-86EE-D51C9FB1722A}"/>
              </a:ext>
            </a:extLst>
          </p:cNvPr>
          <p:cNvSpPr>
            <a:spLocks noGrp="1"/>
          </p:cNvSpPr>
          <p:nvPr>
            <p:ph sz="quarter" idx="24"/>
          </p:nvPr>
        </p:nvSpPr>
        <p:spPr>
          <a:xfrm>
            <a:off x="736600" y="1834082"/>
            <a:ext cx="1513114" cy="869883"/>
          </a:xfrm>
        </p:spPr>
        <p:txBody>
          <a:bodyPr/>
          <a:lstStyle/>
          <a:p>
            <a:r>
              <a:rPr lang="en-US" altLang="en-US" dirty="0">
                <a:solidFill>
                  <a:srgbClr val="0079C2"/>
                </a:solidFill>
              </a:rPr>
              <a:t>Solution:</a:t>
            </a:r>
          </a:p>
          <a:p>
            <a:r>
              <a:rPr lang="en-US" altLang="en-US" dirty="0"/>
              <a:t>Because</a:t>
            </a:r>
          </a:p>
        </p:txBody>
      </p:sp>
      <p:graphicFrame>
        <p:nvGraphicFramePr>
          <p:cNvPr id="20" name="Content Placeholder 19" descr="tan(x) = sin(x)∕cos(x)">
            <a:extLst>
              <a:ext uri="{FF2B5EF4-FFF2-40B4-BE49-F238E27FC236}">
                <a16:creationId xmlns:a16="http://schemas.microsoft.com/office/drawing/2014/main" xmlns="" id="{11379690-4C38-4578-BC3F-DFF702CE8B63}"/>
              </a:ext>
            </a:extLst>
          </p:cNvPr>
          <p:cNvGraphicFramePr>
            <a:graphicFrameLocks noGrp="1" noChangeAspect="1"/>
          </p:cNvGraphicFramePr>
          <p:nvPr>
            <p:ph sz="quarter" idx="25"/>
            <p:extLst>
              <p:ext uri="{D42A27DB-BD31-4B8C-83A1-F6EECF244321}">
                <p14:modId xmlns:p14="http://schemas.microsoft.com/office/powerpoint/2010/main" val="2891392566"/>
              </p:ext>
            </p:extLst>
          </p:nvPr>
        </p:nvGraphicFramePr>
        <p:xfrm>
          <a:off x="4679365" y="2503234"/>
          <a:ext cx="1448719" cy="614109"/>
        </p:xfrm>
        <a:graphic>
          <a:graphicData uri="http://schemas.openxmlformats.org/presentationml/2006/ole">
            <mc:AlternateContent xmlns:mc="http://schemas.openxmlformats.org/markup-compatibility/2006">
              <mc:Choice xmlns:v="urn:schemas-microsoft-com:vml" Requires="v">
                <p:oleObj spid="_x0000_s493670" name="Equation" r:id="rId3" imgW="1739880" imgH="736560" progId="Equation.DSMT4">
                  <p:embed/>
                </p:oleObj>
              </mc:Choice>
              <mc:Fallback>
                <p:oleObj name="Equation" r:id="rId3" imgW="1739880" imgH="736560" progId="Equation.DSMT4">
                  <p:embed/>
                  <p:pic>
                    <p:nvPicPr>
                      <p:cNvPr id="19" name="Object 18">
                        <a:extLst>
                          <a:ext uri="{FF2B5EF4-FFF2-40B4-BE49-F238E27FC236}">
                            <a16:creationId xmlns:a16="http://schemas.microsoft.com/office/drawing/2014/main" xmlns="" id="{E1BA7CB7-BC0C-4B7D-9C1B-60007AF282E6}"/>
                          </a:ext>
                        </a:extLst>
                      </p:cNvPr>
                      <p:cNvPicPr/>
                      <p:nvPr/>
                    </p:nvPicPr>
                    <p:blipFill>
                      <a:blip r:embed="rId4"/>
                      <a:stretch>
                        <a:fillRect/>
                      </a:stretch>
                    </p:blipFill>
                    <p:spPr>
                      <a:xfrm>
                        <a:off x="4679365" y="2503234"/>
                        <a:ext cx="1448719" cy="614109"/>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xmlns="" id="{03CDA56D-A3F0-4045-847B-02E967941605}"/>
              </a:ext>
            </a:extLst>
          </p:cNvPr>
          <p:cNvSpPr>
            <a:spLocks noGrp="1"/>
          </p:cNvSpPr>
          <p:nvPr>
            <p:ph sz="quarter" idx="26"/>
          </p:nvPr>
        </p:nvSpPr>
        <p:spPr>
          <a:xfrm>
            <a:off x="736599" y="3266524"/>
            <a:ext cx="10718801" cy="323520"/>
          </a:xfrm>
        </p:spPr>
        <p:txBody>
          <a:bodyPr/>
          <a:lstStyle/>
          <a:p>
            <a:r>
              <a:rPr lang="en-US" altLang="en-US" dirty="0"/>
              <a:t>there are potential vertical asymptotes where cos </a:t>
            </a:r>
            <a:r>
              <a:rPr lang="en-US" altLang="en-US" i="1" dirty="0"/>
              <a:t>x</a:t>
            </a:r>
            <a:r>
              <a:rPr lang="en-US" altLang="en-US" dirty="0"/>
              <a:t> = 0. </a:t>
            </a:r>
          </a:p>
        </p:txBody>
      </p:sp>
      <p:sp>
        <p:nvSpPr>
          <p:cNvPr id="7" name="Content Placeholder 6">
            <a:extLst>
              <a:ext uri="{FF2B5EF4-FFF2-40B4-BE49-F238E27FC236}">
                <a16:creationId xmlns:a16="http://schemas.microsoft.com/office/drawing/2014/main" xmlns="" id="{43ADE583-D079-405E-A362-14A7083FB413}"/>
              </a:ext>
            </a:extLst>
          </p:cNvPr>
          <p:cNvSpPr>
            <a:spLocks noGrp="1"/>
          </p:cNvSpPr>
          <p:nvPr>
            <p:ph sz="quarter" idx="27"/>
          </p:nvPr>
        </p:nvSpPr>
        <p:spPr>
          <a:xfrm>
            <a:off x="736600" y="3901308"/>
            <a:ext cx="1803400" cy="301417"/>
          </a:xfrm>
        </p:spPr>
        <p:txBody>
          <a:bodyPr/>
          <a:lstStyle/>
          <a:p>
            <a:r>
              <a:rPr lang="en-US" altLang="en-US" dirty="0"/>
              <a:t>In fact, since</a:t>
            </a:r>
            <a:endParaRPr lang="en-US" dirty="0"/>
          </a:p>
        </p:txBody>
      </p:sp>
      <p:graphicFrame>
        <p:nvGraphicFramePr>
          <p:cNvPr id="22" name="Content Placeholder 21" descr="cos(x) right arrow 0^+ as x right arrow (pi∕2)^negative, and cos(x) right arrow 0^negative as x right arrow (pi∕2)^+">
            <a:extLst>
              <a:ext uri="{FF2B5EF4-FFF2-40B4-BE49-F238E27FC236}">
                <a16:creationId xmlns:a16="http://schemas.microsoft.com/office/drawing/2014/main" xmlns="" id="{A9523211-2AE8-4873-9919-499C1AA62FF8}"/>
              </a:ext>
            </a:extLst>
          </p:cNvPr>
          <p:cNvGraphicFramePr>
            <a:graphicFrameLocks noGrp="1" noChangeAspect="1"/>
          </p:cNvGraphicFramePr>
          <p:nvPr>
            <p:ph sz="quarter" idx="28"/>
            <p:extLst>
              <p:ext uri="{D42A27DB-BD31-4B8C-83A1-F6EECF244321}">
                <p14:modId xmlns:p14="http://schemas.microsoft.com/office/powerpoint/2010/main" val="2257290270"/>
              </p:ext>
            </p:extLst>
          </p:nvPr>
        </p:nvGraphicFramePr>
        <p:xfrm>
          <a:off x="2522538" y="3848100"/>
          <a:ext cx="6629400" cy="428625"/>
        </p:xfrm>
        <a:graphic>
          <a:graphicData uri="http://schemas.openxmlformats.org/presentationml/2006/ole">
            <mc:AlternateContent xmlns:mc="http://schemas.openxmlformats.org/markup-compatibility/2006">
              <mc:Choice xmlns:v="urn:schemas-microsoft-com:vml" Requires="v">
                <p:oleObj spid="_x0000_s493671" name="Equation" r:id="rId5" imgW="7860960" imgH="507960" progId="Equation.DSMT4">
                  <p:embed/>
                </p:oleObj>
              </mc:Choice>
              <mc:Fallback>
                <p:oleObj name="Equation" r:id="rId5" imgW="7860960" imgH="507960" progId="Equation.DSMT4">
                  <p:embed/>
                  <p:pic>
                    <p:nvPicPr>
                      <p:cNvPr id="21" name="Object 20">
                        <a:extLst>
                          <a:ext uri="{FF2B5EF4-FFF2-40B4-BE49-F238E27FC236}">
                            <a16:creationId xmlns:a16="http://schemas.microsoft.com/office/drawing/2014/main" xmlns="" id="{A6E4BE8E-D592-4358-9D8D-CCB79CAEAB0E}"/>
                          </a:ext>
                        </a:extLst>
                      </p:cNvPr>
                      <p:cNvPicPr/>
                      <p:nvPr/>
                    </p:nvPicPr>
                    <p:blipFill>
                      <a:blip r:embed="rId6"/>
                      <a:stretch>
                        <a:fillRect/>
                      </a:stretch>
                    </p:blipFill>
                    <p:spPr>
                      <a:xfrm>
                        <a:off x="2522538" y="3848100"/>
                        <a:ext cx="6629400" cy="428625"/>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xmlns="" id="{6EA8141E-9231-4B4D-87EF-390615FCD1A2}"/>
              </a:ext>
            </a:extLst>
          </p:cNvPr>
          <p:cNvSpPr>
            <a:spLocks noGrp="1"/>
          </p:cNvSpPr>
          <p:nvPr>
            <p:ph sz="quarter" idx="29"/>
          </p:nvPr>
        </p:nvSpPr>
        <p:spPr>
          <a:xfrm>
            <a:off x="9250249" y="3929592"/>
            <a:ext cx="2363817" cy="323520"/>
          </a:xfrm>
        </p:spPr>
        <p:txBody>
          <a:bodyPr/>
          <a:lstStyle/>
          <a:p>
            <a:r>
              <a:rPr lang="en-US" altLang="en-US" dirty="0">
                <a:sym typeface="Symbol" panose="05050102010706020507" pitchFamily="18" charset="2"/>
              </a:rPr>
              <a:t>whereas sin </a:t>
            </a:r>
            <a:r>
              <a:rPr lang="en-US" altLang="en-US" i="1" dirty="0">
                <a:sym typeface="Symbol" panose="05050102010706020507" pitchFamily="18" charset="2"/>
              </a:rPr>
              <a:t>x</a:t>
            </a:r>
            <a:r>
              <a:rPr lang="en-US" altLang="en-US" dirty="0">
                <a:sym typeface="Symbol" panose="05050102010706020507" pitchFamily="18" charset="2"/>
              </a:rPr>
              <a:t> is</a:t>
            </a:r>
            <a:endParaRPr lang="en-US" dirty="0"/>
          </a:p>
        </p:txBody>
      </p:sp>
      <p:sp>
        <p:nvSpPr>
          <p:cNvPr id="10" name="Content Placeholder 9">
            <a:extLst>
              <a:ext uri="{FF2B5EF4-FFF2-40B4-BE49-F238E27FC236}">
                <a16:creationId xmlns:a16="http://schemas.microsoft.com/office/drawing/2014/main" xmlns="" id="{26965747-AD62-47CA-BC0D-C8B2FEFC3E34}"/>
              </a:ext>
            </a:extLst>
          </p:cNvPr>
          <p:cNvSpPr>
            <a:spLocks noGrp="1"/>
          </p:cNvSpPr>
          <p:nvPr>
            <p:ph sz="quarter" idx="30"/>
          </p:nvPr>
        </p:nvSpPr>
        <p:spPr>
          <a:xfrm>
            <a:off x="736599" y="4453429"/>
            <a:ext cx="4343401" cy="301418"/>
          </a:xfrm>
        </p:spPr>
        <p:txBody>
          <a:bodyPr/>
          <a:lstStyle/>
          <a:p>
            <a:r>
              <a:rPr lang="en-US" altLang="en-US" dirty="0">
                <a:sym typeface="Symbol" panose="05050102010706020507" pitchFamily="18" charset="2"/>
              </a:rPr>
              <a:t>positive (near 1) when </a:t>
            </a:r>
            <a:r>
              <a:rPr lang="en-US" altLang="en-US" i="1" dirty="0">
                <a:sym typeface="Symbol" panose="05050102010706020507" pitchFamily="18" charset="2"/>
              </a:rPr>
              <a:t>x </a:t>
            </a:r>
            <a:r>
              <a:rPr lang="en-US" altLang="en-US" dirty="0">
                <a:sym typeface="Symbol" panose="05050102010706020507" pitchFamily="18" charset="2"/>
              </a:rPr>
              <a:t>is near</a:t>
            </a:r>
            <a:endParaRPr lang="en-US" dirty="0"/>
          </a:p>
        </p:txBody>
      </p:sp>
      <p:graphicFrame>
        <p:nvGraphicFramePr>
          <p:cNvPr id="24" name="Content Placeholder 23" descr="(pi∕2),">
            <a:extLst>
              <a:ext uri="{FF2B5EF4-FFF2-40B4-BE49-F238E27FC236}">
                <a16:creationId xmlns:a16="http://schemas.microsoft.com/office/drawing/2014/main" xmlns="" id="{0719A95B-F2E9-47D1-843C-DD90E4B879DF}"/>
              </a:ext>
            </a:extLst>
          </p:cNvPr>
          <p:cNvGraphicFramePr>
            <a:graphicFrameLocks noGrp="1" noChangeAspect="1"/>
          </p:cNvGraphicFramePr>
          <p:nvPr>
            <p:ph sz="quarter" idx="31"/>
            <p:extLst>
              <p:ext uri="{D42A27DB-BD31-4B8C-83A1-F6EECF244321}">
                <p14:modId xmlns:p14="http://schemas.microsoft.com/office/powerpoint/2010/main" val="1724665758"/>
              </p:ext>
            </p:extLst>
          </p:nvPr>
        </p:nvGraphicFramePr>
        <p:xfrm>
          <a:off x="5080000" y="4453429"/>
          <a:ext cx="1058747" cy="321861"/>
        </p:xfrm>
        <a:graphic>
          <a:graphicData uri="http://schemas.openxmlformats.org/presentationml/2006/ole">
            <mc:AlternateContent xmlns:mc="http://schemas.openxmlformats.org/markup-compatibility/2006">
              <mc:Choice xmlns:v="urn:schemas-microsoft-com:vml" Requires="v">
                <p:oleObj spid="_x0000_s493672" name="Equation" r:id="rId7" imgW="672840" imgH="330120" progId="Equation.DSMT4">
                  <p:embed/>
                </p:oleObj>
              </mc:Choice>
              <mc:Fallback>
                <p:oleObj name="Equation" r:id="rId7" imgW="672840" imgH="330120" progId="Equation.DSMT4">
                  <p:embed/>
                  <p:pic>
                    <p:nvPicPr>
                      <p:cNvPr id="23" name="Object 22">
                        <a:extLst>
                          <a:ext uri="{FF2B5EF4-FFF2-40B4-BE49-F238E27FC236}">
                            <a16:creationId xmlns:a16="http://schemas.microsoft.com/office/drawing/2014/main" xmlns="" id="{8E8997DA-7409-4762-A2FE-F62924045E73}"/>
                          </a:ext>
                        </a:extLst>
                      </p:cNvPr>
                      <p:cNvPicPr/>
                      <p:nvPr/>
                    </p:nvPicPr>
                    <p:blipFill>
                      <a:blip r:embed="rId8"/>
                      <a:stretch>
                        <a:fillRect/>
                      </a:stretch>
                    </p:blipFill>
                    <p:spPr>
                      <a:xfrm>
                        <a:off x="5080000" y="4453429"/>
                        <a:ext cx="1058747" cy="321861"/>
                      </a:xfrm>
                      <a:prstGeom prst="rect">
                        <a:avLst/>
                      </a:prstGeom>
                    </p:spPr>
                  </p:pic>
                </p:oleObj>
              </mc:Fallback>
            </mc:AlternateContent>
          </a:graphicData>
        </a:graphic>
      </p:graphicFrame>
      <p:sp>
        <p:nvSpPr>
          <p:cNvPr id="12" name="Content Placeholder 11">
            <a:extLst>
              <a:ext uri="{FF2B5EF4-FFF2-40B4-BE49-F238E27FC236}">
                <a16:creationId xmlns:a16="http://schemas.microsoft.com/office/drawing/2014/main" xmlns="" id="{81C12A48-0122-46B2-B17D-D32C172A9F55}"/>
              </a:ext>
            </a:extLst>
          </p:cNvPr>
          <p:cNvSpPr>
            <a:spLocks noGrp="1"/>
          </p:cNvSpPr>
          <p:nvPr>
            <p:ph sz="quarter" idx="32"/>
          </p:nvPr>
        </p:nvSpPr>
        <p:spPr>
          <a:xfrm>
            <a:off x="6212549" y="4439364"/>
            <a:ext cx="1164979" cy="335926"/>
          </a:xfrm>
        </p:spPr>
        <p:txBody>
          <a:bodyPr/>
          <a:lstStyle/>
          <a:p>
            <a:r>
              <a:rPr lang="en-US" altLang="en-US" dirty="0">
                <a:sym typeface="Symbol" panose="05050102010706020507" pitchFamily="18" charset="2"/>
              </a:rPr>
              <a:t>we have</a:t>
            </a:r>
            <a:endParaRPr lang="en-US" dirty="0"/>
          </a:p>
        </p:txBody>
      </p:sp>
      <p:graphicFrame>
        <p:nvGraphicFramePr>
          <p:cNvPr id="26" name="Content Placeholder 25" descr="lim_(x right arrow (pi∕2)^(negative)) (tan(x)) = infinity, and lim_(x rightarrow (pi∕2)^(+)) (tan(x)) = (negative infinity)&#10;">
            <a:extLst>
              <a:ext uri="{FF2B5EF4-FFF2-40B4-BE49-F238E27FC236}">
                <a16:creationId xmlns:a16="http://schemas.microsoft.com/office/drawing/2014/main" xmlns="" id="{14CB0E24-69DC-4684-813B-93DD3C5952E7}"/>
              </a:ext>
            </a:extLst>
          </p:cNvPr>
          <p:cNvGraphicFramePr>
            <a:graphicFrameLocks noGrp="1" noChangeAspect="1"/>
          </p:cNvGraphicFramePr>
          <p:nvPr>
            <p:ph sz="quarter" idx="33"/>
            <p:extLst>
              <p:ext uri="{D42A27DB-BD31-4B8C-83A1-F6EECF244321}">
                <p14:modId xmlns:p14="http://schemas.microsoft.com/office/powerpoint/2010/main" val="3528275051"/>
              </p:ext>
            </p:extLst>
          </p:nvPr>
        </p:nvGraphicFramePr>
        <p:xfrm>
          <a:off x="3757480" y="5241925"/>
          <a:ext cx="4910137" cy="509588"/>
        </p:xfrm>
        <a:graphic>
          <a:graphicData uri="http://schemas.openxmlformats.org/presentationml/2006/ole">
            <mc:AlternateContent xmlns:mc="http://schemas.openxmlformats.org/markup-compatibility/2006">
              <mc:Choice xmlns:v="urn:schemas-microsoft-com:vml" Requires="v">
                <p:oleObj spid="_x0000_s493673" name="Equation" r:id="rId9" imgW="5752800" imgH="596880" progId="Equation.DSMT4">
                  <p:embed/>
                </p:oleObj>
              </mc:Choice>
              <mc:Fallback>
                <p:oleObj name="Equation" r:id="rId9" imgW="5752800" imgH="596880" progId="Equation.DSMT4">
                  <p:embed/>
                  <p:pic>
                    <p:nvPicPr>
                      <p:cNvPr id="25" name="Object 24">
                        <a:extLst>
                          <a:ext uri="{FF2B5EF4-FFF2-40B4-BE49-F238E27FC236}">
                            <a16:creationId xmlns:a16="http://schemas.microsoft.com/office/drawing/2014/main" xmlns="" id="{6064E50A-F8D0-4C80-880E-25488404E5E6}"/>
                          </a:ext>
                        </a:extLst>
                      </p:cNvPr>
                      <p:cNvPicPr/>
                      <p:nvPr/>
                    </p:nvPicPr>
                    <p:blipFill>
                      <a:blip r:embed="rId10"/>
                      <a:stretch>
                        <a:fillRect/>
                      </a:stretch>
                    </p:blipFill>
                    <p:spPr>
                      <a:xfrm>
                        <a:off x="3757480" y="5241925"/>
                        <a:ext cx="4910137" cy="509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xmlns="" id="{67938863-BE59-4D8C-B044-6B3A985A6A5F}"/>
              </a:ext>
            </a:extLst>
          </p:cNvPr>
          <p:cNvSpPr>
            <a:spLocks noGrp="1"/>
          </p:cNvSpPr>
          <p:nvPr>
            <p:ph type="title"/>
          </p:nvPr>
        </p:nvSpPr>
        <p:spPr/>
        <p:txBody>
          <a:bodyPr/>
          <a:lstStyle/>
          <a:p>
            <a:pPr algn="l"/>
            <a:r>
              <a:rPr lang="en-US" altLang="en-US" dirty="0"/>
              <a:t>Example 8</a:t>
            </a:r>
            <a:endParaRPr lang="en-US" dirty="0"/>
          </a:p>
        </p:txBody>
      </p:sp>
    </p:spTree>
    <p:extLst>
      <p:ext uri="{BB962C8B-B14F-4D97-AF65-F5344CB8AC3E}">
        <p14:creationId xmlns:p14="http://schemas.microsoft.com/office/powerpoint/2010/main" val="1604592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9E0AD0-3B9B-4006-BDF1-90A583E5F5D0}"/>
              </a:ext>
            </a:extLst>
          </p:cNvPr>
          <p:cNvSpPr>
            <a:spLocks noGrp="1"/>
          </p:cNvSpPr>
          <p:nvPr>
            <p:ph type="title"/>
          </p:nvPr>
        </p:nvSpPr>
        <p:spPr/>
        <p:txBody>
          <a:bodyPr/>
          <a:lstStyle/>
          <a:p>
            <a:pPr algn="l"/>
            <a:r>
              <a:rPr lang="en-US" altLang="en-US" dirty="0"/>
              <a:t>Example 8 – Solution</a:t>
            </a:r>
            <a:endParaRPr lang="en-US" dirty="0"/>
          </a:p>
        </p:txBody>
      </p:sp>
      <p:sp>
        <p:nvSpPr>
          <p:cNvPr id="3" name="Content Placeholder 2">
            <a:extLst>
              <a:ext uri="{FF2B5EF4-FFF2-40B4-BE49-F238E27FC236}">
                <a16:creationId xmlns:a16="http://schemas.microsoft.com/office/drawing/2014/main" xmlns="" id="{A88B41E7-3965-45E3-80B6-20FD2F26744E}"/>
              </a:ext>
            </a:extLst>
          </p:cNvPr>
          <p:cNvSpPr>
            <a:spLocks noGrp="1"/>
          </p:cNvSpPr>
          <p:nvPr>
            <p:ph sz="quarter" idx="23"/>
          </p:nvPr>
        </p:nvSpPr>
        <p:spPr>
          <a:xfrm>
            <a:off x="736600" y="1289050"/>
            <a:ext cx="3201219" cy="303776"/>
          </a:xfrm>
        </p:spPr>
        <p:txBody>
          <a:bodyPr/>
          <a:lstStyle/>
          <a:p>
            <a:r>
              <a:rPr lang="en-US" altLang="en-US" dirty="0"/>
              <a:t>This shows that the line</a:t>
            </a:r>
            <a:endParaRPr lang="en-US" dirty="0"/>
          </a:p>
        </p:txBody>
      </p:sp>
      <p:graphicFrame>
        <p:nvGraphicFramePr>
          <p:cNvPr id="12" name="Content Placeholder 11" descr="x = pi∕2">
            <a:extLst>
              <a:ext uri="{FF2B5EF4-FFF2-40B4-BE49-F238E27FC236}">
                <a16:creationId xmlns:a16="http://schemas.microsoft.com/office/drawing/2014/main" xmlns="" id="{683FAACC-B5C2-42D7-BBBB-FE1A603050DA}"/>
              </a:ext>
            </a:extLst>
          </p:cNvPr>
          <p:cNvGraphicFramePr>
            <a:graphicFrameLocks noGrp="1" noChangeAspect="1"/>
          </p:cNvGraphicFramePr>
          <p:nvPr>
            <p:ph sz="quarter" idx="24"/>
            <p:extLst>
              <p:ext uri="{D42A27DB-BD31-4B8C-83A1-F6EECF244321}">
                <p14:modId xmlns:p14="http://schemas.microsoft.com/office/powerpoint/2010/main" val="1746706167"/>
              </p:ext>
            </p:extLst>
          </p:nvPr>
        </p:nvGraphicFramePr>
        <p:xfrm>
          <a:off x="3930856" y="1289049"/>
          <a:ext cx="1092166" cy="284419"/>
        </p:xfrm>
        <a:graphic>
          <a:graphicData uri="http://schemas.openxmlformats.org/presentationml/2006/ole">
            <mc:AlternateContent xmlns:mc="http://schemas.openxmlformats.org/markup-compatibility/2006">
              <mc:Choice xmlns:v="urn:schemas-microsoft-com:vml" Requires="v">
                <p:oleObj spid="_x0000_s475697" name="Equation" r:id="rId3" imgW="1117440" imgH="291960" progId="Equation.DSMT4">
                  <p:embed/>
                </p:oleObj>
              </mc:Choice>
              <mc:Fallback>
                <p:oleObj name="Equation" r:id="rId3" imgW="1117440" imgH="291960" progId="Equation.DSMT4">
                  <p:embed/>
                  <p:pic>
                    <p:nvPicPr>
                      <p:cNvPr id="11" name="Object 10">
                        <a:extLst>
                          <a:ext uri="{FF2B5EF4-FFF2-40B4-BE49-F238E27FC236}">
                            <a16:creationId xmlns:a16="http://schemas.microsoft.com/office/drawing/2014/main" xmlns="" id="{1EFA639F-3FBE-49E3-A806-97045D0A1914}"/>
                          </a:ext>
                        </a:extLst>
                      </p:cNvPr>
                      <p:cNvPicPr/>
                      <p:nvPr/>
                    </p:nvPicPr>
                    <p:blipFill>
                      <a:blip r:embed="rId4"/>
                      <a:stretch>
                        <a:fillRect/>
                      </a:stretch>
                    </p:blipFill>
                    <p:spPr>
                      <a:xfrm>
                        <a:off x="3930856" y="1289049"/>
                        <a:ext cx="1092166" cy="284419"/>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FEB983D1-21BC-4B0F-ABF0-8085D0EB608B}"/>
              </a:ext>
            </a:extLst>
          </p:cNvPr>
          <p:cNvSpPr>
            <a:spLocks noGrp="1"/>
          </p:cNvSpPr>
          <p:nvPr>
            <p:ph sz="quarter" idx="25"/>
          </p:nvPr>
        </p:nvSpPr>
        <p:spPr>
          <a:xfrm>
            <a:off x="5122822" y="1269693"/>
            <a:ext cx="6549103" cy="303776"/>
          </a:xfrm>
        </p:spPr>
        <p:txBody>
          <a:bodyPr/>
          <a:lstStyle/>
          <a:p>
            <a:r>
              <a:rPr lang="en-US" altLang="en-US" dirty="0"/>
              <a:t>is a vertical asymptote. Similar reasoning shows</a:t>
            </a:r>
            <a:endParaRPr lang="en-US" dirty="0"/>
          </a:p>
        </p:txBody>
      </p:sp>
      <p:sp>
        <p:nvSpPr>
          <p:cNvPr id="6" name="Content Placeholder 5">
            <a:extLst>
              <a:ext uri="{FF2B5EF4-FFF2-40B4-BE49-F238E27FC236}">
                <a16:creationId xmlns:a16="http://schemas.microsoft.com/office/drawing/2014/main" xmlns="" id="{6BE1A3E4-36E0-4C84-8EB5-F9730CA44DEF}"/>
              </a:ext>
            </a:extLst>
          </p:cNvPr>
          <p:cNvSpPr>
            <a:spLocks noGrp="1"/>
          </p:cNvSpPr>
          <p:nvPr>
            <p:ph sz="quarter" idx="26"/>
          </p:nvPr>
        </p:nvSpPr>
        <p:spPr>
          <a:xfrm>
            <a:off x="757084" y="1703084"/>
            <a:ext cx="1786852" cy="303776"/>
          </a:xfrm>
        </p:spPr>
        <p:txBody>
          <a:bodyPr/>
          <a:lstStyle/>
          <a:p>
            <a:r>
              <a:rPr lang="en-US" altLang="en-US" dirty="0"/>
              <a:t>that the lines</a:t>
            </a:r>
            <a:endParaRPr lang="en-US" dirty="0"/>
          </a:p>
        </p:txBody>
      </p:sp>
      <p:graphicFrame>
        <p:nvGraphicFramePr>
          <p:cNvPr id="26" name="Content Placeholder 25" descr="x = (pi∕2) + n pi,">
            <a:extLst>
              <a:ext uri="{FF2B5EF4-FFF2-40B4-BE49-F238E27FC236}">
                <a16:creationId xmlns:a16="http://schemas.microsoft.com/office/drawing/2014/main" xmlns="" id="{F2A1FAF4-8CA3-45B4-95BC-C0FF2F495D5E}"/>
              </a:ext>
            </a:extLst>
          </p:cNvPr>
          <p:cNvGraphicFramePr>
            <a:graphicFrameLocks noGrp="1" noChangeAspect="1"/>
          </p:cNvGraphicFramePr>
          <p:nvPr>
            <p:ph sz="quarter" idx="27"/>
            <p:extLst>
              <p:ext uri="{D42A27DB-BD31-4B8C-83A1-F6EECF244321}">
                <p14:modId xmlns:p14="http://schemas.microsoft.com/office/powerpoint/2010/main" val="3604034697"/>
              </p:ext>
            </p:extLst>
          </p:nvPr>
        </p:nvGraphicFramePr>
        <p:xfrm>
          <a:off x="2559216" y="1727452"/>
          <a:ext cx="1740067" cy="313628"/>
        </p:xfrm>
        <a:graphic>
          <a:graphicData uri="http://schemas.openxmlformats.org/presentationml/2006/ole">
            <mc:AlternateContent xmlns:mc="http://schemas.openxmlformats.org/markup-compatibility/2006">
              <mc:Choice xmlns:v="urn:schemas-microsoft-com:vml" Requires="v">
                <p:oleObj spid="_x0000_s475698" name="Equation" r:id="rId5" imgW="1828800" imgH="330120" progId="Equation.DSMT4">
                  <p:embed/>
                </p:oleObj>
              </mc:Choice>
              <mc:Fallback>
                <p:oleObj name="Equation" r:id="rId5" imgW="1828800" imgH="330120" progId="Equation.DSMT4">
                  <p:embed/>
                  <p:pic>
                    <p:nvPicPr>
                      <p:cNvPr id="25" name="Object 24">
                        <a:extLst>
                          <a:ext uri="{FF2B5EF4-FFF2-40B4-BE49-F238E27FC236}">
                            <a16:creationId xmlns:a16="http://schemas.microsoft.com/office/drawing/2014/main" xmlns="" id="{75831E0E-09A6-48BD-BE6D-664AA5991078}"/>
                          </a:ext>
                        </a:extLst>
                      </p:cNvPr>
                      <p:cNvPicPr/>
                      <p:nvPr/>
                    </p:nvPicPr>
                    <p:blipFill>
                      <a:blip r:embed="rId6"/>
                      <a:stretch>
                        <a:fillRect/>
                      </a:stretch>
                    </p:blipFill>
                    <p:spPr>
                      <a:xfrm>
                        <a:off x="2559216" y="1727452"/>
                        <a:ext cx="1740067" cy="313628"/>
                      </a:xfrm>
                      <a:prstGeom prst="rect">
                        <a:avLst/>
                      </a:prstGeom>
                    </p:spPr>
                  </p:pic>
                </p:oleObj>
              </mc:Fallback>
            </mc:AlternateContent>
          </a:graphicData>
        </a:graphic>
      </p:graphicFrame>
      <p:sp>
        <p:nvSpPr>
          <p:cNvPr id="14" name="Content Placeholder 13">
            <a:extLst>
              <a:ext uri="{FF2B5EF4-FFF2-40B4-BE49-F238E27FC236}">
                <a16:creationId xmlns:a16="http://schemas.microsoft.com/office/drawing/2014/main" xmlns="" id="{B79F38AB-E299-4420-8A24-50A875DBB3BF}"/>
              </a:ext>
            </a:extLst>
          </p:cNvPr>
          <p:cNvSpPr>
            <a:spLocks noGrp="1"/>
          </p:cNvSpPr>
          <p:nvPr>
            <p:ph sz="quarter" idx="28"/>
          </p:nvPr>
        </p:nvSpPr>
        <p:spPr>
          <a:xfrm>
            <a:off x="4529673" y="1693018"/>
            <a:ext cx="7133363" cy="303776"/>
          </a:xfrm>
        </p:spPr>
        <p:txBody>
          <a:bodyPr/>
          <a:lstStyle/>
          <a:p>
            <a:r>
              <a:rPr lang="en-US" altLang="en-US" dirty="0"/>
              <a:t>where </a:t>
            </a:r>
            <a:r>
              <a:rPr lang="en-US" altLang="en-US" i="1" dirty="0"/>
              <a:t>n </a:t>
            </a:r>
            <a:r>
              <a:rPr lang="en-US" altLang="en-US" dirty="0"/>
              <a:t>is an integer, are all vertical asymptotes of</a:t>
            </a:r>
          </a:p>
        </p:txBody>
      </p:sp>
      <p:sp>
        <p:nvSpPr>
          <p:cNvPr id="15" name="Content Placeholder 14">
            <a:extLst>
              <a:ext uri="{FF2B5EF4-FFF2-40B4-BE49-F238E27FC236}">
                <a16:creationId xmlns:a16="http://schemas.microsoft.com/office/drawing/2014/main" xmlns="" id="{D5C34EAB-0C6F-43FA-9810-85EBCA6C54ED}"/>
              </a:ext>
            </a:extLst>
          </p:cNvPr>
          <p:cNvSpPr>
            <a:spLocks noGrp="1"/>
          </p:cNvSpPr>
          <p:nvPr>
            <p:ph sz="quarter" idx="29"/>
          </p:nvPr>
        </p:nvSpPr>
        <p:spPr>
          <a:xfrm>
            <a:off x="736600" y="2089046"/>
            <a:ext cx="1608394" cy="367186"/>
          </a:xfrm>
        </p:spPr>
        <p:txBody>
          <a:bodyPr/>
          <a:lstStyle/>
          <a:p>
            <a:r>
              <a:rPr lang="en-US" altLang="en-US" i="1" dirty="0"/>
              <a:t>f</a:t>
            </a:r>
            <a:r>
              <a:rPr lang="en-US" altLang="en-US" sz="400" i="1" dirty="0"/>
              <a:t> </a:t>
            </a:r>
            <a:r>
              <a:rPr lang="en-US" altLang="en-US" dirty="0"/>
              <a:t>(</a:t>
            </a:r>
            <a:r>
              <a:rPr lang="en-US" altLang="en-US" i="1" dirty="0"/>
              <a:t>x</a:t>
            </a:r>
            <a:r>
              <a:rPr lang="en-US" altLang="en-US" dirty="0"/>
              <a:t>) = tan </a:t>
            </a:r>
            <a:r>
              <a:rPr lang="en-US" altLang="en-US" i="1" dirty="0"/>
              <a:t>x</a:t>
            </a:r>
            <a:r>
              <a:rPr lang="en-US" altLang="en-US" dirty="0"/>
              <a:t>.</a:t>
            </a:r>
            <a:endParaRPr lang="en-US" dirty="0"/>
          </a:p>
        </p:txBody>
      </p:sp>
      <p:sp>
        <p:nvSpPr>
          <p:cNvPr id="16" name="Content Placeholder 15">
            <a:extLst>
              <a:ext uri="{FF2B5EF4-FFF2-40B4-BE49-F238E27FC236}">
                <a16:creationId xmlns:a16="http://schemas.microsoft.com/office/drawing/2014/main" xmlns="" id="{D631B6C9-C146-4027-A0EF-E346DC093899}"/>
              </a:ext>
            </a:extLst>
          </p:cNvPr>
          <p:cNvSpPr>
            <a:spLocks noGrp="1"/>
          </p:cNvSpPr>
          <p:nvPr>
            <p:ph sz="quarter" idx="30"/>
          </p:nvPr>
        </p:nvSpPr>
        <p:spPr>
          <a:xfrm>
            <a:off x="730250" y="2690564"/>
            <a:ext cx="5359400" cy="333514"/>
          </a:xfrm>
        </p:spPr>
        <p:txBody>
          <a:bodyPr/>
          <a:lstStyle/>
          <a:p>
            <a:r>
              <a:rPr lang="en-US" altLang="en-US" dirty="0"/>
              <a:t>The graph in Figure 14 confirms this.</a:t>
            </a:r>
          </a:p>
        </p:txBody>
      </p:sp>
      <p:sp>
        <p:nvSpPr>
          <p:cNvPr id="13" name="Content Placeholder 17">
            <a:extLst>
              <a:ext uri="{FF2B5EF4-FFF2-40B4-BE49-F238E27FC236}">
                <a16:creationId xmlns:a16="http://schemas.microsoft.com/office/drawing/2014/main" xmlns="" id="{3D9FEE03-09F5-4101-9409-A5CFFF7FDF96}"/>
              </a:ext>
            </a:extLst>
          </p:cNvPr>
          <p:cNvSpPr>
            <a:spLocks noGrp="1"/>
          </p:cNvSpPr>
          <p:nvPr>
            <p:ph sz="quarter" idx="32"/>
          </p:nvPr>
        </p:nvSpPr>
        <p:spPr>
          <a:xfrm>
            <a:off x="5946655" y="6015789"/>
            <a:ext cx="962793" cy="541013"/>
          </a:xfrm>
        </p:spPr>
        <p:txBody>
          <a:bodyPr/>
          <a:lstStyle/>
          <a:p>
            <a:r>
              <a:rPr lang="en-US" altLang="en-US" sz="1200" b="1" dirty="0"/>
              <a:t>Figure 14</a:t>
            </a:r>
          </a:p>
        </p:txBody>
      </p:sp>
      <p:sp>
        <p:nvSpPr>
          <p:cNvPr id="18" name="Content Placeholder 17">
            <a:extLst>
              <a:ext uri="{FF2B5EF4-FFF2-40B4-BE49-F238E27FC236}">
                <a16:creationId xmlns:a16="http://schemas.microsoft.com/office/drawing/2014/main" xmlns="" id="{3D9FEE03-09F5-4101-9409-A5CFFF7FDF96}"/>
              </a:ext>
            </a:extLst>
          </p:cNvPr>
          <p:cNvSpPr>
            <a:spLocks noGrp="1"/>
          </p:cNvSpPr>
          <p:nvPr>
            <p:ph sz="quarter" idx="32"/>
          </p:nvPr>
        </p:nvSpPr>
        <p:spPr>
          <a:xfrm>
            <a:off x="5954674" y="5703274"/>
            <a:ext cx="962793" cy="312515"/>
          </a:xfrm>
        </p:spPr>
        <p:txBody>
          <a:bodyPr/>
          <a:lstStyle/>
          <a:p>
            <a:r>
              <a:rPr lang="en-US" altLang="en-US" sz="1400" i="1" dirty="0"/>
              <a:t>y</a:t>
            </a:r>
            <a:r>
              <a:rPr lang="en-US" altLang="en-US" sz="1400" dirty="0"/>
              <a:t> = tan </a:t>
            </a:r>
            <a:r>
              <a:rPr lang="en-US" altLang="en-US" sz="1400" i="1" dirty="0"/>
              <a:t>x</a:t>
            </a:r>
            <a:endParaRPr lang="en-US" altLang="en-US" sz="1400" b="1" dirty="0"/>
          </a:p>
        </p:txBody>
      </p:sp>
      <p:pic>
        <p:nvPicPr>
          <p:cNvPr id="27" name="Content Placeholder 26" descr="A periodic curve is graphed on the x-coordinate plane. The curve is periodic about the x axis. One cycle rises along x = negative pi∕2, goes up and to the right, passes through (0, 0), goes up and to the right to asymptotically approach x = pi∕2. &#10;">
            <a:extLst>
              <a:ext uri="{FF2B5EF4-FFF2-40B4-BE49-F238E27FC236}">
                <a16:creationId xmlns:a16="http://schemas.microsoft.com/office/drawing/2014/main" xmlns="" id="{067A6BEF-4F35-47E0-A4A2-095C78A0DFB5}"/>
              </a:ext>
            </a:extLst>
          </p:cNvPr>
          <p:cNvPicPr>
            <a:picLocks noGrp="1" noChangeAspect="1"/>
          </p:cNvPicPr>
          <p:nvPr>
            <p:ph sz="quarter" idx="31"/>
          </p:nvPr>
        </p:nvPicPr>
        <p:blipFill>
          <a:blip r:embed="rId7"/>
          <a:stretch>
            <a:fillRect/>
          </a:stretch>
        </p:blipFill>
        <p:spPr>
          <a:xfrm>
            <a:off x="5023022" y="3005244"/>
            <a:ext cx="3113380" cy="2427699"/>
          </a:xfrm>
          <a:prstGeom prst="rect">
            <a:avLst/>
          </a:prstGeom>
        </p:spPr>
      </p:pic>
    </p:spTree>
    <p:extLst>
      <p:ext uri="{BB962C8B-B14F-4D97-AF65-F5344CB8AC3E}">
        <p14:creationId xmlns:p14="http://schemas.microsoft.com/office/powerpoint/2010/main" val="1311352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3060442"/>
            <a:ext cx="10515600" cy="587922"/>
          </a:xfrm>
        </p:spPr>
        <p:txBody>
          <a:bodyPr/>
          <a:lstStyle/>
          <a:p>
            <a:pPr algn="ctr"/>
            <a:r>
              <a:rPr lang="en-IN" dirty="0">
                <a:solidFill>
                  <a:srgbClr val="0079C2"/>
                </a:solidFill>
              </a:rPr>
              <a:t>Finding Limits Numerically and Graphically</a:t>
            </a:r>
          </a:p>
        </p:txBody>
      </p:sp>
    </p:spTree>
    <p:extLst>
      <p:ext uri="{BB962C8B-B14F-4D97-AF65-F5344CB8AC3E}">
        <p14:creationId xmlns:p14="http://schemas.microsoft.com/office/powerpoint/2010/main" val="4109542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sz="3600" dirty="0"/>
              <a:t>Finding Limits Numerically and Graphically </a:t>
            </a:r>
            <a:r>
              <a:rPr lang="en-US" altLang="en-US" sz="3600" dirty="0"/>
              <a:t>(1 of 6)</a:t>
            </a:r>
            <a:endParaRPr lang="en-US" sz="3600" dirty="0"/>
          </a:p>
        </p:txBody>
      </p:sp>
      <p:sp>
        <p:nvSpPr>
          <p:cNvPr id="2" name="Content Placeholder 1"/>
          <p:cNvSpPr>
            <a:spLocks noGrp="1"/>
          </p:cNvSpPr>
          <p:nvPr>
            <p:ph sz="quarter" idx="23"/>
          </p:nvPr>
        </p:nvSpPr>
        <p:spPr>
          <a:xfrm>
            <a:off x="736600" y="1289050"/>
            <a:ext cx="7738165" cy="477838"/>
          </a:xfrm>
        </p:spPr>
        <p:txBody>
          <a:bodyPr/>
          <a:lstStyle/>
          <a:p>
            <a:r>
              <a:rPr lang="en-US" altLang="en-US" dirty="0"/>
              <a:t>Let’s investigate the behavior of the function </a:t>
            </a:r>
            <a:r>
              <a:rPr lang="en-US" altLang="en-US" i="1" dirty="0"/>
              <a:t>f</a:t>
            </a:r>
            <a:r>
              <a:rPr lang="en-US" altLang="en-US" dirty="0"/>
              <a:t> defined by</a:t>
            </a:r>
            <a:endParaRPr lang="en-US" dirty="0"/>
          </a:p>
          <a:p>
            <a:endParaRPr lang="en-US" dirty="0"/>
          </a:p>
        </p:txBody>
      </p:sp>
      <p:graphicFrame>
        <p:nvGraphicFramePr>
          <p:cNvPr id="7" name="Content Placeholder 6" descr="f(x) = (x minus 1)∕((x^2) minus 1)"/>
          <p:cNvGraphicFramePr>
            <a:graphicFrameLocks noGrp="1" noChangeAspect="1"/>
          </p:cNvGraphicFramePr>
          <p:nvPr>
            <p:ph sz="quarter" idx="24"/>
            <p:extLst>
              <p:ext uri="{D42A27DB-BD31-4B8C-83A1-F6EECF244321}">
                <p14:modId xmlns:p14="http://schemas.microsoft.com/office/powerpoint/2010/main" val="2251978876"/>
              </p:ext>
            </p:extLst>
          </p:nvPr>
        </p:nvGraphicFramePr>
        <p:xfrm>
          <a:off x="8474765" y="1262546"/>
          <a:ext cx="2736850" cy="401638"/>
        </p:xfrm>
        <a:graphic>
          <a:graphicData uri="http://schemas.openxmlformats.org/presentationml/2006/ole">
            <mc:AlternateContent xmlns:mc="http://schemas.openxmlformats.org/markup-compatibility/2006">
              <mc:Choice xmlns:v="urn:schemas-microsoft-com:vml" Requires="v">
                <p:oleObj spid="_x0000_s492579" name="Equation" r:id="rId3" imgW="2768400" imgH="406080" progId="Equation.DSMT4">
                  <p:embed/>
                </p:oleObj>
              </mc:Choice>
              <mc:Fallback>
                <p:oleObj name="Equation" r:id="rId3" imgW="2768400" imgH="406080" progId="Equation.DSMT4">
                  <p:embed/>
                  <p:pic>
                    <p:nvPicPr>
                      <p:cNvPr id="0" name=""/>
                      <p:cNvPicPr/>
                      <p:nvPr/>
                    </p:nvPicPr>
                    <p:blipFill>
                      <a:blip r:embed="rId4"/>
                      <a:stretch>
                        <a:fillRect/>
                      </a:stretch>
                    </p:blipFill>
                    <p:spPr>
                      <a:xfrm>
                        <a:off x="8474765" y="1262546"/>
                        <a:ext cx="2736850" cy="401638"/>
                      </a:xfrm>
                      <a:prstGeom prst="rect">
                        <a:avLst/>
                      </a:prstGeom>
                    </p:spPr>
                  </p:pic>
                </p:oleObj>
              </mc:Fallback>
            </mc:AlternateContent>
          </a:graphicData>
        </a:graphic>
      </p:graphicFrame>
      <p:sp>
        <p:nvSpPr>
          <p:cNvPr id="4" name="Content Placeholder 3"/>
          <p:cNvSpPr>
            <a:spLocks noGrp="1"/>
          </p:cNvSpPr>
          <p:nvPr>
            <p:ph sz="quarter" idx="25"/>
          </p:nvPr>
        </p:nvSpPr>
        <p:spPr>
          <a:xfrm>
            <a:off x="736600" y="1714508"/>
            <a:ext cx="10712450" cy="1147962"/>
          </a:xfrm>
        </p:spPr>
        <p:txBody>
          <a:bodyPr/>
          <a:lstStyle/>
          <a:p>
            <a:r>
              <a:rPr lang="en-US" altLang="en-US" dirty="0"/>
              <a:t>for values of </a:t>
            </a:r>
            <a:r>
              <a:rPr lang="en-US" altLang="en-US" i="1" dirty="0"/>
              <a:t>x</a:t>
            </a:r>
            <a:r>
              <a:rPr lang="en-US" altLang="en-US" dirty="0"/>
              <a:t> near 1.</a:t>
            </a:r>
          </a:p>
          <a:p>
            <a:r>
              <a:rPr lang="en-US" altLang="en-US" dirty="0"/>
              <a:t>The following table gives values of </a:t>
            </a:r>
            <a:r>
              <a:rPr lang="en-US" altLang="en-US" i="1" dirty="0"/>
              <a:t>f</a:t>
            </a:r>
            <a:r>
              <a:rPr lang="en-US" altLang="en-US" sz="400" i="1" dirty="0"/>
              <a:t> </a:t>
            </a:r>
            <a:r>
              <a:rPr lang="en-US" altLang="en-US" dirty="0"/>
              <a:t>(</a:t>
            </a:r>
            <a:r>
              <a:rPr lang="en-US" altLang="en-US" i="1" dirty="0"/>
              <a:t>x</a:t>
            </a:r>
            <a:r>
              <a:rPr lang="en-US" altLang="en-US" dirty="0"/>
              <a:t>) for values of </a:t>
            </a:r>
            <a:r>
              <a:rPr lang="en-US" altLang="en-US" i="1" dirty="0"/>
              <a:t>x</a:t>
            </a:r>
            <a:r>
              <a:rPr lang="en-US" altLang="en-US" dirty="0"/>
              <a:t> close to 1 but not equal to 1.</a:t>
            </a:r>
            <a:endParaRPr lang="en-US" dirty="0"/>
          </a:p>
        </p:txBody>
      </p:sp>
      <p:pic>
        <p:nvPicPr>
          <p:cNvPr id="25" name="Content Placeholder 24" descr="Table presents below information about f(x) when x &lt; 1 and x &gt; 1.&#10;x: 0.5 f(x): 0.666667; x: 0.9 f(x): 0.526316; x: 0.99 f(x): 502513; x: 0.999 f(x): 0.500250; x: 0.9999 f(x): 0.500025&#10;x: 1.5 f(x): 0.400000; x: 1.1 f(x): 0.476190; x: 1.01 f(x): 0.497512; x: 1.001 f(x): 0.499750; x: 1.0001 f(x): 0.499975;&#10;Below the columns x &lt; 1 and x &gt; 1 a downward arrows point to the number 1, and below the columns of f(x) downward arrows point to the the number 0.5">
            <a:extLst>
              <a:ext uri="{FF2B5EF4-FFF2-40B4-BE49-F238E27FC236}">
                <a16:creationId xmlns:a16="http://schemas.microsoft.com/office/drawing/2014/main" xmlns="" id="{ED99A13A-60B9-4874-9362-2A98564F0B77}"/>
              </a:ext>
            </a:extLst>
          </p:cNvPr>
          <p:cNvPicPr>
            <a:picLocks noGrp="1" noChangeAspect="1"/>
          </p:cNvPicPr>
          <p:nvPr>
            <p:ph sz="quarter" idx="26"/>
          </p:nvPr>
        </p:nvPicPr>
        <p:blipFill>
          <a:blip r:embed="rId5"/>
          <a:stretch>
            <a:fillRect/>
          </a:stretch>
        </p:blipFill>
        <p:spPr>
          <a:xfrm>
            <a:off x="3616243" y="3051954"/>
            <a:ext cx="4686954" cy="2953162"/>
          </a:xfrm>
          <a:prstGeom prst="rect">
            <a:avLst/>
          </a:prstGeom>
        </p:spPr>
      </p:pic>
    </p:spTree>
    <p:extLst>
      <p:ext uri="{BB962C8B-B14F-4D97-AF65-F5344CB8AC3E}">
        <p14:creationId xmlns:p14="http://schemas.microsoft.com/office/powerpoint/2010/main" val="610470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3EC7D7-AEA7-48F9-8C84-E7BCDF687235}"/>
              </a:ext>
            </a:extLst>
          </p:cNvPr>
          <p:cNvSpPr>
            <a:spLocks noGrp="1"/>
          </p:cNvSpPr>
          <p:nvPr>
            <p:ph type="title"/>
          </p:nvPr>
        </p:nvSpPr>
        <p:spPr/>
        <p:txBody>
          <a:bodyPr/>
          <a:lstStyle/>
          <a:p>
            <a:r>
              <a:rPr lang="en-IN" sz="3600" dirty="0"/>
              <a:t>Finding Limits Numerically and Graphically </a:t>
            </a:r>
            <a:r>
              <a:rPr lang="en-US" altLang="en-US" sz="3600" dirty="0"/>
              <a:t>(2 of 6)</a:t>
            </a:r>
            <a:endParaRPr lang="en-US" sz="3600" dirty="0"/>
          </a:p>
        </p:txBody>
      </p:sp>
      <p:sp>
        <p:nvSpPr>
          <p:cNvPr id="3" name="Content Placeholder 2">
            <a:extLst>
              <a:ext uri="{FF2B5EF4-FFF2-40B4-BE49-F238E27FC236}">
                <a16:creationId xmlns:a16="http://schemas.microsoft.com/office/drawing/2014/main" xmlns="" id="{9AA2AD24-D48F-45F7-91C7-4CB1A5C9F5A1}"/>
              </a:ext>
            </a:extLst>
          </p:cNvPr>
          <p:cNvSpPr>
            <a:spLocks noGrp="1"/>
          </p:cNvSpPr>
          <p:nvPr>
            <p:ph sz="quarter" idx="23"/>
          </p:nvPr>
        </p:nvSpPr>
        <p:spPr>
          <a:xfrm>
            <a:off x="736600" y="1289049"/>
            <a:ext cx="10718800" cy="908241"/>
          </a:xfrm>
        </p:spPr>
        <p:txBody>
          <a:bodyPr/>
          <a:lstStyle/>
          <a:p>
            <a:pPr>
              <a:lnSpc>
                <a:spcPct val="100000"/>
              </a:lnSpc>
            </a:pPr>
            <a:r>
              <a:rPr lang="en-US" altLang="en-US" dirty="0"/>
              <a:t>From the table and the graph of </a:t>
            </a:r>
            <a:r>
              <a:rPr lang="en-US" altLang="en-US" i="1" dirty="0"/>
              <a:t>f</a:t>
            </a:r>
            <a:r>
              <a:rPr lang="en-US" altLang="en-US" dirty="0"/>
              <a:t> shown in Figure 1 we see that </a:t>
            </a:r>
            <a:r>
              <a:rPr lang="en-IN" altLang="en-US" dirty="0"/>
              <a:t>the closer </a:t>
            </a:r>
            <a:r>
              <a:rPr lang="en-US" altLang="en-US" i="1" dirty="0"/>
              <a:t>x</a:t>
            </a:r>
            <a:r>
              <a:rPr lang="en-US" altLang="en-US" dirty="0"/>
              <a:t> is to 1 (on either side of 1), </a:t>
            </a:r>
            <a:r>
              <a:rPr lang="en-IN" altLang="en-US" dirty="0"/>
              <a:t>the closer</a:t>
            </a:r>
            <a:r>
              <a:rPr lang="en-US" altLang="en-US" dirty="0"/>
              <a:t> </a:t>
            </a:r>
            <a:r>
              <a:rPr lang="en-US" altLang="en-US" i="1" dirty="0"/>
              <a:t>f</a:t>
            </a:r>
            <a:r>
              <a:rPr lang="en-US" altLang="en-US" sz="400" i="1" dirty="0"/>
              <a:t> </a:t>
            </a:r>
            <a:r>
              <a:rPr lang="en-US" altLang="en-US" dirty="0"/>
              <a:t>(</a:t>
            </a:r>
            <a:r>
              <a:rPr lang="en-US" altLang="en-US" i="1" dirty="0"/>
              <a:t>x</a:t>
            </a:r>
            <a:r>
              <a:rPr lang="en-US" altLang="en-US" dirty="0"/>
              <a:t>) is to 0.5.</a:t>
            </a:r>
          </a:p>
        </p:txBody>
      </p:sp>
      <p:sp>
        <p:nvSpPr>
          <p:cNvPr id="5" name="Content Placeholder 4">
            <a:extLst>
              <a:ext uri="{FF2B5EF4-FFF2-40B4-BE49-F238E27FC236}">
                <a16:creationId xmlns:a16="http://schemas.microsoft.com/office/drawing/2014/main" xmlns="" id="{DEB042C0-6E93-4035-9E61-67538404C73C}"/>
              </a:ext>
            </a:extLst>
          </p:cNvPr>
          <p:cNvSpPr>
            <a:spLocks noGrp="1"/>
          </p:cNvSpPr>
          <p:nvPr>
            <p:ph sz="quarter" idx="25"/>
          </p:nvPr>
        </p:nvSpPr>
        <p:spPr>
          <a:xfrm>
            <a:off x="5602377" y="5704041"/>
            <a:ext cx="817120" cy="277223"/>
          </a:xfrm>
        </p:spPr>
        <p:txBody>
          <a:bodyPr/>
          <a:lstStyle/>
          <a:p>
            <a:r>
              <a:rPr lang="en-US" altLang="en-US" sz="1200" b="1" dirty="0"/>
              <a:t>Figure 1</a:t>
            </a:r>
          </a:p>
        </p:txBody>
      </p:sp>
      <p:pic>
        <p:nvPicPr>
          <p:cNvPr id="479234" name="Picture 2" descr="A curve labeled (x minus 1)∕((x^2) minus 1) is graphed on the x y coordinate plane. The curve enters the top left of the viewing window in the second quadrant, goes down and to the right, passes through the point (0, 1), and exits the right of the viewing window in the first quadrant. It has an open circle at the point (1, 0.5). A dashed perpendicular line is drawn from the point (1, 0.5) to the x-axis, and another dashed perpendicular line is drawn from the point (1, 0.5) to the y-axis. The point (1, 0) is labeled 1 with a right arrow to its left and a left arrow to its right. A label below this reads “as x approaches 1.” The point (0, 0.5) is labeled 0.5 with a downward arrow above it and an upward arrow below it. A label to the left of this reads “as f(x) approaches 0.5.” Two arrows on the curve, one to the left and the other to the right of the point (1, 0.5) point towards the point."/>
          <p:cNvPicPr>
            <a:picLocks noGrp="1" noChangeAspect="1" noChangeArrowheads="1"/>
          </p:cNvPicPr>
          <p:nvPr>
            <p:ph sz="quarter" idx="24"/>
          </p:nvPr>
        </p:nvPicPr>
        <p:blipFill>
          <a:blip r:embed="rId2">
            <a:extLst>
              <a:ext uri="{28A0092B-C50C-407E-A947-70E740481C1C}">
                <a14:useLocalDpi xmlns:a14="http://schemas.microsoft.com/office/drawing/2010/main" val="0"/>
              </a:ext>
            </a:extLst>
          </a:blip>
          <a:stretch>
            <a:fillRect/>
          </a:stretch>
        </p:blipFill>
        <p:spPr bwMode="auto">
          <a:xfrm>
            <a:off x="4333251" y="2197291"/>
            <a:ext cx="3323143" cy="32490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6381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401BBA-FC6F-425F-9400-785698FF6397}"/>
              </a:ext>
            </a:extLst>
          </p:cNvPr>
          <p:cNvSpPr>
            <a:spLocks noGrp="1"/>
          </p:cNvSpPr>
          <p:nvPr>
            <p:ph type="title"/>
          </p:nvPr>
        </p:nvSpPr>
        <p:spPr/>
        <p:txBody>
          <a:bodyPr/>
          <a:lstStyle/>
          <a:p>
            <a:r>
              <a:rPr lang="en-IN" sz="3600" dirty="0"/>
              <a:t>Finding Limits Numerically and Graphically </a:t>
            </a:r>
            <a:r>
              <a:rPr lang="en-US" altLang="en-US" sz="3600" dirty="0"/>
              <a:t>(3 of 6)</a:t>
            </a:r>
            <a:endParaRPr lang="en-US" sz="3600" dirty="0"/>
          </a:p>
        </p:txBody>
      </p:sp>
      <p:sp>
        <p:nvSpPr>
          <p:cNvPr id="3" name="Content Placeholder 2">
            <a:extLst>
              <a:ext uri="{FF2B5EF4-FFF2-40B4-BE49-F238E27FC236}">
                <a16:creationId xmlns:a16="http://schemas.microsoft.com/office/drawing/2014/main" xmlns="" id="{C39E8B88-DE8C-425D-9347-58AC815D820F}"/>
              </a:ext>
            </a:extLst>
          </p:cNvPr>
          <p:cNvSpPr>
            <a:spLocks noGrp="1"/>
          </p:cNvSpPr>
          <p:nvPr>
            <p:ph sz="quarter" idx="23"/>
          </p:nvPr>
        </p:nvSpPr>
        <p:spPr>
          <a:xfrm>
            <a:off x="736600" y="1289050"/>
            <a:ext cx="10718800" cy="844550"/>
          </a:xfrm>
        </p:spPr>
        <p:txBody>
          <a:bodyPr/>
          <a:lstStyle/>
          <a:p>
            <a:pPr>
              <a:lnSpc>
                <a:spcPct val="100000"/>
              </a:lnSpc>
            </a:pPr>
            <a:r>
              <a:rPr lang="en-US" altLang="en-US" dirty="0"/>
              <a:t>In fact, it appears that we can make the values of </a:t>
            </a:r>
            <a:r>
              <a:rPr lang="en-US" altLang="en-US" i="1" dirty="0"/>
              <a:t>f</a:t>
            </a:r>
            <a:r>
              <a:rPr lang="en-US" altLang="en-US" sz="400" i="1" dirty="0"/>
              <a:t> </a:t>
            </a:r>
            <a:r>
              <a:rPr lang="en-US" altLang="en-US" dirty="0"/>
              <a:t>(</a:t>
            </a:r>
            <a:r>
              <a:rPr lang="en-US" altLang="en-US" i="1" dirty="0"/>
              <a:t>x</a:t>
            </a:r>
            <a:r>
              <a:rPr lang="en-US" altLang="en-US" dirty="0"/>
              <a:t>) as close as we like to 0.5 by taking </a:t>
            </a:r>
            <a:r>
              <a:rPr lang="en-US" altLang="en-US" i="1" dirty="0"/>
              <a:t>x </a:t>
            </a:r>
            <a:r>
              <a:rPr lang="en-US" altLang="en-US" dirty="0"/>
              <a:t>sufficiently close to 1.</a:t>
            </a:r>
          </a:p>
        </p:txBody>
      </p:sp>
      <p:sp>
        <p:nvSpPr>
          <p:cNvPr id="4" name="Content Placeholder 3">
            <a:extLst>
              <a:ext uri="{FF2B5EF4-FFF2-40B4-BE49-F238E27FC236}">
                <a16:creationId xmlns:a16="http://schemas.microsoft.com/office/drawing/2014/main" xmlns="" id="{8C05BA2F-2241-42AA-A267-8AA257FF2E3B}"/>
              </a:ext>
            </a:extLst>
          </p:cNvPr>
          <p:cNvSpPr>
            <a:spLocks noGrp="1"/>
          </p:cNvSpPr>
          <p:nvPr>
            <p:ph sz="quarter" idx="24"/>
          </p:nvPr>
        </p:nvSpPr>
        <p:spPr>
          <a:xfrm>
            <a:off x="736600" y="2404882"/>
            <a:ext cx="6829323" cy="331932"/>
          </a:xfrm>
        </p:spPr>
        <p:txBody>
          <a:bodyPr/>
          <a:lstStyle/>
          <a:p>
            <a:r>
              <a:rPr lang="en-US" altLang="en-US" dirty="0"/>
              <a:t>We express this by saying “the limit of the function </a:t>
            </a:r>
          </a:p>
        </p:txBody>
      </p:sp>
      <p:graphicFrame>
        <p:nvGraphicFramePr>
          <p:cNvPr id="14" name="Content Placeholder 13" descr="f(x) = (x minus 1)/((x^2) minus 1)">
            <a:extLst>
              <a:ext uri="{FF2B5EF4-FFF2-40B4-BE49-F238E27FC236}">
                <a16:creationId xmlns:a16="http://schemas.microsoft.com/office/drawing/2014/main" xmlns="" id="{6F987E9D-6D81-4D88-94DB-1373C49EF30B}"/>
              </a:ext>
            </a:extLst>
          </p:cNvPr>
          <p:cNvGraphicFramePr>
            <a:graphicFrameLocks noGrp="1" noChangeAspect="1"/>
          </p:cNvGraphicFramePr>
          <p:nvPr>
            <p:ph sz="quarter" idx="25"/>
            <p:extLst>
              <p:ext uri="{D42A27DB-BD31-4B8C-83A1-F6EECF244321}">
                <p14:modId xmlns:p14="http://schemas.microsoft.com/office/powerpoint/2010/main" val="2994075623"/>
              </p:ext>
            </p:extLst>
          </p:nvPr>
        </p:nvGraphicFramePr>
        <p:xfrm>
          <a:off x="7612785" y="2365085"/>
          <a:ext cx="2750416" cy="403504"/>
        </p:xfrm>
        <a:graphic>
          <a:graphicData uri="http://schemas.openxmlformats.org/presentationml/2006/ole">
            <mc:AlternateContent xmlns:mc="http://schemas.openxmlformats.org/markup-compatibility/2006">
              <mc:Choice xmlns:v="urn:schemas-microsoft-com:vml" Requires="v">
                <p:oleObj spid="_x0000_s481654" name="Equation" r:id="rId3" imgW="2768400" imgH="406080" progId="Equation.DSMT4">
                  <p:embed/>
                </p:oleObj>
              </mc:Choice>
              <mc:Fallback>
                <p:oleObj name="Equation" r:id="rId3" imgW="2768400" imgH="406080" progId="Equation.DSMT4">
                  <p:embed/>
                  <p:pic>
                    <p:nvPicPr>
                      <p:cNvPr id="0" name=""/>
                      <p:cNvPicPr/>
                      <p:nvPr/>
                    </p:nvPicPr>
                    <p:blipFill>
                      <a:blip r:embed="rId4"/>
                      <a:stretch>
                        <a:fillRect/>
                      </a:stretch>
                    </p:blipFill>
                    <p:spPr>
                      <a:xfrm>
                        <a:off x="7612785" y="2365085"/>
                        <a:ext cx="2750416" cy="403504"/>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xmlns="" id="{01140AA6-763E-40EE-BEBD-5D6F2FC586DB}"/>
              </a:ext>
            </a:extLst>
          </p:cNvPr>
          <p:cNvSpPr>
            <a:spLocks noGrp="1"/>
          </p:cNvSpPr>
          <p:nvPr>
            <p:ph sz="quarter" idx="26"/>
          </p:nvPr>
        </p:nvSpPr>
        <p:spPr>
          <a:xfrm>
            <a:off x="736599" y="2837460"/>
            <a:ext cx="5022755" cy="407089"/>
          </a:xfrm>
        </p:spPr>
        <p:txBody>
          <a:bodyPr/>
          <a:lstStyle/>
          <a:p>
            <a:r>
              <a:rPr lang="en-US" altLang="en-US" dirty="0"/>
              <a:t>as </a:t>
            </a:r>
            <a:r>
              <a:rPr lang="en-US" altLang="en-US" i="1" dirty="0"/>
              <a:t>x</a:t>
            </a:r>
            <a:r>
              <a:rPr lang="en-US" altLang="en-US" dirty="0"/>
              <a:t> approaches 1 is equal to 0.5.”</a:t>
            </a:r>
          </a:p>
        </p:txBody>
      </p:sp>
      <p:sp>
        <p:nvSpPr>
          <p:cNvPr id="9" name="Content Placeholder 8">
            <a:extLst>
              <a:ext uri="{FF2B5EF4-FFF2-40B4-BE49-F238E27FC236}">
                <a16:creationId xmlns:a16="http://schemas.microsoft.com/office/drawing/2014/main" xmlns="" id="{97F5978D-D32D-4FD5-8F87-A6F91195F65B}"/>
              </a:ext>
            </a:extLst>
          </p:cNvPr>
          <p:cNvSpPr>
            <a:spLocks noGrp="1"/>
          </p:cNvSpPr>
          <p:nvPr>
            <p:ph sz="quarter" idx="27"/>
          </p:nvPr>
        </p:nvSpPr>
        <p:spPr>
          <a:xfrm>
            <a:off x="736600" y="3626976"/>
            <a:ext cx="3038987" cy="376246"/>
          </a:xfrm>
        </p:spPr>
        <p:txBody>
          <a:bodyPr/>
          <a:lstStyle/>
          <a:p>
            <a:r>
              <a:rPr lang="en-US" altLang="en-US" dirty="0"/>
              <a:t>The notation for this is</a:t>
            </a:r>
          </a:p>
        </p:txBody>
      </p:sp>
      <p:graphicFrame>
        <p:nvGraphicFramePr>
          <p:cNvPr id="16" name="Content Placeholder 15" descr="lim_(x right arrow 1) ((x minus 1)∕((x^2) minus 1)) = 0.5">
            <a:extLst>
              <a:ext uri="{FF2B5EF4-FFF2-40B4-BE49-F238E27FC236}">
                <a16:creationId xmlns:a16="http://schemas.microsoft.com/office/drawing/2014/main" xmlns="" id="{C3C34051-B51A-4496-9B1D-E517CBFEDF88}"/>
              </a:ext>
            </a:extLst>
          </p:cNvPr>
          <p:cNvGraphicFramePr>
            <a:graphicFrameLocks noGrp="1" noChangeAspect="1"/>
          </p:cNvGraphicFramePr>
          <p:nvPr>
            <p:ph sz="quarter" idx="28"/>
            <p:extLst>
              <p:ext uri="{D42A27DB-BD31-4B8C-83A1-F6EECF244321}">
                <p14:modId xmlns:p14="http://schemas.microsoft.com/office/powerpoint/2010/main" val="3808506628"/>
              </p:ext>
            </p:extLst>
          </p:nvPr>
        </p:nvGraphicFramePr>
        <p:xfrm>
          <a:off x="4921250" y="4103688"/>
          <a:ext cx="2149688" cy="809506"/>
        </p:xfrm>
        <a:graphic>
          <a:graphicData uri="http://schemas.openxmlformats.org/presentationml/2006/ole">
            <mc:AlternateContent xmlns:mc="http://schemas.openxmlformats.org/markup-compatibility/2006">
              <mc:Choice xmlns:v="urn:schemas-microsoft-com:vml" Requires="v">
                <p:oleObj spid="_x0000_s481655" name="Equation" r:id="rId5" imgW="1955520" imgH="736560" progId="Equation.DSMT4">
                  <p:embed/>
                </p:oleObj>
              </mc:Choice>
              <mc:Fallback>
                <p:oleObj name="Equation" r:id="rId5" imgW="1955520" imgH="736560" progId="Equation.DSMT4">
                  <p:embed/>
                  <p:pic>
                    <p:nvPicPr>
                      <p:cNvPr id="0" name=""/>
                      <p:cNvPicPr/>
                      <p:nvPr/>
                    </p:nvPicPr>
                    <p:blipFill>
                      <a:blip r:embed="rId6"/>
                      <a:stretch>
                        <a:fillRect/>
                      </a:stretch>
                    </p:blipFill>
                    <p:spPr>
                      <a:xfrm>
                        <a:off x="4921250" y="4103688"/>
                        <a:ext cx="2149688" cy="809506"/>
                      </a:xfrm>
                      <a:prstGeom prst="rect">
                        <a:avLst/>
                      </a:prstGeom>
                    </p:spPr>
                  </p:pic>
                </p:oleObj>
              </mc:Fallback>
            </mc:AlternateContent>
          </a:graphicData>
        </a:graphic>
      </p:graphicFrame>
    </p:spTree>
    <p:extLst>
      <p:ext uri="{BB962C8B-B14F-4D97-AF65-F5344CB8AC3E}">
        <p14:creationId xmlns:p14="http://schemas.microsoft.com/office/powerpoint/2010/main" val="292921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5B30A10-03CF-49BF-ACDF-5271B972AEE0}"/>
              </a:ext>
            </a:extLst>
          </p:cNvPr>
          <p:cNvSpPr>
            <a:spLocks noGrp="1"/>
          </p:cNvSpPr>
          <p:nvPr>
            <p:ph sz="quarter" idx="23"/>
          </p:nvPr>
        </p:nvSpPr>
        <p:spPr>
          <a:xfrm>
            <a:off x="736600" y="1289050"/>
            <a:ext cx="5752690" cy="386130"/>
          </a:xfrm>
        </p:spPr>
        <p:txBody>
          <a:bodyPr/>
          <a:lstStyle/>
          <a:p>
            <a:r>
              <a:rPr lang="en-US" altLang="en-US" dirty="0"/>
              <a:t>In general, we use the following notation.</a:t>
            </a:r>
          </a:p>
        </p:txBody>
      </p:sp>
      <p:sp>
        <p:nvSpPr>
          <p:cNvPr id="4" name="Content Placeholder 3">
            <a:extLst>
              <a:ext uri="{FF2B5EF4-FFF2-40B4-BE49-F238E27FC236}">
                <a16:creationId xmlns:a16="http://schemas.microsoft.com/office/drawing/2014/main" xmlns="" id="{ABCB053F-3014-4A0F-8595-EFB479523126}"/>
              </a:ext>
            </a:extLst>
          </p:cNvPr>
          <p:cNvSpPr>
            <a:spLocks noGrp="1"/>
          </p:cNvSpPr>
          <p:nvPr>
            <p:ph sz="quarter" idx="24"/>
          </p:nvPr>
        </p:nvSpPr>
        <p:spPr>
          <a:xfrm>
            <a:off x="736600" y="1827878"/>
            <a:ext cx="10712450" cy="1128617"/>
          </a:xfrm>
        </p:spPr>
        <p:txBody>
          <a:bodyPr/>
          <a:lstStyle/>
          <a:p>
            <a:r>
              <a:rPr lang="en-US" b="1" dirty="0">
                <a:solidFill>
                  <a:srgbClr val="EF2E24"/>
                </a:solidFill>
              </a:rPr>
              <a:t>1 Intuitive Definition of a Limit </a:t>
            </a:r>
            <a:r>
              <a:rPr lang="en-US" dirty="0"/>
              <a:t>Suppose </a:t>
            </a:r>
            <a:r>
              <a:rPr lang="en-US" i="1" dirty="0"/>
              <a:t>f</a:t>
            </a:r>
            <a:r>
              <a:rPr lang="en-US" dirty="0"/>
              <a:t>(</a:t>
            </a:r>
            <a:r>
              <a:rPr lang="en-US" i="1" dirty="0"/>
              <a:t>x</a:t>
            </a:r>
            <a:r>
              <a:rPr lang="en-US" dirty="0"/>
              <a:t>) is defined when </a:t>
            </a:r>
            <a:r>
              <a:rPr lang="en-US" i="1" dirty="0"/>
              <a:t>x</a:t>
            </a:r>
            <a:r>
              <a:rPr lang="en-US" dirty="0"/>
              <a:t> is near the</a:t>
            </a:r>
            <a:br>
              <a:rPr lang="en-US" dirty="0"/>
            </a:br>
            <a:r>
              <a:rPr lang="en-US" dirty="0"/>
              <a:t>number </a:t>
            </a:r>
            <a:r>
              <a:rPr lang="en-US" i="1" dirty="0"/>
              <a:t>a</a:t>
            </a:r>
            <a:r>
              <a:rPr lang="en-US" dirty="0"/>
              <a:t>. (This means chat </a:t>
            </a:r>
            <a:r>
              <a:rPr lang="en-US" i="1" dirty="0"/>
              <a:t>f</a:t>
            </a:r>
            <a:r>
              <a:rPr lang="en-US" dirty="0"/>
              <a:t> is defined on some open interval that contains </a:t>
            </a:r>
            <a:r>
              <a:rPr lang="en-US" i="1" dirty="0"/>
              <a:t>a</a:t>
            </a:r>
            <a:r>
              <a:rPr lang="en-US" dirty="0"/>
              <a:t>,</a:t>
            </a:r>
            <a:br>
              <a:rPr lang="en-US" dirty="0"/>
            </a:br>
            <a:r>
              <a:rPr lang="en-US" dirty="0"/>
              <a:t>except possibly at </a:t>
            </a:r>
            <a:r>
              <a:rPr lang="en-US" i="1" dirty="0"/>
              <a:t>a</a:t>
            </a:r>
            <a:r>
              <a:rPr lang="en-US" dirty="0"/>
              <a:t> itself.) Then we write</a:t>
            </a:r>
          </a:p>
        </p:txBody>
      </p:sp>
      <p:graphicFrame>
        <p:nvGraphicFramePr>
          <p:cNvPr id="12" name="Content Placeholder 11" descr="lim_(x right arrow a) (f(x)) = L">
            <a:extLst>
              <a:ext uri="{FF2B5EF4-FFF2-40B4-BE49-F238E27FC236}">
                <a16:creationId xmlns:a16="http://schemas.microsoft.com/office/drawing/2014/main" xmlns="" id="{4D56C836-4377-40ED-86A8-E8AC91049820}"/>
              </a:ext>
            </a:extLst>
          </p:cNvPr>
          <p:cNvGraphicFramePr>
            <a:graphicFrameLocks noGrp="1" noChangeAspect="1"/>
          </p:cNvGraphicFramePr>
          <p:nvPr>
            <p:ph sz="quarter" idx="25"/>
            <p:extLst>
              <p:ext uri="{D42A27DB-BD31-4B8C-83A1-F6EECF244321}">
                <p14:modId xmlns:p14="http://schemas.microsoft.com/office/powerpoint/2010/main" val="2116942916"/>
              </p:ext>
            </p:extLst>
          </p:nvPr>
        </p:nvGraphicFramePr>
        <p:xfrm>
          <a:off x="5305425" y="2899690"/>
          <a:ext cx="1574800" cy="520700"/>
        </p:xfrm>
        <a:graphic>
          <a:graphicData uri="http://schemas.openxmlformats.org/presentationml/2006/ole">
            <mc:AlternateContent xmlns:mc="http://schemas.openxmlformats.org/markup-compatibility/2006">
              <mc:Choice xmlns:v="urn:schemas-microsoft-com:vml" Requires="v">
                <p:oleObj spid="_x0000_s454944" name="Equation" r:id="rId3" imgW="1574640" imgH="520560" progId="Equation.DSMT4">
                  <p:embed/>
                </p:oleObj>
              </mc:Choice>
              <mc:Fallback>
                <p:oleObj name="Equation" r:id="rId3" imgW="1574640" imgH="520560" progId="Equation.DSMT4">
                  <p:embed/>
                  <p:pic>
                    <p:nvPicPr>
                      <p:cNvPr id="11" name="Object 10">
                        <a:extLst>
                          <a:ext uri="{FF2B5EF4-FFF2-40B4-BE49-F238E27FC236}">
                            <a16:creationId xmlns:a16="http://schemas.microsoft.com/office/drawing/2014/main" xmlns="" id="{1A4DAA73-96E5-42A7-88E2-6896C6259240}"/>
                          </a:ext>
                        </a:extLst>
                      </p:cNvPr>
                      <p:cNvPicPr/>
                      <p:nvPr/>
                    </p:nvPicPr>
                    <p:blipFill>
                      <a:blip r:embed="rId4"/>
                      <a:stretch>
                        <a:fillRect/>
                      </a:stretch>
                    </p:blipFill>
                    <p:spPr>
                      <a:xfrm>
                        <a:off x="5305425" y="2899690"/>
                        <a:ext cx="1574800" cy="5207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xmlns="" id="{3696D494-4F0D-403A-8A4F-2EE9C6DD3FC1}"/>
              </a:ext>
            </a:extLst>
          </p:cNvPr>
          <p:cNvSpPr>
            <a:spLocks noGrp="1"/>
          </p:cNvSpPr>
          <p:nvPr>
            <p:ph sz="quarter" idx="26"/>
          </p:nvPr>
        </p:nvSpPr>
        <p:spPr>
          <a:xfrm>
            <a:off x="736599" y="3520673"/>
            <a:ext cx="10984345" cy="1128618"/>
          </a:xfrm>
        </p:spPr>
        <p:txBody>
          <a:bodyPr/>
          <a:lstStyle/>
          <a:p>
            <a:r>
              <a:rPr lang="en-US" dirty="0"/>
              <a:t>and say 	"the limit of </a:t>
            </a:r>
            <a:r>
              <a:rPr lang="en-US" i="1" dirty="0"/>
              <a:t>f</a:t>
            </a:r>
            <a:r>
              <a:rPr lang="en-US" dirty="0"/>
              <a:t>(</a:t>
            </a:r>
            <a:r>
              <a:rPr lang="en-US" i="1" dirty="0"/>
              <a:t>x</a:t>
            </a:r>
            <a:r>
              <a:rPr lang="en-US" dirty="0"/>
              <a:t>), as </a:t>
            </a:r>
            <a:r>
              <a:rPr lang="en-US" i="1" dirty="0"/>
              <a:t>x</a:t>
            </a:r>
            <a:r>
              <a:rPr lang="en-US" dirty="0"/>
              <a:t> approaches </a:t>
            </a:r>
            <a:r>
              <a:rPr lang="en-US" i="1" dirty="0"/>
              <a:t>a</a:t>
            </a:r>
            <a:r>
              <a:rPr lang="en-US" dirty="0"/>
              <a:t>, equals </a:t>
            </a:r>
            <a:r>
              <a:rPr lang="en-US" i="1" dirty="0"/>
              <a:t>L</a:t>
            </a:r>
            <a:r>
              <a:rPr lang="en-US" dirty="0"/>
              <a:t>"</a:t>
            </a:r>
          </a:p>
          <a:p>
            <a:r>
              <a:rPr lang="en-US" dirty="0"/>
              <a:t>if we can make the values of </a:t>
            </a:r>
            <a:r>
              <a:rPr lang="en-US" i="1" dirty="0"/>
              <a:t>f</a:t>
            </a:r>
            <a:r>
              <a:rPr lang="en-US" dirty="0"/>
              <a:t>(</a:t>
            </a:r>
            <a:r>
              <a:rPr lang="en-US" i="1" dirty="0"/>
              <a:t>x</a:t>
            </a:r>
            <a:r>
              <a:rPr lang="en-US" dirty="0"/>
              <a:t>) arbitrarily close to </a:t>
            </a:r>
            <a:r>
              <a:rPr lang="en-US" i="1" dirty="0"/>
              <a:t>L</a:t>
            </a:r>
            <a:r>
              <a:rPr lang="en-US" dirty="0"/>
              <a:t> (as close to </a:t>
            </a:r>
            <a:r>
              <a:rPr lang="en-US" i="1" dirty="0"/>
              <a:t>L</a:t>
            </a:r>
            <a:r>
              <a:rPr lang="en-US" dirty="0"/>
              <a:t> as we like)</a:t>
            </a:r>
            <a:br>
              <a:rPr lang="en-US" dirty="0"/>
            </a:br>
            <a:r>
              <a:rPr lang="en-US" dirty="0"/>
              <a:t>by restricting </a:t>
            </a:r>
            <a:r>
              <a:rPr lang="en-US" i="1" dirty="0"/>
              <a:t>x</a:t>
            </a:r>
            <a:r>
              <a:rPr lang="en-US" dirty="0"/>
              <a:t> to be sufficiently close to </a:t>
            </a:r>
            <a:r>
              <a:rPr lang="en-US" i="1" dirty="0"/>
              <a:t>a</a:t>
            </a:r>
            <a:r>
              <a:rPr lang="en-US" dirty="0"/>
              <a:t> (on either side of </a:t>
            </a:r>
            <a:r>
              <a:rPr lang="en-US" i="1" dirty="0"/>
              <a:t>a</a:t>
            </a:r>
            <a:r>
              <a:rPr lang="en-US" dirty="0"/>
              <a:t>) but not equal to </a:t>
            </a:r>
            <a:r>
              <a:rPr lang="en-US" i="1" dirty="0"/>
              <a:t>a</a:t>
            </a:r>
            <a:r>
              <a:rPr lang="en-US" dirty="0"/>
              <a:t>.</a:t>
            </a:r>
          </a:p>
        </p:txBody>
      </p:sp>
      <p:sp>
        <p:nvSpPr>
          <p:cNvPr id="7" name="Content Placeholder 6">
            <a:extLst>
              <a:ext uri="{FF2B5EF4-FFF2-40B4-BE49-F238E27FC236}">
                <a16:creationId xmlns:a16="http://schemas.microsoft.com/office/drawing/2014/main" xmlns="" id="{2BAB581D-36B8-4474-9C91-89A796633709}"/>
              </a:ext>
            </a:extLst>
          </p:cNvPr>
          <p:cNvSpPr>
            <a:spLocks noGrp="1"/>
          </p:cNvSpPr>
          <p:nvPr>
            <p:ph sz="quarter" idx="27"/>
          </p:nvPr>
        </p:nvSpPr>
        <p:spPr>
          <a:xfrm>
            <a:off x="736600" y="4890628"/>
            <a:ext cx="10718800" cy="975886"/>
          </a:xfrm>
        </p:spPr>
        <p:txBody>
          <a:bodyPr/>
          <a:lstStyle/>
          <a:p>
            <a:pPr>
              <a:lnSpc>
                <a:spcPct val="100000"/>
              </a:lnSpc>
            </a:pPr>
            <a:r>
              <a:rPr lang="en-US" altLang="en-US" dirty="0">
                <a:latin typeface="Arial" panose="020B0604020202020204" pitchFamily="34" charset="0"/>
                <a:cs typeface="Arial" panose="020B0604020202020204" pitchFamily="34" charset="0"/>
              </a:rPr>
              <a:t>This says that the values of </a:t>
            </a:r>
            <a:r>
              <a:rPr lang="en-US" altLang="en-US" i="1" dirty="0">
                <a:latin typeface="Arial" panose="020B0604020202020204" pitchFamily="34" charset="0"/>
                <a:cs typeface="Arial" panose="020B0604020202020204" pitchFamily="34" charset="0"/>
              </a:rPr>
              <a:t>f</a:t>
            </a:r>
            <a:r>
              <a:rPr lang="en-US" altLang="en-US" dirty="0">
                <a:latin typeface="Arial" panose="020B0604020202020204" pitchFamily="34" charset="0"/>
                <a:cs typeface="Arial" panose="020B0604020202020204" pitchFamily="34" charset="0"/>
              </a:rPr>
              <a:t>(</a:t>
            </a:r>
            <a:r>
              <a:rPr lang="en-US" altLang="en-US" i="1" dirty="0">
                <a:latin typeface="Arial" panose="020B0604020202020204" pitchFamily="34" charset="0"/>
                <a:cs typeface="Arial" panose="020B0604020202020204" pitchFamily="34" charset="0"/>
              </a:rPr>
              <a:t>x</a:t>
            </a:r>
            <a:r>
              <a:rPr lang="en-US" altLang="en-US" dirty="0">
                <a:latin typeface="Arial" panose="020B0604020202020204" pitchFamily="34" charset="0"/>
                <a:cs typeface="Arial" panose="020B0604020202020204" pitchFamily="34" charset="0"/>
              </a:rPr>
              <a:t>) approach </a:t>
            </a:r>
            <a:r>
              <a:rPr lang="en-US" altLang="en-US" i="1" dirty="0">
                <a:latin typeface="Arial" panose="020B0604020202020204" pitchFamily="34" charset="0"/>
                <a:cs typeface="Arial" panose="020B0604020202020204" pitchFamily="34" charset="0"/>
              </a:rPr>
              <a:t>L</a:t>
            </a:r>
            <a:r>
              <a:rPr lang="en-US" altLang="en-US" dirty="0">
                <a:latin typeface="Arial" panose="020B0604020202020204" pitchFamily="34" charset="0"/>
                <a:cs typeface="Arial" panose="020B0604020202020204" pitchFamily="34" charset="0"/>
              </a:rPr>
              <a:t> as </a:t>
            </a:r>
            <a:r>
              <a:rPr lang="en-US" altLang="en-US" i="1" dirty="0">
                <a:latin typeface="Arial" panose="020B0604020202020204" pitchFamily="34" charset="0"/>
                <a:cs typeface="Arial" panose="020B0604020202020204" pitchFamily="34" charset="0"/>
              </a:rPr>
              <a:t>x</a:t>
            </a:r>
            <a:r>
              <a:rPr lang="en-US" altLang="en-US" dirty="0">
                <a:latin typeface="Arial" panose="020B0604020202020204" pitchFamily="34" charset="0"/>
                <a:cs typeface="Arial" panose="020B0604020202020204" pitchFamily="34" charset="0"/>
              </a:rPr>
              <a:t> approaches </a:t>
            </a:r>
            <a:r>
              <a:rPr lang="en-US" altLang="en-US" i="1" dirty="0">
                <a:latin typeface="Arial" panose="020B0604020202020204" pitchFamily="34" charset="0"/>
                <a:cs typeface="Arial" panose="020B0604020202020204" pitchFamily="34" charset="0"/>
              </a:rPr>
              <a:t>a</a:t>
            </a:r>
            <a:r>
              <a:rPr lang="en-US" altLang="en-US" dirty="0">
                <a:latin typeface="Arial" panose="020B0604020202020204" pitchFamily="34" charset="0"/>
                <a:cs typeface="Arial" panose="020B0604020202020204" pitchFamily="34" charset="0"/>
              </a:rPr>
              <a:t>. In other words, the values of </a:t>
            </a:r>
            <a:r>
              <a:rPr lang="en-US" altLang="en-US" i="1" dirty="0">
                <a:latin typeface="Arial" panose="020B0604020202020204" pitchFamily="34" charset="0"/>
                <a:cs typeface="Arial" panose="020B0604020202020204" pitchFamily="34" charset="0"/>
              </a:rPr>
              <a:t>f</a:t>
            </a:r>
            <a:r>
              <a:rPr lang="en-US" altLang="en-US" dirty="0">
                <a:latin typeface="Arial" panose="020B0604020202020204" pitchFamily="34" charset="0"/>
                <a:cs typeface="Arial" panose="020B0604020202020204" pitchFamily="34" charset="0"/>
              </a:rPr>
              <a:t>(</a:t>
            </a:r>
            <a:r>
              <a:rPr lang="en-US" altLang="en-US" i="1" dirty="0">
                <a:latin typeface="Arial" panose="020B0604020202020204" pitchFamily="34" charset="0"/>
                <a:cs typeface="Arial" panose="020B0604020202020204" pitchFamily="34" charset="0"/>
              </a:rPr>
              <a:t>x</a:t>
            </a:r>
            <a:r>
              <a:rPr lang="en-US" altLang="en-US" dirty="0">
                <a:latin typeface="Arial" panose="020B0604020202020204" pitchFamily="34" charset="0"/>
                <a:cs typeface="Arial" panose="020B0604020202020204" pitchFamily="34" charset="0"/>
              </a:rPr>
              <a:t>) tend to get closer and closer to the number </a:t>
            </a:r>
            <a:r>
              <a:rPr lang="en-US" altLang="en-US" i="1" dirty="0">
                <a:latin typeface="Arial" panose="020B0604020202020204" pitchFamily="34" charset="0"/>
                <a:cs typeface="Arial" panose="020B0604020202020204" pitchFamily="34" charset="0"/>
              </a:rPr>
              <a:t>L</a:t>
            </a:r>
            <a:r>
              <a:rPr lang="en-US" altLang="en-US" dirty="0">
                <a:latin typeface="Arial" panose="020B0604020202020204" pitchFamily="34" charset="0"/>
                <a:cs typeface="Arial" panose="020B0604020202020204" pitchFamily="34" charset="0"/>
              </a:rPr>
              <a:t> as </a:t>
            </a:r>
            <a:r>
              <a:rPr lang="en-US" altLang="en-US" i="1" dirty="0">
                <a:latin typeface="Arial" panose="020B0604020202020204" pitchFamily="34" charset="0"/>
                <a:cs typeface="Arial" panose="020B0604020202020204" pitchFamily="34" charset="0"/>
              </a:rPr>
              <a:t>x</a:t>
            </a:r>
            <a:r>
              <a:rPr lang="en-US" altLang="en-US" dirty="0">
                <a:latin typeface="Arial" panose="020B0604020202020204" pitchFamily="34" charset="0"/>
                <a:cs typeface="Arial" panose="020B0604020202020204" pitchFamily="34" charset="0"/>
              </a:rPr>
              <a:t> gets closer and closer to the number </a:t>
            </a:r>
            <a:r>
              <a:rPr lang="en-US" altLang="en-US" i="1" dirty="0">
                <a:latin typeface="Arial" panose="020B0604020202020204" pitchFamily="34" charset="0"/>
                <a:cs typeface="Arial" panose="020B0604020202020204" pitchFamily="34" charset="0"/>
              </a:rPr>
              <a:t>a</a:t>
            </a:r>
            <a:r>
              <a:rPr lang="en-US" altLang="en-US" dirty="0">
                <a:latin typeface="Arial" panose="020B0604020202020204" pitchFamily="34" charset="0"/>
                <a:cs typeface="Arial" panose="020B0604020202020204" pitchFamily="34" charset="0"/>
              </a:rPr>
              <a:t> (from either side of </a:t>
            </a:r>
            <a:r>
              <a:rPr lang="en-US" altLang="en-US" i="1" dirty="0">
                <a:latin typeface="Arial" panose="020B0604020202020204" pitchFamily="34" charset="0"/>
                <a:cs typeface="Arial" panose="020B0604020202020204" pitchFamily="34" charset="0"/>
              </a:rPr>
              <a:t>a</a:t>
            </a:r>
            <a:r>
              <a:rPr lang="en-US" altLang="en-US" dirty="0">
                <a:latin typeface="Arial" panose="020B0604020202020204" pitchFamily="34" charset="0"/>
                <a:cs typeface="Arial" panose="020B0604020202020204" pitchFamily="34" charset="0"/>
              </a:rPr>
              <a:t>) but </a:t>
            </a:r>
            <a:r>
              <a:rPr lang="en-US" altLang="en-US" i="1" dirty="0">
                <a:latin typeface="Arial" panose="020B0604020202020204" pitchFamily="34" charset="0"/>
                <a:cs typeface="Arial" panose="020B0604020202020204" pitchFamily="34" charset="0"/>
              </a:rPr>
              <a:t>x </a:t>
            </a:r>
            <a:r>
              <a:rPr lang="en-US" altLang="en-US" dirty="0">
                <a:latin typeface="Arial" panose="020B0604020202020204" pitchFamily="34" charset="0"/>
                <a:cs typeface="Arial" panose="020B0604020202020204" pitchFamily="34" charset="0"/>
                <a:sym typeface="Symbol" panose="05050102010706020507" pitchFamily="18" charset="2"/>
              </a:rPr>
              <a:t>≠ </a:t>
            </a:r>
            <a:r>
              <a:rPr lang="en-US" altLang="en-US" i="1" dirty="0">
                <a:latin typeface="Arial" panose="020B0604020202020204" pitchFamily="34" charset="0"/>
                <a:cs typeface="Arial" panose="020B0604020202020204" pitchFamily="34" charset="0"/>
                <a:sym typeface="Symbol" panose="05050102010706020507" pitchFamily="18" charset="2"/>
              </a:rPr>
              <a:t>a</a:t>
            </a:r>
            <a:r>
              <a:rPr lang="en-US" altLang="en-US" dirty="0">
                <a:latin typeface="Arial" panose="020B0604020202020204" pitchFamily="34" charset="0"/>
                <a:cs typeface="Arial" panose="020B0604020202020204" pitchFamily="34" charset="0"/>
              </a:rPr>
              <a:t>.</a:t>
            </a:r>
          </a:p>
        </p:txBody>
      </p:sp>
      <p:sp>
        <p:nvSpPr>
          <p:cNvPr id="2" name="Title 1">
            <a:extLst>
              <a:ext uri="{FF2B5EF4-FFF2-40B4-BE49-F238E27FC236}">
                <a16:creationId xmlns:a16="http://schemas.microsoft.com/office/drawing/2014/main" xmlns="" id="{CED9562B-B48A-4AEA-BF29-BFC89FEACF04}"/>
              </a:ext>
            </a:extLst>
          </p:cNvPr>
          <p:cNvSpPr>
            <a:spLocks noGrp="1"/>
          </p:cNvSpPr>
          <p:nvPr>
            <p:ph type="title"/>
          </p:nvPr>
        </p:nvSpPr>
        <p:spPr/>
        <p:txBody>
          <a:bodyPr/>
          <a:lstStyle/>
          <a:p>
            <a:r>
              <a:rPr lang="en-IN" sz="3600" dirty="0"/>
              <a:t>Finding Limits Numerically and Graphically </a:t>
            </a:r>
            <a:r>
              <a:rPr lang="en-US" altLang="en-US" sz="3600" dirty="0"/>
              <a:t>(4 of 6)</a:t>
            </a:r>
            <a:endParaRPr lang="en-US" sz="3600" dirty="0"/>
          </a:p>
        </p:txBody>
      </p:sp>
    </p:spTree>
    <p:extLst>
      <p:ext uri="{BB962C8B-B14F-4D97-AF65-F5344CB8AC3E}">
        <p14:creationId xmlns:p14="http://schemas.microsoft.com/office/powerpoint/2010/main" val="3786106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BB5803-7BBA-4C5B-A956-5BF7AE1D4C8C}"/>
              </a:ext>
            </a:extLst>
          </p:cNvPr>
          <p:cNvSpPr>
            <a:spLocks noGrp="1"/>
          </p:cNvSpPr>
          <p:nvPr>
            <p:ph type="title"/>
          </p:nvPr>
        </p:nvSpPr>
        <p:spPr/>
        <p:txBody>
          <a:bodyPr/>
          <a:lstStyle/>
          <a:p>
            <a:r>
              <a:rPr lang="en-IN" sz="3600" dirty="0"/>
              <a:t>Finding Limits Numerically and Graphically </a:t>
            </a:r>
            <a:r>
              <a:rPr lang="en-US" altLang="en-US" sz="3600" dirty="0"/>
              <a:t>(5 of 6)</a:t>
            </a:r>
            <a:endParaRPr lang="en-US" sz="3600" dirty="0"/>
          </a:p>
        </p:txBody>
      </p:sp>
      <p:sp>
        <p:nvSpPr>
          <p:cNvPr id="3" name="Content Placeholder 2">
            <a:extLst>
              <a:ext uri="{FF2B5EF4-FFF2-40B4-BE49-F238E27FC236}">
                <a16:creationId xmlns:a16="http://schemas.microsoft.com/office/drawing/2014/main" xmlns="" id="{CE2AF09C-F749-4CFA-B5D6-4FA9827CABB5}"/>
              </a:ext>
            </a:extLst>
          </p:cNvPr>
          <p:cNvSpPr>
            <a:spLocks noGrp="1"/>
          </p:cNvSpPr>
          <p:nvPr>
            <p:ph sz="quarter" idx="23"/>
          </p:nvPr>
        </p:nvSpPr>
        <p:spPr>
          <a:xfrm>
            <a:off x="736600" y="1289050"/>
            <a:ext cx="3707384" cy="311150"/>
          </a:xfrm>
        </p:spPr>
        <p:txBody>
          <a:bodyPr/>
          <a:lstStyle/>
          <a:p>
            <a:r>
              <a:rPr lang="en-US" altLang="en-US" dirty="0"/>
              <a:t>An alternative notation for</a:t>
            </a:r>
          </a:p>
        </p:txBody>
      </p:sp>
      <p:graphicFrame>
        <p:nvGraphicFramePr>
          <p:cNvPr id="12" name="Content Placeholder 11" descr="lim_(x right arrow a) (f(x)) = L">
            <a:extLst>
              <a:ext uri="{FF2B5EF4-FFF2-40B4-BE49-F238E27FC236}">
                <a16:creationId xmlns:a16="http://schemas.microsoft.com/office/drawing/2014/main" xmlns="" id="{03B845D2-F272-4193-AF1C-DCBFF1941EAF}"/>
              </a:ext>
            </a:extLst>
          </p:cNvPr>
          <p:cNvGraphicFramePr>
            <a:graphicFrameLocks noGrp="1" noChangeAspect="1"/>
          </p:cNvGraphicFramePr>
          <p:nvPr>
            <p:ph sz="quarter" idx="24"/>
            <p:extLst>
              <p:ext uri="{D42A27DB-BD31-4B8C-83A1-F6EECF244321}">
                <p14:modId xmlns:p14="http://schemas.microsoft.com/office/powerpoint/2010/main" val="1902737058"/>
              </p:ext>
            </p:extLst>
          </p:nvPr>
        </p:nvGraphicFramePr>
        <p:xfrm>
          <a:off x="5284788" y="1701800"/>
          <a:ext cx="1616075" cy="506413"/>
        </p:xfrm>
        <a:graphic>
          <a:graphicData uri="http://schemas.openxmlformats.org/presentationml/2006/ole">
            <mc:AlternateContent xmlns:mc="http://schemas.openxmlformats.org/markup-compatibility/2006">
              <mc:Choice xmlns:v="urn:schemas-microsoft-com:vml" Requires="v">
                <p:oleObj spid="_x0000_s456209" name="Equation" r:id="rId3" imgW="1663560" imgH="520560" progId="Equation.DSMT4">
                  <p:embed/>
                </p:oleObj>
              </mc:Choice>
              <mc:Fallback>
                <p:oleObj name="Equation" r:id="rId3" imgW="1663560" imgH="520560" progId="Equation.DSMT4">
                  <p:embed/>
                  <p:pic>
                    <p:nvPicPr>
                      <p:cNvPr id="11" name="Object 10">
                        <a:extLst>
                          <a:ext uri="{FF2B5EF4-FFF2-40B4-BE49-F238E27FC236}">
                            <a16:creationId xmlns:a16="http://schemas.microsoft.com/office/drawing/2014/main" xmlns="" id="{DDC36AFF-2AAA-4296-8FCF-AB05321AEE08}"/>
                          </a:ext>
                        </a:extLst>
                      </p:cNvPr>
                      <p:cNvPicPr/>
                      <p:nvPr/>
                    </p:nvPicPr>
                    <p:blipFill>
                      <a:blip r:embed="rId4"/>
                      <a:stretch>
                        <a:fillRect/>
                      </a:stretch>
                    </p:blipFill>
                    <p:spPr>
                      <a:xfrm>
                        <a:off x="5284788" y="1701800"/>
                        <a:ext cx="1616075" cy="506413"/>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27E90A79-FD6E-4DA5-A50C-8C554AE207AB}"/>
              </a:ext>
            </a:extLst>
          </p:cNvPr>
          <p:cNvSpPr>
            <a:spLocks noGrp="1"/>
          </p:cNvSpPr>
          <p:nvPr>
            <p:ph sz="quarter" idx="25"/>
          </p:nvPr>
        </p:nvSpPr>
        <p:spPr>
          <a:xfrm>
            <a:off x="736600" y="2324100"/>
            <a:ext cx="281039" cy="330610"/>
          </a:xfrm>
        </p:spPr>
        <p:txBody>
          <a:bodyPr/>
          <a:lstStyle/>
          <a:p>
            <a:r>
              <a:rPr lang="en-US" altLang="en-US" dirty="0"/>
              <a:t>is</a:t>
            </a:r>
            <a:endParaRPr lang="en-US" dirty="0"/>
          </a:p>
        </p:txBody>
      </p:sp>
      <p:graphicFrame>
        <p:nvGraphicFramePr>
          <p:cNvPr id="8" name="Content Placeholder 7" descr="f(x) right arrow L as x right arrow a"/>
          <p:cNvGraphicFramePr>
            <a:graphicFrameLocks noGrp="1" noChangeAspect="1"/>
          </p:cNvGraphicFramePr>
          <p:nvPr>
            <p:ph sz="quarter" idx="26"/>
            <p:extLst>
              <p:ext uri="{D42A27DB-BD31-4B8C-83A1-F6EECF244321}">
                <p14:modId xmlns:p14="http://schemas.microsoft.com/office/powerpoint/2010/main" val="44497079"/>
              </p:ext>
            </p:extLst>
          </p:nvPr>
        </p:nvGraphicFramePr>
        <p:xfrm>
          <a:off x="4862513" y="2944813"/>
          <a:ext cx="3095625" cy="515937"/>
        </p:xfrm>
        <a:graphic>
          <a:graphicData uri="http://schemas.openxmlformats.org/presentationml/2006/ole">
            <mc:AlternateContent xmlns:mc="http://schemas.openxmlformats.org/markup-compatibility/2006">
              <mc:Choice xmlns:v="urn:schemas-microsoft-com:vml" Requires="v">
                <p:oleObj spid="_x0000_s456210" name="Equation" r:id="rId5" imgW="1523880" imgH="253800" progId="Equation.DSMT4">
                  <p:embed/>
                </p:oleObj>
              </mc:Choice>
              <mc:Fallback>
                <p:oleObj name="Equation" r:id="rId5" imgW="1523880" imgH="253800" progId="Equation.DSMT4">
                  <p:embed/>
                  <p:pic>
                    <p:nvPicPr>
                      <p:cNvPr id="0" name=""/>
                      <p:cNvPicPr/>
                      <p:nvPr/>
                    </p:nvPicPr>
                    <p:blipFill>
                      <a:blip r:embed="rId6"/>
                      <a:stretch>
                        <a:fillRect/>
                      </a:stretch>
                    </p:blipFill>
                    <p:spPr>
                      <a:xfrm>
                        <a:off x="4862513" y="2944813"/>
                        <a:ext cx="3095625" cy="515937"/>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xmlns="" id="{6EF8EE32-CDF6-4DA7-884B-542ADDCAB43F}"/>
              </a:ext>
            </a:extLst>
          </p:cNvPr>
          <p:cNvSpPr>
            <a:spLocks noGrp="1"/>
          </p:cNvSpPr>
          <p:nvPr>
            <p:ph sz="quarter" idx="27"/>
          </p:nvPr>
        </p:nvSpPr>
        <p:spPr>
          <a:xfrm>
            <a:off x="736600" y="3746139"/>
            <a:ext cx="10718800" cy="2114334"/>
          </a:xfrm>
        </p:spPr>
        <p:txBody>
          <a:bodyPr/>
          <a:lstStyle/>
          <a:p>
            <a:pPr>
              <a:lnSpc>
                <a:spcPct val="100000"/>
              </a:lnSpc>
              <a:spcAft>
                <a:spcPts val="600"/>
              </a:spcAft>
            </a:pPr>
            <a:r>
              <a:rPr lang="en-US" altLang="en-US" dirty="0">
                <a:latin typeface="Arial" panose="020B0604020202020204" pitchFamily="34" charset="0"/>
                <a:cs typeface="Arial" panose="020B0604020202020204" pitchFamily="34" charset="0"/>
              </a:rPr>
              <a:t>which is usually read “</a:t>
            </a:r>
            <a:r>
              <a:rPr lang="en-US" altLang="en-US" i="1" dirty="0">
                <a:latin typeface="Arial" panose="020B0604020202020204" pitchFamily="34" charset="0"/>
                <a:cs typeface="Arial" panose="020B0604020202020204" pitchFamily="34" charset="0"/>
              </a:rPr>
              <a:t>f</a:t>
            </a:r>
            <a:r>
              <a:rPr lang="en-US" altLang="en-US" sz="400" i="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a:t>
            </a:r>
            <a:r>
              <a:rPr lang="en-US" altLang="en-US" i="1" dirty="0">
                <a:latin typeface="Arial" panose="020B0604020202020204" pitchFamily="34" charset="0"/>
                <a:cs typeface="Arial" panose="020B0604020202020204" pitchFamily="34" charset="0"/>
              </a:rPr>
              <a:t>x</a:t>
            </a:r>
            <a:r>
              <a:rPr lang="en-US" altLang="en-US" dirty="0">
                <a:latin typeface="Arial" panose="020B0604020202020204" pitchFamily="34" charset="0"/>
                <a:cs typeface="Arial" panose="020B0604020202020204" pitchFamily="34" charset="0"/>
              </a:rPr>
              <a:t>) approaches </a:t>
            </a:r>
            <a:r>
              <a:rPr lang="en-US" altLang="en-US" i="1" dirty="0">
                <a:latin typeface="Arial" panose="020B0604020202020204" pitchFamily="34" charset="0"/>
                <a:cs typeface="Arial" panose="020B0604020202020204" pitchFamily="34" charset="0"/>
              </a:rPr>
              <a:t>L </a:t>
            </a:r>
            <a:r>
              <a:rPr lang="en-US" altLang="en-US" dirty="0">
                <a:latin typeface="Arial" panose="020B0604020202020204" pitchFamily="34" charset="0"/>
                <a:cs typeface="Arial" panose="020B0604020202020204" pitchFamily="34" charset="0"/>
              </a:rPr>
              <a:t>as </a:t>
            </a:r>
            <a:r>
              <a:rPr lang="en-US" altLang="en-US" i="1" dirty="0">
                <a:latin typeface="Arial" panose="020B0604020202020204" pitchFamily="34" charset="0"/>
                <a:cs typeface="Arial" panose="020B0604020202020204" pitchFamily="34" charset="0"/>
              </a:rPr>
              <a:t>x</a:t>
            </a:r>
            <a:r>
              <a:rPr lang="en-US" altLang="en-US" dirty="0">
                <a:latin typeface="Arial" panose="020B0604020202020204" pitchFamily="34" charset="0"/>
                <a:cs typeface="Arial" panose="020B0604020202020204" pitchFamily="34" charset="0"/>
              </a:rPr>
              <a:t> approaches </a:t>
            </a:r>
            <a:r>
              <a:rPr lang="en-US" altLang="en-US" i="1" dirty="0">
                <a:latin typeface="Arial" panose="020B0604020202020204" pitchFamily="34" charset="0"/>
                <a:cs typeface="Arial" panose="020B0604020202020204" pitchFamily="34" charset="0"/>
              </a:rPr>
              <a:t>a.</a:t>
            </a:r>
            <a:r>
              <a:rPr lang="en-US" altLang="en-US" dirty="0">
                <a:latin typeface="Arial" panose="020B0604020202020204" pitchFamily="34" charset="0"/>
                <a:cs typeface="Arial" panose="020B0604020202020204" pitchFamily="34" charset="0"/>
              </a:rPr>
              <a:t>”</a:t>
            </a:r>
          </a:p>
          <a:p>
            <a:pPr>
              <a:lnSpc>
                <a:spcPct val="100000"/>
              </a:lnSpc>
              <a:spcAft>
                <a:spcPts val="600"/>
              </a:spcAft>
            </a:pPr>
            <a:r>
              <a:rPr lang="en-US" altLang="en-US" dirty="0">
                <a:latin typeface="Arial" panose="020B0604020202020204" pitchFamily="34" charset="0"/>
                <a:cs typeface="Arial" panose="020B0604020202020204" pitchFamily="34" charset="0"/>
              </a:rPr>
              <a:t>Notice the phrase “but </a:t>
            </a:r>
            <a:r>
              <a:rPr lang="en-US" altLang="en-US" i="1" dirty="0">
                <a:latin typeface="Arial" panose="020B0604020202020204" pitchFamily="34" charset="0"/>
                <a:cs typeface="Arial" panose="020B0604020202020204" pitchFamily="34" charset="0"/>
              </a:rPr>
              <a:t>x </a:t>
            </a:r>
            <a:r>
              <a:rPr lang="en-IN" dirty="0"/>
              <a:t>not equal to</a:t>
            </a:r>
            <a:r>
              <a:rPr lang="en-US" altLang="en-US" dirty="0">
                <a:latin typeface="Arial" panose="020B0604020202020204" pitchFamily="34" charset="0"/>
                <a:cs typeface="Arial" panose="020B0604020202020204" pitchFamily="34" charset="0"/>
                <a:sym typeface="Symbol" panose="05050102010706020507" pitchFamily="18" charset="2"/>
              </a:rPr>
              <a:t> </a:t>
            </a:r>
            <a:r>
              <a:rPr lang="en-US" altLang="en-US" i="1" dirty="0">
                <a:latin typeface="Arial" panose="020B0604020202020204" pitchFamily="34" charset="0"/>
                <a:cs typeface="Arial" panose="020B0604020202020204" pitchFamily="34" charset="0"/>
                <a:sym typeface="Symbol" panose="05050102010706020507" pitchFamily="18" charset="2"/>
              </a:rPr>
              <a:t>a</a:t>
            </a:r>
            <a:r>
              <a:rPr lang="en-US" altLang="en-US" dirty="0">
                <a:latin typeface="Arial" panose="020B0604020202020204" pitchFamily="34" charset="0"/>
                <a:cs typeface="Arial" panose="020B0604020202020204" pitchFamily="34" charset="0"/>
                <a:sym typeface="Symbol" panose="05050102010706020507" pitchFamily="18" charset="2"/>
              </a:rPr>
              <a:t>” </a:t>
            </a:r>
            <a:r>
              <a:rPr lang="en-US" altLang="en-US" dirty="0">
                <a:latin typeface="Arial" panose="020B0604020202020204" pitchFamily="34" charset="0"/>
                <a:cs typeface="Arial" panose="020B0604020202020204" pitchFamily="34" charset="0"/>
              </a:rPr>
              <a:t>in the definition of limit. This means that in finding the limit of </a:t>
            </a:r>
            <a:r>
              <a:rPr lang="en-US" altLang="en-US" i="1" dirty="0">
                <a:latin typeface="Arial" panose="020B0604020202020204" pitchFamily="34" charset="0"/>
                <a:cs typeface="Arial" panose="020B0604020202020204" pitchFamily="34" charset="0"/>
              </a:rPr>
              <a:t>f</a:t>
            </a:r>
            <a:r>
              <a:rPr lang="en-US" altLang="en-US" sz="400" i="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a:t>
            </a:r>
            <a:r>
              <a:rPr lang="en-US" altLang="en-US" i="1" dirty="0">
                <a:latin typeface="Arial" panose="020B0604020202020204" pitchFamily="34" charset="0"/>
                <a:cs typeface="Arial" panose="020B0604020202020204" pitchFamily="34" charset="0"/>
              </a:rPr>
              <a:t>x</a:t>
            </a:r>
            <a:r>
              <a:rPr lang="en-US" altLang="en-US" dirty="0">
                <a:latin typeface="Arial" panose="020B0604020202020204" pitchFamily="34" charset="0"/>
                <a:cs typeface="Arial" panose="020B0604020202020204" pitchFamily="34" charset="0"/>
              </a:rPr>
              <a:t>) as </a:t>
            </a:r>
            <a:r>
              <a:rPr lang="en-US" altLang="en-US" i="1" dirty="0">
                <a:latin typeface="Arial" panose="020B0604020202020204" pitchFamily="34" charset="0"/>
                <a:cs typeface="Arial" panose="020B0604020202020204" pitchFamily="34" charset="0"/>
              </a:rPr>
              <a:t>x</a:t>
            </a:r>
            <a:r>
              <a:rPr lang="en-US" altLang="en-US" dirty="0">
                <a:latin typeface="Arial" panose="020B0604020202020204" pitchFamily="34" charset="0"/>
                <a:cs typeface="Arial" panose="020B0604020202020204" pitchFamily="34" charset="0"/>
              </a:rPr>
              <a:t> approaches </a:t>
            </a:r>
            <a:r>
              <a:rPr lang="en-US" altLang="en-US" i="1" dirty="0">
                <a:latin typeface="Arial" panose="020B0604020202020204" pitchFamily="34" charset="0"/>
                <a:cs typeface="Arial" panose="020B0604020202020204" pitchFamily="34" charset="0"/>
              </a:rPr>
              <a:t>a</a:t>
            </a:r>
            <a:r>
              <a:rPr lang="en-US" altLang="en-US" dirty="0">
                <a:latin typeface="Arial" panose="020B0604020202020204" pitchFamily="34" charset="0"/>
                <a:cs typeface="Arial" panose="020B0604020202020204" pitchFamily="34" charset="0"/>
              </a:rPr>
              <a:t>,</a:t>
            </a:r>
            <a:r>
              <a:rPr lang="en-US" altLang="en-US" i="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we never consider </a:t>
            </a:r>
            <a:r>
              <a:rPr lang="en-US" altLang="en-US" i="1" dirty="0">
                <a:latin typeface="Arial" panose="020B0604020202020204" pitchFamily="34" charset="0"/>
                <a:cs typeface="Arial" panose="020B0604020202020204" pitchFamily="34" charset="0"/>
              </a:rPr>
              <a:t>x</a:t>
            </a:r>
            <a:r>
              <a:rPr lang="en-US" altLang="en-US" dirty="0">
                <a:latin typeface="Arial" panose="020B0604020202020204" pitchFamily="34" charset="0"/>
                <a:cs typeface="Arial" panose="020B0604020202020204" pitchFamily="34" charset="0"/>
              </a:rPr>
              <a:t> = </a:t>
            </a:r>
            <a:r>
              <a:rPr lang="en-US" altLang="en-US" i="1" dirty="0">
                <a:latin typeface="Arial" panose="020B0604020202020204" pitchFamily="34" charset="0"/>
                <a:cs typeface="Arial" panose="020B0604020202020204" pitchFamily="34" charset="0"/>
              </a:rPr>
              <a:t>a</a:t>
            </a:r>
            <a:r>
              <a:rPr lang="en-US" altLang="en-US" dirty="0">
                <a:latin typeface="Arial" panose="020B0604020202020204" pitchFamily="34" charset="0"/>
                <a:cs typeface="Arial" panose="020B0604020202020204" pitchFamily="34" charset="0"/>
              </a:rPr>
              <a:t>. In fact,     </a:t>
            </a:r>
            <a:r>
              <a:rPr lang="en-US" altLang="en-US" i="1" dirty="0">
                <a:latin typeface="Arial" panose="020B0604020202020204" pitchFamily="34" charset="0"/>
                <a:cs typeface="Arial" panose="020B0604020202020204" pitchFamily="34" charset="0"/>
              </a:rPr>
              <a:t>f</a:t>
            </a:r>
            <a:r>
              <a:rPr lang="en-US" altLang="en-US" sz="400" i="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a:t>
            </a:r>
            <a:r>
              <a:rPr lang="en-US" altLang="en-US" i="1" dirty="0">
                <a:latin typeface="Arial" panose="020B0604020202020204" pitchFamily="34" charset="0"/>
                <a:cs typeface="Arial" panose="020B0604020202020204" pitchFamily="34" charset="0"/>
              </a:rPr>
              <a:t>x</a:t>
            </a:r>
            <a:r>
              <a:rPr lang="en-US" altLang="en-US" dirty="0">
                <a:latin typeface="Arial" panose="020B0604020202020204" pitchFamily="34" charset="0"/>
                <a:cs typeface="Arial" panose="020B0604020202020204" pitchFamily="34" charset="0"/>
              </a:rPr>
              <a:t>) need not even be defined when </a:t>
            </a:r>
            <a:r>
              <a:rPr lang="en-US" altLang="en-US" i="1" dirty="0">
                <a:latin typeface="Arial" panose="020B0604020202020204" pitchFamily="34" charset="0"/>
                <a:cs typeface="Arial" panose="020B0604020202020204" pitchFamily="34" charset="0"/>
              </a:rPr>
              <a:t>x</a:t>
            </a:r>
            <a:r>
              <a:rPr lang="en-US" altLang="en-US" dirty="0">
                <a:latin typeface="Arial" panose="020B0604020202020204" pitchFamily="34" charset="0"/>
                <a:cs typeface="Arial" panose="020B0604020202020204" pitchFamily="34" charset="0"/>
              </a:rPr>
              <a:t> = </a:t>
            </a:r>
            <a:r>
              <a:rPr lang="en-US" altLang="en-US" i="1" dirty="0">
                <a:latin typeface="Arial" panose="020B0604020202020204" pitchFamily="34" charset="0"/>
                <a:cs typeface="Arial" panose="020B0604020202020204" pitchFamily="34" charset="0"/>
              </a:rPr>
              <a:t>a</a:t>
            </a:r>
            <a:r>
              <a:rPr lang="en-US" altLang="en-US" dirty="0">
                <a:latin typeface="Arial" panose="020B0604020202020204" pitchFamily="34" charset="0"/>
                <a:cs typeface="Arial" panose="020B0604020202020204" pitchFamily="34" charset="0"/>
              </a:rPr>
              <a:t>. The only thing that matters is how </a:t>
            </a:r>
            <a:r>
              <a:rPr lang="en-US" altLang="en-US" i="1" dirty="0">
                <a:latin typeface="Arial" panose="020B0604020202020204" pitchFamily="34" charset="0"/>
                <a:cs typeface="Arial" panose="020B0604020202020204" pitchFamily="34" charset="0"/>
              </a:rPr>
              <a:t>f</a:t>
            </a:r>
            <a:r>
              <a:rPr lang="en-US" altLang="en-US" dirty="0">
                <a:latin typeface="Arial" panose="020B0604020202020204" pitchFamily="34" charset="0"/>
                <a:cs typeface="Arial" panose="020B0604020202020204" pitchFamily="34" charset="0"/>
              </a:rPr>
              <a:t> is defined </a:t>
            </a:r>
            <a:r>
              <a:rPr lang="en-US" altLang="en-US" i="1" dirty="0">
                <a:latin typeface="Arial" panose="020B0604020202020204" pitchFamily="34" charset="0"/>
                <a:cs typeface="Arial" panose="020B0604020202020204" pitchFamily="34" charset="0"/>
              </a:rPr>
              <a:t>near a</a:t>
            </a:r>
            <a:r>
              <a:rPr lang="en-US" alt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837062052"/>
      </p:ext>
    </p:extLst>
  </p:cSld>
  <p:clrMapOvr>
    <a:masterClrMapping/>
  </p:clrMapOvr>
</p:sld>
</file>

<file path=ppt/theme/theme1.xml><?xml version="1.0" encoding="utf-8"?>
<a:theme xmlns:a="http://schemas.openxmlformats.org/drawingml/2006/main" name="1_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xmlns=""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E2E xmlns="f856fc18-c0f7-462c-a53d-fc2610d0c4c8">false</E2E>
    <Review_x0020_Notes xmlns="f856fc18-c0f7-462c-a53d-fc2610d0c4c8" xsi:nil="true"/>
    <_x0031_e_x0020_Audience xmlns="f856fc18-c0f7-462c-a53d-fc2610d0c4c8"/>
    <Screen xmlns="f856fc18-c0f7-462c-a53d-fc2610d0c4c8" xsi:nil="true"/>
    <Also_x0020_on_x0020_Doc_x0020_Center xmlns="f856fc18-c0f7-462c-a53d-fc2610d0c4c8">false</Also_x0020_on_x0020_Doc_x0020_Center>
    <Sub_x002d_Topic2 xmlns="f856fc18-c0f7-462c-a53d-fc2610d0c4c8" xsi:nil="true"/>
    <Current_x0020_Vrs_x002e__x0020_Date xmlns="f856fc18-c0f7-462c-a53d-fc2610d0c4c8" xsi:nil="true"/>
    <Product_x0020_Delivery_x0020_Format xmlns="f856fc18-c0f7-462c-a53d-fc2610d0c4c8"/>
    <Topic2 xmlns="f856fc18-c0f7-462c-a53d-fc2610d0c4c8" xsi:nil="true"/>
    <Source_x0020_File_x0020_Only xmlns="f856fc18-c0f7-462c-a53d-fc2610d0c4c8">false</Source_x0020_File_x0020_Only>
    <Doc_x0020_Type2 xmlns="f856fc18-c0f7-462c-a53d-fc2610d0c4c8" xsi:nil="true"/>
    <Owner xmlns="f856fc18-c0f7-462c-a53d-fc2610d0c4c8">
      <UserInfo>
        <DisplayName/>
        <AccountId xsi:nil="true"/>
        <AccountType/>
      </UserInfo>
    </Owner>
    <Software xmlns="f856fc18-c0f7-462c-a53d-fc2610d0c4c8" xsi:nil="true"/>
    <System_x0028_s_x0029_ xmlns="f856fc18-c0f7-462c-a53d-fc2610d0c4c8">
      <Value>None</Value>
    </System_x0028_s_x0029_>
    <Description0 xmlns="a4d2ff27-a226-42e2-a79e-c1ae662d212e" xsi:nil="true"/>
    <Product_x0020_Type_x0028_s_x0029_ xmlns="f856fc18-c0f7-462c-a53d-fc2610d0c4c8">
      <Value>None</Value>
    </Product_x0020_Type_x0028_s_x0029_>
    <Component_x0028_s_x0029_ xmlns="f856fc18-c0f7-462c-a53d-fc2610d0c4c8">
      <Value>None</Value>
    </Component_x0028_s_x0029_>
    <Function xmlns="f856fc18-c0f7-462c-a53d-fc2610d0c4c8" xsi:nil="true"/>
    <Portfolio xmlns="f856fc18-c0f7-462c-a53d-fc2610d0c4c8"/>
    <SPM_x0020_Definitions_x0020_Doc xmlns="f856fc18-c0f7-462c-a53d-fc2610d0c4c8">false</SPM_x0020_Definitions_x0020_Doc>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2A5D52E595BC2A47A3DCA88123D2A30D" ma:contentTypeVersion="35" ma:contentTypeDescription="Create a new document." ma:contentTypeScope="" ma:versionID="4c660e2e17d3ab93da6a423d8c1d122d">
  <xsd:schema xmlns:xsd="http://www.w3.org/2001/XMLSchema" xmlns:xs="http://www.w3.org/2001/XMLSchema" xmlns:p="http://schemas.microsoft.com/office/2006/metadata/properties" xmlns:ns2="a4d2ff27-a226-42e2-a79e-c1ae662d212e" xmlns:ns3="f856fc18-c0f7-462c-a53d-fc2610d0c4c8" xmlns:ns4="a3520c62-91d1-4715-93cb-6b6cc6733a1f" targetNamespace="http://schemas.microsoft.com/office/2006/metadata/properties" ma:root="true" ma:fieldsID="59feb48a41e2f3269242cbc893d6fc9a" ns2:_="" ns3:_="" ns4:_="">
    <xsd:import namespace="a4d2ff27-a226-42e2-a79e-c1ae662d212e"/>
    <xsd:import namespace="f856fc18-c0f7-462c-a53d-fc2610d0c4c8"/>
    <xsd:import namespace="a3520c62-91d1-4715-93cb-6b6cc6733a1f"/>
    <xsd:element name="properties">
      <xsd:complexType>
        <xsd:sequence>
          <xsd:element name="documentManagement">
            <xsd:complexType>
              <xsd:all>
                <xsd:element ref="ns2:Description0" minOccurs="0"/>
                <xsd:element ref="ns3:Review_x0020_Notes" minOccurs="0"/>
                <xsd:element ref="ns3:Source_x0020_File_x0020_Only" minOccurs="0"/>
                <xsd:element ref="ns3:SPM_x0020_Definitions_x0020_Doc" minOccurs="0"/>
                <xsd:element ref="ns3:Also_x0020_on_x0020_Doc_x0020_Center" minOccurs="0"/>
                <xsd:element ref="ns3:E2E" minOccurs="0"/>
                <xsd:element ref="ns3:Function" minOccurs="0"/>
                <xsd:element ref="ns3:Topic2" minOccurs="0"/>
                <xsd:element ref="ns3:Sub_x002d_Topic2" minOccurs="0"/>
                <xsd:element ref="ns3:Current_x0020_Vrs_x002e__x0020_Date" minOccurs="0"/>
                <xsd:element ref="ns3:Owner" minOccurs="0"/>
                <xsd:element ref="ns3:Doc_x0020_Type2" minOccurs="0"/>
                <xsd:element ref="ns3:_x0031_e_x0020_Audience" minOccurs="0"/>
                <xsd:element ref="ns3:Product_x0020_Delivery_x0020_Format" minOccurs="0"/>
                <xsd:element ref="ns3:Product_x0020_Type_x0028_s_x0029_" minOccurs="0"/>
                <xsd:element ref="ns3:System_x0028_s_x0029_" minOccurs="0"/>
                <xsd:element ref="ns3:Software" minOccurs="0"/>
                <xsd:element ref="ns3:Screen" minOccurs="0"/>
                <xsd:element ref="ns3:Component_x0028_s_x0029_" minOccurs="0"/>
                <xsd:element ref="ns4:_dlc_DocIdUrl" minOccurs="0"/>
                <xsd:element ref="ns4:_dlc_DocId" minOccurs="0"/>
                <xsd:element ref="ns4:_dlc_DocIdPersistId" minOccurs="0"/>
                <xsd:element ref="ns3:Portfol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d2ff27-a226-42e2-a79e-c1ae662d212e" elementFormDefault="qualified">
    <xsd:import namespace="http://schemas.microsoft.com/office/2006/documentManagement/types"/>
    <xsd:import namespace="http://schemas.microsoft.com/office/infopath/2007/PartnerControls"/>
    <xsd:element name="Description0" ma:index="2"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56fc18-c0f7-462c-a53d-fc2610d0c4c8" elementFormDefault="qualified">
    <xsd:import namespace="http://schemas.microsoft.com/office/2006/documentManagement/types"/>
    <xsd:import namespace="http://schemas.microsoft.com/office/infopath/2007/PartnerControls"/>
    <xsd:element name="Review_x0020_Notes" ma:index="3" nillable="true" ma:displayName="Review Notes" ma:internalName="Review_x0020_Notes">
      <xsd:simpleType>
        <xsd:restriction base="dms:Text">
          <xsd:maxLength value="255"/>
        </xsd:restriction>
      </xsd:simpleType>
    </xsd:element>
    <xsd:element name="Source_x0020_File_x0020_Only" ma:index="4" nillable="true" ma:displayName="Source File Only" ma:default="0" ma:internalName="Source_x0020_File_x0020_Only">
      <xsd:simpleType>
        <xsd:restriction base="dms:Boolean"/>
      </xsd:simpleType>
    </xsd:element>
    <xsd:element name="SPM_x0020_Definitions_x0020_Doc" ma:index="5" nillable="true" ma:displayName="SPM Definitions Doc" ma:default="0" ma:description="Documents that are referenced in scales vendor pricing definition documentation." ma:internalName="SPM_x0020_Definitions_x0020_Doc">
      <xsd:simpleType>
        <xsd:restriction base="dms:Boolean"/>
      </xsd:simpleType>
    </xsd:element>
    <xsd:element name="Also_x0020_on_x0020_Doc_x0020_Center" ma:index="6" nillable="true" ma:displayName="Shared Doc" ma:default="0" ma:internalName="Also_x0020_on_x0020_Doc_x0020_Center">
      <xsd:simpleType>
        <xsd:restriction base="dms:Boolean"/>
      </xsd:simpleType>
    </xsd:element>
    <xsd:element name="E2E" ma:index="7" nillable="true" ma:displayName="Outsourced Services" ma:default="0" ma:internalName="E2E">
      <xsd:simpleType>
        <xsd:restriction base="dms:Boolean"/>
      </xsd:simpleType>
    </xsd:element>
    <xsd:element name="Function" ma:index="8" nillable="true" ma:displayName="Function" ma:format="Dropdown" ma:internalName="Function">
      <xsd:simpleType>
        <xsd:restriction base="dms:Choice">
          <xsd:enumeration value="Product Setup"/>
          <xsd:enumeration value="Asset Selection"/>
          <xsd:enumeration value="Product Funding"/>
          <xsd:enumeration value="Content Authoring"/>
          <xsd:enumeration value="Content Development"/>
          <xsd:enumeration value="Content Design"/>
          <xsd:enumeration value="Content Clearance"/>
          <xsd:enumeration value="Content Production"/>
          <xsd:enumeration value="Project Management"/>
          <xsd:enumeration value="Content Finalization"/>
          <xsd:enumeration value="Product Closeout Activities"/>
          <xsd:enumeration value="Content Revision and Reprint"/>
          <xsd:enumeration value="General Reference"/>
        </xsd:restriction>
      </xsd:simpleType>
    </xsd:element>
    <xsd:element name="Topic2" ma:index="9" nillable="true" ma:displayName="Topic" ma:format="Dropdown" ma:internalName="Topic2">
      <xsd:simpleType>
        <xsd:restriction base="dms:Choice">
          <xsd:enumeration value="Managing Files"/>
          <xsd:enumeration value="Managing Quality and Compliance"/>
          <xsd:enumeration value="Managing Partners"/>
          <xsd:enumeration value="Managing Data"/>
          <xsd:enumeration value="Managing Budgets"/>
          <xsd:enumeration value="Managing Content Creation"/>
          <xsd:enumeration value="Other (Admin, Tools, Resources)"/>
        </xsd:restriction>
      </xsd:simpleType>
    </xsd:element>
    <xsd:element name="Sub_x002d_Topic2" ma:index="10" nillable="true" ma:displayName="Sub-Topic" ma:format="Dropdown" ma:internalName="Sub_x002d_Topic2">
      <xsd:simpleType>
        <xsd:restriction base="dms:Choice">
          <xsd:enumeration value="--MANAGING FILES--"/>
          <xsd:enumeration value="Archiving/File Sharing"/>
          <xsd:enumeration value="Automation"/>
          <xsd:enumeration value="Composition Standards"/>
          <xsd:enumeration value="File Approval"/>
          <xsd:enumeration value="File Certification"/>
          <xsd:enumeration value="File Delivery to Printer"/>
          <xsd:enumeration value="File Naming"/>
          <xsd:enumeration value="File Setup"/>
          <xsd:enumeration value="Format Conversion"/>
          <xsd:enumeration value="In-Prod Deliverables"/>
          <xsd:enumeration value="Page Proofs"/>
          <xsd:enumeration value="Print On Demand"/>
          <xsd:enumeration value="Printer Proofs"/>
          <xsd:enumeration value="Routing for Transmittal/Review"/>
          <xsd:enumeration value="Watermarking"/>
          <xsd:enumeration value="Word Downloads"/>
          <xsd:enumeration value="--MANAGING QUALITY &amp; COMPLIANCE--"/>
          <xsd:enumeration value="Alt text"/>
          <xsd:enumeration value="Assessments"/>
          <xsd:enumeration value="Branding"/>
          <xsd:enumeration value="Copyediting"/>
          <xsd:enumeration value="Copyright Lines and License Agreements"/>
          <xsd:enumeration value="Credit Line Placement"/>
          <xsd:enumeration value="CXX Processing"/>
          <xsd:enumeration value="CenDoc"/>
          <xsd:enumeration value="Design &amp; Semantic Coding"/>
          <xsd:enumeration value="Indexing"/>
          <xsd:enumeration value="Proofreading/QA"/>
          <xsd:enumeration value="Systems Testing"/>
          <xsd:enumeration value="--MANAGING PARTNERS--"/>
          <xsd:enumeration value="Author Communication"/>
          <xsd:enumeration value="Contact Lists"/>
          <xsd:enumeration value="Outsourced Services"/>
          <xsd:enumeration value="Escalation"/>
          <xsd:enumeration value="Project Team"/>
          <xsd:enumeration value="Vendor Assignments"/>
          <xsd:enumeration value="Vendor Communication"/>
          <xsd:enumeration value="Vendor Start Up"/>
          <xsd:enumeration value="Vendor Tracking"/>
          <xsd:enumeration value="--MANAGING DATA--"/>
          <xsd:enumeration value="Asset  Metadata"/>
          <xsd:enumeration value="Attachments"/>
          <xsd:enumeration value="Close-Out Materials"/>
          <xsd:enumeration value="Dashboard"/>
          <xsd:enumeration value="Data Integrity"/>
          <xsd:enumeration value="Meetings"/>
          <xsd:enumeration value="Order/Print Management"/>
          <xsd:enumeration value="Product Setup"/>
          <xsd:enumeration value="Schedules"/>
          <xsd:enumeration value="Specifications"/>
          <xsd:enumeration value="--MANAGING BUDGETS--"/>
          <xsd:enumeration value="Charge-Back Tracking"/>
          <xsd:enumeration value="Invoice Processing"/>
          <xsd:enumeration value="Plate &amp; Plate Wizard"/>
          <xsd:enumeration value="Purchase Orders"/>
          <xsd:enumeration value="Time Entry"/>
          <xsd:enumeration value="--MANAGING CONTENT CREATION--"/>
          <xsd:enumeration value="Approved Content Providers"/>
          <xsd:enumeration value="Art Manuscript / Logs"/>
          <xsd:enumeration value="Author Contract"/>
          <xsd:enumeration value="Content Authoring"/>
          <xsd:enumeration value="Content Design"/>
          <xsd:enumeration value="Content Development"/>
          <xsd:enumeration value="CXX Submission"/>
          <xsd:enumeration value="--OTHER: ADMIN/TOOLS/RESOURCES--"/>
          <xsd:enumeration value="Book Requests / Sample Copies"/>
          <xsd:enumeration value="Carts Request Form"/>
          <xsd:enumeration value="Codes &amp; Standard IDs"/>
          <xsd:enumeration value="Document Management *"/>
          <xsd:enumeration value="Other"/>
          <xsd:enumeration value="Shipping (Hardcopy)"/>
          <xsd:enumeration value="Tips &amp; Tricks *"/>
        </xsd:restriction>
      </xsd:simpleType>
    </xsd:element>
    <xsd:element name="Current_x0020_Vrs_x002e__x0020_Date" ma:index="11" nillable="true" ma:displayName="Current Vrs. Date" ma:format="DateOnly" ma:internalName="Current_x0020_Vrs_x002e__x0020_Date">
      <xsd:simpleType>
        <xsd:restriction base="dms:DateTime"/>
      </xsd:simpleType>
    </xsd:element>
    <xsd:element name="Owner" ma:index="12" nillable="true" ma:displayName="Owner" ma:description="Owner of this document" ma:list="UserInfo" ma:SearchPeopleOnly="false" ma:SharePointGroup="0"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_x0020_Type2" ma:index="13" nillable="true" ma:displayName="Doc Type" ma:format="Dropdown" ma:internalName="Doc_x0020_Type2">
      <xsd:simpleType>
        <xsd:restriction base="dms:Choice">
          <xsd:enumeration value="Application File"/>
          <xsd:enumeration value="Calculator"/>
          <xsd:enumeration value="Cendoc Stylesheet"/>
          <xsd:enumeration value="Checklist/1-Pager"/>
          <xsd:enumeration value="Email Template"/>
          <xsd:enumeration value="Form"/>
          <xsd:enumeration value="Guidelines"/>
          <xsd:enumeration value="Non-PAL Stylesheet"/>
          <xsd:enumeration value="Presentation"/>
          <xsd:enumeration value="Process or Policy"/>
          <xsd:enumeration value="Reference FAQ"/>
          <xsd:enumeration value="Report"/>
          <xsd:enumeration value="Requirements (System)"/>
          <xsd:enumeration value="Sample / Example"/>
          <xsd:enumeration value="Style Guide"/>
          <xsd:enumeration value="Template"/>
          <xsd:enumeration value="User Guide/Manual"/>
          <xsd:enumeration value="Value List/Table"/>
          <xsd:enumeration value="Workflow"/>
        </xsd:restriction>
      </xsd:simpleType>
    </xsd:element>
    <xsd:element name="_x0031_e_x0020_Audience" ma:index="14" nillable="true" ma:displayName="Primary Audience" ma:internalName="_x0031_e_x0020_Audience">
      <xsd:complexType>
        <xsd:complexContent>
          <xsd:extension base="dms:MultiChoice">
            <xsd:sequence>
              <xsd:element name="Value" maxOccurs="unbounded" minOccurs="0" nillable="true">
                <xsd:simpleType>
                  <xsd:restriction base="dms:Choice">
                    <xsd:enumeration value="Content Development"/>
                    <xsd:enumeration value="Design"/>
                    <xsd:enumeration value="Digital Production"/>
                    <xsd:enumeration value="E2E Site Lead"/>
                    <xsd:enumeration value="Finance &amp; Metrics"/>
                    <xsd:enumeration value="Inventory"/>
                    <xsd:enumeration value="Manufacturing"/>
                    <xsd:enumeration value="Marketing / Sales"/>
                    <xsd:enumeration value="Media Development"/>
                    <xsd:enumeration value="Production"/>
                    <xsd:enumeration value="Product Management"/>
                    <xsd:enumeration value="R&amp;P Acquisitions"/>
                    <xsd:enumeration value="R&amp;P Clearance"/>
                    <xsd:enumeration value="Standards/Ops Only"/>
                    <xsd:enumeration value="Vendors (VIP)"/>
                  </xsd:restriction>
                </xsd:simpleType>
              </xsd:element>
            </xsd:sequence>
          </xsd:extension>
        </xsd:complexContent>
      </xsd:complexType>
    </xsd:element>
    <xsd:element name="Product_x0020_Delivery_x0020_Format" ma:index="15" nillable="true" ma:displayName="Product Delivery Format" ma:internalName="Product_x0020_Delivery_x0020_Format">
      <xsd:complexType>
        <xsd:complexContent>
          <xsd:extension base="dms:MultiChoice">
            <xsd:sequence>
              <xsd:element name="Value" maxOccurs="unbounded" minOccurs="0" nillable="true">
                <xsd:simpleType>
                  <xsd:restriction base="dms:Choice">
                    <xsd:enumeration value="Print"/>
                    <xsd:enumeration value="Manufactured Media"/>
                    <xsd:enumeration value="Online/Digital"/>
                  </xsd:restriction>
                </xsd:simpleType>
              </xsd:element>
            </xsd:sequence>
          </xsd:extension>
        </xsd:complexContent>
      </xsd:complexType>
    </xsd:element>
    <xsd:element name="Product_x0020_Type_x0028_s_x0029_" ma:index="16" nillable="true" ma:displayName="Product Type(s)" ma:default="None" ma:internalName="Product_x0020_Type_x0028_s_x0029_">
      <xsd:complexType>
        <xsd:complexContent>
          <xsd:extension base="dms:MultiChoice">
            <xsd:sequence>
              <xsd:element name="Value" maxOccurs="unbounded" minOccurs="0" nillable="true">
                <xsd:simpleType>
                  <xsd:restriction base="dms:Choice">
                    <xsd:enumeration value="None"/>
                    <xsd:enumeration value="Advantage Editions"/>
                    <xsd:enumeration value="Ancillaries - Digital"/>
                    <xsd:enumeration value="Ancillaries - Print"/>
                    <xsd:enumeration value="Annotated Editions"/>
                    <xsd:enumeration value="AP Editions"/>
                    <xsd:enumeration value="Custom"/>
                    <xsd:enumeration value="Digital Products (non-eBook)"/>
                    <xsd:enumeration value="eBook"/>
                    <xsd:enumeration value="K-12 Editions"/>
                    <xsd:enumeration value="K-12 HS Editions"/>
                    <xsd:enumeration value="Instructor Editions"/>
                    <xsd:enumeration value="International Editions"/>
                    <xsd:enumeration value="MindTap"/>
                    <xsd:enumeration value="National Geographic Learning"/>
                    <xsd:enumeration value="SimPub"/>
                    <xsd:enumeration value="Student/Base Editions"/>
                  </xsd:restriction>
                </xsd:simpleType>
              </xsd:element>
            </xsd:sequence>
          </xsd:extension>
        </xsd:complexContent>
      </xsd:complexType>
    </xsd:element>
    <xsd:element name="System_x0028_s_x0029_" ma:index="17" nillable="true" ma:displayName="System(s)" ma:default="None" ma:internalName="System_x0028_s_x0029_">
      <xsd:complexType>
        <xsd:complexContent>
          <xsd:extension base="dms:MultiChoice">
            <xsd:sequence>
              <xsd:element name="Value" maxOccurs="unbounded" minOccurs="0" nillable="true">
                <xsd:simpleType>
                  <xsd:restriction base="dms:Choice">
                    <xsd:enumeration value="None"/>
                    <xsd:enumeration value="Cardinal"/>
                    <xsd:enumeration value="CARTS"/>
                    <xsd:enumeration value="Compose"/>
                    <xsd:enumeration value="Docusphere"/>
                    <xsd:enumeration value="DropBox"/>
                    <xsd:enumeration value="E1"/>
                    <xsd:enumeration value="eProd"/>
                    <xsd:enumeration value="Geyser"/>
                    <xsd:enumeration value="Inside"/>
                    <xsd:enumeration value="Inside:ProdShare"/>
                    <xsd:enumeration value="IPS"/>
                    <xsd:enumeration value="JIRA"/>
                    <xsd:enumeration value="Mass Transit"/>
                    <xsd:enumeration value="ORCA"/>
                    <xsd:enumeration value="Printer Systems (JA/InSite/ePAC)"/>
                    <xsd:enumeration value="Rights Reporting Tool (RRT)"/>
                    <xsd:enumeration value="Rights Systems (RMS/CRS)"/>
                    <xsd:enumeration value="Telescope"/>
                  </xsd:restriction>
                </xsd:simpleType>
              </xsd:element>
            </xsd:sequence>
          </xsd:extension>
        </xsd:complexContent>
      </xsd:complexType>
    </xsd:element>
    <xsd:element name="Software" ma:index="18" nillable="true" ma:displayName="Software" ma:format="Dropdown" ma:internalName="Software">
      <xsd:simpleType>
        <xsd:restriction base="dms:Choice">
          <xsd:enumeration value="Adobe Acrobat"/>
          <xsd:enumeration value="Microsoft Visio"/>
          <xsd:enumeration value="PitStop"/>
        </xsd:restriction>
      </xsd:simpleType>
    </xsd:element>
    <xsd:element name="Screen" ma:index="19" nillable="true" ma:displayName="Screen" ma:format="Dropdown" ma:internalName="Screen">
      <xsd:simpleType>
        <xsd:restriction base="dms:Choice">
          <xsd:enumeration value="Attachments"/>
          <xsd:enumeration value="Dashboard(s)"/>
          <xsd:enumeration value="General/Multiple"/>
          <xsd:enumeration value="Main Setup"/>
          <xsd:enumeration value="MyTasks"/>
          <xsd:enumeration value="Narrative"/>
          <xsd:enumeration value="Plate"/>
          <xsd:enumeration value="Project Team"/>
          <xsd:enumeration value="Reprint Corrections"/>
          <xsd:enumeration value="Rights System View"/>
          <xsd:enumeration value="Routing"/>
          <xsd:enumeration value="Schedule"/>
          <xsd:enumeration value="Specifications"/>
          <xsd:enumeration value="Vendor Address Book"/>
          <xsd:enumeration value="Vendor Assignments"/>
        </xsd:restriction>
      </xsd:simpleType>
    </xsd:element>
    <xsd:element name="Component_x0028_s_x0029_" ma:index="20" nillable="true" ma:displayName="Component(s)" ma:default="None" ma:internalName="Component_x0028_s_x0029_">
      <xsd:complexType>
        <xsd:complexContent>
          <xsd:extension base="dms:MultiChoice">
            <xsd:sequence>
              <xsd:element name="Value" maxOccurs="unbounded" minOccurs="0" nillable="true">
                <xsd:simpleType>
                  <xsd:restriction base="dms:Choice">
                    <xsd:enumeration value="None"/>
                    <xsd:enumeration value="Book Covers"/>
                    <xsd:enumeration value="Book Endsheets"/>
                    <xsd:enumeration value="Book Inserts"/>
                    <xsd:enumeration value="Book Inside Covers"/>
                    <xsd:enumeration value="Book Interiors"/>
                    <xsd:enumeration value="Book Preface/FM/CR"/>
                    <xsd:enumeration value="CDs"/>
                    <xsd:enumeration value="DVDs"/>
                    <xsd:enumeration value="In-Book Ads"/>
                    <xsd:enumeration value="PACs"/>
                  </xsd:restriction>
                </xsd:simpleType>
              </xsd:element>
            </xsd:sequence>
          </xsd:extension>
        </xsd:complexContent>
      </xsd:complexType>
    </xsd:element>
    <xsd:element name="Portfolio" ma:index="30" nillable="true" ma:displayName="Portfolio" ma:hidden="true" ma:internalName="Portfolio" ma:readOnly="false">
      <xsd:complexType>
        <xsd:complexContent>
          <xsd:extension base="dms:MultiChoice">
            <xsd:sequence>
              <xsd:element name="Value" maxOccurs="unbounded" minOccurs="0" nillable="true">
                <xsd:simpleType>
                  <xsd:restriction base="dms:Choice">
                    <xsd:enumeration value="Higher Ed"/>
                    <xsd:enumeration value="NGL/International"/>
                    <xsd:enumeration value="School/Reference"/>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3520c62-91d1-4715-93cb-6b6cc6733a1f" elementFormDefault="qualified">
    <xsd:import namespace="http://schemas.microsoft.com/office/2006/documentManagement/types"/>
    <xsd:import namespace="http://schemas.microsoft.com/office/infopath/2007/PartnerControls"/>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_dlc_DocIdPersistId" ma:index="2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60B298-C6B1-4CA0-A44C-8B6FAB39D879}">
  <ds:schemaRefs>
    <ds:schemaRef ds:uri="http://purl.org/dc/elements/1.1/"/>
    <ds:schemaRef ds:uri="f856fc18-c0f7-462c-a53d-fc2610d0c4c8"/>
    <ds:schemaRef ds:uri="http://purl.org/dc/terms/"/>
    <ds:schemaRef ds:uri="http://schemas.microsoft.com/office/2006/metadata/properties"/>
    <ds:schemaRef ds:uri="http://purl.org/dc/dcmitype/"/>
    <ds:schemaRef ds:uri="http://schemas.microsoft.com/office/2006/documentManagement/types"/>
    <ds:schemaRef ds:uri="http://schemas.microsoft.com/office/infopath/2007/PartnerControls"/>
    <ds:schemaRef ds:uri="http://www.w3.org/XML/1998/namespace"/>
    <ds:schemaRef ds:uri="http://schemas.openxmlformats.org/package/2006/metadata/core-properties"/>
    <ds:schemaRef ds:uri="a3520c62-91d1-4715-93cb-6b6cc6733a1f"/>
    <ds:schemaRef ds:uri="a4d2ff27-a226-42e2-a79e-c1ae662d212e"/>
  </ds:schemaRefs>
</ds:datastoreItem>
</file>

<file path=customXml/itemProps2.xml><?xml version="1.0" encoding="utf-8"?>
<ds:datastoreItem xmlns:ds="http://schemas.openxmlformats.org/officeDocument/2006/customXml" ds:itemID="{1FBD255F-1AB4-4B7F-97CA-248D24762D41}">
  <ds:schemaRefs>
    <ds:schemaRef ds:uri="http://schemas.microsoft.com/sharepoint/events"/>
  </ds:schemaRefs>
</ds:datastoreItem>
</file>

<file path=customXml/itemProps3.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4.xml><?xml version="1.0" encoding="utf-8"?>
<ds:datastoreItem xmlns:ds="http://schemas.openxmlformats.org/officeDocument/2006/customXml" ds:itemID="{D75FD8AF-03B6-40B7-84F4-489ECF9A03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d2ff27-a226-42e2-a79e-c1ae662d212e"/>
    <ds:schemaRef ds:uri="f856fc18-c0f7-462c-a53d-fc2610d0c4c8"/>
    <ds:schemaRef ds:uri="a3520c62-91d1-4715-93cb-6b6cc6733a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4812</TotalTime>
  <Words>1841</Words>
  <Application>Microsoft Office PowerPoint</Application>
  <PresentationFormat>Custom</PresentationFormat>
  <Paragraphs>193</Paragraphs>
  <Slides>37</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1_Office Theme</vt:lpstr>
      <vt:lpstr>Equation</vt:lpstr>
      <vt:lpstr>2</vt:lpstr>
      <vt:lpstr>2.2</vt:lpstr>
      <vt:lpstr>The Limit of a Function (1 of 1)</vt:lpstr>
      <vt:lpstr>Finding Limits Numerically and Graphically</vt:lpstr>
      <vt:lpstr>Finding Limits Numerically and Graphically (1 of 6)</vt:lpstr>
      <vt:lpstr>Finding Limits Numerically and Graphically (2 of 6)</vt:lpstr>
      <vt:lpstr>Finding Limits Numerically and Graphically (3 of 6)</vt:lpstr>
      <vt:lpstr>Finding Limits Numerically and Graphically (4 of 6)</vt:lpstr>
      <vt:lpstr>Finding Limits Numerically and Graphically (5 of 6)</vt:lpstr>
      <vt:lpstr>Finding Limits Numerically and Graphically (6 of 6)</vt:lpstr>
      <vt:lpstr>Example 2</vt:lpstr>
      <vt:lpstr>Example 2 – Solution</vt:lpstr>
      <vt:lpstr>One-Sided Limits</vt:lpstr>
      <vt:lpstr>One-Sided Limits (1 of 5)</vt:lpstr>
      <vt:lpstr>One-Sided Limits (2 of 5)</vt:lpstr>
      <vt:lpstr>One-Sided Limits (3 of 5)</vt:lpstr>
      <vt:lpstr>One-Sided Limits (4 of 5)</vt:lpstr>
      <vt:lpstr>One-Sided Limits (5 of 5)</vt:lpstr>
      <vt:lpstr>Example 4</vt:lpstr>
      <vt:lpstr>Example 4 – Solution (1 of 2)</vt:lpstr>
      <vt:lpstr>Example 4 – Solution (2 of 2)</vt:lpstr>
      <vt:lpstr>How Can a Limit Fail to Exist?</vt:lpstr>
      <vt:lpstr>How Can a Limit Fail to Exist? (1 of 1)</vt:lpstr>
      <vt:lpstr>Example 5</vt:lpstr>
      <vt:lpstr>Example 5 – Solution (1 of 2)</vt:lpstr>
      <vt:lpstr>Example 5 – Solution (2 of 2)</vt:lpstr>
      <vt:lpstr>Infinite Limits; Vertical Asymptotes</vt:lpstr>
      <vt:lpstr>Infinite Limits; Vertical Asymptotes (1 of 8)</vt:lpstr>
      <vt:lpstr>Infinite Limits; Vertical Asymptotes (2 of 8)</vt:lpstr>
      <vt:lpstr>Infinite Limits; Vertical Asymptotes (3 of 8)</vt:lpstr>
      <vt:lpstr>Infinite Limits; Vertical Asymptotes (4 of 8)</vt:lpstr>
      <vt:lpstr>Infinite Limits; Vertical Asymptotes (5 of 8)</vt:lpstr>
      <vt:lpstr>Infinite Limits; Vertical Asymptotes (6 of 8)</vt:lpstr>
      <vt:lpstr>Infinite Limits; Vertical Asymptotes (7 of 8)</vt:lpstr>
      <vt:lpstr>Infinite Limits; Vertical Asymptotes (8 of 8)</vt:lpstr>
      <vt:lpstr>Example 8</vt:lpstr>
      <vt:lpstr>Example 8 – Solution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Triola, Courtney A</dc:creator>
  <cp:lastModifiedBy>Acer</cp:lastModifiedBy>
  <cp:revision>1108</cp:revision>
  <cp:lastPrinted>2016-10-03T15:29:39Z</cp:lastPrinted>
  <dcterms:created xsi:type="dcterms:W3CDTF">2017-12-08T21:17:47Z</dcterms:created>
  <dcterms:modified xsi:type="dcterms:W3CDTF">2020-04-16T08:48:47Z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0x0101002A5D52E595BC2A47A3DCA88123D2A30D</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dlc_DocIdItemGuid">
    <vt:lpwstr>8b70cda3-413b-4766-b009-7cf0a547d69e</vt:lpwstr>
  </property>
</Properties>
</file>