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5"/>
  </p:sldMasterIdLst>
  <p:notesMasterIdLst>
    <p:notesMasterId r:id="rId48"/>
  </p:notesMasterIdLst>
  <p:handoutMasterIdLst>
    <p:handoutMasterId r:id="rId49"/>
  </p:handoutMasterIdLst>
  <p:sldIdLst>
    <p:sldId id="309" r:id="rId6"/>
    <p:sldId id="31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12" r:id="rId34"/>
    <p:sldId id="291" r:id="rId35"/>
    <p:sldId id="292" r:id="rId36"/>
    <p:sldId id="293" r:id="rId37"/>
    <p:sldId id="294" r:id="rId38"/>
    <p:sldId id="295" r:id="rId39"/>
    <p:sldId id="313" r:id="rId40"/>
    <p:sldId id="296" r:id="rId41"/>
    <p:sldId id="314" r:id="rId42"/>
    <p:sldId id="304" r:id="rId43"/>
    <p:sldId id="305" r:id="rId44"/>
    <p:sldId id="306" r:id="rId45"/>
    <p:sldId id="307" r:id="rId46"/>
    <p:sldId id="308" r:id="rId4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E24"/>
    <a:srgbClr val="0079C2"/>
    <a:srgbClr val="0000A3"/>
    <a:srgbClr val="000000"/>
    <a:srgbClr val="A30000"/>
    <a:srgbClr val="E7EFF7"/>
    <a:srgbClr val="CBDDEF"/>
    <a:srgbClr val="004A78"/>
    <a:srgbClr val="006298"/>
    <a:srgbClr val="FF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1" autoAdjust="0"/>
    <p:restoredTop sz="94291" autoAdjust="0"/>
  </p:normalViewPr>
  <p:slideViewPr>
    <p:cSldViewPr snapToGrid="0" snapToObjects="1">
      <p:cViewPr varScale="1">
        <p:scale>
          <a:sx n="64" d="100"/>
          <a:sy n="64" d="100"/>
        </p:scale>
        <p:origin x="9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3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94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225180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2D7A495F-3445-47A4-9AC3-DBD795C560D2}"/>
              </a:ext>
            </a:extLst>
          </p:cNvPr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873912E8-8BAD-42F7-B11F-B8BBDAD484D7}"/>
              </a:ext>
            </a:extLst>
          </p:cNvPr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391BE40-8582-4C59-9221-1F0E4A12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9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4257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0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1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9888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435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5456" y="1536700"/>
            <a:ext cx="8121088" cy="4775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5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705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834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4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702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56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50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5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4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3.png"/><Relationship Id="rId4" Type="http://schemas.openxmlformats.org/officeDocument/2006/relationships/image" Target="../media/image6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Limits and Derivatives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8408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9832-35BD-4F9B-BB97-90397EB9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(8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FC90-93BE-4BC5-BD0E-734117044AD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40036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By taking the values of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3) to lie in the interval (3 −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3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sz="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the values of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lie in the interval (5 −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5 +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Using (1) as a model, we give a precise definition of a limit.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FF471-1371-4E57-9F99-A2A0F7E92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0250" y="2896195"/>
            <a:ext cx="10718800" cy="1218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EF2E24"/>
                </a:solidFill>
              </a:rPr>
              <a:t>2 Precise Definition of a Limit</a:t>
            </a:r>
            <a:r>
              <a:rPr lang="en-US" dirty="0">
                <a:solidFill>
                  <a:srgbClr val="EF2E24"/>
                </a:solidFill>
              </a:rPr>
              <a:t> </a:t>
            </a:r>
            <a:r>
              <a:rPr lang="en-US" dirty="0"/>
              <a:t>Let </a:t>
            </a:r>
            <a:r>
              <a:rPr lang="en-US" i="1" dirty="0"/>
              <a:t>f</a:t>
            </a:r>
            <a:r>
              <a:rPr lang="en-US" dirty="0"/>
              <a:t> be a function defined on some open interval that contains the number </a:t>
            </a:r>
            <a:r>
              <a:rPr lang="en-US" i="1" dirty="0"/>
              <a:t>a</a:t>
            </a:r>
            <a:r>
              <a:rPr lang="en-US" dirty="0"/>
              <a:t>, except possibly at </a:t>
            </a:r>
            <a:r>
              <a:rPr lang="en-US" i="1" dirty="0"/>
              <a:t>a</a:t>
            </a:r>
            <a:r>
              <a:rPr lang="en-US" dirty="0"/>
              <a:t> itself. Then we say that the </a:t>
            </a:r>
            <a:r>
              <a:rPr lang="en-US" b="1" dirty="0"/>
              <a:t>limit of </a:t>
            </a:r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as </a:t>
            </a:r>
            <a:r>
              <a:rPr lang="en-US" b="1" i="1" dirty="0"/>
              <a:t>x</a:t>
            </a:r>
            <a:r>
              <a:rPr lang="en-US" b="1" dirty="0"/>
              <a:t> approaches </a:t>
            </a:r>
            <a:r>
              <a:rPr lang="en-US" b="1" i="1" dirty="0"/>
              <a:t>a</a:t>
            </a:r>
            <a:r>
              <a:rPr lang="en-US" b="1" dirty="0"/>
              <a:t> is </a:t>
            </a:r>
            <a:r>
              <a:rPr lang="en-US" b="1" i="1" dirty="0"/>
              <a:t>L</a:t>
            </a:r>
            <a:r>
              <a:rPr lang="en-US" b="1" dirty="0"/>
              <a:t>,</a:t>
            </a:r>
            <a:r>
              <a:rPr lang="en-US" dirty="0"/>
              <a:t> and we write</a:t>
            </a:r>
          </a:p>
        </p:txBody>
      </p:sp>
      <p:graphicFrame>
        <p:nvGraphicFramePr>
          <p:cNvPr id="20" name="Content Placeholder 19" descr="lim_(x right arrow a) (f(x)) = L">
            <a:extLst>
              <a:ext uri="{FF2B5EF4-FFF2-40B4-BE49-F238E27FC236}">
                <a16:creationId xmlns:a16="http://schemas.microsoft.com/office/drawing/2014/main" id="{CEB157F5-5F39-4CB2-9074-33E2CA47FF3E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699647518"/>
              </p:ext>
            </p:extLst>
          </p:nvPr>
        </p:nvGraphicFramePr>
        <p:xfrm>
          <a:off x="5138643" y="4112402"/>
          <a:ext cx="1430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89" name="Equation" r:id="rId3" imgW="1574640" imgH="520560" progId="Equation.DSMT4">
                  <p:embed/>
                </p:oleObj>
              </mc:Choice>
              <mc:Fallback>
                <p:oleObj name="Equation" r:id="rId3" imgW="1574640" imgH="520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337379A-2AE9-4E87-8BD0-E3031E44D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8643" y="4112402"/>
                        <a:ext cx="1430338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F00CF-A3C7-4CDB-A84E-F7BE77432B9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0250" y="4932674"/>
            <a:ext cx="9313402" cy="4683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for every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0 there is a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&gt; 0 such that</a:t>
            </a:r>
          </a:p>
        </p:txBody>
      </p:sp>
      <p:graphicFrame>
        <p:nvGraphicFramePr>
          <p:cNvPr id="22" name="Content Placeholder 21" descr="if 0 &lt; abs(x minus a) &lt; delta then abs(f(x) minus L) &lt; epsilon">
            <a:extLst>
              <a:ext uri="{FF2B5EF4-FFF2-40B4-BE49-F238E27FC236}">
                <a16:creationId xmlns:a16="http://schemas.microsoft.com/office/drawing/2014/main" id="{433CE2E2-0247-401C-8D4A-08C8852DDD4C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061265424"/>
              </p:ext>
            </p:extLst>
          </p:nvPr>
        </p:nvGraphicFramePr>
        <p:xfrm>
          <a:off x="2935193" y="5401049"/>
          <a:ext cx="440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90" name="Equation" r:id="rId5" imgW="4406760" imgH="482400" progId="Equation.DSMT4">
                  <p:embed/>
                </p:oleObj>
              </mc:Choice>
              <mc:Fallback>
                <p:oleObj name="Equation" r:id="rId5" imgW="4406760" imgH="4824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39CB8A84-7939-4810-A595-88B0A4E90E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5193" y="5401049"/>
                        <a:ext cx="4406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17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2D68-2471-4311-B7CD-DC24C862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(9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C2C3-E38A-4AD9-9B69-B5C5467E701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782484" cy="298604"/>
          </a:xfrm>
        </p:spPr>
        <p:txBody>
          <a:bodyPr/>
          <a:lstStyle/>
          <a:p>
            <a:r>
              <a:rPr lang="en-US" altLang="en-US" dirty="0"/>
              <a:t>Since</a:t>
            </a:r>
            <a:endParaRPr lang="en-US" dirty="0"/>
          </a:p>
        </p:txBody>
      </p:sp>
      <p:graphicFrame>
        <p:nvGraphicFramePr>
          <p:cNvPr id="12" name="Content Placeholder 11" descr="abs(x minus a)">
            <a:extLst>
              <a:ext uri="{FF2B5EF4-FFF2-40B4-BE49-F238E27FC236}">
                <a16:creationId xmlns:a16="http://schemas.microsoft.com/office/drawing/2014/main" id="{D508960A-7B15-43BA-AD5F-319EE44FD6A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944679993"/>
              </p:ext>
            </p:extLst>
          </p:nvPr>
        </p:nvGraphicFramePr>
        <p:xfrm>
          <a:off x="1603375" y="1252538"/>
          <a:ext cx="7207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06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426503E-D332-431B-AB93-7E6BA74DCC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3375" y="1252538"/>
                        <a:ext cx="72072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D4061-6BAE-4E95-B821-11554E19E17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449694" y="1286114"/>
            <a:ext cx="4130114" cy="301540"/>
          </a:xfrm>
        </p:spPr>
        <p:txBody>
          <a:bodyPr/>
          <a:lstStyle/>
          <a:p>
            <a:r>
              <a:rPr lang="en-US" altLang="en-US" dirty="0"/>
              <a:t>is the distance from </a:t>
            </a:r>
            <a:r>
              <a:rPr lang="en-US" altLang="en-US" i="1" dirty="0"/>
              <a:t>x</a:t>
            </a:r>
            <a:r>
              <a:rPr lang="en-US" altLang="en-US" dirty="0"/>
              <a:t> to </a:t>
            </a:r>
            <a:r>
              <a:rPr lang="en-US" altLang="en-US" i="1" dirty="0"/>
              <a:t>a</a:t>
            </a:r>
            <a:r>
              <a:rPr lang="en-US" altLang="en-US" dirty="0"/>
              <a:t> and</a:t>
            </a:r>
            <a:endParaRPr lang="en-US" dirty="0"/>
          </a:p>
        </p:txBody>
      </p:sp>
      <p:graphicFrame>
        <p:nvGraphicFramePr>
          <p:cNvPr id="14" name="Content Placeholder 13" descr="abs(f(x) minus L)">
            <a:extLst>
              <a:ext uri="{FF2B5EF4-FFF2-40B4-BE49-F238E27FC236}">
                <a16:creationId xmlns:a16="http://schemas.microsoft.com/office/drawing/2014/main" id="{CED39242-3893-499B-9B8B-C87982F65715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078495795"/>
              </p:ext>
            </p:extLst>
          </p:nvPr>
        </p:nvGraphicFramePr>
        <p:xfrm>
          <a:off x="6632575" y="1212850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07" name="Equation" r:id="rId5" imgW="1168200" imgH="482400" progId="Equation.DSMT4">
                  <p:embed/>
                </p:oleObj>
              </mc:Choice>
              <mc:Fallback>
                <p:oleObj name="Equation" r:id="rId5" imgW="116820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F66E00F-78A8-486E-87F2-DBADF525F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2575" y="1212850"/>
                        <a:ext cx="1168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A21ED4-BA92-463E-A873-9B788C459ED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880824" y="1284521"/>
            <a:ext cx="4011025" cy="282679"/>
          </a:xfrm>
        </p:spPr>
        <p:txBody>
          <a:bodyPr/>
          <a:lstStyle/>
          <a:p>
            <a:r>
              <a:rPr lang="en-US" altLang="en-US" dirty="0"/>
              <a:t>is the distance from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sz="400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) to </a:t>
            </a:r>
            <a:r>
              <a:rPr lang="en-US" altLang="en-US" i="1" dirty="0"/>
              <a:t>L</a:t>
            </a:r>
            <a:r>
              <a:rPr lang="en-US" altLang="en-US" dirty="0"/>
              <a:t>,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7DBC37-FDEB-4F28-98EE-4BA297EB981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1666502"/>
            <a:ext cx="10712450" cy="8749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and since </a:t>
            </a:r>
            <a:r>
              <a:rPr lang="el-GR" altLang="en-US" i="1" dirty="0"/>
              <a:t>ε</a:t>
            </a:r>
            <a:r>
              <a:rPr lang="en-US" altLang="en-US" dirty="0"/>
              <a:t> can be arbitrarily small, the definition of a limit can be expressed in words as follows:</a:t>
            </a:r>
            <a:endParaRPr lang="en-US" dirty="0"/>
          </a:p>
        </p:txBody>
      </p:sp>
      <p:graphicFrame>
        <p:nvGraphicFramePr>
          <p:cNvPr id="16" name="Content Placeholder 15" descr="lim_(x right arrow a)(x) = L">
            <a:extLst>
              <a:ext uri="{FF2B5EF4-FFF2-40B4-BE49-F238E27FC236}">
                <a16:creationId xmlns:a16="http://schemas.microsoft.com/office/drawing/2014/main" id="{409B0199-D9C1-4FF0-99E6-3ED6F5321E3A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259058597"/>
              </p:ext>
            </p:extLst>
          </p:nvPr>
        </p:nvGraphicFramePr>
        <p:xfrm>
          <a:off x="4688541" y="2541494"/>
          <a:ext cx="15160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08" name="Equation" r:id="rId7" imgW="1574640" imgH="520560" progId="Equation.DSMT4">
                  <p:embed/>
                </p:oleObj>
              </mc:Choice>
              <mc:Fallback>
                <p:oleObj name="Equation" r:id="rId7" imgW="1574640" imgH="5205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DDF4FF3-865C-4B82-BB13-E5651C107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8541" y="2541494"/>
                        <a:ext cx="1516063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BEEB06-3DD3-4C8D-A6FC-F453F67EF389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3565017"/>
            <a:ext cx="10718800" cy="8321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means that the distance between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sz="400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) and </a:t>
            </a:r>
            <a:r>
              <a:rPr lang="en-US" altLang="en-US" i="1" dirty="0"/>
              <a:t>L</a:t>
            </a:r>
            <a:r>
              <a:rPr lang="en-US" altLang="en-US" dirty="0"/>
              <a:t> can be made arbitrarily small by </a:t>
            </a:r>
            <a:r>
              <a:rPr lang="en-IN" altLang="en-US" dirty="0"/>
              <a:t>requiring</a:t>
            </a:r>
            <a:r>
              <a:rPr lang="en-US" altLang="en-US" dirty="0"/>
              <a:t> that the distance from </a:t>
            </a:r>
            <a:r>
              <a:rPr lang="en-US" altLang="en-US" i="1" dirty="0"/>
              <a:t>x</a:t>
            </a:r>
            <a:r>
              <a:rPr lang="en-US" altLang="en-US" dirty="0"/>
              <a:t> to </a:t>
            </a:r>
            <a:r>
              <a:rPr lang="en-US" altLang="en-US" i="1" dirty="0"/>
              <a:t>a</a:t>
            </a:r>
            <a:r>
              <a:rPr lang="en-US" altLang="en-US" dirty="0"/>
              <a:t> be sufficiently small (but not 0).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1508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913C-E964-45E4-B504-124EE53D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(10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4B8F-636C-458E-9F40-EAE79EA86E0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2218356" cy="477838"/>
          </a:xfrm>
        </p:spPr>
        <p:txBody>
          <a:bodyPr/>
          <a:lstStyle/>
          <a:p>
            <a:r>
              <a:rPr lang="en-US" altLang="en-US" dirty="0"/>
              <a:t>Alternatively,</a:t>
            </a:r>
          </a:p>
        </p:txBody>
      </p:sp>
      <p:graphicFrame>
        <p:nvGraphicFramePr>
          <p:cNvPr id="8" name="Content Placeholder 7" descr="lim_(x right arrow a)f(x) = L">
            <a:extLst>
              <a:ext uri="{FF2B5EF4-FFF2-40B4-BE49-F238E27FC236}">
                <a16:creationId xmlns:a16="http://schemas.microsoft.com/office/drawing/2014/main" id="{CEB0A63B-3053-4CDF-AAC4-442CF4059CE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293677874"/>
              </p:ext>
            </p:extLst>
          </p:nvPr>
        </p:nvGraphicFramePr>
        <p:xfrm>
          <a:off x="5143500" y="1931988"/>
          <a:ext cx="16033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37" name="Equation" r:id="rId3" imgW="1574640" imgH="520560" progId="Equation.DSMT4">
                  <p:embed/>
                </p:oleObj>
              </mc:Choice>
              <mc:Fallback>
                <p:oleObj name="Equation" r:id="rId3" imgW="1574640" imgH="520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0C3330E-C23E-443F-A9F7-B8D4C4F593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3500" y="1931988"/>
                        <a:ext cx="16033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77E11-667C-4EFC-878A-A3E7E06495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862733"/>
            <a:ext cx="10712450" cy="9562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altLang="en-US" dirty="0"/>
              <a:t>means that </a:t>
            </a:r>
            <a:r>
              <a:rPr lang="en-US" altLang="en-US" dirty="0"/>
              <a:t>the values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can be made as close as we please to </a:t>
            </a:r>
            <a:r>
              <a:rPr lang="en-US" altLang="en-US" i="1" dirty="0"/>
              <a:t>L</a:t>
            </a:r>
            <a:r>
              <a:rPr lang="en-US" altLang="en-US" dirty="0"/>
              <a:t> by </a:t>
            </a:r>
            <a:r>
              <a:rPr lang="en-IN" altLang="en-US" dirty="0"/>
              <a:t>requiring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</a:t>
            </a:r>
            <a:r>
              <a:rPr lang="en-IN" altLang="en-US" dirty="0"/>
              <a:t>to be </a:t>
            </a:r>
            <a:r>
              <a:rPr lang="en-US" altLang="en-US" dirty="0"/>
              <a:t>close enough to </a:t>
            </a:r>
            <a:r>
              <a:rPr lang="en-US" altLang="en-US" i="1" dirty="0"/>
              <a:t>a </a:t>
            </a:r>
            <a:r>
              <a:rPr lang="en-US" altLang="en-US" dirty="0"/>
              <a:t>(but not equal to </a:t>
            </a:r>
            <a:r>
              <a:rPr lang="en-US" altLang="en-US" i="1" dirty="0"/>
              <a:t>a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4785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6319-C854-4606-BFB6-AF1CECC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(11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23BE-3C29-47C9-85E1-959C5893133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324919"/>
          </a:xfrm>
        </p:spPr>
        <p:txBody>
          <a:bodyPr/>
          <a:lstStyle/>
          <a:p>
            <a:r>
              <a:rPr lang="en-US" altLang="en-US" dirty="0"/>
              <a:t>We can also reformulate Definition 2 in terms of intervals by observing that the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02ACA-0CD9-4216-9C8D-11458822665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724641"/>
            <a:ext cx="1387168" cy="331757"/>
          </a:xfrm>
        </p:spPr>
        <p:txBody>
          <a:bodyPr/>
          <a:lstStyle/>
          <a:p>
            <a:r>
              <a:rPr lang="en-US" altLang="en-US" dirty="0"/>
              <a:t>inequality</a:t>
            </a:r>
            <a:endParaRPr lang="en-US" dirty="0"/>
          </a:p>
        </p:txBody>
      </p:sp>
      <p:graphicFrame>
        <p:nvGraphicFramePr>
          <p:cNvPr id="12" name="Content Placeholder 11" descr="abs(x minus a)&lt; delta">
            <a:extLst>
              <a:ext uri="{FF2B5EF4-FFF2-40B4-BE49-F238E27FC236}">
                <a16:creationId xmlns:a16="http://schemas.microsoft.com/office/drawing/2014/main" id="{D4BBA685-55EC-4669-A2DC-A776769A3526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293278790"/>
              </p:ext>
            </p:extLst>
          </p:nvPr>
        </p:nvGraphicFramePr>
        <p:xfrm>
          <a:off x="2139950" y="1690688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59" name="Equation" r:id="rId3" imgW="1269720" imgH="431640" progId="Equation.DSMT4">
                  <p:embed/>
                </p:oleObj>
              </mc:Choice>
              <mc:Fallback>
                <p:oleObj name="Equation" r:id="rId3" imgW="126972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3F83D18-83ED-4D26-B31A-B0FACE38AD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9950" y="1690688"/>
                        <a:ext cx="1270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DF4A1-A8FA-4275-A140-F5882B1BF7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499997" y="1760215"/>
            <a:ext cx="8053194" cy="362506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is equivalent to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−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which in turn can be written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7614F1-712F-4B9B-85F1-94C51498243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199673"/>
            <a:ext cx="2763397" cy="365973"/>
          </a:xfrm>
        </p:spPr>
        <p:txBody>
          <a:bodyPr/>
          <a:lstStyle/>
          <a:p>
            <a:r>
              <a:rPr lang="en-US" altLang="en-US" dirty="0"/>
              <a:t>as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−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/>
              <a:t> &lt; </a:t>
            </a:r>
            <a:r>
              <a:rPr lang="en-US" altLang="en-US" i="1" dirty="0"/>
              <a:t>x</a:t>
            </a:r>
            <a:r>
              <a:rPr lang="en-US" altLang="en-US" dirty="0"/>
              <a:t> &lt; </a:t>
            </a:r>
            <a:r>
              <a:rPr lang="en-US" altLang="en-US" i="1" dirty="0"/>
              <a:t>a</a:t>
            </a:r>
            <a:r>
              <a:rPr lang="en-US" altLang="en-US" dirty="0"/>
              <a:t> + </a:t>
            </a:r>
            <a:r>
              <a:rPr lang="en-US" altLang="en-US" i="1" dirty="0">
                <a:sym typeface="Symbol" panose="05050102010706020507" pitchFamily="18" charset="2"/>
              </a:rPr>
              <a:t></a:t>
            </a:r>
            <a:r>
              <a:rPr lang="en-US" altLang="en-US" dirty="0"/>
              <a:t>.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3539A0-9E7C-49EC-B757-990C4DF3FA6C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2904762"/>
            <a:ext cx="679245" cy="269470"/>
          </a:xfrm>
        </p:spPr>
        <p:txBody>
          <a:bodyPr/>
          <a:lstStyle/>
          <a:p>
            <a:r>
              <a:rPr lang="en-US" altLang="en-US" dirty="0"/>
              <a:t>Also</a:t>
            </a:r>
            <a:endParaRPr lang="en-US" dirty="0"/>
          </a:p>
        </p:txBody>
      </p:sp>
      <p:graphicFrame>
        <p:nvGraphicFramePr>
          <p:cNvPr id="14" name="Content Placeholder 13" descr="0 &lt; abs(x minus a)">
            <a:extLst>
              <a:ext uri="{FF2B5EF4-FFF2-40B4-BE49-F238E27FC236}">
                <a16:creationId xmlns:a16="http://schemas.microsoft.com/office/drawing/2014/main" id="{330C14D5-3A0B-46FF-BE3D-1FFA2D6470B0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1690938744"/>
              </p:ext>
            </p:extLst>
          </p:nvPr>
        </p:nvGraphicFramePr>
        <p:xfrm>
          <a:off x="1416050" y="2863850"/>
          <a:ext cx="1308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0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ECC8EA0-3F6B-4018-8627-0D128C1C5B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6050" y="2863850"/>
                        <a:ext cx="13081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D5A952-F9C1-4C43-88A0-C9870FF02F1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2822814" y="2922102"/>
            <a:ext cx="5814396" cy="35375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is true if and only if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−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0, that is,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8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E3E-2E87-472D-A969-DAF32451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(12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ECC9-7D4B-4F1E-8967-0AFF7E4EA22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156974" cy="354174"/>
          </a:xfrm>
        </p:spPr>
        <p:txBody>
          <a:bodyPr/>
          <a:lstStyle/>
          <a:p>
            <a:r>
              <a:rPr lang="en-US" altLang="en-US" dirty="0"/>
              <a:t>Similarly, the inequality</a:t>
            </a:r>
            <a:endParaRPr lang="en-US" dirty="0"/>
          </a:p>
        </p:txBody>
      </p:sp>
      <p:graphicFrame>
        <p:nvGraphicFramePr>
          <p:cNvPr id="20" name="Content Placeholder 19" descr="abs(f(x) minus L) &lt; epsilon">
            <a:extLst>
              <a:ext uri="{FF2B5EF4-FFF2-40B4-BE49-F238E27FC236}">
                <a16:creationId xmlns:a16="http://schemas.microsoft.com/office/drawing/2014/main" id="{9BE9B727-D347-4251-8C14-9A01F7092934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412163186"/>
              </p:ext>
            </p:extLst>
          </p:nvPr>
        </p:nvGraphicFramePr>
        <p:xfrm>
          <a:off x="3941763" y="1225550"/>
          <a:ext cx="15859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83" name="Equation" r:id="rId3" imgW="1650960" imgH="482400" progId="Equation.DSMT4">
                  <p:embed/>
                </p:oleObj>
              </mc:Choice>
              <mc:Fallback>
                <p:oleObj name="Equation" r:id="rId3" imgW="1650960" imgH="482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65C30905-93A7-4E8C-B85D-F0A618E0C1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1763" y="1225550"/>
                        <a:ext cx="1585912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BFA5-4A67-43BE-9B1B-B78983D925F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614063" y="1287352"/>
            <a:ext cx="5666118" cy="355872"/>
          </a:xfrm>
        </p:spPr>
        <p:txBody>
          <a:bodyPr/>
          <a:lstStyle/>
          <a:p>
            <a:r>
              <a:rPr lang="en-US" altLang="en-US" dirty="0"/>
              <a:t>is equivalent to the pair of inequalities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87C69-0ECF-4B45-A128-3A97B7C1A01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1769608"/>
            <a:ext cx="10718800" cy="323520"/>
          </a:xfrm>
        </p:spPr>
        <p:txBody>
          <a:bodyPr/>
          <a:lstStyle/>
          <a:p>
            <a:r>
              <a:rPr lang="en-US" altLang="en-US" i="1" dirty="0"/>
              <a:t>L</a:t>
            </a:r>
            <a:r>
              <a:rPr lang="en-US" altLang="en-US" dirty="0"/>
              <a:t> − </a:t>
            </a:r>
            <a:r>
              <a:rPr lang="el-GR" altLang="en-US" i="1" dirty="0"/>
              <a:t>ε</a:t>
            </a:r>
            <a:r>
              <a:rPr lang="en-US" altLang="en-US" dirty="0"/>
              <a:t> &lt;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sz="400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) &lt; </a:t>
            </a:r>
            <a:r>
              <a:rPr lang="en-US" altLang="en-US" i="1" dirty="0"/>
              <a:t>L</a:t>
            </a:r>
            <a:r>
              <a:rPr lang="en-US" altLang="en-US" dirty="0"/>
              <a:t> + </a:t>
            </a:r>
            <a:r>
              <a:rPr lang="el-GR" altLang="en-US" i="1" dirty="0"/>
              <a:t>ε</a:t>
            </a:r>
            <a:r>
              <a:rPr lang="en-US" altLang="en-US" dirty="0"/>
              <a:t>. Therefore, in terms of intervals, Definition 2 can be stated</a:t>
            </a:r>
            <a:endParaRPr lang="en-US" alt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773C45-7ED8-40FE-93C5-0F38BF6A655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231448"/>
            <a:ext cx="1505155" cy="323520"/>
          </a:xfrm>
        </p:spPr>
        <p:txBody>
          <a:bodyPr/>
          <a:lstStyle/>
          <a:p>
            <a:r>
              <a:rPr lang="en-US" altLang="en-US" dirty="0"/>
              <a:t>as follows:</a:t>
            </a:r>
            <a:endParaRPr lang="en-US" dirty="0"/>
          </a:p>
        </p:txBody>
      </p:sp>
      <p:graphicFrame>
        <p:nvGraphicFramePr>
          <p:cNvPr id="22" name="Content Placeholder 21" descr="lim_(x right arrow a) (f(x)) = L">
            <a:extLst>
              <a:ext uri="{FF2B5EF4-FFF2-40B4-BE49-F238E27FC236}">
                <a16:creationId xmlns:a16="http://schemas.microsoft.com/office/drawing/2014/main" id="{B20C81DD-A4D3-4515-852D-4CCD76CF602D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601587072"/>
              </p:ext>
            </p:extLst>
          </p:nvPr>
        </p:nvGraphicFramePr>
        <p:xfrm>
          <a:off x="5457825" y="2693988"/>
          <a:ext cx="15636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84" name="Equation" r:id="rId5" imgW="1574640" imgH="520560" progId="Equation.DSMT4">
                  <p:embed/>
                </p:oleObj>
              </mc:Choice>
              <mc:Fallback>
                <p:oleObj name="Equation" r:id="rId5" imgW="1574640" imgH="520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F5CF015C-24BB-4803-B472-66F8F25DF8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7825" y="2693988"/>
                        <a:ext cx="1563688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17E994-BE59-44B0-B2A4-25F202AA652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573355"/>
            <a:ext cx="10718800" cy="12406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means that for every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&gt; 0 (no matter how small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is) we can find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0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such that if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lies in the open interval  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sz="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≠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lies in the open interval 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−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3519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5A8D-5987-449A-8005-6A771B84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(13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038-1A17-4EEB-8EE6-42555C6D217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617200" cy="313029"/>
          </a:xfrm>
        </p:spPr>
        <p:txBody>
          <a:bodyPr/>
          <a:lstStyle/>
          <a:p>
            <a:r>
              <a:rPr lang="en-US" altLang="en-US" dirty="0"/>
              <a:t>We interpret this statement geometrically by representing a function by 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19115-3099-49A1-9FBC-075BC190654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665647"/>
            <a:ext cx="7610987" cy="340418"/>
          </a:xfrm>
        </p:spPr>
        <p:txBody>
          <a:bodyPr/>
          <a:lstStyle/>
          <a:p>
            <a:r>
              <a:rPr lang="en-US" altLang="en-US" dirty="0"/>
              <a:t>arrow diagram as in Figure 2, where </a:t>
            </a:r>
            <a:r>
              <a:rPr lang="en-US" altLang="en-US" i="1" dirty="0"/>
              <a:t>f</a:t>
            </a:r>
            <a:r>
              <a:rPr lang="en-US" altLang="en-US" dirty="0"/>
              <a:t> maps a subset of</a:t>
            </a:r>
            <a:endParaRPr lang="en-US" dirty="0"/>
          </a:p>
        </p:txBody>
      </p:sp>
      <p:graphicFrame>
        <p:nvGraphicFramePr>
          <p:cNvPr id="12" name="Content Placeholder 11" descr="the set of all real numbers">
            <a:extLst>
              <a:ext uri="{FF2B5EF4-FFF2-40B4-BE49-F238E27FC236}">
                <a16:creationId xmlns:a16="http://schemas.microsoft.com/office/drawing/2014/main" id="{32E32BDC-E8DA-4DDC-BEA3-A22CDD817E60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711760098"/>
              </p:ext>
            </p:extLst>
          </p:nvPr>
        </p:nvGraphicFramePr>
        <p:xfrm>
          <a:off x="8305800" y="1681163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306" name="Equation" r:id="rId3" imgW="266400" imgH="266400" progId="Equation.DSMT4">
                  <p:embed/>
                </p:oleObj>
              </mc:Choice>
              <mc:Fallback>
                <p:oleObj name="Equation" r:id="rId3" imgW="266400" imgH="2664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3CC976F-9F35-43CA-81A0-70A214CEF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5800" y="1681163"/>
                        <a:ext cx="292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FA770-335C-4C1D-80D6-93C0722991F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667288" y="1685484"/>
            <a:ext cx="3087030" cy="364970"/>
          </a:xfrm>
        </p:spPr>
        <p:txBody>
          <a:bodyPr/>
          <a:lstStyle/>
          <a:p>
            <a:r>
              <a:rPr lang="en-US" altLang="en-US" dirty="0"/>
              <a:t>onto another subset of</a:t>
            </a:r>
            <a:endParaRPr lang="en-US" dirty="0"/>
          </a:p>
        </p:txBody>
      </p:sp>
      <p:graphicFrame>
        <p:nvGraphicFramePr>
          <p:cNvPr id="14" name="Content Placeholder 13" descr="the set of all real numbers.">
            <a:extLst>
              <a:ext uri="{FF2B5EF4-FFF2-40B4-BE49-F238E27FC236}">
                <a16:creationId xmlns:a16="http://schemas.microsoft.com/office/drawing/2014/main" id="{A374ED87-B3B9-4D7C-9D01-1B999A5025FA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033821440"/>
              </p:ext>
            </p:extLst>
          </p:nvPr>
        </p:nvGraphicFramePr>
        <p:xfrm>
          <a:off x="750888" y="2087563"/>
          <a:ext cx="3492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307" name="Equation" r:id="rId5" imgW="317160" imgH="266400" progId="Equation.DSMT4">
                  <p:embed/>
                </p:oleObj>
              </mc:Choice>
              <mc:Fallback>
                <p:oleObj name="Equation" r:id="rId5" imgW="317160" imgH="266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5E4734-E716-442B-89E5-2B8CA0718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888" y="2087563"/>
                        <a:ext cx="349250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9E423D-A976-460A-A0FD-371C65F55C7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598468" y="5009554"/>
            <a:ext cx="988715" cy="226617"/>
          </a:xfrm>
        </p:spPr>
        <p:txBody>
          <a:bodyPr/>
          <a:lstStyle/>
          <a:p>
            <a:pPr algn="ctr"/>
            <a:r>
              <a:rPr lang="en-US" altLang="en-US" sz="1200" b="1" dirty="0"/>
              <a:t>Figure 2</a:t>
            </a:r>
          </a:p>
        </p:txBody>
      </p:sp>
      <p:pic>
        <p:nvPicPr>
          <p:cNvPr id="15" name="Content Placeholder 14" descr="Two horizontal axes are placed side by side. Two points x and a, are marked on the first axis. Two curved arrows are drawn, each from x and a, to points f(a) and f(x) respectively on the second horizontal axis. The curves are labeled f.">
            <a:extLst>
              <a:ext uri="{FF2B5EF4-FFF2-40B4-BE49-F238E27FC236}">
                <a16:creationId xmlns:a16="http://schemas.microsoft.com/office/drawing/2014/main" id="{44274E49-51BE-44B8-A2D9-34E55FA029FA}"/>
              </a:ext>
            </a:extLst>
          </p:cNvPr>
          <p:cNvPicPr>
            <a:picLocks noGrp="1" noChangeAspect="1"/>
          </p:cNvPicPr>
          <p:nvPr>
            <p:ph sz="quarter" idx="28"/>
          </p:nvPr>
        </p:nvPicPr>
        <p:blipFill>
          <a:blip r:embed="rId7"/>
          <a:stretch>
            <a:fillRect/>
          </a:stretch>
        </p:blipFill>
        <p:spPr>
          <a:xfrm>
            <a:off x="1940219" y="2827869"/>
            <a:ext cx="8305211" cy="16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2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BD88-46FE-49F6-A093-0A2E041F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(14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5B5F-DAEA-4A00-B945-C5E961954F7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224426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definition of limit says that if any small interval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−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is given around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then we can find an interval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sz="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around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such that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maps all the points in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sz="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(except possibly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into the interval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−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). (See Figure 3.)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A67BD-A2B5-421F-9273-D82647F85B6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598468" y="5615899"/>
            <a:ext cx="988715" cy="221501"/>
          </a:xfrm>
        </p:spPr>
        <p:txBody>
          <a:bodyPr/>
          <a:lstStyle/>
          <a:p>
            <a:pPr algn="ctr"/>
            <a:r>
              <a:rPr lang="en-US" altLang="en-US" sz="1200" b="1" dirty="0"/>
              <a:t>Figure 3</a:t>
            </a:r>
          </a:p>
        </p:txBody>
      </p:sp>
      <p:pic>
        <p:nvPicPr>
          <p:cNvPr id="7" name="Content Placeholder 6" descr="Two horizontal axes are placed side by side. An open interval (a minus lower case delta, a plus lower case delta) is marked on the first axis. Point a, is marked in the middle of the interval and a point x is shown to the left of a within the interval. On the second axis, the open interval (L minus epsilon, L + epsilon) is shown. A curved arrow labeled f points from x in the first interval to f(x) in the second interval.">
            <a:extLst>
              <a:ext uri="{FF2B5EF4-FFF2-40B4-BE49-F238E27FC236}">
                <a16:creationId xmlns:a16="http://schemas.microsoft.com/office/drawing/2014/main" id="{3F09B1F6-85F5-4CD4-91AD-9436E596DC0A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2"/>
          <a:stretch>
            <a:fillRect/>
          </a:stretch>
        </p:blipFill>
        <p:spPr>
          <a:xfrm>
            <a:off x="2087683" y="3902126"/>
            <a:ext cx="7681626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7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BD88-46FE-49F6-A093-0A2E041F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(15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5B5F-DAEA-4A00-B945-C5E961954F7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209567" cy="11758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Another geometric interpretation of limits can be given in terms of the graph of a function. If </a:t>
            </a:r>
            <a:r>
              <a:rPr lang="el-GR" altLang="en-US" i="1" dirty="0"/>
              <a:t>ε</a:t>
            </a:r>
            <a:r>
              <a:rPr lang="en-US" altLang="en-US" dirty="0"/>
              <a:t> &gt; 0 is given, then we draw the horizontal lines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L</a:t>
            </a:r>
            <a:r>
              <a:rPr lang="en-US" altLang="en-US" dirty="0"/>
              <a:t> + </a:t>
            </a:r>
            <a:r>
              <a:rPr lang="el-GR" altLang="en-US" i="1" dirty="0"/>
              <a:t>ε</a:t>
            </a:r>
            <a:r>
              <a:rPr lang="el-GR" altLang="en-US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y </a:t>
            </a:r>
            <a:r>
              <a:rPr lang="en-US" altLang="en-US" dirty="0"/>
              <a:t>= </a:t>
            </a:r>
            <a:r>
              <a:rPr lang="en-US" altLang="en-US" i="1" dirty="0"/>
              <a:t>L</a:t>
            </a:r>
            <a:r>
              <a:rPr lang="en-US" altLang="en-US" dirty="0"/>
              <a:t> − </a:t>
            </a:r>
            <a:r>
              <a:rPr lang="el-GR" altLang="en-US" i="1" dirty="0"/>
              <a:t>ε</a:t>
            </a:r>
            <a:r>
              <a:rPr lang="en-US" altLang="en-US" dirty="0"/>
              <a:t> and the graph of </a:t>
            </a:r>
            <a:r>
              <a:rPr lang="en-US" altLang="en-US" i="1" dirty="0"/>
              <a:t>f</a:t>
            </a:r>
            <a:r>
              <a:rPr lang="en-US" altLang="en-US" dirty="0"/>
              <a:t>. (See Figure 4.)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A67BD-A2B5-421F-9273-D82647F85B6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598468" y="5704676"/>
            <a:ext cx="988715" cy="221501"/>
          </a:xfrm>
        </p:spPr>
        <p:txBody>
          <a:bodyPr/>
          <a:lstStyle/>
          <a:p>
            <a:pPr algn="ctr"/>
            <a:r>
              <a:rPr lang="en-US" altLang="en-US" sz="1200" b="1" dirty="0"/>
              <a:t>Figure 4</a:t>
            </a:r>
          </a:p>
        </p:txBody>
      </p:sp>
      <p:pic>
        <p:nvPicPr>
          <p:cNvPr id="8" name="Content Placeholder 7" descr="A curve y = f(x) is graphed on the x y coordinate plane. It intersects the positive y-axis and falls to a low point in the first quadrant, then rises, and exits the right side of the viewing window. The curve has an open circle at (a, L). The x-value a is marked on the x-axis and y-vaLue L is marked on the y-axis. Two horizontal lines are drawn at y = L minus epsilon and y = L + epsilon, and the area between the lines is shaded. A dashed horizontal line is drawn between these two horizontal lines such that it is at a distance of epsilon from each line. Each of the two distances is labeled epsilon.">
            <a:extLst>
              <a:ext uri="{FF2B5EF4-FFF2-40B4-BE49-F238E27FC236}">
                <a16:creationId xmlns:a16="http://schemas.microsoft.com/office/drawing/2014/main" id="{9EBA175E-C55C-42A0-88FD-781E0294449F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2"/>
          <a:stretch>
            <a:fillRect/>
          </a:stretch>
        </p:blipFill>
        <p:spPr>
          <a:xfrm>
            <a:off x="4529189" y="2649540"/>
            <a:ext cx="3401863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2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B6E3-E58A-491D-B069-768F3C51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(16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46C6-9910-4DEF-8C2E-3B8A3B7ABFC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25284" cy="260350"/>
          </a:xfrm>
        </p:spPr>
        <p:txBody>
          <a:bodyPr/>
          <a:lstStyle/>
          <a:p>
            <a:r>
              <a:rPr lang="en-US" altLang="en-US" dirty="0"/>
              <a:t>If</a:t>
            </a:r>
            <a:endParaRPr lang="en-US" dirty="0"/>
          </a:p>
        </p:txBody>
      </p:sp>
      <p:graphicFrame>
        <p:nvGraphicFramePr>
          <p:cNvPr id="12" name="Content Placeholder 11" descr="lim(x right arrow a) (f(x)) = L,">
            <a:extLst>
              <a:ext uri="{FF2B5EF4-FFF2-40B4-BE49-F238E27FC236}">
                <a16:creationId xmlns:a16="http://schemas.microsoft.com/office/drawing/2014/main" id="{E003BF46-DB89-4E54-81F7-E212ED02E6B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53546483"/>
              </p:ext>
            </p:extLst>
          </p:nvPr>
        </p:nvGraphicFramePr>
        <p:xfrm>
          <a:off x="1017588" y="1269517"/>
          <a:ext cx="15160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35" name="Equation" r:id="rId3" imgW="1625400" imgH="520560" progId="Equation.DSMT4">
                  <p:embed/>
                </p:oleObj>
              </mc:Choice>
              <mc:Fallback>
                <p:oleObj name="Equation" r:id="rId3" imgW="162540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68FA20B-ADC0-42F0-A81D-AFD6E1B574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588" y="1269517"/>
                        <a:ext cx="1516062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099A3-64F3-445A-B6C2-32DDA341935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627761" y="1281591"/>
            <a:ext cx="8048423" cy="29481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then we can find a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&gt; 0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such that if we restrict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B0F09-60B8-42A7-8282-D1B6DA31E12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1833057"/>
            <a:ext cx="10718800" cy="12408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to lie in the interval 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sz="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 take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≠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then the curve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lies between the lines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−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(See Figure 5.) You can see that if such a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has been found, then any smaller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will also work.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E31F8D-2991-45DB-9C11-8F7C0ED9646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62085" y="5872654"/>
            <a:ext cx="817120" cy="289605"/>
          </a:xfrm>
        </p:spPr>
        <p:txBody>
          <a:bodyPr/>
          <a:lstStyle/>
          <a:p>
            <a:r>
              <a:rPr lang="en-US" altLang="en-US" sz="1200" b="1" dirty="0"/>
              <a:t>Figure 5</a:t>
            </a:r>
          </a:p>
        </p:txBody>
      </p:sp>
      <p:pic>
        <p:nvPicPr>
          <p:cNvPr id="13" name="Content Placeholder 12" descr="A curve y = f(x) is graphed on the x y coordinate plane. It intersects the positive y-axis and falls to a low point in the first quadrant, then rises , and exits the right side of the viewing window. The curve has an open circle at (a, L). The x-value a is marked on the x-axis and y-vaLue L is marked on the y-axis. Two vertical lines are drawn at x = a minus delta and x = a + delta. A label below this interval reads as when x is in here (x != a). Area between the two lines is shaded. Two horizontal lines are drawn at y = L minus epsilon and y = L + epsilon, and the area between the lines is shaded. A label to the left of this interval on the y-axis read as f(x) is in here. A dashed horizontal line is drawn between these two horizontal lines such that it is at a distance of epsilon from each line. Each of the two distances is labeled epsilon. ">
            <a:extLst>
              <a:ext uri="{FF2B5EF4-FFF2-40B4-BE49-F238E27FC236}">
                <a16:creationId xmlns:a16="http://schemas.microsoft.com/office/drawing/2014/main" id="{F0713AF8-2D14-41A5-94F0-B2674DF084EC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5"/>
          <a:stretch>
            <a:fillRect/>
          </a:stretch>
        </p:blipFill>
        <p:spPr>
          <a:xfrm>
            <a:off x="4556500" y="3186903"/>
            <a:ext cx="3072650" cy="25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1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BD88-46FE-49F6-A093-0A2E041F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(17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5B5F-DAEA-4A00-B945-C5E961954F7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2156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It is important to realize that the process illustrated in Figures 4 and 5 must work for </a:t>
            </a:r>
            <a:r>
              <a:rPr lang="en-US" altLang="en-US" i="1" dirty="0"/>
              <a:t>every</a:t>
            </a:r>
            <a:r>
              <a:rPr lang="en-US" altLang="en-US" dirty="0"/>
              <a:t> positive number </a:t>
            </a:r>
            <a:r>
              <a:rPr lang="el-GR" altLang="en-US" i="1" dirty="0"/>
              <a:t>ε</a:t>
            </a:r>
            <a:r>
              <a:rPr lang="en-US" altLang="en-US" dirty="0"/>
              <a:t>, no matter how small it is chosen. Figure 6 shows that if a smaller </a:t>
            </a:r>
            <a:r>
              <a:rPr lang="el-GR" altLang="en-US" i="1" dirty="0"/>
              <a:t>ε</a:t>
            </a:r>
            <a:r>
              <a:rPr lang="en-US" altLang="en-US" dirty="0"/>
              <a:t> is chosen, then a smaller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/>
              <a:t> may be required.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A67BD-A2B5-421F-9273-D82647F85B6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598468" y="5523135"/>
            <a:ext cx="988715" cy="221501"/>
          </a:xfrm>
        </p:spPr>
        <p:txBody>
          <a:bodyPr/>
          <a:lstStyle/>
          <a:p>
            <a:pPr algn="ctr"/>
            <a:r>
              <a:rPr lang="en-US" altLang="en-US" sz="1200" b="1" dirty="0"/>
              <a:t>Figure 6</a:t>
            </a:r>
          </a:p>
        </p:txBody>
      </p:sp>
      <p:pic>
        <p:nvPicPr>
          <p:cNvPr id="7" name="Content Placeholder 6" descr="A curve y = f(x) is graphed on the x y coordinate plane. It intersects the positive y-axis and falls to a low point in the first quadrant, then rises , and exits the right side of the viewing window. The curve has an open circle at (a, L). The x-value a is marked on the x-axis and y-vaLue L is marked on the y-axis. Two vertical lines are drawn at x = a minus delta and x = a + delta. Area between the two lines is shaded. Two horizontal lines are drawn at y = L minus epsilon and y = L + epsilon, and the area between the lines is shaded. A dashed horizontal line is drawn between these two horizontal lines such that it is equidistant from each line. ">
            <a:extLst>
              <a:ext uri="{FF2B5EF4-FFF2-40B4-BE49-F238E27FC236}">
                <a16:creationId xmlns:a16="http://schemas.microsoft.com/office/drawing/2014/main" id="{E153E31E-1210-4FD7-9C28-D56C916E30A8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2"/>
          <a:stretch>
            <a:fillRect/>
          </a:stretch>
        </p:blipFill>
        <p:spPr>
          <a:xfrm>
            <a:off x="4440666" y="2676821"/>
            <a:ext cx="3304318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3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The Precise Definition of a Limit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063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F00B15-B1A5-4068-8012-E14BB637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1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CCE0FB-75E4-4B4D-B236-388B2C8C709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782484" cy="313073"/>
          </a:xfrm>
        </p:spPr>
        <p:txBody>
          <a:bodyPr/>
          <a:lstStyle/>
          <a:p>
            <a:r>
              <a:rPr lang="en-IN" altLang="en-US" dirty="0"/>
              <a:t>Since</a:t>
            </a:r>
            <a:endParaRPr lang="en-US" dirty="0"/>
          </a:p>
        </p:txBody>
      </p:sp>
      <p:graphicFrame>
        <p:nvGraphicFramePr>
          <p:cNvPr id="29" name="Content Placeholder 28" descr="f(x) = (x^3) minus 5x + 6">
            <a:extLst>
              <a:ext uri="{FF2B5EF4-FFF2-40B4-BE49-F238E27FC236}">
                <a16:creationId xmlns:a16="http://schemas.microsoft.com/office/drawing/2014/main" id="{8E0CED5F-E65A-4426-A3D9-4E92501C27DC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141646205"/>
              </p:ext>
            </p:extLst>
          </p:nvPr>
        </p:nvGraphicFramePr>
        <p:xfrm>
          <a:off x="1609725" y="1253090"/>
          <a:ext cx="234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0" name="Equation" r:id="rId3" imgW="2349360" imgH="457200" progId="Equation.DSMT4">
                  <p:embed/>
                </p:oleObj>
              </mc:Choice>
              <mc:Fallback>
                <p:oleObj name="Equation" r:id="rId3" imgW="2349360" imgH="4572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031DFBB-EB45-4A2B-9EED-5D9831AF35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725" y="1253090"/>
                        <a:ext cx="2349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0F329B-3F14-4974-88A5-CE247E62276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088533" y="1309718"/>
            <a:ext cx="7274506" cy="294109"/>
          </a:xfrm>
        </p:spPr>
        <p:txBody>
          <a:bodyPr/>
          <a:lstStyle/>
          <a:p>
            <a:r>
              <a:rPr lang="en-IN" altLang="en-US" dirty="0"/>
              <a:t>is a polynomial, we know from the Direct Substitution 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7E276A-D4F2-4EF0-BAA7-89BD8A22C7AB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1731190"/>
            <a:ext cx="1918110" cy="363941"/>
          </a:xfrm>
        </p:spPr>
        <p:txBody>
          <a:bodyPr/>
          <a:lstStyle/>
          <a:p>
            <a:r>
              <a:rPr lang="en-IN" altLang="en-US" dirty="0"/>
              <a:t>Property that</a:t>
            </a:r>
            <a:endParaRPr lang="en-US" dirty="0"/>
          </a:p>
        </p:txBody>
      </p:sp>
      <p:graphicFrame>
        <p:nvGraphicFramePr>
          <p:cNvPr id="31" name="Content Placeholder 30" descr="lim_(x right arrow 1) (f(x)) = f(1) = 1^(3) minus 5(1) + 6 = 2.">
            <a:extLst>
              <a:ext uri="{FF2B5EF4-FFF2-40B4-BE49-F238E27FC236}">
                <a16:creationId xmlns:a16="http://schemas.microsoft.com/office/drawing/2014/main" id="{883C58DF-ACB9-4AFA-A09E-11C9A6D5013E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178477336"/>
              </p:ext>
            </p:extLst>
          </p:nvPr>
        </p:nvGraphicFramePr>
        <p:xfrm>
          <a:off x="4179888" y="2056159"/>
          <a:ext cx="39846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1" name="Equation" r:id="rId5" imgW="4267080" imgH="545760" progId="Equation.DSMT4">
                  <p:embed/>
                </p:oleObj>
              </mc:Choice>
              <mc:Fallback>
                <p:oleObj name="Equation" r:id="rId5" imgW="4267080" imgH="5457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C608827B-2D0C-4916-B6C6-6984E60664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9888" y="2056159"/>
                        <a:ext cx="3984625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CDF103F-1BC4-4786-9452-3EDE66CB85D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2868485"/>
            <a:ext cx="10712449" cy="7306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Use a graph to find a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such that if </a:t>
            </a:r>
            <a:r>
              <a:rPr lang="en-US" altLang="en-US" i="1" dirty="0"/>
              <a:t>x </a:t>
            </a:r>
            <a:r>
              <a:rPr lang="en-IN" altLang="en-US" dirty="0"/>
              <a:t>is within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of 1,</a:t>
            </a:r>
            <a:r>
              <a:rPr lang="en-IN" altLang="en-US" dirty="0"/>
              <a:t> then </a:t>
            </a:r>
            <a:r>
              <a:rPr lang="en-IN" altLang="en-US" i="1" dirty="0"/>
              <a:t>y </a:t>
            </a:r>
            <a:r>
              <a:rPr lang="en-IN" altLang="en-US" dirty="0"/>
              <a:t>is within 0.2 of 2, that is,</a:t>
            </a:r>
            <a:endParaRPr lang="en-US" alt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1836B6-AC2F-4EA4-9021-118C991E1AA8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85616" y="3680928"/>
            <a:ext cx="266290" cy="234356"/>
          </a:xfrm>
        </p:spPr>
        <p:txBody>
          <a:bodyPr/>
          <a:lstStyle/>
          <a:p>
            <a:r>
              <a:rPr lang="en-US" altLang="en-US" dirty="0"/>
              <a:t>if</a:t>
            </a:r>
            <a:endParaRPr lang="en-US" dirty="0"/>
          </a:p>
        </p:txBody>
      </p:sp>
      <p:graphicFrame>
        <p:nvGraphicFramePr>
          <p:cNvPr id="33" name="Content Placeholder 32" descr="abs(x minus 1) &lt; delta, then abs((x^3 minus 5x + 6) minus 2) &lt; 0.2">
            <a:extLst>
              <a:ext uri="{FF2B5EF4-FFF2-40B4-BE49-F238E27FC236}">
                <a16:creationId xmlns:a16="http://schemas.microsoft.com/office/drawing/2014/main" id="{7C39A037-8CF8-4243-A250-354F8B513A84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1715982684"/>
              </p:ext>
            </p:extLst>
          </p:nvPr>
        </p:nvGraphicFramePr>
        <p:xfrm>
          <a:off x="3368675" y="3575463"/>
          <a:ext cx="52657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2" name="Equation" r:id="rId7" imgW="5600520" imgH="583920" progId="Equation.DSMT4">
                  <p:embed/>
                </p:oleObj>
              </mc:Choice>
              <mc:Fallback>
                <p:oleObj name="Equation" r:id="rId7" imgW="5600520" imgH="58392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93794ED-1697-4A4B-8463-EC9AC3E031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8675" y="3575463"/>
                        <a:ext cx="5265738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AAE0399-1F35-4882-95DD-E93E4F8EDBF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599" y="4739187"/>
            <a:ext cx="10870381" cy="378984"/>
          </a:xfrm>
        </p:spPr>
        <p:txBody>
          <a:bodyPr/>
          <a:lstStyle/>
          <a:p>
            <a:r>
              <a:rPr lang="en-US" altLang="en-US" dirty="0"/>
              <a:t>In other words, find a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/>
              <a:t> that corresponds to </a:t>
            </a:r>
            <a:r>
              <a:rPr lang="el-GR" altLang="en-US" i="1" dirty="0"/>
              <a:t>ε</a:t>
            </a:r>
            <a:r>
              <a:rPr lang="en-US" altLang="en-US" dirty="0"/>
              <a:t> = 0.2 in the definition of a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228D0B9-961C-4E75-BB77-A420D94C57CF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6600" y="5202234"/>
            <a:ext cx="2729271" cy="283933"/>
          </a:xfrm>
        </p:spPr>
        <p:txBody>
          <a:bodyPr/>
          <a:lstStyle/>
          <a:p>
            <a:r>
              <a:rPr lang="en-US" altLang="en-US" dirty="0"/>
              <a:t>limit for the function</a:t>
            </a:r>
            <a:endParaRPr lang="en-US" dirty="0"/>
          </a:p>
        </p:txBody>
      </p:sp>
      <p:graphicFrame>
        <p:nvGraphicFramePr>
          <p:cNvPr id="35" name="Content Placeholder 34" descr="f(x) = (x^3) minus 5x + 6">
            <a:extLst>
              <a:ext uri="{FF2B5EF4-FFF2-40B4-BE49-F238E27FC236}">
                <a16:creationId xmlns:a16="http://schemas.microsoft.com/office/drawing/2014/main" id="{0CA34BAB-94C1-44D2-8C02-54B077A960CD}"/>
              </a:ext>
            </a:extLst>
          </p:cNvPr>
          <p:cNvGraphicFramePr>
            <a:graphicFrameLocks noGrp="1" noChangeAspect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573802394"/>
              </p:ext>
            </p:extLst>
          </p:nvPr>
        </p:nvGraphicFramePr>
        <p:xfrm>
          <a:off x="3465871" y="5160962"/>
          <a:ext cx="234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3" name="Equation" r:id="rId9" imgW="2349360" imgH="457200" progId="Equation.DSMT4">
                  <p:embed/>
                </p:oleObj>
              </mc:Choice>
              <mc:Fallback>
                <p:oleObj name="Equation" r:id="rId9" imgW="2349360" imgH="4572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0966A370-BC99-444E-98D4-AD4BEDB358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5871" y="5160962"/>
                        <a:ext cx="2349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C5B7204-81B3-4BB6-9E21-C43EA4F53819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897635" y="5194320"/>
            <a:ext cx="3643929" cy="389943"/>
          </a:xfrm>
        </p:spPr>
        <p:txBody>
          <a:bodyPr/>
          <a:lstStyle/>
          <a:p>
            <a:r>
              <a:rPr lang="en-US" altLang="en-US" dirty="0"/>
              <a:t>with </a:t>
            </a:r>
            <a:r>
              <a:rPr lang="en-US" altLang="en-US" i="1" dirty="0"/>
              <a:t>a</a:t>
            </a:r>
            <a:r>
              <a:rPr lang="en-US" altLang="en-US" dirty="0"/>
              <a:t> = 1 and </a:t>
            </a:r>
            <a:r>
              <a:rPr lang="en-US" altLang="en-US" i="1" dirty="0"/>
              <a:t>L</a:t>
            </a:r>
            <a:r>
              <a:rPr lang="en-US" altLang="en-US" dirty="0"/>
              <a:t> =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A350-556E-41F9-8A72-F26BA440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1 – Solution </a:t>
            </a:r>
            <a:r>
              <a:rPr lang="en-US" altLang="en-US" b="0" dirty="0"/>
              <a:t>(1 of 4)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466E-748D-46B4-B398-FAEA8EB5CB9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6849639" cy="890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 graph of </a:t>
            </a:r>
            <a:r>
              <a:rPr lang="en-US" altLang="en-US" i="1" dirty="0"/>
              <a:t>f</a:t>
            </a:r>
            <a:r>
              <a:rPr lang="en-US" altLang="en-US" dirty="0"/>
              <a:t> is shown in Figure 7; we are interested in the region near the point (1, 2).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54039-A3CF-444B-953B-176442AD4C7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50362" y="3270163"/>
            <a:ext cx="842233" cy="200880"/>
          </a:xfrm>
        </p:spPr>
        <p:txBody>
          <a:bodyPr/>
          <a:lstStyle/>
          <a:p>
            <a:pPr algn="ctr"/>
            <a:r>
              <a:rPr lang="en-US" altLang="en-US" sz="1200" b="1" dirty="0"/>
              <a:t>Figure 7</a:t>
            </a:r>
          </a:p>
        </p:txBody>
      </p:sp>
      <p:pic>
        <p:nvPicPr>
          <p:cNvPr id="11" name="Content Placeholder 10" descr="A curve is graphed on a coordinate plane. The curve rises through (negative 2.7, 0) to a high point at (negative 1.5, 10), then falls through (0, 6) to a low point at (1.2, 1), goes up again, and exits the top right of the viewing window. All values are approximated.">
            <a:extLst>
              <a:ext uri="{FF2B5EF4-FFF2-40B4-BE49-F238E27FC236}">
                <a16:creationId xmlns:a16="http://schemas.microsoft.com/office/drawing/2014/main" id="{50DCC233-D8D4-4E93-A8BD-6C3C9D646306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3"/>
          <a:stretch>
            <a:fillRect/>
          </a:stretch>
        </p:blipFill>
        <p:spPr>
          <a:xfrm>
            <a:off x="7586239" y="1349127"/>
            <a:ext cx="2548015" cy="18145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1E7DA-1B7B-45E5-B7D7-BBEC7A92E54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086151"/>
            <a:ext cx="5548790" cy="330937"/>
          </a:xfrm>
        </p:spPr>
        <p:txBody>
          <a:bodyPr/>
          <a:lstStyle/>
          <a:p>
            <a:r>
              <a:rPr lang="en-US" altLang="en-US" dirty="0"/>
              <a:t>Notice that we can rewrite the inequality</a:t>
            </a:r>
          </a:p>
        </p:txBody>
      </p:sp>
      <p:graphicFrame>
        <p:nvGraphicFramePr>
          <p:cNvPr id="25" name="Content Placeholder 24" descr="abs((x^3 minus 5x + 6) minus 2) &lt; 0.2">
            <a:extLst>
              <a:ext uri="{FF2B5EF4-FFF2-40B4-BE49-F238E27FC236}">
                <a16:creationId xmlns:a16="http://schemas.microsoft.com/office/drawing/2014/main" id="{1181BE45-1502-416F-93F1-CAFB4AEC9575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03241823"/>
              </p:ext>
            </p:extLst>
          </p:nvPr>
        </p:nvGraphicFramePr>
        <p:xfrm>
          <a:off x="4161419" y="3640494"/>
          <a:ext cx="2761018" cy="54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76" name="Equation" r:id="rId4" imgW="2958840" imgH="583920" progId="Equation.DSMT4">
                  <p:embed/>
                </p:oleObj>
              </mc:Choice>
              <mc:Fallback>
                <p:oleObj name="Equation" r:id="rId4" imgW="2958840" imgH="58392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828E939B-CE61-4E7B-B34E-C253108B67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1419" y="3640494"/>
                        <a:ext cx="2761018" cy="545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C27DB7-7FC3-4B66-99A0-34B9F47D4F9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765939" y="4513251"/>
            <a:ext cx="408803" cy="274015"/>
          </a:xfrm>
        </p:spPr>
        <p:txBody>
          <a:bodyPr/>
          <a:lstStyle/>
          <a:p>
            <a:r>
              <a:rPr lang="en-US" altLang="en-US" dirty="0"/>
              <a:t>as</a:t>
            </a:r>
            <a:endParaRPr lang="en-US" dirty="0"/>
          </a:p>
        </p:txBody>
      </p:sp>
      <p:graphicFrame>
        <p:nvGraphicFramePr>
          <p:cNvPr id="27" name="Content Placeholder 26" descr="negative 0.2 &lt;((x^3) minus 5x + 6) minus 2 &lt; 0.2">
            <a:extLst>
              <a:ext uri="{FF2B5EF4-FFF2-40B4-BE49-F238E27FC236}">
                <a16:creationId xmlns:a16="http://schemas.microsoft.com/office/drawing/2014/main" id="{8CF74B95-FD24-474E-A6A5-EC9DF1C879B8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80948725"/>
              </p:ext>
            </p:extLst>
          </p:nvPr>
        </p:nvGraphicFramePr>
        <p:xfrm>
          <a:off x="3945272" y="4507358"/>
          <a:ext cx="3396432" cy="48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77" name="Equation" r:id="rId6" imgW="3771720" imgH="533160" progId="Equation.DSMT4">
                  <p:embed/>
                </p:oleObj>
              </mc:Choice>
              <mc:Fallback>
                <p:oleObj name="Equation" r:id="rId6" imgW="3771720" imgH="5331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C63807F0-0D4F-4AF7-9FE9-305462E26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5272" y="4507358"/>
                        <a:ext cx="3396432" cy="480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13425C-6E39-406A-B4D9-997A9637352A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769464" y="5356725"/>
            <a:ext cx="2066280" cy="333514"/>
          </a:xfrm>
        </p:spPr>
        <p:txBody>
          <a:bodyPr/>
          <a:lstStyle/>
          <a:p>
            <a:r>
              <a:rPr lang="en-IN" altLang="en-US" dirty="0"/>
              <a:t>or equivalently</a:t>
            </a:r>
            <a:endParaRPr lang="en-US" dirty="0"/>
          </a:p>
        </p:txBody>
      </p:sp>
      <p:graphicFrame>
        <p:nvGraphicFramePr>
          <p:cNvPr id="29" name="Content Placeholder 28" descr="1.8 &lt; (x^3) minus 5x + 6 &lt; 2.2">
            <a:extLst>
              <a:ext uri="{FF2B5EF4-FFF2-40B4-BE49-F238E27FC236}">
                <a16:creationId xmlns:a16="http://schemas.microsoft.com/office/drawing/2014/main" id="{ED4079FC-2025-4B40-978D-9B3E0DA0CFA9}"/>
              </a:ext>
            </a:extLst>
          </p:cNvPr>
          <p:cNvGraphicFramePr>
            <a:graphicFrameLocks noGrp="1" noChangeAspect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980345259"/>
              </p:ext>
            </p:extLst>
          </p:nvPr>
        </p:nvGraphicFramePr>
        <p:xfrm>
          <a:off x="4275679" y="5338539"/>
          <a:ext cx="2735618" cy="33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78" name="Equation" r:id="rId8" imgW="2908080" imgH="355320" progId="Equation.DSMT4">
                  <p:embed/>
                </p:oleObj>
              </mc:Choice>
              <mc:Fallback>
                <p:oleObj name="Equation" r:id="rId8" imgW="2908080" imgH="35532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4AEB6430-AF0C-4CA1-BE59-36F1C86D31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75679" y="5338539"/>
                        <a:ext cx="2735618" cy="334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26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CC7C-75B0-470F-9A94-0C809B81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1 – Solution </a:t>
            </a:r>
            <a:r>
              <a:rPr lang="en-US" altLang="en-US" b="0" dirty="0"/>
              <a:t>(2 of 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A6DB-9316-41DB-BD72-A7D0C1E1300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8141929" cy="352427"/>
          </a:xfrm>
        </p:spPr>
        <p:txBody>
          <a:bodyPr/>
          <a:lstStyle/>
          <a:p>
            <a:r>
              <a:rPr lang="en-US" altLang="en-US" dirty="0"/>
              <a:t>So we need to determine the values of </a:t>
            </a:r>
            <a:r>
              <a:rPr lang="en-US" altLang="en-US" i="1" dirty="0"/>
              <a:t>x</a:t>
            </a:r>
            <a:r>
              <a:rPr lang="en-US" altLang="en-US" dirty="0"/>
              <a:t> for which the curve</a:t>
            </a:r>
            <a:endParaRPr lang="en-US" dirty="0"/>
          </a:p>
        </p:txBody>
      </p:sp>
      <p:graphicFrame>
        <p:nvGraphicFramePr>
          <p:cNvPr id="12" name="Content Placeholder 11" descr="y = (x^3) minus 5x + 6">
            <a:extLst>
              <a:ext uri="{FF2B5EF4-FFF2-40B4-BE49-F238E27FC236}">
                <a16:creationId xmlns:a16="http://schemas.microsoft.com/office/drawing/2014/main" id="{86FC0BF7-4F18-4401-BB08-191E9C2AD484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957259206"/>
              </p:ext>
            </p:extLst>
          </p:nvPr>
        </p:nvGraphicFramePr>
        <p:xfrm>
          <a:off x="8901113" y="1227138"/>
          <a:ext cx="1906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05" name="Equation" r:id="rId3" imgW="1968480" imgH="406080" progId="Equation.DSMT4">
                  <p:embed/>
                </p:oleObj>
              </mc:Choice>
              <mc:Fallback>
                <p:oleObj name="Equation" r:id="rId3" imgW="1968480" imgH="4060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9225A38-2743-423A-A314-8E3F69CAB2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1113" y="1227138"/>
                        <a:ext cx="19065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C565F4-E6D1-4E66-97AC-EFD4CEEFB6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63234" y="1718036"/>
            <a:ext cx="7235548" cy="324300"/>
          </a:xfrm>
        </p:spPr>
        <p:txBody>
          <a:bodyPr/>
          <a:lstStyle/>
          <a:p>
            <a:r>
              <a:rPr lang="en-US" altLang="en-US" dirty="0"/>
              <a:t>lies between the horizontal lines </a:t>
            </a:r>
            <a:r>
              <a:rPr lang="en-US" altLang="en-US" i="1" dirty="0"/>
              <a:t>y</a:t>
            </a:r>
            <a:r>
              <a:rPr lang="en-US" altLang="en-US" dirty="0"/>
              <a:t> = 1.8 and </a:t>
            </a:r>
            <a:r>
              <a:rPr lang="en-US" altLang="en-US" i="1" dirty="0"/>
              <a:t>y</a:t>
            </a:r>
            <a:r>
              <a:rPr lang="en-US" altLang="en-US" dirty="0"/>
              <a:t> = 2.2.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D5BE2-7BC3-4E28-8047-7855AA4E1B2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277114"/>
            <a:ext cx="4322097" cy="331791"/>
          </a:xfrm>
        </p:spPr>
        <p:txBody>
          <a:bodyPr/>
          <a:lstStyle/>
          <a:p>
            <a:r>
              <a:rPr lang="en-US" altLang="en-US" dirty="0"/>
              <a:t>Therefore we graph the curves</a:t>
            </a:r>
            <a:endParaRPr lang="en-US" dirty="0"/>
          </a:p>
        </p:txBody>
      </p:sp>
      <p:graphicFrame>
        <p:nvGraphicFramePr>
          <p:cNvPr id="14" name="Content Placeholder 13" descr="y = (x^3) minus 5x + 6, y = 1.8, and y = 2.2">
            <a:extLst>
              <a:ext uri="{FF2B5EF4-FFF2-40B4-BE49-F238E27FC236}">
                <a16:creationId xmlns:a16="http://schemas.microsoft.com/office/drawing/2014/main" id="{7056B9B3-B9F0-4C10-B390-08744714E178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89766916"/>
              </p:ext>
            </p:extLst>
          </p:nvPr>
        </p:nvGraphicFramePr>
        <p:xfrm>
          <a:off x="4953000" y="2206625"/>
          <a:ext cx="455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06" name="Equation" r:id="rId5" imgW="4736880" imgH="419040" progId="Equation.DSMT4">
                  <p:embed/>
                </p:oleObj>
              </mc:Choice>
              <mc:Fallback>
                <p:oleObj name="Equation" r:id="rId5" imgW="4736880" imgH="419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BF9792D-168F-468D-8692-6F1399E79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2206625"/>
                        <a:ext cx="455612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3659F-ED41-42A5-A047-C784B02993BF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97840" y="2718351"/>
            <a:ext cx="4543125" cy="331558"/>
          </a:xfrm>
        </p:spPr>
        <p:txBody>
          <a:bodyPr/>
          <a:lstStyle/>
          <a:p>
            <a:r>
              <a:rPr lang="en-US" altLang="en-US" dirty="0"/>
              <a:t>near the point (1, 2) in Figure 8.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3B2569-E7EF-4320-B475-CD1547BDF550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5985530" y="5712579"/>
            <a:ext cx="899365" cy="212382"/>
          </a:xfrm>
        </p:spPr>
        <p:txBody>
          <a:bodyPr/>
          <a:lstStyle/>
          <a:p>
            <a:r>
              <a:rPr lang="en-US" altLang="en-US" sz="1200" b="1" dirty="0"/>
              <a:t>Figure 8</a:t>
            </a:r>
          </a:p>
        </p:txBody>
      </p:sp>
      <p:pic>
        <p:nvPicPr>
          <p:cNvPr id="15" name="Content Placeholder 14" descr="A curve y = x^3 minus 5 x + 6 is graphed on a coordinate plane. It falls through the points (0.92, 2.2), (1, 2) and (1.13, 1.8). Horizontal lines y = 1.8 and y = 2.2 are drawn.">
            <a:extLst>
              <a:ext uri="{FF2B5EF4-FFF2-40B4-BE49-F238E27FC236}">
                <a16:creationId xmlns:a16="http://schemas.microsoft.com/office/drawing/2014/main" id="{F679EBE2-4CF0-48C3-8897-D7CE6FAB3278}"/>
              </a:ext>
            </a:extLst>
          </p:cNvPr>
          <p:cNvPicPr>
            <a:picLocks noGrp="1" noChangeAspect="1"/>
          </p:cNvPicPr>
          <p:nvPr>
            <p:ph sz="quarter" idx="29"/>
          </p:nvPr>
        </p:nvPicPr>
        <p:blipFill>
          <a:blip r:embed="rId7"/>
          <a:stretch>
            <a:fillRect/>
          </a:stretch>
        </p:blipFill>
        <p:spPr>
          <a:xfrm>
            <a:off x="4638775" y="3289237"/>
            <a:ext cx="3321051" cy="23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776C-01A2-48BB-8AD6-D7576283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1 – Solution </a:t>
            </a:r>
            <a:r>
              <a:rPr lang="en-US" altLang="en-US" b="0" dirty="0"/>
              <a:t>(3 of 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170F-7BB8-4E45-8839-1241B9D9084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855632" cy="336339"/>
          </a:xfrm>
        </p:spPr>
        <p:txBody>
          <a:bodyPr/>
          <a:lstStyle/>
          <a:p>
            <a:r>
              <a:rPr lang="en-IN" altLang="en-US" dirty="0"/>
              <a:t>We estimate that the x-coordinate of the point of intersection of the line </a:t>
            </a:r>
            <a:r>
              <a:rPr lang="en-US" altLang="en-US" i="1" dirty="0"/>
              <a:t>y</a:t>
            </a:r>
            <a:r>
              <a:rPr lang="en-US" altLang="en-US" dirty="0"/>
              <a:t> = 2.2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8CD8F-B0AF-4CBC-8ECF-82C4F696401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702822"/>
            <a:ext cx="1968500" cy="346024"/>
          </a:xfrm>
        </p:spPr>
        <p:txBody>
          <a:bodyPr/>
          <a:lstStyle/>
          <a:p>
            <a:r>
              <a:rPr lang="en-US" altLang="en-US" dirty="0"/>
              <a:t>and the curve</a:t>
            </a:r>
            <a:endParaRPr lang="en-US" dirty="0"/>
          </a:p>
        </p:txBody>
      </p:sp>
      <p:graphicFrame>
        <p:nvGraphicFramePr>
          <p:cNvPr id="20" name="Content Placeholder 19" descr="y = (x^3) minus 5x + 6">
            <a:extLst>
              <a:ext uri="{FF2B5EF4-FFF2-40B4-BE49-F238E27FC236}">
                <a16:creationId xmlns:a16="http://schemas.microsoft.com/office/drawing/2014/main" id="{1002B74F-716C-4DB9-B5A1-81A51C7A2B15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638344614"/>
              </p:ext>
            </p:extLst>
          </p:nvPr>
        </p:nvGraphicFramePr>
        <p:xfrm>
          <a:off x="2682178" y="1643063"/>
          <a:ext cx="196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25" name="Equation" r:id="rId3" imgW="1968480" imgH="406080" progId="Equation.DSMT4">
                  <p:embed/>
                </p:oleObj>
              </mc:Choice>
              <mc:Fallback>
                <p:oleObj name="Equation" r:id="rId3" imgW="1968480" imgH="40608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5275D2F-ECBA-46A2-94F4-F9E5FFB0E0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178" y="1643063"/>
                        <a:ext cx="1968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4D08F-F949-4A75-9D63-106786CFA34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740251" y="1701687"/>
            <a:ext cx="2066280" cy="373214"/>
          </a:xfrm>
        </p:spPr>
        <p:txBody>
          <a:bodyPr/>
          <a:lstStyle/>
          <a:p>
            <a:r>
              <a:rPr lang="en-US" altLang="en-US" dirty="0"/>
              <a:t>is about 0.911.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CA8EE0-B85D-4096-BB12-9D78F2968EC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583222"/>
            <a:ext cx="1357671" cy="269726"/>
          </a:xfrm>
        </p:spPr>
        <p:txBody>
          <a:bodyPr/>
          <a:lstStyle/>
          <a:p>
            <a:r>
              <a:rPr lang="en-US" altLang="en-US" dirty="0"/>
              <a:t>Similarly,</a:t>
            </a:r>
            <a:endParaRPr lang="en-US" dirty="0"/>
          </a:p>
        </p:txBody>
      </p:sp>
      <p:graphicFrame>
        <p:nvGraphicFramePr>
          <p:cNvPr id="22" name="Content Placeholder 21" descr="y = (x^3) minus 5x + 6">
            <a:extLst>
              <a:ext uri="{FF2B5EF4-FFF2-40B4-BE49-F238E27FC236}">
                <a16:creationId xmlns:a16="http://schemas.microsoft.com/office/drawing/2014/main" id="{9B3A89EC-D128-4842-89A2-EAD8540090B4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216524131"/>
              </p:ext>
            </p:extLst>
          </p:nvPr>
        </p:nvGraphicFramePr>
        <p:xfrm>
          <a:off x="2020888" y="2507420"/>
          <a:ext cx="196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26" name="Equation" r:id="rId5" imgW="1968480" imgH="406080" progId="Equation.DSMT4">
                  <p:embed/>
                </p:oleObj>
              </mc:Choice>
              <mc:Fallback>
                <p:oleObj name="Equation" r:id="rId5" imgW="1968480" imgH="4060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24206DBD-C72F-44F3-8233-6F67CC7D47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0888" y="2507420"/>
                        <a:ext cx="1968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9CE056-512B-483D-98A1-51242081047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096986" y="2549627"/>
            <a:ext cx="6520706" cy="312200"/>
          </a:xfrm>
        </p:spPr>
        <p:txBody>
          <a:bodyPr/>
          <a:lstStyle/>
          <a:p>
            <a:r>
              <a:rPr lang="en-US" altLang="en-US" dirty="0"/>
              <a:t>intersects the line </a:t>
            </a:r>
            <a:r>
              <a:rPr lang="en-US" altLang="en-US" i="1" dirty="0"/>
              <a:t>y</a:t>
            </a:r>
            <a:r>
              <a:rPr lang="en-US" altLang="en-US" dirty="0"/>
              <a:t> = 1.8 when </a:t>
            </a:r>
            <a:r>
              <a:rPr lang="en-US" altLang="en-US" i="1" dirty="0"/>
              <a:t>x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≈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1.124. So,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30506E-6210-40E9-B663-07AF104FA6F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3046917"/>
            <a:ext cx="6285637" cy="335926"/>
          </a:xfrm>
        </p:spPr>
        <p:txBody>
          <a:bodyPr/>
          <a:lstStyle/>
          <a:p>
            <a:r>
              <a:rPr lang="en-US" altLang="en-US" dirty="0"/>
              <a:t>rounding </a:t>
            </a:r>
            <a:r>
              <a:rPr lang="en-IN" altLang="en-US" dirty="0"/>
              <a:t>toward 1 </a:t>
            </a:r>
            <a:r>
              <a:rPr lang="en-US" altLang="en-US" dirty="0"/>
              <a:t>to be safe, we can say that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AC81F9-1136-469D-978B-81E2FC0ACBC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217047" y="3614788"/>
            <a:ext cx="286288" cy="335926"/>
          </a:xfrm>
        </p:spPr>
        <p:txBody>
          <a:bodyPr/>
          <a:lstStyle/>
          <a:p>
            <a:r>
              <a:rPr lang="en-US" dirty="0"/>
              <a:t>if</a:t>
            </a:r>
          </a:p>
        </p:txBody>
      </p:sp>
      <p:graphicFrame>
        <p:nvGraphicFramePr>
          <p:cNvPr id="24" name="Content Placeholder 23" descr="0.92 &lt; x &lt; 1.12 then 1.8 &lt; (x^3) minus 5x + 6 &lt; 2.2">
            <a:extLst>
              <a:ext uri="{FF2B5EF4-FFF2-40B4-BE49-F238E27FC236}">
                <a16:creationId xmlns:a16="http://schemas.microsoft.com/office/drawing/2014/main" id="{A08FED73-808C-4539-8070-8E8BCD4A11AF}"/>
              </a:ext>
            </a:extLst>
          </p:cNvPr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569896474"/>
              </p:ext>
            </p:extLst>
          </p:nvPr>
        </p:nvGraphicFramePr>
        <p:xfrm>
          <a:off x="1733550" y="3574638"/>
          <a:ext cx="6305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27" name="Equation" r:id="rId7" imgW="6451560" imgH="419040" progId="Equation.DSMT4">
                  <p:embed/>
                </p:oleObj>
              </mc:Choice>
              <mc:Fallback>
                <p:oleObj name="Equation" r:id="rId7" imgW="6451560" imgH="41904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13087D-481E-4980-9B14-1B9EED0F1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3550" y="3574638"/>
                        <a:ext cx="630555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70AA10B-5374-4679-B068-DB5A9815A30D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506239"/>
            <a:ext cx="10706100" cy="12452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This interval (0.92, 1.12) is not symmetric about </a:t>
            </a:r>
            <a:r>
              <a:rPr lang="en-US" altLang="en-US" i="1" dirty="0"/>
              <a:t>x</a:t>
            </a:r>
            <a:r>
              <a:rPr lang="en-US" altLang="en-US" dirty="0"/>
              <a:t> = 1. The distance from </a:t>
            </a:r>
            <a:r>
              <a:rPr lang="en-US" altLang="en-US" i="1" dirty="0"/>
              <a:t>x</a:t>
            </a:r>
            <a:r>
              <a:rPr lang="en-US" altLang="en-US" dirty="0"/>
              <a:t> = 1 to the left endpoint is 1 − 0.92 = 0.08 and the distance to the right endpoint is 0.12.</a:t>
            </a:r>
          </a:p>
        </p:txBody>
      </p:sp>
    </p:spTree>
    <p:extLst>
      <p:ext uri="{BB962C8B-B14F-4D97-AF65-F5344CB8AC3E}">
        <p14:creationId xmlns:p14="http://schemas.microsoft.com/office/powerpoint/2010/main" val="59620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DADC-1733-4965-806C-98230D4C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1 – Solution </a:t>
            </a:r>
            <a:r>
              <a:rPr lang="en-US" altLang="en-US" b="0" dirty="0"/>
              <a:t>(4 of 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A276-9B60-401C-8601-EEE68DA1078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735249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 can choose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 be the smaller of these numbers, that is,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0.08.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Then we can rewrite our inequalities in terms of distances as follows: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73DF-8917-4604-BF6F-000EB2B5B2A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99929" y="2481818"/>
            <a:ext cx="295787" cy="346075"/>
          </a:xfrm>
        </p:spPr>
        <p:txBody>
          <a:bodyPr/>
          <a:lstStyle/>
          <a:p>
            <a:r>
              <a:rPr lang="en-US" dirty="0"/>
              <a:t>if</a:t>
            </a:r>
          </a:p>
        </p:txBody>
      </p:sp>
      <p:graphicFrame>
        <p:nvGraphicFramePr>
          <p:cNvPr id="8" name="Content Placeholder 7" descr="abs(x minus 1) &lt; 0.08 then abs(((x^3) minus 5x + 6) minus 2) &lt; 0.2">
            <a:extLst>
              <a:ext uri="{FF2B5EF4-FFF2-40B4-BE49-F238E27FC236}">
                <a16:creationId xmlns:a16="http://schemas.microsoft.com/office/drawing/2014/main" id="{01F7FB47-B757-46C1-9706-948F7994A861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227057241"/>
              </p:ext>
            </p:extLst>
          </p:nvPr>
        </p:nvGraphicFramePr>
        <p:xfrm>
          <a:off x="2757488" y="2371725"/>
          <a:ext cx="59070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54" name="Equation" r:id="rId3" imgW="6006960" imgH="583920" progId="Equation.DSMT4">
                  <p:embed/>
                </p:oleObj>
              </mc:Choice>
              <mc:Fallback>
                <p:oleObj name="Equation" r:id="rId3" imgW="6006960" imgH="583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168A452-D568-453A-B1FC-071A8C4EB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7488" y="2371725"/>
                        <a:ext cx="5907087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12083-F036-4377-A44E-32FFD8B9742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292880"/>
            <a:ext cx="10718800" cy="183571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This just says that by keeping </a:t>
            </a:r>
            <a:r>
              <a:rPr lang="en-US" altLang="en-US" i="1" dirty="0"/>
              <a:t>x</a:t>
            </a:r>
            <a:r>
              <a:rPr lang="en-US" altLang="en-US" dirty="0"/>
              <a:t> within 0.08 of 1, we are able to keep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within 0.2 of 2.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Although we chose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sym typeface="Symbol" panose="05050102010706020507" pitchFamily="18" charset="2"/>
              </a:rPr>
              <a:t> = 0.08</a:t>
            </a:r>
            <a:r>
              <a:rPr lang="en-US" altLang="en-US" dirty="0"/>
              <a:t>, any smaller positive value of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/>
              <a:t> would also have worked.</a:t>
            </a:r>
          </a:p>
        </p:txBody>
      </p:sp>
    </p:spTree>
    <p:extLst>
      <p:ext uri="{BB962C8B-B14F-4D97-AF65-F5344CB8AC3E}">
        <p14:creationId xmlns:p14="http://schemas.microsoft.com/office/powerpoint/2010/main" val="414554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CDF0-04F1-4CF9-9E70-DE4BD951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1124-254D-4898-89CA-55B7DE990B0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505155" cy="352427"/>
          </a:xfrm>
        </p:spPr>
        <p:txBody>
          <a:bodyPr/>
          <a:lstStyle/>
          <a:p>
            <a:r>
              <a:rPr lang="en-US" altLang="en-US" dirty="0"/>
              <a:t>Prove that </a:t>
            </a:r>
          </a:p>
        </p:txBody>
      </p:sp>
      <p:graphicFrame>
        <p:nvGraphicFramePr>
          <p:cNvPr id="12" name="Content Placeholder 11" descr="lim_(x right arrow 3)(4x minus 5) = 7.&#10;">
            <a:extLst>
              <a:ext uri="{FF2B5EF4-FFF2-40B4-BE49-F238E27FC236}">
                <a16:creationId xmlns:a16="http://schemas.microsoft.com/office/drawing/2014/main" id="{7485F6D9-7046-4FE2-AB9D-0F63CAFABB2E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619061564"/>
              </p:ext>
            </p:extLst>
          </p:nvPr>
        </p:nvGraphicFramePr>
        <p:xfrm>
          <a:off x="2230438" y="1230313"/>
          <a:ext cx="21780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76" name="Equation" r:id="rId3" imgW="2095200" imgH="520560" progId="Equation.DSMT4">
                  <p:embed/>
                </p:oleObj>
              </mc:Choice>
              <mc:Fallback>
                <p:oleObj name="Equation" r:id="rId3" imgW="209520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6A1C13E-625D-4762-955A-0ADD07B57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0438" y="1230313"/>
                        <a:ext cx="21780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6BA81-4AFB-4E1B-935E-7E05FF931C3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910488"/>
            <a:ext cx="10712450" cy="1294351"/>
          </a:xfrm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olidFill>
                  <a:srgbClr val="0079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Preliminary analysis of the problem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guessing a value for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sz="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indent="339725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be a given positive number. We want to find a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48C13-D4ED-4784-963B-CCA82F1D8E7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476909" y="3571724"/>
            <a:ext cx="266290" cy="277607"/>
          </a:xfrm>
        </p:spPr>
        <p:txBody>
          <a:bodyPr/>
          <a:lstStyle/>
          <a:p>
            <a:r>
              <a:rPr lang="en-US" dirty="0"/>
              <a:t>if</a:t>
            </a:r>
          </a:p>
        </p:txBody>
      </p:sp>
      <p:graphicFrame>
        <p:nvGraphicFramePr>
          <p:cNvPr id="14" name="Content Placeholder 13" descr="0 &lt; abs(x minus 3) &lt; delta then abs((4x minus 5) minus 7) &lt; epsilon">
            <a:extLst>
              <a:ext uri="{FF2B5EF4-FFF2-40B4-BE49-F238E27FC236}">
                <a16:creationId xmlns:a16="http://schemas.microsoft.com/office/drawing/2014/main" id="{C1064A49-71D4-423A-9947-AE0D0A5BF775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4278885555"/>
              </p:ext>
            </p:extLst>
          </p:nvPr>
        </p:nvGraphicFramePr>
        <p:xfrm>
          <a:off x="3454400" y="3470275"/>
          <a:ext cx="528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77" name="Equation" r:id="rId5" imgW="5283000" imgH="482400" progId="Equation.DSMT4">
                  <p:embed/>
                </p:oleObj>
              </mc:Choice>
              <mc:Fallback>
                <p:oleObj name="Equation" r:id="rId5" imgW="528300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BB0BDA-D04F-4F63-8028-D8B70878D6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4400" y="3470275"/>
                        <a:ext cx="5283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40F3BF-1919-42AB-8833-58F8C5CA1E8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196725" y="4429488"/>
            <a:ext cx="590680" cy="301416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Content Placeholder 15" descr="abs((4x minus 5) minus 7) = abs(4x minus 12) = abs(4(x minus 3)) = 4abs(x minus 3).">
            <a:extLst>
              <a:ext uri="{FF2B5EF4-FFF2-40B4-BE49-F238E27FC236}">
                <a16:creationId xmlns:a16="http://schemas.microsoft.com/office/drawing/2014/main" id="{17FCBD8A-A5F6-49E3-BABB-187404C9203A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1836688073"/>
              </p:ext>
            </p:extLst>
          </p:nvPr>
        </p:nvGraphicFramePr>
        <p:xfrm>
          <a:off x="2921000" y="4338638"/>
          <a:ext cx="5829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78" name="Equation" r:id="rId7" imgW="5829120" imgH="482400" progId="Equation.DSMT4">
                  <p:embed/>
                </p:oleObj>
              </mc:Choice>
              <mc:Fallback>
                <p:oleObj name="Equation" r:id="rId7" imgW="5829120" imgH="4824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7AB7B0A-CFC6-408D-B667-10041DD9ED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1000" y="4338638"/>
                        <a:ext cx="5829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05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B0E3-CBC5-472C-9810-FC5DD4AF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2 – Solution </a:t>
            </a:r>
            <a:r>
              <a:rPr lang="en-US" altLang="en-US" b="0" dirty="0"/>
              <a:t>(1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9FFE-37B0-499B-AA47-DD45E59F231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189361" cy="35242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Therefore we want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5821A-2DA6-4B9F-BD99-891D3C98AD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53889" y="1916368"/>
            <a:ext cx="222045" cy="334963"/>
          </a:xfrm>
        </p:spPr>
        <p:txBody>
          <a:bodyPr/>
          <a:lstStyle/>
          <a:p>
            <a:r>
              <a:rPr lang="en-US" dirty="0"/>
              <a:t>if</a:t>
            </a:r>
          </a:p>
        </p:txBody>
      </p:sp>
      <p:graphicFrame>
        <p:nvGraphicFramePr>
          <p:cNvPr id="12" name="Content Placeholder 11" descr="0 &lt; abs(x minus 3) &lt; delta then 4abs(x minus 3) &lt; epsilon">
            <a:extLst>
              <a:ext uri="{FF2B5EF4-FFF2-40B4-BE49-F238E27FC236}">
                <a16:creationId xmlns:a16="http://schemas.microsoft.com/office/drawing/2014/main" id="{33F49C69-5B9B-42AF-BE26-F9E951978791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827217499"/>
              </p:ext>
            </p:extLst>
          </p:nvPr>
        </p:nvGraphicFramePr>
        <p:xfrm>
          <a:off x="2994025" y="1899754"/>
          <a:ext cx="463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798" name="Equation" r:id="rId3" imgW="4635360" imgH="431640" progId="Equation.DSMT4">
                  <p:embed/>
                </p:oleObj>
              </mc:Choice>
              <mc:Fallback>
                <p:oleObj name="Equation" r:id="rId3" imgW="463536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07D3357-51E1-40F0-9A5D-398EB4AC8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4025" y="1899754"/>
                        <a:ext cx="4635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DFD6A-A894-45B3-999B-5F7384F4975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665744" y="2701569"/>
            <a:ext cx="1298677" cy="334964"/>
          </a:xfrm>
        </p:spPr>
        <p:txBody>
          <a:bodyPr/>
          <a:lstStyle/>
          <a:p>
            <a:r>
              <a:rPr lang="en-US" altLang="en-US" dirty="0"/>
              <a:t>that is, if</a:t>
            </a:r>
            <a:endParaRPr lang="en-US" dirty="0"/>
          </a:p>
        </p:txBody>
      </p:sp>
      <p:graphicFrame>
        <p:nvGraphicFramePr>
          <p:cNvPr id="14" name="Content Placeholder 13" descr="0 &lt; abs(x minus 3) &lt; delta then abs(x minus 3) &lt; (epsilon∕4)">
            <a:extLst>
              <a:ext uri="{FF2B5EF4-FFF2-40B4-BE49-F238E27FC236}">
                <a16:creationId xmlns:a16="http://schemas.microsoft.com/office/drawing/2014/main" id="{426D6211-9299-481D-9971-F020C44EE932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116967398"/>
              </p:ext>
            </p:extLst>
          </p:nvPr>
        </p:nvGraphicFramePr>
        <p:xfrm>
          <a:off x="2965450" y="2692400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799" name="Equation" r:id="rId5" imgW="4431960" imgH="431640" progId="Equation.DSMT4">
                  <p:embed/>
                </p:oleObj>
              </mc:Choice>
              <mc:Fallback>
                <p:oleObj name="Equation" r:id="rId5" imgW="4431960" imgH="431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247116D-9E9B-4002-A633-AE8AC9376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5450" y="2692400"/>
                        <a:ext cx="4432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1D47BF-2A7C-46C1-8424-0F6A44E20A6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3829307"/>
            <a:ext cx="5089013" cy="352427"/>
          </a:xfrm>
        </p:spPr>
        <p:txBody>
          <a:bodyPr/>
          <a:lstStyle/>
          <a:p>
            <a:r>
              <a:rPr lang="en-US" altLang="en-US" dirty="0"/>
              <a:t>This suggests that we should choose</a:t>
            </a:r>
            <a:endParaRPr lang="en-US" dirty="0"/>
          </a:p>
        </p:txBody>
      </p:sp>
      <p:graphicFrame>
        <p:nvGraphicFramePr>
          <p:cNvPr id="16" name="Content Placeholder 15" descr="delta = (epsilon∕4).">
            <a:extLst>
              <a:ext uri="{FF2B5EF4-FFF2-40B4-BE49-F238E27FC236}">
                <a16:creationId xmlns:a16="http://schemas.microsoft.com/office/drawing/2014/main" id="{4C1C8B2B-E764-424D-BD20-CFFF6BCF6876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2124562822"/>
              </p:ext>
            </p:extLst>
          </p:nvPr>
        </p:nvGraphicFramePr>
        <p:xfrm>
          <a:off x="5799138" y="3575050"/>
          <a:ext cx="9477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800" name="Equation" r:id="rId7" imgW="850680" imgH="723600" progId="Equation.DSMT4">
                  <p:embed/>
                </p:oleObj>
              </mc:Choice>
              <mc:Fallback>
                <p:oleObj name="Equation" r:id="rId7" imgW="850680" imgH="723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AA510B5-DFAA-4015-AA5A-5596016CE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9138" y="3575050"/>
                        <a:ext cx="947737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306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53BC-C0AA-4FBF-92A5-A9AE059B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2 – Solution </a:t>
            </a:r>
            <a:r>
              <a:rPr lang="en-US" altLang="en-US" b="0" dirty="0"/>
              <a:t>(2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FB53-7998-49EF-9C18-C97335A0900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7832213" cy="327312"/>
          </a:xfrm>
        </p:spPr>
        <p:txBody>
          <a:bodyPr/>
          <a:lstStyle/>
          <a:p>
            <a:pPr>
              <a:buClr>
                <a:srgbClr val="A3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Proof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showing that this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works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). Given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choose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1" descr="delta = (epsilon∕4).">
            <a:extLst>
              <a:ext uri="{FF2B5EF4-FFF2-40B4-BE49-F238E27FC236}">
                <a16:creationId xmlns:a16="http://schemas.microsoft.com/office/drawing/2014/main" id="{2BA31495-C80F-42D8-9114-C4BF53F6EB65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688818978"/>
              </p:ext>
            </p:extLst>
          </p:nvPr>
        </p:nvGraphicFramePr>
        <p:xfrm>
          <a:off x="8586788" y="1244600"/>
          <a:ext cx="8524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56" name="Equation" r:id="rId3" imgW="787320" imgH="419040" progId="Equation.DSMT4">
                  <p:embed/>
                </p:oleObj>
              </mc:Choice>
              <mc:Fallback>
                <p:oleObj name="Equation" r:id="rId3" imgW="787320" imgH="419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8E6C1B8-41D9-467E-B7D7-64DF37F3D7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86788" y="1244600"/>
                        <a:ext cx="852487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1DA564-9066-430B-9F07-4AE1BC78D7D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606655" y="1293449"/>
            <a:ext cx="257781" cy="322913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If</a:t>
            </a:r>
            <a:endParaRPr lang="en-US" dirty="0"/>
          </a:p>
        </p:txBody>
      </p:sp>
      <p:graphicFrame>
        <p:nvGraphicFramePr>
          <p:cNvPr id="14" name="Content Placeholder 13" descr="0 &lt; abs(x minus 3) &lt; delta,">
            <a:extLst>
              <a:ext uri="{FF2B5EF4-FFF2-40B4-BE49-F238E27FC236}">
                <a16:creationId xmlns:a16="http://schemas.microsoft.com/office/drawing/2014/main" id="{F5636461-44B2-4FC6-A9D7-71C3A5CA50B7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825055083"/>
              </p:ext>
            </p:extLst>
          </p:nvPr>
        </p:nvGraphicFramePr>
        <p:xfrm>
          <a:off x="9880600" y="1268413"/>
          <a:ext cx="17335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57" name="Equation" r:id="rId5" imgW="1803240" imgH="431640" progId="Equation.DSMT4">
                  <p:embed/>
                </p:oleObj>
              </mc:Choice>
              <mc:Fallback>
                <p:oleObj name="Equation" r:id="rId5" imgW="1803240" imgH="431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C031AA3-AF2E-4160-8820-A292946421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0600" y="1268413"/>
                        <a:ext cx="1733550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EE8A70-249C-4CB4-91E4-4A936B895FF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209070" y="1794113"/>
            <a:ext cx="708220" cy="282748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then</a:t>
            </a:r>
            <a:endParaRPr lang="en-US" dirty="0"/>
          </a:p>
        </p:txBody>
      </p:sp>
      <p:graphicFrame>
        <p:nvGraphicFramePr>
          <p:cNvPr id="16" name="Content Placeholder 15" descr="abs((4x minus 5) minus 7) = abs(4x minus 12) = 4 abs(x minus 3) &lt; 4 delta = 4 abs(epsilon∕4) = epsilon">
            <a:extLst>
              <a:ext uri="{FF2B5EF4-FFF2-40B4-BE49-F238E27FC236}">
                <a16:creationId xmlns:a16="http://schemas.microsoft.com/office/drawing/2014/main" id="{8BD1E7B5-6CC5-4E8D-9F03-14E17FC829C1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972839665"/>
              </p:ext>
            </p:extLst>
          </p:nvPr>
        </p:nvGraphicFramePr>
        <p:xfrm>
          <a:off x="2882900" y="2244725"/>
          <a:ext cx="64198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58" name="Equation" r:id="rId7" imgW="6476760" imgH="812520" progId="Equation.DSMT4">
                  <p:embed/>
                </p:oleObj>
              </mc:Choice>
              <mc:Fallback>
                <p:oleObj name="Equation" r:id="rId7" imgW="6476760" imgH="8125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E92834F-80C4-45E8-B1EB-1F872E7095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2900" y="2244725"/>
                        <a:ext cx="6419850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9BB729-6759-4F8D-B856-F5E55C14814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223530" y="3200068"/>
            <a:ext cx="708221" cy="282748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Thus</a:t>
            </a:r>
          </a:p>
        </p:txBody>
      </p:sp>
      <p:graphicFrame>
        <p:nvGraphicFramePr>
          <p:cNvPr id="18" name="Content Placeholder 17" descr="if 0 &lt; abs(x minus 3) &lt; delta then abs((4x minus 5) minus 7) &lt; epsilon">
            <a:extLst>
              <a:ext uri="{FF2B5EF4-FFF2-40B4-BE49-F238E27FC236}">
                <a16:creationId xmlns:a16="http://schemas.microsoft.com/office/drawing/2014/main" id="{5DBB5724-43D0-43DD-99DC-30BE7CF470C7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4193058399"/>
              </p:ext>
            </p:extLst>
          </p:nvPr>
        </p:nvGraphicFramePr>
        <p:xfrm>
          <a:off x="2832100" y="3717925"/>
          <a:ext cx="57277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59" name="Equation" r:id="rId9" imgW="5562360" imgH="482400" progId="Equation.DSMT4">
                  <p:embed/>
                </p:oleObj>
              </mc:Choice>
              <mc:Fallback>
                <p:oleObj name="Equation" r:id="rId9" imgW="5562360" imgH="4824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3F2C28BA-4E03-4A00-9C7E-8887086CDD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2100" y="3717925"/>
                        <a:ext cx="5727700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230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077F-F657-47BD-9419-2C233B31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2 – Solution </a:t>
            </a:r>
            <a:r>
              <a:rPr lang="en-US" altLang="en-US" b="0" dirty="0"/>
              <a:t>(3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D996-46FA-4590-9C42-0AE606FC682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768203" cy="344441"/>
          </a:xfrm>
        </p:spPr>
        <p:txBody>
          <a:bodyPr/>
          <a:lstStyle/>
          <a:p>
            <a:r>
              <a:rPr lang="en-US" altLang="en-US" dirty="0"/>
              <a:t>Therefore, by the definition of a limit,</a:t>
            </a:r>
          </a:p>
        </p:txBody>
      </p:sp>
      <p:graphicFrame>
        <p:nvGraphicFramePr>
          <p:cNvPr id="12" name="Content Placeholder 11" descr="lim_(x right arrow 3) (4x minus 5) = 7">
            <a:extLst>
              <a:ext uri="{FF2B5EF4-FFF2-40B4-BE49-F238E27FC236}">
                <a16:creationId xmlns:a16="http://schemas.microsoft.com/office/drawing/2014/main" id="{181DCF7F-A309-4AD7-AE27-06DA715A5BF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695259976"/>
              </p:ext>
            </p:extLst>
          </p:nvPr>
        </p:nvGraphicFramePr>
        <p:xfrm>
          <a:off x="5056188" y="1746250"/>
          <a:ext cx="20732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49" name="Equation" r:id="rId3" imgW="2019240" imgH="520560" progId="Equation.DSMT4">
                  <p:embed/>
                </p:oleObj>
              </mc:Choice>
              <mc:Fallback>
                <p:oleObj name="Equation" r:id="rId3" imgW="201924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088FC8A-A247-4EF5-B7BA-D8896306D2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6188" y="1746250"/>
                        <a:ext cx="2073275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142C7-2DC0-40D9-B1C8-96CB124BD0D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735308"/>
            <a:ext cx="6108083" cy="392403"/>
          </a:xfrm>
        </p:spPr>
        <p:txBody>
          <a:bodyPr/>
          <a:lstStyle/>
          <a:p>
            <a:r>
              <a:rPr lang="en-US" altLang="en-US" dirty="0"/>
              <a:t>This example is illustrated by Figure 9. 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C5DDFE-5B9E-4973-8302-D119EE58F9E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684021" y="5852259"/>
            <a:ext cx="817605" cy="256981"/>
          </a:xfrm>
        </p:spPr>
        <p:txBody>
          <a:bodyPr/>
          <a:lstStyle/>
          <a:p>
            <a:r>
              <a:rPr lang="en-US" altLang="en-US" sz="1200" b="1" dirty="0"/>
              <a:t>Figure 9</a:t>
            </a:r>
          </a:p>
        </p:txBody>
      </p:sp>
      <p:pic>
        <p:nvPicPr>
          <p:cNvPr id="13" name="Content Placeholder 12" descr="A rising line y = 4 x minus 5 is graphed on the x y coordinate plane. The points 3 minus delta and 3 + delta are marked on either side of x = 3 on the x-axis. Vertical lines are drawn from x = 3 minus delta and x = 3 + delta d to the rising line. From the points of intersection, horizontal lines are drawn to the y-axis. The points of intersection are 7 minus epsilon and 7 + epsilon corresponding to the x-values 3 minus delta and 3 + delta respectively. ">
            <a:extLst>
              <a:ext uri="{FF2B5EF4-FFF2-40B4-BE49-F238E27FC236}">
                <a16:creationId xmlns:a16="http://schemas.microsoft.com/office/drawing/2014/main" id="{48A99530-B81B-4787-9853-FF3E77631D16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5"/>
          <a:stretch>
            <a:fillRect/>
          </a:stretch>
        </p:blipFill>
        <p:spPr>
          <a:xfrm>
            <a:off x="4934713" y="3309732"/>
            <a:ext cx="2194750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One-Sided Limits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5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8F51-BD21-4850-B826-39F6CD1F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(1 of 17)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42D2-FE45-4513-B131-01A8628A660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74998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 intuitive definition of a limit is inadequate for some purposes because such phrases as “</a:t>
            </a:r>
            <a:r>
              <a:rPr lang="en-US" altLang="en-US" i="1" dirty="0"/>
              <a:t>x</a:t>
            </a:r>
            <a:r>
              <a:rPr lang="en-US" altLang="en-US" dirty="0"/>
              <a:t> is close to 2” and  “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sz="400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) gets closer and closer to </a:t>
            </a:r>
            <a:r>
              <a:rPr lang="en-US" altLang="en-US" i="1" dirty="0"/>
              <a:t>L</a:t>
            </a:r>
            <a:r>
              <a:rPr lang="en-US" altLang="en-US" dirty="0"/>
              <a:t>” are vague.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altLang="en-US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In order to be able to prove conclusively that </a:t>
            </a:r>
          </a:p>
        </p:txBody>
      </p:sp>
      <p:graphicFrame>
        <p:nvGraphicFramePr>
          <p:cNvPr id="12" name="Content Placeholder 11" descr="lim_(x right arrow 0) ((x^3) + (cos(5x)∕(10,000)) = 0.0001  or lim_(x right arrow 0) ((sin(x))∕x) = 1">
            <a:extLst>
              <a:ext uri="{FF2B5EF4-FFF2-40B4-BE49-F238E27FC236}">
                <a16:creationId xmlns:a16="http://schemas.microsoft.com/office/drawing/2014/main" id="{EBE3F794-9E5C-4BC1-AF75-7B265F80561A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060792004"/>
              </p:ext>
            </p:extLst>
          </p:nvPr>
        </p:nvGraphicFramePr>
        <p:xfrm>
          <a:off x="2653086" y="3282761"/>
          <a:ext cx="6732093" cy="899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1" name="Equation" r:id="rId3" imgW="6273720" imgH="838080" progId="Equation.DSMT4">
                  <p:embed/>
                </p:oleObj>
              </mc:Choice>
              <mc:Fallback>
                <p:oleObj name="Equation" r:id="rId3" imgW="6273720" imgH="8380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F98B079-F34F-4650-A28B-C17FD06CF1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3086" y="3282761"/>
                        <a:ext cx="6732093" cy="899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24041C-4974-4B7F-BBF7-B4ADB6D8FBA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4682032"/>
            <a:ext cx="7850809" cy="356730"/>
          </a:xfrm>
        </p:spPr>
        <p:txBody>
          <a:bodyPr/>
          <a:lstStyle/>
          <a:p>
            <a:r>
              <a:rPr lang="en-US" altLang="en-US" dirty="0"/>
              <a:t>we must make the definition of a limit precise.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1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F16-BB23-4419-A083-BCD5ACC1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One-Sided Limits </a:t>
            </a:r>
            <a:r>
              <a:rPr lang="en-US" altLang="en-US" b="0" dirty="0"/>
              <a:t>(1 of 2)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7D4B-83D7-4164-BC17-4702426BB67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7299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intuitive definitions of one-sided limits can be precisely reformulated as follows.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2A135-5422-4987-8891-66371996D4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21852" y="2466292"/>
            <a:ext cx="6884896" cy="403069"/>
          </a:xfrm>
        </p:spPr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3 </a:t>
            </a:r>
            <a:r>
              <a:rPr lang="en-IN" b="1" dirty="0">
                <a:solidFill>
                  <a:srgbClr val="EF2E24"/>
                </a:solidFill>
              </a:rPr>
              <a:t>Precise Definition of Left-Hand Limit</a:t>
            </a:r>
            <a:endParaRPr lang="de-DE" b="1" dirty="0">
              <a:solidFill>
                <a:srgbClr val="EF2E24"/>
              </a:solidFill>
            </a:endParaRPr>
          </a:p>
        </p:txBody>
      </p:sp>
      <p:graphicFrame>
        <p:nvGraphicFramePr>
          <p:cNvPr id="12" name="Content Placeholder 11" descr="lim_(x right arrow a^negative) (f(x)) = L">
            <a:extLst>
              <a:ext uri="{FF2B5EF4-FFF2-40B4-BE49-F238E27FC236}">
                <a16:creationId xmlns:a16="http://schemas.microsoft.com/office/drawing/2014/main" id="{B65A04FA-A1D2-4FD0-8F61-EECAB6743779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424594263"/>
              </p:ext>
            </p:extLst>
          </p:nvPr>
        </p:nvGraphicFramePr>
        <p:xfrm>
          <a:off x="5013394" y="2957319"/>
          <a:ext cx="16287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65" name="Equation" r:id="rId3" imgW="1663560" imgH="533160" progId="Equation.DSMT4">
                  <p:embed/>
                </p:oleObj>
              </mc:Choice>
              <mc:Fallback>
                <p:oleObj name="Equation" r:id="rId3" imgW="1663560" imgH="533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E2E4675-25A6-4F0A-8F6E-B937367C99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3394" y="2957319"/>
                        <a:ext cx="1628775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4EE75-2B38-4035-9ED0-04AD75B7D8A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775372"/>
            <a:ext cx="10718800" cy="4395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for every number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0 there is a number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0 such that</a:t>
            </a:r>
          </a:p>
        </p:txBody>
      </p:sp>
      <p:graphicFrame>
        <p:nvGraphicFramePr>
          <p:cNvPr id="14" name="Content Placeholder 13" descr="if a minus delta &lt; x &lt; a then abs(f(x) minus L) &lt; epsilon">
            <a:extLst>
              <a:ext uri="{FF2B5EF4-FFF2-40B4-BE49-F238E27FC236}">
                <a16:creationId xmlns:a16="http://schemas.microsoft.com/office/drawing/2014/main" id="{0CEDEA42-A69F-4962-97C5-92F7D7200E13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788115338"/>
              </p:ext>
            </p:extLst>
          </p:nvPr>
        </p:nvGraphicFramePr>
        <p:xfrm>
          <a:off x="3422650" y="4400482"/>
          <a:ext cx="534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66" name="Equation" r:id="rId5" imgW="5346360" imgH="482400" progId="Equation.DSMT4">
                  <p:embed/>
                </p:oleObj>
              </mc:Choice>
              <mc:Fallback>
                <p:oleObj name="Equation" r:id="rId5" imgW="534636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0C201F3-8270-4380-AC37-4A34F8770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2650" y="4400482"/>
                        <a:ext cx="5346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281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BBE7-EE4F-45DB-9589-6A259843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One-Sided Limits 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6FFB-0B27-4ED1-9EC7-E0B2EECE2F09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4 </a:t>
            </a:r>
            <a:r>
              <a:rPr lang="en-IN" b="1" dirty="0">
                <a:solidFill>
                  <a:srgbClr val="EF2E24"/>
                </a:solidFill>
              </a:rPr>
              <a:t>Precise Definition of Right-Hand Limit</a:t>
            </a:r>
            <a:endParaRPr lang="en-US" dirty="0">
              <a:solidFill>
                <a:srgbClr val="EF2E24"/>
              </a:solidFill>
            </a:endParaRPr>
          </a:p>
        </p:txBody>
      </p:sp>
      <p:graphicFrame>
        <p:nvGraphicFramePr>
          <p:cNvPr id="12" name="Content Placeholder 11" descr="lim_(x right arrow a^+) (f(x)) = L">
            <a:extLst>
              <a:ext uri="{FF2B5EF4-FFF2-40B4-BE49-F238E27FC236}">
                <a16:creationId xmlns:a16="http://schemas.microsoft.com/office/drawing/2014/main" id="{BAB41E9A-4BE1-465F-AB3D-0109F1E3A081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392890893"/>
              </p:ext>
            </p:extLst>
          </p:nvPr>
        </p:nvGraphicFramePr>
        <p:xfrm>
          <a:off x="5124900" y="1800287"/>
          <a:ext cx="1610898" cy="5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9" name="Equation" r:id="rId3" imgW="1663560" imgH="533160" progId="Equation.DSMT4">
                  <p:embed/>
                </p:oleObj>
              </mc:Choice>
              <mc:Fallback>
                <p:oleObj name="Equation" r:id="rId3" imgW="1663560" imgH="533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C330DCC-42C5-459D-BC2F-E39B662D67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4900" y="1800287"/>
                        <a:ext cx="1610898" cy="5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F4F363-B93E-4CD4-A191-836F26A913C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712010"/>
            <a:ext cx="10712450" cy="39240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for every number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0 there is a number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0 such that</a:t>
            </a:r>
          </a:p>
        </p:txBody>
      </p:sp>
      <p:graphicFrame>
        <p:nvGraphicFramePr>
          <p:cNvPr id="14" name="Content Placeholder 13" descr="if a &lt; x &lt; a + delta, then abs(f(x) minus L) &lt; epsilon">
            <a:extLst>
              <a:ext uri="{FF2B5EF4-FFF2-40B4-BE49-F238E27FC236}">
                <a16:creationId xmlns:a16="http://schemas.microsoft.com/office/drawing/2014/main" id="{7335A16A-20AB-4710-B22F-B972ABA1EBCD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90389158"/>
              </p:ext>
            </p:extLst>
          </p:nvPr>
        </p:nvGraphicFramePr>
        <p:xfrm>
          <a:off x="3422650" y="3339690"/>
          <a:ext cx="534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0" name="Equation" r:id="rId5" imgW="5346360" imgH="482400" progId="Equation.DSMT4">
                  <p:embed/>
                </p:oleObj>
              </mc:Choice>
              <mc:Fallback>
                <p:oleObj name="Equation" r:id="rId5" imgW="534636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0CA77D-0E35-4E61-9D48-0AFB17C10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2650" y="3339690"/>
                        <a:ext cx="5346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12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4C79-EC15-4DAA-99B0-FD974E52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D9F6-D1C4-4448-9E81-F8AC23A1802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997632" cy="356870"/>
          </a:xfrm>
        </p:spPr>
        <p:txBody>
          <a:bodyPr/>
          <a:lstStyle/>
          <a:p>
            <a:r>
              <a:rPr lang="en-US" altLang="en-US" dirty="0"/>
              <a:t>Use Definition 4 to prove that</a:t>
            </a:r>
          </a:p>
        </p:txBody>
      </p:sp>
      <p:graphicFrame>
        <p:nvGraphicFramePr>
          <p:cNvPr id="8" name="Content Placeholder 7" descr="lim_(x right arrow 0^(+)) (sqrt(x)) = 0.">
            <a:extLst>
              <a:ext uri="{FF2B5EF4-FFF2-40B4-BE49-F238E27FC236}">
                <a16:creationId xmlns:a16="http://schemas.microsoft.com/office/drawing/2014/main" id="{E7F37254-650D-4AAE-93CB-D2E7B6F3569E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544051431"/>
              </p:ext>
            </p:extLst>
          </p:nvPr>
        </p:nvGraphicFramePr>
        <p:xfrm>
          <a:off x="4752975" y="1195388"/>
          <a:ext cx="17335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17" name="Equation" r:id="rId3" imgW="1562040" imgH="571320" progId="Equation.DSMT4">
                  <p:embed/>
                </p:oleObj>
              </mc:Choice>
              <mc:Fallback>
                <p:oleObj name="Equation" r:id="rId3" imgW="1562040" imgH="571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1D92ACF-4DEE-496D-8E59-19116EC16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2975" y="1195388"/>
                        <a:ext cx="173355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51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0533-D646-41F7-B439-E9793833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4 – Solution </a:t>
            </a:r>
            <a:r>
              <a:rPr lang="en-US" altLang="en-US" b="0" dirty="0"/>
              <a:t>(1 of 2)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74F1-BBC6-42BA-914E-AD1EEB40C20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48"/>
            <a:ext cx="11123968" cy="702899"/>
          </a:xfrm>
        </p:spPr>
        <p:txBody>
          <a:bodyPr/>
          <a:lstStyle/>
          <a:p>
            <a:pPr>
              <a:buClr>
                <a:srgbClr val="A3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G​uessing a value for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given positive number. Here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0 and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0, so we want to find a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such that</a:t>
            </a:r>
          </a:p>
        </p:txBody>
      </p:sp>
      <p:graphicFrame>
        <p:nvGraphicFramePr>
          <p:cNvPr id="21" name="Content Placeholder 20" descr="if 0 &lt; x &lt; delta then abs(sqrt(x) minus 0) &lt; epsilon">
            <a:extLst>
              <a:ext uri="{FF2B5EF4-FFF2-40B4-BE49-F238E27FC236}">
                <a16:creationId xmlns:a16="http://schemas.microsoft.com/office/drawing/2014/main" id="{B5ECDD31-60BA-45BC-9B8B-6E877428B490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990078356"/>
              </p:ext>
            </p:extLst>
          </p:nvPr>
        </p:nvGraphicFramePr>
        <p:xfrm>
          <a:off x="3224213" y="2035175"/>
          <a:ext cx="48720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7" name="Equation" r:id="rId3" imgW="4711680" imgH="558720" progId="Equation.DSMT4">
                  <p:embed/>
                </p:oleObj>
              </mc:Choice>
              <mc:Fallback>
                <p:oleObj name="Equation" r:id="rId3" imgW="4711680" imgH="5587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469CEE60-F639-4F6F-96B7-E51104656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4213" y="2035175"/>
                        <a:ext cx="487203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A8194-E771-422B-A729-06461CF090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863852"/>
            <a:ext cx="1018458" cy="323520"/>
          </a:xfrm>
        </p:spPr>
        <p:txBody>
          <a:bodyPr/>
          <a:lstStyle/>
          <a:p>
            <a:r>
              <a:rPr lang="en-US" altLang="en-US" dirty="0"/>
              <a:t>that is,</a:t>
            </a:r>
          </a:p>
        </p:txBody>
      </p:sp>
      <p:graphicFrame>
        <p:nvGraphicFramePr>
          <p:cNvPr id="23" name="Content Placeholder 22" descr="if 0 &lt; x &lt; delta then sqrt(x) &lt; epsilon">
            <a:extLst>
              <a:ext uri="{FF2B5EF4-FFF2-40B4-BE49-F238E27FC236}">
                <a16:creationId xmlns:a16="http://schemas.microsoft.com/office/drawing/2014/main" id="{3FCE4C6C-6105-4AF3-A615-FC11174A417D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405611421"/>
              </p:ext>
            </p:extLst>
          </p:nvPr>
        </p:nvGraphicFramePr>
        <p:xfrm>
          <a:off x="3198813" y="3279775"/>
          <a:ext cx="4487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8" name="Equation" r:id="rId5" imgW="4165560" imgH="431640" progId="Equation.DSMT4">
                  <p:embed/>
                </p:oleObj>
              </mc:Choice>
              <mc:Fallback>
                <p:oleObj name="Equation" r:id="rId5" imgW="4165560" imgH="4316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F0AFD818-BAE8-4B55-B290-58DC8183D7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8813" y="3279775"/>
                        <a:ext cx="4487862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AD9217-ED9E-4F0E-B2F1-1EF3351402B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4107353"/>
            <a:ext cx="5365750" cy="391947"/>
          </a:xfrm>
        </p:spPr>
        <p:txBody>
          <a:bodyPr/>
          <a:lstStyle/>
          <a:p>
            <a:r>
              <a:rPr lang="en-US" altLang="en-US" dirty="0"/>
              <a:t>or, squaring both sides of the inequality</a:t>
            </a:r>
            <a:endParaRPr lang="en-US" dirty="0"/>
          </a:p>
        </p:txBody>
      </p:sp>
      <p:graphicFrame>
        <p:nvGraphicFramePr>
          <p:cNvPr id="25" name="Content Placeholder 24" descr="sqrt(x) &lt; epsilon,">
            <a:extLst>
              <a:ext uri="{FF2B5EF4-FFF2-40B4-BE49-F238E27FC236}">
                <a16:creationId xmlns:a16="http://schemas.microsoft.com/office/drawing/2014/main" id="{E466F0A6-69BF-46CE-BBEA-FD332DF22C65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814141320"/>
              </p:ext>
            </p:extLst>
          </p:nvPr>
        </p:nvGraphicFramePr>
        <p:xfrm>
          <a:off x="6105525" y="4049713"/>
          <a:ext cx="97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9" name="Equation" r:id="rId7" imgW="977760" imgH="406080" progId="Equation.DSMT4">
                  <p:embed/>
                </p:oleObj>
              </mc:Choice>
              <mc:Fallback>
                <p:oleObj name="Equation" r:id="rId7" imgW="977760" imgH="4060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99C97837-BB5E-4539-B366-2B95A3992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5525" y="4049713"/>
                        <a:ext cx="977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C4123-6236-4354-9D5F-6AF676CB61D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188271" y="4119513"/>
            <a:ext cx="1019102" cy="336548"/>
          </a:xfrm>
        </p:spPr>
        <p:txBody>
          <a:bodyPr/>
          <a:lstStyle/>
          <a:p>
            <a:r>
              <a:rPr lang="en-US" altLang="en-US" dirty="0"/>
              <a:t>we get</a:t>
            </a:r>
            <a:endParaRPr lang="en-US" dirty="0"/>
          </a:p>
        </p:txBody>
      </p:sp>
      <p:graphicFrame>
        <p:nvGraphicFramePr>
          <p:cNvPr id="27" name="Content Placeholder 26" descr="if 0 &lt; x &lt; delta then x &lt; (epsilon)^2">
            <a:extLst>
              <a:ext uri="{FF2B5EF4-FFF2-40B4-BE49-F238E27FC236}">
                <a16:creationId xmlns:a16="http://schemas.microsoft.com/office/drawing/2014/main" id="{40AC5F3A-62CB-473A-A492-C4C232872484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998190966"/>
              </p:ext>
            </p:extLst>
          </p:nvPr>
        </p:nvGraphicFramePr>
        <p:xfrm>
          <a:off x="3243263" y="4689475"/>
          <a:ext cx="44846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0" name="Equation" r:id="rId9" imgW="4051080" imgH="444240" progId="Equation.DSMT4">
                  <p:embed/>
                </p:oleObj>
              </mc:Choice>
              <mc:Fallback>
                <p:oleObj name="Equation" r:id="rId9" imgW="4051080" imgH="44424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259DAE77-DE50-4AC2-986F-2E32A53F0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3263" y="4689475"/>
                        <a:ext cx="4484687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3A4C39-BC2C-4106-B7C1-340D4805D9B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5482981"/>
            <a:ext cx="5151438" cy="391947"/>
          </a:xfrm>
        </p:spPr>
        <p:txBody>
          <a:bodyPr/>
          <a:lstStyle/>
          <a:p>
            <a:r>
              <a:rPr lang="en-US" altLang="en-US" dirty="0"/>
              <a:t>This suggests that we should choose</a:t>
            </a:r>
            <a:endParaRPr lang="en-US" dirty="0"/>
          </a:p>
        </p:txBody>
      </p:sp>
      <p:graphicFrame>
        <p:nvGraphicFramePr>
          <p:cNvPr id="29" name="Content Placeholder 28" descr="delta = (epsilon)^2.">
            <a:extLst>
              <a:ext uri="{FF2B5EF4-FFF2-40B4-BE49-F238E27FC236}">
                <a16:creationId xmlns:a16="http://schemas.microsoft.com/office/drawing/2014/main" id="{A3A524DB-754F-4538-AD14-62F61CDB7DFC}"/>
              </a:ext>
            </a:extLst>
          </p:cNvPr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530053742"/>
              </p:ext>
            </p:extLst>
          </p:nvPr>
        </p:nvGraphicFramePr>
        <p:xfrm>
          <a:off x="5822950" y="5427663"/>
          <a:ext cx="942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1" name="Equation" r:id="rId11" imgW="901440" imgH="355320" progId="Equation.DSMT4">
                  <p:embed/>
                </p:oleObj>
              </mc:Choice>
              <mc:Fallback>
                <p:oleObj name="Equation" r:id="rId11" imgW="901440" imgH="35532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56D0220A-8AAB-4A26-95D3-A0E9498088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2950" y="5427663"/>
                        <a:ext cx="9429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98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3FDD-4AA6-4ECF-9C12-96B3C634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4 – Solution </a:t>
            </a:r>
            <a:r>
              <a:rPr lang="en-US" altLang="en-US" b="0" dirty="0"/>
              <a:t>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0ACE-63F5-4FCD-B0A8-03420FE8AA7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6121401" cy="388754"/>
          </a:xfrm>
        </p:spPr>
        <p:txBody>
          <a:bodyPr/>
          <a:lstStyle/>
          <a:p>
            <a:pPr>
              <a:buClr>
                <a:srgbClr val="A3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​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2.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Showing that this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works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Given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let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ontent Placeholder 19" descr="delta = (epsilon)^2.">
            <a:extLst>
              <a:ext uri="{FF2B5EF4-FFF2-40B4-BE49-F238E27FC236}">
                <a16:creationId xmlns:a16="http://schemas.microsoft.com/office/drawing/2014/main" id="{03847F00-0E33-4CF5-9168-3FC427C8AEC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153495864"/>
              </p:ext>
            </p:extLst>
          </p:nvPr>
        </p:nvGraphicFramePr>
        <p:xfrm>
          <a:off x="6818598" y="1217180"/>
          <a:ext cx="942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58" name="Equation" r:id="rId3" imgW="901440" imgH="355320" progId="Equation.DSMT4">
                  <p:embed/>
                </p:oleObj>
              </mc:Choice>
              <mc:Fallback>
                <p:oleObj name="Equation" r:id="rId3" imgW="901440" imgH="3553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AA92F5F4-6AE7-4EA3-9030-125479345B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8598" y="1217180"/>
                        <a:ext cx="9429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E7D94E-48AF-4F56-ABA9-742E3E34557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60877" y="1284839"/>
            <a:ext cx="2486178" cy="294109"/>
          </a:xfrm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0 &lt;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&lt;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</a:p>
        </p:txBody>
      </p:sp>
      <p:graphicFrame>
        <p:nvGraphicFramePr>
          <p:cNvPr id="22" name="Content Placeholder 21" descr="sqrt(x) &lt; sqrt(delta) = sqrt((epsilon)^2) = epsilon">
            <a:extLst>
              <a:ext uri="{FF2B5EF4-FFF2-40B4-BE49-F238E27FC236}">
                <a16:creationId xmlns:a16="http://schemas.microsoft.com/office/drawing/2014/main" id="{125CA6EF-ADF0-4180-8248-310F75333EC0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766858424"/>
              </p:ext>
            </p:extLst>
          </p:nvPr>
        </p:nvGraphicFramePr>
        <p:xfrm>
          <a:off x="4584700" y="1808163"/>
          <a:ext cx="2598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59" name="Equation" r:id="rId5" imgW="2527200" imgH="444240" progId="Equation.DSMT4">
                  <p:embed/>
                </p:oleObj>
              </mc:Choice>
              <mc:Fallback>
                <p:oleObj name="Equation" r:id="rId5" imgW="2527200" imgH="4442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8167EBC-C76B-4A40-B3AF-6C7F288D0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4700" y="1808163"/>
                        <a:ext cx="259873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0D101F-CFD8-41F5-BF33-870474BC96B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39837" y="2734243"/>
            <a:ext cx="517013" cy="333805"/>
          </a:xfrm>
        </p:spPr>
        <p:txBody>
          <a:bodyPr/>
          <a:lstStyle/>
          <a:p>
            <a:r>
              <a:rPr lang="en-US" altLang="en-US" dirty="0"/>
              <a:t> so</a:t>
            </a:r>
            <a:endParaRPr lang="en-US" dirty="0"/>
          </a:p>
        </p:txBody>
      </p:sp>
      <p:graphicFrame>
        <p:nvGraphicFramePr>
          <p:cNvPr id="24" name="Content Placeholder 23" descr="abs(sqrt(x) minus 0) &lt; epsilon">
            <a:extLst>
              <a:ext uri="{FF2B5EF4-FFF2-40B4-BE49-F238E27FC236}">
                <a16:creationId xmlns:a16="http://schemas.microsoft.com/office/drawing/2014/main" id="{352300A1-8AE6-4DD8-829B-04F897461CFB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959626936"/>
              </p:ext>
            </p:extLst>
          </p:nvPr>
        </p:nvGraphicFramePr>
        <p:xfrm>
          <a:off x="4765675" y="2621256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60" name="Equation" r:id="rId7" imgW="1473120" imgH="558720" progId="Equation.DSMT4">
                  <p:embed/>
                </p:oleObj>
              </mc:Choice>
              <mc:Fallback>
                <p:oleObj name="Equation" r:id="rId7" imgW="1473120" imgH="5587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3F906BEF-812F-4BAF-8D01-B352D9971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5675" y="2621256"/>
                        <a:ext cx="1473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A61FE6-24F5-447D-8F25-C1ADEABE414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599" y="3568728"/>
            <a:ext cx="5708446" cy="434017"/>
          </a:xfrm>
        </p:spPr>
        <p:txBody>
          <a:bodyPr/>
          <a:lstStyle/>
          <a:p>
            <a:r>
              <a:rPr lang="en-US" altLang="en-US" dirty="0"/>
              <a:t> According to Definition 4, this shows that</a:t>
            </a:r>
            <a:endParaRPr lang="en-US" dirty="0"/>
          </a:p>
        </p:txBody>
      </p:sp>
      <p:graphicFrame>
        <p:nvGraphicFramePr>
          <p:cNvPr id="26" name="Content Placeholder 25" descr="lim_(x right arrow 0^(+)) (sqrt(x)) = 0.">
            <a:extLst>
              <a:ext uri="{FF2B5EF4-FFF2-40B4-BE49-F238E27FC236}">
                <a16:creationId xmlns:a16="http://schemas.microsoft.com/office/drawing/2014/main" id="{16683F7D-B3E3-439B-BFD1-AD3920E930CE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33324822"/>
              </p:ext>
            </p:extLst>
          </p:nvPr>
        </p:nvGraphicFramePr>
        <p:xfrm>
          <a:off x="6378575" y="3493523"/>
          <a:ext cx="15049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61" name="Equation" r:id="rId9" imgW="1562040" imgH="571320" progId="Equation.DSMT4">
                  <p:embed/>
                </p:oleObj>
              </mc:Choice>
              <mc:Fallback>
                <p:oleObj name="Equation" r:id="rId9" imgW="1562040" imgH="57132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F42BA75-7294-44A5-A4F7-06825AF8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78575" y="3493523"/>
                        <a:ext cx="1504950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631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The Limit Laws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09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AFD0-F13C-43E6-BA49-BFF02E5A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Limit Laws </a:t>
            </a:r>
            <a:r>
              <a:rPr lang="en-US" altLang="en-US" b="0" dirty="0"/>
              <a:t>(1 of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522C-2CB5-4D9D-B356-64175FC93F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1"/>
            <a:ext cx="295787" cy="260350"/>
          </a:xfrm>
        </p:spPr>
        <p:txBody>
          <a:bodyPr/>
          <a:lstStyle/>
          <a:p>
            <a:r>
              <a:rPr lang="en-US" altLang="en-US" dirty="0"/>
              <a:t>If</a:t>
            </a:r>
            <a:endParaRPr lang="en-US" dirty="0"/>
          </a:p>
        </p:txBody>
      </p:sp>
      <p:graphicFrame>
        <p:nvGraphicFramePr>
          <p:cNvPr id="12" name="Content Placeholder 11" descr="lim_(x right arrow a) f(x) = L and lim_(x right arrow a) g(x) =  M">
            <a:extLst>
              <a:ext uri="{FF2B5EF4-FFF2-40B4-BE49-F238E27FC236}">
                <a16:creationId xmlns:a16="http://schemas.microsoft.com/office/drawing/2014/main" id="{50ECBAA1-5254-4108-ABD3-8DA73320753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460573747"/>
              </p:ext>
            </p:extLst>
          </p:nvPr>
        </p:nvGraphicFramePr>
        <p:xfrm>
          <a:off x="1023938" y="1277938"/>
          <a:ext cx="3813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81" name="Equation" r:id="rId3" imgW="4114800" imgH="520560" progId="Equation.DSMT4">
                  <p:embed/>
                </p:oleObj>
              </mc:Choice>
              <mc:Fallback>
                <p:oleObj name="Equation" r:id="rId3" imgW="411480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69A2F8C-DE43-4BB1-951C-7BDC3B1E3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938" y="1277938"/>
                        <a:ext cx="38131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CA6A5A-24C6-44C9-A88F-F1187888EA1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07838" y="1289051"/>
            <a:ext cx="2119401" cy="356730"/>
          </a:xfrm>
        </p:spPr>
        <p:txBody>
          <a:bodyPr/>
          <a:lstStyle/>
          <a:p>
            <a:r>
              <a:rPr lang="en-US" altLang="en-US" dirty="0"/>
              <a:t>both exist, then</a:t>
            </a:r>
            <a:endParaRPr lang="en-US" dirty="0"/>
          </a:p>
        </p:txBody>
      </p:sp>
      <p:graphicFrame>
        <p:nvGraphicFramePr>
          <p:cNvPr id="14" name="Content Placeholder 13" descr="lim_(x right arrow a) (f(x)) = L and lim_(x right arrow a) (g(x)) =  M">
            <a:extLst>
              <a:ext uri="{FF2B5EF4-FFF2-40B4-BE49-F238E27FC236}">
                <a16:creationId xmlns:a16="http://schemas.microsoft.com/office/drawing/2014/main" id="{848523EF-7C40-4016-8ADD-D061C13C06B6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826464635"/>
              </p:ext>
            </p:extLst>
          </p:nvPr>
        </p:nvGraphicFramePr>
        <p:xfrm>
          <a:off x="3598863" y="2030413"/>
          <a:ext cx="32813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82" name="Equation" r:id="rId5" imgW="3340080" imgH="545760" progId="Equation.DSMT4">
                  <p:embed/>
                </p:oleObj>
              </mc:Choice>
              <mc:Fallback>
                <p:oleObj name="Equation" r:id="rId5" imgW="3340080" imgH="5457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FA7947C-157C-49F1-9D73-FEFFC3BB2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8863" y="2030413"/>
                        <a:ext cx="328136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301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Infinite Limits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81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399C-8385-49A2-93F2-370D8487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Infinite Limits </a:t>
            </a:r>
            <a:r>
              <a:rPr lang="en-US" altLang="en-US" b="0" dirty="0"/>
              <a:t>(1 of 4)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804E-56FC-403A-9227-25A598245B6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38161"/>
          </a:xfrm>
        </p:spPr>
        <p:txBody>
          <a:bodyPr/>
          <a:lstStyle/>
          <a:p>
            <a:r>
              <a:rPr lang="en-US" altLang="en-US" dirty="0"/>
              <a:t>Infinite limits can also be defined in a precise way.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56096-DB8A-4BE4-B7F3-FC2A2CC98B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023635"/>
            <a:ext cx="10712450" cy="761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EF2E24"/>
                </a:solidFill>
              </a:rPr>
              <a:t>6 Precise Definition of an Infinite Limit</a:t>
            </a:r>
            <a:r>
              <a:rPr lang="en-US" dirty="0">
                <a:solidFill>
                  <a:srgbClr val="EF2E24"/>
                </a:solidFill>
              </a:rPr>
              <a:t> </a:t>
            </a:r>
            <a:r>
              <a:rPr lang="en-US" dirty="0"/>
              <a:t>Let </a:t>
            </a:r>
            <a:r>
              <a:rPr lang="en-US" i="1" dirty="0"/>
              <a:t>f</a:t>
            </a:r>
            <a:r>
              <a:rPr lang="en-US" dirty="0"/>
              <a:t> be a function defined on some open interval that contains the number </a:t>
            </a:r>
            <a:r>
              <a:rPr lang="en-US" i="1" dirty="0"/>
              <a:t>a</a:t>
            </a:r>
            <a:r>
              <a:rPr lang="en-US" dirty="0"/>
              <a:t>, except possibly at </a:t>
            </a:r>
            <a:r>
              <a:rPr lang="en-US" i="1" dirty="0"/>
              <a:t>a</a:t>
            </a:r>
            <a:r>
              <a:rPr lang="en-US" dirty="0"/>
              <a:t> itself. Then</a:t>
            </a:r>
          </a:p>
        </p:txBody>
      </p:sp>
      <p:graphicFrame>
        <p:nvGraphicFramePr>
          <p:cNvPr id="13" name="Content Placeholder 12" descr="lim_(x right arrow a) (f(x)) = infinity">
            <a:extLst>
              <a:ext uri="{FF2B5EF4-FFF2-40B4-BE49-F238E27FC236}">
                <a16:creationId xmlns:a16="http://schemas.microsoft.com/office/drawing/2014/main" id="{DA6E796A-F543-46B4-BE93-B9F0A6A58B1C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375245909"/>
              </p:ext>
            </p:extLst>
          </p:nvPr>
        </p:nvGraphicFramePr>
        <p:xfrm>
          <a:off x="5002934" y="2904666"/>
          <a:ext cx="162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09" name="Equation" r:id="rId3" imgW="1625400" imgH="520560" progId="Equation.DSMT4">
                  <p:embed/>
                </p:oleObj>
              </mc:Choice>
              <mc:Fallback>
                <p:oleObj name="Equation" r:id="rId3" imgW="1625400" imgH="5205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4214C00-2BFF-45F1-9BD2-949AB51E1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2934" y="2904666"/>
                        <a:ext cx="16256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2A3F9-3D73-4621-8DD6-FFA855B63B9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35000" y="3958805"/>
            <a:ext cx="10718800" cy="4014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means that for every positive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there is a positive number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</p:txBody>
      </p:sp>
      <p:graphicFrame>
        <p:nvGraphicFramePr>
          <p:cNvPr id="15" name="Content Placeholder 14" descr="if 0 &lt; abs(x minus a) &lt; delta then f(x) &gt; M">
            <a:extLst>
              <a:ext uri="{FF2B5EF4-FFF2-40B4-BE49-F238E27FC236}">
                <a16:creationId xmlns:a16="http://schemas.microsoft.com/office/drawing/2014/main" id="{820AB66E-ABD7-457B-8B28-D77093C833EE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787620291"/>
              </p:ext>
            </p:extLst>
          </p:nvPr>
        </p:nvGraphicFramePr>
        <p:xfrm>
          <a:off x="3834534" y="4396776"/>
          <a:ext cx="500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10" name="Equation" r:id="rId5" imgW="5003640" imgH="431640" progId="Equation.DSMT4">
                  <p:embed/>
                </p:oleObj>
              </mc:Choice>
              <mc:Fallback>
                <p:oleObj name="Equation" r:id="rId5" imgW="500364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387D7E0-2744-4693-813E-8883FFB818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4534" y="4396776"/>
                        <a:ext cx="5003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568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851E66-3E70-4FBD-92A9-8D8B3F8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/>
          <a:p>
            <a:r>
              <a:rPr lang="en-US" altLang="en-US" dirty="0"/>
              <a:t>Infinite Limits </a:t>
            </a:r>
            <a:r>
              <a:rPr lang="en-US" altLang="en-US" b="0" dirty="0"/>
              <a:t>(2 of 4)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3251-DDCE-4474-8C5F-3291683496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15894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says that the values of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can be made arbitrarily large (larger than any given number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by 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requiring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to be close enough to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(within a distance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depends on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but with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). A geometric illustration is shown in Figure 10.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7689F-99AD-42B3-8C07-8129138FED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1203" y="5699294"/>
            <a:ext cx="989595" cy="205872"/>
          </a:xfrm>
        </p:spPr>
        <p:txBody>
          <a:bodyPr/>
          <a:lstStyle/>
          <a:p>
            <a:r>
              <a:rPr lang="en-US" altLang="en-US" sz="1200" b="1" dirty="0"/>
              <a:t>Figure 10</a:t>
            </a:r>
          </a:p>
        </p:txBody>
      </p:sp>
      <p:pic>
        <p:nvPicPr>
          <p:cNvPr id="8" name="Content Placeholder 7" descr="A curve symmetric about x = a is graphed on the x y coordinate plane. One branch rises toward x = a and one branch falls away from x = a. The points a minus delta and a + delta are marked on either side of x = a on the x-axis. Vertical lines are drawn from these points to the curves. They intersect the curve at y = M. A horizontal line y = M is drawn.">
            <a:extLst>
              <a:ext uri="{FF2B5EF4-FFF2-40B4-BE49-F238E27FC236}">
                <a16:creationId xmlns:a16="http://schemas.microsoft.com/office/drawing/2014/main" id="{88F3690C-8CA0-45FE-B67D-5A7E001B4D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39522" y="2937795"/>
            <a:ext cx="2712955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BC8A-F87D-4619-BAC4-06BBA389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Precise Definition of a Limit</a:t>
            </a:r>
            <a:r>
              <a:rPr lang="en-US" altLang="en-US" dirty="0"/>
              <a:t> </a:t>
            </a:r>
            <a:r>
              <a:rPr lang="en-US" altLang="en-US" b="0" dirty="0"/>
              <a:t>(2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41CE-4940-4074-BE3E-A8E069FD9B74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altLang="en-US" dirty="0"/>
              <a:t>To motivate the precise definition of a limit, let’s consider the function</a:t>
            </a:r>
          </a:p>
        </p:txBody>
      </p:sp>
      <p:graphicFrame>
        <p:nvGraphicFramePr>
          <p:cNvPr id="12" name="Content Placeholder 11" descr="f(x) = 2x minus 1 if x != 3, and f(x) = 6 if x = 3">
            <a:extLst>
              <a:ext uri="{FF2B5EF4-FFF2-40B4-BE49-F238E27FC236}">
                <a16:creationId xmlns:a16="http://schemas.microsoft.com/office/drawing/2014/main" id="{95E3B541-FE49-4B21-8FEC-5164E0519E0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606732171"/>
              </p:ext>
            </p:extLst>
          </p:nvPr>
        </p:nvGraphicFramePr>
        <p:xfrm>
          <a:off x="3570847" y="1843926"/>
          <a:ext cx="3523989" cy="85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32" name="Equation" r:id="rId3" imgW="3543120" imgH="863280" progId="Equation.DSMT4">
                  <p:embed/>
                </p:oleObj>
              </mc:Choice>
              <mc:Fallback>
                <p:oleObj name="Equation" r:id="rId3" imgW="3543120" imgH="8632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CD4DE8F-1289-4262-9BAE-F38CBB2751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0847" y="1843926"/>
                        <a:ext cx="3523989" cy="85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445421-392C-4022-8BD6-94D2309584E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185672"/>
            <a:ext cx="10712450" cy="3243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Intuitively, it is clear that when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close to 3 but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≠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is close to 5,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D9BAA-101E-4128-A860-8CC4C3A0C84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601792"/>
            <a:ext cx="988961" cy="278140"/>
          </a:xfrm>
        </p:spPr>
        <p:txBody>
          <a:bodyPr/>
          <a:lstStyle/>
          <a:p>
            <a:r>
              <a:rPr lang="en-US" altLang="en-US" dirty="0"/>
              <a:t>and so</a:t>
            </a:r>
            <a:endParaRPr lang="en-US" dirty="0"/>
          </a:p>
        </p:txBody>
      </p:sp>
      <p:graphicFrame>
        <p:nvGraphicFramePr>
          <p:cNvPr id="13" name="Content Placeholder 12" descr="lim_(x right arrow 3) (f(x)) = 5.">
            <a:extLst>
              <a:ext uri="{FF2B5EF4-FFF2-40B4-BE49-F238E27FC236}">
                <a16:creationId xmlns:a16="http://schemas.microsoft.com/office/drawing/2014/main" id="{E4A4B742-6FD7-4CD4-B351-2C7E14DCBE46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814169975"/>
              </p:ext>
            </p:extLst>
          </p:nvPr>
        </p:nvGraphicFramePr>
        <p:xfrm>
          <a:off x="1712913" y="3591488"/>
          <a:ext cx="15621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33" name="Equation" r:id="rId5" imgW="1638000" imgH="520560" progId="Equation.DSMT4">
                  <p:embed/>
                </p:oleObj>
              </mc:Choice>
              <mc:Fallback>
                <p:oleObj name="Equation" r:id="rId5" imgW="1638000" imgH="5205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4FF7BD1-1B3B-4FAE-9DDF-C0ABA96D6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2913" y="3591488"/>
                        <a:ext cx="1562100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2B7C5E-F420-4692-90AB-22B08AC25CCF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71530"/>
            <a:ext cx="10712450" cy="167207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To obtain more detailed information about how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varies when </a:t>
            </a:r>
            <a:r>
              <a:rPr lang="en-US" altLang="en-US" i="1" dirty="0"/>
              <a:t>x</a:t>
            </a:r>
            <a:r>
              <a:rPr lang="en-US" altLang="en-US" dirty="0"/>
              <a:t> is close to 3, we ask the following question:  </a:t>
            </a:r>
          </a:p>
          <a:p>
            <a:pPr marL="914400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How close to 3 does </a:t>
            </a:r>
            <a:r>
              <a:rPr lang="en-US" altLang="en-US" i="1" dirty="0"/>
              <a:t>x</a:t>
            </a:r>
            <a:r>
              <a:rPr lang="en-US" altLang="en-US" dirty="0"/>
              <a:t> have to be so that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differs from 5 by less than 0.1?</a:t>
            </a:r>
          </a:p>
        </p:txBody>
      </p:sp>
    </p:spTree>
    <p:extLst>
      <p:ext uri="{BB962C8B-B14F-4D97-AF65-F5344CB8AC3E}">
        <p14:creationId xmlns:p14="http://schemas.microsoft.com/office/powerpoint/2010/main" val="3795299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9A9-3E94-4D40-8C00-F56F55F1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Infinite Limits </a:t>
            </a:r>
            <a:r>
              <a:rPr lang="en-US" altLang="en-US" b="0" dirty="0"/>
              <a:t>(3 of 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352C-B98E-4C5B-9991-FF61C8A1CD7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213995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Given any horizontal line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we can find a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0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such that if we restrict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 lie in the interval 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−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sz="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≠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then the curve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lies above the line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You can see that if a larger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chosen, then a smaller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may be required.</a:t>
            </a:r>
          </a:p>
        </p:txBody>
      </p:sp>
    </p:spTree>
    <p:extLst>
      <p:ext uri="{BB962C8B-B14F-4D97-AF65-F5344CB8AC3E}">
        <p14:creationId xmlns:p14="http://schemas.microsoft.com/office/powerpoint/2010/main" val="2979844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44DA-8BAF-4A75-A258-EDE56B1D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0C8A-4C6B-4E98-9226-4B292273244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102299" cy="292119"/>
          </a:xfrm>
        </p:spPr>
        <p:txBody>
          <a:bodyPr/>
          <a:lstStyle/>
          <a:p>
            <a:r>
              <a:rPr lang="en-US" altLang="en-US" dirty="0"/>
              <a:t>Use Definition 6 to prove that</a:t>
            </a:r>
          </a:p>
        </p:txBody>
      </p:sp>
      <p:graphicFrame>
        <p:nvGraphicFramePr>
          <p:cNvPr id="20" name="Content Placeholder 19" descr="lim_(x right arrow 0) (1∕(x^2)) = infinity.">
            <a:extLst>
              <a:ext uri="{FF2B5EF4-FFF2-40B4-BE49-F238E27FC236}">
                <a16:creationId xmlns:a16="http://schemas.microsoft.com/office/drawing/2014/main" id="{D046127B-261E-4753-B81D-10441760B11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068863163"/>
              </p:ext>
            </p:extLst>
          </p:nvPr>
        </p:nvGraphicFramePr>
        <p:xfrm>
          <a:off x="4768850" y="1111250"/>
          <a:ext cx="14287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25" name="Equation" r:id="rId3" imgW="1460160" imgH="736560" progId="Equation.DSMT4">
                  <p:embed/>
                </p:oleObj>
              </mc:Choice>
              <mc:Fallback>
                <p:oleObj name="Equation" r:id="rId3" imgW="1460160" imgH="736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96278CF-97ED-4D5B-920C-66562E98B2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8850" y="1111250"/>
                        <a:ext cx="142875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100B73-461D-437B-B420-2C189BA64FA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10706100" cy="821642"/>
          </a:xfrm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olidFill>
                  <a:srgbClr val="0079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be a given positive number. We want to find a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such that</a:t>
            </a:r>
          </a:p>
        </p:txBody>
      </p:sp>
      <p:graphicFrame>
        <p:nvGraphicFramePr>
          <p:cNvPr id="22" name="Content Placeholder 21" descr="if 0 &lt; abs(x) &lt; delta then (1∕(x^2)) &gt; M">
            <a:extLst>
              <a:ext uri="{FF2B5EF4-FFF2-40B4-BE49-F238E27FC236}">
                <a16:creationId xmlns:a16="http://schemas.microsoft.com/office/drawing/2014/main" id="{3D774705-A050-44B0-8E9B-301959760021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4079983339"/>
              </p:ext>
            </p:extLst>
          </p:nvPr>
        </p:nvGraphicFramePr>
        <p:xfrm>
          <a:off x="3952875" y="2776538"/>
          <a:ext cx="4452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26" name="Equation" r:id="rId5" imgW="4305240" imgH="736560" progId="Equation.DSMT4">
                  <p:embed/>
                </p:oleObj>
              </mc:Choice>
              <mc:Fallback>
                <p:oleObj name="Equation" r:id="rId5" imgW="4305240" imgH="736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28D0552-9ED7-47F5-84BF-5F03F88443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75" y="2776538"/>
                        <a:ext cx="445293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D1CB32-3FE5-41FA-995C-B6B3774AEEF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896046"/>
            <a:ext cx="635000" cy="331559"/>
          </a:xfrm>
        </p:spPr>
        <p:txBody>
          <a:bodyPr/>
          <a:lstStyle/>
          <a:p>
            <a:r>
              <a:rPr lang="en-US" altLang="en-US" dirty="0"/>
              <a:t>But </a:t>
            </a:r>
          </a:p>
        </p:txBody>
      </p:sp>
      <p:graphicFrame>
        <p:nvGraphicFramePr>
          <p:cNvPr id="24" name="Content Placeholder 23" descr="(1∕(x^2)) &gt; M left-right double arrow x^2 &lt; 1∕M left-right double arrow sqrt(x^2) &lt; sqrt(1∕M) left-right double arrow abs(x) &lt; 1∕(sqrt(M))">
            <a:extLst>
              <a:ext uri="{FF2B5EF4-FFF2-40B4-BE49-F238E27FC236}">
                <a16:creationId xmlns:a16="http://schemas.microsoft.com/office/drawing/2014/main" id="{20593498-D571-4D26-9BE5-509A9D326E49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282781528"/>
              </p:ext>
            </p:extLst>
          </p:nvPr>
        </p:nvGraphicFramePr>
        <p:xfrm>
          <a:off x="3090863" y="3613150"/>
          <a:ext cx="61039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27" name="Equation" r:id="rId7" imgW="5981400" imgH="850680" progId="Equation.DSMT4">
                  <p:embed/>
                </p:oleObj>
              </mc:Choice>
              <mc:Fallback>
                <p:oleObj name="Equation" r:id="rId7" imgW="5981400" imgH="8506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ADE22D28-1997-47E0-96C0-A84847A0A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0863" y="3613150"/>
                        <a:ext cx="6103937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525913-228A-48FB-9BAF-0773EAB94459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13642"/>
            <a:ext cx="2154084" cy="331559"/>
          </a:xfrm>
        </p:spPr>
        <p:txBody>
          <a:bodyPr/>
          <a:lstStyle/>
          <a:p>
            <a:r>
              <a:rPr lang="en-US" altLang="en-US" dirty="0"/>
              <a:t>So if we choose</a:t>
            </a:r>
            <a:endParaRPr lang="en-US" dirty="0"/>
          </a:p>
        </p:txBody>
      </p:sp>
      <p:graphicFrame>
        <p:nvGraphicFramePr>
          <p:cNvPr id="26" name="Content Placeholder 25" descr="delta = (1∕sqrt(M)) and 0 &lt; abs(x) &lt; delta = (1∕sqrt(M))">
            <a:extLst>
              <a:ext uri="{FF2B5EF4-FFF2-40B4-BE49-F238E27FC236}">
                <a16:creationId xmlns:a16="http://schemas.microsoft.com/office/drawing/2014/main" id="{2CDECFE7-C921-4390-8071-451590C30F34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3351457500"/>
              </p:ext>
            </p:extLst>
          </p:nvPr>
        </p:nvGraphicFramePr>
        <p:xfrm>
          <a:off x="2978150" y="4649788"/>
          <a:ext cx="392588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28" name="Equation" r:id="rId9" imgW="4228920" imgH="774360" progId="Equation.DSMT4">
                  <p:embed/>
                </p:oleObj>
              </mc:Choice>
              <mc:Fallback>
                <p:oleObj name="Equation" r:id="rId9" imgW="4228920" imgH="7743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E1302711-39C7-41A1-9811-39BF81840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8150" y="4649788"/>
                        <a:ext cx="3925888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9A428D-4EE8-43C8-A1ED-24C30476A26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003883" y="4816439"/>
            <a:ext cx="632834" cy="308260"/>
          </a:xfrm>
        </p:spPr>
        <p:txBody>
          <a:bodyPr/>
          <a:lstStyle/>
          <a:p>
            <a:r>
              <a:rPr lang="en-US" altLang="en-US" dirty="0"/>
              <a:t>then</a:t>
            </a:r>
            <a:endParaRPr lang="en-US" dirty="0"/>
          </a:p>
        </p:txBody>
      </p:sp>
      <p:graphicFrame>
        <p:nvGraphicFramePr>
          <p:cNvPr id="28" name="Content Placeholder 27" descr="(1∕(x^2)) &gt; M.">
            <a:extLst>
              <a:ext uri="{FF2B5EF4-FFF2-40B4-BE49-F238E27FC236}">
                <a16:creationId xmlns:a16="http://schemas.microsoft.com/office/drawing/2014/main" id="{D464E302-E18C-468E-A859-F62143FB776C}"/>
              </a:ext>
            </a:extLst>
          </p:cNvPr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434150324"/>
              </p:ext>
            </p:extLst>
          </p:nvPr>
        </p:nvGraphicFramePr>
        <p:xfrm>
          <a:off x="7721600" y="4629150"/>
          <a:ext cx="10795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29" name="Equation" r:id="rId11" imgW="1054080" imgH="736560" progId="Equation.DSMT4">
                  <p:embed/>
                </p:oleObj>
              </mc:Choice>
              <mc:Fallback>
                <p:oleObj name="Equation" r:id="rId11" imgW="1054080" imgH="7365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1478E5A-1E0B-4955-97D9-017306221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21600" y="4629150"/>
                        <a:ext cx="1079500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45E69C-4DBB-423D-8F4F-744F51297E7E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879078" y="4802926"/>
            <a:ext cx="2184713" cy="303045"/>
          </a:xfrm>
        </p:spPr>
        <p:txBody>
          <a:bodyPr/>
          <a:lstStyle/>
          <a:p>
            <a:r>
              <a:rPr lang="en-US" altLang="en-US" dirty="0"/>
              <a:t>This shows that</a:t>
            </a:r>
            <a:endParaRPr lang="en-US" dirty="0"/>
          </a:p>
        </p:txBody>
      </p:sp>
      <p:graphicFrame>
        <p:nvGraphicFramePr>
          <p:cNvPr id="30" name="Content Placeholder 29" descr="(1∕(x^2)) right arrow infinity as x right arrow 0.">
            <a:extLst>
              <a:ext uri="{FF2B5EF4-FFF2-40B4-BE49-F238E27FC236}">
                <a16:creationId xmlns:a16="http://schemas.microsoft.com/office/drawing/2014/main" id="{5B7B78C3-5341-466D-88EB-4CAEAFF37573}"/>
              </a:ext>
            </a:extLst>
          </p:cNvPr>
          <p:cNvGraphicFramePr>
            <a:graphicFrameLocks noGrp="1" noChangeAspect="1"/>
          </p:cNvGraphicFramePr>
          <p:nvPr>
            <p:ph sz="quarter" idx="34"/>
            <p:extLst>
              <p:ext uri="{D42A27DB-BD31-4B8C-83A1-F6EECF244321}">
                <p14:modId xmlns:p14="http://schemas.microsoft.com/office/powerpoint/2010/main" val="151422179"/>
              </p:ext>
            </p:extLst>
          </p:nvPr>
        </p:nvGraphicFramePr>
        <p:xfrm>
          <a:off x="769938" y="5375275"/>
          <a:ext cx="23653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30" name="Equation" r:id="rId13" imgW="2438280" imgH="736560" progId="Equation.DSMT4">
                  <p:embed/>
                </p:oleObj>
              </mc:Choice>
              <mc:Fallback>
                <p:oleObj name="Equation" r:id="rId13" imgW="2438280" imgH="73656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6B1E5C8D-7F38-4AD6-8D28-3D2A27E00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9938" y="5375275"/>
                        <a:ext cx="23653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05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F3A0-AF97-471B-8616-F685CF91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Infinite Limits </a:t>
            </a:r>
            <a:r>
              <a:rPr lang="en-US" altLang="en-US" b="0" dirty="0"/>
              <a:t>(4 of 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24C6-F0A4-47DA-B5FE-3A56ED68FC8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7761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EF2E24"/>
                </a:solidFill>
              </a:rPr>
              <a:t>7 Definition</a:t>
            </a:r>
            <a:r>
              <a:rPr lang="en-US" dirty="0">
                <a:solidFill>
                  <a:srgbClr val="EF2E24"/>
                </a:solidFill>
              </a:rPr>
              <a:t> </a:t>
            </a:r>
            <a:r>
              <a:rPr lang="en-US" dirty="0"/>
              <a:t>Let </a:t>
            </a:r>
            <a:r>
              <a:rPr lang="en-US" i="1" dirty="0"/>
              <a:t>f</a:t>
            </a:r>
            <a:r>
              <a:rPr lang="en-US" dirty="0"/>
              <a:t> be a function defined on some open interval that contains</a:t>
            </a:r>
            <a:br>
              <a:rPr lang="en-US" dirty="0"/>
            </a:br>
            <a:r>
              <a:rPr lang="en-US" dirty="0"/>
              <a:t>the number </a:t>
            </a:r>
            <a:r>
              <a:rPr lang="en-US" i="1" dirty="0"/>
              <a:t>a</a:t>
            </a:r>
            <a:r>
              <a:rPr lang="en-US" dirty="0"/>
              <a:t>, except possibly at </a:t>
            </a:r>
            <a:r>
              <a:rPr lang="en-US" i="1" dirty="0"/>
              <a:t>a</a:t>
            </a:r>
            <a:r>
              <a:rPr lang="en-US" dirty="0"/>
              <a:t> itself. Then</a:t>
            </a:r>
          </a:p>
        </p:txBody>
      </p:sp>
      <p:graphicFrame>
        <p:nvGraphicFramePr>
          <p:cNvPr id="12" name="Content Placeholder 11" descr="lim_(x right arrow a) (f(x)) = negative infinity">
            <a:extLst>
              <a:ext uri="{FF2B5EF4-FFF2-40B4-BE49-F238E27FC236}">
                <a16:creationId xmlns:a16="http://schemas.microsoft.com/office/drawing/2014/main" id="{9EA0D3DD-B1D6-475F-A936-083822621E63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880383903"/>
              </p:ext>
            </p:extLst>
          </p:nvPr>
        </p:nvGraphicFramePr>
        <p:xfrm>
          <a:off x="5402264" y="2148330"/>
          <a:ext cx="1663554" cy="48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52" name="Equation" r:id="rId3" imgW="1790640" imgH="520560" progId="Equation.DSMT4">
                  <p:embed/>
                </p:oleObj>
              </mc:Choice>
              <mc:Fallback>
                <p:oleObj name="Equation" r:id="rId3" imgW="179064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FB3012B-EAD4-4EBF-8E1B-68B67DFEB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2264" y="2148330"/>
                        <a:ext cx="1663554" cy="48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5AD004-BFD9-47E1-A02D-D8C24B789B0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999049"/>
            <a:ext cx="10712450" cy="324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means that for every negative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there is a positive number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</a:t>
            </a:r>
          </a:p>
        </p:txBody>
      </p:sp>
      <p:graphicFrame>
        <p:nvGraphicFramePr>
          <p:cNvPr id="14" name="Content Placeholder 13" descr="if 0 &lt; abs((x) minus a) &lt; delta then f(x) &lt; N">
            <a:extLst>
              <a:ext uri="{FF2B5EF4-FFF2-40B4-BE49-F238E27FC236}">
                <a16:creationId xmlns:a16="http://schemas.microsoft.com/office/drawing/2014/main" id="{BDB51F81-5B70-429E-9DBB-FA8B10D6C379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854903383"/>
              </p:ext>
            </p:extLst>
          </p:nvPr>
        </p:nvGraphicFramePr>
        <p:xfrm>
          <a:off x="3619500" y="3437382"/>
          <a:ext cx="495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53" name="Equation" r:id="rId5" imgW="4952880" imgH="431640" progId="Equation.DSMT4">
                  <p:embed/>
                </p:oleObj>
              </mc:Choice>
              <mc:Fallback>
                <p:oleObj name="Equation" r:id="rId5" imgW="4952880" imgH="431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B8CBDBD-1816-456F-BEDD-72F417DD84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9500" y="3437382"/>
                        <a:ext cx="4953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93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E8A7620-E510-4809-87C8-438F291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/>
          <a:p>
            <a:r>
              <a:rPr lang="en-IN" dirty="0"/>
              <a:t>The Precise Definition of a Limit</a:t>
            </a:r>
            <a:r>
              <a:rPr lang="en-US" altLang="en-US" dirty="0"/>
              <a:t> </a:t>
            </a:r>
            <a:r>
              <a:rPr lang="en-US" altLang="en-US" b="0" dirty="0"/>
              <a:t>(3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2782-132D-4471-BBC9-6683348F19F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717413" cy="289027"/>
          </a:xfrm>
        </p:spPr>
        <p:txBody>
          <a:bodyPr/>
          <a:lstStyle/>
          <a:p>
            <a:r>
              <a:rPr lang="en-US" altLang="en-US" dirty="0"/>
              <a:t>The distance from </a:t>
            </a:r>
            <a:r>
              <a:rPr lang="en-US" altLang="en-US" i="1" dirty="0"/>
              <a:t>x</a:t>
            </a:r>
            <a:r>
              <a:rPr lang="en-US" altLang="en-US" dirty="0"/>
              <a:t> to 3 is</a:t>
            </a:r>
            <a:endParaRPr lang="en-US" dirty="0"/>
          </a:p>
        </p:txBody>
      </p:sp>
      <p:graphicFrame>
        <p:nvGraphicFramePr>
          <p:cNvPr id="20" name="Content Placeholder 19" descr="abs(x minus 3)">
            <a:extLst>
              <a:ext uri="{FF2B5EF4-FFF2-40B4-BE49-F238E27FC236}">
                <a16:creationId xmlns:a16="http://schemas.microsoft.com/office/drawing/2014/main" id="{88ED9392-3442-4EE0-A5D1-B62BC3E95C7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240049297"/>
              </p:ext>
            </p:extLst>
          </p:nvPr>
        </p:nvGraphicFramePr>
        <p:xfrm>
          <a:off x="4403725" y="1238250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87" name="Equation" r:id="rId3" imgW="761760" imgH="431640" progId="Equation.DSMT4">
                  <p:embed/>
                </p:oleObj>
              </mc:Choice>
              <mc:Fallback>
                <p:oleObj name="Equation" r:id="rId3" imgW="761760" imgH="4316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5692622-B600-418D-B133-2CBA183170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3725" y="1238250"/>
                        <a:ext cx="762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0CA85-52BA-4FE1-B66F-4F126D15A68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276010" y="1290218"/>
            <a:ext cx="4525651" cy="380162"/>
          </a:xfrm>
        </p:spPr>
        <p:txBody>
          <a:bodyPr/>
          <a:lstStyle/>
          <a:p>
            <a:r>
              <a:rPr lang="en-US" altLang="en-US" dirty="0"/>
              <a:t>and the distance from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to 5 is</a:t>
            </a:r>
            <a:endParaRPr lang="en-US" dirty="0"/>
          </a:p>
        </p:txBody>
      </p:sp>
      <p:graphicFrame>
        <p:nvGraphicFramePr>
          <p:cNvPr id="22" name="Content Placeholder 21" descr="abs(f(x) minus 5)">
            <a:extLst>
              <a:ext uri="{FF2B5EF4-FFF2-40B4-BE49-F238E27FC236}">
                <a16:creationId xmlns:a16="http://schemas.microsoft.com/office/drawing/2014/main" id="{A17E8A86-6F95-4845-B315-ED5A063102BB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604508265"/>
              </p:ext>
            </p:extLst>
          </p:nvPr>
        </p:nvGraphicFramePr>
        <p:xfrm>
          <a:off x="9752013" y="1225550"/>
          <a:ext cx="11731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88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C32A103D-1046-4B33-BBF0-03D57CB249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52013" y="1225550"/>
                        <a:ext cx="1173162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D98B4-DE33-4C8F-A682-DFF34065F43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599" y="1791851"/>
            <a:ext cx="10188576" cy="32842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 our problem is to find a 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/>
              <a:t>(the Greek letter delta)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such that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Content Placeholder 23" descr="abs(f(x) minus 5) &lt; 0.1 if abs(x minus 3) &lt; delta but x != 3">
            <a:extLst>
              <a:ext uri="{FF2B5EF4-FFF2-40B4-BE49-F238E27FC236}">
                <a16:creationId xmlns:a16="http://schemas.microsoft.com/office/drawing/2014/main" id="{B1A3B57F-2CE3-4FDD-8229-66617BB05D55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807693975"/>
              </p:ext>
            </p:extLst>
          </p:nvPr>
        </p:nvGraphicFramePr>
        <p:xfrm>
          <a:off x="3624263" y="2368549"/>
          <a:ext cx="5331478" cy="45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89" name="Equation" r:id="rId7" imgW="5663880" imgH="482400" progId="Equation.DSMT4">
                  <p:embed/>
                </p:oleObj>
              </mc:Choice>
              <mc:Fallback>
                <p:oleObj name="Equation" r:id="rId7" imgW="5663880" imgH="4824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49623C4-0E24-46E0-89B3-37DE95CA46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24263" y="2368549"/>
                        <a:ext cx="5331478" cy="454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B380CC-D631-4962-B089-F443259FD3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316680"/>
            <a:ext cx="222045" cy="289027"/>
          </a:xfrm>
        </p:spPr>
        <p:txBody>
          <a:bodyPr/>
          <a:lstStyle/>
          <a:p>
            <a:r>
              <a:rPr lang="en-US" altLang="en-US" dirty="0"/>
              <a:t>If</a:t>
            </a:r>
            <a:endParaRPr lang="en-US" dirty="0"/>
          </a:p>
        </p:txBody>
      </p:sp>
      <p:graphicFrame>
        <p:nvGraphicFramePr>
          <p:cNvPr id="26" name="Content Placeholder 25" descr="abs(x minus 3) &gt; 0,">
            <a:extLst>
              <a:ext uri="{FF2B5EF4-FFF2-40B4-BE49-F238E27FC236}">
                <a16:creationId xmlns:a16="http://schemas.microsoft.com/office/drawing/2014/main" id="{01921AEC-9D28-477D-8F58-3394DE0937A3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575821407"/>
              </p:ext>
            </p:extLst>
          </p:nvPr>
        </p:nvGraphicFramePr>
        <p:xfrm>
          <a:off x="1049338" y="3244444"/>
          <a:ext cx="12938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90" name="Equation" r:id="rId9" imgW="1307880" imgH="431640" progId="Equation.DSMT4">
                  <p:embed/>
                </p:oleObj>
              </mc:Choice>
              <mc:Fallback>
                <p:oleObj name="Equation" r:id="rId9" imgW="1307880" imgH="431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BF1E18F1-271D-49E5-80A8-457B654532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9338" y="3244444"/>
                        <a:ext cx="1293812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A5CCE7-5BB6-43FF-8C29-4B3D8D4FEDA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422459" y="3315893"/>
            <a:ext cx="8918677" cy="350942"/>
          </a:xfrm>
        </p:spPr>
        <p:txBody>
          <a:bodyPr/>
          <a:lstStyle/>
          <a:p>
            <a:r>
              <a:rPr lang="en-US" altLang="en-US" dirty="0"/>
              <a:t>then </a:t>
            </a:r>
            <a:r>
              <a:rPr lang="en-US" altLang="en-US" i="1" dirty="0"/>
              <a:t>x</a:t>
            </a:r>
            <a:r>
              <a:rPr lang="en-US" altLang="en-US" dirty="0"/>
              <a:t> ≠ 3, so an equivalent formulation of our problem is to find a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E86A57-3EE6-45E6-BC07-5ED23E3BB0BC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57081" y="3764621"/>
            <a:ext cx="7055659" cy="350942"/>
          </a:xfrm>
        </p:spPr>
        <p:txBody>
          <a:bodyPr/>
          <a:lstStyle/>
          <a:p>
            <a:r>
              <a:rPr lang="en-US" altLang="en-US" dirty="0"/>
              <a:t>number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IN" dirty="0"/>
              <a:t> such </a:t>
            </a:r>
            <a:r>
              <a:rPr lang="en-US" altLang="en-US" dirty="0"/>
              <a:t>that</a:t>
            </a:r>
            <a:endParaRPr lang="en-US" dirty="0"/>
          </a:p>
        </p:txBody>
      </p:sp>
      <p:graphicFrame>
        <p:nvGraphicFramePr>
          <p:cNvPr id="28" name="Content Placeholder 27" descr="abs(f(x) minus 5) &lt; 0.1 if 0 &lt; abs(x minus 3) &lt; delta">
            <a:extLst>
              <a:ext uri="{FF2B5EF4-FFF2-40B4-BE49-F238E27FC236}">
                <a16:creationId xmlns:a16="http://schemas.microsoft.com/office/drawing/2014/main" id="{4D8DB5D2-44A3-442C-BBDA-2D473BB4E299}"/>
              </a:ext>
            </a:extLst>
          </p:cNvPr>
          <p:cNvGraphicFramePr>
            <a:graphicFrameLocks noGrp="1" noChangeAspect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2804553756"/>
              </p:ext>
            </p:extLst>
          </p:nvPr>
        </p:nvGraphicFramePr>
        <p:xfrm>
          <a:off x="3441700" y="4367212"/>
          <a:ext cx="3884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91" name="Equation" r:id="rId11" imgW="4114800" imgH="482400" progId="Equation.DSMT4">
                  <p:embed/>
                </p:oleObj>
              </mc:Choice>
              <mc:Fallback>
                <p:oleObj name="Equation" r:id="rId11" imgW="4114800" imgH="4824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4E4E24C-9817-4575-A251-921FCCF864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1700" y="4367212"/>
                        <a:ext cx="3884613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06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0672-F17C-479C-8F77-1FC8A778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(4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E140-F377-4BE8-A011-09439CE3B2A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436532"/>
            <a:ext cx="1814871" cy="344141"/>
          </a:xfrm>
        </p:spPr>
        <p:txBody>
          <a:bodyPr/>
          <a:lstStyle/>
          <a:p>
            <a:r>
              <a:rPr lang="en-US" altLang="en-US" dirty="0"/>
              <a:t>Notice that if</a:t>
            </a:r>
            <a:endParaRPr lang="en-US" dirty="0"/>
          </a:p>
        </p:txBody>
      </p:sp>
      <p:graphicFrame>
        <p:nvGraphicFramePr>
          <p:cNvPr id="12" name="Content Placeholder 11" descr="0 &lt; abs(x minus 3) &lt; ((0.1)∕2) = 0.05, then">
            <a:extLst>
              <a:ext uri="{FF2B5EF4-FFF2-40B4-BE49-F238E27FC236}">
                <a16:creationId xmlns:a16="http://schemas.microsoft.com/office/drawing/2014/main" id="{DB889B52-5E29-40D5-B135-DDF7E64F8A4E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127161942"/>
              </p:ext>
            </p:extLst>
          </p:nvPr>
        </p:nvGraphicFramePr>
        <p:xfrm>
          <a:off x="2505075" y="1203325"/>
          <a:ext cx="3752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84" name="Equation" r:id="rId3" imgW="3911400" imgH="787320" progId="Equation.DSMT4">
                  <p:embed/>
                </p:oleObj>
              </mc:Choice>
              <mc:Fallback>
                <p:oleObj name="Equation" r:id="rId3" imgW="3911400" imgH="7873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1E240CC-EFD8-4722-AAC1-FBB2C95C2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203325"/>
                        <a:ext cx="37528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3" descr="abs(f(x) minus 5) = abs((2x minus 1) minus 5) = abs(2x minus 6) = 2abs(x minus 3) &lt; 2(0.05) = 0.1">
            <a:extLst>
              <a:ext uri="{FF2B5EF4-FFF2-40B4-BE49-F238E27FC236}">
                <a16:creationId xmlns:a16="http://schemas.microsoft.com/office/drawing/2014/main" id="{3A4C52D6-0E0D-4FBF-9D6C-99575192B399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456130978"/>
              </p:ext>
            </p:extLst>
          </p:nvPr>
        </p:nvGraphicFramePr>
        <p:xfrm>
          <a:off x="738188" y="2325688"/>
          <a:ext cx="67865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85" name="Equation" r:id="rId5" imgW="7010280" imgH="990360" progId="Equation.DSMT4">
                  <p:embed/>
                </p:oleObj>
              </mc:Choice>
              <mc:Fallback>
                <p:oleObj name="Equation" r:id="rId5" imgW="7010280" imgH="990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D587050-642F-4BF4-8B69-825AB89A13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188" y="2325688"/>
                        <a:ext cx="6786562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D5A42-EC1F-4A0D-B431-81297334873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771371"/>
            <a:ext cx="1003710" cy="301628"/>
          </a:xfrm>
        </p:spPr>
        <p:txBody>
          <a:bodyPr/>
          <a:lstStyle/>
          <a:p>
            <a:r>
              <a:rPr lang="en-US" altLang="en-US" dirty="0"/>
              <a:t>that is,</a:t>
            </a:r>
          </a:p>
        </p:txBody>
      </p:sp>
      <p:graphicFrame>
        <p:nvGraphicFramePr>
          <p:cNvPr id="16" name="Content Placeholder 15" descr="abs(f(x) minus 5) &lt; 0.1 if 0 &lt; abs(x minus 3) &lt; 0.05">
            <a:extLst>
              <a:ext uri="{FF2B5EF4-FFF2-40B4-BE49-F238E27FC236}">
                <a16:creationId xmlns:a16="http://schemas.microsoft.com/office/drawing/2014/main" id="{0C666210-B0CD-42A6-A6D4-8867E7C99AB1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21863261"/>
              </p:ext>
            </p:extLst>
          </p:nvPr>
        </p:nvGraphicFramePr>
        <p:xfrm>
          <a:off x="3587750" y="3696914"/>
          <a:ext cx="501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86" name="Equation" r:id="rId7" imgW="5016240" imgH="482400" progId="Equation.DSMT4">
                  <p:embed/>
                </p:oleObj>
              </mc:Choice>
              <mc:Fallback>
                <p:oleObj name="Equation" r:id="rId7" imgW="5016240" imgH="4824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E998B52-374C-41A7-A326-F8632232AD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7750" y="3696914"/>
                        <a:ext cx="50165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F57A10-E234-4526-A41B-DB835217ED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871238"/>
            <a:ext cx="10712450" cy="83031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Thus an answer to the problem is given by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0.05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; that is, if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within a distance of 0.05 from 3, then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will be within a distance of 0.1 from 5.</a:t>
            </a:r>
          </a:p>
        </p:txBody>
      </p:sp>
    </p:spTree>
    <p:extLst>
      <p:ext uri="{BB962C8B-B14F-4D97-AF65-F5344CB8AC3E}">
        <p14:creationId xmlns:p14="http://schemas.microsoft.com/office/powerpoint/2010/main" val="240333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669D36-C58F-48D6-9908-F686892A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(5 of 17)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1C0775-9CCE-4056-8551-4F344A28B40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6721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If we change the number 0.1 in our problem to the smaller number 0.01, then by using the same method we find that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sz="400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) will differ from 5 by less than 0.01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933C69-AA26-47A2-919A-6F33A7EC1ED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304163"/>
            <a:ext cx="5634703" cy="386761"/>
          </a:xfrm>
        </p:spPr>
        <p:txBody>
          <a:bodyPr/>
          <a:lstStyle/>
          <a:p>
            <a:r>
              <a:rPr lang="en-US" altLang="en-US" dirty="0"/>
              <a:t>provided that </a:t>
            </a:r>
            <a:r>
              <a:rPr lang="en-US" altLang="en-US" i="1" dirty="0"/>
              <a:t>x</a:t>
            </a:r>
            <a:r>
              <a:rPr lang="en-US" altLang="en-US" dirty="0"/>
              <a:t> differs from 3 by less than</a:t>
            </a:r>
            <a:endParaRPr lang="en-US" dirty="0"/>
          </a:p>
        </p:txBody>
      </p:sp>
      <p:graphicFrame>
        <p:nvGraphicFramePr>
          <p:cNvPr id="17" name="Content Placeholder 16" descr="((0.01)∕2) = 0.005:">
            <a:extLst>
              <a:ext uri="{FF2B5EF4-FFF2-40B4-BE49-F238E27FC236}">
                <a16:creationId xmlns:a16="http://schemas.microsoft.com/office/drawing/2014/main" id="{E9E4A17E-8D38-48D6-8FCF-642C757CD404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261773046"/>
              </p:ext>
            </p:extLst>
          </p:nvPr>
        </p:nvGraphicFramePr>
        <p:xfrm>
          <a:off x="6376988" y="2084014"/>
          <a:ext cx="19494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8" name="Equation" r:id="rId3" imgW="2070000" imgH="787320" progId="Equation.DSMT4">
                  <p:embed/>
                </p:oleObj>
              </mc:Choice>
              <mc:Fallback>
                <p:oleObj name="Equation" r:id="rId3" imgW="2070000" imgH="7873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910D7A9-4F06-4C02-86F2-A971E5E1F1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6988" y="2084014"/>
                        <a:ext cx="1949450" cy="74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Content Placeholder 18" descr="abs(f(x) minus 5) &lt;0.01 if 0 &lt; abs(x minus 3) &lt; 0.005">
            <a:extLst>
              <a:ext uri="{FF2B5EF4-FFF2-40B4-BE49-F238E27FC236}">
                <a16:creationId xmlns:a16="http://schemas.microsoft.com/office/drawing/2014/main" id="{6690FF82-2AF1-4200-A993-E754029E6C5F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4216582395"/>
              </p:ext>
            </p:extLst>
          </p:nvPr>
        </p:nvGraphicFramePr>
        <p:xfrm>
          <a:off x="3416300" y="3103095"/>
          <a:ext cx="535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9" name="Equation" r:id="rId5" imgW="5359320" imgH="482400" progId="Equation.DSMT4">
                  <p:embed/>
                </p:oleObj>
              </mc:Choice>
              <mc:Fallback>
                <p:oleObj name="Equation" r:id="rId5" imgW="5359320" imgH="48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6073E0E-F4BF-48A2-BF9C-EE73E75E08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6300" y="3103095"/>
                        <a:ext cx="5359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CF8FF22-22F1-47EE-8E42-5CC0A99F145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864683"/>
            <a:ext cx="1224935" cy="376246"/>
          </a:xfrm>
        </p:spPr>
        <p:txBody>
          <a:bodyPr/>
          <a:lstStyle/>
          <a:p>
            <a:r>
              <a:rPr lang="en-US" altLang="en-US" dirty="0"/>
              <a:t>Similarly, </a:t>
            </a:r>
          </a:p>
        </p:txBody>
      </p:sp>
      <p:graphicFrame>
        <p:nvGraphicFramePr>
          <p:cNvPr id="21" name="Content Placeholder 20" descr="abs(f(x) minus 5) &lt;0.001 if 0 &lt; abs(x minus 3) &lt; 0.0005">
            <a:extLst>
              <a:ext uri="{FF2B5EF4-FFF2-40B4-BE49-F238E27FC236}">
                <a16:creationId xmlns:a16="http://schemas.microsoft.com/office/drawing/2014/main" id="{6EAAB569-4C9D-4786-BF83-B3801B88DDF7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479703748"/>
              </p:ext>
            </p:extLst>
          </p:nvPr>
        </p:nvGraphicFramePr>
        <p:xfrm>
          <a:off x="3241675" y="4282608"/>
          <a:ext cx="570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0" name="Equation" r:id="rId7" imgW="5702040" imgH="482400" progId="Equation.DSMT4">
                  <p:embed/>
                </p:oleObj>
              </mc:Choice>
              <mc:Fallback>
                <p:oleObj name="Equation" r:id="rId7" imgW="5702040" imgH="4824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6EA54A9C-E556-4B21-8ABB-A93B89528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1675" y="4282608"/>
                        <a:ext cx="5702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54D2A55-5782-43E7-AB03-559BB1EA364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5063952"/>
            <a:ext cx="10712450" cy="7112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numbers 0.1, 0.01, and 0.001 that we have considered are </a:t>
            </a:r>
            <a:r>
              <a:rPr lang="en-US" altLang="en-US" i="1" dirty="0"/>
              <a:t>error  tolerances</a:t>
            </a:r>
            <a:r>
              <a:rPr lang="en-US" altLang="en-US" dirty="0"/>
              <a:t> that we might allow.</a:t>
            </a:r>
          </a:p>
        </p:txBody>
      </p:sp>
    </p:spTree>
    <p:extLst>
      <p:ext uri="{BB962C8B-B14F-4D97-AF65-F5344CB8AC3E}">
        <p14:creationId xmlns:p14="http://schemas.microsoft.com/office/powerpoint/2010/main" val="232771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792515-714D-4728-9F88-BB16919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(6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68C7-754D-4D14-81D9-E223170BC1A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21802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For 5 to be the precise limit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sz="400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) as </a:t>
            </a:r>
            <a:r>
              <a:rPr lang="en-US" altLang="en-US" i="1" dirty="0"/>
              <a:t>x</a:t>
            </a:r>
            <a:r>
              <a:rPr lang="en-US" altLang="en-US" dirty="0"/>
              <a:t> approaches 3, we must not only be able to bring the difference between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sz="400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) and 5 below each of these three numbers; we must be able to bring it below </a:t>
            </a:r>
            <a:r>
              <a:rPr lang="en-US" altLang="en-US" i="1" dirty="0"/>
              <a:t>any</a:t>
            </a:r>
            <a:r>
              <a:rPr lang="en-US" altLang="en-US" dirty="0"/>
              <a:t> positive number.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And, by the same reasoning, we can! If we write </a:t>
            </a:r>
            <a:r>
              <a:rPr lang="el-GR" altLang="en-US" i="1" dirty="0"/>
              <a:t>ε</a:t>
            </a:r>
            <a:r>
              <a:rPr lang="en-US" altLang="en-US" i="1" dirty="0"/>
              <a:t> </a:t>
            </a:r>
            <a:r>
              <a:rPr lang="en-US" altLang="en-US" dirty="0"/>
              <a:t>(the Greek letter epsilon) for an arbitrary positive number, then we find as before that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24F97-4FC8-43BE-8C01-13D4130088E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26187" y="3804162"/>
            <a:ext cx="354781" cy="346075"/>
          </a:xfrm>
        </p:spPr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1</a:t>
            </a:r>
          </a:p>
        </p:txBody>
      </p:sp>
      <p:graphicFrame>
        <p:nvGraphicFramePr>
          <p:cNvPr id="8" name="Content Placeholder 7" descr="abs(f(x) minus 5) &lt;epsilon if 0 &lt; abs(x minus 3) &lt; delta = (epsilon∕2)">
            <a:extLst>
              <a:ext uri="{FF2B5EF4-FFF2-40B4-BE49-F238E27FC236}">
                <a16:creationId xmlns:a16="http://schemas.microsoft.com/office/drawing/2014/main" id="{52D225ED-473B-4D80-B796-A9B34856EAA1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201290376"/>
              </p:ext>
            </p:extLst>
          </p:nvPr>
        </p:nvGraphicFramePr>
        <p:xfrm>
          <a:off x="3402013" y="3594100"/>
          <a:ext cx="47323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2" name="Equation" r:id="rId3" imgW="4927320" imgH="723600" progId="Equation.DSMT4">
                  <p:embed/>
                </p:oleObj>
              </mc:Choice>
              <mc:Fallback>
                <p:oleObj name="Equation" r:id="rId3" imgW="4927320" imgH="723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EB49011-1A74-4293-AAB6-A03524DF1E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013" y="3594100"/>
                        <a:ext cx="47323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33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F079-3C47-49B4-B843-191A42A4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Precise Definition of a Limit </a:t>
            </a:r>
            <a:r>
              <a:rPr lang="en-US" altLang="en-US" b="0" dirty="0"/>
              <a:t>(7 of 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0B01-BADD-49E4-9CBF-D21D1607189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929374" cy="8469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This is a precise way of saying that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close to 5 when </a:t>
            </a:r>
            <a:r>
              <a:rPr lang="en-US" altLang="en-US" i="1" dirty="0"/>
              <a:t>x</a:t>
            </a:r>
            <a:r>
              <a:rPr lang="en-US" altLang="en-US" dirty="0"/>
              <a:t> is close to 3 because (1) says that we can make the values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within an arbitrary distance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7F9F-98CD-4D54-A099-0D09055FAC8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136035"/>
            <a:ext cx="7389651" cy="338865"/>
          </a:xfrm>
        </p:spPr>
        <p:txBody>
          <a:bodyPr/>
          <a:lstStyle/>
          <a:p>
            <a:r>
              <a:rPr lang="el-GR" altLang="en-US" i="1" dirty="0"/>
              <a:t>ε</a:t>
            </a:r>
            <a:r>
              <a:rPr lang="en-US" altLang="en-US" dirty="0"/>
              <a:t> from 5 by </a:t>
            </a:r>
            <a:r>
              <a:rPr lang="en-IN" altLang="en-US" dirty="0"/>
              <a:t>restricting</a:t>
            </a:r>
            <a:r>
              <a:rPr lang="en-US" altLang="en-US" dirty="0"/>
              <a:t> the values of </a:t>
            </a:r>
            <a:r>
              <a:rPr lang="en-US" altLang="en-US" i="1" dirty="0"/>
              <a:t>x</a:t>
            </a:r>
            <a:r>
              <a:rPr lang="en-US" altLang="en-US" dirty="0"/>
              <a:t> within a distance</a:t>
            </a:r>
            <a:endParaRPr lang="en-US" dirty="0"/>
          </a:p>
        </p:txBody>
      </p:sp>
      <p:graphicFrame>
        <p:nvGraphicFramePr>
          <p:cNvPr id="20" name="Content Placeholder 19" descr="(epsilon∕2)">
            <a:extLst>
              <a:ext uri="{FF2B5EF4-FFF2-40B4-BE49-F238E27FC236}">
                <a16:creationId xmlns:a16="http://schemas.microsoft.com/office/drawing/2014/main" id="{BE92AC57-A43C-4D6D-B6E8-094AF78E88C7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63683093"/>
              </p:ext>
            </p:extLst>
          </p:nvPr>
        </p:nvGraphicFramePr>
        <p:xfrm>
          <a:off x="8143112" y="2035262"/>
          <a:ext cx="260569" cy="57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69" name="Equation" r:id="rId3" imgW="190440" imgH="419040" progId="Equation.DSMT4">
                  <p:embed/>
                </p:oleObj>
              </mc:Choice>
              <mc:Fallback>
                <p:oleObj name="Equation" r:id="rId3" imgW="190440" imgH="419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D494174D-11EC-4FC0-990B-8B0AF23B2F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3112" y="2035262"/>
                        <a:ext cx="260569" cy="57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00F1D-3D7B-4311-A656-3C7B9925999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457469" y="2151381"/>
            <a:ext cx="2500199" cy="32352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from 3 (but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3).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883706-130D-4236-BCAF-4A35D5C4DF0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599" y="2559004"/>
            <a:ext cx="6090329" cy="393202"/>
          </a:xfrm>
        </p:spPr>
        <p:txBody>
          <a:bodyPr/>
          <a:lstStyle/>
          <a:p>
            <a:r>
              <a:rPr lang="en-US" altLang="en-US" dirty="0"/>
              <a:t>Note that (1) can be rewritten as follows: if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CB566E-C631-43A1-BC21-C2C621145D2F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004345" y="3074244"/>
            <a:ext cx="3231333" cy="32352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3 −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&lt; 3 +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B534EA-30D5-4FFD-9385-793DDD40707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577065"/>
            <a:ext cx="635000" cy="303459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069AC1-66D1-4AC6-B21C-CCE7FF37C58A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2009703" y="4181274"/>
            <a:ext cx="2500199" cy="333514"/>
          </a:xfrm>
        </p:spPr>
        <p:txBody>
          <a:bodyPr/>
          <a:lstStyle/>
          <a:p>
            <a:r>
              <a:rPr lang="en-US" altLang="en-US" dirty="0"/>
              <a:t>5 − </a:t>
            </a:r>
            <a:r>
              <a:rPr lang="el-GR" altLang="en-US" i="1" dirty="0"/>
              <a:t>ε</a:t>
            </a:r>
            <a:r>
              <a:rPr lang="en-US" altLang="en-US" dirty="0"/>
              <a:t> &lt;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sz="400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) &lt; 5 +</a:t>
            </a:r>
            <a:r>
              <a:rPr lang="el-GR" altLang="en-US" i="1" dirty="0"/>
              <a:t> ε</a:t>
            </a:r>
            <a:endParaRPr lang="en-US" altLang="en-US" i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997C15-5BAF-45F3-944E-5C8CF0E7C86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4770574"/>
            <a:ext cx="4572000" cy="410294"/>
          </a:xfrm>
        </p:spPr>
        <p:txBody>
          <a:bodyPr/>
          <a:lstStyle/>
          <a:p>
            <a:r>
              <a:rPr lang="en-US" altLang="en-US" dirty="0"/>
              <a:t>and this is illustrated in Figure 1.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BE91C2-5B43-4922-BFC2-E2EB52B12F01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474882" y="5888948"/>
            <a:ext cx="842302" cy="206984"/>
          </a:xfrm>
        </p:spPr>
        <p:txBody>
          <a:bodyPr/>
          <a:lstStyle/>
          <a:p>
            <a:r>
              <a:rPr lang="en-US" altLang="en-US" sz="1200" b="1" dirty="0"/>
              <a:t>Figure 1</a:t>
            </a:r>
          </a:p>
        </p:txBody>
      </p:sp>
      <p:pic>
        <p:nvPicPr>
          <p:cNvPr id="22" name="Content Placeholder 21" descr="A rising line is graphed on the x y coordinate plane. It has an open circle at point (3, 5). A closed circle is marked above the line for x = 3. The points 3 minus delta and 3 + delta are marked on either side of x = 3 on the x-axis. A label below this interval reads as when x is in here (x != 3). Vertical lines are drawn from x = 3 minus delta and x = 3 + delta d to the rising line. From the points of intersection, horizontal lines are drawn to the y-axis. The points of intersection are 5 minus epsilon and 5 + epsilon corresponding to the x-values 3 minus delta and 3 + delta, respectively. A label to the left of this interval reads as f(x) is in here.">
            <a:extLst>
              <a:ext uri="{FF2B5EF4-FFF2-40B4-BE49-F238E27FC236}">
                <a16:creationId xmlns:a16="http://schemas.microsoft.com/office/drawing/2014/main" id="{0BDB8CE0-56BD-4878-9B3C-5A853C26F79B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5"/>
          <a:stretch>
            <a:fillRect/>
          </a:stretch>
        </p:blipFill>
        <p:spPr>
          <a:xfrm>
            <a:off x="7449522" y="2831183"/>
            <a:ext cx="2859272" cy="2956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94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60B298-C6B1-4CA0-A44C-8B6FAB39D879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a4d2ff27-a226-42e2-a79e-c1ae662d212e"/>
    <ds:schemaRef ds:uri="http://purl.org/dc/dcmitype/"/>
    <ds:schemaRef ds:uri="f856fc18-c0f7-462c-a53d-fc2610d0c4c8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3520c62-91d1-4715-93cb-6b6cc6733a1f"/>
  </ds:schemaRefs>
</ds:datastoreItem>
</file>

<file path=customXml/itemProps4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4439</TotalTime>
  <Words>2433</Words>
  <Application>Microsoft Office PowerPoint</Application>
  <PresentationFormat>Widescreen</PresentationFormat>
  <Paragraphs>201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Helvetica</vt:lpstr>
      <vt:lpstr>LucidaGrande</vt:lpstr>
      <vt:lpstr>Open Sans</vt:lpstr>
      <vt:lpstr>Summer Font</vt:lpstr>
      <vt:lpstr>Times New Roman</vt:lpstr>
      <vt:lpstr>1_Office Theme</vt:lpstr>
      <vt:lpstr>Equation</vt:lpstr>
      <vt:lpstr>2</vt:lpstr>
      <vt:lpstr>2.4</vt:lpstr>
      <vt:lpstr>The Precise Definition of a Limit (1 of 17)</vt:lpstr>
      <vt:lpstr>The Precise Definition of a Limit (2 of 17)</vt:lpstr>
      <vt:lpstr>The Precise Definition of a Limit (3 of 17)</vt:lpstr>
      <vt:lpstr>The Precise Definition of a Limit (4 of 17)</vt:lpstr>
      <vt:lpstr>The Precise Definition of a Limit (5 of 17)</vt:lpstr>
      <vt:lpstr>The Precise Definition of a Limit (6 of 17)</vt:lpstr>
      <vt:lpstr>The Precise Definition of a Limit (7 of 17)</vt:lpstr>
      <vt:lpstr>The Precise Definition of a Limit (8 of 17)</vt:lpstr>
      <vt:lpstr>The Precise Definition of a Limit (9 of 17)</vt:lpstr>
      <vt:lpstr>The Precise Definition of a Limit (10 of 17)</vt:lpstr>
      <vt:lpstr>The Precise Definition of a Limit (11 of 17)</vt:lpstr>
      <vt:lpstr>The Precise Definition of a Limit (12 of 17)</vt:lpstr>
      <vt:lpstr>The Precise Definition of a Limit (13 of 17)</vt:lpstr>
      <vt:lpstr>The Precise Definition of a Limit (14 of 17)</vt:lpstr>
      <vt:lpstr>The Precise Definition of a Limit (15 of 17)</vt:lpstr>
      <vt:lpstr>The Precise Definition of a Limit (16 of 17)</vt:lpstr>
      <vt:lpstr>The Precise Definition of a Limit (17 of 17)</vt:lpstr>
      <vt:lpstr>Example 1</vt:lpstr>
      <vt:lpstr>Example 1 – Solution (1 of 4)</vt:lpstr>
      <vt:lpstr>Example 1 – Solution (2 of 4)</vt:lpstr>
      <vt:lpstr>Example 1 – Solution (3 of 4)</vt:lpstr>
      <vt:lpstr>Example 1 – Solution (4 of 4)</vt:lpstr>
      <vt:lpstr>Example 2</vt:lpstr>
      <vt:lpstr>Example 2 – Solution (1 of 3)</vt:lpstr>
      <vt:lpstr>Example 2 – Solution (2 of 3)</vt:lpstr>
      <vt:lpstr>Example 2 – Solution (3 of 3)</vt:lpstr>
      <vt:lpstr>One-Sided Limits</vt:lpstr>
      <vt:lpstr>One-Sided Limits (1 of 2)</vt:lpstr>
      <vt:lpstr>One-Sided Limits (2 of 2)</vt:lpstr>
      <vt:lpstr>Example 4</vt:lpstr>
      <vt:lpstr>Example 4 – Solution (1 of 2)</vt:lpstr>
      <vt:lpstr>Example 4 – Solution (2 of 2)</vt:lpstr>
      <vt:lpstr>The Limit Laws</vt:lpstr>
      <vt:lpstr>The Limit Laws (1 of 1)</vt:lpstr>
      <vt:lpstr>Infinite Limits</vt:lpstr>
      <vt:lpstr>Infinite Limits (1 of 4)</vt:lpstr>
      <vt:lpstr>Infinite Limits (2 of 4)</vt:lpstr>
      <vt:lpstr>Infinite Limits (3 of 4)</vt:lpstr>
      <vt:lpstr>Example 5</vt:lpstr>
      <vt:lpstr>Infinite Limits (4 of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Triola, Courtney A</dc:creator>
  <cp:lastModifiedBy>Ojaswini Shende</cp:lastModifiedBy>
  <cp:revision>1176</cp:revision>
  <cp:lastPrinted>2016-10-03T15:29:39Z</cp:lastPrinted>
  <dcterms:created xsi:type="dcterms:W3CDTF">2017-12-08T21:17:47Z</dcterms:created>
  <dcterms:modified xsi:type="dcterms:W3CDTF">2020-04-02T11:14:08Z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