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5"/>
  </p:sldMasterIdLst>
  <p:notesMasterIdLst>
    <p:notesMasterId r:id="rId43"/>
  </p:notesMasterIdLst>
  <p:handoutMasterIdLst>
    <p:handoutMasterId r:id="rId44"/>
  </p:handoutMasterIdLst>
  <p:sldIdLst>
    <p:sldId id="293" r:id="rId6"/>
    <p:sldId id="294" r:id="rId7"/>
    <p:sldId id="296" r:id="rId8"/>
    <p:sldId id="265" r:id="rId9"/>
    <p:sldId id="266" r:id="rId10"/>
    <p:sldId id="267" r:id="rId11"/>
    <p:sldId id="268" r:id="rId12"/>
    <p:sldId id="269" r:id="rId13"/>
    <p:sldId id="270" r:id="rId14"/>
    <p:sldId id="271" r:id="rId15"/>
    <p:sldId id="297" r:id="rId16"/>
    <p:sldId id="273" r:id="rId17"/>
    <p:sldId id="274" r:id="rId18"/>
    <p:sldId id="275" r:id="rId19"/>
    <p:sldId id="276" r:id="rId20"/>
    <p:sldId id="277" r:id="rId21"/>
    <p:sldId id="298" r:id="rId22"/>
    <p:sldId id="278" r:id="rId23"/>
    <p:sldId id="279" r:id="rId24"/>
    <p:sldId id="280" r:id="rId25"/>
    <p:sldId id="307" r:id="rId26"/>
    <p:sldId id="281" r:id="rId27"/>
    <p:sldId id="291" r:id="rId28"/>
    <p:sldId id="308" r:id="rId29"/>
    <p:sldId id="284" r:id="rId30"/>
    <p:sldId id="285" r:id="rId31"/>
    <p:sldId id="300" r:id="rId32"/>
    <p:sldId id="299" r:id="rId33"/>
    <p:sldId id="286" r:id="rId34"/>
    <p:sldId id="287" r:id="rId35"/>
    <p:sldId id="288" r:id="rId36"/>
    <p:sldId id="303" r:id="rId37"/>
    <p:sldId id="304" r:id="rId38"/>
    <p:sldId id="305" r:id="rId39"/>
    <p:sldId id="306" r:id="rId40"/>
    <p:sldId id="289" r:id="rId41"/>
    <p:sldId id="290" r:id="rId4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3124"/>
    <a:srgbClr val="0079C2"/>
    <a:srgbClr val="EF2E24"/>
    <a:srgbClr val="0000A3"/>
    <a:srgbClr val="000000"/>
    <a:srgbClr val="A30000"/>
    <a:srgbClr val="E7EFF7"/>
    <a:srgbClr val="CBDDEF"/>
    <a:srgbClr val="004A78"/>
    <a:srgbClr val="0062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84" autoAdjust="0"/>
    <p:restoredTop sz="94316" autoAdjust="0"/>
  </p:normalViewPr>
  <p:slideViewPr>
    <p:cSldViewPr snapToGrid="0" snapToObjects="1">
      <p:cViewPr>
        <p:scale>
          <a:sx n="66" d="100"/>
          <a:sy n="66" d="100"/>
        </p:scale>
        <p:origin x="-300" y="-90"/>
      </p:cViewPr>
      <p:guideLst>
        <p:guide orient="horz" pos="2160"/>
        <p:guide pos="3840"/>
      </p:guideLst>
    </p:cSldViewPr>
  </p:slideViewPr>
  <p:outlineViewPr>
    <p:cViewPr>
      <p:scale>
        <a:sx n="33" d="100"/>
        <a:sy n="33" d="100"/>
      </p:scale>
      <p:origin x="0" y="-18918"/>
    </p:cViewPr>
  </p:outlineViewPr>
  <p:notesTextViewPr>
    <p:cViewPr>
      <p:scale>
        <a:sx n="20" d="100"/>
        <a:sy n="20" d="100"/>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4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pPr/>
              <a:t>4/14/2020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pPr/>
              <a:t>‹#›</a:t>
            </a:fld>
            <a:endParaRPr lang="en-US"/>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4/14/2020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91CAE60C-72A0-D14D-8733-C13212F694AD}" type="slidenum">
              <a:rPr lang="en-US" smtClean="0"/>
              <a:pPr>
                <a:defRPr/>
              </a:pPr>
              <a:t>1</a:t>
            </a:fld>
            <a:endParaRPr lang="en-US"/>
          </a:p>
        </p:txBody>
      </p:sp>
    </p:spTree>
    <p:extLst>
      <p:ext uri="{BB962C8B-B14F-4D97-AF65-F5344CB8AC3E}">
        <p14:creationId xmlns:p14="http://schemas.microsoft.com/office/powerpoint/2010/main" val="4031055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flipH="1">
            <a:off x="1274574" y="2759656"/>
            <a:ext cx="1487676" cy="748138"/>
          </a:xfrm>
          <a:prstGeom prst="round1Rect">
            <a:avLst/>
          </a:prstGeom>
          <a:solidFill>
            <a:srgbClr val="0079C2"/>
          </a:solidFill>
          <a:ln w="20320">
            <a:solidFill>
              <a:srgbClr val="0079C2"/>
            </a:solidFill>
          </a:ln>
        </p:spPr>
        <p:txBody>
          <a:bodyPr anchor="ctr"/>
          <a:lstStyle>
            <a:lvl1pPr>
              <a:defRPr sz="4000">
                <a:solidFill>
                  <a:schemeClr val="bg1"/>
                </a:solidFill>
              </a:defRPr>
            </a:lvl1pPr>
          </a:lstStyle>
          <a:p>
            <a:r>
              <a:rPr lang="en-US" dirty="0" smtClean="0"/>
              <a:t>17.17</a:t>
            </a:r>
            <a:endParaRPr lang="en-US" dirty="0"/>
          </a:p>
        </p:txBody>
      </p:sp>
      <p:sp>
        <p:nvSpPr>
          <p:cNvPr id="10" name="Text Placeholder 2"/>
          <p:cNvSpPr>
            <a:spLocks noGrp="1"/>
          </p:cNvSpPr>
          <p:nvPr>
            <p:ph type="body" sz="quarter" idx="11" hasCustomPrompt="1"/>
          </p:nvPr>
        </p:nvSpPr>
        <p:spPr>
          <a:xfrm>
            <a:off x="2762250" y="2552700"/>
            <a:ext cx="9048750" cy="1162050"/>
          </a:xfrm>
          <a:solidFill>
            <a:srgbClr val="E1EBF7"/>
          </a:solidFill>
        </p:spPr>
        <p:txBody>
          <a:bodyPr anchor="ctr">
            <a:normAutofit/>
          </a:bodyPr>
          <a:lstStyle>
            <a:lvl1pPr marL="182880" indent="0" algn="l">
              <a:buNone/>
              <a:defRPr sz="4000" b="1" i="0">
                <a:solidFill>
                  <a:srgbClr val="000000"/>
                </a:solidFill>
                <a:latin typeface="Arial" charset="0"/>
                <a:ea typeface="Arial" charset="0"/>
                <a:cs typeface="Arial" charset="0"/>
              </a:defRPr>
            </a:lvl1pPr>
          </a:lstStyle>
          <a:p>
            <a:pPr lvl="0"/>
            <a:r>
              <a:rPr lang="en-IN" dirty="0" smtClean="0"/>
              <a:t>Four Ways to Represent a Function</a:t>
            </a:r>
            <a:endParaRPr lang="en-US" dirty="0"/>
          </a:p>
        </p:txBody>
      </p:sp>
      <p:cxnSp>
        <p:nvCxnSpPr>
          <p:cNvPr id="13" name="Straight Connector 12"/>
          <p:cNvCxnSpPr/>
          <p:nvPr userDrawn="1"/>
        </p:nvCxnSpPr>
        <p:spPr>
          <a:xfrm>
            <a:off x="13270" y="2908276"/>
            <a:ext cx="1261303"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3007668"/>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3108437"/>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3270" y="3219704"/>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sp>
        <p:nvSpPr>
          <p:cNvPr id="18" name="Content Placeholder 2"/>
          <p:cNvSpPr>
            <a:spLocks noGrp="1"/>
          </p:cNvSpPr>
          <p:nvPr>
            <p:ph sz="quarter" idx="12"/>
          </p:nvPr>
        </p:nvSpPr>
        <p:spPr>
          <a:xfrm>
            <a:off x="4171951" y="6443493"/>
            <a:ext cx="5715000" cy="247650"/>
          </a:xfrm>
        </p:spPr>
        <p:txBody>
          <a:bodyPr/>
          <a:lstStyle>
            <a:lvl1pPr>
              <a:defRPr sz="1400"/>
            </a:lvl1pPr>
          </a:lstStyle>
          <a:p>
            <a:pPr lvl="0"/>
            <a:r>
              <a:rPr lang="en-US" dirty="0" smtClean="0"/>
              <a:t>Click to edit Master text styles</a:t>
            </a:r>
            <a:endParaRPr lang="en-IN" dirty="0"/>
          </a:p>
        </p:txBody>
      </p:sp>
    </p:spTree>
    <p:extLst>
      <p:ext uri="{BB962C8B-B14F-4D97-AF65-F5344CB8AC3E}">
        <p14:creationId xmlns:p14="http://schemas.microsoft.com/office/powerpoint/2010/main" val="4145643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1364432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124524026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a16="http://schemas.microsoft.com/office/drawing/2014/main" xmlns="" id="{18ED9031-36FF-4E07-B750-15C3F3F0088B}"/>
              </a:ext>
            </a:extLst>
          </p:cNvPr>
          <p:cNvSpPr>
            <a:spLocks noGrp="1"/>
          </p:cNvSpPr>
          <p:nvPr>
            <p:ph sz="quarter" idx="12"/>
          </p:nvPr>
        </p:nvSpPr>
        <p:spPr>
          <a:xfrm>
            <a:off x="741971" y="1292277"/>
            <a:ext cx="10721975" cy="891825"/>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xmlns="" id="{4D3EDE0A-CD36-4494-A107-C14E180ECC1A}"/>
              </a:ext>
            </a:extLst>
          </p:cNvPr>
          <p:cNvSpPr>
            <a:spLocks noGrp="1"/>
          </p:cNvSpPr>
          <p:nvPr>
            <p:ph sz="quarter" idx="13"/>
          </p:nvPr>
        </p:nvSpPr>
        <p:spPr>
          <a:xfrm>
            <a:off x="733425" y="2295525"/>
            <a:ext cx="10721975" cy="590492"/>
          </a:xfrm>
        </p:spPr>
        <p:txBody>
          <a:bodyPr/>
          <a:lstStyle/>
          <a:p>
            <a:pPr lvl="0"/>
            <a:endParaRPr lang="en-IN" dirty="0"/>
          </a:p>
        </p:txBody>
      </p:sp>
      <p:sp>
        <p:nvSpPr>
          <p:cNvPr id="11" name="Content Placeholder 10">
            <a:extLst>
              <a:ext uri="{FF2B5EF4-FFF2-40B4-BE49-F238E27FC236}">
                <a16:creationId xmlns:a16="http://schemas.microsoft.com/office/drawing/2014/main" xmlns="" id="{221A11C5-84D5-4948-87ED-1D3F7F6DC53F}"/>
              </a:ext>
            </a:extLst>
          </p:cNvPr>
          <p:cNvSpPr>
            <a:spLocks noGrp="1"/>
          </p:cNvSpPr>
          <p:nvPr>
            <p:ph sz="quarter" idx="14"/>
          </p:nvPr>
        </p:nvSpPr>
        <p:spPr>
          <a:xfrm>
            <a:off x="733425" y="2986088"/>
            <a:ext cx="10721975" cy="646112"/>
          </a:xfrm>
        </p:spPr>
        <p:txBody>
          <a:bodyPr/>
          <a:lstStyle/>
          <a:p>
            <a:pPr lvl="0"/>
            <a:endParaRPr lang="en-IN" dirty="0"/>
          </a:p>
        </p:txBody>
      </p:sp>
      <p:sp>
        <p:nvSpPr>
          <p:cNvPr id="6" name="Picture Placeholder 5"/>
          <p:cNvSpPr>
            <a:spLocks noGrp="1"/>
          </p:cNvSpPr>
          <p:nvPr>
            <p:ph type="pic" sz="quarter" idx="10"/>
          </p:nvPr>
        </p:nvSpPr>
        <p:spPr>
          <a:xfrm>
            <a:off x="733118" y="4077480"/>
            <a:ext cx="10722260" cy="60944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33425" y="5131837"/>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9"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4206299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Image and Caption">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18ED9031-36FF-4E07-B750-15C3F3F0088B}"/>
              </a:ext>
            </a:extLst>
          </p:cNvPr>
          <p:cNvSpPr>
            <a:spLocks noGrp="1"/>
          </p:cNvSpPr>
          <p:nvPr>
            <p:ph sz="quarter" idx="12"/>
          </p:nvPr>
        </p:nvSpPr>
        <p:spPr>
          <a:xfrm>
            <a:off x="741971" y="1292277"/>
            <a:ext cx="10721975" cy="558769"/>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xmlns="" id="{4D3EDE0A-CD36-4494-A107-C14E180ECC1A}"/>
              </a:ext>
            </a:extLst>
          </p:cNvPr>
          <p:cNvSpPr>
            <a:spLocks noGrp="1"/>
          </p:cNvSpPr>
          <p:nvPr>
            <p:ph sz="quarter" idx="13"/>
          </p:nvPr>
        </p:nvSpPr>
        <p:spPr>
          <a:xfrm>
            <a:off x="733425" y="1922485"/>
            <a:ext cx="10721975" cy="646112"/>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xmlns="" id="{221A11C5-84D5-4948-87ED-1D3F7F6DC53F}"/>
              </a:ext>
            </a:extLst>
          </p:cNvPr>
          <p:cNvSpPr>
            <a:spLocks noGrp="1"/>
          </p:cNvSpPr>
          <p:nvPr>
            <p:ph sz="quarter" idx="14"/>
          </p:nvPr>
        </p:nvSpPr>
        <p:spPr>
          <a:xfrm>
            <a:off x="733425" y="2640036"/>
            <a:ext cx="10721975" cy="406928"/>
          </a:xfrm>
        </p:spPr>
        <p:txBody>
          <a:bodyPr/>
          <a:lstStyle>
            <a:lvl1pPr>
              <a:defRPr sz="2400" baseline="0"/>
            </a:lvl1pPr>
          </a:lstStyle>
          <a:p>
            <a:pPr lvl="0"/>
            <a:endParaRPr lang="en-IN" dirty="0"/>
          </a:p>
        </p:txBody>
      </p:sp>
      <p:sp>
        <p:nvSpPr>
          <p:cNvPr id="10" name="Text Placeholder 9"/>
          <p:cNvSpPr>
            <a:spLocks noGrp="1"/>
          </p:cNvSpPr>
          <p:nvPr>
            <p:ph type="body" sz="quarter" idx="11" hasCustomPrompt="1"/>
          </p:nvPr>
        </p:nvSpPr>
        <p:spPr>
          <a:xfrm>
            <a:off x="733425" y="5467739"/>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5" name="Content Placeholder 4">
            <a:extLst>
              <a:ext uri="{FF2B5EF4-FFF2-40B4-BE49-F238E27FC236}">
                <a16:creationId xmlns:a16="http://schemas.microsoft.com/office/drawing/2014/main" xmlns="" id="{DC77195F-EFA9-4727-8271-AEEA56F4FF61}"/>
              </a:ext>
            </a:extLst>
          </p:cNvPr>
          <p:cNvSpPr>
            <a:spLocks noGrp="1"/>
          </p:cNvSpPr>
          <p:nvPr>
            <p:ph sz="quarter" idx="15"/>
          </p:nvPr>
        </p:nvSpPr>
        <p:spPr>
          <a:xfrm>
            <a:off x="733425" y="3118404"/>
            <a:ext cx="10729913" cy="373039"/>
          </a:xfrm>
        </p:spPr>
        <p:txBody>
          <a:bodyPr/>
          <a:lstStyle>
            <a:lvl1pPr>
              <a:defRPr sz="2400" baseline="0"/>
            </a:lvl1pPr>
          </a:lstStyle>
          <a:p>
            <a:pPr lvl="0"/>
            <a:endParaRPr lang="en-IN" dirty="0"/>
          </a:p>
        </p:txBody>
      </p:sp>
      <p:sp>
        <p:nvSpPr>
          <p:cNvPr id="12" name="Content Placeholder 11">
            <a:extLst>
              <a:ext uri="{FF2B5EF4-FFF2-40B4-BE49-F238E27FC236}">
                <a16:creationId xmlns:a16="http://schemas.microsoft.com/office/drawing/2014/main" xmlns="" id="{E022AA9B-61C8-44FD-966A-DCCA4209B03F}"/>
              </a:ext>
            </a:extLst>
          </p:cNvPr>
          <p:cNvSpPr>
            <a:spLocks noGrp="1"/>
          </p:cNvSpPr>
          <p:nvPr>
            <p:ph sz="quarter" idx="16"/>
          </p:nvPr>
        </p:nvSpPr>
        <p:spPr>
          <a:xfrm>
            <a:off x="733425" y="3573463"/>
            <a:ext cx="10729913" cy="477054"/>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xmlns="" id="{56A4B729-D02F-4676-A390-963D107DBF8F}"/>
              </a:ext>
            </a:extLst>
          </p:cNvPr>
          <p:cNvSpPr>
            <a:spLocks noGrp="1"/>
          </p:cNvSpPr>
          <p:nvPr>
            <p:ph sz="quarter" idx="17"/>
          </p:nvPr>
        </p:nvSpPr>
        <p:spPr>
          <a:xfrm>
            <a:off x="733425" y="4124325"/>
            <a:ext cx="10729913" cy="486613"/>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xmlns="" id="{F2BC0406-59D9-4D26-91B3-9111FD17EAD2}"/>
              </a:ext>
            </a:extLst>
          </p:cNvPr>
          <p:cNvSpPr>
            <a:spLocks noGrp="1"/>
          </p:cNvSpPr>
          <p:nvPr>
            <p:ph sz="quarter" idx="18"/>
          </p:nvPr>
        </p:nvSpPr>
        <p:spPr>
          <a:xfrm>
            <a:off x="733425" y="4684713"/>
            <a:ext cx="10729913" cy="371475"/>
          </a:xfrm>
        </p:spPr>
        <p:txBody>
          <a:bodyPr/>
          <a:lstStyle>
            <a:lvl1pPr>
              <a:defRPr sz="2400" baseline="0"/>
            </a:lvl1pPr>
          </a:lstStyle>
          <a:p>
            <a:pPr lvl="0"/>
            <a:endParaRPr lang="en-IN" dirty="0"/>
          </a:p>
        </p:txBody>
      </p:sp>
      <p:sp>
        <p:nvSpPr>
          <p:cNvPr id="1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5" name="Rounded Rectangle 14"/>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419078729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6"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269765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6"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3707803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1943418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
        <p:nvSpPr>
          <p:cNvPr id="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3416838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836214" y="481562"/>
            <a:ext cx="1128564" cy="895457"/>
          </a:xfrm>
        </p:spPr>
        <p:txBody>
          <a:bodyPr/>
          <a:lstStyle>
            <a:lvl1pPr algn="l">
              <a:defRPr sz="7200">
                <a:solidFill>
                  <a:srgbClr val="0079C2"/>
                </a:solidFill>
              </a:defRPr>
            </a:lvl1pPr>
          </a:lstStyle>
          <a:p>
            <a:r>
              <a:rPr lang="en-US" dirty="0" smtClean="0"/>
              <a:t>1</a:t>
            </a:r>
            <a:endParaRPr lang="en-US" dirty="0"/>
          </a:p>
        </p:txBody>
      </p:sp>
      <p:sp>
        <p:nvSpPr>
          <p:cNvPr id="6" name="Text Placeholder 5"/>
          <p:cNvSpPr>
            <a:spLocks noGrp="1"/>
          </p:cNvSpPr>
          <p:nvPr>
            <p:ph type="body" sz="quarter" idx="11" hasCustomPrompt="1"/>
          </p:nvPr>
        </p:nvSpPr>
        <p:spPr>
          <a:xfrm>
            <a:off x="2002878" y="481562"/>
            <a:ext cx="6321972" cy="895457"/>
          </a:xfrm>
          <a:ln w="3175"/>
        </p:spPr>
        <p:txBody>
          <a:bodyPr anchor="ctr">
            <a:noAutofit/>
          </a:bodyPr>
          <a:lstStyle>
            <a:lvl1pPr marL="0" indent="0" algn="l">
              <a:buNone/>
              <a:defRPr sz="4000" b="1" i="0">
                <a:solidFill>
                  <a:srgbClr val="000000"/>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smtClean="0"/>
              <a:t>Functions and Models</a:t>
            </a:r>
            <a:endParaRPr lang="en-US" dirty="0"/>
          </a:p>
        </p:txBody>
      </p:sp>
      <p:cxnSp>
        <p:nvCxnSpPr>
          <p:cNvPr id="10" name="Straight Connector 9"/>
          <p:cNvCxnSpPr/>
          <p:nvPr userDrawn="1"/>
        </p:nvCxnSpPr>
        <p:spPr>
          <a:xfrm>
            <a:off x="13270" y="2464916"/>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13270" y="2564308"/>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2676952"/>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2776344"/>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9753600" y="2468880"/>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9753600" y="2569559"/>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9753600" y="2667317"/>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753600" y="2779776"/>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pic>
        <p:nvPicPr>
          <p:cNvPr id="386060" name="Picture 38605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35456" y="1536700"/>
            <a:ext cx="8121088" cy="4775200"/>
          </a:xfrm>
          <a:prstGeom prst="rect">
            <a:avLst/>
          </a:prstGeom>
        </p:spPr>
      </p:pic>
      <p:sp>
        <p:nvSpPr>
          <p:cNvPr id="3" name="Content Placeholder 2"/>
          <p:cNvSpPr>
            <a:spLocks noGrp="1"/>
          </p:cNvSpPr>
          <p:nvPr>
            <p:ph sz="quarter" idx="12"/>
          </p:nvPr>
        </p:nvSpPr>
        <p:spPr>
          <a:xfrm>
            <a:off x="4171951" y="6443493"/>
            <a:ext cx="5715000" cy="247650"/>
          </a:xfrm>
        </p:spPr>
        <p:txBody>
          <a:bodyPr/>
          <a:lstStyle>
            <a:lvl1pPr>
              <a:defRPr sz="1400"/>
            </a:lvl1pPr>
          </a:lstStyle>
          <a:p>
            <a:pPr lvl="0"/>
            <a:r>
              <a:rPr lang="en-US" dirty="0" smtClean="0"/>
              <a:t>Click to edit Master text styles</a:t>
            </a:r>
            <a:endParaRPr lang="en-IN" dirty="0"/>
          </a:p>
        </p:txBody>
      </p:sp>
    </p:spTree>
    <p:extLst>
      <p:ext uri="{BB962C8B-B14F-4D97-AF65-F5344CB8AC3E}">
        <p14:creationId xmlns:p14="http://schemas.microsoft.com/office/powerpoint/2010/main" val="27125187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ext Placeholder 5"/>
          <p:cNvSpPr>
            <a:spLocks noGrp="1"/>
          </p:cNvSpPr>
          <p:nvPr>
            <p:ph type="body" sz="quarter" idx="15" hasCustomPrompt="1"/>
          </p:nvPr>
        </p:nvSpPr>
        <p:spPr>
          <a:xfrm>
            <a:off x="743576" y="1289684"/>
            <a:ext cx="10711543" cy="459793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1382186758"/>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orient="horz" pos="81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11"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1013454864"/>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orient="horz" pos="79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xmlns="" id="{A1F737A4-2F7D-4BFB-947F-3226D9E0119F}"/>
              </a:ext>
            </a:extLst>
          </p:cNvPr>
          <p:cNvSpPr>
            <a:spLocks noGrp="1"/>
          </p:cNvSpPr>
          <p:nvPr>
            <p:ph sz="quarter" idx="27"/>
          </p:nvPr>
        </p:nvSpPr>
        <p:spPr>
          <a:xfrm>
            <a:off x="736600" y="3554413"/>
            <a:ext cx="10718800" cy="550862"/>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xmlns="" id="{EE035FE6-F4A1-4279-9F12-F444E1A93C82}"/>
              </a:ext>
            </a:extLst>
          </p:cNvPr>
          <p:cNvSpPr>
            <a:spLocks noGrp="1"/>
          </p:cNvSpPr>
          <p:nvPr>
            <p:ph sz="quarter" idx="28"/>
          </p:nvPr>
        </p:nvSpPr>
        <p:spPr>
          <a:xfrm>
            <a:off x="736600" y="4227513"/>
            <a:ext cx="10712450" cy="587375"/>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xmlns="" id="{7F8DD86E-04B4-4621-A663-32DD94EFB017}"/>
              </a:ext>
            </a:extLst>
          </p:cNvPr>
          <p:cNvSpPr>
            <a:spLocks noGrp="1"/>
          </p:cNvSpPr>
          <p:nvPr>
            <p:ph sz="quarter" idx="29"/>
          </p:nvPr>
        </p:nvSpPr>
        <p:spPr>
          <a:xfrm>
            <a:off x="736600" y="4879975"/>
            <a:ext cx="10712450" cy="485775"/>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xmlns="" id="{5F5E9DF5-F2F6-40A1-854C-4DCB280C00C3}"/>
              </a:ext>
            </a:extLst>
          </p:cNvPr>
          <p:cNvSpPr>
            <a:spLocks noGrp="1"/>
          </p:cNvSpPr>
          <p:nvPr>
            <p:ph sz="quarter" idx="30"/>
          </p:nvPr>
        </p:nvSpPr>
        <p:spPr>
          <a:xfrm>
            <a:off x="736600" y="5430836"/>
            <a:ext cx="10718800" cy="550863"/>
          </a:xfrm>
        </p:spPr>
        <p:txBody>
          <a:bodyPr/>
          <a:lstStyle>
            <a:lvl1pPr>
              <a:defRPr sz="2400" baseline="0"/>
            </a:lvl1pPr>
          </a:lstStyle>
          <a:p>
            <a:pPr lvl="0"/>
            <a:endParaRPr lang="en-IN" dirty="0"/>
          </a:p>
        </p:txBody>
      </p:sp>
      <p:sp>
        <p:nvSpPr>
          <p:cNvPr id="15"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2" name="Rounded Rectangle 2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ounded Rectangle 23"/>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181014511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5151016"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6096000" y="1289051"/>
            <a:ext cx="5353050" cy="4778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1889126"/>
            <a:ext cx="5151016" cy="473665"/>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6096000" y="1889126"/>
            <a:ext cx="5359400" cy="47366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xmlns="" id="{A1F737A4-2F7D-4BFB-947F-3226D9E0119F}"/>
              </a:ext>
            </a:extLst>
          </p:cNvPr>
          <p:cNvSpPr>
            <a:spLocks noGrp="1"/>
          </p:cNvSpPr>
          <p:nvPr>
            <p:ph sz="quarter" idx="27"/>
          </p:nvPr>
        </p:nvSpPr>
        <p:spPr>
          <a:xfrm>
            <a:off x="736600" y="2485029"/>
            <a:ext cx="5151016" cy="587376"/>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xmlns="" id="{EE035FE6-F4A1-4279-9F12-F444E1A93C82}"/>
              </a:ext>
            </a:extLst>
          </p:cNvPr>
          <p:cNvSpPr>
            <a:spLocks noGrp="1"/>
          </p:cNvSpPr>
          <p:nvPr>
            <p:ph sz="quarter" idx="28"/>
          </p:nvPr>
        </p:nvSpPr>
        <p:spPr>
          <a:xfrm>
            <a:off x="6089648" y="2485030"/>
            <a:ext cx="5359401" cy="587376"/>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xmlns="" id="{7F8DD86E-04B4-4621-A663-32DD94EFB017}"/>
              </a:ext>
            </a:extLst>
          </p:cNvPr>
          <p:cNvSpPr>
            <a:spLocks noGrp="1"/>
          </p:cNvSpPr>
          <p:nvPr>
            <p:ph sz="quarter" idx="29"/>
          </p:nvPr>
        </p:nvSpPr>
        <p:spPr>
          <a:xfrm>
            <a:off x="736600" y="3194644"/>
            <a:ext cx="5151016" cy="444296"/>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xmlns="" id="{5F5E9DF5-F2F6-40A1-854C-4DCB280C00C3}"/>
              </a:ext>
            </a:extLst>
          </p:cNvPr>
          <p:cNvSpPr>
            <a:spLocks noGrp="1"/>
          </p:cNvSpPr>
          <p:nvPr>
            <p:ph sz="quarter" idx="30"/>
          </p:nvPr>
        </p:nvSpPr>
        <p:spPr>
          <a:xfrm>
            <a:off x="6096000" y="3194644"/>
            <a:ext cx="5359400" cy="443907"/>
          </a:xfrm>
        </p:spPr>
        <p:txBody>
          <a:bodyPr/>
          <a:lstStyle>
            <a:lvl1pPr>
              <a:defRPr sz="2400" baseline="0"/>
            </a:lvl1pPr>
          </a:lstStyle>
          <a:p>
            <a:pPr lvl="0"/>
            <a:endParaRPr lang="en-IN" dirty="0"/>
          </a:p>
        </p:txBody>
      </p:sp>
      <p:sp>
        <p:nvSpPr>
          <p:cNvPr id="6" name="Content Placeholder 5">
            <a:extLst>
              <a:ext uri="{FF2B5EF4-FFF2-40B4-BE49-F238E27FC236}">
                <a16:creationId xmlns:a16="http://schemas.microsoft.com/office/drawing/2014/main" xmlns="" id="{AA0DD209-502C-4CB2-BD80-B99716523D4A}"/>
              </a:ext>
            </a:extLst>
          </p:cNvPr>
          <p:cNvSpPr>
            <a:spLocks noGrp="1"/>
          </p:cNvSpPr>
          <p:nvPr>
            <p:ph sz="quarter" idx="31"/>
          </p:nvPr>
        </p:nvSpPr>
        <p:spPr>
          <a:xfrm>
            <a:off x="736600" y="3741738"/>
            <a:ext cx="5151438" cy="546100"/>
          </a:xfrm>
        </p:spPr>
        <p:txBody>
          <a:bodyPr/>
          <a:lstStyle>
            <a:lvl1pPr>
              <a:defRPr sz="2400" baseline="0"/>
            </a:lvl1pPr>
          </a:lstStyle>
          <a:p>
            <a:pPr lvl="0"/>
            <a:endParaRPr lang="en-IN" dirty="0"/>
          </a:p>
        </p:txBody>
      </p:sp>
      <p:sp>
        <p:nvSpPr>
          <p:cNvPr id="8" name="Content Placeholder 7">
            <a:extLst>
              <a:ext uri="{FF2B5EF4-FFF2-40B4-BE49-F238E27FC236}">
                <a16:creationId xmlns:a16="http://schemas.microsoft.com/office/drawing/2014/main" xmlns="" id="{A877F262-08D1-4F41-A06E-BE1B88A82DFE}"/>
              </a:ext>
            </a:extLst>
          </p:cNvPr>
          <p:cNvSpPr>
            <a:spLocks noGrp="1"/>
          </p:cNvSpPr>
          <p:nvPr>
            <p:ph sz="quarter" idx="32"/>
          </p:nvPr>
        </p:nvSpPr>
        <p:spPr>
          <a:xfrm>
            <a:off x="6096000" y="3741738"/>
            <a:ext cx="5353050" cy="541013"/>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xmlns="" id="{4CACC40D-7614-418A-B8FA-606268EC1513}"/>
              </a:ext>
            </a:extLst>
          </p:cNvPr>
          <p:cNvSpPr>
            <a:spLocks noGrp="1"/>
          </p:cNvSpPr>
          <p:nvPr>
            <p:ph sz="quarter" idx="33"/>
          </p:nvPr>
        </p:nvSpPr>
        <p:spPr>
          <a:xfrm>
            <a:off x="736600" y="4367213"/>
            <a:ext cx="5151438" cy="590550"/>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xmlns="" id="{2B713460-B4F9-45B0-8F05-4AF2F084A64C}"/>
              </a:ext>
            </a:extLst>
          </p:cNvPr>
          <p:cNvSpPr>
            <a:spLocks noGrp="1"/>
          </p:cNvSpPr>
          <p:nvPr>
            <p:ph sz="quarter" idx="34"/>
          </p:nvPr>
        </p:nvSpPr>
        <p:spPr>
          <a:xfrm>
            <a:off x="6089650" y="4346575"/>
            <a:ext cx="5353050" cy="590550"/>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xmlns="" id="{FF44DF68-C48B-47A4-ABA5-E06BB8F9B5D5}"/>
              </a:ext>
            </a:extLst>
          </p:cNvPr>
          <p:cNvSpPr>
            <a:spLocks noGrp="1"/>
          </p:cNvSpPr>
          <p:nvPr>
            <p:ph sz="quarter" idx="35"/>
          </p:nvPr>
        </p:nvSpPr>
        <p:spPr>
          <a:xfrm>
            <a:off x="736600" y="5029200"/>
            <a:ext cx="5151438" cy="539750"/>
          </a:xfrm>
        </p:spPr>
        <p:txBody>
          <a:bodyPr/>
          <a:lstStyle>
            <a:lvl1pPr>
              <a:defRPr sz="2400" baseline="0"/>
            </a:lvl1pPr>
          </a:lstStyle>
          <a:p>
            <a:pPr lvl="0"/>
            <a:endParaRPr lang="en-IN" dirty="0"/>
          </a:p>
        </p:txBody>
      </p:sp>
      <p:sp>
        <p:nvSpPr>
          <p:cNvPr id="19" name="Content Placeholder 18">
            <a:extLst>
              <a:ext uri="{FF2B5EF4-FFF2-40B4-BE49-F238E27FC236}">
                <a16:creationId xmlns:a16="http://schemas.microsoft.com/office/drawing/2014/main" xmlns="" id="{ED5D4001-1181-41BD-928D-243CDCCF73BB}"/>
              </a:ext>
            </a:extLst>
          </p:cNvPr>
          <p:cNvSpPr>
            <a:spLocks noGrp="1"/>
          </p:cNvSpPr>
          <p:nvPr>
            <p:ph sz="quarter" idx="36"/>
          </p:nvPr>
        </p:nvSpPr>
        <p:spPr>
          <a:xfrm>
            <a:off x="6089650" y="5037332"/>
            <a:ext cx="5359400" cy="546100"/>
          </a:xfrm>
        </p:spPr>
        <p:txBody>
          <a:bodyPr/>
          <a:lstStyle>
            <a:lvl1pPr>
              <a:defRPr sz="2400" baseline="0"/>
            </a:lvl1pPr>
          </a:lstStyle>
          <a:p>
            <a:pPr lvl="0"/>
            <a:endParaRPr lang="en-IN" dirty="0"/>
          </a:p>
        </p:txBody>
      </p:sp>
      <p:sp>
        <p:nvSpPr>
          <p:cNvPr id="22" name="Content Placeholder 21">
            <a:extLst>
              <a:ext uri="{FF2B5EF4-FFF2-40B4-BE49-F238E27FC236}">
                <a16:creationId xmlns:a16="http://schemas.microsoft.com/office/drawing/2014/main" xmlns="" id="{9255216D-96A5-4027-A6C8-BB99F1A32EE0}"/>
              </a:ext>
            </a:extLst>
          </p:cNvPr>
          <p:cNvSpPr>
            <a:spLocks noGrp="1"/>
          </p:cNvSpPr>
          <p:nvPr>
            <p:ph sz="quarter" idx="37"/>
          </p:nvPr>
        </p:nvSpPr>
        <p:spPr>
          <a:xfrm>
            <a:off x="736600" y="5668963"/>
            <a:ext cx="5151438" cy="476250"/>
          </a:xfrm>
        </p:spPr>
        <p:txBody>
          <a:bodyPr/>
          <a:lstStyle>
            <a:lvl1pPr>
              <a:defRPr sz="2400" baseline="0"/>
            </a:lvl1pPr>
          </a:lstStyle>
          <a:p>
            <a:pPr lvl="0"/>
            <a:endParaRPr lang="en-IN" dirty="0"/>
          </a:p>
        </p:txBody>
      </p:sp>
      <p:sp>
        <p:nvSpPr>
          <p:cNvPr id="26" name="Content Placeholder 25">
            <a:extLst>
              <a:ext uri="{FF2B5EF4-FFF2-40B4-BE49-F238E27FC236}">
                <a16:creationId xmlns:a16="http://schemas.microsoft.com/office/drawing/2014/main" xmlns="" id="{660989CE-8C44-49AC-90BD-D9233193206F}"/>
              </a:ext>
            </a:extLst>
          </p:cNvPr>
          <p:cNvSpPr>
            <a:spLocks noGrp="1"/>
          </p:cNvSpPr>
          <p:nvPr>
            <p:ph sz="quarter" idx="38"/>
          </p:nvPr>
        </p:nvSpPr>
        <p:spPr>
          <a:xfrm>
            <a:off x="6089650" y="5650301"/>
            <a:ext cx="5365750" cy="476250"/>
          </a:xfrm>
        </p:spPr>
        <p:txBody>
          <a:bodyPr/>
          <a:lstStyle>
            <a:lvl1pPr>
              <a:defRPr sz="2400" baseline="0"/>
            </a:lvl1pPr>
          </a:lstStyle>
          <a:p>
            <a:pPr lvl="0"/>
            <a:endParaRPr lang="en-IN" dirty="0"/>
          </a:p>
        </p:txBody>
      </p:sp>
      <p:sp>
        <p:nvSpPr>
          <p:cNvPr id="2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4" name="Rounded Rectangle 23"/>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ounded Rectangle 28"/>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383007490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0"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197122262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9"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1699780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1"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4543223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spTree>
    <p:extLst>
      <p:ext uri="{BB962C8B-B14F-4D97-AF65-F5344CB8AC3E}">
        <p14:creationId xmlns:p14="http://schemas.microsoft.com/office/powerpoint/2010/main" val="340561141"/>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Lst>
  <p:timing>
    <p:tnLst>
      <p:par>
        <p:cTn id="1" dur="indefinite" restart="never" nodeType="tmRoot"/>
      </p:par>
    </p:tnLst>
  </p:timing>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8.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10.bin"/></Relationships>
</file>

<file path=ppt/slides/_rels/slide11.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12.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4.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18.wmf"/><Relationship Id="rId5" Type="http://schemas.openxmlformats.org/officeDocument/2006/relationships/oleObject" Target="../embeddings/oleObject16.bin"/><Relationship Id="rId4" Type="http://schemas.openxmlformats.org/officeDocument/2006/relationships/image" Target="../media/image17.wmf"/></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5.xml"/><Relationship Id="rId1" Type="http://schemas.openxmlformats.org/officeDocument/2006/relationships/vmlDrawing" Target="../drawings/vmlDrawing7.vml"/><Relationship Id="rId6" Type="http://schemas.openxmlformats.org/officeDocument/2006/relationships/image" Target="../media/image24.wmf"/><Relationship Id="rId5" Type="http://schemas.openxmlformats.org/officeDocument/2006/relationships/oleObject" Target="../embeddings/oleObject18.bin"/><Relationship Id="rId4" Type="http://schemas.openxmlformats.org/officeDocument/2006/relationships/image" Target="../media/image23.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25.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5.xml"/><Relationship Id="rId1" Type="http://schemas.openxmlformats.org/officeDocument/2006/relationships/vmlDrawing" Target="../drawings/vmlDrawing9.vml"/><Relationship Id="rId6" Type="http://schemas.openxmlformats.org/officeDocument/2006/relationships/image" Target="../media/image27.wmf"/><Relationship Id="rId5" Type="http://schemas.openxmlformats.org/officeDocument/2006/relationships/oleObject" Target="../embeddings/oleObject21.bin"/><Relationship Id="rId4" Type="http://schemas.openxmlformats.org/officeDocument/2006/relationships/image" Target="../media/image2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image" Target="../media/image29.wmf"/><Relationship Id="rId5" Type="http://schemas.openxmlformats.org/officeDocument/2006/relationships/oleObject" Target="../embeddings/oleObject23.bin"/><Relationship Id="rId4" Type="http://schemas.openxmlformats.org/officeDocument/2006/relationships/image" Target="../media/image28.wmf"/></Relationships>
</file>

<file path=ppt/slides/_rels/slide21.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5.xml"/><Relationship Id="rId1" Type="http://schemas.openxmlformats.org/officeDocument/2006/relationships/vmlDrawing" Target="../drawings/vmlDrawing11.vml"/><Relationship Id="rId6" Type="http://schemas.openxmlformats.org/officeDocument/2006/relationships/image" Target="../media/image31.wmf"/><Relationship Id="rId5" Type="http://schemas.openxmlformats.org/officeDocument/2006/relationships/oleObject" Target="../embeddings/oleObject25.bin"/><Relationship Id="rId4" Type="http://schemas.openxmlformats.org/officeDocument/2006/relationships/image" Target="../media/image30.wmf"/><Relationship Id="rId9" Type="http://schemas.openxmlformats.org/officeDocument/2006/relationships/image" Target="../media/image33.png"/></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5.xml"/><Relationship Id="rId1" Type="http://schemas.openxmlformats.org/officeDocument/2006/relationships/vmlDrawing" Target="../drawings/vmlDrawing12.vml"/><Relationship Id="rId6" Type="http://schemas.openxmlformats.org/officeDocument/2006/relationships/image" Target="../media/image36.wmf"/><Relationship Id="rId5" Type="http://schemas.openxmlformats.org/officeDocument/2006/relationships/oleObject" Target="../embeddings/oleObject28.bin"/><Relationship Id="rId4" Type="http://schemas.openxmlformats.org/officeDocument/2006/relationships/image" Target="../media/image35.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9.bin"/><Relationship Id="rId7" Type="http://schemas.openxmlformats.org/officeDocument/2006/relationships/image" Target="../media/image39.png"/><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image" Target="../media/image38.wmf"/><Relationship Id="rId5" Type="http://schemas.openxmlformats.org/officeDocument/2006/relationships/oleObject" Target="../embeddings/oleObject30.bin"/><Relationship Id="rId4" Type="http://schemas.openxmlformats.org/officeDocument/2006/relationships/image" Target="../media/image37.wmf"/></Relationships>
</file>

<file path=ppt/slides/_rels/slide25.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image" Target="../media/image41.wmf"/><Relationship Id="rId5" Type="http://schemas.openxmlformats.org/officeDocument/2006/relationships/oleObject" Target="../embeddings/oleObject32.bin"/><Relationship Id="rId10" Type="http://schemas.openxmlformats.org/officeDocument/2006/relationships/image" Target="../media/image43.wmf"/><Relationship Id="rId4" Type="http://schemas.openxmlformats.org/officeDocument/2006/relationships/image" Target="../media/image40.wmf"/><Relationship Id="rId9" Type="http://schemas.openxmlformats.org/officeDocument/2006/relationships/oleObject" Target="../embeddings/oleObject34.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image" Target="../media/image45.wmf"/><Relationship Id="rId5" Type="http://schemas.openxmlformats.org/officeDocument/2006/relationships/oleObject" Target="../embeddings/oleObject36.bin"/><Relationship Id="rId4" Type="http://schemas.openxmlformats.org/officeDocument/2006/relationships/image" Target="../media/image44.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13.xml"/><Relationship Id="rId1" Type="http://schemas.openxmlformats.org/officeDocument/2006/relationships/vmlDrawing" Target="../drawings/vmlDrawing16.vml"/><Relationship Id="rId6" Type="http://schemas.openxmlformats.org/officeDocument/2006/relationships/image" Target="../media/image49.wmf"/><Relationship Id="rId5" Type="http://schemas.openxmlformats.org/officeDocument/2006/relationships/oleObject" Target="../embeddings/oleObject38.bin"/><Relationship Id="rId4" Type="http://schemas.openxmlformats.org/officeDocument/2006/relationships/image" Target="../media/image48.wmf"/></Relationships>
</file>

<file path=ppt/slides/_rels/slide33.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13.xml"/><Relationship Id="rId1" Type="http://schemas.openxmlformats.org/officeDocument/2006/relationships/vmlDrawing" Target="../drawings/vmlDrawing17.vml"/><Relationship Id="rId6" Type="http://schemas.openxmlformats.org/officeDocument/2006/relationships/image" Target="../media/image51.wmf"/><Relationship Id="rId5" Type="http://schemas.openxmlformats.org/officeDocument/2006/relationships/oleObject" Target="../embeddings/oleObject40.bin"/><Relationship Id="rId4" Type="http://schemas.openxmlformats.org/officeDocument/2006/relationships/image" Target="../media/image50.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2</a:t>
            </a:r>
            <a:endParaRPr lang="en-IN" dirty="0"/>
          </a:p>
        </p:txBody>
      </p:sp>
      <p:sp>
        <p:nvSpPr>
          <p:cNvPr id="6" name="Text Placeholder 5"/>
          <p:cNvSpPr>
            <a:spLocks noGrp="1"/>
          </p:cNvSpPr>
          <p:nvPr>
            <p:ph type="body" sz="quarter" idx="11"/>
          </p:nvPr>
        </p:nvSpPr>
        <p:spPr/>
        <p:txBody>
          <a:bodyPr/>
          <a:lstStyle/>
          <a:p>
            <a:r>
              <a:rPr lang="en-US" dirty="0" smtClean="0"/>
              <a:t>Limits </a:t>
            </a:r>
            <a:r>
              <a:rPr lang="en-US" dirty="0"/>
              <a:t>and </a:t>
            </a:r>
            <a:r>
              <a:rPr lang="en-US" dirty="0" smtClean="0"/>
              <a:t>Derivatives</a:t>
            </a:r>
            <a:endParaRPr lang="en-US" dirty="0"/>
          </a:p>
        </p:txBody>
      </p:sp>
      <p:sp>
        <p:nvSpPr>
          <p:cNvPr id="11" name="Content Placeholder 10"/>
          <p:cNvSpPr>
            <a:spLocks noGrp="1"/>
          </p:cNvSpPr>
          <p:nvPr>
            <p:ph sz="quarter" idx="12"/>
          </p:nvPr>
        </p:nvSpPr>
        <p:spPr>
          <a:xfrm>
            <a:off x="4019551" y="6443493"/>
            <a:ext cx="4152899" cy="247650"/>
          </a:xfrm>
        </p:spPr>
        <p:txBody>
          <a:bodyPr/>
          <a:lstStyle/>
          <a:p>
            <a:r>
              <a:rPr lang="en-IN" dirty="0"/>
              <a:t>Copyright © Cengage Learning. All rights reserved. </a:t>
            </a:r>
          </a:p>
        </p:txBody>
      </p:sp>
    </p:spTree>
    <p:extLst>
      <p:ext uri="{BB962C8B-B14F-4D97-AF65-F5344CB8AC3E}">
        <p14:creationId xmlns:p14="http://schemas.microsoft.com/office/powerpoint/2010/main" val="14955629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C106A4-C280-41BC-BE64-39D023FE0763}"/>
              </a:ext>
            </a:extLst>
          </p:cNvPr>
          <p:cNvSpPr>
            <a:spLocks noGrp="1"/>
          </p:cNvSpPr>
          <p:nvPr>
            <p:ph type="title"/>
          </p:nvPr>
        </p:nvSpPr>
        <p:spPr/>
        <p:txBody>
          <a:bodyPr/>
          <a:lstStyle/>
          <a:p>
            <a:r>
              <a:rPr lang="en-US" altLang="en-US" dirty="0"/>
              <a:t>Example 2</a:t>
            </a:r>
            <a:endParaRPr lang="en-US" dirty="0"/>
          </a:p>
        </p:txBody>
      </p:sp>
      <p:sp>
        <p:nvSpPr>
          <p:cNvPr id="3" name="Content Placeholder 2">
            <a:extLst>
              <a:ext uri="{FF2B5EF4-FFF2-40B4-BE49-F238E27FC236}">
                <a16:creationId xmlns:a16="http://schemas.microsoft.com/office/drawing/2014/main" xmlns="" id="{6172F1EC-8D02-45FD-A0A5-D6EAFB1E4B92}"/>
              </a:ext>
            </a:extLst>
          </p:cNvPr>
          <p:cNvSpPr>
            <a:spLocks noGrp="1"/>
          </p:cNvSpPr>
          <p:nvPr>
            <p:ph sz="quarter" idx="23"/>
          </p:nvPr>
        </p:nvSpPr>
        <p:spPr>
          <a:xfrm>
            <a:off x="736600" y="1289051"/>
            <a:ext cx="8590280" cy="351428"/>
          </a:xfrm>
        </p:spPr>
        <p:txBody>
          <a:bodyPr/>
          <a:lstStyle/>
          <a:p>
            <a:pPr>
              <a:lnSpc>
                <a:spcPct val="100000"/>
              </a:lnSpc>
            </a:pPr>
            <a:r>
              <a:rPr lang="en-US" altLang="en-US" dirty="0"/>
              <a:t>Where are each of the following functions discontinuous?</a:t>
            </a:r>
          </a:p>
        </p:txBody>
      </p:sp>
      <p:sp>
        <p:nvSpPr>
          <p:cNvPr id="4" name="Content Placeholder 3">
            <a:extLst>
              <a:ext uri="{FF2B5EF4-FFF2-40B4-BE49-F238E27FC236}">
                <a16:creationId xmlns:a16="http://schemas.microsoft.com/office/drawing/2014/main" xmlns="" id="{9CE79EB3-B119-4C1C-A434-3C2211C88115}"/>
              </a:ext>
            </a:extLst>
          </p:cNvPr>
          <p:cNvSpPr>
            <a:spLocks noGrp="1"/>
          </p:cNvSpPr>
          <p:nvPr>
            <p:ph sz="quarter" idx="24"/>
          </p:nvPr>
        </p:nvSpPr>
        <p:spPr>
          <a:xfrm>
            <a:off x="730250" y="2101099"/>
            <a:ext cx="449621" cy="417513"/>
          </a:xfrm>
        </p:spPr>
        <p:txBody>
          <a:bodyPr/>
          <a:lstStyle/>
          <a:p>
            <a:r>
              <a:rPr lang="en-US" dirty="0"/>
              <a:t>(a)</a:t>
            </a:r>
          </a:p>
        </p:txBody>
      </p:sp>
      <p:graphicFrame>
        <p:nvGraphicFramePr>
          <p:cNvPr id="20" name="Content Placeholder 19" descr="f(x) = ((x^2) minus (x) minus 2)∕(x minus 2))">
            <a:extLst>
              <a:ext uri="{FF2B5EF4-FFF2-40B4-BE49-F238E27FC236}">
                <a16:creationId xmlns:a16="http://schemas.microsoft.com/office/drawing/2014/main" xmlns="" id="{489F0DC7-9FFD-406D-AC7B-6069FD1C839D}"/>
              </a:ext>
            </a:extLst>
          </p:cNvPr>
          <p:cNvGraphicFramePr>
            <a:graphicFrameLocks noGrp="1" noChangeAspect="1"/>
          </p:cNvGraphicFramePr>
          <p:nvPr>
            <p:ph sz="quarter" idx="25"/>
            <p:extLst>
              <p:ext uri="{D42A27DB-BD31-4B8C-83A1-F6EECF244321}">
                <p14:modId xmlns:p14="http://schemas.microsoft.com/office/powerpoint/2010/main" val="1712263069"/>
              </p:ext>
            </p:extLst>
          </p:nvPr>
        </p:nvGraphicFramePr>
        <p:xfrm>
          <a:off x="1187450" y="1876425"/>
          <a:ext cx="2171700" cy="757238"/>
        </p:xfrm>
        <a:graphic>
          <a:graphicData uri="http://schemas.openxmlformats.org/presentationml/2006/ole">
            <mc:AlternateContent xmlns:mc="http://schemas.openxmlformats.org/markup-compatibility/2006">
              <mc:Choice xmlns:v="urn:schemas-microsoft-com:vml" Requires="v">
                <p:oleObj spid="_x0000_s415306" name="Equation" r:id="rId3" imgW="2222500" imgH="774700" progId="Equation.DSMT4">
                  <p:embed/>
                </p:oleObj>
              </mc:Choice>
              <mc:Fallback>
                <p:oleObj name="Equation" r:id="rId3" imgW="2222500" imgH="774700" progId="Equation.DSMT4">
                  <p:embed/>
                  <p:pic>
                    <p:nvPicPr>
                      <p:cNvPr id="0" name="Picture 382" descr="f(x) = ((x^2) minus (x) minus 2)/(x minus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876425"/>
                        <a:ext cx="2171700" cy="757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ontent Placeholder 7">
            <a:extLst>
              <a:ext uri="{FF2B5EF4-FFF2-40B4-BE49-F238E27FC236}">
                <a16:creationId xmlns:a16="http://schemas.microsoft.com/office/drawing/2014/main" xmlns="" id="{0BC5DC3E-71E0-4CE9-980D-09DF5F11C1E8}"/>
              </a:ext>
            </a:extLst>
          </p:cNvPr>
          <p:cNvSpPr>
            <a:spLocks noGrp="1"/>
          </p:cNvSpPr>
          <p:nvPr>
            <p:ph sz="quarter" idx="28"/>
          </p:nvPr>
        </p:nvSpPr>
        <p:spPr>
          <a:xfrm>
            <a:off x="730250" y="3458419"/>
            <a:ext cx="449621" cy="304635"/>
          </a:xfrm>
        </p:spPr>
        <p:txBody>
          <a:bodyPr/>
          <a:lstStyle/>
          <a:p>
            <a:r>
              <a:rPr lang="en-US" dirty="0" smtClean="0"/>
              <a:t>(b)</a:t>
            </a:r>
            <a:endParaRPr lang="en-US" dirty="0"/>
          </a:p>
        </p:txBody>
      </p:sp>
      <p:graphicFrame>
        <p:nvGraphicFramePr>
          <p:cNvPr id="24" name="Content Placeholder 23" descr="f(x) = (((x^2) minus (x) minus 2)∕(x minus 2)) if x != 2, and f(x) = 1 if x = 2">
            <a:extLst>
              <a:ext uri="{FF2B5EF4-FFF2-40B4-BE49-F238E27FC236}">
                <a16:creationId xmlns:a16="http://schemas.microsoft.com/office/drawing/2014/main" xmlns="" id="{70DBA765-D840-4FA9-9220-5B8D63634C2F}"/>
              </a:ext>
            </a:extLst>
          </p:cNvPr>
          <p:cNvGraphicFramePr>
            <a:graphicFrameLocks noGrp="1" noChangeAspect="1"/>
          </p:cNvGraphicFramePr>
          <p:nvPr>
            <p:ph sz="quarter" idx="29"/>
            <p:extLst>
              <p:ext uri="{D42A27DB-BD31-4B8C-83A1-F6EECF244321}">
                <p14:modId xmlns:p14="http://schemas.microsoft.com/office/powerpoint/2010/main" val="1161722930"/>
              </p:ext>
            </p:extLst>
          </p:nvPr>
        </p:nvGraphicFramePr>
        <p:xfrm>
          <a:off x="1201964" y="3121479"/>
          <a:ext cx="3297464" cy="1040913"/>
        </p:xfrm>
        <a:graphic>
          <a:graphicData uri="http://schemas.openxmlformats.org/presentationml/2006/ole">
            <mc:AlternateContent xmlns:mc="http://schemas.openxmlformats.org/markup-compatibility/2006">
              <mc:Choice xmlns:v="urn:schemas-microsoft-com:vml" Requires="v">
                <p:oleObj spid="_x0000_s415307" name="Equation" r:id="rId5" imgW="4102100" imgH="1295400" progId="Equation.DSMT4">
                  <p:embed/>
                </p:oleObj>
              </mc:Choice>
              <mc:Fallback>
                <p:oleObj name="Equation" r:id="rId5" imgW="4102100" imgH="1295400" progId="Equation.DSMT4">
                  <p:embed/>
                  <p:pic>
                    <p:nvPicPr>
                      <p:cNvPr id="0" name="Picture 383" descr="f(x) = {(((x^2) minus (x) minus 2)/(x minus 2)) if x != 2, and 1 if x = 2"/>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1964" y="3121479"/>
                        <a:ext cx="3297464" cy="1040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a:extLst>
              <a:ext uri="{FF2B5EF4-FFF2-40B4-BE49-F238E27FC236}">
                <a16:creationId xmlns:a16="http://schemas.microsoft.com/office/drawing/2014/main" xmlns="" id="{3E6C1966-B0A4-49FD-B507-8C855BE74B84}"/>
              </a:ext>
            </a:extLst>
          </p:cNvPr>
          <p:cNvSpPr>
            <a:spLocks noGrp="1"/>
          </p:cNvSpPr>
          <p:nvPr>
            <p:ph sz="quarter" idx="26"/>
          </p:nvPr>
        </p:nvSpPr>
        <p:spPr>
          <a:xfrm>
            <a:off x="6094887" y="2111239"/>
            <a:ext cx="494650" cy="383530"/>
          </a:xfrm>
        </p:spPr>
        <p:txBody>
          <a:bodyPr/>
          <a:lstStyle/>
          <a:p>
            <a:r>
              <a:rPr lang="en-US" dirty="0" smtClean="0"/>
              <a:t>(c)</a:t>
            </a:r>
            <a:endParaRPr lang="en-US" dirty="0"/>
          </a:p>
        </p:txBody>
      </p:sp>
      <p:graphicFrame>
        <p:nvGraphicFramePr>
          <p:cNvPr id="22" name="Content Placeholder 21" descr="f(x) = 1∕(x^2) if x != 0, and f(x) = 1 if x = 0">
            <a:extLst>
              <a:ext uri="{FF2B5EF4-FFF2-40B4-BE49-F238E27FC236}">
                <a16:creationId xmlns:a16="http://schemas.microsoft.com/office/drawing/2014/main" xmlns="" id="{AF92D93E-BF4B-46F8-A3A4-D09EDFAE7DC8}"/>
              </a:ext>
            </a:extLst>
          </p:cNvPr>
          <p:cNvGraphicFramePr>
            <a:graphicFrameLocks noGrp="1" noChangeAspect="1"/>
          </p:cNvGraphicFramePr>
          <p:nvPr>
            <p:ph sz="quarter" idx="27"/>
            <p:extLst>
              <p:ext uri="{D42A27DB-BD31-4B8C-83A1-F6EECF244321}">
                <p14:modId xmlns:p14="http://schemas.microsoft.com/office/powerpoint/2010/main" val="3282502966"/>
              </p:ext>
            </p:extLst>
          </p:nvPr>
        </p:nvGraphicFramePr>
        <p:xfrm>
          <a:off x="6629400" y="1731963"/>
          <a:ext cx="3098800" cy="1209675"/>
        </p:xfrm>
        <a:graphic>
          <a:graphicData uri="http://schemas.openxmlformats.org/presentationml/2006/ole">
            <mc:AlternateContent xmlns:mc="http://schemas.openxmlformats.org/markup-compatibility/2006">
              <mc:Choice xmlns:v="urn:schemas-microsoft-com:vml" Requires="v">
                <p:oleObj spid="_x0000_s415308" name="Equation" r:id="rId7" imgW="3187700" imgH="1244600" progId="Equation.DSMT4">
                  <p:embed/>
                </p:oleObj>
              </mc:Choice>
              <mc:Fallback>
                <p:oleObj name="Equation" r:id="rId7" imgW="3187700" imgH="1244600" progId="Equation.DSMT4">
                  <p:embed/>
                  <p:pic>
                    <p:nvPicPr>
                      <p:cNvPr id="0" name="Picture 384" descr="f(x) = {(1/x^2) if x != 0, and 1 if x = 0"/>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9400" y="1731963"/>
                        <a:ext cx="3098800" cy="1209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Content Placeholder 9">
            <a:extLst>
              <a:ext uri="{FF2B5EF4-FFF2-40B4-BE49-F238E27FC236}">
                <a16:creationId xmlns:a16="http://schemas.microsoft.com/office/drawing/2014/main" xmlns="" id="{6050C9C7-7FA8-4C75-B72C-C234EB61823E}"/>
              </a:ext>
            </a:extLst>
          </p:cNvPr>
          <p:cNvSpPr>
            <a:spLocks noGrp="1"/>
          </p:cNvSpPr>
          <p:nvPr>
            <p:ph sz="quarter" idx="30"/>
          </p:nvPr>
        </p:nvSpPr>
        <p:spPr>
          <a:xfrm>
            <a:off x="6096000" y="3445369"/>
            <a:ext cx="511277" cy="317686"/>
          </a:xfrm>
        </p:spPr>
        <p:txBody>
          <a:bodyPr/>
          <a:lstStyle/>
          <a:p>
            <a:r>
              <a:rPr lang="en-US" dirty="0"/>
              <a:t>(d)</a:t>
            </a:r>
          </a:p>
        </p:txBody>
      </p:sp>
      <p:graphicFrame>
        <p:nvGraphicFramePr>
          <p:cNvPr id="26" name="Content Placeholder 25" descr="f(x) = left double bracket x right double bracket">
            <a:extLst>
              <a:ext uri="{FF2B5EF4-FFF2-40B4-BE49-F238E27FC236}">
                <a16:creationId xmlns:a16="http://schemas.microsoft.com/office/drawing/2014/main" xmlns="" id="{B7B96DF4-3C3A-4FC5-8DF3-62D7A4919CE4}"/>
              </a:ext>
            </a:extLst>
          </p:cNvPr>
          <p:cNvGraphicFramePr>
            <a:graphicFrameLocks noGrp="1" noChangeAspect="1"/>
          </p:cNvGraphicFramePr>
          <p:nvPr>
            <p:ph sz="quarter" idx="31"/>
            <p:extLst>
              <p:ext uri="{D42A27DB-BD31-4B8C-83A1-F6EECF244321}">
                <p14:modId xmlns:p14="http://schemas.microsoft.com/office/powerpoint/2010/main" val="3893802271"/>
              </p:ext>
            </p:extLst>
          </p:nvPr>
        </p:nvGraphicFramePr>
        <p:xfrm>
          <a:off x="6570663" y="3411538"/>
          <a:ext cx="1398587" cy="439737"/>
        </p:xfrm>
        <a:graphic>
          <a:graphicData uri="http://schemas.openxmlformats.org/presentationml/2006/ole">
            <mc:AlternateContent xmlns:mc="http://schemas.openxmlformats.org/markup-compatibility/2006">
              <mc:Choice xmlns:v="urn:schemas-microsoft-com:vml" Requires="v">
                <p:oleObj spid="_x0000_s415309" name="Equation" r:id="rId9" imgW="1371600" imgH="431800" progId="Equation.DSMT4">
                  <p:embed/>
                </p:oleObj>
              </mc:Choice>
              <mc:Fallback>
                <p:oleObj name="Equation" r:id="rId9" imgW="1371600" imgH="431800" progId="Equation.DSMT4">
                  <p:embed/>
                  <p:pic>
                    <p:nvPicPr>
                      <p:cNvPr id="0" name="Picture 385" descr="f(x) = left double bracket x right double bracket"/>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70663" y="3411538"/>
                        <a:ext cx="1398587" cy="439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Content Placeholder 11">
            <a:extLst>
              <a:ext uri="{FF2B5EF4-FFF2-40B4-BE49-F238E27FC236}">
                <a16:creationId xmlns:a16="http://schemas.microsoft.com/office/drawing/2014/main" xmlns="" id="{69F21E5D-C036-4AF3-B0DA-7526A7A432F2}"/>
              </a:ext>
            </a:extLst>
          </p:cNvPr>
          <p:cNvSpPr>
            <a:spLocks noGrp="1"/>
          </p:cNvSpPr>
          <p:nvPr>
            <p:ph sz="quarter" idx="32"/>
          </p:nvPr>
        </p:nvSpPr>
        <p:spPr>
          <a:xfrm>
            <a:off x="736600" y="4612261"/>
            <a:ext cx="10712450" cy="1159710"/>
          </a:xfrm>
        </p:spPr>
        <p:txBody>
          <a:bodyPr/>
          <a:lstStyle/>
          <a:p>
            <a:r>
              <a:rPr lang="en-US" altLang="en-US" dirty="0">
                <a:solidFill>
                  <a:srgbClr val="0079C2"/>
                </a:solidFill>
              </a:rPr>
              <a:t>Solution:</a:t>
            </a:r>
          </a:p>
          <a:p>
            <a:pPr marL="465138" indent="-465138"/>
            <a:r>
              <a:rPr lang="en-US" altLang="en-US" dirty="0"/>
              <a:t>(a) Notice that </a:t>
            </a:r>
            <a:r>
              <a:rPr lang="en-US" altLang="en-US" i="1" dirty="0"/>
              <a:t>f</a:t>
            </a:r>
            <a:r>
              <a:rPr lang="en-US" altLang="en-US" sz="400" dirty="0"/>
              <a:t> </a:t>
            </a:r>
            <a:r>
              <a:rPr lang="en-US" altLang="en-US" dirty="0"/>
              <a:t>(2) is not defined, so </a:t>
            </a:r>
            <a:r>
              <a:rPr lang="en-US" altLang="en-US" i="1" dirty="0"/>
              <a:t>f </a:t>
            </a:r>
            <a:r>
              <a:rPr lang="en-US" altLang="en-US" dirty="0"/>
              <a:t>is discontinuous at 2. Later we’ll see why </a:t>
            </a:r>
            <a:r>
              <a:rPr lang="en-US" altLang="en-US" i="1" dirty="0"/>
              <a:t>f</a:t>
            </a:r>
            <a:r>
              <a:rPr lang="en-US" altLang="en-US" dirty="0"/>
              <a:t> is continuous at all other numbers.</a:t>
            </a:r>
          </a:p>
        </p:txBody>
      </p:sp>
    </p:spTree>
    <p:extLst>
      <p:ext uri="{BB962C8B-B14F-4D97-AF65-F5344CB8AC3E}">
        <p14:creationId xmlns:p14="http://schemas.microsoft.com/office/powerpoint/2010/main" val="3442580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268181-4F6F-4008-8F2A-D3B9DD85ED6F}"/>
              </a:ext>
            </a:extLst>
          </p:cNvPr>
          <p:cNvSpPr>
            <a:spLocks noGrp="1"/>
          </p:cNvSpPr>
          <p:nvPr>
            <p:ph type="title"/>
          </p:nvPr>
        </p:nvSpPr>
        <p:spPr/>
        <p:txBody>
          <a:bodyPr/>
          <a:lstStyle/>
          <a:p>
            <a:r>
              <a:rPr lang="en-US" altLang="en-US" dirty="0"/>
              <a:t>Example 2 – Solution</a:t>
            </a:r>
            <a:r>
              <a:rPr lang="en-US" altLang="en-US" i="1" dirty="0"/>
              <a:t> </a:t>
            </a:r>
            <a:r>
              <a:rPr lang="en-US" altLang="en-US" b="0" i="0" dirty="0"/>
              <a:t>(1 of 2)</a:t>
            </a:r>
            <a:endParaRPr lang="en-US" b="0" i="0" dirty="0"/>
          </a:p>
        </p:txBody>
      </p:sp>
      <p:sp>
        <p:nvSpPr>
          <p:cNvPr id="8" name="Content Placeholder 5">
            <a:extLst>
              <a:ext uri="{FF2B5EF4-FFF2-40B4-BE49-F238E27FC236}">
                <a16:creationId xmlns:a16="http://schemas.microsoft.com/office/drawing/2014/main" xmlns="" id="{F66A23B8-C120-44A4-A1DD-FB12B2DE71DB}"/>
              </a:ext>
            </a:extLst>
          </p:cNvPr>
          <p:cNvSpPr>
            <a:spLocks noGrp="1"/>
          </p:cNvSpPr>
          <p:nvPr>
            <p:ph sz="quarter" idx="26"/>
          </p:nvPr>
        </p:nvSpPr>
        <p:spPr>
          <a:xfrm>
            <a:off x="758374" y="1296817"/>
            <a:ext cx="4322097" cy="323520"/>
          </a:xfrm>
        </p:spPr>
        <p:txBody>
          <a:bodyPr/>
          <a:lstStyle/>
          <a:p>
            <a:pPr>
              <a:lnSpc>
                <a:spcPct val="100000"/>
              </a:lnSpc>
            </a:pPr>
            <a:r>
              <a:rPr lang="en-US" altLang="en-US" dirty="0" smtClean="0"/>
              <a:t>(b) </a:t>
            </a:r>
            <a:r>
              <a:rPr lang="en-US" altLang="en-US" dirty="0"/>
              <a:t>Here </a:t>
            </a:r>
            <a:r>
              <a:rPr lang="en-US" altLang="en-US" i="1" dirty="0"/>
              <a:t>f</a:t>
            </a:r>
            <a:r>
              <a:rPr lang="en-US" altLang="en-US" sz="400" i="1" dirty="0"/>
              <a:t> </a:t>
            </a:r>
            <a:r>
              <a:rPr lang="en-US" altLang="en-US" dirty="0"/>
              <a:t>(2) = 1 is </a:t>
            </a:r>
            <a:r>
              <a:rPr lang="en-US" altLang="en-US" dirty="0" smtClean="0"/>
              <a:t>defined </a:t>
            </a:r>
            <a:r>
              <a:rPr lang="en-US" altLang="en-US" dirty="0"/>
              <a:t>and</a:t>
            </a:r>
          </a:p>
        </p:txBody>
      </p:sp>
      <p:graphicFrame>
        <p:nvGraphicFramePr>
          <p:cNvPr id="22" name="Content Placeholder 21" descr="lim_(x right arrow 2) (f(x)) = lim_(x right arrow 2) ((x^2 minus x minus 2)∕(x minus 2)) = lim_(x right arrow 2) ((x minus 2)(x + 1)∕(x minus 2))">
            <a:extLst>
              <a:ext uri="{FF2B5EF4-FFF2-40B4-BE49-F238E27FC236}">
                <a16:creationId xmlns:a16="http://schemas.microsoft.com/office/drawing/2014/main" xmlns="" id="{FC5D35D7-2A3A-43C6-859D-B752CFEBB976}"/>
              </a:ext>
            </a:extLst>
          </p:cNvPr>
          <p:cNvGraphicFramePr>
            <a:graphicFrameLocks noGrp="1" noChangeAspect="1"/>
          </p:cNvGraphicFramePr>
          <p:nvPr>
            <p:ph sz="quarter" idx="27"/>
            <p:extLst>
              <p:ext uri="{D42A27DB-BD31-4B8C-83A1-F6EECF244321}">
                <p14:modId xmlns:p14="http://schemas.microsoft.com/office/powerpoint/2010/main" val="963618305"/>
              </p:ext>
            </p:extLst>
          </p:nvPr>
        </p:nvGraphicFramePr>
        <p:xfrm>
          <a:off x="1423987" y="1794812"/>
          <a:ext cx="3822037" cy="1456389"/>
        </p:xfrm>
        <a:graphic>
          <a:graphicData uri="http://schemas.openxmlformats.org/presentationml/2006/ole">
            <mc:AlternateContent xmlns:mc="http://schemas.openxmlformats.org/markup-compatibility/2006">
              <mc:Choice xmlns:v="urn:schemas-microsoft-com:vml" Requires="v">
                <p:oleObj spid="_x0000_s458115" name="Equation" r:id="rId3" imgW="4330700" imgH="1651000" progId="Equation.DSMT4">
                  <p:embed/>
                </p:oleObj>
              </mc:Choice>
              <mc:Fallback>
                <p:oleObj name="Equation" r:id="rId3" imgW="4330700" imgH="1651000" progId="Equation.DSMT4">
                  <p:embed/>
                  <p:pic>
                    <p:nvPicPr>
                      <p:cNvPr id="0" name="Picture 183" descr="lim_(x right arrow 2)f (x) =  ((x^2 minus x minus 2)/(x minus 2)) = lim_(x right arrow 2) ((x minus 2)(x + 1)/(x minus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3987" y="1794812"/>
                        <a:ext cx="3822037" cy="14563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Content Placeholder 20" descr="= lim_(x right arrow 2) (x + 1)">
            <a:extLst>
              <a:ext uri="{FF2B5EF4-FFF2-40B4-BE49-F238E27FC236}">
                <a16:creationId xmlns:a16="http://schemas.microsoft.com/office/drawing/2014/main" xmlns="" id="{8DE500F4-7E03-41B4-AEB3-98A4D2CE0177}"/>
              </a:ext>
            </a:extLst>
          </p:cNvPr>
          <p:cNvGraphicFramePr>
            <a:graphicFrameLocks noGrp="1" noChangeAspect="1"/>
          </p:cNvGraphicFramePr>
          <p:nvPr>
            <p:ph sz="quarter" idx="23"/>
            <p:extLst>
              <p:ext uri="{D42A27DB-BD31-4B8C-83A1-F6EECF244321}">
                <p14:modId xmlns:p14="http://schemas.microsoft.com/office/powerpoint/2010/main" val="2895723846"/>
              </p:ext>
            </p:extLst>
          </p:nvPr>
        </p:nvGraphicFramePr>
        <p:xfrm>
          <a:off x="5515774" y="2729223"/>
          <a:ext cx="1420812" cy="477838"/>
        </p:xfrm>
        <a:graphic>
          <a:graphicData uri="http://schemas.openxmlformats.org/presentationml/2006/ole">
            <mc:AlternateContent xmlns:mc="http://schemas.openxmlformats.org/markup-compatibility/2006">
              <mc:Choice xmlns:v="urn:schemas-microsoft-com:vml" Requires="v">
                <p:oleObj spid="_x0000_s458116" name="Equation" r:id="rId5" imgW="1548728" imgH="520474" progId="Equation.DSMT4">
                  <p:embed/>
                </p:oleObj>
              </mc:Choice>
              <mc:Fallback>
                <p:oleObj name="Equation" r:id="rId5" imgW="1548728" imgH="520474" progId="Equation.DSMT4">
                  <p:embed/>
                  <p:pic>
                    <p:nvPicPr>
                      <p:cNvPr id="0" name="Picture 184" descr="  = lim_(x right arrow 2) (x + 1)&#10;"/>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5774" y="2729223"/>
                        <a:ext cx="1420812" cy="477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Content Placeholder 3">
            <a:extLst>
              <a:ext uri="{FF2B5EF4-FFF2-40B4-BE49-F238E27FC236}">
                <a16:creationId xmlns:a16="http://schemas.microsoft.com/office/drawing/2014/main" xmlns="" id="{792AD0EF-EBD0-4943-B7F1-BD6BBB2E2CB4}"/>
              </a:ext>
            </a:extLst>
          </p:cNvPr>
          <p:cNvSpPr>
            <a:spLocks noGrp="1"/>
          </p:cNvSpPr>
          <p:nvPr>
            <p:ph sz="quarter" idx="24"/>
          </p:nvPr>
        </p:nvSpPr>
        <p:spPr>
          <a:xfrm>
            <a:off x="7254001" y="2757725"/>
            <a:ext cx="1409625" cy="350341"/>
          </a:xfrm>
        </p:spPr>
        <p:txBody>
          <a:bodyPr/>
          <a:lstStyle/>
          <a:p>
            <a:r>
              <a:rPr lang="en-US" altLang="en-US" dirty="0"/>
              <a:t>= 3 exists.</a:t>
            </a:r>
            <a:endParaRPr lang="en-US" dirty="0"/>
          </a:p>
        </p:txBody>
      </p:sp>
      <p:sp>
        <p:nvSpPr>
          <p:cNvPr id="14" name="Content Placeholder 4">
            <a:extLst>
              <a:ext uri="{FF2B5EF4-FFF2-40B4-BE49-F238E27FC236}">
                <a16:creationId xmlns:a16="http://schemas.microsoft.com/office/drawing/2014/main" xmlns="" id="{78A60A01-2DD8-4568-84B0-C1801C57290D}"/>
              </a:ext>
            </a:extLst>
          </p:cNvPr>
          <p:cNvSpPr>
            <a:spLocks noGrp="1"/>
          </p:cNvSpPr>
          <p:nvPr>
            <p:ph sz="quarter" idx="25"/>
          </p:nvPr>
        </p:nvSpPr>
        <p:spPr>
          <a:xfrm>
            <a:off x="751348" y="3530044"/>
            <a:ext cx="531761" cy="294109"/>
          </a:xfrm>
        </p:spPr>
        <p:txBody>
          <a:bodyPr/>
          <a:lstStyle/>
          <a:p>
            <a:r>
              <a:rPr lang="en-US" altLang="en-US" dirty="0"/>
              <a:t>But</a:t>
            </a:r>
          </a:p>
        </p:txBody>
      </p:sp>
      <p:graphicFrame>
        <p:nvGraphicFramePr>
          <p:cNvPr id="15" name="Content Placeholder 22" descr="lim_(x right arrow 2) (f(x)) != f(2)&#10;">
            <a:extLst>
              <a:ext uri="{FF2B5EF4-FFF2-40B4-BE49-F238E27FC236}">
                <a16:creationId xmlns:a16="http://schemas.microsoft.com/office/drawing/2014/main" xmlns="" id="{91E6F238-F48D-46EF-A4BB-CD58F64D85D3}"/>
              </a:ext>
            </a:extLst>
          </p:cNvPr>
          <p:cNvGraphicFramePr>
            <a:graphicFrameLocks noGrp="1" noChangeAspect="1"/>
          </p:cNvGraphicFramePr>
          <p:nvPr>
            <p:ph sz="quarter" idx="26"/>
            <p:extLst>
              <p:ext uri="{D42A27DB-BD31-4B8C-83A1-F6EECF244321}">
                <p14:modId xmlns:p14="http://schemas.microsoft.com/office/powerpoint/2010/main" val="2338092689"/>
              </p:ext>
            </p:extLst>
          </p:nvPr>
        </p:nvGraphicFramePr>
        <p:xfrm>
          <a:off x="3973513" y="3541248"/>
          <a:ext cx="2052637" cy="542925"/>
        </p:xfrm>
        <a:graphic>
          <a:graphicData uri="http://schemas.openxmlformats.org/presentationml/2006/ole">
            <mc:AlternateContent xmlns:mc="http://schemas.openxmlformats.org/markup-compatibility/2006">
              <mc:Choice xmlns:v="urn:schemas-microsoft-com:vml" Requires="v">
                <p:oleObj spid="_x0000_s458117" name="Equation" r:id="rId7" imgW="1968500" imgH="520700" progId="Equation.DSMT4">
                  <p:embed/>
                </p:oleObj>
              </mc:Choice>
              <mc:Fallback>
                <p:oleObj name="Equation" r:id="rId7" imgW="1968500" imgH="520700" progId="Equation.DSMT4">
                  <p:embed/>
                  <p:pic>
                    <p:nvPicPr>
                      <p:cNvPr id="0" name="Picture 185" descr="lim_(x right arrow 2) f(x) != f(2)&#10;"/>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73513" y="3541248"/>
                        <a:ext cx="2052637"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Content Placeholder 6">
            <a:extLst>
              <a:ext uri="{FF2B5EF4-FFF2-40B4-BE49-F238E27FC236}">
                <a16:creationId xmlns:a16="http://schemas.microsoft.com/office/drawing/2014/main" xmlns="" id="{5BA11D79-89A1-4825-BA9E-D672A7538FB6}"/>
              </a:ext>
            </a:extLst>
          </p:cNvPr>
          <p:cNvSpPr>
            <a:spLocks noGrp="1"/>
          </p:cNvSpPr>
          <p:nvPr>
            <p:ph sz="quarter" idx="27"/>
          </p:nvPr>
        </p:nvSpPr>
        <p:spPr>
          <a:xfrm>
            <a:off x="736600" y="4315828"/>
            <a:ext cx="3717413" cy="300075"/>
          </a:xfrm>
        </p:spPr>
        <p:txBody>
          <a:bodyPr/>
          <a:lstStyle/>
          <a:p>
            <a:r>
              <a:rPr lang="en-US" altLang="en-US" dirty="0"/>
              <a:t> so </a:t>
            </a:r>
            <a:r>
              <a:rPr lang="en-US" altLang="en-US" i="1" dirty="0"/>
              <a:t>f</a:t>
            </a:r>
            <a:r>
              <a:rPr lang="en-US" altLang="en-US" dirty="0"/>
              <a:t> is not continuous at 2.</a:t>
            </a:r>
            <a:endParaRPr lang="en-US" dirty="0"/>
          </a:p>
        </p:txBody>
      </p:sp>
      <p:sp>
        <p:nvSpPr>
          <p:cNvPr id="21" name="Content Placeholder 5">
            <a:extLst>
              <a:ext uri="{FF2B5EF4-FFF2-40B4-BE49-F238E27FC236}">
                <a16:creationId xmlns:a16="http://schemas.microsoft.com/office/drawing/2014/main" xmlns="" id="{F66A23B8-C120-44A4-A1DD-FB12B2DE71DB}"/>
              </a:ext>
            </a:extLst>
          </p:cNvPr>
          <p:cNvSpPr>
            <a:spLocks noGrp="1"/>
          </p:cNvSpPr>
          <p:nvPr>
            <p:ph sz="quarter" idx="26"/>
          </p:nvPr>
        </p:nvSpPr>
        <p:spPr>
          <a:xfrm>
            <a:off x="736600" y="4845487"/>
            <a:ext cx="4322097" cy="323520"/>
          </a:xfrm>
        </p:spPr>
        <p:txBody>
          <a:bodyPr/>
          <a:lstStyle/>
          <a:p>
            <a:r>
              <a:rPr lang="en-US" altLang="en-US" dirty="0" smtClean="0"/>
              <a:t>(c) Here </a:t>
            </a:r>
            <a:r>
              <a:rPr lang="en-US" altLang="en-US" i="1" dirty="0" smtClean="0"/>
              <a:t>f</a:t>
            </a:r>
            <a:r>
              <a:rPr lang="en-US" altLang="en-US" sz="400" i="1" dirty="0" smtClean="0"/>
              <a:t> </a:t>
            </a:r>
            <a:r>
              <a:rPr lang="en-US" altLang="en-US" dirty="0" smtClean="0"/>
              <a:t>(0) = 1 is defined but</a:t>
            </a:r>
            <a:endParaRPr lang="en-US" altLang="en-US" dirty="0"/>
          </a:p>
        </p:txBody>
      </p:sp>
      <p:graphicFrame>
        <p:nvGraphicFramePr>
          <p:cNvPr id="18" name="Content Placeholder 19" descr="lim_(x right arrow 0) (f(x)) = lim_(x right arrow 0) (1∕(x^2))&#10;">
            <a:extLst>
              <a:ext uri="{FF2B5EF4-FFF2-40B4-BE49-F238E27FC236}">
                <a16:creationId xmlns:a16="http://schemas.microsoft.com/office/drawing/2014/main" xmlns="" id="{9A006FB3-2E76-4A37-9DE4-B8B6DA473BDE}"/>
              </a:ext>
            </a:extLst>
          </p:cNvPr>
          <p:cNvGraphicFramePr>
            <a:graphicFrameLocks noGrp="1" noChangeAspect="1"/>
          </p:cNvGraphicFramePr>
          <p:nvPr>
            <p:ph sz="quarter" idx="24"/>
            <p:extLst>
              <p:ext uri="{D42A27DB-BD31-4B8C-83A1-F6EECF244321}">
                <p14:modId xmlns:p14="http://schemas.microsoft.com/office/powerpoint/2010/main" val="3665569874"/>
              </p:ext>
            </p:extLst>
          </p:nvPr>
        </p:nvGraphicFramePr>
        <p:xfrm>
          <a:off x="5246024" y="5139979"/>
          <a:ext cx="2162175" cy="715962"/>
        </p:xfrm>
        <a:graphic>
          <a:graphicData uri="http://schemas.openxmlformats.org/presentationml/2006/ole">
            <mc:AlternateContent xmlns:mc="http://schemas.openxmlformats.org/markup-compatibility/2006">
              <mc:Choice xmlns:v="urn:schemas-microsoft-com:vml" Requires="v">
                <p:oleObj spid="_x0000_s458118" name="Equation" r:id="rId9" imgW="2222500" imgH="736600" progId="Equation.DSMT4">
                  <p:embed/>
                </p:oleObj>
              </mc:Choice>
              <mc:Fallback>
                <p:oleObj name="Equation" r:id="rId9" imgW="2222500" imgH="736600" progId="Equation.DSMT4">
                  <p:embed/>
                  <p:pic>
                    <p:nvPicPr>
                      <p:cNvPr id="0" name="Picture 186" descr="lim_(x right arrow 0) f(x) = lim_(x right arrow 0)(1/x^2)&#10;"/>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46024" y="5139979"/>
                        <a:ext cx="2162175" cy="715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Content Placeholder 4">
            <a:extLst>
              <a:ext uri="{FF2B5EF4-FFF2-40B4-BE49-F238E27FC236}">
                <a16:creationId xmlns:a16="http://schemas.microsoft.com/office/drawing/2014/main" xmlns="" id="{4C0402A2-84CA-4F60-B186-B6FA7B7E5D66}"/>
              </a:ext>
            </a:extLst>
          </p:cNvPr>
          <p:cNvSpPr>
            <a:spLocks noGrp="1"/>
          </p:cNvSpPr>
          <p:nvPr>
            <p:ph sz="quarter" idx="25"/>
          </p:nvPr>
        </p:nvSpPr>
        <p:spPr>
          <a:xfrm>
            <a:off x="1144662" y="5967758"/>
            <a:ext cx="6234546" cy="354493"/>
          </a:xfrm>
        </p:spPr>
        <p:txBody>
          <a:bodyPr/>
          <a:lstStyle/>
          <a:p>
            <a:r>
              <a:rPr lang="en-US" altLang="en-US" dirty="0"/>
              <a:t>does not exist. So </a:t>
            </a:r>
            <a:r>
              <a:rPr lang="en-US" altLang="en-US" i="1" dirty="0"/>
              <a:t>f</a:t>
            </a:r>
            <a:r>
              <a:rPr lang="en-US" altLang="en-US" dirty="0"/>
              <a:t> is discontinuous at 0.</a:t>
            </a:r>
          </a:p>
        </p:txBody>
      </p:sp>
    </p:spTree>
    <p:extLst>
      <p:ext uri="{BB962C8B-B14F-4D97-AF65-F5344CB8AC3E}">
        <p14:creationId xmlns:p14="http://schemas.microsoft.com/office/powerpoint/2010/main" val="33822676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78247F-3A2E-49D6-AAE9-5D201422A9D3}"/>
              </a:ext>
            </a:extLst>
          </p:cNvPr>
          <p:cNvSpPr>
            <a:spLocks noGrp="1"/>
          </p:cNvSpPr>
          <p:nvPr>
            <p:ph type="title"/>
          </p:nvPr>
        </p:nvSpPr>
        <p:spPr/>
        <p:txBody>
          <a:bodyPr/>
          <a:lstStyle/>
          <a:p>
            <a:r>
              <a:rPr lang="en-US" altLang="en-US" dirty="0"/>
              <a:t>Example 2 – Solution</a:t>
            </a:r>
            <a:r>
              <a:rPr lang="en-US" altLang="en-US" i="1" dirty="0"/>
              <a:t> </a:t>
            </a:r>
            <a:r>
              <a:rPr lang="en-US" altLang="en-US" b="0" dirty="0"/>
              <a:t>(2 of 2)</a:t>
            </a:r>
            <a:endParaRPr lang="en-US" dirty="0"/>
          </a:p>
        </p:txBody>
      </p:sp>
      <p:sp>
        <p:nvSpPr>
          <p:cNvPr id="18" name="Content Placeholder 5">
            <a:extLst>
              <a:ext uri="{FF2B5EF4-FFF2-40B4-BE49-F238E27FC236}">
                <a16:creationId xmlns:a16="http://schemas.microsoft.com/office/drawing/2014/main" xmlns="" id="{F66A23B8-C120-44A4-A1DD-FB12B2DE71DB}"/>
              </a:ext>
            </a:extLst>
          </p:cNvPr>
          <p:cNvSpPr>
            <a:spLocks noGrp="1"/>
          </p:cNvSpPr>
          <p:nvPr>
            <p:ph sz="quarter" idx="26"/>
          </p:nvPr>
        </p:nvSpPr>
        <p:spPr>
          <a:xfrm>
            <a:off x="758374" y="1296817"/>
            <a:ext cx="6137997" cy="323520"/>
          </a:xfrm>
        </p:spPr>
        <p:txBody>
          <a:bodyPr/>
          <a:lstStyle/>
          <a:p>
            <a:pPr>
              <a:lnSpc>
                <a:spcPct val="100000"/>
              </a:lnSpc>
            </a:pPr>
            <a:r>
              <a:rPr lang="en-IN" altLang="en-US" dirty="0" smtClean="0"/>
              <a:t>(d) The greatest integer function</a:t>
            </a:r>
          </a:p>
        </p:txBody>
      </p:sp>
      <p:graphicFrame>
        <p:nvGraphicFramePr>
          <p:cNvPr id="25" name="Content Placeholder 24" descr="f(x) = left double bracket x right double bracket">
            <a:extLst>
              <a:ext uri="{FF2B5EF4-FFF2-40B4-BE49-F238E27FC236}">
                <a16:creationId xmlns:a16="http://schemas.microsoft.com/office/drawing/2014/main" xmlns="" id="{4A3E6E42-3CF4-4ABB-8938-6F183DEBA255}"/>
              </a:ext>
            </a:extLst>
          </p:cNvPr>
          <p:cNvGraphicFramePr>
            <a:graphicFrameLocks noGrp="1" noChangeAspect="1"/>
          </p:cNvGraphicFramePr>
          <p:nvPr>
            <p:ph sz="quarter" idx="29"/>
            <p:extLst>
              <p:ext uri="{D42A27DB-BD31-4B8C-83A1-F6EECF244321}">
                <p14:modId xmlns:p14="http://schemas.microsoft.com/office/powerpoint/2010/main" val="1240913119"/>
              </p:ext>
            </p:extLst>
          </p:nvPr>
        </p:nvGraphicFramePr>
        <p:xfrm>
          <a:off x="5156200" y="1284113"/>
          <a:ext cx="1371600" cy="431800"/>
        </p:xfrm>
        <a:graphic>
          <a:graphicData uri="http://schemas.openxmlformats.org/presentationml/2006/ole">
            <mc:AlternateContent xmlns:mc="http://schemas.openxmlformats.org/markup-compatibility/2006">
              <mc:Choice xmlns:v="urn:schemas-microsoft-com:vml" Requires="v">
                <p:oleObj spid="_x0000_s417169" name="Equation" r:id="rId3" imgW="1371600" imgH="431800" progId="Equation.DSMT4">
                  <p:embed/>
                </p:oleObj>
              </mc:Choice>
              <mc:Fallback>
                <p:oleObj name="Equation" r:id="rId3" imgW="1371600" imgH="431800" progId="Equation.DSMT4">
                  <p:embed/>
                  <p:pic>
                    <p:nvPicPr>
                      <p:cNvPr id="0" name="Picture 299" descr="f(x) = left double bBracket x right double bracket"/>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6200" y="1284113"/>
                        <a:ext cx="13716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Content Placeholder 9">
            <a:extLst>
              <a:ext uri="{FF2B5EF4-FFF2-40B4-BE49-F238E27FC236}">
                <a16:creationId xmlns:a16="http://schemas.microsoft.com/office/drawing/2014/main" xmlns="" id="{49CEFDF9-BCD8-4547-BA3D-5815CCED578C}"/>
              </a:ext>
            </a:extLst>
          </p:cNvPr>
          <p:cNvSpPr>
            <a:spLocks noGrp="1"/>
          </p:cNvSpPr>
          <p:nvPr>
            <p:ph sz="quarter" idx="30"/>
          </p:nvPr>
        </p:nvSpPr>
        <p:spPr>
          <a:xfrm>
            <a:off x="6586153" y="1315709"/>
            <a:ext cx="3756875" cy="303195"/>
          </a:xfrm>
        </p:spPr>
        <p:txBody>
          <a:bodyPr/>
          <a:lstStyle/>
          <a:p>
            <a:pPr>
              <a:lnSpc>
                <a:spcPct val="100000"/>
              </a:lnSpc>
            </a:pPr>
            <a:r>
              <a:rPr lang="en-US" altLang="en-US" dirty="0"/>
              <a:t>has discontinuities at all of</a:t>
            </a:r>
            <a:endParaRPr lang="en-US" dirty="0"/>
          </a:p>
        </p:txBody>
      </p:sp>
      <p:sp>
        <p:nvSpPr>
          <p:cNvPr id="11" name="Content Placeholder 10">
            <a:extLst>
              <a:ext uri="{FF2B5EF4-FFF2-40B4-BE49-F238E27FC236}">
                <a16:creationId xmlns:a16="http://schemas.microsoft.com/office/drawing/2014/main" xmlns="" id="{26D733F2-FCFD-4BE1-8CD1-A8FE64BF8703}"/>
              </a:ext>
            </a:extLst>
          </p:cNvPr>
          <p:cNvSpPr>
            <a:spLocks noGrp="1"/>
          </p:cNvSpPr>
          <p:nvPr>
            <p:ph sz="quarter" idx="31"/>
          </p:nvPr>
        </p:nvSpPr>
        <p:spPr>
          <a:xfrm>
            <a:off x="1213439" y="1803332"/>
            <a:ext cx="2846727" cy="301417"/>
          </a:xfrm>
        </p:spPr>
        <p:txBody>
          <a:bodyPr/>
          <a:lstStyle/>
          <a:p>
            <a:r>
              <a:rPr lang="en-US" altLang="en-US" dirty="0"/>
              <a:t>the integers because</a:t>
            </a:r>
            <a:endParaRPr lang="en-US" dirty="0"/>
          </a:p>
        </p:txBody>
      </p:sp>
      <p:graphicFrame>
        <p:nvGraphicFramePr>
          <p:cNvPr id="27" name="Content Placeholder 26" descr="lim_(x right arrow n) (left double bracket x right double bracket)&#10;">
            <a:extLst>
              <a:ext uri="{FF2B5EF4-FFF2-40B4-BE49-F238E27FC236}">
                <a16:creationId xmlns:a16="http://schemas.microsoft.com/office/drawing/2014/main" xmlns="" id="{04008359-C6B1-48CB-BCCA-2D84B399C740}"/>
              </a:ext>
            </a:extLst>
          </p:cNvPr>
          <p:cNvGraphicFramePr>
            <a:graphicFrameLocks noGrp="1" noChangeAspect="1"/>
          </p:cNvGraphicFramePr>
          <p:nvPr>
            <p:ph sz="quarter" idx="32"/>
            <p:extLst>
              <p:ext uri="{D42A27DB-BD31-4B8C-83A1-F6EECF244321}">
                <p14:modId xmlns:p14="http://schemas.microsoft.com/office/powerpoint/2010/main" val="3494969730"/>
              </p:ext>
            </p:extLst>
          </p:nvPr>
        </p:nvGraphicFramePr>
        <p:xfrm>
          <a:off x="4132263" y="1772626"/>
          <a:ext cx="876300" cy="485775"/>
        </p:xfrm>
        <a:graphic>
          <a:graphicData uri="http://schemas.openxmlformats.org/presentationml/2006/ole">
            <mc:AlternateContent xmlns:mc="http://schemas.openxmlformats.org/markup-compatibility/2006">
              <mc:Choice xmlns:v="urn:schemas-microsoft-com:vml" Requires="v">
                <p:oleObj spid="_x0000_s417170" name="Equation" r:id="rId5" imgW="939392" imgH="520474" progId="Equation.DSMT4">
                  <p:embed/>
                </p:oleObj>
              </mc:Choice>
              <mc:Fallback>
                <p:oleObj name="Equation" r:id="rId5" imgW="939392" imgH="520474" progId="Equation.DSMT4">
                  <p:embed/>
                  <p:pic>
                    <p:nvPicPr>
                      <p:cNvPr id="0" name="Picture 300" descr="lim_(x right arrow n) (left double bracket x right double bracket)&#10;"/>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2263" y="1772626"/>
                        <a:ext cx="87630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Content Placeholder 12">
            <a:extLst>
              <a:ext uri="{FF2B5EF4-FFF2-40B4-BE49-F238E27FC236}">
                <a16:creationId xmlns:a16="http://schemas.microsoft.com/office/drawing/2014/main" xmlns="" id="{C9F42714-EAF9-445A-BC71-CFDE0374D737}"/>
              </a:ext>
            </a:extLst>
          </p:cNvPr>
          <p:cNvSpPr>
            <a:spLocks noGrp="1"/>
          </p:cNvSpPr>
          <p:nvPr>
            <p:ph sz="quarter" idx="33"/>
          </p:nvPr>
        </p:nvSpPr>
        <p:spPr>
          <a:xfrm>
            <a:off x="5098144" y="1813544"/>
            <a:ext cx="4257386" cy="385294"/>
          </a:xfrm>
        </p:spPr>
        <p:txBody>
          <a:bodyPr/>
          <a:lstStyle/>
          <a:p>
            <a:r>
              <a:rPr lang="en-US" altLang="en-US" dirty="0"/>
              <a:t>does not exist if </a:t>
            </a:r>
            <a:r>
              <a:rPr lang="en-US" altLang="en-US" i="1" dirty="0"/>
              <a:t>n</a:t>
            </a:r>
            <a:r>
              <a:rPr lang="en-US" altLang="en-US" dirty="0"/>
              <a:t> is an integer.</a:t>
            </a:r>
            <a:endParaRPr lang="en-US" dirty="0"/>
          </a:p>
        </p:txBody>
      </p:sp>
    </p:spTree>
    <p:extLst>
      <p:ext uri="{BB962C8B-B14F-4D97-AF65-F5344CB8AC3E}">
        <p14:creationId xmlns:p14="http://schemas.microsoft.com/office/powerpoint/2010/main" val="31951782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326FEA-17E5-4554-A00B-B1D90823836C}"/>
              </a:ext>
            </a:extLst>
          </p:cNvPr>
          <p:cNvSpPr>
            <a:spLocks noGrp="1"/>
          </p:cNvSpPr>
          <p:nvPr>
            <p:ph type="title"/>
          </p:nvPr>
        </p:nvSpPr>
        <p:spPr/>
        <p:txBody>
          <a:bodyPr/>
          <a:lstStyle/>
          <a:p>
            <a:r>
              <a:rPr lang="en-US" altLang="en-US" dirty="0" smtClean="0"/>
              <a:t>Continuity of a Function (5 of 8)</a:t>
            </a:r>
            <a:endParaRPr lang="en-US" dirty="0"/>
          </a:p>
        </p:txBody>
      </p:sp>
      <p:sp>
        <p:nvSpPr>
          <p:cNvPr id="3" name="Content Placeholder 2">
            <a:extLst>
              <a:ext uri="{FF2B5EF4-FFF2-40B4-BE49-F238E27FC236}">
                <a16:creationId xmlns:a16="http://schemas.microsoft.com/office/drawing/2014/main" xmlns="" id="{3FBD15CB-B117-425B-A45C-6A9C84C08C31}"/>
              </a:ext>
            </a:extLst>
          </p:cNvPr>
          <p:cNvSpPr>
            <a:spLocks noGrp="1"/>
          </p:cNvSpPr>
          <p:nvPr>
            <p:ph sz="quarter" idx="23"/>
          </p:nvPr>
        </p:nvSpPr>
        <p:spPr>
          <a:xfrm>
            <a:off x="736600" y="1289050"/>
            <a:ext cx="10718800" cy="375158"/>
          </a:xfrm>
        </p:spPr>
        <p:txBody>
          <a:bodyPr/>
          <a:lstStyle/>
          <a:p>
            <a:pPr>
              <a:lnSpc>
                <a:spcPct val="100000"/>
              </a:lnSpc>
            </a:pPr>
            <a:r>
              <a:rPr lang="en-US" altLang="en-US" dirty="0"/>
              <a:t>Figure 3 shows the graphs of the functions in Example 2. </a:t>
            </a:r>
          </a:p>
        </p:txBody>
      </p:sp>
      <p:sp>
        <p:nvSpPr>
          <p:cNvPr id="15" name="Content Placeholder 4">
            <a:extLst>
              <a:ext uri="{FF2B5EF4-FFF2-40B4-BE49-F238E27FC236}">
                <a16:creationId xmlns:a16="http://schemas.microsoft.com/office/drawing/2014/main" xmlns="" id="{0A272C2E-02A5-4560-8DD2-2548D86A8057}"/>
              </a:ext>
            </a:extLst>
          </p:cNvPr>
          <p:cNvSpPr>
            <a:spLocks noGrp="1"/>
          </p:cNvSpPr>
          <p:nvPr>
            <p:ph sz="quarter" idx="25"/>
          </p:nvPr>
        </p:nvSpPr>
        <p:spPr>
          <a:xfrm>
            <a:off x="4363749" y="5588000"/>
            <a:ext cx="3413317" cy="296993"/>
          </a:xfrm>
        </p:spPr>
        <p:txBody>
          <a:bodyPr/>
          <a:lstStyle/>
          <a:p>
            <a:pPr algn="ctr"/>
            <a:r>
              <a:rPr lang="en-US" altLang="en-US" sz="1200" b="1" dirty="0" smtClean="0"/>
              <a:t>Figure </a:t>
            </a:r>
            <a:r>
              <a:rPr lang="en-US" altLang="en-US" sz="1200" b="1" dirty="0"/>
              <a:t>3</a:t>
            </a:r>
          </a:p>
        </p:txBody>
      </p:sp>
      <p:sp>
        <p:nvSpPr>
          <p:cNvPr id="14" name="Content Placeholder 4">
            <a:extLst>
              <a:ext uri="{FF2B5EF4-FFF2-40B4-BE49-F238E27FC236}">
                <a16:creationId xmlns:a16="http://schemas.microsoft.com/office/drawing/2014/main" xmlns="" id="{0A272C2E-02A5-4560-8DD2-2548D86A8057}"/>
              </a:ext>
            </a:extLst>
          </p:cNvPr>
          <p:cNvSpPr>
            <a:spLocks noGrp="1"/>
          </p:cNvSpPr>
          <p:nvPr>
            <p:ph sz="quarter" idx="25"/>
          </p:nvPr>
        </p:nvSpPr>
        <p:spPr>
          <a:xfrm>
            <a:off x="4363749" y="5291007"/>
            <a:ext cx="3413317" cy="296993"/>
          </a:xfrm>
        </p:spPr>
        <p:txBody>
          <a:bodyPr/>
          <a:lstStyle/>
          <a:p>
            <a:pPr algn="ctr"/>
            <a:r>
              <a:rPr lang="en-US" altLang="en-US" sz="1400" dirty="0"/>
              <a:t>Graphs of the functions in Example </a:t>
            </a:r>
            <a:r>
              <a:rPr lang="en-US" altLang="en-US" sz="1400" dirty="0" smtClean="0"/>
              <a:t>2</a:t>
            </a:r>
            <a:endParaRPr lang="en-US" altLang="en-US" sz="1400" b="1" dirty="0"/>
          </a:p>
        </p:txBody>
      </p:sp>
      <p:sp>
        <p:nvSpPr>
          <p:cNvPr id="7" name="Content Placeholder 2">
            <a:extLst>
              <a:ext uri="{FF2B5EF4-FFF2-40B4-BE49-F238E27FC236}">
                <a16:creationId xmlns:a16="http://schemas.microsoft.com/office/drawing/2014/main" xmlns="" id="{3FBD15CB-B117-425B-A45C-6A9C84C08C31}"/>
              </a:ext>
            </a:extLst>
          </p:cNvPr>
          <p:cNvSpPr>
            <a:spLocks noGrp="1"/>
          </p:cNvSpPr>
          <p:nvPr>
            <p:ph sz="quarter" idx="23"/>
          </p:nvPr>
        </p:nvSpPr>
        <p:spPr>
          <a:xfrm>
            <a:off x="2927499" y="4467401"/>
            <a:ext cx="2422298" cy="200201"/>
          </a:xfrm>
        </p:spPr>
        <p:txBody>
          <a:bodyPr/>
          <a:lstStyle/>
          <a:p>
            <a:r>
              <a:rPr lang="en-US" sz="1400" dirty="0" smtClean="0"/>
              <a:t>(a) A removable discontinuity</a:t>
            </a:r>
            <a:endParaRPr lang="en-US" altLang="en-US" sz="1400" dirty="0"/>
          </a:p>
        </p:txBody>
      </p:sp>
      <p:pic>
        <p:nvPicPr>
          <p:cNvPr id="11" name="Content Placeholder 10" descr="A line is graphed on the x y coordinate plane. The line enters the bottom left of the viewing window in the third quadrant, rises through (0, 1), and exits the top right of the viewing window. The line has an open circle at point (2, 3).">
            <a:extLst>
              <a:ext uri="{FF2B5EF4-FFF2-40B4-BE49-F238E27FC236}">
                <a16:creationId xmlns:a16="http://schemas.microsoft.com/office/drawing/2014/main" xmlns="" id="{CF0BCCBF-6647-4502-AC5F-8123869382EA}"/>
              </a:ext>
            </a:extLst>
          </p:cNvPr>
          <p:cNvPicPr>
            <a:picLocks noGrp="1" noChangeAspect="1"/>
          </p:cNvPicPr>
          <p:nvPr>
            <p:ph sz="quarter" idx="24"/>
          </p:nvPr>
        </p:nvPicPr>
        <p:blipFill>
          <a:blip r:embed="rId2"/>
          <a:srcRect b="20142"/>
          <a:stretch>
            <a:fillRect/>
          </a:stretch>
        </p:blipFill>
        <p:spPr>
          <a:xfrm>
            <a:off x="2610730" y="2015475"/>
            <a:ext cx="2739067" cy="2451926"/>
          </a:xfrm>
          <a:prstGeom prst="rect">
            <a:avLst/>
          </a:prstGeom>
        </p:spPr>
      </p:pic>
      <p:sp>
        <p:nvSpPr>
          <p:cNvPr id="10" name="Content Placeholder 2">
            <a:extLst>
              <a:ext uri="{FF2B5EF4-FFF2-40B4-BE49-F238E27FC236}">
                <a16:creationId xmlns:a16="http://schemas.microsoft.com/office/drawing/2014/main" xmlns="" id="{3FBD15CB-B117-425B-A45C-6A9C84C08C31}"/>
              </a:ext>
            </a:extLst>
          </p:cNvPr>
          <p:cNvSpPr>
            <a:spLocks noGrp="1"/>
          </p:cNvSpPr>
          <p:nvPr>
            <p:ph sz="quarter" idx="23"/>
          </p:nvPr>
        </p:nvSpPr>
        <p:spPr>
          <a:xfrm>
            <a:off x="7135745" y="4467401"/>
            <a:ext cx="2422298" cy="200201"/>
          </a:xfrm>
        </p:spPr>
        <p:txBody>
          <a:bodyPr/>
          <a:lstStyle/>
          <a:p>
            <a:r>
              <a:rPr lang="en-US" sz="1400" dirty="0" smtClean="0"/>
              <a:t>(b) A removable discontinuity</a:t>
            </a:r>
            <a:endParaRPr lang="en-US" altLang="en-US" sz="1400" dirty="0"/>
          </a:p>
        </p:txBody>
      </p:sp>
      <p:pic>
        <p:nvPicPr>
          <p:cNvPr id="8" name="Content Placeholder 6" descr="A line is graphed on the x y coordinate plane. The line enters the bottom left of the viewing window in the third quadrant, rises through (0, 1), and exits the top right of the viewing window. The line has an open circle at point (2, 3). A closed circle is marked at point (2, 1). ">
            <a:extLst>
              <a:ext uri="{FF2B5EF4-FFF2-40B4-BE49-F238E27FC236}">
                <a16:creationId xmlns:a16="http://schemas.microsoft.com/office/drawing/2014/main" xmlns="" id="{2114637B-2474-4A8C-B872-95ACA9785C4E}"/>
              </a:ext>
            </a:extLst>
          </p:cNvPr>
          <p:cNvPicPr>
            <a:picLocks noGrp="1" noChangeAspect="1"/>
          </p:cNvPicPr>
          <p:nvPr>
            <p:ph sz="quarter" idx="23"/>
          </p:nvPr>
        </p:nvPicPr>
        <p:blipFill>
          <a:blip r:embed="rId3"/>
          <a:srcRect b="24952"/>
          <a:stretch>
            <a:fillRect/>
          </a:stretch>
        </p:blipFill>
        <p:spPr>
          <a:xfrm>
            <a:off x="6795517" y="2024340"/>
            <a:ext cx="3102753" cy="2443061"/>
          </a:xfrm>
          <a:prstGeom prst="rect">
            <a:avLst/>
          </a:prstGeom>
        </p:spPr>
      </p:pic>
    </p:spTree>
    <p:extLst>
      <p:ext uri="{BB962C8B-B14F-4D97-AF65-F5344CB8AC3E}">
        <p14:creationId xmlns:p14="http://schemas.microsoft.com/office/powerpoint/2010/main" val="30012902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A3AEFF-2D93-4EE3-9A22-08849E2D9E13}"/>
              </a:ext>
            </a:extLst>
          </p:cNvPr>
          <p:cNvSpPr>
            <a:spLocks noGrp="1"/>
          </p:cNvSpPr>
          <p:nvPr>
            <p:ph type="title"/>
          </p:nvPr>
        </p:nvSpPr>
        <p:spPr/>
        <p:txBody>
          <a:bodyPr/>
          <a:lstStyle/>
          <a:p>
            <a:r>
              <a:rPr lang="en-US" altLang="en-US" dirty="0" smtClean="0"/>
              <a:t>Continuity of a Function (6 of 8)</a:t>
            </a:r>
            <a:endParaRPr lang="en-US" dirty="0"/>
          </a:p>
        </p:txBody>
      </p:sp>
      <p:sp>
        <p:nvSpPr>
          <p:cNvPr id="13" name="Content Placeholder 4">
            <a:extLst>
              <a:ext uri="{FF2B5EF4-FFF2-40B4-BE49-F238E27FC236}">
                <a16:creationId xmlns:a16="http://schemas.microsoft.com/office/drawing/2014/main" xmlns="" id="{0A272C2E-02A5-4560-8DD2-2548D86A8057}"/>
              </a:ext>
            </a:extLst>
          </p:cNvPr>
          <p:cNvSpPr>
            <a:spLocks noGrp="1"/>
          </p:cNvSpPr>
          <p:nvPr>
            <p:ph sz="quarter" idx="25"/>
          </p:nvPr>
        </p:nvSpPr>
        <p:spPr>
          <a:xfrm>
            <a:off x="4363749" y="5588000"/>
            <a:ext cx="3413317" cy="296993"/>
          </a:xfrm>
        </p:spPr>
        <p:txBody>
          <a:bodyPr/>
          <a:lstStyle/>
          <a:p>
            <a:pPr algn="ctr"/>
            <a:r>
              <a:rPr lang="en-US" altLang="en-US" sz="1200" b="1" dirty="0" smtClean="0"/>
              <a:t>Figure </a:t>
            </a:r>
            <a:r>
              <a:rPr lang="en-US" altLang="en-US" sz="1200" b="1" dirty="0"/>
              <a:t>3</a:t>
            </a:r>
          </a:p>
        </p:txBody>
      </p:sp>
      <p:sp>
        <p:nvSpPr>
          <p:cNvPr id="5" name="Content Placeholder 4">
            <a:extLst>
              <a:ext uri="{FF2B5EF4-FFF2-40B4-BE49-F238E27FC236}">
                <a16:creationId xmlns:a16="http://schemas.microsoft.com/office/drawing/2014/main" xmlns="" id="{0A272C2E-02A5-4560-8DD2-2548D86A8057}"/>
              </a:ext>
            </a:extLst>
          </p:cNvPr>
          <p:cNvSpPr>
            <a:spLocks noGrp="1"/>
          </p:cNvSpPr>
          <p:nvPr>
            <p:ph sz="quarter" idx="25"/>
          </p:nvPr>
        </p:nvSpPr>
        <p:spPr>
          <a:xfrm>
            <a:off x="4363749" y="5291007"/>
            <a:ext cx="3413317" cy="296993"/>
          </a:xfrm>
        </p:spPr>
        <p:txBody>
          <a:bodyPr/>
          <a:lstStyle/>
          <a:p>
            <a:pPr algn="ctr"/>
            <a:r>
              <a:rPr lang="en-US" altLang="en-US" sz="1400" dirty="0"/>
              <a:t>Graphs of the functions in Example </a:t>
            </a:r>
            <a:r>
              <a:rPr lang="en-US" altLang="en-US" sz="1400" dirty="0" smtClean="0"/>
              <a:t>2</a:t>
            </a:r>
            <a:endParaRPr lang="en-US" altLang="en-US" sz="1400" b="1" dirty="0"/>
          </a:p>
        </p:txBody>
      </p:sp>
      <p:sp>
        <p:nvSpPr>
          <p:cNvPr id="11" name="Content Placeholder 2">
            <a:extLst>
              <a:ext uri="{FF2B5EF4-FFF2-40B4-BE49-F238E27FC236}">
                <a16:creationId xmlns:a16="http://schemas.microsoft.com/office/drawing/2014/main" xmlns="" id="{3FBD15CB-B117-425B-A45C-6A9C84C08C31}"/>
              </a:ext>
            </a:extLst>
          </p:cNvPr>
          <p:cNvSpPr>
            <a:spLocks noGrp="1"/>
          </p:cNvSpPr>
          <p:nvPr>
            <p:ph sz="quarter" idx="23"/>
          </p:nvPr>
        </p:nvSpPr>
        <p:spPr>
          <a:xfrm>
            <a:off x="2953534" y="4563484"/>
            <a:ext cx="2422298" cy="200201"/>
          </a:xfrm>
        </p:spPr>
        <p:txBody>
          <a:bodyPr/>
          <a:lstStyle/>
          <a:p>
            <a:r>
              <a:rPr lang="en-US" sz="1400" dirty="0" smtClean="0"/>
              <a:t>(c) An infinite discontinuity</a:t>
            </a:r>
            <a:endParaRPr lang="en-US" altLang="en-US" sz="1400" dirty="0"/>
          </a:p>
        </p:txBody>
      </p:sp>
      <p:pic>
        <p:nvPicPr>
          <p:cNvPr id="9" name="Content Placeholder 11" descr="A curve with two branches is graphed on the x y coordinate plane. The two branches are symmetric about the y-axis. One curve rises away from the negative x-axis toward the positive y-axis. The other curve falls away from the positive y-axis toward the positive x-axis. A closed circle is marked at point (0, 1).">
            <a:extLst>
              <a:ext uri="{FF2B5EF4-FFF2-40B4-BE49-F238E27FC236}">
                <a16:creationId xmlns:a16="http://schemas.microsoft.com/office/drawing/2014/main" xmlns="" id="{1C18508E-B74C-47E9-A0D2-93FE367DDAD6}"/>
              </a:ext>
            </a:extLst>
          </p:cNvPr>
          <p:cNvPicPr>
            <a:picLocks noGrp="1" noChangeAspect="1"/>
          </p:cNvPicPr>
          <p:nvPr>
            <p:ph sz="quarter" idx="25"/>
          </p:nvPr>
        </p:nvPicPr>
        <p:blipFill>
          <a:blip r:embed="rId2"/>
          <a:srcRect b="30083"/>
          <a:stretch>
            <a:fillRect/>
          </a:stretch>
        </p:blipFill>
        <p:spPr>
          <a:xfrm>
            <a:off x="2994757" y="1833623"/>
            <a:ext cx="2737984" cy="2233376"/>
          </a:xfrm>
          <a:prstGeom prst="rect">
            <a:avLst/>
          </a:prstGeom>
        </p:spPr>
      </p:pic>
      <p:sp>
        <p:nvSpPr>
          <p:cNvPr id="12" name="Content Placeholder 2">
            <a:extLst>
              <a:ext uri="{FF2B5EF4-FFF2-40B4-BE49-F238E27FC236}">
                <a16:creationId xmlns:a16="http://schemas.microsoft.com/office/drawing/2014/main" xmlns="" id="{3FBD15CB-B117-425B-A45C-6A9C84C08C31}"/>
              </a:ext>
            </a:extLst>
          </p:cNvPr>
          <p:cNvSpPr>
            <a:spLocks noGrp="1"/>
          </p:cNvSpPr>
          <p:nvPr>
            <p:ph sz="quarter" idx="23"/>
          </p:nvPr>
        </p:nvSpPr>
        <p:spPr>
          <a:xfrm>
            <a:off x="7161780" y="4563484"/>
            <a:ext cx="2422298" cy="200201"/>
          </a:xfrm>
        </p:spPr>
        <p:txBody>
          <a:bodyPr/>
          <a:lstStyle/>
          <a:p>
            <a:r>
              <a:rPr lang="en-US" sz="1400" dirty="0" smtClean="0"/>
              <a:t>(d) Jump discontinuities</a:t>
            </a:r>
            <a:endParaRPr lang="en-US" altLang="en-US" sz="1400" dirty="0"/>
          </a:p>
        </p:txBody>
      </p:sp>
      <p:pic>
        <p:nvPicPr>
          <p:cNvPr id="8" name="Content Placeholder 7" descr="A step function is graphed on the x y coordinate plane. Each step of the function has unit length. The left side is a closed circle and the right is an open circle. The line segments  have y-values negative 1, 0, 1, 2, and 3.">
            <a:extLst>
              <a:ext uri="{FF2B5EF4-FFF2-40B4-BE49-F238E27FC236}">
                <a16:creationId xmlns:a16="http://schemas.microsoft.com/office/drawing/2014/main" xmlns="" id="{393633D9-F9EE-4A19-931D-C3A6D25732B6}"/>
              </a:ext>
            </a:extLst>
          </p:cNvPr>
          <p:cNvPicPr>
            <a:picLocks noGrp="1" noChangeAspect="1"/>
          </p:cNvPicPr>
          <p:nvPr>
            <p:ph sz="quarter" idx="24"/>
          </p:nvPr>
        </p:nvPicPr>
        <p:blipFill>
          <a:blip r:embed="rId3"/>
          <a:srcRect b="24698"/>
          <a:stretch>
            <a:fillRect/>
          </a:stretch>
        </p:blipFill>
        <p:spPr>
          <a:xfrm>
            <a:off x="6749137" y="1812624"/>
            <a:ext cx="2834941" cy="2254375"/>
          </a:xfrm>
          <a:prstGeom prst="rect">
            <a:avLst/>
          </a:prstGeom>
        </p:spPr>
      </p:pic>
    </p:spTree>
    <p:extLst>
      <p:ext uri="{BB962C8B-B14F-4D97-AF65-F5344CB8AC3E}">
        <p14:creationId xmlns:p14="http://schemas.microsoft.com/office/powerpoint/2010/main" val="12824621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3FBC80-42AC-4CEA-9153-6945CD351D61}"/>
              </a:ext>
            </a:extLst>
          </p:cNvPr>
          <p:cNvSpPr>
            <a:spLocks noGrp="1"/>
          </p:cNvSpPr>
          <p:nvPr>
            <p:ph type="title"/>
          </p:nvPr>
        </p:nvSpPr>
        <p:spPr/>
        <p:txBody>
          <a:bodyPr/>
          <a:lstStyle/>
          <a:p>
            <a:r>
              <a:rPr lang="en-US" altLang="en-US" dirty="0" smtClean="0"/>
              <a:t>Continuity of a Function (7 of 8)</a:t>
            </a:r>
            <a:endParaRPr lang="en-US" dirty="0"/>
          </a:p>
        </p:txBody>
      </p:sp>
      <p:sp>
        <p:nvSpPr>
          <p:cNvPr id="3" name="Text Placeholder 2">
            <a:extLst>
              <a:ext uri="{FF2B5EF4-FFF2-40B4-BE49-F238E27FC236}">
                <a16:creationId xmlns:a16="http://schemas.microsoft.com/office/drawing/2014/main" xmlns="" id="{989ED203-DE2E-476D-9338-3B8C24CB9AEF}"/>
              </a:ext>
            </a:extLst>
          </p:cNvPr>
          <p:cNvSpPr>
            <a:spLocks noGrp="1"/>
          </p:cNvSpPr>
          <p:nvPr>
            <p:ph type="body" sz="quarter" idx="15"/>
          </p:nvPr>
        </p:nvSpPr>
        <p:spPr>
          <a:xfrm>
            <a:off x="743576" y="1289684"/>
            <a:ext cx="10711543" cy="3906430"/>
          </a:xfrm>
        </p:spPr>
        <p:txBody>
          <a:bodyPr/>
          <a:lstStyle/>
          <a:p>
            <a:pPr>
              <a:lnSpc>
                <a:spcPct val="100000"/>
              </a:lnSpc>
              <a:spcAft>
                <a:spcPts val="600"/>
              </a:spcAft>
            </a:pPr>
            <a:r>
              <a:rPr lang="en-US" altLang="en-US" dirty="0"/>
              <a:t>In each case the graph can’t be drawn without lifting the pen from the paper because a hole or break or jump occurs in the graph.</a:t>
            </a:r>
          </a:p>
          <a:p>
            <a:pPr>
              <a:lnSpc>
                <a:spcPct val="100000"/>
              </a:lnSpc>
              <a:spcAft>
                <a:spcPts val="600"/>
              </a:spcAft>
            </a:pPr>
            <a:r>
              <a:rPr lang="en-US" altLang="en-US" dirty="0"/>
              <a:t>The kind of discontinuity illustrated in parts (a) and </a:t>
            </a:r>
            <a:r>
              <a:rPr lang="en-US" altLang="en-US" dirty="0" smtClean="0"/>
              <a:t>(b) </a:t>
            </a:r>
            <a:r>
              <a:rPr lang="en-US" altLang="en-US" dirty="0"/>
              <a:t>is called </a:t>
            </a:r>
            <a:r>
              <a:rPr lang="en-US" altLang="en-US" b="1" dirty="0"/>
              <a:t>removable </a:t>
            </a:r>
            <a:r>
              <a:rPr lang="en-US" altLang="en-US" dirty="0"/>
              <a:t>because we could remove the discontinuity by redefining </a:t>
            </a:r>
            <a:r>
              <a:rPr lang="en-US" altLang="en-US" i="1" dirty="0"/>
              <a:t>f</a:t>
            </a:r>
            <a:r>
              <a:rPr lang="en-US" altLang="en-US" dirty="0"/>
              <a:t> at just the single number 2. </a:t>
            </a:r>
            <a:r>
              <a:rPr lang="en-US" altLang="en-US" dirty="0" smtClean="0"/>
              <a:t>[</a:t>
            </a:r>
            <a:r>
              <a:rPr lang="en-IN" dirty="0" smtClean="0"/>
              <a:t>If we redefine </a:t>
            </a:r>
            <a:r>
              <a:rPr lang="en-IN" i="1" dirty="0" smtClean="0"/>
              <a:t>f</a:t>
            </a:r>
            <a:r>
              <a:rPr lang="en-IN" dirty="0" smtClean="0"/>
              <a:t> to be 3 at </a:t>
            </a:r>
            <a:r>
              <a:rPr lang="en-IN" i="1" dirty="0" smtClean="0"/>
              <a:t>x</a:t>
            </a:r>
            <a:r>
              <a:rPr lang="en-IN" dirty="0" smtClean="0"/>
              <a:t> = 2, then f is equivalent to the function </a:t>
            </a:r>
            <a:r>
              <a:rPr lang="en-IN" i="1" dirty="0" smtClean="0"/>
              <a:t>g</a:t>
            </a:r>
            <a:r>
              <a:rPr lang="en-IN" dirty="0" smtClean="0"/>
              <a:t>(</a:t>
            </a:r>
            <a:r>
              <a:rPr lang="en-IN" i="1" dirty="0" smtClean="0"/>
              <a:t>x</a:t>
            </a:r>
            <a:r>
              <a:rPr lang="en-IN" dirty="0" smtClean="0"/>
              <a:t>) = </a:t>
            </a:r>
            <a:r>
              <a:rPr lang="en-IN" i="1" dirty="0" smtClean="0"/>
              <a:t>x</a:t>
            </a:r>
            <a:r>
              <a:rPr lang="en-IN" dirty="0" smtClean="0"/>
              <a:t> + 1, </a:t>
            </a:r>
            <a:r>
              <a:rPr lang="en-US" dirty="0" smtClean="0"/>
              <a:t>which is continuous.</a:t>
            </a:r>
            <a:r>
              <a:rPr lang="en-US" altLang="en-US" dirty="0" smtClean="0"/>
              <a:t>]</a:t>
            </a:r>
            <a:endParaRPr lang="en-US" altLang="en-US" dirty="0"/>
          </a:p>
          <a:p>
            <a:pPr>
              <a:lnSpc>
                <a:spcPct val="100000"/>
              </a:lnSpc>
              <a:spcAft>
                <a:spcPts val="600"/>
              </a:spcAft>
            </a:pPr>
            <a:r>
              <a:rPr lang="en-US" altLang="en-US" dirty="0"/>
              <a:t>The discontinuity in part </a:t>
            </a:r>
            <a:r>
              <a:rPr lang="en-US" altLang="en-US" dirty="0" smtClean="0"/>
              <a:t>(c) </a:t>
            </a:r>
            <a:r>
              <a:rPr lang="en-US" altLang="en-US" dirty="0"/>
              <a:t>is called an </a:t>
            </a:r>
            <a:r>
              <a:rPr lang="en-US" altLang="en-US" b="1" dirty="0"/>
              <a:t>infinite discontinuity</a:t>
            </a:r>
            <a:r>
              <a:rPr lang="en-US" altLang="en-US" dirty="0"/>
              <a:t>. The discontinuities in part (d) are called </a:t>
            </a:r>
            <a:r>
              <a:rPr lang="en-US" altLang="en-US" b="1" dirty="0"/>
              <a:t>jump discontinuities </a:t>
            </a:r>
            <a:r>
              <a:rPr lang="en-US" altLang="en-US" dirty="0"/>
              <a:t>because the function “jumps” from one value to another.</a:t>
            </a:r>
          </a:p>
        </p:txBody>
      </p:sp>
    </p:spTree>
    <p:extLst>
      <p:ext uri="{BB962C8B-B14F-4D97-AF65-F5344CB8AC3E}">
        <p14:creationId xmlns:p14="http://schemas.microsoft.com/office/powerpoint/2010/main" val="1921196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64AA60-3120-41FB-85EA-9F43F31C42BF}"/>
              </a:ext>
            </a:extLst>
          </p:cNvPr>
          <p:cNvSpPr>
            <a:spLocks noGrp="1"/>
          </p:cNvSpPr>
          <p:nvPr>
            <p:ph type="title"/>
          </p:nvPr>
        </p:nvSpPr>
        <p:spPr/>
        <p:txBody>
          <a:bodyPr/>
          <a:lstStyle/>
          <a:p>
            <a:r>
              <a:rPr lang="en-US" altLang="en-US" dirty="0" smtClean="0"/>
              <a:t>Continuity of a Function (8 of 8)</a:t>
            </a:r>
            <a:endParaRPr lang="en-US" dirty="0"/>
          </a:p>
        </p:txBody>
      </p:sp>
      <p:sp>
        <p:nvSpPr>
          <p:cNvPr id="3" name="Content Placeholder 2">
            <a:extLst>
              <a:ext uri="{FF2B5EF4-FFF2-40B4-BE49-F238E27FC236}">
                <a16:creationId xmlns:a16="http://schemas.microsoft.com/office/drawing/2014/main" xmlns="" id="{6AABA17B-F51C-4421-84C5-40D99E650677}"/>
              </a:ext>
            </a:extLst>
          </p:cNvPr>
          <p:cNvSpPr>
            <a:spLocks noGrp="1"/>
          </p:cNvSpPr>
          <p:nvPr>
            <p:ph sz="quarter" idx="23"/>
          </p:nvPr>
        </p:nvSpPr>
        <p:spPr>
          <a:xfrm>
            <a:off x="736600" y="1289050"/>
            <a:ext cx="10718800" cy="347726"/>
          </a:xfrm>
        </p:spPr>
        <p:txBody>
          <a:bodyPr/>
          <a:lstStyle/>
          <a:p>
            <a:pPr>
              <a:lnSpc>
                <a:spcPct val="100000"/>
              </a:lnSpc>
            </a:pPr>
            <a:r>
              <a:rPr lang="en-US" b="1" dirty="0">
                <a:solidFill>
                  <a:srgbClr val="EF2E24"/>
                </a:solidFill>
              </a:rPr>
              <a:t>2</a:t>
            </a:r>
            <a:r>
              <a:rPr lang="en-US" dirty="0">
                <a:solidFill>
                  <a:srgbClr val="EF2E24"/>
                </a:solidFill>
              </a:rPr>
              <a:t> </a:t>
            </a:r>
            <a:r>
              <a:rPr lang="en-US" b="1" dirty="0">
                <a:solidFill>
                  <a:srgbClr val="EF2E24"/>
                </a:solidFill>
              </a:rPr>
              <a:t>Definition </a:t>
            </a:r>
            <a:r>
              <a:rPr lang="en-US" dirty="0"/>
              <a:t>A function </a:t>
            </a:r>
            <a:r>
              <a:rPr lang="en-US" i="1" dirty="0"/>
              <a:t>f</a:t>
            </a:r>
            <a:r>
              <a:rPr lang="en-US" dirty="0"/>
              <a:t> is </a:t>
            </a:r>
            <a:r>
              <a:rPr lang="en-US" b="1" dirty="0"/>
              <a:t>continuous from the right at a number</a:t>
            </a:r>
            <a:r>
              <a:rPr lang="en-US" dirty="0"/>
              <a:t> </a:t>
            </a:r>
            <a:r>
              <a:rPr lang="en-US" i="1" dirty="0"/>
              <a:t>a</a:t>
            </a:r>
            <a:r>
              <a:rPr lang="en-US" dirty="0"/>
              <a:t> if</a:t>
            </a:r>
          </a:p>
        </p:txBody>
      </p:sp>
      <p:graphicFrame>
        <p:nvGraphicFramePr>
          <p:cNvPr id="12" name="Content Placeholder 11" descr="lim_(x right arrow a^(+)) (f(x)) = f(a)">
            <a:extLst>
              <a:ext uri="{FF2B5EF4-FFF2-40B4-BE49-F238E27FC236}">
                <a16:creationId xmlns:a16="http://schemas.microsoft.com/office/drawing/2014/main" xmlns="" id="{6E5EEF79-49D6-4A7B-A170-57804917E278}"/>
              </a:ext>
            </a:extLst>
          </p:cNvPr>
          <p:cNvGraphicFramePr>
            <a:graphicFrameLocks noGrp="1" noChangeAspect="1"/>
          </p:cNvGraphicFramePr>
          <p:nvPr>
            <p:ph sz="quarter" idx="24"/>
            <p:extLst>
              <p:ext uri="{D42A27DB-BD31-4B8C-83A1-F6EECF244321}">
                <p14:modId xmlns:p14="http://schemas.microsoft.com/office/powerpoint/2010/main" val="3706181654"/>
              </p:ext>
            </p:extLst>
          </p:nvPr>
        </p:nvGraphicFramePr>
        <p:xfrm>
          <a:off x="4671101" y="1857375"/>
          <a:ext cx="2034500" cy="524164"/>
        </p:xfrm>
        <a:graphic>
          <a:graphicData uri="http://schemas.openxmlformats.org/presentationml/2006/ole">
            <mc:AlternateContent xmlns:mc="http://schemas.openxmlformats.org/markup-compatibility/2006">
              <mc:Choice xmlns:v="urn:schemas-microsoft-com:vml" Requires="v">
                <p:oleObj spid="_x0000_s418084" name="Equation" r:id="rId3" imgW="2070100" imgH="533400" progId="Equation.DSMT4">
                  <p:embed/>
                </p:oleObj>
              </mc:Choice>
              <mc:Fallback>
                <p:oleObj name="Equation" r:id="rId3" imgW="2070100" imgH="533400" progId="Equation.DSMT4">
                  <p:embed/>
                  <p:pic>
                    <p:nvPicPr>
                      <p:cNvPr id="0" name="Picture 190" descr="lim_(x right arrow a^(+)) f(x) = f(a)"/>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1101" y="1857375"/>
                        <a:ext cx="2034500" cy="5241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xmlns="" id="{1161D9F0-8E5C-43ED-8DC2-26E2C9198CC7}"/>
              </a:ext>
            </a:extLst>
          </p:cNvPr>
          <p:cNvSpPr>
            <a:spLocks noGrp="1"/>
          </p:cNvSpPr>
          <p:nvPr>
            <p:ph sz="quarter" idx="25"/>
          </p:nvPr>
        </p:nvSpPr>
        <p:spPr>
          <a:xfrm>
            <a:off x="736600" y="2659067"/>
            <a:ext cx="10712450" cy="324300"/>
          </a:xfrm>
        </p:spPr>
        <p:txBody>
          <a:bodyPr/>
          <a:lstStyle/>
          <a:p>
            <a:r>
              <a:rPr lang="en-US" dirty="0"/>
              <a:t>and </a:t>
            </a:r>
            <a:r>
              <a:rPr lang="en-US" i="1" dirty="0"/>
              <a:t>f</a:t>
            </a:r>
            <a:r>
              <a:rPr lang="en-US" dirty="0"/>
              <a:t> is </a:t>
            </a:r>
            <a:r>
              <a:rPr lang="en-US" b="1" dirty="0"/>
              <a:t>continuous from the left at </a:t>
            </a:r>
            <a:r>
              <a:rPr lang="en-US" b="1" i="1" dirty="0"/>
              <a:t>a</a:t>
            </a:r>
            <a:r>
              <a:rPr lang="en-US" b="1" dirty="0"/>
              <a:t> </a:t>
            </a:r>
            <a:r>
              <a:rPr lang="en-US" dirty="0"/>
              <a:t>if</a:t>
            </a:r>
          </a:p>
        </p:txBody>
      </p:sp>
      <p:graphicFrame>
        <p:nvGraphicFramePr>
          <p:cNvPr id="14" name="Content Placeholder 13" descr="lim_(x rightarrow a^(negative)) (f(x)) = f(a)">
            <a:extLst>
              <a:ext uri="{FF2B5EF4-FFF2-40B4-BE49-F238E27FC236}">
                <a16:creationId xmlns:a16="http://schemas.microsoft.com/office/drawing/2014/main" xmlns="" id="{125DD5B2-498C-49F6-9603-5515A6C52049}"/>
              </a:ext>
            </a:extLst>
          </p:cNvPr>
          <p:cNvGraphicFramePr>
            <a:graphicFrameLocks noGrp="1" noChangeAspect="1"/>
          </p:cNvGraphicFramePr>
          <p:nvPr>
            <p:ph sz="quarter" idx="26"/>
            <p:extLst>
              <p:ext uri="{D42A27DB-BD31-4B8C-83A1-F6EECF244321}">
                <p14:modId xmlns:p14="http://schemas.microsoft.com/office/powerpoint/2010/main" val="3047874286"/>
              </p:ext>
            </p:extLst>
          </p:nvPr>
        </p:nvGraphicFramePr>
        <p:xfrm>
          <a:off x="4671101" y="3326834"/>
          <a:ext cx="2034500" cy="524038"/>
        </p:xfrm>
        <a:graphic>
          <a:graphicData uri="http://schemas.openxmlformats.org/presentationml/2006/ole">
            <mc:AlternateContent xmlns:mc="http://schemas.openxmlformats.org/markup-compatibility/2006">
              <mc:Choice xmlns:v="urn:schemas-microsoft-com:vml" Requires="v">
                <p:oleObj spid="_x0000_s418085" name="Equation" r:id="rId5" imgW="2070100" imgH="533400" progId="Equation.DSMT4">
                  <p:embed/>
                </p:oleObj>
              </mc:Choice>
              <mc:Fallback>
                <p:oleObj name="Equation" r:id="rId5" imgW="2070100" imgH="533400" progId="Equation.DSMT4">
                  <p:embed/>
                  <p:pic>
                    <p:nvPicPr>
                      <p:cNvPr id="0" name="Picture 191" descr="lim_(x rightarrow a^(negative)) f(x) = f(a)"/>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1101" y="3326834"/>
                        <a:ext cx="2034500" cy="52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a:extLst>
              <a:ext uri="{FF2B5EF4-FFF2-40B4-BE49-F238E27FC236}">
                <a16:creationId xmlns:a16="http://schemas.microsoft.com/office/drawing/2014/main" xmlns="" id="{65763D52-09F0-4B31-81E7-C1A115918307}"/>
              </a:ext>
            </a:extLst>
          </p:cNvPr>
          <p:cNvSpPr>
            <a:spLocks noGrp="1"/>
          </p:cNvSpPr>
          <p:nvPr>
            <p:ph sz="quarter" idx="27"/>
          </p:nvPr>
        </p:nvSpPr>
        <p:spPr>
          <a:xfrm>
            <a:off x="736600" y="4321328"/>
            <a:ext cx="10718800" cy="1571471"/>
          </a:xfrm>
        </p:spPr>
        <p:txBody>
          <a:bodyPr/>
          <a:lstStyle/>
          <a:p>
            <a:pPr>
              <a:lnSpc>
                <a:spcPct val="100000"/>
              </a:lnSpc>
              <a:spcAft>
                <a:spcPts val="600"/>
              </a:spcAft>
            </a:pPr>
            <a:r>
              <a:rPr lang="en-US" b="1" dirty="0">
                <a:solidFill>
                  <a:srgbClr val="EF2E24"/>
                </a:solidFill>
              </a:rPr>
              <a:t>3 Definition</a:t>
            </a:r>
            <a:r>
              <a:rPr lang="en-US" dirty="0">
                <a:solidFill>
                  <a:srgbClr val="EF2E24"/>
                </a:solidFill>
              </a:rPr>
              <a:t> </a:t>
            </a:r>
            <a:r>
              <a:rPr lang="en-US" dirty="0"/>
              <a:t>A function </a:t>
            </a:r>
            <a:r>
              <a:rPr lang="en-US" i="1" dirty="0"/>
              <a:t>f</a:t>
            </a:r>
            <a:r>
              <a:rPr lang="en-US" dirty="0"/>
              <a:t> is </a:t>
            </a:r>
            <a:r>
              <a:rPr lang="en-US" b="1" dirty="0"/>
              <a:t>continuous on an interval </a:t>
            </a:r>
            <a:r>
              <a:rPr lang="en-US" dirty="0"/>
              <a:t>if it is continuous at</a:t>
            </a:r>
            <a:br>
              <a:rPr lang="en-US" dirty="0"/>
            </a:br>
            <a:r>
              <a:rPr lang="en-US" dirty="0"/>
              <a:t>every number in the interval. (If </a:t>
            </a:r>
            <a:r>
              <a:rPr lang="en-US" i="1" dirty="0"/>
              <a:t>f</a:t>
            </a:r>
            <a:r>
              <a:rPr lang="en-US" dirty="0"/>
              <a:t> is defined only on one side of an endpoint of the interval, we understand </a:t>
            </a:r>
            <a:r>
              <a:rPr lang="en-US" i="1" dirty="0"/>
              <a:t>continuous</a:t>
            </a:r>
            <a:r>
              <a:rPr lang="en-US" dirty="0"/>
              <a:t> at the endpoint to mean </a:t>
            </a:r>
            <a:r>
              <a:rPr lang="en-US" i="1" dirty="0"/>
              <a:t>continuous from the right or continuous from the left</a:t>
            </a:r>
            <a:r>
              <a:rPr lang="en-US" dirty="0"/>
              <a:t>.)</a:t>
            </a:r>
          </a:p>
        </p:txBody>
      </p:sp>
    </p:spTree>
    <p:extLst>
      <p:ext uri="{BB962C8B-B14F-4D97-AF65-F5344CB8AC3E}">
        <p14:creationId xmlns:p14="http://schemas.microsoft.com/office/powerpoint/2010/main" val="28715978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39C50-9C46-4233-8285-16AF474E7A69}"/>
              </a:ext>
            </a:extLst>
          </p:cNvPr>
          <p:cNvSpPr>
            <a:spLocks noGrp="1"/>
          </p:cNvSpPr>
          <p:nvPr>
            <p:ph type="title"/>
          </p:nvPr>
        </p:nvSpPr>
        <p:spPr>
          <a:xfrm>
            <a:off x="838200" y="3060442"/>
            <a:ext cx="10515600" cy="1126076"/>
          </a:xfrm>
        </p:spPr>
        <p:txBody>
          <a:bodyPr/>
          <a:lstStyle/>
          <a:p>
            <a:pPr algn="ctr"/>
            <a:r>
              <a:rPr lang="en-IN" dirty="0" smtClean="0">
                <a:solidFill>
                  <a:srgbClr val="0079C2"/>
                </a:solidFill>
              </a:rPr>
              <a:t>Properties of Continuous Functions</a:t>
            </a:r>
            <a:endParaRPr lang="en-IN" sz="4000" dirty="0">
              <a:solidFill>
                <a:srgbClr val="0079C2"/>
              </a:solidFill>
            </a:endParaRPr>
          </a:p>
        </p:txBody>
      </p:sp>
    </p:spTree>
    <p:extLst>
      <p:ext uri="{BB962C8B-B14F-4D97-AF65-F5344CB8AC3E}">
        <p14:creationId xmlns:p14="http://schemas.microsoft.com/office/powerpoint/2010/main" val="27743868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FBFF62-B99B-4FB7-9C00-5B425FEAA876}"/>
              </a:ext>
            </a:extLst>
          </p:cNvPr>
          <p:cNvSpPr>
            <a:spLocks noGrp="1"/>
          </p:cNvSpPr>
          <p:nvPr>
            <p:ph type="title"/>
          </p:nvPr>
        </p:nvSpPr>
        <p:spPr/>
        <p:txBody>
          <a:bodyPr/>
          <a:lstStyle/>
          <a:p>
            <a:r>
              <a:rPr lang="en-US" altLang="en-US" dirty="0" smtClean="0"/>
              <a:t>Properties of Continuous Functions</a:t>
            </a:r>
            <a:r>
              <a:rPr lang="en-US" altLang="en-US" b="0" dirty="0" smtClean="0"/>
              <a:t> (1 </a:t>
            </a:r>
            <a:r>
              <a:rPr lang="en-US" altLang="en-US" b="0" dirty="0"/>
              <a:t>of </a:t>
            </a:r>
            <a:r>
              <a:rPr lang="en-US" altLang="en-US" b="0" dirty="0" smtClean="0"/>
              <a:t>8)</a:t>
            </a:r>
            <a:endParaRPr lang="en-US" dirty="0"/>
          </a:p>
        </p:txBody>
      </p:sp>
      <p:sp>
        <p:nvSpPr>
          <p:cNvPr id="3" name="Content Placeholder 2">
            <a:extLst>
              <a:ext uri="{FF2B5EF4-FFF2-40B4-BE49-F238E27FC236}">
                <a16:creationId xmlns:a16="http://schemas.microsoft.com/office/drawing/2014/main" xmlns="" id="{48BC2CAD-2F36-4B86-898A-8738D0622F55}"/>
              </a:ext>
            </a:extLst>
          </p:cNvPr>
          <p:cNvSpPr>
            <a:spLocks noGrp="1"/>
          </p:cNvSpPr>
          <p:nvPr>
            <p:ph sz="quarter" idx="23"/>
          </p:nvPr>
        </p:nvSpPr>
        <p:spPr>
          <a:xfrm>
            <a:off x="736600" y="1289049"/>
            <a:ext cx="10617200" cy="1022350"/>
          </a:xfrm>
        </p:spPr>
        <p:txBody>
          <a:bodyPr/>
          <a:lstStyle/>
          <a:p>
            <a:pPr>
              <a:lnSpc>
                <a:spcPct val="100000"/>
              </a:lnSpc>
              <a:spcAft>
                <a:spcPts val="600"/>
              </a:spcAft>
            </a:pPr>
            <a:r>
              <a:rPr lang="en-US" altLang="en-US" dirty="0"/>
              <a:t>Instead of always using Definitions 1, 2, and 3 to verify the continuity of a function, it is often convenient to use the next theorem, which shows how to build up complicated continuous functions from simple ones.</a:t>
            </a:r>
          </a:p>
        </p:txBody>
      </p:sp>
      <p:sp>
        <p:nvSpPr>
          <p:cNvPr id="4" name="Content Placeholder 3">
            <a:extLst>
              <a:ext uri="{FF2B5EF4-FFF2-40B4-BE49-F238E27FC236}">
                <a16:creationId xmlns:a16="http://schemas.microsoft.com/office/drawing/2014/main" xmlns="" id="{AF272710-0D85-4859-A0F0-49370C5F3FAD}"/>
              </a:ext>
            </a:extLst>
          </p:cNvPr>
          <p:cNvSpPr>
            <a:spLocks noGrp="1"/>
          </p:cNvSpPr>
          <p:nvPr>
            <p:ph sz="quarter" idx="24"/>
          </p:nvPr>
        </p:nvSpPr>
        <p:spPr>
          <a:xfrm>
            <a:off x="736600" y="2749144"/>
            <a:ext cx="10712450" cy="725576"/>
          </a:xfrm>
        </p:spPr>
        <p:txBody>
          <a:bodyPr/>
          <a:lstStyle/>
          <a:p>
            <a:pPr>
              <a:lnSpc>
                <a:spcPct val="100000"/>
              </a:lnSpc>
            </a:pPr>
            <a:r>
              <a:rPr lang="en-US" b="1" dirty="0">
                <a:solidFill>
                  <a:srgbClr val="EF2E24"/>
                </a:solidFill>
              </a:rPr>
              <a:t>4 Theorem</a:t>
            </a:r>
            <a:r>
              <a:rPr lang="en-US" dirty="0">
                <a:solidFill>
                  <a:srgbClr val="EF2E24"/>
                </a:solidFill>
              </a:rPr>
              <a:t> </a:t>
            </a:r>
            <a:r>
              <a:rPr lang="en-US" dirty="0"/>
              <a:t>If </a:t>
            </a:r>
            <a:r>
              <a:rPr lang="en-US" i="1" dirty="0"/>
              <a:t>f</a:t>
            </a:r>
            <a:r>
              <a:rPr lang="en-US" dirty="0"/>
              <a:t> and </a:t>
            </a:r>
            <a:r>
              <a:rPr lang="en-US" i="1" dirty="0"/>
              <a:t>g</a:t>
            </a:r>
            <a:r>
              <a:rPr lang="en-US" dirty="0"/>
              <a:t> are continuous at </a:t>
            </a:r>
            <a:r>
              <a:rPr lang="en-US" i="1" dirty="0"/>
              <a:t>a</a:t>
            </a:r>
            <a:r>
              <a:rPr lang="en-US" dirty="0"/>
              <a:t> and </a:t>
            </a:r>
            <a:r>
              <a:rPr lang="en-US" i="1" dirty="0"/>
              <a:t>c</a:t>
            </a:r>
            <a:r>
              <a:rPr lang="en-US" dirty="0"/>
              <a:t> is a constant, then the following</a:t>
            </a:r>
            <a:br>
              <a:rPr lang="en-US" dirty="0"/>
            </a:br>
            <a:r>
              <a:rPr lang="en-US" dirty="0"/>
              <a:t>functions are also continuous at </a:t>
            </a:r>
            <a:r>
              <a:rPr lang="en-US" i="1" dirty="0"/>
              <a:t>a</a:t>
            </a:r>
            <a:r>
              <a:rPr lang="en-US" dirty="0"/>
              <a:t>:</a:t>
            </a:r>
          </a:p>
        </p:txBody>
      </p:sp>
      <p:sp>
        <p:nvSpPr>
          <p:cNvPr id="5" name="Content Placeholder 4">
            <a:extLst>
              <a:ext uri="{FF2B5EF4-FFF2-40B4-BE49-F238E27FC236}">
                <a16:creationId xmlns:a16="http://schemas.microsoft.com/office/drawing/2014/main" xmlns="" id="{BDCBCFB5-3960-4C03-AF39-66A3BEA3129C}"/>
              </a:ext>
            </a:extLst>
          </p:cNvPr>
          <p:cNvSpPr>
            <a:spLocks noGrp="1"/>
          </p:cNvSpPr>
          <p:nvPr>
            <p:ph sz="quarter" idx="25"/>
          </p:nvPr>
        </p:nvSpPr>
        <p:spPr>
          <a:xfrm>
            <a:off x="2476909" y="3675014"/>
            <a:ext cx="1269181" cy="323520"/>
          </a:xfrm>
        </p:spPr>
        <p:txBody>
          <a:bodyPr/>
          <a:lstStyle/>
          <a:p>
            <a:pPr marL="402336" indent="-402336">
              <a:buFont typeface="+mj-lt"/>
              <a:buAutoNum type="arabicPeriod"/>
            </a:pPr>
            <a:r>
              <a:rPr lang="en-US" dirty="0" smtClean="0">
                <a:latin typeface="Arial" panose="020B0604020202020204" pitchFamily="34" charset="0"/>
                <a:cs typeface="Arial" panose="020B0604020202020204" pitchFamily="34" charset="0"/>
              </a:rPr>
              <a:t>​</a:t>
            </a:r>
            <a:r>
              <a:rPr lang="en-US" i="1" dirty="0" smtClean="0">
                <a:latin typeface="Arial" panose="020B0604020202020204" pitchFamily="34" charset="0"/>
                <a:cs typeface="Arial" panose="020B0604020202020204" pitchFamily="34" charset="0"/>
              </a:rPr>
              <a:t>f</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g</a:t>
            </a:r>
          </a:p>
        </p:txBody>
      </p:sp>
      <p:sp>
        <p:nvSpPr>
          <p:cNvPr id="20" name="Content Placeholder 5">
            <a:extLst>
              <a:ext uri="{FF2B5EF4-FFF2-40B4-BE49-F238E27FC236}">
                <a16:creationId xmlns:a16="http://schemas.microsoft.com/office/drawing/2014/main" xmlns="" id="{3F63F358-1420-4602-8ABA-431315D33217}"/>
              </a:ext>
            </a:extLst>
          </p:cNvPr>
          <p:cNvSpPr>
            <a:spLocks noGrp="1"/>
          </p:cNvSpPr>
          <p:nvPr>
            <p:ph sz="quarter" idx="26"/>
          </p:nvPr>
        </p:nvSpPr>
        <p:spPr>
          <a:xfrm>
            <a:off x="5491317" y="3655638"/>
            <a:ext cx="1269181" cy="323521"/>
          </a:xfrm>
        </p:spPr>
        <p:txBody>
          <a:bodyPr/>
          <a:lstStyle/>
          <a:p>
            <a:pPr marL="402336" indent="-402336">
              <a:buFont typeface="+mj-lt"/>
              <a:buAutoNum type="arabicPeriod" startAt="2"/>
            </a:pPr>
            <a:r>
              <a:rPr lang="en-US" dirty="0" smtClean="0">
                <a:latin typeface="Arial" panose="020B0604020202020204" pitchFamily="34" charset="0"/>
                <a:cs typeface="Arial" panose="020B0604020202020204" pitchFamily="34" charset="0"/>
              </a:rPr>
              <a:t>​</a:t>
            </a:r>
            <a:r>
              <a:rPr lang="en-US" i="1" dirty="0" smtClean="0">
                <a:latin typeface="Arial" panose="020B0604020202020204" pitchFamily="34" charset="0"/>
                <a:cs typeface="Arial" panose="020B0604020202020204" pitchFamily="34" charset="0"/>
              </a:rPr>
              <a:t>f</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g</a:t>
            </a:r>
          </a:p>
        </p:txBody>
      </p:sp>
      <p:sp>
        <p:nvSpPr>
          <p:cNvPr id="7" name="Content Placeholder 6">
            <a:extLst>
              <a:ext uri="{FF2B5EF4-FFF2-40B4-BE49-F238E27FC236}">
                <a16:creationId xmlns:a16="http://schemas.microsoft.com/office/drawing/2014/main" xmlns="" id="{C2A7C8AF-9EE5-4DD1-90D5-564F4167BF34}"/>
              </a:ext>
            </a:extLst>
          </p:cNvPr>
          <p:cNvSpPr>
            <a:spLocks noGrp="1"/>
          </p:cNvSpPr>
          <p:nvPr>
            <p:ph sz="quarter" idx="27"/>
          </p:nvPr>
        </p:nvSpPr>
        <p:spPr>
          <a:xfrm>
            <a:off x="8622151" y="3645326"/>
            <a:ext cx="765666" cy="331559"/>
          </a:xfrm>
        </p:spPr>
        <p:txBody>
          <a:bodyPr/>
          <a:lstStyle/>
          <a:p>
            <a:pPr marL="402336" indent="-402336">
              <a:buFont typeface="+mj-lt"/>
              <a:buAutoNum type="arabicPeriod" startAt="3"/>
            </a:pPr>
            <a:r>
              <a:rPr lang="en-US" dirty="0" smtClean="0">
                <a:latin typeface="Arial" panose="020B0604020202020204" pitchFamily="34" charset="0"/>
                <a:cs typeface="Arial" panose="020B0604020202020204" pitchFamily="34" charset="0"/>
              </a:rPr>
              <a:t>​</a:t>
            </a:r>
            <a:r>
              <a:rPr lang="en-US" i="1" dirty="0" smtClean="0">
                <a:latin typeface="Arial" panose="020B0604020202020204" pitchFamily="34" charset="0"/>
                <a:cs typeface="Arial" panose="020B0604020202020204" pitchFamily="34" charset="0"/>
              </a:rPr>
              <a:t>cf</a:t>
            </a:r>
            <a:r>
              <a:rPr lang="en-US" dirty="0" smtClean="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
        <p:nvSpPr>
          <p:cNvPr id="8" name="Content Placeholder 7">
            <a:extLst>
              <a:ext uri="{FF2B5EF4-FFF2-40B4-BE49-F238E27FC236}">
                <a16:creationId xmlns:a16="http://schemas.microsoft.com/office/drawing/2014/main" xmlns="" id="{EBFF44EF-5083-47D9-8A73-5EA344F78E01}"/>
              </a:ext>
            </a:extLst>
          </p:cNvPr>
          <p:cNvSpPr>
            <a:spLocks noGrp="1"/>
          </p:cNvSpPr>
          <p:nvPr>
            <p:ph sz="quarter" idx="28"/>
          </p:nvPr>
        </p:nvSpPr>
        <p:spPr>
          <a:xfrm>
            <a:off x="2491041" y="4495417"/>
            <a:ext cx="709359" cy="401186"/>
          </a:xfrm>
        </p:spPr>
        <p:txBody>
          <a:bodyPr/>
          <a:lstStyle/>
          <a:p>
            <a:pPr marL="402336" indent="-402336">
              <a:buFont typeface="+mj-lt"/>
              <a:buAutoNum type="arabicPeriod" startAt="4"/>
            </a:pPr>
            <a:r>
              <a:rPr lang="en-US" dirty="0" smtClean="0">
                <a:latin typeface="Arial" panose="020B0604020202020204" pitchFamily="34" charset="0"/>
                <a:cs typeface="Arial" panose="020B0604020202020204" pitchFamily="34" charset="0"/>
              </a:rPr>
              <a:t>​</a:t>
            </a:r>
            <a:r>
              <a:rPr lang="en-US" i="1" dirty="0" smtClean="0">
                <a:latin typeface="Arial" panose="020B0604020202020204" pitchFamily="34" charset="0"/>
                <a:cs typeface="Arial" panose="020B0604020202020204" pitchFamily="34" charset="0"/>
              </a:rPr>
              <a:t>fg</a:t>
            </a:r>
            <a:endParaRPr lang="en-US" i="1" dirty="0">
              <a:latin typeface="Arial" panose="020B0604020202020204" pitchFamily="34" charset="0"/>
              <a:cs typeface="Arial" panose="020B0604020202020204" pitchFamily="34" charset="0"/>
            </a:endParaRPr>
          </a:p>
        </p:txBody>
      </p:sp>
      <p:sp>
        <p:nvSpPr>
          <p:cNvPr id="9" name="Content Placeholder 8">
            <a:extLst>
              <a:ext uri="{FF2B5EF4-FFF2-40B4-BE49-F238E27FC236}">
                <a16:creationId xmlns:a16="http://schemas.microsoft.com/office/drawing/2014/main" xmlns="" id="{19964050-0203-4645-AFB6-14B9A8039E26}"/>
              </a:ext>
            </a:extLst>
          </p:cNvPr>
          <p:cNvSpPr>
            <a:spLocks noGrp="1"/>
          </p:cNvSpPr>
          <p:nvPr>
            <p:ph sz="quarter" idx="29"/>
          </p:nvPr>
        </p:nvSpPr>
        <p:spPr>
          <a:xfrm>
            <a:off x="5450493" y="4502972"/>
            <a:ext cx="324716" cy="275872"/>
          </a:xfrm>
        </p:spPr>
        <p:txBody>
          <a:bodyPr/>
          <a:lstStyle/>
          <a:p>
            <a:pPr marL="457200" indent="-457200">
              <a:buFont typeface="+mj-lt"/>
              <a:buAutoNum type="arabicPeriod" startAt="5"/>
            </a:pPr>
            <a:r>
              <a:rPr lang="en-US" dirty="0"/>
              <a:t> </a:t>
            </a:r>
          </a:p>
        </p:txBody>
      </p:sp>
      <p:graphicFrame>
        <p:nvGraphicFramePr>
          <p:cNvPr id="22" name="Content Placeholder 21" descr="(f∕g) if g(a) != 0">
            <a:extLst>
              <a:ext uri="{FF2B5EF4-FFF2-40B4-BE49-F238E27FC236}">
                <a16:creationId xmlns:a16="http://schemas.microsoft.com/office/drawing/2014/main" xmlns="" id="{F2F6FBBD-AEA1-46E8-B16D-C2A0E39A69DF}"/>
              </a:ext>
            </a:extLst>
          </p:cNvPr>
          <p:cNvGraphicFramePr>
            <a:graphicFrameLocks noGrp="1" noChangeAspect="1"/>
          </p:cNvGraphicFramePr>
          <p:nvPr>
            <p:ph sz="quarter" idx="30"/>
            <p:extLst>
              <p:ext uri="{D42A27DB-BD31-4B8C-83A1-F6EECF244321}">
                <p14:modId xmlns:p14="http://schemas.microsoft.com/office/powerpoint/2010/main" val="222108364"/>
              </p:ext>
            </p:extLst>
          </p:nvPr>
        </p:nvGraphicFramePr>
        <p:xfrm>
          <a:off x="5840413" y="4298950"/>
          <a:ext cx="1785937" cy="808038"/>
        </p:xfrm>
        <a:graphic>
          <a:graphicData uri="http://schemas.openxmlformats.org/presentationml/2006/ole">
            <mc:AlternateContent xmlns:mc="http://schemas.openxmlformats.org/markup-compatibility/2006">
              <mc:Choice xmlns:v="urn:schemas-microsoft-com:vml" Requires="v">
                <p:oleObj spid="_x0000_s418962" name="Equation" r:id="rId3" imgW="1739900" imgH="787400" progId="Equation.DSMT4">
                  <p:embed/>
                </p:oleObj>
              </mc:Choice>
              <mc:Fallback>
                <p:oleObj name="Equation" r:id="rId3" imgW="1739900" imgH="787400" progId="Equation.DSMT4">
                  <p:embed/>
                  <p:pic>
                    <p:nvPicPr>
                      <p:cNvPr id="0" name="Picture 95" descr="(f/g) if g(a) != 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0413" y="4298950"/>
                        <a:ext cx="1785937" cy="808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10633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A79266-F6CA-43DB-9089-4329EB27CBB7}"/>
              </a:ext>
            </a:extLst>
          </p:cNvPr>
          <p:cNvSpPr>
            <a:spLocks noGrp="1"/>
          </p:cNvSpPr>
          <p:nvPr>
            <p:ph type="title"/>
          </p:nvPr>
        </p:nvSpPr>
        <p:spPr/>
        <p:txBody>
          <a:bodyPr/>
          <a:lstStyle/>
          <a:p>
            <a:r>
              <a:rPr lang="en-US" altLang="en-US" dirty="0" smtClean="0"/>
              <a:t>Properties of Continuous Functions (2 of 8)</a:t>
            </a:r>
            <a:endParaRPr lang="en-US" dirty="0"/>
          </a:p>
        </p:txBody>
      </p:sp>
      <p:sp>
        <p:nvSpPr>
          <p:cNvPr id="3" name="Content Placeholder 2">
            <a:extLst>
              <a:ext uri="{FF2B5EF4-FFF2-40B4-BE49-F238E27FC236}">
                <a16:creationId xmlns:a16="http://schemas.microsoft.com/office/drawing/2014/main" xmlns="" id="{80C65EF3-D252-4212-90C7-8320A6AE0964}"/>
              </a:ext>
            </a:extLst>
          </p:cNvPr>
          <p:cNvSpPr>
            <a:spLocks noGrp="1"/>
          </p:cNvSpPr>
          <p:nvPr>
            <p:ph sz="quarter" idx="23"/>
          </p:nvPr>
        </p:nvSpPr>
        <p:spPr>
          <a:xfrm>
            <a:off x="736600" y="1289050"/>
            <a:ext cx="10718800" cy="324856"/>
          </a:xfrm>
        </p:spPr>
        <p:txBody>
          <a:bodyPr/>
          <a:lstStyle/>
          <a:p>
            <a:pPr>
              <a:lnSpc>
                <a:spcPct val="100000"/>
              </a:lnSpc>
            </a:pPr>
            <a:r>
              <a:rPr lang="en-US" altLang="en-US" dirty="0"/>
              <a:t>It follows from Theorem 4 and Definition 3 that if </a:t>
            </a:r>
            <a:r>
              <a:rPr lang="en-US" altLang="en-US" i="1" dirty="0"/>
              <a:t>f</a:t>
            </a:r>
            <a:r>
              <a:rPr lang="en-US" altLang="en-US" dirty="0"/>
              <a:t> and </a:t>
            </a:r>
            <a:r>
              <a:rPr lang="en-US" altLang="en-US" i="1" dirty="0"/>
              <a:t>g</a:t>
            </a:r>
            <a:r>
              <a:rPr lang="en-US" altLang="en-US" dirty="0"/>
              <a:t> are continuous on an</a:t>
            </a:r>
          </a:p>
        </p:txBody>
      </p:sp>
      <p:sp>
        <p:nvSpPr>
          <p:cNvPr id="4" name="Content Placeholder 3">
            <a:extLst>
              <a:ext uri="{FF2B5EF4-FFF2-40B4-BE49-F238E27FC236}">
                <a16:creationId xmlns:a16="http://schemas.microsoft.com/office/drawing/2014/main" xmlns="" id="{4A53D608-B9B1-4F82-A805-A4773F64C727}"/>
              </a:ext>
            </a:extLst>
          </p:cNvPr>
          <p:cNvSpPr>
            <a:spLocks noGrp="1"/>
          </p:cNvSpPr>
          <p:nvPr>
            <p:ph sz="quarter" idx="24"/>
          </p:nvPr>
        </p:nvSpPr>
        <p:spPr>
          <a:xfrm>
            <a:off x="736600" y="1744278"/>
            <a:ext cx="9631516" cy="331932"/>
          </a:xfrm>
        </p:spPr>
        <p:txBody>
          <a:bodyPr/>
          <a:lstStyle/>
          <a:p>
            <a:r>
              <a:rPr lang="en-US" altLang="en-US" dirty="0"/>
              <a:t>interval, then so are the functions </a:t>
            </a:r>
            <a:r>
              <a:rPr lang="en-US" altLang="en-US" i="1" dirty="0"/>
              <a:t>f</a:t>
            </a:r>
            <a:r>
              <a:rPr lang="en-US" altLang="en-US" dirty="0"/>
              <a:t> + </a:t>
            </a:r>
            <a:r>
              <a:rPr lang="en-US" altLang="en-US" i="1" dirty="0"/>
              <a:t>g</a:t>
            </a:r>
            <a:r>
              <a:rPr lang="en-US" altLang="en-US" dirty="0"/>
              <a:t>, </a:t>
            </a:r>
            <a:r>
              <a:rPr lang="en-US" altLang="en-US" i="1" dirty="0"/>
              <a:t>f</a:t>
            </a:r>
            <a:r>
              <a:rPr lang="en-US" altLang="en-US" dirty="0"/>
              <a:t> − </a:t>
            </a:r>
            <a:r>
              <a:rPr lang="en-US" altLang="en-US" i="1" dirty="0"/>
              <a:t>g</a:t>
            </a:r>
            <a:r>
              <a:rPr lang="en-US" altLang="en-US" dirty="0"/>
              <a:t>, </a:t>
            </a:r>
            <a:r>
              <a:rPr lang="en-US" altLang="en-US" i="1" dirty="0" smtClean="0"/>
              <a:t>c</a:t>
            </a:r>
            <a:r>
              <a:rPr lang="en-US" altLang="en-US" sz="100" i="1" dirty="0" smtClean="0"/>
              <a:t> </a:t>
            </a:r>
            <a:r>
              <a:rPr lang="en-US" altLang="en-US" i="1" dirty="0" smtClean="0"/>
              <a:t>f</a:t>
            </a:r>
            <a:r>
              <a:rPr lang="en-US" altLang="en-US" dirty="0"/>
              <a:t>, </a:t>
            </a:r>
            <a:r>
              <a:rPr lang="en-US" altLang="en-US" i="1" dirty="0" smtClean="0"/>
              <a:t>f</a:t>
            </a:r>
            <a:r>
              <a:rPr lang="en-US" altLang="en-US" sz="100" i="1" dirty="0" smtClean="0"/>
              <a:t> </a:t>
            </a:r>
            <a:r>
              <a:rPr lang="en-US" altLang="en-US" i="1" dirty="0" smtClean="0"/>
              <a:t>g</a:t>
            </a:r>
            <a:r>
              <a:rPr lang="en-US" altLang="en-US" dirty="0"/>
              <a:t>, and (if </a:t>
            </a:r>
            <a:r>
              <a:rPr lang="en-US" altLang="en-US" i="1" dirty="0"/>
              <a:t>g</a:t>
            </a:r>
            <a:r>
              <a:rPr lang="en-US" altLang="en-US" dirty="0"/>
              <a:t> is never 0)</a:t>
            </a:r>
            <a:endParaRPr lang="en-US" dirty="0"/>
          </a:p>
        </p:txBody>
      </p:sp>
      <p:graphicFrame>
        <p:nvGraphicFramePr>
          <p:cNvPr id="12" name="Content Placeholder 11" descr="(f∕g).">
            <a:extLst>
              <a:ext uri="{FF2B5EF4-FFF2-40B4-BE49-F238E27FC236}">
                <a16:creationId xmlns:a16="http://schemas.microsoft.com/office/drawing/2014/main" xmlns="" id="{E813DBA8-C1EC-4DD2-8723-F4117DB21C40}"/>
              </a:ext>
            </a:extLst>
          </p:cNvPr>
          <p:cNvGraphicFramePr>
            <a:graphicFrameLocks noGrp="1" noChangeAspect="1"/>
          </p:cNvGraphicFramePr>
          <p:nvPr>
            <p:ph sz="quarter" idx="25"/>
            <p:extLst>
              <p:ext uri="{D42A27DB-BD31-4B8C-83A1-F6EECF244321}">
                <p14:modId xmlns:p14="http://schemas.microsoft.com/office/powerpoint/2010/main" val="4054726858"/>
              </p:ext>
            </p:extLst>
          </p:nvPr>
        </p:nvGraphicFramePr>
        <p:xfrm>
          <a:off x="10331450" y="1643516"/>
          <a:ext cx="411163" cy="625475"/>
        </p:xfrm>
        <a:graphic>
          <a:graphicData uri="http://schemas.openxmlformats.org/presentationml/2006/ole">
            <mc:AlternateContent xmlns:mc="http://schemas.openxmlformats.org/markup-compatibility/2006">
              <mc:Choice xmlns:v="urn:schemas-microsoft-com:vml" Requires="v">
                <p:oleObj spid="_x0000_s420135" name="Equation" r:id="rId3" imgW="291973" imgH="444307" progId="Equation.DSMT4">
                  <p:embed/>
                </p:oleObj>
              </mc:Choice>
              <mc:Fallback>
                <p:oleObj name="Equation" r:id="rId3" imgW="291973" imgH="444307" progId="Equation.DSMT4">
                  <p:embed/>
                  <p:pic>
                    <p:nvPicPr>
                      <p:cNvPr id="0" name="Picture 193" descr="(f/g)"/>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31450" y="1643516"/>
                        <a:ext cx="411163"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a:extLst>
              <a:ext uri="{FF2B5EF4-FFF2-40B4-BE49-F238E27FC236}">
                <a16:creationId xmlns:a16="http://schemas.microsoft.com/office/drawing/2014/main" xmlns="" id="{0B43F67D-796B-4860-BA49-324EEE85D41B}"/>
              </a:ext>
            </a:extLst>
          </p:cNvPr>
          <p:cNvSpPr>
            <a:spLocks noGrp="1"/>
          </p:cNvSpPr>
          <p:nvPr>
            <p:ph sz="quarter" idx="26"/>
          </p:nvPr>
        </p:nvSpPr>
        <p:spPr>
          <a:xfrm>
            <a:off x="736600" y="2616328"/>
            <a:ext cx="10718800" cy="331791"/>
          </a:xfrm>
        </p:spPr>
        <p:txBody>
          <a:bodyPr/>
          <a:lstStyle/>
          <a:p>
            <a:r>
              <a:rPr lang="en-US" altLang="en-US" dirty="0"/>
              <a:t>The following theorem was stated as the Direct Substitution Property.</a:t>
            </a:r>
          </a:p>
        </p:txBody>
      </p:sp>
      <p:sp>
        <p:nvSpPr>
          <p:cNvPr id="7" name="Content Placeholder 6">
            <a:extLst>
              <a:ext uri="{FF2B5EF4-FFF2-40B4-BE49-F238E27FC236}">
                <a16:creationId xmlns:a16="http://schemas.microsoft.com/office/drawing/2014/main" xmlns="" id="{43DE1D15-1F6E-4856-8BCA-532C060B4DA7}"/>
              </a:ext>
            </a:extLst>
          </p:cNvPr>
          <p:cNvSpPr>
            <a:spLocks noGrp="1"/>
          </p:cNvSpPr>
          <p:nvPr>
            <p:ph sz="quarter" idx="27"/>
          </p:nvPr>
        </p:nvSpPr>
        <p:spPr>
          <a:xfrm>
            <a:off x="736600" y="3407839"/>
            <a:ext cx="1568450" cy="331558"/>
          </a:xfrm>
        </p:spPr>
        <p:txBody>
          <a:bodyPr/>
          <a:lstStyle/>
          <a:p>
            <a:r>
              <a:rPr lang="en-US" b="1" dirty="0">
                <a:solidFill>
                  <a:srgbClr val="EF2E24"/>
                </a:solidFill>
              </a:rPr>
              <a:t>5 Theorem</a:t>
            </a:r>
          </a:p>
        </p:txBody>
      </p:sp>
      <p:sp>
        <p:nvSpPr>
          <p:cNvPr id="8" name="Content Placeholder 7">
            <a:extLst>
              <a:ext uri="{FF2B5EF4-FFF2-40B4-BE49-F238E27FC236}">
                <a16:creationId xmlns:a16="http://schemas.microsoft.com/office/drawing/2014/main" xmlns="" id="{DF4E1FC4-886E-47A6-AFFC-813CA5173A61}"/>
              </a:ext>
            </a:extLst>
          </p:cNvPr>
          <p:cNvSpPr>
            <a:spLocks noGrp="1"/>
          </p:cNvSpPr>
          <p:nvPr>
            <p:ph sz="quarter" idx="28"/>
          </p:nvPr>
        </p:nvSpPr>
        <p:spPr>
          <a:xfrm>
            <a:off x="736600" y="3890234"/>
            <a:ext cx="9652193" cy="331558"/>
          </a:xfrm>
        </p:spPr>
        <p:txBody>
          <a:bodyPr/>
          <a:lstStyle/>
          <a:p>
            <a:r>
              <a:rPr lang="en-US" dirty="0"/>
              <a:t>(a) Any polynomial is continuous everywhere; that is, it is continuous on</a:t>
            </a:r>
          </a:p>
        </p:txBody>
      </p:sp>
      <p:graphicFrame>
        <p:nvGraphicFramePr>
          <p:cNvPr id="14" name="Content Placeholder 13" descr="the set of all real numbers = (negative infinity, infinity).">
            <a:extLst>
              <a:ext uri="{FF2B5EF4-FFF2-40B4-BE49-F238E27FC236}">
                <a16:creationId xmlns:a16="http://schemas.microsoft.com/office/drawing/2014/main" xmlns="" id="{B0692538-EEEF-44AB-A45C-96EFCB53492E}"/>
              </a:ext>
            </a:extLst>
          </p:cNvPr>
          <p:cNvGraphicFramePr>
            <a:graphicFrameLocks noGrp="1" noChangeAspect="1"/>
          </p:cNvGraphicFramePr>
          <p:nvPr>
            <p:ph sz="quarter" idx="29"/>
            <p:extLst>
              <p:ext uri="{D42A27DB-BD31-4B8C-83A1-F6EECF244321}">
                <p14:modId xmlns:p14="http://schemas.microsoft.com/office/powerpoint/2010/main" val="474443071"/>
              </p:ext>
            </p:extLst>
          </p:nvPr>
        </p:nvGraphicFramePr>
        <p:xfrm>
          <a:off x="1133475" y="4346575"/>
          <a:ext cx="1612900" cy="431800"/>
        </p:xfrm>
        <a:graphic>
          <a:graphicData uri="http://schemas.openxmlformats.org/presentationml/2006/ole">
            <mc:AlternateContent xmlns:mc="http://schemas.openxmlformats.org/markup-compatibility/2006">
              <mc:Choice xmlns:v="urn:schemas-microsoft-com:vml" Requires="v">
                <p:oleObj spid="_x0000_s420136" name="Equation" r:id="rId5" imgW="1612900" imgH="431800" progId="Equation.DSMT4">
                  <p:embed/>
                </p:oleObj>
              </mc:Choice>
              <mc:Fallback>
                <p:oleObj name="Equation" r:id="rId5" imgW="1612900" imgH="431800" progId="Equation.DSMT4">
                  <p:embed/>
                  <p:pic>
                    <p:nvPicPr>
                      <p:cNvPr id="0" name="Picture 194" descr="R = (negative infinity, infinity)"/>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3475" y="4346575"/>
                        <a:ext cx="16129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Content Placeholder 9">
            <a:extLst>
              <a:ext uri="{FF2B5EF4-FFF2-40B4-BE49-F238E27FC236}">
                <a16:creationId xmlns:a16="http://schemas.microsoft.com/office/drawing/2014/main" xmlns="" id="{C1EADA28-C8C6-462B-A641-FD5B2F2C28E1}"/>
              </a:ext>
            </a:extLst>
          </p:cNvPr>
          <p:cNvSpPr>
            <a:spLocks noGrp="1"/>
          </p:cNvSpPr>
          <p:nvPr>
            <p:ph sz="quarter" idx="30"/>
          </p:nvPr>
        </p:nvSpPr>
        <p:spPr>
          <a:xfrm>
            <a:off x="736600" y="4908499"/>
            <a:ext cx="10718800" cy="687629"/>
          </a:xfrm>
        </p:spPr>
        <p:txBody>
          <a:bodyPr/>
          <a:lstStyle/>
          <a:p>
            <a:pPr marL="457200" indent="-457200"/>
            <a:r>
              <a:rPr lang="en-US" dirty="0"/>
              <a:t>(b) Any rational function is continuous wherever it is defined; that is, it is continuous on its domain.</a:t>
            </a:r>
          </a:p>
        </p:txBody>
      </p:sp>
    </p:spTree>
    <p:extLst>
      <p:ext uri="{BB962C8B-B14F-4D97-AF65-F5344CB8AC3E}">
        <p14:creationId xmlns:p14="http://schemas.microsoft.com/office/powerpoint/2010/main" val="10367108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2.5</a:t>
            </a:r>
            <a:endParaRPr lang="en-IN" dirty="0"/>
          </a:p>
        </p:txBody>
      </p:sp>
      <p:sp>
        <p:nvSpPr>
          <p:cNvPr id="4" name="Text Placeholder 3"/>
          <p:cNvSpPr>
            <a:spLocks noGrp="1"/>
          </p:cNvSpPr>
          <p:nvPr>
            <p:ph type="body" sz="quarter" idx="11"/>
          </p:nvPr>
        </p:nvSpPr>
        <p:spPr/>
        <p:txBody>
          <a:bodyPr/>
          <a:lstStyle/>
          <a:p>
            <a:r>
              <a:rPr lang="en-IN" dirty="0" smtClean="0"/>
              <a:t>Continuity</a:t>
            </a:r>
            <a:endParaRPr lang="en-IN" dirty="0"/>
          </a:p>
        </p:txBody>
      </p:sp>
      <p:sp>
        <p:nvSpPr>
          <p:cNvPr id="8" name="Content Placeholder 10"/>
          <p:cNvSpPr>
            <a:spLocks noGrp="1"/>
          </p:cNvSpPr>
          <p:nvPr>
            <p:ph sz="quarter" idx="12"/>
          </p:nvPr>
        </p:nvSpPr>
        <p:spPr>
          <a:xfrm>
            <a:off x="4019551" y="6443493"/>
            <a:ext cx="4152899" cy="247650"/>
          </a:xfrm>
        </p:spPr>
        <p:txBody>
          <a:bodyPr/>
          <a:lstStyle/>
          <a:p>
            <a:r>
              <a:rPr lang="en-IN" dirty="0"/>
              <a:t>Copyright © Cengage Learning. All rights reserved. </a:t>
            </a:r>
          </a:p>
        </p:txBody>
      </p:sp>
    </p:spTree>
    <p:extLst>
      <p:ext uri="{BB962C8B-B14F-4D97-AF65-F5344CB8AC3E}">
        <p14:creationId xmlns:p14="http://schemas.microsoft.com/office/powerpoint/2010/main" val="3799801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E98757-FBC0-4BD9-8C28-7861E9C8EF93}"/>
              </a:ext>
            </a:extLst>
          </p:cNvPr>
          <p:cNvSpPr>
            <a:spLocks noGrp="1"/>
          </p:cNvSpPr>
          <p:nvPr>
            <p:ph type="title"/>
          </p:nvPr>
        </p:nvSpPr>
        <p:spPr/>
        <p:txBody>
          <a:bodyPr/>
          <a:lstStyle/>
          <a:p>
            <a:r>
              <a:rPr lang="en-US" altLang="en-US" dirty="0" smtClean="0"/>
              <a:t>Properties of Continuous Functions (3 of 8)</a:t>
            </a:r>
            <a:endParaRPr lang="en-US" dirty="0"/>
          </a:p>
        </p:txBody>
      </p:sp>
      <p:sp>
        <p:nvSpPr>
          <p:cNvPr id="3" name="Content Placeholder 2">
            <a:extLst>
              <a:ext uri="{FF2B5EF4-FFF2-40B4-BE49-F238E27FC236}">
                <a16:creationId xmlns:a16="http://schemas.microsoft.com/office/drawing/2014/main" xmlns="" id="{E5B83CCD-71D8-4873-9C35-7CD21CD5A41C}"/>
              </a:ext>
            </a:extLst>
          </p:cNvPr>
          <p:cNvSpPr>
            <a:spLocks noGrp="1"/>
          </p:cNvSpPr>
          <p:nvPr>
            <p:ph sz="quarter" idx="23"/>
          </p:nvPr>
        </p:nvSpPr>
        <p:spPr>
          <a:xfrm>
            <a:off x="736600" y="1289050"/>
            <a:ext cx="10718800" cy="319046"/>
          </a:xfrm>
        </p:spPr>
        <p:txBody>
          <a:bodyPr/>
          <a:lstStyle/>
          <a:p>
            <a:pPr>
              <a:lnSpc>
                <a:spcPct val="100000"/>
              </a:lnSpc>
            </a:pPr>
            <a:r>
              <a:rPr lang="en-US" altLang="en-US" dirty="0"/>
              <a:t>As an illustration of Theorem 5, observe that the volume of a sphere varies</a:t>
            </a:r>
            <a:endParaRPr lang="en-US" dirty="0"/>
          </a:p>
        </p:txBody>
      </p:sp>
      <p:sp>
        <p:nvSpPr>
          <p:cNvPr id="4" name="Content Placeholder 3">
            <a:extLst>
              <a:ext uri="{FF2B5EF4-FFF2-40B4-BE49-F238E27FC236}">
                <a16:creationId xmlns:a16="http://schemas.microsoft.com/office/drawing/2014/main" xmlns="" id="{32F35E38-D6F8-4A01-A62C-B324C5A6CE90}"/>
              </a:ext>
            </a:extLst>
          </p:cNvPr>
          <p:cNvSpPr>
            <a:spLocks noGrp="1"/>
          </p:cNvSpPr>
          <p:nvPr>
            <p:ph sz="quarter" idx="24"/>
          </p:nvPr>
        </p:nvSpPr>
        <p:spPr>
          <a:xfrm>
            <a:off x="730250" y="1710718"/>
            <a:ext cx="6570202" cy="317044"/>
          </a:xfrm>
        </p:spPr>
        <p:txBody>
          <a:bodyPr/>
          <a:lstStyle/>
          <a:p>
            <a:r>
              <a:rPr lang="en-US" altLang="en-US" dirty="0"/>
              <a:t>continuously with its radius because the formula</a:t>
            </a:r>
            <a:endParaRPr lang="en-US" dirty="0"/>
          </a:p>
        </p:txBody>
      </p:sp>
      <p:graphicFrame>
        <p:nvGraphicFramePr>
          <p:cNvPr id="20" name="Content Placeholder 19" descr="V(r) = (4∕3) pi r^3">
            <a:extLst>
              <a:ext uri="{FF2B5EF4-FFF2-40B4-BE49-F238E27FC236}">
                <a16:creationId xmlns:a16="http://schemas.microsoft.com/office/drawing/2014/main" xmlns="" id="{00D04E81-0072-4D1C-8CD6-9726FF0A5CCF}"/>
              </a:ext>
            </a:extLst>
          </p:cNvPr>
          <p:cNvGraphicFramePr>
            <a:graphicFrameLocks noGrp="1" noChangeAspect="1"/>
          </p:cNvGraphicFramePr>
          <p:nvPr>
            <p:ph sz="quarter" idx="25"/>
            <p:extLst>
              <p:ext uri="{D42A27DB-BD31-4B8C-83A1-F6EECF244321}">
                <p14:modId xmlns:p14="http://schemas.microsoft.com/office/powerpoint/2010/main" val="1487121860"/>
              </p:ext>
            </p:extLst>
          </p:nvPr>
        </p:nvGraphicFramePr>
        <p:xfrm>
          <a:off x="7280275" y="1662339"/>
          <a:ext cx="1535113" cy="431800"/>
        </p:xfrm>
        <a:graphic>
          <a:graphicData uri="http://schemas.openxmlformats.org/presentationml/2006/ole">
            <mc:AlternateContent xmlns:mc="http://schemas.openxmlformats.org/markup-compatibility/2006">
              <mc:Choice xmlns:v="urn:schemas-microsoft-com:vml" Requires="v">
                <p:oleObj spid="_x0000_s421153" name="Equation" r:id="rId3" imgW="1625600" imgH="457200" progId="Equation.DSMT4">
                  <p:embed/>
                </p:oleObj>
              </mc:Choice>
              <mc:Fallback>
                <p:oleObj name="Equation" r:id="rId3" imgW="1625600" imgH="457200" progId="Equation.DSMT4">
                  <p:embed/>
                  <p:pic>
                    <p:nvPicPr>
                      <p:cNvPr id="0" name="Picture 187" descr="V(r) = (4/3) pi r^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0275" y="1662339"/>
                        <a:ext cx="1535113"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a:extLst>
              <a:ext uri="{FF2B5EF4-FFF2-40B4-BE49-F238E27FC236}">
                <a16:creationId xmlns:a16="http://schemas.microsoft.com/office/drawing/2014/main" xmlns="" id="{D46114C7-ABDD-489D-B873-228378125FA8}"/>
              </a:ext>
            </a:extLst>
          </p:cNvPr>
          <p:cNvSpPr>
            <a:spLocks noGrp="1"/>
          </p:cNvSpPr>
          <p:nvPr>
            <p:ph sz="quarter" idx="26"/>
          </p:nvPr>
        </p:nvSpPr>
        <p:spPr>
          <a:xfrm>
            <a:off x="8895917" y="1711176"/>
            <a:ext cx="2426669" cy="323520"/>
          </a:xfrm>
        </p:spPr>
        <p:txBody>
          <a:bodyPr/>
          <a:lstStyle/>
          <a:p>
            <a:r>
              <a:rPr lang="en-US" altLang="en-US" dirty="0"/>
              <a:t>shows that </a:t>
            </a:r>
            <a:r>
              <a:rPr lang="en-US" altLang="en-US" i="1" dirty="0"/>
              <a:t>V</a:t>
            </a:r>
            <a:r>
              <a:rPr lang="en-US" altLang="en-US" dirty="0"/>
              <a:t> is a</a:t>
            </a:r>
            <a:endParaRPr lang="en-US" dirty="0"/>
          </a:p>
        </p:txBody>
      </p:sp>
      <p:sp>
        <p:nvSpPr>
          <p:cNvPr id="7" name="Content Placeholder 6">
            <a:extLst>
              <a:ext uri="{FF2B5EF4-FFF2-40B4-BE49-F238E27FC236}">
                <a16:creationId xmlns:a16="http://schemas.microsoft.com/office/drawing/2014/main" xmlns="" id="{B421629C-32D8-42F8-98C6-74CD1A6BE950}"/>
              </a:ext>
            </a:extLst>
          </p:cNvPr>
          <p:cNvSpPr>
            <a:spLocks noGrp="1"/>
          </p:cNvSpPr>
          <p:nvPr>
            <p:ph sz="quarter" idx="27"/>
          </p:nvPr>
        </p:nvSpPr>
        <p:spPr>
          <a:xfrm>
            <a:off x="721852" y="2152622"/>
            <a:ext cx="10733548" cy="804741"/>
          </a:xfrm>
        </p:spPr>
        <p:txBody>
          <a:bodyPr/>
          <a:lstStyle/>
          <a:p>
            <a:r>
              <a:rPr lang="en-US" altLang="en-US" dirty="0"/>
              <a:t>polynomial function of </a:t>
            </a:r>
            <a:r>
              <a:rPr lang="en-US" altLang="en-US" i="1" dirty="0"/>
              <a:t>r</a:t>
            </a:r>
            <a:r>
              <a:rPr lang="en-US" altLang="en-US" dirty="0"/>
              <a:t>.</a:t>
            </a:r>
          </a:p>
          <a:p>
            <a:r>
              <a:rPr lang="en-US" altLang="en-US" dirty="0"/>
              <a:t>Likewise, if a ball is thrown vertically into the air with a velocity of 50 ft/s, then</a:t>
            </a:r>
            <a:endParaRPr lang="en-US" dirty="0"/>
          </a:p>
        </p:txBody>
      </p:sp>
      <p:sp>
        <p:nvSpPr>
          <p:cNvPr id="8" name="Content Placeholder 7">
            <a:extLst>
              <a:ext uri="{FF2B5EF4-FFF2-40B4-BE49-F238E27FC236}">
                <a16:creationId xmlns:a16="http://schemas.microsoft.com/office/drawing/2014/main" xmlns="" id="{8D6AC476-7968-49AD-8C9B-BBAC5599859C}"/>
              </a:ext>
            </a:extLst>
          </p:cNvPr>
          <p:cNvSpPr>
            <a:spLocks noGrp="1"/>
          </p:cNvSpPr>
          <p:nvPr>
            <p:ph sz="quarter" idx="28"/>
          </p:nvPr>
        </p:nvSpPr>
        <p:spPr>
          <a:xfrm>
            <a:off x="715502" y="3021355"/>
            <a:ext cx="8959440" cy="331365"/>
          </a:xfrm>
        </p:spPr>
        <p:txBody>
          <a:bodyPr/>
          <a:lstStyle/>
          <a:p>
            <a:r>
              <a:rPr lang="en-US" altLang="en-US" dirty="0"/>
              <a:t>the height of the ball in feet </a:t>
            </a:r>
            <a:r>
              <a:rPr lang="en-US" altLang="en-US" i="1" dirty="0"/>
              <a:t>t </a:t>
            </a:r>
            <a:r>
              <a:rPr lang="en-US" altLang="en-US" dirty="0"/>
              <a:t>seconds later is given by the formula </a:t>
            </a:r>
            <a:endParaRPr lang="en-US" dirty="0"/>
          </a:p>
        </p:txBody>
      </p:sp>
      <p:graphicFrame>
        <p:nvGraphicFramePr>
          <p:cNvPr id="22" name="Content Placeholder 21" descr="h = 50t minus 16 t^2.">
            <a:extLst>
              <a:ext uri="{FF2B5EF4-FFF2-40B4-BE49-F238E27FC236}">
                <a16:creationId xmlns:a16="http://schemas.microsoft.com/office/drawing/2014/main" xmlns="" id="{D9C341E9-2AC5-48C1-8430-8E18AA02642C}"/>
              </a:ext>
            </a:extLst>
          </p:cNvPr>
          <p:cNvGraphicFramePr>
            <a:graphicFrameLocks noGrp="1" noChangeAspect="1"/>
          </p:cNvGraphicFramePr>
          <p:nvPr>
            <p:ph sz="quarter" idx="29"/>
            <p:extLst>
              <p:ext uri="{D42A27DB-BD31-4B8C-83A1-F6EECF244321}">
                <p14:modId xmlns:p14="http://schemas.microsoft.com/office/powerpoint/2010/main" val="3116344069"/>
              </p:ext>
            </p:extLst>
          </p:nvPr>
        </p:nvGraphicFramePr>
        <p:xfrm>
          <a:off x="9663113" y="2960688"/>
          <a:ext cx="1879600" cy="355600"/>
        </p:xfrm>
        <a:graphic>
          <a:graphicData uri="http://schemas.openxmlformats.org/presentationml/2006/ole">
            <mc:AlternateContent xmlns:mc="http://schemas.openxmlformats.org/markup-compatibility/2006">
              <mc:Choice xmlns:v="urn:schemas-microsoft-com:vml" Requires="v">
                <p:oleObj spid="_x0000_s421154" name="Equation" r:id="rId5" imgW="1879600" imgH="355600" progId="Equation.DSMT4">
                  <p:embed/>
                </p:oleObj>
              </mc:Choice>
              <mc:Fallback>
                <p:oleObj name="Equation" r:id="rId5" imgW="1879600" imgH="355600" progId="Equation.DSMT4">
                  <p:embed/>
                  <p:pic>
                    <p:nvPicPr>
                      <p:cNvPr id="0" name="Picture 188" descr="h = 50t minus 16 t^2"/>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63113" y="2960688"/>
                        <a:ext cx="18796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Content Placeholder 9">
            <a:extLst>
              <a:ext uri="{FF2B5EF4-FFF2-40B4-BE49-F238E27FC236}">
                <a16:creationId xmlns:a16="http://schemas.microsoft.com/office/drawing/2014/main" xmlns="" id="{AD7CB541-CFB0-47D4-B8C1-C3771BDD9FEC}"/>
              </a:ext>
            </a:extLst>
          </p:cNvPr>
          <p:cNvSpPr>
            <a:spLocks noGrp="1"/>
          </p:cNvSpPr>
          <p:nvPr>
            <p:ph sz="quarter" idx="30"/>
          </p:nvPr>
        </p:nvSpPr>
        <p:spPr>
          <a:xfrm>
            <a:off x="715502" y="3861503"/>
            <a:ext cx="10739898" cy="649925"/>
          </a:xfrm>
        </p:spPr>
        <p:txBody>
          <a:bodyPr/>
          <a:lstStyle/>
          <a:p>
            <a:r>
              <a:rPr lang="en-US" altLang="en-US" dirty="0"/>
              <a:t>Again this is a polynomial function, so the height is a continuous function of the elapsed time.</a:t>
            </a:r>
          </a:p>
        </p:txBody>
      </p:sp>
    </p:spTree>
    <p:extLst>
      <p:ext uri="{BB962C8B-B14F-4D97-AF65-F5344CB8AC3E}">
        <p14:creationId xmlns:p14="http://schemas.microsoft.com/office/powerpoint/2010/main" val="28794424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ltLang="en-US" dirty="0"/>
              <a:t>Example 5</a:t>
            </a:r>
            <a:endParaRPr lang="en-US" dirty="0"/>
          </a:p>
        </p:txBody>
      </p:sp>
      <p:sp>
        <p:nvSpPr>
          <p:cNvPr id="2" name="Content Placeholder 1"/>
          <p:cNvSpPr>
            <a:spLocks noGrp="1"/>
          </p:cNvSpPr>
          <p:nvPr>
            <p:ph sz="quarter" idx="23"/>
          </p:nvPr>
        </p:nvSpPr>
        <p:spPr>
          <a:xfrm>
            <a:off x="736600" y="1419676"/>
            <a:ext cx="714829" cy="336550"/>
          </a:xfrm>
        </p:spPr>
        <p:txBody>
          <a:bodyPr/>
          <a:lstStyle/>
          <a:p>
            <a:r>
              <a:rPr lang="en-US" dirty="0"/>
              <a:t>Find</a:t>
            </a:r>
            <a:endParaRPr lang="en-US" altLang="en-US" dirty="0"/>
          </a:p>
          <a:p>
            <a:endParaRPr lang="en-US" dirty="0"/>
          </a:p>
        </p:txBody>
      </p:sp>
      <p:graphicFrame>
        <p:nvGraphicFramePr>
          <p:cNvPr id="11" name="Content Placeholder 10" descr="= lim_(x right arrow 2) ((x^2 + 2x^2 minus 1)∕(5 minus 3x))"/>
          <p:cNvGraphicFramePr>
            <a:graphicFrameLocks noGrp="1" noChangeAspect="1"/>
          </p:cNvGraphicFramePr>
          <p:nvPr>
            <p:ph sz="quarter" idx="24"/>
            <p:extLst>
              <p:ext uri="{D42A27DB-BD31-4B8C-83A1-F6EECF244321}">
                <p14:modId xmlns:p14="http://schemas.microsoft.com/office/powerpoint/2010/main" val="612388973"/>
              </p:ext>
            </p:extLst>
          </p:nvPr>
        </p:nvGraphicFramePr>
        <p:xfrm>
          <a:off x="1489075" y="1270000"/>
          <a:ext cx="1747838" cy="641350"/>
        </p:xfrm>
        <a:graphic>
          <a:graphicData uri="http://schemas.openxmlformats.org/presentationml/2006/ole">
            <mc:AlternateContent xmlns:mc="http://schemas.openxmlformats.org/markup-compatibility/2006">
              <mc:Choice xmlns:v="urn:schemas-microsoft-com:vml" Requires="v">
                <p:oleObj spid="_x0000_s465034" name="Equation" r:id="rId3" imgW="2145960" imgH="787320" progId="Equation.DSMT4">
                  <p:embed/>
                </p:oleObj>
              </mc:Choice>
              <mc:Fallback>
                <p:oleObj name="Equation" r:id="rId3" imgW="2145960" imgH="787320" progId="Equation.DSMT4">
                  <p:embed/>
                  <p:pic>
                    <p:nvPicPr>
                      <p:cNvPr id="0" name=""/>
                      <p:cNvPicPr/>
                      <p:nvPr/>
                    </p:nvPicPr>
                    <p:blipFill>
                      <a:blip r:embed="rId4"/>
                      <a:stretch>
                        <a:fillRect/>
                      </a:stretch>
                    </p:blipFill>
                    <p:spPr>
                      <a:xfrm>
                        <a:off x="1489075" y="1270000"/>
                        <a:ext cx="1747838" cy="641350"/>
                      </a:xfrm>
                      <a:prstGeom prst="rect">
                        <a:avLst/>
                      </a:prstGeom>
                    </p:spPr>
                  </p:pic>
                </p:oleObj>
              </mc:Fallback>
            </mc:AlternateContent>
          </a:graphicData>
        </a:graphic>
      </p:graphicFrame>
      <p:sp>
        <p:nvSpPr>
          <p:cNvPr id="4" name="Content Placeholder 3"/>
          <p:cNvSpPr>
            <a:spLocks noGrp="1"/>
          </p:cNvSpPr>
          <p:nvPr>
            <p:ph sz="quarter" idx="25"/>
          </p:nvPr>
        </p:nvSpPr>
        <p:spPr>
          <a:xfrm>
            <a:off x="736600" y="2324099"/>
            <a:ext cx="1809076" cy="854529"/>
          </a:xfrm>
        </p:spPr>
        <p:txBody>
          <a:bodyPr/>
          <a:lstStyle/>
          <a:p>
            <a:r>
              <a:rPr lang="en-US" altLang="en-US" dirty="0">
                <a:solidFill>
                  <a:srgbClr val="0079C2"/>
                </a:solidFill>
              </a:rPr>
              <a:t>Solution:</a:t>
            </a:r>
          </a:p>
          <a:p>
            <a:r>
              <a:rPr lang="en-US" dirty="0"/>
              <a:t>The </a:t>
            </a:r>
            <a:r>
              <a:rPr lang="en-US" dirty="0" smtClean="0"/>
              <a:t>function</a:t>
            </a:r>
            <a:endParaRPr lang="en-US" altLang="en-US" dirty="0">
              <a:solidFill>
                <a:srgbClr val="0079C2"/>
              </a:solidFill>
            </a:endParaRPr>
          </a:p>
        </p:txBody>
      </p:sp>
      <p:graphicFrame>
        <p:nvGraphicFramePr>
          <p:cNvPr id="12" name="Content Placeholder 11" descr="f(x) = (x^2 + 2x^2 minus 1)∕(5 minus 3x)"/>
          <p:cNvGraphicFramePr>
            <a:graphicFrameLocks noGrp="1" noChangeAspect="1"/>
          </p:cNvGraphicFramePr>
          <p:nvPr>
            <p:ph sz="quarter" idx="26"/>
            <p:extLst>
              <p:ext uri="{D42A27DB-BD31-4B8C-83A1-F6EECF244321}">
                <p14:modId xmlns:p14="http://schemas.microsoft.com/office/powerpoint/2010/main" val="3613067897"/>
              </p:ext>
            </p:extLst>
          </p:nvPr>
        </p:nvGraphicFramePr>
        <p:xfrm>
          <a:off x="2545676" y="2603500"/>
          <a:ext cx="2127494" cy="676729"/>
        </p:xfrm>
        <a:graphic>
          <a:graphicData uri="http://schemas.openxmlformats.org/presentationml/2006/ole">
            <mc:AlternateContent xmlns:mc="http://schemas.openxmlformats.org/markup-compatibility/2006">
              <mc:Choice xmlns:v="urn:schemas-microsoft-com:vml" Requires="v">
                <p:oleObj spid="_x0000_s465035" name="Equation" r:id="rId5" imgW="2476440" imgH="787320" progId="Equation.DSMT4">
                  <p:embed/>
                </p:oleObj>
              </mc:Choice>
              <mc:Fallback>
                <p:oleObj name="Equation" r:id="rId5" imgW="2476440" imgH="787320" progId="Equation.DSMT4">
                  <p:embed/>
                  <p:pic>
                    <p:nvPicPr>
                      <p:cNvPr id="0" name=""/>
                      <p:cNvPicPr/>
                      <p:nvPr/>
                    </p:nvPicPr>
                    <p:blipFill>
                      <a:blip r:embed="rId6"/>
                      <a:stretch>
                        <a:fillRect/>
                      </a:stretch>
                    </p:blipFill>
                    <p:spPr>
                      <a:xfrm>
                        <a:off x="2545676" y="2603500"/>
                        <a:ext cx="2127494" cy="676729"/>
                      </a:xfrm>
                      <a:prstGeom prst="rect">
                        <a:avLst/>
                      </a:prstGeom>
                    </p:spPr>
                  </p:pic>
                </p:oleObj>
              </mc:Fallback>
            </mc:AlternateContent>
          </a:graphicData>
        </a:graphic>
      </p:graphicFrame>
      <p:sp>
        <p:nvSpPr>
          <p:cNvPr id="6" name="Content Placeholder 5"/>
          <p:cNvSpPr>
            <a:spLocks noGrp="1"/>
          </p:cNvSpPr>
          <p:nvPr>
            <p:ph sz="quarter" idx="27"/>
          </p:nvPr>
        </p:nvSpPr>
        <p:spPr>
          <a:xfrm>
            <a:off x="736600" y="3452815"/>
            <a:ext cx="9118600" cy="550862"/>
          </a:xfrm>
        </p:spPr>
        <p:txBody>
          <a:bodyPr/>
          <a:lstStyle/>
          <a:p>
            <a:r>
              <a:rPr lang="en-IN" dirty="0"/>
              <a:t>is rational, so by Theorem 5 it is continuous on its domain, which </a:t>
            </a:r>
            <a:r>
              <a:rPr lang="en-IN" dirty="0" smtClean="0"/>
              <a:t>is</a:t>
            </a:r>
            <a:endParaRPr lang="en-US" dirty="0"/>
          </a:p>
        </p:txBody>
      </p:sp>
      <p:graphicFrame>
        <p:nvGraphicFramePr>
          <p:cNvPr id="13" name="Content Placeholder 12" descr="{x such that x != 5∕3}."/>
          <p:cNvGraphicFramePr>
            <a:graphicFrameLocks noGrp="1" noChangeAspect="1"/>
          </p:cNvGraphicFramePr>
          <p:nvPr>
            <p:ph sz="quarter" idx="28"/>
            <p:extLst>
              <p:ext uri="{D42A27DB-BD31-4B8C-83A1-F6EECF244321}">
                <p14:modId xmlns:p14="http://schemas.microsoft.com/office/powerpoint/2010/main" val="3774347336"/>
              </p:ext>
            </p:extLst>
          </p:nvPr>
        </p:nvGraphicFramePr>
        <p:xfrm>
          <a:off x="9855200" y="3280229"/>
          <a:ext cx="1146629" cy="660830"/>
        </p:xfrm>
        <a:graphic>
          <a:graphicData uri="http://schemas.openxmlformats.org/presentationml/2006/ole">
            <mc:AlternateContent xmlns:mc="http://schemas.openxmlformats.org/markup-compatibility/2006">
              <mc:Choice xmlns:v="urn:schemas-microsoft-com:vml" Requires="v">
                <p:oleObj spid="_x0000_s465036" name="Equation" r:id="rId7" imgW="749160" imgH="431640" progId="Equation.DSMT4">
                  <p:embed/>
                </p:oleObj>
              </mc:Choice>
              <mc:Fallback>
                <p:oleObj name="Equation" r:id="rId7" imgW="749160" imgH="431640" progId="Equation.DSMT4">
                  <p:embed/>
                  <p:pic>
                    <p:nvPicPr>
                      <p:cNvPr id="0" name=""/>
                      <p:cNvPicPr/>
                      <p:nvPr/>
                    </p:nvPicPr>
                    <p:blipFill>
                      <a:blip r:embed="rId8"/>
                      <a:stretch>
                        <a:fillRect/>
                      </a:stretch>
                    </p:blipFill>
                    <p:spPr>
                      <a:xfrm>
                        <a:off x="9855200" y="3280229"/>
                        <a:ext cx="1146629" cy="660830"/>
                      </a:xfrm>
                      <a:prstGeom prst="rect">
                        <a:avLst/>
                      </a:prstGeom>
                    </p:spPr>
                  </p:pic>
                </p:oleObj>
              </mc:Fallback>
            </mc:AlternateContent>
          </a:graphicData>
        </a:graphic>
      </p:graphicFrame>
      <p:sp>
        <p:nvSpPr>
          <p:cNvPr id="8" name="Content Placeholder 7"/>
          <p:cNvSpPr>
            <a:spLocks noGrp="1"/>
          </p:cNvSpPr>
          <p:nvPr>
            <p:ph sz="quarter" idx="29"/>
          </p:nvPr>
        </p:nvSpPr>
        <p:spPr>
          <a:xfrm>
            <a:off x="713920" y="3876219"/>
            <a:ext cx="1477737" cy="485775"/>
          </a:xfrm>
        </p:spPr>
        <p:txBody>
          <a:bodyPr/>
          <a:lstStyle/>
          <a:p>
            <a:r>
              <a:rPr lang="en-US" altLang="en-US" dirty="0"/>
              <a:t>Therefore</a:t>
            </a:r>
            <a:endParaRPr lang="en-US" dirty="0"/>
          </a:p>
        </p:txBody>
      </p:sp>
      <p:pic>
        <p:nvPicPr>
          <p:cNvPr id="464901" name="Picture 5" descr="lim_(x right arrow negative 2) ((x^3 + 2x^2 minus 1)∕(5 minus 3x)) = lim_(x right arrow negative 2) (f(x)) = f(negative 2) = ((negative 2)^3 + 2(negative 2)^2 minus 1)∕(5 minus 3(negative 2)) = negative 1∕11"/>
          <p:cNvPicPr>
            <a:picLocks noGrp="1" noChangeAspect="1" noChangeArrowheads="1"/>
          </p:cNvPicPr>
          <p:nvPr>
            <p:ph sz="quarter" idx="30"/>
          </p:nvPr>
        </p:nvPicPr>
        <p:blipFill>
          <a:blip r:embed="rId9">
            <a:extLst>
              <a:ext uri="{28A0092B-C50C-407E-A947-70E740481C1C}">
                <a14:useLocalDpi xmlns:a14="http://schemas.microsoft.com/office/drawing/2010/main" val="0"/>
              </a:ext>
            </a:extLst>
          </a:blip>
          <a:srcRect/>
          <a:stretch>
            <a:fillRect/>
          </a:stretch>
        </p:blipFill>
        <p:spPr bwMode="auto">
          <a:xfrm>
            <a:off x="3034594" y="4165599"/>
            <a:ext cx="6238243" cy="1742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6772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9A321E-78D7-48F3-B6A9-20BC89845D66}"/>
              </a:ext>
            </a:extLst>
          </p:cNvPr>
          <p:cNvSpPr>
            <a:spLocks noGrp="1"/>
          </p:cNvSpPr>
          <p:nvPr>
            <p:ph type="title"/>
          </p:nvPr>
        </p:nvSpPr>
        <p:spPr/>
        <p:txBody>
          <a:bodyPr/>
          <a:lstStyle/>
          <a:p>
            <a:r>
              <a:rPr lang="en-US" altLang="en-US" dirty="0" smtClean="0"/>
              <a:t>Properties of Continuous Functions (4 of 8)</a:t>
            </a:r>
            <a:endParaRPr lang="en-US" dirty="0"/>
          </a:p>
        </p:txBody>
      </p:sp>
      <p:sp>
        <p:nvSpPr>
          <p:cNvPr id="11" name="Content Placeholder 10">
            <a:extLst>
              <a:ext uri="{FF2B5EF4-FFF2-40B4-BE49-F238E27FC236}">
                <a16:creationId xmlns:a16="http://schemas.microsoft.com/office/drawing/2014/main" xmlns="" id="{CEF8B6B9-0AF1-4D23-B00E-6EDE5CF9D8C6}"/>
              </a:ext>
            </a:extLst>
          </p:cNvPr>
          <p:cNvSpPr>
            <a:spLocks noGrp="1"/>
          </p:cNvSpPr>
          <p:nvPr>
            <p:ph sz="quarter" idx="23"/>
          </p:nvPr>
        </p:nvSpPr>
        <p:spPr>
          <a:xfrm>
            <a:off x="736600" y="1289049"/>
            <a:ext cx="10718800" cy="1808519"/>
          </a:xfrm>
        </p:spPr>
        <p:txBody>
          <a:bodyPr/>
          <a:lstStyle/>
          <a:p>
            <a:pPr>
              <a:lnSpc>
                <a:spcPct val="100000"/>
              </a:lnSpc>
              <a:spcAft>
                <a:spcPts val="600"/>
              </a:spcAft>
            </a:pPr>
            <a:r>
              <a:rPr lang="en-US" altLang="en-US" dirty="0"/>
              <a:t>It turns out that most of the familiar functions are continuous at every number in their domains.</a:t>
            </a:r>
          </a:p>
          <a:p>
            <a:pPr>
              <a:lnSpc>
                <a:spcPct val="100000"/>
              </a:lnSpc>
              <a:spcAft>
                <a:spcPts val="600"/>
              </a:spcAft>
            </a:pPr>
            <a:r>
              <a:rPr lang="en-US" altLang="en-US" dirty="0"/>
              <a:t>From the appearance of the graphs of the sine and cosine functions, we would certainly guess that they are continuous.</a:t>
            </a:r>
          </a:p>
        </p:txBody>
      </p:sp>
      <p:sp>
        <p:nvSpPr>
          <p:cNvPr id="12" name="Content Placeholder 11">
            <a:extLst>
              <a:ext uri="{FF2B5EF4-FFF2-40B4-BE49-F238E27FC236}">
                <a16:creationId xmlns:a16="http://schemas.microsoft.com/office/drawing/2014/main" xmlns="" id="{B33A53E2-75E1-4775-A763-1295A58D4235}"/>
              </a:ext>
            </a:extLst>
          </p:cNvPr>
          <p:cNvSpPr>
            <a:spLocks noGrp="1"/>
          </p:cNvSpPr>
          <p:nvPr>
            <p:ph sz="quarter" idx="24"/>
          </p:nvPr>
        </p:nvSpPr>
        <p:spPr>
          <a:xfrm>
            <a:off x="736600" y="3257222"/>
            <a:ext cx="5100782" cy="2280164"/>
          </a:xfrm>
        </p:spPr>
        <p:txBody>
          <a:bodyPr/>
          <a:lstStyle/>
          <a:p>
            <a:pPr>
              <a:lnSpc>
                <a:spcPct val="100000"/>
              </a:lnSpc>
              <a:spcAft>
                <a:spcPts val="600"/>
              </a:spcAft>
            </a:pPr>
            <a:r>
              <a:rPr lang="en-US" altLang="en-US" dirty="0"/>
              <a:t>We know from the definitions of sin </a:t>
            </a:r>
            <a:r>
              <a:rPr lang="el-GR" altLang="en-US" i="1" dirty="0">
                <a:latin typeface="Arial" panose="020B0604020202020204" pitchFamily="34" charset="0"/>
                <a:cs typeface="Arial" panose="020B0604020202020204" pitchFamily="34" charset="0"/>
                <a:sym typeface="Symbol" panose="05050102010706020507" pitchFamily="18" charset="2"/>
              </a:rPr>
              <a:t>θ</a:t>
            </a:r>
            <a:r>
              <a:rPr lang="en-US" altLang="en-US" dirty="0" smtClean="0"/>
              <a:t> </a:t>
            </a:r>
            <a:r>
              <a:rPr lang="en-US" altLang="en-US" dirty="0"/>
              <a:t>and cos </a:t>
            </a:r>
            <a:r>
              <a:rPr lang="el-GR" altLang="en-US" i="1" dirty="0" smtClean="0">
                <a:latin typeface="Arial" panose="020B0604020202020204" pitchFamily="34" charset="0"/>
                <a:cs typeface="Arial" panose="020B0604020202020204" pitchFamily="34" charset="0"/>
                <a:sym typeface="Symbol" panose="05050102010706020507" pitchFamily="18" charset="2"/>
              </a:rPr>
              <a:t>θ</a:t>
            </a:r>
            <a:r>
              <a:rPr lang="en-US" altLang="en-US" i="1" dirty="0" smtClean="0">
                <a:sym typeface="Symbol" panose="05050102010706020507" pitchFamily="18" charset="2"/>
              </a:rPr>
              <a:t> </a:t>
            </a:r>
            <a:r>
              <a:rPr lang="en-US" altLang="en-US" dirty="0"/>
              <a:t>that the coordinates of the point </a:t>
            </a:r>
            <a:r>
              <a:rPr lang="en-US" altLang="en-US" i="1" dirty="0"/>
              <a:t>P </a:t>
            </a:r>
            <a:r>
              <a:rPr lang="en-US" altLang="en-US" dirty="0"/>
              <a:t>in Figure 5 are (cos </a:t>
            </a:r>
            <a:r>
              <a:rPr lang="el-GR" altLang="en-US" i="1" dirty="0" smtClean="0">
                <a:latin typeface="Arial" panose="020B0604020202020204" pitchFamily="34" charset="0"/>
                <a:cs typeface="Arial" panose="020B0604020202020204" pitchFamily="34" charset="0"/>
                <a:sym typeface="Symbol" panose="05050102010706020507" pitchFamily="18" charset="2"/>
              </a:rPr>
              <a:t>θ</a:t>
            </a:r>
            <a:r>
              <a:rPr lang="en-US" altLang="en-US" dirty="0" smtClean="0">
                <a:sym typeface="Symbol" panose="05050102010706020507" pitchFamily="18" charset="2"/>
              </a:rPr>
              <a:t>,</a:t>
            </a:r>
            <a:r>
              <a:rPr lang="en-US" altLang="en-US" i="1" dirty="0" smtClean="0">
                <a:sym typeface="Symbol" panose="05050102010706020507" pitchFamily="18" charset="2"/>
              </a:rPr>
              <a:t> </a:t>
            </a:r>
            <a:r>
              <a:rPr lang="en-US" altLang="en-US" dirty="0"/>
              <a:t>sin </a:t>
            </a:r>
            <a:r>
              <a:rPr lang="el-GR" altLang="en-US" i="1" dirty="0">
                <a:latin typeface="Arial" panose="020B0604020202020204" pitchFamily="34" charset="0"/>
                <a:cs typeface="Arial" panose="020B0604020202020204" pitchFamily="34" charset="0"/>
                <a:sym typeface="Symbol" panose="05050102010706020507" pitchFamily="18" charset="2"/>
              </a:rPr>
              <a:t>θ </a:t>
            </a:r>
            <a:r>
              <a:rPr lang="en-US" altLang="en-US" dirty="0" smtClean="0"/>
              <a:t>). </a:t>
            </a:r>
            <a:r>
              <a:rPr lang="en-US" altLang="en-US" dirty="0"/>
              <a:t>As </a:t>
            </a:r>
            <a:r>
              <a:rPr lang="el-GR" altLang="en-US" i="1" dirty="0">
                <a:latin typeface="Arial" panose="020B0604020202020204" pitchFamily="34" charset="0"/>
                <a:cs typeface="Arial" panose="020B0604020202020204" pitchFamily="34" charset="0"/>
                <a:sym typeface="Symbol" panose="05050102010706020507" pitchFamily="18" charset="2"/>
              </a:rPr>
              <a:t>θ</a:t>
            </a:r>
            <a:r>
              <a:rPr lang="en-US" altLang="en-US" i="1" dirty="0" smtClean="0">
                <a:sym typeface="Symbol" panose="05050102010706020507" pitchFamily="18" charset="2"/>
              </a:rPr>
              <a:t> </a:t>
            </a:r>
            <a:r>
              <a:rPr lang="en-US" altLang="en-US" dirty="0" smtClean="0">
                <a:latin typeface="Arial" panose="020B0604020202020204" pitchFamily="34" charset="0"/>
                <a:cs typeface="Arial" panose="020B0604020202020204" pitchFamily="34" charset="0"/>
                <a:sym typeface="Symbol" panose="05050102010706020507" pitchFamily="18" charset="2"/>
              </a:rPr>
              <a:t>→</a:t>
            </a:r>
            <a:r>
              <a:rPr lang="en-US" altLang="en-US" dirty="0" smtClean="0">
                <a:sym typeface="Symbol" panose="05050102010706020507" pitchFamily="18" charset="2"/>
              </a:rPr>
              <a:t> </a:t>
            </a:r>
            <a:r>
              <a:rPr lang="en-US" altLang="en-US" dirty="0">
                <a:sym typeface="Symbol" panose="05050102010706020507" pitchFamily="18" charset="2"/>
              </a:rPr>
              <a:t>0</a:t>
            </a:r>
            <a:r>
              <a:rPr lang="en-US" altLang="en-US" dirty="0"/>
              <a:t>, we see that </a:t>
            </a:r>
            <a:r>
              <a:rPr lang="en-US" altLang="en-US" i="1" dirty="0"/>
              <a:t>P </a:t>
            </a:r>
            <a:r>
              <a:rPr lang="en-US" altLang="en-US" dirty="0"/>
              <a:t>approaches the point (1, 0) and so cos </a:t>
            </a:r>
            <a:r>
              <a:rPr lang="el-GR" altLang="en-US" i="1" dirty="0">
                <a:latin typeface="Arial" panose="020B0604020202020204" pitchFamily="34" charset="0"/>
                <a:cs typeface="Arial" panose="020B0604020202020204" pitchFamily="34" charset="0"/>
                <a:sym typeface="Symbol" panose="05050102010706020507" pitchFamily="18" charset="2"/>
              </a:rPr>
              <a:t>θ</a:t>
            </a:r>
            <a:r>
              <a:rPr lang="en-US" altLang="en-US" dirty="0" smtClean="0">
                <a:sym typeface="Symbol" panose="05050102010706020507" pitchFamily="18" charset="2"/>
              </a:rPr>
              <a:t> </a:t>
            </a:r>
            <a:r>
              <a:rPr lang="en-US" altLang="en-US" dirty="0" smtClean="0">
                <a:latin typeface="Arial" panose="020B0604020202020204" pitchFamily="34" charset="0"/>
                <a:cs typeface="Arial" panose="020B0604020202020204" pitchFamily="34" charset="0"/>
                <a:sym typeface="Symbol" panose="05050102010706020507" pitchFamily="18" charset="2"/>
              </a:rPr>
              <a:t>→</a:t>
            </a:r>
            <a:r>
              <a:rPr lang="en-US" altLang="en-US" dirty="0" smtClean="0">
                <a:sym typeface="Symbol" panose="05050102010706020507" pitchFamily="18" charset="2"/>
              </a:rPr>
              <a:t> </a:t>
            </a:r>
            <a:r>
              <a:rPr lang="en-US" altLang="en-US" dirty="0">
                <a:sym typeface="Symbol" panose="05050102010706020507" pitchFamily="18" charset="2"/>
              </a:rPr>
              <a:t>1</a:t>
            </a:r>
            <a:r>
              <a:rPr lang="en-US" altLang="en-US" dirty="0"/>
              <a:t> and sin </a:t>
            </a:r>
            <a:r>
              <a:rPr lang="el-GR" altLang="en-US" i="1" dirty="0">
                <a:latin typeface="Arial" panose="020B0604020202020204" pitchFamily="34" charset="0"/>
                <a:cs typeface="Arial" panose="020B0604020202020204" pitchFamily="34" charset="0"/>
                <a:sym typeface="Symbol" panose="05050102010706020507" pitchFamily="18" charset="2"/>
              </a:rPr>
              <a:t>θ</a:t>
            </a:r>
            <a:r>
              <a:rPr lang="en-US" altLang="en-US" dirty="0" smtClean="0">
                <a:sym typeface="Symbol" panose="05050102010706020507" pitchFamily="18" charset="2"/>
              </a:rPr>
              <a:t> </a:t>
            </a:r>
            <a:r>
              <a:rPr lang="en-US" altLang="en-US" dirty="0" smtClean="0">
                <a:latin typeface="Arial" panose="020B0604020202020204" pitchFamily="34" charset="0"/>
                <a:cs typeface="Arial" panose="020B0604020202020204" pitchFamily="34" charset="0"/>
                <a:sym typeface="Symbol" panose="05050102010706020507" pitchFamily="18" charset="2"/>
              </a:rPr>
              <a:t>→</a:t>
            </a:r>
            <a:r>
              <a:rPr lang="en-US" altLang="en-US" dirty="0" smtClean="0">
                <a:sym typeface="Symbol" panose="05050102010706020507" pitchFamily="18" charset="2"/>
              </a:rPr>
              <a:t> </a:t>
            </a:r>
            <a:r>
              <a:rPr lang="en-US" altLang="en-US" dirty="0">
                <a:sym typeface="Symbol" panose="05050102010706020507" pitchFamily="18" charset="2"/>
              </a:rPr>
              <a:t>0</a:t>
            </a:r>
            <a:r>
              <a:rPr lang="en-US" altLang="en-US" dirty="0"/>
              <a:t>.</a:t>
            </a:r>
          </a:p>
        </p:txBody>
      </p:sp>
      <p:sp>
        <p:nvSpPr>
          <p:cNvPr id="14" name="Content Placeholder 13">
            <a:extLst>
              <a:ext uri="{FF2B5EF4-FFF2-40B4-BE49-F238E27FC236}">
                <a16:creationId xmlns:a16="http://schemas.microsoft.com/office/drawing/2014/main" xmlns="" id="{722F2908-DDDF-43F9-A118-2E60F253E1B7}"/>
              </a:ext>
            </a:extLst>
          </p:cNvPr>
          <p:cNvSpPr>
            <a:spLocks noGrp="1"/>
          </p:cNvSpPr>
          <p:nvPr>
            <p:ph sz="quarter" idx="26"/>
          </p:nvPr>
        </p:nvSpPr>
        <p:spPr>
          <a:xfrm>
            <a:off x="8685110" y="5697051"/>
            <a:ext cx="817605" cy="226617"/>
          </a:xfrm>
        </p:spPr>
        <p:txBody>
          <a:bodyPr/>
          <a:lstStyle/>
          <a:p>
            <a:r>
              <a:rPr lang="en-US" altLang="en-US" sz="1200" b="1" dirty="0"/>
              <a:t>Figure 5</a:t>
            </a:r>
          </a:p>
        </p:txBody>
      </p:sp>
      <p:pic>
        <p:nvPicPr>
          <p:cNvPr id="15" name="Content Placeholder 14" descr="A unit circle centered at (0, 0) is graphed in the first quadrant on the x y coordinate plane. A point P (cos(theta), sin(theta)) is marked on the circle. The angle between the x axis and the point is labeleled theta. A line segment connecting the point P and the point (0, 0) is labeled 1. A downward arrow points from the point P along the circle. The point (1, 0) is plotted.&#10;">
            <a:extLst>
              <a:ext uri="{FF2B5EF4-FFF2-40B4-BE49-F238E27FC236}">
                <a16:creationId xmlns:a16="http://schemas.microsoft.com/office/drawing/2014/main" xmlns="" id="{1F805FEE-6BDC-4D19-9388-B5D1437DC43F}"/>
              </a:ext>
            </a:extLst>
          </p:cNvPr>
          <p:cNvPicPr>
            <a:picLocks noGrp="1" noChangeAspect="1"/>
          </p:cNvPicPr>
          <p:nvPr>
            <p:ph sz="quarter" idx="25"/>
          </p:nvPr>
        </p:nvPicPr>
        <p:blipFill>
          <a:blip r:embed="rId2"/>
          <a:stretch>
            <a:fillRect/>
          </a:stretch>
        </p:blipFill>
        <p:spPr>
          <a:xfrm>
            <a:off x="7301980" y="2715981"/>
            <a:ext cx="3268064" cy="2821405"/>
          </a:xfrm>
          <a:prstGeom prst="rect">
            <a:avLst/>
          </a:prstGeom>
        </p:spPr>
      </p:pic>
    </p:spTree>
    <p:extLst>
      <p:ext uri="{BB962C8B-B14F-4D97-AF65-F5344CB8AC3E}">
        <p14:creationId xmlns:p14="http://schemas.microsoft.com/office/powerpoint/2010/main" val="36783713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82D408-C4CC-47B8-807A-4B0CFD87476D}"/>
              </a:ext>
            </a:extLst>
          </p:cNvPr>
          <p:cNvSpPr>
            <a:spLocks noGrp="1"/>
          </p:cNvSpPr>
          <p:nvPr>
            <p:ph type="title"/>
          </p:nvPr>
        </p:nvSpPr>
        <p:spPr/>
        <p:txBody>
          <a:bodyPr/>
          <a:lstStyle/>
          <a:p>
            <a:r>
              <a:rPr lang="en-US" altLang="en-US" dirty="0" smtClean="0"/>
              <a:t>Properties of Continuous Functions (5 of 8)</a:t>
            </a:r>
            <a:endParaRPr lang="en-IN" dirty="0"/>
          </a:p>
        </p:txBody>
      </p:sp>
      <p:sp>
        <p:nvSpPr>
          <p:cNvPr id="3" name="Content Placeholder 2">
            <a:extLst>
              <a:ext uri="{FF2B5EF4-FFF2-40B4-BE49-F238E27FC236}">
                <a16:creationId xmlns:a16="http://schemas.microsoft.com/office/drawing/2014/main" xmlns="" id="{3FDE653E-17D9-41EB-914F-0056187EE735}"/>
              </a:ext>
            </a:extLst>
          </p:cNvPr>
          <p:cNvSpPr>
            <a:spLocks noGrp="1"/>
          </p:cNvSpPr>
          <p:nvPr>
            <p:ph sz="quarter" idx="23"/>
          </p:nvPr>
        </p:nvSpPr>
        <p:spPr>
          <a:xfrm>
            <a:off x="736600" y="1289050"/>
            <a:ext cx="1156855" cy="366014"/>
          </a:xfrm>
        </p:spPr>
        <p:txBody>
          <a:bodyPr/>
          <a:lstStyle/>
          <a:p>
            <a:r>
              <a:rPr lang="en-US" altLang="en-US" dirty="0"/>
              <a:t>Thus</a:t>
            </a:r>
          </a:p>
        </p:txBody>
      </p:sp>
      <p:graphicFrame>
        <p:nvGraphicFramePr>
          <p:cNvPr id="12" name="Content Placeholder 11" descr="Equation label 6, lim_(theta right arrow 0) (cos(theta)) = 1. lim_(theta right arrow 0) (sin(theta)) = 0">
            <a:extLst>
              <a:ext uri="{FF2B5EF4-FFF2-40B4-BE49-F238E27FC236}">
                <a16:creationId xmlns:a16="http://schemas.microsoft.com/office/drawing/2014/main" xmlns="" id="{EC1CB4F4-40D2-4159-BB54-C3F4B86A97CB}"/>
              </a:ext>
            </a:extLst>
          </p:cNvPr>
          <p:cNvGraphicFramePr>
            <a:graphicFrameLocks noGrp="1" noChangeAspect="1"/>
          </p:cNvGraphicFramePr>
          <p:nvPr>
            <p:ph sz="quarter" idx="24"/>
            <p:extLst>
              <p:ext uri="{D42A27DB-BD31-4B8C-83A1-F6EECF244321}">
                <p14:modId xmlns:p14="http://schemas.microsoft.com/office/powerpoint/2010/main" val="112488257"/>
              </p:ext>
            </p:extLst>
          </p:nvPr>
        </p:nvGraphicFramePr>
        <p:xfrm>
          <a:off x="4295775" y="1857375"/>
          <a:ext cx="3594100" cy="401638"/>
        </p:xfrm>
        <a:graphic>
          <a:graphicData uri="http://schemas.openxmlformats.org/presentationml/2006/ole">
            <mc:AlternateContent xmlns:mc="http://schemas.openxmlformats.org/markup-compatibility/2006">
              <mc:Choice xmlns:v="urn:schemas-microsoft-com:vml" Requires="v">
                <p:oleObj spid="_x0000_s426248" name="Equation" r:id="rId3" imgW="4432300" imgH="495300" progId="Equation.DSMT4">
                  <p:embed/>
                </p:oleObj>
              </mc:Choice>
              <mc:Fallback>
                <p:oleObj name="Equation" r:id="rId3" imgW="4432300" imgH="495300" progId="Equation.DSMT4">
                  <p:embed/>
                  <p:pic>
                    <p:nvPicPr>
                      <p:cNvPr id="0" name="Picture 162" descr="lim_(theta right arrow 0) cos(theta) = 1. lim_(theta right arrow 0) sin(theta) = 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5775" y="1857375"/>
                        <a:ext cx="3594100"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xmlns="" id="{7B75E4E5-1697-4800-A341-747DD4FE48B2}"/>
              </a:ext>
            </a:extLst>
          </p:cNvPr>
          <p:cNvSpPr>
            <a:spLocks noGrp="1"/>
          </p:cNvSpPr>
          <p:nvPr>
            <p:ph sz="quarter" idx="25"/>
          </p:nvPr>
        </p:nvSpPr>
        <p:spPr>
          <a:xfrm>
            <a:off x="736600" y="2602784"/>
            <a:ext cx="10712450" cy="2070816"/>
          </a:xfrm>
        </p:spPr>
        <p:txBody>
          <a:bodyPr/>
          <a:lstStyle/>
          <a:p>
            <a:pPr>
              <a:lnSpc>
                <a:spcPct val="100000"/>
              </a:lnSpc>
            </a:pPr>
            <a:r>
              <a:rPr lang="en-US" altLang="en-US" dirty="0"/>
              <a:t>Since cos 0 = 1 and sin 0 = 0, the equations in </a:t>
            </a:r>
            <a:r>
              <a:rPr lang="en-IN" altLang="en-US" dirty="0"/>
              <a:t>(6) </a:t>
            </a:r>
            <a:r>
              <a:rPr lang="en-US" altLang="en-US" dirty="0"/>
              <a:t>assert that the cosine and sine functions are continuous at 0.</a:t>
            </a:r>
          </a:p>
          <a:p>
            <a:pPr>
              <a:lnSpc>
                <a:spcPct val="100000"/>
              </a:lnSpc>
            </a:pPr>
            <a:r>
              <a:rPr lang="en-US" altLang="en-US" dirty="0"/>
              <a:t>The addition formulas for cosine and sine can then be used to deduce that these functions are continuous everywhere.</a:t>
            </a:r>
          </a:p>
          <a:p>
            <a:pPr>
              <a:lnSpc>
                <a:spcPct val="100000"/>
              </a:lnSpc>
            </a:pPr>
            <a:r>
              <a:rPr lang="en-US" altLang="en-US" dirty="0"/>
              <a:t>It follows from part 5 of Theorem 4 that</a:t>
            </a:r>
          </a:p>
        </p:txBody>
      </p:sp>
      <p:graphicFrame>
        <p:nvGraphicFramePr>
          <p:cNvPr id="14" name="Content Placeholder 13" descr="tan(x) = (sin(x)∕cos(x)&#10;">
            <a:extLst>
              <a:ext uri="{FF2B5EF4-FFF2-40B4-BE49-F238E27FC236}">
                <a16:creationId xmlns:a16="http://schemas.microsoft.com/office/drawing/2014/main" xmlns="" id="{CEEB887F-216A-4DDA-8E4D-5FB442D51F20}"/>
              </a:ext>
            </a:extLst>
          </p:cNvPr>
          <p:cNvGraphicFramePr>
            <a:graphicFrameLocks noGrp="1" noChangeAspect="1"/>
          </p:cNvGraphicFramePr>
          <p:nvPr>
            <p:ph sz="quarter" idx="26"/>
            <p:extLst>
              <p:ext uri="{D42A27DB-BD31-4B8C-83A1-F6EECF244321}">
                <p14:modId xmlns:p14="http://schemas.microsoft.com/office/powerpoint/2010/main" val="4043776750"/>
              </p:ext>
            </p:extLst>
          </p:nvPr>
        </p:nvGraphicFramePr>
        <p:xfrm>
          <a:off x="5086350" y="4816700"/>
          <a:ext cx="1760538" cy="714375"/>
        </p:xfrm>
        <a:graphic>
          <a:graphicData uri="http://schemas.openxmlformats.org/presentationml/2006/ole">
            <mc:AlternateContent xmlns:mc="http://schemas.openxmlformats.org/markup-compatibility/2006">
              <mc:Choice xmlns:v="urn:schemas-microsoft-com:vml" Requires="v">
                <p:oleObj spid="_x0000_s426249" name="Equation" r:id="rId5" imgW="1816100" imgH="736600" progId="Equation.DSMT4">
                  <p:embed/>
                </p:oleObj>
              </mc:Choice>
              <mc:Fallback>
                <p:oleObj name="Equation" r:id="rId5" imgW="1816100" imgH="736600" progId="Equation.DSMT4">
                  <p:embed/>
                  <p:pic>
                    <p:nvPicPr>
                      <p:cNvPr id="0" name="Picture 163" descr="tan(x) = (sin(x)/cos(x)&#10;"/>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6350" y="4816700"/>
                        <a:ext cx="1760538" cy="714375"/>
                      </a:xfrm>
                      <a:prstGeom prst="rect">
                        <a:avLst/>
                      </a:prstGeom>
                      <a:noFill/>
                      <a:extLst/>
                    </p:spPr>
                  </p:pic>
                </p:oleObj>
              </mc:Fallback>
            </mc:AlternateContent>
          </a:graphicData>
        </a:graphic>
      </p:graphicFrame>
      <p:sp>
        <p:nvSpPr>
          <p:cNvPr id="7" name="Content Placeholder 6">
            <a:extLst>
              <a:ext uri="{FF2B5EF4-FFF2-40B4-BE49-F238E27FC236}">
                <a16:creationId xmlns:a16="http://schemas.microsoft.com/office/drawing/2014/main" xmlns="" id="{343A9561-065D-455B-AB04-F660AAED104F}"/>
              </a:ext>
            </a:extLst>
          </p:cNvPr>
          <p:cNvSpPr>
            <a:spLocks noGrp="1"/>
          </p:cNvSpPr>
          <p:nvPr>
            <p:ph sz="quarter" idx="27"/>
          </p:nvPr>
        </p:nvSpPr>
        <p:spPr>
          <a:xfrm>
            <a:off x="736600" y="5618303"/>
            <a:ext cx="10718800" cy="376246"/>
          </a:xfrm>
        </p:spPr>
        <p:txBody>
          <a:bodyPr/>
          <a:lstStyle/>
          <a:p>
            <a:r>
              <a:rPr lang="en-US" altLang="en-US" dirty="0"/>
              <a:t>is continuous except where cos </a:t>
            </a:r>
            <a:r>
              <a:rPr lang="en-US" altLang="en-US" i="1" dirty="0"/>
              <a:t>x </a:t>
            </a:r>
            <a:r>
              <a:rPr lang="en-US" altLang="en-US" dirty="0"/>
              <a:t>= 0.</a:t>
            </a:r>
          </a:p>
        </p:txBody>
      </p:sp>
    </p:spTree>
    <p:extLst>
      <p:ext uri="{BB962C8B-B14F-4D97-AF65-F5344CB8AC3E}">
        <p14:creationId xmlns:p14="http://schemas.microsoft.com/office/powerpoint/2010/main" val="6000173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altLang="en-US" dirty="0"/>
              <a:t>Properties of Continuous Functions (6 of 8)</a:t>
            </a:r>
            <a:endParaRPr lang="en-US" dirty="0"/>
          </a:p>
        </p:txBody>
      </p:sp>
      <p:sp>
        <p:nvSpPr>
          <p:cNvPr id="2" name="Content Placeholder 1"/>
          <p:cNvSpPr>
            <a:spLocks noGrp="1"/>
          </p:cNvSpPr>
          <p:nvPr>
            <p:ph sz="quarter" idx="23"/>
          </p:nvPr>
        </p:nvSpPr>
        <p:spPr>
          <a:xfrm>
            <a:off x="736599" y="1289050"/>
            <a:ext cx="6868887" cy="477838"/>
          </a:xfrm>
        </p:spPr>
        <p:txBody>
          <a:bodyPr/>
          <a:lstStyle/>
          <a:p>
            <a:r>
              <a:rPr lang="en-US" altLang="en-US" dirty="0"/>
              <a:t>This happens when </a:t>
            </a:r>
            <a:r>
              <a:rPr lang="en-US" altLang="en-US" i="1" dirty="0"/>
              <a:t>x </a:t>
            </a:r>
            <a:r>
              <a:rPr lang="en-US" altLang="en-US" dirty="0"/>
              <a:t>is an odd integer multiple of </a:t>
            </a:r>
            <a:endParaRPr lang="en-US" dirty="0"/>
          </a:p>
          <a:p>
            <a:endParaRPr lang="en-US" dirty="0"/>
          </a:p>
        </p:txBody>
      </p:sp>
      <p:graphicFrame>
        <p:nvGraphicFramePr>
          <p:cNvPr id="19" name="Content Placeholder 18" descr="(pi∕2),"/>
          <p:cNvGraphicFramePr>
            <a:graphicFrameLocks noGrp="1" noChangeAspect="1"/>
          </p:cNvGraphicFramePr>
          <p:nvPr>
            <p:ph sz="quarter" idx="24"/>
            <p:extLst>
              <p:ext uri="{D42A27DB-BD31-4B8C-83A1-F6EECF244321}">
                <p14:modId xmlns:p14="http://schemas.microsoft.com/office/powerpoint/2010/main" val="368733555"/>
              </p:ext>
            </p:extLst>
          </p:nvPr>
        </p:nvGraphicFramePr>
        <p:xfrm>
          <a:off x="7590972" y="1201964"/>
          <a:ext cx="347663" cy="477838"/>
        </p:xfrm>
        <a:graphic>
          <a:graphicData uri="http://schemas.openxmlformats.org/presentationml/2006/ole">
            <mc:AlternateContent xmlns:mc="http://schemas.openxmlformats.org/markup-compatibility/2006">
              <mc:Choice xmlns:v="urn:schemas-microsoft-com:vml" Requires="v">
                <p:oleObj spid="_x0000_s466002" name="Equation" r:id="rId3" imgW="304560" imgH="419040" progId="Equation.DSMT4">
                  <p:embed/>
                </p:oleObj>
              </mc:Choice>
              <mc:Fallback>
                <p:oleObj name="Equation" r:id="rId3" imgW="304560" imgH="419040" progId="Equation.DSMT4">
                  <p:embed/>
                  <p:pic>
                    <p:nvPicPr>
                      <p:cNvPr id="0" name=""/>
                      <p:cNvPicPr/>
                      <p:nvPr/>
                    </p:nvPicPr>
                    <p:blipFill>
                      <a:blip r:embed="rId4"/>
                      <a:stretch>
                        <a:fillRect/>
                      </a:stretch>
                    </p:blipFill>
                    <p:spPr>
                      <a:xfrm>
                        <a:off x="7590972" y="1201964"/>
                        <a:ext cx="347663" cy="477838"/>
                      </a:xfrm>
                      <a:prstGeom prst="rect">
                        <a:avLst/>
                      </a:prstGeom>
                    </p:spPr>
                  </p:pic>
                </p:oleObj>
              </mc:Fallback>
            </mc:AlternateContent>
          </a:graphicData>
        </a:graphic>
      </p:graphicFrame>
      <p:sp>
        <p:nvSpPr>
          <p:cNvPr id="4" name="Content Placeholder 3"/>
          <p:cNvSpPr>
            <a:spLocks noGrp="1"/>
          </p:cNvSpPr>
          <p:nvPr>
            <p:ph sz="quarter" idx="25"/>
          </p:nvPr>
        </p:nvSpPr>
        <p:spPr>
          <a:xfrm>
            <a:off x="7996691" y="1295478"/>
            <a:ext cx="2296886" cy="473665"/>
          </a:xfrm>
        </p:spPr>
        <p:txBody>
          <a:bodyPr/>
          <a:lstStyle/>
          <a:p>
            <a:r>
              <a:rPr lang="en-US" altLang="en-US" dirty="0">
                <a:sym typeface="Symbol" panose="05050102010706020507" pitchFamily="18" charset="2"/>
              </a:rPr>
              <a:t>so</a:t>
            </a:r>
            <a:r>
              <a:rPr lang="en-US" altLang="en-US" dirty="0"/>
              <a:t> </a:t>
            </a:r>
            <a:r>
              <a:rPr lang="en-US" altLang="en-US" i="1" dirty="0"/>
              <a:t>y</a:t>
            </a:r>
            <a:r>
              <a:rPr lang="en-US" altLang="en-US" dirty="0"/>
              <a:t> = tan </a:t>
            </a:r>
            <a:r>
              <a:rPr lang="en-US" altLang="en-US" i="1" dirty="0"/>
              <a:t>x </a:t>
            </a:r>
            <a:r>
              <a:rPr lang="en-US" altLang="en-US" dirty="0" smtClean="0"/>
              <a:t>has</a:t>
            </a:r>
            <a:endParaRPr lang="en-US" dirty="0"/>
          </a:p>
        </p:txBody>
      </p:sp>
      <p:sp>
        <p:nvSpPr>
          <p:cNvPr id="5" name="Content Placeholder 4"/>
          <p:cNvSpPr>
            <a:spLocks noGrp="1"/>
          </p:cNvSpPr>
          <p:nvPr>
            <p:ph sz="quarter" idx="26"/>
          </p:nvPr>
        </p:nvSpPr>
        <p:spPr>
          <a:xfrm>
            <a:off x="773790" y="1798171"/>
            <a:ext cx="3770316" cy="473665"/>
          </a:xfrm>
        </p:spPr>
        <p:txBody>
          <a:bodyPr/>
          <a:lstStyle/>
          <a:p>
            <a:r>
              <a:rPr lang="en-US" altLang="en-US" dirty="0"/>
              <a:t>infinite discontinuities </a:t>
            </a:r>
            <a:r>
              <a:rPr lang="en-US" altLang="en-US" dirty="0" smtClean="0"/>
              <a:t>when</a:t>
            </a:r>
            <a:endParaRPr lang="en-US" dirty="0"/>
          </a:p>
        </p:txBody>
      </p:sp>
      <p:graphicFrame>
        <p:nvGraphicFramePr>
          <p:cNvPr id="20" name="Content Placeholder 19" descr="x = plus-minus (pi∕2), plus-minus (3pi∕2), plus-minus (5pi∕2),"/>
          <p:cNvGraphicFramePr>
            <a:graphicFrameLocks noGrp="1" noChangeAspect="1"/>
          </p:cNvGraphicFramePr>
          <p:nvPr>
            <p:ph sz="quarter" idx="27"/>
            <p:extLst>
              <p:ext uri="{D42A27DB-BD31-4B8C-83A1-F6EECF244321}">
                <p14:modId xmlns:p14="http://schemas.microsoft.com/office/powerpoint/2010/main" val="755441843"/>
              </p:ext>
            </p:extLst>
          </p:nvPr>
        </p:nvGraphicFramePr>
        <p:xfrm>
          <a:off x="4544106" y="1669947"/>
          <a:ext cx="2213201" cy="621308"/>
        </p:xfrm>
        <a:graphic>
          <a:graphicData uri="http://schemas.openxmlformats.org/presentationml/2006/ole">
            <mc:AlternateContent xmlns:mc="http://schemas.openxmlformats.org/markup-compatibility/2006">
              <mc:Choice xmlns:v="urn:schemas-microsoft-com:vml" Requires="v">
                <p:oleObj spid="_x0000_s466003" name="Equation" r:id="rId5" imgW="2577960" imgH="723600" progId="Equation.DSMT4">
                  <p:embed/>
                </p:oleObj>
              </mc:Choice>
              <mc:Fallback>
                <p:oleObj name="Equation" r:id="rId5" imgW="2577960" imgH="723600" progId="Equation.DSMT4">
                  <p:embed/>
                  <p:pic>
                    <p:nvPicPr>
                      <p:cNvPr id="0" name=""/>
                      <p:cNvPicPr/>
                      <p:nvPr/>
                    </p:nvPicPr>
                    <p:blipFill>
                      <a:blip r:embed="rId6"/>
                      <a:stretch>
                        <a:fillRect/>
                      </a:stretch>
                    </p:blipFill>
                    <p:spPr>
                      <a:xfrm>
                        <a:off x="4544106" y="1669947"/>
                        <a:ext cx="2213201" cy="621308"/>
                      </a:xfrm>
                      <a:prstGeom prst="rect">
                        <a:avLst/>
                      </a:prstGeom>
                    </p:spPr>
                  </p:pic>
                </p:oleObj>
              </mc:Fallback>
            </mc:AlternateContent>
          </a:graphicData>
        </a:graphic>
      </p:graphicFrame>
      <p:sp>
        <p:nvSpPr>
          <p:cNvPr id="7" name="Content Placeholder 6"/>
          <p:cNvSpPr>
            <a:spLocks noGrp="1"/>
          </p:cNvSpPr>
          <p:nvPr>
            <p:ph sz="quarter" idx="28"/>
          </p:nvPr>
        </p:nvSpPr>
        <p:spPr>
          <a:xfrm>
            <a:off x="6873419" y="1798991"/>
            <a:ext cx="3765552" cy="458331"/>
          </a:xfrm>
        </p:spPr>
        <p:txBody>
          <a:bodyPr/>
          <a:lstStyle/>
          <a:p>
            <a:r>
              <a:rPr lang="en-US" altLang="en-US" dirty="0">
                <a:sym typeface="Symbol" panose="05050102010706020507" pitchFamily="18" charset="2"/>
              </a:rPr>
              <a:t>and so on (see Figure 6</a:t>
            </a:r>
            <a:r>
              <a:rPr lang="en-US" altLang="en-US" dirty="0" smtClean="0">
                <a:sym typeface="Symbol" panose="05050102010706020507" pitchFamily="18" charset="2"/>
              </a:rPr>
              <a:t>).</a:t>
            </a:r>
            <a:endParaRPr lang="en-US" dirty="0"/>
          </a:p>
        </p:txBody>
      </p:sp>
      <p:sp>
        <p:nvSpPr>
          <p:cNvPr id="10" name="Content Placeholder 9"/>
          <p:cNvSpPr>
            <a:spLocks noGrp="1"/>
          </p:cNvSpPr>
          <p:nvPr>
            <p:ph sz="quarter" idx="31"/>
          </p:nvPr>
        </p:nvSpPr>
        <p:spPr>
          <a:xfrm>
            <a:off x="5233081" y="5888515"/>
            <a:ext cx="733878" cy="394845"/>
          </a:xfrm>
        </p:spPr>
        <p:txBody>
          <a:bodyPr/>
          <a:lstStyle/>
          <a:p>
            <a:pPr lvl="0"/>
            <a:r>
              <a:rPr lang="en-US" altLang="en-US" sz="1200" b="1" dirty="0">
                <a:sym typeface="Symbol" panose="05050102010706020507" pitchFamily="18" charset="2"/>
              </a:rPr>
              <a:t>Figure </a:t>
            </a:r>
            <a:r>
              <a:rPr lang="en-US" altLang="en-US" sz="1200" b="1" dirty="0" smtClean="0">
                <a:sym typeface="Symbol" panose="05050102010706020507" pitchFamily="18" charset="2"/>
              </a:rPr>
              <a:t>6</a:t>
            </a:r>
            <a:endParaRPr lang="en-US" altLang="en-US" sz="1200" b="1" dirty="0">
              <a:sym typeface="Symbol" panose="05050102010706020507" pitchFamily="18" charset="2"/>
            </a:endParaRPr>
          </a:p>
        </p:txBody>
      </p:sp>
      <p:sp>
        <p:nvSpPr>
          <p:cNvPr id="9" name="Content Placeholder 8"/>
          <p:cNvSpPr>
            <a:spLocks noGrp="1"/>
          </p:cNvSpPr>
          <p:nvPr>
            <p:ph sz="quarter" idx="30"/>
          </p:nvPr>
        </p:nvSpPr>
        <p:spPr>
          <a:xfrm>
            <a:off x="5233081" y="5576465"/>
            <a:ext cx="827314" cy="245254"/>
          </a:xfrm>
        </p:spPr>
        <p:txBody>
          <a:bodyPr/>
          <a:lstStyle/>
          <a:p>
            <a:r>
              <a:rPr lang="en-US" altLang="en-US" sz="1400" i="1" dirty="0"/>
              <a:t>y</a:t>
            </a:r>
            <a:r>
              <a:rPr lang="en-US" altLang="en-US" sz="1400" dirty="0"/>
              <a:t> = tan </a:t>
            </a:r>
            <a:r>
              <a:rPr lang="en-US" altLang="en-US" sz="1400" i="1" dirty="0" smtClean="0"/>
              <a:t>x</a:t>
            </a:r>
            <a:endParaRPr lang="en-US" altLang="en-US" sz="1400" b="1" dirty="0">
              <a:sym typeface="Symbol" panose="05050102010706020507" pitchFamily="18" charset="2"/>
            </a:endParaRPr>
          </a:p>
        </p:txBody>
      </p:sp>
      <p:pic>
        <p:nvPicPr>
          <p:cNvPr id="21" name="Content Placeholder 14" descr="A periodic curve is graphed on the x y coordinate plane. The curve is periodic about the x-axis. One cycle rises along x = negative pi∕2, goes up and to the right, passes through (0, 0), goes up and to the right to asymptotically approach x = pi∕2.&#10;&#10;">
            <a:extLst>
              <a:ext uri="{FF2B5EF4-FFF2-40B4-BE49-F238E27FC236}">
                <a16:creationId xmlns:a16="http://schemas.microsoft.com/office/drawing/2014/main" xmlns="" id="{3929305E-D86D-4511-8A22-BE9AE8011B33}"/>
              </a:ext>
            </a:extLst>
          </p:cNvPr>
          <p:cNvPicPr>
            <a:picLocks noGrp="1" noChangeAspect="1"/>
          </p:cNvPicPr>
          <p:nvPr>
            <p:ph sz="quarter" idx="29"/>
          </p:nvPr>
        </p:nvPicPr>
        <p:blipFill>
          <a:blip r:embed="rId7"/>
          <a:stretch>
            <a:fillRect/>
          </a:stretch>
        </p:blipFill>
        <p:spPr>
          <a:xfrm>
            <a:off x="4054846" y="2802159"/>
            <a:ext cx="3289383" cy="2640693"/>
          </a:xfrm>
          <a:prstGeom prst="rect">
            <a:avLst/>
          </a:prstGeom>
        </p:spPr>
      </p:pic>
    </p:spTree>
    <p:extLst>
      <p:ext uri="{BB962C8B-B14F-4D97-AF65-F5344CB8AC3E}">
        <p14:creationId xmlns:p14="http://schemas.microsoft.com/office/powerpoint/2010/main" val="1669468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15C089-3F48-42F2-8BD0-8D6437EB486E}"/>
              </a:ext>
            </a:extLst>
          </p:cNvPr>
          <p:cNvSpPr>
            <a:spLocks noGrp="1"/>
          </p:cNvSpPr>
          <p:nvPr>
            <p:ph type="title"/>
          </p:nvPr>
        </p:nvSpPr>
        <p:spPr/>
        <p:txBody>
          <a:bodyPr/>
          <a:lstStyle/>
          <a:p>
            <a:r>
              <a:rPr lang="en-US" altLang="en-US" dirty="0" smtClean="0"/>
              <a:t>Properties of Continuous Functions (7 of 8)</a:t>
            </a:r>
            <a:endParaRPr lang="en-US" dirty="0"/>
          </a:p>
        </p:txBody>
      </p:sp>
      <p:sp>
        <p:nvSpPr>
          <p:cNvPr id="3" name="Content Placeholder 2">
            <a:extLst>
              <a:ext uri="{FF2B5EF4-FFF2-40B4-BE49-F238E27FC236}">
                <a16:creationId xmlns:a16="http://schemas.microsoft.com/office/drawing/2014/main" xmlns="" id="{4CA7A610-D68D-4439-A76A-2A88430BA839}"/>
              </a:ext>
            </a:extLst>
          </p:cNvPr>
          <p:cNvSpPr>
            <a:spLocks noGrp="1"/>
          </p:cNvSpPr>
          <p:nvPr>
            <p:ph sz="quarter" idx="23"/>
          </p:nvPr>
        </p:nvSpPr>
        <p:spPr>
          <a:xfrm>
            <a:off x="736599" y="1289049"/>
            <a:ext cx="10944123" cy="641159"/>
          </a:xfrm>
        </p:spPr>
        <p:txBody>
          <a:bodyPr/>
          <a:lstStyle/>
          <a:p>
            <a:pPr>
              <a:lnSpc>
                <a:spcPct val="100000"/>
              </a:lnSpc>
            </a:pPr>
            <a:r>
              <a:rPr lang="en-US" b="1" dirty="0">
                <a:solidFill>
                  <a:srgbClr val="EF2E24"/>
                </a:solidFill>
              </a:rPr>
              <a:t>7 Theorem</a:t>
            </a:r>
            <a:r>
              <a:rPr lang="en-US" dirty="0">
                <a:solidFill>
                  <a:srgbClr val="EF2E24"/>
                </a:solidFill>
              </a:rPr>
              <a:t> </a:t>
            </a:r>
            <a:r>
              <a:rPr lang="en-US" dirty="0"/>
              <a:t>The following types of functions are continuous at every number in their domains:</a:t>
            </a:r>
          </a:p>
        </p:txBody>
      </p:sp>
      <p:sp>
        <p:nvSpPr>
          <p:cNvPr id="4" name="Content Placeholder 3">
            <a:extLst>
              <a:ext uri="{FF2B5EF4-FFF2-40B4-BE49-F238E27FC236}">
                <a16:creationId xmlns:a16="http://schemas.microsoft.com/office/drawing/2014/main" xmlns="" id="{44CB0BA6-E185-457F-8817-E511F4FF3D40}"/>
              </a:ext>
            </a:extLst>
          </p:cNvPr>
          <p:cNvSpPr>
            <a:spLocks noGrp="1"/>
          </p:cNvSpPr>
          <p:nvPr>
            <p:ph sz="quarter" idx="24"/>
          </p:nvPr>
        </p:nvSpPr>
        <p:spPr>
          <a:xfrm>
            <a:off x="736600" y="2087448"/>
            <a:ext cx="3422445" cy="1239388"/>
          </a:xfrm>
        </p:spPr>
        <p:txBody>
          <a:bodyPr/>
          <a:lstStyle/>
          <a:p>
            <a:pPr marL="292608" indent="-292608">
              <a:buClr>
                <a:srgbClr val="EF3124"/>
              </a:buClr>
              <a:buFont typeface="Arial" panose="020B0604020202020204" pitchFamily="34" charset="0"/>
              <a:buChar char="•"/>
            </a:pPr>
            <a:r>
              <a:rPr lang="en-US" dirty="0" smtClean="0"/>
              <a:t>Polynomials</a:t>
            </a:r>
          </a:p>
          <a:p>
            <a:pPr marL="292608" indent="-292608">
              <a:buClr>
                <a:srgbClr val="EF3124"/>
              </a:buClr>
              <a:buFont typeface="Arial" panose="020B0604020202020204" pitchFamily="34" charset="0"/>
              <a:buChar char="•"/>
            </a:pPr>
            <a:r>
              <a:rPr lang="en-US" dirty="0"/>
              <a:t>trigonometric </a:t>
            </a:r>
            <a:r>
              <a:rPr lang="en-US" dirty="0" smtClean="0"/>
              <a:t>functions</a:t>
            </a:r>
          </a:p>
          <a:p>
            <a:pPr marL="292608" indent="-292608">
              <a:buClr>
                <a:srgbClr val="EF3124"/>
              </a:buClr>
              <a:buFont typeface="Arial" panose="020B0604020202020204" pitchFamily="34" charset="0"/>
              <a:buChar char="•"/>
            </a:pPr>
            <a:r>
              <a:rPr lang="en-US" dirty="0"/>
              <a:t>exponential </a:t>
            </a:r>
            <a:r>
              <a:rPr lang="en-US" dirty="0" smtClean="0"/>
              <a:t>functions</a:t>
            </a:r>
            <a:endParaRPr lang="en-US" dirty="0"/>
          </a:p>
        </p:txBody>
      </p:sp>
      <p:sp>
        <p:nvSpPr>
          <p:cNvPr id="11" name="Content Placeholder 10">
            <a:extLst>
              <a:ext uri="{FF2B5EF4-FFF2-40B4-BE49-F238E27FC236}">
                <a16:creationId xmlns:a16="http://schemas.microsoft.com/office/drawing/2014/main" xmlns="" id="{33EAF9CA-9574-4C3D-BBA2-3834243569AE}"/>
              </a:ext>
            </a:extLst>
          </p:cNvPr>
          <p:cNvSpPr>
            <a:spLocks noGrp="1"/>
          </p:cNvSpPr>
          <p:nvPr>
            <p:ph sz="quarter" idx="25"/>
          </p:nvPr>
        </p:nvSpPr>
        <p:spPr>
          <a:xfrm>
            <a:off x="5839543" y="2074559"/>
            <a:ext cx="5151016" cy="1726697"/>
          </a:xfrm>
        </p:spPr>
        <p:txBody>
          <a:bodyPr/>
          <a:lstStyle/>
          <a:p>
            <a:pPr marL="292608" indent="-292608">
              <a:buClr>
                <a:srgbClr val="EF3124"/>
              </a:buClr>
              <a:buFont typeface="Arial" panose="020B0604020202020204" pitchFamily="34" charset="0"/>
              <a:buChar char="•"/>
            </a:pPr>
            <a:r>
              <a:rPr lang="en-US" dirty="0"/>
              <a:t>rational </a:t>
            </a:r>
            <a:r>
              <a:rPr lang="en-US" dirty="0" smtClean="0"/>
              <a:t>functions</a:t>
            </a:r>
          </a:p>
          <a:p>
            <a:pPr marL="292608" indent="-292608">
              <a:buClr>
                <a:srgbClr val="EF3124"/>
              </a:buClr>
              <a:buFont typeface="Arial" panose="020B0604020202020204" pitchFamily="34" charset="0"/>
              <a:buChar char="•"/>
            </a:pPr>
            <a:r>
              <a:rPr lang="fr-FR" dirty="0" err="1"/>
              <a:t>root</a:t>
            </a:r>
            <a:r>
              <a:rPr lang="fr-FR" dirty="0"/>
              <a:t> </a:t>
            </a:r>
            <a:r>
              <a:rPr lang="fr-FR" dirty="0" err="1" smtClean="0"/>
              <a:t>functions</a:t>
            </a:r>
            <a:endParaRPr lang="fr-FR" dirty="0" smtClean="0"/>
          </a:p>
          <a:p>
            <a:pPr marL="292608" indent="-292608">
              <a:buClr>
                <a:srgbClr val="EF3124"/>
              </a:buClr>
              <a:buFont typeface="Arial" panose="020B0604020202020204" pitchFamily="34" charset="0"/>
              <a:buChar char="•"/>
            </a:pPr>
            <a:r>
              <a:rPr lang="en-US" dirty="0"/>
              <a:t>inverse trigonometric </a:t>
            </a:r>
            <a:r>
              <a:rPr lang="en-US" dirty="0" smtClean="0"/>
              <a:t>functions</a:t>
            </a:r>
          </a:p>
          <a:p>
            <a:pPr marL="292608" indent="-292608">
              <a:buClr>
                <a:srgbClr val="EF3124"/>
              </a:buClr>
              <a:buFont typeface="Arial" panose="020B0604020202020204" pitchFamily="34" charset="0"/>
              <a:buChar char="•"/>
            </a:pPr>
            <a:r>
              <a:rPr lang="en-US" dirty="0"/>
              <a:t>logarithmic functions</a:t>
            </a:r>
          </a:p>
          <a:p>
            <a:pPr marL="292608" indent="-292608">
              <a:buClr>
                <a:srgbClr val="A30000"/>
              </a:buClr>
              <a:buFont typeface="Arial" panose="020B0604020202020204" pitchFamily="34" charset="0"/>
              <a:buChar char="•"/>
            </a:pPr>
            <a:endParaRPr lang="en-US" dirty="0"/>
          </a:p>
        </p:txBody>
      </p:sp>
      <p:sp>
        <p:nvSpPr>
          <p:cNvPr id="12" name="Content Placeholder 11">
            <a:extLst>
              <a:ext uri="{FF2B5EF4-FFF2-40B4-BE49-F238E27FC236}">
                <a16:creationId xmlns:a16="http://schemas.microsoft.com/office/drawing/2014/main" xmlns="" id="{AA456671-596B-4850-9ED4-DB8E595F02D8}"/>
              </a:ext>
            </a:extLst>
          </p:cNvPr>
          <p:cNvSpPr>
            <a:spLocks noGrp="1"/>
          </p:cNvSpPr>
          <p:nvPr>
            <p:ph sz="quarter" idx="26"/>
          </p:nvPr>
        </p:nvSpPr>
        <p:spPr>
          <a:xfrm>
            <a:off x="736599" y="3836995"/>
            <a:ext cx="10718801" cy="355872"/>
          </a:xfrm>
        </p:spPr>
        <p:txBody>
          <a:bodyPr/>
          <a:lstStyle/>
          <a:p>
            <a:r>
              <a:rPr lang="en-US" altLang="en-US" dirty="0"/>
              <a:t>Another way of combining continuous functions </a:t>
            </a:r>
            <a:r>
              <a:rPr lang="en-US" altLang="en-US" i="1" dirty="0"/>
              <a:t>f</a:t>
            </a:r>
            <a:r>
              <a:rPr lang="en-US" altLang="en-US" dirty="0"/>
              <a:t> and </a:t>
            </a:r>
            <a:r>
              <a:rPr lang="en-US" altLang="en-US" i="1" dirty="0"/>
              <a:t>g</a:t>
            </a:r>
            <a:r>
              <a:rPr lang="en-US" altLang="en-US" dirty="0"/>
              <a:t> to get a new continuous</a:t>
            </a:r>
            <a:endParaRPr lang="en-US" dirty="0"/>
          </a:p>
        </p:txBody>
      </p:sp>
      <p:sp>
        <p:nvSpPr>
          <p:cNvPr id="13" name="Content Placeholder 12">
            <a:extLst>
              <a:ext uri="{FF2B5EF4-FFF2-40B4-BE49-F238E27FC236}">
                <a16:creationId xmlns:a16="http://schemas.microsoft.com/office/drawing/2014/main" xmlns="" id="{0D0C5220-5867-4582-83F0-13EFC2D790C3}"/>
              </a:ext>
            </a:extLst>
          </p:cNvPr>
          <p:cNvSpPr>
            <a:spLocks noGrp="1"/>
          </p:cNvSpPr>
          <p:nvPr>
            <p:ph sz="quarter" idx="27"/>
          </p:nvPr>
        </p:nvSpPr>
        <p:spPr>
          <a:xfrm>
            <a:off x="736600" y="4244715"/>
            <a:ext cx="5590458" cy="294109"/>
          </a:xfrm>
        </p:spPr>
        <p:txBody>
          <a:bodyPr/>
          <a:lstStyle/>
          <a:p>
            <a:r>
              <a:rPr lang="en-US" altLang="en-US" dirty="0"/>
              <a:t>function is to form the composite function</a:t>
            </a:r>
            <a:endParaRPr lang="en-US" dirty="0"/>
          </a:p>
        </p:txBody>
      </p:sp>
      <p:graphicFrame>
        <p:nvGraphicFramePr>
          <p:cNvPr id="26" name="Content Placeholder 25" descr="f of g.">
            <a:extLst>
              <a:ext uri="{FF2B5EF4-FFF2-40B4-BE49-F238E27FC236}">
                <a16:creationId xmlns:a16="http://schemas.microsoft.com/office/drawing/2014/main" xmlns="" id="{3F97326A-BFD0-4A95-AD9F-ADB30B88DF8C}"/>
              </a:ext>
            </a:extLst>
          </p:cNvPr>
          <p:cNvGraphicFramePr>
            <a:graphicFrameLocks noGrp="1" noChangeAspect="1"/>
          </p:cNvGraphicFramePr>
          <p:nvPr>
            <p:ph sz="quarter" idx="28"/>
            <p:extLst>
              <p:ext uri="{D42A27DB-BD31-4B8C-83A1-F6EECF244321}">
                <p14:modId xmlns:p14="http://schemas.microsoft.com/office/powerpoint/2010/main" val="1093393635"/>
              </p:ext>
            </p:extLst>
          </p:nvPr>
        </p:nvGraphicFramePr>
        <p:xfrm>
          <a:off x="6362700" y="4246563"/>
          <a:ext cx="635000" cy="342900"/>
        </p:xfrm>
        <a:graphic>
          <a:graphicData uri="http://schemas.openxmlformats.org/presentationml/2006/ole">
            <mc:AlternateContent xmlns:mc="http://schemas.openxmlformats.org/markup-compatibility/2006">
              <mc:Choice xmlns:v="urn:schemas-microsoft-com:vml" Requires="v">
                <p:oleObj spid="_x0000_s424514" name="Equation" r:id="rId3" imgW="634725" imgH="342751" progId="Equation.DSMT4">
                  <p:embed/>
                </p:oleObj>
              </mc:Choice>
              <mc:Fallback>
                <p:oleObj name="Equation" r:id="rId3" imgW="634725" imgH="342751" progId="Equation.DSMT4">
                  <p:embed/>
                  <p:pic>
                    <p:nvPicPr>
                      <p:cNvPr id="0" name="Picture 374" descr="f of g"/>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2700" y="4246563"/>
                        <a:ext cx="6350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Content Placeholder 14">
            <a:extLst>
              <a:ext uri="{FF2B5EF4-FFF2-40B4-BE49-F238E27FC236}">
                <a16:creationId xmlns:a16="http://schemas.microsoft.com/office/drawing/2014/main" xmlns="" id="{B1971FBB-FA59-4060-A843-FE2326DBFCA4}"/>
              </a:ext>
            </a:extLst>
          </p:cNvPr>
          <p:cNvSpPr>
            <a:spLocks noGrp="1"/>
          </p:cNvSpPr>
          <p:nvPr>
            <p:ph sz="quarter" idx="29"/>
          </p:nvPr>
        </p:nvSpPr>
        <p:spPr>
          <a:xfrm>
            <a:off x="7067980" y="4246182"/>
            <a:ext cx="3756218" cy="323988"/>
          </a:xfrm>
        </p:spPr>
        <p:txBody>
          <a:bodyPr/>
          <a:lstStyle/>
          <a:p>
            <a:r>
              <a:rPr lang="en-US" altLang="en-US" dirty="0"/>
              <a:t>This fact is a consequence</a:t>
            </a:r>
            <a:endParaRPr lang="en-US" dirty="0"/>
          </a:p>
        </p:txBody>
      </p:sp>
      <p:sp>
        <p:nvSpPr>
          <p:cNvPr id="16" name="Content Placeholder 15">
            <a:extLst>
              <a:ext uri="{FF2B5EF4-FFF2-40B4-BE49-F238E27FC236}">
                <a16:creationId xmlns:a16="http://schemas.microsoft.com/office/drawing/2014/main" xmlns="" id="{942AE170-2EBC-413C-8B61-0733A3113C4C}"/>
              </a:ext>
            </a:extLst>
          </p:cNvPr>
          <p:cNvSpPr>
            <a:spLocks noGrp="1"/>
          </p:cNvSpPr>
          <p:nvPr>
            <p:ph sz="quarter" idx="30"/>
          </p:nvPr>
        </p:nvSpPr>
        <p:spPr>
          <a:xfrm>
            <a:off x="736600" y="4652522"/>
            <a:ext cx="3422446" cy="342900"/>
          </a:xfrm>
        </p:spPr>
        <p:txBody>
          <a:bodyPr/>
          <a:lstStyle/>
          <a:p>
            <a:r>
              <a:rPr lang="en-US" altLang="en-US" dirty="0"/>
              <a:t>of the following theorem.</a:t>
            </a:r>
            <a:endParaRPr lang="en-US" dirty="0"/>
          </a:p>
        </p:txBody>
      </p:sp>
      <p:sp>
        <p:nvSpPr>
          <p:cNvPr id="17" name="Content Placeholder 16">
            <a:extLst>
              <a:ext uri="{FF2B5EF4-FFF2-40B4-BE49-F238E27FC236}">
                <a16:creationId xmlns:a16="http://schemas.microsoft.com/office/drawing/2014/main" xmlns="" id="{2A78F3CA-2279-4B80-BE9F-9ED74CF0194B}"/>
              </a:ext>
            </a:extLst>
          </p:cNvPr>
          <p:cNvSpPr>
            <a:spLocks noGrp="1"/>
          </p:cNvSpPr>
          <p:nvPr>
            <p:ph sz="quarter" idx="31"/>
          </p:nvPr>
        </p:nvSpPr>
        <p:spPr>
          <a:xfrm>
            <a:off x="736600" y="5041241"/>
            <a:ext cx="5102943" cy="294109"/>
          </a:xfrm>
        </p:spPr>
        <p:txBody>
          <a:bodyPr/>
          <a:lstStyle/>
          <a:p>
            <a:r>
              <a:rPr lang="en-US" b="1" dirty="0">
                <a:solidFill>
                  <a:srgbClr val="EF2E24"/>
                </a:solidFill>
              </a:rPr>
              <a:t>8 Theorem </a:t>
            </a:r>
            <a:r>
              <a:rPr lang="en-US" dirty="0"/>
              <a:t>If </a:t>
            </a:r>
            <a:r>
              <a:rPr lang="en-US" i="1" dirty="0"/>
              <a:t>f </a:t>
            </a:r>
            <a:r>
              <a:rPr lang="en-US" dirty="0"/>
              <a:t>is continuous at</a:t>
            </a:r>
            <a:r>
              <a:rPr lang="it-IT" dirty="0"/>
              <a:t> </a:t>
            </a:r>
            <a:r>
              <a:rPr lang="it-IT" i="1" dirty="0"/>
              <a:t>b</a:t>
            </a:r>
            <a:r>
              <a:rPr lang="en-US" dirty="0"/>
              <a:t> and</a:t>
            </a:r>
          </a:p>
        </p:txBody>
      </p:sp>
      <p:graphicFrame>
        <p:nvGraphicFramePr>
          <p:cNvPr id="28" name="Content Placeholder 27" descr="lim_(x right arrow a) (g(x)) = b,">
            <a:extLst>
              <a:ext uri="{FF2B5EF4-FFF2-40B4-BE49-F238E27FC236}">
                <a16:creationId xmlns:a16="http://schemas.microsoft.com/office/drawing/2014/main" xmlns="" id="{9D90FB22-6772-4E95-B754-F8FF163061D0}"/>
              </a:ext>
            </a:extLst>
          </p:cNvPr>
          <p:cNvGraphicFramePr>
            <a:graphicFrameLocks noGrp="1" noChangeAspect="1"/>
          </p:cNvGraphicFramePr>
          <p:nvPr>
            <p:ph sz="quarter" idx="32"/>
            <p:extLst>
              <p:ext uri="{D42A27DB-BD31-4B8C-83A1-F6EECF244321}">
                <p14:modId xmlns:p14="http://schemas.microsoft.com/office/powerpoint/2010/main" val="2847330879"/>
              </p:ext>
            </p:extLst>
          </p:nvPr>
        </p:nvGraphicFramePr>
        <p:xfrm>
          <a:off x="5816600" y="5033963"/>
          <a:ext cx="1622425" cy="500062"/>
        </p:xfrm>
        <a:graphic>
          <a:graphicData uri="http://schemas.openxmlformats.org/presentationml/2006/ole">
            <mc:AlternateContent xmlns:mc="http://schemas.openxmlformats.org/markup-compatibility/2006">
              <mc:Choice xmlns:v="urn:schemas-microsoft-com:vml" Requires="v">
                <p:oleObj spid="_x0000_s424515" name="Equation" r:id="rId5" imgW="1688367" imgH="520474" progId="Equation.DSMT4">
                  <p:embed/>
                </p:oleObj>
              </mc:Choice>
              <mc:Fallback>
                <p:oleObj name="Equation" r:id="rId5" imgW="1688367" imgH="520474" progId="Equation.DSMT4">
                  <p:embed/>
                  <p:pic>
                    <p:nvPicPr>
                      <p:cNvPr id="0" name="Picture 375" descr="lim_(x right arrow a) g(x) = b,"/>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6600" y="5033963"/>
                        <a:ext cx="1622425"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Content Placeholder 18">
            <a:extLst>
              <a:ext uri="{FF2B5EF4-FFF2-40B4-BE49-F238E27FC236}">
                <a16:creationId xmlns:a16="http://schemas.microsoft.com/office/drawing/2014/main" xmlns="" id="{B25737E0-46C7-4DA4-9986-39817338776C}"/>
              </a:ext>
            </a:extLst>
          </p:cNvPr>
          <p:cNvSpPr>
            <a:spLocks noGrp="1"/>
          </p:cNvSpPr>
          <p:nvPr>
            <p:ph sz="quarter" idx="33"/>
          </p:nvPr>
        </p:nvSpPr>
        <p:spPr>
          <a:xfrm>
            <a:off x="7575574" y="5057896"/>
            <a:ext cx="632834" cy="333350"/>
          </a:xfrm>
        </p:spPr>
        <p:txBody>
          <a:bodyPr/>
          <a:lstStyle/>
          <a:p>
            <a:r>
              <a:rPr lang="en-US" dirty="0"/>
              <a:t>then</a:t>
            </a:r>
          </a:p>
        </p:txBody>
      </p:sp>
      <p:graphicFrame>
        <p:nvGraphicFramePr>
          <p:cNvPr id="30" name="Content Placeholder 29" descr="lim_(x right arrow a) (f(g(x))) = f(b).">
            <a:extLst>
              <a:ext uri="{FF2B5EF4-FFF2-40B4-BE49-F238E27FC236}">
                <a16:creationId xmlns:a16="http://schemas.microsoft.com/office/drawing/2014/main" xmlns="" id="{0394F683-81E6-4EEA-9353-54B61B508E25}"/>
              </a:ext>
            </a:extLst>
          </p:cNvPr>
          <p:cNvGraphicFramePr>
            <a:graphicFrameLocks noGrp="1" noChangeAspect="1"/>
          </p:cNvGraphicFramePr>
          <p:nvPr>
            <p:ph sz="quarter" idx="34"/>
            <p:extLst>
              <p:ext uri="{D42A27DB-BD31-4B8C-83A1-F6EECF244321}">
                <p14:modId xmlns:p14="http://schemas.microsoft.com/office/powerpoint/2010/main" val="569500777"/>
              </p:ext>
            </p:extLst>
          </p:nvPr>
        </p:nvGraphicFramePr>
        <p:xfrm>
          <a:off x="8251950" y="4958897"/>
          <a:ext cx="2514600" cy="546100"/>
        </p:xfrm>
        <a:graphic>
          <a:graphicData uri="http://schemas.openxmlformats.org/presentationml/2006/ole">
            <mc:AlternateContent xmlns:mc="http://schemas.openxmlformats.org/markup-compatibility/2006">
              <mc:Choice xmlns:v="urn:schemas-microsoft-com:vml" Requires="v">
                <p:oleObj spid="_x0000_s424516" name="Equation" r:id="rId7" imgW="2514600" imgH="546100" progId="Equation.DSMT4">
                  <p:embed/>
                </p:oleObj>
              </mc:Choice>
              <mc:Fallback>
                <p:oleObj name="Equation" r:id="rId7" imgW="2514600" imgH="546100" progId="Equation.DSMT4">
                  <p:embed/>
                  <p:pic>
                    <p:nvPicPr>
                      <p:cNvPr id="0" name="Picture 376" descr="lim_(x right arrow a) f(g(x)) = f(b)"/>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51950" y="4958897"/>
                        <a:ext cx="2514600"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Content Placeholder 20">
            <a:extLst>
              <a:ext uri="{FF2B5EF4-FFF2-40B4-BE49-F238E27FC236}">
                <a16:creationId xmlns:a16="http://schemas.microsoft.com/office/drawing/2014/main" xmlns="" id="{66E535DC-9189-4E97-A466-2ED47A8CD79F}"/>
              </a:ext>
            </a:extLst>
          </p:cNvPr>
          <p:cNvSpPr>
            <a:spLocks noGrp="1"/>
          </p:cNvSpPr>
          <p:nvPr>
            <p:ph sz="quarter" idx="35"/>
          </p:nvPr>
        </p:nvSpPr>
        <p:spPr>
          <a:xfrm>
            <a:off x="736600" y="5443348"/>
            <a:ext cx="2168832" cy="294109"/>
          </a:xfrm>
        </p:spPr>
        <p:txBody>
          <a:bodyPr/>
          <a:lstStyle/>
          <a:p>
            <a:r>
              <a:rPr lang="en-US" dirty="0"/>
              <a:t>In other words,</a:t>
            </a:r>
          </a:p>
        </p:txBody>
      </p:sp>
      <p:graphicFrame>
        <p:nvGraphicFramePr>
          <p:cNvPr id="32" name="Content Placeholder 31" descr="lim_(x right arrow a) (f(g(x))) = f(lim_(x right arrow a) g(x))">
            <a:extLst>
              <a:ext uri="{FF2B5EF4-FFF2-40B4-BE49-F238E27FC236}">
                <a16:creationId xmlns:a16="http://schemas.microsoft.com/office/drawing/2014/main" xmlns="" id="{6E6E512F-423A-49D8-ABBB-422AC163C076}"/>
              </a:ext>
            </a:extLst>
          </p:cNvPr>
          <p:cNvGraphicFramePr>
            <a:graphicFrameLocks noGrp="1" noChangeAspect="1"/>
          </p:cNvGraphicFramePr>
          <p:nvPr>
            <p:ph sz="quarter" idx="36"/>
            <p:extLst>
              <p:ext uri="{D42A27DB-BD31-4B8C-83A1-F6EECF244321}">
                <p14:modId xmlns:p14="http://schemas.microsoft.com/office/powerpoint/2010/main" val="119625232"/>
              </p:ext>
            </p:extLst>
          </p:nvPr>
        </p:nvGraphicFramePr>
        <p:xfrm>
          <a:off x="4767263" y="5700713"/>
          <a:ext cx="2894012" cy="546100"/>
        </p:xfrm>
        <a:graphic>
          <a:graphicData uri="http://schemas.openxmlformats.org/presentationml/2006/ole">
            <mc:AlternateContent xmlns:mc="http://schemas.openxmlformats.org/markup-compatibility/2006">
              <mc:Choice xmlns:v="urn:schemas-microsoft-com:vml" Requires="v">
                <p:oleObj spid="_x0000_s424517" name="Equation" r:id="rId9" imgW="3365500" imgH="635000" progId="Equation.DSMT4">
                  <p:embed/>
                </p:oleObj>
              </mc:Choice>
              <mc:Fallback>
                <p:oleObj name="Equation" r:id="rId9" imgW="3365500" imgH="635000" progId="Equation.DSMT4">
                  <p:embed/>
                  <p:pic>
                    <p:nvPicPr>
                      <p:cNvPr id="0" name="Picture 377" descr="lim_(x right arrow a) f(g(x)) = f(lim_(x right arrow a) g(x))"/>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67263" y="5700713"/>
                        <a:ext cx="2894012"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580998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31AC47D0-258D-4609-A586-BA6B84EAF453}"/>
              </a:ext>
            </a:extLst>
          </p:cNvPr>
          <p:cNvSpPr>
            <a:spLocks noGrp="1"/>
          </p:cNvSpPr>
          <p:nvPr>
            <p:ph type="title"/>
          </p:nvPr>
        </p:nvSpPr>
        <p:spPr/>
        <p:txBody>
          <a:bodyPr/>
          <a:lstStyle/>
          <a:p>
            <a:r>
              <a:rPr lang="en-US" altLang="en-US" dirty="0" smtClean="0"/>
              <a:t>Properties of Continuous Functions (8 of 8)</a:t>
            </a:r>
            <a:endParaRPr lang="en-US" dirty="0"/>
          </a:p>
        </p:txBody>
      </p:sp>
      <p:sp>
        <p:nvSpPr>
          <p:cNvPr id="12" name="Content Placeholder 11">
            <a:extLst>
              <a:ext uri="{FF2B5EF4-FFF2-40B4-BE49-F238E27FC236}">
                <a16:creationId xmlns:a16="http://schemas.microsoft.com/office/drawing/2014/main" xmlns="" id="{D37CC582-B58B-4E54-BEB2-685515104D7C}"/>
              </a:ext>
            </a:extLst>
          </p:cNvPr>
          <p:cNvSpPr>
            <a:spLocks noGrp="1"/>
          </p:cNvSpPr>
          <p:nvPr>
            <p:ph sz="quarter" idx="23"/>
          </p:nvPr>
        </p:nvSpPr>
        <p:spPr>
          <a:xfrm>
            <a:off x="736600" y="1289049"/>
            <a:ext cx="11050016" cy="734279"/>
          </a:xfrm>
        </p:spPr>
        <p:txBody>
          <a:bodyPr/>
          <a:lstStyle/>
          <a:p>
            <a:pPr>
              <a:lnSpc>
                <a:spcPct val="100000"/>
              </a:lnSpc>
            </a:pPr>
            <a:r>
              <a:rPr lang="en-US" altLang="en-US" dirty="0"/>
              <a:t>Intuitively, Theorem 8 is reasonable because if </a:t>
            </a:r>
            <a:r>
              <a:rPr lang="en-US" altLang="en-US" i="1" dirty="0"/>
              <a:t>x</a:t>
            </a:r>
            <a:r>
              <a:rPr lang="en-US" altLang="en-US" dirty="0"/>
              <a:t> is close to </a:t>
            </a:r>
            <a:r>
              <a:rPr lang="en-US" altLang="en-US" i="1" dirty="0"/>
              <a:t>a</a:t>
            </a:r>
            <a:r>
              <a:rPr lang="en-US" altLang="en-US" dirty="0"/>
              <a:t>, then </a:t>
            </a:r>
            <a:r>
              <a:rPr lang="en-US" altLang="en-US" i="1" dirty="0"/>
              <a:t>g</a:t>
            </a:r>
            <a:r>
              <a:rPr lang="en-US" altLang="en-US" dirty="0"/>
              <a:t>(</a:t>
            </a:r>
            <a:r>
              <a:rPr lang="en-US" altLang="en-US" i="1" dirty="0"/>
              <a:t>x</a:t>
            </a:r>
            <a:r>
              <a:rPr lang="en-US" altLang="en-US" dirty="0"/>
              <a:t>) is close to </a:t>
            </a:r>
            <a:r>
              <a:rPr lang="en-US" altLang="en-US" i="1" dirty="0"/>
              <a:t>b</a:t>
            </a:r>
            <a:r>
              <a:rPr lang="en-US" altLang="en-US" dirty="0"/>
              <a:t>, and since </a:t>
            </a:r>
            <a:r>
              <a:rPr lang="en-US" altLang="en-US" i="1" dirty="0"/>
              <a:t>f</a:t>
            </a:r>
            <a:r>
              <a:rPr lang="en-US" altLang="en-US" dirty="0"/>
              <a:t> is continuous at </a:t>
            </a:r>
            <a:r>
              <a:rPr lang="en-US" altLang="en-US" i="1" dirty="0"/>
              <a:t>b</a:t>
            </a:r>
            <a:r>
              <a:rPr lang="en-US" altLang="en-US" dirty="0"/>
              <a:t>, if </a:t>
            </a:r>
            <a:r>
              <a:rPr lang="en-US" altLang="en-US" i="1" dirty="0"/>
              <a:t>g</a:t>
            </a:r>
            <a:r>
              <a:rPr lang="en-US" altLang="en-US" dirty="0"/>
              <a:t>(</a:t>
            </a:r>
            <a:r>
              <a:rPr lang="en-US" altLang="en-US" i="1" dirty="0"/>
              <a:t>x</a:t>
            </a:r>
            <a:r>
              <a:rPr lang="en-US" altLang="en-US" dirty="0"/>
              <a:t>) is close to </a:t>
            </a:r>
            <a:r>
              <a:rPr lang="en-US" altLang="en-US" i="1" dirty="0"/>
              <a:t>b</a:t>
            </a:r>
            <a:r>
              <a:rPr lang="en-US" altLang="en-US" dirty="0"/>
              <a:t>, then </a:t>
            </a:r>
            <a:r>
              <a:rPr lang="en-US" altLang="en-US" i="1" dirty="0"/>
              <a:t>f</a:t>
            </a:r>
            <a:r>
              <a:rPr lang="en-US" altLang="en-US" sz="400" i="1" dirty="0"/>
              <a:t> </a:t>
            </a:r>
            <a:r>
              <a:rPr lang="en-US" altLang="en-US" dirty="0"/>
              <a:t>(</a:t>
            </a:r>
            <a:r>
              <a:rPr lang="en-US" altLang="en-US" i="1" dirty="0"/>
              <a:t>g</a:t>
            </a:r>
            <a:r>
              <a:rPr lang="en-US" altLang="en-US" dirty="0"/>
              <a:t>(</a:t>
            </a:r>
            <a:r>
              <a:rPr lang="en-US" altLang="en-US" i="1" dirty="0"/>
              <a:t>x</a:t>
            </a:r>
            <a:r>
              <a:rPr lang="en-US" altLang="en-US" dirty="0"/>
              <a:t>)) is close to </a:t>
            </a:r>
            <a:r>
              <a:rPr lang="en-US" altLang="en-US" i="1" dirty="0"/>
              <a:t>f</a:t>
            </a:r>
            <a:r>
              <a:rPr lang="en-US" altLang="en-US" sz="400" i="1" dirty="0"/>
              <a:t> </a:t>
            </a:r>
            <a:r>
              <a:rPr lang="en-US" altLang="en-US" dirty="0"/>
              <a:t>(</a:t>
            </a:r>
            <a:r>
              <a:rPr lang="en-US" altLang="en-US" i="1" dirty="0"/>
              <a:t>b</a:t>
            </a:r>
            <a:r>
              <a:rPr lang="en-US" altLang="en-US" dirty="0"/>
              <a:t>).</a:t>
            </a:r>
          </a:p>
        </p:txBody>
      </p:sp>
      <p:sp>
        <p:nvSpPr>
          <p:cNvPr id="13" name="Content Placeholder 12">
            <a:extLst>
              <a:ext uri="{FF2B5EF4-FFF2-40B4-BE49-F238E27FC236}">
                <a16:creationId xmlns:a16="http://schemas.microsoft.com/office/drawing/2014/main" xmlns="" id="{350FA66D-CC81-4111-99EF-6A4E21812DCE}"/>
              </a:ext>
            </a:extLst>
          </p:cNvPr>
          <p:cNvSpPr>
            <a:spLocks noGrp="1"/>
          </p:cNvSpPr>
          <p:nvPr>
            <p:ph sz="quarter" idx="24"/>
          </p:nvPr>
        </p:nvSpPr>
        <p:spPr>
          <a:xfrm>
            <a:off x="736599" y="2364468"/>
            <a:ext cx="10976429" cy="359006"/>
          </a:xfrm>
        </p:spPr>
        <p:txBody>
          <a:bodyPr/>
          <a:lstStyle/>
          <a:p>
            <a:r>
              <a:rPr lang="en-US" b="1" dirty="0">
                <a:solidFill>
                  <a:srgbClr val="EF2E24"/>
                </a:solidFill>
              </a:rPr>
              <a:t>9 Theorem</a:t>
            </a:r>
            <a:r>
              <a:rPr lang="en-US" dirty="0">
                <a:solidFill>
                  <a:srgbClr val="EF2E24"/>
                </a:solidFill>
              </a:rPr>
              <a:t> </a:t>
            </a:r>
            <a:r>
              <a:rPr lang="en-US" dirty="0"/>
              <a:t>If </a:t>
            </a:r>
            <a:r>
              <a:rPr lang="en-US" i="1" dirty="0"/>
              <a:t>g</a:t>
            </a:r>
            <a:r>
              <a:rPr lang="en-US" dirty="0"/>
              <a:t> is continuous at </a:t>
            </a:r>
            <a:r>
              <a:rPr lang="en-US" i="1" dirty="0"/>
              <a:t>a</a:t>
            </a:r>
            <a:r>
              <a:rPr lang="en-US" dirty="0"/>
              <a:t> and </a:t>
            </a:r>
            <a:r>
              <a:rPr lang="en-US" i="1" dirty="0"/>
              <a:t>f</a:t>
            </a:r>
            <a:r>
              <a:rPr lang="en-US" dirty="0"/>
              <a:t> is continuous at </a:t>
            </a:r>
            <a:r>
              <a:rPr lang="en-US" i="1" dirty="0"/>
              <a:t>g</a:t>
            </a:r>
            <a:r>
              <a:rPr lang="en-US" dirty="0"/>
              <a:t>(</a:t>
            </a:r>
            <a:r>
              <a:rPr lang="en-US" i="1" dirty="0"/>
              <a:t>a</a:t>
            </a:r>
            <a:r>
              <a:rPr lang="en-US" dirty="0"/>
              <a:t>). then the composite</a:t>
            </a:r>
          </a:p>
        </p:txBody>
      </p:sp>
      <p:sp>
        <p:nvSpPr>
          <p:cNvPr id="14" name="Content Placeholder 13">
            <a:extLst>
              <a:ext uri="{FF2B5EF4-FFF2-40B4-BE49-F238E27FC236}">
                <a16:creationId xmlns:a16="http://schemas.microsoft.com/office/drawing/2014/main" xmlns="" id="{BEA2172F-5E75-478C-8317-133EACF40164}"/>
              </a:ext>
            </a:extLst>
          </p:cNvPr>
          <p:cNvSpPr>
            <a:spLocks noGrp="1"/>
          </p:cNvSpPr>
          <p:nvPr>
            <p:ph sz="quarter" idx="25"/>
          </p:nvPr>
        </p:nvSpPr>
        <p:spPr>
          <a:xfrm>
            <a:off x="736600" y="2818880"/>
            <a:ext cx="1092200" cy="355872"/>
          </a:xfrm>
        </p:spPr>
        <p:txBody>
          <a:bodyPr/>
          <a:lstStyle/>
          <a:p>
            <a:r>
              <a:rPr lang="en-US" dirty="0"/>
              <a:t>function</a:t>
            </a:r>
          </a:p>
        </p:txBody>
      </p:sp>
      <p:graphicFrame>
        <p:nvGraphicFramePr>
          <p:cNvPr id="29" name="Content Placeholder 28" descr="f of g">
            <a:extLst>
              <a:ext uri="{FF2B5EF4-FFF2-40B4-BE49-F238E27FC236}">
                <a16:creationId xmlns:a16="http://schemas.microsoft.com/office/drawing/2014/main" xmlns="" id="{D7278E1F-FC4D-449C-81C7-261D1BB36D09}"/>
              </a:ext>
            </a:extLst>
          </p:cNvPr>
          <p:cNvGraphicFramePr>
            <a:graphicFrameLocks noGrp="1" noChangeAspect="1"/>
          </p:cNvGraphicFramePr>
          <p:nvPr>
            <p:ph sz="quarter" idx="26"/>
            <p:extLst>
              <p:ext uri="{D42A27DB-BD31-4B8C-83A1-F6EECF244321}">
                <p14:modId xmlns:p14="http://schemas.microsoft.com/office/powerpoint/2010/main" val="522151567"/>
              </p:ext>
            </p:extLst>
          </p:nvPr>
        </p:nvGraphicFramePr>
        <p:xfrm>
          <a:off x="1897063" y="2825750"/>
          <a:ext cx="584200" cy="342900"/>
        </p:xfrm>
        <a:graphic>
          <a:graphicData uri="http://schemas.openxmlformats.org/presentationml/2006/ole">
            <mc:AlternateContent xmlns:mc="http://schemas.openxmlformats.org/markup-compatibility/2006">
              <mc:Choice xmlns:v="urn:schemas-microsoft-com:vml" Requires="v">
                <p:oleObj spid="_x0000_s425252" name="Equation" r:id="rId3" imgW="583947" imgH="342751" progId="Equation.DSMT4">
                  <p:embed/>
                </p:oleObj>
              </mc:Choice>
              <mc:Fallback>
                <p:oleObj name="Equation" r:id="rId3" imgW="583947" imgH="342751" progId="Equation.DSMT4">
                  <p:embed/>
                  <p:pic>
                    <p:nvPicPr>
                      <p:cNvPr id="0" name="Picture 190" descr="f of g"/>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7063" y="2825750"/>
                        <a:ext cx="5842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Content Placeholder 15">
            <a:extLst>
              <a:ext uri="{FF2B5EF4-FFF2-40B4-BE49-F238E27FC236}">
                <a16:creationId xmlns:a16="http://schemas.microsoft.com/office/drawing/2014/main" xmlns="" id="{E69539D8-0C14-4C75-BBFC-CABE8F10F11E}"/>
              </a:ext>
            </a:extLst>
          </p:cNvPr>
          <p:cNvSpPr>
            <a:spLocks noGrp="1"/>
          </p:cNvSpPr>
          <p:nvPr>
            <p:ph sz="quarter" idx="27"/>
          </p:nvPr>
        </p:nvSpPr>
        <p:spPr>
          <a:xfrm>
            <a:off x="2540686" y="2816695"/>
            <a:ext cx="1233113" cy="301418"/>
          </a:xfrm>
        </p:spPr>
        <p:txBody>
          <a:bodyPr/>
          <a:lstStyle/>
          <a:p>
            <a:r>
              <a:rPr lang="en-US" dirty="0"/>
              <a:t>given by</a:t>
            </a:r>
          </a:p>
        </p:txBody>
      </p:sp>
      <p:graphicFrame>
        <p:nvGraphicFramePr>
          <p:cNvPr id="31" name="Content Placeholder 30" descr="(f of g)(x) = f(g(x))">
            <a:extLst>
              <a:ext uri="{FF2B5EF4-FFF2-40B4-BE49-F238E27FC236}">
                <a16:creationId xmlns:a16="http://schemas.microsoft.com/office/drawing/2014/main" xmlns="" id="{588AB324-4D26-4E93-A37D-7FD4E52CF0DD}"/>
              </a:ext>
            </a:extLst>
          </p:cNvPr>
          <p:cNvGraphicFramePr>
            <a:graphicFrameLocks noGrp="1" noChangeAspect="1"/>
          </p:cNvGraphicFramePr>
          <p:nvPr>
            <p:ph sz="quarter" idx="28"/>
            <p:extLst>
              <p:ext uri="{D42A27DB-BD31-4B8C-83A1-F6EECF244321}">
                <p14:modId xmlns:p14="http://schemas.microsoft.com/office/powerpoint/2010/main" val="2719414741"/>
              </p:ext>
            </p:extLst>
          </p:nvPr>
        </p:nvGraphicFramePr>
        <p:xfrm>
          <a:off x="3790950" y="2778125"/>
          <a:ext cx="2525713" cy="463550"/>
        </p:xfrm>
        <a:graphic>
          <a:graphicData uri="http://schemas.openxmlformats.org/presentationml/2006/ole">
            <mc:AlternateContent xmlns:mc="http://schemas.openxmlformats.org/markup-compatibility/2006">
              <mc:Choice xmlns:v="urn:schemas-microsoft-com:vml" Requires="v">
                <p:oleObj spid="_x0000_s425253" name="Equation" r:id="rId5" imgW="2628900" imgH="482600" progId="Equation.DSMT4">
                  <p:embed/>
                </p:oleObj>
              </mc:Choice>
              <mc:Fallback>
                <p:oleObj name="Equation" r:id="rId5" imgW="2628900" imgH="482600" progId="Equation.DSMT4">
                  <p:embed/>
                  <p:pic>
                    <p:nvPicPr>
                      <p:cNvPr id="0" name="Picture 191" descr="(f of g)(x) = f(g(x))"/>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0950" y="2778125"/>
                        <a:ext cx="2525713"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Content Placeholder 17">
            <a:extLst>
              <a:ext uri="{FF2B5EF4-FFF2-40B4-BE49-F238E27FC236}">
                <a16:creationId xmlns:a16="http://schemas.microsoft.com/office/drawing/2014/main" xmlns="" id="{63CEAA67-8E7D-43AB-A064-6DCD897138A8}"/>
              </a:ext>
            </a:extLst>
          </p:cNvPr>
          <p:cNvSpPr>
            <a:spLocks noGrp="1"/>
          </p:cNvSpPr>
          <p:nvPr>
            <p:ph sz="quarter" idx="29"/>
          </p:nvPr>
        </p:nvSpPr>
        <p:spPr>
          <a:xfrm>
            <a:off x="6412780" y="2839652"/>
            <a:ext cx="2500558" cy="316811"/>
          </a:xfrm>
        </p:spPr>
        <p:txBody>
          <a:bodyPr/>
          <a:lstStyle/>
          <a:p>
            <a:r>
              <a:rPr lang="en-US" dirty="0"/>
              <a:t>is continuous at </a:t>
            </a:r>
            <a:r>
              <a:rPr lang="en-US" i="1" dirty="0"/>
              <a:t>a</a:t>
            </a:r>
            <a:r>
              <a:rPr lang="en-US" dirty="0"/>
              <a:t>.</a:t>
            </a:r>
          </a:p>
        </p:txBody>
      </p:sp>
    </p:spTree>
    <p:extLst>
      <p:ext uri="{BB962C8B-B14F-4D97-AF65-F5344CB8AC3E}">
        <p14:creationId xmlns:p14="http://schemas.microsoft.com/office/powerpoint/2010/main" val="23690643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39C50-9C46-4233-8285-16AF474E7A69}"/>
              </a:ext>
            </a:extLst>
          </p:cNvPr>
          <p:cNvSpPr>
            <a:spLocks noGrp="1"/>
          </p:cNvSpPr>
          <p:nvPr>
            <p:ph type="title"/>
          </p:nvPr>
        </p:nvSpPr>
        <p:spPr>
          <a:xfrm>
            <a:off x="838200" y="3060442"/>
            <a:ext cx="10515600" cy="1126076"/>
          </a:xfrm>
        </p:spPr>
        <p:txBody>
          <a:bodyPr/>
          <a:lstStyle/>
          <a:p>
            <a:pPr algn="ctr"/>
            <a:r>
              <a:rPr lang="en-IN" dirty="0" smtClean="0">
                <a:solidFill>
                  <a:srgbClr val="0079C2"/>
                </a:solidFill>
              </a:rPr>
              <a:t>The Intermediate Value Theorem</a:t>
            </a:r>
            <a:endParaRPr lang="en-IN" sz="4000" dirty="0">
              <a:solidFill>
                <a:srgbClr val="0079C2"/>
              </a:solidFill>
            </a:endParaRPr>
          </a:p>
        </p:txBody>
      </p:sp>
    </p:spTree>
    <p:extLst>
      <p:ext uri="{BB962C8B-B14F-4D97-AF65-F5344CB8AC3E}">
        <p14:creationId xmlns:p14="http://schemas.microsoft.com/office/powerpoint/2010/main" val="27743868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31AC47D0-258D-4609-A586-BA6B84EAF453}"/>
              </a:ext>
            </a:extLst>
          </p:cNvPr>
          <p:cNvSpPr>
            <a:spLocks noGrp="1"/>
          </p:cNvSpPr>
          <p:nvPr>
            <p:ph type="title"/>
          </p:nvPr>
        </p:nvSpPr>
        <p:spPr/>
        <p:txBody>
          <a:bodyPr/>
          <a:lstStyle/>
          <a:p>
            <a:r>
              <a:rPr lang="en-US" altLang="en-US" dirty="0" smtClean="0"/>
              <a:t>The Intermediate Value Theorem</a:t>
            </a:r>
            <a:r>
              <a:rPr lang="en-US" altLang="en-US" b="0" dirty="0" smtClean="0"/>
              <a:t> (1 </a:t>
            </a:r>
            <a:r>
              <a:rPr lang="en-US" altLang="en-US" b="0" dirty="0"/>
              <a:t>of </a:t>
            </a:r>
            <a:r>
              <a:rPr lang="en-US" altLang="en-US" dirty="0"/>
              <a:t>7</a:t>
            </a:r>
            <a:r>
              <a:rPr lang="en-US" altLang="en-US" b="0" dirty="0" smtClean="0"/>
              <a:t>)</a:t>
            </a:r>
            <a:endParaRPr lang="en-US" dirty="0"/>
          </a:p>
        </p:txBody>
      </p:sp>
      <p:sp>
        <p:nvSpPr>
          <p:cNvPr id="12" name="Content Placeholder 11">
            <a:extLst>
              <a:ext uri="{FF2B5EF4-FFF2-40B4-BE49-F238E27FC236}">
                <a16:creationId xmlns:a16="http://schemas.microsoft.com/office/drawing/2014/main" xmlns="" id="{D37CC582-B58B-4E54-BEB2-685515104D7C}"/>
              </a:ext>
            </a:extLst>
          </p:cNvPr>
          <p:cNvSpPr>
            <a:spLocks noGrp="1"/>
          </p:cNvSpPr>
          <p:nvPr>
            <p:ph sz="quarter" idx="23"/>
          </p:nvPr>
        </p:nvSpPr>
        <p:spPr>
          <a:xfrm>
            <a:off x="736600" y="1289049"/>
            <a:ext cx="11050016" cy="734279"/>
          </a:xfrm>
        </p:spPr>
        <p:txBody>
          <a:bodyPr/>
          <a:lstStyle/>
          <a:p>
            <a:pPr>
              <a:lnSpc>
                <a:spcPct val="100000"/>
              </a:lnSpc>
            </a:pPr>
            <a:r>
              <a:rPr lang="en-US" altLang="en-US" dirty="0" smtClean="0"/>
              <a:t>An important property of continuous functions is expressed by the following theorem, whose proof is found in more advanced books on calculus.</a:t>
            </a:r>
            <a:endParaRPr lang="en-US" altLang="en-US" dirty="0"/>
          </a:p>
        </p:txBody>
      </p:sp>
      <p:sp>
        <p:nvSpPr>
          <p:cNvPr id="20" name="Content Placeholder 19">
            <a:extLst>
              <a:ext uri="{FF2B5EF4-FFF2-40B4-BE49-F238E27FC236}">
                <a16:creationId xmlns:a16="http://schemas.microsoft.com/office/drawing/2014/main" xmlns="" id="{952EA2BB-21D9-4EFA-BA92-B25B74F5BCF0}"/>
              </a:ext>
            </a:extLst>
          </p:cNvPr>
          <p:cNvSpPr>
            <a:spLocks noGrp="1"/>
          </p:cNvSpPr>
          <p:nvPr>
            <p:ph sz="quarter" idx="31"/>
          </p:nvPr>
        </p:nvSpPr>
        <p:spPr>
          <a:xfrm>
            <a:off x="736600" y="2402551"/>
            <a:ext cx="10483088" cy="1211505"/>
          </a:xfrm>
        </p:spPr>
        <p:txBody>
          <a:bodyPr/>
          <a:lstStyle/>
          <a:p>
            <a:pPr>
              <a:lnSpc>
                <a:spcPct val="100000"/>
              </a:lnSpc>
            </a:pPr>
            <a:r>
              <a:rPr lang="en-US" b="1" dirty="0">
                <a:solidFill>
                  <a:srgbClr val="EF2E24"/>
                </a:solidFill>
                <a:latin typeface="Arial" panose="020B0604020202020204" pitchFamily="34" charset="0"/>
                <a:cs typeface="Arial" panose="020B0604020202020204" pitchFamily="34" charset="0"/>
              </a:rPr>
              <a:t>10 The Intermediate Value Theorem </a:t>
            </a:r>
            <a:r>
              <a:rPr lang="en-US" dirty="0">
                <a:latin typeface="Arial" panose="020B0604020202020204" pitchFamily="34" charset="0"/>
                <a:cs typeface="Arial" panose="020B0604020202020204" pitchFamily="34" charset="0"/>
              </a:rPr>
              <a:t>Suppose that </a:t>
            </a:r>
            <a:r>
              <a:rPr lang="en-US" i="1" dirty="0">
                <a:latin typeface="Arial" panose="020B0604020202020204" pitchFamily="34" charset="0"/>
                <a:cs typeface="Arial" panose="020B0604020202020204" pitchFamily="34" charset="0"/>
              </a:rPr>
              <a:t>f</a:t>
            </a:r>
            <a:r>
              <a:rPr lang="en-US" dirty="0">
                <a:latin typeface="Arial" panose="020B0604020202020204" pitchFamily="34" charset="0"/>
                <a:cs typeface="Arial" panose="020B0604020202020204" pitchFamily="34" charset="0"/>
              </a:rPr>
              <a:t> is continuous on the closed interval [</a:t>
            </a:r>
            <a:r>
              <a:rPr lang="en-US" i="1" dirty="0">
                <a:latin typeface="Arial" panose="020B0604020202020204" pitchFamily="34" charset="0"/>
                <a:cs typeface="Arial" panose="020B0604020202020204" pitchFamily="34" charset="0"/>
              </a:rPr>
              <a:t>a, b</a:t>
            </a:r>
            <a:r>
              <a:rPr lang="en-US" dirty="0">
                <a:latin typeface="Arial" panose="020B0604020202020204" pitchFamily="34" charset="0"/>
                <a:cs typeface="Arial" panose="020B0604020202020204" pitchFamily="34" charset="0"/>
              </a:rPr>
              <a:t>] and let </a:t>
            </a:r>
            <a:r>
              <a:rPr lang="en-US" i="1" dirty="0">
                <a:latin typeface="Arial" panose="020B0604020202020204" pitchFamily="34" charset="0"/>
                <a:cs typeface="Arial" panose="020B0604020202020204" pitchFamily="34" charset="0"/>
              </a:rPr>
              <a:t>N</a:t>
            </a:r>
            <a:r>
              <a:rPr lang="en-US" dirty="0">
                <a:latin typeface="Arial" panose="020B0604020202020204" pitchFamily="34" charset="0"/>
                <a:cs typeface="Arial" panose="020B0604020202020204" pitchFamily="34" charset="0"/>
              </a:rPr>
              <a:t> be any number between </a:t>
            </a:r>
            <a:r>
              <a:rPr lang="en-US" i="1" dirty="0">
                <a:latin typeface="Arial" panose="020B0604020202020204" pitchFamily="34" charset="0"/>
                <a:cs typeface="Arial" panose="020B0604020202020204" pitchFamily="34" charset="0"/>
              </a:rPr>
              <a:t>f</a:t>
            </a:r>
            <a:r>
              <a:rPr lang="en-US" dirty="0">
                <a:latin typeface="Arial" panose="020B0604020202020204" pitchFamily="34" charset="0"/>
                <a:cs typeface="Arial" panose="020B0604020202020204" pitchFamily="34" charset="0"/>
              </a:rPr>
              <a:t>(</a:t>
            </a:r>
            <a:r>
              <a:rPr lang="en-US" i="1" dirty="0">
                <a:latin typeface="Arial" panose="020B0604020202020204" pitchFamily="34" charset="0"/>
                <a:cs typeface="Arial" panose="020B0604020202020204" pitchFamily="34" charset="0"/>
              </a:rPr>
              <a:t>a</a:t>
            </a:r>
            <a:r>
              <a:rPr lang="en-US" dirty="0">
                <a:latin typeface="Arial" panose="020B0604020202020204" pitchFamily="34" charset="0"/>
                <a:cs typeface="Arial" panose="020B0604020202020204" pitchFamily="34" charset="0"/>
              </a:rPr>
              <a:t>) and </a:t>
            </a:r>
            <a:r>
              <a:rPr lang="en-US" i="1" dirty="0">
                <a:latin typeface="Arial" panose="020B0604020202020204" pitchFamily="34" charset="0"/>
                <a:cs typeface="Arial" panose="020B0604020202020204" pitchFamily="34" charset="0"/>
              </a:rPr>
              <a:t>f</a:t>
            </a:r>
            <a:r>
              <a:rPr lang="en-US" dirty="0">
                <a:latin typeface="Arial" panose="020B0604020202020204" pitchFamily="34" charset="0"/>
                <a:cs typeface="Arial" panose="020B0604020202020204" pitchFamily="34" charset="0"/>
              </a:rPr>
              <a:t>(</a:t>
            </a:r>
            <a:r>
              <a:rPr lang="en-US" i="1" dirty="0">
                <a:latin typeface="Arial" panose="020B0604020202020204" pitchFamily="34" charset="0"/>
                <a:cs typeface="Arial" panose="020B0604020202020204" pitchFamily="34" charset="0"/>
              </a:rPr>
              <a:t>b</a:t>
            </a:r>
            <a:r>
              <a:rPr lang="en-US" dirty="0">
                <a:latin typeface="Arial" panose="020B0604020202020204" pitchFamily="34" charset="0"/>
                <a:cs typeface="Arial" panose="020B0604020202020204" pitchFamily="34" charset="0"/>
              </a:rPr>
              <a:t>)</a:t>
            </a:r>
            <a:r>
              <a:rPr lang="en-US" i="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where </a:t>
            </a:r>
            <a:r>
              <a:rPr lang="en-US" i="1" dirty="0">
                <a:latin typeface="Arial" panose="020B0604020202020204" pitchFamily="34" charset="0"/>
                <a:cs typeface="Arial" panose="020B0604020202020204" pitchFamily="34" charset="0"/>
              </a:rPr>
              <a:t>f</a:t>
            </a:r>
            <a:r>
              <a:rPr lang="en-US" dirty="0">
                <a:latin typeface="Arial" panose="020B0604020202020204" pitchFamily="34" charset="0"/>
                <a:cs typeface="Arial" panose="020B0604020202020204" pitchFamily="34" charset="0"/>
              </a:rPr>
              <a:t>(</a:t>
            </a:r>
            <a:r>
              <a:rPr lang="en-US" i="1" dirty="0">
                <a:latin typeface="Arial" panose="020B0604020202020204" pitchFamily="34" charset="0"/>
                <a:cs typeface="Arial" panose="020B0604020202020204" pitchFamily="34" charset="0"/>
              </a:rPr>
              <a:t>a</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f</a:t>
            </a:r>
            <a:r>
              <a:rPr lang="en-US" dirty="0">
                <a:latin typeface="Arial" panose="020B0604020202020204" pitchFamily="34" charset="0"/>
                <a:cs typeface="Arial" panose="020B0604020202020204" pitchFamily="34" charset="0"/>
              </a:rPr>
              <a:t>(</a:t>
            </a:r>
            <a:r>
              <a:rPr lang="en-US" i="1" dirty="0">
                <a:latin typeface="Arial" panose="020B0604020202020204" pitchFamily="34" charset="0"/>
                <a:cs typeface="Arial" panose="020B0604020202020204" pitchFamily="34" charset="0"/>
              </a:rPr>
              <a:t>b</a:t>
            </a:r>
            <a:r>
              <a:rPr lang="en-US" dirty="0">
                <a:latin typeface="Arial" panose="020B0604020202020204" pitchFamily="34" charset="0"/>
                <a:cs typeface="Arial" panose="020B0604020202020204" pitchFamily="34" charset="0"/>
              </a:rPr>
              <a:t>)</a:t>
            </a:r>
            <a:r>
              <a:rPr lang="en-US" i="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Then there exists a number </a:t>
            </a:r>
            <a:r>
              <a:rPr lang="en-US" i="1" dirty="0">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 in (</a:t>
            </a:r>
            <a:r>
              <a:rPr lang="en-US" i="1" dirty="0">
                <a:latin typeface="Arial" panose="020B0604020202020204" pitchFamily="34" charset="0"/>
                <a:cs typeface="Arial" panose="020B0604020202020204" pitchFamily="34" charset="0"/>
              </a:rPr>
              <a:t>a, b</a:t>
            </a:r>
            <a:r>
              <a:rPr lang="en-US" dirty="0">
                <a:latin typeface="Arial" panose="020B0604020202020204" pitchFamily="34" charset="0"/>
                <a:cs typeface="Arial" panose="020B0604020202020204" pitchFamily="34" charset="0"/>
              </a:rPr>
              <a:t>) such that </a:t>
            </a:r>
            <a:r>
              <a:rPr lang="en-US" i="1" dirty="0">
                <a:latin typeface="Arial" panose="020B0604020202020204" pitchFamily="34" charset="0"/>
                <a:cs typeface="Arial" panose="020B0604020202020204" pitchFamily="34" charset="0"/>
              </a:rPr>
              <a:t>f</a:t>
            </a:r>
            <a:r>
              <a:rPr lang="en-US" dirty="0">
                <a:latin typeface="Arial" panose="020B0604020202020204" pitchFamily="34" charset="0"/>
                <a:cs typeface="Arial" panose="020B0604020202020204" pitchFamily="34" charset="0"/>
              </a:rPr>
              <a:t>(</a:t>
            </a:r>
            <a:r>
              <a:rPr lang="en-US" i="1" dirty="0">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 = </a:t>
            </a:r>
            <a:r>
              <a:rPr lang="en-US" i="1" dirty="0">
                <a:latin typeface="Arial" panose="020B0604020202020204" pitchFamily="34" charset="0"/>
                <a:cs typeface="Arial" panose="020B0604020202020204" pitchFamily="34" charset="0"/>
              </a:rPr>
              <a:t>N</a:t>
            </a:r>
            <a:r>
              <a:rPr lang="en-US" dirty="0">
                <a:latin typeface="Arial" panose="020B0604020202020204" pitchFamily="34" charset="0"/>
                <a:cs typeface="Arial" panose="020B0604020202020204" pitchFamily="34" charset="0"/>
              </a:rPr>
              <a:t>.</a:t>
            </a:r>
            <a:r>
              <a:rPr lang="en-US" i="1"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90643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C4A3B7-CA01-4D57-8099-C06D599DD742}"/>
              </a:ext>
            </a:extLst>
          </p:cNvPr>
          <p:cNvSpPr>
            <a:spLocks noGrp="1"/>
          </p:cNvSpPr>
          <p:nvPr>
            <p:ph type="title"/>
          </p:nvPr>
        </p:nvSpPr>
        <p:spPr/>
        <p:txBody>
          <a:bodyPr/>
          <a:lstStyle/>
          <a:p>
            <a:r>
              <a:rPr lang="en-US" altLang="en-US" dirty="0" smtClean="0"/>
              <a:t>The Intermediate Value Theorem (2 of 7)</a:t>
            </a:r>
            <a:endParaRPr lang="en-US" dirty="0"/>
          </a:p>
        </p:txBody>
      </p:sp>
      <p:sp>
        <p:nvSpPr>
          <p:cNvPr id="3" name="Content Placeholder 2">
            <a:extLst>
              <a:ext uri="{FF2B5EF4-FFF2-40B4-BE49-F238E27FC236}">
                <a16:creationId xmlns:a16="http://schemas.microsoft.com/office/drawing/2014/main" xmlns="" id="{0CCA94B8-0BF2-46AF-ADDE-46836B6427FE}"/>
              </a:ext>
            </a:extLst>
          </p:cNvPr>
          <p:cNvSpPr>
            <a:spLocks noGrp="1"/>
          </p:cNvSpPr>
          <p:nvPr>
            <p:ph sz="quarter" idx="23"/>
          </p:nvPr>
        </p:nvSpPr>
        <p:spPr>
          <a:xfrm>
            <a:off x="736600" y="1289049"/>
            <a:ext cx="10718800" cy="2097639"/>
          </a:xfrm>
        </p:spPr>
        <p:txBody>
          <a:bodyPr/>
          <a:lstStyle/>
          <a:p>
            <a:pPr>
              <a:lnSpc>
                <a:spcPct val="100000"/>
              </a:lnSpc>
            </a:pPr>
            <a:r>
              <a:rPr lang="en-US" altLang="en-US" dirty="0"/>
              <a:t>The Intermediate Value Theorem states that a continuous function takes on every intermediate value between the function values </a:t>
            </a:r>
            <a:r>
              <a:rPr lang="en-US" altLang="en-US" i="1" dirty="0"/>
              <a:t>f</a:t>
            </a:r>
            <a:r>
              <a:rPr lang="en-US" altLang="en-US" sz="400" i="1" dirty="0"/>
              <a:t> </a:t>
            </a:r>
            <a:r>
              <a:rPr lang="en-US" altLang="en-US" dirty="0"/>
              <a:t>(</a:t>
            </a:r>
            <a:r>
              <a:rPr lang="en-US" altLang="en-US" i="1" dirty="0"/>
              <a:t>a</a:t>
            </a:r>
            <a:r>
              <a:rPr lang="en-US" altLang="en-US" dirty="0"/>
              <a:t>) and </a:t>
            </a:r>
            <a:r>
              <a:rPr lang="en-US" altLang="en-US" i="1" dirty="0"/>
              <a:t>f</a:t>
            </a:r>
            <a:r>
              <a:rPr lang="en-US" altLang="en-US" sz="400" i="1" dirty="0"/>
              <a:t> </a:t>
            </a:r>
            <a:r>
              <a:rPr lang="en-US" altLang="en-US" dirty="0"/>
              <a:t>(</a:t>
            </a:r>
            <a:r>
              <a:rPr lang="en-US" altLang="en-US" i="1" dirty="0"/>
              <a:t>b</a:t>
            </a:r>
            <a:r>
              <a:rPr lang="en-US" altLang="en-US" dirty="0"/>
              <a:t>). It is illustrated by Figure 8. </a:t>
            </a:r>
          </a:p>
          <a:p>
            <a:pPr>
              <a:lnSpc>
                <a:spcPct val="100000"/>
              </a:lnSpc>
            </a:pPr>
            <a:r>
              <a:rPr lang="en-US" altLang="en-US" dirty="0"/>
              <a:t>Note that the value </a:t>
            </a:r>
            <a:r>
              <a:rPr lang="en-US" altLang="en-US" i="1" dirty="0"/>
              <a:t>N</a:t>
            </a:r>
            <a:r>
              <a:rPr lang="en-US" altLang="en-US" dirty="0"/>
              <a:t> can be taken on once [as in part (a)] or more than once [as in part (b)].</a:t>
            </a:r>
          </a:p>
        </p:txBody>
      </p:sp>
      <p:sp>
        <p:nvSpPr>
          <p:cNvPr id="5" name="Content Placeholder 4">
            <a:extLst>
              <a:ext uri="{FF2B5EF4-FFF2-40B4-BE49-F238E27FC236}">
                <a16:creationId xmlns:a16="http://schemas.microsoft.com/office/drawing/2014/main" xmlns="" id="{A992F669-0558-496F-9763-D65B8E71EEF4}"/>
              </a:ext>
            </a:extLst>
          </p:cNvPr>
          <p:cNvSpPr>
            <a:spLocks noGrp="1"/>
          </p:cNvSpPr>
          <p:nvPr>
            <p:ph sz="quarter" idx="25"/>
          </p:nvPr>
        </p:nvSpPr>
        <p:spPr>
          <a:xfrm>
            <a:off x="5643409" y="5918641"/>
            <a:ext cx="898832" cy="201365"/>
          </a:xfrm>
        </p:spPr>
        <p:txBody>
          <a:bodyPr/>
          <a:lstStyle/>
          <a:p>
            <a:r>
              <a:rPr lang="en-US" altLang="en-US" sz="1200" b="1" dirty="0"/>
              <a:t>Figure 8</a:t>
            </a:r>
          </a:p>
        </p:txBody>
      </p:sp>
      <p:pic>
        <p:nvPicPr>
          <p:cNvPr id="7" name="Content Placeholder 6" descr="Two graphs. (Graph 1). A curve labeled y = f(x) is graphed on the x y coordinate plane between x = a and x = b. The values of the function at these endpoints are f(a) and f(b). The horizontal at y = N, which is between f(a) and f(b), intersects the curve at one point. This point has x-value of c that lies between a and b. (Caption). (a) (Graph 2). A curve labeled y = f(x) is graphed on the x y coordinate plane between x = a and x = b. The values of the function at these endpoints are f(a) and f(b). The horizontal at y = N, which is between f(a) and f(b), intersects the curve at three points. These point have x-values of c_1, c_2 and c_3 that lie between a and b. (Caption.) (b)">
            <a:extLst>
              <a:ext uri="{FF2B5EF4-FFF2-40B4-BE49-F238E27FC236}">
                <a16:creationId xmlns:a16="http://schemas.microsoft.com/office/drawing/2014/main" xmlns="" id="{9782BFAF-407D-4C21-B07F-3F00CA2A3B36}"/>
              </a:ext>
            </a:extLst>
          </p:cNvPr>
          <p:cNvPicPr>
            <a:picLocks noGrp="1" noChangeAspect="1"/>
          </p:cNvPicPr>
          <p:nvPr>
            <p:ph sz="quarter" idx="24"/>
          </p:nvPr>
        </p:nvPicPr>
        <p:blipFill>
          <a:blip r:embed="rId2"/>
          <a:stretch>
            <a:fillRect/>
          </a:stretch>
        </p:blipFill>
        <p:spPr>
          <a:xfrm>
            <a:off x="2841563" y="3386688"/>
            <a:ext cx="6186323" cy="2445233"/>
          </a:xfrm>
          <a:prstGeom prst="rect">
            <a:avLst/>
          </a:prstGeom>
        </p:spPr>
      </p:pic>
    </p:spTree>
    <p:extLst>
      <p:ext uri="{BB962C8B-B14F-4D97-AF65-F5344CB8AC3E}">
        <p14:creationId xmlns:p14="http://schemas.microsoft.com/office/powerpoint/2010/main" val="28324336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39C50-9C46-4233-8285-16AF474E7A69}"/>
              </a:ext>
            </a:extLst>
          </p:cNvPr>
          <p:cNvSpPr>
            <a:spLocks noGrp="1"/>
          </p:cNvSpPr>
          <p:nvPr>
            <p:ph type="title"/>
          </p:nvPr>
        </p:nvSpPr>
        <p:spPr>
          <a:xfrm>
            <a:off x="838200" y="3060442"/>
            <a:ext cx="10515600" cy="1126076"/>
          </a:xfrm>
        </p:spPr>
        <p:txBody>
          <a:bodyPr/>
          <a:lstStyle/>
          <a:p>
            <a:pPr algn="ctr"/>
            <a:r>
              <a:rPr lang="en-IN" dirty="0" smtClean="0">
                <a:solidFill>
                  <a:srgbClr val="0079C2"/>
                </a:solidFill>
              </a:rPr>
              <a:t>Continuity </a:t>
            </a:r>
            <a:r>
              <a:rPr lang="en-IN" dirty="0">
                <a:solidFill>
                  <a:srgbClr val="0079C2"/>
                </a:solidFill>
              </a:rPr>
              <a:t>of a </a:t>
            </a:r>
            <a:r>
              <a:rPr lang="en-IN" dirty="0" smtClean="0">
                <a:solidFill>
                  <a:srgbClr val="0079C2"/>
                </a:solidFill>
              </a:rPr>
              <a:t>Function</a:t>
            </a:r>
            <a:endParaRPr lang="en-IN" sz="4000" dirty="0">
              <a:solidFill>
                <a:srgbClr val="0079C2"/>
              </a:solidFill>
            </a:endParaRPr>
          </a:p>
        </p:txBody>
      </p:sp>
    </p:spTree>
    <p:extLst>
      <p:ext uri="{BB962C8B-B14F-4D97-AF65-F5344CB8AC3E}">
        <p14:creationId xmlns:p14="http://schemas.microsoft.com/office/powerpoint/2010/main" val="38361772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3403E1-FFE8-4040-A98F-6FB611B2BE46}"/>
              </a:ext>
            </a:extLst>
          </p:cNvPr>
          <p:cNvSpPr>
            <a:spLocks noGrp="1"/>
          </p:cNvSpPr>
          <p:nvPr>
            <p:ph type="title"/>
          </p:nvPr>
        </p:nvSpPr>
        <p:spPr/>
        <p:txBody>
          <a:bodyPr/>
          <a:lstStyle/>
          <a:p>
            <a:r>
              <a:rPr lang="en-US" altLang="en-US" dirty="0" smtClean="0"/>
              <a:t>The Intermediate Value Theorem (3 of 7)</a:t>
            </a:r>
            <a:endParaRPr lang="en-US" dirty="0"/>
          </a:p>
        </p:txBody>
      </p:sp>
      <p:sp>
        <p:nvSpPr>
          <p:cNvPr id="3" name="Content Placeholder 2">
            <a:extLst>
              <a:ext uri="{FF2B5EF4-FFF2-40B4-BE49-F238E27FC236}">
                <a16:creationId xmlns:a16="http://schemas.microsoft.com/office/drawing/2014/main" xmlns="" id="{550D92B2-06EC-457B-9F91-A247229506D5}"/>
              </a:ext>
            </a:extLst>
          </p:cNvPr>
          <p:cNvSpPr>
            <a:spLocks noGrp="1"/>
          </p:cNvSpPr>
          <p:nvPr>
            <p:ph sz="quarter" idx="23"/>
          </p:nvPr>
        </p:nvSpPr>
        <p:spPr>
          <a:xfrm>
            <a:off x="736600" y="1289050"/>
            <a:ext cx="11141456" cy="1838198"/>
          </a:xfrm>
        </p:spPr>
        <p:txBody>
          <a:bodyPr/>
          <a:lstStyle/>
          <a:p>
            <a:pPr>
              <a:lnSpc>
                <a:spcPct val="100000"/>
              </a:lnSpc>
              <a:spcAft>
                <a:spcPts val="600"/>
              </a:spcAft>
            </a:pPr>
            <a:r>
              <a:rPr lang="en-US" altLang="en-US" dirty="0"/>
              <a:t>If we think of a continuous function as a function whose graph has no hole or break, then it is easy to believe that the Intermediate Value Theorem is true. </a:t>
            </a:r>
          </a:p>
          <a:p>
            <a:pPr>
              <a:lnSpc>
                <a:spcPct val="100000"/>
              </a:lnSpc>
              <a:spcAft>
                <a:spcPts val="600"/>
              </a:spcAft>
            </a:pPr>
            <a:r>
              <a:rPr lang="en-US" altLang="en-US" dirty="0"/>
              <a:t>In geometric terms it says that if any horizontal line </a:t>
            </a:r>
            <a:r>
              <a:rPr lang="en-US" altLang="en-US" i="1" dirty="0"/>
              <a:t>y</a:t>
            </a:r>
            <a:r>
              <a:rPr lang="en-US" altLang="en-US" dirty="0"/>
              <a:t> = </a:t>
            </a:r>
            <a:r>
              <a:rPr lang="en-US" altLang="en-US" i="1" dirty="0"/>
              <a:t>N</a:t>
            </a:r>
            <a:r>
              <a:rPr lang="en-US" altLang="en-US" dirty="0"/>
              <a:t> is given between </a:t>
            </a:r>
            <a:r>
              <a:rPr lang="en-US" altLang="en-US" i="1" dirty="0"/>
              <a:t>y</a:t>
            </a:r>
            <a:r>
              <a:rPr lang="en-US" altLang="en-US" dirty="0"/>
              <a:t> = </a:t>
            </a:r>
            <a:r>
              <a:rPr lang="en-US" altLang="en-US" i="1" dirty="0"/>
              <a:t>f</a:t>
            </a:r>
            <a:r>
              <a:rPr lang="en-US" altLang="en-US" sz="400" i="1" dirty="0"/>
              <a:t> </a:t>
            </a:r>
            <a:r>
              <a:rPr lang="en-US" altLang="en-US" dirty="0"/>
              <a:t>(</a:t>
            </a:r>
            <a:r>
              <a:rPr lang="en-US" altLang="en-US" i="1" dirty="0"/>
              <a:t>a</a:t>
            </a:r>
            <a:r>
              <a:rPr lang="en-US" altLang="en-US" dirty="0"/>
              <a:t>) and </a:t>
            </a:r>
            <a:r>
              <a:rPr lang="en-US" altLang="en-US" i="1" dirty="0"/>
              <a:t>y</a:t>
            </a:r>
            <a:r>
              <a:rPr lang="en-US" altLang="en-US" dirty="0"/>
              <a:t> = </a:t>
            </a:r>
            <a:r>
              <a:rPr lang="en-US" altLang="en-US" i="1" dirty="0"/>
              <a:t>f</a:t>
            </a:r>
            <a:r>
              <a:rPr lang="en-US" altLang="en-US" sz="400" i="1" dirty="0"/>
              <a:t> </a:t>
            </a:r>
            <a:r>
              <a:rPr lang="en-US" altLang="en-US" dirty="0"/>
              <a:t>(</a:t>
            </a:r>
            <a:r>
              <a:rPr lang="en-US" altLang="en-US" i="1" dirty="0"/>
              <a:t>b</a:t>
            </a:r>
            <a:r>
              <a:rPr lang="en-US" altLang="en-US" dirty="0"/>
              <a:t>) as in Figure 9, then the graph of </a:t>
            </a:r>
            <a:r>
              <a:rPr lang="en-US" altLang="en-US" i="1" dirty="0"/>
              <a:t>f</a:t>
            </a:r>
            <a:r>
              <a:rPr lang="en-US" altLang="en-US" dirty="0"/>
              <a:t> can’t jump over the line. It must intersect </a:t>
            </a:r>
            <a:r>
              <a:rPr lang="en-US" altLang="en-US" i="1" dirty="0"/>
              <a:t>y</a:t>
            </a:r>
            <a:r>
              <a:rPr lang="en-US" altLang="en-US" dirty="0"/>
              <a:t> = </a:t>
            </a:r>
            <a:r>
              <a:rPr lang="en-US" altLang="en-US" i="1" dirty="0"/>
              <a:t>N</a:t>
            </a:r>
            <a:r>
              <a:rPr lang="en-US" altLang="en-US" dirty="0"/>
              <a:t> somewhere.</a:t>
            </a:r>
          </a:p>
        </p:txBody>
      </p:sp>
      <p:sp>
        <p:nvSpPr>
          <p:cNvPr id="5" name="Content Placeholder 4">
            <a:extLst>
              <a:ext uri="{FF2B5EF4-FFF2-40B4-BE49-F238E27FC236}">
                <a16:creationId xmlns:a16="http://schemas.microsoft.com/office/drawing/2014/main" xmlns="" id="{487F102F-58FF-4DB4-A1B5-EE54EB3D7ACF}"/>
              </a:ext>
            </a:extLst>
          </p:cNvPr>
          <p:cNvSpPr>
            <a:spLocks noGrp="1"/>
          </p:cNvSpPr>
          <p:nvPr>
            <p:ph sz="quarter" idx="25"/>
          </p:nvPr>
        </p:nvSpPr>
        <p:spPr>
          <a:xfrm>
            <a:off x="5771349" y="5956327"/>
            <a:ext cx="817120" cy="221501"/>
          </a:xfrm>
        </p:spPr>
        <p:txBody>
          <a:bodyPr/>
          <a:lstStyle/>
          <a:p>
            <a:r>
              <a:rPr lang="en-US" altLang="en-US" sz="1200" b="1" dirty="0"/>
              <a:t>Figure 9</a:t>
            </a:r>
          </a:p>
        </p:txBody>
      </p:sp>
      <p:pic>
        <p:nvPicPr>
          <p:cNvPr id="7" name="Content Placeholder 6" descr="A curve labeled y = f(x) is graphed on the x y coordinate plane between x = a and x = b. The values of the function at these endpoints are f(a) and f(b). The horizontal at y = N, which is between f(a) and f(b), intersects the curve at one point. This point has x-value that lies between a and b.">
            <a:extLst>
              <a:ext uri="{FF2B5EF4-FFF2-40B4-BE49-F238E27FC236}">
                <a16:creationId xmlns:a16="http://schemas.microsoft.com/office/drawing/2014/main" xmlns="" id="{9DB328E9-DD88-450B-88C0-DD3D80A1EEE1}"/>
              </a:ext>
            </a:extLst>
          </p:cNvPr>
          <p:cNvPicPr>
            <a:picLocks noGrp="1" noChangeAspect="1"/>
          </p:cNvPicPr>
          <p:nvPr>
            <p:ph sz="quarter" idx="24"/>
          </p:nvPr>
        </p:nvPicPr>
        <p:blipFill>
          <a:blip r:embed="rId2"/>
          <a:stretch>
            <a:fillRect/>
          </a:stretch>
        </p:blipFill>
        <p:spPr>
          <a:xfrm>
            <a:off x="4428868" y="3533640"/>
            <a:ext cx="3553988" cy="2340434"/>
          </a:xfrm>
          <a:prstGeom prst="rect">
            <a:avLst/>
          </a:prstGeom>
        </p:spPr>
      </p:pic>
    </p:spTree>
    <p:extLst>
      <p:ext uri="{BB962C8B-B14F-4D97-AF65-F5344CB8AC3E}">
        <p14:creationId xmlns:p14="http://schemas.microsoft.com/office/powerpoint/2010/main" val="21975361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C4201B-947C-4EF1-8DD5-D30269A328A3}"/>
              </a:ext>
            </a:extLst>
          </p:cNvPr>
          <p:cNvSpPr>
            <a:spLocks noGrp="1"/>
          </p:cNvSpPr>
          <p:nvPr>
            <p:ph type="title"/>
          </p:nvPr>
        </p:nvSpPr>
        <p:spPr/>
        <p:txBody>
          <a:bodyPr/>
          <a:lstStyle/>
          <a:p>
            <a:r>
              <a:rPr lang="en-US" altLang="en-US" dirty="0" smtClean="0"/>
              <a:t>The Intermediate Value Theorem (4 of 7)</a:t>
            </a:r>
            <a:endParaRPr lang="en-US" dirty="0"/>
          </a:p>
        </p:txBody>
      </p:sp>
      <p:sp>
        <p:nvSpPr>
          <p:cNvPr id="3" name="Content Placeholder 2">
            <a:extLst>
              <a:ext uri="{FF2B5EF4-FFF2-40B4-BE49-F238E27FC236}">
                <a16:creationId xmlns:a16="http://schemas.microsoft.com/office/drawing/2014/main" xmlns="" id="{96585423-7618-41B0-82BD-26A5AADA10AC}"/>
              </a:ext>
            </a:extLst>
          </p:cNvPr>
          <p:cNvSpPr>
            <a:spLocks noGrp="1"/>
          </p:cNvSpPr>
          <p:nvPr>
            <p:ph sz="quarter" idx="23"/>
          </p:nvPr>
        </p:nvSpPr>
        <p:spPr>
          <a:xfrm>
            <a:off x="736600" y="1289050"/>
            <a:ext cx="10718800" cy="1490150"/>
          </a:xfrm>
        </p:spPr>
        <p:txBody>
          <a:bodyPr/>
          <a:lstStyle/>
          <a:p>
            <a:pPr>
              <a:lnSpc>
                <a:spcPct val="100000"/>
              </a:lnSpc>
            </a:pPr>
            <a:r>
              <a:rPr lang="en-US" altLang="en-US" dirty="0"/>
              <a:t>It is important that the function </a:t>
            </a:r>
            <a:r>
              <a:rPr lang="en-US" altLang="en-US" i="1" dirty="0"/>
              <a:t>f</a:t>
            </a:r>
            <a:r>
              <a:rPr lang="en-US" altLang="en-US" dirty="0"/>
              <a:t> in Theorem 10 be continuous. The Intermediate Value Theorem is not true in general for discontinuous functions</a:t>
            </a:r>
            <a:r>
              <a:rPr lang="en-US" altLang="en-US" dirty="0" smtClean="0"/>
              <a:t>.</a:t>
            </a:r>
            <a:endParaRPr lang="en-US" altLang="en-US" dirty="0"/>
          </a:p>
        </p:txBody>
      </p:sp>
    </p:spTree>
    <p:extLst>
      <p:ext uri="{BB962C8B-B14F-4D97-AF65-F5344CB8AC3E}">
        <p14:creationId xmlns:p14="http://schemas.microsoft.com/office/powerpoint/2010/main" val="21278909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95C14402-4030-4A3B-A2B3-A719FBE97911}"/>
              </a:ext>
            </a:extLst>
          </p:cNvPr>
          <p:cNvSpPr>
            <a:spLocks noGrp="1"/>
          </p:cNvSpPr>
          <p:nvPr>
            <p:ph type="title"/>
          </p:nvPr>
        </p:nvSpPr>
        <p:spPr>
          <a:xfrm>
            <a:off x="841248" y="380891"/>
            <a:ext cx="10515600" cy="67210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r>
              <a:rPr lang="en-US" altLang="en-US" dirty="0"/>
              <a:t>Example </a:t>
            </a:r>
            <a:r>
              <a:rPr lang="en-US" altLang="en-US" dirty="0" smtClean="0"/>
              <a:t>10</a:t>
            </a:r>
            <a:endParaRPr lang="en-IN" dirty="0"/>
          </a:p>
        </p:txBody>
      </p:sp>
      <p:sp>
        <p:nvSpPr>
          <p:cNvPr id="3" name="Content Placeholder 2">
            <a:extLst>
              <a:ext uri="{FF2B5EF4-FFF2-40B4-BE49-F238E27FC236}">
                <a16:creationId xmlns="" xmlns:a16="http://schemas.microsoft.com/office/drawing/2014/main" id="{B8393A3E-A495-4DB3-95AB-FF28C7003729}"/>
              </a:ext>
            </a:extLst>
          </p:cNvPr>
          <p:cNvSpPr>
            <a:spLocks noGrp="1"/>
          </p:cNvSpPr>
          <p:nvPr>
            <p:ph sz="quarter" idx="12"/>
          </p:nvPr>
        </p:nvSpPr>
        <p:spPr>
          <a:xfrm>
            <a:off x="741971" y="1292278"/>
            <a:ext cx="10721975" cy="449436"/>
          </a:xfrm>
        </p:spPr>
        <p:txBody>
          <a:bodyPr/>
          <a:lstStyle/>
          <a:p>
            <a:pPr>
              <a:lnSpc>
                <a:spcPct val="100000"/>
              </a:lnSpc>
            </a:pPr>
            <a:r>
              <a:rPr lang="en-IN" dirty="0"/>
              <a:t>Show that there is a solution of the equation</a:t>
            </a:r>
            <a:endParaRPr lang="en-US" altLang="en-US" dirty="0">
              <a:latin typeface="Arial" panose="020B0604020202020204" pitchFamily="34" charset="0"/>
            </a:endParaRPr>
          </a:p>
        </p:txBody>
      </p:sp>
      <p:graphicFrame>
        <p:nvGraphicFramePr>
          <p:cNvPr id="9" name="Content Placeholder 11" descr="4x^3 minus 6x^2 + 3x minus 2 = 0.">
            <a:extLst>
              <a:ext uri="{FF2B5EF4-FFF2-40B4-BE49-F238E27FC236}">
                <a16:creationId xmlns="" xmlns:a16="http://schemas.microsoft.com/office/drawing/2014/main" id="{9A2E1928-97F0-48FC-89EC-53C822D223E1}"/>
              </a:ext>
            </a:extLst>
          </p:cNvPr>
          <p:cNvGraphicFramePr>
            <a:graphicFrameLocks noGrp="1" noChangeAspect="1"/>
          </p:cNvGraphicFramePr>
          <p:nvPr>
            <p:ph sz="quarter" idx="4294967295"/>
            <p:extLst>
              <p:ext uri="{D42A27DB-BD31-4B8C-83A1-F6EECF244321}">
                <p14:modId xmlns:p14="http://schemas.microsoft.com/office/powerpoint/2010/main" val="912040459"/>
              </p:ext>
            </p:extLst>
          </p:nvPr>
        </p:nvGraphicFramePr>
        <p:xfrm>
          <a:off x="4777241" y="1866902"/>
          <a:ext cx="2756114" cy="322036"/>
        </p:xfrm>
        <a:graphic>
          <a:graphicData uri="http://schemas.openxmlformats.org/presentationml/2006/ole">
            <mc:AlternateContent xmlns:mc="http://schemas.openxmlformats.org/markup-compatibility/2006">
              <mc:Choice xmlns:v="urn:schemas-microsoft-com:vml" Requires="v">
                <p:oleObj spid="_x0000_s463004" name="Equation" r:id="rId3" imgW="2946240" imgH="342720" progId="Equation.DSMT4">
                  <p:embed/>
                </p:oleObj>
              </mc:Choice>
              <mc:Fallback>
                <p:oleObj name="Equation" r:id="rId3" imgW="2946240" imgH="342720" progId="Equation.DSMT4">
                  <p:embed/>
                  <p:pic>
                    <p:nvPicPr>
                      <p:cNvPr id="0" name="Picture 54" descr="A = pi (r^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7241" y="1866902"/>
                        <a:ext cx="2756114" cy="3220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Content Placeholder 2">
            <a:extLst>
              <a:ext uri="{FF2B5EF4-FFF2-40B4-BE49-F238E27FC236}">
                <a16:creationId xmlns="" xmlns:a16="http://schemas.microsoft.com/office/drawing/2014/main" id="{B8393A3E-A495-4DB3-95AB-FF28C7003729}"/>
              </a:ext>
            </a:extLst>
          </p:cNvPr>
          <p:cNvSpPr>
            <a:spLocks noGrp="1"/>
          </p:cNvSpPr>
          <p:nvPr>
            <p:ph sz="quarter" idx="12"/>
          </p:nvPr>
        </p:nvSpPr>
        <p:spPr>
          <a:xfrm>
            <a:off x="734717" y="2460686"/>
            <a:ext cx="10721975" cy="1893599"/>
          </a:xfrm>
        </p:spPr>
        <p:txBody>
          <a:bodyPr/>
          <a:lstStyle/>
          <a:p>
            <a:pPr>
              <a:lnSpc>
                <a:spcPct val="100000"/>
              </a:lnSpc>
            </a:pPr>
            <a:r>
              <a:rPr lang="en-IN" dirty="0"/>
              <a:t>between 1 and 2</a:t>
            </a:r>
            <a:r>
              <a:rPr lang="en-IN" dirty="0" smtClean="0"/>
              <a:t>.</a:t>
            </a:r>
            <a:endParaRPr lang="en-US" dirty="0"/>
          </a:p>
          <a:p>
            <a:pPr>
              <a:lnSpc>
                <a:spcPct val="100000"/>
              </a:lnSpc>
            </a:pPr>
            <a:endParaRPr lang="en-US" altLang="en-US" dirty="0" smtClean="0">
              <a:latin typeface="Arial" panose="020B0604020202020204" pitchFamily="34" charset="0"/>
            </a:endParaRPr>
          </a:p>
          <a:p>
            <a:pPr>
              <a:lnSpc>
                <a:spcPct val="100000"/>
              </a:lnSpc>
            </a:pPr>
            <a:r>
              <a:rPr lang="en-US" altLang="en-US" dirty="0" smtClean="0">
                <a:solidFill>
                  <a:srgbClr val="0079C2"/>
                </a:solidFill>
                <a:latin typeface="Arial" panose="020B0604020202020204" pitchFamily="34" charset="0"/>
              </a:rPr>
              <a:t>Solution:</a:t>
            </a:r>
            <a:endParaRPr lang="en-US" altLang="en-US" dirty="0">
              <a:solidFill>
                <a:srgbClr val="0079C2"/>
              </a:solidFill>
              <a:latin typeface="Arial" panose="020B0604020202020204" pitchFamily="34" charset="0"/>
            </a:endParaRPr>
          </a:p>
          <a:p>
            <a:pPr>
              <a:lnSpc>
                <a:spcPct val="100000"/>
              </a:lnSpc>
            </a:pPr>
            <a:r>
              <a:rPr lang="en-IN" dirty="0"/>
              <a:t>Let</a:t>
            </a:r>
            <a:endParaRPr lang="en-US" altLang="en-US" dirty="0">
              <a:solidFill>
                <a:srgbClr val="0079C2"/>
              </a:solidFill>
              <a:latin typeface="Arial" panose="020B0604020202020204" pitchFamily="34" charset="0"/>
            </a:endParaRPr>
          </a:p>
        </p:txBody>
      </p:sp>
      <p:graphicFrame>
        <p:nvGraphicFramePr>
          <p:cNvPr id="11" name="Content Placeholder 11" descr="f(x) = 4x^3 minus 6x^2 + 3x minus 2 = 0.">
            <a:extLst>
              <a:ext uri="{FF2B5EF4-FFF2-40B4-BE49-F238E27FC236}">
                <a16:creationId xmlns="" xmlns:a16="http://schemas.microsoft.com/office/drawing/2014/main" id="{9A2E1928-97F0-48FC-89EC-53C822D223E1}"/>
              </a:ext>
            </a:extLst>
          </p:cNvPr>
          <p:cNvGraphicFramePr>
            <a:graphicFrameLocks noGrp="1" noChangeAspect="1"/>
          </p:cNvGraphicFramePr>
          <p:nvPr>
            <p:ph sz="quarter" idx="4294967295"/>
            <p:extLst>
              <p:ext uri="{D42A27DB-BD31-4B8C-83A1-F6EECF244321}">
                <p14:modId xmlns:p14="http://schemas.microsoft.com/office/powerpoint/2010/main" val="2667031911"/>
              </p:ext>
            </p:extLst>
          </p:nvPr>
        </p:nvGraphicFramePr>
        <p:xfrm>
          <a:off x="1330099" y="3941552"/>
          <a:ext cx="3619274" cy="377354"/>
        </p:xfrm>
        <a:graphic>
          <a:graphicData uri="http://schemas.openxmlformats.org/presentationml/2006/ole">
            <mc:AlternateContent xmlns:mc="http://schemas.openxmlformats.org/markup-compatibility/2006">
              <mc:Choice xmlns:v="urn:schemas-microsoft-com:vml" Requires="v">
                <p:oleObj spid="_x0000_s463005" name="Equation" r:id="rId5" imgW="3784320" imgH="393480" progId="Equation.DSMT4">
                  <p:embed/>
                </p:oleObj>
              </mc:Choice>
              <mc:Fallback>
                <p:oleObj name="Equation" r:id="rId5" imgW="3784320" imgH="393480" progId="Equation.DSMT4">
                  <p:embed/>
                  <p:pic>
                    <p:nvPicPr>
                      <p:cNvPr id="0" name="Picture 55" descr="A = pi (r^2)"/>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0099" y="3941552"/>
                        <a:ext cx="3619274" cy="377354"/>
                      </a:xfrm>
                      <a:prstGeom prst="rect">
                        <a:avLst/>
                      </a:prstGeom>
                      <a:noFill/>
                      <a:extLst/>
                    </p:spPr>
                  </p:pic>
                </p:oleObj>
              </mc:Fallback>
            </mc:AlternateContent>
          </a:graphicData>
        </a:graphic>
      </p:graphicFrame>
      <p:sp>
        <p:nvSpPr>
          <p:cNvPr id="12" name="Content Placeholder 2">
            <a:extLst>
              <a:ext uri="{FF2B5EF4-FFF2-40B4-BE49-F238E27FC236}">
                <a16:creationId xmlns="" xmlns:a16="http://schemas.microsoft.com/office/drawing/2014/main" id="{B8393A3E-A495-4DB3-95AB-FF28C7003729}"/>
              </a:ext>
            </a:extLst>
          </p:cNvPr>
          <p:cNvSpPr>
            <a:spLocks noGrp="1"/>
          </p:cNvSpPr>
          <p:nvPr>
            <p:ph sz="quarter" idx="12"/>
          </p:nvPr>
        </p:nvSpPr>
        <p:spPr>
          <a:xfrm>
            <a:off x="741977" y="4485438"/>
            <a:ext cx="10721975" cy="1893599"/>
          </a:xfrm>
        </p:spPr>
        <p:txBody>
          <a:bodyPr/>
          <a:lstStyle/>
          <a:p>
            <a:pPr>
              <a:lnSpc>
                <a:spcPct val="100000"/>
              </a:lnSpc>
              <a:spcAft>
                <a:spcPts val="600"/>
              </a:spcAft>
            </a:pPr>
            <a:r>
              <a:rPr lang="en-IN" dirty="0"/>
              <a:t>We are looking for a solution of </a:t>
            </a:r>
            <a:r>
              <a:rPr lang="en-IN" dirty="0" smtClean="0"/>
              <a:t>the given </a:t>
            </a:r>
            <a:r>
              <a:rPr lang="en-IN" dirty="0"/>
              <a:t>equation, that is, a number </a:t>
            </a:r>
            <a:r>
              <a:rPr lang="en-IN" i="1" dirty="0"/>
              <a:t>c </a:t>
            </a:r>
            <a:r>
              <a:rPr lang="en-IN" dirty="0"/>
              <a:t>between 1 and 2 such that </a:t>
            </a:r>
            <a:r>
              <a:rPr lang="en-IN" i="1" dirty="0"/>
              <a:t>f</a:t>
            </a:r>
            <a:r>
              <a:rPr lang="en-IN" sz="400" i="1" dirty="0"/>
              <a:t> </a:t>
            </a:r>
            <a:r>
              <a:rPr lang="en-IN" dirty="0" smtClean="0"/>
              <a:t>(</a:t>
            </a:r>
            <a:r>
              <a:rPr lang="en-IN" i="1" dirty="0" smtClean="0"/>
              <a:t>c</a:t>
            </a:r>
            <a:r>
              <a:rPr lang="en-IN" dirty="0" smtClean="0"/>
              <a:t>) = </a:t>
            </a:r>
            <a:r>
              <a:rPr lang="en-IN" dirty="0"/>
              <a:t>0. Therefore </a:t>
            </a:r>
            <a:r>
              <a:rPr lang="en-IN" dirty="0" smtClean="0"/>
              <a:t>we take </a:t>
            </a:r>
            <a:r>
              <a:rPr lang="en-IN" i="1" dirty="0"/>
              <a:t>a </a:t>
            </a:r>
            <a:r>
              <a:rPr lang="en-IN" dirty="0" smtClean="0"/>
              <a:t>= </a:t>
            </a:r>
            <a:r>
              <a:rPr lang="en-IN" dirty="0"/>
              <a:t>1, </a:t>
            </a:r>
            <a:r>
              <a:rPr lang="en-IN" i="1" dirty="0"/>
              <a:t>b </a:t>
            </a:r>
            <a:r>
              <a:rPr lang="en-IN" dirty="0" smtClean="0"/>
              <a:t>= </a:t>
            </a:r>
            <a:r>
              <a:rPr lang="en-IN" dirty="0"/>
              <a:t>2, and </a:t>
            </a:r>
            <a:r>
              <a:rPr lang="en-IN" i="1" dirty="0"/>
              <a:t>N </a:t>
            </a:r>
            <a:r>
              <a:rPr lang="en-IN" dirty="0" smtClean="0"/>
              <a:t>= </a:t>
            </a:r>
            <a:r>
              <a:rPr lang="en-IN" dirty="0"/>
              <a:t>0 in Theorem 10.</a:t>
            </a:r>
            <a:endParaRPr lang="en-US" altLang="en-US" dirty="0">
              <a:solidFill>
                <a:srgbClr val="0079C2"/>
              </a:solidFill>
              <a:latin typeface="Arial" panose="020B0604020202020204" pitchFamily="34" charset="0"/>
            </a:endParaRPr>
          </a:p>
        </p:txBody>
      </p:sp>
    </p:spTree>
    <p:extLst>
      <p:ext uri="{BB962C8B-B14F-4D97-AF65-F5344CB8AC3E}">
        <p14:creationId xmlns:p14="http://schemas.microsoft.com/office/powerpoint/2010/main" val="30117524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95C14402-4030-4A3B-A2B3-A719FBE97911}"/>
              </a:ext>
            </a:extLst>
          </p:cNvPr>
          <p:cNvSpPr>
            <a:spLocks noGrp="1"/>
          </p:cNvSpPr>
          <p:nvPr>
            <p:ph type="title"/>
          </p:nvPr>
        </p:nvSpPr>
        <p:spPr>
          <a:xfrm>
            <a:off x="841248" y="380891"/>
            <a:ext cx="10515600" cy="67210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r>
              <a:rPr lang="en-US" altLang="en-US" dirty="0"/>
              <a:t>Example 10 – </a:t>
            </a:r>
            <a:r>
              <a:rPr lang="en-US" altLang="en-US" dirty="0" smtClean="0"/>
              <a:t>Solution (1 of 2)</a:t>
            </a:r>
            <a:endParaRPr lang="en-IN" dirty="0"/>
          </a:p>
        </p:txBody>
      </p:sp>
      <p:sp>
        <p:nvSpPr>
          <p:cNvPr id="3" name="Content Placeholder 2">
            <a:extLst>
              <a:ext uri="{FF2B5EF4-FFF2-40B4-BE49-F238E27FC236}">
                <a16:creationId xmlns="" xmlns:a16="http://schemas.microsoft.com/office/drawing/2014/main" id="{B8393A3E-A495-4DB3-95AB-FF28C7003729}"/>
              </a:ext>
            </a:extLst>
          </p:cNvPr>
          <p:cNvSpPr>
            <a:spLocks noGrp="1"/>
          </p:cNvSpPr>
          <p:nvPr>
            <p:ph sz="quarter" idx="12"/>
          </p:nvPr>
        </p:nvSpPr>
        <p:spPr>
          <a:xfrm>
            <a:off x="741971" y="1292278"/>
            <a:ext cx="10721975" cy="449436"/>
          </a:xfrm>
        </p:spPr>
        <p:txBody>
          <a:bodyPr/>
          <a:lstStyle/>
          <a:p>
            <a:pPr>
              <a:lnSpc>
                <a:spcPct val="100000"/>
              </a:lnSpc>
            </a:pPr>
            <a:r>
              <a:rPr lang="en-IN" dirty="0"/>
              <a:t>We have</a:t>
            </a:r>
            <a:endParaRPr lang="en-US" altLang="en-US" dirty="0">
              <a:latin typeface="Arial" panose="020B0604020202020204" pitchFamily="34" charset="0"/>
            </a:endParaRPr>
          </a:p>
        </p:txBody>
      </p:sp>
      <p:graphicFrame>
        <p:nvGraphicFramePr>
          <p:cNvPr id="9" name="Content Placeholder 11" descr="f(1) = 4 minus 6 + 3 minus 2 = negative 1 &lt; 0.">
            <a:extLst>
              <a:ext uri="{FF2B5EF4-FFF2-40B4-BE49-F238E27FC236}">
                <a16:creationId xmlns="" xmlns:a16="http://schemas.microsoft.com/office/drawing/2014/main" id="{9A2E1928-97F0-48FC-89EC-53C822D223E1}"/>
              </a:ext>
            </a:extLst>
          </p:cNvPr>
          <p:cNvGraphicFramePr>
            <a:graphicFrameLocks noGrp="1" noChangeAspect="1"/>
          </p:cNvGraphicFramePr>
          <p:nvPr>
            <p:ph sz="quarter" idx="4294967295"/>
            <p:extLst>
              <p:ext uri="{D42A27DB-BD31-4B8C-83A1-F6EECF244321}">
                <p14:modId xmlns:p14="http://schemas.microsoft.com/office/powerpoint/2010/main" val="1145949137"/>
              </p:ext>
            </p:extLst>
          </p:nvPr>
        </p:nvGraphicFramePr>
        <p:xfrm>
          <a:off x="4776788" y="1761674"/>
          <a:ext cx="3191554" cy="312537"/>
        </p:xfrm>
        <a:graphic>
          <a:graphicData uri="http://schemas.openxmlformats.org/presentationml/2006/ole">
            <mc:AlternateContent xmlns:mc="http://schemas.openxmlformats.org/markup-compatibility/2006">
              <mc:Choice xmlns:v="urn:schemas-microsoft-com:vml" Requires="v">
                <p:oleObj spid="_x0000_s464096" name="Equation" r:id="rId3" imgW="3492360" imgH="342720" progId="Equation.DSMT4">
                  <p:embed/>
                </p:oleObj>
              </mc:Choice>
              <mc:Fallback>
                <p:oleObj name="Equation" r:id="rId3" imgW="3492360" imgH="342720" progId="Equation.DSMT4">
                  <p:embed/>
                  <p:pic>
                    <p:nvPicPr>
                      <p:cNvPr id="0" name="Picture 71" descr="A = pi (r^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6788" y="1761674"/>
                        <a:ext cx="3191554" cy="312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Content Placeholder 2">
            <a:extLst>
              <a:ext uri="{FF2B5EF4-FFF2-40B4-BE49-F238E27FC236}">
                <a16:creationId xmlns="" xmlns:a16="http://schemas.microsoft.com/office/drawing/2014/main" id="{B8393A3E-A495-4DB3-95AB-FF28C7003729}"/>
              </a:ext>
            </a:extLst>
          </p:cNvPr>
          <p:cNvSpPr>
            <a:spLocks noGrp="1"/>
          </p:cNvSpPr>
          <p:nvPr>
            <p:ph sz="quarter" idx="12"/>
          </p:nvPr>
        </p:nvSpPr>
        <p:spPr>
          <a:xfrm>
            <a:off x="734717" y="2460687"/>
            <a:ext cx="10721975" cy="369600"/>
          </a:xfrm>
        </p:spPr>
        <p:txBody>
          <a:bodyPr/>
          <a:lstStyle/>
          <a:p>
            <a:pPr>
              <a:lnSpc>
                <a:spcPct val="100000"/>
              </a:lnSpc>
            </a:pPr>
            <a:r>
              <a:rPr lang="en-IN" dirty="0" smtClean="0"/>
              <a:t>and</a:t>
            </a:r>
            <a:endParaRPr lang="en-US" altLang="en-US" dirty="0">
              <a:solidFill>
                <a:srgbClr val="0079C2"/>
              </a:solidFill>
              <a:latin typeface="Arial" panose="020B0604020202020204" pitchFamily="34" charset="0"/>
            </a:endParaRPr>
          </a:p>
        </p:txBody>
      </p:sp>
      <p:graphicFrame>
        <p:nvGraphicFramePr>
          <p:cNvPr id="13" name="Content Placeholder 11" descr="f(2) = 32 minus 24 + 6 minus 2 = 12 &gt; 0.">
            <a:extLst>
              <a:ext uri="{FF2B5EF4-FFF2-40B4-BE49-F238E27FC236}">
                <a16:creationId xmlns="" xmlns:a16="http://schemas.microsoft.com/office/drawing/2014/main" id="{9A2E1928-97F0-48FC-89EC-53C822D223E1}"/>
              </a:ext>
            </a:extLst>
          </p:cNvPr>
          <p:cNvGraphicFramePr>
            <a:graphicFrameLocks noGrp="1" noChangeAspect="1"/>
          </p:cNvGraphicFramePr>
          <p:nvPr>
            <p:ph sz="quarter" idx="4294967295"/>
            <p:extLst>
              <p:ext uri="{D42A27DB-BD31-4B8C-83A1-F6EECF244321}">
                <p14:modId xmlns:p14="http://schemas.microsoft.com/office/powerpoint/2010/main" val="646278893"/>
              </p:ext>
            </p:extLst>
          </p:nvPr>
        </p:nvGraphicFramePr>
        <p:xfrm>
          <a:off x="4776787" y="2608262"/>
          <a:ext cx="3380242" cy="295966"/>
        </p:xfrm>
        <a:graphic>
          <a:graphicData uri="http://schemas.openxmlformats.org/presentationml/2006/ole">
            <mc:AlternateContent xmlns:mc="http://schemas.openxmlformats.org/markup-compatibility/2006">
              <mc:Choice xmlns:v="urn:schemas-microsoft-com:vml" Requires="v">
                <p:oleObj spid="_x0000_s464097" name="Equation" r:id="rId5" imgW="3911400" imgH="342720" progId="Equation.DSMT4">
                  <p:embed/>
                </p:oleObj>
              </mc:Choice>
              <mc:Fallback>
                <p:oleObj name="Equation" r:id="rId5" imgW="3911400" imgH="342720" progId="Equation.DSMT4">
                  <p:embed/>
                  <p:pic>
                    <p:nvPicPr>
                      <p:cNvPr id="0" name="Picture 72" descr="A = pi (r^2)"/>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76787" y="2608262"/>
                        <a:ext cx="3380242" cy="2959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Content Placeholder 2">
            <a:extLst>
              <a:ext uri="{FF2B5EF4-FFF2-40B4-BE49-F238E27FC236}">
                <a16:creationId xmlns="" xmlns:a16="http://schemas.microsoft.com/office/drawing/2014/main" id="{B8393A3E-A495-4DB3-95AB-FF28C7003729}"/>
              </a:ext>
            </a:extLst>
          </p:cNvPr>
          <p:cNvSpPr>
            <a:spLocks noGrp="1"/>
          </p:cNvSpPr>
          <p:nvPr>
            <p:ph sz="quarter" idx="12"/>
          </p:nvPr>
        </p:nvSpPr>
        <p:spPr>
          <a:xfrm>
            <a:off x="741977" y="3324291"/>
            <a:ext cx="10721975" cy="2336280"/>
          </a:xfrm>
        </p:spPr>
        <p:txBody>
          <a:bodyPr/>
          <a:lstStyle/>
          <a:p>
            <a:pPr>
              <a:lnSpc>
                <a:spcPct val="100000"/>
              </a:lnSpc>
              <a:spcAft>
                <a:spcPts val="600"/>
              </a:spcAft>
            </a:pPr>
            <a:r>
              <a:rPr lang="en-IN" dirty="0"/>
              <a:t>Thus </a:t>
            </a:r>
            <a:r>
              <a:rPr lang="en-IN" i="1" dirty="0"/>
              <a:t>f</a:t>
            </a:r>
            <a:r>
              <a:rPr lang="en-IN" sz="400" i="1" dirty="0"/>
              <a:t> </a:t>
            </a:r>
            <a:r>
              <a:rPr lang="en-IN" dirty="0"/>
              <a:t>(</a:t>
            </a:r>
            <a:r>
              <a:rPr lang="en-IN" dirty="0" smtClean="0"/>
              <a:t>1) &lt; 0 </a:t>
            </a:r>
            <a:r>
              <a:rPr lang="en-IN" dirty="0"/>
              <a:t>&lt;</a:t>
            </a:r>
            <a:r>
              <a:rPr lang="en-IN" dirty="0" smtClean="0"/>
              <a:t> </a:t>
            </a:r>
            <a:r>
              <a:rPr lang="en-IN" i="1" dirty="0"/>
              <a:t>f</a:t>
            </a:r>
            <a:r>
              <a:rPr lang="en-IN" sz="400" i="1" dirty="0"/>
              <a:t> </a:t>
            </a:r>
            <a:r>
              <a:rPr lang="en-IN" dirty="0"/>
              <a:t>(</a:t>
            </a:r>
            <a:r>
              <a:rPr lang="en-IN" dirty="0" smtClean="0"/>
              <a:t>2); </a:t>
            </a:r>
            <a:r>
              <a:rPr lang="en-IN" dirty="0"/>
              <a:t>that is, </a:t>
            </a:r>
            <a:r>
              <a:rPr lang="en-IN" i="1" dirty="0"/>
              <a:t>N </a:t>
            </a:r>
            <a:r>
              <a:rPr lang="en-IN" i="1" dirty="0" smtClean="0"/>
              <a:t>=</a:t>
            </a:r>
            <a:r>
              <a:rPr lang="en-IN" dirty="0" smtClean="0"/>
              <a:t> </a:t>
            </a:r>
            <a:r>
              <a:rPr lang="en-IN" dirty="0"/>
              <a:t>0 is a number between </a:t>
            </a:r>
            <a:r>
              <a:rPr lang="en-IN" i="1" dirty="0"/>
              <a:t>f</a:t>
            </a:r>
            <a:r>
              <a:rPr lang="en-IN" sz="400" i="1" dirty="0"/>
              <a:t> </a:t>
            </a:r>
            <a:r>
              <a:rPr lang="en-IN" dirty="0"/>
              <a:t>(</a:t>
            </a:r>
            <a:r>
              <a:rPr lang="en-IN" dirty="0" smtClean="0"/>
              <a:t>1) </a:t>
            </a:r>
            <a:r>
              <a:rPr lang="en-IN" dirty="0"/>
              <a:t>and </a:t>
            </a:r>
            <a:r>
              <a:rPr lang="en-IN" i="1" dirty="0"/>
              <a:t>f</a:t>
            </a:r>
            <a:r>
              <a:rPr lang="en-IN" sz="400" i="1" dirty="0"/>
              <a:t> </a:t>
            </a:r>
            <a:r>
              <a:rPr lang="en-IN" dirty="0"/>
              <a:t>(</a:t>
            </a:r>
            <a:r>
              <a:rPr lang="en-IN" dirty="0" smtClean="0"/>
              <a:t>2). The function </a:t>
            </a:r>
            <a:r>
              <a:rPr lang="en-IN" i="1" dirty="0"/>
              <a:t>f </a:t>
            </a:r>
            <a:r>
              <a:rPr lang="en-IN" dirty="0"/>
              <a:t>is continuous since it is a polynomial, so the Intermediate </a:t>
            </a:r>
            <a:r>
              <a:rPr lang="en-IN" dirty="0" smtClean="0"/>
              <a:t>Value</a:t>
            </a:r>
            <a:br>
              <a:rPr lang="en-IN" dirty="0" smtClean="0"/>
            </a:br>
            <a:r>
              <a:rPr lang="en-IN" dirty="0" smtClean="0"/>
              <a:t>Theorem says </a:t>
            </a:r>
            <a:r>
              <a:rPr lang="en-IN" dirty="0"/>
              <a:t>there is a number </a:t>
            </a:r>
            <a:r>
              <a:rPr lang="en-IN" i="1" dirty="0"/>
              <a:t>c </a:t>
            </a:r>
            <a:r>
              <a:rPr lang="en-IN" dirty="0"/>
              <a:t>between 1 and 2 such that </a:t>
            </a:r>
            <a:r>
              <a:rPr lang="en-IN" i="1" dirty="0"/>
              <a:t>f</a:t>
            </a:r>
            <a:r>
              <a:rPr lang="en-IN" sz="400" i="1" dirty="0"/>
              <a:t> </a:t>
            </a:r>
            <a:r>
              <a:rPr lang="en-IN" dirty="0" smtClean="0"/>
              <a:t>(</a:t>
            </a:r>
            <a:r>
              <a:rPr lang="en-IN" i="1" dirty="0" smtClean="0"/>
              <a:t>c</a:t>
            </a:r>
            <a:r>
              <a:rPr lang="en-IN" dirty="0" smtClean="0"/>
              <a:t>) </a:t>
            </a:r>
            <a:r>
              <a:rPr lang="en-IN" dirty="0"/>
              <a:t>=</a:t>
            </a:r>
            <a:r>
              <a:rPr lang="en-IN" dirty="0" smtClean="0"/>
              <a:t> </a:t>
            </a:r>
            <a:r>
              <a:rPr lang="en-IN" dirty="0"/>
              <a:t>0</a:t>
            </a:r>
            <a:r>
              <a:rPr lang="en-IN" dirty="0" smtClean="0"/>
              <a:t>.</a:t>
            </a:r>
          </a:p>
          <a:p>
            <a:r>
              <a:rPr lang="en-IN" dirty="0" smtClean="0"/>
              <a:t>In </a:t>
            </a:r>
            <a:r>
              <a:rPr lang="en-IN" dirty="0"/>
              <a:t>other words, </a:t>
            </a:r>
            <a:r>
              <a:rPr lang="en-IN" dirty="0" smtClean="0"/>
              <a:t>the equation</a:t>
            </a:r>
            <a:endParaRPr lang="en-US" altLang="en-US" dirty="0">
              <a:solidFill>
                <a:srgbClr val="0079C2"/>
              </a:solidFill>
              <a:latin typeface="Arial" panose="020B0604020202020204" pitchFamily="34" charset="0"/>
            </a:endParaRPr>
          </a:p>
        </p:txBody>
      </p:sp>
      <p:graphicFrame>
        <p:nvGraphicFramePr>
          <p:cNvPr id="15" name="Content Placeholder 11" descr="4x^3 minus 6x^2 + 3x minus 2 = 0">
            <a:extLst>
              <a:ext uri="{FF2B5EF4-FFF2-40B4-BE49-F238E27FC236}">
                <a16:creationId xmlns="" xmlns:a16="http://schemas.microsoft.com/office/drawing/2014/main" id="{9A2E1928-97F0-48FC-89EC-53C822D223E1}"/>
              </a:ext>
            </a:extLst>
          </p:cNvPr>
          <p:cNvGraphicFramePr>
            <a:graphicFrameLocks noGrp="1" noChangeAspect="1"/>
          </p:cNvGraphicFramePr>
          <p:nvPr>
            <p:ph sz="quarter" idx="4294967295"/>
            <p:extLst>
              <p:ext uri="{D42A27DB-BD31-4B8C-83A1-F6EECF244321}">
                <p14:modId xmlns:p14="http://schemas.microsoft.com/office/powerpoint/2010/main" val="1187227939"/>
              </p:ext>
            </p:extLst>
          </p:nvPr>
        </p:nvGraphicFramePr>
        <p:xfrm>
          <a:off x="4662488" y="4622131"/>
          <a:ext cx="2695575" cy="320675"/>
        </p:xfrm>
        <a:graphic>
          <a:graphicData uri="http://schemas.openxmlformats.org/presentationml/2006/ole">
            <mc:AlternateContent xmlns:mc="http://schemas.openxmlformats.org/markup-compatibility/2006">
              <mc:Choice xmlns:v="urn:schemas-microsoft-com:vml" Requires="v">
                <p:oleObj spid="_x0000_s464098" name="Equation" r:id="rId7" imgW="2882880" imgH="342720" progId="Equation.DSMT4">
                  <p:embed/>
                </p:oleObj>
              </mc:Choice>
              <mc:Fallback>
                <p:oleObj name="Equation" r:id="rId7" imgW="2882880" imgH="342720" progId="Equation.DSMT4">
                  <p:embed/>
                  <p:pic>
                    <p:nvPicPr>
                      <p:cNvPr id="0" name="Picture 73" descr="A = pi (r^2)"/>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62488" y="4622131"/>
                        <a:ext cx="2695575" cy="32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Content Placeholder 2">
            <a:extLst>
              <a:ext uri="{FF2B5EF4-FFF2-40B4-BE49-F238E27FC236}">
                <a16:creationId xmlns="" xmlns:a16="http://schemas.microsoft.com/office/drawing/2014/main" id="{B8393A3E-A495-4DB3-95AB-FF28C7003729}"/>
              </a:ext>
            </a:extLst>
          </p:cNvPr>
          <p:cNvSpPr>
            <a:spLocks noGrp="1"/>
          </p:cNvSpPr>
          <p:nvPr>
            <p:ph sz="quarter" idx="12"/>
          </p:nvPr>
        </p:nvSpPr>
        <p:spPr>
          <a:xfrm>
            <a:off x="750208" y="4601559"/>
            <a:ext cx="10721975" cy="725195"/>
          </a:xfrm>
        </p:spPr>
        <p:txBody>
          <a:bodyPr/>
          <a:lstStyle/>
          <a:p>
            <a:pPr>
              <a:lnSpc>
                <a:spcPct val="100000"/>
              </a:lnSpc>
              <a:spcAft>
                <a:spcPts val="600"/>
              </a:spcAft>
            </a:pPr>
            <a:r>
              <a:rPr lang="en-IN" dirty="0" smtClean="0"/>
              <a:t>                                                                                has </a:t>
            </a:r>
            <a:r>
              <a:rPr lang="en-IN" dirty="0"/>
              <a:t>at least one solution </a:t>
            </a:r>
            <a:r>
              <a:rPr lang="en-IN" i="1" dirty="0"/>
              <a:t>c </a:t>
            </a:r>
            <a:r>
              <a:rPr lang="en-IN" dirty="0"/>
              <a:t>in the interval </a:t>
            </a:r>
            <a:r>
              <a:rPr lang="en-IN" dirty="0" smtClean="0"/>
              <a:t>(1</a:t>
            </a:r>
            <a:r>
              <a:rPr lang="en-IN" dirty="0"/>
              <a:t>, </a:t>
            </a:r>
            <a:r>
              <a:rPr lang="en-IN" dirty="0" smtClean="0"/>
              <a:t>2).</a:t>
            </a:r>
            <a:endParaRPr lang="en-US" altLang="en-US" dirty="0">
              <a:solidFill>
                <a:srgbClr val="0079C2"/>
              </a:solidFill>
              <a:latin typeface="Arial" panose="020B0604020202020204" pitchFamily="34" charset="0"/>
            </a:endParaRPr>
          </a:p>
        </p:txBody>
      </p:sp>
    </p:spTree>
    <p:extLst>
      <p:ext uri="{BB962C8B-B14F-4D97-AF65-F5344CB8AC3E}">
        <p14:creationId xmlns:p14="http://schemas.microsoft.com/office/powerpoint/2010/main" val="35124656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95C14402-4030-4A3B-A2B3-A719FBE97911}"/>
              </a:ext>
            </a:extLst>
          </p:cNvPr>
          <p:cNvSpPr>
            <a:spLocks noGrp="1"/>
          </p:cNvSpPr>
          <p:nvPr>
            <p:ph type="title"/>
          </p:nvPr>
        </p:nvSpPr>
        <p:spPr>
          <a:xfrm>
            <a:off x="841248" y="380891"/>
            <a:ext cx="10515600" cy="67210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r>
              <a:rPr lang="en-US" altLang="en-US" dirty="0"/>
              <a:t>Example 10 – </a:t>
            </a:r>
            <a:r>
              <a:rPr lang="en-US" altLang="en-US" dirty="0" smtClean="0"/>
              <a:t>Solution (2 of 2)</a:t>
            </a:r>
            <a:endParaRPr lang="en-IN" dirty="0"/>
          </a:p>
        </p:txBody>
      </p:sp>
      <p:sp>
        <p:nvSpPr>
          <p:cNvPr id="3" name="Content Placeholder 2">
            <a:extLst>
              <a:ext uri="{FF2B5EF4-FFF2-40B4-BE49-F238E27FC236}">
                <a16:creationId xmlns="" xmlns:a16="http://schemas.microsoft.com/office/drawing/2014/main" id="{B8393A3E-A495-4DB3-95AB-FF28C7003729}"/>
              </a:ext>
            </a:extLst>
          </p:cNvPr>
          <p:cNvSpPr>
            <a:spLocks noGrp="1"/>
          </p:cNvSpPr>
          <p:nvPr>
            <p:ph sz="quarter" idx="12"/>
          </p:nvPr>
        </p:nvSpPr>
        <p:spPr>
          <a:xfrm>
            <a:off x="741971" y="1292278"/>
            <a:ext cx="10721975" cy="4803722"/>
          </a:xfrm>
        </p:spPr>
        <p:txBody>
          <a:bodyPr/>
          <a:lstStyle/>
          <a:p>
            <a:r>
              <a:rPr lang="en-IN" dirty="0"/>
              <a:t>In fact, we can locate a solution more precisely by using the Intermediate </a:t>
            </a:r>
            <a:r>
              <a:rPr lang="en-IN" dirty="0" smtClean="0"/>
              <a:t>Value Theorem </a:t>
            </a:r>
            <a:r>
              <a:rPr lang="en-IN" dirty="0"/>
              <a:t>again. </a:t>
            </a:r>
            <a:r>
              <a:rPr lang="en-IN" dirty="0" smtClean="0"/>
              <a:t>Since</a:t>
            </a:r>
          </a:p>
          <a:p>
            <a:r>
              <a:rPr lang="en-IN" i="1" dirty="0" smtClean="0"/>
              <a:t>		f</a:t>
            </a:r>
            <a:r>
              <a:rPr lang="en-IN" sz="400" i="1" dirty="0" smtClean="0"/>
              <a:t> </a:t>
            </a:r>
            <a:r>
              <a:rPr lang="en-IN" dirty="0"/>
              <a:t>(</a:t>
            </a:r>
            <a:r>
              <a:rPr lang="en-IN" dirty="0" smtClean="0"/>
              <a:t>1.2) = −0.128 &lt; 0    and    </a:t>
            </a:r>
            <a:r>
              <a:rPr lang="en-IN" i="1" dirty="0"/>
              <a:t>f</a:t>
            </a:r>
            <a:r>
              <a:rPr lang="en-IN" sz="400" i="1" dirty="0"/>
              <a:t> </a:t>
            </a:r>
            <a:r>
              <a:rPr lang="en-IN" dirty="0"/>
              <a:t>(</a:t>
            </a:r>
            <a:r>
              <a:rPr lang="en-IN" dirty="0" smtClean="0"/>
              <a:t>1.3) = </a:t>
            </a:r>
            <a:r>
              <a:rPr lang="en-IN" dirty="0"/>
              <a:t>0.548 </a:t>
            </a:r>
            <a:r>
              <a:rPr lang="en-IN" dirty="0" smtClean="0"/>
              <a:t>&gt; 0</a:t>
            </a:r>
          </a:p>
          <a:p>
            <a:endParaRPr lang="en-IN" altLang="en-US" dirty="0">
              <a:latin typeface="Arial" panose="020B0604020202020204" pitchFamily="34" charset="0"/>
            </a:endParaRPr>
          </a:p>
          <a:p>
            <a:r>
              <a:rPr lang="en-IN" dirty="0"/>
              <a:t>a solution must lie between 1.2 and 1.3. A calculator gives, by trial and error</a:t>
            </a:r>
            <a:r>
              <a:rPr lang="en-IN" dirty="0" smtClean="0"/>
              <a:t>,</a:t>
            </a:r>
          </a:p>
          <a:p>
            <a:endParaRPr lang="en-IN" dirty="0"/>
          </a:p>
          <a:p>
            <a:r>
              <a:rPr lang="en-IN" i="1" dirty="0" smtClean="0"/>
              <a:t>		f</a:t>
            </a:r>
            <a:r>
              <a:rPr lang="en-IN" sz="400" i="1" dirty="0" smtClean="0"/>
              <a:t> </a:t>
            </a:r>
            <a:r>
              <a:rPr lang="en-IN" dirty="0"/>
              <a:t>(</a:t>
            </a:r>
            <a:r>
              <a:rPr lang="en-IN" dirty="0" smtClean="0"/>
              <a:t>1.22) </a:t>
            </a:r>
            <a:r>
              <a:rPr lang="en-IN" dirty="0"/>
              <a:t>=</a:t>
            </a:r>
            <a:r>
              <a:rPr lang="en-IN" dirty="0" smtClean="0"/>
              <a:t> −0.007008 &lt; </a:t>
            </a:r>
            <a:r>
              <a:rPr lang="en-IN" dirty="0"/>
              <a:t>0 and </a:t>
            </a:r>
            <a:r>
              <a:rPr lang="en-IN" i="1" dirty="0"/>
              <a:t>f</a:t>
            </a:r>
            <a:r>
              <a:rPr lang="en-IN" sz="400" i="1" dirty="0"/>
              <a:t> </a:t>
            </a:r>
            <a:r>
              <a:rPr lang="en-IN" dirty="0"/>
              <a:t>(</a:t>
            </a:r>
            <a:r>
              <a:rPr lang="en-IN" dirty="0" smtClean="0"/>
              <a:t>1.23) </a:t>
            </a:r>
            <a:r>
              <a:rPr lang="en-IN" dirty="0"/>
              <a:t>=</a:t>
            </a:r>
            <a:r>
              <a:rPr lang="en-IN" dirty="0" smtClean="0"/>
              <a:t> </a:t>
            </a:r>
            <a:r>
              <a:rPr lang="en-IN" dirty="0"/>
              <a:t>0.056068 </a:t>
            </a:r>
            <a:r>
              <a:rPr lang="en-IN" dirty="0" smtClean="0"/>
              <a:t>&gt; 0</a:t>
            </a:r>
          </a:p>
          <a:p>
            <a:endParaRPr lang="en-IN" dirty="0"/>
          </a:p>
          <a:p>
            <a:r>
              <a:rPr lang="en-IN" dirty="0"/>
              <a:t>so a solution lies in the interval </a:t>
            </a:r>
            <a:r>
              <a:rPr lang="en-IN" dirty="0" smtClean="0"/>
              <a:t>(1.22</a:t>
            </a:r>
            <a:r>
              <a:rPr lang="en-IN" dirty="0"/>
              <a:t>, </a:t>
            </a:r>
            <a:r>
              <a:rPr lang="en-IN" dirty="0" smtClean="0"/>
              <a:t>1.23).</a:t>
            </a:r>
            <a:endParaRPr lang="en-US" altLang="en-US" dirty="0">
              <a:latin typeface="Arial" panose="020B0604020202020204" pitchFamily="34" charset="0"/>
            </a:endParaRPr>
          </a:p>
        </p:txBody>
      </p:sp>
    </p:spTree>
    <p:extLst>
      <p:ext uri="{BB962C8B-B14F-4D97-AF65-F5344CB8AC3E}">
        <p14:creationId xmlns:p14="http://schemas.microsoft.com/office/powerpoint/2010/main" val="22879691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C4201B-947C-4EF1-8DD5-D30269A328A3}"/>
              </a:ext>
            </a:extLst>
          </p:cNvPr>
          <p:cNvSpPr>
            <a:spLocks noGrp="1"/>
          </p:cNvSpPr>
          <p:nvPr>
            <p:ph type="title"/>
          </p:nvPr>
        </p:nvSpPr>
        <p:spPr/>
        <p:txBody>
          <a:bodyPr/>
          <a:lstStyle/>
          <a:p>
            <a:r>
              <a:rPr lang="en-US" altLang="en-US" dirty="0" smtClean="0"/>
              <a:t>The Intermediate Value Theorem (</a:t>
            </a:r>
            <a:r>
              <a:rPr lang="en-US" altLang="en-US" dirty="0"/>
              <a:t>5</a:t>
            </a:r>
            <a:r>
              <a:rPr lang="en-US" altLang="en-US" dirty="0" smtClean="0"/>
              <a:t> of 7)</a:t>
            </a:r>
            <a:endParaRPr lang="en-US" dirty="0"/>
          </a:p>
        </p:txBody>
      </p:sp>
      <p:sp>
        <p:nvSpPr>
          <p:cNvPr id="3" name="Content Placeholder 2">
            <a:extLst>
              <a:ext uri="{FF2B5EF4-FFF2-40B4-BE49-F238E27FC236}">
                <a16:creationId xmlns:a16="http://schemas.microsoft.com/office/drawing/2014/main" xmlns="" id="{96585423-7618-41B0-82BD-26A5AADA10AC}"/>
              </a:ext>
            </a:extLst>
          </p:cNvPr>
          <p:cNvSpPr>
            <a:spLocks noGrp="1"/>
          </p:cNvSpPr>
          <p:nvPr>
            <p:ph sz="quarter" idx="23"/>
          </p:nvPr>
        </p:nvSpPr>
        <p:spPr>
          <a:xfrm>
            <a:off x="736600" y="1289050"/>
            <a:ext cx="10718800" cy="1490150"/>
          </a:xfrm>
        </p:spPr>
        <p:txBody>
          <a:bodyPr/>
          <a:lstStyle/>
          <a:p>
            <a:pPr>
              <a:lnSpc>
                <a:spcPct val="100000"/>
              </a:lnSpc>
            </a:pPr>
            <a:r>
              <a:rPr lang="en-US" altLang="en-US" dirty="0" smtClean="0"/>
              <a:t>We </a:t>
            </a:r>
            <a:r>
              <a:rPr lang="en-US" altLang="en-US" dirty="0"/>
              <a:t>can use a graphing calculator or computer to illustrate the use of the Intermediate Value Theorem.</a:t>
            </a:r>
          </a:p>
        </p:txBody>
      </p:sp>
      <p:sp>
        <p:nvSpPr>
          <p:cNvPr id="4" name="Content Placeholder 3">
            <a:extLst>
              <a:ext uri="{FF2B5EF4-FFF2-40B4-BE49-F238E27FC236}">
                <a16:creationId xmlns:a16="http://schemas.microsoft.com/office/drawing/2014/main" xmlns="" id="{75C9A137-01C1-451B-98B6-28195DE65DEB}"/>
              </a:ext>
            </a:extLst>
          </p:cNvPr>
          <p:cNvSpPr>
            <a:spLocks noGrp="1"/>
          </p:cNvSpPr>
          <p:nvPr>
            <p:ph sz="quarter" idx="24"/>
          </p:nvPr>
        </p:nvSpPr>
        <p:spPr>
          <a:xfrm>
            <a:off x="736600" y="2582068"/>
            <a:ext cx="6176264" cy="1490150"/>
          </a:xfrm>
        </p:spPr>
        <p:txBody>
          <a:bodyPr/>
          <a:lstStyle/>
          <a:p>
            <a:pPr>
              <a:lnSpc>
                <a:spcPct val="100000"/>
              </a:lnSpc>
            </a:pPr>
            <a:r>
              <a:rPr lang="en-US" altLang="en-US" dirty="0"/>
              <a:t>Figure 10 shows the graph of </a:t>
            </a:r>
            <a:r>
              <a:rPr lang="en-US" altLang="en-US" i="1" dirty="0"/>
              <a:t>f</a:t>
            </a:r>
            <a:r>
              <a:rPr lang="en-US" altLang="en-US" dirty="0"/>
              <a:t> in the viewing rectangle [−1, 3] by [−3, 3] </a:t>
            </a:r>
            <a:r>
              <a:rPr lang="en-US" altLang="en-US" dirty="0" smtClean="0"/>
              <a:t>and you </a:t>
            </a:r>
            <a:r>
              <a:rPr lang="en-US" altLang="en-US" dirty="0"/>
              <a:t>can see that the graph crosses the </a:t>
            </a:r>
            <a:r>
              <a:rPr lang="en-US" altLang="en-US" i="1" dirty="0"/>
              <a:t>x</a:t>
            </a:r>
            <a:r>
              <a:rPr lang="en-US" altLang="en-US" dirty="0"/>
              <a:t>-axis between 1 and 2.</a:t>
            </a:r>
          </a:p>
        </p:txBody>
      </p:sp>
      <p:sp>
        <p:nvSpPr>
          <p:cNvPr id="6" name="Content Placeholder 5">
            <a:extLst>
              <a:ext uri="{FF2B5EF4-FFF2-40B4-BE49-F238E27FC236}">
                <a16:creationId xmlns:a16="http://schemas.microsoft.com/office/drawing/2014/main" xmlns="" id="{B56CCB3E-E3FE-44B9-8DB2-C6384C0447AD}"/>
              </a:ext>
            </a:extLst>
          </p:cNvPr>
          <p:cNvSpPr>
            <a:spLocks noGrp="1"/>
          </p:cNvSpPr>
          <p:nvPr>
            <p:ph sz="quarter" idx="26"/>
          </p:nvPr>
        </p:nvSpPr>
        <p:spPr>
          <a:xfrm>
            <a:off x="9331523" y="4688988"/>
            <a:ext cx="989302" cy="206015"/>
          </a:xfrm>
        </p:spPr>
        <p:txBody>
          <a:bodyPr/>
          <a:lstStyle/>
          <a:p>
            <a:r>
              <a:rPr lang="en-US" altLang="en-US" sz="1200" b="1" dirty="0"/>
              <a:t>Figure 10</a:t>
            </a:r>
          </a:p>
        </p:txBody>
      </p:sp>
      <p:pic>
        <p:nvPicPr>
          <p:cNvPr id="7" name="Content Placeholder 6" descr="In the [negative 1, 3] by [negative 3, 3] display window, a curve rises through (0, negative 2) and intersects the x axis between 1 and 2.">
            <a:extLst>
              <a:ext uri="{FF2B5EF4-FFF2-40B4-BE49-F238E27FC236}">
                <a16:creationId xmlns:a16="http://schemas.microsoft.com/office/drawing/2014/main" xmlns="" id="{C638ED70-4E24-4A4D-985A-148B9230F17B}"/>
              </a:ext>
            </a:extLst>
          </p:cNvPr>
          <p:cNvPicPr>
            <a:picLocks noGrp="1" noChangeAspect="1"/>
          </p:cNvPicPr>
          <p:nvPr>
            <p:ph sz="quarter" idx="25"/>
          </p:nvPr>
        </p:nvPicPr>
        <p:blipFill>
          <a:blip r:embed="rId2"/>
          <a:stretch>
            <a:fillRect/>
          </a:stretch>
        </p:blipFill>
        <p:spPr>
          <a:xfrm>
            <a:off x="8084952" y="2445372"/>
            <a:ext cx="2919105" cy="2109057"/>
          </a:xfrm>
          <a:prstGeom prst="rect">
            <a:avLst/>
          </a:prstGeom>
        </p:spPr>
      </p:pic>
    </p:spTree>
    <p:extLst>
      <p:ext uri="{BB962C8B-B14F-4D97-AF65-F5344CB8AC3E}">
        <p14:creationId xmlns:p14="http://schemas.microsoft.com/office/powerpoint/2010/main" val="5994021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97D28B-9DD4-402F-8BBF-4906E765AF54}"/>
              </a:ext>
            </a:extLst>
          </p:cNvPr>
          <p:cNvSpPr>
            <a:spLocks noGrp="1"/>
          </p:cNvSpPr>
          <p:nvPr>
            <p:ph type="title"/>
          </p:nvPr>
        </p:nvSpPr>
        <p:spPr/>
        <p:txBody>
          <a:bodyPr/>
          <a:lstStyle/>
          <a:p>
            <a:r>
              <a:rPr lang="en-US" altLang="en-US" dirty="0" smtClean="0"/>
              <a:t>The Intermediate Value Theorem (6 of 7)</a:t>
            </a:r>
            <a:endParaRPr lang="en-US" dirty="0"/>
          </a:p>
        </p:txBody>
      </p:sp>
      <p:sp>
        <p:nvSpPr>
          <p:cNvPr id="3" name="Content Placeholder 2">
            <a:extLst>
              <a:ext uri="{FF2B5EF4-FFF2-40B4-BE49-F238E27FC236}">
                <a16:creationId xmlns:a16="http://schemas.microsoft.com/office/drawing/2014/main" xmlns="" id="{247C2149-129F-47F3-8F32-345330AEFD74}"/>
              </a:ext>
            </a:extLst>
          </p:cNvPr>
          <p:cNvSpPr>
            <a:spLocks noGrp="1"/>
          </p:cNvSpPr>
          <p:nvPr>
            <p:ph sz="quarter" idx="23"/>
          </p:nvPr>
        </p:nvSpPr>
        <p:spPr>
          <a:xfrm>
            <a:off x="736600" y="1289050"/>
            <a:ext cx="10718800" cy="752560"/>
          </a:xfrm>
        </p:spPr>
        <p:txBody>
          <a:bodyPr/>
          <a:lstStyle/>
          <a:p>
            <a:pPr>
              <a:lnSpc>
                <a:spcPct val="100000"/>
              </a:lnSpc>
            </a:pPr>
            <a:r>
              <a:rPr lang="en-US" altLang="en-US" dirty="0"/>
              <a:t>Figure 11 shows the result of zooming in to the viewing rectangle [1.2, 1.3] by [−0.2, 0.2].</a:t>
            </a:r>
          </a:p>
        </p:txBody>
      </p:sp>
      <p:sp>
        <p:nvSpPr>
          <p:cNvPr id="5" name="Content Placeholder 4">
            <a:extLst>
              <a:ext uri="{FF2B5EF4-FFF2-40B4-BE49-F238E27FC236}">
                <a16:creationId xmlns:a16="http://schemas.microsoft.com/office/drawing/2014/main" xmlns="" id="{7B7014B1-FF3C-4BF6-8CE9-EFF825AA5902}"/>
              </a:ext>
            </a:extLst>
          </p:cNvPr>
          <p:cNvSpPr>
            <a:spLocks noGrp="1"/>
          </p:cNvSpPr>
          <p:nvPr>
            <p:ph sz="quarter" idx="25"/>
          </p:nvPr>
        </p:nvSpPr>
        <p:spPr>
          <a:xfrm>
            <a:off x="5568969" y="5078071"/>
            <a:ext cx="898832" cy="243651"/>
          </a:xfrm>
        </p:spPr>
        <p:txBody>
          <a:bodyPr/>
          <a:lstStyle/>
          <a:p>
            <a:r>
              <a:rPr lang="en-US" altLang="en-US" sz="1200" b="1" dirty="0"/>
              <a:t>Figure 11</a:t>
            </a:r>
          </a:p>
        </p:txBody>
      </p:sp>
      <p:pic>
        <p:nvPicPr>
          <p:cNvPr id="7" name="Content Placeholder 6" descr="In the [1.2, 1.3] by [negative 0.2, 0.2] display window, a curve that appears to be a line intersects the x axis at 1.22. All values approximated.&#10;">
            <a:extLst>
              <a:ext uri="{FF2B5EF4-FFF2-40B4-BE49-F238E27FC236}">
                <a16:creationId xmlns:a16="http://schemas.microsoft.com/office/drawing/2014/main" xmlns="" id="{28EB573D-9856-4FFB-A1CC-A66383120AED}"/>
              </a:ext>
            </a:extLst>
          </p:cNvPr>
          <p:cNvPicPr>
            <a:picLocks noGrp="1" noChangeAspect="1"/>
          </p:cNvPicPr>
          <p:nvPr>
            <p:ph sz="quarter" idx="24"/>
          </p:nvPr>
        </p:nvPicPr>
        <p:blipFill>
          <a:blip r:embed="rId2"/>
          <a:stretch>
            <a:fillRect/>
          </a:stretch>
        </p:blipFill>
        <p:spPr>
          <a:xfrm>
            <a:off x="4019775" y="2215346"/>
            <a:ext cx="3855814" cy="2682312"/>
          </a:xfrm>
          <a:prstGeom prst="rect">
            <a:avLst/>
          </a:prstGeom>
        </p:spPr>
      </p:pic>
      <p:sp>
        <p:nvSpPr>
          <p:cNvPr id="6" name="Content Placeholder 5">
            <a:extLst>
              <a:ext uri="{FF2B5EF4-FFF2-40B4-BE49-F238E27FC236}">
                <a16:creationId xmlns:a16="http://schemas.microsoft.com/office/drawing/2014/main" xmlns="" id="{1C877FD6-D432-42CF-9ED0-091119ACB24D}"/>
              </a:ext>
            </a:extLst>
          </p:cNvPr>
          <p:cNvSpPr>
            <a:spLocks noGrp="1"/>
          </p:cNvSpPr>
          <p:nvPr>
            <p:ph sz="quarter" idx="26"/>
          </p:nvPr>
        </p:nvSpPr>
        <p:spPr>
          <a:xfrm>
            <a:off x="736600" y="5436513"/>
            <a:ext cx="10718800" cy="646567"/>
          </a:xfrm>
        </p:spPr>
        <p:txBody>
          <a:bodyPr/>
          <a:lstStyle/>
          <a:p>
            <a:r>
              <a:rPr lang="en-US" altLang="en-US" dirty="0"/>
              <a:t>In fact, the Intermediate Value Theorem plays a role in the very way these graphing devices work.</a:t>
            </a:r>
          </a:p>
        </p:txBody>
      </p:sp>
    </p:spTree>
    <p:extLst>
      <p:ext uri="{BB962C8B-B14F-4D97-AF65-F5344CB8AC3E}">
        <p14:creationId xmlns:p14="http://schemas.microsoft.com/office/powerpoint/2010/main" val="22063507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C01F42-C5C9-4D3D-BA52-7D1774EA274B}"/>
              </a:ext>
            </a:extLst>
          </p:cNvPr>
          <p:cNvSpPr>
            <a:spLocks noGrp="1"/>
          </p:cNvSpPr>
          <p:nvPr>
            <p:ph type="title"/>
          </p:nvPr>
        </p:nvSpPr>
        <p:spPr/>
        <p:txBody>
          <a:bodyPr/>
          <a:lstStyle/>
          <a:p>
            <a:r>
              <a:rPr lang="en-US" altLang="en-US" dirty="0" smtClean="0"/>
              <a:t>The Intermediate Value Theorem (7 of 7)</a:t>
            </a:r>
            <a:endParaRPr lang="en-US" dirty="0"/>
          </a:p>
        </p:txBody>
      </p:sp>
      <p:sp>
        <p:nvSpPr>
          <p:cNvPr id="3" name="Text Placeholder 2">
            <a:extLst>
              <a:ext uri="{FF2B5EF4-FFF2-40B4-BE49-F238E27FC236}">
                <a16:creationId xmlns:a16="http://schemas.microsoft.com/office/drawing/2014/main" xmlns="" id="{06874C0E-5889-4576-96D9-8658E6F1183E}"/>
              </a:ext>
            </a:extLst>
          </p:cNvPr>
          <p:cNvSpPr>
            <a:spLocks noGrp="1"/>
          </p:cNvSpPr>
          <p:nvPr>
            <p:ph type="body" sz="quarter" idx="15"/>
          </p:nvPr>
        </p:nvSpPr>
        <p:spPr>
          <a:xfrm>
            <a:off x="743576" y="1289684"/>
            <a:ext cx="10711543" cy="2367916"/>
          </a:xfrm>
        </p:spPr>
        <p:txBody>
          <a:bodyPr/>
          <a:lstStyle/>
          <a:p>
            <a:pPr>
              <a:lnSpc>
                <a:spcPct val="100000"/>
              </a:lnSpc>
              <a:spcAft>
                <a:spcPts val="600"/>
              </a:spcAft>
            </a:pPr>
            <a:r>
              <a:rPr lang="en-US" altLang="en-US" dirty="0"/>
              <a:t>A computer calculates a finite number of points on the graph and turns on the pixels that contain these calculated points.</a:t>
            </a:r>
          </a:p>
          <a:p>
            <a:pPr>
              <a:lnSpc>
                <a:spcPct val="100000"/>
              </a:lnSpc>
              <a:spcAft>
                <a:spcPts val="600"/>
              </a:spcAft>
            </a:pPr>
            <a:r>
              <a:rPr lang="en-US" altLang="en-US" dirty="0"/>
              <a:t>It assumes that the function is continuous and takes on all the intermediate values between two consecutive points.</a:t>
            </a:r>
          </a:p>
          <a:p>
            <a:pPr>
              <a:lnSpc>
                <a:spcPct val="100000"/>
              </a:lnSpc>
              <a:spcAft>
                <a:spcPts val="600"/>
              </a:spcAft>
            </a:pPr>
            <a:r>
              <a:rPr lang="en-US" altLang="en-US" dirty="0"/>
              <a:t>The computer therefore </a:t>
            </a:r>
            <a:r>
              <a:rPr lang="en-IN" altLang="en-US" dirty="0"/>
              <a:t>“connects the dots” </a:t>
            </a:r>
            <a:r>
              <a:rPr lang="en-US" altLang="en-US" dirty="0"/>
              <a:t>by turning on the intermediate pixels.</a:t>
            </a:r>
          </a:p>
        </p:txBody>
      </p:sp>
    </p:spTree>
    <p:extLst>
      <p:ext uri="{BB962C8B-B14F-4D97-AF65-F5344CB8AC3E}">
        <p14:creationId xmlns:p14="http://schemas.microsoft.com/office/powerpoint/2010/main" val="2710989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95EB0D41-14C6-418B-93EF-475556BBF2AC}"/>
              </a:ext>
            </a:extLst>
          </p:cNvPr>
          <p:cNvSpPr>
            <a:spLocks noGrp="1"/>
          </p:cNvSpPr>
          <p:nvPr>
            <p:ph type="title"/>
          </p:nvPr>
        </p:nvSpPr>
        <p:spPr>
          <a:xfrm>
            <a:off x="838200" y="399814"/>
            <a:ext cx="10515600" cy="672105"/>
          </a:xfrm>
        </p:spPr>
        <p:txBody>
          <a:bodyPr/>
          <a:lstStyle/>
          <a:p>
            <a:r>
              <a:rPr lang="en-US" altLang="en-US" dirty="0" smtClean="0"/>
              <a:t>Continuity of a Function</a:t>
            </a:r>
            <a:r>
              <a:rPr lang="en-US" altLang="en-US" b="0" dirty="0" smtClean="0"/>
              <a:t> (1 </a:t>
            </a:r>
            <a:r>
              <a:rPr lang="en-US" altLang="en-US" b="0" dirty="0"/>
              <a:t>of </a:t>
            </a:r>
            <a:r>
              <a:rPr lang="en-US" altLang="en-US" b="0" dirty="0" smtClean="0"/>
              <a:t>8)</a:t>
            </a:r>
            <a:endParaRPr lang="en-US" dirty="0"/>
          </a:p>
        </p:txBody>
      </p:sp>
      <p:sp>
        <p:nvSpPr>
          <p:cNvPr id="20" name="Content Placeholder 19">
            <a:extLst>
              <a:ext uri="{FF2B5EF4-FFF2-40B4-BE49-F238E27FC236}">
                <a16:creationId xmlns:a16="http://schemas.microsoft.com/office/drawing/2014/main" xmlns="" id="{CC53D2D1-7D79-4F90-B458-D20090A1C7A1}"/>
              </a:ext>
            </a:extLst>
          </p:cNvPr>
          <p:cNvSpPr>
            <a:spLocks noGrp="1"/>
          </p:cNvSpPr>
          <p:nvPr>
            <p:ph sz="quarter" idx="23"/>
          </p:nvPr>
        </p:nvSpPr>
        <p:spPr>
          <a:xfrm>
            <a:off x="736600" y="1289049"/>
            <a:ext cx="10718800" cy="2578863"/>
          </a:xfrm>
        </p:spPr>
        <p:txBody>
          <a:bodyPr/>
          <a:lstStyle/>
          <a:p>
            <a:pPr>
              <a:lnSpc>
                <a:spcPct val="100000"/>
              </a:lnSpc>
              <a:spcAft>
                <a:spcPts val="600"/>
              </a:spcAft>
            </a:pPr>
            <a:r>
              <a:rPr lang="en-US" altLang="en-US" dirty="0"/>
              <a:t>The limit of a function as </a:t>
            </a:r>
            <a:r>
              <a:rPr lang="en-US" altLang="en-US" i="1" dirty="0"/>
              <a:t>x</a:t>
            </a:r>
            <a:r>
              <a:rPr lang="en-US" altLang="en-US" dirty="0"/>
              <a:t> approaches </a:t>
            </a:r>
            <a:r>
              <a:rPr lang="en-US" altLang="en-US" i="1" dirty="0"/>
              <a:t>a</a:t>
            </a:r>
            <a:r>
              <a:rPr lang="en-US" altLang="en-US" dirty="0"/>
              <a:t> can often be found simply by calculating the value of the function at </a:t>
            </a:r>
            <a:r>
              <a:rPr lang="en-US" altLang="en-US" i="1" dirty="0"/>
              <a:t>a</a:t>
            </a:r>
            <a:r>
              <a:rPr lang="en-US" altLang="en-US" dirty="0"/>
              <a:t>. Functions with this property are called </a:t>
            </a:r>
            <a:r>
              <a:rPr lang="en-US" altLang="en-US" i="1" dirty="0"/>
              <a:t>continuous at a</a:t>
            </a:r>
            <a:r>
              <a:rPr lang="en-US" altLang="en-US" dirty="0"/>
              <a:t>.</a:t>
            </a:r>
          </a:p>
          <a:p>
            <a:pPr>
              <a:lnSpc>
                <a:spcPct val="100000"/>
              </a:lnSpc>
              <a:spcAft>
                <a:spcPts val="600"/>
              </a:spcAft>
            </a:pPr>
            <a:r>
              <a:rPr lang="en-US" altLang="en-US" dirty="0"/>
              <a:t>We will see that the mathematical definition of continuity corresponds closely with the meaning of the word </a:t>
            </a:r>
            <a:r>
              <a:rPr lang="en-US" altLang="en-US" i="1" dirty="0"/>
              <a:t>continuity </a:t>
            </a:r>
            <a:r>
              <a:rPr lang="en-US" altLang="en-US" dirty="0"/>
              <a:t>in everyday language. </a:t>
            </a:r>
            <a:r>
              <a:rPr lang="en-US" altLang="en-US" dirty="0" smtClean="0"/>
              <a:t>(</a:t>
            </a:r>
            <a:r>
              <a:rPr lang="en-US" dirty="0" smtClean="0">
                <a:latin typeface="TimesLTStd-Roman"/>
              </a:rPr>
              <a:t>A continuous </a:t>
            </a:r>
            <a:r>
              <a:rPr lang="en-IN" dirty="0" smtClean="0">
                <a:latin typeface="TimesLTStd-Roman"/>
              </a:rPr>
              <a:t>process is one that takes place without interruption</a:t>
            </a:r>
            <a:r>
              <a:rPr lang="en-US" altLang="en-US" dirty="0" smtClean="0"/>
              <a:t>.)</a:t>
            </a:r>
            <a:endParaRPr lang="en-US" altLang="en-US" dirty="0"/>
          </a:p>
        </p:txBody>
      </p:sp>
      <p:sp>
        <p:nvSpPr>
          <p:cNvPr id="21" name="Content Placeholder 20">
            <a:extLst>
              <a:ext uri="{FF2B5EF4-FFF2-40B4-BE49-F238E27FC236}">
                <a16:creationId xmlns:a16="http://schemas.microsoft.com/office/drawing/2014/main" xmlns="" id="{1BA7EFD8-AA89-4EE6-A5FA-3A2725903204}"/>
              </a:ext>
            </a:extLst>
          </p:cNvPr>
          <p:cNvSpPr>
            <a:spLocks noGrp="1"/>
          </p:cNvSpPr>
          <p:nvPr>
            <p:ph sz="quarter" idx="24"/>
          </p:nvPr>
        </p:nvSpPr>
        <p:spPr>
          <a:xfrm>
            <a:off x="736600" y="4158122"/>
            <a:ext cx="10712450" cy="401638"/>
          </a:xfrm>
        </p:spPr>
        <p:txBody>
          <a:bodyPr/>
          <a:lstStyle/>
          <a:p>
            <a:r>
              <a:rPr lang="en-US" b="1" dirty="0">
                <a:solidFill>
                  <a:srgbClr val="EF2E24"/>
                </a:solidFill>
              </a:rPr>
              <a:t>1 Definition</a:t>
            </a:r>
            <a:r>
              <a:rPr lang="en-US" dirty="0">
                <a:solidFill>
                  <a:srgbClr val="EF2E24"/>
                </a:solidFill>
              </a:rPr>
              <a:t> </a:t>
            </a:r>
            <a:r>
              <a:rPr lang="en-US" dirty="0"/>
              <a:t>A function </a:t>
            </a:r>
            <a:r>
              <a:rPr lang="en-US" i="1" dirty="0"/>
              <a:t>f</a:t>
            </a:r>
            <a:r>
              <a:rPr lang="en-US" dirty="0"/>
              <a:t> is </a:t>
            </a:r>
            <a:r>
              <a:rPr lang="en-US" b="1" dirty="0"/>
              <a:t>continuous at a number </a:t>
            </a:r>
            <a:r>
              <a:rPr lang="en-US" b="1" i="1" dirty="0"/>
              <a:t>a</a:t>
            </a:r>
            <a:r>
              <a:rPr lang="en-US" b="1" dirty="0"/>
              <a:t> </a:t>
            </a:r>
            <a:r>
              <a:rPr lang="en-US" b="1" dirty="0" smtClean="0"/>
              <a:t>if </a:t>
            </a:r>
            <a:endParaRPr lang="en-US" b="1" dirty="0"/>
          </a:p>
        </p:txBody>
      </p:sp>
      <p:graphicFrame>
        <p:nvGraphicFramePr>
          <p:cNvPr id="29" name="Content Placeholder 28" descr="lim_(x right arrow) (f(x)) = f(a)">
            <a:extLst>
              <a:ext uri="{FF2B5EF4-FFF2-40B4-BE49-F238E27FC236}">
                <a16:creationId xmlns:a16="http://schemas.microsoft.com/office/drawing/2014/main" xmlns="" id="{BDE66BE1-98CA-4A14-ADCB-9C71A4312CDE}"/>
              </a:ext>
            </a:extLst>
          </p:cNvPr>
          <p:cNvGraphicFramePr>
            <a:graphicFrameLocks noGrp="1" noChangeAspect="1"/>
          </p:cNvGraphicFramePr>
          <p:nvPr>
            <p:ph sz="quarter" idx="25"/>
            <p:extLst>
              <p:ext uri="{D42A27DB-BD31-4B8C-83A1-F6EECF244321}">
                <p14:modId xmlns:p14="http://schemas.microsoft.com/office/powerpoint/2010/main" val="1710234686"/>
              </p:ext>
            </p:extLst>
          </p:nvPr>
        </p:nvGraphicFramePr>
        <p:xfrm>
          <a:off x="5108575" y="4849970"/>
          <a:ext cx="1968500" cy="520700"/>
        </p:xfrm>
        <a:graphic>
          <a:graphicData uri="http://schemas.openxmlformats.org/presentationml/2006/ole">
            <mc:AlternateContent xmlns:mc="http://schemas.openxmlformats.org/markup-compatibility/2006">
              <mc:Choice xmlns:v="urn:schemas-microsoft-com:vml" Requires="v">
                <p:oleObj spid="_x0000_s411795" name="Equation" r:id="rId3" imgW="1968500" imgH="520700" progId="Equation.DSMT4">
                  <p:embed/>
                </p:oleObj>
              </mc:Choice>
              <mc:Fallback>
                <p:oleObj name="Equation" r:id="rId3" imgW="1968500" imgH="520700" progId="Equation.DSMT4">
                  <p:embed/>
                  <p:pic>
                    <p:nvPicPr>
                      <p:cNvPr id="0" name="Picture 96" descr="lim_(x right arrow) f(x) =f(a)"/>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8575" y="4849970"/>
                        <a:ext cx="19685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218546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EB0D41-14C6-418B-93EF-475556BBF2AC}"/>
              </a:ext>
            </a:extLst>
          </p:cNvPr>
          <p:cNvSpPr>
            <a:spLocks noGrp="1"/>
          </p:cNvSpPr>
          <p:nvPr>
            <p:ph type="title"/>
          </p:nvPr>
        </p:nvSpPr>
        <p:spPr/>
        <p:txBody>
          <a:bodyPr/>
          <a:lstStyle/>
          <a:p>
            <a:r>
              <a:rPr lang="en-US" altLang="en-US" dirty="0" smtClean="0"/>
              <a:t>Continuity of a Function (2 of 8)</a:t>
            </a:r>
            <a:endParaRPr lang="en-US" dirty="0"/>
          </a:p>
        </p:txBody>
      </p:sp>
      <p:sp>
        <p:nvSpPr>
          <p:cNvPr id="3" name="Content Placeholder 2">
            <a:extLst>
              <a:ext uri="{FF2B5EF4-FFF2-40B4-BE49-F238E27FC236}">
                <a16:creationId xmlns:a16="http://schemas.microsoft.com/office/drawing/2014/main" xmlns="" id="{55B2B9DC-FE97-4285-AC14-56EE38868240}"/>
              </a:ext>
            </a:extLst>
          </p:cNvPr>
          <p:cNvSpPr>
            <a:spLocks noGrp="1"/>
          </p:cNvSpPr>
          <p:nvPr>
            <p:ph sz="quarter" idx="23"/>
          </p:nvPr>
        </p:nvSpPr>
        <p:spPr>
          <a:xfrm>
            <a:off x="736600" y="1289049"/>
            <a:ext cx="10718800" cy="852995"/>
          </a:xfrm>
        </p:spPr>
        <p:txBody>
          <a:bodyPr/>
          <a:lstStyle/>
          <a:p>
            <a:pPr>
              <a:lnSpc>
                <a:spcPct val="100000"/>
              </a:lnSpc>
              <a:spcAft>
                <a:spcPts val="600"/>
              </a:spcAft>
            </a:pPr>
            <a:r>
              <a:rPr lang="en-US" altLang="en-US" dirty="0">
                <a:latin typeface="Arial" panose="020B0604020202020204" pitchFamily="34" charset="0"/>
                <a:cs typeface="Arial" panose="020B0604020202020204" pitchFamily="34" charset="0"/>
              </a:rPr>
              <a:t>Notice that Definition 1 implicitly requires three things if </a:t>
            </a:r>
            <a:r>
              <a:rPr lang="en-US" altLang="en-US" i="1" dirty="0">
                <a:latin typeface="Arial" panose="020B0604020202020204" pitchFamily="34" charset="0"/>
                <a:cs typeface="Arial" panose="020B0604020202020204" pitchFamily="34" charset="0"/>
              </a:rPr>
              <a:t>f</a:t>
            </a:r>
            <a:r>
              <a:rPr lang="en-US" altLang="en-US" dirty="0">
                <a:latin typeface="Arial" panose="020B0604020202020204" pitchFamily="34" charset="0"/>
                <a:cs typeface="Arial" panose="020B0604020202020204" pitchFamily="34" charset="0"/>
              </a:rPr>
              <a:t> is continuous at </a:t>
            </a:r>
            <a:r>
              <a:rPr lang="en-US" altLang="en-US" i="1" dirty="0">
                <a:latin typeface="Arial" panose="020B0604020202020204" pitchFamily="34" charset="0"/>
                <a:cs typeface="Arial" panose="020B0604020202020204" pitchFamily="34" charset="0"/>
              </a:rPr>
              <a:t>a</a:t>
            </a:r>
            <a:r>
              <a:rPr lang="en-US" altLang="en-US" dirty="0">
                <a:latin typeface="Arial" panose="020B0604020202020204" pitchFamily="34" charset="0"/>
                <a:cs typeface="Arial" panose="020B0604020202020204" pitchFamily="34" charset="0"/>
              </a:rPr>
              <a:t>:</a:t>
            </a:r>
          </a:p>
          <a:p>
            <a:pPr marL="402336" indent="-402336">
              <a:lnSpc>
                <a:spcPct val="100000"/>
              </a:lnSpc>
              <a:spcAft>
                <a:spcPts val="600"/>
              </a:spcAft>
              <a:buFont typeface="+mj-lt"/>
              <a:buAutoNum type="arabicPeriod"/>
            </a:pPr>
            <a:r>
              <a:rPr lang="en-US" altLang="en-US" dirty="0" smtClean="0">
                <a:latin typeface="Arial" panose="020B0604020202020204" pitchFamily="34" charset="0"/>
                <a:cs typeface="Arial" panose="020B0604020202020204" pitchFamily="34" charset="0"/>
              </a:rPr>
              <a:t>​</a:t>
            </a:r>
            <a:r>
              <a:rPr lang="en-US" altLang="en-US" i="1" dirty="0" smtClean="0">
                <a:latin typeface="Arial" panose="020B0604020202020204" pitchFamily="34" charset="0"/>
                <a:cs typeface="Arial" panose="020B0604020202020204" pitchFamily="34" charset="0"/>
              </a:rPr>
              <a:t>f</a:t>
            </a:r>
            <a:r>
              <a:rPr lang="en-US" altLang="en-US" sz="400" i="1" dirty="0" smtClean="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a:t>
            </a:r>
            <a:r>
              <a:rPr lang="en-US" altLang="en-US" i="1" dirty="0">
                <a:latin typeface="Arial" panose="020B0604020202020204" pitchFamily="34" charset="0"/>
                <a:cs typeface="Arial" panose="020B0604020202020204" pitchFamily="34" charset="0"/>
              </a:rPr>
              <a:t>a</a:t>
            </a:r>
            <a:r>
              <a:rPr lang="en-US" altLang="en-US" dirty="0">
                <a:latin typeface="Arial" panose="020B0604020202020204" pitchFamily="34" charset="0"/>
                <a:cs typeface="Arial" panose="020B0604020202020204" pitchFamily="34" charset="0"/>
              </a:rPr>
              <a:t>) is defined (that is, </a:t>
            </a:r>
            <a:r>
              <a:rPr lang="en-US" altLang="en-US" i="1" dirty="0">
                <a:latin typeface="Arial" panose="020B0604020202020204" pitchFamily="34" charset="0"/>
                <a:cs typeface="Arial" panose="020B0604020202020204" pitchFamily="34" charset="0"/>
              </a:rPr>
              <a:t>a </a:t>
            </a:r>
            <a:r>
              <a:rPr lang="en-US" altLang="en-US" dirty="0">
                <a:latin typeface="Arial" panose="020B0604020202020204" pitchFamily="34" charset="0"/>
                <a:cs typeface="Arial" panose="020B0604020202020204" pitchFamily="34" charset="0"/>
              </a:rPr>
              <a:t>is in the domain of </a:t>
            </a:r>
            <a:r>
              <a:rPr lang="en-US" altLang="en-US" i="1" dirty="0">
                <a:latin typeface="Arial" panose="020B0604020202020204" pitchFamily="34" charset="0"/>
                <a:cs typeface="Arial" panose="020B0604020202020204" pitchFamily="34" charset="0"/>
              </a:rPr>
              <a:t>f</a:t>
            </a:r>
            <a:r>
              <a:rPr lang="en-US" altLang="en-US" sz="1200" i="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a:t>
            </a:r>
          </a:p>
        </p:txBody>
      </p:sp>
      <p:sp>
        <p:nvSpPr>
          <p:cNvPr id="4" name="Content Placeholder 3">
            <a:extLst>
              <a:ext uri="{FF2B5EF4-FFF2-40B4-BE49-F238E27FC236}">
                <a16:creationId xmlns:a16="http://schemas.microsoft.com/office/drawing/2014/main" xmlns="" id="{F4C105E7-ED9D-4A6B-BFAD-3F23E0120A69}"/>
              </a:ext>
            </a:extLst>
          </p:cNvPr>
          <p:cNvSpPr>
            <a:spLocks noGrp="1"/>
          </p:cNvSpPr>
          <p:nvPr>
            <p:ph sz="quarter" idx="24"/>
          </p:nvPr>
        </p:nvSpPr>
        <p:spPr>
          <a:xfrm>
            <a:off x="730250" y="2503281"/>
            <a:ext cx="257892" cy="296803"/>
          </a:xfrm>
        </p:spPr>
        <p:txBody>
          <a:bodyPr/>
          <a:lstStyle/>
          <a:p>
            <a:pPr marL="457200" indent="-457200">
              <a:buFont typeface="+mj-lt"/>
              <a:buAutoNum type="arabicPeriod" startAt="2"/>
            </a:pPr>
            <a:r>
              <a:rPr lang="en-US" dirty="0"/>
              <a:t> </a:t>
            </a:r>
          </a:p>
        </p:txBody>
      </p:sp>
      <p:graphicFrame>
        <p:nvGraphicFramePr>
          <p:cNvPr id="20" name="Content Placeholder 19" descr="lim_(x right arrow a) (f(x)) exists">
            <a:extLst>
              <a:ext uri="{FF2B5EF4-FFF2-40B4-BE49-F238E27FC236}">
                <a16:creationId xmlns:a16="http://schemas.microsoft.com/office/drawing/2014/main" xmlns="" id="{A65D9F5C-47EE-4CB2-8713-103F7E596A03}"/>
              </a:ext>
            </a:extLst>
          </p:cNvPr>
          <p:cNvGraphicFramePr>
            <a:graphicFrameLocks noGrp="1" noChangeAspect="1"/>
          </p:cNvGraphicFramePr>
          <p:nvPr>
            <p:ph sz="quarter" idx="25"/>
            <p:extLst>
              <p:ext uri="{D42A27DB-BD31-4B8C-83A1-F6EECF244321}">
                <p14:modId xmlns:p14="http://schemas.microsoft.com/office/powerpoint/2010/main" val="3291344236"/>
              </p:ext>
            </p:extLst>
          </p:nvPr>
        </p:nvGraphicFramePr>
        <p:xfrm>
          <a:off x="1154113" y="2469014"/>
          <a:ext cx="1912937" cy="503237"/>
        </p:xfrm>
        <a:graphic>
          <a:graphicData uri="http://schemas.openxmlformats.org/presentationml/2006/ole">
            <mc:AlternateContent xmlns:mc="http://schemas.openxmlformats.org/markup-compatibility/2006">
              <mc:Choice xmlns:v="urn:schemas-microsoft-com:vml" Requires="v">
                <p:oleObj spid="_x0000_s412964" name="Equation" r:id="rId3" imgW="1981200" imgH="520700" progId="Equation.DSMT4">
                  <p:embed/>
                </p:oleObj>
              </mc:Choice>
              <mc:Fallback>
                <p:oleObj name="Equation" r:id="rId3" imgW="1981200" imgH="520700" progId="Equation.DSMT4">
                  <p:embed/>
                  <p:pic>
                    <p:nvPicPr>
                      <p:cNvPr id="0" name="Picture 190" descr="lim_(x right arrow a) f(x) exists"/>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4113" y="2469014"/>
                        <a:ext cx="1912937"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a:extLst>
              <a:ext uri="{FF2B5EF4-FFF2-40B4-BE49-F238E27FC236}">
                <a16:creationId xmlns:a16="http://schemas.microsoft.com/office/drawing/2014/main" xmlns="" id="{2318CC03-0DC0-4341-AE6F-E6B1ECB74DAA}"/>
              </a:ext>
            </a:extLst>
          </p:cNvPr>
          <p:cNvSpPr>
            <a:spLocks noGrp="1"/>
          </p:cNvSpPr>
          <p:nvPr>
            <p:ph sz="quarter" idx="26"/>
          </p:nvPr>
        </p:nvSpPr>
        <p:spPr>
          <a:xfrm>
            <a:off x="736600" y="3172353"/>
            <a:ext cx="345026" cy="333805"/>
          </a:xfrm>
        </p:spPr>
        <p:txBody>
          <a:bodyPr/>
          <a:lstStyle/>
          <a:p>
            <a:pPr marL="457200" indent="-457200">
              <a:buFont typeface="+mj-lt"/>
              <a:buAutoNum type="arabicPeriod" startAt="3"/>
            </a:pPr>
            <a:r>
              <a:rPr lang="en-US" dirty="0"/>
              <a:t> </a:t>
            </a:r>
          </a:p>
        </p:txBody>
      </p:sp>
      <p:graphicFrame>
        <p:nvGraphicFramePr>
          <p:cNvPr id="22" name="Content Placeholder 21" descr="lim_(x right arrow) (f(x)) = f(a)">
            <a:extLst>
              <a:ext uri="{FF2B5EF4-FFF2-40B4-BE49-F238E27FC236}">
                <a16:creationId xmlns:a16="http://schemas.microsoft.com/office/drawing/2014/main" xmlns="" id="{0B3FFF7A-9272-49CF-ABE6-E79C5F931C3E}"/>
              </a:ext>
            </a:extLst>
          </p:cNvPr>
          <p:cNvGraphicFramePr>
            <a:graphicFrameLocks noGrp="1" noChangeAspect="1"/>
          </p:cNvGraphicFramePr>
          <p:nvPr>
            <p:ph sz="quarter" idx="27"/>
            <p:extLst>
              <p:ext uri="{D42A27DB-BD31-4B8C-83A1-F6EECF244321}">
                <p14:modId xmlns:p14="http://schemas.microsoft.com/office/powerpoint/2010/main" val="1125557026"/>
              </p:ext>
            </p:extLst>
          </p:nvPr>
        </p:nvGraphicFramePr>
        <p:xfrm>
          <a:off x="1147763" y="3150051"/>
          <a:ext cx="1968500" cy="520700"/>
        </p:xfrm>
        <a:graphic>
          <a:graphicData uri="http://schemas.openxmlformats.org/presentationml/2006/ole">
            <mc:AlternateContent xmlns:mc="http://schemas.openxmlformats.org/markup-compatibility/2006">
              <mc:Choice xmlns:v="urn:schemas-microsoft-com:vml" Requires="v">
                <p:oleObj spid="_x0000_s412965" name="Equation" r:id="rId5" imgW="1968500" imgH="520700" progId="Equation.DSMT4">
                  <p:embed/>
                </p:oleObj>
              </mc:Choice>
              <mc:Fallback>
                <p:oleObj name="Equation" r:id="rId5" imgW="1968500" imgH="520700" progId="Equation.DSMT4">
                  <p:embed/>
                  <p:pic>
                    <p:nvPicPr>
                      <p:cNvPr id="0" name="Picture 191" descr="lim_(x right arrow a) f(x) = f(a)&#10;"/>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7763" y="3150051"/>
                        <a:ext cx="19685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Content Placeholder 8">
            <a:extLst>
              <a:ext uri="{FF2B5EF4-FFF2-40B4-BE49-F238E27FC236}">
                <a16:creationId xmlns:a16="http://schemas.microsoft.com/office/drawing/2014/main" xmlns="" id="{3287ADC2-BE8D-4966-97DD-544EFF62E6C2}"/>
              </a:ext>
            </a:extLst>
          </p:cNvPr>
          <p:cNvSpPr>
            <a:spLocks noGrp="1"/>
          </p:cNvSpPr>
          <p:nvPr>
            <p:ph sz="quarter" idx="28"/>
          </p:nvPr>
        </p:nvSpPr>
        <p:spPr>
          <a:xfrm>
            <a:off x="736600" y="3884528"/>
            <a:ext cx="10706100" cy="1073610"/>
          </a:xfrm>
        </p:spPr>
        <p:txBody>
          <a:bodyPr/>
          <a:lstStyle/>
          <a:p>
            <a:r>
              <a:rPr lang="en-US" altLang="en-US" dirty="0"/>
              <a:t>The definition says that </a:t>
            </a:r>
            <a:r>
              <a:rPr lang="en-US" altLang="en-US" i="1" dirty="0"/>
              <a:t>f</a:t>
            </a:r>
            <a:r>
              <a:rPr lang="en-US" altLang="en-US" dirty="0"/>
              <a:t> is continuous at </a:t>
            </a:r>
            <a:r>
              <a:rPr lang="en-US" altLang="en-US" i="1" dirty="0"/>
              <a:t>a</a:t>
            </a:r>
            <a:r>
              <a:rPr lang="en-US" altLang="en-US" dirty="0"/>
              <a:t> if </a:t>
            </a:r>
            <a:r>
              <a:rPr lang="en-US" altLang="en-US" i="1" dirty="0"/>
              <a:t>f</a:t>
            </a:r>
            <a:r>
              <a:rPr lang="en-US" altLang="en-US" sz="400" i="1" dirty="0"/>
              <a:t> </a:t>
            </a:r>
            <a:r>
              <a:rPr lang="en-US" altLang="en-US" dirty="0"/>
              <a:t>(</a:t>
            </a:r>
            <a:r>
              <a:rPr lang="en-US" altLang="en-US" i="1" dirty="0"/>
              <a:t>x</a:t>
            </a:r>
            <a:r>
              <a:rPr lang="en-US" altLang="en-US" dirty="0"/>
              <a:t>) approaches </a:t>
            </a:r>
            <a:r>
              <a:rPr lang="en-US" altLang="en-US" i="1" dirty="0"/>
              <a:t>f</a:t>
            </a:r>
            <a:r>
              <a:rPr lang="en-US" altLang="en-US" sz="400" i="1" dirty="0"/>
              <a:t> </a:t>
            </a:r>
            <a:r>
              <a:rPr lang="en-US" altLang="en-US" dirty="0"/>
              <a:t>(</a:t>
            </a:r>
            <a:r>
              <a:rPr lang="en-US" altLang="en-US" i="1" dirty="0"/>
              <a:t>a</a:t>
            </a:r>
            <a:r>
              <a:rPr lang="en-US" altLang="en-US" dirty="0"/>
              <a:t>) as </a:t>
            </a:r>
            <a:r>
              <a:rPr lang="en-US" altLang="en-US" i="1" dirty="0"/>
              <a:t>x </a:t>
            </a:r>
            <a:r>
              <a:rPr lang="en-US" altLang="en-US" dirty="0"/>
              <a:t>approaches </a:t>
            </a:r>
            <a:r>
              <a:rPr lang="en-US" altLang="en-US" i="1" dirty="0"/>
              <a:t>a</a:t>
            </a:r>
            <a:r>
              <a:rPr lang="en-US" altLang="en-US" dirty="0"/>
              <a:t>. Thus a continuous function </a:t>
            </a:r>
            <a:r>
              <a:rPr lang="en-US" altLang="en-US" i="1" dirty="0"/>
              <a:t>f</a:t>
            </a:r>
            <a:r>
              <a:rPr lang="en-US" altLang="en-US" dirty="0"/>
              <a:t> has the property that a small change in </a:t>
            </a:r>
            <a:r>
              <a:rPr lang="en-US" altLang="en-US" i="1" dirty="0"/>
              <a:t>x </a:t>
            </a:r>
            <a:r>
              <a:rPr lang="en-US" altLang="en-US" dirty="0"/>
              <a:t>produces only a small change in </a:t>
            </a:r>
            <a:r>
              <a:rPr lang="en-US" altLang="en-US" i="1" dirty="0"/>
              <a:t>f</a:t>
            </a:r>
            <a:r>
              <a:rPr lang="en-US" altLang="en-US" sz="400" i="1" dirty="0"/>
              <a:t> </a:t>
            </a:r>
            <a:r>
              <a:rPr lang="en-US" altLang="en-US" dirty="0"/>
              <a:t>(</a:t>
            </a:r>
            <a:r>
              <a:rPr lang="en-US" altLang="en-US" i="1" dirty="0"/>
              <a:t>x</a:t>
            </a:r>
            <a:r>
              <a:rPr lang="en-US" altLang="en-US" dirty="0"/>
              <a:t>).</a:t>
            </a:r>
          </a:p>
        </p:txBody>
      </p:sp>
    </p:spTree>
    <p:extLst>
      <p:ext uri="{BB962C8B-B14F-4D97-AF65-F5344CB8AC3E}">
        <p14:creationId xmlns:p14="http://schemas.microsoft.com/office/powerpoint/2010/main" val="18695636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xmlns="" id="{0E8D0420-8BFA-4005-8430-A1425652A923}"/>
              </a:ext>
            </a:extLst>
          </p:cNvPr>
          <p:cNvSpPr>
            <a:spLocks noGrp="1"/>
          </p:cNvSpPr>
          <p:nvPr>
            <p:ph type="title"/>
          </p:nvPr>
        </p:nvSpPr>
        <p:spPr/>
        <p:txBody>
          <a:bodyPr/>
          <a:lstStyle/>
          <a:p>
            <a:r>
              <a:rPr lang="en-US" altLang="en-US" dirty="0" smtClean="0"/>
              <a:t>Continuity of a Function (3 of 8)</a:t>
            </a:r>
            <a:endParaRPr lang="en-US" dirty="0"/>
          </a:p>
        </p:txBody>
      </p:sp>
      <p:sp>
        <p:nvSpPr>
          <p:cNvPr id="20" name="Text Placeholder 19">
            <a:extLst>
              <a:ext uri="{FF2B5EF4-FFF2-40B4-BE49-F238E27FC236}">
                <a16:creationId xmlns:a16="http://schemas.microsoft.com/office/drawing/2014/main" xmlns="" id="{22BD89A1-62DF-4915-88F2-A4EB4E95F570}"/>
              </a:ext>
            </a:extLst>
          </p:cNvPr>
          <p:cNvSpPr>
            <a:spLocks noGrp="1"/>
          </p:cNvSpPr>
          <p:nvPr>
            <p:ph type="body" sz="quarter" idx="15"/>
          </p:nvPr>
        </p:nvSpPr>
        <p:spPr/>
        <p:txBody>
          <a:bodyPr/>
          <a:lstStyle/>
          <a:p>
            <a:pPr>
              <a:lnSpc>
                <a:spcPct val="100000"/>
              </a:lnSpc>
              <a:spcAft>
                <a:spcPts val="600"/>
              </a:spcAft>
            </a:pPr>
            <a:r>
              <a:rPr lang="en-US" altLang="en-US" dirty="0"/>
              <a:t>In fact, the change in </a:t>
            </a:r>
            <a:r>
              <a:rPr lang="en-US" altLang="en-US" i="1" dirty="0"/>
              <a:t>f</a:t>
            </a:r>
            <a:r>
              <a:rPr lang="en-US" altLang="en-US" sz="400" i="1" dirty="0"/>
              <a:t> </a:t>
            </a:r>
            <a:r>
              <a:rPr lang="en-US" altLang="en-US" dirty="0"/>
              <a:t>(</a:t>
            </a:r>
            <a:r>
              <a:rPr lang="en-US" altLang="en-US" i="1" dirty="0"/>
              <a:t>x</a:t>
            </a:r>
            <a:r>
              <a:rPr lang="en-US" altLang="en-US" dirty="0"/>
              <a:t>) can be kept as small as we please by keeping the change in </a:t>
            </a:r>
            <a:r>
              <a:rPr lang="en-US" altLang="en-US" i="1" dirty="0"/>
              <a:t>x</a:t>
            </a:r>
            <a:r>
              <a:rPr lang="en-US" altLang="en-US" dirty="0"/>
              <a:t> sufficiently small.</a:t>
            </a:r>
          </a:p>
          <a:p>
            <a:pPr>
              <a:lnSpc>
                <a:spcPct val="100000"/>
              </a:lnSpc>
              <a:spcAft>
                <a:spcPts val="600"/>
              </a:spcAft>
            </a:pPr>
            <a:r>
              <a:rPr lang="en-US" altLang="en-US" dirty="0"/>
              <a:t>If </a:t>
            </a:r>
            <a:r>
              <a:rPr lang="en-US" altLang="en-US" i="1" dirty="0"/>
              <a:t>f</a:t>
            </a:r>
            <a:r>
              <a:rPr lang="en-US" altLang="en-US" dirty="0"/>
              <a:t> is defined near </a:t>
            </a:r>
            <a:r>
              <a:rPr lang="en-US" altLang="en-US" i="1" dirty="0"/>
              <a:t>a</a:t>
            </a:r>
            <a:r>
              <a:rPr lang="en-US" altLang="en-US" dirty="0"/>
              <a:t> (in other words, </a:t>
            </a:r>
            <a:r>
              <a:rPr lang="en-US" altLang="en-US" i="1" dirty="0"/>
              <a:t>f</a:t>
            </a:r>
            <a:r>
              <a:rPr lang="en-US" altLang="en-US" dirty="0"/>
              <a:t> is defined on an open interval containing </a:t>
            </a:r>
            <a:r>
              <a:rPr lang="en-US" altLang="en-US" i="1" dirty="0"/>
              <a:t>a</a:t>
            </a:r>
            <a:r>
              <a:rPr lang="en-US" altLang="en-US" dirty="0"/>
              <a:t>, except perhaps at </a:t>
            </a:r>
            <a:r>
              <a:rPr lang="en-US" altLang="en-US" i="1" dirty="0"/>
              <a:t>a</a:t>
            </a:r>
            <a:r>
              <a:rPr lang="en-US" altLang="en-US" dirty="0"/>
              <a:t>), we say that </a:t>
            </a:r>
            <a:r>
              <a:rPr lang="en-US" altLang="en-US" i="1" dirty="0"/>
              <a:t>f</a:t>
            </a:r>
            <a:r>
              <a:rPr lang="en-US" altLang="en-US" dirty="0"/>
              <a:t> is </a:t>
            </a:r>
            <a:r>
              <a:rPr lang="en-US" altLang="en-US" b="1" dirty="0"/>
              <a:t>discontinuous at </a:t>
            </a:r>
            <a:r>
              <a:rPr lang="en-US" altLang="en-US" b="1" i="1" dirty="0"/>
              <a:t>a </a:t>
            </a:r>
            <a:r>
              <a:rPr lang="en-US" altLang="en-US" dirty="0"/>
              <a:t>(or </a:t>
            </a:r>
            <a:r>
              <a:rPr lang="en-US" altLang="en-US" i="1" dirty="0"/>
              <a:t>f</a:t>
            </a:r>
            <a:r>
              <a:rPr lang="en-US" altLang="en-US" dirty="0"/>
              <a:t> has a </a:t>
            </a:r>
            <a:r>
              <a:rPr lang="en-US" altLang="en-US" b="1" dirty="0"/>
              <a:t>discontinuity </a:t>
            </a:r>
            <a:r>
              <a:rPr lang="en-US" altLang="en-US" dirty="0"/>
              <a:t>at </a:t>
            </a:r>
            <a:r>
              <a:rPr lang="en-US" altLang="en-US" i="1" dirty="0"/>
              <a:t>a</a:t>
            </a:r>
            <a:r>
              <a:rPr lang="en-US" altLang="en-US" dirty="0"/>
              <a:t>) if </a:t>
            </a:r>
            <a:r>
              <a:rPr lang="en-US" altLang="en-US" i="1" dirty="0"/>
              <a:t>f</a:t>
            </a:r>
            <a:r>
              <a:rPr lang="en-US" altLang="en-US" dirty="0"/>
              <a:t> is not continuous at </a:t>
            </a:r>
            <a:r>
              <a:rPr lang="en-US" altLang="en-US" i="1" dirty="0"/>
              <a:t>a</a:t>
            </a:r>
            <a:r>
              <a:rPr lang="en-US" altLang="en-US" dirty="0"/>
              <a:t>.</a:t>
            </a:r>
          </a:p>
          <a:p>
            <a:pPr>
              <a:lnSpc>
                <a:spcPct val="100000"/>
              </a:lnSpc>
              <a:spcAft>
                <a:spcPts val="600"/>
              </a:spcAft>
            </a:pPr>
            <a:r>
              <a:rPr lang="en-US" altLang="en-US" dirty="0"/>
              <a:t>Physical phenomena are usually continuous. For instance, the displacement or velocity of a vehicle varies continuously with time, as does a person’s height. But discontinuities do occur in such situations as electric currents.</a:t>
            </a:r>
          </a:p>
        </p:txBody>
      </p:sp>
    </p:spTree>
    <p:extLst>
      <p:ext uri="{BB962C8B-B14F-4D97-AF65-F5344CB8AC3E}">
        <p14:creationId xmlns:p14="http://schemas.microsoft.com/office/powerpoint/2010/main" val="19542030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DF6E9C-7B70-4649-BE1C-77F5592A5DB0}"/>
              </a:ext>
            </a:extLst>
          </p:cNvPr>
          <p:cNvSpPr>
            <a:spLocks noGrp="1"/>
          </p:cNvSpPr>
          <p:nvPr>
            <p:ph type="title"/>
          </p:nvPr>
        </p:nvSpPr>
        <p:spPr/>
        <p:txBody>
          <a:bodyPr/>
          <a:lstStyle/>
          <a:p>
            <a:r>
              <a:rPr lang="en-US" altLang="en-US" dirty="0" smtClean="0"/>
              <a:t>Continuity of a Function (4 of 8)</a:t>
            </a:r>
            <a:endParaRPr lang="en-US" dirty="0"/>
          </a:p>
        </p:txBody>
      </p:sp>
      <p:sp>
        <p:nvSpPr>
          <p:cNvPr id="3" name="Text Placeholder 2">
            <a:extLst>
              <a:ext uri="{FF2B5EF4-FFF2-40B4-BE49-F238E27FC236}">
                <a16:creationId xmlns:a16="http://schemas.microsoft.com/office/drawing/2014/main" xmlns="" id="{0954FBB0-228C-4EBA-9FB0-9B675EF49388}"/>
              </a:ext>
            </a:extLst>
          </p:cNvPr>
          <p:cNvSpPr>
            <a:spLocks noGrp="1"/>
          </p:cNvSpPr>
          <p:nvPr>
            <p:ph type="body" sz="quarter" idx="15"/>
          </p:nvPr>
        </p:nvSpPr>
        <p:spPr>
          <a:xfrm>
            <a:off x="743576" y="1289684"/>
            <a:ext cx="10711543" cy="1398652"/>
          </a:xfrm>
        </p:spPr>
        <p:txBody>
          <a:bodyPr/>
          <a:lstStyle/>
          <a:p>
            <a:pPr>
              <a:lnSpc>
                <a:spcPct val="100000"/>
              </a:lnSpc>
              <a:spcAft>
                <a:spcPts val="600"/>
              </a:spcAft>
            </a:pPr>
            <a:r>
              <a:rPr lang="en-US" altLang="en-US" dirty="0"/>
              <a:t>Geometrically, you can think of a function that is continuous at every number in an interval as a function whose graph has no break in it: the graph can be drawn without removing your pen from the paper.</a:t>
            </a:r>
          </a:p>
        </p:txBody>
      </p:sp>
    </p:spTree>
    <p:extLst>
      <p:ext uri="{BB962C8B-B14F-4D97-AF65-F5344CB8AC3E}">
        <p14:creationId xmlns:p14="http://schemas.microsoft.com/office/powerpoint/2010/main" val="3050814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4822D4E-EAB1-48CC-AC1F-71C317DD3232}"/>
              </a:ext>
            </a:extLst>
          </p:cNvPr>
          <p:cNvSpPr>
            <a:spLocks noGrp="1"/>
          </p:cNvSpPr>
          <p:nvPr>
            <p:ph type="title"/>
          </p:nvPr>
        </p:nvSpPr>
        <p:spPr/>
        <p:txBody>
          <a:bodyPr/>
          <a:lstStyle/>
          <a:p>
            <a:r>
              <a:rPr lang="en-US" altLang="en-US" dirty="0"/>
              <a:t>Example 1</a:t>
            </a:r>
            <a:endParaRPr lang="en-US" dirty="0"/>
          </a:p>
        </p:txBody>
      </p:sp>
      <p:sp>
        <p:nvSpPr>
          <p:cNvPr id="5" name="Content Placeholder 4">
            <a:extLst>
              <a:ext uri="{FF2B5EF4-FFF2-40B4-BE49-F238E27FC236}">
                <a16:creationId xmlns:a16="http://schemas.microsoft.com/office/drawing/2014/main" xmlns="" id="{61B6448C-63EF-4C26-8489-4C0B3F01F084}"/>
              </a:ext>
            </a:extLst>
          </p:cNvPr>
          <p:cNvSpPr>
            <a:spLocks noGrp="1"/>
          </p:cNvSpPr>
          <p:nvPr>
            <p:ph sz="quarter" idx="23"/>
          </p:nvPr>
        </p:nvSpPr>
        <p:spPr>
          <a:xfrm>
            <a:off x="736600" y="1289049"/>
            <a:ext cx="11296904" cy="356871"/>
          </a:xfrm>
        </p:spPr>
        <p:txBody>
          <a:bodyPr/>
          <a:lstStyle/>
          <a:p>
            <a:pPr>
              <a:lnSpc>
                <a:spcPct val="100000"/>
              </a:lnSpc>
            </a:pPr>
            <a:r>
              <a:rPr lang="en-US" altLang="en-US" sz="2200" dirty="0"/>
              <a:t>Figure 2 shows the graph of a function </a:t>
            </a:r>
            <a:r>
              <a:rPr lang="en-US" altLang="en-US" sz="2200" i="1" dirty="0"/>
              <a:t>f</a:t>
            </a:r>
            <a:r>
              <a:rPr lang="en-US" altLang="en-US" sz="2200" dirty="0"/>
              <a:t>. At which numbers is </a:t>
            </a:r>
            <a:r>
              <a:rPr lang="en-US" altLang="en-US" sz="2200" i="1" dirty="0"/>
              <a:t>f</a:t>
            </a:r>
            <a:r>
              <a:rPr lang="en-US" altLang="en-US" sz="2200" dirty="0"/>
              <a:t> discontinuous? Why?</a:t>
            </a:r>
          </a:p>
        </p:txBody>
      </p:sp>
      <p:sp>
        <p:nvSpPr>
          <p:cNvPr id="7" name="Content Placeholder 6">
            <a:extLst>
              <a:ext uri="{FF2B5EF4-FFF2-40B4-BE49-F238E27FC236}">
                <a16:creationId xmlns:a16="http://schemas.microsoft.com/office/drawing/2014/main" xmlns="" id="{1E9F0400-14E5-4A42-9B6E-5E879A4CE29B}"/>
              </a:ext>
            </a:extLst>
          </p:cNvPr>
          <p:cNvSpPr>
            <a:spLocks noGrp="1"/>
          </p:cNvSpPr>
          <p:nvPr>
            <p:ph sz="quarter" idx="25"/>
          </p:nvPr>
        </p:nvSpPr>
        <p:spPr>
          <a:xfrm>
            <a:off x="5684265" y="4500012"/>
            <a:ext cx="817120" cy="292856"/>
          </a:xfrm>
        </p:spPr>
        <p:txBody>
          <a:bodyPr/>
          <a:lstStyle/>
          <a:p>
            <a:r>
              <a:rPr lang="en-US" altLang="en-US" sz="1200" b="1" dirty="0"/>
              <a:t>Figure 2</a:t>
            </a:r>
          </a:p>
        </p:txBody>
      </p:sp>
      <p:pic>
        <p:nvPicPr>
          <p:cNvPr id="9" name="Content Placeholder 8" descr="A curve is graphed on the x y coordinate plane. One branch falls into the first quadrant and ends in quadrant 4 at a closed circle at x = 3. It has an open circle at x = 1. Another branch begins from an open circle at x = 3, falls and reaches a low point in the first quadrant, then rises, and exits the right side of the viewing window. It has an open circle at x = 5. A closed circle is marked above the curve at x = 5.">
            <a:extLst>
              <a:ext uri="{FF2B5EF4-FFF2-40B4-BE49-F238E27FC236}">
                <a16:creationId xmlns:a16="http://schemas.microsoft.com/office/drawing/2014/main" xmlns="" id="{8054BD85-FE5F-40A3-8298-5FF0AED17005}"/>
              </a:ext>
            </a:extLst>
          </p:cNvPr>
          <p:cNvPicPr>
            <a:picLocks noGrp="1" noChangeAspect="1"/>
          </p:cNvPicPr>
          <p:nvPr>
            <p:ph sz="quarter" idx="24"/>
          </p:nvPr>
        </p:nvPicPr>
        <p:blipFill>
          <a:blip r:embed="rId2"/>
          <a:stretch>
            <a:fillRect/>
          </a:stretch>
        </p:blipFill>
        <p:spPr>
          <a:xfrm>
            <a:off x="4404382" y="1849116"/>
            <a:ext cx="3384784" cy="2554968"/>
          </a:xfrm>
          <a:prstGeom prst="rect">
            <a:avLst/>
          </a:prstGeom>
        </p:spPr>
      </p:pic>
      <p:sp>
        <p:nvSpPr>
          <p:cNvPr id="8" name="Content Placeholder 7">
            <a:extLst>
              <a:ext uri="{FF2B5EF4-FFF2-40B4-BE49-F238E27FC236}">
                <a16:creationId xmlns:a16="http://schemas.microsoft.com/office/drawing/2014/main" xmlns="" id="{0A7768F8-3503-40F5-8CA3-E26A2C5D3689}"/>
              </a:ext>
            </a:extLst>
          </p:cNvPr>
          <p:cNvSpPr>
            <a:spLocks noGrp="1"/>
          </p:cNvSpPr>
          <p:nvPr>
            <p:ph sz="quarter" idx="26"/>
          </p:nvPr>
        </p:nvSpPr>
        <p:spPr>
          <a:xfrm>
            <a:off x="736600" y="5033876"/>
            <a:ext cx="10718800" cy="1092604"/>
          </a:xfrm>
        </p:spPr>
        <p:txBody>
          <a:bodyPr/>
          <a:lstStyle/>
          <a:p>
            <a:r>
              <a:rPr lang="en-US" altLang="en-US" sz="2200" dirty="0">
                <a:solidFill>
                  <a:srgbClr val="0079C2"/>
                </a:solidFill>
              </a:rPr>
              <a:t>Solution:</a:t>
            </a:r>
          </a:p>
          <a:p>
            <a:r>
              <a:rPr lang="en-US" altLang="en-US" sz="2200" dirty="0"/>
              <a:t>It looks as if there is a discontinuity when </a:t>
            </a:r>
            <a:r>
              <a:rPr lang="en-US" altLang="en-US" sz="2200" i="1" dirty="0"/>
              <a:t>a</a:t>
            </a:r>
            <a:r>
              <a:rPr lang="en-US" altLang="en-US" sz="2200" dirty="0"/>
              <a:t> = 1 because the graph has a break there. The official reason that </a:t>
            </a:r>
            <a:r>
              <a:rPr lang="en-US" altLang="en-US" sz="2200" i="1" dirty="0"/>
              <a:t>f</a:t>
            </a:r>
            <a:r>
              <a:rPr lang="en-US" altLang="en-US" sz="2200" dirty="0"/>
              <a:t> is discontinuous at 1 is that </a:t>
            </a:r>
            <a:r>
              <a:rPr lang="en-US" altLang="en-US" sz="2200" i="1" dirty="0"/>
              <a:t>f </a:t>
            </a:r>
            <a:r>
              <a:rPr lang="en-US" altLang="en-US" sz="2200" dirty="0"/>
              <a:t>(1) is not defined.</a:t>
            </a:r>
          </a:p>
        </p:txBody>
      </p:sp>
    </p:spTree>
    <p:extLst>
      <p:ext uri="{BB962C8B-B14F-4D97-AF65-F5344CB8AC3E}">
        <p14:creationId xmlns:p14="http://schemas.microsoft.com/office/powerpoint/2010/main" val="42798831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27950A-A6AF-437F-AB71-AAF2EDB98AEC}"/>
              </a:ext>
            </a:extLst>
          </p:cNvPr>
          <p:cNvSpPr>
            <a:spLocks noGrp="1"/>
          </p:cNvSpPr>
          <p:nvPr>
            <p:ph type="title"/>
          </p:nvPr>
        </p:nvSpPr>
        <p:spPr/>
        <p:txBody>
          <a:bodyPr/>
          <a:lstStyle/>
          <a:p>
            <a:r>
              <a:rPr lang="en-US" altLang="en-US" dirty="0"/>
              <a:t>Example 1 – Solution</a:t>
            </a:r>
            <a:endParaRPr lang="en-US" dirty="0"/>
          </a:p>
        </p:txBody>
      </p:sp>
      <p:sp>
        <p:nvSpPr>
          <p:cNvPr id="3" name="Content Placeholder 2">
            <a:extLst>
              <a:ext uri="{FF2B5EF4-FFF2-40B4-BE49-F238E27FC236}">
                <a16:creationId xmlns:a16="http://schemas.microsoft.com/office/drawing/2014/main" xmlns="" id="{CF846221-D15C-48FE-9ED8-F0A756569D8E}"/>
              </a:ext>
            </a:extLst>
          </p:cNvPr>
          <p:cNvSpPr>
            <a:spLocks noGrp="1"/>
          </p:cNvSpPr>
          <p:nvPr>
            <p:ph sz="quarter" idx="23"/>
          </p:nvPr>
        </p:nvSpPr>
        <p:spPr>
          <a:xfrm>
            <a:off x="736600" y="1289050"/>
            <a:ext cx="10718800" cy="289028"/>
          </a:xfrm>
        </p:spPr>
        <p:txBody>
          <a:bodyPr/>
          <a:lstStyle/>
          <a:p>
            <a:pPr>
              <a:lnSpc>
                <a:spcPct val="100000"/>
              </a:lnSpc>
            </a:pPr>
            <a:r>
              <a:rPr lang="en-US" altLang="en-US" dirty="0"/>
              <a:t>The graph also has a break when </a:t>
            </a:r>
            <a:r>
              <a:rPr lang="en-US" altLang="en-US" i="1" dirty="0"/>
              <a:t>a</a:t>
            </a:r>
            <a:r>
              <a:rPr lang="en-US" altLang="en-US" dirty="0"/>
              <a:t> = 3, but the reason for the discontinuity is</a:t>
            </a:r>
          </a:p>
        </p:txBody>
      </p:sp>
      <p:sp>
        <p:nvSpPr>
          <p:cNvPr id="5" name="Content Placeholder 4">
            <a:extLst>
              <a:ext uri="{FF2B5EF4-FFF2-40B4-BE49-F238E27FC236}">
                <a16:creationId xmlns:a16="http://schemas.microsoft.com/office/drawing/2014/main" xmlns="" id="{7E81E3DB-D106-4FA4-8FCF-77EA7B203C82}"/>
              </a:ext>
            </a:extLst>
          </p:cNvPr>
          <p:cNvSpPr>
            <a:spLocks noGrp="1"/>
          </p:cNvSpPr>
          <p:nvPr>
            <p:ph sz="quarter" idx="24"/>
          </p:nvPr>
        </p:nvSpPr>
        <p:spPr>
          <a:xfrm>
            <a:off x="736600" y="1727760"/>
            <a:ext cx="4676058" cy="323520"/>
          </a:xfrm>
        </p:spPr>
        <p:txBody>
          <a:bodyPr/>
          <a:lstStyle/>
          <a:p>
            <a:r>
              <a:rPr lang="en-US" altLang="en-US" dirty="0"/>
              <a:t>different. Here, </a:t>
            </a:r>
            <a:r>
              <a:rPr lang="en-US" altLang="en-US" i="1" dirty="0"/>
              <a:t>f</a:t>
            </a:r>
            <a:r>
              <a:rPr lang="en-US" altLang="en-US" sz="400" i="1" dirty="0"/>
              <a:t> </a:t>
            </a:r>
            <a:r>
              <a:rPr lang="en-US" altLang="en-US" dirty="0"/>
              <a:t>(3) is defined, but</a:t>
            </a:r>
            <a:endParaRPr lang="en-US" dirty="0"/>
          </a:p>
        </p:txBody>
      </p:sp>
      <p:graphicFrame>
        <p:nvGraphicFramePr>
          <p:cNvPr id="23" name="Content Placeholder 22" descr="lim_(x right arrow 3) (f(x))">
            <a:extLst>
              <a:ext uri="{FF2B5EF4-FFF2-40B4-BE49-F238E27FC236}">
                <a16:creationId xmlns:a16="http://schemas.microsoft.com/office/drawing/2014/main" xmlns="" id="{6D1D4DC2-DB40-472D-91FF-5CF9BCA51723}"/>
              </a:ext>
            </a:extLst>
          </p:cNvPr>
          <p:cNvGraphicFramePr>
            <a:graphicFrameLocks noGrp="1" noChangeAspect="1"/>
          </p:cNvGraphicFramePr>
          <p:nvPr>
            <p:ph sz="quarter" idx="25"/>
            <p:extLst>
              <p:ext uri="{D42A27DB-BD31-4B8C-83A1-F6EECF244321}">
                <p14:modId xmlns:p14="http://schemas.microsoft.com/office/powerpoint/2010/main" val="29144271"/>
              </p:ext>
            </p:extLst>
          </p:nvPr>
        </p:nvGraphicFramePr>
        <p:xfrm>
          <a:off x="5364163" y="1699078"/>
          <a:ext cx="957262" cy="461963"/>
        </p:xfrm>
        <a:graphic>
          <a:graphicData uri="http://schemas.openxmlformats.org/presentationml/2006/ole">
            <mc:AlternateContent xmlns:mc="http://schemas.openxmlformats.org/markup-compatibility/2006">
              <mc:Choice xmlns:v="urn:schemas-microsoft-com:vml" Requires="v">
                <p:oleObj spid="_x0000_s414136" name="Equation" r:id="rId3" imgW="1079032" imgH="520474" progId="Equation.DSMT4">
                  <p:embed/>
                </p:oleObj>
              </mc:Choice>
              <mc:Fallback>
                <p:oleObj name="Equation" r:id="rId3" imgW="1079032" imgH="520474" progId="Equation.DSMT4">
                  <p:embed/>
                  <p:pic>
                    <p:nvPicPr>
                      <p:cNvPr id="0" name="Picture 287" descr="lim_(x right arrow 3) f(x)"/>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163" y="1699078"/>
                        <a:ext cx="957262"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a:extLst>
              <a:ext uri="{FF2B5EF4-FFF2-40B4-BE49-F238E27FC236}">
                <a16:creationId xmlns:a16="http://schemas.microsoft.com/office/drawing/2014/main" xmlns="" id="{0EC4AD39-B554-4228-99F9-5FDB5F33A152}"/>
              </a:ext>
            </a:extLst>
          </p:cNvPr>
          <p:cNvSpPr>
            <a:spLocks noGrp="1"/>
          </p:cNvSpPr>
          <p:nvPr>
            <p:ph sz="quarter" idx="26"/>
          </p:nvPr>
        </p:nvSpPr>
        <p:spPr>
          <a:xfrm>
            <a:off x="6378282" y="1733738"/>
            <a:ext cx="3870035" cy="301417"/>
          </a:xfrm>
        </p:spPr>
        <p:txBody>
          <a:bodyPr/>
          <a:lstStyle/>
          <a:p>
            <a:r>
              <a:rPr lang="en-US" altLang="en-US" dirty="0"/>
              <a:t>does not exist (because the</a:t>
            </a:r>
            <a:endParaRPr lang="en-US" dirty="0"/>
          </a:p>
        </p:txBody>
      </p:sp>
      <p:sp>
        <p:nvSpPr>
          <p:cNvPr id="8" name="Content Placeholder 7">
            <a:extLst>
              <a:ext uri="{FF2B5EF4-FFF2-40B4-BE49-F238E27FC236}">
                <a16:creationId xmlns:a16="http://schemas.microsoft.com/office/drawing/2014/main" xmlns="" id="{AF4D5874-E2F5-4353-935B-A951BF7EF025}"/>
              </a:ext>
            </a:extLst>
          </p:cNvPr>
          <p:cNvSpPr>
            <a:spLocks noGrp="1"/>
          </p:cNvSpPr>
          <p:nvPr>
            <p:ph sz="quarter" idx="27"/>
          </p:nvPr>
        </p:nvSpPr>
        <p:spPr>
          <a:xfrm>
            <a:off x="730251" y="2206898"/>
            <a:ext cx="7983982" cy="364715"/>
          </a:xfrm>
        </p:spPr>
        <p:txBody>
          <a:bodyPr/>
          <a:lstStyle/>
          <a:p>
            <a:r>
              <a:rPr lang="en-US" altLang="en-US" dirty="0"/>
              <a:t>left and right limits are different). So </a:t>
            </a:r>
            <a:r>
              <a:rPr lang="en-US" altLang="en-US" i="1" dirty="0"/>
              <a:t>f</a:t>
            </a:r>
            <a:r>
              <a:rPr lang="en-US" altLang="en-US" dirty="0"/>
              <a:t> is discontinuous at 3.</a:t>
            </a:r>
            <a:endParaRPr lang="en-US" dirty="0"/>
          </a:p>
        </p:txBody>
      </p:sp>
      <p:sp>
        <p:nvSpPr>
          <p:cNvPr id="9" name="Content Placeholder 8">
            <a:extLst>
              <a:ext uri="{FF2B5EF4-FFF2-40B4-BE49-F238E27FC236}">
                <a16:creationId xmlns:a16="http://schemas.microsoft.com/office/drawing/2014/main" xmlns="" id="{8D7D9028-39ED-4C5A-B13E-61C0AF1F75B1}"/>
              </a:ext>
            </a:extLst>
          </p:cNvPr>
          <p:cNvSpPr>
            <a:spLocks noGrp="1"/>
          </p:cNvSpPr>
          <p:nvPr>
            <p:ph sz="quarter" idx="28"/>
          </p:nvPr>
        </p:nvSpPr>
        <p:spPr>
          <a:xfrm>
            <a:off x="736600" y="2909975"/>
            <a:ext cx="5881914" cy="274270"/>
          </a:xfrm>
        </p:spPr>
        <p:txBody>
          <a:bodyPr/>
          <a:lstStyle/>
          <a:p>
            <a:r>
              <a:rPr lang="en-US" altLang="en-US" dirty="0"/>
              <a:t>What about </a:t>
            </a:r>
            <a:r>
              <a:rPr lang="en-US" altLang="en-US" i="1" dirty="0"/>
              <a:t>a</a:t>
            </a:r>
            <a:r>
              <a:rPr lang="en-US" altLang="en-US" dirty="0"/>
              <a:t> = 5? Here, </a:t>
            </a:r>
            <a:r>
              <a:rPr lang="en-US" altLang="en-US" i="1" dirty="0"/>
              <a:t>f</a:t>
            </a:r>
            <a:r>
              <a:rPr lang="en-US" altLang="en-US" sz="400" i="1" dirty="0"/>
              <a:t> </a:t>
            </a:r>
            <a:r>
              <a:rPr lang="en-US" altLang="en-US" dirty="0"/>
              <a:t>(5) is defined and</a:t>
            </a:r>
            <a:endParaRPr lang="en-US" dirty="0"/>
          </a:p>
        </p:txBody>
      </p:sp>
      <p:graphicFrame>
        <p:nvGraphicFramePr>
          <p:cNvPr id="25" name="Content Placeholder 24" descr="lim_(x right arrow 5) (f(x))">
            <a:extLst>
              <a:ext uri="{FF2B5EF4-FFF2-40B4-BE49-F238E27FC236}">
                <a16:creationId xmlns:a16="http://schemas.microsoft.com/office/drawing/2014/main" xmlns="" id="{923302C8-9677-4047-BA21-E90AEEC59317}"/>
              </a:ext>
            </a:extLst>
          </p:cNvPr>
          <p:cNvGraphicFramePr>
            <a:graphicFrameLocks noGrp="1" noChangeAspect="1"/>
          </p:cNvGraphicFramePr>
          <p:nvPr>
            <p:ph sz="quarter" idx="29"/>
            <p:extLst>
              <p:ext uri="{D42A27DB-BD31-4B8C-83A1-F6EECF244321}">
                <p14:modId xmlns:p14="http://schemas.microsoft.com/office/powerpoint/2010/main" val="2361630860"/>
              </p:ext>
            </p:extLst>
          </p:nvPr>
        </p:nvGraphicFramePr>
        <p:xfrm>
          <a:off x="6689725" y="2840038"/>
          <a:ext cx="1049338" cy="506412"/>
        </p:xfrm>
        <a:graphic>
          <a:graphicData uri="http://schemas.openxmlformats.org/presentationml/2006/ole">
            <mc:AlternateContent xmlns:mc="http://schemas.openxmlformats.org/markup-compatibility/2006">
              <mc:Choice xmlns:v="urn:schemas-microsoft-com:vml" Requires="v">
                <p:oleObj spid="_x0000_s414137" name="Equation" r:id="rId5" imgW="1079032" imgH="520474" progId="Equation.DSMT4">
                  <p:embed/>
                </p:oleObj>
              </mc:Choice>
              <mc:Fallback>
                <p:oleObj name="Equation" r:id="rId5" imgW="1079032" imgH="520474" progId="Equation.DSMT4">
                  <p:embed/>
                  <p:pic>
                    <p:nvPicPr>
                      <p:cNvPr id="0" name="Picture 288" descr="lim_(x right arrow 5) f(x)"/>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89725" y="2840038"/>
                        <a:ext cx="1049338" cy="506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10">
            <a:extLst>
              <a:ext uri="{FF2B5EF4-FFF2-40B4-BE49-F238E27FC236}">
                <a16:creationId xmlns:a16="http://schemas.microsoft.com/office/drawing/2014/main" xmlns="" id="{1C43C2C0-6D44-48B6-B4B6-2160D6A88EA2}"/>
              </a:ext>
            </a:extLst>
          </p:cNvPr>
          <p:cNvSpPr>
            <a:spLocks noGrp="1"/>
          </p:cNvSpPr>
          <p:nvPr>
            <p:ph sz="quarter" idx="30"/>
          </p:nvPr>
        </p:nvSpPr>
        <p:spPr>
          <a:xfrm>
            <a:off x="7811909" y="2902960"/>
            <a:ext cx="3198637" cy="308260"/>
          </a:xfrm>
        </p:spPr>
        <p:txBody>
          <a:bodyPr/>
          <a:lstStyle/>
          <a:p>
            <a:r>
              <a:rPr lang="en-US" altLang="en-US" dirty="0"/>
              <a:t>exists (because the left</a:t>
            </a:r>
            <a:endParaRPr lang="en-US" dirty="0"/>
          </a:p>
        </p:txBody>
      </p:sp>
      <p:sp>
        <p:nvSpPr>
          <p:cNvPr id="12" name="Content Placeholder 11">
            <a:extLst>
              <a:ext uri="{FF2B5EF4-FFF2-40B4-BE49-F238E27FC236}">
                <a16:creationId xmlns:a16="http://schemas.microsoft.com/office/drawing/2014/main" xmlns="" id="{17A885EF-6888-4C58-82B1-09257223259A}"/>
              </a:ext>
            </a:extLst>
          </p:cNvPr>
          <p:cNvSpPr>
            <a:spLocks noGrp="1"/>
          </p:cNvSpPr>
          <p:nvPr>
            <p:ph sz="quarter" idx="31"/>
          </p:nvPr>
        </p:nvSpPr>
        <p:spPr>
          <a:xfrm>
            <a:off x="730250" y="3386197"/>
            <a:ext cx="4117521" cy="305387"/>
          </a:xfrm>
        </p:spPr>
        <p:txBody>
          <a:bodyPr/>
          <a:lstStyle/>
          <a:p>
            <a:r>
              <a:rPr lang="en-US" altLang="en-US" dirty="0"/>
              <a:t>and right limits are the same). </a:t>
            </a:r>
          </a:p>
        </p:txBody>
      </p:sp>
      <p:sp>
        <p:nvSpPr>
          <p:cNvPr id="13" name="Content Placeholder 12">
            <a:extLst>
              <a:ext uri="{FF2B5EF4-FFF2-40B4-BE49-F238E27FC236}">
                <a16:creationId xmlns:a16="http://schemas.microsoft.com/office/drawing/2014/main" xmlns="" id="{C98E253D-ACE0-4734-889E-7823EDA5D4F1}"/>
              </a:ext>
            </a:extLst>
          </p:cNvPr>
          <p:cNvSpPr>
            <a:spLocks noGrp="1"/>
          </p:cNvSpPr>
          <p:nvPr>
            <p:ph sz="quarter" idx="32"/>
          </p:nvPr>
        </p:nvSpPr>
        <p:spPr>
          <a:xfrm>
            <a:off x="736600" y="3918705"/>
            <a:ext cx="642257" cy="305387"/>
          </a:xfrm>
        </p:spPr>
        <p:txBody>
          <a:bodyPr/>
          <a:lstStyle/>
          <a:p>
            <a:r>
              <a:rPr lang="en-US" altLang="en-US" dirty="0"/>
              <a:t>But</a:t>
            </a:r>
          </a:p>
        </p:txBody>
      </p:sp>
      <p:graphicFrame>
        <p:nvGraphicFramePr>
          <p:cNvPr id="27" name="Content Placeholder 26" descr="lim_(x right arrow 5) (f(x)) != f(5)">
            <a:extLst>
              <a:ext uri="{FF2B5EF4-FFF2-40B4-BE49-F238E27FC236}">
                <a16:creationId xmlns:a16="http://schemas.microsoft.com/office/drawing/2014/main" xmlns="" id="{A6AA7B38-9CCB-4864-AA75-B45353E2D334}"/>
              </a:ext>
            </a:extLst>
          </p:cNvPr>
          <p:cNvGraphicFramePr>
            <a:graphicFrameLocks noGrp="1" noChangeAspect="1"/>
          </p:cNvGraphicFramePr>
          <p:nvPr>
            <p:ph sz="quarter" idx="33"/>
            <p:extLst>
              <p:ext uri="{D42A27DB-BD31-4B8C-83A1-F6EECF244321}">
                <p14:modId xmlns:p14="http://schemas.microsoft.com/office/powerpoint/2010/main" val="4043707632"/>
              </p:ext>
            </p:extLst>
          </p:nvPr>
        </p:nvGraphicFramePr>
        <p:xfrm>
          <a:off x="4719638" y="4314825"/>
          <a:ext cx="1968500" cy="520700"/>
        </p:xfrm>
        <a:graphic>
          <a:graphicData uri="http://schemas.openxmlformats.org/presentationml/2006/ole">
            <mc:AlternateContent xmlns:mc="http://schemas.openxmlformats.org/markup-compatibility/2006">
              <mc:Choice xmlns:v="urn:schemas-microsoft-com:vml" Requires="v">
                <p:oleObj spid="_x0000_s414138" name="Equation" r:id="rId7" imgW="1968500" imgH="520700" progId="Equation.DSMT4">
                  <p:embed/>
                </p:oleObj>
              </mc:Choice>
              <mc:Fallback>
                <p:oleObj name="Equation" r:id="rId7" imgW="1968500" imgH="520700" progId="Equation.DSMT4">
                  <p:embed/>
                  <p:pic>
                    <p:nvPicPr>
                      <p:cNvPr id="0" name="Picture 289" descr="lim_(x right arrow 5) f(x) != f(5)"/>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9638" y="4314825"/>
                        <a:ext cx="19685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Content Placeholder 14">
            <a:extLst>
              <a:ext uri="{FF2B5EF4-FFF2-40B4-BE49-F238E27FC236}">
                <a16:creationId xmlns:a16="http://schemas.microsoft.com/office/drawing/2014/main" xmlns="" id="{13B54EAF-8F51-468F-952F-13F6603F0E35}"/>
              </a:ext>
            </a:extLst>
          </p:cNvPr>
          <p:cNvSpPr>
            <a:spLocks noGrp="1"/>
          </p:cNvSpPr>
          <p:nvPr>
            <p:ph sz="quarter" idx="34"/>
          </p:nvPr>
        </p:nvSpPr>
        <p:spPr>
          <a:xfrm>
            <a:off x="736600" y="5029359"/>
            <a:ext cx="5151438" cy="405523"/>
          </a:xfrm>
        </p:spPr>
        <p:txBody>
          <a:bodyPr/>
          <a:lstStyle/>
          <a:p>
            <a:r>
              <a:rPr lang="en-US" altLang="en-US" dirty="0"/>
              <a:t>So </a:t>
            </a:r>
            <a:r>
              <a:rPr lang="en-US" altLang="en-US" i="1" dirty="0"/>
              <a:t>f</a:t>
            </a:r>
            <a:r>
              <a:rPr lang="en-US" altLang="en-US" dirty="0"/>
              <a:t> is discontinuous at 5.</a:t>
            </a:r>
          </a:p>
        </p:txBody>
      </p:sp>
    </p:spTree>
    <p:extLst>
      <p:ext uri="{BB962C8B-B14F-4D97-AF65-F5344CB8AC3E}">
        <p14:creationId xmlns:p14="http://schemas.microsoft.com/office/powerpoint/2010/main" val="6063935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xmlns=""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E2E xmlns="f856fc18-c0f7-462c-a53d-fc2610d0c4c8">false</E2E>
    <Review_x0020_Notes xmlns="f856fc18-c0f7-462c-a53d-fc2610d0c4c8" xsi:nil="true"/>
    <_x0031_e_x0020_Audience xmlns="f856fc18-c0f7-462c-a53d-fc2610d0c4c8"/>
    <Screen xmlns="f856fc18-c0f7-462c-a53d-fc2610d0c4c8" xsi:nil="true"/>
    <Also_x0020_on_x0020_Doc_x0020_Center xmlns="f856fc18-c0f7-462c-a53d-fc2610d0c4c8">false</Also_x0020_on_x0020_Doc_x0020_Center>
    <Sub_x002d_Topic2 xmlns="f856fc18-c0f7-462c-a53d-fc2610d0c4c8" xsi:nil="true"/>
    <Current_x0020_Vrs_x002e__x0020_Date xmlns="f856fc18-c0f7-462c-a53d-fc2610d0c4c8" xsi:nil="true"/>
    <Product_x0020_Delivery_x0020_Format xmlns="f856fc18-c0f7-462c-a53d-fc2610d0c4c8"/>
    <Topic2 xmlns="f856fc18-c0f7-462c-a53d-fc2610d0c4c8" xsi:nil="true"/>
    <Source_x0020_File_x0020_Only xmlns="f856fc18-c0f7-462c-a53d-fc2610d0c4c8">false</Source_x0020_File_x0020_Only>
    <Doc_x0020_Type2 xmlns="f856fc18-c0f7-462c-a53d-fc2610d0c4c8" xsi:nil="true"/>
    <Owner xmlns="f856fc18-c0f7-462c-a53d-fc2610d0c4c8">
      <UserInfo>
        <DisplayName/>
        <AccountId xsi:nil="true"/>
        <AccountType/>
      </UserInfo>
    </Owner>
    <Software xmlns="f856fc18-c0f7-462c-a53d-fc2610d0c4c8" xsi:nil="true"/>
    <System_x0028_s_x0029_ xmlns="f856fc18-c0f7-462c-a53d-fc2610d0c4c8">
      <Value>None</Value>
    </System_x0028_s_x0029_>
    <Description0 xmlns="a4d2ff27-a226-42e2-a79e-c1ae662d212e" xsi:nil="true"/>
    <Product_x0020_Type_x0028_s_x0029_ xmlns="f856fc18-c0f7-462c-a53d-fc2610d0c4c8">
      <Value>None</Value>
    </Product_x0020_Type_x0028_s_x0029_>
    <Component_x0028_s_x0029_ xmlns="f856fc18-c0f7-462c-a53d-fc2610d0c4c8">
      <Value>None</Value>
    </Component_x0028_s_x0029_>
    <Function xmlns="f856fc18-c0f7-462c-a53d-fc2610d0c4c8" xsi:nil="true"/>
    <Portfolio xmlns="f856fc18-c0f7-462c-a53d-fc2610d0c4c8"/>
    <SPM_x0020_Definitions_x0020_Doc xmlns="f856fc18-c0f7-462c-a53d-fc2610d0c4c8">false</SPM_x0020_Definitions_x0020_Doc>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2A5D52E595BC2A47A3DCA88123D2A30D" ma:contentTypeVersion="35" ma:contentTypeDescription="Create a new document." ma:contentTypeScope="" ma:versionID="4c660e2e17d3ab93da6a423d8c1d122d">
  <xsd:schema xmlns:xsd="http://www.w3.org/2001/XMLSchema" xmlns:xs="http://www.w3.org/2001/XMLSchema" xmlns:p="http://schemas.microsoft.com/office/2006/metadata/properties" xmlns:ns2="a4d2ff27-a226-42e2-a79e-c1ae662d212e" xmlns:ns3="f856fc18-c0f7-462c-a53d-fc2610d0c4c8" xmlns:ns4="a3520c62-91d1-4715-93cb-6b6cc6733a1f" targetNamespace="http://schemas.microsoft.com/office/2006/metadata/properties" ma:root="true" ma:fieldsID="59feb48a41e2f3269242cbc893d6fc9a" ns2:_="" ns3:_="" ns4:_="">
    <xsd:import namespace="a4d2ff27-a226-42e2-a79e-c1ae662d212e"/>
    <xsd:import namespace="f856fc18-c0f7-462c-a53d-fc2610d0c4c8"/>
    <xsd:import namespace="a3520c62-91d1-4715-93cb-6b6cc6733a1f"/>
    <xsd:element name="properties">
      <xsd:complexType>
        <xsd:sequence>
          <xsd:element name="documentManagement">
            <xsd:complexType>
              <xsd:all>
                <xsd:element ref="ns2:Description0" minOccurs="0"/>
                <xsd:element ref="ns3:Review_x0020_Notes" minOccurs="0"/>
                <xsd:element ref="ns3:Source_x0020_File_x0020_Only" minOccurs="0"/>
                <xsd:element ref="ns3:SPM_x0020_Definitions_x0020_Doc" minOccurs="0"/>
                <xsd:element ref="ns3:Also_x0020_on_x0020_Doc_x0020_Center" minOccurs="0"/>
                <xsd:element ref="ns3:E2E" minOccurs="0"/>
                <xsd:element ref="ns3:Function" minOccurs="0"/>
                <xsd:element ref="ns3:Topic2" minOccurs="0"/>
                <xsd:element ref="ns3:Sub_x002d_Topic2" minOccurs="0"/>
                <xsd:element ref="ns3:Current_x0020_Vrs_x002e__x0020_Date" minOccurs="0"/>
                <xsd:element ref="ns3:Owner" minOccurs="0"/>
                <xsd:element ref="ns3:Doc_x0020_Type2" minOccurs="0"/>
                <xsd:element ref="ns3:_x0031_e_x0020_Audience" minOccurs="0"/>
                <xsd:element ref="ns3:Product_x0020_Delivery_x0020_Format" minOccurs="0"/>
                <xsd:element ref="ns3:Product_x0020_Type_x0028_s_x0029_" minOccurs="0"/>
                <xsd:element ref="ns3:System_x0028_s_x0029_" minOccurs="0"/>
                <xsd:element ref="ns3:Software" minOccurs="0"/>
                <xsd:element ref="ns3:Screen" minOccurs="0"/>
                <xsd:element ref="ns3:Component_x0028_s_x0029_" minOccurs="0"/>
                <xsd:element ref="ns4:_dlc_DocIdUrl" minOccurs="0"/>
                <xsd:element ref="ns4:_dlc_DocId" minOccurs="0"/>
                <xsd:element ref="ns4:_dlc_DocIdPersistId" minOccurs="0"/>
                <xsd:element ref="ns3:Portfoli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d2ff27-a226-42e2-a79e-c1ae662d212e" elementFormDefault="qualified">
    <xsd:import namespace="http://schemas.microsoft.com/office/2006/documentManagement/types"/>
    <xsd:import namespace="http://schemas.microsoft.com/office/infopath/2007/PartnerControls"/>
    <xsd:element name="Description0" ma:index="2"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56fc18-c0f7-462c-a53d-fc2610d0c4c8" elementFormDefault="qualified">
    <xsd:import namespace="http://schemas.microsoft.com/office/2006/documentManagement/types"/>
    <xsd:import namespace="http://schemas.microsoft.com/office/infopath/2007/PartnerControls"/>
    <xsd:element name="Review_x0020_Notes" ma:index="3" nillable="true" ma:displayName="Review Notes" ma:internalName="Review_x0020_Notes">
      <xsd:simpleType>
        <xsd:restriction base="dms:Text">
          <xsd:maxLength value="255"/>
        </xsd:restriction>
      </xsd:simpleType>
    </xsd:element>
    <xsd:element name="Source_x0020_File_x0020_Only" ma:index="4" nillable="true" ma:displayName="Source File Only" ma:default="0" ma:internalName="Source_x0020_File_x0020_Only">
      <xsd:simpleType>
        <xsd:restriction base="dms:Boolean"/>
      </xsd:simpleType>
    </xsd:element>
    <xsd:element name="SPM_x0020_Definitions_x0020_Doc" ma:index="5" nillable="true" ma:displayName="SPM Definitions Doc" ma:default="0" ma:description="Documents that are referenced in scales vendor pricing definition documentation." ma:internalName="SPM_x0020_Definitions_x0020_Doc">
      <xsd:simpleType>
        <xsd:restriction base="dms:Boolean"/>
      </xsd:simpleType>
    </xsd:element>
    <xsd:element name="Also_x0020_on_x0020_Doc_x0020_Center" ma:index="6" nillable="true" ma:displayName="Shared Doc" ma:default="0" ma:internalName="Also_x0020_on_x0020_Doc_x0020_Center">
      <xsd:simpleType>
        <xsd:restriction base="dms:Boolean"/>
      </xsd:simpleType>
    </xsd:element>
    <xsd:element name="E2E" ma:index="7" nillable="true" ma:displayName="Outsourced Services" ma:default="0" ma:internalName="E2E">
      <xsd:simpleType>
        <xsd:restriction base="dms:Boolean"/>
      </xsd:simpleType>
    </xsd:element>
    <xsd:element name="Function" ma:index="8" nillable="true" ma:displayName="Function" ma:format="Dropdown" ma:internalName="Function">
      <xsd:simpleType>
        <xsd:restriction base="dms:Choice">
          <xsd:enumeration value="Product Setup"/>
          <xsd:enumeration value="Asset Selection"/>
          <xsd:enumeration value="Product Funding"/>
          <xsd:enumeration value="Content Authoring"/>
          <xsd:enumeration value="Content Development"/>
          <xsd:enumeration value="Content Design"/>
          <xsd:enumeration value="Content Clearance"/>
          <xsd:enumeration value="Content Production"/>
          <xsd:enumeration value="Project Management"/>
          <xsd:enumeration value="Content Finalization"/>
          <xsd:enumeration value="Product Closeout Activities"/>
          <xsd:enumeration value="Content Revision and Reprint"/>
          <xsd:enumeration value="General Reference"/>
        </xsd:restriction>
      </xsd:simpleType>
    </xsd:element>
    <xsd:element name="Topic2" ma:index="9" nillable="true" ma:displayName="Topic" ma:format="Dropdown" ma:internalName="Topic2">
      <xsd:simpleType>
        <xsd:restriction base="dms:Choice">
          <xsd:enumeration value="Managing Files"/>
          <xsd:enumeration value="Managing Quality and Compliance"/>
          <xsd:enumeration value="Managing Partners"/>
          <xsd:enumeration value="Managing Data"/>
          <xsd:enumeration value="Managing Budgets"/>
          <xsd:enumeration value="Managing Content Creation"/>
          <xsd:enumeration value="Other (Admin, Tools, Resources)"/>
        </xsd:restriction>
      </xsd:simpleType>
    </xsd:element>
    <xsd:element name="Sub_x002d_Topic2" ma:index="10" nillable="true" ma:displayName="Sub-Topic" ma:format="Dropdown" ma:internalName="Sub_x002d_Topic2">
      <xsd:simpleType>
        <xsd:restriction base="dms:Choice">
          <xsd:enumeration value="--MANAGING FILES--"/>
          <xsd:enumeration value="Archiving/File Sharing"/>
          <xsd:enumeration value="Automation"/>
          <xsd:enumeration value="Composition Standards"/>
          <xsd:enumeration value="File Approval"/>
          <xsd:enumeration value="File Certification"/>
          <xsd:enumeration value="File Delivery to Printer"/>
          <xsd:enumeration value="File Naming"/>
          <xsd:enumeration value="File Setup"/>
          <xsd:enumeration value="Format Conversion"/>
          <xsd:enumeration value="In-Prod Deliverables"/>
          <xsd:enumeration value="Page Proofs"/>
          <xsd:enumeration value="Print On Demand"/>
          <xsd:enumeration value="Printer Proofs"/>
          <xsd:enumeration value="Routing for Transmittal/Review"/>
          <xsd:enumeration value="Watermarking"/>
          <xsd:enumeration value="Word Downloads"/>
          <xsd:enumeration value="--MANAGING QUALITY &amp; COMPLIANCE--"/>
          <xsd:enumeration value="Alt text"/>
          <xsd:enumeration value="Assessments"/>
          <xsd:enumeration value="Branding"/>
          <xsd:enumeration value="Copyediting"/>
          <xsd:enumeration value="Copyright Lines and License Agreements"/>
          <xsd:enumeration value="Credit Line Placement"/>
          <xsd:enumeration value="CXX Processing"/>
          <xsd:enumeration value="CenDoc"/>
          <xsd:enumeration value="Design &amp; Semantic Coding"/>
          <xsd:enumeration value="Indexing"/>
          <xsd:enumeration value="Proofreading/QA"/>
          <xsd:enumeration value="Systems Testing"/>
          <xsd:enumeration value="--MANAGING PARTNERS--"/>
          <xsd:enumeration value="Author Communication"/>
          <xsd:enumeration value="Contact Lists"/>
          <xsd:enumeration value="Outsourced Services"/>
          <xsd:enumeration value="Escalation"/>
          <xsd:enumeration value="Project Team"/>
          <xsd:enumeration value="Vendor Assignments"/>
          <xsd:enumeration value="Vendor Communication"/>
          <xsd:enumeration value="Vendor Start Up"/>
          <xsd:enumeration value="Vendor Tracking"/>
          <xsd:enumeration value="--MANAGING DATA--"/>
          <xsd:enumeration value="Asset  Metadata"/>
          <xsd:enumeration value="Attachments"/>
          <xsd:enumeration value="Close-Out Materials"/>
          <xsd:enumeration value="Dashboard"/>
          <xsd:enumeration value="Data Integrity"/>
          <xsd:enumeration value="Meetings"/>
          <xsd:enumeration value="Order/Print Management"/>
          <xsd:enumeration value="Product Setup"/>
          <xsd:enumeration value="Schedules"/>
          <xsd:enumeration value="Specifications"/>
          <xsd:enumeration value="--MANAGING BUDGETS--"/>
          <xsd:enumeration value="Charge-Back Tracking"/>
          <xsd:enumeration value="Invoice Processing"/>
          <xsd:enumeration value="Plate &amp; Plate Wizard"/>
          <xsd:enumeration value="Purchase Orders"/>
          <xsd:enumeration value="Time Entry"/>
          <xsd:enumeration value="--MANAGING CONTENT CREATION--"/>
          <xsd:enumeration value="Approved Content Providers"/>
          <xsd:enumeration value="Art Manuscript / Logs"/>
          <xsd:enumeration value="Author Contract"/>
          <xsd:enumeration value="Content Authoring"/>
          <xsd:enumeration value="Content Design"/>
          <xsd:enumeration value="Content Development"/>
          <xsd:enumeration value="CXX Submission"/>
          <xsd:enumeration value="--OTHER: ADMIN/TOOLS/RESOURCES--"/>
          <xsd:enumeration value="Book Requests / Sample Copies"/>
          <xsd:enumeration value="Carts Request Form"/>
          <xsd:enumeration value="Codes &amp; Standard IDs"/>
          <xsd:enumeration value="Document Management *"/>
          <xsd:enumeration value="Other"/>
          <xsd:enumeration value="Shipping (Hardcopy)"/>
          <xsd:enumeration value="Tips &amp; Tricks *"/>
        </xsd:restriction>
      </xsd:simpleType>
    </xsd:element>
    <xsd:element name="Current_x0020_Vrs_x002e__x0020_Date" ma:index="11" nillable="true" ma:displayName="Current Vrs. Date" ma:format="DateOnly" ma:internalName="Current_x0020_Vrs_x002e__x0020_Date">
      <xsd:simpleType>
        <xsd:restriction base="dms:DateTime"/>
      </xsd:simpleType>
    </xsd:element>
    <xsd:element name="Owner" ma:index="12" nillable="true" ma:displayName="Owner" ma:description="Owner of this document" ma:list="UserInfo" ma:SearchPeopleOnly="false" ma:SharePointGroup="0" ma:internalName="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_x0020_Type2" ma:index="13" nillable="true" ma:displayName="Doc Type" ma:format="Dropdown" ma:internalName="Doc_x0020_Type2">
      <xsd:simpleType>
        <xsd:restriction base="dms:Choice">
          <xsd:enumeration value="Application File"/>
          <xsd:enumeration value="Calculator"/>
          <xsd:enumeration value="Cendoc Stylesheet"/>
          <xsd:enumeration value="Checklist/1-Pager"/>
          <xsd:enumeration value="Email Template"/>
          <xsd:enumeration value="Form"/>
          <xsd:enumeration value="Guidelines"/>
          <xsd:enumeration value="Non-PAL Stylesheet"/>
          <xsd:enumeration value="Presentation"/>
          <xsd:enumeration value="Process or Policy"/>
          <xsd:enumeration value="Reference FAQ"/>
          <xsd:enumeration value="Report"/>
          <xsd:enumeration value="Requirements (System)"/>
          <xsd:enumeration value="Sample / Example"/>
          <xsd:enumeration value="Style Guide"/>
          <xsd:enumeration value="Template"/>
          <xsd:enumeration value="User Guide/Manual"/>
          <xsd:enumeration value="Value List/Table"/>
          <xsd:enumeration value="Workflow"/>
        </xsd:restriction>
      </xsd:simpleType>
    </xsd:element>
    <xsd:element name="_x0031_e_x0020_Audience" ma:index="14" nillable="true" ma:displayName="Primary Audience" ma:internalName="_x0031_e_x0020_Audience">
      <xsd:complexType>
        <xsd:complexContent>
          <xsd:extension base="dms:MultiChoice">
            <xsd:sequence>
              <xsd:element name="Value" maxOccurs="unbounded" minOccurs="0" nillable="true">
                <xsd:simpleType>
                  <xsd:restriction base="dms:Choice">
                    <xsd:enumeration value="Content Development"/>
                    <xsd:enumeration value="Design"/>
                    <xsd:enumeration value="Digital Production"/>
                    <xsd:enumeration value="E2E Site Lead"/>
                    <xsd:enumeration value="Finance &amp; Metrics"/>
                    <xsd:enumeration value="Inventory"/>
                    <xsd:enumeration value="Manufacturing"/>
                    <xsd:enumeration value="Marketing / Sales"/>
                    <xsd:enumeration value="Media Development"/>
                    <xsd:enumeration value="Production"/>
                    <xsd:enumeration value="Product Management"/>
                    <xsd:enumeration value="R&amp;P Acquisitions"/>
                    <xsd:enumeration value="R&amp;P Clearance"/>
                    <xsd:enumeration value="Standards/Ops Only"/>
                    <xsd:enumeration value="Vendors (VIP)"/>
                  </xsd:restriction>
                </xsd:simpleType>
              </xsd:element>
            </xsd:sequence>
          </xsd:extension>
        </xsd:complexContent>
      </xsd:complexType>
    </xsd:element>
    <xsd:element name="Product_x0020_Delivery_x0020_Format" ma:index="15" nillable="true" ma:displayName="Product Delivery Format" ma:internalName="Product_x0020_Delivery_x0020_Format">
      <xsd:complexType>
        <xsd:complexContent>
          <xsd:extension base="dms:MultiChoice">
            <xsd:sequence>
              <xsd:element name="Value" maxOccurs="unbounded" minOccurs="0" nillable="true">
                <xsd:simpleType>
                  <xsd:restriction base="dms:Choice">
                    <xsd:enumeration value="Print"/>
                    <xsd:enumeration value="Manufactured Media"/>
                    <xsd:enumeration value="Online/Digital"/>
                  </xsd:restriction>
                </xsd:simpleType>
              </xsd:element>
            </xsd:sequence>
          </xsd:extension>
        </xsd:complexContent>
      </xsd:complexType>
    </xsd:element>
    <xsd:element name="Product_x0020_Type_x0028_s_x0029_" ma:index="16" nillable="true" ma:displayName="Product Type(s)" ma:default="None" ma:internalName="Product_x0020_Type_x0028_s_x0029_">
      <xsd:complexType>
        <xsd:complexContent>
          <xsd:extension base="dms:MultiChoice">
            <xsd:sequence>
              <xsd:element name="Value" maxOccurs="unbounded" minOccurs="0" nillable="true">
                <xsd:simpleType>
                  <xsd:restriction base="dms:Choice">
                    <xsd:enumeration value="None"/>
                    <xsd:enumeration value="Advantage Editions"/>
                    <xsd:enumeration value="Ancillaries - Digital"/>
                    <xsd:enumeration value="Ancillaries - Print"/>
                    <xsd:enumeration value="Annotated Editions"/>
                    <xsd:enumeration value="AP Editions"/>
                    <xsd:enumeration value="Custom"/>
                    <xsd:enumeration value="Digital Products (non-eBook)"/>
                    <xsd:enumeration value="eBook"/>
                    <xsd:enumeration value="K-12 Editions"/>
                    <xsd:enumeration value="K-12 HS Editions"/>
                    <xsd:enumeration value="Instructor Editions"/>
                    <xsd:enumeration value="International Editions"/>
                    <xsd:enumeration value="MindTap"/>
                    <xsd:enumeration value="National Geographic Learning"/>
                    <xsd:enumeration value="SimPub"/>
                    <xsd:enumeration value="Student/Base Editions"/>
                  </xsd:restriction>
                </xsd:simpleType>
              </xsd:element>
            </xsd:sequence>
          </xsd:extension>
        </xsd:complexContent>
      </xsd:complexType>
    </xsd:element>
    <xsd:element name="System_x0028_s_x0029_" ma:index="17" nillable="true" ma:displayName="System(s)" ma:default="None" ma:internalName="System_x0028_s_x0029_">
      <xsd:complexType>
        <xsd:complexContent>
          <xsd:extension base="dms:MultiChoice">
            <xsd:sequence>
              <xsd:element name="Value" maxOccurs="unbounded" minOccurs="0" nillable="true">
                <xsd:simpleType>
                  <xsd:restriction base="dms:Choice">
                    <xsd:enumeration value="None"/>
                    <xsd:enumeration value="Cardinal"/>
                    <xsd:enumeration value="CARTS"/>
                    <xsd:enumeration value="Compose"/>
                    <xsd:enumeration value="Docusphere"/>
                    <xsd:enumeration value="DropBox"/>
                    <xsd:enumeration value="E1"/>
                    <xsd:enumeration value="eProd"/>
                    <xsd:enumeration value="Geyser"/>
                    <xsd:enumeration value="Inside"/>
                    <xsd:enumeration value="Inside:ProdShare"/>
                    <xsd:enumeration value="IPS"/>
                    <xsd:enumeration value="JIRA"/>
                    <xsd:enumeration value="Mass Transit"/>
                    <xsd:enumeration value="ORCA"/>
                    <xsd:enumeration value="Printer Systems (JA/InSite/ePAC)"/>
                    <xsd:enumeration value="Rights Reporting Tool (RRT)"/>
                    <xsd:enumeration value="Rights Systems (RMS/CRS)"/>
                    <xsd:enumeration value="Telescope"/>
                  </xsd:restriction>
                </xsd:simpleType>
              </xsd:element>
            </xsd:sequence>
          </xsd:extension>
        </xsd:complexContent>
      </xsd:complexType>
    </xsd:element>
    <xsd:element name="Software" ma:index="18" nillable="true" ma:displayName="Software" ma:format="Dropdown" ma:internalName="Software">
      <xsd:simpleType>
        <xsd:restriction base="dms:Choice">
          <xsd:enumeration value="Adobe Acrobat"/>
          <xsd:enumeration value="Microsoft Visio"/>
          <xsd:enumeration value="PitStop"/>
        </xsd:restriction>
      </xsd:simpleType>
    </xsd:element>
    <xsd:element name="Screen" ma:index="19" nillable="true" ma:displayName="Screen" ma:format="Dropdown" ma:internalName="Screen">
      <xsd:simpleType>
        <xsd:restriction base="dms:Choice">
          <xsd:enumeration value="Attachments"/>
          <xsd:enumeration value="Dashboard(s)"/>
          <xsd:enumeration value="General/Multiple"/>
          <xsd:enumeration value="Main Setup"/>
          <xsd:enumeration value="MyTasks"/>
          <xsd:enumeration value="Narrative"/>
          <xsd:enumeration value="Plate"/>
          <xsd:enumeration value="Project Team"/>
          <xsd:enumeration value="Reprint Corrections"/>
          <xsd:enumeration value="Rights System View"/>
          <xsd:enumeration value="Routing"/>
          <xsd:enumeration value="Schedule"/>
          <xsd:enumeration value="Specifications"/>
          <xsd:enumeration value="Vendor Address Book"/>
          <xsd:enumeration value="Vendor Assignments"/>
        </xsd:restriction>
      </xsd:simpleType>
    </xsd:element>
    <xsd:element name="Component_x0028_s_x0029_" ma:index="20" nillable="true" ma:displayName="Component(s)" ma:default="None" ma:internalName="Component_x0028_s_x0029_">
      <xsd:complexType>
        <xsd:complexContent>
          <xsd:extension base="dms:MultiChoice">
            <xsd:sequence>
              <xsd:element name="Value" maxOccurs="unbounded" minOccurs="0" nillable="true">
                <xsd:simpleType>
                  <xsd:restriction base="dms:Choice">
                    <xsd:enumeration value="None"/>
                    <xsd:enumeration value="Book Covers"/>
                    <xsd:enumeration value="Book Endsheets"/>
                    <xsd:enumeration value="Book Inserts"/>
                    <xsd:enumeration value="Book Inside Covers"/>
                    <xsd:enumeration value="Book Interiors"/>
                    <xsd:enumeration value="Book Preface/FM/CR"/>
                    <xsd:enumeration value="CDs"/>
                    <xsd:enumeration value="DVDs"/>
                    <xsd:enumeration value="In-Book Ads"/>
                    <xsd:enumeration value="PACs"/>
                  </xsd:restriction>
                </xsd:simpleType>
              </xsd:element>
            </xsd:sequence>
          </xsd:extension>
        </xsd:complexContent>
      </xsd:complexType>
    </xsd:element>
    <xsd:element name="Portfolio" ma:index="30" nillable="true" ma:displayName="Portfolio" ma:hidden="true" ma:internalName="Portfolio" ma:readOnly="false">
      <xsd:complexType>
        <xsd:complexContent>
          <xsd:extension base="dms:MultiChoice">
            <xsd:sequence>
              <xsd:element name="Value" maxOccurs="unbounded" minOccurs="0" nillable="true">
                <xsd:simpleType>
                  <xsd:restriction base="dms:Choice">
                    <xsd:enumeration value="Higher Ed"/>
                    <xsd:enumeration value="NGL/International"/>
                    <xsd:enumeration value="School/Reference"/>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3520c62-91d1-4715-93cb-6b6cc6733a1f" elementFormDefault="qualified">
    <xsd:import namespace="http://schemas.microsoft.com/office/2006/documentManagement/types"/>
    <xsd:import namespace="http://schemas.microsoft.com/office/infopath/2007/PartnerControls"/>
    <xsd:element name="_dlc_DocIdUrl" ma:index="2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3" nillable="true" ma:displayName="Document ID Value" ma:description="The value of the document ID assigned to this item." ma:internalName="_dlc_DocId" ma:readOnly="true">
      <xsd:simpleType>
        <xsd:restriction base="dms:Text"/>
      </xsd:simpleType>
    </xsd:element>
    <xsd:element name="_dlc_DocIdPersistId" ma:index="29"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2.xml><?xml version="1.0" encoding="utf-8"?>
<ds:datastoreItem xmlns:ds="http://schemas.openxmlformats.org/officeDocument/2006/customXml" ds:itemID="{1FBD255F-1AB4-4B7F-97CA-248D24762D41}">
  <ds:schemaRefs>
    <ds:schemaRef ds:uri="http://schemas.microsoft.com/sharepoint/events"/>
  </ds:schemaRefs>
</ds:datastoreItem>
</file>

<file path=customXml/itemProps3.xml><?xml version="1.0" encoding="utf-8"?>
<ds:datastoreItem xmlns:ds="http://schemas.openxmlformats.org/officeDocument/2006/customXml" ds:itemID="{7F60B298-C6B1-4CA0-A44C-8B6FAB39D879}">
  <ds:schemaRefs>
    <ds:schemaRef ds:uri="http://www.w3.org/XML/1998/namespace"/>
    <ds:schemaRef ds:uri="http://schemas.openxmlformats.org/package/2006/metadata/core-properties"/>
    <ds:schemaRef ds:uri="a3520c62-91d1-4715-93cb-6b6cc6733a1f"/>
    <ds:schemaRef ds:uri="http://schemas.microsoft.com/office/2006/documentManagement/types"/>
    <ds:schemaRef ds:uri="http://purl.org/dc/dcmitype/"/>
    <ds:schemaRef ds:uri="a4d2ff27-a226-42e2-a79e-c1ae662d212e"/>
    <ds:schemaRef ds:uri="http://purl.org/dc/terms/"/>
    <ds:schemaRef ds:uri="http://purl.org/dc/elements/1.1/"/>
    <ds:schemaRef ds:uri="http://schemas.microsoft.com/office/infopath/2007/PartnerControls"/>
    <ds:schemaRef ds:uri="f856fc18-c0f7-462c-a53d-fc2610d0c4c8"/>
    <ds:schemaRef ds:uri="http://schemas.microsoft.com/office/2006/metadata/properties"/>
  </ds:schemaRefs>
</ds:datastoreItem>
</file>

<file path=customXml/itemProps4.xml><?xml version="1.0" encoding="utf-8"?>
<ds:datastoreItem xmlns:ds="http://schemas.openxmlformats.org/officeDocument/2006/customXml" ds:itemID="{D75FD8AF-03B6-40B7-84F4-489ECF9A03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d2ff27-a226-42e2-a79e-c1ae662d212e"/>
    <ds:schemaRef ds:uri="f856fc18-c0f7-462c-a53d-fc2610d0c4c8"/>
    <ds:schemaRef ds:uri="a3520c62-91d1-4715-93cb-6b6cc6733a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3490</TotalTime>
  <Words>2307</Words>
  <Application>Microsoft Office PowerPoint</Application>
  <PresentationFormat>Custom</PresentationFormat>
  <Paragraphs>196</Paragraphs>
  <Slides>37</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37</vt:i4>
      </vt:variant>
    </vt:vector>
  </HeadingPairs>
  <TitlesOfParts>
    <vt:vector size="40" baseType="lpstr">
      <vt:lpstr>1_Office Theme</vt:lpstr>
      <vt:lpstr>Equation</vt:lpstr>
      <vt:lpstr>MathType 6.0 Equation</vt:lpstr>
      <vt:lpstr>2</vt:lpstr>
      <vt:lpstr>2.5</vt:lpstr>
      <vt:lpstr>Continuity of a Function</vt:lpstr>
      <vt:lpstr>Continuity of a Function (1 of 8)</vt:lpstr>
      <vt:lpstr>Continuity of a Function (2 of 8)</vt:lpstr>
      <vt:lpstr>Continuity of a Function (3 of 8)</vt:lpstr>
      <vt:lpstr>Continuity of a Function (4 of 8)</vt:lpstr>
      <vt:lpstr>Example 1</vt:lpstr>
      <vt:lpstr>Example 1 – Solution</vt:lpstr>
      <vt:lpstr>Example 2</vt:lpstr>
      <vt:lpstr>Example 2 – Solution (1 of 2)</vt:lpstr>
      <vt:lpstr>Example 2 – Solution (2 of 2)</vt:lpstr>
      <vt:lpstr>Continuity of a Function (5 of 8)</vt:lpstr>
      <vt:lpstr>Continuity of a Function (6 of 8)</vt:lpstr>
      <vt:lpstr>Continuity of a Function (7 of 8)</vt:lpstr>
      <vt:lpstr>Continuity of a Function (8 of 8)</vt:lpstr>
      <vt:lpstr>Properties of Continuous Functions</vt:lpstr>
      <vt:lpstr>Properties of Continuous Functions (1 of 8)</vt:lpstr>
      <vt:lpstr>Properties of Continuous Functions (2 of 8)</vt:lpstr>
      <vt:lpstr>Properties of Continuous Functions (3 of 8)</vt:lpstr>
      <vt:lpstr>Example 5</vt:lpstr>
      <vt:lpstr>Properties of Continuous Functions (4 of 8)</vt:lpstr>
      <vt:lpstr>Properties of Continuous Functions (5 of 8)</vt:lpstr>
      <vt:lpstr>Properties of Continuous Functions (6 of 8)</vt:lpstr>
      <vt:lpstr>Properties of Continuous Functions (7 of 8)</vt:lpstr>
      <vt:lpstr>Properties of Continuous Functions (8 of 8)</vt:lpstr>
      <vt:lpstr>The Intermediate Value Theorem</vt:lpstr>
      <vt:lpstr>The Intermediate Value Theorem (1 of 7)</vt:lpstr>
      <vt:lpstr>The Intermediate Value Theorem (2 of 7)</vt:lpstr>
      <vt:lpstr>The Intermediate Value Theorem (3 of 7)</vt:lpstr>
      <vt:lpstr>The Intermediate Value Theorem (4 of 7)</vt:lpstr>
      <vt:lpstr>Example 10</vt:lpstr>
      <vt:lpstr>Example 10 – Solution (1 of 2)</vt:lpstr>
      <vt:lpstr>Example 10 – Solution (2 of 2)</vt:lpstr>
      <vt:lpstr>The Intermediate Value Theorem (5 of 7)</vt:lpstr>
      <vt:lpstr>The Intermediate Value Theorem (6 of 7)</vt:lpstr>
      <vt:lpstr>The Intermediate Value Theorem (7 of 7)</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Triola, Courtney A</dc:creator>
  <cp:lastModifiedBy>Harshita G. Khandagle</cp:lastModifiedBy>
  <cp:revision>920</cp:revision>
  <cp:lastPrinted>2016-10-03T15:29:39Z</cp:lastPrinted>
  <dcterms:created xsi:type="dcterms:W3CDTF">2017-12-08T21:17:47Z</dcterms:created>
  <dcterms:modified xsi:type="dcterms:W3CDTF">2020-04-14T14:05:44Z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0x0101002A5D52E595BC2A47A3DCA88123D2A30D</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_SourceUrl">
    <vt:lpwstr/>
  </property>
  <property fmtid="{D5CDD505-2E9C-101B-9397-08002B2CF9AE}" pid="9" name="_SharedFileIndex">
    <vt:lpwstr/>
  </property>
  <property fmtid="{D5CDD505-2E9C-101B-9397-08002B2CF9AE}" pid="10" name="Audience">
    <vt:lpwstr>Content Developer</vt:lpwstr>
  </property>
  <property fmtid="{D5CDD505-2E9C-101B-9397-08002B2CF9AE}" pid="11" name="Department">
    <vt:lpwstr>GPM Training</vt:lpwstr>
  </property>
  <property fmtid="{D5CDD505-2E9C-101B-9397-08002B2CF9AE}" pid="12" name="ComplianceAssetId">
    <vt:lpwstr/>
  </property>
  <property fmtid="{D5CDD505-2E9C-101B-9397-08002B2CF9AE}" pid="13" name="TemplateUrl">
    <vt:lpwstr/>
  </property>
  <property fmtid="{D5CDD505-2E9C-101B-9397-08002B2CF9AE}" pid="14" name="_dlc_DocIdItemGuid">
    <vt:lpwstr>8b70cda3-413b-4766-b009-7cf0a547d69e</vt:lpwstr>
  </property>
</Properties>
</file>