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49"/>
  </p:notesMasterIdLst>
  <p:handoutMasterIdLst>
    <p:handoutMasterId r:id="rId50"/>
  </p:handoutMasterIdLst>
  <p:sldIdLst>
    <p:sldId id="422" r:id="rId6"/>
    <p:sldId id="423" r:id="rId7"/>
    <p:sldId id="382" r:id="rId8"/>
    <p:sldId id="424" r:id="rId9"/>
    <p:sldId id="425" r:id="rId10"/>
    <p:sldId id="426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427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000000"/>
    <a:srgbClr val="A30000"/>
    <a:srgbClr val="E7EFF7"/>
    <a:srgbClr val="CBDDEF"/>
    <a:srgbClr val="004A78"/>
    <a:srgbClr val="006298"/>
    <a:srgbClr val="FF6300"/>
    <a:srgbClr val="E9255F"/>
    <a:srgbClr val="00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291" autoAdjust="0"/>
  </p:normalViewPr>
  <p:slideViewPr>
    <p:cSldViewPr snapToGrid="0" snapToObjects="1">
      <p:cViewPr>
        <p:scale>
          <a:sx n="70" d="100"/>
          <a:sy n="70" d="100"/>
        </p:scale>
        <p:origin x="-7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68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03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86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1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044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8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3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30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IN" dirty="0"/>
              <a:t>Stewart, Calculus: Early </a:t>
            </a:r>
            <a:r>
              <a:rPr lang="en-IN" dirty="0" err="1"/>
              <a:t>Transcendentals</a:t>
            </a:r>
            <a:r>
              <a:rPr lang="en-IN" dirty="0"/>
              <a:t>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IN" dirty="0"/>
              <a:t>Stewart, Calculus: Early </a:t>
            </a:r>
            <a:r>
              <a:rPr lang="en-IN" dirty="0" err="1"/>
              <a:t>Transcendentals</a:t>
            </a:r>
            <a:r>
              <a:rPr lang="en-IN" dirty="0"/>
              <a:t>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35456" y="1536700"/>
            <a:ext cx="8121088" cy="4775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489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1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656032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9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34269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29229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209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30951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1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26694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38103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427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68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2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21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21" r:id="rId18"/>
    <p:sldLayoutId id="2147483722" r:id="rId19"/>
    <p:sldLayoutId id="2147483714" r:id="rId20"/>
    <p:sldLayoutId id="2147483725" r:id="rId21"/>
    <p:sldLayoutId id="2147483729" r:id="rId22"/>
    <p:sldLayoutId id="2147483726" r:id="rId23"/>
    <p:sldLayoutId id="2147483718" r:id="rId24"/>
    <p:sldLayoutId id="2147483715" r:id="rId25"/>
    <p:sldLayoutId id="2147483716" r:id="rId26"/>
    <p:sldLayoutId id="2147483719" r:id="rId27"/>
    <p:sldLayoutId id="2147483720" r:id="rId28"/>
    <p:sldLayoutId id="2147483727" r:id="rId29"/>
    <p:sldLayoutId id="2147483728" r:id="rId30"/>
    <p:sldLayoutId id="2147483723" r:id="rId31"/>
    <p:sldLayoutId id="2147483724" r:id="rId32"/>
    <p:sldLayoutId id="2147483713" r:id="rId33"/>
    <p:sldLayoutId id="2147483717" r:id="rId34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1.wmf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6.wmf"/><Relationship Id="rId11" Type="http://schemas.openxmlformats.org/officeDocument/2006/relationships/image" Target="../media/image69.png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7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73.png"/><Relationship Id="rId4" Type="http://schemas.openxmlformats.org/officeDocument/2006/relationships/image" Target="../media/image7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4.png"/><Relationship Id="rId4" Type="http://schemas.openxmlformats.org/officeDocument/2006/relationships/image" Target="../media/image7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85.png"/><Relationship Id="rId4" Type="http://schemas.openxmlformats.org/officeDocument/2006/relationships/image" Target="../media/image8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png"/><Relationship Id="rId4" Type="http://schemas.openxmlformats.org/officeDocument/2006/relationships/image" Target="../media/image9.wm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Limits and Derivatives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019551" y="6443493"/>
            <a:ext cx="4152899" cy="247650"/>
          </a:xfrm>
        </p:spPr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4327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D835F-E704-485D-AEFA-EC4903FA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dirty="0"/>
              <a:t>Limits at Infinity and Horizontal Asymptotes (6 of 10)</a:t>
            </a:r>
            <a:endParaRPr lang="en-IN" sz="3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999692-BA2B-46BA-8B31-8B3EF104BD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711543" cy="13716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Notice that there are many ways for the graph of </a:t>
            </a:r>
            <a:r>
              <a:rPr lang="en-US" altLang="en-US" i="1" dirty="0"/>
              <a:t>f</a:t>
            </a:r>
            <a:r>
              <a:rPr lang="en-US" altLang="en-US" dirty="0"/>
              <a:t> to approach the line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L </a:t>
            </a:r>
            <a:r>
              <a:rPr lang="en-US" altLang="en-US" dirty="0"/>
              <a:t>(which is called a </a:t>
            </a:r>
            <a:r>
              <a:rPr lang="en-US" altLang="en-US" i="1" dirty="0"/>
              <a:t>horizontal asymptote</a:t>
            </a:r>
            <a:r>
              <a:rPr lang="en-US" altLang="en-US" dirty="0"/>
              <a:t>) as we look to the far right of each graph.</a:t>
            </a:r>
          </a:p>
        </p:txBody>
      </p:sp>
    </p:spTree>
    <p:extLst>
      <p:ext uri="{BB962C8B-B14F-4D97-AF65-F5344CB8AC3E}">
        <p14:creationId xmlns:p14="http://schemas.microsoft.com/office/powerpoint/2010/main" val="222241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C25CA3-6816-4631-94FA-C5240AA7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dirty="0"/>
              <a:t>Limits at Infinity and Horizontal Asymptotes (7 of 10)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4441EB-41C7-4FD5-87F3-E067A12E26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504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Referring back to Figure 1, we see that for numerically large negative values of </a:t>
            </a:r>
            <a:r>
              <a:rPr lang="en-US" altLang="en-US" i="1" dirty="0"/>
              <a:t>x</a:t>
            </a:r>
            <a:r>
              <a:rPr lang="en-US" altLang="en-US" dirty="0"/>
              <a:t>, the values of </a:t>
            </a:r>
            <a:r>
              <a:rPr lang="en-US" altLang="en-US" i="1" dirty="0"/>
              <a:t>f</a:t>
            </a:r>
            <a:r>
              <a:rPr lang="en-US" altLang="en-US" sz="4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are close to 1.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176FF97-B596-4E0A-91B4-29AC0833A4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3576338"/>
            <a:ext cx="10721975" cy="277938"/>
          </a:xfrm>
        </p:spPr>
        <p:txBody>
          <a:bodyPr/>
          <a:lstStyle/>
          <a:p>
            <a:pPr algn="ctr"/>
            <a:r>
              <a:rPr lang="en-US" altLang="en-US" sz="1200" b="1" dirty="0"/>
              <a:t>Figure 1</a:t>
            </a:r>
          </a:p>
        </p:txBody>
      </p:sp>
      <p:pic>
        <p:nvPicPr>
          <p:cNvPr id="11" name="Content Placeholder 10" descr="The graph of y = (x^2 minus 1)∕(x^2 + 1) is plotted on the x y coordinate plane. The curve is symmetric about the y axis. It falls away from y = 1 with increasing steepness, intersects the x axis, then falls with decreasing steepness to a point on the negative y axis. It then rises through (1, 0) toward y = 1.">
            <a:extLst>
              <a:ext uri="{FF2B5EF4-FFF2-40B4-BE49-F238E27FC236}">
                <a16:creationId xmlns="" xmlns:a16="http://schemas.microsoft.com/office/drawing/2014/main" id="{15526EB5-14E7-4226-896A-335D1DE090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091126" y="2170952"/>
            <a:ext cx="5598742" cy="131422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E0DE36FC-E387-4373-8707-CF182B5161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968305"/>
            <a:ext cx="10729913" cy="139041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By letting </a:t>
            </a:r>
            <a:r>
              <a:rPr lang="en-US" altLang="en-US" i="1" dirty="0"/>
              <a:t>x</a:t>
            </a:r>
            <a:r>
              <a:rPr lang="en-US" altLang="en-US" dirty="0"/>
              <a:t> decrease through negative values without bound, we can make </a:t>
            </a:r>
            <a:r>
              <a:rPr lang="en-US" altLang="en-US" i="1" dirty="0"/>
              <a:t>f</a:t>
            </a:r>
            <a:r>
              <a:rPr lang="en-US" altLang="en-US" sz="4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as close to 1 as we like.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This is expressed by writing</a:t>
            </a:r>
            <a:endParaRPr lang="en-IN" dirty="0"/>
          </a:p>
        </p:txBody>
      </p:sp>
      <p:graphicFrame>
        <p:nvGraphicFramePr>
          <p:cNvPr id="13" name="Content Placeholder 12" descr="lim_(x right arrow infinity) (((x^2) minus 1)∕((x^2) + 1)) = 1">
            <a:extLst>
              <a:ext uri="{FF2B5EF4-FFF2-40B4-BE49-F238E27FC236}">
                <a16:creationId xmlns="" xmlns:a16="http://schemas.microsoft.com/office/drawing/2014/main" id="{4CA252CE-C245-449C-9E18-35E8F55F73F0}"/>
              </a:ext>
            </a:extLst>
          </p:cNvPr>
          <p:cNvGraphicFramePr>
            <a:graphicFrameLocks noGrp="1" noChangeAspect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519735908"/>
              </p:ext>
            </p:extLst>
          </p:nvPr>
        </p:nvGraphicFramePr>
        <p:xfrm>
          <a:off x="5116285" y="5358721"/>
          <a:ext cx="1697660" cy="72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09" name="Equation" r:id="rId4" imgW="1790640" imgH="761760" progId="Equation.DSMT4">
                  <p:embed/>
                </p:oleObj>
              </mc:Choice>
              <mc:Fallback>
                <p:oleObj name="Equation" r:id="rId4" imgW="1790640" imgH="7617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="" xmlns:a16="http://schemas.microsoft.com/office/drawing/2014/main" id="{1362DD46-190F-4709-B1EA-87FABB6750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6285" y="5358721"/>
                        <a:ext cx="1697660" cy="72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21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35AB60-4107-4428-AAED-3F90C0B0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dirty="0"/>
              <a:t>Limits at Infinity and Horizontal Asymptotes (8 of 10)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B0C1E3-72C3-4998-8BE1-D693E3129C7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007252" cy="305809"/>
          </a:xfrm>
        </p:spPr>
        <p:txBody>
          <a:bodyPr/>
          <a:lstStyle/>
          <a:p>
            <a:r>
              <a:rPr lang="en-US" altLang="en-US" dirty="0"/>
              <a:t>The general definition is as follows.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A35351-F251-4309-91B3-D82F0CEF998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036623"/>
            <a:ext cx="10712450" cy="301756"/>
          </a:xfrm>
        </p:spPr>
        <p:txBody>
          <a:bodyPr/>
          <a:lstStyle/>
          <a:p>
            <a:r>
              <a:rPr lang="en-IN" b="1" dirty="0">
                <a:solidFill>
                  <a:srgbClr val="EF2E24"/>
                </a:solidFill>
              </a:rPr>
              <a:t>2 Definition </a:t>
            </a:r>
            <a:r>
              <a:rPr lang="en-IN" dirty="0"/>
              <a:t>Let </a:t>
            </a:r>
            <a:r>
              <a:rPr lang="en-IN" i="1" dirty="0"/>
              <a:t>f</a:t>
            </a:r>
            <a:r>
              <a:rPr lang="en-IN" dirty="0"/>
              <a:t> be a function defined on some interval (−∞, </a:t>
            </a:r>
            <a:r>
              <a:rPr lang="en-IN" i="1" dirty="0"/>
              <a:t>a</a:t>
            </a:r>
            <a:r>
              <a:rPr lang="en-IN" dirty="0"/>
              <a:t>). Then</a:t>
            </a:r>
          </a:p>
        </p:txBody>
      </p:sp>
      <p:graphicFrame>
        <p:nvGraphicFramePr>
          <p:cNvPr id="12" name="Content Placeholder 11" descr="lim_(x right arrow infinity) (f(x)) = L">
            <a:extLst>
              <a:ext uri="{FF2B5EF4-FFF2-40B4-BE49-F238E27FC236}">
                <a16:creationId xmlns="" xmlns:a16="http://schemas.microsoft.com/office/drawing/2014/main" id="{7432C6FD-99B0-4800-AF14-8412510E2826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996221172"/>
              </p:ext>
            </p:extLst>
          </p:nvPr>
        </p:nvGraphicFramePr>
        <p:xfrm>
          <a:off x="5119688" y="2651125"/>
          <a:ext cx="1651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25" name="Equation" r:id="rId3" imgW="1676160" imgH="507960" progId="Equation.DSMT4">
                  <p:embed/>
                </p:oleObj>
              </mc:Choice>
              <mc:Fallback>
                <p:oleObj name="Equation" r:id="rId3" imgW="1676160" imgH="507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6FA9F2F5-2874-473B-BF80-AFBAB0F4E3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9688" y="2651125"/>
                        <a:ext cx="1651000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ECEAF2C-7F0A-4C74-B6C4-A118B90DB5F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462481"/>
            <a:ext cx="10718800" cy="8229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means that the values of </a:t>
            </a:r>
            <a:r>
              <a:rPr lang="en-IN" i="1" dirty="0"/>
              <a:t>f</a:t>
            </a:r>
            <a:r>
              <a:rPr lang="en-IN" sz="400" i="1" dirty="0"/>
              <a:t> 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 can be made arbitrarily close to </a:t>
            </a:r>
            <a:r>
              <a:rPr lang="en-IN" i="1" dirty="0"/>
              <a:t>L</a:t>
            </a:r>
            <a:r>
              <a:rPr lang="en-IN" dirty="0"/>
              <a:t> by requiring </a:t>
            </a:r>
            <a:r>
              <a:rPr lang="en-IN" i="1" dirty="0"/>
              <a:t>x</a:t>
            </a:r>
            <a:r>
              <a:rPr lang="en-IN" dirty="0"/>
              <a:t> to be sufficiently large negative.</a:t>
            </a:r>
          </a:p>
        </p:txBody>
      </p:sp>
    </p:spTree>
    <p:extLst>
      <p:ext uri="{BB962C8B-B14F-4D97-AF65-F5344CB8AC3E}">
        <p14:creationId xmlns:p14="http://schemas.microsoft.com/office/powerpoint/2010/main" val="255202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7A207B-2C70-4A69-AC10-C8F77E03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dirty="0"/>
              <a:t>Limits at Infinity and Horizontal Asymptotes (9 of 10)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6A64B3-9DC1-47A5-A13F-0E0DCB321E2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104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Definition 2 is illustrated in Figure 3. Notice that the graph approaches the line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L</a:t>
            </a:r>
            <a:r>
              <a:rPr lang="en-US" altLang="en-US" dirty="0"/>
              <a:t> as we look to the far left of each graph.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FB388A61-B73C-46AB-8AAB-4A00656EB91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09268" y="5856619"/>
            <a:ext cx="9023134" cy="274680"/>
          </a:xfrm>
        </p:spPr>
        <p:txBody>
          <a:bodyPr/>
          <a:lstStyle/>
          <a:p>
            <a:pPr algn="ctr"/>
            <a:r>
              <a:rPr lang="en-US" altLang="en-US" sz="1200" b="1" dirty="0"/>
              <a:t>Figure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8A2F7313-8942-4D69-A696-5C4150E9242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26364" y="5317383"/>
            <a:ext cx="1685610" cy="381130"/>
          </a:xfrm>
        </p:spPr>
        <p:txBody>
          <a:bodyPr/>
          <a:lstStyle/>
          <a:p>
            <a:r>
              <a:rPr lang="en-US" altLang="en-US" sz="1400" dirty="0"/>
              <a:t>Examples illustrating</a:t>
            </a:r>
          </a:p>
        </p:txBody>
      </p:sp>
      <p:graphicFrame>
        <p:nvGraphicFramePr>
          <p:cNvPr id="17" name="Content Placeholder 16" descr="lim_(x right arrow infinity) (f(x)) = L">
            <a:extLst>
              <a:ext uri="{FF2B5EF4-FFF2-40B4-BE49-F238E27FC236}">
                <a16:creationId xmlns="" xmlns:a16="http://schemas.microsoft.com/office/drawing/2014/main" id="{9D7A72FD-A878-4CBD-AF83-C8DE38DB3BFE}"/>
              </a:ext>
            </a:extLst>
          </p:cNvPr>
          <p:cNvGraphicFramePr>
            <a:graphicFrameLocks noGrp="1" noChangeAspect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355163865"/>
              </p:ext>
            </p:extLst>
          </p:nvPr>
        </p:nvGraphicFramePr>
        <p:xfrm>
          <a:off x="6211974" y="5288355"/>
          <a:ext cx="1215496" cy="38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44" name="Equation" r:id="rId3" imgW="1498320" imgH="469800" progId="Equation.DSMT4">
                  <p:embed/>
                </p:oleObj>
              </mc:Choice>
              <mc:Fallback>
                <p:oleObj name="Equation" r:id="rId3" imgW="1498320" imgH="4698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="" xmlns:a16="http://schemas.microsoft.com/office/drawing/2014/main" id="{A15E9259-D3A7-43E7-B683-C6F513356E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1974" y="5288355"/>
                        <a:ext cx="1215496" cy="38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Content Placeholder 14" descr="A curve y = f(x) is graphed on the coordinate plane. The curve enters the left of the viewing window in the second quadrant along y = L. It rises away from y = L and attains a high point in the second quadrant. Then, it bends downwards in the first quadrant and continues to rise.">
            <a:extLst>
              <a:ext uri="{FF2B5EF4-FFF2-40B4-BE49-F238E27FC236}">
                <a16:creationId xmlns="" xmlns:a16="http://schemas.microsoft.com/office/drawing/2014/main" id="{A06C4953-E6D2-4425-9BA9-9EFC2B674F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2406083" y="2323090"/>
            <a:ext cx="3805891" cy="2559960"/>
          </a:xfrm>
          <a:prstGeom prst="rect">
            <a:avLst/>
          </a:prstGeom>
        </p:spPr>
      </p:pic>
      <p:pic>
        <p:nvPicPr>
          <p:cNvPr id="12" name="Content Placeholder 11" descr="A curve y = f(x) is graphed on the coordinate plane. The curve enters the left of the viewing window in the second quadrant along y = L. It falls slowly from y = L and attains a low point in the second quadrant. It rises, crosses y = L, and attains a high point in the second quadrant. Then, it falls slowly in the first quadrant and again crosses y = L. It continues to fall.">
            <a:extLst>
              <a:ext uri="{FF2B5EF4-FFF2-40B4-BE49-F238E27FC236}">
                <a16:creationId xmlns="" xmlns:a16="http://schemas.microsoft.com/office/drawing/2014/main" id="{59B54067-4EBA-4B23-8D25-B1357424F3E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/>
          <a:stretch>
            <a:fillRect/>
          </a:stretch>
        </p:blipFill>
        <p:spPr>
          <a:xfrm>
            <a:off x="6502666" y="2619397"/>
            <a:ext cx="3493592" cy="21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5BAB2A-274E-4436-98B9-3A0D93F2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dirty="0"/>
              <a:t>Limits at Infinity and Horizontal Asymptotes (10 of 10)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2D0303-5415-48AD-820A-1D51F3FB0D0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049769" cy="672105"/>
          </a:xfrm>
        </p:spPr>
        <p:txBody>
          <a:bodyPr/>
          <a:lstStyle/>
          <a:p>
            <a:r>
              <a:rPr lang="en-IN" b="1" dirty="0">
                <a:solidFill>
                  <a:srgbClr val="EF2E24"/>
                </a:solidFill>
              </a:rPr>
              <a:t>3 Definition </a:t>
            </a:r>
            <a:r>
              <a:rPr lang="en-IN" dirty="0"/>
              <a:t>The line </a:t>
            </a:r>
            <a:r>
              <a:rPr lang="en-IN" i="1" dirty="0"/>
              <a:t>y</a:t>
            </a:r>
            <a:r>
              <a:rPr lang="en-IN" dirty="0"/>
              <a:t> = </a:t>
            </a:r>
            <a:r>
              <a:rPr lang="en-IN" i="1" dirty="0"/>
              <a:t>L</a:t>
            </a:r>
            <a:r>
              <a:rPr lang="en-IN" dirty="0"/>
              <a:t> is called a </a:t>
            </a:r>
            <a:r>
              <a:rPr lang="en-IN" b="1" dirty="0"/>
              <a:t>horizontal asymptote</a:t>
            </a:r>
            <a:r>
              <a:rPr lang="en-IN" dirty="0"/>
              <a:t> of the curve </a:t>
            </a:r>
            <a:r>
              <a:rPr lang="en-IN" i="1" dirty="0"/>
              <a:t>y</a:t>
            </a:r>
            <a:r>
              <a:rPr lang="en-IN" dirty="0"/>
              <a:t> = </a:t>
            </a:r>
            <a:r>
              <a:rPr lang="en-IN" i="1" dirty="0"/>
              <a:t>f</a:t>
            </a:r>
            <a:r>
              <a:rPr lang="en-IN" sz="400" i="1" dirty="0"/>
              <a:t> 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 if either</a:t>
            </a:r>
          </a:p>
        </p:txBody>
      </p:sp>
      <p:graphicFrame>
        <p:nvGraphicFramePr>
          <p:cNvPr id="12" name="Content Placeholder 11" descr="lim_(x right arrow (infinity)) (f(x)) = L or lim_(x right arrow (negative infinity)) (f(x)) = L">
            <a:extLst>
              <a:ext uri="{FF2B5EF4-FFF2-40B4-BE49-F238E27FC236}">
                <a16:creationId xmlns="" xmlns:a16="http://schemas.microsoft.com/office/drawing/2014/main" id="{1F3E2125-868E-4C74-B804-E867902AE11E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221675304"/>
              </p:ext>
            </p:extLst>
          </p:nvPr>
        </p:nvGraphicFramePr>
        <p:xfrm>
          <a:off x="3476625" y="2195513"/>
          <a:ext cx="4283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65" name="Equation" r:id="rId3" imgW="3581280" imgH="469800" progId="Equation.DSMT4">
                  <p:embed/>
                </p:oleObj>
              </mc:Choice>
              <mc:Fallback>
                <p:oleObj name="Equation" r:id="rId3" imgW="3581280" imgH="469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AF661BA7-47C1-43E2-8801-8FE049D6A9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6625" y="2195513"/>
                        <a:ext cx="428307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09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A5F9C3-B532-417B-B703-432A06E2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8301CF-222B-4362-A855-DDC7198F29D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658091" cy="299605"/>
          </a:xfrm>
        </p:spPr>
        <p:txBody>
          <a:bodyPr/>
          <a:lstStyle/>
          <a:p>
            <a:r>
              <a:rPr lang="en-US" altLang="en-US" dirty="0"/>
              <a:t>Find</a:t>
            </a:r>
            <a:endParaRPr lang="en-IN" dirty="0"/>
          </a:p>
        </p:txBody>
      </p:sp>
      <p:graphicFrame>
        <p:nvGraphicFramePr>
          <p:cNvPr id="20" name="Content Placeholder 19" descr="lim_(x right arrow infinity)(1∕x) and lim_(x right arrow (negative infinity))(1∕x).">
            <a:extLst>
              <a:ext uri="{FF2B5EF4-FFF2-40B4-BE49-F238E27FC236}">
                <a16:creationId xmlns="" xmlns:a16="http://schemas.microsoft.com/office/drawing/2014/main" id="{0D027135-DB30-4E77-AC12-37DB41ADD40F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802429950"/>
              </p:ext>
            </p:extLst>
          </p:nvPr>
        </p:nvGraphicFramePr>
        <p:xfrm>
          <a:off x="1419225" y="1096963"/>
          <a:ext cx="23669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0" name="Equation" r:id="rId3" imgW="2400120" imgH="723600" progId="Equation.DSMT4">
                  <p:embed/>
                </p:oleObj>
              </mc:Choice>
              <mc:Fallback>
                <p:oleObj name="Equation" r:id="rId3" imgW="2400120" imgH="7236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5CD05667-B66C-4606-8DC6-EF8084A918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9225" y="1096963"/>
                        <a:ext cx="23669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5920CDF-8DF5-4952-AD36-909BE66247F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599" y="2252537"/>
            <a:ext cx="4010891" cy="762843"/>
          </a:xfrm>
        </p:spPr>
        <p:txBody>
          <a:bodyPr/>
          <a:lstStyle/>
          <a:p>
            <a:r>
              <a:rPr lang="en-US" altLang="en-US" dirty="0">
                <a:solidFill>
                  <a:srgbClr val="0079C2"/>
                </a:solidFill>
              </a:rPr>
              <a:t>Solution:</a:t>
            </a:r>
          </a:p>
          <a:p>
            <a:r>
              <a:rPr lang="en-US" altLang="en-US" dirty="0"/>
              <a:t>Observe that when </a:t>
            </a:r>
            <a:r>
              <a:rPr lang="en-US" altLang="en-US" i="1" dirty="0"/>
              <a:t>x</a:t>
            </a:r>
            <a:r>
              <a:rPr lang="en-US" altLang="en-US" dirty="0"/>
              <a:t> is large,</a:t>
            </a:r>
            <a:endParaRPr lang="en-IN" dirty="0"/>
          </a:p>
        </p:txBody>
      </p:sp>
      <p:graphicFrame>
        <p:nvGraphicFramePr>
          <p:cNvPr id="22" name="Content Placeholder 21" descr="(1∕x)">
            <a:extLst>
              <a:ext uri="{FF2B5EF4-FFF2-40B4-BE49-F238E27FC236}">
                <a16:creationId xmlns="" xmlns:a16="http://schemas.microsoft.com/office/drawing/2014/main" id="{08B76B79-FC52-40B7-9BAA-56708EF06798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14258632"/>
              </p:ext>
            </p:extLst>
          </p:nvPr>
        </p:nvGraphicFramePr>
        <p:xfrm>
          <a:off x="4759325" y="2747111"/>
          <a:ext cx="509362" cy="240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1" name="Equation" r:id="rId5" imgW="533160" imgH="279360" progId="Equation.DSMT4">
                  <p:embed/>
                </p:oleObj>
              </mc:Choice>
              <mc:Fallback>
                <p:oleObj name="Equation" r:id="rId5" imgW="533160" imgH="2793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F76AD98C-73A8-4F62-90A8-EF475CB70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9325" y="2747111"/>
                        <a:ext cx="509362" cy="240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D6E9DB2-A948-4CCF-815C-DB4DF0B87DE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301542" y="2703569"/>
            <a:ext cx="3202274" cy="303781"/>
          </a:xfrm>
        </p:spPr>
        <p:txBody>
          <a:bodyPr/>
          <a:lstStyle/>
          <a:p>
            <a:r>
              <a:rPr lang="en-US" altLang="en-US" dirty="0"/>
              <a:t>is small. For instance,</a:t>
            </a:r>
            <a:endParaRPr lang="en-IN" dirty="0"/>
          </a:p>
        </p:txBody>
      </p:sp>
      <p:graphicFrame>
        <p:nvGraphicFramePr>
          <p:cNvPr id="24" name="Content Placeholder 23" descr="(Item 1). 1∕100 = 0.01. &#10;(Item 2). 1∕10,000 = 0.0001. &#10;(Item 3). 1∕1,000,000 = 0.000001.&#10;">
            <a:extLst>
              <a:ext uri="{FF2B5EF4-FFF2-40B4-BE49-F238E27FC236}">
                <a16:creationId xmlns="" xmlns:a16="http://schemas.microsoft.com/office/drawing/2014/main" id="{84C60373-3F4E-4663-88FA-A7A3416097C4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3911882566"/>
              </p:ext>
            </p:extLst>
          </p:nvPr>
        </p:nvGraphicFramePr>
        <p:xfrm>
          <a:off x="2722563" y="3471863"/>
          <a:ext cx="67468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2" name="Equation" r:id="rId7" imgW="7086600" imgH="774360" progId="Equation.DSMT4">
                  <p:embed/>
                </p:oleObj>
              </mc:Choice>
              <mc:Fallback>
                <p:oleObj name="Equation" r:id="rId7" imgW="7086600" imgH="7743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1F5855BD-E735-4B42-B165-31BC06689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2563" y="3471863"/>
                        <a:ext cx="6746875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508497E3-B334-46C8-A8B2-727BE3C7BFF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599" y="4663225"/>
            <a:ext cx="6338455" cy="393407"/>
          </a:xfrm>
        </p:spPr>
        <p:txBody>
          <a:bodyPr/>
          <a:lstStyle/>
          <a:p>
            <a:r>
              <a:rPr lang="en-US" altLang="en-US" dirty="0"/>
              <a:t>In fact, by taking </a:t>
            </a:r>
            <a:r>
              <a:rPr lang="en-US" altLang="en-US" i="1" dirty="0"/>
              <a:t>x</a:t>
            </a:r>
            <a:r>
              <a:rPr lang="en-US" altLang="en-US" dirty="0"/>
              <a:t> large enough, we can make</a:t>
            </a:r>
            <a:endParaRPr lang="en-IN" dirty="0"/>
          </a:p>
        </p:txBody>
      </p:sp>
      <p:graphicFrame>
        <p:nvGraphicFramePr>
          <p:cNvPr id="26" name="Content Placeholder 25" descr="(1∕x)">
            <a:extLst>
              <a:ext uri="{FF2B5EF4-FFF2-40B4-BE49-F238E27FC236}">
                <a16:creationId xmlns="" xmlns:a16="http://schemas.microsoft.com/office/drawing/2014/main" id="{9771567D-95E9-4310-9251-733EAD2BCE36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1830310376"/>
              </p:ext>
            </p:extLst>
          </p:nvPr>
        </p:nvGraphicFramePr>
        <p:xfrm>
          <a:off x="7086600" y="4678591"/>
          <a:ext cx="518886" cy="27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3" name="Equation" r:id="rId9" imgW="533160" imgH="279360" progId="Equation.DSMT4">
                  <p:embed/>
                </p:oleObj>
              </mc:Choice>
              <mc:Fallback>
                <p:oleObj name="Equation" r:id="rId9" imgW="533160" imgH="2793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="" xmlns:a16="http://schemas.microsoft.com/office/drawing/2014/main" id="{5DA57410-133D-48CC-B047-8E0189BB57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86600" y="4678591"/>
                        <a:ext cx="518886" cy="271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AD359603-A777-4583-92B9-F9E2CC0FA72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662346" y="4665017"/>
            <a:ext cx="3916220" cy="303781"/>
          </a:xfrm>
        </p:spPr>
        <p:txBody>
          <a:bodyPr/>
          <a:lstStyle/>
          <a:p>
            <a:r>
              <a:rPr lang="en-US" altLang="en-US" dirty="0"/>
              <a:t>as close to 0 as we please.</a:t>
            </a:r>
          </a:p>
        </p:txBody>
      </p:sp>
    </p:spTree>
    <p:extLst>
      <p:ext uri="{BB962C8B-B14F-4D97-AF65-F5344CB8AC3E}">
        <p14:creationId xmlns:p14="http://schemas.microsoft.com/office/powerpoint/2010/main" val="288252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ECF736-5C27-4664-BB86-45C229ED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 – Solution </a:t>
            </a:r>
            <a:r>
              <a:rPr lang="en-US" altLang="en-US" b="0" dirty="0"/>
              <a:t>(1 of 2)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7E0449-BB62-4555-9712-F5858FC4D62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60445"/>
          </a:xfrm>
        </p:spPr>
        <p:txBody>
          <a:bodyPr/>
          <a:lstStyle/>
          <a:p>
            <a:r>
              <a:rPr lang="en-US" altLang="en-US" dirty="0"/>
              <a:t>Therefore, according to Definition 1, we have</a:t>
            </a:r>
            <a:endParaRPr lang="en-IN" dirty="0"/>
          </a:p>
        </p:txBody>
      </p:sp>
      <p:graphicFrame>
        <p:nvGraphicFramePr>
          <p:cNvPr id="12" name="Content Placeholder 11" descr="lim_(x right arrow infinity)(1∕x) = 0">
            <a:extLst>
              <a:ext uri="{FF2B5EF4-FFF2-40B4-BE49-F238E27FC236}">
                <a16:creationId xmlns="" xmlns:a16="http://schemas.microsoft.com/office/drawing/2014/main" id="{482FB4A6-C557-4376-8C01-CB5EC5745CEF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143967854"/>
              </p:ext>
            </p:extLst>
          </p:nvPr>
        </p:nvGraphicFramePr>
        <p:xfrm>
          <a:off x="5324022" y="1857374"/>
          <a:ext cx="1106940" cy="65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88" name="Equation" r:id="rId3" imgW="1218960" imgH="723600" progId="Equation.DSMT4">
                  <p:embed/>
                </p:oleObj>
              </mc:Choice>
              <mc:Fallback>
                <p:oleObj name="Equation" r:id="rId3" imgW="1218960" imgH="723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6CAA68C9-0431-4CB0-B32E-7DDC5260EE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4022" y="1857374"/>
                        <a:ext cx="1106940" cy="657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CFDF1C5-F586-4E4C-9DCA-734CA0565A7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832097"/>
            <a:ext cx="7345218" cy="306896"/>
          </a:xfrm>
        </p:spPr>
        <p:txBody>
          <a:bodyPr/>
          <a:lstStyle/>
          <a:p>
            <a:r>
              <a:rPr lang="en-US" altLang="en-US" dirty="0"/>
              <a:t>Similar reasoning shows that when </a:t>
            </a:r>
            <a:r>
              <a:rPr lang="en-US" altLang="en-US" i="1" dirty="0"/>
              <a:t>x </a:t>
            </a:r>
            <a:r>
              <a:rPr lang="en-US" altLang="en-US" dirty="0"/>
              <a:t>is large negative,</a:t>
            </a:r>
            <a:endParaRPr lang="en-IN" dirty="0"/>
          </a:p>
        </p:txBody>
      </p:sp>
      <p:graphicFrame>
        <p:nvGraphicFramePr>
          <p:cNvPr id="14" name="Content Placeholder 13" descr="(1∕x)">
            <a:extLst>
              <a:ext uri="{FF2B5EF4-FFF2-40B4-BE49-F238E27FC236}">
                <a16:creationId xmlns="" xmlns:a16="http://schemas.microsoft.com/office/drawing/2014/main" id="{1C9A0B2C-A7A9-44A3-BAB3-EAFC4B0AF200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4141039647"/>
              </p:ext>
            </p:extLst>
          </p:nvPr>
        </p:nvGraphicFramePr>
        <p:xfrm>
          <a:off x="8181975" y="2851605"/>
          <a:ext cx="501576" cy="261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89" name="Equation" r:id="rId5" imgW="533160" imgH="279360" progId="Equation.DSMT4">
                  <p:embed/>
                </p:oleObj>
              </mc:Choice>
              <mc:Fallback>
                <p:oleObj name="Equation" r:id="rId5" imgW="533160" imgH="279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3C9FE39D-24C4-4452-A3DA-9ED70DF6F5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81975" y="2851605"/>
                        <a:ext cx="501576" cy="261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E8B3B8F-EBF6-434C-9989-01F0624B710E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775860" y="2832098"/>
            <a:ext cx="2911763" cy="306896"/>
          </a:xfrm>
        </p:spPr>
        <p:txBody>
          <a:bodyPr/>
          <a:lstStyle/>
          <a:p>
            <a:r>
              <a:rPr lang="en-US" altLang="en-US" dirty="0"/>
              <a:t>is small negative, so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2DB17E5D-5610-4CFD-8F76-13DBEE4BABC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3185602"/>
            <a:ext cx="1840345" cy="301416"/>
          </a:xfrm>
        </p:spPr>
        <p:txBody>
          <a:bodyPr/>
          <a:lstStyle/>
          <a:p>
            <a:r>
              <a:rPr lang="en-US" altLang="en-US" dirty="0"/>
              <a:t>we also have</a:t>
            </a:r>
            <a:endParaRPr lang="en-IN" dirty="0"/>
          </a:p>
        </p:txBody>
      </p:sp>
      <p:graphicFrame>
        <p:nvGraphicFramePr>
          <p:cNvPr id="16" name="Content Placeholder 15" descr="lim_(x right arrow negative infinity)(1∕x) = 0">
            <a:extLst>
              <a:ext uri="{FF2B5EF4-FFF2-40B4-BE49-F238E27FC236}">
                <a16:creationId xmlns="" xmlns:a16="http://schemas.microsoft.com/office/drawing/2014/main" id="{0DE3A737-A19B-4A75-B876-7E8A59DA99E4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3240516238"/>
              </p:ext>
            </p:extLst>
          </p:nvPr>
        </p:nvGraphicFramePr>
        <p:xfrm>
          <a:off x="5324022" y="3659187"/>
          <a:ext cx="12763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90" name="Equation" r:id="rId7" imgW="1320480" imgH="723600" progId="Equation.DSMT4">
                  <p:embed/>
                </p:oleObj>
              </mc:Choice>
              <mc:Fallback>
                <p:oleObj name="Equation" r:id="rId7" imgW="1320480" imgH="723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9A2A8A59-C273-4316-B24D-0B169942D3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4022" y="3659187"/>
                        <a:ext cx="1276350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5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F0262-B79A-4E79-8634-A8B57D76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2 – Solution </a:t>
            </a:r>
            <a:r>
              <a:rPr lang="en-US" altLang="en-US" b="0" dirty="0"/>
              <a:t>(2 of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1829E5-5BF8-4534-8405-E44CA265BE7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2" y="1292278"/>
            <a:ext cx="10401158" cy="294759"/>
          </a:xfrm>
        </p:spPr>
        <p:txBody>
          <a:bodyPr/>
          <a:lstStyle/>
          <a:p>
            <a:r>
              <a:rPr lang="en-US" altLang="en-US" dirty="0"/>
              <a:t>It follows that the line </a:t>
            </a:r>
            <a:r>
              <a:rPr lang="en-US" altLang="en-US" i="1" dirty="0"/>
              <a:t>y</a:t>
            </a:r>
            <a:r>
              <a:rPr lang="en-US" altLang="en-US" dirty="0"/>
              <a:t> = 0 (the </a:t>
            </a:r>
            <a:r>
              <a:rPr lang="en-US" altLang="en-US" i="1" dirty="0"/>
              <a:t>x</a:t>
            </a:r>
            <a:r>
              <a:rPr lang="en-US" altLang="en-US" dirty="0"/>
              <a:t>-axis) is a horizontal asymptote of the curve</a:t>
            </a:r>
            <a:endParaRPr lang="en-IN" dirty="0"/>
          </a:p>
        </p:txBody>
      </p:sp>
      <p:graphicFrame>
        <p:nvGraphicFramePr>
          <p:cNvPr id="12" name="Content Placeholder 11" descr="y = 1∕x.">
            <a:extLst>
              <a:ext uri="{FF2B5EF4-FFF2-40B4-BE49-F238E27FC236}">
                <a16:creationId xmlns="" xmlns:a16="http://schemas.microsoft.com/office/drawing/2014/main" id="{C44D5EAA-907B-4DA1-80F8-2CB925D32B04}"/>
              </a:ext>
            </a:extLst>
          </p:cNvPr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4406078"/>
              </p:ext>
            </p:extLst>
          </p:nvPr>
        </p:nvGraphicFramePr>
        <p:xfrm>
          <a:off x="733425" y="1680985"/>
          <a:ext cx="1182362" cy="36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59" name="Equation" r:id="rId3" imgW="1104840" imgH="342720" progId="Equation.DSMT4">
                  <p:embed/>
                </p:oleObj>
              </mc:Choice>
              <mc:Fallback>
                <p:oleObj name="Equation" r:id="rId3" imgW="1104840" imgH="3427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0A50A607-F7EE-45A1-B81D-602030167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425" y="1680985"/>
                        <a:ext cx="1182362" cy="367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D7A0FD4-7878-483E-96D7-306F29EB62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02668" y="1694432"/>
            <a:ext cx="6689351" cy="373039"/>
          </a:xfrm>
        </p:spPr>
        <p:txBody>
          <a:bodyPr/>
          <a:lstStyle/>
          <a:p>
            <a:r>
              <a:rPr lang="en-US" altLang="en-US" dirty="0"/>
              <a:t>(This is a hyperbola; see Figure 6.)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46B5542-2EE5-4D7D-B26B-1ED8AE5676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5822645"/>
            <a:ext cx="10729913" cy="280269"/>
          </a:xfrm>
        </p:spPr>
        <p:txBody>
          <a:bodyPr/>
          <a:lstStyle/>
          <a:p>
            <a:pPr algn="ctr"/>
            <a:r>
              <a:rPr lang="en-US" altLang="en-US" sz="1200" b="1" dirty="0"/>
              <a:t>Figure 6</a:t>
            </a:r>
          </a:p>
        </p:txBody>
      </p:sp>
      <p:graphicFrame>
        <p:nvGraphicFramePr>
          <p:cNvPr id="15" name="Content Placeholder 14" descr="lim_(x right arrow infinity)(1∕x) = 0,  lim_(x right arrow (negative infinity))(1∕x) = 0">
            <a:extLst>
              <a:ext uri="{FF2B5EF4-FFF2-40B4-BE49-F238E27FC236}">
                <a16:creationId xmlns="" xmlns:a16="http://schemas.microsoft.com/office/drawing/2014/main" id="{22935AD7-2DF9-449A-A911-075101546CF7}"/>
              </a:ext>
            </a:extLst>
          </p:cNvPr>
          <p:cNvGraphicFramePr>
            <a:graphicFrameLocks noGrp="1" noChangeAspect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767614093"/>
              </p:ext>
            </p:extLst>
          </p:nvPr>
        </p:nvGraphicFramePr>
        <p:xfrm>
          <a:off x="5191125" y="5057775"/>
          <a:ext cx="1949904" cy="51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60" name="Equation" r:id="rId5" imgW="2743200" imgH="723600" progId="Equation.DSMT4">
                  <p:embed/>
                </p:oleObj>
              </mc:Choice>
              <mc:Fallback>
                <p:oleObj name="Equation" r:id="rId5" imgW="2743200" imgH="723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="" xmlns:a16="http://schemas.microsoft.com/office/drawing/2014/main" id="{58F5656E-4D68-482B-AD89-084848B29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1125" y="5057775"/>
                        <a:ext cx="1949904" cy="514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Content Placeholder 12" descr="The graph of y = 1∕x is graphed on the x y coordinate plane. One branch falls away from the negative x axis toward the negative y axis. The other branch falls away from the positive y axis toward the positive x axis.">
            <a:extLst>
              <a:ext uri="{FF2B5EF4-FFF2-40B4-BE49-F238E27FC236}">
                <a16:creationId xmlns="" xmlns:a16="http://schemas.microsoft.com/office/drawing/2014/main" id="{79750EE4-96A1-4562-B052-484D0A8F48E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7"/>
          <a:stretch>
            <a:fillRect/>
          </a:stretch>
        </p:blipFill>
        <p:spPr>
          <a:xfrm>
            <a:off x="4630058" y="2246993"/>
            <a:ext cx="2952376" cy="27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9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4CFEF-5BD0-465F-BD9D-38871491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3240"/>
            <a:ext cx="10515600" cy="435882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9C2"/>
                </a:solidFill>
              </a:rPr>
              <a:t>Evaluating Limits at Infinity</a:t>
            </a:r>
            <a:endParaRPr lang="en-IN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2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D9E116-F6F9-4BF4-9F3F-EC994CA8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Evaluating Limits at Infinity </a:t>
            </a:r>
            <a:r>
              <a:rPr lang="en-US" altLang="en-US" b="0" dirty="0"/>
              <a:t>(1 of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F1F402-E2B9-4681-8B1A-C0B7BEA2C7C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6166224" cy="342526"/>
          </a:xfrm>
        </p:spPr>
        <p:txBody>
          <a:bodyPr/>
          <a:lstStyle/>
          <a:p>
            <a:r>
              <a:rPr lang="en-IN" b="1" dirty="0">
                <a:solidFill>
                  <a:srgbClr val="EF2E24"/>
                </a:solidFill>
              </a:rPr>
              <a:t>5 Theorem </a:t>
            </a:r>
            <a:r>
              <a:rPr lang="en-IN" dirty="0"/>
              <a:t>If </a:t>
            </a:r>
            <a:r>
              <a:rPr lang="en-IN" i="1" dirty="0"/>
              <a:t>r</a:t>
            </a:r>
            <a:r>
              <a:rPr lang="en-IN" dirty="0"/>
              <a:t> &gt; 0 is a rational number, then</a:t>
            </a:r>
          </a:p>
        </p:txBody>
      </p:sp>
      <p:graphicFrame>
        <p:nvGraphicFramePr>
          <p:cNvPr id="20" name="Content Placeholder 19" descr="lim_(x right arrow infinity) (1∕(x^r)) = 0">
            <a:extLst>
              <a:ext uri="{FF2B5EF4-FFF2-40B4-BE49-F238E27FC236}">
                <a16:creationId xmlns="" xmlns:a16="http://schemas.microsoft.com/office/drawing/2014/main" id="{D04F70CB-D481-4252-BFD9-A66B02BAA139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804949974"/>
              </p:ext>
            </p:extLst>
          </p:nvPr>
        </p:nvGraphicFramePr>
        <p:xfrm>
          <a:off x="5416550" y="1863725"/>
          <a:ext cx="1346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85" name="Equation" r:id="rId3" imgW="1346040" imgH="723600" progId="Equation.DSMT4">
                  <p:embed/>
                </p:oleObj>
              </mc:Choice>
              <mc:Fallback>
                <p:oleObj name="Equation" r:id="rId3" imgW="1346040" imgH="7236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F0083E2E-E233-48D9-ABE0-7037E02B0C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6550" y="1863725"/>
                        <a:ext cx="13462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BFE97B8-013B-434A-BB69-F7057CA306F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915629"/>
            <a:ext cx="5151016" cy="342527"/>
          </a:xfrm>
        </p:spPr>
        <p:txBody>
          <a:bodyPr/>
          <a:lstStyle/>
          <a:p>
            <a:r>
              <a:rPr lang="en-IN" dirty="0"/>
              <a:t>If </a:t>
            </a:r>
            <a:r>
              <a:rPr lang="en-IN" i="1" dirty="0"/>
              <a:t>r</a:t>
            </a:r>
            <a:r>
              <a:rPr lang="en-IN" dirty="0"/>
              <a:t> &gt; 0 is a rational number such that</a:t>
            </a:r>
          </a:p>
        </p:txBody>
      </p:sp>
      <p:graphicFrame>
        <p:nvGraphicFramePr>
          <p:cNvPr id="22" name="Content Placeholder 21" descr="x^r">
            <a:extLst>
              <a:ext uri="{FF2B5EF4-FFF2-40B4-BE49-F238E27FC236}">
                <a16:creationId xmlns="" xmlns:a16="http://schemas.microsoft.com/office/drawing/2014/main" id="{1C5CF3CC-964E-4AB4-9005-241FA62B90E0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396312153"/>
              </p:ext>
            </p:extLst>
          </p:nvPr>
        </p:nvGraphicFramePr>
        <p:xfrm>
          <a:off x="5818188" y="2871788"/>
          <a:ext cx="31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86" name="Equation" r:id="rId5" imgW="317160" imgH="330120" progId="Equation.DSMT4">
                  <p:embed/>
                </p:oleObj>
              </mc:Choice>
              <mc:Fallback>
                <p:oleObj name="Equation" r:id="rId5" imgW="317160" imgH="33012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DDCE51DB-1A43-4D2C-93FD-278894DD8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2871788"/>
                        <a:ext cx="31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BAB7DBCC-6911-42AF-911E-7B6E2B68967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39680" y="2919404"/>
            <a:ext cx="4257038" cy="301417"/>
          </a:xfrm>
        </p:spPr>
        <p:txBody>
          <a:bodyPr/>
          <a:lstStyle/>
          <a:p>
            <a:r>
              <a:rPr lang="en-IN" dirty="0"/>
              <a:t>is defined for all </a:t>
            </a:r>
            <a:r>
              <a:rPr lang="en-IN" i="1" dirty="0"/>
              <a:t>x</a:t>
            </a:r>
            <a:r>
              <a:rPr lang="en-IN" dirty="0"/>
              <a:t>, then</a:t>
            </a:r>
          </a:p>
        </p:txBody>
      </p:sp>
      <p:graphicFrame>
        <p:nvGraphicFramePr>
          <p:cNvPr id="24" name="Content Placeholder 23" descr="lim_(x right arrow (negative infinity)) (1∕(x^r)) = 0">
            <a:extLst>
              <a:ext uri="{FF2B5EF4-FFF2-40B4-BE49-F238E27FC236}">
                <a16:creationId xmlns="" xmlns:a16="http://schemas.microsoft.com/office/drawing/2014/main" id="{A9B81532-5820-406C-BEFA-89A12C25A530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452464959"/>
              </p:ext>
            </p:extLst>
          </p:nvPr>
        </p:nvGraphicFramePr>
        <p:xfrm>
          <a:off x="5378450" y="3529013"/>
          <a:ext cx="1422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87" name="Equation" r:id="rId7" imgW="1447560" imgH="723600" progId="Equation.DSMT4">
                  <p:embed/>
                </p:oleObj>
              </mc:Choice>
              <mc:Fallback>
                <p:oleObj name="Equation" r:id="rId7" imgW="1447560" imgH="7236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21C0A590-E62E-406F-8153-20CAD3F7D4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78450" y="3529013"/>
                        <a:ext cx="1422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83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Limits at Infinity; Horizontal Asymptotes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2"/>
          </p:nvPr>
        </p:nvSpPr>
        <p:spPr>
          <a:xfrm>
            <a:off x="4019551" y="6443493"/>
            <a:ext cx="4152899" cy="247650"/>
          </a:xfrm>
        </p:spPr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3790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5DEDD-7130-4716-ADDC-B260C557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3E6EEC-1E68-4412-81AC-D927BD4DF63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860314" cy="7006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 the following limit and indicate which properties of limits are used at each stage.</a:t>
            </a:r>
            <a:endParaRPr lang="en-IN" dirty="0"/>
          </a:p>
        </p:txBody>
      </p:sp>
      <p:graphicFrame>
        <p:nvGraphicFramePr>
          <p:cNvPr id="20" name="Content Placeholder 19" descr="lim_(x right arrow infinity) ((3(x^2) minus x minus 2)∕(5(x^2) + 4x + 1))">
            <a:extLst>
              <a:ext uri="{FF2B5EF4-FFF2-40B4-BE49-F238E27FC236}">
                <a16:creationId xmlns="" xmlns:a16="http://schemas.microsoft.com/office/drawing/2014/main" id="{0243D4FD-9CEA-4DB2-B920-AD6C8071E15A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92761016"/>
              </p:ext>
            </p:extLst>
          </p:nvPr>
        </p:nvGraphicFramePr>
        <p:xfrm>
          <a:off x="4733812" y="1989729"/>
          <a:ext cx="18780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61" name="Equation" r:id="rId3" imgW="2082600" imgH="774360" progId="Equation.DSMT4">
                  <p:embed/>
                </p:oleObj>
              </mc:Choice>
              <mc:Fallback>
                <p:oleObj name="Equation" r:id="rId3" imgW="2082600" imgH="7743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782E3879-5901-44E0-9208-D23620D57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3812" y="1989729"/>
                        <a:ext cx="187801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AEB9D34-BFF0-4C65-94DD-F86C2740168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599" y="2956197"/>
            <a:ext cx="10718799" cy="314435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olidFill>
                  <a:srgbClr val="0079C2"/>
                </a:solidFill>
              </a:rPr>
              <a:t>Solution: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becomes large, both numerator and denominator become large, so it isn’t obvious what happens to their ratio. We need to do some preliminary algebra. 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 evaluate the limit at infinity of any rational function, we first divide both the numerator and denominator by the highest power of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that occurs in the denominator. (We may assume that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0, since we are interested only in large values of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10176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729685-70A4-4077-AD71-C84D3501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 – Solution </a:t>
            </a:r>
            <a:r>
              <a:rPr lang="en-US" altLang="en-US" b="0" baseline="0" dirty="0"/>
              <a:t>(1 of 3)</a:t>
            </a:r>
            <a:endParaRPr lang="en-IN" b="0" baseline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3452C9-FE6F-4B18-BFDA-3A7D40449A8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7548418" cy="406585"/>
          </a:xfrm>
        </p:spPr>
        <p:txBody>
          <a:bodyPr/>
          <a:lstStyle/>
          <a:p>
            <a:r>
              <a:rPr lang="en-US" altLang="en-US" dirty="0"/>
              <a:t>In this case the highest power of </a:t>
            </a:r>
            <a:r>
              <a:rPr lang="en-US" altLang="en-US" i="1" dirty="0"/>
              <a:t>x</a:t>
            </a:r>
            <a:r>
              <a:rPr lang="en-US" altLang="en-US" dirty="0"/>
              <a:t> in the denominator is</a:t>
            </a:r>
            <a:endParaRPr lang="en-IN" dirty="0"/>
          </a:p>
        </p:txBody>
      </p:sp>
      <p:graphicFrame>
        <p:nvGraphicFramePr>
          <p:cNvPr id="12" name="Content Placeholder 11" descr="x^2,">
            <a:extLst>
              <a:ext uri="{FF2B5EF4-FFF2-40B4-BE49-F238E27FC236}">
                <a16:creationId xmlns="" xmlns:a16="http://schemas.microsoft.com/office/drawing/2014/main" id="{86E88EAF-4D25-490C-982C-CDC7B891D0E5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789138984"/>
              </p:ext>
            </p:extLst>
          </p:nvPr>
        </p:nvGraphicFramePr>
        <p:xfrm>
          <a:off x="8331200" y="1252538"/>
          <a:ext cx="40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04" name="Equation" r:id="rId3" imgW="406080" imgH="380880" progId="Equation.DSMT4">
                  <p:embed/>
                </p:oleObj>
              </mc:Choice>
              <mc:Fallback>
                <p:oleObj name="Equation" r:id="rId3" imgW="406080" imgH="3808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F32FD212-D52A-4691-9AA6-A7AE8FD99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1200" y="1252538"/>
                        <a:ext cx="406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0A0F644-E8EE-4656-B9A1-D6F0CCCABD70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820722" y="1289050"/>
            <a:ext cx="1814727" cy="343786"/>
          </a:xfrm>
        </p:spPr>
        <p:txBody>
          <a:bodyPr/>
          <a:lstStyle/>
          <a:p>
            <a:r>
              <a:rPr lang="en-US" altLang="en-US" dirty="0"/>
              <a:t>so we have</a:t>
            </a:r>
            <a:endParaRPr lang="en-IN" dirty="0"/>
          </a:p>
        </p:txBody>
      </p:sp>
      <p:graphicFrame>
        <p:nvGraphicFramePr>
          <p:cNvPr id="14" name="Content Placeholder 13" descr="(Item 1). lim_(x right arrow infinity) ((3(x^2) minus x minus 2)∕(5(x^2) + 4x + 1)) = lim_(x right arrow infinity) (((3(x^2) minus x minus 2)∕(x^2))∕((5(x^2) + 4x + 1))/(x^2))&#10;(Item 2). = lim_(x right arrow infinity)((3 minus (1∕x) minus (2∕(x^2))∕(5 + (4∕x) + (1∕(x^2)))">
            <a:extLst>
              <a:ext uri="{FF2B5EF4-FFF2-40B4-BE49-F238E27FC236}">
                <a16:creationId xmlns="" xmlns:a16="http://schemas.microsoft.com/office/drawing/2014/main" id="{2F102E5E-E68E-4A51-AFA5-D89C8DC7098E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057742618"/>
              </p:ext>
            </p:extLst>
          </p:nvPr>
        </p:nvGraphicFramePr>
        <p:xfrm>
          <a:off x="3355975" y="1982788"/>
          <a:ext cx="4826000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05" name="Equation" r:id="rId5" imgW="4902120" imgH="3073320" progId="Equation.DSMT4">
                  <p:embed/>
                </p:oleObj>
              </mc:Choice>
              <mc:Fallback>
                <p:oleObj name="Equation" r:id="rId5" imgW="4902120" imgH="30733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42A622EC-5927-4716-BE47-557F0E912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5975" y="1982788"/>
                        <a:ext cx="4826000" cy="302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55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C4C3F-9B29-4453-98B3-93524872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 – Solution </a:t>
            </a:r>
            <a:r>
              <a:rPr lang="en-US" altLang="en-US" b="0" dirty="0"/>
              <a:t>(2 of 3)</a:t>
            </a:r>
            <a:endParaRPr lang="en-IN" dirty="0"/>
          </a:p>
        </p:txBody>
      </p:sp>
      <p:graphicFrame>
        <p:nvGraphicFramePr>
          <p:cNvPr id="20" name="Content Placeholder 19" descr=" = ((lim_(x right arrow infinity)((3 minus (1∕x) minus (2∕(x^2)))/(lim_(x right arrow infinity)(5  + (4∕x) + (1∕(x^2))))">
            <a:extLst>
              <a:ext uri="{FF2B5EF4-FFF2-40B4-BE49-F238E27FC236}">
                <a16:creationId xmlns="" xmlns:a16="http://schemas.microsoft.com/office/drawing/2014/main" id="{0E3D74A2-50FC-4127-A678-C628F946EA56}"/>
              </a:ext>
            </a:extLst>
          </p:cNvPr>
          <p:cNvGraphicFramePr>
            <a:graphicFrameLocks noGrp="1" noChangeAspect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819320989"/>
              </p:ext>
            </p:extLst>
          </p:nvPr>
        </p:nvGraphicFramePr>
        <p:xfrm>
          <a:off x="2875643" y="1289050"/>
          <a:ext cx="2044700" cy="136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62" name="Equation" r:id="rId3" imgW="2438280" imgH="1625400" progId="Equation.DSMT4">
                  <p:embed/>
                </p:oleObj>
              </mc:Choice>
              <mc:Fallback>
                <p:oleObj name="Equation" r:id="rId3" imgW="2438280" imgH="16254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0738209E-09FC-43E0-8202-456088906B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5643" y="1289050"/>
                        <a:ext cx="2044700" cy="1364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AF4625-EEAA-4E42-B7E9-3EC6908CCC0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616363"/>
            <a:ext cx="5353050" cy="364258"/>
          </a:xfrm>
        </p:spPr>
        <p:txBody>
          <a:bodyPr/>
          <a:lstStyle/>
          <a:p>
            <a:r>
              <a:rPr lang="en-US" altLang="en-US" sz="1800" dirty="0">
                <a:solidFill>
                  <a:srgbClr val="0079C2"/>
                </a:solidFill>
              </a:rPr>
              <a:t>(by Limit Law 5)</a:t>
            </a:r>
          </a:p>
        </p:txBody>
      </p:sp>
      <p:graphicFrame>
        <p:nvGraphicFramePr>
          <p:cNvPr id="22" name="Content Placeholder 21" descr=" = ((lim_(x right arrow infinity) 3 minus  lim_(x right arrow infinity)(1∕x) minus 2  lim_(x right arrow infinity)(1∕(x^2))/(lim_(x right arrow infinity) 5 + 4  lim_(x right arrow infinity)(1∕x) +  lim_(x right arrow infinity)(1∕(x^2)))">
            <a:extLst>
              <a:ext uri="{FF2B5EF4-FFF2-40B4-BE49-F238E27FC236}">
                <a16:creationId xmlns="" xmlns:a16="http://schemas.microsoft.com/office/drawing/2014/main" id="{AAD5C1B1-E57D-4755-996E-64E832D27D38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450135989"/>
              </p:ext>
            </p:extLst>
          </p:nvPr>
        </p:nvGraphicFramePr>
        <p:xfrm>
          <a:off x="2790031" y="2757714"/>
          <a:ext cx="2802768" cy="123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63" name="Equation" r:id="rId5" imgW="3288960" imgH="1447560" progId="Equation.DSMT4">
                  <p:embed/>
                </p:oleObj>
              </mc:Choice>
              <mc:Fallback>
                <p:oleObj name="Equation" r:id="rId5" imgW="3288960" imgH="1447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74C64096-2063-4186-B8FE-63AC770B77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0031" y="2757714"/>
                        <a:ext cx="2802768" cy="1233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AFB49E-7174-49C7-8737-862867BBC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3140364"/>
            <a:ext cx="5359400" cy="364258"/>
          </a:xfrm>
        </p:spPr>
        <p:txBody>
          <a:bodyPr/>
          <a:lstStyle/>
          <a:p>
            <a:r>
              <a:rPr lang="en-US" altLang="en-US" sz="1800" dirty="0">
                <a:solidFill>
                  <a:srgbClr val="0079C2"/>
                </a:solidFill>
              </a:rPr>
              <a:t>(by 1, 2, and 3)</a:t>
            </a:r>
          </a:p>
        </p:txBody>
      </p:sp>
      <p:graphicFrame>
        <p:nvGraphicFramePr>
          <p:cNvPr id="24" name="Content Placeholder 23" descr=" = ((3 minus 0 minus 0)∕(5 + 0 + 0))">
            <a:extLst>
              <a:ext uri="{FF2B5EF4-FFF2-40B4-BE49-F238E27FC236}">
                <a16:creationId xmlns="" xmlns:a16="http://schemas.microsoft.com/office/drawing/2014/main" id="{639AE714-EB8F-4252-B185-CA30F1B68552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784531154"/>
              </p:ext>
            </p:extLst>
          </p:nvPr>
        </p:nvGraphicFramePr>
        <p:xfrm>
          <a:off x="2790031" y="4234281"/>
          <a:ext cx="1244940" cy="657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64" name="Equation" r:id="rId7" imgW="1396800" imgH="736560" progId="Equation.DSMT4">
                  <p:embed/>
                </p:oleObj>
              </mc:Choice>
              <mc:Fallback>
                <p:oleObj name="Equation" r:id="rId7" imgW="1396800" imgH="7365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6333C823-CCF7-4149-8061-0C57D98095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0031" y="4234281"/>
                        <a:ext cx="1244940" cy="657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7CEC604-4FDC-46F6-9B28-A559890E251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4234281"/>
            <a:ext cx="5359401" cy="430084"/>
          </a:xfrm>
        </p:spPr>
        <p:txBody>
          <a:bodyPr/>
          <a:lstStyle/>
          <a:p>
            <a:r>
              <a:rPr lang="en-US" altLang="en-US" sz="1800" dirty="0">
                <a:solidFill>
                  <a:srgbClr val="0079C2"/>
                </a:solidFill>
              </a:rPr>
              <a:t>(by 8 and Theorem 5)</a:t>
            </a:r>
          </a:p>
        </p:txBody>
      </p:sp>
      <p:graphicFrame>
        <p:nvGraphicFramePr>
          <p:cNvPr id="26" name="Content Placeholder 25" descr="equals (3∕5)&#10;">
            <a:extLst>
              <a:ext uri="{FF2B5EF4-FFF2-40B4-BE49-F238E27FC236}">
                <a16:creationId xmlns="" xmlns:a16="http://schemas.microsoft.com/office/drawing/2014/main" id="{7BA0B283-E398-4C44-B1C5-77457D144979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2407510460"/>
              </p:ext>
            </p:extLst>
          </p:nvPr>
        </p:nvGraphicFramePr>
        <p:xfrm>
          <a:off x="2809422" y="5148263"/>
          <a:ext cx="508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65" name="Equation" r:id="rId9" imgW="495000" imgH="736560" progId="Equation.DSMT4">
                  <p:embed/>
                </p:oleObj>
              </mc:Choice>
              <mc:Fallback>
                <p:oleObj name="Equation" r:id="rId9" imgW="495000" imgH="7365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="" xmlns:a16="http://schemas.microsoft.com/office/drawing/2014/main" id="{02F91769-CA8A-4A5D-B827-3214E98BE7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9422" y="5148263"/>
                        <a:ext cx="50800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602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138616-654C-4F22-ABEB-9867E164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3 – Solution </a:t>
            </a:r>
            <a:r>
              <a:rPr lang="en-US" altLang="en-US" b="0" dirty="0"/>
              <a:t>(3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926FC5-B68C-47AE-BAF3-872C3D102DF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50"/>
            <a:ext cx="5895109" cy="336550"/>
          </a:xfrm>
        </p:spPr>
        <p:txBody>
          <a:bodyPr/>
          <a:lstStyle/>
          <a:p>
            <a:r>
              <a:rPr lang="en-US" altLang="en-US" dirty="0"/>
              <a:t>A similar calculation shows that the limit as</a:t>
            </a:r>
            <a:endParaRPr lang="en-IN" dirty="0"/>
          </a:p>
        </p:txBody>
      </p:sp>
      <p:graphicFrame>
        <p:nvGraphicFramePr>
          <p:cNvPr id="20" name="Content Placeholder 19" descr="x right arrow negative infinity is also (3∕5).">
            <a:extLst>
              <a:ext uri="{FF2B5EF4-FFF2-40B4-BE49-F238E27FC236}">
                <a16:creationId xmlns="" xmlns:a16="http://schemas.microsoft.com/office/drawing/2014/main" id="{9557DF20-1CE7-4BEC-B7BC-B811D7E7E397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004142498"/>
              </p:ext>
            </p:extLst>
          </p:nvPr>
        </p:nvGraphicFramePr>
        <p:xfrm>
          <a:off x="6573838" y="1093788"/>
          <a:ext cx="24082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70" name="Equation" r:id="rId3" imgW="2450880" imgH="736560" progId="Equation.DSMT4">
                  <p:embed/>
                </p:oleObj>
              </mc:Choice>
              <mc:Fallback>
                <p:oleObj name="Equation" r:id="rId3" imgW="2450880" imgH="736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2A1E90E0-2A81-4CD3-A47D-208CE63DE0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3838" y="1093788"/>
                        <a:ext cx="2408237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E86A35A-A23E-45D1-8586-EAC774E04D2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052902"/>
            <a:ext cx="6037062" cy="15398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Figure 7 illustrates the results of these calculations by showing how the graph of the given rational function approaches the horizontal asymptote</a:t>
            </a:r>
            <a:endParaRPr lang="en-IN" dirty="0"/>
          </a:p>
        </p:txBody>
      </p:sp>
      <p:graphicFrame>
        <p:nvGraphicFramePr>
          <p:cNvPr id="22" name="Content Placeholder 21" descr="y = 3∕5 = 0.6.">
            <a:extLst>
              <a:ext uri="{FF2B5EF4-FFF2-40B4-BE49-F238E27FC236}">
                <a16:creationId xmlns="" xmlns:a16="http://schemas.microsoft.com/office/drawing/2014/main" id="{4659766E-2A13-4FB2-A40F-ADFFEBF43F37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641798556"/>
              </p:ext>
            </p:extLst>
          </p:nvPr>
        </p:nvGraphicFramePr>
        <p:xfrm>
          <a:off x="2685143" y="3595973"/>
          <a:ext cx="15938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71" name="Equation" r:id="rId5" imgW="1574640" imgH="736560" progId="Equation.DSMT4">
                  <p:embed/>
                </p:oleObj>
              </mc:Choice>
              <mc:Fallback>
                <p:oleObj name="Equation" r:id="rId5" imgW="1574640" imgH="736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97C8B1CF-D587-48A1-B955-19DF4460CF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5143" y="3595973"/>
                        <a:ext cx="159385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AB45ED3D-C323-4A8D-8C1E-EBA803987CBC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098972" y="5125428"/>
            <a:ext cx="2856057" cy="250793"/>
          </a:xfrm>
        </p:spPr>
        <p:txBody>
          <a:bodyPr/>
          <a:lstStyle/>
          <a:p>
            <a:pPr algn="ctr"/>
            <a:r>
              <a:rPr lang="en-US" altLang="en-US" sz="1200" b="1" dirty="0"/>
              <a:t>Figure 7</a:t>
            </a:r>
          </a:p>
        </p:txBody>
      </p:sp>
      <p:graphicFrame>
        <p:nvGraphicFramePr>
          <p:cNvPr id="25" name="Content Placeholder 24" descr="y = ((3(x^2) minus x minus 2)∕(5(x^2) + 4x + 1))&#10;">
            <a:extLst>
              <a:ext uri="{FF2B5EF4-FFF2-40B4-BE49-F238E27FC236}">
                <a16:creationId xmlns="" xmlns:a16="http://schemas.microsoft.com/office/drawing/2014/main" id="{AB4CD2E4-E336-4923-955A-C9C212B86266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495055855"/>
              </p:ext>
            </p:extLst>
          </p:nvPr>
        </p:nvGraphicFramePr>
        <p:xfrm>
          <a:off x="8836931" y="4586359"/>
          <a:ext cx="1177926" cy="43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72" name="Equation" r:id="rId7" imgW="2120760" imgH="774360" progId="Equation.DSMT4">
                  <p:embed/>
                </p:oleObj>
              </mc:Choice>
              <mc:Fallback>
                <p:oleObj name="Equation" r:id="rId7" imgW="2120760" imgH="77436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="" xmlns:a16="http://schemas.microsoft.com/office/drawing/2014/main" id="{2DDC7644-5DED-4E6C-B727-F663E21E25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36931" y="4586359"/>
                        <a:ext cx="1177926" cy="430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Content Placeholder 22" descr="A curve is graphed on the x y coordinate plane. It rises away from y = 0.6 to a high point in the second quadrant, then falls to a low point in third quadrant. It then rises, intersects the negative y axis, intersects the positive x axis at 1, then continues to rise toward y = 0.6.">
            <a:extLst>
              <a:ext uri="{FF2B5EF4-FFF2-40B4-BE49-F238E27FC236}">
                <a16:creationId xmlns="" xmlns:a16="http://schemas.microsoft.com/office/drawing/2014/main" id="{9419F8EF-CA91-47D0-9C39-838EA6500515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9"/>
          <a:stretch>
            <a:fillRect/>
          </a:stretch>
        </p:blipFill>
        <p:spPr>
          <a:xfrm>
            <a:off x="8098972" y="1974623"/>
            <a:ext cx="2373932" cy="24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6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7D607-33ED-4883-8044-781B5526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</a:t>
            </a:r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79CF28F0-C154-4760-A08A-9AD2B929FB4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46439"/>
          </a:xfrm>
        </p:spPr>
        <p:txBody>
          <a:bodyPr/>
          <a:lstStyle/>
          <a:p>
            <a:r>
              <a:rPr lang="en-US" dirty="0"/>
              <a:t>Find the horizontal asymptotes of the graph of the function</a:t>
            </a:r>
            <a:endParaRPr lang="en-IN" dirty="0"/>
          </a:p>
        </p:txBody>
      </p:sp>
      <p:graphicFrame>
        <p:nvGraphicFramePr>
          <p:cNvPr id="28" name="Content Placeholder 27" descr="f(x) = ((sqrt (2 (x^2) + 1)∕(3 x minus 5))&#10;">
            <a:extLst>
              <a:ext uri="{FF2B5EF4-FFF2-40B4-BE49-F238E27FC236}">
                <a16:creationId xmlns="" xmlns:a16="http://schemas.microsoft.com/office/drawing/2014/main" id="{410122CE-F7EC-4B16-90B1-A5F2DC85084B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955472748"/>
              </p:ext>
            </p:extLst>
          </p:nvPr>
        </p:nvGraphicFramePr>
        <p:xfrm>
          <a:off x="4776989" y="1857375"/>
          <a:ext cx="2288521" cy="92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58" name="Equation" r:id="rId3" imgW="2095200" imgH="850680" progId="Equation.DSMT4">
                  <p:embed/>
                </p:oleObj>
              </mc:Choice>
              <mc:Fallback>
                <p:oleObj name="Equation" r:id="rId3" imgW="2095200" imgH="85068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="" xmlns:a16="http://schemas.microsoft.com/office/drawing/2014/main" id="{36FD59C6-A296-499B-A17C-943D88FAB4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6989" y="1857375"/>
                        <a:ext cx="2288521" cy="929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E5DF0C06-BF57-4DC9-B1CA-D76DD5ABCCC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912144"/>
            <a:ext cx="10712450" cy="124260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dirty="0">
                <a:solidFill>
                  <a:srgbClr val="0079C2"/>
                </a:solidFill>
              </a:rPr>
              <a:t>Solution:</a:t>
            </a:r>
          </a:p>
          <a:p>
            <a:pPr>
              <a:spcAft>
                <a:spcPts val="600"/>
              </a:spcAft>
            </a:pPr>
            <a:r>
              <a:rPr lang="en-US" dirty="0"/>
              <a:t>Dividing both numerator and denominator by </a:t>
            </a:r>
            <a:r>
              <a:rPr lang="en-US" i="1" dirty="0"/>
              <a:t>x </a:t>
            </a:r>
            <a:r>
              <a:rPr lang="en-US" dirty="0"/>
              <a:t>(which is the highest power of </a:t>
            </a:r>
            <a:r>
              <a:rPr lang="en-US" i="1" dirty="0"/>
              <a:t>x </a:t>
            </a:r>
            <a:r>
              <a:rPr lang="en-US" dirty="0"/>
              <a:t>in the denominator) and using the properties of limits, we have</a:t>
            </a:r>
            <a:endParaRPr lang="en-IN" dirty="0"/>
          </a:p>
        </p:txBody>
      </p:sp>
      <p:graphicFrame>
        <p:nvGraphicFramePr>
          <p:cNvPr id="30" name="Content Placeholder 29" descr="lim_(x right arrow infinity) ((sqrt (2 (x^2) + 1)∕(3 x minus 5)) = lim_(x right arrow infinity) ((sqrt(2 (x^2) + 1)/(x^2))∕((3 x minus 5)∕x))">
            <a:extLst>
              <a:ext uri="{FF2B5EF4-FFF2-40B4-BE49-F238E27FC236}">
                <a16:creationId xmlns="" xmlns:a16="http://schemas.microsoft.com/office/drawing/2014/main" id="{29252475-4E41-4D0A-A5CF-49208099CB2B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442827778"/>
              </p:ext>
            </p:extLst>
          </p:nvPr>
        </p:nvGraphicFramePr>
        <p:xfrm>
          <a:off x="4081463" y="4284663"/>
          <a:ext cx="3746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59" name="Equation" r:id="rId5" imgW="3657600" imgH="1562040" progId="Equation.DSMT4">
                  <p:embed/>
                </p:oleObj>
              </mc:Choice>
              <mc:Fallback>
                <p:oleObj name="Equation" r:id="rId5" imgW="3657600" imgH="156204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="" xmlns:a16="http://schemas.microsoft.com/office/drawing/2014/main" id="{36BF1FBA-5107-4941-A8B9-98A7A5A43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1463" y="4284663"/>
                        <a:ext cx="37465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49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165B4-427D-4550-A7E8-5FDAF4BB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 – Solution </a:t>
            </a:r>
            <a:r>
              <a:rPr lang="en-US" altLang="en-US" b="0" dirty="0"/>
              <a:t>(1 of 5)</a:t>
            </a:r>
            <a:endParaRPr lang="en-IN" b="0" dirty="0"/>
          </a:p>
        </p:txBody>
      </p:sp>
      <p:graphicFrame>
        <p:nvGraphicFramePr>
          <p:cNvPr id="20" name="Content Placeholder 19" descr="lim_(x right arrow infinity) ((sqrt(2 (x^2) + 1)∕(x^2))/((3x minus 5)∕(x)))">
            <a:extLst>
              <a:ext uri="{FF2B5EF4-FFF2-40B4-BE49-F238E27FC236}">
                <a16:creationId xmlns="" xmlns:a16="http://schemas.microsoft.com/office/drawing/2014/main" id="{13773801-DC93-4D65-90B1-D1E014C9514E}"/>
              </a:ext>
            </a:extLst>
          </p:cNvPr>
          <p:cNvGraphicFramePr>
            <a:graphicFrameLocks noGrp="1" noChangeAspect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413041094"/>
              </p:ext>
            </p:extLst>
          </p:nvPr>
        </p:nvGraphicFramePr>
        <p:xfrm>
          <a:off x="3760338" y="1265258"/>
          <a:ext cx="1842180" cy="148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79" name="Equation" r:id="rId3" imgW="1955520" imgH="1574640" progId="Equation.DSMT4">
                  <p:embed/>
                </p:oleObj>
              </mc:Choice>
              <mc:Fallback>
                <p:oleObj name="Equation" r:id="rId3" imgW="1955520" imgH="15746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0F715C50-2257-4CEB-9A7A-6BB750F565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0338" y="1265258"/>
                        <a:ext cx="1842180" cy="148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ontent Placeholder 21" descr="(since sqrt(x^2) = x for x &gt; 0)">
            <a:extLst>
              <a:ext uri="{FF2B5EF4-FFF2-40B4-BE49-F238E27FC236}">
                <a16:creationId xmlns="" xmlns:a16="http://schemas.microsoft.com/office/drawing/2014/main" id="{C5DE2855-9348-4AD2-ADE6-B5B93B55608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339185371"/>
              </p:ext>
            </p:extLst>
          </p:nvPr>
        </p:nvGraphicFramePr>
        <p:xfrm>
          <a:off x="6096000" y="1677989"/>
          <a:ext cx="2327275" cy="44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80" name="Equation" r:id="rId5" imgW="3327120" imgH="634680" progId="Equation.DSMT4">
                  <p:embed/>
                </p:oleObj>
              </mc:Choice>
              <mc:Fallback>
                <p:oleObj name="Equation" r:id="rId5" imgW="3327120" imgH="6346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85353D3C-9FB8-4C5A-9FCE-5D5450AEAA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1677989"/>
                        <a:ext cx="2327275" cy="444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Content Placeholder 23" descr="(Item 1). = lim_(x right arrow infinity) ((sqrt(2 + 1∕(x^2)))∕(lim_(x right arrow infinity)(3 minus (5∕x)))) &#10;(Item 2). = ((sqrt lim_(x right arrow infinity) 2 + lim_(x right arrow infinity) (1∕x^2))∕(lim_(x right arrow infinity) 3 minus 5 lim_(x right arrow infinity)(1∕x))) &#10;(Item 3). = (sqrt(2 + 0)∕(3 minus 5 * 0))">
            <a:extLst>
              <a:ext uri="{FF2B5EF4-FFF2-40B4-BE49-F238E27FC236}">
                <a16:creationId xmlns="" xmlns:a16="http://schemas.microsoft.com/office/drawing/2014/main" id="{4249040C-6F87-4C47-A873-626F46C207D9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865143063"/>
              </p:ext>
            </p:extLst>
          </p:nvPr>
        </p:nvGraphicFramePr>
        <p:xfrm>
          <a:off x="3731306" y="2832550"/>
          <a:ext cx="2092788" cy="375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81" name="Equation" r:id="rId7" imgW="2323800" imgH="4165560" progId="Equation.DSMT4">
                  <p:embed/>
                </p:oleObj>
              </mc:Choice>
              <mc:Fallback>
                <p:oleObj name="Equation" r:id="rId7" imgW="2323800" imgH="41655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3263FBDF-C1C9-400B-94FB-BAD801D178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1306" y="2832550"/>
                        <a:ext cx="2092788" cy="3756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13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23C51D-9A64-489A-B647-C420EC1A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 – Solution </a:t>
            </a:r>
            <a:r>
              <a:rPr lang="en-US" altLang="en-US" b="0" dirty="0"/>
              <a:t>(2 of 5)</a:t>
            </a:r>
            <a:endParaRPr lang="en-IN" dirty="0"/>
          </a:p>
        </p:txBody>
      </p:sp>
      <p:graphicFrame>
        <p:nvGraphicFramePr>
          <p:cNvPr id="20" name="Content Placeholder 19" descr=" = ((sqrt 2)∕3)">
            <a:extLst>
              <a:ext uri="{FF2B5EF4-FFF2-40B4-BE49-F238E27FC236}">
                <a16:creationId xmlns="" xmlns:a16="http://schemas.microsoft.com/office/drawing/2014/main" id="{160DC6A4-9BF3-4598-BAA8-B35A776ADD0F}"/>
              </a:ext>
            </a:extLst>
          </p:cNvPr>
          <p:cNvGraphicFramePr>
            <a:graphicFrameLocks noGrp="1" noChangeAspect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320625457"/>
              </p:ext>
            </p:extLst>
          </p:nvPr>
        </p:nvGraphicFramePr>
        <p:xfrm>
          <a:off x="3948545" y="1321883"/>
          <a:ext cx="608941" cy="68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3" name="Equation" r:id="rId3" imgW="723600" imgH="812520" progId="Equation.DSMT4">
                  <p:embed/>
                </p:oleObj>
              </mc:Choice>
              <mc:Fallback>
                <p:oleObj name="Equation" r:id="rId3" imgW="723600" imgH="8125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A98A8CA8-5047-4BF0-BBA7-835C72B3CF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8545" y="1321883"/>
                        <a:ext cx="608941" cy="683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9B9EFF-CEB5-47A5-804C-60577DAC137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238602"/>
            <a:ext cx="2477655" cy="296699"/>
          </a:xfrm>
        </p:spPr>
        <p:txBody>
          <a:bodyPr/>
          <a:lstStyle/>
          <a:p>
            <a:r>
              <a:rPr lang="en-US" altLang="en-US" dirty="0"/>
              <a:t>Therefore the line</a:t>
            </a:r>
            <a:endParaRPr lang="en-IN" dirty="0"/>
          </a:p>
        </p:txBody>
      </p:sp>
      <p:graphicFrame>
        <p:nvGraphicFramePr>
          <p:cNvPr id="22" name="Content Placeholder 21" descr="y = ((sqrt 2)∕3)">
            <a:extLst>
              <a:ext uri="{FF2B5EF4-FFF2-40B4-BE49-F238E27FC236}">
                <a16:creationId xmlns="" xmlns:a16="http://schemas.microsoft.com/office/drawing/2014/main" id="{4D058F48-768C-40E1-863A-5FE827890DF6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479746208"/>
              </p:ext>
            </p:extLst>
          </p:nvPr>
        </p:nvGraphicFramePr>
        <p:xfrm>
          <a:off x="3214255" y="2197378"/>
          <a:ext cx="1089890" cy="3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4" name="Equation" r:id="rId5" imgW="1320480" imgH="419040" progId="Equation.DSMT4">
                  <p:embed/>
                </p:oleObj>
              </mc:Choice>
              <mc:Fallback>
                <p:oleObj name="Equation" r:id="rId5" imgW="1320480" imgH="41904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B98CBCFE-E23E-4E69-9B7E-6077516725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4255" y="2197378"/>
                        <a:ext cx="1089890" cy="35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F158391-DCB4-41E5-B640-45BEECB771E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13329" y="2229366"/>
            <a:ext cx="7151255" cy="355863"/>
          </a:xfrm>
        </p:spPr>
        <p:txBody>
          <a:bodyPr/>
          <a:lstStyle/>
          <a:p>
            <a:r>
              <a:rPr lang="en-US" altLang="en-US" dirty="0"/>
              <a:t>is a horizontal asymptote of the graph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0091127-815C-4B45-BFC4-920D7AD2B28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013818"/>
            <a:ext cx="10515600" cy="296700"/>
          </a:xfrm>
        </p:spPr>
        <p:txBody>
          <a:bodyPr/>
          <a:lstStyle/>
          <a:p>
            <a:r>
              <a:rPr lang="en-US" altLang="en-US" dirty="0"/>
              <a:t>In computing the limit as </a:t>
            </a:r>
            <a:r>
              <a:rPr lang="en-US" altLang="en-US" i="1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−∞, we must remember that for </a:t>
            </a:r>
            <a:r>
              <a:rPr lang="en-US" altLang="en-US" i="1" dirty="0"/>
              <a:t>x </a:t>
            </a:r>
            <a:r>
              <a:rPr lang="en-US" altLang="en-US" dirty="0"/>
              <a:t>&lt; 0, we have</a:t>
            </a:r>
            <a:endParaRPr lang="en-IN" dirty="0"/>
          </a:p>
        </p:txBody>
      </p:sp>
      <p:graphicFrame>
        <p:nvGraphicFramePr>
          <p:cNvPr id="24" name="Content Placeholder 23" descr="sqrt(x^2) =  abs(x) = negative x.">
            <a:extLst>
              <a:ext uri="{FF2B5EF4-FFF2-40B4-BE49-F238E27FC236}">
                <a16:creationId xmlns="" xmlns:a16="http://schemas.microsoft.com/office/drawing/2014/main" id="{D812B633-CA1C-400E-963C-1431ACEC2791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818314113"/>
              </p:ext>
            </p:extLst>
          </p:nvPr>
        </p:nvGraphicFramePr>
        <p:xfrm>
          <a:off x="736600" y="345665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5" name="Equation" r:id="rId7" imgW="1917360" imgH="507960" progId="Equation.DSMT4">
                  <p:embed/>
                </p:oleObj>
              </mc:Choice>
              <mc:Fallback>
                <p:oleObj name="Equation" r:id="rId7" imgW="1917360" imgH="5079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C7BE446E-7C14-47D5-8663-53702B5A1C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600" y="3456650"/>
                        <a:ext cx="19177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58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87721C-D6E2-495D-BE2A-6CA55BDC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 – Solution </a:t>
            </a:r>
            <a:r>
              <a:rPr lang="en-US" altLang="en-US" b="0" dirty="0"/>
              <a:t>(3 of 5)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53F83-14E0-4FAE-A534-9508BB04A64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01638"/>
          </a:xfrm>
        </p:spPr>
        <p:txBody>
          <a:bodyPr/>
          <a:lstStyle/>
          <a:p>
            <a:r>
              <a:rPr lang="en-US" altLang="en-US" dirty="0"/>
              <a:t>So when we divide the numerator by </a:t>
            </a:r>
            <a:r>
              <a:rPr lang="en-US" altLang="en-US" i="1" dirty="0"/>
              <a:t>x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dirty="0"/>
              <a:t>for </a:t>
            </a:r>
            <a:r>
              <a:rPr lang="en-US" altLang="en-US" i="1" dirty="0"/>
              <a:t>x </a:t>
            </a:r>
            <a:r>
              <a:rPr lang="en-US" altLang="en-US" dirty="0"/>
              <a:t>&lt;</a:t>
            </a:r>
            <a:r>
              <a:rPr lang="en-US" altLang="en-US" i="1" dirty="0"/>
              <a:t> </a:t>
            </a:r>
            <a:r>
              <a:rPr lang="en-US" altLang="en-US" dirty="0"/>
              <a:t>0 we get</a:t>
            </a:r>
            <a:endParaRPr lang="en-IN" dirty="0"/>
          </a:p>
        </p:txBody>
      </p:sp>
      <p:graphicFrame>
        <p:nvGraphicFramePr>
          <p:cNvPr id="8" name="Content Placeholder 7" descr="(Item 1). ((sqrt 2 (x^2) + 1)∕(x)) = ((sqrt 2 (x^2) + 1)∕(negative sqrt (x^2)) &#10;(Item 2). = negative ((sqrt(2 (x^2)) + 1)∕(x^2)) &#10;(Item 3). = negative sqrt (2 + 1∕(x^2))">
            <a:extLst>
              <a:ext uri="{FF2B5EF4-FFF2-40B4-BE49-F238E27FC236}">
                <a16:creationId xmlns="" xmlns:a16="http://schemas.microsoft.com/office/drawing/2014/main" id="{7EF3F408-60F1-47FD-B05F-481F36E24A93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552778687"/>
              </p:ext>
            </p:extLst>
          </p:nvPr>
        </p:nvGraphicFramePr>
        <p:xfrm>
          <a:off x="2960796" y="2017032"/>
          <a:ext cx="3440004" cy="2940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11" name="Equation" r:id="rId3" imgW="3263760" imgH="2793960" progId="Equation.DSMT4">
                  <p:embed/>
                </p:oleObj>
              </mc:Choice>
              <mc:Fallback>
                <p:oleObj name="Equation" r:id="rId3" imgW="3263760" imgH="2793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96D5FF80-10E2-4146-86E1-4091BCAB7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0796" y="2017032"/>
                        <a:ext cx="3440004" cy="2940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66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87721C-D6E2-495D-BE2A-6CA55BDC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 – Solution </a:t>
            </a:r>
            <a:r>
              <a:rPr lang="en-US" altLang="en-US" b="0" dirty="0"/>
              <a:t>(4 of 5)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53F83-14E0-4FAE-A534-9508BB04A64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473940" cy="401638"/>
          </a:xfrm>
        </p:spPr>
        <p:txBody>
          <a:bodyPr/>
          <a:lstStyle/>
          <a:p>
            <a:r>
              <a:rPr lang="en-US" altLang="en-US" dirty="0"/>
              <a:t>Therefore</a:t>
            </a:r>
            <a:endParaRPr lang="en-IN" dirty="0"/>
          </a:p>
        </p:txBody>
      </p:sp>
      <p:graphicFrame>
        <p:nvGraphicFramePr>
          <p:cNvPr id="8" name="Content Placeholder 7" descr="(Item 1). lim_(x right arrow infinity)  ((sqrt (2 (x^2) + 1)∕(3 x minus 5)) = lim_(x right arrow infinity) (negative sqrt(2 + (1∕x^2))∕(3 minus (5∕x)) &#10;(Item 2). = (negative (sqrt(2 + lim_(x right arrow (negative infinity))(1∕(x^2)))/(3 minus 5 lim_(x right arrow (negative infinity))(1∕x)))&#10;(Item 3). = (negative (sqrt(2)∕3))">
            <a:extLst>
              <a:ext uri="{FF2B5EF4-FFF2-40B4-BE49-F238E27FC236}">
                <a16:creationId xmlns="" xmlns:a16="http://schemas.microsoft.com/office/drawing/2014/main" id="{7EF3F408-60F1-47FD-B05F-481F36E24A93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585862155"/>
              </p:ext>
            </p:extLst>
          </p:nvPr>
        </p:nvGraphicFramePr>
        <p:xfrm>
          <a:off x="2210540" y="1868071"/>
          <a:ext cx="4229554" cy="39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32" name="Equation" r:id="rId3" imgW="4343400" imgH="4076640" progId="Equation.DSMT4">
                  <p:embed/>
                </p:oleObj>
              </mc:Choice>
              <mc:Fallback>
                <p:oleObj name="Equation" r:id="rId3" imgW="4343400" imgH="407664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="" xmlns:a16="http://schemas.microsoft.com/office/drawing/2014/main" id="{7EF3F408-60F1-47FD-B05F-481F36E24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0540" y="1868071"/>
                        <a:ext cx="4229554" cy="396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937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2F675B3E-B916-4526-89FB-E9E59978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4 – Solution </a:t>
            </a:r>
            <a:r>
              <a:rPr lang="en-US" altLang="en-US" b="0" dirty="0"/>
              <a:t>(5 of 5)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E9811DDC-211E-4104-B320-1567342D7F9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347106"/>
            <a:ext cx="1787525" cy="311150"/>
          </a:xfrm>
        </p:spPr>
        <p:txBody>
          <a:bodyPr/>
          <a:lstStyle/>
          <a:p>
            <a:r>
              <a:rPr lang="en-US" altLang="en-US" dirty="0"/>
              <a:t>Thus the line</a:t>
            </a:r>
            <a:endParaRPr lang="en-IN" dirty="0"/>
          </a:p>
        </p:txBody>
      </p:sp>
      <p:graphicFrame>
        <p:nvGraphicFramePr>
          <p:cNvPr id="25" name="Content Placeholder 24" descr="y = negative (sqrt(2)∕3)">
            <a:extLst>
              <a:ext uri="{FF2B5EF4-FFF2-40B4-BE49-F238E27FC236}">
                <a16:creationId xmlns="" xmlns:a16="http://schemas.microsoft.com/office/drawing/2014/main" id="{EE146C35-71A4-4FE0-BDF4-59E3D11AFCB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85917570"/>
              </p:ext>
            </p:extLst>
          </p:nvPr>
        </p:nvGraphicFramePr>
        <p:xfrm>
          <a:off x="2540970" y="1319544"/>
          <a:ext cx="1372051" cy="38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28" name="Equation" r:id="rId3" imgW="1498320" imgH="419040" progId="Equation.DSMT4">
                  <p:embed/>
                </p:oleObj>
              </mc:Choice>
              <mc:Fallback>
                <p:oleObj name="Equation" r:id="rId3" imgW="1498320" imgH="41904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="" xmlns:a16="http://schemas.microsoft.com/office/drawing/2014/main" id="{C4E767DE-E60E-4F6D-B089-56372AED77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970" y="1319544"/>
                        <a:ext cx="1372051" cy="384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587C5F20-3C30-4DB2-97BF-41BE8DC0E8D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008557" y="1347107"/>
            <a:ext cx="7645498" cy="311150"/>
          </a:xfrm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is also a horizontal asymptote. </a:t>
            </a:r>
            <a:r>
              <a:rPr lang="en-US" dirty="0"/>
              <a:t>See Figure 8.</a:t>
            </a:r>
            <a:endParaRPr lang="en-IN" dirty="0"/>
          </a:p>
        </p:txBody>
      </p:sp>
      <p:sp>
        <p:nvSpPr>
          <p:cNvPr id="30" name="Content Placeholder 11">
            <a:extLst>
              <a:ext uri="{FF2B5EF4-FFF2-40B4-BE49-F238E27FC236}">
                <a16:creationId xmlns="" xmlns:a16="http://schemas.microsoft.com/office/drawing/2014/main" id="{A01518A8-1F24-4A23-A613-A07AD187CA3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82863" y="5558544"/>
            <a:ext cx="2369598" cy="277625"/>
          </a:xfrm>
        </p:spPr>
        <p:txBody>
          <a:bodyPr/>
          <a:lstStyle/>
          <a:p>
            <a:pPr algn="ctr"/>
            <a:r>
              <a:rPr lang="en-US" altLang="en-US" sz="1200" b="1" dirty="0"/>
              <a:t>Figure 8</a:t>
            </a:r>
          </a:p>
        </p:txBody>
      </p:sp>
      <p:graphicFrame>
        <p:nvGraphicFramePr>
          <p:cNvPr id="28" name="Content Placeholder 26" descr="y = ((sqrt (2 (x^2) + 1)∕(3 x minus 5))">
            <a:extLst>
              <a:ext uri="{FF2B5EF4-FFF2-40B4-BE49-F238E27FC236}">
                <a16:creationId xmlns="" xmlns:a16="http://schemas.microsoft.com/office/drawing/2014/main" id="{CD7071E1-79A5-4AB6-A9D9-D6EE890FE452}"/>
              </a:ext>
            </a:extLst>
          </p:cNvPr>
          <p:cNvGraphicFramePr>
            <a:graphicFrameLocks noGrp="1" noChangeAspect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1783736298"/>
              </p:ext>
            </p:extLst>
          </p:nvPr>
        </p:nvGraphicFramePr>
        <p:xfrm>
          <a:off x="5132839" y="4911942"/>
          <a:ext cx="905102" cy="45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29" name="Equation" r:id="rId5" imgW="1701720" imgH="850680" progId="Equation.DSMT4">
                  <p:embed/>
                </p:oleObj>
              </mc:Choice>
              <mc:Fallback>
                <p:oleObj name="Equation" r:id="rId5" imgW="170172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2839" y="4911942"/>
                        <a:ext cx="905102" cy="452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3937" name="Picture 785" descr="The graph consists of 2 branches. One branch rises away from y = negative sqrt(2)∕3, intersects the negative y axis and reaches a high point, then falls toward x = 5∕3. The othe branch falls away from x = 5∕3 toward y = sqrt(2)∕3."/>
          <p:cNvPicPr>
            <a:picLocks noGrp="1" noChangeAspect="1" noChangeArrowheads="1"/>
          </p:cNvPicPr>
          <p:nvPr>
            <p:ph sz="quarter" idx="3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74" y="1874474"/>
            <a:ext cx="2910675" cy="291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0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55B06-0A3E-4201-A13B-2DFC727E03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121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In this section we let </a:t>
            </a:r>
            <a:r>
              <a:rPr lang="en-US" altLang="en-US" i="1" dirty="0"/>
              <a:t>x</a:t>
            </a:r>
            <a:r>
              <a:rPr lang="en-US" altLang="en-US" dirty="0"/>
              <a:t> become arbitrarily large (positive or negative) and see what happens to </a:t>
            </a:r>
            <a:r>
              <a:rPr lang="en-US" altLang="en-US" i="1" dirty="0"/>
              <a:t>y</a:t>
            </a:r>
            <a:r>
              <a:rPr lang="en-US" alt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B8AEF-EAF3-4893-BBF1-692CDC2E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900" dirty="0"/>
              <a:t>Limits at Infinity; Horizontal Asymptotes (1 of 1)</a:t>
            </a:r>
            <a:endParaRPr lang="en-IN" sz="3900" b="0" dirty="0"/>
          </a:p>
        </p:txBody>
      </p:sp>
    </p:spTree>
    <p:extLst>
      <p:ext uri="{BB962C8B-B14F-4D97-AF65-F5344CB8AC3E}">
        <p14:creationId xmlns:p14="http://schemas.microsoft.com/office/powerpoint/2010/main" val="132548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4CFEF-5BD0-465F-BD9D-38871491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3240"/>
            <a:ext cx="10515600" cy="435882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Infinite Limits at Infinity </a:t>
            </a:r>
          </a:p>
        </p:txBody>
      </p:sp>
    </p:spTree>
    <p:extLst>
      <p:ext uri="{BB962C8B-B14F-4D97-AF65-F5344CB8AC3E}">
        <p14:creationId xmlns:p14="http://schemas.microsoft.com/office/powerpoint/2010/main" val="2860293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F97C64-F6DB-4098-B313-847B01AB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Infinite Limits at Infinity (1 of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901557-4CDA-42E1-909C-BF07B3E64B5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768475" cy="352427"/>
          </a:xfrm>
        </p:spPr>
        <p:txBody>
          <a:bodyPr/>
          <a:lstStyle/>
          <a:p>
            <a:r>
              <a:rPr lang="en-US" altLang="en-US" dirty="0"/>
              <a:t>The notation</a:t>
            </a:r>
            <a:endParaRPr lang="en-IN" dirty="0"/>
          </a:p>
        </p:txBody>
      </p:sp>
      <p:graphicFrame>
        <p:nvGraphicFramePr>
          <p:cNvPr id="12" name="Content Placeholder 11" descr="lim_(x right arrow infinity) (f(x)) = infinity&#10;">
            <a:extLst>
              <a:ext uri="{FF2B5EF4-FFF2-40B4-BE49-F238E27FC236}">
                <a16:creationId xmlns="" xmlns:a16="http://schemas.microsoft.com/office/drawing/2014/main" id="{4E9820DF-1FB6-4FCC-99AF-11C6E853CE4E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621992242"/>
              </p:ext>
            </p:extLst>
          </p:nvPr>
        </p:nvGraphicFramePr>
        <p:xfrm>
          <a:off x="4582815" y="1769902"/>
          <a:ext cx="1741785" cy="54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0" name="Equation" r:id="rId3" imgW="1625400" imgH="507960" progId="Equation.DSMT4">
                  <p:embed/>
                </p:oleObj>
              </mc:Choice>
              <mc:Fallback>
                <p:oleObj name="Equation" r:id="rId3" imgW="1625400" imgH="507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42FC0E6D-DDAF-4F75-AD17-942F6BC95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2815" y="1769902"/>
                        <a:ext cx="1741785" cy="54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A18A82C-1A70-4350-87B4-3345F7193A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695574"/>
            <a:ext cx="10712450" cy="934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is used to indicate that the values of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become large as </a:t>
            </a:r>
            <a:r>
              <a:rPr lang="en-US" altLang="en-US" i="1" dirty="0"/>
              <a:t>x</a:t>
            </a:r>
            <a:r>
              <a:rPr lang="en-US" altLang="en-US" dirty="0"/>
              <a:t> becomes large. Similar meanings are attached to the following symbols:</a:t>
            </a:r>
            <a:endParaRPr lang="en-IN" dirty="0"/>
          </a:p>
        </p:txBody>
      </p:sp>
      <p:graphicFrame>
        <p:nvGraphicFramePr>
          <p:cNvPr id="14" name="Content Placeholder 13" descr="(Item 1). lim_(x right arrow (negative infinity)) (f(x)) = infinity. &#10;(Item 2). lim_(x right arrow infinity) (f(x)) = negative infinity. &#10;(Item 3). lim_(x right arrow  (negative infinity)) (f(x)) = negative infinity.&#10;">
            <a:extLst>
              <a:ext uri="{FF2B5EF4-FFF2-40B4-BE49-F238E27FC236}">
                <a16:creationId xmlns="" xmlns:a16="http://schemas.microsoft.com/office/drawing/2014/main" id="{3F5CD940-AA39-492E-BE09-A5B8DF5CFEBE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064654169"/>
              </p:ext>
            </p:extLst>
          </p:nvPr>
        </p:nvGraphicFramePr>
        <p:xfrm>
          <a:off x="3093720" y="3906112"/>
          <a:ext cx="5831205" cy="500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01" name="Equation" r:id="rId5" imgW="5918040" imgH="507960" progId="Equation.DSMT4">
                  <p:embed/>
                </p:oleObj>
              </mc:Choice>
              <mc:Fallback>
                <p:oleObj name="Equation" r:id="rId5" imgW="5918040" imgH="5079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BF7CF885-7579-4A05-AF42-8776D671B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3720" y="3906112"/>
                        <a:ext cx="5831205" cy="500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481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C3DE7E6B-1C7D-4AD3-834A-B0F4885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9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502C2D37-DB8F-4A9A-B5CE-F3E9D3D9274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682625" cy="282575"/>
          </a:xfrm>
        </p:spPr>
        <p:txBody>
          <a:bodyPr/>
          <a:lstStyle/>
          <a:p>
            <a:r>
              <a:rPr lang="en-US" altLang="en-US" dirty="0"/>
              <a:t>Find</a:t>
            </a:r>
            <a:endParaRPr lang="en-IN" dirty="0"/>
          </a:p>
        </p:txBody>
      </p:sp>
      <p:graphicFrame>
        <p:nvGraphicFramePr>
          <p:cNvPr id="29" name="Content Placeholder 28" descr="lim_(x right arrow infinity)(x^3), and lim_(x right arrow (negative infinity))(x^3)">
            <a:extLst>
              <a:ext uri="{FF2B5EF4-FFF2-40B4-BE49-F238E27FC236}">
                <a16:creationId xmlns="" xmlns:a16="http://schemas.microsoft.com/office/drawing/2014/main" id="{5F61FAD4-A89B-4239-A5D3-141144FDD180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80986448"/>
              </p:ext>
            </p:extLst>
          </p:nvPr>
        </p:nvGraphicFramePr>
        <p:xfrm>
          <a:off x="1390650" y="1231900"/>
          <a:ext cx="25098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11" name="Equation" r:id="rId3" imgW="2501640" imgH="520560" progId="Equation.DSMT4">
                  <p:embed/>
                </p:oleObj>
              </mc:Choice>
              <mc:Fallback>
                <p:oleObj name="Equation" r:id="rId3" imgW="2501640" imgH="52056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="" xmlns:a16="http://schemas.microsoft.com/office/drawing/2014/main" id="{B930CF35-22A7-444D-A0DA-011EC6C64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0650" y="1231900"/>
                        <a:ext cx="2509838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C356218-E715-40C2-B476-78543579D18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973137"/>
            <a:ext cx="3263900" cy="762843"/>
          </a:xfrm>
        </p:spPr>
        <p:txBody>
          <a:bodyPr/>
          <a:lstStyle/>
          <a:p>
            <a:r>
              <a:rPr lang="en-US" altLang="en-US" dirty="0">
                <a:solidFill>
                  <a:srgbClr val="0079C2"/>
                </a:solidFill>
              </a:rPr>
              <a:t>Solution:</a:t>
            </a:r>
          </a:p>
          <a:p>
            <a:r>
              <a:rPr lang="en-US" altLang="en-US" dirty="0"/>
              <a:t>When </a:t>
            </a:r>
            <a:r>
              <a:rPr lang="en-US" altLang="en-US" i="1" dirty="0"/>
              <a:t>x</a:t>
            </a:r>
            <a:r>
              <a:rPr lang="en-US" altLang="en-US" dirty="0"/>
              <a:t> becomes large,</a:t>
            </a:r>
            <a:endParaRPr lang="en-IN" dirty="0"/>
          </a:p>
        </p:txBody>
      </p:sp>
      <p:graphicFrame>
        <p:nvGraphicFramePr>
          <p:cNvPr id="31" name="Content Placeholder 30" descr="x^3">
            <a:extLst>
              <a:ext uri="{FF2B5EF4-FFF2-40B4-BE49-F238E27FC236}">
                <a16:creationId xmlns="" xmlns:a16="http://schemas.microsoft.com/office/drawing/2014/main" id="{33B6DFE1-6564-4A23-9231-A357016FF89D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62425820"/>
              </p:ext>
            </p:extLst>
          </p:nvPr>
        </p:nvGraphicFramePr>
        <p:xfrm>
          <a:off x="4019550" y="2395538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12" name="Equation" r:id="rId5" imgW="330120" imgH="330120" progId="Equation.DSMT4">
                  <p:embed/>
                </p:oleObj>
              </mc:Choice>
              <mc:Fallback>
                <p:oleObj name="Equation" r:id="rId5" imgW="330120" imgH="33012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="" xmlns:a16="http://schemas.microsoft.com/office/drawing/2014/main" id="{54D96253-D60D-45D3-9CF6-57A438C1D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9550" y="2395538"/>
                        <a:ext cx="330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A7D3466C-09E7-4DA2-882B-9BB7F54145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435475" y="2434355"/>
            <a:ext cx="5327650" cy="301625"/>
          </a:xfrm>
        </p:spPr>
        <p:txBody>
          <a:bodyPr/>
          <a:lstStyle/>
          <a:p>
            <a:r>
              <a:rPr lang="en-US" altLang="en-US" dirty="0"/>
              <a:t>also becomes large. For instance,</a:t>
            </a:r>
            <a:endParaRPr lang="en-IN" dirty="0"/>
          </a:p>
        </p:txBody>
      </p:sp>
      <p:graphicFrame>
        <p:nvGraphicFramePr>
          <p:cNvPr id="33" name="Content Placeholder 32" descr="(Item1). 10^3 = 1000. &#10;(Item 2). 100^3 = 1,000,000. &#10;(Item 3). 1000^3 =1,000,000,000.">
            <a:extLst>
              <a:ext uri="{FF2B5EF4-FFF2-40B4-BE49-F238E27FC236}">
                <a16:creationId xmlns="" xmlns:a16="http://schemas.microsoft.com/office/drawing/2014/main" id="{CD550F42-95E0-436E-A51D-563D8563D4E4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228159144"/>
              </p:ext>
            </p:extLst>
          </p:nvPr>
        </p:nvGraphicFramePr>
        <p:xfrm>
          <a:off x="2695575" y="3282950"/>
          <a:ext cx="70215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13" name="Equation" r:id="rId7" imgW="7848360" imgH="406080" progId="Equation.DSMT4">
                  <p:embed/>
                </p:oleObj>
              </mc:Choice>
              <mc:Fallback>
                <p:oleObj name="Equation" r:id="rId7" imgW="7848360" imgH="40608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="" xmlns:a16="http://schemas.microsoft.com/office/drawing/2014/main" id="{6D524C07-A084-4928-B294-351D350AB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5575" y="3282950"/>
                        <a:ext cx="7021513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071EE094-499B-46C5-BE3E-5CF207910E3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251919"/>
            <a:ext cx="2844800" cy="329233"/>
          </a:xfrm>
        </p:spPr>
        <p:txBody>
          <a:bodyPr/>
          <a:lstStyle/>
          <a:p>
            <a:r>
              <a:rPr lang="en-US" altLang="en-US" dirty="0"/>
              <a:t>In fact, we can make</a:t>
            </a:r>
            <a:endParaRPr lang="en-IN" dirty="0"/>
          </a:p>
        </p:txBody>
      </p:sp>
      <p:graphicFrame>
        <p:nvGraphicFramePr>
          <p:cNvPr id="35" name="Content Placeholder 34" descr="x^3">
            <a:extLst>
              <a:ext uri="{FF2B5EF4-FFF2-40B4-BE49-F238E27FC236}">
                <a16:creationId xmlns="" xmlns:a16="http://schemas.microsoft.com/office/drawing/2014/main" id="{84F637B1-E67F-45B4-B0BF-32009E8C79AE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2993738176"/>
              </p:ext>
            </p:extLst>
          </p:nvPr>
        </p:nvGraphicFramePr>
        <p:xfrm>
          <a:off x="3614738" y="4214813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14" name="Equation" r:id="rId9" imgW="330120" imgH="330120" progId="Equation.DSMT4">
                  <p:embed/>
                </p:oleObj>
              </mc:Choice>
              <mc:Fallback>
                <p:oleObj name="Equation" r:id="rId9" imgW="330120" imgH="33012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="" xmlns:a16="http://schemas.microsoft.com/office/drawing/2014/main" id="{EE49A91B-FCFA-4D1A-870B-51107C660E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14738" y="4214813"/>
                        <a:ext cx="330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190E9B91-2F09-4F2D-A6C4-E7DE42D2C3F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067174" y="4251990"/>
            <a:ext cx="7331075" cy="300298"/>
          </a:xfrm>
        </p:spPr>
        <p:txBody>
          <a:bodyPr/>
          <a:lstStyle/>
          <a:p>
            <a:r>
              <a:rPr lang="en-US" altLang="en-US" dirty="0"/>
              <a:t>as big as we like by requiring </a:t>
            </a:r>
            <a:r>
              <a:rPr lang="en-US" altLang="en-US" i="1" dirty="0"/>
              <a:t>x</a:t>
            </a:r>
            <a:r>
              <a:rPr lang="en-US" altLang="en-US" dirty="0"/>
              <a:t> to be large enough.</a:t>
            </a:r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6F72F066-06D9-4CA0-941B-48D066656565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6600" y="4739631"/>
            <a:ext cx="3400394" cy="335926"/>
          </a:xfrm>
        </p:spPr>
        <p:txBody>
          <a:bodyPr/>
          <a:lstStyle/>
          <a:p>
            <a:r>
              <a:rPr lang="en-US" altLang="en-US" dirty="0"/>
              <a:t>Therefore we can write</a:t>
            </a:r>
            <a:endParaRPr lang="en-IN" dirty="0"/>
          </a:p>
        </p:txBody>
      </p:sp>
      <p:graphicFrame>
        <p:nvGraphicFramePr>
          <p:cNvPr id="37" name="Content Placeholder 36" descr="lim_(x right arrow infinity)(x^3) = infinity&#10;">
            <a:extLst>
              <a:ext uri="{FF2B5EF4-FFF2-40B4-BE49-F238E27FC236}">
                <a16:creationId xmlns="" xmlns:a16="http://schemas.microsoft.com/office/drawing/2014/main" id="{E5223607-4183-4061-8102-79B6805B0F80}"/>
              </a:ext>
            </a:extLst>
          </p:cNvPr>
          <p:cNvGraphicFramePr>
            <a:graphicFrameLocks noGrp="1" noChangeAspect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743326458"/>
              </p:ext>
            </p:extLst>
          </p:nvPr>
        </p:nvGraphicFramePr>
        <p:xfrm>
          <a:off x="4943793" y="5194618"/>
          <a:ext cx="137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15" name="Equation" r:id="rId11" imgW="1371600" imgH="520560" progId="Equation.DSMT4">
                  <p:embed/>
                </p:oleObj>
              </mc:Choice>
              <mc:Fallback>
                <p:oleObj name="Equation" r:id="rId11" imgW="1371600" imgH="52056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="" xmlns:a16="http://schemas.microsoft.com/office/drawing/2014/main" id="{304E55C3-F83B-484D-9974-9D327E2BA0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43793" y="5194618"/>
                        <a:ext cx="13716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144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B08F7D-1D9E-4B5E-B555-CD93E11A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9 –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5D419F-7155-4F3D-B6C0-034DFA14331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451764" cy="336550"/>
          </a:xfrm>
        </p:spPr>
        <p:txBody>
          <a:bodyPr/>
          <a:lstStyle/>
          <a:p>
            <a:r>
              <a:rPr lang="en-US" altLang="en-US" dirty="0"/>
              <a:t>Similarly, when </a:t>
            </a:r>
            <a:r>
              <a:rPr lang="en-US" altLang="en-US" i="1" dirty="0"/>
              <a:t>x</a:t>
            </a:r>
            <a:r>
              <a:rPr lang="en-US" altLang="en-US" dirty="0"/>
              <a:t> is large negative, so is</a:t>
            </a:r>
            <a:endParaRPr lang="en-IN" dirty="0"/>
          </a:p>
        </p:txBody>
      </p:sp>
      <p:graphicFrame>
        <p:nvGraphicFramePr>
          <p:cNvPr id="20" name="Content Placeholder 19" descr="x^3.">
            <a:extLst>
              <a:ext uri="{FF2B5EF4-FFF2-40B4-BE49-F238E27FC236}">
                <a16:creationId xmlns="" xmlns:a16="http://schemas.microsoft.com/office/drawing/2014/main" id="{EB8AF457-3EBE-446F-BB1B-6C30CDCC1D83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380683889"/>
              </p:ext>
            </p:extLst>
          </p:nvPr>
        </p:nvGraphicFramePr>
        <p:xfrm>
          <a:off x="6196013" y="1244600"/>
          <a:ext cx="409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38" name="Equation" r:id="rId3" imgW="406080" imgH="330120" progId="Equation.DSMT4">
                  <p:embed/>
                </p:oleObj>
              </mc:Choice>
              <mc:Fallback>
                <p:oleObj name="Equation" r:id="rId3" imgW="406080" imgH="3301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120E608F-7CBE-4F55-B712-282C2AAF2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6013" y="1244600"/>
                        <a:ext cx="4095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D72A70B-F7E1-47DB-9897-D74F1C543FB0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679685" y="1297641"/>
            <a:ext cx="1256952" cy="333502"/>
          </a:xfrm>
        </p:spPr>
        <p:txBody>
          <a:bodyPr/>
          <a:lstStyle/>
          <a:p>
            <a:r>
              <a:rPr lang="en-US" altLang="en-US" dirty="0"/>
              <a:t>Thus</a:t>
            </a:r>
            <a:endParaRPr lang="en-IN" dirty="0"/>
          </a:p>
        </p:txBody>
      </p:sp>
      <p:graphicFrame>
        <p:nvGraphicFramePr>
          <p:cNvPr id="22" name="Content Placeholder 21" descr="lim_(x right arrow (negative infinity))(x^3) = negative infinity&#10;">
            <a:extLst>
              <a:ext uri="{FF2B5EF4-FFF2-40B4-BE49-F238E27FC236}">
                <a16:creationId xmlns="" xmlns:a16="http://schemas.microsoft.com/office/drawing/2014/main" id="{C25A80AB-8FA1-4C37-BF8D-8D5E96C5617C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768800309"/>
              </p:ext>
            </p:extLst>
          </p:nvPr>
        </p:nvGraphicFramePr>
        <p:xfrm>
          <a:off x="5141913" y="1835150"/>
          <a:ext cx="167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39" name="Equation" r:id="rId5" imgW="1638000" imgH="520560" progId="Equation.DSMT4">
                  <p:embed/>
                </p:oleObj>
              </mc:Choice>
              <mc:Fallback>
                <p:oleObj name="Equation" r:id="rId5" imgW="1638000" imgH="520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4C37B325-9DC7-44E6-9E3F-0E2ECA1791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1913" y="1835150"/>
                        <a:ext cx="1676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D157C6D-7992-4410-9084-489EB5C9B1A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599" y="2577392"/>
            <a:ext cx="7871692" cy="347838"/>
          </a:xfrm>
        </p:spPr>
        <p:txBody>
          <a:bodyPr/>
          <a:lstStyle/>
          <a:p>
            <a:r>
              <a:rPr lang="en-US" altLang="en-US" dirty="0"/>
              <a:t>These limit statements can also be seen from the graph of</a:t>
            </a:r>
            <a:endParaRPr lang="en-IN" dirty="0"/>
          </a:p>
        </p:txBody>
      </p:sp>
      <p:graphicFrame>
        <p:nvGraphicFramePr>
          <p:cNvPr id="24" name="Content Placeholder 23" descr="y = x^3">
            <a:extLst>
              <a:ext uri="{FF2B5EF4-FFF2-40B4-BE49-F238E27FC236}">
                <a16:creationId xmlns="" xmlns:a16="http://schemas.microsoft.com/office/drawing/2014/main" id="{ACD49152-7C62-4325-91AB-F84CF7B06425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4109748329"/>
              </p:ext>
            </p:extLst>
          </p:nvPr>
        </p:nvGraphicFramePr>
        <p:xfrm>
          <a:off x="8682038" y="2525713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40" name="Equation" r:id="rId7" imgW="838080" imgH="393480" progId="Equation.DSMT4">
                  <p:embed/>
                </p:oleObj>
              </mc:Choice>
              <mc:Fallback>
                <p:oleObj name="Equation" r:id="rId7" imgW="838080" imgH="3934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82417259-E32B-4105-86A2-01C5ED50E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82038" y="2525713"/>
                        <a:ext cx="838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99CF8D93-0917-43B7-9C92-6D7C875EC7BC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9624290" y="2577393"/>
            <a:ext cx="1831110" cy="347838"/>
          </a:xfrm>
        </p:spPr>
        <p:txBody>
          <a:bodyPr/>
          <a:lstStyle/>
          <a:p>
            <a:r>
              <a:rPr lang="en-US" altLang="en-US" dirty="0"/>
              <a:t>in Figure 11.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63B301EE-FFA5-4BD0-89D5-6B451321C2D9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6600" y="6024728"/>
            <a:ext cx="10712450" cy="331831"/>
          </a:xfrm>
        </p:spPr>
        <p:txBody>
          <a:bodyPr/>
          <a:lstStyle/>
          <a:p>
            <a:pPr algn="ctr"/>
            <a:r>
              <a:rPr lang="en-US" altLang="en-US" sz="1200" b="1" dirty="0"/>
              <a:t>Figure 11</a:t>
            </a:r>
          </a:p>
        </p:txBody>
      </p:sp>
      <p:graphicFrame>
        <p:nvGraphicFramePr>
          <p:cNvPr id="27" name="Content Placeholder 26" descr="(lim_(x right arrow infinity)(x^3) = infinity), (lim_(x right arrow (negative infinity))(x^3) = (negative infinity))&#10;">
            <a:extLst>
              <a:ext uri="{FF2B5EF4-FFF2-40B4-BE49-F238E27FC236}">
                <a16:creationId xmlns="" xmlns:a16="http://schemas.microsoft.com/office/drawing/2014/main" id="{72EEBADB-E394-4D0C-9665-53E3A47CCE23}"/>
              </a:ext>
            </a:extLst>
          </p:cNvPr>
          <p:cNvGraphicFramePr>
            <a:graphicFrameLocks noGrp="1" noChangeAspect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1596594818"/>
              </p:ext>
            </p:extLst>
          </p:nvPr>
        </p:nvGraphicFramePr>
        <p:xfrm>
          <a:off x="5084763" y="5449034"/>
          <a:ext cx="2489517" cy="40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41" name="Equation" r:id="rId9" imgW="3200400" imgH="520560" progId="Equation.DSMT4">
                  <p:embed/>
                </p:oleObj>
              </mc:Choice>
              <mc:Fallback>
                <p:oleObj name="Equation" r:id="rId9" imgW="3200400" imgH="5205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="" xmlns:a16="http://schemas.microsoft.com/office/drawing/2014/main" id="{58857FBC-9820-49C5-A362-F4096EA48C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4763" y="5449034"/>
                        <a:ext cx="2489517" cy="40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Content Placeholder 24" descr="The graph of y = x^3 is plotted on the x y coordinate plane. The curve rises in quadrant 3 with decreasing steepness up to the origin, the rises with increasing steepness in quadrant 1. ">
            <a:extLst>
              <a:ext uri="{FF2B5EF4-FFF2-40B4-BE49-F238E27FC236}">
                <a16:creationId xmlns="" xmlns:a16="http://schemas.microsoft.com/office/drawing/2014/main" id="{2EE8EFBA-9A3F-4CCF-8FFE-7663B74A9D6E}"/>
              </a:ext>
            </a:extLst>
          </p:cNvPr>
          <p:cNvPicPr>
            <a:picLocks noGrp="1" noChangeAspect="1"/>
          </p:cNvPicPr>
          <p:nvPr>
            <p:ph sz="quarter" idx="30"/>
          </p:nvPr>
        </p:nvPicPr>
        <p:blipFill>
          <a:blip r:embed="rId11"/>
          <a:stretch>
            <a:fillRect/>
          </a:stretch>
        </p:blipFill>
        <p:spPr>
          <a:xfrm>
            <a:off x="5017155" y="3086660"/>
            <a:ext cx="2217690" cy="22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6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4CFEF-5BD0-465F-BD9D-38871491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3240"/>
            <a:ext cx="10515600" cy="435882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Precise Definitions</a:t>
            </a:r>
          </a:p>
        </p:txBody>
      </p:sp>
    </p:spTree>
    <p:extLst>
      <p:ext uri="{BB962C8B-B14F-4D97-AF65-F5344CB8AC3E}">
        <p14:creationId xmlns:p14="http://schemas.microsoft.com/office/powerpoint/2010/main" val="3433018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5F232-F134-4517-9EDF-05926C8C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Precise Definitions </a:t>
            </a:r>
            <a:r>
              <a:rPr lang="en-US" altLang="en-US" b="0" i="0" baseline="0" dirty="0"/>
              <a:t>(1 of 6)</a:t>
            </a:r>
            <a:endParaRPr lang="en-IN" b="0" i="0" baseline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2909BC-F61D-4DF6-9C43-1D8BCD80E30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50"/>
            <a:ext cx="10795579" cy="1203092"/>
          </a:xfrm>
        </p:spPr>
        <p:txBody>
          <a:bodyPr/>
          <a:lstStyle/>
          <a:p>
            <a:r>
              <a:rPr lang="en-US" altLang="en-US" dirty="0"/>
              <a:t>Definition 1 can be stated precisely as follows.</a:t>
            </a:r>
          </a:p>
          <a:p>
            <a:r>
              <a:rPr lang="en-IN" b="1" dirty="0">
                <a:solidFill>
                  <a:srgbClr val="EF2E24"/>
                </a:solidFill>
              </a:rPr>
              <a:t>7 Precise Definition of a Limit at Infinity </a:t>
            </a:r>
            <a:r>
              <a:rPr lang="en-IN" dirty="0"/>
              <a:t>Let </a:t>
            </a:r>
            <a:r>
              <a:rPr lang="en-IN" i="1" dirty="0"/>
              <a:t>f</a:t>
            </a:r>
            <a:r>
              <a:rPr lang="en-IN" dirty="0"/>
              <a:t> be a function defined on some interval (</a:t>
            </a:r>
            <a:r>
              <a:rPr lang="en-IN" i="1" dirty="0"/>
              <a:t>a</a:t>
            </a:r>
            <a:r>
              <a:rPr lang="en-IN" dirty="0"/>
              <a:t>, ∞). Then</a:t>
            </a:r>
          </a:p>
        </p:txBody>
      </p:sp>
      <p:graphicFrame>
        <p:nvGraphicFramePr>
          <p:cNvPr id="20" name="Content Placeholder 19" descr="lim_(x right arrow infinity) (f(x)) = L">
            <a:extLst>
              <a:ext uri="{FF2B5EF4-FFF2-40B4-BE49-F238E27FC236}">
                <a16:creationId xmlns="" xmlns:a16="http://schemas.microsoft.com/office/drawing/2014/main" id="{E67E52EF-C7FD-4932-B121-5493D5816F8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588788750"/>
              </p:ext>
            </p:extLst>
          </p:nvPr>
        </p:nvGraphicFramePr>
        <p:xfrm>
          <a:off x="5195888" y="2695575"/>
          <a:ext cx="16287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59" name="Equation" r:id="rId3" imgW="1574640" imgH="507960" progId="Equation.DSMT4">
                  <p:embed/>
                </p:oleObj>
              </mc:Choice>
              <mc:Fallback>
                <p:oleObj name="Equation" r:id="rId3" imgW="1574640" imgH="5079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="" xmlns:a16="http://schemas.microsoft.com/office/drawing/2014/main" id="{BF804423-7D66-4441-9CB2-46F3499DB9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5888" y="2695575"/>
                        <a:ext cx="1628775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1CC206D-9ED0-45C7-8B93-327BD28E067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570153"/>
            <a:ext cx="10795578" cy="341164"/>
          </a:xfrm>
        </p:spPr>
        <p:txBody>
          <a:bodyPr/>
          <a:lstStyle/>
          <a:p>
            <a:r>
              <a:rPr lang="en-IN" dirty="0"/>
              <a:t>means that for every </a:t>
            </a:r>
            <a:r>
              <a:rPr lang="el-GR" i="1" dirty="0"/>
              <a:t>ε</a:t>
            </a:r>
            <a:r>
              <a:rPr lang="en-IN" dirty="0"/>
              <a:t> &gt; 0 there is a corresponding number </a:t>
            </a:r>
            <a:r>
              <a:rPr lang="en-IN" i="1" dirty="0"/>
              <a:t>N</a:t>
            </a:r>
            <a:r>
              <a:rPr lang="en-IN" dirty="0"/>
              <a:t> such that</a:t>
            </a:r>
          </a:p>
        </p:txBody>
      </p:sp>
      <p:graphicFrame>
        <p:nvGraphicFramePr>
          <p:cNvPr id="22" name="Content Placeholder 21" descr="if x &gt; N then abs(f(x) minus L) &lt; epsilon">
            <a:extLst>
              <a:ext uri="{FF2B5EF4-FFF2-40B4-BE49-F238E27FC236}">
                <a16:creationId xmlns="" xmlns:a16="http://schemas.microsoft.com/office/drawing/2014/main" id="{7F34141F-2F6A-4680-AE11-2A084032EB14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970028227"/>
              </p:ext>
            </p:extLst>
          </p:nvPr>
        </p:nvGraphicFramePr>
        <p:xfrm>
          <a:off x="4518025" y="4132263"/>
          <a:ext cx="35655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60" name="Equation" r:id="rId5" imgW="4000320" imgH="482400" progId="Equation.DSMT4">
                  <p:embed/>
                </p:oleObj>
              </mc:Choice>
              <mc:Fallback>
                <p:oleObj name="Equation" r:id="rId5" imgW="4000320" imgH="4824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FF51CBD2-87A2-4210-BB8F-47CAE4C80F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8025" y="4132263"/>
                        <a:ext cx="356552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9A533DB-1F04-4716-AA3D-0131D001438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599" y="4788009"/>
            <a:ext cx="10795577" cy="1203092"/>
          </a:xfrm>
        </p:spPr>
        <p:txBody>
          <a:bodyPr/>
          <a:lstStyle/>
          <a:p>
            <a:r>
              <a:rPr lang="en-US" altLang="en-US" dirty="0"/>
              <a:t>In words, this says that the values of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can be made arbitrarily close to </a:t>
            </a:r>
            <a:r>
              <a:rPr lang="en-US" altLang="en-US" i="1" dirty="0"/>
              <a:t>L </a:t>
            </a:r>
            <a:r>
              <a:rPr lang="en-US" altLang="en-US" dirty="0"/>
              <a:t>(within a distance </a:t>
            </a:r>
            <a:r>
              <a:rPr lang="el-GR" altLang="en-US" i="1" dirty="0"/>
              <a:t>ε</a:t>
            </a:r>
            <a:r>
              <a:rPr lang="en-US" altLang="en-US" dirty="0"/>
              <a:t>, where </a:t>
            </a:r>
            <a:r>
              <a:rPr lang="el-GR" altLang="en-US" i="1" dirty="0"/>
              <a:t>ε</a:t>
            </a:r>
            <a:r>
              <a:rPr lang="en-US" altLang="en-US" i="1" dirty="0"/>
              <a:t> </a:t>
            </a:r>
            <a:r>
              <a:rPr lang="en-US" altLang="en-US" dirty="0"/>
              <a:t>is any positive number) by requiring </a:t>
            </a:r>
            <a:r>
              <a:rPr lang="en-US" altLang="en-US" i="1" dirty="0"/>
              <a:t>x</a:t>
            </a:r>
            <a:r>
              <a:rPr lang="en-US" altLang="en-US" dirty="0"/>
              <a:t> to be sufficiently large (larger than </a:t>
            </a:r>
            <a:r>
              <a:rPr lang="en-US" altLang="en-US" i="1" dirty="0"/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depends on </a:t>
            </a:r>
            <a:r>
              <a:rPr lang="el-GR" altLang="en-US" i="1" dirty="0"/>
              <a:t>ε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92626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96416755-B32F-4C05-A5E7-5FFF586E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Precise Definitions </a:t>
            </a:r>
            <a:r>
              <a:rPr lang="en-US" altLang="en-US" b="0" dirty="0"/>
              <a:t>(2 of 6)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3AECEAB3-73B1-4374-BACD-B103EE5DF9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90122" cy="12223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Graphically it says that by keeping </a:t>
            </a:r>
            <a:r>
              <a:rPr lang="en-US" altLang="en-US" i="1" dirty="0"/>
              <a:t>x</a:t>
            </a:r>
            <a:r>
              <a:rPr lang="en-US" altLang="en-US" dirty="0"/>
              <a:t> large enough (larger than some number </a:t>
            </a:r>
            <a:r>
              <a:rPr lang="en-US" altLang="en-US" i="1" dirty="0"/>
              <a:t>N</a:t>
            </a:r>
            <a:r>
              <a:rPr lang="en-US" altLang="en-US" dirty="0"/>
              <a:t>) we can make the graph of </a:t>
            </a:r>
            <a:r>
              <a:rPr lang="en-US" altLang="en-US" i="1" dirty="0"/>
              <a:t>f</a:t>
            </a:r>
            <a:r>
              <a:rPr lang="en-US" altLang="en-US" dirty="0"/>
              <a:t> lie between the given horizontal lines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L</a:t>
            </a:r>
            <a:r>
              <a:rPr lang="en-US" altLang="en-US" dirty="0"/>
              <a:t> − </a:t>
            </a:r>
            <a:r>
              <a:rPr lang="el-GR" altLang="en-US" i="1" dirty="0"/>
              <a:t>ε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y</a:t>
            </a:r>
            <a:r>
              <a:rPr lang="en-US" altLang="en-US" dirty="0"/>
              <a:t> = </a:t>
            </a:r>
            <a:r>
              <a:rPr lang="en-US" altLang="en-US" i="1" dirty="0"/>
              <a:t>L</a:t>
            </a:r>
            <a:r>
              <a:rPr lang="en-US" altLang="en-US" dirty="0"/>
              <a:t> + </a:t>
            </a:r>
            <a:r>
              <a:rPr lang="el-GR" altLang="en-US" i="1" dirty="0"/>
              <a:t>ε</a:t>
            </a:r>
            <a:r>
              <a:rPr lang="en-US" altLang="en-US" i="1" dirty="0"/>
              <a:t> </a:t>
            </a:r>
            <a:r>
              <a:rPr lang="en-US" altLang="en-US" dirty="0"/>
              <a:t>as in Figure 14.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C7A17233-2BD6-4E81-B327-9DD713BCEC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5612422"/>
            <a:ext cx="10729913" cy="280269"/>
          </a:xfrm>
        </p:spPr>
        <p:txBody>
          <a:bodyPr/>
          <a:lstStyle/>
          <a:p>
            <a:pPr algn="ctr"/>
            <a:r>
              <a:rPr lang="en-US" altLang="en-US" sz="1200" b="1" dirty="0"/>
              <a:t>Figure 14</a:t>
            </a:r>
          </a:p>
        </p:txBody>
      </p:sp>
      <p:graphicFrame>
        <p:nvGraphicFramePr>
          <p:cNvPr id="22" name="Content Placeholder 21" descr="lim_(x right arrow infinity) (f(x)) = L&#10;">
            <a:extLst>
              <a:ext uri="{FF2B5EF4-FFF2-40B4-BE49-F238E27FC236}">
                <a16:creationId xmlns="" xmlns:a16="http://schemas.microsoft.com/office/drawing/2014/main" id="{690955D8-69A1-4F55-98FB-E20D32024F7F}"/>
              </a:ext>
            </a:extLst>
          </p:cNvPr>
          <p:cNvGraphicFramePr>
            <a:graphicFrameLocks noGrp="1" noChangeAspect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41210506"/>
              </p:ext>
            </p:extLst>
          </p:nvPr>
        </p:nvGraphicFramePr>
        <p:xfrm>
          <a:off x="5580716" y="5165077"/>
          <a:ext cx="1030567" cy="332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84" name="Equation" r:id="rId3" imgW="1574640" imgH="507960" progId="Equation.DSMT4">
                  <p:embed/>
                </p:oleObj>
              </mc:Choice>
              <mc:Fallback>
                <p:oleObj name="Equation" r:id="rId3" imgW="1574640" imgH="5079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="" xmlns:a16="http://schemas.microsoft.com/office/drawing/2014/main" id="{2D8196FD-52E5-4464-AA3C-BF0E1818F9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716" y="5165077"/>
                        <a:ext cx="1030567" cy="332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Content Placeholder 19" descr="An oscillating curve is graphed on the x y coordinate plane. To the right of a point N marked on the x axis, the amplitude of oscillation decreases and the curve remains between the horizontal lines y = L minus epsilon and y = L + epsilon. For all values of x &gt; N, f(x) is in the shaded area between the horizontal lines.">
            <a:extLst>
              <a:ext uri="{FF2B5EF4-FFF2-40B4-BE49-F238E27FC236}">
                <a16:creationId xmlns="" xmlns:a16="http://schemas.microsoft.com/office/drawing/2014/main" id="{49CD6397-E308-4F5C-8D5A-8A18EEE0C2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2136866" y="2596516"/>
            <a:ext cx="7924291" cy="24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73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96416755-B32F-4C05-A5E7-5FFF586E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Precise Definitions </a:t>
            </a:r>
            <a:r>
              <a:rPr lang="en-US" altLang="en-US" b="0" dirty="0"/>
              <a:t>(3 of 6)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3AECEAB3-73B1-4374-BACD-B103EE5DF9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7123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This must be true no matter how small we choose </a:t>
            </a:r>
            <a:r>
              <a:rPr lang="el-GR" altLang="en-US" i="1" dirty="0"/>
              <a:t>ε</a:t>
            </a:r>
            <a:r>
              <a:rPr lang="en-US" altLang="en-US" dirty="0"/>
              <a:t>. Figure 15 shows that if a smaller value of </a:t>
            </a:r>
            <a:r>
              <a:rPr lang="el-GR" altLang="en-US" i="1" dirty="0"/>
              <a:t>ε</a:t>
            </a:r>
            <a:r>
              <a:rPr lang="en-US" altLang="en-US" dirty="0"/>
              <a:t> is chosen, then a larger value of </a:t>
            </a:r>
            <a:r>
              <a:rPr lang="en-US" altLang="en-US" i="1" dirty="0"/>
              <a:t>N</a:t>
            </a:r>
            <a:r>
              <a:rPr lang="en-US" altLang="en-US" dirty="0"/>
              <a:t> may be required.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C7A17233-2BD6-4E81-B327-9DD713BCEC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5612422"/>
            <a:ext cx="10729913" cy="280269"/>
          </a:xfrm>
        </p:spPr>
        <p:txBody>
          <a:bodyPr/>
          <a:lstStyle/>
          <a:p>
            <a:pPr algn="ctr"/>
            <a:r>
              <a:rPr lang="en-US" altLang="en-US" sz="1200" b="1" dirty="0"/>
              <a:t>Figure 15</a:t>
            </a:r>
          </a:p>
        </p:txBody>
      </p:sp>
      <p:graphicFrame>
        <p:nvGraphicFramePr>
          <p:cNvPr id="22" name="Content Placeholder 21" descr="lim_(x right arrow infinity) (f(x)) = L&#10;">
            <a:extLst>
              <a:ext uri="{FF2B5EF4-FFF2-40B4-BE49-F238E27FC236}">
                <a16:creationId xmlns="" xmlns:a16="http://schemas.microsoft.com/office/drawing/2014/main" id="{690955D8-69A1-4F55-98FB-E20D32024F7F}"/>
              </a:ext>
            </a:extLst>
          </p:cNvPr>
          <p:cNvGraphicFramePr>
            <a:graphicFrameLocks noGrp="1" noChangeAspect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73047413"/>
              </p:ext>
            </p:extLst>
          </p:nvPr>
        </p:nvGraphicFramePr>
        <p:xfrm>
          <a:off x="5709834" y="5153705"/>
          <a:ext cx="922977" cy="29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6" name="Equation" r:id="rId3" imgW="1574640" imgH="507960" progId="Equation.DSMT4">
                  <p:embed/>
                </p:oleObj>
              </mc:Choice>
              <mc:Fallback>
                <p:oleObj name="Equation" r:id="rId3" imgW="1574640" imgH="507960" progId="Equation.DSMT4">
                  <p:embed/>
                  <p:pic>
                    <p:nvPicPr>
                      <p:cNvPr id="22" name="Content Placeholder 21">
                        <a:extLst>
                          <a:ext uri="{FF2B5EF4-FFF2-40B4-BE49-F238E27FC236}">
                            <a16:creationId xmlns="" xmlns:a16="http://schemas.microsoft.com/office/drawing/2014/main" id="{690955D8-69A1-4F55-98FB-E20D32024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9834" y="5153705"/>
                        <a:ext cx="922977" cy="297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Content Placeholder 3" descr="An oscillating curve is graphed on the x y coordinate plane. To the right of a point N marked on the x axis, the amplitude of oscillation decreases and the curve remains between the horizontal lines y = L minus epsilon and y = L + epsilon. For all values of x &gt; N, f(x) is in the shaded area between the horizontal lines.">
            <a:extLst>
              <a:ext uri="{FF2B5EF4-FFF2-40B4-BE49-F238E27FC236}">
                <a16:creationId xmlns="" xmlns:a16="http://schemas.microsoft.com/office/drawing/2014/main" id="{AF66EC8F-CE82-4944-BE26-0AB6AEEAEF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2349539" y="2465342"/>
            <a:ext cx="7586941" cy="24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47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B89591-B4E4-4677-B4DE-30BA4922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Precise Definitions </a:t>
            </a:r>
            <a:r>
              <a:rPr lang="en-US" altLang="en-US" b="0" dirty="0"/>
              <a:t>(4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98E51-8FF9-492F-8550-C4C47C1CE57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01638"/>
          </a:xfrm>
        </p:spPr>
        <p:txBody>
          <a:bodyPr/>
          <a:lstStyle/>
          <a:p>
            <a:r>
              <a:rPr lang="en-IN" b="1" dirty="0">
                <a:solidFill>
                  <a:srgbClr val="EF2E24"/>
                </a:solidFill>
              </a:rPr>
              <a:t>8 Definition </a:t>
            </a:r>
            <a:r>
              <a:rPr lang="en-IN" dirty="0"/>
              <a:t>Let </a:t>
            </a:r>
            <a:r>
              <a:rPr lang="en-IN" i="1" dirty="0"/>
              <a:t>f</a:t>
            </a:r>
            <a:r>
              <a:rPr lang="en-IN" dirty="0"/>
              <a:t> be a function defined on some interval (−∞, </a:t>
            </a:r>
            <a:r>
              <a:rPr lang="en-IN" i="1" dirty="0"/>
              <a:t>a</a:t>
            </a:r>
            <a:r>
              <a:rPr lang="en-IN" dirty="0"/>
              <a:t>). Then</a:t>
            </a:r>
          </a:p>
        </p:txBody>
      </p:sp>
      <p:graphicFrame>
        <p:nvGraphicFramePr>
          <p:cNvPr id="12" name="Content Placeholder 11" descr="lim_(x right arrow infinity) (f(x)) = L">
            <a:extLst>
              <a:ext uri="{FF2B5EF4-FFF2-40B4-BE49-F238E27FC236}">
                <a16:creationId xmlns="" xmlns:a16="http://schemas.microsoft.com/office/drawing/2014/main" id="{79E2F8F3-FA1D-477A-9D60-2F3DFCAB3EE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224611202"/>
              </p:ext>
            </p:extLst>
          </p:nvPr>
        </p:nvGraphicFramePr>
        <p:xfrm>
          <a:off x="5065078" y="2058193"/>
          <a:ext cx="1564322" cy="474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08" name="Equation" r:id="rId3" imgW="1676160" imgH="507960" progId="Equation.DSMT4">
                  <p:embed/>
                </p:oleObj>
              </mc:Choice>
              <mc:Fallback>
                <p:oleObj name="Equation" r:id="rId3" imgW="1676160" imgH="507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3D4AF9DF-906A-4675-A1F0-DB75C2A029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5078" y="2058193"/>
                        <a:ext cx="1564322" cy="474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76B31-5B8F-43B1-BF99-870ADC4E947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931096"/>
            <a:ext cx="10712450" cy="324300"/>
          </a:xfrm>
        </p:spPr>
        <p:txBody>
          <a:bodyPr/>
          <a:lstStyle/>
          <a:p>
            <a:r>
              <a:rPr lang="en-IN" dirty="0"/>
              <a:t>means that for every </a:t>
            </a:r>
            <a:r>
              <a:rPr lang="el-GR" i="1" dirty="0"/>
              <a:t>ε</a:t>
            </a:r>
            <a:r>
              <a:rPr lang="en-IN" dirty="0"/>
              <a:t> &gt; 0 there is a corresponding number </a:t>
            </a:r>
            <a:r>
              <a:rPr lang="en-IN" i="1" dirty="0"/>
              <a:t>N</a:t>
            </a:r>
            <a:r>
              <a:rPr lang="en-IN" dirty="0"/>
              <a:t> such that</a:t>
            </a:r>
          </a:p>
        </p:txBody>
      </p:sp>
      <p:graphicFrame>
        <p:nvGraphicFramePr>
          <p:cNvPr id="14" name="Content Placeholder 13" descr="if x &lt; N then abs(f(x) minus L) &lt; epsilon">
            <a:extLst>
              <a:ext uri="{FF2B5EF4-FFF2-40B4-BE49-F238E27FC236}">
                <a16:creationId xmlns="" xmlns:a16="http://schemas.microsoft.com/office/drawing/2014/main" id="{72A8807D-C23A-47A2-BFA0-BAC7422AF99A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636674369"/>
              </p:ext>
            </p:extLst>
          </p:nvPr>
        </p:nvGraphicFramePr>
        <p:xfrm>
          <a:off x="3973830" y="3608705"/>
          <a:ext cx="400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09" name="Equation" r:id="rId5" imgW="4000320" imgH="482400" progId="Equation.DSMT4">
                  <p:embed/>
                </p:oleObj>
              </mc:Choice>
              <mc:Fallback>
                <p:oleObj name="Equation" r:id="rId5" imgW="400032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254A6BF4-3180-46E5-B5DB-4BB08BB6D4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3830" y="3608705"/>
                        <a:ext cx="40005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551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2E90C-8705-4B56-A928-7B4822AC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32F6BB-0C79-41D0-A919-2F6F7EBD871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4010891" cy="347726"/>
          </a:xfrm>
        </p:spPr>
        <p:txBody>
          <a:bodyPr/>
          <a:lstStyle/>
          <a:p>
            <a:r>
              <a:rPr lang="en-US" altLang="en-US" dirty="0"/>
              <a:t>Use Definition 7 to prove that</a:t>
            </a:r>
            <a:endParaRPr lang="en-IN" dirty="0"/>
          </a:p>
        </p:txBody>
      </p:sp>
      <p:graphicFrame>
        <p:nvGraphicFramePr>
          <p:cNvPr id="12" name="Content Placeholder 11" descr="lim_(x right arrow infinity) (1∕x) = 0.">
            <a:extLst>
              <a:ext uri="{FF2B5EF4-FFF2-40B4-BE49-F238E27FC236}">
                <a16:creationId xmlns="" xmlns:a16="http://schemas.microsoft.com/office/drawing/2014/main" id="{6B658361-D789-4A36-BC83-632FE16AE9BE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48608285"/>
              </p:ext>
            </p:extLst>
          </p:nvPr>
        </p:nvGraphicFramePr>
        <p:xfrm>
          <a:off x="4792663" y="1106488"/>
          <a:ext cx="1273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02" name="Equation" r:id="rId3" imgW="1295280" imgH="723600" progId="Equation.DSMT4">
                  <p:embed/>
                </p:oleObj>
              </mc:Choice>
              <mc:Fallback>
                <p:oleObj name="Equation" r:id="rId3" imgW="1295280" imgH="723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111A1906-F693-4916-9DAA-48D3F460C1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2663" y="1106488"/>
                        <a:ext cx="1273175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CE19D2C-2EF7-4B0C-BAE3-971FECFD5B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069178"/>
            <a:ext cx="10712450" cy="777210"/>
          </a:xfrm>
        </p:spPr>
        <p:txBody>
          <a:bodyPr/>
          <a:lstStyle/>
          <a:p>
            <a:r>
              <a:rPr lang="en-US" altLang="en-US" dirty="0">
                <a:solidFill>
                  <a:srgbClr val="0079C2"/>
                </a:solidFill>
              </a:rPr>
              <a:t>Solution:</a:t>
            </a:r>
          </a:p>
          <a:p>
            <a:r>
              <a:rPr lang="en-US" altLang="en-US" dirty="0"/>
              <a:t>Given </a:t>
            </a:r>
            <a:r>
              <a:rPr lang="el-GR" altLang="en-US" i="1" dirty="0"/>
              <a:t>ε</a:t>
            </a:r>
            <a:r>
              <a:rPr lang="en-US" altLang="en-US" i="1" dirty="0"/>
              <a:t> </a:t>
            </a:r>
            <a:r>
              <a:rPr lang="en-US" altLang="en-US" dirty="0"/>
              <a:t>&gt;</a:t>
            </a:r>
            <a:r>
              <a:rPr lang="en-US" altLang="en-US" i="1" dirty="0"/>
              <a:t> </a:t>
            </a:r>
            <a:r>
              <a:rPr lang="en-US" altLang="en-US" dirty="0"/>
              <a:t>0, we want to find </a:t>
            </a:r>
            <a:r>
              <a:rPr lang="en-US" altLang="en-US" i="1" dirty="0"/>
              <a:t>N</a:t>
            </a:r>
            <a:r>
              <a:rPr lang="en-US" altLang="en-US" dirty="0"/>
              <a:t> such that</a:t>
            </a:r>
            <a:endParaRPr lang="en-IN" dirty="0"/>
          </a:p>
        </p:txBody>
      </p:sp>
      <p:graphicFrame>
        <p:nvGraphicFramePr>
          <p:cNvPr id="14" name="Content Placeholder 13" descr="if x &gt; N then (abs((1∕x) minus 0)) &lt; epsilon&#10;">
            <a:extLst>
              <a:ext uri="{FF2B5EF4-FFF2-40B4-BE49-F238E27FC236}">
                <a16:creationId xmlns="" xmlns:a16="http://schemas.microsoft.com/office/drawing/2014/main" id="{FCB8E29E-9CB6-457E-B1E6-FFD54216AA11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312601251"/>
              </p:ext>
            </p:extLst>
          </p:nvPr>
        </p:nvGraphicFramePr>
        <p:xfrm>
          <a:off x="3825239" y="2967038"/>
          <a:ext cx="3362961" cy="74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03" name="Equation" r:id="rId5" imgW="3657600" imgH="812520" progId="Equation.DSMT4">
                  <p:embed/>
                </p:oleObj>
              </mc:Choice>
              <mc:Fallback>
                <p:oleObj name="Equation" r:id="rId5" imgW="3657600" imgH="8125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CA32150E-9012-4CBD-9DA1-D959D877C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5239" y="2967038"/>
                        <a:ext cx="3362961" cy="74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3EDC326F-8CDA-4C52-A02D-8E2C0768022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4136302"/>
            <a:ext cx="8229847" cy="799682"/>
          </a:xfrm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In computing the limit we may assume that </a:t>
            </a:r>
            <a:r>
              <a:rPr lang="en-US" altLang="en-US" i="1" dirty="0"/>
              <a:t>x </a:t>
            </a:r>
            <a:r>
              <a:rPr lang="en-US" altLang="en-US" dirty="0"/>
              <a:t>&gt; 0.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Then</a:t>
            </a:r>
            <a:endParaRPr lang="en-IN" dirty="0"/>
          </a:p>
        </p:txBody>
      </p:sp>
      <p:graphicFrame>
        <p:nvGraphicFramePr>
          <p:cNvPr id="16" name="Content Placeholder 15" descr="(1∕x) &lt; epsilon left-right double side arrow x &gt; (1∕epsilon).">
            <a:extLst>
              <a:ext uri="{FF2B5EF4-FFF2-40B4-BE49-F238E27FC236}">
                <a16:creationId xmlns="" xmlns:a16="http://schemas.microsoft.com/office/drawing/2014/main" id="{1F555BEB-7E12-4BDE-AC35-F9645DE2F6C1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3100616402"/>
              </p:ext>
            </p:extLst>
          </p:nvPr>
        </p:nvGraphicFramePr>
        <p:xfrm>
          <a:off x="4883203" y="5073968"/>
          <a:ext cx="2019247" cy="73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04" name="Equation" r:id="rId7" imgW="2031840" imgH="736560" progId="Equation.DSMT4">
                  <p:embed/>
                </p:oleObj>
              </mc:Choice>
              <mc:Fallback>
                <p:oleObj name="Equation" r:id="rId7" imgW="2031840" imgH="7365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67AFF509-0386-4E74-9EB1-8295DF62FA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3203" y="5073968"/>
                        <a:ext cx="2019247" cy="732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94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4CFEF-5BD0-465F-BD9D-38871491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3240"/>
            <a:ext cx="10515600" cy="435882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9C2"/>
                </a:solidFill>
              </a:rPr>
              <a:t>Limits at Infinity and Horizontal Asymptotes</a:t>
            </a:r>
            <a:endParaRPr lang="en-IN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56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C860C-9E6F-465D-B660-AF0709C4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14 – Solution </a:t>
            </a:r>
            <a:r>
              <a:rPr lang="en-US" altLang="en-US" b="0" baseline="0" dirty="0"/>
              <a:t>(1 of 2)</a:t>
            </a:r>
            <a:endParaRPr lang="en-IN" b="0" baseline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8ACC89-DE3B-4009-B10C-078370FB2E7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747982" cy="352427"/>
          </a:xfrm>
        </p:spPr>
        <p:txBody>
          <a:bodyPr/>
          <a:lstStyle/>
          <a:p>
            <a:r>
              <a:rPr lang="en-US" altLang="en-US" dirty="0"/>
              <a:t>Let’s choose</a:t>
            </a:r>
            <a:endParaRPr lang="en-IN" dirty="0"/>
          </a:p>
        </p:txBody>
      </p:sp>
      <p:graphicFrame>
        <p:nvGraphicFramePr>
          <p:cNvPr id="12" name="Content Placeholder 11" descr="N = (1∕epsilon). so">
            <a:extLst>
              <a:ext uri="{FF2B5EF4-FFF2-40B4-BE49-F238E27FC236}">
                <a16:creationId xmlns="" xmlns:a16="http://schemas.microsoft.com/office/drawing/2014/main" id="{66DE36DD-63B2-4BA0-807D-21C736D82C55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032010162"/>
              </p:ext>
            </p:extLst>
          </p:nvPr>
        </p:nvGraphicFramePr>
        <p:xfrm>
          <a:off x="2524125" y="1108075"/>
          <a:ext cx="13319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18" name="Equation" r:id="rId3" imgW="1358640" imgH="736560" progId="Equation.DSMT4">
                  <p:embed/>
                </p:oleObj>
              </mc:Choice>
              <mc:Fallback>
                <p:oleObj name="Equation" r:id="rId3" imgW="1358640" imgH="736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2653AE8D-838B-40D3-BF1B-498C2600E7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125" y="1108075"/>
                        <a:ext cx="1331913" cy="72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3" descr="if x &gt; N = (1∕epsilon) then (abs((1∕x) minus 0)) = (1∕x) &lt; epsilon">
            <a:extLst>
              <a:ext uri="{FF2B5EF4-FFF2-40B4-BE49-F238E27FC236}">
                <a16:creationId xmlns="" xmlns:a16="http://schemas.microsoft.com/office/drawing/2014/main" id="{23DA1FDB-DC07-492E-963C-3E770F13DD7C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330167209"/>
              </p:ext>
            </p:extLst>
          </p:nvPr>
        </p:nvGraphicFramePr>
        <p:xfrm>
          <a:off x="3497263" y="1930400"/>
          <a:ext cx="51911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19" name="Equation" r:id="rId5" imgW="4736880" imgH="812520" progId="Equation.DSMT4">
                  <p:embed/>
                </p:oleObj>
              </mc:Choice>
              <mc:Fallback>
                <p:oleObj name="Equation" r:id="rId5" imgW="4736880" imgH="8125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7E08FB90-F5BC-4B7B-9168-67447951A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1930400"/>
                        <a:ext cx="5191125" cy="8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BFAC9C-CFB0-4468-8836-68474CEBAE3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142528"/>
            <a:ext cx="3595255" cy="352428"/>
          </a:xfrm>
        </p:spPr>
        <p:txBody>
          <a:bodyPr/>
          <a:lstStyle/>
          <a:p>
            <a:r>
              <a:rPr lang="en-US" altLang="en-US" dirty="0"/>
              <a:t>Therefore, by Definition 7,</a:t>
            </a:r>
            <a:endParaRPr lang="en-IN" dirty="0"/>
          </a:p>
        </p:txBody>
      </p:sp>
      <p:graphicFrame>
        <p:nvGraphicFramePr>
          <p:cNvPr id="16" name="Content Placeholder 15" descr="lim_(x right arrow infinity) (1∕x) = 0">
            <a:extLst>
              <a:ext uri="{FF2B5EF4-FFF2-40B4-BE49-F238E27FC236}">
                <a16:creationId xmlns="" xmlns:a16="http://schemas.microsoft.com/office/drawing/2014/main" id="{838BF998-ECDC-4E27-B2CE-D1BDC2F13634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947778718"/>
              </p:ext>
            </p:extLst>
          </p:nvPr>
        </p:nvGraphicFramePr>
        <p:xfrm>
          <a:off x="4252913" y="3770313"/>
          <a:ext cx="13906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20" name="Equation" r:id="rId7" imgW="1218960" imgH="723600" progId="Equation.DSMT4">
                  <p:embed/>
                </p:oleObj>
              </mc:Choice>
              <mc:Fallback>
                <p:oleObj name="Equation" r:id="rId7" imgW="1218960" imgH="723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7F16B8FE-2513-466A-B6A8-34B945E027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2913" y="3770313"/>
                        <a:ext cx="13906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49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96416755-B32F-4C05-A5E7-5FFF586E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14 – Solution </a:t>
            </a:r>
            <a:r>
              <a:rPr lang="en-US" altLang="en-US" b="0" dirty="0"/>
              <a:t>(2 of 2)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3AECEAB3-73B1-4374-BACD-B103EE5DF9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6"/>
            <a:ext cx="10721975" cy="8546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Figure 18 illustrates the proof by showing some values of </a:t>
            </a:r>
            <a:r>
              <a:rPr lang="el-GR" altLang="en-US" i="1" dirty="0"/>
              <a:t>ε</a:t>
            </a:r>
            <a:r>
              <a:rPr lang="en-US" altLang="en-US" dirty="0"/>
              <a:t> and the corresponding values of 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C7A17233-2BD6-4E81-B327-9DD713BCEC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5063782"/>
            <a:ext cx="10729913" cy="280269"/>
          </a:xfrm>
        </p:spPr>
        <p:txBody>
          <a:bodyPr/>
          <a:lstStyle/>
          <a:p>
            <a:pPr algn="ctr"/>
            <a:r>
              <a:rPr lang="en-US" altLang="en-US" sz="1200" b="1" dirty="0"/>
              <a:t>Figure 18</a:t>
            </a:r>
          </a:p>
        </p:txBody>
      </p:sp>
      <p:pic>
        <p:nvPicPr>
          <p:cNvPr id="5" name="Content Placeholder 4" descr="There are three graphs. Each graph is plotted on the x y coordinate plane. They consist of two branches. One branch falls away from the negative x axis toward the negative y axis. The other branch falls away from the positive y axis toward the positive x axis. The values of epsilon and N for the points on the graphs are as follows: 1 and 1, 0.2 and 5, 0.1 and 10.">
            <a:extLst>
              <a:ext uri="{FF2B5EF4-FFF2-40B4-BE49-F238E27FC236}">
                <a16:creationId xmlns="" xmlns:a16="http://schemas.microsoft.com/office/drawing/2014/main" id="{53E8886A-8EE8-4545-BC96-5C7442C770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5380" y="2379662"/>
            <a:ext cx="9776400" cy="24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48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96416755-B32F-4C05-A5E7-5FFF586E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Precise Definitions </a:t>
            </a:r>
            <a:r>
              <a:rPr lang="en-US" altLang="en-US" b="0" dirty="0"/>
              <a:t>(5 of 6)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3AECEAB3-73B1-4374-BACD-B103EE5DF9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712370"/>
          </a:xfrm>
        </p:spPr>
        <p:txBody>
          <a:bodyPr/>
          <a:lstStyle/>
          <a:p>
            <a:r>
              <a:rPr lang="en-US" altLang="en-US" dirty="0"/>
              <a:t>Finally we note that an infinite limit at infinity can be defined as follows. The geometric illustration is given in Figure 19.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C7A17233-2BD6-4E81-B327-9DD713BCEC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5207009"/>
            <a:ext cx="10729913" cy="280269"/>
          </a:xfrm>
        </p:spPr>
        <p:txBody>
          <a:bodyPr/>
          <a:lstStyle/>
          <a:p>
            <a:pPr algn="ctr"/>
            <a:r>
              <a:rPr lang="en-US" altLang="en-US" sz="1200" b="1" dirty="0"/>
              <a:t>Figure 19</a:t>
            </a:r>
          </a:p>
        </p:txBody>
      </p:sp>
      <p:graphicFrame>
        <p:nvGraphicFramePr>
          <p:cNvPr id="22" name="Content Placeholder 21" descr="lim_(x right arrow infinity) (f(x)) = infinity">
            <a:extLst>
              <a:ext uri="{FF2B5EF4-FFF2-40B4-BE49-F238E27FC236}">
                <a16:creationId xmlns="" xmlns:a16="http://schemas.microsoft.com/office/drawing/2014/main" id="{690955D8-69A1-4F55-98FB-E20D32024F7F}"/>
              </a:ext>
            </a:extLst>
          </p:cNvPr>
          <p:cNvGraphicFramePr>
            <a:graphicFrameLocks noGrp="1" noChangeAspect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845358568"/>
              </p:ext>
            </p:extLst>
          </p:nvPr>
        </p:nvGraphicFramePr>
        <p:xfrm>
          <a:off x="5565458" y="4632959"/>
          <a:ext cx="1170622" cy="36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88" name="Equation" r:id="rId3" imgW="1625400" imgH="507960" progId="Equation.DSMT4">
                  <p:embed/>
                </p:oleObj>
              </mc:Choice>
              <mc:Fallback>
                <p:oleObj name="Equation" r:id="rId3" imgW="1625400" imgH="507960" progId="Equation.DSMT4">
                  <p:embed/>
                  <p:pic>
                    <p:nvPicPr>
                      <p:cNvPr id="22" name="Content Placeholder 21">
                        <a:extLst>
                          <a:ext uri="{FF2B5EF4-FFF2-40B4-BE49-F238E27FC236}">
                            <a16:creationId xmlns="" xmlns:a16="http://schemas.microsoft.com/office/drawing/2014/main" id="{690955D8-69A1-4F55-98FB-E20D32024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5458" y="4632959"/>
                        <a:ext cx="1170622" cy="365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Content Placeholder 4" descr="A curve is graphed on the x y coordinate plane. It rises with increasing steepness, intersecting the positive y axis and passing through point (N, M).">
            <a:extLst>
              <a:ext uri="{FF2B5EF4-FFF2-40B4-BE49-F238E27FC236}">
                <a16:creationId xmlns="" xmlns:a16="http://schemas.microsoft.com/office/drawing/2014/main" id="{6607DBCF-C184-40EE-999E-2B533BB1D8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4394405" y="2318702"/>
            <a:ext cx="3516814" cy="23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7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513CB-CA5C-4F89-951A-506317FD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Precise Definitions </a:t>
            </a:r>
            <a:r>
              <a:rPr lang="en-US" altLang="en-US" b="0" dirty="0"/>
              <a:t>(6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F79221-1DFE-443B-B2DC-FC4BF2F49C1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659118"/>
          </a:xfrm>
        </p:spPr>
        <p:txBody>
          <a:bodyPr/>
          <a:lstStyle/>
          <a:p>
            <a:r>
              <a:rPr lang="en-IN" b="1" dirty="0">
                <a:solidFill>
                  <a:srgbClr val="EF2E24"/>
                </a:solidFill>
              </a:rPr>
              <a:t>9 </a:t>
            </a:r>
            <a:r>
              <a:rPr lang="en-US" altLang="en-US" b="1" dirty="0">
                <a:solidFill>
                  <a:srgbClr val="EF2E24"/>
                </a:solidFill>
              </a:rPr>
              <a:t>Precise</a:t>
            </a:r>
            <a:r>
              <a:rPr lang="en-US" altLang="en-US" dirty="0"/>
              <a:t> </a:t>
            </a:r>
            <a:r>
              <a:rPr lang="en-IN" b="1" dirty="0">
                <a:solidFill>
                  <a:srgbClr val="EF2E24"/>
                </a:solidFill>
              </a:rPr>
              <a:t>Definition of an Infinite Limit at Infinity </a:t>
            </a:r>
            <a:r>
              <a:rPr lang="en-IN" dirty="0"/>
              <a:t>Let </a:t>
            </a:r>
            <a:r>
              <a:rPr lang="en-IN" i="1" dirty="0"/>
              <a:t>f</a:t>
            </a:r>
            <a:r>
              <a:rPr lang="en-IN" dirty="0"/>
              <a:t> be a function defined on some interval (</a:t>
            </a:r>
            <a:r>
              <a:rPr lang="en-IN" i="1" dirty="0"/>
              <a:t>a</a:t>
            </a:r>
            <a:r>
              <a:rPr lang="en-IN" dirty="0"/>
              <a:t>, ∞). Then</a:t>
            </a:r>
          </a:p>
        </p:txBody>
      </p:sp>
      <p:graphicFrame>
        <p:nvGraphicFramePr>
          <p:cNvPr id="12" name="Content Placeholder 11" descr="lim_(x right arrow infinity) (f(x)) = infinity">
            <a:extLst>
              <a:ext uri="{FF2B5EF4-FFF2-40B4-BE49-F238E27FC236}">
                <a16:creationId xmlns="" xmlns:a16="http://schemas.microsoft.com/office/drawing/2014/main" id="{2B1CC91A-E767-4F4A-BBDD-669560CE2B54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316209708"/>
              </p:ext>
            </p:extLst>
          </p:nvPr>
        </p:nvGraphicFramePr>
        <p:xfrm>
          <a:off x="5076760" y="1948168"/>
          <a:ext cx="1811404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73" name="Equation" r:id="rId3" imgW="1625400" imgH="507960" progId="Equation.DSMT4">
                  <p:embed/>
                </p:oleObj>
              </mc:Choice>
              <mc:Fallback>
                <p:oleObj name="Equation" r:id="rId3" imgW="1625400" imgH="507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F4A193F4-EFA9-4408-A1D1-E26A6855B3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760" y="1948168"/>
                        <a:ext cx="1811404" cy="56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CF037B4-B3EA-4397-9CB7-8EDA21A39F3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005766"/>
            <a:ext cx="10712450" cy="655617"/>
          </a:xfrm>
        </p:spPr>
        <p:txBody>
          <a:bodyPr/>
          <a:lstStyle/>
          <a:p>
            <a:r>
              <a:rPr lang="en-IN" dirty="0"/>
              <a:t>means that for every positive number </a:t>
            </a:r>
            <a:r>
              <a:rPr lang="en-IN" i="1" dirty="0"/>
              <a:t>M</a:t>
            </a:r>
            <a:r>
              <a:rPr lang="en-IN" dirty="0"/>
              <a:t> there is a corresponding positive number </a:t>
            </a:r>
            <a:r>
              <a:rPr lang="en-IN" i="1" dirty="0"/>
              <a:t>N</a:t>
            </a:r>
            <a:r>
              <a:rPr lang="en-IN" dirty="0"/>
              <a:t> such that</a:t>
            </a:r>
          </a:p>
        </p:txBody>
      </p:sp>
      <p:graphicFrame>
        <p:nvGraphicFramePr>
          <p:cNvPr id="14" name="Content Placeholder 13" descr="if x &gt; N then (f(x)) &gt; M">
            <a:extLst>
              <a:ext uri="{FF2B5EF4-FFF2-40B4-BE49-F238E27FC236}">
                <a16:creationId xmlns="" xmlns:a16="http://schemas.microsoft.com/office/drawing/2014/main" id="{266DD297-F2F6-4859-B435-AA9332ED57FE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807382856"/>
              </p:ext>
            </p:extLst>
          </p:nvPr>
        </p:nvGraphicFramePr>
        <p:xfrm>
          <a:off x="4204970" y="3908425"/>
          <a:ext cx="356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74" name="Equation" r:id="rId5" imgW="3568680" imgH="431640" progId="Equation.DSMT4">
                  <p:embed/>
                </p:oleObj>
              </mc:Choice>
              <mc:Fallback>
                <p:oleObj name="Equation" r:id="rId5" imgW="3568680" imgH="431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CBCF2AB9-C3AE-4359-B3F8-5A0AB8FA35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4970" y="3908425"/>
                        <a:ext cx="3568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F66A0CD-F904-439D-94DE-2EC58907B0D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4644185"/>
            <a:ext cx="10718800" cy="310947"/>
          </a:xfrm>
        </p:spPr>
        <p:txBody>
          <a:bodyPr/>
          <a:lstStyle/>
          <a:p>
            <a:r>
              <a:rPr lang="en-US" altLang="en-US" dirty="0"/>
              <a:t>Similar definitions apply when the symbol ∞ is replaced by −∞. </a:t>
            </a:r>
          </a:p>
        </p:txBody>
      </p:sp>
    </p:spTree>
    <p:extLst>
      <p:ext uri="{BB962C8B-B14F-4D97-AF65-F5344CB8AC3E}">
        <p14:creationId xmlns:p14="http://schemas.microsoft.com/office/powerpoint/2010/main" val="168018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B8AEF-EAF3-4893-BBF1-692CDC2E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dirty="0"/>
              <a:t>Limits at Infinity and Horizontal Asymptotes </a:t>
            </a:r>
            <a:r>
              <a:rPr lang="en-US" altLang="en-US" sz="3500" b="0" dirty="0"/>
              <a:t>(1 of 10)</a:t>
            </a:r>
            <a:endParaRPr lang="en-IN" sz="35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55B06-0A3E-4201-A13B-2DFC727E03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512455"/>
          </a:xfrm>
        </p:spPr>
        <p:txBody>
          <a:bodyPr/>
          <a:lstStyle/>
          <a:p>
            <a:r>
              <a:rPr lang="en-US" altLang="en-US" dirty="0"/>
              <a:t>Let’s begin by investigating the behavior of the function </a:t>
            </a:r>
            <a:r>
              <a:rPr lang="en-US" altLang="en-US" i="1" dirty="0"/>
              <a:t>f</a:t>
            </a:r>
            <a:r>
              <a:rPr lang="en-US" altLang="en-US" dirty="0"/>
              <a:t> defined by</a:t>
            </a:r>
            <a:endParaRPr lang="en-IN" dirty="0"/>
          </a:p>
        </p:txBody>
      </p:sp>
      <p:graphicFrame>
        <p:nvGraphicFramePr>
          <p:cNvPr id="8" name="Content Placeholder 7" descr="f(x) = (((x^2) minus 1)∕((x^2) + 1)) &#10;">
            <a:extLst>
              <a:ext uri="{FF2B5EF4-FFF2-40B4-BE49-F238E27FC236}">
                <a16:creationId xmlns="" xmlns:a16="http://schemas.microsoft.com/office/drawing/2014/main" id="{8BB4A43C-F2A6-4072-8221-535DF3A10CA4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07767171"/>
              </p:ext>
            </p:extLst>
          </p:nvPr>
        </p:nvGraphicFramePr>
        <p:xfrm>
          <a:off x="4991100" y="1943101"/>
          <a:ext cx="17192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89" name="Equation" r:id="rId3" imgW="1701720" imgH="761760" progId="Equation.DSMT4">
                  <p:embed/>
                </p:oleObj>
              </mc:Choice>
              <mc:Fallback>
                <p:oleObj name="Equation" r:id="rId3" imgW="17017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0" y="1943101"/>
                        <a:ext cx="1719263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A39C846-2E28-4060-8BF5-51660B4AE41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098043"/>
            <a:ext cx="10712450" cy="392403"/>
          </a:xfrm>
        </p:spPr>
        <p:txBody>
          <a:bodyPr/>
          <a:lstStyle/>
          <a:p>
            <a:r>
              <a:rPr lang="en-US" altLang="en-US" dirty="0"/>
              <a:t>as </a:t>
            </a:r>
            <a:r>
              <a:rPr lang="en-US" altLang="en-US" i="1" dirty="0"/>
              <a:t>x</a:t>
            </a:r>
            <a:r>
              <a:rPr lang="en-US" altLang="en-US" dirty="0"/>
              <a:t> becomes large.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35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1CFAF-3C27-43D4-B4E7-9B1D9B5F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dirty="0"/>
              <a:t>Limits at Infinity and Horizontal Asymptotes (2 of 10)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87601-6B08-44B8-AAE5-75A243A87B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46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table gives values of this function correct to six decimal places, and the graph of </a:t>
            </a:r>
            <a:r>
              <a:rPr lang="en-US" altLang="en-US" i="1" dirty="0"/>
              <a:t>f</a:t>
            </a:r>
            <a:r>
              <a:rPr lang="en-US" altLang="en-US" dirty="0"/>
              <a:t> has been drawn by a computer in Figure 1.</a:t>
            </a:r>
            <a:endParaRPr lang="en-IN" dirty="0"/>
          </a:p>
        </p:txBody>
      </p:sp>
      <p:graphicFrame>
        <p:nvGraphicFramePr>
          <p:cNvPr id="13" name="Content Placeholder 10" descr="The table gives values of the function correct to six decimal places.">
            <a:extLst>
              <a:ext uri="{FF2B5EF4-FFF2-40B4-BE49-F238E27FC236}">
                <a16:creationId xmlns="" xmlns:a16="http://schemas.microsoft.com/office/drawing/2014/main" id="{1D8891D0-03CF-46EE-9D60-7F63427D2A98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67924723"/>
              </p:ext>
            </p:extLst>
          </p:nvPr>
        </p:nvGraphicFramePr>
        <p:xfrm>
          <a:off x="1463778" y="2337060"/>
          <a:ext cx="3640487" cy="370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973">
                  <a:extLst>
                    <a:ext uri="{9D8B030D-6E8A-4147-A177-3AD203B41FA5}">
                      <a16:colId xmlns="" xmlns:a16="http://schemas.microsoft.com/office/drawing/2014/main" val="3445482465"/>
                    </a:ext>
                  </a:extLst>
                </a:gridCol>
                <a:gridCol w="1999514">
                  <a:extLst>
                    <a:ext uri="{9D8B030D-6E8A-4147-A177-3AD203B41FA5}">
                      <a16:colId xmlns="" xmlns:a16="http://schemas.microsoft.com/office/drawing/2014/main" val="3815962017"/>
                    </a:ext>
                  </a:extLst>
                </a:gridCol>
              </a:tblGrid>
              <a:tr h="337173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x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r>
                        <a:rPr lang="en-US" sz="400" i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x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IN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B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2541047"/>
                  </a:ext>
                </a:extLst>
              </a:tr>
              <a:tr h="337173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−1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8222306"/>
                  </a:ext>
                </a:extLst>
              </a:tr>
              <a:tr h="3371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± 1</a:t>
                      </a: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2032248"/>
                  </a:ext>
                </a:extLst>
              </a:tr>
              <a:tr h="337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± 2</a:t>
                      </a: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0.600000</a:t>
                      </a: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01249041"/>
                  </a:ext>
                </a:extLst>
              </a:tr>
              <a:tr h="337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± 3</a:t>
                      </a: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0.800000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0703182"/>
                  </a:ext>
                </a:extLst>
              </a:tr>
              <a:tr h="337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± 4</a:t>
                      </a: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0.882353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5819048"/>
                  </a:ext>
                </a:extLst>
              </a:tr>
              <a:tr h="337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± 5</a:t>
                      </a: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0.923077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2181739"/>
                  </a:ext>
                </a:extLst>
              </a:tr>
              <a:tr h="337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± 10</a:t>
                      </a: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0.980198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0476100"/>
                  </a:ext>
                </a:extLst>
              </a:tr>
              <a:tr h="337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± 50</a:t>
                      </a: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0.999200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1077274"/>
                  </a:ext>
                </a:extLst>
              </a:tr>
              <a:tr h="337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± 1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00</a:t>
                      </a:r>
                      <a:endParaRPr lang="en-IN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0.999800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3801681"/>
                  </a:ext>
                </a:extLst>
              </a:tr>
              <a:tr h="337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± 1000</a:t>
                      </a: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0.999998</a:t>
                      </a:r>
                      <a:endParaRPr lang="en-IN" sz="1400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78922" marR="78922" marT="35874" marB="358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883643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CED1C00-7D1A-4A12-A120-7176EB37DA6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31684" y="4965477"/>
            <a:ext cx="1104016" cy="280269"/>
          </a:xfrm>
        </p:spPr>
        <p:txBody>
          <a:bodyPr/>
          <a:lstStyle/>
          <a:p>
            <a:r>
              <a:rPr lang="en-US" altLang="en-US" sz="1200" b="1" dirty="0"/>
              <a:t>Figure 1</a:t>
            </a:r>
          </a:p>
        </p:txBody>
      </p:sp>
      <p:pic>
        <p:nvPicPr>
          <p:cNvPr id="11" name="Content Placeholder 10" descr="The graph of y = (x^2 minus 1)∕(x^2 + 1) is plotted on the x y coordinate plane. The curve is symmetric about the y axis. It falls away from y = 1 with increasing steepness, intersects the x axis, then falls with decreasing steepness to a point on the negative y axis. It then rises through (1, 0) toward y = 1.&#10;">
            <a:extLst>
              <a:ext uri="{FF2B5EF4-FFF2-40B4-BE49-F238E27FC236}">
                <a16:creationId xmlns="" xmlns:a16="http://schemas.microsoft.com/office/drawing/2014/main" id="{B7A7FF6E-5041-460A-9514-D4E1EA3517B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265277" y="3506573"/>
            <a:ext cx="5198669" cy="1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8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609454-64A7-4129-9D21-CB948D15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dirty="0"/>
              <a:t>Limits at Infinity and Horizontal Asymptotes (3 of 10)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6EB1C6-0439-4A75-BABB-15A8A4FDEC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8"/>
            <a:ext cx="10718800" cy="213995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/>
              <a:t>You can see that as </a:t>
            </a:r>
            <a:r>
              <a:rPr lang="en-IN" i="1" dirty="0"/>
              <a:t>x </a:t>
            </a:r>
            <a:r>
              <a:rPr lang="en-IN" dirty="0"/>
              <a:t>grows larger and larger, the values of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get closer and closer to 1. In fact, it seems that we can make the values of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as close as we like to 1 by taking </a:t>
            </a:r>
            <a:r>
              <a:rPr lang="en-US" altLang="en-US" i="1" dirty="0"/>
              <a:t>x</a:t>
            </a:r>
            <a:r>
              <a:rPr lang="en-US" altLang="en-US" dirty="0"/>
              <a:t> sufficiently large.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altLang="en-US" sz="14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This situation is expressed symbolically by writing</a:t>
            </a:r>
          </a:p>
        </p:txBody>
      </p:sp>
      <p:graphicFrame>
        <p:nvGraphicFramePr>
          <p:cNvPr id="8" name="Content Placeholder 7" descr="lim_(x right arrow infinity) (((x^2) minus 1)∕((x^2) + 1)) = 1&#10;">
            <a:extLst>
              <a:ext uri="{FF2B5EF4-FFF2-40B4-BE49-F238E27FC236}">
                <a16:creationId xmlns="" xmlns:a16="http://schemas.microsoft.com/office/drawing/2014/main" id="{CBEDFCCC-9260-4606-9617-1DBBB9FBD321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858303653"/>
              </p:ext>
            </p:extLst>
          </p:nvPr>
        </p:nvGraphicFramePr>
        <p:xfrm>
          <a:off x="4879501" y="3646128"/>
          <a:ext cx="1703706" cy="769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45" name="Equation" r:id="rId3" imgW="1688760" imgH="761760" progId="Equation.DSMT4">
                  <p:embed/>
                </p:oleObj>
              </mc:Choice>
              <mc:Fallback>
                <p:oleObj name="Equation" r:id="rId3" imgW="1688760" imgH="7617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89485EE1-7C98-4D9B-9802-92ED6781D0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9501" y="3646128"/>
                        <a:ext cx="1703706" cy="769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="" xmlns:a16="http://schemas.microsoft.com/office/drawing/2014/main" id="{598194E9-3A98-4CD5-B8F4-19DD1971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dirty="0"/>
              <a:t>Limits at Infinity and Horizontal Asymptotes (4 of 10)</a:t>
            </a:r>
            <a:endParaRPr lang="en-IN" sz="35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FB7D9179-944A-46E3-A008-F12FA6F9E59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4356608" cy="356870"/>
          </a:xfrm>
        </p:spPr>
        <p:txBody>
          <a:bodyPr/>
          <a:lstStyle/>
          <a:p>
            <a:r>
              <a:rPr lang="en-US" altLang="en-US" dirty="0"/>
              <a:t>In general, we use the notation</a:t>
            </a:r>
            <a:endParaRPr lang="en-IN" dirty="0"/>
          </a:p>
        </p:txBody>
      </p:sp>
      <p:graphicFrame>
        <p:nvGraphicFramePr>
          <p:cNvPr id="29" name="Content Placeholder 28" descr="lim_(x right arrow infinity) (f(x)) = L">
            <a:extLst>
              <a:ext uri="{FF2B5EF4-FFF2-40B4-BE49-F238E27FC236}">
                <a16:creationId xmlns="" xmlns:a16="http://schemas.microsoft.com/office/drawing/2014/main" id="{B7AFB7C6-BCC6-4167-919B-F1E5048792F5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198421891"/>
              </p:ext>
            </p:extLst>
          </p:nvPr>
        </p:nvGraphicFramePr>
        <p:xfrm>
          <a:off x="5470524" y="1857374"/>
          <a:ext cx="1412875" cy="45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38" name="Equation" r:id="rId3" imgW="1574640" imgH="507960" progId="Equation.DSMT4">
                  <p:embed/>
                </p:oleObj>
              </mc:Choice>
              <mc:Fallback>
                <p:oleObj name="Equation" r:id="rId3" imgW="1574640" imgH="50796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="" xmlns:a16="http://schemas.microsoft.com/office/drawing/2014/main" id="{94D6FBE7-2E94-4038-A10C-295E21B1FF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0524" y="1857374"/>
                        <a:ext cx="1412875" cy="455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7CF72A29-E064-4FFB-968D-0FA7CEFA793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591493"/>
            <a:ext cx="10712450" cy="408187"/>
          </a:xfrm>
        </p:spPr>
        <p:txBody>
          <a:bodyPr/>
          <a:lstStyle/>
          <a:p>
            <a:r>
              <a:rPr lang="en-US" altLang="en-US" dirty="0"/>
              <a:t>to indicate that the values of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approach </a:t>
            </a:r>
            <a:r>
              <a:rPr lang="en-US" altLang="en-US" i="1" dirty="0"/>
              <a:t>L</a:t>
            </a:r>
            <a:r>
              <a:rPr lang="en-US" altLang="en-US" dirty="0"/>
              <a:t> as </a:t>
            </a:r>
            <a:r>
              <a:rPr lang="en-US" altLang="en-US" i="1" dirty="0"/>
              <a:t>x</a:t>
            </a:r>
            <a:r>
              <a:rPr lang="en-US" altLang="en-US" dirty="0"/>
              <a:t> becomes larger and larger.</a:t>
            </a:r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AE1158FB-D188-4BE9-86C1-9604407A445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327401"/>
            <a:ext cx="10718800" cy="8078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EF2E24"/>
                </a:solidFill>
              </a:rPr>
              <a:t>1 Intuitive Definition of a Limit at Infinity </a:t>
            </a:r>
            <a:r>
              <a:rPr lang="en-IN" dirty="0"/>
              <a:t>Let </a:t>
            </a:r>
            <a:r>
              <a:rPr lang="en-IN" i="1" dirty="0"/>
              <a:t>f</a:t>
            </a:r>
            <a:r>
              <a:rPr lang="en-IN" dirty="0"/>
              <a:t> be a function defined on some interval (</a:t>
            </a:r>
            <a:r>
              <a:rPr lang="en-IN" i="1" dirty="0"/>
              <a:t>a</a:t>
            </a:r>
            <a:r>
              <a:rPr lang="en-IN" dirty="0"/>
              <a:t>, ∞). Then</a:t>
            </a:r>
          </a:p>
        </p:txBody>
      </p:sp>
      <p:graphicFrame>
        <p:nvGraphicFramePr>
          <p:cNvPr id="31" name="Content Placeholder 30" descr="lim_(x right arrow infinity) (f(x)) = L&#10;">
            <a:extLst>
              <a:ext uri="{FF2B5EF4-FFF2-40B4-BE49-F238E27FC236}">
                <a16:creationId xmlns="" xmlns:a16="http://schemas.microsoft.com/office/drawing/2014/main" id="{6EBDAE7A-A8A2-40BC-9343-53C7274BDA84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058786593"/>
              </p:ext>
            </p:extLst>
          </p:nvPr>
        </p:nvGraphicFramePr>
        <p:xfrm>
          <a:off x="5395684" y="4345880"/>
          <a:ext cx="157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39" name="Equation" r:id="rId5" imgW="1574640" imgH="507960" progId="Equation.DSMT4">
                  <p:embed/>
                </p:oleObj>
              </mc:Choice>
              <mc:Fallback>
                <p:oleObj name="Equation" r:id="rId5" imgW="1574640" imgH="5079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="" xmlns:a16="http://schemas.microsoft.com/office/drawing/2014/main" id="{E24FC7D0-6D16-4A20-BB49-5F76DD8231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684" y="4345880"/>
                        <a:ext cx="15748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3D0DC19A-5291-4276-8DFA-14A9340268C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5181601"/>
            <a:ext cx="10712450" cy="981796"/>
          </a:xfrm>
        </p:spPr>
        <p:txBody>
          <a:bodyPr/>
          <a:lstStyle/>
          <a:p>
            <a:r>
              <a:rPr lang="en-IN" dirty="0"/>
              <a:t>means that the values of </a:t>
            </a:r>
            <a:r>
              <a:rPr lang="en-IN" i="1" dirty="0"/>
              <a:t>f</a:t>
            </a:r>
            <a:r>
              <a:rPr lang="en-IN" sz="400" i="1" dirty="0"/>
              <a:t> 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 can be made arbitrarily close to </a:t>
            </a:r>
            <a:r>
              <a:rPr lang="en-IN" i="1" dirty="0"/>
              <a:t>L</a:t>
            </a:r>
            <a:r>
              <a:rPr lang="en-IN" dirty="0"/>
              <a:t> by requiring </a:t>
            </a:r>
            <a:r>
              <a:rPr lang="en-IN" i="1" dirty="0"/>
              <a:t>x</a:t>
            </a:r>
            <a:r>
              <a:rPr lang="en-IN" dirty="0"/>
              <a:t> to be sufficiently large.</a:t>
            </a:r>
          </a:p>
        </p:txBody>
      </p:sp>
    </p:spTree>
    <p:extLst>
      <p:ext uri="{BB962C8B-B14F-4D97-AF65-F5344CB8AC3E}">
        <p14:creationId xmlns:p14="http://schemas.microsoft.com/office/powerpoint/2010/main" val="2272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EE4BAF-298F-443C-AD55-67EB4865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dirty="0"/>
              <a:t>Limits at Infinity and Horizontal Asymptotes (5 of 10)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24170E-15D2-462A-B4A4-58418FA421D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2763982" cy="352427"/>
          </a:xfrm>
        </p:spPr>
        <p:txBody>
          <a:bodyPr/>
          <a:lstStyle/>
          <a:p>
            <a:r>
              <a:rPr lang="en-US" altLang="en-US" dirty="0"/>
              <a:t>Another notation for</a:t>
            </a:r>
            <a:endParaRPr lang="en-IN" dirty="0"/>
          </a:p>
        </p:txBody>
      </p:sp>
      <p:graphicFrame>
        <p:nvGraphicFramePr>
          <p:cNvPr id="12" name="Content Placeholder 11" descr="lim_(x right arrow infinity) (f(x)) = L is&#10;">
            <a:extLst>
              <a:ext uri="{FF2B5EF4-FFF2-40B4-BE49-F238E27FC236}">
                <a16:creationId xmlns="" xmlns:a16="http://schemas.microsoft.com/office/drawing/2014/main" id="{7756D7A3-FAC2-4EE1-83F8-D3A1989C99B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63188107"/>
              </p:ext>
            </p:extLst>
          </p:nvPr>
        </p:nvGraphicFramePr>
        <p:xfrm>
          <a:off x="3479800" y="1262063"/>
          <a:ext cx="17668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23" name="Equation" r:id="rId3" imgW="1892160" imgH="507960" progId="Equation.DSMT4">
                  <p:embed/>
                </p:oleObj>
              </mc:Choice>
              <mc:Fallback>
                <p:oleObj name="Equation" r:id="rId3" imgW="1892160" imgH="507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7CF1DF1A-D9EA-4929-BC93-035D86687D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800" y="1262063"/>
                        <a:ext cx="1766888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3" descr="f(x) right arrow L as x right arrow infinity">
            <a:extLst>
              <a:ext uri="{FF2B5EF4-FFF2-40B4-BE49-F238E27FC236}">
                <a16:creationId xmlns="" xmlns:a16="http://schemas.microsoft.com/office/drawing/2014/main" id="{C626321E-2C00-4190-9419-41273ACF3D39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662162573"/>
              </p:ext>
            </p:extLst>
          </p:nvPr>
        </p:nvGraphicFramePr>
        <p:xfrm>
          <a:off x="4707153" y="1935888"/>
          <a:ext cx="2730954" cy="39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24" name="Equation" r:id="rId5" imgW="2958840" imgH="431640" progId="Equation.DSMT4">
                  <p:embed/>
                </p:oleObj>
              </mc:Choice>
              <mc:Fallback>
                <p:oleObj name="Equation" r:id="rId5" imgW="2958840" imgH="431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B8351C1A-097C-4CED-A303-D9F60A5131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7153" y="1935888"/>
                        <a:ext cx="2730954" cy="398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9541B69-3787-40C3-9CB7-940F3DE9351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778796"/>
            <a:ext cx="10718800" cy="352427"/>
          </a:xfrm>
        </p:spPr>
        <p:txBody>
          <a:bodyPr/>
          <a:lstStyle/>
          <a:p>
            <a:r>
              <a:rPr lang="en-US" altLang="en-US" dirty="0"/>
              <a:t>Geometric illustrations of Definition 1 are shown in Figure 2.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D3FBB2ED-D894-4CC5-A5CF-8B83E4AD9AB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730087"/>
            <a:ext cx="10718800" cy="279881"/>
          </a:xfrm>
        </p:spPr>
        <p:txBody>
          <a:bodyPr/>
          <a:lstStyle/>
          <a:p>
            <a:pPr algn="ctr"/>
            <a:r>
              <a:rPr lang="en-US" altLang="en-US" sz="1200" b="1" dirty="0"/>
              <a:t>Figure 2</a:t>
            </a:r>
          </a:p>
        </p:txBody>
      </p:sp>
      <p:graphicFrame>
        <p:nvGraphicFramePr>
          <p:cNvPr id="18" name="Content Placeholder 17" descr="Example illustrating lim_(x right arrow infinity) (f(x)) = L">
            <a:extLst>
              <a:ext uri="{FF2B5EF4-FFF2-40B4-BE49-F238E27FC236}">
                <a16:creationId xmlns="" xmlns:a16="http://schemas.microsoft.com/office/drawing/2014/main" id="{92431990-9DD5-48D9-8240-892A79AC8F22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3884038234"/>
              </p:ext>
            </p:extLst>
          </p:nvPr>
        </p:nvGraphicFramePr>
        <p:xfrm>
          <a:off x="4707153" y="5321128"/>
          <a:ext cx="2865222" cy="3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25" name="Equation" r:id="rId7" imgW="4508280" imgH="507960" progId="Equation.DSMT4">
                  <p:embed/>
                </p:oleObj>
              </mc:Choice>
              <mc:Fallback>
                <p:oleObj name="Equation" r:id="rId7" imgW="4508280" imgH="5079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="" xmlns:a16="http://schemas.microsoft.com/office/drawing/2014/main" id="{A3EB585A-52BE-4181-8D47-3688DC8ED4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7153" y="5321128"/>
                        <a:ext cx="2865222" cy="32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Content Placeholder 14" descr="A curve y = f(x) is plotted on the x y coordinate plane. The curve enters the left of the viewing window in the second quadrant near y = L. It rises toward y = L and attains a maximum point in the second quadrant. Then, it falls and crosses y = L. It continues to fall and attains a low point in the first quadrant. The curve then rises and approaches y = L.">
            <a:extLst>
              <a:ext uri="{FF2B5EF4-FFF2-40B4-BE49-F238E27FC236}">
                <a16:creationId xmlns="" xmlns:a16="http://schemas.microsoft.com/office/drawing/2014/main" id="{6DF60E1C-BB14-4FE8-8FDA-428E5D501871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9"/>
          <a:stretch>
            <a:fillRect/>
          </a:stretch>
        </p:blipFill>
        <p:spPr>
          <a:xfrm>
            <a:off x="1466070" y="3369742"/>
            <a:ext cx="2526462" cy="1771005"/>
          </a:xfrm>
          <a:prstGeom prst="rect">
            <a:avLst/>
          </a:prstGeom>
        </p:spPr>
      </p:pic>
      <p:pic>
        <p:nvPicPr>
          <p:cNvPr id="16" name="Content Placeholder 15" descr="An image shows two graphs. &#10;(Graph 1). A curve y = f(x) is plotted on the x y coordinate plane. The curve enters the upper left of the viewing window in the second quadrant. It falls and approaches towards y = L. &#10;(Graph 2). A curve y = f(x) is plotted on the x y coordinate plane. The curve enters the lower left of the viewing window in the second quadrant. It oscillates with decreasing amplitude about y = L.">
            <a:extLst>
              <a:ext uri="{FF2B5EF4-FFF2-40B4-BE49-F238E27FC236}">
                <a16:creationId xmlns="" xmlns:a16="http://schemas.microsoft.com/office/drawing/2014/main" id="{4ECFF9F7-7726-43AC-9293-62F2CEE366C5}"/>
              </a:ext>
            </a:extLst>
          </p:cNvPr>
          <p:cNvPicPr>
            <a:picLocks noGrp="1" noChangeAspect="1"/>
          </p:cNvPicPr>
          <p:nvPr>
            <p:ph sz="quarter" idx="28"/>
          </p:nvPr>
        </p:nvPicPr>
        <p:blipFill>
          <a:blip r:embed="rId10"/>
          <a:stretch>
            <a:fillRect/>
          </a:stretch>
        </p:blipFill>
        <p:spPr>
          <a:xfrm>
            <a:off x="4435464" y="3340282"/>
            <a:ext cx="5949969" cy="17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572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D52E595BC2A47A3DCA88123D2A30D" ma:contentTypeVersion="35" ma:contentTypeDescription="Create a new document." ma:contentTypeScope="" ma:versionID="4c660e2e17d3ab93da6a423d8c1d122d">
  <xsd:schema xmlns:xsd="http://www.w3.org/2001/XMLSchema" xmlns:xs="http://www.w3.org/2001/XMLSchema" xmlns:p="http://schemas.microsoft.com/office/2006/metadata/properties" xmlns:ns2="a4d2ff27-a226-42e2-a79e-c1ae662d212e" xmlns:ns3="f856fc18-c0f7-462c-a53d-fc2610d0c4c8" xmlns:ns4="a3520c62-91d1-4715-93cb-6b6cc6733a1f" targetNamespace="http://schemas.microsoft.com/office/2006/metadata/properties" ma:root="true" ma:fieldsID="59feb48a41e2f3269242cbc893d6fc9a" ns2:_="" ns3:_="" ns4:_="">
    <xsd:import namespace="a4d2ff27-a226-42e2-a79e-c1ae662d212e"/>
    <xsd:import namespace="f856fc18-c0f7-462c-a53d-fc2610d0c4c8"/>
    <xsd:import namespace="a3520c62-91d1-4715-93cb-6b6cc6733a1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Review_x0020_Notes" minOccurs="0"/>
                <xsd:element ref="ns3:Source_x0020_File_x0020_Only" minOccurs="0"/>
                <xsd:element ref="ns3:SPM_x0020_Definitions_x0020_Doc" minOccurs="0"/>
                <xsd:element ref="ns3:Also_x0020_on_x0020_Doc_x0020_Center" minOccurs="0"/>
                <xsd:element ref="ns3:E2E" minOccurs="0"/>
                <xsd:element ref="ns3:Function" minOccurs="0"/>
                <xsd:element ref="ns3:Topic2" minOccurs="0"/>
                <xsd:element ref="ns3:Sub_x002d_Topic2" minOccurs="0"/>
                <xsd:element ref="ns3:Current_x0020_Vrs_x002e__x0020_Date" minOccurs="0"/>
                <xsd:element ref="ns3:Owner" minOccurs="0"/>
                <xsd:element ref="ns3:Doc_x0020_Type2" minOccurs="0"/>
                <xsd:element ref="ns3:_x0031_e_x0020_Audience" minOccurs="0"/>
                <xsd:element ref="ns3:Product_x0020_Delivery_x0020_Format" minOccurs="0"/>
                <xsd:element ref="ns3:Product_x0020_Type_x0028_s_x0029_" minOccurs="0"/>
                <xsd:element ref="ns3:System_x0028_s_x0029_" minOccurs="0"/>
                <xsd:element ref="ns3:Software" minOccurs="0"/>
                <xsd:element ref="ns3:Screen" minOccurs="0"/>
                <xsd:element ref="ns3:Component_x0028_s_x0029_" minOccurs="0"/>
                <xsd:element ref="ns4:_dlc_DocIdUrl" minOccurs="0"/>
                <xsd:element ref="ns4:_dlc_DocId" minOccurs="0"/>
                <xsd:element ref="ns4:_dlc_DocIdPersistId" minOccurs="0"/>
                <xsd:element ref="ns3:Portfol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2ff27-a226-42e2-a79e-c1ae662d212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fc18-c0f7-462c-a53d-fc2610d0c4c8" elementFormDefault="qualified">
    <xsd:import namespace="http://schemas.microsoft.com/office/2006/documentManagement/types"/>
    <xsd:import namespace="http://schemas.microsoft.com/office/infopath/2007/PartnerControls"/>
    <xsd:element name="Review_x0020_Notes" ma:index="3" nillable="true" ma:displayName="Review Notes" ma:internalName="Review_x0020_Notes">
      <xsd:simpleType>
        <xsd:restriction base="dms:Text">
          <xsd:maxLength value="255"/>
        </xsd:restriction>
      </xsd:simpleType>
    </xsd:element>
    <xsd:element name="Source_x0020_File_x0020_Only" ma:index="4" nillable="true" ma:displayName="Source File Only" ma:default="0" ma:internalName="Source_x0020_File_x0020_Only">
      <xsd:simpleType>
        <xsd:restriction base="dms:Boolean"/>
      </xsd:simpleType>
    </xsd:element>
    <xsd:element name="SPM_x0020_Definitions_x0020_Doc" ma:index="5" nillable="true" ma:displayName="SPM Definitions Doc" ma:default="0" ma:description="Documents that are referenced in scales vendor pricing definition documentation." ma:internalName="SPM_x0020_Definitions_x0020_Doc">
      <xsd:simpleType>
        <xsd:restriction base="dms:Boolean"/>
      </xsd:simpleType>
    </xsd:element>
    <xsd:element name="Also_x0020_on_x0020_Doc_x0020_Center" ma:index="6" nillable="true" ma:displayName="Shared Doc" ma:default="0" ma:internalName="Also_x0020_on_x0020_Doc_x0020_Center">
      <xsd:simpleType>
        <xsd:restriction base="dms:Boolean"/>
      </xsd:simpleType>
    </xsd:element>
    <xsd:element name="E2E" ma:index="7" nillable="true" ma:displayName="Outsourced Services" ma:default="0" ma:internalName="E2E">
      <xsd:simpleType>
        <xsd:restriction base="dms:Boolean"/>
      </xsd:simpleType>
    </xsd:element>
    <xsd:element name="Function" ma:index="8" nillable="true" ma:displayName="Function" ma:format="Dropdown" ma:internalName="Function">
      <xsd:simpleType>
        <xsd:restriction base="dms:Choice">
          <xsd:enumeration value="Product Setup"/>
          <xsd:enumeration value="Asset Selection"/>
          <xsd:enumeration value="Product Funding"/>
          <xsd:enumeration value="Content Authoring"/>
          <xsd:enumeration value="Content Development"/>
          <xsd:enumeration value="Content Design"/>
          <xsd:enumeration value="Content Clearance"/>
          <xsd:enumeration value="Content Production"/>
          <xsd:enumeration value="Project Management"/>
          <xsd:enumeration value="Content Finalization"/>
          <xsd:enumeration value="Product Closeout Activities"/>
          <xsd:enumeration value="Content Revision and Reprint"/>
          <xsd:enumeration value="General Reference"/>
        </xsd:restriction>
      </xsd:simpleType>
    </xsd:element>
    <xsd:element name="Topic2" ma:index="9" nillable="true" ma:displayName="Topic" ma:format="Dropdown" ma:internalName="Topic2">
      <xsd:simpleType>
        <xsd:restriction base="dms:Choice">
          <xsd:enumeration value="Managing Files"/>
          <xsd:enumeration value="Managing Quality and Compliance"/>
          <xsd:enumeration value="Managing Partners"/>
          <xsd:enumeration value="Managing Data"/>
          <xsd:enumeration value="Managing Budgets"/>
          <xsd:enumeration value="Managing Content Creation"/>
          <xsd:enumeration value="Other (Admin, Tools, Resources)"/>
        </xsd:restriction>
      </xsd:simpleType>
    </xsd:element>
    <xsd:element name="Sub_x002d_Topic2" ma:index="10" nillable="true" ma:displayName="Sub-Topic" ma:format="Dropdown" ma:internalName="Sub_x002d_Topic2">
      <xsd:simpleType>
        <xsd:restriction base="dms:Choice">
          <xsd:enumeration value="--MANAGING FILES--"/>
          <xsd:enumeration value="Archiving/File Sharing"/>
          <xsd:enumeration value="Automation"/>
          <xsd:enumeration value="Composition Standards"/>
          <xsd:enumeration value="File Approval"/>
          <xsd:enumeration value="File Certification"/>
          <xsd:enumeration value="File Delivery to Printer"/>
          <xsd:enumeration value="File Naming"/>
          <xsd:enumeration value="File Setup"/>
          <xsd:enumeration value="Format Conversion"/>
          <xsd:enumeration value="In-Prod Deliverables"/>
          <xsd:enumeration value="Page Proofs"/>
          <xsd:enumeration value="Print On Demand"/>
          <xsd:enumeration value="Printer Proofs"/>
          <xsd:enumeration value="Routing for Transmittal/Review"/>
          <xsd:enumeration value="Watermarking"/>
          <xsd:enumeration value="Word Downloads"/>
          <xsd:enumeration value="--MANAGING QUALITY &amp; COMPLIANCE--"/>
          <xsd:enumeration value="Alt text"/>
          <xsd:enumeration value="Assessments"/>
          <xsd:enumeration value="Branding"/>
          <xsd:enumeration value="Copyediting"/>
          <xsd:enumeration value="Copyright Lines and License Agreements"/>
          <xsd:enumeration value="Credit Line Placement"/>
          <xsd:enumeration value="CXX Processing"/>
          <xsd:enumeration value="CenDoc"/>
          <xsd:enumeration value="Design &amp; Semantic Coding"/>
          <xsd:enumeration value="Indexing"/>
          <xsd:enumeration value="Proofreading/QA"/>
          <xsd:enumeration value="Systems Testing"/>
          <xsd:enumeration value="--MANAGING PARTNERS--"/>
          <xsd:enumeration value="Author Communication"/>
          <xsd:enumeration value="Contact Lists"/>
          <xsd:enumeration value="Outsourced Services"/>
          <xsd:enumeration value="Escalation"/>
          <xsd:enumeration value="Project Team"/>
          <xsd:enumeration value="Vendor Assignments"/>
          <xsd:enumeration value="Vendor Communication"/>
          <xsd:enumeration value="Vendor Start Up"/>
          <xsd:enumeration value="Vendor Tracking"/>
          <xsd:enumeration value="--MANAGING DATA--"/>
          <xsd:enumeration value="Asset  Metadata"/>
          <xsd:enumeration value="Attachments"/>
          <xsd:enumeration value="Close-Out Materials"/>
          <xsd:enumeration value="Dashboard"/>
          <xsd:enumeration value="Data Integrity"/>
          <xsd:enumeration value="Meetings"/>
          <xsd:enumeration value="Order/Print Management"/>
          <xsd:enumeration value="Product Setup"/>
          <xsd:enumeration value="Schedules"/>
          <xsd:enumeration value="Specifications"/>
          <xsd:enumeration value="--MANAGING BUDGETS--"/>
          <xsd:enumeration value="Charge-Back Tracking"/>
          <xsd:enumeration value="Invoice Processing"/>
          <xsd:enumeration value="Plate &amp; Plate Wizard"/>
          <xsd:enumeration value="Purchase Orders"/>
          <xsd:enumeration value="Time Entry"/>
          <xsd:enumeration value="--MANAGING CONTENT CREATION--"/>
          <xsd:enumeration value="Approved Content Providers"/>
          <xsd:enumeration value="Art Manuscript / Logs"/>
          <xsd:enumeration value="Author Contract"/>
          <xsd:enumeration value="Content Authoring"/>
          <xsd:enumeration value="Content Design"/>
          <xsd:enumeration value="Content Development"/>
          <xsd:enumeration value="CXX Submission"/>
          <xsd:enumeration value="--OTHER: ADMIN/TOOLS/RESOURCES--"/>
          <xsd:enumeration value="Book Requests / Sample Copies"/>
          <xsd:enumeration value="Carts Request Form"/>
          <xsd:enumeration value="Codes &amp; Standard IDs"/>
          <xsd:enumeration value="Document Management *"/>
          <xsd:enumeration value="Other"/>
          <xsd:enumeration value="Shipping (Hardcopy)"/>
          <xsd:enumeration value="Tips &amp; Tricks *"/>
        </xsd:restriction>
      </xsd:simpleType>
    </xsd:element>
    <xsd:element name="Current_x0020_Vrs_x002e__x0020_Date" ma:index="11" nillable="true" ma:displayName="Current Vrs. Date" ma:format="DateOnly" ma:internalName="Current_x0020_Vrs_x002e__x0020_Date">
      <xsd:simpleType>
        <xsd:restriction base="dms:DateTime"/>
      </xsd:simpleType>
    </xsd:element>
    <xsd:element name="Owner" ma:index="12" nillable="true" ma:displayName="Owner" ma:description="Owner of this document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0_Type2" ma:index="13" nillable="true" ma:displayName="Doc Type" ma:format="Dropdown" ma:internalName="Doc_x0020_Type2">
      <xsd:simpleType>
        <xsd:restriction base="dms:Choice">
          <xsd:enumeration value="Application File"/>
          <xsd:enumeration value="Calculator"/>
          <xsd:enumeration value="Cendoc Stylesheet"/>
          <xsd:enumeration value="Checklist/1-Pager"/>
          <xsd:enumeration value="Email Template"/>
          <xsd:enumeration value="Form"/>
          <xsd:enumeration value="Guidelines"/>
          <xsd:enumeration value="Non-PAL Stylesheet"/>
          <xsd:enumeration value="Presentation"/>
          <xsd:enumeration value="Process or Policy"/>
          <xsd:enumeration value="Reference FAQ"/>
          <xsd:enumeration value="Report"/>
          <xsd:enumeration value="Requirements (System)"/>
          <xsd:enumeration value="Sample / Example"/>
          <xsd:enumeration value="Style Guide"/>
          <xsd:enumeration value="Template"/>
          <xsd:enumeration value="User Guide/Manual"/>
          <xsd:enumeration value="Value List/Table"/>
          <xsd:enumeration value="Workflow"/>
        </xsd:restriction>
      </xsd:simpleType>
    </xsd:element>
    <xsd:element name="_x0031_e_x0020_Audience" ma:index="14" nillable="true" ma:displayName="Primary Audience" ma:internalName="_x0031_e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Development"/>
                    <xsd:enumeration value="Design"/>
                    <xsd:enumeration value="Digital Production"/>
                    <xsd:enumeration value="E2E Site Lead"/>
                    <xsd:enumeration value="Finance &amp; Metrics"/>
                    <xsd:enumeration value="Inventory"/>
                    <xsd:enumeration value="Manufacturing"/>
                    <xsd:enumeration value="Marketing / Sales"/>
                    <xsd:enumeration value="Media Development"/>
                    <xsd:enumeration value="Production"/>
                    <xsd:enumeration value="Product Management"/>
                    <xsd:enumeration value="R&amp;P Acquisitions"/>
                    <xsd:enumeration value="R&amp;P Clearance"/>
                    <xsd:enumeration value="Standards/Ops Only"/>
                    <xsd:enumeration value="Vendors (VIP)"/>
                  </xsd:restriction>
                </xsd:simpleType>
              </xsd:element>
            </xsd:sequence>
          </xsd:extension>
        </xsd:complexContent>
      </xsd:complexType>
    </xsd:element>
    <xsd:element name="Product_x0020_Delivery_x0020_Format" ma:index="15" nillable="true" ma:displayName="Product Delivery Format" ma:internalName="Product_x0020_Delivery_x0020_Forma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"/>
                    <xsd:enumeration value="Manufactured Media"/>
                    <xsd:enumeration value="Online/Digital"/>
                  </xsd:restriction>
                </xsd:simpleType>
              </xsd:element>
            </xsd:sequence>
          </xsd:extension>
        </xsd:complexContent>
      </xsd:complexType>
    </xsd:element>
    <xsd:element name="Product_x0020_Type_x0028_s_x0029_" ma:index="16" nillable="true" ma:displayName="Product Type(s)" ma:default="None" ma:internalName="Product_x0020_Type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vantage Editions"/>
                    <xsd:enumeration value="Ancillaries - Digital"/>
                    <xsd:enumeration value="Ancillaries - Print"/>
                    <xsd:enumeration value="Annotated Editions"/>
                    <xsd:enumeration value="AP Editions"/>
                    <xsd:enumeration value="Custom"/>
                    <xsd:enumeration value="Digital Products (non-eBook)"/>
                    <xsd:enumeration value="eBook"/>
                    <xsd:enumeration value="K-12 Editions"/>
                    <xsd:enumeration value="K-12 HS Editions"/>
                    <xsd:enumeration value="Instructor Editions"/>
                    <xsd:enumeration value="International Editions"/>
                    <xsd:enumeration value="MindTap"/>
                    <xsd:enumeration value="National Geographic Learning"/>
                    <xsd:enumeration value="SimPub"/>
                    <xsd:enumeration value="Student/Base Editions"/>
                  </xsd:restriction>
                </xsd:simpleType>
              </xsd:element>
            </xsd:sequence>
          </xsd:extension>
        </xsd:complexContent>
      </xsd:complexType>
    </xsd:element>
    <xsd:element name="System_x0028_s_x0029_" ma:index="17" nillable="true" ma:displayName="System(s)" ma:default="None" ma:internalName="System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dinal"/>
                    <xsd:enumeration value="CARTS"/>
                    <xsd:enumeration value="Compose"/>
                    <xsd:enumeration value="Docusphere"/>
                    <xsd:enumeration value="DropBox"/>
                    <xsd:enumeration value="E1"/>
                    <xsd:enumeration value="eProd"/>
                    <xsd:enumeration value="Geyser"/>
                    <xsd:enumeration value="Inside"/>
                    <xsd:enumeration value="Inside:ProdShare"/>
                    <xsd:enumeration value="IPS"/>
                    <xsd:enumeration value="JIRA"/>
                    <xsd:enumeration value="Mass Transit"/>
                    <xsd:enumeration value="ORCA"/>
                    <xsd:enumeration value="Printer Systems (JA/InSite/ePAC)"/>
                    <xsd:enumeration value="Rights Reporting Tool (RRT)"/>
                    <xsd:enumeration value="Rights Systems (RMS/CRS)"/>
                    <xsd:enumeration value="Telescope"/>
                  </xsd:restriction>
                </xsd:simpleType>
              </xsd:element>
            </xsd:sequence>
          </xsd:extension>
        </xsd:complexContent>
      </xsd:complexType>
    </xsd:element>
    <xsd:element name="Software" ma:index="18" nillable="true" ma:displayName="Software" ma:format="Dropdown" ma:internalName="Software">
      <xsd:simpleType>
        <xsd:restriction base="dms:Choice">
          <xsd:enumeration value="Adobe Acrobat"/>
          <xsd:enumeration value="Microsoft Visio"/>
          <xsd:enumeration value="PitStop"/>
        </xsd:restriction>
      </xsd:simpleType>
    </xsd:element>
    <xsd:element name="Screen" ma:index="19" nillable="true" ma:displayName="Screen" ma:format="Dropdown" ma:internalName="Screen">
      <xsd:simpleType>
        <xsd:restriction base="dms:Choice">
          <xsd:enumeration value="Attachments"/>
          <xsd:enumeration value="Dashboard(s)"/>
          <xsd:enumeration value="General/Multiple"/>
          <xsd:enumeration value="Main Setup"/>
          <xsd:enumeration value="MyTasks"/>
          <xsd:enumeration value="Narrative"/>
          <xsd:enumeration value="Plate"/>
          <xsd:enumeration value="Project Team"/>
          <xsd:enumeration value="Reprint Corrections"/>
          <xsd:enumeration value="Rights System View"/>
          <xsd:enumeration value="Routing"/>
          <xsd:enumeration value="Schedule"/>
          <xsd:enumeration value="Specifications"/>
          <xsd:enumeration value="Vendor Address Book"/>
          <xsd:enumeration value="Vendor Assignments"/>
        </xsd:restriction>
      </xsd:simpleType>
    </xsd:element>
    <xsd:element name="Component_x0028_s_x0029_" ma:index="20" nillable="true" ma:displayName="Component(s)" ma:default="None" ma:internalName="Component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Book Covers"/>
                    <xsd:enumeration value="Book Endsheets"/>
                    <xsd:enumeration value="Book Inserts"/>
                    <xsd:enumeration value="Book Inside Covers"/>
                    <xsd:enumeration value="Book Interiors"/>
                    <xsd:enumeration value="Book Preface/FM/CR"/>
                    <xsd:enumeration value="CDs"/>
                    <xsd:enumeration value="DVDs"/>
                    <xsd:enumeration value="In-Book Ads"/>
                    <xsd:enumeration value="PACs"/>
                  </xsd:restriction>
                </xsd:simpleType>
              </xsd:element>
            </xsd:sequence>
          </xsd:extension>
        </xsd:complexContent>
      </xsd:complexType>
    </xsd:element>
    <xsd:element name="Portfolio" ma:index="30" nillable="true" ma:displayName="Portfolio" ma:hidden="true" ma:internalName="Portfolio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gher Ed"/>
                    <xsd:enumeration value="NGL/International"/>
                    <xsd:enumeration value="School/Referenc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20c62-91d1-4715-93cb-6b6cc6733a1f" elementFormDefault="qualified">
    <xsd:import namespace="http://schemas.microsoft.com/office/2006/documentManagement/types"/>
    <xsd:import namespace="http://schemas.microsoft.com/office/infopath/2007/PartnerControls"/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2E xmlns="f856fc18-c0f7-462c-a53d-fc2610d0c4c8">false</E2E>
    <Review_x0020_Notes xmlns="f856fc18-c0f7-462c-a53d-fc2610d0c4c8" xsi:nil="true"/>
    <_x0031_e_x0020_Audience xmlns="f856fc18-c0f7-462c-a53d-fc2610d0c4c8"/>
    <Screen xmlns="f856fc18-c0f7-462c-a53d-fc2610d0c4c8" xsi:nil="true"/>
    <Also_x0020_on_x0020_Doc_x0020_Center xmlns="f856fc18-c0f7-462c-a53d-fc2610d0c4c8">false</Also_x0020_on_x0020_Doc_x0020_Center>
    <Sub_x002d_Topic2 xmlns="f856fc18-c0f7-462c-a53d-fc2610d0c4c8" xsi:nil="true"/>
    <Current_x0020_Vrs_x002e__x0020_Date xmlns="f856fc18-c0f7-462c-a53d-fc2610d0c4c8" xsi:nil="true"/>
    <Product_x0020_Delivery_x0020_Format xmlns="f856fc18-c0f7-462c-a53d-fc2610d0c4c8"/>
    <Topic2 xmlns="f856fc18-c0f7-462c-a53d-fc2610d0c4c8" xsi:nil="true"/>
    <Source_x0020_File_x0020_Only xmlns="f856fc18-c0f7-462c-a53d-fc2610d0c4c8">false</Source_x0020_File_x0020_Only>
    <Doc_x0020_Type2 xmlns="f856fc18-c0f7-462c-a53d-fc2610d0c4c8" xsi:nil="true"/>
    <Owner xmlns="f856fc18-c0f7-462c-a53d-fc2610d0c4c8">
      <UserInfo>
        <DisplayName/>
        <AccountId xsi:nil="true"/>
        <AccountType/>
      </UserInfo>
    </Owner>
    <Software xmlns="f856fc18-c0f7-462c-a53d-fc2610d0c4c8" xsi:nil="true"/>
    <System_x0028_s_x0029_ xmlns="f856fc18-c0f7-462c-a53d-fc2610d0c4c8">
      <Value>None</Value>
    </System_x0028_s_x0029_>
    <Description0 xmlns="a4d2ff27-a226-42e2-a79e-c1ae662d212e" xsi:nil="true"/>
    <Product_x0020_Type_x0028_s_x0029_ xmlns="f856fc18-c0f7-462c-a53d-fc2610d0c4c8">
      <Value>None</Value>
    </Product_x0020_Type_x0028_s_x0029_>
    <Component_x0028_s_x0029_ xmlns="f856fc18-c0f7-462c-a53d-fc2610d0c4c8">
      <Value>None</Value>
    </Component_x0028_s_x0029_>
    <Function xmlns="f856fc18-c0f7-462c-a53d-fc2610d0c4c8" xsi:nil="true"/>
    <Portfolio xmlns="f856fc18-c0f7-462c-a53d-fc2610d0c4c8"/>
    <SPM_x0020_Definitions_x0020_Doc xmlns="f856fc18-c0f7-462c-a53d-fc2610d0c4c8">false</SPM_x0020_Definitions_x0020_Doc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75FD8AF-03B6-40B7-84F4-489ECF9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2ff27-a226-42e2-a79e-c1ae662d212e"/>
    <ds:schemaRef ds:uri="f856fc18-c0f7-462c-a53d-fc2610d0c4c8"/>
    <ds:schemaRef ds:uri="a3520c62-91d1-4715-93cb-6b6cc673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60B298-C6B1-4CA0-A44C-8B6FAB39D879}">
  <ds:schemaRefs>
    <ds:schemaRef ds:uri="http://purl.org/dc/terms/"/>
    <ds:schemaRef ds:uri="http://purl.org/dc/dcmitype/"/>
    <ds:schemaRef ds:uri="http://schemas.microsoft.com/office/2006/documentManagement/types"/>
    <ds:schemaRef ds:uri="a3520c62-91d1-4715-93cb-6b6cc6733a1f"/>
    <ds:schemaRef ds:uri="http://www.w3.org/XML/1998/namespace"/>
    <ds:schemaRef ds:uri="a4d2ff27-a226-42e2-a79e-c1ae662d212e"/>
    <ds:schemaRef ds:uri="f856fc18-c0f7-462c-a53d-fc2610d0c4c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1FBD255F-1AB4-4B7F-97CA-248D24762D4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4069</TotalTime>
  <Words>1648</Words>
  <Application>Microsoft Office PowerPoint</Application>
  <PresentationFormat>Custom</PresentationFormat>
  <Paragraphs>174</Paragraphs>
  <Slides>43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1_Office Theme</vt:lpstr>
      <vt:lpstr>Equation</vt:lpstr>
      <vt:lpstr>2</vt:lpstr>
      <vt:lpstr>2.6</vt:lpstr>
      <vt:lpstr>Limits at Infinity; Horizontal Asymptotes (1 of 1)</vt:lpstr>
      <vt:lpstr>Limits at Infinity and Horizontal Asymptotes</vt:lpstr>
      <vt:lpstr>Limits at Infinity and Horizontal Asymptotes (1 of 10)</vt:lpstr>
      <vt:lpstr>Limits at Infinity and Horizontal Asymptotes (2 of 10)</vt:lpstr>
      <vt:lpstr>Limits at Infinity and Horizontal Asymptotes (3 of 10)</vt:lpstr>
      <vt:lpstr>Limits at Infinity and Horizontal Asymptotes (4 of 10)</vt:lpstr>
      <vt:lpstr>Limits at Infinity and Horizontal Asymptotes (5 of 10)</vt:lpstr>
      <vt:lpstr>Limits at Infinity and Horizontal Asymptotes (6 of 10)</vt:lpstr>
      <vt:lpstr>Limits at Infinity and Horizontal Asymptotes (7 of 10)</vt:lpstr>
      <vt:lpstr>Limits at Infinity and Horizontal Asymptotes (8 of 10)</vt:lpstr>
      <vt:lpstr>Limits at Infinity and Horizontal Asymptotes (9 of 10)</vt:lpstr>
      <vt:lpstr>Limits at Infinity and Horizontal Asymptotes (10 of 10)</vt:lpstr>
      <vt:lpstr>Example 2</vt:lpstr>
      <vt:lpstr>Example 2 – Solution (1 of 2)</vt:lpstr>
      <vt:lpstr>Example 2 – Solution (2 of 2)</vt:lpstr>
      <vt:lpstr>Evaluating Limits at Infinity</vt:lpstr>
      <vt:lpstr>Evaluating Limits at Infinity (1 of 1)</vt:lpstr>
      <vt:lpstr>Example 3</vt:lpstr>
      <vt:lpstr>Example 3 – Solution (1 of 3)</vt:lpstr>
      <vt:lpstr>Example 3 – Solution (2 of 3)</vt:lpstr>
      <vt:lpstr>Example 3 – Solution (3 of 3)</vt:lpstr>
      <vt:lpstr>Example 4</vt:lpstr>
      <vt:lpstr>Example 4 – Solution (1 of 5)</vt:lpstr>
      <vt:lpstr>Example 4 – Solution (2 of 5)</vt:lpstr>
      <vt:lpstr>Example 4 – Solution (3 of 5)</vt:lpstr>
      <vt:lpstr>Example 4 – Solution (4 of 5)</vt:lpstr>
      <vt:lpstr>Example 4 – Solution (5 of 5)</vt:lpstr>
      <vt:lpstr>Infinite Limits at Infinity </vt:lpstr>
      <vt:lpstr>Infinite Limits at Infinity (1 of 1)</vt:lpstr>
      <vt:lpstr>Example 9</vt:lpstr>
      <vt:lpstr>Example 9 – Solution</vt:lpstr>
      <vt:lpstr>Precise Definitions</vt:lpstr>
      <vt:lpstr>Precise Definitions (1 of 6)</vt:lpstr>
      <vt:lpstr>Precise Definitions (2 of 6)</vt:lpstr>
      <vt:lpstr>Precise Definitions (3 of 6)</vt:lpstr>
      <vt:lpstr>Precise Definitions (4 of 6)</vt:lpstr>
      <vt:lpstr>Example 14</vt:lpstr>
      <vt:lpstr>Example 14 – Solution (1 of 2)</vt:lpstr>
      <vt:lpstr>Example 14 – Solution (2 of 2)</vt:lpstr>
      <vt:lpstr>Precise Definitions (5 of 6)</vt:lpstr>
      <vt:lpstr>Precise Definitions (6 of 6)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Triola, Courtney A</dc:creator>
  <cp:lastModifiedBy>Acer</cp:lastModifiedBy>
  <cp:revision>894</cp:revision>
  <cp:lastPrinted>2016-10-03T15:29:39Z</cp:lastPrinted>
  <dcterms:created xsi:type="dcterms:W3CDTF">2017-12-08T21:17:47Z</dcterms:created>
  <dcterms:modified xsi:type="dcterms:W3CDTF">2020-04-16T13:47:35Z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0x0101002A5D52E595BC2A47A3DCA88123D2A30D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dlc_DocIdItemGuid">
    <vt:lpwstr>8b70cda3-413b-4766-b009-7cf0a547d69e</vt:lpwstr>
  </property>
</Properties>
</file>