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50"/>
  </p:notesMasterIdLst>
  <p:handoutMasterIdLst>
    <p:handoutMasterId r:id="rId51"/>
  </p:handoutMasterIdLst>
  <p:sldIdLst>
    <p:sldId id="348" r:id="rId6"/>
    <p:sldId id="349" r:id="rId7"/>
    <p:sldId id="265" r:id="rId8"/>
    <p:sldId id="351" r:id="rId9"/>
    <p:sldId id="304" r:id="rId10"/>
    <p:sldId id="305" r:id="rId11"/>
    <p:sldId id="310" r:id="rId12"/>
    <p:sldId id="306" r:id="rId13"/>
    <p:sldId id="307" r:id="rId14"/>
    <p:sldId id="308" r:id="rId15"/>
    <p:sldId id="309" r:id="rId16"/>
    <p:sldId id="311" r:id="rId17"/>
    <p:sldId id="312" r:id="rId18"/>
    <p:sldId id="313" r:id="rId19"/>
    <p:sldId id="352" r:id="rId20"/>
    <p:sldId id="315" r:id="rId21"/>
    <p:sldId id="316" r:id="rId22"/>
    <p:sldId id="317" r:id="rId23"/>
    <p:sldId id="318" r:id="rId24"/>
    <p:sldId id="319" r:id="rId25"/>
    <p:sldId id="355" r:id="rId26"/>
    <p:sldId id="321" r:id="rId27"/>
    <p:sldId id="322" r:id="rId28"/>
    <p:sldId id="323" r:id="rId29"/>
    <p:sldId id="353" r:id="rId30"/>
    <p:sldId id="325" r:id="rId31"/>
    <p:sldId id="326" r:id="rId32"/>
    <p:sldId id="327" r:id="rId33"/>
    <p:sldId id="328" r:id="rId34"/>
    <p:sldId id="356" r:id="rId35"/>
    <p:sldId id="344" r:id="rId36"/>
    <p:sldId id="330" r:id="rId37"/>
    <p:sldId id="354" r:id="rId38"/>
    <p:sldId id="332" r:id="rId39"/>
    <p:sldId id="333" r:id="rId40"/>
    <p:sldId id="334" r:id="rId41"/>
    <p:sldId id="345" r:id="rId42"/>
    <p:sldId id="336" r:id="rId43"/>
    <p:sldId id="337" r:id="rId44"/>
    <p:sldId id="346" r:id="rId45"/>
    <p:sldId id="347" r:id="rId46"/>
    <p:sldId id="340" r:id="rId47"/>
    <p:sldId id="341" r:id="rId48"/>
    <p:sldId id="342" r:id="rId4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E24"/>
    <a:srgbClr val="0079C2"/>
    <a:srgbClr val="A30000"/>
    <a:srgbClr val="0000A3"/>
    <a:srgbClr val="000000"/>
    <a:srgbClr val="E7EFF7"/>
    <a:srgbClr val="CBDDEF"/>
    <a:srgbClr val="004A78"/>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4" autoAdjust="0"/>
    <p:restoredTop sz="94316" autoAdjust="0"/>
  </p:normalViewPr>
  <p:slideViewPr>
    <p:cSldViewPr snapToGrid="0" snapToObjects="1">
      <p:cViewPr varScale="1">
        <p:scale>
          <a:sx n="65" d="100"/>
          <a:sy n="65" d="100"/>
        </p:scale>
        <p:origin x="-852" y="-114"/>
      </p:cViewPr>
      <p:guideLst>
        <p:guide orient="horz" pos="2160"/>
        <p:guide pos="3840"/>
      </p:guideLst>
    </p:cSldViewPr>
  </p:slideViewPr>
  <p:outlineViewPr>
    <p:cViewPr>
      <p:scale>
        <a:sx n="33" d="100"/>
        <a:sy n="33" d="100"/>
      </p:scale>
      <p:origin x="0" y="-16284"/>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37</a:t>
            </a:fld>
            <a:endParaRPr lang="en-US"/>
          </a:p>
        </p:txBody>
      </p:sp>
    </p:spTree>
    <p:extLst>
      <p:ext uri="{BB962C8B-B14F-4D97-AF65-F5344CB8AC3E}">
        <p14:creationId xmlns:p14="http://schemas.microsoft.com/office/powerpoint/2010/main" val="253232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smtClean="0"/>
              <a:t>17.17</a:t>
            </a:r>
            <a:endParaRPr lang="en-US" dirty="0"/>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smtClean="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10200490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21410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2506282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212314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9086296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828904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015263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083785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34508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smtClean="0"/>
              <a:t>1</a:t>
            </a:r>
            <a:endParaRPr lang="en-US" dirty="0"/>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smtClean="0"/>
              <a:t>Functions and Models</a:t>
            </a:r>
            <a:endParaRPr lang="en-US" dirty="0"/>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35456" y="1536700"/>
            <a:ext cx="8121088"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4702471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922206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77873967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8343603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40964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9522821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2183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128130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390892464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iming>
    <p:tnLst>
      <p:par>
        <p:cTn id="1" dur="indefinite" restart="never" nodeType="tmRoot"/>
      </p:par>
    </p:tnLst>
  </p:timing>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8.bin"/><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7.png"/><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21.png"/><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24.png"/><Relationship Id="rId4" Type="http://schemas.openxmlformats.org/officeDocument/2006/relationships/image" Target="../media/image2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20.bin"/><Relationship Id="rId4" Type="http://schemas.openxmlformats.org/officeDocument/2006/relationships/image" Target="../media/image2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42.wmf"/><Relationship Id="rId5" Type="http://schemas.openxmlformats.org/officeDocument/2006/relationships/oleObject" Target="../embeddings/oleObject32.bin"/><Relationship Id="rId4" Type="http://schemas.openxmlformats.org/officeDocument/2006/relationships/image" Target="../media/image4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5.xml"/><Relationship Id="rId1" Type="http://schemas.openxmlformats.org/officeDocument/2006/relationships/vmlDrawing" Target="../drawings/vmlDrawing21.vml"/><Relationship Id="rId5" Type="http://schemas.openxmlformats.org/officeDocument/2006/relationships/image" Target="../media/image44.png"/><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46.wmf"/><Relationship Id="rId5" Type="http://schemas.openxmlformats.org/officeDocument/2006/relationships/oleObject" Target="../embeddings/oleObject35.bin"/><Relationship Id="rId4" Type="http://schemas.openxmlformats.org/officeDocument/2006/relationships/image" Target="../media/image45.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8.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37.bin"/><Relationship Id="rId5" Type="http://schemas.openxmlformats.org/officeDocument/2006/relationships/image" Target="../media/image47.wmf"/><Relationship Id="rId4"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image" Target="../media/image51.wmf"/><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image" Target="../media/image5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2.wmf"/></Relationships>
</file>

<file path=ppt/slides/_rels/slide4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9.wmf"/><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56.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61.wmf"/><Relationship Id="rId5" Type="http://schemas.openxmlformats.org/officeDocument/2006/relationships/oleObject" Target="../embeddings/oleObject51.bin"/><Relationship Id="rId4" Type="http://schemas.openxmlformats.org/officeDocument/2006/relationships/image" Target="../media/image6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28.vml"/><Relationship Id="rId4" Type="http://schemas.openxmlformats.org/officeDocument/2006/relationships/image" Target="../media/image62.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29.vml"/><Relationship Id="rId4" Type="http://schemas.openxmlformats.org/officeDocument/2006/relationships/image" Target="../media/image6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2</a:t>
            </a:r>
            <a:endParaRPr lang="en-IN" dirty="0"/>
          </a:p>
        </p:txBody>
      </p:sp>
      <p:sp>
        <p:nvSpPr>
          <p:cNvPr id="6" name="Text Placeholder 5"/>
          <p:cNvSpPr>
            <a:spLocks noGrp="1"/>
          </p:cNvSpPr>
          <p:nvPr>
            <p:ph type="body" sz="quarter" idx="11"/>
          </p:nvPr>
        </p:nvSpPr>
        <p:spPr/>
        <p:txBody>
          <a:bodyPr/>
          <a:lstStyle/>
          <a:p>
            <a:r>
              <a:rPr lang="en-IN" dirty="0" smtClean="0"/>
              <a:t>Limits and Derivatives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EF398-E98B-4ED3-BFBF-97D7E621C2A2}"/>
              </a:ext>
            </a:extLst>
          </p:cNvPr>
          <p:cNvSpPr>
            <a:spLocks noGrp="1"/>
          </p:cNvSpPr>
          <p:nvPr>
            <p:ph type="title"/>
          </p:nvPr>
        </p:nvSpPr>
        <p:spPr/>
        <p:txBody>
          <a:bodyPr/>
          <a:lstStyle/>
          <a:p>
            <a:r>
              <a:rPr lang="en-IN" dirty="0"/>
              <a:t>Tangents </a:t>
            </a:r>
            <a:r>
              <a:rPr lang="en-IN" b="0" dirty="0"/>
              <a:t>(4 of 8)</a:t>
            </a:r>
            <a:endParaRPr lang="en-US" dirty="0"/>
          </a:p>
        </p:txBody>
      </p:sp>
      <p:sp>
        <p:nvSpPr>
          <p:cNvPr id="3" name="Text Placeholder 2">
            <a:extLst>
              <a:ext uri="{FF2B5EF4-FFF2-40B4-BE49-F238E27FC236}">
                <a16:creationId xmlns:a16="http://schemas.microsoft.com/office/drawing/2014/main" xmlns="" id="{6C5B967B-02FD-41C2-91E8-978F2192207D}"/>
              </a:ext>
            </a:extLst>
          </p:cNvPr>
          <p:cNvSpPr>
            <a:spLocks noGrp="1"/>
          </p:cNvSpPr>
          <p:nvPr>
            <p:ph type="body" sz="quarter" idx="15"/>
          </p:nvPr>
        </p:nvSpPr>
        <p:spPr>
          <a:xfrm>
            <a:off x="743576" y="1289684"/>
            <a:ext cx="10711543" cy="1874140"/>
          </a:xfrm>
        </p:spPr>
        <p:txBody>
          <a:bodyPr/>
          <a:lstStyle/>
          <a:p>
            <a:pPr>
              <a:lnSpc>
                <a:spcPct val="100000"/>
              </a:lnSpc>
              <a:spcAft>
                <a:spcPts val="600"/>
              </a:spcAft>
            </a:pPr>
            <a:r>
              <a:rPr lang="en-US" altLang="en-US" dirty="0"/>
              <a:t>We sometimes refer to the slope of the tangent line to a curve at a point as the </a:t>
            </a:r>
            <a:r>
              <a:rPr lang="en-US" altLang="en-US" b="1" dirty="0"/>
              <a:t>slope of the curve </a:t>
            </a:r>
            <a:r>
              <a:rPr lang="en-US" altLang="en-US" dirty="0"/>
              <a:t>at the point.</a:t>
            </a:r>
          </a:p>
          <a:p>
            <a:pPr>
              <a:lnSpc>
                <a:spcPct val="100000"/>
              </a:lnSpc>
              <a:spcAft>
                <a:spcPts val="600"/>
              </a:spcAft>
            </a:pPr>
            <a:r>
              <a:rPr lang="en-US" altLang="en-US" dirty="0"/>
              <a:t>The idea is that if we zoom in far enough toward the point, the curve looks almost like a straight line</a:t>
            </a:r>
            <a:r>
              <a:rPr lang="en-US" altLang="en-US" dirty="0" smtClean="0"/>
              <a:t>.</a:t>
            </a:r>
            <a:endParaRPr lang="en-US" altLang="en-US" sz="800" dirty="0"/>
          </a:p>
        </p:txBody>
      </p:sp>
    </p:spTree>
    <p:extLst>
      <p:ext uri="{BB962C8B-B14F-4D97-AF65-F5344CB8AC3E}">
        <p14:creationId xmlns:p14="http://schemas.microsoft.com/office/powerpoint/2010/main" val="32524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DA3E1-1533-47A3-8E04-51DEEDA91DD8}"/>
              </a:ext>
            </a:extLst>
          </p:cNvPr>
          <p:cNvSpPr>
            <a:spLocks noGrp="1"/>
          </p:cNvSpPr>
          <p:nvPr>
            <p:ph type="title"/>
          </p:nvPr>
        </p:nvSpPr>
        <p:spPr/>
        <p:txBody>
          <a:bodyPr/>
          <a:lstStyle/>
          <a:p>
            <a:r>
              <a:rPr lang="en-IN" dirty="0"/>
              <a:t>Tangents </a:t>
            </a:r>
            <a:r>
              <a:rPr lang="en-IN" b="0" dirty="0"/>
              <a:t>(5 of 8)</a:t>
            </a:r>
            <a:endParaRPr lang="en-US" dirty="0"/>
          </a:p>
        </p:txBody>
      </p:sp>
      <p:sp>
        <p:nvSpPr>
          <p:cNvPr id="3" name="Content Placeholder 2">
            <a:extLst>
              <a:ext uri="{FF2B5EF4-FFF2-40B4-BE49-F238E27FC236}">
                <a16:creationId xmlns:a16="http://schemas.microsoft.com/office/drawing/2014/main" xmlns="" id="{DC7C017E-63B9-43B8-B061-AD53F6FA07A0}"/>
              </a:ext>
            </a:extLst>
          </p:cNvPr>
          <p:cNvSpPr>
            <a:spLocks noGrp="1"/>
          </p:cNvSpPr>
          <p:nvPr>
            <p:ph sz="quarter" idx="23"/>
          </p:nvPr>
        </p:nvSpPr>
        <p:spPr>
          <a:xfrm>
            <a:off x="736599" y="1289050"/>
            <a:ext cx="6386871" cy="369170"/>
          </a:xfrm>
        </p:spPr>
        <p:txBody>
          <a:bodyPr/>
          <a:lstStyle/>
          <a:p>
            <a:pPr>
              <a:lnSpc>
                <a:spcPct val="100000"/>
              </a:lnSpc>
            </a:pPr>
            <a:r>
              <a:rPr lang="en-US" altLang="en-US" dirty="0"/>
              <a:t>Figure 2 illustrates this procedure for the curve</a:t>
            </a:r>
            <a:endParaRPr lang="en-US" dirty="0"/>
          </a:p>
        </p:txBody>
      </p:sp>
      <p:graphicFrame>
        <p:nvGraphicFramePr>
          <p:cNvPr id="12" name="Content Placeholder 11" descr="y = x^2">
            <a:extLst>
              <a:ext uri="{FF2B5EF4-FFF2-40B4-BE49-F238E27FC236}">
                <a16:creationId xmlns:a16="http://schemas.microsoft.com/office/drawing/2014/main" xmlns="" id="{BEF78DF3-A931-41E4-B3DC-4185B73EF4B5}"/>
              </a:ext>
            </a:extLst>
          </p:cNvPr>
          <p:cNvGraphicFramePr>
            <a:graphicFrameLocks noGrp="1" noChangeAspect="1"/>
          </p:cNvGraphicFramePr>
          <p:nvPr>
            <p:ph sz="quarter" idx="24"/>
            <p:extLst>
              <p:ext uri="{D42A27DB-BD31-4B8C-83A1-F6EECF244321}">
                <p14:modId xmlns:p14="http://schemas.microsoft.com/office/powerpoint/2010/main" val="1041599265"/>
              </p:ext>
            </p:extLst>
          </p:nvPr>
        </p:nvGraphicFramePr>
        <p:xfrm>
          <a:off x="7108825" y="1278664"/>
          <a:ext cx="850900" cy="406400"/>
        </p:xfrm>
        <a:graphic>
          <a:graphicData uri="http://schemas.openxmlformats.org/presentationml/2006/ole">
            <mc:AlternateContent xmlns:mc="http://schemas.openxmlformats.org/markup-compatibility/2006">
              <mc:Choice xmlns:v="urn:schemas-microsoft-com:vml" Requires="v">
                <p:oleObj spid="_x0000_s430325" name="Equation" r:id="rId3" imgW="850680" imgH="406080" progId="Equation.DSMT4">
                  <p:embed/>
                </p:oleObj>
              </mc:Choice>
              <mc:Fallback>
                <p:oleObj name="Equation" r:id="rId3" imgW="850680" imgH="406080" progId="Equation.DSMT4">
                  <p:embed/>
                  <p:pic>
                    <p:nvPicPr>
                      <p:cNvPr id="0" name="Picture 97" descr="y =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825" y="1278664"/>
                        <a:ext cx="8509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21F693D3-C0EF-4101-ADCB-D22BCB3A89C5}"/>
              </a:ext>
            </a:extLst>
          </p:cNvPr>
          <p:cNvSpPr>
            <a:spLocks noGrp="1"/>
          </p:cNvSpPr>
          <p:nvPr>
            <p:ph sz="quarter" idx="25"/>
          </p:nvPr>
        </p:nvSpPr>
        <p:spPr>
          <a:xfrm>
            <a:off x="8071009" y="1300480"/>
            <a:ext cx="1985940" cy="294109"/>
          </a:xfrm>
        </p:spPr>
        <p:txBody>
          <a:bodyPr/>
          <a:lstStyle/>
          <a:p>
            <a:pPr>
              <a:lnSpc>
                <a:spcPct val="100000"/>
              </a:lnSpc>
            </a:pPr>
            <a:r>
              <a:rPr lang="en-US" altLang="en-US" dirty="0"/>
              <a:t>in Example 1.</a:t>
            </a:r>
            <a:endParaRPr lang="en-US" dirty="0"/>
          </a:p>
        </p:txBody>
      </p:sp>
      <p:sp>
        <p:nvSpPr>
          <p:cNvPr id="18" name="Content Placeholder 17">
            <a:extLst>
              <a:ext uri="{FF2B5EF4-FFF2-40B4-BE49-F238E27FC236}">
                <a16:creationId xmlns:a16="http://schemas.microsoft.com/office/drawing/2014/main" xmlns="" id="{9603B626-074B-4190-B6AD-A66608EAA435}"/>
              </a:ext>
            </a:extLst>
          </p:cNvPr>
          <p:cNvSpPr>
            <a:spLocks noGrp="1"/>
          </p:cNvSpPr>
          <p:nvPr>
            <p:ph sz="quarter" idx="31"/>
          </p:nvPr>
        </p:nvSpPr>
        <p:spPr>
          <a:xfrm>
            <a:off x="5844757" y="5116830"/>
            <a:ext cx="842302" cy="210545"/>
          </a:xfrm>
        </p:spPr>
        <p:txBody>
          <a:bodyPr/>
          <a:lstStyle/>
          <a:p>
            <a:r>
              <a:rPr lang="en-US" altLang="en-US" sz="1200" b="1" dirty="0"/>
              <a:t>Figure 2</a:t>
            </a:r>
          </a:p>
        </p:txBody>
      </p:sp>
      <p:sp>
        <p:nvSpPr>
          <p:cNvPr id="16" name="Content Placeholder 15">
            <a:extLst>
              <a:ext uri="{FF2B5EF4-FFF2-40B4-BE49-F238E27FC236}">
                <a16:creationId xmlns:a16="http://schemas.microsoft.com/office/drawing/2014/main" xmlns="" id="{2DD44B3B-A64D-445D-9F37-6B1B74A4B285}"/>
              </a:ext>
            </a:extLst>
          </p:cNvPr>
          <p:cNvSpPr>
            <a:spLocks noGrp="1"/>
          </p:cNvSpPr>
          <p:nvPr>
            <p:ph sz="quarter" idx="29"/>
          </p:nvPr>
        </p:nvSpPr>
        <p:spPr>
          <a:xfrm>
            <a:off x="3585952" y="4710752"/>
            <a:ext cx="4673145" cy="271202"/>
          </a:xfrm>
        </p:spPr>
        <p:txBody>
          <a:bodyPr/>
          <a:lstStyle/>
          <a:p>
            <a:r>
              <a:rPr lang="en-US" altLang="en-US" sz="1400" dirty="0"/>
              <a:t>Zooming in toward the point (1, 1) on the parabola</a:t>
            </a:r>
            <a:endParaRPr lang="en-US" sz="1400" dirty="0"/>
          </a:p>
        </p:txBody>
      </p:sp>
      <p:graphicFrame>
        <p:nvGraphicFramePr>
          <p:cNvPr id="29" name="Content Placeholder 28" descr="y = x^2">
            <a:extLst>
              <a:ext uri="{FF2B5EF4-FFF2-40B4-BE49-F238E27FC236}">
                <a16:creationId xmlns:a16="http://schemas.microsoft.com/office/drawing/2014/main" xmlns="" id="{99939EAD-7247-4266-ADB7-0CB67EA58A2C}"/>
              </a:ext>
            </a:extLst>
          </p:cNvPr>
          <p:cNvGraphicFramePr>
            <a:graphicFrameLocks noGrp="1" noChangeAspect="1"/>
          </p:cNvGraphicFramePr>
          <p:nvPr>
            <p:ph sz="quarter" idx="30"/>
            <p:extLst>
              <p:ext uri="{D42A27DB-BD31-4B8C-83A1-F6EECF244321}">
                <p14:modId xmlns:p14="http://schemas.microsoft.com/office/powerpoint/2010/main" val="211934438"/>
              </p:ext>
            </p:extLst>
          </p:nvPr>
        </p:nvGraphicFramePr>
        <p:xfrm>
          <a:off x="7620992" y="4654550"/>
          <a:ext cx="614363" cy="293688"/>
        </p:xfrm>
        <a:graphic>
          <a:graphicData uri="http://schemas.openxmlformats.org/presentationml/2006/ole">
            <mc:AlternateContent xmlns:mc="http://schemas.openxmlformats.org/markup-compatibility/2006">
              <mc:Choice xmlns:v="urn:schemas-microsoft-com:vml" Requires="v">
                <p:oleObj spid="_x0000_s430326" name="Equation" r:id="rId5" imgW="850680" imgH="406080" progId="Equation.DSMT4">
                  <p:embed/>
                </p:oleObj>
              </mc:Choice>
              <mc:Fallback>
                <p:oleObj name="Equation" r:id="rId5" imgW="850680" imgH="406080" progId="Equation.DSMT4">
                  <p:embed/>
                  <p:pic>
                    <p:nvPicPr>
                      <p:cNvPr id="0" name="Picture 98" descr="y = x^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992" y="4654550"/>
                        <a:ext cx="614363"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Content Placeholder 12" descr="In the [0, 2] by [0, 2] display window, the curve rises through point (1, 1).">
            <a:extLst>
              <a:ext uri="{FF2B5EF4-FFF2-40B4-BE49-F238E27FC236}">
                <a16:creationId xmlns:a16="http://schemas.microsoft.com/office/drawing/2014/main" xmlns="" id="{22EA18AD-EC4B-4EA8-8E7E-CB3FF8E5839D}"/>
              </a:ext>
            </a:extLst>
          </p:cNvPr>
          <p:cNvPicPr>
            <a:picLocks noGrp="1" noChangeAspect="1"/>
          </p:cNvPicPr>
          <p:nvPr>
            <p:ph sz="quarter" idx="26"/>
          </p:nvPr>
        </p:nvPicPr>
        <p:blipFill>
          <a:blip r:embed="rId7"/>
          <a:stretch>
            <a:fillRect/>
          </a:stretch>
        </p:blipFill>
        <p:spPr>
          <a:xfrm>
            <a:off x="799461" y="2115077"/>
            <a:ext cx="2944401" cy="2032851"/>
          </a:xfrm>
          <a:prstGeom prst="rect">
            <a:avLst/>
          </a:prstGeom>
        </p:spPr>
      </p:pic>
      <p:pic>
        <p:nvPicPr>
          <p:cNvPr id="26" name="Content Placeholder 25" descr="In the [0.5, 1.5] by [0.5, 1.5] display window, the curve rises through point (1, 1).">
            <a:extLst>
              <a:ext uri="{FF2B5EF4-FFF2-40B4-BE49-F238E27FC236}">
                <a16:creationId xmlns:a16="http://schemas.microsoft.com/office/drawing/2014/main" xmlns="" id="{E616D698-407A-4C5C-BB14-4327D26F5796}"/>
              </a:ext>
            </a:extLst>
          </p:cNvPr>
          <p:cNvPicPr>
            <a:picLocks noGrp="1" noChangeAspect="1"/>
          </p:cNvPicPr>
          <p:nvPr>
            <p:ph sz="quarter" idx="27"/>
          </p:nvPr>
        </p:nvPicPr>
        <p:blipFill>
          <a:blip r:embed="rId8"/>
          <a:stretch>
            <a:fillRect/>
          </a:stretch>
        </p:blipFill>
        <p:spPr>
          <a:xfrm>
            <a:off x="4354517" y="2115076"/>
            <a:ext cx="3198449" cy="2041903"/>
          </a:xfrm>
          <a:prstGeom prst="rect">
            <a:avLst/>
          </a:prstGeom>
        </p:spPr>
      </p:pic>
      <p:pic>
        <p:nvPicPr>
          <p:cNvPr id="27" name="Content Placeholder 26" descr="In the [0.9, 1.1] by [0.9, 1.1] display window, a line rises through point (1, 1).">
            <a:extLst>
              <a:ext uri="{FF2B5EF4-FFF2-40B4-BE49-F238E27FC236}">
                <a16:creationId xmlns:a16="http://schemas.microsoft.com/office/drawing/2014/main" xmlns="" id="{2111E253-3635-4C6E-921E-F2F96A0937E3}"/>
              </a:ext>
            </a:extLst>
          </p:cNvPr>
          <p:cNvPicPr>
            <a:picLocks noGrp="1" noChangeAspect="1"/>
          </p:cNvPicPr>
          <p:nvPr>
            <p:ph sz="quarter" idx="28"/>
          </p:nvPr>
        </p:nvPicPr>
        <p:blipFill>
          <a:blip r:embed="rId9"/>
          <a:stretch>
            <a:fillRect/>
          </a:stretch>
        </p:blipFill>
        <p:spPr>
          <a:xfrm>
            <a:off x="8156575" y="2144447"/>
            <a:ext cx="3197225" cy="2045581"/>
          </a:xfrm>
          <a:prstGeom prst="rect">
            <a:avLst/>
          </a:prstGeom>
        </p:spPr>
      </p:pic>
    </p:spTree>
    <p:extLst>
      <p:ext uri="{BB962C8B-B14F-4D97-AF65-F5344CB8AC3E}">
        <p14:creationId xmlns:p14="http://schemas.microsoft.com/office/powerpoint/2010/main" val="99250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C0C043-601D-4E7F-ABED-DA0DACB58B95}"/>
              </a:ext>
            </a:extLst>
          </p:cNvPr>
          <p:cNvSpPr>
            <a:spLocks noGrp="1"/>
          </p:cNvSpPr>
          <p:nvPr>
            <p:ph type="title"/>
          </p:nvPr>
        </p:nvSpPr>
        <p:spPr/>
        <p:txBody>
          <a:bodyPr/>
          <a:lstStyle/>
          <a:p>
            <a:r>
              <a:rPr lang="en-IN" dirty="0"/>
              <a:t>Tangents </a:t>
            </a:r>
            <a:r>
              <a:rPr lang="en-IN" b="0" dirty="0"/>
              <a:t>(6 of 8)</a:t>
            </a:r>
            <a:endParaRPr lang="en-US" dirty="0"/>
          </a:p>
        </p:txBody>
      </p:sp>
      <p:sp>
        <p:nvSpPr>
          <p:cNvPr id="3" name="Text Placeholder 2">
            <a:extLst>
              <a:ext uri="{FF2B5EF4-FFF2-40B4-BE49-F238E27FC236}">
                <a16:creationId xmlns:a16="http://schemas.microsoft.com/office/drawing/2014/main" xmlns="" id="{B7850478-2B46-4F64-8D99-E750566D0E17}"/>
              </a:ext>
            </a:extLst>
          </p:cNvPr>
          <p:cNvSpPr>
            <a:spLocks noGrp="1"/>
          </p:cNvSpPr>
          <p:nvPr>
            <p:ph type="body" sz="quarter" idx="15"/>
          </p:nvPr>
        </p:nvSpPr>
        <p:spPr>
          <a:xfrm>
            <a:off x="743576" y="1289684"/>
            <a:ext cx="10711543" cy="2541652"/>
          </a:xfrm>
        </p:spPr>
        <p:txBody>
          <a:bodyPr/>
          <a:lstStyle/>
          <a:p>
            <a:pPr>
              <a:lnSpc>
                <a:spcPct val="100000"/>
              </a:lnSpc>
              <a:spcAft>
                <a:spcPts val="600"/>
              </a:spcAft>
            </a:pPr>
            <a:r>
              <a:rPr lang="en-US" altLang="en-US" dirty="0"/>
              <a:t>The more we zoom in, the more the parabola looks like a line. </a:t>
            </a:r>
          </a:p>
          <a:p>
            <a:pPr>
              <a:lnSpc>
                <a:spcPct val="100000"/>
              </a:lnSpc>
              <a:spcAft>
                <a:spcPts val="600"/>
              </a:spcAft>
            </a:pPr>
            <a:r>
              <a:rPr lang="en-US" altLang="en-US" dirty="0"/>
              <a:t>In other words, the curve becomes almost indistinguishable from its </a:t>
            </a:r>
            <a:r>
              <a:rPr lang="en-US" altLang="en-US" dirty="0" smtClean="0"/>
              <a:t>tangent line</a:t>
            </a:r>
            <a:r>
              <a:rPr lang="en-US" altLang="en-US" dirty="0"/>
              <a:t>.</a:t>
            </a:r>
          </a:p>
          <a:p>
            <a:pPr>
              <a:lnSpc>
                <a:spcPct val="100000"/>
              </a:lnSpc>
              <a:spcAft>
                <a:spcPts val="600"/>
              </a:spcAft>
            </a:pPr>
            <a:r>
              <a:rPr lang="en-US" altLang="en-US" dirty="0"/>
              <a:t>There is another expression for the slope of a tangent line that is </a:t>
            </a:r>
            <a:r>
              <a:rPr lang="en-US" altLang="en-US" dirty="0" smtClean="0"/>
              <a:t>sometimes easier </a:t>
            </a:r>
            <a:r>
              <a:rPr lang="en-US" altLang="en-US" dirty="0"/>
              <a:t>to use.</a:t>
            </a:r>
          </a:p>
        </p:txBody>
      </p:sp>
    </p:spTree>
    <p:extLst>
      <p:ext uri="{BB962C8B-B14F-4D97-AF65-F5344CB8AC3E}">
        <p14:creationId xmlns:p14="http://schemas.microsoft.com/office/powerpoint/2010/main" val="4128216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98509-9CB9-4D18-8302-1EFD552CEF5E}"/>
              </a:ext>
            </a:extLst>
          </p:cNvPr>
          <p:cNvSpPr>
            <a:spLocks noGrp="1"/>
          </p:cNvSpPr>
          <p:nvPr>
            <p:ph type="title"/>
          </p:nvPr>
        </p:nvSpPr>
        <p:spPr/>
        <p:txBody>
          <a:bodyPr/>
          <a:lstStyle/>
          <a:p>
            <a:r>
              <a:rPr lang="en-IN" dirty="0"/>
              <a:t>Tangents </a:t>
            </a:r>
            <a:r>
              <a:rPr lang="en-IN" b="0" dirty="0"/>
              <a:t>(7 of 8)</a:t>
            </a:r>
            <a:endParaRPr lang="en-US" dirty="0"/>
          </a:p>
        </p:txBody>
      </p:sp>
      <p:sp>
        <p:nvSpPr>
          <p:cNvPr id="3" name="Content Placeholder 2">
            <a:extLst>
              <a:ext uri="{FF2B5EF4-FFF2-40B4-BE49-F238E27FC236}">
                <a16:creationId xmlns:a16="http://schemas.microsoft.com/office/drawing/2014/main" xmlns="" id="{C12CC99E-4008-43FC-BDBE-01A38853D892}"/>
              </a:ext>
            </a:extLst>
          </p:cNvPr>
          <p:cNvSpPr>
            <a:spLocks noGrp="1"/>
          </p:cNvSpPr>
          <p:nvPr>
            <p:ph sz="quarter" idx="23"/>
          </p:nvPr>
        </p:nvSpPr>
        <p:spPr>
          <a:xfrm>
            <a:off x="736600" y="1289050"/>
            <a:ext cx="10718800" cy="356870"/>
          </a:xfrm>
        </p:spPr>
        <p:txBody>
          <a:bodyPr/>
          <a:lstStyle/>
          <a:p>
            <a:pPr>
              <a:lnSpc>
                <a:spcPct val="100000"/>
              </a:lnSpc>
              <a:spcAft>
                <a:spcPts val="600"/>
              </a:spcAft>
            </a:pPr>
            <a:r>
              <a:rPr lang="en-US" altLang="en-US" dirty="0"/>
              <a:t>If </a:t>
            </a:r>
            <a:r>
              <a:rPr lang="en-US" altLang="en-US" i="1" dirty="0"/>
              <a:t>h</a:t>
            </a:r>
            <a:r>
              <a:rPr lang="en-US" altLang="en-US" dirty="0"/>
              <a:t> = </a:t>
            </a:r>
            <a:r>
              <a:rPr lang="en-US" altLang="en-US" i="1" dirty="0"/>
              <a:t>x</a:t>
            </a:r>
            <a:r>
              <a:rPr lang="en-US" altLang="en-US" dirty="0"/>
              <a:t> − </a:t>
            </a:r>
            <a:r>
              <a:rPr lang="en-US" altLang="en-US" i="1" dirty="0"/>
              <a:t>a</a:t>
            </a:r>
            <a:r>
              <a:rPr lang="en-US" altLang="en-US" dirty="0"/>
              <a:t>, then </a:t>
            </a:r>
            <a:r>
              <a:rPr lang="en-US" altLang="en-US" i="1" dirty="0"/>
              <a:t>x</a:t>
            </a:r>
            <a:r>
              <a:rPr lang="en-US" altLang="en-US" dirty="0"/>
              <a:t> = </a:t>
            </a:r>
            <a:r>
              <a:rPr lang="en-US" altLang="en-US" i="1" dirty="0"/>
              <a:t>a</a:t>
            </a:r>
            <a:r>
              <a:rPr lang="en-US" altLang="en-US" dirty="0"/>
              <a:t> + </a:t>
            </a:r>
            <a:r>
              <a:rPr lang="en-US" altLang="en-US" i="1" dirty="0"/>
              <a:t>h</a:t>
            </a:r>
            <a:r>
              <a:rPr lang="en-US" altLang="en-US" dirty="0"/>
              <a:t> and so the slope of the secant line </a:t>
            </a:r>
            <a:r>
              <a:rPr lang="en-US" altLang="en-US" i="1" dirty="0"/>
              <a:t>PQ</a:t>
            </a:r>
            <a:r>
              <a:rPr lang="en-US" altLang="en-US" dirty="0"/>
              <a:t> is</a:t>
            </a:r>
          </a:p>
        </p:txBody>
      </p:sp>
      <p:graphicFrame>
        <p:nvGraphicFramePr>
          <p:cNvPr id="8" name="Content Placeholder 7" descr="m_P Q = ((f(a + h) minus f(a))∕(h))">
            <a:extLst>
              <a:ext uri="{FF2B5EF4-FFF2-40B4-BE49-F238E27FC236}">
                <a16:creationId xmlns:a16="http://schemas.microsoft.com/office/drawing/2014/main" xmlns="" id="{E18724F2-DDEB-4EB8-8549-4532798160BA}"/>
              </a:ext>
            </a:extLst>
          </p:cNvPr>
          <p:cNvGraphicFramePr>
            <a:graphicFrameLocks noGrp="1" noChangeAspect="1"/>
          </p:cNvGraphicFramePr>
          <p:nvPr>
            <p:ph sz="quarter" idx="24"/>
            <p:extLst>
              <p:ext uri="{D42A27DB-BD31-4B8C-83A1-F6EECF244321}">
                <p14:modId xmlns:p14="http://schemas.microsoft.com/office/powerpoint/2010/main" val="803974895"/>
              </p:ext>
            </p:extLst>
          </p:nvPr>
        </p:nvGraphicFramePr>
        <p:xfrm>
          <a:off x="4290579" y="1857374"/>
          <a:ext cx="2331446" cy="645357"/>
        </p:xfrm>
        <a:graphic>
          <a:graphicData uri="http://schemas.openxmlformats.org/presentationml/2006/ole">
            <mc:AlternateContent xmlns:mc="http://schemas.openxmlformats.org/markup-compatibility/2006">
              <mc:Choice xmlns:v="urn:schemas-microsoft-com:vml" Requires="v">
                <p:oleObj spid="_x0000_s431226" name="Equation" r:id="rId3" imgW="2844720" imgH="787320" progId="Equation.DSMT4">
                  <p:embed/>
                </p:oleObj>
              </mc:Choice>
              <mc:Fallback>
                <p:oleObj name="Equation" r:id="rId3" imgW="2844720" imgH="787320" progId="Equation.DSMT4">
                  <p:embed/>
                  <p:pic>
                    <p:nvPicPr>
                      <p:cNvPr id="0" name="Picture 48" descr="m_P Q = ((f(x) minus f(a))/(x minus a))&#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0579" y="1857374"/>
                        <a:ext cx="2331446" cy="645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9D142A75-D23D-4A8A-B1AD-C9D2533E51A3}"/>
              </a:ext>
            </a:extLst>
          </p:cNvPr>
          <p:cNvSpPr>
            <a:spLocks noGrp="1"/>
          </p:cNvSpPr>
          <p:nvPr>
            <p:ph sz="quarter" idx="25"/>
          </p:nvPr>
        </p:nvSpPr>
        <p:spPr>
          <a:xfrm>
            <a:off x="736600" y="2751800"/>
            <a:ext cx="10712450" cy="881028"/>
          </a:xfrm>
        </p:spPr>
        <p:txBody>
          <a:bodyPr/>
          <a:lstStyle/>
          <a:p>
            <a:pPr>
              <a:lnSpc>
                <a:spcPct val="100000"/>
              </a:lnSpc>
            </a:pPr>
            <a:r>
              <a:rPr lang="en-US" altLang="en-US" dirty="0"/>
              <a:t>(See Figure 3 where the case </a:t>
            </a:r>
            <a:r>
              <a:rPr lang="en-US" altLang="en-US" i="1" dirty="0"/>
              <a:t>h</a:t>
            </a:r>
            <a:r>
              <a:rPr lang="en-US" altLang="en-US" dirty="0"/>
              <a:t> &gt; 0 is illustrated and </a:t>
            </a:r>
            <a:r>
              <a:rPr lang="en-US" altLang="en-US" i="1" dirty="0"/>
              <a:t>Q</a:t>
            </a:r>
            <a:r>
              <a:rPr lang="en-US" altLang="en-US" dirty="0"/>
              <a:t> is to the right of </a:t>
            </a:r>
            <a:r>
              <a:rPr lang="en-US" altLang="en-US" i="1" dirty="0"/>
              <a:t>P</a:t>
            </a:r>
            <a:r>
              <a:rPr lang="en-US" altLang="en-US" dirty="0"/>
              <a:t>. If it happened that </a:t>
            </a:r>
            <a:r>
              <a:rPr lang="en-US" altLang="en-US" i="1" dirty="0"/>
              <a:t>h</a:t>
            </a:r>
            <a:r>
              <a:rPr lang="en-US" altLang="en-US" dirty="0"/>
              <a:t> &lt; 0, however, </a:t>
            </a:r>
            <a:r>
              <a:rPr lang="en-US" altLang="en-US" i="1" dirty="0"/>
              <a:t>Q</a:t>
            </a:r>
            <a:r>
              <a:rPr lang="en-US" altLang="en-US" dirty="0"/>
              <a:t> would be to the left of </a:t>
            </a:r>
            <a:r>
              <a:rPr lang="en-US" altLang="en-US" i="1" dirty="0"/>
              <a:t>P</a:t>
            </a:r>
            <a:r>
              <a:rPr lang="en-US" altLang="en-US" dirty="0"/>
              <a:t>.)</a:t>
            </a:r>
          </a:p>
        </p:txBody>
      </p:sp>
      <p:sp>
        <p:nvSpPr>
          <p:cNvPr id="10" name="Content Placeholder 9">
            <a:extLst>
              <a:ext uri="{FF2B5EF4-FFF2-40B4-BE49-F238E27FC236}">
                <a16:creationId xmlns:a16="http://schemas.microsoft.com/office/drawing/2014/main" xmlns="" id="{1CEFD5C1-C0D6-4ECC-A68F-8CCABF9C3C01}"/>
              </a:ext>
            </a:extLst>
          </p:cNvPr>
          <p:cNvSpPr>
            <a:spLocks noGrp="1"/>
          </p:cNvSpPr>
          <p:nvPr>
            <p:ph sz="quarter" idx="27"/>
          </p:nvPr>
        </p:nvSpPr>
        <p:spPr>
          <a:xfrm>
            <a:off x="5545158" y="5966406"/>
            <a:ext cx="841733" cy="221174"/>
          </a:xfrm>
        </p:spPr>
        <p:txBody>
          <a:bodyPr/>
          <a:lstStyle/>
          <a:p>
            <a:r>
              <a:rPr lang="en-US" altLang="en-US" sz="1200" b="1" dirty="0"/>
              <a:t>Figure 3</a:t>
            </a:r>
          </a:p>
        </p:txBody>
      </p:sp>
      <p:pic>
        <p:nvPicPr>
          <p:cNvPr id="14" name="Content Placeholder 13" descr="A curve is graphed on the x y coordinate plane. Two points P(a, f(a)) and Q(a + h, f(a + h)) are marked on the curve. Line segment P Q, line segment h and line segment f(a + h) minus f(a) form a right triangle.">
            <a:extLst>
              <a:ext uri="{FF2B5EF4-FFF2-40B4-BE49-F238E27FC236}">
                <a16:creationId xmlns:a16="http://schemas.microsoft.com/office/drawing/2014/main" xmlns="" id="{6A2D283C-F01B-4D22-A924-9CD2194AEBAD}"/>
              </a:ext>
            </a:extLst>
          </p:cNvPr>
          <p:cNvPicPr>
            <a:picLocks noGrp="1" noChangeAspect="1"/>
          </p:cNvPicPr>
          <p:nvPr>
            <p:ph sz="quarter" idx="26"/>
          </p:nvPr>
        </p:nvPicPr>
        <p:blipFill>
          <a:blip r:embed="rId5"/>
          <a:stretch>
            <a:fillRect/>
          </a:stretch>
        </p:blipFill>
        <p:spPr>
          <a:xfrm>
            <a:off x="4275332" y="3632828"/>
            <a:ext cx="3274999" cy="2244225"/>
          </a:xfrm>
          <a:prstGeom prst="rect">
            <a:avLst/>
          </a:prstGeom>
        </p:spPr>
      </p:pic>
    </p:spTree>
    <p:extLst>
      <p:ext uri="{BB962C8B-B14F-4D97-AF65-F5344CB8AC3E}">
        <p14:creationId xmlns:p14="http://schemas.microsoft.com/office/powerpoint/2010/main" val="980467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81985-ECFF-4F55-8BD3-0C9D1E2C662E}"/>
              </a:ext>
            </a:extLst>
          </p:cNvPr>
          <p:cNvSpPr>
            <a:spLocks noGrp="1"/>
          </p:cNvSpPr>
          <p:nvPr>
            <p:ph type="title"/>
          </p:nvPr>
        </p:nvSpPr>
        <p:spPr/>
        <p:txBody>
          <a:bodyPr/>
          <a:lstStyle/>
          <a:p>
            <a:r>
              <a:rPr lang="en-IN" dirty="0"/>
              <a:t>Tangents </a:t>
            </a:r>
            <a:r>
              <a:rPr lang="en-IN" b="0" dirty="0"/>
              <a:t>(8 of 8)</a:t>
            </a:r>
            <a:endParaRPr lang="en-US" dirty="0"/>
          </a:p>
        </p:txBody>
      </p:sp>
      <p:sp>
        <p:nvSpPr>
          <p:cNvPr id="3" name="Content Placeholder 2">
            <a:extLst>
              <a:ext uri="{FF2B5EF4-FFF2-40B4-BE49-F238E27FC236}">
                <a16:creationId xmlns:a16="http://schemas.microsoft.com/office/drawing/2014/main" xmlns="" id="{91BC435E-5C5C-484E-B9A0-38E2618FC7FF}"/>
              </a:ext>
            </a:extLst>
          </p:cNvPr>
          <p:cNvSpPr>
            <a:spLocks noGrp="1"/>
          </p:cNvSpPr>
          <p:nvPr>
            <p:ph sz="quarter" idx="23"/>
          </p:nvPr>
        </p:nvSpPr>
        <p:spPr>
          <a:xfrm>
            <a:off x="736600" y="1289050"/>
            <a:ext cx="10718800" cy="750062"/>
          </a:xfrm>
        </p:spPr>
        <p:txBody>
          <a:bodyPr/>
          <a:lstStyle/>
          <a:p>
            <a:pPr>
              <a:lnSpc>
                <a:spcPct val="100000"/>
              </a:lnSpc>
              <a:spcAft>
                <a:spcPts val="600"/>
              </a:spcAft>
            </a:pPr>
            <a:r>
              <a:rPr lang="en-US" altLang="en-US" dirty="0"/>
              <a:t>Notice that as </a:t>
            </a:r>
            <a:r>
              <a:rPr lang="en-US" altLang="en-US" i="1" dirty="0"/>
              <a:t>x</a:t>
            </a:r>
            <a:r>
              <a:rPr lang="en-US" altLang="en-US" dirty="0"/>
              <a:t> approaches </a:t>
            </a:r>
            <a:r>
              <a:rPr lang="en-US" altLang="en-US" i="1" dirty="0"/>
              <a:t>a</a:t>
            </a:r>
            <a:r>
              <a:rPr lang="en-US" altLang="en-US" dirty="0"/>
              <a:t>, </a:t>
            </a:r>
            <a:r>
              <a:rPr lang="en-US" altLang="en-US" i="1" dirty="0"/>
              <a:t>h</a:t>
            </a:r>
            <a:r>
              <a:rPr lang="en-US" altLang="en-US" dirty="0"/>
              <a:t> approaches 0 (because </a:t>
            </a:r>
            <a:r>
              <a:rPr lang="en-US" altLang="en-US" i="1" dirty="0"/>
              <a:t>h</a:t>
            </a:r>
            <a:r>
              <a:rPr lang="en-US" altLang="en-US" dirty="0"/>
              <a:t> = </a:t>
            </a:r>
            <a:r>
              <a:rPr lang="en-US" altLang="en-US" i="1" dirty="0"/>
              <a:t>x</a:t>
            </a:r>
            <a:r>
              <a:rPr lang="en-US" altLang="en-US" dirty="0"/>
              <a:t> − </a:t>
            </a:r>
            <a:r>
              <a:rPr lang="en-US" altLang="en-US" i="1" dirty="0"/>
              <a:t>a</a:t>
            </a:r>
            <a:r>
              <a:rPr lang="en-US" altLang="en-US" dirty="0"/>
              <a:t>) and so the expression for the slope of the tangent line in Definition 1 becomes</a:t>
            </a:r>
          </a:p>
        </p:txBody>
      </p:sp>
      <p:sp>
        <p:nvSpPr>
          <p:cNvPr id="4" name="Content Placeholder 3">
            <a:extLst>
              <a:ext uri="{FF2B5EF4-FFF2-40B4-BE49-F238E27FC236}">
                <a16:creationId xmlns:a16="http://schemas.microsoft.com/office/drawing/2014/main" xmlns="" id="{2AF40A70-18BB-471D-AB7E-D636D9B1F8B3}"/>
              </a:ext>
            </a:extLst>
          </p:cNvPr>
          <p:cNvSpPr>
            <a:spLocks noGrp="1"/>
          </p:cNvSpPr>
          <p:nvPr>
            <p:ph sz="quarter" idx="24"/>
          </p:nvPr>
        </p:nvSpPr>
        <p:spPr>
          <a:xfrm>
            <a:off x="3449669" y="2731008"/>
            <a:ext cx="282305" cy="314054"/>
          </a:xfrm>
        </p:spPr>
        <p:txBody>
          <a:bodyPr/>
          <a:lstStyle/>
          <a:p>
            <a:r>
              <a:rPr lang="en-US" b="1" dirty="0">
                <a:solidFill>
                  <a:srgbClr val="EF2E24"/>
                </a:solidFill>
              </a:rPr>
              <a:t>2 </a:t>
            </a:r>
          </a:p>
        </p:txBody>
      </p:sp>
      <p:graphicFrame>
        <p:nvGraphicFramePr>
          <p:cNvPr id="8" name="Content Placeholder 7" descr="m = lim_(h right arrow 0) ((f(a + h) minus f(a))∕h)">
            <a:extLst>
              <a:ext uri="{FF2B5EF4-FFF2-40B4-BE49-F238E27FC236}">
                <a16:creationId xmlns:a16="http://schemas.microsoft.com/office/drawing/2014/main" xmlns="" id="{FF7197BD-68E0-45DD-A4F5-EC5041807CF4}"/>
              </a:ext>
            </a:extLst>
          </p:cNvPr>
          <p:cNvGraphicFramePr>
            <a:graphicFrameLocks noGrp="1" noChangeAspect="1"/>
          </p:cNvGraphicFramePr>
          <p:nvPr>
            <p:ph sz="quarter" idx="25"/>
            <p:extLst>
              <p:ext uri="{D42A27DB-BD31-4B8C-83A1-F6EECF244321}">
                <p14:modId xmlns:p14="http://schemas.microsoft.com/office/powerpoint/2010/main" val="383356130"/>
              </p:ext>
            </p:extLst>
          </p:nvPr>
        </p:nvGraphicFramePr>
        <p:xfrm>
          <a:off x="4563472" y="2506865"/>
          <a:ext cx="2451281" cy="644147"/>
        </p:xfrm>
        <a:graphic>
          <a:graphicData uri="http://schemas.openxmlformats.org/presentationml/2006/ole">
            <mc:AlternateContent xmlns:mc="http://schemas.openxmlformats.org/markup-compatibility/2006">
              <mc:Choice xmlns:v="urn:schemas-microsoft-com:vml" Requires="v">
                <p:oleObj spid="_x0000_s432249" name="Equation" r:id="rId3" imgW="2997000" imgH="787320" progId="Equation.DSMT4">
                  <p:embed/>
                </p:oleObj>
              </mc:Choice>
              <mc:Fallback>
                <p:oleObj name="Equation" r:id="rId3" imgW="2997000" imgH="787320" progId="Equation.DSMT4">
                  <p:embed/>
                  <p:pic>
                    <p:nvPicPr>
                      <p:cNvPr id="0" name="Picture 47" descr="m = lim_(h right arrow 0) ((f(a + h) minus f(a))/h)"/>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3472" y="2506865"/>
                        <a:ext cx="2451281" cy="644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2943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Velocities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FD1-0FA9-4CD1-8BE2-AAD60A76901D}"/>
              </a:ext>
            </a:extLst>
          </p:cNvPr>
          <p:cNvSpPr>
            <a:spLocks noGrp="1"/>
          </p:cNvSpPr>
          <p:nvPr>
            <p:ph type="title"/>
          </p:nvPr>
        </p:nvSpPr>
        <p:spPr/>
        <p:txBody>
          <a:bodyPr/>
          <a:lstStyle/>
          <a:p>
            <a:r>
              <a:rPr lang="en-US" dirty="0"/>
              <a:t>Velocities </a:t>
            </a:r>
            <a:r>
              <a:rPr lang="en-US" b="0" dirty="0"/>
              <a:t>(1 of 4)</a:t>
            </a:r>
          </a:p>
        </p:txBody>
      </p:sp>
      <p:sp>
        <p:nvSpPr>
          <p:cNvPr id="3" name="Text Placeholder 2">
            <a:extLst>
              <a:ext uri="{FF2B5EF4-FFF2-40B4-BE49-F238E27FC236}">
                <a16:creationId xmlns:a16="http://schemas.microsoft.com/office/drawing/2014/main" xmlns="" id="{71C4D856-C6F9-4756-9044-1B7001DE69EB}"/>
              </a:ext>
            </a:extLst>
          </p:cNvPr>
          <p:cNvSpPr>
            <a:spLocks noGrp="1"/>
          </p:cNvSpPr>
          <p:nvPr>
            <p:ph type="body" sz="quarter" idx="15"/>
          </p:nvPr>
        </p:nvSpPr>
        <p:spPr>
          <a:xfrm>
            <a:off x="743576" y="1289684"/>
            <a:ext cx="10933312" cy="2614804"/>
          </a:xfrm>
        </p:spPr>
        <p:txBody>
          <a:bodyPr/>
          <a:lstStyle/>
          <a:p>
            <a:pPr>
              <a:lnSpc>
                <a:spcPct val="100000"/>
              </a:lnSpc>
              <a:spcAft>
                <a:spcPts val="600"/>
              </a:spcAft>
              <a:tabLst>
                <a:tab pos="0" algn="l"/>
              </a:tabLst>
            </a:pPr>
            <a:r>
              <a:rPr lang="en-US" altLang="en-US" dirty="0"/>
              <a:t>In general, suppose an object moves along a straight line according to an equation of motion </a:t>
            </a:r>
            <a:r>
              <a:rPr lang="en-US" altLang="en-US" i="1" dirty="0"/>
              <a:t>s</a:t>
            </a:r>
            <a:r>
              <a:rPr lang="en-US" altLang="en-US" dirty="0"/>
              <a:t> = </a:t>
            </a:r>
            <a:r>
              <a:rPr lang="en-US" altLang="en-US" i="1" dirty="0"/>
              <a:t>f</a:t>
            </a:r>
            <a:r>
              <a:rPr lang="en-US" altLang="en-US" sz="400" i="1" dirty="0"/>
              <a:t> </a:t>
            </a:r>
            <a:r>
              <a:rPr lang="en-US" altLang="en-US" dirty="0"/>
              <a:t>(</a:t>
            </a:r>
            <a:r>
              <a:rPr lang="en-US" altLang="en-US" i="1" dirty="0"/>
              <a:t>t</a:t>
            </a:r>
            <a:r>
              <a:rPr lang="en-US" altLang="en-US" dirty="0"/>
              <a:t>), where </a:t>
            </a:r>
            <a:r>
              <a:rPr lang="en-US" altLang="en-US" i="1" dirty="0"/>
              <a:t>s</a:t>
            </a:r>
            <a:r>
              <a:rPr lang="en-US" altLang="en-US" dirty="0"/>
              <a:t> is the displacement (directed distance) of the object from the origin at time </a:t>
            </a:r>
            <a:r>
              <a:rPr lang="en-US" altLang="en-US" i="1" dirty="0"/>
              <a:t>t</a:t>
            </a:r>
            <a:r>
              <a:rPr lang="en-US" altLang="en-US" dirty="0"/>
              <a:t>.</a:t>
            </a:r>
          </a:p>
          <a:p>
            <a:pPr>
              <a:lnSpc>
                <a:spcPct val="100000"/>
              </a:lnSpc>
              <a:spcAft>
                <a:spcPts val="600"/>
              </a:spcAft>
              <a:tabLst>
                <a:tab pos="0" algn="l"/>
              </a:tabLst>
            </a:pPr>
            <a:r>
              <a:rPr lang="en-US" altLang="en-US" dirty="0"/>
              <a:t>The function </a:t>
            </a:r>
            <a:r>
              <a:rPr lang="en-US" altLang="en-US" i="1" dirty="0"/>
              <a:t>f</a:t>
            </a:r>
            <a:r>
              <a:rPr lang="en-US" altLang="en-US" dirty="0"/>
              <a:t> that describes the motion is called the </a:t>
            </a:r>
            <a:r>
              <a:rPr lang="en-US" altLang="en-US" b="1" dirty="0"/>
              <a:t>position function </a:t>
            </a:r>
            <a:r>
              <a:rPr lang="en-US" altLang="en-US" dirty="0"/>
              <a:t>of the object. </a:t>
            </a:r>
          </a:p>
          <a:p>
            <a:pPr>
              <a:lnSpc>
                <a:spcPct val="100000"/>
              </a:lnSpc>
              <a:spcAft>
                <a:spcPts val="600"/>
              </a:spcAft>
              <a:tabLst>
                <a:tab pos="0" algn="l"/>
              </a:tabLst>
            </a:pPr>
            <a:r>
              <a:rPr lang="en-US" altLang="en-US" dirty="0"/>
              <a:t>In the time interval from </a:t>
            </a:r>
            <a:r>
              <a:rPr lang="en-US" altLang="en-US" i="1" dirty="0"/>
              <a:t>t</a:t>
            </a:r>
            <a:r>
              <a:rPr lang="en-US" altLang="en-US" dirty="0"/>
              <a:t> = </a:t>
            </a:r>
            <a:r>
              <a:rPr lang="en-US" altLang="en-US" i="1" dirty="0"/>
              <a:t>a </a:t>
            </a:r>
            <a:r>
              <a:rPr lang="en-US" altLang="en-US" dirty="0"/>
              <a:t>to </a:t>
            </a:r>
            <a:r>
              <a:rPr lang="en-US" altLang="en-US" i="1" dirty="0"/>
              <a:t>t</a:t>
            </a:r>
            <a:r>
              <a:rPr lang="en-US" altLang="en-US" dirty="0"/>
              <a:t> = </a:t>
            </a:r>
            <a:r>
              <a:rPr lang="en-US" altLang="en-US" i="1" dirty="0"/>
              <a:t>a</a:t>
            </a:r>
            <a:r>
              <a:rPr lang="en-US" altLang="en-US" dirty="0"/>
              <a:t> + </a:t>
            </a:r>
            <a:r>
              <a:rPr lang="en-US" altLang="en-US" i="1" dirty="0"/>
              <a:t>h</a:t>
            </a:r>
            <a:r>
              <a:rPr lang="en-US" altLang="en-US" dirty="0"/>
              <a:t> the change in position is </a:t>
            </a:r>
            <a:r>
              <a:rPr lang="en-US" altLang="en-US" i="1" dirty="0"/>
              <a:t>f</a:t>
            </a:r>
            <a:r>
              <a:rPr lang="en-US" altLang="en-US" sz="400" i="1" dirty="0"/>
              <a:t> </a:t>
            </a:r>
            <a:r>
              <a:rPr lang="en-US" altLang="en-US" dirty="0"/>
              <a:t>(</a:t>
            </a:r>
            <a:r>
              <a:rPr lang="en-US" altLang="en-US" i="1" dirty="0"/>
              <a:t>a</a:t>
            </a:r>
            <a:r>
              <a:rPr lang="en-US" altLang="en-US" dirty="0"/>
              <a:t> + </a:t>
            </a:r>
            <a:r>
              <a:rPr lang="en-US" altLang="en-US" i="1" dirty="0"/>
              <a:t>h</a:t>
            </a:r>
            <a:r>
              <a:rPr lang="en-US" altLang="en-US" dirty="0"/>
              <a:t>) − </a:t>
            </a:r>
            <a:r>
              <a:rPr lang="en-US" altLang="en-US" i="1" dirty="0"/>
              <a:t>f</a:t>
            </a:r>
            <a:r>
              <a:rPr lang="en-US" altLang="en-US" sz="400" i="1" dirty="0"/>
              <a:t> </a:t>
            </a:r>
            <a:r>
              <a:rPr lang="en-US" altLang="en-US" dirty="0"/>
              <a:t>(</a:t>
            </a:r>
            <a:r>
              <a:rPr lang="en-US" altLang="en-US" i="1" dirty="0"/>
              <a:t>a</a:t>
            </a:r>
            <a:r>
              <a:rPr lang="en-US" altLang="en-US" dirty="0"/>
              <a:t>).</a:t>
            </a:r>
          </a:p>
        </p:txBody>
      </p:sp>
    </p:spTree>
    <p:extLst>
      <p:ext uri="{BB962C8B-B14F-4D97-AF65-F5344CB8AC3E}">
        <p14:creationId xmlns:p14="http://schemas.microsoft.com/office/powerpoint/2010/main" val="1971930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63B26-03DE-4FF1-80A0-563FA97261CE}"/>
              </a:ext>
            </a:extLst>
          </p:cNvPr>
          <p:cNvSpPr>
            <a:spLocks noGrp="1"/>
          </p:cNvSpPr>
          <p:nvPr>
            <p:ph type="title"/>
          </p:nvPr>
        </p:nvSpPr>
        <p:spPr/>
        <p:txBody>
          <a:bodyPr/>
          <a:lstStyle/>
          <a:p>
            <a:r>
              <a:rPr lang="en-US" dirty="0"/>
              <a:t>Velocities </a:t>
            </a:r>
            <a:r>
              <a:rPr lang="en-US" b="0" dirty="0"/>
              <a:t>(2 of 4)</a:t>
            </a:r>
            <a:endParaRPr lang="en-US" dirty="0"/>
          </a:p>
        </p:txBody>
      </p:sp>
      <p:sp>
        <p:nvSpPr>
          <p:cNvPr id="3" name="Content Placeholder 2">
            <a:extLst>
              <a:ext uri="{FF2B5EF4-FFF2-40B4-BE49-F238E27FC236}">
                <a16:creationId xmlns:a16="http://schemas.microsoft.com/office/drawing/2014/main" xmlns="" id="{86C0A255-0DA3-43FF-9F00-979FD9BB6560}"/>
              </a:ext>
            </a:extLst>
          </p:cNvPr>
          <p:cNvSpPr>
            <a:spLocks noGrp="1"/>
          </p:cNvSpPr>
          <p:nvPr>
            <p:ph sz="quarter" idx="23"/>
          </p:nvPr>
        </p:nvSpPr>
        <p:spPr>
          <a:xfrm>
            <a:off x="736600" y="1289050"/>
            <a:ext cx="2413000" cy="401638"/>
          </a:xfrm>
        </p:spPr>
        <p:txBody>
          <a:bodyPr/>
          <a:lstStyle/>
          <a:p>
            <a:pPr>
              <a:lnSpc>
                <a:spcPct val="100000"/>
              </a:lnSpc>
            </a:pPr>
            <a:r>
              <a:rPr lang="en-US" altLang="en-US" dirty="0"/>
              <a:t>See Figure 5.</a:t>
            </a:r>
          </a:p>
        </p:txBody>
      </p:sp>
      <p:sp>
        <p:nvSpPr>
          <p:cNvPr id="5" name="Content Placeholder 2">
            <a:extLst>
              <a:ext uri="{FF2B5EF4-FFF2-40B4-BE49-F238E27FC236}">
                <a16:creationId xmlns:a16="http://schemas.microsoft.com/office/drawing/2014/main" xmlns="" id="{86C0A255-0DA3-43FF-9F00-979FD9BB6560}"/>
              </a:ext>
            </a:extLst>
          </p:cNvPr>
          <p:cNvSpPr>
            <a:spLocks noGrp="1"/>
          </p:cNvSpPr>
          <p:nvPr>
            <p:ph sz="quarter" idx="24"/>
          </p:nvPr>
        </p:nvSpPr>
        <p:spPr>
          <a:xfrm>
            <a:off x="5194312" y="5320137"/>
            <a:ext cx="1689608" cy="314198"/>
          </a:xfrm>
        </p:spPr>
        <p:txBody>
          <a:bodyPr/>
          <a:lstStyle/>
          <a:p>
            <a:pPr algn="ctr"/>
            <a:r>
              <a:rPr lang="en-US" altLang="en-US" sz="1200" b="1" dirty="0"/>
              <a:t>Figure </a:t>
            </a:r>
            <a:r>
              <a:rPr lang="en-US" altLang="en-US" sz="1200" b="1" dirty="0" smtClean="0"/>
              <a:t>5</a:t>
            </a:r>
            <a:endParaRPr lang="en-US" altLang="en-US" sz="1200" dirty="0"/>
          </a:p>
        </p:txBody>
      </p:sp>
      <p:pic>
        <p:nvPicPr>
          <p:cNvPr id="7" name="Content Placeholder 6" descr="A point 0 is marked on a horizontal axis labeled s. The position at time t = a is f(a). The position at time t = a + h is f(a + h). The change is position between t = a + h and t = a is f(a + h) minus f(a).">
            <a:extLst>
              <a:ext uri="{FF2B5EF4-FFF2-40B4-BE49-F238E27FC236}">
                <a16:creationId xmlns:a16="http://schemas.microsoft.com/office/drawing/2014/main" xmlns="" id="{DF51B6A0-18D9-4EB7-9DD6-474584723EE4}"/>
              </a:ext>
            </a:extLst>
          </p:cNvPr>
          <p:cNvPicPr>
            <a:picLocks noGrp="1" noChangeAspect="1"/>
          </p:cNvPicPr>
          <p:nvPr>
            <p:ph sz="quarter" idx="25"/>
          </p:nvPr>
        </p:nvPicPr>
        <p:blipFill>
          <a:blip r:embed="rId2"/>
          <a:stretch>
            <a:fillRect/>
          </a:stretch>
        </p:blipFill>
        <p:spPr>
          <a:xfrm>
            <a:off x="3828264" y="2240679"/>
            <a:ext cx="4292466" cy="2895779"/>
          </a:xfrm>
          <a:prstGeom prst="rect">
            <a:avLst/>
          </a:prstGeom>
        </p:spPr>
      </p:pic>
    </p:spTree>
    <p:extLst>
      <p:ext uri="{BB962C8B-B14F-4D97-AF65-F5344CB8AC3E}">
        <p14:creationId xmlns:p14="http://schemas.microsoft.com/office/powerpoint/2010/main" val="3612212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B0D02-7A3B-448A-A15F-29D43A6EA72A}"/>
              </a:ext>
            </a:extLst>
          </p:cNvPr>
          <p:cNvSpPr>
            <a:spLocks noGrp="1"/>
          </p:cNvSpPr>
          <p:nvPr>
            <p:ph type="title"/>
          </p:nvPr>
        </p:nvSpPr>
        <p:spPr/>
        <p:txBody>
          <a:bodyPr/>
          <a:lstStyle/>
          <a:p>
            <a:r>
              <a:rPr lang="en-US" dirty="0"/>
              <a:t>Velocities </a:t>
            </a:r>
            <a:r>
              <a:rPr lang="en-US" b="0" dirty="0"/>
              <a:t>(3 of 4)</a:t>
            </a:r>
            <a:endParaRPr lang="en-US" dirty="0"/>
          </a:p>
        </p:txBody>
      </p:sp>
      <p:sp>
        <p:nvSpPr>
          <p:cNvPr id="3" name="Content Placeholder 2">
            <a:extLst>
              <a:ext uri="{FF2B5EF4-FFF2-40B4-BE49-F238E27FC236}">
                <a16:creationId xmlns:a16="http://schemas.microsoft.com/office/drawing/2014/main" xmlns="" id="{C23A915E-8B95-4318-9F0D-2A6BF41D584E}"/>
              </a:ext>
            </a:extLst>
          </p:cNvPr>
          <p:cNvSpPr>
            <a:spLocks noGrp="1"/>
          </p:cNvSpPr>
          <p:nvPr>
            <p:ph sz="quarter" idx="23"/>
          </p:nvPr>
        </p:nvSpPr>
        <p:spPr>
          <a:xfrm>
            <a:off x="736600" y="1289050"/>
            <a:ext cx="6350000" cy="408715"/>
          </a:xfrm>
        </p:spPr>
        <p:txBody>
          <a:bodyPr/>
          <a:lstStyle/>
          <a:p>
            <a:pPr>
              <a:lnSpc>
                <a:spcPct val="100000"/>
              </a:lnSpc>
            </a:pPr>
            <a:r>
              <a:rPr lang="en-US" altLang="en-US" dirty="0"/>
              <a:t>The average velocity over this time interval is</a:t>
            </a:r>
          </a:p>
        </p:txBody>
      </p:sp>
      <p:graphicFrame>
        <p:nvGraphicFramePr>
          <p:cNvPr id="12" name="Content Placeholder 11" descr="average velocity = (displacement∕time) = ((f(a + h) minus f(a))∕h)&#10;">
            <a:extLst>
              <a:ext uri="{FF2B5EF4-FFF2-40B4-BE49-F238E27FC236}">
                <a16:creationId xmlns:a16="http://schemas.microsoft.com/office/drawing/2014/main" xmlns="" id="{7F9160F7-EDB1-4694-8262-70A101E2D04F}"/>
              </a:ext>
            </a:extLst>
          </p:cNvPr>
          <p:cNvGraphicFramePr>
            <a:graphicFrameLocks noGrp="1" noChangeAspect="1"/>
          </p:cNvGraphicFramePr>
          <p:nvPr>
            <p:ph sz="quarter" idx="24"/>
            <p:extLst>
              <p:ext uri="{D42A27DB-BD31-4B8C-83A1-F6EECF244321}">
                <p14:modId xmlns:p14="http://schemas.microsoft.com/office/powerpoint/2010/main" val="1623603051"/>
              </p:ext>
            </p:extLst>
          </p:nvPr>
        </p:nvGraphicFramePr>
        <p:xfrm>
          <a:off x="3323373" y="2027192"/>
          <a:ext cx="5999743" cy="716008"/>
        </p:xfrm>
        <a:graphic>
          <a:graphicData uri="http://schemas.openxmlformats.org/presentationml/2006/ole">
            <mc:AlternateContent xmlns:mc="http://schemas.openxmlformats.org/markup-compatibility/2006">
              <mc:Choice xmlns:v="urn:schemas-microsoft-com:vml" Requires="v">
                <p:oleObj spid="_x0000_s433274" name="Equation" r:id="rId3" imgW="6705360" imgH="799920" progId="Equation.DSMT4">
                  <p:embed/>
                </p:oleObj>
              </mc:Choice>
              <mc:Fallback>
                <p:oleObj name="Equation" r:id="rId3" imgW="6705360" imgH="799920" progId="Equation.DSMT4">
                  <p:embed/>
                  <p:pic>
                    <p:nvPicPr>
                      <p:cNvPr id="0" name="Picture 48" descr="average velocity = (displacement/time) = ((f(a + h) minus f(a))/h)&#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3373" y="2027192"/>
                        <a:ext cx="5999743" cy="716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E2437DCC-3B7D-4DA3-9C17-A7E6D9E528A3}"/>
              </a:ext>
            </a:extLst>
          </p:cNvPr>
          <p:cNvSpPr>
            <a:spLocks noGrp="1"/>
          </p:cNvSpPr>
          <p:nvPr>
            <p:ph sz="quarter" idx="25"/>
          </p:nvPr>
        </p:nvSpPr>
        <p:spPr>
          <a:xfrm>
            <a:off x="736600" y="3371234"/>
            <a:ext cx="5359400" cy="780141"/>
          </a:xfrm>
        </p:spPr>
        <p:txBody>
          <a:bodyPr/>
          <a:lstStyle/>
          <a:p>
            <a:pPr>
              <a:lnSpc>
                <a:spcPct val="100000"/>
              </a:lnSpc>
              <a:spcAft>
                <a:spcPts val="600"/>
              </a:spcAft>
            </a:pPr>
            <a:r>
              <a:rPr lang="en-US" altLang="en-US" dirty="0"/>
              <a:t>which is the same as the slope of the secant line </a:t>
            </a:r>
            <a:r>
              <a:rPr lang="en-US" altLang="en-US" i="1" dirty="0"/>
              <a:t>PQ</a:t>
            </a:r>
            <a:r>
              <a:rPr lang="en-US" altLang="en-US" dirty="0"/>
              <a:t> in Figure 6.</a:t>
            </a:r>
          </a:p>
        </p:txBody>
      </p:sp>
      <p:sp>
        <p:nvSpPr>
          <p:cNvPr id="7" name="Content Placeholder 6">
            <a:extLst>
              <a:ext uri="{FF2B5EF4-FFF2-40B4-BE49-F238E27FC236}">
                <a16:creationId xmlns:a16="http://schemas.microsoft.com/office/drawing/2014/main" xmlns="" id="{0F36FFF8-4312-4277-9CD8-D9C7354E204E}"/>
              </a:ext>
            </a:extLst>
          </p:cNvPr>
          <p:cNvSpPr>
            <a:spLocks noGrp="1"/>
          </p:cNvSpPr>
          <p:nvPr>
            <p:ph sz="quarter" idx="27"/>
          </p:nvPr>
        </p:nvSpPr>
        <p:spPr>
          <a:xfrm>
            <a:off x="9792339" y="5877256"/>
            <a:ext cx="792316" cy="250671"/>
          </a:xfrm>
        </p:spPr>
        <p:txBody>
          <a:bodyPr/>
          <a:lstStyle/>
          <a:p>
            <a:r>
              <a:rPr lang="en-US" altLang="en-US" sz="1200" b="1" dirty="0"/>
              <a:t>Figure 6</a:t>
            </a:r>
          </a:p>
        </p:txBody>
      </p:sp>
      <p:pic>
        <p:nvPicPr>
          <p:cNvPr id="13" name="Content Placeholder 12" descr="The image consist of a visual representation and a caption. (Visual representation). A curve is graphed on the x y coordinate plane. Two points P(a, f(a)) and Q(a + h, f(a + h)) are marked on the curve. Line segment P Q, line segment h and line segment f(a + h) minus f(a) form a right triangle. The tangent to the curve at P is also shown. (Caption). M_(P Q) = (f(a + h) minus f(a))∕h = average velocity.&#10;">
            <a:extLst>
              <a:ext uri="{FF2B5EF4-FFF2-40B4-BE49-F238E27FC236}">
                <a16:creationId xmlns:a16="http://schemas.microsoft.com/office/drawing/2014/main" xmlns="" id="{A0092EA7-9EA6-4ADB-A0F0-08710BE302C8}"/>
              </a:ext>
            </a:extLst>
          </p:cNvPr>
          <p:cNvPicPr>
            <a:picLocks noGrp="1" noChangeAspect="1"/>
          </p:cNvPicPr>
          <p:nvPr>
            <p:ph sz="quarter" idx="26"/>
          </p:nvPr>
        </p:nvPicPr>
        <p:blipFill>
          <a:blip r:embed="rId5"/>
          <a:stretch>
            <a:fillRect/>
          </a:stretch>
        </p:blipFill>
        <p:spPr>
          <a:xfrm>
            <a:off x="8618450" y="2762929"/>
            <a:ext cx="2818045" cy="3012026"/>
          </a:xfrm>
          <a:prstGeom prst="rect">
            <a:avLst/>
          </a:prstGeom>
        </p:spPr>
      </p:pic>
    </p:spTree>
    <p:extLst>
      <p:ext uri="{BB962C8B-B14F-4D97-AF65-F5344CB8AC3E}">
        <p14:creationId xmlns:p14="http://schemas.microsoft.com/office/powerpoint/2010/main" val="4105278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82E5E-FB28-486B-91FC-95A11BB7E370}"/>
              </a:ext>
            </a:extLst>
          </p:cNvPr>
          <p:cNvSpPr>
            <a:spLocks noGrp="1"/>
          </p:cNvSpPr>
          <p:nvPr>
            <p:ph type="title"/>
          </p:nvPr>
        </p:nvSpPr>
        <p:spPr/>
        <p:txBody>
          <a:bodyPr/>
          <a:lstStyle/>
          <a:p>
            <a:r>
              <a:rPr lang="en-US" dirty="0"/>
              <a:t>Velocities </a:t>
            </a:r>
            <a:r>
              <a:rPr lang="en-US" b="0" dirty="0"/>
              <a:t>(4 of 4)</a:t>
            </a:r>
            <a:endParaRPr lang="en-US" dirty="0"/>
          </a:p>
        </p:txBody>
      </p:sp>
      <p:sp>
        <p:nvSpPr>
          <p:cNvPr id="3" name="Content Placeholder 2">
            <a:extLst>
              <a:ext uri="{FF2B5EF4-FFF2-40B4-BE49-F238E27FC236}">
                <a16:creationId xmlns:a16="http://schemas.microsoft.com/office/drawing/2014/main" xmlns="" id="{D1DF5596-E27C-48E5-83FD-F5FCD224FB9F}"/>
              </a:ext>
            </a:extLst>
          </p:cNvPr>
          <p:cNvSpPr>
            <a:spLocks noGrp="1"/>
          </p:cNvSpPr>
          <p:nvPr>
            <p:ph sz="quarter" idx="23"/>
          </p:nvPr>
        </p:nvSpPr>
        <p:spPr>
          <a:xfrm>
            <a:off x="736600" y="1289049"/>
            <a:ext cx="10718800" cy="2010741"/>
          </a:xfrm>
        </p:spPr>
        <p:txBody>
          <a:bodyPr/>
          <a:lstStyle/>
          <a:p>
            <a:pPr>
              <a:lnSpc>
                <a:spcPct val="100000"/>
              </a:lnSpc>
              <a:spcAft>
                <a:spcPts val="600"/>
              </a:spcAft>
              <a:tabLst>
                <a:tab pos="0" algn="l"/>
              </a:tabLst>
            </a:pPr>
            <a:r>
              <a:rPr lang="en-US" altLang="en-US" dirty="0"/>
              <a:t>Now suppose we compute the average velocities over shorter and shorter time intervals [</a:t>
            </a:r>
            <a:r>
              <a:rPr lang="en-US" altLang="en-US" i="1" dirty="0"/>
              <a:t>a</a:t>
            </a:r>
            <a:r>
              <a:rPr lang="en-US" altLang="en-US" dirty="0"/>
              <a:t>, </a:t>
            </a:r>
            <a:r>
              <a:rPr lang="en-US" altLang="en-US" i="1" dirty="0"/>
              <a:t>a</a:t>
            </a:r>
            <a:r>
              <a:rPr lang="en-US" altLang="en-US" dirty="0"/>
              <a:t> + </a:t>
            </a:r>
            <a:r>
              <a:rPr lang="en-US" altLang="en-US" i="1" dirty="0"/>
              <a:t>h</a:t>
            </a:r>
            <a:r>
              <a:rPr lang="en-US" altLang="en-US" dirty="0"/>
              <a:t>]. </a:t>
            </a:r>
          </a:p>
          <a:p>
            <a:pPr>
              <a:lnSpc>
                <a:spcPct val="100000"/>
              </a:lnSpc>
              <a:spcAft>
                <a:spcPts val="600"/>
              </a:spcAft>
              <a:tabLst>
                <a:tab pos="0" algn="l"/>
              </a:tabLst>
            </a:pPr>
            <a:r>
              <a:rPr lang="en-US" altLang="en-US" dirty="0"/>
              <a:t>In other words, we let </a:t>
            </a:r>
            <a:r>
              <a:rPr lang="en-US" altLang="en-US" i="1" dirty="0"/>
              <a:t>h</a:t>
            </a:r>
            <a:r>
              <a:rPr lang="en-US" altLang="en-US" dirty="0"/>
              <a:t> approach 0. As in the example of the falling ball, we define the </a:t>
            </a:r>
            <a:r>
              <a:rPr lang="en-US" altLang="en-US" b="1" dirty="0"/>
              <a:t>velocity </a:t>
            </a:r>
            <a:r>
              <a:rPr lang="en-US" altLang="en-US" dirty="0"/>
              <a:t>(or </a:t>
            </a:r>
            <a:r>
              <a:rPr lang="en-US" altLang="en-US" b="1" dirty="0"/>
              <a:t>instantaneous velocity</a:t>
            </a:r>
            <a:r>
              <a:rPr lang="en-US" altLang="en-US" dirty="0"/>
              <a:t>) </a:t>
            </a:r>
            <a:r>
              <a:rPr lang="en-US" altLang="en-US" i="1" dirty="0"/>
              <a:t>v</a:t>
            </a:r>
            <a:r>
              <a:rPr lang="en-US" altLang="en-US" sz="400" i="1" dirty="0"/>
              <a:t> </a:t>
            </a:r>
            <a:r>
              <a:rPr lang="en-US" altLang="en-US" dirty="0"/>
              <a:t>(</a:t>
            </a:r>
            <a:r>
              <a:rPr lang="en-US" altLang="en-US" i="1" dirty="0"/>
              <a:t>a</a:t>
            </a:r>
            <a:r>
              <a:rPr lang="en-US" altLang="en-US" dirty="0"/>
              <a:t>) at time </a:t>
            </a:r>
            <a:r>
              <a:rPr lang="en-US" altLang="en-US" i="1" dirty="0"/>
              <a:t>t</a:t>
            </a:r>
            <a:r>
              <a:rPr lang="en-US" altLang="en-US" dirty="0"/>
              <a:t> = </a:t>
            </a:r>
            <a:r>
              <a:rPr lang="en-US" altLang="en-US" i="1" dirty="0"/>
              <a:t>a</a:t>
            </a:r>
            <a:r>
              <a:rPr lang="en-US" altLang="en-US" dirty="0"/>
              <a:t> to be the limit of these average velocities:</a:t>
            </a:r>
          </a:p>
        </p:txBody>
      </p:sp>
      <p:sp>
        <p:nvSpPr>
          <p:cNvPr id="4" name="Content Placeholder 3">
            <a:extLst>
              <a:ext uri="{FF2B5EF4-FFF2-40B4-BE49-F238E27FC236}">
                <a16:creationId xmlns:a16="http://schemas.microsoft.com/office/drawing/2014/main" xmlns="" id="{1CBBA662-8D79-40D3-84EE-6C45B94E939D}"/>
              </a:ext>
            </a:extLst>
          </p:cNvPr>
          <p:cNvSpPr>
            <a:spLocks noGrp="1"/>
          </p:cNvSpPr>
          <p:nvPr>
            <p:ph sz="quarter" idx="24"/>
          </p:nvPr>
        </p:nvSpPr>
        <p:spPr>
          <a:xfrm>
            <a:off x="736601" y="3501321"/>
            <a:ext cx="10617200" cy="736034"/>
          </a:xfrm>
        </p:spPr>
        <p:txBody>
          <a:bodyPr/>
          <a:lstStyle/>
          <a:p>
            <a:pPr>
              <a:lnSpc>
                <a:spcPct val="100000"/>
              </a:lnSpc>
            </a:pPr>
            <a:r>
              <a:rPr lang="en-US" b="1" dirty="0">
                <a:solidFill>
                  <a:srgbClr val="EF2E24"/>
                </a:solidFill>
              </a:rPr>
              <a:t>3 </a:t>
            </a:r>
            <a:r>
              <a:rPr lang="en-US" b="1" dirty="0" smtClean="0">
                <a:solidFill>
                  <a:srgbClr val="EF2E24"/>
                </a:solidFill>
              </a:rPr>
              <a:t>Definition </a:t>
            </a:r>
            <a:r>
              <a:rPr lang="en-US" dirty="0"/>
              <a:t>The </a:t>
            </a:r>
            <a:r>
              <a:rPr lang="en-US" b="1" dirty="0"/>
              <a:t>instantaneous velocity </a:t>
            </a:r>
            <a:r>
              <a:rPr lang="en-US" dirty="0"/>
              <a:t>of an object with position </a:t>
            </a:r>
            <a:r>
              <a:rPr lang="en-US" dirty="0" smtClean="0"/>
              <a:t>function </a:t>
            </a:r>
            <a:br>
              <a:rPr lang="en-US" dirty="0" smtClean="0"/>
            </a:br>
            <a:r>
              <a:rPr lang="en-US" i="1" dirty="0" smtClean="0"/>
              <a:t>f</a:t>
            </a:r>
            <a:r>
              <a:rPr lang="en-US" sz="400" i="1" dirty="0" smtClean="0"/>
              <a:t> </a:t>
            </a:r>
            <a:r>
              <a:rPr lang="en-US" dirty="0" smtClean="0"/>
              <a:t>(</a:t>
            </a:r>
            <a:r>
              <a:rPr lang="en-US" i="1" dirty="0" smtClean="0"/>
              <a:t>t</a:t>
            </a:r>
            <a:r>
              <a:rPr lang="en-US" dirty="0" smtClean="0"/>
              <a:t>) </a:t>
            </a:r>
            <a:r>
              <a:rPr lang="en-US" dirty="0"/>
              <a:t>at time </a:t>
            </a:r>
            <a:r>
              <a:rPr lang="en-US" i="1" dirty="0"/>
              <a:t>t </a:t>
            </a:r>
            <a:r>
              <a:rPr lang="en-US" dirty="0" smtClean="0"/>
              <a:t>= </a:t>
            </a:r>
            <a:r>
              <a:rPr lang="en-US" i="1" dirty="0"/>
              <a:t>a </a:t>
            </a:r>
            <a:r>
              <a:rPr lang="en-US" dirty="0"/>
              <a:t>is</a:t>
            </a:r>
            <a:endParaRPr lang="en-US" b="1" dirty="0">
              <a:solidFill>
                <a:srgbClr val="EF2E24"/>
              </a:solidFill>
            </a:endParaRPr>
          </a:p>
        </p:txBody>
      </p:sp>
      <p:graphicFrame>
        <p:nvGraphicFramePr>
          <p:cNvPr id="12" name="Content Placeholder 11" descr="v(a) = lim_(h right arrow 0) ((f(a + h) minus f(a))∕h)">
            <a:extLst>
              <a:ext uri="{FF2B5EF4-FFF2-40B4-BE49-F238E27FC236}">
                <a16:creationId xmlns:a16="http://schemas.microsoft.com/office/drawing/2014/main" xmlns="" id="{DEC03902-2489-437A-A580-584C42FAD38D}"/>
              </a:ext>
            </a:extLst>
          </p:cNvPr>
          <p:cNvGraphicFramePr>
            <a:graphicFrameLocks noGrp="1" noChangeAspect="1"/>
          </p:cNvGraphicFramePr>
          <p:nvPr>
            <p:ph sz="quarter" idx="25"/>
            <p:extLst>
              <p:ext uri="{D42A27DB-BD31-4B8C-83A1-F6EECF244321}">
                <p14:modId xmlns:p14="http://schemas.microsoft.com/office/powerpoint/2010/main" val="2700048646"/>
              </p:ext>
            </p:extLst>
          </p:nvPr>
        </p:nvGraphicFramePr>
        <p:xfrm>
          <a:off x="4352115" y="4237354"/>
          <a:ext cx="3183813" cy="750429"/>
        </p:xfrm>
        <a:graphic>
          <a:graphicData uri="http://schemas.openxmlformats.org/presentationml/2006/ole">
            <mc:AlternateContent xmlns:mc="http://schemas.openxmlformats.org/markup-compatibility/2006">
              <mc:Choice xmlns:v="urn:schemas-microsoft-com:vml" Requires="v">
                <p:oleObj spid="_x0000_s434299" name="Equation" r:id="rId3" imgW="3340080" imgH="787320" progId="Equation.DSMT4">
                  <p:embed/>
                </p:oleObj>
              </mc:Choice>
              <mc:Fallback>
                <p:oleObj name="Equation" r:id="rId3" imgW="3340080" imgH="787320" progId="Equation.DSMT4">
                  <p:embed/>
                  <p:pic>
                    <p:nvPicPr>
                      <p:cNvPr id="0" name="Picture 48" descr="v(a) = lim_(h right arrow 0) ((f(a + h) minus f(a))/h)"/>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115" y="4237354"/>
                        <a:ext cx="3183813" cy="750429"/>
                      </a:xfrm>
                      <a:prstGeom prst="rect">
                        <a:avLst/>
                      </a:prstGeom>
                      <a:noFill/>
                      <a:extLst/>
                    </p:spPr>
                  </p:pic>
                </p:oleObj>
              </mc:Fallback>
            </mc:AlternateContent>
          </a:graphicData>
        </a:graphic>
      </p:graphicFrame>
      <p:sp>
        <p:nvSpPr>
          <p:cNvPr id="6" name="Content Placeholder 5">
            <a:extLst>
              <a:ext uri="{FF2B5EF4-FFF2-40B4-BE49-F238E27FC236}">
                <a16:creationId xmlns:a16="http://schemas.microsoft.com/office/drawing/2014/main" xmlns="" id="{5AE99B94-D981-4D86-B06D-02F071FA520D}"/>
              </a:ext>
            </a:extLst>
          </p:cNvPr>
          <p:cNvSpPr>
            <a:spLocks noGrp="1"/>
          </p:cNvSpPr>
          <p:nvPr>
            <p:ph sz="quarter" idx="26"/>
          </p:nvPr>
        </p:nvSpPr>
        <p:spPr>
          <a:xfrm>
            <a:off x="736600" y="5277927"/>
            <a:ext cx="10718800" cy="1201701"/>
          </a:xfrm>
        </p:spPr>
        <p:txBody>
          <a:bodyPr/>
          <a:lstStyle/>
          <a:p>
            <a:r>
              <a:rPr lang="en-US" dirty="0"/>
              <a:t>provided that this limit exists</a:t>
            </a:r>
            <a:r>
              <a:rPr lang="en-US" dirty="0" smtClean="0"/>
              <a:t>. </a:t>
            </a:r>
          </a:p>
          <a:p>
            <a:r>
              <a:rPr lang="en-US" altLang="en-US" dirty="0" smtClean="0"/>
              <a:t>This </a:t>
            </a:r>
            <a:r>
              <a:rPr lang="en-US" altLang="en-US" dirty="0"/>
              <a:t>means that the velocity at time </a:t>
            </a:r>
            <a:r>
              <a:rPr lang="en-US" altLang="en-US" i="1" dirty="0"/>
              <a:t>t</a:t>
            </a:r>
            <a:r>
              <a:rPr lang="en-US" altLang="en-US" dirty="0"/>
              <a:t> = </a:t>
            </a:r>
            <a:r>
              <a:rPr lang="en-US" altLang="en-US" i="1" dirty="0"/>
              <a:t>a</a:t>
            </a:r>
            <a:r>
              <a:rPr lang="en-US" altLang="en-US" dirty="0"/>
              <a:t> is equal to the slope of the tangent line at </a:t>
            </a:r>
            <a:r>
              <a:rPr lang="en-US" altLang="en-US" i="1" dirty="0"/>
              <a:t>P</a:t>
            </a:r>
            <a:r>
              <a:rPr lang="en-US" altLang="en-US" dirty="0"/>
              <a:t>.</a:t>
            </a:r>
          </a:p>
        </p:txBody>
      </p:sp>
    </p:spTree>
    <p:extLst>
      <p:ext uri="{BB962C8B-B14F-4D97-AF65-F5344CB8AC3E}">
        <p14:creationId xmlns:p14="http://schemas.microsoft.com/office/powerpoint/2010/main" val="3029223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2.7</a:t>
            </a:r>
            <a:endParaRPr lang="en-IN" dirty="0"/>
          </a:p>
        </p:txBody>
      </p:sp>
      <p:sp>
        <p:nvSpPr>
          <p:cNvPr id="4" name="Text Placeholder 3"/>
          <p:cNvSpPr>
            <a:spLocks noGrp="1"/>
          </p:cNvSpPr>
          <p:nvPr>
            <p:ph type="body" sz="quarter" idx="11"/>
          </p:nvPr>
        </p:nvSpPr>
        <p:spPr/>
        <p:txBody>
          <a:bodyPr/>
          <a:lstStyle/>
          <a:p>
            <a:r>
              <a:rPr lang="en-US" altLang="en-US" dirty="0" smtClean="0"/>
              <a:t>Derivatives and Rates of Change</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738AD-F67D-4656-BFAF-FA37998AAD07}"/>
              </a:ext>
            </a:extLst>
          </p:cNvPr>
          <p:cNvSpPr>
            <a:spLocks noGrp="1"/>
          </p:cNvSpPr>
          <p:nvPr>
            <p:ph type="title"/>
          </p:nvPr>
        </p:nvSpPr>
        <p:spPr>
          <a:xfrm>
            <a:off x="838200" y="402336"/>
            <a:ext cx="10515600" cy="512699"/>
          </a:xfrm>
        </p:spPr>
        <p:txBody>
          <a:bodyPr/>
          <a:lstStyle/>
          <a:p>
            <a:r>
              <a:rPr lang="en-US" altLang="en-US" dirty="0" smtClean="0"/>
              <a:t>Example 3</a:t>
            </a:r>
            <a:endParaRPr lang="en-US" dirty="0"/>
          </a:p>
        </p:txBody>
      </p:sp>
      <p:sp>
        <p:nvSpPr>
          <p:cNvPr id="7" name="Text Placeholder 6">
            <a:extLst>
              <a:ext uri="{FF2B5EF4-FFF2-40B4-BE49-F238E27FC236}">
                <a16:creationId xmlns:a16="http://schemas.microsoft.com/office/drawing/2014/main" xmlns="" id="{E9B28BA4-FFCF-453C-9A6A-068F32CF799F}"/>
              </a:ext>
            </a:extLst>
          </p:cNvPr>
          <p:cNvSpPr>
            <a:spLocks noGrp="1"/>
          </p:cNvSpPr>
          <p:nvPr>
            <p:ph type="body" sz="quarter" idx="15"/>
          </p:nvPr>
        </p:nvSpPr>
        <p:spPr>
          <a:xfrm>
            <a:off x="743576" y="1289684"/>
            <a:ext cx="10711543" cy="3346324"/>
          </a:xfrm>
        </p:spPr>
        <p:txBody>
          <a:bodyPr/>
          <a:lstStyle/>
          <a:p>
            <a:pPr>
              <a:lnSpc>
                <a:spcPct val="100000"/>
              </a:lnSpc>
              <a:spcAft>
                <a:spcPts val="600"/>
              </a:spcAft>
              <a:tabLst>
                <a:tab pos="0" algn="l"/>
              </a:tabLst>
            </a:pPr>
            <a:r>
              <a:rPr lang="en-US" altLang="en-US" dirty="0"/>
              <a:t>Suppose that a ball is dropped from the upper observation deck of the CN Tower, 450 m above the ground.</a:t>
            </a:r>
          </a:p>
          <a:p>
            <a:pPr>
              <a:lnSpc>
                <a:spcPct val="100000"/>
              </a:lnSpc>
              <a:spcAft>
                <a:spcPts val="600"/>
              </a:spcAft>
              <a:tabLst>
                <a:tab pos="0" algn="l"/>
              </a:tabLst>
            </a:pPr>
            <a:r>
              <a:rPr lang="en-US" altLang="en-US" dirty="0"/>
              <a:t>(a) What is the velocity of the ball after 5 seconds?</a:t>
            </a:r>
          </a:p>
          <a:p>
            <a:pPr>
              <a:lnSpc>
                <a:spcPct val="100000"/>
              </a:lnSpc>
              <a:spcAft>
                <a:spcPts val="600"/>
              </a:spcAft>
              <a:tabLst>
                <a:tab pos="0" algn="l"/>
              </a:tabLst>
            </a:pPr>
            <a:r>
              <a:rPr lang="en-US" altLang="en-US" dirty="0"/>
              <a:t>(b) How fast is the ball traveling when it hits the ground?</a:t>
            </a:r>
          </a:p>
          <a:p>
            <a:pPr>
              <a:lnSpc>
                <a:spcPct val="100000"/>
              </a:lnSpc>
              <a:spcAft>
                <a:spcPts val="600"/>
              </a:spcAft>
              <a:tabLst>
                <a:tab pos="0" algn="l"/>
              </a:tabLst>
            </a:pPr>
            <a:r>
              <a:rPr lang="en-US" altLang="en-US" dirty="0">
                <a:solidFill>
                  <a:srgbClr val="0079C2"/>
                </a:solidFill>
              </a:rPr>
              <a:t>Solution:</a:t>
            </a:r>
          </a:p>
          <a:p>
            <a:pPr>
              <a:lnSpc>
                <a:spcPct val="100000"/>
              </a:lnSpc>
              <a:spcAft>
                <a:spcPts val="600"/>
              </a:spcAft>
            </a:pPr>
            <a:r>
              <a:rPr lang="en-IN" dirty="0" smtClean="0"/>
              <a:t>Since two different velocities are requested, it’s efficient to start by finding the velocity at a general time </a:t>
            </a:r>
            <a:r>
              <a:rPr lang="en-IN" i="1" dirty="0" smtClean="0"/>
              <a:t>t = a.</a:t>
            </a:r>
            <a:endParaRPr lang="en-US" altLang="en-US" dirty="0"/>
          </a:p>
        </p:txBody>
      </p:sp>
    </p:spTree>
    <p:extLst>
      <p:ext uri="{BB962C8B-B14F-4D97-AF65-F5344CB8AC3E}">
        <p14:creationId xmlns:p14="http://schemas.microsoft.com/office/powerpoint/2010/main" val="327133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Example 3 – Solution</a:t>
            </a:r>
            <a:r>
              <a:rPr lang="en-US" altLang="en-US" i="1" dirty="0"/>
              <a:t> </a:t>
            </a:r>
            <a:r>
              <a:rPr lang="en-US" altLang="en-US" dirty="0"/>
              <a:t>(1 of 4)</a:t>
            </a:r>
            <a:endParaRPr lang="en-US" dirty="0"/>
          </a:p>
        </p:txBody>
      </p:sp>
      <p:sp>
        <p:nvSpPr>
          <p:cNvPr id="2" name="Content Placeholder 1"/>
          <p:cNvSpPr>
            <a:spLocks noGrp="1"/>
          </p:cNvSpPr>
          <p:nvPr>
            <p:ph sz="quarter" idx="23"/>
          </p:nvPr>
        </p:nvSpPr>
        <p:spPr>
          <a:xfrm>
            <a:off x="736600" y="1336348"/>
            <a:ext cx="4103414" cy="319033"/>
          </a:xfrm>
        </p:spPr>
        <p:txBody>
          <a:bodyPr/>
          <a:lstStyle/>
          <a:p>
            <a:r>
              <a:rPr lang="en-US" altLang="en-US" dirty="0"/>
              <a:t>Using the equation of </a:t>
            </a:r>
            <a:r>
              <a:rPr lang="en-US" altLang="en-US" dirty="0" smtClean="0"/>
              <a:t>motion</a:t>
            </a:r>
            <a:endParaRPr lang="en-US" dirty="0"/>
          </a:p>
        </p:txBody>
      </p:sp>
      <p:graphicFrame>
        <p:nvGraphicFramePr>
          <p:cNvPr id="7" name="Content Placeholder 6" descr="s = f(t) = 4.9 t^2, we have"/>
          <p:cNvGraphicFramePr>
            <a:graphicFrameLocks noGrp="1" noChangeAspect="1"/>
          </p:cNvGraphicFramePr>
          <p:nvPr>
            <p:ph sz="quarter" idx="24"/>
            <p:extLst>
              <p:ext uri="{D42A27DB-BD31-4B8C-83A1-F6EECF244321}">
                <p14:modId xmlns:p14="http://schemas.microsoft.com/office/powerpoint/2010/main" val="3528710824"/>
              </p:ext>
            </p:extLst>
          </p:nvPr>
        </p:nvGraphicFramePr>
        <p:xfrm>
          <a:off x="4710114" y="1287801"/>
          <a:ext cx="3424893" cy="422971"/>
        </p:xfrm>
        <a:graphic>
          <a:graphicData uri="http://schemas.openxmlformats.org/presentationml/2006/ole">
            <mc:AlternateContent xmlns:mc="http://schemas.openxmlformats.org/markup-compatibility/2006">
              <mc:Choice xmlns:v="urn:schemas-microsoft-com:vml" Requires="v">
                <p:oleObj spid="_x0000_s456772" name="Equation" r:id="rId3" imgW="3301920" imgH="406080" progId="Equation.DSMT4">
                  <p:embed/>
                </p:oleObj>
              </mc:Choice>
              <mc:Fallback>
                <p:oleObj name="Equation" r:id="rId3" imgW="3301920" imgH="406080" progId="Equation.DSMT4">
                  <p:embed/>
                  <p:pic>
                    <p:nvPicPr>
                      <p:cNvPr id="0" name=""/>
                      <p:cNvPicPr/>
                      <p:nvPr/>
                    </p:nvPicPr>
                    <p:blipFill>
                      <a:blip r:embed="rId4"/>
                      <a:stretch>
                        <a:fillRect/>
                      </a:stretch>
                    </p:blipFill>
                    <p:spPr>
                      <a:xfrm>
                        <a:off x="4710114" y="1287801"/>
                        <a:ext cx="3424893" cy="422971"/>
                      </a:xfrm>
                      <a:prstGeom prst="rect">
                        <a:avLst/>
                      </a:prstGeom>
                    </p:spPr>
                  </p:pic>
                </p:oleObj>
              </mc:Fallback>
            </mc:AlternateContent>
          </a:graphicData>
        </a:graphic>
      </p:graphicFrame>
      <p:pic>
        <p:nvPicPr>
          <p:cNvPr id="8" name="Content Placeholder 7" descr="(Item 1). v(a) = lim_(h right arrow 0) ((f(a + h) minus f(a))∕h) = lim_(h right arrow 0) ((4.9 (a + h)^2 minus 4.9 a^2)∕h).&#10;(Item 2). = lim_(h right arrow 0) ((4.9 (a^2 + 2 a h + h^2 minus a^2)∕h) =  lim_(h right arrow 0) ((4.9 (2 a h + h^2)∕h)&#10;(Item 3). = lim_(h right arrow 0) ((4.9 h (2 a + h)∕h) =  lim_(h right arrow 0) (4.9 h (2 a + h)) = 9.8 a"/>
          <p:cNvPicPr>
            <a:picLocks noGrp="1" noChangeAspect="1"/>
          </p:cNvPicPr>
          <p:nvPr>
            <p:ph sz="quarter" idx="25"/>
          </p:nvPr>
        </p:nvPicPr>
        <p:blipFill>
          <a:blip r:embed="rId5"/>
          <a:stretch>
            <a:fillRect/>
          </a:stretch>
        </p:blipFill>
        <p:spPr>
          <a:xfrm>
            <a:off x="2424727" y="2180150"/>
            <a:ext cx="6983160" cy="2594742"/>
          </a:xfrm>
          <a:prstGeom prst="rect">
            <a:avLst/>
          </a:prstGeom>
        </p:spPr>
      </p:pic>
    </p:spTree>
    <p:extLst>
      <p:ext uri="{BB962C8B-B14F-4D97-AF65-F5344CB8AC3E}">
        <p14:creationId xmlns:p14="http://schemas.microsoft.com/office/powerpoint/2010/main" val="2642450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ABF76-E990-4853-B13E-9211AEE9EA9C}"/>
              </a:ext>
            </a:extLst>
          </p:cNvPr>
          <p:cNvSpPr>
            <a:spLocks noGrp="1"/>
          </p:cNvSpPr>
          <p:nvPr>
            <p:ph type="title"/>
          </p:nvPr>
        </p:nvSpPr>
        <p:spPr/>
        <p:txBody>
          <a:bodyPr/>
          <a:lstStyle/>
          <a:p>
            <a:r>
              <a:rPr lang="en-US" altLang="en-US" dirty="0"/>
              <a:t>Example 3 – Solution</a:t>
            </a:r>
            <a:r>
              <a:rPr lang="en-US" altLang="en-US" i="1" dirty="0"/>
              <a:t> </a:t>
            </a:r>
            <a:r>
              <a:rPr lang="en-US" altLang="en-US" b="0" dirty="0"/>
              <a:t>(2 of 4)</a:t>
            </a:r>
            <a:endParaRPr lang="en-US" dirty="0"/>
          </a:p>
        </p:txBody>
      </p:sp>
      <p:sp>
        <p:nvSpPr>
          <p:cNvPr id="4" name="Content Placeholder 3">
            <a:extLst>
              <a:ext uri="{FF2B5EF4-FFF2-40B4-BE49-F238E27FC236}">
                <a16:creationId xmlns:a16="http://schemas.microsoft.com/office/drawing/2014/main" xmlns="" id="{DC599741-6ECF-49CB-90A9-6D4F435C06B7}"/>
              </a:ext>
            </a:extLst>
          </p:cNvPr>
          <p:cNvSpPr>
            <a:spLocks noGrp="1"/>
          </p:cNvSpPr>
          <p:nvPr>
            <p:ph sz="quarter" idx="24"/>
          </p:nvPr>
        </p:nvSpPr>
        <p:spPr>
          <a:xfrm>
            <a:off x="736600" y="1415386"/>
            <a:ext cx="6593348" cy="346075"/>
          </a:xfrm>
        </p:spPr>
        <p:txBody>
          <a:bodyPr/>
          <a:lstStyle/>
          <a:p>
            <a:r>
              <a:rPr lang="en-US" altLang="en-US" dirty="0"/>
              <a:t>(a) The velocity after 5 </a:t>
            </a:r>
            <a:r>
              <a:rPr lang="en-IN" altLang="en-US" dirty="0"/>
              <a:t>seconds</a:t>
            </a:r>
            <a:r>
              <a:rPr lang="en-US" altLang="en-US" dirty="0"/>
              <a:t> is </a:t>
            </a:r>
            <a:r>
              <a:rPr lang="en-US" altLang="en-US" i="1" dirty="0"/>
              <a:t>v</a:t>
            </a:r>
            <a:r>
              <a:rPr lang="en-US" altLang="en-US" dirty="0"/>
              <a:t>(5) = (9.8)(5) </a:t>
            </a:r>
          </a:p>
        </p:txBody>
      </p:sp>
      <p:sp>
        <p:nvSpPr>
          <p:cNvPr id="5" name="Content Placeholder 4">
            <a:extLst>
              <a:ext uri="{FF2B5EF4-FFF2-40B4-BE49-F238E27FC236}">
                <a16:creationId xmlns:a16="http://schemas.microsoft.com/office/drawing/2014/main" xmlns="" id="{DE0A1378-6E88-452C-ACBA-301FAA87697F}"/>
              </a:ext>
            </a:extLst>
          </p:cNvPr>
          <p:cNvSpPr>
            <a:spLocks noGrp="1"/>
          </p:cNvSpPr>
          <p:nvPr>
            <p:ph sz="quarter" idx="25"/>
          </p:nvPr>
        </p:nvSpPr>
        <p:spPr>
          <a:xfrm>
            <a:off x="5987025" y="2014847"/>
            <a:ext cx="1269181" cy="346075"/>
          </a:xfrm>
        </p:spPr>
        <p:txBody>
          <a:bodyPr/>
          <a:lstStyle/>
          <a:p>
            <a:r>
              <a:rPr lang="en-US" altLang="en-US" dirty="0"/>
              <a:t>= 49 m/s.</a:t>
            </a:r>
            <a:endParaRPr lang="en-US" dirty="0"/>
          </a:p>
        </p:txBody>
      </p:sp>
    </p:spTree>
    <p:extLst>
      <p:ext uri="{BB962C8B-B14F-4D97-AF65-F5344CB8AC3E}">
        <p14:creationId xmlns:p14="http://schemas.microsoft.com/office/powerpoint/2010/main" val="787347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2DF02-9D5E-4B3E-8A4E-6BC3D8CCE4F8}"/>
              </a:ext>
            </a:extLst>
          </p:cNvPr>
          <p:cNvSpPr>
            <a:spLocks noGrp="1"/>
          </p:cNvSpPr>
          <p:nvPr>
            <p:ph type="title"/>
          </p:nvPr>
        </p:nvSpPr>
        <p:spPr/>
        <p:txBody>
          <a:bodyPr/>
          <a:lstStyle/>
          <a:p>
            <a:r>
              <a:rPr lang="en-US" altLang="en-US" dirty="0"/>
              <a:t>Example 3 – Solution</a:t>
            </a:r>
            <a:r>
              <a:rPr lang="en-US" altLang="en-US" i="1" dirty="0"/>
              <a:t> </a:t>
            </a:r>
            <a:r>
              <a:rPr lang="en-US" altLang="en-US" b="0" dirty="0"/>
              <a:t>(3 </a:t>
            </a:r>
            <a:r>
              <a:rPr lang="en-US" altLang="en-US" b="0" dirty="0" smtClean="0"/>
              <a:t>of </a:t>
            </a:r>
            <a:r>
              <a:rPr lang="en-US" altLang="en-US" b="0" dirty="0"/>
              <a:t>4)</a:t>
            </a:r>
            <a:endParaRPr lang="en-US" dirty="0"/>
          </a:p>
        </p:txBody>
      </p:sp>
      <p:sp>
        <p:nvSpPr>
          <p:cNvPr id="3" name="Content Placeholder 2">
            <a:extLst>
              <a:ext uri="{FF2B5EF4-FFF2-40B4-BE49-F238E27FC236}">
                <a16:creationId xmlns:a16="http://schemas.microsoft.com/office/drawing/2014/main" xmlns="" id="{A945CA3E-396B-4327-9638-82F233199B32}"/>
              </a:ext>
            </a:extLst>
          </p:cNvPr>
          <p:cNvSpPr>
            <a:spLocks noGrp="1"/>
          </p:cNvSpPr>
          <p:nvPr>
            <p:ph sz="quarter" idx="23"/>
          </p:nvPr>
        </p:nvSpPr>
        <p:spPr>
          <a:xfrm>
            <a:off x="736600" y="1289049"/>
            <a:ext cx="10718800" cy="767097"/>
          </a:xfrm>
        </p:spPr>
        <p:txBody>
          <a:bodyPr/>
          <a:lstStyle/>
          <a:p>
            <a:pPr marL="457200" indent="-457200">
              <a:lnSpc>
                <a:spcPct val="100000"/>
              </a:lnSpc>
            </a:pPr>
            <a:r>
              <a:rPr lang="en-US" altLang="en-US" dirty="0"/>
              <a:t>(b) Since the observation deck is 450 m above the ground, the ball will hit the ground at the time </a:t>
            </a:r>
            <a:r>
              <a:rPr lang="en-US" altLang="en-US" i="1" dirty="0"/>
              <a:t>t</a:t>
            </a:r>
            <a:r>
              <a:rPr lang="en-US" altLang="en-US" dirty="0"/>
              <a:t> when </a:t>
            </a:r>
            <a:r>
              <a:rPr lang="en-US" altLang="en-US" i="1" dirty="0"/>
              <a:t>s</a:t>
            </a:r>
            <a:r>
              <a:rPr lang="en-US" altLang="en-US" dirty="0"/>
              <a:t>(</a:t>
            </a:r>
            <a:r>
              <a:rPr lang="en-US" altLang="en-US" i="1" dirty="0"/>
              <a:t>t</a:t>
            </a:r>
            <a:r>
              <a:rPr lang="en-US" altLang="en-US" dirty="0"/>
              <a:t>) = 450, that is,</a:t>
            </a:r>
          </a:p>
        </p:txBody>
      </p:sp>
      <p:graphicFrame>
        <p:nvGraphicFramePr>
          <p:cNvPr id="13" name="Content Placeholder 12" descr="4.9 t^2 = 450">
            <a:extLst>
              <a:ext uri="{FF2B5EF4-FFF2-40B4-BE49-F238E27FC236}">
                <a16:creationId xmlns:a16="http://schemas.microsoft.com/office/drawing/2014/main" xmlns="" id="{74554ECD-538A-4E1F-8443-BBD81581EDBB}"/>
              </a:ext>
            </a:extLst>
          </p:cNvPr>
          <p:cNvGraphicFramePr>
            <a:graphicFrameLocks noGrp="1" noChangeAspect="1"/>
          </p:cNvGraphicFramePr>
          <p:nvPr>
            <p:ph sz="quarter" idx="24"/>
            <p:extLst>
              <p:ext uri="{D42A27DB-BD31-4B8C-83A1-F6EECF244321}">
                <p14:modId xmlns:p14="http://schemas.microsoft.com/office/powerpoint/2010/main" val="1018054157"/>
              </p:ext>
            </p:extLst>
          </p:nvPr>
        </p:nvGraphicFramePr>
        <p:xfrm>
          <a:off x="5311775" y="2476270"/>
          <a:ext cx="1562100" cy="355600"/>
        </p:xfrm>
        <a:graphic>
          <a:graphicData uri="http://schemas.openxmlformats.org/presentationml/2006/ole">
            <mc:AlternateContent xmlns:mc="http://schemas.openxmlformats.org/markup-compatibility/2006">
              <mc:Choice xmlns:v="urn:schemas-microsoft-com:vml" Requires="v">
                <p:oleObj spid="_x0000_s437490" name="Equation" r:id="rId3" imgW="1562040" imgH="355320" progId="Equation.DSMT4">
                  <p:embed/>
                </p:oleObj>
              </mc:Choice>
              <mc:Fallback>
                <p:oleObj name="Equation" r:id="rId3" imgW="1562040" imgH="355320" progId="Equation.DSMT4">
                  <p:embed/>
                  <p:pic>
                    <p:nvPicPr>
                      <p:cNvPr id="0" name="Picture 94" descr="4.9 t^2 = 45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775" y="2476270"/>
                        <a:ext cx="15621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342ADCCF-C3EF-4781-BBA9-6CFEE65D24EC}"/>
              </a:ext>
            </a:extLst>
          </p:cNvPr>
          <p:cNvSpPr>
            <a:spLocks noGrp="1"/>
          </p:cNvSpPr>
          <p:nvPr>
            <p:ph sz="quarter" idx="25"/>
          </p:nvPr>
        </p:nvSpPr>
        <p:spPr>
          <a:xfrm>
            <a:off x="736600" y="3277032"/>
            <a:ext cx="2107184" cy="356730"/>
          </a:xfrm>
        </p:spPr>
        <p:txBody>
          <a:bodyPr/>
          <a:lstStyle/>
          <a:p>
            <a:r>
              <a:rPr lang="en-US" altLang="en-US" dirty="0"/>
              <a:t>This gives</a:t>
            </a:r>
            <a:endParaRPr lang="en-US" dirty="0"/>
          </a:p>
        </p:txBody>
      </p:sp>
      <p:graphicFrame>
        <p:nvGraphicFramePr>
          <p:cNvPr id="15" name="Content Placeholder 14" descr="t^2 = (450∕4.9) and t = (sqrt(450∕4.9)) approximately 9.6 seconds">
            <a:extLst>
              <a:ext uri="{FF2B5EF4-FFF2-40B4-BE49-F238E27FC236}">
                <a16:creationId xmlns:a16="http://schemas.microsoft.com/office/drawing/2014/main" xmlns="" id="{BECD30FE-6EFC-4B22-A455-21F115AB2116}"/>
              </a:ext>
            </a:extLst>
          </p:cNvPr>
          <p:cNvGraphicFramePr>
            <a:graphicFrameLocks noGrp="1" noChangeAspect="1"/>
          </p:cNvGraphicFramePr>
          <p:nvPr>
            <p:ph sz="quarter" idx="26"/>
            <p:extLst>
              <p:ext uri="{D42A27DB-BD31-4B8C-83A1-F6EECF244321}">
                <p14:modId xmlns:p14="http://schemas.microsoft.com/office/powerpoint/2010/main" val="1700382727"/>
              </p:ext>
            </p:extLst>
          </p:nvPr>
        </p:nvGraphicFramePr>
        <p:xfrm>
          <a:off x="2992438" y="4021138"/>
          <a:ext cx="4889500" cy="860425"/>
        </p:xfrm>
        <a:graphic>
          <a:graphicData uri="http://schemas.openxmlformats.org/presentationml/2006/ole">
            <mc:AlternateContent xmlns:mc="http://schemas.openxmlformats.org/markup-compatibility/2006">
              <mc:Choice xmlns:v="urn:schemas-microsoft-com:vml" Requires="v">
                <p:oleObj spid="_x0000_s437491" name="Equation" r:id="rId5" imgW="4762440" imgH="838080" progId="Equation.DSMT4">
                  <p:embed/>
                </p:oleObj>
              </mc:Choice>
              <mc:Fallback>
                <p:oleObj name="Equation" r:id="rId5" imgW="4762440" imgH="838080" progId="Equation.DSMT4">
                  <p:embed/>
                  <p:pic>
                    <p:nvPicPr>
                      <p:cNvPr id="0" name="Picture 95" descr="t^2 (450/4.9) and t (sqrt(450/4.9)) approximately 9.6 seconds"/>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2438" y="4021138"/>
                        <a:ext cx="48895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8339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3AE17-5E01-448D-A962-59E0129CDEBB}"/>
              </a:ext>
            </a:extLst>
          </p:cNvPr>
          <p:cNvSpPr>
            <a:spLocks noGrp="1"/>
          </p:cNvSpPr>
          <p:nvPr>
            <p:ph type="title"/>
          </p:nvPr>
        </p:nvSpPr>
        <p:spPr/>
        <p:txBody>
          <a:bodyPr/>
          <a:lstStyle/>
          <a:p>
            <a:r>
              <a:rPr lang="en-US" altLang="en-US" dirty="0"/>
              <a:t>Example 3 – Solution</a:t>
            </a:r>
            <a:r>
              <a:rPr lang="en-US" altLang="en-US" i="1" dirty="0"/>
              <a:t> </a:t>
            </a:r>
            <a:r>
              <a:rPr lang="en-US" altLang="en-US" b="0" dirty="0"/>
              <a:t>(4 of 4)</a:t>
            </a:r>
            <a:endParaRPr lang="en-US" dirty="0"/>
          </a:p>
        </p:txBody>
      </p:sp>
      <p:sp>
        <p:nvSpPr>
          <p:cNvPr id="3" name="Content Placeholder 2">
            <a:extLst>
              <a:ext uri="{FF2B5EF4-FFF2-40B4-BE49-F238E27FC236}">
                <a16:creationId xmlns:a16="http://schemas.microsoft.com/office/drawing/2014/main" xmlns="" id="{9B8D104D-E8F1-4DC7-9FC9-DC0769460092}"/>
              </a:ext>
            </a:extLst>
          </p:cNvPr>
          <p:cNvSpPr>
            <a:spLocks noGrp="1"/>
          </p:cNvSpPr>
          <p:nvPr>
            <p:ph sz="quarter" idx="23"/>
          </p:nvPr>
        </p:nvSpPr>
        <p:spPr>
          <a:xfrm>
            <a:off x="736600" y="1289050"/>
            <a:ext cx="7767320" cy="477838"/>
          </a:xfrm>
        </p:spPr>
        <p:txBody>
          <a:bodyPr/>
          <a:lstStyle/>
          <a:p>
            <a:pPr>
              <a:lnSpc>
                <a:spcPct val="100000"/>
              </a:lnSpc>
            </a:pPr>
            <a:r>
              <a:rPr lang="en-US" altLang="en-US" dirty="0"/>
              <a:t> The velocity of the ball as it hits the ground is therefore</a:t>
            </a:r>
            <a:endParaRPr lang="en-US" dirty="0"/>
          </a:p>
        </p:txBody>
      </p:sp>
      <p:graphicFrame>
        <p:nvGraphicFramePr>
          <p:cNvPr id="8" name="Content Placeholder 7" descr="(Item 1). v(sqrt(450∕4.9)) = 9.8(sqrt(450∕4.9))&#10;(Item 2). approximately 94 meters per second">
            <a:extLst>
              <a:ext uri="{FF2B5EF4-FFF2-40B4-BE49-F238E27FC236}">
                <a16:creationId xmlns:a16="http://schemas.microsoft.com/office/drawing/2014/main" xmlns="" id="{1BC22713-1B1D-4EE5-A6D7-C2CDA2F9A8AA}"/>
              </a:ext>
            </a:extLst>
          </p:cNvPr>
          <p:cNvGraphicFramePr>
            <a:graphicFrameLocks noGrp="1" noChangeAspect="1"/>
          </p:cNvGraphicFramePr>
          <p:nvPr>
            <p:ph sz="quarter" idx="24"/>
            <p:extLst>
              <p:ext uri="{D42A27DB-BD31-4B8C-83A1-F6EECF244321}">
                <p14:modId xmlns:p14="http://schemas.microsoft.com/office/powerpoint/2010/main" val="957355078"/>
              </p:ext>
            </p:extLst>
          </p:nvPr>
        </p:nvGraphicFramePr>
        <p:xfrm>
          <a:off x="4279901" y="1946275"/>
          <a:ext cx="3136899" cy="1237575"/>
        </p:xfrm>
        <a:graphic>
          <a:graphicData uri="http://schemas.openxmlformats.org/presentationml/2006/ole">
            <mc:AlternateContent xmlns:mc="http://schemas.openxmlformats.org/markup-compatibility/2006">
              <mc:Choice xmlns:v="urn:schemas-microsoft-com:vml" Requires="v">
                <p:oleObj spid="_x0000_s438394" name="Equation" r:id="rId3" imgW="3606480" imgH="1422360" progId="Equation.DSMT4">
                  <p:embed/>
                </p:oleObj>
              </mc:Choice>
              <mc:Fallback>
                <p:oleObj name="Equation" r:id="rId3" imgW="3606480" imgH="1422360" progId="Equation.DSMT4">
                  <p:embed/>
                  <p:pic>
                    <p:nvPicPr>
                      <p:cNvPr id="0" name="Picture 48" descr="v(sqrt(450/4.9)) = 9.8(sqrt(450/4.9))&#10;approximately 94 meters per second&#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901" y="1946275"/>
                        <a:ext cx="3136899" cy="123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3156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Derivatives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858C0-57D6-4BB4-8F92-7D6F1C0E4D3C}"/>
              </a:ext>
            </a:extLst>
          </p:cNvPr>
          <p:cNvSpPr>
            <a:spLocks noGrp="1"/>
          </p:cNvSpPr>
          <p:nvPr>
            <p:ph type="title"/>
          </p:nvPr>
        </p:nvSpPr>
        <p:spPr/>
        <p:txBody>
          <a:bodyPr/>
          <a:lstStyle/>
          <a:p>
            <a:r>
              <a:rPr lang="en-US" altLang="en-US" dirty="0"/>
              <a:t>Derivatives </a:t>
            </a:r>
            <a:r>
              <a:rPr lang="en-US" altLang="en-US" b="0" dirty="0"/>
              <a:t>(1 of 4)</a:t>
            </a:r>
            <a:endParaRPr lang="en-US" b="0" dirty="0"/>
          </a:p>
        </p:txBody>
      </p:sp>
      <p:sp>
        <p:nvSpPr>
          <p:cNvPr id="3" name="Content Placeholder 2">
            <a:extLst>
              <a:ext uri="{FF2B5EF4-FFF2-40B4-BE49-F238E27FC236}">
                <a16:creationId xmlns:a16="http://schemas.microsoft.com/office/drawing/2014/main" xmlns="" id="{A48E164E-B435-473F-AEFB-F3388EF0D2C5}"/>
              </a:ext>
            </a:extLst>
          </p:cNvPr>
          <p:cNvSpPr>
            <a:spLocks noGrp="1"/>
          </p:cNvSpPr>
          <p:nvPr>
            <p:ph sz="quarter" idx="23"/>
          </p:nvPr>
        </p:nvSpPr>
        <p:spPr>
          <a:xfrm>
            <a:off x="736600" y="1289050"/>
            <a:ext cx="10718800" cy="1374468"/>
          </a:xfrm>
        </p:spPr>
        <p:txBody>
          <a:bodyPr/>
          <a:lstStyle/>
          <a:p>
            <a:pPr>
              <a:lnSpc>
                <a:spcPct val="100000"/>
              </a:lnSpc>
              <a:spcAft>
                <a:spcPts val="600"/>
              </a:spcAft>
              <a:tabLst>
                <a:tab pos="0" algn="l"/>
              </a:tabLst>
            </a:pPr>
            <a:r>
              <a:rPr lang="en-US" altLang="en-US" dirty="0"/>
              <a:t>We have seen that the same type of limit arises in finding the slope of a tangent line (Equation 2) or the velocity of an object </a:t>
            </a:r>
            <a:r>
              <a:rPr lang="en-US" altLang="en-US" dirty="0" smtClean="0"/>
              <a:t>(Definition </a:t>
            </a:r>
            <a:r>
              <a:rPr lang="en-US" altLang="en-US" dirty="0"/>
              <a:t>3</a:t>
            </a:r>
            <a:r>
              <a:rPr lang="en-US" altLang="en-US" dirty="0" smtClean="0"/>
              <a:t>).</a:t>
            </a:r>
            <a:endParaRPr lang="en-US" altLang="en-US" dirty="0"/>
          </a:p>
          <a:p>
            <a:pPr>
              <a:lnSpc>
                <a:spcPct val="100000"/>
              </a:lnSpc>
              <a:spcAft>
                <a:spcPts val="600"/>
              </a:spcAft>
              <a:tabLst>
                <a:tab pos="0" algn="l"/>
              </a:tabLst>
            </a:pPr>
            <a:r>
              <a:rPr lang="en-US" altLang="en-US" dirty="0"/>
              <a:t>In fact, limits of the form</a:t>
            </a:r>
          </a:p>
        </p:txBody>
      </p:sp>
      <p:graphicFrame>
        <p:nvGraphicFramePr>
          <p:cNvPr id="8" name="Content Placeholder 7" descr="lim_(h right arrow 0) ((f(a + h) minus f(a))∕h)">
            <a:extLst>
              <a:ext uri="{FF2B5EF4-FFF2-40B4-BE49-F238E27FC236}">
                <a16:creationId xmlns:a16="http://schemas.microsoft.com/office/drawing/2014/main" xmlns="" id="{8A9D06D7-9AC3-40AD-B1C1-D70108DE7902}"/>
              </a:ext>
            </a:extLst>
          </p:cNvPr>
          <p:cNvGraphicFramePr>
            <a:graphicFrameLocks noGrp="1" noChangeAspect="1"/>
          </p:cNvGraphicFramePr>
          <p:nvPr>
            <p:ph sz="quarter" idx="24"/>
            <p:extLst>
              <p:ext uri="{D42A27DB-BD31-4B8C-83A1-F6EECF244321}">
                <p14:modId xmlns:p14="http://schemas.microsoft.com/office/powerpoint/2010/main" val="1368565684"/>
              </p:ext>
            </p:extLst>
          </p:nvPr>
        </p:nvGraphicFramePr>
        <p:xfrm>
          <a:off x="4836796" y="2663517"/>
          <a:ext cx="2100031" cy="685559"/>
        </p:xfrm>
        <a:graphic>
          <a:graphicData uri="http://schemas.openxmlformats.org/presentationml/2006/ole">
            <mc:AlternateContent xmlns:mc="http://schemas.openxmlformats.org/markup-compatibility/2006">
              <mc:Choice xmlns:v="urn:schemas-microsoft-com:vml" Requires="v">
                <p:oleObj spid="_x0000_s439421" name="Equation" r:id="rId3" imgW="2412720" imgH="787320" progId="Equation.DSMT4">
                  <p:embed/>
                </p:oleObj>
              </mc:Choice>
              <mc:Fallback>
                <p:oleObj name="Equation" r:id="rId3" imgW="2412720" imgH="787320" progId="Equation.DSMT4">
                  <p:embed/>
                  <p:pic>
                    <p:nvPicPr>
                      <p:cNvPr id="0" name="Picture 49" descr="lim_(h right arrow 0) ((f(a + h) minus f(a))/h)&#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796" y="2663517"/>
                        <a:ext cx="2100031" cy="685559"/>
                      </a:xfrm>
                      <a:prstGeom prst="rect">
                        <a:avLst/>
                      </a:prstGeom>
                      <a:noFill/>
                      <a:extLst/>
                    </p:spPr>
                  </p:pic>
                </p:oleObj>
              </mc:Fallback>
            </mc:AlternateContent>
          </a:graphicData>
        </a:graphic>
      </p:graphicFrame>
      <p:sp>
        <p:nvSpPr>
          <p:cNvPr id="5" name="Content Placeholder 4">
            <a:extLst>
              <a:ext uri="{FF2B5EF4-FFF2-40B4-BE49-F238E27FC236}">
                <a16:creationId xmlns:a16="http://schemas.microsoft.com/office/drawing/2014/main" xmlns="" id="{C7FD6881-C884-481E-8D4B-24A39AE19BAA}"/>
              </a:ext>
            </a:extLst>
          </p:cNvPr>
          <p:cNvSpPr>
            <a:spLocks noGrp="1"/>
          </p:cNvSpPr>
          <p:nvPr>
            <p:ph sz="quarter" idx="25"/>
          </p:nvPr>
        </p:nvSpPr>
        <p:spPr>
          <a:xfrm>
            <a:off x="736600" y="3845948"/>
            <a:ext cx="10712450" cy="1829137"/>
          </a:xfrm>
        </p:spPr>
        <p:txBody>
          <a:bodyPr/>
          <a:lstStyle/>
          <a:p>
            <a:pPr>
              <a:lnSpc>
                <a:spcPct val="100000"/>
              </a:lnSpc>
              <a:spcAft>
                <a:spcPts val="600"/>
              </a:spcAft>
              <a:tabLst>
                <a:tab pos="0" algn="l"/>
              </a:tabLst>
            </a:pPr>
            <a:r>
              <a:rPr lang="en-US" altLang="en-US" dirty="0"/>
              <a:t>arise whenever we calculate a rate of change in any of the sciences or engineering, such as a rate of reaction in chemistry or a marginal cost in economics. </a:t>
            </a:r>
          </a:p>
          <a:p>
            <a:pPr>
              <a:lnSpc>
                <a:spcPct val="100000"/>
              </a:lnSpc>
              <a:spcAft>
                <a:spcPts val="600"/>
              </a:spcAft>
              <a:tabLst>
                <a:tab pos="0" algn="l"/>
              </a:tabLst>
            </a:pPr>
            <a:r>
              <a:rPr lang="en-US" altLang="en-US" dirty="0"/>
              <a:t>Since this type of limit occurs so widely, it is given a special name and notation.</a:t>
            </a:r>
          </a:p>
        </p:txBody>
      </p:sp>
    </p:spTree>
    <p:extLst>
      <p:ext uri="{BB962C8B-B14F-4D97-AF65-F5344CB8AC3E}">
        <p14:creationId xmlns:p14="http://schemas.microsoft.com/office/powerpoint/2010/main" val="40078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AE6E4-CD24-4DA6-A470-54EAC9B5590B}"/>
              </a:ext>
            </a:extLst>
          </p:cNvPr>
          <p:cNvSpPr>
            <a:spLocks noGrp="1"/>
          </p:cNvSpPr>
          <p:nvPr>
            <p:ph type="title"/>
          </p:nvPr>
        </p:nvSpPr>
        <p:spPr/>
        <p:txBody>
          <a:bodyPr/>
          <a:lstStyle/>
          <a:p>
            <a:r>
              <a:rPr lang="en-US" altLang="en-US" dirty="0"/>
              <a:t>Derivatives </a:t>
            </a:r>
            <a:r>
              <a:rPr lang="en-US" altLang="en-US" b="0" dirty="0"/>
              <a:t>(2 of 4)</a:t>
            </a:r>
            <a:endParaRPr lang="en-US" dirty="0"/>
          </a:p>
        </p:txBody>
      </p:sp>
      <p:sp>
        <p:nvSpPr>
          <p:cNvPr id="3" name="Content Placeholder 2">
            <a:extLst>
              <a:ext uri="{FF2B5EF4-FFF2-40B4-BE49-F238E27FC236}">
                <a16:creationId xmlns:a16="http://schemas.microsoft.com/office/drawing/2014/main" xmlns="" id="{1303EF9B-C02F-4CAD-B3D6-D5FAB31DD434}"/>
              </a:ext>
            </a:extLst>
          </p:cNvPr>
          <p:cNvSpPr>
            <a:spLocks noGrp="1"/>
          </p:cNvSpPr>
          <p:nvPr>
            <p:ph sz="quarter" idx="23"/>
          </p:nvPr>
        </p:nvSpPr>
        <p:spPr>
          <a:xfrm>
            <a:off x="736600" y="1289050"/>
            <a:ext cx="9705848" cy="352125"/>
          </a:xfrm>
        </p:spPr>
        <p:txBody>
          <a:bodyPr/>
          <a:lstStyle/>
          <a:p>
            <a:pPr>
              <a:lnSpc>
                <a:spcPct val="100000"/>
              </a:lnSpc>
            </a:pPr>
            <a:r>
              <a:rPr lang="es-ES_tradnl" b="1" dirty="0">
                <a:solidFill>
                  <a:srgbClr val="EF2E24"/>
                </a:solidFill>
              </a:rPr>
              <a:t>4</a:t>
            </a:r>
            <a:r>
              <a:rPr lang="de-DE" b="1" dirty="0">
                <a:solidFill>
                  <a:srgbClr val="EF2E24"/>
                </a:solidFill>
              </a:rPr>
              <a:t> Definition</a:t>
            </a:r>
            <a:r>
              <a:rPr lang="en-US" dirty="0">
                <a:solidFill>
                  <a:srgbClr val="EF2E24"/>
                </a:solidFill>
              </a:rPr>
              <a:t> </a:t>
            </a:r>
            <a:r>
              <a:rPr lang="en-US" dirty="0"/>
              <a:t>The </a:t>
            </a:r>
            <a:r>
              <a:rPr lang="en-US" b="1" dirty="0"/>
              <a:t>derivative of a function </a:t>
            </a:r>
            <a:r>
              <a:rPr lang="en-US" b="1" i="1" dirty="0"/>
              <a:t>f</a:t>
            </a:r>
            <a:r>
              <a:rPr lang="en-US" b="1" dirty="0"/>
              <a:t> at a number </a:t>
            </a:r>
            <a:r>
              <a:rPr lang="en-US" b="1" i="1" dirty="0"/>
              <a:t>a</a:t>
            </a:r>
            <a:r>
              <a:rPr lang="en-US" dirty="0"/>
              <a:t>, denoted </a:t>
            </a:r>
            <a:r>
              <a:rPr lang="en-US" dirty="0" smtClean="0"/>
              <a:t>by</a:t>
            </a:r>
            <a:endParaRPr lang="en-US" dirty="0"/>
          </a:p>
        </p:txBody>
      </p:sp>
      <p:graphicFrame>
        <p:nvGraphicFramePr>
          <p:cNvPr id="11" name="Content Placeholder 10" descr="f prime(a), is"/>
          <p:cNvGraphicFramePr>
            <a:graphicFrameLocks noGrp="1" noChangeAspect="1"/>
          </p:cNvGraphicFramePr>
          <p:nvPr>
            <p:ph sz="quarter" idx="29"/>
            <p:extLst>
              <p:ext uri="{D42A27DB-BD31-4B8C-83A1-F6EECF244321}">
                <p14:modId xmlns:p14="http://schemas.microsoft.com/office/powerpoint/2010/main" val="942736783"/>
              </p:ext>
            </p:extLst>
          </p:nvPr>
        </p:nvGraphicFramePr>
        <p:xfrm>
          <a:off x="10423525" y="1342890"/>
          <a:ext cx="984250" cy="384175"/>
        </p:xfrm>
        <a:graphic>
          <a:graphicData uri="http://schemas.openxmlformats.org/presentationml/2006/ole">
            <mc:AlternateContent xmlns:mc="http://schemas.openxmlformats.org/markup-compatibility/2006">
              <mc:Choice xmlns:v="urn:schemas-microsoft-com:vml" Requires="v">
                <p:oleObj spid="_x0000_s440666" name="Equation" r:id="rId3" imgW="520560" imgH="203040" progId="Equation.DSMT4">
                  <p:embed/>
                </p:oleObj>
              </mc:Choice>
              <mc:Fallback>
                <p:oleObj name="Equation" r:id="rId3" imgW="520560" imgH="203040" progId="Equation.DSMT4">
                  <p:embed/>
                  <p:pic>
                    <p:nvPicPr>
                      <p:cNvPr id="0" name="Picture 126" descr="f prime(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3525" y="1342890"/>
                        <a:ext cx="9842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Content Placeholder 11" descr="f prime (a) = lim_(h right arrow 0) ((f(a + h) minus f(a))∕h)">
            <a:extLst>
              <a:ext uri="{FF2B5EF4-FFF2-40B4-BE49-F238E27FC236}">
                <a16:creationId xmlns:a16="http://schemas.microsoft.com/office/drawing/2014/main" xmlns="" id="{4605D9C7-E32E-49BC-BD1E-F7FC15F8FAD0}"/>
              </a:ext>
            </a:extLst>
          </p:cNvPr>
          <p:cNvGraphicFramePr>
            <a:graphicFrameLocks noGrp="1" noChangeAspect="1"/>
          </p:cNvGraphicFramePr>
          <p:nvPr>
            <p:ph sz="quarter" idx="24"/>
            <p:extLst>
              <p:ext uri="{D42A27DB-BD31-4B8C-83A1-F6EECF244321}">
                <p14:modId xmlns:p14="http://schemas.microsoft.com/office/powerpoint/2010/main" val="3080149088"/>
              </p:ext>
            </p:extLst>
          </p:nvPr>
        </p:nvGraphicFramePr>
        <p:xfrm>
          <a:off x="4155281" y="2058193"/>
          <a:ext cx="2993691" cy="698069"/>
        </p:xfrm>
        <a:graphic>
          <a:graphicData uri="http://schemas.openxmlformats.org/presentationml/2006/ole">
            <mc:AlternateContent xmlns:mc="http://schemas.openxmlformats.org/markup-compatibility/2006">
              <mc:Choice xmlns:v="urn:schemas-microsoft-com:vml" Requires="v">
                <p:oleObj spid="_x0000_s440667" name="Equation" r:id="rId5" imgW="3377880" imgH="787320" progId="Equation.DSMT4">
                  <p:embed/>
                </p:oleObj>
              </mc:Choice>
              <mc:Fallback>
                <p:oleObj name="Equation" r:id="rId5" imgW="3377880" imgH="787320" progId="Equation.DSMT4">
                  <p:embed/>
                  <p:pic>
                    <p:nvPicPr>
                      <p:cNvPr id="0" name="Picture 124" descr="f prime(a) = lim_(h right arrow 0) ((f(a + h) minus f(a))/h)"/>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5281" y="2058193"/>
                        <a:ext cx="2993691" cy="6980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0A956A7B-6D8B-439B-9E40-44FD247AB830}"/>
              </a:ext>
            </a:extLst>
          </p:cNvPr>
          <p:cNvSpPr>
            <a:spLocks noGrp="1"/>
          </p:cNvSpPr>
          <p:nvPr>
            <p:ph sz="quarter" idx="25"/>
          </p:nvPr>
        </p:nvSpPr>
        <p:spPr>
          <a:xfrm>
            <a:off x="736600" y="2880940"/>
            <a:ext cx="2404806" cy="324300"/>
          </a:xfrm>
        </p:spPr>
        <p:txBody>
          <a:bodyPr/>
          <a:lstStyle/>
          <a:p>
            <a:r>
              <a:rPr lang="en-US" dirty="0"/>
              <a:t>if this limit exists.</a:t>
            </a:r>
          </a:p>
        </p:txBody>
      </p:sp>
      <p:sp>
        <p:nvSpPr>
          <p:cNvPr id="6" name="Content Placeholder 5">
            <a:extLst>
              <a:ext uri="{FF2B5EF4-FFF2-40B4-BE49-F238E27FC236}">
                <a16:creationId xmlns:a16="http://schemas.microsoft.com/office/drawing/2014/main" xmlns="" id="{16F80EC8-B1B2-4B7A-AF97-A1F1E92EC5C3}"/>
              </a:ext>
            </a:extLst>
          </p:cNvPr>
          <p:cNvSpPr>
            <a:spLocks noGrp="1"/>
          </p:cNvSpPr>
          <p:nvPr>
            <p:ph sz="quarter" idx="26"/>
          </p:nvPr>
        </p:nvSpPr>
        <p:spPr>
          <a:xfrm>
            <a:off x="736600" y="3466893"/>
            <a:ext cx="10718800" cy="1219816"/>
          </a:xfrm>
        </p:spPr>
        <p:txBody>
          <a:bodyPr/>
          <a:lstStyle/>
          <a:p>
            <a:pPr>
              <a:lnSpc>
                <a:spcPct val="100000"/>
              </a:lnSpc>
            </a:pPr>
            <a:r>
              <a:rPr lang="en-US" altLang="en-US" dirty="0"/>
              <a:t>If we write </a:t>
            </a:r>
            <a:r>
              <a:rPr lang="en-US" altLang="en-US" i="1" dirty="0"/>
              <a:t>x</a:t>
            </a:r>
            <a:r>
              <a:rPr lang="en-US" altLang="en-US" dirty="0"/>
              <a:t> = </a:t>
            </a:r>
            <a:r>
              <a:rPr lang="en-US" altLang="en-US" i="1" dirty="0"/>
              <a:t>a</a:t>
            </a:r>
            <a:r>
              <a:rPr lang="en-US" altLang="en-US" dirty="0"/>
              <a:t> + </a:t>
            </a:r>
            <a:r>
              <a:rPr lang="en-US" altLang="en-US" i="1" dirty="0"/>
              <a:t>h</a:t>
            </a:r>
            <a:r>
              <a:rPr lang="en-US" altLang="en-US" dirty="0"/>
              <a:t>, then we have </a:t>
            </a:r>
            <a:r>
              <a:rPr lang="en-US" altLang="en-US" i="1" dirty="0"/>
              <a:t>h</a:t>
            </a:r>
            <a:r>
              <a:rPr lang="en-US" altLang="en-US" dirty="0"/>
              <a:t> = </a:t>
            </a:r>
            <a:r>
              <a:rPr lang="en-US" altLang="en-US" i="1" dirty="0"/>
              <a:t>x</a:t>
            </a:r>
            <a:r>
              <a:rPr lang="en-US" altLang="en-US" dirty="0"/>
              <a:t> − </a:t>
            </a:r>
            <a:r>
              <a:rPr lang="en-US" altLang="en-US" i="1" dirty="0"/>
              <a:t>a</a:t>
            </a:r>
            <a:r>
              <a:rPr lang="en-US" altLang="en-US" dirty="0"/>
              <a:t> and </a:t>
            </a:r>
            <a:r>
              <a:rPr lang="en-US" altLang="en-US" i="1" dirty="0"/>
              <a:t>h</a:t>
            </a:r>
            <a:r>
              <a:rPr lang="en-US" altLang="en-US" dirty="0"/>
              <a:t> approaches 0 if and only if </a:t>
            </a:r>
            <a:r>
              <a:rPr lang="en-US" altLang="en-US" i="1" dirty="0"/>
              <a:t>x</a:t>
            </a:r>
            <a:r>
              <a:rPr lang="en-US" altLang="en-US" dirty="0"/>
              <a:t> approaches </a:t>
            </a:r>
            <a:r>
              <a:rPr lang="en-US" altLang="en-US" i="1" dirty="0"/>
              <a:t>a</a:t>
            </a:r>
            <a:r>
              <a:rPr lang="en-US" altLang="en-US" dirty="0"/>
              <a:t>. Therefore an equivalent way of stating the definition of the derivative, as we saw in finding tangent lines, is</a:t>
            </a:r>
          </a:p>
        </p:txBody>
      </p:sp>
      <p:sp>
        <p:nvSpPr>
          <p:cNvPr id="7" name="Content Placeholder 6">
            <a:extLst>
              <a:ext uri="{FF2B5EF4-FFF2-40B4-BE49-F238E27FC236}">
                <a16:creationId xmlns:a16="http://schemas.microsoft.com/office/drawing/2014/main" xmlns="" id="{15DCAA8E-7C6C-4D89-8A9F-ED1E96709971}"/>
              </a:ext>
            </a:extLst>
          </p:cNvPr>
          <p:cNvSpPr>
            <a:spLocks noGrp="1"/>
          </p:cNvSpPr>
          <p:nvPr>
            <p:ph sz="quarter" idx="27"/>
          </p:nvPr>
        </p:nvSpPr>
        <p:spPr>
          <a:xfrm>
            <a:off x="2565400" y="5298445"/>
            <a:ext cx="354781" cy="309611"/>
          </a:xfrm>
        </p:spPr>
        <p:txBody>
          <a:bodyPr/>
          <a:lstStyle/>
          <a:p>
            <a:r>
              <a:rPr lang="en-US" b="1" dirty="0">
                <a:solidFill>
                  <a:srgbClr val="EF2E24"/>
                </a:solidFill>
              </a:rPr>
              <a:t>5</a:t>
            </a:r>
          </a:p>
        </p:txBody>
      </p:sp>
      <p:graphicFrame>
        <p:nvGraphicFramePr>
          <p:cNvPr id="14" name="Content Placeholder 13" descr="f prime (a) = lim_(x right arrow a) ((f(x) minus f(a))∕(x minus a))">
            <a:extLst>
              <a:ext uri="{FF2B5EF4-FFF2-40B4-BE49-F238E27FC236}">
                <a16:creationId xmlns:a16="http://schemas.microsoft.com/office/drawing/2014/main" xmlns="" id="{EC19C7E4-AB27-4B4E-9A21-2EC8BCAAE15B}"/>
              </a:ext>
            </a:extLst>
          </p:cNvPr>
          <p:cNvGraphicFramePr>
            <a:graphicFrameLocks noGrp="1" noChangeAspect="1"/>
          </p:cNvGraphicFramePr>
          <p:nvPr>
            <p:ph sz="quarter" idx="28"/>
            <p:extLst>
              <p:ext uri="{D42A27DB-BD31-4B8C-83A1-F6EECF244321}">
                <p14:modId xmlns:p14="http://schemas.microsoft.com/office/powerpoint/2010/main" val="2058002283"/>
              </p:ext>
            </p:extLst>
          </p:nvPr>
        </p:nvGraphicFramePr>
        <p:xfrm>
          <a:off x="4729116" y="5004757"/>
          <a:ext cx="2703649" cy="737721"/>
        </p:xfrm>
        <a:graphic>
          <a:graphicData uri="http://schemas.openxmlformats.org/presentationml/2006/ole">
            <mc:AlternateContent xmlns:mc="http://schemas.openxmlformats.org/markup-compatibility/2006">
              <mc:Choice xmlns:v="urn:schemas-microsoft-com:vml" Requires="v">
                <p:oleObj spid="_x0000_s440668" name="Equation" r:id="rId7" imgW="2933640" imgH="799920" progId="Equation.DSMT4">
                  <p:embed/>
                </p:oleObj>
              </mc:Choice>
              <mc:Fallback>
                <p:oleObj name="Equation" r:id="rId7" imgW="2933640" imgH="799920" progId="Equation.DSMT4">
                  <p:embed/>
                  <p:pic>
                    <p:nvPicPr>
                      <p:cNvPr id="0" name="Picture 125" descr="f prime (a) = lim_(x right arrow a) ((f(x) minus f(a))/(x minus a))"/>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9116" y="5004757"/>
                        <a:ext cx="2703649" cy="7377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1832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882E1-47F8-4A81-B631-5093C8D7363F}"/>
              </a:ext>
            </a:extLst>
          </p:cNvPr>
          <p:cNvSpPr>
            <a:spLocks noGrp="1"/>
          </p:cNvSpPr>
          <p:nvPr>
            <p:ph type="title"/>
          </p:nvPr>
        </p:nvSpPr>
        <p:spPr/>
        <p:txBody>
          <a:bodyPr/>
          <a:lstStyle/>
          <a:p>
            <a:r>
              <a:rPr lang="en-US" altLang="en-US" dirty="0"/>
              <a:t>Example 4</a:t>
            </a:r>
            <a:r>
              <a:rPr lang="en-US" altLang="en-US" sz="2000" dirty="0"/>
              <a:t> </a:t>
            </a:r>
            <a:endParaRPr lang="en-US" dirty="0"/>
          </a:p>
        </p:txBody>
      </p:sp>
      <p:sp>
        <p:nvSpPr>
          <p:cNvPr id="3" name="Content Placeholder 2">
            <a:extLst>
              <a:ext uri="{FF2B5EF4-FFF2-40B4-BE49-F238E27FC236}">
                <a16:creationId xmlns:a16="http://schemas.microsoft.com/office/drawing/2014/main" xmlns="" id="{5B2751A0-5458-4EC1-94DD-D8C616283E07}"/>
              </a:ext>
            </a:extLst>
          </p:cNvPr>
          <p:cNvSpPr>
            <a:spLocks noGrp="1"/>
          </p:cNvSpPr>
          <p:nvPr>
            <p:ph sz="quarter" idx="23"/>
          </p:nvPr>
        </p:nvSpPr>
        <p:spPr>
          <a:xfrm>
            <a:off x="736600" y="1289050"/>
            <a:ext cx="4631813" cy="352427"/>
          </a:xfrm>
        </p:spPr>
        <p:txBody>
          <a:bodyPr/>
          <a:lstStyle/>
          <a:p>
            <a:pPr>
              <a:lnSpc>
                <a:spcPct val="100000"/>
              </a:lnSpc>
            </a:pPr>
            <a:r>
              <a:rPr lang="en-US" altLang="en-US" dirty="0"/>
              <a:t>Find the derivative of the function</a:t>
            </a:r>
            <a:endParaRPr lang="en-US" dirty="0"/>
          </a:p>
        </p:txBody>
      </p:sp>
      <p:graphicFrame>
        <p:nvGraphicFramePr>
          <p:cNvPr id="12" name="Content Placeholder 11" descr="f(x) = (x^2) minus 8 x + 9">
            <a:extLst>
              <a:ext uri="{FF2B5EF4-FFF2-40B4-BE49-F238E27FC236}">
                <a16:creationId xmlns:a16="http://schemas.microsoft.com/office/drawing/2014/main" xmlns="" id="{940DDBC1-B4D0-4FAA-B9CD-DAE6E8A198B6}"/>
              </a:ext>
            </a:extLst>
          </p:cNvPr>
          <p:cNvGraphicFramePr>
            <a:graphicFrameLocks noGrp="1" noChangeAspect="1"/>
          </p:cNvGraphicFramePr>
          <p:nvPr>
            <p:ph sz="quarter" idx="24"/>
            <p:extLst>
              <p:ext uri="{D42A27DB-BD31-4B8C-83A1-F6EECF244321}">
                <p14:modId xmlns:p14="http://schemas.microsoft.com/office/powerpoint/2010/main" val="1279962073"/>
              </p:ext>
            </p:extLst>
          </p:nvPr>
        </p:nvGraphicFramePr>
        <p:xfrm>
          <a:off x="5313363" y="1286964"/>
          <a:ext cx="2306637" cy="449263"/>
        </p:xfrm>
        <a:graphic>
          <a:graphicData uri="http://schemas.openxmlformats.org/presentationml/2006/ole">
            <mc:AlternateContent xmlns:mc="http://schemas.openxmlformats.org/markup-compatibility/2006">
              <mc:Choice xmlns:v="urn:schemas-microsoft-com:vml" Requires="v">
                <p:oleObj spid="_x0000_s441588" name="Equation" r:id="rId3" imgW="2349360" imgH="457200" progId="Equation.DSMT4">
                  <p:embed/>
                </p:oleObj>
              </mc:Choice>
              <mc:Fallback>
                <p:oleObj name="Equation" r:id="rId3" imgW="2349360" imgH="457200" progId="Equation.DSMT4">
                  <p:embed/>
                  <p:pic>
                    <p:nvPicPr>
                      <p:cNvPr id="0" name="Picture 93" descr="f(x) = (x^2) minus 8x +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363" y="1286964"/>
                        <a:ext cx="2306637"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DAE65BA6-5B05-43D3-9CCF-04553DB34794}"/>
              </a:ext>
            </a:extLst>
          </p:cNvPr>
          <p:cNvSpPr>
            <a:spLocks noGrp="1"/>
          </p:cNvSpPr>
          <p:nvPr>
            <p:ph sz="quarter" idx="25"/>
          </p:nvPr>
        </p:nvSpPr>
        <p:spPr>
          <a:xfrm>
            <a:off x="7719520" y="1306100"/>
            <a:ext cx="4259120" cy="390937"/>
          </a:xfrm>
        </p:spPr>
        <p:txBody>
          <a:bodyPr/>
          <a:lstStyle/>
          <a:p>
            <a:pPr>
              <a:lnSpc>
                <a:spcPct val="100000"/>
              </a:lnSpc>
            </a:pPr>
            <a:r>
              <a:rPr lang="en-IN" dirty="0" smtClean="0"/>
              <a:t>at the numbers (a) 2 and (b) </a:t>
            </a:r>
            <a:r>
              <a:rPr lang="en-IN" i="1" dirty="0" smtClean="0"/>
              <a:t>a.</a:t>
            </a:r>
            <a:endParaRPr lang="en-US" altLang="en-US" dirty="0"/>
          </a:p>
        </p:txBody>
      </p:sp>
      <p:sp>
        <p:nvSpPr>
          <p:cNvPr id="6" name="Content Placeholder 5">
            <a:extLst>
              <a:ext uri="{FF2B5EF4-FFF2-40B4-BE49-F238E27FC236}">
                <a16:creationId xmlns:a16="http://schemas.microsoft.com/office/drawing/2014/main" xmlns="" id="{F456762C-2703-4E27-90FD-C613B9A8DC73}"/>
              </a:ext>
            </a:extLst>
          </p:cNvPr>
          <p:cNvSpPr>
            <a:spLocks noGrp="1"/>
          </p:cNvSpPr>
          <p:nvPr>
            <p:ph sz="quarter" idx="26"/>
          </p:nvPr>
        </p:nvSpPr>
        <p:spPr>
          <a:xfrm>
            <a:off x="736600" y="2081332"/>
            <a:ext cx="4269509" cy="782346"/>
          </a:xfrm>
        </p:spPr>
        <p:txBody>
          <a:bodyPr/>
          <a:lstStyle/>
          <a:p>
            <a:pPr>
              <a:tabLst>
                <a:tab pos="0" algn="l"/>
              </a:tabLst>
            </a:pPr>
            <a:r>
              <a:rPr lang="en-US" altLang="en-US" dirty="0">
                <a:solidFill>
                  <a:srgbClr val="0079C2"/>
                </a:solidFill>
              </a:rPr>
              <a:t>Solution:</a:t>
            </a:r>
          </a:p>
          <a:p>
            <a:pPr>
              <a:tabLst>
                <a:tab pos="0" algn="l"/>
              </a:tabLst>
            </a:pPr>
            <a:r>
              <a:rPr lang="en-US" altLang="en-US" dirty="0" smtClean="0"/>
              <a:t>(a) From </a:t>
            </a:r>
            <a:r>
              <a:rPr lang="en-US" altLang="en-US" dirty="0"/>
              <a:t>Definition 4 we have</a:t>
            </a:r>
          </a:p>
        </p:txBody>
      </p:sp>
      <p:graphicFrame>
        <p:nvGraphicFramePr>
          <p:cNvPr id="14" name="Content Placeholder 13" descr="f prime(2) = lim_(h right arrow 0) ((f(2 + h) minus f(2))∕h)&#10;=  lim_(h right arrow 0) ((2 + h)^2 minus 8(2 + h) + 9 minus (negative 3))∕h)&#10;= lim_(h right arrow 0) ((4 + 4h + h^2 minus 16 minus 8h + 9 + 3)∕h)">
            <a:extLst>
              <a:ext uri="{FF2B5EF4-FFF2-40B4-BE49-F238E27FC236}">
                <a16:creationId xmlns:a16="http://schemas.microsoft.com/office/drawing/2014/main" xmlns="" id="{AB94F84C-B45F-4E32-A701-0703CB128F93}"/>
              </a:ext>
            </a:extLst>
          </p:cNvPr>
          <p:cNvGraphicFramePr>
            <a:graphicFrameLocks noGrp="1" noChangeAspect="1"/>
          </p:cNvGraphicFramePr>
          <p:nvPr>
            <p:ph sz="quarter" idx="27"/>
            <p:extLst>
              <p:ext uri="{D42A27DB-BD31-4B8C-83A1-F6EECF244321}">
                <p14:modId xmlns:p14="http://schemas.microsoft.com/office/powerpoint/2010/main" val="1339389944"/>
              </p:ext>
            </p:extLst>
          </p:nvPr>
        </p:nvGraphicFramePr>
        <p:xfrm>
          <a:off x="3821113" y="3214688"/>
          <a:ext cx="4940300" cy="2206625"/>
        </p:xfrm>
        <a:graphic>
          <a:graphicData uri="http://schemas.openxmlformats.org/presentationml/2006/ole">
            <mc:AlternateContent xmlns:mc="http://schemas.openxmlformats.org/markup-compatibility/2006">
              <mc:Choice xmlns:v="urn:schemas-microsoft-com:vml" Requires="v">
                <p:oleObj spid="_x0000_s441589" name="Equation" r:id="rId5" imgW="5829120" imgH="2603160" progId="Equation.DSMT4">
                  <p:embed/>
                </p:oleObj>
              </mc:Choice>
              <mc:Fallback>
                <p:oleObj name="Equation" r:id="rId5" imgW="5829120" imgH="2603160" progId="Equation.DSMT4">
                  <p:embed/>
                  <p:pic>
                    <p:nvPicPr>
                      <p:cNvPr id="0" name="Picture 94" descr="f prime(a) lim_(h right arrow 0) ((f(a + h) minus f(a))/h) = lim_(h right arrow 0) (([((a + h)^2) minus 8 (a + h) + 9} minus [(a^2) minus 8a + 9])/h) = lim_(h right arrow 0) (((a^2) + 2a h + (h^2) minus 8a minus 8h + 9 minus (a^2) + 8a minus 9)/h)"/>
                      <p:cNvPicPr>
                        <a:picLocks noGrp="1" noChangeAspect="1" noChangeArrowheads="1"/>
                      </p:cNvPicPr>
                      <p:nvPr/>
                    </p:nvPicPr>
                    <p:blipFill>
                      <a:blip r:embed="rId6"/>
                      <a:srcRect/>
                      <a:stretch>
                        <a:fillRect/>
                      </a:stretch>
                    </p:blipFill>
                    <p:spPr bwMode="auto">
                      <a:xfrm>
                        <a:off x="3821113" y="3214688"/>
                        <a:ext cx="4940300" cy="220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5110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E1DB4-3D5F-4E0D-B7E5-1E82E64534C9}"/>
              </a:ext>
            </a:extLst>
          </p:cNvPr>
          <p:cNvSpPr>
            <a:spLocks noGrp="1"/>
          </p:cNvSpPr>
          <p:nvPr>
            <p:ph type="title"/>
          </p:nvPr>
        </p:nvSpPr>
        <p:spPr/>
        <p:txBody>
          <a:bodyPr/>
          <a:lstStyle/>
          <a:p>
            <a:r>
              <a:rPr lang="en-US" altLang="en-US" dirty="0"/>
              <a:t>Example 4 – </a:t>
            </a:r>
            <a:r>
              <a:rPr lang="en-US" altLang="en-US" dirty="0" smtClean="0"/>
              <a:t>Solution (</a:t>
            </a:r>
            <a:r>
              <a:rPr lang="en-US" altLang="en-US" dirty="0"/>
              <a:t>1 of </a:t>
            </a:r>
            <a:r>
              <a:rPr lang="en-US" altLang="en-US" dirty="0" smtClean="0"/>
              <a:t>2)</a:t>
            </a:r>
            <a:endParaRPr lang="en-US" dirty="0"/>
          </a:p>
        </p:txBody>
      </p:sp>
      <p:graphicFrame>
        <p:nvGraphicFramePr>
          <p:cNvPr id="8" name="Content Placeholder 7" descr="= lim_(h right arrow 0) ((h^2 minus 4h)∕h)&#10;=  lim_(h right arrow 0) ((h(h minus 4))∕h)&#10;=  lim_(h right arrow 0) (h minus 4)&#10;= negative 4">
            <a:extLst>
              <a:ext uri="{FF2B5EF4-FFF2-40B4-BE49-F238E27FC236}">
                <a16:creationId xmlns:a16="http://schemas.microsoft.com/office/drawing/2014/main" xmlns="" id="{568E3155-BA62-49DD-B9E0-B8401D04DD42}"/>
              </a:ext>
            </a:extLst>
          </p:cNvPr>
          <p:cNvGraphicFramePr>
            <a:graphicFrameLocks noGrp="1" noChangeAspect="1"/>
          </p:cNvGraphicFramePr>
          <p:nvPr>
            <p:ph sz="quarter" idx="23"/>
            <p:extLst>
              <p:ext uri="{D42A27DB-BD31-4B8C-83A1-F6EECF244321}">
                <p14:modId xmlns:p14="http://schemas.microsoft.com/office/powerpoint/2010/main" val="2127872168"/>
              </p:ext>
            </p:extLst>
          </p:nvPr>
        </p:nvGraphicFramePr>
        <p:xfrm>
          <a:off x="2773910" y="1528763"/>
          <a:ext cx="2097634" cy="1837408"/>
        </p:xfrm>
        <a:graphic>
          <a:graphicData uri="http://schemas.openxmlformats.org/presentationml/2006/ole">
            <mc:AlternateContent xmlns:mc="http://schemas.openxmlformats.org/markup-compatibility/2006">
              <mc:Choice xmlns:v="urn:schemas-microsoft-com:vml" Requires="v">
                <p:oleObj spid="_x0000_s442542" name="Equation" r:id="rId3" imgW="2552400" imgH="2234880" progId="Equation.DSMT4">
                  <p:embed/>
                </p:oleObj>
              </mc:Choice>
              <mc:Fallback>
                <p:oleObj name="Equation" r:id="rId3" imgW="2552400" imgH="2234880" progId="Equation.DSMT4">
                  <p:embed/>
                  <p:pic>
                    <p:nvPicPr>
                      <p:cNvPr id="0" name="Picture 45" descr="= lim_(h right arrow 0) ((2a h + (h^2) minus 8h)/h) = lim_(h right arrow 0) (2a + h minus 8) = (2a minus 8)&#10;"/>
                      <p:cNvPicPr>
                        <a:picLocks noGrp="1" noChangeAspect="1" noChangeArrowheads="1"/>
                      </p:cNvPicPr>
                      <p:nvPr/>
                    </p:nvPicPr>
                    <p:blipFill>
                      <a:blip r:embed="rId4"/>
                      <a:srcRect/>
                      <a:stretch>
                        <a:fillRect/>
                      </a:stretch>
                    </p:blipFill>
                    <p:spPr bwMode="auto">
                      <a:xfrm>
                        <a:off x="2773910" y="1528763"/>
                        <a:ext cx="2097634" cy="1837408"/>
                      </a:xfrm>
                      <a:prstGeom prst="rect">
                        <a:avLst/>
                      </a:prstGeom>
                      <a:noFill/>
                      <a:extLst/>
                    </p:spPr>
                  </p:pic>
                </p:oleObj>
              </mc:Fallback>
            </mc:AlternateContent>
          </a:graphicData>
        </a:graphic>
      </p:graphicFrame>
      <p:sp>
        <p:nvSpPr>
          <p:cNvPr id="4" name="Content Placeholder 2">
            <a:extLst>
              <a:ext uri="{FF2B5EF4-FFF2-40B4-BE49-F238E27FC236}">
                <a16:creationId xmlns:a16="http://schemas.microsoft.com/office/drawing/2014/main" xmlns="" id="{FB3A0D3E-944C-4EFC-99BD-43A750F1B71B}"/>
              </a:ext>
            </a:extLst>
          </p:cNvPr>
          <p:cNvSpPr>
            <a:spLocks noGrp="1"/>
          </p:cNvSpPr>
          <p:nvPr>
            <p:ph sz="quarter" idx="23"/>
          </p:nvPr>
        </p:nvSpPr>
        <p:spPr>
          <a:xfrm>
            <a:off x="736600" y="3936762"/>
            <a:ext cx="477345" cy="509078"/>
          </a:xfrm>
        </p:spPr>
        <p:txBody>
          <a:bodyPr/>
          <a:lstStyle/>
          <a:p>
            <a:r>
              <a:rPr lang="en-US" dirty="0" smtClean="0"/>
              <a:t>(b)</a:t>
            </a:r>
            <a:endParaRPr lang="en-IN" dirty="0"/>
          </a:p>
        </p:txBody>
      </p:sp>
      <p:graphicFrame>
        <p:nvGraphicFramePr>
          <p:cNvPr id="6" name="Content Placeholder 7" descr="(Item 1). f prime (a) lim_(h right arrow 0) ((f(a + h) minus f(a))∕h)&#10;(Item 2).  = lim_(h right arrow 0) (([((a + h)^2) minus 8 (a + h) + 9] minus [(a^2) minus 8 a + 9])∕h) &#10;(Item 3). = lim_(h right arrow 0) (((a^2) + 2a h + (h^2) minus 8 a minus 8 h + 9 minus (a^2) + 8 a minus 9)∕h)">
            <a:extLst>
              <a:ext uri="{FF2B5EF4-FFF2-40B4-BE49-F238E27FC236}">
                <a16:creationId xmlns:a16="http://schemas.microsoft.com/office/drawing/2014/main" xmlns="" id="{568E3155-BA62-49DD-B9E0-B8401D04DD42}"/>
              </a:ext>
            </a:extLst>
          </p:cNvPr>
          <p:cNvGraphicFramePr>
            <a:graphicFrameLocks noGrp="1" noChangeAspect="1"/>
          </p:cNvGraphicFramePr>
          <p:nvPr>
            <p:ph sz="quarter" idx="4294967295"/>
            <p:extLst>
              <p:ext uri="{D42A27DB-BD31-4B8C-83A1-F6EECF244321}">
                <p14:modId xmlns:p14="http://schemas.microsoft.com/office/powerpoint/2010/main" val="2445477575"/>
              </p:ext>
            </p:extLst>
          </p:nvPr>
        </p:nvGraphicFramePr>
        <p:xfrm>
          <a:off x="1815499" y="3704894"/>
          <a:ext cx="6335274" cy="2373323"/>
        </p:xfrm>
        <a:graphic>
          <a:graphicData uri="http://schemas.openxmlformats.org/presentationml/2006/ole">
            <mc:AlternateContent xmlns:mc="http://schemas.openxmlformats.org/markup-compatibility/2006">
              <mc:Choice xmlns:v="urn:schemas-microsoft-com:vml" Requires="v">
                <p:oleObj spid="_x0000_s442543" name="Equation" r:id="rId5" imgW="7289640" imgH="2730240" progId="Equation.DSMT4">
                  <p:embed/>
                </p:oleObj>
              </mc:Choice>
              <mc:Fallback>
                <p:oleObj name="Equation" r:id="rId5" imgW="7289640" imgH="2730240" progId="Equation.DSMT4">
                  <p:embed/>
                  <p:pic>
                    <p:nvPicPr>
                      <p:cNvPr id="0" name=""/>
                      <p:cNvPicPr>
                        <a:picLocks noGrp="1" noChangeAspect="1" noChangeArrowheads="1"/>
                      </p:cNvPicPr>
                      <p:nvPr/>
                    </p:nvPicPr>
                    <p:blipFill>
                      <a:blip r:embed="rId6"/>
                      <a:srcRect/>
                      <a:stretch>
                        <a:fillRect/>
                      </a:stretch>
                    </p:blipFill>
                    <p:spPr bwMode="auto">
                      <a:xfrm>
                        <a:off x="1815499" y="3704894"/>
                        <a:ext cx="6335274" cy="2373323"/>
                      </a:xfrm>
                      <a:prstGeom prst="rect">
                        <a:avLst/>
                      </a:prstGeom>
                      <a:noFill/>
                      <a:extLst/>
                    </p:spPr>
                  </p:pic>
                </p:oleObj>
              </mc:Fallback>
            </mc:AlternateContent>
          </a:graphicData>
        </a:graphic>
      </p:graphicFrame>
    </p:spTree>
    <p:extLst>
      <p:ext uri="{BB962C8B-B14F-4D97-AF65-F5344CB8AC3E}">
        <p14:creationId xmlns:p14="http://schemas.microsoft.com/office/powerpoint/2010/main" val="2766138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F777A-5840-4CC5-A9F1-2DC9047A2FEA}"/>
              </a:ext>
            </a:extLst>
          </p:cNvPr>
          <p:cNvSpPr>
            <a:spLocks noGrp="1"/>
          </p:cNvSpPr>
          <p:nvPr>
            <p:ph type="title"/>
          </p:nvPr>
        </p:nvSpPr>
        <p:spPr/>
        <p:txBody>
          <a:bodyPr/>
          <a:lstStyle/>
          <a:p>
            <a:r>
              <a:rPr lang="en-US" altLang="en-US" dirty="0"/>
              <a:t>Derivatives and Rates of Change </a:t>
            </a:r>
            <a:r>
              <a:rPr lang="en-US" altLang="en-US" b="0" dirty="0"/>
              <a:t>(1 of </a:t>
            </a:r>
            <a:r>
              <a:rPr lang="en-US" altLang="en-US" b="0" dirty="0" smtClean="0"/>
              <a:t>1)</a:t>
            </a:r>
            <a:endParaRPr lang="en-US" b="0" dirty="0"/>
          </a:p>
        </p:txBody>
      </p:sp>
      <p:sp>
        <p:nvSpPr>
          <p:cNvPr id="3" name="Content Placeholder 2">
            <a:extLst>
              <a:ext uri="{FF2B5EF4-FFF2-40B4-BE49-F238E27FC236}">
                <a16:creationId xmlns:a16="http://schemas.microsoft.com/office/drawing/2014/main" xmlns="" id="{A17A8145-A46E-435F-A60D-E0EAED601948}"/>
              </a:ext>
            </a:extLst>
          </p:cNvPr>
          <p:cNvSpPr>
            <a:spLocks noGrp="1"/>
          </p:cNvSpPr>
          <p:nvPr>
            <p:ph sz="quarter" idx="23"/>
          </p:nvPr>
        </p:nvSpPr>
        <p:spPr>
          <a:xfrm>
            <a:off x="736600" y="1289049"/>
            <a:ext cx="10718800" cy="1947927"/>
          </a:xfrm>
        </p:spPr>
        <p:txBody>
          <a:bodyPr/>
          <a:lstStyle/>
          <a:p>
            <a:pPr>
              <a:lnSpc>
                <a:spcPct val="100000"/>
              </a:lnSpc>
              <a:spcAft>
                <a:spcPts val="600"/>
              </a:spcAft>
            </a:pPr>
            <a:r>
              <a:rPr lang="en-US" altLang="en-US" dirty="0" smtClean="0"/>
              <a:t>This </a:t>
            </a:r>
            <a:r>
              <a:rPr lang="en-US" altLang="en-US" dirty="0"/>
              <a:t>special type of limit is called a </a:t>
            </a:r>
            <a:r>
              <a:rPr lang="en-US" altLang="en-US" i="1" dirty="0"/>
              <a:t>derivative </a:t>
            </a:r>
            <a:r>
              <a:rPr lang="en-US" altLang="en-US" dirty="0"/>
              <a:t>and we will see that it can be interpreted as a rate of change in any of the </a:t>
            </a:r>
            <a:r>
              <a:rPr lang="en-IN" altLang="en-US" dirty="0"/>
              <a:t>natural or social </a:t>
            </a:r>
            <a:r>
              <a:rPr lang="en-US" altLang="en-US" dirty="0"/>
              <a:t>sciences or engineering.</a:t>
            </a:r>
          </a:p>
        </p:txBody>
      </p:sp>
    </p:spTree>
    <p:extLst>
      <p:ext uri="{BB962C8B-B14F-4D97-AF65-F5344CB8AC3E}">
        <p14:creationId xmlns:p14="http://schemas.microsoft.com/office/powerpoint/2010/main" val="167191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E1DB4-3D5F-4E0D-B7E5-1E82E64534C9}"/>
              </a:ext>
            </a:extLst>
          </p:cNvPr>
          <p:cNvSpPr>
            <a:spLocks noGrp="1"/>
          </p:cNvSpPr>
          <p:nvPr>
            <p:ph type="title"/>
          </p:nvPr>
        </p:nvSpPr>
        <p:spPr/>
        <p:txBody>
          <a:bodyPr/>
          <a:lstStyle/>
          <a:p>
            <a:r>
              <a:rPr lang="en-US" altLang="en-US" dirty="0"/>
              <a:t>Example 4 – </a:t>
            </a:r>
            <a:r>
              <a:rPr lang="en-US" altLang="en-US" dirty="0" smtClean="0"/>
              <a:t>Solution (2 </a:t>
            </a:r>
            <a:r>
              <a:rPr lang="en-US" altLang="en-US" dirty="0"/>
              <a:t>of </a:t>
            </a:r>
            <a:r>
              <a:rPr lang="en-US" altLang="en-US" dirty="0" smtClean="0"/>
              <a:t>2)</a:t>
            </a:r>
            <a:endParaRPr lang="en-US" dirty="0"/>
          </a:p>
        </p:txBody>
      </p:sp>
      <p:graphicFrame>
        <p:nvGraphicFramePr>
          <p:cNvPr id="8" name="Content Placeholder 7" descr="(Item 1). = lim_(h right arrow 0) ((2 a h + (h^2) minus 8h )/h) &#10;(Item 2). = lim_(h right arrow 0) (2 a + h minus 8) &#10;(Item 3). = (2 a minus 8)">
            <a:extLst>
              <a:ext uri="{FF2B5EF4-FFF2-40B4-BE49-F238E27FC236}">
                <a16:creationId xmlns:a16="http://schemas.microsoft.com/office/drawing/2014/main" xmlns="" id="{568E3155-BA62-49DD-B9E0-B8401D04DD42}"/>
              </a:ext>
            </a:extLst>
          </p:cNvPr>
          <p:cNvGraphicFramePr>
            <a:graphicFrameLocks noGrp="1" noChangeAspect="1"/>
          </p:cNvGraphicFramePr>
          <p:nvPr>
            <p:ph sz="quarter" idx="23"/>
            <p:extLst>
              <p:ext uri="{D42A27DB-BD31-4B8C-83A1-F6EECF244321}">
                <p14:modId xmlns:p14="http://schemas.microsoft.com/office/powerpoint/2010/main" val="21745702"/>
              </p:ext>
            </p:extLst>
          </p:nvPr>
        </p:nvGraphicFramePr>
        <p:xfrm>
          <a:off x="3407626" y="1527970"/>
          <a:ext cx="2614337" cy="1660162"/>
        </p:xfrm>
        <a:graphic>
          <a:graphicData uri="http://schemas.openxmlformats.org/presentationml/2006/ole">
            <mc:AlternateContent xmlns:mc="http://schemas.openxmlformats.org/markup-compatibility/2006">
              <mc:Choice xmlns:v="urn:schemas-microsoft-com:vml" Requires="v">
                <p:oleObj spid="_x0000_s458859" name="Equation" r:id="rId3" imgW="2882880" imgH="1828800" progId="Equation.DSMT4">
                  <p:embed/>
                </p:oleObj>
              </mc:Choice>
              <mc:Fallback>
                <p:oleObj name="Equation" r:id="rId3" imgW="2882880" imgH="1828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626" y="1527970"/>
                        <a:ext cx="2614337" cy="1660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2">
            <a:extLst>
              <a:ext uri="{FF2B5EF4-FFF2-40B4-BE49-F238E27FC236}">
                <a16:creationId xmlns:a16="http://schemas.microsoft.com/office/drawing/2014/main" xmlns="" id="{FB3A0D3E-944C-4EFC-99BD-43A750F1B71B}"/>
              </a:ext>
            </a:extLst>
          </p:cNvPr>
          <p:cNvSpPr>
            <a:spLocks noGrp="1"/>
          </p:cNvSpPr>
          <p:nvPr>
            <p:ph sz="quarter" idx="23"/>
          </p:nvPr>
        </p:nvSpPr>
        <p:spPr>
          <a:xfrm>
            <a:off x="736600" y="3637208"/>
            <a:ext cx="10718800" cy="446061"/>
          </a:xfrm>
        </p:spPr>
        <p:txBody>
          <a:bodyPr/>
          <a:lstStyle/>
          <a:p>
            <a:r>
              <a:rPr lang="en-IN" dirty="0" smtClean="0"/>
              <a:t>As a check on our work in part (a), notice that if we let </a:t>
            </a:r>
            <a:r>
              <a:rPr lang="en-IN" i="1" dirty="0" smtClean="0"/>
              <a:t>a </a:t>
            </a:r>
            <a:r>
              <a:rPr lang="en-IN" dirty="0" smtClean="0"/>
              <a:t>= 2, then</a:t>
            </a:r>
            <a:endParaRPr lang="en-IN" dirty="0"/>
          </a:p>
        </p:txBody>
      </p:sp>
      <p:graphicFrame>
        <p:nvGraphicFramePr>
          <p:cNvPr id="5" name="Content Placeholder 7" descr="f prime (2) = 2(2) minus 8 = negative 4.">
            <a:extLst>
              <a:ext uri="{FF2B5EF4-FFF2-40B4-BE49-F238E27FC236}">
                <a16:creationId xmlns:a16="http://schemas.microsoft.com/office/drawing/2014/main" xmlns="" id="{568E3155-BA62-49DD-B9E0-B8401D04DD42}"/>
              </a:ext>
            </a:extLst>
          </p:cNvPr>
          <p:cNvGraphicFramePr>
            <a:graphicFrameLocks noGrp="1" noChangeAspect="1"/>
          </p:cNvGraphicFramePr>
          <p:nvPr>
            <p:ph sz="quarter" idx="4294967295"/>
            <p:extLst>
              <p:ext uri="{D42A27DB-BD31-4B8C-83A1-F6EECF244321}">
                <p14:modId xmlns:p14="http://schemas.microsoft.com/office/powerpoint/2010/main" val="2569155209"/>
              </p:ext>
            </p:extLst>
          </p:nvPr>
        </p:nvGraphicFramePr>
        <p:xfrm>
          <a:off x="761455" y="4042102"/>
          <a:ext cx="2614613" cy="415925"/>
        </p:xfrm>
        <a:graphic>
          <a:graphicData uri="http://schemas.openxmlformats.org/presentationml/2006/ole">
            <mc:AlternateContent xmlns:mc="http://schemas.openxmlformats.org/markup-compatibility/2006">
              <mc:Choice xmlns:v="urn:schemas-microsoft-com:vml" Requires="v">
                <p:oleObj spid="_x0000_s458860" name="Equation" r:id="rId5" imgW="2717640" imgH="431640" progId="Equation.DSMT4">
                  <p:embed/>
                </p:oleObj>
              </mc:Choice>
              <mc:Fallback>
                <p:oleObj name="Equation" r:id="rId5" imgW="2717640" imgH="431640" progId="Equation.DSMT4">
                  <p:embed/>
                  <p:pic>
                    <p:nvPicPr>
                      <p:cNvPr id="0" name=""/>
                      <p:cNvPicPr>
                        <a:picLocks noGrp="1" noChangeAspect="1" noChangeArrowheads="1"/>
                      </p:cNvPicPr>
                      <p:nvPr/>
                    </p:nvPicPr>
                    <p:blipFill>
                      <a:blip r:embed="rId6"/>
                      <a:srcRect/>
                      <a:stretch>
                        <a:fillRect/>
                      </a:stretch>
                    </p:blipFill>
                    <p:spPr bwMode="auto">
                      <a:xfrm>
                        <a:off x="761455" y="4042102"/>
                        <a:ext cx="26146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356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Derivatives </a:t>
            </a:r>
            <a:r>
              <a:rPr lang="en-US" altLang="en-US" b="0" dirty="0"/>
              <a:t>(3 of 4)</a:t>
            </a:r>
            <a:endParaRPr lang="en-US" dirty="0"/>
          </a:p>
        </p:txBody>
      </p:sp>
      <p:sp>
        <p:nvSpPr>
          <p:cNvPr id="3" name="Content Placeholder 2"/>
          <p:cNvSpPr>
            <a:spLocks noGrp="1"/>
          </p:cNvSpPr>
          <p:nvPr>
            <p:ph sz="quarter" idx="23"/>
          </p:nvPr>
        </p:nvSpPr>
        <p:spPr>
          <a:xfrm>
            <a:off x="736600" y="1289049"/>
            <a:ext cx="10718800" cy="1172879"/>
          </a:xfrm>
        </p:spPr>
        <p:txBody>
          <a:bodyPr/>
          <a:lstStyle/>
          <a:p>
            <a:pPr>
              <a:lnSpc>
                <a:spcPct val="100000"/>
              </a:lnSpc>
              <a:tabLst>
                <a:tab pos="0" algn="l"/>
              </a:tabLst>
            </a:pPr>
            <a:r>
              <a:rPr lang="en-US" altLang="en-US" dirty="0"/>
              <a:t>We defined the tangent line to the curve </a:t>
            </a:r>
            <a:r>
              <a:rPr lang="en-US" altLang="en-US" i="1" dirty="0"/>
              <a:t>y</a:t>
            </a:r>
            <a:r>
              <a:rPr lang="en-US" altLang="en-US" dirty="0"/>
              <a:t> = </a:t>
            </a:r>
            <a:r>
              <a:rPr lang="en-US" altLang="en-US" i="1" dirty="0"/>
              <a:t>f</a:t>
            </a:r>
            <a:r>
              <a:rPr lang="en-US" altLang="en-US" sz="400" dirty="0"/>
              <a:t> </a:t>
            </a:r>
            <a:r>
              <a:rPr lang="en-US" altLang="en-US" dirty="0"/>
              <a:t>(</a:t>
            </a:r>
            <a:r>
              <a:rPr lang="en-US" altLang="en-US" i="1" dirty="0"/>
              <a:t>x</a:t>
            </a:r>
            <a:r>
              <a:rPr lang="en-US" altLang="en-US" dirty="0"/>
              <a:t>) at the point </a:t>
            </a:r>
            <a:r>
              <a:rPr lang="en-US" altLang="en-US" i="1" dirty="0"/>
              <a:t>P</a:t>
            </a:r>
            <a:r>
              <a:rPr lang="en-US" altLang="en-US" sz="400" i="1" dirty="0"/>
              <a:t> </a:t>
            </a:r>
            <a:r>
              <a:rPr lang="en-US" altLang="en-US" dirty="0"/>
              <a:t>(</a:t>
            </a:r>
            <a:r>
              <a:rPr lang="en-US" altLang="en-US" i="1" dirty="0"/>
              <a:t>a</a:t>
            </a:r>
            <a:r>
              <a:rPr lang="en-US" altLang="en-US" dirty="0"/>
              <a:t>, </a:t>
            </a:r>
            <a:r>
              <a:rPr lang="en-US" altLang="en-US" i="1" dirty="0"/>
              <a:t>f</a:t>
            </a:r>
            <a:r>
              <a:rPr lang="en-US" altLang="en-US" sz="400" dirty="0"/>
              <a:t> </a:t>
            </a:r>
            <a:r>
              <a:rPr lang="en-US" altLang="en-US" dirty="0"/>
              <a:t>(</a:t>
            </a:r>
            <a:r>
              <a:rPr lang="en-US" altLang="en-US" i="1" dirty="0"/>
              <a:t>a</a:t>
            </a:r>
            <a:r>
              <a:rPr lang="en-US" altLang="en-US" dirty="0"/>
              <a:t>)) to be the line that passes through </a:t>
            </a:r>
            <a:r>
              <a:rPr lang="en-US" altLang="en-US" i="1" dirty="0"/>
              <a:t>P</a:t>
            </a:r>
            <a:r>
              <a:rPr lang="en-US" altLang="en-US" dirty="0"/>
              <a:t> and has slope </a:t>
            </a:r>
            <a:r>
              <a:rPr lang="en-US" altLang="en-US" i="1" dirty="0"/>
              <a:t>m</a:t>
            </a:r>
            <a:r>
              <a:rPr lang="en-US" altLang="en-US" dirty="0"/>
              <a:t> given by Equation 1 or 2. </a:t>
            </a:r>
          </a:p>
          <a:p>
            <a:pPr>
              <a:lnSpc>
                <a:spcPct val="100000"/>
              </a:lnSpc>
              <a:tabLst>
                <a:tab pos="0" algn="l"/>
              </a:tabLst>
            </a:pPr>
            <a:r>
              <a:rPr lang="en-US" altLang="en-US" dirty="0"/>
              <a:t>Since, by Definition 4, this is the same as the derivative</a:t>
            </a:r>
            <a:endParaRPr lang="en-US" dirty="0"/>
          </a:p>
        </p:txBody>
      </p:sp>
      <p:graphicFrame>
        <p:nvGraphicFramePr>
          <p:cNvPr id="14" name="Content Placeholder 10" descr="f prime (a),"/>
          <p:cNvGraphicFramePr>
            <a:graphicFrameLocks noGrp="1" noChangeAspect="1"/>
          </p:cNvGraphicFramePr>
          <p:nvPr>
            <p:ph sz="quarter" idx="28"/>
            <p:extLst>
              <p:ext uri="{D42A27DB-BD31-4B8C-83A1-F6EECF244321}">
                <p14:modId xmlns:p14="http://schemas.microsoft.com/office/powerpoint/2010/main" val="3600104174"/>
              </p:ext>
            </p:extLst>
          </p:nvPr>
        </p:nvGraphicFramePr>
        <p:xfrm>
          <a:off x="8229600" y="2174410"/>
          <a:ext cx="740229" cy="408998"/>
        </p:xfrm>
        <a:graphic>
          <a:graphicData uri="http://schemas.openxmlformats.org/presentationml/2006/ole">
            <mc:AlternateContent xmlns:mc="http://schemas.openxmlformats.org/markup-compatibility/2006">
              <mc:Choice xmlns:v="urn:schemas-microsoft-com:vml" Requires="v">
                <p:oleObj spid="_x0000_s452818" name="Equation" r:id="rId3" imgW="368280" imgH="203040" progId="Equation.DSMT4">
                  <p:embed/>
                </p:oleObj>
              </mc:Choice>
              <mc:Fallback>
                <p:oleObj name="Equation" r:id="rId3" imgW="368280" imgH="203040" progId="Equation.DSMT4">
                  <p:embed/>
                  <p:pic>
                    <p:nvPicPr>
                      <p:cNvPr id="0" name="Picture 61" descr="f prime (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174410"/>
                        <a:ext cx="740229" cy="408998"/>
                      </a:xfrm>
                      <a:prstGeom prst="rect">
                        <a:avLst/>
                      </a:prstGeom>
                      <a:noFill/>
                      <a:extLst/>
                    </p:spPr>
                  </p:pic>
                </p:oleObj>
              </mc:Fallback>
            </mc:AlternateContent>
          </a:graphicData>
        </a:graphic>
      </p:graphicFrame>
      <p:sp>
        <p:nvSpPr>
          <p:cNvPr id="4" name="Content Placeholder 3"/>
          <p:cNvSpPr>
            <a:spLocks noGrp="1"/>
          </p:cNvSpPr>
          <p:nvPr>
            <p:ph sz="quarter" idx="24"/>
          </p:nvPr>
        </p:nvSpPr>
        <p:spPr>
          <a:xfrm>
            <a:off x="736600" y="2512682"/>
            <a:ext cx="4124614" cy="368815"/>
          </a:xfrm>
        </p:spPr>
        <p:txBody>
          <a:bodyPr/>
          <a:lstStyle/>
          <a:p>
            <a:r>
              <a:rPr lang="en-US" altLang="en-US" dirty="0"/>
              <a:t>we can now say the following.</a:t>
            </a:r>
            <a:endParaRPr lang="en-US" dirty="0"/>
          </a:p>
        </p:txBody>
      </p:sp>
      <p:sp>
        <p:nvSpPr>
          <p:cNvPr id="5" name="Content Placeholder 4"/>
          <p:cNvSpPr>
            <a:spLocks noGrp="1"/>
          </p:cNvSpPr>
          <p:nvPr>
            <p:ph sz="quarter" idx="25"/>
          </p:nvPr>
        </p:nvSpPr>
        <p:spPr>
          <a:xfrm>
            <a:off x="736600" y="3053771"/>
            <a:ext cx="10712450" cy="1287318"/>
          </a:xfrm>
        </p:spPr>
        <p:txBody>
          <a:bodyPr/>
          <a:lstStyle/>
          <a:p>
            <a:pPr>
              <a:lnSpc>
                <a:spcPct val="100000"/>
              </a:lnSpc>
              <a:spcAft>
                <a:spcPts val="600"/>
              </a:spcAft>
            </a:pPr>
            <a:r>
              <a:rPr lang="fr-FR" dirty="0"/>
              <a:t>The </a:t>
            </a:r>
            <a:r>
              <a:rPr lang="fr-FR" dirty="0" smtClean="0"/>
              <a:t>tangent </a:t>
            </a:r>
            <a:r>
              <a:rPr lang="fr-FR" dirty="0"/>
              <a:t>line to </a:t>
            </a:r>
            <a:r>
              <a:rPr lang="fr-FR" i="1" dirty="0"/>
              <a:t>y</a:t>
            </a:r>
            <a:r>
              <a:rPr lang="fr-FR" dirty="0"/>
              <a:t> = </a:t>
            </a:r>
            <a:r>
              <a:rPr lang="fr-FR" i="1" dirty="0" smtClean="0"/>
              <a:t>f</a:t>
            </a:r>
            <a:r>
              <a:rPr lang="fr-FR" sz="400" i="1" dirty="0" smtClean="0"/>
              <a:t> </a:t>
            </a:r>
            <a:r>
              <a:rPr lang="fr-FR" dirty="0" smtClean="0"/>
              <a:t>(</a:t>
            </a:r>
            <a:r>
              <a:rPr lang="fr-FR" i="1" dirty="0"/>
              <a:t>x</a:t>
            </a:r>
            <a:r>
              <a:rPr lang="fr-FR" dirty="0"/>
              <a:t>)</a:t>
            </a:r>
            <a:r>
              <a:rPr lang="en-US" dirty="0"/>
              <a:t> at</a:t>
            </a:r>
            <a:r>
              <a:rPr lang="fr-FR" dirty="0"/>
              <a:t> (</a:t>
            </a:r>
            <a:r>
              <a:rPr lang="fr-FR" i="1" dirty="0"/>
              <a:t>a</a:t>
            </a:r>
            <a:r>
              <a:rPr lang="fr-FR" dirty="0"/>
              <a:t>, </a:t>
            </a:r>
            <a:r>
              <a:rPr lang="fr-FR" i="1" dirty="0"/>
              <a:t>f </a:t>
            </a:r>
            <a:r>
              <a:rPr lang="fr-FR" dirty="0"/>
              <a:t>(</a:t>
            </a:r>
            <a:r>
              <a:rPr lang="fr-FR" i="1" dirty="0"/>
              <a:t>a</a:t>
            </a:r>
            <a:r>
              <a:rPr lang="fr-FR" dirty="0"/>
              <a:t>))</a:t>
            </a:r>
            <a:r>
              <a:rPr lang="en-US" dirty="0"/>
              <a:t> is the</a:t>
            </a:r>
            <a:r>
              <a:rPr lang="fr-FR" dirty="0"/>
              <a:t> line</a:t>
            </a:r>
            <a:r>
              <a:rPr lang="en-US" dirty="0"/>
              <a:t> through</a:t>
            </a:r>
            <a:r>
              <a:rPr lang="fr-FR" dirty="0"/>
              <a:t> (</a:t>
            </a:r>
            <a:r>
              <a:rPr lang="fr-FR" i="1" dirty="0"/>
              <a:t>a</a:t>
            </a:r>
            <a:r>
              <a:rPr lang="fr-FR" dirty="0"/>
              <a:t>, </a:t>
            </a:r>
            <a:r>
              <a:rPr lang="fr-FR" i="1" dirty="0"/>
              <a:t>f </a:t>
            </a:r>
            <a:r>
              <a:rPr lang="fr-FR" dirty="0"/>
              <a:t>(</a:t>
            </a:r>
            <a:r>
              <a:rPr lang="fr-FR" i="1" dirty="0"/>
              <a:t>a</a:t>
            </a:r>
            <a:r>
              <a:rPr lang="fr-FR" dirty="0"/>
              <a:t>))</a:t>
            </a:r>
            <a:r>
              <a:rPr lang="en-US" dirty="0"/>
              <a:t> whose slope </a:t>
            </a:r>
            <a:r>
              <a:rPr lang="en-US" dirty="0" smtClean="0"/>
              <a:t/>
            </a:r>
            <a:br>
              <a:rPr lang="en-US" dirty="0" smtClean="0"/>
            </a:br>
            <a:r>
              <a:rPr lang="en-US" dirty="0" smtClean="0"/>
              <a:t>is </a:t>
            </a:r>
            <a:r>
              <a:rPr lang="en-US" dirty="0"/>
              <a:t>equal to</a:t>
            </a:r>
          </a:p>
        </p:txBody>
      </p:sp>
      <p:graphicFrame>
        <p:nvGraphicFramePr>
          <p:cNvPr id="12" name="Content Placeholder 10" descr="f prime(a)"/>
          <p:cNvGraphicFramePr>
            <a:graphicFrameLocks noGrp="1" noChangeAspect="1"/>
          </p:cNvGraphicFramePr>
          <p:nvPr>
            <p:ph sz="quarter" idx="27"/>
            <p:extLst>
              <p:ext uri="{D42A27DB-BD31-4B8C-83A1-F6EECF244321}">
                <p14:modId xmlns:p14="http://schemas.microsoft.com/office/powerpoint/2010/main" val="2032977393"/>
              </p:ext>
            </p:extLst>
          </p:nvPr>
        </p:nvGraphicFramePr>
        <p:xfrm>
          <a:off x="2195513" y="3445250"/>
          <a:ext cx="768350" cy="423862"/>
        </p:xfrm>
        <a:graphic>
          <a:graphicData uri="http://schemas.openxmlformats.org/presentationml/2006/ole">
            <mc:AlternateContent xmlns:mc="http://schemas.openxmlformats.org/markup-compatibility/2006">
              <mc:Choice xmlns:v="urn:schemas-microsoft-com:vml" Requires="v">
                <p:oleObj spid="_x0000_s452819" name="Equation" r:id="rId5" imgW="368280" imgH="203040" progId="Equation.DSMT4">
                  <p:embed/>
                </p:oleObj>
              </mc:Choice>
              <mc:Fallback>
                <p:oleObj name="Equation" r:id="rId5" imgW="368280" imgH="203040" progId="Equation.DSMT4">
                  <p:embed/>
                  <p:pic>
                    <p:nvPicPr>
                      <p:cNvPr id="0" name="Picture 60" descr="f prime(a)"/>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445250"/>
                        <a:ext cx="76835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3033279" y="3500036"/>
            <a:ext cx="3078018" cy="367290"/>
          </a:xfrm>
        </p:spPr>
        <p:txBody>
          <a:bodyPr/>
          <a:lstStyle/>
          <a:p>
            <a:r>
              <a:rPr lang="en-US" dirty="0"/>
              <a:t>the derivative of </a:t>
            </a:r>
            <a:r>
              <a:rPr lang="en-US" i="1" dirty="0"/>
              <a:t>f</a:t>
            </a:r>
            <a:r>
              <a:rPr lang="en-US" dirty="0"/>
              <a:t> at </a:t>
            </a:r>
            <a:r>
              <a:rPr lang="en-US" i="1" dirty="0"/>
              <a:t>a</a:t>
            </a:r>
            <a:r>
              <a:rPr lang="en-US" dirty="0"/>
              <a:t>.</a:t>
            </a:r>
          </a:p>
        </p:txBody>
      </p:sp>
    </p:spTree>
    <p:extLst>
      <p:ext uri="{BB962C8B-B14F-4D97-AF65-F5344CB8AC3E}">
        <p14:creationId xmlns:p14="http://schemas.microsoft.com/office/powerpoint/2010/main" val="413813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16AB3-5614-4B5B-917C-78FB6988088B}"/>
              </a:ext>
            </a:extLst>
          </p:cNvPr>
          <p:cNvSpPr>
            <a:spLocks noGrp="1"/>
          </p:cNvSpPr>
          <p:nvPr>
            <p:ph type="title"/>
          </p:nvPr>
        </p:nvSpPr>
        <p:spPr/>
        <p:txBody>
          <a:bodyPr/>
          <a:lstStyle/>
          <a:p>
            <a:r>
              <a:rPr lang="en-US" altLang="en-US" dirty="0"/>
              <a:t>Derivatives </a:t>
            </a:r>
            <a:r>
              <a:rPr lang="en-US" altLang="en-US" b="0" dirty="0"/>
              <a:t>(4 of 4)</a:t>
            </a:r>
            <a:endParaRPr lang="en-US" dirty="0"/>
          </a:p>
        </p:txBody>
      </p:sp>
      <p:sp>
        <p:nvSpPr>
          <p:cNvPr id="3" name="Content Placeholder 2">
            <a:extLst>
              <a:ext uri="{FF2B5EF4-FFF2-40B4-BE49-F238E27FC236}">
                <a16:creationId xmlns:a16="http://schemas.microsoft.com/office/drawing/2014/main" xmlns="" id="{F82ABE06-5ECC-4543-A1C3-E1E0286BC35A}"/>
              </a:ext>
            </a:extLst>
          </p:cNvPr>
          <p:cNvSpPr>
            <a:spLocks noGrp="1"/>
          </p:cNvSpPr>
          <p:nvPr>
            <p:ph sz="quarter" idx="23"/>
          </p:nvPr>
        </p:nvSpPr>
        <p:spPr>
          <a:xfrm>
            <a:off x="736600" y="1289049"/>
            <a:ext cx="10718800" cy="877681"/>
          </a:xfrm>
        </p:spPr>
        <p:txBody>
          <a:bodyPr/>
          <a:lstStyle/>
          <a:p>
            <a:pPr>
              <a:lnSpc>
                <a:spcPct val="100000"/>
              </a:lnSpc>
              <a:spcAft>
                <a:spcPts val="600"/>
              </a:spcAft>
            </a:pPr>
            <a:r>
              <a:rPr lang="en-US" altLang="en-US" dirty="0"/>
              <a:t>If we use the point-slope </a:t>
            </a:r>
            <a:r>
              <a:rPr lang="en-US" altLang="en-US" dirty="0" smtClean="0"/>
              <a:t>form </a:t>
            </a:r>
            <a:r>
              <a:rPr lang="en-US" altLang="en-US" dirty="0"/>
              <a:t>of the equation of a line, we can write </a:t>
            </a:r>
            <a:r>
              <a:rPr lang="en-US" altLang="en-US" dirty="0" smtClean="0"/>
              <a:t>an equation </a:t>
            </a:r>
            <a:r>
              <a:rPr lang="en-US" altLang="en-US" dirty="0"/>
              <a:t>of the tangent line to the curve </a:t>
            </a: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at the point (</a:t>
            </a:r>
            <a:r>
              <a:rPr lang="en-US" altLang="en-US" i="1" dirty="0"/>
              <a:t>a</a:t>
            </a:r>
            <a:r>
              <a:rPr lang="en-US" altLang="en-US" dirty="0"/>
              <a:t>, </a:t>
            </a:r>
            <a:r>
              <a:rPr lang="en-US" altLang="en-US" i="1" dirty="0"/>
              <a:t>f</a:t>
            </a:r>
            <a:r>
              <a:rPr lang="en-US" altLang="en-US" sz="400" i="1" dirty="0"/>
              <a:t> </a:t>
            </a:r>
            <a:r>
              <a:rPr lang="en-US" altLang="en-US" dirty="0"/>
              <a:t>(</a:t>
            </a:r>
            <a:r>
              <a:rPr lang="en-US" altLang="en-US" i="1" dirty="0"/>
              <a:t>a</a:t>
            </a:r>
            <a:r>
              <a:rPr lang="en-US" altLang="en-US" dirty="0"/>
              <a:t>)):</a:t>
            </a:r>
          </a:p>
        </p:txBody>
      </p:sp>
      <p:graphicFrame>
        <p:nvGraphicFramePr>
          <p:cNvPr id="9" name="Content Placeholder 8" descr="y minus f(a) = f prime (a) (x minus a)">
            <a:extLst>
              <a:ext uri="{FF2B5EF4-FFF2-40B4-BE49-F238E27FC236}">
                <a16:creationId xmlns:a16="http://schemas.microsoft.com/office/drawing/2014/main" xmlns="" id="{AA240C7E-4C6A-4B41-8163-D2FD75C39151}"/>
              </a:ext>
            </a:extLst>
          </p:cNvPr>
          <p:cNvGraphicFramePr>
            <a:graphicFrameLocks noGrp="1" noChangeAspect="1"/>
          </p:cNvGraphicFramePr>
          <p:nvPr>
            <p:ph sz="quarter" idx="24"/>
            <p:extLst>
              <p:ext uri="{D42A27DB-BD31-4B8C-83A1-F6EECF244321}">
                <p14:modId xmlns:p14="http://schemas.microsoft.com/office/powerpoint/2010/main" val="1282493975"/>
              </p:ext>
            </p:extLst>
          </p:nvPr>
        </p:nvGraphicFramePr>
        <p:xfrm>
          <a:off x="4322989" y="2686618"/>
          <a:ext cx="2755900" cy="342900"/>
        </p:xfrm>
        <a:graphic>
          <a:graphicData uri="http://schemas.openxmlformats.org/presentationml/2006/ole">
            <mc:AlternateContent xmlns:mc="http://schemas.openxmlformats.org/markup-compatibility/2006">
              <mc:Choice xmlns:v="urn:schemas-microsoft-com:vml" Requires="v">
                <p:oleObj spid="_x0000_s443512" name="Equation" r:id="rId3" imgW="2755800" imgH="342720" progId="Equation.DSMT4">
                  <p:embed/>
                </p:oleObj>
              </mc:Choice>
              <mc:Fallback>
                <p:oleObj name="Equation" r:id="rId3" imgW="2755800" imgH="342720" progId="Equation.DSMT4">
                  <p:embed/>
                  <p:pic>
                    <p:nvPicPr>
                      <p:cNvPr id="0" name="Picture 46" descr="y minus f(a) = f prime(a)(x minus 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989" y="2686618"/>
                        <a:ext cx="2755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28931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Rates of Change</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CA184-1265-4FA3-836A-5CB47CCEECAC}"/>
              </a:ext>
            </a:extLst>
          </p:cNvPr>
          <p:cNvSpPr>
            <a:spLocks noGrp="1"/>
          </p:cNvSpPr>
          <p:nvPr>
            <p:ph type="title"/>
          </p:nvPr>
        </p:nvSpPr>
        <p:spPr/>
        <p:txBody>
          <a:bodyPr/>
          <a:lstStyle/>
          <a:p>
            <a:r>
              <a:rPr lang="en-US" altLang="en-US" dirty="0"/>
              <a:t>Rates of Change </a:t>
            </a:r>
            <a:r>
              <a:rPr lang="en-US" altLang="en-US" b="0" dirty="0"/>
              <a:t>(1 of 6)</a:t>
            </a:r>
            <a:endParaRPr lang="en-US" b="0" dirty="0"/>
          </a:p>
        </p:txBody>
      </p:sp>
      <p:sp>
        <p:nvSpPr>
          <p:cNvPr id="3" name="Content Placeholder 2">
            <a:extLst>
              <a:ext uri="{FF2B5EF4-FFF2-40B4-BE49-F238E27FC236}">
                <a16:creationId xmlns:a16="http://schemas.microsoft.com/office/drawing/2014/main" xmlns="" id="{F04150E2-632A-4500-9C06-AC060F732CBD}"/>
              </a:ext>
            </a:extLst>
          </p:cNvPr>
          <p:cNvSpPr>
            <a:spLocks noGrp="1"/>
          </p:cNvSpPr>
          <p:nvPr>
            <p:ph sz="quarter" idx="23"/>
          </p:nvPr>
        </p:nvSpPr>
        <p:spPr>
          <a:xfrm>
            <a:off x="736600" y="1289049"/>
            <a:ext cx="11104418" cy="1480785"/>
          </a:xfrm>
        </p:spPr>
        <p:txBody>
          <a:bodyPr/>
          <a:lstStyle/>
          <a:p>
            <a:pPr>
              <a:lnSpc>
                <a:spcPct val="100000"/>
              </a:lnSpc>
              <a:spcAft>
                <a:spcPts val="600"/>
              </a:spcAft>
              <a:tabLst>
                <a:tab pos="0" algn="l"/>
              </a:tabLst>
            </a:pPr>
            <a:r>
              <a:rPr lang="en-US" altLang="en-US" dirty="0"/>
              <a:t>Suppose </a:t>
            </a:r>
            <a:r>
              <a:rPr lang="en-US" altLang="en-US" i="1" dirty="0"/>
              <a:t>y</a:t>
            </a:r>
            <a:r>
              <a:rPr lang="en-US" altLang="en-US" dirty="0"/>
              <a:t> is a quantity that depends on another quantity </a:t>
            </a:r>
            <a:r>
              <a:rPr lang="en-US" altLang="en-US" i="1" dirty="0"/>
              <a:t>x</a:t>
            </a:r>
            <a:r>
              <a:rPr lang="en-US" altLang="en-US" dirty="0"/>
              <a:t>. Thus </a:t>
            </a:r>
            <a:r>
              <a:rPr lang="en-US" altLang="en-US" i="1" dirty="0"/>
              <a:t>y</a:t>
            </a:r>
            <a:r>
              <a:rPr lang="en-US" altLang="en-US" dirty="0"/>
              <a:t> is a function of </a:t>
            </a:r>
            <a:r>
              <a:rPr lang="en-US" altLang="en-US" i="1" dirty="0"/>
              <a:t>x</a:t>
            </a:r>
            <a:r>
              <a:rPr lang="en-US" altLang="en-US" dirty="0"/>
              <a:t> and we write </a:t>
            </a: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a:t>
            </a:r>
          </a:p>
          <a:p>
            <a:pPr>
              <a:lnSpc>
                <a:spcPct val="100000"/>
              </a:lnSpc>
              <a:spcAft>
                <a:spcPts val="600"/>
              </a:spcAft>
              <a:tabLst>
                <a:tab pos="0" algn="l"/>
              </a:tabLst>
            </a:pPr>
            <a:r>
              <a:rPr lang="en-US" altLang="en-US" dirty="0"/>
              <a:t>If </a:t>
            </a:r>
            <a:r>
              <a:rPr lang="en-US" altLang="en-US" i="1" dirty="0"/>
              <a:t>x</a:t>
            </a:r>
            <a:r>
              <a:rPr lang="en-US" altLang="en-US" dirty="0"/>
              <a:t> changes from </a:t>
            </a:r>
            <a:r>
              <a:rPr lang="en-US" altLang="en-US" i="1" dirty="0"/>
              <a:t>x</a:t>
            </a:r>
            <a:r>
              <a:rPr lang="en-US" altLang="en-US" baseline="-25000" dirty="0"/>
              <a:t>1</a:t>
            </a:r>
            <a:r>
              <a:rPr lang="en-US" altLang="en-US" dirty="0"/>
              <a:t> to </a:t>
            </a:r>
            <a:r>
              <a:rPr lang="en-US" altLang="en-US" i="1" dirty="0"/>
              <a:t>x</a:t>
            </a:r>
            <a:r>
              <a:rPr lang="en-US" altLang="en-US" baseline="-25000" dirty="0"/>
              <a:t>2</a:t>
            </a:r>
            <a:r>
              <a:rPr lang="en-US" altLang="en-US" dirty="0"/>
              <a:t>, then the change in </a:t>
            </a:r>
            <a:r>
              <a:rPr lang="en-US" altLang="en-US" i="1" dirty="0"/>
              <a:t>x</a:t>
            </a:r>
            <a:r>
              <a:rPr lang="en-US" altLang="en-US" dirty="0"/>
              <a:t> (also called the </a:t>
            </a:r>
            <a:r>
              <a:rPr lang="en-US" altLang="en-US" b="1" dirty="0"/>
              <a:t>increment </a:t>
            </a:r>
            <a:r>
              <a:rPr lang="en-US" altLang="en-US" dirty="0"/>
              <a:t>of </a:t>
            </a:r>
            <a:r>
              <a:rPr lang="en-US" altLang="en-US" i="1" dirty="0"/>
              <a:t>x</a:t>
            </a:r>
            <a:r>
              <a:rPr lang="en-US" altLang="en-US" dirty="0"/>
              <a:t>) is</a:t>
            </a:r>
          </a:p>
        </p:txBody>
      </p:sp>
      <p:graphicFrame>
        <p:nvGraphicFramePr>
          <p:cNvPr id="8" name="Content Placeholder 7" descr="Delta x = (x_2) minus (x_1)">
            <a:extLst>
              <a:ext uri="{FF2B5EF4-FFF2-40B4-BE49-F238E27FC236}">
                <a16:creationId xmlns:a16="http://schemas.microsoft.com/office/drawing/2014/main" xmlns="" id="{C0D103B3-8FE6-47D4-8A70-F6D4C44A9DB0}"/>
              </a:ext>
            </a:extLst>
          </p:cNvPr>
          <p:cNvGraphicFramePr>
            <a:graphicFrameLocks noGrp="1" noChangeAspect="1"/>
          </p:cNvGraphicFramePr>
          <p:nvPr>
            <p:ph sz="quarter" idx="24"/>
            <p:extLst>
              <p:ext uri="{D42A27DB-BD31-4B8C-83A1-F6EECF244321}">
                <p14:modId xmlns:p14="http://schemas.microsoft.com/office/powerpoint/2010/main" val="1293226557"/>
              </p:ext>
            </p:extLst>
          </p:nvPr>
        </p:nvGraphicFramePr>
        <p:xfrm>
          <a:off x="5305425" y="2988493"/>
          <a:ext cx="1574800" cy="381000"/>
        </p:xfrm>
        <a:graphic>
          <a:graphicData uri="http://schemas.openxmlformats.org/presentationml/2006/ole">
            <mc:AlternateContent xmlns:mc="http://schemas.openxmlformats.org/markup-compatibility/2006">
              <mc:Choice xmlns:v="urn:schemas-microsoft-com:vml" Requires="v">
                <p:oleObj spid="_x0000_s444656" name="Equation" r:id="rId3" imgW="1574640" imgH="380880" progId="Equation.DSMT4">
                  <p:embed/>
                </p:oleObj>
              </mc:Choice>
              <mc:Fallback>
                <p:oleObj name="Equation" r:id="rId3" imgW="1574640" imgH="380880" progId="Equation.DSMT4">
                  <p:embed/>
                  <p:pic>
                    <p:nvPicPr>
                      <p:cNvPr id="0" name="Picture 92" descr="Delta x = (x_2) minus (x_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425" y="2988493"/>
                        <a:ext cx="1574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BB7FAC0D-9297-47D7-A010-1D37883B3ED6}"/>
              </a:ext>
            </a:extLst>
          </p:cNvPr>
          <p:cNvSpPr>
            <a:spLocks noGrp="1"/>
          </p:cNvSpPr>
          <p:nvPr>
            <p:ph sz="quarter" idx="25"/>
          </p:nvPr>
        </p:nvSpPr>
        <p:spPr>
          <a:xfrm>
            <a:off x="736600" y="3807769"/>
            <a:ext cx="5350164" cy="356730"/>
          </a:xfrm>
        </p:spPr>
        <p:txBody>
          <a:bodyPr/>
          <a:lstStyle/>
          <a:p>
            <a:r>
              <a:rPr lang="en-US" altLang="en-US" dirty="0"/>
              <a:t>and the corresponding change in </a:t>
            </a:r>
            <a:r>
              <a:rPr lang="en-US" altLang="en-US" i="1" dirty="0"/>
              <a:t>y</a:t>
            </a:r>
            <a:r>
              <a:rPr lang="en-US" altLang="en-US" dirty="0"/>
              <a:t> is</a:t>
            </a:r>
          </a:p>
        </p:txBody>
      </p:sp>
      <p:graphicFrame>
        <p:nvGraphicFramePr>
          <p:cNvPr id="10" name="Content Placeholder 9" descr="Delta y = f(x_2) minus f(x_1)">
            <a:extLst>
              <a:ext uri="{FF2B5EF4-FFF2-40B4-BE49-F238E27FC236}">
                <a16:creationId xmlns:a16="http://schemas.microsoft.com/office/drawing/2014/main" xmlns="" id="{30BF160C-EEA9-406C-839C-F1AE72D352F7}"/>
              </a:ext>
            </a:extLst>
          </p:cNvPr>
          <p:cNvGraphicFramePr>
            <a:graphicFrameLocks noGrp="1" noChangeAspect="1"/>
          </p:cNvGraphicFramePr>
          <p:nvPr>
            <p:ph sz="quarter" idx="26"/>
            <p:extLst>
              <p:ext uri="{D42A27DB-BD31-4B8C-83A1-F6EECF244321}">
                <p14:modId xmlns:p14="http://schemas.microsoft.com/office/powerpoint/2010/main" val="730745148"/>
              </p:ext>
            </p:extLst>
          </p:nvPr>
        </p:nvGraphicFramePr>
        <p:xfrm>
          <a:off x="4953000" y="4539269"/>
          <a:ext cx="2286000" cy="381000"/>
        </p:xfrm>
        <a:graphic>
          <a:graphicData uri="http://schemas.openxmlformats.org/presentationml/2006/ole">
            <mc:AlternateContent xmlns:mc="http://schemas.openxmlformats.org/markup-compatibility/2006">
              <mc:Choice xmlns:v="urn:schemas-microsoft-com:vml" Requires="v">
                <p:oleObj spid="_x0000_s444657" name="Equation" r:id="rId5" imgW="2286000" imgH="380880" progId="Equation.DSMT4">
                  <p:embed/>
                </p:oleObj>
              </mc:Choice>
              <mc:Fallback>
                <p:oleObj name="Equation" r:id="rId5" imgW="2286000" imgH="380880" progId="Equation.DSMT4">
                  <p:embed/>
                  <p:pic>
                    <p:nvPicPr>
                      <p:cNvPr id="0" name="Picture 93" descr="Delta y = f(x_2) minus f(x_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539269"/>
                        <a:ext cx="2286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0508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118D5-E6F0-42AD-BEB6-9B42B1B44DD2}"/>
              </a:ext>
            </a:extLst>
          </p:cNvPr>
          <p:cNvSpPr>
            <a:spLocks noGrp="1"/>
          </p:cNvSpPr>
          <p:nvPr>
            <p:ph type="title"/>
          </p:nvPr>
        </p:nvSpPr>
        <p:spPr/>
        <p:txBody>
          <a:bodyPr/>
          <a:lstStyle/>
          <a:p>
            <a:r>
              <a:rPr lang="en-US" altLang="en-US" dirty="0"/>
              <a:t>Rates of Change </a:t>
            </a:r>
            <a:r>
              <a:rPr lang="en-US" altLang="en-US" b="0" dirty="0"/>
              <a:t>(2 of 6)</a:t>
            </a:r>
            <a:endParaRPr lang="en-US" dirty="0"/>
          </a:p>
        </p:txBody>
      </p:sp>
      <p:sp>
        <p:nvSpPr>
          <p:cNvPr id="3" name="Content Placeholder 2">
            <a:extLst>
              <a:ext uri="{FF2B5EF4-FFF2-40B4-BE49-F238E27FC236}">
                <a16:creationId xmlns:a16="http://schemas.microsoft.com/office/drawing/2014/main" xmlns="" id="{3E06FCEC-A711-43F1-931D-7A58F255B362}"/>
              </a:ext>
            </a:extLst>
          </p:cNvPr>
          <p:cNvSpPr>
            <a:spLocks noGrp="1"/>
          </p:cNvSpPr>
          <p:nvPr>
            <p:ph sz="quarter" idx="23"/>
          </p:nvPr>
        </p:nvSpPr>
        <p:spPr>
          <a:xfrm>
            <a:off x="736600" y="1289050"/>
            <a:ext cx="4047836" cy="364259"/>
          </a:xfrm>
        </p:spPr>
        <p:txBody>
          <a:bodyPr/>
          <a:lstStyle/>
          <a:p>
            <a:pPr>
              <a:lnSpc>
                <a:spcPct val="100000"/>
              </a:lnSpc>
            </a:pPr>
            <a:r>
              <a:rPr lang="en-US" altLang="en-US" dirty="0">
                <a:sym typeface="Symbol" panose="05050102010706020507" pitchFamily="18" charset="2"/>
              </a:rPr>
              <a:t>The difference quotient</a:t>
            </a:r>
          </a:p>
        </p:txBody>
      </p:sp>
      <p:graphicFrame>
        <p:nvGraphicFramePr>
          <p:cNvPr id="13" name="Content Placeholder 12" descr="((Delta y)∕(Delta x)) = ((f(x_2) minus f(x_1))∕((x_2) minus (x_1)))">
            <a:extLst>
              <a:ext uri="{FF2B5EF4-FFF2-40B4-BE49-F238E27FC236}">
                <a16:creationId xmlns:a16="http://schemas.microsoft.com/office/drawing/2014/main" xmlns="" id="{F78CA88A-9D53-4761-9D0F-926B81B2A9AE}"/>
              </a:ext>
            </a:extLst>
          </p:cNvPr>
          <p:cNvGraphicFramePr>
            <a:graphicFrameLocks noGrp="1" noChangeAspect="1"/>
          </p:cNvGraphicFramePr>
          <p:nvPr>
            <p:ph sz="quarter" idx="24"/>
            <p:extLst>
              <p:ext uri="{D42A27DB-BD31-4B8C-83A1-F6EECF244321}">
                <p14:modId xmlns:p14="http://schemas.microsoft.com/office/powerpoint/2010/main" val="4247556946"/>
              </p:ext>
            </p:extLst>
          </p:nvPr>
        </p:nvGraphicFramePr>
        <p:xfrm>
          <a:off x="2270125" y="2362817"/>
          <a:ext cx="2736850" cy="963612"/>
        </p:xfrm>
        <a:graphic>
          <a:graphicData uri="http://schemas.openxmlformats.org/presentationml/2006/ole">
            <mc:AlternateContent xmlns:mc="http://schemas.openxmlformats.org/markup-compatibility/2006">
              <mc:Choice xmlns:v="urn:schemas-microsoft-com:vml" Requires="v">
                <p:oleObj spid="_x0000_s445561" name="Equation" r:id="rId3" imgW="2489040" imgH="876240" progId="Equation.DSMT4">
                  <p:embed/>
                </p:oleObj>
              </mc:Choice>
              <mc:Fallback>
                <p:oleObj name="Equation" r:id="rId3" imgW="2489040" imgH="876240" progId="Equation.DSMT4">
                  <p:embed/>
                  <p:pic>
                    <p:nvPicPr>
                      <p:cNvPr id="0" name="Picture 47" descr="((Delta y)/(Delta x)) = ((f(x_2) minus f(x_1))/((x_2) minus (x_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25" y="2362817"/>
                        <a:ext cx="2736850"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EF01E9C7-3660-4414-80CA-F1F87A9A2043}"/>
              </a:ext>
            </a:extLst>
          </p:cNvPr>
          <p:cNvSpPr>
            <a:spLocks noGrp="1"/>
          </p:cNvSpPr>
          <p:nvPr>
            <p:ph sz="quarter" idx="25"/>
          </p:nvPr>
        </p:nvSpPr>
        <p:spPr>
          <a:xfrm>
            <a:off x="736600" y="3964892"/>
            <a:ext cx="5802745" cy="1469093"/>
          </a:xfrm>
        </p:spPr>
        <p:txBody>
          <a:bodyPr/>
          <a:lstStyle/>
          <a:p>
            <a:pPr>
              <a:lnSpc>
                <a:spcPct val="100000"/>
              </a:lnSpc>
            </a:pPr>
            <a:r>
              <a:rPr lang="en-US" altLang="en-US" dirty="0">
                <a:sym typeface="Symbol" panose="05050102010706020507" pitchFamily="18" charset="2"/>
              </a:rPr>
              <a:t>is called the </a:t>
            </a:r>
            <a:r>
              <a:rPr lang="en-US" altLang="en-US" b="1" dirty="0">
                <a:sym typeface="Symbol" panose="05050102010706020507" pitchFamily="18" charset="2"/>
              </a:rPr>
              <a:t>average rate of change of </a:t>
            </a:r>
            <a:r>
              <a:rPr lang="en-US" altLang="en-US" b="1" i="1" dirty="0">
                <a:sym typeface="Symbol" panose="05050102010706020507" pitchFamily="18" charset="2"/>
              </a:rPr>
              <a:t>y </a:t>
            </a:r>
            <a:r>
              <a:rPr lang="en-US" altLang="en-US" b="1" dirty="0">
                <a:sym typeface="Symbol" panose="05050102010706020507" pitchFamily="18" charset="2"/>
              </a:rPr>
              <a:t>with respect to </a:t>
            </a:r>
            <a:r>
              <a:rPr lang="en-US" altLang="en-US" b="1" i="1" dirty="0">
                <a:sym typeface="Symbol" panose="05050102010706020507" pitchFamily="18" charset="2"/>
              </a:rPr>
              <a:t>x </a:t>
            </a:r>
            <a:r>
              <a:rPr lang="en-US" altLang="en-US" dirty="0">
                <a:sym typeface="Symbol" panose="05050102010706020507" pitchFamily="18" charset="2"/>
              </a:rPr>
              <a:t>over the interval [</a:t>
            </a:r>
            <a:r>
              <a:rPr lang="en-US" altLang="en-US" i="1" dirty="0">
                <a:sym typeface="Symbol" panose="05050102010706020507" pitchFamily="18" charset="2"/>
              </a:rPr>
              <a:t>x</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x</a:t>
            </a:r>
            <a:r>
              <a:rPr lang="en-US" altLang="en-US" baseline="-25000" dirty="0">
                <a:sym typeface="Symbol" panose="05050102010706020507" pitchFamily="18" charset="2"/>
              </a:rPr>
              <a:t>2</a:t>
            </a:r>
            <a:r>
              <a:rPr lang="en-US" altLang="en-US" dirty="0">
                <a:sym typeface="Symbol" panose="05050102010706020507" pitchFamily="18" charset="2"/>
              </a:rPr>
              <a:t>] and can be interpreted as the slope of the secant line </a:t>
            </a:r>
            <a:r>
              <a:rPr lang="en-US" altLang="en-US" i="1" dirty="0">
                <a:sym typeface="Symbol" panose="05050102010706020507" pitchFamily="18" charset="2"/>
              </a:rPr>
              <a:t>PQ</a:t>
            </a:r>
            <a:r>
              <a:rPr lang="en-US" altLang="en-US" dirty="0">
                <a:sym typeface="Symbol" panose="05050102010706020507" pitchFamily="18" charset="2"/>
              </a:rPr>
              <a:t> in Figure 8.</a:t>
            </a:r>
          </a:p>
        </p:txBody>
      </p:sp>
      <p:sp>
        <p:nvSpPr>
          <p:cNvPr id="8" name="Content Placeholder 7">
            <a:extLst>
              <a:ext uri="{FF2B5EF4-FFF2-40B4-BE49-F238E27FC236}">
                <a16:creationId xmlns:a16="http://schemas.microsoft.com/office/drawing/2014/main" xmlns="" id="{358653AB-A3A7-4B5A-8632-71C15EFFD838}"/>
              </a:ext>
            </a:extLst>
          </p:cNvPr>
          <p:cNvSpPr>
            <a:spLocks noGrp="1"/>
          </p:cNvSpPr>
          <p:nvPr>
            <p:ph sz="quarter" idx="28"/>
          </p:nvPr>
        </p:nvSpPr>
        <p:spPr>
          <a:xfrm>
            <a:off x="8967693" y="5277282"/>
            <a:ext cx="817120" cy="226459"/>
          </a:xfrm>
        </p:spPr>
        <p:txBody>
          <a:bodyPr/>
          <a:lstStyle/>
          <a:p>
            <a:r>
              <a:rPr lang="en-US" altLang="en-US" sz="1200" b="1" dirty="0">
                <a:sym typeface="Symbol" panose="05050102010706020507" pitchFamily="18" charset="2"/>
              </a:rPr>
              <a:t>Figure 8</a:t>
            </a:r>
          </a:p>
        </p:txBody>
      </p:sp>
      <p:pic>
        <p:nvPicPr>
          <p:cNvPr id="12" name="Picture 5" descr="The image consist of a visual representation and a caption. (Visual representation). A curve is graphed on the x y coordinate plane. Two points P(x_1, f(x_1)) and Q(x_2, f(x_2)) are marked on the curve. Line segment P Q, line segment Delta x and line segment Delta y form a right triangle. The tangent to the curve at P is also shown. (Caption). Average rate of change = m_(P Q). Instantaneous rate of change = slope of tangent at P."/>
          <p:cNvPicPr>
            <a:picLocks noGrp="1" noChangeAspect="1" noChangeArrowheads="1"/>
          </p:cNvPicPr>
          <p:nvPr>
            <p:ph sz="quarter" idx="26"/>
          </p:nvPr>
        </p:nvPicPr>
        <p:blipFill>
          <a:blip r:embed="rId5">
            <a:extLst>
              <a:ext uri="{28A0092B-C50C-407E-A947-70E740481C1C}">
                <a14:useLocalDpi xmlns:a14="http://schemas.microsoft.com/office/drawing/2010/main" val="0"/>
              </a:ext>
            </a:extLst>
          </a:blip>
          <a:stretch>
            <a:fillRect/>
          </a:stretch>
        </p:blipFill>
        <p:spPr bwMode="auto">
          <a:xfrm>
            <a:off x="7782022" y="1921510"/>
            <a:ext cx="3034023" cy="31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24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8F637-DC49-4D0E-9589-38A4C258EF05}"/>
              </a:ext>
            </a:extLst>
          </p:cNvPr>
          <p:cNvSpPr>
            <a:spLocks noGrp="1"/>
          </p:cNvSpPr>
          <p:nvPr>
            <p:ph type="title"/>
          </p:nvPr>
        </p:nvSpPr>
        <p:spPr/>
        <p:txBody>
          <a:bodyPr/>
          <a:lstStyle/>
          <a:p>
            <a:r>
              <a:rPr lang="en-US" altLang="en-US" dirty="0"/>
              <a:t>Rates of Change </a:t>
            </a:r>
            <a:r>
              <a:rPr lang="en-US" altLang="en-US" b="0" dirty="0"/>
              <a:t>(3 of 6)</a:t>
            </a:r>
            <a:endParaRPr lang="en-US" dirty="0"/>
          </a:p>
        </p:txBody>
      </p:sp>
      <p:sp>
        <p:nvSpPr>
          <p:cNvPr id="3" name="Content Placeholder 2">
            <a:extLst>
              <a:ext uri="{FF2B5EF4-FFF2-40B4-BE49-F238E27FC236}">
                <a16:creationId xmlns:a16="http://schemas.microsoft.com/office/drawing/2014/main" xmlns="" id="{2783299F-228B-4FBF-9E31-9E2B0259894D}"/>
              </a:ext>
            </a:extLst>
          </p:cNvPr>
          <p:cNvSpPr>
            <a:spLocks noGrp="1"/>
          </p:cNvSpPr>
          <p:nvPr>
            <p:ph sz="quarter" idx="23"/>
          </p:nvPr>
        </p:nvSpPr>
        <p:spPr>
          <a:xfrm>
            <a:off x="736600" y="1289050"/>
            <a:ext cx="10718800" cy="2624956"/>
          </a:xfrm>
        </p:spPr>
        <p:txBody>
          <a:bodyPr/>
          <a:lstStyle/>
          <a:p>
            <a:pPr>
              <a:lnSpc>
                <a:spcPct val="100000"/>
              </a:lnSpc>
              <a:spcAft>
                <a:spcPts val="600"/>
              </a:spcAft>
              <a:tabLst>
                <a:tab pos="0" algn="l"/>
              </a:tabLst>
            </a:pPr>
            <a:r>
              <a:rPr lang="en-US" altLang="en-US" dirty="0">
                <a:sym typeface="Symbol" panose="05050102010706020507" pitchFamily="18" charset="2"/>
              </a:rPr>
              <a:t>By analogy with velocity, we consider the average rate of change over smaller and smaller intervals by letting </a:t>
            </a:r>
            <a:r>
              <a:rPr lang="en-US" altLang="en-US" i="1" dirty="0">
                <a:sym typeface="Symbol" panose="05050102010706020507" pitchFamily="18" charset="2"/>
              </a:rPr>
              <a:t>x</a:t>
            </a:r>
            <a:r>
              <a:rPr lang="en-US" altLang="en-US" baseline="-25000" dirty="0">
                <a:sym typeface="Symbol" panose="05050102010706020507" pitchFamily="18" charset="2"/>
              </a:rPr>
              <a:t>2</a:t>
            </a:r>
            <a:r>
              <a:rPr lang="en-US" altLang="en-US" dirty="0">
                <a:sym typeface="Symbol" panose="05050102010706020507" pitchFamily="18" charset="2"/>
              </a:rPr>
              <a:t> approach </a:t>
            </a:r>
            <a:r>
              <a:rPr lang="en-US" altLang="en-US" i="1" dirty="0">
                <a:sym typeface="Symbol" panose="05050102010706020507" pitchFamily="18" charset="2"/>
              </a:rPr>
              <a:t>x</a:t>
            </a:r>
            <a:r>
              <a:rPr lang="en-US" altLang="en-US" baseline="-25000" dirty="0">
                <a:sym typeface="Symbol" panose="05050102010706020507" pitchFamily="18" charset="2"/>
              </a:rPr>
              <a:t>1</a:t>
            </a:r>
            <a:r>
              <a:rPr lang="en-US" altLang="en-US" dirty="0">
                <a:sym typeface="Symbol" panose="05050102010706020507" pitchFamily="18" charset="2"/>
              </a:rPr>
              <a:t> and therefore letting </a:t>
            </a:r>
            <a:r>
              <a:rPr lang="el-GR" altLang="en-US" dirty="0">
                <a:cs typeface="Arial" panose="020B0604020202020204" pitchFamily="34" charset="0"/>
                <a:sym typeface="Symbol" panose="05050102010706020507" pitchFamily="18" charset="2"/>
              </a:rPr>
              <a:t>Δ</a:t>
            </a:r>
            <a:r>
              <a:rPr lang="en-US" altLang="en-US" i="1" dirty="0">
                <a:sym typeface="Symbol" panose="05050102010706020507" pitchFamily="18" charset="2"/>
              </a:rPr>
              <a:t>x</a:t>
            </a:r>
            <a:r>
              <a:rPr lang="en-US" altLang="en-US" dirty="0">
                <a:sym typeface="Symbol" panose="05050102010706020507" pitchFamily="18" charset="2"/>
              </a:rPr>
              <a:t> approach 0. </a:t>
            </a:r>
          </a:p>
          <a:p>
            <a:pPr>
              <a:lnSpc>
                <a:spcPct val="100000"/>
              </a:lnSpc>
              <a:spcAft>
                <a:spcPts val="600"/>
              </a:spcAft>
              <a:tabLst>
                <a:tab pos="0" algn="l"/>
              </a:tabLst>
            </a:pPr>
            <a:r>
              <a:rPr lang="en-US" altLang="en-US" dirty="0">
                <a:sym typeface="Symbol" panose="05050102010706020507" pitchFamily="18" charset="2"/>
              </a:rPr>
              <a:t>The limit of these average rates of change is called the (</a:t>
            </a:r>
            <a:r>
              <a:rPr lang="en-US" altLang="en-US" b="1" dirty="0">
                <a:sym typeface="Symbol" panose="05050102010706020507" pitchFamily="18" charset="2"/>
              </a:rPr>
              <a:t>instantaneous</a:t>
            </a:r>
            <a:r>
              <a:rPr lang="en-US" altLang="en-US" dirty="0">
                <a:sym typeface="Symbol" panose="05050102010706020507" pitchFamily="18" charset="2"/>
              </a:rPr>
              <a:t>) </a:t>
            </a:r>
            <a:r>
              <a:rPr lang="en-US" altLang="en-US" b="1" dirty="0">
                <a:sym typeface="Symbol" panose="05050102010706020507" pitchFamily="18" charset="2"/>
              </a:rPr>
              <a:t>rate of change of </a:t>
            </a:r>
            <a:r>
              <a:rPr lang="en-US" altLang="en-US" b="1" i="1" dirty="0">
                <a:sym typeface="Symbol" panose="05050102010706020507" pitchFamily="18" charset="2"/>
              </a:rPr>
              <a:t>y </a:t>
            </a:r>
            <a:r>
              <a:rPr lang="en-US" altLang="en-US" b="1" dirty="0">
                <a:sym typeface="Symbol" panose="05050102010706020507" pitchFamily="18" charset="2"/>
              </a:rPr>
              <a:t>with respect to </a:t>
            </a:r>
            <a:r>
              <a:rPr lang="en-US" altLang="en-US" b="1" i="1" dirty="0">
                <a:sym typeface="Symbol" panose="05050102010706020507" pitchFamily="18" charset="2"/>
              </a:rPr>
              <a:t>x </a:t>
            </a:r>
            <a:r>
              <a:rPr lang="en-US" altLang="en-US" dirty="0">
                <a:sym typeface="Symbol" panose="05050102010706020507" pitchFamily="18" charset="2"/>
              </a:rPr>
              <a:t>at </a:t>
            </a:r>
            <a:r>
              <a:rPr lang="en-US" altLang="en-US" i="1" dirty="0">
                <a:sym typeface="Symbol" panose="05050102010706020507" pitchFamily="18" charset="2"/>
              </a:rPr>
              <a:t>x</a:t>
            </a:r>
            <a:r>
              <a:rPr lang="en-US" altLang="en-US" dirty="0">
                <a:sym typeface="Symbol" panose="05050102010706020507" pitchFamily="18" charset="2"/>
              </a:rPr>
              <a:t> = </a:t>
            </a:r>
            <a:r>
              <a:rPr lang="en-US" altLang="en-US" i="1" dirty="0">
                <a:sym typeface="Symbol" panose="05050102010706020507" pitchFamily="18" charset="2"/>
              </a:rPr>
              <a:t>x</a:t>
            </a:r>
            <a:r>
              <a:rPr lang="en-US" altLang="en-US" baseline="-25000" dirty="0">
                <a:sym typeface="Symbol" panose="05050102010706020507" pitchFamily="18" charset="2"/>
              </a:rPr>
              <a:t>1</a:t>
            </a:r>
            <a:r>
              <a:rPr lang="en-US" altLang="en-US" dirty="0">
                <a:sym typeface="Symbol" panose="05050102010706020507" pitchFamily="18" charset="2"/>
              </a:rPr>
              <a:t>, which </a:t>
            </a:r>
            <a:r>
              <a:rPr lang="en-IN" altLang="en-US" dirty="0"/>
              <a:t>(as in the case of velocity) </a:t>
            </a:r>
            <a:r>
              <a:rPr lang="en-US" altLang="en-US" dirty="0">
                <a:sym typeface="Symbol" panose="05050102010706020507" pitchFamily="18" charset="2"/>
              </a:rPr>
              <a:t>is interpreted as the slope of the tangent to the curve </a:t>
            </a:r>
            <a:r>
              <a:rPr lang="en-US" altLang="en-US" i="1" dirty="0">
                <a:sym typeface="Symbol" panose="05050102010706020507" pitchFamily="18" charset="2"/>
              </a:rPr>
              <a:t>y</a:t>
            </a:r>
            <a:r>
              <a:rPr lang="en-US" altLang="en-US" dirty="0">
                <a:sym typeface="Symbol" panose="05050102010706020507" pitchFamily="18" charset="2"/>
              </a:rPr>
              <a:t> = </a:t>
            </a:r>
            <a:r>
              <a:rPr lang="en-US" altLang="en-US" i="1" dirty="0">
                <a:sym typeface="Symbol" panose="05050102010706020507" pitchFamily="18" charset="2"/>
              </a:rPr>
              <a:t>f</a:t>
            </a:r>
            <a:r>
              <a:rPr lang="en-US" altLang="en-US" sz="400"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at </a:t>
            </a:r>
            <a:r>
              <a:rPr lang="en-US" altLang="en-US" i="1" dirty="0">
                <a:sym typeface="Symbol" panose="05050102010706020507" pitchFamily="18" charset="2"/>
              </a:rPr>
              <a:t>P</a:t>
            </a:r>
            <a:r>
              <a:rPr lang="en-US" altLang="en-US" dirty="0">
                <a:sym typeface="Symbol" panose="05050102010706020507" pitchFamily="18" charset="2"/>
              </a:rPr>
              <a:t>(</a:t>
            </a:r>
            <a:r>
              <a:rPr lang="en-US" altLang="en-US" i="1" dirty="0">
                <a:sym typeface="Symbol" panose="05050102010706020507" pitchFamily="18" charset="2"/>
              </a:rPr>
              <a:t>x</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f</a:t>
            </a:r>
            <a:r>
              <a:rPr lang="en-US" altLang="en-US" sz="400"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baseline="-25000" dirty="0">
                <a:sym typeface="Symbol" panose="05050102010706020507" pitchFamily="18" charset="2"/>
              </a:rPr>
              <a:t>1</a:t>
            </a:r>
            <a:r>
              <a:rPr lang="en-US" altLang="en-US" dirty="0">
                <a:sym typeface="Symbol" panose="05050102010706020507" pitchFamily="18" charset="2"/>
              </a:rPr>
              <a:t>)):</a:t>
            </a:r>
          </a:p>
        </p:txBody>
      </p:sp>
      <p:sp>
        <p:nvSpPr>
          <p:cNvPr id="4" name="Content Placeholder 3">
            <a:extLst>
              <a:ext uri="{FF2B5EF4-FFF2-40B4-BE49-F238E27FC236}">
                <a16:creationId xmlns:a16="http://schemas.microsoft.com/office/drawing/2014/main" xmlns="" id="{B44D1DD2-C15A-4A6A-9148-F29F19FB5397}"/>
              </a:ext>
            </a:extLst>
          </p:cNvPr>
          <p:cNvSpPr>
            <a:spLocks noGrp="1"/>
          </p:cNvSpPr>
          <p:nvPr>
            <p:ph sz="quarter" idx="24"/>
          </p:nvPr>
        </p:nvSpPr>
        <p:spPr>
          <a:xfrm>
            <a:off x="1621503" y="4296480"/>
            <a:ext cx="251542" cy="344487"/>
          </a:xfrm>
        </p:spPr>
        <p:txBody>
          <a:bodyPr/>
          <a:lstStyle/>
          <a:p>
            <a:r>
              <a:rPr lang="en-US" b="1" dirty="0">
                <a:solidFill>
                  <a:srgbClr val="EF2E24"/>
                </a:solidFill>
              </a:rPr>
              <a:t>6</a:t>
            </a:r>
          </a:p>
        </p:txBody>
      </p:sp>
      <p:graphicFrame>
        <p:nvGraphicFramePr>
          <p:cNvPr id="12" name="Content Placeholder 11" descr="instantaneous rate of change = lim_(Delta x right arrow 0) ((Delta (y))∕(Delta( x))) = lim_((x_2) right arrow (x_1)) ((f(x_2) minus f(x_1))∕((x_2) minus (x_1))">
            <a:extLst>
              <a:ext uri="{FF2B5EF4-FFF2-40B4-BE49-F238E27FC236}">
                <a16:creationId xmlns:a16="http://schemas.microsoft.com/office/drawing/2014/main" xmlns="" id="{FE107586-058A-43EE-83E7-418396232F16}"/>
              </a:ext>
            </a:extLst>
          </p:cNvPr>
          <p:cNvGraphicFramePr>
            <a:graphicFrameLocks noGrp="1" noChangeAspect="1"/>
          </p:cNvGraphicFramePr>
          <p:nvPr>
            <p:ph sz="quarter" idx="25"/>
            <p:extLst>
              <p:ext uri="{D42A27DB-BD31-4B8C-83A1-F6EECF244321}">
                <p14:modId xmlns:p14="http://schemas.microsoft.com/office/powerpoint/2010/main" val="3279622226"/>
              </p:ext>
            </p:extLst>
          </p:nvPr>
        </p:nvGraphicFramePr>
        <p:xfrm>
          <a:off x="2043113" y="4013396"/>
          <a:ext cx="7618412" cy="841375"/>
        </p:xfrm>
        <a:graphic>
          <a:graphicData uri="http://schemas.openxmlformats.org/presentationml/2006/ole">
            <mc:AlternateContent xmlns:mc="http://schemas.openxmlformats.org/markup-compatibility/2006">
              <mc:Choice xmlns:v="urn:schemas-microsoft-com:vml" Requires="v">
                <p:oleObj spid="_x0000_s446684" name="Equation" r:id="rId3" imgW="7937280" imgH="876240" progId="Equation.DSMT4">
                  <p:embed/>
                </p:oleObj>
              </mc:Choice>
              <mc:Fallback>
                <p:oleObj name="Equation" r:id="rId3" imgW="7937280" imgH="876240" progId="Equation.DSMT4">
                  <p:embed/>
                  <p:pic>
                    <p:nvPicPr>
                      <p:cNvPr id="0" name="Picture 72" descr="instantaneous rate of change = lim_(Delta x right arrow 0) ((Delta (y))/(Delta( x))) = lim_((x_2) right arrow (x_1)) ((f(x_2) minus f(x_1))/((x_2) minus (x_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113" y="4013396"/>
                        <a:ext cx="7618412"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7DE1EE58-D762-43D2-9F89-4A0951E6B408}"/>
              </a:ext>
            </a:extLst>
          </p:cNvPr>
          <p:cNvSpPr>
            <a:spLocks noGrp="1"/>
          </p:cNvSpPr>
          <p:nvPr>
            <p:ph sz="quarter" idx="26"/>
          </p:nvPr>
        </p:nvSpPr>
        <p:spPr>
          <a:xfrm>
            <a:off x="736600" y="5355680"/>
            <a:ext cx="6255327" cy="331791"/>
          </a:xfrm>
        </p:spPr>
        <p:txBody>
          <a:bodyPr/>
          <a:lstStyle/>
          <a:p>
            <a:r>
              <a:rPr lang="en-US" altLang="en-US" dirty="0">
                <a:sym typeface="Symbol" panose="05050102010706020507" pitchFamily="18" charset="2"/>
              </a:rPr>
              <a:t>We recognize this limit as being the </a:t>
            </a:r>
            <a:r>
              <a:rPr lang="en-US" altLang="en-US" dirty="0" smtClean="0">
                <a:sym typeface="Symbol" panose="05050102010706020507" pitchFamily="18" charset="2"/>
              </a:rPr>
              <a:t>derivative</a:t>
            </a:r>
            <a:endParaRPr lang="en-US" altLang="en-US" dirty="0">
              <a:sym typeface="Symbol" panose="05050102010706020507" pitchFamily="18" charset="2"/>
            </a:endParaRPr>
          </a:p>
        </p:txBody>
      </p:sp>
      <p:graphicFrame>
        <p:nvGraphicFramePr>
          <p:cNvPr id="9" name="Content Placeholder 8" descr="f prime(x_1)."/>
          <p:cNvGraphicFramePr>
            <a:graphicFrameLocks noGrp="1" noChangeAspect="1"/>
          </p:cNvGraphicFramePr>
          <p:nvPr>
            <p:ph sz="quarter" idx="27"/>
            <p:extLst>
              <p:ext uri="{D42A27DB-BD31-4B8C-83A1-F6EECF244321}">
                <p14:modId xmlns:p14="http://schemas.microsoft.com/office/powerpoint/2010/main" val="3013699258"/>
              </p:ext>
            </p:extLst>
          </p:nvPr>
        </p:nvGraphicFramePr>
        <p:xfrm>
          <a:off x="6969125" y="5333378"/>
          <a:ext cx="808038" cy="441325"/>
        </p:xfrm>
        <a:graphic>
          <a:graphicData uri="http://schemas.openxmlformats.org/presentationml/2006/ole">
            <mc:AlternateContent xmlns:mc="http://schemas.openxmlformats.org/markup-compatibility/2006">
              <mc:Choice xmlns:v="urn:schemas-microsoft-com:vml" Requires="v">
                <p:oleObj spid="_x0000_s446685" name="Equation" r:id="rId5" imgW="419040" imgH="228600" progId="Equation.DSMT4">
                  <p:embed/>
                </p:oleObj>
              </mc:Choice>
              <mc:Fallback>
                <p:oleObj name="Equation" r:id="rId5" imgW="419040" imgH="228600" progId="Equation.DSMT4">
                  <p:embed/>
                  <p:pic>
                    <p:nvPicPr>
                      <p:cNvPr id="0" name="Picture 73" descr="f prime(x_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25" y="5333378"/>
                        <a:ext cx="80803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83746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Rates of Change </a:t>
            </a:r>
            <a:r>
              <a:rPr lang="en-US" altLang="en-US" b="0" dirty="0"/>
              <a:t>(4 of 6)</a:t>
            </a:r>
            <a:endParaRPr lang="en-US" dirty="0"/>
          </a:p>
        </p:txBody>
      </p:sp>
      <p:sp>
        <p:nvSpPr>
          <p:cNvPr id="3" name="Content Placeholder 2"/>
          <p:cNvSpPr>
            <a:spLocks noGrp="1"/>
          </p:cNvSpPr>
          <p:nvPr>
            <p:ph sz="quarter" idx="23"/>
          </p:nvPr>
        </p:nvSpPr>
        <p:spPr>
          <a:xfrm>
            <a:off x="736600" y="1289051"/>
            <a:ext cx="6610171" cy="362702"/>
          </a:xfrm>
        </p:spPr>
        <p:txBody>
          <a:bodyPr/>
          <a:lstStyle/>
          <a:p>
            <a:pPr>
              <a:lnSpc>
                <a:spcPct val="100000"/>
              </a:lnSpc>
            </a:pPr>
            <a:r>
              <a:rPr lang="en-US" altLang="en-US" dirty="0">
                <a:sym typeface="Symbol" panose="05050102010706020507" pitchFamily="18" charset="2"/>
              </a:rPr>
              <a:t>We know that one interpretation of the derivative</a:t>
            </a:r>
            <a:endParaRPr lang="en-US" dirty="0"/>
          </a:p>
        </p:txBody>
      </p:sp>
      <p:graphicFrame>
        <p:nvGraphicFramePr>
          <p:cNvPr id="19" name="Content Placeholder 18" descr="f prime(a)"/>
          <p:cNvGraphicFramePr>
            <a:graphicFrameLocks noGrp="1" noChangeAspect="1"/>
          </p:cNvGraphicFramePr>
          <p:nvPr>
            <p:ph sz="quarter" idx="24"/>
            <p:extLst>
              <p:ext uri="{D42A27DB-BD31-4B8C-83A1-F6EECF244321}">
                <p14:modId xmlns:p14="http://schemas.microsoft.com/office/powerpoint/2010/main" val="3618752199"/>
              </p:ext>
            </p:extLst>
          </p:nvPr>
        </p:nvGraphicFramePr>
        <p:xfrm>
          <a:off x="7326313" y="1326652"/>
          <a:ext cx="661987" cy="407987"/>
        </p:xfrm>
        <a:graphic>
          <a:graphicData uri="http://schemas.openxmlformats.org/presentationml/2006/ole">
            <mc:AlternateContent xmlns:mc="http://schemas.openxmlformats.org/markup-compatibility/2006">
              <mc:Choice xmlns:v="urn:schemas-microsoft-com:vml" Requires="v">
                <p:oleObj spid="_x0000_s453834" name="Equation" r:id="rId4" imgW="330120" imgH="203040" progId="Equation.DSMT4">
                  <p:embed/>
                </p:oleObj>
              </mc:Choice>
              <mc:Fallback>
                <p:oleObj name="Equation" r:id="rId4" imgW="330120" imgH="203040" progId="Equation.DSMT4">
                  <p:embed/>
                  <p:pic>
                    <p:nvPicPr>
                      <p:cNvPr id="0" name="Picture 54" descr="f prime(a)"/>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6313" y="1326652"/>
                        <a:ext cx="661987"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5"/>
          </p:nvPr>
        </p:nvSpPr>
        <p:spPr>
          <a:xfrm>
            <a:off x="8035637" y="1303175"/>
            <a:ext cx="2867325" cy="336838"/>
          </a:xfrm>
        </p:spPr>
        <p:txBody>
          <a:bodyPr/>
          <a:lstStyle/>
          <a:p>
            <a:pPr>
              <a:lnSpc>
                <a:spcPct val="100000"/>
              </a:lnSpc>
            </a:pPr>
            <a:r>
              <a:rPr lang="en-US" altLang="en-US" dirty="0">
                <a:sym typeface="Symbol" panose="05050102010706020507" pitchFamily="18" charset="2"/>
              </a:rPr>
              <a:t>is as the slope of the</a:t>
            </a:r>
            <a:endParaRPr lang="en-US" dirty="0"/>
          </a:p>
        </p:txBody>
      </p:sp>
      <p:sp>
        <p:nvSpPr>
          <p:cNvPr id="7" name="Content Placeholder 6"/>
          <p:cNvSpPr>
            <a:spLocks noGrp="1"/>
          </p:cNvSpPr>
          <p:nvPr>
            <p:ph sz="quarter" idx="27"/>
          </p:nvPr>
        </p:nvSpPr>
        <p:spPr>
          <a:xfrm>
            <a:off x="736600" y="1633053"/>
            <a:ext cx="9589655" cy="711039"/>
          </a:xfrm>
        </p:spPr>
        <p:txBody>
          <a:bodyPr/>
          <a:lstStyle/>
          <a:p>
            <a:pPr>
              <a:lnSpc>
                <a:spcPct val="100000"/>
              </a:lnSpc>
            </a:pPr>
            <a:r>
              <a:rPr lang="en-US" altLang="en-US" dirty="0">
                <a:sym typeface="Symbol" panose="05050102010706020507" pitchFamily="18" charset="2"/>
              </a:rPr>
              <a:t>tangent line to the curve </a:t>
            </a:r>
            <a:r>
              <a:rPr lang="en-US" altLang="en-US" i="1" dirty="0">
                <a:sym typeface="Symbol" panose="05050102010706020507" pitchFamily="18" charset="2"/>
              </a:rPr>
              <a:t>y</a:t>
            </a:r>
            <a:r>
              <a:rPr lang="en-US" altLang="en-US" dirty="0">
                <a:sym typeface="Symbol" panose="05050102010706020507" pitchFamily="18" charset="2"/>
              </a:rPr>
              <a:t> = </a:t>
            </a:r>
            <a:r>
              <a:rPr lang="en-US" altLang="en-US" i="1" dirty="0">
                <a:sym typeface="Symbol" panose="05050102010706020507" pitchFamily="18" charset="2"/>
              </a:rPr>
              <a:t>f</a:t>
            </a:r>
            <a:r>
              <a:rPr lang="en-US" altLang="en-US" sz="400" i="1" dirty="0"/>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when </a:t>
            </a:r>
            <a:r>
              <a:rPr lang="en-US" altLang="en-US" i="1" dirty="0">
                <a:sym typeface="Symbol" panose="05050102010706020507" pitchFamily="18" charset="2"/>
              </a:rPr>
              <a:t>x</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We now have a second interpretation:</a:t>
            </a:r>
            <a:endParaRPr lang="en-US" dirty="0"/>
          </a:p>
        </p:txBody>
      </p:sp>
      <p:sp>
        <p:nvSpPr>
          <p:cNvPr id="9" name="Content Placeholder 8"/>
          <p:cNvSpPr>
            <a:spLocks noGrp="1"/>
          </p:cNvSpPr>
          <p:nvPr>
            <p:ph sz="quarter" idx="28"/>
          </p:nvPr>
        </p:nvSpPr>
        <p:spPr>
          <a:xfrm>
            <a:off x="736600" y="2732827"/>
            <a:ext cx="1975863" cy="352120"/>
          </a:xfrm>
        </p:spPr>
        <p:txBody>
          <a:bodyPr/>
          <a:lstStyle/>
          <a:p>
            <a:r>
              <a:rPr lang="en-US" dirty="0"/>
              <a:t>The derivative</a:t>
            </a:r>
          </a:p>
        </p:txBody>
      </p:sp>
      <p:graphicFrame>
        <p:nvGraphicFramePr>
          <p:cNvPr id="20" name="Content Placeholder 19" descr="f prime(a)"/>
          <p:cNvGraphicFramePr>
            <a:graphicFrameLocks noGrp="1" noChangeAspect="1"/>
          </p:cNvGraphicFramePr>
          <p:nvPr>
            <p:ph sz="quarter" idx="26"/>
            <p:extLst>
              <p:ext uri="{D42A27DB-BD31-4B8C-83A1-F6EECF244321}">
                <p14:modId xmlns:p14="http://schemas.microsoft.com/office/powerpoint/2010/main" val="951557550"/>
              </p:ext>
            </p:extLst>
          </p:nvPr>
        </p:nvGraphicFramePr>
        <p:xfrm>
          <a:off x="2703513" y="2720975"/>
          <a:ext cx="668337" cy="411163"/>
        </p:xfrm>
        <a:graphic>
          <a:graphicData uri="http://schemas.openxmlformats.org/presentationml/2006/ole">
            <mc:AlternateContent xmlns:mc="http://schemas.openxmlformats.org/markup-compatibility/2006">
              <mc:Choice xmlns:v="urn:schemas-microsoft-com:vml" Requires="v">
                <p:oleObj spid="_x0000_s453835" name="Equation" r:id="rId6" imgW="330120" imgH="203040" progId="Equation.DSMT4">
                  <p:embed/>
                </p:oleObj>
              </mc:Choice>
              <mc:Fallback>
                <p:oleObj name="Equation" r:id="rId6" imgW="330120" imgH="203040" progId="Equation.DSMT4">
                  <p:embed/>
                  <p:pic>
                    <p:nvPicPr>
                      <p:cNvPr id="0" name="Picture 55" descr="f prime(a)"/>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3513" y="2720975"/>
                        <a:ext cx="668337"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29"/>
          </p:nvPr>
        </p:nvSpPr>
        <p:spPr>
          <a:xfrm>
            <a:off x="3410530" y="2753967"/>
            <a:ext cx="7860145" cy="396153"/>
          </a:xfrm>
        </p:spPr>
        <p:txBody>
          <a:bodyPr/>
          <a:lstStyle/>
          <a:p>
            <a:r>
              <a:rPr lang="en-US" dirty="0"/>
              <a:t>is the instantaneous rate of change of </a:t>
            </a:r>
            <a:r>
              <a:rPr lang="en-US" i="1" dirty="0"/>
              <a:t>y</a:t>
            </a:r>
            <a:r>
              <a:rPr lang="en-US" dirty="0"/>
              <a:t> = </a:t>
            </a:r>
            <a:r>
              <a:rPr lang="en-US" i="1" dirty="0" smtClean="0"/>
              <a:t>f</a:t>
            </a:r>
            <a:r>
              <a:rPr lang="en-US" sz="400" i="1" dirty="0" smtClean="0"/>
              <a:t> </a:t>
            </a:r>
            <a:r>
              <a:rPr lang="en-US" dirty="0" smtClean="0"/>
              <a:t>(</a:t>
            </a:r>
            <a:r>
              <a:rPr lang="en-US" i="1" dirty="0"/>
              <a:t>x</a:t>
            </a:r>
            <a:r>
              <a:rPr lang="en-US" dirty="0"/>
              <a:t>) with respect</a:t>
            </a:r>
          </a:p>
        </p:txBody>
      </p:sp>
      <p:sp>
        <p:nvSpPr>
          <p:cNvPr id="13" name="Content Placeholder 12"/>
          <p:cNvSpPr>
            <a:spLocks noGrp="1"/>
          </p:cNvSpPr>
          <p:nvPr>
            <p:ph sz="quarter" idx="30"/>
          </p:nvPr>
        </p:nvSpPr>
        <p:spPr>
          <a:xfrm>
            <a:off x="773116" y="3070900"/>
            <a:ext cx="2283691" cy="389514"/>
          </a:xfrm>
        </p:spPr>
        <p:txBody>
          <a:bodyPr/>
          <a:lstStyle/>
          <a:p>
            <a:r>
              <a:rPr lang="en-US" dirty="0"/>
              <a:t>to </a:t>
            </a:r>
            <a:r>
              <a:rPr lang="en-US" i="1" dirty="0"/>
              <a:t>x</a:t>
            </a:r>
            <a:r>
              <a:rPr lang="en-US" dirty="0"/>
              <a:t> when </a:t>
            </a:r>
            <a:r>
              <a:rPr lang="en-US" i="1" dirty="0"/>
              <a:t>x</a:t>
            </a:r>
            <a:r>
              <a:rPr lang="en-US" dirty="0"/>
              <a:t> = </a:t>
            </a:r>
            <a:r>
              <a:rPr lang="en-US" i="1" dirty="0"/>
              <a:t>a</a:t>
            </a:r>
            <a:r>
              <a:rPr lang="en-US" dirty="0"/>
              <a:t>.</a:t>
            </a:r>
          </a:p>
        </p:txBody>
      </p:sp>
      <p:sp>
        <p:nvSpPr>
          <p:cNvPr id="15" name="Content Placeholder 14"/>
          <p:cNvSpPr>
            <a:spLocks noGrp="1"/>
          </p:cNvSpPr>
          <p:nvPr>
            <p:ph sz="quarter" idx="31"/>
          </p:nvPr>
        </p:nvSpPr>
        <p:spPr>
          <a:xfrm>
            <a:off x="736600" y="3773056"/>
            <a:ext cx="10718800" cy="1205343"/>
          </a:xfrm>
        </p:spPr>
        <p:txBody>
          <a:bodyPr/>
          <a:lstStyle/>
          <a:p>
            <a:pPr>
              <a:lnSpc>
                <a:spcPct val="100000"/>
              </a:lnSpc>
              <a:spcAft>
                <a:spcPts val="600"/>
              </a:spcAft>
            </a:pPr>
            <a:r>
              <a:rPr lang="en-US" altLang="en-US" dirty="0">
                <a:sym typeface="Symbol" panose="05050102010706020507" pitchFamily="18" charset="2"/>
              </a:rPr>
              <a:t>The connection with the first interpretation is that if we sketch the curve </a:t>
            </a:r>
            <a:r>
              <a:rPr lang="en-US" altLang="en-US" i="1" dirty="0">
                <a:sym typeface="Symbol" panose="05050102010706020507" pitchFamily="18" charset="2"/>
              </a:rPr>
              <a:t>y</a:t>
            </a:r>
            <a:r>
              <a:rPr lang="en-US" altLang="en-US" dirty="0">
                <a:sym typeface="Symbol" panose="05050102010706020507" pitchFamily="18" charset="2"/>
              </a:rPr>
              <a:t> = </a:t>
            </a:r>
            <a:r>
              <a:rPr lang="en-US" altLang="en-US" i="1" dirty="0">
                <a:sym typeface="Symbol" panose="05050102010706020507" pitchFamily="18" charset="2"/>
              </a:rPr>
              <a:t>f</a:t>
            </a:r>
            <a:r>
              <a:rPr lang="en-US" altLang="en-US" sz="400" dirty="0"/>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then the instantaneous rate of change is the slope of the tangent to this curve at the point where </a:t>
            </a:r>
            <a:r>
              <a:rPr lang="en-US" altLang="en-US" i="1" dirty="0">
                <a:sym typeface="Symbol" panose="05050102010706020507" pitchFamily="18" charset="2"/>
              </a:rPr>
              <a:t>x</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smtClean="0">
                <a:sym typeface="Symbol" panose="05050102010706020507" pitchFamily="18" charset="2"/>
              </a:rPr>
              <a:t>.</a:t>
            </a:r>
            <a:endParaRPr lang="en-US" dirty="0"/>
          </a:p>
        </p:txBody>
      </p:sp>
    </p:spTree>
    <p:extLst>
      <p:ext uri="{BB962C8B-B14F-4D97-AF65-F5344CB8AC3E}">
        <p14:creationId xmlns:p14="http://schemas.microsoft.com/office/powerpoint/2010/main" val="717680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0A95B-0C88-4A84-965F-B63909237C27}"/>
              </a:ext>
            </a:extLst>
          </p:cNvPr>
          <p:cNvSpPr>
            <a:spLocks noGrp="1"/>
          </p:cNvSpPr>
          <p:nvPr>
            <p:ph type="title"/>
          </p:nvPr>
        </p:nvSpPr>
        <p:spPr/>
        <p:txBody>
          <a:bodyPr/>
          <a:lstStyle/>
          <a:p>
            <a:r>
              <a:rPr lang="en-US" altLang="en-US" dirty="0"/>
              <a:t>Rates of Change </a:t>
            </a:r>
            <a:r>
              <a:rPr lang="en-US" altLang="en-US" b="0" dirty="0"/>
              <a:t>(5 of 6)</a:t>
            </a:r>
            <a:endParaRPr lang="en-US" dirty="0"/>
          </a:p>
        </p:txBody>
      </p:sp>
      <p:sp>
        <p:nvSpPr>
          <p:cNvPr id="3" name="Content Placeholder 2">
            <a:extLst>
              <a:ext uri="{FF2B5EF4-FFF2-40B4-BE49-F238E27FC236}">
                <a16:creationId xmlns:a16="http://schemas.microsoft.com/office/drawing/2014/main" xmlns="" id="{DE6D21BE-3AF0-4B6F-BCE3-98A585C2A32E}"/>
              </a:ext>
            </a:extLst>
          </p:cNvPr>
          <p:cNvSpPr>
            <a:spLocks noGrp="1"/>
          </p:cNvSpPr>
          <p:nvPr>
            <p:ph sz="quarter" idx="23"/>
          </p:nvPr>
        </p:nvSpPr>
        <p:spPr>
          <a:xfrm>
            <a:off x="736600" y="1289049"/>
            <a:ext cx="10718800" cy="917121"/>
          </a:xfrm>
        </p:spPr>
        <p:txBody>
          <a:bodyPr/>
          <a:lstStyle/>
          <a:p>
            <a:pPr>
              <a:lnSpc>
                <a:spcPct val="100000"/>
              </a:lnSpc>
              <a:spcAft>
                <a:spcPts val="600"/>
              </a:spcAft>
            </a:pPr>
            <a:r>
              <a:rPr lang="en-US" altLang="en-US" dirty="0">
                <a:sym typeface="Symbol" panose="05050102010706020507" pitchFamily="18" charset="2"/>
              </a:rPr>
              <a:t>This means that when the derivative is large (and therefore the curve is steep, as at the point </a:t>
            </a:r>
            <a:r>
              <a:rPr lang="en-US" altLang="en-US" i="1" dirty="0">
                <a:sym typeface="Symbol" panose="05050102010706020507" pitchFamily="18" charset="2"/>
              </a:rPr>
              <a:t>P</a:t>
            </a:r>
            <a:r>
              <a:rPr lang="en-US" altLang="en-US" dirty="0">
                <a:sym typeface="Symbol" panose="05050102010706020507" pitchFamily="18" charset="2"/>
              </a:rPr>
              <a:t> in Figure 9), the </a:t>
            </a:r>
            <a:r>
              <a:rPr lang="en-US" altLang="en-US" i="1" dirty="0">
                <a:sym typeface="Symbol" panose="05050102010706020507" pitchFamily="18" charset="2"/>
              </a:rPr>
              <a:t>y</a:t>
            </a:r>
            <a:r>
              <a:rPr lang="en-US" altLang="en-US" dirty="0">
                <a:sym typeface="Symbol" panose="05050102010706020507" pitchFamily="18" charset="2"/>
              </a:rPr>
              <a:t>-values change rapidly. </a:t>
            </a:r>
          </a:p>
        </p:txBody>
      </p:sp>
      <p:sp>
        <p:nvSpPr>
          <p:cNvPr id="6" name="Content Placeholder 4">
            <a:extLst>
              <a:ext uri="{FF2B5EF4-FFF2-40B4-BE49-F238E27FC236}">
                <a16:creationId xmlns:a16="http://schemas.microsoft.com/office/drawing/2014/main" xmlns="" id="{14A4EF63-3D26-403B-82C0-A5EA1C0E196A}"/>
              </a:ext>
            </a:extLst>
          </p:cNvPr>
          <p:cNvSpPr>
            <a:spLocks noGrp="1"/>
          </p:cNvSpPr>
          <p:nvPr>
            <p:ph sz="quarter" idx="25"/>
          </p:nvPr>
        </p:nvSpPr>
        <p:spPr>
          <a:xfrm>
            <a:off x="3306719" y="5630088"/>
            <a:ext cx="4997437" cy="313512"/>
          </a:xfrm>
        </p:spPr>
        <p:txBody>
          <a:bodyPr/>
          <a:lstStyle/>
          <a:p>
            <a:pPr algn="ctr"/>
            <a:r>
              <a:rPr lang="en-US" altLang="en-US" sz="1200" b="1" dirty="0" smtClean="0">
                <a:sym typeface="Symbol" panose="05050102010706020507" pitchFamily="18" charset="2"/>
              </a:rPr>
              <a:t>Figure </a:t>
            </a:r>
            <a:r>
              <a:rPr lang="en-US" altLang="en-US" sz="1200" b="1" dirty="0">
                <a:sym typeface="Symbol" panose="05050102010706020507" pitchFamily="18" charset="2"/>
              </a:rPr>
              <a:t>9</a:t>
            </a:r>
          </a:p>
        </p:txBody>
      </p:sp>
      <p:sp>
        <p:nvSpPr>
          <p:cNvPr id="5" name="Content Placeholder 4">
            <a:extLst>
              <a:ext uri="{FF2B5EF4-FFF2-40B4-BE49-F238E27FC236}">
                <a16:creationId xmlns:a16="http://schemas.microsoft.com/office/drawing/2014/main" xmlns="" id="{14A4EF63-3D26-403B-82C0-A5EA1C0E196A}"/>
              </a:ext>
            </a:extLst>
          </p:cNvPr>
          <p:cNvSpPr>
            <a:spLocks noGrp="1"/>
          </p:cNvSpPr>
          <p:nvPr>
            <p:ph sz="quarter" idx="25"/>
          </p:nvPr>
        </p:nvSpPr>
        <p:spPr>
          <a:xfrm>
            <a:off x="3306719" y="5287020"/>
            <a:ext cx="4997437" cy="343068"/>
          </a:xfrm>
        </p:spPr>
        <p:txBody>
          <a:bodyPr/>
          <a:lstStyle/>
          <a:p>
            <a:pPr algn="ctr"/>
            <a:r>
              <a:rPr lang="en-US" altLang="en-US" sz="1400" dirty="0"/>
              <a:t>The </a:t>
            </a:r>
            <a:r>
              <a:rPr lang="en-US" altLang="en-US" sz="1400" i="1" dirty="0"/>
              <a:t>y</a:t>
            </a:r>
            <a:r>
              <a:rPr lang="en-US" altLang="en-US" sz="1400" dirty="0"/>
              <a:t>-values are changing rapidly at </a:t>
            </a:r>
            <a:r>
              <a:rPr lang="en-US" altLang="en-US" sz="1400" i="1" dirty="0"/>
              <a:t>P </a:t>
            </a:r>
            <a:r>
              <a:rPr lang="en-US" altLang="en-US" sz="1400" dirty="0"/>
              <a:t>and slowly at </a:t>
            </a:r>
            <a:r>
              <a:rPr lang="en-US" altLang="en-US" sz="1400" i="1" dirty="0" smtClean="0"/>
              <a:t>Q</a:t>
            </a:r>
            <a:r>
              <a:rPr lang="en-US" altLang="en-US" sz="1400" dirty="0" smtClean="0"/>
              <a:t>.</a:t>
            </a:r>
            <a:endParaRPr lang="en-US" altLang="en-US" sz="1400" b="1" dirty="0">
              <a:sym typeface="Symbol" panose="05050102010706020507" pitchFamily="18" charset="2"/>
            </a:endParaRPr>
          </a:p>
        </p:txBody>
      </p:sp>
      <p:pic>
        <p:nvPicPr>
          <p:cNvPr id="7" name="Content Placeholder 6" descr="A curve rising with decreasing steepness is graphed on the x y coordinate plane. Points P and Q are marked on the curve. The slope of the tangent to the curve at P is greater than the slope of the tangent at Q.&#10;">
            <a:extLst>
              <a:ext uri="{FF2B5EF4-FFF2-40B4-BE49-F238E27FC236}">
                <a16:creationId xmlns:a16="http://schemas.microsoft.com/office/drawing/2014/main" xmlns="" id="{370B6DB4-CCFA-4A2E-BDD7-37A1541CF58D}"/>
              </a:ext>
            </a:extLst>
          </p:cNvPr>
          <p:cNvPicPr>
            <a:picLocks noGrp="1" noChangeAspect="1"/>
          </p:cNvPicPr>
          <p:nvPr>
            <p:ph sz="quarter" idx="24"/>
          </p:nvPr>
        </p:nvPicPr>
        <p:blipFill>
          <a:blip r:embed="rId2"/>
          <a:stretch>
            <a:fillRect/>
          </a:stretch>
        </p:blipFill>
        <p:spPr>
          <a:xfrm>
            <a:off x="4666556" y="2575242"/>
            <a:ext cx="2615767" cy="2566518"/>
          </a:xfrm>
          <a:prstGeom prst="rect">
            <a:avLst/>
          </a:prstGeom>
        </p:spPr>
      </p:pic>
    </p:spTree>
    <p:extLst>
      <p:ext uri="{BB962C8B-B14F-4D97-AF65-F5344CB8AC3E}">
        <p14:creationId xmlns:p14="http://schemas.microsoft.com/office/powerpoint/2010/main" val="3311374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F9732-8B4F-4C8C-AF49-01E84D5D68F7}"/>
              </a:ext>
            </a:extLst>
          </p:cNvPr>
          <p:cNvSpPr>
            <a:spLocks noGrp="1"/>
          </p:cNvSpPr>
          <p:nvPr>
            <p:ph type="title"/>
          </p:nvPr>
        </p:nvSpPr>
        <p:spPr/>
        <p:txBody>
          <a:bodyPr/>
          <a:lstStyle/>
          <a:p>
            <a:r>
              <a:rPr lang="en-US" altLang="en-US" dirty="0"/>
              <a:t>Rates of Change </a:t>
            </a:r>
            <a:r>
              <a:rPr lang="en-US" altLang="en-US" b="0" dirty="0"/>
              <a:t>(6 of 6)</a:t>
            </a:r>
            <a:endParaRPr lang="en-US" dirty="0"/>
          </a:p>
        </p:txBody>
      </p:sp>
      <p:sp>
        <p:nvSpPr>
          <p:cNvPr id="3" name="Content Placeholder 2">
            <a:extLst>
              <a:ext uri="{FF2B5EF4-FFF2-40B4-BE49-F238E27FC236}">
                <a16:creationId xmlns:a16="http://schemas.microsoft.com/office/drawing/2014/main" xmlns="" id="{75683751-2E75-40A4-A9BC-EACFA2A1CCA8}"/>
              </a:ext>
            </a:extLst>
          </p:cNvPr>
          <p:cNvSpPr>
            <a:spLocks noGrp="1"/>
          </p:cNvSpPr>
          <p:nvPr>
            <p:ph sz="quarter" idx="23"/>
          </p:nvPr>
        </p:nvSpPr>
        <p:spPr>
          <a:xfrm>
            <a:off x="736600" y="1289049"/>
            <a:ext cx="10718800" cy="1733009"/>
          </a:xfrm>
        </p:spPr>
        <p:txBody>
          <a:bodyPr/>
          <a:lstStyle/>
          <a:p>
            <a:pPr>
              <a:lnSpc>
                <a:spcPct val="100000"/>
              </a:lnSpc>
              <a:spcAft>
                <a:spcPts val="600"/>
              </a:spcAft>
              <a:tabLst>
                <a:tab pos="0" algn="l"/>
              </a:tabLst>
            </a:pPr>
            <a:r>
              <a:rPr lang="en-US" altLang="en-US" dirty="0">
                <a:sym typeface="Symbol" panose="05050102010706020507" pitchFamily="18" charset="2"/>
              </a:rPr>
              <a:t>When the derivative is small, the curve is relatively flat (as at point </a:t>
            </a:r>
            <a:r>
              <a:rPr lang="en-US" altLang="en-US" i="1" dirty="0">
                <a:sym typeface="Symbol" panose="05050102010706020507" pitchFamily="18" charset="2"/>
              </a:rPr>
              <a:t>Q</a:t>
            </a:r>
            <a:r>
              <a:rPr lang="en-US" altLang="en-US" dirty="0">
                <a:sym typeface="Symbol" panose="05050102010706020507" pitchFamily="18" charset="2"/>
              </a:rPr>
              <a:t>) and the </a:t>
            </a:r>
            <a:r>
              <a:rPr lang="en-US" altLang="en-US" i="1" dirty="0">
                <a:sym typeface="Symbol" panose="05050102010706020507" pitchFamily="18" charset="2"/>
              </a:rPr>
              <a:t>y</a:t>
            </a:r>
            <a:r>
              <a:rPr lang="en-US" altLang="en-US" dirty="0">
                <a:sym typeface="Symbol" panose="05050102010706020507" pitchFamily="18" charset="2"/>
              </a:rPr>
              <a:t>-values change slowly.</a:t>
            </a:r>
          </a:p>
          <a:p>
            <a:pPr>
              <a:lnSpc>
                <a:spcPct val="100000"/>
              </a:lnSpc>
              <a:spcAft>
                <a:spcPts val="600"/>
              </a:spcAft>
              <a:tabLst>
                <a:tab pos="0" algn="l"/>
              </a:tabLst>
            </a:pPr>
            <a:r>
              <a:rPr lang="en-US" altLang="en-US" dirty="0">
                <a:sym typeface="Symbol" panose="05050102010706020507" pitchFamily="18" charset="2"/>
              </a:rPr>
              <a:t>In particular, if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f</a:t>
            </a:r>
            <a:r>
              <a:rPr lang="en-US" altLang="en-US" sz="4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t</a:t>
            </a:r>
            <a:r>
              <a:rPr lang="en-US" altLang="en-US" dirty="0">
                <a:sym typeface="Symbol" panose="05050102010706020507" pitchFamily="18" charset="2"/>
              </a:rPr>
              <a:t>) is the position function of a particle that moves along a straight line, </a:t>
            </a:r>
            <a:r>
              <a:rPr lang="en-US" altLang="en-US" dirty="0" smtClean="0">
                <a:sym typeface="Symbol" panose="05050102010706020507" pitchFamily="18" charset="2"/>
              </a:rPr>
              <a:t>then</a:t>
            </a:r>
            <a:endParaRPr lang="en-US" altLang="en-US" dirty="0">
              <a:sym typeface="Symbol" panose="05050102010706020507" pitchFamily="18" charset="2"/>
            </a:endParaRPr>
          </a:p>
        </p:txBody>
      </p:sp>
      <p:graphicFrame>
        <p:nvGraphicFramePr>
          <p:cNvPr id="16" name="Content Placeholder 15" descr="f prime(a)"/>
          <p:cNvGraphicFramePr>
            <a:graphicFrameLocks noGrp="1" noChangeAspect="1"/>
          </p:cNvGraphicFramePr>
          <p:nvPr>
            <p:ph sz="quarter" idx="28"/>
            <p:extLst>
              <p:ext uri="{D42A27DB-BD31-4B8C-83A1-F6EECF244321}">
                <p14:modId xmlns:p14="http://schemas.microsoft.com/office/powerpoint/2010/main" val="4127987278"/>
              </p:ext>
            </p:extLst>
          </p:nvPr>
        </p:nvGraphicFramePr>
        <p:xfrm>
          <a:off x="3100388" y="2618833"/>
          <a:ext cx="655637" cy="403225"/>
        </p:xfrm>
        <a:graphic>
          <a:graphicData uri="http://schemas.openxmlformats.org/presentationml/2006/ole">
            <mc:AlternateContent xmlns:mc="http://schemas.openxmlformats.org/markup-compatibility/2006">
              <mc:Choice xmlns:v="urn:schemas-microsoft-com:vml" Requires="v">
                <p:oleObj spid="_x0000_s447801" name="Equation" r:id="rId3" imgW="330120" imgH="203040" progId="Equation.DSMT4">
                  <p:embed/>
                </p:oleObj>
              </mc:Choice>
              <mc:Fallback>
                <p:oleObj name="Equation" r:id="rId3" imgW="330120" imgH="203040" progId="Equation.DSMT4">
                  <p:embed/>
                  <p:pic>
                    <p:nvPicPr>
                      <p:cNvPr id="0" name="Picture 92" descr="f prime(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388" y="2618833"/>
                        <a:ext cx="6556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6"/>
          <p:cNvSpPr>
            <a:spLocks noGrp="1"/>
          </p:cNvSpPr>
          <p:nvPr>
            <p:ph sz="quarter" idx="26"/>
          </p:nvPr>
        </p:nvSpPr>
        <p:spPr>
          <a:xfrm>
            <a:off x="3783589" y="2639358"/>
            <a:ext cx="7551739" cy="341284"/>
          </a:xfrm>
        </p:spPr>
        <p:txBody>
          <a:bodyPr/>
          <a:lstStyle/>
          <a:p>
            <a:r>
              <a:rPr lang="en-US" altLang="en-US" dirty="0">
                <a:sym typeface="Symbol" panose="05050102010706020507" pitchFamily="18" charset="2"/>
              </a:rPr>
              <a:t>is the rate of change of the displacement </a:t>
            </a:r>
            <a:r>
              <a:rPr lang="en-US" altLang="en-US" i="1" dirty="0">
                <a:sym typeface="Symbol" panose="05050102010706020507" pitchFamily="18" charset="2"/>
              </a:rPr>
              <a:t>s</a:t>
            </a:r>
            <a:r>
              <a:rPr lang="en-US" altLang="en-US" dirty="0">
                <a:sym typeface="Symbol" panose="05050102010706020507" pitchFamily="18" charset="2"/>
              </a:rPr>
              <a:t> with respect</a:t>
            </a:r>
            <a:endParaRPr lang="en-US" dirty="0"/>
          </a:p>
        </p:txBody>
      </p:sp>
      <p:sp>
        <p:nvSpPr>
          <p:cNvPr id="7" name="Content Placeholder 6"/>
          <p:cNvSpPr>
            <a:spLocks noGrp="1"/>
          </p:cNvSpPr>
          <p:nvPr>
            <p:ph sz="quarter" idx="27"/>
          </p:nvPr>
        </p:nvSpPr>
        <p:spPr>
          <a:xfrm>
            <a:off x="736600" y="2965984"/>
            <a:ext cx="2089727" cy="847402"/>
          </a:xfrm>
        </p:spPr>
        <p:txBody>
          <a:bodyPr/>
          <a:lstStyle/>
          <a:p>
            <a:pPr>
              <a:lnSpc>
                <a:spcPct val="100000"/>
              </a:lnSpc>
              <a:spcAft>
                <a:spcPts val="600"/>
              </a:spcAft>
              <a:tabLst>
                <a:tab pos="0" algn="l"/>
              </a:tabLst>
            </a:pPr>
            <a:r>
              <a:rPr lang="en-US" altLang="en-US" dirty="0">
                <a:sym typeface="Symbol" panose="05050102010706020507" pitchFamily="18" charset="2"/>
              </a:rPr>
              <a:t>to the time </a:t>
            </a:r>
            <a:r>
              <a:rPr lang="en-US" altLang="en-US" i="1" dirty="0">
                <a:sym typeface="Symbol" panose="05050102010706020507" pitchFamily="18" charset="2"/>
              </a:rPr>
              <a:t>t</a:t>
            </a:r>
            <a:r>
              <a:rPr lang="en-US" altLang="en-US" dirty="0">
                <a:sym typeface="Symbol" panose="05050102010706020507" pitchFamily="18" charset="2"/>
              </a:rPr>
              <a:t>. </a:t>
            </a:r>
          </a:p>
          <a:p>
            <a:pPr>
              <a:lnSpc>
                <a:spcPct val="100000"/>
              </a:lnSpc>
              <a:spcAft>
                <a:spcPts val="600"/>
              </a:spcAft>
              <a:tabLst>
                <a:tab pos="0" algn="l"/>
              </a:tabLst>
            </a:pPr>
            <a:r>
              <a:rPr lang="en-US" altLang="en-US" dirty="0">
                <a:sym typeface="Symbol" panose="05050102010706020507" pitchFamily="18" charset="2"/>
              </a:rPr>
              <a:t>In other words,</a:t>
            </a:r>
            <a:endParaRPr lang="en-US" dirty="0"/>
          </a:p>
        </p:txBody>
      </p:sp>
      <p:graphicFrame>
        <p:nvGraphicFramePr>
          <p:cNvPr id="14" name="Content Placeholder 13" descr="f prime(a)"/>
          <p:cNvGraphicFramePr>
            <a:graphicFrameLocks noGrp="1" noChangeAspect="1"/>
          </p:cNvGraphicFramePr>
          <p:nvPr>
            <p:ph sz="quarter" idx="29"/>
            <p:extLst>
              <p:ext uri="{D42A27DB-BD31-4B8C-83A1-F6EECF244321}">
                <p14:modId xmlns:p14="http://schemas.microsoft.com/office/powerpoint/2010/main" val="448964905"/>
              </p:ext>
            </p:extLst>
          </p:nvPr>
        </p:nvGraphicFramePr>
        <p:xfrm>
          <a:off x="2805113" y="3572921"/>
          <a:ext cx="623887" cy="384175"/>
        </p:xfrm>
        <a:graphic>
          <a:graphicData uri="http://schemas.openxmlformats.org/presentationml/2006/ole">
            <mc:AlternateContent xmlns:mc="http://schemas.openxmlformats.org/markup-compatibility/2006">
              <mc:Choice xmlns:v="urn:schemas-microsoft-com:vml" Requires="v">
                <p:oleObj spid="_x0000_s447802" name="Equation" r:id="rId5" imgW="330120" imgH="203040" progId="Equation.DSMT4">
                  <p:embed/>
                </p:oleObj>
              </mc:Choice>
              <mc:Fallback>
                <p:oleObj name="Equation" r:id="rId5" imgW="330120" imgH="203040" progId="Equation.DSMT4">
                  <p:embed/>
                  <p:pic>
                    <p:nvPicPr>
                      <p:cNvPr id="0" name="Picture 93" descr="f prime(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113" y="3572921"/>
                        <a:ext cx="623887"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10"/>
          <p:cNvSpPr>
            <a:spLocks noGrp="1"/>
          </p:cNvSpPr>
          <p:nvPr>
            <p:ph sz="quarter" idx="30"/>
          </p:nvPr>
        </p:nvSpPr>
        <p:spPr>
          <a:xfrm>
            <a:off x="3465655" y="3613027"/>
            <a:ext cx="5765799" cy="330833"/>
          </a:xfrm>
          <a:prstGeom prst="rect">
            <a:avLst/>
          </a:prstGeom>
        </p:spPr>
        <p:txBody>
          <a:bodyPr/>
          <a:lstStyle/>
          <a:p>
            <a:r>
              <a:rPr lang="en-US" altLang="en-US" sz="2400" i="1" dirty="0">
                <a:sym typeface="Symbol" panose="05050102010706020507" pitchFamily="18" charset="2"/>
              </a:rPr>
              <a:t>is the velocity of the particle at time t </a:t>
            </a:r>
            <a:r>
              <a:rPr lang="en-US" altLang="en-US" sz="2400" dirty="0">
                <a:sym typeface="Symbol" panose="05050102010706020507" pitchFamily="18" charset="2"/>
              </a:rPr>
              <a:t>=</a:t>
            </a:r>
            <a:r>
              <a:rPr lang="en-US" altLang="en-US" sz="2400" i="1" dirty="0">
                <a:sym typeface="Symbol" panose="05050102010706020507" pitchFamily="18" charset="2"/>
              </a:rPr>
              <a:t> a</a:t>
            </a:r>
            <a:r>
              <a:rPr lang="en-US" altLang="en-US" sz="2400" dirty="0">
                <a:sym typeface="Symbol" panose="05050102010706020507" pitchFamily="18" charset="2"/>
              </a:rPr>
              <a:t>.</a:t>
            </a:r>
            <a:endParaRPr lang="en-US" sz="2400" dirty="0"/>
          </a:p>
        </p:txBody>
      </p:sp>
      <p:sp>
        <p:nvSpPr>
          <p:cNvPr id="4" name="Content Placeholder 3">
            <a:extLst>
              <a:ext uri="{FF2B5EF4-FFF2-40B4-BE49-F238E27FC236}">
                <a16:creationId xmlns:a16="http://schemas.microsoft.com/office/drawing/2014/main" xmlns="" id="{2CA59A23-F515-4451-9784-4D99DBFF75C4}"/>
              </a:ext>
            </a:extLst>
          </p:cNvPr>
          <p:cNvSpPr>
            <a:spLocks noGrp="1"/>
          </p:cNvSpPr>
          <p:nvPr>
            <p:ph sz="quarter" idx="24"/>
          </p:nvPr>
        </p:nvSpPr>
        <p:spPr>
          <a:xfrm>
            <a:off x="736600" y="4230419"/>
            <a:ext cx="9351297" cy="418814"/>
          </a:xfrm>
        </p:spPr>
        <p:txBody>
          <a:bodyPr/>
          <a:lstStyle/>
          <a:p>
            <a:r>
              <a:rPr lang="en-US" altLang="en-US" dirty="0">
                <a:sym typeface="Symbol" panose="05050102010706020507" pitchFamily="18" charset="2"/>
              </a:rPr>
              <a:t>The </a:t>
            </a:r>
            <a:r>
              <a:rPr lang="en-US" altLang="en-US" b="1" dirty="0">
                <a:sym typeface="Symbol" panose="05050102010706020507" pitchFamily="18" charset="2"/>
              </a:rPr>
              <a:t>speed </a:t>
            </a:r>
            <a:r>
              <a:rPr lang="en-US" altLang="en-US" dirty="0">
                <a:sym typeface="Symbol" panose="05050102010706020507" pitchFamily="18" charset="2"/>
              </a:rPr>
              <a:t>of the particle is the absolute value of the velocity, that is,</a:t>
            </a:r>
            <a:endParaRPr lang="en-US" dirty="0"/>
          </a:p>
        </p:txBody>
      </p:sp>
      <p:graphicFrame>
        <p:nvGraphicFramePr>
          <p:cNvPr id="12" name="Content Placeholder 11" descr="abs(f prime(a)).">
            <a:extLst>
              <a:ext uri="{FF2B5EF4-FFF2-40B4-BE49-F238E27FC236}">
                <a16:creationId xmlns:a16="http://schemas.microsoft.com/office/drawing/2014/main" xmlns="" id="{6F68494F-B21A-4409-AB4B-3E8809F7C8F9}"/>
              </a:ext>
            </a:extLst>
          </p:cNvPr>
          <p:cNvGraphicFramePr>
            <a:graphicFrameLocks noGrp="1" noChangeAspect="1"/>
          </p:cNvGraphicFramePr>
          <p:nvPr>
            <p:ph sz="quarter" idx="25"/>
            <p:extLst>
              <p:ext uri="{D42A27DB-BD31-4B8C-83A1-F6EECF244321}">
                <p14:modId xmlns:p14="http://schemas.microsoft.com/office/powerpoint/2010/main" val="146042273"/>
              </p:ext>
            </p:extLst>
          </p:nvPr>
        </p:nvGraphicFramePr>
        <p:xfrm>
          <a:off x="10043434" y="4160821"/>
          <a:ext cx="850900" cy="482600"/>
        </p:xfrm>
        <a:graphic>
          <a:graphicData uri="http://schemas.openxmlformats.org/presentationml/2006/ole">
            <mc:AlternateContent xmlns:mc="http://schemas.openxmlformats.org/markup-compatibility/2006">
              <mc:Choice xmlns:v="urn:schemas-microsoft-com:vml" Requires="v">
                <p:oleObj spid="_x0000_s447803" name="Equation" r:id="rId6" imgW="850680" imgH="482400" progId="Equation.DSMT4">
                  <p:embed/>
                </p:oleObj>
              </mc:Choice>
              <mc:Fallback>
                <p:oleObj name="Equation" r:id="rId6" imgW="850680" imgH="482400" progId="Equation.DSMT4">
                  <p:embed/>
                  <p:pic>
                    <p:nvPicPr>
                      <p:cNvPr id="0" name="Picture 91" descr="abs(f prime(a))"/>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3434" y="4160821"/>
                        <a:ext cx="8509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6701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Tangents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336"/>
            <a:ext cx="10515600" cy="672105"/>
          </a:xfrm>
        </p:spPr>
        <p:txBody>
          <a:bodyPr/>
          <a:lstStyle/>
          <a:p>
            <a:r>
              <a:rPr lang="en-US" altLang="en-US" dirty="0"/>
              <a:t>Example </a:t>
            </a:r>
            <a:r>
              <a:rPr lang="en-US" altLang="en-US" dirty="0" smtClean="0"/>
              <a:t>7</a:t>
            </a:r>
            <a:endParaRPr lang="en-US" dirty="0"/>
          </a:p>
        </p:txBody>
      </p:sp>
      <p:sp>
        <p:nvSpPr>
          <p:cNvPr id="3" name="Content Placeholder 2"/>
          <p:cNvSpPr>
            <a:spLocks noGrp="1"/>
          </p:cNvSpPr>
          <p:nvPr>
            <p:ph sz="quarter" idx="23"/>
          </p:nvPr>
        </p:nvSpPr>
        <p:spPr>
          <a:xfrm>
            <a:off x="736600" y="1289049"/>
            <a:ext cx="10706100" cy="1151013"/>
          </a:xfrm>
        </p:spPr>
        <p:txBody>
          <a:bodyPr/>
          <a:lstStyle/>
          <a:p>
            <a:pPr>
              <a:lnSpc>
                <a:spcPct val="100000"/>
              </a:lnSpc>
              <a:tabLst>
                <a:tab pos="465138" algn="l"/>
              </a:tabLst>
            </a:pPr>
            <a:r>
              <a:rPr lang="en-US" altLang="en-US" dirty="0">
                <a:sym typeface="Symbol" panose="05050102010706020507" pitchFamily="18" charset="2"/>
              </a:rPr>
              <a:t>A manufacturer produces bolts of a fabric with a fixed width. The cost of producing </a:t>
            </a:r>
            <a:r>
              <a:rPr lang="en-US" altLang="en-US" i="1" dirty="0">
                <a:sym typeface="Symbol" panose="05050102010706020507" pitchFamily="18" charset="2"/>
              </a:rPr>
              <a:t>x </a:t>
            </a:r>
            <a:r>
              <a:rPr lang="en-US" altLang="en-US" dirty="0">
                <a:sym typeface="Symbol" panose="05050102010706020507" pitchFamily="18" charset="2"/>
              </a:rPr>
              <a:t>yards of this fabric is </a:t>
            </a:r>
            <a:r>
              <a:rPr lang="en-US" altLang="en-US" i="1" dirty="0">
                <a:sym typeface="Symbol" panose="05050102010706020507" pitchFamily="18" charset="2"/>
              </a:rPr>
              <a:t>C</a:t>
            </a:r>
            <a:r>
              <a:rPr lang="en-US" altLang="en-US" dirty="0">
                <a:sym typeface="Symbol" panose="05050102010706020507" pitchFamily="18" charset="2"/>
              </a:rPr>
              <a:t> = </a:t>
            </a:r>
            <a:r>
              <a:rPr lang="en-US" altLang="en-US" i="1" dirty="0">
                <a:sym typeface="Symbol" panose="05050102010706020507" pitchFamily="18" charset="2"/>
              </a:rPr>
              <a:t>f</a:t>
            </a:r>
            <a:r>
              <a:rPr lang="en-US" altLang="en-US" sz="400" i="1" dirty="0"/>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dollars. </a:t>
            </a:r>
          </a:p>
          <a:p>
            <a:pPr>
              <a:lnSpc>
                <a:spcPct val="100000"/>
              </a:lnSpc>
              <a:tabLst>
                <a:tab pos="465138" algn="l"/>
              </a:tabLst>
            </a:pPr>
            <a:r>
              <a:rPr lang="en-US" altLang="en-US" dirty="0">
                <a:sym typeface="Symbol" panose="05050102010706020507" pitchFamily="18" charset="2"/>
              </a:rPr>
              <a:t>(a) What is the meaning of the derivative</a:t>
            </a:r>
            <a:endParaRPr lang="en-US" dirty="0"/>
          </a:p>
        </p:txBody>
      </p:sp>
      <p:graphicFrame>
        <p:nvGraphicFramePr>
          <p:cNvPr id="20" name="Content Placeholder 19" descr="f prime (x)? what are its units?"/>
          <p:cNvGraphicFramePr>
            <a:graphicFrameLocks noGrp="1" noChangeAspect="1"/>
          </p:cNvGraphicFramePr>
          <p:nvPr>
            <p:ph sz="quarter" idx="24"/>
            <p:extLst>
              <p:ext uri="{D42A27DB-BD31-4B8C-83A1-F6EECF244321}">
                <p14:modId xmlns:p14="http://schemas.microsoft.com/office/powerpoint/2010/main" val="2618518828"/>
              </p:ext>
            </p:extLst>
          </p:nvPr>
        </p:nvGraphicFramePr>
        <p:xfrm>
          <a:off x="6267450" y="2160317"/>
          <a:ext cx="3462338" cy="398462"/>
        </p:xfrm>
        <a:graphic>
          <a:graphicData uri="http://schemas.openxmlformats.org/presentationml/2006/ole">
            <mc:AlternateContent xmlns:mc="http://schemas.openxmlformats.org/markup-compatibility/2006">
              <mc:Choice xmlns:v="urn:schemas-microsoft-com:vml" Requires="v">
                <p:oleObj spid="_x0000_s454946" name="Equation" r:id="rId3" imgW="1765080" imgH="203040" progId="Equation.DSMT4">
                  <p:embed/>
                </p:oleObj>
              </mc:Choice>
              <mc:Fallback>
                <p:oleObj name="Equation" r:id="rId3" imgW="1765080" imgH="203040" progId="Equation.DSMT4">
                  <p:embed/>
                  <p:pic>
                    <p:nvPicPr>
                      <p:cNvPr id="0" name="Picture 68" descr="f prime (x)? what are its units?"/>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50" y="2160317"/>
                        <a:ext cx="3462338"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5"/>
          </p:nvPr>
        </p:nvSpPr>
        <p:spPr>
          <a:xfrm>
            <a:off x="736599" y="2681897"/>
            <a:ext cx="6993251" cy="405953"/>
          </a:xfrm>
        </p:spPr>
        <p:txBody>
          <a:bodyPr/>
          <a:lstStyle/>
          <a:p>
            <a:r>
              <a:rPr lang="en-US" altLang="en-US" dirty="0">
                <a:sym typeface="Symbol" panose="05050102010706020507" pitchFamily="18" charset="2"/>
              </a:rPr>
              <a:t>(b) In practical terms, what does it mean to say that</a:t>
            </a:r>
            <a:endParaRPr lang="en-US" dirty="0"/>
          </a:p>
        </p:txBody>
      </p:sp>
      <p:graphicFrame>
        <p:nvGraphicFramePr>
          <p:cNvPr id="23" name="Content Placeholder 22" descr="f prime(1000) = 9?"/>
          <p:cNvGraphicFramePr>
            <a:graphicFrameLocks noGrp="1" noChangeAspect="1"/>
          </p:cNvGraphicFramePr>
          <p:nvPr>
            <p:ph sz="quarter" idx="27"/>
            <p:extLst>
              <p:ext uri="{D42A27DB-BD31-4B8C-83A1-F6EECF244321}">
                <p14:modId xmlns:p14="http://schemas.microsoft.com/office/powerpoint/2010/main" val="875754621"/>
              </p:ext>
            </p:extLst>
          </p:nvPr>
        </p:nvGraphicFramePr>
        <p:xfrm>
          <a:off x="7729538" y="2684192"/>
          <a:ext cx="1738312" cy="381000"/>
        </p:xfrm>
        <a:graphic>
          <a:graphicData uri="http://schemas.openxmlformats.org/presentationml/2006/ole">
            <mc:AlternateContent xmlns:mc="http://schemas.openxmlformats.org/markup-compatibility/2006">
              <mc:Choice xmlns:v="urn:schemas-microsoft-com:vml" Requires="v">
                <p:oleObj spid="_x0000_s454947" name="Equation" r:id="rId5" imgW="927000" imgH="203040" progId="Equation.DSMT4">
                  <p:embed/>
                </p:oleObj>
              </mc:Choice>
              <mc:Fallback>
                <p:oleObj name="Equation" r:id="rId5" imgW="927000" imgH="203040" progId="Equation.DSMT4">
                  <p:embed/>
                  <p:pic>
                    <p:nvPicPr>
                      <p:cNvPr id="0" name="Picture 69" descr="f prime(1000) =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9538" y="2684192"/>
                        <a:ext cx="17383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26"/>
          </p:nvPr>
        </p:nvSpPr>
        <p:spPr>
          <a:xfrm>
            <a:off x="736600" y="3197550"/>
            <a:ext cx="4509597" cy="408127"/>
          </a:xfrm>
        </p:spPr>
        <p:txBody>
          <a:bodyPr/>
          <a:lstStyle/>
          <a:p>
            <a:r>
              <a:rPr lang="en-US" altLang="en-US" dirty="0">
                <a:sym typeface="Symbol" panose="05050102010706020507" pitchFamily="18" charset="2"/>
              </a:rPr>
              <a:t>(c) Which do you think is greater,</a:t>
            </a:r>
            <a:endParaRPr lang="en-US" dirty="0"/>
          </a:p>
        </p:txBody>
      </p:sp>
      <p:graphicFrame>
        <p:nvGraphicFramePr>
          <p:cNvPr id="24" name="Content Placeholder 23" descr="f prime(50) or f prime(500)? what about f prime(5000)?"/>
          <p:cNvGraphicFramePr>
            <a:graphicFrameLocks noGrp="1" noChangeAspect="1"/>
          </p:cNvGraphicFramePr>
          <p:nvPr>
            <p:ph sz="quarter" idx="28"/>
            <p:extLst>
              <p:ext uri="{D42A27DB-BD31-4B8C-83A1-F6EECF244321}">
                <p14:modId xmlns:p14="http://schemas.microsoft.com/office/powerpoint/2010/main" val="2316598041"/>
              </p:ext>
            </p:extLst>
          </p:nvPr>
        </p:nvGraphicFramePr>
        <p:xfrm>
          <a:off x="5256213" y="3195367"/>
          <a:ext cx="5170487" cy="392112"/>
        </p:xfrm>
        <a:graphic>
          <a:graphicData uri="http://schemas.openxmlformats.org/presentationml/2006/ole">
            <mc:AlternateContent xmlns:mc="http://schemas.openxmlformats.org/markup-compatibility/2006">
              <mc:Choice xmlns:v="urn:schemas-microsoft-com:vml" Requires="v">
                <p:oleObj spid="_x0000_s454948" name="Equation" r:id="rId7" imgW="2679480" imgH="203040" progId="Equation.DSMT4">
                  <p:embed/>
                </p:oleObj>
              </mc:Choice>
              <mc:Fallback>
                <p:oleObj name="Equation" r:id="rId7" imgW="2679480" imgH="203040" progId="Equation.DSMT4">
                  <p:embed/>
                  <p:pic>
                    <p:nvPicPr>
                      <p:cNvPr id="0" name="Picture 70" descr="f prime(50) or f prime(500)? what about f prime(500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6213" y="3195367"/>
                        <a:ext cx="5170487"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089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336"/>
            <a:ext cx="10515600" cy="621641"/>
          </a:xfrm>
        </p:spPr>
        <p:txBody>
          <a:bodyPr/>
          <a:lstStyle/>
          <a:p>
            <a:r>
              <a:rPr lang="en-US" altLang="en-US" dirty="0"/>
              <a:t>Example </a:t>
            </a:r>
            <a:r>
              <a:rPr lang="en-US" altLang="en-US" dirty="0" smtClean="0"/>
              <a:t>7(a</a:t>
            </a:r>
            <a:r>
              <a:rPr lang="en-US" altLang="en-US" dirty="0"/>
              <a:t>) – </a:t>
            </a:r>
            <a:r>
              <a:rPr lang="en-US" altLang="en-US" dirty="0" smtClean="0"/>
              <a:t>Solution</a:t>
            </a:r>
            <a:endParaRPr lang="en-US" dirty="0"/>
          </a:p>
        </p:txBody>
      </p:sp>
      <p:sp>
        <p:nvSpPr>
          <p:cNvPr id="3" name="Content Placeholder 2"/>
          <p:cNvSpPr>
            <a:spLocks noGrp="1"/>
          </p:cNvSpPr>
          <p:nvPr>
            <p:ph sz="quarter" idx="23"/>
          </p:nvPr>
        </p:nvSpPr>
        <p:spPr>
          <a:xfrm>
            <a:off x="736600" y="1289050"/>
            <a:ext cx="1988127" cy="330637"/>
          </a:xfrm>
        </p:spPr>
        <p:txBody>
          <a:bodyPr/>
          <a:lstStyle/>
          <a:p>
            <a:pPr>
              <a:lnSpc>
                <a:spcPct val="100000"/>
              </a:lnSpc>
            </a:pPr>
            <a:r>
              <a:rPr lang="en-US" altLang="en-US" dirty="0">
                <a:sym typeface="Symbol" panose="05050102010706020507" pitchFamily="18" charset="2"/>
              </a:rPr>
              <a:t>The derivative</a:t>
            </a:r>
            <a:endParaRPr lang="en-US" dirty="0"/>
          </a:p>
        </p:txBody>
      </p:sp>
      <p:graphicFrame>
        <p:nvGraphicFramePr>
          <p:cNvPr id="19" name="Content Placeholder 18" descr="f prime(x)"/>
          <p:cNvGraphicFramePr>
            <a:graphicFrameLocks noGrp="1" noChangeAspect="1"/>
          </p:cNvGraphicFramePr>
          <p:nvPr>
            <p:ph sz="quarter" idx="28"/>
            <p:extLst>
              <p:ext uri="{D42A27DB-BD31-4B8C-83A1-F6EECF244321}">
                <p14:modId xmlns:p14="http://schemas.microsoft.com/office/powerpoint/2010/main" val="2582391862"/>
              </p:ext>
            </p:extLst>
          </p:nvPr>
        </p:nvGraphicFramePr>
        <p:xfrm>
          <a:off x="2714625" y="1333365"/>
          <a:ext cx="658813" cy="390525"/>
        </p:xfrm>
        <a:graphic>
          <a:graphicData uri="http://schemas.openxmlformats.org/presentationml/2006/ole">
            <mc:AlternateContent xmlns:mc="http://schemas.openxmlformats.org/markup-compatibility/2006">
              <mc:Choice xmlns:v="urn:schemas-microsoft-com:vml" Requires="v">
                <p:oleObj spid="_x0000_s456258" name="Equation" r:id="rId3" imgW="342720" imgH="203040" progId="Equation.DSMT4">
                  <p:embed/>
                </p:oleObj>
              </mc:Choice>
              <mc:Fallback>
                <p:oleObj name="Equation" r:id="rId3" imgW="342720" imgH="203040" progId="Equation.DSMT4">
                  <p:embed/>
                  <p:pic>
                    <p:nvPicPr>
                      <p:cNvPr id="0" name="Picture 134" descr="f prim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1333365"/>
                        <a:ext cx="65881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sz="quarter" idx="24"/>
          </p:nvPr>
        </p:nvSpPr>
        <p:spPr>
          <a:xfrm>
            <a:off x="3417454" y="1298287"/>
            <a:ext cx="8013123" cy="330636"/>
          </a:xfrm>
        </p:spPr>
        <p:txBody>
          <a:bodyPr/>
          <a:lstStyle/>
          <a:p>
            <a:pPr>
              <a:lnSpc>
                <a:spcPct val="100000"/>
              </a:lnSpc>
            </a:pPr>
            <a:r>
              <a:rPr lang="en-US" altLang="en-US" dirty="0">
                <a:sym typeface="Symbol" panose="05050102010706020507" pitchFamily="18" charset="2"/>
              </a:rPr>
              <a:t>is the instantaneous rate of change of </a:t>
            </a:r>
            <a:r>
              <a:rPr lang="en-US" altLang="en-US" i="1" dirty="0">
                <a:sym typeface="Symbol" panose="05050102010706020507" pitchFamily="18" charset="2"/>
              </a:rPr>
              <a:t>C </a:t>
            </a:r>
            <a:r>
              <a:rPr lang="en-US" altLang="en-US" dirty="0">
                <a:sym typeface="Symbol" panose="05050102010706020507" pitchFamily="18" charset="2"/>
              </a:rPr>
              <a:t>with respect to </a:t>
            </a:r>
            <a:r>
              <a:rPr lang="en-US" altLang="en-US" i="1" dirty="0">
                <a:sym typeface="Symbol" panose="05050102010706020507" pitchFamily="18" charset="2"/>
              </a:rPr>
              <a:t>x</a:t>
            </a:r>
            <a:r>
              <a:rPr lang="en-US" altLang="en-US" dirty="0">
                <a:sym typeface="Symbol" panose="05050102010706020507" pitchFamily="18" charset="2"/>
              </a:rPr>
              <a:t>;</a:t>
            </a:r>
            <a:endParaRPr lang="en-US" dirty="0"/>
          </a:p>
        </p:txBody>
      </p:sp>
      <p:sp>
        <p:nvSpPr>
          <p:cNvPr id="5" name="Content Placeholder 4"/>
          <p:cNvSpPr>
            <a:spLocks noGrp="1"/>
          </p:cNvSpPr>
          <p:nvPr>
            <p:ph sz="quarter" idx="25"/>
          </p:nvPr>
        </p:nvSpPr>
        <p:spPr>
          <a:xfrm>
            <a:off x="764309" y="1742939"/>
            <a:ext cx="943033" cy="383019"/>
          </a:xfrm>
        </p:spPr>
        <p:txBody>
          <a:bodyPr/>
          <a:lstStyle/>
          <a:p>
            <a:r>
              <a:rPr lang="en-US" altLang="en-US" dirty="0">
                <a:sym typeface="Symbol" panose="05050102010706020507" pitchFamily="18" charset="2"/>
              </a:rPr>
              <a:t>that is,</a:t>
            </a:r>
            <a:endParaRPr lang="en-US" dirty="0"/>
          </a:p>
        </p:txBody>
      </p:sp>
      <p:graphicFrame>
        <p:nvGraphicFramePr>
          <p:cNvPr id="20" name="Content Placeholder 19" descr="f prime(x)"/>
          <p:cNvGraphicFramePr>
            <a:graphicFrameLocks noGrp="1" noChangeAspect="1"/>
          </p:cNvGraphicFramePr>
          <p:nvPr>
            <p:ph sz="quarter" idx="34"/>
            <p:extLst>
              <p:ext uri="{D42A27DB-BD31-4B8C-83A1-F6EECF244321}">
                <p14:modId xmlns:p14="http://schemas.microsoft.com/office/powerpoint/2010/main" val="1329992365"/>
              </p:ext>
            </p:extLst>
          </p:nvPr>
        </p:nvGraphicFramePr>
        <p:xfrm>
          <a:off x="1706563" y="1735138"/>
          <a:ext cx="677862" cy="401637"/>
        </p:xfrm>
        <a:graphic>
          <a:graphicData uri="http://schemas.openxmlformats.org/presentationml/2006/ole">
            <mc:AlternateContent xmlns:mc="http://schemas.openxmlformats.org/markup-compatibility/2006">
              <mc:Choice xmlns:v="urn:schemas-microsoft-com:vml" Requires="v">
                <p:oleObj spid="_x0000_s456259" name="Equation" r:id="rId5" imgW="342720" imgH="203040" progId="Equation.DSMT4">
                  <p:embed/>
                </p:oleObj>
              </mc:Choice>
              <mc:Fallback>
                <p:oleObj name="Equation" r:id="rId5" imgW="342720" imgH="203040" progId="Equation.DSMT4">
                  <p:embed/>
                  <p:pic>
                    <p:nvPicPr>
                      <p:cNvPr id="0" name="Picture 137" descr="f prime(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6563" y="1735138"/>
                        <a:ext cx="677862"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quarter" idx="26"/>
          </p:nvPr>
        </p:nvSpPr>
        <p:spPr>
          <a:xfrm>
            <a:off x="2401456" y="1741347"/>
            <a:ext cx="9053945" cy="384611"/>
          </a:xfrm>
        </p:spPr>
        <p:txBody>
          <a:bodyPr/>
          <a:lstStyle/>
          <a:p>
            <a:r>
              <a:rPr lang="en-US" altLang="en-US" dirty="0">
                <a:sym typeface="Symbol" panose="05050102010706020507" pitchFamily="18" charset="2"/>
              </a:rPr>
              <a:t>means the rate of change of the production cost with respect to the</a:t>
            </a:r>
            <a:endParaRPr lang="en-US" dirty="0"/>
          </a:p>
        </p:txBody>
      </p:sp>
      <p:sp>
        <p:nvSpPr>
          <p:cNvPr id="7" name="Content Placeholder 6"/>
          <p:cNvSpPr>
            <a:spLocks noGrp="1"/>
          </p:cNvSpPr>
          <p:nvPr>
            <p:ph sz="quarter" idx="27"/>
          </p:nvPr>
        </p:nvSpPr>
        <p:spPr>
          <a:xfrm>
            <a:off x="736600" y="2226412"/>
            <a:ext cx="3752273" cy="805795"/>
          </a:xfrm>
        </p:spPr>
        <p:txBody>
          <a:bodyPr/>
          <a:lstStyle/>
          <a:p>
            <a:pPr>
              <a:tabLst>
                <a:tab pos="0" algn="l"/>
              </a:tabLst>
            </a:pPr>
            <a:r>
              <a:rPr lang="en-US" altLang="en-US" dirty="0">
                <a:sym typeface="Symbol" panose="05050102010706020507" pitchFamily="18" charset="2"/>
              </a:rPr>
              <a:t>number of yards produced.</a:t>
            </a:r>
            <a:endParaRPr lang="en-US" altLang="en-US" sz="1200" dirty="0">
              <a:sym typeface="Symbol" panose="05050102010706020507" pitchFamily="18" charset="2"/>
            </a:endParaRPr>
          </a:p>
          <a:p>
            <a:pPr>
              <a:tabLst>
                <a:tab pos="0" algn="l"/>
              </a:tabLst>
            </a:pPr>
            <a:r>
              <a:rPr lang="en-US" altLang="en-US" dirty="0">
                <a:sym typeface="Symbol" panose="05050102010706020507" pitchFamily="18" charset="2"/>
              </a:rPr>
              <a:t>Because</a:t>
            </a:r>
            <a:endParaRPr lang="en-US" dirty="0"/>
          </a:p>
        </p:txBody>
      </p:sp>
      <p:graphicFrame>
        <p:nvGraphicFramePr>
          <p:cNvPr id="29" name="Content Placeholder 17" descr="f prime (x) = lim_(Delta x right arrow 0) ((Delta C)∕(Delta x))&#10;">
            <a:extLst>
              <a:ext uri="{FF2B5EF4-FFF2-40B4-BE49-F238E27FC236}">
                <a16:creationId xmlns:a16="http://schemas.microsoft.com/office/drawing/2014/main" xmlns="" id="{FE55C6E5-312B-44CC-B1B5-A2FEE91A4A7B}"/>
              </a:ext>
            </a:extLst>
          </p:cNvPr>
          <p:cNvGraphicFramePr>
            <a:graphicFrameLocks noGrp="1" noChangeAspect="1"/>
          </p:cNvGraphicFramePr>
          <p:nvPr>
            <p:ph sz="quarter" idx="32"/>
            <p:extLst>
              <p:ext uri="{D42A27DB-BD31-4B8C-83A1-F6EECF244321}">
                <p14:modId xmlns:p14="http://schemas.microsoft.com/office/powerpoint/2010/main" val="726641568"/>
              </p:ext>
            </p:extLst>
          </p:nvPr>
        </p:nvGraphicFramePr>
        <p:xfrm>
          <a:off x="4533900" y="2875517"/>
          <a:ext cx="2203450" cy="804862"/>
        </p:xfrm>
        <a:graphic>
          <a:graphicData uri="http://schemas.openxmlformats.org/presentationml/2006/ole">
            <mc:AlternateContent xmlns:mc="http://schemas.openxmlformats.org/markup-compatibility/2006">
              <mc:Choice xmlns:v="urn:schemas-microsoft-com:vml" Requires="v">
                <p:oleObj spid="_x0000_s456260" name="Equation" r:id="rId7" imgW="1981080" imgH="723600" progId="Equation.DSMT4">
                  <p:embed/>
                </p:oleObj>
              </mc:Choice>
              <mc:Fallback>
                <p:oleObj name="Equation" r:id="rId7" imgW="1981080" imgH="723600" progId="Equation.DSMT4">
                  <p:embed/>
                  <p:pic>
                    <p:nvPicPr>
                      <p:cNvPr id="0" name="Picture 136" descr="f prime (x) = lim_(Delta x right arrow 0) ((Delta C)/(Delta x))&#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3900" y="2875517"/>
                        <a:ext cx="2203450"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sz="quarter" idx="30"/>
          </p:nvPr>
        </p:nvSpPr>
        <p:spPr>
          <a:xfrm>
            <a:off x="736598" y="4122255"/>
            <a:ext cx="1664858" cy="375856"/>
          </a:xfrm>
        </p:spPr>
        <p:txBody>
          <a:bodyPr/>
          <a:lstStyle/>
          <a:p>
            <a:r>
              <a:rPr lang="en-US" altLang="en-US" dirty="0">
                <a:sym typeface="Symbol" panose="05050102010706020507" pitchFamily="18" charset="2"/>
              </a:rPr>
              <a:t>the units for</a:t>
            </a:r>
            <a:endParaRPr lang="en-US" dirty="0"/>
          </a:p>
        </p:txBody>
      </p:sp>
      <p:graphicFrame>
        <p:nvGraphicFramePr>
          <p:cNvPr id="22" name="Content Placeholder 21" descr="f prime(x)"/>
          <p:cNvGraphicFramePr>
            <a:graphicFrameLocks noGrp="1" noChangeAspect="1"/>
          </p:cNvGraphicFramePr>
          <p:nvPr>
            <p:ph sz="quarter" idx="37"/>
            <p:extLst>
              <p:ext uri="{D42A27DB-BD31-4B8C-83A1-F6EECF244321}">
                <p14:modId xmlns:p14="http://schemas.microsoft.com/office/powerpoint/2010/main" val="3116890043"/>
              </p:ext>
            </p:extLst>
          </p:nvPr>
        </p:nvGraphicFramePr>
        <p:xfrm>
          <a:off x="2381250" y="4106863"/>
          <a:ext cx="682625" cy="404812"/>
        </p:xfrm>
        <a:graphic>
          <a:graphicData uri="http://schemas.openxmlformats.org/presentationml/2006/ole">
            <mc:AlternateContent xmlns:mc="http://schemas.openxmlformats.org/markup-compatibility/2006">
              <mc:Choice xmlns:v="urn:schemas-microsoft-com:vml" Requires="v">
                <p:oleObj spid="_x0000_s456261" name="Equation" r:id="rId9" imgW="342720" imgH="203040" progId="Equation.DSMT4">
                  <p:embed/>
                </p:oleObj>
              </mc:Choice>
              <mc:Fallback>
                <p:oleObj name="Equation" r:id="rId9" imgW="342720" imgH="203040" progId="Equation.DSMT4">
                  <p:embed/>
                  <p:pic>
                    <p:nvPicPr>
                      <p:cNvPr id="0" name="Picture 139" descr="f prime(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250" y="4106863"/>
                        <a:ext cx="68262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p:cNvSpPr>
            <a:spLocks noGrp="1"/>
          </p:cNvSpPr>
          <p:nvPr>
            <p:ph sz="quarter" idx="31"/>
          </p:nvPr>
        </p:nvSpPr>
        <p:spPr>
          <a:xfrm>
            <a:off x="3094186" y="4127516"/>
            <a:ext cx="6966527" cy="324411"/>
          </a:xfrm>
        </p:spPr>
        <p:txBody>
          <a:bodyPr/>
          <a:lstStyle/>
          <a:p>
            <a:r>
              <a:rPr lang="en-US" altLang="en-US" dirty="0">
                <a:sym typeface="Symbol" panose="05050102010706020507" pitchFamily="18" charset="2"/>
              </a:rPr>
              <a:t>are the same as the units for the difference quotient</a:t>
            </a:r>
            <a:endParaRPr lang="en-US" dirty="0"/>
          </a:p>
        </p:txBody>
      </p:sp>
      <p:graphicFrame>
        <p:nvGraphicFramePr>
          <p:cNvPr id="32" name="Content Placeholder 19" descr="((Delta C)/(Delta x)).">
            <a:extLst>
              <a:ext uri="{FF2B5EF4-FFF2-40B4-BE49-F238E27FC236}">
                <a16:creationId xmlns:a16="http://schemas.microsoft.com/office/drawing/2014/main" xmlns="" id="{957CD681-08EA-4D2D-87D0-6570FBF1444E}"/>
              </a:ext>
            </a:extLst>
          </p:cNvPr>
          <p:cNvGraphicFramePr>
            <a:graphicFrameLocks noGrp="1" noChangeAspect="1"/>
          </p:cNvGraphicFramePr>
          <p:nvPr>
            <p:ph sz="quarter" idx="35"/>
            <p:extLst>
              <p:ext uri="{D42A27DB-BD31-4B8C-83A1-F6EECF244321}">
                <p14:modId xmlns:p14="http://schemas.microsoft.com/office/powerpoint/2010/main" val="1914326402"/>
              </p:ext>
            </p:extLst>
          </p:nvPr>
        </p:nvGraphicFramePr>
        <p:xfrm>
          <a:off x="10142538" y="3943350"/>
          <a:ext cx="569912" cy="690563"/>
        </p:xfrm>
        <a:graphic>
          <a:graphicData uri="http://schemas.openxmlformats.org/presentationml/2006/ole">
            <mc:AlternateContent xmlns:mc="http://schemas.openxmlformats.org/markup-compatibility/2006">
              <mc:Choice xmlns:v="urn:schemas-microsoft-com:vml" Requires="v">
                <p:oleObj spid="_x0000_s456262" name="Equation" r:id="rId11" imgW="596880" imgH="723600" progId="Equation.DSMT4">
                  <p:embed/>
                </p:oleObj>
              </mc:Choice>
              <mc:Fallback>
                <p:oleObj name="Equation" r:id="rId11" imgW="596880" imgH="723600" progId="Equation.DSMT4">
                  <p:embed/>
                  <p:pic>
                    <p:nvPicPr>
                      <p:cNvPr id="0" name="Picture 138" descr="((Delta C)/(Delta x))"/>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42538" y="3943350"/>
                        <a:ext cx="569912"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33"/>
          </p:nvPr>
        </p:nvSpPr>
        <p:spPr>
          <a:xfrm>
            <a:off x="736599" y="4905518"/>
            <a:ext cx="10153073" cy="380880"/>
          </a:xfrm>
        </p:spPr>
        <p:txBody>
          <a:bodyPr/>
          <a:lstStyle/>
          <a:p>
            <a:r>
              <a:rPr lang="en-US" altLang="en-US" dirty="0">
                <a:sym typeface="Symbol" panose="05050102010706020507" pitchFamily="18" charset="2"/>
              </a:rPr>
              <a:t>Since </a:t>
            </a:r>
            <a:r>
              <a:rPr lang="el-GR" altLang="en-US" dirty="0" smtClean="0">
                <a:latin typeface="Arial" panose="020B0604020202020204" pitchFamily="34" charset="0"/>
                <a:cs typeface="Arial" panose="020B0604020202020204" pitchFamily="34" charset="0"/>
                <a:sym typeface="Symbol" panose="05050102010706020507" pitchFamily="18" charset="2"/>
              </a:rPr>
              <a:t>Δ</a:t>
            </a:r>
            <a:r>
              <a:rPr lang="en-US" altLang="en-US" i="1" dirty="0" smtClean="0">
                <a:sym typeface="Symbol" panose="05050102010706020507" pitchFamily="18" charset="2"/>
              </a:rPr>
              <a:t>C</a:t>
            </a:r>
            <a:r>
              <a:rPr lang="en-US" altLang="en-US" dirty="0" smtClean="0">
                <a:sym typeface="Symbol" panose="05050102010706020507" pitchFamily="18" charset="2"/>
              </a:rPr>
              <a:t> </a:t>
            </a:r>
            <a:r>
              <a:rPr lang="en-US" altLang="en-US" dirty="0">
                <a:sym typeface="Symbol" panose="05050102010706020507" pitchFamily="18" charset="2"/>
              </a:rPr>
              <a:t>is measured in dollars and </a:t>
            </a:r>
            <a:r>
              <a:rPr lang="el-GR" altLang="en-US" dirty="0" smtClean="0">
                <a:latin typeface="Arial" panose="020B0604020202020204" pitchFamily="34" charset="0"/>
                <a:cs typeface="Arial" panose="020B0604020202020204" pitchFamily="34" charset="0"/>
                <a:sym typeface="Symbol" panose="05050102010706020507" pitchFamily="18" charset="2"/>
              </a:rPr>
              <a:t>Δ</a:t>
            </a:r>
            <a:r>
              <a:rPr lang="en-US" altLang="en-US" i="1" dirty="0" smtClean="0">
                <a:sym typeface="Symbol" panose="05050102010706020507" pitchFamily="18" charset="2"/>
              </a:rPr>
              <a:t>x</a:t>
            </a:r>
            <a:r>
              <a:rPr lang="en-US" altLang="en-US" dirty="0" smtClean="0">
                <a:sym typeface="Symbol" panose="05050102010706020507" pitchFamily="18" charset="2"/>
              </a:rPr>
              <a:t> </a:t>
            </a:r>
            <a:r>
              <a:rPr lang="en-US" altLang="en-US" dirty="0">
                <a:sym typeface="Symbol" panose="05050102010706020507" pitchFamily="18" charset="2"/>
              </a:rPr>
              <a:t>in yards, it follows that the units for</a:t>
            </a:r>
            <a:endParaRPr lang="en-US" dirty="0"/>
          </a:p>
        </p:txBody>
      </p:sp>
      <p:graphicFrame>
        <p:nvGraphicFramePr>
          <p:cNvPr id="24" name="Content Placeholder 18" descr="f prime(x)"/>
          <p:cNvGraphicFramePr>
            <a:graphicFrameLocks noGrp="1" noChangeAspect="1"/>
          </p:cNvGraphicFramePr>
          <p:nvPr>
            <p:ph sz="quarter" idx="29"/>
            <p:extLst>
              <p:ext uri="{D42A27DB-BD31-4B8C-83A1-F6EECF244321}">
                <p14:modId xmlns:p14="http://schemas.microsoft.com/office/powerpoint/2010/main" val="3099928442"/>
              </p:ext>
            </p:extLst>
          </p:nvPr>
        </p:nvGraphicFramePr>
        <p:xfrm>
          <a:off x="10905492" y="4905518"/>
          <a:ext cx="641350" cy="380059"/>
        </p:xfrm>
        <a:graphic>
          <a:graphicData uri="http://schemas.openxmlformats.org/presentationml/2006/ole">
            <mc:AlternateContent xmlns:mc="http://schemas.openxmlformats.org/markup-compatibility/2006">
              <mc:Choice xmlns:v="urn:schemas-microsoft-com:vml" Requires="v">
                <p:oleObj spid="_x0000_s456263" name="Equation" r:id="rId13" imgW="342720" imgH="203040" progId="Equation.DSMT4">
                  <p:embed/>
                </p:oleObj>
              </mc:Choice>
              <mc:Fallback>
                <p:oleObj name="Equation" r:id="rId13" imgW="342720" imgH="203040" progId="Equation.DSMT4">
                  <p:embed/>
                  <p:pic>
                    <p:nvPicPr>
                      <p:cNvPr id="0" name="Picture 135" descr="f prim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5492" y="4905518"/>
                        <a:ext cx="641350" cy="380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p:cNvSpPr>
            <a:spLocks noGrp="1"/>
          </p:cNvSpPr>
          <p:nvPr>
            <p:ph sz="quarter" idx="36"/>
          </p:nvPr>
        </p:nvSpPr>
        <p:spPr>
          <a:xfrm>
            <a:off x="736600" y="5355504"/>
            <a:ext cx="2791691" cy="321551"/>
          </a:xfrm>
        </p:spPr>
        <p:txBody>
          <a:bodyPr/>
          <a:lstStyle/>
          <a:p>
            <a:r>
              <a:rPr lang="en-US" altLang="en-US" dirty="0">
                <a:sym typeface="Symbol" panose="05050102010706020507" pitchFamily="18" charset="2"/>
              </a:rPr>
              <a:t>are dollars per yard.</a:t>
            </a:r>
            <a:endParaRPr lang="en-US" dirty="0"/>
          </a:p>
        </p:txBody>
      </p:sp>
    </p:spTree>
    <p:extLst>
      <p:ext uri="{BB962C8B-B14F-4D97-AF65-F5344CB8AC3E}">
        <p14:creationId xmlns:p14="http://schemas.microsoft.com/office/powerpoint/2010/main" val="36621535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D3E526-FED8-45BB-AA1F-D16F977ED502}"/>
              </a:ext>
            </a:extLst>
          </p:cNvPr>
          <p:cNvSpPr>
            <a:spLocks noGrp="1"/>
          </p:cNvSpPr>
          <p:nvPr>
            <p:ph type="title"/>
          </p:nvPr>
        </p:nvSpPr>
        <p:spPr>
          <a:xfrm>
            <a:off x="838200" y="402336"/>
            <a:ext cx="10515600" cy="672105"/>
          </a:xfrm>
        </p:spPr>
        <p:txBody>
          <a:bodyPr/>
          <a:lstStyle/>
          <a:p>
            <a:r>
              <a:rPr lang="en-US" altLang="en-US" dirty="0"/>
              <a:t>Example </a:t>
            </a:r>
            <a:r>
              <a:rPr lang="en-US" altLang="en-US" dirty="0" smtClean="0"/>
              <a:t>7(b</a:t>
            </a:r>
            <a:r>
              <a:rPr lang="en-US" altLang="en-US" dirty="0"/>
              <a:t>) – Solution</a:t>
            </a:r>
            <a:endParaRPr lang="en-US" dirty="0"/>
          </a:p>
        </p:txBody>
      </p:sp>
      <p:sp>
        <p:nvSpPr>
          <p:cNvPr id="3" name="Content Placeholder 2">
            <a:extLst>
              <a:ext uri="{FF2B5EF4-FFF2-40B4-BE49-F238E27FC236}">
                <a16:creationId xmlns:a16="http://schemas.microsoft.com/office/drawing/2014/main" xmlns="" id="{1D844F88-D33D-4F3E-8354-B837DDAB3BD0}"/>
              </a:ext>
            </a:extLst>
          </p:cNvPr>
          <p:cNvSpPr>
            <a:spLocks noGrp="1"/>
          </p:cNvSpPr>
          <p:nvPr>
            <p:ph sz="quarter" idx="23"/>
          </p:nvPr>
        </p:nvSpPr>
        <p:spPr>
          <a:xfrm>
            <a:off x="736600" y="1289051"/>
            <a:ext cx="2588491" cy="348996"/>
          </a:xfrm>
        </p:spPr>
        <p:txBody>
          <a:bodyPr/>
          <a:lstStyle/>
          <a:p>
            <a:pPr>
              <a:lnSpc>
                <a:spcPct val="100000"/>
              </a:lnSpc>
            </a:pPr>
            <a:r>
              <a:rPr lang="en-US" altLang="en-US" dirty="0">
                <a:sym typeface="Symbol" panose="05050102010706020507" pitchFamily="18" charset="2"/>
              </a:rPr>
              <a:t>The statement </a:t>
            </a:r>
            <a:r>
              <a:rPr lang="en-US" altLang="en-US" dirty="0" smtClean="0">
                <a:sym typeface="Symbol" panose="05050102010706020507" pitchFamily="18" charset="2"/>
              </a:rPr>
              <a:t>that</a:t>
            </a:r>
            <a:endParaRPr lang="en-US" altLang="en-US" dirty="0">
              <a:sym typeface="Symbol" panose="05050102010706020507" pitchFamily="18" charset="2"/>
            </a:endParaRPr>
          </a:p>
        </p:txBody>
      </p:sp>
      <p:graphicFrame>
        <p:nvGraphicFramePr>
          <p:cNvPr id="10" name="Content Placeholder 9" descr="f prime (1000) = 9"/>
          <p:cNvGraphicFramePr>
            <a:graphicFrameLocks noGrp="1" noChangeAspect="1"/>
          </p:cNvGraphicFramePr>
          <p:nvPr>
            <p:ph sz="quarter" idx="28"/>
            <p:extLst>
              <p:ext uri="{D42A27DB-BD31-4B8C-83A1-F6EECF244321}">
                <p14:modId xmlns:p14="http://schemas.microsoft.com/office/powerpoint/2010/main" val="1265531815"/>
              </p:ext>
            </p:extLst>
          </p:nvPr>
        </p:nvGraphicFramePr>
        <p:xfrm>
          <a:off x="3344863" y="1318714"/>
          <a:ext cx="1549400" cy="387350"/>
        </p:xfrm>
        <a:graphic>
          <a:graphicData uri="http://schemas.openxmlformats.org/presentationml/2006/ole">
            <mc:AlternateContent xmlns:mc="http://schemas.openxmlformats.org/markup-compatibility/2006">
              <mc:Choice xmlns:v="urn:schemas-microsoft-com:vml" Requires="v">
                <p:oleObj spid="_x0000_s449749" name="Equation" r:id="rId3" imgW="812520" imgH="203040" progId="Equation.DSMT4">
                  <p:embed/>
                </p:oleObj>
              </mc:Choice>
              <mc:Fallback>
                <p:oleObj name="Equation" r:id="rId3" imgW="812520" imgH="203040" progId="Equation.DSMT4">
                  <p:embed/>
                  <p:pic>
                    <p:nvPicPr>
                      <p:cNvPr id="0" name="Picture 66" descr="f prime (1000) =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4863" y="1318714"/>
                        <a:ext cx="15494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4"/>
          <p:cNvSpPr>
            <a:spLocks noGrp="1"/>
          </p:cNvSpPr>
          <p:nvPr>
            <p:ph sz="quarter" idx="25"/>
          </p:nvPr>
        </p:nvSpPr>
        <p:spPr>
          <a:xfrm>
            <a:off x="4969166" y="1273498"/>
            <a:ext cx="6714835" cy="346075"/>
          </a:xfrm>
        </p:spPr>
        <p:txBody>
          <a:bodyPr/>
          <a:lstStyle/>
          <a:p>
            <a:pPr>
              <a:lnSpc>
                <a:spcPct val="100000"/>
              </a:lnSpc>
            </a:pPr>
            <a:r>
              <a:rPr lang="en-US" altLang="en-US" dirty="0">
                <a:sym typeface="Symbol" panose="05050102010706020507" pitchFamily="18" charset="2"/>
              </a:rPr>
              <a:t>means that, after 1000 yards of fabric have been</a:t>
            </a:r>
            <a:endParaRPr lang="en-US" dirty="0"/>
          </a:p>
        </p:txBody>
      </p:sp>
      <p:sp>
        <p:nvSpPr>
          <p:cNvPr id="7" name="Content Placeholder 8"/>
          <p:cNvSpPr>
            <a:spLocks noGrp="1"/>
          </p:cNvSpPr>
          <p:nvPr>
            <p:ph sz="quarter" idx="27"/>
          </p:nvPr>
        </p:nvSpPr>
        <p:spPr>
          <a:xfrm>
            <a:off x="755072" y="1707593"/>
            <a:ext cx="10836564" cy="1192630"/>
          </a:xfrm>
        </p:spPr>
        <p:txBody>
          <a:bodyPr/>
          <a:lstStyle/>
          <a:p>
            <a:r>
              <a:rPr lang="en-US" altLang="en-US" dirty="0">
                <a:sym typeface="Symbol" panose="05050102010706020507" pitchFamily="18" charset="2"/>
              </a:rPr>
              <a:t>manufactured, the rate at which the production cost is increasing is $9/yard</a:t>
            </a:r>
            <a:r>
              <a:rPr lang="en-US" altLang="en-US" dirty="0" smtClean="0">
                <a:sym typeface="Symbol" panose="05050102010706020507" pitchFamily="18" charset="2"/>
              </a:rPr>
              <a:t>. (</a:t>
            </a:r>
            <a:r>
              <a:rPr lang="en-US" altLang="en-US" dirty="0">
                <a:sym typeface="Symbol" panose="05050102010706020507" pitchFamily="18" charset="2"/>
              </a:rPr>
              <a:t>When </a:t>
            </a:r>
            <a:r>
              <a:rPr lang="en-US" altLang="en-US" i="1" dirty="0">
                <a:sym typeface="Symbol" panose="05050102010706020507" pitchFamily="18" charset="2"/>
              </a:rPr>
              <a:t>x</a:t>
            </a:r>
            <a:r>
              <a:rPr lang="en-US" altLang="en-US" dirty="0">
                <a:sym typeface="Symbol" panose="05050102010706020507" pitchFamily="18" charset="2"/>
              </a:rPr>
              <a:t> = 1000, </a:t>
            </a:r>
            <a:r>
              <a:rPr lang="en-US" altLang="en-US" i="1" dirty="0">
                <a:sym typeface="Symbol" panose="05050102010706020507" pitchFamily="18" charset="2"/>
              </a:rPr>
              <a:t>C </a:t>
            </a:r>
            <a:r>
              <a:rPr lang="en-US" altLang="en-US" dirty="0">
                <a:sym typeface="Symbol" panose="05050102010706020507" pitchFamily="18" charset="2"/>
              </a:rPr>
              <a:t>is increasing 9 times as fast as </a:t>
            </a:r>
            <a:r>
              <a:rPr lang="en-US" altLang="en-US" i="1" dirty="0">
                <a:sym typeface="Symbol" panose="05050102010706020507" pitchFamily="18" charset="2"/>
              </a:rPr>
              <a:t>x</a:t>
            </a:r>
            <a:r>
              <a:rPr lang="en-US" altLang="en-US" dirty="0">
                <a:sym typeface="Symbol" panose="05050102010706020507" pitchFamily="18" charset="2"/>
              </a:rPr>
              <a:t>.)</a:t>
            </a:r>
          </a:p>
          <a:p>
            <a:r>
              <a:rPr lang="en-US" altLang="en-US" dirty="0">
                <a:sym typeface="Symbol" panose="05050102010706020507" pitchFamily="18" charset="2"/>
              </a:rPr>
              <a:t>Since </a:t>
            </a:r>
            <a:r>
              <a:rPr lang="el-GR" altLang="en-US" dirty="0" smtClean="0">
                <a:latin typeface="Arial" panose="020B0604020202020204" pitchFamily="34" charset="0"/>
                <a:cs typeface="Arial" panose="020B0604020202020204" pitchFamily="34" charset="0"/>
                <a:sym typeface="Symbol" panose="05050102010706020507" pitchFamily="18" charset="2"/>
              </a:rPr>
              <a:t>Δ</a:t>
            </a:r>
            <a:r>
              <a:rPr lang="en-US" altLang="en-US" i="1" dirty="0" smtClean="0">
                <a:sym typeface="Symbol" panose="05050102010706020507" pitchFamily="18" charset="2"/>
              </a:rPr>
              <a:t>x</a:t>
            </a:r>
            <a:r>
              <a:rPr lang="en-US" altLang="en-US" dirty="0" smtClean="0">
                <a:sym typeface="Symbol" panose="05050102010706020507" pitchFamily="18" charset="2"/>
              </a:rPr>
              <a:t> </a:t>
            </a:r>
            <a:r>
              <a:rPr lang="en-US" altLang="en-US" dirty="0">
                <a:sym typeface="Symbol" panose="05050102010706020507" pitchFamily="18" charset="2"/>
              </a:rPr>
              <a:t>= 1 is small compared with </a:t>
            </a:r>
            <a:r>
              <a:rPr lang="en-US" altLang="en-US" i="1" dirty="0">
                <a:sym typeface="Symbol" panose="05050102010706020507" pitchFamily="18" charset="2"/>
              </a:rPr>
              <a:t>x</a:t>
            </a:r>
            <a:r>
              <a:rPr lang="en-US" altLang="en-US" dirty="0">
                <a:sym typeface="Symbol" panose="05050102010706020507" pitchFamily="18" charset="2"/>
              </a:rPr>
              <a:t> = 1000, we could use the approximation</a:t>
            </a:r>
            <a:endParaRPr lang="en-US" dirty="0"/>
          </a:p>
        </p:txBody>
      </p:sp>
      <p:graphicFrame>
        <p:nvGraphicFramePr>
          <p:cNvPr id="12" name="Content Placeholder 11" descr="f prime (1000) approximately ((Delta C)∕(Delta x)) = ((Delta C)∕1) = Delta C">
            <a:extLst>
              <a:ext uri="{FF2B5EF4-FFF2-40B4-BE49-F238E27FC236}">
                <a16:creationId xmlns:a16="http://schemas.microsoft.com/office/drawing/2014/main" xmlns="" id="{A1D67FFF-810E-4FFC-ADD5-3979C35CC918}"/>
              </a:ext>
            </a:extLst>
          </p:cNvPr>
          <p:cNvGraphicFramePr>
            <a:graphicFrameLocks noGrp="1" noChangeAspect="1"/>
          </p:cNvGraphicFramePr>
          <p:nvPr>
            <p:ph sz="quarter" idx="24"/>
            <p:extLst>
              <p:ext uri="{D42A27DB-BD31-4B8C-83A1-F6EECF244321}">
                <p14:modId xmlns:p14="http://schemas.microsoft.com/office/powerpoint/2010/main" val="649696755"/>
              </p:ext>
            </p:extLst>
          </p:nvPr>
        </p:nvGraphicFramePr>
        <p:xfrm>
          <a:off x="4401231" y="3422075"/>
          <a:ext cx="3340333" cy="689882"/>
        </p:xfrm>
        <a:graphic>
          <a:graphicData uri="http://schemas.openxmlformats.org/presentationml/2006/ole">
            <mc:AlternateContent xmlns:mc="http://schemas.openxmlformats.org/markup-compatibility/2006">
              <mc:Choice xmlns:v="urn:schemas-microsoft-com:vml" Requires="v">
                <p:oleObj spid="_x0000_s449750" name="Equation" r:id="rId5" imgW="3504960" imgH="723600" progId="Equation.DSMT4">
                  <p:embed/>
                </p:oleObj>
              </mc:Choice>
              <mc:Fallback>
                <p:oleObj name="Equation" r:id="rId5" imgW="3504960" imgH="723600" progId="Equation.DSMT4">
                  <p:embed/>
                  <p:pic>
                    <p:nvPicPr>
                      <p:cNvPr id="0" name="Picture 65" descr="f prime (1000) approximately ((Delta C)/(Delta x)) = ((Delta C)/1) = Delta C&#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1231" y="3422075"/>
                        <a:ext cx="3340333" cy="689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3AD1681E-BBCE-4A11-B3D3-68B8219FB78D}"/>
              </a:ext>
            </a:extLst>
          </p:cNvPr>
          <p:cNvSpPr>
            <a:spLocks noGrp="1"/>
          </p:cNvSpPr>
          <p:nvPr>
            <p:ph sz="quarter" idx="26"/>
          </p:nvPr>
        </p:nvSpPr>
        <p:spPr>
          <a:xfrm>
            <a:off x="736600" y="4952252"/>
            <a:ext cx="10504055" cy="769669"/>
          </a:xfrm>
        </p:spPr>
        <p:txBody>
          <a:bodyPr/>
          <a:lstStyle/>
          <a:p>
            <a:r>
              <a:rPr lang="en-US" altLang="en-US" dirty="0">
                <a:sym typeface="Symbol" panose="05050102010706020507" pitchFamily="18" charset="2"/>
              </a:rPr>
              <a:t>and say that the cost of manufacturing the 1000th yard (or the 1001st) is about $9.</a:t>
            </a:r>
          </a:p>
        </p:txBody>
      </p:sp>
    </p:spTree>
    <p:extLst>
      <p:ext uri="{BB962C8B-B14F-4D97-AF65-F5344CB8AC3E}">
        <p14:creationId xmlns:p14="http://schemas.microsoft.com/office/powerpoint/2010/main" val="1445875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2E8C9-BD35-4095-B180-12A7C4F198F9}"/>
              </a:ext>
            </a:extLst>
          </p:cNvPr>
          <p:cNvSpPr>
            <a:spLocks noGrp="1"/>
          </p:cNvSpPr>
          <p:nvPr>
            <p:ph type="title"/>
          </p:nvPr>
        </p:nvSpPr>
        <p:spPr>
          <a:xfrm>
            <a:off x="838200" y="402336"/>
            <a:ext cx="10515600" cy="672105"/>
          </a:xfrm>
        </p:spPr>
        <p:txBody>
          <a:bodyPr/>
          <a:lstStyle/>
          <a:p>
            <a:r>
              <a:rPr lang="en-US" altLang="en-US" dirty="0"/>
              <a:t>Example </a:t>
            </a:r>
            <a:r>
              <a:rPr lang="en-US" altLang="en-US" dirty="0" smtClean="0"/>
              <a:t>7(c</a:t>
            </a:r>
            <a:r>
              <a:rPr lang="en-US" altLang="en-US" dirty="0"/>
              <a:t>) – Solution</a:t>
            </a:r>
            <a:r>
              <a:rPr lang="en-US" altLang="en-US" i="1" dirty="0"/>
              <a:t> </a:t>
            </a:r>
            <a:r>
              <a:rPr lang="en-US" altLang="en-US" b="0" i="0" baseline="0" dirty="0"/>
              <a:t>(1 of 2)</a:t>
            </a:r>
            <a:endParaRPr lang="en-US" b="0" i="0" baseline="0" dirty="0"/>
          </a:p>
        </p:txBody>
      </p:sp>
      <p:sp>
        <p:nvSpPr>
          <p:cNvPr id="3" name="Content Placeholder 2">
            <a:extLst>
              <a:ext uri="{FF2B5EF4-FFF2-40B4-BE49-F238E27FC236}">
                <a16:creationId xmlns:a16="http://schemas.microsoft.com/office/drawing/2014/main" xmlns="" id="{C2A36FAE-52C3-4576-9B16-117A5A8A0299}"/>
              </a:ext>
            </a:extLst>
          </p:cNvPr>
          <p:cNvSpPr>
            <a:spLocks noGrp="1"/>
          </p:cNvSpPr>
          <p:nvPr>
            <p:ph sz="quarter" idx="23"/>
          </p:nvPr>
        </p:nvSpPr>
        <p:spPr>
          <a:xfrm>
            <a:off x="736600" y="1289049"/>
            <a:ext cx="10718800" cy="1454151"/>
          </a:xfrm>
        </p:spPr>
        <p:txBody>
          <a:bodyPr/>
          <a:lstStyle/>
          <a:p>
            <a:pPr>
              <a:lnSpc>
                <a:spcPct val="100000"/>
              </a:lnSpc>
              <a:spcAft>
                <a:spcPts val="600"/>
              </a:spcAft>
            </a:pPr>
            <a:r>
              <a:rPr lang="en-US" altLang="en-US" dirty="0">
                <a:sym typeface="Symbol" panose="05050102010706020507" pitchFamily="18" charset="2"/>
              </a:rPr>
              <a:t>The rate at which the production cost is increasing (per yard) is probably lower when </a:t>
            </a:r>
            <a:r>
              <a:rPr lang="en-US" altLang="en-US" i="1" dirty="0">
                <a:sym typeface="Symbol" panose="05050102010706020507" pitchFamily="18" charset="2"/>
              </a:rPr>
              <a:t>x</a:t>
            </a:r>
            <a:r>
              <a:rPr lang="en-US" altLang="en-US" dirty="0">
                <a:sym typeface="Symbol" panose="05050102010706020507" pitchFamily="18" charset="2"/>
              </a:rPr>
              <a:t> = 500 than when </a:t>
            </a:r>
            <a:r>
              <a:rPr lang="en-US" altLang="en-US" i="1" dirty="0">
                <a:sym typeface="Symbol" panose="05050102010706020507" pitchFamily="18" charset="2"/>
              </a:rPr>
              <a:t>x</a:t>
            </a:r>
            <a:r>
              <a:rPr lang="en-US" altLang="en-US" dirty="0">
                <a:sym typeface="Symbol" panose="05050102010706020507" pitchFamily="18" charset="2"/>
              </a:rPr>
              <a:t> = 50 (the cost of making the 500th yard is less than the cost of the 50th yard) because of economies of scale. (The manufacturer makes more efficient use of the fixed costs of production.)</a:t>
            </a:r>
          </a:p>
        </p:txBody>
      </p:sp>
      <p:sp>
        <p:nvSpPr>
          <p:cNvPr id="4" name="Content Placeholder 3">
            <a:extLst>
              <a:ext uri="{FF2B5EF4-FFF2-40B4-BE49-F238E27FC236}">
                <a16:creationId xmlns:a16="http://schemas.microsoft.com/office/drawing/2014/main" xmlns="" id="{486ECB7F-C38D-484B-98DF-999B9BD5D435}"/>
              </a:ext>
            </a:extLst>
          </p:cNvPr>
          <p:cNvSpPr>
            <a:spLocks noGrp="1"/>
          </p:cNvSpPr>
          <p:nvPr>
            <p:ph sz="quarter" idx="24"/>
          </p:nvPr>
        </p:nvSpPr>
        <p:spPr>
          <a:xfrm>
            <a:off x="736600" y="2954452"/>
            <a:ext cx="428523" cy="301756"/>
          </a:xfrm>
        </p:spPr>
        <p:txBody>
          <a:bodyPr/>
          <a:lstStyle/>
          <a:p>
            <a:r>
              <a:rPr lang="en-US" altLang="en-US" dirty="0">
                <a:sym typeface="Symbol" panose="05050102010706020507" pitchFamily="18" charset="2"/>
              </a:rPr>
              <a:t>So</a:t>
            </a:r>
          </a:p>
        </p:txBody>
      </p:sp>
      <p:graphicFrame>
        <p:nvGraphicFramePr>
          <p:cNvPr id="8" name="Content Placeholder 7" descr="f prime (50) &gt; f prime (500)">
            <a:extLst>
              <a:ext uri="{FF2B5EF4-FFF2-40B4-BE49-F238E27FC236}">
                <a16:creationId xmlns:a16="http://schemas.microsoft.com/office/drawing/2014/main" xmlns="" id="{09A8DFED-A828-4B3B-9A56-7696870D1947}"/>
              </a:ext>
            </a:extLst>
          </p:cNvPr>
          <p:cNvGraphicFramePr>
            <a:graphicFrameLocks noGrp="1" noChangeAspect="1"/>
          </p:cNvGraphicFramePr>
          <p:nvPr>
            <p:ph sz="quarter" idx="25"/>
            <p:extLst>
              <p:ext uri="{D42A27DB-BD31-4B8C-83A1-F6EECF244321}">
                <p14:modId xmlns:p14="http://schemas.microsoft.com/office/powerpoint/2010/main" val="1542797105"/>
              </p:ext>
            </p:extLst>
          </p:nvPr>
        </p:nvGraphicFramePr>
        <p:xfrm>
          <a:off x="1708150" y="3514725"/>
          <a:ext cx="2320925" cy="469900"/>
        </p:xfrm>
        <a:graphic>
          <a:graphicData uri="http://schemas.openxmlformats.org/presentationml/2006/ole">
            <mc:AlternateContent xmlns:mc="http://schemas.openxmlformats.org/markup-compatibility/2006">
              <mc:Choice xmlns:v="urn:schemas-microsoft-com:vml" Requires="v">
                <p:oleObj spid="_x0000_s450681" name="Equation" r:id="rId3" imgW="2133360" imgH="431640" progId="Equation.DSMT4">
                  <p:embed/>
                </p:oleObj>
              </mc:Choice>
              <mc:Fallback>
                <p:oleObj name="Equation" r:id="rId3" imgW="2133360" imgH="431640" progId="Equation.DSMT4">
                  <p:embed/>
                  <p:pic>
                    <p:nvPicPr>
                      <p:cNvPr id="0" name="Picture 47" descr="f prime (50) &gt; f prime (50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3514725"/>
                        <a:ext cx="23209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5259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825B2-FC55-4AFC-ABC3-C9350FA48F30}"/>
              </a:ext>
            </a:extLst>
          </p:cNvPr>
          <p:cNvSpPr>
            <a:spLocks noGrp="1"/>
          </p:cNvSpPr>
          <p:nvPr>
            <p:ph type="title"/>
          </p:nvPr>
        </p:nvSpPr>
        <p:spPr>
          <a:xfrm>
            <a:off x="838200" y="402336"/>
            <a:ext cx="10515600" cy="672105"/>
          </a:xfrm>
        </p:spPr>
        <p:txBody>
          <a:bodyPr/>
          <a:lstStyle/>
          <a:p>
            <a:r>
              <a:rPr lang="en-US" altLang="en-US" dirty="0"/>
              <a:t>Example </a:t>
            </a:r>
            <a:r>
              <a:rPr lang="en-US" altLang="en-US" dirty="0" smtClean="0"/>
              <a:t>7(c</a:t>
            </a:r>
            <a:r>
              <a:rPr lang="en-US" altLang="en-US" dirty="0"/>
              <a:t>) – Solution</a:t>
            </a:r>
            <a:r>
              <a:rPr lang="en-US" altLang="en-US" i="1" dirty="0"/>
              <a:t> </a:t>
            </a:r>
            <a:r>
              <a:rPr lang="en-US" altLang="en-US" b="0" dirty="0"/>
              <a:t>(2 of 2)</a:t>
            </a:r>
            <a:endParaRPr lang="en-US" dirty="0"/>
          </a:p>
        </p:txBody>
      </p:sp>
      <p:sp>
        <p:nvSpPr>
          <p:cNvPr id="3" name="Content Placeholder 2">
            <a:extLst>
              <a:ext uri="{FF2B5EF4-FFF2-40B4-BE49-F238E27FC236}">
                <a16:creationId xmlns:a16="http://schemas.microsoft.com/office/drawing/2014/main" xmlns="" id="{F037D131-7E2C-49A7-B7C9-57CC0C8F1FB2}"/>
              </a:ext>
            </a:extLst>
          </p:cNvPr>
          <p:cNvSpPr>
            <a:spLocks noGrp="1"/>
          </p:cNvSpPr>
          <p:nvPr>
            <p:ph sz="quarter" idx="23"/>
          </p:nvPr>
        </p:nvSpPr>
        <p:spPr>
          <a:xfrm>
            <a:off x="736600" y="1289049"/>
            <a:ext cx="10718800" cy="2015331"/>
          </a:xfrm>
        </p:spPr>
        <p:txBody>
          <a:bodyPr/>
          <a:lstStyle/>
          <a:p>
            <a:pPr>
              <a:lnSpc>
                <a:spcPct val="100000"/>
              </a:lnSpc>
            </a:pPr>
            <a:r>
              <a:rPr lang="en-US" altLang="en-US" dirty="0">
                <a:sym typeface="Symbol" panose="05050102010706020507" pitchFamily="18" charset="2"/>
              </a:rPr>
              <a:t>But, as production expands, the resulting large-scale operation might become inefficient and there might be overtime costs.</a:t>
            </a:r>
          </a:p>
          <a:p>
            <a:pPr>
              <a:lnSpc>
                <a:spcPct val="100000"/>
              </a:lnSpc>
            </a:pPr>
            <a:r>
              <a:rPr lang="en-US" altLang="en-US" dirty="0">
                <a:sym typeface="Symbol" panose="05050102010706020507" pitchFamily="18" charset="2"/>
              </a:rPr>
              <a:t>Thus it is possible that the rate of increase of costs will eventually start to </a:t>
            </a:r>
            <a:r>
              <a:rPr lang="en-US" altLang="en-US" dirty="0" smtClean="0">
                <a:sym typeface="Symbol" panose="05050102010706020507" pitchFamily="18" charset="2"/>
              </a:rPr>
              <a:t>rise.</a:t>
            </a:r>
          </a:p>
          <a:p>
            <a:pPr>
              <a:lnSpc>
                <a:spcPct val="100000"/>
              </a:lnSpc>
            </a:pPr>
            <a:r>
              <a:rPr lang="en-US" altLang="en-US" dirty="0" smtClean="0">
                <a:sym typeface="Symbol" panose="05050102010706020507" pitchFamily="18" charset="2"/>
              </a:rPr>
              <a:t>So it may happen that</a:t>
            </a:r>
            <a:endParaRPr lang="en-US" altLang="en-US" dirty="0">
              <a:sym typeface="Symbol" panose="05050102010706020507" pitchFamily="18" charset="2"/>
            </a:endParaRPr>
          </a:p>
        </p:txBody>
      </p:sp>
      <p:graphicFrame>
        <p:nvGraphicFramePr>
          <p:cNvPr id="8" name="Content Placeholder 7" descr="f prime (50) &gt; f prime (500)">
            <a:extLst>
              <a:ext uri="{FF2B5EF4-FFF2-40B4-BE49-F238E27FC236}">
                <a16:creationId xmlns:a16="http://schemas.microsoft.com/office/drawing/2014/main" xmlns="" id="{4E4EA236-2329-46F1-B3C1-A4BEFA92E1B1}"/>
              </a:ext>
            </a:extLst>
          </p:cNvPr>
          <p:cNvGraphicFramePr>
            <a:graphicFrameLocks noGrp="1" noChangeAspect="1"/>
          </p:cNvGraphicFramePr>
          <p:nvPr>
            <p:ph sz="quarter" idx="24"/>
            <p:extLst>
              <p:ext uri="{D42A27DB-BD31-4B8C-83A1-F6EECF244321}">
                <p14:modId xmlns:p14="http://schemas.microsoft.com/office/powerpoint/2010/main" val="3281189796"/>
              </p:ext>
            </p:extLst>
          </p:nvPr>
        </p:nvGraphicFramePr>
        <p:xfrm>
          <a:off x="4263617" y="3304381"/>
          <a:ext cx="2520950" cy="439737"/>
        </p:xfrm>
        <a:graphic>
          <a:graphicData uri="http://schemas.openxmlformats.org/presentationml/2006/ole">
            <mc:AlternateContent xmlns:mc="http://schemas.openxmlformats.org/markup-compatibility/2006">
              <mc:Choice xmlns:v="urn:schemas-microsoft-com:vml" Requires="v">
                <p:oleObj spid="_x0000_s451703" name="Equation" r:id="rId3" imgW="2476440" imgH="431640" progId="Equation.DSMT4">
                  <p:embed/>
                </p:oleObj>
              </mc:Choice>
              <mc:Fallback>
                <p:oleObj name="Equation" r:id="rId3" imgW="2476440" imgH="431640" progId="Equation.DSMT4">
                  <p:embed/>
                  <p:pic>
                    <p:nvPicPr>
                      <p:cNvPr id="0" name="Picture 45" descr="f prime (50) &gt; f prime (50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617" y="3304381"/>
                        <a:ext cx="252095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8600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35951-FE8F-45C7-A6AA-DC14BAF67DBB}"/>
              </a:ext>
            </a:extLst>
          </p:cNvPr>
          <p:cNvSpPr>
            <a:spLocks noGrp="1"/>
          </p:cNvSpPr>
          <p:nvPr>
            <p:ph type="title"/>
          </p:nvPr>
        </p:nvSpPr>
        <p:spPr/>
        <p:txBody>
          <a:bodyPr/>
          <a:lstStyle/>
          <a:p>
            <a:r>
              <a:rPr lang="en-IN" dirty="0"/>
              <a:t>Tangents </a:t>
            </a:r>
            <a:r>
              <a:rPr lang="en-IN" b="0" dirty="0"/>
              <a:t>(1 of 8)</a:t>
            </a:r>
            <a:endParaRPr lang="en-US" b="0" dirty="0"/>
          </a:p>
        </p:txBody>
      </p:sp>
      <p:sp>
        <p:nvSpPr>
          <p:cNvPr id="3" name="Content Placeholder 2">
            <a:extLst>
              <a:ext uri="{FF2B5EF4-FFF2-40B4-BE49-F238E27FC236}">
                <a16:creationId xmlns:a16="http://schemas.microsoft.com/office/drawing/2014/main" xmlns="" id="{509C3BE5-FC4E-430C-9DC3-1029E23E061F}"/>
              </a:ext>
            </a:extLst>
          </p:cNvPr>
          <p:cNvSpPr>
            <a:spLocks noGrp="1"/>
          </p:cNvSpPr>
          <p:nvPr>
            <p:ph sz="quarter" idx="23"/>
          </p:nvPr>
        </p:nvSpPr>
        <p:spPr>
          <a:xfrm>
            <a:off x="736600" y="1289049"/>
            <a:ext cx="10718800" cy="1295125"/>
          </a:xfrm>
        </p:spPr>
        <p:txBody>
          <a:bodyPr/>
          <a:lstStyle/>
          <a:p>
            <a:pPr>
              <a:lnSpc>
                <a:spcPct val="100000"/>
              </a:lnSpc>
              <a:spcAft>
                <a:spcPts val="600"/>
              </a:spcAft>
            </a:pPr>
            <a:r>
              <a:rPr lang="en-US" altLang="en-US" dirty="0">
                <a:latin typeface="Arial" panose="020B0604020202020204" pitchFamily="34" charset="0"/>
                <a:cs typeface="Arial" panose="020B0604020202020204" pitchFamily="34" charset="0"/>
              </a:rPr>
              <a:t>If a curve </a:t>
            </a:r>
            <a:r>
              <a:rPr lang="en-US" altLang="en-US" i="1" dirty="0">
                <a:latin typeface="Arial" panose="020B0604020202020204" pitchFamily="34" charset="0"/>
                <a:cs typeface="Arial" panose="020B0604020202020204" pitchFamily="34" charset="0"/>
              </a:rPr>
              <a:t>C</a:t>
            </a:r>
            <a:r>
              <a:rPr lang="en-US" altLang="en-US" dirty="0">
                <a:latin typeface="Arial" panose="020B0604020202020204" pitchFamily="34" charset="0"/>
                <a:cs typeface="Arial" panose="020B0604020202020204" pitchFamily="34" charset="0"/>
              </a:rPr>
              <a:t> has equation </a:t>
            </a:r>
            <a:r>
              <a:rPr lang="en-US" altLang="en-US" i="1" dirty="0">
                <a:latin typeface="Arial" panose="020B0604020202020204" pitchFamily="34" charset="0"/>
                <a:cs typeface="Arial" panose="020B0604020202020204" pitchFamily="34" charset="0"/>
              </a:rPr>
              <a:t>y</a:t>
            </a:r>
            <a:r>
              <a:rPr lang="en-US" altLang="en-US" dirty="0">
                <a:latin typeface="Arial" panose="020B0604020202020204" pitchFamily="34" charset="0"/>
                <a:cs typeface="Arial" panose="020B0604020202020204" pitchFamily="34" charset="0"/>
              </a:rPr>
              <a:t> =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and we want to find the tangent line to </a:t>
            </a:r>
            <a:r>
              <a:rPr lang="en-US" altLang="en-US" i="1" dirty="0">
                <a:latin typeface="Arial" panose="020B0604020202020204" pitchFamily="34" charset="0"/>
                <a:cs typeface="Arial" panose="020B0604020202020204" pitchFamily="34" charset="0"/>
              </a:rPr>
              <a:t>C</a:t>
            </a:r>
            <a:r>
              <a:rPr lang="en-US" altLang="en-US" dirty="0">
                <a:latin typeface="Arial" panose="020B0604020202020204" pitchFamily="34" charset="0"/>
                <a:cs typeface="Arial" panose="020B0604020202020204" pitchFamily="34" charset="0"/>
              </a:rPr>
              <a:t> at the point </a:t>
            </a:r>
            <a:r>
              <a:rPr lang="en-US" altLang="en-US" i="1" dirty="0">
                <a:latin typeface="Arial" panose="020B0604020202020204" pitchFamily="34" charset="0"/>
                <a:cs typeface="Arial" panose="020B0604020202020204" pitchFamily="34" charset="0"/>
              </a:rPr>
              <a:t>P</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then we consider a nearby point </a:t>
            </a:r>
            <a:r>
              <a:rPr lang="en-US" altLang="en-US" i="1" dirty="0">
                <a:latin typeface="Arial" panose="020B0604020202020204" pitchFamily="34" charset="0"/>
                <a:cs typeface="Arial" panose="020B0604020202020204" pitchFamily="34" charset="0"/>
              </a:rPr>
              <a:t>Q</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where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and compute the slope of the secant line </a:t>
            </a:r>
            <a:r>
              <a:rPr lang="en-US" altLang="en-US" i="1" dirty="0">
                <a:latin typeface="Arial" panose="020B0604020202020204" pitchFamily="34" charset="0"/>
                <a:cs typeface="Arial" panose="020B0604020202020204" pitchFamily="34" charset="0"/>
              </a:rPr>
              <a:t>PQ</a:t>
            </a:r>
            <a:r>
              <a:rPr lang="en-US" altLang="en-US" dirty="0" smtClean="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graphicFrame>
        <p:nvGraphicFramePr>
          <p:cNvPr id="12" name="Content Placeholder 11" descr="m_P Q = ((f(x) minus f(a))∕(x minus a))&#10;">
            <a:extLst>
              <a:ext uri="{FF2B5EF4-FFF2-40B4-BE49-F238E27FC236}">
                <a16:creationId xmlns:a16="http://schemas.microsoft.com/office/drawing/2014/main" xmlns="" id="{A4DDFE6F-F8AA-49EE-86B8-FC2EFCB65CF1}"/>
              </a:ext>
            </a:extLst>
          </p:cNvPr>
          <p:cNvGraphicFramePr>
            <a:graphicFrameLocks noGrp="1" noChangeAspect="1"/>
          </p:cNvGraphicFramePr>
          <p:nvPr>
            <p:ph sz="quarter" idx="24"/>
            <p:extLst>
              <p:ext uri="{D42A27DB-BD31-4B8C-83A1-F6EECF244321}">
                <p14:modId xmlns:p14="http://schemas.microsoft.com/office/powerpoint/2010/main" val="4166947824"/>
              </p:ext>
            </p:extLst>
          </p:nvPr>
        </p:nvGraphicFramePr>
        <p:xfrm>
          <a:off x="4630593" y="3106339"/>
          <a:ext cx="2449080" cy="816361"/>
        </p:xfrm>
        <a:graphic>
          <a:graphicData uri="http://schemas.openxmlformats.org/presentationml/2006/ole">
            <mc:AlternateContent xmlns:mc="http://schemas.openxmlformats.org/markup-compatibility/2006">
              <mc:Choice xmlns:v="urn:schemas-microsoft-com:vml" Requires="v">
                <p:oleObj spid="_x0000_s426108" name="Equation" r:id="rId3" imgW="2400120" imgH="799920" progId="Equation.DSMT4">
                  <p:embed/>
                </p:oleObj>
              </mc:Choice>
              <mc:Fallback>
                <p:oleObj name="Equation" r:id="rId3" imgW="2400120" imgH="799920" progId="Equation.DSMT4">
                  <p:embed/>
                  <p:pic>
                    <p:nvPicPr>
                      <p:cNvPr id="0" name="Picture 49" descr="m_P Q = ((f(x) minus f(a))/(x minus a))&#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593" y="3106339"/>
                        <a:ext cx="2449080" cy="816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C7490300-EFFA-4873-ABD3-002A28EB7DF7}"/>
              </a:ext>
            </a:extLst>
          </p:cNvPr>
          <p:cNvSpPr>
            <a:spLocks noGrp="1"/>
          </p:cNvSpPr>
          <p:nvPr>
            <p:ph sz="quarter" idx="25"/>
          </p:nvPr>
        </p:nvSpPr>
        <p:spPr>
          <a:xfrm>
            <a:off x="736600" y="4707613"/>
            <a:ext cx="10712450" cy="492447"/>
          </a:xfrm>
        </p:spPr>
        <p:txBody>
          <a:bodyPr/>
          <a:lstStyle/>
          <a:p>
            <a:pPr>
              <a:lnSpc>
                <a:spcPct val="110000"/>
              </a:lnSpc>
            </a:pPr>
            <a:r>
              <a:rPr lang="en-US" altLang="en-US" dirty="0"/>
              <a:t>Then we let </a:t>
            </a:r>
            <a:r>
              <a:rPr lang="en-US" altLang="en-US" i="1" dirty="0"/>
              <a:t>Q</a:t>
            </a:r>
            <a:r>
              <a:rPr lang="en-US" altLang="en-US" dirty="0"/>
              <a:t> approach </a:t>
            </a:r>
            <a:r>
              <a:rPr lang="en-US" altLang="en-US" i="1" dirty="0"/>
              <a:t>P</a:t>
            </a:r>
            <a:r>
              <a:rPr lang="en-US" altLang="en-US" dirty="0"/>
              <a:t> along the curve </a:t>
            </a:r>
            <a:r>
              <a:rPr lang="en-US" altLang="en-US" i="1" dirty="0"/>
              <a:t>C</a:t>
            </a:r>
            <a:r>
              <a:rPr lang="en-US" altLang="en-US" dirty="0"/>
              <a:t> by letting </a:t>
            </a:r>
            <a:r>
              <a:rPr lang="en-US" altLang="en-US" i="1" dirty="0"/>
              <a:t>x</a:t>
            </a:r>
            <a:r>
              <a:rPr lang="en-US" altLang="en-US" dirty="0"/>
              <a:t> approach </a:t>
            </a:r>
            <a:r>
              <a:rPr lang="en-US" altLang="en-US" i="1" dirty="0"/>
              <a:t>a</a:t>
            </a:r>
            <a:r>
              <a:rPr lang="en-US" altLang="en-US" dirty="0"/>
              <a:t>.</a:t>
            </a:r>
          </a:p>
        </p:txBody>
      </p:sp>
    </p:spTree>
    <p:extLst>
      <p:ext uri="{BB962C8B-B14F-4D97-AF65-F5344CB8AC3E}">
        <p14:creationId xmlns:p14="http://schemas.microsoft.com/office/powerpoint/2010/main" val="2650032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132DC1-7B12-49A5-93B5-0A605789C85D}"/>
              </a:ext>
            </a:extLst>
          </p:cNvPr>
          <p:cNvSpPr>
            <a:spLocks noGrp="1"/>
          </p:cNvSpPr>
          <p:nvPr>
            <p:ph type="title"/>
          </p:nvPr>
        </p:nvSpPr>
        <p:spPr/>
        <p:txBody>
          <a:bodyPr/>
          <a:lstStyle/>
          <a:p>
            <a:r>
              <a:rPr lang="en-IN" dirty="0"/>
              <a:t>Tangents </a:t>
            </a:r>
            <a:r>
              <a:rPr lang="en-IN" b="0" dirty="0"/>
              <a:t>(2 of 8)</a:t>
            </a:r>
            <a:endParaRPr lang="en-US" dirty="0"/>
          </a:p>
        </p:txBody>
      </p:sp>
      <p:sp>
        <p:nvSpPr>
          <p:cNvPr id="3" name="Content Placeholder 2">
            <a:extLst>
              <a:ext uri="{FF2B5EF4-FFF2-40B4-BE49-F238E27FC236}">
                <a16:creationId xmlns:a16="http://schemas.microsoft.com/office/drawing/2014/main" xmlns="" id="{5E813147-046A-469A-AD05-7DCC7FBE096B}"/>
              </a:ext>
            </a:extLst>
          </p:cNvPr>
          <p:cNvSpPr>
            <a:spLocks noGrp="1"/>
          </p:cNvSpPr>
          <p:nvPr>
            <p:ph sz="quarter" idx="23"/>
          </p:nvPr>
        </p:nvSpPr>
        <p:spPr>
          <a:xfrm>
            <a:off x="736600" y="1289050"/>
            <a:ext cx="10718800" cy="1124966"/>
          </a:xfrm>
        </p:spPr>
        <p:txBody>
          <a:bodyPr/>
          <a:lstStyle/>
          <a:p>
            <a:pPr>
              <a:lnSpc>
                <a:spcPct val="100000"/>
              </a:lnSpc>
              <a:spcAft>
                <a:spcPts val="600"/>
              </a:spcAft>
            </a:pPr>
            <a:r>
              <a:rPr lang="en-US" altLang="en-US" dirty="0"/>
              <a:t>If </a:t>
            </a:r>
            <a:r>
              <a:rPr lang="en-US" altLang="en-US" i="1" dirty="0"/>
              <a:t>m</a:t>
            </a:r>
            <a:r>
              <a:rPr lang="en-US" altLang="en-US" i="1" baseline="-25000" dirty="0"/>
              <a:t>PQ</a:t>
            </a:r>
            <a:r>
              <a:rPr lang="en-US" altLang="en-US" dirty="0"/>
              <a:t> approaches a number </a:t>
            </a:r>
            <a:r>
              <a:rPr lang="en-US" altLang="en-US" i="1" dirty="0"/>
              <a:t>m</a:t>
            </a:r>
            <a:r>
              <a:rPr lang="en-US" altLang="en-US" dirty="0"/>
              <a:t>, then we define the </a:t>
            </a:r>
            <a:r>
              <a:rPr lang="en-US" altLang="en-US" i="1" dirty="0"/>
              <a:t>tangent </a:t>
            </a:r>
            <a:r>
              <a:rPr lang="en-US" altLang="en-US" i="1" dirty="0" smtClean="0"/>
              <a:t>line </a:t>
            </a:r>
            <a:r>
              <a:rPr lang="en-IN" i="1" dirty="0"/>
              <a:t>ℓ </a:t>
            </a:r>
            <a:r>
              <a:rPr lang="en-US" altLang="en-US" dirty="0" smtClean="0"/>
              <a:t>to </a:t>
            </a:r>
            <a:r>
              <a:rPr lang="en-US" altLang="en-US" dirty="0"/>
              <a:t>be the line through </a:t>
            </a:r>
            <a:r>
              <a:rPr lang="en-US" altLang="en-US" i="1" dirty="0"/>
              <a:t>P</a:t>
            </a:r>
            <a:r>
              <a:rPr lang="en-US" altLang="en-US" dirty="0"/>
              <a:t> with slope </a:t>
            </a:r>
            <a:r>
              <a:rPr lang="en-US" altLang="en-US" i="1" dirty="0"/>
              <a:t>m</a:t>
            </a:r>
            <a:r>
              <a:rPr lang="en-US" altLang="en-US" dirty="0"/>
              <a:t>. (This amounts to saying that the tangent line is the limiting position of the secant line </a:t>
            </a:r>
            <a:r>
              <a:rPr lang="en-US" altLang="en-US" i="1" dirty="0"/>
              <a:t>PQ</a:t>
            </a:r>
            <a:r>
              <a:rPr lang="en-US" altLang="en-US" dirty="0"/>
              <a:t> as </a:t>
            </a:r>
            <a:r>
              <a:rPr lang="en-US" altLang="en-US" i="1" dirty="0"/>
              <a:t>Q</a:t>
            </a:r>
            <a:r>
              <a:rPr lang="en-US" altLang="en-US" dirty="0"/>
              <a:t> approaches </a:t>
            </a:r>
            <a:r>
              <a:rPr lang="en-US" altLang="en-US" i="1" dirty="0"/>
              <a:t>P</a:t>
            </a:r>
            <a:r>
              <a:rPr lang="en-US" altLang="en-US" dirty="0"/>
              <a:t>. See Figure 1.)</a:t>
            </a:r>
          </a:p>
        </p:txBody>
      </p:sp>
      <p:sp>
        <p:nvSpPr>
          <p:cNvPr id="6" name="Content Placeholder 5">
            <a:extLst>
              <a:ext uri="{FF2B5EF4-FFF2-40B4-BE49-F238E27FC236}">
                <a16:creationId xmlns:a16="http://schemas.microsoft.com/office/drawing/2014/main" xmlns="" id="{507BAA8E-FA44-4335-9CA9-CBB5F2AB7ABD}"/>
              </a:ext>
            </a:extLst>
          </p:cNvPr>
          <p:cNvSpPr>
            <a:spLocks noGrp="1"/>
          </p:cNvSpPr>
          <p:nvPr>
            <p:ph sz="quarter" idx="26"/>
          </p:nvPr>
        </p:nvSpPr>
        <p:spPr>
          <a:xfrm>
            <a:off x="5687198" y="5561702"/>
            <a:ext cx="817605" cy="226617"/>
          </a:xfrm>
        </p:spPr>
        <p:txBody>
          <a:bodyPr/>
          <a:lstStyle/>
          <a:p>
            <a:r>
              <a:rPr lang="en-US" altLang="en-US" sz="1200" b="1" dirty="0"/>
              <a:t>Figure 1</a:t>
            </a:r>
          </a:p>
        </p:txBody>
      </p:sp>
      <p:pic>
        <p:nvPicPr>
          <p:cNvPr id="7" name="Content Placeholder 6" descr=" A curve is graphed on the x y coordinate plane. Two points P(a, f(a)) and Q(x, f(x)) are marked on the curve. Line segment P Q, line segment x minus a and line segment f(x) minus f(a) form a right triangle.">
            <a:extLst>
              <a:ext uri="{FF2B5EF4-FFF2-40B4-BE49-F238E27FC236}">
                <a16:creationId xmlns:a16="http://schemas.microsoft.com/office/drawing/2014/main" xmlns="" id="{E8F4D5B4-0EEA-4D58-B710-BD9CC1BD5D63}"/>
              </a:ext>
            </a:extLst>
          </p:cNvPr>
          <p:cNvPicPr>
            <a:picLocks noGrp="1" noChangeAspect="1"/>
          </p:cNvPicPr>
          <p:nvPr>
            <p:ph sz="quarter" idx="24"/>
          </p:nvPr>
        </p:nvPicPr>
        <p:blipFill>
          <a:blip r:embed="rId2"/>
          <a:stretch>
            <a:fillRect/>
          </a:stretch>
        </p:blipFill>
        <p:spPr>
          <a:xfrm>
            <a:off x="2258992" y="2901396"/>
            <a:ext cx="3066170" cy="2384141"/>
          </a:xfrm>
          <a:prstGeom prst="rect">
            <a:avLst/>
          </a:prstGeom>
        </p:spPr>
      </p:pic>
      <p:pic>
        <p:nvPicPr>
          <p:cNvPr id="8" name="Content Placeholder 7" descr="A curve is graphed on the x y coordinate plane. Two points P and Q are marked on the curve, and the line P Q is drawn. As Q approaches P, the line P Q approaches the tangent t at P.">
            <a:extLst>
              <a:ext uri="{FF2B5EF4-FFF2-40B4-BE49-F238E27FC236}">
                <a16:creationId xmlns:a16="http://schemas.microsoft.com/office/drawing/2014/main" xmlns="" id="{2CF9AEBF-FF53-4382-B04E-FCE23FADEA7D}"/>
              </a:ext>
            </a:extLst>
          </p:cNvPr>
          <p:cNvPicPr>
            <a:picLocks noGrp="1" noChangeAspect="1"/>
          </p:cNvPicPr>
          <p:nvPr>
            <p:ph sz="quarter" idx="25"/>
          </p:nvPr>
        </p:nvPicPr>
        <p:blipFill>
          <a:blip r:embed="rId3">
            <a:extLst>
              <a:ext uri="{28A0092B-C50C-407E-A947-70E740481C1C}">
                <a14:useLocalDpi xmlns:a14="http://schemas.microsoft.com/office/drawing/2010/main" val="0"/>
              </a:ext>
            </a:extLst>
          </a:blip>
          <a:stretch>
            <a:fillRect/>
          </a:stretch>
        </p:blipFill>
        <p:spPr>
          <a:xfrm>
            <a:off x="6809012" y="2779923"/>
            <a:ext cx="2962005" cy="2455995"/>
          </a:xfrm>
          <a:prstGeom prst="rect">
            <a:avLst/>
          </a:prstGeom>
        </p:spPr>
      </p:pic>
    </p:spTree>
    <p:extLst>
      <p:ext uri="{BB962C8B-B14F-4D97-AF65-F5344CB8AC3E}">
        <p14:creationId xmlns:p14="http://schemas.microsoft.com/office/powerpoint/2010/main" val="140917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1AE98-D7B4-41E6-9003-2C903AA3784F}"/>
              </a:ext>
            </a:extLst>
          </p:cNvPr>
          <p:cNvSpPr>
            <a:spLocks noGrp="1"/>
          </p:cNvSpPr>
          <p:nvPr>
            <p:ph type="title"/>
          </p:nvPr>
        </p:nvSpPr>
        <p:spPr/>
        <p:txBody>
          <a:bodyPr/>
          <a:lstStyle/>
          <a:p>
            <a:r>
              <a:rPr lang="en-IN" dirty="0"/>
              <a:t>Tangents </a:t>
            </a:r>
            <a:r>
              <a:rPr lang="en-IN" b="0" dirty="0"/>
              <a:t>(3 of 8)</a:t>
            </a:r>
            <a:endParaRPr lang="en-US" dirty="0"/>
          </a:p>
        </p:txBody>
      </p:sp>
      <p:sp>
        <p:nvSpPr>
          <p:cNvPr id="3" name="Content Placeholder 2">
            <a:extLst>
              <a:ext uri="{FF2B5EF4-FFF2-40B4-BE49-F238E27FC236}">
                <a16:creationId xmlns:a16="http://schemas.microsoft.com/office/drawing/2014/main" xmlns="" id="{BDDDB138-E1D3-4F20-BF61-D5C816D2456E}"/>
              </a:ext>
            </a:extLst>
          </p:cNvPr>
          <p:cNvSpPr>
            <a:spLocks noGrp="1"/>
          </p:cNvSpPr>
          <p:nvPr>
            <p:ph sz="quarter" idx="23"/>
          </p:nvPr>
        </p:nvSpPr>
        <p:spPr>
          <a:xfrm>
            <a:off x="736600" y="1289049"/>
            <a:ext cx="10718800" cy="789133"/>
          </a:xfrm>
        </p:spPr>
        <p:txBody>
          <a:bodyPr/>
          <a:lstStyle/>
          <a:p>
            <a:pPr>
              <a:lnSpc>
                <a:spcPct val="100000"/>
              </a:lnSpc>
              <a:spcAft>
                <a:spcPts val="600"/>
              </a:spcAft>
            </a:pPr>
            <a:r>
              <a:rPr lang="fr-FR" b="1" dirty="0">
                <a:solidFill>
                  <a:srgbClr val="EF2E24"/>
                </a:solidFill>
              </a:rPr>
              <a:t>1</a:t>
            </a:r>
            <a:r>
              <a:rPr lang="en-US" b="1" dirty="0">
                <a:solidFill>
                  <a:srgbClr val="EF2E24"/>
                </a:solidFill>
              </a:rPr>
              <a:t> Definition</a:t>
            </a:r>
            <a:r>
              <a:rPr lang="en-US" dirty="0">
                <a:solidFill>
                  <a:srgbClr val="EF2E24"/>
                </a:solidFill>
              </a:rPr>
              <a:t> </a:t>
            </a:r>
            <a:r>
              <a:rPr lang="en-US" dirty="0"/>
              <a:t>The </a:t>
            </a:r>
            <a:r>
              <a:rPr lang="en-US" b="1" dirty="0"/>
              <a:t>tangent line</a:t>
            </a:r>
            <a:r>
              <a:rPr lang="en-US" dirty="0"/>
              <a:t> to the curve</a:t>
            </a:r>
            <a:r>
              <a:rPr lang="fr-FR" dirty="0"/>
              <a:t> </a:t>
            </a:r>
            <a:r>
              <a:rPr lang="fr-FR" i="1" dirty="0"/>
              <a:t>y</a:t>
            </a:r>
            <a:r>
              <a:rPr lang="en-US" dirty="0"/>
              <a:t> = </a:t>
            </a:r>
            <a:r>
              <a:rPr lang="en-US" i="1" dirty="0"/>
              <a:t>f</a:t>
            </a:r>
            <a:r>
              <a:rPr lang="en-US" dirty="0"/>
              <a:t>(</a:t>
            </a:r>
            <a:r>
              <a:rPr lang="en-US" i="1" dirty="0"/>
              <a:t>x</a:t>
            </a:r>
            <a:r>
              <a:rPr lang="en-US" dirty="0"/>
              <a:t>) at the point </a:t>
            </a:r>
            <a:r>
              <a:rPr lang="en-US" i="1" dirty="0"/>
              <a:t>P</a:t>
            </a:r>
            <a:r>
              <a:rPr lang="en-US" dirty="0"/>
              <a:t>(</a:t>
            </a:r>
            <a:r>
              <a:rPr lang="en-US" i="1" dirty="0"/>
              <a:t>a</a:t>
            </a:r>
            <a:r>
              <a:rPr lang="en-US" dirty="0"/>
              <a:t>, </a:t>
            </a:r>
            <a:r>
              <a:rPr lang="en-US" i="1" dirty="0"/>
              <a:t>f</a:t>
            </a:r>
            <a:r>
              <a:rPr lang="en-US" dirty="0"/>
              <a:t>(</a:t>
            </a:r>
            <a:r>
              <a:rPr lang="en-US" i="1" dirty="0"/>
              <a:t>a</a:t>
            </a:r>
            <a:r>
              <a:rPr lang="en-US" dirty="0"/>
              <a:t>)) is</a:t>
            </a:r>
            <a:br>
              <a:rPr lang="en-US" dirty="0"/>
            </a:br>
            <a:r>
              <a:rPr lang="en-US" dirty="0"/>
              <a:t>the line through </a:t>
            </a:r>
            <a:r>
              <a:rPr lang="en-US" i="1" dirty="0"/>
              <a:t>P</a:t>
            </a:r>
            <a:r>
              <a:rPr lang="en-US" dirty="0"/>
              <a:t> with slope</a:t>
            </a:r>
          </a:p>
        </p:txBody>
      </p:sp>
      <p:graphicFrame>
        <p:nvGraphicFramePr>
          <p:cNvPr id="12" name="Content Placeholder 11" descr="m = lim_(x right arrow a)((f(x) minus f(a))∕(x minus a))">
            <a:extLst>
              <a:ext uri="{FF2B5EF4-FFF2-40B4-BE49-F238E27FC236}">
                <a16:creationId xmlns:a16="http://schemas.microsoft.com/office/drawing/2014/main" xmlns="" id="{B46739FB-CBB5-4C1C-B461-D2584C1130BC}"/>
              </a:ext>
            </a:extLst>
          </p:cNvPr>
          <p:cNvGraphicFramePr>
            <a:graphicFrameLocks noGrp="1" noChangeAspect="1"/>
          </p:cNvGraphicFramePr>
          <p:nvPr>
            <p:ph sz="quarter" idx="24"/>
            <p:extLst>
              <p:ext uri="{D42A27DB-BD31-4B8C-83A1-F6EECF244321}">
                <p14:modId xmlns:p14="http://schemas.microsoft.com/office/powerpoint/2010/main" val="3490075346"/>
              </p:ext>
            </p:extLst>
          </p:nvPr>
        </p:nvGraphicFramePr>
        <p:xfrm>
          <a:off x="4571523" y="2259013"/>
          <a:ext cx="2252759" cy="706256"/>
        </p:xfrm>
        <a:graphic>
          <a:graphicData uri="http://schemas.openxmlformats.org/presentationml/2006/ole">
            <mc:AlternateContent xmlns:mc="http://schemas.openxmlformats.org/markup-compatibility/2006">
              <mc:Choice xmlns:v="urn:schemas-microsoft-com:vml" Requires="v">
                <p:oleObj spid="_x0000_s429179" name="Equation" r:id="rId3" imgW="2552400" imgH="799920" progId="Equation.DSMT4">
                  <p:embed/>
                </p:oleObj>
              </mc:Choice>
              <mc:Fallback>
                <p:oleObj name="Equation" r:id="rId3" imgW="2552400" imgH="799920" progId="Equation.DSMT4">
                  <p:embed/>
                  <p:pic>
                    <p:nvPicPr>
                      <p:cNvPr id="0" name="Picture 48" descr="m = lim_(x right arrow a)((f(x) minus f(a))/(x minus a))"/>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523" y="2259013"/>
                        <a:ext cx="2252759" cy="706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D45F03AA-C599-4F49-9983-D4CCE415B71E}"/>
              </a:ext>
            </a:extLst>
          </p:cNvPr>
          <p:cNvSpPr>
            <a:spLocks noGrp="1"/>
          </p:cNvSpPr>
          <p:nvPr>
            <p:ph sz="quarter" idx="25"/>
          </p:nvPr>
        </p:nvSpPr>
        <p:spPr>
          <a:xfrm>
            <a:off x="736600" y="3558802"/>
            <a:ext cx="4475480" cy="324300"/>
          </a:xfrm>
        </p:spPr>
        <p:txBody>
          <a:bodyPr/>
          <a:lstStyle/>
          <a:p>
            <a:r>
              <a:rPr lang="en-US" dirty="0"/>
              <a:t>provided that this limit exists.</a:t>
            </a:r>
          </a:p>
        </p:txBody>
      </p:sp>
    </p:spTree>
    <p:extLst>
      <p:ext uri="{BB962C8B-B14F-4D97-AF65-F5344CB8AC3E}">
        <p14:creationId xmlns:p14="http://schemas.microsoft.com/office/powerpoint/2010/main" val="1551241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21CD5-C87B-452D-9F71-B4A3A324F312}"/>
              </a:ext>
            </a:extLst>
          </p:cNvPr>
          <p:cNvSpPr>
            <a:spLocks noGrp="1"/>
          </p:cNvSpPr>
          <p:nvPr>
            <p:ph type="title"/>
          </p:nvPr>
        </p:nvSpPr>
        <p:spPr/>
        <p:txBody>
          <a:bodyPr/>
          <a:lstStyle/>
          <a:p>
            <a:r>
              <a:rPr lang="en-US" altLang="en-US" dirty="0"/>
              <a:t>Example 1 </a:t>
            </a:r>
            <a:endParaRPr lang="en-US" dirty="0"/>
          </a:p>
        </p:txBody>
      </p:sp>
      <p:sp>
        <p:nvSpPr>
          <p:cNvPr id="3" name="Content Placeholder 2">
            <a:extLst>
              <a:ext uri="{FF2B5EF4-FFF2-40B4-BE49-F238E27FC236}">
                <a16:creationId xmlns:a16="http://schemas.microsoft.com/office/drawing/2014/main" xmlns="" id="{E1337E73-DC79-4266-98B0-E8CD962E0E22}"/>
              </a:ext>
            </a:extLst>
          </p:cNvPr>
          <p:cNvSpPr>
            <a:spLocks noGrp="1"/>
          </p:cNvSpPr>
          <p:nvPr>
            <p:ph sz="quarter" idx="23"/>
          </p:nvPr>
        </p:nvSpPr>
        <p:spPr>
          <a:xfrm>
            <a:off x="736601" y="1289049"/>
            <a:ext cx="7044780" cy="388301"/>
          </a:xfrm>
        </p:spPr>
        <p:txBody>
          <a:bodyPr/>
          <a:lstStyle/>
          <a:p>
            <a:pPr>
              <a:lnSpc>
                <a:spcPct val="100000"/>
              </a:lnSpc>
            </a:pPr>
            <a:r>
              <a:rPr lang="en-US" altLang="en-US" dirty="0"/>
              <a:t>Find an equation of the tangent line to the parabola</a:t>
            </a:r>
            <a:endParaRPr lang="en-US" dirty="0"/>
          </a:p>
        </p:txBody>
      </p:sp>
      <p:graphicFrame>
        <p:nvGraphicFramePr>
          <p:cNvPr id="12" name="Content Placeholder 11" descr="y = x^2">
            <a:extLst>
              <a:ext uri="{FF2B5EF4-FFF2-40B4-BE49-F238E27FC236}">
                <a16:creationId xmlns:a16="http://schemas.microsoft.com/office/drawing/2014/main" xmlns="" id="{EEB860FE-6495-4E27-9E3C-36F378A85376}"/>
              </a:ext>
            </a:extLst>
          </p:cNvPr>
          <p:cNvGraphicFramePr>
            <a:graphicFrameLocks noGrp="1" noChangeAspect="1"/>
          </p:cNvGraphicFramePr>
          <p:nvPr>
            <p:ph sz="quarter" idx="24"/>
            <p:extLst>
              <p:ext uri="{D42A27DB-BD31-4B8C-83A1-F6EECF244321}">
                <p14:modId xmlns:p14="http://schemas.microsoft.com/office/powerpoint/2010/main" val="2361745243"/>
              </p:ext>
            </p:extLst>
          </p:nvPr>
        </p:nvGraphicFramePr>
        <p:xfrm>
          <a:off x="7708900" y="1264376"/>
          <a:ext cx="839788" cy="401638"/>
        </p:xfrm>
        <a:graphic>
          <a:graphicData uri="http://schemas.openxmlformats.org/presentationml/2006/ole">
            <mc:AlternateContent xmlns:mc="http://schemas.openxmlformats.org/markup-compatibility/2006">
              <mc:Choice xmlns:v="urn:schemas-microsoft-com:vml" Requires="v">
                <p:oleObj spid="_x0000_s427373" name="Equation" r:id="rId3" imgW="850680" imgH="406080" progId="Equation.DSMT4">
                  <p:embed/>
                </p:oleObj>
              </mc:Choice>
              <mc:Fallback>
                <p:oleObj name="Equation" r:id="rId3" imgW="850680" imgH="406080" progId="Equation.DSMT4">
                  <p:embed/>
                  <p:pic>
                    <p:nvPicPr>
                      <p:cNvPr id="0" name="Picture 140" descr="y =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900" y="1264376"/>
                        <a:ext cx="8397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9D34FA8C-CAE0-4D34-A16F-51DB721C26F2}"/>
              </a:ext>
            </a:extLst>
          </p:cNvPr>
          <p:cNvSpPr>
            <a:spLocks noGrp="1"/>
          </p:cNvSpPr>
          <p:nvPr>
            <p:ph sz="quarter" idx="25"/>
          </p:nvPr>
        </p:nvSpPr>
        <p:spPr>
          <a:xfrm>
            <a:off x="8680056" y="1287460"/>
            <a:ext cx="2642181" cy="352121"/>
          </a:xfrm>
        </p:spPr>
        <p:txBody>
          <a:bodyPr/>
          <a:lstStyle/>
          <a:p>
            <a:pPr>
              <a:lnSpc>
                <a:spcPct val="100000"/>
              </a:lnSpc>
            </a:pPr>
            <a:r>
              <a:rPr lang="en-US" altLang="en-US" dirty="0"/>
              <a:t>at the point </a:t>
            </a:r>
            <a:r>
              <a:rPr lang="en-US" altLang="en-US" i="1" dirty="0"/>
              <a:t>P</a:t>
            </a:r>
            <a:r>
              <a:rPr lang="en-US" altLang="en-US" dirty="0"/>
              <a:t>(1, 1).</a:t>
            </a:r>
          </a:p>
        </p:txBody>
      </p:sp>
      <p:sp>
        <p:nvSpPr>
          <p:cNvPr id="6" name="Content Placeholder 5">
            <a:extLst>
              <a:ext uri="{FF2B5EF4-FFF2-40B4-BE49-F238E27FC236}">
                <a16:creationId xmlns:a16="http://schemas.microsoft.com/office/drawing/2014/main" xmlns="" id="{60B5C5FE-F7B6-487E-86C6-3C824B9751BE}"/>
              </a:ext>
            </a:extLst>
          </p:cNvPr>
          <p:cNvSpPr>
            <a:spLocks noGrp="1"/>
          </p:cNvSpPr>
          <p:nvPr>
            <p:ph sz="quarter" idx="26"/>
          </p:nvPr>
        </p:nvSpPr>
        <p:spPr>
          <a:xfrm>
            <a:off x="736600" y="2083544"/>
            <a:ext cx="1439672" cy="364970"/>
          </a:xfrm>
        </p:spPr>
        <p:txBody>
          <a:bodyPr/>
          <a:lstStyle/>
          <a:p>
            <a:r>
              <a:rPr lang="en-US" altLang="en-US" dirty="0">
                <a:solidFill>
                  <a:srgbClr val="0079C2"/>
                </a:solidFill>
              </a:rPr>
              <a:t>Solution:</a:t>
            </a:r>
          </a:p>
        </p:txBody>
      </p:sp>
      <p:sp>
        <p:nvSpPr>
          <p:cNvPr id="7" name="Content Placeholder 6">
            <a:extLst>
              <a:ext uri="{FF2B5EF4-FFF2-40B4-BE49-F238E27FC236}">
                <a16:creationId xmlns:a16="http://schemas.microsoft.com/office/drawing/2014/main" xmlns="" id="{97E127C6-7B36-451C-A1D6-0B616EFDB19B}"/>
              </a:ext>
            </a:extLst>
          </p:cNvPr>
          <p:cNvSpPr>
            <a:spLocks noGrp="1"/>
          </p:cNvSpPr>
          <p:nvPr>
            <p:ph sz="quarter" idx="27"/>
          </p:nvPr>
        </p:nvSpPr>
        <p:spPr>
          <a:xfrm>
            <a:off x="736600" y="2564566"/>
            <a:ext cx="3422445" cy="389470"/>
          </a:xfrm>
        </p:spPr>
        <p:txBody>
          <a:bodyPr/>
          <a:lstStyle/>
          <a:p>
            <a:r>
              <a:rPr lang="en-US" altLang="en-US" dirty="0"/>
              <a:t>Here we have </a:t>
            </a:r>
            <a:r>
              <a:rPr lang="en-US" altLang="en-US" i="1" dirty="0"/>
              <a:t>a</a:t>
            </a:r>
            <a:r>
              <a:rPr lang="en-US" altLang="en-US" dirty="0"/>
              <a:t> = 1 and</a:t>
            </a:r>
            <a:endParaRPr lang="en-US" dirty="0"/>
          </a:p>
        </p:txBody>
      </p:sp>
      <p:graphicFrame>
        <p:nvGraphicFramePr>
          <p:cNvPr id="14" name="Content Placeholder 13" descr="f(x) = x^2,">
            <a:extLst>
              <a:ext uri="{FF2B5EF4-FFF2-40B4-BE49-F238E27FC236}">
                <a16:creationId xmlns:a16="http://schemas.microsoft.com/office/drawing/2014/main" xmlns="" id="{AEF0DBC9-E83D-47F0-94F6-0451B3E76979}"/>
              </a:ext>
            </a:extLst>
          </p:cNvPr>
          <p:cNvGraphicFramePr>
            <a:graphicFrameLocks noGrp="1" noChangeAspect="1"/>
          </p:cNvGraphicFramePr>
          <p:nvPr>
            <p:ph sz="quarter" idx="28"/>
            <p:extLst>
              <p:ext uri="{D42A27DB-BD31-4B8C-83A1-F6EECF244321}">
                <p14:modId xmlns:p14="http://schemas.microsoft.com/office/powerpoint/2010/main" val="773372404"/>
              </p:ext>
            </p:extLst>
          </p:nvPr>
        </p:nvGraphicFramePr>
        <p:xfrm>
          <a:off x="4097338" y="2497138"/>
          <a:ext cx="1320800" cy="457200"/>
        </p:xfrm>
        <a:graphic>
          <a:graphicData uri="http://schemas.openxmlformats.org/presentationml/2006/ole">
            <mc:AlternateContent xmlns:mc="http://schemas.openxmlformats.org/markup-compatibility/2006">
              <mc:Choice xmlns:v="urn:schemas-microsoft-com:vml" Requires="v">
                <p:oleObj spid="_x0000_s427374" name="Equation" r:id="rId5" imgW="1320480" imgH="457200" progId="Equation.DSMT4">
                  <p:embed/>
                </p:oleObj>
              </mc:Choice>
              <mc:Fallback>
                <p:oleObj name="Equation" r:id="rId5" imgW="1320480" imgH="457200" progId="Equation.DSMT4">
                  <p:embed/>
                  <p:pic>
                    <p:nvPicPr>
                      <p:cNvPr id="0" name="Picture 141" descr="f(x) = x^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7338" y="2497138"/>
                        <a:ext cx="1320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xmlns="" id="{8A497886-C904-4B55-949F-BE3B0494D686}"/>
              </a:ext>
            </a:extLst>
          </p:cNvPr>
          <p:cNvSpPr>
            <a:spLocks noGrp="1"/>
          </p:cNvSpPr>
          <p:nvPr>
            <p:ph sz="quarter" idx="29"/>
          </p:nvPr>
        </p:nvSpPr>
        <p:spPr>
          <a:xfrm>
            <a:off x="5564067" y="2541068"/>
            <a:ext cx="2119401" cy="348436"/>
          </a:xfrm>
        </p:spPr>
        <p:txBody>
          <a:bodyPr/>
          <a:lstStyle/>
          <a:p>
            <a:r>
              <a:rPr lang="en-US" altLang="en-US" dirty="0"/>
              <a:t>so the slope is</a:t>
            </a:r>
            <a:endParaRPr lang="en-US" dirty="0"/>
          </a:p>
        </p:txBody>
      </p:sp>
      <p:graphicFrame>
        <p:nvGraphicFramePr>
          <p:cNvPr id="16" name="Content Placeholder 15" descr="(Item 1). m = lim_(x right arrow 1) ((f(x) minus f(1))∕(x minus 1)) = lim_(x right arrow 1)((x^2) minus 1)∕(x minus 1))&#10;(Item 2). = lim_(x right arrow 1)(((x minus 1) (x + 1))∕(x minus 1))">
            <a:extLst>
              <a:ext uri="{FF2B5EF4-FFF2-40B4-BE49-F238E27FC236}">
                <a16:creationId xmlns:a16="http://schemas.microsoft.com/office/drawing/2014/main" xmlns="" id="{E1744C49-5AC6-4BA9-8378-94A9342BED64}"/>
              </a:ext>
            </a:extLst>
          </p:cNvPr>
          <p:cNvGraphicFramePr>
            <a:graphicFrameLocks noGrp="1" noChangeAspect="1"/>
          </p:cNvGraphicFramePr>
          <p:nvPr>
            <p:ph sz="quarter" idx="30"/>
            <p:extLst>
              <p:ext uri="{D42A27DB-BD31-4B8C-83A1-F6EECF244321}">
                <p14:modId xmlns:p14="http://schemas.microsoft.com/office/powerpoint/2010/main" val="2134535658"/>
              </p:ext>
            </p:extLst>
          </p:nvPr>
        </p:nvGraphicFramePr>
        <p:xfrm>
          <a:off x="3452813" y="3474552"/>
          <a:ext cx="5462587" cy="1635125"/>
        </p:xfrm>
        <a:graphic>
          <a:graphicData uri="http://schemas.openxmlformats.org/presentationml/2006/ole">
            <mc:AlternateContent xmlns:mc="http://schemas.openxmlformats.org/markup-compatibility/2006">
              <mc:Choice xmlns:v="urn:schemas-microsoft-com:vml" Requires="v">
                <p:oleObj spid="_x0000_s427375" name="Equation" r:id="rId7" imgW="5600520" imgH="1676160" progId="Equation.DSMT4">
                  <p:embed/>
                </p:oleObj>
              </mc:Choice>
              <mc:Fallback>
                <p:oleObj name="Equation" r:id="rId7" imgW="5600520" imgH="1676160" progId="Equation.DSMT4">
                  <p:embed/>
                  <p:pic>
                    <p:nvPicPr>
                      <p:cNvPr id="0" name="Picture 142" descr="m = lim_(x right arrow 1) ((f(x) minus f(1))/(x minus 1)) = lim_(x right arrow 1)((x^2) minus 1)/(x minus 1)) = lim_(x right arrow 1)(((x minus 1) (x + 1))/(x minus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2813" y="3474552"/>
                        <a:ext cx="5462587"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42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48DC1-818F-4439-9BC3-0427956BE4C6}"/>
              </a:ext>
            </a:extLst>
          </p:cNvPr>
          <p:cNvSpPr>
            <a:spLocks noGrp="1"/>
          </p:cNvSpPr>
          <p:nvPr>
            <p:ph type="title"/>
          </p:nvPr>
        </p:nvSpPr>
        <p:spPr/>
        <p:txBody>
          <a:bodyPr/>
          <a:lstStyle/>
          <a:p>
            <a:r>
              <a:rPr lang="en-US" altLang="en-US" dirty="0"/>
              <a:t>Example 1 – Solution</a:t>
            </a:r>
            <a:endParaRPr lang="en-US" dirty="0"/>
          </a:p>
        </p:txBody>
      </p:sp>
      <p:graphicFrame>
        <p:nvGraphicFramePr>
          <p:cNvPr id="12" name="Content Placeholder 11" descr="(Item 1). = lim_(x right arrow 1) (x + 1).&#10;(Item 2). = 1 + 1.&#10;(Item 3). = 2.">
            <a:extLst>
              <a:ext uri="{FF2B5EF4-FFF2-40B4-BE49-F238E27FC236}">
                <a16:creationId xmlns:a16="http://schemas.microsoft.com/office/drawing/2014/main" xmlns="" id="{6A735B73-44E0-4C25-A2A6-6468F8E9419B}"/>
              </a:ext>
            </a:extLst>
          </p:cNvPr>
          <p:cNvGraphicFramePr>
            <a:graphicFrameLocks noGrp="1" noChangeAspect="1"/>
          </p:cNvGraphicFramePr>
          <p:nvPr>
            <p:ph sz="quarter" idx="23"/>
            <p:extLst>
              <p:ext uri="{D42A27DB-BD31-4B8C-83A1-F6EECF244321}">
                <p14:modId xmlns:p14="http://schemas.microsoft.com/office/powerpoint/2010/main" val="1746092222"/>
              </p:ext>
            </p:extLst>
          </p:nvPr>
        </p:nvGraphicFramePr>
        <p:xfrm>
          <a:off x="4530815" y="1628683"/>
          <a:ext cx="1970271" cy="1512888"/>
        </p:xfrm>
        <a:graphic>
          <a:graphicData uri="http://schemas.openxmlformats.org/presentationml/2006/ole">
            <mc:AlternateContent xmlns:mc="http://schemas.openxmlformats.org/markup-compatibility/2006">
              <mc:Choice xmlns:v="urn:schemas-microsoft-com:vml" Requires="v">
                <p:oleObj spid="_x0000_s428274" name="Equation" r:id="rId3" imgW="1866600" imgH="1434960" progId="Equation.DSMT4">
                  <p:embed/>
                </p:oleObj>
              </mc:Choice>
              <mc:Fallback>
                <p:oleObj name="Equation" r:id="rId3" imgW="1866600" imgH="1434960" progId="Equation.DSMT4">
                  <p:embed/>
                  <p:pic>
                    <p:nvPicPr>
                      <p:cNvPr id="0" name="Picture 92" descr="= lim_(x right arrow 1) (x + 1) = 1 + 1 =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815" y="1628683"/>
                        <a:ext cx="1970271" cy="151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xmlns="" id="{18DD2DC1-498C-485A-9096-BE17CA7DD2F1}"/>
              </a:ext>
            </a:extLst>
          </p:cNvPr>
          <p:cNvSpPr>
            <a:spLocks noGrp="1"/>
          </p:cNvSpPr>
          <p:nvPr>
            <p:ph sz="quarter" idx="24"/>
          </p:nvPr>
        </p:nvSpPr>
        <p:spPr>
          <a:xfrm>
            <a:off x="736600" y="3547300"/>
            <a:ext cx="10712450" cy="768430"/>
          </a:xfrm>
        </p:spPr>
        <p:txBody>
          <a:bodyPr/>
          <a:lstStyle/>
          <a:p>
            <a:r>
              <a:rPr lang="en-US" altLang="en-US" dirty="0"/>
              <a:t>Using the point-slope form of the equation of a line, we find that an equation of the tangent line at (1, 1) is</a:t>
            </a:r>
          </a:p>
        </p:txBody>
      </p:sp>
      <p:graphicFrame>
        <p:nvGraphicFramePr>
          <p:cNvPr id="14" name="Content Placeholder 13" descr="y minus 1 = 2 (x minus 1) or y = 2 x minus 1">
            <a:extLst>
              <a:ext uri="{FF2B5EF4-FFF2-40B4-BE49-F238E27FC236}">
                <a16:creationId xmlns:a16="http://schemas.microsoft.com/office/drawing/2014/main" xmlns="" id="{14627913-ADBA-4482-96C4-0FE2879FE037}"/>
              </a:ext>
            </a:extLst>
          </p:cNvPr>
          <p:cNvGraphicFramePr>
            <a:graphicFrameLocks noGrp="1" noChangeAspect="1"/>
          </p:cNvGraphicFramePr>
          <p:nvPr>
            <p:ph sz="quarter" idx="25"/>
            <p:extLst>
              <p:ext uri="{D42A27DB-BD31-4B8C-83A1-F6EECF244321}">
                <p14:modId xmlns:p14="http://schemas.microsoft.com/office/powerpoint/2010/main" val="2100603094"/>
              </p:ext>
            </p:extLst>
          </p:nvPr>
        </p:nvGraphicFramePr>
        <p:xfrm>
          <a:off x="3921125" y="4637309"/>
          <a:ext cx="4343400" cy="431800"/>
        </p:xfrm>
        <a:graphic>
          <a:graphicData uri="http://schemas.openxmlformats.org/presentationml/2006/ole">
            <mc:AlternateContent xmlns:mc="http://schemas.openxmlformats.org/markup-compatibility/2006">
              <mc:Choice xmlns:v="urn:schemas-microsoft-com:vml" Requires="v">
                <p:oleObj spid="_x0000_s428275" name="Equation" r:id="rId5" imgW="4343400" imgH="431640" progId="Equation.DSMT4">
                  <p:embed/>
                </p:oleObj>
              </mc:Choice>
              <mc:Fallback>
                <p:oleObj name="Equation" r:id="rId5" imgW="4343400" imgH="431640" progId="Equation.DSMT4">
                  <p:embed/>
                  <p:pic>
                    <p:nvPicPr>
                      <p:cNvPr id="0" name="Picture 93" descr="y minus 1 = 2(x minus 1) or y = 2x minus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1125" y="4637309"/>
                        <a:ext cx="4343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7946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7F60B298-C6B1-4CA0-A44C-8B6FAB39D879}">
  <ds:schemaRefs>
    <ds:schemaRef ds:uri="http://purl.org/dc/terms/"/>
    <ds:schemaRef ds:uri="a4d2ff27-a226-42e2-a79e-c1ae662d212e"/>
    <ds:schemaRef ds:uri="http://purl.org/dc/dcmitype/"/>
    <ds:schemaRef ds:uri="http://schemas.openxmlformats.org/package/2006/metadata/core-properties"/>
    <ds:schemaRef ds:uri="http://schemas.microsoft.com/office/infopath/2007/PartnerControls"/>
    <ds:schemaRef ds:uri="f856fc18-c0f7-462c-a53d-fc2610d0c4c8"/>
    <ds:schemaRef ds:uri="http://schemas.microsoft.com/office/2006/documentManagement/types"/>
    <ds:schemaRef ds:uri="http://www.w3.org/XML/1998/namespace"/>
    <ds:schemaRef ds:uri="http://schemas.microsoft.com/office/2006/metadata/properties"/>
    <ds:schemaRef ds:uri="a3520c62-91d1-4715-93cb-6b6cc6733a1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3866</TotalTime>
  <Words>2254</Words>
  <Application>Microsoft Office PowerPoint</Application>
  <PresentationFormat>Custom</PresentationFormat>
  <Paragraphs>172</Paragraphs>
  <Slides>44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1_Office Theme</vt:lpstr>
      <vt:lpstr>Equation</vt:lpstr>
      <vt:lpstr>2</vt:lpstr>
      <vt:lpstr>2.7</vt:lpstr>
      <vt:lpstr>Derivatives and Rates of Change (1 of 1)</vt:lpstr>
      <vt:lpstr>Tangents</vt:lpstr>
      <vt:lpstr>Tangents (1 of 8)</vt:lpstr>
      <vt:lpstr>Tangents (2 of 8)</vt:lpstr>
      <vt:lpstr>Tangents (3 of 8)</vt:lpstr>
      <vt:lpstr>Example 1 </vt:lpstr>
      <vt:lpstr>Example 1 – Solution</vt:lpstr>
      <vt:lpstr>Tangents (4 of 8)</vt:lpstr>
      <vt:lpstr>Tangents (5 of 8)</vt:lpstr>
      <vt:lpstr>Tangents (6 of 8)</vt:lpstr>
      <vt:lpstr>Tangents (7 of 8)</vt:lpstr>
      <vt:lpstr>Tangents (8 of 8)</vt:lpstr>
      <vt:lpstr>Velocities</vt:lpstr>
      <vt:lpstr>Velocities (1 of 4)</vt:lpstr>
      <vt:lpstr>Velocities (2 of 4)</vt:lpstr>
      <vt:lpstr>Velocities (3 of 4)</vt:lpstr>
      <vt:lpstr>Velocities (4 of 4)</vt:lpstr>
      <vt:lpstr>Example 3</vt:lpstr>
      <vt:lpstr>Example 3 – Solution (1 of 4)</vt:lpstr>
      <vt:lpstr>Example 3 – Solution (2 of 4)</vt:lpstr>
      <vt:lpstr>Example 3 – Solution (3 of 4)</vt:lpstr>
      <vt:lpstr>Example 3 – Solution (4 of 4)</vt:lpstr>
      <vt:lpstr>Derivatives</vt:lpstr>
      <vt:lpstr>Derivatives (1 of 4)</vt:lpstr>
      <vt:lpstr>Derivatives (2 of 4)</vt:lpstr>
      <vt:lpstr>Example 4 </vt:lpstr>
      <vt:lpstr>Example 4 – Solution (1 of 2)</vt:lpstr>
      <vt:lpstr>Example 4 – Solution (2 of 2)</vt:lpstr>
      <vt:lpstr>Derivatives (3 of 4)</vt:lpstr>
      <vt:lpstr>Derivatives (4 of 4)</vt:lpstr>
      <vt:lpstr>Rates of Change</vt:lpstr>
      <vt:lpstr>Rates of Change (1 of 6)</vt:lpstr>
      <vt:lpstr>Rates of Change (2 of 6)</vt:lpstr>
      <vt:lpstr>Rates of Change (3 of 6)</vt:lpstr>
      <vt:lpstr>Rates of Change (4 of 6)</vt:lpstr>
      <vt:lpstr>Rates of Change (5 of 6)</vt:lpstr>
      <vt:lpstr>Rates of Change (6 of 6)</vt:lpstr>
      <vt:lpstr>Example 7</vt:lpstr>
      <vt:lpstr>Example 7(a) – Solution</vt:lpstr>
      <vt:lpstr>Example 7(b) – Solution</vt:lpstr>
      <vt:lpstr>Example 7(c) – Solution (1 of 2)</vt:lpstr>
      <vt:lpstr>Example 7(c) – Solution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Harshita G. Khandagle</cp:lastModifiedBy>
  <cp:revision>970</cp:revision>
  <cp:lastPrinted>2016-10-03T15:29:39Z</cp:lastPrinted>
  <dcterms:created xsi:type="dcterms:W3CDTF">2017-12-08T21:17:47Z</dcterms:created>
  <dcterms:modified xsi:type="dcterms:W3CDTF">2020-04-16T12:20:15Z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