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3"/>
  </p:notesMasterIdLst>
  <p:handoutMasterIdLst>
    <p:handoutMasterId r:id="rId44"/>
  </p:handoutMasterIdLst>
  <p:sldIdLst>
    <p:sldId id="461" r:id="rId6"/>
    <p:sldId id="462" r:id="rId7"/>
    <p:sldId id="463" r:id="rId8"/>
    <p:sldId id="421" r:id="rId9"/>
    <p:sldId id="422" r:id="rId10"/>
    <p:sldId id="467" r:id="rId11"/>
    <p:sldId id="468" r:id="rId12"/>
    <p:sldId id="459" r:id="rId13"/>
    <p:sldId id="426" r:id="rId14"/>
    <p:sldId id="427" r:id="rId15"/>
    <p:sldId id="428" r:id="rId16"/>
    <p:sldId id="464" r:id="rId17"/>
    <p:sldId id="431" r:id="rId18"/>
    <p:sldId id="432" r:id="rId19"/>
    <p:sldId id="433" r:id="rId20"/>
    <p:sldId id="434" r:id="rId21"/>
    <p:sldId id="435" r:id="rId22"/>
    <p:sldId id="436" r:id="rId23"/>
    <p:sldId id="437" r:id="rId24"/>
    <p:sldId id="438" r:id="rId25"/>
    <p:sldId id="439" r:id="rId26"/>
    <p:sldId id="465" r:id="rId27"/>
    <p:sldId id="458" r:id="rId28"/>
    <p:sldId id="442" r:id="rId29"/>
    <p:sldId id="443" r:id="rId30"/>
    <p:sldId id="469" r:id="rId31"/>
    <p:sldId id="466" r:id="rId32"/>
    <p:sldId id="446" r:id="rId33"/>
    <p:sldId id="447" r:id="rId34"/>
    <p:sldId id="448" r:id="rId35"/>
    <p:sldId id="449" r:id="rId36"/>
    <p:sldId id="450" r:id="rId37"/>
    <p:sldId id="451" r:id="rId38"/>
    <p:sldId id="460" r:id="rId39"/>
    <p:sldId id="453" r:id="rId40"/>
    <p:sldId id="454" r:id="rId41"/>
    <p:sldId id="455"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0000"/>
    <a:srgbClr val="0000A3"/>
    <a:srgbClr val="004A78"/>
    <a:srgbClr val="A30000"/>
    <a:srgbClr val="E7EFF7"/>
    <a:srgbClr val="CBDDEF"/>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86427" autoAdjust="0"/>
  </p:normalViewPr>
  <p:slideViewPr>
    <p:cSldViewPr snapToGrid="0" snapToObjects="1">
      <p:cViewPr varScale="1">
        <p:scale>
          <a:sx n="68" d="100"/>
          <a:sy n="68" d="100"/>
        </p:scale>
        <p:origin x="-126" y="-138"/>
      </p:cViewPr>
      <p:guideLst>
        <p:guide orient="horz" pos="2160"/>
        <p:guide pos="3840"/>
      </p:guideLst>
    </p:cSldViewPr>
  </p:slideViewPr>
  <p:outlineViewPr>
    <p:cViewPr>
      <p:scale>
        <a:sx n="33" d="100"/>
        <a:sy n="33" d="100"/>
      </p:scale>
      <p:origin x="0" y="-17628"/>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04105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33570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423746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05435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0271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634706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81891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3934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4216386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01137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2305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340892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71028361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0308321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3062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40970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566618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305739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5872580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974839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7440104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4555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56937984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69350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479828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768300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29321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2679548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6" name="Content Placeholder 5"/>
          <p:cNvSpPr>
            <a:spLocks noGrp="1"/>
          </p:cNvSpPr>
          <p:nvPr>
            <p:ph sz="quarter" idx="31"/>
          </p:nvPr>
        </p:nvSpPr>
        <p:spPr>
          <a:xfrm>
            <a:off x="11072813" y="2030413"/>
            <a:ext cx="677862" cy="420687"/>
          </a:xfrm>
        </p:spPr>
        <p:txBody>
          <a:bodyPr/>
          <a:lstStyle/>
          <a:p>
            <a:pPr lvl="0"/>
            <a:endParaRPr lang="en-US" dirty="0"/>
          </a:p>
        </p:txBody>
      </p:sp>
      <p:sp>
        <p:nvSpPr>
          <p:cNvPr id="14" name="Content Placeholder 5"/>
          <p:cNvSpPr>
            <a:spLocks noGrp="1"/>
          </p:cNvSpPr>
          <p:nvPr>
            <p:ph sz="quarter" idx="32"/>
          </p:nvPr>
        </p:nvSpPr>
        <p:spPr>
          <a:xfrm>
            <a:off x="11225213" y="3033205"/>
            <a:ext cx="677862" cy="420687"/>
          </a:xfrm>
        </p:spPr>
        <p:txBody>
          <a:bodyPr/>
          <a:lstStyle/>
          <a:p>
            <a:pPr lvl="0"/>
            <a:endParaRPr lang="en-US" dirty="0"/>
          </a:p>
        </p:txBody>
      </p:sp>
      <p:sp>
        <p:nvSpPr>
          <p:cNvPr id="15" name="Content Placeholder 5"/>
          <p:cNvSpPr>
            <a:spLocks noGrp="1"/>
          </p:cNvSpPr>
          <p:nvPr>
            <p:ph sz="quarter" idx="33"/>
          </p:nvPr>
        </p:nvSpPr>
        <p:spPr>
          <a:xfrm>
            <a:off x="11225213" y="2182813"/>
            <a:ext cx="677862" cy="420687"/>
          </a:xfrm>
        </p:spPr>
        <p:txBody>
          <a:bodyPr/>
          <a:lstStyle/>
          <a:p>
            <a:pPr lvl="0"/>
            <a:endParaRPr lang="en-US" dirty="0"/>
          </a:p>
        </p:txBody>
      </p:sp>
      <p:sp>
        <p:nvSpPr>
          <p:cNvPr id="16" name="Rounded Rectangle 14">
            <a:extLst>
              <a:ext uri="{FF2B5EF4-FFF2-40B4-BE49-F238E27FC236}">
                <a16:creationId xmlns="" xmlns:a16="http://schemas.microsoft.com/office/drawing/2014/main" id="{80C07513-EC2C-497F-954A-CA87FD335FB6}"/>
              </a:ext>
            </a:extLst>
          </p:cNvPr>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a:extLst>
              <a:ext uri="{FF2B5EF4-FFF2-40B4-BE49-F238E27FC236}">
                <a16:creationId xmlns="" xmlns:a16="http://schemas.microsoft.com/office/drawing/2014/main" id="{B133A9F9-7FA3-4790-AE08-D3EC294DE579}"/>
              </a:ext>
            </a:extLst>
          </p:cNvPr>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2">
            <a:extLst>
              <a:ext uri="{FF2B5EF4-FFF2-40B4-BE49-F238E27FC236}">
                <a16:creationId xmlns="" xmlns:a16="http://schemas.microsoft.com/office/drawing/2014/main" id="{8C11029A-439A-412C-8F71-8F7896179F9C}"/>
              </a:ext>
            </a:extLst>
          </p:cNvPr>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
        <p:nvSpPr>
          <p:cNvPr id="2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82399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1012060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172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653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01822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71318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37778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82882463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 id="2147483766" r:id="rId3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image" Target="../media/image20.png"/><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35.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35.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43.wmf"/><Relationship Id="rId11" Type="http://schemas.openxmlformats.org/officeDocument/2006/relationships/image" Target="../media/image46.png"/><Relationship Id="rId5" Type="http://schemas.openxmlformats.org/officeDocument/2006/relationships/oleObject" Target="../embeddings/oleObject4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46.bin"/><Relationship Id="rId4" Type="http://schemas.openxmlformats.org/officeDocument/2006/relationships/image" Target="../media/image42.wmf"/><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8.bin"/><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49.bin"/><Relationship Id="rId4" Type="http://schemas.openxmlformats.org/officeDocument/2006/relationships/image" Target="../media/image50.wmf"/><Relationship Id="rId9" Type="http://schemas.openxmlformats.org/officeDocument/2006/relationships/image" Target="../media/image5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2.bin"/><Relationship Id="rId7"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10" Type="http://schemas.openxmlformats.org/officeDocument/2006/relationships/image" Target="../media/image63.png"/><Relationship Id="rId4" Type="http://schemas.openxmlformats.org/officeDocument/2006/relationships/image" Target="../media/image60.wmf"/><Relationship Id="rId9" Type="http://schemas.openxmlformats.org/officeDocument/2006/relationships/image" Target="../media/image62.wmf"/></Relationships>
</file>

<file path=ppt/slides/_rels/slide2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35.xml"/><Relationship Id="rId1" Type="http://schemas.openxmlformats.org/officeDocument/2006/relationships/vmlDrawing" Target="../drawings/vmlDrawing20.vml"/><Relationship Id="rId6" Type="http://schemas.openxmlformats.org/officeDocument/2006/relationships/image" Target="../media/image65.wmf"/><Relationship Id="rId5" Type="http://schemas.openxmlformats.org/officeDocument/2006/relationships/oleObject" Target="../embeddings/oleObject5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0.bin"/><Relationship Id="rId7" Type="http://schemas.openxmlformats.org/officeDocument/2006/relationships/image" Target="../media/image70.png"/><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61.bin"/><Relationship Id="rId4" Type="http://schemas.openxmlformats.org/officeDocument/2006/relationships/image" Target="../media/image68.wmf"/></Relationships>
</file>

<file path=ppt/slides/_rels/slide3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3.bin"/><Relationship Id="rId10" Type="http://schemas.openxmlformats.org/officeDocument/2006/relationships/oleObject" Target="../embeddings/oleObject66.bin"/><Relationship Id="rId4" Type="http://schemas.openxmlformats.org/officeDocument/2006/relationships/image" Target="../media/image71.wmf"/><Relationship Id="rId9"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7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76.wmf"/><Relationship Id="rId5" Type="http://schemas.openxmlformats.org/officeDocument/2006/relationships/oleObject" Target="../embeddings/oleObject70.bin"/><Relationship Id="rId4" Type="http://schemas.openxmlformats.org/officeDocument/2006/relationships/image" Target="../media/image75.wmf"/></Relationships>
</file>

<file path=ppt/slides/_rels/slide3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1.wmf"/><Relationship Id="rId2" Type="http://schemas.openxmlformats.org/officeDocument/2006/relationships/slideLayout" Target="../slideLayouts/slideLayout35.xml"/><Relationship Id="rId1" Type="http://schemas.openxmlformats.org/officeDocument/2006/relationships/vmlDrawing" Target="../drawings/vmlDrawing25.vml"/><Relationship Id="rId6" Type="http://schemas.openxmlformats.org/officeDocument/2006/relationships/image" Target="../media/image78.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83.wmf"/><Relationship Id="rId5" Type="http://schemas.openxmlformats.org/officeDocument/2006/relationships/oleObject" Target="../embeddings/oleObject77.bin"/><Relationship Id="rId4" Type="http://schemas.openxmlformats.org/officeDocument/2006/relationships/image" Target="../media/image8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85.wmf"/><Relationship Id="rId5" Type="http://schemas.openxmlformats.org/officeDocument/2006/relationships/oleObject" Target="../embeddings/oleObject79.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5.w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2</a:t>
            </a:r>
            <a:endParaRPr lang="en-IN" dirty="0"/>
          </a:p>
        </p:txBody>
      </p:sp>
      <p:sp>
        <p:nvSpPr>
          <p:cNvPr id="6" name="Text Placeholder 5"/>
          <p:cNvSpPr>
            <a:spLocks noGrp="1"/>
          </p:cNvSpPr>
          <p:nvPr>
            <p:ph type="body" sz="quarter" idx="11"/>
          </p:nvPr>
        </p:nvSpPr>
        <p:spPr/>
        <p:txBody>
          <a:bodyPr/>
          <a:lstStyle/>
          <a:p>
            <a:r>
              <a:rPr lang="en-IN" dirty="0" smtClean="0"/>
              <a:t>Limits and Derivatives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9F34D-A8A9-4CB8-BC70-5D7F73812F46}"/>
              </a:ext>
            </a:extLst>
          </p:cNvPr>
          <p:cNvSpPr>
            <a:spLocks noGrp="1"/>
          </p:cNvSpPr>
          <p:nvPr>
            <p:ph type="title"/>
          </p:nvPr>
        </p:nvSpPr>
        <p:spPr/>
        <p:txBody>
          <a:bodyPr/>
          <a:lstStyle/>
          <a:p>
            <a:r>
              <a:rPr lang="en-US" altLang="en-US" dirty="0"/>
              <a:t>The Derivative </a:t>
            </a:r>
            <a:r>
              <a:rPr lang="en-US" altLang="en-US" dirty="0" smtClean="0"/>
              <a:t>Function </a:t>
            </a:r>
            <a:r>
              <a:rPr lang="en-US" altLang="en-US" b="0" dirty="0"/>
              <a:t>(3 of 4)</a:t>
            </a:r>
            <a:endParaRPr lang="en-IN" dirty="0"/>
          </a:p>
        </p:txBody>
      </p:sp>
      <p:sp>
        <p:nvSpPr>
          <p:cNvPr id="3" name="Content Placeholder 2">
            <a:extLst>
              <a:ext uri="{FF2B5EF4-FFF2-40B4-BE49-F238E27FC236}">
                <a16:creationId xmlns="" xmlns:a16="http://schemas.microsoft.com/office/drawing/2014/main" id="{87855F59-4D9D-4980-BD74-B00B4B65A068}"/>
              </a:ext>
            </a:extLst>
          </p:cNvPr>
          <p:cNvSpPr>
            <a:spLocks noGrp="1"/>
          </p:cNvSpPr>
          <p:nvPr>
            <p:ph sz="quarter" idx="23"/>
          </p:nvPr>
        </p:nvSpPr>
        <p:spPr>
          <a:xfrm>
            <a:off x="736600" y="1289050"/>
            <a:ext cx="2866136" cy="338582"/>
          </a:xfrm>
        </p:spPr>
        <p:txBody>
          <a:bodyPr/>
          <a:lstStyle/>
          <a:p>
            <a:r>
              <a:rPr lang="en-US" dirty="0"/>
              <a:t>When </a:t>
            </a:r>
            <a:r>
              <a:rPr lang="en-US" i="1" dirty="0"/>
              <a:t>x</a:t>
            </a:r>
            <a:r>
              <a:rPr lang="en-US" dirty="0"/>
              <a:t> is close to 0,</a:t>
            </a:r>
            <a:endParaRPr lang="en-IN" dirty="0"/>
          </a:p>
        </p:txBody>
      </p:sp>
      <p:graphicFrame>
        <p:nvGraphicFramePr>
          <p:cNvPr id="20" name="Content Placeholder 19" descr="sqrt(x)">
            <a:extLst>
              <a:ext uri="{FF2B5EF4-FFF2-40B4-BE49-F238E27FC236}">
                <a16:creationId xmlns="" xmlns:a16="http://schemas.microsoft.com/office/drawing/2014/main" id="{D37041F5-5403-4898-8588-FFA1DBA849B1}"/>
              </a:ext>
            </a:extLst>
          </p:cNvPr>
          <p:cNvGraphicFramePr>
            <a:graphicFrameLocks noGrp="1" noChangeAspect="1"/>
          </p:cNvGraphicFramePr>
          <p:nvPr>
            <p:ph sz="quarter" idx="24"/>
            <p:extLst>
              <p:ext uri="{D42A27DB-BD31-4B8C-83A1-F6EECF244321}">
                <p14:modId xmlns:p14="http://schemas.microsoft.com/office/powerpoint/2010/main" val="4291263464"/>
              </p:ext>
            </p:extLst>
          </p:nvPr>
        </p:nvGraphicFramePr>
        <p:xfrm>
          <a:off x="3595688" y="1246188"/>
          <a:ext cx="441325" cy="377825"/>
        </p:xfrm>
        <a:graphic>
          <a:graphicData uri="http://schemas.openxmlformats.org/presentationml/2006/ole">
            <mc:AlternateContent xmlns:mc="http://schemas.openxmlformats.org/markup-compatibility/2006">
              <mc:Choice xmlns:v="urn:schemas-microsoft-com:vml" Requires="v">
                <p:oleObj spid="_x0000_s451113" name="Equation" r:id="rId3" imgW="444307" imgH="380835" progId="Equation.DSMT4">
                  <p:embed/>
                </p:oleObj>
              </mc:Choice>
              <mc:Fallback>
                <p:oleObj name="Equation" r:id="rId3" imgW="444307" imgH="380835" progId="Equation.DSMT4">
                  <p:embed/>
                  <p:pic>
                    <p:nvPicPr>
                      <p:cNvPr id="0" name="Picture 468" descr="sqrt(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1246188"/>
                        <a:ext cx="4413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9BB6B49D-787F-4FE0-BA78-B8982A7BA09E}"/>
              </a:ext>
            </a:extLst>
          </p:cNvPr>
          <p:cNvSpPr>
            <a:spLocks noGrp="1"/>
          </p:cNvSpPr>
          <p:nvPr>
            <p:ph sz="quarter" idx="25"/>
          </p:nvPr>
        </p:nvSpPr>
        <p:spPr>
          <a:xfrm>
            <a:off x="4130294" y="1316102"/>
            <a:ext cx="2866136" cy="338582"/>
          </a:xfrm>
        </p:spPr>
        <p:txBody>
          <a:bodyPr/>
          <a:lstStyle/>
          <a:p>
            <a:r>
              <a:rPr lang="en-US" dirty="0"/>
              <a:t>is also close to 0, so</a:t>
            </a:r>
            <a:endParaRPr lang="en-IN" dirty="0"/>
          </a:p>
        </p:txBody>
      </p:sp>
      <p:graphicFrame>
        <p:nvGraphicFramePr>
          <p:cNvPr id="22" name="Content Placeholder 21" descr="f prime(x) = (1∕(2 sqrt(x)))">
            <a:extLst>
              <a:ext uri="{FF2B5EF4-FFF2-40B4-BE49-F238E27FC236}">
                <a16:creationId xmlns="" xmlns:a16="http://schemas.microsoft.com/office/drawing/2014/main" id="{F3CC1A4C-5078-4435-BC7E-78167DE528B6}"/>
              </a:ext>
            </a:extLst>
          </p:cNvPr>
          <p:cNvGraphicFramePr>
            <a:graphicFrameLocks noGrp="1" noChangeAspect="1"/>
          </p:cNvGraphicFramePr>
          <p:nvPr>
            <p:ph sz="quarter" idx="26"/>
            <p:extLst>
              <p:ext uri="{D42A27DB-BD31-4B8C-83A1-F6EECF244321}">
                <p14:modId xmlns:p14="http://schemas.microsoft.com/office/powerpoint/2010/main" val="3531538488"/>
              </p:ext>
            </p:extLst>
          </p:nvPr>
        </p:nvGraphicFramePr>
        <p:xfrm>
          <a:off x="6950075" y="1144588"/>
          <a:ext cx="1652588" cy="766762"/>
        </p:xfrm>
        <a:graphic>
          <a:graphicData uri="http://schemas.openxmlformats.org/presentationml/2006/ole">
            <mc:AlternateContent xmlns:mc="http://schemas.openxmlformats.org/markup-compatibility/2006">
              <mc:Choice xmlns:v="urn:schemas-microsoft-com:vml" Requires="v">
                <p:oleObj spid="_x0000_s451114" name="Equation" r:id="rId5" imgW="1752600" imgH="812800" progId="Equation.DSMT4">
                  <p:embed/>
                </p:oleObj>
              </mc:Choice>
              <mc:Fallback>
                <p:oleObj name="Equation" r:id="rId5" imgW="1752600" imgH="812800" progId="Equation.DSMT4">
                  <p:embed/>
                  <p:pic>
                    <p:nvPicPr>
                      <p:cNvPr id="0" name="Picture 469" descr="f prime (x) = (1/(2 sqrt(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075" y="1144588"/>
                        <a:ext cx="16525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99CF666A-9FC1-4740-9507-094A121F0AF0}"/>
              </a:ext>
            </a:extLst>
          </p:cNvPr>
          <p:cNvSpPr>
            <a:spLocks noGrp="1"/>
          </p:cNvSpPr>
          <p:nvPr>
            <p:ph sz="quarter" idx="27"/>
          </p:nvPr>
        </p:nvSpPr>
        <p:spPr>
          <a:xfrm>
            <a:off x="8718804" y="1314713"/>
            <a:ext cx="2540000" cy="350243"/>
          </a:xfrm>
        </p:spPr>
        <p:txBody>
          <a:bodyPr/>
          <a:lstStyle/>
          <a:p>
            <a:r>
              <a:rPr lang="en-US" dirty="0"/>
              <a:t>is very large and</a:t>
            </a:r>
            <a:endParaRPr lang="en-IN" dirty="0"/>
          </a:p>
        </p:txBody>
      </p:sp>
      <p:sp>
        <p:nvSpPr>
          <p:cNvPr id="8" name="Content Placeholder 7">
            <a:extLst>
              <a:ext uri="{FF2B5EF4-FFF2-40B4-BE49-F238E27FC236}">
                <a16:creationId xmlns="" xmlns:a16="http://schemas.microsoft.com/office/drawing/2014/main" id="{3E9522ED-26CF-429A-AEC9-BB5AEE60A71C}"/>
              </a:ext>
            </a:extLst>
          </p:cNvPr>
          <p:cNvSpPr>
            <a:spLocks noGrp="1"/>
          </p:cNvSpPr>
          <p:nvPr>
            <p:ph sz="quarter" idx="28"/>
          </p:nvPr>
        </p:nvSpPr>
        <p:spPr>
          <a:xfrm>
            <a:off x="736600" y="2091886"/>
            <a:ext cx="10712449" cy="322523"/>
          </a:xfrm>
        </p:spPr>
        <p:txBody>
          <a:bodyPr/>
          <a:lstStyle/>
          <a:p>
            <a:r>
              <a:rPr lang="en-US" dirty="0"/>
              <a:t>this corresponds</a:t>
            </a:r>
            <a:r>
              <a:rPr lang="en-IN" dirty="0"/>
              <a:t> </a:t>
            </a:r>
            <a:r>
              <a:rPr lang="en-US" dirty="0"/>
              <a:t>to the steep tangent lines near (0, 0) in Figure 4(a) and the</a:t>
            </a:r>
          </a:p>
        </p:txBody>
      </p:sp>
      <p:sp>
        <p:nvSpPr>
          <p:cNvPr id="4" name="Content Placeholder 3"/>
          <p:cNvSpPr>
            <a:spLocks noGrp="1"/>
          </p:cNvSpPr>
          <p:nvPr>
            <p:ph sz="quarter" idx="29"/>
          </p:nvPr>
        </p:nvSpPr>
        <p:spPr>
          <a:xfrm>
            <a:off x="736600" y="2579383"/>
            <a:ext cx="2082802" cy="332930"/>
          </a:xfrm>
        </p:spPr>
        <p:txBody>
          <a:bodyPr/>
          <a:lstStyle/>
          <a:p>
            <a:r>
              <a:rPr lang="en-US" dirty="0"/>
              <a:t>large values of</a:t>
            </a:r>
            <a:endParaRPr lang="en-IN" dirty="0"/>
          </a:p>
        </p:txBody>
      </p:sp>
      <p:graphicFrame>
        <p:nvGraphicFramePr>
          <p:cNvPr id="18" name="Content Placeholder 20" descr="f prime(x)"/>
          <p:cNvGraphicFramePr>
            <a:graphicFrameLocks noGrp="1" noChangeAspect="1"/>
          </p:cNvGraphicFramePr>
          <p:nvPr>
            <p:ph sz="quarter" idx="30"/>
            <p:extLst>
              <p:ext uri="{D42A27DB-BD31-4B8C-83A1-F6EECF244321}">
                <p14:modId xmlns:p14="http://schemas.microsoft.com/office/powerpoint/2010/main" val="3747552719"/>
              </p:ext>
            </p:extLst>
          </p:nvPr>
        </p:nvGraphicFramePr>
        <p:xfrm>
          <a:off x="2809875" y="2584450"/>
          <a:ext cx="609600" cy="361950"/>
        </p:xfrm>
        <a:graphic>
          <a:graphicData uri="http://schemas.openxmlformats.org/presentationml/2006/ole">
            <mc:AlternateContent xmlns:mc="http://schemas.openxmlformats.org/markup-compatibility/2006">
              <mc:Choice xmlns:v="urn:schemas-microsoft-com:vml" Requires="v">
                <p:oleObj spid="_x0000_s451115" name="Equation" r:id="rId7" imgW="469900" imgH="279400" progId="Equation.DSMT4">
                  <p:embed/>
                </p:oleObj>
              </mc:Choice>
              <mc:Fallback>
                <p:oleObj name="Equation" r:id="rId7" imgW="469900" imgH="279400" progId="Equation.DSMT4">
                  <p:embed/>
                  <p:pic>
                    <p:nvPicPr>
                      <p:cNvPr id="0" name="Picture 470" descr="f prime(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75" y="2584450"/>
                        <a:ext cx="6096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31"/>
          </p:nvPr>
        </p:nvSpPr>
        <p:spPr>
          <a:xfrm>
            <a:off x="3515451" y="2579383"/>
            <a:ext cx="4711702" cy="387822"/>
          </a:xfrm>
        </p:spPr>
        <p:txBody>
          <a:bodyPr/>
          <a:lstStyle/>
          <a:p>
            <a:r>
              <a:rPr lang="en-US" dirty="0"/>
              <a:t>just to the right of 0 in Figure 4(b).</a:t>
            </a:r>
          </a:p>
        </p:txBody>
      </p:sp>
      <p:sp>
        <p:nvSpPr>
          <p:cNvPr id="13" name="Content Placeholder 12">
            <a:extLst>
              <a:ext uri="{FF2B5EF4-FFF2-40B4-BE49-F238E27FC236}">
                <a16:creationId xmlns="" xmlns:a16="http://schemas.microsoft.com/office/drawing/2014/main" id="{5B779EE7-2C8C-42B0-964F-A59E52EF49B0}"/>
              </a:ext>
            </a:extLst>
          </p:cNvPr>
          <p:cNvSpPr>
            <a:spLocks noGrp="1"/>
          </p:cNvSpPr>
          <p:nvPr>
            <p:ph sz="quarter" idx="36"/>
          </p:nvPr>
        </p:nvSpPr>
        <p:spPr>
          <a:xfrm>
            <a:off x="736600" y="5856804"/>
            <a:ext cx="10718800" cy="312275"/>
          </a:xfrm>
        </p:spPr>
        <p:txBody>
          <a:bodyPr/>
          <a:lstStyle/>
          <a:p>
            <a:pPr algn="ctr"/>
            <a:r>
              <a:rPr lang="en-US" altLang="en-US" sz="1200" b="1" dirty="0"/>
              <a:t>Figure 4</a:t>
            </a:r>
          </a:p>
        </p:txBody>
      </p:sp>
      <p:graphicFrame>
        <p:nvGraphicFramePr>
          <p:cNvPr id="26" name="Content Placeholder 25" descr="(a) f(x) = (sqrt(x))&#10;">
            <a:extLst>
              <a:ext uri="{FF2B5EF4-FFF2-40B4-BE49-F238E27FC236}">
                <a16:creationId xmlns="" xmlns:a16="http://schemas.microsoft.com/office/drawing/2014/main" id="{FAB28515-4A65-4062-AA3A-22089D4DC75E}"/>
              </a:ext>
            </a:extLst>
          </p:cNvPr>
          <p:cNvGraphicFramePr>
            <a:graphicFrameLocks noGrp="1" noChangeAspect="1"/>
          </p:cNvGraphicFramePr>
          <p:nvPr>
            <p:ph sz="quarter" idx="33"/>
            <p:extLst>
              <p:ext uri="{D42A27DB-BD31-4B8C-83A1-F6EECF244321}">
                <p14:modId xmlns:p14="http://schemas.microsoft.com/office/powerpoint/2010/main" val="2926865461"/>
              </p:ext>
            </p:extLst>
          </p:nvPr>
        </p:nvGraphicFramePr>
        <p:xfrm>
          <a:off x="2535458" y="5029201"/>
          <a:ext cx="1203325" cy="311838"/>
        </p:xfrm>
        <a:graphic>
          <a:graphicData uri="http://schemas.openxmlformats.org/presentationml/2006/ole">
            <mc:AlternateContent xmlns:mc="http://schemas.openxmlformats.org/markup-compatibility/2006">
              <mc:Choice xmlns:v="urn:schemas-microsoft-com:vml" Requires="v">
                <p:oleObj spid="_x0000_s451116" name="Equation" r:id="rId9" imgW="1714500" imgH="444500" progId="Equation.DSMT4">
                  <p:embed/>
                </p:oleObj>
              </mc:Choice>
              <mc:Fallback>
                <p:oleObj name="Equation" r:id="rId9" imgW="1714500" imgH="444500" progId="Equation.DSMT4">
                  <p:embed/>
                  <p:pic>
                    <p:nvPicPr>
                      <p:cNvPr id="0" name="Picture 471" descr="(a) f(x) = (sqrt(x))&#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5458" y="5029201"/>
                        <a:ext cx="1203325" cy="31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Content Placeholder 22" descr="A curve is graphed on the x y coordinate plane. It starts from the origin, goes up and to the right, passes through (1, 1), and exits the top right of the viewing window. ">
            <a:extLst>
              <a:ext uri="{FF2B5EF4-FFF2-40B4-BE49-F238E27FC236}">
                <a16:creationId xmlns="" xmlns:a16="http://schemas.microsoft.com/office/drawing/2014/main" id="{CD8ED036-1DAD-4C5D-8810-BF03CDD93885}"/>
              </a:ext>
            </a:extLst>
          </p:cNvPr>
          <p:cNvPicPr>
            <a:picLocks noGrp="1" noChangeAspect="1"/>
          </p:cNvPicPr>
          <p:nvPr>
            <p:ph sz="quarter" idx="32"/>
          </p:nvPr>
        </p:nvPicPr>
        <p:blipFill>
          <a:blip r:embed="rId11"/>
          <a:stretch>
            <a:fillRect/>
          </a:stretch>
        </p:blipFill>
        <p:spPr>
          <a:xfrm>
            <a:off x="2008837" y="3130870"/>
            <a:ext cx="2591081" cy="1729152"/>
          </a:xfrm>
          <a:prstGeom prst="rect">
            <a:avLst/>
          </a:prstGeom>
        </p:spPr>
      </p:pic>
      <p:graphicFrame>
        <p:nvGraphicFramePr>
          <p:cNvPr id="28" name="Content Placeholder 27" descr="(b) f prime(x) = (1∕(2 sqrt(x)))&#10;">
            <a:extLst>
              <a:ext uri="{FF2B5EF4-FFF2-40B4-BE49-F238E27FC236}">
                <a16:creationId xmlns="" xmlns:a16="http://schemas.microsoft.com/office/drawing/2014/main" id="{6191F727-CCB3-43F0-9E63-045EFDBCB566}"/>
              </a:ext>
            </a:extLst>
          </p:cNvPr>
          <p:cNvGraphicFramePr>
            <a:graphicFrameLocks noGrp="1" noChangeAspect="1"/>
          </p:cNvGraphicFramePr>
          <p:nvPr>
            <p:ph sz="quarter" idx="35"/>
            <p:extLst>
              <p:ext uri="{D42A27DB-BD31-4B8C-83A1-F6EECF244321}">
                <p14:modId xmlns:p14="http://schemas.microsoft.com/office/powerpoint/2010/main" val="3005270869"/>
              </p:ext>
            </p:extLst>
          </p:nvPr>
        </p:nvGraphicFramePr>
        <p:xfrm>
          <a:off x="8428495" y="5091568"/>
          <a:ext cx="1458912" cy="539750"/>
        </p:xfrm>
        <a:graphic>
          <a:graphicData uri="http://schemas.openxmlformats.org/presentationml/2006/ole">
            <mc:AlternateContent xmlns:mc="http://schemas.openxmlformats.org/markup-compatibility/2006">
              <mc:Choice xmlns:v="urn:schemas-microsoft-com:vml" Requires="v">
                <p:oleObj spid="_x0000_s451117" name="Equation" r:id="rId12" imgW="2094591" imgH="774364" progId="Equation.DSMT4">
                  <p:embed/>
                </p:oleObj>
              </mc:Choice>
              <mc:Fallback>
                <p:oleObj name="Equation" r:id="rId12" imgW="2094591" imgH="774364" progId="Equation.DSMT4">
                  <p:embed/>
                  <p:pic>
                    <p:nvPicPr>
                      <p:cNvPr id="0" name="Picture 472" descr="(b) f prime (x) = (1/(2 sqrt(x)))&#10;"/>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28495" y="5091568"/>
                        <a:ext cx="14589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Content Placeholder 23" descr="A curve is graphed on the x y coordinate plane. It falls away from the positive y-axis toward the positive x-axis passing through the points (0.25, 1) and (1, 0.5). ">
            <a:extLst>
              <a:ext uri="{FF2B5EF4-FFF2-40B4-BE49-F238E27FC236}">
                <a16:creationId xmlns="" xmlns:a16="http://schemas.microsoft.com/office/drawing/2014/main" id="{192A3295-B13A-4D68-BE33-50F3617C9D36}"/>
              </a:ext>
            </a:extLst>
          </p:cNvPr>
          <p:cNvPicPr>
            <a:picLocks noGrp="1" noChangeAspect="1"/>
          </p:cNvPicPr>
          <p:nvPr>
            <p:ph sz="quarter" idx="34"/>
          </p:nvPr>
        </p:nvPicPr>
        <p:blipFill>
          <a:blip r:embed="rId14"/>
          <a:stretch>
            <a:fillRect/>
          </a:stretch>
        </p:blipFill>
        <p:spPr>
          <a:xfrm>
            <a:off x="7905460" y="3098872"/>
            <a:ext cx="2614511" cy="1713899"/>
          </a:xfrm>
          <a:prstGeom prst="rect">
            <a:avLst/>
          </a:prstGeom>
        </p:spPr>
      </p:pic>
    </p:spTree>
    <p:extLst>
      <p:ext uri="{BB962C8B-B14F-4D97-AF65-F5344CB8AC3E}">
        <p14:creationId xmlns:p14="http://schemas.microsoft.com/office/powerpoint/2010/main" val="2032063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41A51-95A0-4B27-8D9D-D118A30D5338}"/>
              </a:ext>
            </a:extLst>
          </p:cNvPr>
          <p:cNvSpPr>
            <a:spLocks noGrp="1"/>
          </p:cNvSpPr>
          <p:nvPr>
            <p:ph type="title"/>
          </p:nvPr>
        </p:nvSpPr>
        <p:spPr/>
        <p:txBody>
          <a:bodyPr/>
          <a:lstStyle/>
          <a:p>
            <a:r>
              <a:rPr lang="en-US" altLang="en-US" dirty="0"/>
              <a:t>The Derivative </a:t>
            </a:r>
            <a:r>
              <a:rPr lang="en-US" altLang="en-US" dirty="0" smtClean="0"/>
              <a:t>Function </a:t>
            </a:r>
            <a:r>
              <a:rPr lang="en-US" altLang="en-US" b="0" dirty="0"/>
              <a:t>(4 of 4)</a:t>
            </a:r>
            <a:endParaRPr lang="en-IN" dirty="0"/>
          </a:p>
        </p:txBody>
      </p:sp>
      <p:sp>
        <p:nvSpPr>
          <p:cNvPr id="3" name="Text Placeholder 2">
            <a:extLst>
              <a:ext uri="{FF2B5EF4-FFF2-40B4-BE49-F238E27FC236}">
                <a16:creationId xmlns="" xmlns:a16="http://schemas.microsoft.com/office/drawing/2014/main" id="{28CF782B-F6F6-4E8F-9A92-9383F62E22C6}"/>
              </a:ext>
            </a:extLst>
          </p:cNvPr>
          <p:cNvSpPr>
            <a:spLocks noGrp="1"/>
          </p:cNvSpPr>
          <p:nvPr>
            <p:ph sz="quarter" idx="23"/>
          </p:nvPr>
        </p:nvSpPr>
        <p:spPr>
          <a:xfrm>
            <a:off x="736600" y="1289050"/>
            <a:ext cx="2191312" cy="329204"/>
          </a:xfrm>
        </p:spPr>
        <p:txBody>
          <a:bodyPr/>
          <a:lstStyle/>
          <a:p>
            <a:r>
              <a:rPr lang="en-US" dirty="0"/>
              <a:t>When </a:t>
            </a:r>
            <a:r>
              <a:rPr lang="en-US" i="1" dirty="0"/>
              <a:t>x</a:t>
            </a:r>
            <a:r>
              <a:rPr lang="en-US" dirty="0"/>
              <a:t> is large,</a:t>
            </a:r>
          </a:p>
        </p:txBody>
      </p:sp>
      <p:graphicFrame>
        <p:nvGraphicFramePr>
          <p:cNvPr id="19" name="Content Placeholder 20" descr="f prime(x)"/>
          <p:cNvGraphicFramePr>
            <a:graphicFrameLocks noGrp="1" noChangeAspect="1"/>
          </p:cNvGraphicFramePr>
          <p:nvPr>
            <p:ph sz="quarter" idx="25"/>
            <p:extLst>
              <p:ext uri="{D42A27DB-BD31-4B8C-83A1-F6EECF244321}">
                <p14:modId xmlns:p14="http://schemas.microsoft.com/office/powerpoint/2010/main" val="1481527163"/>
              </p:ext>
            </p:extLst>
          </p:nvPr>
        </p:nvGraphicFramePr>
        <p:xfrm>
          <a:off x="2989263" y="1295400"/>
          <a:ext cx="606425" cy="360363"/>
        </p:xfrm>
        <a:graphic>
          <a:graphicData uri="http://schemas.openxmlformats.org/presentationml/2006/ole">
            <mc:AlternateContent xmlns:mc="http://schemas.openxmlformats.org/markup-compatibility/2006">
              <mc:Choice xmlns:v="urn:schemas-microsoft-com:vml" Requires="v">
                <p:oleObj spid="_x0000_s472174" name="Equation" r:id="rId3" imgW="469900" imgH="279400" progId="Equation.DSMT4">
                  <p:embed/>
                </p:oleObj>
              </mc:Choice>
              <mc:Fallback>
                <p:oleObj name="Equation" r:id="rId3" imgW="469900" imgH="279400" progId="Equation.DSMT4">
                  <p:embed/>
                  <p:pic>
                    <p:nvPicPr>
                      <p:cNvPr id="0" name="Picture 78"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1295400"/>
                        <a:ext cx="6064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3657103" y="1309224"/>
            <a:ext cx="8141821" cy="359006"/>
          </a:xfrm>
        </p:spPr>
        <p:txBody>
          <a:bodyPr/>
          <a:lstStyle/>
          <a:p>
            <a:r>
              <a:rPr lang="en-US" dirty="0"/>
              <a:t>is very small and this corresponds to the flatter tangent lines</a:t>
            </a:r>
            <a:endParaRPr lang="en-IN" dirty="0"/>
          </a:p>
        </p:txBody>
      </p:sp>
      <p:sp>
        <p:nvSpPr>
          <p:cNvPr id="7" name="Content Placeholder 6"/>
          <p:cNvSpPr>
            <a:spLocks noGrp="1"/>
          </p:cNvSpPr>
          <p:nvPr>
            <p:ph sz="quarter" idx="27"/>
          </p:nvPr>
        </p:nvSpPr>
        <p:spPr>
          <a:xfrm>
            <a:off x="736600" y="1791990"/>
            <a:ext cx="10217150" cy="400454"/>
          </a:xfrm>
        </p:spPr>
        <p:txBody>
          <a:bodyPr/>
          <a:lstStyle/>
          <a:p>
            <a:r>
              <a:rPr lang="en-US" dirty="0"/>
              <a:t>at the far right of the graph of </a:t>
            </a:r>
            <a:r>
              <a:rPr lang="en-US" i="1" dirty="0"/>
              <a:t>f</a:t>
            </a:r>
            <a:r>
              <a:rPr lang="en-US" dirty="0"/>
              <a:t> and the horizontal asymptote of the graph of</a:t>
            </a:r>
            <a:endParaRPr lang="en-IN" dirty="0"/>
          </a:p>
        </p:txBody>
      </p:sp>
      <p:graphicFrame>
        <p:nvGraphicFramePr>
          <p:cNvPr id="20" name="Content Placeholder 20" descr="f prime"/>
          <p:cNvGraphicFramePr>
            <a:graphicFrameLocks noGrp="1" noChangeAspect="1"/>
          </p:cNvGraphicFramePr>
          <p:nvPr>
            <p:ph sz="quarter" idx="26"/>
            <p:extLst>
              <p:ext uri="{D42A27DB-BD31-4B8C-83A1-F6EECF244321}">
                <p14:modId xmlns:p14="http://schemas.microsoft.com/office/powerpoint/2010/main" val="2773754295"/>
              </p:ext>
            </p:extLst>
          </p:nvPr>
        </p:nvGraphicFramePr>
        <p:xfrm>
          <a:off x="10971213" y="1782763"/>
          <a:ext cx="307975" cy="307975"/>
        </p:xfrm>
        <a:graphic>
          <a:graphicData uri="http://schemas.openxmlformats.org/presentationml/2006/ole">
            <mc:AlternateContent xmlns:mc="http://schemas.openxmlformats.org/markup-compatibility/2006">
              <mc:Choice xmlns:v="urn:schemas-microsoft-com:vml" Requires="v">
                <p:oleObj spid="_x0000_s472175" name="Equation" r:id="rId5" imgW="228600" imgH="228600" progId="Equation.DSMT4">
                  <p:embed/>
                </p:oleObj>
              </mc:Choice>
              <mc:Fallback>
                <p:oleObj name="Equation" r:id="rId5" imgW="228600" imgH="228600" progId="Equation.DSMT4">
                  <p:embed/>
                  <p:pic>
                    <p:nvPicPr>
                      <p:cNvPr id="0" name="Picture 79"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1213" y="1782763"/>
                        <a:ext cx="3079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8408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Other Notations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333AC-876D-40FB-B740-19D7BD7D096C}"/>
              </a:ext>
            </a:extLst>
          </p:cNvPr>
          <p:cNvSpPr>
            <a:spLocks noGrp="1"/>
          </p:cNvSpPr>
          <p:nvPr>
            <p:ph type="title"/>
          </p:nvPr>
        </p:nvSpPr>
        <p:spPr>
          <a:xfrm>
            <a:off x="838200" y="365125"/>
            <a:ext cx="10515600" cy="672105"/>
          </a:xfrm>
        </p:spPr>
        <p:txBody>
          <a:bodyPr/>
          <a:lstStyle/>
          <a:p>
            <a:r>
              <a:rPr lang="en-IN" dirty="0"/>
              <a:t>Other Notations </a:t>
            </a:r>
            <a:r>
              <a:rPr lang="en-IN" b="0" dirty="0"/>
              <a:t>(1 of 4)</a:t>
            </a:r>
          </a:p>
        </p:txBody>
      </p:sp>
      <p:sp>
        <p:nvSpPr>
          <p:cNvPr id="3" name="Content Placeholder 2">
            <a:extLst>
              <a:ext uri="{FF2B5EF4-FFF2-40B4-BE49-F238E27FC236}">
                <a16:creationId xmlns="" xmlns:a16="http://schemas.microsoft.com/office/drawing/2014/main" id="{CADB5B9D-BA85-4C28-B065-5E91E331AE73}"/>
              </a:ext>
            </a:extLst>
          </p:cNvPr>
          <p:cNvSpPr>
            <a:spLocks noGrp="1"/>
          </p:cNvSpPr>
          <p:nvPr>
            <p:ph sz="quarter" idx="23"/>
          </p:nvPr>
        </p:nvSpPr>
        <p:spPr>
          <a:xfrm>
            <a:off x="736600" y="1289050"/>
            <a:ext cx="10718800" cy="1033526"/>
          </a:xfrm>
        </p:spPr>
        <p:txBody>
          <a:bodyPr/>
          <a:lstStyle/>
          <a:p>
            <a:r>
              <a:rPr lang="en-US" dirty="0"/>
              <a:t>If we use the traditional notation </a:t>
            </a:r>
            <a:r>
              <a:rPr lang="en-US" i="1" dirty="0"/>
              <a:t>y</a:t>
            </a:r>
            <a:r>
              <a:rPr lang="en-US" dirty="0"/>
              <a:t> = </a:t>
            </a:r>
            <a:r>
              <a:rPr lang="en-US" i="1" dirty="0"/>
              <a:t>f</a:t>
            </a:r>
            <a:r>
              <a:rPr lang="en-US" dirty="0"/>
              <a:t>(</a:t>
            </a:r>
            <a:r>
              <a:rPr lang="en-US" i="1" dirty="0"/>
              <a:t>x</a:t>
            </a:r>
            <a:r>
              <a:rPr lang="en-US" dirty="0"/>
              <a:t>) to indicate that the independent variable is </a:t>
            </a:r>
            <a:r>
              <a:rPr lang="en-US" i="1" dirty="0"/>
              <a:t>x</a:t>
            </a:r>
            <a:r>
              <a:rPr lang="en-US" dirty="0"/>
              <a:t> and the dependent variable is </a:t>
            </a:r>
            <a:r>
              <a:rPr lang="en-US" i="1" dirty="0"/>
              <a:t>y</a:t>
            </a:r>
            <a:r>
              <a:rPr lang="en-US" dirty="0"/>
              <a:t>, then some common alternative notations for the derivative are as follows:</a:t>
            </a:r>
            <a:endParaRPr lang="en-IN" dirty="0"/>
          </a:p>
        </p:txBody>
      </p:sp>
      <p:graphicFrame>
        <p:nvGraphicFramePr>
          <p:cNvPr id="12" name="Content Placeholder 11" descr="f prime(x) = y prime = ((d y)∕(d x)) = ((d f)∕(d x)) = (d∕(d x))f(x) = upper D(f(x)) = upper D_x(f(x))">
            <a:extLst>
              <a:ext uri="{FF2B5EF4-FFF2-40B4-BE49-F238E27FC236}">
                <a16:creationId xmlns="" xmlns:a16="http://schemas.microsoft.com/office/drawing/2014/main" id="{5F420757-4004-4A7E-97E6-0C9A7CDF87C3}"/>
              </a:ext>
            </a:extLst>
          </p:cNvPr>
          <p:cNvGraphicFramePr>
            <a:graphicFrameLocks noGrp="1" noChangeAspect="1"/>
          </p:cNvGraphicFramePr>
          <p:nvPr>
            <p:ph sz="quarter" idx="24"/>
            <p:extLst>
              <p:ext uri="{D42A27DB-BD31-4B8C-83A1-F6EECF244321}">
                <p14:modId xmlns:p14="http://schemas.microsoft.com/office/powerpoint/2010/main" val="3976878606"/>
              </p:ext>
            </p:extLst>
          </p:nvPr>
        </p:nvGraphicFramePr>
        <p:xfrm>
          <a:off x="2986768" y="2655660"/>
          <a:ext cx="6642478" cy="798740"/>
        </p:xfrm>
        <a:graphic>
          <a:graphicData uri="http://schemas.openxmlformats.org/presentationml/2006/ole">
            <mc:AlternateContent xmlns:mc="http://schemas.openxmlformats.org/markup-compatibility/2006">
              <mc:Choice xmlns:v="urn:schemas-microsoft-com:vml" Requires="v">
                <p:oleObj spid="_x0000_s451824" name="Equation" r:id="rId3" imgW="6019800" imgH="723900" progId="Equation.DSMT4">
                  <p:embed/>
                </p:oleObj>
              </mc:Choice>
              <mc:Fallback>
                <p:oleObj name="Equation" r:id="rId3" imgW="6019800" imgH="723900" progId="Equation.DSMT4">
                  <p:embed/>
                  <p:pic>
                    <p:nvPicPr>
                      <p:cNvPr id="0" name="Picture 206" descr="f prime (x) = y prime = ((d y)/(d x)) = ((d f)/(d x)) = (d/(d x)) f(x) = D f(x) = D_x ((f(x))&#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768" y="2655660"/>
                        <a:ext cx="6642478" cy="798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614497D-89A6-4059-BF23-5CE8E28DEF04}"/>
              </a:ext>
            </a:extLst>
          </p:cNvPr>
          <p:cNvSpPr>
            <a:spLocks noGrp="1"/>
          </p:cNvSpPr>
          <p:nvPr>
            <p:ph sz="quarter" idx="25"/>
          </p:nvPr>
        </p:nvSpPr>
        <p:spPr>
          <a:xfrm>
            <a:off x="736600" y="4061460"/>
            <a:ext cx="2674112" cy="327660"/>
          </a:xfrm>
        </p:spPr>
        <p:txBody>
          <a:bodyPr/>
          <a:lstStyle/>
          <a:p>
            <a:r>
              <a:rPr lang="en-US" dirty="0"/>
              <a:t>The symbols </a:t>
            </a:r>
            <a:r>
              <a:rPr lang="en-US" i="1" dirty="0"/>
              <a:t>D</a:t>
            </a:r>
            <a:r>
              <a:rPr lang="en-US" dirty="0"/>
              <a:t> and</a:t>
            </a:r>
            <a:endParaRPr lang="en-IN" dirty="0"/>
          </a:p>
        </p:txBody>
      </p:sp>
      <p:graphicFrame>
        <p:nvGraphicFramePr>
          <p:cNvPr id="14" name="Content Placeholder 13" descr="(d∕(d x))">
            <a:extLst>
              <a:ext uri="{FF2B5EF4-FFF2-40B4-BE49-F238E27FC236}">
                <a16:creationId xmlns="" xmlns:a16="http://schemas.microsoft.com/office/drawing/2014/main" id="{B024AAA5-EFBF-4290-B294-5D80A92D9602}"/>
              </a:ext>
            </a:extLst>
          </p:cNvPr>
          <p:cNvGraphicFramePr>
            <a:graphicFrameLocks noGrp="1" noChangeAspect="1"/>
          </p:cNvGraphicFramePr>
          <p:nvPr>
            <p:ph sz="quarter" idx="26"/>
            <p:extLst>
              <p:ext uri="{D42A27DB-BD31-4B8C-83A1-F6EECF244321}">
                <p14:modId xmlns:p14="http://schemas.microsoft.com/office/powerpoint/2010/main" val="463590691"/>
              </p:ext>
            </p:extLst>
          </p:nvPr>
        </p:nvGraphicFramePr>
        <p:xfrm>
          <a:off x="3452813" y="3860800"/>
          <a:ext cx="404812" cy="711200"/>
        </p:xfrm>
        <a:graphic>
          <a:graphicData uri="http://schemas.openxmlformats.org/presentationml/2006/ole">
            <mc:AlternateContent xmlns:mc="http://schemas.openxmlformats.org/markup-compatibility/2006">
              <mc:Choice xmlns:v="urn:schemas-microsoft-com:vml" Requires="v">
                <p:oleObj spid="_x0000_s451825" name="Equation" r:id="rId5" imgW="419100" imgH="736600" progId="Equation.DSMT4">
                  <p:embed/>
                </p:oleObj>
              </mc:Choice>
              <mc:Fallback>
                <p:oleObj name="Equation" r:id="rId5" imgW="419100" imgH="736600" progId="Equation.DSMT4">
                  <p:embed/>
                  <p:pic>
                    <p:nvPicPr>
                      <p:cNvPr id="0" name="Picture 207" descr="(d/d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2813" y="3860800"/>
                        <a:ext cx="40481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4F95BFBA-D27F-4F83-91BE-030AB264E4A3}"/>
              </a:ext>
            </a:extLst>
          </p:cNvPr>
          <p:cNvSpPr>
            <a:spLocks noGrp="1"/>
          </p:cNvSpPr>
          <p:nvPr>
            <p:ph sz="quarter" idx="27"/>
          </p:nvPr>
        </p:nvSpPr>
        <p:spPr>
          <a:xfrm>
            <a:off x="3955540" y="4029390"/>
            <a:ext cx="6912485" cy="347102"/>
          </a:xfrm>
        </p:spPr>
        <p:txBody>
          <a:bodyPr/>
          <a:lstStyle/>
          <a:p>
            <a:r>
              <a:rPr lang="en-US" dirty="0"/>
              <a:t>are called </a:t>
            </a:r>
            <a:r>
              <a:rPr lang="en-US" b="1" dirty="0"/>
              <a:t>differentiation operators </a:t>
            </a:r>
            <a:r>
              <a:rPr lang="en-US" dirty="0"/>
              <a:t>because they</a:t>
            </a:r>
            <a:endParaRPr lang="en-IN" dirty="0"/>
          </a:p>
        </p:txBody>
      </p:sp>
      <p:sp>
        <p:nvSpPr>
          <p:cNvPr id="8" name="Content Placeholder 7">
            <a:extLst>
              <a:ext uri="{FF2B5EF4-FFF2-40B4-BE49-F238E27FC236}">
                <a16:creationId xmlns="" xmlns:a16="http://schemas.microsoft.com/office/drawing/2014/main" id="{CCCDE385-4DC4-4381-B422-F5C55F065056}"/>
              </a:ext>
            </a:extLst>
          </p:cNvPr>
          <p:cNvSpPr>
            <a:spLocks noGrp="1"/>
          </p:cNvSpPr>
          <p:nvPr>
            <p:ph sz="quarter" idx="28"/>
          </p:nvPr>
        </p:nvSpPr>
        <p:spPr>
          <a:xfrm>
            <a:off x="773176" y="4624995"/>
            <a:ext cx="10712450" cy="711224"/>
          </a:xfrm>
        </p:spPr>
        <p:txBody>
          <a:bodyPr/>
          <a:lstStyle/>
          <a:p>
            <a:r>
              <a:rPr lang="en-US" dirty="0"/>
              <a:t>indicate the operation of </a:t>
            </a:r>
            <a:r>
              <a:rPr lang="en-US" b="1" dirty="0"/>
              <a:t>differentiation</a:t>
            </a:r>
            <a:r>
              <a:rPr lang="en-US" dirty="0"/>
              <a:t>, which is the process of calculating a derivative.</a:t>
            </a:r>
          </a:p>
        </p:txBody>
      </p:sp>
    </p:spTree>
    <p:extLst>
      <p:ext uri="{BB962C8B-B14F-4D97-AF65-F5344CB8AC3E}">
        <p14:creationId xmlns:p14="http://schemas.microsoft.com/office/powerpoint/2010/main" val="3354900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02C301-07E4-4D7D-82F9-9FDC374625CA}"/>
              </a:ext>
            </a:extLst>
          </p:cNvPr>
          <p:cNvSpPr>
            <a:spLocks noGrp="1"/>
          </p:cNvSpPr>
          <p:nvPr>
            <p:ph type="title"/>
          </p:nvPr>
        </p:nvSpPr>
        <p:spPr>
          <a:xfrm>
            <a:off x="838200" y="365125"/>
            <a:ext cx="10515600" cy="672105"/>
          </a:xfrm>
        </p:spPr>
        <p:txBody>
          <a:bodyPr/>
          <a:lstStyle/>
          <a:p>
            <a:r>
              <a:rPr lang="en-IN" dirty="0"/>
              <a:t>Other Notations </a:t>
            </a:r>
            <a:r>
              <a:rPr lang="en-IN" b="0" dirty="0"/>
              <a:t>(2 of 4)</a:t>
            </a:r>
            <a:endParaRPr lang="en-IN" dirty="0"/>
          </a:p>
        </p:txBody>
      </p:sp>
      <p:sp>
        <p:nvSpPr>
          <p:cNvPr id="3" name="Content Placeholder 2">
            <a:extLst>
              <a:ext uri="{FF2B5EF4-FFF2-40B4-BE49-F238E27FC236}">
                <a16:creationId xmlns="" xmlns:a16="http://schemas.microsoft.com/office/drawing/2014/main" id="{6CED51A9-0AD9-41C1-9898-FB2C3574E5C0}"/>
              </a:ext>
            </a:extLst>
          </p:cNvPr>
          <p:cNvSpPr>
            <a:spLocks noGrp="1"/>
          </p:cNvSpPr>
          <p:nvPr>
            <p:ph sz="quarter" idx="23"/>
          </p:nvPr>
        </p:nvSpPr>
        <p:spPr>
          <a:xfrm>
            <a:off x="736600" y="1289050"/>
            <a:ext cx="1616075" cy="352427"/>
          </a:xfrm>
        </p:spPr>
        <p:txBody>
          <a:bodyPr/>
          <a:lstStyle/>
          <a:p>
            <a:r>
              <a:rPr lang="en-US" dirty="0"/>
              <a:t>The symbol</a:t>
            </a:r>
            <a:endParaRPr lang="en-IN" dirty="0"/>
          </a:p>
        </p:txBody>
      </p:sp>
      <p:graphicFrame>
        <p:nvGraphicFramePr>
          <p:cNvPr id="12" name="Content Placeholder 11" descr="(d y)∕(d x),">
            <a:extLst>
              <a:ext uri="{FF2B5EF4-FFF2-40B4-BE49-F238E27FC236}">
                <a16:creationId xmlns="" xmlns:a16="http://schemas.microsoft.com/office/drawing/2014/main" id="{F20796D4-EEF7-42B3-96B5-7C43E484DA5C}"/>
              </a:ext>
            </a:extLst>
          </p:cNvPr>
          <p:cNvGraphicFramePr>
            <a:graphicFrameLocks noGrp="1" noChangeAspect="1"/>
          </p:cNvGraphicFramePr>
          <p:nvPr>
            <p:ph sz="quarter" idx="24"/>
            <p:extLst>
              <p:ext uri="{D42A27DB-BD31-4B8C-83A1-F6EECF244321}">
                <p14:modId xmlns:p14="http://schemas.microsoft.com/office/powerpoint/2010/main" val="1812040343"/>
              </p:ext>
            </p:extLst>
          </p:nvPr>
        </p:nvGraphicFramePr>
        <p:xfrm>
          <a:off x="2393950" y="1125538"/>
          <a:ext cx="447675" cy="633412"/>
        </p:xfrm>
        <a:graphic>
          <a:graphicData uri="http://schemas.openxmlformats.org/presentationml/2006/ole">
            <mc:AlternateContent xmlns:mc="http://schemas.openxmlformats.org/markup-compatibility/2006">
              <mc:Choice xmlns:v="urn:schemas-microsoft-com:vml" Requires="v">
                <p:oleObj spid="_x0000_s452897" name="Equation" r:id="rId3" imgW="520700" imgH="736600" progId="Equation.DSMT4">
                  <p:embed/>
                </p:oleObj>
              </mc:Choice>
              <mc:Fallback>
                <p:oleObj name="Equation" r:id="rId3" imgW="520700" imgH="736600" progId="Equation.DSMT4">
                  <p:embed/>
                  <p:pic>
                    <p:nvPicPr>
                      <p:cNvPr id="0" name="Picture 238" descr="(dy/d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1125538"/>
                        <a:ext cx="447675"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8E570450-8AD3-4A18-8B33-A4DA014A586F}"/>
              </a:ext>
            </a:extLst>
          </p:cNvPr>
          <p:cNvSpPr>
            <a:spLocks noGrp="1"/>
          </p:cNvSpPr>
          <p:nvPr>
            <p:ph sz="quarter" idx="25"/>
          </p:nvPr>
        </p:nvSpPr>
        <p:spPr>
          <a:xfrm>
            <a:off x="2941009" y="1270000"/>
            <a:ext cx="8545759" cy="352427"/>
          </a:xfrm>
        </p:spPr>
        <p:txBody>
          <a:bodyPr/>
          <a:lstStyle/>
          <a:p>
            <a:r>
              <a:rPr lang="en-US" dirty="0"/>
              <a:t>which was introduced by Leibniz, should not be regarded as a</a:t>
            </a:r>
            <a:endParaRPr lang="en-IN" dirty="0"/>
          </a:p>
        </p:txBody>
      </p:sp>
      <p:sp>
        <p:nvSpPr>
          <p:cNvPr id="6" name="Content Placeholder 5">
            <a:extLst>
              <a:ext uri="{FF2B5EF4-FFF2-40B4-BE49-F238E27FC236}">
                <a16:creationId xmlns="" xmlns:a16="http://schemas.microsoft.com/office/drawing/2014/main" id="{323DF646-93D5-42F0-9947-809755692ECF}"/>
              </a:ext>
            </a:extLst>
          </p:cNvPr>
          <p:cNvSpPr>
            <a:spLocks noGrp="1"/>
          </p:cNvSpPr>
          <p:nvPr>
            <p:ph sz="quarter" idx="26"/>
          </p:nvPr>
        </p:nvSpPr>
        <p:spPr>
          <a:xfrm>
            <a:off x="736600" y="1819705"/>
            <a:ext cx="6842132" cy="348434"/>
          </a:xfrm>
        </p:spPr>
        <p:txBody>
          <a:bodyPr/>
          <a:lstStyle/>
          <a:p>
            <a:pPr>
              <a:defRPr/>
            </a:pPr>
            <a:r>
              <a:rPr lang="en-US" dirty="0"/>
              <a:t>ratio (for the time being); it is simply a synonym for</a:t>
            </a:r>
            <a:endParaRPr lang="en-IN" dirty="0"/>
          </a:p>
        </p:txBody>
      </p:sp>
      <p:graphicFrame>
        <p:nvGraphicFramePr>
          <p:cNvPr id="10" name="Content Placeholder 20" descr="f prime(x)."/>
          <p:cNvGraphicFramePr>
            <a:graphicFrameLocks noGrp="1" noChangeAspect="1"/>
          </p:cNvGraphicFramePr>
          <p:nvPr>
            <p:ph sz="quarter" idx="27"/>
            <p:extLst>
              <p:ext uri="{D42A27DB-BD31-4B8C-83A1-F6EECF244321}">
                <p14:modId xmlns:p14="http://schemas.microsoft.com/office/powerpoint/2010/main" val="2661404947"/>
              </p:ext>
            </p:extLst>
          </p:nvPr>
        </p:nvGraphicFramePr>
        <p:xfrm>
          <a:off x="7604125" y="1804988"/>
          <a:ext cx="698500" cy="374650"/>
        </p:xfrm>
        <a:graphic>
          <a:graphicData uri="http://schemas.openxmlformats.org/presentationml/2006/ole">
            <mc:AlternateContent xmlns:mc="http://schemas.openxmlformats.org/markup-compatibility/2006">
              <mc:Choice xmlns:v="urn:schemas-microsoft-com:vml" Requires="v">
                <p:oleObj spid="_x0000_s452898" name="Equation" r:id="rId5" imgW="520474" imgH="279279" progId="Equation.DSMT4">
                  <p:embed/>
                </p:oleObj>
              </mc:Choice>
              <mc:Fallback>
                <p:oleObj name="Equation" r:id="rId5" imgW="520474" imgH="279279" progId="Equation.DSMT4">
                  <p:embed/>
                  <p:pic>
                    <p:nvPicPr>
                      <p:cNvPr id="0" name="Picture 239" descr="f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4125" y="1804988"/>
                        <a:ext cx="6985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8"/>
          </p:nvPr>
        </p:nvSpPr>
        <p:spPr>
          <a:xfrm>
            <a:off x="8416618" y="1830391"/>
            <a:ext cx="2654300" cy="347662"/>
          </a:xfrm>
        </p:spPr>
        <p:txBody>
          <a:bodyPr/>
          <a:lstStyle/>
          <a:p>
            <a:r>
              <a:rPr lang="en-US" dirty="0"/>
              <a:t>Nonetheless, it is a</a:t>
            </a:r>
            <a:endParaRPr lang="en-IN" dirty="0"/>
          </a:p>
        </p:txBody>
      </p:sp>
      <p:sp>
        <p:nvSpPr>
          <p:cNvPr id="9" name="Content Placeholder 8"/>
          <p:cNvSpPr>
            <a:spLocks noGrp="1"/>
          </p:cNvSpPr>
          <p:nvPr>
            <p:ph sz="quarter" idx="29"/>
          </p:nvPr>
        </p:nvSpPr>
        <p:spPr>
          <a:xfrm>
            <a:off x="736600" y="2249732"/>
            <a:ext cx="10718800" cy="1145433"/>
          </a:xfrm>
        </p:spPr>
        <p:txBody>
          <a:bodyPr/>
          <a:lstStyle/>
          <a:p>
            <a:pPr>
              <a:lnSpc>
                <a:spcPct val="100000"/>
              </a:lnSpc>
              <a:defRPr/>
            </a:pPr>
            <a:r>
              <a:rPr lang="en-US" dirty="0"/>
              <a:t>very useful and suggestive notation, especially when used in conjunction with increment notation.</a:t>
            </a:r>
          </a:p>
          <a:p>
            <a:pPr>
              <a:lnSpc>
                <a:spcPct val="100000"/>
              </a:lnSpc>
              <a:defRPr/>
            </a:pPr>
            <a:r>
              <a:rPr lang="en-US" dirty="0"/>
              <a:t>We can rewrite the definition of derivative in Leibniz notation in the form</a:t>
            </a:r>
            <a:endParaRPr lang="en-IN" dirty="0"/>
          </a:p>
        </p:txBody>
      </p:sp>
      <p:graphicFrame>
        <p:nvGraphicFramePr>
          <p:cNvPr id="14" name="Content Placeholder 13" descr="(d y)∕(d x) = lim_(Delta x right arrow 0) ((Delta y)∕(Delta x))&#10;">
            <a:extLst>
              <a:ext uri="{FF2B5EF4-FFF2-40B4-BE49-F238E27FC236}">
                <a16:creationId xmlns="" xmlns:a16="http://schemas.microsoft.com/office/drawing/2014/main" id="{7B4E30BF-3DDF-4B69-A725-644C59E081AD}"/>
              </a:ext>
            </a:extLst>
          </p:cNvPr>
          <p:cNvGraphicFramePr>
            <a:graphicFrameLocks noGrp="1" noChangeAspect="1"/>
          </p:cNvGraphicFramePr>
          <p:nvPr>
            <p:ph sz="quarter" idx="30"/>
            <p:extLst>
              <p:ext uri="{D42A27DB-BD31-4B8C-83A1-F6EECF244321}">
                <p14:modId xmlns:p14="http://schemas.microsoft.com/office/powerpoint/2010/main" val="156292496"/>
              </p:ext>
            </p:extLst>
          </p:nvPr>
        </p:nvGraphicFramePr>
        <p:xfrm>
          <a:off x="4760913" y="3636963"/>
          <a:ext cx="1792287" cy="769937"/>
        </p:xfrm>
        <a:graphic>
          <a:graphicData uri="http://schemas.openxmlformats.org/presentationml/2006/ole">
            <mc:AlternateContent xmlns:mc="http://schemas.openxmlformats.org/markup-compatibility/2006">
              <mc:Choice xmlns:v="urn:schemas-microsoft-com:vml" Requires="v">
                <p:oleObj spid="_x0000_s452899" name="Equation" r:id="rId7" imgW="1714500" imgH="736600" progId="Equation.DSMT4">
                  <p:embed/>
                </p:oleObj>
              </mc:Choice>
              <mc:Fallback>
                <p:oleObj name="Equation" r:id="rId7" imgW="1714500" imgH="736600" progId="Equation.DSMT4">
                  <p:embed/>
                  <p:pic>
                    <p:nvPicPr>
                      <p:cNvPr id="0" name="Picture 240" descr="((d y)/(d x)) = lim_ Delta (x) right arrow (Delta (y)/Delta (x))&#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0913" y="3636963"/>
                        <a:ext cx="1792287"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132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196C3F-D594-4EBD-88B8-B531A6EC7434}"/>
              </a:ext>
            </a:extLst>
          </p:cNvPr>
          <p:cNvSpPr>
            <a:spLocks noGrp="1"/>
          </p:cNvSpPr>
          <p:nvPr>
            <p:ph type="title"/>
          </p:nvPr>
        </p:nvSpPr>
        <p:spPr>
          <a:xfrm>
            <a:off x="838200" y="365125"/>
            <a:ext cx="10515600" cy="672105"/>
          </a:xfrm>
        </p:spPr>
        <p:txBody>
          <a:bodyPr/>
          <a:lstStyle/>
          <a:p>
            <a:r>
              <a:rPr lang="en-IN" dirty="0"/>
              <a:t>Other Notations </a:t>
            </a:r>
            <a:r>
              <a:rPr lang="en-IN" b="0" dirty="0"/>
              <a:t>(3 of 4)</a:t>
            </a:r>
            <a:endParaRPr lang="en-IN" dirty="0"/>
          </a:p>
        </p:txBody>
      </p:sp>
      <p:sp>
        <p:nvSpPr>
          <p:cNvPr id="3" name="Content Placeholder 2">
            <a:extLst>
              <a:ext uri="{FF2B5EF4-FFF2-40B4-BE49-F238E27FC236}">
                <a16:creationId xmlns="" xmlns:a16="http://schemas.microsoft.com/office/drawing/2014/main" id="{053D1C70-8542-4132-AA98-00096305DD63}"/>
              </a:ext>
            </a:extLst>
          </p:cNvPr>
          <p:cNvSpPr>
            <a:spLocks noGrp="1"/>
          </p:cNvSpPr>
          <p:nvPr>
            <p:ph sz="quarter" idx="23"/>
          </p:nvPr>
        </p:nvSpPr>
        <p:spPr>
          <a:xfrm>
            <a:off x="736600" y="1289049"/>
            <a:ext cx="6207125" cy="311557"/>
          </a:xfrm>
        </p:spPr>
        <p:txBody>
          <a:bodyPr/>
          <a:lstStyle/>
          <a:p>
            <a:r>
              <a:rPr lang="en-US" dirty="0"/>
              <a:t>If we want to indicate the value of a derivative</a:t>
            </a:r>
            <a:endParaRPr lang="en-IN" dirty="0"/>
          </a:p>
        </p:txBody>
      </p:sp>
      <p:graphicFrame>
        <p:nvGraphicFramePr>
          <p:cNvPr id="12" name="Content Placeholder 11" descr="(d y)∕(d x)">
            <a:extLst>
              <a:ext uri="{FF2B5EF4-FFF2-40B4-BE49-F238E27FC236}">
                <a16:creationId xmlns="" xmlns:a16="http://schemas.microsoft.com/office/drawing/2014/main" id="{66FFE191-395F-48BC-B14E-01F782C02D50}"/>
              </a:ext>
            </a:extLst>
          </p:cNvPr>
          <p:cNvGraphicFramePr>
            <a:graphicFrameLocks noGrp="1" noChangeAspect="1"/>
          </p:cNvGraphicFramePr>
          <p:nvPr>
            <p:ph sz="quarter" idx="24"/>
            <p:extLst>
              <p:ext uri="{D42A27DB-BD31-4B8C-83A1-F6EECF244321}">
                <p14:modId xmlns:p14="http://schemas.microsoft.com/office/powerpoint/2010/main" val="1778841662"/>
              </p:ext>
            </p:extLst>
          </p:nvPr>
        </p:nvGraphicFramePr>
        <p:xfrm>
          <a:off x="6983413" y="1131888"/>
          <a:ext cx="395287" cy="673100"/>
        </p:xfrm>
        <a:graphic>
          <a:graphicData uri="http://schemas.openxmlformats.org/presentationml/2006/ole">
            <mc:AlternateContent xmlns:mc="http://schemas.openxmlformats.org/markup-compatibility/2006">
              <mc:Choice xmlns:v="urn:schemas-microsoft-com:vml" Requires="v">
                <p:oleObj spid="_x0000_s453972" name="Equation" r:id="rId3" imgW="431800" imgH="736600" progId="Equation.DSMT4">
                  <p:embed/>
                </p:oleObj>
              </mc:Choice>
              <mc:Fallback>
                <p:oleObj name="Equation" r:id="rId3" imgW="431800" imgH="736600" progId="Equation.DSMT4">
                  <p:embed/>
                  <p:pic>
                    <p:nvPicPr>
                      <p:cNvPr id="0" name="Picture 272" descr="(dy/d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3413" y="1131888"/>
                        <a:ext cx="395287"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4C11F83-2A37-4FA3-ABAB-B4FBCE3B6E62}"/>
              </a:ext>
            </a:extLst>
          </p:cNvPr>
          <p:cNvSpPr>
            <a:spLocks noGrp="1"/>
          </p:cNvSpPr>
          <p:nvPr>
            <p:ph sz="quarter" idx="25"/>
          </p:nvPr>
        </p:nvSpPr>
        <p:spPr>
          <a:xfrm>
            <a:off x="7467599" y="1303164"/>
            <a:ext cx="3952875" cy="320388"/>
          </a:xfrm>
        </p:spPr>
        <p:txBody>
          <a:bodyPr/>
          <a:lstStyle/>
          <a:p>
            <a:r>
              <a:rPr lang="en-US" dirty="0"/>
              <a:t>in Leibniz notation at a</a:t>
            </a:r>
            <a:endParaRPr lang="en-IN" dirty="0"/>
          </a:p>
        </p:txBody>
      </p:sp>
      <p:sp>
        <p:nvSpPr>
          <p:cNvPr id="6" name="Content Placeholder 5">
            <a:extLst>
              <a:ext uri="{FF2B5EF4-FFF2-40B4-BE49-F238E27FC236}">
                <a16:creationId xmlns="" xmlns:a16="http://schemas.microsoft.com/office/drawing/2014/main" id="{2AA0D6FD-7833-4EFA-832F-665BADD294F7}"/>
              </a:ext>
            </a:extLst>
          </p:cNvPr>
          <p:cNvSpPr>
            <a:spLocks noGrp="1"/>
          </p:cNvSpPr>
          <p:nvPr>
            <p:ph sz="quarter" idx="26"/>
          </p:nvPr>
        </p:nvSpPr>
        <p:spPr>
          <a:xfrm>
            <a:off x="736600" y="1699006"/>
            <a:ext cx="5283200" cy="352427"/>
          </a:xfrm>
        </p:spPr>
        <p:txBody>
          <a:bodyPr/>
          <a:lstStyle/>
          <a:p>
            <a:r>
              <a:rPr lang="en-US" dirty="0"/>
              <a:t>specific number </a:t>
            </a:r>
            <a:r>
              <a:rPr lang="en-US" i="1" dirty="0"/>
              <a:t>a</a:t>
            </a:r>
            <a:r>
              <a:rPr lang="en-US" dirty="0"/>
              <a:t>, we use the notation</a:t>
            </a:r>
            <a:endParaRPr lang="en-IN" dirty="0"/>
          </a:p>
        </p:txBody>
      </p:sp>
      <p:graphicFrame>
        <p:nvGraphicFramePr>
          <p:cNvPr id="14" name="Content Placeholder 13" descr="((d y)∕(d x))|_(x = a) or ((d y)∕(d x))]_(x = a)">
            <a:extLst>
              <a:ext uri="{FF2B5EF4-FFF2-40B4-BE49-F238E27FC236}">
                <a16:creationId xmlns="" xmlns:a16="http://schemas.microsoft.com/office/drawing/2014/main" id="{4FF568A1-A58C-4BC9-BC75-C63A51BFDDE5}"/>
              </a:ext>
            </a:extLst>
          </p:cNvPr>
          <p:cNvGraphicFramePr>
            <a:graphicFrameLocks noGrp="1" noChangeAspect="1"/>
          </p:cNvGraphicFramePr>
          <p:nvPr>
            <p:ph sz="quarter" idx="27"/>
            <p:extLst>
              <p:ext uri="{D42A27DB-BD31-4B8C-83A1-F6EECF244321}">
                <p14:modId xmlns:p14="http://schemas.microsoft.com/office/powerpoint/2010/main" val="1393480418"/>
              </p:ext>
            </p:extLst>
          </p:nvPr>
        </p:nvGraphicFramePr>
        <p:xfrm>
          <a:off x="4660900" y="2348925"/>
          <a:ext cx="2870200" cy="928688"/>
        </p:xfrm>
        <a:graphic>
          <a:graphicData uri="http://schemas.openxmlformats.org/presentationml/2006/ole">
            <mc:AlternateContent xmlns:mc="http://schemas.openxmlformats.org/markup-compatibility/2006">
              <mc:Choice xmlns:v="urn:schemas-microsoft-com:vml" Requires="v">
                <p:oleObj spid="_x0000_s453973" name="Equation" r:id="rId5" imgW="2590800" imgH="838200" progId="Equation.DSMT4">
                  <p:embed/>
                </p:oleObj>
              </mc:Choice>
              <mc:Fallback>
                <p:oleObj name="Equation" r:id="rId5" imgW="2590800" imgH="838200" progId="Equation.DSMT4">
                  <p:embed/>
                  <p:pic>
                    <p:nvPicPr>
                      <p:cNvPr id="0" name="Picture 273" descr="((d y)/(d x)) |_(x = a) or ((d y)/(d x))]_(x = a)&#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2348925"/>
                        <a:ext cx="28702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A7BCE4C5-AC15-4AEA-B80A-79A6B718DD85}"/>
              </a:ext>
            </a:extLst>
          </p:cNvPr>
          <p:cNvSpPr>
            <a:spLocks noGrp="1"/>
          </p:cNvSpPr>
          <p:nvPr>
            <p:ph sz="quarter" idx="28"/>
          </p:nvPr>
        </p:nvSpPr>
        <p:spPr>
          <a:xfrm>
            <a:off x="736600" y="3612707"/>
            <a:ext cx="3168650" cy="380128"/>
          </a:xfrm>
        </p:spPr>
        <p:txBody>
          <a:bodyPr/>
          <a:lstStyle/>
          <a:p>
            <a:r>
              <a:rPr lang="en-US" dirty="0"/>
              <a:t>which is a synonym for</a:t>
            </a:r>
            <a:endParaRPr lang="en-IN" dirty="0"/>
          </a:p>
        </p:txBody>
      </p:sp>
      <p:graphicFrame>
        <p:nvGraphicFramePr>
          <p:cNvPr id="7" name="Content Placeholder 6" descr="f prime(a)."/>
          <p:cNvGraphicFramePr>
            <a:graphicFrameLocks noGrp="1" noChangeAspect="1"/>
          </p:cNvGraphicFramePr>
          <p:nvPr>
            <p:ph sz="quarter" idx="29"/>
            <p:extLst>
              <p:ext uri="{D42A27DB-BD31-4B8C-83A1-F6EECF244321}">
                <p14:modId xmlns:p14="http://schemas.microsoft.com/office/powerpoint/2010/main" val="3925505535"/>
              </p:ext>
            </p:extLst>
          </p:nvPr>
        </p:nvGraphicFramePr>
        <p:xfrm>
          <a:off x="3875088" y="3596875"/>
          <a:ext cx="725487" cy="388938"/>
        </p:xfrm>
        <a:graphic>
          <a:graphicData uri="http://schemas.openxmlformats.org/presentationml/2006/ole">
            <mc:AlternateContent xmlns:mc="http://schemas.openxmlformats.org/markup-compatibility/2006">
              <mc:Choice xmlns:v="urn:schemas-microsoft-com:vml" Requires="v">
                <p:oleObj spid="_x0000_s453974" name="Equation" r:id="rId7" imgW="520474" imgH="279279" progId="Equation.DSMT4">
                  <p:embed/>
                </p:oleObj>
              </mc:Choice>
              <mc:Fallback>
                <p:oleObj name="Equation" r:id="rId7" imgW="520474" imgH="279279" progId="Equation.DSMT4">
                  <p:embed/>
                  <p:pic>
                    <p:nvPicPr>
                      <p:cNvPr id="0" name="Picture 274" descr="f prime(a)"/>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5088" y="3596875"/>
                        <a:ext cx="725487"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B5237D6E-A1D8-49AE-A8CB-58F33EEBCECC}"/>
              </a:ext>
            </a:extLst>
          </p:cNvPr>
          <p:cNvSpPr>
            <a:spLocks noGrp="1"/>
          </p:cNvSpPr>
          <p:nvPr>
            <p:ph sz="quarter" idx="30"/>
          </p:nvPr>
        </p:nvSpPr>
        <p:spPr>
          <a:xfrm>
            <a:off x="736600" y="4323984"/>
            <a:ext cx="6492875" cy="332864"/>
          </a:xfrm>
        </p:spPr>
        <p:txBody>
          <a:bodyPr/>
          <a:lstStyle/>
          <a:p>
            <a:r>
              <a:rPr lang="en-IN" b="1" dirty="0">
                <a:solidFill>
                  <a:srgbClr val="EF2E24"/>
                </a:solidFill>
              </a:rPr>
              <a:t>3 Definition</a:t>
            </a:r>
            <a:r>
              <a:rPr lang="en-IN" dirty="0">
                <a:solidFill>
                  <a:srgbClr val="EF2E24"/>
                </a:solidFill>
              </a:rPr>
              <a:t> </a:t>
            </a:r>
            <a:r>
              <a:rPr lang="en-IN" dirty="0"/>
              <a:t>A function </a:t>
            </a:r>
            <a:r>
              <a:rPr lang="en-IN" i="1" dirty="0"/>
              <a:t>f</a:t>
            </a:r>
            <a:r>
              <a:rPr lang="en-IN" dirty="0"/>
              <a:t> is </a:t>
            </a:r>
            <a:r>
              <a:rPr lang="en-IN" b="1" dirty="0"/>
              <a:t>differentiable at </a:t>
            </a:r>
            <a:r>
              <a:rPr lang="en-IN" b="1" i="1" dirty="0"/>
              <a:t>a</a:t>
            </a:r>
            <a:r>
              <a:rPr lang="en-IN" dirty="0"/>
              <a:t> if</a:t>
            </a:r>
          </a:p>
        </p:txBody>
      </p:sp>
      <p:graphicFrame>
        <p:nvGraphicFramePr>
          <p:cNvPr id="15" name="Content Placeholder 6" descr="f prime(a)"/>
          <p:cNvGraphicFramePr>
            <a:graphicFrameLocks noGrp="1" noChangeAspect="1"/>
          </p:cNvGraphicFramePr>
          <p:nvPr>
            <p:ph sz="quarter" idx="31"/>
            <p:extLst>
              <p:ext uri="{D42A27DB-BD31-4B8C-83A1-F6EECF244321}">
                <p14:modId xmlns:p14="http://schemas.microsoft.com/office/powerpoint/2010/main" val="1215741823"/>
              </p:ext>
            </p:extLst>
          </p:nvPr>
        </p:nvGraphicFramePr>
        <p:xfrm>
          <a:off x="7197725" y="4302125"/>
          <a:ext cx="647700" cy="385763"/>
        </p:xfrm>
        <a:graphic>
          <a:graphicData uri="http://schemas.openxmlformats.org/presentationml/2006/ole">
            <mc:AlternateContent xmlns:mc="http://schemas.openxmlformats.org/markup-compatibility/2006">
              <mc:Choice xmlns:v="urn:schemas-microsoft-com:vml" Requires="v">
                <p:oleObj spid="_x0000_s453975" name="Equation" r:id="rId9" imgW="469900" imgH="279400" progId="Equation.DSMT4">
                  <p:embed/>
                </p:oleObj>
              </mc:Choice>
              <mc:Fallback>
                <p:oleObj name="Equation" r:id="rId9" imgW="469900" imgH="279400" progId="Equation.DSMT4">
                  <p:embed/>
                  <p:pic>
                    <p:nvPicPr>
                      <p:cNvPr id="0" name="Picture 275" descr="f prime(a)"/>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7725" y="4302125"/>
                        <a:ext cx="6477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p:cNvSpPr>
            <a:spLocks noGrp="1"/>
          </p:cNvSpPr>
          <p:nvPr>
            <p:ph sz="quarter" idx="32"/>
          </p:nvPr>
        </p:nvSpPr>
        <p:spPr>
          <a:xfrm>
            <a:off x="7901258" y="4318254"/>
            <a:ext cx="4087542" cy="373358"/>
          </a:xfrm>
        </p:spPr>
        <p:txBody>
          <a:bodyPr/>
          <a:lstStyle/>
          <a:p>
            <a:r>
              <a:rPr lang="en-IN" dirty="0"/>
              <a:t>exists. It </a:t>
            </a:r>
            <a:r>
              <a:rPr lang="en-IN" dirty="0" smtClean="0"/>
              <a:t>is </a:t>
            </a:r>
            <a:r>
              <a:rPr lang="en-IN" b="1" dirty="0" smtClean="0"/>
              <a:t>differentiable</a:t>
            </a:r>
            <a:endParaRPr lang="en-IN" dirty="0"/>
          </a:p>
        </p:txBody>
      </p:sp>
      <p:sp>
        <p:nvSpPr>
          <p:cNvPr id="19" name="Content Placeholder 18"/>
          <p:cNvSpPr>
            <a:spLocks noGrp="1"/>
          </p:cNvSpPr>
          <p:nvPr>
            <p:ph sz="quarter" idx="33"/>
          </p:nvPr>
        </p:nvSpPr>
        <p:spPr>
          <a:xfrm>
            <a:off x="736600" y="4691612"/>
            <a:ext cx="10712450" cy="925417"/>
          </a:xfrm>
        </p:spPr>
        <p:txBody>
          <a:bodyPr/>
          <a:lstStyle/>
          <a:p>
            <a:r>
              <a:rPr lang="en-IN" b="1" dirty="0"/>
              <a:t>on an open interval</a:t>
            </a:r>
            <a:r>
              <a:rPr lang="en-IN" dirty="0"/>
              <a:t> (</a:t>
            </a:r>
            <a:r>
              <a:rPr lang="en-IN" i="1" dirty="0"/>
              <a:t>a</a:t>
            </a:r>
            <a:r>
              <a:rPr lang="en-IN" dirty="0"/>
              <a:t>, </a:t>
            </a:r>
            <a:r>
              <a:rPr lang="en-IN" i="1" dirty="0"/>
              <a:t>b</a:t>
            </a:r>
            <a:r>
              <a:rPr lang="en-IN" dirty="0"/>
              <a:t>) [or (a, ∞) or (−∞, </a:t>
            </a:r>
            <a:r>
              <a:rPr lang="en-IN" i="1" dirty="0"/>
              <a:t>a</a:t>
            </a:r>
            <a:r>
              <a:rPr lang="en-IN" dirty="0"/>
              <a:t>) or (−∞, ∞)] if it is differentiable at every number in the interval.</a:t>
            </a:r>
          </a:p>
        </p:txBody>
      </p:sp>
    </p:spTree>
    <p:extLst>
      <p:ext uri="{BB962C8B-B14F-4D97-AF65-F5344CB8AC3E}">
        <p14:creationId xmlns:p14="http://schemas.microsoft.com/office/powerpoint/2010/main" val="418345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CDCA8-2846-46B9-B74A-351164D13B12}"/>
              </a:ext>
            </a:extLst>
          </p:cNvPr>
          <p:cNvSpPr>
            <a:spLocks noGrp="1"/>
          </p:cNvSpPr>
          <p:nvPr>
            <p:ph type="title"/>
          </p:nvPr>
        </p:nvSpPr>
        <p:spPr/>
        <p:txBody>
          <a:bodyPr/>
          <a:lstStyle/>
          <a:p>
            <a:r>
              <a:rPr lang="en-US" altLang="en-US" dirty="0"/>
              <a:t>Example 5</a:t>
            </a:r>
            <a:endParaRPr lang="en-IN" dirty="0"/>
          </a:p>
        </p:txBody>
      </p:sp>
      <p:sp>
        <p:nvSpPr>
          <p:cNvPr id="3" name="Content Placeholder 2">
            <a:extLst>
              <a:ext uri="{FF2B5EF4-FFF2-40B4-BE49-F238E27FC236}">
                <a16:creationId xmlns="" xmlns:a16="http://schemas.microsoft.com/office/drawing/2014/main" id="{E3D1560A-2F16-4EE3-9CFA-FAA8666540F3}"/>
              </a:ext>
            </a:extLst>
          </p:cNvPr>
          <p:cNvSpPr>
            <a:spLocks noGrp="1"/>
          </p:cNvSpPr>
          <p:nvPr>
            <p:ph sz="quarter" idx="23"/>
          </p:nvPr>
        </p:nvSpPr>
        <p:spPr>
          <a:xfrm>
            <a:off x="736600" y="1289050"/>
            <a:ext cx="2921000" cy="330200"/>
          </a:xfrm>
        </p:spPr>
        <p:txBody>
          <a:bodyPr/>
          <a:lstStyle/>
          <a:p>
            <a:r>
              <a:rPr lang="en-US" dirty="0"/>
              <a:t>Where is the function</a:t>
            </a:r>
            <a:endParaRPr lang="en-IN" dirty="0"/>
          </a:p>
        </p:txBody>
      </p:sp>
      <p:graphicFrame>
        <p:nvGraphicFramePr>
          <p:cNvPr id="20" name="Content Placeholder 19" descr="f(x) = abs(x)">
            <a:extLst>
              <a:ext uri="{FF2B5EF4-FFF2-40B4-BE49-F238E27FC236}">
                <a16:creationId xmlns="" xmlns:a16="http://schemas.microsoft.com/office/drawing/2014/main" id="{5130D656-5E02-4606-8E55-EA9C9B7617CE}"/>
              </a:ext>
            </a:extLst>
          </p:cNvPr>
          <p:cNvGraphicFramePr>
            <a:graphicFrameLocks noGrp="1" noChangeAspect="1"/>
          </p:cNvGraphicFramePr>
          <p:nvPr>
            <p:ph sz="quarter" idx="24"/>
            <p:extLst>
              <p:ext uri="{D42A27DB-BD31-4B8C-83A1-F6EECF244321}">
                <p14:modId xmlns:p14="http://schemas.microsoft.com/office/powerpoint/2010/main" val="727115745"/>
              </p:ext>
            </p:extLst>
          </p:nvPr>
        </p:nvGraphicFramePr>
        <p:xfrm>
          <a:off x="3663950" y="1249363"/>
          <a:ext cx="1192213" cy="455612"/>
        </p:xfrm>
        <a:graphic>
          <a:graphicData uri="http://schemas.openxmlformats.org/presentationml/2006/ole">
            <mc:AlternateContent xmlns:mc="http://schemas.openxmlformats.org/markup-compatibility/2006">
              <mc:Choice xmlns:v="urn:schemas-microsoft-com:vml" Requires="v">
                <p:oleObj spid="_x0000_s455094" name="Equation" r:id="rId3" imgW="1129810" imgH="431613" progId="Equation.DSMT4">
                  <p:embed/>
                </p:oleObj>
              </mc:Choice>
              <mc:Fallback>
                <p:oleObj name="Equation" r:id="rId3" imgW="1129810" imgH="431613" progId="Equation.DSMT4">
                  <p:embed/>
                  <p:pic>
                    <p:nvPicPr>
                      <p:cNvPr id="0" name="Picture 370" descr="f(x) = abs(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950" y="1249363"/>
                        <a:ext cx="1192213"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839A130-1545-4EC3-83EB-0E4B850063D2}"/>
              </a:ext>
            </a:extLst>
          </p:cNvPr>
          <p:cNvSpPr>
            <a:spLocks noGrp="1"/>
          </p:cNvSpPr>
          <p:nvPr>
            <p:ph sz="quarter" idx="25"/>
          </p:nvPr>
        </p:nvSpPr>
        <p:spPr>
          <a:xfrm>
            <a:off x="4919853" y="1298195"/>
            <a:ext cx="2139316" cy="330200"/>
          </a:xfrm>
        </p:spPr>
        <p:txBody>
          <a:bodyPr/>
          <a:lstStyle/>
          <a:p>
            <a:r>
              <a:rPr lang="en-US" dirty="0"/>
              <a:t>differentiable?</a:t>
            </a:r>
            <a:endParaRPr lang="en-IN" dirty="0"/>
          </a:p>
        </p:txBody>
      </p:sp>
      <p:sp>
        <p:nvSpPr>
          <p:cNvPr id="6" name="Content Placeholder 5">
            <a:extLst>
              <a:ext uri="{FF2B5EF4-FFF2-40B4-BE49-F238E27FC236}">
                <a16:creationId xmlns="" xmlns:a16="http://schemas.microsoft.com/office/drawing/2014/main" id="{D171B178-0D9A-483D-992D-B2AD5B5EAA15}"/>
              </a:ext>
            </a:extLst>
          </p:cNvPr>
          <p:cNvSpPr>
            <a:spLocks noGrp="1"/>
          </p:cNvSpPr>
          <p:nvPr>
            <p:ph sz="quarter" idx="26"/>
          </p:nvPr>
        </p:nvSpPr>
        <p:spPr>
          <a:xfrm>
            <a:off x="736600" y="1889126"/>
            <a:ext cx="1758950" cy="739774"/>
          </a:xfrm>
        </p:spPr>
        <p:txBody>
          <a:bodyPr/>
          <a:lstStyle/>
          <a:p>
            <a:pPr>
              <a:defRPr/>
            </a:pPr>
            <a:r>
              <a:rPr lang="en-US" dirty="0">
                <a:solidFill>
                  <a:srgbClr val="0079C2"/>
                </a:solidFill>
              </a:rPr>
              <a:t>Solution:</a:t>
            </a:r>
          </a:p>
          <a:p>
            <a:pPr>
              <a:defRPr/>
            </a:pPr>
            <a:r>
              <a:rPr lang="en-US" dirty="0"/>
              <a:t>If </a:t>
            </a:r>
            <a:r>
              <a:rPr lang="en-US" i="1" dirty="0"/>
              <a:t>x</a:t>
            </a:r>
            <a:r>
              <a:rPr lang="en-US" dirty="0"/>
              <a:t> &gt; 0, then</a:t>
            </a:r>
            <a:endParaRPr lang="en-IN" dirty="0"/>
          </a:p>
        </p:txBody>
      </p:sp>
      <p:graphicFrame>
        <p:nvGraphicFramePr>
          <p:cNvPr id="22" name="Content Placeholder 21" descr="abs(x) = x">
            <a:extLst>
              <a:ext uri="{FF2B5EF4-FFF2-40B4-BE49-F238E27FC236}">
                <a16:creationId xmlns="" xmlns:a16="http://schemas.microsoft.com/office/drawing/2014/main" id="{C6C24ACA-09AF-488F-A7D5-FBD73A031470}"/>
              </a:ext>
            </a:extLst>
          </p:cNvPr>
          <p:cNvGraphicFramePr>
            <a:graphicFrameLocks noGrp="1" noChangeAspect="1"/>
          </p:cNvGraphicFramePr>
          <p:nvPr>
            <p:ph sz="quarter" idx="27"/>
            <p:extLst>
              <p:ext uri="{D42A27DB-BD31-4B8C-83A1-F6EECF244321}">
                <p14:modId xmlns:p14="http://schemas.microsoft.com/office/powerpoint/2010/main" val="3043168411"/>
              </p:ext>
            </p:extLst>
          </p:nvPr>
        </p:nvGraphicFramePr>
        <p:xfrm>
          <a:off x="2490788" y="2287588"/>
          <a:ext cx="855662" cy="447675"/>
        </p:xfrm>
        <a:graphic>
          <a:graphicData uri="http://schemas.openxmlformats.org/presentationml/2006/ole">
            <mc:AlternateContent xmlns:mc="http://schemas.openxmlformats.org/markup-compatibility/2006">
              <mc:Choice xmlns:v="urn:schemas-microsoft-com:vml" Requires="v">
                <p:oleObj spid="_x0000_s455095" name="Equation" r:id="rId5" imgW="825500" imgH="431800" progId="Equation.DSMT4">
                  <p:embed/>
                </p:oleObj>
              </mc:Choice>
              <mc:Fallback>
                <p:oleObj name="Equation" r:id="rId5" imgW="825500" imgH="431800" progId="Equation.DSMT4">
                  <p:embed/>
                  <p:pic>
                    <p:nvPicPr>
                      <p:cNvPr id="0" name="Picture 371" descr="abs(x)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788" y="2287588"/>
                        <a:ext cx="85566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08C8CBB0-E31E-42DA-87BA-3B9543C41C73}"/>
              </a:ext>
            </a:extLst>
          </p:cNvPr>
          <p:cNvSpPr>
            <a:spLocks noGrp="1"/>
          </p:cNvSpPr>
          <p:nvPr>
            <p:ph sz="quarter" idx="28"/>
          </p:nvPr>
        </p:nvSpPr>
        <p:spPr>
          <a:xfrm>
            <a:off x="3419856" y="2325623"/>
            <a:ext cx="8210549" cy="373333"/>
          </a:xfrm>
        </p:spPr>
        <p:txBody>
          <a:bodyPr/>
          <a:lstStyle/>
          <a:p>
            <a:r>
              <a:rPr lang="en-US" dirty="0"/>
              <a:t>and we can choose </a:t>
            </a:r>
            <a:r>
              <a:rPr lang="en-US" i="1" dirty="0"/>
              <a:t>h</a:t>
            </a:r>
            <a:r>
              <a:rPr lang="en-US" dirty="0"/>
              <a:t> small enough that </a:t>
            </a:r>
            <a:r>
              <a:rPr lang="en-US" i="1" dirty="0"/>
              <a:t>x</a:t>
            </a:r>
            <a:r>
              <a:rPr lang="en-US" dirty="0"/>
              <a:t> + </a:t>
            </a:r>
            <a:r>
              <a:rPr lang="en-US" i="1" dirty="0"/>
              <a:t>h</a:t>
            </a:r>
            <a:r>
              <a:rPr lang="en-US" dirty="0"/>
              <a:t> &gt; 0 and hence</a:t>
            </a:r>
            <a:endParaRPr lang="en-IN" dirty="0"/>
          </a:p>
        </p:txBody>
      </p:sp>
      <p:graphicFrame>
        <p:nvGraphicFramePr>
          <p:cNvPr id="24" name="Content Placeholder 23" descr="abs(x + h) = x + h.">
            <a:extLst>
              <a:ext uri="{FF2B5EF4-FFF2-40B4-BE49-F238E27FC236}">
                <a16:creationId xmlns="" xmlns:a16="http://schemas.microsoft.com/office/drawing/2014/main" id="{123B53CB-BFCB-488E-992A-787CACC4DFE8}"/>
              </a:ext>
            </a:extLst>
          </p:cNvPr>
          <p:cNvGraphicFramePr>
            <a:graphicFrameLocks noGrp="1" noChangeAspect="1"/>
          </p:cNvGraphicFramePr>
          <p:nvPr>
            <p:ph sz="quarter" idx="29"/>
            <p:extLst>
              <p:ext uri="{D42A27DB-BD31-4B8C-83A1-F6EECF244321}">
                <p14:modId xmlns:p14="http://schemas.microsoft.com/office/powerpoint/2010/main" val="2380028906"/>
              </p:ext>
            </p:extLst>
          </p:nvPr>
        </p:nvGraphicFramePr>
        <p:xfrm>
          <a:off x="741363" y="2803525"/>
          <a:ext cx="1882775" cy="450850"/>
        </p:xfrm>
        <a:graphic>
          <a:graphicData uri="http://schemas.openxmlformats.org/presentationml/2006/ole">
            <mc:AlternateContent xmlns:mc="http://schemas.openxmlformats.org/markup-compatibility/2006">
              <mc:Choice xmlns:v="urn:schemas-microsoft-com:vml" Requires="v">
                <p:oleObj spid="_x0000_s455096" name="Equation" r:id="rId7" imgW="1803400" imgH="431800" progId="Equation.DSMT4">
                  <p:embed/>
                </p:oleObj>
              </mc:Choice>
              <mc:Fallback>
                <p:oleObj name="Equation" r:id="rId7" imgW="1803400" imgH="431800" progId="Equation.DSMT4">
                  <p:embed/>
                  <p:pic>
                    <p:nvPicPr>
                      <p:cNvPr id="0" name="Picture 372" descr="abs(x + h) = x + h"/>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363" y="2803525"/>
                        <a:ext cx="18827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669105C5-02C2-40E7-B26C-24BF190B5212}"/>
              </a:ext>
            </a:extLst>
          </p:cNvPr>
          <p:cNvSpPr>
            <a:spLocks noGrp="1"/>
          </p:cNvSpPr>
          <p:nvPr>
            <p:ph sz="quarter" idx="30"/>
          </p:nvPr>
        </p:nvSpPr>
        <p:spPr>
          <a:xfrm>
            <a:off x="2689860" y="2841162"/>
            <a:ext cx="3952875" cy="322707"/>
          </a:xfrm>
        </p:spPr>
        <p:txBody>
          <a:bodyPr/>
          <a:lstStyle/>
          <a:p>
            <a:r>
              <a:rPr lang="en-US" dirty="0"/>
              <a:t>Therefore, for </a:t>
            </a:r>
            <a:r>
              <a:rPr lang="en-US" i="1" dirty="0"/>
              <a:t>x</a:t>
            </a:r>
            <a:r>
              <a:rPr lang="en-US" dirty="0"/>
              <a:t> &gt; 0, we have</a:t>
            </a:r>
            <a:endParaRPr lang="en-IN" dirty="0"/>
          </a:p>
        </p:txBody>
      </p:sp>
      <p:graphicFrame>
        <p:nvGraphicFramePr>
          <p:cNvPr id="26" name="Content Placeholder 25" descr="f prime(x) = lim_(h right arrow 0) ((abs(x + h) minus (abs(x)))∕h) = lim_(h right arrow 0) (((x + h) minus x)∕h) = lim_(h right arrow 0) (h∕h) =  lim_(h right arrow 0) 1 = 1">
            <a:extLst>
              <a:ext uri="{FF2B5EF4-FFF2-40B4-BE49-F238E27FC236}">
                <a16:creationId xmlns="" xmlns:a16="http://schemas.microsoft.com/office/drawing/2014/main" id="{F4515CF2-3C11-400C-A591-588FEB9C169F}"/>
              </a:ext>
            </a:extLst>
          </p:cNvPr>
          <p:cNvGraphicFramePr>
            <a:graphicFrameLocks noGrp="1" noChangeAspect="1"/>
          </p:cNvGraphicFramePr>
          <p:nvPr>
            <p:ph sz="quarter" idx="31"/>
            <p:extLst>
              <p:ext uri="{D42A27DB-BD31-4B8C-83A1-F6EECF244321}">
                <p14:modId xmlns:p14="http://schemas.microsoft.com/office/powerpoint/2010/main" val="3647118130"/>
              </p:ext>
            </p:extLst>
          </p:nvPr>
        </p:nvGraphicFramePr>
        <p:xfrm>
          <a:off x="3346450" y="3436938"/>
          <a:ext cx="4722813" cy="1569709"/>
        </p:xfrm>
        <a:graphic>
          <a:graphicData uri="http://schemas.openxmlformats.org/presentationml/2006/ole">
            <mc:AlternateContent xmlns:mc="http://schemas.openxmlformats.org/markup-compatibility/2006">
              <mc:Choice xmlns:v="urn:schemas-microsoft-com:vml" Requires="v">
                <p:oleObj spid="_x0000_s455097" name="Equation" r:id="rId9" imgW="4813300" imgH="1600200" progId="Equation.DSMT4">
                  <p:embed/>
                </p:oleObj>
              </mc:Choice>
              <mc:Fallback>
                <p:oleObj name="Equation" r:id="rId9" imgW="4813300" imgH="1600200" progId="Equation.DSMT4">
                  <p:embed/>
                  <p:pic>
                    <p:nvPicPr>
                      <p:cNvPr id="0" name="Picture 373" descr="f prime (x) = lim_(h right arrow 0) ((abs(x + h) minus (abs(x)))/h) = lim_(h right arrow 0) (((x + h) minus x)/h) = lim_(h right arrow 0) (h/h) =  lim_(h right arrow 0)  1 = 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6450" y="3436938"/>
                        <a:ext cx="4722813" cy="1569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6EA5FA73-447A-4899-96F9-C5F9F064DBAF}"/>
              </a:ext>
            </a:extLst>
          </p:cNvPr>
          <p:cNvSpPr>
            <a:spLocks noGrp="1"/>
          </p:cNvSpPr>
          <p:nvPr>
            <p:ph sz="quarter" idx="32"/>
          </p:nvPr>
        </p:nvSpPr>
        <p:spPr>
          <a:xfrm>
            <a:off x="736600" y="5349231"/>
            <a:ext cx="5235575" cy="335926"/>
          </a:xfrm>
        </p:spPr>
        <p:txBody>
          <a:bodyPr/>
          <a:lstStyle/>
          <a:p>
            <a:r>
              <a:rPr lang="en-US" dirty="0"/>
              <a:t>and so </a:t>
            </a:r>
            <a:r>
              <a:rPr lang="en-US" i="1" dirty="0"/>
              <a:t>f</a:t>
            </a:r>
            <a:r>
              <a:rPr lang="en-US" dirty="0"/>
              <a:t> is differentiable for any </a:t>
            </a:r>
            <a:r>
              <a:rPr lang="en-US" i="1" dirty="0"/>
              <a:t>x</a:t>
            </a:r>
            <a:r>
              <a:rPr lang="en-US" dirty="0"/>
              <a:t> &gt; 0.</a:t>
            </a:r>
          </a:p>
        </p:txBody>
      </p:sp>
    </p:spTree>
    <p:extLst>
      <p:ext uri="{BB962C8B-B14F-4D97-AF65-F5344CB8AC3E}">
        <p14:creationId xmlns:p14="http://schemas.microsoft.com/office/powerpoint/2010/main" val="124248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07AFD-3E3C-43A7-8E34-11B04DA49EED}"/>
              </a:ext>
            </a:extLst>
          </p:cNvPr>
          <p:cNvSpPr>
            <a:spLocks noGrp="1"/>
          </p:cNvSpPr>
          <p:nvPr>
            <p:ph type="title"/>
          </p:nvPr>
        </p:nvSpPr>
        <p:spPr/>
        <p:txBody>
          <a:bodyPr/>
          <a:lstStyle/>
          <a:p>
            <a:r>
              <a:rPr lang="en-US" altLang="en-US" dirty="0"/>
              <a:t>Example 5 – Solution</a:t>
            </a:r>
            <a:r>
              <a:rPr lang="en-US" altLang="en-US" i="1" dirty="0"/>
              <a:t> </a:t>
            </a:r>
            <a:r>
              <a:rPr lang="en-US" altLang="en-US" b="0" dirty="0"/>
              <a:t>(1 of 4)</a:t>
            </a:r>
            <a:endParaRPr lang="en-IN" b="0" dirty="0"/>
          </a:p>
        </p:txBody>
      </p:sp>
      <p:sp>
        <p:nvSpPr>
          <p:cNvPr id="3" name="Content Placeholder 2">
            <a:extLst>
              <a:ext uri="{FF2B5EF4-FFF2-40B4-BE49-F238E27FC236}">
                <a16:creationId xmlns="" xmlns:a16="http://schemas.microsoft.com/office/drawing/2014/main" id="{2EF28C33-9FC4-46B9-B371-1BDBA351350D}"/>
              </a:ext>
            </a:extLst>
          </p:cNvPr>
          <p:cNvSpPr>
            <a:spLocks noGrp="1"/>
          </p:cNvSpPr>
          <p:nvPr>
            <p:ph sz="quarter" idx="23"/>
          </p:nvPr>
        </p:nvSpPr>
        <p:spPr>
          <a:xfrm>
            <a:off x="736600" y="1289050"/>
            <a:ext cx="3673475" cy="320675"/>
          </a:xfrm>
        </p:spPr>
        <p:txBody>
          <a:bodyPr/>
          <a:lstStyle/>
          <a:p>
            <a:r>
              <a:rPr lang="en-US" dirty="0"/>
              <a:t>Similarly, for </a:t>
            </a:r>
            <a:r>
              <a:rPr lang="en-US" i="1" dirty="0"/>
              <a:t>x</a:t>
            </a:r>
            <a:r>
              <a:rPr lang="en-US" dirty="0"/>
              <a:t> &lt; 0 we have</a:t>
            </a:r>
            <a:endParaRPr lang="en-IN" dirty="0"/>
          </a:p>
        </p:txBody>
      </p:sp>
      <p:graphicFrame>
        <p:nvGraphicFramePr>
          <p:cNvPr id="20" name="Content Placeholder 19" descr="abs(x) = negative x">
            <a:extLst>
              <a:ext uri="{FF2B5EF4-FFF2-40B4-BE49-F238E27FC236}">
                <a16:creationId xmlns="" xmlns:a16="http://schemas.microsoft.com/office/drawing/2014/main" id="{DBC4522E-CF1D-4937-9B95-CCE9B26BFD7A}"/>
              </a:ext>
            </a:extLst>
          </p:cNvPr>
          <p:cNvGraphicFramePr>
            <a:graphicFrameLocks noGrp="1" noChangeAspect="1"/>
          </p:cNvGraphicFramePr>
          <p:nvPr>
            <p:ph sz="quarter" idx="24"/>
            <p:extLst>
              <p:ext uri="{D42A27DB-BD31-4B8C-83A1-F6EECF244321}">
                <p14:modId xmlns:p14="http://schemas.microsoft.com/office/powerpoint/2010/main" val="1480825348"/>
              </p:ext>
            </p:extLst>
          </p:nvPr>
        </p:nvGraphicFramePr>
        <p:xfrm>
          <a:off x="4448175" y="1250950"/>
          <a:ext cx="984250" cy="423863"/>
        </p:xfrm>
        <a:graphic>
          <a:graphicData uri="http://schemas.openxmlformats.org/presentationml/2006/ole">
            <mc:AlternateContent xmlns:mc="http://schemas.openxmlformats.org/markup-compatibility/2006">
              <mc:Choice xmlns:v="urn:schemas-microsoft-com:vml" Requires="v">
                <p:oleObj spid="_x0000_s456006" name="Equation" r:id="rId3" imgW="1002865" imgH="431613" progId="Equation.DSMT4">
                  <p:embed/>
                </p:oleObj>
              </mc:Choice>
              <mc:Fallback>
                <p:oleObj name="Equation" r:id="rId3" imgW="1002865" imgH="431613" progId="Equation.DSMT4">
                  <p:embed/>
                  <p:pic>
                    <p:nvPicPr>
                      <p:cNvPr id="0" name="Picture 278" descr="abs(x) = negative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1250950"/>
                        <a:ext cx="9842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7642B69D-0882-4AB0-B19A-12BDAAB80E32}"/>
              </a:ext>
            </a:extLst>
          </p:cNvPr>
          <p:cNvSpPr>
            <a:spLocks noGrp="1"/>
          </p:cNvSpPr>
          <p:nvPr>
            <p:ph sz="quarter" idx="25"/>
          </p:nvPr>
        </p:nvSpPr>
        <p:spPr>
          <a:xfrm>
            <a:off x="5528436" y="1279526"/>
            <a:ext cx="5895975" cy="320674"/>
          </a:xfrm>
        </p:spPr>
        <p:txBody>
          <a:bodyPr/>
          <a:lstStyle/>
          <a:p>
            <a:r>
              <a:rPr lang="en-US" dirty="0"/>
              <a:t>and </a:t>
            </a:r>
            <a:r>
              <a:rPr lang="en-US" i="1" dirty="0"/>
              <a:t>h</a:t>
            </a:r>
            <a:r>
              <a:rPr lang="en-US" dirty="0"/>
              <a:t> can be chosen small enough that</a:t>
            </a:r>
            <a:endParaRPr lang="en-IN" dirty="0"/>
          </a:p>
        </p:txBody>
      </p:sp>
      <p:sp>
        <p:nvSpPr>
          <p:cNvPr id="6" name="Content Placeholder 5">
            <a:extLst>
              <a:ext uri="{FF2B5EF4-FFF2-40B4-BE49-F238E27FC236}">
                <a16:creationId xmlns="" xmlns:a16="http://schemas.microsoft.com/office/drawing/2014/main" id="{BF856052-0CD7-40B8-9EE8-176192D1D007}"/>
              </a:ext>
            </a:extLst>
          </p:cNvPr>
          <p:cNvSpPr>
            <a:spLocks noGrp="1"/>
          </p:cNvSpPr>
          <p:nvPr>
            <p:ph sz="quarter" idx="26"/>
          </p:nvPr>
        </p:nvSpPr>
        <p:spPr>
          <a:xfrm>
            <a:off x="736600" y="1772477"/>
            <a:ext cx="2254250" cy="320674"/>
          </a:xfrm>
        </p:spPr>
        <p:txBody>
          <a:bodyPr/>
          <a:lstStyle/>
          <a:p>
            <a:r>
              <a:rPr lang="en-US" i="1" dirty="0"/>
              <a:t>x </a:t>
            </a:r>
            <a:r>
              <a:rPr lang="en-US" dirty="0"/>
              <a:t>+</a:t>
            </a:r>
            <a:r>
              <a:rPr lang="en-US" i="1" dirty="0"/>
              <a:t> h</a:t>
            </a:r>
            <a:r>
              <a:rPr lang="en-US" dirty="0"/>
              <a:t> &lt; 0 and so</a:t>
            </a:r>
            <a:endParaRPr lang="en-IN" dirty="0"/>
          </a:p>
        </p:txBody>
      </p:sp>
      <p:graphicFrame>
        <p:nvGraphicFramePr>
          <p:cNvPr id="22" name="Content Placeholder 21" descr="abs(x + h) = negative (x + h).">
            <a:extLst>
              <a:ext uri="{FF2B5EF4-FFF2-40B4-BE49-F238E27FC236}">
                <a16:creationId xmlns="" xmlns:a16="http://schemas.microsoft.com/office/drawing/2014/main" id="{BCC41192-665C-4028-9F0C-11F911757C28}"/>
              </a:ext>
            </a:extLst>
          </p:cNvPr>
          <p:cNvGraphicFramePr>
            <a:graphicFrameLocks noGrp="1" noChangeAspect="1"/>
          </p:cNvGraphicFramePr>
          <p:nvPr>
            <p:ph sz="quarter" idx="27"/>
            <p:extLst>
              <p:ext uri="{D42A27DB-BD31-4B8C-83A1-F6EECF244321}">
                <p14:modId xmlns:p14="http://schemas.microsoft.com/office/powerpoint/2010/main" val="2845333841"/>
              </p:ext>
            </p:extLst>
          </p:nvPr>
        </p:nvGraphicFramePr>
        <p:xfrm>
          <a:off x="2957513" y="1739900"/>
          <a:ext cx="2251075" cy="427038"/>
        </p:xfrm>
        <a:graphic>
          <a:graphicData uri="http://schemas.openxmlformats.org/presentationml/2006/ole">
            <mc:AlternateContent xmlns:mc="http://schemas.openxmlformats.org/markup-compatibility/2006">
              <mc:Choice xmlns:v="urn:schemas-microsoft-com:vml" Requires="v">
                <p:oleObj spid="_x0000_s456007" name="Equation" r:id="rId5" imgW="2273300" imgH="431800" progId="Equation.DSMT4">
                  <p:embed/>
                </p:oleObj>
              </mc:Choice>
              <mc:Fallback>
                <p:oleObj name="Equation" r:id="rId5" imgW="2273300" imgH="431800" progId="Equation.DSMT4">
                  <p:embed/>
                  <p:pic>
                    <p:nvPicPr>
                      <p:cNvPr id="0" name="Picture 279" descr="abs(x + h) = negative (x + h)"/>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513" y="1739900"/>
                        <a:ext cx="2251075"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8470BC5C-4226-4AEF-B7A1-2ECD6751CA11}"/>
              </a:ext>
            </a:extLst>
          </p:cNvPr>
          <p:cNvSpPr>
            <a:spLocks noGrp="1"/>
          </p:cNvSpPr>
          <p:nvPr>
            <p:ph sz="quarter" idx="28"/>
          </p:nvPr>
        </p:nvSpPr>
        <p:spPr>
          <a:xfrm>
            <a:off x="736601" y="2485030"/>
            <a:ext cx="2730500" cy="320674"/>
          </a:xfrm>
        </p:spPr>
        <p:txBody>
          <a:bodyPr/>
          <a:lstStyle/>
          <a:p>
            <a:r>
              <a:rPr lang="en-US" dirty="0"/>
              <a:t>Therefore, for </a:t>
            </a:r>
            <a:r>
              <a:rPr lang="en-US" i="1" dirty="0"/>
              <a:t>x</a:t>
            </a:r>
            <a:r>
              <a:rPr lang="en-US" dirty="0"/>
              <a:t> &lt; 0,</a:t>
            </a:r>
            <a:endParaRPr lang="en-IN" dirty="0"/>
          </a:p>
        </p:txBody>
      </p:sp>
      <p:graphicFrame>
        <p:nvGraphicFramePr>
          <p:cNvPr id="24" name="Content Placeholder 23" descr="f prime(x) = lim_(h right arrow 0) ((abs(x + h) minus abs(x))∕h) = lim_(h right arrow 0) (((negative (x + h)) minus (negative x))∕h) = lim_(h right arrow 0) ((negative h)∕h) = lim_(h right arrow 0) (negative 1) = (negative 1)">
            <a:extLst>
              <a:ext uri="{FF2B5EF4-FFF2-40B4-BE49-F238E27FC236}">
                <a16:creationId xmlns="" xmlns:a16="http://schemas.microsoft.com/office/drawing/2014/main" id="{4D73C2FB-BACC-4E81-B2DE-77796A2B8779}"/>
              </a:ext>
            </a:extLst>
          </p:cNvPr>
          <p:cNvGraphicFramePr>
            <a:graphicFrameLocks noGrp="1" noChangeAspect="1"/>
          </p:cNvGraphicFramePr>
          <p:nvPr>
            <p:ph sz="quarter" idx="29"/>
            <p:extLst>
              <p:ext uri="{D42A27DB-BD31-4B8C-83A1-F6EECF244321}">
                <p14:modId xmlns:p14="http://schemas.microsoft.com/office/powerpoint/2010/main" val="931126076"/>
              </p:ext>
            </p:extLst>
          </p:nvPr>
        </p:nvGraphicFramePr>
        <p:xfrm>
          <a:off x="2986087" y="3135994"/>
          <a:ext cx="3487283" cy="2367284"/>
        </p:xfrm>
        <a:graphic>
          <a:graphicData uri="http://schemas.openxmlformats.org/presentationml/2006/ole">
            <mc:AlternateContent xmlns:mc="http://schemas.openxmlformats.org/markup-compatibility/2006">
              <mc:Choice xmlns:v="urn:schemas-microsoft-com:vml" Requires="v">
                <p:oleObj spid="_x0000_s456008" name="Equation" r:id="rId7" imgW="3568700" imgH="2425700" progId="Equation.DSMT4">
                  <p:embed/>
                </p:oleObj>
              </mc:Choice>
              <mc:Fallback>
                <p:oleObj name="Equation" r:id="rId7" imgW="3568700" imgH="2425700" progId="Equation.DSMT4">
                  <p:embed/>
                  <p:pic>
                    <p:nvPicPr>
                      <p:cNvPr id="0" name="Picture 280" descr="f prime (x) = lim_(h right arrow 0) ((abs(x + h) minus (negative x)/h) = lim_(h right arrow 0) (((negative (x + h)) minus (negative x))/h) = lim_(h right arrow 0)  ((negative h)/h) = lim_(h right arrow 0) (negative 1) = (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6087" y="3135994"/>
                        <a:ext cx="3487283" cy="2367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5587DF98-0880-4B79-9649-49A32976AAC8}"/>
              </a:ext>
            </a:extLst>
          </p:cNvPr>
          <p:cNvSpPr>
            <a:spLocks noGrp="1"/>
          </p:cNvSpPr>
          <p:nvPr>
            <p:ph sz="quarter" idx="30"/>
          </p:nvPr>
        </p:nvSpPr>
        <p:spPr>
          <a:xfrm>
            <a:off x="736601" y="5754915"/>
            <a:ext cx="5226049" cy="333515"/>
          </a:xfrm>
        </p:spPr>
        <p:txBody>
          <a:bodyPr/>
          <a:lstStyle/>
          <a:p>
            <a:r>
              <a:rPr lang="en-US" dirty="0"/>
              <a:t>and so </a:t>
            </a:r>
            <a:r>
              <a:rPr lang="en-US" i="1" dirty="0"/>
              <a:t>f </a:t>
            </a:r>
            <a:r>
              <a:rPr lang="en-US" dirty="0"/>
              <a:t>is differentiable for any </a:t>
            </a:r>
            <a:r>
              <a:rPr lang="en-US" i="1" dirty="0"/>
              <a:t>x</a:t>
            </a:r>
            <a:r>
              <a:rPr lang="en-US" dirty="0"/>
              <a:t> &lt; 0.</a:t>
            </a:r>
            <a:endParaRPr lang="en-IN" dirty="0"/>
          </a:p>
        </p:txBody>
      </p:sp>
    </p:spTree>
    <p:extLst>
      <p:ext uri="{BB962C8B-B14F-4D97-AF65-F5344CB8AC3E}">
        <p14:creationId xmlns:p14="http://schemas.microsoft.com/office/powerpoint/2010/main" val="380366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3E47A9-8F70-468B-AA6D-81CC904FB08C}"/>
              </a:ext>
            </a:extLst>
          </p:cNvPr>
          <p:cNvSpPr>
            <a:spLocks noGrp="1"/>
          </p:cNvSpPr>
          <p:nvPr>
            <p:ph type="title"/>
          </p:nvPr>
        </p:nvSpPr>
        <p:spPr>
          <a:xfrm>
            <a:off x="838200" y="384048"/>
            <a:ext cx="10515600" cy="672105"/>
          </a:xfrm>
        </p:spPr>
        <p:txBody>
          <a:bodyPr/>
          <a:lstStyle/>
          <a:p>
            <a:r>
              <a:rPr lang="en-US" altLang="en-US" dirty="0"/>
              <a:t>Example 5 – Solution</a:t>
            </a:r>
            <a:r>
              <a:rPr lang="en-US" altLang="en-US" i="1" dirty="0"/>
              <a:t> </a:t>
            </a:r>
            <a:r>
              <a:rPr lang="en-US" altLang="en-US" b="0" dirty="0"/>
              <a:t>(2 of 4)</a:t>
            </a:r>
            <a:endParaRPr lang="en-IN" dirty="0"/>
          </a:p>
        </p:txBody>
      </p:sp>
      <p:sp>
        <p:nvSpPr>
          <p:cNvPr id="3" name="Content Placeholder 2">
            <a:extLst>
              <a:ext uri="{FF2B5EF4-FFF2-40B4-BE49-F238E27FC236}">
                <a16:creationId xmlns="" xmlns:a16="http://schemas.microsoft.com/office/drawing/2014/main" id="{09DCB536-FEC7-444F-BF61-94EDFC0A5D04}"/>
              </a:ext>
            </a:extLst>
          </p:cNvPr>
          <p:cNvSpPr>
            <a:spLocks noGrp="1"/>
          </p:cNvSpPr>
          <p:nvPr>
            <p:ph sz="quarter" idx="23"/>
          </p:nvPr>
        </p:nvSpPr>
        <p:spPr>
          <a:xfrm>
            <a:off x="736600" y="1289050"/>
            <a:ext cx="4368800" cy="330200"/>
          </a:xfrm>
        </p:spPr>
        <p:txBody>
          <a:bodyPr/>
          <a:lstStyle/>
          <a:p>
            <a:r>
              <a:rPr lang="en-US" dirty="0"/>
              <a:t>For </a:t>
            </a:r>
            <a:r>
              <a:rPr lang="en-US" i="1" dirty="0"/>
              <a:t>x</a:t>
            </a:r>
            <a:r>
              <a:rPr lang="en-US" dirty="0"/>
              <a:t> = 0 we have to investigate</a:t>
            </a:r>
            <a:endParaRPr lang="en-IN" dirty="0"/>
          </a:p>
        </p:txBody>
      </p:sp>
      <p:graphicFrame>
        <p:nvGraphicFramePr>
          <p:cNvPr id="12" name="Content Placeholder 11" descr="f prime(0) = lim_(h right arrow 0) ((f(0 + h) minus f(0))∕h) = lim_(h right arrow 0) ((abs(0 + h) minus abs(0))∕h) = lim_(h right arrow 0)((abs(h))∕h) (Caption). (if it exists)">
            <a:extLst>
              <a:ext uri="{FF2B5EF4-FFF2-40B4-BE49-F238E27FC236}">
                <a16:creationId xmlns="" xmlns:a16="http://schemas.microsoft.com/office/drawing/2014/main" id="{F9EE087B-4DD3-42DD-9D89-DF032FD889B6}"/>
              </a:ext>
            </a:extLst>
          </p:cNvPr>
          <p:cNvGraphicFramePr>
            <a:graphicFrameLocks noGrp="1" noChangeAspect="1"/>
          </p:cNvGraphicFramePr>
          <p:nvPr>
            <p:ph sz="quarter" idx="24"/>
            <p:extLst>
              <p:ext uri="{D42A27DB-BD31-4B8C-83A1-F6EECF244321}">
                <p14:modId xmlns:p14="http://schemas.microsoft.com/office/powerpoint/2010/main" val="420605248"/>
              </p:ext>
            </p:extLst>
          </p:nvPr>
        </p:nvGraphicFramePr>
        <p:xfrm>
          <a:off x="3866423" y="1857374"/>
          <a:ext cx="4994597" cy="1495426"/>
        </p:xfrm>
        <a:graphic>
          <a:graphicData uri="http://schemas.openxmlformats.org/presentationml/2006/ole">
            <mc:AlternateContent xmlns:mc="http://schemas.openxmlformats.org/markup-compatibility/2006">
              <mc:Choice xmlns:v="urn:schemas-microsoft-com:vml" Requires="v">
                <p:oleObj spid="_x0000_s457018" name="Equation" r:id="rId3" imgW="5600700" imgH="1676400" progId="Equation.DSMT4">
                  <p:embed/>
                </p:oleObj>
              </mc:Choice>
              <mc:Fallback>
                <p:oleObj name="Equation" r:id="rId3" imgW="5600700" imgH="1676400" progId="Equation.DSMT4">
                  <p:embed/>
                  <p:pic>
                    <p:nvPicPr>
                      <p:cNvPr id="0" name="Picture 266" descr="f prime (0) = lim_(h right arrow 0) (((f(0 + h) minus f(0))/h) = lim_(h right arrow 0) (((abs(0 + h)) minus abs(0))/h) = lim_(h right arrow 0)((abs(h)/h) (if it exists)"/>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423" y="1857374"/>
                        <a:ext cx="4994597" cy="1495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14460638-F44A-4F83-91D6-D2821678C223}"/>
              </a:ext>
            </a:extLst>
          </p:cNvPr>
          <p:cNvSpPr>
            <a:spLocks noGrp="1"/>
          </p:cNvSpPr>
          <p:nvPr>
            <p:ph sz="quarter" idx="25"/>
          </p:nvPr>
        </p:nvSpPr>
        <p:spPr>
          <a:xfrm>
            <a:off x="736600" y="3567146"/>
            <a:ext cx="6788912" cy="360297"/>
          </a:xfrm>
        </p:spPr>
        <p:txBody>
          <a:bodyPr/>
          <a:lstStyle/>
          <a:p>
            <a:r>
              <a:rPr lang="en-US" dirty="0"/>
              <a:t>Let’s compute the left and right limits separately:</a:t>
            </a:r>
            <a:endParaRPr lang="en-IN" dirty="0"/>
          </a:p>
        </p:txBody>
      </p:sp>
      <p:graphicFrame>
        <p:nvGraphicFramePr>
          <p:cNvPr id="14" name="Content Placeholder 13" descr="lim_(h right arrow (0^+)) ((abs(h))∕h) = lim_(h right arrow (0^+) (h∕h) = lim_(h right arrow (0^+)) 1 = 1&#10;">
            <a:extLst>
              <a:ext uri="{FF2B5EF4-FFF2-40B4-BE49-F238E27FC236}">
                <a16:creationId xmlns="" xmlns:a16="http://schemas.microsoft.com/office/drawing/2014/main" id="{AD92ADCF-9902-497F-8430-211BF46E4206}"/>
              </a:ext>
            </a:extLst>
          </p:cNvPr>
          <p:cNvGraphicFramePr>
            <a:graphicFrameLocks noGrp="1" noChangeAspect="1"/>
          </p:cNvGraphicFramePr>
          <p:nvPr>
            <p:ph sz="quarter" idx="26"/>
            <p:extLst>
              <p:ext uri="{D42A27DB-BD31-4B8C-83A1-F6EECF244321}">
                <p14:modId xmlns:p14="http://schemas.microsoft.com/office/powerpoint/2010/main" val="1361208865"/>
              </p:ext>
            </p:extLst>
          </p:nvPr>
        </p:nvGraphicFramePr>
        <p:xfrm>
          <a:off x="4349976" y="4114180"/>
          <a:ext cx="3415167" cy="790500"/>
        </p:xfrm>
        <a:graphic>
          <a:graphicData uri="http://schemas.openxmlformats.org/presentationml/2006/ole">
            <mc:AlternateContent xmlns:mc="http://schemas.openxmlformats.org/markup-compatibility/2006">
              <mc:Choice xmlns:v="urn:schemas-microsoft-com:vml" Requires="v">
                <p:oleObj spid="_x0000_s457019" name="Equation" r:id="rId5" imgW="3403600" imgH="787400" progId="Equation.DSMT4">
                  <p:embed/>
                </p:oleObj>
              </mc:Choice>
              <mc:Fallback>
                <p:oleObj name="Equation" r:id="rId5" imgW="3403600" imgH="787400" progId="Equation.DSMT4">
                  <p:embed/>
                  <p:pic>
                    <p:nvPicPr>
                      <p:cNvPr id="0" name="Picture 267" descr="lim_(h right arrow (0^+)) ((abs(h))/h) = lim_(h right arrow (0^+)(h/h) = lim_(h right arrow (0^+)) 1 = 1&#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976" y="4114180"/>
                        <a:ext cx="3415167" cy="7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9E2C4449-7B53-44EA-BE7F-012C470D33BE}"/>
              </a:ext>
            </a:extLst>
          </p:cNvPr>
          <p:cNvSpPr>
            <a:spLocks noGrp="1"/>
          </p:cNvSpPr>
          <p:nvPr>
            <p:ph sz="quarter" idx="27"/>
          </p:nvPr>
        </p:nvSpPr>
        <p:spPr>
          <a:xfrm>
            <a:off x="736600" y="4830762"/>
            <a:ext cx="635000" cy="390461"/>
          </a:xfrm>
        </p:spPr>
        <p:txBody>
          <a:bodyPr/>
          <a:lstStyle/>
          <a:p>
            <a:r>
              <a:rPr lang="en-US" dirty="0"/>
              <a:t>and</a:t>
            </a:r>
            <a:endParaRPr lang="en-IN" dirty="0"/>
          </a:p>
        </p:txBody>
      </p:sp>
      <p:graphicFrame>
        <p:nvGraphicFramePr>
          <p:cNvPr id="16" name="Content Placeholder 15" descr="lim_(h right arrow (0^negative)) ((abs(h))∕h) = lim_(h right arrow (0^negative) (negative h∕h) = lim_(h right arrow (0^negative)) (negative 1) = negative 1&#10;">
            <a:extLst>
              <a:ext uri="{FF2B5EF4-FFF2-40B4-BE49-F238E27FC236}">
                <a16:creationId xmlns="" xmlns:a16="http://schemas.microsoft.com/office/drawing/2014/main" id="{170211D2-4BD5-4ED4-BE30-54EF8A5BA9D5}"/>
              </a:ext>
            </a:extLst>
          </p:cNvPr>
          <p:cNvGraphicFramePr>
            <a:graphicFrameLocks noGrp="1" noChangeAspect="1"/>
          </p:cNvGraphicFramePr>
          <p:nvPr>
            <p:ph sz="quarter" idx="28"/>
            <p:extLst>
              <p:ext uri="{D42A27DB-BD31-4B8C-83A1-F6EECF244321}">
                <p14:modId xmlns:p14="http://schemas.microsoft.com/office/powerpoint/2010/main" val="3008406241"/>
              </p:ext>
            </p:extLst>
          </p:nvPr>
        </p:nvGraphicFramePr>
        <p:xfrm>
          <a:off x="4147776" y="5250251"/>
          <a:ext cx="3987769" cy="747076"/>
        </p:xfrm>
        <a:graphic>
          <a:graphicData uri="http://schemas.openxmlformats.org/presentationml/2006/ole">
            <mc:AlternateContent xmlns:mc="http://schemas.openxmlformats.org/markup-compatibility/2006">
              <mc:Choice xmlns:v="urn:schemas-microsoft-com:vml" Requires="v">
                <p:oleObj spid="_x0000_s457020" name="Equation" r:id="rId7" imgW="4203700" imgH="787400" progId="Equation.DSMT4">
                  <p:embed/>
                </p:oleObj>
              </mc:Choice>
              <mc:Fallback>
                <p:oleObj name="Equation" r:id="rId7" imgW="4203700" imgH="787400" progId="Equation.DSMT4">
                  <p:embed/>
                  <p:pic>
                    <p:nvPicPr>
                      <p:cNvPr id="0" name="Picture 268" descr="lim_(h right arrow (0^+)) ((abs(h))/h) = lim_(h right arrow (0^+)(h/h) = lim_(h right arrow (0^+)) (negative 1) = negative 1&#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7776" y="5250251"/>
                        <a:ext cx="3987769" cy="7470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3871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7C905-B0F2-4751-9808-E23C4E989B2C}"/>
              </a:ext>
            </a:extLst>
          </p:cNvPr>
          <p:cNvSpPr>
            <a:spLocks noGrp="1"/>
          </p:cNvSpPr>
          <p:nvPr>
            <p:ph type="title"/>
          </p:nvPr>
        </p:nvSpPr>
        <p:spPr/>
        <p:txBody>
          <a:bodyPr/>
          <a:lstStyle/>
          <a:p>
            <a:r>
              <a:rPr lang="en-US" altLang="en-US" dirty="0"/>
              <a:t>Example 5 – Solution</a:t>
            </a:r>
            <a:r>
              <a:rPr lang="en-US" altLang="en-US" i="1" dirty="0"/>
              <a:t> </a:t>
            </a:r>
            <a:r>
              <a:rPr lang="en-US" altLang="en-US" b="0" dirty="0"/>
              <a:t>(3 of 4)</a:t>
            </a:r>
            <a:endParaRPr lang="en-IN" dirty="0"/>
          </a:p>
        </p:txBody>
      </p:sp>
      <p:sp>
        <p:nvSpPr>
          <p:cNvPr id="3" name="Content Placeholder 2">
            <a:extLst>
              <a:ext uri="{FF2B5EF4-FFF2-40B4-BE49-F238E27FC236}">
                <a16:creationId xmlns="" xmlns:a16="http://schemas.microsoft.com/office/drawing/2014/main" id="{EC0171BD-ECB1-4DCC-A2ED-C8E4E50B88CD}"/>
              </a:ext>
            </a:extLst>
          </p:cNvPr>
          <p:cNvSpPr>
            <a:spLocks noGrp="1"/>
          </p:cNvSpPr>
          <p:nvPr>
            <p:ph sz="quarter" idx="12"/>
          </p:nvPr>
        </p:nvSpPr>
        <p:spPr>
          <a:xfrm>
            <a:off x="741972" y="1292277"/>
            <a:ext cx="4209740" cy="322790"/>
          </a:xfrm>
        </p:spPr>
        <p:txBody>
          <a:bodyPr/>
          <a:lstStyle/>
          <a:p>
            <a:pPr>
              <a:defRPr/>
            </a:pPr>
            <a:r>
              <a:rPr lang="en-US" dirty="0"/>
              <a:t>Since these limits are different,</a:t>
            </a:r>
            <a:endParaRPr lang="en-IN" dirty="0"/>
          </a:p>
        </p:txBody>
      </p:sp>
      <p:graphicFrame>
        <p:nvGraphicFramePr>
          <p:cNvPr id="10" name="Content Placeholder 11" descr="f prime (0)">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13"/>
            <p:extLst>
              <p:ext uri="{D42A27DB-BD31-4B8C-83A1-F6EECF244321}">
                <p14:modId xmlns:p14="http://schemas.microsoft.com/office/powerpoint/2010/main" val="861819786"/>
              </p:ext>
            </p:extLst>
          </p:nvPr>
        </p:nvGraphicFramePr>
        <p:xfrm>
          <a:off x="4953000" y="1303338"/>
          <a:ext cx="601663" cy="346075"/>
        </p:xfrm>
        <a:graphic>
          <a:graphicData uri="http://schemas.openxmlformats.org/presentationml/2006/ole">
            <mc:AlternateContent xmlns:mc="http://schemas.openxmlformats.org/markup-compatibility/2006">
              <mc:Choice xmlns:v="urn:schemas-microsoft-com:vml" Requires="v">
                <p:oleObj spid="_x0000_s457991" name="Equation" r:id="rId3" imgW="596900" imgH="342900" progId="Equation.DSMT4">
                  <p:embed/>
                </p:oleObj>
              </mc:Choice>
              <mc:Fallback>
                <p:oleObj name="Equation" r:id="rId3" imgW="596900" imgH="342900" progId="Equation.DSMT4">
                  <p:embed/>
                  <p:pic>
                    <p:nvPicPr>
                      <p:cNvPr id="0" name="Picture 199" descr="f prime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303338"/>
                        <a:ext cx="601663"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14"/>
          </p:nvPr>
        </p:nvSpPr>
        <p:spPr>
          <a:xfrm>
            <a:off x="5632413" y="1299656"/>
            <a:ext cx="5874278" cy="315411"/>
          </a:xfrm>
        </p:spPr>
        <p:txBody>
          <a:bodyPr/>
          <a:lstStyle/>
          <a:p>
            <a:r>
              <a:rPr lang="en-US" dirty="0"/>
              <a:t>does not exist. Thus </a:t>
            </a:r>
            <a:r>
              <a:rPr lang="en-US" i="1" dirty="0"/>
              <a:t>f</a:t>
            </a:r>
            <a:r>
              <a:rPr lang="en-US" dirty="0"/>
              <a:t> is differentiable at all</a:t>
            </a:r>
            <a:endParaRPr lang="en-IN" dirty="0"/>
          </a:p>
        </p:txBody>
      </p:sp>
      <p:sp>
        <p:nvSpPr>
          <p:cNvPr id="7" name="Content Placeholder 6"/>
          <p:cNvSpPr>
            <a:spLocks noGrp="1"/>
          </p:cNvSpPr>
          <p:nvPr>
            <p:ph sz="quarter" idx="15"/>
          </p:nvPr>
        </p:nvSpPr>
        <p:spPr>
          <a:xfrm>
            <a:off x="741971" y="1717092"/>
            <a:ext cx="1798029" cy="753834"/>
          </a:xfrm>
        </p:spPr>
        <p:txBody>
          <a:bodyPr/>
          <a:lstStyle/>
          <a:p>
            <a:pPr>
              <a:defRPr/>
            </a:pPr>
            <a:r>
              <a:rPr lang="en-US" i="1" dirty="0"/>
              <a:t>x</a:t>
            </a:r>
            <a:r>
              <a:rPr lang="en-US" dirty="0"/>
              <a:t> except 0.</a:t>
            </a:r>
          </a:p>
          <a:p>
            <a:pPr>
              <a:defRPr/>
            </a:pPr>
            <a:r>
              <a:rPr lang="en-US" dirty="0"/>
              <a:t>A formula for</a:t>
            </a:r>
            <a:endParaRPr lang="en-IN" dirty="0"/>
          </a:p>
        </p:txBody>
      </p:sp>
      <p:graphicFrame>
        <p:nvGraphicFramePr>
          <p:cNvPr id="17" name="Content Placeholder 11" descr="f prime">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16"/>
            <p:extLst>
              <p:ext uri="{D42A27DB-BD31-4B8C-83A1-F6EECF244321}">
                <p14:modId xmlns:p14="http://schemas.microsoft.com/office/powerpoint/2010/main" val="1964883992"/>
              </p:ext>
            </p:extLst>
          </p:nvPr>
        </p:nvGraphicFramePr>
        <p:xfrm>
          <a:off x="2549525" y="2184400"/>
          <a:ext cx="246063" cy="285750"/>
        </p:xfrm>
        <a:graphic>
          <a:graphicData uri="http://schemas.openxmlformats.org/presentationml/2006/ole">
            <mc:AlternateContent xmlns:mc="http://schemas.openxmlformats.org/markup-compatibility/2006">
              <mc:Choice xmlns:v="urn:schemas-microsoft-com:vml" Requires="v">
                <p:oleObj spid="_x0000_s457992" name="Equation" r:id="rId5" imgW="241195" imgH="279279" progId="Equation.DSMT4">
                  <p:embed/>
                </p:oleObj>
              </mc:Choice>
              <mc:Fallback>
                <p:oleObj name="Equation" r:id="rId5" imgW="241195" imgH="279279" progId="Equation.DSMT4">
                  <p:embed/>
                  <p:pic>
                    <p:nvPicPr>
                      <p:cNvPr id="0" name="Picture 200"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525" y="2184400"/>
                        <a:ext cx="2460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p:cNvSpPr>
            <a:spLocks noGrp="1"/>
          </p:cNvSpPr>
          <p:nvPr>
            <p:ph sz="quarter" idx="17"/>
          </p:nvPr>
        </p:nvSpPr>
        <p:spPr>
          <a:xfrm>
            <a:off x="2880646" y="2174826"/>
            <a:ext cx="1593753" cy="381647"/>
          </a:xfrm>
        </p:spPr>
        <p:txBody>
          <a:bodyPr/>
          <a:lstStyle/>
          <a:p>
            <a:r>
              <a:rPr lang="en-US" dirty="0"/>
              <a:t>is given by</a:t>
            </a:r>
            <a:endParaRPr lang="en-IN" dirty="0"/>
          </a:p>
        </p:txBody>
      </p:sp>
      <p:graphicFrame>
        <p:nvGraphicFramePr>
          <p:cNvPr id="12" name="Content Placeholder 11" descr="f prime(x) = 1 if x &gt; 0, and f(x) = negative 1 if x &lt; 0&#10;">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18"/>
            <p:extLst>
              <p:ext uri="{D42A27DB-BD31-4B8C-83A1-F6EECF244321}">
                <p14:modId xmlns:p14="http://schemas.microsoft.com/office/powerpoint/2010/main" val="1842584049"/>
              </p:ext>
            </p:extLst>
          </p:nvPr>
        </p:nvGraphicFramePr>
        <p:xfrm>
          <a:off x="1530350" y="2763838"/>
          <a:ext cx="2552700" cy="863600"/>
        </p:xfrm>
        <a:graphic>
          <a:graphicData uri="http://schemas.openxmlformats.org/presentationml/2006/ole">
            <mc:AlternateContent xmlns:mc="http://schemas.openxmlformats.org/markup-compatibility/2006">
              <mc:Choice xmlns:v="urn:schemas-microsoft-com:vml" Requires="v">
                <p:oleObj spid="_x0000_s457993" name="Equation" r:id="rId7" imgW="2552700" imgH="863600" progId="Equation.DSMT4">
                  <p:embed/>
                </p:oleObj>
              </mc:Choice>
              <mc:Fallback>
                <p:oleObj name="Equation" r:id="rId7" imgW="2552700" imgH="863600" progId="Equation.DSMT4">
                  <p:embed/>
                  <p:pic>
                    <p:nvPicPr>
                      <p:cNvPr id="0" name="Picture 201" descr="f prime (x) = {(1 if x &gt; 0), and (negative 1) if x &lt; 0)&#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0350" y="2763838"/>
                        <a:ext cx="2552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BB69460-8D5C-46BF-B210-7C2DEC8B1FEA}"/>
              </a:ext>
            </a:extLst>
          </p:cNvPr>
          <p:cNvSpPr>
            <a:spLocks noGrp="1"/>
          </p:cNvSpPr>
          <p:nvPr>
            <p:ph type="body" sz="quarter" idx="11"/>
          </p:nvPr>
        </p:nvSpPr>
        <p:spPr>
          <a:xfrm>
            <a:off x="733426" y="3981231"/>
            <a:ext cx="5143500" cy="371008"/>
          </a:xfrm>
        </p:spPr>
        <p:txBody>
          <a:bodyPr/>
          <a:lstStyle/>
          <a:p>
            <a:r>
              <a:rPr lang="en-US" sz="2400" dirty="0">
                <a:solidFill>
                  <a:srgbClr val="000000"/>
                </a:solidFill>
              </a:rPr>
              <a:t>and its graph is shown in Figure 5(b).</a:t>
            </a:r>
            <a:endParaRPr lang="en-IN" sz="2400" dirty="0">
              <a:solidFill>
                <a:srgbClr val="000000"/>
              </a:solidFill>
            </a:endParaRPr>
          </a:p>
        </p:txBody>
      </p:sp>
      <p:sp>
        <p:nvSpPr>
          <p:cNvPr id="8" name="Content Placeholder 7">
            <a:extLst>
              <a:ext uri="{FF2B5EF4-FFF2-40B4-BE49-F238E27FC236}">
                <a16:creationId xmlns="" xmlns:a16="http://schemas.microsoft.com/office/drawing/2014/main" id="{012A0C65-125E-483B-A243-355B6687838F}"/>
              </a:ext>
            </a:extLst>
          </p:cNvPr>
          <p:cNvSpPr>
            <a:spLocks noGrp="1"/>
          </p:cNvSpPr>
          <p:nvPr>
            <p:ph sz="quarter" idx="4294967295"/>
          </p:nvPr>
        </p:nvSpPr>
        <p:spPr>
          <a:xfrm>
            <a:off x="7241949" y="5089525"/>
            <a:ext cx="2624137" cy="311150"/>
          </a:xfrm>
        </p:spPr>
        <p:txBody>
          <a:bodyPr/>
          <a:lstStyle/>
          <a:p>
            <a:pPr algn="ctr"/>
            <a:r>
              <a:rPr lang="en-US" altLang="en-US" sz="1200" b="1" dirty="0"/>
              <a:t>Figure 5(b)</a:t>
            </a:r>
          </a:p>
        </p:txBody>
      </p:sp>
      <p:graphicFrame>
        <p:nvGraphicFramePr>
          <p:cNvPr id="24" name="Content Placeholder 23" descr="y = f prime(x)"/>
          <p:cNvGraphicFramePr>
            <a:graphicFrameLocks noGrp="1" noChangeAspect="1"/>
          </p:cNvGraphicFramePr>
          <p:nvPr>
            <p:ph sz="quarter" idx="4294967295"/>
            <p:extLst>
              <p:ext uri="{D42A27DB-BD31-4B8C-83A1-F6EECF244321}">
                <p14:modId xmlns:p14="http://schemas.microsoft.com/office/powerpoint/2010/main" val="1882805740"/>
              </p:ext>
            </p:extLst>
          </p:nvPr>
        </p:nvGraphicFramePr>
        <p:xfrm>
          <a:off x="8224796" y="4352239"/>
          <a:ext cx="803085" cy="260521"/>
        </p:xfrm>
        <a:graphic>
          <a:graphicData uri="http://schemas.openxmlformats.org/presentationml/2006/ole">
            <mc:AlternateContent xmlns:mc="http://schemas.openxmlformats.org/markup-compatibility/2006">
              <mc:Choice xmlns:v="urn:schemas-microsoft-com:vml" Requires="v">
                <p:oleObj spid="_x0000_s457994" name="Equation" r:id="rId9" imgW="863225" imgH="279279" progId="Equation.DSMT4">
                  <p:embed/>
                </p:oleObj>
              </mc:Choice>
              <mc:Fallback>
                <p:oleObj name="Equation" r:id="rId9" imgW="863225" imgH="279279" progId="Equation.DSMT4">
                  <p:embed/>
                  <p:pic>
                    <p:nvPicPr>
                      <p:cNvPr id="0" name="Picture 202" descr="y = f prime(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4796" y="4352239"/>
                        <a:ext cx="803085" cy="260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Content Placeholder 12" descr="The graph of y = f prime(x) is plotted on the x y coordinate plane. A horizontal line extends at y = negative 1 in the third quadrant, and ends with an open circle at (0, negative 1). A horizontal line extends at y = 1 in the first quadrant, and begins with an open circle at (0, 1). &#10;">
            <a:extLst>
              <a:ext uri="{FF2B5EF4-FFF2-40B4-BE49-F238E27FC236}">
                <a16:creationId xmlns="" xmlns:a16="http://schemas.microsoft.com/office/drawing/2014/main" id="{33A5B2DF-5010-45E0-9EE8-4CA1F80523D9}"/>
              </a:ext>
            </a:extLst>
          </p:cNvPr>
          <p:cNvPicPr>
            <a:picLocks noGrp="1" noChangeAspect="1"/>
          </p:cNvPicPr>
          <p:nvPr>
            <p:ph sz="quarter" idx="4294967295"/>
          </p:nvPr>
        </p:nvPicPr>
        <p:blipFill>
          <a:blip r:embed="rId11"/>
          <a:stretch>
            <a:fillRect/>
          </a:stretch>
        </p:blipFill>
        <p:spPr>
          <a:xfrm>
            <a:off x="6446044" y="1717092"/>
            <a:ext cx="3830637" cy="2408238"/>
          </a:xfrm>
          <a:prstGeom prst="rect">
            <a:avLst/>
          </a:prstGeom>
        </p:spPr>
      </p:pic>
    </p:spTree>
    <p:extLst>
      <p:ext uri="{BB962C8B-B14F-4D97-AF65-F5344CB8AC3E}">
        <p14:creationId xmlns:p14="http://schemas.microsoft.com/office/powerpoint/2010/main" val="372818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2.8</a:t>
            </a:r>
            <a:endParaRPr lang="en-IN" dirty="0"/>
          </a:p>
        </p:txBody>
      </p:sp>
      <p:sp>
        <p:nvSpPr>
          <p:cNvPr id="4" name="Text Placeholder 3"/>
          <p:cNvSpPr>
            <a:spLocks noGrp="1"/>
          </p:cNvSpPr>
          <p:nvPr>
            <p:ph type="body" sz="quarter" idx="11"/>
          </p:nvPr>
        </p:nvSpPr>
        <p:spPr/>
        <p:txBody>
          <a:bodyPr/>
          <a:lstStyle/>
          <a:p>
            <a:r>
              <a:rPr lang="en-IN" dirty="0" smtClean="0"/>
              <a:t>The Derivative as a Function</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5E883E-988A-4E8B-A6AA-6571F656F328}"/>
              </a:ext>
            </a:extLst>
          </p:cNvPr>
          <p:cNvSpPr>
            <a:spLocks noGrp="1"/>
          </p:cNvSpPr>
          <p:nvPr>
            <p:ph type="title"/>
          </p:nvPr>
        </p:nvSpPr>
        <p:spPr/>
        <p:txBody>
          <a:bodyPr/>
          <a:lstStyle/>
          <a:p>
            <a:r>
              <a:rPr lang="en-US" altLang="en-US" dirty="0"/>
              <a:t>Example 5 – Solution</a:t>
            </a:r>
            <a:r>
              <a:rPr lang="en-US" altLang="en-US" i="1" dirty="0"/>
              <a:t> </a:t>
            </a:r>
            <a:r>
              <a:rPr lang="en-US" altLang="en-US" b="0" dirty="0"/>
              <a:t>(4 of 4)</a:t>
            </a:r>
            <a:endParaRPr lang="en-IN" dirty="0"/>
          </a:p>
        </p:txBody>
      </p:sp>
      <p:sp>
        <p:nvSpPr>
          <p:cNvPr id="3" name="Content Placeholder 2">
            <a:extLst>
              <a:ext uri="{FF2B5EF4-FFF2-40B4-BE49-F238E27FC236}">
                <a16:creationId xmlns="" xmlns:a16="http://schemas.microsoft.com/office/drawing/2014/main" id="{A7486168-3DDE-415C-B29C-46AEF9AF6ACF}"/>
              </a:ext>
            </a:extLst>
          </p:cNvPr>
          <p:cNvSpPr>
            <a:spLocks noGrp="1"/>
          </p:cNvSpPr>
          <p:nvPr>
            <p:ph sz="quarter" idx="12"/>
          </p:nvPr>
        </p:nvSpPr>
        <p:spPr>
          <a:xfrm>
            <a:off x="741971" y="1292278"/>
            <a:ext cx="1747229" cy="348084"/>
          </a:xfrm>
        </p:spPr>
        <p:txBody>
          <a:bodyPr/>
          <a:lstStyle/>
          <a:p>
            <a:r>
              <a:rPr lang="en-US" dirty="0"/>
              <a:t>The fact that</a:t>
            </a:r>
            <a:endParaRPr lang="en-IN" dirty="0"/>
          </a:p>
        </p:txBody>
      </p:sp>
      <p:graphicFrame>
        <p:nvGraphicFramePr>
          <p:cNvPr id="11" name="Content Placeholder 11" descr="f prime (0)">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13"/>
            <p:extLst>
              <p:ext uri="{D42A27DB-BD31-4B8C-83A1-F6EECF244321}">
                <p14:modId xmlns:p14="http://schemas.microsoft.com/office/powerpoint/2010/main" val="2356762356"/>
              </p:ext>
            </p:extLst>
          </p:nvPr>
        </p:nvGraphicFramePr>
        <p:xfrm>
          <a:off x="2516188" y="1296988"/>
          <a:ext cx="596900" cy="342900"/>
        </p:xfrm>
        <a:graphic>
          <a:graphicData uri="http://schemas.openxmlformats.org/presentationml/2006/ole">
            <mc:AlternateContent xmlns:mc="http://schemas.openxmlformats.org/markup-compatibility/2006">
              <mc:Choice xmlns:v="urn:schemas-microsoft-com:vml" Requires="v">
                <p:oleObj spid="_x0000_s459002" name="Equation" r:id="rId3" imgW="596900" imgH="342900" progId="Equation.DSMT4">
                  <p:embed/>
                </p:oleObj>
              </mc:Choice>
              <mc:Fallback>
                <p:oleObj name="Equation" r:id="rId3" imgW="596900" imgH="342900" progId="Equation.DSMT4">
                  <p:embed/>
                  <p:pic>
                    <p:nvPicPr>
                      <p:cNvPr id="0" name="Picture 202" descr="f prime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1296988"/>
                        <a:ext cx="596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14"/>
          </p:nvPr>
        </p:nvSpPr>
        <p:spPr>
          <a:xfrm>
            <a:off x="3196060" y="1293410"/>
            <a:ext cx="8686537" cy="346952"/>
          </a:xfrm>
        </p:spPr>
        <p:txBody>
          <a:bodyPr/>
          <a:lstStyle/>
          <a:p>
            <a:r>
              <a:rPr lang="en-US" dirty="0"/>
              <a:t>does not exist is reflected geometrically in the fact that the curve</a:t>
            </a:r>
            <a:endParaRPr lang="en-IN" dirty="0"/>
          </a:p>
        </p:txBody>
      </p:sp>
      <p:graphicFrame>
        <p:nvGraphicFramePr>
          <p:cNvPr id="12" name="Content Placeholder 11" descr="y = abs(x)">
            <a:extLst>
              <a:ext uri="{FF2B5EF4-FFF2-40B4-BE49-F238E27FC236}">
                <a16:creationId xmlns="" xmlns:a16="http://schemas.microsoft.com/office/drawing/2014/main" id="{404D2E13-7B4A-404B-A37D-186F1A9472E3}"/>
              </a:ext>
            </a:extLst>
          </p:cNvPr>
          <p:cNvGraphicFramePr>
            <a:graphicFrameLocks noGrp="1" noChangeAspect="1"/>
          </p:cNvGraphicFramePr>
          <p:nvPr>
            <p:ph sz="quarter" idx="15"/>
            <p:extLst>
              <p:ext uri="{D42A27DB-BD31-4B8C-83A1-F6EECF244321}">
                <p14:modId xmlns:p14="http://schemas.microsoft.com/office/powerpoint/2010/main" val="3452086285"/>
              </p:ext>
            </p:extLst>
          </p:nvPr>
        </p:nvGraphicFramePr>
        <p:xfrm>
          <a:off x="742950" y="1693863"/>
          <a:ext cx="863600" cy="452437"/>
        </p:xfrm>
        <a:graphic>
          <a:graphicData uri="http://schemas.openxmlformats.org/presentationml/2006/ole">
            <mc:AlternateContent xmlns:mc="http://schemas.openxmlformats.org/markup-compatibility/2006">
              <mc:Choice xmlns:v="urn:schemas-microsoft-com:vml" Requires="v">
                <p:oleObj spid="_x0000_s459003" name="Equation" r:id="rId5" imgW="825500" imgH="431800" progId="Equation.DSMT4">
                  <p:embed/>
                </p:oleObj>
              </mc:Choice>
              <mc:Fallback>
                <p:oleObj name="Equation" r:id="rId5" imgW="825500" imgH="431800" progId="Equation.DSMT4">
                  <p:embed/>
                  <p:pic>
                    <p:nvPicPr>
                      <p:cNvPr id="0" name="Picture 203" descr="y = abs(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 y="1693863"/>
                        <a:ext cx="8636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EFDC6892-C461-4E9C-A8C4-C1C941A67B65}"/>
              </a:ext>
            </a:extLst>
          </p:cNvPr>
          <p:cNvSpPr>
            <a:spLocks noGrp="1"/>
          </p:cNvSpPr>
          <p:nvPr>
            <p:ph sz="quarter" idx="16"/>
          </p:nvPr>
        </p:nvSpPr>
        <p:spPr>
          <a:xfrm>
            <a:off x="1719834" y="1739311"/>
            <a:ext cx="7605141" cy="376935"/>
          </a:xfrm>
        </p:spPr>
        <p:txBody>
          <a:bodyPr/>
          <a:lstStyle/>
          <a:p>
            <a:r>
              <a:rPr lang="en-US" dirty="0"/>
              <a:t>does not have a tangent line at (0, 0). [See Figure 5(a).]</a:t>
            </a:r>
          </a:p>
        </p:txBody>
      </p:sp>
      <p:sp>
        <p:nvSpPr>
          <p:cNvPr id="9" name="Content Placeholder 8">
            <a:extLst>
              <a:ext uri="{FF2B5EF4-FFF2-40B4-BE49-F238E27FC236}">
                <a16:creationId xmlns="" xmlns:a16="http://schemas.microsoft.com/office/drawing/2014/main" id="{5C12ECD2-3003-45D7-8AC1-80A28932FF17}"/>
              </a:ext>
            </a:extLst>
          </p:cNvPr>
          <p:cNvSpPr>
            <a:spLocks noGrp="1"/>
          </p:cNvSpPr>
          <p:nvPr>
            <p:ph type="body" sz="quarter" idx="11"/>
          </p:nvPr>
        </p:nvSpPr>
        <p:spPr>
          <a:xfrm>
            <a:off x="733425" y="5324097"/>
            <a:ext cx="10729913" cy="274680"/>
          </a:xfrm>
        </p:spPr>
        <p:txBody>
          <a:bodyPr/>
          <a:lstStyle/>
          <a:p>
            <a:pPr algn="ctr"/>
            <a:r>
              <a:rPr lang="en-US" altLang="en-US" sz="1200" b="1" dirty="0">
                <a:solidFill>
                  <a:srgbClr val="000000"/>
                </a:solidFill>
              </a:rPr>
              <a:t>Figure 5(a)</a:t>
            </a:r>
          </a:p>
        </p:txBody>
      </p:sp>
      <p:graphicFrame>
        <p:nvGraphicFramePr>
          <p:cNvPr id="15" name="Content Placeholder 14" descr="y = f(x) = abs(x)">
            <a:extLst>
              <a:ext uri="{FF2B5EF4-FFF2-40B4-BE49-F238E27FC236}">
                <a16:creationId xmlns="" xmlns:a16="http://schemas.microsoft.com/office/drawing/2014/main" id="{468AF71A-F734-4DBF-BFCC-14D00C0FAE68}"/>
              </a:ext>
            </a:extLst>
          </p:cNvPr>
          <p:cNvGraphicFramePr>
            <a:graphicFrameLocks noGrp="1" noChangeAspect="1"/>
          </p:cNvGraphicFramePr>
          <p:nvPr>
            <p:ph sz="quarter" idx="18"/>
            <p:extLst>
              <p:ext uri="{D42A27DB-BD31-4B8C-83A1-F6EECF244321}">
                <p14:modId xmlns:p14="http://schemas.microsoft.com/office/powerpoint/2010/main" val="4045395393"/>
              </p:ext>
            </p:extLst>
          </p:nvPr>
        </p:nvGraphicFramePr>
        <p:xfrm>
          <a:off x="5625641" y="4829853"/>
          <a:ext cx="1036411" cy="257179"/>
        </p:xfrm>
        <a:graphic>
          <a:graphicData uri="http://schemas.openxmlformats.org/presentationml/2006/ole">
            <mc:AlternateContent xmlns:mc="http://schemas.openxmlformats.org/markup-compatibility/2006">
              <mc:Choice xmlns:v="urn:schemas-microsoft-com:vml" Requires="v">
                <p:oleObj spid="_x0000_s459004" name="Equation" r:id="rId7" imgW="1739900" imgH="431800" progId="Equation.DSMT4">
                  <p:embed/>
                </p:oleObj>
              </mc:Choice>
              <mc:Fallback>
                <p:oleObj name="Equation" r:id="rId7" imgW="1739900" imgH="431800" progId="Equation.DSMT4">
                  <p:embed/>
                  <p:pic>
                    <p:nvPicPr>
                      <p:cNvPr id="0" name="Picture 204" descr="y = f(x) = abs(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5641" y="4829853"/>
                        <a:ext cx="1036411" cy="257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Content Placeholder 12" descr="The graph of y = f(x) = abs(x) is plotted on the x y coordinate plane. The graph consists of two lines that are symmetric about the y-axis. One line falls through the second quadrant till the origin, and the other line rises from the origin through the first quadrant.">
            <a:extLst>
              <a:ext uri="{FF2B5EF4-FFF2-40B4-BE49-F238E27FC236}">
                <a16:creationId xmlns="" xmlns:a16="http://schemas.microsoft.com/office/drawing/2014/main" id="{1B224721-75C0-4518-A9AC-85776F566579}"/>
              </a:ext>
            </a:extLst>
          </p:cNvPr>
          <p:cNvPicPr>
            <a:picLocks noGrp="1" noChangeAspect="1"/>
          </p:cNvPicPr>
          <p:nvPr>
            <p:ph sz="quarter" idx="17"/>
          </p:nvPr>
        </p:nvPicPr>
        <p:blipFill>
          <a:blip r:embed="rId9"/>
          <a:stretch>
            <a:fillRect/>
          </a:stretch>
        </p:blipFill>
        <p:spPr>
          <a:xfrm>
            <a:off x="4773284" y="2422066"/>
            <a:ext cx="2774142" cy="2088963"/>
          </a:xfrm>
          <a:prstGeom prst="rect">
            <a:avLst/>
          </a:prstGeom>
        </p:spPr>
      </p:pic>
    </p:spTree>
    <p:extLst>
      <p:ext uri="{BB962C8B-B14F-4D97-AF65-F5344CB8AC3E}">
        <p14:creationId xmlns:p14="http://schemas.microsoft.com/office/powerpoint/2010/main" val="2552888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840FB-AEC8-439B-BB17-80289B4AAFF8}"/>
              </a:ext>
            </a:extLst>
          </p:cNvPr>
          <p:cNvSpPr>
            <a:spLocks noGrp="1"/>
          </p:cNvSpPr>
          <p:nvPr>
            <p:ph type="title"/>
          </p:nvPr>
        </p:nvSpPr>
        <p:spPr/>
        <p:txBody>
          <a:bodyPr/>
          <a:lstStyle/>
          <a:p>
            <a:r>
              <a:rPr lang="en-IN" dirty="0"/>
              <a:t>Other Notations </a:t>
            </a:r>
            <a:r>
              <a:rPr lang="en-IN" b="0" dirty="0"/>
              <a:t>(4 of 4)</a:t>
            </a:r>
            <a:endParaRPr lang="en-IN" dirty="0"/>
          </a:p>
        </p:txBody>
      </p:sp>
      <p:sp>
        <p:nvSpPr>
          <p:cNvPr id="3" name="Text Placeholder 2">
            <a:extLst>
              <a:ext uri="{FF2B5EF4-FFF2-40B4-BE49-F238E27FC236}">
                <a16:creationId xmlns="" xmlns:a16="http://schemas.microsoft.com/office/drawing/2014/main" id="{DE6D3D5D-F999-4EE0-A460-0803344D7531}"/>
              </a:ext>
            </a:extLst>
          </p:cNvPr>
          <p:cNvSpPr>
            <a:spLocks noGrp="1"/>
          </p:cNvSpPr>
          <p:nvPr>
            <p:ph type="body" sz="quarter" idx="15"/>
          </p:nvPr>
        </p:nvSpPr>
        <p:spPr>
          <a:xfrm>
            <a:off x="743576" y="1289684"/>
            <a:ext cx="10711543" cy="2015491"/>
          </a:xfrm>
        </p:spPr>
        <p:txBody>
          <a:bodyPr/>
          <a:lstStyle/>
          <a:p>
            <a:pPr>
              <a:defRPr/>
            </a:pPr>
            <a:r>
              <a:rPr lang="en-US" dirty="0"/>
              <a:t>Both continuity and differentiability are desirable properties for a function to have. The following theorem shows how these properties are related.</a:t>
            </a:r>
          </a:p>
          <a:p>
            <a:pPr>
              <a:defRPr/>
            </a:pPr>
            <a:r>
              <a:rPr lang="en-IN" b="1" dirty="0">
                <a:solidFill>
                  <a:srgbClr val="EF2E24"/>
                </a:solidFill>
              </a:rPr>
              <a:t>4 Theorem</a:t>
            </a:r>
            <a:r>
              <a:rPr lang="en-IN" dirty="0">
                <a:solidFill>
                  <a:srgbClr val="EF2E24"/>
                </a:solidFill>
              </a:rPr>
              <a:t> </a:t>
            </a:r>
            <a:r>
              <a:rPr lang="en-IN" dirty="0"/>
              <a:t>If </a:t>
            </a:r>
            <a:r>
              <a:rPr lang="en-IN" i="1" dirty="0"/>
              <a:t>f</a:t>
            </a:r>
            <a:r>
              <a:rPr lang="en-IN" dirty="0"/>
              <a:t> is differentiable at </a:t>
            </a:r>
            <a:r>
              <a:rPr lang="en-IN" i="1" dirty="0"/>
              <a:t>a</a:t>
            </a:r>
            <a:r>
              <a:rPr lang="en-IN" dirty="0"/>
              <a:t>, then </a:t>
            </a:r>
            <a:r>
              <a:rPr lang="en-IN" i="1" dirty="0"/>
              <a:t>f</a:t>
            </a:r>
            <a:r>
              <a:rPr lang="en-IN" dirty="0"/>
              <a:t> is continuous at </a:t>
            </a:r>
            <a:r>
              <a:rPr lang="en-IN" i="1" dirty="0"/>
              <a:t>a</a:t>
            </a:r>
            <a:r>
              <a:rPr lang="en-IN" dirty="0"/>
              <a:t>.</a:t>
            </a:r>
            <a:endParaRPr lang="en-US" dirty="0"/>
          </a:p>
          <a:p>
            <a:pPr>
              <a:defRPr/>
            </a:pPr>
            <a:r>
              <a:rPr lang="en-US" b="1" dirty="0"/>
              <a:t>Note:</a:t>
            </a:r>
            <a:r>
              <a:rPr lang="en-US" dirty="0">
                <a:solidFill>
                  <a:srgbClr val="FF4FA7"/>
                </a:solidFill>
              </a:rPr>
              <a:t> </a:t>
            </a:r>
            <a:r>
              <a:rPr lang="en-US" dirty="0">
                <a:solidFill>
                  <a:srgbClr val="EF2E24"/>
                </a:solidFill>
              </a:rPr>
              <a:t>The converse of Theorem 4 is false; that is, there are functions that are continuous but not differentiable.</a:t>
            </a:r>
          </a:p>
        </p:txBody>
      </p:sp>
    </p:spTree>
    <p:extLst>
      <p:ext uri="{BB962C8B-B14F-4D97-AF65-F5344CB8AC3E}">
        <p14:creationId xmlns:p14="http://schemas.microsoft.com/office/powerpoint/2010/main" val="1027922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How Can a Function Fail to Be Differentiable?</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300" dirty="0" smtClean="0"/>
              <a:t>How Can a Function Fail to Be Differentiable? </a:t>
            </a:r>
            <a:r>
              <a:rPr lang="en-US" altLang="en-US" sz="3300" b="0" dirty="0" smtClean="0"/>
              <a:t>(1 of 4)</a:t>
            </a:r>
            <a:endParaRPr lang="en-IN" sz="3300" dirty="0"/>
          </a:p>
        </p:txBody>
      </p:sp>
      <p:sp>
        <p:nvSpPr>
          <p:cNvPr id="3" name="Content Placeholder 2"/>
          <p:cNvSpPr>
            <a:spLocks noGrp="1"/>
          </p:cNvSpPr>
          <p:nvPr>
            <p:ph sz="quarter" idx="23"/>
          </p:nvPr>
        </p:nvSpPr>
        <p:spPr>
          <a:xfrm>
            <a:off x="736600" y="1289050"/>
            <a:ext cx="3387725" cy="330200"/>
          </a:xfrm>
        </p:spPr>
        <p:txBody>
          <a:bodyPr/>
          <a:lstStyle/>
          <a:p>
            <a:r>
              <a:rPr lang="en-US" dirty="0"/>
              <a:t>We saw that the function</a:t>
            </a:r>
            <a:endParaRPr lang="en-IN" dirty="0"/>
          </a:p>
        </p:txBody>
      </p:sp>
      <p:graphicFrame>
        <p:nvGraphicFramePr>
          <p:cNvPr id="19" name="Content Placeholder 28" descr="y = abs(x)">
            <a:extLst>
              <a:ext uri="{FF2B5EF4-FFF2-40B4-BE49-F238E27FC236}">
                <a16:creationId xmlns="" xmlns:a16="http://schemas.microsoft.com/office/drawing/2014/main" id="{65B629A2-4FE2-49B7-BEE8-88B7D93030BB}"/>
              </a:ext>
            </a:extLst>
          </p:cNvPr>
          <p:cNvGraphicFramePr>
            <a:graphicFrameLocks noGrp="1" noChangeAspect="1"/>
          </p:cNvGraphicFramePr>
          <p:nvPr>
            <p:ph sz="quarter" idx="24"/>
            <p:extLst>
              <p:ext uri="{D42A27DB-BD31-4B8C-83A1-F6EECF244321}">
                <p14:modId xmlns:p14="http://schemas.microsoft.com/office/powerpoint/2010/main" val="3755345916"/>
              </p:ext>
            </p:extLst>
          </p:nvPr>
        </p:nvGraphicFramePr>
        <p:xfrm>
          <a:off x="4124325" y="1233488"/>
          <a:ext cx="846138" cy="442912"/>
        </p:xfrm>
        <a:graphic>
          <a:graphicData uri="http://schemas.openxmlformats.org/presentationml/2006/ole">
            <mc:AlternateContent xmlns:mc="http://schemas.openxmlformats.org/markup-compatibility/2006">
              <mc:Choice xmlns:v="urn:schemas-microsoft-com:vml" Requires="v">
                <p:oleObj spid="_x0000_s473246" name="Equation" r:id="rId3" imgW="825500" imgH="431800" progId="Equation.DSMT4">
                  <p:embed/>
                </p:oleObj>
              </mc:Choice>
              <mc:Fallback>
                <p:oleObj name="Equation" r:id="rId3" imgW="825500" imgH="431800" progId="Equation.DSMT4">
                  <p:embed/>
                  <p:pic>
                    <p:nvPicPr>
                      <p:cNvPr id="0" name="Picture 110" descr="y = abs(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325" y="1233488"/>
                        <a:ext cx="8461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5065483" y="1295730"/>
            <a:ext cx="5632783" cy="323520"/>
          </a:xfrm>
        </p:spPr>
        <p:txBody>
          <a:bodyPr/>
          <a:lstStyle/>
          <a:p>
            <a:r>
              <a:rPr lang="en-US" dirty="0"/>
              <a:t>in Example 5 is not differentiable at 0 and</a:t>
            </a:r>
            <a:endParaRPr lang="en-IN" dirty="0"/>
          </a:p>
        </p:txBody>
      </p:sp>
      <p:sp>
        <p:nvSpPr>
          <p:cNvPr id="5" name="Content Placeholder 4"/>
          <p:cNvSpPr>
            <a:spLocks noGrp="1"/>
          </p:cNvSpPr>
          <p:nvPr>
            <p:ph sz="quarter" idx="25"/>
          </p:nvPr>
        </p:nvSpPr>
        <p:spPr>
          <a:xfrm>
            <a:off x="736600" y="1764380"/>
            <a:ext cx="9702800" cy="355872"/>
          </a:xfrm>
        </p:spPr>
        <p:txBody>
          <a:bodyPr/>
          <a:lstStyle/>
          <a:p>
            <a:r>
              <a:rPr lang="en-US" dirty="0"/>
              <a:t>Figure 5(a) shows that its graph changes direction abruptly when </a:t>
            </a:r>
            <a:r>
              <a:rPr lang="en-US" i="1" dirty="0"/>
              <a:t>x</a:t>
            </a:r>
            <a:r>
              <a:rPr lang="en-US" dirty="0"/>
              <a:t> = 0.</a:t>
            </a:r>
            <a:endParaRPr lang="en-IN" dirty="0"/>
          </a:p>
        </p:txBody>
      </p:sp>
      <p:sp>
        <p:nvSpPr>
          <p:cNvPr id="14" name="Content Placeholder 13"/>
          <p:cNvSpPr>
            <a:spLocks noGrp="1"/>
          </p:cNvSpPr>
          <p:nvPr>
            <p:ph sz="quarter" idx="33"/>
          </p:nvPr>
        </p:nvSpPr>
        <p:spPr>
          <a:xfrm>
            <a:off x="8888813" y="5223103"/>
            <a:ext cx="1550587" cy="333350"/>
          </a:xfrm>
        </p:spPr>
        <p:txBody>
          <a:bodyPr/>
          <a:lstStyle/>
          <a:p>
            <a:pPr lvl="0" algn="ctr" eaLnBrk="0" hangingPunct="0">
              <a:lnSpc>
                <a:spcPct val="100000"/>
              </a:lnSpc>
              <a:spcBef>
                <a:spcPct val="0"/>
              </a:spcBef>
            </a:pPr>
            <a:r>
              <a:rPr lang="en-US" altLang="en-US" sz="1200" b="1" dirty="0">
                <a:latin typeface="Arial" panose="020B0604020202020204" pitchFamily="34" charset="0"/>
                <a:cs typeface="Arial" panose="020B0604020202020204" pitchFamily="34" charset="0"/>
              </a:rPr>
              <a:t>Figure 5(a)</a:t>
            </a:r>
          </a:p>
        </p:txBody>
      </p:sp>
      <p:graphicFrame>
        <p:nvGraphicFramePr>
          <p:cNvPr id="22" name="Content Placeholder 31" descr="y = f(x) = abs(x)">
            <a:extLst>
              <a:ext uri="{FF2B5EF4-FFF2-40B4-BE49-F238E27FC236}">
                <a16:creationId xmlns="" xmlns:a16="http://schemas.microsoft.com/office/drawing/2014/main" id="{D880B549-5925-47E3-A4D4-F0521F917E67}"/>
              </a:ext>
            </a:extLst>
          </p:cNvPr>
          <p:cNvGraphicFramePr>
            <a:graphicFrameLocks noGrp="1" noChangeAspect="1"/>
          </p:cNvGraphicFramePr>
          <p:nvPr>
            <p:ph sz="quarter" idx="32"/>
            <p:extLst>
              <p:ext uri="{D42A27DB-BD31-4B8C-83A1-F6EECF244321}">
                <p14:modId xmlns:p14="http://schemas.microsoft.com/office/powerpoint/2010/main" val="4280650377"/>
              </p:ext>
            </p:extLst>
          </p:nvPr>
        </p:nvGraphicFramePr>
        <p:xfrm>
          <a:off x="8960752" y="4630057"/>
          <a:ext cx="1315357" cy="326439"/>
        </p:xfrm>
        <a:graphic>
          <a:graphicData uri="http://schemas.openxmlformats.org/presentationml/2006/ole">
            <mc:AlternateContent xmlns:mc="http://schemas.openxmlformats.org/markup-compatibility/2006">
              <mc:Choice xmlns:v="urn:schemas-microsoft-com:vml" Requires="v">
                <p:oleObj spid="_x0000_s473247" name="Equation" r:id="rId5" imgW="1739900" imgH="431800" progId="Equation.DSMT4">
                  <p:embed/>
                </p:oleObj>
              </mc:Choice>
              <mc:Fallback>
                <p:oleObj name="Equation" r:id="rId5" imgW="1739900" imgH="431800" progId="Equation.DSMT4">
                  <p:embed/>
                  <p:pic>
                    <p:nvPicPr>
                      <p:cNvPr id="0" name="Picture 112" descr="y = f(x) = abs(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752" y="4630057"/>
                        <a:ext cx="1315357" cy="326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Content Placeholder 29" descr="The graph of y = f(x) = abs(x) is plotted on the x y coordinate plane. The graph consists of two lines that are symmetric about the y-axis. One line falls through the second quadrant till the origin, and the other line rises from the origin through the first quadrant.">
            <a:extLst>
              <a:ext uri="{FF2B5EF4-FFF2-40B4-BE49-F238E27FC236}">
                <a16:creationId xmlns="" xmlns:a16="http://schemas.microsoft.com/office/drawing/2014/main" id="{C4E09442-2998-4D16-98AA-1C3892AC37F1}"/>
              </a:ext>
            </a:extLst>
          </p:cNvPr>
          <p:cNvPicPr>
            <a:picLocks noGrp="1" noChangeAspect="1"/>
          </p:cNvPicPr>
          <p:nvPr>
            <p:ph sz="quarter" idx="30"/>
          </p:nvPr>
        </p:nvPicPr>
        <p:blipFill>
          <a:blip r:embed="rId7"/>
          <a:stretch>
            <a:fillRect/>
          </a:stretch>
        </p:blipFill>
        <p:spPr>
          <a:xfrm>
            <a:off x="8173748" y="2259899"/>
            <a:ext cx="2831312" cy="2132012"/>
          </a:xfrm>
          <a:prstGeom prst="rect">
            <a:avLst/>
          </a:prstGeom>
        </p:spPr>
      </p:pic>
      <p:sp>
        <p:nvSpPr>
          <p:cNvPr id="7" name="Content Placeholder 6"/>
          <p:cNvSpPr>
            <a:spLocks noGrp="1"/>
          </p:cNvSpPr>
          <p:nvPr>
            <p:ph sz="quarter" idx="27"/>
          </p:nvPr>
        </p:nvSpPr>
        <p:spPr>
          <a:xfrm>
            <a:off x="736599" y="2357036"/>
            <a:ext cx="6035675" cy="968869"/>
          </a:xfrm>
        </p:spPr>
        <p:txBody>
          <a:bodyPr/>
          <a:lstStyle/>
          <a:p>
            <a:pPr>
              <a:lnSpc>
                <a:spcPct val="100000"/>
              </a:lnSpc>
            </a:pPr>
            <a:r>
              <a:rPr lang="en-US" dirty="0"/>
              <a:t>In general, if the graph of a function </a:t>
            </a:r>
            <a:r>
              <a:rPr lang="en-US" i="1" dirty="0"/>
              <a:t>f</a:t>
            </a:r>
            <a:r>
              <a:rPr lang="en-US" dirty="0"/>
              <a:t> has a “corner” or “kink” in it, then the graph of </a:t>
            </a:r>
            <a:r>
              <a:rPr lang="en-US" i="1" dirty="0"/>
              <a:t>f</a:t>
            </a:r>
            <a:r>
              <a:rPr lang="en-US" dirty="0"/>
              <a:t> has no tangent at this point and </a:t>
            </a:r>
            <a:r>
              <a:rPr lang="en-US" i="1" dirty="0"/>
              <a:t>f</a:t>
            </a:r>
            <a:r>
              <a:rPr lang="en-US" dirty="0"/>
              <a:t> is not</a:t>
            </a:r>
            <a:endParaRPr lang="en-IN" dirty="0"/>
          </a:p>
        </p:txBody>
      </p:sp>
      <p:sp>
        <p:nvSpPr>
          <p:cNvPr id="9" name="Content Placeholder 8"/>
          <p:cNvSpPr>
            <a:spLocks noGrp="1"/>
          </p:cNvSpPr>
          <p:nvPr>
            <p:ph sz="quarter" idx="29"/>
          </p:nvPr>
        </p:nvSpPr>
        <p:spPr>
          <a:xfrm>
            <a:off x="736600" y="3503909"/>
            <a:ext cx="5588000" cy="333805"/>
          </a:xfrm>
        </p:spPr>
        <p:txBody>
          <a:bodyPr/>
          <a:lstStyle/>
          <a:p>
            <a:pPr>
              <a:lnSpc>
                <a:spcPct val="100000"/>
              </a:lnSpc>
            </a:pPr>
            <a:r>
              <a:rPr lang="en-US" dirty="0"/>
              <a:t>differentiable there. [In trying to compute</a:t>
            </a:r>
            <a:endParaRPr lang="en-IN" dirty="0"/>
          </a:p>
        </p:txBody>
      </p:sp>
      <p:graphicFrame>
        <p:nvGraphicFramePr>
          <p:cNvPr id="20" name="Content Placeholder 11" descr="f prime(a),">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28"/>
            <p:extLst>
              <p:ext uri="{D42A27DB-BD31-4B8C-83A1-F6EECF244321}">
                <p14:modId xmlns:p14="http://schemas.microsoft.com/office/powerpoint/2010/main" val="1428313827"/>
              </p:ext>
            </p:extLst>
          </p:nvPr>
        </p:nvGraphicFramePr>
        <p:xfrm>
          <a:off x="6276975" y="3531000"/>
          <a:ext cx="657225" cy="334963"/>
        </p:xfrm>
        <a:graphic>
          <a:graphicData uri="http://schemas.openxmlformats.org/presentationml/2006/ole">
            <mc:AlternateContent xmlns:mc="http://schemas.openxmlformats.org/markup-compatibility/2006">
              <mc:Choice xmlns:v="urn:schemas-microsoft-com:vml" Requires="v">
                <p:oleObj spid="_x0000_s473248" name="Equation" r:id="rId8" imgW="672808" imgH="342751" progId="Equation.DSMT4">
                  <p:embed/>
                </p:oleObj>
              </mc:Choice>
              <mc:Fallback>
                <p:oleObj name="Equation" r:id="rId8" imgW="672808" imgH="342751" progId="Equation.DSMT4">
                  <p:embed/>
                  <p:pic>
                    <p:nvPicPr>
                      <p:cNvPr id="0" name="Picture 111" descr="f prime (a)"/>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6975" y="3531000"/>
                        <a:ext cx="657225"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31"/>
          </p:nvPr>
        </p:nvSpPr>
        <p:spPr>
          <a:xfrm>
            <a:off x="736600" y="3893809"/>
            <a:ext cx="5151438" cy="726859"/>
          </a:xfrm>
        </p:spPr>
        <p:txBody>
          <a:bodyPr/>
          <a:lstStyle/>
          <a:p>
            <a:pPr>
              <a:lnSpc>
                <a:spcPct val="100000"/>
              </a:lnSpc>
            </a:pPr>
            <a:r>
              <a:rPr lang="en-US" dirty="0"/>
              <a:t>we find that the left and right limits are different.]</a:t>
            </a:r>
            <a:endParaRPr lang="en-IN" dirty="0"/>
          </a:p>
        </p:txBody>
      </p:sp>
    </p:spTree>
    <p:extLst>
      <p:ext uri="{BB962C8B-B14F-4D97-AF65-F5344CB8AC3E}">
        <p14:creationId xmlns:p14="http://schemas.microsoft.com/office/powerpoint/2010/main" val="3232787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CA0F4-FC90-4D50-A9CE-05E1923BC465}"/>
              </a:ext>
            </a:extLst>
          </p:cNvPr>
          <p:cNvSpPr>
            <a:spLocks noGrp="1"/>
          </p:cNvSpPr>
          <p:nvPr>
            <p:ph type="title"/>
          </p:nvPr>
        </p:nvSpPr>
        <p:spPr/>
        <p:txBody>
          <a:bodyPr/>
          <a:lstStyle/>
          <a:p>
            <a:r>
              <a:rPr lang="en-US" altLang="en-US" sz="3300" dirty="0"/>
              <a:t>How Can a Function Fail to Be Differentiable? </a:t>
            </a:r>
            <a:r>
              <a:rPr lang="en-US" altLang="en-US" sz="3300" b="0" dirty="0"/>
              <a:t>(2 of 4)</a:t>
            </a:r>
            <a:endParaRPr lang="en-IN" sz="3300" dirty="0"/>
          </a:p>
        </p:txBody>
      </p:sp>
      <p:sp>
        <p:nvSpPr>
          <p:cNvPr id="3" name="Content Placeholder 2">
            <a:extLst>
              <a:ext uri="{FF2B5EF4-FFF2-40B4-BE49-F238E27FC236}">
                <a16:creationId xmlns="" xmlns:a16="http://schemas.microsoft.com/office/drawing/2014/main" id="{63591500-4574-420F-BD1D-071BACAFA77B}"/>
              </a:ext>
            </a:extLst>
          </p:cNvPr>
          <p:cNvSpPr>
            <a:spLocks noGrp="1"/>
          </p:cNvSpPr>
          <p:nvPr>
            <p:ph sz="quarter" idx="23"/>
          </p:nvPr>
        </p:nvSpPr>
        <p:spPr>
          <a:xfrm>
            <a:off x="736600" y="1289050"/>
            <a:ext cx="10718800" cy="1874774"/>
          </a:xfrm>
        </p:spPr>
        <p:txBody>
          <a:bodyPr/>
          <a:lstStyle/>
          <a:p>
            <a:pPr>
              <a:lnSpc>
                <a:spcPct val="100000"/>
              </a:lnSpc>
              <a:spcAft>
                <a:spcPts val="600"/>
              </a:spcAft>
              <a:defRPr/>
            </a:pPr>
            <a:r>
              <a:rPr lang="en-US" dirty="0"/>
              <a:t>Theorem 4 gives another way for a function not to have a derivative. It says that if </a:t>
            </a:r>
            <a:r>
              <a:rPr lang="en-US" i="1" dirty="0"/>
              <a:t>f</a:t>
            </a:r>
            <a:r>
              <a:rPr lang="en-US" dirty="0"/>
              <a:t> is not continuous at </a:t>
            </a:r>
            <a:r>
              <a:rPr lang="en-US" i="1" dirty="0"/>
              <a:t>a</a:t>
            </a:r>
            <a:r>
              <a:rPr lang="en-US" dirty="0"/>
              <a:t>, then </a:t>
            </a:r>
            <a:r>
              <a:rPr lang="en-US" i="1" dirty="0"/>
              <a:t>f</a:t>
            </a:r>
            <a:r>
              <a:rPr lang="en-US" dirty="0"/>
              <a:t> is not differentiable at </a:t>
            </a:r>
            <a:r>
              <a:rPr lang="en-US" i="1" dirty="0"/>
              <a:t>a</a:t>
            </a:r>
            <a:r>
              <a:rPr lang="en-US" dirty="0"/>
              <a:t>. So at any discontinuity (for instance, a jump discontinuity) </a:t>
            </a:r>
            <a:r>
              <a:rPr lang="en-US" i="1" dirty="0"/>
              <a:t>f</a:t>
            </a:r>
            <a:r>
              <a:rPr lang="en-US" dirty="0"/>
              <a:t> fails to be differentiable.</a:t>
            </a:r>
          </a:p>
          <a:p>
            <a:pPr>
              <a:lnSpc>
                <a:spcPct val="100000"/>
              </a:lnSpc>
              <a:spcAft>
                <a:spcPts val="600"/>
              </a:spcAft>
              <a:defRPr/>
            </a:pPr>
            <a:r>
              <a:rPr lang="en-US" dirty="0"/>
              <a:t>A third possibility is that the curve has a </a:t>
            </a:r>
            <a:r>
              <a:rPr lang="en-US" b="1" dirty="0"/>
              <a:t>vertical tangent line </a:t>
            </a:r>
            <a:r>
              <a:rPr lang="en-US" dirty="0"/>
              <a:t>when </a:t>
            </a:r>
            <a:r>
              <a:rPr lang="en-US" i="1" dirty="0"/>
              <a:t>x</a:t>
            </a:r>
            <a:r>
              <a:rPr lang="en-US" dirty="0"/>
              <a:t> = </a:t>
            </a:r>
            <a:r>
              <a:rPr lang="en-US" i="1" dirty="0"/>
              <a:t>a</a:t>
            </a:r>
            <a:r>
              <a:rPr lang="en-US" dirty="0"/>
              <a:t>; that is, </a:t>
            </a:r>
            <a:r>
              <a:rPr lang="en-US" i="1" dirty="0"/>
              <a:t>f</a:t>
            </a:r>
            <a:r>
              <a:rPr lang="en-US" dirty="0"/>
              <a:t> is continuous at </a:t>
            </a:r>
            <a:r>
              <a:rPr lang="en-US" i="1" dirty="0"/>
              <a:t>a</a:t>
            </a:r>
            <a:r>
              <a:rPr lang="en-US" dirty="0"/>
              <a:t> and</a:t>
            </a:r>
          </a:p>
        </p:txBody>
      </p:sp>
      <p:graphicFrame>
        <p:nvGraphicFramePr>
          <p:cNvPr id="10" name="Content Placeholder 9" descr="lim_(x right arrow a) (abs(f prime(x))) = infinity&#10;">
            <a:extLst>
              <a:ext uri="{FF2B5EF4-FFF2-40B4-BE49-F238E27FC236}">
                <a16:creationId xmlns="" xmlns:a16="http://schemas.microsoft.com/office/drawing/2014/main" id="{8BC02392-36C9-48F1-A70C-01C88C2F6A60}"/>
              </a:ext>
            </a:extLst>
          </p:cNvPr>
          <p:cNvGraphicFramePr>
            <a:graphicFrameLocks noGrp="1" noChangeAspect="1"/>
          </p:cNvGraphicFramePr>
          <p:nvPr>
            <p:ph sz="quarter" idx="24"/>
            <p:extLst>
              <p:ext uri="{D42A27DB-BD31-4B8C-83A1-F6EECF244321}">
                <p14:modId xmlns:p14="http://schemas.microsoft.com/office/powerpoint/2010/main" val="510850475"/>
              </p:ext>
            </p:extLst>
          </p:nvPr>
        </p:nvGraphicFramePr>
        <p:xfrm>
          <a:off x="4724400" y="3693481"/>
          <a:ext cx="1879600" cy="574323"/>
        </p:xfrm>
        <a:graphic>
          <a:graphicData uri="http://schemas.openxmlformats.org/presentationml/2006/ole">
            <mc:AlternateContent xmlns:mc="http://schemas.openxmlformats.org/markup-compatibility/2006">
              <mc:Choice xmlns:v="urn:schemas-microsoft-com:vml" Requires="v">
                <p:oleObj spid="_x0000_s460893" name="Equation" r:id="rId3" imgW="1663700" imgH="508000" progId="Equation.DSMT4">
                  <p:embed/>
                </p:oleObj>
              </mc:Choice>
              <mc:Fallback>
                <p:oleObj name="Equation" r:id="rId3" imgW="1663700" imgH="508000" progId="Equation.DSMT4">
                  <p:embed/>
                  <p:pic>
                    <p:nvPicPr>
                      <p:cNvPr id="0" name="Picture 77" descr="lim_(h right arrow a) (abs(f prime (x)) = infinity)&#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693481"/>
                        <a:ext cx="1879600" cy="57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6508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07E34-5820-4309-B88F-330776A81FA5}"/>
              </a:ext>
            </a:extLst>
          </p:cNvPr>
          <p:cNvSpPr>
            <a:spLocks noGrp="1"/>
          </p:cNvSpPr>
          <p:nvPr>
            <p:ph type="title"/>
          </p:nvPr>
        </p:nvSpPr>
        <p:spPr/>
        <p:txBody>
          <a:bodyPr/>
          <a:lstStyle/>
          <a:p>
            <a:r>
              <a:rPr lang="en-US" altLang="en-US" sz="3300" dirty="0"/>
              <a:t>How Can a Function Fail to Be Differentiable? </a:t>
            </a:r>
            <a:r>
              <a:rPr lang="en-US" altLang="en-US" sz="3300" b="0" dirty="0"/>
              <a:t>(3 of 4)</a:t>
            </a:r>
            <a:endParaRPr lang="en-IN" sz="3300" dirty="0"/>
          </a:p>
        </p:txBody>
      </p:sp>
      <p:sp>
        <p:nvSpPr>
          <p:cNvPr id="3" name="Content Placeholder 2">
            <a:extLst>
              <a:ext uri="{FF2B5EF4-FFF2-40B4-BE49-F238E27FC236}">
                <a16:creationId xmlns="" xmlns:a16="http://schemas.microsoft.com/office/drawing/2014/main" id="{ED233ADE-DDE5-4933-8C81-BD1C0B913221}"/>
              </a:ext>
            </a:extLst>
          </p:cNvPr>
          <p:cNvSpPr>
            <a:spLocks noGrp="1"/>
          </p:cNvSpPr>
          <p:nvPr>
            <p:ph sz="quarter" idx="12"/>
          </p:nvPr>
        </p:nvSpPr>
        <p:spPr>
          <a:xfrm>
            <a:off x="741971" y="1292278"/>
            <a:ext cx="10721975" cy="710722"/>
          </a:xfrm>
        </p:spPr>
        <p:txBody>
          <a:bodyPr/>
          <a:lstStyle/>
          <a:p>
            <a:pPr>
              <a:lnSpc>
                <a:spcPct val="100000"/>
              </a:lnSpc>
            </a:pPr>
            <a:r>
              <a:rPr lang="en-US" dirty="0"/>
              <a:t>This means that the tangent lines become steeper and steeper as </a:t>
            </a:r>
            <a:r>
              <a:rPr lang="en-US" i="1" dirty="0"/>
              <a:t>x</a:t>
            </a:r>
            <a:r>
              <a:rPr lang="en-US" dirty="0"/>
              <a:t> </a:t>
            </a:r>
            <a:r>
              <a:rPr lang="en-US" dirty="0">
                <a:latin typeface="Arial" panose="020B0604020202020204" pitchFamily="34" charset="0"/>
                <a:cs typeface="Arial" panose="020B0604020202020204" pitchFamily="34" charset="0"/>
                <a:sym typeface="Symbol" pitchFamily="18" charset="2"/>
              </a:rPr>
              <a:t>→</a:t>
            </a:r>
            <a:r>
              <a:rPr lang="en-US" dirty="0"/>
              <a:t> </a:t>
            </a:r>
            <a:r>
              <a:rPr lang="en-US" i="1" dirty="0"/>
              <a:t>a</a:t>
            </a:r>
            <a:r>
              <a:rPr lang="en-US" dirty="0"/>
              <a:t>. Figure 6 shows one way that this can happen; Figure 7(c) shows another.</a:t>
            </a:r>
            <a:endParaRPr lang="en-IN" dirty="0"/>
          </a:p>
        </p:txBody>
      </p:sp>
      <p:sp>
        <p:nvSpPr>
          <p:cNvPr id="5" name="Content Placeholder 4">
            <a:extLst>
              <a:ext uri="{FF2B5EF4-FFF2-40B4-BE49-F238E27FC236}">
                <a16:creationId xmlns="" xmlns:a16="http://schemas.microsoft.com/office/drawing/2014/main" id="{90541914-709C-4575-8282-AB62AD436E93}"/>
              </a:ext>
            </a:extLst>
          </p:cNvPr>
          <p:cNvSpPr>
            <a:spLocks noGrp="1"/>
          </p:cNvSpPr>
          <p:nvPr>
            <p:ph sz="quarter" idx="14"/>
          </p:nvPr>
        </p:nvSpPr>
        <p:spPr>
          <a:xfrm>
            <a:off x="2342769" y="5580453"/>
            <a:ext cx="2620483" cy="358417"/>
          </a:xfrm>
        </p:spPr>
        <p:txBody>
          <a:bodyPr/>
          <a:lstStyle/>
          <a:p>
            <a:pPr algn="ctr"/>
            <a:r>
              <a:rPr lang="en-US" altLang="en-US" sz="1200" b="1" dirty="0"/>
              <a:t>Figure 6</a:t>
            </a:r>
          </a:p>
        </p:txBody>
      </p:sp>
      <p:pic>
        <p:nvPicPr>
          <p:cNvPr id="14" name="Content Placeholder 13" descr="A curve is graphed on the x y coordinate plane. The curve enters the left side of the viewing window, goes down and to the right, making a corner at x = a, then abruptly goes up and to the right, and exits the top right of the viewing window. The tangent lines from either side of the point x = a become more vertical as they approach the corner. At x = a, the tangent line is vertical and is labeled vertical tangent line.">
            <a:extLst>
              <a:ext uri="{FF2B5EF4-FFF2-40B4-BE49-F238E27FC236}">
                <a16:creationId xmlns="" xmlns:a16="http://schemas.microsoft.com/office/drawing/2014/main" id="{652F4B90-093A-4F6A-B29D-CC7A9D8FAD31}"/>
              </a:ext>
            </a:extLst>
          </p:cNvPr>
          <p:cNvPicPr>
            <a:picLocks noGrp="1" noChangeAspect="1"/>
          </p:cNvPicPr>
          <p:nvPr>
            <p:ph sz="quarter" idx="13"/>
          </p:nvPr>
        </p:nvPicPr>
        <p:blipFill>
          <a:blip r:embed="rId2"/>
          <a:stretch>
            <a:fillRect/>
          </a:stretch>
        </p:blipFill>
        <p:spPr>
          <a:xfrm>
            <a:off x="2057996" y="2102384"/>
            <a:ext cx="3281377" cy="3196406"/>
          </a:xfrm>
          <a:prstGeom prst="rect">
            <a:avLst/>
          </a:prstGeom>
        </p:spPr>
      </p:pic>
      <p:sp>
        <p:nvSpPr>
          <p:cNvPr id="9" name="Content Placeholder 7">
            <a:extLst>
              <a:ext uri="{FF2B5EF4-FFF2-40B4-BE49-F238E27FC236}">
                <a16:creationId xmlns="" xmlns:a16="http://schemas.microsoft.com/office/drawing/2014/main" id="{DFB71918-63BD-4D9C-9451-07B78E702B1A}"/>
              </a:ext>
            </a:extLst>
          </p:cNvPr>
          <p:cNvSpPr>
            <a:spLocks noGrp="1"/>
          </p:cNvSpPr>
          <p:nvPr>
            <p:ph sz="quarter" idx="16"/>
          </p:nvPr>
        </p:nvSpPr>
        <p:spPr>
          <a:xfrm>
            <a:off x="6695751" y="5754496"/>
            <a:ext cx="2941738" cy="281663"/>
          </a:xfrm>
        </p:spPr>
        <p:txBody>
          <a:bodyPr/>
          <a:lstStyle/>
          <a:p>
            <a:pPr algn="ctr"/>
            <a:r>
              <a:rPr lang="en-US" altLang="en-US" sz="1200" b="1" dirty="0" smtClean="0"/>
              <a:t>Figure </a:t>
            </a:r>
            <a:r>
              <a:rPr lang="en-US" altLang="en-US" sz="1200" b="1" dirty="0"/>
              <a:t>7(c)</a:t>
            </a:r>
          </a:p>
        </p:txBody>
      </p:sp>
      <p:sp>
        <p:nvSpPr>
          <p:cNvPr id="8" name="Content Placeholder 7">
            <a:extLst>
              <a:ext uri="{FF2B5EF4-FFF2-40B4-BE49-F238E27FC236}">
                <a16:creationId xmlns="" xmlns:a16="http://schemas.microsoft.com/office/drawing/2014/main" id="{DFB71918-63BD-4D9C-9451-07B78E702B1A}"/>
              </a:ext>
            </a:extLst>
          </p:cNvPr>
          <p:cNvSpPr>
            <a:spLocks noGrp="1"/>
          </p:cNvSpPr>
          <p:nvPr>
            <p:ph sz="quarter" idx="16"/>
          </p:nvPr>
        </p:nvSpPr>
        <p:spPr>
          <a:xfrm>
            <a:off x="6774972" y="5410436"/>
            <a:ext cx="2941738" cy="170018"/>
          </a:xfrm>
        </p:spPr>
        <p:txBody>
          <a:bodyPr/>
          <a:lstStyle/>
          <a:p>
            <a:pPr algn="ctr"/>
            <a:r>
              <a:rPr lang="en-US" altLang="en-US" sz="1400" dirty="0"/>
              <a:t>A vertical </a:t>
            </a:r>
            <a:r>
              <a:rPr lang="en-US" altLang="en-US" sz="1400" dirty="0" smtClean="0"/>
              <a:t>tangent</a:t>
            </a:r>
            <a:endParaRPr lang="en-US" altLang="en-US" sz="1400" b="1" dirty="0"/>
          </a:p>
        </p:txBody>
      </p:sp>
      <p:pic>
        <p:nvPicPr>
          <p:cNvPr id="17" name="Content Placeholder 16" descr="A curve is graphed on the x y coordinate plane. The curve starts from a point in the first quadrant, goes up and to the right, reaches a high point, goes down and to the right, becomes almost vertical at x = a, then goes down and to the right, reaches a low point, again goes up and to the right, and exits the right side of the viewing window.The tangent at x = a is vertical.">
            <a:extLst>
              <a:ext uri="{FF2B5EF4-FFF2-40B4-BE49-F238E27FC236}">
                <a16:creationId xmlns="" xmlns:a16="http://schemas.microsoft.com/office/drawing/2014/main" id="{5CA71AC2-7687-475D-83B1-7472B9BC2EF2}"/>
              </a:ext>
            </a:extLst>
          </p:cNvPr>
          <p:cNvPicPr>
            <a:picLocks noGrp="1" noChangeAspect="1"/>
          </p:cNvPicPr>
          <p:nvPr>
            <p:ph sz="quarter" idx="15"/>
          </p:nvPr>
        </p:nvPicPr>
        <p:blipFill>
          <a:blip r:embed="rId3"/>
          <a:stretch>
            <a:fillRect/>
          </a:stretch>
        </p:blipFill>
        <p:spPr>
          <a:xfrm>
            <a:off x="6661705" y="2428017"/>
            <a:ext cx="3164466" cy="2677629"/>
          </a:xfrm>
          <a:prstGeom prst="rect">
            <a:avLst/>
          </a:prstGeom>
        </p:spPr>
      </p:pic>
    </p:spTree>
    <p:extLst>
      <p:ext uri="{BB962C8B-B14F-4D97-AF65-F5344CB8AC3E}">
        <p14:creationId xmlns:p14="http://schemas.microsoft.com/office/powerpoint/2010/main" val="2137737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sz="3300" dirty="0"/>
              <a:t>How Can a Function Fail to Be Differentiable? (4 of 4)</a:t>
            </a:r>
            <a:endParaRPr lang="en-US" sz="3300" dirty="0"/>
          </a:p>
        </p:txBody>
      </p:sp>
      <p:sp>
        <p:nvSpPr>
          <p:cNvPr id="2" name="Content Placeholder 1"/>
          <p:cNvSpPr>
            <a:spLocks noGrp="1"/>
          </p:cNvSpPr>
          <p:nvPr>
            <p:ph sz="quarter" idx="23"/>
          </p:nvPr>
        </p:nvSpPr>
        <p:spPr>
          <a:xfrm>
            <a:off x="736600" y="1289050"/>
            <a:ext cx="10917844" cy="477838"/>
          </a:xfrm>
        </p:spPr>
        <p:txBody>
          <a:bodyPr/>
          <a:lstStyle/>
          <a:p>
            <a:r>
              <a:rPr lang="en-US" dirty="0"/>
              <a:t>Figure 7 illustrates the three possibilities that we have discussed.</a:t>
            </a:r>
            <a:endParaRPr lang="en-IN" dirty="0"/>
          </a:p>
          <a:p>
            <a:endParaRPr lang="en-US" dirty="0"/>
          </a:p>
        </p:txBody>
      </p:sp>
      <p:sp>
        <p:nvSpPr>
          <p:cNvPr id="10" name="Content Placeholder 9"/>
          <p:cNvSpPr>
            <a:spLocks noGrp="1"/>
          </p:cNvSpPr>
          <p:nvPr>
            <p:ph sz="quarter" idx="31"/>
          </p:nvPr>
        </p:nvSpPr>
        <p:spPr>
          <a:xfrm>
            <a:off x="5366320" y="5716676"/>
            <a:ext cx="626687" cy="298304"/>
          </a:xfrm>
        </p:spPr>
        <p:txBody>
          <a:bodyPr/>
          <a:lstStyle/>
          <a:p>
            <a:r>
              <a:rPr lang="en-US" altLang="en-US" sz="1200" b="1" dirty="0">
                <a:latin typeface="Arial" pitchFamily="34" charset="0"/>
                <a:cs typeface="Arial" pitchFamily="34" charset="0"/>
              </a:rPr>
              <a:t>Figure </a:t>
            </a:r>
            <a:r>
              <a:rPr lang="en-US" altLang="en-US" sz="1200" b="1" dirty="0" smtClean="0">
                <a:latin typeface="Arial" pitchFamily="34" charset="0"/>
                <a:cs typeface="Arial" pitchFamily="34" charset="0"/>
              </a:rPr>
              <a:t>7</a:t>
            </a:r>
            <a:endParaRPr lang="en-US" altLang="en-US" sz="1200" b="1" dirty="0">
              <a:latin typeface="Arial" pitchFamily="34" charset="0"/>
              <a:cs typeface="Arial" pitchFamily="34" charset="0"/>
            </a:endParaRPr>
          </a:p>
        </p:txBody>
      </p:sp>
      <p:sp>
        <p:nvSpPr>
          <p:cNvPr id="9" name="Content Placeholder 8"/>
          <p:cNvSpPr>
            <a:spLocks noGrp="1"/>
          </p:cNvSpPr>
          <p:nvPr>
            <p:ph sz="quarter" idx="30"/>
          </p:nvPr>
        </p:nvSpPr>
        <p:spPr>
          <a:xfrm>
            <a:off x="3923607" y="5422395"/>
            <a:ext cx="3757353" cy="230256"/>
          </a:xfrm>
        </p:spPr>
        <p:txBody>
          <a:bodyPr/>
          <a:lstStyle/>
          <a:p>
            <a:r>
              <a:rPr lang="en-US" altLang="en-US" sz="1400" dirty="0"/>
              <a:t>Three ways for </a:t>
            </a:r>
            <a:r>
              <a:rPr lang="en-US" altLang="en-US" sz="1400" i="1" dirty="0"/>
              <a:t>f</a:t>
            </a:r>
            <a:r>
              <a:rPr lang="en-US" altLang="en-US" sz="1400" dirty="0"/>
              <a:t> not to be differentiable at </a:t>
            </a:r>
            <a:r>
              <a:rPr lang="en-US" altLang="en-US" sz="1400" i="1" dirty="0" smtClean="0"/>
              <a:t>a</a:t>
            </a:r>
            <a:endParaRPr lang="en-US" altLang="en-US" sz="1400" b="1" dirty="0"/>
          </a:p>
        </p:txBody>
      </p:sp>
      <p:sp>
        <p:nvSpPr>
          <p:cNvPr id="6" name="Content Placeholder 5"/>
          <p:cNvSpPr>
            <a:spLocks noGrp="1"/>
          </p:cNvSpPr>
          <p:nvPr>
            <p:ph sz="quarter" idx="27"/>
          </p:nvPr>
        </p:nvSpPr>
        <p:spPr>
          <a:xfrm>
            <a:off x="1883756" y="4657625"/>
            <a:ext cx="1158702" cy="308104"/>
          </a:xfrm>
        </p:spPr>
        <p:txBody>
          <a:bodyPr/>
          <a:lstStyle/>
          <a:p>
            <a:r>
              <a:rPr lang="en-IN" sz="1400" dirty="0"/>
              <a:t>(a) A </a:t>
            </a:r>
            <a:r>
              <a:rPr lang="en-IN" sz="1400" dirty="0" smtClean="0"/>
              <a:t>corner</a:t>
            </a:r>
            <a:endParaRPr lang="en-IN" sz="1400" dirty="0"/>
          </a:p>
        </p:txBody>
      </p:sp>
      <p:pic>
        <p:nvPicPr>
          <p:cNvPr id="19" name="Content Placeholder 14" descr="The curve enters the left side of the viewing window, goes up and to the right, making a corner at x = a, then abruptly goes down and to the right, and exits the bottom right of the viewing window. ">
            <a:extLst>
              <a:ext uri="{FF2B5EF4-FFF2-40B4-BE49-F238E27FC236}">
                <a16:creationId xmlns="" xmlns:a16="http://schemas.microsoft.com/office/drawing/2014/main" id="{867F6ED7-0558-4C45-99DB-0E96E87B9DEA}"/>
              </a:ext>
            </a:extLst>
          </p:cNvPr>
          <p:cNvPicPr>
            <a:picLocks noGrp="1" noChangeAspect="1"/>
          </p:cNvPicPr>
          <p:nvPr>
            <p:ph sz="quarter" idx="25"/>
          </p:nvPr>
        </p:nvPicPr>
        <p:blipFill>
          <a:blip r:embed="rId2"/>
          <a:stretch>
            <a:fillRect/>
          </a:stretch>
        </p:blipFill>
        <p:spPr>
          <a:xfrm>
            <a:off x="1030778" y="2271367"/>
            <a:ext cx="2529539" cy="2255724"/>
          </a:xfrm>
          <a:prstGeom prst="rect">
            <a:avLst/>
          </a:prstGeom>
        </p:spPr>
      </p:pic>
      <p:sp>
        <p:nvSpPr>
          <p:cNvPr id="7" name="Content Placeholder 6"/>
          <p:cNvSpPr>
            <a:spLocks noGrp="1"/>
          </p:cNvSpPr>
          <p:nvPr>
            <p:ph sz="quarter" idx="28"/>
          </p:nvPr>
        </p:nvSpPr>
        <p:spPr>
          <a:xfrm>
            <a:off x="5352227" y="4634081"/>
            <a:ext cx="1624563" cy="308103"/>
          </a:xfrm>
        </p:spPr>
        <p:txBody>
          <a:bodyPr/>
          <a:lstStyle/>
          <a:p>
            <a:r>
              <a:rPr lang="en-IN" sz="1400" dirty="0"/>
              <a:t>(b) A </a:t>
            </a:r>
            <a:r>
              <a:rPr lang="en-IN" sz="1400" dirty="0" smtClean="0"/>
              <a:t>discontinuity</a:t>
            </a:r>
            <a:endParaRPr lang="en-IN" sz="1400" dirty="0"/>
          </a:p>
        </p:txBody>
      </p:sp>
      <p:pic>
        <p:nvPicPr>
          <p:cNvPr id="20" name="Content Placeholder 17" descr="A curve is graphed on the x y coordinate plane. The curve has two branches. One branch enters the left side of the viewing window in the second quadrant, goes up and to the right till an open circle at x = a. The second branch begins below the first branch with a closed circle at x = a, goes up and to the right, and exits the top right of the viewing window. ">
            <a:extLst>
              <a:ext uri="{FF2B5EF4-FFF2-40B4-BE49-F238E27FC236}">
                <a16:creationId xmlns="" xmlns:a16="http://schemas.microsoft.com/office/drawing/2014/main" id="{C500C4B6-FAFA-46C9-AD45-5A17331CC03F}"/>
              </a:ext>
            </a:extLst>
          </p:cNvPr>
          <p:cNvPicPr>
            <a:picLocks noGrp="1" noChangeAspect="1"/>
          </p:cNvPicPr>
          <p:nvPr>
            <p:ph sz="quarter" idx="24"/>
          </p:nvPr>
        </p:nvPicPr>
        <p:blipFill>
          <a:blip r:embed="rId3"/>
          <a:stretch>
            <a:fillRect/>
          </a:stretch>
        </p:blipFill>
        <p:spPr>
          <a:xfrm>
            <a:off x="4874892" y="2271367"/>
            <a:ext cx="2429511" cy="2201746"/>
          </a:xfrm>
          <a:prstGeom prst="rect">
            <a:avLst/>
          </a:prstGeom>
        </p:spPr>
      </p:pic>
      <p:sp>
        <p:nvSpPr>
          <p:cNvPr id="8" name="Content Placeholder 7"/>
          <p:cNvSpPr>
            <a:spLocks noGrp="1"/>
          </p:cNvSpPr>
          <p:nvPr>
            <p:ph sz="quarter" idx="29"/>
          </p:nvPr>
        </p:nvSpPr>
        <p:spPr>
          <a:xfrm>
            <a:off x="8849822" y="4591125"/>
            <a:ext cx="1923473" cy="280133"/>
          </a:xfrm>
        </p:spPr>
        <p:txBody>
          <a:bodyPr/>
          <a:lstStyle/>
          <a:p>
            <a:r>
              <a:rPr lang="en-IN" sz="1400" dirty="0"/>
              <a:t>(c) A vertical </a:t>
            </a:r>
            <a:r>
              <a:rPr lang="en-IN" sz="1400" dirty="0" smtClean="0"/>
              <a:t>tangent</a:t>
            </a:r>
            <a:endParaRPr lang="en-IN" sz="1400" dirty="0"/>
          </a:p>
        </p:txBody>
      </p:sp>
      <p:pic>
        <p:nvPicPr>
          <p:cNvPr id="21" name="Content Placeholder 20" descr="A curve is graphed on the x y coordinate plane. The curve starts from a point in the first quadrant, goes up and to the right, reaches a high point, goes down and to the right, becomes almost vertical at x = a, then goes down and to the right, reaches a low point, again goes up and to the right, and exits the right side of the viewing window.The tangent at x = a is vertical.">
            <a:extLst>
              <a:ext uri="{FF2B5EF4-FFF2-40B4-BE49-F238E27FC236}">
                <a16:creationId xmlns="" xmlns:a16="http://schemas.microsoft.com/office/drawing/2014/main" id="{545AE658-42E2-4BC9-964C-0CB2EFA99948}"/>
              </a:ext>
            </a:extLst>
          </p:cNvPr>
          <p:cNvPicPr>
            <a:picLocks noGrp="1" noChangeAspect="1"/>
          </p:cNvPicPr>
          <p:nvPr>
            <p:ph sz="quarter" idx="26"/>
          </p:nvPr>
        </p:nvPicPr>
        <p:blipFill>
          <a:blip r:embed="rId4"/>
          <a:stretch>
            <a:fillRect/>
          </a:stretch>
        </p:blipFill>
        <p:spPr>
          <a:xfrm>
            <a:off x="8211681" y="2184564"/>
            <a:ext cx="2561614" cy="2288550"/>
          </a:xfrm>
          <a:prstGeom prst="rect">
            <a:avLst/>
          </a:prstGeom>
        </p:spPr>
      </p:pic>
    </p:spTree>
    <p:extLst>
      <p:ext uri="{BB962C8B-B14F-4D97-AF65-F5344CB8AC3E}">
        <p14:creationId xmlns:p14="http://schemas.microsoft.com/office/powerpoint/2010/main" val="371306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Higher Derivatives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A399B8-B585-4CA5-9761-0DC0AD9B348C}"/>
              </a:ext>
            </a:extLst>
          </p:cNvPr>
          <p:cNvSpPr>
            <a:spLocks noGrp="1"/>
          </p:cNvSpPr>
          <p:nvPr>
            <p:ph type="title"/>
          </p:nvPr>
        </p:nvSpPr>
        <p:spPr/>
        <p:txBody>
          <a:bodyPr/>
          <a:lstStyle/>
          <a:p>
            <a:r>
              <a:rPr lang="en-US" altLang="en-US" dirty="0"/>
              <a:t>Higher Derivatives </a:t>
            </a:r>
            <a:r>
              <a:rPr lang="en-US" altLang="en-US" b="0" dirty="0"/>
              <a:t>(1 of 7)</a:t>
            </a:r>
            <a:endParaRPr lang="en-IN" b="0" dirty="0"/>
          </a:p>
        </p:txBody>
      </p:sp>
      <p:sp>
        <p:nvSpPr>
          <p:cNvPr id="3" name="Content Placeholder 2">
            <a:extLst>
              <a:ext uri="{FF2B5EF4-FFF2-40B4-BE49-F238E27FC236}">
                <a16:creationId xmlns="" xmlns:a16="http://schemas.microsoft.com/office/drawing/2014/main" id="{26C47E48-A98D-4ECD-B60C-D83D5AE0E43F}"/>
              </a:ext>
            </a:extLst>
          </p:cNvPr>
          <p:cNvSpPr>
            <a:spLocks noGrp="1"/>
          </p:cNvSpPr>
          <p:nvPr>
            <p:ph sz="quarter" idx="23"/>
          </p:nvPr>
        </p:nvSpPr>
        <p:spPr>
          <a:xfrm>
            <a:off x="736600" y="1289050"/>
            <a:ext cx="6416675" cy="305876"/>
          </a:xfrm>
        </p:spPr>
        <p:txBody>
          <a:bodyPr/>
          <a:lstStyle/>
          <a:p>
            <a:pPr>
              <a:defRPr/>
            </a:pPr>
            <a:r>
              <a:rPr lang="en-US" dirty="0"/>
              <a:t>If </a:t>
            </a:r>
            <a:r>
              <a:rPr lang="en-US" i="1" dirty="0"/>
              <a:t>f</a:t>
            </a:r>
            <a:r>
              <a:rPr lang="en-US" dirty="0"/>
              <a:t> is a differentiable function, then its derivative</a:t>
            </a:r>
          </a:p>
        </p:txBody>
      </p:sp>
      <p:graphicFrame>
        <p:nvGraphicFramePr>
          <p:cNvPr id="19" name="Content Placeholder 11" descr="f prime">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26"/>
            <p:extLst>
              <p:ext uri="{D42A27DB-BD31-4B8C-83A1-F6EECF244321}">
                <p14:modId xmlns:p14="http://schemas.microsoft.com/office/powerpoint/2010/main" val="1238187353"/>
              </p:ext>
            </p:extLst>
          </p:nvPr>
        </p:nvGraphicFramePr>
        <p:xfrm>
          <a:off x="7215188" y="1292225"/>
          <a:ext cx="261937" cy="303213"/>
        </p:xfrm>
        <a:graphic>
          <a:graphicData uri="http://schemas.openxmlformats.org/presentationml/2006/ole">
            <mc:AlternateContent xmlns:mc="http://schemas.openxmlformats.org/markup-compatibility/2006">
              <mc:Choice xmlns:v="urn:schemas-microsoft-com:vml" Requires="v">
                <p:oleObj spid="_x0000_s474314" name="Equation" r:id="rId3" imgW="241195" imgH="279279" progId="Equation.DSMT4">
                  <p:embed/>
                </p:oleObj>
              </mc:Choice>
              <mc:Fallback>
                <p:oleObj name="Equation" r:id="rId3" imgW="241195" imgH="279279" progId="Equation.DSMT4">
                  <p:embed/>
                  <p:pic>
                    <p:nvPicPr>
                      <p:cNvPr id="0" name="Picture 138" descr="f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8" y="1292225"/>
                        <a:ext cx="261937"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5"/>
          </p:nvPr>
        </p:nvSpPr>
        <p:spPr>
          <a:xfrm>
            <a:off x="7528687" y="1285084"/>
            <a:ext cx="2797175" cy="330199"/>
          </a:xfrm>
        </p:spPr>
        <p:txBody>
          <a:bodyPr/>
          <a:lstStyle/>
          <a:p>
            <a:r>
              <a:rPr lang="en-US" dirty="0"/>
              <a:t>is also a function, so</a:t>
            </a:r>
            <a:endParaRPr lang="en-IN" dirty="0"/>
          </a:p>
        </p:txBody>
      </p:sp>
      <p:graphicFrame>
        <p:nvGraphicFramePr>
          <p:cNvPr id="20" name="Content Placeholder 11" descr="f prime">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28"/>
            <p:extLst>
              <p:ext uri="{D42A27DB-BD31-4B8C-83A1-F6EECF244321}">
                <p14:modId xmlns:p14="http://schemas.microsoft.com/office/powerpoint/2010/main" val="2249683238"/>
              </p:ext>
            </p:extLst>
          </p:nvPr>
        </p:nvGraphicFramePr>
        <p:xfrm>
          <a:off x="10355263" y="1281113"/>
          <a:ext cx="263525" cy="304800"/>
        </p:xfrm>
        <a:graphic>
          <a:graphicData uri="http://schemas.openxmlformats.org/presentationml/2006/ole">
            <mc:AlternateContent xmlns:mc="http://schemas.openxmlformats.org/markup-compatibility/2006">
              <mc:Choice xmlns:v="urn:schemas-microsoft-com:vml" Requires="v">
                <p:oleObj spid="_x0000_s474315" name="Equation" r:id="rId5" imgW="241195" imgH="279279" progId="Equation.DSMT4">
                  <p:embed/>
                </p:oleObj>
              </mc:Choice>
              <mc:Fallback>
                <p:oleObj name="Equation" r:id="rId5" imgW="241195" imgH="279279" progId="Equation.DSMT4">
                  <p:embed/>
                  <p:pic>
                    <p:nvPicPr>
                      <p:cNvPr id="0" name="Picture 139" descr="f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5263" y="1281113"/>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7"/>
          </p:nvPr>
        </p:nvSpPr>
        <p:spPr>
          <a:xfrm>
            <a:off x="736599" y="1722922"/>
            <a:ext cx="6016625" cy="331559"/>
          </a:xfrm>
        </p:spPr>
        <p:txBody>
          <a:bodyPr/>
          <a:lstStyle/>
          <a:p>
            <a:r>
              <a:rPr lang="en-US" dirty="0"/>
              <a:t>may have a derivative of its own, denoted by</a:t>
            </a:r>
            <a:endParaRPr lang="en-IN" dirty="0"/>
          </a:p>
        </p:txBody>
      </p:sp>
      <p:graphicFrame>
        <p:nvGraphicFramePr>
          <p:cNvPr id="21" name="Content Placeholder 20" descr="(f prime) prime = f prime prime."/>
          <p:cNvGraphicFramePr>
            <a:graphicFrameLocks noGrp="1" noChangeAspect="1"/>
          </p:cNvGraphicFramePr>
          <p:nvPr>
            <p:ph sz="quarter" idx="30"/>
            <p:extLst>
              <p:ext uri="{D42A27DB-BD31-4B8C-83A1-F6EECF244321}">
                <p14:modId xmlns:p14="http://schemas.microsoft.com/office/powerpoint/2010/main" val="587729218"/>
              </p:ext>
            </p:extLst>
          </p:nvPr>
        </p:nvGraphicFramePr>
        <p:xfrm>
          <a:off x="6794500" y="1692275"/>
          <a:ext cx="1203325" cy="395288"/>
        </p:xfrm>
        <a:graphic>
          <a:graphicData uri="http://schemas.openxmlformats.org/presentationml/2006/ole">
            <mc:AlternateContent xmlns:mc="http://schemas.openxmlformats.org/markup-compatibility/2006">
              <mc:Choice xmlns:v="urn:schemas-microsoft-com:vml" Requires="v">
                <p:oleObj spid="_x0000_s474316" name="Equation" r:id="rId6" imgW="850531" imgH="279279" progId="Equation.DSMT4">
                  <p:embed/>
                </p:oleObj>
              </mc:Choice>
              <mc:Fallback>
                <p:oleObj name="Equation" r:id="rId6" imgW="850531" imgH="279279" progId="Equation.DSMT4">
                  <p:embed/>
                  <p:pic>
                    <p:nvPicPr>
                      <p:cNvPr id="0" name="Picture 140" descr="(f prime) prime = f prime pri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4500" y="1692275"/>
                        <a:ext cx="120332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sz="quarter" idx="32"/>
          </p:nvPr>
        </p:nvSpPr>
        <p:spPr>
          <a:xfrm>
            <a:off x="8044594" y="1721385"/>
            <a:ext cx="2446816" cy="310183"/>
          </a:xfrm>
        </p:spPr>
        <p:txBody>
          <a:bodyPr/>
          <a:lstStyle/>
          <a:p>
            <a:r>
              <a:rPr lang="en-US" dirty="0"/>
              <a:t>This new function</a:t>
            </a:r>
            <a:endParaRPr lang="en-IN" dirty="0"/>
          </a:p>
        </p:txBody>
      </p:sp>
      <p:graphicFrame>
        <p:nvGraphicFramePr>
          <p:cNvPr id="22" name="Content Placeholder 20" descr="f prime prime"/>
          <p:cNvGraphicFramePr>
            <a:graphicFrameLocks noGrp="1" noChangeAspect="1"/>
          </p:cNvGraphicFramePr>
          <p:nvPr>
            <p:ph sz="quarter" idx="31"/>
            <p:extLst>
              <p:ext uri="{D42A27DB-BD31-4B8C-83A1-F6EECF244321}">
                <p14:modId xmlns:p14="http://schemas.microsoft.com/office/powerpoint/2010/main" val="1287813982"/>
              </p:ext>
            </p:extLst>
          </p:nvPr>
        </p:nvGraphicFramePr>
        <p:xfrm>
          <a:off x="10479088" y="1692275"/>
          <a:ext cx="327025" cy="346075"/>
        </p:xfrm>
        <a:graphic>
          <a:graphicData uri="http://schemas.openxmlformats.org/presentationml/2006/ole">
            <mc:AlternateContent xmlns:mc="http://schemas.openxmlformats.org/markup-compatibility/2006">
              <mc:Choice xmlns:v="urn:schemas-microsoft-com:vml" Requires="v">
                <p:oleObj spid="_x0000_s474317" name="Equation" r:id="rId8" imgW="215806" imgH="228501" progId="Equation.DSMT4">
                  <p:embed/>
                </p:oleObj>
              </mc:Choice>
              <mc:Fallback>
                <p:oleObj name="Equation" r:id="rId8" imgW="215806" imgH="228501" progId="Equation.DSMT4">
                  <p:embed/>
                  <p:pic>
                    <p:nvPicPr>
                      <p:cNvPr id="0" name="Picture 141" descr="f prime pri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9088" y="1692275"/>
                        <a:ext cx="3270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sz="quarter" idx="29"/>
          </p:nvPr>
        </p:nvSpPr>
        <p:spPr>
          <a:xfrm>
            <a:off x="736599" y="2204805"/>
            <a:ext cx="9484829" cy="1166813"/>
          </a:xfrm>
        </p:spPr>
        <p:txBody>
          <a:bodyPr/>
          <a:lstStyle/>
          <a:p>
            <a:pPr>
              <a:lnSpc>
                <a:spcPct val="100000"/>
              </a:lnSpc>
              <a:defRPr/>
            </a:pPr>
            <a:r>
              <a:rPr lang="en-US" dirty="0"/>
              <a:t>is called the </a:t>
            </a:r>
            <a:r>
              <a:rPr lang="en-US" b="1" dirty="0"/>
              <a:t>second derivative </a:t>
            </a:r>
            <a:r>
              <a:rPr lang="en-US" dirty="0"/>
              <a:t>of </a:t>
            </a:r>
            <a:r>
              <a:rPr lang="en-US" i="1" dirty="0"/>
              <a:t>f</a:t>
            </a:r>
            <a:r>
              <a:rPr lang="en-US" dirty="0"/>
              <a:t> because it is the derivative of the derivative of </a:t>
            </a:r>
            <a:r>
              <a:rPr lang="en-US" i="1" dirty="0"/>
              <a:t>f</a:t>
            </a:r>
            <a:r>
              <a:rPr lang="en-US" dirty="0"/>
              <a:t> .</a:t>
            </a:r>
          </a:p>
          <a:p>
            <a:pPr>
              <a:lnSpc>
                <a:spcPct val="100000"/>
              </a:lnSpc>
              <a:defRPr/>
            </a:pPr>
            <a:r>
              <a:rPr lang="en-US" dirty="0"/>
              <a:t>Using Leibniz notation, we write the second derivative of </a:t>
            </a:r>
            <a:r>
              <a:rPr lang="en-US" i="1" dirty="0"/>
              <a:t>y</a:t>
            </a:r>
            <a:r>
              <a:rPr lang="en-US" dirty="0"/>
              <a:t> = </a:t>
            </a:r>
            <a:r>
              <a:rPr lang="en-US" i="1" dirty="0"/>
              <a:t>f</a:t>
            </a:r>
            <a:r>
              <a:rPr lang="en-US" dirty="0"/>
              <a:t>(</a:t>
            </a:r>
            <a:r>
              <a:rPr lang="en-US" i="1" dirty="0"/>
              <a:t>x</a:t>
            </a:r>
            <a:r>
              <a:rPr lang="en-US" dirty="0"/>
              <a:t>) as</a:t>
            </a:r>
          </a:p>
        </p:txBody>
      </p:sp>
      <p:pic>
        <p:nvPicPr>
          <p:cNvPr id="10" name="Content Placeholder 9" descr="(d∕(d x))((d y)∕(d x)) = (d^2 y)∕(d x^2), labels below (d∕(d x)), ((d y)∕(d x)), and (d^2 y)∕(d x^2) read as derivative of, first derivative, and second derivative respectively.">
            <a:extLst>
              <a:ext uri="{FF2B5EF4-FFF2-40B4-BE49-F238E27FC236}">
                <a16:creationId xmlns="" xmlns:a16="http://schemas.microsoft.com/office/drawing/2014/main" id="{05189F81-B89C-450C-A3BC-CDD489439FAD}"/>
              </a:ext>
            </a:extLst>
          </p:cNvPr>
          <p:cNvPicPr>
            <a:picLocks noGrp="1" noChangeAspect="1"/>
          </p:cNvPicPr>
          <p:nvPr>
            <p:ph sz="quarter" idx="24"/>
          </p:nvPr>
        </p:nvPicPr>
        <p:blipFill>
          <a:blip r:embed="rId10"/>
          <a:stretch>
            <a:fillRect/>
          </a:stretch>
        </p:blipFill>
        <p:spPr>
          <a:xfrm>
            <a:off x="3802077" y="3688251"/>
            <a:ext cx="3726610" cy="1699745"/>
          </a:xfrm>
          <a:prstGeom prst="rect">
            <a:avLst/>
          </a:prstGeom>
        </p:spPr>
      </p:pic>
    </p:spTree>
    <p:extLst>
      <p:ext uri="{BB962C8B-B14F-4D97-AF65-F5344CB8AC3E}">
        <p14:creationId xmlns:p14="http://schemas.microsoft.com/office/powerpoint/2010/main" val="897896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C38ABB-C9E0-42C9-AEF4-05526321BBD8}"/>
              </a:ext>
            </a:extLst>
          </p:cNvPr>
          <p:cNvSpPr>
            <a:spLocks noGrp="1"/>
          </p:cNvSpPr>
          <p:nvPr>
            <p:ph type="title"/>
          </p:nvPr>
        </p:nvSpPr>
        <p:spPr>
          <a:xfrm>
            <a:off x="838200" y="384048"/>
            <a:ext cx="10515600" cy="672105"/>
          </a:xfrm>
        </p:spPr>
        <p:txBody>
          <a:bodyPr/>
          <a:lstStyle/>
          <a:p>
            <a:r>
              <a:rPr lang="en-US" altLang="en-US" dirty="0"/>
              <a:t>Example 6</a:t>
            </a:r>
            <a:endParaRPr lang="en-IN" dirty="0"/>
          </a:p>
        </p:txBody>
      </p:sp>
      <p:sp>
        <p:nvSpPr>
          <p:cNvPr id="3" name="Content Placeholder 2">
            <a:extLst>
              <a:ext uri="{FF2B5EF4-FFF2-40B4-BE49-F238E27FC236}">
                <a16:creationId xmlns="" xmlns:a16="http://schemas.microsoft.com/office/drawing/2014/main" id="{A588D5BA-DCB3-45E0-819A-665ED3F48234}"/>
              </a:ext>
            </a:extLst>
          </p:cNvPr>
          <p:cNvSpPr>
            <a:spLocks noGrp="1"/>
          </p:cNvSpPr>
          <p:nvPr>
            <p:ph sz="quarter" idx="23"/>
          </p:nvPr>
        </p:nvSpPr>
        <p:spPr>
          <a:xfrm>
            <a:off x="736600" y="1289050"/>
            <a:ext cx="269240" cy="352427"/>
          </a:xfrm>
        </p:spPr>
        <p:txBody>
          <a:bodyPr/>
          <a:lstStyle/>
          <a:p>
            <a:r>
              <a:rPr lang="en-US" dirty="0"/>
              <a:t>If</a:t>
            </a:r>
            <a:endParaRPr lang="en-IN" dirty="0"/>
          </a:p>
        </p:txBody>
      </p:sp>
      <p:graphicFrame>
        <p:nvGraphicFramePr>
          <p:cNvPr id="12" name="Content Placeholder 11" descr="f(x) = (x^3) minus x,">
            <a:extLst>
              <a:ext uri="{FF2B5EF4-FFF2-40B4-BE49-F238E27FC236}">
                <a16:creationId xmlns="" xmlns:a16="http://schemas.microsoft.com/office/drawing/2014/main" id="{09C6731B-28BA-43AC-BD98-11F0725F1959}"/>
              </a:ext>
            </a:extLst>
          </p:cNvPr>
          <p:cNvGraphicFramePr>
            <a:graphicFrameLocks noGrp="1" noChangeAspect="1"/>
          </p:cNvGraphicFramePr>
          <p:nvPr>
            <p:ph sz="quarter" idx="24"/>
            <p:extLst>
              <p:ext uri="{D42A27DB-BD31-4B8C-83A1-F6EECF244321}">
                <p14:modId xmlns:p14="http://schemas.microsoft.com/office/powerpoint/2010/main" val="279949637"/>
              </p:ext>
            </p:extLst>
          </p:nvPr>
        </p:nvGraphicFramePr>
        <p:xfrm>
          <a:off x="1025525" y="1233488"/>
          <a:ext cx="1760538" cy="409575"/>
        </p:xfrm>
        <a:graphic>
          <a:graphicData uri="http://schemas.openxmlformats.org/presentationml/2006/ole">
            <mc:AlternateContent xmlns:mc="http://schemas.openxmlformats.org/markup-compatibility/2006">
              <mc:Choice xmlns:v="urn:schemas-microsoft-com:vml" Requires="v">
                <p:oleObj spid="_x0000_s462113" name="Equation" r:id="rId3" imgW="1688367" imgH="393529" progId="Equation.DSMT4">
                  <p:embed/>
                </p:oleObj>
              </mc:Choice>
              <mc:Fallback>
                <p:oleObj name="Equation" r:id="rId3" imgW="1688367" imgH="393529" progId="Equation.DSMT4">
                  <p:embed/>
                  <p:pic>
                    <p:nvPicPr>
                      <p:cNvPr id="0" name="Picture 225" descr="f(x) = (x^3) minus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1233488"/>
                        <a:ext cx="1760538"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D4D3BE5-6244-40C3-A38A-C320F3B3FE06}"/>
              </a:ext>
            </a:extLst>
          </p:cNvPr>
          <p:cNvSpPr>
            <a:spLocks noGrp="1"/>
          </p:cNvSpPr>
          <p:nvPr>
            <p:ph sz="quarter" idx="25"/>
          </p:nvPr>
        </p:nvSpPr>
        <p:spPr>
          <a:xfrm>
            <a:off x="2864462" y="1303848"/>
            <a:ext cx="2341903" cy="355918"/>
          </a:xfrm>
        </p:spPr>
        <p:txBody>
          <a:bodyPr/>
          <a:lstStyle/>
          <a:p>
            <a:r>
              <a:rPr lang="en-US" dirty="0"/>
              <a:t>find and interpret</a:t>
            </a:r>
            <a:endParaRPr lang="en-IN" dirty="0"/>
          </a:p>
        </p:txBody>
      </p:sp>
      <p:graphicFrame>
        <p:nvGraphicFramePr>
          <p:cNvPr id="13" name="Content Placeholder 20" descr="f prime prime(x)."/>
          <p:cNvGraphicFramePr>
            <a:graphicFrameLocks noGrp="1" noChangeAspect="1"/>
          </p:cNvGraphicFramePr>
          <p:nvPr>
            <p:ph sz="quarter" idx="26"/>
            <p:extLst>
              <p:ext uri="{D42A27DB-BD31-4B8C-83A1-F6EECF244321}">
                <p14:modId xmlns:p14="http://schemas.microsoft.com/office/powerpoint/2010/main" val="1787328849"/>
              </p:ext>
            </p:extLst>
          </p:nvPr>
        </p:nvGraphicFramePr>
        <p:xfrm>
          <a:off x="5230813" y="1277938"/>
          <a:ext cx="757237" cy="379412"/>
        </p:xfrm>
        <a:graphic>
          <a:graphicData uri="http://schemas.openxmlformats.org/presentationml/2006/ole">
            <mc:AlternateContent xmlns:mc="http://schemas.openxmlformats.org/markup-compatibility/2006">
              <mc:Choice xmlns:v="urn:schemas-microsoft-com:vml" Requires="v">
                <p:oleObj spid="_x0000_s462114" name="Equation" r:id="rId5" imgW="558800" imgH="279400" progId="Equation.DSMT4">
                  <p:embed/>
                </p:oleObj>
              </mc:Choice>
              <mc:Fallback>
                <p:oleObj name="Equation" r:id="rId5" imgW="558800" imgH="279400" progId="Equation.DSMT4">
                  <p:embed/>
                  <p:pic>
                    <p:nvPicPr>
                      <p:cNvPr id="0" name="Picture 226" descr="f prime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813" y="1277938"/>
                        <a:ext cx="757237"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057D64C0-22E1-4A71-A77D-4EFAFCDE6721}"/>
              </a:ext>
            </a:extLst>
          </p:cNvPr>
          <p:cNvSpPr>
            <a:spLocks noGrp="1"/>
          </p:cNvSpPr>
          <p:nvPr>
            <p:ph sz="quarter" idx="27"/>
          </p:nvPr>
        </p:nvSpPr>
        <p:spPr>
          <a:xfrm>
            <a:off x="736600" y="1880663"/>
            <a:ext cx="2847848" cy="798530"/>
          </a:xfrm>
        </p:spPr>
        <p:txBody>
          <a:bodyPr/>
          <a:lstStyle/>
          <a:p>
            <a:pPr>
              <a:defRPr/>
            </a:pPr>
            <a:r>
              <a:rPr lang="en-US" dirty="0">
                <a:solidFill>
                  <a:srgbClr val="0079C2"/>
                </a:solidFill>
              </a:rPr>
              <a:t>Solution:</a:t>
            </a:r>
          </a:p>
          <a:p>
            <a:pPr>
              <a:defRPr/>
            </a:pPr>
            <a:r>
              <a:rPr lang="en-US" dirty="0"/>
              <a:t>The first derivative </a:t>
            </a:r>
            <a:endParaRPr lang="en-IN" dirty="0"/>
          </a:p>
        </p:txBody>
      </p:sp>
      <p:graphicFrame>
        <p:nvGraphicFramePr>
          <p:cNvPr id="14" name="Content Placeholder 13" descr="is f prime(x) = 3x^2 minus 1.">
            <a:extLst>
              <a:ext uri="{FF2B5EF4-FFF2-40B4-BE49-F238E27FC236}">
                <a16:creationId xmlns="" xmlns:a16="http://schemas.microsoft.com/office/drawing/2014/main" id="{7D25029C-4196-48E5-91BF-290058263574}"/>
              </a:ext>
            </a:extLst>
          </p:cNvPr>
          <p:cNvGraphicFramePr>
            <a:graphicFrameLocks noGrp="1" noChangeAspect="1"/>
          </p:cNvGraphicFramePr>
          <p:nvPr>
            <p:ph sz="quarter" idx="28"/>
            <p:extLst>
              <p:ext uri="{D42A27DB-BD31-4B8C-83A1-F6EECF244321}">
                <p14:modId xmlns:p14="http://schemas.microsoft.com/office/powerpoint/2010/main" val="988061288"/>
              </p:ext>
            </p:extLst>
          </p:nvPr>
        </p:nvGraphicFramePr>
        <p:xfrm>
          <a:off x="3358266" y="2287814"/>
          <a:ext cx="2222500" cy="393700"/>
        </p:xfrm>
        <a:graphic>
          <a:graphicData uri="http://schemas.openxmlformats.org/presentationml/2006/ole">
            <mc:AlternateContent xmlns:mc="http://schemas.openxmlformats.org/markup-compatibility/2006">
              <mc:Choice xmlns:v="urn:schemas-microsoft-com:vml" Requires="v">
                <p:oleObj spid="_x0000_s462115" name="Equation" r:id="rId7" imgW="2222500" imgH="393700" progId="Equation.DSMT4">
                  <p:embed/>
                </p:oleObj>
              </mc:Choice>
              <mc:Fallback>
                <p:oleObj name="Equation" r:id="rId7" imgW="2222500" imgH="393700" progId="Equation.DSMT4">
                  <p:embed/>
                  <p:pic>
                    <p:nvPicPr>
                      <p:cNvPr id="0" name="Picture 227" descr="f(x) = (x^3) minus x is f prime(x) = 3(x^2) minus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266" y="2287814"/>
                        <a:ext cx="2222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EAE28CF3-6FD9-4150-B084-BD8B49A3A174}"/>
              </a:ext>
            </a:extLst>
          </p:cNvPr>
          <p:cNvSpPr>
            <a:spLocks noGrp="1"/>
          </p:cNvSpPr>
          <p:nvPr>
            <p:ph sz="quarter" idx="29"/>
          </p:nvPr>
        </p:nvSpPr>
        <p:spPr>
          <a:xfrm>
            <a:off x="736600" y="2826091"/>
            <a:ext cx="3654425" cy="384974"/>
          </a:xfrm>
        </p:spPr>
        <p:txBody>
          <a:bodyPr/>
          <a:lstStyle/>
          <a:p>
            <a:r>
              <a:rPr lang="en-US" dirty="0"/>
              <a:t>So the second derivative is</a:t>
            </a:r>
            <a:endParaRPr lang="en-IN" dirty="0"/>
          </a:p>
        </p:txBody>
      </p:sp>
      <p:graphicFrame>
        <p:nvGraphicFramePr>
          <p:cNvPr id="16" name="Content Placeholder 15" descr="f prime prime(x) = ((f prime) prime)(x) &#10;= lim_(h right arrow 0) ((f prime( x + h) minus f prime(x))∕h)) = lim_(h right arrow 0) (([3(x + h)^2 minus 1] minus [3x^2 minus 1])∕h)">
            <a:extLst>
              <a:ext uri="{FF2B5EF4-FFF2-40B4-BE49-F238E27FC236}">
                <a16:creationId xmlns="" xmlns:a16="http://schemas.microsoft.com/office/drawing/2014/main" id="{EE6A59E1-135F-4DE1-B29F-D5240ACC874D}"/>
              </a:ext>
            </a:extLst>
          </p:cNvPr>
          <p:cNvGraphicFramePr>
            <a:graphicFrameLocks noGrp="1" noChangeAspect="1"/>
          </p:cNvGraphicFramePr>
          <p:nvPr>
            <p:ph sz="quarter" idx="30"/>
            <p:extLst>
              <p:ext uri="{D42A27DB-BD31-4B8C-83A1-F6EECF244321}">
                <p14:modId xmlns:p14="http://schemas.microsoft.com/office/powerpoint/2010/main" val="2259013793"/>
              </p:ext>
            </p:extLst>
          </p:nvPr>
        </p:nvGraphicFramePr>
        <p:xfrm>
          <a:off x="3592514" y="3548063"/>
          <a:ext cx="4361316" cy="2046357"/>
        </p:xfrm>
        <a:graphic>
          <a:graphicData uri="http://schemas.openxmlformats.org/presentationml/2006/ole">
            <mc:AlternateContent xmlns:mc="http://schemas.openxmlformats.org/markup-compatibility/2006">
              <mc:Choice xmlns:v="urn:schemas-microsoft-com:vml" Requires="v">
                <p:oleObj spid="_x0000_s462116" name="Equation" r:id="rId9" imgW="4737100" imgH="2222500" progId="Equation.DSMT4">
                  <p:embed/>
                </p:oleObj>
              </mc:Choice>
              <mc:Fallback>
                <p:oleObj name="Equation" r:id="rId9" imgW="4737100" imgH="2222500" progId="Equation.DSMT4">
                  <p:embed/>
                  <p:pic>
                    <p:nvPicPr>
                      <p:cNvPr id="0" name="Picture 228" descr="f prime prime (x) = ((f prime) prime) (x)&#10;equals lim_(h right arrow 0) (f prime ( x + h) minus f prime(x))/h) = lim_(h right arrow 0) ([3((x + h)^2) minus 1] minus [3(x^2) minus 1)/h)&#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2514" y="3548063"/>
                        <a:ext cx="4361316" cy="2046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2634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The Derivative Function</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ED7E2-F0B9-4A6C-9EBE-A9174582C2E6}"/>
              </a:ext>
            </a:extLst>
          </p:cNvPr>
          <p:cNvSpPr>
            <a:spLocks noGrp="1"/>
          </p:cNvSpPr>
          <p:nvPr>
            <p:ph type="title"/>
          </p:nvPr>
        </p:nvSpPr>
        <p:spPr/>
        <p:txBody>
          <a:bodyPr/>
          <a:lstStyle/>
          <a:p>
            <a:r>
              <a:rPr lang="en-US" altLang="en-US" dirty="0"/>
              <a:t>Example 6 – Solution</a:t>
            </a:r>
            <a:r>
              <a:rPr lang="en-US" altLang="en-US" i="1" dirty="0"/>
              <a:t> </a:t>
            </a:r>
            <a:r>
              <a:rPr lang="en-US" altLang="en-US" b="0" dirty="0"/>
              <a:t>(1 of 2)</a:t>
            </a:r>
            <a:endParaRPr lang="en-IN" b="0" dirty="0"/>
          </a:p>
        </p:txBody>
      </p:sp>
      <p:graphicFrame>
        <p:nvGraphicFramePr>
          <p:cNvPr id="12" name="Content Placeholder 11" descr="'= lim_(h right arrow 0) (3x^2 + 6 x h + 3h^2 minus 1 minus 3x^2 + 1)∕h) = lim_(h right arrow 0) (6x + 3h) &#10;= 6x">
            <a:extLst>
              <a:ext uri="{FF2B5EF4-FFF2-40B4-BE49-F238E27FC236}">
                <a16:creationId xmlns="" xmlns:a16="http://schemas.microsoft.com/office/drawing/2014/main" id="{0EEFD30B-BE42-457D-B5A5-CFE72322B2A5}"/>
              </a:ext>
            </a:extLst>
          </p:cNvPr>
          <p:cNvGraphicFramePr>
            <a:graphicFrameLocks noGrp="1" noChangeAspect="1"/>
          </p:cNvGraphicFramePr>
          <p:nvPr>
            <p:ph sz="quarter" idx="12"/>
            <p:extLst>
              <p:ext uri="{D42A27DB-BD31-4B8C-83A1-F6EECF244321}">
                <p14:modId xmlns:p14="http://schemas.microsoft.com/office/powerpoint/2010/main" val="2174314840"/>
              </p:ext>
            </p:extLst>
          </p:nvPr>
        </p:nvGraphicFramePr>
        <p:xfrm>
          <a:off x="3764181" y="1449618"/>
          <a:ext cx="4043255" cy="1639661"/>
        </p:xfrm>
        <a:graphic>
          <a:graphicData uri="http://schemas.openxmlformats.org/presentationml/2006/ole">
            <mc:AlternateContent xmlns:mc="http://schemas.openxmlformats.org/markup-compatibility/2006">
              <mc:Choice xmlns:v="urn:schemas-microsoft-com:vml" Requires="v">
                <p:oleObj spid="_x0000_s462978" name="Equation" r:id="rId3" imgW="4356100" imgH="1765300" progId="Equation.DSMT4">
                  <p:embed/>
                </p:oleObj>
              </mc:Choice>
              <mc:Fallback>
                <p:oleObj name="Equation" r:id="rId3" imgW="4356100" imgH="1765300" progId="Equation.DSMT4">
                  <p:embed/>
                  <p:pic>
                    <p:nvPicPr>
                      <p:cNvPr id="0" name="Picture 98" descr="= lim_(h right arrow 0) (3 x^2 + 6 x h + 3 h^2 minus 1 minus 3(x^2) + 1)/h) = lim_(h right arrow 0) (6x + 3h) = 6x&#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181" y="1449618"/>
                        <a:ext cx="4043255" cy="1639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 xmlns:a16="http://schemas.microsoft.com/office/drawing/2014/main" id="{2281A485-E363-48C9-BAA9-004F1B43CD64}"/>
              </a:ext>
            </a:extLst>
          </p:cNvPr>
          <p:cNvSpPr>
            <a:spLocks noGrp="1"/>
          </p:cNvSpPr>
          <p:nvPr>
            <p:ph sz="quarter" idx="13"/>
          </p:nvPr>
        </p:nvSpPr>
        <p:spPr>
          <a:xfrm>
            <a:off x="733425" y="3555283"/>
            <a:ext cx="1933575" cy="375948"/>
          </a:xfrm>
        </p:spPr>
        <p:txBody>
          <a:bodyPr/>
          <a:lstStyle/>
          <a:p>
            <a:r>
              <a:rPr lang="en-US" dirty="0"/>
              <a:t>The graphs of</a:t>
            </a:r>
            <a:endParaRPr lang="en-IN" dirty="0"/>
          </a:p>
        </p:txBody>
      </p:sp>
      <p:graphicFrame>
        <p:nvGraphicFramePr>
          <p:cNvPr id="5" name="Content Placeholder 4" descr="f, f prime, and f prime prime"/>
          <p:cNvGraphicFramePr>
            <a:graphicFrameLocks noGrp="1" noChangeAspect="1"/>
          </p:cNvGraphicFramePr>
          <p:nvPr>
            <p:ph sz="quarter" idx="14"/>
            <p:extLst>
              <p:ext uri="{D42A27DB-BD31-4B8C-83A1-F6EECF244321}">
                <p14:modId xmlns:p14="http://schemas.microsoft.com/office/powerpoint/2010/main" val="3507048803"/>
              </p:ext>
            </p:extLst>
          </p:nvPr>
        </p:nvGraphicFramePr>
        <p:xfrm>
          <a:off x="2705100" y="3539213"/>
          <a:ext cx="1617663" cy="390525"/>
        </p:xfrm>
        <a:graphic>
          <a:graphicData uri="http://schemas.openxmlformats.org/presentationml/2006/ole">
            <mc:AlternateContent xmlns:mc="http://schemas.openxmlformats.org/markup-compatibility/2006">
              <mc:Choice xmlns:v="urn:schemas-microsoft-com:vml" Requires="v">
                <p:oleObj spid="_x0000_s462979" name="Equation" r:id="rId5" imgW="1155700" imgH="279400" progId="Equation.DSMT4">
                  <p:embed/>
                </p:oleObj>
              </mc:Choice>
              <mc:Fallback>
                <p:oleObj name="Equation" r:id="rId5" imgW="1155700" imgH="279400" progId="Equation.DSMT4">
                  <p:embed/>
                  <p:pic>
                    <p:nvPicPr>
                      <p:cNvPr id="0" name="Picture 99" descr="f, f prime, and f prime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5100" y="3539213"/>
                        <a:ext cx="16176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15"/>
          </p:nvPr>
        </p:nvSpPr>
        <p:spPr>
          <a:xfrm>
            <a:off x="4391085" y="3550405"/>
            <a:ext cx="3416351" cy="331558"/>
          </a:xfrm>
        </p:spPr>
        <p:txBody>
          <a:bodyPr/>
          <a:lstStyle/>
          <a:p>
            <a:r>
              <a:rPr lang="en-US" dirty="0"/>
              <a:t>are shown in Figure 10.</a:t>
            </a:r>
            <a:endParaRPr lang="en-IN" dirty="0"/>
          </a:p>
        </p:txBody>
      </p:sp>
      <p:sp>
        <p:nvSpPr>
          <p:cNvPr id="7" name="Content Placeholder 6">
            <a:extLst>
              <a:ext uri="{FF2B5EF4-FFF2-40B4-BE49-F238E27FC236}">
                <a16:creationId xmlns="" xmlns:a16="http://schemas.microsoft.com/office/drawing/2014/main" id="{4A43E385-D1B3-43DD-8042-445F9E4717B1}"/>
              </a:ext>
            </a:extLst>
          </p:cNvPr>
          <p:cNvSpPr>
            <a:spLocks noGrp="1"/>
          </p:cNvSpPr>
          <p:nvPr>
            <p:ph sz="quarter" idx="17"/>
          </p:nvPr>
        </p:nvSpPr>
        <p:spPr>
          <a:xfrm>
            <a:off x="733425" y="5853684"/>
            <a:ext cx="10729913" cy="301752"/>
          </a:xfrm>
        </p:spPr>
        <p:txBody>
          <a:bodyPr/>
          <a:lstStyle/>
          <a:p>
            <a:pPr algn="ctr"/>
            <a:r>
              <a:rPr lang="en-US" altLang="en-US" sz="1200" b="1" dirty="0"/>
              <a:t>Figure 10 </a:t>
            </a:r>
          </a:p>
        </p:txBody>
      </p:sp>
      <p:pic>
        <p:nvPicPr>
          <p:cNvPr id="14" name="Content Placeholder 13" descr="The graphs of f, f prime and f prime prime are plotted in a [negative 1.5, 1.5] by [negative 2, 2] display window. The curve of f is symmetric about the origin. It rises in the third quadrant, intersects the negative x-axis at (negative 1, 0), rises up to a high point in quadrant 2, falls through the origin to a low point in quadrant 4, and rises through (1, 0). The curve of f prime is an upward opening parabola that falls through (negative 1, 2) to vertex (0, negative 1) and rises through (1, 2). The graph of f prime prime is a line rising through (negative 1, negative 2), (0, 0) and (1, 2). All values approximated.">
            <a:extLst>
              <a:ext uri="{FF2B5EF4-FFF2-40B4-BE49-F238E27FC236}">
                <a16:creationId xmlns="" xmlns:a16="http://schemas.microsoft.com/office/drawing/2014/main" id="{8B837D19-0448-4950-A4D6-F6C40CBFEA15}"/>
              </a:ext>
            </a:extLst>
          </p:cNvPr>
          <p:cNvPicPr>
            <a:picLocks noGrp="1" noChangeAspect="1"/>
          </p:cNvPicPr>
          <p:nvPr>
            <p:ph sz="quarter" idx="16"/>
          </p:nvPr>
        </p:nvPicPr>
        <p:blipFill>
          <a:blip r:embed="rId7"/>
          <a:stretch>
            <a:fillRect/>
          </a:stretch>
        </p:blipFill>
        <p:spPr>
          <a:xfrm>
            <a:off x="4681371" y="3960475"/>
            <a:ext cx="2706401" cy="1777097"/>
          </a:xfrm>
          <a:prstGeom prst="rect">
            <a:avLst/>
          </a:prstGeom>
        </p:spPr>
      </p:pic>
    </p:spTree>
    <p:extLst>
      <p:ext uri="{BB962C8B-B14F-4D97-AF65-F5344CB8AC3E}">
        <p14:creationId xmlns:p14="http://schemas.microsoft.com/office/powerpoint/2010/main" val="3978771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2E5E42-454C-4C89-9FBC-0C2C9FD6D952}"/>
              </a:ext>
            </a:extLst>
          </p:cNvPr>
          <p:cNvSpPr>
            <a:spLocks noGrp="1"/>
          </p:cNvSpPr>
          <p:nvPr>
            <p:ph type="title"/>
          </p:nvPr>
        </p:nvSpPr>
        <p:spPr/>
        <p:txBody>
          <a:bodyPr/>
          <a:lstStyle/>
          <a:p>
            <a:r>
              <a:rPr lang="en-US" altLang="en-US" dirty="0"/>
              <a:t>Example 6 – Solution</a:t>
            </a:r>
            <a:r>
              <a:rPr lang="en-US" altLang="en-US" i="1" dirty="0"/>
              <a:t> </a:t>
            </a:r>
            <a:r>
              <a:rPr lang="en-US" altLang="en-US" b="0" dirty="0"/>
              <a:t>(2 of 2)</a:t>
            </a:r>
            <a:endParaRPr lang="en-IN" dirty="0"/>
          </a:p>
        </p:txBody>
      </p:sp>
      <p:sp>
        <p:nvSpPr>
          <p:cNvPr id="3" name="Text Placeholder 2">
            <a:extLst>
              <a:ext uri="{FF2B5EF4-FFF2-40B4-BE49-F238E27FC236}">
                <a16:creationId xmlns="" xmlns:a16="http://schemas.microsoft.com/office/drawing/2014/main" id="{A9D92429-D60C-40D3-B2B9-9DFFA0D2497A}"/>
              </a:ext>
            </a:extLst>
          </p:cNvPr>
          <p:cNvSpPr>
            <a:spLocks noGrp="1"/>
          </p:cNvSpPr>
          <p:nvPr>
            <p:ph sz="quarter" idx="23"/>
          </p:nvPr>
        </p:nvSpPr>
        <p:spPr>
          <a:xfrm>
            <a:off x="736599" y="1289050"/>
            <a:ext cx="2266327" cy="323851"/>
          </a:xfrm>
        </p:spPr>
        <p:txBody>
          <a:bodyPr/>
          <a:lstStyle/>
          <a:p>
            <a:pPr>
              <a:defRPr/>
            </a:pPr>
            <a:r>
              <a:rPr lang="en-US" dirty="0"/>
              <a:t>We can interpret</a:t>
            </a:r>
          </a:p>
        </p:txBody>
      </p:sp>
      <p:graphicFrame>
        <p:nvGraphicFramePr>
          <p:cNvPr id="19" name="Content Placeholder 20" descr="f prime prime(x)"/>
          <p:cNvGraphicFramePr>
            <a:graphicFrameLocks noGrp="1" noChangeAspect="1"/>
          </p:cNvGraphicFramePr>
          <p:nvPr>
            <p:ph sz="quarter" idx="24"/>
            <p:extLst>
              <p:ext uri="{D42A27DB-BD31-4B8C-83A1-F6EECF244321}">
                <p14:modId xmlns:p14="http://schemas.microsoft.com/office/powerpoint/2010/main" val="2460802182"/>
              </p:ext>
            </p:extLst>
          </p:nvPr>
        </p:nvGraphicFramePr>
        <p:xfrm>
          <a:off x="3055938" y="1265238"/>
          <a:ext cx="684212" cy="385762"/>
        </p:xfrm>
        <a:graphic>
          <a:graphicData uri="http://schemas.openxmlformats.org/presentationml/2006/ole">
            <mc:AlternateContent xmlns:mc="http://schemas.openxmlformats.org/markup-compatibility/2006">
              <mc:Choice xmlns:v="urn:schemas-microsoft-com:vml" Requires="v">
                <p:oleObj spid="_x0000_s475432" name="Equation" r:id="rId3" imgW="495085" imgH="279279" progId="Equation.DSMT4">
                  <p:embed/>
                </p:oleObj>
              </mc:Choice>
              <mc:Fallback>
                <p:oleObj name="Equation" r:id="rId3" imgW="495085" imgH="279279" progId="Equation.DSMT4">
                  <p:embed/>
                  <p:pic>
                    <p:nvPicPr>
                      <p:cNvPr id="0" name="Picture 200" descr="f prime prime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938" y="1265238"/>
                        <a:ext cx="68421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3849889" y="1289050"/>
            <a:ext cx="3352800" cy="320674"/>
          </a:xfrm>
        </p:spPr>
        <p:txBody>
          <a:bodyPr/>
          <a:lstStyle/>
          <a:p>
            <a:r>
              <a:rPr lang="en-US" dirty="0"/>
              <a:t>as the slope of the curve</a:t>
            </a:r>
            <a:endParaRPr lang="en-IN" dirty="0"/>
          </a:p>
        </p:txBody>
      </p:sp>
      <p:graphicFrame>
        <p:nvGraphicFramePr>
          <p:cNvPr id="20" name="Content Placeholder 11" descr="y = f prime(x)">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28"/>
            <p:extLst>
              <p:ext uri="{D42A27DB-BD31-4B8C-83A1-F6EECF244321}">
                <p14:modId xmlns:p14="http://schemas.microsoft.com/office/powerpoint/2010/main" val="1522251332"/>
              </p:ext>
            </p:extLst>
          </p:nvPr>
        </p:nvGraphicFramePr>
        <p:xfrm>
          <a:off x="7258050" y="1285875"/>
          <a:ext cx="1127125" cy="346075"/>
        </p:xfrm>
        <a:graphic>
          <a:graphicData uri="http://schemas.openxmlformats.org/presentationml/2006/ole">
            <mc:AlternateContent xmlns:mc="http://schemas.openxmlformats.org/markup-compatibility/2006">
              <mc:Choice xmlns:v="urn:schemas-microsoft-com:vml" Requires="v">
                <p:oleObj spid="_x0000_s475433" name="Equation" r:id="rId5" imgW="1117115" imgH="342751" progId="Equation.DSMT4">
                  <p:embed/>
                </p:oleObj>
              </mc:Choice>
              <mc:Fallback>
                <p:oleObj name="Equation" r:id="rId5" imgW="1117115" imgH="342751" progId="Equation.DSMT4">
                  <p:embed/>
                  <p:pic>
                    <p:nvPicPr>
                      <p:cNvPr id="0" name="Picture 201" descr="y = f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8050" y="1285875"/>
                        <a:ext cx="11271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30"/>
          </p:nvPr>
        </p:nvSpPr>
        <p:spPr>
          <a:xfrm>
            <a:off x="8488563" y="1282172"/>
            <a:ext cx="1533525" cy="321736"/>
          </a:xfrm>
        </p:spPr>
        <p:txBody>
          <a:bodyPr/>
          <a:lstStyle/>
          <a:p>
            <a:r>
              <a:rPr lang="en-US" dirty="0"/>
              <a:t>at the point</a:t>
            </a:r>
            <a:endParaRPr lang="en-IN" dirty="0"/>
          </a:p>
        </p:txBody>
      </p:sp>
      <p:graphicFrame>
        <p:nvGraphicFramePr>
          <p:cNvPr id="21" name="Content Placeholder 20" descr="(x, f prime(x))."/>
          <p:cNvGraphicFramePr>
            <a:graphicFrameLocks noGrp="1" noChangeAspect="1"/>
          </p:cNvGraphicFramePr>
          <p:nvPr>
            <p:ph sz="quarter" idx="32"/>
            <p:extLst>
              <p:ext uri="{D42A27DB-BD31-4B8C-83A1-F6EECF244321}">
                <p14:modId xmlns:p14="http://schemas.microsoft.com/office/powerpoint/2010/main" val="1539898213"/>
              </p:ext>
            </p:extLst>
          </p:nvPr>
        </p:nvGraphicFramePr>
        <p:xfrm>
          <a:off x="10066338" y="1244600"/>
          <a:ext cx="1331912" cy="390525"/>
        </p:xfrm>
        <a:graphic>
          <a:graphicData uri="http://schemas.openxmlformats.org/presentationml/2006/ole">
            <mc:AlternateContent xmlns:mc="http://schemas.openxmlformats.org/markup-compatibility/2006">
              <mc:Choice xmlns:v="urn:schemas-microsoft-com:vml" Requires="v">
                <p:oleObj spid="_x0000_s475434" name="Equation" r:id="rId7" imgW="952087" imgH="279279" progId="Equation.DSMT4">
                  <p:embed/>
                </p:oleObj>
              </mc:Choice>
              <mc:Fallback>
                <p:oleObj name="Equation" r:id="rId7" imgW="952087" imgH="279279" progId="Equation.DSMT4">
                  <p:embed/>
                  <p:pic>
                    <p:nvPicPr>
                      <p:cNvPr id="0" name="Picture 202" descr="(x, f prime(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6338" y="1244600"/>
                        <a:ext cx="13319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736600" y="1733679"/>
            <a:ext cx="10706100" cy="396874"/>
          </a:xfrm>
        </p:spPr>
        <p:txBody>
          <a:bodyPr/>
          <a:lstStyle/>
          <a:p>
            <a:r>
              <a:rPr lang="en-US" dirty="0"/>
              <a:t>In other words, it is the rate of change of the slope of the original curve </a:t>
            </a:r>
            <a:r>
              <a:rPr lang="en-US" i="1" dirty="0"/>
              <a:t>y</a:t>
            </a:r>
            <a:r>
              <a:rPr lang="en-US" dirty="0"/>
              <a:t> = </a:t>
            </a:r>
            <a:r>
              <a:rPr lang="en-US" i="1" dirty="0"/>
              <a:t>f</a:t>
            </a:r>
            <a:r>
              <a:rPr lang="en-US" dirty="0"/>
              <a:t>(</a:t>
            </a:r>
            <a:r>
              <a:rPr lang="en-US" i="1" dirty="0"/>
              <a:t>x</a:t>
            </a:r>
            <a:r>
              <a:rPr lang="en-US" dirty="0"/>
              <a:t>).</a:t>
            </a:r>
          </a:p>
        </p:txBody>
      </p:sp>
      <p:sp>
        <p:nvSpPr>
          <p:cNvPr id="7" name="Content Placeholder 6"/>
          <p:cNvSpPr>
            <a:spLocks noGrp="1"/>
          </p:cNvSpPr>
          <p:nvPr>
            <p:ph sz="quarter" idx="27"/>
          </p:nvPr>
        </p:nvSpPr>
        <p:spPr>
          <a:xfrm>
            <a:off x="736599" y="2403060"/>
            <a:ext cx="3644900" cy="354488"/>
          </a:xfrm>
        </p:spPr>
        <p:txBody>
          <a:bodyPr/>
          <a:lstStyle/>
          <a:p>
            <a:r>
              <a:rPr lang="en-US" dirty="0"/>
              <a:t>Notice from Figure 10 that</a:t>
            </a:r>
            <a:endParaRPr lang="en-IN" dirty="0"/>
          </a:p>
        </p:txBody>
      </p:sp>
      <p:graphicFrame>
        <p:nvGraphicFramePr>
          <p:cNvPr id="22" name="Content Placeholder 20" descr="f prime prime(x)"/>
          <p:cNvGraphicFramePr>
            <a:graphicFrameLocks noGrp="1" noChangeAspect="1"/>
          </p:cNvGraphicFramePr>
          <p:nvPr>
            <p:ph sz="quarter" idx="34"/>
            <p:extLst>
              <p:ext uri="{D42A27DB-BD31-4B8C-83A1-F6EECF244321}">
                <p14:modId xmlns:p14="http://schemas.microsoft.com/office/powerpoint/2010/main" val="429492875"/>
              </p:ext>
            </p:extLst>
          </p:nvPr>
        </p:nvGraphicFramePr>
        <p:xfrm>
          <a:off x="4346575" y="2387600"/>
          <a:ext cx="658813" cy="371475"/>
        </p:xfrm>
        <a:graphic>
          <a:graphicData uri="http://schemas.openxmlformats.org/presentationml/2006/ole">
            <mc:AlternateContent xmlns:mc="http://schemas.openxmlformats.org/markup-compatibility/2006">
              <mc:Choice xmlns:v="urn:schemas-microsoft-com:vml" Requires="v">
                <p:oleObj spid="_x0000_s475435" name="Equation" r:id="rId9" imgW="495085" imgH="279279" progId="Equation.DSMT4">
                  <p:embed/>
                </p:oleObj>
              </mc:Choice>
              <mc:Fallback>
                <p:oleObj name="Equation" r:id="rId9" imgW="495085" imgH="279279" progId="Equation.DSMT4">
                  <p:embed/>
                  <p:pic>
                    <p:nvPicPr>
                      <p:cNvPr id="0" name="Picture 203" descr="f prime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2387600"/>
                        <a:ext cx="6588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9"/>
          </p:nvPr>
        </p:nvSpPr>
        <p:spPr>
          <a:xfrm>
            <a:off x="5092121" y="2402356"/>
            <a:ext cx="2294901" cy="358181"/>
          </a:xfrm>
        </p:spPr>
        <p:txBody>
          <a:bodyPr/>
          <a:lstStyle/>
          <a:p>
            <a:r>
              <a:rPr lang="en-US" dirty="0"/>
              <a:t>is negative when</a:t>
            </a:r>
            <a:endParaRPr lang="en-IN" dirty="0"/>
          </a:p>
        </p:txBody>
      </p:sp>
      <p:graphicFrame>
        <p:nvGraphicFramePr>
          <p:cNvPr id="23" name="Content Placeholder 11" descr="y = f prime(x)">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31"/>
            <p:extLst>
              <p:ext uri="{D42A27DB-BD31-4B8C-83A1-F6EECF244321}">
                <p14:modId xmlns:p14="http://schemas.microsoft.com/office/powerpoint/2010/main" val="62333294"/>
              </p:ext>
            </p:extLst>
          </p:nvPr>
        </p:nvGraphicFramePr>
        <p:xfrm>
          <a:off x="7443788" y="2411413"/>
          <a:ext cx="1117600" cy="342900"/>
        </p:xfrm>
        <a:graphic>
          <a:graphicData uri="http://schemas.openxmlformats.org/presentationml/2006/ole">
            <mc:AlternateContent xmlns:mc="http://schemas.openxmlformats.org/markup-compatibility/2006">
              <mc:Choice xmlns:v="urn:schemas-microsoft-com:vml" Requires="v">
                <p:oleObj spid="_x0000_s475436" name="Equation" r:id="rId10" imgW="1117115" imgH="342751" progId="Equation.DSMT4">
                  <p:embed/>
                </p:oleObj>
              </mc:Choice>
              <mc:Fallback>
                <p:oleObj name="Equation" r:id="rId10" imgW="1117115" imgH="342751" progId="Equation.DSMT4">
                  <p:embed/>
                  <p:pic>
                    <p:nvPicPr>
                      <p:cNvPr id="0" name="Picture 204" descr="y = f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3788" y="2411413"/>
                        <a:ext cx="11176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p:cNvSpPr>
            <a:spLocks noGrp="1"/>
          </p:cNvSpPr>
          <p:nvPr>
            <p:ph sz="quarter" idx="33"/>
          </p:nvPr>
        </p:nvSpPr>
        <p:spPr>
          <a:xfrm>
            <a:off x="8655866" y="2413249"/>
            <a:ext cx="2641698" cy="339290"/>
          </a:xfrm>
        </p:spPr>
        <p:txBody>
          <a:bodyPr/>
          <a:lstStyle/>
          <a:p>
            <a:r>
              <a:rPr lang="en-US" dirty="0"/>
              <a:t>has negative slope</a:t>
            </a:r>
            <a:endParaRPr lang="en-IN" dirty="0"/>
          </a:p>
        </p:txBody>
      </p:sp>
      <p:sp>
        <p:nvSpPr>
          <p:cNvPr id="15" name="Content Placeholder 14"/>
          <p:cNvSpPr>
            <a:spLocks noGrp="1"/>
          </p:cNvSpPr>
          <p:nvPr>
            <p:ph sz="quarter" idx="35"/>
          </p:nvPr>
        </p:nvSpPr>
        <p:spPr>
          <a:xfrm>
            <a:off x="749491" y="2873332"/>
            <a:ext cx="2473325" cy="333375"/>
          </a:xfrm>
        </p:spPr>
        <p:txBody>
          <a:bodyPr/>
          <a:lstStyle/>
          <a:p>
            <a:r>
              <a:rPr lang="en-US" dirty="0"/>
              <a:t>and positive when</a:t>
            </a:r>
            <a:endParaRPr lang="en-IN" dirty="0"/>
          </a:p>
        </p:txBody>
      </p:sp>
      <p:graphicFrame>
        <p:nvGraphicFramePr>
          <p:cNvPr id="24" name="Content Placeholder 11" descr="y = f prime(x)">
            <a:extLst>
              <a:ext uri="{FF2B5EF4-FFF2-40B4-BE49-F238E27FC236}">
                <a16:creationId xmlns="" xmlns:a16="http://schemas.microsoft.com/office/drawing/2014/main" id="{D08330BF-AD42-430F-A0C0-DCEB18D73449}"/>
              </a:ext>
            </a:extLst>
          </p:cNvPr>
          <p:cNvGraphicFramePr>
            <a:graphicFrameLocks noGrp="1" noChangeAspect="1"/>
          </p:cNvGraphicFramePr>
          <p:nvPr>
            <p:ph sz="quarter" idx="36"/>
            <p:extLst>
              <p:ext uri="{D42A27DB-BD31-4B8C-83A1-F6EECF244321}">
                <p14:modId xmlns:p14="http://schemas.microsoft.com/office/powerpoint/2010/main" val="3753952372"/>
              </p:ext>
            </p:extLst>
          </p:nvPr>
        </p:nvGraphicFramePr>
        <p:xfrm>
          <a:off x="3270250" y="2873375"/>
          <a:ext cx="1095375" cy="336550"/>
        </p:xfrm>
        <a:graphic>
          <a:graphicData uri="http://schemas.openxmlformats.org/presentationml/2006/ole">
            <mc:AlternateContent xmlns:mc="http://schemas.openxmlformats.org/markup-compatibility/2006">
              <mc:Choice xmlns:v="urn:schemas-microsoft-com:vml" Requires="v">
                <p:oleObj spid="_x0000_s475437" name="Equation" r:id="rId11" imgW="1117115" imgH="342751" progId="Equation.DSMT4">
                  <p:embed/>
                </p:oleObj>
              </mc:Choice>
              <mc:Fallback>
                <p:oleObj name="Equation" r:id="rId11" imgW="1117115" imgH="342751" progId="Equation.DSMT4">
                  <p:embed/>
                  <p:pic>
                    <p:nvPicPr>
                      <p:cNvPr id="0" name="Picture 205" descr="y = f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0" y="2873375"/>
                        <a:ext cx="10953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p:cNvSpPr>
            <a:spLocks noGrp="1"/>
          </p:cNvSpPr>
          <p:nvPr>
            <p:ph sz="quarter" idx="38"/>
          </p:nvPr>
        </p:nvSpPr>
        <p:spPr>
          <a:xfrm>
            <a:off x="4444585" y="2863944"/>
            <a:ext cx="6053870" cy="325285"/>
          </a:xfrm>
        </p:spPr>
        <p:txBody>
          <a:bodyPr/>
          <a:lstStyle/>
          <a:p>
            <a:r>
              <a:rPr lang="en-US" dirty="0"/>
              <a:t>has positive slope. So the graphs serve as a</a:t>
            </a:r>
            <a:endParaRPr lang="en-IN" dirty="0"/>
          </a:p>
        </p:txBody>
      </p:sp>
      <p:sp>
        <p:nvSpPr>
          <p:cNvPr id="17" name="Content Placeholder 16"/>
          <p:cNvSpPr>
            <a:spLocks noGrp="1"/>
          </p:cNvSpPr>
          <p:nvPr>
            <p:ph sz="quarter" idx="37"/>
          </p:nvPr>
        </p:nvSpPr>
        <p:spPr>
          <a:xfrm>
            <a:off x="736600" y="3319000"/>
            <a:ext cx="3853688" cy="325285"/>
          </a:xfrm>
        </p:spPr>
        <p:txBody>
          <a:bodyPr/>
          <a:lstStyle/>
          <a:p>
            <a:r>
              <a:rPr lang="en-US" dirty="0"/>
              <a:t>check on our calculations.</a:t>
            </a:r>
          </a:p>
        </p:txBody>
      </p:sp>
    </p:spTree>
    <p:extLst>
      <p:ext uri="{BB962C8B-B14F-4D97-AF65-F5344CB8AC3E}">
        <p14:creationId xmlns:p14="http://schemas.microsoft.com/office/powerpoint/2010/main" val="28195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7D997-BC1F-494F-A36B-7321453F1E11}"/>
              </a:ext>
            </a:extLst>
          </p:cNvPr>
          <p:cNvSpPr>
            <a:spLocks noGrp="1"/>
          </p:cNvSpPr>
          <p:nvPr>
            <p:ph type="title"/>
          </p:nvPr>
        </p:nvSpPr>
        <p:spPr/>
        <p:txBody>
          <a:bodyPr/>
          <a:lstStyle/>
          <a:p>
            <a:r>
              <a:rPr lang="en-US" altLang="en-US" dirty="0" smtClean="0"/>
              <a:t>Higher Derivatives </a:t>
            </a:r>
            <a:r>
              <a:rPr lang="en-US" altLang="en-US" b="0" dirty="0" smtClean="0"/>
              <a:t>(2 of 7)</a:t>
            </a:r>
            <a:endParaRPr lang="en-IN" dirty="0"/>
          </a:p>
        </p:txBody>
      </p:sp>
      <p:sp>
        <p:nvSpPr>
          <p:cNvPr id="3" name="Content Placeholder 2">
            <a:extLst>
              <a:ext uri="{FF2B5EF4-FFF2-40B4-BE49-F238E27FC236}">
                <a16:creationId xmlns="" xmlns:a16="http://schemas.microsoft.com/office/drawing/2014/main" id="{09D6067E-5C62-4DBF-BCEF-564EE2B7E19E}"/>
              </a:ext>
            </a:extLst>
          </p:cNvPr>
          <p:cNvSpPr>
            <a:spLocks noGrp="1"/>
          </p:cNvSpPr>
          <p:nvPr>
            <p:ph sz="quarter" idx="23"/>
          </p:nvPr>
        </p:nvSpPr>
        <p:spPr>
          <a:xfrm>
            <a:off x="736600" y="1289050"/>
            <a:ext cx="10718800" cy="2139950"/>
          </a:xfrm>
        </p:spPr>
        <p:txBody>
          <a:bodyPr/>
          <a:lstStyle/>
          <a:p>
            <a:pPr>
              <a:lnSpc>
                <a:spcPct val="100000"/>
              </a:lnSpc>
              <a:defRPr/>
            </a:pPr>
            <a:r>
              <a:rPr lang="en-US" dirty="0"/>
              <a:t>In general, we can interpret a second derivative as a rate of change of a rate of change. The most familiar example of this is </a:t>
            </a:r>
            <a:r>
              <a:rPr lang="en-US" i="1" dirty="0"/>
              <a:t>acceleration, </a:t>
            </a:r>
            <a:r>
              <a:rPr lang="en-US" dirty="0"/>
              <a:t>which we define as follows.</a:t>
            </a:r>
          </a:p>
          <a:p>
            <a:pPr>
              <a:lnSpc>
                <a:spcPct val="100000"/>
              </a:lnSpc>
              <a:defRPr/>
            </a:pPr>
            <a:r>
              <a:rPr lang="en-US" dirty="0"/>
              <a:t>If </a:t>
            </a:r>
            <a:r>
              <a:rPr lang="en-US" i="1" dirty="0"/>
              <a:t>s</a:t>
            </a:r>
            <a:r>
              <a:rPr lang="en-US" dirty="0"/>
              <a:t> = </a:t>
            </a:r>
            <a:r>
              <a:rPr lang="en-US" i="1" dirty="0"/>
              <a:t>s</a:t>
            </a:r>
            <a:r>
              <a:rPr lang="en-US" sz="400" i="1" dirty="0"/>
              <a:t> </a:t>
            </a:r>
            <a:r>
              <a:rPr lang="en-US" dirty="0"/>
              <a:t>(</a:t>
            </a:r>
            <a:r>
              <a:rPr lang="en-US" i="1" dirty="0"/>
              <a:t>t</a:t>
            </a:r>
            <a:r>
              <a:rPr lang="en-US" dirty="0"/>
              <a:t>) is the position function of an object that moves in a straight line, we know that its first derivative represents the velocity </a:t>
            </a:r>
            <a:r>
              <a:rPr lang="en-US" i="1" dirty="0"/>
              <a:t>v</a:t>
            </a:r>
            <a:r>
              <a:rPr lang="en-US" sz="400" i="1" dirty="0"/>
              <a:t> </a:t>
            </a:r>
            <a:r>
              <a:rPr lang="en-US" dirty="0"/>
              <a:t>(</a:t>
            </a:r>
            <a:r>
              <a:rPr lang="en-US" i="1" dirty="0"/>
              <a:t>t</a:t>
            </a:r>
            <a:r>
              <a:rPr lang="en-US" dirty="0"/>
              <a:t>) of the object as a function of time:</a:t>
            </a:r>
            <a:endParaRPr lang="en-IN" dirty="0"/>
          </a:p>
        </p:txBody>
      </p:sp>
      <p:graphicFrame>
        <p:nvGraphicFramePr>
          <p:cNvPr id="8" name="Content Placeholder 7" descr="v(t) = s prime(t) = (d s)∕(d t)">
            <a:extLst>
              <a:ext uri="{FF2B5EF4-FFF2-40B4-BE49-F238E27FC236}">
                <a16:creationId xmlns="" xmlns:a16="http://schemas.microsoft.com/office/drawing/2014/main" id="{49CBF888-6A56-41DD-BD24-7B007D893682}"/>
              </a:ext>
            </a:extLst>
          </p:cNvPr>
          <p:cNvGraphicFramePr>
            <a:graphicFrameLocks noGrp="1" noChangeAspect="1"/>
          </p:cNvGraphicFramePr>
          <p:nvPr>
            <p:ph sz="quarter" idx="24"/>
            <p:extLst>
              <p:ext uri="{D42A27DB-BD31-4B8C-83A1-F6EECF244321}">
                <p14:modId xmlns:p14="http://schemas.microsoft.com/office/powerpoint/2010/main" val="933684916"/>
              </p:ext>
            </p:extLst>
          </p:nvPr>
        </p:nvGraphicFramePr>
        <p:xfrm>
          <a:off x="4916488" y="3927475"/>
          <a:ext cx="2187575" cy="779463"/>
        </p:xfrm>
        <a:graphic>
          <a:graphicData uri="http://schemas.openxmlformats.org/presentationml/2006/ole">
            <mc:AlternateContent xmlns:mc="http://schemas.openxmlformats.org/markup-compatibility/2006">
              <mc:Choice xmlns:v="urn:schemas-microsoft-com:vml" Requires="v">
                <p:oleObj spid="_x0000_s463948" name="Equation" r:id="rId3" imgW="2032000" imgH="723900" progId="Equation.DSMT4">
                  <p:embed/>
                </p:oleObj>
              </mc:Choice>
              <mc:Fallback>
                <p:oleObj name="Equation" r:id="rId3" imgW="2032000" imgH="723900" progId="Equation.DSMT4">
                  <p:embed/>
                  <p:pic>
                    <p:nvPicPr>
                      <p:cNvPr id="0" name="Picture 60" descr="v(t) = s prime(t) = (ds/d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488" y="3927475"/>
                        <a:ext cx="2187575"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3513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EF10D-E448-48B7-BD7A-D17D6D70A34E}"/>
              </a:ext>
            </a:extLst>
          </p:cNvPr>
          <p:cNvSpPr>
            <a:spLocks noGrp="1"/>
          </p:cNvSpPr>
          <p:nvPr>
            <p:ph type="title"/>
          </p:nvPr>
        </p:nvSpPr>
        <p:spPr/>
        <p:txBody>
          <a:bodyPr/>
          <a:lstStyle/>
          <a:p>
            <a:r>
              <a:rPr lang="en-US" altLang="en-US" dirty="0"/>
              <a:t>Higher Derivatives </a:t>
            </a:r>
            <a:r>
              <a:rPr lang="en-US" altLang="en-US" b="0" dirty="0"/>
              <a:t>(3 </a:t>
            </a:r>
            <a:r>
              <a:rPr lang="en-US" altLang="en-US" b="0" dirty="0" smtClean="0"/>
              <a:t>of </a:t>
            </a:r>
            <a:r>
              <a:rPr lang="en-US" altLang="en-US" b="0" dirty="0"/>
              <a:t>7)</a:t>
            </a:r>
            <a:endParaRPr lang="en-IN" dirty="0"/>
          </a:p>
        </p:txBody>
      </p:sp>
      <p:sp>
        <p:nvSpPr>
          <p:cNvPr id="3" name="Content Placeholder 2">
            <a:extLst>
              <a:ext uri="{FF2B5EF4-FFF2-40B4-BE49-F238E27FC236}">
                <a16:creationId xmlns="" xmlns:a16="http://schemas.microsoft.com/office/drawing/2014/main" id="{B658CBA4-928A-4749-8832-B91B4BC29F1E}"/>
              </a:ext>
            </a:extLst>
          </p:cNvPr>
          <p:cNvSpPr>
            <a:spLocks noGrp="1"/>
          </p:cNvSpPr>
          <p:nvPr>
            <p:ph sz="quarter" idx="23"/>
          </p:nvPr>
        </p:nvSpPr>
        <p:spPr>
          <a:xfrm>
            <a:off x="736600" y="1289050"/>
            <a:ext cx="10718800" cy="1364745"/>
          </a:xfrm>
        </p:spPr>
        <p:txBody>
          <a:bodyPr/>
          <a:lstStyle/>
          <a:p>
            <a:pPr>
              <a:lnSpc>
                <a:spcPct val="100000"/>
              </a:lnSpc>
              <a:defRPr/>
            </a:pPr>
            <a:r>
              <a:rPr lang="en-US" dirty="0"/>
              <a:t>The instantaneous rate of change of velocity with respect to time is called the </a:t>
            </a:r>
            <a:r>
              <a:rPr lang="en-US" b="1" dirty="0"/>
              <a:t>acceleration </a:t>
            </a:r>
            <a:r>
              <a:rPr lang="en-US" i="1" dirty="0"/>
              <a:t>a</a:t>
            </a:r>
            <a:r>
              <a:rPr lang="en-US" sz="400" i="1" dirty="0"/>
              <a:t> </a:t>
            </a:r>
            <a:r>
              <a:rPr lang="en-US" dirty="0"/>
              <a:t>(</a:t>
            </a:r>
            <a:r>
              <a:rPr lang="en-US" i="1" dirty="0"/>
              <a:t>t</a:t>
            </a:r>
            <a:r>
              <a:rPr lang="en-US" dirty="0"/>
              <a:t>)</a:t>
            </a:r>
            <a:r>
              <a:rPr lang="en-US" b="1" dirty="0"/>
              <a:t> </a:t>
            </a:r>
            <a:r>
              <a:rPr lang="en-US" dirty="0"/>
              <a:t>of the object. Thus the acceleration function is the derivative of the velocity function and is therefore the second derivative of the position function:</a:t>
            </a:r>
          </a:p>
        </p:txBody>
      </p:sp>
      <p:graphicFrame>
        <p:nvGraphicFramePr>
          <p:cNvPr id="6" name="Content Placeholder 5" descr="a(t) = v prime(t) = s prime prime(t)"/>
          <p:cNvGraphicFramePr>
            <a:graphicFrameLocks noGrp="1" noChangeAspect="1"/>
          </p:cNvGraphicFramePr>
          <p:nvPr>
            <p:ph sz="quarter" idx="24"/>
            <p:extLst>
              <p:ext uri="{D42A27DB-BD31-4B8C-83A1-F6EECF244321}">
                <p14:modId xmlns:p14="http://schemas.microsoft.com/office/powerpoint/2010/main" val="1088691301"/>
              </p:ext>
            </p:extLst>
          </p:nvPr>
        </p:nvGraphicFramePr>
        <p:xfrm>
          <a:off x="4725761" y="2956930"/>
          <a:ext cx="2313214" cy="382637"/>
        </p:xfrm>
        <a:graphic>
          <a:graphicData uri="http://schemas.openxmlformats.org/presentationml/2006/ole">
            <mc:AlternateContent xmlns:mc="http://schemas.openxmlformats.org/markup-compatibility/2006">
              <mc:Choice xmlns:v="urn:schemas-microsoft-com:vml" Requires="v">
                <p:oleObj spid="_x0000_s465019" name="Equation" r:id="rId3" imgW="1689100" imgH="279400" progId="Equation.DSMT4">
                  <p:embed/>
                </p:oleObj>
              </mc:Choice>
              <mc:Fallback>
                <p:oleObj name="Equation" r:id="rId3" imgW="1689100" imgH="279400" progId="Equation.DSMT4">
                  <p:embed/>
                  <p:pic>
                    <p:nvPicPr>
                      <p:cNvPr id="0" name="Picture 91" descr="a(t) = v prime(t) = s prime prime(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761" y="2956930"/>
                        <a:ext cx="2313214" cy="3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5"/>
          </p:nvPr>
        </p:nvSpPr>
        <p:spPr>
          <a:xfrm>
            <a:off x="736600" y="3635566"/>
            <a:ext cx="3101975" cy="394907"/>
          </a:xfrm>
        </p:spPr>
        <p:txBody>
          <a:bodyPr/>
          <a:lstStyle/>
          <a:p>
            <a:r>
              <a:rPr lang="en-US" dirty="0"/>
              <a:t>or, in Leibniz notation,</a:t>
            </a:r>
          </a:p>
        </p:txBody>
      </p:sp>
      <p:graphicFrame>
        <p:nvGraphicFramePr>
          <p:cNvPr id="8" name="Content Placeholder 7" descr="a = (d v)∕(d t) = (d^2 s)∕(d t^2)">
            <a:extLst>
              <a:ext uri="{FF2B5EF4-FFF2-40B4-BE49-F238E27FC236}">
                <a16:creationId xmlns="" xmlns:a16="http://schemas.microsoft.com/office/drawing/2014/main" id="{F6B3B9D8-2C3D-4100-8F40-D8054F02E3DB}"/>
              </a:ext>
            </a:extLst>
          </p:cNvPr>
          <p:cNvGraphicFramePr>
            <a:graphicFrameLocks noGrp="1" noChangeAspect="1"/>
          </p:cNvGraphicFramePr>
          <p:nvPr>
            <p:ph sz="quarter" idx="26"/>
            <p:extLst>
              <p:ext uri="{D42A27DB-BD31-4B8C-83A1-F6EECF244321}">
                <p14:modId xmlns:p14="http://schemas.microsoft.com/office/powerpoint/2010/main" val="1150130735"/>
              </p:ext>
            </p:extLst>
          </p:nvPr>
        </p:nvGraphicFramePr>
        <p:xfrm>
          <a:off x="5018089" y="4264026"/>
          <a:ext cx="1527854" cy="670912"/>
        </p:xfrm>
        <a:graphic>
          <a:graphicData uri="http://schemas.openxmlformats.org/presentationml/2006/ole">
            <mc:AlternateContent xmlns:mc="http://schemas.openxmlformats.org/markup-compatibility/2006">
              <mc:Choice xmlns:v="urn:schemas-microsoft-com:vml" Requires="v">
                <p:oleObj spid="_x0000_s465020" name="Equation" r:id="rId5" imgW="1764534" imgH="774364" progId="Equation.DSMT4">
                  <p:embed/>
                </p:oleObj>
              </mc:Choice>
              <mc:Fallback>
                <p:oleObj name="Equation" r:id="rId5" imgW="1764534" imgH="774364" progId="Equation.DSMT4">
                  <p:embed/>
                  <p:pic>
                    <p:nvPicPr>
                      <p:cNvPr id="0" name="Picture 92" descr="a = ((d v)/(d t)) = (((d^2)s)/(d (t^2)))&#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8089" y="4264026"/>
                        <a:ext cx="1527854" cy="67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8323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672105"/>
          </a:xfrm>
        </p:spPr>
        <p:txBody>
          <a:bodyPr/>
          <a:lstStyle/>
          <a:p>
            <a:r>
              <a:rPr lang="en-US" altLang="en-US" dirty="0"/>
              <a:t>Higher Derivatives </a:t>
            </a:r>
            <a:r>
              <a:rPr lang="en-US" altLang="en-US" b="0" dirty="0"/>
              <a:t>(4 of 7)</a:t>
            </a:r>
            <a:endParaRPr lang="en-US" dirty="0"/>
          </a:p>
        </p:txBody>
      </p:sp>
      <p:sp>
        <p:nvSpPr>
          <p:cNvPr id="3" name="Content Placeholder 2"/>
          <p:cNvSpPr>
            <a:spLocks noGrp="1"/>
          </p:cNvSpPr>
          <p:nvPr>
            <p:ph sz="quarter" idx="23"/>
          </p:nvPr>
        </p:nvSpPr>
        <p:spPr>
          <a:xfrm>
            <a:off x="736600" y="1289050"/>
            <a:ext cx="2859608" cy="320209"/>
          </a:xfrm>
        </p:spPr>
        <p:txBody>
          <a:bodyPr/>
          <a:lstStyle/>
          <a:p>
            <a:r>
              <a:rPr lang="en-US" dirty="0"/>
              <a:t>The </a:t>
            </a:r>
            <a:r>
              <a:rPr lang="en-US" b="1" dirty="0"/>
              <a:t>third derivative</a:t>
            </a:r>
            <a:endParaRPr lang="en-US" dirty="0"/>
          </a:p>
        </p:txBody>
      </p:sp>
      <p:graphicFrame>
        <p:nvGraphicFramePr>
          <p:cNvPr id="11" name="Content Placeholder 10" descr="f prime prime prime"/>
          <p:cNvGraphicFramePr>
            <a:graphicFrameLocks noGrp="1" noChangeAspect="1"/>
          </p:cNvGraphicFramePr>
          <p:nvPr>
            <p:ph sz="quarter" idx="28"/>
            <p:extLst>
              <p:ext uri="{D42A27DB-BD31-4B8C-83A1-F6EECF244321}">
                <p14:modId xmlns:p14="http://schemas.microsoft.com/office/powerpoint/2010/main" val="345651420"/>
              </p:ext>
            </p:extLst>
          </p:nvPr>
        </p:nvGraphicFramePr>
        <p:xfrm>
          <a:off x="3595688" y="1238250"/>
          <a:ext cx="400050" cy="371475"/>
        </p:xfrm>
        <a:graphic>
          <a:graphicData uri="http://schemas.openxmlformats.org/presentationml/2006/ole">
            <mc:AlternateContent xmlns:mc="http://schemas.openxmlformats.org/markup-compatibility/2006">
              <mc:Choice xmlns:v="urn:schemas-microsoft-com:vml" Requires="v">
                <p:oleObj spid="_x0000_s477384" name="Equation" r:id="rId3" imgW="177492" imgH="164814" progId="Equation.DSMT4">
                  <p:embed/>
                </p:oleObj>
              </mc:Choice>
              <mc:Fallback>
                <p:oleObj name="Equation" r:id="rId3" imgW="177492" imgH="164814" progId="Equation.DSMT4">
                  <p:embed/>
                  <p:pic>
                    <p:nvPicPr>
                      <p:cNvPr id="0" name="Picture 120" descr="f prime prime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1238250"/>
                        <a:ext cx="4000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4029709" y="1289050"/>
            <a:ext cx="5596890" cy="401638"/>
          </a:xfrm>
        </p:spPr>
        <p:txBody>
          <a:bodyPr/>
          <a:lstStyle/>
          <a:p>
            <a:r>
              <a:rPr lang="en-US" dirty="0"/>
              <a:t>is the derivative of the second derivative:</a:t>
            </a:r>
          </a:p>
        </p:txBody>
      </p:sp>
      <p:graphicFrame>
        <p:nvGraphicFramePr>
          <p:cNvPr id="13" name="Content Placeholder 12" descr="f prime prime prime = (f prime prime)prime. So f prime prime prime(x)"/>
          <p:cNvGraphicFramePr>
            <a:graphicFrameLocks noGrp="1" noChangeAspect="1"/>
          </p:cNvGraphicFramePr>
          <p:nvPr>
            <p:ph sz="quarter" idx="29"/>
            <p:extLst>
              <p:ext uri="{D42A27DB-BD31-4B8C-83A1-F6EECF244321}">
                <p14:modId xmlns:p14="http://schemas.microsoft.com/office/powerpoint/2010/main" val="3804418943"/>
              </p:ext>
            </p:extLst>
          </p:nvPr>
        </p:nvGraphicFramePr>
        <p:xfrm>
          <a:off x="9598025" y="1101725"/>
          <a:ext cx="2514600" cy="622300"/>
        </p:xfrm>
        <a:graphic>
          <a:graphicData uri="http://schemas.openxmlformats.org/presentationml/2006/ole">
            <mc:AlternateContent xmlns:mc="http://schemas.openxmlformats.org/markup-compatibility/2006">
              <mc:Choice xmlns:v="urn:schemas-microsoft-com:vml" Requires="v">
                <p:oleObj spid="_x0000_s477385" name="Equation" r:id="rId5" imgW="1282144" imgH="317362" progId="Equation.DSMT4">
                  <p:embed/>
                </p:oleObj>
              </mc:Choice>
              <mc:Fallback>
                <p:oleObj name="Equation" r:id="rId5" imgW="1282144" imgH="317362" progId="Equation.DSMT4">
                  <p:embed/>
                  <p:pic>
                    <p:nvPicPr>
                      <p:cNvPr id="0" name="Picture 121" descr="f prime prime prime = (f prime prime)prime. So f prime prime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8025" y="1101725"/>
                        <a:ext cx="25146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736600" y="1675913"/>
            <a:ext cx="5956808" cy="373380"/>
          </a:xfrm>
        </p:spPr>
        <p:txBody>
          <a:bodyPr/>
          <a:lstStyle/>
          <a:p>
            <a:r>
              <a:rPr lang="en-US" dirty="0"/>
              <a:t>can be interpreted as the slope of the curve</a:t>
            </a:r>
          </a:p>
        </p:txBody>
      </p:sp>
      <p:graphicFrame>
        <p:nvGraphicFramePr>
          <p:cNvPr id="14" name="Content Placeholder 13" descr="y = f prime prime(x)"/>
          <p:cNvGraphicFramePr>
            <a:graphicFrameLocks noGrp="1" noChangeAspect="1"/>
          </p:cNvGraphicFramePr>
          <p:nvPr>
            <p:ph sz="quarter" idx="30"/>
            <p:extLst>
              <p:ext uri="{D42A27DB-BD31-4B8C-83A1-F6EECF244321}">
                <p14:modId xmlns:p14="http://schemas.microsoft.com/office/powerpoint/2010/main" val="2002356374"/>
              </p:ext>
            </p:extLst>
          </p:nvPr>
        </p:nvGraphicFramePr>
        <p:xfrm>
          <a:off x="6662738" y="1639400"/>
          <a:ext cx="1176337" cy="392113"/>
        </p:xfrm>
        <a:graphic>
          <a:graphicData uri="http://schemas.openxmlformats.org/presentationml/2006/ole">
            <mc:AlternateContent xmlns:mc="http://schemas.openxmlformats.org/markup-compatibility/2006">
              <mc:Choice xmlns:v="urn:schemas-microsoft-com:vml" Requires="v">
                <p:oleObj spid="_x0000_s477386" name="Equation" r:id="rId7" imgW="609336" imgH="203112" progId="Equation.DSMT4">
                  <p:embed/>
                </p:oleObj>
              </mc:Choice>
              <mc:Fallback>
                <p:oleObj name="Equation" r:id="rId7" imgW="609336" imgH="203112" progId="Equation.DSMT4">
                  <p:embed/>
                  <p:pic>
                    <p:nvPicPr>
                      <p:cNvPr id="0" name="Picture 122" descr="y = f prime prime(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2738" y="1639400"/>
                        <a:ext cx="1176337"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7882128" y="1668304"/>
            <a:ext cx="4030472" cy="333946"/>
          </a:xfrm>
        </p:spPr>
        <p:txBody>
          <a:bodyPr/>
          <a:lstStyle/>
          <a:p>
            <a:r>
              <a:rPr lang="en-US" dirty="0"/>
              <a:t>or as the rate of change of</a:t>
            </a:r>
          </a:p>
        </p:txBody>
      </p:sp>
      <p:graphicFrame>
        <p:nvGraphicFramePr>
          <p:cNvPr id="17" name="Content Placeholder 16" descr="f prime prime(x)."/>
          <p:cNvGraphicFramePr>
            <a:graphicFrameLocks noGrp="1" noChangeAspect="1"/>
          </p:cNvGraphicFramePr>
          <p:nvPr>
            <p:ph sz="quarter" idx="32"/>
            <p:extLst>
              <p:ext uri="{D42A27DB-BD31-4B8C-83A1-F6EECF244321}">
                <p14:modId xmlns:p14="http://schemas.microsoft.com/office/powerpoint/2010/main" val="3958682302"/>
              </p:ext>
            </p:extLst>
          </p:nvPr>
        </p:nvGraphicFramePr>
        <p:xfrm>
          <a:off x="733425" y="2077638"/>
          <a:ext cx="812800" cy="419100"/>
        </p:xfrm>
        <a:graphic>
          <a:graphicData uri="http://schemas.openxmlformats.org/presentationml/2006/ole">
            <mc:AlternateContent xmlns:mc="http://schemas.openxmlformats.org/markup-compatibility/2006">
              <mc:Choice xmlns:v="urn:schemas-microsoft-com:vml" Requires="v">
                <p:oleObj spid="_x0000_s477387" name="Equation" r:id="rId9" imgW="393529" imgH="203112" progId="Equation.DSMT4">
                  <p:embed/>
                </p:oleObj>
              </mc:Choice>
              <mc:Fallback>
                <p:oleObj name="Equation" r:id="rId9" imgW="393529" imgH="203112" progId="Equation.DSMT4">
                  <p:embed/>
                  <p:pic>
                    <p:nvPicPr>
                      <p:cNvPr id="0" name="Picture 123" descr="f prime prime(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3425" y="2077638"/>
                        <a:ext cx="812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7"/>
          </p:nvPr>
        </p:nvSpPr>
        <p:spPr>
          <a:xfrm>
            <a:off x="736600" y="2841181"/>
            <a:ext cx="8507984" cy="359219"/>
          </a:xfrm>
        </p:spPr>
        <p:txBody>
          <a:bodyPr/>
          <a:lstStyle/>
          <a:p>
            <a:r>
              <a:rPr lang="en-US" dirty="0"/>
              <a:t>If </a:t>
            </a:r>
            <a:r>
              <a:rPr lang="en-US" i="1" dirty="0"/>
              <a:t>y</a:t>
            </a:r>
            <a:r>
              <a:rPr lang="en-US" dirty="0"/>
              <a:t> = </a:t>
            </a:r>
            <a:r>
              <a:rPr lang="en-US" i="1" dirty="0"/>
              <a:t>f</a:t>
            </a:r>
            <a:r>
              <a:rPr lang="en-US" dirty="0"/>
              <a:t>(</a:t>
            </a:r>
            <a:r>
              <a:rPr lang="en-US" i="1" dirty="0"/>
              <a:t>x</a:t>
            </a:r>
            <a:r>
              <a:rPr lang="en-US" dirty="0"/>
              <a:t>), then alternative notations for the third derivative are</a:t>
            </a:r>
          </a:p>
        </p:txBody>
      </p:sp>
      <p:graphicFrame>
        <p:nvGraphicFramePr>
          <p:cNvPr id="18" name="Content Placeholder 7" descr="y prime prime prime = f prime prime prime(x) = (d∕(d x))((d^2 y)∕(d x^2)) = (d^3 y)∕(d x^3)">
            <a:extLst>
              <a:ext uri="{FF2B5EF4-FFF2-40B4-BE49-F238E27FC236}">
                <a16:creationId xmlns="" xmlns:a16="http://schemas.microsoft.com/office/drawing/2014/main" id="{F6B3B9D8-2C3D-4100-8F40-D8054F02E3DB}"/>
              </a:ext>
            </a:extLst>
          </p:cNvPr>
          <p:cNvGraphicFramePr>
            <a:graphicFrameLocks noGrp="1" noChangeAspect="1"/>
          </p:cNvGraphicFramePr>
          <p:nvPr>
            <p:ph sz="quarter" idx="31"/>
            <p:extLst>
              <p:ext uri="{D42A27DB-BD31-4B8C-83A1-F6EECF244321}">
                <p14:modId xmlns:p14="http://schemas.microsoft.com/office/powerpoint/2010/main" val="3366102176"/>
              </p:ext>
            </p:extLst>
          </p:nvPr>
        </p:nvGraphicFramePr>
        <p:xfrm>
          <a:off x="3795713" y="3427414"/>
          <a:ext cx="3316287" cy="761048"/>
        </p:xfrm>
        <a:graphic>
          <a:graphicData uri="http://schemas.openxmlformats.org/presentationml/2006/ole">
            <mc:AlternateContent xmlns:mc="http://schemas.openxmlformats.org/markup-compatibility/2006">
              <mc:Choice xmlns:v="urn:schemas-microsoft-com:vml" Requires="v">
                <p:oleObj spid="_x0000_s477388" name="Equation" r:id="rId11" imgW="3873500" imgH="889000" progId="Equation.DSMT4">
                  <p:embed/>
                </p:oleObj>
              </mc:Choice>
              <mc:Fallback>
                <p:oleObj name="Equation" r:id="rId11" imgW="3873500" imgH="889000" progId="Equation.DSMT4">
                  <p:embed/>
                  <p:pic>
                    <p:nvPicPr>
                      <p:cNvPr id="0" name="Picture 124" descr="y prime prime prime = f prime prime prime (x) = (d/(d x)) (((d^2)y)/(d (x^2))) = (((d^3)y)/(d (x^3)))&#10;"/>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713" y="3427414"/>
                        <a:ext cx="3316287" cy="761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7398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EF10D-E448-48B7-BD7A-D17D6D70A34E}"/>
              </a:ext>
            </a:extLst>
          </p:cNvPr>
          <p:cNvSpPr>
            <a:spLocks noGrp="1"/>
          </p:cNvSpPr>
          <p:nvPr>
            <p:ph type="title"/>
          </p:nvPr>
        </p:nvSpPr>
        <p:spPr/>
        <p:txBody>
          <a:bodyPr/>
          <a:lstStyle/>
          <a:p>
            <a:r>
              <a:rPr lang="en-US" altLang="en-US" dirty="0"/>
              <a:t>Higher Derivatives </a:t>
            </a:r>
            <a:r>
              <a:rPr lang="en-US" altLang="en-US" b="0" dirty="0"/>
              <a:t>(5 of 7)</a:t>
            </a:r>
            <a:endParaRPr lang="en-IN" dirty="0"/>
          </a:p>
        </p:txBody>
      </p:sp>
      <p:sp>
        <p:nvSpPr>
          <p:cNvPr id="3" name="Content Placeholder 2">
            <a:extLst>
              <a:ext uri="{FF2B5EF4-FFF2-40B4-BE49-F238E27FC236}">
                <a16:creationId xmlns="" xmlns:a16="http://schemas.microsoft.com/office/drawing/2014/main" id="{B658CBA4-928A-4749-8832-B91B4BC29F1E}"/>
              </a:ext>
            </a:extLst>
          </p:cNvPr>
          <p:cNvSpPr>
            <a:spLocks noGrp="1"/>
          </p:cNvSpPr>
          <p:nvPr>
            <p:ph sz="quarter" idx="23"/>
          </p:nvPr>
        </p:nvSpPr>
        <p:spPr>
          <a:xfrm>
            <a:off x="736600" y="1289050"/>
            <a:ext cx="10718800" cy="1019313"/>
          </a:xfrm>
        </p:spPr>
        <p:txBody>
          <a:bodyPr/>
          <a:lstStyle/>
          <a:p>
            <a:pPr>
              <a:lnSpc>
                <a:spcPct val="100000"/>
              </a:lnSpc>
              <a:defRPr/>
            </a:pPr>
            <a:r>
              <a:rPr lang="en-US" dirty="0"/>
              <a:t>We can also interpret the third derivative physically in the case where the function is the position function </a:t>
            </a:r>
            <a:r>
              <a:rPr lang="en-US" i="1" dirty="0"/>
              <a:t>s </a:t>
            </a:r>
            <a:r>
              <a:rPr lang="en-US" dirty="0"/>
              <a:t>=</a:t>
            </a:r>
            <a:r>
              <a:rPr lang="en-US" i="1" dirty="0"/>
              <a:t> s</a:t>
            </a:r>
            <a:r>
              <a:rPr lang="en-US" dirty="0"/>
              <a:t>(</a:t>
            </a:r>
            <a:r>
              <a:rPr lang="en-US" i="1" dirty="0"/>
              <a:t>t</a:t>
            </a:r>
            <a:r>
              <a:rPr lang="en-US" dirty="0"/>
              <a:t>) of an object that moves along a straight line.</a:t>
            </a:r>
          </a:p>
        </p:txBody>
      </p:sp>
      <p:sp>
        <p:nvSpPr>
          <p:cNvPr id="4" name="Content Placeholder 3"/>
          <p:cNvSpPr>
            <a:spLocks noGrp="1"/>
          </p:cNvSpPr>
          <p:nvPr>
            <p:ph sz="quarter" idx="24"/>
          </p:nvPr>
        </p:nvSpPr>
        <p:spPr>
          <a:xfrm>
            <a:off x="736600" y="2613207"/>
            <a:ext cx="1196975" cy="365125"/>
          </a:xfrm>
        </p:spPr>
        <p:txBody>
          <a:bodyPr/>
          <a:lstStyle/>
          <a:p>
            <a:r>
              <a:rPr lang="en-US" dirty="0"/>
              <a:t>Because</a:t>
            </a:r>
            <a:endParaRPr lang="en-IN" dirty="0"/>
          </a:p>
        </p:txBody>
      </p:sp>
      <p:graphicFrame>
        <p:nvGraphicFramePr>
          <p:cNvPr id="9" name="Content Placeholder 8" descr="s prime prime prime = (s prime prime) prime = a prime,"/>
          <p:cNvGraphicFramePr>
            <a:graphicFrameLocks noGrp="1" noChangeAspect="1"/>
          </p:cNvGraphicFramePr>
          <p:nvPr>
            <p:ph sz="quarter" idx="25"/>
            <p:extLst>
              <p:ext uri="{D42A27DB-BD31-4B8C-83A1-F6EECF244321}">
                <p14:modId xmlns:p14="http://schemas.microsoft.com/office/powerpoint/2010/main" val="1800356545"/>
              </p:ext>
            </p:extLst>
          </p:nvPr>
        </p:nvGraphicFramePr>
        <p:xfrm>
          <a:off x="1981200" y="2587013"/>
          <a:ext cx="1954213" cy="401637"/>
        </p:xfrm>
        <a:graphic>
          <a:graphicData uri="http://schemas.openxmlformats.org/presentationml/2006/ole">
            <mc:AlternateContent xmlns:mc="http://schemas.openxmlformats.org/markup-compatibility/2006">
              <mc:Choice xmlns:v="urn:schemas-microsoft-com:vml" Requires="v">
                <p:oleObj spid="_x0000_s467058" name="Equation" r:id="rId3" imgW="1358900" imgH="279400" progId="Equation.DSMT4">
                  <p:embed/>
                </p:oleObj>
              </mc:Choice>
              <mc:Fallback>
                <p:oleObj name="Equation" r:id="rId3" imgW="1358900" imgH="279400" progId="Equation.DSMT4">
                  <p:embed/>
                  <p:pic>
                    <p:nvPicPr>
                      <p:cNvPr id="0" name="Picture 82" descr="s prime prime prime = (S prime prime) prime = a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87013"/>
                        <a:ext cx="1954213"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26"/>
          </p:nvPr>
        </p:nvSpPr>
        <p:spPr>
          <a:xfrm>
            <a:off x="4014805" y="2625841"/>
            <a:ext cx="6651590" cy="301756"/>
          </a:xfrm>
        </p:spPr>
        <p:txBody>
          <a:bodyPr/>
          <a:lstStyle/>
          <a:p>
            <a:r>
              <a:rPr lang="en-US" dirty="0"/>
              <a:t>the third derivative of the position function is the</a:t>
            </a:r>
            <a:endParaRPr lang="en-IN" dirty="0"/>
          </a:p>
        </p:txBody>
      </p:sp>
      <p:sp>
        <p:nvSpPr>
          <p:cNvPr id="13" name="Content Placeholder 12"/>
          <p:cNvSpPr>
            <a:spLocks noGrp="1"/>
          </p:cNvSpPr>
          <p:nvPr>
            <p:ph sz="quarter" idx="4294967295"/>
          </p:nvPr>
        </p:nvSpPr>
        <p:spPr>
          <a:xfrm>
            <a:off x="740214" y="2974624"/>
            <a:ext cx="10914757" cy="350467"/>
          </a:xfrm>
        </p:spPr>
        <p:txBody>
          <a:bodyPr/>
          <a:lstStyle/>
          <a:p>
            <a:r>
              <a:rPr lang="en-US" sz="2400" dirty="0"/>
              <a:t>derivative of the acceleration function and is called the </a:t>
            </a:r>
            <a:r>
              <a:rPr lang="en-US" sz="2400" b="1" dirty="0"/>
              <a:t>jerk</a:t>
            </a:r>
            <a:r>
              <a:rPr lang="en-US" sz="2400" dirty="0"/>
              <a:t>:</a:t>
            </a:r>
          </a:p>
        </p:txBody>
      </p:sp>
      <p:graphicFrame>
        <p:nvGraphicFramePr>
          <p:cNvPr id="8" name="Content Placeholder 7" descr="j = (d a)∕(d t) = (d^3 s)∕(d t^3)">
            <a:extLst>
              <a:ext uri="{FF2B5EF4-FFF2-40B4-BE49-F238E27FC236}">
                <a16:creationId xmlns="" xmlns:a16="http://schemas.microsoft.com/office/drawing/2014/main" id="{F6B3B9D8-2C3D-4100-8F40-D8054F02E3DB}"/>
              </a:ext>
            </a:extLst>
          </p:cNvPr>
          <p:cNvGraphicFramePr>
            <a:graphicFrameLocks noGrp="1" noChangeAspect="1"/>
          </p:cNvGraphicFramePr>
          <p:nvPr>
            <p:ph sz="quarter" idx="4294967295"/>
            <p:extLst>
              <p:ext uri="{D42A27DB-BD31-4B8C-83A1-F6EECF244321}">
                <p14:modId xmlns:p14="http://schemas.microsoft.com/office/powerpoint/2010/main" val="332261552"/>
              </p:ext>
            </p:extLst>
          </p:nvPr>
        </p:nvGraphicFramePr>
        <p:xfrm>
          <a:off x="5050964" y="3503438"/>
          <a:ext cx="1841500" cy="827087"/>
        </p:xfrm>
        <a:graphic>
          <a:graphicData uri="http://schemas.openxmlformats.org/presentationml/2006/ole">
            <mc:AlternateContent xmlns:mc="http://schemas.openxmlformats.org/markup-compatibility/2006">
              <mc:Choice xmlns:v="urn:schemas-microsoft-com:vml" Requires="v">
                <p:oleObj spid="_x0000_s467059" name="Equation" r:id="rId5" imgW="1726451" imgH="774364" progId="Equation.DSMT4">
                  <p:embed/>
                </p:oleObj>
              </mc:Choice>
              <mc:Fallback>
                <p:oleObj name="Equation" r:id="rId5" imgW="1726451" imgH="774364" progId="Equation.DSMT4">
                  <p:embed/>
                  <p:pic>
                    <p:nvPicPr>
                      <p:cNvPr id="0" name="Picture 83" descr="j = ((d a)/(d t)) = (((d^3)s)/(d (t^3)))&#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0964" y="3503438"/>
                        <a:ext cx="18415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26131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EF10D-E448-48B7-BD7A-D17D6D70A34E}"/>
              </a:ext>
            </a:extLst>
          </p:cNvPr>
          <p:cNvSpPr>
            <a:spLocks noGrp="1"/>
          </p:cNvSpPr>
          <p:nvPr>
            <p:ph type="title"/>
          </p:nvPr>
        </p:nvSpPr>
        <p:spPr/>
        <p:txBody>
          <a:bodyPr/>
          <a:lstStyle/>
          <a:p>
            <a:r>
              <a:rPr lang="en-US" altLang="en-US" dirty="0"/>
              <a:t>Higher Derivatives </a:t>
            </a:r>
            <a:r>
              <a:rPr lang="en-US" altLang="en-US" b="0" dirty="0"/>
              <a:t>(6 of 7)</a:t>
            </a:r>
            <a:endParaRPr lang="en-IN" dirty="0"/>
          </a:p>
        </p:txBody>
      </p:sp>
      <p:sp>
        <p:nvSpPr>
          <p:cNvPr id="3" name="Content Placeholder 2">
            <a:extLst>
              <a:ext uri="{FF2B5EF4-FFF2-40B4-BE49-F238E27FC236}">
                <a16:creationId xmlns="" xmlns:a16="http://schemas.microsoft.com/office/drawing/2014/main" id="{B658CBA4-928A-4749-8832-B91B4BC29F1E}"/>
              </a:ext>
            </a:extLst>
          </p:cNvPr>
          <p:cNvSpPr>
            <a:spLocks noGrp="1"/>
          </p:cNvSpPr>
          <p:nvPr>
            <p:ph sz="quarter" idx="23"/>
          </p:nvPr>
        </p:nvSpPr>
        <p:spPr>
          <a:xfrm>
            <a:off x="736600" y="1289050"/>
            <a:ext cx="10718800" cy="1307846"/>
          </a:xfrm>
        </p:spPr>
        <p:txBody>
          <a:bodyPr/>
          <a:lstStyle/>
          <a:p>
            <a:pPr>
              <a:lnSpc>
                <a:spcPct val="100000"/>
              </a:lnSpc>
              <a:spcAft>
                <a:spcPts val="600"/>
              </a:spcAft>
              <a:defRPr/>
            </a:pPr>
            <a:r>
              <a:rPr lang="en-US" dirty="0"/>
              <a:t>Thus the jerk </a:t>
            </a:r>
            <a:r>
              <a:rPr lang="en-US" i="1" dirty="0"/>
              <a:t>j </a:t>
            </a:r>
            <a:r>
              <a:rPr lang="en-US" dirty="0"/>
              <a:t>is the rate of change of acceleration.</a:t>
            </a:r>
          </a:p>
          <a:p>
            <a:pPr>
              <a:lnSpc>
                <a:spcPct val="100000"/>
              </a:lnSpc>
              <a:spcAft>
                <a:spcPts val="600"/>
              </a:spcAft>
              <a:defRPr/>
            </a:pPr>
            <a:r>
              <a:rPr lang="en-US" dirty="0"/>
              <a:t>It is aptly named because a large jerk means a sudden change in acceleration, which causes an abrupt </a:t>
            </a:r>
            <a:r>
              <a:rPr lang="en-US" dirty="0" smtClean="0"/>
              <a:t>movement.</a:t>
            </a:r>
            <a:endParaRPr lang="en-US" dirty="0"/>
          </a:p>
        </p:txBody>
      </p:sp>
    </p:spTree>
    <p:extLst>
      <p:ext uri="{BB962C8B-B14F-4D97-AF65-F5344CB8AC3E}">
        <p14:creationId xmlns:p14="http://schemas.microsoft.com/office/powerpoint/2010/main" val="9886510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61748833-3A21-41D5-9C7A-2E6C77E8D012}"/>
              </a:ext>
            </a:extLst>
          </p:cNvPr>
          <p:cNvSpPr>
            <a:spLocks noGrp="1"/>
          </p:cNvSpPr>
          <p:nvPr>
            <p:ph type="title"/>
          </p:nvPr>
        </p:nvSpPr>
        <p:spPr/>
        <p:txBody>
          <a:bodyPr/>
          <a:lstStyle/>
          <a:p>
            <a:r>
              <a:rPr lang="en-US" altLang="en-US" dirty="0"/>
              <a:t>Higher Derivatives </a:t>
            </a:r>
            <a:r>
              <a:rPr lang="en-US" altLang="en-US" b="0" dirty="0"/>
              <a:t>(7 of 7)</a:t>
            </a:r>
            <a:endParaRPr lang="en-IN" dirty="0"/>
          </a:p>
        </p:txBody>
      </p:sp>
      <p:sp>
        <p:nvSpPr>
          <p:cNvPr id="12" name="Content Placeholder 11">
            <a:extLst>
              <a:ext uri="{FF2B5EF4-FFF2-40B4-BE49-F238E27FC236}">
                <a16:creationId xmlns="" xmlns:a16="http://schemas.microsoft.com/office/drawing/2014/main" id="{6A494793-F553-465B-A79D-9577EA5D176C}"/>
              </a:ext>
            </a:extLst>
          </p:cNvPr>
          <p:cNvSpPr>
            <a:spLocks noGrp="1"/>
          </p:cNvSpPr>
          <p:nvPr>
            <p:ph sz="quarter" idx="23"/>
          </p:nvPr>
        </p:nvSpPr>
        <p:spPr>
          <a:xfrm>
            <a:off x="736600" y="1289050"/>
            <a:ext cx="8985047" cy="335176"/>
          </a:xfrm>
        </p:spPr>
        <p:txBody>
          <a:bodyPr/>
          <a:lstStyle/>
          <a:p>
            <a:r>
              <a:rPr lang="en-US" dirty="0"/>
              <a:t>The </a:t>
            </a:r>
            <a:r>
              <a:rPr lang="en-IN" dirty="0"/>
              <a:t>differentiation </a:t>
            </a:r>
            <a:r>
              <a:rPr lang="en-US" dirty="0"/>
              <a:t>process can be continued. The fourth derivative</a:t>
            </a:r>
            <a:endParaRPr lang="en-IN" dirty="0"/>
          </a:p>
        </p:txBody>
      </p:sp>
      <p:graphicFrame>
        <p:nvGraphicFramePr>
          <p:cNvPr id="3" name="Content Placeholder 2" descr="f prime prime prime prime"/>
          <p:cNvGraphicFramePr>
            <a:graphicFrameLocks noGrp="1" noChangeAspect="1"/>
          </p:cNvGraphicFramePr>
          <p:nvPr>
            <p:ph sz="quarter" idx="24"/>
            <p:extLst>
              <p:ext uri="{D42A27DB-BD31-4B8C-83A1-F6EECF244321}">
                <p14:modId xmlns:p14="http://schemas.microsoft.com/office/powerpoint/2010/main" val="1410522897"/>
              </p:ext>
            </p:extLst>
          </p:nvPr>
        </p:nvGraphicFramePr>
        <p:xfrm>
          <a:off x="9737725" y="1260475"/>
          <a:ext cx="446088" cy="349250"/>
        </p:xfrm>
        <a:graphic>
          <a:graphicData uri="http://schemas.openxmlformats.org/presentationml/2006/ole">
            <mc:AlternateContent xmlns:mc="http://schemas.openxmlformats.org/markup-compatibility/2006">
              <mc:Choice xmlns:v="urn:schemas-microsoft-com:vml" Requires="v">
                <p:oleObj spid="_x0000_s468209" name="Equation" r:id="rId3" imgW="291973" imgH="228501" progId="Equation.DSMT4">
                  <p:embed/>
                </p:oleObj>
              </mc:Choice>
              <mc:Fallback>
                <p:oleObj name="Equation" r:id="rId3" imgW="291973" imgH="228501" progId="Equation.DSMT4">
                  <p:embed/>
                  <p:pic>
                    <p:nvPicPr>
                      <p:cNvPr id="0" name="Picture 177" descr="f prime prime prime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7725" y="1260475"/>
                        <a:ext cx="44608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5"/>
          </p:nvPr>
        </p:nvSpPr>
        <p:spPr>
          <a:xfrm>
            <a:off x="10254209" y="1264029"/>
            <a:ext cx="1356424" cy="326369"/>
          </a:xfrm>
        </p:spPr>
        <p:txBody>
          <a:bodyPr/>
          <a:lstStyle/>
          <a:p>
            <a:r>
              <a:rPr lang="en-US" dirty="0"/>
              <a:t>is usually</a:t>
            </a:r>
            <a:endParaRPr lang="en-IN" dirty="0"/>
          </a:p>
        </p:txBody>
      </p:sp>
      <p:sp>
        <p:nvSpPr>
          <p:cNvPr id="13" name="Content Placeholder 12">
            <a:extLst>
              <a:ext uri="{FF2B5EF4-FFF2-40B4-BE49-F238E27FC236}">
                <a16:creationId xmlns="" xmlns:a16="http://schemas.microsoft.com/office/drawing/2014/main" id="{639BE4D7-76FF-43B7-9655-5AD90B36BC36}"/>
              </a:ext>
            </a:extLst>
          </p:cNvPr>
          <p:cNvSpPr>
            <a:spLocks noGrp="1"/>
          </p:cNvSpPr>
          <p:nvPr>
            <p:ph sz="quarter" idx="26"/>
          </p:nvPr>
        </p:nvSpPr>
        <p:spPr>
          <a:xfrm>
            <a:off x="736600" y="1745255"/>
            <a:ext cx="1531112" cy="335176"/>
          </a:xfrm>
        </p:spPr>
        <p:txBody>
          <a:bodyPr/>
          <a:lstStyle/>
          <a:p>
            <a:r>
              <a:rPr lang="en-US" dirty="0"/>
              <a:t>denoted by</a:t>
            </a:r>
            <a:endParaRPr lang="en-IN" dirty="0"/>
          </a:p>
        </p:txBody>
      </p:sp>
      <p:graphicFrame>
        <p:nvGraphicFramePr>
          <p:cNvPr id="29" name="Content Placeholder 28" descr="f^(4).">
            <a:extLst>
              <a:ext uri="{FF2B5EF4-FFF2-40B4-BE49-F238E27FC236}">
                <a16:creationId xmlns="" xmlns:a16="http://schemas.microsoft.com/office/drawing/2014/main" id="{A41690D6-6446-476D-94C8-E2CBD0FA52E5}"/>
              </a:ext>
            </a:extLst>
          </p:cNvPr>
          <p:cNvGraphicFramePr>
            <a:graphicFrameLocks noGrp="1" noChangeAspect="1"/>
          </p:cNvGraphicFramePr>
          <p:nvPr>
            <p:ph sz="quarter" idx="27"/>
            <p:extLst>
              <p:ext uri="{D42A27DB-BD31-4B8C-83A1-F6EECF244321}">
                <p14:modId xmlns:p14="http://schemas.microsoft.com/office/powerpoint/2010/main" val="3953390961"/>
              </p:ext>
            </p:extLst>
          </p:nvPr>
        </p:nvGraphicFramePr>
        <p:xfrm>
          <a:off x="2328863" y="1660525"/>
          <a:ext cx="539750" cy="401638"/>
        </p:xfrm>
        <a:graphic>
          <a:graphicData uri="http://schemas.openxmlformats.org/presentationml/2006/ole">
            <mc:AlternateContent xmlns:mc="http://schemas.openxmlformats.org/markup-compatibility/2006">
              <mc:Choice xmlns:v="urn:schemas-microsoft-com:vml" Requires="v">
                <p:oleObj spid="_x0000_s468210" name="Equation" r:id="rId5" imgW="495085" imgH="368140" progId="Equation.DSMT4">
                  <p:embed/>
                </p:oleObj>
              </mc:Choice>
              <mc:Fallback>
                <p:oleObj name="Equation" r:id="rId5" imgW="495085" imgH="368140" progId="Equation.DSMT4">
                  <p:embed/>
                  <p:pic>
                    <p:nvPicPr>
                      <p:cNvPr id="0" name="Picture 178" descr="f^(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8863" y="1660525"/>
                        <a:ext cx="53975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AA411BED-544A-429F-B014-E8B8EE7BAA62}"/>
              </a:ext>
            </a:extLst>
          </p:cNvPr>
          <p:cNvSpPr>
            <a:spLocks noGrp="1"/>
          </p:cNvSpPr>
          <p:nvPr>
            <p:ph sz="quarter" idx="28"/>
          </p:nvPr>
        </p:nvSpPr>
        <p:spPr>
          <a:xfrm>
            <a:off x="736600" y="2326376"/>
            <a:ext cx="6331712" cy="294109"/>
          </a:xfrm>
        </p:spPr>
        <p:txBody>
          <a:bodyPr/>
          <a:lstStyle/>
          <a:p>
            <a:r>
              <a:rPr lang="en-US" dirty="0"/>
              <a:t>In general, the </a:t>
            </a:r>
            <a:r>
              <a:rPr lang="en-US" i="1" dirty="0"/>
              <a:t>n</a:t>
            </a:r>
            <a:r>
              <a:rPr lang="en-US" dirty="0"/>
              <a:t>th derivative of </a:t>
            </a:r>
            <a:r>
              <a:rPr lang="en-US" i="1" dirty="0"/>
              <a:t>f</a:t>
            </a:r>
            <a:r>
              <a:rPr lang="en-US" dirty="0"/>
              <a:t> is denoted by</a:t>
            </a:r>
            <a:endParaRPr lang="en-IN" dirty="0"/>
          </a:p>
        </p:txBody>
      </p:sp>
      <p:graphicFrame>
        <p:nvGraphicFramePr>
          <p:cNvPr id="31" name="Content Placeholder 30" descr="f^(n)">
            <a:extLst>
              <a:ext uri="{FF2B5EF4-FFF2-40B4-BE49-F238E27FC236}">
                <a16:creationId xmlns="" xmlns:a16="http://schemas.microsoft.com/office/drawing/2014/main" id="{C95A0A53-9293-4DFA-82BE-B4FA4B6FFA06}"/>
              </a:ext>
            </a:extLst>
          </p:cNvPr>
          <p:cNvGraphicFramePr>
            <a:graphicFrameLocks noGrp="1" noChangeAspect="1"/>
          </p:cNvGraphicFramePr>
          <p:nvPr>
            <p:ph sz="quarter" idx="29"/>
            <p:extLst>
              <p:ext uri="{D42A27DB-BD31-4B8C-83A1-F6EECF244321}">
                <p14:modId xmlns:p14="http://schemas.microsoft.com/office/powerpoint/2010/main" val="1368659949"/>
              </p:ext>
            </p:extLst>
          </p:nvPr>
        </p:nvGraphicFramePr>
        <p:xfrm>
          <a:off x="7077075" y="2227263"/>
          <a:ext cx="477838" cy="420687"/>
        </p:xfrm>
        <a:graphic>
          <a:graphicData uri="http://schemas.openxmlformats.org/presentationml/2006/ole">
            <mc:AlternateContent xmlns:mc="http://schemas.openxmlformats.org/markup-compatibility/2006">
              <mc:Choice xmlns:v="urn:schemas-microsoft-com:vml" Requires="v">
                <p:oleObj spid="_x0000_s468211" name="Equation" r:id="rId7" imgW="419100" imgH="368300" progId="Equation.DSMT4">
                  <p:embed/>
                </p:oleObj>
              </mc:Choice>
              <mc:Fallback>
                <p:oleObj name="Equation" r:id="rId7" imgW="419100" imgH="368300" progId="Equation.DSMT4">
                  <p:embed/>
                  <p:pic>
                    <p:nvPicPr>
                      <p:cNvPr id="0" name="Picture 179" descr="f^(n)"/>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7075" y="2227263"/>
                        <a:ext cx="47783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a:extLst>
              <a:ext uri="{FF2B5EF4-FFF2-40B4-BE49-F238E27FC236}">
                <a16:creationId xmlns="" xmlns:a16="http://schemas.microsoft.com/office/drawing/2014/main" id="{6F49C477-29BA-4798-BE4C-DE593B8646BD}"/>
              </a:ext>
            </a:extLst>
          </p:cNvPr>
          <p:cNvSpPr>
            <a:spLocks noGrp="1"/>
          </p:cNvSpPr>
          <p:nvPr>
            <p:ph sz="quarter" idx="30"/>
          </p:nvPr>
        </p:nvSpPr>
        <p:spPr>
          <a:xfrm>
            <a:off x="7640955" y="2327138"/>
            <a:ext cx="3722369" cy="309990"/>
          </a:xfrm>
        </p:spPr>
        <p:txBody>
          <a:bodyPr/>
          <a:lstStyle/>
          <a:p>
            <a:r>
              <a:rPr lang="en-US" dirty="0"/>
              <a:t>and is obtained from </a:t>
            </a:r>
            <a:r>
              <a:rPr lang="en-US" i="1" dirty="0"/>
              <a:t>f </a:t>
            </a:r>
            <a:r>
              <a:rPr lang="en-US" dirty="0"/>
              <a:t>by</a:t>
            </a:r>
            <a:endParaRPr lang="en-IN" i="1" dirty="0"/>
          </a:p>
        </p:txBody>
      </p:sp>
      <p:sp>
        <p:nvSpPr>
          <p:cNvPr id="18" name="Content Placeholder 17">
            <a:extLst>
              <a:ext uri="{FF2B5EF4-FFF2-40B4-BE49-F238E27FC236}">
                <a16:creationId xmlns="" xmlns:a16="http://schemas.microsoft.com/office/drawing/2014/main" id="{4BA3B562-EF01-49ED-ABB8-3B914EC2EBDA}"/>
              </a:ext>
            </a:extLst>
          </p:cNvPr>
          <p:cNvSpPr>
            <a:spLocks noGrp="1"/>
          </p:cNvSpPr>
          <p:nvPr>
            <p:ph sz="quarter" idx="31"/>
          </p:nvPr>
        </p:nvSpPr>
        <p:spPr>
          <a:xfrm>
            <a:off x="736600" y="2757074"/>
            <a:ext cx="3122168" cy="873094"/>
          </a:xfrm>
        </p:spPr>
        <p:txBody>
          <a:bodyPr/>
          <a:lstStyle/>
          <a:p>
            <a:pPr>
              <a:defRPr/>
            </a:pPr>
            <a:r>
              <a:rPr lang="en-US" dirty="0"/>
              <a:t>differentiating </a:t>
            </a:r>
            <a:r>
              <a:rPr lang="en-US" i="1" dirty="0"/>
              <a:t>n </a:t>
            </a:r>
            <a:r>
              <a:rPr lang="en-US" dirty="0"/>
              <a:t>times.</a:t>
            </a:r>
          </a:p>
          <a:p>
            <a:pPr>
              <a:defRPr/>
            </a:pPr>
            <a:r>
              <a:rPr lang="en-US" dirty="0"/>
              <a:t>If </a:t>
            </a:r>
            <a:r>
              <a:rPr lang="en-US" i="1" dirty="0"/>
              <a:t>y</a:t>
            </a:r>
            <a:r>
              <a:rPr lang="en-US" dirty="0"/>
              <a:t> = </a:t>
            </a:r>
            <a:r>
              <a:rPr lang="en-US" i="1" dirty="0"/>
              <a:t>f</a:t>
            </a:r>
            <a:r>
              <a:rPr lang="en-US" sz="400" dirty="0"/>
              <a:t> </a:t>
            </a:r>
            <a:r>
              <a:rPr lang="en-US" dirty="0"/>
              <a:t>(</a:t>
            </a:r>
            <a:r>
              <a:rPr lang="en-US" i="1" dirty="0"/>
              <a:t>x</a:t>
            </a:r>
            <a:r>
              <a:rPr lang="en-US" dirty="0"/>
              <a:t>), we write</a:t>
            </a:r>
          </a:p>
        </p:txBody>
      </p:sp>
      <p:graphicFrame>
        <p:nvGraphicFramePr>
          <p:cNvPr id="33" name="Content Placeholder 32" descr="y^(n) = f^(n) (x) = (d^n y)∕d x^n)">
            <a:extLst>
              <a:ext uri="{FF2B5EF4-FFF2-40B4-BE49-F238E27FC236}">
                <a16:creationId xmlns="" xmlns:a16="http://schemas.microsoft.com/office/drawing/2014/main" id="{F0069EA2-E03C-4A7D-9374-B96E46DEB705}"/>
              </a:ext>
            </a:extLst>
          </p:cNvPr>
          <p:cNvGraphicFramePr>
            <a:graphicFrameLocks noGrp="1" noChangeAspect="1"/>
          </p:cNvGraphicFramePr>
          <p:nvPr>
            <p:ph sz="quarter" idx="32"/>
            <p:extLst>
              <p:ext uri="{D42A27DB-BD31-4B8C-83A1-F6EECF244321}">
                <p14:modId xmlns:p14="http://schemas.microsoft.com/office/powerpoint/2010/main" val="367157208"/>
              </p:ext>
            </p:extLst>
          </p:nvPr>
        </p:nvGraphicFramePr>
        <p:xfrm>
          <a:off x="4681538" y="3810001"/>
          <a:ext cx="2395537" cy="723232"/>
        </p:xfrm>
        <a:graphic>
          <a:graphicData uri="http://schemas.openxmlformats.org/presentationml/2006/ole">
            <mc:AlternateContent xmlns:mc="http://schemas.openxmlformats.org/markup-compatibility/2006">
              <mc:Choice xmlns:v="urn:schemas-microsoft-com:vml" Requires="v">
                <p:oleObj spid="_x0000_s468212" name="Equation" r:id="rId9" imgW="2565400" imgH="774700" progId="Equation.DSMT4">
                  <p:embed/>
                </p:oleObj>
              </mc:Choice>
              <mc:Fallback>
                <p:oleObj name="Equation" r:id="rId9" imgW="2565400" imgH="774700" progId="Equation.DSMT4">
                  <p:embed/>
                  <p:pic>
                    <p:nvPicPr>
                      <p:cNvPr id="0" name="Picture 180" descr="y^(n) = f^(n) (x) = (d^(n) y /dx^(n))&#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1538" y="3810001"/>
                        <a:ext cx="2395537" cy="723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364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6FA78D-4316-4DE6-B7AE-CE4ECE05E9F6}"/>
              </a:ext>
            </a:extLst>
          </p:cNvPr>
          <p:cNvSpPr>
            <a:spLocks noGrp="1"/>
          </p:cNvSpPr>
          <p:nvPr>
            <p:ph type="title"/>
          </p:nvPr>
        </p:nvSpPr>
        <p:spPr>
          <a:xfrm>
            <a:off x="838200" y="384048"/>
            <a:ext cx="10515600" cy="672105"/>
          </a:xfrm>
        </p:spPr>
        <p:txBody>
          <a:bodyPr/>
          <a:lstStyle/>
          <a:p>
            <a:r>
              <a:rPr lang="en-US" altLang="en-US" dirty="0" smtClean="0"/>
              <a:t>The Derivative Function </a:t>
            </a:r>
            <a:r>
              <a:rPr lang="en-US" altLang="en-US" b="0" dirty="0"/>
              <a:t>(1 of 4)</a:t>
            </a:r>
            <a:endParaRPr lang="en-IN" b="0" dirty="0"/>
          </a:p>
        </p:txBody>
      </p:sp>
      <p:sp>
        <p:nvSpPr>
          <p:cNvPr id="3" name="Content Placeholder 2">
            <a:extLst>
              <a:ext uri="{FF2B5EF4-FFF2-40B4-BE49-F238E27FC236}">
                <a16:creationId xmlns="" xmlns:a16="http://schemas.microsoft.com/office/drawing/2014/main" id="{744DF9AC-BBAD-4BE8-A8C5-D8023533AB7A}"/>
              </a:ext>
            </a:extLst>
          </p:cNvPr>
          <p:cNvSpPr>
            <a:spLocks noGrp="1"/>
          </p:cNvSpPr>
          <p:nvPr>
            <p:ph sz="quarter" idx="23"/>
          </p:nvPr>
        </p:nvSpPr>
        <p:spPr>
          <a:xfrm>
            <a:off x="736600" y="1289050"/>
            <a:ext cx="10718800" cy="352427"/>
          </a:xfrm>
        </p:spPr>
        <p:txBody>
          <a:bodyPr/>
          <a:lstStyle/>
          <a:p>
            <a:r>
              <a:rPr lang="en-US" dirty="0"/>
              <a:t>We have considered the derivative of a function </a:t>
            </a:r>
            <a:r>
              <a:rPr lang="en-US" i="1" dirty="0"/>
              <a:t>f </a:t>
            </a:r>
            <a:r>
              <a:rPr lang="en-US" dirty="0"/>
              <a:t>at a fixed number </a:t>
            </a:r>
            <a:r>
              <a:rPr lang="en-US" i="1" dirty="0"/>
              <a:t>a</a:t>
            </a:r>
            <a:r>
              <a:rPr lang="en-US" dirty="0"/>
              <a:t>:</a:t>
            </a:r>
            <a:endParaRPr lang="en-IN" dirty="0"/>
          </a:p>
        </p:txBody>
      </p:sp>
      <p:graphicFrame>
        <p:nvGraphicFramePr>
          <p:cNvPr id="12" name="Content Placeholder 11" descr="Equation label 1. f prime(a) = lim_(h right arrow 0) ((f(a + h) minus f(a))∕h)">
            <a:extLst>
              <a:ext uri="{FF2B5EF4-FFF2-40B4-BE49-F238E27FC236}">
                <a16:creationId xmlns="" xmlns:a16="http://schemas.microsoft.com/office/drawing/2014/main" id="{2733050B-99C4-42C2-958E-48CFE41EFE56}"/>
              </a:ext>
            </a:extLst>
          </p:cNvPr>
          <p:cNvGraphicFramePr>
            <a:graphicFrameLocks noGrp="1" noChangeAspect="1"/>
          </p:cNvGraphicFramePr>
          <p:nvPr>
            <p:ph sz="quarter" idx="24"/>
            <p:extLst>
              <p:ext uri="{D42A27DB-BD31-4B8C-83A1-F6EECF244321}">
                <p14:modId xmlns:p14="http://schemas.microsoft.com/office/powerpoint/2010/main" val="2672373146"/>
              </p:ext>
            </p:extLst>
          </p:nvPr>
        </p:nvGraphicFramePr>
        <p:xfrm>
          <a:off x="4052888" y="1882775"/>
          <a:ext cx="3568700" cy="752475"/>
        </p:xfrm>
        <a:graphic>
          <a:graphicData uri="http://schemas.openxmlformats.org/presentationml/2006/ole">
            <mc:AlternateContent xmlns:mc="http://schemas.openxmlformats.org/markup-compatibility/2006">
              <mc:Choice xmlns:v="urn:schemas-microsoft-com:vml" Requires="v">
                <p:oleObj spid="_x0000_s446732" name="Equation" r:id="rId3" imgW="3733800" imgH="787400" progId="Equation.DSMT4">
                  <p:embed/>
                </p:oleObj>
              </mc:Choice>
              <mc:Fallback>
                <p:oleObj name="Equation" r:id="rId3" imgW="3733800" imgH="787400" progId="Equation.DSMT4">
                  <p:embed/>
                  <p:pic>
                    <p:nvPicPr>
                      <p:cNvPr id="0" name="Picture 236" descr="f prime(a) = lim_(h right arrow 0) ((f (a + h) minus f(a))/h)&#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888" y="1882775"/>
                        <a:ext cx="35687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1FEA34FB-4AFA-40AE-99D2-A5449C0E276C}"/>
              </a:ext>
            </a:extLst>
          </p:cNvPr>
          <p:cNvSpPr>
            <a:spLocks noGrp="1"/>
          </p:cNvSpPr>
          <p:nvPr>
            <p:ph sz="quarter" idx="25"/>
          </p:nvPr>
        </p:nvSpPr>
        <p:spPr>
          <a:xfrm>
            <a:off x="736600" y="3023348"/>
            <a:ext cx="10712450" cy="642938"/>
          </a:xfrm>
        </p:spPr>
        <p:txBody>
          <a:bodyPr/>
          <a:lstStyle/>
          <a:p>
            <a:r>
              <a:rPr lang="en-US" dirty="0"/>
              <a:t>Here we change our point of view and let the number </a:t>
            </a:r>
            <a:r>
              <a:rPr lang="en-US" i="1" dirty="0"/>
              <a:t>a </a:t>
            </a:r>
            <a:r>
              <a:rPr lang="en-US" dirty="0"/>
              <a:t>vary. If we replace </a:t>
            </a:r>
            <a:r>
              <a:rPr lang="en-US" i="1" dirty="0"/>
              <a:t>a </a:t>
            </a:r>
            <a:r>
              <a:rPr lang="en-US" dirty="0"/>
              <a:t>in Equation 1 by a variable </a:t>
            </a:r>
            <a:r>
              <a:rPr lang="en-US" i="1" dirty="0"/>
              <a:t>x</a:t>
            </a:r>
            <a:r>
              <a:rPr lang="en-US" dirty="0"/>
              <a:t>, we obtain</a:t>
            </a:r>
            <a:endParaRPr lang="en-IN" dirty="0"/>
          </a:p>
        </p:txBody>
      </p:sp>
      <p:graphicFrame>
        <p:nvGraphicFramePr>
          <p:cNvPr id="14" name="Content Placeholder 13" descr="Equation label 2. f prime(x) = lim_(h right arrow 0) ((f(x + h) minus f(x))∕h)">
            <a:extLst>
              <a:ext uri="{FF2B5EF4-FFF2-40B4-BE49-F238E27FC236}">
                <a16:creationId xmlns="" xmlns:a16="http://schemas.microsoft.com/office/drawing/2014/main" id="{616168B6-182E-41E8-886C-C0A24D435258}"/>
              </a:ext>
            </a:extLst>
          </p:cNvPr>
          <p:cNvGraphicFramePr>
            <a:graphicFrameLocks noGrp="1" noChangeAspect="1"/>
          </p:cNvGraphicFramePr>
          <p:nvPr>
            <p:ph sz="quarter" idx="26"/>
            <p:extLst>
              <p:ext uri="{D42A27DB-BD31-4B8C-83A1-F6EECF244321}">
                <p14:modId xmlns:p14="http://schemas.microsoft.com/office/powerpoint/2010/main" val="1880322604"/>
              </p:ext>
            </p:extLst>
          </p:nvPr>
        </p:nvGraphicFramePr>
        <p:xfrm>
          <a:off x="4048577" y="4094777"/>
          <a:ext cx="3578453" cy="734904"/>
        </p:xfrm>
        <a:graphic>
          <a:graphicData uri="http://schemas.openxmlformats.org/presentationml/2006/ole">
            <mc:AlternateContent xmlns:mc="http://schemas.openxmlformats.org/markup-compatibility/2006">
              <mc:Choice xmlns:v="urn:schemas-microsoft-com:vml" Requires="v">
                <p:oleObj spid="_x0000_s446733" name="Equation" r:id="rId5" imgW="3835400" imgH="787400" progId="Equation.DSMT4">
                  <p:embed/>
                </p:oleObj>
              </mc:Choice>
              <mc:Fallback>
                <p:oleObj name="Equation" r:id="rId5" imgW="3835400" imgH="787400" progId="Equation.DSMT4">
                  <p:embed/>
                  <p:pic>
                    <p:nvPicPr>
                      <p:cNvPr id="0" name="Picture 237" descr="f prime(x) = lim_(h right arrow 0) ((f (x + h) minus f(x))/h)&#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8577" y="4094777"/>
                        <a:ext cx="3578453" cy="734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8560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1F8373-E580-4B1C-92B2-24C95F88E9D8}"/>
              </a:ext>
            </a:extLst>
          </p:cNvPr>
          <p:cNvSpPr>
            <a:spLocks noGrp="1"/>
          </p:cNvSpPr>
          <p:nvPr>
            <p:ph type="title"/>
          </p:nvPr>
        </p:nvSpPr>
        <p:spPr/>
        <p:txBody>
          <a:bodyPr/>
          <a:lstStyle/>
          <a:p>
            <a:r>
              <a:rPr lang="en-US" altLang="en-US" dirty="0"/>
              <a:t>The Derivative </a:t>
            </a:r>
            <a:r>
              <a:rPr lang="en-US" altLang="en-US" dirty="0" smtClean="0"/>
              <a:t>Function </a:t>
            </a:r>
            <a:r>
              <a:rPr lang="en-US" altLang="en-US" b="0" dirty="0"/>
              <a:t>(2 of 4)</a:t>
            </a:r>
            <a:endParaRPr lang="en-IN" dirty="0"/>
          </a:p>
        </p:txBody>
      </p:sp>
      <p:sp>
        <p:nvSpPr>
          <p:cNvPr id="3" name="Content Placeholder 2">
            <a:extLst>
              <a:ext uri="{FF2B5EF4-FFF2-40B4-BE49-F238E27FC236}">
                <a16:creationId xmlns="" xmlns:a16="http://schemas.microsoft.com/office/drawing/2014/main" id="{921C87C6-9996-48C6-9EE0-AEBC91A2885C}"/>
              </a:ext>
            </a:extLst>
          </p:cNvPr>
          <p:cNvSpPr>
            <a:spLocks noGrp="1"/>
          </p:cNvSpPr>
          <p:nvPr>
            <p:ph sz="quarter" idx="23"/>
          </p:nvPr>
        </p:nvSpPr>
        <p:spPr>
          <a:xfrm>
            <a:off x="736600" y="1289050"/>
            <a:ext cx="9912350" cy="354151"/>
          </a:xfrm>
        </p:spPr>
        <p:txBody>
          <a:bodyPr/>
          <a:lstStyle/>
          <a:p>
            <a:pPr>
              <a:lnSpc>
                <a:spcPct val="110000"/>
              </a:lnSpc>
            </a:pPr>
            <a:r>
              <a:rPr lang="en-US" altLang="en-US" dirty="0"/>
              <a:t>Given any number </a:t>
            </a:r>
            <a:r>
              <a:rPr lang="en-US" altLang="en-US" i="1" dirty="0"/>
              <a:t>x </a:t>
            </a:r>
            <a:r>
              <a:rPr lang="en-US" altLang="en-US" dirty="0"/>
              <a:t>for which this limit exists, we assign to </a:t>
            </a:r>
            <a:r>
              <a:rPr lang="en-US" altLang="en-US" i="1" dirty="0"/>
              <a:t>x </a:t>
            </a:r>
            <a:r>
              <a:rPr lang="en-US" altLang="en-US" dirty="0"/>
              <a:t>the number</a:t>
            </a:r>
          </a:p>
        </p:txBody>
      </p:sp>
      <p:graphicFrame>
        <p:nvGraphicFramePr>
          <p:cNvPr id="21" name="Content Placeholder 20" descr="f prime(x)."/>
          <p:cNvGraphicFramePr>
            <a:graphicFrameLocks noGrp="1" noChangeAspect="1"/>
          </p:cNvGraphicFramePr>
          <p:nvPr>
            <p:ph sz="quarter" idx="24"/>
            <p:extLst>
              <p:ext uri="{D42A27DB-BD31-4B8C-83A1-F6EECF244321}">
                <p14:modId xmlns:p14="http://schemas.microsoft.com/office/powerpoint/2010/main" val="2191173255"/>
              </p:ext>
            </p:extLst>
          </p:nvPr>
        </p:nvGraphicFramePr>
        <p:xfrm>
          <a:off x="10644188" y="1323975"/>
          <a:ext cx="693737" cy="371475"/>
        </p:xfrm>
        <a:graphic>
          <a:graphicData uri="http://schemas.openxmlformats.org/presentationml/2006/ole">
            <mc:AlternateContent xmlns:mc="http://schemas.openxmlformats.org/markup-compatibility/2006">
              <mc:Choice xmlns:v="urn:schemas-microsoft-com:vml" Requires="v">
                <p:oleObj spid="_x0000_s447838" name="Equation" r:id="rId3" imgW="520474" imgH="279279" progId="Equation.DSMT4">
                  <p:embed/>
                </p:oleObj>
              </mc:Choice>
              <mc:Fallback>
                <p:oleObj name="Equation" r:id="rId3" imgW="520474" imgH="279279" progId="Equation.DSMT4">
                  <p:embed/>
                  <p:pic>
                    <p:nvPicPr>
                      <p:cNvPr id="0" name="Picture 270"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4188" y="1323975"/>
                        <a:ext cx="6937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7"/>
          </p:nvPr>
        </p:nvSpPr>
        <p:spPr>
          <a:xfrm>
            <a:off x="736600" y="1722903"/>
            <a:ext cx="2482850" cy="325226"/>
          </a:xfrm>
        </p:spPr>
        <p:txBody>
          <a:bodyPr/>
          <a:lstStyle/>
          <a:p>
            <a:r>
              <a:rPr lang="en-US" altLang="en-US" dirty="0"/>
              <a:t>So we can regard</a:t>
            </a:r>
            <a:endParaRPr lang="en-IN" dirty="0"/>
          </a:p>
        </p:txBody>
      </p:sp>
      <p:graphicFrame>
        <p:nvGraphicFramePr>
          <p:cNvPr id="22" name="Content Placeholder 20" descr="f prime"/>
          <p:cNvGraphicFramePr>
            <a:graphicFrameLocks noGrp="1" noChangeAspect="1"/>
          </p:cNvGraphicFramePr>
          <p:nvPr>
            <p:ph sz="quarter" idx="26"/>
            <p:extLst>
              <p:ext uri="{D42A27DB-BD31-4B8C-83A1-F6EECF244321}">
                <p14:modId xmlns:p14="http://schemas.microsoft.com/office/powerpoint/2010/main" val="3936412747"/>
              </p:ext>
            </p:extLst>
          </p:nvPr>
        </p:nvGraphicFramePr>
        <p:xfrm>
          <a:off x="3198813" y="1703388"/>
          <a:ext cx="274637" cy="330200"/>
        </p:xfrm>
        <a:graphic>
          <a:graphicData uri="http://schemas.openxmlformats.org/presentationml/2006/ole">
            <mc:AlternateContent xmlns:mc="http://schemas.openxmlformats.org/markup-compatibility/2006">
              <mc:Choice xmlns:v="urn:schemas-microsoft-com:vml" Requires="v">
                <p:oleObj spid="_x0000_s447839" name="Equation" r:id="rId5" imgW="190500" imgH="228600" progId="Equation.DSMT4">
                  <p:embed/>
                </p:oleObj>
              </mc:Choice>
              <mc:Fallback>
                <p:oleObj name="Equation" r:id="rId5" imgW="190500" imgH="228600" progId="Equation.DSMT4">
                  <p:embed/>
                  <p:pic>
                    <p:nvPicPr>
                      <p:cNvPr id="0" name="Picture 271"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813" y="1703388"/>
                        <a:ext cx="2746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8"/>
          </p:nvPr>
        </p:nvSpPr>
        <p:spPr>
          <a:xfrm>
            <a:off x="3527423" y="1702213"/>
            <a:ext cx="8045452" cy="364715"/>
          </a:xfrm>
        </p:spPr>
        <p:txBody>
          <a:bodyPr/>
          <a:lstStyle/>
          <a:p>
            <a:r>
              <a:rPr lang="en-US" altLang="en-US" dirty="0"/>
              <a:t>as a new function, called the </a:t>
            </a:r>
            <a:r>
              <a:rPr lang="en-US" altLang="en-US" b="1" dirty="0"/>
              <a:t>derivative of </a:t>
            </a:r>
            <a:r>
              <a:rPr lang="en-US" altLang="en-US" b="1" i="1" dirty="0"/>
              <a:t>f</a:t>
            </a:r>
            <a:r>
              <a:rPr lang="en-US" altLang="en-US" dirty="0"/>
              <a:t> and defined </a:t>
            </a:r>
          </a:p>
        </p:txBody>
      </p:sp>
      <p:sp>
        <p:nvSpPr>
          <p:cNvPr id="8" name="Content Placeholder 7"/>
          <p:cNvSpPr>
            <a:spLocks noGrp="1"/>
          </p:cNvSpPr>
          <p:nvPr>
            <p:ph sz="quarter" idx="29"/>
          </p:nvPr>
        </p:nvSpPr>
        <p:spPr>
          <a:xfrm>
            <a:off x="736600" y="2134403"/>
            <a:ext cx="3592339" cy="797273"/>
          </a:xfrm>
        </p:spPr>
        <p:txBody>
          <a:bodyPr/>
          <a:lstStyle/>
          <a:p>
            <a:pPr>
              <a:spcAft>
                <a:spcPts val="600"/>
              </a:spcAft>
            </a:pPr>
            <a:r>
              <a:rPr lang="en-US" altLang="en-US" dirty="0"/>
              <a:t>by Equation 2.</a:t>
            </a:r>
          </a:p>
          <a:p>
            <a:pPr>
              <a:spcAft>
                <a:spcPts val="600"/>
              </a:spcAft>
            </a:pPr>
            <a:r>
              <a:rPr lang="en-US" altLang="en-US" dirty="0"/>
              <a:t>We know that the value of</a:t>
            </a:r>
          </a:p>
        </p:txBody>
      </p:sp>
      <p:graphicFrame>
        <p:nvGraphicFramePr>
          <p:cNvPr id="23" name="Content Placeholder 22" descr="f prime at x, f prime(x),"/>
          <p:cNvGraphicFramePr>
            <a:graphicFrameLocks noGrp="1" noChangeAspect="1"/>
          </p:cNvGraphicFramePr>
          <p:nvPr>
            <p:ph sz="quarter" idx="30"/>
            <p:extLst>
              <p:ext uri="{D42A27DB-BD31-4B8C-83A1-F6EECF244321}">
                <p14:modId xmlns:p14="http://schemas.microsoft.com/office/powerpoint/2010/main" val="3055872992"/>
              </p:ext>
            </p:extLst>
          </p:nvPr>
        </p:nvGraphicFramePr>
        <p:xfrm>
          <a:off x="4308475" y="2670175"/>
          <a:ext cx="1704975" cy="371475"/>
        </p:xfrm>
        <a:graphic>
          <a:graphicData uri="http://schemas.openxmlformats.org/presentationml/2006/ole">
            <mc:AlternateContent xmlns:mc="http://schemas.openxmlformats.org/markup-compatibility/2006">
              <mc:Choice xmlns:v="urn:schemas-microsoft-com:vml" Requires="v">
                <p:oleObj spid="_x0000_s447840" name="Equation" r:id="rId7" imgW="1282700" imgH="279400" progId="Equation.DSMT4">
                  <p:embed/>
                </p:oleObj>
              </mc:Choice>
              <mc:Fallback>
                <p:oleObj name="Equation" r:id="rId7" imgW="1282700" imgH="279400" progId="Equation.DSMT4">
                  <p:embed/>
                  <p:pic>
                    <p:nvPicPr>
                      <p:cNvPr id="0" name="Picture 272" descr="f prime at x, f prime(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8475" y="2670175"/>
                        <a:ext cx="17049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32"/>
          </p:nvPr>
        </p:nvSpPr>
        <p:spPr>
          <a:xfrm>
            <a:off x="6091809" y="2677689"/>
            <a:ext cx="5353050" cy="369685"/>
          </a:xfrm>
        </p:spPr>
        <p:txBody>
          <a:bodyPr/>
          <a:lstStyle/>
          <a:p>
            <a:r>
              <a:rPr lang="en-US" altLang="en-US" dirty="0"/>
              <a:t>can be interpreted geometrically as the</a:t>
            </a:r>
            <a:endParaRPr lang="en-IN" dirty="0"/>
          </a:p>
        </p:txBody>
      </p:sp>
      <p:sp>
        <p:nvSpPr>
          <p:cNvPr id="10" name="Content Placeholder 9"/>
          <p:cNvSpPr>
            <a:spLocks noGrp="1"/>
          </p:cNvSpPr>
          <p:nvPr>
            <p:ph sz="quarter" idx="31"/>
          </p:nvPr>
        </p:nvSpPr>
        <p:spPr>
          <a:xfrm>
            <a:off x="736599" y="3090675"/>
            <a:ext cx="8321675" cy="372995"/>
          </a:xfrm>
        </p:spPr>
        <p:txBody>
          <a:bodyPr/>
          <a:lstStyle/>
          <a:p>
            <a:pPr>
              <a:lnSpc>
                <a:spcPct val="110000"/>
              </a:lnSpc>
            </a:pPr>
            <a:r>
              <a:rPr lang="en-US" altLang="en-US" dirty="0"/>
              <a:t>slope of the tangent line to the graph of </a:t>
            </a:r>
            <a:r>
              <a:rPr lang="en-US" altLang="en-US" i="1" dirty="0"/>
              <a:t>f</a:t>
            </a:r>
            <a:r>
              <a:rPr lang="en-US" altLang="en-US" dirty="0"/>
              <a:t> at the point (</a:t>
            </a:r>
            <a:r>
              <a:rPr lang="en-US" altLang="en-US" i="1" dirty="0"/>
              <a:t>x</a:t>
            </a:r>
            <a:r>
              <a:rPr lang="en-US" altLang="en-US" dirty="0"/>
              <a:t>, </a:t>
            </a:r>
            <a:r>
              <a:rPr lang="en-US" altLang="en-US" i="1" dirty="0"/>
              <a:t>f</a:t>
            </a:r>
            <a:r>
              <a:rPr lang="en-US" altLang="en-US" sz="1000" dirty="0"/>
              <a:t> </a:t>
            </a:r>
            <a:r>
              <a:rPr lang="en-US" altLang="en-US" dirty="0"/>
              <a:t>(</a:t>
            </a:r>
            <a:r>
              <a:rPr lang="en-US" altLang="en-US" i="1" dirty="0"/>
              <a:t>x</a:t>
            </a:r>
            <a:r>
              <a:rPr lang="en-US" altLang="en-US" dirty="0"/>
              <a:t>)).</a:t>
            </a:r>
          </a:p>
        </p:txBody>
      </p:sp>
      <p:sp>
        <p:nvSpPr>
          <p:cNvPr id="13" name="Content Placeholder 12"/>
          <p:cNvSpPr>
            <a:spLocks noGrp="1"/>
          </p:cNvSpPr>
          <p:nvPr>
            <p:ph sz="quarter" idx="33"/>
          </p:nvPr>
        </p:nvSpPr>
        <p:spPr>
          <a:xfrm>
            <a:off x="736600" y="3701342"/>
            <a:ext cx="1758950" cy="289636"/>
          </a:xfrm>
        </p:spPr>
        <p:txBody>
          <a:bodyPr/>
          <a:lstStyle/>
          <a:p>
            <a:r>
              <a:rPr lang="en-US" altLang="en-US" dirty="0"/>
              <a:t>The function</a:t>
            </a:r>
            <a:endParaRPr lang="en-IN" dirty="0"/>
          </a:p>
        </p:txBody>
      </p:sp>
      <p:graphicFrame>
        <p:nvGraphicFramePr>
          <p:cNvPr id="24" name="Content Placeholder 20" descr="f prime"/>
          <p:cNvGraphicFramePr>
            <a:graphicFrameLocks noGrp="1" noChangeAspect="1"/>
          </p:cNvGraphicFramePr>
          <p:nvPr>
            <p:ph sz="quarter" idx="34"/>
            <p:extLst>
              <p:ext uri="{D42A27DB-BD31-4B8C-83A1-F6EECF244321}">
                <p14:modId xmlns:p14="http://schemas.microsoft.com/office/powerpoint/2010/main" val="4003894580"/>
              </p:ext>
            </p:extLst>
          </p:nvPr>
        </p:nvGraphicFramePr>
        <p:xfrm>
          <a:off x="2470150" y="3694113"/>
          <a:ext cx="261938" cy="314325"/>
        </p:xfrm>
        <a:graphic>
          <a:graphicData uri="http://schemas.openxmlformats.org/presentationml/2006/ole">
            <mc:AlternateContent xmlns:mc="http://schemas.openxmlformats.org/markup-compatibility/2006">
              <mc:Choice xmlns:v="urn:schemas-microsoft-com:vml" Requires="v">
                <p:oleObj spid="_x0000_s447841" name="Equation" r:id="rId9" imgW="190500" imgH="228600" progId="Equation.DSMT4">
                  <p:embed/>
                </p:oleObj>
              </mc:Choice>
              <mc:Fallback>
                <p:oleObj name="Equation" r:id="rId9" imgW="190500" imgH="228600" progId="Equation.DSMT4">
                  <p:embed/>
                  <p:pic>
                    <p:nvPicPr>
                      <p:cNvPr id="0" name="Picture 273"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0150" y="3694113"/>
                        <a:ext cx="2619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36"/>
          </p:nvPr>
        </p:nvSpPr>
        <p:spPr>
          <a:xfrm>
            <a:off x="2788881" y="3693039"/>
            <a:ext cx="9011832" cy="339086"/>
          </a:xfrm>
        </p:spPr>
        <p:txBody>
          <a:bodyPr/>
          <a:lstStyle/>
          <a:p>
            <a:r>
              <a:rPr lang="en-US" altLang="en-US" dirty="0"/>
              <a:t>is called the derivative of </a:t>
            </a:r>
            <a:r>
              <a:rPr lang="en-US" altLang="en-US" i="1" dirty="0"/>
              <a:t>f</a:t>
            </a:r>
            <a:r>
              <a:rPr lang="en-US" altLang="en-US" dirty="0"/>
              <a:t> because it has been “derived” from </a:t>
            </a:r>
            <a:r>
              <a:rPr lang="en-US" altLang="en-US" i="1" dirty="0"/>
              <a:t>f</a:t>
            </a:r>
            <a:r>
              <a:rPr lang="en-US" altLang="en-US" dirty="0"/>
              <a:t> by</a:t>
            </a:r>
            <a:endParaRPr lang="en-IN" dirty="0"/>
          </a:p>
        </p:txBody>
      </p:sp>
      <p:sp>
        <p:nvSpPr>
          <p:cNvPr id="15" name="Content Placeholder 14"/>
          <p:cNvSpPr>
            <a:spLocks noGrp="1"/>
          </p:cNvSpPr>
          <p:nvPr>
            <p:ph sz="quarter" idx="35"/>
          </p:nvPr>
        </p:nvSpPr>
        <p:spPr>
          <a:xfrm>
            <a:off x="736599" y="4066852"/>
            <a:ext cx="6864351" cy="405523"/>
          </a:xfrm>
        </p:spPr>
        <p:txBody>
          <a:bodyPr/>
          <a:lstStyle/>
          <a:p>
            <a:pPr>
              <a:lnSpc>
                <a:spcPct val="110000"/>
              </a:lnSpc>
            </a:pPr>
            <a:r>
              <a:rPr lang="en-US" altLang="en-US" dirty="0"/>
              <a:t>the</a:t>
            </a:r>
            <a:r>
              <a:rPr lang="en-IN" altLang="en-US" dirty="0"/>
              <a:t> </a:t>
            </a:r>
            <a:r>
              <a:rPr lang="en-US" altLang="en-US" dirty="0"/>
              <a:t>limiting operation in Equation 2. The domain of</a:t>
            </a:r>
            <a:endParaRPr lang="en-IN" dirty="0"/>
          </a:p>
        </p:txBody>
      </p:sp>
      <p:graphicFrame>
        <p:nvGraphicFramePr>
          <p:cNvPr id="12" name="Content Placeholder 11" descr="f prime is the set {x such that f prime(x) exists}">
            <a:extLst>
              <a:ext uri="{FF2B5EF4-FFF2-40B4-BE49-F238E27FC236}">
                <a16:creationId xmlns="" xmlns:a16="http://schemas.microsoft.com/office/drawing/2014/main" id="{105A0E57-2C3B-49D1-97D7-9E65B18A13CA}"/>
              </a:ext>
            </a:extLst>
          </p:cNvPr>
          <p:cNvGraphicFramePr>
            <a:graphicFrameLocks noGrp="1" noChangeAspect="1"/>
          </p:cNvGraphicFramePr>
          <p:nvPr>
            <p:ph sz="quarter" idx="25"/>
            <p:extLst>
              <p:ext uri="{D42A27DB-BD31-4B8C-83A1-F6EECF244321}">
                <p14:modId xmlns:p14="http://schemas.microsoft.com/office/powerpoint/2010/main" val="1553197542"/>
              </p:ext>
            </p:extLst>
          </p:nvPr>
        </p:nvGraphicFramePr>
        <p:xfrm>
          <a:off x="7663986" y="4052338"/>
          <a:ext cx="3746500" cy="473075"/>
        </p:xfrm>
        <a:graphic>
          <a:graphicData uri="http://schemas.openxmlformats.org/presentationml/2006/ole">
            <mc:AlternateContent xmlns:mc="http://schemas.openxmlformats.org/markup-compatibility/2006">
              <mc:Choice xmlns:v="urn:schemas-microsoft-com:vml" Requires="v">
                <p:oleObj spid="_x0000_s447842" name="Equation" r:id="rId10" imgW="3822700" imgH="482600" progId="Equation.DSMT4">
                  <p:embed/>
                </p:oleObj>
              </mc:Choice>
              <mc:Fallback>
                <p:oleObj name="Equation" r:id="rId10" imgW="3822700" imgH="482600" progId="Equation.DSMT4">
                  <p:embed/>
                  <p:pic>
                    <p:nvPicPr>
                      <p:cNvPr id="0" name="Picture 274" descr="f prime is the set {x|f prime(x) exists}"/>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3986" y="4052338"/>
                        <a:ext cx="37465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p:cNvSpPr>
            <a:spLocks noGrp="1"/>
          </p:cNvSpPr>
          <p:nvPr>
            <p:ph sz="quarter" idx="37"/>
          </p:nvPr>
        </p:nvSpPr>
        <p:spPr>
          <a:xfrm>
            <a:off x="736599" y="4497388"/>
            <a:ext cx="5588173" cy="476250"/>
          </a:xfrm>
        </p:spPr>
        <p:txBody>
          <a:bodyPr/>
          <a:lstStyle/>
          <a:p>
            <a:pPr>
              <a:lnSpc>
                <a:spcPct val="110000"/>
              </a:lnSpc>
            </a:pPr>
            <a:r>
              <a:rPr lang="en-US" altLang="en-US" dirty="0"/>
              <a:t>and may be smaller than the domain of </a:t>
            </a:r>
            <a:r>
              <a:rPr lang="en-US" altLang="en-US" i="1" dirty="0"/>
              <a:t>f</a:t>
            </a:r>
            <a:r>
              <a:rPr lang="en-US" altLang="en-US" dirty="0"/>
              <a:t>.</a:t>
            </a:r>
          </a:p>
        </p:txBody>
      </p:sp>
    </p:spTree>
    <p:extLst>
      <p:ext uri="{BB962C8B-B14F-4D97-AF65-F5344CB8AC3E}">
        <p14:creationId xmlns:p14="http://schemas.microsoft.com/office/powerpoint/2010/main" val="137986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smtClean="0"/>
              <a:t>Example 1</a:t>
            </a:r>
            <a:endParaRPr lang="en-IN" dirty="0"/>
          </a:p>
        </p:txBody>
      </p:sp>
      <p:sp>
        <p:nvSpPr>
          <p:cNvPr id="2" name="Content Placeholder 1"/>
          <p:cNvSpPr>
            <a:spLocks noGrp="1"/>
          </p:cNvSpPr>
          <p:nvPr>
            <p:ph sz="quarter" idx="23"/>
          </p:nvPr>
        </p:nvSpPr>
        <p:spPr/>
        <p:txBody>
          <a:bodyPr/>
          <a:lstStyle/>
          <a:p>
            <a:r>
              <a:rPr lang="en-US" dirty="0"/>
              <a:t>The graph of a function </a:t>
            </a:r>
            <a:r>
              <a:rPr lang="en-US" i="1" dirty="0"/>
              <a:t>f</a:t>
            </a:r>
            <a:r>
              <a:rPr lang="en-US" dirty="0"/>
              <a:t> is given in Figure 1. Use it to sketch the graph of the </a:t>
            </a:r>
            <a:r>
              <a:rPr lang="en-US" dirty="0" smtClean="0"/>
              <a:t>derivative</a:t>
            </a:r>
            <a:endParaRPr lang="en-US" dirty="0"/>
          </a:p>
        </p:txBody>
      </p:sp>
      <p:graphicFrame>
        <p:nvGraphicFramePr>
          <p:cNvPr id="7" name="Content Placeholder 6" descr="f prime."/>
          <p:cNvGraphicFramePr>
            <a:graphicFrameLocks noGrp="1" noChangeAspect="1"/>
          </p:cNvGraphicFramePr>
          <p:nvPr>
            <p:ph sz="quarter" idx="24"/>
            <p:extLst>
              <p:ext uri="{D42A27DB-BD31-4B8C-83A1-F6EECF244321}">
                <p14:modId xmlns:p14="http://schemas.microsoft.com/office/powerpoint/2010/main" val="2026900566"/>
              </p:ext>
            </p:extLst>
          </p:nvPr>
        </p:nvGraphicFramePr>
        <p:xfrm>
          <a:off x="2175556" y="1632291"/>
          <a:ext cx="277359" cy="277360"/>
        </p:xfrm>
        <a:graphic>
          <a:graphicData uri="http://schemas.openxmlformats.org/presentationml/2006/ole">
            <mc:AlternateContent xmlns:mc="http://schemas.openxmlformats.org/markup-compatibility/2006">
              <mc:Choice xmlns:v="urn:schemas-microsoft-com:vml" Requires="v">
                <p:oleObj spid="_x0000_s478237" name="Equation" r:id="rId3" imgW="228600" imgH="228600" progId="Equation.DSMT4">
                  <p:embed/>
                </p:oleObj>
              </mc:Choice>
              <mc:Fallback>
                <p:oleObj name="Equation" r:id="rId3" imgW="228600" imgH="228600" progId="Equation.DSMT4">
                  <p:embed/>
                  <p:pic>
                    <p:nvPicPr>
                      <p:cNvPr id="0" name="Picture 12" descr="f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556" y="1632291"/>
                        <a:ext cx="277359" cy="27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6"/>
          </p:nvPr>
        </p:nvSpPr>
        <p:spPr>
          <a:xfrm>
            <a:off x="5526315" y="4650695"/>
            <a:ext cx="845457" cy="485775"/>
          </a:xfrm>
        </p:spPr>
        <p:txBody>
          <a:bodyPr/>
          <a:lstStyle/>
          <a:p>
            <a:r>
              <a:rPr lang="en-US" altLang="en-US" sz="1200" b="1" dirty="0"/>
              <a:t>Figure </a:t>
            </a:r>
            <a:r>
              <a:rPr lang="en-US" altLang="en-US" sz="1200" b="1" dirty="0" smtClean="0"/>
              <a:t>1</a:t>
            </a:r>
            <a:endParaRPr lang="en-US" altLang="en-US" sz="1200" b="1" dirty="0"/>
          </a:p>
        </p:txBody>
      </p:sp>
      <p:pic>
        <p:nvPicPr>
          <p:cNvPr id="478210" name="Picture 2" descr="A curve labeled y = f(x) is graphed on the x y coordinate plane. The curve enters the top left side of the viewing window in the second quadrant, goes down and to the right, reaches a low point in the first quadrant, goes up and to the right, reaches a high point, again goes down and to the right, and exits the right side of the viewing window in the fourth quadrant."/>
          <p:cNvPicPr>
            <a:picLocks noGrp="1" noChangeAspect="1" noChangeArrowheads="1"/>
          </p:cNvPicPr>
          <p:nvPr>
            <p:ph sz="quarter" idx="25"/>
          </p:nvPr>
        </p:nvPicPr>
        <p:blipFill>
          <a:blip r:embed="rId5">
            <a:extLst>
              <a:ext uri="{28A0092B-C50C-407E-A947-70E740481C1C}">
                <a14:useLocalDpi xmlns:a14="http://schemas.microsoft.com/office/drawing/2010/main" val="0"/>
              </a:ext>
            </a:extLst>
          </a:blip>
          <a:srcRect/>
          <a:stretch>
            <a:fillRect/>
          </a:stretch>
        </p:blipFill>
        <p:spPr bwMode="auto">
          <a:xfrm>
            <a:off x="3257200" y="2570842"/>
            <a:ext cx="5458364" cy="189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82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a:t>
            </a:r>
            <a:r>
              <a:rPr lang="en-US" altLang="en-US" dirty="0" smtClean="0"/>
              <a:t>1 – Solution (1 of 3)</a:t>
            </a:r>
            <a:endParaRPr lang="en-IN" dirty="0"/>
          </a:p>
        </p:txBody>
      </p:sp>
      <p:sp>
        <p:nvSpPr>
          <p:cNvPr id="2" name="Content Placeholder 1"/>
          <p:cNvSpPr>
            <a:spLocks noGrp="1"/>
          </p:cNvSpPr>
          <p:nvPr>
            <p:ph sz="quarter" idx="23"/>
          </p:nvPr>
        </p:nvSpPr>
        <p:spPr>
          <a:xfrm>
            <a:off x="736600" y="1289049"/>
            <a:ext cx="5751286" cy="2266951"/>
          </a:xfrm>
        </p:spPr>
        <p:txBody>
          <a:bodyPr/>
          <a:lstStyle/>
          <a:p>
            <a:pPr>
              <a:lnSpc>
                <a:spcPct val="100000"/>
              </a:lnSpc>
            </a:pPr>
            <a:r>
              <a:rPr lang="en-US" dirty="0"/>
              <a:t>We can estimate the value of the derivative at any value of </a:t>
            </a:r>
            <a:r>
              <a:rPr lang="en-US" i="1" dirty="0"/>
              <a:t>x</a:t>
            </a:r>
            <a:r>
              <a:rPr lang="en-US" dirty="0"/>
              <a:t> by drawing the tangent at the point (</a:t>
            </a:r>
            <a:r>
              <a:rPr lang="en-US" i="1" dirty="0"/>
              <a:t>x</a:t>
            </a:r>
            <a:r>
              <a:rPr lang="en-US" dirty="0"/>
              <a:t>, </a:t>
            </a:r>
            <a:r>
              <a:rPr lang="en-US" i="1" dirty="0"/>
              <a:t>f</a:t>
            </a:r>
            <a:r>
              <a:rPr lang="en-US" dirty="0"/>
              <a:t>(</a:t>
            </a:r>
            <a:r>
              <a:rPr lang="en-US" i="1" dirty="0"/>
              <a:t>x</a:t>
            </a:r>
            <a:r>
              <a:rPr lang="en-US" dirty="0"/>
              <a:t>)) and estimating its slope. For instance, for </a:t>
            </a:r>
            <a:r>
              <a:rPr lang="en-US" i="1" dirty="0"/>
              <a:t>x </a:t>
            </a:r>
            <a:r>
              <a:rPr lang="en-US" dirty="0"/>
              <a:t>= 3 we draw the tangent at </a:t>
            </a:r>
            <a:r>
              <a:rPr lang="en-US" i="1" dirty="0"/>
              <a:t>P</a:t>
            </a:r>
            <a:r>
              <a:rPr lang="en-US" dirty="0"/>
              <a:t> in Figure 2 and estimate </a:t>
            </a:r>
            <a:endParaRPr lang="en-US" dirty="0" smtClean="0"/>
          </a:p>
          <a:p>
            <a:pPr>
              <a:lnSpc>
                <a:spcPct val="100000"/>
              </a:lnSpc>
            </a:pPr>
            <a:r>
              <a:rPr lang="en-US" dirty="0" smtClean="0"/>
              <a:t>its </a:t>
            </a:r>
            <a:r>
              <a:rPr lang="en-US" dirty="0"/>
              <a:t>slope to be about</a:t>
            </a:r>
            <a:endParaRPr lang="en-IN" dirty="0"/>
          </a:p>
          <a:p>
            <a:pPr>
              <a:lnSpc>
                <a:spcPct val="100000"/>
              </a:lnSpc>
            </a:pPr>
            <a:endParaRPr lang="en-US" dirty="0"/>
          </a:p>
        </p:txBody>
      </p:sp>
      <p:graphicFrame>
        <p:nvGraphicFramePr>
          <p:cNvPr id="7" name="Content Placeholder 6" descr="negative 2∕3."/>
          <p:cNvGraphicFramePr>
            <a:graphicFrameLocks noGrp="1" noChangeAspect="1"/>
          </p:cNvGraphicFramePr>
          <p:nvPr>
            <p:ph sz="quarter" idx="24"/>
            <p:extLst>
              <p:ext uri="{D42A27DB-BD31-4B8C-83A1-F6EECF244321}">
                <p14:modId xmlns:p14="http://schemas.microsoft.com/office/powerpoint/2010/main" val="4241983724"/>
              </p:ext>
            </p:extLst>
          </p:nvPr>
        </p:nvGraphicFramePr>
        <p:xfrm>
          <a:off x="3548742" y="3168877"/>
          <a:ext cx="428171" cy="576208"/>
        </p:xfrm>
        <a:graphic>
          <a:graphicData uri="http://schemas.openxmlformats.org/presentationml/2006/ole">
            <mc:AlternateContent xmlns:mc="http://schemas.openxmlformats.org/markup-compatibility/2006">
              <mc:Choice xmlns:v="urn:schemas-microsoft-com:vml" Requires="v">
                <p:oleObj spid="_x0000_s479258" name="Equation" r:id="rId3" imgW="545760" imgH="736560" progId="Equation.DSMT4">
                  <p:embed/>
                </p:oleObj>
              </mc:Choice>
              <mc:Fallback>
                <p:oleObj name="Equation" r:id="rId3" imgW="545760" imgH="736560" progId="Equation.DSMT4">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742" y="3168877"/>
                        <a:ext cx="428171" cy="576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6"/>
          </p:nvPr>
        </p:nvSpPr>
        <p:spPr>
          <a:xfrm>
            <a:off x="9372600" y="5268695"/>
            <a:ext cx="714829" cy="269697"/>
          </a:xfrm>
        </p:spPr>
        <p:txBody>
          <a:bodyPr/>
          <a:lstStyle/>
          <a:p>
            <a:r>
              <a:rPr lang="en-US" altLang="en-US" sz="1200" b="1" dirty="0"/>
              <a:t>Figure 2</a:t>
            </a:r>
            <a:endParaRPr lang="en-US" sz="1200" dirty="0"/>
          </a:p>
        </p:txBody>
      </p:sp>
      <p:pic>
        <p:nvPicPr>
          <p:cNvPr id="8" name="Picture 104" descr="Two graphs are displayed, one below the other. The graph above is that of y = f(x), and the graph below is that of y = f prime(x). &#10;In the graph above, a curve labeled y = f(x) is graphed on the x y coordinate plane. The curve enters the top left side of the viewing window in the second quadrant, goes down and to the right, reaches a low point in the first quadrant, goes up and to the right, reaches a high point, again goes down and to the right, and exits the right side of the viewing window in the fourth quadrant. &#10;In the graph below, a curve labeled y = f prime(x) is graphed on the x y coordinate plane. The curve enters the bottom left side of the viewing window in the third quadrant, goes up and to the right, reaches a high point in the first quadrant, goes down and to the right, reaches a low point in the fourth quadrant, again goes up and to the right, and exits the right side of the viewing window in the fourth quadrant. Various tangent lines are drawn to the curve for f. A tangent is drawn to the curve for f at a point A with slope m = negative 1. A vertical line is drawn from A to a point A dash on the curve for y = f prime(x) where the y value is negative 1. A tangent is drawn to the curve for f at its low point B with slope m = 0. A vertical line is drawn from B to a point B dash on the curve for y = f prime(x) where the y value is 0. A tangent is drawn to the curve for f at a point C with slope m = 1. A vertical line is drawn from C to a point C dash on the curve for y = f prime(x) where the y-value is 1. A tangent is drawn to the curve for f at its high point D with slope m = 0. A vertical line is drawn from D to a point D dash on the curve for y = f prime(x) where the y-value is 0. A tangent is drawn to the curve for f at a point P with slope m approximately negative 2∕3. A vertical line is drawn from P to a point P dash (3, negative 0.67) on the curve for y = f prime(x)."/>
          <p:cNvPicPr>
            <a:picLocks noGrp="1" noChangeAspect="1" noChangeArrowheads="1"/>
          </p:cNvPicPr>
          <p:nvPr>
            <p:ph sz="quarter" idx="25"/>
          </p:nvPr>
        </p:nvPicPr>
        <p:blipFill>
          <a:blip r:embed="rId5"/>
          <a:srcRect/>
          <a:stretch>
            <a:fillRect/>
          </a:stretch>
        </p:blipFill>
        <p:spPr bwMode="auto">
          <a:xfrm>
            <a:off x="6885648" y="1454062"/>
            <a:ext cx="4682237" cy="3603797"/>
          </a:xfrm>
          <a:prstGeom prst="rect">
            <a:avLst/>
          </a:prstGeom>
          <a:noFill/>
          <a:ln w="9525">
            <a:noFill/>
            <a:miter lim="800000"/>
            <a:headEnd/>
            <a:tailEnd/>
          </a:ln>
          <a:effectLst/>
        </p:spPr>
      </p:pic>
    </p:spTree>
    <p:extLst>
      <p:ext uri="{BB962C8B-B14F-4D97-AF65-F5344CB8AC3E}">
        <p14:creationId xmlns:p14="http://schemas.microsoft.com/office/powerpoint/2010/main" val="2743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10700-90F1-4AC0-9105-4AE9D88C6308}"/>
              </a:ext>
            </a:extLst>
          </p:cNvPr>
          <p:cNvSpPr>
            <a:spLocks noGrp="1"/>
          </p:cNvSpPr>
          <p:nvPr>
            <p:ph type="title"/>
          </p:nvPr>
        </p:nvSpPr>
        <p:spPr>
          <a:xfrm>
            <a:off x="838200" y="384048"/>
            <a:ext cx="7986486" cy="672105"/>
          </a:xfrm>
        </p:spPr>
        <p:txBody>
          <a:bodyPr/>
          <a:lstStyle/>
          <a:p>
            <a:r>
              <a:rPr lang="en-US" altLang="en-US" dirty="0"/>
              <a:t>Example 1 – Solution</a:t>
            </a:r>
            <a:r>
              <a:rPr lang="en-US" altLang="en-US" i="1" dirty="0"/>
              <a:t> </a:t>
            </a:r>
            <a:r>
              <a:rPr lang="en-US" altLang="en-US" b="0" dirty="0"/>
              <a:t>(2 of 3)</a:t>
            </a:r>
            <a:endParaRPr lang="en-IN" b="0" dirty="0"/>
          </a:p>
        </p:txBody>
      </p:sp>
      <p:sp>
        <p:nvSpPr>
          <p:cNvPr id="3" name="Content Placeholder 2">
            <a:extLst>
              <a:ext uri="{FF2B5EF4-FFF2-40B4-BE49-F238E27FC236}">
                <a16:creationId xmlns="" xmlns:a16="http://schemas.microsoft.com/office/drawing/2014/main" id="{113AC798-2F42-441A-BA8E-EDFA33A2BAE5}"/>
              </a:ext>
            </a:extLst>
          </p:cNvPr>
          <p:cNvSpPr>
            <a:spLocks noGrp="1"/>
          </p:cNvSpPr>
          <p:nvPr>
            <p:ph sz="quarter" idx="12"/>
          </p:nvPr>
        </p:nvSpPr>
        <p:spPr>
          <a:xfrm>
            <a:off x="741972" y="1292278"/>
            <a:ext cx="4204932" cy="355885"/>
          </a:xfrm>
        </p:spPr>
        <p:txBody>
          <a:bodyPr/>
          <a:lstStyle/>
          <a:p>
            <a:r>
              <a:rPr lang="en-US" dirty="0"/>
              <a:t>This allows us to plot the point</a:t>
            </a:r>
            <a:endParaRPr lang="en-IN" dirty="0"/>
          </a:p>
        </p:txBody>
      </p:sp>
      <p:graphicFrame>
        <p:nvGraphicFramePr>
          <p:cNvPr id="17" name="Content Placeholder 18" descr="P prime(3, negative 0.67)"/>
          <p:cNvGraphicFramePr>
            <a:graphicFrameLocks noGrp="1" noChangeAspect="1"/>
          </p:cNvGraphicFramePr>
          <p:nvPr>
            <p:ph sz="quarter" idx="15"/>
            <p:extLst>
              <p:ext uri="{D42A27DB-BD31-4B8C-83A1-F6EECF244321}">
                <p14:modId xmlns:p14="http://schemas.microsoft.com/office/powerpoint/2010/main" val="1480789856"/>
              </p:ext>
            </p:extLst>
          </p:nvPr>
        </p:nvGraphicFramePr>
        <p:xfrm>
          <a:off x="4974769" y="1299709"/>
          <a:ext cx="1676111" cy="350615"/>
        </p:xfrm>
        <a:graphic>
          <a:graphicData uri="http://schemas.openxmlformats.org/presentationml/2006/ole">
            <mc:AlternateContent xmlns:mc="http://schemas.openxmlformats.org/markup-compatibility/2006">
              <mc:Choice xmlns:v="urn:schemas-microsoft-com:vml" Requires="v">
                <p:oleObj spid="_x0000_s476251" name="Equation" r:id="rId3" imgW="1333500" imgH="279400" progId="Equation.DSMT4">
                  <p:embed/>
                </p:oleObj>
              </mc:Choice>
              <mc:Fallback>
                <p:oleObj name="Equation" r:id="rId3" imgW="1333500" imgH="279400" progId="Equation.DSMT4">
                  <p:embed/>
                  <p:pic>
                    <p:nvPicPr>
                      <p:cNvPr id="0" name="Picture 57" descr="P prime(5,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769" y="1299709"/>
                        <a:ext cx="1676111" cy="350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8"/>
          <p:cNvSpPr>
            <a:spLocks noGrp="1"/>
          </p:cNvSpPr>
          <p:nvPr>
            <p:ph sz="quarter" idx="16"/>
          </p:nvPr>
        </p:nvSpPr>
        <p:spPr>
          <a:xfrm>
            <a:off x="6681867" y="1278573"/>
            <a:ext cx="2290064" cy="399578"/>
          </a:xfrm>
          <a:prstGeom prst="rect">
            <a:avLst/>
          </a:prstGeom>
        </p:spPr>
        <p:txBody>
          <a:bodyPr/>
          <a:lstStyle/>
          <a:p>
            <a:r>
              <a:rPr lang="en-US" sz="2400" dirty="0"/>
              <a:t>on the graph of</a:t>
            </a:r>
          </a:p>
        </p:txBody>
      </p:sp>
      <p:graphicFrame>
        <p:nvGraphicFramePr>
          <p:cNvPr id="21" name="Content Placeholder 18" descr="f prime"/>
          <p:cNvGraphicFramePr>
            <a:graphicFrameLocks noGrp="1" noChangeAspect="1"/>
          </p:cNvGraphicFramePr>
          <p:nvPr>
            <p:ph sz="quarter" idx="17"/>
            <p:extLst>
              <p:ext uri="{D42A27DB-BD31-4B8C-83A1-F6EECF244321}">
                <p14:modId xmlns:p14="http://schemas.microsoft.com/office/powerpoint/2010/main" val="1943703838"/>
              </p:ext>
            </p:extLst>
          </p:nvPr>
        </p:nvGraphicFramePr>
        <p:xfrm>
          <a:off x="8841311" y="1261948"/>
          <a:ext cx="284162" cy="341312"/>
        </p:xfrm>
        <a:graphic>
          <a:graphicData uri="http://schemas.openxmlformats.org/presentationml/2006/ole">
            <mc:AlternateContent xmlns:mc="http://schemas.openxmlformats.org/markup-compatibility/2006">
              <mc:Choice xmlns:v="urn:schemas-microsoft-com:vml" Requires="v">
                <p:oleObj spid="_x0000_s476252" name="Equation" r:id="rId5" imgW="190500" imgH="228600" progId="Equation.DSMT4">
                  <p:embed/>
                </p:oleObj>
              </mc:Choice>
              <mc:Fallback>
                <p:oleObj name="Equation" r:id="rId5" imgW="190500" imgH="228600" progId="Equation.DSMT4">
                  <p:embed/>
                  <p:pic>
                    <p:nvPicPr>
                      <p:cNvPr id="0" name="Picture 58"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1311" y="1261948"/>
                        <a:ext cx="28416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a:extLst>
              <a:ext uri="{FF2B5EF4-FFF2-40B4-BE49-F238E27FC236}">
                <a16:creationId xmlns="" xmlns:a16="http://schemas.microsoft.com/office/drawing/2014/main" id="{7347E077-21A5-43FE-8C7A-6584CF7861F1}"/>
              </a:ext>
            </a:extLst>
          </p:cNvPr>
          <p:cNvSpPr>
            <a:spLocks noGrp="1"/>
          </p:cNvSpPr>
          <p:nvPr>
            <p:ph sz="quarter" idx="4294967295"/>
          </p:nvPr>
        </p:nvSpPr>
        <p:spPr>
          <a:xfrm>
            <a:off x="741971" y="1678151"/>
            <a:ext cx="10854943" cy="4461392"/>
          </a:xfrm>
          <a:prstGeom prst="rect">
            <a:avLst/>
          </a:prstGeom>
        </p:spPr>
        <p:txBody>
          <a:bodyPr/>
          <a:lstStyle/>
          <a:p>
            <a:r>
              <a:rPr lang="en-US" sz="2400" dirty="0" smtClean="0"/>
              <a:t>directly beneath </a:t>
            </a:r>
            <a:r>
              <a:rPr lang="en-US" sz="2400" i="1" dirty="0" smtClean="0"/>
              <a:t>P. </a:t>
            </a:r>
            <a:r>
              <a:rPr lang="en-US" sz="2400" dirty="0" smtClean="0"/>
              <a:t>(The slope of the </a:t>
            </a:r>
            <a:r>
              <a:rPr lang="en-IN" sz="2400" dirty="0" smtClean="0"/>
              <a:t>graph of </a:t>
            </a:r>
            <a:r>
              <a:rPr lang="en-IN" sz="2400" i="1" dirty="0" smtClean="0"/>
              <a:t>f</a:t>
            </a:r>
            <a:r>
              <a:rPr lang="en-IN" sz="2400" dirty="0" smtClean="0"/>
              <a:t> becomes the </a:t>
            </a:r>
            <a:r>
              <a:rPr lang="en-IN" sz="2400" i="1" dirty="0" smtClean="0"/>
              <a:t>y</a:t>
            </a:r>
            <a:r>
              <a:rPr lang="en-IN" sz="2400" dirty="0" smtClean="0"/>
              <a:t>-value on the graph of </a:t>
            </a:r>
            <a:r>
              <a:rPr lang="en-IN" sz="2400" i="1" dirty="0" smtClean="0"/>
              <a:t>f</a:t>
            </a:r>
            <a:r>
              <a:rPr lang="en-IN" sz="1200" dirty="0" smtClean="0"/>
              <a:t> </a:t>
            </a:r>
            <a:r>
              <a:rPr lang="en-US" sz="2400" dirty="0" smtClean="0">
                <a:sym typeface="Symbol"/>
              </a:rPr>
              <a:t>′</a:t>
            </a:r>
            <a:r>
              <a:rPr lang="en-IN" sz="2400" dirty="0" smtClean="0"/>
              <a:t>.)</a:t>
            </a:r>
          </a:p>
          <a:p>
            <a:endParaRPr lang="en-IN" sz="2400" dirty="0" smtClean="0"/>
          </a:p>
          <a:p>
            <a:r>
              <a:rPr lang="en-IN" sz="2400" dirty="0" smtClean="0"/>
              <a:t>The slope of the </a:t>
            </a:r>
            <a:r>
              <a:rPr lang="en-IN" sz="2400" dirty="0" err="1" smtClean="0"/>
              <a:t>tagent</a:t>
            </a:r>
            <a:r>
              <a:rPr lang="en-IN" sz="2400" dirty="0" smtClean="0"/>
              <a:t> drawn at </a:t>
            </a:r>
            <a:r>
              <a:rPr lang="en-IN" sz="2400" i="1" dirty="0" smtClean="0"/>
              <a:t>A</a:t>
            </a:r>
            <a:r>
              <a:rPr lang="en-IN" sz="2400" dirty="0" smtClean="0"/>
              <a:t> appears to be about </a:t>
            </a:r>
            <a:r>
              <a:rPr lang="en-US" sz="2400" dirty="0" smtClean="0"/>
              <a:t>−</a:t>
            </a:r>
            <a:r>
              <a:rPr lang="en-IN" sz="2400" dirty="0" smtClean="0"/>
              <a:t>1, so we plot the point </a:t>
            </a:r>
            <a:r>
              <a:rPr lang="en-IN" sz="2400" i="1" dirty="0" smtClean="0"/>
              <a:t>A</a:t>
            </a:r>
            <a:r>
              <a:rPr lang="en-US" sz="2400" dirty="0" smtClean="0">
                <a:sym typeface="Symbol"/>
              </a:rPr>
              <a:t>′</a:t>
            </a:r>
            <a:r>
              <a:rPr lang="en-IN" sz="2400" dirty="0" smtClean="0"/>
              <a:t> with a </a:t>
            </a:r>
            <a:r>
              <a:rPr lang="en-IN" sz="2400" i="1" dirty="0" smtClean="0"/>
              <a:t>y</a:t>
            </a:r>
            <a:r>
              <a:rPr lang="en-IN" sz="2400" dirty="0" smtClean="0"/>
              <a:t>-value of </a:t>
            </a:r>
            <a:r>
              <a:rPr lang="en-US" sz="2400" dirty="0" smtClean="0"/>
              <a:t>−</a:t>
            </a:r>
            <a:r>
              <a:rPr lang="en-IN" sz="2400" dirty="0" smtClean="0"/>
              <a:t>1 on the graph of </a:t>
            </a:r>
            <a:r>
              <a:rPr lang="en-IN" sz="2400" i="1" dirty="0" smtClean="0"/>
              <a:t>f</a:t>
            </a:r>
            <a:r>
              <a:rPr lang="en-IN" sz="1200" dirty="0" smtClean="0"/>
              <a:t> </a:t>
            </a:r>
            <a:r>
              <a:rPr lang="en-US" sz="2400" dirty="0" smtClean="0">
                <a:sym typeface="Symbol"/>
              </a:rPr>
              <a:t>′ </a:t>
            </a:r>
            <a:r>
              <a:rPr lang="en-IN" sz="2400" dirty="0" smtClean="0"/>
              <a:t>(directly beneath </a:t>
            </a:r>
            <a:r>
              <a:rPr lang="en-IN" sz="2400" i="1" dirty="0" smtClean="0"/>
              <a:t>A</a:t>
            </a:r>
            <a:r>
              <a:rPr lang="en-IN" sz="2400" dirty="0" smtClean="0"/>
              <a:t>). The tangents at </a:t>
            </a:r>
            <a:r>
              <a:rPr lang="en-IN" sz="2400" i="1" dirty="0" smtClean="0"/>
              <a:t>B </a:t>
            </a:r>
            <a:r>
              <a:rPr lang="en-IN" sz="2400" dirty="0" smtClean="0"/>
              <a:t>and</a:t>
            </a:r>
            <a:r>
              <a:rPr lang="en-IN" sz="2400" i="1" dirty="0" smtClean="0"/>
              <a:t> D </a:t>
            </a:r>
            <a:r>
              <a:rPr lang="en-IN" sz="2400" dirty="0" smtClean="0"/>
              <a:t>are horizontal, so the derivative is 0 there and the graph of </a:t>
            </a:r>
            <a:r>
              <a:rPr lang="en-IN" sz="2400" i="1" dirty="0" smtClean="0"/>
              <a:t>f</a:t>
            </a:r>
            <a:r>
              <a:rPr lang="en-IN" sz="1200" dirty="0" smtClean="0"/>
              <a:t> </a:t>
            </a:r>
            <a:r>
              <a:rPr lang="en-US" sz="2400" dirty="0" smtClean="0">
                <a:sym typeface="Symbol"/>
              </a:rPr>
              <a:t></a:t>
            </a:r>
            <a:r>
              <a:rPr lang="en-IN" sz="2400" dirty="0" smtClean="0"/>
              <a:t> crosses the </a:t>
            </a:r>
            <a:r>
              <a:rPr lang="en-IN" sz="2400" i="1" dirty="0" smtClean="0"/>
              <a:t>x</a:t>
            </a:r>
            <a:r>
              <a:rPr lang="en-IN" sz="2400" dirty="0" smtClean="0"/>
              <a:t>-axis (where </a:t>
            </a:r>
            <a:r>
              <a:rPr lang="en-IN" sz="2400" i="1" dirty="0" smtClean="0"/>
              <a:t>y</a:t>
            </a:r>
            <a:r>
              <a:rPr lang="en-IN" sz="2400" dirty="0" smtClean="0"/>
              <a:t> = 0) at the points </a:t>
            </a:r>
            <a:r>
              <a:rPr lang="en-IN" sz="2400" i="1" dirty="0" smtClean="0"/>
              <a:t>B′</a:t>
            </a:r>
            <a:r>
              <a:rPr lang="en-US" sz="800" dirty="0" smtClean="0">
                <a:sym typeface="Symbol"/>
              </a:rPr>
              <a:t> </a:t>
            </a:r>
            <a:r>
              <a:rPr lang="en-US" sz="2400" dirty="0" smtClean="0">
                <a:sym typeface="Symbol"/>
              </a:rPr>
              <a:t> </a:t>
            </a:r>
            <a:r>
              <a:rPr lang="en-IN" sz="2400" dirty="0" smtClean="0"/>
              <a:t>and </a:t>
            </a:r>
            <a:r>
              <a:rPr lang="en-IN" sz="2400" i="1" dirty="0" smtClean="0"/>
              <a:t>D</a:t>
            </a:r>
            <a:r>
              <a:rPr lang="en-US" sz="800" dirty="0" smtClean="0">
                <a:sym typeface="Symbol"/>
              </a:rPr>
              <a:t> </a:t>
            </a:r>
            <a:r>
              <a:rPr lang="en-US" sz="2400" dirty="0" smtClean="0">
                <a:sym typeface="Symbol"/>
              </a:rPr>
              <a:t>′</a:t>
            </a:r>
            <a:r>
              <a:rPr lang="en-IN" sz="2400" dirty="0" smtClean="0"/>
              <a:t>, directly beneath </a:t>
            </a:r>
            <a:r>
              <a:rPr lang="en-IN" sz="2400" i="1" dirty="0" smtClean="0"/>
              <a:t>B</a:t>
            </a:r>
            <a:r>
              <a:rPr lang="en-IN" sz="2400" dirty="0" smtClean="0"/>
              <a:t> and </a:t>
            </a:r>
            <a:r>
              <a:rPr lang="en-IN" sz="2400" i="1" dirty="0" smtClean="0"/>
              <a:t>D</a:t>
            </a:r>
            <a:r>
              <a:rPr lang="en-IN" sz="2400" dirty="0" smtClean="0"/>
              <a:t>.</a:t>
            </a:r>
          </a:p>
          <a:p>
            <a:endParaRPr lang="en-IN" sz="2400" dirty="0" smtClean="0"/>
          </a:p>
          <a:p>
            <a:r>
              <a:rPr lang="en-IN" sz="2400" dirty="0" smtClean="0"/>
              <a:t>Between </a:t>
            </a:r>
            <a:r>
              <a:rPr lang="en-IN" sz="2400" i="1" dirty="0" smtClean="0"/>
              <a:t>B</a:t>
            </a:r>
            <a:r>
              <a:rPr lang="en-IN" sz="2400" dirty="0" smtClean="0"/>
              <a:t> and </a:t>
            </a:r>
            <a:r>
              <a:rPr lang="en-IN" sz="2400" i="1" dirty="0" smtClean="0"/>
              <a:t>D</a:t>
            </a:r>
            <a:r>
              <a:rPr lang="en-IN" sz="2400" dirty="0" smtClean="0"/>
              <a:t>, the graph of </a:t>
            </a:r>
            <a:r>
              <a:rPr lang="en-IN" sz="2400" i="1" dirty="0" smtClean="0"/>
              <a:t>f</a:t>
            </a:r>
            <a:r>
              <a:rPr lang="en-IN" sz="2400" dirty="0" smtClean="0"/>
              <a:t> is steepest at </a:t>
            </a:r>
            <a:r>
              <a:rPr lang="en-IN" sz="2400" i="1" dirty="0" smtClean="0"/>
              <a:t>C</a:t>
            </a:r>
            <a:r>
              <a:rPr lang="en-IN" sz="2400" dirty="0" smtClean="0"/>
              <a:t> and the tangent line </a:t>
            </a:r>
            <a:r>
              <a:rPr lang="en-IN" sz="2400" dirty="0" err="1" smtClean="0"/>
              <a:t>ther</a:t>
            </a:r>
            <a:r>
              <a:rPr lang="en-IN" sz="2400" dirty="0" smtClean="0"/>
              <a:t> appears to have slope 1, so the largest value of </a:t>
            </a:r>
            <a:r>
              <a:rPr lang="en-IN" sz="2400" i="1" dirty="0" smtClean="0"/>
              <a:t>f</a:t>
            </a:r>
            <a:r>
              <a:rPr lang="en-IN" sz="1200" dirty="0" smtClean="0"/>
              <a:t> </a:t>
            </a:r>
            <a:r>
              <a:rPr lang="en-US" sz="2400" dirty="0" smtClean="0">
                <a:sym typeface="Symbol"/>
              </a:rPr>
              <a:t>′</a:t>
            </a:r>
            <a:r>
              <a:rPr lang="en-IN" sz="2400" dirty="0" smtClean="0"/>
              <a:t>(</a:t>
            </a:r>
            <a:r>
              <a:rPr lang="en-IN" sz="2400" i="1" dirty="0" smtClean="0"/>
              <a:t>x</a:t>
            </a:r>
            <a:r>
              <a:rPr lang="en-IN" sz="2400" dirty="0" smtClean="0"/>
              <a:t>) between </a:t>
            </a:r>
            <a:r>
              <a:rPr lang="en-IN" sz="2400" i="1" dirty="0" smtClean="0"/>
              <a:t>B</a:t>
            </a:r>
            <a:r>
              <a:rPr lang="en-US" sz="800" dirty="0" smtClean="0">
                <a:sym typeface="Symbol"/>
              </a:rPr>
              <a:t> </a:t>
            </a:r>
            <a:r>
              <a:rPr lang="en-US" sz="2400" dirty="0" smtClean="0">
                <a:sym typeface="Symbol"/>
              </a:rPr>
              <a:t>′</a:t>
            </a:r>
            <a:r>
              <a:rPr lang="en-IN" sz="2400" dirty="0" smtClean="0"/>
              <a:t> and </a:t>
            </a:r>
            <a:r>
              <a:rPr lang="en-IN" sz="2400" i="1" dirty="0" smtClean="0"/>
              <a:t>D</a:t>
            </a:r>
            <a:r>
              <a:rPr lang="en-US" sz="800" dirty="0" smtClean="0">
                <a:sym typeface="Symbol"/>
              </a:rPr>
              <a:t> </a:t>
            </a:r>
            <a:r>
              <a:rPr lang="en-US" sz="2400" dirty="0" smtClean="0">
                <a:sym typeface="Symbol"/>
              </a:rPr>
              <a:t>′</a:t>
            </a:r>
            <a:r>
              <a:rPr lang="en-IN" sz="2400" dirty="0" smtClean="0"/>
              <a:t> is 1 (at </a:t>
            </a:r>
            <a:r>
              <a:rPr lang="en-IN" sz="2400" i="1" dirty="0" smtClean="0"/>
              <a:t>C</a:t>
            </a:r>
            <a:r>
              <a:rPr lang="en-US" sz="800" dirty="0" smtClean="0">
                <a:sym typeface="Symbol"/>
              </a:rPr>
              <a:t> </a:t>
            </a:r>
            <a:r>
              <a:rPr lang="en-US" sz="2400" dirty="0" smtClean="0">
                <a:sym typeface="Symbol"/>
              </a:rPr>
              <a:t>′</a:t>
            </a:r>
            <a:r>
              <a:rPr lang="en-IN" sz="2400" dirty="0" smtClean="0"/>
              <a:t>).</a:t>
            </a:r>
            <a:endParaRPr lang="en-IN" sz="2400" dirty="0"/>
          </a:p>
        </p:txBody>
      </p:sp>
    </p:spTree>
    <p:extLst>
      <p:ext uri="{BB962C8B-B14F-4D97-AF65-F5344CB8AC3E}">
        <p14:creationId xmlns:p14="http://schemas.microsoft.com/office/powerpoint/2010/main" val="316051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F1B2D-C09E-4FBD-83D9-BD1C3770220F}"/>
              </a:ext>
            </a:extLst>
          </p:cNvPr>
          <p:cNvSpPr>
            <a:spLocks noGrp="1"/>
          </p:cNvSpPr>
          <p:nvPr>
            <p:ph type="title"/>
          </p:nvPr>
        </p:nvSpPr>
        <p:spPr/>
        <p:txBody>
          <a:bodyPr/>
          <a:lstStyle/>
          <a:p>
            <a:r>
              <a:rPr lang="en-US" altLang="en-US" dirty="0"/>
              <a:t>Example 1 – Solution</a:t>
            </a:r>
            <a:r>
              <a:rPr lang="en-US" altLang="en-US" i="1" dirty="0"/>
              <a:t> </a:t>
            </a:r>
            <a:r>
              <a:rPr lang="en-US" altLang="en-US" b="0" dirty="0"/>
              <a:t>(3 of 3)</a:t>
            </a:r>
            <a:endParaRPr lang="en-IN" dirty="0"/>
          </a:p>
        </p:txBody>
      </p:sp>
      <p:sp>
        <p:nvSpPr>
          <p:cNvPr id="3" name="Text Placeholder 2">
            <a:extLst>
              <a:ext uri="{FF2B5EF4-FFF2-40B4-BE49-F238E27FC236}">
                <a16:creationId xmlns="" xmlns:a16="http://schemas.microsoft.com/office/drawing/2014/main" id="{138FFB0B-ABA2-4742-AF38-2E3B014611FC}"/>
              </a:ext>
            </a:extLst>
          </p:cNvPr>
          <p:cNvSpPr>
            <a:spLocks noGrp="1"/>
          </p:cNvSpPr>
          <p:nvPr>
            <p:ph sz="quarter" idx="23"/>
          </p:nvPr>
        </p:nvSpPr>
        <p:spPr>
          <a:xfrm>
            <a:off x="736600" y="1289050"/>
            <a:ext cx="11036300" cy="330200"/>
          </a:xfrm>
        </p:spPr>
        <p:txBody>
          <a:bodyPr/>
          <a:lstStyle/>
          <a:p>
            <a:pPr>
              <a:defRPr/>
            </a:pPr>
            <a:r>
              <a:rPr lang="en-IN" dirty="0" smtClean="0"/>
              <a:t>Notice that between </a:t>
            </a:r>
            <a:r>
              <a:rPr lang="en-IN" i="1" dirty="0" smtClean="0"/>
              <a:t>B</a:t>
            </a:r>
            <a:r>
              <a:rPr lang="en-IN" dirty="0" smtClean="0"/>
              <a:t> and </a:t>
            </a:r>
            <a:r>
              <a:rPr lang="en-IN" i="1" dirty="0" smtClean="0"/>
              <a:t>D</a:t>
            </a:r>
            <a:r>
              <a:rPr lang="en-IN" dirty="0" smtClean="0"/>
              <a:t> the tangents have positive slope, so</a:t>
            </a:r>
            <a:endParaRPr lang="en-US" dirty="0"/>
          </a:p>
        </p:txBody>
      </p:sp>
      <p:graphicFrame>
        <p:nvGraphicFramePr>
          <p:cNvPr id="21" name="Content Placeholder 20" descr="f prime(x)"/>
          <p:cNvGraphicFramePr>
            <a:graphicFrameLocks noGrp="1" noChangeAspect="1"/>
          </p:cNvGraphicFramePr>
          <p:nvPr>
            <p:ph sz="quarter" idx="30"/>
            <p:extLst>
              <p:ext uri="{D42A27DB-BD31-4B8C-83A1-F6EECF244321}">
                <p14:modId xmlns:p14="http://schemas.microsoft.com/office/powerpoint/2010/main" val="2380999228"/>
              </p:ext>
            </p:extLst>
          </p:nvPr>
        </p:nvGraphicFramePr>
        <p:xfrm>
          <a:off x="9640566" y="1303564"/>
          <a:ext cx="606425" cy="360363"/>
        </p:xfrm>
        <a:graphic>
          <a:graphicData uri="http://schemas.openxmlformats.org/presentationml/2006/ole">
            <mc:AlternateContent xmlns:mc="http://schemas.openxmlformats.org/markup-compatibility/2006">
              <mc:Choice xmlns:v="urn:schemas-microsoft-com:vml" Requires="v">
                <p:oleObj spid="_x0000_s471234" name="Equation" r:id="rId3" imgW="469900" imgH="279400" progId="Equation.DSMT4">
                  <p:embed/>
                </p:oleObj>
              </mc:Choice>
              <mc:Fallback>
                <p:oleObj name="Equation" r:id="rId3" imgW="469900" imgH="279400" progId="Equation.DSMT4">
                  <p:embed/>
                  <p:pic>
                    <p:nvPicPr>
                      <p:cNvPr id="0" name="Picture 146"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0566" y="1303564"/>
                        <a:ext cx="6064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736600" y="1639205"/>
            <a:ext cx="4265160" cy="323520"/>
          </a:xfrm>
        </p:spPr>
        <p:txBody>
          <a:bodyPr/>
          <a:lstStyle/>
          <a:p>
            <a:r>
              <a:rPr lang="en-US" dirty="0" smtClean="0"/>
              <a:t>is positive there. (The graph of</a:t>
            </a:r>
            <a:endParaRPr lang="en-IN" dirty="0"/>
          </a:p>
        </p:txBody>
      </p:sp>
      <p:graphicFrame>
        <p:nvGraphicFramePr>
          <p:cNvPr id="19" name="Content Placeholder 18" descr="f prime"/>
          <p:cNvGraphicFramePr>
            <a:graphicFrameLocks noGrp="1" noChangeAspect="1"/>
          </p:cNvGraphicFramePr>
          <p:nvPr>
            <p:ph sz="quarter" idx="24"/>
            <p:extLst>
              <p:ext uri="{D42A27DB-BD31-4B8C-83A1-F6EECF244321}">
                <p14:modId xmlns:p14="http://schemas.microsoft.com/office/powerpoint/2010/main" val="4164561639"/>
              </p:ext>
            </p:extLst>
          </p:nvPr>
        </p:nvGraphicFramePr>
        <p:xfrm>
          <a:off x="4962637" y="1620385"/>
          <a:ext cx="252412" cy="303213"/>
        </p:xfrm>
        <a:graphic>
          <a:graphicData uri="http://schemas.openxmlformats.org/presentationml/2006/ole">
            <mc:AlternateContent xmlns:mc="http://schemas.openxmlformats.org/markup-compatibility/2006">
              <mc:Choice xmlns:v="urn:schemas-microsoft-com:vml" Requires="v">
                <p:oleObj spid="_x0000_s471235" name="Equation" r:id="rId5" imgW="190500" imgH="228600" progId="Equation.DSMT4">
                  <p:embed/>
                </p:oleObj>
              </mc:Choice>
              <mc:Fallback>
                <p:oleObj name="Equation" r:id="rId5" imgW="190500" imgH="228600" progId="Equation.DSMT4">
                  <p:embed/>
                  <p:pic>
                    <p:nvPicPr>
                      <p:cNvPr id="0" name="Picture 147" descr="f pri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637" y="1620385"/>
                        <a:ext cx="252412"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5215049" y="1639586"/>
            <a:ext cx="6016355" cy="370299"/>
          </a:xfrm>
        </p:spPr>
        <p:txBody>
          <a:bodyPr/>
          <a:lstStyle/>
          <a:p>
            <a:r>
              <a:rPr lang="en-IN" dirty="0" smtClean="0"/>
              <a:t>is above the </a:t>
            </a:r>
            <a:r>
              <a:rPr lang="en-IN" i="1" dirty="0" smtClean="0"/>
              <a:t>x</a:t>
            </a:r>
            <a:r>
              <a:rPr lang="en-IN" dirty="0" smtClean="0"/>
              <a:t>-axis.) But to the right of </a:t>
            </a:r>
            <a:r>
              <a:rPr lang="en-IN" i="1" dirty="0" smtClean="0"/>
              <a:t>D</a:t>
            </a:r>
            <a:r>
              <a:rPr lang="en-IN" dirty="0" smtClean="0"/>
              <a:t> the</a:t>
            </a:r>
            <a:endParaRPr lang="en-IN" dirty="0"/>
          </a:p>
        </p:txBody>
      </p:sp>
      <p:sp>
        <p:nvSpPr>
          <p:cNvPr id="7" name="Content Placeholder 6"/>
          <p:cNvSpPr>
            <a:spLocks noGrp="1"/>
          </p:cNvSpPr>
          <p:nvPr>
            <p:ph sz="quarter" idx="27"/>
          </p:nvPr>
        </p:nvSpPr>
        <p:spPr>
          <a:xfrm>
            <a:off x="736600" y="2009886"/>
            <a:ext cx="4478449" cy="443028"/>
          </a:xfrm>
        </p:spPr>
        <p:txBody>
          <a:bodyPr/>
          <a:lstStyle/>
          <a:p>
            <a:r>
              <a:rPr lang="en-US" dirty="0" smtClean="0"/>
              <a:t>tangents have negative slope, so</a:t>
            </a:r>
            <a:endParaRPr lang="en-IN" dirty="0"/>
          </a:p>
        </p:txBody>
      </p:sp>
      <p:graphicFrame>
        <p:nvGraphicFramePr>
          <p:cNvPr id="22" name="Content Placeholder 20" descr="f prime(x)"/>
          <p:cNvGraphicFramePr>
            <a:graphicFrameLocks noGrp="1" noChangeAspect="1"/>
          </p:cNvGraphicFramePr>
          <p:nvPr>
            <p:ph sz="quarter" idx="33"/>
            <p:extLst>
              <p:ext uri="{D42A27DB-BD31-4B8C-83A1-F6EECF244321}">
                <p14:modId xmlns:p14="http://schemas.microsoft.com/office/powerpoint/2010/main" val="2440839198"/>
              </p:ext>
            </p:extLst>
          </p:nvPr>
        </p:nvGraphicFramePr>
        <p:xfrm>
          <a:off x="5331161" y="2038914"/>
          <a:ext cx="600075" cy="357187"/>
        </p:xfrm>
        <a:graphic>
          <a:graphicData uri="http://schemas.openxmlformats.org/presentationml/2006/ole">
            <mc:AlternateContent xmlns:mc="http://schemas.openxmlformats.org/markup-compatibility/2006">
              <mc:Choice xmlns:v="urn:schemas-microsoft-com:vml" Requires="v">
                <p:oleObj spid="_x0000_s471236" name="Equation" r:id="rId7" imgW="469900" imgH="279400" progId="Equation.DSMT4">
                  <p:embed/>
                </p:oleObj>
              </mc:Choice>
              <mc:Fallback>
                <p:oleObj name="Equation" r:id="rId7" imgW="469900" imgH="279400" progId="Equation.DSMT4">
                  <p:embed/>
                  <p:pic>
                    <p:nvPicPr>
                      <p:cNvPr id="0" name="Picture 148"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1161" y="2038914"/>
                        <a:ext cx="60007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9"/>
          </p:nvPr>
        </p:nvSpPr>
        <p:spPr>
          <a:xfrm>
            <a:off x="6005181" y="2038818"/>
            <a:ext cx="2529219" cy="367186"/>
          </a:xfrm>
        </p:spPr>
        <p:txBody>
          <a:bodyPr/>
          <a:lstStyle/>
          <a:p>
            <a:r>
              <a:rPr lang="en-US" dirty="0" smtClean="0"/>
              <a:t>is negative there.</a:t>
            </a:r>
            <a:endParaRPr lang="en-IN" dirty="0"/>
          </a:p>
        </p:txBody>
      </p:sp>
    </p:spTree>
    <p:extLst>
      <p:ext uri="{BB962C8B-B14F-4D97-AF65-F5344CB8AC3E}">
        <p14:creationId xmlns:p14="http://schemas.microsoft.com/office/powerpoint/2010/main" val="347732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0B298-C6B1-4CA0-A44C-8B6FAB39D879}">
  <ds:schemaRefs>
    <ds:schemaRef ds:uri="http://purl.org/dc/elements/1.1/"/>
    <ds:schemaRef ds:uri="f856fc18-c0f7-462c-a53d-fc2610d0c4c8"/>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a3520c62-91d1-4715-93cb-6b6cc6733a1f"/>
    <ds:schemaRef ds:uri="a4d2ff27-a226-42e2-a79e-c1ae662d212e"/>
    <ds:schemaRef ds:uri="http://schemas.microsoft.com/office/2006/metadata/propertie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3674</TotalTime>
  <Words>1954</Words>
  <Application>Microsoft Office PowerPoint</Application>
  <PresentationFormat>Custom</PresentationFormat>
  <Paragraphs>193</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1_Office Theme</vt:lpstr>
      <vt:lpstr>Equation</vt:lpstr>
      <vt:lpstr>2</vt:lpstr>
      <vt:lpstr>2.8</vt:lpstr>
      <vt:lpstr>The Derivative Function</vt:lpstr>
      <vt:lpstr>The Derivative Function (1 of 4)</vt:lpstr>
      <vt:lpstr>The Derivative Function (2 of 4)</vt:lpstr>
      <vt:lpstr>Example 1</vt:lpstr>
      <vt:lpstr>Example 1 – Solution (1 of 3)</vt:lpstr>
      <vt:lpstr>Example 1 – Solution (2 of 3)</vt:lpstr>
      <vt:lpstr>Example 1 – Solution (3 of 3)</vt:lpstr>
      <vt:lpstr>The Derivative Function (3 of 4)</vt:lpstr>
      <vt:lpstr>The Derivative Function (4 of 4)</vt:lpstr>
      <vt:lpstr>Other Notations</vt:lpstr>
      <vt:lpstr>Other Notations (1 of 4)</vt:lpstr>
      <vt:lpstr>Other Notations (2 of 4)</vt:lpstr>
      <vt:lpstr>Other Notations (3 of 4)</vt:lpstr>
      <vt:lpstr>Example 5</vt:lpstr>
      <vt:lpstr>Example 5 – Solution (1 of 4)</vt:lpstr>
      <vt:lpstr>Example 5 – Solution (2 of 4)</vt:lpstr>
      <vt:lpstr>Example 5 – Solution (3 of 4)</vt:lpstr>
      <vt:lpstr>Example 5 – Solution (4 of 4)</vt:lpstr>
      <vt:lpstr>Other Notations (4 of 4)</vt:lpstr>
      <vt:lpstr>How Can a Function Fail to Be Differentiable?</vt:lpstr>
      <vt:lpstr>How Can a Function Fail to Be Differentiable? (1 of 4)</vt:lpstr>
      <vt:lpstr>How Can a Function Fail to Be Differentiable? (2 of 4)</vt:lpstr>
      <vt:lpstr>How Can a Function Fail to Be Differentiable? (3 of 4)</vt:lpstr>
      <vt:lpstr>How Can a Function Fail to Be Differentiable? (4 of 4)</vt:lpstr>
      <vt:lpstr>Higher Derivatives</vt:lpstr>
      <vt:lpstr>Higher Derivatives (1 of 7)</vt:lpstr>
      <vt:lpstr>Example 6</vt:lpstr>
      <vt:lpstr>Example 6 – Solution (1 of 2)</vt:lpstr>
      <vt:lpstr>Example 6 – Solution (2 of 2)</vt:lpstr>
      <vt:lpstr>Higher Derivatives (2 of 7)</vt:lpstr>
      <vt:lpstr>Higher Derivatives (3 of 7)</vt:lpstr>
      <vt:lpstr>Higher Derivatives (4 of 7)</vt:lpstr>
      <vt:lpstr>Higher Derivatives (5 of 7)</vt:lpstr>
      <vt:lpstr>Higher Derivatives (6 of 7)</vt:lpstr>
      <vt:lpstr>Higher Derivatives (7 of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988</cp:revision>
  <cp:lastPrinted>2016-10-03T15:29:39Z</cp:lastPrinted>
  <dcterms:created xsi:type="dcterms:W3CDTF">2017-12-08T21:17:47Z</dcterms:created>
  <dcterms:modified xsi:type="dcterms:W3CDTF">2020-04-16T11:00:07Z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