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5"/>
  </p:sldMasterIdLst>
  <p:notesMasterIdLst>
    <p:notesMasterId r:id="rId35"/>
  </p:notesMasterIdLst>
  <p:handoutMasterIdLst>
    <p:handoutMasterId r:id="rId36"/>
  </p:handoutMasterIdLst>
  <p:sldIdLst>
    <p:sldId id="329" r:id="rId6"/>
    <p:sldId id="330" r:id="rId7"/>
    <p:sldId id="265" r:id="rId8"/>
    <p:sldId id="331" r:id="rId9"/>
    <p:sldId id="332" r:id="rId10"/>
    <p:sldId id="266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6" r:id="rId29"/>
    <p:sldId id="321" r:id="rId30"/>
    <p:sldId id="322" r:id="rId31"/>
    <p:sldId id="323" r:id="rId32"/>
    <p:sldId id="324" r:id="rId33"/>
    <p:sldId id="328" r:id="rId3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000000"/>
    <a:srgbClr val="A30000"/>
    <a:srgbClr val="E7EFF7"/>
    <a:srgbClr val="CBDDEF"/>
    <a:srgbClr val="004A78"/>
    <a:srgbClr val="006298"/>
    <a:srgbClr val="FF6300"/>
    <a:srgbClr val="E9255F"/>
    <a:srgbClr val="009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1" autoAdjust="0"/>
    <p:restoredTop sz="86740" autoAdjust="0"/>
  </p:normalViewPr>
  <p:slideViewPr>
    <p:cSldViewPr snapToGrid="0" snapToObjects="1">
      <p:cViewPr varScale="1">
        <p:scale>
          <a:sx n="70" d="100"/>
          <a:sy n="70" d="100"/>
        </p:scale>
        <p:origin x="-540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0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1.wmf"/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4/15/2020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4/15/2020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flipH="1">
            <a:off x="1274574" y="2759656"/>
            <a:ext cx="1487676" cy="748138"/>
          </a:xfrm>
          <a:prstGeom prst="round1Rect">
            <a:avLst/>
          </a:prstGeom>
          <a:solidFill>
            <a:srgbClr val="0079C2"/>
          </a:solidFill>
          <a:ln w="20320">
            <a:solidFill>
              <a:srgbClr val="0079C2"/>
            </a:solidFill>
          </a:ln>
        </p:spPr>
        <p:txBody>
          <a:bodyPr anchor="ctr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17.17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62250" y="2552700"/>
            <a:ext cx="9048750" cy="1162050"/>
          </a:xfrm>
          <a:solidFill>
            <a:srgbClr val="E1EBF7"/>
          </a:solidFill>
        </p:spPr>
        <p:txBody>
          <a:bodyPr anchor="ctr">
            <a:normAutofit/>
          </a:bodyPr>
          <a:lstStyle>
            <a:lvl1pPr marL="182880" indent="0" algn="l">
              <a:buNone/>
              <a:defRPr sz="4000" b="1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IN" dirty="0"/>
              <a:t>Four Ways to Represent a Function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3270" y="2908276"/>
            <a:ext cx="1261303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3270" y="3007668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3270" y="3108437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13270" y="3219704"/>
            <a:ext cx="1261304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sz="quarter" idx="12"/>
          </p:nvPr>
        </p:nvSpPr>
        <p:spPr>
          <a:xfrm>
            <a:off x="4171951" y="6443493"/>
            <a:ext cx="5715000" cy="2476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56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46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446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ED9031-36FF-4E07-B750-15C3F3F008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89182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D3EDE0A-CD36-4494-A107-C14E180EC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2295525"/>
            <a:ext cx="10721975" cy="590492"/>
          </a:xfrm>
        </p:spPr>
        <p:txBody>
          <a:bodyPr/>
          <a:lstStyle/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221A11C5-84D5-4948-87ED-1D3F7F6DC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2986088"/>
            <a:ext cx="10721975" cy="646112"/>
          </a:xfrm>
        </p:spPr>
        <p:txBody>
          <a:bodyPr/>
          <a:lstStyle/>
          <a:p>
            <a:pPr lvl="0"/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4077480"/>
            <a:ext cx="10722260" cy="60944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33425" y="5131837"/>
            <a:ext cx="10721953" cy="74698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4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ED9031-36FF-4E07-B750-15C3F3F008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55876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D3EDE0A-CD36-4494-A107-C14E180EC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1922485"/>
            <a:ext cx="10721975" cy="64611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221A11C5-84D5-4948-87ED-1D3F7F6DC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2640036"/>
            <a:ext cx="10721975" cy="40692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33425" y="5467739"/>
            <a:ext cx="10721953" cy="74698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C77195F-EFA9-4727-8271-AEEA56F4FF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3425" y="3118404"/>
            <a:ext cx="10729913" cy="37303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E022AA9B-61C8-44FD-966A-DCCA4209B03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3425" y="3573463"/>
            <a:ext cx="10729913" cy="477054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56A4B729-D02F-4676-A390-963D107DBF8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3425" y="4124325"/>
            <a:ext cx="10729913" cy="48661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F2BC0406-59D9-4D26-91B3-9111FD17EAD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3425" y="4684713"/>
            <a:ext cx="10729913" cy="3714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99814"/>
            <a:ext cx="10515600" cy="672105"/>
          </a:xfrm>
        </p:spPr>
        <p:txBody>
          <a:bodyPr anchor="t"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2779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286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73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52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2011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4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IN" dirty="0"/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IN" dirty="0"/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36214" y="481562"/>
            <a:ext cx="1128564" cy="895457"/>
          </a:xfrm>
        </p:spPr>
        <p:txBody>
          <a:bodyPr/>
          <a:lstStyle>
            <a:lvl1pPr algn="l">
              <a:defRPr sz="7200">
                <a:solidFill>
                  <a:srgbClr val="0079C2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002878" y="481562"/>
            <a:ext cx="6321972" cy="895457"/>
          </a:xfrm>
          <a:ln w="3175"/>
        </p:spPr>
        <p:txBody>
          <a:bodyPr anchor="ctr">
            <a:noAutofit/>
          </a:bodyPr>
          <a:lstStyle>
            <a:lvl1pPr marL="0" indent="0" algn="l">
              <a:buNone/>
              <a:defRPr sz="4000" b="1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Functions and Models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3270" y="2464916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13270" y="2564308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3270" y="2676952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3270" y="2776344"/>
            <a:ext cx="2383566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9753600" y="2468880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9753600" y="2569559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9753600" y="2667317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9753600" y="2779776"/>
            <a:ext cx="2440070" cy="0"/>
          </a:xfrm>
          <a:prstGeom prst="line">
            <a:avLst/>
          </a:prstGeom>
          <a:ln w="20320">
            <a:solidFill>
              <a:srgbClr val="007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6060" name="Picture 38605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542796"/>
            <a:ext cx="8128000" cy="476300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4171951" y="6443493"/>
            <a:ext cx="5715000" cy="2476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299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459793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816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6560322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79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="" xmlns:a16="http://schemas.microsoft.com/office/drawing/2014/main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3554413"/>
            <a:ext cx="10718800" cy="55086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4227513"/>
            <a:ext cx="10712450" cy="5873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="" xmlns:a16="http://schemas.microsoft.com/office/drawing/2014/main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4879975"/>
            <a:ext cx="1071245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="" xmlns:a16="http://schemas.microsoft.com/office/drawing/2014/main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36600" y="5430836"/>
            <a:ext cx="10718800" cy="55086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434269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5151016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96000" y="1289051"/>
            <a:ext cx="535305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1889126"/>
            <a:ext cx="5151016" cy="47366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096000" y="1889126"/>
            <a:ext cx="5359400" cy="47366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="" xmlns:a16="http://schemas.microsoft.com/office/drawing/2014/main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2485029"/>
            <a:ext cx="5151016" cy="58737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089648" y="2485030"/>
            <a:ext cx="5359401" cy="58737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="" xmlns:a16="http://schemas.microsoft.com/office/drawing/2014/main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3194644"/>
            <a:ext cx="5151016" cy="44429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="" xmlns:a16="http://schemas.microsoft.com/office/drawing/2014/main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096000" y="3194644"/>
            <a:ext cx="5359400" cy="443907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A0DD209-502C-4CB2-BD80-B99716523D4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6600" y="3741738"/>
            <a:ext cx="5151438" cy="5461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A877F262-08D1-4F41-A06E-BE1B88A82DFE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096000" y="3741738"/>
            <a:ext cx="5353050" cy="54101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4CACC40D-7614-418A-B8FA-606268EC1513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736600" y="4367213"/>
            <a:ext cx="5151438" cy="5905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2B713460-B4F9-45B0-8F05-4AF2F084A64C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6089650" y="4346575"/>
            <a:ext cx="5353050" cy="5905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FF44DF68-C48B-47A4-ABA5-E06BB8F9B5D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736600" y="5029200"/>
            <a:ext cx="5151438" cy="5397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="" xmlns:a16="http://schemas.microsoft.com/office/drawing/2014/main" id="{ED5D4001-1181-41BD-928D-243CDCCF73B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089650" y="5037332"/>
            <a:ext cx="5359400" cy="5461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="" xmlns:a16="http://schemas.microsoft.com/office/drawing/2014/main" id="{9255216D-96A5-4027-A6C8-BB99F1A32EE0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736600" y="5668963"/>
            <a:ext cx="5151438" cy="4762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="" xmlns:a16="http://schemas.microsoft.com/office/drawing/2014/main" id="{660989CE-8C44-49AC-90BD-D9233193206F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089650" y="5650301"/>
            <a:ext cx="5365750" cy="4762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29229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0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ED9031-36FF-4E07-B750-15C3F3F008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89182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D3EDE0A-CD36-4494-A107-C14E180EC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2295525"/>
            <a:ext cx="10721975" cy="590492"/>
          </a:xfrm>
        </p:spPr>
        <p:txBody>
          <a:bodyPr/>
          <a:lstStyle/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221A11C5-84D5-4948-87ED-1D3F7F6DC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2986088"/>
            <a:ext cx="10721975" cy="646112"/>
          </a:xfrm>
        </p:spPr>
        <p:txBody>
          <a:bodyPr/>
          <a:lstStyle/>
          <a:p>
            <a:pPr lvl="0"/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4077480"/>
            <a:ext cx="10722260" cy="60944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33425" y="5131837"/>
            <a:ext cx="10721953" cy="74698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2094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4597932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38200" y="399814"/>
            <a:ext cx="10515600" cy="672105"/>
          </a:xfrm>
        </p:spPr>
        <p:txBody>
          <a:bodyPr anchor="t"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131063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81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ED9031-36FF-4E07-B750-15C3F3F0088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1971" y="1292277"/>
            <a:ext cx="10721975" cy="55876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D3EDE0A-CD36-4494-A107-C14E180EC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3425" y="1922485"/>
            <a:ext cx="10721975" cy="64611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221A11C5-84D5-4948-87ED-1D3F7F6DC53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3425" y="2640036"/>
            <a:ext cx="10721975" cy="40692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33425" y="5467739"/>
            <a:ext cx="10721953" cy="74698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C77195F-EFA9-4727-8271-AEEA56F4FF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3425" y="3118404"/>
            <a:ext cx="10729913" cy="373039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E022AA9B-61C8-44FD-966A-DCCA4209B03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3425" y="3573463"/>
            <a:ext cx="10729913" cy="477054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56A4B729-D02F-4676-A390-963D107DBF8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3425" y="4124325"/>
            <a:ext cx="10729913" cy="48661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F2BC0406-59D9-4D26-91B3-9111FD17EAD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3425" y="4684713"/>
            <a:ext cx="10729913" cy="3714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266946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LucidaGrande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Stewart, Calculus: Early Transcendentals, 8th Edition. © 2016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>
          <a:xfrm>
            <a:off x="838200" y="399814"/>
            <a:ext cx="10515600" cy="672105"/>
          </a:xfrm>
        </p:spPr>
        <p:txBody>
          <a:bodyPr anchor="t"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225815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7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1857375"/>
            <a:ext cx="10712450" cy="4016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324100"/>
            <a:ext cx="10712450" cy="52228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967038"/>
            <a:ext cx="1071880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="" xmlns:a16="http://schemas.microsoft.com/office/drawing/2014/main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3554413"/>
            <a:ext cx="10718800" cy="550862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0" y="4227513"/>
            <a:ext cx="10712450" cy="5873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="" xmlns:a16="http://schemas.microsoft.com/office/drawing/2014/main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4879975"/>
            <a:ext cx="10712450" cy="48577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="" xmlns:a16="http://schemas.microsoft.com/office/drawing/2014/main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736600" y="5430836"/>
            <a:ext cx="10718800" cy="55086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2" name="Rounded Rectangle 21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ed Rectangle 23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itle 2"/>
          <p:cNvSpPr>
            <a:spLocks noGrp="1"/>
          </p:cNvSpPr>
          <p:nvPr>
            <p:ph type="title"/>
          </p:nvPr>
        </p:nvSpPr>
        <p:spPr>
          <a:xfrm>
            <a:off x="838200" y="399814"/>
            <a:ext cx="10515600" cy="672105"/>
          </a:xfrm>
        </p:spPr>
        <p:txBody>
          <a:bodyPr anchor="t"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828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CAFFAB-D02A-4827-AE87-997A2FEFF7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5151016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B9A7B7D7-2DF8-452E-BA1E-18C442B0336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96000" y="1289051"/>
            <a:ext cx="5353050" cy="477838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89B09F51-CF40-4AAA-A94C-84D97B45B6D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1889126"/>
            <a:ext cx="5151016" cy="47366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6788B3C7-3EF3-4B5A-80D3-A8A1A0C2AD5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096000" y="1889126"/>
            <a:ext cx="5359400" cy="473665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="" xmlns:a16="http://schemas.microsoft.com/office/drawing/2014/main" id="{A1F737A4-2F7D-4BFB-947F-3226D9E0119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2485029"/>
            <a:ext cx="5151016" cy="58737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EE035FE6-F4A1-4279-9F12-F444E1A93C82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089648" y="2485030"/>
            <a:ext cx="5359401" cy="58737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="" xmlns:a16="http://schemas.microsoft.com/office/drawing/2014/main" id="{7F8DD86E-04B4-4621-A663-32DD94EFB01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3194644"/>
            <a:ext cx="5151016" cy="444296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="" xmlns:a16="http://schemas.microsoft.com/office/drawing/2014/main" id="{5F5E9DF5-F2F6-40A1-854C-4DCB280C00C3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096000" y="3194644"/>
            <a:ext cx="5359400" cy="443907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A0DD209-502C-4CB2-BD80-B99716523D4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6600" y="3741738"/>
            <a:ext cx="5151438" cy="5461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A877F262-08D1-4F41-A06E-BE1B88A82DFE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096000" y="3741738"/>
            <a:ext cx="5353050" cy="541013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4CACC40D-7614-418A-B8FA-606268EC1513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736600" y="4367213"/>
            <a:ext cx="5151438" cy="5905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2B713460-B4F9-45B0-8F05-4AF2F084A64C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6089650" y="4346575"/>
            <a:ext cx="5353050" cy="5905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FF44DF68-C48B-47A4-ABA5-E06BB8F9B5D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736600" y="5029200"/>
            <a:ext cx="5151438" cy="5397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="" xmlns:a16="http://schemas.microsoft.com/office/drawing/2014/main" id="{ED5D4001-1181-41BD-928D-243CDCCF73B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089650" y="5037332"/>
            <a:ext cx="5359400" cy="54610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="" xmlns:a16="http://schemas.microsoft.com/office/drawing/2014/main" id="{9255216D-96A5-4027-A6C8-BB99F1A32EE0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736600" y="5668963"/>
            <a:ext cx="5151438" cy="4762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="" xmlns:a16="http://schemas.microsoft.com/office/drawing/2014/main" id="{660989CE-8C44-49AC-90BD-D9233193206F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089650" y="5650301"/>
            <a:ext cx="5365750" cy="476250"/>
          </a:xfrm>
        </p:spPr>
        <p:txBody>
          <a:bodyPr/>
          <a:lstStyle>
            <a:lvl1pPr>
              <a:defRPr sz="2400" baseline="0"/>
            </a:lvl1pPr>
          </a:lstStyle>
          <a:p>
            <a:pPr lvl="0"/>
            <a:endParaRPr lang="en-IN" dirty="0"/>
          </a:p>
        </p:txBody>
      </p:sp>
      <p:sp>
        <p:nvSpPr>
          <p:cNvPr id="28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4" name="Rounded Rectangle 23"/>
          <p:cNvSpPr/>
          <p:nvPr userDrawn="1"/>
        </p:nvSpPr>
        <p:spPr>
          <a:xfrm>
            <a:off x="471158" y="256638"/>
            <a:ext cx="11290368" cy="832279"/>
          </a:xfrm>
          <a:prstGeom prst="roundRect">
            <a:avLst/>
          </a:prstGeom>
          <a:solidFill>
            <a:srgbClr val="0079C2"/>
          </a:solidFill>
          <a:ln>
            <a:solidFill>
              <a:srgbClr val="007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ounded Rectangle 28"/>
          <p:cNvSpPr/>
          <p:nvPr userDrawn="1"/>
        </p:nvSpPr>
        <p:spPr>
          <a:xfrm>
            <a:off x="471158" y="349359"/>
            <a:ext cx="11301742" cy="672105"/>
          </a:xfrm>
          <a:prstGeom prst="roundRect">
            <a:avLst/>
          </a:prstGeom>
          <a:solidFill>
            <a:srgbClr val="95B9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itle 2"/>
          <p:cNvSpPr>
            <a:spLocks noGrp="1"/>
          </p:cNvSpPr>
          <p:nvPr>
            <p:ph type="title"/>
          </p:nvPr>
        </p:nvSpPr>
        <p:spPr>
          <a:xfrm>
            <a:off x="838200" y="399814"/>
            <a:ext cx="10515600" cy="672105"/>
          </a:xfrm>
        </p:spPr>
        <p:txBody>
          <a:bodyPr anchor="t"/>
          <a:lstStyle>
            <a:lvl1pPr algn="l">
              <a:defRPr sz="40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937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3572" y="1737343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0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20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5084468" cy="3953578"/>
          </a:xfrm>
        </p:spPr>
        <p:txBody>
          <a:bodyPr>
            <a:normAutofit/>
          </a:bodyPr>
          <a:lstStyle>
            <a:lvl1pPr marL="2286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2pPr>
            <a:lvl3pPr marL="11430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3pPr>
            <a:lvl4pPr marL="16002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4pPr>
            <a:lvl5pPr marL="2057400" indent="-228600">
              <a:buClr>
                <a:srgbClr val="004A78"/>
              </a:buClr>
              <a:buFont typeface="Arial" charset="0"/>
              <a:buChar char="•"/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0"/>
          </p:nvPr>
        </p:nvSpPr>
        <p:spPr>
          <a:xfrm>
            <a:off x="6370651" y="1579015"/>
            <a:ext cx="5084468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370651" y="2202774"/>
            <a:ext cx="5084468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Clr>
                <a:srgbClr val="004A78"/>
              </a:buClr>
              <a:buFontTx/>
              <a:buChar char="‒"/>
              <a:defRPr sz="1800">
                <a:solidFill>
                  <a:srgbClr val="000000"/>
                </a:solidFill>
              </a:defRPr>
            </a:lvl2pPr>
            <a:lvl3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 Massa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fusce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In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nisi porta lorem. </a:t>
            </a:r>
            <a:r>
              <a:rPr lang="en-US" dirty="0" err="1"/>
              <a:t>Fermentum</a:t>
            </a:r>
            <a:r>
              <a:rPr lang="en-US" dirty="0"/>
              <a:t> et </a:t>
            </a:r>
            <a:r>
              <a:rPr lang="en-US" dirty="0" err="1"/>
              <a:t>sollicitudin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dui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 </a:t>
            </a:r>
            <a:r>
              <a:rPr lang="en-US" dirty="0" err="1"/>
              <a:t>venenatis</a:t>
            </a:r>
            <a:r>
              <a:rPr lang="en-US" dirty="0"/>
              <a:t> a </a:t>
            </a:r>
            <a:r>
              <a:rPr lang="en-US" dirty="0" err="1"/>
              <a:t>condimentum</a:t>
            </a:r>
            <a:r>
              <a:rPr lang="en-US" dirty="0"/>
              <a:t>. Non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.</a:t>
            </a:r>
          </a:p>
        </p:txBody>
      </p:sp>
      <p:sp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25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11449050" y="638810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E44556EF-BFF0-4E0C-A276-2ABC09D87ED2}" type="slidenum">
              <a:rPr lang="en-US" altLang="en-US">
                <a:solidFill>
                  <a:srgbClr val="000000"/>
                </a:solidFill>
              </a:rPr>
              <a:pPr eaLnBrk="1" hangingPunct="1">
                <a:spcBef>
                  <a:spcPct val="50000"/>
                </a:spcBef>
              </a:pPr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84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553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21" r:id="rId18"/>
    <p:sldLayoutId id="2147483722" r:id="rId19"/>
    <p:sldLayoutId id="2147483714" r:id="rId20"/>
    <p:sldLayoutId id="2147483725" r:id="rId21"/>
    <p:sldLayoutId id="2147483729" r:id="rId22"/>
    <p:sldLayoutId id="2147483726" r:id="rId23"/>
    <p:sldLayoutId id="2147483718" r:id="rId24"/>
    <p:sldLayoutId id="2147483715" r:id="rId25"/>
    <p:sldLayoutId id="2147483716" r:id="rId26"/>
    <p:sldLayoutId id="2147483719" r:id="rId27"/>
    <p:sldLayoutId id="2147483720" r:id="rId28"/>
    <p:sldLayoutId id="2147483727" r:id="rId29"/>
    <p:sldLayoutId id="2147483728" r:id="rId30"/>
    <p:sldLayoutId id="2147483723" r:id="rId31"/>
    <p:sldLayoutId id="2147483724" r:id="rId32"/>
    <p:sldLayoutId id="2147483713" r:id="rId33"/>
    <p:sldLayoutId id="2147483717" r:id="rId34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6.wmf"/><Relationship Id="rId9" Type="http://schemas.openxmlformats.org/officeDocument/2006/relationships/image" Target="../media/image3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4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8.png"/><Relationship Id="rId4" Type="http://schemas.openxmlformats.org/officeDocument/2006/relationships/image" Target="../media/image44.wmf"/><Relationship Id="rId9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oleObject" Target="../embeddings/oleObject53.bin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62.png"/><Relationship Id="rId10" Type="http://schemas.openxmlformats.org/officeDocument/2006/relationships/oleObject" Target="../embeddings/oleObject56.bin"/><Relationship Id="rId4" Type="http://schemas.openxmlformats.org/officeDocument/2006/relationships/image" Target="../media/image59.wmf"/><Relationship Id="rId9" Type="http://schemas.openxmlformats.org/officeDocument/2006/relationships/image" Target="../media/image6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altLang="en-US" dirty="0"/>
              <a:t>Differentiation Rules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019551" y="6443493"/>
            <a:ext cx="4152899" cy="247650"/>
          </a:xfrm>
        </p:spPr>
        <p:txBody>
          <a:bodyPr/>
          <a:lstStyle/>
          <a:p>
            <a:r>
              <a:rPr lang="en-IN" dirty="0"/>
              <a:t>Copyright © Cengage Learning.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1410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6314A0-0862-46E8-B224-643015FE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Power Functions </a:t>
            </a:r>
            <a:r>
              <a:rPr lang="en-US" altLang="en-US" b="0" dirty="0"/>
              <a:t>(3 of 5)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E65B7E-5ABC-424E-B435-8784E3CA098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4661310" cy="289027"/>
          </a:xfrm>
        </p:spPr>
        <p:txBody>
          <a:bodyPr/>
          <a:lstStyle/>
          <a:p>
            <a:r>
              <a:rPr lang="en-US" altLang="en-US" dirty="0"/>
              <a:t>For </a:t>
            </a:r>
            <a:r>
              <a:rPr lang="en-US" altLang="en-US" i="1" dirty="0"/>
              <a:t>n</a:t>
            </a:r>
            <a:r>
              <a:rPr lang="en-US" altLang="en-US" dirty="0"/>
              <a:t> = 4 we find the derivative of</a:t>
            </a:r>
            <a:endParaRPr lang="en-US" dirty="0"/>
          </a:p>
        </p:txBody>
      </p:sp>
      <p:graphicFrame>
        <p:nvGraphicFramePr>
          <p:cNvPr id="8" name="Content Placeholder 7" descr="f(x) = x^4">
            <a:extLst>
              <a:ext uri="{FF2B5EF4-FFF2-40B4-BE49-F238E27FC236}">
                <a16:creationId xmlns="" xmlns:a16="http://schemas.microsoft.com/office/drawing/2014/main" id="{5B4B865D-5484-40A0-B723-BB6C290A338D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544007396"/>
              </p:ext>
            </p:extLst>
          </p:nvPr>
        </p:nvGraphicFramePr>
        <p:xfrm>
          <a:off x="5367338" y="1241425"/>
          <a:ext cx="12033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36" name="Equation" r:id="rId3" imgW="1244520" imgH="457200" progId="Equation.DSMT4">
                  <p:embed/>
                </p:oleObj>
              </mc:Choice>
              <mc:Fallback>
                <p:oleObj name="Equation" r:id="rId3" imgW="1244520" imgH="4572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="" xmlns:a16="http://schemas.microsoft.com/office/drawing/2014/main" id="{51FDC4F9-85EC-419A-A919-E593C2F40E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7338" y="1241425"/>
                        <a:ext cx="12033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4F03FF6-3E8B-4946-BBE1-2606688F230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681641" y="1272720"/>
            <a:ext cx="1447579" cy="324300"/>
          </a:xfrm>
        </p:spPr>
        <p:txBody>
          <a:bodyPr/>
          <a:lstStyle/>
          <a:p>
            <a:r>
              <a:rPr lang="en-US" altLang="en-US" dirty="0"/>
              <a:t>as follows:</a:t>
            </a:r>
            <a:endParaRPr lang="en-US" dirty="0"/>
          </a:p>
        </p:txBody>
      </p:sp>
      <p:graphicFrame>
        <p:nvGraphicFramePr>
          <p:cNvPr id="10" name="Content Placeholder 9" descr="f prime (x) = lim_(h right arrow 0) ((f(x + h) minus  f(x))∕h)&#10;= lim_(h right arrow 0) (((x + h)^2) minus (x^4))∕h)&#10;= lim_(h right arrow 0)(((x^4) + 4 (x^3) h + 6 (x^2)(h^2) + 4 x (h^3) + (h^4) minus (x^4))∕h)&#10;=  lim_(h right arrow 0) ((4 (x^3) h + 6 (x^2) (h^2) + 4 x (h^3) + (h^4))∕h)&#10;=  lim_(h right arrow 0) ((4 (x^3) + 6 (x^2) h + 4 x (h^2) + (h^3)))&#10;= 4 (x^3)">
            <a:extLst>
              <a:ext uri="{FF2B5EF4-FFF2-40B4-BE49-F238E27FC236}">
                <a16:creationId xmlns="" xmlns:a16="http://schemas.microsoft.com/office/drawing/2014/main" id="{310F3C9C-9546-4512-BAA5-F42B754BBA6B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369254407"/>
              </p:ext>
            </p:extLst>
          </p:nvPr>
        </p:nvGraphicFramePr>
        <p:xfrm>
          <a:off x="3727450" y="1844675"/>
          <a:ext cx="5908675" cy="402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937" name="Equation" r:id="rId5" imgW="6756120" imgH="4597200" progId="Equation.DSMT4">
                  <p:embed/>
                </p:oleObj>
              </mc:Choice>
              <mc:Fallback>
                <p:oleObj name="Equation" r:id="rId5" imgW="6756120" imgH="45972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="" xmlns:a16="http://schemas.microsoft.com/office/drawing/2014/main" id="{868225C8-8F20-4E20-8C3B-42976C6224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7450" y="1844675"/>
                        <a:ext cx="5908675" cy="402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982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6BCDD6-CD70-439C-B868-96B588A8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Power Functions </a:t>
            </a:r>
            <a:r>
              <a:rPr lang="en-US" altLang="en-US" b="0" dirty="0"/>
              <a:t>(4 of 5)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77A44D-09E2-42DF-A790-101100AA3D0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750455" cy="341909"/>
          </a:xfrm>
        </p:spPr>
        <p:txBody>
          <a:bodyPr/>
          <a:lstStyle/>
          <a:p>
            <a:r>
              <a:rPr lang="en-US" altLang="en-US" dirty="0"/>
              <a:t>Thus</a:t>
            </a:r>
          </a:p>
        </p:txBody>
      </p:sp>
      <p:graphicFrame>
        <p:nvGraphicFramePr>
          <p:cNvPr id="12" name="Content Placeholder 11" descr="Equation label 3. (d/(d x)(x^4) = 4 (x^3)">
            <a:extLst>
              <a:ext uri="{FF2B5EF4-FFF2-40B4-BE49-F238E27FC236}">
                <a16:creationId xmlns="" xmlns:a16="http://schemas.microsoft.com/office/drawing/2014/main" id="{8CBCF7EF-2F90-4998-B9EB-4FAABBEAFDCD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488760112"/>
              </p:ext>
            </p:extLst>
          </p:nvPr>
        </p:nvGraphicFramePr>
        <p:xfrm>
          <a:off x="4797425" y="1687513"/>
          <a:ext cx="23542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86" name="Equation" r:id="rId3" imgW="2438280" imgH="736560" progId="Equation.DSMT4">
                  <p:embed/>
                </p:oleObj>
              </mc:Choice>
              <mc:Fallback>
                <p:oleObj name="Equation" r:id="rId3" imgW="2438280" imgH="7365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1959AA00-5394-460E-A357-4463FD5233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7425" y="1687513"/>
                        <a:ext cx="235426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0558B34-CEB2-432F-8A60-281F7CE4A032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663312"/>
            <a:ext cx="10712450" cy="444544"/>
          </a:xfrm>
        </p:spPr>
        <p:txBody>
          <a:bodyPr/>
          <a:lstStyle/>
          <a:p>
            <a:r>
              <a:rPr lang="en-US" altLang="en-US" dirty="0"/>
              <a:t>Comparing the equations in (1), (2), and (3), we see a pattern emerging.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8B4B047-C7F9-404D-9A14-2F6402D2EAA8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3077650"/>
            <a:ext cx="9203813" cy="336549"/>
          </a:xfrm>
        </p:spPr>
        <p:txBody>
          <a:bodyPr/>
          <a:lstStyle/>
          <a:p>
            <a:r>
              <a:rPr lang="en-US" altLang="en-US" dirty="0"/>
              <a:t>It seems to be a reasonable guess that, when </a:t>
            </a:r>
            <a:r>
              <a:rPr lang="en-US" altLang="en-US" i="1" dirty="0"/>
              <a:t>n </a:t>
            </a:r>
            <a:r>
              <a:rPr lang="en-US" altLang="en-US" dirty="0"/>
              <a:t>is a positive integer, </a:t>
            </a:r>
            <a:endParaRPr lang="en-US" dirty="0"/>
          </a:p>
        </p:txBody>
      </p:sp>
      <p:graphicFrame>
        <p:nvGraphicFramePr>
          <p:cNvPr id="14" name="Content Placeholder 13" descr="(d/(d x)(x^n) = n x^(n minus 1) .">
            <a:extLst>
              <a:ext uri="{FF2B5EF4-FFF2-40B4-BE49-F238E27FC236}">
                <a16:creationId xmlns="" xmlns:a16="http://schemas.microsoft.com/office/drawing/2014/main" id="{CB0EE202-187A-41B9-9FAF-102F9FB15FBD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950970412"/>
              </p:ext>
            </p:extLst>
          </p:nvPr>
        </p:nvGraphicFramePr>
        <p:xfrm>
          <a:off x="752475" y="3435350"/>
          <a:ext cx="230981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87" name="Equation" r:id="rId5" imgW="2666880" imgH="533160" progId="Equation.DSMT4">
                  <p:embed/>
                </p:oleObj>
              </mc:Choice>
              <mc:Fallback>
                <p:oleObj name="Equation" r:id="rId5" imgW="2666880" imgH="5331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="" xmlns:a16="http://schemas.microsoft.com/office/drawing/2014/main" id="{C3772F76-A66E-49CA-ACA5-7132BF63BE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2475" y="3435350"/>
                        <a:ext cx="2309813" cy="461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A4B58146-AE66-4EFF-B0AB-0FFB3FAA5CD8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3191549" y="3484542"/>
            <a:ext cx="3413317" cy="332801"/>
          </a:xfrm>
        </p:spPr>
        <p:txBody>
          <a:bodyPr/>
          <a:lstStyle/>
          <a:p>
            <a:r>
              <a:rPr lang="en-US" altLang="en-US" dirty="0"/>
              <a:t>This turns out to be true.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A0173487-571A-4071-B7AF-304E8237D447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4306566"/>
            <a:ext cx="10712450" cy="331791"/>
          </a:xfrm>
        </p:spPr>
        <p:txBody>
          <a:bodyPr/>
          <a:lstStyle/>
          <a:p>
            <a:r>
              <a:rPr lang="en-US" b="1" dirty="0">
                <a:solidFill>
                  <a:srgbClr val="EF2E24"/>
                </a:solidFill>
              </a:rPr>
              <a:t>The Power Rule </a:t>
            </a:r>
            <a:r>
              <a:rPr lang="en-US" dirty="0"/>
              <a:t>If </a:t>
            </a:r>
            <a:r>
              <a:rPr lang="en-US" i="1" dirty="0"/>
              <a:t>n</a:t>
            </a:r>
            <a:r>
              <a:rPr lang="en-US" dirty="0"/>
              <a:t> is a positive integer, then</a:t>
            </a:r>
          </a:p>
        </p:txBody>
      </p:sp>
      <p:graphicFrame>
        <p:nvGraphicFramePr>
          <p:cNvPr id="16" name="Content Placeholder 15" descr="(d/(d x)(x^n) = n x^(n minus 1)">
            <a:extLst>
              <a:ext uri="{FF2B5EF4-FFF2-40B4-BE49-F238E27FC236}">
                <a16:creationId xmlns="" xmlns:a16="http://schemas.microsoft.com/office/drawing/2014/main" id="{A5ACBFEE-B2E5-4D59-A88F-2AC1BCA22DF6}"/>
              </a:ext>
            </a:extLst>
          </p:cNvPr>
          <p:cNvGraphicFramePr>
            <a:graphicFrameLocks noGrp="1" noChangeAspect="1"/>
          </p:cNvGraphicFramePr>
          <p:nvPr>
            <p:ph sz="quarter" idx="30"/>
            <p:extLst>
              <p:ext uri="{D42A27DB-BD31-4B8C-83A1-F6EECF244321}">
                <p14:modId xmlns:p14="http://schemas.microsoft.com/office/powerpoint/2010/main" val="3012241630"/>
              </p:ext>
            </p:extLst>
          </p:nvPr>
        </p:nvGraphicFramePr>
        <p:xfrm>
          <a:off x="5349875" y="4927918"/>
          <a:ext cx="1631226" cy="602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88" name="Equation" r:id="rId7" imgW="1993680" imgH="736560" progId="Equation.DSMT4">
                  <p:embed/>
                </p:oleObj>
              </mc:Choice>
              <mc:Fallback>
                <p:oleObj name="Equation" r:id="rId7" imgW="1993680" imgH="73656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="" xmlns:a16="http://schemas.microsoft.com/office/drawing/2014/main" id="{5CB35927-4425-474B-92BA-1F4F5411BA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49875" y="4927918"/>
                        <a:ext cx="1631226" cy="602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8895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A942E438-0A7E-48D4-BD0A-5AAE213F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1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5161D0A1-F21F-47DD-9807-67B06227A088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693994" cy="423457"/>
          </a:xfrm>
        </p:spPr>
        <p:txBody>
          <a:bodyPr/>
          <a:lstStyle/>
          <a:p>
            <a:r>
              <a:rPr lang="en-US" dirty="0"/>
              <a:t>(a) If</a:t>
            </a:r>
          </a:p>
        </p:txBody>
      </p:sp>
      <p:graphicFrame>
        <p:nvGraphicFramePr>
          <p:cNvPr id="30" name="Content Placeholder 29" descr="f(x) = (x^6), then f prime (x) = 6 (x^5).">
            <a:extLst>
              <a:ext uri="{FF2B5EF4-FFF2-40B4-BE49-F238E27FC236}">
                <a16:creationId xmlns="" xmlns:a16="http://schemas.microsoft.com/office/drawing/2014/main" id="{6FC52195-5911-448C-89BA-1BD76A657FB3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771226089"/>
              </p:ext>
            </p:extLst>
          </p:nvPr>
        </p:nvGraphicFramePr>
        <p:xfrm>
          <a:off x="1476375" y="1252538"/>
          <a:ext cx="35560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239" name="Equation" r:id="rId3" imgW="3568680" imgH="457200" progId="Equation.DSMT4">
                  <p:embed/>
                </p:oleObj>
              </mc:Choice>
              <mc:Fallback>
                <p:oleObj name="Equation" r:id="rId3" imgW="3568680" imgH="45720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="" xmlns:a16="http://schemas.microsoft.com/office/drawing/2014/main" id="{03F24362-00F2-4220-8B4E-619C5F9923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375" y="1252538"/>
                        <a:ext cx="3556000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156BB591-1939-40F1-AD1B-7DB1CD1FF8C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1889126"/>
            <a:ext cx="693996" cy="419284"/>
          </a:xfrm>
        </p:spPr>
        <p:txBody>
          <a:bodyPr/>
          <a:lstStyle/>
          <a:p>
            <a:r>
              <a:rPr lang="en-US" dirty="0"/>
              <a:t>(b) If</a:t>
            </a:r>
          </a:p>
        </p:txBody>
      </p:sp>
      <p:graphicFrame>
        <p:nvGraphicFramePr>
          <p:cNvPr id="32" name="Content Placeholder 31" descr="y = x^(1000), then y prime = 1000 x^(999).">
            <a:extLst>
              <a:ext uri="{FF2B5EF4-FFF2-40B4-BE49-F238E27FC236}">
                <a16:creationId xmlns="" xmlns:a16="http://schemas.microsoft.com/office/drawing/2014/main" id="{FF9624A7-5F33-4900-AF20-7FA77151E653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3540276837"/>
              </p:ext>
            </p:extLst>
          </p:nvPr>
        </p:nvGraphicFramePr>
        <p:xfrm>
          <a:off x="1476375" y="1828800"/>
          <a:ext cx="38481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240" name="Equation" r:id="rId5" imgW="3860640" imgH="406080" progId="Equation.DSMT4">
                  <p:embed/>
                </p:oleObj>
              </mc:Choice>
              <mc:Fallback>
                <p:oleObj name="Equation" r:id="rId5" imgW="3860640" imgH="406080" progId="Equation.DSMT4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="" xmlns:a16="http://schemas.microsoft.com/office/drawing/2014/main" id="{C6A7A6CE-BFA6-4FDF-8B62-11FAA848AB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6375" y="1828800"/>
                        <a:ext cx="3848100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8E317C51-72ED-45E0-B3C9-B5EA2F4D16B0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599" y="2577390"/>
            <a:ext cx="693995" cy="396716"/>
          </a:xfrm>
        </p:spPr>
        <p:txBody>
          <a:bodyPr/>
          <a:lstStyle/>
          <a:p>
            <a:r>
              <a:rPr lang="en-US" dirty="0"/>
              <a:t>(c) If</a:t>
            </a:r>
          </a:p>
        </p:txBody>
      </p:sp>
      <p:graphicFrame>
        <p:nvGraphicFramePr>
          <p:cNvPr id="34" name="Content Placeholder 33" descr="y = t^(4), then (d y∕d t) = 4 t^3.">
            <a:extLst>
              <a:ext uri="{FF2B5EF4-FFF2-40B4-BE49-F238E27FC236}">
                <a16:creationId xmlns="" xmlns:a16="http://schemas.microsoft.com/office/drawing/2014/main" id="{12B81032-7A28-4570-A741-FAC68D683B37}"/>
              </a:ext>
            </a:extLst>
          </p:cNvPr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2023163882"/>
              </p:ext>
            </p:extLst>
          </p:nvPr>
        </p:nvGraphicFramePr>
        <p:xfrm>
          <a:off x="1428750" y="2359025"/>
          <a:ext cx="27686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241" name="Equation" r:id="rId7" imgW="2781000" imgH="736560" progId="Equation.DSMT4">
                  <p:embed/>
                </p:oleObj>
              </mc:Choice>
              <mc:Fallback>
                <p:oleObj name="Equation" r:id="rId7" imgW="2781000" imgH="736560" progId="Equation.DSMT4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="" xmlns:a16="http://schemas.microsoft.com/office/drawing/2014/main" id="{C976D382-F8E6-4340-AA2B-2AA3B9D2B8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8750" y="2359025"/>
                        <a:ext cx="2768600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ontent Placeholder 17">
            <a:extLst>
              <a:ext uri="{FF2B5EF4-FFF2-40B4-BE49-F238E27FC236}">
                <a16:creationId xmlns="" xmlns:a16="http://schemas.microsoft.com/office/drawing/2014/main" id="{4F439640-95F7-4142-95D3-3704EB9BF641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3388606"/>
            <a:ext cx="399026" cy="486364"/>
          </a:xfrm>
        </p:spPr>
        <p:txBody>
          <a:bodyPr/>
          <a:lstStyle/>
          <a:p>
            <a:r>
              <a:rPr lang="en-US" dirty="0"/>
              <a:t>(d)</a:t>
            </a:r>
          </a:p>
        </p:txBody>
      </p:sp>
      <p:graphicFrame>
        <p:nvGraphicFramePr>
          <p:cNvPr id="36" name="Content Placeholder 35" descr="(d∕(d r)) (r^3) = 3 r^2">
            <a:extLst>
              <a:ext uri="{FF2B5EF4-FFF2-40B4-BE49-F238E27FC236}">
                <a16:creationId xmlns="" xmlns:a16="http://schemas.microsoft.com/office/drawing/2014/main" id="{6D8E0EA9-8C3D-4B93-928C-1BCAF4DE66BE}"/>
              </a:ext>
            </a:extLst>
          </p:cNvPr>
          <p:cNvGraphicFramePr>
            <a:graphicFrameLocks noGrp="1" noChangeAspect="1"/>
          </p:cNvGraphicFramePr>
          <p:nvPr>
            <p:ph sz="quarter" idx="30"/>
            <p:extLst>
              <p:ext uri="{D42A27DB-BD31-4B8C-83A1-F6EECF244321}">
                <p14:modId xmlns:p14="http://schemas.microsoft.com/office/powerpoint/2010/main" val="1878491025"/>
              </p:ext>
            </p:extLst>
          </p:nvPr>
        </p:nvGraphicFramePr>
        <p:xfrm>
          <a:off x="1195388" y="3186113"/>
          <a:ext cx="1703387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242" name="Equation" r:id="rId9" imgW="1701720" imgH="736560" progId="Equation.DSMT4">
                  <p:embed/>
                </p:oleObj>
              </mc:Choice>
              <mc:Fallback>
                <p:oleObj name="Equation" r:id="rId9" imgW="1701720" imgH="736560" progId="Equation.DSMT4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="" xmlns:a16="http://schemas.microsoft.com/office/drawing/2014/main" id="{87F0CDCE-477F-4646-9055-97A17B04DD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95388" y="3186113"/>
                        <a:ext cx="1703387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9125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285123-0825-4251-9AC5-C9D39918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Power Functions </a:t>
            </a:r>
            <a:r>
              <a:rPr lang="en-US" altLang="en-US" b="0" dirty="0"/>
              <a:t>(5 of 5)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D73DB25-2F69-4C2A-BA62-DC774B016B3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413943"/>
          </a:xfrm>
        </p:spPr>
        <p:txBody>
          <a:bodyPr/>
          <a:lstStyle/>
          <a:p>
            <a:r>
              <a:rPr lang="en-US" b="1" dirty="0">
                <a:solidFill>
                  <a:srgbClr val="EF2E24"/>
                </a:solidFill>
              </a:rPr>
              <a:t>The Power Rule (General Version)</a:t>
            </a:r>
            <a:r>
              <a:rPr lang="en-US" dirty="0"/>
              <a:t> If </a:t>
            </a:r>
            <a:r>
              <a:rPr lang="en-US" i="1" dirty="0"/>
              <a:t>n</a:t>
            </a:r>
            <a:r>
              <a:rPr lang="en-US" dirty="0"/>
              <a:t> is any real number, then</a:t>
            </a:r>
          </a:p>
        </p:txBody>
      </p:sp>
      <p:graphicFrame>
        <p:nvGraphicFramePr>
          <p:cNvPr id="8" name="Content Placeholder 7" descr="(d/(d x)(x^n) = n x^(n minus 1)">
            <a:extLst>
              <a:ext uri="{FF2B5EF4-FFF2-40B4-BE49-F238E27FC236}">
                <a16:creationId xmlns="" xmlns:a16="http://schemas.microsoft.com/office/drawing/2014/main" id="{27F64AF1-9322-4B4C-B436-6DC1A054B296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87275165"/>
              </p:ext>
            </p:extLst>
          </p:nvPr>
        </p:nvGraphicFramePr>
        <p:xfrm>
          <a:off x="5092700" y="1765935"/>
          <a:ext cx="1892958" cy="700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81" name="Equation" r:id="rId3" imgW="1993680" imgH="736560" progId="Equation.DSMT4">
                  <p:embed/>
                </p:oleObj>
              </mc:Choice>
              <mc:Fallback>
                <p:oleObj name="Equation" r:id="rId3" imgW="1993680" imgH="736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="" xmlns:a16="http://schemas.microsoft.com/office/drawing/2014/main" id="{7BA237F8-A5B7-40DF-8149-B0B73678F8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92700" y="1765935"/>
                        <a:ext cx="1892958" cy="700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50F2094-5861-487D-ACEC-A16163B94FE9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733309"/>
            <a:ext cx="10712450" cy="2004945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en-US" dirty="0"/>
              <a:t>The Power Rule enables us to find tangent lines without having to resort to the definition of a derivative. It also enables us to find </a:t>
            </a:r>
            <a:r>
              <a:rPr lang="en-US" altLang="en-US" i="1" dirty="0"/>
              <a:t>normal lines</a:t>
            </a:r>
            <a:r>
              <a:rPr lang="en-US" altLang="en-US" dirty="0"/>
              <a:t>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en-US" dirty="0"/>
              <a:t>The </a:t>
            </a:r>
            <a:r>
              <a:rPr lang="en-US" altLang="en-US" b="1" dirty="0"/>
              <a:t>normal line</a:t>
            </a:r>
            <a:r>
              <a:rPr lang="en-US" altLang="en-US" dirty="0"/>
              <a:t> to a curve </a:t>
            </a:r>
            <a:r>
              <a:rPr lang="en-US" altLang="en-US" i="1" dirty="0"/>
              <a:t>C</a:t>
            </a:r>
            <a:r>
              <a:rPr lang="en-US" altLang="en-US" dirty="0"/>
              <a:t> at a point </a:t>
            </a:r>
            <a:r>
              <a:rPr lang="en-US" altLang="en-US" i="1" dirty="0"/>
              <a:t>P</a:t>
            </a:r>
            <a:r>
              <a:rPr lang="en-US" altLang="en-US" dirty="0"/>
              <a:t> is the line through </a:t>
            </a:r>
            <a:r>
              <a:rPr lang="en-US" altLang="en-US" i="1" dirty="0"/>
              <a:t>P</a:t>
            </a:r>
            <a:r>
              <a:rPr lang="en-US" altLang="en-US" dirty="0"/>
              <a:t> that is perpendicular to the tangent line at </a:t>
            </a:r>
            <a:r>
              <a:rPr lang="en-US" altLang="en-US" i="1" dirty="0"/>
              <a:t>P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714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439C50-9C46-4233-8285-16AF474E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0442"/>
            <a:ext cx="10515600" cy="112607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79C2"/>
                </a:solidFill>
              </a:rPr>
              <a:t>New Derivatives from Old</a:t>
            </a:r>
          </a:p>
        </p:txBody>
      </p:sp>
    </p:spTree>
    <p:extLst>
      <p:ext uri="{BB962C8B-B14F-4D97-AF65-F5344CB8AC3E}">
        <p14:creationId xmlns:p14="http://schemas.microsoft.com/office/powerpoint/2010/main" val="3905341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7FA7BF-5CB2-4F82-8272-2ED930D2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 Derivatives from Old </a:t>
            </a:r>
            <a:r>
              <a:rPr lang="en-US" altLang="en-US" b="0" baseline="0" dirty="0"/>
              <a:t>(1 of 3)</a:t>
            </a:r>
            <a:endParaRPr lang="en-US" b="0" baseline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B4623E-57C2-4F74-94E7-D181620A8D1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321437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When new functions are formed from old functions by addition, subtraction, or multiplication by a constant, their derivatives can be calculated in terms of derivatives of the old functions.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In particular, the following formula says that </a:t>
            </a:r>
            <a:r>
              <a:rPr lang="en-US" altLang="en-US" i="1" dirty="0"/>
              <a:t>the derivative of a constant times a function is the constant times the derivative of the function.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F37412D-0E9D-4289-A9E8-FD89ECC0020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3647639"/>
            <a:ext cx="10712450" cy="819528"/>
          </a:xfrm>
        </p:spPr>
        <p:txBody>
          <a:bodyPr/>
          <a:lstStyle/>
          <a:p>
            <a:r>
              <a:rPr lang="en-US" b="1" dirty="0">
                <a:solidFill>
                  <a:srgbClr val="EF2E24"/>
                </a:solidFill>
              </a:rPr>
              <a:t>The Constant Multiple Rule </a:t>
            </a:r>
            <a:r>
              <a:rPr lang="en-US" dirty="0"/>
              <a:t>If </a:t>
            </a:r>
            <a:r>
              <a:rPr lang="en-US" i="1" dirty="0"/>
              <a:t>c</a:t>
            </a:r>
            <a:r>
              <a:rPr lang="en-US" dirty="0"/>
              <a:t> is a constant and </a:t>
            </a:r>
            <a:r>
              <a:rPr lang="en-US" i="1" dirty="0"/>
              <a:t>f</a:t>
            </a:r>
            <a:r>
              <a:rPr lang="en-US" dirty="0"/>
              <a:t> is a differentiable function, then</a:t>
            </a:r>
          </a:p>
        </p:txBody>
      </p:sp>
      <p:graphicFrame>
        <p:nvGraphicFramePr>
          <p:cNvPr id="8" name="Content Placeholder 7" descr="(d∕(d x))[c f(x)] = c(d∕(d x)) f(x)">
            <a:extLst>
              <a:ext uri="{FF2B5EF4-FFF2-40B4-BE49-F238E27FC236}">
                <a16:creationId xmlns="" xmlns:a16="http://schemas.microsoft.com/office/drawing/2014/main" id="{E188C87B-C22B-457D-BE1D-97E5CBB0D17F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3181349261"/>
              </p:ext>
            </p:extLst>
          </p:nvPr>
        </p:nvGraphicFramePr>
        <p:xfrm>
          <a:off x="4139739" y="4647425"/>
          <a:ext cx="3023061" cy="746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905" name="Equation" r:id="rId3" imgW="2984400" imgH="736560" progId="Equation.DSMT4">
                  <p:embed/>
                </p:oleObj>
              </mc:Choice>
              <mc:Fallback>
                <p:oleObj name="Equation" r:id="rId3" imgW="2984400" imgH="736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="" xmlns:a16="http://schemas.microsoft.com/office/drawing/2014/main" id="{B7C232DB-B625-44F7-B983-399DCB5764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39739" y="4647425"/>
                        <a:ext cx="3023061" cy="7461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6822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C16F57-2321-4990-ABCC-3708D957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676656"/>
          </a:xfrm>
        </p:spPr>
        <p:txBody>
          <a:bodyPr/>
          <a:lstStyle/>
          <a:p>
            <a:r>
              <a:rPr lang="en-US" altLang="en-US" dirty="0"/>
              <a:t>Example 4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1031E3-ABE6-4FAE-8B60-A36D54D68A0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413774" cy="401638"/>
          </a:xfrm>
        </p:spPr>
        <p:txBody>
          <a:bodyPr/>
          <a:lstStyle/>
          <a:p>
            <a:r>
              <a:rPr lang="en-US" dirty="0"/>
              <a:t>(a)</a:t>
            </a:r>
          </a:p>
        </p:txBody>
      </p:sp>
      <p:graphicFrame>
        <p:nvGraphicFramePr>
          <p:cNvPr id="8" name="Content Placeholder 7" descr="(d∕(d x))(3 (x^4)) = 3 (d∕(d x))(x^4).&#10;= 3 (4(x^3)),&#10;= 12(x^3)">
            <a:extLst>
              <a:ext uri="{FF2B5EF4-FFF2-40B4-BE49-F238E27FC236}">
                <a16:creationId xmlns="" xmlns:a16="http://schemas.microsoft.com/office/drawing/2014/main" id="{3273DC4E-D2AE-4712-8CA2-1B53ED392C9B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570157880"/>
              </p:ext>
            </p:extLst>
          </p:nvPr>
        </p:nvGraphicFramePr>
        <p:xfrm>
          <a:off x="1263650" y="1084263"/>
          <a:ext cx="334962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4" name="Equation" r:id="rId3" imgW="3416040" imgH="1815840" progId="Equation.DSMT4">
                  <p:embed/>
                </p:oleObj>
              </mc:Choice>
              <mc:Fallback>
                <p:oleObj name="Equation" r:id="rId3" imgW="3416040" imgH="18158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="" xmlns:a16="http://schemas.microsoft.com/office/drawing/2014/main" id="{AA162FE2-C92D-49F4-B708-26D954741F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3650" y="1084263"/>
                        <a:ext cx="3349625" cy="178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59CB56F-F35D-4BC5-9472-D3E1538D6AE0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3297495"/>
            <a:ext cx="413774" cy="401638"/>
          </a:xfrm>
        </p:spPr>
        <p:txBody>
          <a:bodyPr/>
          <a:lstStyle/>
          <a:p>
            <a:r>
              <a:rPr lang="en-US" dirty="0"/>
              <a:t>(b)</a:t>
            </a:r>
          </a:p>
        </p:txBody>
      </p:sp>
      <p:graphicFrame>
        <p:nvGraphicFramePr>
          <p:cNvPr id="10" name="Content Placeholder 9" descr="(d∕(d x))(negative x) = (d∕(d x) [(negative 1) x],&#10;= (negative 1) (d∕(d x))(x),&#10;= (negative 1) (1),&#10;= (negative 1)">
            <a:extLst>
              <a:ext uri="{FF2B5EF4-FFF2-40B4-BE49-F238E27FC236}">
                <a16:creationId xmlns="" xmlns:a16="http://schemas.microsoft.com/office/drawing/2014/main" id="{844F56C9-1DC8-4A69-9354-819AED6912C2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1005363714"/>
              </p:ext>
            </p:extLst>
          </p:nvPr>
        </p:nvGraphicFramePr>
        <p:xfrm>
          <a:off x="1249363" y="3098800"/>
          <a:ext cx="3697287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5" name="Equation" r:id="rId5" imgW="3530520" imgH="2463480" progId="Equation.DSMT4">
                  <p:embed/>
                </p:oleObj>
              </mc:Choice>
              <mc:Fallback>
                <p:oleObj name="Equation" r:id="rId5" imgW="3530520" imgH="246348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="" xmlns:a16="http://schemas.microsoft.com/office/drawing/2014/main" id="{19C95AFB-CC3F-4CA0-87F1-5ACD0A42C9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9363" y="3098800"/>
                        <a:ext cx="3697287" cy="2579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8561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7D79F9-09AE-48ED-9576-30F3A3FB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 Derivatives from Old </a:t>
            </a:r>
            <a:r>
              <a:rPr lang="en-US" altLang="en-US" b="0" dirty="0"/>
              <a:t>(2 of 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888D6F-52C0-45E9-9775-7F6880F5C533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10718800" cy="646567"/>
          </a:xfrm>
        </p:spPr>
        <p:txBody>
          <a:bodyPr/>
          <a:lstStyle/>
          <a:p>
            <a:r>
              <a:rPr lang="en-US" altLang="en-US" dirty="0"/>
              <a:t>The next rule tells us that </a:t>
            </a:r>
            <a:r>
              <a:rPr lang="en-US" altLang="en-US" i="1" dirty="0"/>
              <a:t>the derivative of a sum </a:t>
            </a:r>
            <a:r>
              <a:rPr lang="en-US" i="1" dirty="0"/>
              <a:t>(or difference)</a:t>
            </a:r>
            <a:r>
              <a:rPr lang="en-US" altLang="en-US" i="1" dirty="0"/>
              <a:t> of functions is the sum </a:t>
            </a:r>
            <a:r>
              <a:rPr lang="en-US" i="1" dirty="0"/>
              <a:t>(or difference)</a:t>
            </a:r>
            <a:r>
              <a:rPr lang="en-US" altLang="en-US" i="1" dirty="0"/>
              <a:t> of the derivatives.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C134BF31-2424-4AA0-8D63-47F52E3C5B5E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2137741"/>
            <a:ext cx="10712450" cy="401638"/>
          </a:xfrm>
        </p:spPr>
        <p:txBody>
          <a:bodyPr/>
          <a:lstStyle/>
          <a:p>
            <a:r>
              <a:rPr lang="en-US" b="1" dirty="0">
                <a:solidFill>
                  <a:srgbClr val="EF2E24"/>
                </a:solidFill>
              </a:rPr>
              <a:t>The Sum and Difference Rules </a:t>
            </a:r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dirty="0"/>
              <a:t> and</a:t>
            </a:r>
            <a:r>
              <a:rPr lang="fr-FR" dirty="0"/>
              <a:t> </a:t>
            </a:r>
            <a:r>
              <a:rPr lang="fr-FR" i="1" dirty="0"/>
              <a:t>g</a:t>
            </a:r>
            <a:r>
              <a:rPr lang="en-US" dirty="0"/>
              <a:t> are</a:t>
            </a:r>
            <a:r>
              <a:rPr lang="it-IT" dirty="0"/>
              <a:t> both</a:t>
            </a:r>
            <a:r>
              <a:rPr lang="es-ES_tradnl" dirty="0"/>
              <a:t> different</a:t>
            </a:r>
            <a:r>
              <a:rPr lang="it-IT" dirty="0"/>
              <a:t>i</a:t>
            </a:r>
            <a:r>
              <a:rPr lang="en-US" dirty="0"/>
              <a:t>able,</a:t>
            </a:r>
            <a:r>
              <a:rPr lang="de-DE" dirty="0"/>
              <a:t> then</a:t>
            </a:r>
          </a:p>
        </p:txBody>
      </p:sp>
      <p:graphicFrame>
        <p:nvGraphicFramePr>
          <p:cNvPr id="15" name="Content Placeholder 14" descr="(d∕(d x))[f(x) + g(x)] = (d∕(d x)) f(x) + (d∕(d x)) g(x)">
            <a:extLst>
              <a:ext uri="{FF2B5EF4-FFF2-40B4-BE49-F238E27FC236}">
                <a16:creationId xmlns="" xmlns:a16="http://schemas.microsoft.com/office/drawing/2014/main" id="{2CDFA860-2E1A-4A30-8B33-1D68286A152C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1106620437"/>
              </p:ext>
            </p:extLst>
          </p:nvPr>
        </p:nvGraphicFramePr>
        <p:xfrm>
          <a:off x="3618230" y="2539379"/>
          <a:ext cx="4653850" cy="697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35" name="Equation" r:id="rId3" imgW="4914720" imgH="736560" progId="Equation.DSMT4">
                  <p:embed/>
                </p:oleObj>
              </mc:Choice>
              <mc:Fallback>
                <p:oleObj name="Equation" r:id="rId3" imgW="4914720" imgH="73656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="" xmlns:a16="http://schemas.microsoft.com/office/drawing/2014/main" id="{1F14E5DD-A8EA-45D6-9F39-5699E48EA3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8230" y="2539379"/>
                        <a:ext cx="4653850" cy="697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ontent Placeholder 14" descr="(d∕(d x))[f(x) minus g(x)] = (d∕(d x)) f(x) minus (d∕(d x)) g(x) ">
            <a:extLst>
              <a:ext uri="{FF2B5EF4-FFF2-40B4-BE49-F238E27FC236}">
                <a16:creationId xmlns="" xmlns:a16="http://schemas.microsoft.com/office/drawing/2014/main" id="{2CDFA860-2E1A-4A30-8B33-1D68286A152C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761505256"/>
              </p:ext>
            </p:extLst>
          </p:nvPr>
        </p:nvGraphicFramePr>
        <p:xfrm>
          <a:off x="3648710" y="3380134"/>
          <a:ext cx="4653850" cy="697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36" name="Equation" r:id="rId5" imgW="4914720" imgH="736560" progId="Equation.DSMT4">
                  <p:embed/>
                </p:oleObj>
              </mc:Choice>
              <mc:Fallback>
                <p:oleObj name="Equation" r:id="rId5" imgW="491472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48710" y="3380134"/>
                        <a:ext cx="4653850" cy="697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CA27F3FB-830D-4A8D-AD65-2FC1361B885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0250" y="4491855"/>
            <a:ext cx="10718800" cy="646567"/>
          </a:xfrm>
        </p:spPr>
        <p:txBody>
          <a:bodyPr/>
          <a:lstStyle/>
          <a:p>
            <a:r>
              <a:rPr lang="en-US" altLang="en-US" dirty="0"/>
              <a:t>The Sum Rule can be extended to the sum of any number of functions. For instance, using this theorem twice, we get</a:t>
            </a:r>
          </a:p>
        </p:txBody>
      </p:sp>
      <p:graphicFrame>
        <p:nvGraphicFramePr>
          <p:cNvPr id="17" name="Content Placeholder 16" descr="(f + g + h) prime = [(f + g) + h]prime = (f + g)prime = f prime + g prime + h prime">
            <a:extLst>
              <a:ext uri="{FF2B5EF4-FFF2-40B4-BE49-F238E27FC236}">
                <a16:creationId xmlns="" xmlns:a16="http://schemas.microsoft.com/office/drawing/2014/main" id="{8DD8D3B9-53DE-43F5-980B-57C5AABC1D22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2498093914"/>
              </p:ext>
            </p:extLst>
          </p:nvPr>
        </p:nvGraphicFramePr>
        <p:xfrm>
          <a:off x="2925763" y="5367338"/>
          <a:ext cx="67056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37" name="Equation" r:id="rId7" imgW="6730920" imgH="482400" progId="Equation.DSMT4">
                  <p:embed/>
                </p:oleObj>
              </mc:Choice>
              <mc:Fallback>
                <p:oleObj name="Equation" r:id="rId7" imgW="6730920" imgH="48240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="" xmlns:a16="http://schemas.microsoft.com/office/drawing/2014/main" id="{A5423384-1F47-49E0-A6C8-D92C8C6B26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25763" y="5367338"/>
                        <a:ext cx="6705600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2978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7D79F9-09AE-48ED-9576-30F3A3FB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 Derivatives from Old </a:t>
            </a:r>
            <a:r>
              <a:rPr lang="en-US" altLang="en-US" b="0" dirty="0"/>
              <a:t>(3 of 3)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CA27F3FB-830D-4A8D-AD65-2FC1361B885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1361168"/>
            <a:ext cx="10718800" cy="10770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The Constant Multiple Rule, the Sum Rule, and the Difference Rule can be combined with the Power Rule to differentiate any polynomial.</a:t>
            </a:r>
          </a:p>
        </p:txBody>
      </p:sp>
    </p:spTree>
    <p:extLst>
      <p:ext uri="{BB962C8B-B14F-4D97-AF65-F5344CB8AC3E}">
        <p14:creationId xmlns:p14="http://schemas.microsoft.com/office/powerpoint/2010/main" val="4284925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439C50-9C46-4233-8285-16AF474E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0442"/>
            <a:ext cx="10515600" cy="1126076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79C2"/>
                </a:solidFill>
              </a:rPr>
              <a:t>Exponential</a:t>
            </a:r>
            <a:r>
              <a:rPr lang="en-IN" sz="4000" dirty="0"/>
              <a:t> </a:t>
            </a:r>
            <a:r>
              <a:rPr lang="en-IN" dirty="0">
                <a:solidFill>
                  <a:srgbClr val="0079C2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53879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en-US" dirty="0"/>
              <a:t>Derivatives of Polynomials and Exponential Functions</a:t>
            </a:r>
            <a:endParaRPr lang="en-IN" dirty="0"/>
          </a:p>
        </p:txBody>
      </p:sp>
      <p:sp>
        <p:nvSpPr>
          <p:cNvPr id="8" name="Content Placeholder 10"/>
          <p:cNvSpPr>
            <a:spLocks noGrp="1"/>
          </p:cNvSpPr>
          <p:nvPr>
            <p:ph sz="quarter" idx="12"/>
          </p:nvPr>
        </p:nvSpPr>
        <p:spPr>
          <a:xfrm>
            <a:off x="4019551" y="6443493"/>
            <a:ext cx="4152899" cy="247650"/>
          </a:xfrm>
        </p:spPr>
        <p:txBody>
          <a:bodyPr/>
          <a:lstStyle/>
          <a:p>
            <a:r>
              <a:rPr lang="en-IN" dirty="0"/>
              <a:t>Copyright © Cengage Learning.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756551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3D9793-5EB1-4AA7-9963-C5D6061B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Exponential Functions </a:t>
            </a:r>
            <a:r>
              <a:rPr lang="en-US" altLang="en-US" b="0" dirty="0"/>
              <a:t>(1 of 7)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B11056-AA06-481B-8012-30046D3CED8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8200923" cy="352427"/>
          </a:xfrm>
        </p:spPr>
        <p:txBody>
          <a:bodyPr/>
          <a:lstStyle/>
          <a:p>
            <a:r>
              <a:rPr lang="en-US" altLang="en-US" dirty="0"/>
              <a:t>Let’s try to compute the derivative of the exponential function</a:t>
            </a:r>
            <a:endParaRPr lang="en-US" dirty="0"/>
          </a:p>
        </p:txBody>
      </p:sp>
      <p:graphicFrame>
        <p:nvGraphicFramePr>
          <p:cNvPr id="12" name="Content Placeholder 11" descr="f(x) = b^x">
            <a:extLst>
              <a:ext uri="{FF2B5EF4-FFF2-40B4-BE49-F238E27FC236}">
                <a16:creationId xmlns="" xmlns:a16="http://schemas.microsoft.com/office/drawing/2014/main" id="{86062517-AAAB-4D50-ABE1-8E9A75B81354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1950943351"/>
              </p:ext>
            </p:extLst>
          </p:nvPr>
        </p:nvGraphicFramePr>
        <p:xfrm>
          <a:off x="8997950" y="1244600"/>
          <a:ext cx="12065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388" name="Equation" r:id="rId3" imgW="1231560" imgH="457200" progId="Equation.DSMT4">
                  <p:embed/>
                </p:oleObj>
              </mc:Choice>
              <mc:Fallback>
                <p:oleObj name="Equation" r:id="rId3" imgW="1231560" imgH="4572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25267B03-5CBD-45CD-967C-DC05424BB7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7950" y="1244600"/>
                        <a:ext cx="12065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0D1629D-9B02-4F68-B7C2-C181410C531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1698449"/>
            <a:ext cx="4764548" cy="294818"/>
          </a:xfrm>
        </p:spPr>
        <p:txBody>
          <a:bodyPr/>
          <a:lstStyle/>
          <a:p>
            <a:r>
              <a:rPr lang="en-US" altLang="en-US" dirty="0"/>
              <a:t>using the definition of a derivative:</a:t>
            </a:r>
          </a:p>
        </p:txBody>
      </p:sp>
      <p:graphicFrame>
        <p:nvGraphicFramePr>
          <p:cNvPr id="14" name="Content Placeholder 13" descr="f prime (x) = lim_(h right arrow 0) ((f(x + h) minus f(x)∕h) = lim_(h right arrow 0) (((b^(x+h)) minus (b^x))∕h) &#10;= lim_(h right arrow 0) (((b^x)(b^h) minus (b^x))∕h) = lim_(h right arrow 0) (((b^x)((b^h) minus 1))∕h)">
            <a:extLst>
              <a:ext uri="{FF2B5EF4-FFF2-40B4-BE49-F238E27FC236}">
                <a16:creationId xmlns="" xmlns:a16="http://schemas.microsoft.com/office/drawing/2014/main" id="{35426E63-7E06-4E61-A1A7-D8137CD40364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1165543645"/>
              </p:ext>
            </p:extLst>
          </p:nvPr>
        </p:nvGraphicFramePr>
        <p:xfrm>
          <a:off x="3184525" y="2246313"/>
          <a:ext cx="6059488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389" name="Equation" r:id="rId5" imgW="6121080" imgH="1752480" progId="Equation.DSMT4">
                  <p:embed/>
                </p:oleObj>
              </mc:Choice>
              <mc:Fallback>
                <p:oleObj name="Equation" r:id="rId5" imgW="6121080" imgH="17524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="" xmlns:a16="http://schemas.microsoft.com/office/drawing/2014/main" id="{C9B30A3A-45F8-4A0F-B450-4F4BCBA6F8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4525" y="2246313"/>
                        <a:ext cx="6059488" cy="173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C11BA565-A4A4-470C-AE23-4AFA0691F59E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4232839"/>
            <a:ext cx="1446161" cy="333426"/>
          </a:xfrm>
        </p:spPr>
        <p:txBody>
          <a:bodyPr/>
          <a:lstStyle/>
          <a:p>
            <a:r>
              <a:rPr lang="en-US" altLang="en-US" dirty="0"/>
              <a:t>The factor</a:t>
            </a:r>
            <a:endParaRPr lang="en-US" dirty="0"/>
          </a:p>
        </p:txBody>
      </p:sp>
      <p:graphicFrame>
        <p:nvGraphicFramePr>
          <p:cNvPr id="16" name="Content Placeholder 15" descr="b^x">
            <a:extLst>
              <a:ext uri="{FF2B5EF4-FFF2-40B4-BE49-F238E27FC236}">
                <a16:creationId xmlns="" xmlns:a16="http://schemas.microsoft.com/office/drawing/2014/main" id="{E7F13E63-A963-466D-BB52-E05438093F10}"/>
              </a:ext>
            </a:extLst>
          </p:cNvPr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275726382"/>
              </p:ext>
            </p:extLst>
          </p:nvPr>
        </p:nvGraphicFramePr>
        <p:xfrm>
          <a:off x="2181225" y="4183063"/>
          <a:ext cx="330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390" name="Equation" r:id="rId7" imgW="330120" imgH="355320" progId="Equation.DSMT4">
                  <p:embed/>
                </p:oleObj>
              </mc:Choice>
              <mc:Fallback>
                <p:oleObj name="Equation" r:id="rId7" imgW="330120" imgH="35532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="" xmlns:a16="http://schemas.microsoft.com/office/drawing/2014/main" id="{C3240176-E21B-4417-A998-FEA70CCE40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81225" y="4183063"/>
                        <a:ext cx="3302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0FBBB241-CA20-48FC-9417-E66B59B340C9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2588895" y="4238019"/>
            <a:ext cx="7811721" cy="331791"/>
          </a:xfrm>
        </p:spPr>
        <p:txBody>
          <a:bodyPr/>
          <a:lstStyle/>
          <a:p>
            <a:r>
              <a:rPr lang="en-US" altLang="en-US" dirty="0"/>
              <a:t>doesn’t depend on </a:t>
            </a:r>
            <a:r>
              <a:rPr lang="en-US" altLang="en-US" i="1" dirty="0"/>
              <a:t>h</a:t>
            </a:r>
            <a:r>
              <a:rPr lang="en-US" altLang="en-US" dirty="0"/>
              <a:t>, so we can take it in front of the limit:</a:t>
            </a:r>
            <a:endParaRPr lang="en-US" dirty="0"/>
          </a:p>
        </p:txBody>
      </p:sp>
      <p:graphicFrame>
        <p:nvGraphicFramePr>
          <p:cNvPr id="18" name="Content Placeholder 17" descr="f prime(x) = (b^x) lim_(h right arrow 0) ((b^h) minus 1)∕h)&#10;">
            <a:extLst>
              <a:ext uri="{FF2B5EF4-FFF2-40B4-BE49-F238E27FC236}">
                <a16:creationId xmlns="" xmlns:a16="http://schemas.microsoft.com/office/drawing/2014/main" id="{35322B67-C394-4167-AC1C-3B3CB846AE7D}"/>
              </a:ext>
            </a:extLst>
          </p:cNvPr>
          <p:cNvGraphicFramePr>
            <a:graphicFrameLocks noGrp="1" noChangeAspect="1"/>
          </p:cNvGraphicFramePr>
          <p:nvPr>
            <p:ph sz="quarter" idx="30"/>
            <p:extLst>
              <p:ext uri="{D42A27DB-BD31-4B8C-83A1-F6EECF244321}">
                <p14:modId xmlns:p14="http://schemas.microsoft.com/office/powerpoint/2010/main" val="2625914160"/>
              </p:ext>
            </p:extLst>
          </p:nvPr>
        </p:nvGraphicFramePr>
        <p:xfrm>
          <a:off x="4124325" y="4881563"/>
          <a:ext cx="2554288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391" name="Equation" r:id="rId9" imgW="2577960" imgH="774360" progId="Equation.DSMT4">
                  <p:embed/>
                </p:oleObj>
              </mc:Choice>
              <mc:Fallback>
                <p:oleObj name="Equation" r:id="rId9" imgW="2577960" imgH="77436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="" xmlns:a16="http://schemas.microsoft.com/office/drawing/2014/main" id="{7F309848-E6B1-4068-9151-418DE1224C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24325" y="4881563"/>
                        <a:ext cx="2554288" cy="766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9646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48796E-A770-43FD-8273-32455DE2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Exponential Functions </a:t>
            </a:r>
            <a:r>
              <a:rPr lang="en-US" altLang="en-US" b="0" dirty="0"/>
              <a:t>(2 of 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D2DC67-CFB2-45E6-9A9F-A8CBDFC77E7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355010"/>
          </a:xfrm>
        </p:spPr>
        <p:txBody>
          <a:bodyPr/>
          <a:lstStyle/>
          <a:p>
            <a:r>
              <a:rPr lang="en-US" altLang="en-US" dirty="0"/>
              <a:t>Notice that the limit is the value of the derivative of </a:t>
            </a:r>
            <a:r>
              <a:rPr lang="en-US" altLang="en-US" i="1" dirty="0"/>
              <a:t>f</a:t>
            </a:r>
            <a:r>
              <a:rPr lang="en-US" altLang="en-US" dirty="0"/>
              <a:t> at 0, that is,</a:t>
            </a:r>
          </a:p>
        </p:txBody>
      </p:sp>
      <p:graphicFrame>
        <p:nvGraphicFramePr>
          <p:cNvPr id="12" name="Content Placeholder 11" descr="lim_(h right arrow 0) ((b^h) minus 1)∕∕h) = f prime (0)&#10;">
            <a:extLst>
              <a:ext uri="{FF2B5EF4-FFF2-40B4-BE49-F238E27FC236}">
                <a16:creationId xmlns="" xmlns:a16="http://schemas.microsoft.com/office/drawing/2014/main" id="{7E20048D-1A08-4674-BAB9-ACE8A802C1B1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4256241391"/>
              </p:ext>
            </p:extLst>
          </p:nvPr>
        </p:nvGraphicFramePr>
        <p:xfrm>
          <a:off x="4694238" y="1728788"/>
          <a:ext cx="23542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82" name="Equation" r:id="rId3" imgW="2184120" imgH="774360" progId="Equation.DSMT4">
                  <p:embed/>
                </p:oleObj>
              </mc:Choice>
              <mc:Fallback>
                <p:oleObj name="Equation" r:id="rId3" imgW="2184120" imgH="7743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F0348C12-9195-4D15-959C-5397625067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94238" y="1728788"/>
                        <a:ext cx="2354262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E034772A-171A-45A4-95DA-BDA9E64B9DFF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884536"/>
            <a:ext cx="7758471" cy="320482"/>
          </a:xfrm>
        </p:spPr>
        <p:txBody>
          <a:bodyPr/>
          <a:lstStyle/>
          <a:p>
            <a:r>
              <a:rPr lang="en-US" altLang="en-US" dirty="0"/>
              <a:t>Therefore we have shown that if the exponential function</a:t>
            </a:r>
            <a:endParaRPr lang="en-US" dirty="0"/>
          </a:p>
        </p:txBody>
      </p:sp>
      <p:graphicFrame>
        <p:nvGraphicFramePr>
          <p:cNvPr id="14" name="Content Placeholder 13" descr="f(x) = b^x">
            <a:extLst>
              <a:ext uri="{FF2B5EF4-FFF2-40B4-BE49-F238E27FC236}">
                <a16:creationId xmlns="" xmlns:a16="http://schemas.microsoft.com/office/drawing/2014/main" id="{3FE49B0D-AF33-49BE-845B-0ECAA4F0349F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3696885728"/>
              </p:ext>
            </p:extLst>
          </p:nvPr>
        </p:nvGraphicFramePr>
        <p:xfrm>
          <a:off x="8445500" y="2846388"/>
          <a:ext cx="11938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83" name="Equation" r:id="rId5" imgW="1231560" imgH="457200" progId="Equation.DSMT4">
                  <p:embed/>
                </p:oleObj>
              </mc:Choice>
              <mc:Fallback>
                <p:oleObj name="Equation" r:id="rId5" imgW="1231560" imgH="4572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="" xmlns:a16="http://schemas.microsoft.com/office/drawing/2014/main" id="{844D47FE-F7B4-430B-A668-3052E8CA8D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45500" y="2846388"/>
                        <a:ext cx="1193800" cy="44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989126AA-8524-464F-A59E-7E02060D4D6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82781" y="3348120"/>
            <a:ext cx="10718800" cy="310947"/>
          </a:xfrm>
        </p:spPr>
        <p:txBody>
          <a:bodyPr/>
          <a:lstStyle/>
          <a:p>
            <a:r>
              <a:rPr lang="en-US" altLang="en-US" dirty="0"/>
              <a:t>is differentiable at 0, then it is differentiable everywhere and</a:t>
            </a:r>
          </a:p>
        </p:txBody>
      </p:sp>
      <p:graphicFrame>
        <p:nvGraphicFramePr>
          <p:cNvPr id="16" name="Content Placeholder 15" descr="Equation label 4. f prime(x) = f prime(0)b^x">
            <a:extLst>
              <a:ext uri="{FF2B5EF4-FFF2-40B4-BE49-F238E27FC236}">
                <a16:creationId xmlns="" xmlns:a16="http://schemas.microsoft.com/office/drawing/2014/main" id="{48B7135C-9497-4718-83E5-F881F6E4BF86}"/>
              </a:ext>
            </a:extLst>
          </p:cNvPr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3804798491"/>
              </p:ext>
            </p:extLst>
          </p:nvPr>
        </p:nvGraphicFramePr>
        <p:xfrm>
          <a:off x="4797425" y="4085586"/>
          <a:ext cx="25908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284" name="Equation" r:id="rId7" imgW="2603160" imgH="457200" progId="Equation.DSMT4">
                  <p:embed/>
                </p:oleObj>
              </mc:Choice>
              <mc:Fallback>
                <p:oleObj name="Equation" r:id="rId7" imgW="2603160" imgH="4572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="" xmlns:a16="http://schemas.microsoft.com/office/drawing/2014/main" id="{D63438C0-99AF-42D5-A750-27A4630090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97425" y="4085586"/>
                        <a:ext cx="2590800" cy="45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FF2C2337-9BD4-482F-AC80-ABFAAC8C7FC9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36600" y="4944631"/>
            <a:ext cx="10712450" cy="7449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This equation says that </a:t>
            </a:r>
            <a:r>
              <a:rPr lang="en-US" altLang="en-US" i="1" dirty="0"/>
              <a:t>the rate of change of any exponential function is proportional to the function itself. </a:t>
            </a:r>
            <a:r>
              <a:rPr lang="en-US" altLang="en-US" dirty="0"/>
              <a:t>(The slope is proportional to the height.)</a:t>
            </a:r>
          </a:p>
        </p:txBody>
      </p:sp>
    </p:spTree>
    <p:extLst>
      <p:ext uri="{BB962C8B-B14F-4D97-AF65-F5344CB8AC3E}">
        <p14:creationId xmlns:p14="http://schemas.microsoft.com/office/powerpoint/2010/main" val="3853888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33158F0B-5AFB-452D-93DF-938F877C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Exponential Functions </a:t>
            </a:r>
            <a:r>
              <a:rPr lang="en-US" altLang="en-US" b="0" dirty="0"/>
              <a:t>(3 of 7)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F57E4C5F-1631-42B6-9EC6-DB10B0525D6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49"/>
            <a:ext cx="5368636" cy="345807"/>
          </a:xfrm>
        </p:spPr>
        <p:txBody>
          <a:bodyPr/>
          <a:lstStyle/>
          <a:p>
            <a:r>
              <a:rPr lang="en-US" altLang="en-US" dirty="0"/>
              <a:t>Numerical evidence for the existence of</a:t>
            </a:r>
          </a:p>
        </p:txBody>
      </p:sp>
      <p:graphicFrame>
        <p:nvGraphicFramePr>
          <p:cNvPr id="2" name="Content Placeholder 1" descr="f prime(0)"/>
          <p:cNvGraphicFramePr>
            <a:graphicFrameLocks noGrp="1" noChangeAspect="1"/>
          </p:cNvGraphicFramePr>
          <p:nvPr>
            <p:ph sz="quarter" idx="33"/>
            <p:extLst>
              <p:ext uri="{D42A27DB-BD31-4B8C-83A1-F6EECF244321}">
                <p14:modId xmlns:p14="http://schemas.microsoft.com/office/powerpoint/2010/main" val="1354579964"/>
              </p:ext>
            </p:extLst>
          </p:nvPr>
        </p:nvGraphicFramePr>
        <p:xfrm>
          <a:off x="6145213" y="1287463"/>
          <a:ext cx="65246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465" name="Equation" r:id="rId3" imgW="330120" imgH="203040" progId="Equation.DSMT4">
                  <p:embed/>
                </p:oleObj>
              </mc:Choice>
              <mc:Fallback>
                <p:oleObj name="Equation" r:id="rId3" imgW="330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5213" y="1287463"/>
                        <a:ext cx="652462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6"/>
          <p:cNvSpPr>
            <a:spLocks noGrp="1"/>
          </p:cNvSpPr>
          <p:nvPr>
            <p:ph sz="quarter" idx="28"/>
          </p:nvPr>
        </p:nvSpPr>
        <p:spPr>
          <a:xfrm>
            <a:off x="6818183" y="1290084"/>
            <a:ext cx="4622234" cy="371332"/>
          </a:xfrm>
        </p:spPr>
        <p:txBody>
          <a:bodyPr/>
          <a:lstStyle/>
          <a:p>
            <a:r>
              <a:rPr lang="en-US" altLang="en-US" dirty="0"/>
              <a:t>is given in the table shown below</a:t>
            </a:r>
            <a:endParaRPr lang="en-US" dirty="0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30"/>
          </p:nvPr>
        </p:nvSpPr>
        <p:spPr>
          <a:xfrm>
            <a:off x="736599" y="1671106"/>
            <a:ext cx="10402455" cy="7052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for the cases </a:t>
            </a:r>
            <a:r>
              <a:rPr lang="en-US" altLang="en-US" i="1" dirty="0"/>
              <a:t>b</a:t>
            </a:r>
            <a:r>
              <a:rPr lang="en-US" altLang="en-US" dirty="0"/>
              <a:t> = 2 and </a:t>
            </a:r>
            <a:r>
              <a:rPr lang="en-US" altLang="en-US" i="1" dirty="0"/>
              <a:t>b</a:t>
            </a:r>
            <a:r>
              <a:rPr lang="en-US" altLang="en-US" dirty="0"/>
              <a:t> = 3. (Values are stated correct to four decimal places.) It appears that the limits exist and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66D4DE52-E7E9-4F78-9B17-F972608FDBBF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60730" y="3267303"/>
            <a:ext cx="1364021" cy="333271"/>
          </a:xfrm>
        </p:spPr>
        <p:txBody>
          <a:bodyPr/>
          <a:lstStyle/>
          <a:p>
            <a:r>
              <a:rPr lang="en-US" altLang="en-US" dirty="0"/>
              <a:t>for </a:t>
            </a:r>
            <a:r>
              <a:rPr lang="en-US" altLang="en-US" i="1" dirty="0"/>
              <a:t>b </a:t>
            </a:r>
            <a:r>
              <a:rPr lang="en-US" altLang="en-US" dirty="0"/>
              <a:t>= 2,</a:t>
            </a:r>
          </a:p>
        </p:txBody>
      </p:sp>
      <p:graphicFrame>
        <p:nvGraphicFramePr>
          <p:cNvPr id="25" name="Content Placeholder 24" descr="f prime (0) = lim_(h right arrow 0) ((2^h) minus 1)∕h)  approximately 0.69&#10;">
            <a:extLst>
              <a:ext uri="{FF2B5EF4-FFF2-40B4-BE49-F238E27FC236}">
                <a16:creationId xmlns="" xmlns:a16="http://schemas.microsoft.com/office/drawing/2014/main" id="{54848939-EE54-46A8-BC37-EDD0FDBEF788}"/>
              </a:ext>
            </a:extLst>
          </p:cNvPr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2060391016"/>
              </p:ext>
            </p:extLst>
          </p:nvPr>
        </p:nvGraphicFramePr>
        <p:xfrm>
          <a:off x="2126933" y="3042584"/>
          <a:ext cx="3046080" cy="722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466" name="Equation" r:id="rId5" imgW="3263760" imgH="774360" progId="Equation.DSMT4">
                  <p:embed/>
                </p:oleObj>
              </mc:Choice>
              <mc:Fallback>
                <p:oleObj name="Equation" r:id="rId5" imgW="3263760" imgH="77436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="" xmlns:a16="http://schemas.microsoft.com/office/drawing/2014/main" id="{08539058-6DCB-4C98-A3E3-5561D9C3A4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6933" y="3042584"/>
                        <a:ext cx="3046080" cy="722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F1CABA0F-9381-4A94-9E34-95CB502CB443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74289" y="4153422"/>
            <a:ext cx="1248698" cy="336552"/>
          </a:xfrm>
        </p:spPr>
        <p:txBody>
          <a:bodyPr/>
          <a:lstStyle/>
          <a:p>
            <a:r>
              <a:rPr lang="en-US" altLang="en-US" dirty="0"/>
              <a:t>for </a:t>
            </a:r>
            <a:r>
              <a:rPr lang="en-US" altLang="en-US" i="1" dirty="0"/>
              <a:t>b </a:t>
            </a:r>
            <a:r>
              <a:rPr lang="en-US" altLang="en-US" dirty="0"/>
              <a:t>= 3,</a:t>
            </a:r>
          </a:p>
        </p:txBody>
      </p:sp>
      <p:graphicFrame>
        <p:nvGraphicFramePr>
          <p:cNvPr id="27" name="Content Placeholder 26" descr="f prime (0) = lim_(h right arrow 0) ((3^h) minus 1)∕h) approximately 1.10">
            <a:extLst>
              <a:ext uri="{FF2B5EF4-FFF2-40B4-BE49-F238E27FC236}">
                <a16:creationId xmlns="" xmlns:a16="http://schemas.microsoft.com/office/drawing/2014/main" id="{AA24D184-DB22-4260-A0BB-1059705818DE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103181363"/>
              </p:ext>
            </p:extLst>
          </p:nvPr>
        </p:nvGraphicFramePr>
        <p:xfrm>
          <a:off x="2093913" y="3947478"/>
          <a:ext cx="3066018" cy="731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467" name="Equation" r:id="rId7" imgW="3251160" imgH="774360" progId="Equation.DSMT4">
                  <p:embed/>
                </p:oleObj>
              </mc:Choice>
              <mc:Fallback>
                <p:oleObj name="Equation" r:id="rId7" imgW="3251160" imgH="77436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="" xmlns:a16="http://schemas.microsoft.com/office/drawing/2014/main" id="{4B26EE30-CE4A-4F30-B920-6EF0BC7F33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93913" y="3947478"/>
                        <a:ext cx="3066018" cy="731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6329" name="Picture 409" descr="A table shows numerical evidence for the existence of f prime (0). (Row 1). h: 0.1. (2^h) minus 1)∕h: 0.71773.  (3^h) minus 1)∕h: 1.16123.&#10;(Row 2). h: 0.01. (2^h) minus 1)∕h: 0.69556.  (3^h) minus 1)∕h: 1.10467.&#10;(Row 3). h: 0.001. (2^h) minus 1)∕h: 0.69339.  (3^h) minus 1)∕h: 1.09922.&#10;(Row 4). h: 0.0001. (2^h) minus 1)∕h: 0.69317.  (3^h) minus 1)∕h: 1.09867.&#10;(Row 5). h: 0.00001. (2^h) minus 1)∕h: 0.69315.  (3^h) minus 1)∕h: 1.09862."/>
          <p:cNvPicPr>
            <a:picLocks noGrp="1" noChangeAspect="1" noChangeArrowheads="1"/>
          </p:cNvPicPr>
          <p:nvPr>
            <p:ph sz="quarter" idx="29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640" y="2981624"/>
            <a:ext cx="3596640" cy="2689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953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888D6A-B9D1-4BFF-BBAA-E719C193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Exponential Functions </a:t>
            </a:r>
            <a:r>
              <a:rPr lang="en-US" altLang="en-US" b="0" dirty="0"/>
              <a:t>(4 of 7)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5E11E36-BD47-45F0-9C48-039B52CBB20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1327281"/>
            <a:ext cx="4860636" cy="401304"/>
          </a:xfrm>
        </p:spPr>
        <p:txBody>
          <a:bodyPr/>
          <a:lstStyle/>
          <a:p>
            <a:r>
              <a:rPr lang="en-US" altLang="en-US" dirty="0"/>
              <a:t>Thus, from Equation 4, we have</a:t>
            </a:r>
          </a:p>
        </p:txBody>
      </p:sp>
      <p:graphicFrame>
        <p:nvGraphicFramePr>
          <p:cNvPr id="14" name="Content Placeholder 13" descr="Equation label 5. (d∕(d x))(2^x)  approximately (0.693)(2^x) (d∕(d x))(3^x) approximately (1.1099)(3^x) ">
            <a:extLst>
              <a:ext uri="{FF2B5EF4-FFF2-40B4-BE49-F238E27FC236}">
                <a16:creationId xmlns="" xmlns:a16="http://schemas.microsoft.com/office/drawing/2014/main" id="{975102FC-3859-4DB7-B018-0795602156B4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3036816023"/>
              </p:ext>
            </p:extLst>
          </p:nvPr>
        </p:nvGraphicFramePr>
        <p:xfrm>
          <a:off x="3215640" y="1901824"/>
          <a:ext cx="5360035" cy="622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70" name="Equation" r:id="rId3" imgW="6337080" imgH="736560" progId="Equation.DSMT4">
                  <p:embed/>
                </p:oleObj>
              </mc:Choice>
              <mc:Fallback>
                <p:oleObj name="Equation" r:id="rId3" imgW="6337080" imgH="7365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="" xmlns:a16="http://schemas.microsoft.com/office/drawing/2014/main" id="{88E6CC21-6EEE-469C-B6E6-D6EE5A029C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5640" y="1901824"/>
                        <a:ext cx="5360035" cy="622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96311C13-26C6-4025-A25B-36C5AD0DE6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6600" y="2960053"/>
            <a:ext cx="10718800" cy="745114"/>
          </a:xfrm>
        </p:spPr>
        <p:txBody>
          <a:bodyPr/>
          <a:lstStyle/>
          <a:p>
            <a:r>
              <a:rPr lang="en-US" altLang="en-US" dirty="0"/>
              <a:t>Of all possible choices for the base </a:t>
            </a:r>
            <a:r>
              <a:rPr lang="en-US" altLang="en-US" i="1" dirty="0"/>
              <a:t>b</a:t>
            </a:r>
            <a:r>
              <a:rPr lang="en-US" altLang="en-US" dirty="0"/>
              <a:t> in Equation 4, the simplest differentiation formula occurs when</a:t>
            </a:r>
          </a:p>
        </p:txBody>
      </p:sp>
      <p:graphicFrame>
        <p:nvGraphicFramePr>
          <p:cNvPr id="10" name="Content Placeholder 9" descr="f prime(0) = 1."/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3468352103"/>
              </p:ext>
            </p:extLst>
          </p:nvPr>
        </p:nvGraphicFramePr>
        <p:xfrm>
          <a:off x="3586163" y="3313054"/>
          <a:ext cx="11509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71" name="Equation" r:id="rId5" imgW="596880" imgH="203040" progId="Equation.DSMT4">
                  <p:embed/>
                </p:oleObj>
              </mc:Choice>
              <mc:Fallback>
                <p:oleObj name="Equation" r:id="rId5" imgW="596880" imgH="2030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6163" y="3313054"/>
                        <a:ext cx="1150937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227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Exponential Functions </a:t>
            </a:r>
            <a:r>
              <a:rPr lang="en-US" altLang="en-US" b="0" dirty="0"/>
              <a:t>(5 of 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3641436" cy="375335"/>
          </a:xfrm>
        </p:spPr>
        <p:txBody>
          <a:bodyPr/>
          <a:lstStyle/>
          <a:p>
            <a:r>
              <a:rPr lang="en-US" altLang="en-US" dirty="0"/>
              <a:t>In view of the estimates of</a:t>
            </a:r>
            <a:endParaRPr lang="en-US" dirty="0"/>
          </a:p>
        </p:txBody>
      </p:sp>
      <p:graphicFrame>
        <p:nvGraphicFramePr>
          <p:cNvPr id="20" name="Content Placeholder 9" descr="f prime(0) "/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3186592434"/>
              </p:ext>
            </p:extLst>
          </p:nvPr>
        </p:nvGraphicFramePr>
        <p:xfrm>
          <a:off x="4318000" y="1270000"/>
          <a:ext cx="6540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47" name="Equation" r:id="rId3" imgW="330120" imgH="203040" progId="Equation.DSMT4">
                  <p:embed/>
                </p:oleObj>
              </mc:Choice>
              <mc:Fallback>
                <p:oleObj name="Equation" r:id="rId3" imgW="330120" imgH="203040" progId="Equation.DSMT4">
                  <p:embed/>
                  <p:pic>
                    <p:nvPicPr>
                      <p:cNvPr id="10" name="Content Placeholder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8000" y="1270000"/>
                        <a:ext cx="654050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quarter" idx="25"/>
          </p:nvPr>
        </p:nvSpPr>
        <p:spPr>
          <a:xfrm>
            <a:off x="5015343" y="1293527"/>
            <a:ext cx="6086762" cy="370858"/>
          </a:xfrm>
        </p:spPr>
        <p:txBody>
          <a:bodyPr/>
          <a:lstStyle/>
          <a:p>
            <a:r>
              <a:rPr lang="en-US" altLang="en-US" dirty="0"/>
              <a:t>for </a:t>
            </a:r>
            <a:r>
              <a:rPr lang="en-US" altLang="en-US" i="1" dirty="0"/>
              <a:t>b</a:t>
            </a:r>
            <a:r>
              <a:rPr lang="en-US" altLang="en-US" dirty="0"/>
              <a:t> = 2 and </a:t>
            </a:r>
            <a:r>
              <a:rPr lang="en-US" altLang="en-US" i="1" dirty="0"/>
              <a:t>b</a:t>
            </a:r>
            <a:r>
              <a:rPr lang="en-US" altLang="en-US" dirty="0"/>
              <a:t> = 3, it seems reasonable that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7"/>
          </p:nvPr>
        </p:nvSpPr>
        <p:spPr>
          <a:xfrm>
            <a:off x="736600" y="1694395"/>
            <a:ext cx="6403110" cy="378244"/>
          </a:xfrm>
        </p:spPr>
        <p:txBody>
          <a:bodyPr/>
          <a:lstStyle/>
          <a:p>
            <a:r>
              <a:rPr lang="en-US" altLang="en-US" dirty="0"/>
              <a:t>there is a number </a:t>
            </a:r>
            <a:r>
              <a:rPr lang="en-US" altLang="en-US" i="1" dirty="0"/>
              <a:t>b</a:t>
            </a:r>
            <a:r>
              <a:rPr lang="en-US" altLang="en-US" dirty="0"/>
              <a:t> between 2 and 3 for which</a:t>
            </a:r>
            <a:endParaRPr lang="en-US" dirty="0"/>
          </a:p>
        </p:txBody>
      </p:sp>
      <p:graphicFrame>
        <p:nvGraphicFramePr>
          <p:cNvPr id="21" name="Content Placeholder 9" descr="f prime(0) = 1."/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2699267838"/>
              </p:ext>
            </p:extLst>
          </p:nvPr>
        </p:nvGraphicFramePr>
        <p:xfrm>
          <a:off x="7073900" y="1683703"/>
          <a:ext cx="115093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48" name="Equation" r:id="rId5" imgW="596880" imgH="203040" progId="Equation.DSMT4">
                  <p:embed/>
                </p:oleObj>
              </mc:Choice>
              <mc:Fallback>
                <p:oleObj name="Equation" r:id="rId5" imgW="596880" imgH="203040" progId="Equation.DSMT4">
                  <p:embed/>
                  <p:pic>
                    <p:nvPicPr>
                      <p:cNvPr id="10" name="Content Placeholder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73900" y="1683703"/>
                        <a:ext cx="1150938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quarter" idx="28"/>
          </p:nvPr>
        </p:nvSpPr>
        <p:spPr>
          <a:xfrm>
            <a:off x="736599" y="2359170"/>
            <a:ext cx="10784841" cy="716233"/>
          </a:xfrm>
        </p:spPr>
        <p:txBody>
          <a:bodyPr/>
          <a:lstStyle/>
          <a:p>
            <a:r>
              <a:rPr lang="en-US" altLang="en-US" dirty="0"/>
              <a:t>It is traditional to denote this value by the letter </a:t>
            </a:r>
            <a:r>
              <a:rPr lang="en-US" altLang="en-US" i="1" dirty="0"/>
              <a:t>e</a:t>
            </a:r>
            <a:r>
              <a:rPr lang="en-US" altLang="en-US" dirty="0"/>
              <a:t>. Thus we have the following definition.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9"/>
          </p:nvPr>
        </p:nvSpPr>
        <p:spPr>
          <a:xfrm>
            <a:off x="736600" y="3316868"/>
            <a:ext cx="4121727" cy="368444"/>
          </a:xfrm>
        </p:spPr>
        <p:txBody>
          <a:bodyPr/>
          <a:lstStyle/>
          <a:p>
            <a:r>
              <a:rPr lang="en-US" b="1" dirty="0">
                <a:solidFill>
                  <a:srgbClr val="EF2E24"/>
                </a:solidFill>
              </a:rPr>
              <a:t>Definition of the Number </a:t>
            </a:r>
            <a:r>
              <a:rPr lang="en-US" b="1" i="1" dirty="0">
                <a:solidFill>
                  <a:srgbClr val="EF2E24"/>
                </a:solidFill>
              </a:rPr>
              <a:t>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31"/>
          </p:nvPr>
        </p:nvSpPr>
        <p:spPr>
          <a:xfrm>
            <a:off x="2309092" y="3936014"/>
            <a:ext cx="3518397" cy="380278"/>
          </a:xfrm>
        </p:spPr>
        <p:txBody>
          <a:bodyPr/>
          <a:lstStyle/>
          <a:p>
            <a:r>
              <a:rPr lang="en-US" i="1" dirty="0"/>
              <a:t>e</a:t>
            </a:r>
            <a:r>
              <a:rPr lang="en-US" dirty="0"/>
              <a:t> is the number such that</a:t>
            </a:r>
          </a:p>
        </p:txBody>
      </p:sp>
      <p:graphicFrame>
        <p:nvGraphicFramePr>
          <p:cNvPr id="19" name="Content Placeholder 7" descr="lim_(h right arrow 0) (((e^h) minus 1)∕h) = 1">
            <a:extLst>
              <a:ext uri="{FF2B5EF4-FFF2-40B4-BE49-F238E27FC236}">
                <a16:creationId xmlns="" xmlns:a16="http://schemas.microsoft.com/office/drawing/2014/main" id="{070FD75A-B116-469F-A179-3BEFF9E683B2}"/>
              </a:ext>
            </a:extLst>
          </p:cNvPr>
          <p:cNvGraphicFramePr>
            <a:graphicFrameLocks noGrp="1" noChangeAspect="1"/>
          </p:cNvGraphicFramePr>
          <p:nvPr>
            <p:ph sz="quarter" idx="30"/>
            <p:extLst>
              <p:ext uri="{D42A27DB-BD31-4B8C-83A1-F6EECF244321}">
                <p14:modId xmlns:p14="http://schemas.microsoft.com/office/powerpoint/2010/main" val="3668138596"/>
              </p:ext>
            </p:extLst>
          </p:nvPr>
        </p:nvGraphicFramePr>
        <p:xfrm>
          <a:off x="6007824" y="3675063"/>
          <a:ext cx="169703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49" name="Equation" r:id="rId7" imgW="1663560" imgH="774360" progId="Equation.DSMT4">
                  <p:embed/>
                </p:oleObj>
              </mc:Choice>
              <mc:Fallback>
                <p:oleObj name="Equation" r:id="rId7" imgW="1663560" imgH="774360" progId="Equation.DSMT4">
                  <p:embed/>
                  <p:pic>
                    <p:nvPicPr>
                      <p:cNvPr id="8" name="Content Placeholder 7">
                        <a:extLst>
                          <a:ext uri="{FF2B5EF4-FFF2-40B4-BE49-F238E27FC236}">
                            <a16:creationId xmlns="" xmlns:a16="http://schemas.microsoft.com/office/drawing/2014/main" id="{070FD75A-B116-469F-A179-3BEFF9E683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07824" y="3675063"/>
                        <a:ext cx="1697037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9261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340270-A9C2-4A5D-94EF-BAA0D6B5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Exponential Functions </a:t>
            </a:r>
            <a:r>
              <a:rPr lang="en-US" altLang="en-US" b="0" dirty="0"/>
              <a:t>(6 of 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C0EFBF-E303-4EBB-9D1E-01F9DCE86DA8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9557774" cy="339674"/>
          </a:xfrm>
        </p:spPr>
        <p:txBody>
          <a:bodyPr/>
          <a:lstStyle/>
          <a:p>
            <a:r>
              <a:rPr lang="en-US" altLang="en-US" dirty="0"/>
              <a:t>Geometrically, this means that of all the possible exponential functions</a:t>
            </a:r>
            <a:endParaRPr lang="en-US" dirty="0"/>
          </a:p>
        </p:txBody>
      </p:sp>
      <p:graphicFrame>
        <p:nvGraphicFramePr>
          <p:cNvPr id="12" name="Content Placeholder 11" descr="y = b^x">
            <a:extLst>
              <a:ext uri="{FF2B5EF4-FFF2-40B4-BE49-F238E27FC236}">
                <a16:creationId xmlns="" xmlns:a16="http://schemas.microsoft.com/office/drawing/2014/main" id="{A3A188C6-98E8-4BEE-BC97-BB2413F84B51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2058386817"/>
              </p:ext>
            </p:extLst>
          </p:nvPr>
        </p:nvGraphicFramePr>
        <p:xfrm>
          <a:off x="10302875" y="1222375"/>
          <a:ext cx="927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357" name="Equation" r:id="rId3" imgW="927000" imgH="406080" progId="Equation.DSMT4">
                  <p:embed/>
                </p:oleObj>
              </mc:Choice>
              <mc:Fallback>
                <p:oleObj name="Equation" r:id="rId3" imgW="927000" imgH="4060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3B94FE19-7883-4621-818D-90C55E6F3F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02875" y="1222375"/>
                        <a:ext cx="9271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360DA9C-968A-4A7F-B332-8C14F3F47817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1666333"/>
            <a:ext cx="1667387" cy="291121"/>
          </a:xfrm>
        </p:spPr>
        <p:txBody>
          <a:bodyPr/>
          <a:lstStyle/>
          <a:p>
            <a:r>
              <a:rPr lang="en-US" altLang="en-US" dirty="0"/>
              <a:t>the function</a:t>
            </a:r>
            <a:endParaRPr lang="en-US" dirty="0"/>
          </a:p>
        </p:txBody>
      </p:sp>
      <p:graphicFrame>
        <p:nvGraphicFramePr>
          <p:cNvPr id="14" name="Content Placeholder 13" descr="f(x) = e^x">
            <a:extLst>
              <a:ext uri="{FF2B5EF4-FFF2-40B4-BE49-F238E27FC236}">
                <a16:creationId xmlns="" xmlns:a16="http://schemas.microsoft.com/office/drawing/2014/main" id="{53ADF4AB-2948-455D-81A1-29E34F68FE24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1535806335"/>
              </p:ext>
            </p:extLst>
          </p:nvPr>
        </p:nvGraphicFramePr>
        <p:xfrm>
          <a:off x="2379663" y="1614805"/>
          <a:ext cx="1231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358" name="Equation" r:id="rId5" imgW="1231560" imgH="457200" progId="Equation.DSMT4">
                  <p:embed/>
                </p:oleObj>
              </mc:Choice>
              <mc:Fallback>
                <p:oleObj name="Equation" r:id="rId5" imgW="1231560" imgH="4572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="" xmlns:a16="http://schemas.microsoft.com/office/drawing/2014/main" id="{17352825-C5D8-42D7-AE10-AD1964817C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9663" y="1614805"/>
                        <a:ext cx="1231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6C7BF3EB-52FE-42F5-BC31-E4C1C27056C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3686275" y="1672393"/>
            <a:ext cx="6769289" cy="390005"/>
          </a:xfrm>
        </p:spPr>
        <p:txBody>
          <a:bodyPr/>
          <a:lstStyle/>
          <a:p>
            <a:r>
              <a:rPr lang="en-US" altLang="en-US" dirty="0"/>
              <a:t>is the one whose tangent line at (0, 1) has a slope</a:t>
            </a:r>
            <a:endParaRPr lang="en-US" dirty="0"/>
          </a:p>
        </p:txBody>
      </p:sp>
      <p:graphicFrame>
        <p:nvGraphicFramePr>
          <p:cNvPr id="4" name="Content Placeholder 3" descr="f prime(0)"/>
          <p:cNvGraphicFramePr>
            <a:graphicFrameLocks noGrp="1" noChangeAspect="1"/>
          </p:cNvGraphicFramePr>
          <p:nvPr>
            <p:ph sz="quarter" idx="33"/>
            <p:extLst>
              <p:ext uri="{D42A27DB-BD31-4B8C-83A1-F6EECF244321}">
                <p14:modId xmlns:p14="http://schemas.microsoft.com/office/powerpoint/2010/main" val="1775582959"/>
              </p:ext>
            </p:extLst>
          </p:nvPr>
        </p:nvGraphicFramePr>
        <p:xfrm>
          <a:off x="10464800" y="1652905"/>
          <a:ext cx="6508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359" name="Equation" r:id="rId7" imgW="330120" imgH="203040" progId="Equation.DSMT4">
                  <p:embed/>
                </p:oleObj>
              </mc:Choice>
              <mc:Fallback>
                <p:oleObj name="Equation" r:id="rId7" imgW="3301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64800" y="1652905"/>
                        <a:ext cx="65087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14">
            <a:extLst>
              <a:ext uri="{FF2B5EF4-FFF2-40B4-BE49-F238E27FC236}">
                <a16:creationId xmlns="" xmlns:a16="http://schemas.microsoft.com/office/drawing/2014/main" id="{BFA02B7A-0A9F-4D7C-B8C1-F21B14280B0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736601" y="2093800"/>
            <a:ext cx="5571836" cy="383469"/>
          </a:xfrm>
        </p:spPr>
        <p:txBody>
          <a:bodyPr/>
          <a:lstStyle/>
          <a:p>
            <a:r>
              <a:rPr lang="en-US" altLang="en-US" dirty="0"/>
              <a:t>that is exactly 1. (See Figures 6 and 7.)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499E4D1D-EC7F-4BB7-9F79-F9E174CB1046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3618065" y="5839525"/>
            <a:ext cx="876304" cy="226034"/>
          </a:xfrm>
        </p:spPr>
        <p:txBody>
          <a:bodyPr/>
          <a:lstStyle/>
          <a:p>
            <a:r>
              <a:rPr lang="en-US" altLang="en-US" sz="1200" b="1" dirty="0"/>
              <a:t>Figure 6</a:t>
            </a:r>
          </a:p>
        </p:txBody>
      </p:sp>
      <p:pic>
        <p:nvPicPr>
          <p:cNvPr id="26" name="Content Placeholder 25" descr="The family of exponential functions is graphed on the x y coordinate plane. The curves y =e^x, y = 2^x, and y = 3^x rise away from the negative x axis, pass through (0, 1) and continue to rise with increasing steepness. ">
            <a:extLst>
              <a:ext uri="{FF2B5EF4-FFF2-40B4-BE49-F238E27FC236}">
                <a16:creationId xmlns="" xmlns:a16="http://schemas.microsoft.com/office/drawing/2014/main" id="{579B4AB5-D952-4E30-ADC8-79F4F16F3DC2}"/>
              </a:ext>
            </a:extLst>
          </p:cNvPr>
          <p:cNvPicPr>
            <a:picLocks noGrp="1" noChangeAspect="1"/>
          </p:cNvPicPr>
          <p:nvPr>
            <p:ph sz="quarter" idx="29"/>
          </p:nvPr>
        </p:nvPicPr>
        <p:blipFill>
          <a:blip r:embed="rId9"/>
          <a:stretch>
            <a:fillRect/>
          </a:stretch>
        </p:blipFill>
        <p:spPr>
          <a:xfrm>
            <a:off x="2054178" y="2599690"/>
            <a:ext cx="3688609" cy="2642870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="" xmlns:a16="http://schemas.microsoft.com/office/drawing/2014/main" id="{496E15B0-B64D-4407-9C03-3D4623A36D47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334892" y="5813173"/>
            <a:ext cx="875266" cy="252386"/>
          </a:xfrm>
        </p:spPr>
        <p:txBody>
          <a:bodyPr/>
          <a:lstStyle/>
          <a:p>
            <a:r>
              <a:rPr lang="en-US" altLang="en-US" sz="1200" b="1" dirty="0"/>
              <a:t>Figure 7</a:t>
            </a:r>
          </a:p>
        </p:txBody>
      </p:sp>
      <p:pic>
        <p:nvPicPr>
          <p:cNvPr id="27" name="Content Placeholder 26" descr="The curve of y = e^x is graphed on the x y coordinate plane. The slope at (0, 1) = 1. The slope at a point (x, e^x) = e^x.">
            <a:extLst>
              <a:ext uri="{FF2B5EF4-FFF2-40B4-BE49-F238E27FC236}">
                <a16:creationId xmlns="" xmlns:a16="http://schemas.microsoft.com/office/drawing/2014/main" id="{6732D56D-9275-4D27-B989-E4B84E37B1F4}"/>
              </a:ext>
            </a:extLst>
          </p:cNvPr>
          <p:cNvPicPr>
            <a:picLocks noGrp="1" noChangeAspect="1"/>
          </p:cNvPicPr>
          <p:nvPr>
            <p:ph sz="quarter" idx="31"/>
          </p:nvPr>
        </p:nvPicPr>
        <p:blipFill>
          <a:blip r:embed="rId10"/>
          <a:stretch>
            <a:fillRect/>
          </a:stretch>
        </p:blipFill>
        <p:spPr>
          <a:xfrm>
            <a:off x="6598832" y="2599690"/>
            <a:ext cx="3472119" cy="264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39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D300E5-EBB0-415D-8546-9B1B79E39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Exponential Functions </a:t>
            </a:r>
            <a:r>
              <a:rPr lang="en-US" altLang="en-US" b="0" dirty="0"/>
              <a:t>(7 of 7)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D8BA0F-0100-4CEE-A389-C52CA2D3FCF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4020305" cy="382812"/>
          </a:xfrm>
        </p:spPr>
        <p:txBody>
          <a:bodyPr/>
          <a:lstStyle/>
          <a:p>
            <a:r>
              <a:rPr lang="en-US" altLang="en-US" dirty="0"/>
              <a:t>If we put </a:t>
            </a:r>
            <a:r>
              <a:rPr lang="en-US" altLang="en-US" i="1" dirty="0"/>
              <a:t>b</a:t>
            </a:r>
            <a:r>
              <a:rPr lang="en-US" altLang="en-US" dirty="0"/>
              <a:t> = </a:t>
            </a:r>
            <a:r>
              <a:rPr lang="en-US" altLang="en-US" i="1" dirty="0"/>
              <a:t>e</a:t>
            </a:r>
            <a:r>
              <a:rPr lang="en-US" altLang="en-US" dirty="0"/>
              <a:t> and, therefore,</a:t>
            </a:r>
          </a:p>
        </p:txBody>
      </p:sp>
      <p:graphicFrame>
        <p:nvGraphicFramePr>
          <p:cNvPr id="5" name="Content Placeholder 4" descr="f prime(0) = 1"/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3334999061"/>
              </p:ext>
            </p:extLst>
          </p:nvPr>
        </p:nvGraphicFramePr>
        <p:xfrm>
          <a:off x="4792663" y="1266825"/>
          <a:ext cx="10525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47" name="Equation" r:id="rId3" imgW="545760" imgH="203040" progId="Equation.DSMT4">
                  <p:embed/>
                </p:oleObj>
              </mc:Choice>
              <mc:Fallback>
                <p:oleObj name="Equation" r:id="rId3" imgW="545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2663" y="1266825"/>
                        <a:ext cx="1052512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ontent Placeholder 6"/>
          <p:cNvSpPr>
            <a:spLocks noGrp="1"/>
          </p:cNvSpPr>
          <p:nvPr>
            <p:ph sz="quarter" idx="29"/>
          </p:nvPr>
        </p:nvSpPr>
        <p:spPr>
          <a:xfrm>
            <a:off x="5920509" y="1293635"/>
            <a:ext cx="5310908" cy="378227"/>
          </a:xfrm>
        </p:spPr>
        <p:txBody>
          <a:bodyPr/>
          <a:lstStyle/>
          <a:p>
            <a:r>
              <a:rPr lang="en-US" altLang="en-US" dirty="0"/>
              <a:t>in Equation 4, it becomes the following</a:t>
            </a:r>
            <a:endParaRPr lang="en-US" dirty="0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30"/>
          </p:nvPr>
        </p:nvSpPr>
        <p:spPr>
          <a:xfrm>
            <a:off x="730309" y="1681741"/>
            <a:ext cx="4466962" cy="378226"/>
          </a:xfrm>
        </p:spPr>
        <p:txBody>
          <a:bodyPr/>
          <a:lstStyle/>
          <a:p>
            <a:r>
              <a:rPr lang="en-US" altLang="en-US" dirty="0"/>
              <a:t>important differentiation formula.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91EA255-2D65-412F-8BEA-553815C023F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600" y="2252385"/>
            <a:ext cx="7105073" cy="404322"/>
          </a:xfrm>
        </p:spPr>
        <p:txBody>
          <a:bodyPr/>
          <a:lstStyle/>
          <a:p>
            <a:r>
              <a:rPr lang="de-DE" b="1" dirty="0">
                <a:solidFill>
                  <a:srgbClr val="EF2E24"/>
                </a:solidFill>
              </a:rPr>
              <a:t>Derivative</a:t>
            </a:r>
            <a:r>
              <a:rPr lang="en-US" b="1" dirty="0">
                <a:solidFill>
                  <a:srgbClr val="EF2E24"/>
                </a:solidFill>
              </a:rPr>
              <a:t> of the Natural Exponential Function</a:t>
            </a:r>
          </a:p>
        </p:txBody>
      </p:sp>
      <p:graphicFrame>
        <p:nvGraphicFramePr>
          <p:cNvPr id="12" name="Content Placeholder 11" descr="(d∕(d x))(e^x) = (e^x)">
            <a:extLst>
              <a:ext uri="{FF2B5EF4-FFF2-40B4-BE49-F238E27FC236}">
                <a16:creationId xmlns="" xmlns:a16="http://schemas.microsoft.com/office/drawing/2014/main" id="{E8FF5116-5EB4-4E5A-BA95-BA92D4EC3EF3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2176494087"/>
              </p:ext>
            </p:extLst>
          </p:nvPr>
        </p:nvGraphicFramePr>
        <p:xfrm>
          <a:off x="5514109" y="2803365"/>
          <a:ext cx="1552597" cy="703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48" name="Equation" r:id="rId5" imgW="1625400" imgH="736560" progId="Equation.DSMT4">
                  <p:embed/>
                </p:oleObj>
              </mc:Choice>
              <mc:Fallback>
                <p:oleObj name="Equation" r:id="rId5" imgW="1625400" imgH="7365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26FB283E-AEC3-455B-8609-1D5B424C1D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14109" y="2803365"/>
                        <a:ext cx="1552597" cy="703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65EE785-D9BC-4730-9BAE-E205D5C3387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730309" y="3868664"/>
            <a:ext cx="4026596" cy="294109"/>
          </a:xfrm>
        </p:spPr>
        <p:txBody>
          <a:bodyPr/>
          <a:lstStyle/>
          <a:p>
            <a:r>
              <a:rPr lang="en-US" altLang="en-US" dirty="0"/>
              <a:t>Thus the exponential function</a:t>
            </a:r>
            <a:endParaRPr lang="en-US" dirty="0"/>
          </a:p>
        </p:txBody>
      </p:sp>
      <p:graphicFrame>
        <p:nvGraphicFramePr>
          <p:cNvPr id="14" name="Content Placeholder 13" descr="f(x) = e^x">
            <a:extLst>
              <a:ext uri="{FF2B5EF4-FFF2-40B4-BE49-F238E27FC236}">
                <a16:creationId xmlns="" xmlns:a16="http://schemas.microsoft.com/office/drawing/2014/main" id="{4A4D2D03-60CA-4258-95DA-37C2E43F06BB}"/>
              </a:ext>
            </a:extLst>
          </p:cNvPr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570847571"/>
              </p:ext>
            </p:extLst>
          </p:nvPr>
        </p:nvGraphicFramePr>
        <p:xfrm>
          <a:off x="4749569" y="3822205"/>
          <a:ext cx="1231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49" name="Equation" r:id="rId7" imgW="1231560" imgH="457200" progId="Equation.DSMT4">
                  <p:embed/>
                </p:oleObj>
              </mc:Choice>
              <mc:Fallback>
                <p:oleObj name="Equation" r:id="rId7" imgW="1231560" imgH="4572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="" xmlns:a16="http://schemas.microsoft.com/office/drawing/2014/main" id="{EFB8F181-A4B0-423C-9921-2A7943C2F0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49569" y="3822205"/>
                        <a:ext cx="12319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BAD095FD-27B2-4A20-A4AE-DC9D0538E734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6067727" y="3853730"/>
            <a:ext cx="4429257" cy="364715"/>
          </a:xfrm>
        </p:spPr>
        <p:txBody>
          <a:bodyPr/>
          <a:lstStyle/>
          <a:p>
            <a:r>
              <a:rPr lang="en-US" altLang="en-US" dirty="0"/>
              <a:t>has the property that it is its own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64E09343-7142-4393-AA1C-FCEAA58FB85D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36600" y="4256530"/>
            <a:ext cx="8527473" cy="333514"/>
          </a:xfrm>
        </p:spPr>
        <p:txBody>
          <a:bodyPr/>
          <a:lstStyle/>
          <a:p>
            <a:r>
              <a:rPr lang="en-US" altLang="en-US" dirty="0"/>
              <a:t>derivative. The geometrical significance of this fact is that the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C11CF4AA-1651-41AE-AF97-6EE459A8441B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736600" y="4662246"/>
            <a:ext cx="4777509" cy="333514"/>
          </a:xfrm>
        </p:spPr>
        <p:txBody>
          <a:bodyPr/>
          <a:lstStyle/>
          <a:p>
            <a:r>
              <a:rPr lang="en-US" altLang="en-US" dirty="0"/>
              <a:t>slope of a tangent line to the curve</a:t>
            </a:r>
            <a:endParaRPr lang="en-US" dirty="0"/>
          </a:p>
        </p:txBody>
      </p:sp>
      <p:graphicFrame>
        <p:nvGraphicFramePr>
          <p:cNvPr id="24" name="Content Placeholder 23" descr="y = e^x">
            <a:extLst>
              <a:ext uri="{FF2B5EF4-FFF2-40B4-BE49-F238E27FC236}">
                <a16:creationId xmlns="" xmlns:a16="http://schemas.microsoft.com/office/drawing/2014/main" id="{337CC72D-B018-484D-9464-0FABCFDF1A65}"/>
              </a:ext>
            </a:extLst>
          </p:cNvPr>
          <p:cNvGraphicFramePr>
            <a:graphicFrameLocks noGrp="1" noChangeAspect="1"/>
          </p:cNvGraphicFramePr>
          <p:nvPr>
            <p:ph sz="quarter" idx="34"/>
            <p:extLst>
              <p:ext uri="{D42A27DB-BD31-4B8C-83A1-F6EECF244321}">
                <p14:modId xmlns:p14="http://schemas.microsoft.com/office/powerpoint/2010/main" val="3710571810"/>
              </p:ext>
            </p:extLst>
          </p:nvPr>
        </p:nvGraphicFramePr>
        <p:xfrm>
          <a:off x="5456555" y="4604848"/>
          <a:ext cx="83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50" name="Equation" r:id="rId9" imgW="838080" imgH="406080" progId="Equation.DSMT4">
                  <p:embed/>
                </p:oleObj>
              </mc:Choice>
              <mc:Fallback>
                <p:oleObj name="Equation" r:id="rId9" imgW="838080" imgH="40608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="" xmlns:a16="http://schemas.microsoft.com/office/drawing/2014/main" id="{A76DD68E-CECE-4E70-9CEA-9AA61C1AD7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56555" y="4604848"/>
                        <a:ext cx="838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="" xmlns:a16="http://schemas.microsoft.com/office/drawing/2014/main" id="{368D0353-F48D-4138-A817-406F641EB4AE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6405362" y="4655040"/>
            <a:ext cx="1436311" cy="340720"/>
          </a:xfrm>
        </p:spPr>
        <p:txBody>
          <a:bodyPr/>
          <a:lstStyle/>
          <a:p>
            <a:r>
              <a:rPr lang="en-US" dirty="0"/>
              <a:t>at a point</a:t>
            </a:r>
          </a:p>
        </p:txBody>
      </p:sp>
      <p:graphicFrame>
        <p:nvGraphicFramePr>
          <p:cNvPr id="25" name="Content Placeholder 23" descr="(x, e^x)">
            <a:extLst>
              <a:ext uri="{FF2B5EF4-FFF2-40B4-BE49-F238E27FC236}">
                <a16:creationId xmlns="" xmlns:a16="http://schemas.microsoft.com/office/drawing/2014/main" id="{337CC72D-B018-484D-9464-0FABCFDF1A65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438993468"/>
              </p:ext>
            </p:extLst>
          </p:nvPr>
        </p:nvGraphicFramePr>
        <p:xfrm>
          <a:off x="7741920" y="4605338"/>
          <a:ext cx="82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51" name="Equation" r:id="rId11" imgW="825480" imgH="406080" progId="Equation.DSMT4">
                  <p:embed/>
                </p:oleObj>
              </mc:Choice>
              <mc:Fallback>
                <p:oleObj name="Equation" r:id="rId11" imgW="8254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41920" y="4605338"/>
                        <a:ext cx="8255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C2EE426F-9403-4179-912B-8E412DC16F98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36599" y="5068255"/>
            <a:ext cx="10007601" cy="333514"/>
          </a:xfrm>
        </p:spPr>
        <p:txBody>
          <a:bodyPr/>
          <a:lstStyle/>
          <a:p>
            <a:r>
              <a:rPr lang="en-US" altLang="en-US" dirty="0"/>
              <a:t>is equal to the </a:t>
            </a:r>
            <a:r>
              <a:rPr lang="en-US" altLang="en-US" i="1" dirty="0"/>
              <a:t>y</a:t>
            </a:r>
            <a:r>
              <a:rPr lang="en-US" altLang="en-US" dirty="0"/>
              <a:t>-coordinate of the  point (see Figure 7).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01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F1EF5E-6771-4465-876B-AFE73A75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48AF5D-36C0-48BE-A8A9-FF04B3892DA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277337" cy="411840"/>
          </a:xfrm>
        </p:spPr>
        <p:txBody>
          <a:bodyPr/>
          <a:lstStyle/>
          <a:p>
            <a:r>
              <a:rPr lang="en-US" altLang="en-US" dirty="0"/>
              <a:t>If</a:t>
            </a:r>
            <a:endParaRPr lang="en-US" dirty="0"/>
          </a:p>
        </p:txBody>
      </p:sp>
      <p:graphicFrame>
        <p:nvGraphicFramePr>
          <p:cNvPr id="12" name="Content Placeholder 11" descr="f (x) = (e^x) minus x&#10;">
            <a:extLst>
              <a:ext uri="{FF2B5EF4-FFF2-40B4-BE49-F238E27FC236}">
                <a16:creationId xmlns="" xmlns:a16="http://schemas.microsoft.com/office/drawing/2014/main" id="{C4AA75E4-6A1E-4C8D-A63F-5182EB0277B9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80984119"/>
              </p:ext>
            </p:extLst>
          </p:nvPr>
        </p:nvGraphicFramePr>
        <p:xfrm>
          <a:off x="1014413" y="1243013"/>
          <a:ext cx="177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98" name="Equation" r:id="rId3" imgW="1777680" imgH="457200" progId="Equation.DSMT4">
                  <p:embed/>
                </p:oleObj>
              </mc:Choice>
              <mc:Fallback>
                <p:oleObj name="Equation" r:id="rId3" imgW="1777680" imgH="4572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5BE98A10-AE7E-4A4D-8CD5-C13D6EE840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4413" y="1243013"/>
                        <a:ext cx="1778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Content Placeholder 3" descr="find f prime and f prime prime. Compare the graphs of f and f prime."/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3460936020"/>
              </p:ext>
            </p:extLst>
          </p:nvPr>
        </p:nvGraphicFramePr>
        <p:xfrm>
          <a:off x="2852738" y="1308100"/>
          <a:ext cx="62944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99" name="Equation" r:id="rId5" imgW="3149280" imgH="203040" progId="Equation.DSMT4">
                  <p:embed/>
                </p:oleObj>
              </mc:Choice>
              <mc:Fallback>
                <p:oleObj name="Equation" r:id="rId5" imgW="3149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52738" y="1308100"/>
                        <a:ext cx="6294437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A0630DB-F52A-4C46-8B20-9E0C45EFECC6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2010849"/>
            <a:ext cx="5110018" cy="104130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rgbClr val="0079C2"/>
                </a:solidFill>
              </a:rPr>
              <a:t>Solution: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Using the Difference Rule, we have</a:t>
            </a:r>
          </a:p>
        </p:txBody>
      </p:sp>
      <p:graphicFrame>
        <p:nvGraphicFramePr>
          <p:cNvPr id="14" name="Content Placeholder 13" descr="f prime (x) = (d∕(d x)((e^x) minus x))&#10;= ((d∕(d x))(e^x)) minus ((d∕(d x))(x))&#10;= ((e^x) minus 1)">
            <a:extLst>
              <a:ext uri="{FF2B5EF4-FFF2-40B4-BE49-F238E27FC236}">
                <a16:creationId xmlns="" xmlns:a16="http://schemas.microsoft.com/office/drawing/2014/main" id="{DF725D7A-04A2-49F4-9714-18D3AC66B654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91541744"/>
              </p:ext>
            </p:extLst>
          </p:nvPr>
        </p:nvGraphicFramePr>
        <p:xfrm>
          <a:off x="3760788" y="3365500"/>
          <a:ext cx="3948112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00" name="Equation" r:id="rId7" imgW="3822480" imgH="2019240" progId="Equation.DSMT4">
                  <p:embed/>
                </p:oleObj>
              </mc:Choice>
              <mc:Fallback>
                <p:oleObj name="Equation" r:id="rId7" imgW="3822480" imgH="20192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="" xmlns:a16="http://schemas.microsoft.com/office/drawing/2014/main" id="{AE854C11-B9B6-4154-AB1D-C3D8C23CBB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60788" y="3365500"/>
                        <a:ext cx="3948112" cy="208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1332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A5EAD6-4805-4B12-9188-B10463D2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8 – Solution </a:t>
            </a:r>
            <a:r>
              <a:rPr lang="en-US" altLang="en-US" b="0" baseline="0" dirty="0"/>
              <a:t>(1 of 2)</a:t>
            </a:r>
            <a:endParaRPr lang="en-US" b="0" baseline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2163176-28A4-49AD-B4E9-04DBCEC33B0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1" y="1289050"/>
            <a:ext cx="7197436" cy="391968"/>
          </a:xfrm>
        </p:spPr>
        <p:txBody>
          <a:bodyPr/>
          <a:lstStyle/>
          <a:p>
            <a:r>
              <a:rPr lang="en-US" altLang="en-US" dirty="0"/>
              <a:t>We defined the second derivative as the derivative of</a:t>
            </a:r>
          </a:p>
        </p:txBody>
      </p:sp>
      <p:graphicFrame>
        <p:nvGraphicFramePr>
          <p:cNvPr id="7" name="Content Placeholder 6" descr="f prime, so"/>
          <p:cNvGraphicFramePr>
            <a:graphicFrameLocks noGrp="1" noChangeAspect="1"/>
          </p:cNvGraphicFramePr>
          <p:nvPr>
            <p:ph sz="quarter" idx="25"/>
            <p:extLst>
              <p:ext uri="{D42A27DB-BD31-4B8C-83A1-F6EECF244321}">
                <p14:modId xmlns:p14="http://schemas.microsoft.com/office/powerpoint/2010/main" val="1213512556"/>
              </p:ext>
            </p:extLst>
          </p:nvPr>
        </p:nvGraphicFramePr>
        <p:xfrm>
          <a:off x="7956550" y="1271588"/>
          <a:ext cx="7635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97" name="Equation" r:id="rId3" imgW="380880" imgH="203040" progId="Equation.DSMT4">
                  <p:embed/>
                </p:oleObj>
              </mc:Choice>
              <mc:Fallback>
                <p:oleObj name="Equation" r:id="rId3" imgW="380880" imgH="2030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6550" y="1271588"/>
                        <a:ext cx="763588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7" descr="f prime prime (x) = (d∕(d x))((e^x) minus 1)&#10;= ((d∕(d x)) (e^x)) minus ((d∕(d x))(1))&#10;= e^x">
            <a:extLst>
              <a:ext uri="{FF2B5EF4-FFF2-40B4-BE49-F238E27FC236}">
                <a16:creationId xmlns="" xmlns:a16="http://schemas.microsoft.com/office/drawing/2014/main" id="{7347E5DB-8D88-409D-979D-474C396B1758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2474296987"/>
              </p:ext>
            </p:extLst>
          </p:nvPr>
        </p:nvGraphicFramePr>
        <p:xfrm>
          <a:off x="3929409" y="1835001"/>
          <a:ext cx="3370551" cy="179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98" name="Equation" r:id="rId5" imgW="3784320" imgH="2019240" progId="Equation.DSMT4">
                  <p:embed/>
                </p:oleObj>
              </mc:Choice>
              <mc:Fallback>
                <p:oleObj name="Equation" r:id="rId5" imgW="3784320" imgH="20192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="" xmlns:a16="http://schemas.microsoft.com/office/drawing/2014/main" id="{0051168E-51CE-465D-A45A-E712F374D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9409" y="1835001"/>
                        <a:ext cx="3370551" cy="1799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279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8 – Solution </a:t>
            </a:r>
            <a:r>
              <a:rPr lang="en-US" altLang="en-US" b="0" dirty="0"/>
              <a:t>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4287982" cy="345786"/>
          </a:xfrm>
        </p:spPr>
        <p:txBody>
          <a:bodyPr/>
          <a:lstStyle/>
          <a:p>
            <a:r>
              <a:rPr lang="en-US" altLang="en-US" dirty="0"/>
              <a:t>The function </a:t>
            </a:r>
            <a:r>
              <a:rPr lang="en-US" altLang="en-US" i="1" dirty="0"/>
              <a:t>f </a:t>
            </a:r>
            <a:r>
              <a:rPr lang="en-US" altLang="en-US" dirty="0"/>
              <a:t>and its derivative</a:t>
            </a:r>
            <a:endParaRPr lang="en-US" dirty="0"/>
          </a:p>
        </p:txBody>
      </p:sp>
      <p:graphicFrame>
        <p:nvGraphicFramePr>
          <p:cNvPr id="19" name="Content Placeholder 18" descr="f prime"/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1260898434"/>
              </p:ext>
            </p:extLst>
          </p:nvPr>
        </p:nvGraphicFramePr>
        <p:xfrm>
          <a:off x="5019675" y="1274763"/>
          <a:ext cx="300038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54" name="Equation" r:id="rId3" imgW="139680" imgH="164880" progId="Equation.DSMT4">
                  <p:embed/>
                </p:oleObj>
              </mc:Choice>
              <mc:Fallback>
                <p:oleObj name="Equation" r:id="rId3" imgW="1396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9675" y="1274763"/>
                        <a:ext cx="300038" cy="354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24"/>
          </p:nvPr>
        </p:nvSpPr>
        <p:spPr>
          <a:xfrm>
            <a:off x="5357091" y="1289051"/>
            <a:ext cx="3509818" cy="345785"/>
          </a:xfrm>
        </p:spPr>
        <p:txBody>
          <a:bodyPr/>
          <a:lstStyle/>
          <a:p>
            <a:r>
              <a:rPr lang="en-US" altLang="en-US" dirty="0"/>
              <a:t>are graphed in Figure 8.</a:t>
            </a:r>
            <a:endParaRPr lang="en-US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="" xmlns:a16="http://schemas.microsoft.com/office/drawing/2014/main" id="{A231A33E-1EFA-4826-889D-A052B1286589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006893" y="4050698"/>
            <a:ext cx="899365" cy="257144"/>
          </a:xfrm>
        </p:spPr>
        <p:txBody>
          <a:bodyPr/>
          <a:lstStyle/>
          <a:p>
            <a:r>
              <a:rPr lang="en-US" altLang="en-US" sz="1200" b="1" dirty="0"/>
              <a:t>Figure 8</a:t>
            </a:r>
          </a:p>
        </p:txBody>
      </p:sp>
      <p:pic>
        <p:nvPicPr>
          <p:cNvPr id="23" name="Content Placeholder 10" descr="The graphs of f and f prime are plotted in a [negative 1.5, 1.5] by [negative 1, 3] display window. The curve of f falls through the second quadrant to (0, 1), then rises with increasing steepness. The graph of f prime rises with increasing steepness from the third to the first quadrant, passing through the origin.">
            <a:extLst>
              <a:ext uri="{FF2B5EF4-FFF2-40B4-BE49-F238E27FC236}">
                <a16:creationId xmlns="" xmlns:a16="http://schemas.microsoft.com/office/drawing/2014/main" id="{ED4A0DCD-68B9-411F-A074-8345E744EA56}"/>
              </a:ext>
            </a:extLst>
          </p:cNvPr>
          <p:cNvPicPr>
            <a:picLocks noGrp="1" noChangeAspect="1"/>
          </p:cNvPicPr>
          <p:nvPr>
            <p:ph sz="quarter" idx="26"/>
          </p:nvPr>
        </p:nvPicPr>
        <p:blipFill>
          <a:blip r:embed="rId5"/>
          <a:stretch>
            <a:fillRect/>
          </a:stretch>
        </p:blipFill>
        <p:spPr>
          <a:xfrm>
            <a:off x="4912361" y="1805622"/>
            <a:ext cx="2799079" cy="211704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25"/>
          </p:nvPr>
        </p:nvSpPr>
        <p:spPr>
          <a:xfrm>
            <a:off x="736600" y="4632327"/>
            <a:ext cx="11095182" cy="341188"/>
          </a:xfrm>
        </p:spPr>
        <p:txBody>
          <a:bodyPr/>
          <a:lstStyle/>
          <a:p>
            <a:r>
              <a:rPr lang="en-US" altLang="en-US" dirty="0"/>
              <a:t>Notice that </a:t>
            </a:r>
            <a:r>
              <a:rPr lang="en-US" altLang="en-US" i="1" dirty="0"/>
              <a:t>f</a:t>
            </a:r>
            <a:r>
              <a:rPr lang="en-US" altLang="en-US" dirty="0"/>
              <a:t> has a horizontal tangent when </a:t>
            </a:r>
            <a:r>
              <a:rPr lang="en-US" altLang="en-US" i="1" dirty="0"/>
              <a:t>x</a:t>
            </a:r>
            <a:r>
              <a:rPr lang="en-US" altLang="en-US" dirty="0"/>
              <a:t> = 0; this corresponds to the fact that</a:t>
            </a:r>
            <a:endParaRPr lang="en-US" dirty="0"/>
          </a:p>
        </p:txBody>
      </p:sp>
      <p:graphicFrame>
        <p:nvGraphicFramePr>
          <p:cNvPr id="20" name="Content Placeholder 18" descr="f prime(0) = 0."/>
          <p:cNvGraphicFramePr>
            <a:graphicFrameLocks noGrp="1" noChangeAspect="1"/>
          </p:cNvGraphicFramePr>
          <p:nvPr>
            <p:ph sz="quarter" idx="29"/>
            <p:extLst>
              <p:ext uri="{D42A27DB-BD31-4B8C-83A1-F6EECF244321}">
                <p14:modId xmlns:p14="http://schemas.microsoft.com/office/powerpoint/2010/main" val="961704338"/>
              </p:ext>
            </p:extLst>
          </p:nvPr>
        </p:nvGraphicFramePr>
        <p:xfrm>
          <a:off x="727075" y="4987925"/>
          <a:ext cx="11779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55" name="Equation" r:id="rId6" imgW="609480" imgH="203040" progId="Equation.DSMT4">
                  <p:embed/>
                </p:oleObj>
              </mc:Choice>
              <mc:Fallback>
                <p:oleObj name="Equation" r:id="rId6" imgW="609480" imgH="203040" progId="Equation.DSMT4">
                  <p:embed/>
                  <p:pic>
                    <p:nvPicPr>
                      <p:cNvPr id="19" name="Content Placeholder 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7075" y="4987925"/>
                        <a:ext cx="1177925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quarter" idx="31"/>
          </p:nvPr>
        </p:nvSpPr>
        <p:spPr>
          <a:xfrm>
            <a:off x="1967347" y="5007460"/>
            <a:ext cx="3560052" cy="370592"/>
          </a:xfrm>
        </p:spPr>
        <p:txBody>
          <a:bodyPr/>
          <a:lstStyle/>
          <a:p>
            <a:r>
              <a:rPr lang="en-US" altLang="en-US" dirty="0"/>
              <a:t>Notice also that, for </a:t>
            </a:r>
            <a:r>
              <a:rPr lang="en-US" altLang="en-US" i="1" dirty="0"/>
              <a:t>x</a:t>
            </a:r>
            <a:r>
              <a:rPr lang="en-US" altLang="en-US" dirty="0"/>
              <a:t> &gt; 0,</a:t>
            </a:r>
            <a:endParaRPr lang="en-US" dirty="0"/>
          </a:p>
        </p:txBody>
      </p:sp>
      <p:graphicFrame>
        <p:nvGraphicFramePr>
          <p:cNvPr id="21" name="Content Placeholder 18" descr="f prime(x)"/>
          <p:cNvGraphicFramePr>
            <a:graphicFrameLocks noGrp="1" noChangeAspect="1"/>
          </p:cNvGraphicFramePr>
          <p:nvPr>
            <p:ph sz="quarter" idx="30"/>
            <p:extLst>
              <p:ext uri="{D42A27DB-BD31-4B8C-83A1-F6EECF244321}">
                <p14:modId xmlns:p14="http://schemas.microsoft.com/office/powerpoint/2010/main" val="3162294017"/>
              </p:ext>
            </p:extLst>
          </p:nvPr>
        </p:nvGraphicFramePr>
        <p:xfrm>
          <a:off x="5486400" y="4974273"/>
          <a:ext cx="6731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56" name="Equation" r:id="rId8" imgW="342720" imgH="203040" progId="Equation.DSMT4">
                  <p:embed/>
                </p:oleObj>
              </mc:Choice>
              <mc:Fallback>
                <p:oleObj name="Equation" r:id="rId8" imgW="342720" imgH="203040" progId="Equation.DSMT4">
                  <p:embed/>
                  <p:pic>
                    <p:nvPicPr>
                      <p:cNvPr id="20" name="Content Placeholder 1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86400" y="4974273"/>
                        <a:ext cx="673100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33"/>
          </p:nvPr>
        </p:nvSpPr>
        <p:spPr>
          <a:xfrm>
            <a:off x="6175928" y="5012755"/>
            <a:ext cx="4261164" cy="347496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dirty="0"/>
              <a:t>is positive and </a:t>
            </a:r>
            <a:r>
              <a:rPr lang="en-US" altLang="en-US" i="1" dirty="0"/>
              <a:t>f</a:t>
            </a:r>
            <a:r>
              <a:rPr lang="en-US" altLang="en-US" dirty="0"/>
              <a:t> is increasing. 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32"/>
          </p:nvPr>
        </p:nvSpPr>
        <p:spPr>
          <a:xfrm>
            <a:off x="727364" y="5419687"/>
            <a:ext cx="1646381" cy="361356"/>
          </a:xfrm>
        </p:spPr>
        <p:txBody>
          <a:bodyPr/>
          <a:lstStyle/>
          <a:p>
            <a:r>
              <a:rPr lang="en-US" altLang="en-US" dirty="0"/>
              <a:t>When </a:t>
            </a:r>
            <a:r>
              <a:rPr lang="en-US" altLang="en-US" i="1" dirty="0"/>
              <a:t>x</a:t>
            </a:r>
            <a:r>
              <a:rPr lang="en-US" altLang="en-US" dirty="0"/>
              <a:t> &lt; 0,</a:t>
            </a:r>
            <a:endParaRPr lang="en-US" dirty="0"/>
          </a:p>
        </p:txBody>
      </p:sp>
      <p:graphicFrame>
        <p:nvGraphicFramePr>
          <p:cNvPr id="22" name="Content Placeholder 18" descr="f prime(x)"/>
          <p:cNvGraphicFramePr>
            <a:graphicFrameLocks noGrp="1" noChangeAspect="1"/>
          </p:cNvGraphicFramePr>
          <p:nvPr>
            <p:ph sz="quarter" idx="35"/>
            <p:extLst>
              <p:ext uri="{D42A27DB-BD31-4B8C-83A1-F6EECF244321}">
                <p14:modId xmlns:p14="http://schemas.microsoft.com/office/powerpoint/2010/main" val="4068696757"/>
              </p:ext>
            </p:extLst>
          </p:nvPr>
        </p:nvGraphicFramePr>
        <p:xfrm>
          <a:off x="2403475" y="5414328"/>
          <a:ext cx="6540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57" name="Equation" r:id="rId10" imgW="342720" imgH="203040" progId="Equation.DSMT4">
                  <p:embed/>
                </p:oleObj>
              </mc:Choice>
              <mc:Fallback>
                <p:oleObj name="Equation" r:id="rId10" imgW="342720" imgH="203040" progId="Equation.DSMT4">
                  <p:embed/>
                  <p:pic>
                    <p:nvPicPr>
                      <p:cNvPr id="21" name="Content Placeholder 1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03475" y="5414328"/>
                        <a:ext cx="6540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2"/>
          <p:cNvSpPr>
            <a:spLocks noGrp="1"/>
          </p:cNvSpPr>
          <p:nvPr>
            <p:ph sz="quarter" idx="34"/>
          </p:nvPr>
        </p:nvSpPr>
        <p:spPr>
          <a:xfrm>
            <a:off x="3087116" y="5427992"/>
            <a:ext cx="4195618" cy="407987"/>
          </a:xfrm>
        </p:spPr>
        <p:txBody>
          <a:bodyPr/>
          <a:lstStyle/>
          <a:p>
            <a:r>
              <a:rPr lang="en-US" altLang="en-US" dirty="0"/>
              <a:t>is negative and </a:t>
            </a:r>
            <a:r>
              <a:rPr lang="en-US" altLang="en-US" i="1" dirty="0"/>
              <a:t>f </a:t>
            </a:r>
            <a:r>
              <a:rPr lang="en-US" altLang="en-US" dirty="0"/>
              <a:t>is decreasing.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7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3092EA-058E-454A-8813-75852D40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3000" dirty="0"/>
              <a:t>Derivatives of Polynomials and Exponential Functions (1 of 1)</a:t>
            </a:r>
            <a:endParaRPr lang="en-US" sz="30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67D22F-505B-4DEE-B9CB-33ECA2EC7BD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9461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In this section we learn how to differentiate constant functions, power functions, polynomials, and exponential functions.</a:t>
            </a:r>
          </a:p>
        </p:txBody>
      </p:sp>
    </p:spTree>
    <p:extLst>
      <p:ext uri="{BB962C8B-B14F-4D97-AF65-F5344CB8AC3E}">
        <p14:creationId xmlns:p14="http://schemas.microsoft.com/office/powerpoint/2010/main" val="323262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439C50-9C46-4233-8285-16AF474E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3240"/>
            <a:ext cx="10515600" cy="654308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79C2"/>
                </a:solidFill>
              </a:rPr>
              <a:t>Constant Functions</a:t>
            </a:r>
          </a:p>
        </p:txBody>
      </p:sp>
    </p:spTree>
    <p:extLst>
      <p:ext uri="{BB962C8B-B14F-4D97-AF65-F5344CB8AC3E}">
        <p14:creationId xmlns:p14="http://schemas.microsoft.com/office/powerpoint/2010/main" val="182420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3092EA-058E-454A-8813-75852D40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048"/>
            <a:ext cx="10515600" cy="672105"/>
          </a:xfrm>
        </p:spPr>
        <p:txBody>
          <a:bodyPr/>
          <a:lstStyle/>
          <a:p>
            <a:r>
              <a:rPr lang="en-US" altLang="en-US" dirty="0"/>
              <a:t>Constant Functions (1 of 2)</a:t>
            </a:r>
            <a:endParaRPr lang="en-US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5F5DBF2-1A11-4C4A-9D2B-FAA5702892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36599" y="1306119"/>
            <a:ext cx="10730249" cy="12791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Let’s start with the simplest of all functions, the constant function </a:t>
            </a:r>
            <a:r>
              <a:rPr lang="en-US" altLang="en-US" i="1" dirty="0"/>
              <a:t>f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= </a:t>
            </a:r>
            <a:r>
              <a:rPr lang="en-US" altLang="en-US" i="1" dirty="0"/>
              <a:t>c</a:t>
            </a:r>
            <a:r>
              <a:rPr lang="en-US" alt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The graph of this function is the horizontal line </a:t>
            </a:r>
            <a:r>
              <a:rPr lang="en-US" altLang="en-US" i="1" dirty="0"/>
              <a:t>y</a:t>
            </a:r>
            <a:r>
              <a:rPr lang="en-US" altLang="en-US" dirty="0"/>
              <a:t> = </a:t>
            </a:r>
            <a:r>
              <a:rPr lang="en-US" altLang="en-US" i="1" dirty="0"/>
              <a:t>c</a:t>
            </a:r>
            <a:r>
              <a:rPr lang="en-US" altLang="en-US" dirty="0"/>
              <a:t>, which has slope 0, so we </a:t>
            </a:r>
            <a:br>
              <a:rPr lang="en-US" altLang="en-US" dirty="0"/>
            </a:br>
            <a:r>
              <a:rPr lang="en-US" altLang="en-US" dirty="0"/>
              <a:t>must have</a:t>
            </a:r>
          </a:p>
        </p:txBody>
      </p:sp>
      <p:graphicFrame>
        <p:nvGraphicFramePr>
          <p:cNvPr id="16" name="Content Placeholder 15" descr="f prime(x) =  0."/>
          <p:cNvGraphicFramePr>
            <a:graphicFrameLocks noGrp="1" noChangeAspect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3561228464"/>
              </p:ext>
            </p:extLst>
          </p:nvPr>
        </p:nvGraphicFramePr>
        <p:xfrm>
          <a:off x="2176145" y="2224088"/>
          <a:ext cx="11858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318" name="Equation" r:id="rId3" imgW="622080" imgH="203040" progId="Equation.DSMT4">
                  <p:embed/>
                </p:oleObj>
              </mc:Choice>
              <mc:Fallback>
                <p:oleObj name="Equation" r:id="rId3" imgW="622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6145" y="2224088"/>
                        <a:ext cx="1185863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8"/>
          <p:cNvSpPr>
            <a:spLocks noGrp="1"/>
          </p:cNvSpPr>
          <p:nvPr>
            <p:ph sz="quarter" idx="27"/>
          </p:nvPr>
        </p:nvSpPr>
        <p:spPr>
          <a:xfrm>
            <a:off x="3373020" y="2230922"/>
            <a:ext cx="2147720" cy="371516"/>
          </a:xfrm>
        </p:spPr>
        <p:txBody>
          <a:bodyPr/>
          <a:lstStyle/>
          <a:p>
            <a:r>
              <a:rPr lang="en-US" altLang="en-US" dirty="0"/>
              <a:t>(See Figure 1.)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30"/>
          </p:nvPr>
        </p:nvSpPr>
        <p:spPr>
          <a:xfrm>
            <a:off x="5293471" y="5867400"/>
            <a:ext cx="834396" cy="168834"/>
          </a:xfrm>
          <a:prstGeom prst="rect">
            <a:avLst/>
          </a:prstGeom>
        </p:spPr>
        <p:txBody>
          <a:bodyPr/>
          <a:lstStyle/>
          <a:p>
            <a:r>
              <a:rPr lang="en-US" altLang="en-US" sz="1200" b="1" dirty="0"/>
              <a:t>Figure 1</a:t>
            </a:r>
            <a:endParaRPr lang="en-US" sz="1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CD18213-AA6C-47F7-9AC4-7F1320B52D3E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421811" y="5272391"/>
            <a:ext cx="2926353" cy="475372"/>
          </a:xfrm>
        </p:spPr>
        <p:txBody>
          <a:bodyPr/>
          <a:lstStyle/>
          <a:p>
            <a:r>
              <a:rPr lang="en-US" altLang="en-US" sz="1400" dirty="0"/>
              <a:t>The graph of </a:t>
            </a:r>
            <a:r>
              <a:rPr lang="en-US" altLang="en-US" sz="1400" i="1" dirty="0"/>
              <a:t>f</a:t>
            </a:r>
            <a:r>
              <a:rPr lang="en-US" altLang="en-US" sz="400" i="1" dirty="0">
                <a:sym typeface="Symbol" panose="05050102010706020507" pitchFamily="18" charset="2"/>
              </a:rPr>
              <a:t> </a:t>
            </a:r>
            <a:r>
              <a:rPr lang="en-US" altLang="en-US" sz="1400" dirty="0"/>
              <a:t>(</a:t>
            </a:r>
            <a:r>
              <a:rPr lang="en-US" altLang="en-US" sz="1400" i="1" dirty="0"/>
              <a:t>x</a:t>
            </a:r>
            <a:r>
              <a:rPr lang="en-US" altLang="en-US" sz="1400" dirty="0"/>
              <a:t>) = </a:t>
            </a:r>
            <a:r>
              <a:rPr lang="en-US" altLang="en-US" sz="1400" i="1" dirty="0"/>
              <a:t>c</a:t>
            </a:r>
            <a:r>
              <a:rPr lang="en-US" altLang="en-US" sz="1400" dirty="0"/>
              <a:t> is the line </a:t>
            </a:r>
            <a:r>
              <a:rPr lang="en-US" altLang="en-US" sz="1400" i="1" dirty="0"/>
              <a:t>y</a:t>
            </a:r>
            <a:r>
              <a:rPr lang="en-US" altLang="en-US" sz="1400" dirty="0"/>
              <a:t> = </a:t>
            </a:r>
            <a:r>
              <a:rPr lang="en-US" altLang="en-US" sz="1400" i="1" dirty="0"/>
              <a:t>c</a:t>
            </a:r>
            <a:r>
              <a:rPr lang="en-US" altLang="en-US" sz="1400" dirty="0"/>
              <a:t>, so</a:t>
            </a:r>
          </a:p>
        </p:txBody>
      </p:sp>
      <p:graphicFrame>
        <p:nvGraphicFramePr>
          <p:cNvPr id="18" name="Content Placeholder 15" descr="f prime(x) =  0."/>
          <p:cNvGraphicFramePr>
            <a:graphicFrameLocks noGrp="1" noChangeAspect="1"/>
          </p:cNvGraphicFramePr>
          <p:nvPr>
            <p:ph sz="quarter" idx="29"/>
            <p:extLst>
              <p:ext uri="{D42A27DB-BD31-4B8C-83A1-F6EECF244321}">
                <p14:modId xmlns:p14="http://schemas.microsoft.com/office/powerpoint/2010/main" val="3599519415"/>
              </p:ext>
            </p:extLst>
          </p:nvPr>
        </p:nvGraphicFramePr>
        <p:xfrm>
          <a:off x="4665346" y="5483009"/>
          <a:ext cx="623887" cy="203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319" name="Equation" r:id="rId5" imgW="622080" imgH="203040" progId="Equation.DSMT4">
                  <p:embed/>
                </p:oleObj>
              </mc:Choice>
              <mc:Fallback>
                <p:oleObj name="Equation" r:id="rId5" imgW="622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65346" y="5483009"/>
                        <a:ext cx="623887" cy="203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Content Placeholder 10" descr="A horizontal line y = c is graphed on the x y coordinate plane. The slope of this line is 0 .">
            <a:extLst>
              <a:ext uri="{FF2B5EF4-FFF2-40B4-BE49-F238E27FC236}">
                <a16:creationId xmlns="" xmlns:a16="http://schemas.microsoft.com/office/drawing/2014/main" id="{5B929097-6D33-464F-911C-76D39F7B3B11}"/>
              </a:ext>
            </a:extLst>
          </p:cNvPr>
          <p:cNvPicPr>
            <a:picLocks noGrp="1" noChangeAspect="1"/>
          </p:cNvPicPr>
          <p:nvPr>
            <p:ph sz="quarter" idx="25"/>
          </p:nvPr>
        </p:nvPicPr>
        <p:blipFill>
          <a:blip r:embed="rId6"/>
          <a:stretch>
            <a:fillRect/>
          </a:stretch>
        </p:blipFill>
        <p:spPr>
          <a:xfrm>
            <a:off x="3992881" y="2771650"/>
            <a:ext cx="3583610" cy="226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8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72F211-A1A4-4865-B534-C033B047F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048"/>
            <a:ext cx="10948416" cy="587760"/>
          </a:xfrm>
        </p:spPr>
        <p:txBody>
          <a:bodyPr/>
          <a:lstStyle/>
          <a:p>
            <a:r>
              <a:rPr lang="en-US" altLang="en-US" dirty="0"/>
              <a:t>Constant Functions (2 of 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883C5C-BE3A-42B5-8AD4-72FA8847A53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10718800" cy="324131"/>
          </a:xfrm>
        </p:spPr>
        <p:txBody>
          <a:bodyPr/>
          <a:lstStyle/>
          <a:p>
            <a:r>
              <a:rPr lang="en-US" altLang="en-US" dirty="0"/>
              <a:t>A formal proof, from the definition of a derivative, is also easy:</a:t>
            </a:r>
          </a:p>
        </p:txBody>
      </p:sp>
      <p:graphicFrame>
        <p:nvGraphicFramePr>
          <p:cNvPr id="8" name="Content Placeholder 7" descr="f prime (x) = lim_(h right arrow 0) ((f(x + h) minus  f(x))∕h) =  lim_(h right arrow 0) ((c minus c)∕h) =  lim_(h right arrow 0) 0 = 0">
            <a:extLst>
              <a:ext uri="{FF2B5EF4-FFF2-40B4-BE49-F238E27FC236}">
                <a16:creationId xmlns="" xmlns:a16="http://schemas.microsoft.com/office/drawing/2014/main" id="{F2499B11-23AB-4B0D-B699-21317A2DDBD1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1115624644"/>
              </p:ext>
            </p:extLst>
          </p:nvPr>
        </p:nvGraphicFramePr>
        <p:xfrm>
          <a:off x="3278188" y="2024063"/>
          <a:ext cx="55610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63" name="Equation" r:id="rId3" imgW="6273720" imgH="787320" progId="Equation.DSMT4">
                  <p:embed/>
                </p:oleObj>
              </mc:Choice>
              <mc:Fallback>
                <p:oleObj name="Equation" r:id="rId3" imgW="6273720" imgH="7873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="" xmlns:a16="http://schemas.microsoft.com/office/drawing/2014/main" id="{80F44CD1-BA80-4BA4-81A1-D908A1295E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8188" y="2024063"/>
                        <a:ext cx="5561012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12E01A72-A56C-4ECB-8272-B01CFA2FEC3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3321278"/>
            <a:ext cx="6907784" cy="356730"/>
          </a:xfrm>
        </p:spPr>
        <p:txBody>
          <a:bodyPr/>
          <a:lstStyle/>
          <a:p>
            <a:r>
              <a:rPr lang="en-US" altLang="en-US" dirty="0"/>
              <a:t>In Leibniz notation, we write this rule as follows.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5C8841A6-E442-4252-837C-794F974B0B58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4014173"/>
            <a:ext cx="10718800" cy="485775"/>
          </a:xfrm>
        </p:spPr>
        <p:txBody>
          <a:bodyPr/>
          <a:lstStyle/>
          <a:p>
            <a:r>
              <a:rPr lang="de-DE" b="1" dirty="0">
                <a:solidFill>
                  <a:srgbClr val="EF2E24"/>
                </a:solidFill>
              </a:rPr>
              <a:t>Derivative</a:t>
            </a:r>
            <a:r>
              <a:rPr lang="en-US" b="1" dirty="0">
                <a:solidFill>
                  <a:srgbClr val="EF2E24"/>
                </a:solidFill>
              </a:rPr>
              <a:t> of a Constant Function</a:t>
            </a:r>
          </a:p>
        </p:txBody>
      </p:sp>
      <p:graphicFrame>
        <p:nvGraphicFramePr>
          <p:cNvPr id="15" name="Content Placeholder 14" descr="(d/(d x)) (c) = 0">
            <a:extLst>
              <a:ext uri="{FF2B5EF4-FFF2-40B4-BE49-F238E27FC236}">
                <a16:creationId xmlns="" xmlns:a16="http://schemas.microsoft.com/office/drawing/2014/main" id="{EDAB59B9-91D5-47EB-824F-279CF4A43FD5}"/>
              </a:ext>
            </a:extLst>
          </p:cNvPr>
          <p:cNvGraphicFramePr>
            <a:graphicFrameLocks noGrp="1" noChangeAspect="1"/>
          </p:cNvGraphicFramePr>
          <p:nvPr>
            <p:ph sz="quarter" idx="27"/>
            <p:extLst>
              <p:ext uri="{D42A27DB-BD31-4B8C-83A1-F6EECF244321}">
                <p14:modId xmlns:p14="http://schemas.microsoft.com/office/powerpoint/2010/main" val="199939929"/>
              </p:ext>
            </p:extLst>
          </p:nvPr>
        </p:nvGraphicFramePr>
        <p:xfrm>
          <a:off x="5597525" y="4499948"/>
          <a:ext cx="1315894" cy="727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64" name="Equation" r:id="rId5" imgW="1333440" imgH="736560" progId="Equation.DSMT4">
                  <p:embed/>
                </p:oleObj>
              </mc:Choice>
              <mc:Fallback>
                <p:oleObj name="Equation" r:id="rId5" imgW="1333440" imgH="73656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="" xmlns:a16="http://schemas.microsoft.com/office/drawing/2014/main" id="{20433032-56C0-4E93-93A7-FA9648FBAA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97525" y="4499948"/>
                        <a:ext cx="1315894" cy="727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129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439C50-9C46-4233-8285-16AF474E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3288"/>
            <a:ext cx="10515600" cy="654308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0079C2"/>
                </a:solidFill>
              </a:rPr>
              <a:t>Power</a:t>
            </a:r>
            <a:r>
              <a:rPr lang="en-IN" sz="4000" dirty="0"/>
              <a:t> </a:t>
            </a:r>
            <a:r>
              <a:rPr lang="en-IN" dirty="0">
                <a:solidFill>
                  <a:srgbClr val="0079C2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218704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B7E84B-509D-4E44-A662-48E8E74D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Power Functions </a:t>
            </a:r>
            <a:r>
              <a:rPr lang="en-US" altLang="en-US" b="0" dirty="0"/>
              <a:t>(1 of 5)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00DEB9-1819-442E-B360-800D2FA4FE1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3923890" cy="352427"/>
          </a:xfrm>
        </p:spPr>
        <p:txBody>
          <a:bodyPr/>
          <a:lstStyle/>
          <a:p>
            <a:r>
              <a:rPr lang="en-US" altLang="en-US" dirty="0"/>
              <a:t>We next look at the functions</a:t>
            </a:r>
            <a:endParaRPr lang="en-US" dirty="0"/>
          </a:p>
        </p:txBody>
      </p:sp>
      <p:graphicFrame>
        <p:nvGraphicFramePr>
          <p:cNvPr id="12" name="Content Placeholder 11" descr="f(x) = x^n,">
            <a:extLst>
              <a:ext uri="{FF2B5EF4-FFF2-40B4-BE49-F238E27FC236}">
                <a16:creationId xmlns="" xmlns:a16="http://schemas.microsoft.com/office/drawing/2014/main" id="{A2FF070C-722F-497D-8C55-45430A28E5B8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2961822835"/>
              </p:ext>
            </p:extLst>
          </p:nvPr>
        </p:nvGraphicFramePr>
        <p:xfrm>
          <a:off x="4740275" y="1231900"/>
          <a:ext cx="12414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878" name="Equation" r:id="rId3" imgW="1257120" imgH="406080" progId="Equation.DSMT4">
                  <p:embed/>
                </p:oleObj>
              </mc:Choice>
              <mc:Fallback>
                <p:oleObj name="Equation" r:id="rId3" imgW="1257120" imgH="4060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="" xmlns:a16="http://schemas.microsoft.com/office/drawing/2014/main" id="{0382FEDD-DF4C-4430-AC21-C4F3133277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40275" y="1231900"/>
                        <a:ext cx="1241425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598797C-5B91-4EAC-9659-69798857423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082453" y="1298079"/>
            <a:ext cx="3929662" cy="381618"/>
          </a:xfrm>
        </p:spPr>
        <p:txBody>
          <a:bodyPr/>
          <a:lstStyle/>
          <a:p>
            <a:r>
              <a:rPr lang="en-US" altLang="en-US" dirty="0"/>
              <a:t>where </a:t>
            </a:r>
            <a:r>
              <a:rPr lang="en-US" altLang="en-US" i="1" dirty="0"/>
              <a:t>n </a:t>
            </a:r>
            <a:r>
              <a:rPr lang="en-US" altLang="en-US" dirty="0"/>
              <a:t>is a positive integer.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B0F7D4A-EE6B-47B5-AFF0-904E5C21454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736600" y="1950809"/>
            <a:ext cx="10718800" cy="364970"/>
          </a:xfrm>
        </p:spPr>
        <p:txBody>
          <a:bodyPr/>
          <a:lstStyle/>
          <a:p>
            <a:r>
              <a:rPr lang="en-US" altLang="en-US" dirty="0"/>
              <a:t>If </a:t>
            </a:r>
            <a:r>
              <a:rPr lang="en-US" altLang="en-US" i="1" dirty="0"/>
              <a:t>n</a:t>
            </a:r>
            <a:r>
              <a:rPr lang="en-US" altLang="en-US" dirty="0"/>
              <a:t> = 1, the graph of </a:t>
            </a:r>
            <a:r>
              <a:rPr lang="en-US" altLang="en-US" i="1" dirty="0"/>
              <a:t>f</a:t>
            </a:r>
            <a:r>
              <a:rPr lang="en-US" altLang="en-US" sz="400" i="1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= </a:t>
            </a:r>
            <a:r>
              <a:rPr lang="en-US" altLang="en-US" i="1" dirty="0"/>
              <a:t>x </a:t>
            </a:r>
            <a:r>
              <a:rPr lang="en-US" altLang="en-US" dirty="0"/>
              <a:t>is the line </a:t>
            </a:r>
            <a:r>
              <a:rPr lang="en-US" altLang="en-US" i="1" dirty="0"/>
              <a:t>y </a:t>
            </a:r>
            <a:r>
              <a:rPr lang="en-US" altLang="en-US" dirty="0"/>
              <a:t>= </a:t>
            </a:r>
            <a:r>
              <a:rPr lang="en-US" altLang="en-US" i="1" dirty="0"/>
              <a:t>x</a:t>
            </a:r>
            <a:r>
              <a:rPr lang="en-US" altLang="en-US" dirty="0"/>
              <a:t>, which has slope 1. (See Figure 2.)</a:t>
            </a:r>
          </a:p>
        </p:txBody>
      </p:sp>
      <p:sp>
        <p:nvSpPr>
          <p:cNvPr id="10" name="Content Placeholder 16"/>
          <p:cNvSpPr>
            <a:spLocks noGrp="1"/>
          </p:cNvSpPr>
          <p:nvPr>
            <p:ph sz="quarter" idx="30"/>
          </p:nvPr>
        </p:nvSpPr>
        <p:spPr>
          <a:xfrm>
            <a:off x="5571966" y="5810853"/>
            <a:ext cx="1041718" cy="283781"/>
          </a:xfrm>
          <a:prstGeom prst="rect">
            <a:avLst/>
          </a:prstGeom>
        </p:spPr>
        <p:txBody>
          <a:bodyPr/>
          <a:lstStyle/>
          <a:p>
            <a:r>
              <a:rPr lang="en-US" altLang="en-US" sz="1200" b="1" dirty="0"/>
              <a:t>Figure 2</a:t>
            </a:r>
            <a:endParaRPr lang="en-US" sz="1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4ED9B6A9-B3F7-4B2A-B8BE-0BC0FAF5B06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3990346" y="5419826"/>
            <a:ext cx="3265799" cy="255169"/>
          </a:xfrm>
        </p:spPr>
        <p:txBody>
          <a:bodyPr/>
          <a:lstStyle/>
          <a:p>
            <a:r>
              <a:rPr lang="en-US" altLang="en-US" sz="1400" dirty="0"/>
              <a:t>The graph of </a:t>
            </a:r>
            <a:r>
              <a:rPr lang="en-US" altLang="en-US" sz="1400" i="1" dirty="0"/>
              <a:t>f</a:t>
            </a:r>
            <a:r>
              <a:rPr lang="en-US" altLang="en-US" sz="400" dirty="0"/>
              <a:t> </a:t>
            </a:r>
            <a:r>
              <a:rPr lang="en-US" altLang="en-US" sz="1400" dirty="0"/>
              <a:t>(</a:t>
            </a:r>
            <a:r>
              <a:rPr lang="en-US" altLang="en-US" sz="1400" i="1" dirty="0"/>
              <a:t>x</a:t>
            </a:r>
            <a:r>
              <a:rPr lang="en-US" altLang="en-US" sz="1400" dirty="0"/>
              <a:t>) = </a:t>
            </a:r>
            <a:r>
              <a:rPr lang="en-US" altLang="en-US" sz="1400" i="1" dirty="0"/>
              <a:t>x</a:t>
            </a:r>
            <a:r>
              <a:rPr lang="en-US" altLang="en-US" sz="1400" dirty="0"/>
              <a:t> is the line </a:t>
            </a:r>
            <a:r>
              <a:rPr lang="en-US" altLang="en-US" sz="1400" i="1" dirty="0"/>
              <a:t>y</a:t>
            </a:r>
            <a:r>
              <a:rPr lang="en-US" altLang="en-US" sz="1400" dirty="0"/>
              <a:t> = </a:t>
            </a:r>
            <a:r>
              <a:rPr lang="en-US" altLang="en-US" sz="1400" i="1" dirty="0"/>
              <a:t>x</a:t>
            </a:r>
            <a:r>
              <a:rPr lang="en-US" altLang="en-US" sz="1400" dirty="0"/>
              <a:t>, so</a:t>
            </a:r>
            <a:endParaRPr lang="en-US" altLang="en-US" sz="1400" b="1" dirty="0"/>
          </a:p>
        </p:txBody>
      </p:sp>
      <p:graphicFrame>
        <p:nvGraphicFramePr>
          <p:cNvPr id="11" name="Content Placeholder 15" descr="f prime (x) = 1."/>
          <p:cNvGraphicFramePr>
            <a:graphicFrameLocks noGrp="1" noChangeAspect="1"/>
          </p:cNvGraphicFramePr>
          <p:nvPr>
            <p:ph sz="quarter" idx="29"/>
            <p:extLst>
              <p:ext uri="{D42A27DB-BD31-4B8C-83A1-F6EECF244321}">
                <p14:modId xmlns:p14="http://schemas.microsoft.com/office/powerpoint/2010/main" val="175767773"/>
              </p:ext>
            </p:extLst>
          </p:nvPr>
        </p:nvGraphicFramePr>
        <p:xfrm>
          <a:off x="7145309" y="5419826"/>
          <a:ext cx="735013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879" name="Equation" r:id="rId5" imgW="609480" imgH="203040" progId="Equation.DSMT4">
                  <p:embed/>
                </p:oleObj>
              </mc:Choice>
              <mc:Fallback>
                <p:oleObj name="Equation" r:id="rId5" imgW="609480" imgH="203040" progId="Equation.DSMT4">
                  <p:embed/>
                  <p:pic>
                    <p:nvPicPr>
                      <p:cNvPr id="16" name="Content Placeholder 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5309" y="5419826"/>
                        <a:ext cx="735013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Content Placeholder 12" descr="A horizontal line y = x is graphed on the x y coordinate plane. The slope of this line is 1 .">
            <a:extLst>
              <a:ext uri="{FF2B5EF4-FFF2-40B4-BE49-F238E27FC236}">
                <a16:creationId xmlns="" xmlns:a16="http://schemas.microsoft.com/office/drawing/2014/main" id="{5C15746E-7A87-4CE2-A5C7-0DBA145A5B18}"/>
              </a:ext>
            </a:extLst>
          </p:cNvPr>
          <p:cNvPicPr>
            <a:picLocks noGrp="1" noChangeAspect="1"/>
          </p:cNvPicPr>
          <p:nvPr>
            <p:ph sz="quarter" idx="27"/>
          </p:nvPr>
        </p:nvPicPr>
        <p:blipFill>
          <a:blip r:embed="rId7"/>
          <a:stretch>
            <a:fillRect/>
          </a:stretch>
        </p:blipFill>
        <p:spPr>
          <a:xfrm>
            <a:off x="4118805" y="2522536"/>
            <a:ext cx="3954389" cy="257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4905E1-F592-467D-B7E6-996BD387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Power Functions </a:t>
            </a:r>
            <a:r>
              <a:rPr lang="en-US" altLang="en-US" b="0" dirty="0"/>
              <a:t>(2 of 5)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86713A-B1A8-4A4A-9ABA-0A9C013B04F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36600" y="1289050"/>
            <a:ext cx="443271" cy="260350"/>
          </a:xfrm>
        </p:spPr>
        <p:txBody>
          <a:bodyPr/>
          <a:lstStyle/>
          <a:p>
            <a:r>
              <a:rPr lang="en-US" altLang="en-US" dirty="0"/>
              <a:t>So</a:t>
            </a:r>
          </a:p>
        </p:txBody>
      </p:sp>
      <p:graphicFrame>
        <p:nvGraphicFramePr>
          <p:cNvPr id="13" name="Content Placeholder 12" descr="Equation label 1. (d/(d x))(x) = 1">
            <a:extLst>
              <a:ext uri="{FF2B5EF4-FFF2-40B4-BE49-F238E27FC236}">
                <a16:creationId xmlns="" xmlns:a16="http://schemas.microsoft.com/office/drawing/2014/main" id="{4D13CD6A-4031-42E7-9939-B59EC84C12FA}"/>
              </a:ext>
            </a:extLst>
          </p:cNvPr>
          <p:cNvGraphicFramePr>
            <a:graphicFrameLocks noGrp="1" noChangeAspect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1612134096"/>
              </p:ext>
            </p:extLst>
          </p:nvPr>
        </p:nvGraphicFramePr>
        <p:xfrm>
          <a:off x="3822700" y="1585913"/>
          <a:ext cx="176530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912" name="Equation" r:id="rId3" imgW="1841400" imgH="736560" progId="Equation.DSMT4">
                  <p:embed/>
                </p:oleObj>
              </mc:Choice>
              <mc:Fallback>
                <p:oleObj name="Equation" r:id="rId3" imgW="1841400" imgH="7365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="" xmlns:a16="http://schemas.microsoft.com/office/drawing/2014/main" id="{EF343B59-F4F9-4551-9A5A-FE62D13D90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2700" y="1585913"/>
                        <a:ext cx="1765300" cy="70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90D09AD-CF22-4DAE-96B0-DC1E7966139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6600" y="2807587"/>
            <a:ext cx="10712450" cy="859249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(You can also verify Equation 1 from the definition of a derivative.) We have already investigated the cases </a:t>
            </a:r>
            <a:r>
              <a:rPr lang="en-US" altLang="en-US" i="1" dirty="0"/>
              <a:t>n</a:t>
            </a:r>
            <a:r>
              <a:rPr lang="en-US" altLang="en-US" dirty="0"/>
              <a:t> = 2 and </a:t>
            </a:r>
            <a:r>
              <a:rPr lang="en-US" altLang="en-US" i="1" dirty="0"/>
              <a:t>n</a:t>
            </a:r>
            <a:r>
              <a:rPr lang="en-US" altLang="en-US" dirty="0"/>
              <a:t> = 3. We found that</a:t>
            </a:r>
          </a:p>
        </p:txBody>
      </p:sp>
      <p:graphicFrame>
        <p:nvGraphicFramePr>
          <p:cNvPr id="15" name="Content Placeholder 14" descr="Equation label 2. ((d/(d x)) (x^2)) = 2 x, &#10;(d/(d x)) (x^3)) = 3x^2">
            <a:extLst>
              <a:ext uri="{FF2B5EF4-FFF2-40B4-BE49-F238E27FC236}">
                <a16:creationId xmlns="" xmlns:a16="http://schemas.microsoft.com/office/drawing/2014/main" id="{71BA0352-8DC7-4AFC-9E47-0AE14444173F}"/>
              </a:ext>
            </a:extLst>
          </p:cNvPr>
          <p:cNvGraphicFramePr>
            <a:graphicFrameLocks noGrp="1" noChangeAspect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1998993786"/>
              </p:ext>
            </p:extLst>
          </p:nvPr>
        </p:nvGraphicFramePr>
        <p:xfrm>
          <a:off x="3822700" y="3870960"/>
          <a:ext cx="4247929" cy="694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913" name="Equation" r:id="rId5" imgW="4508280" imgH="736560" progId="Equation.DSMT4">
                  <p:embed/>
                </p:oleObj>
              </mc:Choice>
              <mc:Fallback>
                <p:oleObj name="Equation" r:id="rId5" imgW="4508280" imgH="73656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="" xmlns:a16="http://schemas.microsoft.com/office/drawing/2014/main" id="{18EF426A-944A-4A51-812B-3461E9F694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2700" y="3870960"/>
                        <a:ext cx="4247929" cy="6943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49587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2E xmlns="f856fc18-c0f7-462c-a53d-fc2610d0c4c8">false</E2E>
    <Review_x0020_Notes xmlns="f856fc18-c0f7-462c-a53d-fc2610d0c4c8" xsi:nil="true"/>
    <_x0031_e_x0020_Audience xmlns="f856fc18-c0f7-462c-a53d-fc2610d0c4c8"/>
    <Screen xmlns="f856fc18-c0f7-462c-a53d-fc2610d0c4c8" xsi:nil="true"/>
    <Also_x0020_on_x0020_Doc_x0020_Center xmlns="f856fc18-c0f7-462c-a53d-fc2610d0c4c8">false</Also_x0020_on_x0020_Doc_x0020_Center>
    <Sub_x002d_Topic2 xmlns="f856fc18-c0f7-462c-a53d-fc2610d0c4c8" xsi:nil="true"/>
    <Current_x0020_Vrs_x002e__x0020_Date xmlns="f856fc18-c0f7-462c-a53d-fc2610d0c4c8" xsi:nil="true"/>
    <Product_x0020_Delivery_x0020_Format xmlns="f856fc18-c0f7-462c-a53d-fc2610d0c4c8"/>
    <Topic2 xmlns="f856fc18-c0f7-462c-a53d-fc2610d0c4c8" xsi:nil="true"/>
    <Source_x0020_File_x0020_Only xmlns="f856fc18-c0f7-462c-a53d-fc2610d0c4c8">false</Source_x0020_File_x0020_Only>
    <Doc_x0020_Type2 xmlns="f856fc18-c0f7-462c-a53d-fc2610d0c4c8" xsi:nil="true"/>
    <Owner xmlns="f856fc18-c0f7-462c-a53d-fc2610d0c4c8">
      <UserInfo>
        <DisplayName/>
        <AccountId xsi:nil="true"/>
        <AccountType/>
      </UserInfo>
    </Owner>
    <Software xmlns="f856fc18-c0f7-462c-a53d-fc2610d0c4c8" xsi:nil="true"/>
    <System_x0028_s_x0029_ xmlns="f856fc18-c0f7-462c-a53d-fc2610d0c4c8">
      <Value>None</Value>
    </System_x0028_s_x0029_>
    <Description0 xmlns="a4d2ff27-a226-42e2-a79e-c1ae662d212e" xsi:nil="true"/>
    <Product_x0020_Type_x0028_s_x0029_ xmlns="f856fc18-c0f7-462c-a53d-fc2610d0c4c8">
      <Value>None</Value>
    </Product_x0020_Type_x0028_s_x0029_>
    <Component_x0028_s_x0029_ xmlns="f856fc18-c0f7-462c-a53d-fc2610d0c4c8">
      <Value>None</Value>
    </Component_x0028_s_x0029_>
    <Function xmlns="f856fc18-c0f7-462c-a53d-fc2610d0c4c8" xsi:nil="true"/>
    <Portfolio xmlns="f856fc18-c0f7-462c-a53d-fc2610d0c4c8"/>
    <SPM_x0020_Definitions_x0020_Doc xmlns="f856fc18-c0f7-462c-a53d-fc2610d0c4c8">false</SPM_x0020_Definitions_x0020_Doc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5D52E595BC2A47A3DCA88123D2A30D" ma:contentTypeVersion="35" ma:contentTypeDescription="Create a new document." ma:contentTypeScope="" ma:versionID="4c660e2e17d3ab93da6a423d8c1d122d">
  <xsd:schema xmlns:xsd="http://www.w3.org/2001/XMLSchema" xmlns:xs="http://www.w3.org/2001/XMLSchema" xmlns:p="http://schemas.microsoft.com/office/2006/metadata/properties" xmlns:ns2="a4d2ff27-a226-42e2-a79e-c1ae662d212e" xmlns:ns3="f856fc18-c0f7-462c-a53d-fc2610d0c4c8" xmlns:ns4="a3520c62-91d1-4715-93cb-6b6cc6733a1f" targetNamespace="http://schemas.microsoft.com/office/2006/metadata/properties" ma:root="true" ma:fieldsID="59feb48a41e2f3269242cbc893d6fc9a" ns2:_="" ns3:_="" ns4:_="">
    <xsd:import namespace="a4d2ff27-a226-42e2-a79e-c1ae662d212e"/>
    <xsd:import namespace="f856fc18-c0f7-462c-a53d-fc2610d0c4c8"/>
    <xsd:import namespace="a3520c62-91d1-4715-93cb-6b6cc6733a1f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Review_x0020_Notes" minOccurs="0"/>
                <xsd:element ref="ns3:Source_x0020_File_x0020_Only" minOccurs="0"/>
                <xsd:element ref="ns3:SPM_x0020_Definitions_x0020_Doc" minOccurs="0"/>
                <xsd:element ref="ns3:Also_x0020_on_x0020_Doc_x0020_Center" minOccurs="0"/>
                <xsd:element ref="ns3:E2E" minOccurs="0"/>
                <xsd:element ref="ns3:Function" minOccurs="0"/>
                <xsd:element ref="ns3:Topic2" minOccurs="0"/>
                <xsd:element ref="ns3:Sub_x002d_Topic2" minOccurs="0"/>
                <xsd:element ref="ns3:Current_x0020_Vrs_x002e__x0020_Date" minOccurs="0"/>
                <xsd:element ref="ns3:Owner" minOccurs="0"/>
                <xsd:element ref="ns3:Doc_x0020_Type2" minOccurs="0"/>
                <xsd:element ref="ns3:_x0031_e_x0020_Audience" minOccurs="0"/>
                <xsd:element ref="ns3:Product_x0020_Delivery_x0020_Format" minOccurs="0"/>
                <xsd:element ref="ns3:Product_x0020_Type_x0028_s_x0029_" minOccurs="0"/>
                <xsd:element ref="ns3:System_x0028_s_x0029_" minOccurs="0"/>
                <xsd:element ref="ns3:Software" minOccurs="0"/>
                <xsd:element ref="ns3:Screen" minOccurs="0"/>
                <xsd:element ref="ns3:Component_x0028_s_x0029_" minOccurs="0"/>
                <xsd:element ref="ns4:_dlc_DocIdUrl" minOccurs="0"/>
                <xsd:element ref="ns4:_dlc_DocId" minOccurs="0"/>
                <xsd:element ref="ns4:_dlc_DocIdPersistId" minOccurs="0"/>
                <xsd:element ref="ns3:Portfoli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d2ff27-a226-42e2-a79e-c1ae662d212e" elementFormDefault="qualified">
    <xsd:import namespace="http://schemas.microsoft.com/office/2006/documentManagement/types"/>
    <xsd:import namespace="http://schemas.microsoft.com/office/infopath/2007/PartnerControls"/>
    <xsd:element name="Description0" ma:index="2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56fc18-c0f7-462c-a53d-fc2610d0c4c8" elementFormDefault="qualified">
    <xsd:import namespace="http://schemas.microsoft.com/office/2006/documentManagement/types"/>
    <xsd:import namespace="http://schemas.microsoft.com/office/infopath/2007/PartnerControls"/>
    <xsd:element name="Review_x0020_Notes" ma:index="3" nillable="true" ma:displayName="Review Notes" ma:internalName="Review_x0020_Notes">
      <xsd:simpleType>
        <xsd:restriction base="dms:Text">
          <xsd:maxLength value="255"/>
        </xsd:restriction>
      </xsd:simpleType>
    </xsd:element>
    <xsd:element name="Source_x0020_File_x0020_Only" ma:index="4" nillable="true" ma:displayName="Source File Only" ma:default="0" ma:internalName="Source_x0020_File_x0020_Only">
      <xsd:simpleType>
        <xsd:restriction base="dms:Boolean"/>
      </xsd:simpleType>
    </xsd:element>
    <xsd:element name="SPM_x0020_Definitions_x0020_Doc" ma:index="5" nillable="true" ma:displayName="SPM Definitions Doc" ma:default="0" ma:description="Documents that are referenced in scales vendor pricing definition documentation." ma:internalName="SPM_x0020_Definitions_x0020_Doc">
      <xsd:simpleType>
        <xsd:restriction base="dms:Boolean"/>
      </xsd:simpleType>
    </xsd:element>
    <xsd:element name="Also_x0020_on_x0020_Doc_x0020_Center" ma:index="6" nillable="true" ma:displayName="Shared Doc" ma:default="0" ma:internalName="Also_x0020_on_x0020_Doc_x0020_Center">
      <xsd:simpleType>
        <xsd:restriction base="dms:Boolean"/>
      </xsd:simpleType>
    </xsd:element>
    <xsd:element name="E2E" ma:index="7" nillable="true" ma:displayName="Outsourced Services" ma:default="0" ma:internalName="E2E">
      <xsd:simpleType>
        <xsd:restriction base="dms:Boolean"/>
      </xsd:simpleType>
    </xsd:element>
    <xsd:element name="Function" ma:index="8" nillable="true" ma:displayName="Function" ma:format="Dropdown" ma:internalName="Function">
      <xsd:simpleType>
        <xsd:restriction base="dms:Choice">
          <xsd:enumeration value="Product Setup"/>
          <xsd:enumeration value="Asset Selection"/>
          <xsd:enumeration value="Product Funding"/>
          <xsd:enumeration value="Content Authoring"/>
          <xsd:enumeration value="Content Development"/>
          <xsd:enumeration value="Content Design"/>
          <xsd:enumeration value="Content Clearance"/>
          <xsd:enumeration value="Content Production"/>
          <xsd:enumeration value="Project Management"/>
          <xsd:enumeration value="Content Finalization"/>
          <xsd:enumeration value="Product Closeout Activities"/>
          <xsd:enumeration value="Content Revision and Reprint"/>
          <xsd:enumeration value="General Reference"/>
        </xsd:restriction>
      </xsd:simpleType>
    </xsd:element>
    <xsd:element name="Topic2" ma:index="9" nillable="true" ma:displayName="Topic" ma:format="Dropdown" ma:internalName="Topic2">
      <xsd:simpleType>
        <xsd:restriction base="dms:Choice">
          <xsd:enumeration value="Managing Files"/>
          <xsd:enumeration value="Managing Quality and Compliance"/>
          <xsd:enumeration value="Managing Partners"/>
          <xsd:enumeration value="Managing Data"/>
          <xsd:enumeration value="Managing Budgets"/>
          <xsd:enumeration value="Managing Content Creation"/>
          <xsd:enumeration value="Other (Admin, Tools, Resources)"/>
        </xsd:restriction>
      </xsd:simpleType>
    </xsd:element>
    <xsd:element name="Sub_x002d_Topic2" ma:index="10" nillable="true" ma:displayName="Sub-Topic" ma:format="Dropdown" ma:internalName="Sub_x002d_Topic2">
      <xsd:simpleType>
        <xsd:restriction base="dms:Choice">
          <xsd:enumeration value="--MANAGING FILES--"/>
          <xsd:enumeration value="Archiving/File Sharing"/>
          <xsd:enumeration value="Automation"/>
          <xsd:enumeration value="Composition Standards"/>
          <xsd:enumeration value="File Approval"/>
          <xsd:enumeration value="File Certification"/>
          <xsd:enumeration value="File Delivery to Printer"/>
          <xsd:enumeration value="File Naming"/>
          <xsd:enumeration value="File Setup"/>
          <xsd:enumeration value="Format Conversion"/>
          <xsd:enumeration value="In-Prod Deliverables"/>
          <xsd:enumeration value="Page Proofs"/>
          <xsd:enumeration value="Print On Demand"/>
          <xsd:enumeration value="Printer Proofs"/>
          <xsd:enumeration value="Routing for Transmittal/Review"/>
          <xsd:enumeration value="Watermarking"/>
          <xsd:enumeration value="Word Downloads"/>
          <xsd:enumeration value="--MANAGING QUALITY &amp; COMPLIANCE--"/>
          <xsd:enumeration value="Alt text"/>
          <xsd:enumeration value="Assessments"/>
          <xsd:enumeration value="Branding"/>
          <xsd:enumeration value="Copyediting"/>
          <xsd:enumeration value="Copyright Lines and License Agreements"/>
          <xsd:enumeration value="Credit Line Placement"/>
          <xsd:enumeration value="CXX Processing"/>
          <xsd:enumeration value="CenDoc"/>
          <xsd:enumeration value="Design &amp; Semantic Coding"/>
          <xsd:enumeration value="Indexing"/>
          <xsd:enumeration value="Proofreading/QA"/>
          <xsd:enumeration value="Systems Testing"/>
          <xsd:enumeration value="--MANAGING PARTNERS--"/>
          <xsd:enumeration value="Author Communication"/>
          <xsd:enumeration value="Contact Lists"/>
          <xsd:enumeration value="Outsourced Services"/>
          <xsd:enumeration value="Escalation"/>
          <xsd:enumeration value="Project Team"/>
          <xsd:enumeration value="Vendor Assignments"/>
          <xsd:enumeration value="Vendor Communication"/>
          <xsd:enumeration value="Vendor Start Up"/>
          <xsd:enumeration value="Vendor Tracking"/>
          <xsd:enumeration value="--MANAGING DATA--"/>
          <xsd:enumeration value="Asset  Metadata"/>
          <xsd:enumeration value="Attachments"/>
          <xsd:enumeration value="Close-Out Materials"/>
          <xsd:enumeration value="Dashboard"/>
          <xsd:enumeration value="Data Integrity"/>
          <xsd:enumeration value="Meetings"/>
          <xsd:enumeration value="Order/Print Management"/>
          <xsd:enumeration value="Product Setup"/>
          <xsd:enumeration value="Schedules"/>
          <xsd:enumeration value="Specifications"/>
          <xsd:enumeration value="--MANAGING BUDGETS--"/>
          <xsd:enumeration value="Charge-Back Tracking"/>
          <xsd:enumeration value="Invoice Processing"/>
          <xsd:enumeration value="Plate &amp; Plate Wizard"/>
          <xsd:enumeration value="Purchase Orders"/>
          <xsd:enumeration value="Time Entry"/>
          <xsd:enumeration value="--MANAGING CONTENT CREATION--"/>
          <xsd:enumeration value="Approved Content Providers"/>
          <xsd:enumeration value="Art Manuscript / Logs"/>
          <xsd:enumeration value="Author Contract"/>
          <xsd:enumeration value="Content Authoring"/>
          <xsd:enumeration value="Content Design"/>
          <xsd:enumeration value="Content Development"/>
          <xsd:enumeration value="CXX Submission"/>
          <xsd:enumeration value="--OTHER: ADMIN/TOOLS/RESOURCES--"/>
          <xsd:enumeration value="Book Requests / Sample Copies"/>
          <xsd:enumeration value="Carts Request Form"/>
          <xsd:enumeration value="Codes &amp; Standard IDs"/>
          <xsd:enumeration value="Document Management *"/>
          <xsd:enumeration value="Other"/>
          <xsd:enumeration value="Shipping (Hardcopy)"/>
          <xsd:enumeration value="Tips &amp; Tricks *"/>
        </xsd:restriction>
      </xsd:simpleType>
    </xsd:element>
    <xsd:element name="Current_x0020_Vrs_x002e__x0020_Date" ma:index="11" nillable="true" ma:displayName="Current Vrs. Date" ma:format="DateOnly" ma:internalName="Current_x0020_Vrs_x002e__x0020_Date">
      <xsd:simpleType>
        <xsd:restriction base="dms:DateTime"/>
      </xsd:simpleType>
    </xsd:element>
    <xsd:element name="Owner" ma:index="12" nillable="true" ma:displayName="Owner" ma:description="Owner of this document" ma:list="UserInfo" ma:SearchPeopleOnly="false" ma:SharePointGroup="0" ma:internalName="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_x0020_Type2" ma:index="13" nillable="true" ma:displayName="Doc Type" ma:format="Dropdown" ma:internalName="Doc_x0020_Type2">
      <xsd:simpleType>
        <xsd:restriction base="dms:Choice">
          <xsd:enumeration value="Application File"/>
          <xsd:enumeration value="Calculator"/>
          <xsd:enumeration value="Cendoc Stylesheet"/>
          <xsd:enumeration value="Checklist/1-Pager"/>
          <xsd:enumeration value="Email Template"/>
          <xsd:enumeration value="Form"/>
          <xsd:enumeration value="Guidelines"/>
          <xsd:enumeration value="Non-PAL Stylesheet"/>
          <xsd:enumeration value="Presentation"/>
          <xsd:enumeration value="Process or Policy"/>
          <xsd:enumeration value="Reference FAQ"/>
          <xsd:enumeration value="Report"/>
          <xsd:enumeration value="Requirements (System)"/>
          <xsd:enumeration value="Sample / Example"/>
          <xsd:enumeration value="Style Guide"/>
          <xsd:enumeration value="Template"/>
          <xsd:enumeration value="User Guide/Manual"/>
          <xsd:enumeration value="Value List/Table"/>
          <xsd:enumeration value="Workflow"/>
        </xsd:restriction>
      </xsd:simpleType>
    </xsd:element>
    <xsd:element name="_x0031_e_x0020_Audience" ma:index="14" nillable="true" ma:displayName="Primary Audience" ma:internalName="_x0031_e_x0020_Audienc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ontent Development"/>
                    <xsd:enumeration value="Design"/>
                    <xsd:enumeration value="Digital Production"/>
                    <xsd:enumeration value="E2E Site Lead"/>
                    <xsd:enumeration value="Finance &amp; Metrics"/>
                    <xsd:enumeration value="Inventory"/>
                    <xsd:enumeration value="Manufacturing"/>
                    <xsd:enumeration value="Marketing / Sales"/>
                    <xsd:enumeration value="Media Development"/>
                    <xsd:enumeration value="Production"/>
                    <xsd:enumeration value="Product Management"/>
                    <xsd:enumeration value="R&amp;P Acquisitions"/>
                    <xsd:enumeration value="R&amp;P Clearance"/>
                    <xsd:enumeration value="Standards/Ops Only"/>
                    <xsd:enumeration value="Vendors (VIP)"/>
                  </xsd:restriction>
                </xsd:simpleType>
              </xsd:element>
            </xsd:sequence>
          </xsd:extension>
        </xsd:complexContent>
      </xsd:complexType>
    </xsd:element>
    <xsd:element name="Product_x0020_Delivery_x0020_Format" ma:index="15" nillable="true" ma:displayName="Product Delivery Format" ma:internalName="Product_x0020_Delivery_x0020_Forma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rint"/>
                    <xsd:enumeration value="Manufactured Media"/>
                    <xsd:enumeration value="Online/Digital"/>
                  </xsd:restriction>
                </xsd:simpleType>
              </xsd:element>
            </xsd:sequence>
          </xsd:extension>
        </xsd:complexContent>
      </xsd:complexType>
    </xsd:element>
    <xsd:element name="Product_x0020_Type_x0028_s_x0029_" ma:index="16" nillable="true" ma:displayName="Product Type(s)" ma:default="None" ma:internalName="Product_x0020_Type_x0028_s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Advantage Editions"/>
                    <xsd:enumeration value="Ancillaries - Digital"/>
                    <xsd:enumeration value="Ancillaries - Print"/>
                    <xsd:enumeration value="Annotated Editions"/>
                    <xsd:enumeration value="AP Editions"/>
                    <xsd:enumeration value="Custom"/>
                    <xsd:enumeration value="Digital Products (non-eBook)"/>
                    <xsd:enumeration value="eBook"/>
                    <xsd:enumeration value="K-12 Editions"/>
                    <xsd:enumeration value="K-12 HS Editions"/>
                    <xsd:enumeration value="Instructor Editions"/>
                    <xsd:enumeration value="International Editions"/>
                    <xsd:enumeration value="MindTap"/>
                    <xsd:enumeration value="National Geographic Learning"/>
                    <xsd:enumeration value="SimPub"/>
                    <xsd:enumeration value="Student/Base Editions"/>
                  </xsd:restriction>
                </xsd:simpleType>
              </xsd:element>
            </xsd:sequence>
          </xsd:extension>
        </xsd:complexContent>
      </xsd:complexType>
    </xsd:element>
    <xsd:element name="System_x0028_s_x0029_" ma:index="17" nillable="true" ma:displayName="System(s)" ma:default="None" ma:internalName="System_x0028_s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Cardinal"/>
                    <xsd:enumeration value="CARTS"/>
                    <xsd:enumeration value="Compose"/>
                    <xsd:enumeration value="Docusphere"/>
                    <xsd:enumeration value="DropBox"/>
                    <xsd:enumeration value="E1"/>
                    <xsd:enumeration value="eProd"/>
                    <xsd:enumeration value="Geyser"/>
                    <xsd:enumeration value="Inside"/>
                    <xsd:enumeration value="Inside:ProdShare"/>
                    <xsd:enumeration value="IPS"/>
                    <xsd:enumeration value="JIRA"/>
                    <xsd:enumeration value="Mass Transit"/>
                    <xsd:enumeration value="ORCA"/>
                    <xsd:enumeration value="Printer Systems (JA/InSite/ePAC)"/>
                    <xsd:enumeration value="Rights Reporting Tool (RRT)"/>
                    <xsd:enumeration value="Rights Systems (RMS/CRS)"/>
                    <xsd:enumeration value="Telescope"/>
                  </xsd:restriction>
                </xsd:simpleType>
              </xsd:element>
            </xsd:sequence>
          </xsd:extension>
        </xsd:complexContent>
      </xsd:complexType>
    </xsd:element>
    <xsd:element name="Software" ma:index="18" nillable="true" ma:displayName="Software" ma:format="Dropdown" ma:internalName="Software">
      <xsd:simpleType>
        <xsd:restriction base="dms:Choice">
          <xsd:enumeration value="Adobe Acrobat"/>
          <xsd:enumeration value="Microsoft Visio"/>
          <xsd:enumeration value="PitStop"/>
        </xsd:restriction>
      </xsd:simpleType>
    </xsd:element>
    <xsd:element name="Screen" ma:index="19" nillable="true" ma:displayName="Screen" ma:format="Dropdown" ma:internalName="Screen">
      <xsd:simpleType>
        <xsd:restriction base="dms:Choice">
          <xsd:enumeration value="Attachments"/>
          <xsd:enumeration value="Dashboard(s)"/>
          <xsd:enumeration value="General/Multiple"/>
          <xsd:enumeration value="Main Setup"/>
          <xsd:enumeration value="MyTasks"/>
          <xsd:enumeration value="Narrative"/>
          <xsd:enumeration value="Plate"/>
          <xsd:enumeration value="Project Team"/>
          <xsd:enumeration value="Reprint Corrections"/>
          <xsd:enumeration value="Rights System View"/>
          <xsd:enumeration value="Routing"/>
          <xsd:enumeration value="Schedule"/>
          <xsd:enumeration value="Specifications"/>
          <xsd:enumeration value="Vendor Address Book"/>
          <xsd:enumeration value="Vendor Assignments"/>
        </xsd:restriction>
      </xsd:simpleType>
    </xsd:element>
    <xsd:element name="Component_x0028_s_x0029_" ma:index="20" nillable="true" ma:displayName="Component(s)" ma:default="None" ma:internalName="Component_x0028_s_x0029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None"/>
                    <xsd:enumeration value="Book Covers"/>
                    <xsd:enumeration value="Book Endsheets"/>
                    <xsd:enumeration value="Book Inserts"/>
                    <xsd:enumeration value="Book Inside Covers"/>
                    <xsd:enumeration value="Book Interiors"/>
                    <xsd:enumeration value="Book Preface/FM/CR"/>
                    <xsd:enumeration value="CDs"/>
                    <xsd:enumeration value="DVDs"/>
                    <xsd:enumeration value="In-Book Ads"/>
                    <xsd:enumeration value="PACs"/>
                  </xsd:restriction>
                </xsd:simpleType>
              </xsd:element>
            </xsd:sequence>
          </xsd:extension>
        </xsd:complexContent>
      </xsd:complexType>
    </xsd:element>
    <xsd:element name="Portfolio" ma:index="30" nillable="true" ma:displayName="Portfolio" ma:hidden="true" ma:internalName="Portfolio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Higher Ed"/>
                    <xsd:enumeration value="NGL/International"/>
                    <xsd:enumeration value="School/Reference"/>
                  </xsd:restrict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520c62-91d1-4715-93cb-6b6cc6733a1f" elementFormDefault="qualified">
    <xsd:import namespace="http://schemas.microsoft.com/office/2006/documentManagement/types"/>
    <xsd:import namespace="http://schemas.microsoft.com/office/infopath/2007/PartnerControls"/>
    <xsd:element name="_dlc_DocIdUrl" ma:index="2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2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29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60B298-C6B1-4CA0-A44C-8B6FAB39D879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a3520c62-91d1-4715-93cb-6b6cc6733a1f"/>
    <ds:schemaRef ds:uri="a4d2ff27-a226-42e2-a79e-c1ae662d212e"/>
    <ds:schemaRef ds:uri="http://purl.org/dc/dcmitype/"/>
    <ds:schemaRef ds:uri="f856fc18-c0f7-462c-a53d-fc2610d0c4c8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FBD255F-1AB4-4B7F-97CA-248D24762D4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75FD8AF-03B6-40B7-84F4-489ECF9A03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d2ff27-a226-42e2-a79e-c1ae662d212e"/>
    <ds:schemaRef ds:uri="f856fc18-c0f7-462c-a53d-fc2610d0c4c8"/>
    <ds:schemaRef ds:uri="a3520c62-91d1-4715-93cb-6b6cc6733a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4701</TotalTime>
  <Words>1172</Words>
  <Application>Microsoft Office PowerPoint</Application>
  <PresentationFormat>Custom</PresentationFormat>
  <Paragraphs>122</Paragraphs>
  <Slides>29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1_Office Theme</vt:lpstr>
      <vt:lpstr>Equation</vt:lpstr>
      <vt:lpstr>MathType 6.0 Equation</vt:lpstr>
      <vt:lpstr>3</vt:lpstr>
      <vt:lpstr>3.1</vt:lpstr>
      <vt:lpstr>Derivatives of Polynomials and Exponential Functions (1 of 1)</vt:lpstr>
      <vt:lpstr>Constant Functions</vt:lpstr>
      <vt:lpstr>Constant Functions (1 of 2)</vt:lpstr>
      <vt:lpstr>Constant Functions (2 of 2)</vt:lpstr>
      <vt:lpstr>Power Functions</vt:lpstr>
      <vt:lpstr>Power Functions (1 of 5)</vt:lpstr>
      <vt:lpstr>Power Functions (2 of 5)</vt:lpstr>
      <vt:lpstr>Power Functions (3 of 5)</vt:lpstr>
      <vt:lpstr>Power Functions (4 of 5)</vt:lpstr>
      <vt:lpstr>Example 1</vt:lpstr>
      <vt:lpstr>Power Functions (5 of 5)</vt:lpstr>
      <vt:lpstr>New Derivatives from Old</vt:lpstr>
      <vt:lpstr>New Derivatives from Old (1 of 3)</vt:lpstr>
      <vt:lpstr>Example 4 </vt:lpstr>
      <vt:lpstr>New Derivatives from Old (2 of 3)</vt:lpstr>
      <vt:lpstr>New Derivatives from Old (3 of 3)</vt:lpstr>
      <vt:lpstr>Exponential Functions</vt:lpstr>
      <vt:lpstr>Exponential Functions (1 of 7)</vt:lpstr>
      <vt:lpstr>Exponential Functions (2 of 7)</vt:lpstr>
      <vt:lpstr>Exponential Functions (3 of 7)</vt:lpstr>
      <vt:lpstr>Exponential Functions (4 of 7)</vt:lpstr>
      <vt:lpstr>Exponential Functions (5 of 7)</vt:lpstr>
      <vt:lpstr>Exponential Functions (6 of 7)</vt:lpstr>
      <vt:lpstr>Exponential Functions (7 of 7)</vt:lpstr>
      <vt:lpstr>Example 8</vt:lpstr>
      <vt:lpstr>Example 8 – Solution (1 of 2)</vt:lpstr>
      <vt:lpstr>Example 8 – Solution (2 of 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Triola, Courtney A</dc:creator>
  <cp:lastModifiedBy>Acer</cp:lastModifiedBy>
  <cp:revision>904</cp:revision>
  <cp:lastPrinted>2016-10-03T15:29:39Z</cp:lastPrinted>
  <dcterms:created xsi:type="dcterms:W3CDTF">2017-12-08T21:17:47Z</dcterms:created>
  <dcterms:modified xsi:type="dcterms:W3CDTF">2020-04-15T09:26:08Z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0x0101002A5D52E595BC2A47A3DCA88123D2A30D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Audience">
    <vt:lpwstr>Content Developer</vt:lpwstr>
  </property>
  <property fmtid="{D5CDD505-2E9C-101B-9397-08002B2CF9AE}" pid="11" name="Department">
    <vt:lpwstr>GPM Training</vt:lpwstr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dlc_DocIdItemGuid">
    <vt:lpwstr>8b70cda3-413b-4766-b009-7cf0a547d69e</vt:lpwstr>
  </property>
</Properties>
</file>