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24"/>
  </p:notesMasterIdLst>
  <p:handoutMasterIdLst>
    <p:handoutMasterId r:id="rId25"/>
  </p:handoutMasterIdLst>
  <p:sldIdLst>
    <p:sldId id="264" r:id="rId6"/>
    <p:sldId id="320" r:id="rId7"/>
    <p:sldId id="333" r:id="rId8"/>
    <p:sldId id="304" r:id="rId9"/>
    <p:sldId id="335" r:id="rId10"/>
    <p:sldId id="306" r:id="rId11"/>
    <p:sldId id="307" r:id="rId12"/>
    <p:sldId id="308" r:id="rId13"/>
    <p:sldId id="314" r:id="rId14"/>
    <p:sldId id="309" r:id="rId15"/>
    <p:sldId id="310" r:id="rId16"/>
    <p:sldId id="311" r:id="rId17"/>
    <p:sldId id="334" r:id="rId18"/>
    <p:sldId id="313" r:id="rId19"/>
    <p:sldId id="315" r:id="rId20"/>
    <p:sldId id="316" r:id="rId21"/>
    <p:sldId id="317" r:id="rId22"/>
    <p:sldId id="318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E24"/>
    <a:srgbClr val="FF6300"/>
    <a:srgbClr val="0079C2"/>
    <a:srgbClr val="004A78"/>
    <a:srgbClr val="0000A3"/>
    <a:srgbClr val="000000"/>
    <a:srgbClr val="A30000"/>
    <a:srgbClr val="E7EFF7"/>
    <a:srgbClr val="CBDDEF"/>
    <a:srgbClr val="00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291" autoAdjust="0"/>
  </p:normalViewPr>
  <p:slideViewPr>
    <p:cSldViewPr snapToGrid="0" snapToObjects="1">
      <p:cViewPr varScale="1">
        <p:scale>
          <a:sx n="44" d="100"/>
          <a:sy n="44" d="100"/>
        </p:scale>
        <p:origin x="-120" y="-564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16272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38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48437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63171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30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93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48138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514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36700"/>
            <a:ext cx="8128000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36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2000" y="1542796"/>
            <a:ext cx="8128000" cy="47630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544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0432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26266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075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94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454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043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620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3086115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362325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606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935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99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04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84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649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6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9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3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Differentiation Rules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BDC83-1F36-4C82-8F5D-A89A454D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597E27-B041-4258-8501-51742C502A4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64497" cy="260350"/>
          </a:xfrm>
        </p:spPr>
        <p:txBody>
          <a:bodyPr/>
          <a:lstStyle/>
          <a:p>
            <a:r>
              <a:rPr lang="en-US" altLang="en-US" dirty="0"/>
              <a:t>(a) If</a:t>
            </a:r>
            <a:endParaRPr lang="en-US" dirty="0"/>
          </a:p>
        </p:txBody>
      </p:sp>
      <p:graphicFrame>
        <p:nvGraphicFramePr>
          <p:cNvPr id="12" name="Content Placeholder 11" descr="f(x) = x e^(x). find f prime(x).">
            <a:extLst>
              <a:ext uri="{FF2B5EF4-FFF2-40B4-BE49-F238E27FC236}">
                <a16:creationId xmlns:a16="http://schemas.microsoft.com/office/drawing/2014/main" xmlns="" id="{E02C2A51-0363-41EF-A021-55F8A53ED12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27291452"/>
              </p:ext>
            </p:extLst>
          </p:nvPr>
        </p:nvGraphicFramePr>
        <p:xfrm>
          <a:off x="1443038" y="1214438"/>
          <a:ext cx="28844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72" name="Equation" r:id="rId3" imgW="2755800" imgH="406080" progId="Equation.DSMT4">
                  <p:embed/>
                </p:oleObj>
              </mc:Choice>
              <mc:Fallback>
                <p:oleObj name="Equation" r:id="rId3" imgW="2755800" imgH="406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EB71565B-68E8-4EC5-947B-999D8ED90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038" y="1214438"/>
                        <a:ext cx="28844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3CB6F19-4E10-4854-808A-D4021D42687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01676"/>
            <a:ext cx="3590663" cy="346354"/>
          </a:xfrm>
        </p:spPr>
        <p:txBody>
          <a:bodyPr/>
          <a:lstStyle/>
          <a:p>
            <a:r>
              <a:rPr lang="en-US" altLang="en-US" dirty="0"/>
              <a:t>(b) Find the </a:t>
            </a:r>
            <a:r>
              <a:rPr lang="en-US" altLang="en-US" i="1" dirty="0"/>
              <a:t>n</a:t>
            </a:r>
            <a:r>
              <a:rPr lang="en-US" altLang="en-US" dirty="0"/>
              <a:t>th</a:t>
            </a:r>
            <a:r>
              <a:rPr lang="en-US" altLang="en-US" i="1" dirty="0"/>
              <a:t> </a:t>
            </a:r>
            <a:r>
              <a:rPr lang="en-US" altLang="en-US" dirty="0"/>
              <a:t>derivative,</a:t>
            </a:r>
            <a:endParaRPr lang="en-US" dirty="0"/>
          </a:p>
        </p:txBody>
      </p:sp>
      <p:graphicFrame>
        <p:nvGraphicFramePr>
          <p:cNvPr id="14" name="Content Placeholder 13" descr="f^(n) (x).">
            <a:extLst>
              <a:ext uri="{FF2B5EF4-FFF2-40B4-BE49-F238E27FC236}">
                <a16:creationId xmlns:a16="http://schemas.microsoft.com/office/drawing/2014/main" xmlns="" id="{F3A72136-DE24-4DC9-9A55-DC140444621A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783304801"/>
              </p:ext>
            </p:extLst>
          </p:nvPr>
        </p:nvGraphicFramePr>
        <p:xfrm>
          <a:off x="4356100" y="1679575"/>
          <a:ext cx="1190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73" name="Equation" r:id="rId5" imgW="1002960" imgH="495000" progId="Equation.DSMT4">
                  <p:embed/>
                </p:oleObj>
              </mc:Choice>
              <mc:Fallback>
                <p:oleObj name="Equation" r:id="rId5" imgW="1002960" imgH="4950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BE10B24C-118C-4F5E-9013-1100CF86FC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1679575"/>
                        <a:ext cx="119062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23C03A8-C2E1-46D9-BC22-ED47919FA78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38448"/>
            <a:ext cx="10718800" cy="806517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(a) By the Product Rule, we have</a:t>
            </a:r>
            <a:endParaRPr lang="en-US" altLang="en-US" dirty="0">
              <a:solidFill>
                <a:srgbClr val="0073AE"/>
              </a:solidFill>
            </a:endParaRPr>
          </a:p>
        </p:txBody>
      </p:sp>
      <p:graphicFrame>
        <p:nvGraphicFramePr>
          <p:cNvPr id="16" name="Content Placeholder 15" descr="(f prime (x)) = (d∕(d x)) (x (e^x)).&#10;=  (x (d/(d x)) (e^x)) + (e^x) (d/(d x))(x).&#10;=  (x (e^x)) + ((e^x) * 1) =  (x + 1) (e^x)">
            <a:extLst>
              <a:ext uri="{FF2B5EF4-FFF2-40B4-BE49-F238E27FC236}">
                <a16:creationId xmlns:a16="http://schemas.microsoft.com/office/drawing/2014/main" xmlns="" id="{725178FE-FD20-43A8-BDC9-F97B5B24ED65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164607257"/>
              </p:ext>
            </p:extLst>
          </p:nvPr>
        </p:nvGraphicFramePr>
        <p:xfrm>
          <a:off x="2962275" y="3678238"/>
          <a:ext cx="461010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74" name="Equation" r:id="rId7" imgW="4584600" imgH="2057400" progId="Equation.DSMT4">
                  <p:embed/>
                </p:oleObj>
              </mc:Choice>
              <mc:Fallback>
                <p:oleObj name="Equation" r:id="rId7" imgW="4584600" imgH="20574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C1987DAC-C19D-4A73-A3F0-5E33E3432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2275" y="3678238"/>
                        <a:ext cx="4610100" cy="206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25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385F4-CB63-45DE-A5C7-9D9794E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59AD4-D6BF-49B7-BB90-7F74F81FD73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793753" cy="369421"/>
          </a:xfrm>
        </p:spPr>
        <p:txBody>
          <a:bodyPr/>
          <a:lstStyle/>
          <a:p>
            <a:r>
              <a:rPr lang="en-US" altLang="en-US" dirty="0"/>
              <a:t>(b) Using the Product Rule a second time, we get</a:t>
            </a:r>
          </a:p>
        </p:txBody>
      </p:sp>
      <p:graphicFrame>
        <p:nvGraphicFramePr>
          <p:cNvPr id="8" name="Content Placeholder 7" descr="(f prime prime (x) = (d∕(d x)) [(x + 1)(e^x)].&#10;=  ((x + 1)(d∕(d x)) (e^x)) + ((e^x) (d∕(d x)) (x + 1)).&#10;=  ((x + 1)(e^x)) + (e^x) * 1.&#10;=   ((x + 2) (e^x)).">
            <a:extLst>
              <a:ext uri="{FF2B5EF4-FFF2-40B4-BE49-F238E27FC236}">
                <a16:creationId xmlns:a16="http://schemas.microsoft.com/office/drawing/2014/main" xmlns="" id="{BFFA93FC-89D6-4575-80B0-0E614597FC2F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14417369"/>
              </p:ext>
            </p:extLst>
          </p:nvPr>
        </p:nvGraphicFramePr>
        <p:xfrm>
          <a:off x="3168650" y="2219325"/>
          <a:ext cx="552450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05" name="Equation" r:id="rId3" imgW="5435280" imgH="2514600" progId="Equation.DSMT4">
                  <p:embed/>
                </p:oleObj>
              </mc:Choice>
              <mc:Fallback>
                <p:oleObj name="Equation" r:id="rId3" imgW="5435280" imgH="2514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D08C1884-E0A1-4FC2-B507-C9FD5F6EDC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650" y="2219325"/>
                        <a:ext cx="5524500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69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5688E-BEE9-463C-B1D1-E5902907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6A74B-315F-411A-A1EA-E2441EBA6051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altLang="en-US" dirty="0"/>
              <a:t>Further applications of the Product Rule give</a:t>
            </a:r>
          </a:p>
        </p:txBody>
      </p:sp>
      <p:graphicFrame>
        <p:nvGraphicFramePr>
          <p:cNvPr id="12" name="Content Placeholder 11" descr="f prime prime prime (x) = (x + 3) e^x &#10;f^4 (x) = (x + 4) e^x">
            <a:extLst>
              <a:ext uri="{FF2B5EF4-FFF2-40B4-BE49-F238E27FC236}">
                <a16:creationId xmlns:a16="http://schemas.microsoft.com/office/drawing/2014/main" xmlns="" id="{E4E477C5-5DC1-4474-B116-E3D6694C36B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725762203"/>
              </p:ext>
            </p:extLst>
          </p:nvPr>
        </p:nvGraphicFramePr>
        <p:xfrm>
          <a:off x="4002088" y="1857374"/>
          <a:ext cx="49747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18" name="Equation" r:id="rId3" imgW="5155920" imgH="495000" progId="Equation.DSMT4">
                  <p:embed/>
                </p:oleObj>
              </mc:Choice>
              <mc:Fallback>
                <p:oleObj name="Equation" r:id="rId3" imgW="5155920" imgH="495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A6A7E496-ECCD-4E96-BEB4-59F05AD68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2088" y="1857374"/>
                        <a:ext cx="4974787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652075-7946-44BB-B869-51B5177958B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07785"/>
            <a:ext cx="7787968" cy="401638"/>
          </a:xfrm>
        </p:spPr>
        <p:txBody>
          <a:bodyPr/>
          <a:lstStyle/>
          <a:p>
            <a:r>
              <a:rPr lang="en-US" altLang="en-US" dirty="0"/>
              <a:t>In fact, each successive differentiation adds another term</a:t>
            </a:r>
            <a:endParaRPr lang="en-US" dirty="0"/>
          </a:p>
        </p:txBody>
      </p:sp>
      <p:graphicFrame>
        <p:nvGraphicFramePr>
          <p:cNvPr id="14" name="Content Placeholder 13" descr="e^x">
            <a:extLst>
              <a:ext uri="{FF2B5EF4-FFF2-40B4-BE49-F238E27FC236}">
                <a16:creationId xmlns:a16="http://schemas.microsoft.com/office/drawing/2014/main" xmlns="" id="{3EDF0738-4609-40F9-95D9-3052CD85FE1F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002846928"/>
              </p:ext>
            </p:extLst>
          </p:nvPr>
        </p:nvGraphicFramePr>
        <p:xfrm>
          <a:off x="8520113" y="2840185"/>
          <a:ext cx="446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19" name="Equation" r:id="rId5" imgW="406080" imgH="393480" progId="Equation.DSMT4">
                  <p:embed/>
                </p:oleObj>
              </mc:Choice>
              <mc:Fallback>
                <p:oleObj name="Equation" r:id="rId5" imgW="406080" imgH="393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E8D1F312-3E65-4BC8-AABE-29F740CEC3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20113" y="2840185"/>
                        <a:ext cx="44608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A825DD9-3934-42C3-A712-E124068543CD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044976" y="2930089"/>
            <a:ext cx="419560" cy="282679"/>
          </a:xfrm>
        </p:spPr>
        <p:txBody>
          <a:bodyPr/>
          <a:lstStyle/>
          <a:p>
            <a:r>
              <a:rPr lang="en-US" altLang="en-US" dirty="0"/>
              <a:t>so</a:t>
            </a:r>
            <a:endParaRPr lang="en-US" dirty="0"/>
          </a:p>
        </p:txBody>
      </p:sp>
      <p:graphicFrame>
        <p:nvGraphicFramePr>
          <p:cNvPr id="17" name="Content Placeholder 16" descr="f^(n) (x) = (x + n) e^(x)">
            <a:extLst>
              <a:ext uri="{FF2B5EF4-FFF2-40B4-BE49-F238E27FC236}">
                <a16:creationId xmlns:a16="http://schemas.microsoft.com/office/drawing/2014/main" xmlns="" id="{934C3501-F498-4F9B-AD04-ACB8ED996614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523876373"/>
              </p:ext>
            </p:extLst>
          </p:nvPr>
        </p:nvGraphicFramePr>
        <p:xfrm>
          <a:off x="4710113" y="3563938"/>
          <a:ext cx="2765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20" name="Equation" r:id="rId7" imgW="2450880" imgH="495000" progId="Equation.DSMT4">
                  <p:embed/>
                </p:oleObj>
              </mc:Choice>
              <mc:Fallback>
                <p:oleObj name="Equation" r:id="rId7" imgW="2450880" imgH="4950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768A0B75-7D8E-440A-AED3-13C07A2837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0113" y="3563938"/>
                        <a:ext cx="27654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40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The Quotient Rule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1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2EBE2-A80E-46F5-AEA3-7F39B3DB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Quotient Rule </a:t>
            </a:r>
            <a:r>
              <a:rPr lang="en-US" altLang="en-US" b="0" dirty="0"/>
              <a:t>(1 of 4)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EA77F-1577-4408-9A18-F43E01F854E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1034059" cy="746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We find a rule for differentiating the quotient of two differentiable functions </a:t>
            </a:r>
            <a:r>
              <a:rPr lang="en-US" altLang="en-US" i="1" dirty="0"/>
              <a:t>u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and 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in much the same way that we found the Product Rule.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B1C423-9ACB-44B1-8C92-04080480146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323693"/>
            <a:ext cx="10712450" cy="331932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u</a:t>
            </a:r>
            <a:r>
              <a:rPr lang="en-US" altLang="en-US" dirty="0"/>
              <a:t>, and </a:t>
            </a:r>
            <a:r>
              <a:rPr lang="en-US" altLang="en-US" i="1" dirty="0"/>
              <a:t>v</a:t>
            </a:r>
            <a:r>
              <a:rPr lang="en-US" altLang="en-US" dirty="0"/>
              <a:t> change by amounts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u</a:t>
            </a:r>
            <a:r>
              <a:rPr lang="en-US" altLang="en-US" dirty="0"/>
              <a:t>, and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v</a:t>
            </a:r>
            <a:r>
              <a:rPr lang="en-US" altLang="en-US" dirty="0"/>
              <a:t>, then the corresponding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A117AAC-A93B-4CE9-800A-B81FD2E1DA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52230" y="2847301"/>
            <a:ext cx="3082352" cy="345384"/>
          </a:xfrm>
        </p:spPr>
        <p:txBody>
          <a:bodyPr/>
          <a:lstStyle/>
          <a:p>
            <a:r>
              <a:rPr lang="en-US" altLang="en-US" dirty="0"/>
              <a:t>change in the quotient</a:t>
            </a:r>
            <a:endParaRPr lang="en-US" dirty="0"/>
          </a:p>
        </p:txBody>
      </p:sp>
      <p:graphicFrame>
        <p:nvGraphicFramePr>
          <p:cNvPr id="14" name="Content Placeholder 13" descr="(u∕v) is">
            <a:extLst>
              <a:ext uri="{FF2B5EF4-FFF2-40B4-BE49-F238E27FC236}">
                <a16:creationId xmlns:a16="http://schemas.microsoft.com/office/drawing/2014/main" xmlns="" id="{742A5DF2-2C55-4386-B513-A3C091B9B085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23537214"/>
              </p:ext>
            </p:extLst>
          </p:nvPr>
        </p:nvGraphicFramePr>
        <p:xfrm>
          <a:off x="3863975" y="2632077"/>
          <a:ext cx="622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53" name="Equation" r:id="rId3" imgW="609480" imgH="723600" progId="Equation.DSMT4">
                  <p:embed/>
                </p:oleObj>
              </mc:Choice>
              <mc:Fallback>
                <p:oleObj name="Equation" r:id="rId3" imgW="609480" imgH="723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054C4ECA-8A54-40C4-9E89-17FE22267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3975" y="2632077"/>
                        <a:ext cx="62230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ontent Placeholder 15" descr="(Delta (u∕v)) = ((u + (Delta u))∕(v + (Delta v))) minus (u∕v) = (((u + (Delta u) v) minus (u (v + (Delta v)))∕(v (v + (Delta v))&#10;=  ((v (Delta u) minus u (Delta v))∕(v (v + (Delta v))">
            <a:extLst>
              <a:ext uri="{FF2B5EF4-FFF2-40B4-BE49-F238E27FC236}">
                <a16:creationId xmlns:a16="http://schemas.microsoft.com/office/drawing/2014/main" xmlns="" id="{2F57CF6F-27C2-460B-85F6-8880A180459E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64588239"/>
              </p:ext>
            </p:extLst>
          </p:nvPr>
        </p:nvGraphicFramePr>
        <p:xfrm>
          <a:off x="3409661" y="3638551"/>
          <a:ext cx="6592335" cy="187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54" name="Equation" r:id="rId5" imgW="6426000" imgH="1828800" progId="Equation.DSMT4">
                  <p:embed/>
                </p:oleObj>
              </mc:Choice>
              <mc:Fallback>
                <p:oleObj name="Equation" r:id="rId5" imgW="6426000" imgH="18288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039CFF28-1087-4993-B017-BCE874018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9661" y="3638551"/>
                        <a:ext cx="6592335" cy="187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16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70993-17FD-41EE-A6F2-6AE02252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Quotient Rule </a:t>
            </a:r>
            <a:r>
              <a:rPr lang="en-US" altLang="en-US" b="0" dirty="0"/>
              <a:t>(2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7C098-0A5D-495E-BF7B-419021A8571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13774" cy="260350"/>
          </a:xfrm>
        </p:spPr>
        <p:txBody>
          <a:bodyPr/>
          <a:lstStyle/>
          <a:p>
            <a:r>
              <a:rPr lang="en-US" altLang="en-US" dirty="0" smtClean="0"/>
              <a:t>so</a:t>
            </a:r>
            <a:endParaRPr lang="en-US" altLang="en-US" dirty="0"/>
          </a:p>
        </p:txBody>
      </p:sp>
      <p:graphicFrame>
        <p:nvGraphicFramePr>
          <p:cNvPr id="12" name="Content Placeholder 11" descr="(d∕(d x))(u∕v) = (lim_(Delta x right arrow 0) ((Delta (u∕v)/(Delta x)) = (lim_(Delta x right arrow 0) (((v(Delta u)∕(Delta x)) minus (u (Delta v)∕(Delta x)))∕(v (v + (Delta v))))">
            <a:extLst>
              <a:ext uri="{FF2B5EF4-FFF2-40B4-BE49-F238E27FC236}">
                <a16:creationId xmlns:a16="http://schemas.microsoft.com/office/drawing/2014/main" xmlns="" id="{3D760A32-CBAC-4713-A810-3DA5431DEDB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946378529"/>
              </p:ext>
            </p:extLst>
          </p:nvPr>
        </p:nvGraphicFramePr>
        <p:xfrm>
          <a:off x="4033115" y="1594442"/>
          <a:ext cx="4636051" cy="114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9" name="Equation" r:id="rId3" imgW="5143320" imgH="1269720" progId="Equation.DSMT4">
                  <p:embed/>
                </p:oleObj>
              </mc:Choice>
              <mc:Fallback>
                <p:oleObj name="Equation" r:id="rId3" imgW="5143320" imgH="12697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737EF78A-A32B-41C8-9D05-1F33B00BF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3115" y="1594442"/>
                        <a:ext cx="4636051" cy="1145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D7DB79-7F33-4F12-9EEC-31B764F512B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156783"/>
            <a:ext cx="10712450" cy="154934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 0</a:t>
            </a:r>
            <a:r>
              <a:rPr lang="en-US" altLang="en-US" dirty="0"/>
              <a:t>,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v </a:t>
            </a:r>
            <a:r>
              <a:rPr lang="en-US" altLang="en-US" dirty="0">
                <a:sym typeface="Symbol" panose="05050102010706020507" pitchFamily="18" charset="2"/>
              </a:rPr>
              <a:t> 0</a:t>
            </a:r>
            <a:r>
              <a:rPr lang="en-US" altLang="en-US" dirty="0"/>
              <a:t> also, because 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differentiable and therefore continuous.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Thus, using the Limit Laws, we get</a:t>
            </a:r>
          </a:p>
        </p:txBody>
      </p:sp>
      <p:graphicFrame>
        <p:nvGraphicFramePr>
          <p:cNvPr id="14" name="Content Placeholder 13" descr="(d∕(d x)) (u∕v) = ((v lim_(Delta x right arrow 0) ((Delta u)/(Delta x))) minus (u lim_(Delta x right arrow 0) ((Delta v)/(Delta x))))/(v (lim_(Delta x right arrow 0) (v + (Delta v))) = (( (v(d u)/(d x)) minus (u (d v)/(d x)))/(v^2))">
            <a:extLst>
              <a:ext uri="{FF2B5EF4-FFF2-40B4-BE49-F238E27FC236}">
                <a16:creationId xmlns:a16="http://schemas.microsoft.com/office/drawing/2014/main" xmlns="" id="{A8388BB0-B7C8-4635-B7CE-DF9EF81060A1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952371368"/>
              </p:ext>
            </p:extLst>
          </p:nvPr>
        </p:nvGraphicFramePr>
        <p:xfrm>
          <a:off x="3623828" y="4664565"/>
          <a:ext cx="5614233" cy="122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0" name="Equation" r:id="rId5" imgW="5829120" imgH="1269720" progId="Equation.DSMT4">
                  <p:embed/>
                </p:oleObj>
              </mc:Choice>
              <mc:Fallback>
                <p:oleObj name="Equation" r:id="rId5" imgW="5829120" imgH="12697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D85BAE0C-AEEB-4A4B-BC63-066315646F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3828" y="4664565"/>
                        <a:ext cx="5614233" cy="122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02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C973C-E791-4D04-9459-7A1B1B71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Quotient Rule </a:t>
            </a:r>
            <a:r>
              <a:rPr lang="en-US" altLang="en-US" b="0" dirty="0"/>
              <a:t>(3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AA46-7A27-407A-99BE-5EF79BB0A698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The Quotient Rule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and</a:t>
            </a:r>
            <a:r>
              <a:rPr lang="fr-FR" dirty="0"/>
              <a:t> </a:t>
            </a:r>
            <a:r>
              <a:rPr lang="fr-FR" i="1" dirty="0"/>
              <a:t>g</a:t>
            </a:r>
            <a:r>
              <a:rPr lang="en-US" dirty="0"/>
              <a:t> are differentiable, then</a:t>
            </a:r>
          </a:p>
        </p:txBody>
      </p:sp>
      <p:graphicFrame>
        <p:nvGraphicFramePr>
          <p:cNvPr id="8" name="Content Placeholder 7" descr="(d∕(d x)) [f(x)∕g(x)] = ((g(x) (d/(d x)) [f(x)] minus  f(x) (d/(d x)) [g(x)])/([g(x)]^2))">
            <a:extLst>
              <a:ext uri="{FF2B5EF4-FFF2-40B4-BE49-F238E27FC236}">
                <a16:creationId xmlns:a16="http://schemas.microsoft.com/office/drawing/2014/main" xmlns="" id="{CF62D939-9469-4AF1-A594-32CC17C45E8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882578122"/>
              </p:ext>
            </p:extLst>
          </p:nvPr>
        </p:nvGraphicFramePr>
        <p:xfrm>
          <a:off x="3347681" y="2227481"/>
          <a:ext cx="5496638" cy="11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8" name="Equation" r:id="rId3" imgW="5981400" imgH="1295280" progId="Equation.DSMT4">
                  <p:embed/>
                </p:oleObj>
              </mc:Choice>
              <mc:Fallback>
                <p:oleObj name="Equation" r:id="rId3" imgW="5981400" imgH="12952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2F3430EE-FE9D-4EBA-9143-9D879F2743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681" y="2227481"/>
                        <a:ext cx="5496638" cy="1190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5238126-C55E-4D5C-9545-67886A9E51E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998043"/>
            <a:ext cx="10712450" cy="11906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 words, the Quotient Rule says that the </a:t>
            </a:r>
            <a:r>
              <a:rPr lang="en-US" altLang="en-US" i="1" dirty="0"/>
              <a:t>derivative of a quotient is the denominator times the derivative of the numerator minus the numerator times the derivative of the denominator, all divided by the square of the denominator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27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2806F-DF58-4133-A616-060BCB6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6215C3-5E58-48A2-96D6-30561C30407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377538"/>
            <a:ext cx="458019" cy="244782"/>
          </a:xfrm>
        </p:spPr>
        <p:txBody>
          <a:bodyPr/>
          <a:lstStyle/>
          <a:p>
            <a:r>
              <a:rPr lang="en-US" altLang="en-US" dirty="0"/>
              <a:t>Let</a:t>
            </a:r>
            <a:endParaRPr lang="en-US" dirty="0"/>
          </a:p>
        </p:txBody>
      </p:sp>
      <p:graphicFrame>
        <p:nvGraphicFramePr>
          <p:cNvPr id="8" name="Content Placeholder 7" descr="y = ((x^2) + x minus 2)/((x^3) + 6)). Then&#10;">
            <a:extLst>
              <a:ext uri="{FF2B5EF4-FFF2-40B4-BE49-F238E27FC236}">
                <a16:creationId xmlns:a16="http://schemas.microsoft.com/office/drawing/2014/main" xmlns="" id="{2C3D2CC7-02A5-445A-BCB3-48E029B0F51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22538694"/>
              </p:ext>
            </p:extLst>
          </p:nvPr>
        </p:nvGraphicFramePr>
        <p:xfrm>
          <a:off x="1909763" y="1323975"/>
          <a:ext cx="27051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44" name="Equation" r:id="rId3" imgW="2730240" imgH="787320" progId="Equation.DSMT4">
                  <p:embed/>
                </p:oleObj>
              </mc:Choice>
              <mc:Fallback>
                <p:oleObj name="Equation" r:id="rId3" imgW="2730240" imgH="787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28BDDE10-8748-4756-9EDD-4BBF95159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763" y="1323975"/>
                        <a:ext cx="270510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 descr="(y prime) = ((((x^3) + 6) (d/(d x)) ((x^2) + x minus 2)) minus (((x^2) + x (d/(d x) ((x^3) + 6)))/((x^3) + 6)^2)&#10;=  ((x^3) + 6)(2x + 1) minus (x^2 + x minus 2)(3 (x^2))/((x^3) + (6^2)))&#10;=  ((2 (x^4) + (x^3) + 12 x + 6) minus (3 (x^4) + 3 (x^3) minus 6 (x^2))/((x^3) + 6)^2))&#10;=  ((negative (x^4) minus 2 (x^3) + 6 (x^2) + 12 x + 6)/((x^3) + 6)^2)">
            <a:extLst>
              <a:ext uri="{FF2B5EF4-FFF2-40B4-BE49-F238E27FC236}">
                <a16:creationId xmlns:a16="http://schemas.microsoft.com/office/drawing/2014/main" xmlns="" id="{FFBD3B7B-E513-4C11-9477-7F4BA5116F58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119840928"/>
              </p:ext>
            </p:extLst>
          </p:nvPr>
        </p:nvGraphicFramePr>
        <p:xfrm>
          <a:off x="1541463" y="2281531"/>
          <a:ext cx="7156450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45" name="Equation" r:id="rId5" imgW="7365960" imgH="3962160" progId="Equation.DSMT4">
                  <p:embed/>
                </p:oleObj>
              </mc:Choice>
              <mc:Fallback>
                <p:oleObj name="Equation" r:id="rId5" imgW="7365960" imgH="3962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32D95B95-4C03-4EFF-B0EF-62D0EBBB9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1463" y="2281531"/>
                        <a:ext cx="7156450" cy="384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7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9B0DA-4CFF-47DD-A8CA-7C32C2B6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Quotient Rule </a:t>
            </a:r>
            <a:r>
              <a:rPr lang="en-US" altLang="en-US" b="0" dirty="0"/>
              <a:t>(4 of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3B070-7797-4CE2-ABAB-CAB0FE070CF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30925" y="1364785"/>
            <a:ext cx="5000400" cy="326369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EF2E24"/>
                </a:solidFill>
              </a:rPr>
              <a:t>Table</a:t>
            </a:r>
            <a:r>
              <a:rPr lang="en-US" b="1" dirty="0">
                <a:solidFill>
                  <a:srgbClr val="EF2E24"/>
                </a:solidFill>
              </a:rPr>
              <a:t> of Differentiation Formulas</a:t>
            </a:r>
          </a:p>
        </p:txBody>
      </p:sp>
      <p:graphicFrame>
        <p:nvGraphicFramePr>
          <p:cNvPr id="8" name="Content Placeholder 7" descr="(Item 1). (d/(d x)) (c) = 0 &#10;(Item 2). (d/(d x)) (x^n) = (n (x^(n minus 1))) &#10;(Item 3). (d/(d x)) (e^x) = (e^x) &#10;(Item 4). ((c f) Prime) = (c f prime) &#10;(Item 5). ((f + g) prime) = (f prime) + (g prime) &#10;(Item 6). ((f minus g) prime) = (f prime) minus (g prime) &#10;(Item 7). ((f g) prime) = (f (g prime)) + (g (f prime)) &#10;(Item 8). ((f/g) prime) = (g (f prime) minus f (g prime))/(g^2))">
            <a:extLst>
              <a:ext uri="{FF2B5EF4-FFF2-40B4-BE49-F238E27FC236}">
                <a16:creationId xmlns:a16="http://schemas.microsoft.com/office/drawing/2014/main" xmlns="" id="{BA373013-0585-47F5-83AA-38B24C6745D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592992540"/>
              </p:ext>
            </p:extLst>
          </p:nvPr>
        </p:nvGraphicFramePr>
        <p:xfrm>
          <a:off x="2338428" y="2099397"/>
          <a:ext cx="7345899" cy="259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73" name="Equation" r:id="rId3" imgW="6819840" imgH="2412720" progId="Equation.DSMT4">
                  <p:embed/>
                </p:oleObj>
              </mc:Choice>
              <mc:Fallback>
                <p:oleObj name="Equation" r:id="rId3" imgW="6819840" imgH="2412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4FE00781-1D08-46FF-B1A6-2895D4BEE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8428" y="2099397"/>
                        <a:ext cx="7345899" cy="259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82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The Product and Quotient Rules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The Product Rule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71456-7B47-4D7C-851C-35BCAA43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Product Rule </a:t>
            </a:r>
            <a:r>
              <a:rPr lang="en-US" altLang="en-US" b="0" dirty="0"/>
              <a:t>(1 of 6)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E17C7-2774-43DC-8065-B4AFCA08989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21399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By analogy with the Sum and Difference Rules, we might be tempted to guess, </a:t>
            </a:r>
            <a:r>
              <a:rPr lang="en-IN" dirty="0"/>
              <a:t>as Leibniz did three centuries ago, </a:t>
            </a:r>
            <a:r>
              <a:rPr lang="en-US" altLang="en-US" dirty="0"/>
              <a:t>that the derivative of a product is the product of the derivatives.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 can see, however, that this guess is wrong by looking at a particular example.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BB0387-FFF0-42E3-927C-DDE1274FAEE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600257"/>
            <a:ext cx="590755" cy="314042"/>
          </a:xfrm>
        </p:spPr>
        <p:txBody>
          <a:bodyPr/>
          <a:lstStyle/>
          <a:p>
            <a:r>
              <a:rPr lang="en-US" altLang="en-US" dirty="0"/>
              <a:t>Let</a:t>
            </a:r>
            <a:endParaRPr lang="en-US" dirty="0"/>
          </a:p>
        </p:txBody>
      </p:sp>
      <p:graphicFrame>
        <p:nvGraphicFramePr>
          <p:cNvPr id="12" name="Content Placeholder 11" descr="f(x) = x and g(x) = x^2.">
            <a:extLst>
              <a:ext uri="{FF2B5EF4-FFF2-40B4-BE49-F238E27FC236}">
                <a16:creationId xmlns:a16="http://schemas.microsoft.com/office/drawing/2014/main" xmlns="" id="{EAB9C361-2152-43F1-BA74-FA190F154F0F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900712760"/>
              </p:ext>
            </p:extLst>
          </p:nvPr>
        </p:nvGraphicFramePr>
        <p:xfrm>
          <a:off x="1263650" y="3542579"/>
          <a:ext cx="3217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4" name="Equation" r:id="rId3" imgW="3162240" imgH="457200" progId="Equation.DSMT4">
                  <p:embed/>
                </p:oleObj>
              </mc:Choice>
              <mc:Fallback>
                <p:oleObj name="Equation" r:id="rId3" imgW="316224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882E7C43-35BD-485D-B423-D4C622FC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3542579"/>
                        <a:ext cx="3217863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0AF237-D236-444A-950B-17D3D830246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573650" y="3616021"/>
            <a:ext cx="3968135" cy="334963"/>
          </a:xfrm>
        </p:spPr>
        <p:txBody>
          <a:bodyPr/>
          <a:lstStyle/>
          <a:p>
            <a:r>
              <a:rPr lang="en-US" altLang="en-US" dirty="0"/>
              <a:t>Then the Power Rule gives</a:t>
            </a:r>
            <a:endParaRPr lang="en-US" dirty="0"/>
          </a:p>
        </p:txBody>
      </p:sp>
      <p:graphicFrame>
        <p:nvGraphicFramePr>
          <p:cNvPr id="14" name="Content Placeholder 13" descr="f prime (x) = 1 and g prime (x) = 2 x.">
            <a:extLst>
              <a:ext uri="{FF2B5EF4-FFF2-40B4-BE49-F238E27FC236}">
                <a16:creationId xmlns:a16="http://schemas.microsoft.com/office/drawing/2014/main" xmlns="" id="{FAF36CF7-FF15-4D27-B3A6-E77EDDB6E228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343850274"/>
              </p:ext>
            </p:extLst>
          </p:nvPr>
        </p:nvGraphicFramePr>
        <p:xfrm>
          <a:off x="8334375" y="3634654"/>
          <a:ext cx="31178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5" name="Equation" r:id="rId5" imgW="3060360" imgH="342720" progId="Equation.DSMT4">
                  <p:embed/>
                </p:oleObj>
              </mc:Choice>
              <mc:Fallback>
                <p:oleObj name="Equation" r:id="rId5" imgW="3060360" imgH="3427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3001459E-26A6-44EA-B913-480D3410E7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75" y="3634654"/>
                        <a:ext cx="31178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E2DA4AA-6DC4-49F0-B6A3-6EB321A9C1C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386620"/>
            <a:ext cx="590755" cy="285493"/>
          </a:xfrm>
        </p:spPr>
        <p:txBody>
          <a:bodyPr/>
          <a:lstStyle/>
          <a:p>
            <a:r>
              <a:rPr lang="en-US" altLang="en-US" dirty="0"/>
              <a:t>But</a:t>
            </a:r>
            <a:endParaRPr lang="en-US" dirty="0"/>
          </a:p>
        </p:txBody>
      </p:sp>
      <p:graphicFrame>
        <p:nvGraphicFramePr>
          <p:cNvPr id="16" name="Content Placeholder 15" descr="(f g)(x) = (x^3), so (f g) prime (x) = 3 (x^2). Thus (f g) prime != f prime g prime">
            <a:extLst>
              <a:ext uri="{FF2B5EF4-FFF2-40B4-BE49-F238E27FC236}">
                <a16:creationId xmlns:a16="http://schemas.microsoft.com/office/drawing/2014/main" xmlns="" id="{DAC5E98E-BC49-4472-9317-02622E9BFF6A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850578724"/>
              </p:ext>
            </p:extLst>
          </p:nvPr>
        </p:nvGraphicFramePr>
        <p:xfrm>
          <a:off x="1306513" y="4319588"/>
          <a:ext cx="60245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6" name="Equation" r:id="rId7" imgW="6070320" imgH="419040" progId="Equation.DSMT4">
                  <p:embed/>
                </p:oleObj>
              </mc:Choice>
              <mc:Fallback>
                <p:oleObj name="Equation" r:id="rId7" imgW="6070320" imgH="419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721F89EB-98FD-4E75-8C13-067FD48BAE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6513" y="4319588"/>
                        <a:ext cx="602456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Product Rule (2 of 6)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876280" cy="268859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correct formula was discovered by Leibniz </a:t>
            </a:r>
            <a:r>
              <a:rPr lang="en-IN" dirty="0"/>
              <a:t>(soon after his false start) </a:t>
            </a:r>
            <a:r>
              <a:rPr lang="en-US" altLang="en-US" dirty="0"/>
              <a:t>and is called the Product Rule.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Before stating the Product Rule, let’s see how we might discover it.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 start by assuming that </a:t>
            </a:r>
            <a:r>
              <a:rPr lang="en-US" altLang="en-US" i="1" dirty="0"/>
              <a:t>u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are both positive differentiable functions. Then we can interpret the product </a:t>
            </a:r>
            <a:r>
              <a:rPr lang="en-US" altLang="en-US" i="1" dirty="0"/>
              <a:t>u</a:t>
            </a:r>
            <a:r>
              <a:rPr lang="en-US" altLang="en-US" sz="100" i="1" dirty="0"/>
              <a:t> </a:t>
            </a:r>
            <a:r>
              <a:rPr lang="en-US" altLang="en-US" i="1" dirty="0"/>
              <a:t>v</a:t>
            </a:r>
            <a:r>
              <a:rPr lang="en-US" altLang="en-US" dirty="0"/>
              <a:t> as an area of a rectangle (see Figure 1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8"/>
          </p:nvPr>
        </p:nvSpPr>
        <p:spPr>
          <a:xfrm>
            <a:off x="6037480" y="6122556"/>
            <a:ext cx="920750" cy="293299"/>
          </a:xfrm>
        </p:spPr>
        <p:txBody>
          <a:bodyPr/>
          <a:lstStyle/>
          <a:p>
            <a:r>
              <a:rPr lang="en-US" altLang="en-US" sz="1200" b="1" dirty="0"/>
              <a:t>Figure </a:t>
            </a:r>
            <a:r>
              <a:rPr lang="en-US" altLang="en-US" sz="1200" b="1" dirty="0" smtClean="0"/>
              <a:t>1</a:t>
            </a:r>
            <a:endParaRPr lang="en-US" altLang="en-US" sz="1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6"/>
          </p:nvPr>
        </p:nvSpPr>
        <p:spPr>
          <a:xfrm>
            <a:off x="5039260" y="5749071"/>
            <a:ext cx="2917190" cy="281428"/>
          </a:xfrm>
        </p:spPr>
        <p:txBody>
          <a:bodyPr/>
          <a:lstStyle/>
          <a:p>
            <a:r>
              <a:rPr lang="en-US" altLang="en-US" sz="1400" dirty="0"/>
              <a:t>The geometry of the Product </a:t>
            </a:r>
            <a:r>
              <a:rPr lang="en-US" altLang="en-US" sz="1400" dirty="0" smtClean="0"/>
              <a:t>Rule</a:t>
            </a:r>
            <a:endParaRPr lang="en-US" altLang="en-US" sz="1400" b="1" dirty="0"/>
          </a:p>
        </p:txBody>
      </p:sp>
      <p:pic>
        <p:nvPicPr>
          <p:cNvPr id="19" name="Content Placeholder 6" descr="A rectangle with sides measuring u and v has an area of u v. The sides are increased by Delta u and Delta v respectively. Three additional rectangles are formed with areas u Delta v, v Delta u, and Delta u Delta v.">
            <a:extLst>
              <a:ext uri="{FF2B5EF4-FFF2-40B4-BE49-F238E27FC236}">
                <a16:creationId xmlns:a16="http://schemas.microsoft.com/office/drawing/2014/main" xmlns="" id="{4E67C856-67E4-4F47-8B6E-7DF5A6E83833}"/>
              </a:ext>
            </a:extLst>
          </p:cNvPr>
          <p:cNvPicPr>
            <a:picLocks noGrp="1" noChangeAspect="1"/>
          </p:cNvPicPr>
          <p:nvPr>
            <p:ph sz="quarter" idx="34"/>
          </p:nvPr>
        </p:nvPicPr>
        <p:blipFill>
          <a:blip r:embed="rId2"/>
          <a:stretch>
            <a:fillRect/>
          </a:stretch>
        </p:blipFill>
        <p:spPr>
          <a:xfrm>
            <a:off x="4993540" y="3901440"/>
            <a:ext cx="2731245" cy="1621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9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7AD6-A146-4F13-8F6A-F07C4AD3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Product Rule </a:t>
            </a:r>
            <a:r>
              <a:rPr lang="en-US" altLang="en-US" b="0" dirty="0"/>
              <a:t>(3 of 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35983-DE2A-45A8-AAA7-65C0310923F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altLang="en-US" dirty="0"/>
              <a:t>If </a:t>
            </a:r>
            <a:r>
              <a:rPr lang="en-US" altLang="en-US" i="1" dirty="0"/>
              <a:t>x </a:t>
            </a:r>
            <a:r>
              <a:rPr lang="en-US" altLang="en-US" dirty="0"/>
              <a:t>changes by an amount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</a:t>
            </a:r>
            <a:r>
              <a:rPr lang="en-US" altLang="en-US" dirty="0"/>
              <a:t>, then the corresponding changes in </a:t>
            </a:r>
            <a:r>
              <a:rPr lang="en-US" altLang="en-US" i="1" dirty="0"/>
              <a:t>u </a:t>
            </a:r>
            <a:r>
              <a:rPr lang="en-US" altLang="en-US" dirty="0"/>
              <a:t>and </a:t>
            </a:r>
            <a:r>
              <a:rPr lang="en-US" altLang="en-US" i="1" dirty="0"/>
              <a:t>v</a:t>
            </a:r>
            <a:r>
              <a:rPr lang="en-US" altLang="en-US" dirty="0"/>
              <a:t> are</a:t>
            </a:r>
          </a:p>
        </p:txBody>
      </p:sp>
      <p:graphicFrame>
        <p:nvGraphicFramePr>
          <p:cNvPr id="12" name="Content Placeholder 11" descr="(Item 1). delta (u) = f(x + delta(x)) minus f(x). &#10;(Item 2). delta(v) = g(x + delta x) minus g(x)">
            <a:extLst>
              <a:ext uri="{FF2B5EF4-FFF2-40B4-BE49-F238E27FC236}">
                <a16:creationId xmlns:a16="http://schemas.microsoft.com/office/drawing/2014/main" xmlns="" id="{31279D9E-30B1-44D7-A05A-7B06A729A19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322784592"/>
              </p:ext>
            </p:extLst>
          </p:nvPr>
        </p:nvGraphicFramePr>
        <p:xfrm>
          <a:off x="3222625" y="1857375"/>
          <a:ext cx="5740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06" name="Equation" r:id="rId3" imgW="6172200" imgH="431640" progId="Equation.DSMT4">
                  <p:embed/>
                </p:oleObj>
              </mc:Choice>
              <mc:Fallback>
                <p:oleObj name="Equation" r:id="rId3" imgW="617220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372BAD77-85B2-4C8E-BE3A-80F791E2B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2625" y="1857375"/>
                        <a:ext cx="574040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BCC559D-CA05-4C56-8BD9-692F502B41C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27293"/>
            <a:ext cx="10712450" cy="116583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and the new value of the product, (</a:t>
            </a:r>
            <a:r>
              <a:rPr lang="en-US" altLang="en-US" i="1" dirty="0"/>
              <a:t>u +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u</a:t>
            </a:r>
            <a:r>
              <a:rPr lang="en-US" altLang="en-US" dirty="0"/>
              <a:t>)(</a:t>
            </a:r>
            <a:r>
              <a:rPr lang="en-US" altLang="en-US" i="1" dirty="0"/>
              <a:t>v +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v</a:t>
            </a:r>
            <a:r>
              <a:rPr lang="en-US" altLang="en-US" dirty="0"/>
              <a:t>), can be interpreted as the area of the large rectangle in Figure 1 (provided that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u</a:t>
            </a:r>
            <a:r>
              <a:rPr lang="en-US" altLang="en-US" dirty="0"/>
              <a:t> and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v</a:t>
            </a:r>
            <a:r>
              <a:rPr lang="en-US" altLang="en-US" dirty="0"/>
              <a:t> happen to be positive).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7253BE-3D37-4EC8-BA0A-534759B9C96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4148571"/>
            <a:ext cx="5762812" cy="401436"/>
          </a:xfrm>
        </p:spPr>
        <p:txBody>
          <a:bodyPr/>
          <a:lstStyle/>
          <a:p>
            <a:r>
              <a:rPr lang="en-US" altLang="en-US" dirty="0"/>
              <a:t>The change in the area of the rectangle is</a:t>
            </a:r>
          </a:p>
        </p:txBody>
      </p:sp>
      <p:graphicFrame>
        <p:nvGraphicFramePr>
          <p:cNvPr id="14" name="Content Placeholder 13" descr="Equation label 1. delta(u v) = (u + delta u)(v + delta(v)) minus (u v) = u delta (v) + v delta (u) + delta u delta (v). &#10;= the sum of the three shaded areas">
            <a:extLst>
              <a:ext uri="{FF2B5EF4-FFF2-40B4-BE49-F238E27FC236}">
                <a16:creationId xmlns:a16="http://schemas.microsoft.com/office/drawing/2014/main" xmlns="" id="{AD12B23B-1EB0-43EE-B674-864B28364B55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567280151"/>
              </p:ext>
            </p:extLst>
          </p:nvPr>
        </p:nvGraphicFramePr>
        <p:xfrm>
          <a:off x="2424113" y="4819650"/>
          <a:ext cx="6981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07" name="Equation" r:id="rId5" imgW="7810200" imgH="838080" progId="Equation.DSMT4">
                  <p:embed/>
                </p:oleObj>
              </mc:Choice>
              <mc:Fallback>
                <p:oleObj name="Equation" r:id="rId5" imgW="7810200" imgH="838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8D334D74-B10C-49E1-A650-84C4636AF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113" y="4819650"/>
                        <a:ext cx="69818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48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ED6BD-95D4-4003-A499-12BDD4F2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Product Rule </a:t>
            </a:r>
            <a:r>
              <a:rPr lang="en-US" altLang="en-US" b="0" dirty="0"/>
              <a:t>(4 of 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DC8E8-58DA-4F3A-B304-6388465DCDB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485776" cy="430975"/>
          </a:xfrm>
        </p:spPr>
        <p:txBody>
          <a:bodyPr/>
          <a:lstStyle/>
          <a:p>
            <a:r>
              <a:rPr lang="en-US" altLang="en-US" dirty="0"/>
              <a:t>If we divide by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</a:t>
            </a:r>
            <a:r>
              <a:rPr lang="en-US" altLang="en-US" dirty="0"/>
              <a:t>, we get</a:t>
            </a:r>
          </a:p>
        </p:txBody>
      </p:sp>
      <p:graphicFrame>
        <p:nvGraphicFramePr>
          <p:cNvPr id="8" name="Content Placeholder 7" descr="((Delta(u v))∕(Delta (x))) = (u ((Delta v)∕(Delta x)) + (v ((Delta u)∕(Delta x)) + ((Delta u) ((Delta (v))∕(Delta (x))))">
            <a:extLst>
              <a:ext uri="{FF2B5EF4-FFF2-40B4-BE49-F238E27FC236}">
                <a16:creationId xmlns:a16="http://schemas.microsoft.com/office/drawing/2014/main" xmlns="" id="{69480CDD-E85B-4BDC-A2E6-86A89D1BA66B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2454648"/>
              </p:ext>
            </p:extLst>
          </p:nvPr>
        </p:nvGraphicFramePr>
        <p:xfrm>
          <a:off x="4159250" y="1714500"/>
          <a:ext cx="36909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3" name="Equation" r:id="rId3" imgW="3886200" imgH="787320" progId="Equation.DSMT4">
                  <p:embed/>
                </p:oleObj>
              </mc:Choice>
              <mc:Fallback>
                <p:oleObj name="Equation" r:id="rId3" imgW="3886200" imgH="787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78D90F22-8617-46DE-8AB4-D2C3B45BC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250" y="1714500"/>
                        <a:ext cx="3690938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3E5615C-F5D1-4A29-BB09-6E9C301E965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53022"/>
            <a:ext cx="6695141" cy="356730"/>
          </a:xfrm>
        </p:spPr>
        <p:txBody>
          <a:bodyPr/>
          <a:lstStyle/>
          <a:p>
            <a:r>
              <a:rPr lang="en-US" altLang="en-US" dirty="0"/>
              <a:t>If we now let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 0</a:t>
            </a:r>
            <a:r>
              <a:rPr lang="en-US" altLang="en-US" dirty="0"/>
              <a:t>, we get the derivative of </a:t>
            </a:r>
            <a:r>
              <a:rPr lang="en-US" altLang="en-US" i="1" dirty="0"/>
              <a:t>u</a:t>
            </a:r>
            <a:r>
              <a:rPr lang="en-US" altLang="en-US" sz="100" i="1" dirty="0"/>
              <a:t> </a:t>
            </a:r>
            <a:r>
              <a:rPr lang="en-US" altLang="en-US" i="1" dirty="0"/>
              <a:t>v</a:t>
            </a:r>
            <a:r>
              <a:rPr lang="en-US" altLang="en-US" dirty="0"/>
              <a:t>:</a:t>
            </a:r>
          </a:p>
        </p:txBody>
      </p:sp>
      <p:graphicFrame>
        <p:nvGraphicFramePr>
          <p:cNvPr id="10" name="Content Placeholder 9" descr="((d∕(d x)) (u v) = (lim_(Delta x right arrow 0) (((Delta (u v))∕(Delta x))) = (lim_(Delta x right arrow 0) ((u ((Delta u)∕(Delta x)) + (u ((Delta u)∕(Delta x)) + (Delta u ((Delta v)∕(Delta x))  &#10;=  u lim_(Delta x right arrow 0) ((Delta v)∕(Delta x))  + v lim_(Delta x right arrow 0) ((Delta u)/(Delta x) + (lim_(Delta x right arrow 0) (Delta u)) (lim_(Delta x right arrow 0) ((Delta v)/(Delta v))  &#10;=  (u ((d v)∕(d x)) + (v ((d u)∕(d x)) + 0 * ((d v)∕(d x))&#10;">
            <a:extLst>
              <a:ext uri="{FF2B5EF4-FFF2-40B4-BE49-F238E27FC236}">
                <a16:creationId xmlns:a16="http://schemas.microsoft.com/office/drawing/2014/main" xmlns="" id="{A238A9EF-F103-4B89-A58E-B26F05D1515C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938542962"/>
              </p:ext>
            </p:extLst>
          </p:nvPr>
        </p:nvGraphicFramePr>
        <p:xfrm>
          <a:off x="2675190" y="3607565"/>
          <a:ext cx="6659058" cy="229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4" name="Equation" r:id="rId5" imgW="7505640" imgH="2590560" progId="Equation.DSMT4">
                  <p:embed/>
                </p:oleObj>
              </mc:Choice>
              <mc:Fallback>
                <p:oleObj name="Equation" r:id="rId5" imgW="7505640" imgH="2590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BDBCB348-B730-42E4-842C-4E0613C451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5190" y="3607565"/>
                        <a:ext cx="6659058" cy="229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7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341B144-EBB6-490D-95BE-BF684737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/>
          <a:p>
            <a:r>
              <a:rPr lang="en-US" altLang="en-US" dirty="0"/>
              <a:t>The Product Rule </a:t>
            </a:r>
            <a:r>
              <a:rPr lang="en-US" altLang="en-US" b="0" dirty="0"/>
              <a:t>(5 of 6)</a:t>
            </a:r>
            <a:endParaRPr lang="en-US" dirty="0"/>
          </a:p>
        </p:txBody>
      </p:sp>
      <p:graphicFrame>
        <p:nvGraphicFramePr>
          <p:cNvPr id="8" name="Content Placeholder 7" descr="(d∕(d x)) (u v) = (u ((d v)∕(d x))) + (v((d u)∕(d x))). Equation label 2.">
            <a:extLst>
              <a:ext uri="{FF2B5EF4-FFF2-40B4-BE49-F238E27FC236}">
                <a16:creationId xmlns:a16="http://schemas.microsoft.com/office/drawing/2014/main" xmlns="" id="{80C600CC-A431-462E-A62E-F379AB9C8945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580385057"/>
              </p:ext>
            </p:extLst>
          </p:nvPr>
        </p:nvGraphicFramePr>
        <p:xfrm>
          <a:off x="3811441" y="1625101"/>
          <a:ext cx="3620228" cy="77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59" name="Equation" r:id="rId3" imgW="3454200" imgH="736560" progId="Equation.DSMT4">
                  <p:embed/>
                </p:oleObj>
              </mc:Choice>
              <mc:Fallback>
                <p:oleObj name="Equation" r:id="rId3" imgW="345420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2A39CD66-14B8-4A95-8159-1EA4FA0F0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1441" y="1625101"/>
                        <a:ext cx="3620228" cy="77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62660F-EBE7-4B37-8D9E-3B73A494A72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007748"/>
            <a:ext cx="10712450" cy="26310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(Notice that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u </a:t>
            </a:r>
            <a:r>
              <a:rPr lang="en-US" altLang="en-US" dirty="0">
                <a:sym typeface="Symbol" panose="05050102010706020507" pitchFamily="18" charset="2"/>
              </a:rPr>
              <a:t> 0</a:t>
            </a:r>
            <a:r>
              <a:rPr lang="en-US" altLang="en-US" dirty="0"/>
              <a:t> as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 0</a:t>
            </a:r>
            <a:r>
              <a:rPr lang="en-US" altLang="en-US" dirty="0"/>
              <a:t> since </a:t>
            </a:r>
            <a:r>
              <a:rPr lang="en-US" altLang="en-US" i="1" dirty="0"/>
              <a:t>f</a:t>
            </a:r>
            <a:r>
              <a:rPr lang="en-US" altLang="en-US" dirty="0"/>
              <a:t> is differentiable and therefore continuous.)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Although we started by assuming (for the geometric interpretation) that all the quantities are positive, we notice that Equation 1 is always true. (The algebra is valid whether </a:t>
            </a:r>
            <a:r>
              <a:rPr lang="en-US" altLang="en-US" i="1" dirty="0"/>
              <a:t>u</a:t>
            </a:r>
            <a:r>
              <a:rPr lang="en-US" altLang="en-US" dirty="0"/>
              <a:t>, 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u</a:t>
            </a:r>
            <a:r>
              <a:rPr lang="en-US" altLang="en-US" dirty="0"/>
              <a:t>, and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/>
              <a:t> are positive or negative.)</a:t>
            </a:r>
          </a:p>
        </p:txBody>
      </p:sp>
    </p:spTree>
    <p:extLst>
      <p:ext uri="{BB962C8B-B14F-4D97-AF65-F5344CB8AC3E}">
        <p14:creationId xmlns:p14="http://schemas.microsoft.com/office/powerpoint/2010/main" val="395161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92E02-9494-4FE8-8101-CB1EDAA1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Product Rule </a:t>
            </a:r>
            <a:r>
              <a:rPr lang="en-US" altLang="en-US" b="0" dirty="0"/>
              <a:t>(6 of 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672CC1-D994-4B81-8F62-C85A3B82287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8019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So we have proved Equation 2, known as the Product Rule, for all differentiable functions </a:t>
            </a:r>
            <a:r>
              <a:rPr lang="en-US" altLang="en-US" i="1" dirty="0"/>
              <a:t>u </a:t>
            </a:r>
            <a:r>
              <a:rPr lang="en-US" altLang="en-US" dirty="0"/>
              <a:t>and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EE474D-CEA3-42E9-A123-A0CF1B00B4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445973"/>
            <a:ext cx="7814276" cy="401638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The Product Rule</a:t>
            </a:r>
            <a:r>
              <a:rPr lang="en-US" dirty="0">
                <a:solidFill>
                  <a:srgbClr val="EF2E24"/>
                </a:solidFill>
              </a:rPr>
              <a:t>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are both differentiable, then</a:t>
            </a:r>
          </a:p>
        </p:txBody>
      </p:sp>
      <p:graphicFrame>
        <p:nvGraphicFramePr>
          <p:cNvPr id="8" name="Content Placeholder 7" descr="(d∕(d x)) [(f(x)) (g(x))] = f(x) (d∕(d x)) [g(x)] + g(x) (d∕(d x)) [f(x)]">
            <a:extLst>
              <a:ext uri="{FF2B5EF4-FFF2-40B4-BE49-F238E27FC236}">
                <a16:creationId xmlns:a16="http://schemas.microsoft.com/office/drawing/2014/main" xmlns="" id="{0470CBC0-9777-4BE0-B4AE-BA186520BBA0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675673694"/>
              </p:ext>
            </p:extLst>
          </p:nvPr>
        </p:nvGraphicFramePr>
        <p:xfrm>
          <a:off x="3325812" y="3104321"/>
          <a:ext cx="6622296" cy="74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8" name="Equation" r:id="rId3" imgW="6514920" imgH="736560" progId="Equation.DSMT4">
                  <p:embed/>
                </p:oleObj>
              </mc:Choice>
              <mc:Fallback>
                <p:oleObj name="Equation" r:id="rId3" imgW="651492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85BE7017-B7E0-43A4-8EEE-E405C17BB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5812" y="3104321"/>
                        <a:ext cx="6622296" cy="748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B45962-E758-4981-AE5C-64C61F2E4B4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4429583"/>
            <a:ext cx="10718800" cy="11393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 words, the Product Rule says that </a:t>
            </a:r>
            <a:r>
              <a:rPr lang="en-US" altLang="en-US" i="1" dirty="0"/>
              <a:t>the derivative of a product of two functions is the first function times the derivative of the second function plus the second function times the derivative of the first function.</a:t>
            </a:r>
          </a:p>
        </p:txBody>
      </p:sp>
    </p:spTree>
    <p:extLst>
      <p:ext uri="{BB962C8B-B14F-4D97-AF65-F5344CB8AC3E}">
        <p14:creationId xmlns:p14="http://schemas.microsoft.com/office/powerpoint/2010/main" val="2801184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F60B298-C6B1-4CA0-A44C-8B6FAB39D879}">
  <ds:schemaRefs>
    <ds:schemaRef ds:uri="http://schemas.microsoft.com/office/2006/metadata/properties"/>
    <ds:schemaRef ds:uri="http://purl.org/dc/terms/"/>
    <ds:schemaRef ds:uri="f856fc18-c0f7-462c-a53d-fc2610d0c4c8"/>
    <ds:schemaRef ds:uri="a4d2ff27-a226-42e2-a79e-c1ae662d212e"/>
    <ds:schemaRef ds:uri="http://schemas.microsoft.com/office/2006/documentManagement/types"/>
    <ds:schemaRef ds:uri="a3520c62-91d1-4715-93cb-6b6cc6733a1f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721</Words>
  <Application>Microsoft Office PowerPoint</Application>
  <PresentationFormat>Custom</PresentationFormat>
  <Paragraphs>62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Equation</vt:lpstr>
      <vt:lpstr>3</vt:lpstr>
      <vt:lpstr>3.2</vt:lpstr>
      <vt:lpstr>The Product Rule</vt:lpstr>
      <vt:lpstr>The Product Rule (1 of 6)</vt:lpstr>
      <vt:lpstr>The Product Rule (2 of 6)</vt:lpstr>
      <vt:lpstr>The Product Rule (3 of 6)</vt:lpstr>
      <vt:lpstr>The Product Rule (4 of 6)</vt:lpstr>
      <vt:lpstr>The Product Rule (5 of 6)</vt:lpstr>
      <vt:lpstr>The Product Rule (6 of 6)</vt:lpstr>
      <vt:lpstr>Example 1</vt:lpstr>
      <vt:lpstr>Example 1 – Solution (1 of 2)</vt:lpstr>
      <vt:lpstr>Example 1 – Solution (2 of 2)</vt:lpstr>
      <vt:lpstr>The Quotient Rule</vt:lpstr>
      <vt:lpstr>The Quotient Rule (1 of 4)</vt:lpstr>
      <vt:lpstr>The Quotient Rule (2 of 4)</vt:lpstr>
      <vt:lpstr>The Quotient Rule (3 of 4)</vt:lpstr>
      <vt:lpstr>Example 4</vt:lpstr>
      <vt:lpstr>The Quotient Rule (4 of 4)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Harshita G. Khandagle</cp:lastModifiedBy>
  <cp:revision>891</cp:revision>
  <cp:lastPrinted>2016-10-03T15:29:39Z</cp:lastPrinted>
  <dcterms:created xsi:type="dcterms:W3CDTF">2017-12-08T21:17:47Z</dcterms:created>
  <dcterms:modified xsi:type="dcterms:W3CDTF">2020-04-15T07:15:33Z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