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27"/>
  </p:notesMasterIdLst>
  <p:handoutMasterIdLst>
    <p:handoutMasterId r:id="rId28"/>
  </p:handoutMasterIdLst>
  <p:sldIdLst>
    <p:sldId id="478" r:id="rId6"/>
    <p:sldId id="479" r:id="rId7"/>
    <p:sldId id="456" r:id="rId8"/>
    <p:sldId id="481" r:id="rId9"/>
    <p:sldId id="477" r:id="rId10"/>
    <p:sldId id="457" r:id="rId11"/>
    <p:sldId id="458" r:id="rId12"/>
    <p:sldId id="459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82" r:id="rId24"/>
    <p:sldId id="483" r:id="rId25"/>
    <p:sldId id="484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9C2"/>
    <a:srgbClr val="EF2E24"/>
    <a:srgbClr val="0000A3"/>
    <a:srgbClr val="000000"/>
    <a:srgbClr val="A30000"/>
    <a:srgbClr val="E7EFF7"/>
    <a:srgbClr val="CBDDEF"/>
    <a:srgbClr val="004A78"/>
    <a:srgbClr val="006298"/>
    <a:srgbClr val="FF6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4" autoAdjust="0"/>
    <p:restoredTop sz="96404" autoAdjust="0"/>
  </p:normalViewPr>
  <p:slideViewPr>
    <p:cSldViewPr snapToGrid="0" snapToObjects="1">
      <p:cViewPr>
        <p:scale>
          <a:sx n="66" d="100"/>
          <a:sy n="66" d="100"/>
        </p:scale>
        <p:origin x="-306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84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9300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7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xmlns="" val="175194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xmlns="" val="69816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6317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572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673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9094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438511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8235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00" y="1536700"/>
            <a:ext cx="8128000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140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0" y="1542796"/>
            <a:ext cx="8128000" cy="47630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45886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7483508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24553057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290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37973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42295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72824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92611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3063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xmlns="" val="1082378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xmlns="" val="10720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46752570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84764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663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857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81821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898773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1"/>
          </p:nvPr>
        </p:nvSpPr>
        <p:spPr>
          <a:xfrm>
            <a:off x="10836275" y="3144838"/>
            <a:ext cx="1050925" cy="64928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32"/>
          </p:nvPr>
        </p:nvSpPr>
        <p:spPr>
          <a:xfrm>
            <a:off x="10988675" y="3470974"/>
            <a:ext cx="1050925" cy="64928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="" xmlns:a16="http://schemas.microsoft.com/office/drawing/2014/main" id="{D65F0B1A-B652-4169-9F19-8D3E9C172665}"/>
              </a:ext>
            </a:extLst>
          </p:cNvPr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7">
            <a:extLst>
              <a:ext uri="{FF2B5EF4-FFF2-40B4-BE49-F238E27FC236}">
                <a16:creationId xmlns="" xmlns:a16="http://schemas.microsoft.com/office/drawing/2014/main" id="{F8BF2AF3-B9E6-43CF-BFA3-8B56D5DE7DE4}"/>
              </a:ext>
            </a:extLst>
          </p:cNvPr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2">
            <a:extLst>
              <a:ext uri="{FF2B5EF4-FFF2-40B4-BE49-F238E27FC236}">
                <a16:creationId xmlns="" xmlns:a16="http://schemas.microsoft.com/office/drawing/2014/main" id="{1A08F345-FF67-4287-BF5E-209381CB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5949487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017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>
            <a:lvl1pPr algn="l">
              <a:defRPr sz="4000" b="0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446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106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383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529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9469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  <p:sldLayoutId id="2147483766" r:id="rId35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Differentiation Rules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xmlns="" val="16070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6708AA-9549-4FBD-A7D5-7077430F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(5 </a:t>
            </a:r>
            <a:r>
              <a:rPr lang="en-US" altLang="en-US" b="0" dirty="0"/>
              <a:t>of </a:t>
            </a:r>
            <a:r>
              <a:rPr lang="en-US" altLang="en-US" b="0" dirty="0" smtClean="0"/>
              <a:t>9)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2C1DDD-631D-4C82-8862-97E8BC32A10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563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Using the same methods as in the proof of Formula </a:t>
            </a:r>
            <a:r>
              <a:rPr lang="en-US" altLang="en-US" dirty="0" smtClean="0"/>
              <a:t>2, </a:t>
            </a:r>
            <a:r>
              <a:rPr lang="en-US" altLang="en-US" dirty="0"/>
              <a:t>one can prove that</a:t>
            </a:r>
            <a:endParaRPr lang="en-IN" dirty="0"/>
          </a:p>
        </p:txBody>
      </p:sp>
      <p:graphicFrame>
        <p:nvGraphicFramePr>
          <p:cNvPr id="8" name="Content Placeholder 7" descr="(item 5.) (d/(d x)) (cos (x)) = (negative (sin (x)))&#10;">
            <a:extLst>
              <a:ext uri="{FF2B5EF4-FFF2-40B4-BE49-F238E27FC236}">
                <a16:creationId xmlns="" xmlns:a16="http://schemas.microsoft.com/office/drawing/2014/main" id="{D07BFCAD-161C-4184-94F7-0BC5D6886BCC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xmlns="" val="94022479"/>
              </p:ext>
            </p:extLst>
          </p:nvPr>
        </p:nvGraphicFramePr>
        <p:xfrm>
          <a:off x="4264387" y="1857374"/>
          <a:ext cx="2671989" cy="665368"/>
        </p:xfrm>
        <a:graphic>
          <a:graphicData uri="http://schemas.openxmlformats.org/presentationml/2006/ole">
            <p:oleObj spid="_x0000_s480410" name="Equation" r:id="rId3" imgW="2959100" imgH="736600" progId="Equation.DSMT4">
              <p:embed/>
            </p:oleObj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90D910B-19B7-4619-8AFB-A4D722E1A78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18460"/>
            <a:ext cx="10712450" cy="10408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tangent function can also be differentiated by using the definition of a derivative, but it is easier to use the Quotient Rule together with Formulas </a:t>
            </a:r>
            <a:r>
              <a:rPr lang="en-US" altLang="en-US" dirty="0" smtClean="0"/>
              <a:t>2 </a:t>
            </a:r>
            <a:r>
              <a:rPr lang="en-US" altLang="en-US" dirty="0"/>
              <a:t>and </a:t>
            </a:r>
            <a:r>
              <a:rPr lang="en-US" altLang="en-US" dirty="0" smtClean="0"/>
              <a:t>3:</a:t>
            </a:r>
            <a:endParaRPr lang="en-IN" dirty="0"/>
          </a:p>
        </p:txBody>
      </p:sp>
      <p:graphicFrame>
        <p:nvGraphicFramePr>
          <p:cNvPr id="10" name="Content Placeholder 9" descr="(d/(d x)) (tan (x)) = (d/(d x))((sin (x))/(cos (x)))&#10;">
            <a:extLst>
              <a:ext uri="{FF2B5EF4-FFF2-40B4-BE49-F238E27FC236}">
                <a16:creationId xmlns="" xmlns:a16="http://schemas.microsoft.com/office/drawing/2014/main" id="{1FBB0435-E80C-47FA-8E0A-14B8CE22E6A7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xmlns="" val="1899105028"/>
              </p:ext>
            </p:extLst>
          </p:nvPr>
        </p:nvGraphicFramePr>
        <p:xfrm>
          <a:off x="4264388" y="4008000"/>
          <a:ext cx="2671989" cy="698231"/>
        </p:xfrm>
        <a:graphic>
          <a:graphicData uri="http://schemas.openxmlformats.org/presentationml/2006/ole">
            <p:oleObj spid="_x0000_s480411" name="Equation" r:id="rId4" imgW="3111500" imgH="812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30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25A58CD-BC56-45C1-8866-6A1330A3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Derivatives of Trigonometric </a:t>
            </a:r>
            <a:r>
              <a:rPr lang="en-US" altLang="en-US" dirty="0" smtClean="0"/>
              <a:t>Functions </a:t>
            </a:r>
            <a:r>
              <a:rPr lang="en-US" altLang="en-US" b="0" dirty="0" smtClean="0"/>
              <a:t>(6 </a:t>
            </a:r>
            <a:r>
              <a:rPr lang="en-US" altLang="en-US" b="0" dirty="0"/>
              <a:t>of </a:t>
            </a:r>
            <a:r>
              <a:rPr lang="en-US" altLang="en-US" dirty="0" smtClean="0"/>
              <a:t>9</a:t>
            </a:r>
            <a:r>
              <a:rPr lang="en-US" altLang="en-US" b="0" dirty="0" smtClean="0"/>
              <a:t>)</a:t>
            </a:r>
            <a:endParaRPr lang="en-IN" dirty="0"/>
          </a:p>
        </p:txBody>
      </p:sp>
      <p:graphicFrame>
        <p:nvGraphicFramePr>
          <p:cNvPr id="10" name="Content Placeholder 9" descr="=  (((cos (x) (d/(d x)) (sin (x)) minus (sin x (d/(d x)) (cos (x)))/((cos^2) (x)))  &#10;=  ((cos (x) * cos (x) minus sin (x) (negative sin (x)))/((cos^2)(x)))  &#10;=  ((cos^2)(x) + (sin^2) (x))/((cos^2) (x)))  &#10;=  (1/(cos^2)(x)) = ((sec^2) (x))">
            <a:extLst>
              <a:ext uri="{FF2B5EF4-FFF2-40B4-BE49-F238E27FC236}">
                <a16:creationId xmlns="" xmlns:a16="http://schemas.microsoft.com/office/drawing/2014/main" id="{AC837289-D7E5-4E42-8D2A-6484FE488E4E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xmlns="" val="1792346954"/>
              </p:ext>
            </p:extLst>
          </p:nvPr>
        </p:nvGraphicFramePr>
        <p:xfrm>
          <a:off x="3631474" y="1667869"/>
          <a:ext cx="4133598" cy="3309080"/>
        </p:xfrm>
        <a:graphic>
          <a:graphicData uri="http://schemas.openxmlformats.org/presentationml/2006/ole">
            <p:oleObj spid="_x0000_s481354" name="Equation" r:id="rId3" imgW="4572000" imgH="3657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90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6708AA-9549-4FBD-A7D5-7077430F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(7 </a:t>
            </a:r>
            <a:r>
              <a:rPr lang="en-US" altLang="en-US" b="0" dirty="0"/>
              <a:t>of </a:t>
            </a:r>
            <a:r>
              <a:rPr lang="en-US" altLang="en-US" dirty="0" smtClean="0"/>
              <a:t>9</a:t>
            </a:r>
            <a:r>
              <a:rPr lang="en-US" altLang="en-US" b="0" dirty="0" smtClean="0"/>
              <a:t>)</a:t>
            </a:r>
            <a:endParaRPr lang="en-IN" dirty="0"/>
          </a:p>
        </p:txBody>
      </p:sp>
      <p:graphicFrame>
        <p:nvGraphicFramePr>
          <p:cNvPr id="8" name="Content Placeholder 7" descr="(item 6). (d/(d x)) (tan (x)) = ((sec^2)(x))&#10;">
            <a:extLst>
              <a:ext uri="{FF2B5EF4-FFF2-40B4-BE49-F238E27FC236}">
                <a16:creationId xmlns="" xmlns:a16="http://schemas.microsoft.com/office/drawing/2014/main" id="{D07BFCAD-161C-4184-94F7-0BC5D6886BCC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xmlns="" val="4156796077"/>
              </p:ext>
            </p:extLst>
          </p:nvPr>
        </p:nvGraphicFramePr>
        <p:xfrm>
          <a:off x="4521472" y="1527969"/>
          <a:ext cx="2991941" cy="705780"/>
        </p:xfrm>
        <a:graphic>
          <a:graphicData uri="http://schemas.openxmlformats.org/presentationml/2006/ole">
            <p:oleObj spid="_x0000_s482376" name="Equation" r:id="rId3" imgW="3124200" imgH="736600" progId="Equation.DSMT4">
              <p:embed/>
            </p:oleObj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90D910B-19B7-4619-8AFB-A4D722E1A78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918460"/>
            <a:ext cx="10712450" cy="7940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derivatives of the remaining trigonometric functions, csc, sec, and cot, can also be found easily using the Quotient Rule.</a:t>
            </a:r>
          </a:p>
        </p:txBody>
      </p:sp>
    </p:spTree>
    <p:extLst>
      <p:ext uri="{BB962C8B-B14F-4D97-AF65-F5344CB8AC3E}">
        <p14:creationId xmlns:p14="http://schemas.microsoft.com/office/powerpoint/2010/main" xmlns="" val="25727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3C1B22-4FDE-4F4D-84E8-99E8F08A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</a:t>
            </a:r>
            <a:r>
              <a:rPr lang="en-US" altLang="en-US" dirty="0" smtClean="0"/>
              <a:t>8</a:t>
            </a:r>
            <a:r>
              <a:rPr lang="en-US" altLang="en-US" b="0" dirty="0" smtClean="0"/>
              <a:t> </a:t>
            </a:r>
            <a:r>
              <a:rPr lang="en-US" altLang="en-US" b="0" dirty="0"/>
              <a:t>of </a:t>
            </a:r>
            <a:r>
              <a:rPr lang="en-US" altLang="en-US" dirty="0" smtClean="0"/>
              <a:t>9</a:t>
            </a:r>
            <a:r>
              <a:rPr lang="en-US" altLang="en-US" b="0" dirty="0" smtClean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0A39D6-4125-44E6-BD5C-037E73674F6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1545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We collect all the differentiation formulas for trigonometric functions in the following table. Remember that they are valid only when </a:t>
            </a:r>
            <a:r>
              <a:rPr lang="en-US" altLang="en-US" i="1" dirty="0"/>
              <a:t>x </a:t>
            </a:r>
            <a:r>
              <a:rPr lang="en-US" altLang="en-US" dirty="0"/>
              <a:t>is measured in radians.</a:t>
            </a:r>
          </a:p>
          <a:p>
            <a:r>
              <a:rPr lang="en-US" altLang="en-US" b="1" dirty="0">
                <a:solidFill>
                  <a:srgbClr val="EF2E24"/>
                </a:solidFill>
              </a:rPr>
              <a:t>Derivatives of Trigonometric Functions</a:t>
            </a:r>
            <a:endParaRPr lang="en-IN" b="1" dirty="0">
              <a:solidFill>
                <a:srgbClr val="EF2E24"/>
              </a:solidFill>
            </a:endParaRPr>
          </a:p>
        </p:txBody>
      </p:sp>
      <p:graphicFrame>
        <p:nvGraphicFramePr>
          <p:cNvPr id="8" name="Content Placeholder 7" descr="(d/(d x)) (sin (x)) = (cos (x)). (d/(d x)) (csc (x)) = (negative (csc (x) cot (x)). (d/(d x)) (cos (x))) = (negative (sin (x))). (d/(d x)) (sec (x)) = (sec (x) tan (x))). (d/(d x)) (tan (x)) = ((sec^2) (x)) (d/(d x)) (cot (x)) = (negative (csc^2) (x))">
            <a:extLst>
              <a:ext uri="{FF2B5EF4-FFF2-40B4-BE49-F238E27FC236}">
                <a16:creationId xmlns="" xmlns:a16="http://schemas.microsoft.com/office/drawing/2014/main" id="{8B55857A-AF93-4B11-94D5-5E2BB09FB2FB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xmlns="" val="1811199921"/>
              </p:ext>
            </p:extLst>
          </p:nvPr>
        </p:nvGraphicFramePr>
        <p:xfrm>
          <a:off x="2936240" y="3164522"/>
          <a:ext cx="6325326" cy="2516210"/>
        </p:xfrm>
        <a:graphic>
          <a:graphicData uri="http://schemas.openxmlformats.org/presentationml/2006/ole">
            <p:oleObj spid="_x0000_s483399" name="Equation" r:id="rId3" imgW="6007100" imgH="2387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049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07950-84D8-43CC-9D4F-D03564D1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</a:t>
            </a:r>
            <a:r>
              <a:rPr lang="en-US" altLang="en-US" dirty="0" smtClean="0"/>
              <a:t>9</a:t>
            </a:r>
            <a:r>
              <a:rPr lang="en-US" altLang="en-US" b="0" dirty="0" smtClean="0"/>
              <a:t> </a:t>
            </a:r>
            <a:r>
              <a:rPr lang="en-US" altLang="en-US" b="0" dirty="0"/>
              <a:t>of </a:t>
            </a:r>
            <a:r>
              <a:rPr lang="en-US" altLang="en-US" dirty="0" smtClean="0"/>
              <a:t>9</a:t>
            </a:r>
            <a:r>
              <a:rPr lang="en-US" altLang="en-US" b="0" dirty="0" smtClean="0"/>
              <a:t>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A0365C-2348-4D61-A5DD-4F581D3280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151752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Trigonometric functions are often used in modeling real-world phenomena. In particular, vibrations, waves, elastic motions, and other quantities that vary in a periodic manner can be described using trigonometric functions. In the next example we discuss an instance of simple harmonic motion.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0653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DA9CB-D86D-40DB-A300-760D019D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5A0FF0-EE99-4C9D-A9F0-D729461B92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1133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 smtClean="0"/>
              <a:t>An object fastened to the end of a vertical spring is stretched 4 cm beyond its rest position and released at time </a:t>
            </a:r>
            <a:r>
              <a:rPr lang="en-IN" i="1" dirty="0" smtClean="0"/>
              <a:t>t</a:t>
            </a:r>
            <a:r>
              <a:rPr lang="en-IN" dirty="0" smtClean="0"/>
              <a:t> = 0. (See Figure 4 and note that the downward direction is positive.) Its position at time </a:t>
            </a:r>
            <a:r>
              <a:rPr lang="en-IN" i="1" dirty="0" smtClean="0"/>
              <a:t>t</a:t>
            </a:r>
            <a:r>
              <a:rPr lang="en-IN" dirty="0" smtClean="0"/>
              <a:t> 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D5E715-1054-4FE4-BF7B-80A1F8DA67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843756"/>
            <a:ext cx="5658231" cy="1980331"/>
          </a:xfrm>
        </p:spPr>
        <p:txBody>
          <a:bodyPr/>
          <a:lstStyle/>
          <a:p>
            <a:pPr algn="ctr"/>
            <a:r>
              <a:rPr lang="en-US" altLang="en-US" i="1" dirty="0"/>
              <a:t>s </a:t>
            </a:r>
            <a:r>
              <a:rPr lang="en-US" altLang="en-US" dirty="0"/>
              <a:t>=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= 4 </a:t>
            </a:r>
            <a:r>
              <a:rPr lang="en-US" altLang="en-US" dirty="0" err="1"/>
              <a:t>cos</a:t>
            </a:r>
            <a:r>
              <a:rPr lang="en-US" altLang="en-US" dirty="0"/>
              <a:t> </a:t>
            </a:r>
            <a:r>
              <a:rPr lang="en-US" altLang="en-US" i="1" dirty="0" smtClean="0"/>
              <a:t>t</a:t>
            </a:r>
          </a:p>
          <a:p>
            <a:pPr algn="ctr"/>
            <a:endParaRPr lang="en-US" altLang="en-US" i="1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Find the velocity and acceleration at time </a:t>
            </a:r>
            <a:r>
              <a:rPr lang="en-US" altLang="en-US" i="1" dirty="0"/>
              <a:t>t </a:t>
            </a:r>
            <a:r>
              <a:rPr lang="en-US" altLang="en-US" dirty="0"/>
              <a:t>and use them to analyze the motion of the object.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DB14F14-B726-4856-B471-C982DC28D3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57332" y="5215326"/>
            <a:ext cx="2511362" cy="254790"/>
          </a:xfrm>
        </p:spPr>
        <p:txBody>
          <a:bodyPr/>
          <a:lstStyle/>
          <a:p>
            <a:pPr algn="ctr"/>
            <a:r>
              <a:rPr lang="en-US" altLang="en-US" sz="1200" b="1" dirty="0"/>
              <a:t>Figure </a:t>
            </a:r>
            <a:r>
              <a:rPr lang="en-US" altLang="en-US" sz="1200" b="1" dirty="0" smtClean="0"/>
              <a:t>4</a:t>
            </a:r>
            <a:endParaRPr lang="en-US" altLang="en-US" sz="1200" b="1" dirty="0"/>
          </a:p>
        </p:txBody>
      </p:sp>
      <p:pic>
        <p:nvPicPr>
          <p:cNvPr id="488450" name="Picture 2" descr="A mass is attached at the end of a vertical spring. The scale on the side indicates that the spring is stretched 4 centimeters downward in the positive direction.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866" y="2843755"/>
            <a:ext cx="1891933" cy="21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36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4DDD2-78E4-49FE-9324-2C467D1D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– Solution</a:t>
            </a:r>
            <a:r>
              <a:rPr lang="en-US" altLang="en-US" i="1" dirty="0"/>
              <a:t> </a:t>
            </a:r>
            <a:r>
              <a:rPr lang="en-US" altLang="en-US" b="0" i="0" baseline="0" dirty="0"/>
              <a:t>(1 of 3)</a:t>
            </a:r>
            <a:endParaRPr lang="en-IN" b="0" i="0" baseline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FDDBA6-81BA-479F-9F08-892887EC055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020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velocity and acceleration are</a:t>
            </a:r>
            <a:endParaRPr lang="en-IN" dirty="0"/>
          </a:p>
        </p:txBody>
      </p:sp>
      <p:graphicFrame>
        <p:nvGraphicFramePr>
          <p:cNvPr id="8" name="Content Placeholder 7" descr="v = ((d s)/(d t))&#10;=  (d/(d t)) (4 cos (t))&#10;=  4(d/(d t)) (cos (t))&#10;=  ((negative 4) (sin (t)))">
            <a:extLst>
              <a:ext uri="{FF2B5EF4-FFF2-40B4-BE49-F238E27FC236}">
                <a16:creationId xmlns="" xmlns:a16="http://schemas.microsoft.com/office/drawing/2014/main" id="{9C3AC7BF-AE3A-4375-A967-6EDA92BE48F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xmlns="" val="2564717549"/>
              </p:ext>
            </p:extLst>
          </p:nvPr>
        </p:nvGraphicFramePr>
        <p:xfrm>
          <a:off x="4365625" y="1943100"/>
          <a:ext cx="2284413" cy="3027363"/>
        </p:xfrm>
        <a:graphic>
          <a:graphicData uri="http://schemas.openxmlformats.org/presentationml/2006/ole">
            <p:oleObj spid="_x0000_s484419" name="Equation" r:id="rId3" imgW="2146300" imgH="2844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914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2785E5-FA0E-4C93-B469-654DAF2E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– Solution</a:t>
            </a:r>
            <a:r>
              <a:rPr lang="en-US" altLang="en-US" i="1" dirty="0"/>
              <a:t> </a:t>
            </a:r>
            <a:r>
              <a:rPr lang="en-US" altLang="en-US" b="0" dirty="0"/>
              <a:t>(2 of 3)</a:t>
            </a:r>
            <a:endParaRPr lang="en-IN" dirty="0"/>
          </a:p>
        </p:txBody>
      </p:sp>
      <p:graphicFrame>
        <p:nvGraphicFramePr>
          <p:cNvPr id="8" name="Content Placeholder 7" descr="a = ((d v)/(d t))&#10;=  (d/(d t)) ((negative 4) (sin (t)))&#10;=  ((negative 4) (d/(d t))) (sin (t))&#10;=  (negative 4(cos (t)))">
            <a:extLst>
              <a:ext uri="{FF2B5EF4-FFF2-40B4-BE49-F238E27FC236}">
                <a16:creationId xmlns="" xmlns:a16="http://schemas.microsoft.com/office/drawing/2014/main" id="{947E596F-D183-4D9B-87D5-A21F239C1722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xmlns="" val="2663468720"/>
              </p:ext>
            </p:extLst>
          </p:nvPr>
        </p:nvGraphicFramePr>
        <p:xfrm>
          <a:off x="4380378" y="1493971"/>
          <a:ext cx="2137988" cy="2717781"/>
        </p:xfrm>
        <a:graphic>
          <a:graphicData uri="http://schemas.openxmlformats.org/presentationml/2006/ole">
            <p:oleObj spid="_x0000_s485439" name="Equation" r:id="rId3" imgW="2235200" imgH="2844800" progId="Equation.DSMT4">
              <p:embed/>
            </p:oleObj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15FC9-A5CA-4558-BF8B-86C579F6984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4572000"/>
            <a:ext cx="9870440" cy="85039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object oscillates from the lowest point (</a:t>
            </a:r>
            <a:r>
              <a:rPr lang="en-US" altLang="en-US" i="1" dirty="0"/>
              <a:t>s </a:t>
            </a:r>
            <a:r>
              <a:rPr lang="en-US" altLang="en-US" dirty="0"/>
              <a:t>= 4 cm) to the highest point (</a:t>
            </a:r>
            <a:r>
              <a:rPr lang="en-US" altLang="en-US" i="1" dirty="0"/>
              <a:t>s </a:t>
            </a:r>
            <a:r>
              <a:rPr lang="en-US" altLang="en-US" dirty="0"/>
              <a:t>= </a:t>
            </a:r>
            <a:r>
              <a:rPr lang="en-US" altLang="en-US" dirty="0" smtClean="0"/>
              <a:t>−4 </a:t>
            </a:r>
            <a:r>
              <a:rPr lang="en-US" altLang="en-US" dirty="0"/>
              <a:t>cm). The period of the oscillation is 2</a:t>
            </a:r>
            <a:r>
              <a:rPr lang="el-GR" altLang="en-US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π</a:t>
            </a:r>
            <a:r>
              <a:rPr lang="en-US" altLang="en-US" dirty="0"/>
              <a:t>, the period of cos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193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12785E5-FA0E-4C93-B469-654DAF2E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672105"/>
          </a:xfrm>
        </p:spPr>
        <p:txBody>
          <a:bodyPr/>
          <a:lstStyle/>
          <a:p>
            <a:r>
              <a:rPr lang="en-US" altLang="en-US" dirty="0"/>
              <a:t>Example 3 – Solution</a:t>
            </a:r>
            <a:r>
              <a:rPr lang="en-US" altLang="en-US" i="1" dirty="0"/>
              <a:t> </a:t>
            </a:r>
            <a:r>
              <a:rPr lang="en-US" altLang="en-US" b="0" dirty="0" smtClean="0"/>
              <a:t>(3 </a:t>
            </a:r>
            <a:r>
              <a:rPr lang="en-US" altLang="en-US" b="0" dirty="0"/>
              <a:t>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3A84C4-CA48-4970-9F14-D9406D9CCAD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759712" cy="3641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speed is</a:t>
            </a:r>
            <a:endParaRPr lang="en-IN" dirty="0"/>
          </a:p>
        </p:txBody>
      </p:sp>
      <p:graphicFrame>
        <p:nvGraphicFramePr>
          <p:cNvPr id="12" name="Content Placeholder 11" descr="abs(v) = 4(sin(t))">
            <a:extLst>
              <a:ext uri="{FF2B5EF4-FFF2-40B4-BE49-F238E27FC236}">
                <a16:creationId xmlns="" xmlns:a16="http://schemas.microsoft.com/office/drawing/2014/main" id="{683D7B55-02ED-4E28-B51C-21E836BA6940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xmlns="" val="941144848"/>
              </p:ext>
            </p:extLst>
          </p:nvPr>
        </p:nvGraphicFramePr>
        <p:xfrm>
          <a:off x="2555875" y="1286555"/>
          <a:ext cx="1514475" cy="422275"/>
        </p:xfrm>
        <a:graphic>
          <a:graphicData uri="http://schemas.openxmlformats.org/presentationml/2006/ole">
            <p:oleObj spid="_x0000_s486520" name="Equation" r:id="rId3" imgW="1548728" imgH="431613" progId="Equation.DSMT4">
              <p:embed/>
            </p:oleObj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1E6E919-5433-4EE0-981A-A45432198D8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148073" y="1299591"/>
            <a:ext cx="3157984" cy="3627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which is greatest when</a:t>
            </a:r>
            <a:endParaRPr lang="en-IN" dirty="0"/>
          </a:p>
        </p:txBody>
      </p:sp>
      <p:graphicFrame>
        <p:nvGraphicFramePr>
          <p:cNvPr id="14" name="Content Placeholder 13" descr="abs(sin(t)) = 1">
            <a:extLst>
              <a:ext uri="{FF2B5EF4-FFF2-40B4-BE49-F238E27FC236}">
                <a16:creationId xmlns="" xmlns:a16="http://schemas.microsoft.com/office/drawing/2014/main" id="{8AF80DA1-8FF4-476A-A11A-387E660ED2E3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xmlns="" val="4068189871"/>
              </p:ext>
            </p:extLst>
          </p:nvPr>
        </p:nvGraphicFramePr>
        <p:xfrm>
          <a:off x="7296150" y="1288142"/>
          <a:ext cx="1108075" cy="419100"/>
        </p:xfrm>
        <a:graphic>
          <a:graphicData uri="http://schemas.openxmlformats.org/presentationml/2006/ole">
            <p:oleObj spid="_x0000_s486521" name="Equation" r:id="rId4" imgW="1143000" imgH="431800" progId="Equation.DSMT4">
              <p:embed/>
            </p:oleObj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1231DE8-9567-4753-A028-ED97DB27214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531351" y="1293051"/>
            <a:ext cx="3057401" cy="360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that is, when cos </a:t>
            </a:r>
            <a:r>
              <a:rPr lang="en-US" altLang="en-US" i="1" dirty="0"/>
              <a:t>t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dirty="0"/>
              <a:t>0.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5AD3B74-E890-418A-B6A6-469EA301D90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1799081"/>
            <a:ext cx="10712450" cy="18294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So the object moves fastest as it passes through its equilibrium position (</a:t>
            </a:r>
            <a:r>
              <a:rPr lang="en-US" altLang="en-US" i="1" dirty="0"/>
              <a:t>s </a:t>
            </a:r>
            <a:r>
              <a:rPr lang="en-US" altLang="en-US" dirty="0"/>
              <a:t>= 0). Its speed is 0 when sin </a:t>
            </a:r>
            <a:r>
              <a:rPr lang="en-US" altLang="en-US" i="1" dirty="0"/>
              <a:t>t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dirty="0"/>
              <a:t>0, that is, at the high and low points.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The acceleration </a:t>
            </a:r>
            <a:r>
              <a:rPr lang="en-US" altLang="en-US" i="1" dirty="0"/>
              <a:t>a </a:t>
            </a:r>
            <a:r>
              <a:rPr lang="en-US" altLang="en-US" dirty="0"/>
              <a:t>= </a:t>
            </a:r>
            <a:r>
              <a:rPr lang="en-US" altLang="en-US" dirty="0" smtClean="0"/>
              <a:t>−4 </a:t>
            </a:r>
            <a:r>
              <a:rPr lang="en-US" altLang="en-US" dirty="0"/>
              <a:t>cos </a:t>
            </a:r>
            <a:r>
              <a:rPr lang="en-US" altLang="en-US" i="1" dirty="0"/>
              <a:t>t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dirty="0"/>
              <a:t>0 when </a:t>
            </a:r>
            <a:r>
              <a:rPr lang="en-US" altLang="en-US" i="1" dirty="0"/>
              <a:t>s </a:t>
            </a:r>
            <a:r>
              <a:rPr lang="en-US" altLang="en-US" dirty="0"/>
              <a:t>= 0. It has greatest magnitude at the high and low points. See the graphs in Figure </a:t>
            </a:r>
            <a:r>
              <a:rPr lang="en-US" altLang="en-US" dirty="0" smtClean="0"/>
              <a:t>5.</a:t>
            </a:r>
            <a:endParaRPr lang="en-US" alt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43F93072-2BE1-40D1-989E-A0C2E89D29FA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6112201"/>
            <a:ext cx="10718800" cy="310948"/>
          </a:xfrm>
        </p:spPr>
        <p:txBody>
          <a:bodyPr/>
          <a:lstStyle/>
          <a:p>
            <a:pPr algn="ctr"/>
            <a:r>
              <a:rPr lang="en-US" altLang="en-US" sz="1200" b="1" dirty="0"/>
              <a:t>Figure </a:t>
            </a:r>
            <a:r>
              <a:rPr lang="en-US" altLang="en-US" sz="1200" b="1" dirty="0" smtClean="0"/>
              <a:t>5</a:t>
            </a:r>
            <a:endParaRPr lang="en-US" altLang="en-US" sz="1200" b="1" dirty="0"/>
          </a:p>
        </p:txBody>
      </p:sp>
      <p:pic>
        <p:nvPicPr>
          <p:cNvPr id="13" name="Picture 98" descr="A visual representation contains three sinusoidal curves that oscillate about the t-axis between negative 4 and 4.  The curve labeled s with period 2 pi starts at (0, 4) and falls to a low point at (pi, negative 4). From that point, it rises to a high point (2 pi, 4).&#10;The curve labeled a, with period 2 pi, starts at (0, negative 4) and rises to a height point at (pi, 4). From that point, it falls to a low point (2 pi, negative 4).&#10;The curve labeled v with period 2 pi starts at (0, 0) and falls to a low point at (pi∕2, negative 4). From that point, it rises to the high point (3 pi∕2, 4)."/>
          <p:cNvPicPr>
            <a:picLocks noGrp="1" noChangeAspect="1" noChangeArrowheads="1"/>
          </p:cNvPicPr>
          <p:nvPr>
            <p:ph sz="quarter" idx="25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83578" y="3493898"/>
            <a:ext cx="2975422" cy="256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505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79C2"/>
                </a:solidFill>
              </a:rPr>
              <a:t>Two Special Trigonometric Limits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3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Derivatives of Trigonometric Functions</a:t>
            </a:r>
            <a:endParaRPr lang="en-IN" sz="3600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xmlns="" val="19470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0B4AB-3138-480E-8533-0D2026BA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</p:spPr>
        <p:txBody>
          <a:bodyPr/>
          <a:lstStyle/>
          <a:p>
            <a:r>
              <a:rPr lang="en-US" dirty="0" smtClean="0"/>
              <a:t>Two Special Trigonometric Limits </a:t>
            </a:r>
            <a:r>
              <a:rPr lang="en-US" altLang="en-US" dirty="0" smtClean="0"/>
              <a:t>(</a:t>
            </a:r>
            <a:r>
              <a:rPr lang="en-US" altLang="en-US" dirty="0"/>
              <a:t>1 of </a:t>
            </a:r>
            <a:r>
              <a:rPr lang="en-US" altLang="en-US" dirty="0" smtClean="0"/>
              <a:t>1)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3A0D3E-944C-4EFC-99BD-43A750F1B7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7139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 smtClean="0"/>
              <a:t>In proving the formula for the derivative of sine we used two special limits, which we </a:t>
            </a:r>
            <a:r>
              <a:rPr lang="en-US" dirty="0" smtClean="0"/>
              <a:t>now prove.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ED3AC1B-D954-4AF6-B245-DD2BD363CFE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13169" y="2400300"/>
            <a:ext cx="384774" cy="429767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EF2E24"/>
                </a:solidFill>
              </a:rPr>
              <a:t>5</a:t>
            </a:r>
            <a:endParaRPr lang="en-IN" b="1" dirty="0">
              <a:solidFill>
                <a:srgbClr val="EF2E24"/>
              </a:solidFill>
            </a:endParaRPr>
          </a:p>
        </p:txBody>
      </p:sp>
      <p:pic>
        <p:nvPicPr>
          <p:cNvPr id="10" name="Picture 3" descr="lim_(theta right arrow 0) (sin(theta))∕theta = 1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42745" y="2171839"/>
            <a:ext cx="1756455" cy="7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624134C-7E29-4092-8534-CA37091E1E5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40664" y="3161356"/>
            <a:ext cx="10330688" cy="796417"/>
          </a:xfrm>
        </p:spPr>
        <p:txBody>
          <a:bodyPr/>
          <a:lstStyle/>
          <a:p>
            <a:r>
              <a:rPr lang="en-IN" dirty="0" smtClean="0"/>
              <a:t>The first special limit we considered concerned the sine function. The following special </a:t>
            </a:r>
            <a:r>
              <a:rPr lang="en-US" dirty="0" smtClean="0"/>
              <a:t>limit involves cosine.</a:t>
            </a:r>
            <a:endParaRPr lang="en-US" alt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7ED3AC1B-D954-4AF6-B245-DD2BD363CFE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13169" y="4296229"/>
            <a:ext cx="384774" cy="429767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EF2E24"/>
                </a:solidFill>
              </a:rPr>
              <a:t>6</a:t>
            </a:r>
            <a:endParaRPr lang="en-IN" b="1" dirty="0">
              <a:solidFill>
                <a:srgbClr val="EF2E24"/>
              </a:solidFill>
            </a:endParaRPr>
          </a:p>
        </p:txBody>
      </p:sp>
      <p:pic>
        <p:nvPicPr>
          <p:cNvPr id="12" name="Picture 4" descr="lim_(theta right arrow 0) (cos(theta) minus 1)∕theta = 0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42745" y="4055110"/>
            <a:ext cx="2278289" cy="76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89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5C14402-4030-4A3B-A2B3-A719FBE9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0891"/>
            <a:ext cx="10515600" cy="6721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393A3E-A495-4DB3-95AB-FF28C70037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8"/>
            <a:ext cx="694943" cy="4784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Find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5" name="Picture 2" descr="lim_(x right arrow 0) (sin(7x))∕(4x).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6914" y="1169213"/>
            <a:ext cx="1188360" cy="63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8393A3E-A495-4DB3-95AB-FF28C70037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4717" y="2257462"/>
            <a:ext cx="10721975" cy="1124366"/>
          </a:xfrm>
        </p:spPr>
        <p:txBody>
          <a:bodyPr/>
          <a:lstStyle/>
          <a:p>
            <a:r>
              <a:rPr lang="en-IN" dirty="0" smtClean="0">
                <a:solidFill>
                  <a:srgbClr val="0079C2"/>
                </a:solidFill>
              </a:rPr>
              <a:t>Solution:</a:t>
            </a:r>
            <a:r>
              <a:rPr lang="en-IN" dirty="0" smtClean="0"/>
              <a:t> </a:t>
            </a:r>
          </a:p>
          <a:p>
            <a:r>
              <a:rPr lang="en-IN" dirty="0" smtClean="0"/>
              <a:t>In order to apply Equation 5, we first rewrite the function by multiplying </a:t>
            </a:r>
            <a:r>
              <a:rPr lang="en-US" dirty="0" smtClean="0"/>
              <a:t>and dividing by 7: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7" name="Picture 3" descr="(sin(7x))∕(4x) =(7∕4) (sin(7x))∕(7x)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98273" y="3285322"/>
            <a:ext cx="2191216" cy="6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8393A3E-A495-4DB3-95AB-FF28C70037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8" y="4166057"/>
            <a:ext cx="2886594" cy="391430"/>
          </a:xfrm>
        </p:spPr>
        <p:txBody>
          <a:bodyPr/>
          <a:lstStyle/>
          <a:p>
            <a:r>
              <a:rPr lang="en-IN" dirty="0" smtClean="0"/>
              <a:t>If we let </a:t>
            </a:r>
            <a:r>
              <a:rPr lang="el-GR" i="1" dirty="0" smtClean="0"/>
              <a:t>θ</a:t>
            </a:r>
            <a:r>
              <a:rPr lang="en-IN" i="1" dirty="0" smtClean="0"/>
              <a:t> = </a:t>
            </a:r>
            <a:r>
              <a:rPr lang="en-IN" dirty="0" smtClean="0"/>
              <a:t>7</a:t>
            </a:r>
            <a:r>
              <a:rPr lang="en-IN" i="1" dirty="0" smtClean="0"/>
              <a:t>x</a:t>
            </a:r>
            <a:r>
              <a:rPr lang="en-IN" dirty="0" smtClean="0"/>
              <a:t>, then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1" name="Picture 4" descr="theta right arrow 0 as x right arrow 0,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529577" y="4158803"/>
            <a:ext cx="2052822" cy="33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B8393A3E-A495-4DB3-95AB-FF28C70037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82399" y="4158803"/>
            <a:ext cx="4708229" cy="391430"/>
          </a:xfrm>
        </p:spPr>
        <p:txBody>
          <a:bodyPr/>
          <a:lstStyle/>
          <a:p>
            <a:r>
              <a:rPr lang="en-IN" dirty="0" smtClean="0"/>
              <a:t>so by Equation 5 we have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9" name="Picture 5" descr="lim_(x right arrow 0) (sin(7x))∕(4x)&#10;= (7∕4) lim_(x right arrow 0) (sin(7x))∕(7x)&#10;= (7∕4) lim_(theta right arrow 0) (sin(theta))∕(theta)&#10;= (7∕4) * 1&#10;= 7∕4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791624" y="4760686"/>
            <a:ext cx="4384349" cy="161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390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ABA84-94FA-401F-9171-D15ABA2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419"/>
          </a:xfrm>
        </p:spPr>
        <p:txBody>
          <a:bodyPr/>
          <a:lstStyle/>
          <a:p>
            <a:r>
              <a:rPr lang="en-US" altLang="en-US" dirty="0"/>
              <a:t>Derivatives of Trigonometric </a:t>
            </a:r>
            <a:r>
              <a:rPr lang="en-US" altLang="en-US" dirty="0" smtClean="0"/>
              <a:t>Functions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AED746-0C0B-4218-8FDC-8D9332D63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3"/>
            <a:ext cx="10412104" cy="375257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In particular, it is important to remember that when we talk about the function </a:t>
            </a:r>
            <a:r>
              <a:rPr lang="en-US" altLang="en-US" i="1" dirty="0"/>
              <a:t>f</a:t>
            </a:r>
            <a:r>
              <a:rPr lang="en-US" altLang="en-US" dirty="0"/>
              <a:t> defined for all real numbers </a:t>
            </a:r>
            <a:r>
              <a:rPr lang="en-US" altLang="en-US" i="1" dirty="0"/>
              <a:t>x</a:t>
            </a:r>
            <a:r>
              <a:rPr lang="en-US" altLang="en-US" dirty="0"/>
              <a:t> by</a:t>
            </a:r>
            <a:endParaRPr lang="en-US" altLang="en-US" i="1" dirty="0"/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sin </a:t>
            </a:r>
            <a:r>
              <a:rPr lang="en-US" altLang="en-US" i="1" dirty="0"/>
              <a:t>x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it is understood that sin </a:t>
            </a:r>
            <a:r>
              <a:rPr lang="en-US" altLang="en-US" i="1" dirty="0"/>
              <a:t>x</a:t>
            </a:r>
            <a:r>
              <a:rPr lang="en-US" altLang="en-US" dirty="0"/>
              <a:t> means the sine of the angle whose </a:t>
            </a:r>
            <a:r>
              <a:rPr lang="en-US" altLang="en-US" i="1" dirty="0"/>
              <a:t>radian </a:t>
            </a:r>
            <a:r>
              <a:rPr lang="en-US" altLang="en-US" dirty="0"/>
              <a:t>measure is </a:t>
            </a:r>
            <a:r>
              <a:rPr lang="en-US" altLang="en-US" i="1" dirty="0"/>
              <a:t>x</a:t>
            </a:r>
            <a:r>
              <a:rPr lang="en-US" altLang="en-US" dirty="0"/>
              <a:t>. A similar convention holds for the other trigonometric functions cos, tan, csc, sec, and cot.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All of the trigonometric functions are continuous at every number in their domains.</a:t>
            </a:r>
          </a:p>
        </p:txBody>
      </p:sp>
    </p:spTree>
    <p:extLst>
      <p:ext uri="{BB962C8B-B14F-4D97-AF65-F5344CB8AC3E}">
        <p14:creationId xmlns:p14="http://schemas.microsoft.com/office/powerpoint/2010/main" xmlns="" val="30052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79C2"/>
                </a:solidFill>
              </a:rPr>
              <a:t>Derivatives of the Trigonometric Functions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3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594360"/>
          </a:xfrm>
        </p:spPr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(1 </a:t>
            </a:r>
            <a:r>
              <a:rPr lang="en-US" altLang="en-US" b="0" dirty="0"/>
              <a:t>of </a:t>
            </a:r>
            <a:r>
              <a:rPr lang="en-US" altLang="en-US" b="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524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If we sketch the graph of the function </a:t>
            </a:r>
            <a:r>
              <a:rPr lang="en-US" altLang="en-US" i="1" dirty="0"/>
              <a:t>f</a:t>
            </a:r>
            <a:r>
              <a:rPr lang="en-US" altLang="en-US" dirty="0"/>
              <a:t> (</a:t>
            </a:r>
            <a:r>
              <a:rPr lang="en-US" altLang="en-US" i="1" dirty="0"/>
              <a:t>x</a:t>
            </a:r>
            <a:r>
              <a:rPr lang="en-US" altLang="en-US" dirty="0"/>
              <a:t>) = sin </a:t>
            </a:r>
            <a:r>
              <a:rPr lang="en-US" altLang="en-US" i="1" dirty="0"/>
              <a:t>x </a:t>
            </a:r>
            <a:r>
              <a:rPr lang="en-US" altLang="en-US" dirty="0"/>
              <a:t>and use the interpretation of</a:t>
            </a:r>
            <a:endParaRPr lang="en-US" dirty="0"/>
          </a:p>
        </p:txBody>
      </p:sp>
      <p:graphicFrame>
        <p:nvGraphicFramePr>
          <p:cNvPr id="11" name="Content Placeholder 10" descr="f prime(x)"/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xmlns="" val="954487583"/>
              </p:ext>
            </p:extLst>
          </p:nvPr>
        </p:nvGraphicFramePr>
        <p:xfrm>
          <a:off x="693738" y="1687513"/>
          <a:ext cx="639762" cy="379412"/>
        </p:xfrm>
        <a:graphic>
          <a:graphicData uri="http://schemas.openxmlformats.org/presentationml/2006/ole">
            <p:oleObj spid="_x0000_s487516" name="Equation" r:id="rId3" imgW="342751" imgH="203112" progId="Equation.DSMT4">
              <p:embed/>
            </p:oleObj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4"/>
          </p:nvPr>
        </p:nvSpPr>
        <p:spPr>
          <a:xfrm>
            <a:off x="1344168" y="1701927"/>
            <a:ext cx="10150602" cy="364374"/>
          </a:xfrm>
        </p:spPr>
        <p:txBody>
          <a:bodyPr/>
          <a:lstStyle/>
          <a:p>
            <a:r>
              <a:rPr lang="en-US" altLang="en-US" dirty="0"/>
              <a:t>as the slope of the tangent to the sine curve in order to sketch the graph of</a:t>
            </a:r>
            <a:endParaRPr lang="en-US" dirty="0"/>
          </a:p>
        </p:txBody>
      </p:sp>
      <p:graphicFrame>
        <p:nvGraphicFramePr>
          <p:cNvPr id="12" name="Content Placeholder 10" descr="f prime"/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xmlns="" val="3350709129"/>
              </p:ext>
            </p:extLst>
          </p:nvPr>
        </p:nvGraphicFramePr>
        <p:xfrm>
          <a:off x="690563" y="2081213"/>
          <a:ext cx="293687" cy="339725"/>
        </p:xfrm>
        <a:graphic>
          <a:graphicData uri="http://schemas.openxmlformats.org/presentationml/2006/ole">
            <p:oleObj spid="_x0000_s487517" name="Equation" r:id="rId4" imgW="164957" imgH="190335" progId="Equation.DSMT4">
              <p:embed/>
            </p:oleObj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5"/>
          </p:nvPr>
        </p:nvSpPr>
        <p:spPr>
          <a:xfrm>
            <a:off x="1059180" y="2106307"/>
            <a:ext cx="4032504" cy="305272"/>
          </a:xfrm>
        </p:spPr>
        <p:txBody>
          <a:bodyPr/>
          <a:lstStyle/>
          <a:p>
            <a:r>
              <a:rPr lang="en-US" altLang="en-US" dirty="0"/>
              <a:t>then it looks as if the graph of</a:t>
            </a:r>
            <a:endParaRPr lang="en-US" dirty="0"/>
          </a:p>
        </p:txBody>
      </p:sp>
      <p:graphicFrame>
        <p:nvGraphicFramePr>
          <p:cNvPr id="13" name="Content Placeholder 10" descr="f prime"/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xmlns="" val="4128296900"/>
              </p:ext>
            </p:extLst>
          </p:nvPr>
        </p:nvGraphicFramePr>
        <p:xfrm>
          <a:off x="5122863" y="2092325"/>
          <a:ext cx="280987" cy="331788"/>
        </p:xfrm>
        <a:graphic>
          <a:graphicData uri="http://schemas.openxmlformats.org/presentationml/2006/ole">
            <p:oleObj spid="_x0000_s487518" name="Equation" r:id="rId5" imgW="139579" imgH="164957" progId="Equation.DSMT4">
              <p:embed/>
            </p:oleObj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5495627" y="2103565"/>
            <a:ext cx="5283200" cy="333946"/>
          </a:xfrm>
        </p:spPr>
        <p:txBody>
          <a:bodyPr/>
          <a:lstStyle/>
          <a:p>
            <a:r>
              <a:rPr lang="en-US" altLang="en-US" dirty="0"/>
              <a:t>may be the same as the cosine curve.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7"/>
          </p:nvPr>
        </p:nvSpPr>
        <p:spPr>
          <a:xfrm>
            <a:off x="736600" y="2544264"/>
            <a:ext cx="2073656" cy="362520"/>
          </a:xfrm>
        </p:spPr>
        <p:txBody>
          <a:bodyPr/>
          <a:lstStyle/>
          <a:p>
            <a:r>
              <a:rPr lang="en-US" altLang="en-US" dirty="0"/>
              <a:t>(See Figure 1).</a:t>
            </a:r>
            <a:endParaRPr lang="en-US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="" xmlns:a16="http://schemas.microsoft.com/office/drawing/2014/main" id="{C7A17233-2BD6-4E81-B327-9DD713BCEC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3425" y="5868454"/>
            <a:ext cx="10729913" cy="35861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en-US" sz="1200" b="1" dirty="0"/>
              <a:t>Figure 1</a:t>
            </a:r>
          </a:p>
        </p:txBody>
      </p:sp>
      <p:pic>
        <p:nvPicPr>
          <p:cNvPr id="16" name="Content Placeholder 4" descr="A visual representation contains two graphs. (Graph 1). The curve y = f(x) = sin(x) is a sinusoidal curve that oscillates about y = 0 with period 2 pi, and a maximum at (pi∕2, 1). The tangent has a positive slope at 0, a negative slope at pi, and are horizontal at the peaks and troughs. (Graph 2). The curve y = f prime (x) is a sinusoidal curve that oscillates about y = 0 with period 2 pi, and a maximum at (0, 1). ">
            <a:extLst>
              <a:ext uri="{FF2B5EF4-FFF2-40B4-BE49-F238E27FC236}">
                <a16:creationId xmlns="" xmlns:a16="http://schemas.microsoft.com/office/drawing/2014/main" id="{C8F2D02E-0472-4745-8F78-326DC18DC758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6"/>
          <a:stretch>
            <a:fillRect/>
          </a:stretch>
        </p:blipFill>
        <p:spPr>
          <a:xfrm>
            <a:off x="3850025" y="3140734"/>
            <a:ext cx="4309480" cy="26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63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594360"/>
          </a:xfrm>
        </p:spPr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(2 </a:t>
            </a:r>
            <a:r>
              <a:rPr lang="en-US" altLang="en-US" b="0" dirty="0"/>
              <a:t>of </a:t>
            </a:r>
            <a:r>
              <a:rPr lang="en-US" altLang="en-US" b="0" dirty="0" smtClean="0"/>
              <a:t>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BCF235-642B-499B-A740-73BEC447D3A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7017512" cy="3568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Let’s try to confirm our guess that if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sin </a:t>
            </a:r>
            <a:r>
              <a:rPr lang="en-US" altLang="en-US" i="1" dirty="0"/>
              <a:t>x</a:t>
            </a:r>
            <a:r>
              <a:rPr lang="en-US" altLang="en-US" dirty="0"/>
              <a:t>, then</a:t>
            </a:r>
            <a:endParaRPr lang="en-IN" dirty="0"/>
          </a:p>
        </p:txBody>
      </p:sp>
      <p:graphicFrame>
        <p:nvGraphicFramePr>
          <p:cNvPr id="4" name="Content Placeholder 3" descr="f prime(x) = cos(x)"/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xmlns="" val="617612030"/>
              </p:ext>
            </p:extLst>
          </p:nvPr>
        </p:nvGraphicFramePr>
        <p:xfrm>
          <a:off x="7823200" y="1327603"/>
          <a:ext cx="1612900" cy="379413"/>
        </p:xfrm>
        <a:graphic>
          <a:graphicData uri="http://schemas.openxmlformats.org/presentationml/2006/ole">
            <p:oleObj spid="_x0000_s469119" name="Equation" r:id="rId3" imgW="863225" imgH="203112" progId="Equation.DSMT4">
              <p:embed/>
            </p:oleObj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sz="quarter" idx="26"/>
          </p:nvPr>
        </p:nvSpPr>
        <p:spPr>
          <a:xfrm>
            <a:off x="741387" y="1760475"/>
            <a:ext cx="6057393" cy="477838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/>
              <a:t>From the definition of a derivative, we have</a:t>
            </a:r>
            <a:endParaRPr lang="en-US" sz="2400" dirty="0"/>
          </a:p>
        </p:txBody>
      </p:sp>
      <p:graphicFrame>
        <p:nvGraphicFramePr>
          <p:cNvPr id="8" name="Content Placeholder 7" descr="(f prime (x)) = lim_(h right arrow 0) (f((x + h) minus f(x)/h))  = lim_(h right arrow 0) (sin((x + h) minus (sin(x))/h))  =  lim_(h right arrow 0) (((sin(x)) (cos (h)) + (cos (x) sin (h)) minus (sin (x))/h)  =  lim_(h right arrow 0) (([((sin (x) cos (h)) minus (sin (x)))/h) + ((cos (x) sin (h))/h))&#10;">
            <a:extLst>
              <a:ext uri="{FF2B5EF4-FFF2-40B4-BE49-F238E27FC236}">
                <a16:creationId xmlns="" xmlns:a16="http://schemas.microsoft.com/office/drawing/2014/main" id="{4F7EA11F-6C38-4D2C-BA8D-168D7F77074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xmlns="" val="1834478711"/>
              </p:ext>
            </p:extLst>
          </p:nvPr>
        </p:nvGraphicFramePr>
        <p:xfrm>
          <a:off x="2680306" y="2419078"/>
          <a:ext cx="6390403" cy="2370636"/>
        </p:xfrm>
        <a:graphic>
          <a:graphicData uri="http://schemas.openxmlformats.org/presentationml/2006/ole">
            <p:oleObj spid="_x0000_s469120" name="Equation" r:id="rId4" imgW="6781800" imgH="2514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D765C58-28D9-4FDB-8570-413EA319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(3 </a:t>
            </a:r>
            <a:r>
              <a:rPr lang="en-US" altLang="en-US" b="0" dirty="0"/>
              <a:t>of </a:t>
            </a:r>
            <a:r>
              <a:rPr lang="en-US" altLang="en-US" b="0" dirty="0" smtClean="0"/>
              <a:t>9)</a:t>
            </a:r>
            <a:endParaRPr lang="en-IN" dirty="0"/>
          </a:p>
        </p:txBody>
      </p:sp>
      <p:graphicFrame>
        <p:nvGraphicFramePr>
          <p:cNvPr id="17" name="Content Placeholder 16" descr=" =  lim_(h right arrow 0)([(sin (x) ((cos (h) minus 1)/h)) + ((cos (x) ((sin (h)/h)))])  =  lim_(h right arrow 0) sin (x) * lim_(h right arrow 0) ((cos (h) minus 1)/h) + lim_(h right arrow 0) cos (x) * lim_(h right arrow 0)((sin (h))/h)&#10;">
            <a:extLst>
              <a:ext uri="{FF2B5EF4-FFF2-40B4-BE49-F238E27FC236}">
                <a16:creationId xmlns="" xmlns:a16="http://schemas.microsoft.com/office/drawing/2014/main" id="{B75C9BAD-30F4-4E11-A8E1-F011E75D0FA8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xmlns="" val="3970402304"/>
              </p:ext>
            </p:extLst>
          </p:nvPr>
        </p:nvGraphicFramePr>
        <p:xfrm>
          <a:off x="3133725" y="1250950"/>
          <a:ext cx="5916613" cy="1630363"/>
        </p:xfrm>
        <a:graphic>
          <a:graphicData uri="http://schemas.openxmlformats.org/presentationml/2006/ole">
            <p:oleObj spid="_x0000_s470204" name="Equation" r:id="rId3" imgW="6083300" imgH="1676400" progId="Equation.DSMT4">
              <p:embed/>
            </p:oleObj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488F3771-8FE7-45EA-84B1-33B40739A78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3234388"/>
            <a:ext cx="10712450" cy="770683"/>
          </a:xfrm>
        </p:spPr>
        <p:txBody>
          <a:bodyPr/>
          <a:lstStyle/>
          <a:p>
            <a:r>
              <a:rPr lang="en-US" altLang="en-US" dirty="0"/>
              <a:t>Two of these four limits are easy to evaluate. Since we regard </a:t>
            </a:r>
            <a:r>
              <a:rPr lang="en-US" altLang="en-US" i="1" dirty="0"/>
              <a:t>x </a:t>
            </a:r>
            <a:r>
              <a:rPr lang="en-US" altLang="en-US" dirty="0"/>
              <a:t>as a constant when computing a limit as </a:t>
            </a:r>
            <a:r>
              <a:rPr lang="en-US" altLang="en-US" i="1" dirty="0"/>
              <a:t>h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en-US" dirty="0">
                <a:sym typeface="Symbol" panose="05050102010706020507" pitchFamily="18" charset="2"/>
              </a:rPr>
              <a:t> 0</a:t>
            </a:r>
            <a:r>
              <a:rPr lang="en-US" altLang="en-US" dirty="0"/>
              <a:t>, we have</a:t>
            </a:r>
          </a:p>
        </p:txBody>
      </p:sp>
      <p:graphicFrame>
        <p:nvGraphicFramePr>
          <p:cNvPr id="19" name="Content Placeholder 18" descr=" lim_(h right arrow 0) (sin (x)) = sin(x) and lim_(h right arrow 0) (cos (x)) = cos(x)&#10;">
            <a:extLst>
              <a:ext uri="{FF2B5EF4-FFF2-40B4-BE49-F238E27FC236}">
                <a16:creationId xmlns="" xmlns:a16="http://schemas.microsoft.com/office/drawing/2014/main" id="{B450AF41-3580-472B-81D8-F69209721CDC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xmlns="" val="4083082749"/>
              </p:ext>
            </p:extLst>
          </p:nvPr>
        </p:nvGraphicFramePr>
        <p:xfrm>
          <a:off x="3392488" y="4595813"/>
          <a:ext cx="5181600" cy="482600"/>
        </p:xfrm>
        <a:graphic>
          <a:graphicData uri="http://schemas.openxmlformats.org/presentationml/2006/ole">
            <p:oleObj spid="_x0000_s470205" name="Equation" r:id="rId4" imgW="5181600" imgH="482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74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43BD4-B8A0-476D-8916-F881C856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590249"/>
          </a:xfrm>
        </p:spPr>
        <p:txBody>
          <a:bodyPr/>
          <a:lstStyle/>
          <a:p>
            <a:r>
              <a:rPr lang="en-US" altLang="en-US" dirty="0"/>
              <a:t>Derivatives of Trigonometric Functions </a:t>
            </a:r>
            <a:r>
              <a:rPr lang="en-US" altLang="en-US" b="0" dirty="0" smtClean="0"/>
              <a:t>(4 </a:t>
            </a:r>
            <a:r>
              <a:rPr lang="en-US" altLang="en-US" b="0" dirty="0"/>
              <a:t>of </a:t>
            </a:r>
            <a:r>
              <a:rPr lang="en-US" altLang="en-US" dirty="0" smtClean="0"/>
              <a:t>9</a:t>
            </a:r>
            <a:r>
              <a:rPr lang="en-US" altLang="en-US" b="0" dirty="0" smtClean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E6EEF-569E-4C8A-9D2C-4D10CF18D95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4736737" cy="487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 smtClean="0"/>
              <a:t>Putting these limits into (1), we get</a:t>
            </a:r>
            <a:endParaRPr lang="en-IN" dirty="0"/>
          </a:p>
        </p:txBody>
      </p:sp>
      <p:pic>
        <p:nvPicPr>
          <p:cNvPr id="8" name="Picture 162" descr="f prime (x) = lim_(h right arrow 0) sin x * lim_(h right arrow 0) ((cos h minus 1)∕h) + lim_(h right arrow 0)  (cos x). lim_(h right arrow 0) (sin h∕h)&#10;= sin x * 0 + (cos x) * 1 = cos x"/>
          <p:cNvPicPr>
            <a:picLocks noGrp="1" noChangeAspect="1" noChangeArrowheads="1"/>
          </p:cNvPicPr>
          <p:nvPr>
            <p:ph sz="quarter" idx="26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7934" y="1776412"/>
            <a:ext cx="7212515" cy="140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12F3BD0-EB5B-4A57-A474-85FCD99093A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675885"/>
            <a:ext cx="10301514" cy="389296"/>
          </a:xfrm>
        </p:spPr>
        <p:txBody>
          <a:bodyPr/>
          <a:lstStyle/>
          <a:p>
            <a:r>
              <a:rPr lang="en-IN" dirty="0" smtClean="0"/>
              <a:t>So we have proved the formula for the derivative of the sine function:</a:t>
            </a:r>
            <a:endParaRPr lang="en-IN" dirty="0"/>
          </a:p>
        </p:txBody>
      </p:sp>
      <p:graphicFrame>
        <p:nvGraphicFramePr>
          <p:cNvPr id="14" name="Content Placeholder 13" descr="(item 2). lim_(theta right arrow 0) ((sin (theta))/theta) = 1&#10;">
            <a:extLst>
              <a:ext uri="{FF2B5EF4-FFF2-40B4-BE49-F238E27FC236}">
                <a16:creationId xmlns="" xmlns:a16="http://schemas.microsoft.com/office/drawing/2014/main" id="{277E8F33-098E-4E9E-A1EB-63C7E0D83FD0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xmlns="" val="69146081"/>
              </p:ext>
            </p:extLst>
          </p:nvPr>
        </p:nvGraphicFramePr>
        <p:xfrm>
          <a:off x="4560797" y="4620435"/>
          <a:ext cx="2310266" cy="629246"/>
        </p:xfrm>
        <a:graphic>
          <a:graphicData uri="http://schemas.openxmlformats.org/presentationml/2006/ole">
            <p:oleObj spid="_x0000_s471213" name="Equation" r:id="rId4" imgW="2705100" imgH="736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554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18B46A-0E70-41A6-8714-574C0B13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0BA1C9-995F-46EE-90E4-ACD1C652C6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677416" cy="3202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Differentiate</a:t>
            </a:r>
            <a:endParaRPr lang="en-IN" dirty="0"/>
          </a:p>
        </p:txBody>
      </p:sp>
      <p:graphicFrame>
        <p:nvGraphicFramePr>
          <p:cNvPr id="8" name="Content Placeholder 7" descr="y = (x^2) sin(x)">
            <a:extLst>
              <a:ext uri="{FF2B5EF4-FFF2-40B4-BE49-F238E27FC236}">
                <a16:creationId xmlns="" xmlns:a16="http://schemas.microsoft.com/office/drawing/2014/main" id="{E7241890-5C3A-46A1-8FBD-D9A69F0FB8E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xmlns="" val="3986606412"/>
              </p:ext>
            </p:extLst>
          </p:nvPr>
        </p:nvGraphicFramePr>
        <p:xfrm>
          <a:off x="2498044" y="1277030"/>
          <a:ext cx="1562100" cy="393700"/>
        </p:xfrm>
        <a:graphic>
          <a:graphicData uri="http://schemas.openxmlformats.org/presentationml/2006/ole">
            <p:oleObj spid="_x0000_s479394" name="Equation" r:id="rId3" imgW="1562100" imgH="393700" progId="Equation.DSMT4">
              <p:embed/>
            </p:oleObj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FEFE99D-AEFB-4ACB-9733-F8EC44B0D14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029968"/>
            <a:ext cx="10712450" cy="816420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US" altLang="en-US" dirty="0"/>
              <a:t>Using the Product Rule and Formula </a:t>
            </a:r>
            <a:r>
              <a:rPr lang="en-US" altLang="en-US" dirty="0" smtClean="0"/>
              <a:t>2, </a:t>
            </a:r>
            <a:r>
              <a:rPr lang="en-US" altLang="en-US" dirty="0"/>
              <a:t>we have</a:t>
            </a:r>
            <a:endParaRPr lang="en-IN" dirty="0"/>
          </a:p>
        </p:txBody>
      </p:sp>
      <p:graphicFrame>
        <p:nvGraphicFramePr>
          <p:cNvPr id="10" name="Content Placeholder 9" descr="((d y/(d x) = ((x^2) (d/(d x)) (sin (x))) + (sin (x) (d/(d x)) (x^2))&#10; =  ((x^2) cos (x)) + (2x sin (x))&#10;">
            <a:extLst>
              <a:ext uri="{FF2B5EF4-FFF2-40B4-BE49-F238E27FC236}">
                <a16:creationId xmlns="" xmlns:a16="http://schemas.microsoft.com/office/drawing/2014/main" id="{0238BD61-E3AE-488E-8409-F0A6B35CA6B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xmlns="" val="2398607693"/>
              </p:ext>
            </p:extLst>
          </p:nvPr>
        </p:nvGraphicFramePr>
        <p:xfrm>
          <a:off x="3514318" y="3209925"/>
          <a:ext cx="4166642" cy="1112559"/>
        </p:xfrm>
        <a:graphic>
          <a:graphicData uri="http://schemas.openxmlformats.org/presentationml/2006/ole">
            <p:oleObj spid="_x0000_s479395" name="Equation" r:id="rId4" imgW="4470400" imgH="1193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1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60B298-C6B1-4CA0-A44C-8B6FAB39D879}">
  <ds:schemaRefs>
    <ds:schemaRef ds:uri="http://www.w3.org/XML/1998/namespace"/>
    <ds:schemaRef ds:uri="a4d2ff27-a226-42e2-a79e-c1ae662d212e"/>
    <ds:schemaRef ds:uri="http://purl.org/dc/terms/"/>
    <ds:schemaRef ds:uri="a3520c62-91d1-4715-93cb-6b6cc6733a1f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856fc18-c0f7-462c-a53d-fc2610d0c4c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828</Words>
  <Application>Microsoft Office PowerPoint</Application>
  <PresentationFormat>Custom</PresentationFormat>
  <Paragraphs>72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1_Office Theme</vt:lpstr>
      <vt:lpstr>Equation</vt:lpstr>
      <vt:lpstr>3</vt:lpstr>
      <vt:lpstr>3.3</vt:lpstr>
      <vt:lpstr>Derivatives of Trigonometric Functions</vt:lpstr>
      <vt:lpstr>Derivatives of the Trigonometric Functions</vt:lpstr>
      <vt:lpstr>Derivatives of Trigonometric Functions (1 of 9)</vt:lpstr>
      <vt:lpstr>Derivatives of Trigonometric Functions (2 of 9)</vt:lpstr>
      <vt:lpstr>Derivatives of Trigonometric Functions (3 of 9)</vt:lpstr>
      <vt:lpstr>Derivatives of Trigonometric Functions (4 of 9)</vt:lpstr>
      <vt:lpstr>Example 1</vt:lpstr>
      <vt:lpstr>Derivatives of Trigonometric Functions (5 of 9)</vt:lpstr>
      <vt:lpstr>Derivatives of Trigonometric Functions (6 of 9)</vt:lpstr>
      <vt:lpstr>Derivatives of Trigonometric Functions (7 of 9)</vt:lpstr>
      <vt:lpstr>Derivatives of Trigonometric Functions (8 of 9)</vt:lpstr>
      <vt:lpstr>Derivatives of Trigonometric Functions (9 of 9)</vt:lpstr>
      <vt:lpstr>Example 3</vt:lpstr>
      <vt:lpstr>Example 3 – Solution (1 of 3)</vt:lpstr>
      <vt:lpstr>Example 3 – Solution (2 of 3)</vt:lpstr>
      <vt:lpstr>Example 3 – Solution (3 of 3)</vt:lpstr>
      <vt:lpstr>Two Special Trigonometric Limits</vt:lpstr>
      <vt:lpstr>Two Special Trigonometric Limits (1 of 1)</vt:lpstr>
      <vt:lpstr>Example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Microsoft</cp:lastModifiedBy>
  <cp:revision>997</cp:revision>
  <cp:lastPrinted>2016-10-03T15:29:39Z</cp:lastPrinted>
  <dcterms:created xsi:type="dcterms:W3CDTF">2017-12-08T21:17:47Z</dcterms:created>
  <dcterms:modified xsi:type="dcterms:W3CDTF">2020-04-16T10:11:37Z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