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5"/>
  </p:sldMasterIdLst>
  <p:notesMasterIdLst>
    <p:notesMasterId r:id="rId26"/>
  </p:notesMasterIdLst>
  <p:handoutMasterIdLst>
    <p:handoutMasterId r:id="rId27"/>
  </p:handoutMasterIdLst>
  <p:sldIdLst>
    <p:sldId id="264" r:id="rId6"/>
    <p:sldId id="320" r:id="rId7"/>
    <p:sldId id="265" r:id="rId8"/>
    <p:sldId id="266" r:id="rId9"/>
    <p:sldId id="338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7" r:id="rId18"/>
    <p:sldId id="334" r:id="rId19"/>
    <p:sldId id="275" r:id="rId20"/>
    <p:sldId id="336" r:id="rId21"/>
    <p:sldId id="337" r:id="rId22"/>
    <p:sldId id="333" r:id="rId23"/>
    <p:sldId id="304" r:id="rId24"/>
    <p:sldId id="305" r:id="rId2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E24"/>
    <a:srgbClr val="006298"/>
    <a:srgbClr val="0079C2"/>
    <a:srgbClr val="FF6300"/>
    <a:srgbClr val="0000A3"/>
    <a:srgbClr val="000000"/>
    <a:srgbClr val="A30000"/>
    <a:srgbClr val="E7EFF7"/>
    <a:srgbClr val="CBDDEF"/>
    <a:srgbClr val="004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1" autoAdjust="0"/>
    <p:restoredTop sz="99825" autoAdjust="0"/>
  </p:normalViewPr>
  <p:slideViewPr>
    <p:cSldViewPr snapToGrid="0" snapToObjects="1">
      <p:cViewPr>
        <p:scale>
          <a:sx n="50" d="100"/>
          <a:sy n="50" d="100"/>
        </p:scale>
        <p:origin x="-1494" y="-522"/>
      </p:cViewPr>
      <p:guideLst>
        <p:guide orient="horz" pos="2160"/>
        <p:guide pos="3840"/>
      </p:guideLst>
    </p:cSldViewPr>
  </p:slideViewPr>
  <p:outlineViewPr>
    <p:cViewPr>
      <p:scale>
        <a:sx n="66" d="100"/>
        <a:sy n="66" d="100"/>
      </p:scale>
      <p:origin x="0" y="-24379"/>
    </p:cViewPr>
  </p:outlineViewPr>
  <p:notesTextViewPr>
    <p:cViewPr>
      <p:scale>
        <a:sx n="20" d="100"/>
        <a:sy n="2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A413-85C6-40F2-B867-268CAAA7E377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680D68-05FF-7942-990A-B21BB8E6CE33}" type="datetimeFigureOut">
              <a:rPr lang="en-US"/>
              <a:pPr>
                <a:defRPr/>
              </a:pPr>
              <a:t>4/15/2020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CAE60C-72A0-D14D-8733-C13212F69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1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flipH="1">
            <a:off x="1274574" y="2759656"/>
            <a:ext cx="1487676" cy="748138"/>
          </a:xfrm>
          <a:prstGeom prst="round1Rect">
            <a:avLst/>
          </a:prstGeom>
          <a:solidFill>
            <a:srgbClr val="0079C2"/>
          </a:solidFill>
          <a:ln w="20320">
            <a:solidFill>
              <a:srgbClr val="0079C2"/>
            </a:solidFill>
          </a:ln>
        </p:spPr>
        <p:txBody>
          <a:bodyPr anchor="ctr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17.17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62250" y="2552700"/>
            <a:ext cx="9048750" cy="1162050"/>
          </a:xfrm>
          <a:solidFill>
            <a:srgbClr val="E1EBF7"/>
          </a:solidFill>
        </p:spPr>
        <p:txBody>
          <a:bodyPr anchor="ctr">
            <a:normAutofit/>
          </a:bodyPr>
          <a:lstStyle>
            <a:lvl1pPr marL="182880" indent="0" algn="l">
              <a:buNone/>
              <a:defRPr sz="4000" b="1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IN" dirty="0"/>
              <a:t>Four Ways to Represent a Function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3270" y="2908276"/>
            <a:ext cx="1261303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3270" y="3007668"/>
            <a:ext cx="1261304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3270" y="3108437"/>
            <a:ext cx="1261304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13270" y="3219704"/>
            <a:ext cx="1261304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sz="quarter" idx="12"/>
          </p:nvPr>
        </p:nvSpPr>
        <p:spPr>
          <a:xfrm>
            <a:off x="4171951" y="6443493"/>
            <a:ext cx="5715000" cy="24765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60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1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</p:spTree>
    <p:extLst>
      <p:ext uri="{BB962C8B-B14F-4D97-AF65-F5344CB8AC3E}">
        <p14:creationId xmlns:p14="http://schemas.microsoft.com/office/powerpoint/2010/main" val="1828810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8ED9031-36FF-4E07-B750-15C3F3F008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7"/>
            <a:ext cx="10721975" cy="89182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4D3EDE0A-CD36-4494-A107-C14E180ECC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3425" y="2295525"/>
            <a:ext cx="10721975" cy="590492"/>
          </a:xfrm>
        </p:spPr>
        <p:txBody>
          <a:bodyPr/>
          <a:lstStyle/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221A11C5-84D5-4948-87ED-1D3F7F6DC53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3425" y="2986088"/>
            <a:ext cx="10721975" cy="646112"/>
          </a:xfrm>
        </p:spPr>
        <p:txBody>
          <a:bodyPr/>
          <a:lstStyle/>
          <a:p>
            <a:pPr lvl="0"/>
            <a:endParaRPr lang="en-IN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4077480"/>
            <a:ext cx="10722260" cy="60944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33425" y="5131837"/>
            <a:ext cx="10721953" cy="74698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</p:spTree>
    <p:extLst>
      <p:ext uri="{BB962C8B-B14F-4D97-AF65-F5344CB8AC3E}">
        <p14:creationId xmlns:p14="http://schemas.microsoft.com/office/powerpoint/2010/main" val="4118391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8ED9031-36FF-4E07-B750-15C3F3F008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7"/>
            <a:ext cx="10721975" cy="55876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4D3EDE0A-CD36-4494-A107-C14E180ECC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3425" y="1922485"/>
            <a:ext cx="10721975" cy="646112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221A11C5-84D5-4948-87ED-1D3F7F6DC53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3425" y="2640036"/>
            <a:ext cx="10721975" cy="40692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33425" y="5467739"/>
            <a:ext cx="10721953" cy="74698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C77195F-EFA9-4727-8271-AEEA56F4FF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3425" y="3118404"/>
            <a:ext cx="10729913" cy="37303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E022AA9B-61C8-44FD-966A-DCCA4209B03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33425" y="3573463"/>
            <a:ext cx="10729913" cy="477054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56A4B729-D02F-4676-A390-963D107DBF8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33425" y="4124325"/>
            <a:ext cx="10729913" cy="48661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F2BC0406-59D9-4D26-91B3-9111FD17EAD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33425" y="4684713"/>
            <a:ext cx="10729913" cy="3714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84048"/>
            <a:ext cx="10515600" cy="672105"/>
          </a:xfrm>
        </p:spPr>
        <p:txBody>
          <a:bodyPr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411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85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4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4A78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997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7022640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flipH="1">
            <a:off x="1274574" y="2759656"/>
            <a:ext cx="1487676" cy="748138"/>
          </a:xfrm>
          <a:prstGeom prst="round1Rect">
            <a:avLst/>
          </a:prstGeom>
          <a:solidFill>
            <a:srgbClr val="0079C2"/>
          </a:solidFill>
          <a:ln w="20320">
            <a:solidFill>
              <a:srgbClr val="0079C2"/>
            </a:solidFill>
          </a:ln>
        </p:spPr>
        <p:txBody>
          <a:bodyPr anchor="ctr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17.17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62250" y="2552700"/>
            <a:ext cx="9048750" cy="1162050"/>
          </a:xfrm>
          <a:solidFill>
            <a:srgbClr val="E1EBF7"/>
          </a:solidFill>
        </p:spPr>
        <p:txBody>
          <a:bodyPr anchor="ctr">
            <a:normAutofit/>
          </a:bodyPr>
          <a:lstStyle>
            <a:lvl1pPr marL="182880" indent="0" algn="l">
              <a:buNone/>
              <a:defRPr sz="4000" b="1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IN" dirty="0"/>
              <a:t>Four Ways to Represent a Function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3270" y="2908276"/>
            <a:ext cx="1261303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3270" y="3007668"/>
            <a:ext cx="1261304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3270" y="3108437"/>
            <a:ext cx="1261304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13270" y="3219704"/>
            <a:ext cx="1261304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sz="quarter" idx="12"/>
          </p:nvPr>
        </p:nvSpPr>
        <p:spPr>
          <a:xfrm>
            <a:off x="4171951" y="6443493"/>
            <a:ext cx="5715000" cy="24765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2114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836214" y="481562"/>
            <a:ext cx="1128564" cy="895457"/>
          </a:xfrm>
        </p:spPr>
        <p:txBody>
          <a:bodyPr/>
          <a:lstStyle>
            <a:lvl1pPr algn="l">
              <a:defRPr sz="7200">
                <a:solidFill>
                  <a:srgbClr val="0079C2"/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002878" y="481562"/>
            <a:ext cx="6321972" cy="895457"/>
          </a:xfrm>
          <a:ln w="3175"/>
        </p:spPr>
        <p:txBody>
          <a:bodyPr anchor="ctr">
            <a:noAutofit/>
          </a:bodyPr>
          <a:lstStyle>
            <a:lvl1pPr marL="0" indent="0" algn="l">
              <a:buNone/>
              <a:defRPr sz="4000" b="1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Functions and Models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3270" y="2464916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3270" y="2564308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3270" y="2676952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3270" y="2776344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9753600" y="2468880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9753600" y="2569559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9753600" y="2667317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9753600" y="2779776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6060" name="Picture 38605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536700"/>
            <a:ext cx="8128000" cy="4775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171951" y="6443493"/>
            <a:ext cx="5715000" cy="24765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539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836214" y="481562"/>
            <a:ext cx="1128564" cy="895457"/>
          </a:xfrm>
        </p:spPr>
        <p:txBody>
          <a:bodyPr/>
          <a:lstStyle>
            <a:lvl1pPr algn="l">
              <a:defRPr sz="7200">
                <a:solidFill>
                  <a:srgbClr val="0079C2"/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002878" y="481562"/>
            <a:ext cx="6321972" cy="895457"/>
          </a:xfrm>
          <a:ln w="3175"/>
        </p:spPr>
        <p:txBody>
          <a:bodyPr anchor="ctr">
            <a:noAutofit/>
          </a:bodyPr>
          <a:lstStyle>
            <a:lvl1pPr marL="0" indent="0" algn="l">
              <a:buNone/>
              <a:defRPr sz="4000" b="1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Functions and Models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3270" y="2464916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3270" y="2564308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3270" y="2676952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3270" y="2776344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9753600" y="2468880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9753600" y="2569559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9753600" y="2667317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9753600" y="2779776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6060" name="Picture 386059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032000" y="1542796"/>
            <a:ext cx="8128000" cy="476300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171951" y="6443493"/>
            <a:ext cx="5715000" cy="24765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51588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4597932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4048"/>
            <a:ext cx="10515600" cy="672105"/>
          </a:xfrm>
        </p:spPr>
        <p:txBody>
          <a:bodyPr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253544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81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1857375"/>
            <a:ext cx="10712450" cy="4016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324100"/>
            <a:ext cx="10712450" cy="52228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2967038"/>
            <a:ext cx="1071880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4175"/>
            <a:ext cx="10515600" cy="672105"/>
          </a:xfrm>
        </p:spPr>
        <p:txBody>
          <a:bodyPr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184507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79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1857375"/>
            <a:ext cx="10712450" cy="4016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324100"/>
            <a:ext cx="10712450" cy="52228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2967038"/>
            <a:ext cx="1071880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="" xmlns:a16="http://schemas.microsoft.com/office/drawing/2014/main" id="{A1F737A4-2F7D-4BFB-947F-3226D9E0119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3554413"/>
            <a:ext cx="10718800" cy="550862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="" xmlns:a16="http://schemas.microsoft.com/office/drawing/2014/main" id="{EE035FE6-F4A1-4279-9F12-F444E1A93C82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36600" y="4227513"/>
            <a:ext cx="10712450" cy="5873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="" xmlns:a16="http://schemas.microsoft.com/office/drawing/2014/main" id="{7F8DD86E-04B4-4621-A663-32DD94EFB01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4879975"/>
            <a:ext cx="1071245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="" xmlns:a16="http://schemas.microsoft.com/office/drawing/2014/main" id="{5F5E9DF5-F2F6-40A1-854C-4DCB280C00C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736600" y="5430836"/>
            <a:ext cx="10718800" cy="55086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5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80891"/>
            <a:ext cx="10515600" cy="672105"/>
          </a:xfrm>
        </p:spPr>
        <p:txBody>
          <a:bodyPr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ounded Rectangle 15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5395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5151016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096000" y="1289051"/>
            <a:ext cx="535305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1889126"/>
            <a:ext cx="5151016" cy="47366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6096000" y="1889126"/>
            <a:ext cx="5359400" cy="47366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="" xmlns:a16="http://schemas.microsoft.com/office/drawing/2014/main" id="{A1F737A4-2F7D-4BFB-947F-3226D9E0119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2485029"/>
            <a:ext cx="5151016" cy="58737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="" xmlns:a16="http://schemas.microsoft.com/office/drawing/2014/main" id="{EE035FE6-F4A1-4279-9F12-F444E1A93C82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089648" y="2485030"/>
            <a:ext cx="5359401" cy="58737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="" xmlns:a16="http://schemas.microsoft.com/office/drawing/2014/main" id="{7F8DD86E-04B4-4621-A663-32DD94EFB01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3194644"/>
            <a:ext cx="5151016" cy="44429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="" xmlns:a16="http://schemas.microsoft.com/office/drawing/2014/main" id="{5F5E9DF5-F2F6-40A1-854C-4DCB280C00C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6096000" y="3194644"/>
            <a:ext cx="5359400" cy="443907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A0DD209-502C-4CB2-BD80-B99716523D4A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36600" y="3741738"/>
            <a:ext cx="5151438" cy="54610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A877F262-08D1-4F41-A06E-BE1B88A82DFE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096000" y="3741738"/>
            <a:ext cx="5353050" cy="54101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4CACC40D-7614-418A-B8FA-606268EC1513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736600" y="4367213"/>
            <a:ext cx="5151438" cy="5905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2B713460-B4F9-45B0-8F05-4AF2F084A64C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6089650" y="4346575"/>
            <a:ext cx="5353050" cy="5905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FF44DF68-C48B-47A4-ABA5-E06BB8F9B5D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736600" y="5029200"/>
            <a:ext cx="5151438" cy="5397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="" xmlns:a16="http://schemas.microsoft.com/office/drawing/2014/main" id="{ED5D4001-1181-41BD-928D-243CDCCF73B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089650" y="5037332"/>
            <a:ext cx="5359400" cy="54610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="" xmlns:a16="http://schemas.microsoft.com/office/drawing/2014/main" id="{9255216D-96A5-4027-A6C8-BB99F1A32EE0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736600" y="5668963"/>
            <a:ext cx="5151438" cy="4762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="" xmlns:a16="http://schemas.microsoft.com/office/drawing/2014/main" id="{660989CE-8C44-49AC-90BD-D9233193206F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6089650" y="5650301"/>
            <a:ext cx="5365750" cy="4762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8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4" name="Rounded Rectangle 23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ounded Rectangle 28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4048"/>
            <a:ext cx="10515600" cy="672105"/>
          </a:xfrm>
        </p:spPr>
        <p:txBody>
          <a:bodyPr/>
          <a:lstStyle>
            <a:lvl1pPr algn="l">
              <a:defRPr sz="4000" b="0" i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91382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3572" y="1737343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38975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2286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57763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91922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906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</p:spTree>
    <p:extLst>
      <p:ext uri="{BB962C8B-B14F-4D97-AF65-F5344CB8AC3E}">
        <p14:creationId xmlns:p14="http://schemas.microsoft.com/office/powerpoint/2010/main" val="6427361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8ED9031-36FF-4E07-B750-15C3F3F008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7"/>
            <a:ext cx="10721975" cy="89182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4D3EDE0A-CD36-4494-A107-C14E180ECC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3425" y="2295525"/>
            <a:ext cx="10721975" cy="590492"/>
          </a:xfrm>
        </p:spPr>
        <p:txBody>
          <a:bodyPr/>
          <a:lstStyle/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221A11C5-84D5-4948-87ED-1D3F7F6DC53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3425" y="2986088"/>
            <a:ext cx="10721975" cy="646112"/>
          </a:xfrm>
        </p:spPr>
        <p:txBody>
          <a:bodyPr/>
          <a:lstStyle/>
          <a:p>
            <a:pPr lvl="0"/>
            <a:endParaRPr lang="en-IN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4077480"/>
            <a:ext cx="10722260" cy="60944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33425" y="5131837"/>
            <a:ext cx="10721953" cy="74698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</p:spTree>
    <p:extLst>
      <p:ext uri="{BB962C8B-B14F-4D97-AF65-F5344CB8AC3E}">
        <p14:creationId xmlns:p14="http://schemas.microsoft.com/office/powerpoint/2010/main" val="329573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4597932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4048"/>
            <a:ext cx="10515600" cy="672105"/>
          </a:xfrm>
        </p:spPr>
        <p:txBody>
          <a:bodyPr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040362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81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8ED9031-36FF-4E07-B750-15C3F3F008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7"/>
            <a:ext cx="10721975" cy="55876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4D3EDE0A-CD36-4494-A107-C14E180ECC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3425" y="1922485"/>
            <a:ext cx="10721975" cy="646112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221A11C5-84D5-4948-87ED-1D3F7F6DC53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3425" y="2640036"/>
            <a:ext cx="10721975" cy="40692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33425" y="5467739"/>
            <a:ext cx="10721953" cy="74698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C77195F-EFA9-4727-8271-AEEA56F4FF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3425" y="3118404"/>
            <a:ext cx="10729913" cy="37303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E022AA9B-61C8-44FD-966A-DCCA4209B03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33425" y="3573463"/>
            <a:ext cx="10729913" cy="477054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56A4B729-D02F-4676-A390-963D107DBF8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33425" y="4124325"/>
            <a:ext cx="10729913" cy="48661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F2BC0406-59D9-4D26-91B3-9111FD17EAD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33425" y="4684713"/>
            <a:ext cx="10729913" cy="3714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84048"/>
            <a:ext cx="10515600" cy="672105"/>
          </a:xfrm>
        </p:spPr>
        <p:txBody>
          <a:bodyPr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85666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860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2780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4A78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05269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421819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1857375"/>
            <a:ext cx="10712450" cy="4016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324100"/>
            <a:ext cx="10712450" cy="52228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2967038"/>
            <a:ext cx="1071880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4175"/>
            <a:ext cx="10515600" cy="672105"/>
          </a:xfrm>
        </p:spPr>
        <p:txBody>
          <a:bodyPr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452944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79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1857375"/>
            <a:ext cx="10712450" cy="4016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324100"/>
            <a:ext cx="10712450" cy="52228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2967038"/>
            <a:ext cx="1071880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="" xmlns:a16="http://schemas.microsoft.com/office/drawing/2014/main" id="{A1F737A4-2F7D-4BFB-947F-3226D9E0119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3554413"/>
            <a:ext cx="10718800" cy="550862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="" xmlns:a16="http://schemas.microsoft.com/office/drawing/2014/main" id="{EE035FE6-F4A1-4279-9F12-F444E1A93C82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36600" y="4227513"/>
            <a:ext cx="10712450" cy="5873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="" xmlns:a16="http://schemas.microsoft.com/office/drawing/2014/main" id="{7F8DD86E-04B4-4621-A663-32DD94EFB01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4879975"/>
            <a:ext cx="1071245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="" xmlns:a16="http://schemas.microsoft.com/office/drawing/2014/main" id="{5F5E9DF5-F2F6-40A1-854C-4DCB280C00C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736600" y="5430836"/>
            <a:ext cx="10718800" cy="55086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5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80891"/>
            <a:ext cx="10515600" cy="672105"/>
          </a:xfrm>
        </p:spPr>
        <p:txBody>
          <a:bodyPr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ounded Rectangle 15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63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5151016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096000" y="1289051"/>
            <a:ext cx="535305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1889126"/>
            <a:ext cx="5151016" cy="47366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6096000" y="1889126"/>
            <a:ext cx="5359400" cy="47366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="" xmlns:a16="http://schemas.microsoft.com/office/drawing/2014/main" id="{A1F737A4-2F7D-4BFB-947F-3226D9E0119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2485029"/>
            <a:ext cx="5151016" cy="58737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="" xmlns:a16="http://schemas.microsoft.com/office/drawing/2014/main" id="{EE035FE6-F4A1-4279-9F12-F444E1A93C82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089648" y="2485030"/>
            <a:ext cx="5359401" cy="58737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="" xmlns:a16="http://schemas.microsoft.com/office/drawing/2014/main" id="{7F8DD86E-04B4-4621-A663-32DD94EFB01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3194644"/>
            <a:ext cx="5151016" cy="44429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="" xmlns:a16="http://schemas.microsoft.com/office/drawing/2014/main" id="{5F5E9DF5-F2F6-40A1-854C-4DCB280C00C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6096000" y="3194644"/>
            <a:ext cx="5359400" cy="443907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A0DD209-502C-4CB2-BD80-B99716523D4A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36600" y="3741738"/>
            <a:ext cx="5151438" cy="54610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A877F262-08D1-4F41-A06E-BE1B88A82DFE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096000" y="3741738"/>
            <a:ext cx="5353050" cy="54101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4CACC40D-7614-418A-B8FA-606268EC1513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736600" y="4367213"/>
            <a:ext cx="5151438" cy="5905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2B713460-B4F9-45B0-8F05-4AF2F084A64C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6089650" y="4346575"/>
            <a:ext cx="5353050" cy="5905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FF44DF68-C48B-47A4-ABA5-E06BB8F9B5D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736600" y="5029200"/>
            <a:ext cx="5151438" cy="5397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="" xmlns:a16="http://schemas.microsoft.com/office/drawing/2014/main" id="{ED5D4001-1181-41BD-928D-243CDCCF73B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089650" y="5037332"/>
            <a:ext cx="5359400" cy="54610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="" xmlns:a16="http://schemas.microsoft.com/office/drawing/2014/main" id="{9255216D-96A5-4027-A6C8-BB99F1A32EE0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736600" y="5668963"/>
            <a:ext cx="5151438" cy="4762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="" xmlns:a16="http://schemas.microsoft.com/office/drawing/2014/main" id="{660989CE-8C44-49AC-90BD-D9233193206F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6089650" y="5650301"/>
            <a:ext cx="5365750" cy="4762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8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4" name="Rounded Rectangle 23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ounded Rectangle 28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4048"/>
            <a:ext cx="10515600" cy="672105"/>
          </a:xfrm>
        </p:spPr>
        <p:txBody>
          <a:bodyPr/>
          <a:lstStyle>
            <a:lvl1pPr algn="l">
              <a:defRPr sz="4000" b="0" i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550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3572" y="1737343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439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2286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083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527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845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  <p:sldLayoutId id="2147483750" r:id="rId20"/>
    <p:sldLayoutId id="2147483751" r:id="rId21"/>
    <p:sldLayoutId id="2147483752" r:id="rId22"/>
    <p:sldLayoutId id="2147483753" r:id="rId23"/>
    <p:sldLayoutId id="2147483754" r:id="rId24"/>
    <p:sldLayoutId id="2147483755" r:id="rId25"/>
    <p:sldLayoutId id="2147483756" r:id="rId26"/>
    <p:sldLayoutId id="2147483757" r:id="rId27"/>
    <p:sldLayoutId id="2147483758" r:id="rId28"/>
    <p:sldLayoutId id="2147483759" r:id="rId29"/>
    <p:sldLayoutId id="2147483760" r:id="rId30"/>
    <p:sldLayoutId id="2147483761" r:id="rId31"/>
    <p:sldLayoutId id="2147483762" r:id="rId32"/>
    <p:sldLayoutId id="2147483763" r:id="rId33"/>
    <p:sldLayoutId id="2147483764" r:id="rId34"/>
  </p:sldLayoutIdLst>
  <p:hf sldNum="0"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None/>
        <a:defRPr sz="28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2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Differentiation Rules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N"/>
              <a:t>Copyright © Cengage Learning. All rights reserved.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7059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9129DE-B091-445B-A778-5F1B984E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Chain Rule (6 of 8)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CF5A98-9036-4B8E-A5BA-5E28BFE5690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10718800" cy="72852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In general, if </a:t>
            </a:r>
            <a:r>
              <a:rPr lang="en-US" altLang="en-US" i="1" dirty="0"/>
              <a:t>y</a:t>
            </a:r>
            <a:r>
              <a:rPr lang="en-US" altLang="en-US" dirty="0"/>
              <a:t> = sin </a:t>
            </a:r>
            <a:r>
              <a:rPr lang="en-US" altLang="en-US" i="1" dirty="0"/>
              <a:t>u</a:t>
            </a:r>
            <a:r>
              <a:rPr lang="en-US" altLang="en-US" dirty="0"/>
              <a:t>, where </a:t>
            </a:r>
            <a:r>
              <a:rPr lang="en-US" altLang="en-US" i="1" dirty="0"/>
              <a:t>u</a:t>
            </a:r>
            <a:r>
              <a:rPr lang="en-US" altLang="en-US" dirty="0"/>
              <a:t> is a differentiable function of </a:t>
            </a:r>
            <a:r>
              <a:rPr lang="en-US" altLang="en-US" i="1" dirty="0"/>
              <a:t>x</a:t>
            </a:r>
            <a:r>
              <a:rPr lang="en-US" altLang="en-US" dirty="0"/>
              <a:t>, then, by the Chain Rule,</a:t>
            </a:r>
          </a:p>
        </p:txBody>
      </p:sp>
      <p:graphicFrame>
        <p:nvGraphicFramePr>
          <p:cNvPr id="12" name="Content Placeholder 11" descr="((d y)∕(d x)) = ((d y)∕(d u)) ((d u)∕(d x)) = (cos (u)((d u)∕(d x)))">
            <a:extLst>
              <a:ext uri="{FF2B5EF4-FFF2-40B4-BE49-F238E27FC236}">
                <a16:creationId xmlns="" xmlns:a16="http://schemas.microsoft.com/office/drawing/2014/main" id="{ABD27BBC-97B6-4C3F-9AB1-762133ADAC71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722169058"/>
              </p:ext>
            </p:extLst>
          </p:nvPr>
        </p:nvGraphicFramePr>
        <p:xfrm>
          <a:off x="4605286" y="2017579"/>
          <a:ext cx="2757483" cy="672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89" name="Equation" r:id="rId3" imgW="3022560" imgH="736560" progId="Equation.DSMT4">
                  <p:embed/>
                </p:oleObj>
              </mc:Choice>
              <mc:Fallback>
                <p:oleObj name="Equation" r:id="rId3" imgW="3022560" imgH="7365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="" xmlns:a16="http://schemas.microsoft.com/office/drawing/2014/main" id="{F6F3273D-893E-4EEF-B3B9-F0242CF303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05286" y="2017579"/>
                        <a:ext cx="2757483" cy="672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3AE29C79-77A4-4977-B7E4-A0E37CDE90EF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3249000"/>
            <a:ext cx="782484" cy="324300"/>
          </a:xfrm>
        </p:spPr>
        <p:txBody>
          <a:bodyPr/>
          <a:lstStyle/>
          <a:p>
            <a:r>
              <a:rPr lang="en-US" altLang="en-US" dirty="0"/>
              <a:t>Thus</a:t>
            </a:r>
          </a:p>
        </p:txBody>
      </p:sp>
      <p:graphicFrame>
        <p:nvGraphicFramePr>
          <p:cNvPr id="14" name="Content Placeholder 13" descr="(d∕(d x))(sin (u)) = (cos (u) ((d u)∕(d x)))">
            <a:extLst>
              <a:ext uri="{FF2B5EF4-FFF2-40B4-BE49-F238E27FC236}">
                <a16:creationId xmlns="" xmlns:a16="http://schemas.microsoft.com/office/drawing/2014/main" id="{C053B141-3579-4198-8596-FBEF7E7DBE34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1851562638"/>
              </p:ext>
            </p:extLst>
          </p:nvPr>
        </p:nvGraphicFramePr>
        <p:xfrm>
          <a:off x="4605286" y="3734421"/>
          <a:ext cx="2572007" cy="672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90" name="Equation" r:id="rId5" imgW="2819160" imgH="736560" progId="Equation.DSMT4">
                  <p:embed/>
                </p:oleObj>
              </mc:Choice>
              <mc:Fallback>
                <p:oleObj name="Equation" r:id="rId5" imgW="2819160" imgH="73656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="" xmlns:a16="http://schemas.microsoft.com/office/drawing/2014/main" id="{35BA4236-8FA3-4FB1-B18E-3295C88DB4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05286" y="3734421"/>
                        <a:ext cx="2572007" cy="672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67B15562-B115-4A72-80BD-4A53CEF2A601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5043999"/>
            <a:ext cx="10718800" cy="72852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In a similar fashion, all of the formulas for differentiating trigonometric functions can be combined with the Chain Rule.</a:t>
            </a:r>
          </a:p>
        </p:txBody>
      </p:sp>
    </p:spTree>
    <p:extLst>
      <p:ext uri="{BB962C8B-B14F-4D97-AF65-F5344CB8AC3E}">
        <p14:creationId xmlns:p14="http://schemas.microsoft.com/office/powerpoint/2010/main" val="1495285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7B05A9-9567-4BE8-828A-621CEE9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Chain Rule </a:t>
            </a:r>
            <a:r>
              <a:rPr lang="en-US" altLang="en-US" b="0" dirty="0"/>
              <a:t>(7 of 8)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E30FE1-3922-4293-B202-DA0687DCF25C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10617200" cy="6721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200" dirty="0"/>
              <a:t>Let’s make explicit the special case of the Chain Rule where the outer function </a:t>
            </a:r>
            <a:r>
              <a:rPr lang="en-US" altLang="en-US" sz="2200" i="1" dirty="0"/>
              <a:t>f</a:t>
            </a:r>
            <a:r>
              <a:rPr lang="en-US" altLang="en-US" sz="2200" dirty="0"/>
              <a:t> is a power function.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3EACFFD-8A07-4BE0-9DCA-7BEE070B47F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2085476"/>
            <a:ext cx="399026" cy="274276"/>
          </a:xfrm>
        </p:spPr>
        <p:txBody>
          <a:bodyPr/>
          <a:lstStyle/>
          <a:p>
            <a:r>
              <a:rPr lang="en-US" altLang="en-US" sz="2200" dirty="0"/>
              <a:t>If</a:t>
            </a:r>
            <a:endParaRPr lang="en-US" sz="2200" dirty="0"/>
          </a:p>
        </p:txBody>
      </p:sp>
      <p:graphicFrame>
        <p:nvGraphicFramePr>
          <p:cNvPr id="20" name="Content Placeholder 19" descr="y = [g(x)]^n,">
            <a:extLst>
              <a:ext uri="{FF2B5EF4-FFF2-40B4-BE49-F238E27FC236}">
                <a16:creationId xmlns="" xmlns:a16="http://schemas.microsoft.com/office/drawing/2014/main" id="{1EFB5F02-5F6F-4A96-B4C3-D3BEBABFE01F}"/>
              </a:ext>
            </a:extLst>
          </p:cNvPr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410850279"/>
              </p:ext>
            </p:extLst>
          </p:nvPr>
        </p:nvGraphicFramePr>
        <p:xfrm>
          <a:off x="1005045" y="1939925"/>
          <a:ext cx="155416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07" name="Equation" r:id="rId3" imgW="1701720" imgH="558720" progId="Equation.DSMT4">
                  <p:embed/>
                </p:oleObj>
              </mc:Choice>
              <mc:Fallback>
                <p:oleObj name="Equation" r:id="rId3" imgW="1701720" imgH="55872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="" xmlns:a16="http://schemas.microsoft.com/office/drawing/2014/main" id="{77F4951A-9496-4143-AB50-82D6955A80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5045" y="1939925"/>
                        <a:ext cx="1554163" cy="509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55CB430-AE3C-49ED-9296-55234BE401C6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2722135" y="2081002"/>
            <a:ext cx="2210385" cy="264236"/>
          </a:xfrm>
        </p:spPr>
        <p:txBody>
          <a:bodyPr/>
          <a:lstStyle/>
          <a:p>
            <a:r>
              <a:rPr lang="en-US" altLang="en-US" sz="2200" dirty="0"/>
              <a:t>then we can write</a:t>
            </a:r>
            <a:endParaRPr lang="en-US" sz="2200" dirty="0"/>
          </a:p>
        </p:txBody>
      </p:sp>
      <p:graphicFrame>
        <p:nvGraphicFramePr>
          <p:cNvPr id="22" name="Content Placeholder 21" descr="y = f(u) = u^n">
            <a:extLst>
              <a:ext uri="{FF2B5EF4-FFF2-40B4-BE49-F238E27FC236}">
                <a16:creationId xmlns="" xmlns:a16="http://schemas.microsoft.com/office/drawing/2014/main" id="{7A1F68F7-A441-45F4-9B40-7EAD09E637FA}"/>
              </a:ext>
            </a:extLst>
          </p:cNvPr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1156089054"/>
              </p:ext>
            </p:extLst>
          </p:nvPr>
        </p:nvGraphicFramePr>
        <p:xfrm>
          <a:off x="5049995" y="1970088"/>
          <a:ext cx="1739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08" name="Equation" r:id="rId5" imgW="1739880" imgH="457200" progId="Equation.DSMT4">
                  <p:embed/>
                </p:oleObj>
              </mc:Choice>
              <mc:Fallback>
                <p:oleObj name="Equation" r:id="rId5" imgW="1739880" imgH="45720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="" xmlns:a16="http://schemas.microsoft.com/office/drawing/2014/main" id="{43B67ACD-0328-4702-A41D-94EC5B75F1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49995" y="1970088"/>
                        <a:ext cx="17399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E543026F-DD34-4DF3-A91C-861C9AE01C18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915690" y="2079381"/>
            <a:ext cx="4268978" cy="333514"/>
          </a:xfrm>
        </p:spPr>
        <p:txBody>
          <a:bodyPr/>
          <a:lstStyle/>
          <a:p>
            <a:r>
              <a:rPr lang="en-US" altLang="en-US" sz="2200" dirty="0"/>
              <a:t>where </a:t>
            </a:r>
            <a:r>
              <a:rPr lang="en-US" altLang="en-US" sz="2200" i="1" dirty="0"/>
              <a:t>u</a:t>
            </a:r>
            <a:r>
              <a:rPr lang="en-US" altLang="en-US" sz="2200" dirty="0"/>
              <a:t> = </a:t>
            </a:r>
            <a:r>
              <a:rPr lang="en-US" altLang="en-US" sz="2200" i="1" dirty="0"/>
              <a:t>g </a:t>
            </a:r>
            <a:r>
              <a:rPr lang="en-US" altLang="en-US" sz="2200" dirty="0"/>
              <a:t>(</a:t>
            </a:r>
            <a:r>
              <a:rPr lang="en-US" altLang="en-US" sz="2200" i="1" dirty="0"/>
              <a:t>x</a:t>
            </a:r>
            <a:r>
              <a:rPr lang="en-US" altLang="en-US" sz="2200" dirty="0"/>
              <a:t>). By using the </a:t>
            </a:r>
            <a:endParaRPr lang="en-US" sz="2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C4385B11-1E0B-40E0-A2EF-169B77C486E1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2503589"/>
            <a:ext cx="6136148" cy="283830"/>
          </a:xfrm>
        </p:spPr>
        <p:txBody>
          <a:bodyPr/>
          <a:lstStyle/>
          <a:p>
            <a:r>
              <a:rPr lang="en-US" altLang="en-US" sz="2200" dirty="0"/>
              <a:t>Chain Rule and then the Power Rule, we get</a:t>
            </a:r>
            <a:endParaRPr lang="en-US" sz="2200" dirty="0"/>
          </a:p>
        </p:txBody>
      </p:sp>
      <p:graphicFrame>
        <p:nvGraphicFramePr>
          <p:cNvPr id="24" name="Content Placeholder 23" descr="((d y)∕(d x)) = ((d y)∕(d u))((d u)∕(d x)) =  (n (u^(n minus 1))) ((d u)∕(d x)) = (n ([g(x)]^(n minus 1))) (g prime (x))">
            <a:extLst>
              <a:ext uri="{FF2B5EF4-FFF2-40B4-BE49-F238E27FC236}">
                <a16:creationId xmlns="" xmlns:a16="http://schemas.microsoft.com/office/drawing/2014/main" id="{D27EF09F-F0A3-43DD-928E-925D632D2C34}"/>
              </a:ext>
            </a:extLst>
          </p:cNvPr>
          <p:cNvGraphicFramePr>
            <a:graphicFrameLocks noGrp="1" noChangeAspect="1"/>
          </p:cNvGraphicFramePr>
          <p:nvPr>
            <p:ph sz="quarter" idx="30"/>
            <p:extLst>
              <p:ext uri="{D42A27DB-BD31-4B8C-83A1-F6EECF244321}">
                <p14:modId xmlns:p14="http://schemas.microsoft.com/office/powerpoint/2010/main" val="1555779936"/>
              </p:ext>
            </p:extLst>
          </p:nvPr>
        </p:nvGraphicFramePr>
        <p:xfrm>
          <a:off x="3575050" y="2904871"/>
          <a:ext cx="4914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09" name="Equation" r:id="rId7" imgW="5499000" imgH="723600" progId="Equation.DSMT4">
                  <p:embed/>
                </p:oleObj>
              </mc:Choice>
              <mc:Fallback>
                <p:oleObj name="Equation" r:id="rId7" imgW="5499000" imgH="72360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="" xmlns:a16="http://schemas.microsoft.com/office/drawing/2014/main" id="{F713FC2E-845A-4DBD-81B5-608FA3C06B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75050" y="2904871"/>
                        <a:ext cx="49149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1593309D-FBFE-4A3D-9710-F69B10EB4B0A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36600" y="3747893"/>
            <a:ext cx="10855632" cy="695244"/>
          </a:xfrm>
        </p:spPr>
        <p:txBody>
          <a:bodyPr/>
          <a:lstStyle/>
          <a:p>
            <a:r>
              <a:rPr lang="en-US" sz="2200" b="1" dirty="0">
                <a:solidFill>
                  <a:srgbClr val="EF2E24"/>
                </a:solidFill>
              </a:rPr>
              <a:t>4 The Power Rule Combined with the Chain Rule</a:t>
            </a:r>
            <a:r>
              <a:rPr lang="en-US" sz="2200" dirty="0">
                <a:solidFill>
                  <a:srgbClr val="EF2E24"/>
                </a:solidFill>
              </a:rPr>
              <a:t> </a:t>
            </a:r>
            <a:r>
              <a:rPr lang="en-US" sz="2200" dirty="0"/>
              <a:t>If </a:t>
            </a:r>
            <a:r>
              <a:rPr lang="en-US" sz="2200" i="1" dirty="0"/>
              <a:t>n</a:t>
            </a:r>
            <a:r>
              <a:rPr lang="en-US" sz="2200" dirty="0"/>
              <a:t> is any real number</a:t>
            </a:r>
            <a:br>
              <a:rPr lang="en-US" sz="2200" dirty="0"/>
            </a:br>
            <a:r>
              <a:rPr lang="en-US" sz="2200" dirty="0"/>
              <a:t>and </a:t>
            </a:r>
            <a:r>
              <a:rPr lang="en-US" sz="2200" i="1" dirty="0"/>
              <a:t>u</a:t>
            </a:r>
            <a:r>
              <a:rPr lang="en-US" sz="2200" dirty="0"/>
              <a:t> = </a:t>
            </a:r>
            <a:r>
              <a:rPr lang="en-US" sz="2200" i="1" dirty="0"/>
              <a:t>g</a:t>
            </a:r>
            <a:r>
              <a:rPr lang="en-US" sz="2200" dirty="0"/>
              <a:t>(</a:t>
            </a:r>
            <a:r>
              <a:rPr lang="en-US" sz="2200" i="1" dirty="0"/>
              <a:t>x</a:t>
            </a:r>
            <a:r>
              <a:rPr lang="en-US" sz="2200" dirty="0"/>
              <a:t>) is differentiable, then</a:t>
            </a:r>
          </a:p>
        </p:txBody>
      </p:sp>
      <p:graphicFrame>
        <p:nvGraphicFramePr>
          <p:cNvPr id="26" name="Content Placeholder 25" descr="(d∕(d x))(u^n) (n (u^(n minus 1))) ((d u)∕(d x))">
            <a:extLst>
              <a:ext uri="{FF2B5EF4-FFF2-40B4-BE49-F238E27FC236}">
                <a16:creationId xmlns="" xmlns:a16="http://schemas.microsoft.com/office/drawing/2014/main" id="{A2FDAD8E-38C5-4D66-8C89-07BA96198CCB}"/>
              </a:ext>
            </a:extLst>
          </p:cNvPr>
          <p:cNvGraphicFramePr>
            <a:graphicFrameLocks noGrp="1" noChangeAspect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val="3958504270"/>
              </p:ext>
            </p:extLst>
          </p:nvPr>
        </p:nvGraphicFramePr>
        <p:xfrm>
          <a:off x="4972050" y="4443413"/>
          <a:ext cx="217170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10" name="Equation" r:id="rId9" imgW="2450880" imgH="736560" progId="Equation.DSMT4">
                  <p:embed/>
                </p:oleObj>
              </mc:Choice>
              <mc:Fallback>
                <p:oleObj name="Equation" r:id="rId9" imgW="2450880" imgH="73656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="" xmlns:a16="http://schemas.microsoft.com/office/drawing/2014/main" id="{B4AACE21-19F0-46DA-A219-E40234AE70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72050" y="4443413"/>
                        <a:ext cx="2171700" cy="652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84783D11-93BA-4A92-9297-1880426CA8A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736600" y="5595096"/>
            <a:ext cx="1814871" cy="303045"/>
          </a:xfrm>
        </p:spPr>
        <p:txBody>
          <a:bodyPr/>
          <a:lstStyle/>
          <a:p>
            <a:r>
              <a:rPr lang="en-US" dirty="0"/>
              <a:t>Alternatively,</a:t>
            </a:r>
          </a:p>
        </p:txBody>
      </p:sp>
      <p:graphicFrame>
        <p:nvGraphicFramePr>
          <p:cNvPr id="28" name="Content Placeholder 27" descr="((d)∕(d x))([g(x)]^n) = n([g(x)]^(n minus 1))) * (g prime (x))">
            <a:extLst>
              <a:ext uri="{FF2B5EF4-FFF2-40B4-BE49-F238E27FC236}">
                <a16:creationId xmlns="" xmlns:a16="http://schemas.microsoft.com/office/drawing/2014/main" id="{E38F4723-771E-42CB-AAAF-60416AD4D601}"/>
              </a:ext>
            </a:extLst>
          </p:cNvPr>
          <p:cNvGraphicFramePr>
            <a:graphicFrameLocks noGrp="1" noChangeAspect="1"/>
          </p:cNvGraphicFramePr>
          <p:nvPr>
            <p:ph sz="quarter" idx="34"/>
            <p:extLst>
              <p:ext uri="{D42A27DB-BD31-4B8C-83A1-F6EECF244321}">
                <p14:modId xmlns:p14="http://schemas.microsoft.com/office/powerpoint/2010/main" val="3087066191"/>
              </p:ext>
            </p:extLst>
          </p:nvPr>
        </p:nvGraphicFramePr>
        <p:xfrm>
          <a:off x="3903663" y="5473700"/>
          <a:ext cx="397351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11" name="Equation" r:id="rId11" imgW="4127400" imgH="723600" progId="Equation.DSMT4">
                  <p:embed/>
                </p:oleObj>
              </mc:Choice>
              <mc:Fallback>
                <p:oleObj name="Equation" r:id="rId11" imgW="4127400" imgH="72360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="" xmlns:a16="http://schemas.microsoft.com/office/drawing/2014/main" id="{3DB1F674-F54B-4872-BEB7-3A0C618FEA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03663" y="5473700"/>
                        <a:ext cx="3973512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5599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177D9B-5290-4FD6-A07D-E54D89B7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36F604-1953-4DA9-BA2C-C968169DF5A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687286" cy="354924"/>
          </a:xfrm>
        </p:spPr>
        <p:txBody>
          <a:bodyPr/>
          <a:lstStyle/>
          <a:p>
            <a:r>
              <a:rPr lang="en-US" dirty="0"/>
              <a:t>Differentiate</a:t>
            </a:r>
          </a:p>
        </p:txBody>
      </p:sp>
      <p:graphicFrame>
        <p:nvGraphicFramePr>
          <p:cNvPr id="12" name="Content Placeholder 11" descr="y = ((x^3) miunus 1)^100.">
            <a:extLst>
              <a:ext uri="{FF2B5EF4-FFF2-40B4-BE49-F238E27FC236}">
                <a16:creationId xmlns="" xmlns:a16="http://schemas.microsoft.com/office/drawing/2014/main" id="{C6ADA0BE-BE69-4691-AFCB-752BA44EAE6B}"/>
              </a:ext>
            </a:extLst>
          </p:cNvPr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1190571151"/>
              </p:ext>
            </p:extLst>
          </p:nvPr>
        </p:nvGraphicFramePr>
        <p:xfrm>
          <a:off x="2498725" y="1117600"/>
          <a:ext cx="199231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096" name="Equation" r:id="rId3" imgW="1917360" imgH="609480" progId="Equation.DSMT4">
                  <p:embed/>
                </p:oleObj>
              </mc:Choice>
              <mc:Fallback>
                <p:oleObj name="Equation" r:id="rId3" imgW="1917360" imgH="60948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="" xmlns:a16="http://schemas.microsoft.com/office/drawing/2014/main" id="{6BDEA35F-0F75-4324-8EA7-860B18C067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8725" y="1117600"/>
                        <a:ext cx="1992313" cy="63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E93EAB73-913D-48F2-AB10-BA1EA595FB79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599" y="1975983"/>
            <a:ext cx="1386988" cy="419215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dirty="0">
                <a:solidFill>
                  <a:srgbClr val="0079C2"/>
                </a:solidFill>
              </a:rPr>
              <a:t>Solution: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7A36F604-1953-4DA9-BA2C-C968169DF5A0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599" y="2542855"/>
            <a:ext cx="974276" cy="354924"/>
          </a:xfrm>
        </p:spPr>
        <p:txBody>
          <a:bodyPr/>
          <a:lstStyle/>
          <a:p>
            <a:r>
              <a:rPr lang="en-US" dirty="0"/>
              <a:t>Taking</a:t>
            </a:r>
          </a:p>
        </p:txBody>
      </p:sp>
      <p:graphicFrame>
        <p:nvGraphicFramePr>
          <p:cNvPr id="14" name="Content Placeholder 13" descr="u = g(x) = (x^3) minus 1">
            <a:extLst>
              <a:ext uri="{FF2B5EF4-FFF2-40B4-BE49-F238E27FC236}">
                <a16:creationId xmlns="" xmlns:a16="http://schemas.microsoft.com/office/drawing/2014/main" id="{760928F8-FE3D-4DA9-8C3E-93DD24544ACA}"/>
              </a:ext>
            </a:extLst>
          </p:cNvPr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4208128399"/>
              </p:ext>
            </p:extLst>
          </p:nvPr>
        </p:nvGraphicFramePr>
        <p:xfrm>
          <a:off x="1730375" y="2501900"/>
          <a:ext cx="220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097" name="Equation" r:id="rId5" imgW="2209680" imgH="457200" progId="Equation.DSMT4">
                  <p:embed/>
                </p:oleObj>
              </mc:Choice>
              <mc:Fallback>
                <p:oleObj name="Equation" r:id="rId5" imgW="2209680" imgH="4572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="" xmlns:a16="http://schemas.microsoft.com/office/drawing/2014/main" id="{24A8D4CC-74DD-4241-89FA-004C20F34F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30375" y="2501900"/>
                        <a:ext cx="2209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BFFBC745-794E-4CF0-B502-BA2C41D4CB4B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077362" y="2555737"/>
            <a:ext cx="3756875" cy="342042"/>
          </a:xfrm>
        </p:spPr>
        <p:txBody>
          <a:bodyPr/>
          <a:lstStyle/>
          <a:p>
            <a:r>
              <a:rPr lang="en-US" dirty="0"/>
              <a:t>and </a:t>
            </a:r>
            <a:r>
              <a:rPr lang="en-US" i="1" dirty="0"/>
              <a:t>n</a:t>
            </a:r>
            <a:r>
              <a:rPr lang="en-US" dirty="0"/>
              <a:t> = 100 in (4), we have</a:t>
            </a:r>
          </a:p>
        </p:txBody>
      </p:sp>
      <p:graphicFrame>
        <p:nvGraphicFramePr>
          <p:cNvPr id="16" name="Content Placeholder 15" descr="dy∕dx = (d∕dx)(x^3 minus 1)^100.&#10;= 100((x^3) minus 1)^99 (d/dx)((x^3) minus 1).&#10;= 100((x^3) minus 1)^99 times 3 x^2.&#10;= 300 (x^2)((x^3) minus 1)^99.">
            <a:extLst>
              <a:ext uri="{FF2B5EF4-FFF2-40B4-BE49-F238E27FC236}">
                <a16:creationId xmlns="" xmlns:a16="http://schemas.microsoft.com/office/drawing/2014/main" id="{CE84A474-B52D-4524-8EFA-2838E5B46332}"/>
              </a:ext>
            </a:extLst>
          </p:cNvPr>
          <p:cNvGraphicFramePr>
            <a:graphicFrameLocks noGrp="1" noChangeAspect="1"/>
          </p:cNvGraphicFramePr>
          <p:nvPr>
            <p:ph sz="quarter" idx="29"/>
            <p:extLst>
              <p:ext uri="{D42A27DB-BD31-4B8C-83A1-F6EECF244321}">
                <p14:modId xmlns:p14="http://schemas.microsoft.com/office/powerpoint/2010/main" val="2952839773"/>
              </p:ext>
            </p:extLst>
          </p:nvPr>
        </p:nvGraphicFramePr>
        <p:xfrm>
          <a:off x="2124075" y="3130550"/>
          <a:ext cx="4338638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098" name="Equation" r:id="rId7" imgW="4597200" imgH="2946240" progId="Equation.DSMT4">
                  <p:embed/>
                </p:oleObj>
              </mc:Choice>
              <mc:Fallback>
                <p:oleObj name="Equation" r:id="rId7" imgW="4597200" imgH="294624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="" xmlns:a16="http://schemas.microsoft.com/office/drawing/2014/main" id="{A2264512-5C1D-40ED-962A-F820D6C4ED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24075" y="3130550"/>
                        <a:ext cx="4338638" cy="278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9769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9B7B05A9-9567-4BE8-828A-621CEE97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048"/>
            <a:ext cx="10515600" cy="672105"/>
          </a:xfrm>
        </p:spPr>
        <p:txBody>
          <a:bodyPr/>
          <a:lstStyle/>
          <a:p>
            <a:r>
              <a:rPr lang="en-US" altLang="en-US" dirty="0"/>
              <a:t>The Chain Rule </a:t>
            </a:r>
            <a:r>
              <a:rPr lang="en-US" altLang="en-US" b="0" dirty="0" smtClean="0"/>
              <a:t>(8 </a:t>
            </a:r>
            <a:r>
              <a:rPr lang="en-US" altLang="en-US" b="0" dirty="0"/>
              <a:t>of 8)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D47356-7EC0-49EF-A2A1-7A362DE5EDB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10718800" cy="2752009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IN" altLang="en-US" dirty="0"/>
              <a:t>The reason for the name “Chain Rule” becomes clear when we make a longer chain by adding another link.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Suppose that </a:t>
            </a:r>
            <a:r>
              <a:rPr lang="en-US" altLang="en-US" i="1" dirty="0"/>
              <a:t>y</a:t>
            </a:r>
            <a:r>
              <a:rPr lang="en-US" altLang="en-US" dirty="0"/>
              <a:t> = </a:t>
            </a:r>
            <a:r>
              <a:rPr lang="en-US" altLang="en-US" i="1" dirty="0" smtClean="0"/>
              <a:t>f</a:t>
            </a:r>
            <a:r>
              <a:rPr lang="en-US" altLang="en-US" sz="400" i="1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i="1" dirty="0"/>
              <a:t>u</a:t>
            </a:r>
            <a:r>
              <a:rPr lang="en-US" altLang="en-US" dirty="0"/>
              <a:t>), </a:t>
            </a:r>
            <a:r>
              <a:rPr lang="en-US" altLang="en-US" i="1" dirty="0"/>
              <a:t>u</a:t>
            </a:r>
            <a:r>
              <a:rPr lang="en-US" altLang="en-US" dirty="0"/>
              <a:t> =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), and </a:t>
            </a:r>
            <a:r>
              <a:rPr lang="en-US" altLang="en-US" i="1" dirty="0"/>
              <a:t>x</a:t>
            </a:r>
            <a:r>
              <a:rPr lang="en-US" altLang="en-US" dirty="0"/>
              <a:t> = </a:t>
            </a:r>
            <a:r>
              <a:rPr lang="en-US" altLang="en-US" i="1" dirty="0"/>
              <a:t>h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dirty="0"/>
              <a:t>), where </a:t>
            </a:r>
            <a:r>
              <a:rPr lang="en-US" altLang="en-US" i="1" dirty="0"/>
              <a:t>f</a:t>
            </a:r>
            <a:r>
              <a:rPr lang="en-US" altLang="en-US" dirty="0"/>
              <a:t>, </a:t>
            </a:r>
            <a:r>
              <a:rPr lang="en-US" altLang="en-US" i="1" dirty="0"/>
              <a:t>g</a:t>
            </a:r>
            <a:r>
              <a:rPr lang="en-US" altLang="en-US" dirty="0"/>
              <a:t>, and </a:t>
            </a:r>
            <a:r>
              <a:rPr lang="en-US" altLang="en-US" i="1" dirty="0"/>
              <a:t>h</a:t>
            </a:r>
            <a:r>
              <a:rPr lang="en-US" altLang="en-US" dirty="0"/>
              <a:t> are differentiable functions.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Then, to compute the derivative of </a:t>
            </a:r>
            <a:r>
              <a:rPr lang="en-US" altLang="en-US" i="1" dirty="0"/>
              <a:t>y</a:t>
            </a:r>
            <a:r>
              <a:rPr lang="en-US" altLang="en-US" dirty="0"/>
              <a:t> with respect to </a:t>
            </a:r>
            <a:r>
              <a:rPr lang="en-US" altLang="en-US" i="1" dirty="0"/>
              <a:t>t</a:t>
            </a:r>
            <a:r>
              <a:rPr lang="en-US" altLang="en-US" dirty="0"/>
              <a:t>, we use the Chain Rule twice:</a:t>
            </a:r>
          </a:p>
        </p:txBody>
      </p:sp>
      <p:graphicFrame>
        <p:nvGraphicFramePr>
          <p:cNvPr id="12" name="Content Placeholder 11" descr="((d y)∕(d t)) = ((d y)∕(d x))((d x)∕(d t)) = ((d y)∕(d u)) ((d u)∕(d x)) ((d x)∕(d t))">
            <a:extLst>
              <a:ext uri="{FF2B5EF4-FFF2-40B4-BE49-F238E27FC236}">
                <a16:creationId xmlns="" xmlns:a16="http://schemas.microsoft.com/office/drawing/2014/main" id="{95A852D2-ACCD-4BF1-B61B-EEC2A3961708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4233238515"/>
              </p:ext>
            </p:extLst>
          </p:nvPr>
        </p:nvGraphicFramePr>
        <p:xfrm>
          <a:off x="4578554" y="4335754"/>
          <a:ext cx="3034891" cy="7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849" name="Equation" r:id="rId3" imgW="3149280" imgH="736560" progId="Equation.DSMT4">
                  <p:embed/>
                </p:oleObj>
              </mc:Choice>
              <mc:Fallback>
                <p:oleObj name="Equation" r:id="rId3" imgW="3149280" imgH="7365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="" xmlns:a16="http://schemas.microsoft.com/office/drawing/2014/main" id="{C726A8DF-F75F-4825-8CD2-E84C950E43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8554" y="4335754"/>
                        <a:ext cx="3034891" cy="70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4049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439C50-9C46-4233-8285-16AF474E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0442"/>
            <a:ext cx="10515600" cy="1126076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79C2"/>
                </a:solidFill>
              </a:rPr>
              <a:t>Derivatives of General Exponential Functions</a:t>
            </a:r>
            <a:endParaRPr lang="en-IN" sz="4000" dirty="0">
              <a:solidFill>
                <a:srgbClr val="0079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27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876584-965A-42AF-B195-AD511CF8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048"/>
            <a:ext cx="10827774" cy="672105"/>
          </a:xfrm>
        </p:spPr>
        <p:txBody>
          <a:bodyPr/>
          <a:lstStyle/>
          <a:p>
            <a:r>
              <a:rPr lang="en-IN" altLang="en-US" sz="3600" dirty="0"/>
              <a:t>Derivatives of General Exponential Functions </a:t>
            </a:r>
            <a:r>
              <a:rPr lang="en-US" altLang="en-US" sz="3600" b="0" dirty="0"/>
              <a:t>(1 of 1)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F8019D-AC39-4119-A0E6-915571B886C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617200" cy="417513"/>
          </a:xfrm>
        </p:spPr>
        <p:txBody>
          <a:bodyPr/>
          <a:lstStyle/>
          <a:p>
            <a:r>
              <a:rPr lang="en-US" altLang="en-US" dirty="0"/>
              <a:t>We can use the Chain Rule to differentiate an exponential function with any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514EF01-8616-46AA-B80C-87BED9F3B024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1811567"/>
            <a:ext cx="3568800" cy="291871"/>
          </a:xfrm>
        </p:spPr>
        <p:txBody>
          <a:bodyPr/>
          <a:lstStyle/>
          <a:p>
            <a:r>
              <a:rPr lang="en-US" altLang="en-US" dirty="0"/>
              <a:t>base </a:t>
            </a:r>
            <a:r>
              <a:rPr lang="en-US" altLang="en-US" i="1" dirty="0"/>
              <a:t>b</a:t>
            </a:r>
            <a:r>
              <a:rPr lang="en-US" altLang="en-US" dirty="0"/>
              <a:t> &gt; 0. </a:t>
            </a:r>
            <a:r>
              <a:rPr lang="en-US" altLang="en-US" dirty="0" smtClean="0"/>
              <a:t>We know that</a:t>
            </a:r>
            <a:endParaRPr lang="en-US" dirty="0"/>
          </a:p>
        </p:txBody>
      </p:sp>
      <p:graphicFrame>
        <p:nvGraphicFramePr>
          <p:cNvPr id="20" name="Content Placeholder 19" descr="a = b^(In b). So">
            <a:extLst>
              <a:ext uri="{FF2B5EF4-FFF2-40B4-BE49-F238E27FC236}">
                <a16:creationId xmlns="" xmlns:a16="http://schemas.microsoft.com/office/drawing/2014/main" id="{62EC0123-87A4-443C-ADB0-63E7FBC57147}"/>
              </a:ext>
            </a:extLst>
          </p:cNvPr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4280699661"/>
              </p:ext>
            </p:extLst>
          </p:nvPr>
        </p:nvGraphicFramePr>
        <p:xfrm>
          <a:off x="4305400" y="1741488"/>
          <a:ext cx="16033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293" name="Equation" r:id="rId3" imgW="1574640" imgH="355320" progId="Equation.DSMT4">
                  <p:embed/>
                </p:oleObj>
              </mc:Choice>
              <mc:Fallback>
                <p:oleObj name="Equation" r:id="rId3" imgW="1574640" imgH="35532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="" xmlns:a16="http://schemas.microsoft.com/office/drawing/2014/main" id="{5DFAD2B7-2EFE-4203-8042-33E2FE8487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05400" y="1741488"/>
                        <a:ext cx="1603375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Content Placeholder 21" descr="b^x = (e^(In b))x)">
            <a:extLst>
              <a:ext uri="{FF2B5EF4-FFF2-40B4-BE49-F238E27FC236}">
                <a16:creationId xmlns="" xmlns:a16="http://schemas.microsoft.com/office/drawing/2014/main" id="{8F3DE7FE-7C85-4777-B5B1-A0116BDC6680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3614112166"/>
              </p:ext>
            </p:extLst>
          </p:nvPr>
        </p:nvGraphicFramePr>
        <p:xfrm>
          <a:off x="5008563" y="2347402"/>
          <a:ext cx="146526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294" name="Equation" r:id="rId5" imgW="1434960" imgH="355320" progId="Equation.DSMT4">
                  <p:embed/>
                </p:oleObj>
              </mc:Choice>
              <mc:Fallback>
                <p:oleObj name="Equation" r:id="rId5" imgW="1434960" imgH="35532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="" xmlns:a16="http://schemas.microsoft.com/office/drawing/2014/main" id="{66918D21-5FF6-4155-AE08-EC866A8152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08563" y="2347402"/>
                        <a:ext cx="1465262" cy="363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52601BF3-B9B4-4E74-AC47-81A3CC9CC0A0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599" y="2944659"/>
            <a:ext cx="4271964" cy="351609"/>
          </a:xfrm>
        </p:spPr>
        <p:txBody>
          <a:bodyPr/>
          <a:lstStyle/>
          <a:p>
            <a:r>
              <a:rPr lang="en-US" altLang="en-US" dirty="0"/>
              <a:t>and </a:t>
            </a:r>
            <a:r>
              <a:rPr lang="en-US" altLang="en-US" dirty="0" smtClean="0"/>
              <a:t>then the </a:t>
            </a:r>
            <a:r>
              <a:rPr lang="en-US" altLang="en-US" dirty="0"/>
              <a:t>Chain Rule gives</a:t>
            </a:r>
          </a:p>
        </p:txBody>
      </p:sp>
      <p:graphicFrame>
        <p:nvGraphicFramePr>
          <p:cNvPr id="26" name="Content Placeholder 23" descr="(d∕dx)(b^x) = (d∕dx)(e^((In b)x)) = e^((In b)x) (d∕dx) [(In b)x]&#10;= e^[(In b)x] * (In b) = (b^x) (In(b))">
            <a:extLst>
              <a:ext uri="{FF2B5EF4-FFF2-40B4-BE49-F238E27FC236}">
                <a16:creationId xmlns="" xmlns:a16="http://schemas.microsoft.com/office/drawing/2014/main" id="{7A0308BB-AB86-4479-AA13-AAF2250286A2}"/>
              </a:ext>
            </a:extLst>
          </p:cNvPr>
          <p:cNvGraphicFramePr>
            <a:graphicFrameLocks noGrp="1" noChangeAspect="1"/>
          </p:cNvGraphicFramePr>
          <p:nvPr>
            <p:ph sz="quarter" idx="28"/>
            <p:extLst>
              <p:ext uri="{D42A27DB-BD31-4B8C-83A1-F6EECF244321}">
                <p14:modId xmlns:p14="http://schemas.microsoft.com/office/powerpoint/2010/main" val="2797430492"/>
              </p:ext>
            </p:extLst>
          </p:nvPr>
        </p:nvGraphicFramePr>
        <p:xfrm>
          <a:off x="2959100" y="3527425"/>
          <a:ext cx="59309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295" name="Equation" r:id="rId7" imgW="6146640" imgH="1269720" progId="Equation.DSMT4">
                  <p:embed/>
                </p:oleObj>
              </mc:Choice>
              <mc:Fallback>
                <p:oleObj name="Equation" r:id="rId7" imgW="6146640" imgH="1269720" progId="Equation.DSMT4">
                  <p:embed/>
                  <p:pic>
                    <p:nvPicPr>
                      <p:cNvPr id="24" name="Content Placeholder 23">
                        <a:extLst>
                          <a:ext uri="{FF2B5EF4-FFF2-40B4-BE49-F238E27FC236}">
                            <a16:creationId xmlns="" xmlns:a16="http://schemas.microsoft.com/office/drawing/2014/main" id="{07B28A1B-0412-47B4-B400-EEB11904E0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59100" y="3527425"/>
                        <a:ext cx="5930900" cy="122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02E6B81E-9913-45E4-9C48-CC2FA91E9BE1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5008930"/>
            <a:ext cx="6985000" cy="284486"/>
          </a:xfrm>
        </p:spPr>
        <p:txBody>
          <a:bodyPr/>
          <a:lstStyle/>
          <a:p>
            <a:r>
              <a:rPr lang="en-US" altLang="en-US" dirty="0"/>
              <a:t>because ln </a:t>
            </a:r>
            <a:r>
              <a:rPr lang="en-US" altLang="en-US" i="1" dirty="0"/>
              <a:t>b</a:t>
            </a:r>
            <a:r>
              <a:rPr lang="en-US" altLang="en-US" dirty="0"/>
              <a:t> is a constant. So we have the formula</a:t>
            </a:r>
          </a:p>
        </p:txBody>
      </p:sp>
      <p:graphicFrame>
        <p:nvGraphicFramePr>
          <p:cNvPr id="28" name="Content Placeholder 27" descr="Equation label 5. (d∕(d x))(b^(x)) = (b^x) (ln b). Equation label 5.">
            <a:extLst>
              <a:ext uri="{FF2B5EF4-FFF2-40B4-BE49-F238E27FC236}">
                <a16:creationId xmlns="" xmlns:a16="http://schemas.microsoft.com/office/drawing/2014/main" id="{75E1FF64-B272-4B55-B8EF-D1723D2D864A}"/>
              </a:ext>
            </a:extLst>
          </p:cNvPr>
          <p:cNvGraphicFramePr>
            <a:graphicFrameLocks noGrp="1" noChangeAspect="1"/>
          </p:cNvGraphicFramePr>
          <p:nvPr>
            <p:ph sz="quarter" idx="30"/>
            <p:extLst>
              <p:ext uri="{D42A27DB-BD31-4B8C-83A1-F6EECF244321}">
                <p14:modId xmlns:p14="http://schemas.microsoft.com/office/powerpoint/2010/main" val="4206844213"/>
              </p:ext>
            </p:extLst>
          </p:nvPr>
        </p:nvGraphicFramePr>
        <p:xfrm>
          <a:off x="3748088" y="5498022"/>
          <a:ext cx="2652712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296" name="Equation" r:id="rId9" imgW="2730240" imgH="736560" progId="Equation.DSMT4">
                  <p:embed/>
                </p:oleObj>
              </mc:Choice>
              <mc:Fallback>
                <p:oleObj name="Equation" r:id="rId9" imgW="2730240" imgH="73656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="" xmlns:a16="http://schemas.microsoft.com/office/drawing/2014/main" id="{66BA6A4F-57C3-4479-AF59-3051851762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48088" y="5498022"/>
                        <a:ext cx="2652712" cy="715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0400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5DFBD4A0-E3FC-42F9-B71A-8BAEEE4C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10</a:t>
            </a:r>
            <a:endParaRPr lang="en-I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0152FF2-56B9-4BDA-B04B-5663AE117DF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477838"/>
          </a:xfrm>
        </p:spPr>
        <p:txBody>
          <a:bodyPr/>
          <a:lstStyle/>
          <a:p>
            <a:r>
              <a:rPr lang="en-IN" dirty="0"/>
              <a:t>Find the derivative of each of the functions.</a:t>
            </a:r>
            <a:endParaRPr lang="en-US" dirty="0"/>
          </a:p>
          <a:p>
            <a:endParaRPr lang="en-IN" dirty="0"/>
          </a:p>
        </p:txBody>
      </p:sp>
      <p:graphicFrame>
        <p:nvGraphicFramePr>
          <p:cNvPr id="20" name="Content Placeholder 19" descr="(Item a). g (x) = 2^x.&#10;(Item b). h (x) = 5 x^2.">
            <a:extLst>
              <a:ext uri="{FF2B5EF4-FFF2-40B4-BE49-F238E27FC236}">
                <a16:creationId xmlns="" xmlns:a16="http://schemas.microsoft.com/office/drawing/2014/main" id="{B0ED9C98-D4D8-4C02-935D-B9CB97E09EA5}"/>
              </a:ext>
            </a:extLst>
          </p:cNvPr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262274743"/>
              </p:ext>
            </p:extLst>
          </p:nvPr>
        </p:nvGraphicFramePr>
        <p:xfrm>
          <a:off x="736600" y="1721899"/>
          <a:ext cx="390794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68" name="Equation" r:id="rId3" imgW="4000320" imgH="419040" progId="Equation.DSMT4">
                  <p:embed/>
                </p:oleObj>
              </mc:Choice>
              <mc:Fallback>
                <p:oleObj name="Equation" r:id="rId3" imgW="40003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6600" y="1721899"/>
                        <a:ext cx="3907943" cy="407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CE6B551-709D-4AC2-905E-578C81DF7D5C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2485029"/>
            <a:ext cx="10718800" cy="893710"/>
          </a:xfrm>
        </p:spPr>
        <p:txBody>
          <a:bodyPr/>
          <a:lstStyle/>
          <a:p>
            <a:r>
              <a:rPr lang="en-US" dirty="0">
                <a:solidFill>
                  <a:srgbClr val="0079C2"/>
                </a:solidFill>
              </a:rPr>
              <a:t>Solution:</a:t>
            </a:r>
          </a:p>
          <a:p>
            <a:r>
              <a:rPr lang="en-IN" dirty="0"/>
              <a:t>(a) We use Formula 5 with </a:t>
            </a:r>
            <a:r>
              <a:rPr lang="en-IN" i="1" dirty="0"/>
              <a:t>b </a:t>
            </a:r>
            <a:r>
              <a:rPr lang="en-IN" dirty="0"/>
              <a:t>= 2:</a:t>
            </a:r>
            <a:endParaRPr lang="en-US" dirty="0">
              <a:solidFill>
                <a:srgbClr val="0079C2"/>
              </a:solidFill>
            </a:endParaRPr>
          </a:p>
        </p:txBody>
      </p:sp>
      <p:graphicFrame>
        <p:nvGraphicFramePr>
          <p:cNvPr id="21" name="Content Placeholder 20" descr="g prime (x) = (d∕(d x)) (2^x) = 2^x ln (2)">
            <a:extLst>
              <a:ext uri="{FF2B5EF4-FFF2-40B4-BE49-F238E27FC236}">
                <a16:creationId xmlns="" xmlns:a16="http://schemas.microsoft.com/office/drawing/2014/main" id="{A775D708-55E8-4636-B702-F31E5083CA86}"/>
              </a:ext>
            </a:extLst>
          </p:cNvPr>
          <p:cNvGraphicFramePr>
            <a:graphicFrameLocks noGrp="1" noChangeAspect="1"/>
          </p:cNvGraphicFramePr>
          <p:nvPr>
            <p:ph sz="quarter" idx="31"/>
            <p:extLst>
              <p:ext uri="{D42A27DB-BD31-4B8C-83A1-F6EECF244321}">
                <p14:modId xmlns:p14="http://schemas.microsoft.com/office/powerpoint/2010/main" val="3568967557"/>
              </p:ext>
            </p:extLst>
          </p:nvPr>
        </p:nvGraphicFramePr>
        <p:xfrm>
          <a:off x="4044950" y="3363913"/>
          <a:ext cx="275113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69" name="Equation" r:id="rId5" imgW="1536480" imgH="393480" progId="Equation.DSMT4">
                  <p:embed/>
                </p:oleObj>
              </mc:Choice>
              <mc:Fallback>
                <p:oleObj name="Equation" r:id="rId5" imgW="1536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44950" y="3363913"/>
                        <a:ext cx="2751138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BF7FC558-7A4B-49F8-984D-3D0B877DDFC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736600" y="4485487"/>
            <a:ext cx="5353050" cy="541013"/>
          </a:xfrm>
        </p:spPr>
        <p:txBody>
          <a:bodyPr/>
          <a:lstStyle/>
          <a:p>
            <a:r>
              <a:rPr lang="en-IN" dirty="0"/>
              <a:t>This is consistent with the estimate</a:t>
            </a:r>
          </a:p>
        </p:txBody>
      </p:sp>
      <p:graphicFrame>
        <p:nvGraphicFramePr>
          <p:cNvPr id="22" name="Content Placeholder 21" descr="(d∕(d x)) (2^x) approximately (0.693) 2^x">
            <a:extLst>
              <a:ext uri="{FF2B5EF4-FFF2-40B4-BE49-F238E27FC236}">
                <a16:creationId xmlns="" xmlns:a16="http://schemas.microsoft.com/office/drawing/2014/main" id="{5536BDF5-E046-48D2-A299-C3C9D6C51D2D}"/>
              </a:ext>
            </a:extLst>
          </p:cNvPr>
          <p:cNvGraphicFramePr>
            <a:graphicFrameLocks noGrp="1" noChangeAspect="1"/>
          </p:cNvGraphicFramePr>
          <p:nvPr>
            <p:ph sz="quarter" idx="33"/>
            <p:extLst>
              <p:ext uri="{D42A27DB-BD31-4B8C-83A1-F6EECF244321}">
                <p14:modId xmlns:p14="http://schemas.microsoft.com/office/powerpoint/2010/main" val="345426943"/>
              </p:ext>
            </p:extLst>
          </p:nvPr>
        </p:nvGraphicFramePr>
        <p:xfrm>
          <a:off x="4324242" y="4946710"/>
          <a:ext cx="2482748" cy="754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70" name="Equation" r:id="rId7" imgW="1295280" imgH="393480" progId="Equation.DSMT4">
                  <p:embed/>
                </p:oleObj>
              </mc:Choice>
              <mc:Fallback>
                <p:oleObj name="Equation" r:id="rId7" imgW="1295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24242" y="4946710"/>
                        <a:ext cx="2482748" cy="7545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15EFE0E3-E54B-412B-8C32-C31F54F02D8E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838200" y="5953562"/>
            <a:ext cx="6872748" cy="476250"/>
          </a:xfrm>
        </p:spPr>
        <p:txBody>
          <a:bodyPr/>
          <a:lstStyle/>
          <a:p>
            <a:r>
              <a:rPr lang="en-IN" dirty="0"/>
              <a:t>because ln 2 ≈ 0.693147.</a:t>
            </a:r>
          </a:p>
        </p:txBody>
      </p:sp>
    </p:spTree>
    <p:extLst>
      <p:ext uri="{BB962C8B-B14F-4D97-AF65-F5344CB8AC3E}">
        <p14:creationId xmlns:p14="http://schemas.microsoft.com/office/powerpoint/2010/main" val="2420617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1143CDE4-5C23-4A72-A289-E4F2AD7F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10 – Solution (1 of 1)</a:t>
            </a:r>
            <a:endParaRPr lang="en-I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ADB70633-5B97-4C67-BB9A-833DFA897E2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8052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dirty="0"/>
              <a:t>(b) The outer function is an exponential function and the inner function is the squaring function, so we use Formula 5 and the Chain Rule to get</a:t>
            </a:r>
          </a:p>
        </p:txBody>
      </p:sp>
      <p:graphicFrame>
        <p:nvGraphicFramePr>
          <p:cNvPr id="19" name="Content Placeholder 18" descr="h prime (x) = (d∕(d x)) (5^(x^2)) = 5^(x^2) ln 5 * (d∕(d x)) (x^2) = 2 x * 5^(x^2) ln (5)">
            <a:extLst>
              <a:ext uri="{FF2B5EF4-FFF2-40B4-BE49-F238E27FC236}">
                <a16:creationId xmlns="" xmlns:a16="http://schemas.microsoft.com/office/drawing/2014/main" id="{022C607C-50DA-470D-9084-3FBFC3F44DAF}"/>
              </a:ext>
            </a:extLst>
          </p:cNvPr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2997825711"/>
              </p:ext>
            </p:extLst>
          </p:nvPr>
        </p:nvGraphicFramePr>
        <p:xfrm>
          <a:off x="3108836" y="2802805"/>
          <a:ext cx="5663689" cy="7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64" name="Equation" r:id="rId3" imgW="3022560" imgH="393480" progId="Equation.DSMT4">
                  <p:embed/>
                </p:oleObj>
              </mc:Choice>
              <mc:Fallback>
                <p:oleObj name="Equation" r:id="rId3" imgW="30225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8836" y="2802805"/>
                        <a:ext cx="5663689" cy="7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5698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439C50-9C46-4233-8285-16AF474E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0442"/>
            <a:ext cx="10515600" cy="1126076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79C2"/>
                </a:solidFill>
              </a:rPr>
              <a:t>How to Prove the Chain Rule</a:t>
            </a:r>
            <a:endParaRPr lang="en-IN" sz="4000" dirty="0">
              <a:solidFill>
                <a:srgbClr val="0079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87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4C6530-F1FD-477E-84E7-CB76D6FF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Prove the Chain Rule </a:t>
            </a:r>
            <a:r>
              <a:rPr lang="en-US" altLang="en-US" b="0" dirty="0"/>
              <a:t>(1 of 2)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E3D0F5-A049-4D46-8277-93D01A6A93B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10718800" cy="714849"/>
          </a:xfrm>
        </p:spPr>
        <p:txBody>
          <a:bodyPr/>
          <a:lstStyle/>
          <a:p>
            <a:r>
              <a:rPr lang="en-US" altLang="en-US" dirty="0"/>
              <a:t>We know that if </a:t>
            </a:r>
            <a:r>
              <a:rPr lang="en-US" altLang="en-US" i="1" dirty="0"/>
              <a:t>y</a:t>
            </a:r>
            <a:r>
              <a:rPr lang="en-US" altLang="en-US" dirty="0"/>
              <a:t> = </a:t>
            </a:r>
            <a:r>
              <a:rPr lang="en-US" altLang="en-US" i="1" dirty="0" smtClean="0"/>
              <a:t>f</a:t>
            </a:r>
            <a:r>
              <a:rPr lang="en-US" altLang="en-US" sz="400" i="1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and </a:t>
            </a:r>
            <a:r>
              <a:rPr lang="en-US" altLang="en-US" i="1" dirty="0"/>
              <a:t>x </a:t>
            </a:r>
            <a:r>
              <a:rPr lang="en-US" altLang="en-US" dirty="0"/>
              <a:t>changes from </a:t>
            </a:r>
            <a:r>
              <a:rPr lang="en-US" altLang="en-US" i="1" dirty="0"/>
              <a:t>a </a:t>
            </a:r>
            <a:r>
              <a:rPr lang="en-US" altLang="en-US" dirty="0"/>
              <a:t>to </a:t>
            </a:r>
            <a:r>
              <a:rPr lang="en-US" altLang="en-US" i="1" dirty="0"/>
              <a:t>a</a:t>
            </a:r>
            <a:r>
              <a:rPr lang="en-US" altLang="en-US" dirty="0"/>
              <a:t> + </a:t>
            </a:r>
            <a:r>
              <a:rPr lang="el-GR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/>
              <a:t>, we defined the increment of </a:t>
            </a:r>
            <a:r>
              <a:rPr lang="en-US" altLang="en-US" i="1" dirty="0"/>
              <a:t>y </a:t>
            </a:r>
            <a:r>
              <a:rPr lang="en-US" altLang="en-US" dirty="0"/>
              <a:t>as</a:t>
            </a:r>
          </a:p>
        </p:txBody>
      </p:sp>
      <p:graphicFrame>
        <p:nvGraphicFramePr>
          <p:cNvPr id="12" name="Content Placeholder 11" descr="delta(y) = f(a + delta(x)) minus f(a)">
            <a:extLst>
              <a:ext uri="{FF2B5EF4-FFF2-40B4-BE49-F238E27FC236}">
                <a16:creationId xmlns="" xmlns:a16="http://schemas.microsoft.com/office/drawing/2014/main" id="{168EC726-39D2-4DA7-AC1E-387F76B37A83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578138131"/>
              </p:ext>
            </p:extLst>
          </p:nvPr>
        </p:nvGraphicFramePr>
        <p:xfrm>
          <a:off x="4792663" y="1857374"/>
          <a:ext cx="2803711" cy="433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194" name="Equation" r:id="rId3" imgW="2793960" imgH="431640" progId="Equation.DSMT4">
                  <p:embed/>
                </p:oleObj>
              </mc:Choice>
              <mc:Fallback>
                <p:oleObj name="Equation" r:id="rId3" imgW="2793960" imgH="43164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="" xmlns:a16="http://schemas.microsoft.com/office/drawing/2014/main" id="{4E0C7047-7234-462C-823C-410D413C51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2663" y="1857374"/>
                        <a:ext cx="2803711" cy="433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9010BF4-4353-4402-B523-FED31EC2AE26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718052"/>
            <a:ext cx="10712450" cy="365615"/>
          </a:xfrm>
        </p:spPr>
        <p:txBody>
          <a:bodyPr/>
          <a:lstStyle/>
          <a:p>
            <a:r>
              <a:rPr lang="en-US" altLang="en-US" dirty="0"/>
              <a:t>According to the definition of a derivative, we have</a:t>
            </a:r>
          </a:p>
        </p:txBody>
      </p:sp>
      <p:graphicFrame>
        <p:nvGraphicFramePr>
          <p:cNvPr id="14" name="Content Placeholder 13" descr="lim_(Delta x right arrow 0)(((Delta (y))∕(Delta (x))) minus (f prime (a)))">
            <a:extLst>
              <a:ext uri="{FF2B5EF4-FFF2-40B4-BE49-F238E27FC236}">
                <a16:creationId xmlns="" xmlns:a16="http://schemas.microsoft.com/office/drawing/2014/main" id="{0C023317-E934-499E-98DA-FBF09FD21828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271630267"/>
              </p:ext>
            </p:extLst>
          </p:nvPr>
        </p:nvGraphicFramePr>
        <p:xfrm>
          <a:off x="5435600" y="3171825"/>
          <a:ext cx="19558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195" name="Equation" r:id="rId5" imgW="1981080" imgH="723600" progId="Equation.DSMT4">
                  <p:embed/>
                </p:oleObj>
              </mc:Choice>
              <mc:Fallback>
                <p:oleObj name="Equation" r:id="rId5" imgW="1981080" imgH="7236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="" xmlns:a16="http://schemas.microsoft.com/office/drawing/2014/main" id="{BFFA816E-3413-40CE-8E5E-7644503ABC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5600" y="3171825"/>
                        <a:ext cx="1955800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FD0C6282-86B2-4BD3-B2BD-DA04A02AE15E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4367521"/>
            <a:ext cx="10718800" cy="713268"/>
          </a:xfrm>
        </p:spPr>
        <p:txBody>
          <a:bodyPr/>
          <a:lstStyle/>
          <a:p>
            <a:r>
              <a:rPr lang="en-US" altLang="en-US" dirty="0"/>
              <a:t>So if we denote by </a:t>
            </a:r>
            <a:r>
              <a:rPr lang="el-GR" altLang="en-US" i="1" dirty="0">
                <a:cs typeface="Arial" panose="020B0604020202020204" pitchFamily="34" charset="0"/>
              </a:rPr>
              <a:t>ε</a:t>
            </a:r>
            <a:r>
              <a:rPr lang="en-US" altLang="en-US" i="1" dirty="0">
                <a:cs typeface="Arial" panose="020B0604020202020204" pitchFamily="34" charset="0"/>
              </a:rPr>
              <a:t> </a:t>
            </a:r>
            <a:r>
              <a:rPr lang="en-US" altLang="en-US" dirty="0"/>
              <a:t>the difference between </a:t>
            </a:r>
            <a:r>
              <a:rPr lang="el-GR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i="1" dirty="0" err="1">
                <a:sym typeface="Symbol" panose="05050102010706020507" pitchFamily="18" charset="2"/>
              </a:rPr>
              <a:t>yI</a:t>
            </a:r>
            <a:r>
              <a:rPr lang="el-GR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Δ</a:t>
            </a:r>
            <a:r>
              <a:rPr lang="en-US" altLang="en-US" i="1" dirty="0">
                <a:sym typeface="Symbol" panose="05050102010706020507" pitchFamily="18" charset="2"/>
              </a:rPr>
              <a:t>x </a:t>
            </a:r>
            <a:r>
              <a:rPr lang="en-US" altLang="en-US" dirty="0"/>
              <a:t>and </a:t>
            </a:r>
            <a:r>
              <a:rPr lang="en-US" altLang="en-US" i="1" dirty="0"/>
              <a:t>f</a:t>
            </a:r>
            <a:r>
              <a:rPr lang="en-US" altLang="en-US" sz="800" i="1" dirty="0"/>
              <a:t> </a:t>
            </a:r>
            <a:r>
              <a:rPr lang="en-US" altLang="en-US" i="1" dirty="0"/>
              <a:t>′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), we obtain</a:t>
            </a:r>
          </a:p>
        </p:txBody>
      </p:sp>
      <p:graphicFrame>
        <p:nvGraphicFramePr>
          <p:cNvPr id="16" name="Content Placeholder 15" descr="lim_(Delta x right arrow 0) (epsilon) =  lim_(Delta x right arrow 0)(((Delta y)∕(Delta x)) minus (f prime (a))) = f prime(a) minus f prime (a) = 0">
            <a:extLst>
              <a:ext uri="{FF2B5EF4-FFF2-40B4-BE49-F238E27FC236}">
                <a16:creationId xmlns="" xmlns:a16="http://schemas.microsoft.com/office/drawing/2014/main" id="{9BBB8DB3-9365-4207-8B3C-A9433EAE08B5}"/>
              </a:ext>
            </a:extLst>
          </p:cNvPr>
          <p:cNvGraphicFramePr>
            <a:graphicFrameLocks noGrp="1" noChangeAspect="1"/>
          </p:cNvGraphicFramePr>
          <p:nvPr>
            <p:ph sz="quarter" idx="28"/>
            <p:extLst>
              <p:ext uri="{D42A27DB-BD31-4B8C-83A1-F6EECF244321}">
                <p14:modId xmlns:p14="http://schemas.microsoft.com/office/powerpoint/2010/main" val="926680498"/>
              </p:ext>
            </p:extLst>
          </p:nvPr>
        </p:nvGraphicFramePr>
        <p:xfrm>
          <a:off x="3649663" y="5008308"/>
          <a:ext cx="5936789" cy="853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196" name="Equation" r:id="rId7" imgW="5651280" imgH="812520" progId="Equation.DSMT4">
                  <p:embed/>
                </p:oleObj>
              </mc:Choice>
              <mc:Fallback>
                <p:oleObj name="Equation" r:id="rId7" imgW="5651280" imgH="81252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="" xmlns:a16="http://schemas.microsoft.com/office/drawing/2014/main" id="{56A09CD7-D894-4D78-BFFF-CF2CF535CA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49663" y="5008308"/>
                        <a:ext cx="5936789" cy="853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416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The Chain Rule</a:t>
            </a:r>
            <a:endParaRPr lang="en-IN" dirty="0"/>
          </a:p>
        </p:txBody>
      </p:sp>
      <p:sp>
        <p:nvSpPr>
          <p:cNvPr id="8" name="Content Placeholder 1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N"/>
              <a:t>Copyright © Cengage Learning. All rights reserved.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255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AB277-8B5F-4E93-9AE4-6BE157A3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Prove the Chain Rule </a:t>
            </a:r>
            <a:r>
              <a:rPr lang="en-US" altLang="en-US" b="0" dirty="0"/>
              <a:t>(2 of 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327348-D5BD-455E-B059-5EAA2D12D23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291677"/>
          </a:xfrm>
        </p:spPr>
        <p:txBody>
          <a:bodyPr/>
          <a:lstStyle/>
          <a:p>
            <a:r>
              <a:rPr lang="en-US" altLang="en-US" dirty="0"/>
              <a:t>But</a:t>
            </a:r>
          </a:p>
        </p:txBody>
      </p:sp>
      <p:graphicFrame>
        <p:nvGraphicFramePr>
          <p:cNvPr id="12" name="Content Placeholder 11" descr="epsilon = ((Delta (y))/(Delta (x))) minus (f prime(a)) double right arrow Delta(y) = f prime(a) Delta(x) + epsilon Delta(x)">
            <a:extLst>
              <a:ext uri="{FF2B5EF4-FFF2-40B4-BE49-F238E27FC236}">
                <a16:creationId xmlns="" xmlns:a16="http://schemas.microsoft.com/office/drawing/2014/main" id="{DDF6B5C1-B46E-49C7-A7FF-41BB331D94A8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615547480"/>
              </p:ext>
            </p:extLst>
          </p:nvPr>
        </p:nvGraphicFramePr>
        <p:xfrm>
          <a:off x="2726339" y="1627044"/>
          <a:ext cx="5119803" cy="655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055" name="Equation" r:id="rId3" imgW="5651280" imgH="723600" progId="Equation.DSMT4">
                  <p:embed/>
                </p:oleObj>
              </mc:Choice>
              <mc:Fallback>
                <p:oleObj name="Equation" r:id="rId3" imgW="5651280" imgH="7236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="" xmlns:a16="http://schemas.microsoft.com/office/drawing/2014/main" id="{0E8D5448-5581-43EC-8FC5-228580F348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6339" y="1627044"/>
                        <a:ext cx="5119803" cy="6558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E763E3E8-5469-4127-B420-FD9DCF6C7075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608474"/>
            <a:ext cx="10712450" cy="82052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If we define </a:t>
            </a:r>
            <a:r>
              <a:rPr lang="el-GR" altLang="en-US" i="1" dirty="0">
                <a:cs typeface="Arial" panose="020B0604020202020204" pitchFamily="34" charset="0"/>
              </a:rPr>
              <a:t>ε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/>
              <a:t>to be 0 when </a:t>
            </a:r>
            <a:r>
              <a:rPr lang="el-GR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= 0</a:t>
            </a:r>
            <a:r>
              <a:rPr lang="en-US" altLang="en-US" dirty="0"/>
              <a:t>, then </a:t>
            </a:r>
            <a:r>
              <a:rPr lang="el-GR" altLang="en-US" i="1" dirty="0">
                <a:cs typeface="Arial" panose="020B0604020202020204" pitchFamily="34" charset="0"/>
              </a:rPr>
              <a:t>ε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/>
              <a:t>becomes a continuous function of </a:t>
            </a:r>
            <a:r>
              <a:rPr lang="el-GR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/>
              <a:t>. Thus, for a differentiable function </a:t>
            </a:r>
            <a:r>
              <a:rPr lang="en-US" altLang="en-US" i="1" dirty="0"/>
              <a:t>f</a:t>
            </a:r>
            <a:r>
              <a:rPr lang="en-US" altLang="en-US" dirty="0"/>
              <a:t>, we can write</a:t>
            </a:r>
          </a:p>
        </p:txBody>
      </p:sp>
      <p:graphicFrame>
        <p:nvGraphicFramePr>
          <p:cNvPr id="14" name="Content Placeholder 13" descr="Equation label 6. Delta(y) = f prime (a) Delta(x) + epsilon where epsilon right arrow as Delta(x) right arrow 0.">
            <a:extLst>
              <a:ext uri="{FF2B5EF4-FFF2-40B4-BE49-F238E27FC236}">
                <a16:creationId xmlns="" xmlns:a16="http://schemas.microsoft.com/office/drawing/2014/main" id="{6DDB71F8-3D13-4E50-9755-191D1E5D8549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495523039"/>
              </p:ext>
            </p:extLst>
          </p:nvPr>
        </p:nvGraphicFramePr>
        <p:xfrm>
          <a:off x="3101975" y="3690938"/>
          <a:ext cx="59817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056" name="Equation" r:id="rId5" imgW="6680160" imgH="431640" progId="Equation.DSMT4">
                  <p:embed/>
                </p:oleObj>
              </mc:Choice>
              <mc:Fallback>
                <p:oleObj name="Equation" r:id="rId5" imgW="6680160" imgH="43164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="" xmlns:a16="http://schemas.microsoft.com/office/drawing/2014/main" id="{D7F5BE4F-C730-4587-831B-C5F6FA7BAF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01975" y="3690938"/>
                        <a:ext cx="598170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61D81602-F0E8-4A78-8C32-CFCE8F50D4DA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4748424"/>
            <a:ext cx="10718800" cy="82052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and </a:t>
            </a:r>
            <a:r>
              <a:rPr lang="el-GR" altLang="en-US" i="1" dirty="0">
                <a:cs typeface="Arial" panose="020B0604020202020204" pitchFamily="34" charset="0"/>
              </a:rPr>
              <a:t>ε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/>
              <a:t>is a continuous function of </a:t>
            </a:r>
            <a:r>
              <a:rPr lang="el-GR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en-US" i="1" dirty="0"/>
              <a:t>x</a:t>
            </a:r>
            <a:r>
              <a:rPr lang="en-US" altLang="en-US" dirty="0"/>
              <a:t>. This property of differentiable functions is what enables us to prove the Chain Rule.</a:t>
            </a:r>
          </a:p>
        </p:txBody>
      </p:sp>
    </p:spTree>
    <p:extLst>
      <p:ext uri="{BB962C8B-B14F-4D97-AF65-F5344CB8AC3E}">
        <p14:creationId xmlns:p14="http://schemas.microsoft.com/office/powerpoint/2010/main" val="259689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E6F244-4570-4947-9528-10CF39CE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Chain Rule (1 of 8)</a:t>
            </a:r>
            <a:endParaRPr lang="en-US" sz="24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F383EF-7923-4D54-AD3F-F00CF97A2EB3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599" y="1289050"/>
            <a:ext cx="10718799" cy="305843"/>
          </a:xfrm>
        </p:spPr>
        <p:txBody>
          <a:bodyPr/>
          <a:lstStyle/>
          <a:p>
            <a:r>
              <a:rPr lang="en-US" altLang="en-US" dirty="0"/>
              <a:t>Suppose you are asked to differentiate the function</a:t>
            </a:r>
          </a:p>
        </p:txBody>
      </p:sp>
      <p:graphicFrame>
        <p:nvGraphicFramePr>
          <p:cNvPr id="12" name="Content Placeholder 11" descr="F(x) = (sqrt((x^2) + 1))">
            <a:extLst>
              <a:ext uri="{FF2B5EF4-FFF2-40B4-BE49-F238E27FC236}">
                <a16:creationId xmlns="" xmlns:a16="http://schemas.microsoft.com/office/drawing/2014/main" id="{3019C64A-1A07-492B-9759-02BE2839E3DD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3069137633"/>
              </p:ext>
            </p:extLst>
          </p:nvPr>
        </p:nvGraphicFramePr>
        <p:xfrm>
          <a:off x="5151438" y="1714500"/>
          <a:ext cx="16795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340" name="Equation" r:id="rId3" imgW="1968480" imgH="520560" progId="Equation.DSMT4">
                  <p:embed/>
                </p:oleObj>
              </mc:Choice>
              <mc:Fallback>
                <p:oleObj name="Equation" r:id="rId3" imgW="1968480" imgH="5205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="" xmlns:a16="http://schemas.microsoft.com/office/drawing/2014/main" id="{C9D27868-D998-4C46-9430-A012E4D0DD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1438" y="1714500"/>
                        <a:ext cx="1679575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58ACF07-66CB-478B-82E8-D8147163294B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599" y="2361330"/>
            <a:ext cx="10718800" cy="373038"/>
          </a:xfrm>
        </p:spPr>
        <p:txBody>
          <a:bodyPr/>
          <a:lstStyle/>
          <a:p>
            <a:r>
              <a:rPr lang="en-US" altLang="en-US" dirty="0"/>
              <a:t>The differentiation formulas you learned in the previous sections of this chapter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F8F383EF-7923-4D54-AD3F-F00CF97A2EB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2721603"/>
            <a:ext cx="4074268" cy="394061"/>
          </a:xfrm>
        </p:spPr>
        <p:txBody>
          <a:bodyPr/>
          <a:lstStyle/>
          <a:p>
            <a:r>
              <a:rPr lang="en-US" altLang="en-US" dirty="0"/>
              <a:t>do not enable you to calculate</a:t>
            </a:r>
          </a:p>
        </p:txBody>
      </p:sp>
      <p:graphicFrame>
        <p:nvGraphicFramePr>
          <p:cNvPr id="4" name="Content Placeholder 3" descr="F prime (x)."/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4114552609"/>
              </p:ext>
            </p:extLst>
          </p:nvPr>
        </p:nvGraphicFramePr>
        <p:xfrm>
          <a:off x="4871276" y="2713724"/>
          <a:ext cx="762607" cy="369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341" name="Equation" r:id="rId5" imgW="419040" imgH="203040" progId="Equation.DSMT4">
                  <p:embed/>
                </p:oleObj>
              </mc:Choice>
              <mc:Fallback>
                <p:oleObj name="Equation" r:id="rId5" imgW="419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71276" y="2713724"/>
                        <a:ext cx="762607" cy="369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679C4C5-F6AD-4ED1-9687-A208B2A6530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36600" y="3335798"/>
            <a:ext cx="7491622" cy="305235"/>
          </a:xfrm>
        </p:spPr>
        <p:txBody>
          <a:bodyPr/>
          <a:lstStyle/>
          <a:p>
            <a:r>
              <a:rPr lang="en-US" altLang="en-US" dirty="0"/>
              <a:t>Observe that </a:t>
            </a:r>
            <a:r>
              <a:rPr lang="en-US" altLang="en-US" i="1" dirty="0"/>
              <a:t>F</a:t>
            </a:r>
            <a:r>
              <a:rPr lang="en-US" altLang="en-US" dirty="0"/>
              <a:t> is a composite function</a:t>
            </a:r>
            <a:r>
              <a:rPr lang="en-US" altLang="en-US" sz="2000" dirty="0"/>
              <a:t>. </a:t>
            </a:r>
            <a:r>
              <a:rPr lang="en-US" altLang="en-US" dirty="0"/>
              <a:t>In fact, if we let</a:t>
            </a:r>
            <a:endParaRPr lang="en-US" dirty="0"/>
          </a:p>
        </p:txBody>
      </p:sp>
      <p:graphicFrame>
        <p:nvGraphicFramePr>
          <p:cNvPr id="14" name="Content Placeholder 13" descr="y = f(u) = sqrt(u) and let">
            <a:extLst>
              <a:ext uri="{FF2B5EF4-FFF2-40B4-BE49-F238E27FC236}">
                <a16:creationId xmlns="" xmlns:a16="http://schemas.microsoft.com/office/drawing/2014/main" id="{EC9BA962-0557-4499-A663-9D6A3DF9E073}"/>
              </a:ext>
            </a:extLst>
          </p:cNvPr>
          <p:cNvGraphicFramePr>
            <a:graphicFrameLocks noGrp="1" noChangeAspect="1"/>
          </p:cNvGraphicFramePr>
          <p:nvPr>
            <p:ph sz="quarter" idx="29"/>
            <p:extLst>
              <p:ext uri="{D42A27DB-BD31-4B8C-83A1-F6EECF244321}">
                <p14:modId xmlns:p14="http://schemas.microsoft.com/office/powerpoint/2010/main" val="1358474876"/>
              </p:ext>
            </p:extLst>
          </p:nvPr>
        </p:nvGraphicFramePr>
        <p:xfrm>
          <a:off x="8228222" y="3266165"/>
          <a:ext cx="27257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342" name="Equation" r:id="rId7" imgW="2882880" imgH="469800" progId="Equation.DSMT4">
                  <p:embed/>
                </p:oleObj>
              </mc:Choice>
              <mc:Fallback>
                <p:oleObj name="Equation" r:id="rId7" imgW="2882880" imgH="4698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="" xmlns:a16="http://schemas.microsoft.com/office/drawing/2014/main" id="{2B10B404-7F48-4FE3-A980-B516C9FF0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28222" y="3266165"/>
                        <a:ext cx="2725738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Content Placeholder 15" descr="u = g(x) = (x^2) + 1,">
            <a:extLst>
              <a:ext uri="{FF2B5EF4-FFF2-40B4-BE49-F238E27FC236}">
                <a16:creationId xmlns="" xmlns:a16="http://schemas.microsoft.com/office/drawing/2014/main" id="{3FF32EF9-F12E-46A5-ADE4-8CE41D84D971}"/>
              </a:ext>
            </a:extLst>
          </p:cNvPr>
          <p:cNvGraphicFramePr>
            <a:graphicFrameLocks noGrp="1" noChangeAspect="1"/>
          </p:cNvGraphicFramePr>
          <p:nvPr>
            <p:ph sz="quarter" idx="30"/>
            <p:extLst>
              <p:ext uri="{D42A27DB-BD31-4B8C-83A1-F6EECF244321}">
                <p14:modId xmlns:p14="http://schemas.microsoft.com/office/powerpoint/2010/main" val="2195732425"/>
              </p:ext>
            </p:extLst>
          </p:nvPr>
        </p:nvGraphicFramePr>
        <p:xfrm>
          <a:off x="736600" y="3690321"/>
          <a:ext cx="226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343" name="Equation" r:id="rId9" imgW="2260440" imgH="457200" progId="Equation.DSMT4">
                  <p:embed/>
                </p:oleObj>
              </mc:Choice>
              <mc:Fallback>
                <p:oleObj name="Equation" r:id="rId9" imgW="2260440" imgH="45720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="" xmlns:a16="http://schemas.microsoft.com/office/drawing/2014/main" id="{CA8221AB-2777-43EE-8525-91BB91E018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6600" y="3690321"/>
                        <a:ext cx="2260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95D5FD1C-7321-47D7-90A7-C245ED88F05E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079929" y="3741723"/>
            <a:ext cx="5765022" cy="338604"/>
          </a:xfrm>
        </p:spPr>
        <p:txBody>
          <a:bodyPr/>
          <a:lstStyle/>
          <a:p>
            <a:r>
              <a:rPr lang="en-US" altLang="en-US" dirty="0"/>
              <a:t>then we can write </a:t>
            </a:r>
            <a:r>
              <a:rPr lang="en-US" altLang="en-US" i="1" dirty="0"/>
              <a:t>y</a:t>
            </a:r>
            <a:r>
              <a:rPr lang="en-US" altLang="en-US" dirty="0"/>
              <a:t> =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=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g</a:t>
            </a:r>
            <a:r>
              <a:rPr lang="en-US" altLang="en-US" sz="4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)), that is,</a:t>
            </a:r>
            <a:endParaRPr lang="en-US" dirty="0"/>
          </a:p>
        </p:txBody>
      </p:sp>
      <p:graphicFrame>
        <p:nvGraphicFramePr>
          <p:cNvPr id="29" name="Content Placeholder 28" descr="F = f of g.">
            <a:extLst>
              <a:ext uri="{FF2B5EF4-FFF2-40B4-BE49-F238E27FC236}">
                <a16:creationId xmlns="" xmlns:a16="http://schemas.microsoft.com/office/drawing/2014/main" id="{5F177ADA-F83E-4F88-BD0A-AF8A52F8ACF7}"/>
              </a:ext>
            </a:extLst>
          </p:cNvPr>
          <p:cNvGraphicFramePr>
            <a:graphicFrameLocks noGrp="1" noChangeAspect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val="380107977"/>
              </p:ext>
            </p:extLst>
          </p:nvPr>
        </p:nvGraphicFramePr>
        <p:xfrm>
          <a:off x="8927680" y="3762219"/>
          <a:ext cx="1168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344" name="Equation" r:id="rId11" imgW="1168200" imgH="342720" progId="Equation.DSMT4">
                  <p:embed/>
                </p:oleObj>
              </mc:Choice>
              <mc:Fallback>
                <p:oleObj name="Equation" r:id="rId11" imgW="1168200" imgH="34272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="" xmlns:a16="http://schemas.microsoft.com/office/drawing/2014/main" id="{5E1D279D-04ED-4EC6-B312-6C75C9C47F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927680" y="3762219"/>
                        <a:ext cx="11684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Content Placeholder 17">
            <a:extLst>
              <a:ext uri="{FF2B5EF4-FFF2-40B4-BE49-F238E27FC236}">
                <a16:creationId xmlns="" xmlns:a16="http://schemas.microsoft.com/office/drawing/2014/main" id="{0F36F1AC-BF8A-40BB-B03B-ABBC087EE30E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736599" y="4479158"/>
            <a:ext cx="10885129" cy="342900"/>
          </a:xfrm>
        </p:spPr>
        <p:txBody>
          <a:bodyPr/>
          <a:lstStyle/>
          <a:p>
            <a:r>
              <a:rPr lang="en-US" altLang="en-US" dirty="0"/>
              <a:t>We know how to differentiate both </a:t>
            </a:r>
            <a:r>
              <a:rPr lang="en-US" altLang="en-US" i="1" dirty="0"/>
              <a:t>f</a:t>
            </a:r>
            <a:r>
              <a:rPr lang="en-US" altLang="en-US" dirty="0"/>
              <a:t> and </a:t>
            </a:r>
            <a:r>
              <a:rPr lang="en-US" altLang="en-US" i="1" dirty="0"/>
              <a:t>g</a:t>
            </a:r>
            <a:r>
              <a:rPr lang="en-US" altLang="en-US" dirty="0"/>
              <a:t>, so it would be useful to have a rule</a:t>
            </a:r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="" xmlns:a16="http://schemas.microsoft.com/office/drawing/2014/main" id="{2E5D3BEF-01D9-42C6-B0AF-5BF980F04FBB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736600" y="4831547"/>
            <a:ext cx="5365750" cy="305387"/>
          </a:xfrm>
        </p:spPr>
        <p:txBody>
          <a:bodyPr/>
          <a:lstStyle/>
          <a:p>
            <a:r>
              <a:rPr lang="en-US" altLang="en-US" dirty="0"/>
              <a:t>that tells us how to find the derivative of</a:t>
            </a:r>
            <a:endParaRPr lang="en-US" dirty="0"/>
          </a:p>
        </p:txBody>
      </p:sp>
      <p:graphicFrame>
        <p:nvGraphicFramePr>
          <p:cNvPr id="31" name="Content Placeholder 30" descr="F = f of g">
            <a:extLst>
              <a:ext uri="{FF2B5EF4-FFF2-40B4-BE49-F238E27FC236}">
                <a16:creationId xmlns="" xmlns:a16="http://schemas.microsoft.com/office/drawing/2014/main" id="{24C566D4-7FD6-419B-AA24-57665C1445BF}"/>
              </a:ext>
            </a:extLst>
          </p:cNvPr>
          <p:cNvGraphicFramePr>
            <a:graphicFrameLocks noGrp="1" noChangeAspect="1"/>
          </p:cNvGraphicFramePr>
          <p:nvPr>
            <p:ph sz="quarter" idx="35"/>
            <p:extLst>
              <p:ext uri="{D42A27DB-BD31-4B8C-83A1-F6EECF244321}">
                <p14:modId xmlns:p14="http://schemas.microsoft.com/office/powerpoint/2010/main" val="1768245790"/>
              </p:ext>
            </p:extLst>
          </p:nvPr>
        </p:nvGraphicFramePr>
        <p:xfrm>
          <a:off x="6173222" y="4852619"/>
          <a:ext cx="1117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345" name="Equation" r:id="rId13" imgW="1117440" imgH="342720" progId="Equation.DSMT4">
                  <p:embed/>
                </p:oleObj>
              </mc:Choice>
              <mc:Fallback>
                <p:oleObj name="Equation" r:id="rId13" imgW="1117440" imgH="34272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="" xmlns:a16="http://schemas.microsoft.com/office/drawing/2014/main" id="{753896B8-EB6C-46DA-8020-9D5F8BBEE2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73222" y="4852619"/>
                        <a:ext cx="1117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ontent Placeholder 20">
            <a:extLst>
              <a:ext uri="{FF2B5EF4-FFF2-40B4-BE49-F238E27FC236}">
                <a16:creationId xmlns="" xmlns:a16="http://schemas.microsoft.com/office/drawing/2014/main" id="{4D10AE7A-4E05-4A15-966F-9EE74A0D4C94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361695" y="4852619"/>
            <a:ext cx="3656205" cy="303045"/>
          </a:xfrm>
        </p:spPr>
        <p:txBody>
          <a:bodyPr/>
          <a:lstStyle/>
          <a:p>
            <a:r>
              <a:rPr lang="en-US" altLang="en-US" dirty="0"/>
              <a:t>in terms of the derivatives 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="" xmlns:a16="http://schemas.microsoft.com/office/drawing/2014/main" id="{25092A26-B020-488A-ADBB-628B46BEBF22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736600" y="5266628"/>
            <a:ext cx="1505155" cy="304675"/>
          </a:xfrm>
        </p:spPr>
        <p:txBody>
          <a:bodyPr/>
          <a:lstStyle/>
          <a:p>
            <a:r>
              <a:rPr lang="en-US" altLang="en-US" dirty="0"/>
              <a:t>of </a:t>
            </a:r>
            <a:r>
              <a:rPr lang="en-US" altLang="en-US" i="1" dirty="0"/>
              <a:t>f</a:t>
            </a:r>
            <a:r>
              <a:rPr lang="en-US" altLang="en-US" dirty="0"/>
              <a:t> and </a:t>
            </a:r>
            <a:r>
              <a:rPr lang="en-US" altLang="en-US" i="1" dirty="0"/>
              <a:t>g</a:t>
            </a:r>
            <a:r>
              <a:rPr lang="en-US" alt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4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D7FEE4-30D8-4270-97C8-49F16126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Chain Rule (2 of 8)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782804-4F13-4D5C-B403-9E53FFF20D2C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1"/>
            <a:ext cx="10706100" cy="11371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It turns out that the derivative of the composite function </a:t>
            </a:r>
            <a:r>
              <a:rPr lang="en-US" altLang="en-US" i="1" dirty="0"/>
              <a:t>f</a:t>
            </a:r>
            <a:r>
              <a:rPr lang="en-US" altLang="en-US" dirty="0"/>
              <a:t> </a:t>
            </a:r>
            <a:r>
              <a:rPr lang="en-US" altLang="en-US" sz="3200" b="1" baseline="-10000" dirty="0">
                <a:sym typeface="Symbol" panose="05050102010706020507" pitchFamily="18" charset="2"/>
              </a:rPr>
              <a:t></a:t>
            </a:r>
            <a:r>
              <a:rPr lang="en-US" altLang="en-US" dirty="0"/>
              <a:t> </a:t>
            </a:r>
            <a:r>
              <a:rPr lang="en-US" altLang="en-US" i="1" dirty="0"/>
              <a:t>g</a:t>
            </a:r>
            <a:r>
              <a:rPr lang="en-US" altLang="en-US" dirty="0"/>
              <a:t> is the product of the derivatives of </a:t>
            </a:r>
            <a:r>
              <a:rPr lang="en-US" altLang="en-US" i="1" dirty="0"/>
              <a:t>f </a:t>
            </a:r>
            <a:r>
              <a:rPr lang="en-US" altLang="en-US" dirty="0"/>
              <a:t>and </a:t>
            </a:r>
            <a:r>
              <a:rPr lang="en-US" altLang="en-US" i="1" dirty="0"/>
              <a:t>g</a:t>
            </a:r>
            <a:r>
              <a:rPr lang="en-US" altLang="en-US" dirty="0"/>
              <a:t>. This fact is one of the most important of the differentiation rules and is called the </a:t>
            </a:r>
            <a:r>
              <a:rPr lang="en-US" altLang="en-US" i="1" dirty="0"/>
              <a:t>Chain Rule. </a:t>
            </a:r>
            <a:endParaRPr lang="en-US" altLang="en-US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98BA9E8-F36E-447B-8D71-36144032C95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2647980"/>
            <a:ext cx="9734755" cy="296699"/>
          </a:xfrm>
        </p:spPr>
        <p:txBody>
          <a:bodyPr/>
          <a:lstStyle/>
          <a:p>
            <a:r>
              <a:rPr lang="en-US" altLang="en-US" dirty="0"/>
              <a:t>It seems plausible if we interpret derivatives as rates of change. Regard</a:t>
            </a:r>
            <a:endParaRPr lang="en-US" dirty="0"/>
          </a:p>
        </p:txBody>
      </p:sp>
      <p:graphicFrame>
        <p:nvGraphicFramePr>
          <p:cNvPr id="20" name="Content Placeholder 19" descr="(du∕dx)">
            <a:extLst>
              <a:ext uri="{FF2B5EF4-FFF2-40B4-BE49-F238E27FC236}">
                <a16:creationId xmlns="" xmlns:a16="http://schemas.microsoft.com/office/drawing/2014/main" id="{876F8000-3F50-419B-9DEF-5357488C5530}"/>
              </a:ext>
            </a:extLst>
          </p:cNvPr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567635984"/>
              </p:ext>
            </p:extLst>
          </p:nvPr>
        </p:nvGraphicFramePr>
        <p:xfrm>
          <a:off x="10514476" y="2508368"/>
          <a:ext cx="360842" cy="614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022" name="Equation" r:id="rId3" imgW="431640" imgH="736560" progId="Equation.DSMT4">
                  <p:embed/>
                </p:oleObj>
              </mc:Choice>
              <mc:Fallback>
                <p:oleObj name="Equation" r:id="rId3" imgW="431640" imgH="73656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="" xmlns:a16="http://schemas.microsoft.com/office/drawing/2014/main" id="{12A9EFFE-800A-4E32-8877-795A4D5ABA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14476" y="2508368"/>
                        <a:ext cx="360842" cy="614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FB8BABE-1F9A-4E4A-B404-28A13E79E373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3177960"/>
            <a:ext cx="5870677" cy="296699"/>
          </a:xfrm>
        </p:spPr>
        <p:txBody>
          <a:bodyPr/>
          <a:lstStyle/>
          <a:p>
            <a:r>
              <a:rPr lang="en-US" altLang="en-US" dirty="0"/>
              <a:t>as the rate of change of </a:t>
            </a:r>
            <a:r>
              <a:rPr lang="en-US" altLang="en-US" i="1" dirty="0"/>
              <a:t>u</a:t>
            </a:r>
            <a:r>
              <a:rPr lang="en-US" altLang="en-US" dirty="0"/>
              <a:t> with respect to </a:t>
            </a:r>
            <a:r>
              <a:rPr lang="en-US" altLang="en-US" i="1" dirty="0"/>
              <a:t>x</a:t>
            </a:r>
            <a:r>
              <a:rPr lang="en-US" altLang="en-US" dirty="0"/>
              <a:t>,</a:t>
            </a:r>
            <a:endParaRPr lang="en-US" dirty="0"/>
          </a:p>
        </p:txBody>
      </p:sp>
      <p:graphicFrame>
        <p:nvGraphicFramePr>
          <p:cNvPr id="22" name="Content Placeholder 21" descr="(dy∕du)">
            <a:extLst>
              <a:ext uri="{FF2B5EF4-FFF2-40B4-BE49-F238E27FC236}">
                <a16:creationId xmlns="" xmlns:a16="http://schemas.microsoft.com/office/drawing/2014/main" id="{E9D429CC-010C-4DAA-B9D0-6B694B0767DA}"/>
              </a:ext>
            </a:extLst>
          </p:cNvPr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141398459"/>
              </p:ext>
            </p:extLst>
          </p:nvPr>
        </p:nvGraphicFramePr>
        <p:xfrm>
          <a:off x="6682766" y="3044609"/>
          <a:ext cx="34448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023" name="Equation" r:id="rId5" imgW="431640" imgH="736560" progId="Equation.DSMT4">
                  <p:embed/>
                </p:oleObj>
              </mc:Choice>
              <mc:Fallback>
                <p:oleObj name="Equation" r:id="rId5" imgW="431640" imgH="73656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="" xmlns:a16="http://schemas.microsoft.com/office/drawing/2014/main" id="{2759396A-943D-4C38-9D17-E653468C8F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82766" y="3044609"/>
                        <a:ext cx="344488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AB7448B4-2E3D-48DD-860E-2DB108F0233F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169889" y="3163343"/>
            <a:ext cx="3552887" cy="301417"/>
          </a:xfrm>
        </p:spPr>
        <p:txBody>
          <a:bodyPr/>
          <a:lstStyle/>
          <a:p>
            <a:r>
              <a:rPr lang="en-US" altLang="en-US" dirty="0"/>
              <a:t>as the rate of change of </a:t>
            </a:r>
            <a:r>
              <a:rPr lang="en-US" altLang="en-US" i="1" dirty="0"/>
              <a:t>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1D3814F-6C62-40EC-AA8D-58065249FFDD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3725699"/>
            <a:ext cx="2994742" cy="296699"/>
          </a:xfrm>
        </p:spPr>
        <p:txBody>
          <a:bodyPr/>
          <a:lstStyle/>
          <a:p>
            <a:r>
              <a:rPr lang="en-US" altLang="en-US" dirty="0"/>
              <a:t>with respect to </a:t>
            </a:r>
            <a:r>
              <a:rPr lang="en-US" altLang="en-US" i="1" dirty="0"/>
              <a:t>u</a:t>
            </a:r>
            <a:r>
              <a:rPr lang="en-US" altLang="en-US" dirty="0"/>
              <a:t>, and</a:t>
            </a:r>
            <a:endParaRPr lang="en-US" dirty="0"/>
          </a:p>
        </p:txBody>
      </p:sp>
      <p:graphicFrame>
        <p:nvGraphicFramePr>
          <p:cNvPr id="24" name="Content Placeholder 23" descr="(dy∕dx)">
            <a:extLst>
              <a:ext uri="{FF2B5EF4-FFF2-40B4-BE49-F238E27FC236}">
                <a16:creationId xmlns="" xmlns:a16="http://schemas.microsoft.com/office/drawing/2014/main" id="{1CE84F88-41AC-4E9B-BF9C-8AD607897B16}"/>
              </a:ext>
            </a:extLst>
          </p:cNvPr>
          <p:cNvGraphicFramePr>
            <a:graphicFrameLocks noGrp="1" noChangeAspect="1"/>
          </p:cNvGraphicFramePr>
          <p:nvPr>
            <p:ph sz="quarter" idx="30"/>
            <p:extLst>
              <p:ext uri="{D42A27DB-BD31-4B8C-83A1-F6EECF244321}">
                <p14:modId xmlns:p14="http://schemas.microsoft.com/office/powerpoint/2010/main" val="3441820778"/>
              </p:ext>
            </p:extLst>
          </p:nvPr>
        </p:nvGraphicFramePr>
        <p:xfrm>
          <a:off x="3758534" y="3563732"/>
          <a:ext cx="369355" cy="630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024" name="Equation" r:id="rId7" imgW="431640" imgH="736560" progId="Equation.DSMT4">
                  <p:embed/>
                </p:oleObj>
              </mc:Choice>
              <mc:Fallback>
                <p:oleObj name="Equation" r:id="rId7" imgW="431640" imgH="73656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="" xmlns:a16="http://schemas.microsoft.com/office/drawing/2014/main" id="{1370C7A1-6249-4BD5-8BF9-CA29B3503E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58534" y="3563732"/>
                        <a:ext cx="369355" cy="6309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54B48F5E-1FE4-4D37-9D13-D582D4716F2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4241028" y="3731652"/>
            <a:ext cx="5994978" cy="334990"/>
          </a:xfrm>
        </p:spPr>
        <p:txBody>
          <a:bodyPr/>
          <a:lstStyle/>
          <a:p>
            <a:r>
              <a:rPr lang="en-US" altLang="en-US" dirty="0"/>
              <a:t>as the rate of change of </a:t>
            </a:r>
            <a:r>
              <a:rPr lang="en-US" altLang="en-US" i="1" dirty="0"/>
              <a:t>y</a:t>
            </a:r>
            <a:r>
              <a:rPr lang="en-US" altLang="en-US" dirty="0"/>
              <a:t> with respect to </a:t>
            </a:r>
            <a:r>
              <a:rPr lang="en-US" altLang="en-US" i="1" dirty="0"/>
              <a:t>x</a:t>
            </a:r>
            <a:r>
              <a:rPr lang="en-US" altLang="en-US" dirty="0"/>
              <a:t>.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8AFFDBC0-F246-4728-BA01-842D1455425E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736600" y="4492854"/>
            <a:ext cx="10712450" cy="7406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If </a:t>
            </a:r>
            <a:r>
              <a:rPr lang="en-US" altLang="en-US" i="1" dirty="0"/>
              <a:t>u</a:t>
            </a:r>
            <a:r>
              <a:rPr lang="en-US" altLang="en-US" dirty="0"/>
              <a:t> changes twice as fast as </a:t>
            </a:r>
            <a:r>
              <a:rPr lang="en-US" altLang="en-US" i="1" dirty="0"/>
              <a:t>x</a:t>
            </a:r>
            <a:r>
              <a:rPr lang="en-US" altLang="en-US" dirty="0"/>
              <a:t> and </a:t>
            </a:r>
            <a:r>
              <a:rPr lang="en-US" altLang="en-US" i="1" dirty="0"/>
              <a:t>y</a:t>
            </a:r>
            <a:r>
              <a:rPr lang="en-US" altLang="en-US" dirty="0"/>
              <a:t> changes three times as fast as </a:t>
            </a:r>
            <a:r>
              <a:rPr lang="en-US" altLang="en-US" i="1" dirty="0"/>
              <a:t>u</a:t>
            </a:r>
            <a:r>
              <a:rPr lang="en-US" altLang="en-US" dirty="0"/>
              <a:t>, then it seems reasonable that </a:t>
            </a:r>
            <a:r>
              <a:rPr lang="en-US" altLang="en-US" i="1" dirty="0"/>
              <a:t>y</a:t>
            </a:r>
            <a:r>
              <a:rPr lang="en-US" altLang="en-US" dirty="0"/>
              <a:t> changes six times as fast as </a:t>
            </a:r>
            <a:r>
              <a:rPr lang="en-US" altLang="en-US" i="1" dirty="0"/>
              <a:t>x</a:t>
            </a:r>
            <a:r>
              <a:rPr lang="en-US" altLang="en-US" dirty="0"/>
              <a:t>, and so we expect </a:t>
            </a:r>
            <a:r>
              <a:rPr lang="en-US" altLang="en-US" dirty="0" smtClean="0"/>
              <a:t>that</a:t>
            </a:r>
            <a:endParaRPr lang="en-US" dirty="0"/>
          </a:p>
        </p:txBody>
      </p:sp>
      <p:graphicFrame>
        <p:nvGraphicFramePr>
          <p:cNvPr id="7" name="Content Placeholder 6" descr="(dy∕dx)"/>
          <p:cNvGraphicFramePr>
            <a:graphicFrameLocks noGrp="1" noChangeAspect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val="3584329667"/>
              </p:ext>
            </p:extLst>
          </p:nvPr>
        </p:nvGraphicFramePr>
        <p:xfrm>
          <a:off x="699730" y="5343316"/>
          <a:ext cx="837073" cy="35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025" name="Equation" r:id="rId9" imgW="863280" imgH="368280" progId="Equation.DSMT4">
                  <p:embed/>
                </p:oleObj>
              </mc:Choice>
              <mc:Fallback>
                <p:oleObj name="Equation" r:id="rId9" imgW="8632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9730" y="5343316"/>
                        <a:ext cx="837073" cy="35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quarter" idx="32"/>
          </p:nvPr>
        </p:nvSpPr>
        <p:spPr>
          <a:xfrm>
            <a:off x="1576001" y="5326442"/>
            <a:ext cx="2295670" cy="354519"/>
          </a:xfrm>
        </p:spPr>
        <p:txBody>
          <a:bodyPr/>
          <a:lstStyle/>
          <a:p>
            <a:r>
              <a:rPr lang="en-IN" dirty="0"/>
              <a:t>is the product </a:t>
            </a:r>
            <a:r>
              <a:rPr lang="en-IN" dirty="0" smtClean="0"/>
              <a:t>of</a:t>
            </a:r>
            <a:endParaRPr lang="en-IN" dirty="0"/>
          </a:p>
        </p:txBody>
      </p:sp>
      <p:graphicFrame>
        <p:nvGraphicFramePr>
          <p:cNvPr id="17" name="Content Placeholder 16" descr="(dy∕du)"/>
          <p:cNvGraphicFramePr>
            <a:graphicFrameLocks noGrp="1" noChangeAspect="1"/>
          </p:cNvGraphicFramePr>
          <p:nvPr>
            <p:ph sz="quarter" idx="31"/>
            <p:extLst>
              <p:ext uri="{D42A27DB-BD31-4B8C-83A1-F6EECF244321}">
                <p14:modId xmlns:p14="http://schemas.microsoft.com/office/powerpoint/2010/main" val="508902744"/>
              </p:ext>
            </p:extLst>
          </p:nvPr>
        </p:nvGraphicFramePr>
        <p:xfrm>
          <a:off x="3894368" y="5306987"/>
          <a:ext cx="843013" cy="354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026" name="Equation" r:id="rId11" imgW="876240" imgH="368280" progId="Equation.DSMT4">
                  <p:embed/>
                </p:oleObj>
              </mc:Choice>
              <mc:Fallback>
                <p:oleObj name="Equation" r:id="rId11" imgW="87624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94368" y="5306987"/>
                        <a:ext cx="843013" cy="354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Content Placeholder 26"/>
          <p:cNvSpPr>
            <a:spLocks noGrp="1"/>
          </p:cNvSpPr>
          <p:nvPr>
            <p:ph sz="quarter" idx="31"/>
          </p:nvPr>
        </p:nvSpPr>
        <p:spPr>
          <a:xfrm>
            <a:off x="4834656" y="5310384"/>
            <a:ext cx="625272" cy="324463"/>
          </a:xfrm>
        </p:spPr>
        <p:txBody>
          <a:bodyPr/>
          <a:lstStyle/>
          <a:p>
            <a:r>
              <a:rPr lang="en-US" dirty="0" smtClean="0"/>
              <a:t>and</a:t>
            </a:r>
            <a:endParaRPr lang="en-IN" dirty="0"/>
          </a:p>
        </p:txBody>
      </p:sp>
      <p:graphicFrame>
        <p:nvGraphicFramePr>
          <p:cNvPr id="25" name="Content Placeholder 24" descr="(du∕dx)."/>
          <p:cNvGraphicFramePr>
            <a:graphicFrameLocks noGrp="1" noChangeAspect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val="3028817663"/>
              </p:ext>
            </p:extLst>
          </p:nvPr>
        </p:nvGraphicFramePr>
        <p:xfrm>
          <a:off x="5475818" y="5323861"/>
          <a:ext cx="831109" cy="330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027" name="Equation" r:id="rId13" imgW="927000" imgH="368280" progId="Equation.DSMT4">
                  <p:embed/>
                </p:oleObj>
              </mc:Choice>
              <mc:Fallback>
                <p:oleObj name="Equation" r:id="rId13" imgW="92700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75818" y="5323861"/>
                        <a:ext cx="831109" cy="330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474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Chain Rule (3 of 8)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3"/>
          </p:nvPr>
        </p:nvSpPr>
        <p:spPr>
          <a:xfrm>
            <a:off x="736599" y="1289050"/>
            <a:ext cx="10440917" cy="771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EF2E24"/>
                </a:solidFill>
              </a:rPr>
              <a:t>The Chain Rule </a:t>
            </a:r>
            <a:r>
              <a:rPr lang="en-US" dirty="0"/>
              <a:t>If </a:t>
            </a:r>
            <a:r>
              <a:rPr lang="en-US" i="1" dirty="0"/>
              <a:t>g</a:t>
            </a:r>
            <a:r>
              <a:rPr lang="en-US" dirty="0"/>
              <a:t> is differentiable at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 is differentiable at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), </a:t>
            </a:r>
            <a:r>
              <a:rPr lang="en-US" dirty="0" smtClean="0"/>
              <a:t>then the </a:t>
            </a:r>
            <a:r>
              <a:rPr lang="en-US" dirty="0"/>
              <a:t>composite </a:t>
            </a:r>
            <a:r>
              <a:rPr lang="en-US" dirty="0" smtClean="0"/>
              <a:t>function</a:t>
            </a:r>
            <a:endParaRPr lang="en-US" i="1" dirty="0"/>
          </a:p>
        </p:txBody>
      </p:sp>
      <p:graphicFrame>
        <p:nvGraphicFramePr>
          <p:cNvPr id="19" name="Content Placeholder 18" descr="F = f of g"/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2051300303"/>
              </p:ext>
            </p:extLst>
          </p:nvPr>
        </p:nvGraphicFramePr>
        <p:xfrm>
          <a:off x="3848526" y="1699009"/>
          <a:ext cx="1160202" cy="34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951" name="Equation" r:id="rId3" imgW="1143000" imgH="342720" progId="Equation.DSMT4">
                  <p:embed/>
                </p:oleObj>
              </mc:Choice>
              <mc:Fallback>
                <p:oleObj name="Equation" r:id="rId3" imgW="11430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48526" y="1699009"/>
                        <a:ext cx="1160202" cy="348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quarter" idx="28"/>
          </p:nvPr>
        </p:nvSpPr>
        <p:spPr>
          <a:xfrm>
            <a:off x="5131842" y="1699009"/>
            <a:ext cx="6167366" cy="435591"/>
          </a:xfrm>
        </p:spPr>
        <p:txBody>
          <a:bodyPr/>
          <a:lstStyle/>
          <a:p>
            <a:r>
              <a:rPr lang="en-US" dirty="0"/>
              <a:t>defined by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 smtClean="0"/>
              <a:t>f</a:t>
            </a:r>
            <a:r>
              <a:rPr lang="en-US" sz="400" i="1" dirty="0" smtClean="0"/>
              <a:t> </a:t>
            </a:r>
            <a:r>
              <a:rPr lang="en-US" dirty="0" smtClean="0"/>
              <a:t>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)) is differentiable at </a:t>
            </a:r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9"/>
          </p:nvPr>
        </p:nvSpPr>
        <p:spPr>
          <a:xfrm>
            <a:off x="722951" y="2047164"/>
            <a:ext cx="791949" cy="444296"/>
          </a:xfrm>
        </p:spPr>
        <p:txBody>
          <a:bodyPr/>
          <a:lstStyle/>
          <a:p>
            <a:r>
              <a:rPr lang="en-US" dirty="0"/>
              <a:t>and</a:t>
            </a:r>
            <a:endParaRPr lang="en-IN" dirty="0"/>
          </a:p>
        </p:txBody>
      </p:sp>
      <p:graphicFrame>
        <p:nvGraphicFramePr>
          <p:cNvPr id="20" name="Content Placeholder 19" descr="F prime"/>
          <p:cNvGraphicFramePr>
            <a:graphicFrameLocks noGrp="1" noChangeAspect="1"/>
          </p:cNvGraphicFramePr>
          <p:nvPr>
            <p:ph sz="quarter" idx="30"/>
            <p:extLst>
              <p:ext uri="{D42A27DB-BD31-4B8C-83A1-F6EECF244321}">
                <p14:modId xmlns:p14="http://schemas.microsoft.com/office/powerpoint/2010/main" val="4025698460"/>
              </p:ext>
            </p:extLst>
          </p:nvPr>
        </p:nvGraphicFramePr>
        <p:xfrm>
          <a:off x="1284048" y="2047164"/>
          <a:ext cx="352520" cy="305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952" name="Equation" r:id="rId5" imgW="190440" imgH="164880" progId="Equation.DSMT4">
                  <p:embed/>
                </p:oleObj>
              </mc:Choice>
              <mc:Fallback>
                <p:oleObj name="Equation" r:id="rId5" imgW="1904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84048" y="2047164"/>
                        <a:ext cx="352520" cy="305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quarter" idx="31"/>
          </p:nvPr>
        </p:nvSpPr>
        <p:spPr>
          <a:xfrm>
            <a:off x="1677512" y="2047164"/>
            <a:ext cx="5151438" cy="352590"/>
          </a:xfrm>
        </p:spPr>
        <p:txBody>
          <a:bodyPr/>
          <a:lstStyle/>
          <a:p>
            <a:r>
              <a:rPr lang="en-US" dirty="0"/>
              <a:t>is given by the </a:t>
            </a:r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32"/>
          </p:nvPr>
        </p:nvSpPr>
        <p:spPr>
          <a:xfrm>
            <a:off x="3061361" y="2691672"/>
            <a:ext cx="359391" cy="541013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1</a:t>
            </a: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21" name="Content Placeholder 20" descr="(F prime (x)) = (f prime(g(x)) * (g prime(x)))"/>
          <p:cNvGraphicFramePr>
            <a:graphicFrameLocks noGrp="1" noChangeAspect="1"/>
          </p:cNvGraphicFramePr>
          <p:nvPr>
            <p:ph sz="quarter" idx="33"/>
            <p:extLst>
              <p:ext uri="{D42A27DB-BD31-4B8C-83A1-F6EECF244321}">
                <p14:modId xmlns:p14="http://schemas.microsoft.com/office/powerpoint/2010/main" val="3280184743"/>
              </p:ext>
            </p:extLst>
          </p:nvPr>
        </p:nvGraphicFramePr>
        <p:xfrm>
          <a:off x="3802896" y="2623432"/>
          <a:ext cx="3253003" cy="510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953" name="Equation" r:id="rId7" imgW="3073320" imgH="482400" progId="Equation.DSMT4">
                  <p:embed/>
                </p:oleObj>
              </mc:Choice>
              <mc:Fallback>
                <p:oleObj name="Equation" r:id="rId7" imgW="30733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02896" y="2623432"/>
                        <a:ext cx="3253003" cy="510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13"/>
          <p:cNvSpPr>
            <a:spLocks noGrp="1"/>
          </p:cNvSpPr>
          <p:nvPr>
            <p:ph sz="quarter" idx="35"/>
          </p:nvPr>
        </p:nvSpPr>
        <p:spPr>
          <a:xfrm>
            <a:off x="736599" y="3596159"/>
            <a:ext cx="10850349" cy="8120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Leibniz notation, if</a:t>
            </a:r>
            <a:r>
              <a:rPr lang="fr-FR" dirty="0"/>
              <a:t> </a:t>
            </a:r>
            <a:r>
              <a:rPr lang="fr-FR" i="1" dirty="0"/>
              <a:t>y</a:t>
            </a:r>
            <a:r>
              <a:rPr lang="en-US" dirty="0"/>
              <a:t> 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) and </a:t>
            </a:r>
            <a:r>
              <a:rPr lang="en-US" i="1" dirty="0"/>
              <a:t>u</a:t>
            </a:r>
            <a:r>
              <a:rPr lang="en-US" dirty="0"/>
              <a:t> =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are both differentiable functions,</a:t>
            </a:r>
            <a:br>
              <a:rPr lang="en-US" dirty="0"/>
            </a:br>
            <a:r>
              <a:rPr lang="en-US" dirty="0" smtClean="0"/>
              <a:t>then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36"/>
          </p:nvPr>
        </p:nvSpPr>
        <p:spPr>
          <a:xfrm>
            <a:off x="3021795" y="4709787"/>
            <a:ext cx="433980" cy="546100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2</a:t>
            </a: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22" name="Content Placeholder 21" descr="((d y)∕(d x)) = ((d y)∕(d x))((d u)∕(d x))"/>
          <p:cNvGraphicFramePr>
            <a:graphicFrameLocks noGrp="1" noChangeAspect="1"/>
          </p:cNvGraphicFramePr>
          <p:nvPr>
            <p:ph sz="quarter" idx="37"/>
            <p:extLst>
              <p:ext uri="{D42A27DB-BD31-4B8C-83A1-F6EECF244321}">
                <p14:modId xmlns:p14="http://schemas.microsoft.com/office/powerpoint/2010/main" val="1677337108"/>
              </p:ext>
            </p:extLst>
          </p:nvPr>
        </p:nvGraphicFramePr>
        <p:xfrm>
          <a:off x="4160697" y="4496755"/>
          <a:ext cx="1696062" cy="786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954" name="Equation" r:id="rId9" imgW="1587240" imgH="736560" progId="Equation.DSMT4">
                  <p:embed/>
                </p:oleObj>
              </mc:Choice>
              <mc:Fallback>
                <p:oleObj name="Equation" r:id="rId9" imgW="158724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60697" y="4496755"/>
                        <a:ext cx="1696062" cy="786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989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0627C4-F52E-4A60-A1B6-B68717C0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Chain Rule (4 of 8)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1A66C0C8-BDCB-4BFF-8E49-1F6D1647E41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8257" y="1366154"/>
            <a:ext cx="8302504" cy="364715"/>
          </a:xfrm>
        </p:spPr>
        <p:txBody>
          <a:bodyPr/>
          <a:lstStyle/>
          <a:p>
            <a:r>
              <a:rPr lang="en-IN" dirty="0"/>
              <a:t>Formula 2 is easy to remember because if we think of</a:t>
            </a:r>
            <a:endParaRPr lang="en-US" dirty="0"/>
          </a:p>
        </p:txBody>
      </p:sp>
      <p:graphicFrame>
        <p:nvGraphicFramePr>
          <p:cNvPr id="17" name="Content Placeholder 16" descr="(dy∕du) and (du∕dx)">
            <a:extLst>
              <a:ext uri="{FF2B5EF4-FFF2-40B4-BE49-F238E27FC236}">
                <a16:creationId xmlns="" xmlns:a16="http://schemas.microsoft.com/office/drawing/2014/main" id="{15C92AA6-30CA-417B-BB7A-69C9AB6D7F69}"/>
              </a:ext>
            </a:extLst>
          </p:cNvPr>
          <p:cNvGraphicFramePr>
            <a:graphicFrameLocks noGrp="1" noChangeAspect="1"/>
          </p:cNvGraphicFramePr>
          <p:nvPr>
            <p:ph sz="quarter" idx="28"/>
            <p:extLst>
              <p:ext uri="{D42A27DB-BD31-4B8C-83A1-F6EECF244321}">
                <p14:modId xmlns:p14="http://schemas.microsoft.com/office/powerpoint/2010/main" val="2963974131"/>
              </p:ext>
            </p:extLst>
          </p:nvPr>
        </p:nvGraphicFramePr>
        <p:xfrm>
          <a:off x="8118941" y="1149908"/>
          <a:ext cx="15494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935" name="Equation" r:id="rId3" imgW="1612800" imgH="736560" progId="Equation.DSMT4">
                  <p:embed/>
                </p:oleObj>
              </mc:Choice>
              <mc:Fallback>
                <p:oleObj name="Equation" r:id="rId3" imgW="1612800" imgH="73656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="" xmlns:a16="http://schemas.microsoft.com/office/drawing/2014/main" id="{083BAC66-0141-47AE-8A95-5C6ACE433A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18941" y="1149908"/>
                        <a:ext cx="154940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45CCFF01-EA93-4E6F-98DB-9217E56E8EF9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9869009" y="1350813"/>
            <a:ext cx="1876212" cy="395395"/>
          </a:xfrm>
        </p:spPr>
        <p:txBody>
          <a:bodyPr/>
          <a:lstStyle/>
          <a:p>
            <a:r>
              <a:rPr lang="en-US" altLang="en-US" dirty="0"/>
              <a:t>as quotients,</a:t>
            </a:r>
            <a:endParaRPr lang="en-US" dirty="0"/>
          </a:p>
        </p:txBody>
      </p:sp>
      <p:sp>
        <p:nvSpPr>
          <p:cNvPr id="14" name="Content Placeholder 19">
            <a:extLst>
              <a:ext uri="{FF2B5EF4-FFF2-40B4-BE49-F238E27FC236}">
                <a16:creationId xmlns="" xmlns:a16="http://schemas.microsoft.com/office/drawing/2014/main" id="{AFFA047B-AD8C-494B-87D0-C656DC0EE1FC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738257" y="1779847"/>
            <a:ext cx="5535683" cy="364714"/>
          </a:xfrm>
        </p:spPr>
        <p:txBody>
          <a:bodyPr/>
          <a:lstStyle/>
          <a:p>
            <a:r>
              <a:rPr lang="en-US" altLang="en-US" dirty="0"/>
              <a:t>then we could cancel </a:t>
            </a:r>
            <a:r>
              <a:rPr lang="en-US" altLang="en-US" i="1" dirty="0"/>
              <a:t>du</a:t>
            </a:r>
            <a:r>
              <a:rPr lang="en-US" altLang="en-US" dirty="0"/>
              <a:t>.</a:t>
            </a:r>
            <a:endParaRPr lang="en-US" altLang="en-US" sz="12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2BC0E1BB-5683-4437-BC95-FF11ED1E53D8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666656" y="2696530"/>
            <a:ext cx="7529229" cy="316157"/>
          </a:xfrm>
        </p:spPr>
        <p:txBody>
          <a:bodyPr/>
          <a:lstStyle/>
          <a:p>
            <a:r>
              <a:rPr lang="en-US" altLang="en-US" dirty="0"/>
              <a:t>Remember, however, that </a:t>
            </a:r>
            <a:r>
              <a:rPr lang="en-US" altLang="en-US" i="1" dirty="0"/>
              <a:t>du</a:t>
            </a:r>
            <a:r>
              <a:rPr lang="en-US" altLang="en-US" dirty="0"/>
              <a:t> has not been defined and</a:t>
            </a:r>
          </a:p>
        </p:txBody>
      </p:sp>
      <p:graphicFrame>
        <p:nvGraphicFramePr>
          <p:cNvPr id="27" name="Content Placeholder 26" descr="(du∕dx)">
            <a:extLst>
              <a:ext uri="{FF2B5EF4-FFF2-40B4-BE49-F238E27FC236}">
                <a16:creationId xmlns="" xmlns:a16="http://schemas.microsoft.com/office/drawing/2014/main" id="{AABB82FA-2627-477B-ABDF-4D8E756315DD}"/>
              </a:ext>
            </a:extLst>
          </p:cNvPr>
          <p:cNvGraphicFramePr>
            <a:graphicFrameLocks noGrp="1" noChangeAspect="1"/>
          </p:cNvGraphicFramePr>
          <p:nvPr>
            <p:ph sz="quarter" idx="31"/>
            <p:extLst>
              <p:ext uri="{D42A27DB-BD31-4B8C-83A1-F6EECF244321}">
                <p14:modId xmlns:p14="http://schemas.microsoft.com/office/powerpoint/2010/main" val="1983926043"/>
              </p:ext>
            </p:extLst>
          </p:nvPr>
        </p:nvGraphicFramePr>
        <p:xfrm>
          <a:off x="8239547" y="2502800"/>
          <a:ext cx="414908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936" name="Equation" r:id="rId5" imgW="431640" imgH="736560" progId="Equation.DSMT4">
                  <p:embed/>
                </p:oleObj>
              </mc:Choice>
              <mc:Fallback>
                <p:oleObj name="Equation" r:id="rId5" imgW="431640" imgH="73656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="" xmlns:a16="http://schemas.microsoft.com/office/drawing/2014/main" id="{44E4245B-5253-48FD-8EF8-A5C63B5CA0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39547" y="2502800"/>
                        <a:ext cx="414908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ontent Placeholder 18">
            <a:extLst>
              <a:ext uri="{FF2B5EF4-FFF2-40B4-BE49-F238E27FC236}">
                <a16:creationId xmlns="" xmlns:a16="http://schemas.microsoft.com/office/drawing/2014/main" id="{5B924CE3-72B4-4304-863B-7E778B42A22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793068" y="2707300"/>
            <a:ext cx="1876211" cy="305387"/>
          </a:xfrm>
        </p:spPr>
        <p:txBody>
          <a:bodyPr/>
          <a:lstStyle/>
          <a:p>
            <a:r>
              <a:rPr lang="en-US" altLang="en-US" dirty="0"/>
              <a:t>should not be</a:t>
            </a:r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="" xmlns:a16="http://schemas.microsoft.com/office/drawing/2014/main" id="{AFFA047B-AD8C-494B-87D0-C656DC0EE1FC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666655" y="3166580"/>
            <a:ext cx="4996725" cy="398075"/>
          </a:xfrm>
        </p:spPr>
        <p:txBody>
          <a:bodyPr/>
          <a:lstStyle/>
          <a:p>
            <a:r>
              <a:rPr lang="en-IN" dirty="0"/>
              <a:t>considered</a:t>
            </a:r>
            <a:r>
              <a:rPr lang="en-US" altLang="en-US" dirty="0"/>
              <a:t> of as an actual quotient.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19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64A8E6-DE43-4C63-BC4C-91788A4D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457D18-3883-481A-89FD-56688E15934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1" y="1289051"/>
            <a:ext cx="635000" cy="304434"/>
          </a:xfrm>
        </p:spPr>
        <p:txBody>
          <a:bodyPr/>
          <a:lstStyle/>
          <a:p>
            <a:r>
              <a:rPr lang="en-US" dirty="0"/>
              <a:t>Find</a:t>
            </a:r>
          </a:p>
        </p:txBody>
      </p:sp>
      <p:graphicFrame>
        <p:nvGraphicFramePr>
          <p:cNvPr id="20" name="Content Placeholder 19" descr="F prime(x) if F(x) = sqrt((x^2) + 1).">
            <a:extLst>
              <a:ext uri="{FF2B5EF4-FFF2-40B4-BE49-F238E27FC236}">
                <a16:creationId xmlns="" xmlns:a16="http://schemas.microsoft.com/office/drawing/2014/main" id="{E985F205-0D92-4A4F-96F2-01A01BE64047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1033398200"/>
              </p:ext>
            </p:extLst>
          </p:nvPr>
        </p:nvGraphicFramePr>
        <p:xfrm>
          <a:off x="1420813" y="1163638"/>
          <a:ext cx="31940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464" name="Equation" r:id="rId3" imgW="2958840" imgH="520560" progId="Equation.DSMT4">
                  <p:embed/>
                </p:oleObj>
              </mc:Choice>
              <mc:Fallback>
                <p:oleObj name="Equation" r:id="rId3" imgW="2958840" imgH="52056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="" xmlns:a16="http://schemas.microsoft.com/office/drawing/2014/main" id="{B0D584B4-5BD6-4BA7-BEBF-EAA00ABF48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0813" y="1163638"/>
                        <a:ext cx="3194050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CC5F420-C060-41D2-AFD6-D28DD31FA66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599" y="1889126"/>
            <a:ext cx="6128657" cy="855364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79C2"/>
                </a:solidFill>
              </a:rPr>
              <a:t>Solution 1:</a:t>
            </a:r>
          </a:p>
          <a:p>
            <a:pPr>
              <a:defRPr/>
            </a:pPr>
            <a:r>
              <a:rPr lang="en-US" dirty="0"/>
              <a:t>(Using </a:t>
            </a:r>
            <a:r>
              <a:rPr lang="en-IN" dirty="0"/>
              <a:t>Formula 1</a:t>
            </a:r>
            <a:r>
              <a:rPr lang="en-US" dirty="0"/>
              <a:t>): We have expressed </a:t>
            </a:r>
            <a:r>
              <a:rPr lang="en-US" i="1" dirty="0"/>
              <a:t>F</a:t>
            </a:r>
            <a:r>
              <a:rPr lang="en-US" dirty="0"/>
              <a:t> as</a:t>
            </a:r>
          </a:p>
        </p:txBody>
      </p:sp>
      <p:graphicFrame>
        <p:nvGraphicFramePr>
          <p:cNvPr id="22" name="Content Placeholder 21" descr="F(x) = (f of g) = f(g(x)) where">
            <a:extLst>
              <a:ext uri="{FF2B5EF4-FFF2-40B4-BE49-F238E27FC236}">
                <a16:creationId xmlns="" xmlns:a16="http://schemas.microsoft.com/office/drawing/2014/main" id="{DB7A28AE-1485-447C-881F-7EF073C57769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3691146917"/>
              </p:ext>
            </p:extLst>
          </p:nvPr>
        </p:nvGraphicFramePr>
        <p:xfrm>
          <a:off x="6869832" y="2300911"/>
          <a:ext cx="39592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465" name="Equation" r:id="rId5" imgW="4038480" imgH="482400" progId="Equation.DSMT4">
                  <p:embed/>
                </p:oleObj>
              </mc:Choice>
              <mc:Fallback>
                <p:oleObj name="Equation" r:id="rId5" imgW="4038480" imgH="48240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="" xmlns:a16="http://schemas.microsoft.com/office/drawing/2014/main" id="{48BD16A4-2561-407A-8233-34374D399A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69832" y="2300911"/>
                        <a:ext cx="3959225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Content Placeholder 23" descr="F(u) = sqrt (u) and g(x) = (x^2) + 1">
            <a:extLst>
              <a:ext uri="{FF2B5EF4-FFF2-40B4-BE49-F238E27FC236}">
                <a16:creationId xmlns="" xmlns:a16="http://schemas.microsoft.com/office/drawing/2014/main" id="{0319CC8C-A63D-4C8B-98B6-758411FF45C6}"/>
              </a:ext>
            </a:extLst>
          </p:cNvPr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59968383"/>
              </p:ext>
            </p:extLst>
          </p:nvPr>
        </p:nvGraphicFramePr>
        <p:xfrm>
          <a:off x="739775" y="2779713"/>
          <a:ext cx="37846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466" name="Equation" r:id="rId7" imgW="3936960" imgH="469800" progId="Equation.DSMT4">
                  <p:embed/>
                </p:oleObj>
              </mc:Choice>
              <mc:Fallback>
                <p:oleObj name="Equation" r:id="rId7" imgW="3936960" imgH="46980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="" xmlns:a16="http://schemas.microsoft.com/office/drawing/2014/main" id="{9795BE1D-5A22-42A2-9364-BBB064155B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9775" y="2779713"/>
                        <a:ext cx="3784600" cy="452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7926400C-1447-4D32-8CC9-B64E9F08FAB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91932" y="3486517"/>
            <a:ext cx="871208" cy="337544"/>
          </a:xfrm>
        </p:spPr>
        <p:txBody>
          <a:bodyPr/>
          <a:lstStyle/>
          <a:p>
            <a:r>
              <a:rPr lang="en-US" dirty="0"/>
              <a:t>Since</a:t>
            </a:r>
          </a:p>
        </p:txBody>
      </p:sp>
      <p:graphicFrame>
        <p:nvGraphicFramePr>
          <p:cNvPr id="26" name="Content Placeholder 25" descr="(f prime (u) = ((1∕2) (u^(negative(1∕2)))) =  (1∕(2(sqrt(u)))) and g prime(x) = 2 x">
            <a:extLst>
              <a:ext uri="{FF2B5EF4-FFF2-40B4-BE49-F238E27FC236}">
                <a16:creationId xmlns="" xmlns:a16="http://schemas.microsoft.com/office/drawing/2014/main" id="{934F5C2B-7157-4BFB-866F-14DF34AB596A}"/>
              </a:ext>
            </a:extLst>
          </p:cNvPr>
          <p:cNvGraphicFramePr>
            <a:graphicFrameLocks noGrp="1" noChangeAspect="1"/>
          </p:cNvGraphicFramePr>
          <p:nvPr>
            <p:ph sz="quarter" idx="29"/>
            <p:extLst>
              <p:ext uri="{D42A27DB-BD31-4B8C-83A1-F6EECF244321}">
                <p14:modId xmlns:p14="http://schemas.microsoft.com/office/powerpoint/2010/main" val="3599060423"/>
              </p:ext>
            </p:extLst>
          </p:nvPr>
        </p:nvGraphicFramePr>
        <p:xfrm>
          <a:off x="2632075" y="3543634"/>
          <a:ext cx="5294086" cy="85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467" name="Equation" r:id="rId9" imgW="5346360" imgH="863280" progId="Equation.DSMT4">
                  <p:embed/>
                </p:oleObj>
              </mc:Choice>
              <mc:Fallback>
                <p:oleObj name="Equation" r:id="rId9" imgW="5346360" imgH="86328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="" xmlns:a16="http://schemas.microsoft.com/office/drawing/2014/main" id="{01A3ED33-73CD-47F3-9D3E-6B25C39396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32075" y="3543634"/>
                        <a:ext cx="5294086" cy="855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EC6CD01D-D34B-471F-A7B4-0684FCAE7C3B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736599" y="4676917"/>
            <a:ext cx="1208315" cy="337545"/>
          </a:xfrm>
        </p:spPr>
        <p:txBody>
          <a:bodyPr/>
          <a:lstStyle/>
          <a:p>
            <a:r>
              <a:rPr lang="en-US" dirty="0"/>
              <a:t>we have</a:t>
            </a:r>
          </a:p>
        </p:txBody>
      </p:sp>
      <p:graphicFrame>
        <p:nvGraphicFramePr>
          <p:cNvPr id="28" name="Content Placeholder 27" descr="F prime (x) = f prime (g(x)) times g prime (x)">
            <a:extLst>
              <a:ext uri="{FF2B5EF4-FFF2-40B4-BE49-F238E27FC236}">
                <a16:creationId xmlns="" xmlns:a16="http://schemas.microsoft.com/office/drawing/2014/main" id="{DACCC58F-1A3A-4FE7-84E2-D33811183EA3}"/>
              </a:ext>
            </a:extLst>
          </p:cNvPr>
          <p:cNvGraphicFramePr>
            <a:graphicFrameLocks noGrp="1" noChangeAspect="1"/>
          </p:cNvGraphicFramePr>
          <p:nvPr>
            <p:ph sz="quarter" idx="31"/>
            <p:extLst>
              <p:ext uri="{D42A27DB-BD31-4B8C-83A1-F6EECF244321}">
                <p14:modId xmlns:p14="http://schemas.microsoft.com/office/powerpoint/2010/main" val="2488770594"/>
              </p:ext>
            </p:extLst>
          </p:nvPr>
        </p:nvGraphicFramePr>
        <p:xfrm>
          <a:off x="2551828" y="4659681"/>
          <a:ext cx="3048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468" name="Equation" r:id="rId11" imgW="3047760" imgH="482400" progId="Equation.DSMT4">
                  <p:embed/>
                </p:oleObj>
              </mc:Choice>
              <mc:Fallback>
                <p:oleObj name="Equation" r:id="rId11" imgW="3047760" imgH="48240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="" xmlns:a16="http://schemas.microsoft.com/office/drawing/2014/main" id="{9AC4F516-4EFC-4684-9B9F-2ADEB15493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51828" y="4659681"/>
                        <a:ext cx="3048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Content Placeholder 29" descr="= (1∕2sqrt((x^2) + 1)) times 2 x = (x∕sqrt((x^2) + 1))">
            <a:extLst>
              <a:ext uri="{FF2B5EF4-FFF2-40B4-BE49-F238E27FC236}">
                <a16:creationId xmlns="" xmlns:a16="http://schemas.microsoft.com/office/drawing/2014/main" id="{1885A936-FF32-49EA-B0D9-BC192A2136DE}"/>
              </a:ext>
            </a:extLst>
          </p:cNvPr>
          <p:cNvGraphicFramePr>
            <a:graphicFrameLocks noGrp="1" noChangeAspect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val="3190714767"/>
              </p:ext>
            </p:extLst>
          </p:nvPr>
        </p:nvGraphicFramePr>
        <p:xfrm>
          <a:off x="3367907" y="5334000"/>
          <a:ext cx="349091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469" name="Equation" r:id="rId13" imgW="3276360" imgH="825480" progId="Equation.DSMT4">
                  <p:embed/>
                </p:oleObj>
              </mc:Choice>
              <mc:Fallback>
                <p:oleObj name="Equation" r:id="rId13" imgW="3276360" imgH="825480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="" xmlns:a16="http://schemas.microsoft.com/office/drawing/2014/main" id="{B2E55B81-619A-46C9-BBDE-2F4CBC63D2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67907" y="5334000"/>
                        <a:ext cx="3490912" cy="87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9544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4A12EB-5F22-47DC-828D-AA960737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1 – Solution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998718-2DBB-4D5D-9B77-3F3C11385BA3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3852181" cy="367165"/>
          </a:xfrm>
        </p:spPr>
        <p:txBody>
          <a:bodyPr/>
          <a:lstStyle/>
          <a:p>
            <a:r>
              <a:rPr lang="en-US" altLang="en-US" dirty="0"/>
              <a:t>(Using </a:t>
            </a:r>
            <a:r>
              <a:rPr lang="en-IN" dirty="0"/>
              <a:t>Formula 2</a:t>
            </a:r>
            <a:r>
              <a:rPr lang="en-US" altLang="en-US" dirty="0"/>
              <a:t>): If we let</a:t>
            </a:r>
            <a:endParaRPr lang="en-US" dirty="0"/>
          </a:p>
        </p:txBody>
      </p:sp>
      <p:graphicFrame>
        <p:nvGraphicFramePr>
          <p:cNvPr id="20" name="Content Placeholder 19" descr="u = (x^2) + 1 and y = sqrt(u), then">
            <a:extLst>
              <a:ext uri="{FF2B5EF4-FFF2-40B4-BE49-F238E27FC236}">
                <a16:creationId xmlns="" xmlns:a16="http://schemas.microsoft.com/office/drawing/2014/main" id="{C594BFB4-B06B-40B2-8BB2-B7624540F365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4019572300"/>
              </p:ext>
            </p:extLst>
          </p:nvPr>
        </p:nvGraphicFramePr>
        <p:xfrm>
          <a:off x="4589463" y="1223963"/>
          <a:ext cx="360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40" name="Equation" r:id="rId3" imgW="3606480" imgH="431640" progId="Equation.DSMT4">
                  <p:embed/>
                </p:oleObj>
              </mc:Choice>
              <mc:Fallback>
                <p:oleObj name="Equation" r:id="rId3" imgW="3606480" imgH="43164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="" xmlns:a16="http://schemas.microsoft.com/office/drawing/2014/main" id="{BD5AC1AF-F789-44B3-B415-28C1015D9E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9463" y="1223963"/>
                        <a:ext cx="3606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Content Placeholder 21" descr="F prime(x) = ((d y)∕(d u))((d u)∕(d x))&#10;=  (1∕(2(sqrt(u)))(2x)&#10;= (1∕(2(sqrt((x^2) + 1)))) (2x)&#10;= (x∕(sqrt((x^2) + 1)))">
            <a:extLst>
              <a:ext uri="{FF2B5EF4-FFF2-40B4-BE49-F238E27FC236}">
                <a16:creationId xmlns="" xmlns:a16="http://schemas.microsoft.com/office/drawing/2014/main" id="{BBB1FA10-F640-4D51-B6D4-E1ACC42EE667}"/>
              </a:ext>
            </a:extLst>
          </p:cNvPr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1607311973"/>
              </p:ext>
            </p:extLst>
          </p:nvPr>
        </p:nvGraphicFramePr>
        <p:xfrm>
          <a:off x="4040442" y="1888660"/>
          <a:ext cx="3240695" cy="3125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41" name="Equation" r:id="rId5" imgW="3581280" imgH="3454200" progId="Equation.DSMT4">
                  <p:embed/>
                </p:oleObj>
              </mc:Choice>
              <mc:Fallback>
                <p:oleObj name="Equation" r:id="rId5" imgW="3581280" imgH="345420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="" xmlns:a16="http://schemas.microsoft.com/office/drawing/2014/main" id="{FC2323DE-4031-476F-80E2-AEE92140E9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40442" y="1888660"/>
                        <a:ext cx="3240695" cy="3125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0872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B747CD-9F46-43B0-93D3-85B3D98E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Chain Rule (5 of 8)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9254DE-2125-48FC-9DA6-456276D9B80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599" y="1289050"/>
            <a:ext cx="6955971" cy="293007"/>
          </a:xfrm>
        </p:spPr>
        <p:txBody>
          <a:bodyPr/>
          <a:lstStyle/>
          <a:p>
            <a:r>
              <a:rPr lang="en-US" altLang="en-US" dirty="0"/>
              <a:t>When using Formula 2 we should bear in mind that</a:t>
            </a:r>
            <a:endParaRPr lang="en-US" dirty="0"/>
          </a:p>
        </p:txBody>
      </p:sp>
      <p:graphicFrame>
        <p:nvGraphicFramePr>
          <p:cNvPr id="20" name="Content Placeholder 19" descr="(dy∕dx)">
            <a:extLst>
              <a:ext uri="{FF2B5EF4-FFF2-40B4-BE49-F238E27FC236}">
                <a16:creationId xmlns="" xmlns:a16="http://schemas.microsoft.com/office/drawing/2014/main" id="{F9F552CF-C896-4E15-85ED-34A8CA8E00CC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1991534988"/>
              </p:ext>
            </p:extLst>
          </p:nvPr>
        </p:nvGraphicFramePr>
        <p:xfrm>
          <a:off x="7815263" y="1098550"/>
          <a:ext cx="4095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56" name="Equation" r:id="rId3" imgW="431640" imgH="736560" progId="Equation.DSMT4">
                  <p:embed/>
                </p:oleObj>
              </mc:Choice>
              <mc:Fallback>
                <p:oleObj name="Equation" r:id="rId3" imgW="431640" imgH="73656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="" xmlns:a16="http://schemas.microsoft.com/office/drawing/2014/main" id="{8D2DA7A2-3E6B-42C7-B635-F70C85D88E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15263" y="1098550"/>
                        <a:ext cx="409575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0E37E60-EBAB-496E-AB8D-5C7F7B3A34E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8381983" y="1277796"/>
            <a:ext cx="3104312" cy="348331"/>
          </a:xfrm>
        </p:spPr>
        <p:txBody>
          <a:bodyPr/>
          <a:lstStyle/>
          <a:p>
            <a:r>
              <a:rPr lang="en-US" altLang="en-US" dirty="0"/>
              <a:t>refers to the derivative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B4D9E83-F731-47BC-87AF-B3E8299525EE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1831654"/>
            <a:ext cx="10718800" cy="293007"/>
          </a:xfrm>
        </p:spPr>
        <p:txBody>
          <a:bodyPr/>
          <a:lstStyle/>
          <a:p>
            <a:r>
              <a:rPr lang="en-US" altLang="en-US" dirty="0"/>
              <a:t>of </a:t>
            </a:r>
            <a:r>
              <a:rPr lang="en-US" altLang="en-US" i="1" dirty="0"/>
              <a:t>y</a:t>
            </a:r>
            <a:r>
              <a:rPr lang="en-US" altLang="en-US" dirty="0"/>
              <a:t> when </a:t>
            </a:r>
            <a:r>
              <a:rPr lang="en-US" altLang="en-US" i="1" dirty="0"/>
              <a:t>y</a:t>
            </a:r>
            <a:r>
              <a:rPr lang="en-US" altLang="en-US" dirty="0"/>
              <a:t> is considered as a function of </a:t>
            </a:r>
            <a:r>
              <a:rPr lang="en-US" altLang="en-US" i="1" dirty="0"/>
              <a:t>x</a:t>
            </a:r>
            <a:r>
              <a:rPr lang="en-US" altLang="en-US" dirty="0"/>
              <a:t> (the derivative of </a:t>
            </a:r>
            <a:r>
              <a:rPr lang="en-US" altLang="en-US" i="1" dirty="0"/>
              <a:t>y</a:t>
            </a:r>
            <a:r>
              <a:rPr lang="en-US" altLang="en-US" dirty="0"/>
              <a:t> with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95F32FB1-F23B-4C9B-ABBC-CAC0F8A6DCDA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1" y="2368577"/>
            <a:ext cx="3009490" cy="409314"/>
          </a:xfrm>
        </p:spPr>
        <p:txBody>
          <a:bodyPr/>
          <a:lstStyle/>
          <a:p>
            <a:r>
              <a:rPr lang="en-US" altLang="en-US" dirty="0"/>
              <a:t>respect to </a:t>
            </a:r>
            <a:r>
              <a:rPr lang="en-US" altLang="en-US" i="1" dirty="0"/>
              <a:t>x</a:t>
            </a:r>
            <a:r>
              <a:rPr lang="en-US" altLang="en-US" dirty="0"/>
              <a:t>), whereas</a:t>
            </a:r>
            <a:endParaRPr lang="en-US" dirty="0"/>
          </a:p>
        </p:txBody>
      </p:sp>
      <p:graphicFrame>
        <p:nvGraphicFramePr>
          <p:cNvPr id="22" name="Content Placeholder 21" descr="(dy/du)">
            <a:extLst>
              <a:ext uri="{FF2B5EF4-FFF2-40B4-BE49-F238E27FC236}">
                <a16:creationId xmlns="" xmlns:a16="http://schemas.microsoft.com/office/drawing/2014/main" id="{AF0606C7-10D5-4585-8E8E-9254F851D192}"/>
              </a:ext>
            </a:extLst>
          </p:cNvPr>
          <p:cNvGraphicFramePr>
            <a:graphicFrameLocks noGrp="1" noChangeAspect="1"/>
          </p:cNvGraphicFramePr>
          <p:nvPr>
            <p:ph sz="quarter" idx="28"/>
            <p:extLst>
              <p:ext uri="{D42A27DB-BD31-4B8C-83A1-F6EECF244321}">
                <p14:modId xmlns:p14="http://schemas.microsoft.com/office/powerpoint/2010/main" val="415920821"/>
              </p:ext>
            </p:extLst>
          </p:nvPr>
        </p:nvGraphicFramePr>
        <p:xfrm>
          <a:off x="3860800" y="2187575"/>
          <a:ext cx="407988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57" name="Equation" r:id="rId5" imgW="431640" imgH="736560" progId="Equation.DSMT4">
                  <p:embed/>
                </p:oleObj>
              </mc:Choice>
              <mc:Fallback>
                <p:oleObj name="Equation" r:id="rId5" imgW="431640" imgH="73656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="" xmlns:a16="http://schemas.microsoft.com/office/drawing/2014/main" id="{03ED47F9-9879-4B2B-9FD7-C0AE4CB84B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60800" y="2187575"/>
                        <a:ext cx="407988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09444C6E-B298-4081-9479-566B1EB1DC88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4416975" y="2358857"/>
            <a:ext cx="7143060" cy="302728"/>
          </a:xfrm>
        </p:spPr>
        <p:txBody>
          <a:bodyPr/>
          <a:lstStyle/>
          <a:p>
            <a:r>
              <a:rPr lang="en-US" altLang="en-US" dirty="0"/>
              <a:t>refers to the derivative of </a:t>
            </a:r>
            <a:r>
              <a:rPr lang="en-US" altLang="en-US" i="1" dirty="0"/>
              <a:t>y</a:t>
            </a:r>
            <a:r>
              <a:rPr lang="en-US" altLang="en-US" dirty="0"/>
              <a:t> when considered as 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A3D9B142-3253-4469-A69F-363A37761038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736599" y="2952347"/>
            <a:ext cx="10718801" cy="302728"/>
          </a:xfrm>
        </p:spPr>
        <p:txBody>
          <a:bodyPr/>
          <a:lstStyle/>
          <a:p>
            <a:r>
              <a:rPr lang="en-US" altLang="en-US" dirty="0"/>
              <a:t>a function of </a:t>
            </a:r>
            <a:r>
              <a:rPr lang="en-US" altLang="en-US" i="1" dirty="0"/>
              <a:t>u</a:t>
            </a:r>
            <a:r>
              <a:rPr lang="en-US" altLang="en-US" dirty="0"/>
              <a:t> (the derivative of </a:t>
            </a:r>
            <a:r>
              <a:rPr lang="en-US" altLang="en-US" i="1" dirty="0"/>
              <a:t>y</a:t>
            </a:r>
            <a:r>
              <a:rPr lang="en-US" altLang="en-US" dirty="0"/>
              <a:t> with respect to </a:t>
            </a:r>
            <a:r>
              <a:rPr lang="en-US" altLang="en-US" i="1" dirty="0"/>
              <a:t>u</a:t>
            </a:r>
            <a:r>
              <a:rPr lang="en-US" altLang="en-US" dirty="0"/>
              <a:t>). For instance, in Example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EE386A57-C5D8-483F-84E8-055B583BC6D4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36600" y="3408787"/>
            <a:ext cx="5353050" cy="302729"/>
          </a:xfrm>
        </p:spPr>
        <p:txBody>
          <a:bodyPr/>
          <a:lstStyle/>
          <a:p>
            <a:r>
              <a:rPr lang="en-US" altLang="en-US" dirty="0"/>
              <a:t>1, </a:t>
            </a:r>
            <a:r>
              <a:rPr lang="en-US" altLang="en-US" i="1" dirty="0"/>
              <a:t>y</a:t>
            </a:r>
            <a:r>
              <a:rPr lang="en-US" altLang="en-US" dirty="0"/>
              <a:t> can be considered as a function of </a:t>
            </a:r>
            <a:endParaRPr lang="en-US" dirty="0"/>
          </a:p>
        </p:txBody>
      </p:sp>
      <p:graphicFrame>
        <p:nvGraphicFramePr>
          <p:cNvPr id="24" name="Content Placeholder 23" descr="x = (y = sqrt((x^2) + 1))">
            <a:extLst>
              <a:ext uri="{FF2B5EF4-FFF2-40B4-BE49-F238E27FC236}">
                <a16:creationId xmlns="" xmlns:a16="http://schemas.microsoft.com/office/drawing/2014/main" id="{0ED17710-C834-4876-8E4B-7B56BD5098B9}"/>
              </a:ext>
            </a:extLst>
          </p:cNvPr>
          <p:cNvGraphicFramePr>
            <a:graphicFrameLocks noGrp="1" noChangeAspect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val="17059597"/>
              </p:ext>
            </p:extLst>
          </p:nvPr>
        </p:nvGraphicFramePr>
        <p:xfrm>
          <a:off x="6072188" y="3279775"/>
          <a:ext cx="20161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58" name="Equation" r:id="rId7" imgW="2234880" imgH="660240" progId="Equation.DSMT4">
                  <p:embed/>
                </p:oleObj>
              </mc:Choice>
              <mc:Fallback>
                <p:oleObj name="Equation" r:id="rId7" imgW="2234880" imgH="66024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="" xmlns:a16="http://schemas.microsoft.com/office/drawing/2014/main" id="{757FC422-DD15-4DBD-9E3C-C322FF3379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72188" y="3279775"/>
                        <a:ext cx="2016125" cy="59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001D7080-E353-45D3-B284-E4E19902CEEB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210665" y="3394314"/>
            <a:ext cx="3349370" cy="317202"/>
          </a:xfrm>
        </p:spPr>
        <p:txBody>
          <a:bodyPr/>
          <a:lstStyle/>
          <a:p>
            <a:r>
              <a:rPr lang="en-US" altLang="en-US" dirty="0"/>
              <a:t>and also as a function of</a:t>
            </a:r>
            <a:endParaRPr lang="en-US" dirty="0"/>
          </a:p>
        </p:txBody>
      </p:sp>
      <p:graphicFrame>
        <p:nvGraphicFramePr>
          <p:cNvPr id="26" name="Content Placeholder 25" descr="u(y = sqrt(u)).">
            <a:extLst>
              <a:ext uri="{FF2B5EF4-FFF2-40B4-BE49-F238E27FC236}">
                <a16:creationId xmlns="" xmlns:a16="http://schemas.microsoft.com/office/drawing/2014/main" id="{C752B57C-5EF4-418A-9B60-478FF56D58E2}"/>
              </a:ext>
            </a:extLst>
          </p:cNvPr>
          <p:cNvGraphicFramePr>
            <a:graphicFrameLocks noGrp="1" noChangeAspect="1"/>
          </p:cNvGraphicFramePr>
          <p:nvPr>
            <p:ph sz="quarter" idx="34"/>
            <p:extLst>
              <p:ext uri="{D42A27DB-BD31-4B8C-83A1-F6EECF244321}">
                <p14:modId xmlns:p14="http://schemas.microsoft.com/office/powerpoint/2010/main" val="1573334632"/>
              </p:ext>
            </p:extLst>
          </p:nvPr>
        </p:nvGraphicFramePr>
        <p:xfrm>
          <a:off x="738188" y="3827463"/>
          <a:ext cx="1485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59" name="Equation" r:id="rId9" imgW="1485720" imgH="583920" progId="Equation.DSMT4">
                  <p:embed/>
                </p:oleObj>
              </mc:Choice>
              <mc:Fallback>
                <p:oleObj name="Equation" r:id="rId9" imgW="1485720" imgH="58392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="" xmlns:a16="http://schemas.microsoft.com/office/drawing/2014/main" id="{681F3284-1DA0-4273-8A1C-5329D9562E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8188" y="3827463"/>
                        <a:ext cx="14859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14">
            <a:extLst>
              <a:ext uri="{FF2B5EF4-FFF2-40B4-BE49-F238E27FC236}">
                <a16:creationId xmlns="" xmlns:a16="http://schemas.microsoft.com/office/drawing/2014/main" id="{25B20133-03F8-4B81-A2A5-8E13DC61FB1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736600" y="4518260"/>
            <a:ext cx="1357671" cy="302729"/>
          </a:xfrm>
        </p:spPr>
        <p:txBody>
          <a:bodyPr/>
          <a:lstStyle/>
          <a:p>
            <a:r>
              <a:rPr lang="en-US" altLang="en-US" dirty="0"/>
              <a:t>Note that</a:t>
            </a:r>
          </a:p>
        </p:txBody>
      </p:sp>
      <p:graphicFrame>
        <p:nvGraphicFramePr>
          <p:cNvPr id="28" name="Content Placeholder 27" descr="((d y)∕(d x)) = (F prime(x)) = (x∕(sqrt((x^2) + 1))) whereas ((d y)∕(d u)) = (f prime (u)) = (1∕(2 (sqrt(u))))">
            <a:extLst>
              <a:ext uri="{FF2B5EF4-FFF2-40B4-BE49-F238E27FC236}">
                <a16:creationId xmlns="" xmlns:a16="http://schemas.microsoft.com/office/drawing/2014/main" id="{CDC84817-02DC-48D4-BD44-03D0986008FA}"/>
              </a:ext>
            </a:extLst>
          </p:cNvPr>
          <p:cNvGraphicFramePr>
            <a:graphicFrameLocks noGrp="1" noChangeAspect="1"/>
          </p:cNvGraphicFramePr>
          <p:nvPr>
            <p:ph sz="quarter" idx="36"/>
            <p:extLst>
              <p:ext uri="{D42A27DB-BD31-4B8C-83A1-F6EECF244321}">
                <p14:modId xmlns:p14="http://schemas.microsoft.com/office/powerpoint/2010/main" val="1033056208"/>
              </p:ext>
            </p:extLst>
          </p:nvPr>
        </p:nvGraphicFramePr>
        <p:xfrm>
          <a:off x="2347913" y="4976813"/>
          <a:ext cx="6265862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60" name="Equation" r:id="rId11" imgW="6476760" imgH="825480" progId="Equation.DSMT4">
                  <p:embed/>
                </p:oleObj>
              </mc:Choice>
              <mc:Fallback>
                <p:oleObj name="Equation" r:id="rId11" imgW="6476760" imgH="82548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="" xmlns:a16="http://schemas.microsoft.com/office/drawing/2014/main" id="{717834CC-88ED-4C06-8DE3-52EF2F5808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47913" y="4976813"/>
                        <a:ext cx="6265862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887041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5D52E595BC2A47A3DCA88123D2A30D" ma:contentTypeVersion="35" ma:contentTypeDescription="Create a new document." ma:contentTypeScope="" ma:versionID="4c660e2e17d3ab93da6a423d8c1d122d">
  <xsd:schema xmlns:xsd="http://www.w3.org/2001/XMLSchema" xmlns:xs="http://www.w3.org/2001/XMLSchema" xmlns:p="http://schemas.microsoft.com/office/2006/metadata/properties" xmlns:ns2="a4d2ff27-a226-42e2-a79e-c1ae662d212e" xmlns:ns3="f856fc18-c0f7-462c-a53d-fc2610d0c4c8" xmlns:ns4="a3520c62-91d1-4715-93cb-6b6cc6733a1f" targetNamespace="http://schemas.microsoft.com/office/2006/metadata/properties" ma:root="true" ma:fieldsID="59feb48a41e2f3269242cbc893d6fc9a" ns2:_="" ns3:_="" ns4:_="">
    <xsd:import namespace="a4d2ff27-a226-42e2-a79e-c1ae662d212e"/>
    <xsd:import namespace="f856fc18-c0f7-462c-a53d-fc2610d0c4c8"/>
    <xsd:import namespace="a3520c62-91d1-4715-93cb-6b6cc6733a1f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Review_x0020_Notes" minOccurs="0"/>
                <xsd:element ref="ns3:Source_x0020_File_x0020_Only" minOccurs="0"/>
                <xsd:element ref="ns3:SPM_x0020_Definitions_x0020_Doc" minOccurs="0"/>
                <xsd:element ref="ns3:Also_x0020_on_x0020_Doc_x0020_Center" minOccurs="0"/>
                <xsd:element ref="ns3:E2E" minOccurs="0"/>
                <xsd:element ref="ns3:Function" minOccurs="0"/>
                <xsd:element ref="ns3:Topic2" minOccurs="0"/>
                <xsd:element ref="ns3:Sub_x002d_Topic2" minOccurs="0"/>
                <xsd:element ref="ns3:Current_x0020_Vrs_x002e__x0020_Date" minOccurs="0"/>
                <xsd:element ref="ns3:Owner" minOccurs="0"/>
                <xsd:element ref="ns3:Doc_x0020_Type2" minOccurs="0"/>
                <xsd:element ref="ns3:_x0031_e_x0020_Audience" minOccurs="0"/>
                <xsd:element ref="ns3:Product_x0020_Delivery_x0020_Format" minOccurs="0"/>
                <xsd:element ref="ns3:Product_x0020_Type_x0028_s_x0029_" minOccurs="0"/>
                <xsd:element ref="ns3:System_x0028_s_x0029_" minOccurs="0"/>
                <xsd:element ref="ns3:Software" minOccurs="0"/>
                <xsd:element ref="ns3:Screen" minOccurs="0"/>
                <xsd:element ref="ns3:Component_x0028_s_x0029_" minOccurs="0"/>
                <xsd:element ref="ns4:_dlc_DocIdUrl" minOccurs="0"/>
                <xsd:element ref="ns4:_dlc_DocId" minOccurs="0"/>
                <xsd:element ref="ns4:_dlc_DocIdPersistId" minOccurs="0"/>
                <xsd:element ref="ns3:Portfoli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d2ff27-a226-42e2-a79e-c1ae662d212e" elementFormDefault="qualified">
    <xsd:import namespace="http://schemas.microsoft.com/office/2006/documentManagement/types"/>
    <xsd:import namespace="http://schemas.microsoft.com/office/infopath/2007/PartnerControls"/>
    <xsd:element name="Description0" ma:index="2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56fc18-c0f7-462c-a53d-fc2610d0c4c8" elementFormDefault="qualified">
    <xsd:import namespace="http://schemas.microsoft.com/office/2006/documentManagement/types"/>
    <xsd:import namespace="http://schemas.microsoft.com/office/infopath/2007/PartnerControls"/>
    <xsd:element name="Review_x0020_Notes" ma:index="3" nillable="true" ma:displayName="Review Notes" ma:internalName="Review_x0020_Notes">
      <xsd:simpleType>
        <xsd:restriction base="dms:Text">
          <xsd:maxLength value="255"/>
        </xsd:restriction>
      </xsd:simpleType>
    </xsd:element>
    <xsd:element name="Source_x0020_File_x0020_Only" ma:index="4" nillable="true" ma:displayName="Source File Only" ma:default="0" ma:internalName="Source_x0020_File_x0020_Only">
      <xsd:simpleType>
        <xsd:restriction base="dms:Boolean"/>
      </xsd:simpleType>
    </xsd:element>
    <xsd:element name="SPM_x0020_Definitions_x0020_Doc" ma:index="5" nillable="true" ma:displayName="SPM Definitions Doc" ma:default="0" ma:description="Documents that are referenced in scales vendor pricing definition documentation." ma:internalName="SPM_x0020_Definitions_x0020_Doc">
      <xsd:simpleType>
        <xsd:restriction base="dms:Boolean"/>
      </xsd:simpleType>
    </xsd:element>
    <xsd:element name="Also_x0020_on_x0020_Doc_x0020_Center" ma:index="6" nillable="true" ma:displayName="Shared Doc" ma:default="0" ma:internalName="Also_x0020_on_x0020_Doc_x0020_Center">
      <xsd:simpleType>
        <xsd:restriction base="dms:Boolean"/>
      </xsd:simpleType>
    </xsd:element>
    <xsd:element name="E2E" ma:index="7" nillable="true" ma:displayName="Outsourced Services" ma:default="0" ma:internalName="E2E">
      <xsd:simpleType>
        <xsd:restriction base="dms:Boolean"/>
      </xsd:simpleType>
    </xsd:element>
    <xsd:element name="Function" ma:index="8" nillable="true" ma:displayName="Function" ma:format="Dropdown" ma:internalName="Function">
      <xsd:simpleType>
        <xsd:restriction base="dms:Choice">
          <xsd:enumeration value="Product Setup"/>
          <xsd:enumeration value="Asset Selection"/>
          <xsd:enumeration value="Product Funding"/>
          <xsd:enumeration value="Content Authoring"/>
          <xsd:enumeration value="Content Development"/>
          <xsd:enumeration value="Content Design"/>
          <xsd:enumeration value="Content Clearance"/>
          <xsd:enumeration value="Content Production"/>
          <xsd:enumeration value="Project Management"/>
          <xsd:enumeration value="Content Finalization"/>
          <xsd:enumeration value="Product Closeout Activities"/>
          <xsd:enumeration value="Content Revision and Reprint"/>
          <xsd:enumeration value="General Reference"/>
        </xsd:restriction>
      </xsd:simpleType>
    </xsd:element>
    <xsd:element name="Topic2" ma:index="9" nillable="true" ma:displayName="Topic" ma:format="Dropdown" ma:internalName="Topic2">
      <xsd:simpleType>
        <xsd:restriction base="dms:Choice">
          <xsd:enumeration value="Managing Files"/>
          <xsd:enumeration value="Managing Quality and Compliance"/>
          <xsd:enumeration value="Managing Partners"/>
          <xsd:enumeration value="Managing Data"/>
          <xsd:enumeration value="Managing Budgets"/>
          <xsd:enumeration value="Managing Content Creation"/>
          <xsd:enumeration value="Other (Admin, Tools, Resources)"/>
        </xsd:restriction>
      </xsd:simpleType>
    </xsd:element>
    <xsd:element name="Sub_x002d_Topic2" ma:index="10" nillable="true" ma:displayName="Sub-Topic" ma:format="Dropdown" ma:internalName="Sub_x002d_Topic2">
      <xsd:simpleType>
        <xsd:restriction base="dms:Choice">
          <xsd:enumeration value="--MANAGING FILES--"/>
          <xsd:enumeration value="Archiving/File Sharing"/>
          <xsd:enumeration value="Automation"/>
          <xsd:enumeration value="Composition Standards"/>
          <xsd:enumeration value="File Approval"/>
          <xsd:enumeration value="File Certification"/>
          <xsd:enumeration value="File Delivery to Printer"/>
          <xsd:enumeration value="File Naming"/>
          <xsd:enumeration value="File Setup"/>
          <xsd:enumeration value="Format Conversion"/>
          <xsd:enumeration value="In-Prod Deliverables"/>
          <xsd:enumeration value="Page Proofs"/>
          <xsd:enumeration value="Print On Demand"/>
          <xsd:enumeration value="Printer Proofs"/>
          <xsd:enumeration value="Routing for Transmittal/Review"/>
          <xsd:enumeration value="Watermarking"/>
          <xsd:enumeration value="Word Downloads"/>
          <xsd:enumeration value="--MANAGING QUALITY &amp; COMPLIANCE--"/>
          <xsd:enumeration value="Alt text"/>
          <xsd:enumeration value="Assessments"/>
          <xsd:enumeration value="Branding"/>
          <xsd:enumeration value="Copyediting"/>
          <xsd:enumeration value="Copyright Lines and License Agreements"/>
          <xsd:enumeration value="Credit Line Placement"/>
          <xsd:enumeration value="CXX Processing"/>
          <xsd:enumeration value="CenDoc"/>
          <xsd:enumeration value="Design &amp; Semantic Coding"/>
          <xsd:enumeration value="Indexing"/>
          <xsd:enumeration value="Proofreading/QA"/>
          <xsd:enumeration value="Systems Testing"/>
          <xsd:enumeration value="--MANAGING PARTNERS--"/>
          <xsd:enumeration value="Author Communication"/>
          <xsd:enumeration value="Contact Lists"/>
          <xsd:enumeration value="Outsourced Services"/>
          <xsd:enumeration value="Escalation"/>
          <xsd:enumeration value="Project Team"/>
          <xsd:enumeration value="Vendor Assignments"/>
          <xsd:enumeration value="Vendor Communication"/>
          <xsd:enumeration value="Vendor Start Up"/>
          <xsd:enumeration value="Vendor Tracking"/>
          <xsd:enumeration value="--MANAGING DATA--"/>
          <xsd:enumeration value="Asset  Metadata"/>
          <xsd:enumeration value="Attachments"/>
          <xsd:enumeration value="Close-Out Materials"/>
          <xsd:enumeration value="Dashboard"/>
          <xsd:enumeration value="Data Integrity"/>
          <xsd:enumeration value="Meetings"/>
          <xsd:enumeration value="Order/Print Management"/>
          <xsd:enumeration value="Product Setup"/>
          <xsd:enumeration value="Schedules"/>
          <xsd:enumeration value="Specifications"/>
          <xsd:enumeration value="--MANAGING BUDGETS--"/>
          <xsd:enumeration value="Charge-Back Tracking"/>
          <xsd:enumeration value="Invoice Processing"/>
          <xsd:enumeration value="Plate &amp; Plate Wizard"/>
          <xsd:enumeration value="Purchase Orders"/>
          <xsd:enumeration value="Time Entry"/>
          <xsd:enumeration value="--MANAGING CONTENT CREATION--"/>
          <xsd:enumeration value="Approved Content Providers"/>
          <xsd:enumeration value="Art Manuscript / Logs"/>
          <xsd:enumeration value="Author Contract"/>
          <xsd:enumeration value="Content Authoring"/>
          <xsd:enumeration value="Content Design"/>
          <xsd:enumeration value="Content Development"/>
          <xsd:enumeration value="CXX Submission"/>
          <xsd:enumeration value="--OTHER: ADMIN/TOOLS/RESOURCES--"/>
          <xsd:enumeration value="Book Requests / Sample Copies"/>
          <xsd:enumeration value="Carts Request Form"/>
          <xsd:enumeration value="Codes &amp; Standard IDs"/>
          <xsd:enumeration value="Document Management *"/>
          <xsd:enumeration value="Other"/>
          <xsd:enumeration value="Shipping (Hardcopy)"/>
          <xsd:enumeration value="Tips &amp; Tricks *"/>
        </xsd:restriction>
      </xsd:simpleType>
    </xsd:element>
    <xsd:element name="Current_x0020_Vrs_x002e__x0020_Date" ma:index="11" nillable="true" ma:displayName="Current Vrs. Date" ma:format="DateOnly" ma:internalName="Current_x0020_Vrs_x002e__x0020_Date">
      <xsd:simpleType>
        <xsd:restriction base="dms:DateTime"/>
      </xsd:simpleType>
    </xsd:element>
    <xsd:element name="Owner" ma:index="12" nillable="true" ma:displayName="Owner" ma:description="Owner of this document" ma:list="UserInfo" ma:SearchPeopleOnly="false" ma:SharePointGroup="0" ma:internalName="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_x0020_Type2" ma:index="13" nillable="true" ma:displayName="Doc Type" ma:format="Dropdown" ma:internalName="Doc_x0020_Type2">
      <xsd:simpleType>
        <xsd:restriction base="dms:Choice">
          <xsd:enumeration value="Application File"/>
          <xsd:enumeration value="Calculator"/>
          <xsd:enumeration value="Cendoc Stylesheet"/>
          <xsd:enumeration value="Checklist/1-Pager"/>
          <xsd:enumeration value="Email Template"/>
          <xsd:enumeration value="Form"/>
          <xsd:enumeration value="Guidelines"/>
          <xsd:enumeration value="Non-PAL Stylesheet"/>
          <xsd:enumeration value="Presentation"/>
          <xsd:enumeration value="Process or Policy"/>
          <xsd:enumeration value="Reference FAQ"/>
          <xsd:enumeration value="Report"/>
          <xsd:enumeration value="Requirements (System)"/>
          <xsd:enumeration value="Sample / Example"/>
          <xsd:enumeration value="Style Guide"/>
          <xsd:enumeration value="Template"/>
          <xsd:enumeration value="User Guide/Manual"/>
          <xsd:enumeration value="Value List/Table"/>
          <xsd:enumeration value="Workflow"/>
        </xsd:restriction>
      </xsd:simpleType>
    </xsd:element>
    <xsd:element name="_x0031_e_x0020_Audience" ma:index="14" nillable="true" ma:displayName="Primary Audience" ma:internalName="_x0031_e_x0020_Audienc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ontent Development"/>
                    <xsd:enumeration value="Design"/>
                    <xsd:enumeration value="Digital Production"/>
                    <xsd:enumeration value="E2E Site Lead"/>
                    <xsd:enumeration value="Finance &amp; Metrics"/>
                    <xsd:enumeration value="Inventory"/>
                    <xsd:enumeration value="Manufacturing"/>
                    <xsd:enumeration value="Marketing / Sales"/>
                    <xsd:enumeration value="Media Development"/>
                    <xsd:enumeration value="Production"/>
                    <xsd:enumeration value="Product Management"/>
                    <xsd:enumeration value="R&amp;P Acquisitions"/>
                    <xsd:enumeration value="R&amp;P Clearance"/>
                    <xsd:enumeration value="Standards/Ops Only"/>
                    <xsd:enumeration value="Vendors (VIP)"/>
                  </xsd:restriction>
                </xsd:simpleType>
              </xsd:element>
            </xsd:sequence>
          </xsd:extension>
        </xsd:complexContent>
      </xsd:complexType>
    </xsd:element>
    <xsd:element name="Product_x0020_Delivery_x0020_Format" ma:index="15" nillable="true" ma:displayName="Product Delivery Format" ma:internalName="Product_x0020_Delivery_x0020_Forma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Print"/>
                    <xsd:enumeration value="Manufactured Media"/>
                    <xsd:enumeration value="Online/Digital"/>
                  </xsd:restriction>
                </xsd:simpleType>
              </xsd:element>
            </xsd:sequence>
          </xsd:extension>
        </xsd:complexContent>
      </xsd:complexType>
    </xsd:element>
    <xsd:element name="Product_x0020_Type_x0028_s_x0029_" ma:index="16" nillable="true" ma:displayName="Product Type(s)" ma:default="None" ma:internalName="Product_x0020_Type_x0028_s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None"/>
                    <xsd:enumeration value="Advantage Editions"/>
                    <xsd:enumeration value="Ancillaries - Digital"/>
                    <xsd:enumeration value="Ancillaries - Print"/>
                    <xsd:enumeration value="Annotated Editions"/>
                    <xsd:enumeration value="AP Editions"/>
                    <xsd:enumeration value="Custom"/>
                    <xsd:enumeration value="Digital Products (non-eBook)"/>
                    <xsd:enumeration value="eBook"/>
                    <xsd:enumeration value="K-12 Editions"/>
                    <xsd:enumeration value="K-12 HS Editions"/>
                    <xsd:enumeration value="Instructor Editions"/>
                    <xsd:enumeration value="International Editions"/>
                    <xsd:enumeration value="MindTap"/>
                    <xsd:enumeration value="National Geographic Learning"/>
                    <xsd:enumeration value="SimPub"/>
                    <xsd:enumeration value="Student/Base Editions"/>
                  </xsd:restriction>
                </xsd:simpleType>
              </xsd:element>
            </xsd:sequence>
          </xsd:extension>
        </xsd:complexContent>
      </xsd:complexType>
    </xsd:element>
    <xsd:element name="System_x0028_s_x0029_" ma:index="17" nillable="true" ma:displayName="System(s)" ma:default="None" ma:internalName="System_x0028_s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None"/>
                    <xsd:enumeration value="Cardinal"/>
                    <xsd:enumeration value="CARTS"/>
                    <xsd:enumeration value="Compose"/>
                    <xsd:enumeration value="Docusphere"/>
                    <xsd:enumeration value="DropBox"/>
                    <xsd:enumeration value="E1"/>
                    <xsd:enumeration value="eProd"/>
                    <xsd:enumeration value="Geyser"/>
                    <xsd:enumeration value="Inside"/>
                    <xsd:enumeration value="Inside:ProdShare"/>
                    <xsd:enumeration value="IPS"/>
                    <xsd:enumeration value="JIRA"/>
                    <xsd:enumeration value="Mass Transit"/>
                    <xsd:enumeration value="ORCA"/>
                    <xsd:enumeration value="Printer Systems (JA/InSite/ePAC)"/>
                    <xsd:enumeration value="Rights Reporting Tool (RRT)"/>
                    <xsd:enumeration value="Rights Systems (RMS/CRS)"/>
                    <xsd:enumeration value="Telescope"/>
                  </xsd:restriction>
                </xsd:simpleType>
              </xsd:element>
            </xsd:sequence>
          </xsd:extension>
        </xsd:complexContent>
      </xsd:complexType>
    </xsd:element>
    <xsd:element name="Software" ma:index="18" nillable="true" ma:displayName="Software" ma:format="Dropdown" ma:internalName="Software">
      <xsd:simpleType>
        <xsd:restriction base="dms:Choice">
          <xsd:enumeration value="Adobe Acrobat"/>
          <xsd:enumeration value="Microsoft Visio"/>
          <xsd:enumeration value="PitStop"/>
        </xsd:restriction>
      </xsd:simpleType>
    </xsd:element>
    <xsd:element name="Screen" ma:index="19" nillable="true" ma:displayName="Screen" ma:format="Dropdown" ma:internalName="Screen">
      <xsd:simpleType>
        <xsd:restriction base="dms:Choice">
          <xsd:enumeration value="Attachments"/>
          <xsd:enumeration value="Dashboard(s)"/>
          <xsd:enumeration value="General/Multiple"/>
          <xsd:enumeration value="Main Setup"/>
          <xsd:enumeration value="MyTasks"/>
          <xsd:enumeration value="Narrative"/>
          <xsd:enumeration value="Plate"/>
          <xsd:enumeration value="Project Team"/>
          <xsd:enumeration value="Reprint Corrections"/>
          <xsd:enumeration value="Rights System View"/>
          <xsd:enumeration value="Routing"/>
          <xsd:enumeration value="Schedule"/>
          <xsd:enumeration value="Specifications"/>
          <xsd:enumeration value="Vendor Address Book"/>
          <xsd:enumeration value="Vendor Assignments"/>
        </xsd:restriction>
      </xsd:simpleType>
    </xsd:element>
    <xsd:element name="Component_x0028_s_x0029_" ma:index="20" nillable="true" ma:displayName="Component(s)" ma:default="None" ma:internalName="Component_x0028_s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None"/>
                    <xsd:enumeration value="Book Covers"/>
                    <xsd:enumeration value="Book Endsheets"/>
                    <xsd:enumeration value="Book Inserts"/>
                    <xsd:enumeration value="Book Inside Covers"/>
                    <xsd:enumeration value="Book Interiors"/>
                    <xsd:enumeration value="Book Preface/FM/CR"/>
                    <xsd:enumeration value="CDs"/>
                    <xsd:enumeration value="DVDs"/>
                    <xsd:enumeration value="In-Book Ads"/>
                    <xsd:enumeration value="PACs"/>
                  </xsd:restriction>
                </xsd:simpleType>
              </xsd:element>
            </xsd:sequence>
          </xsd:extension>
        </xsd:complexContent>
      </xsd:complexType>
    </xsd:element>
    <xsd:element name="Portfolio" ma:index="30" nillable="true" ma:displayName="Portfolio" ma:hidden="true" ma:internalName="Portfolio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Higher Ed"/>
                    <xsd:enumeration value="NGL/International"/>
                    <xsd:enumeration value="School/Reference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520c62-91d1-4715-93cb-6b6cc6733a1f" elementFormDefault="qualified">
    <xsd:import namespace="http://schemas.microsoft.com/office/2006/documentManagement/types"/>
    <xsd:import namespace="http://schemas.microsoft.com/office/infopath/2007/PartnerControls"/>
    <xsd:element name="_dlc_DocIdUrl" ma:index="2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23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29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2E xmlns="f856fc18-c0f7-462c-a53d-fc2610d0c4c8">false</E2E>
    <Review_x0020_Notes xmlns="f856fc18-c0f7-462c-a53d-fc2610d0c4c8" xsi:nil="true"/>
    <_x0031_e_x0020_Audience xmlns="f856fc18-c0f7-462c-a53d-fc2610d0c4c8"/>
    <Screen xmlns="f856fc18-c0f7-462c-a53d-fc2610d0c4c8" xsi:nil="true"/>
    <Also_x0020_on_x0020_Doc_x0020_Center xmlns="f856fc18-c0f7-462c-a53d-fc2610d0c4c8">false</Also_x0020_on_x0020_Doc_x0020_Center>
    <Sub_x002d_Topic2 xmlns="f856fc18-c0f7-462c-a53d-fc2610d0c4c8" xsi:nil="true"/>
    <Current_x0020_Vrs_x002e__x0020_Date xmlns="f856fc18-c0f7-462c-a53d-fc2610d0c4c8" xsi:nil="true"/>
    <Product_x0020_Delivery_x0020_Format xmlns="f856fc18-c0f7-462c-a53d-fc2610d0c4c8"/>
    <Topic2 xmlns="f856fc18-c0f7-462c-a53d-fc2610d0c4c8" xsi:nil="true"/>
    <Source_x0020_File_x0020_Only xmlns="f856fc18-c0f7-462c-a53d-fc2610d0c4c8">false</Source_x0020_File_x0020_Only>
    <Doc_x0020_Type2 xmlns="f856fc18-c0f7-462c-a53d-fc2610d0c4c8" xsi:nil="true"/>
    <Owner xmlns="f856fc18-c0f7-462c-a53d-fc2610d0c4c8">
      <UserInfo>
        <DisplayName/>
        <AccountId xsi:nil="true"/>
        <AccountType/>
      </UserInfo>
    </Owner>
    <Software xmlns="f856fc18-c0f7-462c-a53d-fc2610d0c4c8" xsi:nil="true"/>
    <System_x0028_s_x0029_ xmlns="f856fc18-c0f7-462c-a53d-fc2610d0c4c8">
      <Value>None</Value>
    </System_x0028_s_x0029_>
    <Description0 xmlns="a4d2ff27-a226-42e2-a79e-c1ae662d212e" xsi:nil="true"/>
    <Product_x0020_Type_x0028_s_x0029_ xmlns="f856fc18-c0f7-462c-a53d-fc2610d0c4c8">
      <Value>None</Value>
    </Product_x0020_Type_x0028_s_x0029_>
    <Component_x0028_s_x0029_ xmlns="f856fc18-c0f7-462c-a53d-fc2610d0c4c8">
      <Value>None</Value>
    </Component_x0028_s_x0029_>
    <Function xmlns="f856fc18-c0f7-462c-a53d-fc2610d0c4c8" xsi:nil="true"/>
    <Portfolio xmlns="f856fc18-c0f7-462c-a53d-fc2610d0c4c8"/>
    <SPM_x0020_Definitions_x0020_Doc xmlns="f856fc18-c0f7-462c-a53d-fc2610d0c4c8">false</SPM_x0020_Definitions_x0020_Doc>
  </documentManagement>
</p:properties>
</file>

<file path=customXml/itemProps1.xml><?xml version="1.0" encoding="utf-8"?>
<ds:datastoreItem xmlns:ds="http://schemas.openxmlformats.org/officeDocument/2006/customXml" ds:itemID="{1FBD255F-1AB4-4B7F-97CA-248D24762D4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5FD8AF-03B6-40B7-84F4-489ECF9A03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d2ff27-a226-42e2-a79e-c1ae662d212e"/>
    <ds:schemaRef ds:uri="f856fc18-c0f7-462c-a53d-fc2610d0c4c8"/>
    <ds:schemaRef ds:uri="a3520c62-91d1-4715-93cb-6b6cc6733a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F60B298-C6B1-4CA0-A44C-8B6FAB39D879}">
  <ds:schemaRefs>
    <ds:schemaRef ds:uri="f856fc18-c0f7-462c-a53d-fc2610d0c4c8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a4d2ff27-a226-42e2-a79e-c1ae662d212e"/>
    <ds:schemaRef ds:uri="http://purl.org/dc/elements/1.1/"/>
    <ds:schemaRef ds:uri="a3520c62-91d1-4715-93cb-6b6cc6733a1f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6954</TotalTime>
  <Words>1005</Words>
  <Application>Microsoft Office PowerPoint</Application>
  <PresentationFormat>Custom</PresentationFormat>
  <Paragraphs>104</Paragraphs>
  <Slides>20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1_Office Theme</vt:lpstr>
      <vt:lpstr>Equation</vt:lpstr>
      <vt:lpstr>3</vt:lpstr>
      <vt:lpstr>3.4</vt:lpstr>
      <vt:lpstr>The Chain Rule (1 of 8)</vt:lpstr>
      <vt:lpstr>The Chain Rule (2 of 8)</vt:lpstr>
      <vt:lpstr>The Chain Rule (3 of 8)</vt:lpstr>
      <vt:lpstr>The Chain Rule (4 of 8)</vt:lpstr>
      <vt:lpstr>Example 1</vt:lpstr>
      <vt:lpstr>Example 1 – Solution 2</vt:lpstr>
      <vt:lpstr>The Chain Rule (5 of 8)</vt:lpstr>
      <vt:lpstr>The Chain Rule (6 of 8)</vt:lpstr>
      <vt:lpstr>The Chain Rule (7 of 8)</vt:lpstr>
      <vt:lpstr>Example 3</vt:lpstr>
      <vt:lpstr>The Chain Rule (8 of 8)</vt:lpstr>
      <vt:lpstr>Derivatives of General Exponential Functions</vt:lpstr>
      <vt:lpstr>Derivatives of General Exponential Functions (1 of 1)</vt:lpstr>
      <vt:lpstr>Example 10</vt:lpstr>
      <vt:lpstr>Example 10 – Solution (1 of 1)</vt:lpstr>
      <vt:lpstr>How to Prove the Chain Rule</vt:lpstr>
      <vt:lpstr>How to Prove the Chain Rule (1 of 2)</vt:lpstr>
      <vt:lpstr>How to Prove the Chain Rule (2 of 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Triola, Courtney A</dc:creator>
  <cp:lastModifiedBy>Harshita G. Khandagle</cp:lastModifiedBy>
  <cp:revision>999</cp:revision>
  <cp:lastPrinted>2016-10-03T15:29:39Z</cp:lastPrinted>
  <dcterms:created xsi:type="dcterms:W3CDTF">2017-12-08T21:17:47Z</dcterms:created>
  <dcterms:modified xsi:type="dcterms:W3CDTF">2020-04-15T10:29:31Z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0x0101002A5D52E595BC2A47A3DCA88123D2A30D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Audience">
    <vt:lpwstr>Content Developer</vt:lpwstr>
  </property>
  <property fmtid="{D5CDD505-2E9C-101B-9397-08002B2CF9AE}" pid="11" name="Department">
    <vt:lpwstr>GPM Training</vt:lpwstr>
  </property>
  <property fmtid="{D5CDD505-2E9C-101B-9397-08002B2CF9AE}" pid="12" name="ComplianceAssetId">
    <vt:lpwstr/>
  </property>
  <property fmtid="{D5CDD505-2E9C-101B-9397-08002B2CF9AE}" pid="13" name="TemplateUrl">
    <vt:lpwstr/>
  </property>
  <property fmtid="{D5CDD505-2E9C-101B-9397-08002B2CF9AE}" pid="14" name="_dlc_DocIdItemGuid">
    <vt:lpwstr>8b70cda3-413b-4766-b009-7cf0a547d69e</vt:lpwstr>
  </property>
</Properties>
</file>