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25"/>
  </p:notesMasterIdLst>
  <p:handoutMasterIdLst>
    <p:handoutMasterId r:id="rId26"/>
  </p:handoutMasterIdLst>
  <p:sldIdLst>
    <p:sldId id="264" r:id="rId6"/>
    <p:sldId id="320" r:id="rId7"/>
    <p:sldId id="334" r:id="rId8"/>
    <p:sldId id="477" r:id="rId9"/>
    <p:sldId id="478" r:id="rId10"/>
    <p:sldId id="479" r:id="rId11"/>
    <p:sldId id="499" r:id="rId12"/>
    <p:sldId id="500" r:id="rId13"/>
    <p:sldId id="493" r:id="rId14"/>
    <p:sldId id="481" r:id="rId15"/>
    <p:sldId id="482" r:id="rId16"/>
    <p:sldId id="483" r:id="rId17"/>
    <p:sldId id="484" r:id="rId18"/>
    <p:sldId id="485" r:id="rId19"/>
    <p:sldId id="494" r:id="rId20"/>
    <p:sldId id="495" r:id="rId21"/>
    <p:sldId id="501" r:id="rId22"/>
    <p:sldId id="497" r:id="rId23"/>
    <p:sldId id="502"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006298"/>
    <a:srgbClr val="004A78"/>
    <a:srgbClr val="0000A3"/>
    <a:srgbClr val="000000"/>
    <a:srgbClr val="A30000"/>
    <a:srgbClr val="E7EFF7"/>
    <a:srgbClr val="CBDDEF"/>
    <a:srgbClr val="FF6300"/>
    <a:srgbClr val="E92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3" autoAdjust="0"/>
    <p:restoredTop sz="95349" autoAdjust="0"/>
  </p:normalViewPr>
  <p:slideViewPr>
    <p:cSldViewPr snapToGrid="0" snapToObjects="1">
      <p:cViewPr varScale="1">
        <p:scale>
          <a:sx n="70" d="100"/>
          <a:sy n="70" d="100"/>
        </p:scale>
        <p:origin x="-408" y="-96"/>
      </p:cViewPr>
      <p:guideLst>
        <p:guide orient="horz" pos="2160"/>
        <p:guide pos="3840"/>
      </p:guideLst>
    </p:cSldViewPr>
  </p:slideViewPr>
  <p:outlineViewPr>
    <p:cViewPr>
      <p:scale>
        <a:sx n="66" d="100"/>
        <a:sy n="66" d="100"/>
      </p:scale>
      <p:origin x="0" y="0"/>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45830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87009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432667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53903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543240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97923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589225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8682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4288431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699549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90182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rcRect/>
          <a:stretch/>
        </p:blipFill>
        <p:spPr>
          <a:xfrm>
            <a:off x="2032000" y="1542796"/>
            <a:ext cx="8128000" cy="4763008"/>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3888618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690812495"/>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50955291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7609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2091624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66852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3823893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1907707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575591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1605976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70290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85628326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722118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319559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6321010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79504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120945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72196854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709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98349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392987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214809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179657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194661290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3.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2.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9.bin"/><Relationship Id="rId14" Type="http://schemas.openxmlformats.org/officeDocument/2006/relationships/image" Target="../media/image2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28.bin"/><Relationship Id="rId4" Type="http://schemas.openxmlformats.org/officeDocument/2006/relationships/image" Target="../media/image32.wmf"/></Relationships>
</file>

<file path=ppt/slides/_rels/slide1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31.bin"/><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3</a:t>
            </a:r>
          </a:p>
        </p:txBody>
      </p:sp>
      <p:sp>
        <p:nvSpPr>
          <p:cNvPr id="6" name="Text Placeholder 5"/>
          <p:cNvSpPr>
            <a:spLocks noGrp="1"/>
          </p:cNvSpPr>
          <p:nvPr>
            <p:ph type="body" sz="quarter" idx="11"/>
          </p:nvPr>
        </p:nvSpPr>
        <p:spPr/>
        <p:txBody>
          <a:bodyPr/>
          <a:lstStyle/>
          <a:p>
            <a:r>
              <a:rPr lang="en-US" dirty="0"/>
              <a:t>Differentiation Rules</a:t>
            </a:r>
          </a:p>
        </p:txBody>
      </p:sp>
      <p:sp>
        <p:nvSpPr>
          <p:cNvPr id="11"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C52A14-8EAC-4A20-ADCB-C2C4082554E7}"/>
              </a:ext>
            </a:extLst>
          </p:cNvPr>
          <p:cNvSpPr>
            <a:spLocks noGrp="1"/>
          </p:cNvSpPr>
          <p:nvPr>
            <p:ph type="title"/>
          </p:nvPr>
        </p:nvSpPr>
        <p:spPr/>
        <p:txBody>
          <a:bodyPr/>
          <a:lstStyle/>
          <a:p>
            <a:r>
              <a:rPr lang="en-US" altLang="en-US" dirty="0"/>
              <a:t>Implicit Differentiation </a:t>
            </a:r>
            <a:r>
              <a:rPr lang="en-US" altLang="en-US" b="0" dirty="0"/>
              <a:t>(1 of 1)</a:t>
            </a:r>
            <a:endParaRPr lang="en-IN" dirty="0"/>
          </a:p>
        </p:txBody>
      </p:sp>
      <p:sp>
        <p:nvSpPr>
          <p:cNvPr id="3" name="Text Placeholder 2">
            <a:extLst>
              <a:ext uri="{FF2B5EF4-FFF2-40B4-BE49-F238E27FC236}">
                <a16:creationId xmlns="" xmlns:a16="http://schemas.microsoft.com/office/drawing/2014/main" id="{4946745D-9F7F-47EF-8606-B196D8D5A203}"/>
              </a:ext>
            </a:extLst>
          </p:cNvPr>
          <p:cNvSpPr>
            <a:spLocks noGrp="1"/>
          </p:cNvSpPr>
          <p:nvPr>
            <p:ph sz="quarter" idx="23"/>
          </p:nvPr>
        </p:nvSpPr>
        <p:spPr>
          <a:xfrm>
            <a:off x="736600" y="1289050"/>
            <a:ext cx="10718800" cy="2139950"/>
          </a:xfrm>
        </p:spPr>
        <p:txBody>
          <a:bodyPr/>
          <a:lstStyle/>
          <a:p>
            <a:pPr>
              <a:lnSpc>
                <a:spcPct val="100000"/>
              </a:lnSpc>
              <a:spcAft>
                <a:spcPts val="600"/>
              </a:spcAft>
            </a:pPr>
            <a:r>
              <a:rPr lang="en-US" altLang="en-US" dirty="0"/>
              <a:t>Fortunately, we don’t need to solve an equation for </a:t>
            </a:r>
            <a:r>
              <a:rPr lang="en-US" altLang="en-US" i="1" dirty="0"/>
              <a:t>y</a:t>
            </a:r>
            <a:r>
              <a:rPr lang="en-US" altLang="en-US" dirty="0"/>
              <a:t> in terms of </a:t>
            </a:r>
            <a:r>
              <a:rPr lang="en-US" altLang="en-US" i="1" dirty="0"/>
              <a:t>x</a:t>
            </a:r>
            <a:r>
              <a:rPr lang="en-US" altLang="en-US" dirty="0"/>
              <a:t> in order to find the derivative of </a:t>
            </a:r>
            <a:r>
              <a:rPr lang="en-US" altLang="en-US" i="1" dirty="0"/>
              <a:t>y</a:t>
            </a:r>
            <a:r>
              <a:rPr lang="en-US" altLang="en-US" dirty="0"/>
              <a:t>. Instead we can use the method of </a:t>
            </a:r>
            <a:r>
              <a:rPr lang="en-US" altLang="en-US" b="1" dirty="0"/>
              <a:t>implicit differentiation</a:t>
            </a:r>
            <a:r>
              <a:rPr lang="en-US" altLang="en-US" dirty="0"/>
              <a:t>.</a:t>
            </a:r>
          </a:p>
          <a:p>
            <a:pPr>
              <a:lnSpc>
                <a:spcPct val="100000"/>
              </a:lnSpc>
              <a:spcAft>
                <a:spcPts val="600"/>
              </a:spcAft>
            </a:pPr>
            <a:endParaRPr lang="en-US" altLang="en-US" sz="200" dirty="0"/>
          </a:p>
          <a:p>
            <a:pPr>
              <a:lnSpc>
                <a:spcPct val="100000"/>
              </a:lnSpc>
              <a:spcAft>
                <a:spcPts val="600"/>
              </a:spcAft>
            </a:pPr>
            <a:r>
              <a:rPr lang="en-US" altLang="en-US" dirty="0"/>
              <a:t>This consists of differentiating both sides of the equation with respect to </a:t>
            </a:r>
            <a:r>
              <a:rPr lang="en-US" altLang="en-US" i="1" dirty="0"/>
              <a:t>x</a:t>
            </a:r>
            <a:r>
              <a:rPr lang="en-US" altLang="en-US" dirty="0"/>
              <a:t> and</a:t>
            </a:r>
          </a:p>
        </p:txBody>
      </p:sp>
      <p:sp>
        <p:nvSpPr>
          <p:cNvPr id="4" name="Content Placeholder 3"/>
          <p:cNvSpPr>
            <a:spLocks noGrp="1"/>
          </p:cNvSpPr>
          <p:nvPr>
            <p:ph sz="quarter" idx="24"/>
          </p:nvPr>
        </p:nvSpPr>
        <p:spPr>
          <a:xfrm>
            <a:off x="736600" y="3206985"/>
            <a:ext cx="7465291" cy="334963"/>
          </a:xfrm>
        </p:spPr>
        <p:txBody>
          <a:bodyPr/>
          <a:lstStyle/>
          <a:p>
            <a:r>
              <a:rPr lang="en-US" altLang="en-US" dirty="0"/>
              <a:t>then solving the resulting equation for </a:t>
            </a:r>
            <a:r>
              <a:rPr lang="en-US" altLang="en-US" i="1" dirty="0" err="1"/>
              <a:t>dy</a:t>
            </a:r>
            <a:r>
              <a:rPr lang="en-US" altLang="en-US" dirty="0"/>
              <a:t>/</a:t>
            </a:r>
            <a:r>
              <a:rPr lang="en-US" altLang="en-US" i="1" dirty="0"/>
              <a:t>dx</a:t>
            </a:r>
            <a:r>
              <a:rPr lang="en-US" altLang="en-US" dirty="0"/>
              <a:t>.</a:t>
            </a:r>
            <a:endParaRPr lang="en-IN" dirty="0"/>
          </a:p>
        </p:txBody>
      </p:sp>
      <p:sp>
        <p:nvSpPr>
          <p:cNvPr id="6" name="Content Placeholder 5"/>
          <p:cNvSpPr>
            <a:spLocks noGrp="1"/>
          </p:cNvSpPr>
          <p:nvPr>
            <p:ph sz="quarter" idx="26"/>
          </p:nvPr>
        </p:nvSpPr>
        <p:spPr>
          <a:xfrm>
            <a:off x="736600" y="3939447"/>
            <a:ext cx="10718800" cy="1379844"/>
          </a:xfrm>
        </p:spPr>
        <p:txBody>
          <a:bodyPr/>
          <a:lstStyle/>
          <a:p>
            <a:pPr>
              <a:lnSpc>
                <a:spcPct val="100000"/>
              </a:lnSpc>
            </a:pPr>
            <a:r>
              <a:rPr lang="en-US" altLang="en-US" dirty="0"/>
              <a:t>In the examples and exercises of this section it is always assumed that the given equation determines </a:t>
            </a:r>
            <a:r>
              <a:rPr lang="en-US" altLang="en-US" i="1" dirty="0"/>
              <a:t>y</a:t>
            </a:r>
            <a:r>
              <a:rPr lang="en-US" altLang="en-US" dirty="0"/>
              <a:t> implicitly as a differentiable function of </a:t>
            </a:r>
            <a:r>
              <a:rPr lang="en-US" altLang="en-US" i="1" dirty="0"/>
              <a:t>x</a:t>
            </a:r>
            <a:r>
              <a:rPr lang="en-US" altLang="en-US" dirty="0"/>
              <a:t> so that the method of implicit differentiation can be applied.</a:t>
            </a:r>
          </a:p>
        </p:txBody>
      </p:sp>
    </p:spTree>
    <p:extLst>
      <p:ext uri="{BB962C8B-B14F-4D97-AF65-F5344CB8AC3E}">
        <p14:creationId xmlns:p14="http://schemas.microsoft.com/office/powerpoint/2010/main" val="233420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835AC-3B8B-4E36-B0EE-C4D6854CAA0B}"/>
              </a:ext>
            </a:extLst>
          </p:cNvPr>
          <p:cNvSpPr>
            <a:spLocks noGrp="1"/>
          </p:cNvSpPr>
          <p:nvPr>
            <p:ph type="title"/>
          </p:nvPr>
        </p:nvSpPr>
        <p:spPr/>
        <p:txBody>
          <a:bodyPr/>
          <a:lstStyle/>
          <a:p>
            <a:r>
              <a:rPr lang="en-US" altLang="en-US" dirty="0"/>
              <a:t>Example 1</a:t>
            </a:r>
            <a:endParaRPr lang="en-IN" dirty="0"/>
          </a:p>
        </p:txBody>
      </p:sp>
      <p:sp>
        <p:nvSpPr>
          <p:cNvPr id="3" name="Content Placeholder 2">
            <a:extLst>
              <a:ext uri="{FF2B5EF4-FFF2-40B4-BE49-F238E27FC236}">
                <a16:creationId xmlns="" xmlns:a16="http://schemas.microsoft.com/office/drawing/2014/main" id="{48A800FD-89F6-47A6-A14A-03E0B6288E13}"/>
              </a:ext>
            </a:extLst>
          </p:cNvPr>
          <p:cNvSpPr>
            <a:spLocks noGrp="1"/>
          </p:cNvSpPr>
          <p:nvPr>
            <p:ph sz="quarter" idx="23"/>
          </p:nvPr>
        </p:nvSpPr>
        <p:spPr>
          <a:xfrm>
            <a:off x="736600" y="1289050"/>
            <a:ext cx="671576" cy="311150"/>
          </a:xfrm>
        </p:spPr>
        <p:txBody>
          <a:bodyPr/>
          <a:lstStyle/>
          <a:p>
            <a:r>
              <a:rPr lang="en-US" altLang="en-US" dirty="0"/>
              <a:t>If</a:t>
            </a:r>
            <a:endParaRPr lang="en-IN" dirty="0"/>
          </a:p>
        </p:txBody>
      </p:sp>
      <p:graphicFrame>
        <p:nvGraphicFramePr>
          <p:cNvPr id="20" name="Content Placeholder 19" descr="(x^2) + (y^2) = 25, find (dy∕dx).">
            <a:extLst>
              <a:ext uri="{FF2B5EF4-FFF2-40B4-BE49-F238E27FC236}">
                <a16:creationId xmlns="" xmlns:a16="http://schemas.microsoft.com/office/drawing/2014/main" id="{23669691-CB07-4DC2-8EA4-1279C6B8D80F}"/>
              </a:ext>
            </a:extLst>
          </p:cNvPr>
          <p:cNvGraphicFramePr>
            <a:graphicFrameLocks noGrp="1" noChangeAspect="1"/>
          </p:cNvGraphicFramePr>
          <p:nvPr>
            <p:ph sz="quarter" idx="24"/>
            <p:extLst>
              <p:ext uri="{D42A27DB-BD31-4B8C-83A1-F6EECF244321}">
                <p14:modId xmlns:p14="http://schemas.microsoft.com/office/powerpoint/2010/main" val="3750452282"/>
              </p:ext>
            </p:extLst>
          </p:nvPr>
        </p:nvGraphicFramePr>
        <p:xfrm>
          <a:off x="1024221" y="1093788"/>
          <a:ext cx="2940050" cy="738187"/>
        </p:xfrm>
        <a:graphic>
          <a:graphicData uri="http://schemas.openxmlformats.org/presentationml/2006/ole">
            <mc:AlternateContent xmlns:mc="http://schemas.openxmlformats.org/markup-compatibility/2006">
              <mc:Choice xmlns:v="urn:schemas-microsoft-com:vml" Requires="v">
                <p:oleObj spid="_x0000_s491906" name="Equation" r:id="rId3" imgW="2933640" imgH="736560" progId="Equation.DSMT4">
                  <p:embed/>
                </p:oleObj>
              </mc:Choice>
              <mc:Fallback>
                <p:oleObj name="Equation" r:id="rId3" imgW="2933640" imgH="736560" progId="Equation.DSMT4">
                  <p:embed/>
                  <p:pic>
                    <p:nvPicPr>
                      <p:cNvPr id="19" name="Object 18">
                        <a:extLst>
                          <a:ext uri="{FF2B5EF4-FFF2-40B4-BE49-F238E27FC236}">
                            <a16:creationId xmlns="" xmlns:a16="http://schemas.microsoft.com/office/drawing/2014/main" id="{DB0987ED-BBC2-41CC-BC1A-4E310AFA1AA9}"/>
                          </a:ext>
                        </a:extLst>
                      </p:cNvPr>
                      <p:cNvPicPr/>
                      <p:nvPr/>
                    </p:nvPicPr>
                    <p:blipFill>
                      <a:blip r:embed="rId4"/>
                      <a:stretch>
                        <a:fillRect/>
                      </a:stretch>
                    </p:blipFill>
                    <p:spPr>
                      <a:xfrm>
                        <a:off x="1024221" y="1093788"/>
                        <a:ext cx="2940050" cy="738187"/>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2061E897-D8FC-4591-90C8-E39D27AEF39A}"/>
              </a:ext>
            </a:extLst>
          </p:cNvPr>
          <p:cNvSpPr>
            <a:spLocks noGrp="1"/>
          </p:cNvSpPr>
          <p:nvPr>
            <p:ph sz="quarter" idx="25"/>
          </p:nvPr>
        </p:nvSpPr>
        <p:spPr>
          <a:xfrm>
            <a:off x="736599" y="2051641"/>
            <a:ext cx="6717145" cy="311150"/>
          </a:xfrm>
        </p:spPr>
        <p:txBody>
          <a:bodyPr/>
          <a:lstStyle/>
          <a:p>
            <a:r>
              <a:rPr lang="en-IN" dirty="0"/>
              <a:t>Then find an equation of the tangent to the circle</a:t>
            </a:r>
          </a:p>
        </p:txBody>
      </p:sp>
      <p:graphicFrame>
        <p:nvGraphicFramePr>
          <p:cNvPr id="22" name="Content Placeholder 21" descr="(x^2) + (y^2) = 25">
            <a:extLst>
              <a:ext uri="{FF2B5EF4-FFF2-40B4-BE49-F238E27FC236}">
                <a16:creationId xmlns="" xmlns:a16="http://schemas.microsoft.com/office/drawing/2014/main" id="{4C0BC70D-B955-4F63-998C-781B0D539409}"/>
              </a:ext>
            </a:extLst>
          </p:cNvPr>
          <p:cNvGraphicFramePr>
            <a:graphicFrameLocks noGrp="1" noChangeAspect="1"/>
          </p:cNvGraphicFramePr>
          <p:nvPr>
            <p:ph sz="quarter" idx="26"/>
            <p:extLst>
              <p:ext uri="{D42A27DB-BD31-4B8C-83A1-F6EECF244321}">
                <p14:modId xmlns:p14="http://schemas.microsoft.com/office/powerpoint/2010/main" val="158523447"/>
              </p:ext>
            </p:extLst>
          </p:nvPr>
        </p:nvGraphicFramePr>
        <p:xfrm>
          <a:off x="7355462" y="2014538"/>
          <a:ext cx="1638300" cy="393700"/>
        </p:xfrm>
        <a:graphic>
          <a:graphicData uri="http://schemas.openxmlformats.org/presentationml/2006/ole">
            <mc:AlternateContent xmlns:mc="http://schemas.openxmlformats.org/markup-compatibility/2006">
              <mc:Choice xmlns:v="urn:schemas-microsoft-com:vml" Requires="v">
                <p:oleObj spid="_x0000_s491907" name="Equation" r:id="rId5" imgW="1638000" imgH="393480" progId="Equation.DSMT4">
                  <p:embed/>
                </p:oleObj>
              </mc:Choice>
              <mc:Fallback>
                <p:oleObj name="Equation" r:id="rId5" imgW="1638000" imgH="393480" progId="Equation.DSMT4">
                  <p:embed/>
                  <p:pic>
                    <p:nvPicPr>
                      <p:cNvPr id="21" name="Object 20">
                        <a:extLst>
                          <a:ext uri="{FF2B5EF4-FFF2-40B4-BE49-F238E27FC236}">
                            <a16:creationId xmlns="" xmlns:a16="http://schemas.microsoft.com/office/drawing/2014/main" id="{36A4D867-9D48-44F6-B93F-0E9400D39167}"/>
                          </a:ext>
                        </a:extLst>
                      </p:cNvPr>
                      <p:cNvPicPr/>
                      <p:nvPr/>
                    </p:nvPicPr>
                    <p:blipFill>
                      <a:blip r:embed="rId6"/>
                      <a:stretch>
                        <a:fillRect/>
                      </a:stretch>
                    </p:blipFill>
                    <p:spPr>
                      <a:xfrm>
                        <a:off x="7355462" y="2014538"/>
                        <a:ext cx="1638300" cy="393700"/>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F84F9FA6-3D6A-439A-B201-5ED57ED12BA4}"/>
              </a:ext>
            </a:extLst>
          </p:cNvPr>
          <p:cNvSpPr>
            <a:spLocks noGrp="1"/>
          </p:cNvSpPr>
          <p:nvPr>
            <p:ph sz="quarter" idx="27"/>
          </p:nvPr>
        </p:nvSpPr>
        <p:spPr>
          <a:xfrm>
            <a:off x="9060917" y="2060606"/>
            <a:ext cx="2558288" cy="311150"/>
          </a:xfrm>
        </p:spPr>
        <p:txBody>
          <a:bodyPr/>
          <a:lstStyle/>
          <a:p>
            <a:r>
              <a:rPr lang="en-US" altLang="en-US" dirty="0"/>
              <a:t>at the point (3, 4).</a:t>
            </a:r>
            <a:endParaRPr lang="en-IN" dirty="0"/>
          </a:p>
        </p:txBody>
      </p:sp>
      <p:sp>
        <p:nvSpPr>
          <p:cNvPr id="8" name="Content Placeholder 7">
            <a:extLst>
              <a:ext uri="{FF2B5EF4-FFF2-40B4-BE49-F238E27FC236}">
                <a16:creationId xmlns="" xmlns:a16="http://schemas.microsoft.com/office/drawing/2014/main" id="{BF8EF48B-2B55-43E3-A930-CE846762ADEA}"/>
              </a:ext>
            </a:extLst>
          </p:cNvPr>
          <p:cNvSpPr>
            <a:spLocks noGrp="1"/>
          </p:cNvSpPr>
          <p:nvPr>
            <p:ph sz="quarter" idx="28"/>
          </p:nvPr>
        </p:nvSpPr>
        <p:spPr>
          <a:xfrm>
            <a:off x="736601" y="2613046"/>
            <a:ext cx="5737352" cy="800920"/>
          </a:xfrm>
        </p:spPr>
        <p:txBody>
          <a:bodyPr/>
          <a:lstStyle/>
          <a:p>
            <a:r>
              <a:rPr lang="en-US" altLang="en-US" dirty="0">
                <a:solidFill>
                  <a:srgbClr val="0079C2"/>
                </a:solidFill>
              </a:rPr>
              <a:t>Solution 1:</a:t>
            </a:r>
          </a:p>
          <a:p>
            <a:r>
              <a:rPr lang="en-US" altLang="en-US" dirty="0"/>
              <a:t>Differentiate both sides of the equation</a:t>
            </a:r>
            <a:endParaRPr lang="en-IN" dirty="0"/>
          </a:p>
        </p:txBody>
      </p:sp>
      <p:graphicFrame>
        <p:nvGraphicFramePr>
          <p:cNvPr id="24" name="Content Placeholder 23" descr="(x^2) + (y^2) = 25:">
            <a:extLst>
              <a:ext uri="{FF2B5EF4-FFF2-40B4-BE49-F238E27FC236}">
                <a16:creationId xmlns="" xmlns:a16="http://schemas.microsoft.com/office/drawing/2014/main" id="{575B4A37-57A6-4CE2-8FE5-3F614B79AC7C}"/>
              </a:ext>
            </a:extLst>
          </p:cNvPr>
          <p:cNvGraphicFramePr>
            <a:graphicFrameLocks noGrp="1" noChangeAspect="1"/>
          </p:cNvGraphicFramePr>
          <p:nvPr>
            <p:ph sz="quarter" idx="29"/>
            <p:extLst>
              <p:ext uri="{D42A27DB-BD31-4B8C-83A1-F6EECF244321}">
                <p14:modId xmlns:p14="http://schemas.microsoft.com/office/powerpoint/2010/main" val="3602643860"/>
              </p:ext>
            </p:extLst>
          </p:nvPr>
        </p:nvGraphicFramePr>
        <p:xfrm>
          <a:off x="6076366" y="3035300"/>
          <a:ext cx="1700213" cy="382588"/>
        </p:xfrm>
        <a:graphic>
          <a:graphicData uri="http://schemas.openxmlformats.org/presentationml/2006/ole">
            <mc:AlternateContent xmlns:mc="http://schemas.openxmlformats.org/markup-compatibility/2006">
              <mc:Choice xmlns:v="urn:schemas-microsoft-com:vml" Requires="v">
                <p:oleObj spid="_x0000_s491908" name="Equation" r:id="rId7" imgW="1752480" imgH="393480" progId="Equation.DSMT4">
                  <p:embed/>
                </p:oleObj>
              </mc:Choice>
              <mc:Fallback>
                <p:oleObj name="Equation" r:id="rId7" imgW="1752480" imgH="393480" progId="Equation.DSMT4">
                  <p:embed/>
                  <p:pic>
                    <p:nvPicPr>
                      <p:cNvPr id="23" name="Object 22">
                        <a:extLst>
                          <a:ext uri="{FF2B5EF4-FFF2-40B4-BE49-F238E27FC236}">
                            <a16:creationId xmlns="" xmlns:a16="http://schemas.microsoft.com/office/drawing/2014/main" id="{0F80890C-8403-4A65-912E-5B1B069E8C91}"/>
                          </a:ext>
                        </a:extLst>
                      </p:cNvPr>
                      <p:cNvPicPr/>
                      <p:nvPr/>
                    </p:nvPicPr>
                    <p:blipFill>
                      <a:blip r:embed="rId8"/>
                      <a:stretch>
                        <a:fillRect/>
                      </a:stretch>
                    </p:blipFill>
                    <p:spPr>
                      <a:xfrm>
                        <a:off x="6076366" y="3035300"/>
                        <a:ext cx="1700213" cy="382588"/>
                      </a:xfrm>
                      <a:prstGeom prst="rect">
                        <a:avLst/>
                      </a:prstGeom>
                    </p:spPr>
                  </p:pic>
                </p:oleObj>
              </mc:Fallback>
            </mc:AlternateContent>
          </a:graphicData>
        </a:graphic>
      </p:graphicFrame>
      <p:graphicFrame>
        <p:nvGraphicFramePr>
          <p:cNvPr id="26" name="Content Placeholder 25" descr="((d∕(d x))((x^2)) + (y^2)) = (d∕(d x))(25)&#10;(d∕(d x))((x^2)  + (d∕(d x))(y^2) = 0">
            <a:extLst>
              <a:ext uri="{FF2B5EF4-FFF2-40B4-BE49-F238E27FC236}">
                <a16:creationId xmlns="" xmlns:a16="http://schemas.microsoft.com/office/drawing/2014/main" id="{F9C04102-7E7F-4258-B582-3EE446F82830}"/>
              </a:ext>
            </a:extLst>
          </p:cNvPr>
          <p:cNvGraphicFramePr>
            <a:graphicFrameLocks noGrp="1" noChangeAspect="1"/>
          </p:cNvGraphicFramePr>
          <p:nvPr>
            <p:ph sz="quarter" idx="30"/>
            <p:extLst>
              <p:ext uri="{D42A27DB-BD31-4B8C-83A1-F6EECF244321}">
                <p14:modId xmlns:p14="http://schemas.microsoft.com/office/powerpoint/2010/main" val="428104978"/>
              </p:ext>
            </p:extLst>
          </p:nvPr>
        </p:nvGraphicFramePr>
        <p:xfrm>
          <a:off x="4606925" y="3876675"/>
          <a:ext cx="3249613" cy="1468438"/>
        </p:xfrm>
        <a:graphic>
          <a:graphicData uri="http://schemas.openxmlformats.org/presentationml/2006/ole">
            <mc:AlternateContent xmlns:mc="http://schemas.openxmlformats.org/markup-compatibility/2006">
              <mc:Choice xmlns:v="urn:schemas-microsoft-com:vml" Requires="v">
                <p:oleObj spid="_x0000_s491909" name="Equation" r:id="rId9" imgW="3429000" imgH="1549080" progId="Equation.DSMT4">
                  <p:embed/>
                </p:oleObj>
              </mc:Choice>
              <mc:Fallback>
                <p:oleObj name="Equation" r:id="rId9" imgW="3429000" imgH="1549080" progId="Equation.DSMT4">
                  <p:embed/>
                  <p:pic>
                    <p:nvPicPr>
                      <p:cNvPr id="25" name="Object 24">
                        <a:extLst>
                          <a:ext uri="{FF2B5EF4-FFF2-40B4-BE49-F238E27FC236}">
                            <a16:creationId xmlns="" xmlns:a16="http://schemas.microsoft.com/office/drawing/2014/main" id="{189FABD1-BACE-405B-B102-ABA1F341D13B}"/>
                          </a:ext>
                        </a:extLst>
                      </p:cNvPr>
                      <p:cNvPicPr/>
                      <p:nvPr/>
                    </p:nvPicPr>
                    <p:blipFill>
                      <a:blip r:embed="rId10"/>
                      <a:stretch>
                        <a:fillRect/>
                      </a:stretch>
                    </p:blipFill>
                    <p:spPr>
                      <a:xfrm>
                        <a:off x="4606925" y="3876675"/>
                        <a:ext cx="3249613" cy="1468438"/>
                      </a:xfrm>
                      <a:prstGeom prst="rect">
                        <a:avLst/>
                      </a:prstGeom>
                    </p:spPr>
                  </p:pic>
                </p:oleObj>
              </mc:Fallback>
            </mc:AlternateContent>
          </a:graphicData>
        </a:graphic>
      </p:graphicFrame>
    </p:spTree>
    <p:extLst>
      <p:ext uri="{BB962C8B-B14F-4D97-AF65-F5344CB8AC3E}">
        <p14:creationId xmlns:p14="http://schemas.microsoft.com/office/powerpoint/2010/main" val="81238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195F31-FB63-40C9-8980-90C2658934A1}"/>
              </a:ext>
            </a:extLst>
          </p:cNvPr>
          <p:cNvSpPr>
            <a:spLocks noGrp="1"/>
          </p:cNvSpPr>
          <p:nvPr>
            <p:ph type="title"/>
          </p:nvPr>
        </p:nvSpPr>
        <p:spPr/>
        <p:txBody>
          <a:bodyPr/>
          <a:lstStyle/>
          <a:p>
            <a:r>
              <a:rPr lang="en-US" altLang="en-US" dirty="0"/>
              <a:t>Example 1 – </a:t>
            </a:r>
            <a:r>
              <a:rPr lang="en-US" altLang="en-US" i="1" dirty="0"/>
              <a:t>Solution </a:t>
            </a:r>
            <a:r>
              <a:rPr lang="en-US" altLang="en-US" b="0" dirty="0"/>
              <a:t>(1 of 3)</a:t>
            </a:r>
            <a:endParaRPr lang="en-IN" b="0" dirty="0"/>
          </a:p>
        </p:txBody>
      </p:sp>
      <p:sp>
        <p:nvSpPr>
          <p:cNvPr id="3" name="Content Placeholder 2">
            <a:extLst>
              <a:ext uri="{FF2B5EF4-FFF2-40B4-BE49-F238E27FC236}">
                <a16:creationId xmlns="" xmlns:a16="http://schemas.microsoft.com/office/drawing/2014/main" id="{893D09D0-6B40-437A-8C58-92F251C4879F}"/>
              </a:ext>
            </a:extLst>
          </p:cNvPr>
          <p:cNvSpPr>
            <a:spLocks noGrp="1"/>
          </p:cNvSpPr>
          <p:nvPr>
            <p:ph sz="quarter" idx="23"/>
          </p:nvPr>
        </p:nvSpPr>
        <p:spPr>
          <a:xfrm>
            <a:off x="736600" y="1289050"/>
            <a:ext cx="9850718" cy="351491"/>
          </a:xfrm>
        </p:spPr>
        <p:txBody>
          <a:bodyPr/>
          <a:lstStyle/>
          <a:p>
            <a:r>
              <a:rPr lang="en-US" altLang="en-US" dirty="0"/>
              <a:t>Remembering that </a:t>
            </a:r>
            <a:r>
              <a:rPr lang="en-US" altLang="en-US" i="1" dirty="0"/>
              <a:t>y</a:t>
            </a:r>
            <a:r>
              <a:rPr lang="en-US" altLang="en-US" dirty="0"/>
              <a:t> is a function of </a:t>
            </a:r>
            <a:r>
              <a:rPr lang="en-US" altLang="en-US" i="1" dirty="0"/>
              <a:t>x</a:t>
            </a:r>
            <a:r>
              <a:rPr lang="en-US" altLang="en-US" dirty="0"/>
              <a:t> and using the Chain Rule, we have</a:t>
            </a:r>
            <a:endParaRPr lang="en-IN" dirty="0"/>
          </a:p>
        </p:txBody>
      </p:sp>
      <p:graphicFrame>
        <p:nvGraphicFramePr>
          <p:cNvPr id="20" name="Content Placeholder 19" descr="(d∕(d x))((y^2)  = (d∕(d y)) (y^2) (d y)∕(d x)&#10;= 2 y ((d y)∕(d x))">
            <a:extLst>
              <a:ext uri="{FF2B5EF4-FFF2-40B4-BE49-F238E27FC236}">
                <a16:creationId xmlns="" xmlns:a16="http://schemas.microsoft.com/office/drawing/2014/main" id="{8F740998-D443-4532-9BD9-90B04C7C3C9D}"/>
              </a:ext>
            </a:extLst>
          </p:cNvPr>
          <p:cNvGraphicFramePr>
            <a:graphicFrameLocks noGrp="1" noChangeAspect="1"/>
          </p:cNvGraphicFramePr>
          <p:nvPr>
            <p:ph sz="quarter" idx="24"/>
            <p:extLst>
              <p:ext uri="{D42A27DB-BD31-4B8C-83A1-F6EECF244321}">
                <p14:modId xmlns:p14="http://schemas.microsoft.com/office/powerpoint/2010/main" val="3819820255"/>
              </p:ext>
            </p:extLst>
          </p:nvPr>
        </p:nvGraphicFramePr>
        <p:xfrm>
          <a:off x="4602163" y="1747838"/>
          <a:ext cx="2570162" cy="1574800"/>
        </p:xfrm>
        <a:graphic>
          <a:graphicData uri="http://schemas.openxmlformats.org/presentationml/2006/ole">
            <mc:AlternateContent xmlns:mc="http://schemas.openxmlformats.org/markup-compatibility/2006">
              <mc:Choice xmlns:v="urn:schemas-microsoft-com:vml" Requires="v">
                <p:oleObj spid="_x0000_s492922" name="Equation" r:id="rId3" imgW="2654280" imgH="1625400" progId="Equation.DSMT4">
                  <p:embed/>
                </p:oleObj>
              </mc:Choice>
              <mc:Fallback>
                <p:oleObj name="Equation" r:id="rId3" imgW="2654280" imgH="1625400" progId="Equation.DSMT4">
                  <p:embed/>
                  <p:pic>
                    <p:nvPicPr>
                      <p:cNvPr id="19" name="Object 18">
                        <a:extLst>
                          <a:ext uri="{FF2B5EF4-FFF2-40B4-BE49-F238E27FC236}">
                            <a16:creationId xmlns="" xmlns:a16="http://schemas.microsoft.com/office/drawing/2014/main" id="{A2601ED5-E364-4FD8-AB0B-EA2DBE166EF3}"/>
                          </a:ext>
                        </a:extLst>
                      </p:cNvPr>
                      <p:cNvPicPr/>
                      <p:nvPr/>
                    </p:nvPicPr>
                    <p:blipFill>
                      <a:blip r:embed="rId4"/>
                      <a:stretch>
                        <a:fillRect/>
                      </a:stretch>
                    </p:blipFill>
                    <p:spPr>
                      <a:xfrm>
                        <a:off x="4602163" y="1747838"/>
                        <a:ext cx="2570162" cy="157480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2856A142-38F9-4398-96EA-C2D0106FB033}"/>
              </a:ext>
            </a:extLst>
          </p:cNvPr>
          <p:cNvSpPr>
            <a:spLocks noGrp="1"/>
          </p:cNvSpPr>
          <p:nvPr>
            <p:ph sz="quarter" idx="25"/>
          </p:nvPr>
        </p:nvSpPr>
        <p:spPr>
          <a:xfrm>
            <a:off x="736600" y="3671372"/>
            <a:ext cx="790448" cy="274059"/>
          </a:xfrm>
        </p:spPr>
        <p:txBody>
          <a:bodyPr/>
          <a:lstStyle/>
          <a:p>
            <a:r>
              <a:rPr lang="en-US" altLang="en-US" dirty="0"/>
              <a:t>Thus</a:t>
            </a:r>
            <a:endParaRPr lang="en-IN" dirty="0"/>
          </a:p>
        </p:txBody>
      </p:sp>
      <p:graphicFrame>
        <p:nvGraphicFramePr>
          <p:cNvPr id="24" name="Content Placeholder 23" descr="2 x + (2 y (d y)∕(d x)) = 0">
            <a:extLst>
              <a:ext uri="{FF2B5EF4-FFF2-40B4-BE49-F238E27FC236}">
                <a16:creationId xmlns="" xmlns:a16="http://schemas.microsoft.com/office/drawing/2014/main" id="{C2A28203-C964-484D-A9E6-91C5F5C13DF6}"/>
              </a:ext>
            </a:extLst>
          </p:cNvPr>
          <p:cNvGraphicFramePr>
            <a:graphicFrameLocks noGrp="1" noChangeAspect="1"/>
          </p:cNvGraphicFramePr>
          <p:nvPr>
            <p:ph sz="quarter" idx="26"/>
            <p:extLst>
              <p:ext uri="{D42A27DB-BD31-4B8C-83A1-F6EECF244321}">
                <p14:modId xmlns:p14="http://schemas.microsoft.com/office/powerpoint/2010/main" val="1218174086"/>
              </p:ext>
            </p:extLst>
          </p:nvPr>
        </p:nvGraphicFramePr>
        <p:xfrm>
          <a:off x="5211763" y="3748235"/>
          <a:ext cx="1857375" cy="700088"/>
        </p:xfrm>
        <a:graphic>
          <a:graphicData uri="http://schemas.openxmlformats.org/presentationml/2006/ole">
            <mc:AlternateContent xmlns:mc="http://schemas.openxmlformats.org/markup-compatibility/2006">
              <mc:Choice xmlns:v="urn:schemas-microsoft-com:vml" Requires="v">
                <p:oleObj spid="_x0000_s492923" name="Equation" r:id="rId5" imgW="1955520" imgH="736560" progId="Equation.DSMT4">
                  <p:embed/>
                </p:oleObj>
              </mc:Choice>
              <mc:Fallback>
                <p:oleObj name="Equation" r:id="rId5" imgW="1955520" imgH="736560" progId="Equation.DSMT4">
                  <p:embed/>
                  <p:pic>
                    <p:nvPicPr>
                      <p:cNvPr id="21" name="Object 20">
                        <a:extLst>
                          <a:ext uri="{FF2B5EF4-FFF2-40B4-BE49-F238E27FC236}">
                            <a16:creationId xmlns="" xmlns:a16="http://schemas.microsoft.com/office/drawing/2014/main" id="{37D0AC02-6DA0-44DB-8A79-E16A0228A14B}"/>
                          </a:ext>
                        </a:extLst>
                      </p:cNvPr>
                      <p:cNvPicPr/>
                      <p:nvPr/>
                    </p:nvPicPr>
                    <p:blipFill>
                      <a:blip r:embed="rId6"/>
                      <a:stretch>
                        <a:fillRect/>
                      </a:stretch>
                    </p:blipFill>
                    <p:spPr>
                      <a:xfrm>
                        <a:off x="5211763" y="3748235"/>
                        <a:ext cx="1857375" cy="700088"/>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3C81C20E-27CA-4B94-AA6F-4B1E1055B043}"/>
              </a:ext>
            </a:extLst>
          </p:cNvPr>
          <p:cNvSpPr>
            <a:spLocks noGrp="1"/>
          </p:cNvSpPr>
          <p:nvPr>
            <p:ph sz="quarter" idx="27"/>
          </p:nvPr>
        </p:nvSpPr>
        <p:spPr>
          <a:xfrm>
            <a:off x="736600" y="4891013"/>
            <a:ext cx="4265168" cy="292328"/>
          </a:xfrm>
        </p:spPr>
        <p:txBody>
          <a:bodyPr/>
          <a:lstStyle/>
          <a:p>
            <a:r>
              <a:rPr lang="en-US" altLang="en-US" dirty="0"/>
              <a:t>Now we solve this equation for</a:t>
            </a:r>
            <a:endParaRPr lang="en-IN" dirty="0"/>
          </a:p>
        </p:txBody>
      </p:sp>
      <p:graphicFrame>
        <p:nvGraphicFramePr>
          <p:cNvPr id="26" name="Content Placeholder 25" descr="(dy∕dx):">
            <a:extLst>
              <a:ext uri="{FF2B5EF4-FFF2-40B4-BE49-F238E27FC236}">
                <a16:creationId xmlns="" xmlns:a16="http://schemas.microsoft.com/office/drawing/2014/main" id="{2DDED7C7-D517-4A3F-8154-EB69E74A7097}"/>
              </a:ext>
            </a:extLst>
          </p:cNvPr>
          <p:cNvGraphicFramePr>
            <a:graphicFrameLocks noGrp="1" noChangeAspect="1"/>
          </p:cNvGraphicFramePr>
          <p:nvPr>
            <p:ph sz="quarter" idx="28"/>
            <p:extLst>
              <p:ext uri="{D42A27DB-BD31-4B8C-83A1-F6EECF244321}">
                <p14:modId xmlns:p14="http://schemas.microsoft.com/office/powerpoint/2010/main" val="2688069516"/>
              </p:ext>
            </p:extLst>
          </p:nvPr>
        </p:nvGraphicFramePr>
        <p:xfrm>
          <a:off x="4979988" y="4738403"/>
          <a:ext cx="506412" cy="666750"/>
        </p:xfrm>
        <a:graphic>
          <a:graphicData uri="http://schemas.openxmlformats.org/presentationml/2006/ole">
            <mc:AlternateContent xmlns:mc="http://schemas.openxmlformats.org/markup-compatibility/2006">
              <mc:Choice xmlns:v="urn:schemas-microsoft-com:vml" Requires="v">
                <p:oleObj spid="_x0000_s492924" name="Equation" r:id="rId7" imgW="558720" imgH="736560" progId="Equation.DSMT4">
                  <p:embed/>
                </p:oleObj>
              </mc:Choice>
              <mc:Fallback>
                <p:oleObj name="Equation" r:id="rId7" imgW="558720" imgH="736560" progId="Equation.DSMT4">
                  <p:embed/>
                  <p:pic>
                    <p:nvPicPr>
                      <p:cNvPr id="25" name="Object 24">
                        <a:extLst>
                          <a:ext uri="{FF2B5EF4-FFF2-40B4-BE49-F238E27FC236}">
                            <a16:creationId xmlns="" xmlns:a16="http://schemas.microsoft.com/office/drawing/2014/main" id="{0A9325ED-BE98-4BE5-B356-8AAA18449895}"/>
                          </a:ext>
                        </a:extLst>
                      </p:cNvPr>
                      <p:cNvPicPr/>
                      <p:nvPr/>
                    </p:nvPicPr>
                    <p:blipFill>
                      <a:blip r:embed="rId8"/>
                      <a:stretch>
                        <a:fillRect/>
                      </a:stretch>
                    </p:blipFill>
                    <p:spPr>
                      <a:xfrm>
                        <a:off x="4979988" y="4738403"/>
                        <a:ext cx="506412" cy="666750"/>
                      </a:xfrm>
                      <a:prstGeom prst="rect">
                        <a:avLst/>
                      </a:prstGeom>
                    </p:spPr>
                  </p:pic>
                </p:oleObj>
              </mc:Fallback>
            </mc:AlternateContent>
          </a:graphicData>
        </a:graphic>
      </p:graphicFrame>
      <p:graphicFrame>
        <p:nvGraphicFramePr>
          <p:cNvPr id="28" name="Content Placeholder 27" descr="(d y)∕(d x) = (negative (x∕y))">
            <a:extLst>
              <a:ext uri="{FF2B5EF4-FFF2-40B4-BE49-F238E27FC236}">
                <a16:creationId xmlns="" xmlns:a16="http://schemas.microsoft.com/office/drawing/2014/main" id="{56CEE6F7-A7EF-40C2-8437-9E7D8CE73384}"/>
              </a:ext>
            </a:extLst>
          </p:cNvPr>
          <p:cNvGraphicFramePr>
            <a:graphicFrameLocks noGrp="1" noChangeAspect="1"/>
          </p:cNvGraphicFramePr>
          <p:nvPr>
            <p:ph sz="quarter" idx="29"/>
            <p:extLst>
              <p:ext uri="{D42A27DB-BD31-4B8C-83A1-F6EECF244321}">
                <p14:modId xmlns:p14="http://schemas.microsoft.com/office/powerpoint/2010/main" val="653973237"/>
              </p:ext>
            </p:extLst>
          </p:nvPr>
        </p:nvGraphicFramePr>
        <p:xfrm>
          <a:off x="5233194" y="5659007"/>
          <a:ext cx="1072636" cy="700088"/>
        </p:xfrm>
        <a:graphic>
          <a:graphicData uri="http://schemas.openxmlformats.org/presentationml/2006/ole">
            <mc:AlternateContent xmlns:mc="http://schemas.openxmlformats.org/markup-compatibility/2006">
              <mc:Choice xmlns:v="urn:schemas-microsoft-com:vml" Requires="v">
                <p:oleObj spid="_x0000_s492925" name="Equation" r:id="rId9" imgW="1206360" imgH="787320" progId="Equation.DSMT4">
                  <p:embed/>
                </p:oleObj>
              </mc:Choice>
              <mc:Fallback>
                <p:oleObj name="Equation" r:id="rId9" imgW="1206360" imgH="787320" progId="Equation.DSMT4">
                  <p:embed/>
                  <p:pic>
                    <p:nvPicPr>
                      <p:cNvPr id="27" name="Object 26">
                        <a:extLst>
                          <a:ext uri="{FF2B5EF4-FFF2-40B4-BE49-F238E27FC236}">
                            <a16:creationId xmlns="" xmlns:a16="http://schemas.microsoft.com/office/drawing/2014/main" id="{FFE53AC3-700B-4764-BD3A-3881049E12BC}"/>
                          </a:ext>
                        </a:extLst>
                      </p:cNvPr>
                      <p:cNvPicPr/>
                      <p:nvPr/>
                    </p:nvPicPr>
                    <p:blipFill>
                      <a:blip r:embed="rId10"/>
                      <a:stretch>
                        <a:fillRect/>
                      </a:stretch>
                    </p:blipFill>
                    <p:spPr>
                      <a:xfrm>
                        <a:off x="5233194" y="5659007"/>
                        <a:ext cx="1072636" cy="700088"/>
                      </a:xfrm>
                      <a:prstGeom prst="rect">
                        <a:avLst/>
                      </a:prstGeom>
                    </p:spPr>
                  </p:pic>
                </p:oleObj>
              </mc:Fallback>
            </mc:AlternateContent>
          </a:graphicData>
        </a:graphic>
      </p:graphicFrame>
    </p:spTree>
    <p:extLst>
      <p:ext uri="{BB962C8B-B14F-4D97-AF65-F5344CB8AC3E}">
        <p14:creationId xmlns:p14="http://schemas.microsoft.com/office/powerpoint/2010/main" val="101641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5FD873-E9DF-4E74-AFB4-9AC32F42B75C}"/>
              </a:ext>
            </a:extLst>
          </p:cNvPr>
          <p:cNvSpPr>
            <a:spLocks noGrp="1"/>
          </p:cNvSpPr>
          <p:nvPr>
            <p:ph type="title"/>
          </p:nvPr>
        </p:nvSpPr>
        <p:spPr/>
        <p:txBody>
          <a:bodyPr/>
          <a:lstStyle/>
          <a:p>
            <a:r>
              <a:rPr lang="en-US" altLang="en-US" dirty="0"/>
              <a:t>Example 1 – </a:t>
            </a:r>
            <a:r>
              <a:rPr lang="en-US" altLang="en-US" i="1" dirty="0"/>
              <a:t>Solution </a:t>
            </a:r>
            <a:r>
              <a:rPr lang="en-US" altLang="en-US" b="0" dirty="0"/>
              <a:t>(2 of 3)</a:t>
            </a:r>
            <a:endParaRPr lang="en-IN" dirty="0"/>
          </a:p>
        </p:txBody>
      </p:sp>
      <p:sp>
        <p:nvSpPr>
          <p:cNvPr id="3" name="Content Placeholder 2">
            <a:extLst>
              <a:ext uri="{FF2B5EF4-FFF2-40B4-BE49-F238E27FC236}">
                <a16:creationId xmlns="" xmlns:a16="http://schemas.microsoft.com/office/drawing/2014/main" id="{516FEB02-72FB-4BCC-83AA-3E354D0D2D90}"/>
              </a:ext>
            </a:extLst>
          </p:cNvPr>
          <p:cNvSpPr>
            <a:spLocks noGrp="1"/>
          </p:cNvSpPr>
          <p:nvPr>
            <p:ph sz="quarter" idx="23"/>
          </p:nvPr>
        </p:nvSpPr>
        <p:spPr>
          <a:xfrm>
            <a:off x="736600" y="1289050"/>
            <a:ext cx="6641353" cy="403838"/>
          </a:xfrm>
        </p:spPr>
        <p:txBody>
          <a:bodyPr/>
          <a:lstStyle/>
          <a:p>
            <a:r>
              <a:rPr lang="en-US" altLang="en-US" dirty="0"/>
              <a:t>At the point (3, 4) we have </a:t>
            </a:r>
            <a:r>
              <a:rPr lang="en-US" altLang="en-US" i="1" dirty="0"/>
              <a:t>x</a:t>
            </a:r>
            <a:r>
              <a:rPr lang="en-US" altLang="en-US" dirty="0"/>
              <a:t> = 3 and </a:t>
            </a:r>
            <a:r>
              <a:rPr lang="en-US" altLang="en-US" i="1" dirty="0"/>
              <a:t>y</a:t>
            </a:r>
            <a:r>
              <a:rPr lang="en-US" altLang="en-US" dirty="0"/>
              <a:t> = 4, so</a:t>
            </a:r>
            <a:endParaRPr lang="en-IN" dirty="0"/>
          </a:p>
        </p:txBody>
      </p:sp>
      <p:graphicFrame>
        <p:nvGraphicFramePr>
          <p:cNvPr id="20" name="Content Placeholder 19" descr="(dy∕dx) = (negative (3∕4))">
            <a:extLst>
              <a:ext uri="{FF2B5EF4-FFF2-40B4-BE49-F238E27FC236}">
                <a16:creationId xmlns="" xmlns:a16="http://schemas.microsoft.com/office/drawing/2014/main" id="{AC78DECE-1F6D-42AD-B71D-C1D7A5CB1DD0}"/>
              </a:ext>
            </a:extLst>
          </p:cNvPr>
          <p:cNvGraphicFramePr>
            <a:graphicFrameLocks noGrp="1" noChangeAspect="1"/>
          </p:cNvGraphicFramePr>
          <p:nvPr>
            <p:ph sz="quarter" idx="24"/>
            <p:extLst>
              <p:ext uri="{D42A27DB-BD31-4B8C-83A1-F6EECF244321}">
                <p14:modId xmlns:p14="http://schemas.microsoft.com/office/powerpoint/2010/main" val="1781140121"/>
              </p:ext>
            </p:extLst>
          </p:nvPr>
        </p:nvGraphicFramePr>
        <p:xfrm>
          <a:off x="5524500" y="1749779"/>
          <a:ext cx="1143000" cy="712787"/>
        </p:xfrm>
        <a:graphic>
          <a:graphicData uri="http://schemas.openxmlformats.org/presentationml/2006/ole">
            <mc:AlternateContent xmlns:mc="http://schemas.openxmlformats.org/markup-compatibility/2006">
              <mc:Choice xmlns:v="urn:schemas-microsoft-com:vml" Requires="v">
                <p:oleObj spid="_x0000_s494138" name="Equation" r:id="rId3" imgW="1180800" imgH="736560" progId="Equation.DSMT4">
                  <p:embed/>
                </p:oleObj>
              </mc:Choice>
              <mc:Fallback>
                <p:oleObj name="Equation" r:id="rId3" imgW="1180800" imgH="736560" progId="Equation.DSMT4">
                  <p:embed/>
                  <p:pic>
                    <p:nvPicPr>
                      <p:cNvPr id="19" name="Object 18">
                        <a:extLst>
                          <a:ext uri="{FF2B5EF4-FFF2-40B4-BE49-F238E27FC236}">
                            <a16:creationId xmlns="" xmlns:a16="http://schemas.microsoft.com/office/drawing/2014/main" id="{9DF36657-6654-4EFA-BF5C-A6A29D6B55B7}"/>
                          </a:ext>
                        </a:extLst>
                      </p:cNvPr>
                      <p:cNvPicPr/>
                      <p:nvPr/>
                    </p:nvPicPr>
                    <p:blipFill>
                      <a:blip r:embed="rId4"/>
                      <a:stretch>
                        <a:fillRect/>
                      </a:stretch>
                    </p:blipFill>
                    <p:spPr>
                      <a:xfrm>
                        <a:off x="5524500" y="1749779"/>
                        <a:ext cx="1143000" cy="712787"/>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9A1E3768-314D-4ABC-8C2F-344AFE30DC7A}"/>
              </a:ext>
            </a:extLst>
          </p:cNvPr>
          <p:cNvSpPr>
            <a:spLocks noGrp="1"/>
          </p:cNvSpPr>
          <p:nvPr>
            <p:ph sz="quarter" idx="25"/>
          </p:nvPr>
        </p:nvSpPr>
        <p:spPr>
          <a:xfrm>
            <a:off x="736600" y="2618470"/>
            <a:ext cx="10718800" cy="323520"/>
          </a:xfrm>
        </p:spPr>
        <p:txBody>
          <a:bodyPr/>
          <a:lstStyle/>
          <a:p>
            <a:r>
              <a:rPr lang="en-US" altLang="en-US" dirty="0"/>
              <a:t>An equation of the tangent to the circle at (3, 4) is therefore</a:t>
            </a:r>
            <a:endParaRPr lang="en-IN" dirty="0"/>
          </a:p>
        </p:txBody>
      </p:sp>
      <p:graphicFrame>
        <p:nvGraphicFramePr>
          <p:cNvPr id="22" name="Content Placeholder 21" descr="y minus 4 = negative (3∕4)(x minus 3) or 3 x + 4 y = 25">
            <a:extLst>
              <a:ext uri="{FF2B5EF4-FFF2-40B4-BE49-F238E27FC236}">
                <a16:creationId xmlns="" xmlns:a16="http://schemas.microsoft.com/office/drawing/2014/main" id="{915C7C5C-42AD-4848-ABB6-6244449A8E60}"/>
              </a:ext>
            </a:extLst>
          </p:cNvPr>
          <p:cNvGraphicFramePr>
            <a:graphicFrameLocks noGrp="1" noChangeAspect="1"/>
          </p:cNvGraphicFramePr>
          <p:nvPr>
            <p:ph sz="quarter" idx="26"/>
            <p:extLst>
              <p:ext uri="{D42A27DB-BD31-4B8C-83A1-F6EECF244321}">
                <p14:modId xmlns:p14="http://schemas.microsoft.com/office/powerpoint/2010/main" val="1573782749"/>
              </p:ext>
            </p:extLst>
          </p:nvPr>
        </p:nvGraphicFramePr>
        <p:xfrm>
          <a:off x="3903663" y="3106452"/>
          <a:ext cx="4568825" cy="681037"/>
        </p:xfrm>
        <a:graphic>
          <a:graphicData uri="http://schemas.openxmlformats.org/presentationml/2006/ole">
            <mc:AlternateContent xmlns:mc="http://schemas.openxmlformats.org/markup-compatibility/2006">
              <mc:Choice xmlns:v="urn:schemas-microsoft-com:vml" Requires="v">
                <p:oleObj spid="_x0000_s494139" name="Equation" r:id="rId5" imgW="4851360" imgH="723600" progId="Equation.DSMT4">
                  <p:embed/>
                </p:oleObj>
              </mc:Choice>
              <mc:Fallback>
                <p:oleObj name="Equation" r:id="rId5" imgW="4851360" imgH="723600" progId="Equation.DSMT4">
                  <p:embed/>
                  <p:pic>
                    <p:nvPicPr>
                      <p:cNvPr id="21" name="Object 20">
                        <a:extLst>
                          <a:ext uri="{FF2B5EF4-FFF2-40B4-BE49-F238E27FC236}">
                            <a16:creationId xmlns="" xmlns:a16="http://schemas.microsoft.com/office/drawing/2014/main" id="{13F79DB3-732D-460D-B533-92B626D4B3DD}"/>
                          </a:ext>
                        </a:extLst>
                      </p:cNvPr>
                      <p:cNvPicPr/>
                      <p:nvPr/>
                    </p:nvPicPr>
                    <p:blipFill>
                      <a:blip r:embed="rId6"/>
                      <a:stretch>
                        <a:fillRect/>
                      </a:stretch>
                    </p:blipFill>
                    <p:spPr>
                      <a:xfrm>
                        <a:off x="3903663" y="3106452"/>
                        <a:ext cx="4568825" cy="681037"/>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1FC5A144-E050-4EED-9DEA-25E82412578D}"/>
              </a:ext>
            </a:extLst>
          </p:cNvPr>
          <p:cNvSpPr>
            <a:spLocks noGrp="1"/>
          </p:cNvSpPr>
          <p:nvPr>
            <p:ph sz="quarter" idx="27"/>
          </p:nvPr>
        </p:nvSpPr>
        <p:spPr>
          <a:xfrm>
            <a:off x="736600" y="3984644"/>
            <a:ext cx="3255755" cy="894249"/>
          </a:xfrm>
        </p:spPr>
        <p:txBody>
          <a:bodyPr/>
          <a:lstStyle/>
          <a:p>
            <a:pPr>
              <a:lnSpc>
                <a:spcPct val="110000"/>
              </a:lnSpc>
            </a:pPr>
            <a:r>
              <a:rPr lang="en-US" altLang="en-US" dirty="0">
                <a:solidFill>
                  <a:srgbClr val="0079C2"/>
                </a:solidFill>
              </a:rPr>
              <a:t>Solution 2:</a:t>
            </a:r>
          </a:p>
          <a:p>
            <a:pPr>
              <a:lnSpc>
                <a:spcPct val="110000"/>
              </a:lnSpc>
            </a:pPr>
            <a:r>
              <a:rPr lang="en-US" altLang="en-US" dirty="0"/>
              <a:t>Solving the equation</a:t>
            </a:r>
            <a:endParaRPr lang="en-IN" dirty="0"/>
          </a:p>
        </p:txBody>
      </p:sp>
      <p:graphicFrame>
        <p:nvGraphicFramePr>
          <p:cNvPr id="24" name="Content Placeholder 23" descr="(x^2) + (y^2) = 25">
            <a:extLst>
              <a:ext uri="{FF2B5EF4-FFF2-40B4-BE49-F238E27FC236}">
                <a16:creationId xmlns="" xmlns:a16="http://schemas.microsoft.com/office/drawing/2014/main" id="{2BDED781-E6A2-438F-B667-7F9DCA4C3752}"/>
              </a:ext>
            </a:extLst>
          </p:cNvPr>
          <p:cNvGraphicFramePr>
            <a:graphicFrameLocks noGrp="1" noChangeAspect="1"/>
          </p:cNvGraphicFramePr>
          <p:nvPr>
            <p:ph sz="quarter" idx="28"/>
            <p:extLst>
              <p:ext uri="{D42A27DB-BD31-4B8C-83A1-F6EECF244321}">
                <p14:modId xmlns:p14="http://schemas.microsoft.com/office/powerpoint/2010/main" val="2074756665"/>
              </p:ext>
            </p:extLst>
          </p:nvPr>
        </p:nvGraphicFramePr>
        <p:xfrm>
          <a:off x="3563931" y="4521200"/>
          <a:ext cx="1638300" cy="393700"/>
        </p:xfrm>
        <a:graphic>
          <a:graphicData uri="http://schemas.openxmlformats.org/presentationml/2006/ole">
            <mc:AlternateContent xmlns:mc="http://schemas.openxmlformats.org/markup-compatibility/2006">
              <mc:Choice xmlns:v="urn:schemas-microsoft-com:vml" Requires="v">
                <p:oleObj spid="_x0000_s494140" name="Equation" r:id="rId7" imgW="1638000" imgH="393480" progId="Equation.DSMT4">
                  <p:embed/>
                </p:oleObj>
              </mc:Choice>
              <mc:Fallback>
                <p:oleObj name="Equation" r:id="rId7" imgW="1638000" imgH="393480" progId="Equation.DSMT4">
                  <p:embed/>
                  <p:pic>
                    <p:nvPicPr>
                      <p:cNvPr id="23" name="Object 22">
                        <a:extLst>
                          <a:ext uri="{FF2B5EF4-FFF2-40B4-BE49-F238E27FC236}">
                            <a16:creationId xmlns="" xmlns:a16="http://schemas.microsoft.com/office/drawing/2014/main" id="{AA4A0BB6-E769-40FD-9EEF-316D64C9A9DE}"/>
                          </a:ext>
                        </a:extLst>
                      </p:cNvPr>
                      <p:cNvPicPr/>
                      <p:nvPr/>
                    </p:nvPicPr>
                    <p:blipFill>
                      <a:blip r:embed="rId8"/>
                      <a:stretch>
                        <a:fillRect/>
                      </a:stretch>
                    </p:blipFill>
                    <p:spPr>
                      <a:xfrm>
                        <a:off x="3563931" y="4521200"/>
                        <a:ext cx="1638300" cy="393700"/>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40230708-5825-4AAA-A7ED-CCA32B021BCF}"/>
              </a:ext>
            </a:extLst>
          </p:cNvPr>
          <p:cNvSpPr>
            <a:spLocks noGrp="1"/>
          </p:cNvSpPr>
          <p:nvPr>
            <p:ph sz="quarter" idx="29"/>
          </p:nvPr>
        </p:nvSpPr>
        <p:spPr>
          <a:xfrm>
            <a:off x="5283892" y="4558346"/>
            <a:ext cx="1730266" cy="296852"/>
          </a:xfrm>
        </p:spPr>
        <p:txBody>
          <a:bodyPr/>
          <a:lstStyle/>
          <a:p>
            <a:r>
              <a:rPr lang="en-US" altLang="en-US" dirty="0"/>
              <a:t>for </a:t>
            </a:r>
            <a:r>
              <a:rPr lang="en-US" altLang="en-US" i="1" dirty="0"/>
              <a:t>y</a:t>
            </a:r>
            <a:r>
              <a:rPr lang="en-US" altLang="en-US" dirty="0"/>
              <a:t>, we get</a:t>
            </a:r>
            <a:endParaRPr lang="en-IN" dirty="0"/>
          </a:p>
        </p:txBody>
      </p:sp>
      <p:graphicFrame>
        <p:nvGraphicFramePr>
          <p:cNvPr id="26" name="Content Placeholder 25" descr="y = plus-minus (sqrt(25 minus (x^2))).">
            <a:extLst>
              <a:ext uri="{FF2B5EF4-FFF2-40B4-BE49-F238E27FC236}">
                <a16:creationId xmlns="" xmlns:a16="http://schemas.microsoft.com/office/drawing/2014/main" id="{2A755282-F32B-468C-940A-AC8EDD1A6829}"/>
              </a:ext>
            </a:extLst>
          </p:cNvPr>
          <p:cNvGraphicFramePr>
            <a:graphicFrameLocks noGrp="1" noChangeAspect="1"/>
          </p:cNvGraphicFramePr>
          <p:nvPr>
            <p:ph sz="quarter" idx="30"/>
            <p:extLst>
              <p:ext uri="{D42A27DB-BD31-4B8C-83A1-F6EECF244321}">
                <p14:modId xmlns:p14="http://schemas.microsoft.com/office/powerpoint/2010/main" val="812121239"/>
              </p:ext>
            </p:extLst>
          </p:nvPr>
        </p:nvGraphicFramePr>
        <p:xfrm>
          <a:off x="7040556" y="4440238"/>
          <a:ext cx="1939925" cy="454025"/>
        </p:xfrm>
        <a:graphic>
          <a:graphicData uri="http://schemas.openxmlformats.org/presentationml/2006/ole">
            <mc:AlternateContent xmlns:mc="http://schemas.openxmlformats.org/markup-compatibility/2006">
              <mc:Choice xmlns:v="urn:schemas-microsoft-com:vml" Requires="v">
                <p:oleObj spid="_x0000_s494141" name="Equation" r:id="rId9" imgW="1955520" imgH="457200" progId="Equation.DSMT4">
                  <p:embed/>
                </p:oleObj>
              </mc:Choice>
              <mc:Fallback>
                <p:oleObj name="Equation" r:id="rId9" imgW="1955520" imgH="457200" progId="Equation.DSMT4">
                  <p:embed/>
                  <p:pic>
                    <p:nvPicPr>
                      <p:cNvPr id="25" name="Object 24">
                        <a:extLst>
                          <a:ext uri="{FF2B5EF4-FFF2-40B4-BE49-F238E27FC236}">
                            <a16:creationId xmlns="" xmlns:a16="http://schemas.microsoft.com/office/drawing/2014/main" id="{FB7A48E6-50D1-48AE-AE43-5297A0846AD4}"/>
                          </a:ext>
                        </a:extLst>
                      </p:cNvPr>
                      <p:cNvPicPr/>
                      <p:nvPr/>
                    </p:nvPicPr>
                    <p:blipFill>
                      <a:blip r:embed="rId10"/>
                      <a:stretch>
                        <a:fillRect/>
                      </a:stretch>
                    </p:blipFill>
                    <p:spPr>
                      <a:xfrm>
                        <a:off x="7040556" y="4440238"/>
                        <a:ext cx="1939925" cy="454025"/>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855F2FCE-31AA-4FB1-A485-4831B3DB05E6}"/>
              </a:ext>
            </a:extLst>
          </p:cNvPr>
          <p:cNvSpPr>
            <a:spLocks noGrp="1"/>
          </p:cNvSpPr>
          <p:nvPr>
            <p:ph sz="quarter" idx="31"/>
          </p:nvPr>
        </p:nvSpPr>
        <p:spPr>
          <a:xfrm>
            <a:off x="750083" y="5027565"/>
            <a:ext cx="5861304" cy="322445"/>
          </a:xfrm>
        </p:spPr>
        <p:txBody>
          <a:bodyPr/>
          <a:lstStyle/>
          <a:p>
            <a:r>
              <a:rPr lang="en-US" altLang="en-US" dirty="0"/>
              <a:t>The point (3, 4) lies on the upper semicircle</a:t>
            </a:r>
            <a:endParaRPr lang="en-IN" dirty="0"/>
          </a:p>
        </p:txBody>
      </p:sp>
      <p:graphicFrame>
        <p:nvGraphicFramePr>
          <p:cNvPr id="28" name="Content Placeholder 27" descr="y = sqrt(25 minus x^2)">
            <a:extLst>
              <a:ext uri="{FF2B5EF4-FFF2-40B4-BE49-F238E27FC236}">
                <a16:creationId xmlns="" xmlns:a16="http://schemas.microsoft.com/office/drawing/2014/main" id="{B8CCA731-9684-48CE-BD8C-D0EA12194FEB}"/>
              </a:ext>
            </a:extLst>
          </p:cNvPr>
          <p:cNvGraphicFramePr>
            <a:graphicFrameLocks noGrp="1" noChangeAspect="1"/>
          </p:cNvGraphicFramePr>
          <p:nvPr>
            <p:ph sz="quarter" idx="32"/>
            <p:extLst>
              <p:ext uri="{D42A27DB-BD31-4B8C-83A1-F6EECF244321}">
                <p14:modId xmlns:p14="http://schemas.microsoft.com/office/powerpoint/2010/main" val="1604241401"/>
              </p:ext>
            </p:extLst>
          </p:nvPr>
        </p:nvGraphicFramePr>
        <p:xfrm>
          <a:off x="6652345" y="4951413"/>
          <a:ext cx="1625600" cy="430212"/>
        </p:xfrm>
        <a:graphic>
          <a:graphicData uri="http://schemas.openxmlformats.org/presentationml/2006/ole">
            <mc:AlternateContent xmlns:mc="http://schemas.openxmlformats.org/markup-compatibility/2006">
              <mc:Choice xmlns:v="urn:schemas-microsoft-com:vml" Requires="v">
                <p:oleObj spid="_x0000_s494142" name="Equation" r:id="rId11" imgW="1726920" imgH="457200" progId="Equation.DSMT4">
                  <p:embed/>
                </p:oleObj>
              </mc:Choice>
              <mc:Fallback>
                <p:oleObj name="Equation" r:id="rId11" imgW="1726920" imgH="457200" progId="Equation.DSMT4">
                  <p:embed/>
                  <p:pic>
                    <p:nvPicPr>
                      <p:cNvPr id="27" name="Object 26">
                        <a:extLst>
                          <a:ext uri="{FF2B5EF4-FFF2-40B4-BE49-F238E27FC236}">
                            <a16:creationId xmlns="" xmlns:a16="http://schemas.microsoft.com/office/drawing/2014/main" id="{DE1B13A5-56BB-4AB2-A674-9C6D9E0FA0D5}"/>
                          </a:ext>
                        </a:extLst>
                      </p:cNvPr>
                      <p:cNvPicPr/>
                      <p:nvPr/>
                    </p:nvPicPr>
                    <p:blipFill>
                      <a:blip r:embed="rId12"/>
                      <a:stretch>
                        <a:fillRect/>
                      </a:stretch>
                    </p:blipFill>
                    <p:spPr>
                      <a:xfrm>
                        <a:off x="6652345" y="4951413"/>
                        <a:ext cx="1625600" cy="430212"/>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A9343933-E34B-4B95-BF36-E68B577AA154}"/>
              </a:ext>
            </a:extLst>
          </p:cNvPr>
          <p:cNvSpPr>
            <a:spLocks noGrp="1"/>
          </p:cNvSpPr>
          <p:nvPr>
            <p:ph sz="quarter" idx="33"/>
          </p:nvPr>
        </p:nvSpPr>
        <p:spPr>
          <a:xfrm>
            <a:off x="8343415" y="5036530"/>
            <a:ext cx="2736281" cy="262826"/>
          </a:xfrm>
        </p:spPr>
        <p:txBody>
          <a:bodyPr/>
          <a:lstStyle/>
          <a:p>
            <a:r>
              <a:rPr lang="en-US" altLang="en-US" dirty="0"/>
              <a:t>and so we consider</a:t>
            </a:r>
            <a:endParaRPr lang="en-IN" dirty="0"/>
          </a:p>
        </p:txBody>
      </p:sp>
      <p:sp>
        <p:nvSpPr>
          <p:cNvPr id="14" name="Content Placeholder 13">
            <a:extLst>
              <a:ext uri="{FF2B5EF4-FFF2-40B4-BE49-F238E27FC236}">
                <a16:creationId xmlns="" xmlns:a16="http://schemas.microsoft.com/office/drawing/2014/main" id="{BA1D8546-7996-483C-AFC2-96DD6F73CF04}"/>
              </a:ext>
            </a:extLst>
          </p:cNvPr>
          <p:cNvSpPr>
            <a:spLocks noGrp="1"/>
          </p:cNvSpPr>
          <p:nvPr>
            <p:ph sz="quarter" idx="34"/>
          </p:nvPr>
        </p:nvSpPr>
        <p:spPr>
          <a:xfrm>
            <a:off x="750083" y="5481015"/>
            <a:ext cx="1618488" cy="333350"/>
          </a:xfrm>
        </p:spPr>
        <p:txBody>
          <a:bodyPr/>
          <a:lstStyle/>
          <a:p>
            <a:r>
              <a:rPr lang="en-US" altLang="en-US" dirty="0"/>
              <a:t>the function</a:t>
            </a:r>
            <a:endParaRPr lang="en-IN" dirty="0"/>
          </a:p>
        </p:txBody>
      </p:sp>
      <p:graphicFrame>
        <p:nvGraphicFramePr>
          <p:cNvPr id="30" name="Content Placeholder 29" descr="f(x) = sqrt(25 minus x^2).">
            <a:extLst>
              <a:ext uri="{FF2B5EF4-FFF2-40B4-BE49-F238E27FC236}">
                <a16:creationId xmlns="" xmlns:a16="http://schemas.microsoft.com/office/drawing/2014/main" id="{B0A51A56-9B29-4F41-91A3-592727C87FC6}"/>
              </a:ext>
            </a:extLst>
          </p:cNvPr>
          <p:cNvGraphicFramePr>
            <a:graphicFrameLocks noGrp="1" noChangeAspect="1"/>
          </p:cNvGraphicFramePr>
          <p:nvPr>
            <p:ph sz="quarter" idx="35"/>
            <p:extLst>
              <p:ext uri="{D42A27DB-BD31-4B8C-83A1-F6EECF244321}">
                <p14:modId xmlns:p14="http://schemas.microsoft.com/office/powerpoint/2010/main" val="125576507"/>
              </p:ext>
            </p:extLst>
          </p:nvPr>
        </p:nvGraphicFramePr>
        <p:xfrm>
          <a:off x="2416030" y="5393690"/>
          <a:ext cx="2171700" cy="508000"/>
        </p:xfrm>
        <a:graphic>
          <a:graphicData uri="http://schemas.openxmlformats.org/presentationml/2006/ole">
            <mc:AlternateContent xmlns:mc="http://schemas.openxmlformats.org/markup-compatibility/2006">
              <mc:Choice xmlns:v="urn:schemas-microsoft-com:vml" Requires="v">
                <p:oleObj spid="_x0000_s494143" name="Equation" r:id="rId13" imgW="2171520" imgH="507960" progId="Equation.DSMT4">
                  <p:embed/>
                </p:oleObj>
              </mc:Choice>
              <mc:Fallback>
                <p:oleObj name="Equation" r:id="rId13" imgW="2171520" imgH="507960" progId="Equation.DSMT4">
                  <p:embed/>
                  <p:pic>
                    <p:nvPicPr>
                      <p:cNvPr id="29" name="Object 28">
                        <a:extLst>
                          <a:ext uri="{FF2B5EF4-FFF2-40B4-BE49-F238E27FC236}">
                            <a16:creationId xmlns="" xmlns:a16="http://schemas.microsoft.com/office/drawing/2014/main" id="{722B6B62-01AF-4E84-B1FB-A683A76B31F0}"/>
                          </a:ext>
                        </a:extLst>
                      </p:cNvPr>
                      <p:cNvPicPr/>
                      <p:nvPr/>
                    </p:nvPicPr>
                    <p:blipFill>
                      <a:blip r:embed="rId14"/>
                      <a:stretch>
                        <a:fillRect/>
                      </a:stretch>
                    </p:blipFill>
                    <p:spPr>
                      <a:xfrm>
                        <a:off x="2416030" y="5393690"/>
                        <a:ext cx="2171700" cy="508000"/>
                      </a:xfrm>
                      <a:prstGeom prst="rect">
                        <a:avLst/>
                      </a:prstGeom>
                    </p:spPr>
                  </p:pic>
                </p:oleObj>
              </mc:Fallback>
            </mc:AlternateContent>
          </a:graphicData>
        </a:graphic>
      </p:graphicFrame>
    </p:spTree>
    <p:extLst>
      <p:ext uri="{BB962C8B-B14F-4D97-AF65-F5344CB8AC3E}">
        <p14:creationId xmlns:p14="http://schemas.microsoft.com/office/powerpoint/2010/main" val="228239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ED7BD5-98BB-4DC3-BD0E-F85F85CE90C0}"/>
              </a:ext>
            </a:extLst>
          </p:cNvPr>
          <p:cNvSpPr>
            <a:spLocks noGrp="1"/>
          </p:cNvSpPr>
          <p:nvPr>
            <p:ph type="title"/>
          </p:nvPr>
        </p:nvSpPr>
        <p:spPr/>
        <p:txBody>
          <a:bodyPr/>
          <a:lstStyle/>
          <a:p>
            <a:r>
              <a:rPr lang="en-US" altLang="en-US" dirty="0"/>
              <a:t>Example 1 – </a:t>
            </a:r>
            <a:r>
              <a:rPr lang="en-US" altLang="en-US" i="1" dirty="0"/>
              <a:t>Solution </a:t>
            </a:r>
            <a:r>
              <a:rPr lang="en-US" altLang="en-US" b="0" dirty="0"/>
              <a:t>(3 of 3)</a:t>
            </a:r>
            <a:endParaRPr lang="en-IN" dirty="0"/>
          </a:p>
        </p:txBody>
      </p:sp>
      <p:sp>
        <p:nvSpPr>
          <p:cNvPr id="3" name="Content Placeholder 2">
            <a:extLst>
              <a:ext uri="{FF2B5EF4-FFF2-40B4-BE49-F238E27FC236}">
                <a16:creationId xmlns="" xmlns:a16="http://schemas.microsoft.com/office/drawing/2014/main" id="{D39ADED8-BBF1-4933-A95B-3D8CBD089444}"/>
              </a:ext>
            </a:extLst>
          </p:cNvPr>
          <p:cNvSpPr>
            <a:spLocks noGrp="1"/>
          </p:cNvSpPr>
          <p:nvPr>
            <p:ph sz="quarter" idx="23"/>
          </p:nvPr>
        </p:nvSpPr>
        <p:spPr>
          <a:xfrm>
            <a:off x="736600" y="1289050"/>
            <a:ext cx="10718800" cy="260350"/>
          </a:xfrm>
        </p:spPr>
        <p:txBody>
          <a:bodyPr/>
          <a:lstStyle/>
          <a:p>
            <a:r>
              <a:rPr lang="en-US" altLang="en-US" dirty="0"/>
              <a:t>Differentiating </a:t>
            </a:r>
            <a:r>
              <a:rPr lang="en-US" altLang="en-US" i="1" dirty="0"/>
              <a:t>f</a:t>
            </a:r>
            <a:r>
              <a:rPr lang="en-US" altLang="en-US" dirty="0"/>
              <a:t> using the Chain Rule, we have</a:t>
            </a:r>
            <a:endParaRPr lang="en-IN" dirty="0"/>
          </a:p>
        </p:txBody>
      </p:sp>
      <p:graphicFrame>
        <p:nvGraphicFramePr>
          <p:cNvPr id="12" name="Content Placeholder 11" descr="f prime (x) = (1∕2)((25 minus (x^2))^(negative (1∕2)) (d/(d x))(25 minus (x^2)).&#10;=  (1∕2)((25 minus (x^2))^(negative (1∕2))(negative 2x) = (negative(x∕(sqrt(25 minus (x^2)))">
            <a:extLst>
              <a:ext uri="{FF2B5EF4-FFF2-40B4-BE49-F238E27FC236}">
                <a16:creationId xmlns="" xmlns:a16="http://schemas.microsoft.com/office/drawing/2014/main" id="{36D4EA50-328D-4068-8EE2-57D3C210EBEB}"/>
              </a:ext>
            </a:extLst>
          </p:cNvPr>
          <p:cNvGraphicFramePr>
            <a:graphicFrameLocks noGrp="1" noChangeAspect="1"/>
          </p:cNvGraphicFramePr>
          <p:nvPr>
            <p:ph sz="quarter" idx="24"/>
            <p:extLst>
              <p:ext uri="{D42A27DB-BD31-4B8C-83A1-F6EECF244321}">
                <p14:modId xmlns:p14="http://schemas.microsoft.com/office/powerpoint/2010/main" val="1468937213"/>
              </p:ext>
            </p:extLst>
          </p:nvPr>
        </p:nvGraphicFramePr>
        <p:xfrm>
          <a:off x="3838573" y="1770822"/>
          <a:ext cx="4771352" cy="1658178"/>
        </p:xfrm>
        <a:graphic>
          <a:graphicData uri="http://schemas.openxmlformats.org/presentationml/2006/ole">
            <mc:AlternateContent xmlns:mc="http://schemas.openxmlformats.org/markup-compatibility/2006">
              <mc:Choice xmlns:v="urn:schemas-microsoft-com:vml" Requires="v">
                <p:oleObj spid="_x0000_s494774" name="Equation" r:id="rId3" imgW="5041800" imgH="1752480" progId="Equation.DSMT4">
                  <p:embed/>
                </p:oleObj>
              </mc:Choice>
              <mc:Fallback>
                <p:oleObj name="Equation" r:id="rId3" imgW="5041800" imgH="1752480" progId="Equation.DSMT4">
                  <p:embed/>
                  <p:pic>
                    <p:nvPicPr>
                      <p:cNvPr id="11" name="Object 10">
                        <a:extLst>
                          <a:ext uri="{FF2B5EF4-FFF2-40B4-BE49-F238E27FC236}">
                            <a16:creationId xmlns="" xmlns:a16="http://schemas.microsoft.com/office/drawing/2014/main" id="{126EDDC4-5C79-4D14-817C-2D94A9200EE8}"/>
                          </a:ext>
                        </a:extLst>
                      </p:cNvPr>
                      <p:cNvPicPr/>
                      <p:nvPr/>
                    </p:nvPicPr>
                    <p:blipFill>
                      <a:blip r:embed="rId4"/>
                      <a:stretch>
                        <a:fillRect/>
                      </a:stretch>
                    </p:blipFill>
                    <p:spPr>
                      <a:xfrm>
                        <a:off x="3838573" y="1770822"/>
                        <a:ext cx="4771352" cy="1658178"/>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6D0D7331-E406-41BD-B89E-3B25280DFBA3}"/>
              </a:ext>
            </a:extLst>
          </p:cNvPr>
          <p:cNvSpPr>
            <a:spLocks noGrp="1"/>
          </p:cNvSpPr>
          <p:nvPr>
            <p:ph sz="quarter" idx="25"/>
          </p:nvPr>
        </p:nvSpPr>
        <p:spPr>
          <a:xfrm>
            <a:off x="736599" y="4057486"/>
            <a:ext cx="3863109" cy="391520"/>
          </a:xfrm>
        </p:spPr>
        <p:txBody>
          <a:bodyPr/>
          <a:lstStyle/>
          <a:p>
            <a:r>
              <a:rPr lang="en-IN" dirty="0"/>
              <a:t>At the point (3, 4) we have</a:t>
            </a:r>
          </a:p>
        </p:txBody>
      </p:sp>
      <p:graphicFrame>
        <p:nvGraphicFramePr>
          <p:cNvPr id="14" name="Content Placeholder 13" descr="f prime(3) = (negative(3∕(sqrt(25 minus (3^2))) = (negative(3∕4))">
            <a:extLst>
              <a:ext uri="{FF2B5EF4-FFF2-40B4-BE49-F238E27FC236}">
                <a16:creationId xmlns="" xmlns:a16="http://schemas.microsoft.com/office/drawing/2014/main" id="{27A9AE91-FAAC-4A7F-94D3-40A6AF8EA109}"/>
              </a:ext>
            </a:extLst>
          </p:cNvPr>
          <p:cNvGraphicFramePr>
            <a:graphicFrameLocks noGrp="1" noChangeAspect="1"/>
          </p:cNvGraphicFramePr>
          <p:nvPr>
            <p:ph sz="quarter" idx="26"/>
            <p:extLst>
              <p:ext uri="{D42A27DB-BD31-4B8C-83A1-F6EECF244321}">
                <p14:modId xmlns:p14="http://schemas.microsoft.com/office/powerpoint/2010/main" val="1797453080"/>
              </p:ext>
            </p:extLst>
          </p:nvPr>
        </p:nvGraphicFramePr>
        <p:xfrm>
          <a:off x="4283212" y="4520678"/>
          <a:ext cx="2716869" cy="729905"/>
        </p:xfrm>
        <a:graphic>
          <a:graphicData uri="http://schemas.openxmlformats.org/presentationml/2006/ole">
            <mc:AlternateContent xmlns:mc="http://schemas.openxmlformats.org/markup-compatibility/2006">
              <mc:Choice xmlns:v="urn:schemas-microsoft-com:vml" Requires="v">
                <p:oleObj spid="_x0000_s494775" name="Equation" r:id="rId5" imgW="3073320" imgH="825480" progId="Equation.DSMT4">
                  <p:embed/>
                </p:oleObj>
              </mc:Choice>
              <mc:Fallback>
                <p:oleObj name="Equation" r:id="rId5" imgW="3073320" imgH="825480" progId="Equation.DSMT4">
                  <p:embed/>
                  <p:pic>
                    <p:nvPicPr>
                      <p:cNvPr id="13" name="Object 12">
                        <a:extLst>
                          <a:ext uri="{FF2B5EF4-FFF2-40B4-BE49-F238E27FC236}">
                            <a16:creationId xmlns="" xmlns:a16="http://schemas.microsoft.com/office/drawing/2014/main" id="{DEE6DB69-3BE5-41CD-BAD3-3F0319E10AD8}"/>
                          </a:ext>
                        </a:extLst>
                      </p:cNvPr>
                      <p:cNvPicPr/>
                      <p:nvPr/>
                    </p:nvPicPr>
                    <p:blipFill>
                      <a:blip r:embed="rId6"/>
                      <a:stretch>
                        <a:fillRect/>
                      </a:stretch>
                    </p:blipFill>
                    <p:spPr>
                      <a:xfrm>
                        <a:off x="4283212" y="4520678"/>
                        <a:ext cx="2716869" cy="729905"/>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392F934E-C926-42F6-9D1B-39365A525139}"/>
              </a:ext>
            </a:extLst>
          </p:cNvPr>
          <p:cNvSpPr>
            <a:spLocks noGrp="1"/>
          </p:cNvSpPr>
          <p:nvPr>
            <p:ph sz="quarter" idx="27"/>
          </p:nvPr>
        </p:nvSpPr>
        <p:spPr>
          <a:xfrm>
            <a:off x="736600" y="5586980"/>
            <a:ext cx="10718800" cy="342042"/>
          </a:xfrm>
        </p:spPr>
        <p:txBody>
          <a:bodyPr/>
          <a:lstStyle/>
          <a:p>
            <a:r>
              <a:rPr lang="en-US" altLang="en-US" dirty="0"/>
              <a:t>and, as in Solution 1, an equation of the tangent is 3</a:t>
            </a:r>
            <a:r>
              <a:rPr lang="en-US" altLang="en-US" i="1" dirty="0"/>
              <a:t>x</a:t>
            </a:r>
            <a:r>
              <a:rPr lang="en-US" altLang="en-US" dirty="0"/>
              <a:t> + 4</a:t>
            </a:r>
            <a:r>
              <a:rPr lang="en-US" altLang="en-US" i="1" dirty="0"/>
              <a:t>y</a:t>
            </a:r>
            <a:r>
              <a:rPr lang="en-US" altLang="en-US" dirty="0"/>
              <a:t> = 25.</a:t>
            </a:r>
          </a:p>
        </p:txBody>
      </p:sp>
    </p:spTree>
    <p:extLst>
      <p:ext uri="{BB962C8B-B14F-4D97-AF65-F5344CB8AC3E}">
        <p14:creationId xmlns:p14="http://schemas.microsoft.com/office/powerpoint/2010/main" val="331199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Second Derivatives of Implicit Functions</a:t>
            </a:r>
            <a:endParaRPr lang="en-IN" sz="4000" dirty="0">
              <a:solidFill>
                <a:srgbClr val="0079C2"/>
              </a:solidFill>
            </a:endParaRPr>
          </a:p>
        </p:txBody>
      </p:sp>
    </p:spTree>
    <p:extLst>
      <p:ext uri="{BB962C8B-B14F-4D97-AF65-F5344CB8AC3E}">
        <p14:creationId xmlns:p14="http://schemas.microsoft.com/office/powerpoint/2010/main" val="84180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73833AD0-1C7F-4589-866B-5D28A4F856CF}"/>
              </a:ext>
            </a:extLst>
          </p:cNvPr>
          <p:cNvSpPr>
            <a:spLocks noGrp="1"/>
          </p:cNvSpPr>
          <p:nvPr>
            <p:ph type="title"/>
          </p:nvPr>
        </p:nvSpPr>
        <p:spPr/>
        <p:txBody>
          <a:bodyPr/>
          <a:lstStyle/>
          <a:p>
            <a:r>
              <a:rPr lang="en-IN" sz="3600" dirty="0"/>
              <a:t>Second Derivatives of Implicit Functions ( 1 of 1)</a:t>
            </a:r>
          </a:p>
        </p:txBody>
      </p:sp>
      <p:sp>
        <p:nvSpPr>
          <p:cNvPr id="2" name="Content Placeholder 1">
            <a:extLst>
              <a:ext uri="{FF2B5EF4-FFF2-40B4-BE49-F238E27FC236}">
                <a16:creationId xmlns="" xmlns:a16="http://schemas.microsoft.com/office/drawing/2014/main" id="{FDF4B63F-768D-4728-AF87-FB6D69399EDF}"/>
              </a:ext>
            </a:extLst>
          </p:cNvPr>
          <p:cNvSpPr>
            <a:spLocks noGrp="1"/>
          </p:cNvSpPr>
          <p:nvPr>
            <p:ph sz="quarter" idx="23"/>
          </p:nvPr>
        </p:nvSpPr>
        <p:spPr>
          <a:xfrm>
            <a:off x="736600" y="1289050"/>
            <a:ext cx="10945884" cy="1017422"/>
          </a:xfrm>
        </p:spPr>
        <p:txBody>
          <a:bodyPr/>
          <a:lstStyle/>
          <a:p>
            <a:r>
              <a:rPr lang="en-IN" dirty="0"/>
              <a:t>The next example shows how to find the second derivative of a function that is defined implicitly.</a:t>
            </a:r>
          </a:p>
        </p:txBody>
      </p:sp>
    </p:spTree>
    <p:extLst>
      <p:ext uri="{BB962C8B-B14F-4D97-AF65-F5344CB8AC3E}">
        <p14:creationId xmlns:p14="http://schemas.microsoft.com/office/powerpoint/2010/main" val="2180228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8FDFEDCC-C16A-4739-9BDB-7AC5BE108C8E}"/>
              </a:ext>
            </a:extLst>
          </p:cNvPr>
          <p:cNvSpPr>
            <a:spLocks noGrp="1"/>
          </p:cNvSpPr>
          <p:nvPr>
            <p:ph type="title"/>
          </p:nvPr>
        </p:nvSpPr>
        <p:spPr/>
        <p:txBody>
          <a:bodyPr/>
          <a:lstStyle/>
          <a:p>
            <a:r>
              <a:rPr lang="en-US" altLang="en-US" dirty="0"/>
              <a:t>Example 4</a:t>
            </a:r>
            <a:endParaRPr lang="en-IN" dirty="0"/>
          </a:p>
        </p:txBody>
      </p:sp>
      <p:sp>
        <p:nvSpPr>
          <p:cNvPr id="2" name="Content Placeholder 1">
            <a:extLst>
              <a:ext uri="{FF2B5EF4-FFF2-40B4-BE49-F238E27FC236}">
                <a16:creationId xmlns="" xmlns:a16="http://schemas.microsoft.com/office/drawing/2014/main" id="{65039994-8882-40BE-877F-5E69C1A066A2}"/>
              </a:ext>
            </a:extLst>
          </p:cNvPr>
          <p:cNvSpPr>
            <a:spLocks noGrp="1"/>
          </p:cNvSpPr>
          <p:nvPr>
            <p:ph sz="quarter" idx="23"/>
          </p:nvPr>
        </p:nvSpPr>
        <p:spPr/>
        <p:txBody>
          <a:bodyPr/>
          <a:lstStyle/>
          <a:p>
            <a:r>
              <a:rPr lang="en-IN" dirty="0"/>
              <a:t>Find</a:t>
            </a:r>
          </a:p>
        </p:txBody>
      </p:sp>
      <p:graphicFrame>
        <p:nvGraphicFramePr>
          <p:cNvPr id="20" name="Content Placeholder 19" descr="y prime prime if x^4 + y^4 = 16.">
            <a:extLst>
              <a:ext uri="{FF2B5EF4-FFF2-40B4-BE49-F238E27FC236}">
                <a16:creationId xmlns="" xmlns:a16="http://schemas.microsoft.com/office/drawing/2014/main" id="{16687ADA-6157-453A-B991-70A76C6745AB}"/>
              </a:ext>
            </a:extLst>
          </p:cNvPr>
          <p:cNvGraphicFramePr>
            <a:graphicFrameLocks noGrp="1" noChangeAspect="1"/>
          </p:cNvGraphicFramePr>
          <p:nvPr>
            <p:ph sz="quarter" idx="24"/>
            <p:extLst>
              <p:ext uri="{D42A27DB-BD31-4B8C-83A1-F6EECF244321}">
                <p14:modId xmlns:p14="http://schemas.microsoft.com/office/powerpoint/2010/main" val="2354486203"/>
              </p:ext>
            </p:extLst>
          </p:nvPr>
        </p:nvGraphicFramePr>
        <p:xfrm>
          <a:off x="1420091" y="1203757"/>
          <a:ext cx="2265218" cy="453043"/>
        </p:xfrm>
        <a:graphic>
          <a:graphicData uri="http://schemas.openxmlformats.org/presentationml/2006/ole">
            <mc:AlternateContent xmlns:mc="http://schemas.openxmlformats.org/markup-compatibility/2006">
              <mc:Choice xmlns:v="urn:schemas-microsoft-com:vml" Requires="v">
                <p:oleObj spid="_x0000_s506917" name="Equation" r:id="rId3" imgW="1143000" imgH="228600" progId="Equation.DSMT4">
                  <p:embed/>
                </p:oleObj>
              </mc:Choice>
              <mc:Fallback>
                <p:oleObj name="Equation" r:id="rId3" imgW="1143000" imgH="228600" progId="Equation.DSMT4">
                  <p:embed/>
                  <p:pic>
                    <p:nvPicPr>
                      <p:cNvPr id="0" name=""/>
                      <p:cNvPicPr/>
                      <p:nvPr/>
                    </p:nvPicPr>
                    <p:blipFill>
                      <a:blip r:embed="rId4"/>
                      <a:stretch>
                        <a:fillRect/>
                      </a:stretch>
                    </p:blipFill>
                    <p:spPr>
                      <a:xfrm>
                        <a:off x="1420091" y="1203757"/>
                        <a:ext cx="2265218" cy="453043"/>
                      </a:xfrm>
                      <a:prstGeom prst="rect">
                        <a:avLst/>
                      </a:prstGeom>
                    </p:spPr>
                  </p:pic>
                </p:oleObj>
              </mc:Fallback>
            </mc:AlternateContent>
          </a:graphicData>
        </a:graphic>
      </p:graphicFrame>
      <p:sp>
        <p:nvSpPr>
          <p:cNvPr id="4" name="Content Placeholder 3">
            <a:extLst>
              <a:ext uri="{FF2B5EF4-FFF2-40B4-BE49-F238E27FC236}">
                <a16:creationId xmlns="" xmlns:a16="http://schemas.microsoft.com/office/drawing/2014/main" id="{8A2B9DB4-33EC-4E82-8EEA-067837DA0CB9}"/>
              </a:ext>
            </a:extLst>
          </p:cNvPr>
          <p:cNvSpPr>
            <a:spLocks noGrp="1"/>
          </p:cNvSpPr>
          <p:nvPr>
            <p:ph sz="quarter" idx="25"/>
          </p:nvPr>
        </p:nvSpPr>
        <p:spPr>
          <a:xfrm>
            <a:off x="736600" y="2096951"/>
            <a:ext cx="10706100" cy="1098031"/>
          </a:xfrm>
        </p:spPr>
        <p:txBody>
          <a:bodyPr/>
          <a:lstStyle/>
          <a:p>
            <a:pPr>
              <a:lnSpc>
                <a:spcPct val="100000"/>
              </a:lnSpc>
              <a:spcAft>
                <a:spcPts val="600"/>
              </a:spcAft>
            </a:pPr>
            <a:r>
              <a:rPr lang="en-US" altLang="en-US" dirty="0">
                <a:solidFill>
                  <a:srgbClr val="0079C2"/>
                </a:solidFill>
              </a:rPr>
              <a:t>Solution:</a:t>
            </a:r>
          </a:p>
          <a:p>
            <a:pPr>
              <a:lnSpc>
                <a:spcPct val="100000"/>
              </a:lnSpc>
              <a:spcAft>
                <a:spcPts val="600"/>
              </a:spcAft>
            </a:pPr>
            <a:r>
              <a:rPr lang="en-IN" dirty="0"/>
              <a:t>Differentiating the equation implicitly with respect to </a:t>
            </a:r>
            <a:r>
              <a:rPr lang="en-IN" i="1" dirty="0"/>
              <a:t>x</a:t>
            </a:r>
            <a:r>
              <a:rPr lang="en-IN" dirty="0"/>
              <a:t>, we get</a:t>
            </a:r>
          </a:p>
        </p:txBody>
      </p:sp>
      <p:graphicFrame>
        <p:nvGraphicFramePr>
          <p:cNvPr id="21" name="Content Placeholder 20" descr="4 x^3 + 4 y^3 (y prime) = 0">
            <a:extLst>
              <a:ext uri="{FF2B5EF4-FFF2-40B4-BE49-F238E27FC236}">
                <a16:creationId xmlns="" xmlns:a16="http://schemas.microsoft.com/office/drawing/2014/main" id="{BC01868C-0756-4876-B4CF-2F6D3D1EA1AE}"/>
              </a:ext>
            </a:extLst>
          </p:cNvPr>
          <p:cNvGraphicFramePr>
            <a:graphicFrameLocks noGrp="1" noChangeAspect="1"/>
          </p:cNvGraphicFramePr>
          <p:nvPr>
            <p:ph sz="quarter" idx="31"/>
            <p:extLst>
              <p:ext uri="{D42A27DB-BD31-4B8C-83A1-F6EECF244321}">
                <p14:modId xmlns:p14="http://schemas.microsoft.com/office/powerpoint/2010/main" val="4008494397"/>
              </p:ext>
            </p:extLst>
          </p:nvPr>
        </p:nvGraphicFramePr>
        <p:xfrm>
          <a:off x="4484832" y="3264257"/>
          <a:ext cx="2457450" cy="496888"/>
        </p:xfrm>
        <a:graphic>
          <a:graphicData uri="http://schemas.openxmlformats.org/presentationml/2006/ole">
            <mc:AlternateContent xmlns:mc="http://schemas.openxmlformats.org/markup-compatibility/2006">
              <mc:Choice xmlns:v="urn:schemas-microsoft-com:vml" Requires="v">
                <p:oleObj spid="_x0000_s506918" name="Equation" r:id="rId5" imgW="1130040" imgH="228600" progId="Equation.DSMT4">
                  <p:embed/>
                </p:oleObj>
              </mc:Choice>
              <mc:Fallback>
                <p:oleObj name="Equation" r:id="rId5" imgW="1130040" imgH="228600" progId="Equation.DSMT4">
                  <p:embed/>
                  <p:pic>
                    <p:nvPicPr>
                      <p:cNvPr id="0" name=""/>
                      <p:cNvPicPr/>
                      <p:nvPr/>
                    </p:nvPicPr>
                    <p:blipFill>
                      <a:blip r:embed="rId6"/>
                      <a:stretch>
                        <a:fillRect/>
                      </a:stretch>
                    </p:blipFill>
                    <p:spPr>
                      <a:xfrm>
                        <a:off x="4484832" y="3264257"/>
                        <a:ext cx="2457450" cy="496888"/>
                      </a:xfrm>
                      <a:prstGeom prst="rect">
                        <a:avLst/>
                      </a:prstGeom>
                    </p:spPr>
                  </p:pic>
                </p:oleObj>
              </mc:Fallback>
            </mc:AlternateContent>
          </a:graphicData>
        </a:graphic>
      </p:graphicFrame>
      <p:sp>
        <p:nvSpPr>
          <p:cNvPr id="12" name="Content Placeholder 11">
            <a:extLst>
              <a:ext uri="{FF2B5EF4-FFF2-40B4-BE49-F238E27FC236}">
                <a16:creationId xmlns="" xmlns:a16="http://schemas.microsoft.com/office/drawing/2014/main" id="{76C3D757-5949-4202-A09A-1D365313792B}"/>
              </a:ext>
            </a:extLst>
          </p:cNvPr>
          <p:cNvSpPr>
            <a:spLocks noGrp="1"/>
          </p:cNvSpPr>
          <p:nvPr>
            <p:ph sz="quarter" idx="33"/>
          </p:nvPr>
        </p:nvSpPr>
        <p:spPr>
          <a:xfrm>
            <a:off x="736600" y="4325648"/>
            <a:ext cx="5151438" cy="590550"/>
          </a:xfrm>
        </p:spPr>
        <p:txBody>
          <a:bodyPr/>
          <a:lstStyle/>
          <a:p>
            <a:r>
              <a:rPr lang="en-IN" dirty="0"/>
              <a:t>Solving for </a:t>
            </a:r>
            <a:r>
              <a:rPr lang="en-IN" i="1" dirty="0"/>
              <a:t>y</a:t>
            </a:r>
            <a:r>
              <a:rPr lang="en-IN" dirty="0"/>
              <a:t>′ gives</a:t>
            </a:r>
          </a:p>
        </p:txBody>
      </p:sp>
      <p:graphicFrame>
        <p:nvGraphicFramePr>
          <p:cNvPr id="22" name="Content Placeholder 21" descr="Equation label 3. y prime = negative (x^3∕y^3)">
            <a:extLst>
              <a:ext uri="{FF2B5EF4-FFF2-40B4-BE49-F238E27FC236}">
                <a16:creationId xmlns="" xmlns:a16="http://schemas.microsoft.com/office/drawing/2014/main" id="{1DDE14D7-7505-4FBA-AE0B-8B371DDA4B19}"/>
              </a:ext>
            </a:extLst>
          </p:cNvPr>
          <p:cNvGraphicFramePr>
            <a:graphicFrameLocks noGrp="1" noChangeAspect="1"/>
          </p:cNvGraphicFramePr>
          <p:nvPr>
            <p:ph sz="quarter" idx="35"/>
            <p:extLst>
              <p:ext uri="{D42A27DB-BD31-4B8C-83A1-F6EECF244321}">
                <p14:modId xmlns:p14="http://schemas.microsoft.com/office/powerpoint/2010/main" val="139718726"/>
              </p:ext>
            </p:extLst>
          </p:nvPr>
        </p:nvGraphicFramePr>
        <p:xfrm>
          <a:off x="4484832" y="4876073"/>
          <a:ext cx="2410052" cy="947304"/>
        </p:xfrm>
        <a:graphic>
          <a:graphicData uri="http://schemas.openxmlformats.org/presentationml/2006/ole">
            <mc:AlternateContent xmlns:mc="http://schemas.openxmlformats.org/markup-compatibility/2006">
              <mc:Choice xmlns:v="urn:schemas-microsoft-com:vml" Requires="v">
                <p:oleObj spid="_x0000_s506919" name="Equation" r:id="rId7" imgW="1130040" imgH="444240" progId="Equation.DSMT4">
                  <p:embed/>
                </p:oleObj>
              </mc:Choice>
              <mc:Fallback>
                <p:oleObj name="Equation" r:id="rId7" imgW="1130040" imgH="444240" progId="Equation.DSMT4">
                  <p:embed/>
                  <p:pic>
                    <p:nvPicPr>
                      <p:cNvPr id="0" name=""/>
                      <p:cNvPicPr/>
                      <p:nvPr/>
                    </p:nvPicPr>
                    <p:blipFill>
                      <a:blip r:embed="rId8"/>
                      <a:stretch>
                        <a:fillRect/>
                      </a:stretch>
                    </p:blipFill>
                    <p:spPr>
                      <a:xfrm>
                        <a:off x="4484832" y="4876073"/>
                        <a:ext cx="2410052" cy="947304"/>
                      </a:xfrm>
                      <a:prstGeom prst="rect">
                        <a:avLst/>
                      </a:prstGeom>
                    </p:spPr>
                  </p:pic>
                </p:oleObj>
              </mc:Fallback>
            </mc:AlternateContent>
          </a:graphicData>
        </a:graphic>
      </p:graphicFrame>
    </p:spTree>
    <p:extLst>
      <p:ext uri="{BB962C8B-B14F-4D97-AF65-F5344CB8AC3E}">
        <p14:creationId xmlns:p14="http://schemas.microsoft.com/office/powerpoint/2010/main" val="181025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A751760C-802F-4160-8F06-A40BB5D5DC4F}"/>
              </a:ext>
            </a:extLst>
          </p:cNvPr>
          <p:cNvSpPr>
            <a:spLocks noGrp="1"/>
          </p:cNvSpPr>
          <p:nvPr>
            <p:ph type="title"/>
          </p:nvPr>
        </p:nvSpPr>
        <p:spPr/>
        <p:txBody>
          <a:bodyPr/>
          <a:lstStyle/>
          <a:p>
            <a:r>
              <a:rPr lang="en-US" altLang="en-US" dirty="0"/>
              <a:t>Example 4 – Solution (1 of 2)</a:t>
            </a:r>
            <a:endParaRPr lang="en-IN" dirty="0"/>
          </a:p>
        </p:txBody>
      </p:sp>
      <p:sp>
        <p:nvSpPr>
          <p:cNvPr id="2" name="Content Placeholder 1">
            <a:extLst>
              <a:ext uri="{FF2B5EF4-FFF2-40B4-BE49-F238E27FC236}">
                <a16:creationId xmlns="" xmlns:a16="http://schemas.microsoft.com/office/drawing/2014/main" id="{FCAD0534-357C-4667-BE3A-5AB2743D3631}"/>
              </a:ext>
            </a:extLst>
          </p:cNvPr>
          <p:cNvSpPr>
            <a:spLocks noGrp="1"/>
          </p:cNvSpPr>
          <p:nvPr>
            <p:ph sz="quarter" idx="23"/>
          </p:nvPr>
        </p:nvSpPr>
        <p:spPr>
          <a:xfrm>
            <a:off x="736600" y="1289049"/>
            <a:ext cx="10706100" cy="672105"/>
          </a:xfrm>
        </p:spPr>
        <p:txBody>
          <a:bodyPr/>
          <a:lstStyle/>
          <a:p>
            <a:r>
              <a:rPr lang="en-IN" dirty="0"/>
              <a:t>To find </a:t>
            </a:r>
            <a:r>
              <a:rPr lang="en-IN" i="1" dirty="0"/>
              <a:t>y</a:t>
            </a:r>
            <a:r>
              <a:rPr lang="en-IN" dirty="0"/>
              <a:t>′′ we differentiate this expression for </a:t>
            </a:r>
            <a:r>
              <a:rPr lang="en-IN" i="1" dirty="0"/>
              <a:t>y</a:t>
            </a:r>
            <a:r>
              <a:rPr lang="en-IN" dirty="0"/>
              <a:t>′ using the Quotient Rule and remembering that </a:t>
            </a:r>
            <a:r>
              <a:rPr lang="en-IN" i="1" dirty="0"/>
              <a:t>y </a:t>
            </a:r>
            <a:r>
              <a:rPr lang="en-IN" dirty="0"/>
              <a:t>is a function of </a:t>
            </a:r>
            <a:r>
              <a:rPr lang="en-IN" i="1" dirty="0"/>
              <a:t>x</a:t>
            </a:r>
            <a:r>
              <a:rPr lang="en-IN" dirty="0"/>
              <a:t>:</a:t>
            </a:r>
          </a:p>
        </p:txBody>
      </p:sp>
      <p:graphicFrame>
        <p:nvGraphicFramePr>
          <p:cNvPr id="19" name="Content Placeholder 18" descr="y prime prime = (d∕(d x)) (negative (x^3∕y^3) = negative ((y^3 (d∕(d x)) x^3) minus (x^3 (d∕(d x)) (y^3))∕(y^3)^2)">
            <a:extLst>
              <a:ext uri="{FF2B5EF4-FFF2-40B4-BE49-F238E27FC236}">
                <a16:creationId xmlns="" xmlns:a16="http://schemas.microsoft.com/office/drawing/2014/main" id="{4692A856-614B-4FCB-8831-9E8CF5532308}"/>
              </a:ext>
            </a:extLst>
          </p:cNvPr>
          <p:cNvGraphicFramePr>
            <a:graphicFrameLocks noGrp="1" noChangeAspect="1"/>
          </p:cNvGraphicFramePr>
          <p:nvPr>
            <p:ph sz="quarter" idx="27"/>
            <p:extLst>
              <p:ext uri="{D42A27DB-BD31-4B8C-83A1-F6EECF244321}">
                <p14:modId xmlns:p14="http://schemas.microsoft.com/office/powerpoint/2010/main" val="1066161415"/>
              </p:ext>
            </p:extLst>
          </p:nvPr>
        </p:nvGraphicFramePr>
        <p:xfrm>
          <a:off x="2927371" y="2051576"/>
          <a:ext cx="5921333" cy="878421"/>
        </p:xfrm>
        <a:graphic>
          <a:graphicData uri="http://schemas.openxmlformats.org/presentationml/2006/ole">
            <mc:AlternateContent xmlns:mc="http://schemas.openxmlformats.org/markup-compatibility/2006">
              <mc:Choice xmlns:v="urn:schemas-microsoft-com:vml" Requires="v">
                <p:oleObj spid="_x0000_s503904" name="Equation" r:id="rId3" imgW="3251160" imgH="482400" progId="Equation.DSMT4">
                  <p:embed/>
                </p:oleObj>
              </mc:Choice>
              <mc:Fallback>
                <p:oleObj name="Equation" r:id="rId3" imgW="3251160" imgH="482400" progId="Equation.DSMT4">
                  <p:embed/>
                  <p:pic>
                    <p:nvPicPr>
                      <p:cNvPr id="0" name=""/>
                      <p:cNvPicPr/>
                      <p:nvPr/>
                    </p:nvPicPr>
                    <p:blipFill>
                      <a:blip r:embed="rId4"/>
                      <a:stretch>
                        <a:fillRect/>
                      </a:stretch>
                    </p:blipFill>
                    <p:spPr>
                      <a:xfrm>
                        <a:off x="2927371" y="2051576"/>
                        <a:ext cx="5921333" cy="878421"/>
                      </a:xfrm>
                      <a:prstGeom prst="rect">
                        <a:avLst/>
                      </a:prstGeom>
                    </p:spPr>
                  </p:pic>
                </p:oleObj>
              </mc:Fallback>
            </mc:AlternateContent>
          </a:graphicData>
        </a:graphic>
      </p:graphicFrame>
      <p:graphicFrame>
        <p:nvGraphicFramePr>
          <p:cNvPr id="20" name="Content Placeholder 19" descr="negative ((y^3 * 3 x^2 minus x^3 (3 y^2 y prime))∕y^6">
            <a:extLst>
              <a:ext uri="{FF2B5EF4-FFF2-40B4-BE49-F238E27FC236}">
                <a16:creationId xmlns="" xmlns:a16="http://schemas.microsoft.com/office/drawing/2014/main" id="{46A2008C-C90C-4C84-B9FE-942BF57F671A}"/>
              </a:ext>
            </a:extLst>
          </p:cNvPr>
          <p:cNvGraphicFramePr>
            <a:graphicFrameLocks noGrp="1" noChangeAspect="1"/>
          </p:cNvGraphicFramePr>
          <p:nvPr>
            <p:ph sz="quarter" idx="28"/>
            <p:extLst>
              <p:ext uri="{D42A27DB-BD31-4B8C-83A1-F6EECF244321}">
                <p14:modId xmlns:p14="http://schemas.microsoft.com/office/powerpoint/2010/main" val="3087857874"/>
              </p:ext>
            </p:extLst>
          </p:nvPr>
        </p:nvGraphicFramePr>
        <p:xfrm>
          <a:off x="4774370" y="3063492"/>
          <a:ext cx="3014105" cy="864511"/>
        </p:xfrm>
        <a:graphic>
          <a:graphicData uri="http://schemas.openxmlformats.org/presentationml/2006/ole">
            <mc:AlternateContent xmlns:mc="http://schemas.openxmlformats.org/markup-compatibility/2006">
              <mc:Choice xmlns:v="urn:schemas-microsoft-com:vml" Requires="v">
                <p:oleObj spid="_x0000_s503905" name="Equation" r:id="rId5" imgW="1549080" imgH="444240" progId="Equation.DSMT4">
                  <p:embed/>
                </p:oleObj>
              </mc:Choice>
              <mc:Fallback>
                <p:oleObj name="Equation" r:id="rId5" imgW="1549080" imgH="444240" progId="Equation.DSMT4">
                  <p:embed/>
                  <p:pic>
                    <p:nvPicPr>
                      <p:cNvPr id="0" name=""/>
                      <p:cNvPicPr/>
                      <p:nvPr/>
                    </p:nvPicPr>
                    <p:blipFill>
                      <a:blip r:embed="rId6"/>
                      <a:stretch>
                        <a:fillRect/>
                      </a:stretch>
                    </p:blipFill>
                    <p:spPr>
                      <a:xfrm>
                        <a:off x="4774370" y="3063492"/>
                        <a:ext cx="3014105" cy="864511"/>
                      </a:xfrm>
                      <a:prstGeom prst="rect">
                        <a:avLst/>
                      </a:prstGeom>
                    </p:spPr>
                  </p:pic>
                </p:oleObj>
              </mc:Fallback>
            </mc:AlternateContent>
          </a:graphicData>
        </a:graphic>
      </p:graphicFrame>
      <p:sp>
        <p:nvSpPr>
          <p:cNvPr id="12" name="Content Placeholder 11">
            <a:extLst>
              <a:ext uri="{FF2B5EF4-FFF2-40B4-BE49-F238E27FC236}">
                <a16:creationId xmlns="" xmlns:a16="http://schemas.microsoft.com/office/drawing/2014/main" id="{9158EEA1-E3EC-40BA-AAB2-5143ADEC8844}"/>
              </a:ext>
            </a:extLst>
          </p:cNvPr>
          <p:cNvSpPr>
            <a:spLocks noGrp="1"/>
          </p:cNvSpPr>
          <p:nvPr>
            <p:ph sz="quarter" idx="33"/>
          </p:nvPr>
        </p:nvSpPr>
        <p:spPr>
          <a:xfrm>
            <a:off x="736599" y="4203437"/>
            <a:ext cx="9976893" cy="590550"/>
          </a:xfrm>
        </p:spPr>
        <p:txBody>
          <a:bodyPr/>
          <a:lstStyle/>
          <a:p>
            <a:r>
              <a:rPr lang="en-IN" dirty="0"/>
              <a:t>If we now substitute Equation 3 into this expression, we get</a:t>
            </a:r>
          </a:p>
        </p:txBody>
      </p:sp>
      <p:graphicFrame>
        <p:nvGraphicFramePr>
          <p:cNvPr id="21" name="Content Placeholder 20" descr="y prime prime = negative (3 x^2 y^3 minus (3 x^3 y^2 (negative x^2∕y^3))∕y^6">
            <a:extLst>
              <a:ext uri="{FF2B5EF4-FFF2-40B4-BE49-F238E27FC236}">
                <a16:creationId xmlns="" xmlns:a16="http://schemas.microsoft.com/office/drawing/2014/main" id="{4CF0B9CA-EDD3-4013-8558-4FDDEFB8CFC4}"/>
              </a:ext>
            </a:extLst>
          </p:cNvPr>
          <p:cNvGraphicFramePr>
            <a:graphicFrameLocks noGrp="1" noChangeAspect="1"/>
          </p:cNvGraphicFramePr>
          <p:nvPr>
            <p:ph sz="quarter" idx="36"/>
            <p:extLst>
              <p:ext uri="{D42A27DB-BD31-4B8C-83A1-F6EECF244321}">
                <p14:modId xmlns:p14="http://schemas.microsoft.com/office/powerpoint/2010/main" val="2445179587"/>
              </p:ext>
            </p:extLst>
          </p:nvPr>
        </p:nvGraphicFramePr>
        <p:xfrm>
          <a:off x="4517410" y="4793987"/>
          <a:ext cx="3557484" cy="1273440"/>
        </p:xfrm>
        <a:graphic>
          <a:graphicData uri="http://schemas.openxmlformats.org/presentationml/2006/ole">
            <mc:AlternateContent xmlns:mc="http://schemas.openxmlformats.org/markup-compatibility/2006">
              <mc:Choice xmlns:v="urn:schemas-microsoft-com:vml" Requires="v">
                <p:oleObj spid="_x0000_s503906" name="Equation" r:id="rId7" imgW="1879560" imgH="672840" progId="Equation.DSMT4">
                  <p:embed/>
                </p:oleObj>
              </mc:Choice>
              <mc:Fallback>
                <p:oleObj name="Equation" r:id="rId7" imgW="1879560" imgH="672840" progId="Equation.DSMT4">
                  <p:embed/>
                  <p:pic>
                    <p:nvPicPr>
                      <p:cNvPr id="0" name=""/>
                      <p:cNvPicPr/>
                      <p:nvPr/>
                    </p:nvPicPr>
                    <p:blipFill>
                      <a:blip r:embed="rId8"/>
                      <a:stretch>
                        <a:fillRect/>
                      </a:stretch>
                    </p:blipFill>
                    <p:spPr>
                      <a:xfrm>
                        <a:off x="4517410" y="4793987"/>
                        <a:ext cx="3557484" cy="1273440"/>
                      </a:xfrm>
                      <a:prstGeom prst="rect">
                        <a:avLst/>
                      </a:prstGeom>
                    </p:spPr>
                  </p:pic>
                </p:oleObj>
              </mc:Fallback>
            </mc:AlternateContent>
          </a:graphicData>
        </a:graphic>
      </p:graphicFrame>
    </p:spTree>
    <p:extLst>
      <p:ext uri="{BB962C8B-B14F-4D97-AF65-F5344CB8AC3E}">
        <p14:creationId xmlns:p14="http://schemas.microsoft.com/office/powerpoint/2010/main" val="1639175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C310A37D-8503-434B-9C78-9FA386C69CF1}"/>
              </a:ext>
            </a:extLst>
          </p:cNvPr>
          <p:cNvSpPr>
            <a:spLocks noGrp="1"/>
          </p:cNvSpPr>
          <p:nvPr>
            <p:ph type="title"/>
          </p:nvPr>
        </p:nvSpPr>
        <p:spPr/>
        <p:txBody>
          <a:bodyPr/>
          <a:lstStyle/>
          <a:p>
            <a:r>
              <a:rPr lang="en-US" altLang="en-US" dirty="0"/>
              <a:t>Example 4 – Solution (2 of 2)</a:t>
            </a:r>
            <a:endParaRPr lang="en-IN" dirty="0"/>
          </a:p>
        </p:txBody>
      </p:sp>
      <p:graphicFrame>
        <p:nvGraphicFramePr>
          <p:cNvPr id="19" name="Content Placeholder 18" descr=" = negative (3 (x^2 y^4 + x^6))∕y^7 = (3 x^2 (y^4 + x^4))∕y^7">
            <a:extLst>
              <a:ext uri="{FF2B5EF4-FFF2-40B4-BE49-F238E27FC236}">
                <a16:creationId xmlns="" xmlns:a16="http://schemas.microsoft.com/office/drawing/2014/main" id="{BCF6875D-E21D-4651-91A7-176A00907763}"/>
              </a:ext>
            </a:extLst>
          </p:cNvPr>
          <p:cNvGraphicFramePr>
            <a:graphicFrameLocks noGrp="1" noChangeAspect="1"/>
          </p:cNvGraphicFramePr>
          <p:nvPr>
            <p:ph sz="quarter" idx="23"/>
            <p:extLst>
              <p:ext uri="{D42A27DB-BD31-4B8C-83A1-F6EECF244321}">
                <p14:modId xmlns:p14="http://schemas.microsoft.com/office/powerpoint/2010/main" val="2873049325"/>
              </p:ext>
            </p:extLst>
          </p:nvPr>
        </p:nvGraphicFramePr>
        <p:xfrm>
          <a:off x="3275879" y="1506667"/>
          <a:ext cx="4211182" cy="888855"/>
        </p:xfrm>
        <a:graphic>
          <a:graphicData uri="http://schemas.openxmlformats.org/presentationml/2006/ole">
            <mc:AlternateContent xmlns:mc="http://schemas.openxmlformats.org/markup-compatibility/2006">
              <mc:Choice xmlns:v="urn:schemas-microsoft-com:vml" Requires="v">
                <p:oleObj spid="_x0000_s507939" name="Equation" r:id="rId3" imgW="2108160" imgH="444240" progId="Equation.DSMT4">
                  <p:embed/>
                </p:oleObj>
              </mc:Choice>
              <mc:Fallback>
                <p:oleObj name="Equation" r:id="rId3" imgW="2108160" imgH="444240" progId="Equation.DSMT4">
                  <p:embed/>
                  <p:pic>
                    <p:nvPicPr>
                      <p:cNvPr id="0" name=""/>
                      <p:cNvPicPr/>
                      <p:nvPr/>
                    </p:nvPicPr>
                    <p:blipFill>
                      <a:blip r:embed="rId4"/>
                      <a:stretch>
                        <a:fillRect/>
                      </a:stretch>
                    </p:blipFill>
                    <p:spPr>
                      <a:xfrm>
                        <a:off x="3275879" y="1506667"/>
                        <a:ext cx="4211182" cy="888855"/>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B354B4A0-57A2-4F19-9444-A9B9D517E056}"/>
              </a:ext>
            </a:extLst>
          </p:cNvPr>
          <p:cNvSpPr>
            <a:spLocks noGrp="1"/>
          </p:cNvSpPr>
          <p:nvPr>
            <p:ph sz="quarter" idx="29"/>
          </p:nvPr>
        </p:nvSpPr>
        <p:spPr>
          <a:xfrm>
            <a:off x="736600" y="2834422"/>
            <a:ext cx="10617200" cy="444296"/>
          </a:xfrm>
        </p:spPr>
        <p:txBody>
          <a:bodyPr/>
          <a:lstStyle/>
          <a:p>
            <a:r>
              <a:rPr lang="en-IN" dirty="0"/>
              <a:t>But the values of </a:t>
            </a:r>
            <a:r>
              <a:rPr lang="en-IN" i="1" dirty="0"/>
              <a:t>x </a:t>
            </a:r>
            <a:r>
              <a:rPr lang="en-IN" dirty="0"/>
              <a:t>and </a:t>
            </a:r>
            <a:r>
              <a:rPr lang="en-IN" i="1" dirty="0"/>
              <a:t>y </a:t>
            </a:r>
            <a:r>
              <a:rPr lang="en-IN" dirty="0"/>
              <a:t>must satisfy the original equation</a:t>
            </a:r>
          </a:p>
        </p:txBody>
      </p:sp>
      <p:graphicFrame>
        <p:nvGraphicFramePr>
          <p:cNvPr id="20" name="Content Placeholder 19" descr="x^4 + y^4 = 16.">
            <a:extLst>
              <a:ext uri="{FF2B5EF4-FFF2-40B4-BE49-F238E27FC236}">
                <a16:creationId xmlns="" xmlns:a16="http://schemas.microsoft.com/office/drawing/2014/main" id="{BF2B0E30-4D00-4FBE-BD49-D306A99D23A9}"/>
              </a:ext>
            </a:extLst>
          </p:cNvPr>
          <p:cNvGraphicFramePr>
            <a:graphicFrameLocks noGrp="1" noChangeAspect="1"/>
          </p:cNvGraphicFramePr>
          <p:nvPr>
            <p:ph sz="quarter" idx="33"/>
            <p:extLst>
              <p:ext uri="{D42A27DB-BD31-4B8C-83A1-F6EECF244321}">
                <p14:modId xmlns:p14="http://schemas.microsoft.com/office/powerpoint/2010/main" val="2805858645"/>
              </p:ext>
            </p:extLst>
          </p:nvPr>
        </p:nvGraphicFramePr>
        <p:xfrm>
          <a:off x="8657071" y="2761925"/>
          <a:ext cx="1749425" cy="455612"/>
        </p:xfrm>
        <a:graphic>
          <a:graphicData uri="http://schemas.openxmlformats.org/presentationml/2006/ole">
            <mc:AlternateContent xmlns:mc="http://schemas.openxmlformats.org/markup-compatibility/2006">
              <mc:Choice xmlns:v="urn:schemas-microsoft-com:vml" Requires="v">
                <p:oleObj spid="_x0000_s507940" name="Equation" r:id="rId5" imgW="876240" imgH="228600" progId="Equation.DSMT4">
                  <p:embed/>
                </p:oleObj>
              </mc:Choice>
              <mc:Fallback>
                <p:oleObj name="Equation" r:id="rId5" imgW="876240" imgH="228600" progId="Equation.DSMT4">
                  <p:embed/>
                  <p:pic>
                    <p:nvPicPr>
                      <p:cNvPr id="0" name=""/>
                      <p:cNvPicPr/>
                      <p:nvPr/>
                    </p:nvPicPr>
                    <p:blipFill>
                      <a:blip r:embed="rId6"/>
                      <a:stretch>
                        <a:fillRect/>
                      </a:stretch>
                    </p:blipFill>
                    <p:spPr>
                      <a:xfrm>
                        <a:off x="8657071" y="2761925"/>
                        <a:ext cx="1749425" cy="455612"/>
                      </a:xfrm>
                      <a:prstGeom prst="rect">
                        <a:avLst/>
                      </a:prstGeom>
                    </p:spPr>
                  </p:pic>
                </p:oleObj>
              </mc:Fallback>
            </mc:AlternateContent>
          </a:graphicData>
        </a:graphic>
      </p:graphicFrame>
      <p:sp>
        <p:nvSpPr>
          <p:cNvPr id="14" name="Content Placeholder 13">
            <a:extLst>
              <a:ext uri="{FF2B5EF4-FFF2-40B4-BE49-F238E27FC236}">
                <a16:creationId xmlns="" xmlns:a16="http://schemas.microsoft.com/office/drawing/2014/main" id="{AA2F8E41-A2F3-4363-82CE-855821AA0426}"/>
              </a:ext>
            </a:extLst>
          </p:cNvPr>
          <p:cNvSpPr>
            <a:spLocks noGrp="1"/>
          </p:cNvSpPr>
          <p:nvPr>
            <p:ph sz="quarter" idx="35"/>
          </p:nvPr>
        </p:nvSpPr>
        <p:spPr>
          <a:xfrm>
            <a:off x="736599" y="3809995"/>
            <a:ext cx="6495473" cy="539750"/>
          </a:xfrm>
        </p:spPr>
        <p:txBody>
          <a:bodyPr/>
          <a:lstStyle/>
          <a:p>
            <a:r>
              <a:rPr lang="en-IN" dirty="0"/>
              <a:t>So the answer simplifies to</a:t>
            </a:r>
          </a:p>
        </p:txBody>
      </p:sp>
      <p:graphicFrame>
        <p:nvGraphicFramePr>
          <p:cNvPr id="21" name="Content Placeholder 20" descr="y prime prime = negative (3 x^2 (16))∕y^7 = negative 48 (x^2∕y^7)">
            <a:extLst>
              <a:ext uri="{FF2B5EF4-FFF2-40B4-BE49-F238E27FC236}">
                <a16:creationId xmlns="" xmlns:a16="http://schemas.microsoft.com/office/drawing/2014/main" id="{3588E3D4-D26F-4CCE-BE7A-75808A4CD066}"/>
              </a:ext>
            </a:extLst>
          </p:cNvPr>
          <p:cNvGraphicFramePr>
            <a:graphicFrameLocks noGrp="1" noChangeAspect="1"/>
          </p:cNvGraphicFramePr>
          <p:nvPr>
            <p:ph sz="quarter" idx="36"/>
            <p:extLst>
              <p:ext uri="{D42A27DB-BD31-4B8C-83A1-F6EECF244321}">
                <p14:modId xmlns:p14="http://schemas.microsoft.com/office/powerpoint/2010/main" val="2257316886"/>
              </p:ext>
            </p:extLst>
          </p:nvPr>
        </p:nvGraphicFramePr>
        <p:xfrm>
          <a:off x="3830204" y="4294325"/>
          <a:ext cx="3124778" cy="861317"/>
        </p:xfrm>
        <a:graphic>
          <a:graphicData uri="http://schemas.openxmlformats.org/presentationml/2006/ole">
            <mc:AlternateContent xmlns:mc="http://schemas.openxmlformats.org/markup-compatibility/2006">
              <mc:Choice xmlns:v="urn:schemas-microsoft-com:vml" Requires="v">
                <p:oleObj spid="_x0000_s507941" name="Equation" r:id="rId7" imgW="1612800" imgH="444240" progId="Equation.DSMT4">
                  <p:embed/>
                </p:oleObj>
              </mc:Choice>
              <mc:Fallback>
                <p:oleObj name="Equation" r:id="rId7" imgW="1612800" imgH="444240" progId="Equation.DSMT4">
                  <p:embed/>
                  <p:pic>
                    <p:nvPicPr>
                      <p:cNvPr id="0" name=""/>
                      <p:cNvPicPr/>
                      <p:nvPr/>
                    </p:nvPicPr>
                    <p:blipFill>
                      <a:blip r:embed="rId8"/>
                      <a:stretch>
                        <a:fillRect/>
                      </a:stretch>
                    </p:blipFill>
                    <p:spPr>
                      <a:xfrm>
                        <a:off x="3830204" y="4294325"/>
                        <a:ext cx="3124778" cy="861317"/>
                      </a:xfrm>
                      <a:prstGeom prst="rect">
                        <a:avLst/>
                      </a:prstGeom>
                    </p:spPr>
                  </p:pic>
                </p:oleObj>
              </mc:Fallback>
            </mc:AlternateContent>
          </a:graphicData>
        </a:graphic>
      </p:graphicFrame>
    </p:spTree>
    <p:extLst>
      <p:ext uri="{BB962C8B-B14F-4D97-AF65-F5344CB8AC3E}">
        <p14:creationId xmlns:p14="http://schemas.microsoft.com/office/powerpoint/2010/main" val="69966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3.5</a:t>
            </a:r>
            <a:endParaRPr lang="en-IN" dirty="0"/>
          </a:p>
        </p:txBody>
      </p:sp>
      <p:sp>
        <p:nvSpPr>
          <p:cNvPr id="4" name="Text Placeholder 3"/>
          <p:cNvSpPr>
            <a:spLocks noGrp="1"/>
          </p:cNvSpPr>
          <p:nvPr>
            <p:ph type="body" sz="quarter" idx="11"/>
          </p:nvPr>
        </p:nvSpPr>
        <p:spPr/>
        <p:txBody>
          <a:bodyPr/>
          <a:lstStyle/>
          <a:p>
            <a:r>
              <a:rPr lang="en-US" altLang="en-US" dirty="0"/>
              <a:t>Implicit Differentiation</a:t>
            </a:r>
            <a:endParaRPr lang="en-IN" dirty="0"/>
          </a:p>
        </p:txBody>
      </p:sp>
      <p:sp>
        <p:nvSpPr>
          <p:cNvPr id="8"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360125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Implicitly Defined Functions</a:t>
            </a:r>
            <a:endParaRPr lang="en-IN" sz="4000" dirty="0">
              <a:solidFill>
                <a:srgbClr val="0079C2"/>
              </a:solidFill>
            </a:endParaRPr>
          </a:p>
        </p:txBody>
      </p:sp>
    </p:spTree>
    <p:extLst>
      <p:ext uri="{BB962C8B-B14F-4D97-AF65-F5344CB8AC3E}">
        <p14:creationId xmlns:p14="http://schemas.microsoft.com/office/powerpoint/2010/main" val="246562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DCE0AD-9145-4ABC-ADB5-9BD9589CF3BF}"/>
              </a:ext>
            </a:extLst>
          </p:cNvPr>
          <p:cNvSpPr>
            <a:spLocks noGrp="1"/>
          </p:cNvSpPr>
          <p:nvPr>
            <p:ph type="title"/>
          </p:nvPr>
        </p:nvSpPr>
        <p:spPr/>
        <p:txBody>
          <a:bodyPr/>
          <a:lstStyle/>
          <a:p>
            <a:r>
              <a:rPr lang="en-US" altLang="en-US" dirty="0"/>
              <a:t>Implicitly Defined Functions (1 of 5)</a:t>
            </a:r>
            <a:endParaRPr lang="en-IN" sz="2400" b="0" dirty="0"/>
          </a:p>
        </p:txBody>
      </p:sp>
      <p:sp>
        <p:nvSpPr>
          <p:cNvPr id="3" name="Content Placeholder 2">
            <a:extLst>
              <a:ext uri="{FF2B5EF4-FFF2-40B4-BE49-F238E27FC236}">
                <a16:creationId xmlns="" xmlns:a16="http://schemas.microsoft.com/office/drawing/2014/main" id="{EF028715-FB52-4D2A-92E5-AD8E93DFCC6F}"/>
              </a:ext>
            </a:extLst>
          </p:cNvPr>
          <p:cNvSpPr>
            <a:spLocks noGrp="1"/>
          </p:cNvSpPr>
          <p:nvPr>
            <p:ph sz="quarter" idx="23"/>
          </p:nvPr>
        </p:nvSpPr>
        <p:spPr>
          <a:xfrm>
            <a:off x="736600" y="1289049"/>
            <a:ext cx="10718800" cy="840431"/>
          </a:xfrm>
        </p:spPr>
        <p:txBody>
          <a:bodyPr/>
          <a:lstStyle/>
          <a:p>
            <a:pPr>
              <a:lnSpc>
                <a:spcPct val="100000"/>
              </a:lnSpc>
            </a:pPr>
            <a:r>
              <a:rPr lang="en-US" altLang="en-US" dirty="0"/>
              <a:t>The functions that we have met so far can be described by expressing one variable explicitly in terms of another variable—for example,</a:t>
            </a:r>
            <a:endParaRPr lang="en-IN" dirty="0"/>
          </a:p>
        </p:txBody>
      </p:sp>
      <p:graphicFrame>
        <p:nvGraphicFramePr>
          <p:cNvPr id="12" name="Content Placeholder 11" descr="y = sqrt((x^3) + 1) or y = x sin(x)">
            <a:extLst>
              <a:ext uri="{FF2B5EF4-FFF2-40B4-BE49-F238E27FC236}">
                <a16:creationId xmlns="" xmlns:a16="http://schemas.microsoft.com/office/drawing/2014/main" id="{8C492E94-70A0-429D-B5CB-EDE09477BBA9}"/>
              </a:ext>
            </a:extLst>
          </p:cNvPr>
          <p:cNvGraphicFramePr>
            <a:graphicFrameLocks noGrp="1" noChangeAspect="1"/>
          </p:cNvGraphicFramePr>
          <p:nvPr>
            <p:ph sz="quarter" idx="24"/>
            <p:extLst>
              <p:ext uri="{D42A27DB-BD31-4B8C-83A1-F6EECF244321}">
                <p14:modId xmlns:p14="http://schemas.microsoft.com/office/powerpoint/2010/main" val="2278292999"/>
              </p:ext>
            </p:extLst>
          </p:nvPr>
        </p:nvGraphicFramePr>
        <p:xfrm>
          <a:off x="3979286" y="2212610"/>
          <a:ext cx="3892071" cy="496819"/>
        </p:xfrm>
        <a:graphic>
          <a:graphicData uri="http://schemas.openxmlformats.org/presentationml/2006/ole">
            <mc:AlternateContent xmlns:mc="http://schemas.openxmlformats.org/markup-compatibility/2006">
              <mc:Choice xmlns:v="urn:schemas-microsoft-com:vml" Requires="v">
                <p:oleObj spid="_x0000_s487759" name="Equation" r:id="rId3" imgW="3682800" imgH="469800" progId="Equation.DSMT4">
                  <p:embed/>
                </p:oleObj>
              </mc:Choice>
              <mc:Fallback>
                <p:oleObj name="Equation" r:id="rId3" imgW="3682800" imgH="469800" progId="Equation.DSMT4">
                  <p:embed/>
                  <p:pic>
                    <p:nvPicPr>
                      <p:cNvPr id="11" name="Object 10">
                        <a:extLst>
                          <a:ext uri="{FF2B5EF4-FFF2-40B4-BE49-F238E27FC236}">
                            <a16:creationId xmlns="" xmlns:a16="http://schemas.microsoft.com/office/drawing/2014/main" id="{E58C417D-8C22-4693-994A-E34180CB75C3}"/>
                          </a:ext>
                        </a:extLst>
                      </p:cNvPr>
                      <p:cNvPicPr/>
                      <p:nvPr/>
                    </p:nvPicPr>
                    <p:blipFill>
                      <a:blip r:embed="rId4"/>
                      <a:stretch>
                        <a:fillRect/>
                      </a:stretch>
                    </p:blipFill>
                    <p:spPr>
                      <a:xfrm>
                        <a:off x="3979286" y="2212610"/>
                        <a:ext cx="3892071" cy="496819"/>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FF90CEDE-7F43-4234-9F5E-7BBCA370B146}"/>
              </a:ext>
            </a:extLst>
          </p:cNvPr>
          <p:cNvSpPr>
            <a:spLocks noGrp="1"/>
          </p:cNvSpPr>
          <p:nvPr>
            <p:ph sz="quarter" idx="25"/>
          </p:nvPr>
        </p:nvSpPr>
        <p:spPr>
          <a:xfrm>
            <a:off x="736600" y="3151755"/>
            <a:ext cx="10712450" cy="1332534"/>
          </a:xfrm>
        </p:spPr>
        <p:txBody>
          <a:bodyPr/>
          <a:lstStyle/>
          <a:p>
            <a:pPr>
              <a:lnSpc>
                <a:spcPct val="100000"/>
              </a:lnSpc>
            </a:pPr>
            <a:r>
              <a:rPr lang="en-US" altLang="en-US" dirty="0"/>
              <a:t>or, in general, </a:t>
            </a:r>
            <a:r>
              <a:rPr lang="en-US" altLang="en-US" i="1" dirty="0"/>
              <a:t>y</a:t>
            </a:r>
            <a:r>
              <a:rPr lang="en-US" altLang="en-US" dirty="0"/>
              <a:t> = </a:t>
            </a:r>
            <a:r>
              <a:rPr lang="en-US" altLang="en-US" i="1" dirty="0"/>
              <a:t>f</a:t>
            </a:r>
            <a:r>
              <a:rPr lang="en-US" altLang="en-US" dirty="0"/>
              <a:t>(</a:t>
            </a:r>
            <a:r>
              <a:rPr lang="en-US" altLang="en-US" i="1" dirty="0"/>
              <a:t>x</a:t>
            </a:r>
            <a:r>
              <a:rPr lang="en-US" altLang="en-US" dirty="0"/>
              <a:t>).</a:t>
            </a:r>
          </a:p>
          <a:p>
            <a:pPr>
              <a:lnSpc>
                <a:spcPct val="100000"/>
              </a:lnSpc>
            </a:pPr>
            <a:r>
              <a:rPr lang="en-US" altLang="en-US" dirty="0"/>
              <a:t>Some functions, however, are defined implicitly by a relation between </a:t>
            </a:r>
            <a:r>
              <a:rPr lang="en-US" altLang="en-US" i="1" dirty="0"/>
              <a:t>x</a:t>
            </a:r>
            <a:r>
              <a:rPr lang="en-US" altLang="en-US" dirty="0"/>
              <a:t> and </a:t>
            </a:r>
            <a:r>
              <a:rPr lang="en-US" altLang="en-US" i="1" dirty="0"/>
              <a:t>y</a:t>
            </a:r>
            <a:r>
              <a:rPr lang="en-US" altLang="en-US" dirty="0"/>
              <a:t> such as</a:t>
            </a:r>
            <a:endParaRPr lang="en-IN" dirty="0"/>
          </a:p>
        </p:txBody>
      </p:sp>
      <p:graphicFrame>
        <p:nvGraphicFramePr>
          <p:cNvPr id="14" name="Content Placeholder 13" descr="Equation label 1. (x^2) + (y^2) = 25 ">
            <a:extLst>
              <a:ext uri="{FF2B5EF4-FFF2-40B4-BE49-F238E27FC236}">
                <a16:creationId xmlns="" xmlns:a16="http://schemas.microsoft.com/office/drawing/2014/main" id="{D81A5E8B-3CD7-4F64-9677-A2D8D81783E1}"/>
              </a:ext>
            </a:extLst>
          </p:cNvPr>
          <p:cNvGraphicFramePr>
            <a:graphicFrameLocks noGrp="1" noChangeAspect="1"/>
          </p:cNvGraphicFramePr>
          <p:nvPr>
            <p:ph sz="quarter" idx="26"/>
            <p:extLst>
              <p:ext uri="{D42A27DB-BD31-4B8C-83A1-F6EECF244321}">
                <p14:modId xmlns:p14="http://schemas.microsoft.com/office/powerpoint/2010/main" val="392682895"/>
              </p:ext>
            </p:extLst>
          </p:nvPr>
        </p:nvGraphicFramePr>
        <p:xfrm>
          <a:off x="4962525" y="4486275"/>
          <a:ext cx="2019300" cy="403225"/>
        </p:xfrm>
        <a:graphic>
          <a:graphicData uri="http://schemas.openxmlformats.org/presentationml/2006/ole">
            <mc:AlternateContent xmlns:mc="http://schemas.openxmlformats.org/markup-compatibility/2006">
              <mc:Choice xmlns:v="urn:schemas-microsoft-com:vml" Requires="v">
                <p:oleObj spid="_x0000_s487760" name="Equation" r:id="rId5" imgW="2031840" imgH="406080" progId="Equation.DSMT4">
                  <p:embed/>
                </p:oleObj>
              </mc:Choice>
              <mc:Fallback>
                <p:oleObj name="Equation" r:id="rId5" imgW="2031840" imgH="406080" progId="Equation.DSMT4">
                  <p:embed/>
                  <p:pic>
                    <p:nvPicPr>
                      <p:cNvPr id="13" name="Object 12">
                        <a:extLst>
                          <a:ext uri="{FF2B5EF4-FFF2-40B4-BE49-F238E27FC236}">
                            <a16:creationId xmlns="" xmlns:a16="http://schemas.microsoft.com/office/drawing/2014/main" id="{BA31C31D-ADB3-4B04-BC9A-01D280F2A1AE}"/>
                          </a:ext>
                        </a:extLst>
                      </p:cNvPr>
                      <p:cNvPicPr/>
                      <p:nvPr/>
                    </p:nvPicPr>
                    <p:blipFill>
                      <a:blip r:embed="rId6"/>
                      <a:stretch>
                        <a:fillRect/>
                      </a:stretch>
                    </p:blipFill>
                    <p:spPr>
                      <a:xfrm>
                        <a:off x="4962525" y="4486275"/>
                        <a:ext cx="2019300" cy="403225"/>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D793DB97-A568-42D3-9194-85A8F6FD0072}"/>
              </a:ext>
            </a:extLst>
          </p:cNvPr>
          <p:cNvSpPr>
            <a:spLocks noGrp="1"/>
          </p:cNvSpPr>
          <p:nvPr>
            <p:ph sz="quarter" idx="27"/>
          </p:nvPr>
        </p:nvSpPr>
        <p:spPr>
          <a:xfrm>
            <a:off x="736600" y="5156874"/>
            <a:ext cx="10718800" cy="335868"/>
          </a:xfrm>
        </p:spPr>
        <p:txBody>
          <a:bodyPr/>
          <a:lstStyle/>
          <a:p>
            <a:pPr algn="ctr"/>
            <a:r>
              <a:rPr lang="en-US" dirty="0"/>
              <a:t>or</a:t>
            </a:r>
            <a:endParaRPr lang="en-IN" dirty="0"/>
          </a:p>
        </p:txBody>
      </p:sp>
      <p:graphicFrame>
        <p:nvGraphicFramePr>
          <p:cNvPr id="15" name="Content Placeholder 13" descr="Equation label 2. (x^3) + (y^3) = 6 x y ">
            <a:extLst>
              <a:ext uri="{FF2B5EF4-FFF2-40B4-BE49-F238E27FC236}">
                <a16:creationId xmlns="" xmlns:a16="http://schemas.microsoft.com/office/drawing/2014/main" id="{BC4887A8-16E1-4920-B5C0-652F0C867E1C}"/>
              </a:ext>
            </a:extLst>
          </p:cNvPr>
          <p:cNvGraphicFramePr>
            <a:graphicFrameLocks noGrp="1" noChangeAspect="1"/>
          </p:cNvGraphicFramePr>
          <p:nvPr>
            <p:ph sz="quarter" idx="28"/>
            <p:extLst>
              <p:ext uri="{D42A27DB-BD31-4B8C-83A1-F6EECF244321}">
                <p14:modId xmlns:p14="http://schemas.microsoft.com/office/powerpoint/2010/main" val="2480375641"/>
              </p:ext>
            </p:extLst>
          </p:nvPr>
        </p:nvGraphicFramePr>
        <p:xfrm>
          <a:off x="4962525" y="5749697"/>
          <a:ext cx="2260600" cy="406400"/>
        </p:xfrm>
        <a:graphic>
          <a:graphicData uri="http://schemas.openxmlformats.org/presentationml/2006/ole">
            <mc:AlternateContent xmlns:mc="http://schemas.openxmlformats.org/markup-compatibility/2006">
              <mc:Choice xmlns:v="urn:schemas-microsoft-com:vml" Requires="v">
                <p:oleObj spid="_x0000_s487761" name="Equation" r:id="rId7" imgW="2260440" imgH="406080" progId="Equation.DSMT4">
                  <p:embed/>
                </p:oleObj>
              </mc:Choice>
              <mc:Fallback>
                <p:oleObj name="Equation" r:id="rId7" imgW="2260440" imgH="406080" progId="Equation.DSMT4">
                  <p:embed/>
                  <p:pic>
                    <p:nvPicPr>
                      <p:cNvPr id="14" name="Content Placeholder 13">
                        <a:extLst>
                          <a:ext uri="{FF2B5EF4-FFF2-40B4-BE49-F238E27FC236}">
                            <a16:creationId xmlns="" xmlns:a16="http://schemas.microsoft.com/office/drawing/2014/main" id="{D81A5E8B-3CD7-4F64-9677-A2D8D81783E1}"/>
                          </a:ext>
                        </a:extLst>
                      </p:cNvPr>
                      <p:cNvPicPr/>
                      <p:nvPr/>
                    </p:nvPicPr>
                    <p:blipFill>
                      <a:blip r:embed="rId8"/>
                      <a:stretch>
                        <a:fillRect/>
                      </a:stretch>
                    </p:blipFill>
                    <p:spPr>
                      <a:xfrm>
                        <a:off x="4962525" y="5749697"/>
                        <a:ext cx="2260600" cy="406400"/>
                      </a:xfrm>
                      <a:prstGeom prst="rect">
                        <a:avLst/>
                      </a:prstGeom>
                    </p:spPr>
                  </p:pic>
                </p:oleObj>
              </mc:Fallback>
            </mc:AlternateContent>
          </a:graphicData>
        </a:graphic>
      </p:graphicFrame>
    </p:spTree>
    <p:extLst>
      <p:ext uri="{BB962C8B-B14F-4D97-AF65-F5344CB8AC3E}">
        <p14:creationId xmlns:p14="http://schemas.microsoft.com/office/powerpoint/2010/main" val="17416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6B34C4-6AA0-4711-AF91-E5DFD0D1A6BB}"/>
              </a:ext>
            </a:extLst>
          </p:cNvPr>
          <p:cNvSpPr>
            <a:spLocks noGrp="1"/>
          </p:cNvSpPr>
          <p:nvPr>
            <p:ph type="title"/>
          </p:nvPr>
        </p:nvSpPr>
        <p:spPr/>
        <p:txBody>
          <a:bodyPr/>
          <a:lstStyle/>
          <a:p>
            <a:r>
              <a:rPr lang="en-US" altLang="en-US" dirty="0"/>
              <a:t>Implicitly Defined Functions (2 of 5)</a:t>
            </a:r>
            <a:endParaRPr lang="en-IN" dirty="0"/>
          </a:p>
        </p:txBody>
      </p:sp>
      <p:sp>
        <p:nvSpPr>
          <p:cNvPr id="3" name="Content Placeholder 2">
            <a:extLst>
              <a:ext uri="{FF2B5EF4-FFF2-40B4-BE49-F238E27FC236}">
                <a16:creationId xmlns="" xmlns:a16="http://schemas.microsoft.com/office/drawing/2014/main" id="{B438F70C-6216-491C-85A8-C70C451D03D7}"/>
              </a:ext>
            </a:extLst>
          </p:cNvPr>
          <p:cNvSpPr>
            <a:spLocks noGrp="1"/>
          </p:cNvSpPr>
          <p:nvPr>
            <p:ph sz="quarter" idx="23"/>
          </p:nvPr>
        </p:nvSpPr>
        <p:spPr>
          <a:xfrm>
            <a:off x="736600" y="1289049"/>
            <a:ext cx="8837706" cy="672105"/>
          </a:xfrm>
        </p:spPr>
        <p:txBody>
          <a:bodyPr/>
          <a:lstStyle/>
          <a:p>
            <a:r>
              <a:rPr lang="en-US" altLang="en-US" dirty="0"/>
              <a:t>In some cases it is possible to solve such an equation for </a:t>
            </a:r>
            <a:r>
              <a:rPr lang="en-US" altLang="en-US" i="1" dirty="0"/>
              <a:t>y</a:t>
            </a:r>
            <a:r>
              <a:rPr lang="en-US" altLang="en-US" dirty="0"/>
              <a:t> as an explicit function (or several functions) of </a:t>
            </a:r>
            <a:r>
              <a:rPr lang="en-US" altLang="en-US" i="1" dirty="0"/>
              <a:t>x</a:t>
            </a:r>
            <a:r>
              <a:rPr lang="en-US" altLang="en-US" dirty="0"/>
              <a:t>.</a:t>
            </a:r>
          </a:p>
        </p:txBody>
      </p:sp>
      <p:sp>
        <p:nvSpPr>
          <p:cNvPr id="4" name="Content Placeholder 3">
            <a:extLst>
              <a:ext uri="{FF2B5EF4-FFF2-40B4-BE49-F238E27FC236}">
                <a16:creationId xmlns="" xmlns:a16="http://schemas.microsoft.com/office/drawing/2014/main" id="{064CC18E-724F-454B-A7F0-C1F3EC15396E}"/>
              </a:ext>
            </a:extLst>
          </p:cNvPr>
          <p:cNvSpPr>
            <a:spLocks noGrp="1"/>
          </p:cNvSpPr>
          <p:nvPr>
            <p:ph sz="quarter" idx="24"/>
          </p:nvPr>
        </p:nvSpPr>
        <p:spPr>
          <a:xfrm>
            <a:off x="736600" y="2277999"/>
            <a:ext cx="6651752" cy="334963"/>
          </a:xfrm>
        </p:spPr>
        <p:txBody>
          <a:bodyPr/>
          <a:lstStyle/>
          <a:p>
            <a:r>
              <a:rPr lang="en-US" altLang="en-US" dirty="0"/>
              <a:t>For instance, if we solve Equation 1 for </a:t>
            </a:r>
            <a:r>
              <a:rPr lang="en-US" altLang="en-US" i="1" dirty="0"/>
              <a:t>y</a:t>
            </a:r>
            <a:r>
              <a:rPr lang="en-US" altLang="en-US" dirty="0"/>
              <a:t>, we get</a:t>
            </a:r>
            <a:endParaRPr lang="en-IN" dirty="0"/>
          </a:p>
        </p:txBody>
      </p:sp>
      <p:graphicFrame>
        <p:nvGraphicFramePr>
          <p:cNvPr id="12" name="Content Placeholder 11" descr="y = plus-minus (sqrt(25 minus (x^2))),">
            <a:extLst>
              <a:ext uri="{FF2B5EF4-FFF2-40B4-BE49-F238E27FC236}">
                <a16:creationId xmlns="" xmlns:a16="http://schemas.microsoft.com/office/drawing/2014/main" id="{8D4B2069-6955-4616-9C74-34E00899F923}"/>
              </a:ext>
            </a:extLst>
          </p:cNvPr>
          <p:cNvGraphicFramePr>
            <a:graphicFrameLocks noGrp="1" noChangeAspect="1"/>
          </p:cNvGraphicFramePr>
          <p:nvPr>
            <p:ph sz="quarter" idx="25"/>
            <p:extLst>
              <p:ext uri="{D42A27DB-BD31-4B8C-83A1-F6EECF244321}">
                <p14:modId xmlns:p14="http://schemas.microsoft.com/office/powerpoint/2010/main" val="609394375"/>
              </p:ext>
            </p:extLst>
          </p:nvPr>
        </p:nvGraphicFramePr>
        <p:xfrm>
          <a:off x="7380288" y="2151063"/>
          <a:ext cx="1935162" cy="452437"/>
        </p:xfrm>
        <a:graphic>
          <a:graphicData uri="http://schemas.openxmlformats.org/presentationml/2006/ole">
            <mc:AlternateContent xmlns:mc="http://schemas.openxmlformats.org/markup-compatibility/2006">
              <mc:Choice xmlns:v="urn:schemas-microsoft-com:vml" Requires="v">
                <p:oleObj spid="_x0000_s488670" name="Equation" r:id="rId3" imgW="1955520" imgH="457200" progId="Equation.DSMT4">
                  <p:embed/>
                </p:oleObj>
              </mc:Choice>
              <mc:Fallback>
                <p:oleObj name="Equation" r:id="rId3" imgW="1955520" imgH="457200" progId="Equation.DSMT4">
                  <p:embed/>
                  <p:pic>
                    <p:nvPicPr>
                      <p:cNvPr id="11" name="Object 10">
                        <a:extLst>
                          <a:ext uri="{FF2B5EF4-FFF2-40B4-BE49-F238E27FC236}">
                            <a16:creationId xmlns="" xmlns:a16="http://schemas.microsoft.com/office/drawing/2014/main" id="{37E054DE-D169-48B4-9AC6-5962AF55690E}"/>
                          </a:ext>
                        </a:extLst>
                      </p:cNvPr>
                      <p:cNvPicPr/>
                      <p:nvPr/>
                    </p:nvPicPr>
                    <p:blipFill>
                      <a:blip r:embed="rId4"/>
                      <a:stretch>
                        <a:fillRect/>
                      </a:stretch>
                    </p:blipFill>
                    <p:spPr>
                      <a:xfrm>
                        <a:off x="7380288" y="2151063"/>
                        <a:ext cx="1935162" cy="452437"/>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703752C3-9EC9-4840-8BB4-A88F0E7FF90F}"/>
              </a:ext>
            </a:extLst>
          </p:cNvPr>
          <p:cNvSpPr>
            <a:spLocks noGrp="1"/>
          </p:cNvSpPr>
          <p:nvPr>
            <p:ph sz="quarter" idx="26"/>
          </p:nvPr>
        </p:nvSpPr>
        <p:spPr>
          <a:xfrm>
            <a:off x="736600" y="2687013"/>
            <a:ext cx="8673292" cy="334963"/>
          </a:xfrm>
        </p:spPr>
        <p:txBody>
          <a:bodyPr/>
          <a:lstStyle/>
          <a:p>
            <a:r>
              <a:rPr lang="en-US" altLang="en-US" dirty="0"/>
              <a:t>so two of the</a:t>
            </a:r>
            <a:r>
              <a:rPr lang="en-IN" altLang="en-US" dirty="0"/>
              <a:t> </a:t>
            </a:r>
            <a:r>
              <a:rPr lang="en-US" altLang="en-US" dirty="0"/>
              <a:t>functions determined by the implicit Equation 1 are</a:t>
            </a:r>
            <a:endParaRPr lang="en-IN" dirty="0"/>
          </a:p>
        </p:txBody>
      </p:sp>
      <p:graphicFrame>
        <p:nvGraphicFramePr>
          <p:cNvPr id="14" name="Content Placeholder 13" descr="f(x) = sqrt(25 minus x^2) and g(x) = negative sqrt(25 minus x^2)">
            <a:extLst>
              <a:ext uri="{FF2B5EF4-FFF2-40B4-BE49-F238E27FC236}">
                <a16:creationId xmlns="" xmlns:a16="http://schemas.microsoft.com/office/drawing/2014/main" id="{FCA21C96-41B6-4FE2-9BEF-73B83B605C63}"/>
              </a:ext>
            </a:extLst>
          </p:cNvPr>
          <p:cNvGraphicFramePr>
            <a:graphicFrameLocks noGrp="1" noChangeAspect="1"/>
          </p:cNvGraphicFramePr>
          <p:nvPr>
            <p:ph sz="quarter" idx="27"/>
            <p:extLst>
              <p:ext uri="{D42A27DB-BD31-4B8C-83A1-F6EECF244321}">
                <p14:modId xmlns:p14="http://schemas.microsoft.com/office/powerpoint/2010/main" val="3412788564"/>
              </p:ext>
            </p:extLst>
          </p:nvPr>
        </p:nvGraphicFramePr>
        <p:xfrm>
          <a:off x="731838" y="3090863"/>
          <a:ext cx="5149850" cy="504825"/>
        </p:xfrm>
        <a:graphic>
          <a:graphicData uri="http://schemas.openxmlformats.org/presentationml/2006/ole">
            <mc:AlternateContent xmlns:mc="http://schemas.openxmlformats.org/markup-compatibility/2006">
              <mc:Choice xmlns:v="urn:schemas-microsoft-com:vml" Requires="v">
                <p:oleObj spid="_x0000_s488671" name="Equation" r:id="rId5" imgW="5181480" imgH="507960" progId="Equation.DSMT4">
                  <p:embed/>
                </p:oleObj>
              </mc:Choice>
              <mc:Fallback>
                <p:oleObj name="Equation" r:id="rId5" imgW="5181480" imgH="507960" progId="Equation.DSMT4">
                  <p:embed/>
                  <p:pic>
                    <p:nvPicPr>
                      <p:cNvPr id="13" name="Object 12">
                        <a:extLst>
                          <a:ext uri="{FF2B5EF4-FFF2-40B4-BE49-F238E27FC236}">
                            <a16:creationId xmlns="" xmlns:a16="http://schemas.microsoft.com/office/drawing/2014/main" id="{120A7EA0-BE0B-43BD-9179-9264CAC02B95}"/>
                          </a:ext>
                        </a:extLst>
                      </p:cNvPr>
                      <p:cNvPicPr/>
                      <p:nvPr/>
                    </p:nvPicPr>
                    <p:blipFill>
                      <a:blip r:embed="rId6"/>
                      <a:stretch>
                        <a:fillRect/>
                      </a:stretch>
                    </p:blipFill>
                    <p:spPr>
                      <a:xfrm>
                        <a:off x="731838" y="3090863"/>
                        <a:ext cx="5149850" cy="504825"/>
                      </a:xfrm>
                      <a:prstGeom prst="rect">
                        <a:avLst/>
                      </a:prstGeom>
                    </p:spPr>
                  </p:pic>
                </p:oleObj>
              </mc:Fallback>
            </mc:AlternateContent>
          </a:graphicData>
        </a:graphic>
      </p:graphicFrame>
    </p:spTree>
    <p:extLst>
      <p:ext uri="{BB962C8B-B14F-4D97-AF65-F5344CB8AC3E}">
        <p14:creationId xmlns:p14="http://schemas.microsoft.com/office/powerpoint/2010/main" val="276939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F9681E-493A-47EB-8F36-7611F0BE5851}"/>
              </a:ext>
            </a:extLst>
          </p:cNvPr>
          <p:cNvSpPr>
            <a:spLocks noGrp="1"/>
          </p:cNvSpPr>
          <p:nvPr>
            <p:ph type="title"/>
          </p:nvPr>
        </p:nvSpPr>
        <p:spPr/>
        <p:txBody>
          <a:bodyPr/>
          <a:lstStyle/>
          <a:p>
            <a:r>
              <a:rPr lang="en-US" altLang="en-US" dirty="0"/>
              <a:t>Implicitly Defined Functions (3 of 5)</a:t>
            </a:r>
            <a:endParaRPr lang="en-IN" dirty="0"/>
          </a:p>
        </p:txBody>
      </p:sp>
      <p:sp>
        <p:nvSpPr>
          <p:cNvPr id="3" name="Content Placeholder 2">
            <a:extLst>
              <a:ext uri="{FF2B5EF4-FFF2-40B4-BE49-F238E27FC236}">
                <a16:creationId xmlns="" xmlns:a16="http://schemas.microsoft.com/office/drawing/2014/main" id="{180081E7-2F13-4A80-9F34-3129F3642D43}"/>
              </a:ext>
            </a:extLst>
          </p:cNvPr>
          <p:cNvSpPr>
            <a:spLocks noGrp="1"/>
          </p:cNvSpPr>
          <p:nvPr>
            <p:ph sz="quarter" idx="12"/>
          </p:nvPr>
        </p:nvSpPr>
        <p:spPr>
          <a:xfrm>
            <a:off x="741971" y="1292278"/>
            <a:ext cx="9517597" cy="294760"/>
          </a:xfrm>
        </p:spPr>
        <p:txBody>
          <a:bodyPr/>
          <a:lstStyle/>
          <a:p>
            <a:r>
              <a:rPr lang="en-US" altLang="en-US" dirty="0"/>
              <a:t>The graphs of </a:t>
            </a:r>
            <a:r>
              <a:rPr lang="en-US" altLang="en-US" i="1" dirty="0"/>
              <a:t>f</a:t>
            </a:r>
            <a:r>
              <a:rPr lang="en-US" altLang="en-US" dirty="0"/>
              <a:t> and </a:t>
            </a:r>
            <a:r>
              <a:rPr lang="en-US" altLang="en-US" i="1" dirty="0"/>
              <a:t>g</a:t>
            </a:r>
            <a:r>
              <a:rPr lang="en-US" altLang="en-US" dirty="0"/>
              <a:t> are the upper and lower semicircles of the circle</a:t>
            </a:r>
            <a:endParaRPr lang="en-IN" dirty="0"/>
          </a:p>
        </p:txBody>
      </p:sp>
      <p:graphicFrame>
        <p:nvGraphicFramePr>
          <p:cNvPr id="12" name="Content Placeholder 11" descr="(x^2) + (y^2) = 25.">
            <a:extLst>
              <a:ext uri="{FF2B5EF4-FFF2-40B4-BE49-F238E27FC236}">
                <a16:creationId xmlns="" xmlns:a16="http://schemas.microsoft.com/office/drawing/2014/main" id="{910310B7-E41F-40A4-9B8B-E5054B91347E}"/>
              </a:ext>
            </a:extLst>
          </p:cNvPr>
          <p:cNvGraphicFramePr>
            <a:graphicFrameLocks noGrp="1" noChangeAspect="1"/>
          </p:cNvGraphicFramePr>
          <p:nvPr>
            <p:ph sz="quarter" idx="13"/>
            <p:extLst>
              <p:ext uri="{D42A27DB-BD31-4B8C-83A1-F6EECF244321}">
                <p14:modId xmlns:p14="http://schemas.microsoft.com/office/powerpoint/2010/main" val="2773066252"/>
              </p:ext>
            </p:extLst>
          </p:nvPr>
        </p:nvGraphicFramePr>
        <p:xfrm>
          <a:off x="725488" y="1703388"/>
          <a:ext cx="1770062" cy="409575"/>
        </p:xfrm>
        <a:graphic>
          <a:graphicData uri="http://schemas.openxmlformats.org/presentationml/2006/ole">
            <mc:AlternateContent xmlns:mc="http://schemas.openxmlformats.org/markup-compatibility/2006">
              <mc:Choice xmlns:v="urn:schemas-microsoft-com:vml" Requires="v">
                <p:oleObj spid="_x0000_s489583" name="Equation" r:id="rId3" imgW="1701720" imgH="393480" progId="Equation.DSMT4">
                  <p:embed/>
                </p:oleObj>
              </mc:Choice>
              <mc:Fallback>
                <p:oleObj name="Equation" r:id="rId3" imgW="1701720" imgH="393480" progId="Equation.DSMT4">
                  <p:embed/>
                  <p:pic>
                    <p:nvPicPr>
                      <p:cNvPr id="11" name="Object 10">
                        <a:extLst>
                          <a:ext uri="{FF2B5EF4-FFF2-40B4-BE49-F238E27FC236}">
                            <a16:creationId xmlns="" xmlns:a16="http://schemas.microsoft.com/office/drawing/2014/main" id="{DC259DE7-03DE-41BE-B87B-1339A127CF96}"/>
                          </a:ext>
                        </a:extLst>
                      </p:cNvPr>
                      <p:cNvPicPr/>
                      <p:nvPr/>
                    </p:nvPicPr>
                    <p:blipFill>
                      <a:blip r:embed="rId4"/>
                      <a:stretch>
                        <a:fillRect/>
                      </a:stretch>
                    </p:blipFill>
                    <p:spPr>
                      <a:xfrm>
                        <a:off x="725488" y="1703388"/>
                        <a:ext cx="1770062" cy="409575"/>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9F671130-06A8-4469-B703-A44837A0AC15}"/>
              </a:ext>
            </a:extLst>
          </p:cNvPr>
          <p:cNvSpPr>
            <a:spLocks noGrp="1"/>
          </p:cNvSpPr>
          <p:nvPr>
            <p:ph sz="quarter" idx="14"/>
          </p:nvPr>
        </p:nvSpPr>
        <p:spPr>
          <a:xfrm>
            <a:off x="2569464" y="1738484"/>
            <a:ext cx="8885936" cy="357124"/>
          </a:xfrm>
        </p:spPr>
        <p:txBody>
          <a:bodyPr/>
          <a:lstStyle/>
          <a:p>
            <a:r>
              <a:rPr lang="en-US" altLang="en-US" dirty="0"/>
              <a:t>(See Figure 1.)</a:t>
            </a:r>
          </a:p>
        </p:txBody>
      </p:sp>
      <p:sp>
        <p:nvSpPr>
          <p:cNvPr id="8" name="Content Placeholder 7">
            <a:extLst>
              <a:ext uri="{FF2B5EF4-FFF2-40B4-BE49-F238E27FC236}">
                <a16:creationId xmlns="" xmlns:a16="http://schemas.microsoft.com/office/drawing/2014/main" id="{258DD171-F165-4624-AF7B-4C9D91BE5DD8}"/>
              </a:ext>
            </a:extLst>
          </p:cNvPr>
          <p:cNvSpPr>
            <a:spLocks noGrp="1"/>
          </p:cNvSpPr>
          <p:nvPr>
            <p:ph sz="quarter" idx="16"/>
          </p:nvPr>
        </p:nvSpPr>
        <p:spPr>
          <a:xfrm>
            <a:off x="733425" y="5304537"/>
            <a:ext cx="10729913" cy="296213"/>
          </a:xfrm>
        </p:spPr>
        <p:txBody>
          <a:bodyPr/>
          <a:lstStyle/>
          <a:p>
            <a:pPr algn="ctr"/>
            <a:r>
              <a:rPr lang="en-US" altLang="en-US" sz="1200" b="1" dirty="0"/>
              <a:t>Figure 1</a:t>
            </a:r>
          </a:p>
        </p:txBody>
      </p:sp>
      <p:pic>
        <p:nvPicPr>
          <p:cNvPr id="13" name="Content Placeholder 12" descr="Three figures are graphed on the x y coordinate plane. Figure a, x^2 + y^2 = 25. The circle is centered at the origin. Figure b, f(x) = sqrt(25 minus x^2). The upper half of the circle is shown. Figure c, g(x) = negative sqrt(25 minus x^2). The lower half of the circle is shown.">
            <a:extLst>
              <a:ext uri="{FF2B5EF4-FFF2-40B4-BE49-F238E27FC236}">
                <a16:creationId xmlns="" xmlns:a16="http://schemas.microsoft.com/office/drawing/2014/main" id="{B54F0735-4C99-492E-9D7B-E241C303A112}"/>
              </a:ext>
            </a:extLst>
          </p:cNvPr>
          <p:cNvPicPr>
            <a:picLocks noGrp="1" noChangeAspect="1"/>
          </p:cNvPicPr>
          <p:nvPr>
            <p:ph sz="quarter" idx="15"/>
          </p:nvPr>
        </p:nvPicPr>
        <p:blipFill>
          <a:blip r:embed="rId5"/>
          <a:stretch>
            <a:fillRect/>
          </a:stretch>
        </p:blipFill>
        <p:spPr>
          <a:xfrm>
            <a:off x="2495550" y="2602869"/>
            <a:ext cx="7163421" cy="2298391"/>
          </a:xfrm>
          <a:prstGeom prst="rect">
            <a:avLst/>
          </a:prstGeom>
        </p:spPr>
      </p:pic>
    </p:spTree>
    <p:extLst>
      <p:ext uri="{BB962C8B-B14F-4D97-AF65-F5344CB8AC3E}">
        <p14:creationId xmlns:p14="http://schemas.microsoft.com/office/powerpoint/2010/main" val="20872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a:t>Implicitly Defined Functions (4 of 5)</a:t>
            </a:r>
            <a:endParaRPr lang="en-IN" dirty="0"/>
          </a:p>
        </p:txBody>
      </p:sp>
      <p:sp>
        <p:nvSpPr>
          <p:cNvPr id="2" name="Content Placeholder 1"/>
          <p:cNvSpPr>
            <a:spLocks noGrp="1"/>
          </p:cNvSpPr>
          <p:nvPr>
            <p:ph sz="quarter" idx="23"/>
          </p:nvPr>
        </p:nvSpPr>
        <p:spPr>
          <a:xfrm>
            <a:off x="736600" y="1289050"/>
            <a:ext cx="10845800" cy="2216150"/>
          </a:xfrm>
        </p:spPr>
        <p:txBody>
          <a:bodyPr/>
          <a:lstStyle/>
          <a:p>
            <a:pPr>
              <a:lnSpc>
                <a:spcPct val="100000"/>
              </a:lnSpc>
            </a:pPr>
            <a:r>
              <a:rPr lang="en-US" altLang="en-US" dirty="0"/>
              <a:t>It’s not easy to solve Equation 2 for </a:t>
            </a:r>
            <a:r>
              <a:rPr lang="en-US" altLang="en-US" i="1" dirty="0"/>
              <a:t>y</a:t>
            </a:r>
            <a:r>
              <a:rPr lang="en-US" altLang="en-US" dirty="0"/>
              <a:t> explicitly as a function of </a:t>
            </a:r>
            <a:r>
              <a:rPr lang="en-US" altLang="en-US" i="1" dirty="0"/>
              <a:t>x</a:t>
            </a:r>
            <a:r>
              <a:rPr lang="en-US" altLang="en-US" dirty="0"/>
              <a:t> by hand. (</a:t>
            </a:r>
            <a:r>
              <a:rPr lang="en-IN" dirty="0"/>
              <a:t>Even if we use technology, the resulting expressions are very complicated.</a:t>
            </a:r>
            <a:r>
              <a:rPr lang="en-US" altLang="en-US" dirty="0"/>
              <a:t>)</a:t>
            </a:r>
          </a:p>
          <a:p>
            <a:pPr>
              <a:lnSpc>
                <a:spcPct val="100000"/>
              </a:lnSpc>
            </a:pPr>
            <a:endParaRPr lang="en-US" altLang="en-US" dirty="0"/>
          </a:p>
          <a:p>
            <a:pPr>
              <a:lnSpc>
                <a:spcPct val="100000"/>
              </a:lnSpc>
            </a:pPr>
            <a:r>
              <a:rPr lang="en-US" altLang="en-US" dirty="0"/>
              <a:t>Nonetheless, (2) </a:t>
            </a:r>
            <a:r>
              <a:rPr lang="en-IN" dirty="0"/>
              <a:t>is the equation of a curve called the </a:t>
            </a:r>
            <a:r>
              <a:rPr lang="en-IN" b="1" dirty="0"/>
              <a:t>folium of Descartes </a:t>
            </a:r>
            <a:r>
              <a:rPr lang="en-IN" dirty="0"/>
              <a:t>shown in Figure 2 and it implicitly defines </a:t>
            </a:r>
            <a:r>
              <a:rPr lang="en-IN" i="1" dirty="0"/>
              <a:t>y </a:t>
            </a:r>
            <a:r>
              <a:rPr lang="en-IN" dirty="0"/>
              <a:t>as several functions of </a:t>
            </a:r>
            <a:r>
              <a:rPr lang="en-IN" i="1" dirty="0"/>
              <a:t>x</a:t>
            </a:r>
            <a:r>
              <a:rPr lang="en-IN" dirty="0"/>
              <a:t>.</a:t>
            </a:r>
          </a:p>
        </p:txBody>
      </p:sp>
      <p:sp>
        <p:nvSpPr>
          <p:cNvPr id="12" name="Content Placeholder 11"/>
          <p:cNvSpPr>
            <a:spLocks noGrp="1"/>
          </p:cNvSpPr>
          <p:nvPr>
            <p:ph sz="quarter" idx="33"/>
          </p:nvPr>
        </p:nvSpPr>
        <p:spPr>
          <a:xfrm>
            <a:off x="5278120" y="5958840"/>
            <a:ext cx="848360" cy="296227"/>
          </a:xfrm>
        </p:spPr>
        <p:txBody>
          <a:bodyPr/>
          <a:lstStyle/>
          <a:p>
            <a:r>
              <a:rPr lang="en-US" altLang="en-US" sz="1200" b="1" dirty="0"/>
              <a:t>Figure 2</a:t>
            </a:r>
          </a:p>
        </p:txBody>
      </p:sp>
      <p:sp>
        <p:nvSpPr>
          <p:cNvPr id="13" name="Content Placeholder 12"/>
          <p:cNvSpPr>
            <a:spLocks noGrp="1"/>
          </p:cNvSpPr>
          <p:nvPr>
            <p:ph sz="quarter" idx="34"/>
          </p:nvPr>
        </p:nvSpPr>
        <p:spPr>
          <a:xfrm>
            <a:off x="4647378" y="5672455"/>
            <a:ext cx="2322830" cy="316865"/>
          </a:xfrm>
        </p:spPr>
        <p:txBody>
          <a:bodyPr/>
          <a:lstStyle/>
          <a:p>
            <a:r>
              <a:rPr lang="en-US" altLang="en-US" sz="1400" dirty="0"/>
              <a:t>The folium of Descartes</a:t>
            </a:r>
            <a:endParaRPr lang="en-US" altLang="en-US" sz="1400" b="1" dirty="0"/>
          </a:p>
        </p:txBody>
      </p:sp>
      <p:pic>
        <p:nvPicPr>
          <p:cNvPr id="19" name="Content Placeholder 3" descr="The folium of Descartes is graphed on the x y coordinate plane. The equation of the curve is x^3 + y^3 = 6 x y. The curve falls through the second quadrant to the origin, rises in the first quadrant with increasing steepness up to a point, then falls with increasing steepness to form a loop. It then falls through the fourth quadrant.&#10;">
            <a:extLst>
              <a:ext uri="{FF2B5EF4-FFF2-40B4-BE49-F238E27FC236}">
                <a16:creationId xmlns="" xmlns:a16="http://schemas.microsoft.com/office/drawing/2014/main" id="{64613B73-0B65-42A1-9B0E-A8154C6EB191}"/>
              </a:ext>
            </a:extLst>
          </p:cNvPr>
          <p:cNvPicPr>
            <a:picLocks noGrp="1" noChangeAspect="1"/>
          </p:cNvPicPr>
          <p:nvPr>
            <p:ph sz="quarter" idx="35"/>
          </p:nvPr>
        </p:nvPicPr>
        <p:blipFill>
          <a:blip r:embed="rId2"/>
          <a:stretch>
            <a:fillRect/>
          </a:stretch>
        </p:blipFill>
        <p:spPr>
          <a:xfrm>
            <a:off x="4680981" y="3531974"/>
            <a:ext cx="2060627" cy="2005758"/>
          </a:xfrm>
          <a:prstGeom prst="rect">
            <a:avLst/>
          </a:prstGeom>
          <a:noFill/>
          <a:ln>
            <a:noFill/>
          </a:ln>
        </p:spPr>
      </p:pic>
    </p:spTree>
    <p:extLst>
      <p:ext uri="{BB962C8B-B14F-4D97-AF65-F5344CB8AC3E}">
        <p14:creationId xmlns:p14="http://schemas.microsoft.com/office/powerpoint/2010/main" val="376897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a:t>Implicitly Defined Functions (5 of 5)</a:t>
            </a:r>
            <a:endParaRPr lang="en-IN" dirty="0"/>
          </a:p>
        </p:txBody>
      </p:sp>
      <p:sp>
        <p:nvSpPr>
          <p:cNvPr id="2" name="Content Placeholder 1"/>
          <p:cNvSpPr>
            <a:spLocks noGrp="1"/>
          </p:cNvSpPr>
          <p:nvPr>
            <p:ph sz="quarter" idx="23"/>
          </p:nvPr>
        </p:nvSpPr>
        <p:spPr>
          <a:xfrm>
            <a:off x="736600" y="1289050"/>
            <a:ext cx="10718800" cy="477838"/>
          </a:xfrm>
        </p:spPr>
        <p:txBody>
          <a:bodyPr/>
          <a:lstStyle/>
          <a:p>
            <a:r>
              <a:rPr lang="en-US" altLang="en-US" dirty="0"/>
              <a:t>The graphs of three such functions are shown in Figure 3.</a:t>
            </a:r>
            <a:endParaRPr lang="en-IN" dirty="0"/>
          </a:p>
        </p:txBody>
      </p:sp>
      <p:sp>
        <p:nvSpPr>
          <p:cNvPr id="8" name="Content Placeholder 7"/>
          <p:cNvSpPr>
            <a:spLocks noGrp="1"/>
          </p:cNvSpPr>
          <p:nvPr>
            <p:ph sz="quarter" idx="29"/>
          </p:nvPr>
        </p:nvSpPr>
        <p:spPr>
          <a:xfrm>
            <a:off x="5323840" y="3934736"/>
            <a:ext cx="772160" cy="264836"/>
          </a:xfrm>
        </p:spPr>
        <p:txBody>
          <a:bodyPr/>
          <a:lstStyle/>
          <a:p>
            <a:r>
              <a:rPr lang="en-US" altLang="en-US" sz="1200" b="1" dirty="0"/>
              <a:t>Figure 3</a:t>
            </a:r>
          </a:p>
        </p:txBody>
      </p:sp>
      <p:sp>
        <p:nvSpPr>
          <p:cNvPr id="9" name="Content Placeholder 8"/>
          <p:cNvSpPr>
            <a:spLocks noGrp="1"/>
          </p:cNvSpPr>
          <p:nvPr>
            <p:ph sz="quarter" idx="30"/>
          </p:nvPr>
        </p:nvSpPr>
        <p:spPr>
          <a:xfrm>
            <a:off x="3497580" y="3634678"/>
            <a:ext cx="5013960" cy="295316"/>
          </a:xfrm>
        </p:spPr>
        <p:txBody>
          <a:bodyPr/>
          <a:lstStyle/>
          <a:p>
            <a:r>
              <a:rPr lang="en-US" altLang="en-US" sz="1400" dirty="0"/>
              <a:t>Graphs of three functions defined by the folium of Descartes</a:t>
            </a:r>
            <a:endParaRPr lang="en-US" altLang="en-US" sz="1400" b="1" dirty="0"/>
          </a:p>
        </p:txBody>
      </p:sp>
      <p:pic>
        <p:nvPicPr>
          <p:cNvPr id="19" name="Content Placeholder 14" descr="Three curves are graphed on the x y coordinate plane. In the first, the portion of the folium of Descartes in the second quadrant is marked. The left portion of the loop, and a part of the curve falling through the fourth quadrant are shown. In the second figure, the right portion of the loop is shown. In the third figure, The portion of the curve falling through the fourth quadrant close to the origin is shown.&#10;">
            <a:extLst>
              <a:ext uri="{FF2B5EF4-FFF2-40B4-BE49-F238E27FC236}">
                <a16:creationId xmlns="" xmlns:a16="http://schemas.microsoft.com/office/drawing/2014/main" id="{6AAEA909-A035-4696-872C-BFA7D258D37F}"/>
              </a:ext>
            </a:extLst>
          </p:cNvPr>
          <p:cNvPicPr>
            <a:picLocks noGrp="1" noChangeAspect="1"/>
          </p:cNvPicPr>
          <p:nvPr>
            <p:ph sz="quarter" idx="31"/>
          </p:nvPr>
        </p:nvPicPr>
        <p:blipFill>
          <a:blip r:embed="rId3"/>
          <a:stretch>
            <a:fillRect/>
          </a:stretch>
        </p:blipFill>
        <p:spPr>
          <a:xfrm>
            <a:off x="3231627" y="1714818"/>
            <a:ext cx="5468586" cy="1804572"/>
          </a:xfrm>
          <a:prstGeom prst="rect">
            <a:avLst/>
          </a:prstGeom>
          <a:noFill/>
          <a:ln>
            <a:noFill/>
          </a:ln>
        </p:spPr>
      </p:pic>
      <p:sp>
        <p:nvSpPr>
          <p:cNvPr id="12" name="Content Placeholder 11"/>
          <p:cNvSpPr>
            <a:spLocks noGrp="1"/>
          </p:cNvSpPr>
          <p:nvPr>
            <p:ph sz="quarter" idx="33"/>
          </p:nvPr>
        </p:nvSpPr>
        <p:spPr>
          <a:xfrm>
            <a:off x="736600" y="4321492"/>
            <a:ext cx="10718800" cy="768667"/>
          </a:xfrm>
        </p:spPr>
        <p:txBody>
          <a:bodyPr/>
          <a:lstStyle/>
          <a:p>
            <a:r>
              <a:rPr lang="en-US" altLang="en-US" dirty="0"/>
              <a:t>When we say that </a:t>
            </a:r>
            <a:r>
              <a:rPr lang="en-US" altLang="en-US" i="1" dirty="0"/>
              <a:t>f</a:t>
            </a:r>
            <a:r>
              <a:rPr lang="en-US" altLang="en-US" dirty="0"/>
              <a:t> is a function defined implicitly by Equation 2, we mean that the equation</a:t>
            </a:r>
            <a:endParaRPr lang="en-IN" dirty="0"/>
          </a:p>
        </p:txBody>
      </p:sp>
      <p:graphicFrame>
        <p:nvGraphicFramePr>
          <p:cNvPr id="20" name="Content Placeholder 19" descr="(x^3) + [f(x)]^(3) = 6 x f(x)"/>
          <p:cNvGraphicFramePr>
            <a:graphicFrameLocks noGrp="1" noChangeAspect="1"/>
          </p:cNvGraphicFramePr>
          <p:nvPr>
            <p:ph sz="quarter" idx="35"/>
            <p:extLst>
              <p:ext uri="{D42A27DB-BD31-4B8C-83A1-F6EECF244321}">
                <p14:modId xmlns:p14="http://schemas.microsoft.com/office/powerpoint/2010/main" val="1381318907"/>
              </p:ext>
            </p:extLst>
          </p:nvPr>
        </p:nvGraphicFramePr>
        <p:xfrm>
          <a:off x="3865769" y="5059678"/>
          <a:ext cx="2849562" cy="539750"/>
        </p:xfrm>
        <a:graphic>
          <a:graphicData uri="http://schemas.openxmlformats.org/presentationml/2006/ole">
            <mc:AlternateContent xmlns:mc="http://schemas.openxmlformats.org/markup-compatibility/2006">
              <mc:Choice xmlns:v="urn:schemas-microsoft-com:vml" Requires="v">
                <p:oleObj spid="_x0000_s505874" name="Equation" r:id="rId4" imgW="2882880" imgH="545760" progId="Equation.DSMT4">
                  <p:embed/>
                </p:oleObj>
              </mc:Choice>
              <mc:Fallback>
                <p:oleObj name="Equation" r:id="rId4" imgW="2882880" imgH="545760" progId="Equation.DSMT4">
                  <p:embed/>
                  <p:pic>
                    <p:nvPicPr>
                      <p:cNvPr id="0" name=""/>
                      <p:cNvPicPr/>
                      <p:nvPr/>
                    </p:nvPicPr>
                    <p:blipFill>
                      <a:blip r:embed="rId5"/>
                      <a:stretch>
                        <a:fillRect/>
                      </a:stretch>
                    </p:blipFill>
                    <p:spPr>
                      <a:xfrm>
                        <a:off x="3865769" y="5059678"/>
                        <a:ext cx="2849562" cy="539750"/>
                      </a:xfrm>
                      <a:prstGeom prst="rect">
                        <a:avLst/>
                      </a:prstGeom>
                    </p:spPr>
                  </p:pic>
                </p:oleObj>
              </mc:Fallback>
            </mc:AlternateContent>
          </a:graphicData>
        </a:graphic>
      </p:graphicFrame>
      <p:sp>
        <p:nvSpPr>
          <p:cNvPr id="16" name="Content Placeholder 15"/>
          <p:cNvSpPr>
            <a:spLocks noGrp="1"/>
          </p:cNvSpPr>
          <p:nvPr>
            <p:ph sz="quarter" idx="37"/>
          </p:nvPr>
        </p:nvSpPr>
        <p:spPr>
          <a:xfrm>
            <a:off x="736600" y="5851843"/>
            <a:ext cx="10718800" cy="476250"/>
          </a:xfrm>
        </p:spPr>
        <p:txBody>
          <a:bodyPr/>
          <a:lstStyle/>
          <a:p>
            <a:r>
              <a:rPr lang="en-US" altLang="en-US" dirty="0"/>
              <a:t>is true for all values of </a:t>
            </a:r>
            <a:r>
              <a:rPr lang="en-US" altLang="en-US" i="1" dirty="0"/>
              <a:t>x</a:t>
            </a:r>
            <a:r>
              <a:rPr lang="en-US" altLang="en-US" dirty="0"/>
              <a:t> in the domain of </a:t>
            </a:r>
            <a:r>
              <a:rPr lang="en-US" altLang="en-US" i="1" dirty="0"/>
              <a:t>f</a:t>
            </a:r>
            <a:r>
              <a:rPr lang="en-US" altLang="en-US" dirty="0"/>
              <a:t>.</a:t>
            </a:r>
          </a:p>
        </p:txBody>
      </p:sp>
    </p:spTree>
    <p:extLst>
      <p:ext uri="{BB962C8B-B14F-4D97-AF65-F5344CB8AC3E}">
        <p14:creationId xmlns:p14="http://schemas.microsoft.com/office/powerpoint/2010/main" val="132258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Implicit Differentiation</a:t>
            </a:r>
            <a:endParaRPr lang="en-IN" sz="4000" dirty="0">
              <a:solidFill>
                <a:srgbClr val="0079C2"/>
              </a:solidFill>
            </a:endParaRPr>
          </a:p>
        </p:txBody>
      </p:sp>
    </p:spTree>
    <p:extLst>
      <p:ext uri="{BB962C8B-B14F-4D97-AF65-F5344CB8AC3E}">
        <p14:creationId xmlns:p14="http://schemas.microsoft.com/office/powerpoint/2010/main" val="1579795135"/>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7F60B298-C6B1-4CA0-A44C-8B6FAB39D879}">
  <ds:schemaRefs>
    <ds:schemaRef ds:uri="http://schemas.microsoft.com/office/infopath/2007/PartnerControls"/>
    <ds:schemaRef ds:uri="a3520c62-91d1-4715-93cb-6b6cc6733a1f"/>
    <ds:schemaRef ds:uri="http://schemas.microsoft.com/office/2006/documentManagement/types"/>
    <ds:schemaRef ds:uri="a4d2ff27-a226-42e2-a79e-c1ae662d212e"/>
    <ds:schemaRef ds:uri="http://purl.org/dc/dcmitype/"/>
    <ds:schemaRef ds:uri="f856fc18-c0f7-462c-a53d-fc2610d0c4c8"/>
    <ds:schemaRef ds:uri="http://purl.org/dc/terms/"/>
    <ds:schemaRef ds:uri="http://www.w3.org/XML/1998/namespace"/>
    <ds:schemaRef ds:uri="http://schemas.microsoft.com/office/2006/metadata/propertie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3563</TotalTime>
  <Words>725</Words>
  <Application>Microsoft Office PowerPoint</Application>
  <PresentationFormat>Custom</PresentationFormat>
  <Paragraphs>77</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1_Office Theme</vt:lpstr>
      <vt:lpstr>Equation</vt:lpstr>
      <vt:lpstr>3</vt:lpstr>
      <vt:lpstr>3.5</vt:lpstr>
      <vt:lpstr>Implicitly Defined Functions</vt:lpstr>
      <vt:lpstr>Implicitly Defined Functions (1 of 5)</vt:lpstr>
      <vt:lpstr>Implicitly Defined Functions (2 of 5)</vt:lpstr>
      <vt:lpstr>Implicitly Defined Functions (3 of 5)</vt:lpstr>
      <vt:lpstr>Implicitly Defined Functions (4 of 5)</vt:lpstr>
      <vt:lpstr>Implicitly Defined Functions (5 of 5)</vt:lpstr>
      <vt:lpstr>Implicit Differentiation</vt:lpstr>
      <vt:lpstr>Implicit Differentiation (1 of 1)</vt:lpstr>
      <vt:lpstr>Example 1</vt:lpstr>
      <vt:lpstr>Example 1 – Solution (1 of 3)</vt:lpstr>
      <vt:lpstr>Example 1 – Solution (2 of 3)</vt:lpstr>
      <vt:lpstr>Example 1 – Solution (3 of 3)</vt:lpstr>
      <vt:lpstr>Second Derivatives of Implicit Functions</vt:lpstr>
      <vt:lpstr>Second Derivatives of Implicit Functions ( 1 of 1)</vt:lpstr>
      <vt:lpstr>Example 4</vt:lpstr>
      <vt:lpstr>Example 4 – Solution (1 of 2)</vt:lpstr>
      <vt:lpstr>Example 4 – Solution (2 of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946</cp:revision>
  <cp:lastPrinted>2016-10-03T15:29:39Z</cp:lastPrinted>
  <dcterms:created xsi:type="dcterms:W3CDTF">2017-12-08T21:17:47Z</dcterms:created>
  <dcterms:modified xsi:type="dcterms:W3CDTF">2020-04-15T09:28:20Z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