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30"/>
  </p:notesMasterIdLst>
  <p:handoutMasterIdLst>
    <p:handoutMasterId r:id="rId31"/>
  </p:handoutMasterIdLst>
  <p:sldIdLst>
    <p:sldId id="494" r:id="rId6"/>
    <p:sldId id="320" r:id="rId7"/>
    <p:sldId id="334" r:id="rId8"/>
    <p:sldId id="265" r:id="rId9"/>
    <p:sldId id="266" r:id="rId10"/>
    <p:sldId id="267" r:id="rId11"/>
    <p:sldId id="335" r:id="rId12"/>
    <p:sldId id="304" r:id="rId13"/>
    <p:sldId id="305" r:id="rId14"/>
    <p:sldId id="306" r:id="rId15"/>
    <p:sldId id="495" r:id="rId16"/>
    <p:sldId id="336" r:id="rId17"/>
    <p:sldId id="309" r:id="rId18"/>
    <p:sldId id="310" r:id="rId19"/>
    <p:sldId id="337" r:id="rId20"/>
    <p:sldId id="311" r:id="rId21"/>
    <p:sldId id="312" r:id="rId22"/>
    <p:sldId id="493" r:id="rId23"/>
    <p:sldId id="488" r:id="rId24"/>
    <p:sldId id="487" r:id="rId25"/>
    <p:sldId id="489" r:id="rId26"/>
    <p:sldId id="492" r:id="rId27"/>
    <p:sldId id="490" r:id="rId28"/>
    <p:sldId id="491"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EF2E24"/>
    <a:srgbClr val="E1EBF7"/>
    <a:srgbClr val="E7EFF7"/>
    <a:srgbClr val="000000"/>
    <a:srgbClr val="0000A3"/>
    <a:srgbClr val="A30000"/>
    <a:srgbClr val="CBDDEF"/>
    <a:srgbClr val="004A78"/>
    <a:srgbClr val="00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241" autoAdjust="0"/>
  </p:normalViewPr>
  <p:slideViewPr>
    <p:cSldViewPr snapToGrid="0" snapToObjects="1">
      <p:cViewPr varScale="1">
        <p:scale>
          <a:sx n="65" d="100"/>
          <a:sy n="65" d="100"/>
        </p:scale>
        <p:origin x="-762" y="-114"/>
      </p:cViewPr>
      <p:guideLst>
        <p:guide orient="horz" pos="2160"/>
        <p:guide pos="3840"/>
      </p:guideLst>
    </p:cSldViewPr>
  </p:slideViewPr>
  <p:outlineViewPr>
    <p:cViewPr>
      <p:scale>
        <a:sx n="33" d="100"/>
        <a:sy n="33" d="100"/>
      </p:scale>
      <p:origin x="0" y="-1596"/>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a:p>
        </p:txBody>
      </p:sp>
    </p:spTree>
    <p:extLst>
      <p:ext uri="{BB962C8B-B14F-4D97-AF65-F5344CB8AC3E}">
        <p14:creationId xmlns:p14="http://schemas.microsoft.com/office/powerpoint/2010/main" val="304847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05248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8374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90291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4891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358394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51820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75915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8132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218078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230501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96667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rcRect/>
          <a:stretch/>
        </p:blipFill>
        <p:spPr>
          <a:xfrm>
            <a:off x="2032000" y="1542796"/>
            <a:ext cx="8128000" cy="4763008"/>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619666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521773566"/>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00782901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9347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19725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41996130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9092485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723786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0792278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41413123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20142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95616140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 xmlns:a16="http://schemas.microsoft.com/office/drawing/2014/main"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 xmlns:a16="http://schemas.microsoft.com/office/drawing/2014/main"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 xmlns:a16="http://schemas.microsoft.com/office/drawing/2014/main"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740590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2262888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641861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08467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94361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672248218"/>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8772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 xmlns:a16="http://schemas.microsoft.com/office/drawing/2014/main"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 xmlns:a16="http://schemas.microsoft.com/office/drawing/2014/main"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 xmlns:a16="http://schemas.microsoft.com/office/drawing/2014/main"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 xmlns:a16="http://schemas.microsoft.com/office/drawing/2014/main"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 xmlns:a16="http://schemas.microsoft.com/office/drawing/2014/main"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 xmlns:a16="http://schemas.microsoft.com/office/drawing/2014/main"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 xmlns:a16="http://schemas.microsoft.com/office/drawing/2014/main"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 xmlns:a16="http://schemas.microsoft.com/office/drawing/2014/main"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 xmlns:a16="http://schemas.microsoft.com/office/drawing/2014/main"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 xmlns:a16="http://schemas.microsoft.com/office/drawing/2014/main"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 xmlns:a16="http://schemas.microsoft.com/office/drawing/2014/main"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 xmlns:a16="http://schemas.microsoft.com/office/drawing/2014/main"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 xmlns:a16="http://schemas.microsoft.com/office/drawing/2014/main"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 xmlns:a16="http://schemas.microsoft.com/office/drawing/2014/main"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 xmlns:a16="http://schemas.microsoft.com/office/drawing/2014/main"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51413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96505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34010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314444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99688847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xml"/><Relationship Id="rId7" Type="http://schemas.openxmlformats.org/officeDocument/2006/relationships/image" Target="../media/image21.wmf"/><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7.bin"/><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30.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5.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4.bin"/><Relationship Id="rId4" Type="http://schemas.openxmlformats.org/officeDocument/2006/relationships/image" Target="../media/image3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4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3</a:t>
            </a:r>
          </a:p>
        </p:txBody>
      </p:sp>
      <p:sp>
        <p:nvSpPr>
          <p:cNvPr id="6" name="Text Placeholder 5"/>
          <p:cNvSpPr>
            <a:spLocks noGrp="1"/>
          </p:cNvSpPr>
          <p:nvPr>
            <p:ph type="body" sz="quarter" idx="11"/>
          </p:nvPr>
        </p:nvSpPr>
        <p:spPr/>
        <p:txBody>
          <a:bodyPr/>
          <a:lstStyle/>
          <a:p>
            <a:r>
              <a:rPr lang="en-US" dirty="0"/>
              <a:t>Differentiation Rules</a:t>
            </a:r>
          </a:p>
        </p:txBody>
      </p:sp>
      <p:sp>
        <p:nvSpPr>
          <p:cNvPr id="11"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274677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A06181-03A9-49A7-BF0A-7EBC4CA0A94F}"/>
              </a:ext>
            </a:extLst>
          </p:cNvPr>
          <p:cNvSpPr>
            <a:spLocks noGrp="1"/>
          </p:cNvSpPr>
          <p:nvPr>
            <p:ph type="title"/>
          </p:nvPr>
        </p:nvSpPr>
        <p:spPr/>
        <p:txBody>
          <a:bodyPr/>
          <a:lstStyle/>
          <a:p>
            <a:r>
              <a:rPr lang="en-US" altLang="en-US" dirty="0"/>
              <a:t>Example 7 – </a:t>
            </a:r>
            <a:r>
              <a:rPr lang="en-US" altLang="en-US" i="1" dirty="0"/>
              <a:t>Solution</a:t>
            </a:r>
            <a:endParaRPr lang="en-US" dirty="0"/>
          </a:p>
        </p:txBody>
      </p:sp>
      <p:sp>
        <p:nvSpPr>
          <p:cNvPr id="3" name="Content Placeholder 2">
            <a:extLst>
              <a:ext uri="{FF2B5EF4-FFF2-40B4-BE49-F238E27FC236}">
                <a16:creationId xmlns="" xmlns:a16="http://schemas.microsoft.com/office/drawing/2014/main" id="{00353E36-6C00-4085-A2FD-E7E7F60AC11C}"/>
              </a:ext>
            </a:extLst>
          </p:cNvPr>
          <p:cNvSpPr>
            <a:spLocks noGrp="1"/>
          </p:cNvSpPr>
          <p:nvPr>
            <p:ph sz="quarter" idx="23"/>
          </p:nvPr>
        </p:nvSpPr>
        <p:spPr>
          <a:xfrm>
            <a:off x="736600" y="1289049"/>
            <a:ext cx="1522659" cy="338933"/>
          </a:xfrm>
        </p:spPr>
        <p:txBody>
          <a:bodyPr/>
          <a:lstStyle/>
          <a:p>
            <a:r>
              <a:rPr lang="en-US" altLang="en-US" dirty="0"/>
              <a:t>Solving for</a:t>
            </a:r>
            <a:endParaRPr lang="en-US" dirty="0"/>
          </a:p>
        </p:txBody>
      </p:sp>
      <p:graphicFrame>
        <p:nvGraphicFramePr>
          <p:cNvPr id="12" name="Content Placeholder 11" descr="(dy∕dx),">
            <a:extLst>
              <a:ext uri="{FF2B5EF4-FFF2-40B4-BE49-F238E27FC236}">
                <a16:creationId xmlns="" xmlns:a16="http://schemas.microsoft.com/office/drawing/2014/main" id="{0AB72416-356C-4B9C-BDDD-341427D6A8EC}"/>
              </a:ext>
            </a:extLst>
          </p:cNvPr>
          <p:cNvGraphicFramePr>
            <a:graphicFrameLocks noGrp="1" noChangeAspect="1"/>
          </p:cNvGraphicFramePr>
          <p:nvPr>
            <p:ph sz="quarter" idx="24"/>
            <p:extLst>
              <p:ext uri="{D42A27DB-BD31-4B8C-83A1-F6EECF244321}">
                <p14:modId xmlns:p14="http://schemas.microsoft.com/office/powerpoint/2010/main" val="2581720522"/>
              </p:ext>
            </p:extLst>
          </p:nvPr>
        </p:nvGraphicFramePr>
        <p:xfrm>
          <a:off x="2259013" y="1104900"/>
          <a:ext cx="471487" cy="666750"/>
        </p:xfrm>
        <a:graphic>
          <a:graphicData uri="http://schemas.openxmlformats.org/presentationml/2006/ole">
            <mc:AlternateContent xmlns:mc="http://schemas.openxmlformats.org/markup-compatibility/2006">
              <mc:Choice xmlns:v="urn:schemas-microsoft-com:vml" Requires="v">
                <p:oleObj spid="_x0000_s505094" name="Equation" r:id="rId3" imgW="520560" imgH="736560" progId="Equation.DSMT4">
                  <p:embed/>
                </p:oleObj>
              </mc:Choice>
              <mc:Fallback>
                <p:oleObj name="Equation" r:id="rId3" imgW="520560" imgH="736560" progId="Equation.DSMT4">
                  <p:embed/>
                  <p:pic>
                    <p:nvPicPr>
                      <p:cNvPr id="11" name="Object 10">
                        <a:extLst>
                          <a:ext uri="{FF2B5EF4-FFF2-40B4-BE49-F238E27FC236}">
                            <a16:creationId xmlns="" xmlns:a16="http://schemas.microsoft.com/office/drawing/2014/main" id="{ECC57C9A-7CBD-4660-A7AE-2FE744A94449}"/>
                          </a:ext>
                        </a:extLst>
                      </p:cNvPr>
                      <p:cNvPicPr/>
                      <p:nvPr/>
                    </p:nvPicPr>
                    <p:blipFill>
                      <a:blip r:embed="rId4"/>
                      <a:stretch>
                        <a:fillRect/>
                      </a:stretch>
                    </p:blipFill>
                    <p:spPr>
                      <a:xfrm>
                        <a:off x="2259013" y="1104900"/>
                        <a:ext cx="471487" cy="66675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FDD06176-AE57-425D-B118-3C735D760020}"/>
              </a:ext>
            </a:extLst>
          </p:cNvPr>
          <p:cNvSpPr>
            <a:spLocks noGrp="1"/>
          </p:cNvSpPr>
          <p:nvPr>
            <p:ph sz="quarter" idx="25"/>
          </p:nvPr>
        </p:nvSpPr>
        <p:spPr>
          <a:xfrm>
            <a:off x="2841107" y="1271253"/>
            <a:ext cx="988715" cy="356730"/>
          </a:xfrm>
        </p:spPr>
        <p:txBody>
          <a:bodyPr/>
          <a:lstStyle/>
          <a:p>
            <a:r>
              <a:rPr lang="en-US" altLang="en-US" dirty="0"/>
              <a:t>we get</a:t>
            </a:r>
            <a:endParaRPr lang="en-US" dirty="0"/>
          </a:p>
        </p:txBody>
      </p:sp>
      <p:graphicFrame>
        <p:nvGraphicFramePr>
          <p:cNvPr id="14" name="Content Placeholder 13" descr="(d y)∕(d x) =  y ((3∕(4 x)) + (x∕((x^2) + 1)) minus (15∕(3 x + 2))">
            <a:extLst>
              <a:ext uri="{FF2B5EF4-FFF2-40B4-BE49-F238E27FC236}">
                <a16:creationId xmlns="" xmlns:a16="http://schemas.microsoft.com/office/drawing/2014/main" id="{BD7DF44A-5658-4111-9813-66565A363E92}"/>
              </a:ext>
            </a:extLst>
          </p:cNvPr>
          <p:cNvGraphicFramePr>
            <a:graphicFrameLocks noGrp="1" noChangeAspect="1"/>
          </p:cNvGraphicFramePr>
          <p:nvPr>
            <p:ph sz="quarter" idx="26"/>
            <p:extLst>
              <p:ext uri="{D42A27DB-BD31-4B8C-83A1-F6EECF244321}">
                <p14:modId xmlns:p14="http://schemas.microsoft.com/office/powerpoint/2010/main" val="1190557275"/>
              </p:ext>
            </p:extLst>
          </p:nvPr>
        </p:nvGraphicFramePr>
        <p:xfrm>
          <a:off x="4024313" y="1964150"/>
          <a:ext cx="3997325" cy="838200"/>
        </p:xfrm>
        <a:graphic>
          <a:graphicData uri="http://schemas.openxmlformats.org/presentationml/2006/ole">
            <mc:AlternateContent xmlns:mc="http://schemas.openxmlformats.org/markup-compatibility/2006">
              <mc:Choice xmlns:v="urn:schemas-microsoft-com:vml" Requires="v">
                <p:oleObj spid="_x0000_s505095" name="Equation" r:id="rId5" imgW="3873240" imgH="812520" progId="Equation.DSMT4">
                  <p:embed/>
                </p:oleObj>
              </mc:Choice>
              <mc:Fallback>
                <p:oleObj name="Equation" r:id="rId5" imgW="3873240" imgH="812520" progId="Equation.DSMT4">
                  <p:embed/>
                  <p:pic>
                    <p:nvPicPr>
                      <p:cNvPr id="13" name="Object 12">
                        <a:extLst>
                          <a:ext uri="{FF2B5EF4-FFF2-40B4-BE49-F238E27FC236}">
                            <a16:creationId xmlns="" xmlns:a16="http://schemas.microsoft.com/office/drawing/2014/main" id="{9C41D504-2302-4837-A5C1-BD2622FE6A0C}"/>
                          </a:ext>
                        </a:extLst>
                      </p:cNvPr>
                      <p:cNvPicPr/>
                      <p:nvPr/>
                    </p:nvPicPr>
                    <p:blipFill>
                      <a:blip r:embed="rId6"/>
                      <a:stretch>
                        <a:fillRect/>
                      </a:stretch>
                    </p:blipFill>
                    <p:spPr>
                      <a:xfrm>
                        <a:off x="4024313" y="1964150"/>
                        <a:ext cx="3997325" cy="838200"/>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1A85F589-633A-4CA6-9FC7-8FDB8BB7A630}"/>
              </a:ext>
            </a:extLst>
          </p:cNvPr>
          <p:cNvSpPr>
            <a:spLocks noGrp="1"/>
          </p:cNvSpPr>
          <p:nvPr>
            <p:ph sz="quarter" idx="27"/>
          </p:nvPr>
        </p:nvSpPr>
        <p:spPr>
          <a:xfrm>
            <a:off x="736600" y="3361505"/>
            <a:ext cx="10718800" cy="376246"/>
          </a:xfrm>
        </p:spPr>
        <p:txBody>
          <a:bodyPr/>
          <a:lstStyle/>
          <a:p>
            <a:r>
              <a:rPr lang="en-US" altLang="en-US" dirty="0"/>
              <a:t>Because we have an explicit expression for </a:t>
            </a:r>
            <a:r>
              <a:rPr lang="en-US" altLang="en-US" i="1" dirty="0"/>
              <a:t>y</a:t>
            </a:r>
            <a:r>
              <a:rPr lang="en-US" altLang="en-US" dirty="0"/>
              <a:t>, we can substitute and write</a:t>
            </a:r>
          </a:p>
        </p:txBody>
      </p:sp>
      <p:graphicFrame>
        <p:nvGraphicFramePr>
          <p:cNvPr id="16" name="Content Placeholder 15" descr="(d y)∕(d x) = ((x^(3∕4) (sqrt(x^2) + 1))∕(3 x + 2)^5) (3∕(4 x) + (x∕((x^2) + 1) minus (15∕(3 x + 2))">
            <a:extLst>
              <a:ext uri="{FF2B5EF4-FFF2-40B4-BE49-F238E27FC236}">
                <a16:creationId xmlns="" xmlns:a16="http://schemas.microsoft.com/office/drawing/2014/main" id="{58D01420-0642-4059-87DA-66245D6448E0}"/>
              </a:ext>
            </a:extLst>
          </p:cNvPr>
          <p:cNvGraphicFramePr>
            <a:graphicFrameLocks noGrp="1" noChangeAspect="1"/>
          </p:cNvGraphicFramePr>
          <p:nvPr>
            <p:ph sz="quarter" idx="28"/>
            <p:extLst>
              <p:ext uri="{D42A27DB-BD31-4B8C-83A1-F6EECF244321}">
                <p14:modId xmlns:p14="http://schemas.microsoft.com/office/powerpoint/2010/main" val="328317267"/>
              </p:ext>
            </p:extLst>
          </p:nvPr>
        </p:nvGraphicFramePr>
        <p:xfrm>
          <a:off x="4024313" y="3960142"/>
          <a:ext cx="4910545" cy="982109"/>
        </p:xfrm>
        <a:graphic>
          <a:graphicData uri="http://schemas.openxmlformats.org/presentationml/2006/ole">
            <mc:AlternateContent xmlns:mc="http://schemas.openxmlformats.org/markup-compatibility/2006">
              <mc:Choice xmlns:v="urn:schemas-microsoft-com:vml" Requires="v">
                <p:oleObj spid="_x0000_s505096" name="Equation" r:id="rId7" imgW="5016240" imgH="1002960" progId="Equation.DSMT4">
                  <p:embed/>
                </p:oleObj>
              </mc:Choice>
              <mc:Fallback>
                <p:oleObj name="Equation" r:id="rId7" imgW="5016240" imgH="1002960" progId="Equation.DSMT4">
                  <p:embed/>
                  <p:pic>
                    <p:nvPicPr>
                      <p:cNvPr id="15" name="Object 14">
                        <a:extLst>
                          <a:ext uri="{FF2B5EF4-FFF2-40B4-BE49-F238E27FC236}">
                            <a16:creationId xmlns="" xmlns:a16="http://schemas.microsoft.com/office/drawing/2014/main" id="{D2F06B3C-4118-483C-AEEE-DF582FDED3F6}"/>
                          </a:ext>
                        </a:extLst>
                      </p:cNvPr>
                      <p:cNvPicPr/>
                      <p:nvPr/>
                    </p:nvPicPr>
                    <p:blipFill>
                      <a:blip r:embed="rId8"/>
                      <a:stretch>
                        <a:fillRect/>
                      </a:stretch>
                    </p:blipFill>
                    <p:spPr>
                      <a:xfrm>
                        <a:off x="4024313" y="3960142"/>
                        <a:ext cx="4910545" cy="982109"/>
                      </a:xfrm>
                      <a:prstGeom prst="rect">
                        <a:avLst/>
                      </a:prstGeom>
                    </p:spPr>
                  </p:pic>
                </p:oleObj>
              </mc:Fallback>
            </mc:AlternateContent>
          </a:graphicData>
        </a:graphic>
      </p:graphicFrame>
    </p:spTree>
    <p:extLst>
      <p:ext uri="{BB962C8B-B14F-4D97-AF65-F5344CB8AC3E}">
        <p14:creationId xmlns:p14="http://schemas.microsoft.com/office/powerpoint/2010/main" val="3526330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ltLang="en-US" dirty="0"/>
              <a:t>Logarithmic Differentiation (2 of 2)</a:t>
            </a:r>
            <a:endParaRPr lang="en-IN" dirty="0"/>
          </a:p>
        </p:txBody>
      </p:sp>
      <p:sp>
        <p:nvSpPr>
          <p:cNvPr id="2" name="Content Placeholder 1"/>
          <p:cNvSpPr>
            <a:spLocks noGrp="1"/>
          </p:cNvSpPr>
          <p:nvPr>
            <p:ph sz="quarter" idx="23"/>
          </p:nvPr>
        </p:nvSpPr>
        <p:spPr>
          <a:xfrm>
            <a:off x="736600" y="1289050"/>
            <a:ext cx="10718800" cy="2452688"/>
          </a:xfrm>
        </p:spPr>
        <p:txBody>
          <a:bodyPr/>
          <a:lstStyle/>
          <a:p>
            <a:pPr>
              <a:lnSpc>
                <a:spcPct val="100000"/>
              </a:lnSpc>
            </a:pPr>
            <a:r>
              <a:rPr lang="en-US" b="1" dirty="0">
                <a:solidFill>
                  <a:srgbClr val="EF2E24"/>
                </a:solidFill>
              </a:rPr>
              <a:t>Steps in Logarithmic Differentiation</a:t>
            </a:r>
          </a:p>
          <a:p>
            <a:pPr marL="402336" indent="-402336">
              <a:lnSpc>
                <a:spcPct val="100000"/>
              </a:lnSpc>
              <a:buFont typeface="+mj-lt"/>
              <a:buAutoNum type="arabicPeriod"/>
            </a:pPr>
            <a:r>
              <a:rPr lang="en-US" dirty="0"/>
              <a:t>Take natural logarithms of both sides of an equation </a:t>
            </a:r>
            <a:r>
              <a:rPr lang="en-US" i="1" dirty="0"/>
              <a:t>y</a:t>
            </a:r>
            <a:r>
              <a:rPr lang="en-US" dirty="0"/>
              <a:t> = </a:t>
            </a:r>
            <a:r>
              <a:rPr lang="en-US" i="1" dirty="0"/>
              <a:t>f</a:t>
            </a:r>
            <a:r>
              <a:rPr lang="en-US" dirty="0"/>
              <a:t>(</a:t>
            </a:r>
            <a:r>
              <a:rPr lang="en-US" i="1" dirty="0"/>
              <a:t>x</a:t>
            </a:r>
            <a:r>
              <a:rPr lang="en-US" dirty="0"/>
              <a:t>) </a:t>
            </a:r>
            <a:r>
              <a:rPr lang="en-IN" dirty="0"/>
              <a:t>and use the Laws of Logarithms to expand the expression.</a:t>
            </a:r>
            <a:endParaRPr lang="en-US" dirty="0"/>
          </a:p>
          <a:p>
            <a:pPr marL="402336" indent="-402336">
              <a:lnSpc>
                <a:spcPct val="100000"/>
              </a:lnSpc>
              <a:buFont typeface="+mj-lt"/>
              <a:buAutoNum type="arabicPeriod"/>
            </a:pPr>
            <a:r>
              <a:rPr lang="en-US" dirty="0"/>
              <a:t>Differentiate implicitly with respect to </a:t>
            </a:r>
            <a:r>
              <a:rPr lang="en-US" i="1" dirty="0"/>
              <a:t>x</a:t>
            </a:r>
            <a:r>
              <a:rPr lang="en-US" dirty="0"/>
              <a:t>.</a:t>
            </a:r>
          </a:p>
          <a:p>
            <a:pPr marL="402336" indent="-402336">
              <a:lnSpc>
                <a:spcPct val="100000"/>
              </a:lnSpc>
              <a:buFont typeface="+mj-lt"/>
              <a:buAutoNum type="arabicPeriod"/>
            </a:pPr>
            <a:r>
              <a:rPr lang="en-US" dirty="0"/>
              <a:t>Solve the resulting equation </a:t>
            </a:r>
            <a:r>
              <a:rPr lang="en-US" dirty="0" smtClean="0"/>
              <a:t>for</a:t>
            </a:r>
            <a:endParaRPr lang="en-US" dirty="0"/>
          </a:p>
        </p:txBody>
      </p:sp>
      <p:graphicFrame>
        <p:nvGraphicFramePr>
          <p:cNvPr id="19" name="Content Placeholder 18" descr="y prime"/>
          <p:cNvGraphicFramePr>
            <a:graphicFrameLocks noGrp="1" noChangeAspect="1"/>
          </p:cNvGraphicFramePr>
          <p:nvPr>
            <p:ph sz="quarter" idx="31"/>
            <p:extLst>
              <p:ext uri="{D42A27DB-BD31-4B8C-83A1-F6EECF244321}">
                <p14:modId xmlns:p14="http://schemas.microsoft.com/office/powerpoint/2010/main" val="2825989482"/>
              </p:ext>
            </p:extLst>
          </p:nvPr>
        </p:nvGraphicFramePr>
        <p:xfrm>
          <a:off x="5415548" y="3164223"/>
          <a:ext cx="327526" cy="374315"/>
        </p:xfrm>
        <a:graphic>
          <a:graphicData uri="http://schemas.openxmlformats.org/presentationml/2006/ole">
            <mc:AlternateContent xmlns:mc="http://schemas.openxmlformats.org/markup-compatibility/2006">
              <mc:Choice xmlns:v="urn:schemas-microsoft-com:vml" Requires="v">
                <p:oleObj spid="_x0000_s518193" name="Equation" r:id="rId3" imgW="177480" imgH="203040" progId="Equation.DSMT4">
                  <p:embed/>
                </p:oleObj>
              </mc:Choice>
              <mc:Fallback>
                <p:oleObj name="Equation" r:id="rId3" imgW="177480" imgH="203040" progId="Equation.DSMT4">
                  <p:embed/>
                  <p:pic>
                    <p:nvPicPr>
                      <p:cNvPr id="0" name=""/>
                      <p:cNvPicPr/>
                      <p:nvPr/>
                    </p:nvPicPr>
                    <p:blipFill>
                      <a:blip r:embed="rId4"/>
                      <a:stretch>
                        <a:fillRect/>
                      </a:stretch>
                    </p:blipFill>
                    <p:spPr>
                      <a:xfrm>
                        <a:off x="5415548" y="3164223"/>
                        <a:ext cx="327526" cy="374315"/>
                      </a:xfrm>
                      <a:prstGeom prst="rect">
                        <a:avLst/>
                      </a:prstGeom>
                    </p:spPr>
                  </p:pic>
                </p:oleObj>
              </mc:Fallback>
            </mc:AlternateContent>
          </a:graphicData>
        </a:graphic>
      </p:graphicFrame>
      <p:sp>
        <p:nvSpPr>
          <p:cNvPr id="11" name="Content Placeholder 10"/>
          <p:cNvSpPr>
            <a:spLocks noGrp="1"/>
          </p:cNvSpPr>
          <p:nvPr>
            <p:ph sz="quarter" idx="32"/>
          </p:nvPr>
        </p:nvSpPr>
        <p:spPr>
          <a:xfrm>
            <a:off x="5791204" y="3184193"/>
            <a:ext cx="5353050" cy="541013"/>
          </a:xfrm>
        </p:spPr>
        <p:txBody>
          <a:bodyPr/>
          <a:lstStyle/>
          <a:p>
            <a:r>
              <a:rPr lang="en-IN" dirty="0"/>
              <a:t>and replace </a:t>
            </a:r>
            <a:r>
              <a:rPr lang="en-IN" i="1" dirty="0"/>
              <a:t>y </a:t>
            </a:r>
            <a:r>
              <a:rPr lang="en-IN" dirty="0"/>
              <a:t>by </a:t>
            </a:r>
            <a:r>
              <a:rPr lang="en-IN" i="1" dirty="0"/>
              <a:t>f</a:t>
            </a:r>
            <a:r>
              <a:rPr lang="en-IN" sz="600" i="1" dirty="0"/>
              <a:t> </a:t>
            </a:r>
            <a:r>
              <a:rPr lang="en-IN" dirty="0"/>
              <a:t>(</a:t>
            </a:r>
            <a:r>
              <a:rPr lang="en-IN" i="1" dirty="0"/>
              <a:t>x</a:t>
            </a:r>
            <a:r>
              <a:rPr lang="en-IN" dirty="0" smtClean="0"/>
              <a:t>).</a:t>
            </a:r>
            <a:endParaRPr lang="en-US" dirty="0"/>
          </a:p>
        </p:txBody>
      </p:sp>
      <p:sp>
        <p:nvSpPr>
          <p:cNvPr id="12" name="Content Placeholder 11"/>
          <p:cNvSpPr>
            <a:spLocks noGrp="1"/>
          </p:cNvSpPr>
          <p:nvPr>
            <p:ph sz="quarter" idx="33"/>
          </p:nvPr>
        </p:nvSpPr>
        <p:spPr>
          <a:xfrm>
            <a:off x="736600" y="4062414"/>
            <a:ext cx="10845800" cy="782301"/>
          </a:xfrm>
        </p:spPr>
        <p:txBody>
          <a:bodyPr/>
          <a:lstStyle/>
          <a:p>
            <a:pPr>
              <a:lnSpc>
                <a:spcPct val="100000"/>
              </a:lnSpc>
            </a:pPr>
            <a:r>
              <a:rPr lang="en-IN" dirty="0"/>
              <a:t>We know that the general version of the Power Rule states that if </a:t>
            </a:r>
            <a:r>
              <a:rPr lang="en-IN" i="1" dirty="0"/>
              <a:t>n </a:t>
            </a:r>
            <a:r>
              <a:rPr lang="en-IN" dirty="0"/>
              <a:t>is any </a:t>
            </a:r>
            <a:r>
              <a:rPr lang="en-US" dirty="0"/>
              <a:t>real number and </a:t>
            </a:r>
          </a:p>
        </p:txBody>
      </p:sp>
      <p:graphicFrame>
        <p:nvGraphicFramePr>
          <p:cNvPr id="20" name="Content Placeholder 19" descr="f(x) = (x^n), then"/>
          <p:cNvGraphicFramePr>
            <a:graphicFrameLocks noGrp="1" noChangeAspect="1"/>
          </p:cNvGraphicFramePr>
          <p:nvPr>
            <p:ph sz="quarter" idx="37"/>
            <p:extLst>
              <p:ext uri="{D42A27DB-BD31-4B8C-83A1-F6EECF244321}">
                <p14:modId xmlns:p14="http://schemas.microsoft.com/office/powerpoint/2010/main" val="3813139282"/>
              </p:ext>
            </p:extLst>
          </p:nvPr>
        </p:nvGraphicFramePr>
        <p:xfrm>
          <a:off x="2470903" y="4400549"/>
          <a:ext cx="2130425" cy="476250"/>
        </p:xfrm>
        <a:graphic>
          <a:graphicData uri="http://schemas.openxmlformats.org/presentationml/2006/ole">
            <mc:AlternateContent xmlns:mc="http://schemas.openxmlformats.org/markup-compatibility/2006">
              <mc:Choice xmlns:v="urn:schemas-microsoft-com:vml" Requires="v">
                <p:oleObj spid="_x0000_s518194" name="Equation" r:id="rId5" imgW="2044440" imgH="457200" progId="Equation.DSMT4">
                  <p:embed/>
                </p:oleObj>
              </mc:Choice>
              <mc:Fallback>
                <p:oleObj name="Equation" r:id="rId5" imgW="2044440" imgH="457200" progId="Equation.DSMT4">
                  <p:embed/>
                  <p:pic>
                    <p:nvPicPr>
                      <p:cNvPr id="0" name=""/>
                      <p:cNvPicPr/>
                      <p:nvPr/>
                    </p:nvPicPr>
                    <p:blipFill>
                      <a:blip r:embed="rId6"/>
                      <a:stretch>
                        <a:fillRect/>
                      </a:stretch>
                    </p:blipFill>
                    <p:spPr>
                      <a:xfrm>
                        <a:off x="2470903" y="4400549"/>
                        <a:ext cx="2130425" cy="476250"/>
                      </a:xfrm>
                      <a:prstGeom prst="rect">
                        <a:avLst/>
                      </a:prstGeom>
                    </p:spPr>
                  </p:pic>
                </p:oleObj>
              </mc:Fallback>
            </mc:AlternateContent>
          </a:graphicData>
        </a:graphic>
      </p:graphicFrame>
      <p:graphicFrame>
        <p:nvGraphicFramePr>
          <p:cNvPr id="21" name="Content Placeholder 20" descr="f prime (x) = n x^(n minus 1)."/>
          <p:cNvGraphicFramePr>
            <a:graphicFrameLocks noGrp="1" noChangeAspect="1"/>
          </p:cNvGraphicFramePr>
          <p:nvPr>
            <p:ph sz="quarter" idx="38"/>
            <p:extLst>
              <p:ext uri="{D42A27DB-BD31-4B8C-83A1-F6EECF244321}">
                <p14:modId xmlns:p14="http://schemas.microsoft.com/office/powerpoint/2010/main" val="3479331327"/>
              </p:ext>
            </p:extLst>
          </p:nvPr>
        </p:nvGraphicFramePr>
        <p:xfrm>
          <a:off x="4633412" y="4400549"/>
          <a:ext cx="1798637" cy="476250"/>
        </p:xfrm>
        <a:graphic>
          <a:graphicData uri="http://schemas.openxmlformats.org/presentationml/2006/ole">
            <mc:AlternateContent xmlns:mc="http://schemas.openxmlformats.org/markup-compatibility/2006">
              <mc:Choice xmlns:v="urn:schemas-microsoft-com:vml" Requires="v">
                <p:oleObj spid="_x0000_s518195" name="Equation" r:id="rId7" imgW="1726920" imgH="457200" progId="Equation.DSMT4">
                  <p:embed/>
                </p:oleObj>
              </mc:Choice>
              <mc:Fallback>
                <p:oleObj name="Equation" r:id="rId7" imgW="1726920" imgH="457200" progId="Equation.DSMT4">
                  <p:embed/>
                  <p:pic>
                    <p:nvPicPr>
                      <p:cNvPr id="0" name=""/>
                      <p:cNvPicPr/>
                      <p:nvPr/>
                    </p:nvPicPr>
                    <p:blipFill>
                      <a:blip r:embed="rId8"/>
                      <a:stretch>
                        <a:fillRect/>
                      </a:stretch>
                    </p:blipFill>
                    <p:spPr>
                      <a:xfrm>
                        <a:off x="4633412" y="4400549"/>
                        <a:ext cx="1798637" cy="476250"/>
                      </a:xfrm>
                      <a:prstGeom prst="rect">
                        <a:avLst/>
                      </a:prstGeom>
                    </p:spPr>
                  </p:pic>
                </p:oleObj>
              </mc:Fallback>
            </mc:AlternateContent>
          </a:graphicData>
        </a:graphic>
      </p:graphicFrame>
    </p:spTree>
    <p:extLst>
      <p:ext uri="{BB962C8B-B14F-4D97-AF65-F5344CB8AC3E}">
        <p14:creationId xmlns:p14="http://schemas.microsoft.com/office/powerpoint/2010/main" val="3700730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 The Number </a:t>
            </a:r>
            <a:r>
              <a:rPr lang="en-IN" i="1" dirty="0">
                <a:solidFill>
                  <a:srgbClr val="0079C2"/>
                </a:solidFill>
              </a:rPr>
              <a:t>e</a:t>
            </a:r>
            <a:r>
              <a:rPr lang="en-IN" dirty="0">
                <a:solidFill>
                  <a:srgbClr val="0079C2"/>
                </a:solidFill>
              </a:rPr>
              <a:t> as a Limit</a:t>
            </a:r>
            <a:endParaRPr lang="en-IN" sz="4000" dirty="0">
              <a:solidFill>
                <a:srgbClr val="0079C2"/>
              </a:solidFill>
            </a:endParaRPr>
          </a:p>
        </p:txBody>
      </p:sp>
    </p:spTree>
    <p:extLst>
      <p:ext uri="{BB962C8B-B14F-4D97-AF65-F5344CB8AC3E}">
        <p14:creationId xmlns:p14="http://schemas.microsoft.com/office/powerpoint/2010/main" val="78286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60EBC-727E-4A04-9A2D-F0B7B9CD39CC}"/>
              </a:ext>
            </a:extLst>
          </p:cNvPr>
          <p:cNvSpPr>
            <a:spLocks noGrp="1"/>
          </p:cNvSpPr>
          <p:nvPr>
            <p:ph type="title"/>
          </p:nvPr>
        </p:nvSpPr>
        <p:spPr/>
        <p:txBody>
          <a:bodyPr/>
          <a:lstStyle/>
          <a:p>
            <a:r>
              <a:rPr lang="en-US" altLang="en-US" dirty="0"/>
              <a:t>The Number </a:t>
            </a:r>
            <a:r>
              <a:rPr lang="en-US" altLang="en-US" i="1" dirty="0"/>
              <a:t>e</a:t>
            </a:r>
            <a:r>
              <a:rPr lang="en-US" altLang="en-US" dirty="0"/>
              <a:t> as a Limit </a:t>
            </a:r>
            <a:r>
              <a:rPr lang="en-US" altLang="en-US" b="0" dirty="0"/>
              <a:t>(1 of 5)</a:t>
            </a:r>
            <a:endParaRPr lang="en-US" b="0" dirty="0"/>
          </a:p>
        </p:txBody>
      </p:sp>
      <p:sp>
        <p:nvSpPr>
          <p:cNvPr id="3" name="Content Placeholder 2">
            <a:extLst>
              <a:ext uri="{FF2B5EF4-FFF2-40B4-BE49-F238E27FC236}">
                <a16:creationId xmlns="" xmlns:a16="http://schemas.microsoft.com/office/drawing/2014/main" id="{3775B7C0-2ECD-415B-A46F-D2FE824321C9}"/>
              </a:ext>
            </a:extLst>
          </p:cNvPr>
          <p:cNvSpPr>
            <a:spLocks noGrp="1"/>
          </p:cNvSpPr>
          <p:nvPr>
            <p:ph sz="quarter" idx="23"/>
          </p:nvPr>
        </p:nvSpPr>
        <p:spPr>
          <a:xfrm>
            <a:off x="736600" y="1289049"/>
            <a:ext cx="2316316" cy="345053"/>
          </a:xfrm>
        </p:spPr>
        <p:txBody>
          <a:bodyPr/>
          <a:lstStyle/>
          <a:p>
            <a:r>
              <a:rPr lang="en-US" altLang="en-US" dirty="0"/>
              <a:t>If </a:t>
            </a:r>
            <a:r>
              <a:rPr lang="en-US" altLang="en-US" i="1" dirty="0"/>
              <a:t>f</a:t>
            </a:r>
            <a:r>
              <a:rPr lang="en-US" altLang="en-US" sz="400" dirty="0"/>
              <a:t> </a:t>
            </a:r>
            <a:r>
              <a:rPr lang="en-US" altLang="en-US" dirty="0"/>
              <a:t>(</a:t>
            </a:r>
            <a:r>
              <a:rPr lang="en-US" altLang="en-US" i="1" dirty="0"/>
              <a:t>x</a:t>
            </a:r>
            <a:r>
              <a:rPr lang="en-US" altLang="en-US" dirty="0"/>
              <a:t>) = ln </a:t>
            </a:r>
            <a:r>
              <a:rPr lang="en-US" altLang="en-US" i="1" dirty="0"/>
              <a:t>x</a:t>
            </a:r>
            <a:r>
              <a:rPr lang="en-US" altLang="en-US" dirty="0"/>
              <a:t>, then</a:t>
            </a:r>
            <a:endParaRPr lang="en-US" dirty="0"/>
          </a:p>
        </p:txBody>
      </p:sp>
      <p:graphicFrame>
        <p:nvGraphicFramePr>
          <p:cNvPr id="20" name="Content Placeholder 19" descr="f prime(x) = (1∕x).">
            <a:extLst>
              <a:ext uri="{FF2B5EF4-FFF2-40B4-BE49-F238E27FC236}">
                <a16:creationId xmlns="" xmlns:a16="http://schemas.microsoft.com/office/drawing/2014/main" id="{46C4501E-6E54-4034-9136-B493657E4242}"/>
              </a:ext>
            </a:extLst>
          </p:cNvPr>
          <p:cNvGraphicFramePr>
            <a:graphicFrameLocks noGrp="1" noChangeAspect="1"/>
          </p:cNvGraphicFramePr>
          <p:nvPr>
            <p:ph sz="quarter" idx="24"/>
            <p:extLst>
              <p:ext uri="{D42A27DB-BD31-4B8C-83A1-F6EECF244321}">
                <p14:modId xmlns:p14="http://schemas.microsoft.com/office/powerpoint/2010/main" val="1793201202"/>
              </p:ext>
            </p:extLst>
          </p:nvPr>
        </p:nvGraphicFramePr>
        <p:xfrm>
          <a:off x="3094038" y="1103313"/>
          <a:ext cx="1265237" cy="693737"/>
        </p:xfrm>
        <a:graphic>
          <a:graphicData uri="http://schemas.openxmlformats.org/presentationml/2006/ole">
            <mc:AlternateContent xmlns:mc="http://schemas.openxmlformats.org/markup-compatibility/2006">
              <mc:Choice xmlns:v="urn:schemas-microsoft-com:vml" Requires="v">
                <p:oleObj spid="_x0000_s507136" name="Equation" r:id="rId3" imgW="1320480" imgH="723600" progId="Equation.DSMT4">
                  <p:embed/>
                </p:oleObj>
              </mc:Choice>
              <mc:Fallback>
                <p:oleObj name="Equation" r:id="rId3" imgW="1320480" imgH="723600" progId="Equation.DSMT4">
                  <p:embed/>
                  <p:pic>
                    <p:nvPicPr>
                      <p:cNvPr id="19" name="Object 18">
                        <a:extLst>
                          <a:ext uri="{FF2B5EF4-FFF2-40B4-BE49-F238E27FC236}">
                            <a16:creationId xmlns="" xmlns:a16="http://schemas.microsoft.com/office/drawing/2014/main" id="{2322CFF0-AA16-4426-8AB5-AD528FE07769}"/>
                          </a:ext>
                        </a:extLst>
                      </p:cNvPr>
                      <p:cNvPicPr/>
                      <p:nvPr/>
                    </p:nvPicPr>
                    <p:blipFill>
                      <a:blip r:embed="rId4"/>
                      <a:stretch>
                        <a:fillRect/>
                      </a:stretch>
                    </p:blipFill>
                    <p:spPr>
                      <a:xfrm>
                        <a:off x="3094038" y="1103313"/>
                        <a:ext cx="1265237" cy="693737"/>
                      </a:xfrm>
                      <a:prstGeom prst="rect">
                        <a:avLst/>
                      </a:prstGeom>
                    </p:spPr>
                  </p:pic>
                </p:oleObj>
              </mc:Fallback>
            </mc:AlternateContent>
          </a:graphicData>
        </a:graphic>
      </p:graphicFrame>
      <p:graphicFrame>
        <p:nvGraphicFramePr>
          <p:cNvPr id="4" name="Content Placeholder 3" descr="Thus, f prime(1) = 1."/>
          <p:cNvGraphicFramePr>
            <a:graphicFrameLocks noGrp="1" noChangeAspect="1"/>
          </p:cNvGraphicFramePr>
          <p:nvPr>
            <p:ph sz="quarter" idx="25"/>
            <p:extLst>
              <p:ext uri="{D42A27DB-BD31-4B8C-83A1-F6EECF244321}">
                <p14:modId xmlns:p14="http://schemas.microsoft.com/office/powerpoint/2010/main" val="3759329210"/>
              </p:ext>
            </p:extLst>
          </p:nvPr>
        </p:nvGraphicFramePr>
        <p:xfrm>
          <a:off x="4395788" y="1268413"/>
          <a:ext cx="1893887" cy="393700"/>
        </p:xfrm>
        <a:graphic>
          <a:graphicData uri="http://schemas.openxmlformats.org/presentationml/2006/ole">
            <mc:AlternateContent xmlns:mc="http://schemas.openxmlformats.org/markup-compatibility/2006">
              <mc:Choice xmlns:v="urn:schemas-microsoft-com:vml" Requires="v">
                <p:oleObj spid="_x0000_s507137" name="Equation" r:id="rId5" imgW="977760" imgH="203040" progId="Equation.DSMT4">
                  <p:embed/>
                </p:oleObj>
              </mc:Choice>
              <mc:Fallback>
                <p:oleObj name="Equation" r:id="rId5" imgW="977760" imgH="203040" progId="Equation.DSMT4">
                  <p:embed/>
                  <p:pic>
                    <p:nvPicPr>
                      <p:cNvPr id="0" name=""/>
                      <p:cNvPicPr/>
                      <p:nvPr/>
                    </p:nvPicPr>
                    <p:blipFill>
                      <a:blip r:embed="rId6"/>
                      <a:stretch>
                        <a:fillRect/>
                      </a:stretch>
                    </p:blipFill>
                    <p:spPr>
                      <a:xfrm>
                        <a:off x="4395788" y="1268413"/>
                        <a:ext cx="1893887" cy="393700"/>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B7C68C88-F1DE-45D6-9D91-C4184D9A73AF}"/>
              </a:ext>
            </a:extLst>
          </p:cNvPr>
          <p:cNvSpPr>
            <a:spLocks noGrp="1"/>
          </p:cNvSpPr>
          <p:nvPr>
            <p:ph sz="quarter" idx="26"/>
          </p:nvPr>
        </p:nvSpPr>
        <p:spPr>
          <a:xfrm>
            <a:off x="6335714" y="1287883"/>
            <a:ext cx="4717349" cy="355872"/>
          </a:xfrm>
        </p:spPr>
        <p:txBody>
          <a:bodyPr/>
          <a:lstStyle/>
          <a:p>
            <a:r>
              <a:rPr lang="en-US" altLang="en-US" dirty="0"/>
              <a:t>We now use this fact to express</a:t>
            </a:r>
            <a:endParaRPr lang="en-US" dirty="0"/>
          </a:p>
        </p:txBody>
      </p:sp>
      <p:sp>
        <p:nvSpPr>
          <p:cNvPr id="7" name="Content Placeholder 6">
            <a:extLst>
              <a:ext uri="{FF2B5EF4-FFF2-40B4-BE49-F238E27FC236}">
                <a16:creationId xmlns="" xmlns:a16="http://schemas.microsoft.com/office/drawing/2014/main" id="{712A6AE9-2228-47B5-AB5C-3EDA79CAE189}"/>
              </a:ext>
            </a:extLst>
          </p:cNvPr>
          <p:cNvSpPr>
            <a:spLocks noGrp="1"/>
          </p:cNvSpPr>
          <p:nvPr>
            <p:ph sz="quarter" idx="27"/>
          </p:nvPr>
        </p:nvSpPr>
        <p:spPr>
          <a:xfrm>
            <a:off x="736600" y="1875520"/>
            <a:ext cx="3201219" cy="331559"/>
          </a:xfrm>
        </p:spPr>
        <p:txBody>
          <a:bodyPr/>
          <a:lstStyle/>
          <a:p>
            <a:r>
              <a:rPr lang="en-US" altLang="en-US" dirty="0"/>
              <a:t>the number </a:t>
            </a:r>
            <a:r>
              <a:rPr lang="en-US" altLang="en-US" i="1" dirty="0"/>
              <a:t>e</a:t>
            </a:r>
            <a:r>
              <a:rPr lang="en-US" altLang="en-US" dirty="0"/>
              <a:t> as a limit.</a:t>
            </a:r>
            <a:endParaRPr lang="en-US" dirty="0"/>
          </a:p>
        </p:txBody>
      </p:sp>
      <p:sp>
        <p:nvSpPr>
          <p:cNvPr id="8" name="Content Placeholder 7">
            <a:extLst>
              <a:ext uri="{FF2B5EF4-FFF2-40B4-BE49-F238E27FC236}">
                <a16:creationId xmlns="" xmlns:a16="http://schemas.microsoft.com/office/drawing/2014/main" id="{5EF6D423-F3A2-4C8D-98EA-37B614B2FF8F}"/>
              </a:ext>
            </a:extLst>
          </p:cNvPr>
          <p:cNvSpPr>
            <a:spLocks noGrp="1"/>
          </p:cNvSpPr>
          <p:nvPr>
            <p:ph sz="quarter" idx="28"/>
          </p:nvPr>
        </p:nvSpPr>
        <p:spPr>
          <a:xfrm>
            <a:off x="736600" y="2625858"/>
            <a:ext cx="10712449" cy="364715"/>
          </a:xfrm>
        </p:spPr>
        <p:txBody>
          <a:bodyPr/>
          <a:lstStyle/>
          <a:p>
            <a:r>
              <a:rPr lang="en-US" altLang="en-US" dirty="0"/>
              <a:t>From the definition of a derivative as a limit, we have</a:t>
            </a:r>
          </a:p>
        </p:txBody>
      </p:sp>
      <p:graphicFrame>
        <p:nvGraphicFramePr>
          <p:cNvPr id="22" name="Content Placeholder 21" descr="f prime (1) = lim_(h right arrow 0) ((f(1 + h) minus f(1))∕h) = lim_(x right arrow 0) ((f(1 + x) minus f(1))∕x)&#10;=  lim_(x right arrow 0) ((ln (1 + x) minus ln 1)∕x) = lim_(x right arrow 0) ((1∕x) ln (1 + x))&#10;=  lim_(x right arrow 0) (ln (1 + x)^(1/x)) ">
            <a:extLst>
              <a:ext uri="{FF2B5EF4-FFF2-40B4-BE49-F238E27FC236}">
                <a16:creationId xmlns="" xmlns:a16="http://schemas.microsoft.com/office/drawing/2014/main" id="{B156E354-F33D-4D55-8739-3E2A5C860256}"/>
              </a:ext>
            </a:extLst>
          </p:cNvPr>
          <p:cNvGraphicFramePr>
            <a:graphicFrameLocks noGrp="1" noChangeAspect="1"/>
          </p:cNvGraphicFramePr>
          <p:nvPr>
            <p:ph sz="quarter" idx="29"/>
            <p:extLst>
              <p:ext uri="{D42A27DB-BD31-4B8C-83A1-F6EECF244321}">
                <p14:modId xmlns:p14="http://schemas.microsoft.com/office/powerpoint/2010/main" val="3631255683"/>
              </p:ext>
            </p:extLst>
          </p:nvPr>
        </p:nvGraphicFramePr>
        <p:xfrm>
          <a:off x="2727324" y="3194049"/>
          <a:ext cx="6296842" cy="2395538"/>
        </p:xfrm>
        <a:graphic>
          <a:graphicData uri="http://schemas.openxmlformats.org/presentationml/2006/ole">
            <mc:AlternateContent xmlns:mc="http://schemas.openxmlformats.org/markup-compatibility/2006">
              <mc:Choice xmlns:v="urn:schemas-microsoft-com:vml" Requires="v">
                <p:oleObj spid="_x0000_s507138" name="Equation" r:id="rId7" imgW="6476760" imgH="2463480" progId="Equation.DSMT4">
                  <p:embed/>
                </p:oleObj>
              </mc:Choice>
              <mc:Fallback>
                <p:oleObj name="Equation" r:id="rId7" imgW="6476760" imgH="2463480" progId="Equation.DSMT4">
                  <p:embed/>
                  <p:pic>
                    <p:nvPicPr>
                      <p:cNvPr id="21" name="Object 20">
                        <a:extLst>
                          <a:ext uri="{FF2B5EF4-FFF2-40B4-BE49-F238E27FC236}">
                            <a16:creationId xmlns="" xmlns:a16="http://schemas.microsoft.com/office/drawing/2014/main" id="{D755173C-E114-4BE1-B377-82F9FE761948}"/>
                          </a:ext>
                        </a:extLst>
                      </p:cNvPr>
                      <p:cNvPicPr/>
                      <p:nvPr/>
                    </p:nvPicPr>
                    <p:blipFill>
                      <a:blip r:embed="rId8"/>
                      <a:stretch>
                        <a:fillRect/>
                      </a:stretch>
                    </p:blipFill>
                    <p:spPr>
                      <a:xfrm>
                        <a:off x="2727324" y="3194049"/>
                        <a:ext cx="6296842" cy="2395538"/>
                      </a:xfrm>
                      <a:prstGeom prst="rect">
                        <a:avLst/>
                      </a:prstGeom>
                    </p:spPr>
                  </p:pic>
                </p:oleObj>
              </mc:Fallback>
            </mc:AlternateContent>
          </a:graphicData>
        </a:graphic>
      </p:graphicFrame>
    </p:spTree>
    <p:extLst>
      <p:ext uri="{BB962C8B-B14F-4D97-AF65-F5344CB8AC3E}">
        <p14:creationId xmlns:p14="http://schemas.microsoft.com/office/powerpoint/2010/main" val="1490373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EB671D-B75A-44B6-91B7-BD5747F6A2C7}"/>
              </a:ext>
            </a:extLst>
          </p:cNvPr>
          <p:cNvSpPr>
            <a:spLocks noGrp="1"/>
          </p:cNvSpPr>
          <p:nvPr>
            <p:ph type="title"/>
          </p:nvPr>
        </p:nvSpPr>
        <p:spPr/>
        <p:txBody>
          <a:bodyPr/>
          <a:lstStyle/>
          <a:p>
            <a:r>
              <a:rPr lang="en-US" altLang="en-US" dirty="0"/>
              <a:t>The Number </a:t>
            </a:r>
            <a:r>
              <a:rPr lang="en-US" altLang="en-US" i="1" dirty="0"/>
              <a:t>e</a:t>
            </a:r>
            <a:r>
              <a:rPr lang="en-US" altLang="en-US" dirty="0"/>
              <a:t> as a Limit </a:t>
            </a:r>
            <a:r>
              <a:rPr lang="en-US" altLang="en-US" b="0" dirty="0"/>
              <a:t>(2 of 5)</a:t>
            </a:r>
            <a:endParaRPr lang="en-US" dirty="0"/>
          </a:p>
        </p:txBody>
      </p:sp>
      <p:sp>
        <p:nvSpPr>
          <p:cNvPr id="3" name="Content Placeholder 2">
            <a:extLst>
              <a:ext uri="{FF2B5EF4-FFF2-40B4-BE49-F238E27FC236}">
                <a16:creationId xmlns="" xmlns:a16="http://schemas.microsoft.com/office/drawing/2014/main" id="{A987BC15-BEBD-4AC9-976A-5B01AC6198EC}"/>
              </a:ext>
            </a:extLst>
          </p:cNvPr>
          <p:cNvSpPr>
            <a:spLocks noGrp="1"/>
          </p:cNvSpPr>
          <p:nvPr>
            <p:ph sz="quarter" idx="23"/>
          </p:nvPr>
        </p:nvSpPr>
        <p:spPr>
          <a:xfrm>
            <a:off x="736601" y="1289050"/>
            <a:ext cx="1229360" cy="324300"/>
          </a:xfrm>
        </p:spPr>
        <p:txBody>
          <a:bodyPr/>
          <a:lstStyle/>
          <a:p>
            <a:r>
              <a:rPr lang="en-US" altLang="en-US" dirty="0"/>
              <a:t>Because</a:t>
            </a:r>
          </a:p>
        </p:txBody>
      </p:sp>
      <p:graphicFrame>
        <p:nvGraphicFramePr>
          <p:cNvPr id="4" name="Content Placeholder 3" descr="f primr (1) = 1, we have"/>
          <p:cNvGraphicFramePr>
            <a:graphicFrameLocks noGrp="1" noChangeAspect="1"/>
          </p:cNvGraphicFramePr>
          <p:nvPr>
            <p:ph sz="quarter" idx="28"/>
            <p:extLst>
              <p:ext uri="{D42A27DB-BD31-4B8C-83A1-F6EECF244321}">
                <p14:modId xmlns:p14="http://schemas.microsoft.com/office/powerpoint/2010/main" val="3029747663"/>
              </p:ext>
            </p:extLst>
          </p:nvPr>
        </p:nvGraphicFramePr>
        <p:xfrm>
          <a:off x="1987550" y="1285875"/>
          <a:ext cx="2300288" cy="404813"/>
        </p:xfrm>
        <a:graphic>
          <a:graphicData uri="http://schemas.openxmlformats.org/presentationml/2006/ole">
            <mc:AlternateContent xmlns:mc="http://schemas.openxmlformats.org/markup-compatibility/2006">
              <mc:Choice xmlns:v="urn:schemas-microsoft-com:vml" Requires="v">
                <p:oleObj spid="_x0000_s508246" name="Equation" r:id="rId4" imgW="1155600" imgH="203040" progId="Equation.DSMT4">
                  <p:embed/>
                </p:oleObj>
              </mc:Choice>
              <mc:Fallback>
                <p:oleObj name="Equation" r:id="rId4" imgW="1155600" imgH="203040" progId="Equation.DSMT4">
                  <p:embed/>
                  <p:pic>
                    <p:nvPicPr>
                      <p:cNvPr id="0" name=""/>
                      <p:cNvPicPr/>
                      <p:nvPr/>
                    </p:nvPicPr>
                    <p:blipFill>
                      <a:blip r:embed="rId5"/>
                      <a:stretch>
                        <a:fillRect/>
                      </a:stretch>
                    </p:blipFill>
                    <p:spPr>
                      <a:xfrm>
                        <a:off x="1987550" y="1285875"/>
                        <a:ext cx="2300288" cy="404813"/>
                      </a:xfrm>
                      <a:prstGeom prst="rect">
                        <a:avLst/>
                      </a:prstGeom>
                    </p:spPr>
                  </p:pic>
                </p:oleObj>
              </mc:Fallback>
            </mc:AlternateContent>
          </a:graphicData>
        </a:graphic>
      </p:graphicFrame>
      <p:graphicFrame>
        <p:nvGraphicFramePr>
          <p:cNvPr id="12" name="Content Placeholder 11" descr="lim_(x right arrow 0) ln ((1 + x)^(1∕x)) = 1&#10;">
            <a:extLst>
              <a:ext uri="{FF2B5EF4-FFF2-40B4-BE49-F238E27FC236}">
                <a16:creationId xmlns="" xmlns:a16="http://schemas.microsoft.com/office/drawing/2014/main" id="{C6C516E2-7542-4811-AA53-DB4F0CAA7CA9}"/>
              </a:ext>
            </a:extLst>
          </p:cNvPr>
          <p:cNvGraphicFramePr>
            <a:graphicFrameLocks noGrp="1" noChangeAspect="1"/>
          </p:cNvGraphicFramePr>
          <p:nvPr>
            <p:ph sz="quarter" idx="24"/>
            <p:extLst>
              <p:ext uri="{D42A27DB-BD31-4B8C-83A1-F6EECF244321}">
                <p14:modId xmlns:p14="http://schemas.microsoft.com/office/powerpoint/2010/main" val="1871818710"/>
              </p:ext>
            </p:extLst>
          </p:nvPr>
        </p:nvGraphicFramePr>
        <p:xfrm>
          <a:off x="4518231" y="1768887"/>
          <a:ext cx="2139950" cy="704958"/>
        </p:xfrm>
        <a:graphic>
          <a:graphicData uri="http://schemas.openxmlformats.org/presentationml/2006/ole">
            <mc:AlternateContent xmlns:mc="http://schemas.openxmlformats.org/markup-compatibility/2006">
              <mc:Choice xmlns:v="urn:schemas-microsoft-com:vml" Requires="v">
                <p:oleObj spid="_x0000_s508247" name="Equation" r:id="rId6" imgW="2158920" imgH="711000" progId="Equation.DSMT4">
                  <p:embed/>
                </p:oleObj>
              </mc:Choice>
              <mc:Fallback>
                <p:oleObj name="Equation" r:id="rId6" imgW="2158920" imgH="711000" progId="Equation.DSMT4">
                  <p:embed/>
                  <p:pic>
                    <p:nvPicPr>
                      <p:cNvPr id="11" name="Object 10">
                        <a:extLst>
                          <a:ext uri="{FF2B5EF4-FFF2-40B4-BE49-F238E27FC236}">
                            <a16:creationId xmlns="" xmlns:a16="http://schemas.microsoft.com/office/drawing/2014/main" id="{7B80D837-6D2E-4625-8D28-26C36551F8EC}"/>
                          </a:ext>
                        </a:extLst>
                      </p:cNvPr>
                      <p:cNvPicPr/>
                      <p:nvPr/>
                    </p:nvPicPr>
                    <p:blipFill>
                      <a:blip r:embed="rId7"/>
                      <a:stretch>
                        <a:fillRect/>
                      </a:stretch>
                    </p:blipFill>
                    <p:spPr>
                      <a:xfrm>
                        <a:off x="4518231" y="1768887"/>
                        <a:ext cx="2139950" cy="704958"/>
                      </a:xfrm>
                      <a:prstGeom prst="rect">
                        <a:avLst/>
                      </a:prstGeom>
                    </p:spPr>
                  </p:pic>
                </p:oleObj>
              </mc:Fallback>
            </mc:AlternateContent>
          </a:graphicData>
        </a:graphic>
      </p:graphicFrame>
      <p:sp>
        <p:nvSpPr>
          <p:cNvPr id="9" name="Content Placeholder 2">
            <a:extLst>
              <a:ext uri="{FF2B5EF4-FFF2-40B4-BE49-F238E27FC236}">
                <a16:creationId xmlns="" xmlns:a16="http://schemas.microsoft.com/office/drawing/2014/main" id="{A987BC15-BEBD-4AC9-976A-5B01AC6198EC}"/>
              </a:ext>
            </a:extLst>
          </p:cNvPr>
          <p:cNvSpPr>
            <a:spLocks noGrp="1"/>
          </p:cNvSpPr>
          <p:nvPr>
            <p:ph sz="quarter" idx="23"/>
          </p:nvPr>
        </p:nvSpPr>
        <p:spPr>
          <a:xfrm>
            <a:off x="736600" y="2887320"/>
            <a:ext cx="10712450" cy="873803"/>
          </a:xfrm>
        </p:spPr>
        <p:txBody>
          <a:bodyPr/>
          <a:lstStyle/>
          <a:p>
            <a:r>
              <a:rPr lang="en-IN" altLang="en-US" dirty="0"/>
              <a:t>Then, by Theorem 2.5.8, </a:t>
            </a:r>
          </a:p>
          <a:p>
            <a:r>
              <a:rPr lang="en-IN" dirty="0"/>
              <a:t>If </a:t>
            </a:r>
            <a:r>
              <a:rPr lang="en-IN" i="1" dirty="0"/>
              <a:t>f </a:t>
            </a:r>
            <a:r>
              <a:rPr lang="en-IN" dirty="0"/>
              <a:t>is continuous at </a:t>
            </a:r>
            <a:r>
              <a:rPr lang="en-IN" i="1" dirty="0" smtClean="0"/>
              <a:t>b</a:t>
            </a:r>
            <a:r>
              <a:rPr lang="en-IN" dirty="0" smtClean="0"/>
              <a:t> and</a:t>
            </a:r>
            <a:endParaRPr lang="en-US" altLang="en-US" dirty="0"/>
          </a:p>
        </p:txBody>
      </p:sp>
      <p:graphicFrame>
        <p:nvGraphicFramePr>
          <p:cNvPr id="14" name="Content Placeholder 13" descr="lim_(x right arrow 0) (g (x)) = b, then lim_(x right arrow a) f(g (x)) = f (b).">
            <a:extLst>
              <a:ext uri="{FF2B5EF4-FFF2-40B4-BE49-F238E27FC236}">
                <a16:creationId xmlns="" xmlns:a16="http://schemas.microsoft.com/office/drawing/2014/main" id="{CA4289AD-A3A5-408A-83BD-22BDB5523038}"/>
              </a:ext>
            </a:extLst>
          </p:cNvPr>
          <p:cNvGraphicFramePr>
            <a:graphicFrameLocks noGrp="1" noChangeAspect="1"/>
          </p:cNvGraphicFramePr>
          <p:nvPr>
            <p:ph sz="quarter" idx="26"/>
            <p:extLst>
              <p:ext uri="{D42A27DB-BD31-4B8C-83A1-F6EECF244321}">
                <p14:modId xmlns:p14="http://schemas.microsoft.com/office/powerpoint/2010/main" val="919287583"/>
              </p:ext>
            </p:extLst>
          </p:nvPr>
        </p:nvGraphicFramePr>
        <p:xfrm>
          <a:off x="4227464" y="3269302"/>
          <a:ext cx="5111750" cy="563563"/>
        </p:xfrm>
        <a:graphic>
          <a:graphicData uri="http://schemas.openxmlformats.org/presentationml/2006/ole">
            <mc:AlternateContent xmlns:mc="http://schemas.openxmlformats.org/markup-compatibility/2006">
              <mc:Choice xmlns:v="urn:schemas-microsoft-com:vml" Requires="v">
                <p:oleObj spid="_x0000_s508248" name="Equation" r:id="rId8" imgW="4952880" imgH="545760" progId="Equation.DSMT4">
                  <p:embed/>
                </p:oleObj>
              </mc:Choice>
              <mc:Fallback>
                <p:oleObj name="Equation" r:id="rId8" imgW="4952880" imgH="545760" progId="Equation.DSMT4">
                  <p:embed/>
                  <p:pic>
                    <p:nvPicPr>
                      <p:cNvPr id="13" name="Object 12">
                        <a:extLst>
                          <a:ext uri="{FF2B5EF4-FFF2-40B4-BE49-F238E27FC236}">
                            <a16:creationId xmlns="" xmlns:a16="http://schemas.microsoft.com/office/drawing/2014/main" id="{57E706D4-1021-4AE0-BF1A-F1F05D50D8C5}"/>
                          </a:ext>
                        </a:extLst>
                      </p:cNvPr>
                      <p:cNvPicPr/>
                      <p:nvPr/>
                    </p:nvPicPr>
                    <p:blipFill>
                      <a:blip r:embed="rId9"/>
                      <a:stretch>
                        <a:fillRect/>
                      </a:stretch>
                    </p:blipFill>
                    <p:spPr>
                      <a:xfrm>
                        <a:off x="4227464" y="3269302"/>
                        <a:ext cx="5111750" cy="563563"/>
                      </a:xfrm>
                      <a:prstGeom prst="rect">
                        <a:avLst/>
                      </a:prstGeom>
                    </p:spPr>
                  </p:pic>
                </p:oleObj>
              </mc:Fallback>
            </mc:AlternateContent>
          </a:graphicData>
        </a:graphic>
      </p:graphicFrame>
      <p:graphicFrame>
        <p:nvGraphicFramePr>
          <p:cNvPr id="16" name="Content Placeholder 15" descr="In other words, lim_(x right arrow a) f(g (x)) = f (lim_(x right arrow 0) (g (x)))&#10;">
            <a:extLst>
              <a:ext uri="{FF2B5EF4-FFF2-40B4-BE49-F238E27FC236}">
                <a16:creationId xmlns="" xmlns:a16="http://schemas.microsoft.com/office/drawing/2014/main" id="{D3EFF08F-D464-465D-B466-352AB04E0393}"/>
              </a:ext>
            </a:extLst>
          </p:cNvPr>
          <p:cNvGraphicFramePr>
            <a:graphicFrameLocks noGrp="1" noChangeAspect="1"/>
          </p:cNvGraphicFramePr>
          <p:nvPr>
            <p:ph sz="quarter" idx="27"/>
            <p:extLst>
              <p:ext uri="{D42A27DB-BD31-4B8C-83A1-F6EECF244321}">
                <p14:modId xmlns:p14="http://schemas.microsoft.com/office/powerpoint/2010/main" val="398220782"/>
              </p:ext>
            </p:extLst>
          </p:nvPr>
        </p:nvGraphicFramePr>
        <p:xfrm>
          <a:off x="742951" y="3930650"/>
          <a:ext cx="5530258" cy="1189405"/>
        </p:xfrm>
        <a:graphic>
          <a:graphicData uri="http://schemas.openxmlformats.org/presentationml/2006/ole">
            <mc:AlternateContent xmlns:mc="http://schemas.openxmlformats.org/markup-compatibility/2006">
              <mc:Choice xmlns:v="urn:schemas-microsoft-com:vml" Requires="v">
                <p:oleObj spid="_x0000_s508249" name="Equation" r:id="rId10" imgW="5079960" imgH="1091880" progId="Equation.DSMT4">
                  <p:embed/>
                </p:oleObj>
              </mc:Choice>
              <mc:Fallback>
                <p:oleObj name="Equation" r:id="rId10" imgW="5079960" imgH="1091880" progId="Equation.DSMT4">
                  <p:embed/>
                  <p:pic>
                    <p:nvPicPr>
                      <p:cNvPr id="15" name="Object 14">
                        <a:extLst>
                          <a:ext uri="{FF2B5EF4-FFF2-40B4-BE49-F238E27FC236}">
                            <a16:creationId xmlns="" xmlns:a16="http://schemas.microsoft.com/office/drawing/2014/main" id="{86B61485-4370-47B1-A064-E9E591CC4755}"/>
                          </a:ext>
                        </a:extLst>
                      </p:cNvPr>
                      <p:cNvPicPr/>
                      <p:nvPr/>
                    </p:nvPicPr>
                    <p:blipFill>
                      <a:blip r:embed="rId11"/>
                      <a:stretch>
                        <a:fillRect/>
                      </a:stretch>
                    </p:blipFill>
                    <p:spPr>
                      <a:xfrm>
                        <a:off x="742951" y="3930650"/>
                        <a:ext cx="5530258" cy="1189405"/>
                      </a:xfrm>
                      <a:prstGeom prst="rect">
                        <a:avLst/>
                      </a:prstGeom>
                    </p:spPr>
                  </p:pic>
                </p:oleObj>
              </mc:Fallback>
            </mc:AlternateContent>
          </a:graphicData>
        </a:graphic>
      </p:graphicFrame>
    </p:spTree>
    <p:extLst>
      <p:ext uri="{BB962C8B-B14F-4D97-AF65-F5344CB8AC3E}">
        <p14:creationId xmlns:p14="http://schemas.microsoft.com/office/powerpoint/2010/main" val="3914086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 xmlns:a16="http://schemas.microsoft.com/office/drawing/2014/main" id="{4E03D1A7-67F3-454E-8513-5AFCB65A745F}"/>
              </a:ext>
            </a:extLst>
          </p:cNvPr>
          <p:cNvSpPr>
            <a:spLocks noGrp="1"/>
          </p:cNvSpPr>
          <p:nvPr>
            <p:ph type="title"/>
          </p:nvPr>
        </p:nvSpPr>
        <p:spPr/>
        <p:txBody>
          <a:bodyPr/>
          <a:lstStyle/>
          <a:p>
            <a:r>
              <a:rPr lang="en-US" altLang="en-US" dirty="0"/>
              <a:t>The Number </a:t>
            </a:r>
            <a:r>
              <a:rPr lang="en-US" altLang="en-US" i="1" dirty="0"/>
              <a:t>e</a:t>
            </a:r>
            <a:r>
              <a:rPr lang="en-US" altLang="en-US" dirty="0"/>
              <a:t> as a Limit (3 of 5)</a:t>
            </a:r>
            <a:endParaRPr lang="en-IN" dirty="0"/>
          </a:p>
        </p:txBody>
      </p:sp>
      <p:sp>
        <p:nvSpPr>
          <p:cNvPr id="2" name="Content Placeholder 1">
            <a:extLst>
              <a:ext uri="{FF2B5EF4-FFF2-40B4-BE49-F238E27FC236}">
                <a16:creationId xmlns="" xmlns:a16="http://schemas.microsoft.com/office/drawing/2014/main" id="{160D5E5D-7C9F-461A-B5AE-F48C6574E45C}"/>
              </a:ext>
            </a:extLst>
          </p:cNvPr>
          <p:cNvSpPr>
            <a:spLocks noGrp="1"/>
          </p:cNvSpPr>
          <p:nvPr>
            <p:ph sz="quarter" idx="23"/>
          </p:nvPr>
        </p:nvSpPr>
        <p:spPr>
          <a:xfrm>
            <a:off x="736600" y="1289050"/>
            <a:ext cx="10706100" cy="477838"/>
          </a:xfrm>
        </p:spPr>
        <p:txBody>
          <a:bodyPr/>
          <a:lstStyle/>
          <a:p>
            <a:r>
              <a:rPr lang="en-IN" altLang="en-US" dirty="0"/>
              <a:t>And the continuity of the exponential function, we have</a:t>
            </a:r>
            <a:endParaRPr lang="en-IN" dirty="0"/>
          </a:p>
        </p:txBody>
      </p:sp>
      <p:graphicFrame>
        <p:nvGraphicFramePr>
          <p:cNvPr id="19" name="Content Placeholder 18" descr="e = (e^1) = e(^(lim_(x right arrow 0) (ln ((1 + x)^(1∕x)))) = lim_(x right arrow 0) e^(ln(1 + x)^(1∕x)) &#10;=  lim_(x right arrow 0) ((1 + x)^(1∕x))">
            <a:extLst>
              <a:ext uri="{FF2B5EF4-FFF2-40B4-BE49-F238E27FC236}">
                <a16:creationId xmlns="" xmlns:a16="http://schemas.microsoft.com/office/drawing/2014/main" id="{1D42469F-2838-46EC-8A50-1F46ED035DA7}"/>
              </a:ext>
            </a:extLst>
          </p:cNvPr>
          <p:cNvGraphicFramePr>
            <a:graphicFrameLocks noGrp="1" noChangeAspect="1"/>
          </p:cNvGraphicFramePr>
          <p:nvPr>
            <p:ph sz="quarter" idx="27"/>
            <p:extLst>
              <p:ext uri="{D42A27DB-BD31-4B8C-83A1-F6EECF244321}">
                <p14:modId xmlns:p14="http://schemas.microsoft.com/office/powerpoint/2010/main" val="2234433894"/>
              </p:ext>
            </p:extLst>
          </p:nvPr>
        </p:nvGraphicFramePr>
        <p:xfrm>
          <a:off x="2445929" y="1773070"/>
          <a:ext cx="5714657" cy="1859650"/>
        </p:xfrm>
        <a:graphic>
          <a:graphicData uri="http://schemas.openxmlformats.org/presentationml/2006/ole">
            <mc:AlternateContent xmlns:mc="http://schemas.openxmlformats.org/markup-compatibility/2006">
              <mc:Choice xmlns:v="urn:schemas-microsoft-com:vml" Requires="v">
                <p:oleObj spid="_x0000_s511052" name="Equation" r:id="rId3" imgW="4838400" imgH="1574640" progId="Equation.DSMT4">
                  <p:embed/>
                </p:oleObj>
              </mc:Choice>
              <mc:Fallback>
                <p:oleObj name="Equation" r:id="rId3" imgW="4838400" imgH="1574640" progId="Equation.DSMT4">
                  <p:embed/>
                  <p:pic>
                    <p:nvPicPr>
                      <p:cNvPr id="0" name=""/>
                      <p:cNvPicPr/>
                      <p:nvPr/>
                    </p:nvPicPr>
                    <p:blipFill>
                      <a:blip r:embed="rId4"/>
                      <a:stretch>
                        <a:fillRect/>
                      </a:stretch>
                    </p:blipFill>
                    <p:spPr>
                      <a:xfrm>
                        <a:off x="2445929" y="1773070"/>
                        <a:ext cx="5714657" cy="1859650"/>
                      </a:xfrm>
                      <a:prstGeom prst="rect">
                        <a:avLst/>
                      </a:prstGeom>
                    </p:spPr>
                  </p:pic>
                </p:oleObj>
              </mc:Fallback>
            </mc:AlternateContent>
          </a:graphicData>
        </a:graphic>
      </p:graphicFrame>
      <p:graphicFrame>
        <p:nvGraphicFramePr>
          <p:cNvPr id="20" name="Content Placeholder 19" descr="Equation label 5. e = lim_(x right arrow 0) ((1 + x)^(1∕x)) ">
            <a:extLst>
              <a:ext uri="{FF2B5EF4-FFF2-40B4-BE49-F238E27FC236}">
                <a16:creationId xmlns="" xmlns:a16="http://schemas.microsoft.com/office/drawing/2014/main" id="{31A0D257-3B9C-4B13-AE84-B16FB7185DF8}"/>
              </a:ext>
            </a:extLst>
          </p:cNvPr>
          <p:cNvGraphicFramePr>
            <a:graphicFrameLocks noGrp="1" noChangeAspect="1"/>
          </p:cNvGraphicFramePr>
          <p:nvPr>
            <p:ph sz="quarter" idx="28"/>
            <p:extLst>
              <p:ext uri="{D42A27DB-BD31-4B8C-83A1-F6EECF244321}">
                <p14:modId xmlns:p14="http://schemas.microsoft.com/office/powerpoint/2010/main" val="3065327569"/>
              </p:ext>
            </p:extLst>
          </p:nvPr>
        </p:nvGraphicFramePr>
        <p:xfrm>
          <a:off x="4824414" y="3886446"/>
          <a:ext cx="2923924" cy="806750"/>
        </p:xfrm>
        <a:graphic>
          <a:graphicData uri="http://schemas.openxmlformats.org/presentationml/2006/ole">
            <mc:AlternateContent xmlns:mc="http://schemas.openxmlformats.org/markup-compatibility/2006">
              <mc:Choice xmlns:v="urn:schemas-microsoft-com:vml" Requires="v">
                <p:oleObj spid="_x0000_s511053" name="Equation" r:id="rId5" imgW="2577960" imgH="711000" progId="Equation.DSMT4">
                  <p:embed/>
                </p:oleObj>
              </mc:Choice>
              <mc:Fallback>
                <p:oleObj name="Equation" r:id="rId5" imgW="2577960" imgH="711000" progId="Equation.DSMT4">
                  <p:embed/>
                  <p:pic>
                    <p:nvPicPr>
                      <p:cNvPr id="0" name=""/>
                      <p:cNvPicPr/>
                      <p:nvPr/>
                    </p:nvPicPr>
                    <p:blipFill>
                      <a:blip r:embed="rId6"/>
                      <a:stretch>
                        <a:fillRect/>
                      </a:stretch>
                    </p:blipFill>
                    <p:spPr>
                      <a:xfrm>
                        <a:off x="4824414" y="3886446"/>
                        <a:ext cx="2923924" cy="806750"/>
                      </a:xfrm>
                      <a:prstGeom prst="rect">
                        <a:avLst/>
                      </a:prstGeom>
                    </p:spPr>
                  </p:pic>
                </p:oleObj>
              </mc:Fallback>
            </mc:AlternateContent>
          </a:graphicData>
        </a:graphic>
      </p:graphicFrame>
    </p:spTree>
    <p:extLst>
      <p:ext uri="{BB962C8B-B14F-4D97-AF65-F5344CB8AC3E}">
        <p14:creationId xmlns:p14="http://schemas.microsoft.com/office/powerpoint/2010/main" val="529808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16B07F-A383-4964-83F2-C7FC5F1B6F6F}"/>
              </a:ext>
            </a:extLst>
          </p:cNvPr>
          <p:cNvSpPr>
            <a:spLocks noGrp="1"/>
          </p:cNvSpPr>
          <p:nvPr>
            <p:ph type="title"/>
          </p:nvPr>
        </p:nvSpPr>
        <p:spPr/>
        <p:txBody>
          <a:bodyPr/>
          <a:lstStyle/>
          <a:p>
            <a:r>
              <a:rPr lang="en-US" altLang="en-US" dirty="0"/>
              <a:t>The Number </a:t>
            </a:r>
            <a:r>
              <a:rPr lang="en-US" altLang="en-US" i="1" dirty="0"/>
              <a:t>e</a:t>
            </a:r>
            <a:r>
              <a:rPr lang="en-US" altLang="en-US" dirty="0"/>
              <a:t> as a Limit </a:t>
            </a:r>
            <a:r>
              <a:rPr lang="en-US" altLang="en-US" b="0" dirty="0"/>
              <a:t>(4 of 5)</a:t>
            </a:r>
            <a:endParaRPr lang="en-US" dirty="0"/>
          </a:p>
        </p:txBody>
      </p:sp>
      <p:sp>
        <p:nvSpPr>
          <p:cNvPr id="3" name="Content Placeholder 2">
            <a:extLst>
              <a:ext uri="{FF2B5EF4-FFF2-40B4-BE49-F238E27FC236}">
                <a16:creationId xmlns="" xmlns:a16="http://schemas.microsoft.com/office/drawing/2014/main" id="{7AAF3FC1-C7C3-4941-83B8-F3822786A6AA}"/>
              </a:ext>
            </a:extLst>
          </p:cNvPr>
          <p:cNvSpPr>
            <a:spLocks noGrp="1"/>
          </p:cNvSpPr>
          <p:nvPr>
            <p:ph sz="quarter" idx="23"/>
          </p:nvPr>
        </p:nvSpPr>
        <p:spPr>
          <a:xfrm>
            <a:off x="736600" y="1289051"/>
            <a:ext cx="6947310" cy="356506"/>
          </a:xfrm>
        </p:spPr>
        <p:txBody>
          <a:bodyPr/>
          <a:lstStyle/>
          <a:p>
            <a:r>
              <a:rPr lang="en-US" altLang="en-US" dirty="0"/>
              <a:t>Formula 5 is illustrated by the graph of the function</a:t>
            </a:r>
            <a:endParaRPr lang="en-US" dirty="0"/>
          </a:p>
        </p:txBody>
      </p:sp>
      <p:graphicFrame>
        <p:nvGraphicFramePr>
          <p:cNvPr id="20" name="Content Placeholder 19" descr="y = (1 + x)^(1∕x)">
            <a:extLst>
              <a:ext uri="{FF2B5EF4-FFF2-40B4-BE49-F238E27FC236}">
                <a16:creationId xmlns="" xmlns:a16="http://schemas.microsoft.com/office/drawing/2014/main" id="{E5040654-DC78-4249-9726-A99FDCA27071}"/>
              </a:ext>
            </a:extLst>
          </p:cNvPr>
          <p:cNvGraphicFramePr>
            <a:graphicFrameLocks noGrp="1" noChangeAspect="1"/>
          </p:cNvGraphicFramePr>
          <p:nvPr>
            <p:ph sz="quarter" idx="24"/>
            <p:extLst>
              <p:ext uri="{D42A27DB-BD31-4B8C-83A1-F6EECF244321}">
                <p14:modId xmlns:p14="http://schemas.microsoft.com/office/powerpoint/2010/main" val="54093094"/>
              </p:ext>
            </p:extLst>
          </p:nvPr>
        </p:nvGraphicFramePr>
        <p:xfrm>
          <a:off x="7648575" y="1076325"/>
          <a:ext cx="1571625" cy="601663"/>
        </p:xfrm>
        <a:graphic>
          <a:graphicData uri="http://schemas.openxmlformats.org/presentationml/2006/ole">
            <mc:AlternateContent xmlns:mc="http://schemas.openxmlformats.org/markup-compatibility/2006">
              <mc:Choice xmlns:v="urn:schemas-microsoft-com:vml" Requires="v">
                <p:oleObj spid="_x0000_s509163" name="Equation" r:id="rId3" imgW="1625400" imgH="622080" progId="Equation.DSMT4">
                  <p:embed/>
                </p:oleObj>
              </mc:Choice>
              <mc:Fallback>
                <p:oleObj name="Equation" r:id="rId3" imgW="1625400" imgH="622080" progId="Equation.DSMT4">
                  <p:embed/>
                  <p:pic>
                    <p:nvPicPr>
                      <p:cNvPr id="19" name="Object 18">
                        <a:extLst>
                          <a:ext uri="{FF2B5EF4-FFF2-40B4-BE49-F238E27FC236}">
                            <a16:creationId xmlns="" xmlns:a16="http://schemas.microsoft.com/office/drawing/2014/main" id="{E9D875B7-BFDE-48C9-B81B-B36885EF6B9C}"/>
                          </a:ext>
                        </a:extLst>
                      </p:cNvPr>
                      <p:cNvPicPr/>
                      <p:nvPr/>
                    </p:nvPicPr>
                    <p:blipFill>
                      <a:blip r:embed="rId4"/>
                      <a:stretch>
                        <a:fillRect/>
                      </a:stretch>
                    </p:blipFill>
                    <p:spPr>
                      <a:xfrm>
                        <a:off x="7648575" y="1076325"/>
                        <a:ext cx="1571625" cy="601663"/>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4B2EF86-6154-4785-8CEC-94FB2166B9CE}"/>
              </a:ext>
            </a:extLst>
          </p:cNvPr>
          <p:cNvSpPr>
            <a:spLocks noGrp="1"/>
          </p:cNvSpPr>
          <p:nvPr>
            <p:ph sz="quarter" idx="25"/>
          </p:nvPr>
        </p:nvSpPr>
        <p:spPr>
          <a:xfrm>
            <a:off x="9317563" y="1276627"/>
            <a:ext cx="1972229" cy="323520"/>
          </a:xfrm>
        </p:spPr>
        <p:txBody>
          <a:bodyPr/>
          <a:lstStyle/>
          <a:p>
            <a:r>
              <a:rPr lang="en-US" altLang="en-US" dirty="0"/>
              <a:t>in Figure 4</a:t>
            </a:r>
            <a:endParaRPr lang="en-US" dirty="0"/>
          </a:p>
        </p:txBody>
      </p:sp>
      <p:sp>
        <p:nvSpPr>
          <p:cNvPr id="6" name="Content Placeholder 5">
            <a:extLst>
              <a:ext uri="{FF2B5EF4-FFF2-40B4-BE49-F238E27FC236}">
                <a16:creationId xmlns="" xmlns:a16="http://schemas.microsoft.com/office/drawing/2014/main" id="{E989F795-962C-44E9-AE36-4B40144C186C}"/>
              </a:ext>
            </a:extLst>
          </p:cNvPr>
          <p:cNvSpPr>
            <a:spLocks noGrp="1"/>
          </p:cNvSpPr>
          <p:nvPr>
            <p:ph sz="quarter" idx="26"/>
          </p:nvPr>
        </p:nvSpPr>
        <p:spPr>
          <a:xfrm>
            <a:off x="736600" y="1650731"/>
            <a:ext cx="10718800" cy="725985"/>
          </a:xfrm>
        </p:spPr>
        <p:txBody>
          <a:bodyPr/>
          <a:lstStyle/>
          <a:p>
            <a:pPr>
              <a:lnSpc>
                <a:spcPct val="100000"/>
              </a:lnSpc>
            </a:pPr>
            <a:r>
              <a:rPr lang="en-US" altLang="en-US" dirty="0"/>
              <a:t>and a table of values for small values of </a:t>
            </a:r>
            <a:r>
              <a:rPr lang="en-US" altLang="en-US" i="1" dirty="0"/>
              <a:t>x</a:t>
            </a:r>
            <a:r>
              <a:rPr lang="en-US" altLang="en-US" dirty="0"/>
              <a:t>. This illustrates the fact that, correct to seven decimal places,</a:t>
            </a:r>
          </a:p>
        </p:txBody>
      </p:sp>
      <p:graphicFrame>
        <p:nvGraphicFramePr>
          <p:cNvPr id="22" name="Content Placeholder 21" descr="e approximately 2.7182818">
            <a:extLst>
              <a:ext uri="{FF2B5EF4-FFF2-40B4-BE49-F238E27FC236}">
                <a16:creationId xmlns="" xmlns:a16="http://schemas.microsoft.com/office/drawing/2014/main" id="{34D5984E-9096-43AB-91A1-9BB025E9057C}"/>
              </a:ext>
            </a:extLst>
          </p:cNvPr>
          <p:cNvGraphicFramePr>
            <a:graphicFrameLocks noGrp="1" noChangeAspect="1"/>
          </p:cNvGraphicFramePr>
          <p:nvPr>
            <p:ph sz="quarter" idx="27"/>
            <p:extLst>
              <p:ext uri="{D42A27DB-BD31-4B8C-83A1-F6EECF244321}">
                <p14:modId xmlns:p14="http://schemas.microsoft.com/office/powerpoint/2010/main" val="3247384534"/>
              </p:ext>
            </p:extLst>
          </p:nvPr>
        </p:nvGraphicFramePr>
        <p:xfrm>
          <a:off x="3324225" y="2508250"/>
          <a:ext cx="1981200" cy="292100"/>
        </p:xfrm>
        <a:graphic>
          <a:graphicData uri="http://schemas.openxmlformats.org/presentationml/2006/ole">
            <mc:AlternateContent xmlns:mc="http://schemas.openxmlformats.org/markup-compatibility/2006">
              <mc:Choice xmlns:v="urn:schemas-microsoft-com:vml" Requires="v">
                <p:oleObj spid="_x0000_s509164" name="Equation" r:id="rId5" imgW="1981080" imgH="291960" progId="Equation.DSMT4">
                  <p:embed/>
                </p:oleObj>
              </mc:Choice>
              <mc:Fallback>
                <p:oleObj name="Equation" r:id="rId5" imgW="1981080" imgH="291960" progId="Equation.DSMT4">
                  <p:embed/>
                  <p:pic>
                    <p:nvPicPr>
                      <p:cNvPr id="21" name="Object 20">
                        <a:extLst>
                          <a:ext uri="{FF2B5EF4-FFF2-40B4-BE49-F238E27FC236}">
                            <a16:creationId xmlns="" xmlns:a16="http://schemas.microsoft.com/office/drawing/2014/main" id="{DA8E4E9C-8B36-4DE8-95FC-57D96C5B6A50}"/>
                          </a:ext>
                        </a:extLst>
                      </p:cNvPr>
                      <p:cNvPicPr/>
                      <p:nvPr/>
                    </p:nvPicPr>
                    <p:blipFill>
                      <a:blip r:embed="rId6"/>
                      <a:stretch>
                        <a:fillRect/>
                      </a:stretch>
                    </p:blipFill>
                    <p:spPr>
                      <a:xfrm>
                        <a:off x="3324225" y="2508250"/>
                        <a:ext cx="1981200" cy="292100"/>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B943F4DD-503E-461C-9B3B-BBF14AF9762F}"/>
              </a:ext>
            </a:extLst>
          </p:cNvPr>
          <p:cNvSpPr>
            <a:spLocks noGrp="1"/>
          </p:cNvSpPr>
          <p:nvPr>
            <p:ph sz="quarter" idx="29"/>
          </p:nvPr>
        </p:nvSpPr>
        <p:spPr>
          <a:xfrm>
            <a:off x="2066920" y="5973995"/>
            <a:ext cx="926456" cy="225638"/>
          </a:xfrm>
        </p:spPr>
        <p:txBody>
          <a:bodyPr/>
          <a:lstStyle/>
          <a:p>
            <a:r>
              <a:rPr lang="en-US" altLang="en-US" sz="1200" b="1" dirty="0"/>
              <a:t>Figure 4</a:t>
            </a:r>
          </a:p>
        </p:txBody>
      </p:sp>
      <p:pic>
        <p:nvPicPr>
          <p:cNvPr id="23" name="Content Placeholder 22" descr="A curve is graphed on the x y coordinate plane. The curve is labeled y = (1 + x)^1∕x. It starts from the top right of the viewing window in the second quadrant and goes down to the right with decreasing steepness cuts the point (0, 2.8) and enters in the first quadrant. The curve goes down to the right with decreasing steepness and then exits from the right of the viewing window in the first quadrant. A horizontal line is drawn passes through the point (0, 1). A vertical line is drawn passes through the point (negative 1, 0).">
            <a:extLst>
              <a:ext uri="{FF2B5EF4-FFF2-40B4-BE49-F238E27FC236}">
                <a16:creationId xmlns="" xmlns:a16="http://schemas.microsoft.com/office/drawing/2014/main" id="{CB06750A-E0E3-4C98-9896-66699330DE34}"/>
              </a:ext>
            </a:extLst>
          </p:cNvPr>
          <p:cNvPicPr>
            <a:picLocks noGrp="1" noChangeAspect="1"/>
          </p:cNvPicPr>
          <p:nvPr>
            <p:ph sz="quarter" idx="28"/>
          </p:nvPr>
        </p:nvPicPr>
        <p:blipFill>
          <a:blip r:embed="rId7"/>
          <a:stretch>
            <a:fillRect/>
          </a:stretch>
        </p:blipFill>
        <p:spPr>
          <a:xfrm>
            <a:off x="903648" y="2964942"/>
            <a:ext cx="3624993" cy="2820364"/>
          </a:xfrm>
          <a:prstGeom prst="rect">
            <a:avLst/>
          </a:prstGeom>
        </p:spPr>
      </p:pic>
      <p:graphicFrame>
        <p:nvGraphicFramePr>
          <p:cNvPr id="24" name="Content Placeholder 23" descr="A Table has 8 Rows and 2 columns. The columns have the following headings from left to right. x, (1+X)^(1/X). The Row entries are as follows. &#10;Row 1. x, 0.1. (1+X)^(1/X), 2.59374246. &#10;Row 2. x, 0.01. (1+X)^(1/X), 2.70481383. &#10;Row 3. x, 0.001. (1+X)^(1/X), 2.71692393. &#10;Row 4. x, 0.0001. (1+X)^(1/X), 2.71814593. &#10;Row 5. x, 0.00001. (1+X)^(1/X), 2.71826824. &#10;Row 6. x, 0.000001. (1+X)^(1/X), 2.71828047. &#10;Row 7. x, 0.0000001. (1+X)^(1/X), 2.71828169. &#10;Row 8. x, 0.00000001. (1+X)^(1/X), 2.71828181. ">
            <a:extLst>
              <a:ext uri="{FF2B5EF4-FFF2-40B4-BE49-F238E27FC236}">
                <a16:creationId xmlns="" xmlns:a16="http://schemas.microsoft.com/office/drawing/2014/main" id="{4A6A4CA8-E4B3-4F05-84C8-DE8B6B9AEAC9}"/>
              </a:ext>
            </a:extLst>
          </p:cNvPr>
          <p:cNvGraphicFramePr>
            <a:graphicFrameLocks noGrp="1"/>
          </p:cNvGraphicFramePr>
          <p:nvPr>
            <p:ph sz="quarter" idx="30"/>
            <p:extLst>
              <p:ext uri="{D42A27DB-BD31-4B8C-83A1-F6EECF244321}">
                <p14:modId xmlns:p14="http://schemas.microsoft.com/office/powerpoint/2010/main" val="3104671588"/>
              </p:ext>
            </p:extLst>
          </p:nvPr>
        </p:nvGraphicFramePr>
        <p:xfrm>
          <a:off x="7406640" y="2554421"/>
          <a:ext cx="3566160" cy="3506654"/>
        </p:xfrm>
        <a:graphic>
          <a:graphicData uri="http://schemas.openxmlformats.org/drawingml/2006/table">
            <a:tbl>
              <a:tblPr firstRow="1" bandRow="1">
                <a:tableStyleId>{5C22544A-7EE6-4342-B048-85BDC9FD1C3A}</a:tableStyleId>
              </a:tblPr>
              <a:tblGrid>
                <a:gridCol w="1504663">
                  <a:extLst>
                    <a:ext uri="{9D8B030D-6E8A-4147-A177-3AD203B41FA5}">
                      <a16:colId xmlns="" xmlns:a16="http://schemas.microsoft.com/office/drawing/2014/main" val="890260066"/>
                    </a:ext>
                  </a:extLst>
                </a:gridCol>
                <a:gridCol w="2061497">
                  <a:extLst>
                    <a:ext uri="{9D8B030D-6E8A-4147-A177-3AD203B41FA5}">
                      <a16:colId xmlns="" xmlns:a16="http://schemas.microsoft.com/office/drawing/2014/main" val="620150718"/>
                    </a:ext>
                  </a:extLst>
                </a:gridCol>
              </a:tblGrid>
              <a:tr h="539934">
                <a:tc>
                  <a:txBody>
                    <a:bodyPr/>
                    <a:lstStyle/>
                    <a:p>
                      <a:pPr algn="ctr"/>
                      <a:r>
                        <a:rPr lang="en-US" b="0" i="1" dirty="0">
                          <a:solidFill>
                            <a:srgbClr val="000000"/>
                          </a:solidFill>
                          <a:latin typeface="Arial" panose="020B0604020202020204" pitchFamily="34" charset="0"/>
                          <a:cs typeface="Arial" panose="020B060402020202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b="0" dirty="0">
                          <a:solidFill>
                            <a:srgbClr val="000000"/>
                          </a:solidFill>
                          <a:latin typeface="Arial" panose="020B0604020202020204" pitchFamily="34" charset="0"/>
                          <a:cs typeface="Arial" panose="020B0604020202020204" pitchFamily="34" charset="0"/>
                        </a:rPr>
                        <a:t>(1 + </a:t>
                      </a:r>
                      <a:r>
                        <a:rPr lang="en-US" b="0" i="1" dirty="0">
                          <a:solidFill>
                            <a:srgbClr val="000000"/>
                          </a:solidFill>
                          <a:latin typeface="Arial" panose="020B0604020202020204" pitchFamily="34" charset="0"/>
                          <a:cs typeface="Arial" panose="020B0604020202020204" pitchFamily="34" charset="0"/>
                        </a:rPr>
                        <a:t>x</a:t>
                      </a:r>
                      <a:r>
                        <a:rPr lang="en-US" b="0" dirty="0">
                          <a:solidFill>
                            <a:srgbClr val="000000"/>
                          </a:solidFill>
                          <a:latin typeface="Arial" panose="020B0604020202020204" pitchFamily="34" charset="0"/>
                          <a:cs typeface="Arial" panose="020B0604020202020204" pitchFamily="34" charset="0"/>
                        </a:rPr>
                        <a:t>)</a:t>
                      </a:r>
                      <a:r>
                        <a:rPr lang="en-US" b="0" baseline="30000" dirty="0">
                          <a:solidFill>
                            <a:srgbClr val="000000"/>
                          </a:solidFill>
                          <a:latin typeface="Arial" panose="020B0604020202020204" pitchFamily="34" charset="0"/>
                          <a:cs typeface="Arial" panose="020B0604020202020204" pitchFamily="34" charset="0"/>
                        </a:rPr>
                        <a:t>1/</a:t>
                      </a:r>
                      <a:r>
                        <a:rPr lang="en-US" b="0" i="1" baseline="30000" dirty="0">
                          <a:solidFill>
                            <a:srgbClr val="000000"/>
                          </a:solidFill>
                          <a:latin typeface="Arial" panose="020B0604020202020204" pitchFamily="34" charset="0"/>
                          <a:cs typeface="Arial" panose="020B0604020202020204" pitchFamily="34" charset="0"/>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 xmlns:a16="http://schemas.microsoft.com/office/drawing/2014/main" val="1974518932"/>
                  </a:ext>
                </a:extLst>
              </a:tr>
              <a:tr h="370840">
                <a:tc>
                  <a:txBody>
                    <a:bodyPr/>
                    <a:lstStyle/>
                    <a:p>
                      <a:r>
                        <a:rPr lang="en-US" dirty="0">
                          <a:solidFill>
                            <a:srgbClr val="000000"/>
                          </a:solidFill>
                          <a:latin typeface="Arial" panose="020B0604020202020204" pitchFamily="34" charset="0"/>
                          <a:cs typeface="Arial" panose="020B0604020202020204" pitchFamily="34" charset="0"/>
                        </a:rPr>
                        <a:t>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2.59374246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681438031"/>
                  </a:ext>
                </a:extLst>
              </a:tr>
              <a:tr h="370840">
                <a:tc>
                  <a:txBody>
                    <a:bodyPr/>
                    <a:lstStyle/>
                    <a:p>
                      <a:r>
                        <a:rPr lang="en-US" dirty="0">
                          <a:solidFill>
                            <a:srgbClr val="000000"/>
                          </a:solidFill>
                          <a:latin typeface="Arial" panose="020B0604020202020204" pitchFamily="34" charset="0"/>
                          <a:cs typeface="Arial" panose="020B0604020202020204" pitchFamily="34" charset="0"/>
                        </a:rPr>
                        <a:t>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2.70481383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56450284"/>
                  </a:ext>
                </a:extLst>
              </a:tr>
              <a:tr h="370840">
                <a:tc>
                  <a:txBody>
                    <a:bodyPr/>
                    <a:lstStyle/>
                    <a:p>
                      <a:r>
                        <a:rPr lang="en-US" dirty="0">
                          <a:solidFill>
                            <a:srgbClr val="000000"/>
                          </a:solidFill>
                          <a:latin typeface="Arial" panose="020B0604020202020204" pitchFamily="34" charset="0"/>
                          <a:cs typeface="Arial" panose="020B0604020202020204" pitchFamily="34" charset="0"/>
                        </a:rPr>
                        <a:t>0.001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2.71692393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230866158"/>
                  </a:ext>
                </a:extLst>
              </a:tr>
              <a:tr h="370840">
                <a:tc>
                  <a:txBody>
                    <a:bodyPr/>
                    <a:lstStyle/>
                    <a:p>
                      <a:r>
                        <a:rPr lang="en-US" dirty="0">
                          <a:solidFill>
                            <a:srgbClr val="000000"/>
                          </a:solidFill>
                          <a:latin typeface="Arial" panose="020B0604020202020204" pitchFamily="34" charset="0"/>
                          <a:cs typeface="Arial" panose="020B0604020202020204" pitchFamily="34" charset="0"/>
                        </a:rPr>
                        <a:t>0.0001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2.71814593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274925272"/>
                  </a:ext>
                </a:extLst>
              </a:tr>
              <a:tr h="370840">
                <a:tc>
                  <a:txBody>
                    <a:bodyPr/>
                    <a:lstStyle/>
                    <a:p>
                      <a:r>
                        <a:rPr lang="en-US" dirty="0">
                          <a:solidFill>
                            <a:srgbClr val="000000"/>
                          </a:solidFill>
                          <a:latin typeface="Arial" panose="020B0604020202020204" pitchFamily="34" charset="0"/>
                          <a:cs typeface="Arial" panose="020B0604020202020204" pitchFamily="34" charset="0"/>
                        </a:rPr>
                        <a:t>0.00001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2.71826824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883421145"/>
                  </a:ext>
                </a:extLst>
              </a:tr>
              <a:tr h="370840">
                <a:tc>
                  <a:txBody>
                    <a:bodyPr/>
                    <a:lstStyle/>
                    <a:p>
                      <a:r>
                        <a:rPr lang="en-US" dirty="0">
                          <a:solidFill>
                            <a:srgbClr val="000000"/>
                          </a:solidFill>
                          <a:latin typeface="Arial" panose="020B0604020202020204" pitchFamily="34" charset="0"/>
                          <a:cs typeface="Arial" panose="020B0604020202020204" pitchFamily="34" charset="0"/>
                        </a:rPr>
                        <a:t>0.000001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2.71828047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90029534"/>
                  </a:ext>
                </a:extLst>
              </a:tr>
              <a:tr h="370840">
                <a:tc>
                  <a:txBody>
                    <a:bodyPr/>
                    <a:lstStyle/>
                    <a:p>
                      <a:r>
                        <a:rPr lang="en-US" dirty="0">
                          <a:solidFill>
                            <a:srgbClr val="000000"/>
                          </a:solidFill>
                          <a:latin typeface="Arial" panose="020B0604020202020204" pitchFamily="34" charset="0"/>
                          <a:cs typeface="Arial" panose="020B0604020202020204" pitchFamily="34" charset="0"/>
                        </a:rPr>
                        <a:t>0.0000001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2.71828169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855541642"/>
                  </a:ext>
                </a:extLst>
              </a:tr>
              <a:tr h="370840">
                <a:tc>
                  <a:txBody>
                    <a:bodyPr/>
                    <a:lstStyle/>
                    <a:p>
                      <a:r>
                        <a:rPr lang="en-US" dirty="0">
                          <a:solidFill>
                            <a:srgbClr val="000000"/>
                          </a:solidFill>
                          <a:latin typeface="Arial" panose="020B0604020202020204" pitchFamily="34" charset="0"/>
                          <a:cs typeface="Arial" panose="020B0604020202020204" pitchFamily="34" charset="0"/>
                        </a:rPr>
                        <a:t>0.00000001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rgbClr val="000000"/>
                          </a:solidFill>
                          <a:latin typeface="Arial" panose="020B0604020202020204" pitchFamily="34" charset="0"/>
                          <a:cs typeface="Arial" panose="020B0604020202020204" pitchFamily="34" charset="0"/>
                        </a:rPr>
                        <a:t>2.71828181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95515642"/>
                  </a:ext>
                </a:extLst>
              </a:tr>
            </a:tbl>
          </a:graphicData>
        </a:graphic>
      </p:graphicFrame>
    </p:spTree>
    <p:extLst>
      <p:ext uri="{BB962C8B-B14F-4D97-AF65-F5344CB8AC3E}">
        <p14:creationId xmlns:p14="http://schemas.microsoft.com/office/powerpoint/2010/main" val="290200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0B45AC-C31D-47B1-A3C4-BE1955287E6A}"/>
              </a:ext>
            </a:extLst>
          </p:cNvPr>
          <p:cNvSpPr>
            <a:spLocks noGrp="1"/>
          </p:cNvSpPr>
          <p:nvPr>
            <p:ph type="title"/>
          </p:nvPr>
        </p:nvSpPr>
        <p:spPr/>
        <p:txBody>
          <a:bodyPr/>
          <a:lstStyle/>
          <a:p>
            <a:r>
              <a:rPr lang="en-US" altLang="en-US" dirty="0"/>
              <a:t>The Number </a:t>
            </a:r>
            <a:r>
              <a:rPr lang="en-US" altLang="en-US" i="1" dirty="0"/>
              <a:t>e</a:t>
            </a:r>
            <a:r>
              <a:rPr lang="en-US" altLang="en-US" dirty="0"/>
              <a:t> as a Limit </a:t>
            </a:r>
            <a:r>
              <a:rPr lang="en-US" altLang="en-US" b="0" dirty="0"/>
              <a:t>(5 of 5)</a:t>
            </a:r>
            <a:endParaRPr lang="en-US" dirty="0"/>
          </a:p>
        </p:txBody>
      </p:sp>
      <p:sp>
        <p:nvSpPr>
          <p:cNvPr id="7" name="Content Placeholder 6">
            <a:extLst>
              <a:ext uri="{FF2B5EF4-FFF2-40B4-BE49-F238E27FC236}">
                <a16:creationId xmlns="" xmlns:a16="http://schemas.microsoft.com/office/drawing/2014/main" id="{E752175F-FC5A-4CFC-B4ED-AE11E78BB6D3}"/>
              </a:ext>
            </a:extLst>
          </p:cNvPr>
          <p:cNvSpPr>
            <a:spLocks noGrp="1"/>
          </p:cNvSpPr>
          <p:nvPr>
            <p:ph sz="quarter" idx="23"/>
          </p:nvPr>
        </p:nvSpPr>
        <p:spPr>
          <a:xfrm>
            <a:off x="736600" y="1289050"/>
            <a:ext cx="1224935" cy="366014"/>
          </a:xfrm>
        </p:spPr>
        <p:txBody>
          <a:bodyPr/>
          <a:lstStyle/>
          <a:p>
            <a:r>
              <a:rPr lang="en-US" altLang="en-US" dirty="0"/>
              <a:t>If we put</a:t>
            </a:r>
            <a:endParaRPr lang="en-US" dirty="0"/>
          </a:p>
        </p:txBody>
      </p:sp>
      <p:graphicFrame>
        <p:nvGraphicFramePr>
          <p:cNvPr id="16" name="Content Placeholder 15" descr="n = (1∕x)">
            <a:extLst>
              <a:ext uri="{FF2B5EF4-FFF2-40B4-BE49-F238E27FC236}">
                <a16:creationId xmlns="" xmlns:a16="http://schemas.microsoft.com/office/drawing/2014/main" id="{F6F0D174-410F-44A0-805D-BD0F607CF315}"/>
              </a:ext>
            </a:extLst>
          </p:cNvPr>
          <p:cNvGraphicFramePr>
            <a:graphicFrameLocks noGrp="1" noChangeAspect="1"/>
          </p:cNvGraphicFramePr>
          <p:nvPr>
            <p:ph sz="quarter" idx="24"/>
            <p:extLst>
              <p:ext uri="{D42A27DB-BD31-4B8C-83A1-F6EECF244321}">
                <p14:modId xmlns:p14="http://schemas.microsoft.com/office/powerpoint/2010/main" val="824963607"/>
              </p:ext>
            </p:extLst>
          </p:nvPr>
        </p:nvGraphicFramePr>
        <p:xfrm>
          <a:off x="2034547" y="1145842"/>
          <a:ext cx="639642" cy="607596"/>
        </p:xfrm>
        <a:graphic>
          <a:graphicData uri="http://schemas.openxmlformats.org/presentationml/2006/ole">
            <mc:AlternateContent xmlns:mc="http://schemas.openxmlformats.org/markup-compatibility/2006">
              <mc:Choice xmlns:v="urn:schemas-microsoft-com:vml" Requires="v">
                <p:oleObj spid="_x0000_s510219" name="Equation" r:id="rId3" imgW="761760" imgH="723600" progId="Equation.DSMT4">
                  <p:embed/>
                </p:oleObj>
              </mc:Choice>
              <mc:Fallback>
                <p:oleObj name="Equation" r:id="rId3" imgW="761760" imgH="723600" progId="Equation.DSMT4">
                  <p:embed/>
                  <p:pic>
                    <p:nvPicPr>
                      <p:cNvPr id="15" name="Object 14">
                        <a:extLst>
                          <a:ext uri="{FF2B5EF4-FFF2-40B4-BE49-F238E27FC236}">
                            <a16:creationId xmlns="" xmlns:a16="http://schemas.microsoft.com/office/drawing/2014/main" id="{A5C3B752-B164-49F7-8A66-9C477612A759}"/>
                          </a:ext>
                        </a:extLst>
                      </p:cNvPr>
                      <p:cNvPicPr/>
                      <p:nvPr/>
                    </p:nvPicPr>
                    <p:blipFill>
                      <a:blip r:embed="rId4"/>
                      <a:stretch>
                        <a:fillRect/>
                      </a:stretch>
                    </p:blipFill>
                    <p:spPr>
                      <a:xfrm>
                        <a:off x="2034547" y="1145842"/>
                        <a:ext cx="639642" cy="607596"/>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9F4EADBF-1656-44D0-B0AA-A6525D76AA5A}"/>
              </a:ext>
            </a:extLst>
          </p:cNvPr>
          <p:cNvSpPr>
            <a:spLocks noGrp="1"/>
          </p:cNvSpPr>
          <p:nvPr>
            <p:ph sz="quarter" idx="25"/>
          </p:nvPr>
        </p:nvSpPr>
        <p:spPr>
          <a:xfrm>
            <a:off x="2832535" y="1291002"/>
            <a:ext cx="2564475" cy="382350"/>
          </a:xfrm>
        </p:spPr>
        <p:txBody>
          <a:bodyPr/>
          <a:lstStyle/>
          <a:p>
            <a:r>
              <a:rPr lang="en-US" altLang="en-US" dirty="0"/>
              <a:t>in Formula 5, then</a:t>
            </a:r>
            <a:endParaRPr lang="en-US" dirty="0"/>
          </a:p>
        </p:txBody>
      </p:sp>
      <p:graphicFrame>
        <p:nvGraphicFramePr>
          <p:cNvPr id="18" name="Content Placeholder 17" descr="n right arrow infinity as x right arrow 0^+">
            <a:extLst>
              <a:ext uri="{FF2B5EF4-FFF2-40B4-BE49-F238E27FC236}">
                <a16:creationId xmlns="" xmlns:a16="http://schemas.microsoft.com/office/drawing/2014/main" id="{4EFBBA97-6ED1-43DD-ACFA-571BD9E502BC}"/>
              </a:ext>
            </a:extLst>
          </p:cNvPr>
          <p:cNvGraphicFramePr>
            <a:graphicFrameLocks noGrp="1" noChangeAspect="1"/>
          </p:cNvGraphicFramePr>
          <p:nvPr>
            <p:ph sz="quarter" idx="26"/>
            <p:extLst>
              <p:ext uri="{D42A27DB-BD31-4B8C-83A1-F6EECF244321}">
                <p14:modId xmlns:p14="http://schemas.microsoft.com/office/powerpoint/2010/main" val="1788576361"/>
              </p:ext>
            </p:extLst>
          </p:nvPr>
        </p:nvGraphicFramePr>
        <p:xfrm>
          <a:off x="5391150" y="1216025"/>
          <a:ext cx="2319338" cy="358775"/>
        </p:xfrm>
        <a:graphic>
          <a:graphicData uri="http://schemas.openxmlformats.org/presentationml/2006/ole">
            <mc:AlternateContent xmlns:mc="http://schemas.openxmlformats.org/markup-compatibility/2006">
              <mc:Choice xmlns:v="urn:schemas-microsoft-com:vml" Requires="v">
                <p:oleObj spid="_x0000_s510220" name="Equation" r:id="rId5" imgW="2298600" imgH="355320" progId="Equation.DSMT4">
                  <p:embed/>
                </p:oleObj>
              </mc:Choice>
              <mc:Fallback>
                <p:oleObj name="Equation" r:id="rId5" imgW="2298600" imgH="355320" progId="Equation.DSMT4">
                  <p:embed/>
                  <p:pic>
                    <p:nvPicPr>
                      <p:cNvPr id="17" name="Object 16">
                        <a:extLst>
                          <a:ext uri="{FF2B5EF4-FFF2-40B4-BE49-F238E27FC236}">
                            <a16:creationId xmlns="" xmlns:a16="http://schemas.microsoft.com/office/drawing/2014/main" id="{3691D6C8-776C-42A4-ADA4-53D4EB764447}"/>
                          </a:ext>
                        </a:extLst>
                      </p:cNvPr>
                      <p:cNvPicPr/>
                      <p:nvPr/>
                    </p:nvPicPr>
                    <p:blipFill>
                      <a:blip r:embed="rId6"/>
                      <a:stretch>
                        <a:fillRect/>
                      </a:stretch>
                    </p:blipFill>
                    <p:spPr>
                      <a:xfrm>
                        <a:off x="5391150" y="1216025"/>
                        <a:ext cx="2319338" cy="358775"/>
                      </a:xfrm>
                      <a:prstGeom prst="rect">
                        <a:avLst/>
                      </a:prstGeom>
                    </p:spPr>
                  </p:pic>
                </p:oleObj>
              </mc:Fallback>
            </mc:AlternateContent>
          </a:graphicData>
        </a:graphic>
      </p:graphicFrame>
      <p:sp>
        <p:nvSpPr>
          <p:cNvPr id="11" name="Content Placeholder 10">
            <a:extLst>
              <a:ext uri="{FF2B5EF4-FFF2-40B4-BE49-F238E27FC236}">
                <a16:creationId xmlns="" xmlns:a16="http://schemas.microsoft.com/office/drawing/2014/main" id="{7BDBB752-DF61-4C76-92C6-19AD0725A049}"/>
              </a:ext>
            </a:extLst>
          </p:cNvPr>
          <p:cNvSpPr>
            <a:spLocks noGrp="1"/>
          </p:cNvSpPr>
          <p:nvPr>
            <p:ph sz="quarter" idx="27"/>
          </p:nvPr>
        </p:nvSpPr>
        <p:spPr>
          <a:xfrm>
            <a:off x="7790465" y="1268320"/>
            <a:ext cx="2850821" cy="310947"/>
          </a:xfrm>
        </p:spPr>
        <p:txBody>
          <a:bodyPr/>
          <a:lstStyle/>
          <a:p>
            <a:r>
              <a:rPr lang="en-US" altLang="en-US" dirty="0"/>
              <a:t>and so an alternative</a:t>
            </a:r>
            <a:endParaRPr lang="en-US" dirty="0"/>
          </a:p>
        </p:txBody>
      </p:sp>
      <p:sp>
        <p:nvSpPr>
          <p:cNvPr id="12" name="Content Placeholder 11">
            <a:extLst>
              <a:ext uri="{FF2B5EF4-FFF2-40B4-BE49-F238E27FC236}">
                <a16:creationId xmlns="" xmlns:a16="http://schemas.microsoft.com/office/drawing/2014/main" id="{A0E06CE2-54D5-4B39-B6D6-7548830EC698}"/>
              </a:ext>
            </a:extLst>
          </p:cNvPr>
          <p:cNvSpPr>
            <a:spLocks noGrp="1"/>
          </p:cNvSpPr>
          <p:nvPr>
            <p:ph sz="quarter" idx="28"/>
          </p:nvPr>
        </p:nvSpPr>
        <p:spPr>
          <a:xfrm>
            <a:off x="736600" y="1903300"/>
            <a:ext cx="2699774" cy="382699"/>
          </a:xfrm>
        </p:spPr>
        <p:txBody>
          <a:bodyPr/>
          <a:lstStyle/>
          <a:p>
            <a:r>
              <a:rPr lang="en-US" altLang="en-US" dirty="0"/>
              <a:t>expression for </a:t>
            </a:r>
            <a:r>
              <a:rPr lang="en-US" altLang="en-US" i="1" dirty="0"/>
              <a:t>e</a:t>
            </a:r>
            <a:r>
              <a:rPr lang="en-US" altLang="en-US" dirty="0"/>
              <a:t> is</a:t>
            </a:r>
            <a:endParaRPr lang="en-US" dirty="0"/>
          </a:p>
        </p:txBody>
      </p:sp>
      <p:graphicFrame>
        <p:nvGraphicFramePr>
          <p:cNvPr id="20" name="Content Placeholder 19" descr="Equation label 6. e = lim_(n right arrow infinity) (1 + (1∕n)^n)&#10;">
            <a:extLst>
              <a:ext uri="{FF2B5EF4-FFF2-40B4-BE49-F238E27FC236}">
                <a16:creationId xmlns="" xmlns:a16="http://schemas.microsoft.com/office/drawing/2014/main" id="{18814601-6156-44B9-8093-E1E4BF906FB1}"/>
              </a:ext>
            </a:extLst>
          </p:cNvPr>
          <p:cNvGraphicFramePr>
            <a:graphicFrameLocks noGrp="1" noChangeAspect="1"/>
          </p:cNvGraphicFramePr>
          <p:nvPr>
            <p:ph sz="quarter" idx="29"/>
            <p:extLst>
              <p:ext uri="{D42A27DB-BD31-4B8C-83A1-F6EECF244321}">
                <p14:modId xmlns:p14="http://schemas.microsoft.com/office/powerpoint/2010/main" val="3148758929"/>
              </p:ext>
            </p:extLst>
          </p:nvPr>
        </p:nvGraphicFramePr>
        <p:xfrm>
          <a:off x="4467225" y="2482850"/>
          <a:ext cx="3251200" cy="973138"/>
        </p:xfrm>
        <a:graphic>
          <a:graphicData uri="http://schemas.openxmlformats.org/presentationml/2006/ole">
            <mc:AlternateContent xmlns:mc="http://schemas.openxmlformats.org/markup-compatibility/2006">
              <mc:Choice xmlns:v="urn:schemas-microsoft-com:vml" Requires="v">
                <p:oleObj spid="_x0000_s510221" name="Equation" r:id="rId7" imgW="2971800" imgH="888840" progId="Equation.DSMT4">
                  <p:embed/>
                </p:oleObj>
              </mc:Choice>
              <mc:Fallback>
                <p:oleObj name="Equation" r:id="rId7" imgW="2971800" imgH="888840" progId="Equation.DSMT4">
                  <p:embed/>
                  <p:pic>
                    <p:nvPicPr>
                      <p:cNvPr id="19" name="Object 18">
                        <a:extLst>
                          <a:ext uri="{FF2B5EF4-FFF2-40B4-BE49-F238E27FC236}">
                            <a16:creationId xmlns="" xmlns:a16="http://schemas.microsoft.com/office/drawing/2014/main" id="{5EC9925B-1897-49A1-9F50-3E23EDEC7C4E}"/>
                          </a:ext>
                        </a:extLst>
                      </p:cNvPr>
                      <p:cNvPicPr/>
                      <p:nvPr/>
                    </p:nvPicPr>
                    <p:blipFill>
                      <a:blip r:embed="rId8"/>
                      <a:stretch>
                        <a:fillRect/>
                      </a:stretch>
                    </p:blipFill>
                    <p:spPr>
                      <a:xfrm>
                        <a:off x="4467225" y="2482850"/>
                        <a:ext cx="3251200" cy="973138"/>
                      </a:xfrm>
                      <a:prstGeom prst="rect">
                        <a:avLst/>
                      </a:prstGeom>
                    </p:spPr>
                  </p:pic>
                </p:oleObj>
              </mc:Fallback>
            </mc:AlternateContent>
          </a:graphicData>
        </a:graphic>
      </p:graphicFrame>
    </p:spTree>
    <p:extLst>
      <p:ext uri="{BB962C8B-B14F-4D97-AF65-F5344CB8AC3E}">
        <p14:creationId xmlns:p14="http://schemas.microsoft.com/office/powerpoint/2010/main" val="377831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Derivatives of Inverse Trigonometric Functions</a:t>
            </a:r>
            <a:endParaRPr lang="en-IN" sz="4000" dirty="0">
              <a:solidFill>
                <a:srgbClr val="0079C2"/>
              </a:solidFill>
            </a:endParaRPr>
          </a:p>
        </p:txBody>
      </p:sp>
    </p:spTree>
    <p:extLst>
      <p:ext uri="{BB962C8B-B14F-4D97-AF65-F5344CB8AC3E}">
        <p14:creationId xmlns:p14="http://schemas.microsoft.com/office/powerpoint/2010/main" val="352256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74CC1-E870-4411-A423-F658BD54498D}"/>
              </a:ext>
            </a:extLst>
          </p:cNvPr>
          <p:cNvSpPr>
            <a:spLocks noGrp="1"/>
          </p:cNvSpPr>
          <p:nvPr>
            <p:ph type="title"/>
          </p:nvPr>
        </p:nvSpPr>
        <p:spPr>
          <a:xfrm>
            <a:off x="838200" y="397209"/>
            <a:ext cx="10838688" cy="672105"/>
          </a:xfrm>
        </p:spPr>
        <p:txBody>
          <a:bodyPr/>
          <a:lstStyle/>
          <a:p>
            <a:r>
              <a:rPr lang="en-IN" sz="3500" dirty="0"/>
              <a:t>Derivatives of Inverse Trigonometric Functions (1 of 4)</a:t>
            </a:r>
          </a:p>
        </p:txBody>
      </p:sp>
      <p:sp>
        <p:nvSpPr>
          <p:cNvPr id="3" name="Content Placeholder 2">
            <a:extLst>
              <a:ext uri="{FF2B5EF4-FFF2-40B4-BE49-F238E27FC236}">
                <a16:creationId xmlns="" xmlns:a16="http://schemas.microsoft.com/office/drawing/2014/main" id="{458D678A-401D-4C08-8FCD-6028742DC437}"/>
              </a:ext>
            </a:extLst>
          </p:cNvPr>
          <p:cNvSpPr>
            <a:spLocks noGrp="1"/>
          </p:cNvSpPr>
          <p:nvPr>
            <p:ph sz="quarter" idx="23"/>
          </p:nvPr>
        </p:nvSpPr>
        <p:spPr>
          <a:xfrm>
            <a:off x="736600" y="1289050"/>
            <a:ext cx="7108952" cy="347726"/>
          </a:xfrm>
        </p:spPr>
        <p:txBody>
          <a:bodyPr/>
          <a:lstStyle/>
          <a:p>
            <a:r>
              <a:rPr lang="en-IN" altLang="en-US" dirty="0"/>
              <a:t>We know that the definition of the arcsine function:</a:t>
            </a:r>
            <a:endParaRPr lang="en-IN" dirty="0"/>
          </a:p>
        </p:txBody>
      </p:sp>
      <p:graphicFrame>
        <p:nvGraphicFramePr>
          <p:cNvPr id="20" name="Content Placeholder 19" descr="y = sin^(negative 1) (x) means sin (y) = x and negative (pi∕2) &lt;= y &lt;= (pi∕2)">
            <a:extLst>
              <a:ext uri="{FF2B5EF4-FFF2-40B4-BE49-F238E27FC236}">
                <a16:creationId xmlns="" xmlns:a16="http://schemas.microsoft.com/office/drawing/2014/main" id="{52401311-72A3-4A10-B201-00D35F5733F6}"/>
              </a:ext>
            </a:extLst>
          </p:cNvPr>
          <p:cNvGraphicFramePr>
            <a:graphicFrameLocks noGrp="1" noChangeAspect="1"/>
          </p:cNvGraphicFramePr>
          <p:nvPr>
            <p:ph sz="quarter" idx="24"/>
            <p:extLst>
              <p:ext uri="{D42A27DB-BD31-4B8C-83A1-F6EECF244321}">
                <p14:modId xmlns:p14="http://schemas.microsoft.com/office/powerpoint/2010/main" val="884649114"/>
              </p:ext>
            </p:extLst>
          </p:nvPr>
        </p:nvGraphicFramePr>
        <p:xfrm>
          <a:off x="2994969" y="1865721"/>
          <a:ext cx="6525148" cy="720801"/>
        </p:xfrm>
        <a:graphic>
          <a:graphicData uri="http://schemas.openxmlformats.org/presentationml/2006/ole">
            <mc:AlternateContent xmlns:mc="http://schemas.openxmlformats.org/markup-compatibility/2006">
              <mc:Choice xmlns:v="urn:schemas-microsoft-com:vml" Requires="v">
                <p:oleObj spid="_x0000_s512122" name="Equation" r:id="rId3" imgW="6553080" imgH="723600" progId="Equation.DSMT4">
                  <p:embed/>
                </p:oleObj>
              </mc:Choice>
              <mc:Fallback>
                <p:oleObj name="Equation" r:id="rId3" imgW="6553080" imgH="723600" progId="Equation.DSMT4">
                  <p:embed/>
                  <p:pic>
                    <p:nvPicPr>
                      <p:cNvPr id="20" name="Content Placeholder 19" descr="y = sin^negative 1(x) means sin(y) = x and negative (pi/2) &lt;= y &lt;= (pi/2)">
                        <a:extLst>
                          <a:ext uri="{FF2B5EF4-FFF2-40B4-BE49-F238E27FC236}">
                            <a16:creationId xmlns="" xmlns:a16="http://schemas.microsoft.com/office/drawing/2014/main" id="{52401311-72A3-4A10-B201-00D35F5733F6}"/>
                          </a:ext>
                        </a:extLst>
                      </p:cNvPr>
                      <p:cNvPicPr/>
                      <p:nvPr/>
                    </p:nvPicPr>
                    <p:blipFill>
                      <a:blip r:embed="rId4"/>
                      <a:stretch>
                        <a:fillRect/>
                      </a:stretch>
                    </p:blipFill>
                    <p:spPr>
                      <a:xfrm>
                        <a:off x="2994969" y="1865721"/>
                        <a:ext cx="6525148" cy="720801"/>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964AA5BE-F84D-42CE-AB2B-7E0C4B7A8071}"/>
              </a:ext>
            </a:extLst>
          </p:cNvPr>
          <p:cNvSpPr>
            <a:spLocks noGrp="1"/>
          </p:cNvSpPr>
          <p:nvPr>
            <p:ph sz="quarter" idx="25"/>
          </p:nvPr>
        </p:nvSpPr>
        <p:spPr>
          <a:xfrm>
            <a:off x="736599" y="2815466"/>
            <a:ext cx="10712449" cy="347727"/>
          </a:xfrm>
        </p:spPr>
        <p:txBody>
          <a:bodyPr/>
          <a:lstStyle/>
          <a:p>
            <a:r>
              <a:rPr lang="en-IN" altLang="en-US" dirty="0"/>
              <a:t>Differentiating sin </a:t>
            </a:r>
            <a:r>
              <a:rPr lang="en-IN" altLang="en-US" i="1" dirty="0"/>
              <a:t>y</a:t>
            </a:r>
            <a:r>
              <a:rPr lang="en-IN" altLang="en-US" dirty="0"/>
              <a:t> = </a:t>
            </a:r>
            <a:r>
              <a:rPr lang="en-IN" altLang="en-US" i="1" dirty="0"/>
              <a:t>x </a:t>
            </a:r>
            <a:r>
              <a:rPr lang="en-IN" altLang="en-US" dirty="0"/>
              <a:t>implicitly with respect to </a:t>
            </a:r>
            <a:r>
              <a:rPr lang="en-IN" altLang="en-US" i="1" dirty="0"/>
              <a:t>x</a:t>
            </a:r>
            <a:r>
              <a:rPr lang="en-IN" altLang="en-US" dirty="0"/>
              <a:t>, we obtain</a:t>
            </a:r>
            <a:endParaRPr lang="en-IN" dirty="0"/>
          </a:p>
        </p:txBody>
      </p:sp>
      <p:graphicFrame>
        <p:nvGraphicFramePr>
          <p:cNvPr id="22" name="Content Placeholder 21" descr="cos (y) ((d y)∕(d x)) = 1 or ((d y)∕(d x)) = (1∕cos(y))&#10;">
            <a:extLst>
              <a:ext uri="{FF2B5EF4-FFF2-40B4-BE49-F238E27FC236}">
                <a16:creationId xmlns="" xmlns:a16="http://schemas.microsoft.com/office/drawing/2014/main" id="{95E8B1A7-9728-47CF-AFE9-7701F861645B}"/>
              </a:ext>
            </a:extLst>
          </p:cNvPr>
          <p:cNvGraphicFramePr>
            <a:graphicFrameLocks noGrp="1" noChangeAspect="1"/>
          </p:cNvGraphicFramePr>
          <p:nvPr>
            <p:ph sz="quarter" idx="26"/>
            <p:extLst>
              <p:ext uri="{D42A27DB-BD31-4B8C-83A1-F6EECF244321}">
                <p14:modId xmlns:p14="http://schemas.microsoft.com/office/powerpoint/2010/main" val="193844745"/>
              </p:ext>
            </p:extLst>
          </p:nvPr>
        </p:nvGraphicFramePr>
        <p:xfrm>
          <a:off x="4181272" y="3498737"/>
          <a:ext cx="3797581" cy="764448"/>
        </p:xfrm>
        <a:graphic>
          <a:graphicData uri="http://schemas.openxmlformats.org/presentationml/2006/ole">
            <mc:AlternateContent xmlns:mc="http://schemas.openxmlformats.org/markup-compatibility/2006">
              <mc:Choice xmlns:v="urn:schemas-microsoft-com:vml" Requires="v">
                <p:oleObj spid="_x0000_s512123" name="Equation" r:id="rId5" imgW="3911400" imgH="787320" progId="Equation.DSMT4">
                  <p:embed/>
                </p:oleObj>
              </mc:Choice>
              <mc:Fallback>
                <p:oleObj name="Equation" r:id="rId5" imgW="3911400" imgH="787320" progId="Equation.DSMT4">
                  <p:embed/>
                  <p:pic>
                    <p:nvPicPr>
                      <p:cNvPr id="22" name="Content Placeholder 21" descr="cos (y) ((d y)/(d x))= 1 or ((d y)/(d x)) = (1/cos(y))&#10;">
                        <a:extLst>
                          <a:ext uri="{FF2B5EF4-FFF2-40B4-BE49-F238E27FC236}">
                            <a16:creationId xmlns="" xmlns:a16="http://schemas.microsoft.com/office/drawing/2014/main" id="{95E8B1A7-9728-47CF-AFE9-7701F861645B}"/>
                          </a:ext>
                        </a:extLst>
                      </p:cNvPr>
                      <p:cNvPicPr/>
                      <p:nvPr/>
                    </p:nvPicPr>
                    <p:blipFill>
                      <a:blip r:embed="rId6"/>
                      <a:stretch>
                        <a:fillRect/>
                      </a:stretch>
                    </p:blipFill>
                    <p:spPr>
                      <a:xfrm>
                        <a:off x="4181272" y="3498737"/>
                        <a:ext cx="3797581" cy="764448"/>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84A6A6DB-E5B0-4C1D-98E4-6B1BFA9E1FAA}"/>
              </a:ext>
            </a:extLst>
          </p:cNvPr>
          <p:cNvSpPr>
            <a:spLocks noGrp="1"/>
          </p:cNvSpPr>
          <p:nvPr>
            <p:ph sz="quarter" idx="27"/>
          </p:nvPr>
        </p:nvSpPr>
        <p:spPr>
          <a:xfrm>
            <a:off x="736600" y="4679409"/>
            <a:ext cx="689864" cy="312982"/>
          </a:xfrm>
        </p:spPr>
        <p:txBody>
          <a:bodyPr/>
          <a:lstStyle/>
          <a:p>
            <a:r>
              <a:rPr lang="en-US" altLang="en-US" dirty="0"/>
              <a:t>Now</a:t>
            </a:r>
            <a:endParaRPr lang="en-IN" dirty="0"/>
          </a:p>
        </p:txBody>
      </p:sp>
      <p:graphicFrame>
        <p:nvGraphicFramePr>
          <p:cNvPr id="24" name="Content Placeholder 23" descr="cos y &gt; = 0, since (negative ((pi)∕2))) &lt; = y &lt; = ((pi)∕2), so">
            <a:extLst>
              <a:ext uri="{FF2B5EF4-FFF2-40B4-BE49-F238E27FC236}">
                <a16:creationId xmlns="" xmlns:a16="http://schemas.microsoft.com/office/drawing/2014/main" id="{CBDC848E-3A23-4FFD-8820-190F3129E94E}"/>
              </a:ext>
            </a:extLst>
          </p:cNvPr>
          <p:cNvGraphicFramePr>
            <a:graphicFrameLocks noGrp="1" noChangeAspect="1"/>
          </p:cNvGraphicFramePr>
          <p:nvPr>
            <p:ph sz="quarter" idx="28"/>
            <p:extLst>
              <p:ext uri="{D42A27DB-BD31-4B8C-83A1-F6EECF244321}">
                <p14:modId xmlns:p14="http://schemas.microsoft.com/office/powerpoint/2010/main" val="843878908"/>
              </p:ext>
            </p:extLst>
          </p:nvPr>
        </p:nvGraphicFramePr>
        <p:xfrm>
          <a:off x="1437970" y="4474761"/>
          <a:ext cx="4329323" cy="732259"/>
        </p:xfrm>
        <a:graphic>
          <a:graphicData uri="http://schemas.openxmlformats.org/presentationml/2006/ole">
            <mc:AlternateContent xmlns:mc="http://schemas.openxmlformats.org/markup-compatibility/2006">
              <mc:Choice xmlns:v="urn:schemas-microsoft-com:vml" Requires="v">
                <p:oleObj spid="_x0000_s512124" name="Equation" r:id="rId7" imgW="4279680" imgH="723600" progId="Equation.DSMT4">
                  <p:embed/>
                </p:oleObj>
              </mc:Choice>
              <mc:Fallback>
                <p:oleObj name="Equation" r:id="rId7" imgW="4279680" imgH="723600" progId="Equation.DSMT4">
                  <p:embed/>
                  <p:pic>
                    <p:nvPicPr>
                      <p:cNvPr id="24" name="Content Placeholder 23" descr="cos y &gt; = 0, since (negative ((pi)/2))) &lt; = y &lt; = ((pi)/2)&#10;">
                        <a:extLst>
                          <a:ext uri="{FF2B5EF4-FFF2-40B4-BE49-F238E27FC236}">
                            <a16:creationId xmlns="" xmlns:a16="http://schemas.microsoft.com/office/drawing/2014/main" id="{CBDC848E-3A23-4FFD-8820-190F3129E94E}"/>
                          </a:ext>
                        </a:extLst>
                      </p:cNvPr>
                      <p:cNvPicPr/>
                      <p:nvPr/>
                    </p:nvPicPr>
                    <p:blipFill>
                      <a:blip r:embed="rId8"/>
                      <a:stretch>
                        <a:fillRect/>
                      </a:stretch>
                    </p:blipFill>
                    <p:spPr>
                      <a:xfrm>
                        <a:off x="1437970" y="4474761"/>
                        <a:ext cx="4329323" cy="732259"/>
                      </a:xfrm>
                      <a:prstGeom prst="rect">
                        <a:avLst/>
                      </a:prstGeom>
                    </p:spPr>
                  </p:pic>
                </p:oleObj>
              </mc:Fallback>
            </mc:AlternateContent>
          </a:graphicData>
        </a:graphic>
      </p:graphicFrame>
      <p:graphicFrame>
        <p:nvGraphicFramePr>
          <p:cNvPr id="26" name="Content Placeholder 25" descr="cos (y) = (sqrt(1 minus sin^2(y)) = (sqrt (1 minus (x^2)). (Caption). (cos^2 y + sin^2 y = 1).">
            <a:extLst>
              <a:ext uri="{FF2B5EF4-FFF2-40B4-BE49-F238E27FC236}">
                <a16:creationId xmlns="" xmlns:a16="http://schemas.microsoft.com/office/drawing/2014/main" id="{EF69DFFB-AB80-4E70-8A34-B76586A4D23E}"/>
              </a:ext>
            </a:extLst>
          </p:cNvPr>
          <p:cNvGraphicFramePr>
            <a:graphicFrameLocks noGrp="1" noChangeAspect="1"/>
          </p:cNvGraphicFramePr>
          <p:nvPr>
            <p:ph sz="quarter" idx="29"/>
            <p:extLst>
              <p:ext uri="{D42A27DB-BD31-4B8C-83A1-F6EECF244321}">
                <p14:modId xmlns:p14="http://schemas.microsoft.com/office/powerpoint/2010/main" val="2114100182"/>
              </p:ext>
            </p:extLst>
          </p:nvPr>
        </p:nvGraphicFramePr>
        <p:xfrm>
          <a:off x="3481555" y="5568950"/>
          <a:ext cx="6996112" cy="549275"/>
        </p:xfrm>
        <a:graphic>
          <a:graphicData uri="http://schemas.openxmlformats.org/presentationml/2006/ole">
            <mc:AlternateContent xmlns:mc="http://schemas.openxmlformats.org/markup-compatibility/2006">
              <mc:Choice xmlns:v="urn:schemas-microsoft-com:vml" Requires="v">
                <p:oleObj spid="_x0000_s512125" name="Equation" r:id="rId9" imgW="6146640" imgH="482400" progId="Equation.DSMT4">
                  <p:embed/>
                </p:oleObj>
              </mc:Choice>
              <mc:Fallback>
                <p:oleObj name="Equation" r:id="rId9" imgW="6146640" imgH="482400" progId="Equation.DSMT4">
                  <p:embed/>
                  <p:pic>
                    <p:nvPicPr>
                      <p:cNvPr id="26" name="Content Placeholder 25" descr="cos (y) = (sqrt(1 minus sin^2(y)) = (sqrt (1 minus (x^2))&#10;">
                        <a:extLst>
                          <a:ext uri="{FF2B5EF4-FFF2-40B4-BE49-F238E27FC236}">
                            <a16:creationId xmlns="" xmlns:a16="http://schemas.microsoft.com/office/drawing/2014/main" id="{EF69DFFB-AB80-4E70-8A34-B76586A4D23E}"/>
                          </a:ext>
                        </a:extLst>
                      </p:cNvPr>
                      <p:cNvPicPr/>
                      <p:nvPr/>
                    </p:nvPicPr>
                    <p:blipFill>
                      <a:blip r:embed="rId10"/>
                      <a:stretch>
                        <a:fillRect/>
                      </a:stretch>
                    </p:blipFill>
                    <p:spPr>
                      <a:xfrm>
                        <a:off x="3481555" y="5568950"/>
                        <a:ext cx="6996112" cy="549275"/>
                      </a:xfrm>
                      <a:prstGeom prst="rect">
                        <a:avLst/>
                      </a:prstGeom>
                    </p:spPr>
                  </p:pic>
                </p:oleObj>
              </mc:Fallback>
            </mc:AlternateContent>
          </a:graphicData>
        </a:graphic>
      </p:graphicFrame>
    </p:spTree>
    <p:extLst>
      <p:ext uri="{BB962C8B-B14F-4D97-AF65-F5344CB8AC3E}">
        <p14:creationId xmlns:p14="http://schemas.microsoft.com/office/powerpoint/2010/main" val="3812407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3.6</a:t>
            </a:r>
            <a:endParaRPr lang="en-IN" dirty="0"/>
          </a:p>
        </p:txBody>
      </p:sp>
      <p:sp>
        <p:nvSpPr>
          <p:cNvPr id="4" name="Text Placeholder 3"/>
          <p:cNvSpPr>
            <a:spLocks noGrp="1"/>
          </p:cNvSpPr>
          <p:nvPr>
            <p:ph type="body" sz="quarter" idx="11"/>
          </p:nvPr>
        </p:nvSpPr>
        <p:spPr/>
        <p:txBody>
          <a:bodyPr>
            <a:normAutofit/>
          </a:bodyPr>
          <a:lstStyle/>
          <a:p>
            <a:r>
              <a:rPr lang="en-IN" altLang="en-US" sz="3700" dirty="0"/>
              <a:t>Derivatives of Logarithmic and Inverse Trigonometric Functions</a:t>
            </a:r>
            <a:endParaRPr lang="en-IN" sz="3700" dirty="0"/>
          </a:p>
        </p:txBody>
      </p:sp>
      <p:sp>
        <p:nvSpPr>
          <p:cNvPr id="8" name="Content Placeholder 10"/>
          <p:cNvSpPr>
            <a:spLocks noGrp="1"/>
          </p:cNvSpPr>
          <p:nvPr>
            <p:ph sz="quarter" idx="12"/>
          </p:nvPr>
        </p:nvSpPr>
        <p:spPr/>
        <p:txBody>
          <a:bodyPr/>
          <a:lstStyle/>
          <a:p>
            <a:r>
              <a:rPr lang="en-IN"/>
              <a:t>Copyright © Cengage Learning. All rights reserved. </a:t>
            </a:r>
            <a:endParaRPr lang="en-IN" dirty="0"/>
          </a:p>
        </p:txBody>
      </p:sp>
    </p:spTree>
    <p:extLst>
      <p:ext uri="{BB962C8B-B14F-4D97-AF65-F5344CB8AC3E}">
        <p14:creationId xmlns:p14="http://schemas.microsoft.com/office/powerpoint/2010/main" val="360125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6D0BF646-3022-4341-A2F5-B52B344C2F7A}"/>
              </a:ext>
            </a:extLst>
          </p:cNvPr>
          <p:cNvSpPr>
            <a:spLocks noGrp="1"/>
          </p:cNvSpPr>
          <p:nvPr>
            <p:ph type="title"/>
          </p:nvPr>
        </p:nvSpPr>
        <p:spPr>
          <a:xfrm>
            <a:off x="838200" y="397209"/>
            <a:ext cx="10838688" cy="672105"/>
          </a:xfrm>
        </p:spPr>
        <p:txBody>
          <a:bodyPr/>
          <a:lstStyle/>
          <a:p>
            <a:r>
              <a:rPr lang="en-IN" sz="3500" dirty="0"/>
              <a:t>Derivatives of Inverse Trigonometric Functions (2 of 4)</a:t>
            </a:r>
          </a:p>
        </p:txBody>
      </p:sp>
      <p:sp>
        <p:nvSpPr>
          <p:cNvPr id="3" name="Content Placeholder 2">
            <a:extLst>
              <a:ext uri="{FF2B5EF4-FFF2-40B4-BE49-F238E27FC236}">
                <a16:creationId xmlns="" xmlns:a16="http://schemas.microsoft.com/office/drawing/2014/main" id="{1F19A401-04AF-49BC-9F46-8B9DF9EF4949}"/>
              </a:ext>
            </a:extLst>
          </p:cNvPr>
          <p:cNvSpPr>
            <a:spLocks noGrp="1"/>
          </p:cNvSpPr>
          <p:nvPr>
            <p:ph sz="quarter" idx="23"/>
          </p:nvPr>
        </p:nvSpPr>
        <p:spPr>
          <a:xfrm>
            <a:off x="736600" y="1443628"/>
            <a:ext cx="1439672" cy="296699"/>
          </a:xfrm>
        </p:spPr>
        <p:txBody>
          <a:bodyPr/>
          <a:lstStyle/>
          <a:p>
            <a:r>
              <a:rPr lang="en-US" altLang="en-US" dirty="0"/>
              <a:t>Therefore</a:t>
            </a:r>
            <a:endParaRPr lang="en-IN" dirty="0"/>
          </a:p>
        </p:txBody>
      </p:sp>
      <p:graphicFrame>
        <p:nvGraphicFramePr>
          <p:cNvPr id="12" name="Content Placeholder 11" descr="(Item 1). ((d y)∕(d x)) = (1∕cos (y)) = (1∕(sqrt(1 minus (x^2))))&#10;(Item 2). (d∕(d x)) (sin^(negative(1))(x))) = (1∕(sqrt(1 minus (x^2))))">
            <a:extLst>
              <a:ext uri="{FF2B5EF4-FFF2-40B4-BE49-F238E27FC236}">
                <a16:creationId xmlns="" xmlns:a16="http://schemas.microsoft.com/office/drawing/2014/main" id="{AE5B21F6-5AC8-486F-9A36-1A82560C8108}"/>
              </a:ext>
            </a:extLst>
          </p:cNvPr>
          <p:cNvGraphicFramePr>
            <a:graphicFrameLocks noGrp="1" noChangeAspect="1"/>
          </p:cNvGraphicFramePr>
          <p:nvPr>
            <p:ph sz="quarter" idx="24"/>
            <p:extLst>
              <p:ext uri="{D42A27DB-BD31-4B8C-83A1-F6EECF244321}">
                <p14:modId xmlns:p14="http://schemas.microsoft.com/office/powerpoint/2010/main" val="1994453997"/>
              </p:ext>
            </p:extLst>
          </p:nvPr>
        </p:nvGraphicFramePr>
        <p:xfrm>
          <a:off x="4656548" y="1614836"/>
          <a:ext cx="2671386" cy="1643931"/>
        </p:xfrm>
        <a:graphic>
          <a:graphicData uri="http://schemas.openxmlformats.org/presentationml/2006/ole">
            <mc:AlternateContent xmlns:mc="http://schemas.openxmlformats.org/markup-compatibility/2006">
              <mc:Choice xmlns:v="urn:schemas-microsoft-com:vml" Requires="v">
                <p:oleObj spid="_x0000_s513116" name="Equation" r:id="rId3" imgW="2806560" imgH="1726920" progId="Equation.DSMT4">
                  <p:embed/>
                </p:oleObj>
              </mc:Choice>
              <mc:Fallback>
                <p:oleObj name="Equation" r:id="rId3" imgW="2806560" imgH="1726920" progId="Equation.DSMT4">
                  <p:embed/>
                  <p:pic>
                    <p:nvPicPr>
                      <p:cNvPr id="12" name="Content Placeholder 11" descr="((d y)/(d x)) = (1/cos (y)) = (1/(sqrt(1 minus (x^2))))&#10;(d/(d x)) (sin^(negative(1))(x))) = (1/(sqrt(1 minus (x^2))))&#10;">
                        <a:extLst>
                          <a:ext uri="{FF2B5EF4-FFF2-40B4-BE49-F238E27FC236}">
                            <a16:creationId xmlns="" xmlns:a16="http://schemas.microsoft.com/office/drawing/2014/main" id="{AE5B21F6-5AC8-486F-9A36-1A82560C8108}"/>
                          </a:ext>
                        </a:extLst>
                      </p:cNvPr>
                      <p:cNvPicPr/>
                      <p:nvPr/>
                    </p:nvPicPr>
                    <p:blipFill>
                      <a:blip r:embed="rId4"/>
                      <a:stretch>
                        <a:fillRect/>
                      </a:stretch>
                    </p:blipFill>
                    <p:spPr>
                      <a:xfrm>
                        <a:off x="4656548" y="1614836"/>
                        <a:ext cx="2671386" cy="1643931"/>
                      </a:xfrm>
                      <a:prstGeom prst="rect">
                        <a:avLst/>
                      </a:prstGeom>
                    </p:spPr>
                  </p:pic>
                </p:oleObj>
              </mc:Fallback>
            </mc:AlternateContent>
          </a:graphicData>
        </a:graphic>
      </p:graphicFrame>
      <p:sp>
        <p:nvSpPr>
          <p:cNvPr id="6" name="Content Placeholder 5">
            <a:extLst>
              <a:ext uri="{FF2B5EF4-FFF2-40B4-BE49-F238E27FC236}">
                <a16:creationId xmlns="" xmlns:a16="http://schemas.microsoft.com/office/drawing/2014/main" id="{77D957CF-E7F3-4023-9693-0F5E26A92DF9}"/>
              </a:ext>
            </a:extLst>
          </p:cNvPr>
          <p:cNvSpPr>
            <a:spLocks noGrp="1"/>
          </p:cNvSpPr>
          <p:nvPr>
            <p:ph sz="quarter" idx="26"/>
          </p:nvPr>
        </p:nvSpPr>
        <p:spPr>
          <a:xfrm>
            <a:off x="736600" y="3777002"/>
            <a:ext cx="10712450" cy="296699"/>
          </a:xfrm>
        </p:spPr>
        <p:txBody>
          <a:bodyPr/>
          <a:lstStyle/>
          <a:p>
            <a:r>
              <a:rPr lang="en-IN" altLang="en-US" dirty="0"/>
              <a:t>The formula for the derivative of the arctangent function is derived in a similar</a:t>
            </a:r>
            <a:endParaRPr lang="en-IN" dirty="0"/>
          </a:p>
        </p:txBody>
      </p:sp>
      <p:sp>
        <p:nvSpPr>
          <p:cNvPr id="7" name="Content Placeholder 6">
            <a:extLst>
              <a:ext uri="{FF2B5EF4-FFF2-40B4-BE49-F238E27FC236}">
                <a16:creationId xmlns="" xmlns:a16="http://schemas.microsoft.com/office/drawing/2014/main" id="{D30805FF-1797-4EFF-8FA5-987798E2E9B1}"/>
              </a:ext>
            </a:extLst>
          </p:cNvPr>
          <p:cNvSpPr>
            <a:spLocks noGrp="1"/>
          </p:cNvSpPr>
          <p:nvPr>
            <p:ph sz="quarter" idx="27"/>
          </p:nvPr>
        </p:nvSpPr>
        <p:spPr>
          <a:xfrm>
            <a:off x="736600" y="4191931"/>
            <a:ext cx="936752" cy="385361"/>
          </a:xfrm>
        </p:spPr>
        <p:txBody>
          <a:bodyPr/>
          <a:lstStyle/>
          <a:p>
            <a:r>
              <a:rPr lang="en-IN" altLang="en-US" dirty="0"/>
              <a:t>way. If</a:t>
            </a:r>
            <a:endParaRPr lang="en-IN" dirty="0"/>
          </a:p>
        </p:txBody>
      </p:sp>
      <p:graphicFrame>
        <p:nvGraphicFramePr>
          <p:cNvPr id="16" name="Content Placeholder 15" descr="y = tan^(negative 1) (x),">
            <a:extLst>
              <a:ext uri="{FF2B5EF4-FFF2-40B4-BE49-F238E27FC236}">
                <a16:creationId xmlns="" xmlns:a16="http://schemas.microsoft.com/office/drawing/2014/main" id="{D251C5F2-798E-4D13-A0BE-EE4F9DCD28DC}"/>
              </a:ext>
            </a:extLst>
          </p:cNvPr>
          <p:cNvGraphicFramePr>
            <a:graphicFrameLocks noGrp="1" noChangeAspect="1"/>
          </p:cNvGraphicFramePr>
          <p:nvPr>
            <p:ph sz="quarter" idx="28"/>
            <p:extLst>
              <p:ext uri="{D42A27DB-BD31-4B8C-83A1-F6EECF244321}">
                <p14:modId xmlns:p14="http://schemas.microsoft.com/office/powerpoint/2010/main" val="59925960"/>
              </p:ext>
            </p:extLst>
          </p:nvPr>
        </p:nvGraphicFramePr>
        <p:xfrm>
          <a:off x="1687085" y="4110858"/>
          <a:ext cx="1504755" cy="405629"/>
        </p:xfrm>
        <a:graphic>
          <a:graphicData uri="http://schemas.openxmlformats.org/presentationml/2006/ole">
            <mc:AlternateContent xmlns:mc="http://schemas.openxmlformats.org/markup-compatibility/2006">
              <mc:Choice xmlns:v="urn:schemas-microsoft-com:vml" Requires="v">
                <p:oleObj spid="_x0000_s513117" name="Equation" r:id="rId5" imgW="1460160" imgH="393480" progId="Equation.DSMT4">
                  <p:embed/>
                </p:oleObj>
              </mc:Choice>
              <mc:Fallback>
                <p:oleObj name="Equation" r:id="rId5" imgW="1460160" imgH="393480" progId="Equation.DSMT4">
                  <p:embed/>
                  <p:pic>
                    <p:nvPicPr>
                      <p:cNvPr id="16" name="Content Placeholder 15" descr="y = tan^negative 1 (x)">
                        <a:extLst>
                          <a:ext uri="{FF2B5EF4-FFF2-40B4-BE49-F238E27FC236}">
                            <a16:creationId xmlns="" xmlns:a16="http://schemas.microsoft.com/office/drawing/2014/main" id="{D251C5F2-798E-4D13-A0BE-EE4F9DCD28DC}"/>
                          </a:ext>
                        </a:extLst>
                      </p:cNvPr>
                      <p:cNvPicPr/>
                      <p:nvPr/>
                    </p:nvPicPr>
                    <p:blipFill>
                      <a:blip r:embed="rId6"/>
                      <a:stretch>
                        <a:fillRect/>
                      </a:stretch>
                    </p:blipFill>
                    <p:spPr>
                      <a:xfrm>
                        <a:off x="1687085" y="4110858"/>
                        <a:ext cx="1504755" cy="405629"/>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FA6B7051-54C5-47D8-8BD9-7E88A3AA1C0D}"/>
              </a:ext>
            </a:extLst>
          </p:cNvPr>
          <p:cNvSpPr>
            <a:spLocks noGrp="1"/>
          </p:cNvSpPr>
          <p:nvPr>
            <p:ph sz="quarter" idx="29"/>
          </p:nvPr>
        </p:nvSpPr>
        <p:spPr>
          <a:xfrm>
            <a:off x="3263513" y="4183145"/>
            <a:ext cx="8175498" cy="327377"/>
          </a:xfrm>
        </p:spPr>
        <p:txBody>
          <a:bodyPr/>
          <a:lstStyle/>
          <a:p>
            <a:r>
              <a:rPr lang="en-IN" altLang="en-US" dirty="0"/>
              <a:t>then tan </a:t>
            </a:r>
            <a:r>
              <a:rPr lang="en-IN" altLang="en-US" i="1" dirty="0"/>
              <a:t>y</a:t>
            </a:r>
            <a:r>
              <a:rPr lang="en-IN" altLang="en-US" dirty="0"/>
              <a:t> = </a:t>
            </a:r>
            <a:r>
              <a:rPr lang="en-IN" altLang="en-US" i="1" dirty="0"/>
              <a:t>x</a:t>
            </a:r>
            <a:r>
              <a:rPr lang="en-IN" altLang="en-US" dirty="0"/>
              <a:t>. Differentiating tan </a:t>
            </a:r>
            <a:r>
              <a:rPr lang="en-IN" altLang="en-US" i="1" dirty="0"/>
              <a:t>y</a:t>
            </a:r>
            <a:r>
              <a:rPr lang="en-IN" altLang="en-US" dirty="0"/>
              <a:t> = </a:t>
            </a:r>
            <a:r>
              <a:rPr lang="en-IN" altLang="en-US" i="1" dirty="0"/>
              <a:t>x </a:t>
            </a:r>
            <a:r>
              <a:rPr lang="en-IN" altLang="en-US" dirty="0"/>
              <a:t>implicitly</a:t>
            </a:r>
            <a:endParaRPr lang="en-IN" dirty="0"/>
          </a:p>
        </p:txBody>
      </p:sp>
      <p:sp>
        <p:nvSpPr>
          <p:cNvPr id="10" name="Content Placeholder 9">
            <a:extLst>
              <a:ext uri="{FF2B5EF4-FFF2-40B4-BE49-F238E27FC236}">
                <a16:creationId xmlns="" xmlns:a16="http://schemas.microsoft.com/office/drawing/2014/main" id="{73EF85AB-9252-4969-A733-3E3217921CF3}"/>
              </a:ext>
            </a:extLst>
          </p:cNvPr>
          <p:cNvSpPr>
            <a:spLocks noGrp="1"/>
          </p:cNvSpPr>
          <p:nvPr>
            <p:ph sz="quarter" idx="30"/>
          </p:nvPr>
        </p:nvSpPr>
        <p:spPr>
          <a:xfrm>
            <a:off x="736600" y="4570505"/>
            <a:ext cx="10718800" cy="310948"/>
          </a:xfrm>
        </p:spPr>
        <p:txBody>
          <a:bodyPr/>
          <a:lstStyle/>
          <a:p>
            <a:r>
              <a:rPr lang="en-IN" altLang="en-US" dirty="0"/>
              <a:t>with respect to </a:t>
            </a:r>
            <a:r>
              <a:rPr lang="en-IN" altLang="en-US" i="1" dirty="0"/>
              <a:t>x</a:t>
            </a:r>
            <a:r>
              <a:rPr lang="en-IN" altLang="en-US" dirty="0"/>
              <a:t>, we have</a:t>
            </a:r>
            <a:endParaRPr lang="en-IN" dirty="0"/>
          </a:p>
        </p:txBody>
      </p:sp>
      <p:graphicFrame>
        <p:nvGraphicFramePr>
          <p:cNvPr id="14" name="Content Placeholder 13" descr="(sce^2)(y) ((d y)∕(d x)) = 1">
            <a:extLst>
              <a:ext uri="{FF2B5EF4-FFF2-40B4-BE49-F238E27FC236}">
                <a16:creationId xmlns="" xmlns:a16="http://schemas.microsoft.com/office/drawing/2014/main" id="{DB4A3693-F5A3-442A-B9E3-87A7F9DF019E}"/>
              </a:ext>
            </a:extLst>
          </p:cNvPr>
          <p:cNvGraphicFramePr>
            <a:graphicFrameLocks noGrp="1" noChangeAspect="1"/>
          </p:cNvGraphicFramePr>
          <p:nvPr>
            <p:ph sz="quarter" idx="25"/>
            <p:extLst>
              <p:ext uri="{D42A27DB-BD31-4B8C-83A1-F6EECF244321}">
                <p14:modId xmlns:p14="http://schemas.microsoft.com/office/powerpoint/2010/main" val="3198417146"/>
              </p:ext>
            </p:extLst>
          </p:nvPr>
        </p:nvGraphicFramePr>
        <p:xfrm>
          <a:off x="5233137" y="5252535"/>
          <a:ext cx="1725727" cy="723899"/>
        </p:xfrm>
        <a:graphic>
          <a:graphicData uri="http://schemas.openxmlformats.org/presentationml/2006/ole">
            <mc:AlternateContent xmlns:mc="http://schemas.openxmlformats.org/markup-compatibility/2006">
              <mc:Choice xmlns:v="urn:schemas-microsoft-com:vml" Requires="v">
                <p:oleObj spid="_x0000_s513118" name="Equation" r:id="rId7" imgW="1752480" imgH="736560" progId="Equation.DSMT4">
                  <p:embed/>
                </p:oleObj>
              </mc:Choice>
              <mc:Fallback>
                <p:oleObj name="Equation" r:id="rId7" imgW="1752480" imgH="736560" progId="Equation.DSMT4">
                  <p:embed/>
                  <p:pic>
                    <p:nvPicPr>
                      <p:cNvPr id="14" name="Content Placeholder 13" descr="(sce^2)(y) ((d y)/(d x)) = 1&#10;">
                        <a:extLst>
                          <a:ext uri="{FF2B5EF4-FFF2-40B4-BE49-F238E27FC236}">
                            <a16:creationId xmlns="" xmlns:a16="http://schemas.microsoft.com/office/drawing/2014/main" id="{DB4A3693-F5A3-442A-B9E3-87A7F9DF019E}"/>
                          </a:ext>
                        </a:extLst>
                      </p:cNvPr>
                      <p:cNvPicPr/>
                      <p:nvPr/>
                    </p:nvPicPr>
                    <p:blipFill>
                      <a:blip r:embed="rId8"/>
                      <a:stretch>
                        <a:fillRect/>
                      </a:stretch>
                    </p:blipFill>
                    <p:spPr>
                      <a:xfrm>
                        <a:off x="5233137" y="5252535"/>
                        <a:ext cx="1725727" cy="723899"/>
                      </a:xfrm>
                      <a:prstGeom prst="rect">
                        <a:avLst/>
                      </a:prstGeom>
                    </p:spPr>
                  </p:pic>
                </p:oleObj>
              </mc:Fallback>
            </mc:AlternateContent>
          </a:graphicData>
        </a:graphic>
      </p:graphicFrame>
    </p:spTree>
    <p:extLst>
      <p:ext uri="{BB962C8B-B14F-4D97-AF65-F5344CB8AC3E}">
        <p14:creationId xmlns:p14="http://schemas.microsoft.com/office/powerpoint/2010/main" val="230653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417C4F96-991B-4A84-8C54-BF411B73E133}"/>
              </a:ext>
            </a:extLst>
          </p:cNvPr>
          <p:cNvSpPr>
            <a:spLocks noGrp="1"/>
          </p:cNvSpPr>
          <p:nvPr>
            <p:ph type="title"/>
          </p:nvPr>
        </p:nvSpPr>
        <p:spPr>
          <a:xfrm>
            <a:off x="838200" y="397209"/>
            <a:ext cx="10838688" cy="672105"/>
          </a:xfrm>
        </p:spPr>
        <p:txBody>
          <a:bodyPr/>
          <a:lstStyle/>
          <a:p>
            <a:r>
              <a:rPr lang="en-IN" sz="3500" dirty="0"/>
              <a:t>Derivatives of Inverse Trigonometric Functions (3 of 4)</a:t>
            </a:r>
          </a:p>
        </p:txBody>
      </p:sp>
      <p:graphicFrame>
        <p:nvGraphicFramePr>
          <p:cNvPr id="8" name="Content Placeholder 7" descr="((d y)∕(d x)) = 1∕((sec^2)(y)) = 1∕(1 + (tan^2)(y)) = 1∕(1 + (x^2)))">
            <a:extLst>
              <a:ext uri="{FF2B5EF4-FFF2-40B4-BE49-F238E27FC236}">
                <a16:creationId xmlns="" xmlns:a16="http://schemas.microsoft.com/office/drawing/2014/main" id="{AF8272CB-E7E3-4CAB-A3E8-CDD7D4D51CEF}"/>
              </a:ext>
            </a:extLst>
          </p:cNvPr>
          <p:cNvGraphicFramePr>
            <a:graphicFrameLocks noGrp="1" noChangeAspect="1"/>
          </p:cNvGraphicFramePr>
          <p:nvPr>
            <p:ph sz="quarter" idx="23"/>
            <p:extLst>
              <p:ext uri="{D42A27DB-BD31-4B8C-83A1-F6EECF244321}">
                <p14:modId xmlns:p14="http://schemas.microsoft.com/office/powerpoint/2010/main" val="2698070952"/>
              </p:ext>
            </p:extLst>
          </p:nvPr>
        </p:nvGraphicFramePr>
        <p:xfrm>
          <a:off x="4115837" y="1758500"/>
          <a:ext cx="4365708" cy="800810"/>
        </p:xfrm>
        <a:graphic>
          <a:graphicData uri="http://schemas.openxmlformats.org/presentationml/2006/ole">
            <mc:AlternateContent xmlns:mc="http://schemas.openxmlformats.org/markup-compatibility/2006">
              <mc:Choice xmlns:v="urn:schemas-microsoft-com:vml" Requires="v">
                <p:oleObj spid="_x0000_s514110" name="Equation" r:id="rId3" imgW="4292280" imgH="787320" progId="Equation.DSMT4">
                  <p:embed/>
                </p:oleObj>
              </mc:Choice>
              <mc:Fallback>
                <p:oleObj name="Equation" r:id="rId3" imgW="4292280" imgH="787320" progId="Equation.DSMT4">
                  <p:embed/>
                  <p:pic>
                    <p:nvPicPr>
                      <p:cNvPr id="8" name="Content Placeholder 7" descr="((d y)/(d x)) = (1/((sec^2)(y)) = (1/(1 + (tan^2)(y) = (1/(1 + (x^2)))">
                        <a:extLst>
                          <a:ext uri="{FF2B5EF4-FFF2-40B4-BE49-F238E27FC236}">
                            <a16:creationId xmlns="" xmlns:a16="http://schemas.microsoft.com/office/drawing/2014/main" id="{AF8272CB-E7E3-4CAB-A3E8-CDD7D4D51CEF}"/>
                          </a:ext>
                        </a:extLst>
                      </p:cNvPr>
                      <p:cNvPicPr/>
                      <p:nvPr/>
                    </p:nvPicPr>
                    <p:blipFill>
                      <a:blip r:embed="rId4"/>
                      <a:stretch>
                        <a:fillRect/>
                      </a:stretch>
                    </p:blipFill>
                    <p:spPr>
                      <a:xfrm>
                        <a:off x="4115837" y="1758500"/>
                        <a:ext cx="4365708" cy="800810"/>
                      </a:xfrm>
                      <a:prstGeom prst="rect">
                        <a:avLst/>
                      </a:prstGeom>
                    </p:spPr>
                  </p:pic>
                </p:oleObj>
              </mc:Fallback>
            </mc:AlternateContent>
          </a:graphicData>
        </a:graphic>
      </p:graphicFrame>
      <p:graphicFrame>
        <p:nvGraphicFramePr>
          <p:cNvPr id="10" name="Content Placeholder 9" descr="(d∕(d x))(tan^(negative 1)(x)) = 1∕(1 + (x^2))">
            <a:extLst>
              <a:ext uri="{FF2B5EF4-FFF2-40B4-BE49-F238E27FC236}">
                <a16:creationId xmlns="" xmlns:a16="http://schemas.microsoft.com/office/drawing/2014/main" id="{62E03E29-AFD7-45FA-BE0E-F0D8DBBF4283}"/>
              </a:ext>
            </a:extLst>
          </p:cNvPr>
          <p:cNvGraphicFramePr>
            <a:graphicFrameLocks noGrp="1" noChangeAspect="1"/>
          </p:cNvGraphicFramePr>
          <p:nvPr>
            <p:ph sz="quarter" idx="24"/>
            <p:extLst>
              <p:ext uri="{D42A27DB-BD31-4B8C-83A1-F6EECF244321}">
                <p14:modId xmlns:p14="http://schemas.microsoft.com/office/powerpoint/2010/main" val="3161018956"/>
              </p:ext>
            </p:extLst>
          </p:nvPr>
        </p:nvGraphicFramePr>
        <p:xfrm>
          <a:off x="4815706" y="3120382"/>
          <a:ext cx="2560589" cy="726328"/>
        </p:xfrm>
        <a:graphic>
          <a:graphicData uri="http://schemas.openxmlformats.org/presentationml/2006/ole">
            <mc:AlternateContent xmlns:mc="http://schemas.openxmlformats.org/markup-compatibility/2006">
              <mc:Choice xmlns:v="urn:schemas-microsoft-com:vml" Requires="v">
                <p:oleObj spid="_x0000_s514111" name="Equation" r:id="rId5" imgW="2552400" imgH="723600" progId="Equation.DSMT4">
                  <p:embed/>
                </p:oleObj>
              </mc:Choice>
              <mc:Fallback>
                <p:oleObj name="Equation" r:id="rId5" imgW="2552400" imgH="723600" progId="Equation.DSMT4">
                  <p:embed/>
                  <p:pic>
                    <p:nvPicPr>
                      <p:cNvPr id="10" name="Content Placeholder 9" descr="(d/(d x))((tan^(negative 1))(x)) = (1/(1 + (x^2))">
                        <a:extLst>
                          <a:ext uri="{FF2B5EF4-FFF2-40B4-BE49-F238E27FC236}">
                            <a16:creationId xmlns="" xmlns:a16="http://schemas.microsoft.com/office/drawing/2014/main" id="{62E03E29-AFD7-45FA-BE0E-F0D8DBBF4283}"/>
                          </a:ext>
                        </a:extLst>
                      </p:cNvPr>
                      <p:cNvPicPr/>
                      <p:nvPr/>
                    </p:nvPicPr>
                    <p:blipFill>
                      <a:blip r:embed="rId6"/>
                      <a:stretch>
                        <a:fillRect/>
                      </a:stretch>
                    </p:blipFill>
                    <p:spPr>
                      <a:xfrm>
                        <a:off x="4815706" y="3120382"/>
                        <a:ext cx="2560589" cy="726328"/>
                      </a:xfrm>
                      <a:prstGeom prst="rect">
                        <a:avLst/>
                      </a:prstGeom>
                    </p:spPr>
                  </p:pic>
                </p:oleObj>
              </mc:Fallback>
            </mc:AlternateContent>
          </a:graphicData>
        </a:graphic>
      </p:graphicFrame>
    </p:spTree>
    <p:extLst>
      <p:ext uri="{BB962C8B-B14F-4D97-AF65-F5344CB8AC3E}">
        <p14:creationId xmlns:p14="http://schemas.microsoft.com/office/powerpoint/2010/main" val="228469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C48CF3E4-7E89-487E-955F-6780F1851448}"/>
              </a:ext>
            </a:extLst>
          </p:cNvPr>
          <p:cNvSpPr>
            <a:spLocks noGrp="1"/>
          </p:cNvSpPr>
          <p:nvPr>
            <p:ph type="title"/>
          </p:nvPr>
        </p:nvSpPr>
        <p:spPr>
          <a:xfrm>
            <a:off x="838200" y="397209"/>
            <a:ext cx="10838688" cy="672105"/>
          </a:xfrm>
        </p:spPr>
        <p:txBody>
          <a:bodyPr/>
          <a:lstStyle/>
          <a:p>
            <a:r>
              <a:rPr lang="en-IN" sz="3500" dirty="0"/>
              <a:t>Derivatives of Inverse Trigonometric Functions (4 of 4)</a:t>
            </a:r>
          </a:p>
        </p:txBody>
      </p:sp>
      <p:sp>
        <p:nvSpPr>
          <p:cNvPr id="3" name="Content Placeholder 2">
            <a:extLst>
              <a:ext uri="{FF2B5EF4-FFF2-40B4-BE49-F238E27FC236}">
                <a16:creationId xmlns="" xmlns:a16="http://schemas.microsoft.com/office/drawing/2014/main" id="{AB21B4A8-D65F-431D-A218-08E290DA5E2A}"/>
              </a:ext>
            </a:extLst>
          </p:cNvPr>
          <p:cNvSpPr>
            <a:spLocks noGrp="1"/>
          </p:cNvSpPr>
          <p:nvPr>
            <p:ph sz="quarter" idx="23"/>
          </p:nvPr>
        </p:nvSpPr>
        <p:spPr>
          <a:xfrm>
            <a:off x="736600" y="1289050"/>
            <a:ext cx="10718800" cy="311150"/>
          </a:xfrm>
        </p:spPr>
        <p:txBody>
          <a:bodyPr/>
          <a:lstStyle/>
          <a:p>
            <a:r>
              <a:rPr lang="en-IN" altLang="en-US" dirty="0"/>
              <a:t>The derivatives of the remaining four are given in the following table.</a:t>
            </a:r>
            <a:endParaRPr lang="en-IN" dirty="0"/>
          </a:p>
        </p:txBody>
      </p:sp>
      <p:sp>
        <p:nvSpPr>
          <p:cNvPr id="4" name="Content Placeholder 3">
            <a:extLst>
              <a:ext uri="{FF2B5EF4-FFF2-40B4-BE49-F238E27FC236}">
                <a16:creationId xmlns="" xmlns:a16="http://schemas.microsoft.com/office/drawing/2014/main" id="{63AE0565-1A98-4901-A6F1-DD3990EF445E}"/>
              </a:ext>
            </a:extLst>
          </p:cNvPr>
          <p:cNvSpPr>
            <a:spLocks noGrp="1"/>
          </p:cNvSpPr>
          <p:nvPr>
            <p:ph sz="quarter" idx="24"/>
          </p:nvPr>
        </p:nvSpPr>
        <p:spPr>
          <a:xfrm>
            <a:off x="736600" y="1857375"/>
            <a:ext cx="10712450" cy="311150"/>
          </a:xfrm>
        </p:spPr>
        <p:txBody>
          <a:bodyPr/>
          <a:lstStyle/>
          <a:p>
            <a:r>
              <a:rPr lang="en-IN" altLang="en-US" b="1" dirty="0">
                <a:solidFill>
                  <a:srgbClr val="EF2E24"/>
                </a:solidFill>
              </a:rPr>
              <a:t>Derivatives of Inverse Trigonometric Functions</a:t>
            </a:r>
            <a:endParaRPr lang="en-IN" b="1" dirty="0">
              <a:solidFill>
                <a:srgbClr val="EF2E24"/>
              </a:solidFill>
            </a:endParaRPr>
          </a:p>
        </p:txBody>
      </p:sp>
      <p:graphicFrame>
        <p:nvGraphicFramePr>
          <p:cNvPr id="8" name="Content Placeholder 7" descr="(Item 1). (d∕(d x))(sin^(negative 1)(x)) = (1∕(sqrt(1 minus (x^2)))). &#10;(Item 2). (d∕(d x))(csc^(negative 1)(x)) = (negative (1∕((x)(sqrt((x^2) minus 1)))). &#10;(Item 3). (d∕(d x))(cos^(negative 1)(x)) = (negative (1∕(sqrt(1 minus (x^2))))). &#10;(Item 4). (d∕(d x))(sec^(negative 1)(x)) = (1∕((x)(sqrt((x^2) minus 1)))). &#10;(Item 5).(d∕(d x))(tan^(negative 1)(x)) = (1∕(1 + (x^2))). &#10;(Item 6). (d∕(d x))(cot^(negative 1)(x)) = ((negative (1∕(1 + (x^2))))).">
            <a:extLst>
              <a:ext uri="{FF2B5EF4-FFF2-40B4-BE49-F238E27FC236}">
                <a16:creationId xmlns="" xmlns:a16="http://schemas.microsoft.com/office/drawing/2014/main" id="{26DA0357-77FD-4FA2-AFE9-54B81B274DBD}"/>
              </a:ext>
            </a:extLst>
          </p:cNvPr>
          <p:cNvGraphicFramePr>
            <a:graphicFrameLocks noGrp="1" noChangeAspect="1"/>
          </p:cNvGraphicFramePr>
          <p:nvPr>
            <p:ph sz="quarter" idx="25"/>
            <p:extLst>
              <p:ext uri="{D42A27DB-BD31-4B8C-83A1-F6EECF244321}">
                <p14:modId xmlns:p14="http://schemas.microsoft.com/office/powerpoint/2010/main" val="4249146785"/>
              </p:ext>
            </p:extLst>
          </p:nvPr>
        </p:nvGraphicFramePr>
        <p:xfrm>
          <a:off x="3081671" y="2559038"/>
          <a:ext cx="6370035" cy="2448140"/>
        </p:xfrm>
        <a:graphic>
          <a:graphicData uri="http://schemas.openxmlformats.org/presentationml/2006/ole">
            <mc:AlternateContent xmlns:mc="http://schemas.openxmlformats.org/markup-compatibility/2006">
              <mc:Choice xmlns:v="urn:schemas-microsoft-com:vml" Requires="v">
                <p:oleObj spid="_x0000_s517152" name="Equation" r:id="rId3" imgW="6642000" imgH="2552400" progId="Equation.DSMT4">
                  <p:embed/>
                </p:oleObj>
              </mc:Choice>
              <mc:Fallback>
                <p:oleObj name="Equation" r:id="rId3" imgW="6642000" imgH="2552400" progId="Equation.DSMT4">
                  <p:embed/>
                  <p:pic>
                    <p:nvPicPr>
                      <p:cNvPr id="8" name="Content Placeholder 7" descr="(d/(d x))(sin^(negative 1)(x)) = (1/(sqrt(1 minus (x^2)))). (d/(d x))(csc^(negative 1)(x)) = (negative (1/((x)(sqrt((x^2) minus 1)))). (d/(d x))(cos^(negative 1)(x)) = (negative (1/(sqrt(1 minus (x^2))))). (d/(d x))(sec^(negative 1)(x)) = (1/((x)(sqrt((x^2) minus 1)))). (d/(d x))(tan^(negative 1)(x)) = (1/(1 + (x^2))). (d/(d x))(cot^(negative 1)(x)) = ((negative (1/(1 + (x^2)))))">
                        <a:extLst>
                          <a:ext uri="{FF2B5EF4-FFF2-40B4-BE49-F238E27FC236}">
                            <a16:creationId xmlns="" xmlns:a16="http://schemas.microsoft.com/office/drawing/2014/main" id="{26DA0357-77FD-4FA2-AFE9-54B81B274DBD}"/>
                          </a:ext>
                        </a:extLst>
                      </p:cNvPr>
                      <p:cNvPicPr/>
                      <p:nvPr/>
                    </p:nvPicPr>
                    <p:blipFill>
                      <a:blip r:embed="rId4"/>
                      <a:stretch>
                        <a:fillRect/>
                      </a:stretch>
                    </p:blipFill>
                    <p:spPr>
                      <a:xfrm>
                        <a:off x="3081671" y="2559038"/>
                        <a:ext cx="6370035" cy="2448140"/>
                      </a:xfrm>
                      <a:prstGeom prst="rect">
                        <a:avLst/>
                      </a:prstGeom>
                    </p:spPr>
                  </p:pic>
                </p:oleObj>
              </mc:Fallback>
            </mc:AlternateContent>
          </a:graphicData>
        </a:graphic>
      </p:graphicFrame>
    </p:spTree>
    <p:extLst>
      <p:ext uri="{BB962C8B-B14F-4D97-AF65-F5344CB8AC3E}">
        <p14:creationId xmlns:p14="http://schemas.microsoft.com/office/powerpoint/2010/main" val="111704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162FC5-7523-4DF8-ABF1-848FB72E00D7}"/>
              </a:ext>
            </a:extLst>
          </p:cNvPr>
          <p:cNvSpPr>
            <a:spLocks noGrp="1"/>
          </p:cNvSpPr>
          <p:nvPr>
            <p:ph type="title"/>
          </p:nvPr>
        </p:nvSpPr>
        <p:spPr/>
        <p:txBody>
          <a:bodyPr/>
          <a:lstStyle/>
          <a:p>
            <a:r>
              <a:rPr lang="en-US" altLang="en-US" dirty="0"/>
              <a:t>Example 9</a:t>
            </a:r>
            <a:endParaRPr lang="en-IN" dirty="0"/>
          </a:p>
        </p:txBody>
      </p:sp>
      <p:sp>
        <p:nvSpPr>
          <p:cNvPr id="3" name="Content Placeholder 2">
            <a:extLst>
              <a:ext uri="{FF2B5EF4-FFF2-40B4-BE49-F238E27FC236}">
                <a16:creationId xmlns="" xmlns:a16="http://schemas.microsoft.com/office/drawing/2014/main" id="{13A0653D-0B00-4FF1-ABF7-557FB83FFFEF}"/>
              </a:ext>
            </a:extLst>
          </p:cNvPr>
          <p:cNvSpPr>
            <a:spLocks noGrp="1"/>
          </p:cNvSpPr>
          <p:nvPr>
            <p:ph sz="quarter" idx="23"/>
          </p:nvPr>
        </p:nvSpPr>
        <p:spPr>
          <a:xfrm>
            <a:off x="736600" y="1289050"/>
            <a:ext cx="1686560" cy="320294"/>
          </a:xfrm>
        </p:spPr>
        <p:txBody>
          <a:bodyPr/>
          <a:lstStyle/>
          <a:p>
            <a:r>
              <a:rPr lang="en-IN" altLang="en-US" dirty="0"/>
              <a:t>Differentiate</a:t>
            </a:r>
            <a:endParaRPr lang="en-IN" dirty="0"/>
          </a:p>
        </p:txBody>
      </p:sp>
      <p:sp>
        <p:nvSpPr>
          <p:cNvPr id="5" name="Content Placeholder 4">
            <a:extLst>
              <a:ext uri="{FF2B5EF4-FFF2-40B4-BE49-F238E27FC236}">
                <a16:creationId xmlns="" xmlns:a16="http://schemas.microsoft.com/office/drawing/2014/main" id="{7A25AD02-131B-4284-BC35-0EBB3E876428}"/>
              </a:ext>
            </a:extLst>
          </p:cNvPr>
          <p:cNvSpPr>
            <a:spLocks noGrp="1"/>
          </p:cNvSpPr>
          <p:nvPr>
            <p:ph sz="quarter" idx="25"/>
          </p:nvPr>
        </p:nvSpPr>
        <p:spPr>
          <a:xfrm>
            <a:off x="736600" y="1889126"/>
            <a:ext cx="415544" cy="320295"/>
          </a:xfrm>
        </p:spPr>
        <p:txBody>
          <a:bodyPr/>
          <a:lstStyle/>
          <a:p>
            <a:r>
              <a:rPr lang="en-US" dirty="0"/>
              <a:t>(a)</a:t>
            </a:r>
            <a:endParaRPr lang="en-IN" dirty="0"/>
          </a:p>
        </p:txBody>
      </p:sp>
      <p:graphicFrame>
        <p:nvGraphicFramePr>
          <p:cNvPr id="20" name="Content Placeholder 19" descr="y = (1∕((sin^(negative 1))(x)) and">
            <a:extLst>
              <a:ext uri="{FF2B5EF4-FFF2-40B4-BE49-F238E27FC236}">
                <a16:creationId xmlns="" xmlns:a16="http://schemas.microsoft.com/office/drawing/2014/main" id="{F1AD4054-A47B-4DA5-B200-05EF2C5980B7}"/>
              </a:ext>
            </a:extLst>
          </p:cNvPr>
          <p:cNvGraphicFramePr>
            <a:graphicFrameLocks noGrp="1" noChangeAspect="1"/>
          </p:cNvGraphicFramePr>
          <p:nvPr>
            <p:ph sz="quarter" idx="26"/>
            <p:extLst>
              <p:ext uri="{D42A27DB-BD31-4B8C-83A1-F6EECF244321}">
                <p14:modId xmlns:p14="http://schemas.microsoft.com/office/powerpoint/2010/main" val="3134020716"/>
              </p:ext>
            </p:extLst>
          </p:nvPr>
        </p:nvGraphicFramePr>
        <p:xfrm>
          <a:off x="1172020" y="1696446"/>
          <a:ext cx="2020716" cy="727962"/>
        </p:xfrm>
        <a:graphic>
          <a:graphicData uri="http://schemas.openxmlformats.org/presentationml/2006/ole">
            <mc:AlternateContent xmlns:mc="http://schemas.openxmlformats.org/markup-compatibility/2006">
              <mc:Choice xmlns:v="urn:schemas-microsoft-com:vml" Requires="v">
                <p:oleObj spid="_x0000_s515164" name="Equation" r:id="rId3" imgW="2044440" imgH="736560" progId="Equation.DSMT4">
                  <p:embed/>
                </p:oleObj>
              </mc:Choice>
              <mc:Fallback>
                <p:oleObj name="Equation" r:id="rId3" imgW="2044440" imgH="736560" progId="Equation.DSMT4">
                  <p:embed/>
                  <p:pic>
                    <p:nvPicPr>
                      <p:cNvPr id="20" name="Content Placeholder 19" descr="y = (1/((sin^(negative 1))(x)) and&#10;">
                        <a:extLst>
                          <a:ext uri="{FF2B5EF4-FFF2-40B4-BE49-F238E27FC236}">
                            <a16:creationId xmlns="" xmlns:a16="http://schemas.microsoft.com/office/drawing/2014/main" id="{F1AD4054-A47B-4DA5-B200-05EF2C5980B7}"/>
                          </a:ext>
                        </a:extLst>
                      </p:cNvPr>
                      <p:cNvPicPr/>
                      <p:nvPr/>
                    </p:nvPicPr>
                    <p:blipFill>
                      <a:blip r:embed="rId4"/>
                      <a:stretch>
                        <a:fillRect/>
                      </a:stretch>
                    </p:blipFill>
                    <p:spPr>
                      <a:xfrm>
                        <a:off x="1172020" y="1696446"/>
                        <a:ext cx="2020716" cy="727962"/>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C3C1C6E3-1EC3-4920-BFB5-7603C99B0BF7}"/>
              </a:ext>
            </a:extLst>
          </p:cNvPr>
          <p:cNvSpPr>
            <a:spLocks noGrp="1"/>
          </p:cNvSpPr>
          <p:nvPr>
            <p:ph sz="quarter" idx="27"/>
          </p:nvPr>
        </p:nvSpPr>
        <p:spPr>
          <a:xfrm>
            <a:off x="736600" y="2656078"/>
            <a:ext cx="415544" cy="320295"/>
          </a:xfrm>
        </p:spPr>
        <p:txBody>
          <a:bodyPr/>
          <a:lstStyle/>
          <a:p>
            <a:r>
              <a:rPr lang="en-US" dirty="0"/>
              <a:t>(b)</a:t>
            </a:r>
            <a:endParaRPr lang="en-IN" dirty="0"/>
          </a:p>
        </p:txBody>
      </p:sp>
      <p:graphicFrame>
        <p:nvGraphicFramePr>
          <p:cNvPr id="22" name="Content Placeholder 21" descr="f(x) = x arctan sqrt(x).">
            <a:extLst>
              <a:ext uri="{FF2B5EF4-FFF2-40B4-BE49-F238E27FC236}">
                <a16:creationId xmlns="" xmlns:a16="http://schemas.microsoft.com/office/drawing/2014/main" id="{EB98FDA5-FD1D-4FCC-B96E-1F1090ED017B}"/>
              </a:ext>
            </a:extLst>
          </p:cNvPr>
          <p:cNvGraphicFramePr>
            <a:graphicFrameLocks noGrp="1" noChangeAspect="1"/>
          </p:cNvGraphicFramePr>
          <p:nvPr>
            <p:ph sz="quarter" idx="28"/>
            <p:extLst>
              <p:ext uri="{D42A27DB-BD31-4B8C-83A1-F6EECF244321}">
                <p14:modId xmlns:p14="http://schemas.microsoft.com/office/powerpoint/2010/main" val="4177709617"/>
              </p:ext>
            </p:extLst>
          </p:nvPr>
        </p:nvGraphicFramePr>
        <p:xfrm>
          <a:off x="1181259" y="2572500"/>
          <a:ext cx="2577710" cy="484138"/>
        </p:xfrm>
        <a:graphic>
          <a:graphicData uri="http://schemas.openxmlformats.org/presentationml/2006/ole">
            <mc:AlternateContent xmlns:mc="http://schemas.openxmlformats.org/markup-compatibility/2006">
              <mc:Choice xmlns:v="urn:schemas-microsoft-com:vml" Requires="v">
                <p:oleObj spid="_x0000_s515165" name="Equation" r:id="rId5" imgW="2501640" imgH="469800" progId="Equation.DSMT4">
                  <p:embed/>
                </p:oleObj>
              </mc:Choice>
              <mc:Fallback>
                <p:oleObj name="Equation" r:id="rId5" imgW="2501640" imgH="469800" progId="Equation.DSMT4">
                  <p:embed/>
                  <p:pic>
                    <p:nvPicPr>
                      <p:cNvPr id="22" name="Content Placeholder 21" descr="f(x) = x arctan sqrt(x)">
                        <a:extLst>
                          <a:ext uri="{FF2B5EF4-FFF2-40B4-BE49-F238E27FC236}">
                            <a16:creationId xmlns="" xmlns:a16="http://schemas.microsoft.com/office/drawing/2014/main" id="{EB98FDA5-FD1D-4FCC-B96E-1F1090ED017B}"/>
                          </a:ext>
                        </a:extLst>
                      </p:cNvPr>
                      <p:cNvPicPr/>
                      <p:nvPr/>
                    </p:nvPicPr>
                    <p:blipFill>
                      <a:blip r:embed="rId6"/>
                      <a:stretch>
                        <a:fillRect/>
                      </a:stretch>
                    </p:blipFill>
                    <p:spPr>
                      <a:xfrm>
                        <a:off x="1181259" y="2572500"/>
                        <a:ext cx="2577710" cy="484138"/>
                      </a:xfrm>
                      <a:prstGeom prst="rect">
                        <a:avLst/>
                      </a:prstGeom>
                    </p:spPr>
                  </p:pic>
                </p:oleObj>
              </mc:Fallback>
            </mc:AlternateContent>
          </a:graphicData>
        </a:graphic>
      </p:graphicFrame>
      <p:sp>
        <p:nvSpPr>
          <p:cNvPr id="9" name="Content Placeholder 8">
            <a:extLst>
              <a:ext uri="{FF2B5EF4-FFF2-40B4-BE49-F238E27FC236}">
                <a16:creationId xmlns="" xmlns:a16="http://schemas.microsoft.com/office/drawing/2014/main" id="{7153E409-33B8-49DA-8680-17433DBFAC7A}"/>
              </a:ext>
            </a:extLst>
          </p:cNvPr>
          <p:cNvSpPr>
            <a:spLocks noGrp="1"/>
          </p:cNvSpPr>
          <p:nvPr>
            <p:ph sz="quarter" idx="29"/>
          </p:nvPr>
        </p:nvSpPr>
        <p:spPr>
          <a:xfrm>
            <a:off x="736600" y="3230504"/>
            <a:ext cx="1339088" cy="320294"/>
          </a:xfrm>
        </p:spPr>
        <p:txBody>
          <a:bodyPr/>
          <a:lstStyle/>
          <a:p>
            <a:r>
              <a:rPr lang="en-US" altLang="en-US" dirty="0">
                <a:solidFill>
                  <a:srgbClr val="0079C2"/>
                </a:solidFill>
              </a:rPr>
              <a:t>Solution:</a:t>
            </a:r>
            <a:endParaRPr lang="en-IN" dirty="0">
              <a:solidFill>
                <a:srgbClr val="0079C2"/>
              </a:solidFill>
            </a:endParaRPr>
          </a:p>
        </p:txBody>
      </p:sp>
      <p:sp>
        <p:nvSpPr>
          <p:cNvPr id="11" name="Content Placeholder 10">
            <a:extLst>
              <a:ext uri="{FF2B5EF4-FFF2-40B4-BE49-F238E27FC236}">
                <a16:creationId xmlns="" xmlns:a16="http://schemas.microsoft.com/office/drawing/2014/main" id="{ED2CEC27-DC15-44CC-BA4B-EC305466ACCA}"/>
              </a:ext>
            </a:extLst>
          </p:cNvPr>
          <p:cNvSpPr>
            <a:spLocks noGrp="1"/>
          </p:cNvSpPr>
          <p:nvPr>
            <p:ph sz="quarter" idx="31"/>
          </p:nvPr>
        </p:nvSpPr>
        <p:spPr>
          <a:xfrm>
            <a:off x="736600" y="3885174"/>
            <a:ext cx="415544" cy="320294"/>
          </a:xfrm>
        </p:spPr>
        <p:txBody>
          <a:bodyPr/>
          <a:lstStyle/>
          <a:p>
            <a:r>
              <a:rPr lang="en-US" dirty="0"/>
              <a:t>(a)</a:t>
            </a:r>
            <a:endParaRPr lang="en-IN" dirty="0"/>
          </a:p>
        </p:txBody>
      </p:sp>
      <p:graphicFrame>
        <p:nvGraphicFramePr>
          <p:cNvPr id="24" name="Content Placeholder 23" descr="((d y)∕(d x)) = (d∕(d x)) ((sin^(negative 1)(x))^(negative 1))&#10;= (negative (sin^(negative 1))(x)^(negative 2)) (d∕(d x))((sin^(negative 1)) (x))&#10;= (negative (1∕(((sin^(negative 1)(x^2))(sqrt(1 minus (x^2))))">
            <a:extLst>
              <a:ext uri="{FF2B5EF4-FFF2-40B4-BE49-F238E27FC236}">
                <a16:creationId xmlns="" xmlns:a16="http://schemas.microsoft.com/office/drawing/2014/main" id="{A5376864-C7D7-40C3-BADA-9427B9307C0B}"/>
              </a:ext>
            </a:extLst>
          </p:cNvPr>
          <p:cNvGraphicFramePr>
            <a:graphicFrameLocks noGrp="1" noChangeAspect="1"/>
          </p:cNvGraphicFramePr>
          <p:nvPr>
            <p:ph sz="quarter" idx="32"/>
            <p:extLst>
              <p:ext uri="{D42A27DB-BD31-4B8C-83A1-F6EECF244321}">
                <p14:modId xmlns:p14="http://schemas.microsoft.com/office/powerpoint/2010/main" val="1239605412"/>
              </p:ext>
            </p:extLst>
          </p:nvPr>
        </p:nvGraphicFramePr>
        <p:xfrm>
          <a:off x="1272397" y="3704272"/>
          <a:ext cx="3837089" cy="2533460"/>
        </p:xfrm>
        <a:graphic>
          <a:graphicData uri="http://schemas.openxmlformats.org/presentationml/2006/ole">
            <mc:AlternateContent xmlns:mc="http://schemas.openxmlformats.org/markup-compatibility/2006">
              <mc:Choice xmlns:v="urn:schemas-microsoft-com:vml" Requires="v">
                <p:oleObj spid="_x0000_s515166" name="Equation" r:id="rId7" imgW="3962160" imgH="2616120" progId="Equation.DSMT4">
                  <p:embed/>
                </p:oleObj>
              </mc:Choice>
              <mc:Fallback>
                <p:oleObj name="Equation" r:id="rId7" imgW="3962160" imgH="2616120" progId="Equation.DSMT4">
                  <p:embed/>
                  <p:pic>
                    <p:nvPicPr>
                      <p:cNvPr id="24" name="Content Placeholder 23" descr="((d y)/(d x)) = (d/(d x)) ((sin(negative 1)(x))^(negative 1))&#10;=(negative(sin^(negative 1))(x)^(negative 2)) (d/(d x))((sin^(negative 1)) (x))&#10;=(negative(1/(((sin^(negative 1)(x^2))(sqrt(1 minus (x^2))))">
                        <a:extLst>
                          <a:ext uri="{FF2B5EF4-FFF2-40B4-BE49-F238E27FC236}">
                            <a16:creationId xmlns="" xmlns:a16="http://schemas.microsoft.com/office/drawing/2014/main" id="{A5376864-C7D7-40C3-BADA-9427B9307C0B}"/>
                          </a:ext>
                        </a:extLst>
                      </p:cNvPr>
                      <p:cNvPicPr/>
                      <p:nvPr/>
                    </p:nvPicPr>
                    <p:blipFill>
                      <a:blip r:embed="rId8"/>
                      <a:stretch>
                        <a:fillRect/>
                      </a:stretch>
                    </p:blipFill>
                    <p:spPr>
                      <a:xfrm>
                        <a:off x="1272397" y="3704272"/>
                        <a:ext cx="3837089" cy="2533460"/>
                      </a:xfrm>
                      <a:prstGeom prst="rect">
                        <a:avLst/>
                      </a:prstGeom>
                    </p:spPr>
                  </p:pic>
                </p:oleObj>
              </mc:Fallback>
            </mc:AlternateContent>
          </a:graphicData>
        </a:graphic>
      </p:graphicFrame>
    </p:spTree>
    <p:extLst>
      <p:ext uri="{BB962C8B-B14F-4D97-AF65-F5344CB8AC3E}">
        <p14:creationId xmlns:p14="http://schemas.microsoft.com/office/powerpoint/2010/main" val="2733258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7ED2E9-B00A-47F9-9B82-225AEFEF3D78}"/>
              </a:ext>
            </a:extLst>
          </p:cNvPr>
          <p:cNvSpPr>
            <a:spLocks noGrp="1"/>
          </p:cNvSpPr>
          <p:nvPr>
            <p:ph type="title"/>
          </p:nvPr>
        </p:nvSpPr>
        <p:spPr/>
        <p:txBody>
          <a:bodyPr/>
          <a:lstStyle/>
          <a:p>
            <a:r>
              <a:rPr lang="en-US" altLang="en-US" dirty="0"/>
              <a:t>Example 9 – Solution</a:t>
            </a:r>
            <a:endParaRPr lang="en-IN" dirty="0"/>
          </a:p>
        </p:txBody>
      </p:sp>
      <p:sp>
        <p:nvSpPr>
          <p:cNvPr id="3" name="Content Placeholder 2">
            <a:extLst>
              <a:ext uri="{FF2B5EF4-FFF2-40B4-BE49-F238E27FC236}">
                <a16:creationId xmlns="" xmlns:a16="http://schemas.microsoft.com/office/drawing/2014/main" id="{523BF455-5E1F-4D07-AF1F-BA94B2935239}"/>
              </a:ext>
            </a:extLst>
          </p:cNvPr>
          <p:cNvSpPr>
            <a:spLocks noGrp="1"/>
          </p:cNvSpPr>
          <p:nvPr>
            <p:ph sz="quarter" idx="23"/>
          </p:nvPr>
        </p:nvSpPr>
        <p:spPr>
          <a:xfrm>
            <a:off x="736600" y="1481554"/>
            <a:ext cx="488696" cy="401638"/>
          </a:xfrm>
        </p:spPr>
        <p:txBody>
          <a:bodyPr/>
          <a:lstStyle/>
          <a:p>
            <a:r>
              <a:rPr lang="en-US" dirty="0"/>
              <a:t>(b)</a:t>
            </a:r>
            <a:endParaRPr lang="en-IN" dirty="0"/>
          </a:p>
        </p:txBody>
      </p:sp>
      <p:graphicFrame>
        <p:nvGraphicFramePr>
          <p:cNvPr id="8" name="Content Placeholder 7" descr="f prime (x) = x (1∕(1 + ((sqrt(x))^2)) ((1∕2) x^(negative(1∕2)) + arctan(sqrt(x)).&#10;= (sqrt(x)∕(2(1 + x))) + arctan(sqrt(x))">
            <a:extLst>
              <a:ext uri="{FF2B5EF4-FFF2-40B4-BE49-F238E27FC236}">
                <a16:creationId xmlns="" xmlns:a16="http://schemas.microsoft.com/office/drawing/2014/main" id="{14A1A577-C5A1-411C-BAEF-550F29359CD1}"/>
              </a:ext>
            </a:extLst>
          </p:cNvPr>
          <p:cNvGraphicFramePr>
            <a:graphicFrameLocks noGrp="1" noChangeAspect="1"/>
          </p:cNvGraphicFramePr>
          <p:nvPr>
            <p:ph sz="quarter" idx="24"/>
            <p:extLst>
              <p:ext uri="{D42A27DB-BD31-4B8C-83A1-F6EECF244321}">
                <p14:modId xmlns:p14="http://schemas.microsoft.com/office/powerpoint/2010/main" val="900860155"/>
              </p:ext>
            </p:extLst>
          </p:nvPr>
        </p:nvGraphicFramePr>
        <p:xfrm>
          <a:off x="1198563" y="1222375"/>
          <a:ext cx="5481637" cy="2176463"/>
        </p:xfrm>
        <a:graphic>
          <a:graphicData uri="http://schemas.openxmlformats.org/presentationml/2006/ole">
            <mc:AlternateContent xmlns:mc="http://schemas.openxmlformats.org/markup-compatibility/2006">
              <mc:Choice xmlns:v="urn:schemas-microsoft-com:vml" Requires="v">
                <p:oleObj spid="_x0000_s516128" name="Equation" r:id="rId3" imgW="5117760" imgH="2031840" progId="Equation.DSMT4">
                  <p:embed/>
                </p:oleObj>
              </mc:Choice>
              <mc:Fallback>
                <p:oleObj name="Equation" r:id="rId3" imgW="5117760" imgH="2031840" progId="Equation.DSMT4">
                  <p:embed/>
                  <p:pic>
                    <p:nvPicPr>
                      <p:cNvPr id="8" name="Content Placeholder 7" descr="f prime (x) = x(1/(1 + ((sqrt(x))^2)) ((1/2) x^(negative(1/2)) + arctan(sqrt(x))&#10; = (sqrt(x)/(2(1 + x))) + arctan(sqrt(x))&#10;">
                        <a:extLst>
                          <a:ext uri="{FF2B5EF4-FFF2-40B4-BE49-F238E27FC236}">
                            <a16:creationId xmlns="" xmlns:a16="http://schemas.microsoft.com/office/drawing/2014/main" id="{14A1A577-C5A1-411C-BAEF-550F29359CD1}"/>
                          </a:ext>
                        </a:extLst>
                      </p:cNvPr>
                      <p:cNvPicPr/>
                      <p:nvPr/>
                    </p:nvPicPr>
                    <p:blipFill>
                      <a:blip r:embed="rId4"/>
                      <a:stretch>
                        <a:fillRect/>
                      </a:stretch>
                    </p:blipFill>
                    <p:spPr>
                      <a:xfrm>
                        <a:off x="1198563" y="1222375"/>
                        <a:ext cx="5481637" cy="2176463"/>
                      </a:xfrm>
                      <a:prstGeom prst="rect">
                        <a:avLst/>
                      </a:prstGeom>
                    </p:spPr>
                  </p:pic>
                </p:oleObj>
              </mc:Fallback>
            </mc:AlternateContent>
          </a:graphicData>
        </a:graphic>
      </p:graphicFrame>
    </p:spTree>
    <p:extLst>
      <p:ext uri="{BB962C8B-B14F-4D97-AF65-F5344CB8AC3E}">
        <p14:creationId xmlns:p14="http://schemas.microsoft.com/office/powerpoint/2010/main" val="402658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Derivatives of Logarithmic Functions</a:t>
            </a:r>
            <a:endParaRPr lang="en-IN" sz="4000" dirty="0">
              <a:solidFill>
                <a:srgbClr val="0079C2"/>
              </a:solidFill>
            </a:endParaRPr>
          </a:p>
        </p:txBody>
      </p:sp>
    </p:spTree>
    <p:extLst>
      <p:ext uri="{BB962C8B-B14F-4D97-AF65-F5344CB8AC3E}">
        <p14:creationId xmlns:p14="http://schemas.microsoft.com/office/powerpoint/2010/main" val="246562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503E7B71-456C-4530-8CDE-DC0E0DA001B5}"/>
              </a:ext>
            </a:extLst>
          </p:cNvPr>
          <p:cNvSpPr>
            <a:spLocks noGrp="1"/>
          </p:cNvSpPr>
          <p:nvPr>
            <p:ph type="title"/>
          </p:nvPr>
        </p:nvSpPr>
        <p:spPr>
          <a:xfrm>
            <a:off x="841248" y="380891"/>
            <a:ext cx="10515600" cy="672105"/>
          </a:xfrm>
        </p:spPr>
        <p:txBody>
          <a:bodyPr/>
          <a:lstStyle/>
          <a:p>
            <a:r>
              <a:rPr lang="en-US" altLang="en-US" dirty="0"/>
              <a:t>Derivatives of Logarithmic Functions </a:t>
            </a:r>
            <a:r>
              <a:rPr lang="en-US" altLang="en-US" b="0" dirty="0"/>
              <a:t>(1 of 2)</a:t>
            </a:r>
            <a:endParaRPr lang="en-US" dirty="0"/>
          </a:p>
        </p:txBody>
      </p:sp>
      <p:sp>
        <p:nvSpPr>
          <p:cNvPr id="3" name="Content Placeholder 2">
            <a:extLst>
              <a:ext uri="{FF2B5EF4-FFF2-40B4-BE49-F238E27FC236}">
                <a16:creationId xmlns="" xmlns:a16="http://schemas.microsoft.com/office/drawing/2014/main" id="{6C8D3C13-56B1-43E3-9E08-174F4391DA6B}"/>
              </a:ext>
            </a:extLst>
          </p:cNvPr>
          <p:cNvSpPr>
            <a:spLocks noGrp="1"/>
          </p:cNvSpPr>
          <p:nvPr>
            <p:ph sz="quarter" idx="23"/>
          </p:nvPr>
        </p:nvSpPr>
        <p:spPr>
          <a:xfrm>
            <a:off x="736600" y="1289049"/>
            <a:ext cx="10718800" cy="2288340"/>
          </a:xfrm>
        </p:spPr>
        <p:txBody>
          <a:bodyPr/>
          <a:lstStyle/>
          <a:p>
            <a:pPr>
              <a:lnSpc>
                <a:spcPct val="100000"/>
              </a:lnSpc>
              <a:spcAft>
                <a:spcPts val="600"/>
              </a:spcAft>
            </a:pPr>
            <a:r>
              <a:rPr lang="en-IN" dirty="0"/>
              <a:t>Because the logarithmic function </a:t>
            </a:r>
            <a:r>
              <a:rPr lang="en-US" altLang="en-US" i="1" dirty="0"/>
              <a:t>y</a:t>
            </a:r>
            <a:r>
              <a:rPr lang="en-US" altLang="en-US" dirty="0"/>
              <a:t> = </a:t>
            </a:r>
            <a:r>
              <a:rPr lang="en-US" altLang="en-US" dirty="0" err="1"/>
              <a:t>log</a:t>
            </a:r>
            <a:r>
              <a:rPr lang="en-US" altLang="en-US" i="1" baseline="-25000" dirty="0" err="1"/>
              <a:t>b</a:t>
            </a:r>
            <a:r>
              <a:rPr lang="en-US" altLang="en-US" i="1" baseline="-25000" dirty="0"/>
              <a:t> </a:t>
            </a:r>
            <a:r>
              <a:rPr lang="en-IN" i="1" dirty="0"/>
              <a:t>x</a:t>
            </a:r>
            <a:r>
              <a:rPr lang="en-IN" dirty="0"/>
              <a:t> is the inverse of the exponential function</a:t>
            </a:r>
            <a:r>
              <a:rPr lang="en-US" altLang="en-US" dirty="0"/>
              <a:t> </a:t>
            </a:r>
            <a:r>
              <a:rPr lang="en-US" altLang="en-US" i="1" dirty="0"/>
              <a:t>y</a:t>
            </a:r>
            <a:r>
              <a:rPr lang="en-US" altLang="en-US" dirty="0"/>
              <a:t> = </a:t>
            </a:r>
            <a:r>
              <a:rPr lang="en-US" altLang="en-US" i="1" dirty="0"/>
              <a:t>b</a:t>
            </a:r>
            <a:r>
              <a:rPr lang="en-US" altLang="en-US" i="1" baseline="30000" dirty="0"/>
              <a:t>x</a:t>
            </a:r>
            <a:r>
              <a:rPr lang="en-US" altLang="en-US" dirty="0"/>
              <a:t>, </a:t>
            </a:r>
            <a:r>
              <a:rPr lang="en-IN" dirty="0"/>
              <a:t>which we know is differentiable from Section 3.1, it follows that the logarithmic function is also differentiable. </a:t>
            </a:r>
          </a:p>
          <a:p>
            <a:pPr>
              <a:lnSpc>
                <a:spcPct val="100000"/>
              </a:lnSpc>
              <a:spcAft>
                <a:spcPts val="600"/>
              </a:spcAft>
            </a:pPr>
            <a:endParaRPr lang="en-IN" dirty="0"/>
          </a:p>
          <a:p>
            <a:pPr>
              <a:lnSpc>
                <a:spcPct val="100000"/>
              </a:lnSpc>
              <a:spcAft>
                <a:spcPts val="600"/>
              </a:spcAft>
            </a:pPr>
            <a:r>
              <a:rPr lang="en-IN" dirty="0"/>
              <a:t>We now state and prove the formula for the derivative of a logarithmic function.</a:t>
            </a:r>
            <a:endParaRPr lang="en-US" altLang="en-US" dirty="0"/>
          </a:p>
        </p:txBody>
      </p:sp>
    </p:spTree>
    <p:extLst>
      <p:ext uri="{BB962C8B-B14F-4D97-AF65-F5344CB8AC3E}">
        <p14:creationId xmlns:p14="http://schemas.microsoft.com/office/powerpoint/2010/main" val="105233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D48CB1-BFE7-4975-ABBA-FEEEC16FEA55}"/>
              </a:ext>
            </a:extLst>
          </p:cNvPr>
          <p:cNvSpPr>
            <a:spLocks noGrp="1"/>
          </p:cNvSpPr>
          <p:nvPr>
            <p:ph type="title"/>
          </p:nvPr>
        </p:nvSpPr>
        <p:spPr/>
        <p:txBody>
          <a:bodyPr/>
          <a:lstStyle/>
          <a:p>
            <a:r>
              <a:rPr lang="en-US" altLang="en-US" dirty="0"/>
              <a:t>Derivatives of Logarithmic Functions </a:t>
            </a:r>
            <a:r>
              <a:rPr lang="en-US" altLang="en-US" b="0" dirty="0"/>
              <a:t>(2 of 2)</a:t>
            </a:r>
            <a:endParaRPr lang="en-US" dirty="0"/>
          </a:p>
        </p:txBody>
      </p:sp>
      <p:graphicFrame>
        <p:nvGraphicFramePr>
          <p:cNvPr id="12" name="Content Placeholder 11" descr="Equation label 1. (d∕(d x)) ((log_b) x) = (1∕(x ln b))">
            <a:extLst>
              <a:ext uri="{FF2B5EF4-FFF2-40B4-BE49-F238E27FC236}">
                <a16:creationId xmlns="" xmlns:a16="http://schemas.microsoft.com/office/drawing/2014/main" id="{276C7C7F-D230-49C7-B976-FA1B5B427BDB}"/>
              </a:ext>
            </a:extLst>
          </p:cNvPr>
          <p:cNvGraphicFramePr>
            <a:graphicFrameLocks noGrp="1" noChangeAspect="1"/>
          </p:cNvGraphicFramePr>
          <p:nvPr>
            <p:ph sz="quarter" idx="23"/>
            <p:extLst>
              <p:ext uri="{D42A27DB-BD31-4B8C-83A1-F6EECF244321}">
                <p14:modId xmlns:p14="http://schemas.microsoft.com/office/powerpoint/2010/main" val="2051250819"/>
              </p:ext>
            </p:extLst>
          </p:nvPr>
        </p:nvGraphicFramePr>
        <p:xfrm>
          <a:off x="3009900" y="1470025"/>
          <a:ext cx="3092450" cy="792163"/>
        </p:xfrm>
        <a:graphic>
          <a:graphicData uri="http://schemas.openxmlformats.org/presentationml/2006/ole">
            <mc:AlternateContent xmlns:mc="http://schemas.openxmlformats.org/markup-compatibility/2006">
              <mc:Choice xmlns:v="urn:schemas-microsoft-com:vml" Requires="v">
                <p:oleObj spid="_x0000_s502026" name="Equation" r:id="rId3" imgW="3073320" imgH="787320" progId="Equation.DSMT4">
                  <p:embed/>
                </p:oleObj>
              </mc:Choice>
              <mc:Fallback>
                <p:oleObj name="Equation" r:id="rId3" imgW="3073320" imgH="787320" progId="Equation.DSMT4">
                  <p:embed/>
                  <p:pic>
                    <p:nvPicPr>
                      <p:cNvPr id="11" name="Object 10">
                        <a:extLst>
                          <a:ext uri="{FF2B5EF4-FFF2-40B4-BE49-F238E27FC236}">
                            <a16:creationId xmlns="" xmlns:a16="http://schemas.microsoft.com/office/drawing/2014/main" id="{909990AB-4A8B-4D49-8C58-15897FE36558}"/>
                          </a:ext>
                        </a:extLst>
                      </p:cNvPr>
                      <p:cNvPicPr/>
                      <p:nvPr/>
                    </p:nvPicPr>
                    <p:blipFill>
                      <a:blip r:embed="rId4"/>
                      <a:stretch>
                        <a:fillRect/>
                      </a:stretch>
                    </p:blipFill>
                    <p:spPr>
                      <a:xfrm>
                        <a:off x="3009900" y="1470025"/>
                        <a:ext cx="3092450" cy="792163"/>
                      </a:xfrm>
                      <a:prstGeom prst="rect">
                        <a:avLst/>
                      </a:prstGeom>
                    </p:spPr>
                  </p:pic>
                </p:oleObj>
              </mc:Fallback>
            </mc:AlternateContent>
          </a:graphicData>
        </a:graphic>
      </p:graphicFrame>
      <p:graphicFrame>
        <p:nvGraphicFramePr>
          <p:cNvPr id="14" name="Content Placeholder 13" descr="Equation label 2. (d∕(d x)) (ln x) = (1∕x) ">
            <a:extLst>
              <a:ext uri="{FF2B5EF4-FFF2-40B4-BE49-F238E27FC236}">
                <a16:creationId xmlns="" xmlns:a16="http://schemas.microsoft.com/office/drawing/2014/main" id="{2FB9C6DD-E5DD-4E11-99D8-6124973216CD}"/>
              </a:ext>
            </a:extLst>
          </p:cNvPr>
          <p:cNvGraphicFramePr>
            <a:graphicFrameLocks noGrp="1" noChangeAspect="1"/>
          </p:cNvGraphicFramePr>
          <p:nvPr>
            <p:ph sz="quarter" idx="24"/>
            <p:extLst>
              <p:ext uri="{D42A27DB-BD31-4B8C-83A1-F6EECF244321}">
                <p14:modId xmlns:p14="http://schemas.microsoft.com/office/powerpoint/2010/main" val="1012664446"/>
              </p:ext>
            </p:extLst>
          </p:nvPr>
        </p:nvGraphicFramePr>
        <p:xfrm>
          <a:off x="2970213" y="2543175"/>
          <a:ext cx="2374900" cy="739775"/>
        </p:xfrm>
        <a:graphic>
          <a:graphicData uri="http://schemas.openxmlformats.org/presentationml/2006/ole">
            <mc:AlternateContent xmlns:mc="http://schemas.openxmlformats.org/markup-compatibility/2006">
              <mc:Choice xmlns:v="urn:schemas-microsoft-com:vml" Requires="v">
                <p:oleObj spid="_x0000_s502027" name="Equation" r:id="rId5" imgW="2361960" imgH="736560" progId="Equation.DSMT4">
                  <p:embed/>
                </p:oleObj>
              </mc:Choice>
              <mc:Fallback>
                <p:oleObj name="Equation" r:id="rId5" imgW="2361960" imgH="736560" progId="Equation.DSMT4">
                  <p:embed/>
                  <p:pic>
                    <p:nvPicPr>
                      <p:cNvPr id="13" name="Object 12">
                        <a:extLst>
                          <a:ext uri="{FF2B5EF4-FFF2-40B4-BE49-F238E27FC236}">
                            <a16:creationId xmlns="" xmlns:a16="http://schemas.microsoft.com/office/drawing/2014/main" id="{5C606B7B-C96E-4038-BC04-FCC8B9A4CB17}"/>
                          </a:ext>
                        </a:extLst>
                      </p:cNvPr>
                      <p:cNvPicPr/>
                      <p:nvPr/>
                    </p:nvPicPr>
                    <p:blipFill>
                      <a:blip r:embed="rId6"/>
                      <a:stretch>
                        <a:fillRect/>
                      </a:stretch>
                    </p:blipFill>
                    <p:spPr>
                      <a:xfrm>
                        <a:off x="2970213" y="2543175"/>
                        <a:ext cx="2374900" cy="739775"/>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EF2F089C-9F65-4F4E-BAEB-AB4C68A1B4C9}"/>
              </a:ext>
            </a:extLst>
          </p:cNvPr>
          <p:cNvSpPr>
            <a:spLocks noGrp="1"/>
          </p:cNvSpPr>
          <p:nvPr>
            <p:ph sz="quarter" idx="25"/>
          </p:nvPr>
        </p:nvSpPr>
        <p:spPr>
          <a:xfrm>
            <a:off x="736600" y="3706203"/>
            <a:ext cx="10712450" cy="324300"/>
          </a:xfrm>
        </p:spPr>
        <p:txBody>
          <a:bodyPr/>
          <a:lstStyle/>
          <a:p>
            <a:r>
              <a:rPr lang="en-US" altLang="en-US" dirty="0"/>
              <a:t>In general, if we combine Formula 2 with the Chain Rule, we get</a:t>
            </a:r>
          </a:p>
        </p:txBody>
      </p:sp>
      <p:graphicFrame>
        <p:nvGraphicFramePr>
          <p:cNvPr id="16" name="Content Placeholder 15" descr="Equation label 3. (d∕(d x)) (ln u) = (1∕u)((d u)∕(d x)) or (d∕(d x))[ln g(x)] = ((g prime(x))∕(g(x))) ">
            <a:extLst>
              <a:ext uri="{FF2B5EF4-FFF2-40B4-BE49-F238E27FC236}">
                <a16:creationId xmlns="" xmlns:a16="http://schemas.microsoft.com/office/drawing/2014/main" id="{A42EDACB-0360-4571-A142-B92C1D496028}"/>
              </a:ext>
            </a:extLst>
          </p:cNvPr>
          <p:cNvGraphicFramePr>
            <a:graphicFrameLocks noGrp="1" noChangeAspect="1"/>
          </p:cNvGraphicFramePr>
          <p:nvPr>
            <p:ph sz="quarter" idx="26"/>
            <p:extLst>
              <p:ext uri="{D42A27DB-BD31-4B8C-83A1-F6EECF244321}">
                <p14:modId xmlns:p14="http://schemas.microsoft.com/office/powerpoint/2010/main" val="2082213138"/>
              </p:ext>
            </p:extLst>
          </p:nvPr>
        </p:nvGraphicFramePr>
        <p:xfrm>
          <a:off x="3009899" y="4408931"/>
          <a:ext cx="7294837" cy="979044"/>
        </p:xfrm>
        <a:graphic>
          <a:graphicData uri="http://schemas.openxmlformats.org/presentationml/2006/ole">
            <mc:AlternateContent xmlns:mc="http://schemas.openxmlformats.org/markup-compatibility/2006">
              <mc:Choice xmlns:v="urn:schemas-microsoft-com:vml" Requires="v">
                <p:oleObj spid="_x0000_s502028" name="Equation" r:id="rId7" imgW="6717960" imgH="901440" progId="Equation.DSMT4">
                  <p:embed/>
                </p:oleObj>
              </mc:Choice>
              <mc:Fallback>
                <p:oleObj name="Equation" r:id="rId7" imgW="6717960" imgH="901440" progId="Equation.DSMT4">
                  <p:embed/>
                  <p:pic>
                    <p:nvPicPr>
                      <p:cNvPr id="15" name="Object 14">
                        <a:extLst>
                          <a:ext uri="{FF2B5EF4-FFF2-40B4-BE49-F238E27FC236}">
                            <a16:creationId xmlns="" xmlns:a16="http://schemas.microsoft.com/office/drawing/2014/main" id="{3FE53FBC-4E29-4138-84B9-0D154A2A9683}"/>
                          </a:ext>
                        </a:extLst>
                      </p:cNvPr>
                      <p:cNvPicPr/>
                      <p:nvPr/>
                    </p:nvPicPr>
                    <p:blipFill>
                      <a:blip r:embed="rId8"/>
                      <a:stretch>
                        <a:fillRect/>
                      </a:stretch>
                    </p:blipFill>
                    <p:spPr>
                      <a:xfrm>
                        <a:off x="3009899" y="4408931"/>
                        <a:ext cx="7294837" cy="979044"/>
                      </a:xfrm>
                      <a:prstGeom prst="rect">
                        <a:avLst/>
                      </a:prstGeom>
                    </p:spPr>
                  </p:pic>
                </p:oleObj>
              </mc:Fallback>
            </mc:AlternateContent>
          </a:graphicData>
        </a:graphic>
      </p:graphicFrame>
    </p:spTree>
    <p:extLst>
      <p:ext uri="{BB962C8B-B14F-4D97-AF65-F5344CB8AC3E}">
        <p14:creationId xmlns:p14="http://schemas.microsoft.com/office/powerpoint/2010/main" val="396079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CA62A-56C0-40ED-A729-B9FA57A0A150}"/>
              </a:ext>
            </a:extLst>
          </p:cNvPr>
          <p:cNvSpPr>
            <a:spLocks noGrp="1"/>
          </p:cNvSpPr>
          <p:nvPr>
            <p:ph type="title"/>
          </p:nvPr>
        </p:nvSpPr>
        <p:spPr>
          <a:xfrm>
            <a:off x="838200" y="365125"/>
            <a:ext cx="10515600" cy="576707"/>
          </a:xfrm>
        </p:spPr>
        <p:txBody>
          <a:bodyPr/>
          <a:lstStyle/>
          <a:p>
            <a:r>
              <a:rPr lang="en-US" altLang="en-US" dirty="0"/>
              <a:t>Example 2</a:t>
            </a:r>
            <a:endParaRPr lang="en-US" dirty="0"/>
          </a:p>
        </p:txBody>
      </p:sp>
      <p:sp>
        <p:nvSpPr>
          <p:cNvPr id="3" name="Content Placeholder 2">
            <a:extLst>
              <a:ext uri="{FF2B5EF4-FFF2-40B4-BE49-F238E27FC236}">
                <a16:creationId xmlns="" xmlns:a16="http://schemas.microsoft.com/office/drawing/2014/main" id="{B98EEDDC-253B-4C5F-990C-FC79CCBA9B88}"/>
              </a:ext>
            </a:extLst>
          </p:cNvPr>
          <p:cNvSpPr>
            <a:spLocks noGrp="1"/>
          </p:cNvSpPr>
          <p:nvPr>
            <p:ph sz="quarter" idx="23"/>
          </p:nvPr>
        </p:nvSpPr>
        <p:spPr>
          <a:xfrm>
            <a:off x="736600" y="1289049"/>
            <a:ext cx="649748" cy="347727"/>
          </a:xfrm>
        </p:spPr>
        <p:txBody>
          <a:bodyPr/>
          <a:lstStyle/>
          <a:p>
            <a:r>
              <a:rPr lang="en-US" dirty="0"/>
              <a:t>Find</a:t>
            </a:r>
          </a:p>
        </p:txBody>
      </p:sp>
      <p:graphicFrame>
        <p:nvGraphicFramePr>
          <p:cNvPr id="12" name="Content Placeholder 11" descr="(d∕(d x)) (ln (sin (x)).">
            <a:extLst>
              <a:ext uri="{FF2B5EF4-FFF2-40B4-BE49-F238E27FC236}">
                <a16:creationId xmlns="" xmlns:a16="http://schemas.microsoft.com/office/drawing/2014/main" id="{D6498452-567A-4614-95E1-41045D116F88}"/>
              </a:ext>
            </a:extLst>
          </p:cNvPr>
          <p:cNvGraphicFramePr>
            <a:graphicFrameLocks noGrp="1" noChangeAspect="1"/>
          </p:cNvGraphicFramePr>
          <p:nvPr>
            <p:ph sz="quarter" idx="24"/>
            <p:extLst>
              <p:ext uri="{D42A27DB-BD31-4B8C-83A1-F6EECF244321}">
                <p14:modId xmlns:p14="http://schemas.microsoft.com/office/powerpoint/2010/main" val="3224057646"/>
              </p:ext>
            </p:extLst>
          </p:nvPr>
        </p:nvGraphicFramePr>
        <p:xfrm>
          <a:off x="1963738" y="1585783"/>
          <a:ext cx="1670050" cy="750888"/>
        </p:xfrm>
        <a:graphic>
          <a:graphicData uri="http://schemas.openxmlformats.org/presentationml/2006/ole">
            <mc:AlternateContent xmlns:mc="http://schemas.openxmlformats.org/markup-compatibility/2006">
              <mc:Choice xmlns:v="urn:schemas-microsoft-com:vml" Requires="v">
                <p:oleObj spid="_x0000_s502959" name="Equation" r:id="rId3" imgW="1638000" imgH="736560" progId="Equation.DSMT4">
                  <p:embed/>
                </p:oleObj>
              </mc:Choice>
              <mc:Fallback>
                <p:oleObj name="Equation" r:id="rId3" imgW="1638000" imgH="736560" progId="Equation.DSMT4">
                  <p:embed/>
                  <p:pic>
                    <p:nvPicPr>
                      <p:cNvPr id="11" name="Object 10">
                        <a:extLst>
                          <a:ext uri="{FF2B5EF4-FFF2-40B4-BE49-F238E27FC236}">
                            <a16:creationId xmlns="" xmlns:a16="http://schemas.microsoft.com/office/drawing/2014/main" id="{A860113A-DDEF-4017-A6F3-0AC112B4FEC0}"/>
                          </a:ext>
                        </a:extLst>
                      </p:cNvPr>
                      <p:cNvPicPr/>
                      <p:nvPr/>
                    </p:nvPicPr>
                    <p:blipFill>
                      <a:blip r:embed="rId4"/>
                      <a:stretch>
                        <a:fillRect/>
                      </a:stretch>
                    </p:blipFill>
                    <p:spPr>
                      <a:xfrm>
                        <a:off x="1963738" y="1585783"/>
                        <a:ext cx="1670050" cy="750888"/>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36BC82D2-3E7A-479E-9474-FF30DA4A6452}"/>
              </a:ext>
            </a:extLst>
          </p:cNvPr>
          <p:cNvSpPr>
            <a:spLocks noGrp="1"/>
          </p:cNvSpPr>
          <p:nvPr>
            <p:ph sz="quarter" idx="25"/>
          </p:nvPr>
        </p:nvSpPr>
        <p:spPr>
          <a:xfrm>
            <a:off x="736600" y="2737791"/>
            <a:ext cx="2611284" cy="870843"/>
          </a:xfrm>
        </p:spPr>
        <p:txBody>
          <a:bodyPr/>
          <a:lstStyle/>
          <a:p>
            <a:pPr>
              <a:tabLst>
                <a:tab pos="457200" algn="l"/>
                <a:tab pos="1371600" algn="l"/>
                <a:tab pos="1547813" algn="l"/>
              </a:tabLst>
              <a:defRPr/>
            </a:pPr>
            <a:r>
              <a:rPr lang="en-US" dirty="0">
                <a:solidFill>
                  <a:srgbClr val="0079C2"/>
                </a:solidFill>
              </a:rPr>
              <a:t>Solution: </a:t>
            </a:r>
          </a:p>
          <a:p>
            <a:pPr>
              <a:tabLst>
                <a:tab pos="457200" algn="l"/>
                <a:tab pos="1371600" algn="l"/>
                <a:tab pos="1547813" algn="l"/>
              </a:tabLst>
              <a:defRPr/>
            </a:pPr>
            <a:r>
              <a:rPr lang="en-US" dirty="0"/>
              <a:t>Using (3), we have</a:t>
            </a:r>
          </a:p>
        </p:txBody>
      </p:sp>
      <p:graphicFrame>
        <p:nvGraphicFramePr>
          <p:cNvPr id="14" name="Content Placeholder 13" descr="(d∕(d x)) (ln (sin (x)) = (1∕sin (x)) (d∕(d x))(sin (x)) = (1∕sin (x)) cos(x)&#10;= cot(x)">
            <a:extLst>
              <a:ext uri="{FF2B5EF4-FFF2-40B4-BE49-F238E27FC236}">
                <a16:creationId xmlns="" xmlns:a16="http://schemas.microsoft.com/office/drawing/2014/main" id="{A2DCE42A-0912-4878-84F9-C978AF581275}"/>
              </a:ext>
            </a:extLst>
          </p:cNvPr>
          <p:cNvGraphicFramePr>
            <a:graphicFrameLocks noGrp="1" noChangeAspect="1"/>
          </p:cNvGraphicFramePr>
          <p:nvPr>
            <p:ph sz="quarter" idx="26"/>
            <p:extLst>
              <p:ext uri="{D42A27DB-BD31-4B8C-83A1-F6EECF244321}">
                <p14:modId xmlns:p14="http://schemas.microsoft.com/office/powerpoint/2010/main" val="3550566107"/>
              </p:ext>
            </p:extLst>
          </p:nvPr>
        </p:nvGraphicFramePr>
        <p:xfrm>
          <a:off x="1963738" y="4053706"/>
          <a:ext cx="5964237" cy="1144587"/>
        </p:xfrm>
        <a:graphic>
          <a:graphicData uri="http://schemas.openxmlformats.org/presentationml/2006/ole">
            <mc:AlternateContent xmlns:mc="http://schemas.openxmlformats.org/markup-compatibility/2006">
              <mc:Choice xmlns:v="urn:schemas-microsoft-com:vml" Requires="v">
                <p:oleObj spid="_x0000_s502960" name="Equation" r:id="rId5" imgW="6222960" imgH="1193760" progId="Equation.DSMT4">
                  <p:embed/>
                </p:oleObj>
              </mc:Choice>
              <mc:Fallback>
                <p:oleObj name="Equation" r:id="rId5" imgW="6222960" imgH="1193760" progId="Equation.DSMT4">
                  <p:embed/>
                  <p:pic>
                    <p:nvPicPr>
                      <p:cNvPr id="13" name="Object 12">
                        <a:extLst>
                          <a:ext uri="{FF2B5EF4-FFF2-40B4-BE49-F238E27FC236}">
                            <a16:creationId xmlns="" xmlns:a16="http://schemas.microsoft.com/office/drawing/2014/main" id="{D21543A5-35D5-42A0-8163-0B1A7D10D31B}"/>
                          </a:ext>
                        </a:extLst>
                      </p:cNvPr>
                      <p:cNvPicPr/>
                      <p:nvPr/>
                    </p:nvPicPr>
                    <p:blipFill>
                      <a:blip r:embed="rId6"/>
                      <a:stretch>
                        <a:fillRect/>
                      </a:stretch>
                    </p:blipFill>
                    <p:spPr>
                      <a:xfrm>
                        <a:off x="1963738" y="4053706"/>
                        <a:ext cx="5964237" cy="1144587"/>
                      </a:xfrm>
                      <a:prstGeom prst="rect">
                        <a:avLst/>
                      </a:prstGeom>
                    </p:spPr>
                  </p:pic>
                </p:oleObj>
              </mc:Fallback>
            </mc:AlternateContent>
          </a:graphicData>
        </a:graphic>
      </p:graphicFrame>
    </p:spTree>
    <p:extLst>
      <p:ext uri="{BB962C8B-B14F-4D97-AF65-F5344CB8AC3E}">
        <p14:creationId xmlns:p14="http://schemas.microsoft.com/office/powerpoint/2010/main" val="207316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39C50-9C46-4233-8285-16AF474E7A69}"/>
              </a:ext>
            </a:extLst>
          </p:cNvPr>
          <p:cNvSpPr>
            <a:spLocks noGrp="1"/>
          </p:cNvSpPr>
          <p:nvPr>
            <p:ph type="title"/>
          </p:nvPr>
        </p:nvSpPr>
        <p:spPr>
          <a:xfrm>
            <a:off x="838200" y="3060442"/>
            <a:ext cx="10515600" cy="1126076"/>
          </a:xfrm>
        </p:spPr>
        <p:txBody>
          <a:bodyPr/>
          <a:lstStyle/>
          <a:p>
            <a:pPr algn="ctr"/>
            <a:r>
              <a:rPr lang="en-IN" dirty="0">
                <a:solidFill>
                  <a:srgbClr val="0079C2"/>
                </a:solidFill>
              </a:rPr>
              <a:t>Logarithmic Differentiation</a:t>
            </a:r>
            <a:endParaRPr lang="en-IN" sz="4000" dirty="0">
              <a:solidFill>
                <a:srgbClr val="0079C2"/>
              </a:solidFill>
            </a:endParaRPr>
          </a:p>
        </p:txBody>
      </p:sp>
    </p:spTree>
    <p:extLst>
      <p:ext uri="{BB962C8B-B14F-4D97-AF65-F5344CB8AC3E}">
        <p14:creationId xmlns:p14="http://schemas.microsoft.com/office/powerpoint/2010/main" val="419605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61FFD3E7-7565-4983-9FA4-7FB965F45622}"/>
              </a:ext>
            </a:extLst>
          </p:cNvPr>
          <p:cNvSpPr>
            <a:spLocks noGrp="1"/>
          </p:cNvSpPr>
          <p:nvPr>
            <p:ph type="title"/>
          </p:nvPr>
        </p:nvSpPr>
        <p:spPr/>
        <p:txBody>
          <a:bodyPr/>
          <a:lstStyle/>
          <a:p>
            <a:r>
              <a:rPr lang="en-US" altLang="en-US" dirty="0"/>
              <a:t>Logarithmic Differentiation </a:t>
            </a:r>
            <a:r>
              <a:rPr lang="en-US" altLang="en-US" b="0" baseline="0" dirty="0"/>
              <a:t>(1 of 2)</a:t>
            </a:r>
            <a:endParaRPr lang="en-US" b="0" baseline="0" dirty="0"/>
          </a:p>
        </p:txBody>
      </p:sp>
      <p:sp>
        <p:nvSpPr>
          <p:cNvPr id="8" name="Text Placeholder 7">
            <a:extLst>
              <a:ext uri="{FF2B5EF4-FFF2-40B4-BE49-F238E27FC236}">
                <a16:creationId xmlns="" xmlns:a16="http://schemas.microsoft.com/office/drawing/2014/main" id="{A482C91D-34A3-4BDB-89F2-B4F61E6EF7D2}"/>
              </a:ext>
            </a:extLst>
          </p:cNvPr>
          <p:cNvSpPr>
            <a:spLocks noGrp="1"/>
          </p:cNvSpPr>
          <p:nvPr>
            <p:ph type="body" sz="quarter" idx="15"/>
          </p:nvPr>
        </p:nvSpPr>
        <p:spPr>
          <a:xfrm>
            <a:off x="743576" y="1289684"/>
            <a:ext cx="10711543" cy="1748484"/>
          </a:xfrm>
        </p:spPr>
        <p:txBody>
          <a:bodyPr/>
          <a:lstStyle/>
          <a:p>
            <a:pPr>
              <a:lnSpc>
                <a:spcPct val="100000"/>
              </a:lnSpc>
              <a:spcAft>
                <a:spcPts val="600"/>
              </a:spcAft>
            </a:pPr>
            <a:r>
              <a:rPr lang="en-US" altLang="en-US" dirty="0"/>
              <a:t>The calculation of derivatives of complicated functions involving products, quotients, or powers can often be simplified by taking logarithms.</a:t>
            </a:r>
          </a:p>
          <a:p>
            <a:pPr>
              <a:lnSpc>
                <a:spcPct val="100000"/>
              </a:lnSpc>
              <a:spcAft>
                <a:spcPts val="600"/>
              </a:spcAft>
            </a:pPr>
            <a:r>
              <a:rPr lang="en-US" altLang="en-US" dirty="0"/>
              <a:t>The method used in the next example is called </a:t>
            </a:r>
            <a:r>
              <a:rPr lang="en-US" altLang="en-US" b="1" dirty="0"/>
              <a:t>logarithmic differentiation</a:t>
            </a:r>
            <a:r>
              <a:rPr lang="en-US" altLang="en-US" dirty="0"/>
              <a:t>.</a:t>
            </a:r>
          </a:p>
        </p:txBody>
      </p:sp>
    </p:spTree>
    <p:extLst>
      <p:ext uri="{BB962C8B-B14F-4D97-AF65-F5344CB8AC3E}">
        <p14:creationId xmlns:p14="http://schemas.microsoft.com/office/powerpoint/2010/main" val="1130976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25CBFD-2D1C-41E8-B8AE-CC11186BDF26}"/>
              </a:ext>
            </a:extLst>
          </p:cNvPr>
          <p:cNvSpPr>
            <a:spLocks noGrp="1"/>
          </p:cNvSpPr>
          <p:nvPr>
            <p:ph type="title"/>
          </p:nvPr>
        </p:nvSpPr>
        <p:spPr/>
        <p:txBody>
          <a:bodyPr/>
          <a:lstStyle/>
          <a:p>
            <a:r>
              <a:rPr lang="en-US" altLang="en-US" dirty="0"/>
              <a:t>Example 7</a:t>
            </a:r>
            <a:endParaRPr lang="en-US" dirty="0"/>
          </a:p>
        </p:txBody>
      </p:sp>
      <p:sp>
        <p:nvSpPr>
          <p:cNvPr id="3" name="Content Placeholder 2">
            <a:extLst>
              <a:ext uri="{FF2B5EF4-FFF2-40B4-BE49-F238E27FC236}">
                <a16:creationId xmlns="" xmlns:a16="http://schemas.microsoft.com/office/drawing/2014/main" id="{BE17855F-BD39-4BB1-A466-CAE832AA22FB}"/>
              </a:ext>
            </a:extLst>
          </p:cNvPr>
          <p:cNvSpPr>
            <a:spLocks noGrp="1"/>
          </p:cNvSpPr>
          <p:nvPr>
            <p:ph sz="quarter" idx="23"/>
          </p:nvPr>
        </p:nvSpPr>
        <p:spPr>
          <a:xfrm>
            <a:off x="736600" y="1289050"/>
            <a:ext cx="1667387" cy="393446"/>
          </a:xfrm>
        </p:spPr>
        <p:txBody>
          <a:bodyPr/>
          <a:lstStyle/>
          <a:p>
            <a:r>
              <a:rPr lang="en-US" dirty="0"/>
              <a:t>Differentiate</a:t>
            </a:r>
          </a:p>
        </p:txBody>
      </p:sp>
      <p:graphicFrame>
        <p:nvGraphicFramePr>
          <p:cNvPr id="12" name="Content Placeholder 11" descr="y = ((x^3∕4) sqrt((x^2) + 1))∕((3 x + 2)^5).&#10;">
            <a:extLst>
              <a:ext uri="{FF2B5EF4-FFF2-40B4-BE49-F238E27FC236}">
                <a16:creationId xmlns="" xmlns:a16="http://schemas.microsoft.com/office/drawing/2014/main" id="{094F3F5B-2231-4A7D-94D5-1AF36AB467EA}"/>
              </a:ext>
            </a:extLst>
          </p:cNvPr>
          <p:cNvGraphicFramePr>
            <a:graphicFrameLocks noGrp="1" noChangeAspect="1"/>
          </p:cNvGraphicFramePr>
          <p:nvPr>
            <p:ph sz="quarter" idx="24"/>
            <p:extLst>
              <p:ext uri="{D42A27DB-BD31-4B8C-83A1-F6EECF244321}">
                <p14:modId xmlns:p14="http://schemas.microsoft.com/office/powerpoint/2010/main" val="3223614882"/>
              </p:ext>
            </p:extLst>
          </p:nvPr>
        </p:nvGraphicFramePr>
        <p:xfrm>
          <a:off x="4560888" y="1281113"/>
          <a:ext cx="1914525" cy="976312"/>
        </p:xfrm>
        <a:graphic>
          <a:graphicData uri="http://schemas.openxmlformats.org/presentationml/2006/ole">
            <mc:AlternateContent xmlns:mc="http://schemas.openxmlformats.org/markup-compatibility/2006">
              <mc:Choice xmlns:v="urn:schemas-microsoft-com:vml" Requires="v">
                <p:oleObj spid="_x0000_s504072" name="Equation" r:id="rId3" imgW="1968480" imgH="1002960" progId="Equation.DSMT4">
                  <p:embed/>
                </p:oleObj>
              </mc:Choice>
              <mc:Fallback>
                <p:oleObj name="Equation" r:id="rId3" imgW="1968480" imgH="1002960" progId="Equation.DSMT4">
                  <p:embed/>
                  <p:pic>
                    <p:nvPicPr>
                      <p:cNvPr id="11" name="Object 10">
                        <a:extLst>
                          <a:ext uri="{FF2B5EF4-FFF2-40B4-BE49-F238E27FC236}">
                            <a16:creationId xmlns="" xmlns:a16="http://schemas.microsoft.com/office/drawing/2014/main" id="{5519F3D4-C476-4918-99CD-D1101FCF85A9}"/>
                          </a:ext>
                        </a:extLst>
                      </p:cNvPr>
                      <p:cNvPicPr/>
                      <p:nvPr/>
                    </p:nvPicPr>
                    <p:blipFill>
                      <a:blip r:embed="rId4"/>
                      <a:stretch>
                        <a:fillRect/>
                      </a:stretch>
                    </p:blipFill>
                    <p:spPr>
                      <a:xfrm>
                        <a:off x="4560888" y="1281113"/>
                        <a:ext cx="1914525" cy="976312"/>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10565CEB-5846-46BA-A679-7A5F2D63BDC5}"/>
              </a:ext>
            </a:extLst>
          </p:cNvPr>
          <p:cNvSpPr>
            <a:spLocks noGrp="1"/>
          </p:cNvSpPr>
          <p:nvPr>
            <p:ph sz="quarter" idx="25"/>
          </p:nvPr>
        </p:nvSpPr>
        <p:spPr>
          <a:xfrm>
            <a:off x="736600" y="2324100"/>
            <a:ext cx="10712450" cy="1187196"/>
          </a:xfrm>
        </p:spPr>
        <p:txBody>
          <a:bodyPr/>
          <a:lstStyle/>
          <a:p>
            <a:pPr>
              <a:tabLst>
                <a:tab pos="457200" algn="l"/>
                <a:tab pos="1371600" algn="l"/>
                <a:tab pos="1547813" algn="l"/>
              </a:tabLst>
              <a:defRPr/>
            </a:pPr>
            <a:r>
              <a:rPr lang="en-US" dirty="0">
                <a:solidFill>
                  <a:srgbClr val="0070C0"/>
                </a:solidFill>
              </a:rPr>
              <a:t>Solution:</a:t>
            </a:r>
          </a:p>
          <a:p>
            <a:pPr>
              <a:tabLst>
                <a:tab pos="457200" algn="l"/>
                <a:tab pos="1371600" algn="l"/>
                <a:tab pos="1547813" algn="l"/>
              </a:tabLst>
              <a:defRPr/>
            </a:pPr>
            <a:r>
              <a:rPr lang="en-US" dirty="0"/>
              <a:t>We take logarithms of both sides of the equation and use the </a:t>
            </a:r>
            <a:r>
              <a:rPr lang="en-IN" dirty="0"/>
              <a:t>Laws of Logarithms</a:t>
            </a:r>
            <a:r>
              <a:rPr lang="en-US" dirty="0"/>
              <a:t> to simplify:</a:t>
            </a:r>
          </a:p>
        </p:txBody>
      </p:sp>
      <p:graphicFrame>
        <p:nvGraphicFramePr>
          <p:cNvPr id="14" name="Content Placeholder 13" descr="In (y) = (3∕4) In(x) + (1∕2)((x^2) + 1) minus 5 In (3 x + 2)">
            <a:extLst>
              <a:ext uri="{FF2B5EF4-FFF2-40B4-BE49-F238E27FC236}">
                <a16:creationId xmlns="" xmlns:a16="http://schemas.microsoft.com/office/drawing/2014/main" id="{3B6633FC-EB08-4556-8309-3DCBEF3BEE51}"/>
              </a:ext>
            </a:extLst>
          </p:cNvPr>
          <p:cNvGraphicFramePr>
            <a:graphicFrameLocks noGrp="1" noChangeAspect="1"/>
          </p:cNvGraphicFramePr>
          <p:nvPr>
            <p:ph sz="quarter" idx="26"/>
            <p:extLst>
              <p:ext uri="{D42A27DB-BD31-4B8C-83A1-F6EECF244321}">
                <p14:modId xmlns:p14="http://schemas.microsoft.com/office/powerpoint/2010/main" val="3880621057"/>
              </p:ext>
            </p:extLst>
          </p:nvPr>
        </p:nvGraphicFramePr>
        <p:xfrm>
          <a:off x="3536950" y="3472408"/>
          <a:ext cx="5623540" cy="761417"/>
        </p:xfrm>
        <a:graphic>
          <a:graphicData uri="http://schemas.openxmlformats.org/presentationml/2006/ole">
            <mc:AlternateContent xmlns:mc="http://schemas.openxmlformats.org/markup-compatibility/2006">
              <mc:Choice xmlns:v="urn:schemas-microsoft-com:vml" Requires="v">
                <p:oleObj spid="_x0000_s504073" name="Equation" r:id="rId5" imgW="5346360" imgH="723600" progId="Equation.DSMT4">
                  <p:embed/>
                </p:oleObj>
              </mc:Choice>
              <mc:Fallback>
                <p:oleObj name="Equation" r:id="rId5" imgW="5346360" imgH="723600" progId="Equation.DSMT4">
                  <p:embed/>
                  <p:pic>
                    <p:nvPicPr>
                      <p:cNvPr id="13" name="Object 12">
                        <a:extLst>
                          <a:ext uri="{FF2B5EF4-FFF2-40B4-BE49-F238E27FC236}">
                            <a16:creationId xmlns="" xmlns:a16="http://schemas.microsoft.com/office/drawing/2014/main" id="{8E7332E9-432C-4D25-9E4C-6C668B841B88}"/>
                          </a:ext>
                        </a:extLst>
                      </p:cNvPr>
                      <p:cNvPicPr/>
                      <p:nvPr/>
                    </p:nvPicPr>
                    <p:blipFill>
                      <a:blip r:embed="rId6"/>
                      <a:stretch>
                        <a:fillRect/>
                      </a:stretch>
                    </p:blipFill>
                    <p:spPr>
                      <a:xfrm>
                        <a:off x="3536950" y="3472408"/>
                        <a:ext cx="5623540" cy="761417"/>
                      </a:xfrm>
                      <a:prstGeom prst="rect">
                        <a:avLst/>
                      </a:prstGeom>
                    </p:spPr>
                  </p:pic>
                </p:oleObj>
              </mc:Fallback>
            </mc:AlternateContent>
          </a:graphicData>
        </a:graphic>
      </p:graphicFrame>
      <p:sp>
        <p:nvSpPr>
          <p:cNvPr id="7" name="Content Placeholder 6">
            <a:extLst>
              <a:ext uri="{FF2B5EF4-FFF2-40B4-BE49-F238E27FC236}">
                <a16:creationId xmlns="" xmlns:a16="http://schemas.microsoft.com/office/drawing/2014/main" id="{1BBB1B3C-DD15-4DF4-941F-B006B1048DA9}"/>
              </a:ext>
            </a:extLst>
          </p:cNvPr>
          <p:cNvSpPr>
            <a:spLocks noGrp="1"/>
          </p:cNvSpPr>
          <p:nvPr>
            <p:ph sz="quarter" idx="27"/>
          </p:nvPr>
        </p:nvSpPr>
        <p:spPr>
          <a:xfrm>
            <a:off x="736600" y="4528973"/>
            <a:ext cx="6679184" cy="342042"/>
          </a:xfrm>
        </p:spPr>
        <p:txBody>
          <a:bodyPr/>
          <a:lstStyle/>
          <a:p>
            <a:r>
              <a:rPr lang="en-US" dirty="0"/>
              <a:t>Differentiating implicitly with respect to </a:t>
            </a:r>
            <a:r>
              <a:rPr lang="en-US" i="1" dirty="0"/>
              <a:t>x</a:t>
            </a:r>
            <a:r>
              <a:rPr lang="en-US" dirty="0"/>
              <a:t> gives</a:t>
            </a:r>
          </a:p>
        </p:txBody>
      </p:sp>
      <p:graphicFrame>
        <p:nvGraphicFramePr>
          <p:cNvPr id="16" name="Content Placeholder 15" descr="(1∕y) (d y)∕(d x) = (3∕4) *(1∕x) + (1∕2) * (2 x∕((x^2) + 1)) minus 5 * (3∕(3 x + 2))">
            <a:extLst>
              <a:ext uri="{FF2B5EF4-FFF2-40B4-BE49-F238E27FC236}">
                <a16:creationId xmlns="" xmlns:a16="http://schemas.microsoft.com/office/drawing/2014/main" id="{82D90ED2-6251-4B35-BFED-126854A600A1}"/>
              </a:ext>
            </a:extLst>
          </p:cNvPr>
          <p:cNvGraphicFramePr>
            <a:graphicFrameLocks noGrp="1" noChangeAspect="1"/>
          </p:cNvGraphicFramePr>
          <p:nvPr>
            <p:ph sz="quarter" idx="28"/>
            <p:extLst>
              <p:ext uri="{D42A27DB-BD31-4B8C-83A1-F6EECF244321}">
                <p14:modId xmlns:p14="http://schemas.microsoft.com/office/powerpoint/2010/main" val="1078948725"/>
              </p:ext>
            </p:extLst>
          </p:nvPr>
        </p:nvGraphicFramePr>
        <p:xfrm>
          <a:off x="3536950" y="5106988"/>
          <a:ext cx="4510088" cy="781050"/>
        </p:xfrm>
        <a:graphic>
          <a:graphicData uri="http://schemas.openxmlformats.org/presentationml/2006/ole">
            <mc:AlternateContent xmlns:mc="http://schemas.openxmlformats.org/markup-compatibility/2006">
              <mc:Choice xmlns:v="urn:schemas-microsoft-com:vml" Requires="v">
                <p:oleObj spid="_x0000_s504074" name="Equation" r:id="rId7" imgW="4546440" imgH="787320" progId="Equation.DSMT4">
                  <p:embed/>
                </p:oleObj>
              </mc:Choice>
              <mc:Fallback>
                <p:oleObj name="Equation" r:id="rId7" imgW="4546440" imgH="787320" progId="Equation.DSMT4">
                  <p:embed/>
                  <p:pic>
                    <p:nvPicPr>
                      <p:cNvPr id="15" name="Object 14">
                        <a:extLst>
                          <a:ext uri="{FF2B5EF4-FFF2-40B4-BE49-F238E27FC236}">
                            <a16:creationId xmlns="" xmlns:a16="http://schemas.microsoft.com/office/drawing/2014/main" id="{1264EC84-7039-48F1-A203-9649910E8648}"/>
                          </a:ext>
                        </a:extLst>
                      </p:cNvPr>
                      <p:cNvPicPr/>
                      <p:nvPr/>
                    </p:nvPicPr>
                    <p:blipFill>
                      <a:blip r:embed="rId8"/>
                      <a:stretch>
                        <a:fillRect/>
                      </a:stretch>
                    </p:blipFill>
                    <p:spPr>
                      <a:xfrm>
                        <a:off x="3536950" y="5106988"/>
                        <a:ext cx="4510088" cy="781050"/>
                      </a:xfrm>
                      <a:prstGeom prst="rect">
                        <a:avLst/>
                      </a:prstGeom>
                    </p:spPr>
                  </p:pic>
                </p:oleObj>
              </mc:Fallback>
            </mc:AlternateContent>
          </a:graphicData>
        </a:graphic>
      </p:graphicFrame>
    </p:spTree>
    <p:extLst>
      <p:ext uri="{BB962C8B-B14F-4D97-AF65-F5344CB8AC3E}">
        <p14:creationId xmlns:p14="http://schemas.microsoft.com/office/powerpoint/2010/main" val="921837206"/>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7F60B298-C6B1-4CA0-A44C-8B6FAB39D879}">
  <ds:schemaRefs>
    <ds:schemaRef ds:uri="http://schemas.microsoft.com/office/2006/metadata/properties"/>
    <ds:schemaRef ds:uri="http://purl.org/dc/dcmitype/"/>
    <ds:schemaRef ds:uri="http://schemas.microsoft.com/office/2006/documentManagement/types"/>
    <ds:schemaRef ds:uri="http://www.w3.org/XML/1998/namespace"/>
    <ds:schemaRef ds:uri="a4d2ff27-a226-42e2-a79e-c1ae662d212e"/>
    <ds:schemaRef ds:uri="http://schemas.microsoft.com/office/infopath/2007/PartnerControls"/>
    <ds:schemaRef ds:uri="http://purl.org/dc/terms/"/>
    <ds:schemaRef ds:uri="a3520c62-91d1-4715-93cb-6b6cc6733a1f"/>
    <ds:schemaRef ds:uri="http://schemas.openxmlformats.org/package/2006/metadata/core-properties"/>
    <ds:schemaRef ds:uri="f856fc18-c0f7-462c-a53d-fc2610d0c4c8"/>
    <ds:schemaRef ds:uri="http://purl.org/dc/elements/1.1/"/>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3804</TotalTime>
  <Words>643</Words>
  <Application>Microsoft Office PowerPoint</Application>
  <PresentationFormat>Custom</PresentationFormat>
  <Paragraphs>102</Paragraphs>
  <Slides>24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1_Office Theme</vt:lpstr>
      <vt:lpstr>Equation</vt:lpstr>
      <vt:lpstr>3</vt:lpstr>
      <vt:lpstr>3.6</vt:lpstr>
      <vt:lpstr>Derivatives of Logarithmic Functions</vt:lpstr>
      <vt:lpstr>Derivatives of Logarithmic Functions (1 of 2)</vt:lpstr>
      <vt:lpstr>Derivatives of Logarithmic Functions (2 of 2)</vt:lpstr>
      <vt:lpstr>Example 2</vt:lpstr>
      <vt:lpstr>Logarithmic Differentiation</vt:lpstr>
      <vt:lpstr>Logarithmic Differentiation (1 of 2)</vt:lpstr>
      <vt:lpstr>Example 7</vt:lpstr>
      <vt:lpstr>Example 7 – Solution</vt:lpstr>
      <vt:lpstr>Logarithmic Differentiation (2 of 2)</vt:lpstr>
      <vt:lpstr> The Number e as a Limit</vt:lpstr>
      <vt:lpstr>The Number e as a Limit (1 of 5)</vt:lpstr>
      <vt:lpstr>The Number e as a Limit (2 of 5)</vt:lpstr>
      <vt:lpstr>The Number e as a Limit (3 of 5)</vt:lpstr>
      <vt:lpstr>The Number e as a Limit (4 of 5)</vt:lpstr>
      <vt:lpstr>The Number e as a Limit (5 of 5)</vt:lpstr>
      <vt:lpstr>Derivatives of Inverse Trigonometric Functions</vt:lpstr>
      <vt:lpstr>Derivatives of Inverse Trigonometric Functions (1 of 4)</vt:lpstr>
      <vt:lpstr>Derivatives of Inverse Trigonometric Functions (2 of 4)</vt:lpstr>
      <vt:lpstr>Derivatives of Inverse Trigonometric Functions (3 of 4)</vt:lpstr>
      <vt:lpstr>Derivatives of Inverse Trigonometric Functions (4 of 4)</vt:lpstr>
      <vt:lpstr>Example 9</vt:lpstr>
      <vt:lpstr>Example 9 – 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Mahendra Mera</cp:lastModifiedBy>
  <cp:revision>962</cp:revision>
  <cp:lastPrinted>2016-10-03T15:29:39Z</cp:lastPrinted>
  <dcterms:created xsi:type="dcterms:W3CDTF">2017-12-08T21:17:47Z</dcterms:created>
  <dcterms:modified xsi:type="dcterms:W3CDTF">2020-04-21T10:58:49Z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