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66"/>
  </p:notesMasterIdLst>
  <p:handoutMasterIdLst>
    <p:handoutMasterId r:id="rId67"/>
  </p:handoutMasterIdLst>
  <p:sldIdLst>
    <p:sldId id="313" r:id="rId6"/>
    <p:sldId id="320" r:id="rId7"/>
    <p:sldId id="493" r:id="rId8"/>
    <p:sldId id="552" r:id="rId9"/>
    <p:sldId id="495" r:id="rId10"/>
    <p:sldId id="334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53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54" r:id="rId41"/>
    <p:sldId id="528" r:id="rId42"/>
    <p:sldId id="555" r:id="rId43"/>
    <p:sldId id="530" r:id="rId44"/>
    <p:sldId id="531" r:id="rId45"/>
    <p:sldId id="532" r:id="rId46"/>
    <p:sldId id="533" r:id="rId47"/>
    <p:sldId id="556" r:id="rId48"/>
    <p:sldId id="535" r:id="rId49"/>
    <p:sldId id="536" r:id="rId50"/>
    <p:sldId id="537" r:id="rId51"/>
    <p:sldId id="538" r:id="rId52"/>
    <p:sldId id="539" r:id="rId53"/>
    <p:sldId id="557" r:id="rId54"/>
    <p:sldId id="541" r:id="rId55"/>
    <p:sldId id="542" r:id="rId56"/>
    <p:sldId id="543" r:id="rId57"/>
    <p:sldId id="544" r:id="rId58"/>
    <p:sldId id="545" r:id="rId59"/>
    <p:sldId id="546" r:id="rId60"/>
    <p:sldId id="558" r:id="rId61"/>
    <p:sldId id="548" r:id="rId62"/>
    <p:sldId id="559" r:id="rId63"/>
    <p:sldId id="550" r:id="rId64"/>
    <p:sldId id="551" r:id="rId6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00A3"/>
    <a:srgbClr val="A30000"/>
    <a:srgbClr val="E7EFF7"/>
    <a:srgbClr val="CBDDEF"/>
    <a:srgbClr val="006298"/>
    <a:srgbClr val="FF6300"/>
    <a:srgbClr val="E9255F"/>
    <a:srgbClr val="00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291" autoAdjust="0"/>
  </p:normalViewPr>
  <p:slideViewPr>
    <p:cSldViewPr snapToGrid="0" snapToObjects="1">
      <p:cViewPr varScale="1">
        <p:scale>
          <a:sx n="70" d="100"/>
          <a:sy n="70" d="100"/>
        </p:scale>
        <p:origin x="-546" y="-96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123955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notesViewPr>
    <p:cSldViewPr snapToGrid="0" snapToObject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8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6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96031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760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="" xmlns:a16="http://schemas.microsoft.com/office/drawing/2014/main" id="{E012EF3F-9B3A-45D3-97F8-1DFB9C27606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5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2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810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14968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01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36700"/>
            <a:ext cx="8128000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000" y="1542796"/>
            <a:ext cx="8128000" cy="4763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63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2456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47291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0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13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178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084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482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6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1424746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39083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21907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659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77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09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280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4554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9211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2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18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7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6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63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Differentiation Rules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4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44869-DF2A-4416-81EA-B43D04F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(1 of 10)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CFD50-E8B5-4811-ACBB-82BB1BF7806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8685306" cy="351491"/>
          </a:xfrm>
        </p:spPr>
        <p:txBody>
          <a:bodyPr/>
          <a:lstStyle/>
          <a:p>
            <a:r>
              <a:rPr lang="en-US" altLang="en-US" dirty="0"/>
              <a:t>(a) The velocity function is the derivative of the position function:</a:t>
            </a:r>
            <a:endParaRPr lang="en-IN" dirty="0"/>
          </a:p>
        </p:txBody>
      </p:sp>
      <p:graphicFrame>
        <p:nvGraphicFramePr>
          <p:cNvPr id="8" name="Content Placeholder 7" descr="s = f(t) = (t^3) minus 6 (t^2) + 9 t">
            <a:extLst>
              <a:ext uri="{FF2B5EF4-FFF2-40B4-BE49-F238E27FC236}">
                <a16:creationId xmlns="" xmlns:a16="http://schemas.microsoft.com/office/drawing/2014/main" id="{F08FC4D5-8F7E-42AC-B5EC-3DD389F1F11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1918896"/>
              </p:ext>
            </p:extLst>
          </p:nvPr>
        </p:nvGraphicFramePr>
        <p:xfrm>
          <a:off x="4575175" y="2125990"/>
          <a:ext cx="28241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90" name="Equation" r:id="rId3" imgW="2844720" imgH="444240" progId="Equation.DSMT4">
                  <p:embed/>
                </p:oleObj>
              </mc:Choice>
              <mc:Fallback>
                <p:oleObj name="Equation" r:id="rId3" imgW="284472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6EBA3748-E91F-4D78-98D0-B68BF419B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5175" y="2125990"/>
                        <a:ext cx="282416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 descr="v(t) = (ds∕dt) = 3 (t^2) minus 12 t + 9">
            <a:extLst>
              <a:ext uri="{FF2B5EF4-FFF2-40B4-BE49-F238E27FC236}">
                <a16:creationId xmlns="" xmlns:a16="http://schemas.microsoft.com/office/drawing/2014/main" id="{5EE6D3B1-86D4-4AD0-930E-ACD8202E8E3E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127476163"/>
              </p:ext>
            </p:extLst>
          </p:nvPr>
        </p:nvGraphicFramePr>
        <p:xfrm>
          <a:off x="4352925" y="2894013"/>
          <a:ext cx="30035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91" name="Equation" r:id="rId5" imgW="3174840" imgH="736560" progId="Equation.DSMT4">
                  <p:embed/>
                </p:oleObj>
              </mc:Choice>
              <mc:Fallback>
                <p:oleObj name="Equation" r:id="rId5" imgW="3174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78F24423-AB06-42B6-9851-6443EA6BF9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925" y="2894013"/>
                        <a:ext cx="3003550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13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4D103-58D6-472F-B636-0095C6C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(2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5F4DD0-19A3-4D69-AFEB-7C8FA22B6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523071" cy="332784"/>
          </a:xfrm>
        </p:spPr>
        <p:txBody>
          <a:bodyPr/>
          <a:lstStyle/>
          <a:p>
            <a:r>
              <a:rPr lang="en-US" altLang="en-US" dirty="0"/>
              <a:t>(b) The velocity after 2 s means the instantaneous velocity when </a:t>
            </a:r>
            <a:r>
              <a:rPr lang="en-US" altLang="en-US" i="1" dirty="0"/>
              <a:t>t</a:t>
            </a:r>
            <a:r>
              <a:rPr lang="en-US" altLang="en-US" dirty="0"/>
              <a:t> = 2, that is,</a:t>
            </a:r>
            <a:endParaRPr lang="en-IN" dirty="0"/>
          </a:p>
        </p:txBody>
      </p:sp>
      <p:graphicFrame>
        <p:nvGraphicFramePr>
          <p:cNvPr id="8" name="Content Placeholder 7" descr="v(2) = (d s)∕(d t)_(t = 2) = 3 (2)^2 minus 12 (2) + 9.&#10;= negative 3 meter per second.">
            <a:extLst>
              <a:ext uri="{FF2B5EF4-FFF2-40B4-BE49-F238E27FC236}">
                <a16:creationId xmlns="" xmlns:a16="http://schemas.microsoft.com/office/drawing/2014/main" id="{5F75648E-14C6-4C18-BE88-BE1C05B5BD5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81615681"/>
              </p:ext>
            </p:extLst>
          </p:nvPr>
        </p:nvGraphicFramePr>
        <p:xfrm>
          <a:off x="4479526" y="1911593"/>
          <a:ext cx="3850443" cy="112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12" name="Equation" r:id="rId3" imgW="4444920" imgH="1295280" progId="Equation.DSMT4">
                  <p:embed/>
                </p:oleObj>
              </mc:Choice>
              <mc:Fallback>
                <p:oleObj name="Equation" r:id="rId3" imgW="4444920" imgH="12952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4FF9E030-4A22-4162-A220-C9B1A0CBF7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9526" y="1911593"/>
                        <a:ext cx="3850443" cy="112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860DCF1-5989-4A41-9856-0129E95DFF5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219200" y="3599455"/>
            <a:ext cx="3324225" cy="391520"/>
          </a:xfrm>
        </p:spPr>
        <p:txBody>
          <a:bodyPr/>
          <a:lstStyle/>
          <a:p>
            <a:r>
              <a:rPr lang="en-US" altLang="en-US" dirty="0"/>
              <a:t>The velocity after 4 s is</a:t>
            </a:r>
            <a:endParaRPr lang="en-IN" dirty="0"/>
          </a:p>
        </p:txBody>
      </p:sp>
      <p:graphicFrame>
        <p:nvGraphicFramePr>
          <p:cNvPr id="11" name="Content Placeholder 10" descr="v(4) = 3 (4)^(2) minus 12 (4) + 9.&#10;= 9 meter per second.">
            <a:extLst>
              <a:ext uri="{FF2B5EF4-FFF2-40B4-BE49-F238E27FC236}">
                <a16:creationId xmlns="" xmlns:a16="http://schemas.microsoft.com/office/drawing/2014/main" id="{D0A8D987-B343-4870-8BA8-844230F732E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273192627"/>
              </p:ext>
            </p:extLst>
          </p:nvPr>
        </p:nvGraphicFramePr>
        <p:xfrm>
          <a:off x="4479526" y="4190645"/>
          <a:ext cx="3037218" cy="81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13" name="Equation" r:id="rId5" imgW="3403440" imgH="914400" progId="Equation.DSMT4">
                  <p:embed/>
                </p:oleObj>
              </mc:Choice>
              <mc:Fallback>
                <p:oleObj name="Equation" r:id="rId5" imgW="3403440" imgH="914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="" xmlns:a16="http://schemas.microsoft.com/office/drawing/2014/main" id="{63B9E5F8-1CED-4687-97DA-4C59608349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9526" y="4190645"/>
                        <a:ext cx="3037218" cy="816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32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4D103-58D6-472F-B636-0095C6C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(3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5F4DD0-19A3-4D69-AFEB-7C8FA22B6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309659" cy="396315"/>
          </a:xfrm>
        </p:spPr>
        <p:txBody>
          <a:bodyPr/>
          <a:lstStyle/>
          <a:p>
            <a:r>
              <a:rPr lang="en-US" altLang="en-US" dirty="0"/>
              <a:t>(c) The particle is at rest when </a:t>
            </a:r>
            <a:r>
              <a:rPr lang="en-US" altLang="en-US" i="1" dirty="0"/>
              <a:t>v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0, that is,</a:t>
            </a:r>
            <a:endParaRPr lang="en-IN" dirty="0"/>
          </a:p>
        </p:txBody>
      </p:sp>
      <p:graphicFrame>
        <p:nvGraphicFramePr>
          <p:cNvPr id="8" name="Content Placeholder 7" descr="3 t^(2) minus 12 t + 9 = 3 ((t^2) minus 4 t + 3)&#10;= 3(t minus 1)(t minus 3)&#10;= 0">
            <a:extLst>
              <a:ext uri="{FF2B5EF4-FFF2-40B4-BE49-F238E27FC236}">
                <a16:creationId xmlns="" xmlns:a16="http://schemas.microsoft.com/office/drawing/2014/main" id="{5F75648E-14C6-4C18-BE88-BE1C05B5BD5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358880759"/>
              </p:ext>
            </p:extLst>
          </p:nvPr>
        </p:nvGraphicFramePr>
        <p:xfrm>
          <a:off x="3514561" y="1828893"/>
          <a:ext cx="3793678" cy="140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32" name="Equation" r:id="rId3" imgW="3886200" imgH="1434960" progId="Equation.DSMT4">
                  <p:embed/>
                </p:oleObj>
              </mc:Choice>
              <mc:Fallback>
                <p:oleObj name="Equation" r:id="rId3" imgW="3886200" imgH="143496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5F75648E-14C6-4C18-BE88-BE1C05B5B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4561" y="1828893"/>
                        <a:ext cx="3793678" cy="140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860DCF1-5989-4A41-9856-0129E95DFF5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219200" y="3599454"/>
            <a:ext cx="6822141" cy="1161732"/>
          </a:xfrm>
        </p:spPr>
        <p:txBody>
          <a:bodyPr/>
          <a:lstStyle/>
          <a:p>
            <a:pPr>
              <a:tabLst>
                <a:tab pos="457200" algn="l"/>
              </a:tabLst>
            </a:pPr>
            <a:r>
              <a:rPr lang="en-US" altLang="en-US" dirty="0"/>
              <a:t>and this is true when </a:t>
            </a:r>
            <a:r>
              <a:rPr lang="en-US" altLang="en-US" i="1" dirty="0"/>
              <a:t>t</a:t>
            </a:r>
            <a:r>
              <a:rPr lang="en-US" altLang="en-US" dirty="0"/>
              <a:t> = 1 or </a:t>
            </a:r>
            <a:r>
              <a:rPr lang="en-US" altLang="en-US" i="1" dirty="0"/>
              <a:t>t</a:t>
            </a:r>
            <a:r>
              <a:rPr lang="en-US" altLang="en-US" dirty="0"/>
              <a:t> = 3.</a:t>
            </a:r>
          </a:p>
          <a:p>
            <a:pPr>
              <a:tabLst>
                <a:tab pos="457200" algn="l"/>
              </a:tabLst>
            </a:pPr>
            <a:endParaRPr lang="en-US" altLang="en-US" sz="1050" dirty="0"/>
          </a:p>
          <a:p>
            <a:pPr>
              <a:tabLst>
                <a:tab pos="457200" algn="l"/>
              </a:tabLst>
            </a:pPr>
            <a:r>
              <a:rPr lang="en-US" altLang="en-US" dirty="0"/>
              <a:t>Thus the particle is at rest after 1 s and after 3 s.</a:t>
            </a:r>
          </a:p>
        </p:txBody>
      </p:sp>
    </p:spTree>
    <p:extLst>
      <p:ext uri="{BB962C8B-B14F-4D97-AF65-F5344CB8AC3E}">
        <p14:creationId xmlns:p14="http://schemas.microsoft.com/office/powerpoint/2010/main" val="16932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4D103-58D6-472F-B636-0095C6C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(4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5F4DD0-19A3-4D69-AFEB-7C8FA22B6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9223188" cy="333562"/>
          </a:xfrm>
        </p:spPr>
        <p:txBody>
          <a:bodyPr/>
          <a:lstStyle/>
          <a:p>
            <a:r>
              <a:rPr lang="en-US" altLang="en-US" dirty="0"/>
              <a:t>(d) The particle moves in the positive direction when </a:t>
            </a:r>
            <a:r>
              <a:rPr lang="en-US" altLang="en-US" i="1" dirty="0"/>
              <a:t>v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&gt; 0, that is,</a:t>
            </a:r>
            <a:endParaRPr lang="en-IN" dirty="0"/>
          </a:p>
        </p:txBody>
      </p:sp>
      <p:graphicFrame>
        <p:nvGraphicFramePr>
          <p:cNvPr id="8" name="Content Placeholder 7" descr="3 t^(2) minus 12 t + 9 = 3 (t minus 1)(t minus 3) &gt; 0">
            <a:extLst>
              <a:ext uri="{FF2B5EF4-FFF2-40B4-BE49-F238E27FC236}">
                <a16:creationId xmlns="" xmlns:a16="http://schemas.microsoft.com/office/drawing/2014/main" id="{5F75648E-14C6-4C18-BE88-BE1C05B5BD5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35899565"/>
              </p:ext>
            </p:extLst>
          </p:nvPr>
        </p:nvGraphicFramePr>
        <p:xfrm>
          <a:off x="4216400" y="1857374"/>
          <a:ext cx="3934372" cy="42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53" name="Equation" r:id="rId3" imgW="4152600" imgH="444240" progId="Equation.DSMT4">
                  <p:embed/>
                </p:oleObj>
              </mc:Choice>
              <mc:Fallback>
                <p:oleObj name="Equation" r:id="rId3" imgW="4152600" imgH="44424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5F75648E-14C6-4C18-BE88-BE1C05B5B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6400" y="1857374"/>
                        <a:ext cx="3934372" cy="42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860DCF1-5989-4A41-9856-0129E95DFF5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219200" y="2781301"/>
            <a:ext cx="9848193" cy="3115002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altLang="en-US" dirty="0"/>
              <a:t>This inequality is true when both factors are positive (</a:t>
            </a:r>
            <a:r>
              <a:rPr lang="en-US" altLang="en-US" i="1" dirty="0"/>
              <a:t>t</a:t>
            </a:r>
            <a:r>
              <a:rPr lang="en-US" altLang="en-US" dirty="0"/>
              <a:t> &gt; 3) or when both factors are negative (</a:t>
            </a:r>
            <a:r>
              <a:rPr lang="en-US" altLang="en-US" i="1" dirty="0"/>
              <a:t>t</a:t>
            </a:r>
            <a:r>
              <a:rPr lang="en-US" altLang="en-US" dirty="0"/>
              <a:t> &lt; 1).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altLang="en-US" sz="1200" dirty="0"/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altLang="en-US" dirty="0"/>
              <a:t>Thus the particle moves in the positive direction in the time intervals </a:t>
            </a:r>
            <a:r>
              <a:rPr lang="en-US" altLang="en-US" i="1" dirty="0"/>
              <a:t>t</a:t>
            </a:r>
            <a:r>
              <a:rPr lang="en-US" altLang="en-US" dirty="0"/>
              <a:t> &lt; 1 and </a:t>
            </a:r>
            <a:r>
              <a:rPr lang="en-US" altLang="en-US" i="1" dirty="0"/>
              <a:t>t</a:t>
            </a:r>
            <a:r>
              <a:rPr lang="en-US" altLang="en-US" dirty="0"/>
              <a:t> &gt; 3.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altLang="en-US" sz="1200" dirty="0"/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altLang="en-US" dirty="0"/>
              <a:t>It moves backward (in the negative direction) when 1 &lt; </a:t>
            </a:r>
            <a:r>
              <a:rPr lang="en-US" altLang="en-US" i="1" dirty="0"/>
              <a:t>t</a:t>
            </a:r>
            <a:r>
              <a:rPr lang="en-US" altLang="en-US" dirty="0"/>
              <a:t> &lt; 3.</a:t>
            </a:r>
          </a:p>
        </p:txBody>
      </p:sp>
    </p:spTree>
    <p:extLst>
      <p:ext uri="{BB962C8B-B14F-4D97-AF65-F5344CB8AC3E}">
        <p14:creationId xmlns:p14="http://schemas.microsoft.com/office/powerpoint/2010/main" val="22839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5F23A8-12E9-44A6-9208-2CDA2D92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(5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24CB7-1904-43A1-A29B-C97ED369C6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51833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altLang="en-US" dirty="0"/>
              <a:t>(e) Using the information from part (d) we make a schematic sketch in Figure 2 of the motion of the particle back and forth along a line (the </a:t>
            </a:r>
            <a:r>
              <a:rPr lang="en-US" altLang="en-US" i="1" dirty="0"/>
              <a:t>s</a:t>
            </a:r>
            <a:r>
              <a:rPr lang="en-US" altLang="en-US" dirty="0"/>
              <a:t>-axis).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2964DF-65EA-4404-9F2B-270B06C02E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5119190"/>
            <a:ext cx="10721975" cy="323849"/>
          </a:xfrm>
        </p:spPr>
        <p:txBody>
          <a:bodyPr/>
          <a:lstStyle/>
          <a:p>
            <a:pPr algn="ctr"/>
            <a:r>
              <a:rPr lang="en-US" altLang="en-US" sz="1200" b="1" dirty="0"/>
              <a:t>Figure 2</a:t>
            </a:r>
          </a:p>
        </p:txBody>
      </p:sp>
      <p:pic>
        <p:nvPicPr>
          <p:cNvPr id="11" name="Content Placeholder 10" descr="On a horizontal axis labeled s, the motion of a particle is shown. At t = 0, s = 0. At t = 1, s = 4. The particle then moves left, and at t = 3, s = 0.">
            <a:extLst>
              <a:ext uri="{FF2B5EF4-FFF2-40B4-BE49-F238E27FC236}">
                <a16:creationId xmlns="" xmlns:a16="http://schemas.microsoft.com/office/drawing/2014/main" id="{03E01171-F2C7-4037-841A-9301CFD25A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45493" y="2520892"/>
            <a:ext cx="3945439" cy="22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39DD8-C9F2-4E82-894A-7778EDF4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(6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B3B730-F837-4C86-8C81-F2DAFB30C18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49"/>
            <a:ext cx="10836836" cy="822485"/>
          </a:xfrm>
        </p:spPr>
        <p:txBody>
          <a:bodyPr/>
          <a:lstStyle/>
          <a:p>
            <a:pPr marL="400050" indent="-400050">
              <a:lnSpc>
                <a:spcPct val="100000"/>
              </a:lnSpc>
            </a:pPr>
            <a:r>
              <a:rPr lang="en-US" altLang="en-US" dirty="0"/>
              <a:t>(f) Because of what we learned in parts (d) and (e), we need to calculate the distances traveled during the time intervals [0, 1], [1, 3], and [3, 5] separately.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FDB1FF-557D-414E-BB9F-A6DC7E9EB38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076325" y="2507786"/>
            <a:ext cx="5808569" cy="326369"/>
          </a:xfrm>
        </p:spPr>
        <p:txBody>
          <a:bodyPr/>
          <a:lstStyle/>
          <a:p>
            <a:r>
              <a:rPr lang="en-US" altLang="en-US" dirty="0"/>
              <a:t>The distance traveled in the first second is</a:t>
            </a:r>
            <a:endParaRPr lang="en-IN" dirty="0"/>
          </a:p>
        </p:txBody>
      </p:sp>
      <p:graphicFrame>
        <p:nvGraphicFramePr>
          <p:cNvPr id="20" name="Content Placeholder 19" descr="abs(f(1) minus f(0)) = abs(4 minus 0) = 4 m">
            <a:extLst>
              <a:ext uri="{FF2B5EF4-FFF2-40B4-BE49-F238E27FC236}">
                <a16:creationId xmlns="" xmlns:a16="http://schemas.microsoft.com/office/drawing/2014/main" id="{F8123B36-85CD-4A63-BB85-9258B72380FD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880093606"/>
              </p:ext>
            </p:extLst>
          </p:nvPr>
        </p:nvGraphicFramePr>
        <p:xfrm>
          <a:off x="6884894" y="2450198"/>
          <a:ext cx="3298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48" name="Equation" r:id="rId3" imgW="3365280" imgH="482400" progId="Equation.DSMT4">
                  <p:embed/>
                </p:oleObj>
              </mc:Choice>
              <mc:Fallback>
                <p:oleObj name="Equation" r:id="rId3" imgW="336528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B04CB02C-5CA7-4718-8AF6-2F5E5269C8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4894" y="2450198"/>
                        <a:ext cx="32988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34746A0-7093-44A4-9EB4-A6B30CF7446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076326" y="3621870"/>
            <a:ext cx="5638240" cy="323520"/>
          </a:xfrm>
        </p:spPr>
        <p:txBody>
          <a:bodyPr/>
          <a:lstStyle/>
          <a:p>
            <a:r>
              <a:rPr lang="en-US" altLang="en-US" dirty="0"/>
              <a:t>From </a:t>
            </a:r>
            <a:r>
              <a:rPr lang="en-US" altLang="en-US" i="1" dirty="0"/>
              <a:t>t</a:t>
            </a:r>
            <a:r>
              <a:rPr lang="en-US" altLang="en-US" dirty="0"/>
              <a:t> = 1 to </a:t>
            </a:r>
            <a:r>
              <a:rPr lang="en-US" altLang="en-US" i="1" dirty="0"/>
              <a:t>t</a:t>
            </a:r>
            <a:r>
              <a:rPr lang="en-US" altLang="en-US" sz="1400" dirty="0"/>
              <a:t> </a:t>
            </a:r>
            <a:r>
              <a:rPr lang="en-US" altLang="en-US" dirty="0"/>
              <a:t>= 3 the distance traveled is</a:t>
            </a:r>
            <a:endParaRPr lang="en-IN" dirty="0"/>
          </a:p>
        </p:txBody>
      </p:sp>
      <p:graphicFrame>
        <p:nvGraphicFramePr>
          <p:cNvPr id="22" name="Content Placeholder 21" descr="abs(f(3) minus f(1)) = abs(0 minus 4) = 4 m">
            <a:extLst>
              <a:ext uri="{FF2B5EF4-FFF2-40B4-BE49-F238E27FC236}">
                <a16:creationId xmlns="" xmlns:a16="http://schemas.microsoft.com/office/drawing/2014/main" id="{FC6E03F6-4A1B-4A2E-80F3-4A90E7885004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512102015"/>
              </p:ext>
            </p:extLst>
          </p:nvPr>
        </p:nvGraphicFramePr>
        <p:xfrm>
          <a:off x="6884894" y="3558096"/>
          <a:ext cx="336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49" name="Equation" r:id="rId5" imgW="3365280" imgH="482400" progId="Equation.DSMT4">
                  <p:embed/>
                </p:oleObj>
              </mc:Choice>
              <mc:Fallback>
                <p:oleObj name="Equation" r:id="rId5" imgW="3365280" imgH="4824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9BAA9C89-B8AE-4BF8-A6CF-6DB40E6FB6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4894" y="3558096"/>
                        <a:ext cx="3365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8FA508B-32B5-4F18-BF46-9D13DA59910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076326" y="4789531"/>
            <a:ext cx="5634790" cy="331559"/>
          </a:xfrm>
        </p:spPr>
        <p:txBody>
          <a:bodyPr/>
          <a:lstStyle/>
          <a:p>
            <a:r>
              <a:rPr lang="en-US" altLang="en-US" dirty="0"/>
              <a:t>From </a:t>
            </a:r>
            <a:r>
              <a:rPr lang="en-US" altLang="en-US" i="1" dirty="0"/>
              <a:t>t</a:t>
            </a:r>
            <a:r>
              <a:rPr lang="en-US" altLang="en-US" dirty="0"/>
              <a:t> = 3 to </a:t>
            </a:r>
            <a:r>
              <a:rPr lang="en-US" altLang="en-US" i="1" dirty="0"/>
              <a:t>t</a:t>
            </a:r>
            <a:r>
              <a:rPr lang="en-US" altLang="en-US" sz="1800" dirty="0"/>
              <a:t> </a:t>
            </a:r>
            <a:r>
              <a:rPr lang="en-US" altLang="en-US" dirty="0"/>
              <a:t>= 5 the distance traveled is</a:t>
            </a:r>
            <a:endParaRPr lang="en-IN" dirty="0"/>
          </a:p>
        </p:txBody>
      </p:sp>
      <p:graphicFrame>
        <p:nvGraphicFramePr>
          <p:cNvPr id="24" name="Content Placeholder 23" descr="abs(f(5) minus f(3)) = abs(20 minus 0) = 20 m">
            <a:extLst>
              <a:ext uri="{FF2B5EF4-FFF2-40B4-BE49-F238E27FC236}">
                <a16:creationId xmlns="" xmlns:a16="http://schemas.microsoft.com/office/drawing/2014/main" id="{C64E003D-9CCE-40A1-A66F-322E4E253545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01107989"/>
              </p:ext>
            </p:extLst>
          </p:nvPr>
        </p:nvGraphicFramePr>
        <p:xfrm>
          <a:off x="6884894" y="4746465"/>
          <a:ext cx="3462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50" name="Equation" r:id="rId7" imgW="3759120" imgH="482400" progId="Equation.DSMT4">
                  <p:embed/>
                </p:oleObj>
              </mc:Choice>
              <mc:Fallback>
                <p:oleObj name="Equation" r:id="rId7" imgW="3759120" imgH="482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6C5D5DDC-43C2-4B64-B619-D674916826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4894" y="4746465"/>
                        <a:ext cx="34623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9E46E09-7EA4-4782-86BB-CDDD90EC158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76326" y="5754381"/>
            <a:ext cx="5638240" cy="303195"/>
          </a:xfrm>
        </p:spPr>
        <p:txBody>
          <a:bodyPr/>
          <a:lstStyle/>
          <a:p>
            <a:r>
              <a:rPr lang="en-US" altLang="en-US" dirty="0"/>
              <a:t>The total distance is 4 + 4 + 20 = 28 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71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4D103-58D6-472F-B636-0095C6C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(7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5F4DD0-19A3-4D69-AFEB-7C8FA22B6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8210176" cy="413626"/>
          </a:xfrm>
        </p:spPr>
        <p:txBody>
          <a:bodyPr/>
          <a:lstStyle/>
          <a:p>
            <a:r>
              <a:rPr lang="en-US" altLang="en-US" dirty="0"/>
              <a:t>(g) The acceleration is the derivative of the velocity function:</a:t>
            </a:r>
            <a:endParaRPr lang="en-IN" dirty="0"/>
          </a:p>
        </p:txBody>
      </p:sp>
      <p:graphicFrame>
        <p:nvGraphicFramePr>
          <p:cNvPr id="8" name="Content Placeholder 7" descr="a(t) = ((d^2) s)∕(d (t^2)).&#10;= (d v)∕(d t).&#10;= 6 t minus 12.&#10;a(4) = 6 (4) minus 12.&#10;= 12 meter per seconds square">
            <a:extLst>
              <a:ext uri="{FF2B5EF4-FFF2-40B4-BE49-F238E27FC236}">
                <a16:creationId xmlns="" xmlns:a16="http://schemas.microsoft.com/office/drawing/2014/main" id="{5F75648E-14C6-4C18-BE88-BE1C05B5BD5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30913812"/>
              </p:ext>
            </p:extLst>
          </p:nvPr>
        </p:nvGraphicFramePr>
        <p:xfrm>
          <a:off x="5118100" y="1857375"/>
          <a:ext cx="195421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8" name="Equation" r:id="rId3" imgW="2387520" imgH="3429000" progId="Equation.DSMT4">
                  <p:embed/>
                </p:oleObj>
              </mc:Choice>
              <mc:Fallback>
                <p:oleObj name="Equation" r:id="rId3" imgW="2387520" imgH="342900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5F75648E-14C6-4C18-BE88-BE1C05B5B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8100" y="1857375"/>
                        <a:ext cx="1954213" cy="280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58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5F23A8-12E9-44A6-9208-2CDA2D92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(8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24CB7-1904-43A1-A29B-C97ED369C6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8"/>
            <a:ext cx="10721975" cy="323850"/>
          </a:xfrm>
        </p:spPr>
        <p:txBody>
          <a:bodyPr/>
          <a:lstStyle/>
          <a:p>
            <a:pPr marL="457200" indent="-457200"/>
            <a:r>
              <a:rPr lang="en-US" altLang="en-US" dirty="0"/>
              <a:t>(h) Figure 3 shows the graphs of 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i="1" dirty="0"/>
              <a:t>v</a:t>
            </a:r>
            <a:r>
              <a:rPr lang="en-US" altLang="en-US" dirty="0"/>
              <a:t>, and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2964DF-65EA-4404-9F2B-270B06C02E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4803884"/>
            <a:ext cx="10721975" cy="323849"/>
          </a:xfrm>
        </p:spPr>
        <p:txBody>
          <a:bodyPr/>
          <a:lstStyle/>
          <a:p>
            <a:pPr algn="ctr"/>
            <a:r>
              <a:rPr lang="en-US" altLang="en-US" sz="1200" b="1" dirty="0"/>
              <a:t>Figure 3</a:t>
            </a:r>
          </a:p>
        </p:txBody>
      </p:sp>
      <p:pic>
        <p:nvPicPr>
          <p:cNvPr id="7" name="Content Placeholder 6" descr="Three curves are graphed in the [0, 5] by [negative 12, 25] display window. Curve s begins at (0, 0), rises to (1.2, 4), falls to (3,0), then rises with increasing steepness to (5, 17). Curve v falls from (0, 8) to (2, negative 3) and rises through (3, 0). Line a rises through (0, negative 12) and (2, 0). All values approximated.&#10;">
            <a:extLst>
              <a:ext uri="{FF2B5EF4-FFF2-40B4-BE49-F238E27FC236}">
                <a16:creationId xmlns="" xmlns:a16="http://schemas.microsoft.com/office/drawing/2014/main" id="{B966A25E-F57A-45DF-AD59-7F5745A360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53260" y="1978381"/>
            <a:ext cx="3682303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7AD97-4705-44CB-BA3E-6A3BFD4C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(9 of 10)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8D912D-3D0D-4FEA-A3C1-4E3AFCE5E3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802578"/>
          </a:xfrm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The particle speeds up when the velocity is positive and increasing (</a:t>
            </a:r>
            <a:r>
              <a:rPr lang="en-US" altLang="en-US" i="1" dirty="0"/>
              <a:t>v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are both positive) and also when the velocity is negative and decreasing (</a:t>
            </a:r>
            <a:r>
              <a:rPr lang="en-US" altLang="en-US" i="1" dirty="0"/>
              <a:t>v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are both negative).</a:t>
            </a:r>
          </a:p>
          <a:p>
            <a:pPr marL="339725" indent="-339725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endParaRPr lang="en-US" altLang="en-US" sz="1200" dirty="0"/>
          </a:p>
          <a:p>
            <a:pPr marL="339725"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In other words, the particle speeds up when the velocity and acceleration have the same sign. (The particle is pushed in the same direction it is moving.)</a:t>
            </a:r>
          </a:p>
          <a:p>
            <a:pPr marL="339725"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endParaRPr lang="en-US" altLang="en-US" sz="1200" dirty="0"/>
          </a:p>
          <a:p>
            <a:pPr marL="339725"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From Figure 3 we see that this happens when 1 &lt; </a:t>
            </a:r>
            <a:r>
              <a:rPr lang="en-US" altLang="en-US" i="1" dirty="0"/>
              <a:t>t</a:t>
            </a:r>
            <a:r>
              <a:rPr lang="en-US" altLang="en-US" dirty="0"/>
              <a:t> &lt; 2 and when </a:t>
            </a:r>
            <a:r>
              <a:rPr lang="en-US" altLang="en-US" i="1" dirty="0"/>
              <a:t>t</a:t>
            </a:r>
            <a:r>
              <a:rPr lang="en-US" altLang="en-US" dirty="0"/>
              <a:t> &gt;</a:t>
            </a:r>
            <a:r>
              <a:rPr lang="en-US" altLang="en-US" sz="2000" dirty="0"/>
              <a:t> </a:t>
            </a:r>
            <a:r>
              <a:rPr lang="en-US" altLang="en-US" dirty="0"/>
              <a:t>3</a:t>
            </a:r>
            <a:r>
              <a:rPr lang="en-US" altLang="en-US" sz="2000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64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5F23A8-12E9-44A6-9208-2CDA2D92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(10 of 10)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24CB7-1904-43A1-A29B-C97ED369C6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6"/>
            <a:ext cx="11034870" cy="149627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The particle slows down when </a:t>
            </a:r>
            <a:r>
              <a:rPr lang="en-US" altLang="en-US" i="1" dirty="0"/>
              <a:t>v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have opposite signs, that is, when 0 ≤ </a:t>
            </a:r>
            <a:r>
              <a:rPr lang="en-US" altLang="en-US" i="1" dirty="0"/>
              <a:t>t</a:t>
            </a:r>
            <a:r>
              <a:rPr lang="en-US" altLang="en-US" dirty="0"/>
              <a:t> &lt; 1 and when 2 &lt; </a:t>
            </a:r>
            <a:r>
              <a:rPr lang="en-US" altLang="en-US" i="1" dirty="0"/>
              <a:t>t</a:t>
            </a:r>
            <a:r>
              <a:rPr lang="en-US" altLang="en-US" dirty="0"/>
              <a:t> &lt; 3.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endParaRPr lang="en-US" altLang="en-US" sz="7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Figure 4 summarizes the motion of the particle.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2964DF-65EA-4404-9F2B-270B06C02E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6050832"/>
            <a:ext cx="10721975" cy="323849"/>
          </a:xfrm>
        </p:spPr>
        <p:txBody>
          <a:bodyPr/>
          <a:lstStyle/>
          <a:p>
            <a:pPr algn="ctr"/>
            <a:r>
              <a:rPr lang="en-US" altLang="en-US" sz="1200" b="1" dirty="0"/>
              <a:t>Figure 4</a:t>
            </a:r>
          </a:p>
        </p:txBody>
      </p:sp>
      <p:pic>
        <p:nvPicPr>
          <p:cNvPr id="8" name="Content Placeholder 7" descr="Three curves are graphed on a coordinate plane. The horizontal axis is labeled, t. Between t = 0 and t = 1, the movement is forward and the particle slows down. Between t = 1 and t = 2, the movement is backward and the particle speeds up. Between t = 2 and t = 3, the movement is backward and the particle slows down. Between t = 3 and t = 5, the movement is forward and the particle speeds up. Curve s begins at (0, 0), rises to (1.2, 4), falls to (3,0), then rises with increasing steepness to (5, 17). Curve v falls from (0, 8) to (2, negative 3) and rises through (3, 0). Line a rises through (0, negative 12) and (2, 0). All values approximated.&#10;">
            <a:extLst>
              <a:ext uri="{FF2B5EF4-FFF2-40B4-BE49-F238E27FC236}">
                <a16:creationId xmlns="" xmlns:a16="http://schemas.microsoft.com/office/drawing/2014/main" id="{452F9BBC-F230-4D8D-A15C-B2C3A5D435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56895" y="2895559"/>
            <a:ext cx="3292125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Rates of Change in the Natural and Social Sciences</a:t>
            </a:r>
            <a:endParaRPr lang="en-IN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6653F-277A-4A73-9E77-B76CE99D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</a:t>
            </a:r>
            <a:r>
              <a:rPr lang="en-US" altLang="en-US" b="0" dirty="0"/>
              <a:t>(1 of 4)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7B046-B2CB-4B73-A01E-15BEAF1EDF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8"/>
            <a:ext cx="10721975" cy="294760"/>
          </a:xfrm>
        </p:spPr>
        <p:txBody>
          <a:bodyPr/>
          <a:lstStyle/>
          <a:p>
            <a:r>
              <a:rPr lang="en-US" altLang="en-US" dirty="0"/>
              <a:t>If a rod or piece of wire is homogeneous, then its </a:t>
            </a:r>
            <a:r>
              <a:rPr lang="en-US" altLang="en-US" i="1" dirty="0"/>
              <a:t>linear density </a:t>
            </a:r>
            <a:r>
              <a:rPr lang="en-US" altLang="en-US" dirty="0"/>
              <a:t>is uniform and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43D190-826F-4671-BF13-4F718DACF6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857598"/>
            <a:ext cx="5054633" cy="329531"/>
          </a:xfrm>
        </p:spPr>
        <p:txBody>
          <a:bodyPr/>
          <a:lstStyle/>
          <a:p>
            <a:r>
              <a:rPr lang="en-US" altLang="en-US" dirty="0"/>
              <a:t>is defined as the mass per unit length</a:t>
            </a:r>
            <a:endParaRPr lang="en-IN" dirty="0"/>
          </a:p>
        </p:txBody>
      </p:sp>
      <p:graphicFrame>
        <p:nvGraphicFramePr>
          <p:cNvPr id="12" name="Content Placeholder 11" descr="(rho = (m∕I))">
            <a:extLst>
              <a:ext uri="{FF2B5EF4-FFF2-40B4-BE49-F238E27FC236}">
                <a16:creationId xmlns="" xmlns:a16="http://schemas.microsoft.com/office/drawing/2014/main" id="{F39FCF46-A2C6-4A9D-997C-45183D7CEBFE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23056807"/>
              </p:ext>
            </p:extLst>
          </p:nvPr>
        </p:nvGraphicFramePr>
        <p:xfrm>
          <a:off x="5843588" y="1639888"/>
          <a:ext cx="11096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2" name="Equation" r:id="rId3" imgW="1168200" imgH="812520" progId="Equation.DSMT4">
                  <p:embed/>
                </p:oleObj>
              </mc:Choice>
              <mc:Fallback>
                <p:oleObj name="Equation" r:id="rId3" imgW="1168200" imgH="8125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710A87BB-79D8-40DD-B52D-5B78A8D57C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3588" y="1639888"/>
                        <a:ext cx="11096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725B51AA-7CBF-4EC2-87FC-C519CDD031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53524" y="1857598"/>
            <a:ext cx="4357029" cy="329531"/>
          </a:xfrm>
        </p:spPr>
        <p:txBody>
          <a:bodyPr/>
          <a:lstStyle/>
          <a:p>
            <a:r>
              <a:rPr lang="en-US" altLang="en-US" dirty="0"/>
              <a:t>and measured in kilograms per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F8924B9-12C1-404E-BE30-873C4A539C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2318391"/>
            <a:ext cx="10729913" cy="176487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meter.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endParaRPr lang="en-US" altLang="en-US" sz="1400" dirty="0"/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altLang="en-US" dirty="0"/>
              <a:t>Suppose, however, that the rod is not homogeneous but that its mass measured from its left end to a point </a:t>
            </a:r>
            <a:r>
              <a:rPr lang="en-US" altLang="en-US" i="1" dirty="0"/>
              <a:t>x</a:t>
            </a:r>
            <a:r>
              <a:rPr lang="en-US" altLang="en-US" dirty="0"/>
              <a:t> is </a:t>
            </a:r>
            <a:r>
              <a:rPr lang="en-US" altLang="en-US" i="1" dirty="0"/>
              <a:t>m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as shown in Figure 5.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8F3BF9D6-9607-436D-850E-2B4FF14C9D0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5601103"/>
            <a:ext cx="10729913" cy="253723"/>
          </a:xfrm>
        </p:spPr>
        <p:txBody>
          <a:bodyPr/>
          <a:lstStyle/>
          <a:p>
            <a:pPr algn="ctr"/>
            <a:r>
              <a:rPr lang="en-US" altLang="en-US" sz="1200" b="1" dirty="0"/>
              <a:t>Figure 5</a:t>
            </a:r>
          </a:p>
        </p:txBody>
      </p:sp>
      <p:pic>
        <p:nvPicPr>
          <p:cNvPr id="13" name="Content Placeholder 12" descr="A rod that is not homogeneous is shown. From the left side, a distance x is marked. This part of the rod has mass f(x). Two points x_1 and x_2 are also shown.&#10;">
            <a:extLst>
              <a:ext uri="{FF2B5EF4-FFF2-40B4-BE49-F238E27FC236}">
                <a16:creationId xmlns="" xmlns:a16="http://schemas.microsoft.com/office/drawing/2014/main" id="{3A009A06-E3DA-4368-A3F6-DE3186ECF8E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5"/>
          <a:stretch>
            <a:fillRect/>
          </a:stretch>
        </p:blipFill>
        <p:spPr>
          <a:xfrm>
            <a:off x="2112512" y="4355461"/>
            <a:ext cx="7462151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3DB0E-BF3B-4B45-8F16-78FF1146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</a:t>
            </a:r>
            <a:r>
              <a:rPr lang="en-US" altLang="en-US" b="0" dirty="0"/>
              <a:t>(2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F3C0D7-5C6B-4067-8891-9D1D39CB97D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765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mass of the part of the rod that lies between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-25000" dirty="0"/>
              <a:t>2 </a:t>
            </a:r>
            <a:r>
              <a:rPr lang="en-US" altLang="en-US" dirty="0"/>
              <a:t>is given by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m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 −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), so the average density of that part of the rod is</a:t>
            </a:r>
            <a:endParaRPr lang="en-IN" dirty="0"/>
          </a:p>
        </p:txBody>
      </p:sp>
      <p:graphicFrame>
        <p:nvGraphicFramePr>
          <p:cNvPr id="12" name="Content Placeholder 11" descr="average density = (Delta (m))∕(Delta (x)) = ((f(x_2) minus f(x_1))∕((x_2) minus (x_1))">
            <a:extLst>
              <a:ext uri="{FF2B5EF4-FFF2-40B4-BE49-F238E27FC236}">
                <a16:creationId xmlns="" xmlns:a16="http://schemas.microsoft.com/office/drawing/2014/main" id="{512803FD-8BFF-4FDC-8A76-59BD202B532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116357338"/>
              </p:ext>
            </p:extLst>
          </p:nvPr>
        </p:nvGraphicFramePr>
        <p:xfrm>
          <a:off x="3463037" y="2149638"/>
          <a:ext cx="4530081" cy="78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24" name="Equation" r:id="rId3" imgW="5041800" imgH="876240" progId="Equation.DSMT4">
                  <p:embed/>
                </p:oleObj>
              </mc:Choice>
              <mc:Fallback>
                <p:oleObj name="Equation" r:id="rId3" imgW="5041800" imgH="876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E6B1CCAB-F252-4F53-A26D-8B6EA8235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3037" y="2149638"/>
                        <a:ext cx="4530081" cy="78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0AB60C5-EEEE-4E7E-B44F-99B9E9137EE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342193"/>
            <a:ext cx="10712450" cy="2226757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altLang="en-US" dirty="0"/>
              <a:t>If we now let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0 (that is, </a:t>
            </a:r>
            <a:r>
              <a:rPr lang="en-US" altLang="en-US" i="1" dirty="0"/>
              <a:t>x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baseline="-25000" dirty="0"/>
              <a:t>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), we are computing the average density over smaller and smaller intervals.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altLang="en-US" sz="1800" dirty="0"/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linear density</a:t>
            </a:r>
            <a:r>
              <a:rPr lang="en-US" altLang="en-US" dirty="0"/>
              <a:t> </a:t>
            </a:r>
            <a:r>
              <a:rPr lang="el-GR" altLang="en-US" b="1" i="1" dirty="0"/>
              <a:t>ρ</a:t>
            </a:r>
            <a:r>
              <a:rPr lang="en-IN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at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x</a:t>
            </a:r>
            <a:r>
              <a:rPr lang="en-US" altLang="en-US" baseline="-25000" dirty="0"/>
              <a:t>1 </a:t>
            </a:r>
            <a:r>
              <a:rPr lang="en-US" altLang="en-US" dirty="0"/>
              <a:t>is the limit of these average densities as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0; that is, the linear density is the rate of change of mass with respect to length.</a:t>
            </a:r>
          </a:p>
        </p:txBody>
      </p:sp>
    </p:spTree>
    <p:extLst>
      <p:ext uri="{BB962C8B-B14F-4D97-AF65-F5344CB8AC3E}">
        <p14:creationId xmlns:p14="http://schemas.microsoft.com/office/powerpoint/2010/main" val="261310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00B7E-99CE-4226-8CF1-9E1F088C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</a:t>
            </a:r>
            <a:r>
              <a:rPr lang="en-US" altLang="en-US" b="0" dirty="0"/>
              <a:t>(3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9D95D7-A25F-4F9D-BE58-BC612AF7B32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770930" cy="417513"/>
          </a:xfrm>
        </p:spPr>
        <p:txBody>
          <a:bodyPr/>
          <a:lstStyle/>
          <a:p>
            <a:r>
              <a:rPr lang="en-US" altLang="en-US" dirty="0"/>
              <a:t>Symbolically,</a:t>
            </a:r>
            <a:endParaRPr lang="en-IN" dirty="0"/>
          </a:p>
        </p:txBody>
      </p:sp>
      <p:graphicFrame>
        <p:nvGraphicFramePr>
          <p:cNvPr id="20" name="Content Placeholder 19" descr="rho = lim_(Delta (x) right arrow 0) (Delta (m))∕(Delta (x)) = (d m∕d x)">
            <a:extLst>
              <a:ext uri="{FF2B5EF4-FFF2-40B4-BE49-F238E27FC236}">
                <a16:creationId xmlns="" xmlns:a16="http://schemas.microsoft.com/office/drawing/2014/main" id="{9E4A84ED-A573-4244-B4AA-1B13EC67DCA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91975160"/>
              </p:ext>
            </p:extLst>
          </p:nvPr>
        </p:nvGraphicFramePr>
        <p:xfrm>
          <a:off x="4678363" y="1658675"/>
          <a:ext cx="2419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3" name="Equation" r:id="rId3" imgW="2400120" imgH="736560" progId="Equation.DSMT4">
                  <p:embed/>
                </p:oleObj>
              </mc:Choice>
              <mc:Fallback>
                <p:oleObj name="Equation" r:id="rId3" imgW="240012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6FB7BF7A-83E5-433C-8B93-A2E44B6DF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8363" y="1658675"/>
                        <a:ext cx="24193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9E56ECF-5918-4437-87D9-BD5B02F9514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655906"/>
            <a:ext cx="10706100" cy="7730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Thus the linear density of the rod is the derivative of mass with respect to length.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101C68C-589F-4385-82BA-1FBD545451D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828451"/>
            <a:ext cx="2082014" cy="304043"/>
          </a:xfrm>
        </p:spPr>
        <p:txBody>
          <a:bodyPr/>
          <a:lstStyle/>
          <a:p>
            <a:r>
              <a:rPr lang="en-US" altLang="en-US" dirty="0"/>
              <a:t>For instance, if</a:t>
            </a:r>
            <a:endParaRPr lang="en-IN" dirty="0"/>
          </a:p>
        </p:txBody>
      </p:sp>
      <p:graphicFrame>
        <p:nvGraphicFramePr>
          <p:cNvPr id="22" name="Content Placeholder 21" descr="m = f(x) = sqrt(x),">
            <a:extLst>
              <a:ext uri="{FF2B5EF4-FFF2-40B4-BE49-F238E27FC236}">
                <a16:creationId xmlns="" xmlns:a16="http://schemas.microsoft.com/office/drawing/2014/main" id="{F93ED4C9-8703-41DC-8786-39DB39D2258C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79556534"/>
              </p:ext>
            </p:extLst>
          </p:nvPr>
        </p:nvGraphicFramePr>
        <p:xfrm>
          <a:off x="2818614" y="3754619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4" name="Equation" r:id="rId5" imgW="1981080" imgH="469800" progId="Equation.DSMT4">
                  <p:embed/>
                </p:oleObj>
              </mc:Choice>
              <mc:Fallback>
                <p:oleObj name="Equation" r:id="rId5" imgW="1981080" imgH="4698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056BE2C0-3436-4BC6-A195-3094ED4B2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8614" y="3754619"/>
                        <a:ext cx="1981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75B40FD-C339-40F2-88AA-A80F9CB72C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899904" y="3828451"/>
            <a:ext cx="6405709" cy="304043"/>
          </a:xfrm>
        </p:spPr>
        <p:txBody>
          <a:bodyPr/>
          <a:lstStyle/>
          <a:p>
            <a:r>
              <a:rPr lang="en-US" altLang="en-US" dirty="0"/>
              <a:t>where </a:t>
            </a:r>
            <a:r>
              <a:rPr lang="en-US" altLang="en-US" i="1" dirty="0"/>
              <a:t>x</a:t>
            </a:r>
            <a:r>
              <a:rPr lang="en-US" altLang="en-US" dirty="0"/>
              <a:t> is measured in meters and </a:t>
            </a:r>
            <a:r>
              <a:rPr lang="en-US" altLang="en-US" i="1" dirty="0"/>
              <a:t>m </a:t>
            </a:r>
            <a:r>
              <a:rPr lang="en-US" altLang="en-US" dirty="0"/>
              <a:t>in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A26F333-9341-4227-AC54-26AC459FCA3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218857"/>
            <a:ext cx="10706100" cy="367186"/>
          </a:xfrm>
        </p:spPr>
        <p:txBody>
          <a:bodyPr/>
          <a:lstStyle/>
          <a:p>
            <a:r>
              <a:rPr lang="en-US" altLang="en-US" dirty="0"/>
              <a:t>kilograms, then the average density of the part of the rod given by 1 </a:t>
            </a:r>
            <a:r>
              <a:rPr lang="en-US" altLang="en-US" dirty="0">
                <a:sym typeface="Symbol" panose="05050102010706020507" pitchFamily="18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≤</a:t>
            </a:r>
            <a:r>
              <a:rPr lang="en-US" altLang="en-US" dirty="0"/>
              <a:t> 1.2 is</a:t>
            </a:r>
          </a:p>
        </p:txBody>
      </p:sp>
      <p:graphicFrame>
        <p:nvGraphicFramePr>
          <p:cNvPr id="24" name="Content Placeholder 23" descr="(Delta (m))∕(Delta (x)) = ((f(1.2) minus f(1) )∕(1.2 minus 1) = ((sqrt(1.2) minus 1)∕0.2)">
            <a:extLst>
              <a:ext uri="{FF2B5EF4-FFF2-40B4-BE49-F238E27FC236}">
                <a16:creationId xmlns="" xmlns:a16="http://schemas.microsoft.com/office/drawing/2014/main" id="{B379BD9E-F314-49C6-B37A-E106A1513A5E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120211337"/>
              </p:ext>
            </p:extLst>
          </p:nvPr>
        </p:nvGraphicFramePr>
        <p:xfrm>
          <a:off x="4200525" y="4967833"/>
          <a:ext cx="37909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5" name="Equation" r:id="rId7" imgW="3886200" imgH="799920" progId="Equation.DSMT4">
                  <p:embed/>
                </p:oleObj>
              </mc:Choice>
              <mc:Fallback>
                <p:oleObj name="Equation" r:id="rId7" imgW="3886200" imgH="7999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D23D17AE-F758-4D6B-92C5-D793D09E40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0525" y="4967833"/>
                        <a:ext cx="37909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42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F5757-A0B8-46F3-9C1D-EB26038E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</a:t>
            </a:r>
            <a:r>
              <a:rPr lang="en-US" altLang="en-US" b="0" dirty="0"/>
              <a:t>(4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0AAEC-CEA7-4322-8BB6-4D9AC13ED2F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280730"/>
          </a:xfrm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 dirty="0"/>
              <a:t> 0.48 kg/m</a:t>
            </a:r>
          </a:p>
          <a:p>
            <a:pPr>
              <a:tabLst>
                <a:tab pos="457200" algn="l"/>
              </a:tabLst>
            </a:pPr>
            <a:endParaRPr lang="en-US" altLang="en-US" dirty="0"/>
          </a:p>
          <a:p>
            <a:pPr>
              <a:tabLst>
                <a:tab pos="457200" algn="l"/>
              </a:tabLst>
            </a:pPr>
            <a:r>
              <a:rPr lang="en-US" altLang="en-US" dirty="0"/>
              <a:t>while the density right at </a:t>
            </a:r>
            <a:r>
              <a:rPr lang="en-US" altLang="en-US" i="1" dirty="0"/>
              <a:t>x</a:t>
            </a:r>
            <a:r>
              <a:rPr lang="en-US" altLang="en-US" dirty="0"/>
              <a:t> = 1 is</a:t>
            </a:r>
            <a:endParaRPr lang="en-IN" dirty="0"/>
          </a:p>
        </p:txBody>
      </p:sp>
      <p:graphicFrame>
        <p:nvGraphicFramePr>
          <p:cNvPr id="12" name="Content Placeholder 11" descr="rho = (d m)∕(d x)|_(x = 1) = (1∕(2 sqrt(x))|_(x = 1)&#10;=  0.50 kilogram per meter">
            <a:extLst>
              <a:ext uri="{FF2B5EF4-FFF2-40B4-BE49-F238E27FC236}">
                <a16:creationId xmlns="" xmlns:a16="http://schemas.microsoft.com/office/drawing/2014/main" id="{34B9BD9C-9FC3-4472-81CF-63FFF9C3E4C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075001252"/>
              </p:ext>
            </p:extLst>
          </p:nvPr>
        </p:nvGraphicFramePr>
        <p:xfrm>
          <a:off x="4025173" y="2817537"/>
          <a:ext cx="3239951" cy="14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69" name="Equation" r:id="rId3" imgW="2946240" imgH="1320480" progId="Equation.DSMT4">
                  <p:embed/>
                </p:oleObj>
              </mc:Choice>
              <mc:Fallback>
                <p:oleObj name="Equation" r:id="rId3" imgW="2946240" imgH="1320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AFBEFE9E-28C1-42D8-B637-A3CA27617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173" y="2817537"/>
                        <a:ext cx="3239951" cy="145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8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C5DF4-314A-4912-BCCE-E80AAF76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</a:t>
            </a:r>
            <a:r>
              <a:rPr lang="en-US" altLang="en-US" b="0" dirty="0"/>
              <a:t>(1 of 2)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068877-F6EE-4587-B0E8-7A7995885E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29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 current exists whenever electric charges move. Figure 6 shows part of a wire and electrons moving through a plane surface, shaded red.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E953B29-696F-4CCD-A707-E7F6C47DF9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3406431"/>
            <a:ext cx="10721975" cy="305732"/>
          </a:xfrm>
        </p:spPr>
        <p:txBody>
          <a:bodyPr/>
          <a:lstStyle/>
          <a:p>
            <a:pPr algn="ctr"/>
            <a:r>
              <a:rPr lang="en-US" altLang="en-US" sz="1200" b="1" dirty="0"/>
              <a:t>Figure 6</a:t>
            </a:r>
          </a:p>
        </p:txBody>
      </p:sp>
      <p:pic>
        <p:nvPicPr>
          <p:cNvPr id="8" name="Content Placeholder 7" descr="A wire is represented by a cylinder, and the cross section is shaded red. Electrons move in the same direction through the wire.">
            <a:extLst>
              <a:ext uri="{FF2B5EF4-FFF2-40B4-BE49-F238E27FC236}">
                <a16:creationId xmlns="" xmlns:a16="http://schemas.microsoft.com/office/drawing/2014/main" id="{F21E30D3-3693-4318-ACB5-7B83D537D7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87905" y="2428824"/>
            <a:ext cx="5030105" cy="7876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CA6BD80-A5DA-45F0-A3A5-397E9DB22F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4074708"/>
            <a:ext cx="10729913" cy="862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dirty="0"/>
              <a:t> is the net charge that passes through this surface during a time period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</a:rPr>
              <a:t>t</a:t>
            </a:r>
            <a:r>
              <a:rPr lang="en-US" altLang="en-US" dirty="0"/>
              <a:t>, then the average current during this time interval is defined as</a:t>
            </a:r>
            <a:endParaRPr lang="en-IN" dirty="0"/>
          </a:p>
        </p:txBody>
      </p:sp>
      <p:graphicFrame>
        <p:nvGraphicFramePr>
          <p:cNvPr id="13" name="Content Placeholder 12" descr="average current = (Delta (Q))∕(Delta (t)) = (((Q_2) minus (Q_1))∕((t_2) minus (t_1)))">
            <a:extLst>
              <a:ext uri="{FF2B5EF4-FFF2-40B4-BE49-F238E27FC236}">
                <a16:creationId xmlns="" xmlns:a16="http://schemas.microsoft.com/office/drawing/2014/main" id="{B42EC04D-66F6-4F37-BEA3-F74D9AB670CB}"/>
              </a:ext>
            </a:extLst>
          </p:cNvPr>
          <p:cNvGraphicFramePr>
            <a:graphicFrameLocks noGrp="1" noChangeAspect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433275209"/>
              </p:ext>
            </p:extLst>
          </p:nvPr>
        </p:nvGraphicFramePr>
        <p:xfrm>
          <a:off x="3959079" y="4937494"/>
          <a:ext cx="4022105" cy="77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93" name="Equation" r:id="rId4" imgW="4292280" imgH="825480" progId="Equation.DSMT4">
                  <p:embed/>
                </p:oleObj>
              </mc:Choice>
              <mc:Fallback>
                <p:oleObj name="Equation" r:id="rId4" imgW="4292280" imgH="825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4869C4D4-5E9F-4B64-82E6-07B5B9573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079" y="4937494"/>
                        <a:ext cx="4022105" cy="77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72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82F29-0B21-4D40-AB2C-B4A3FDBF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</a:t>
            </a:r>
            <a:r>
              <a:rPr lang="en-US" altLang="en-US" b="0" dirty="0"/>
              <a:t>(2 of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560332-0418-425F-9FC5-9D77C656B6E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902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we take the limit of this average current over smaller and smaller time intervals, we get what is called the </a:t>
            </a:r>
            <a:r>
              <a:rPr lang="en-US" altLang="en-US" b="1" dirty="0"/>
              <a:t>current </a:t>
            </a:r>
            <a:r>
              <a:rPr lang="en-US" altLang="en-US" b="1" i="1" dirty="0"/>
              <a:t>I </a:t>
            </a:r>
            <a:r>
              <a:rPr lang="en-US" altLang="en-US" dirty="0"/>
              <a:t>at a given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:</a:t>
            </a:r>
            <a:endParaRPr lang="en-IN" dirty="0"/>
          </a:p>
        </p:txBody>
      </p:sp>
      <p:graphicFrame>
        <p:nvGraphicFramePr>
          <p:cNvPr id="8" name="Content Placeholder 7" descr="I = lim_(Delta (t) right arrow 0) (Delta (Q))∕(Delta (t)) = (d Q)∕(d t)">
            <a:extLst>
              <a:ext uri="{FF2B5EF4-FFF2-40B4-BE49-F238E27FC236}">
                <a16:creationId xmlns="" xmlns:a16="http://schemas.microsoft.com/office/drawing/2014/main" id="{29F5A8B8-00DF-49DB-8D04-CC15483F08D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30661116"/>
              </p:ext>
            </p:extLst>
          </p:nvPr>
        </p:nvGraphicFramePr>
        <p:xfrm>
          <a:off x="4894263" y="2296288"/>
          <a:ext cx="21891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14" name="Equation" r:id="rId3" imgW="2222280" imgH="736560" progId="Equation.DSMT4">
                  <p:embed/>
                </p:oleObj>
              </mc:Choice>
              <mc:Fallback>
                <p:oleObj name="Equation" r:id="rId3" imgW="222228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3087DE66-A114-4915-AEE1-1B68D855A3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4263" y="2296288"/>
                        <a:ext cx="2189162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8C2FD15-CB96-4739-85FF-BB3E98AE7A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499797"/>
            <a:ext cx="10712450" cy="11667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Thus the current is the rate at which charge flows through a surface. It is measured in units of charge per unit time (often coulombs per second, called amperes).</a:t>
            </a:r>
          </a:p>
        </p:txBody>
      </p:sp>
    </p:spTree>
    <p:extLst>
      <p:ext uri="{BB962C8B-B14F-4D97-AF65-F5344CB8AC3E}">
        <p14:creationId xmlns:p14="http://schemas.microsoft.com/office/powerpoint/2010/main" val="305638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Chemistry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BB406-7E5E-4CCC-82ED-578A6D8D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</a:t>
            </a:r>
            <a:r>
              <a:rPr lang="en-US" altLang="en-US" b="0" dirty="0"/>
              <a:t>(1 of 5)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6AC97-2FFF-431A-9F73-BB4305A2FE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 chemical reaction results in the formation of one or more substances (called </a:t>
            </a:r>
            <a:r>
              <a:rPr lang="en-US" altLang="en-US" i="1" dirty="0"/>
              <a:t>products</a:t>
            </a:r>
            <a:r>
              <a:rPr lang="en-US" altLang="en-US" dirty="0"/>
              <a:t>) from one or more starting materials (called </a:t>
            </a:r>
            <a:r>
              <a:rPr lang="en-US" altLang="en-US" i="1" dirty="0"/>
              <a:t>reactants</a:t>
            </a:r>
            <a:r>
              <a:rPr lang="en-US" altLang="en-US" dirty="0"/>
              <a:t>). For instance, the “equation”</a:t>
            </a:r>
          </a:p>
          <a:p>
            <a:pPr algn="ctr">
              <a:lnSpc>
                <a:spcPct val="100000"/>
              </a:lnSpc>
            </a:pPr>
            <a:r>
              <a:rPr lang="en-US" altLang="en-US" dirty="0"/>
              <a:t>2H</a:t>
            </a:r>
            <a:r>
              <a:rPr lang="en-US" altLang="en-US" baseline="-25000" dirty="0"/>
              <a:t>2 </a:t>
            </a:r>
            <a:r>
              <a:rPr lang="en-US" altLang="en-US" dirty="0"/>
              <a:t>+ O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2H</a:t>
            </a:r>
            <a:r>
              <a:rPr lang="en-US" altLang="en-US" baseline="-25000" dirty="0"/>
              <a:t>2</a:t>
            </a:r>
            <a:r>
              <a:rPr lang="en-US" altLang="en-US" dirty="0"/>
              <a:t>O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indicates that two molecules of hydrogen and one molecule of oxygen form two molecules of water.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Let’s consider the reaction</a:t>
            </a:r>
          </a:p>
          <a:p>
            <a:pPr algn="ctr">
              <a:lnSpc>
                <a:spcPct val="100000"/>
              </a:lnSpc>
            </a:pPr>
            <a:r>
              <a:rPr lang="en-US" altLang="en-US" dirty="0"/>
              <a:t>A + B </a:t>
            </a:r>
            <a:r>
              <a:rPr lang="en-US" altLang="en-US" dirty="0">
                <a:sym typeface="Symbol" panose="05050102010706020507" pitchFamily="18" charset="2"/>
              </a:rPr>
              <a:t> C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where A and B are the reactants and C is the product.</a:t>
            </a:r>
          </a:p>
        </p:txBody>
      </p:sp>
    </p:spTree>
    <p:extLst>
      <p:ext uri="{BB962C8B-B14F-4D97-AF65-F5344CB8AC3E}">
        <p14:creationId xmlns:p14="http://schemas.microsoft.com/office/powerpoint/2010/main" val="888139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6E72F-3B21-4DB9-8247-774DABA7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</a:t>
            </a:r>
            <a:r>
              <a:rPr lang="en-US" altLang="en-US" b="0" dirty="0"/>
              <a:t>(2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841B23-9B94-4BDD-8E5A-E4827B010B1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832365" cy="300246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concentration </a:t>
            </a:r>
            <a:r>
              <a:rPr lang="en-US" altLang="en-US" dirty="0"/>
              <a:t>of a reactant A is the number of moles</a:t>
            </a:r>
            <a:endParaRPr lang="en-IN" dirty="0"/>
          </a:p>
        </p:txBody>
      </p:sp>
      <p:graphicFrame>
        <p:nvGraphicFramePr>
          <p:cNvPr id="12" name="Content Placeholder 11" descr="(1 mole = 6.022 times 10^23  molecules)">
            <a:extLst>
              <a:ext uri="{FF2B5EF4-FFF2-40B4-BE49-F238E27FC236}">
                <a16:creationId xmlns="" xmlns:a16="http://schemas.microsoft.com/office/drawing/2014/main" id="{84EB75E1-0CED-4551-AF0A-AD9E34961B6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344209527"/>
              </p:ext>
            </p:extLst>
          </p:nvPr>
        </p:nvGraphicFramePr>
        <p:xfrm>
          <a:off x="712788" y="1638300"/>
          <a:ext cx="44275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02" name="Equation" r:id="rId3" imgW="4444920" imgH="393480" progId="Equation.DSMT4">
                  <p:embed/>
                </p:oleObj>
              </mc:Choice>
              <mc:Fallback>
                <p:oleObj name="Equation" r:id="rId3" imgW="444492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1B03B3A8-2616-4961-B4AD-5938AA72D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788" y="1638300"/>
                        <a:ext cx="44275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0BA1EC7-A42E-4A2F-A717-42098492EDA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245197" y="1649640"/>
            <a:ext cx="5737675" cy="334610"/>
          </a:xfrm>
        </p:spPr>
        <p:txBody>
          <a:bodyPr/>
          <a:lstStyle/>
          <a:p>
            <a:r>
              <a:rPr lang="en-US" altLang="en-US" dirty="0"/>
              <a:t>per liter and is denoted by [A].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8C75C1-AEFE-4BC9-BF47-4C88E4CC82C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520550"/>
            <a:ext cx="10718800" cy="18937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concentration varies during a reaction, so [A], [B], and [C] are all functions of time (</a:t>
            </a:r>
            <a:r>
              <a:rPr lang="en-US" altLang="en-US" i="1" dirty="0"/>
              <a:t>t</a:t>
            </a:r>
            <a:r>
              <a:rPr lang="en-US" altLang="en-US" dirty="0"/>
              <a:t>).</a:t>
            </a:r>
          </a:p>
          <a:p>
            <a:pPr>
              <a:lnSpc>
                <a:spcPct val="100000"/>
              </a:lnSpc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dirty="0"/>
              <a:t>The average rate of reaction of the product C over a time interval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is</a:t>
            </a:r>
          </a:p>
        </p:txBody>
      </p:sp>
      <p:graphicFrame>
        <p:nvGraphicFramePr>
          <p:cNvPr id="14" name="Content Placeholder 13" descr="(Delta[C])∕(Delta t) = (([C](t_2) minus [C](t_1))∕((t_2) minus (t_1)))">
            <a:extLst>
              <a:ext uri="{FF2B5EF4-FFF2-40B4-BE49-F238E27FC236}">
                <a16:creationId xmlns="" xmlns:a16="http://schemas.microsoft.com/office/drawing/2014/main" id="{1795E66A-461A-471A-A580-FFED56D3454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033522730"/>
              </p:ext>
            </p:extLst>
          </p:nvPr>
        </p:nvGraphicFramePr>
        <p:xfrm>
          <a:off x="4754675" y="4334273"/>
          <a:ext cx="3115982" cy="87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03" name="Equation" r:id="rId5" imgW="3124080" imgH="876240" progId="Equation.DSMT4">
                  <p:embed/>
                </p:oleObj>
              </mc:Choice>
              <mc:Fallback>
                <p:oleObj name="Equation" r:id="rId5" imgW="3124080" imgH="876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1B8B4EA6-E7A8-490C-BA3A-D647F9DDD3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4675" y="4334273"/>
                        <a:ext cx="3115982" cy="87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02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15637-3A2E-48B0-BCAD-0E5EF749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</a:t>
            </a:r>
            <a:r>
              <a:rPr lang="en-US" altLang="en-US" b="0" dirty="0"/>
              <a:t>(3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806F8B-A779-45EE-BA77-3579B9D15E9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4202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But chemists are interested in the </a:t>
            </a:r>
            <a:r>
              <a:rPr lang="en-IN" b="1" dirty="0"/>
              <a:t>instantaneous rate of reaction </a:t>
            </a:r>
            <a:r>
              <a:rPr lang="en-IN" dirty="0"/>
              <a:t>because it gives information about the mechanism of the chemical reaction</a:t>
            </a:r>
            <a:r>
              <a:rPr lang="en-IN" dirty="0" smtClean="0"/>
              <a:t>. </a:t>
            </a:r>
            <a:r>
              <a:rPr lang="en-US" dirty="0"/>
              <a:t>The instantaneous rate </a:t>
            </a:r>
            <a:r>
              <a:rPr lang="en-US" dirty="0" smtClean="0"/>
              <a:t>of reaction </a:t>
            </a:r>
            <a:r>
              <a:rPr lang="en-US" dirty="0"/>
              <a:t>is obtained by taking the limit of the average rate of reaction as the </a:t>
            </a:r>
            <a:r>
              <a:rPr lang="en-US" dirty="0" smtClean="0"/>
              <a:t>time interval</a:t>
            </a:r>
            <a:r>
              <a:rPr lang="en-IN" dirty="0" smtClean="0"/>
              <a:t>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</a:rPr>
              <a:t>t </a:t>
            </a:r>
            <a:r>
              <a:rPr lang="el-GR" altLang="en-US" dirty="0"/>
              <a:t>approaches 0:</a:t>
            </a:r>
            <a:endParaRPr lang="en-IN" dirty="0"/>
          </a:p>
        </p:txBody>
      </p:sp>
      <p:graphicFrame>
        <p:nvGraphicFramePr>
          <p:cNvPr id="12" name="Content Placeholder 11" descr="rate of reaction = lim_(Delta t right arrow 0) ((Delta[C])∕(Delta t)) = (d[C]∕(d t)">
            <a:extLst>
              <a:ext uri="{FF2B5EF4-FFF2-40B4-BE49-F238E27FC236}">
                <a16:creationId xmlns="" xmlns:a16="http://schemas.microsoft.com/office/drawing/2014/main" id="{0B3CE237-957A-4F97-90A6-F3365C6761FF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867511143"/>
              </p:ext>
            </p:extLst>
          </p:nvPr>
        </p:nvGraphicFramePr>
        <p:xfrm>
          <a:off x="3617585" y="3001711"/>
          <a:ext cx="4422829" cy="77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22" name="Equation" r:id="rId3" imgW="4584600" imgH="799920" progId="Equation.DSMT4">
                  <p:embed/>
                </p:oleObj>
              </mc:Choice>
              <mc:Fallback>
                <p:oleObj name="Equation" r:id="rId3" imgW="4584600" imgH="799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9ABBB2DC-78E1-46C5-9BB7-EDD075D08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585" y="3001711"/>
                        <a:ext cx="4422829" cy="77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F3E2747-4D79-419C-8A5E-A0DD2EE5715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142339"/>
            <a:ext cx="10712450" cy="324832"/>
          </a:xfrm>
        </p:spPr>
        <p:txBody>
          <a:bodyPr/>
          <a:lstStyle/>
          <a:p>
            <a:r>
              <a:rPr lang="el-GR" altLang="en-US" dirty="0"/>
              <a:t>Since the concentration of the product increases as the reaction proceeds, the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7A1A15-4734-4E39-AF91-81BD86831A1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701823"/>
            <a:ext cx="1337297" cy="297842"/>
          </a:xfrm>
        </p:spPr>
        <p:txBody>
          <a:bodyPr/>
          <a:lstStyle/>
          <a:p>
            <a:r>
              <a:rPr lang="el-GR" altLang="en-US" dirty="0"/>
              <a:t>derivative</a:t>
            </a:r>
            <a:endParaRPr lang="en-IN" dirty="0"/>
          </a:p>
        </p:txBody>
      </p:sp>
      <p:graphicFrame>
        <p:nvGraphicFramePr>
          <p:cNvPr id="14" name="Content Placeholder 13" descr="(d[c]∕dt)">
            <a:extLst>
              <a:ext uri="{FF2B5EF4-FFF2-40B4-BE49-F238E27FC236}">
                <a16:creationId xmlns="" xmlns:a16="http://schemas.microsoft.com/office/drawing/2014/main" id="{CA701B03-EBF2-4B54-978E-182CBB050FCE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855964836"/>
              </p:ext>
            </p:extLst>
          </p:nvPr>
        </p:nvGraphicFramePr>
        <p:xfrm>
          <a:off x="2151063" y="4460001"/>
          <a:ext cx="688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23" name="Equation" r:id="rId5" imgW="723600" imgH="799920" progId="Equation.DSMT4">
                  <p:embed/>
                </p:oleObj>
              </mc:Choice>
              <mc:Fallback>
                <p:oleObj name="Equation" r:id="rId5" imgW="723600" imgH="7999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9E38008D-F5D2-4BC0-A87F-56CE97EAD0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063" y="4460001"/>
                        <a:ext cx="6889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00FC903-8285-4B67-BDEA-4772A3D269A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945600" y="4665963"/>
            <a:ext cx="8367709" cy="297841"/>
          </a:xfrm>
        </p:spPr>
        <p:txBody>
          <a:bodyPr/>
          <a:lstStyle/>
          <a:p>
            <a:r>
              <a:rPr lang="el-GR" altLang="en-US" dirty="0"/>
              <a:t>will be positive, and so the rate of reaction of C is positive.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0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A971F8-3E0B-480D-BE34-93E0304C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54"/>
            <a:ext cx="10669606" cy="888046"/>
          </a:xfrm>
        </p:spPr>
        <p:txBody>
          <a:bodyPr anchor="ctr"/>
          <a:lstStyle/>
          <a:p>
            <a:r>
              <a:rPr lang="en-US" altLang="en-US" sz="3100" dirty="0"/>
              <a:t>Rates of Change in the Natural and Social Sciences </a:t>
            </a:r>
            <a:r>
              <a:rPr lang="en-US" altLang="en-US" sz="3100" b="0" dirty="0"/>
              <a:t>(1 of 3)</a:t>
            </a:r>
            <a:endParaRPr lang="en-IN" sz="3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BCF46-50F6-49C2-B645-B3C650F1AC6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320742"/>
            <a:ext cx="5784781" cy="329547"/>
          </a:xfrm>
        </p:spPr>
        <p:txBody>
          <a:bodyPr/>
          <a:lstStyle/>
          <a:p>
            <a:r>
              <a:rPr lang="en-US" altLang="en-US" dirty="0"/>
              <a:t>We know that if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then the derivative</a:t>
            </a:r>
            <a:endParaRPr lang="en-IN" dirty="0"/>
          </a:p>
        </p:txBody>
      </p:sp>
      <p:graphicFrame>
        <p:nvGraphicFramePr>
          <p:cNvPr id="20" name="Content Placeholder 19" descr="(dy/dx)">
            <a:extLst>
              <a:ext uri="{FF2B5EF4-FFF2-40B4-BE49-F238E27FC236}">
                <a16:creationId xmlns="" xmlns:a16="http://schemas.microsoft.com/office/drawing/2014/main" id="{0ED6F311-62D3-41BD-8659-5AC630A1932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35224409"/>
              </p:ext>
            </p:extLst>
          </p:nvPr>
        </p:nvGraphicFramePr>
        <p:xfrm>
          <a:off x="6575425" y="1166813"/>
          <a:ext cx="3873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7" name="Equation" r:id="rId3" imgW="431640" imgH="736560" progId="Equation.DSMT4">
                  <p:embed/>
                </p:oleObj>
              </mc:Choice>
              <mc:Fallback>
                <p:oleObj name="Equation" r:id="rId3" imgW="43164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15BD94EB-AF22-436D-812A-58442824E9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5425" y="1166813"/>
                        <a:ext cx="3873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3CF9913-A42D-4317-8C6F-69CACA9D79C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071076" y="1320743"/>
            <a:ext cx="4436730" cy="329546"/>
          </a:xfrm>
        </p:spPr>
        <p:txBody>
          <a:bodyPr/>
          <a:lstStyle/>
          <a:p>
            <a:r>
              <a:rPr lang="en-US" altLang="en-US" dirty="0"/>
              <a:t>can be interpreted as the rate of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3D42D58-8CB3-4884-BDED-E67474DA19A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817184"/>
            <a:ext cx="10718800" cy="211847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change of </a:t>
            </a:r>
            <a:r>
              <a:rPr lang="en-US" altLang="en-US" i="1" dirty="0"/>
              <a:t>y</a:t>
            </a:r>
            <a:r>
              <a:rPr lang="en-US" altLang="en-US" dirty="0"/>
              <a:t> with respect to </a:t>
            </a:r>
            <a:r>
              <a:rPr lang="en-US" altLang="en-US" i="1" dirty="0"/>
              <a:t>x</a:t>
            </a:r>
            <a:r>
              <a:rPr lang="en-US" altLang="en-US" dirty="0"/>
              <a:t>. In this section we examine some of the applications of this idea to physics, chemistry, biology, economics, and other sciences.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know that the basic idea behind rates of change. If </a:t>
            </a:r>
            <a:r>
              <a:rPr lang="en-US" altLang="en-US" i="1" dirty="0"/>
              <a:t>x</a:t>
            </a:r>
            <a:r>
              <a:rPr lang="en-US" altLang="en-US" dirty="0"/>
              <a:t> changes from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then the change in </a:t>
            </a:r>
            <a:r>
              <a:rPr lang="en-US" altLang="en-US" i="1" dirty="0"/>
              <a:t>x</a:t>
            </a:r>
            <a:r>
              <a:rPr lang="en-US" altLang="en-US" dirty="0"/>
              <a:t> is</a:t>
            </a:r>
            <a:endParaRPr lang="en-IN" dirty="0"/>
          </a:p>
        </p:txBody>
      </p:sp>
      <p:graphicFrame>
        <p:nvGraphicFramePr>
          <p:cNvPr id="22" name="Content Placeholder 21" descr="delta(x) = (x_2) minus (x_1)">
            <a:extLst>
              <a:ext uri="{FF2B5EF4-FFF2-40B4-BE49-F238E27FC236}">
                <a16:creationId xmlns="" xmlns:a16="http://schemas.microsoft.com/office/drawing/2014/main" id="{6927207C-B22C-4FC3-85E7-4F98419770DF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670293122"/>
              </p:ext>
            </p:extLst>
          </p:nvPr>
        </p:nvGraphicFramePr>
        <p:xfrm>
          <a:off x="4206846" y="3862788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8" name="Equation" r:id="rId5" imgW="1536480" imgH="380880" progId="Equation.DSMT4">
                  <p:embed/>
                </p:oleObj>
              </mc:Choice>
              <mc:Fallback>
                <p:oleObj name="Equation" r:id="rId5" imgW="1536480" imgH="380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DA864A10-72D2-4C9E-A6FB-181C144EC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6846" y="3862788"/>
                        <a:ext cx="153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6EC315A-3627-4A2E-AC81-53168049271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481932"/>
            <a:ext cx="5051251" cy="331559"/>
          </a:xfrm>
        </p:spPr>
        <p:txBody>
          <a:bodyPr/>
          <a:lstStyle/>
          <a:p>
            <a:r>
              <a:rPr lang="en-US" altLang="en-US" dirty="0"/>
              <a:t>and the corresponding change in </a:t>
            </a:r>
            <a:r>
              <a:rPr lang="en-US" altLang="en-US" i="1" dirty="0"/>
              <a:t>y</a:t>
            </a:r>
            <a:r>
              <a:rPr lang="en-US" altLang="en-US" dirty="0"/>
              <a:t> is</a:t>
            </a:r>
            <a:endParaRPr lang="en-IN" dirty="0"/>
          </a:p>
        </p:txBody>
      </p:sp>
      <p:graphicFrame>
        <p:nvGraphicFramePr>
          <p:cNvPr id="24" name="Content Placeholder 23" descr="delta(y) = f(x_2) minus f(x_1)">
            <a:extLst>
              <a:ext uri="{FF2B5EF4-FFF2-40B4-BE49-F238E27FC236}">
                <a16:creationId xmlns="" xmlns:a16="http://schemas.microsoft.com/office/drawing/2014/main" id="{49DF4E98-3F31-4B63-B076-6B9E5EBEADC3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558538626"/>
              </p:ext>
            </p:extLst>
          </p:nvPr>
        </p:nvGraphicFramePr>
        <p:xfrm>
          <a:off x="4430713" y="5121622"/>
          <a:ext cx="223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9" name="Equation" r:id="rId7" imgW="2234880" imgH="380880" progId="Equation.DSMT4">
                  <p:embed/>
                </p:oleObj>
              </mc:Choice>
              <mc:Fallback>
                <p:oleObj name="Equation" r:id="rId7" imgW="2234880" imgH="3808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8F166EAC-E9FF-4199-87C0-62C517AF7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0713" y="5121622"/>
                        <a:ext cx="2235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572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3C96A-836F-4BD3-8F87-AAD2B954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</a:t>
            </a:r>
            <a:r>
              <a:rPr lang="en-US" altLang="en-US" b="0" dirty="0"/>
              <a:t>(4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E8CB67-6760-4EBA-B318-0BD72A4D1D9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808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altLang="en-US" dirty="0"/>
              <a:t>The concentrations</a:t>
            </a:r>
            <a:r>
              <a:rPr lang="en-US" altLang="en-US" dirty="0"/>
              <a:t> </a:t>
            </a:r>
            <a:r>
              <a:rPr lang="el-GR" altLang="en-US" dirty="0"/>
              <a:t>of the reactants, however, decrease during the reaction, so, to make the rates of reaction</a:t>
            </a:r>
            <a:r>
              <a:rPr lang="en-US" altLang="en-US" dirty="0"/>
              <a:t> </a:t>
            </a:r>
            <a:r>
              <a:rPr lang="el-GR" altLang="en-US" dirty="0"/>
              <a:t>of</a:t>
            </a:r>
            <a:r>
              <a:rPr lang="en-US" altLang="en-US" dirty="0"/>
              <a:t> </a:t>
            </a:r>
            <a:r>
              <a:rPr lang="el-GR" altLang="en-US" dirty="0"/>
              <a:t>A and B positive numbers, we put minus signs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22E603-6A19-4AE2-A04F-15B4CDD7CD3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272253"/>
            <a:ext cx="3411194" cy="320133"/>
          </a:xfrm>
        </p:spPr>
        <p:txBody>
          <a:bodyPr/>
          <a:lstStyle/>
          <a:p>
            <a:r>
              <a:rPr lang="el-GR" altLang="en-US" dirty="0"/>
              <a:t>in front of the derivatives</a:t>
            </a:r>
            <a:endParaRPr lang="en-IN" dirty="0"/>
          </a:p>
        </p:txBody>
      </p:sp>
      <p:graphicFrame>
        <p:nvGraphicFramePr>
          <p:cNvPr id="12" name="Content Placeholder 11" descr="(d[A]∕dt) and (d[B]∕dt).">
            <a:extLst>
              <a:ext uri="{FF2B5EF4-FFF2-40B4-BE49-F238E27FC236}">
                <a16:creationId xmlns="" xmlns:a16="http://schemas.microsoft.com/office/drawing/2014/main" id="{A1BA748E-82F9-4664-8360-709BAF16037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602147959"/>
              </p:ext>
            </p:extLst>
          </p:nvPr>
        </p:nvGraphicFramePr>
        <p:xfrm>
          <a:off x="4165600" y="2018646"/>
          <a:ext cx="22828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4" name="Equation" r:id="rId3" imgW="2260440" imgH="799920" progId="Equation.DSMT4">
                  <p:embed/>
                </p:oleObj>
              </mc:Choice>
              <mc:Fallback>
                <p:oleObj name="Equation" r:id="rId3" imgW="2260440" imgH="799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3EBEAF7C-8518-45D9-9A47-094AFD5329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5600" y="2018646"/>
                        <a:ext cx="2282825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D8E7B4-7304-44F4-B743-EB898EB06A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278555"/>
            <a:ext cx="10718800" cy="395139"/>
          </a:xfrm>
        </p:spPr>
        <p:txBody>
          <a:bodyPr/>
          <a:lstStyle/>
          <a:p>
            <a:r>
              <a:rPr lang="en-US" altLang="en-US" dirty="0"/>
              <a:t>Since [A] and [B] each decrease at the same rate that [C] increases, we have</a:t>
            </a:r>
            <a:endParaRPr lang="en-IN" dirty="0"/>
          </a:p>
        </p:txBody>
      </p:sp>
      <p:graphicFrame>
        <p:nvGraphicFramePr>
          <p:cNvPr id="14" name="Content Placeholder 13" descr="rate of reaction = (d[C])∕(d t)  =  (negative(d[A])∕(d t)) =  (negative(d[B])∕(d t))">
            <a:extLst>
              <a:ext uri="{FF2B5EF4-FFF2-40B4-BE49-F238E27FC236}">
                <a16:creationId xmlns="" xmlns:a16="http://schemas.microsoft.com/office/drawing/2014/main" id="{2C9A3539-592C-400E-BB05-9D5079840DD1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533137988"/>
              </p:ext>
            </p:extLst>
          </p:nvPr>
        </p:nvGraphicFramePr>
        <p:xfrm>
          <a:off x="3418408" y="3764353"/>
          <a:ext cx="5355183" cy="78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5" name="Equation" r:id="rId5" imgW="5486400" imgH="799920" progId="Equation.DSMT4">
                  <p:embed/>
                </p:oleObj>
              </mc:Choice>
              <mc:Fallback>
                <p:oleObj name="Equation" r:id="rId5" imgW="5486400" imgH="7999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C40C6BC1-2F00-4E57-990C-798347C20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8408" y="3764353"/>
                        <a:ext cx="5355183" cy="78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44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7C93B-60F5-4158-AB7C-8A49BF9C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</a:t>
            </a:r>
            <a:r>
              <a:rPr lang="en-US" altLang="en-US" b="0" dirty="0"/>
              <a:t>(5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04ABBF-B954-4B93-8D5E-9795DF6E12C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1267874"/>
          </a:xfrm>
        </p:spPr>
        <p:txBody>
          <a:bodyPr/>
          <a:lstStyle/>
          <a:p>
            <a:r>
              <a:rPr lang="en-US" altLang="en-US" dirty="0"/>
              <a:t>More generally, it turns out that for a reaction of the form</a:t>
            </a:r>
          </a:p>
          <a:p>
            <a:pPr algn="ctr"/>
            <a:r>
              <a:rPr lang="en-US" altLang="en-US" i="1" dirty="0"/>
              <a:t>a</a:t>
            </a:r>
            <a:r>
              <a:rPr lang="en-US" altLang="en-US" dirty="0"/>
              <a:t>A + </a:t>
            </a:r>
            <a:r>
              <a:rPr lang="en-US" altLang="en-US" i="1" dirty="0"/>
              <a:t>b</a:t>
            </a:r>
            <a:r>
              <a:rPr lang="en-US" altLang="en-US" dirty="0"/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C + </a:t>
            </a:r>
            <a:r>
              <a:rPr lang="en-US" altLang="en-US" i="1" dirty="0"/>
              <a:t>d</a:t>
            </a:r>
            <a:r>
              <a:rPr lang="en-US" altLang="en-US" dirty="0"/>
              <a:t>D</a:t>
            </a:r>
          </a:p>
          <a:p>
            <a:r>
              <a:rPr lang="en-US" altLang="en-US" dirty="0"/>
              <a:t>we have</a:t>
            </a:r>
          </a:p>
        </p:txBody>
      </p:sp>
      <p:graphicFrame>
        <p:nvGraphicFramePr>
          <p:cNvPr id="12" name="Content Placeholder 11" descr="(negative (1∕a)) (d[A])∕(d t) = (negative (1∕b)) (d[B])∕(d t) = (negative (1∕c)) (d[C])∕(d t) = (negative (1∕d)) (d[D])∕(d t)">
            <a:extLst>
              <a:ext uri="{FF2B5EF4-FFF2-40B4-BE49-F238E27FC236}">
                <a16:creationId xmlns="" xmlns:a16="http://schemas.microsoft.com/office/drawing/2014/main" id="{2BB63791-A026-4F45-BE79-0C179DF1103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39791101"/>
              </p:ext>
            </p:extLst>
          </p:nvPr>
        </p:nvGraphicFramePr>
        <p:xfrm>
          <a:off x="3231876" y="2556924"/>
          <a:ext cx="5391861" cy="83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3" name="Equation" r:id="rId3" imgW="5181480" imgH="799920" progId="Equation.DSMT4">
                  <p:embed/>
                </p:oleObj>
              </mc:Choice>
              <mc:Fallback>
                <p:oleObj name="Equation" r:id="rId3" imgW="5181480" imgH="799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C65DE8B9-2D51-426C-BBE9-633052DBFB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1876" y="2556924"/>
                        <a:ext cx="5391861" cy="83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8E1CFA9-695E-4168-B48D-8BEE5BCA593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050996"/>
            <a:ext cx="10712450" cy="1267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rate of reaction can be determined from data and graphical methods. In some cases there are explicit formulas for the concentrations as functions </a:t>
            </a:r>
            <a:r>
              <a:rPr lang="en-IN" altLang="en-US" dirty="0"/>
              <a:t>of time that enable us to compute the rate of reaction.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184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9A7A8-EC22-4A56-B08F-AFC0F9F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 </a:t>
            </a:r>
            <a:r>
              <a:rPr lang="en-US" altLang="en-US" b="0" dirty="0"/>
              <a:t>(1 of 4)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97E899-E18E-42DC-B17C-E1B2257C63A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9507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One of the quantities of interest in thermodynamics is compressibility. If a given substance is kept at a constant temperature, then its volume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depends on its pressure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We can consider the rate of change of volume with respect to pressure—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67F0B5-3802-4F72-B089-C2ED22680D4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359823"/>
            <a:ext cx="2958707" cy="29651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namely, the derivative</a:t>
            </a:r>
            <a:endParaRPr lang="en-IN" dirty="0"/>
          </a:p>
        </p:txBody>
      </p:sp>
      <p:graphicFrame>
        <p:nvGraphicFramePr>
          <p:cNvPr id="12" name="Content Placeholder 11" descr="(dV∕dP).">
            <a:extLst>
              <a:ext uri="{FF2B5EF4-FFF2-40B4-BE49-F238E27FC236}">
                <a16:creationId xmlns="" xmlns:a16="http://schemas.microsoft.com/office/drawing/2014/main" id="{C9DE9104-CB71-4C04-94B6-AFA165FE5C90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147074685"/>
              </p:ext>
            </p:extLst>
          </p:nvPr>
        </p:nvGraphicFramePr>
        <p:xfrm>
          <a:off x="3767138" y="3219135"/>
          <a:ext cx="5397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7" name="Equation" r:id="rId3" imgW="583920" imgH="736560" progId="Equation.DSMT4">
                  <p:embed/>
                </p:oleObj>
              </mc:Choice>
              <mc:Fallback>
                <p:oleObj name="Equation" r:id="rId3" imgW="58392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D40A03A4-2B85-4C35-8611-58AB381A2E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8" y="3219135"/>
                        <a:ext cx="539750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07E498-4F72-415E-A009-078CE119132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391" y="3368791"/>
            <a:ext cx="4443233" cy="29651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As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increases,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decreases, so</a:t>
            </a:r>
            <a:endParaRPr lang="en-IN" dirty="0"/>
          </a:p>
        </p:txBody>
      </p:sp>
      <p:graphicFrame>
        <p:nvGraphicFramePr>
          <p:cNvPr id="14" name="Content Placeholder 13" descr="(dV∕dP) &lt; 0.">
            <a:extLst>
              <a:ext uri="{FF2B5EF4-FFF2-40B4-BE49-F238E27FC236}">
                <a16:creationId xmlns="" xmlns:a16="http://schemas.microsoft.com/office/drawing/2014/main" id="{19D3C763-9FB3-4158-87F1-2F92F7267776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55572469"/>
              </p:ext>
            </p:extLst>
          </p:nvPr>
        </p:nvGraphicFramePr>
        <p:xfrm>
          <a:off x="8923338" y="3239773"/>
          <a:ext cx="966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8" name="Equation" r:id="rId5" imgW="1054080" imgH="736560" progId="Equation.DSMT4">
                  <p:embed/>
                </p:oleObj>
              </mc:Choice>
              <mc:Fallback>
                <p:oleObj name="Equation" r:id="rId5" imgW="105408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812D48BE-C2A2-4AF9-ABEB-B9D2758E5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23338" y="3239773"/>
                        <a:ext cx="966787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4E8EA15-03E0-464D-95F1-63269410D69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336734"/>
            <a:ext cx="10712450" cy="6951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ym typeface="Symbol" panose="05050102010706020507" pitchFamily="18" charset="2"/>
              </a:rPr>
              <a:t>compressibility </a:t>
            </a:r>
            <a:r>
              <a:rPr lang="en-US" altLang="en-US" dirty="0">
                <a:sym typeface="Symbol" panose="05050102010706020507" pitchFamily="18" charset="2"/>
              </a:rPr>
              <a:t>is defined by introducing a minus sign and dividing this derivative by the volume </a:t>
            </a:r>
            <a:r>
              <a:rPr lang="en-US" altLang="en-US" i="1" dirty="0"/>
              <a:t>V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  <a:endParaRPr lang="en-IN" dirty="0"/>
          </a:p>
        </p:txBody>
      </p:sp>
      <p:graphicFrame>
        <p:nvGraphicFramePr>
          <p:cNvPr id="16" name="Content Placeholder 15" descr="isothermal compressibility = beta = (negative(1∕V)) (d V)∕(d P)">
            <a:extLst>
              <a:ext uri="{FF2B5EF4-FFF2-40B4-BE49-F238E27FC236}">
                <a16:creationId xmlns="" xmlns:a16="http://schemas.microsoft.com/office/drawing/2014/main" id="{54647FEB-70C6-44B5-B8E2-0381963F09E7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2060257079"/>
              </p:ext>
            </p:extLst>
          </p:nvPr>
        </p:nvGraphicFramePr>
        <p:xfrm>
          <a:off x="3535256" y="5041356"/>
          <a:ext cx="5183072" cy="71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9" name="Equation" r:id="rId7" imgW="5371920" imgH="736560" progId="Equation.DSMT4">
                  <p:embed/>
                </p:oleObj>
              </mc:Choice>
              <mc:Fallback>
                <p:oleObj name="Equation" r:id="rId7" imgW="5371920" imgH="736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CA25106E-0EAE-4F01-AE95-503170B08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5256" y="5041356"/>
                        <a:ext cx="5183072" cy="71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76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D835-D8E4-46C5-A189-D71D7805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 </a:t>
            </a:r>
            <a:r>
              <a:rPr lang="en-US" altLang="en-US" b="0" dirty="0"/>
              <a:t>(2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095EB-983C-4E74-A003-15128B067B0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21399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Thus </a:t>
            </a:r>
            <a:r>
              <a:rPr lang="el-GR" altLang="en-US" i="1" dirty="0"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measures how fast, per unit volume, the volume of a substance decreases as the pressure on it increases at constant temperature.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For instance, the volume 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(in cubic meters) of a sample of air at 25°C was found to be related to the pressure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(in kilopascals) by the equation</a:t>
            </a:r>
            <a:endParaRPr lang="en-IN" dirty="0"/>
          </a:p>
        </p:txBody>
      </p:sp>
      <p:graphicFrame>
        <p:nvGraphicFramePr>
          <p:cNvPr id="8" name="Content Placeholder 7" descr="V = (5.3)∕(P)&#10;">
            <a:extLst>
              <a:ext uri="{FF2B5EF4-FFF2-40B4-BE49-F238E27FC236}">
                <a16:creationId xmlns="" xmlns:a16="http://schemas.microsoft.com/office/drawing/2014/main" id="{4D02D4AE-D601-410B-A16F-86A5B809CE6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2456410"/>
              </p:ext>
            </p:extLst>
          </p:nvPr>
        </p:nvGraphicFramePr>
        <p:xfrm>
          <a:off x="5540375" y="3602693"/>
          <a:ext cx="10223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46" name="Equation" r:id="rId3" imgW="1041120" imgH="723600" progId="Equation.DSMT4">
                  <p:embed/>
                </p:oleObj>
              </mc:Choice>
              <mc:Fallback>
                <p:oleObj name="Equation" r:id="rId3" imgW="1041120" imgH="723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F969E6DB-2CA1-4C25-9193-7BBBB7ACD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0375" y="3602693"/>
                        <a:ext cx="10223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28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D835-D8E4-46C5-A189-D71D7805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 </a:t>
            </a:r>
            <a:r>
              <a:rPr lang="en-US" altLang="en-US" b="0" dirty="0"/>
              <a:t>(3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095EB-983C-4E74-A003-15128B067B0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8389471" cy="36064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 rate of change of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with respect to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when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50 kPa is</a:t>
            </a:r>
            <a:endParaRPr lang="en-IN" dirty="0"/>
          </a:p>
        </p:txBody>
      </p:sp>
      <p:graphicFrame>
        <p:nvGraphicFramePr>
          <p:cNvPr id="8" name="Content Placeholder 7" descr="(d V)∕(d P)|_(P = 50) = (negative(5.3)∕(P^2))|_(P = 50).&#10;= (negative (5.3∕2500)).&#10;=  (negative 0.00212) cubic meter per kilo pascals.">
            <a:extLst>
              <a:ext uri="{FF2B5EF4-FFF2-40B4-BE49-F238E27FC236}">
                <a16:creationId xmlns="" xmlns:a16="http://schemas.microsoft.com/office/drawing/2014/main" id="{4D02D4AE-D601-410B-A16F-86A5B809CE6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713713"/>
              </p:ext>
            </p:extLst>
          </p:nvPr>
        </p:nvGraphicFramePr>
        <p:xfrm>
          <a:off x="4039805" y="2055868"/>
          <a:ext cx="3795658" cy="198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61" name="Equation" r:id="rId3" imgW="4051080" imgH="2120760" progId="Equation.DSMT4">
                  <p:embed/>
                </p:oleObj>
              </mc:Choice>
              <mc:Fallback>
                <p:oleObj name="Equation" r:id="rId3" imgW="4051080" imgH="212076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4D02D4AE-D601-410B-A16F-86A5B809C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9805" y="2055868"/>
                        <a:ext cx="3795658" cy="198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235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D835-D8E4-46C5-A189-D71D7805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 </a:t>
            </a:r>
            <a:r>
              <a:rPr lang="en-US" altLang="en-US" b="0" dirty="0"/>
              <a:t>(4 of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095EB-983C-4E74-A003-15128B067B0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6064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 compressibility at that pressure is</a:t>
            </a:r>
            <a:endParaRPr lang="en-IN" dirty="0"/>
          </a:p>
        </p:txBody>
      </p:sp>
      <p:graphicFrame>
        <p:nvGraphicFramePr>
          <p:cNvPr id="8" name="Content Placeholder 7" descr="beta = (negative (1∕V)) (d V)∕(d P)|_(P = 50).&#10;=  ((0.00212)∕((5.3)∕(50))).&#10;=  0.02 cubic meter per kilo pascals.">
            <a:extLst>
              <a:ext uri="{FF2B5EF4-FFF2-40B4-BE49-F238E27FC236}">
                <a16:creationId xmlns="" xmlns:a16="http://schemas.microsoft.com/office/drawing/2014/main" id="{4D02D4AE-D601-410B-A16F-86A5B809CE6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81998924"/>
              </p:ext>
            </p:extLst>
          </p:nvPr>
        </p:nvGraphicFramePr>
        <p:xfrm>
          <a:off x="4511675" y="2165350"/>
          <a:ext cx="3081338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83" name="Equation" r:id="rId3" imgW="3352680" imgH="2641320" progId="Equation.DSMT4">
                  <p:embed/>
                </p:oleObj>
              </mc:Choice>
              <mc:Fallback>
                <p:oleObj name="Equation" r:id="rId3" imgW="3352680" imgH="264132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4D02D4AE-D601-410B-A16F-86A5B809C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1675" y="2165350"/>
                        <a:ext cx="3081338" cy="242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634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Biology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4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3F8E1C-7DBB-4F4B-83B8-04744BA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</a:t>
            </a:r>
            <a:r>
              <a:rPr lang="en-US" altLang="en-US" b="0" dirty="0"/>
              <a:t>(1 of 6)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5F93D0-3825-4459-A51E-363314C8807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935447" cy="2072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be the number of individuals in an animal or plant population at time </a:t>
            </a:r>
            <a:r>
              <a:rPr lang="en-US" altLang="en-US" i="1" dirty="0">
                <a:sym typeface="Symbol" panose="05050102010706020507" pitchFamily="18" charset="2"/>
              </a:rPr>
              <a:t>t.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change in the population size between the times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            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) −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), </a:t>
            </a:r>
            <a:r>
              <a:rPr lang="en-US" altLang="en-US" dirty="0">
                <a:sym typeface="Symbol" panose="05050102010706020507" pitchFamily="18" charset="2"/>
              </a:rPr>
              <a:t>and so the average rate of growth during the time period         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is</a:t>
            </a:r>
            <a:endParaRPr lang="en-IN" dirty="0"/>
          </a:p>
        </p:txBody>
      </p:sp>
      <p:graphicFrame>
        <p:nvGraphicFramePr>
          <p:cNvPr id="12" name="Content Placeholder 11" descr="average rate of growth = (Delta n)∕(Delta t) = ((f(t_2) minus f(t_1))∕((t_2) minus (t_1))">
            <a:extLst>
              <a:ext uri="{FF2B5EF4-FFF2-40B4-BE49-F238E27FC236}">
                <a16:creationId xmlns="" xmlns:a16="http://schemas.microsoft.com/office/drawing/2014/main" id="{CA3E777C-0269-4C7F-9916-97EF34CC1C6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09404007"/>
              </p:ext>
            </p:extLst>
          </p:nvPr>
        </p:nvGraphicFramePr>
        <p:xfrm>
          <a:off x="3130933" y="3231084"/>
          <a:ext cx="5544254" cy="85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0" name="Equation" r:id="rId3" imgW="5702040" imgH="876240" progId="Equation.DSMT4">
                  <p:embed/>
                </p:oleObj>
              </mc:Choice>
              <mc:Fallback>
                <p:oleObj name="Equation" r:id="rId3" imgW="5702040" imgH="876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0B04D360-96C1-4F88-A1D2-4D8C8ED2A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933" y="3231084"/>
                        <a:ext cx="5544254" cy="852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F0910F9-6121-44E3-A84E-94C716042B4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571160"/>
            <a:ext cx="10712450" cy="8521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ym typeface="Symbol" panose="05050102010706020507" pitchFamily="18" charset="2"/>
              </a:rPr>
              <a:t>instantaneous rate of growth </a:t>
            </a:r>
            <a:r>
              <a:rPr lang="en-US" altLang="en-US" dirty="0">
                <a:sym typeface="Symbol" panose="05050102010706020507" pitchFamily="18" charset="2"/>
              </a:rPr>
              <a:t>is obtained from this average rate of growth by letting the time period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t </a:t>
            </a:r>
            <a:r>
              <a:rPr lang="en-US" altLang="en-US" dirty="0">
                <a:sym typeface="Symbol" panose="05050102010706020507" pitchFamily="18" charset="2"/>
              </a:rPr>
              <a:t>approach 0:</a:t>
            </a:r>
            <a:endParaRPr lang="en-IN" dirty="0"/>
          </a:p>
        </p:txBody>
      </p:sp>
      <p:graphicFrame>
        <p:nvGraphicFramePr>
          <p:cNvPr id="14" name="Content Placeholder 13" descr="growth rate = lim_(Delta t right arrow 0) (Delta n)∕(Delta t) = (d n)∕(d t)">
            <a:extLst>
              <a:ext uri="{FF2B5EF4-FFF2-40B4-BE49-F238E27FC236}">
                <a16:creationId xmlns="" xmlns:a16="http://schemas.microsoft.com/office/drawing/2014/main" id="{F83D9C4C-9D22-48C0-983A-E08218124A1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765987180"/>
              </p:ext>
            </p:extLst>
          </p:nvPr>
        </p:nvGraphicFramePr>
        <p:xfrm>
          <a:off x="4434617" y="5457753"/>
          <a:ext cx="3322766" cy="69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1" name="Equation" r:id="rId5" imgW="3530520" imgH="736560" progId="Equation.DSMT4">
                  <p:embed/>
                </p:oleObj>
              </mc:Choice>
              <mc:Fallback>
                <p:oleObj name="Equation" r:id="rId5" imgW="353052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E153DE1B-1AA4-44FF-B121-27DF04093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4617" y="5457753"/>
                        <a:ext cx="3322766" cy="69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032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EE3B3CE2-D6B7-44B6-92FE-A786DE50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(2 of 6)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BBCDD17-1A70-48D8-AD22-F96B4EC2806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49"/>
            <a:ext cx="10851055" cy="11346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Strictly speaking, this is not quite accurate because the actual graph of a population function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would be a step function that is discontinuous whenever a birth or death occurs and therefore not differentiable.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A5F08B0D-3BEE-4726-B577-926B7B8C613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2874642"/>
            <a:ext cx="5365750" cy="15609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However, for a large animal or plant population, we can replace the graph by a smooth approximating curve as in Figure 7.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356C3E66-DC15-41E9-BF03-A79B89656C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414407" y="5790419"/>
            <a:ext cx="934545" cy="203772"/>
          </a:xfrm>
        </p:spPr>
        <p:txBody>
          <a:bodyPr/>
          <a:lstStyle/>
          <a:p>
            <a:r>
              <a:rPr lang="en-US" altLang="en-US" sz="1200" b="1" dirty="0">
                <a:sym typeface="Symbol" panose="05050102010706020507" pitchFamily="18" charset="2"/>
              </a:rPr>
              <a:t>Figure 7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BD438209-2409-4F9A-B9F3-1608565F44FD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995508" y="5442999"/>
            <a:ext cx="4024586" cy="315146"/>
          </a:xfrm>
        </p:spPr>
        <p:txBody>
          <a:bodyPr/>
          <a:lstStyle/>
          <a:p>
            <a:r>
              <a:rPr lang="en-US" altLang="en-US" sz="1400" dirty="0"/>
              <a:t>A smooth curve approximating a growth function</a:t>
            </a:r>
          </a:p>
        </p:txBody>
      </p:sp>
      <p:pic>
        <p:nvPicPr>
          <p:cNvPr id="19" name="Content Placeholder 18" descr="A step function is plotted on a coordinate plane. The horizontal axis is labeled t, and the vertical axis is labeled n. The length of each step varies. The function can be approximated to a curve that rises with increasing steepness up to a point, the rises with decreasing steepness. ">
            <a:extLst>
              <a:ext uri="{FF2B5EF4-FFF2-40B4-BE49-F238E27FC236}">
                <a16:creationId xmlns="" xmlns:a16="http://schemas.microsoft.com/office/drawing/2014/main" id="{F0286449-01F3-44A7-9A2E-920F269314F2}"/>
              </a:ext>
            </a:extLst>
          </p:cNvPr>
          <p:cNvPicPr>
            <a:picLocks noGrp="1" noChangeAspect="1"/>
          </p:cNvPicPr>
          <p:nvPr>
            <p:ph sz="quarter" idx="34"/>
          </p:nvPr>
        </p:nvPicPr>
        <p:blipFill>
          <a:blip r:embed="rId2"/>
          <a:stretch>
            <a:fillRect/>
          </a:stretch>
        </p:blipFill>
        <p:spPr>
          <a:xfrm>
            <a:off x="7220832" y="2927476"/>
            <a:ext cx="3097036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3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CE7A9-A9A3-4271-BA03-29FD9977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</a:t>
            </a:r>
            <a:r>
              <a:rPr lang="en-US" altLang="en-US" b="0" dirty="0"/>
              <a:t>(3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15C66-5E44-4C0F-B2AA-25A91CD9A80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8"/>
            <a:ext cx="10718800" cy="2746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To be more specific, consider a population of bacteria in a homogeneous nutrient medium.</a:t>
            </a:r>
          </a:p>
          <a:p>
            <a:pPr>
              <a:lnSpc>
                <a:spcPct val="100000"/>
              </a:lnSpc>
            </a:pP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Suppose that by sampling the population at certain intervals it is determined that the population doubles every hour.</a:t>
            </a:r>
          </a:p>
          <a:p>
            <a:pPr>
              <a:lnSpc>
                <a:spcPct val="100000"/>
              </a:lnSpc>
            </a:pP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the initial population is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and the time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is measured in hours, then</a:t>
            </a:r>
            <a:endParaRPr lang="en-IN" dirty="0"/>
          </a:p>
        </p:txBody>
      </p:sp>
      <p:graphicFrame>
        <p:nvGraphicFramePr>
          <p:cNvPr id="8" name="Content Placeholder 7" descr="f(1) = 2 f(0) = 2 n_0.&#10;f(2) = 2 f(1) = 2^(2) n_0">
            <a:extLst>
              <a:ext uri="{FF2B5EF4-FFF2-40B4-BE49-F238E27FC236}">
                <a16:creationId xmlns="" xmlns:a16="http://schemas.microsoft.com/office/drawing/2014/main" id="{885A4687-AF5D-4E09-AF33-EE85E51E166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62396359"/>
              </p:ext>
            </p:extLst>
          </p:nvPr>
        </p:nvGraphicFramePr>
        <p:xfrm>
          <a:off x="4666456" y="4237207"/>
          <a:ext cx="2353213" cy="91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15" name="Equation" r:id="rId3" imgW="2476440" imgH="965160" progId="Equation.DSMT4">
                  <p:embed/>
                </p:oleObj>
              </mc:Choice>
              <mc:Fallback>
                <p:oleObj name="Equation" r:id="rId3" imgW="2476440" imgH="9651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06DE5CFA-EF17-4348-8CF9-8C7076B27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6456" y="4237207"/>
                        <a:ext cx="2353213" cy="917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30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1B60C33-6818-4DC5-95E2-84FD1974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54"/>
            <a:ext cx="10515600" cy="888046"/>
          </a:xfrm>
        </p:spPr>
        <p:txBody>
          <a:bodyPr anchor="ctr"/>
          <a:lstStyle/>
          <a:p>
            <a:r>
              <a:rPr lang="en-US" altLang="en-US" sz="3100" dirty="0"/>
              <a:t>Rates of Change in the Natural and Social Sciences </a:t>
            </a:r>
            <a:r>
              <a:rPr lang="en-US" altLang="en-US" sz="3100" b="0" dirty="0"/>
              <a:t>(2 of 3)</a:t>
            </a:r>
            <a:endParaRPr lang="en-IN" sz="3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0351480-3678-4232-8E06-F9CB75487FA8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altLang="en-US" dirty="0"/>
              <a:t>The difference quotient</a:t>
            </a:r>
            <a:endParaRPr lang="en-IN" dirty="0"/>
          </a:p>
        </p:txBody>
      </p:sp>
      <p:graphicFrame>
        <p:nvGraphicFramePr>
          <p:cNvPr id="21" name="Content Placeholder 20" descr="(Delta (y))∕(Delta (x)) = (f(x_2) minus f(x_1))∕((x_2) minus (x_1))">
            <a:extLst>
              <a:ext uri="{FF2B5EF4-FFF2-40B4-BE49-F238E27FC236}">
                <a16:creationId xmlns="" xmlns:a16="http://schemas.microsoft.com/office/drawing/2014/main" id="{C842BE8C-B753-48D3-A61B-54DDC34C3377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873173051"/>
              </p:ext>
            </p:extLst>
          </p:nvPr>
        </p:nvGraphicFramePr>
        <p:xfrm>
          <a:off x="4046319" y="1636461"/>
          <a:ext cx="2502283" cy="885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3" name="Equation" r:id="rId3" imgW="2476440" imgH="876240" progId="Equation.DSMT4">
                  <p:embed/>
                </p:oleObj>
              </mc:Choice>
              <mc:Fallback>
                <p:oleObj name="Equation" r:id="rId3" imgW="24764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6319" y="1636461"/>
                        <a:ext cx="2502283" cy="885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4465846-1B5C-45DF-94E4-7E8D719E1DB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538076" cy="15192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is the </a:t>
            </a:r>
            <a:r>
              <a:rPr lang="en-US" altLang="en-US" b="1" dirty="0"/>
              <a:t>average rate of change of </a:t>
            </a:r>
            <a:r>
              <a:rPr lang="en-US" altLang="en-US" b="1" i="1" dirty="0"/>
              <a:t>y </a:t>
            </a:r>
            <a:r>
              <a:rPr lang="en-US" altLang="en-US" b="1" dirty="0"/>
              <a:t>with respect to </a:t>
            </a:r>
            <a:r>
              <a:rPr lang="en-US" altLang="en-US" b="1" i="1" dirty="0"/>
              <a:t>x </a:t>
            </a:r>
            <a:r>
              <a:rPr lang="en-US" altLang="en-US" dirty="0"/>
              <a:t>over the interval [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]  and can be interpreted as the slope of the secant line </a:t>
            </a:r>
            <a:r>
              <a:rPr lang="en-US" altLang="en-US" i="1" dirty="0"/>
              <a:t>PQ </a:t>
            </a:r>
            <a:r>
              <a:rPr lang="en-US" altLang="en-US" dirty="0"/>
              <a:t>in Figure 1.</a:t>
            </a:r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D3E3302C-24E5-49FE-9A04-2C356104D6F1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9002103" y="6173801"/>
            <a:ext cx="941771" cy="223652"/>
          </a:xfrm>
        </p:spPr>
        <p:txBody>
          <a:bodyPr/>
          <a:lstStyle/>
          <a:p>
            <a:r>
              <a:rPr lang="en-US" altLang="en-US" sz="1200" b="1" dirty="0"/>
              <a:t>Figure 1</a:t>
            </a:r>
            <a:endParaRPr lang="en-IN" sz="1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CEB849A1-38B5-4412-AC67-08E2B32AE26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514472" y="5496913"/>
            <a:ext cx="2502283" cy="223652"/>
          </a:xfrm>
        </p:spPr>
        <p:txBody>
          <a:bodyPr/>
          <a:lstStyle/>
          <a:p>
            <a:r>
              <a:rPr lang="en-US" altLang="en-US" sz="1400" i="1" dirty="0" err="1"/>
              <a:t>m</a:t>
            </a:r>
            <a:r>
              <a:rPr lang="en-US" altLang="en-US" sz="1400" i="1" baseline="-25000" dirty="0" err="1"/>
              <a:t>PQ</a:t>
            </a:r>
            <a:r>
              <a:rPr lang="en-US" altLang="en-US" sz="1400" baseline="-25000" dirty="0"/>
              <a:t> </a:t>
            </a:r>
            <a:r>
              <a:rPr lang="en-US" altLang="en-US" sz="1400" dirty="0"/>
              <a:t>= average rate of change</a:t>
            </a:r>
            <a:endParaRPr lang="en-US" altLang="en-US" sz="1400" b="1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A4099ED9-9AC3-49D2-A6D1-530A2630172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543786" y="5811708"/>
            <a:ext cx="3385426" cy="223652"/>
          </a:xfrm>
        </p:spPr>
        <p:txBody>
          <a:bodyPr/>
          <a:lstStyle/>
          <a:p>
            <a:r>
              <a:rPr lang="en-IN" sz="1400" i="1" dirty="0"/>
              <a:t>m</a:t>
            </a:r>
            <a:r>
              <a:rPr lang="en-IN" sz="1400" dirty="0"/>
              <a:t> = </a:t>
            </a:r>
            <a:r>
              <a:rPr lang="en-IN" sz="1400" i="1" dirty="0"/>
              <a:t>f</a:t>
            </a:r>
            <a:r>
              <a:rPr lang="en-IN" sz="800" dirty="0"/>
              <a:t> </a:t>
            </a:r>
            <a:r>
              <a:rPr lang="en-IN" sz="1400" dirty="0"/>
              <a:t>′(</a:t>
            </a:r>
            <a:r>
              <a:rPr lang="en-IN" sz="1400" i="1" dirty="0"/>
              <a:t>x</a:t>
            </a:r>
            <a:r>
              <a:rPr lang="en-IN" sz="1400" baseline="-25000" dirty="0"/>
              <a:t>1</a:t>
            </a:r>
            <a:r>
              <a:rPr lang="en-IN" sz="1400" dirty="0"/>
              <a:t>) = instantaneous rate of change</a:t>
            </a:r>
          </a:p>
        </p:txBody>
      </p:sp>
      <p:pic>
        <p:nvPicPr>
          <p:cNvPr id="22" name="Content Placeholder 21" descr="A curve is plotted on the x y coordinate plane. It rises with decreasing steepness in the first quadrant. Two points P(x_1, f(x_1)) and Q(x_2, f(x_2)) are plotted on the curve. x_1 &lt; x_2. The horizontal distance between the points is Delta x and the vertical distance is Delta y.">
            <a:extLst>
              <a:ext uri="{FF2B5EF4-FFF2-40B4-BE49-F238E27FC236}">
                <a16:creationId xmlns="" xmlns:a16="http://schemas.microsoft.com/office/drawing/2014/main" id="{878179ED-8C76-48F7-8FFC-6A80D4CDADDF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5"/>
          <a:stretch>
            <a:fillRect/>
          </a:stretch>
        </p:blipFill>
        <p:spPr>
          <a:xfrm>
            <a:off x="7325557" y="3040317"/>
            <a:ext cx="335309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792E8-A5B4-4CBA-8C20-111E2DE1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</a:t>
            </a:r>
            <a:r>
              <a:rPr lang="en-US" altLang="en-US" b="0" dirty="0"/>
              <a:t>(4 of 6)</a:t>
            </a:r>
            <a:endParaRPr lang="en-IN" dirty="0"/>
          </a:p>
        </p:txBody>
      </p:sp>
      <p:graphicFrame>
        <p:nvGraphicFramePr>
          <p:cNvPr id="12" name="Content Placeholder 11" descr="f(3) = 2 f(2) = 2^(3) n_0">
            <a:extLst>
              <a:ext uri="{FF2B5EF4-FFF2-40B4-BE49-F238E27FC236}">
                <a16:creationId xmlns="" xmlns:a16="http://schemas.microsoft.com/office/drawing/2014/main" id="{435AB711-487A-47D3-93B8-25E2211C1ACE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208314855"/>
              </p:ext>
            </p:extLst>
          </p:nvPr>
        </p:nvGraphicFramePr>
        <p:xfrm>
          <a:off x="4826000" y="1306513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10" name="Equation" r:id="rId3" imgW="2539800" imgH="444240" progId="Equation.DSMT4">
                  <p:embed/>
                </p:oleObj>
              </mc:Choice>
              <mc:Fallback>
                <p:oleObj name="Equation" r:id="rId3" imgW="253980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4DEDB0AC-BD78-4C80-9A7A-88B9EC539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6000" y="1306513"/>
                        <a:ext cx="2540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A76EDA-8DDB-495E-8357-066F4151DD4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086426"/>
            <a:ext cx="2195136" cy="301756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and, in general,</a:t>
            </a:r>
            <a:endParaRPr lang="en-IN" dirty="0"/>
          </a:p>
        </p:txBody>
      </p:sp>
      <p:graphicFrame>
        <p:nvGraphicFramePr>
          <p:cNvPr id="14" name="Content Placeholder 13" descr="f(t) = 2^(t) n_0">
            <a:extLst>
              <a:ext uri="{FF2B5EF4-FFF2-40B4-BE49-F238E27FC236}">
                <a16:creationId xmlns="" xmlns:a16="http://schemas.microsoft.com/office/drawing/2014/main" id="{06D94674-CEA4-4690-93D4-DDFB2D77CC57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507478688"/>
              </p:ext>
            </p:extLst>
          </p:nvPr>
        </p:nvGraphicFramePr>
        <p:xfrm>
          <a:off x="5394325" y="2363788"/>
          <a:ext cx="139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11" name="Equation" r:id="rId5" imgW="1396800" imgH="444240" progId="Equation.DSMT4">
                  <p:embed/>
                </p:oleObj>
              </mc:Choice>
              <mc:Fallback>
                <p:oleObj name="Equation" r:id="rId5" imgW="1396800" imgH="444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7F31E592-55B4-412A-BBED-D7575D5CA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4325" y="2363788"/>
                        <a:ext cx="1397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C621DA-9A54-4E81-A0A5-1B3E39068BB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476089"/>
            <a:ext cx="3486608" cy="401638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 population function is</a:t>
            </a:r>
            <a:endParaRPr lang="en-IN" dirty="0"/>
          </a:p>
        </p:txBody>
      </p:sp>
      <p:graphicFrame>
        <p:nvGraphicFramePr>
          <p:cNvPr id="16" name="Content Placeholder 15" descr="n = n_0 2^(t).">
            <a:extLst>
              <a:ext uri="{FF2B5EF4-FFF2-40B4-BE49-F238E27FC236}">
                <a16:creationId xmlns="" xmlns:a16="http://schemas.microsoft.com/office/drawing/2014/main" id="{C4B608A2-3CE4-4BF2-9302-2B974F139D46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929210432"/>
              </p:ext>
            </p:extLst>
          </p:nvPr>
        </p:nvGraphicFramePr>
        <p:xfrm>
          <a:off x="4275138" y="3414713"/>
          <a:ext cx="117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12" name="Equation" r:id="rId7" imgW="1130040" imgH="419040" progId="Equation.DSMT4">
                  <p:embed/>
                </p:oleObj>
              </mc:Choice>
              <mc:Fallback>
                <p:oleObj name="Equation" r:id="rId7" imgW="1130040" imgH="419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9FA05FD1-1DCD-42B9-8E32-48713D9E1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5138" y="3414713"/>
                        <a:ext cx="1176337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395AD2A-6BE4-4869-A75D-E4640D7BA8A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1829"/>
            <a:ext cx="2883293" cy="325633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We have shown that</a:t>
            </a:r>
            <a:endParaRPr lang="en-IN" dirty="0"/>
          </a:p>
        </p:txBody>
      </p:sp>
      <p:graphicFrame>
        <p:nvGraphicFramePr>
          <p:cNvPr id="18" name="Content Placeholder 17" descr="(d∕(d x))(b^x) = (b^x) ln b">
            <a:extLst>
              <a:ext uri="{FF2B5EF4-FFF2-40B4-BE49-F238E27FC236}">
                <a16:creationId xmlns="" xmlns:a16="http://schemas.microsoft.com/office/drawing/2014/main" id="{01EEBCF4-E98F-475D-8865-BDBB8D984813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56078096"/>
              </p:ext>
            </p:extLst>
          </p:nvPr>
        </p:nvGraphicFramePr>
        <p:xfrm>
          <a:off x="4778394" y="4666593"/>
          <a:ext cx="2012932" cy="69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13" name="Equation" r:id="rId9" imgW="2120760" imgH="736560" progId="Equation.DSMT4">
                  <p:embed/>
                </p:oleObj>
              </mc:Choice>
              <mc:Fallback>
                <p:oleObj name="Equation" r:id="rId9" imgW="2120760" imgH="7365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="" xmlns:a16="http://schemas.microsoft.com/office/drawing/2014/main" id="{E71D94DC-8A65-48BD-99DD-1087A4747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8394" y="4666593"/>
                        <a:ext cx="2012932" cy="699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036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98E9C-8E82-4172-86E0-2953C792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</a:t>
            </a:r>
            <a:r>
              <a:rPr lang="en-US" altLang="en-US" b="0" dirty="0"/>
              <a:t>(5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90EB21-7E27-4081-90F6-87D6ACD6D9F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52427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So the rate of growth of the bacteria population at time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is</a:t>
            </a:r>
            <a:endParaRPr lang="en-IN" dirty="0"/>
          </a:p>
        </p:txBody>
      </p:sp>
      <p:graphicFrame>
        <p:nvGraphicFramePr>
          <p:cNvPr id="12" name="Content Placeholder 11" descr="(d n)∕(d t) = (d∕(d t))((n_0)(2^t))&#10;(n_0)(2^t) ln 2">
            <a:extLst>
              <a:ext uri="{FF2B5EF4-FFF2-40B4-BE49-F238E27FC236}">
                <a16:creationId xmlns="" xmlns:a16="http://schemas.microsoft.com/office/drawing/2014/main" id="{176DC6A8-8FD0-41CF-BA5F-636D2C931ED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288198039"/>
              </p:ext>
            </p:extLst>
          </p:nvPr>
        </p:nvGraphicFramePr>
        <p:xfrm>
          <a:off x="4744926" y="1767964"/>
          <a:ext cx="1997295" cy="114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82" name="Equation" r:id="rId3" imgW="2120760" imgH="1218960" progId="Equation.DSMT4">
                  <p:embed/>
                </p:oleObj>
              </mc:Choice>
              <mc:Fallback>
                <p:oleObj name="Equation" r:id="rId3" imgW="2120760" imgH="1218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0807AD2B-42EF-4DB4-B9B2-B9A5E40AE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4926" y="1767964"/>
                        <a:ext cx="1997295" cy="1148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86340F9-1720-4235-9D97-6B82684BA11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359779"/>
            <a:ext cx="10712450" cy="865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For example, suppose that we start with an initial population of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100 bacteria. Then the rate of growth after 4 hours is</a:t>
            </a:r>
            <a:endParaRPr lang="en-IN" dirty="0"/>
          </a:p>
        </p:txBody>
      </p:sp>
      <p:graphicFrame>
        <p:nvGraphicFramePr>
          <p:cNvPr id="14" name="Content Placeholder 13" descr="(d n)∕(d t)|_(t = 4) = 100 * (2^4) ln 2">
            <a:extLst>
              <a:ext uri="{FF2B5EF4-FFF2-40B4-BE49-F238E27FC236}">
                <a16:creationId xmlns="" xmlns:a16="http://schemas.microsoft.com/office/drawing/2014/main" id="{CBE92A25-828F-4EDB-ACB0-4353C27FD9E2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483033797"/>
              </p:ext>
            </p:extLst>
          </p:nvPr>
        </p:nvGraphicFramePr>
        <p:xfrm>
          <a:off x="4802733" y="4276646"/>
          <a:ext cx="2374351" cy="78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83" name="Equation" r:id="rId5" imgW="2539800" imgH="838080" progId="Equation.DSMT4">
                  <p:embed/>
                </p:oleObj>
              </mc:Choice>
              <mc:Fallback>
                <p:oleObj name="Equation" r:id="rId5" imgW="2539800" imgH="838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6D798F67-0190-4170-A97A-52C276D3B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2733" y="4276646"/>
                        <a:ext cx="2374351" cy="783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72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13EEA-E0F3-4BA5-AD17-BA4B963C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 </a:t>
            </a:r>
            <a:r>
              <a:rPr lang="en-US" altLang="en-US" b="0" dirty="0"/>
              <a:t>(6 of 6)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0E2912-7D95-466B-8C9A-89F8D7BBB9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139316"/>
          </a:xfrm>
        </p:spPr>
        <p:txBody>
          <a:bodyPr/>
          <a:lstStyle/>
          <a:p>
            <a:pPr marL="4684713"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= 1600 ln 2</a:t>
            </a:r>
          </a:p>
          <a:p>
            <a:pPr marL="4684713">
              <a:lnSpc>
                <a:spcPct val="10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 dirty="0">
                <a:sym typeface="Symbol" panose="05050102010706020507" pitchFamily="18" charset="2"/>
              </a:rPr>
              <a:t> 1109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This means that, after 4 hours, the bacteria population is growing at a rate of about 1109 bacteria per hour.</a:t>
            </a:r>
          </a:p>
        </p:txBody>
      </p:sp>
    </p:spTree>
    <p:extLst>
      <p:ext uri="{BB962C8B-B14F-4D97-AF65-F5344CB8AC3E}">
        <p14:creationId xmlns:p14="http://schemas.microsoft.com/office/powerpoint/2010/main" val="3571780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37FDBA20-9031-487B-B6B7-5E367F4E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(1 of 6)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0DF2208-DEBB-49AA-8B3C-EA1293CEC95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222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When we consider the flow of blood through a blood vessel, such as a vein or artery, we can model the shape of the blood vessel by a cylindrical tube with radius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length </a:t>
            </a:r>
            <a:r>
              <a:rPr lang="en-US" altLang="en-US" i="1" dirty="0">
                <a:sym typeface="Symbol" panose="05050102010706020507" pitchFamily="18" charset="2"/>
              </a:rPr>
              <a:t>l</a:t>
            </a:r>
            <a:r>
              <a:rPr lang="en-US" altLang="en-US" dirty="0">
                <a:sym typeface="Symbol" panose="05050102010706020507" pitchFamily="18" charset="2"/>
              </a:rPr>
              <a:t> as illustrated in Figure 8.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BD6CD19A-DD34-4246-BA53-E926D06DDC1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698546" y="4106664"/>
            <a:ext cx="782205" cy="315623"/>
          </a:xfrm>
        </p:spPr>
        <p:txBody>
          <a:bodyPr/>
          <a:lstStyle/>
          <a:p>
            <a:r>
              <a:rPr lang="en-US" altLang="en-US" sz="1200" b="1" dirty="0">
                <a:sym typeface="Symbol" panose="05050102010706020507" pitchFamily="18" charset="2"/>
              </a:rPr>
              <a:t>Figure 8</a:t>
            </a:r>
            <a:endParaRPr lang="en-IN" sz="1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A3C58F8B-0543-462B-80F2-BD533F650C0A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5120409" y="3808343"/>
            <a:ext cx="1951182" cy="315623"/>
          </a:xfrm>
        </p:spPr>
        <p:txBody>
          <a:bodyPr/>
          <a:lstStyle/>
          <a:p>
            <a:r>
              <a:rPr lang="en-US" altLang="en-US" sz="1400" dirty="0"/>
              <a:t>Blood flow in an artery</a:t>
            </a:r>
          </a:p>
        </p:txBody>
      </p:sp>
      <p:pic>
        <p:nvPicPr>
          <p:cNvPr id="21" name="Content Placeholder 20" descr="An artery is represented by a cylinder. The length of the cylinder is l and the radius is R. Blood flow is greatest along the central axis, and reduces as the distance r from the axis increases.">
            <a:extLst>
              <a:ext uri="{FF2B5EF4-FFF2-40B4-BE49-F238E27FC236}">
                <a16:creationId xmlns="" xmlns:a16="http://schemas.microsoft.com/office/drawing/2014/main" id="{01F51197-D837-424A-8C96-F847B2426AAA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499091" y="2581530"/>
            <a:ext cx="5181117" cy="118690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061F6C95-3752-4757-A905-C88E907B6B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4724398"/>
            <a:ext cx="10845800" cy="12223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Because of friction at the walls of the tube, the velocity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of the blood is greatest along the central axis of the tube and decreases as the distance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from the axis increases until 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becomes 0 at the wall.</a:t>
            </a:r>
          </a:p>
        </p:txBody>
      </p:sp>
    </p:spTree>
    <p:extLst>
      <p:ext uri="{BB962C8B-B14F-4D97-AF65-F5344CB8AC3E}">
        <p14:creationId xmlns:p14="http://schemas.microsoft.com/office/powerpoint/2010/main" val="1244651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52683-4F15-4DBD-8A1A-49B6427C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</a:t>
            </a:r>
            <a:r>
              <a:rPr lang="en-US" altLang="en-US" b="0" dirty="0"/>
              <a:t>(2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A5D9B-9568-4EE7-9E74-9FC26B0FF0B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9703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relationship between 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is given by the </a:t>
            </a:r>
            <a:r>
              <a:rPr lang="en-US" altLang="en-US" b="1" dirty="0">
                <a:sym typeface="Symbol" panose="05050102010706020507" pitchFamily="18" charset="2"/>
              </a:rPr>
              <a:t>law of laminar flow, </a:t>
            </a:r>
            <a:r>
              <a:rPr lang="en-IN" altLang="en-US" dirty="0">
                <a:sym typeface="Symbol" panose="05050102010706020507" pitchFamily="18" charset="2"/>
              </a:rPr>
              <a:t>which was experimentally derived by the French physicist Jean Léonard Marie Poiseuille in 1838.</a:t>
            </a:r>
          </a:p>
          <a:p>
            <a:pPr>
              <a:lnSpc>
                <a:spcPct val="100000"/>
              </a:lnSpc>
            </a:pPr>
            <a:endParaRPr lang="en-US" altLang="en-US" sz="7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This law states that</a:t>
            </a:r>
            <a:endParaRPr lang="en-IN" dirty="0"/>
          </a:p>
        </p:txBody>
      </p:sp>
      <p:graphicFrame>
        <p:nvGraphicFramePr>
          <p:cNvPr id="12" name="Content Placeholder 11" descr="Equation label 1. v =  (P∕(4 eta l)) ((R^2) minus (r^2))">
            <a:extLst>
              <a:ext uri="{FF2B5EF4-FFF2-40B4-BE49-F238E27FC236}">
                <a16:creationId xmlns="" xmlns:a16="http://schemas.microsoft.com/office/drawing/2014/main" id="{C155BEBE-DFB4-491D-A6B6-0843245C0BE0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814111479"/>
              </p:ext>
            </p:extLst>
          </p:nvPr>
        </p:nvGraphicFramePr>
        <p:xfrm>
          <a:off x="4376738" y="3260725"/>
          <a:ext cx="24352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72" name="Equation" r:id="rId3" imgW="2616120" imgH="787320" progId="Equation.DSMT4">
                  <p:embed/>
                </p:oleObj>
              </mc:Choice>
              <mc:Fallback>
                <p:oleObj name="Equation" r:id="rId3" imgW="2616120" imgH="787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E003B45E-6138-4EFB-9599-39FFE4A6F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6738" y="3260725"/>
                        <a:ext cx="24352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8899971-DC96-4B4A-8A35-251FFE31C27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135622"/>
            <a:ext cx="10712450" cy="15546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where </a:t>
            </a:r>
            <a:r>
              <a:rPr lang="el-GR" altLang="en-US" i="1" dirty="0">
                <a:sym typeface="Symbol" panose="05050102010706020507" pitchFamily="18" charset="2"/>
              </a:rPr>
              <a:t>η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the viscosity of the blood and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the pressure difference between the ends of the tube.</a:t>
            </a:r>
          </a:p>
          <a:p>
            <a:pPr>
              <a:lnSpc>
                <a:spcPct val="100000"/>
              </a:lnSpc>
            </a:pP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l </a:t>
            </a:r>
            <a:r>
              <a:rPr lang="en-US" altLang="en-US" dirty="0">
                <a:sym typeface="Symbol" panose="05050102010706020507" pitchFamily="18" charset="2"/>
              </a:rPr>
              <a:t>are constant, then 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is a function of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with domain [0,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675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40B47-4F19-40FB-962D-FAA248C8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</a:t>
            </a:r>
            <a:r>
              <a:rPr lang="en-US" altLang="en-US" b="0" dirty="0"/>
              <a:t>(3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96997F-97FF-430F-A77B-EEABA00A9B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8536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average rate of change of the velocity as we move from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outward to   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given by</a:t>
            </a:r>
            <a:endParaRPr lang="en-IN" dirty="0"/>
          </a:p>
        </p:txBody>
      </p:sp>
      <p:graphicFrame>
        <p:nvGraphicFramePr>
          <p:cNvPr id="12" name="Content Placeholder 11" descr="(Delta v)∕(Delta r) = ((v(r_2) minus v(r_1))∕((r_2) minus (r_1)))">
            <a:extLst>
              <a:ext uri="{FF2B5EF4-FFF2-40B4-BE49-F238E27FC236}">
                <a16:creationId xmlns="" xmlns:a16="http://schemas.microsoft.com/office/drawing/2014/main" id="{17BADEA6-3E29-4AFA-ACC2-FB6F9B6038F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13637583"/>
              </p:ext>
            </p:extLst>
          </p:nvPr>
        </p:nvGraphicFramePr>
        <p:xfrm>
          <a:off x="4540250" y="2142671"/>
          <a:ext cx="2347182" cy="85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6" name="Equation" r:id="rId3" imgW="2400120" imgH="876240" progId="Equation.DSMT4">
                  <p:embed/>
                </p:oleObj>
              </mc:Choice>
              <mc:Fallback>
                <p:oleObj name="Equation" r:id="rId3" imgW="2400120" imgH="876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77C57C7F-25E8-45C0-8BC2-5DB5DB380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0" y="2142671"/>
                        <a:ext cx="2347182" cy="856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1B805A1-3A65-4B82-B684-407A6F3D01C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497747"/>
            <a:ext cx="10712450" cy="8536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and if we let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 0, we obtain the </a:t>
            </a:r>
            <a:r>
              <a:rPr lang="en-US" altLang="en-US" b="1" dirty="0">
                <a:sym typeface="Symbol" panose="05050102010706020507" pitchFamily="18" charset="2"/>
              </a:rPr>
              <a:t>velocity gradient</a:t>
            </a:r>
            <a:r>
              <a:rPr lang="en-US" altLang="en-US" dirty="0">
                <a:sym typeface="Symbol" panose="05050102010706020507" pitchFamily="18" charset="2"/>
              </a:rPr>
              <a:t>, that is, the instantaneous rate of change of velocity with respect to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4" name="Content Placeholder 13" descr="velocity gradient = lim_(Delta r right arrow 0) (Delta v)∕(Delta r) = (d v)∕(d r)">
            <a:extLst>
              <a:ext uri="{FF2B5EF4-FFF2-40B4-BE49-F238E27FC236}">
                <a16:creationId xmlns="" xmlns:a16="http://schemas.microsoft.com/office/drawing/2014/main" id="{AFBEE504-D489-4DD3-A16F-920452ED5CF5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622779481"/>
              </p:ext>
            </p:extLst>
          </p:nvPr>
        </p:nvGraphicFramePr>
        <p:xfrm>
          <a:off x="3600006" y="4351368"/>
          <a:ext cx="3936867" cy="68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7" name="Equation" r:id="rId5" imgW="4254480" imgH="736560" progId="Equation.DSMT4">
                  <p:embed/>
                </p:oleObj>
              </mc:Choice>
              <mc:Fallback>
                <p:oleObj name="Equation" r:id="rId5" imgW="425448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FE331EF5-FFFE-460C-9DFA-0542FDCB6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0006" y="4351368"/>
                        <a:ext cx="3936867" cy="681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529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E3CA04-F89B-47AD-BB6E-B99EE2D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</a:t>
            </a:r>
            <a:r>
              <a:rPr lang="en-US" altLang="en-US" b="0" dirty="0"/>
              <a:t>(4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B59D0-AF43-4CFF-9093-F616C2C296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898153" cy="384716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Using Equation 1, we obtain</a:t>
            </a:r>
            <a:endParaRPr lang="en-IN" dirty="0"/>
          </a:p>
        </p:txBody>
      </p:sp>
      <p:graphicFrame>
        <p:nvGraphicFramePr>
          <p:cNvPr id="12" name="Content Placeholder 11" descr="(d v)∕(d r) = ((P)∕(4 eta l))(0 minus 2 r).&#10;=  (negative ((P r)∕(2 (eta) l)))">
            <a:extLst>
              <a:ext uri="{FF2B5EF4-FFF2-40B4-BE49-F238E27FC236}">
                <a16:creationId xmlns="" xmlns:a16="http://schemas.microsoft.com/office/drawing/2014/main" id="{8B5FE648-3A72-4CF1-BABC-112046DA7AEC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453338618"/>
              </p:ext>
            </p:extLst>
          </p:nvPr>
        </p:nvGraphicFramePr>
        <p:xfrm>
          <a:off x="4889500" y="1811338"/>
          <a:ext cx="234473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3" name="Equation" r:id="rId3" imgW="2476440" imgH="1676160" progId="Equation.DSMT4">
                  <p:embed/>
                </p:oleObj>
              </mc:Choice>
              <mc:Fallback>
                <p:oleObj name="Equation" r:id="rId3" imgW="2476440" imgH="1676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D94C5033-7665-4586-95BF-352943A1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0" y="1811338"/>
                        <a:ext cx="2344738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D933C19-0FB5-4073-8DA6-F8AEA03754F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830673"/>
            <a:ext cx="10349322" cy="315024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For one of the smaller human arteries we can take </a:t>
            </a:r>
            <a:r>
              <a:rPr lang="en-US" altLang="en-US" i="1" dirty="0">
                <a:sym typeface="Symbol" panose="05050102010706020507" pitchFamily="18" charset="2"/>
              </a:rPr>
              <a:t>η</a:t>
            </a:r>
            <a:r>
              <a:rPr lang="en-US" altLang="en-US" dirty="0">
                <a:sym typeface="Symbol" panose="05050102010706020507" pitchFamily="18" charset="2"/>
              </a:rPr>
              <a:t> = 0.027,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= 0.008 cm,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FD6E11-4F38-4FE5-8A7A-9409283075B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183771"/>
            <a:ext cx="1808637" cy="260350"/>
          </a:xfrm>
        </p:spPr>
        <p:txBody>
          <a:bodyPr/>
          <a:lstStyle/>
          <a:p>
            <a:r>
              <a:rPr lang="en-US" altLang="en-US" i="1" dirty="0">
                <a:sym typeface="Symbol" panose="05050102010706020507" pitchFamily="18" charset="2"/>
              </a:rPr>
              <a:t>l </a:t>
            </a:r>
            <a:r>
              <a:rPr lang="en-US" altLang="en-US" dirty="0">
                <a:sym typeface="Symbol" panose="05050102010706020507" pitchFamily="18" charset="2"/>
              </a:rPr>
              <a:t>= 2 cm, and</a:t>
            </a:r>
            <a:endParaRPr lang="en-IN" dirty="0"/>
          </a:p>
        </p:txBody>
      </p:sp>
      <p:graphicFrame>
        <p:nvGraphicFramePr>
          <p:cNvPr id="14" name="Content Placeholder 13" descr="P = 4000 dynes per centimeter square,">
            <a:extLst>
              <a:ext uri="{FF2B5EF4-FFF2-40B4-BE49-F238E27FC236}">
                <a16:creationId xmlns="" xmlns:a16="http://schemas.microsoft.com/office/drawing/2014/main" id="{A0176E2B-D70E-490D-803D-477DCCBD27FF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012293878"/>
              </p:ext>
            </p:extLst>
          </p:nvPr>
        </p:nvGraphicFramePr>
        <p:xfrm>
          <a:off x="2571750" y="4143818"/>
          <a:ext cx="27130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4" name="Equation" r:id="rId5" imgW="2857320" imgH="406080" progId="Equation.DSMT4">
                  <p:embed/>
                </p:oleObj>
              </mc:Choice>
              <mc:Fallback>
                <p:oleObj name="Equation" r:id="rId5" imgW="285732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8E033F96-087D-45BB-A933-6361AF62C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1750" y="4143818"/>
                        <a:ext cx="2713038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B1B1179-D972-41EA-A8F3-CFF09942D92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381203" y="4181471"/>
            <a:ext cx="1718975" cy="34974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which gives</a:t>
            </a:r>
            <a:endParaRPr lang="en-IN" dirty="0"/>
          </a:p>
        </p:txBody>
      </p:sp>
      <p:graphicFrame>
        <p:nvGraphicFramePr>
          <p:cNvPr id="16" name="Content Placeholder 15" descr="v = (4000∕4(0.027)2) (0.000064 minus (r^2))">
            <a:extLst>
              <a:ext uri="{FF2B5EF4-FFF2-40B4-BE49-F238E27FC236}">
                <a16:creationId xmlns="" xmlns:a16="http://schemas.microsoft.com/office/drawing/2014/main" id="{5F78614F-FCD6-476B-928F-60BE2543962A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419284497"/>
              </p:ext>
            </p:extLst>
          </p:nvPr>
        </p:nvGraphicFramePr>
        <p:xfrm>
          <a:off x="4423640" y="4758336"/>
          <a:ext cx="3970100" cy="81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5" name="Equation" r:id="rId7" imgW="4089240" imgH="838080" progId="Equation.DSMT4">
                  <p:embed/>
                </p:oleObj>
              </mc:Choice>
              <mc:Fallback>
                <p:oleObj name="Equation" r:id="rId7" imgW="4089240" imgH="8380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5883D6BA-6A64-4315-BEF4-DE46A2BF2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3640" y="4758336"/>
                        <a:ext cx="3970100" cy="814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14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49567-06FD-416E-88C1-4A570B7E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</a:t>
            </a:r>
            <a:r>
              <a:rPr lang="en-US" altLang="en-US" b="0" dirty="0"/>
              <a:t>(5 of 6)</a:t>
            </a:r>
            <a:endParaRPr lang="en-IN" dirty="0"/>
          </a:p>
        </p:txBody>
      </p:sp>
      <p:graphicFrame>
        <p:nvGraphicFramePr>
          <p:cNvPr id="12" name="Content Placeholder 11" descr="approximately 1.85 times 10^(4)(6.4 times 10^(negative 5) minus (r^2))">
            <a:extLst>
              <a:ext uri="{FF2B5EF4-FFF2-40B4-BE49-F238E27FC236}">
                <a16:creationId xmlns="" xmlns:a16="http://schemas.microsoft.com/office/drawing/2014/main" id="{D9662DEB-98AC-4DDB-98A4-54101CF1B4C0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305816797"/>
              </p:ext>
            </p:extLst>
          </p:nvPr>
        </p:nvGraphicFramePr>
        <p:xfrm>
          <a:off x="4381500" y="1289050"/>
          <a:ext cx="3429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51" name="Equation" r:id="rId3" imgW="3644640" imgH="507960" progId="Equation.DSMT4">
                  <p:embed/>
                </p:oleObj>
              </mc:Choice>
              <mc:Fallback>
                <p:oleObj name="Equation" r:id="rId3" imgW="364464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6715EB30-CDA7-4272-A125-0EB55C4C3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0" y="1289050"/>
                        <a:ext cx="34290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BFE7DD-C686-4C28-B156-9751C3F88D1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948790"/>
            <a:ext cx="6531466" cy="33193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0.02 cm the blood is flowing at a speed of</a:t>
            </a:r>
            <a:endParaRPr lang="en-IN" dirty="0"/>
          </a:p>
        </p:txBody>
      </p:sp>
      <p:graphicFrame>
        <p:nvGraphicFramePr>
          <p:cNvPr id="14" name="Content Placeholder 13" descr="v(0.002) approximately 1.85 times 10^(4)(64 times 10^(negative 6) minus 4 times 10^negative 6).&#10;= 1.11 centimeter per second.">
            <a:extLst>
              <a:ext uri="{FF2B5EF4-FFF2-40B4-BE49-F238E27FC236}">
                <a16:creationId xmlns="" xmlns:a16="http://schemas.microsoft.com/office/drawing/2014/main" id="{9FC6817E-6B72-4F67-AB3F-6060537AE0C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4257552951"/>
              </p:ext>
            </p:extLst>
          </p:nvPr>
        </p:nvGraphicFramePr>
        <p:xfrm>
          <a:off x="2936875" y="2749550"/>
          <a:ext cx="55578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52" name="Equation" r:id="rId5" imgW="5740200" imgH="965160" progId="Equation.DSMT4">
                  <p:embed/>
                </p:oleObj>
              </mc:Choice>
              <mc:Fallback>
                <p:oleObj name="Equation" r:id="rId5" imgW="5740200" imgH="9651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1FDFF2DF-F16A-4D35-AA65-35B4F090B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6875" y="2749550"/>
                        <a:ext cx="5557838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D2CA07C-B3BA-43D2-8806-C7610E60F12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083241"/>
            <a:ext cx="10718800" cy="36497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and the velocity gradient at that point is</a:t>
            </a:r>
            <a:endParaRPr lang="en-IN" dirty="0"/>
          </a:p>
        </p:txBody>
      </p:sp>
      <p:graphicFrame>
        <p:nvGraphicFramePr>
          <p:cNvPr id="16" name="Content Placeholder 15" descr="(d v)∕(d r)|_(r = 0.002) = (negative(4000(0.002))∕(2(0.027)2)) approximately  (negative 74)(centimeter∕second)∕centimeter">
            <a:extLst>
              <a:ext uri="{FF2B5EF4-FFF2-40B4-BE49-F238E27FC236}">
                <a16:creationId xmlns="" xmlns:a16="http://schemas.microsoft.com/office/drawing/2014/main" id="{48421A36-8801-4484-8AE5-CD8D151E274A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945706483"/>
              </p:ext>
            </p:extLst>
          </p:nvPr>
        </p:nvGraphicFramePr>
        <p:xfrm>
          <a:off x="2886075" y="4741863"/>
          <a:ext cx="546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53" name="Equation" r:id="rId7" imgW="5816520" imgH="901440" progId="Equation.DSMT4">
                  <p:embed/>
                </p:oleObj>
              </mc:Choice>
              <mc:Fallback>
                <p:oleObj name="Equation" r:id="rId7" imgW="5816520" imgH="9014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69959067-2AF3-4A9E-B71B-930DF7552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6075" y="4741863"/>
                        <a:ext cx="546735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762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ACD4C-5481-4230-95E4-E8C36381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7 </a:t>
            </a:r>
            <a:r>
              <a:rPr lang="en-US" altLang="en-US" b="0" dirty="0"/>
              <a:t>(6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920D91-14B6-43D2-8EC0-0EC33F92A5F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534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To get a feeling for what this statement means, let’s change our units from centimeters to micrometers (1 cm = 10,000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m). Then the radius of the artery is 80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m.</a:t>
            </a:r>
          </a:p>
          <a:p>
            <a:pPr>
              <a:lnSpc>
                <a:spcPct val="100000"/>
              </a:lnSpc>
            </a:pPr>
            <a:endParaRPr lang="en-US" altLang="en-US" sz="14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velocity at the central axis is 11,850 m/s, which decreases to 11,110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m/s at a distance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20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5AF6B2-9996-4886-85B3-A38A63F3024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4223343"/>
            <a:ext cx="1808637" cy="271252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 fact that</a:t>
            </a:r>
            <a:endParaRPr lang="en-IN" dirty="0"/>
          </a:p>
        </p:txBody>
      </p:sp>
      <p:graphicFrame>
        <p:nvGraphicFramePr>
          <p:cNvPr id="12" name="Content Placeholder 11" descr="(dv∕dr) = negative 74(mu meter per second)∕mu meter">
            <a:extLst>
              <a:ext uri="{FF2B5EF4-FFF2-40B4-BE49-F238E27FC236}">
                <a16:creationId xmlns="" xmlns:a16="http://schemas.microsoft.com/office/drawing/2014/main" id="{2C6FC5E8-B783-40E8-B9FD-B7190D8944AF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778022276"/>
              </p:ext>
            </p:extLst>
          </p:nvPr>
        </p:nvGraphicFramePr>
        <p:xfrm>
          <a:off x="2533650" y="4036427"/>
          <a:ext cx="2819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58" name="Equation" r:id="rId3" imgW="2895480" imgH="723600" progId="Equation.DSMT4">
                  <p:embed/>
                </p:oleObj>
              </mc:Choice>
              <mc:Fallback>
                <p:oleObj name="Equation" r:id="rId3" imgW="2895480" imgH="723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9A486170-471C-445D-B3AB-DF31A599DE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50" y="4036427"/>
                        <a:ext cx="28194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4B2AEDF-C863-46A4-93C7-F16F8F1B16A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404045" y="4211969"/>
            <a:ext cx="6208572" cy="27366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means that, when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20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m, the velocity 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394968-DA01-4E41-BF27-9FBBE9515D1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761805"/>
            <a:ext cx="10718800" cy="8071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decreasing at a rate of about 74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m/s for each micrometer that we proceed away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328615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Economics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6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94C75-10F3-4051-A477-21902531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54"/>
            <a:ext cx="10515600" cy="888046"/>
          </a:xfrm>
        </p:spPr>
        <p:txBody>
          <a:bodyPr anchor="ctr"/>
          <a:lstStyle/>
          <a:p>
            <a:r>
              <a:rPr lang="en-US" altLang="en-US" sz="3100" dirty="0"/>
              <a:t>Rates of Change in the Natural and Social Sciences </a:t>
            </a:r>
            <a:r>
              <a:rPr lang="en-US" altLang="en-US" sz="3100" b="0" dirty="0"/>
              <a:t>(3 of 3)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F83A1C-F5DD-48E6-8CEB-386B09EAA45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428108"/>
            <a:ext cx="4654924" cy="324691"/>
          </a:xfrm>
        </p:spPr>
        <p:txBody>
          <a:bodyPr/>
          <a:lstStyle/>
          <a:p>
            <a:r>
              <a:rPr lang="en-US" altLang="en-US" dirty="0"/>
              <a:t>Its limit as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 0 </a:t>
            </a:r>
            <a:r>
              <a:rPr lang="en-US" altLang="en-US" dirty="0"/>
              <a:t>is the derivative</a:t>
            </a:r>
          </a:p>
        </p:txBody>
      </p:sp>
      <p:graphicFrame>
        <p:nvGraphicFramePr>
          <p:cNvPr id="7" name="Content Placeholder 9" descr="f prime(x_1),"/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069437430"/>
              </p:ext>
            </p:extLst>
          </p:nvPr>
        </p:nvGraphicFramePr>
        <p:xfrm>
          <a:off x="5427663" y="1412875"/>
          <a:ext cx="7572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5" name="Equation" r:id="rId3" imgW="583920" imgH="304560" progId="Equation.DSMT4">
                  <p:embed/>
                </p:oleObj>
              </mc:Choice>
              <mc:Fallback>
                <p:oleObj name="Equation" r:id="rId3" imgW="583920" imgH="304560" progId="Equation.DSMT4">
                  <p:embed/>
                  <p:pic>
                    <p:nvPicPr>
                      <p:cNvPr id="10" name="Content Placeholder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7663" y="1412875"/>
                        <a:ext cx="757237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25"/>
          </p:nvPr>
        </p:nvSpPr>
        <p:spPr>
          <a:xfrm>
            <a:off x="6278119" y="1426062"/>
            <a:ext cx="5097885" cy="331932"/>
          </a:xfrm>
        </p:spPr>
        <p:txBody>
          <a:bodyPr/>
          <a:lstStyle/>
          <a:p>
            <a:r>
              <a:rPr lang="en-US" altLang="en-US" dirty="0"/>
              <a:t>which can therefore be interpreted as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6"/>
          </p:nvPr>
        </p:nvSpPr>
        <p:spPr>
          <a:xfrm>
            <a:off x="736600" y="1779694"/>
            <a:ext cx="10712450" cy="183060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</a:t>
            </a:r>
            <a:r>
              <a:rPr lang="en-US" altLang="en-US" b="1" dirty="0"/>
              <a:t>instantaneous rate of change of </a:t>
            </a:r>
            <a:r>
              <a:rPr lang="en-US" altLang="en-US" b="1" i="1" dirty="0"/>
              <a:t>y </a:t>
            </a:r>
            <a:r>
              <a:rPr lang="en-US" altLang="en-US" b="1" dirty="0"/>
              <a:t>with respect to </a:t>
            </a:r>
            <a:r>
              <a:rPr lang="en-US" altLang="en-US" b="1" i="1" dirty="0"/>
              <a:t>x </a:t>
            </a:r>
            <a:r>
              <a:rPr lang="en-US" altLang="en-US" dirty="0"/>
              <a:t>or the slope of the tangent line at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)).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Using Leibniz notation, we write the process in the form</a:t>
            </a:r>
          </a:p>
        </p:txBody>
      </p:sp>
      <p:graphicFrame>
        <p:nvGraphicFramePr>
          <p:cNvPr id="8" name="Content Placeholder 7" descr="(d y)∕(d x) = lim_(Delta (x) right arrow 0)(Delta (y))∕(Delta (x))&#10;">
            <a:extLst>
              <a:ext uri="{FF2B5EF4-FFF2-40B4-BE49-F238E27FC236}">
                <a16:creationId xmlns="" xmlns:a16="http://schemas.microsoft.com/office/drawing/2014/main" id="{66C37B99-00E0-4E04-B41F-984D7EFA217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73969138"/>
              </p:ext>
            </p:extLst>
          </p:nvPr>
        </p:nvGraphicFramePr>
        <p:xfrm>
          <a:off x="5427663" y="3610303"/>
          <a:ext cx="17240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6" name="Equation" r:id="rId5" imgW="1714320" imgH="736560" progId="Equation.DSMT4">
                  <p:embed/>
                </p:oleObj>
              </mc:Choice>
              <mc:Fallback>
                <p:oleObj name="Equation" r:id="rId5" imgW="171432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4D0AC145-CB11-450C-B004-AC0D3F1C5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3610303"/>
                        <a:ext cx="1724025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409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24937-E75C-4898-9F05-84964D21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(1 of 6)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1B680D-01DE-475F-A850-C6B3647DE95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23824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Suppose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the total cost that a company incurs in producing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units of a certain commodity.</a:t>
            </a:r>
          </a:p>
          <a:p>
            <a:pPr>
              <a:lnSpc>
                <a:spcPct val="10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function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is called a </a:t>
            </a:r>
            <a:r>
              <a:rPr lang="en-US" altLang="en-US" b="1" dirty="0">
                <a:sym typeface="Symbol" panose="05050102010706020507" pitchFamily="18" charset="2"/>
              </a:rPr>
              <a:t>cost function</a:t>
            </a:r>
            <a:r>
              <a:rPr lang="en-US" altLang="en-US" dirty="0">
                <a:sym typeface="Symbol" panose="05050102010706020507" pitchFamily="18" charset="2"/>
              </a:rPr>
              <a:t>. If the number of items produced is increased from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then the additional cost is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/>
              <a:t>C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 − </a:t>
            </a:r>
            <a:r>
              <a:rPr lang="en-US" altLang="en-US" i="1" dirty="0"/>
              <a:t>C</a:t>
            </a:r>
            <a:r>
              <a:rPr lang="en-US" altLang="en-US" dirty="0"/>
              <a:t> 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), </a:t>
            </a:r>
            <a:r>
              <a:rPr lang="en-US" altLang="en-US" dirty="0">
                <a:sym typeface="Symbol" panose="05050102010706020507" pitchFamily="18" charset="2"/>
              </a:rPr>
              <a:t>and the average rate of change of the cost is</a:t>
            </a:r>
            <a:endParaRPr lang="en-IN" dirty="0"/>
          </a:p>
        </p:txBody>
      </p:sp>
      <p:graphicFrame>
        <p:nvGraphicFramePr>
          <p:cNvPr id="8" name="Content Placeholder 7" descr="(Delta C)∕(Delta x) = ((C(x_2) minus C(x_1))∕((x_2) minus (x_1)))&#10;= (C(x_1 + Delta x) minus C(x_1))/(Delta x)">
            <a:extLst>
              <a:ext uri="{FF2B5EF4-FFF2-40B4-BE49-F238E27FC236}">
                <a16:creationId xmlns="" xmlns:a16="http://schemas.microsoft.com/office/drawing/2014/main" id="{5B16A795-558B-4D76-AD76-E0D5A2E10BC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906816408"/>
              </p:ext>
            </p:extLst>
          </p:nvPr>
        </p:nvGraphicFramePr>
        <p:xfrm>
          <a:off x="4162985" y="3904223"/>
          <a:ext cx="3143500" cy="156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8" name="Equation" r:id="rId3" imgW="3517560" imgH="1752480" progId="Equation.DSMT4">
                  <p:embed/>
                </p:oleObj>
              </mc:Choice>
              <mc:Fallback>
                <p:oleObj name="Equation" r:id="rId3" imgW="3517560" imgH="1752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7C89555F-B0D2-4097-A4E4-53F9E0265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2985" y="3904223"/>
                        <a:ext cx="3143500" cy="1565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03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3D67-A59E-431F-A2B1-BB4ACB3E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(2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E7189-30C0-40F3-BB35-C164F2C0036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1261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limit of this quantity as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l-GR" altLang="en-US" dirty="0">
                <a:sym typeface="Symbol" panose="05050102010706020507" pitchFamily="18" charset="2"/>
              </a:rPr>
              <a:t>0, </a:t>
            </a:r>
            <a:r>
              <a:rPr lang="en-IN" altLang="en-US" dirty="0">
                <a:sym typeface="Symbol" panose="05050102010706020507" pitchFamily="18" charset="2"/>
              </a:rPr>
              <a:t>that is, the instantaneous rate of change of cost with respect to the number of items produced, is called the </a:t>
            </a:r>
            <a:r>
              <a:rPr lang="en-IN" altLang="en-US" b="1" dirty="0">
                <a:sym typeface="Symbol" panose="05050102010706020507" pitchFamily="18" charset="2"/>
              </a:rPr>
              <a:t>marginal cost </a:t>
            </a:r>
            <a:r>
              <a:rPr lang="en-IN" altLang="en-US" dirty="0">
                <a:sym typeface="Symbol" panose="05050102010706020507" pitchFamily="18" charset="2"/>
              </a:rPr>
              <a:t>by economists:</a:t>
            </a:r>
            <a:endParaRPr lang="en-IN" dirty="0"/>
          </a:p>
        </p:txBody>
      </p:sp>
      <p:graphicFrame>
        <p:nvGraphicFramePr>
          <p:cNvPr id="8" name="Content Placeholder 7" descr="marginal cost = lim_(Delta x right arrow 0) (Delta C)∕(Delta x) = (d C)∕(d x)">
            <a:extLst>
              <a:ext uri="{FF2B5EF4-FFF2-40B4-BE49-F238E27FC236}">
                <a16:creationId xmlns="" xmlns:a16="http://schemas.microsoft.com/office/drawing/2014/main" id="{B49715CB-EA6A-455F-BF6B-5D2F9FE60CD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549002420"/>
              </p:ext>
            </p:extLst>
          </p:nvPr>
        </p:nvGraphicFramePr>
        <p:xfrm>
          <a:off x="3988088" y="2501488"/>
          <a:ext cx="3853584" cy="71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01" name="Equation" r:id="rId3" imgW="3962160" imgH="736560" progId="Equation.DSMT4">
                  <p:embed/>
                </p:oleObj>
              </mc:Choice>
              <mc:Fallback>
                <p:oleObj name="Equation" r:id="rId3" imgW="396216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AE6F59C7-4C56-4CFD-964D-C20B6CD43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8088" y="2501488"/>
                        <a:ext cx="3853584" cy="71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4BFABE4-6B8C-4DE6-A8B2-6048B50AB7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664551"/>
            <a:ext cx="10712450" cy="11261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altLang="en-US" dirty="0">
                <a:sym typeface="Symbol" panose="05050102010706020507" pitchFamily="18" charset="2"/>
              </a:rPr>
              <a:t>[Since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often takes on only integer values, it may not make literal sense to let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l-GR" altLang="en-US" dirty="0">
                <a:sym typeface="Symbol" panose="05050102010706020507" pitchFamily="18" charset="2"/>
              </a:rPr>
              <a:t>approach 0, but we can always replace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l-GR" altLang="en-US" dirty="0">
                <a:sym typeface="Symbol" panose="05050102010706020507" pitchFamily="18" charset="2"/>
              </a:rPr>
              <a:t>by a smooth approximating function as in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Example 6.]</a:t>
            </a:r>
          </a:p>
        </p:txBody>
      </p:sp>
    </p:spTree>
    <p:extLst>
      <p:ext uri="{BB962C8B-B14F-4D97-AF65-F5344CB8AC3E}">
        <p14:creationId xmlns:p14="http://schemas.microsoft.com/office/powerpoint/2010/main" val="3287709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3D67-A59E-431F-A2B1-BB4ACB3E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(3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E7189-30C0-40F3-BB35-C164F2C0036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464337"/>
          </a:xfrm>
        </p:spPr>
        <p:txBody>
          <a:bodyPr/>
          <a:lstStyle/>
          <a:p>
            <a:r>
              <a:rPr lang="el-GR" altLang="en-US" dirty="0">
                <a:sym typeface="Symbol" panose="05050102010706020507" pitchFamily="18" charset="2"/>
              </a:rPr>
              <a:t>Taking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1 and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l-GR" altLang="en-US" dirty="0">
                <a:sym typeface="Symbol" panose="05050102010706020507" pitchFamily="18" charset="2"/>
              </a:rPr>
              <a:t>large (so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that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l-GR" altLang="en-US" dirty="0">
                <a:sym typeface="Symbol" panose="05050102010706020507" pitchFamily="18" charset="2"/>
              </a:rPr>
              <a:t> is small compared to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l-GR" altLang="en-US" dirty="0">
                <a:sym typeface="Symbol" panose="05050102010706020507" pitchFamily="18" charset="2"/>
              </a:rPr>
              <a:t>), we have</a:t>
            </a:r>
            <a:endParaRPr lang="en-IN" dirty="0"/>
          </a:p>
        </p:txBody>
      </p:sp>
      <p:graphicFrame>
        <p:nvGraphicFramePr>
          <p:cNvPr id="8" name="Content Placeholder 7" descr="C prime(n) approximately C(n + 1) minus C(n)">
            <a:extLst>
              <a:ext uri="{FF2B5EF4-FFF2-40B4-BE49-F238E27FC236}">
                <a16:creationId xmlns="" xmlns:a16="http://schemas.microsoft.com/office/drawing/2014/main" id="{B49715CB-EA6A-455F-BF6B-5D2F9FE60CD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78779709"/>
              </p:ext>
            </p:extLst>
          </p:nvPr>
        </p:nvGraphicFramePr>
        <p:xfrm>
          <a:off x="4657725" y="1887538"/>
          <a:ext cx="287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24" name="Equation" r:id="rId3" imgW="2869920" imgH="342720" progId="Equation.DSMT4">
                  <p:embed/>
                </p:oleObj>
              </mc:Choice>
              <mc:Fallback>
                <p:oleObj name="Equation" r:id="rId3" imgW="2869920" imgH="34272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B49715CB-EA6A-455F-BF6B-5D2F9FE60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725" y="1887538"/>
                        <a:ext cx="2870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4BFABE4-6B8C-4DE6-A8B2-6048B50AB7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064581"/>
            <a:ext cx="10712450" cy="7691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Thus the marginal cost of producing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units is approximately equal to the cost of producing one more unit [the (</a:t>
            </a:r>
            <a:r>
              <a:rPr lang="el-GR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+</a:t>
            </a:r>
            <a:r>
              <a:rPr lang="el-GR" altLang="en-US" dirty="0">
                <a:sym typeface="Symbol" panose="05050102010706020507" pitchFamily="18" charset="2"/>
              </a:rPr>
              <a:t> 1</a:t>
            </a:r>
            <a:r>
              <a:rPr lang="en-US" altLang="en-US" dirty="0">
                <a:sym typeface="Symbol" panose="05050102010706020507" pitchFamily="18" charset="2"/>
              </a:rPr>
              <a:t>)st unit].</a:t>
            </a:r>
          </a:p>
        </p:txBody>
      </p:sp>
    </p:spTree>
    <p:extLst>
      <p:ext uri="{BB962C8B-B14F-4D97-AF65-F5344CB8AC3E}">
        <p14:creationId xmlns:p14="http://schemas.microsoft.com/office/powerpoint/2010/main" val="2295941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3D67-A59E-431F-A2B1-BB4ACB3E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(4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E7189-30C0-40F3-BB35-C164F2C0036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464337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It is often appropriate to represent a total cost function by a polynomial</a:t>
            </a:r>
            <a:endParaRPr lang="en-IN" dirty="0"/>
          </a:p>
        </p:txBody>
      </p:sp>
      <p:graphicFrame>
        <p:nvGraphicFramePr>
          <p:cNvPr id="8" name="Content Placeholder 7" descr="C(x) = a + bx + cx^(2) + dx^(3)">
            <a:extLst>
              <a:ext uri="{FF2B5EF4-FFF2-40B4-BE49-F238E27FC236}">
                <a16:creationId xmlns="" xmlns:a16="http://schemas.microsoft.com/office/drawing/2014/main" id="{B49715CB-EA6A-455F-BF6B-5D2F9FE60CD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113133198"/>
              </p:ext>
            </p:extLst>
          </p:nvPr>
        </p:nvGraphicFramePr>
        <p:xfrm>
          <a:off x="4606925" y="1898940"/>
          <a:ext cx="2971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47" name="Equation" r:id="rId3" imgW="3288960" imgH="444240" progId="Equation.DSMT4">
                  <p:embed/>
                </p:oleObj>
              </mc:Choice>
              <mc:Fallback>
                <p:oleObj name="Equation" r:id="rId3" imgW="3288960" imgH="44424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B49715CB-EA6A-455F-BF6B-5D2F9FE60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6925" y="1898940"/>
                        <a:ext cx="297180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4BFABE4-6B8C-4DE6-A8B2-6048B50AB7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91141"/>
            <a:ext cx="10712450" cy="19332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represents the overhead cost (rent, heat, maintenance) and the other terms represent the cost of raw materials, labor, and so on. (The cost of raw materials may be proportional to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but labor costs might depend partly on higher powers of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because of overtime costs and inefficiencies involved in large-scale operations.)</a:t>
            </a:r>
          </a:p>
        </p:txBody>
      </p:sp>
    </p:spTree>
    <p:extLst>
      <p:ext uri="{BB962C8B-B14F-4D97-AF65-F5344CB8AC3E}">
        <p14:creationId xmlns:p14="http://schemas.microsoft.com/office/powerpoint/2010/main" val="1660770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04B33-803C-4E3F-A6BD-03004DE3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(5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699BB-CF97-4C58-9CC0-95F995D9DAA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8716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For instance, suppose a company has estimated that the cost (in dollars) of producing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items is</a:t>
            </a:r>
            <a:endParaRPr lang="en-IN" dirty="0"/>
          </a:p>
        </p:txBody>
      </p:sp>
      <p:graphicFrame>
        <p:nvGraphicFramePr>
          <p:cNvPr id="12" name="Content Placeholder 11" descr="C(x) = 10,000 + 5x + 0.01 (x^2)">
            <a:extLst>
              <a:ext uri="{FF2B5EF4-FFF2-40B4-BE49-F238E27FC236}">
                <a16:creationId xmlns="" xmlns:a16="http://schemas.microsoft.com/office/drawing/2014/main" id="{333F5DF8-2C4A-4EA2-8F0E-EC096AF4200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505972209"/>
              </p:ext>
            </p:extLst>
          </p:nvPr>
        </p:nvGraphicFramePr>
        <p:xfrm>
          <a:off x="4418013" y="2023635"/>
          <a:ext cx="3349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56" name="Equation" r:id="rId3" imgW="3708360" imgH="444240" progId="Equation.DSMT4">
                  <p:embed/>
                </p:oleObj>
              </mc:Choice>
              <mc:Fallback>
                <p:oleObj name="Equation" r:id="rId3" imgW="370836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AE839154-4FEB-49B2-84D2-E76F0DDE5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8013" y="2023635"/>
                        <a:ext cx="33496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878A800-332E-4A7F-B1E0-BCB6644EE6B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85578"/>
            <a:ext cx="10712450" cy="3243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Then the marginal cost function is</a:t>
            </a:r>
            <a:endParaRPr lang="en-IN" dirty="0"/>
          </a:p>
        </p:txBody>
      </p:sp>
      <p:graphicFrame>
        <p:nvGraphicFramePr>
          <p:cNvPr id="14" name="Content Placeholder 13" descr="C prime(x) = 5 + 0.02 x">
            <a:extLst>
              <a:ext uri="{FF2B5EF4-FFF2-40B4-BE49-F238E27FC236}">
                <a16:creationId xmlns="" xmlns:a16="http://schemas.microsoft.com/office/drawing/2014/main" id="{9104F602-A22F-4927-AB77-218B30634B73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488297291"/>
              </p:ext>
            </p:extLst>
          </p:nvPr>
        </p:nvGraphicFramePr>
        <p:xfrm>
          <a:off x="4946650" y="3298831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57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50809348-0F8F-441F-962D-B91CD5287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6650" y="3298831"/>
                        <a:ext cx="2298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9799D95-F94B-40D1-BCFD-D408E57FA11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317541"/>
            <a:ext cx="10718800" cy="4318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The marginal cost at the production level of 500 items is</a:t>
            </a:r>
            <a:endParaRPr lang="en-IN" dirty="0"/>
          </a:p>
        </p:txBody>
      </p:sp>
      <p:graphicFrame>
        <p:nvGraphicFramePr>
          <p:cNvPr id="16" name="Content Placeholder 15" descr="C prime (500) = 5 + 0.02(500),&#10;=15 dollars per item">
            <a:extLst>
              <a:ext uri="{FF2B5EF4-FFF2-40B4-BE49-F238E27FC236}">
                <a16:creationId xmlns="" xmlns:a16="http://schemas.microsoft.com/office/drawing/2014/main" id="{576E7948-14A4-4FB9-9103-02D458CBEE61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593259346"/>
              </p:ext>
            </p:extLst>
          </p:nvPr>
        </p:nvGraphicFramePr>
        <p:xfrm>
          <a:off x="4392468" y="4913241"/>
          <a:ext cx="3371460" cy="82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58" name="Equation" r:id="rId7" imgW="3416040" imgH="838080" progId="Equation.DSMT4">
                  <p:embed/>
                </p:oleObj>
              </mc:Choice>
              <mc:Fallback>
                <p:oleObj name="Equation" r:id="rId7" imgW="3416040" imgH="8380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C619236E-B297-4D4E-8457-D2A174BBAD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2468" y="4913241"/>
                        <a:ext cx="3371460" cy="82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541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68631-1A17-4F18-85E0-304A91BC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</a:t>
            </a:r>
            <a:r>
              <a:rPr lang="en-US" altLang="en-US" b="0" dirty="0"/>
              <a:t>(6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5AC81B-E312-43BD-BFB3-4CFAD346F2C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566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This gives the rate at which costs are increasing with respect to the production level when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500 and predicts the cost of the 501st item.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actual cost of producing the 501st item is</a:t>
            </a:r>
            <a:endParaRPr lang="en-IN" dirty="0"/>
          </a:p>
        </p:txBody>
      </p:sp>
      <p:graphicFrame>
        <p:nvGraphicFramePr>
          <p:cNvPr id="12" name="Content Placeholder 11" descr="C(501) minus C(500) = [10,000 +5 (501) + 0.01 (501)^(2)]minus [10,000 + 5 (500) + 0.01 (500)^(2)].&#10;= 15.01 dollars">
            <a:extLst>
              <a:ext uri="{FF2B5EF4-FFF2-40B4-BE49-F238E27FC236}">
                <a16:creationId xmlns="" xmlns:a16="http://schemas.microsoft.com/office/drawing/2014/main" id="{1DEDEA51-72EB-4747-9168-919D5AD1E10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489634107"/>
              </p:ext>
            </p:extLst>
          </p:nvPr>
        </p:nvGraphicFramePr>
        <p:xfrm>
          <a:off x="1516625" y="3021801"/>
          <a:ext cx="9703240" cy="92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61" name="Equation" r:id="rId3" imgW="10870920" imgH="1041120" progId="Equation.DSMT4">
                  <p:embed/>
                </p:oleObj>
              </mc:Choice>
              <mc:Fallback>
                <p:oleObj name="Equation" r:id="rId3" imgW="10870920" imgH="10411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5ACF5BDA-8FC7-4EBF-B82A-357F9506C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6625" y="3021801"/>
                        <a:ext cx="9703240" cy="92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823A6E-84F2-48AF-B85F-F6CB52EA876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395364"/>
            <a:ext cx="1459753" cy="35673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Notice that</a:t>
            </a:r>
          </a:p>
        </p:txBody>
      </p:sp>
      <p:graphicFrame>
        <p:nvGraphicFramePr>
          <p:cNvPr id="7" name="Content Placeholder 6" descr="C prime (500) approximately C (501) minus C (500)."/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730371779"/>
              </p:ext>
            </p:extLst>
          </p:nvPr>
        </p:nvGraphicFramePr>
        <p:xfrm>
          <a:off x="2309813" y="4406035"/>
          <a:ext cx="3405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62" name="Equation" r:id="rId5" imgW="2628720" imgH="279360" progId="Equation.DSMT4">
                  <p:embed/>
                </p:oleObj>
              </mc:Choice>
              <mc:Fallback>
                <p:oleObj name="Equation" r:id="rId5" imgW="262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813" y="4406035"/>
                        <a:ext cx="34051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80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Other Sciences 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86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37D35-A930-48DC-B5F9-DEE2E6FA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Sciences (1 of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4367EC-7997-4DD9-A6A6-3A6CD8F549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3"/>
            <a:ext cx="10711543" cy="433526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Rates of change occur in all the sciences. A geologist is interested in knowing the rate at which an intruded body of molten rock cools by conduction of heat into surrounding rocks.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3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altLang="en-US" dirty="0">
                <a:sym typeface="Symbol" panose="05050102010706020507" pitchFamily="18" charset="2"/>
              </a:rPr>
              <a:t>An engineer wants to know the rate at which water flows out of a reservoir.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IN" altLang="en-US" sz="3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An urban geographer is interested in the rate of change of the population density in a city as the distance from the city center increases.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3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sym typeface="Symbol" panose="05050102010706020507" pitchFamily="18" charset="2"/>
              </a:rPr>
              <a:t>A meteorologist is concerned with the rate of change of atmospheric pressure with respect to height.</a:t>
            </a:r>
          </a:p>
        </p:txBody>
      </p:sp>
    </p:spTree>
    <p:extLst>
      <p:ext uri="{BB962C8B-B14F-4D97-AF65-F5344CB8AC3E}">
        <p14:creationId xmlns:p14="http://schemas.microsoft.com/office/powerpoint/2010/main" val="2403314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A Single Idea, Many Interpretations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26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1A85D-1043-4AF8-95FE-020F3C5E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Single Idea, Many Interpretations </a:t>
            </a:r>
            <a:r>
              <a:rPr lang="en-US" altLang="en-US" b="0" dirty="0"/>
              <a:t>(1 of 2)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18BC82-A71D-4004-BA52-F0A92E7C5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8919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Velocity, density, current, power, and temperature gradient in physics; rate of reaction and compressibility in chemistry; rate of growth and blood velocity gradient in biology; marginal cost and marginal profit in economics; rate of heat flow in geology; rate of improvement of performance in psychology; rate of spread of a rumor in sociology—these are all special cases of a single mathematical concept, the derivative.</a:t>
            </a:r>
          </a:p>
          <a:p>
            <a:pPr>
              <a:lnSpc>
                <a:spcPct val="10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IN" altLang="en-US" dirty="0">
                <a:sym typeface="Symbol" panose="05050102010706020507" pitchFamily="18" charset="2"/>
              </a:rPr>
              <a:t>All of these different applications of the derivative illustrate the fact that part of the power of mathematics lies in its abstractness.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425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Physics 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25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1A85D-1043-4AF8-95FE-020F3C5E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Single Idea, Many Interpretations </a:t>
            </a:r>
            <a:r>
              <a:rPr lang="en-US" altLang="en-US" b="0" dirty="0"/>
              <a:t>(2 of 2)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18BC82-A71D-4004-BA52-F0A92E7C5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6009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A single abstract mathematical concept (such as the derivative) can have different interpretations in each of the sciences.</a:t>
            </a:r>
          </a:p>
          <a:p>
            <a:pPr>
              <a:lnSpc>
                <a:spcPct val="10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When we develop the properties of the mathematical concept once and for all, we can then turn around and apply these results to all of the sciences.</a:t>
            </a:r>
          </a:p>
          <a:p>
            <a:pPr>
              <a:lnSpc>
                <a:spcPct val="10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This is much more efficient than developing properties of special concepts in each separate science.</a:t>
            </a:r>
          </a:p>
        </p:txBody>
      </p:sp>
    </p:spTree>
    <p:extLst>
      <p:ext uri="{BB962C8B-B14F-4D97-AF65-F5344CB8AC3E}">
        <p14:creationId xmlns:p14="http://schemas.microsoft.com/office/powerpoint/2010/main" val="24899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F2B37-6C9D-452B-BD74-8E549428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Physics (1 of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946F-5E2B-4AE0-9827-419F0FF3051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945117" cy="352427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/>
              <a:t>s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is the position function of a particle that is moving in a straight line, then</a:t>
            </a:r>
            <a:endParaRPr lang="en-IN" dirty="0"/>
          </a:p>
        </p:txBody>
      </p:sp>
      <p:graphicFrame>
        <p:nvGraphicFramePr>
          <p:cNvPr id="12" name="Content Placeholder 11" descr="delta(s)∕delta(t)">
            <a:extLst>
              <a:ext uri="{FF2B5EF4-FFF2-40B4-BE49-F238E27FC236}">
                <a16:creationId xmlns="" xmlns:a16="http://schemas.microsoft.com/office/drawing/2014/main" id="{00394D3F-C363-4FF8-95EB-24F3F26A8CB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448168484"/>
              </p:ext>
            </p:extLst>
          </p:nvPr>
        </p:nvGraphicFramePr>
        <p:xfrm>
          <a:off x="733425" y="1662113"/>
          <a:ext cx="4191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23" name="Equation" r:id="rId4" imgW="444240" imgH="736560" progId="Equation.DSMT4">
                  <p:embed/>
                </p:oleObj>
              </mc:Choice>
              <mc:Fallback>
                <p:oleObj name="Equation" r:id="rId4" imgW="44424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FABB23BB-99CC-4563-8B64-B3C3975AD9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425" y="1662113"/>
                        <a:ext cx="41910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CE8054-B27E-4353-B9CB-B2BEF1FF83F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220891" y="1808685"/>
            <a:ext cx="7832774" cy="329863"/>
          </a:xfrm>
        </p:spPr>
        <p:txBody>
          <a:bodyPr/>
          <a:lstStyle/>
          <a:p>
            <a:r>
              <a:rPr lang="el-GR" altLang="en-US" dirty="0"/>
              <a:t>represents the average velocity over a time period</a:t>
            </a:r>
            <a:r>
              <a:rPr lang="en-US" altLang="en-US" dirty="0"/>
              <a:t> </a:t>
            </a:r>
            <a:r>
              <a:rPr lang="el-GR" sz="2400" b="0" i="0" kern="1200" baseline="0" dirty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altLang="en-US" i="1" dirty="0">
                <a:cs typeface="Arial" panose="020B0604020202020204" pitchFamily="34" charset="0"/>
              </a:rPr>
              <a:t>t</a:t>
            </a:r>
            <a:r>
              <a:rPr lang="en-US" altLang="en-US" dirty="0">
                <a:cs typeface="Arial" panose="020B0604020202020204" pitchFamily="34" charset="0"/>
              </a:rPr>
              <a:t>, and</a:t>
            </a:r>
            <a:endParaRPr lang="en-IN" dirty="0"/>
          </a:p>
        </p:txBody>
      </p:sp>
      <p:graphicFrame>
        <p:nvGraphicFramePr>
          <p:cNvPr id="14" name="Content Placeholder 13" descr="v = (ds∕dt)">
            <a:extLst>
              <a:ext uri="{FF2B5EF4-FFF2-40B4-BE49-F238E27FC236}">
                <a16:creationId xmlns="" xmlns:a16="http://schemas.microsoft.com/office/drawing/2014/main" id="{FE80D71F-424F-4F16-9FA5-9EE5F6D6918F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573722680"/>
              </p:ext>
            </p:extLst>
          </p:nvPr>
        </p:nvGraphicFramePr>
        <p:xfrm>
          <a:off x="9069715" y="1627188"/>
          <a:ext cx="8572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24" name="Equation" r:id="rId6" imgW="901440" imgH="736560" progId="Equation.DSMT4">
                  <p:embed/>
                </p:oleObj>
              </mc:Choice>
              <mc:Fallback>
                <p:oleObj name="Equation" r:id="rId6" imgW="90144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08C848E2-E763-40ED-B220-FCE862DBC1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9715" y="1627188"/>
                        <a:ext cx="857250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EEFEBCF-D752-469C-8F1D-294086458EC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0012411" y="1763861"/>
            <a:ext cx="1972638" cy="329863"/>
          </a:xfrm>
        </p:spPr>
        <p:txBody>
          <a:bodyPr/>
          <a:lstStyle/>
          <a:p>
            <a:r>
              <a:rPr lang="el-GR" altLang="en-US" dirty="0"/>
              <a:t>represents the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8F83FB9-F4A1-4C62-B1D1-22BB45084C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2378603"/>
            <a:ext cx="11025094" cy="792416"/>
          </a:xfrm>
        </p:spPr>
        <p:txBody>
          <a:bodyPr/>
          <a:lstStyle/>
          <a:p>
            <a:r>
              <a:rPr lang="el-GR" altLang="en-US" dirty="0"/>
              <a:t>instantaneous</a:t>
            </a:r>
            <a:r>
              <a:rPr lang="en-US" altLang="en-US" dirty="0"/>
              <a:t> </a:t>
            </a:r>
            <a:r>
              <a:rPr lang="el-GR" altLang="en-US" b="1" dirty="0"/>
              <a:t>velocity </a:t>
            </a:r>
            <a:r>
              <a:rPr lang="el-GR" altLang="en-US" dirty="0"/>
              <a:t>(the rate of change of displacement with respect to time).</a:t>
            </a:r>
            <a:endParaRPr lang="en-US" altLang="en-US" dirty="0"/>
          </a:p>
          <a:p>
            <a:r>
              <a:rPr lang="el-GR" altLang="en-US" dirty="0"/>
              <a:t>The instantaneous</a:t>
            </a:r>
            <a:r>
              <a:rPr lang="en-US" altLang="en-US" dirty="0"/>
              <a:t> </a:t>
            </a:r>
            <a:r>
              <a:rPr lang="el-GR" altLang="en-US" dirty="0"/>
              <a:t>rate of change of velocity with respect to time is</a:t>
            </a:r>
            <a:r>
              <a:rPr lang="en-US" altLang="en-US" dirty="0"/>
              <a:t> </a:t>
            </a:r>
            <a:r>
              <a:rPr lang="el-GR" altLang="en-US" b="1" dirty="0"/>
              <a:t>acceleration</a:t>
            </a:r>
            <a:r>
              <a:rPr lang="el-GR" altLang="en-US" dirty="0"/>
              <a:t>:</a:t>
            </a:r>
            <a:endParaRPr lang="en-US" altLang="en-US" dirty="0"/>
          </a:p>
        </p:txBody>
      </p:sp>
      <p:graphicFrame>
        <p:nvGraphicFramePr>
          <p:cNvPr id="6" name="Content Placeholder 5" descr="a(t) = v prime(t) = s prime prime (t)."/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360670002"/>
              </p:ext>
            </p:extLst>
          </p:nvPr>
        </p:nvGraphicFramePr>
        <p:xfrm>
          <a:off x="723900" y="3178175"/>
          <a:ext cx="2393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25" name="Equation" r:id="rId8" imgW="1752480" imgH="279360" progId="Equation.DSMT4">
                  <p:embed/>
                </p:oleObj>
              </mc:Choice>
              <mc:Fallback>
                <p:oleObj name="Equation" r:id="rId8" imgW="1752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3178175"/>
                        <a:ext cx="23939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736600" y="3852071"/>
            <a:ext cx="10712450" cy="8556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altLang="en-US" dirty="0"/>
              <a:t>Now</a:t>
            </a:r>
            <a:r>
              <a:rPr lang="en-US" altLang="en-US" dirty="0"/>
              <a:t> </a:t>
            </a:r>
            <a:r>
              <a:rPr lang="el-GR" altLang="en-US" dirty="0"/>
              <a:t>that we know the differentiation formulas,</a:t>
            </a:r>
            <a:r>
              <a:rPr lang="en-US" altLang="en-US" dirty="0"/>
              <a:t> </a:t>
            </a:r>
            <a:r>
              <a:rPr lang="en-IN" altLang="en-US" dirty="0"/>
              <a:t>we are able to more easily solve problems involving the motion of objects.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95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15EC2-842A-458F-BD9B-31240A07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</a:t>
            </a:r>
            <a:r>
              <a:rPr lang="en-US" altLang="en-US" b="0" dirty="0"/>
              <a:t>(1 of 2)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F90CAC-A50A-423D-9211-4642400B0D3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686176" cy="396315"/>
          </a:xfrm>
        </p:spPr>
        <p:txBody>
          <a:bodyPr/>
          <a:lstStyle/>
          <a:p>
            <a:r>
              <a:rPr lang="en-US" altLang="en-US" dirty="0"/>
              <a:t>The position of a particle is given by the equation</a:t>
            </a:r>
            <a:endParaRPr lang="en-IN" dirty="0"/>
          </a:p>
        </p:txBody>
      </p:sp>
      <p:graphicFrame>
        <p:nvGraphicFramePr>
          <p:cNvPr id="8" name="Content Placeholder 7" descr="s = f(t) = (t^3) minus 6 (t^2) + 9 t">
            <a:extLst>
              <a:ext uri="{FF2B5EF4-FFF2-40B4-BE49-F238E27FC236}">
                <a16:creationId xmlns="" xmlns:a16="http://schemas.microsoft.com/office/drawing/2014/main" id="{623D1B4C-8317-47ED-8779-6DE6546E597B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76407316"/>
              </p:ext>
            </p:extLst>
          </p:nvPr>
        </p:nvGraphicFramePr>
        <p:xfrm>
          <a:off x="4806950" y="1857375"/>
          <a:ext cx="3123105" cy="48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6" name="Equation" r:id="rId3" imgW="2844720" imgH="444240" progId="Equation.DSMT4">
                  <p:embed/>
                </p:oleObj>
              </mc:Choice>
              <mc:Fallback>
                <p:oleObj name="Equation" r:id="rId3" imgW="284472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859BB971-A100-4D16-AFB6-F66AAB1E7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857375"/>
                        <a:ext cx="3123105" cy="488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30163E2-6CBB-40C2-8702-7AABC40616E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62249"/>
            <a:ext cx="10712450" cy="2409825"/>
          </a:xfrm>
        </p:spPr>
        <p:txBody>
          <a:bodyPr/>
          <a:lstStyle/>
          <a:p>
            <a:pPr>
              <a:tabLst>
                <a:tab pos="457200" algn="l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t</a:t>
            </a:r>
            <a:r>
              <a:rPr lang="en-US" altLang="en-US" dirty="0"/>
              <a:t> is measured in seconds and </a:t>
            </a:r>
            <a:r>
              <a:rPr lang="en-US" altLang="en-US" i="1" dirty="0"/>
              <a:t>s</a:t>
            </a:r>
            <a:r>
              <a:rPr lang="en-US" altLang="en-US" dirty="0"/>
              <a:t> in meters.</a:t>
            </a:r>
          </a:p>
          <a:p>
            <a:pPr>
              <a:tabLst>
                <a:tab pos="457200" algn="l"/>
              </a:tabLst>
            </a:pPr>
            <a:r>
              <a:rPr lang="en-US" altLang="en-US" dirty="0"/>
              <a:t>(a) Find the velocity at time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>
              <a:tabLst>
                <a:tab pos="457200" algn="l"/>
              </a:tabLst>
            </a:pPr>
            <a:r>
              <a:rPr lang="en-US" altLang="en-US" dirty="0"/>
              <a:t>(b) What is the velocity after 2 s? After 4 s?</a:t>
            </a:r>
          </a:p>
          <a:p>
            <a:pPr>
              <a:tabLst>
                <a:tab pos="457200" algn="l"/>
              </a:tabLst>
            </a:pPr>
            <a:r>
              <a:rPr lang="en-US" altLang="en-US" dirty="0"/>
              <a:t>(c) When is the particle at rest?</a:t>
            </a:r>
          </a:p>
          <a:p>
            <a:pPr>
              <a:tabLst>
                <a:tab pos="457200" algn="l"/>
              </a:tabLst>
            </a:pPr>
            <a:r>
              <a:rPr lang="en-US" altLang="en-US" dirty="0"/>
              <a:t>(d) When is the particle moving forward (that is, in the positive direction)?</a:t>
            </a:r>
          </a:p>
        </p:txBody>
      </p:sp>
    </p:spTree>
    <p:extLst>
      <p:ext uri="{BB962C8B-B14F-4D97-AF65-F5344CB8AC3E}">
        <p14:creationId xmlns:p14="http://schemas.microsoft.com/office/powerpoint/2010/main" val="180920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BFB58-471C-45EC-AFA5-E718ACD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</a:t>
            </a:r>
            <a:r>
              <a:rPr lang="en-US" altLang="en-US" b="0" dirty="0"/>
              <a:t>(2 of 2)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056A53-8598-4F1E-8003-CF76F0BF9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296198"/>
          </a:xfrm>
        </p:spPr>
        <p:txBody>
          <a:bodyPr/>
          <a:lstStyle/>
          <a:p>
            <a:pPr>
              <a:tabLst>
                <a:tab pos="457200" algn="l"/>
              </a:tabLst>
              <a:defRPr/>
            </a:pPr>
            <a:r>
              <a:rPr lang="en-US" dirty="0"/>
              <a:t>(e) Draw a diagram to represent the motion of the particle.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/>
              <a:t>(f) 	Find the total distance traveled by the particle during the first five seconds.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/>
              <a:t>(g) Find the acceleration at time </a:t>
            </a:r>
            <a:r>
              <a:rPr lang="en-US" i="1" dirty="0"/>
              <a:t>t </a:t>
            </a:r>
            <a:r>
              <a:rPr lang="en-US" dirty="0"/>
              <a:t>and after 4 s.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/>
              <a:t>(h) Graph the position, velocity, and acceleration functions for 0 ≤ </a:t>
            </a:r>
            <a:r>
              <a:rPr lang="en-US" i="1" dirty="0"/>
              <a:t>t</a:t>
            </a:r>
            <a:r>
              <a:rPr lang="en-US" dirty="0"/>
              <a:t> ≤ 5.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/>
              <a:t>(i) When is the particle speeding up? When is it slowing down?</a:t>
            </a:r>
          </a:p>
        </p:txBody>
      </p:sp>
    </p:spTree>
    <p:extLst>
      <p:ext uri="{BB962C8B-B14F-4D97-AF65-F5344CB8AC3E}">
        <p14:creationId xmlns:p14="http://schemas.microsoft.com/office/powerpoint/2010/main" val="27479396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F60B298-C6B1-4CA0-A44C-8B6FAB39D879}">
  <ds:schemaRefs>
    <ds:schemaRef ds:uri="http://www.w3.org/XML/1998/namespace"/>
    <ds:schemaRef ds:uri="http://schemas.microsoft.com/office/2006/metadata/properties"/>
    <ds:schemaRef ds:uri="a3520c62-91d1-4715-93cb-6b6cc6733a1f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856fc18-c0f7-462c-a53d-fc2610d0c4c8"/>
    <ds:schemaRef ds:uri="a4d2ff27-a226-42e2-a79e-c1ae662d21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3404</Words>
  <Application>Microsoft Office PowerPoint</Application>
  <PresentationFormat>Custom</PresentationFormat>
  <Paragraphs>265</Paragraphs>
  <Slides>60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1_Office Theme</vt:lpstr>
      <vt:lpstr>Equation</vt:lpstr>
      <vt:lpstr>3</vt:lpstr>
      <vt:lpstr>3.7</vt:lpstr>
      <vt:lpstr>Rates of Change in the Natural and Social Sciences (1 of 3)</vt:lpstr>
      <vt:lpstr>Rates of Change in the Natural and Social Sciences (2 of 3)</vt:lpstr>
      <vt:lpstr>Rates of Change in the Natural and Social Sciences (3 of 3)</vt:lpstr>
      <vt:lpstr>Physics </vt:lpstr>
      <vt:lpstr>Physics (1 of 1)</vt:lpstr>
      <vt:lpstr>Example 1 (1 of 2)</vt:lpstr>
      <vt:lpstr>Example 1 (2 of 2)</vt:lpstr>
      <vt:lpstr>Example 1 – Solution (1 of 10)</vt:lpstr>
      <vt:lpstr>Example 1 – Solution (2 of 10)</vt:lpstr>
      <vt:lpstr>Example 1 – Solution (3 of 10)</vt:lpstr>
      <vt:lpstr>Example 1 – Solution (4 of 10)</vt:lpstr>
      <vt:lpstr>Example 1 – Solution (5 of 10)</vt:lpstr>
      <vt:lpstr>Example 1 – Solution (6 of 10)</vt:lpstr>
      <vt:lpstr>Example 1 – Solution (7 of 10)</vt:lpstr>
      <vt:lpstr>Example 1 – Solution (8 of 10)</vt:lpstr>
      <vt:lpstr>Example 1 – Solution (9 of 10)</vt:lpstr>
      <vt:lpstr>Example 1 – Solution (10 of 10)</vt:lpstr>
      <vt:lpstr>Example 2 (1 of 4)</vt:lpstr>
      <vt:lpstr>Example 2 (2 of 4)</vt:lpstr>
      <vt:lpstr>Example 2 (3 of 4)</vt:lpstr>
      <vt:lpstr>Example 2 (4 of 4)</vt:lpstr>
      <vt:lpstr>Example 3 (1 of 2)</vt:lpstr>
      <vt:lpstr>Example 3 (2 of 2)</vt:lpstr>
      <vt:lpstr>Chemistry</vt:lpstr>
      <vt:lpstr>Example 4 (1 of 5)</vt:lpstr>
      <vt:lpstr>Example 4 (2 of 5)</vt:lpstr>
      <vt:lpstr>Example 4 (3 of 5)</vt:lpstr>
      <vt:lpstr>Example 4 (4 of 5)</vt:lpstr>
      <vt:lpstr>Example 4 (5 of 5)</vt:lpstr>
      <vt:lpstr>Example 5 (1 of 4)</vt:lpstr>
      <vt:lpstr>Example 5 (2 of 4)</vt:lpstr>
      <vt:lpstr>Example 5 (3 of 4)</vt:lpstr>
      <vt:lpstr>Example 5 (4 of 4)</vt:lpstr>
      <vt:lpstr>Biology</vt:lpstr>
      <vt:lpstr>Example 6 (1 of 6)</vt:lpstr>
      <vt:lpstr>Example 6 (2 of 6)</vt:lpstr>
      <vt:lpstr>Example 6 (3 of 6)</vt:lpstr>
      <vt:lpstr>Example 6 (4 of 6)</vt:lpstr>
      <vt:lpstr>Example 6 (5 of 6)</vt:lpstr>
      <vt:lpstr>Example 6 (6 of 6)</vt:lpstr>
      <vt:lpstr>Example 7 (1 of 6)</vt:lpstr>
      <vt:lpstr>Example 7 (2 of 6)</vt:lpstr>
      <vt:lpstr>Example 7 (3 of 6)</vt:lpstr>
      <vt:lpstr>Example 7 (4 of 6)</vt:lpstr>
      <vt:lpstr>Example 7 (5 of 6)</vt:lpstr>
      <vt:lpstr>Example 7 (6 of 6)</vt:lpstr>
      <vt:lpstr>Economics</vt:lpstr>
      <vt:lpstr>Example 8 (1 of 6)</vt:lpstr>
      <vt:lpstr>Example 8 (2 of 6)</vt:lpstr>
      <vt:lpstr>Example 8 (3 of 6)</vt:lpstr>
      <vt:lpstr>Example 8 (4 of 6)</vt:lpstr>
      <vt:lpstr>Example 8 (5 of 6)</vt:lpstr>
      <vt:lpstr>Example 8 (6 of 6)</vt:lpstr>
      <vt:lpstr>Other Sciences </vt:lpstr>
      <vt:lpstr>Other Sciences (1 of 1)</vt:lpstr>
      <vt:lpstr>A Single Idea, Many Interpretations</vt:lpstr>
      <vt:lpstr>A Single Idea, Many Interpretations (1 of 2)</vt:lpstr>
      <vt:lpstr>A Single Idea, Many Interpretations (2 of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Acer</cp:lastModifiedBy>
  <cp:revision>1048</cp:revision>
  <cp:lastPrinted>2016-10-03T15:29:39Z</cp:lastPrinted>
  <dcterms:created xsi:type="dcterms:W3CDTF">2017-12-08T21:17:47Z</dcterms:created>
  <dcterms:modified xsi:type="dcterms:W3CDTF">2020-04-15T10:29:21Z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