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5"/>
  </p:sldMasterIdLst>
  <p:notesMasterIdLst>
    <p:notesMasterId r:id="rId46"/>
  </p:notesMasterIdLst>
  <p:handoutMasterIdLst>
    <p:handoutMasterId r:id="rId47"/>
  </p:handoutMasterIdLst>
  <p:sldIdLst>
    <p:sldId id="342" r:id="rId6"/>
    <p:sldId id="343" r:id="rId7"/>
    <p:sldId id="341" r:id="rId8"/>
    <p:sldId id="305" r:id="rId9"/>
    <p:sldId id="306" r:id="rId10"/>
    <p:sldId id="307" r:id="rId11"/>
    <p:sldId id="308" r:id="rId12"/>
    <p:sldId id="345" r:id="rId13"/>
    <p:sldId id="309" r:id="rId14"/>
    <p:sldId id="310" r:id="rId15"/>
    <p:sldId id="311" r:id="rId16"/>
    <p:sldId id="312" r:id="rId17"/>
    <p:sldId id="313" r:id="rId18"/>
    <p:sldId id="314" r:id="rId19"/>
    <p:sldId id="315" r:id="rId20"/>
    <p:sldId id="346" r:id="rId21"/>
    <p:sldId id="317" r:id="rId22"/>
    <p:sldId id="318" r:id="rId23"/>
    <p:sldId id="319" r:id="rId24"/>
    <p:sldId id="320" r:id="rId25"/>
    <p:sldId id="321" r:id="rId26"/>
    <p:sldId id="322" r:id="rId27"/>
    <p:sldId id="323" r:id="rId28"/>
    <p:sldId id="324" r:id="rId29"/>
    <p:sldId id="347" r:id="rId30"/>
    <p:sldId id="326" r:id="rId31"/>
    <p:sldId id="327" r:id="rId32"/>
    <p:sldId id="328" r:id="rId33"/>
    <p:sldId id="329" r:id="rId34"/>
    <p:sldId id="330" r:id="rId35"/>
    <p:sldId id="331" r:id="rId36"/>
    <p:sldId id="332" r:id="rId37"/>
    <p:sldId id="333" r:id="rId38"/>
    <p:sldId id="348" r:id="rId39"/>
    <p:sldId id="335" r:id="rId40"/>
    <p:sldId id="336" r:id="rId41"/>
    <p:sldId id="337" r:id="rId42"/>
    <p:sldId id="338" r:id="rId43"/>
    <p:sldId id="339" r:id="rId44"/>
    <p:sldId id="340" r:id="rId4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C2"/>
    <a:srgbClr val="EF2E24"/>
    <a:srgbClr val="0000A3"/>
    <a:srgbClr val="000000"/>
    <a:srgbClr val="A30000"/>
    <a:srgbClr val="E7EFF7"/>
    <a:srgbClr val="CBDDEF"/>
    <a:srgbClr val="004A78"/>
    <a:srgbClr val="006298"/>
    <a:srgbClr val="FF6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85" autoAdjust="0"/>
    <p:restoredTop sz="94316" autoAdjust="0"/>
  </p:normalViewPr>
  <p:slideViewPr>
    <p:cSldViewPr snapToGrid="0" snapToObjects="1">
      <p:cViewPr>
        <p:scale>
          <a:sx n="66" d="100"/>
          <a:sy n="66" d="100"/>
        </p:scale>
        <p:origin x="-786" y="-186"/>
      </p:cViewPr>
      <p:guideLst>
        <p:guide orient="horz" pos="2160"/>
        <p:guide pos="3840"/>
      </p:guideLst>
    </p:cSldViewPr>
  </p:slideViewPr>
  <p:outlineViewPr>
    <p:cViewPr>
      <p:scale>
        <a:sx n="33" d="100"/>
        <a:sy n="33" d="100"/>
      </p:scale>
      <p:origin x="0" y="-17832"/>
    </p:cViewPr>
  </p:outlineViewPr>
  <p:notesTextViewPr>
    <p:cViewPr>
      <p:scale>
        <a:sx n="66" d="100"/>
        <a:sy n="66" d="100"/>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5" Type="http://schemas.openxmlformats.org/officeDocument/2006/relationships/image" Target="../media/image35.wmf"/><Relationship Id="rId4"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4" Type="http://schemas.openxmlformats.org/officeDocument/2006/relationships/image" Target="../media/image3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4" Type="http://schemas.openxmlformats.org/officeDocument/2006/relationships/image" Target="../media/image62.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pPr/>
              <a:t>4/15/2020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pPr/>
              <a:t>‹#›</a:t>
            </a:fld>
            <a:endParaRPr lang="en-US"/>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4/15/2020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91CAE60C-72A0-D14D-8733-C13212F694AD}" type="slidenum">
              <a:rPr lang="en-US" smtClean="0"/>
              <a:pPr>
                <a:defRPr/>
              </a:pPr>
              <a:t>1</a:t>
            </a:fld>
            <a:endParaRPr lang="en-US"/>
          </a:p>
        </p:txBody>
      </p:sp>
    </p:spTree>
    <p:extLst>
      <p:ext uri="{BB962C8B-B14F-4D97-AF65-F5344CB8AC3E}">
        <p14:creationId xmlns:p14="http://schemas.microsoft.com/office/powerpoint/2010/main" val="376011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40</a:t>
            </a:fld>
            <a:endParaRPr lang="en-US"/>
          </a:p>
        </p:txBody>
      </p:sp>
    </p:spTree>
    <p:extLst>
      <p:ext uri="{BB962C8B-B14F-4D97-AF65-F5344CB8AC3E}">
        <p14:creationId xmlns:p14="http://schemas.microsoft.com/office/powerpoint/2010/main" val="3148144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flipH="1">
            <a:off x="1274574" y="2759656"/>
            <a:ext cx="1487676" cy="748138"/>
          </a:xfrm>
          <a:prstGeom prst="round1Rect">
            <a:avLst/>
          </a:prstGeom>
          <a:solidFill>
            <a:srgbClr val="0079C2"/>
          </a:solidFill>
          <a:ln w="20320">
            <a:solidFill>
              <a:srgbClr val="0079C2"/>
            </a:solidFill>
          </a:ln>
        </p:spPr>
        <p:txBody>
          <a:bodyPr anchor="ctr"/>
          <a:lstStyle>
            <a:lvl1pPr>
              <a:defRPr sz="4000">
                <a:solidFill>
                  <a:schemeClr val="bg1"/>
                </a:solidFill>
              </a:defRPr>
            </a:lvl1pPr>
          </a:lstStyle>
          <a:p>
            <a:r>
              <a:rPr lang="en-US" dirty="0"/>
              <a:t>17.17</a:t>
            </a:r>
          </a:p>
        </p:txBody>
      </p:sp>
      <p:sp>
        <p:nvSpPr>
          <p:cNvPr id="10" name="Text Placeholder 2"/>
          <p:cNvSpPr>
            <a:spLocks noGrp="1"/>
          </p:cNvSpPr>
          <p:nvPr>
            <p:ph type="body" sz="quarter" idx="11" hasCustomPrompt="1"/>
          </p:nvPr>
        </p:nvSpPr>
        <p:spPr>
          <a:xfrm>
            <a:off x="2762250" y="2552700"/>
            <a:ext cx="9048750" cy="1162050"/>
          </a:xfrm>
          <a:solidFill>
            <a:srgbClr val="E1EBF7"/>
          </a:solidFill>
        </p:spPr>
        <p:txBody>
          <a:bodyPr anchor="ctr">
            <a:normAutofit/>
          </a:bodyPr>
          <a:lstStyle>
            <a:lvl1pPr marL="182880" indent="0" algn="l">
              <a:buNone/>
              <a:defRPr sz="4000" b="1" i="0">
                <a:solidFill>
                  <a:srgbClr val="000000"/>
                </a:solidFill>
                <a:latin typeface="Arial" charset="0"/>
                <a:ea typeface="Arial" charset="0"/>
                <a:cs typeface="Arial" charset="0"/>
              </a:defRPr>
            </a:lvl1pPr>
          </a:lstStyle>
          <a:p>
            <a:pPr lvl="0"/>
            <a:r>
              <a:rPr lang="en-IN" dirty="0"/>
              <a:t>Four Ways to Represent a Function</a:t>
            </a:r>
            <a:endParaRPr lang="en-US" dirty="0"/>
          </a:p>
        </p:txBody>
      </p:sp>
      <p:cxnSp>
        <p:nvCxnSpPr>
          <p:cNvPr id="13" name="Straight Connector 12"/>
          <p:cNvCxnSpPr/>
          <p:nvPr userDrawn="1"/>
        </p:nvCxnSpPr>
        <p:spPr>
          <a:xfrm>
            <a:off x="13270" y="2908276"/>
            <a:ext cx="1261303"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3007668"/>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3108437"/>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3270" y="3219704"/>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sp>
        <p:nvSpPr>
          <p:cNvPr id="18"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4151101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2284162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2874253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 xmlns:a16="http://schemas.microsoft.com/office/drawing/2014/main" id="{18ED9031-36FF-4E07-B750-15C3F3F0088B}"/>
              </a:ext>
            </a:extLst>
          </p:cNvPr>
          <p:cNvSpPr>
            <a:spLocks noGrp="1"/>
          </p:cNvSpPr>
          <p:nvPr>
            <p:ph sz="quarter" idx="12"/>
          </p:nvPr>
        </p:nvSpPr>
        <p:spPr>
          <a:xfrm>
            <a:off x="741971" y="1292277"/>
            <a:ext cx="10721975" cy="891825"/>
          </a:xfrm>
        </p:spPr>
        <p:txBody>
          <a:bodyPr/>
          <a:lstStyle>
            <a:lvl1pPr>
              <a:defRPr sz="2400" baseline="0"/>
            </a:lvl1pPr>
          </a:lstStyle>
          <a:p>
            <a:pPr lvl="0"/>
            <a:endParaRPr lang="en-IN" dirty="0"/>
          </a:p>
        </p:txBody>
      </p:sp>
      <p:sp>
        <p:nvSpPr>
          <p:cNvPr id="7" name="Content Placeholder 6">
            <a:extLst>
              <a:ext uri="{FF2B5EF4-FFF2-40B4-BE49-F238E27FC236}">
                <a16:creationId xmlns="" xmlns:a16="http://schemas.microsoft.com/office/drawing/2014/main" id="{4D3EDE0A-CD36-4494-A107-C14E180ECC1A}"/>
              </a:ext>
            </a:extLst>
          </p:cNvPr>
          <p:cNvSpPr>
            <a:spLocks noGrp="1"/>
          </p:cNvSpPr>
          <p:nvPr>
            <p:ph sz="quarter" idx="13"/>
          </p:nvPr>
        </p:nvSpPr>
        <p:spPr>
          <a:xfrm>
            <a:off x="733425" y="2295525"/>
            <a:ext cx="10721975" cy="590492"/>
          </a:xfrm>
        </p:spPr>
        <p:txBody>
          <a:bodyPr/>
          <a:lstStyle/>
          <a:p>
            <a:pPr lvl="0"/>
            <a:endParaRPr lang="en-IN" dirty="0"/>
          </a:p>
        </p:txBody>
      </p:sp>
      <p:sp>
        <p:nvSpPr>
          <p:cNvPr id="11" name="Content Placeholder 10">
            <a:extLst>
              <a:ext uri="{FF2B5EF4-FFF2-40B4-BE49-F238E27FC236}">
                <a16:creationId xmlns="" xmlns:a16="http://schemas.microsoft.com/office/drawing/2014/main" id="{221A11C5-84D5-4948-87ED-1D3F7F6DC53F}"/>
              </a:ext>
            </a:extLst>
          </p:cNvPr>
          <p:cNvSpPr>
            <a:spLocks noGrp="1"/>
          </p:cNvSpPr>
          <p:nvPr>
            <p:ph sz="quarter" idx="14"/>
          </p:nvPr>
        </p:nvSpPr>
        <p:spPr>
          <a:xfrm>
            <a:off x="733425" y="2986088"/>
            <a:ext cx="10721975" cy="646112"/>
          </a:xfrm>
        </p:spPr>
        <p:txBody>
          <a:bodyPr/>
          <a:lstStyle/>
          <a:p>
            <a:pPr lvl="0"/>
            <a:endParaRPr lang="en-IN" dirty="0"/>
          </a:p>
        </p:txBody>
      </p:sp>
      <p:sp>
        <p:nvSpPr>
          <p:cNvPr id="6" name="Picture Placeholder 5"/>
          <p:cNvSpPr>
            <a:spLocks noGrp="1"/>
          </p:cNvSpPr>
          <p:nvPr>
            <p:ph type="pic" sz="quarter" idx="10"/>
          </p:nvPr>
        </p:nvSpPr>
        <p:spPr>
          <a:xfrm>
            <a:off x="733118" y="4077480"/>
            <a:ext cx="10722260" cy="60944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33425" y="5131837"/>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3571301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Image and Caption">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18ED9031-36FF-4E07-B750-15C3F3F0088B}"/>
              </a:ext>
            </a:extLst>
          </p:cNvPr>
          <p:cNvSpPr>
            <a:spLocks noGrp="1"/>
          </p:cNvSpPr>
          <p:nvPr>
            <p:ph sz="quarter" idx="12"/>
          </p:nvPr>
        </p:nvSpPr>
        <p:spPr>
          <a:xfrm>
            <a:off x="741971" y="1292277"/>
            <a:ext cx="10721975" cy="558769"/>
          </a:xfrm>
        </p:spPr>
        <p:txBody>
          <a:bodyPr/>
          <a:lstStyle>
            <a:lvl1pPr>
              <a:defRPr sz="2400" baseline="0"/>
            </a:lvl1pPr>
          </a:lstStyle>
          <a:p>
            <a:pPr lvl="0"/>
            <a:endParaRPr lang="en-IN" dirty="0"/>
          </a:p>
        </p:txBody>
      </p:sp>
      <p:sp>
        <p:nvSpPr>
          <p:cNvPr id="7" name="Content Placeholder 6">
            <a:extLst>
              <a:ext uri="{FF2B5EF4-FFF2-40B4-BE49-F238E27FC236}">
                <a16:creationId xmlns="" xmlns:a16="http://schemas.microsoft.com/office/drawing/2014/main" id="{4D3EDE0A-CD36-4494-A107-C14E180ECC1A}"/>
              </a:ext>
            </a:extLst>
          </p:cNvPr>
          <p:cNvSpPr>
            <a:spLocks noGrp="1"/>
          </p:cNvSpPr>
          <p:nvPr>
            <p:ph sz="quarter" idx="13"/>
          </p:nvPr>
        </p:nvSpPr>
        <p:spPr>
          <a:xfrm>
            <a:off x="733425" y="1922485"/>
            <a:ext cx="10721975" cy="646112"/>
          </a:xfrm>
        </p:spPr>
        <p:txBody>
          <a:bodyPr/>
          <a:lstStyle>
            <a:lvl1pPr>
              <a:defRPr sz="2400" baseline="0"/>
            </a:lvl1pPr>
          </a:lstStyle>
          <a:p>
            <a:pPr lvl="0"/>
            <a:endParaRPr lang="en-IN" dirty="0"/>
          </a:p>
        </p:txBody>
      </p:sp>
      <p:sp>
        <p:nvSpPr>
          <p:cNvPr id="11" name="Content Placeholder 10">
            <a:extLst>
              <a:ext uri="{FF2B5EF4-FFF2-40B4-BE49-F238E27FC236}">
                <a16:creationId xmlns="" xmlns:a16="http://schemas.microsoft.com/office/drawing/2014/main" id="{221A11C5-84D5-4948-87ED-1D3F7F6DC53F}"/>
              </a:ext>
            </a:extLst>
          </p:cNvPr>
          <p:cNvSpPr>
            <a:spLocks noGrp="1"/>
          </p:cNvSpPr>
          <p:nvPr>
            <p:ph sz="quarter" idx="14"/>
          </p:nvPr>
        </p:nvSpPr>
        <p:spPr>
          <a:xfrm>
            <a:off x="733425" y="2640036"/>
            <a:ext cx="10721975" cy="406928"/>
          </a:xfrm>
        </p:spPr>
        <p:txBody>
          <a:bodyPr/>
          <a:lstStyle>
            <a:lvl1pPr>
              <a:defRPr sz="2400" baseline="0"/>
            </a:lvl1pPr>
          </a:lstStyle>
          <a:p>
            <a:pPr lvl="0"/>
            <a:endParaRPr lang="en-IN" dirty="0"/>
          </a:p>
        </p:txBody>
      </p:sp>
      <p:sp>
        <p:nvSpPr>
          <p:cNvPr id="10" name="Text Placeholder 9"/>
          <p:cNvSpPr>
            <a:spLocks noGrp="1"/>
          </p:cNvSpPr>
          <p:nvPr>
            <p:ph type="body" sz="quarter" idx="11" hasCustomPrompt="1"/>
          </p:nvPr>
        </p:nvSpPr>
        <p:spPr>
          <a:xfrm>
            <a:off x="733425" y="5467739"/>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5" name="Content Placeholder 4">
            <a:extLst>
              <a:ext uri="{FF2B5EF4-FFF2-40B4-BE49-F238E27FC236}">
                <a16:creationId xmlns="" xmlns:a16="http://schemas.microsoft.com/office/drawing/2014/main" id="{DC77195F-EFA9-4727-8271-AEEA56F4FF61}"/>
              </a:ext>
            </a:extLst>
          </p:cNvPr>
          <p:cNvSpPr>
            <a:spLocks noGrp="1"/>
          </p:cNvSpPr>
          <p:nvPr>
            <p:ph sz="quarter" idx="15"/>
          </p:nvPr>
        </p:nvSpPr>
        <p:spPr>
          <a:xfrm>
            <a:off x="733425" y="3118404"/>
            <a:ext cx="10729913" cy="373039"/>
          </a:xfrm>
        </p:spPr>
        <p:txBody>
          <a:bodyPr/>
          <a:lstStyle>
            <a:lvl1pPr>
              <a:defRPr sz="2400" baseline="0"/>
            </a:lvl1pPr>
          </a:lstStyle>
          <a:p>
            <a:pPr lvl="0"/>
            <a:endParaRPr lang="en-IN" dirty="0"/>
          </a:p>
        </p:txBody>
      </p:sp>
      <p:sp>
        <p:nvSpPr>
          <p:cNvPr id="12" name="Content Placeholder 11">
            <a:extLst>
              <a:ext uri="{FF2B5EF4-FFF2-40B4-BE49-F238E27FC236}">
                <a16:creationId xmlns="" xmlns:a16="http://schemas.microsoft.com/office/drawing/2014/main" id="{E022AA9B-61C8-44FD-966A-DCCA4209B03F}"/>
              </a:ext>
            </a:extLst>
          </p:cNvPr>
          <p:cNvSpPr>
            <a:spLocks noGrp="1"/>
          </p:cNvSpPr>
          <p:nvPr>
            <p:ph sz="quarter" idx="16"/>
          </p:nvPr>
        </p:nvSpPr>
        <p:spPr>
          <a:xfrm>
            <a:off x="733425" y="3573463"/>
            <a:ext cx="10729913" cy="477054"/>
          </a:xfrm>
        </p:spPr>
        <p:txBody>
          <a:bodyPr/>
          <a:lstStyle>
            <a:lvl1pPr>
              <a:defRPr sz="2400" baseline="0"/>
            </a:lvl1pPr>
          </a:lstStyle>
          <a:p>
            <a:pPr lvl="0"/>
            <a:endParaRPr lang="en-IN" dirty="0"/>
          </a:p>
        </p:txBody>
      </p:sp>
      <p:sp>
        <p:nvSpPr>
          <p:cNvPr id="14" name="Content Placeholder 13">
            <a:extLst>
              <a:ext uri="{FF2B5EF4-FFF2-40B4-BE49-F238E27FC236}">
                <a16:creationId xmlns="" xmlns:a16="http://schemas.microsoft.com/office/drawing/2014/main" id="{56A4B729-D02F-4676-A390-963D107DBF8F}"/>
              </a:ext>
            </a:extLst>
          </p:cNvPr>
          <p:cNvSpPr>
            <a:spLocks noGrp="1"/>
          </p:cNvSpPr>
          <p:nvPr>
            <p:ph sz="quarter" idx="17"/>
          </p:nvPr>
        </p:nvSpPr>
        <p:spPr>
          <a:xfrm>
            <a:off x="733425" y="4124325"/>
            <a:ext cx="10729913" cy="486613"/>
          </a:xfrm>
        </p:spPr>
        <p:txBody>
          <a:bodyPr/>
          <a:lstStyle>
            <a:lvl1pPr>
              <a:defRPr sz="2400" baseline="0"/>
            </a:lvl1pPr>
          </a:lstStyle>
          <a:p>
            <a:pPr lvl="0"/>
            <a:endParaRPr lang="en-IN" dirty="0"/>
          </a:p>
        </p:txBody>
      </p:sp>
      <p:sp>
        <p:nvSpPr>
          <p:cNvPr id="16" name="Content Placeholder 15">
            <a:extLst>
              <a:ext uri="{FF2B5EF4-FFF2-40B4-BE49-F238E27FC236}">
                <a16:creationId xmlns="" xmlns:a16="http://schemas.microsoft.com/office/drawing/2014/main" id="{F2BC0406-59D9-4D26-91B3-9111FD17EAD2}"/>
              </a:ext>
            </a:extLst>
          </p:cNvPr>
          <p:cNvSpPr>
            <a:spLocks noGrp="1"/>
          </p:cNvSpPr>
          <p:nvPr>
            <p:ph sz="quarter" idx="18"/>
          </p:nvPr>
        </p:nvSpPr>
        <p:spPr>
          <a:xfrm>
            <a:off x="733425" y="4684713"/>
            <a:ext cx="10729913" cy="371475"/>
          </a:xfrm>
        </p:spPr>
        <p:txBody>
          <a:bodyPr/>
          <a:lstStyle>
            <a:lvl1pPr>
              <a:defRPr sz="2400" baseline="0"/>
            </a:lvl1pPr>
          </a:lstStyle>
          <a:p>
            <a:pPr lvl="0"/>
            <a:endParaRPr lang="en-IN" dirty="0"/>
          </a:p>
        </p:txBody>
      </p:sp>
      <p:sp>
        <p:nvSpPr>
          <p:cNvPr id="1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5" name="Rounded Rectangle 14"/>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2368645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719838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1035074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035451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Tree>
    <p:extLst>
      <p:ext uri="{BB962C8B-B14F-4D97-AF65-F5344CB8AC3E}">
        <p14:creationId xmlns:p14="http://schemas.microsoft.com/office/powerpoint/2010/main" val="9025368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flipH="1">
            <a:off x="1274574" y="2759656"/>
            <a:ext cx="1487676" cy="748138"/>
          </a:xfrm>
          <a:prstGeom prst="round1Rect">
            <a:avLst/>
          </a:prstGeom>
          <a:solidFill>
            <a:srgbClr val="0079C2"/>
          </a:solidFill>
          <a:ln w="20320">
            <a:solidFill>
              <a:srgbClr val="0079C2"/>
            </a:solidFill>
          </a:ln>
        </p:spPr>
        <p:txBody>
          <a:bodyPr anchor="ctr"/>
          <a:lstStyle>
            <a:lvl1pPr>
              <a:defRPr sz="4000">
                <a:solidFill>
                  <a:schemeClr val="bg1"/>
                </a:solidFill>
              </a:defRPr>
            </a:lvl1pPr>
          </a:lstStyle>
          <a:p>
            <a:r>
              <a:rPr lang="en-US" dirty="0"/>
              <a:t>17.17</a:t>
            </a:r>
          </a:p>
        </p:txBody>
      </p:sp>
      <p:sp>
        <p:nvSpPr>
          <p:cNvPr id="10" name="Text Placeholder 2"/>
          <p:cNvSpPr>
            <a:spLocks noGrp="1"/>
          </p:cNvSpPr>
          <p:nvPr>
            <p:ph type="body" sz="quarter" idx="11" hasCustomPrompt="1"/>
          </p:nvPr>
        </p:nvSpPr>
        <p:spPr>
          <a:xfrm>
            <a:off x="2762250" y="2552700"/>
            <a:ext cx="9048750" cy="1162050"/>
          </a:xfrm>
          <a:solidFill>
            <a:srgbClr val="E1EBF7"/>
          </a:solidFill>
        </p:spPr>
        <p:txBody>
          <a:bodyPr anchor="ctr">
            <a:normAutofit/>
          </a:bodyPr>
          <a:lstStyle>
            <a:lvl1pPr marL="182880" indent="0" algn="l">
              <a:buNone/>
              <a:defRPr sz="4000" b="1" i="0">
                <a:solidFill>
                  <a:srgbClr val="000000"/>
                </a:solidFill>
                <a:latin typeface="Arial" charset="0"/>
                <a:ea typeface="Arial" charset="0"/>
                <a:cs typeface="Arial" charset="0"/>
              </a:defRPr>
            </a:lvl1pPr>
          </a:lstStyle>
          <a:p>
            <a:pPr lvl="0"/>
            <a:r>
              <a:rPr lang="en-IN" dirty="0"/>
              <a:t>Four Ways to Represent a Function</a:t>
            </a:r>
            <a:endParaRPr lang="en-US" dirty="0"/>
          </a:p>
        </p:txBody>
      </p:sp>
      <p:cxnSp>
        <p:nvCxnSpPr>
          <p:cNvPr id="13" name="Straight Connector 12"/>
          <p:cNvCxnSpPr/>
          <p:nvPr userDrawn="1"/>
        </p:nvCxnSpPr>
        <p:spPr>
          <a:xfrm>
            <a:off x="13270" y="2908276"/>
            <a:ext cx="1261303"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3007668"/>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3108437"/>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3270" y="3219704"/>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sp>
        <p:nvSpPr>
          <p:cNvPr id="18"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30597080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hapter Slid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836214" y="481562"/>
            <a:ext cx="1128564" cy="895457"/>
          </a:xfrm>
        </p:spPr>
        <p:txBody>
          <a:bodyPr/>
          <a:lstStyle>
            <a:lvl1pPr algn="l">
              <a:defRPr sz="7200">
                <a:solidFill>
                  <a:srgbClr val="0079C2"/>
                </a:solidFill>
              </a:defRPr>
            </a:lvl1pPr>
          </a:lstStyle>
          <a:p>
            <a:r>
              <a:rPr lang="en-US" dirty="0"/>
              <a:t>1</a:t>
            </a:r>
          </a:p>
        </p:txBody>
      </p:sp>
      <p:sp>
        <p:nvSpPr>
          <p:cNvPr id="6" name="Text Placeholder 5"/>
          <p:cNvSpPr>
            <a:spLocks noGrp="1"/>
          </p:cNvSpPr>
          <p:nvPr>
            <p:ph type="body" sz="quarter" idx="11" hasCustomPrompt="1"/>
          </p:nvPr>
        </p:nvSpPr>
        <p:spPr>
          <a:xfrm>
            <a:off x="2002878" y="481562"/>
            <a:ext cx="6321972" cy="895457"/>
          </a:xfrm>
          <a:ln w="3175"/>
        </p:spPr>
        <p:txBody>
          <a:bodyPr anchor="ctr">
            <a:noAutofit/>
          </a:bodyPr>
          <a:lstStyle>
            <a:lvl1pPr marL="0" indent="0" algn="l">
              <a:buNone/>
              <a:defRPr sz="4000" b="1" i="0">
                <a:solidFill>
                  <a:srgbClr val="000000"/>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Functions and Models</a:t>
            </a:r>
          </a:p>
        </p:txBody>
      </p:sp>
      <p:cxnSp>
        <p:nvCxnSpPr>
          <p:cNvPr id="10" name="Straight Connector 9"/>
          <p:cNvCxnSpPr/>
          <p:nvPr userDrawn="1"/>
        </p:nvCxnSpPr>
        <p:spPr>
          <a:xfrm>
            <a:off x="13270" y="2464916"/>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13270" y="2564308"/>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2676952"/>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2776344"/>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753600" y="2468880"/>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9753600" y="2569559"/>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9753600" y="2667317"/>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753600" y="2779776"/>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pic>
        <p:nvPicPr>
          <p:cNvPr id="386060" name="Picture 38605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32000" y="1536700"/>
            <a:ext cx="8128000" cy="4775200"/>
          </a:xfrm>
          <a:prstGeom prst="rect">
            <a:avLst/>
          </a:prstGeom>
        </p:spPr>
      </p:pic>
      <p:sp>
        <p:nvSpPr>
          <p:cNvPr id="3"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2771236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836214" y="481562"/>
            <a:ext cx="1128564" cy="895457"/>
          </a:xfrm>
        </p:spPr>
        <p:txBody>
          <a:bodyPr/>
          <a:lstStyle>
            <a:lvl1pPr algn="l">
              <a:defRPr sz="7200">
                <a:solidFill>
                  <a:srgbClr val="0079C2"/>
                </a:solidFill>
              </a:defRPr>
            </a:lvl1pPr>
          </a:lstStyle>
          <a:p>
            <a:r>
              <a:rPr lang="en-US" dirty="0"/>
              <a:t>1</a:t>
            </a:r>
          </a:p>
        </p:txBody>
      </p:sp>
      <p:sp>
        <p:nvSpPr>
          <p:cNvPr id="6" name="Text Placeholder 5"/>
          <p:cNvSpPr>
            <a:spLocks noGrp="1"/>
          </p:cNvSpPr>
          <p:nvPr>
            <p:ph type="body" sz="quarter" idx="11" hasCustomPrompt="1"/>
          </p:nvPr>
        </p:nvSpPr>
        <p:spPr>
          <a:xfrm>
            <a:off x="2002878" y="481562"/>
            <a:ext cx="6321972" cy="895457"/>
          </a:xfrm>
          <a:ln w="3175"/>
        </p:spPr>
        <p:txBody>
          <a:bodyPr anchor="ctr">
            <a:noAutofit/>
          </a:bodyPr>
          <a:lstStyle>
            <a:lvl1pPr marL="0" indent="0" algn="l">
              <a:buNone/>
              <a:defRPr sz="4000" b="1" i="0">
                <a:solidFill>
                  <a:srgbClr val="000000"/>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Functions and Models</a:t>
            </a:r>
          </a:p>
        </p:txBody>
      </p:sp>
      <p:cxnSp>
        <p:nvCxnSpPr>
          <p:cNvPr id="10" name="Straight Connector 9"/>
          <p:cNvCxnSpPr/>
          <p:nvPr userDrawn="1"/>
        </p:nvCxnSpPr>
        <p:spPr>
          <a:xfrm>
            <a:off x="13270" y="2464916"/>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13270" y="2564308"/>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2676952"/>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2776344"/>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753600" y="2468880"/>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9753600" y="2569559"/>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9753600" y="2667317"/>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753600" y="2779776"/>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pic>
        <p:nvPicPr>
          <p:cNvPr id="386060" name="Picture 38605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32000" y="1541392"/>
            <a:ext cx="8128000" cy="4765815"/>
          </a:xfrm>
          <a:prstGeom prst="rect">
            <a:avLst/>
          </a:prstGeom>
        </p:spPr>
      </p:pic>
      <p:sp>
        <p:nvSpPr>
          <p:cNvPr id="3"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24638747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Text Placeholder 5"/>
          <p:cNvSpPr>
            <a:spLocks noGrp="1"/>
          </p:cNvSpPr>
          <p:nvPr>
            <p:ph type="body" sz="quarter" idx="15" hasCustomPrompt="1"/>
          </p:nvPr>
        </p:nvSpPr>
        <p:spPr>
          <a:xfrm>
            <a:off x="743576" y="1289684"/>
            <a:ext cx="10711543" cy="459793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925643984"/>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guide id="3" orient="horz" pos="81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175"/>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3402377884"/>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guide id="3" orient="horz" pos="79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21" name="Content Placeholder 20">
            <a:extLst>
              <a:ext uri="{FF2B5EF4-FFF2-40B4-BE49-F238E27FC236}">
                <a16:creationId xmlns="" xmlns:a16="http://schemas.microsoft.com/office/drawing/2014/main" id="{A1F737A4-2F7D-4BFB-947F-3226D9E0119F}"/>
              </a:ext>
            </a:extLst>
          </p:cNvPr>
          <p:cNvSpPr>
            <a:spLocks noGrp="1"/>
          </p:cNvSpPr>
          <p:nvPr>
            <p:ph sz="quarter" idx="27"/>
          </p:nvPr>
        </p:nvSpPr>
        <p:spPr>
          <a:xfrm>
            <a:off x="736600" y="3554413"/>
            <a:ext cx="10718800" cy="550862"/>
          </a:xfrm>
        </p:spPr>
        <p:txBody>
          <a:bodyPr/>
          <a:lstStyle>
            <a:lvl1pPr>
              <a:defRPr sz="2400" baseline="0"/>
            </a:lvl1pPr>
          </a:lstStyle>
          <a:p>
            <a:pPr lvl="0"/>
            <a:endParaRPr lang="en-IN" dirty="0"/>
          </a:p>
        </p:txBody>
      </p:sp>
      <p:sp>
        <p:nvSpPr>
          <p:cNvPr id="23" name="Content Placeholder 22">
            <a:extLst>
              <a:ext uri="{FF2B5EF4-FFF2-40B4-BE49-F238E27FC236}">
                <a16:creationId xmlns="" xmlns:a16="http://schemas.microsoft.com/office/drawing/2014/main" id="{EE035FE6-F4A1-4279-9F12-F444E1A93C82}"/>
              </a:ext>
            </a:extLst>
          </p:cNvPr>
          <p:cNvSpPr>
            <a:spLocks noGrp="1"/>
          </p:cNvSpPr>
          <p:nvPr>
            <p:ph sz="quarter" idx="28"/>
          </p:nvPr>
        </p:nvSpPr>
        <p:spPr>
          <a:xfrm>
            <a:off x="736600" y="4227513"/>
            <a:ext cx="10712450" cy="587375"/>
          </a:xfrm>
        </p:spPr>
        <p:txBody>
          <a:bodyPr/>
          <a:lstStyle>
            <a:lvl1pPr>
              <a:defRPr sz="2400" baseline="0"/>
            </a:lvl1pPr>
          </a:lstStyle>
          <a:p>
            <a:pPr lvl="0"/>
            <a:endParaRPr lang="en-IN" dirty="0"/>
          </a:p>
        </p:txBody>
      </p:sp>
      <p:sp>
        <p:nvSpPr>
          <p:cNvPr id="25" name="Content Placeholder 24">
            <a:extLst>
              <a:ext uri="{FF2B5EF4-FFF2-40B4-BE49-F238E27FC236}">
                <a16:creationId xmlns="" xmlns:a16="http://schemas.microsoft.com/office/drawing/2014/main" id="{7F8DD86E-04B4-4621-A663-32DD94EFB017}"/>
              </a:ext>
            </a:extLst>
          </p:cNvPr>
          <p:cNvSpPr>
            <a:spLocks noGrp="1"/>
          </p:cNvSpPr>
          <p:nvPr>
            <p:ph sz="quarter" idx="29"/>
          </p:nvPr>
        </p:nvSpPr>
        <p:spPr>
          <a:xfrm>
            <a:off x="736600" y="4879975"/>
            <a:ext cx="10712450" cy="485775"/>
          </a:xfrm>
        </p:spPr>
        <p:txBody>
          <a:bodyPr/>
          <a:lstStyle>
            <a:lvl1pPr>
              <a:defRPr sz="2400" baseline="0"/>
            </a:lvl1pPr>
          </a:lstStyle>
          <a:p>
            <a:pPr lvl="0"/>
            <a:endParaRPr lang="en-IN" dirty="0"/>
          </a:p>
        </p:txBody>
      </p:sp>
      <p:sp>
        <p:nvSpPr>
          <p:cNvPr id="27" name="Content Placeholder 26">
            <a:extLst>
              <a:ext uri="{FF2B5EF4-FFF2-40B4-BE49-F238E27FC236}">
                <a16:creationId xmlns="" xmlns:a16="http://schemas.microsoft.com/office/drawing/2014/main" id="{5F5E9DF5-F2F6-40A1-854C-4DCB280C00C3}"/>
              </a:ext>
            </a:extLst>
          </p:cNvPr>
          <p:cNvSpPr>
            <a:spLocks noGrp="1"/>
          </p:cNvSpPr>
          <p:nvPr>
            <p:ph sz="quarter" idx="30"/>
          </p:nvPr>
        </p:nvSpPr>
        <p:spPr>
          <a:xfrm>
            <a:off x="736600" y="5430836"/>
            <a:ext cx="10718800" cy="550863"/>
          </a:xfrm>
        </p:spPr>
        <p:txBody>
          <a:bodyPr/>
          <a:lstStyle>
            <a:lvl1pPr>
              <a:defRPr sz="2400" baseline="0"/>
            </a:lvl1pPr>
          </a:lstStyle>
          <a:p>
            <a:pPr lvl="0"/>
            <a:endParaRPr lang="en-IN" dirty="0"/>
          </a:p>
        </p:txBody>
      </p:sp>
      <p:sp>
        <p:nvSpPr>
          <p:cNvPr id="15"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 name="Title 1"/>
          <p:cNvSpPr>
            <a:spLocks noGrp="1"/>
          </p:cNvSpPr>
          <p:nvPr>
            <p:ph type="title"/>
          </p:nvPr>
        </p:nvSpPr>
        <p:spPr>
          <a:xfrm>
            <a:off x="841248" y="380891"/>
            <a:ext cx="10515600" cy="672105"/>
          </a:xfrm>
        </p:spPr>
        <p:txBody>
          <a:bodyPr/>
          <a:lstStyle>
            <a:lvl1pPr algn="l">
              <a:defRPr sz="4000" b="0">
                <a:solidFill>
                  <a:srgbClr val="000000"/>
                </a:solidFill>
              </a:defRPr>
            </a:lvl1pPr>
          </a:lstStyle>
          <a:p>
            <a:r>
              <a:rPr lang="en-US" dirty="0"/>
              <a:t>Click to edit Master title style</a:t>
            </a:r>
          </a:p>
        </p:txBody>
      </p:sp>
      <p:sp>
        <p:nvSpPr>
          <p:cNvPr id="16" name="Rounded Rectangle 15"/>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723026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5151016"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6096000" y="1289051"/>
            <a:ext cx="5353050" cy="4778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1889126"/>
            <a:ext cx="5151016" cy="473665"/>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6096000" y="1889126"/>
            <a:ext cx="5359400" cy="473665"/>
          </a:xfrm>
        </p:spPr>
        <p:txBody>
          <a:bodyPr/>
          <a:lstStyle>
            <a:lvl1pPr>
              <a:defRPr sz="2400" baseline="0"/>
            </a:lvl1pPr>
          </a:lstStyle>
          <a:p>
            <a:pPr lvl="0"/>
            <a:endParaRPr lang="en-IN" dirty="0"/>
          </a:p>
        </p:txBody>
      </p:sp>
      <p:sp>
        <p:nvSpPr>
          <p:cNvPr id="21" name="Content Placeholder 20">
            <a:extLst>
              <a:ext uri="{FF2B5EF4-FFF2-40B4-BE49-F238E27FC236}">
                <a16:creationId xmlns="" xmlns:a16="http://schemas.microsoft.com/office/drawing/2014/main" id="{A1F737A4-2F7D-4BFB-947F-3226D9E0119F}"/>
              </a:ext>
            </a:extLst>
          </p:cNvPr>
          <p:cNvSpPr>
            <a:spLocks noGrp="1"/>
          </p:cNvSpPr>
          <p:nvPr>
            <p:ph sz="quarter" idx="27"/>
          </p:nvPr>
        </p:nvSpPr>
        <p:spPr>
          <a:xfrm>
            <a:off x="736600" y="2485029"/>
            <a:ext cx="5151016" cy="587376"/>
          </a:xfrm>
        </p:spPr>
        <p:txBody>
          <a:bodyPr/>
          <a:lstStyle>
            <a:lvl1pPr>
              <a:defRPr sz="2400" baseline="0"/>
            </a:lvl1pPr>
          </a:lstStyle>
          <a:p>
            <a:pPr lvl="0"/>
            <a:endParaRPr lang="en-IN" dirty="0"/>
          </a:p>
        </p:txBody>
      </p:sp>
      <p:sp>
        <p:nvSpPr>
          <p:cNvPr id="23" name="Content Placeholder 22">
            <a:extLst>
              <a:ext uri="{FF2B5EF4-FFF2-40B4-BE49-F238E27FC236}">
                <a16:creationId xmlns="" xmlns:a16="http://schemas.microsoft.com/office/drawing/2014/main" id="{EE035FE6-F4A1-4279-9F12-F444E1A93C82}"/>
              </a:ext>
            </a:extLst>
          </p:cNvPr>
          <p:cNvSpPr>
            <a:spLocks noGrp="1"/>
          </p:cNvSpPr>
          <p:nvPr>
            <p:ph sz="quarter" idx="28"/>
          </p:nvPr>
        </p:nvSpPr>
        <p:spPr>
          <a:xfrm>
            <a:off x="6089648" y="2485030"/>
            <a:ext cx="5359401" cy="587376"/>
          </a:xfrm>
        </p:spPr>
        <p:txBody>
          <a:bodyPr/>
          <a:lstStyle>
            <a:lvl1pPr>
              <a:defRPr sz="2400" baseline="0"/>
            </a:lvl1pPr>
          </a:lstStyle>
          <a:p>
            <a:pPr lvl="0"/>
            <a:endParaRPr lang="en-IN" dirty="0"/>
          </a:p>
        </p:txBody>
      </p:sp>
      <p:sp>
        <p:nvSpPr>
          <p:cNvPr id="25" name="Content Placeholder 24">
            <a:extLst>
              <a:ext uri="{FF2B5EF4-FFF2-40B4-BE49-F238E27FC236}">
                <a16:creationId xmlns="" xmlns:a16="http://schemas.microsoft.com/office/drawing/2014/main" id="{7F8DD86E-04B4-4621-A663-32DD94EFB017}"/>
              </a:ext>
            </a:extLst>
          </p:cNvPr>
          <p:cNvSpPr>
            <a:spLocks noGrp="1"/>
          </p:cNvSpPr>
          <p:nvPr>
            <p:ph sz="quarter" idx="29"/>
          </p:nvPr>
        </p:nvSpPr>
        <p:spPr>
          <a:xfrm>
            <a:off x="736600" y="3194644"/>
            <a:ext cx="5151016" cy="444296"/>
          </a:xfrm>
        </p:spPr>
        <p:txBody>
          <a:bodyPr/>
          <a:lstStyle>
            <a:lvl1pPr>
              <a:defRPr sz="2400" baseline="0"/>
            </a:lvl1pPr>
          </a:lstStyle>
          <a:p>
            <a:pPr lvl="0"/>
            <a:endParaRPr lang="en-IN" dirty="0"/>
          </a:p>
        </p:txBody>
      </p:sp>
      <p:sp>
        <p:nvSpPr>
          <p:cNvPr id="27" name="Content Placeholder 26">
            <a:extLst>
              <a:ext uri="{FF2B5EF4-FFF2-40B4-BE49-F238E27FC236}">
                <a16:creationId xmlns="" xmlns:a16="http://schemas.microsoft.com/office/drawing/2014/main" id="{5F5E9DF5-F2F6-40A1-854C-4DCB280C00C3}"/>
              </a:ext>
            </a:extLst>
          </p:cNvPr>
          <p:cNvSpPr>
            <a:spLocks noGrp="1"/>
          </p:cNvSpPr>
          <p:nvPr>
            <p:ph sz="quarter" idx="30"/>
          </p:nvPr>
        </p:nvSpPr>
        <p:spPr>
          <a:xfrm>
            <a:off x="6096000" y="3194644"/>
            <a:ext cx="5359400" cy="443907"/>
          </a:xfrm>
        </p:spPr>
        <p:txBody>
          <a:bodyPr/>
          <a:lstStyle>
            <a:lvl1pPr>
              <a:defRPr sz="2400" baseline="0"/>
            </a:lvl1pPr>
          </a:lstStyle>
          <a:p>
            <a:pPr lvl="0"/>
            <a:endParaRPr lang="en-IN" dirty="0"/>
          </a:p>
        </p:txBody>
      </p:sp>
      <p:sp>
        <p:nvSpPr>
          <p:cNvPr id="6" name="Content Placeholder 5">
            <a:extLst>
              <a:ext uri="{FF2B5EF4-FFF2-40B4-BE49-F238E27FC236}">
                <a16:creationId xmlns="" xmlns:a16="http://schemas.microsoft.com/office/drawing/2014/main" id="{AA0DD209-502C-4CB2-BD80-B99716523D4A}"/>
              </a:ext>
            </a:extLst>
          </p:cNvPr>
          <p:cNvSpPr>
            <a:spLocks noGrp="1"/>
          </p:cNvSpPr>
          <p:nvPr>
            <p:ph sz="quarter" idx="31"/>
          </p:nvPr>
        </p:nvSpPr>
        <p:spPr>
          <a:xfrm>
            <a:off x="736600" y="3741738"/>
            <a:ext cx="5151438" cy="546100"/>
          </a:xfrm>
        </p:spPr>
        <p:txBody>
          <a:bodyPr/>
          <a:lstStyle>
            <a:lvl1pPr>
              <a:defRPr sz="2400" baseline="0"/>
            </a:lvl1pPr>
          </a:lstStyle>
          <a:p>
            <a:pPr lvl="0"/>
            <a:endParaRPr lang="en-IN" dirty="0"/>
          </a:p>
        </p:txBody>
      </p:sp>
      <p:sp>
        <p:nvSpPr>
          <p:cNvPr id="8" name="Content Placeholder 7">
            <a:extLst>
              <a:ext uri="{FF2B5EF4-FFF2-40B4-BE49-F238E27FC236}">
                <a16:creationId xmlns="" xmlns:a16="http://schemas.microsoft.com/office/drawing/2014/main" id="{A877F262-08D1-4F41-A06E-BE1B88A82DFE}"/>
              </a:ext>
            </a:extLst>
          </p:cNvPr>
          <p:cNvSpPr>
            <a:spLocks noGrp="1"/>
          </p:cNvSpPr>
          <p:nvPr>
            <p:ph sz="quarter" idx="32"/>
          </p:nvPr>
        </p:nvSpPr>
        <p:spPr>
          <a:xfrm>
            <a:off x="6096000" y="3741738"/>
            <a:ext cx="5353050" cy="541013"/>
          </a:xfrm>
        </p:spPr>
        <p:txBody>
          <a:bodyPr/>
          <a:lstStyle>
            <a:lvl1pPr>
              <a:defRPr sz="2400" baseline="0"/>
            </a:lvl1pPr>
          </a:lstStyle>
          <a:p>
            <a:pPr lvl="0"/>
            <a:endParaRPr lang="en-IN" dirty="0"/>
          </a:p>
        </p:txBody>
      </p:sp>
      <p:sp>
        <p:nvSpPr>
          <p:cNvPr id="11" name="Content Placeholder 10">
            <a:extLst>
              <a:ext uri="{FF2B5EF4-FFF2-40B4-BE49-F238E27FC236}">
                <a16:creationId xmlns="" xmlns:a16="http://schemas.microsoft.com/office/drawing/2014/main" id="{4CACC40D-7614-418A-B8FA-606268EC1513}"/>
              </a:ext>
            </a:extLst>
          </p:cNvPr>
          <p:cNvSpPr>
            <a:spLocks noGrp="1"/>
          </p:cNvSpPr>
          <p:nvPr>
            <p:ph sz="quarter" idx="33"/>
          </p:nvPr>
        </p:nvSpPr>
        <p:spPr>
          <a:xfrm>
            <a:off x="736600" y="4367213"/>
            <a:ext cx="5151438" cy="590550"/>
          </a:xfrm>
        </p:spPr>
        <p:txBody>
          <a:bodyPr/>
          <a:lstStyle>
            <a:lvl1pPr>
              <a:defRPr sz="2400" baseline="0"/>
            </a:lvl1pPr>
          </a:lstStyle>
          <a:p>
            <a:pPr lvl="0"/>
            <a:endParaRPr lang="en-IN" dirty="0"/>
          </a:p>
        </p:txBody>
      </p:sp>
      <p:sp>
        <p:nvSpPr>
          <p:cNvPr id="14" name="Content Placeholder 13">
            <a:extLst>
              <a:ext uri="{FF2B5EF4-FFF2-40B4-BE49-F238E27FC236}">
                <a16:creationId xmlns="" xmlns:a16="http://schemas.microsoft.com/office/drawing/2014/main" id="{2B713460-B4F9-45B0-8F05-4AF2F084A64C}"/>
              </a:ext>
            </a:extLst>
          </p:cNvPr>
          <p:cNvSpPr>
            <a:spLocks noGrp="1"/>
          </p:cNvSpPr>
          <p:nvPr>
            <p:ph sz="quarter" idx="34"/>
          </p:nvPr>
        </p:nvSpPr>
        <p:spPr>
          <a:xfrm>
            <a:off x="6089650" y="4346575"/>
            <a:ext cx="5353050" cy="590550"/>
          </a:xfrm>
        </p:spPr>
        <p:txBody>
          <a:bodyPr/>
          <a:lstStyle>
            <a:lvl1pPr>
              <a:defRPr sz="2400" baseline="0"/>
            </a:lvl1pPr>
          </a:lstStyle>
          <a:p>
            <a:pPr lvl="0"/>
            <a:endParaRPr lang="en-IN" dirty="0"/>
          </a:p>
        </p:txBody>
      </p:sp>
      <p:sp>
        <p:nvSpPr>
          <p:cNvPr id="16" name="Content Placeholder 15">
            <a:extLst>
              <a:ext uri="{FF2B5EF4-FFF2-40B4-BE49-F238E27FC236}">
                <a16:creationId xmlns="" xmlns:a16="http://schemas.microsoft.com/office/drawing/2014/main" id="{FF44DF68-C48B-47A4-ABA5-E06BB8F9B5D5}"/>
              </a:ext>
            </a:extLst>
          </p:cNvPr>
          <p:cNvSpPr>
            <a:spLocks noGrp="1"/>
          </p:cNvSpPr>
          <p:nvPr>
            <p:ph sz="quarter" idx="35"/>
          </p:nvPr>
        </p:nvSpPr>
        <p:spPr>
          <a:xfrm>
            <a:off x="736600" y="5029200"/>
            <a:ext cx="5151438" cy="539750"/>
          </a:xfrm>
        </p:spPr>
        <p:txBody>
          <a:bodyPr/>
          <a:lstStyle>
            <a:lvl1pPr>
              <a:defRPr sz="2400" baseline="0"/>
            </a:lvl1pPr>
          </a:lstStyle>
          <a:p>
            <a:pPr lvl="0"/>
            <a:endParaRPr lang="en-IN" dirty="0"/>
          </a:p>
        </p:txBody>
      </p:sp>
      <p:sp>
        <p:nvSpPr>
          <p:cNvPr id="19" name="Content Placeholder 18">
            <a:extLst>
              <a:ext uri="{FF2B5EF4-FFF2-40B4-BE49-F238E27FC236}">
                <a16:creationId xmlns="" xmlns:a16="http://schemas.microsoft.com/office/drawing/2014/main" id="{ED5D4001-1181-41BD-928D-243CDCCF73BB}"/>
              </a:ext>
            </a:extLst>
          </p:cNvPr>
          <p:cNvSpPr>
            <a:spLocks noGrp="1"/>
          </p:cNvSpPr>
          <p:nvPr>
            <p:ph sz="quarter" idx="36"/>
          </p:nvPr>
        </p:nvSpPr>
        <p:spPr>
          <a:xfrm>
            <a:off x="6089650" y="5037332"/>
            <a:ext cx="5359400" cy="546100"/>
          </a:xfrm>
        </p:spPr>
        <p:txBody>
          <a:bodyPr/>
          <a:lstStyle>
            <a:lvl1pPr>
              <a:defRPr sz="2400" baseline="0"/>
            </a:lvl1pPr>
          </a:lstStyle>
          <a:p>
            <a:pPr lvl="0"/>
            <a:endParaRPr lang="en-IN" dirty="0"/>
          </a:p>
        </p:txBody>
      </p:sp>
      <p:sp>
        <p:nvSpPr>
          <p:cNvPr id="22" name="Content Placeholder 21">
            <a:extLst>
              <a:ext uri="{FF2B5EF4-FFF2-40B4-BE49-F238E27FC236}">
                <a16:creationId xmlns="" xmlns:a16="http://schemas.microsoft.com/office/drawing/2014/main" id="{9255216D-96A5-4027-A6C8-BB99F1A32EE0}"/>
              </a:ext>
            </a:extLst>
          </p:cNvPr>
          <p:cNvSpPr>
            <a:spLocks noGrp="1"/>
          </p:cNvSpPr>
          <p:nvPr>
            <p:ph sz="quarter" idx="37"/>
          </p:nvPr>
        </p:nvSpPr>
        <p:spPr>
          <a:xfrm>
            <a:off x="736600" y="5668963"/>
            <a:ext cx="5151438" cy="476250"/>
          </a:xfrm>
        </p:spPr>
        <p:txBody>
          <a:bodyPr/>
          <a:lstStyle>
            <a:lvl1pPr>
              <a:defRPr sz="2400" baseline="0"/>
            </a:lvl1pPr>
          </a:lstStyle>
          <a:p>
            <a:pPr lvl="0"/>
            <a:endParaRPr lang="en-IN" dirty="0"/>
          </a:p>
        </p:txBody>
      </p:sp>
      <p:sp>
        <p:nvSpPr>
          <p:cNvPr id="26" name="Content Placeholder 25">
            <a:extLst>
              <a:ext uri="{FF2B5EF4-FFF2-40B4-BE49-F238E27FC236}">
                <a16:creationId xmlns="" xmlns:a16="http://schemas.microsoft.com/office/drawing/2014/main" id="{660989CE-8C44-49AC-90BD-D9233193206F}"/>
              </a:ext>
            </a:extLst>
          </p:cNvPr>
          <p:cNvSpPr>
            <a:spLocks noGrp="1"/>
          </p:cNvSpPr>
          <p:nvPr>
            <p:ph sz="quarter" idx="38"/>
          </p:nvPr>
        </p:nvSpPr>
        <p:spPr>
          <a:xfrm>
            <a:off x="6089650" y="5650301"/>
            <a:ext cx="5365750" cy="476250"/>
          </a:xfrm>
        </p:spPr>
        <p:txBody>
          <a:bodyPr/>
          <a:lstStyle>
            <a:lvl1pPr>
              <a:defRPr sz="2400" baseline="0"/>
            </a:lvl1pPr>
          </a:lstStyle>
          <a:p>
            <a:pPr lvl="0"/>
            <a:endParaRPr lang="en-IN" dirty="0"/>
          </a:p>
        </p:txBody>
      </p:sp>
      <p:sp>
        <p:nvSpPr>
          <p:cNvPr id="2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4" name="Rounded Rectangle 23"/>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ounded Rectangle 28"/>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i="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31911733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Tree>
    <p:extLst>
      <p:ext uri="{BB962C8B-B14F-4D97-AF65-F5344CB8AC3E}">
        <p14:creationId xmlns:p14="http://schemas.microsoft.com/office/powerpoint/2010/main" val="18635142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Tree>
    <p:extLst>
      <p:ext uri="{BB962C8B-B14F-4D97-AF65-F5344CB8AC3E}">
        <p14:creationId xmlns:p14="http://schemas.microsoft.com/office/powerpoint/2010/main" val="38762711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Tree>
    <p:extLst>
      <p:ext uri="{BB962C8B-B14F-4D97-AF65-F5344CB8AC3E}">
        <p14:creationId xmlns:p14="http://schemas.microsoft.com/office/powerpoint/2010/main" val="4224474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31924555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27836581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 xmlns:a16="http://schemas.microsoft.com/office/drawing/2014/main" id="{18ED9031-36FF-4E07-B750-15C3F3F0088B}"/>
              </a:ext>
            </a:extLst>
          </p:cNvPr>
          <p:cNvSpPr>
            <a:spLocks noGrp="1"/>
          </p:cNvSpPr>
          <p:nvPr>
            <p:ph sz="quarter" idx="12"/>
          </p:nvPr>
        </p:nvSpPr>
        <p:spPr>
          <a:xfrm>
            <a:off x="741971" y="1292277"/>
            <a:ext cx="10721975" cy="891825"/>
          </a:xfrm>
        </p:spPr>
        <p:txBody>
          <a:bodyPr/>
          <a:lstStyle>
            <a:lvl1pPr>
              <a:defRPr sz="2400" baseline="0"/>
            </a:lvl1pPr>
          </a:lstStyle>
          <a:p>
            <a:pPr lvl="0"/>
            <a:endParaRPr lang="en-IN" dirty="0"/>
          </a:p>
        </p:txBody>
      </p:sp>
      <p:sp>
        <p:nvSpPr>
          <p:cNvPr id="7" name="Content Placeholder 6">
            <a:extLst>
              <a:ext uri="{FF2B5EF4-FFF2-40B4-BE49-F238E27FC236}">
                <a16:creationId xmlns="" xmlns:a16="http://schemas.microsoft.com/office/drawing/2014/main" id="{4D3EDE0A-CD36-4494-A107-C14E180ECC1A}"/>
              </a:ext>
            </a:extLst>
          </p:cNvPr>
          <p:cNvSpPr>
            <a:spLocks noGrp="1"/>
          </p:cNvSpPr>
          <p:nvPr>
            <p:ph sz="quarter" idx="13"/>
          </p:nvPr>
        </p:nvSpPr>
        <p:spPr>
          <a:xfrm>
            <a:off x="733425" y="2295525"/>
            <a:ext cx="10721975" cy="590492"/>
          </a:xfrm>
        </p:spPr>
        <p:txBody>
          <a:bodyPr/>
          <a:lstStyle/>
          <a:p>
            <a:pPr lvl="0"/>
            <a:endParaRPr lang="en-IN" dirty="0"/>
          </a:p>
        </p:txBody>
      </p:sp>
      <p:sp>
        <p:nvSpPr>
          <p:cNvPr id="11" name="Content Placeholder 10">
            <a:extLst>
              <a:ext uri="{FF2B5EF4-FFF2-40B4-BE49-F238E27FC236}">
                <a16:creationId xmlns="" xmlns:a16="http://schemas.microsoft.com/office/drawing/2014/main" id="{221A11C5-84D5-4948-87ED-1D3F7F6DC53F}"/>
              </a:ext>
            </a:extLst>
          </p:cNvPr>
          <p:cNvSpPr>
            <a:spLocks noGrp="1"/>
          </p:cNvSpPr>
          <p:nvPr>
            <p:ph sz="quarter" idx="14"/>
          </p:nvPr>
        </p:nvSpPr>
        <p:spPr>
          <a:xfrm>
            <a:off x="733425" y="2986088"/>
            <a:ext cx="10721975" cy="646112"/>
          </a:xfrm>
        </p:spPr>
        <p:txBody>
          <a:bodyPr/>
          <a:lstStyle/>
          <a:p>
            <a:pPr lvl="0"/>
            <a:endParaRPr lang="en-IN" dirty="0"/>
          </a:p>
        </p:txBody>
      </p:sp>
      <p:sp>
        <p:nvSpPr>
          <p:cNvPr id="6" name="Picture Placeholder 5"/>
          <p:cNvSpPr>
            <a:spLocks noGrp="1"/>
          </p:cNvSpPr>
          <p:nvPr>
            <p:ph type="pic" sz="quarter" idx="10"/>
          </p:nvPr>
        </p:nvSpPr>
        <p:spPr>
          <a:xfrm>
            <a:off x="733118" y="4077480"/>
            <a:ext cx="10722260" cy="60944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33425" y="5131837"/>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1263092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ext Placeholder 5"/>
          <p:cNvSpPr>
            <a:spLocks noGrp="1"/>
          </p:cNvSpPr>
          <p:nvPr>
            <p:ph type="body" sz="quarter" idx="15" hasCustomPrompt="1"/>
          </p:nvPr>
        </p:nvSpPr>
        <p:spPr>
          <a:xfrm>
            <a:off x="743576" y="1289684"/>
            <a:ext cx="10711543" cy="459793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2671209059"/>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guide id="3" orient="horz" pos="816">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Image and Caption">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18ED9031-36FF-4E07-B750-15C3F3F0088B}"/>
              </a:ext>
            </a:extLst>
          </p:cNvPr>
          <p:cNvSpPr>
            <a:spLocks noGrp="1"/>
          </p:cNvSpPr>
          <p:nvPr>
            <p:ph sz="quarter" idx="12"/>
          </p:nvPr>
        </p:nvSpPr>
        <p:spPr>
          <a:xfrm>
            <a:off x="741971" y="1292277"/>
            <a:ext cx="10721975" cy="558769"/>
          </a:xfrm>
        </p:spPr>
        <p:txBody>
          <a:bodyPr/>
          <a:lstStyle>
            <a:lvl1pPr>
              <a:defRPr sz="2400" baseline="0"/>
            </a:lvl1pPr>
          </a:lstStyle>
          <a:p>
            <a:pPr lvl="0"/>
            <a:endParaRPr lang="en-IN" dirty="0"/>
          </a:p>
        </p:txBody>
      </p:sp>
      <p:sp>
        <p:nvSpPr>
          <p:cNvPr id="7" name="Content Placeholder 6">
            <a:extLst>
              <a:ext uri="{FF2B5EF4-FFF2-40B4-BE49-F238E27FC236}">
                <a16:creationId xmlns="" xmlns:a16="http://schemas.microsoft.com/office/drawing/2014/main" id="{4D3EDE0A-CD36-4494-A107-C14E180ECC1A}"/>
              </a:ext>
            </a:extLst>
          </p:cNvPr>
          <p:cNvSpPr>
            <a:spLocks noGrp="1"/>
          </p:cNvSpPr>
          <p:nvPr>
            <p:ph sz="quarter" idx="13"/>
          </p:nvPr>
        </p:nvSpPr>
        <p:spPr>
          <a:xfrm>
            <a:off x="733425" y="1922485"/>
            <a:ext cx="10721975" cy="646112"/>
          </a:xfrm>
        </p:spPr>
        <p:txBody>
          <a:bodyPr/>
          <a:lstStyle>
            <a:lvl1pPr>
              <a:defRPr sz="2400" baseline="0"/>
            </a:lvl1pPr>
          </a:lstStyle>
          <a:p>
            <a:pPr lvl="0"/>
            <a:endParaRPr lang="en-IN" dirty="0"/>
          </a:p>
        </p:txBody>
      </p:sp>
      <p:sp>
        <p:nvSpPr>
          <p:cNvPr id="11" name="Content Placeholder 10">
            <a:extLst>
              <a:ext uri="{FF2B5EF4-FFF2-40B4-BE49-F238E27FC236}">
                <a16:creationId xmlns="" xmlns:a16="http://schemas.microsoft.com/office/drawing/2014/main" id="{221A11C5-84D5-4948-87ED-1D3F7F6DC53F}"/>
              </a:ext>
            </a:extLst>
          </p:cNvPr>
          <p:cNvSpPr>
            <a:spLocks noGrp="1"/>
          </p:cNvSpPr>
          <p:nvPr>
            <p:ph sz="quarter" idx="14"/>
          </p:nvPr>
        </p:nvSpPr>
        <p:spPr>
          <a:xfrm>
            <a:off x="733425" y="2640036"/>
            <a:ext cx="10721975" cy="406928"/>
          </a:xfrm>
        </p:spPr>
        <p:txBody>
          <a:bodyPr/>
          <a:lstStyle>
            <a:lvl1pPr>
              <a:defRPr sz="2400" baseline="0"/>
            </a:lvl1pPr>
          </a:lstStyle>
          <a:p>
            <a:pPr lvl="0"/>
            <a:endParaRPr lang="en-IN" dirty="0"/>
          </a:p>
        </p:txBody>
      </p:sp>
      <p:sp>
        <p:nvSpPr>
          <p:cNvPr id="10" name="Text Placeholder 9"/>
          <p:cNvSpPr>
            <a:spLocks noGrp="1"/>
          </p:cNvSpPr>
          <p:nvPr>
            <p:ph type="body" sz="quarter" idx="11" hasCustomPrompt="1"/>
          </p:nvPr>
        </p:nvSpPr>
        <p:spPr>
          <a:xfrm>
            <a:off x="733425" y="5467739"/>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5" name="Content Placeholder 4">
            <a:extLst>
              <a:ext uri="{FF2B5EF4-FFF2-40B4-BE49-F238E27FC236}">
                <a16:creationId xmlns="" xmlns:a16="http://schemas.microsoft.com/office/drawing/2014/main" id="{DC77195F-EFA9-4727-8271-AEEA56F4FF61}"/>
              </a:ext>
            </a:extLst>
          </p:cNvPr>
          <p:cNvSpPr>
            <a:spLocks noGrp="1"/>
          </p:cNvSpPr>
          <p:nvPr>
            <p:ph sz="quarter" idx="15"/>
          </p:nvPr>
        </p:nvSpPr>
        <p:spPr>
          <a:xfrm>
            <a:off x="733425" y="3118404"/>
            <a:ext cx="10729913" cy="373039"/>
          </a:xfrm>
        </p:spPr>
        <p:txBody>
          <a:bodyPr/>
          <a:lstStyle>
            <a:lvl1pPr>
              <a:defRPr sz="2400" baseline="0"/>
            </a:lvl1pPr>
          </a:lstStyle>
          <a:p>
            <a:pPr lvl="0"/>
            <a:endParaRPr lang="en-IN" dirty="0"/>
          </a:p>
        </p:txBody>
      </p:sp>
      <p:sp>
        <p:nvSpPr>
          <p:cNvPr id="12" name="Content Placeholder 11">
            <a:extLst>
              <a:ext uri="{FF2B5EF4-FFF2-40B4-BE49-F238E27FC236}">
                <a16:creationId xmlns="" xmlns:a16="http://schemas.microsoft.com/office/drawing/2014/main" id="{E022AA9B-61C8-44FD-966A-DCCA4209B03F}"/>
              </a:ext>
            </a:extLst>
          </p:cNvPr>
          <p:cNvSpPr>
            <a:spLocks noGrp="1"/>
          </p:cNvSpPr>
          <p:nvPr>
            <p:ph sz="quarter" idx="16"/>
          </p:nvPr>
        </p:nvSpPr>
        <p:spPr>
          <a:xfrm>
            <a:off x="733425" y="3573463"/>
            <a:ext cx="10729913" cy="477054"/>
          </a:xfrm>
        </p:spPr>
        <p:txBody>
          <a:bodyPr/>
          <a:lstStyle>
            <a:lvl1pPr>
              <a:defRPr sz="2400" baseline="0"/>
            </a:lvl1pPr>
          </a:lstStyle>
          <a:p>
            <a:pPr lvl="0"/>
            <a:endParaRPr lang="en-IN" dirty="0"/>
          </a:p>
        </p:txBody>
      </p:sp>
      <p:sp>
        <p:nvSpPr>
          <p:cNvPr id="14" name="Content Placeholder 13">
            <a:extLst>
              <a:ext uri="{FF2B5EF4-FFF2-40B4-BE49-F238E27FC236}">
                <a16:creationId xmlns="" xmlns:a16="http://schemas.microsoft.com/office/drawing/2014/main" id="{56A4B729-D02F-4676-A390-963D107DBF8F}"/>
              </a:ext>
            </a:extLst>
          </p:cNvPr>
          <p:cNvSpPr>
            <a:spLocks noGrp="1"/>
          </p:cNvSpPr>
          <p:nvPr>
            <p:ph sz="quarter" idx="17"/>
          </p:nvPr>
        </p:nvSpPr>
        <p:spPr>
          <a:xfrm>
            <a:off x="733425" y="4124325"/>
            <a:ext cx="10729913" cy="486613"/>
          </a:xfrm>
        </p:spPr>
        <p:txBody>
          <a:bodyPr/>
          <a:lstStyle>
            <a:lvl1pPr>
              <a:defRPr sz="2400" baseline="0"/>
            </a:lvl1pPr>
          </a:lstStyle>
          <a:p>
            <a:pPr lvl="0"/>
            <a:endParaRPr lang="en-IN" dirty="0"/>
          </a:p>
        </p:txBody>
      </p:sp>
      <p:sp>
        <p:nvSpPr>
          <p:cNvPr id="16" name="Content Placeholder 15">
            <a:extLst>
              <a:ext uri="{FF2B5EF4-FFF2-40B4-BE49-F238E27FC236}">
                <a16:creationId xmlns="" xmlns:a16="http://schemas.microsoft.com/office/drawing/2014/main" id="{F2BC0406-59D9-4D26-91B3-9111FD17EAD2}"/>
              </a:ext>
            </a:extLst>
          </p:cNvPr>
          <p:cNvSpPr>
            <a:spLocks noGrp="1"/>
          </p:cNvSpPr>
          <p:nvPr>
            <p:ph sz="quarter" idx="18"/>
          </p:nvPr>
        </p:nvSpPr>
        <p:spPr>
          <a:xfrm>
            <a:off x="733425" y="4684713"/>
            <a:ext cx="10729913" cy="371475"/>
          </a:xfrm>
        </p:spPr>
        <p:txBody>
          <a:bodyPr/>
          <a:lstStyle>
            <a:lvl1pPr>
              <a:defRPr sz="2400" baseline="0"/>
            </a:lvl1pPr>
          </a:lstStyle>
          <a:p>
            <a:pPr lvl="0"/>
            <a:endParaRPr lang="en-IN" dirty="0"/>
          </a:p>
        </p:txBody>
      </p:sp>
      <p:sp>
        <p:nvSpPr>
          <p:cNvPr id="1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5" name="Rounded Rectangle 14"/>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23726660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11630762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7804222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56302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Tree>
    <p:extLst>
      <p:ext uri="{BB962C8B-B14F-4D97-AF65-F5344CB8AC3E}">
        <p14:creationId xmlns:p14="http://schemas.microsoft.com/office/powerpoint/2010/main" val="204277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175"/>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3381729641"/>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guide id="3" orient="horz" pos="79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21" name="Content Placeholder 20">
            <a:extLst>
              <a:ext uri="{FF2B5EF4-FFF2-40B4-BE49-F238E27FC236}">
                <a16:creationId xmlns="" xmlns:a16="http://schemas.microsoft.com/office/drawing/2014/main" id="{A1F737A4-2F7D-4BFB-947F-3226D9E0119F}"/>
              </a:ext>
            </a:extLst>
          </p:cNvPr>
          <p:cNvSpPr>
            <a:spLocks noGrp="1"/>
          </p:cNvSpPr>
          <p:nvPr>
            <p:ph sz="quarter" idx="27"/>
          </p:nvPr>
        </p:nvSpPr>
        <p:spPr>
          <a:xfrm>
            <a:off x="736600" y="3554413"/>
            <a:ext cx="10718800" cy="550862"/>
          </a:xfrm>
        </p:spPr>
        <p:txBody>
          <a:bodyPr/>
          <a:lstStyle>
            <a:lvl1pPr>
              <a:defRPr sz="2400" baseline="0"/>
            </a:lvl1pPr>
          </a:lstStyle>
          <a:p>
            <a:pPr lvl="0"/>
            <a:endParaRPr lang="en-IN" dirty="0"/>
          </a:p>
        </p:txBody>
      </p:sp>
      <p:sp>
        <p:nvSpPr>
          <p:cNvPr id="23" name="Content Placeholder 22">
            <a:extLst>
              <a:ext uri="{FF2B5EF4-FFF2-40B4-BE49-F238E27FC236}">
                <a16:creationId xmlns="" xmlns:a16="http://schemas.microsoft.com/office/drawing/2014/main" id="{EE035FE6-F4A1-4279-9F12-F444E1A93C82}"/>
              </a:ext>
            </a:extLst>
          </p:cNvPr>
          <p:cNvSpPr>
            <a:spLocks noGrp="1"/>
          </p:cNvSpPr>
          <p:nvPr>
            <p:ph sz="quarter" idx="28"/>
          </p:nvPr>
        </p:nvSpPr>
        <p:spPr>
          <a:xfrm>
            <a:off x="736600" y="4227513"/>
            <a:ext cx="10712450" cy="587375"/>
          </a:xfrm>
        </p:spPr>
        <p:txBody>
          <a:bodyPr/>
          <a:lstStyle>
            <a:lvl1pPr>
              <a:defRPr sz="2400" baseline="0"/>
            </a:lvl1pPr>
          </a:lstStyle>
          <a:p>
            <a:pPr lvl="0"/>
            <a:endParaRPr lang="en-IN" dirty="0"/>
          </a:p>
        </p:txBody>
      </p:sp>
      <p:sp>
        <p:nvSpPr>
          <p:cNvPr id="25" name="Content Placeholder 24">
            <a:extLst>
              <a:ext uri="{FF2B5EF4-FFF2-40B4-BE49-F238E27FC236}">
                <a16:creationId xmlns="" xmlns:a16="http://schemas.microsoft.com/office/drawing/2014/main" id="{7F8DD86E-04B4-4621-A663-32DD94EFB017}"/>
              </a:ext>
            </a:extLst>
          </p:cNvPr>
          <p:cNvSpPr>
            <a:spLocks noGrp="1"/>
          </p:cNvSpPr>
          <p:nvPr>
            <p:ph sz="quarter" idx="29"/>
          </p:nvPr>
        </p:nvSpPr>
        <p:spPr>
          <a:xfrm>
            <a:off x="736600" y="4879975"/>
            <a:ext cx="10712450" cy="485775"/>
          </a:xfrm>
        </p:spPr>
        <p:txBody>
          <a:bodyPr/>
          <a:lstStyle>
            <a:lvl1pPr>
              <a:defRPr sz="2400" baseline="0"/>
            </a:lvl1pPr>
          </a:lstStyle>
          <a:p>
            <a:pPr lvl="0"/>
            <a:endParaRPr lang="en-IN" dirty="0"/>
          </a:p>
        </p:txBody>
      </p:sp>
      <p:sp>
        <p:nvSpPr>
          <p:cNvPr id="27" name="Content Placeholder 26">
            <a:extLst>
              <a:ext uri="{FF2B5EF4-FFF2-40B4-BE49-F238E27FC236}">
                <a16:creationId xmlns="" xmlns:a16="http://schemas.microsoft.com/office/drawing/2014/main" id="{5F5E9DF5-F2F6-40A1-854C-4DCB280C00C3}"/>
              </a:ext>
            </a:extLst>
          </p:cNvPr>
          <p:cNvSpPr>
            <a:spLocks noGrp="1"/>
          </p:cNvSpPr>
          <p:nvPr>
            <p:ph sz="quarter" idx="30"/>
          </p:nvPr>
        </p:nvSpPr>
        <p:spPr>
          <a:xfrm>
            <a:off x="736600" y="5430836"/>
            <a:ext cx="10718800" cy="550863"/>
          </a:xfrm>
        </p:spPr>
        <p:txBody>
          <a:bodyPr/>
          <a:lstStyle>
            <a:lvl1pPr>
              <a:defRPr sz="2400" baseline="0"/>
            </a:lvl1pPr>
          </a:lstStyle>
          <a:p>
            <a:pPr lvl="0"/>
            <a:endParaRPr lang="en-IN" dirty="0"/>
          </a:p>
        </p:txBody>
      </p:sp>
      <p:sp>
        <p:nvSpPr>
          <p:cNvPr id="15"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 name="Title 1"/>
          <p:cNvSpPr>
            <a:spLocks noGrp="1"/>
          </p:cNvSpPr>
          <p:nvPr>
            <p:ph type="title"/>
          </p:nvPr>
        </p:nvSpPr>
        <p:spPr>
          <a:xfrm>
            <a:off x="841248" y="380891"/>
            <a:ext cx="10515600" cy="672105"/>
          </a:xfrm>
        </p:spPr>
        <p:txBody>
          <a:bodyPr/>
          <a:lstStyle>
            <a:lvl1pPr algn="l">
              <a:defRPr sz="4000" b="0">
                <a:solidFill>
                  <a:srgbClr val="000000"/>
                </a:solidFill>
              </a:defRPr>
            </a:lvl1pPr>
          </a:lstStyle>
          <a:p>
            <a:r>
              <a:rPr lang="en-US" dirty="0"/>
              <a:t>Click to edit Master title style</a:t>
            </a:r>
          </a:p>
        </p:txBody>
      </p:sp>
      <p:sp>
        <p:nvSpPr>
          <p:cNvPr id="16" name="Rounded Rectangle 15"/>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63997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5151016"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6096000" y="1289051"/>
            <a:ext cx="5353050" cy="4778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1889126"/>
            <a:ext cx="5151016" cy="473665"/>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6096000" y="1889126"/>
            <a:ext cx="5359400" cy="473665"/>
          </a:xfrm>
        </p:spPr>
        <p:txBody>
          <a:bodyPr/>
          <a:lstStyle>
            <a:lvl1pPr>
              <a:defRPr sz="2400" baseline="0"/>
            </a:lvl1pPr>
          </a:lstStyle>
          <a:p>
            <a:pPr lvl="0"/>
            <a:endParaRPr lang="en-IN" dirty="0"/>
          </a:p>
        </p:txBody>
      </p:sp>
      <p:sp>
        <p:nvSpPr>
          <p:cNvPr id="21" name="Content Placeholder 20">
            <a:extLst>
              <a:ext uri="{FF2B5EF4-FFF2-40B4-BE49-F238E27FC236}">
                <a16:creationId xmlns="" xmlns:a16="http://schemas.microsoft.com/office/drawing/2014/main" id="{A1F737A4-2F7D-4BFB-947F-3226D9E0119F}"/>
              </a:ext>
            </a:extLst>
          </p:cNvPr>
          <p:cNvSpPr>
            <a:spLocks noGrp="1"/>
          </p:cNvSpPr>
          <p:nvPr>
            <p:ph sz="quarter" idx="27"/>
          </p:nvPr>
        </p:nvSpPr>
        <p:spPr>
          <a:xfrm>
            <a:off x="736600" y="2485029"/>
            <a:ext cx="5151016" cy="587376"/>
          </a:xfrm>
        </p:spPr>
        <p:txBody>
          <a:bodyPr/>
          <a:lstStyle>
            <a:lvl1pPr>
              <a:defRPr sz="2400" baseline="0"/>
            </a:lvl1pPr>
          </a:lstStyle>
          <a:p>
            <a:pPr lvl="0"/>
            <a:endParaRPr lang="en-IN" dirty="0"/>
          </a:p>
        </p:txBody>
      </p:sp>
      <p:sp>
        <p:nvSpPr>
          <p:cNvPr id="23" name="Content Placeholder 22">
            <a:extLst>
              <a:ext uri="{FF2B5EF4-FFF2-40B4-BE49-F238E27FC236}">
                <a16:creationId xmlns="" xmlns:a16="http://schemas.microsoft.com/office/drawing/2014/main" id="{EE035FE6-F4A1-4279-9F12-F444E1A93C82}"/>
              </a:ext>
            </a:extLst>
          </p:cNvPr>
          <p:cNvSpPr>
            <a:spLocks noGrp="1"/>
          </p:cNvSpPr>
          <p:nvPr>
            <p:ph sz="quarter" idx="28"/>
          </p:nvPr>
        </p:nvSpPr>
        <p:spPr>
          <a:xfrm>
            <a:off x="6089648" y="2485030"/>
            <a:ext cx="5359401" cy="587376"/>
          </a:xfrm>
        </p:spPr>
        <p:txBody>
          <a:bodyPr/>
          <a:lstStyle>
            <a:lvl1pPr>
              <a:defRPr sz="2400" baseline="0"/>
            </a:lvl1pPr>
          </a:lstStyle>
          <a:p>
            <a:pPr lvl="0"/>
            <a:endParaRPr lang="en-IN" dirty="0"/>
          </a:p>
        </p:txBody>
      </p:sp>
      <p:sp>
        <p:nvSpPr>
          <p:cNvPr id="25" name="Content Placeholder 24">
            <a:extLst>
              <a:ext uri="{FF2B5EF4-FFF2-40B4-BE49-F238E27FC236}">
                <a16:creationId xmlns="" xmlns:a16="http://schemas.microsoft.com/office/drawing/2014/main" id="{7F8DD86E-04B4-4621-A663-32DD94EFB017}"/>
              </a:ext>
            </a:extLst>
          </p:cNvPr>
          <p:cNvSpPr>
            <a:spLocks noGrp="1"/>
          </p:cNvSpPr>
          <p:nvPr>
            <p:ph sz="quarter" idx="29"/>
          </p:nvPr>
        </p:nvSpPr>
        <p:spPr>
          <a:xfrm>
            <a:off x="736600" y="3194644"/>
            <a:ext cx="5151016" cy="444296"/>
          </a:xfrm>
        </p:spPr>
        <p:txBody>
          <a:bodyPr/>
          <a:lstStyle>
            <a:lvl1pPr>
              <a:defRPr sz="2400" baseline="0"/>
            </a:lvl1pPr>
          </a:lstStyle>
          <a:p>
            <a:pPr lvl="0"/>
            <a:endParaRPr lang="en-IN" dirty="0"/>
          </a:p>
        </p:txBody>
      </p:sp>
      <p:sp>
        <p:nvSpPr>
          <p:cNvPr id="27" name="Content Placeholder 26">
            <a:extLst>
              <a:ext uri="{FF2B5EF4-FFF2-40B4-BE49-F238E27FC236}">
                <a16:creationId xmlns="" xmlns:a16="http://schemas.microsoft.com/office/drawing/2014/main" id="{5F5E9DF5-F2F6-40A1-854C-4DCB280C00C3}"/>
              </a:ext>
            </a:extLst>
          </p:cNvPr>
          <p:cNvSpPr>
            <a:spLocks noGrp="1"/>
          </p:cNvSpPr>
          <p:nvPr>
            <p:ph sz="quarter" idx="30"/>
          </p:nvPr>
        </p:nvSpPr>
        <p:spPr>
          <a:xfrm>
            <a:off x="6096000" y="3194644"/>
            <a:ext cx="5359400" cy="443907"/>
          </a:xfrm>
        </p:spPr>
        <p:txBody>
          <a:bodyPr/>
          <a:lstStyle>
            <a:lvl1pPr>
              <a:defRPr sz="2400" baseline="0"/>
            </a:lvl1pPr>
          </a:lstStyle>
          <a:p>
            <a:pPr lvl="0"/>
            <a:endParaRPr lang="en-IN" dirty="0"/>
          </a:p>
        </p:txBody>
      </p:sp>
      <p:sp>
        <p:nvSpPr>
          <p:cNvPr id="6" name="Content Placeholder 5">
            <a:extLst>
              <a:ext uri="{FF2B5EF4-FFF2-40B4-BE49-F238E27FC236}">
                <a16:creationId xmlns="" xmlns:a16="http://schemas.microsoft.com/office/drawing/2014/main" id="{AA0DD209-502C-4CB2-BD80-B99716523D4A}"/>
              </a:ext>
            </a:extLst>
          </p:cNvPr>
          <p:cNvSpPr>
            <a:spLocks noGrp="1"/>
          </p:cNvSpPr>
          <p:nvPr>
            <p:ph sz="quarter" idx="31"/>
          </p:nvPr>
        </p:nvSpPr>
        <p:spPr>
          <a:xfrm>
            <a:off x="736600" y="3741738"/>
            <a:ext cx="5151438" cy="546100"/>
          </a:xfrm>
        </p:spPr>
        <p:txBody>
          <a:bodyPr/>
          <a:lstStyle>
            <a:lvl1pPr>
              <a:defRPr sz="2400" baseline="0"/>
            </a:lvl1pPr>
          </a:lstStyle>
          <a:p>
            <a:pPr lvl="0"/>
            <a:endParaRPr lang="en-IN" dirty="0"/>
          </a:p>
        </p:txBody>
      </p:sp>
      <p:sp>
        <p:nvSpPr>
          <p:cNvPr id="8" name="Content Placeholder 7">
            <a:extLst>
              <a:ext uri="{FF2B5EF4-FFF2-40B4-BE49-F238E27FC236}">
                <a16:creationId xmlns="" xmlns:a16="http://schemas.microsoft.com/office/drawing/2014/main" id="{A877F262-08D1-4F41-A06E-BE1B88A82DFE}"/>
              </a:ext>
            </a:extLst>
          </p:cNvPr>
          <p:cNvSpPr>
            <a:spLocks noGrp="1"/>
          </p:cNvSpPr>
          <p:nvPr>
            <p:ph sz="quarter" idx="32"/>
          </p:nvPr>
        </p:nvSpPr>
        <p:spPr>
          <a:xfrm>
            <a:off x="6096000" y="3741738"/>
            <a:ext cx="5353050" cy="541013"/>
          </a:xfrm>
        </p:spPr>
        <p:txBody>
          <a:bodyPr/>
          <a:lstStyle>
            <a:lvl1pPr>
              <a:defRPr sz="2400" baseline="0"/>
            </a:lvl1pPr>
          </a:lstStyle>
          <a:p>
            <a:pPr lvl="0"/>
            <a:endParaRPr lang="en-IN" dirty="0"/>
          </a:p>
        </p:txBody>
      </p:sp>
      <p:sp>
        <p:nvSpPr>
          <p:cNvPr id="11" name="Content Placeholder 10">
            <a:extLst>
              <a:ext uri="{FF2B5EF4-FFF2-40B4-BE49-F238E27FC236}">
                <a16:creationId xmlns="" xmlns:a16="http://schemas.microsoft.com/office/drawing/2014/main" id="{4CACC40D-7614-418A-B8FA-606268EC1513}"/>
              </a:ext>
            </a:extLst>
          </p:cNvPr>
          <p:cNvSpPr>
            <a:spLocks noGrp="1"/>
          </p:cNvSpPr>
          <p:nvPr>
            <p:ph sz="quarter" idx="33"/>
          </p:nvPr>
        </p:nvSpPr>
        <p:spPr>
          <a:xfrm>
            <a:off x="736600" y="4367213"/>
            <a:ext cx="5151438" cy="590550"/>
          </a:xfrm>
        </p:spPr>
        <p:txBody>
          <a:bodyPr/>
          <a:lstStyle>
            <a:lvl1pPr>
              <a:defRPr sz="2400" baseline="0"/>
            </a:lvl1pPr>
          </a:lstStyle>
          <a:p>
            <a:pPr lvl="0"/>
            <a:endParaRPr lang="en-IN" dirty="0"/>
          </a:p>
        </p:txBody>
      </p:sp>
      <p:sp>
        <p:nvSpPr>
          <p:cNvPr id="14" name="Content Placeholder 13">
            <a:extLst>
              <a:ext uri="{FF2B5EF4-FFF2-40B4-BE49-F238E27FC236}">
                <a16:creationId xmlns="" xmlns:a16="http://schemas.microsoft.com/office/drawing/2014/main" id="{2B713460-B4F9-45B0-8F05-4AF2F084A64C}"/>
              </a:ext>
            </a:extLst>
          </p:cNvPr>
          <p:cNvSpPr>
            <a:spLocks noGrp="1"/>
          </p:cNvSpPr>
          <p:nvPr>
            <p:ph sz="quarter" idx="34"/>
          </p:nvPr>
        </p:nvSpPr>
        <p:spPr>
          <a:xfrm>
            <a:off x="6089650" y="4346575"/>
            <a:ext cx="5353050" cy="590550"/>
          </a:xfrm>
        </p:spPr>
        <p:txBody>
          <a:bodyPr/>
          <a:lstStyle>
            <a:lvl1pPr>
              <a:defRPr sz="2400" baseline="0"/>
            </a:lvl1pPr>
          </a:lstStyle>
          <a:p>
            <a:pPr lvl="0"/>
            <a:endParaRPr lang="en-IN" dirty="0"/>
          </a:p>
        </p:txBody>
      </p:sp>
      <p:sp>
        <p:nvSpPr>
          <p:cNvPr id="16" name="Content Placeholder 15">
            <a:extLst>
              <a:ext uri="{FF2B5EF4-FFF2-40B4-BE49-F238E27FC236}">
                <a16:creationId xmlns="" xmlns:a16="http://schemas.microsoft.com/office/drawing/2014/main" id="{FF44DF68-C48B-47A4-ABA5-E06BB8F9B5D5}"/>
              </a:ext>
            </a:extLst>
          </p:cNvPr>
          <p:cNvSpPr>
            <a:spLocks noGrp="1"/>
          </p:cNvSpPr>
          <p:nvPr>
            <p:ph sz="quarter" idx="35"/>
          </p:nvPr>
        </p:nvSpPr>
        <p:spPr>
          <a:xfrm>
            <a:off x="736600" y="5029200"/>
            <a:ext cx="5151438" cy="539750"/>
          </a:xfrm>
        </p:spPr>
        <p:txBody>
          <a:bodyPr/>
          <a:lstStyle>
            <a:lvl1pPr>
              <a:defRPr sz="2400" baseline="0"/>
            </a:lvl1pPr>
          </a:lstStyle>
          <a:p>
            <a:pPr lvl="0"/>
            <a:endParaRPr lang="en-IN" dirty="0"/>
          </a:p>
        </p:txBody>
      </p:sp>
      <p:sp>
        <p:nvSpPr>
          <p:cNvPr id="19" name="Content Placeholder 18">
            <a:extLst>
              <a:ext uri="{FF2B5EF4-FFF2-40B4-BE49-F238E27FC236}">
                <a16:creationId xmlns="" xmlns:a16="http://schemas.microsoft.com/office/drawing/2014/main" id="{ED5D4001-1181-41BD-928D-243CDCCF73BB}"/>
              </a:ext>
            </a:extLst>
          </p:cNvPr>
          <p:cNvSpPr>
            <a:spLocks noGrp="1"/>
          </p:cNvSpPr>
          <p:nvPr>
            <p:ph sz="quarter" idx="36"/>
          </p:nvPr>
        </p:nvSpPr>
        <p:spPr>
          <a:xfrm>
            <a:off x="6089650" y="5037332"/>
            <a:ext cx="5359400" cy="546100"/>
          </a:xfrm>
        </p:spPr>
        <p:txBody>
          <a:bodyPr/>
          <a:lstStyle>
            <a:lvl1pPr>
              <a:defRPr sz="2400" baseline="0"/>
            </a:lvl1pPr>
          </a:lstStyle>
          <a:p>
            <a:pPr lvl="0"/>
            <a:endParaRPr lang="en-IN" dirty="0"/>
          </a:p>
        </p:txBody>
      </p:sp>
      <p:sp>
        <p:nvSpPr>
          <p:cNvPr id="22" name="Content Placeholder 21">
            <a:extLst>
              <a:ext uri="{FF2B5EF4-FFF2-40B4-BE49-F238E27FC236}">
                <a16:creationId xmlns="" xmlns:a16="http://schemas.microsoft.com/office/drawing/2014/main" id="{9255216D-96A5-4027-A6C8-BB99F1A32EE0}"/>
              </a:ext>
            </a:extLst>
          </p:cNvPr>
          <p:cNvSpPr>
            <a:spLocks noGrp="1"/>
          </p:cNvSpPr>
          <p:nvPr>
            <p:ph sz="quarter" idx="37"/>
          </p:nvPr>
        </p:nvSpPr>
        <p:spPr>
          <a:xfrm>
            <a:off x="736600" y="5668963"/>
            <a:ext cx="5151438" cy="476250"/>
          </a:xfrm>
        </p:spPr>
        <p:txBody>
          <a:bodyPr/>
          <a:lstStyle>
            <a:lvl1pPr>
              <a:defRPr sz="2400" baseline="0"/>
            </a:lvl1pPr>
          </a:lstStyle>
          <a:p>
            <a:pPr lvl="0"/>
            <a:endParaRPr lang="en-IN" dirty="0"/>
          </a:p>
        </p:txBody>
      </p:sp>
      <p:sp>
        <p:nvSpPr>
          <p:cNvPr id="26" name="Content Placeholder 25">
            <a:extLst>
              <a:ext uri="{FF2B5EF4-FFF2-40B4-BE49-F238E27FC236}">
                <a16:creationId xmlns="" xmlns:a16="http://schemas.microsoft.com/office/drawing/2014/main" id="{660989CE-8C44-49AC-90BD-D9233193206F}"/>
              </a:ext>
            </a:extLst>
          </p:cNvPr>
          <p:cNvSpPr>
            <a:spLocks noGrp="1"/>
          </p:cNvSpPr>
          <p:nvPr>
            <p:ph sz="quarter" idx="38"/>
          </p:nvPr>
        </p:nvSpPr>
        <p:spPr>
          <a:xfrm>
            <a:off x="6089650" y="5650301"/>
            <a:ext cx="5365750" cy="476250"/>
          </a:xfrm>
        </p:spPr>
        <p:txBody>
          <a:bodyPr/>
          <a:lstStyle>
            <a:lvl1pPr>
              <a:defRPr sz="2400" baseline="0"/>
            </a:lvl1pPr>
          </a:lstStyle>
          <a:p>
            <a:pPr lvl="0"/>
            <a:endParaRPr lang="en-IN" dirty="0"/>
          </a:p>
        </p:txBody>
      </p:sp>
      <p:sp>
        <p:nvSpPr>
          <p:cNvPr id="2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4" name="Rounded Rectangle 23"/>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ounded Rectangle 28"/>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i="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2251863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Tree>
    <p:extLst>
      <p:ext uri="{BB962C8B-B14F-4D97-AF65-F5344CB8AC3E}">
        <p14:creationId xmlns:p14="http://schemas.microsoft.com/office/powerpoint/2010/main" val="2376950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Tree>
    <p:extLst>
      <p:ext uri="{BB962C8B-B14F-4D97-AF65-F5344CB8AC3E}">
        <p14:creationId xmlns:p14="http://schemas.microsoft.com/office/powerpoint/2010/main" val="1909414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Tree>
    <p:extLst>
      <p:ext uri="{BB962C8B-B14F-4D97-AF65-F5344CB8AC3E}">
        <p14:creationId xmlns:p14="http://schemas.microsoft.com/office/powerpoint/2010/main" val="1323295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spTree>
    <p:extLst>
      <p:ext uri="{BB962C8B-B14F-4D97-AF65-F5344CB8AC3E}">
        <p14:creationId xmlns:p14="http://schemas.microsoft.com/office/powerpoint/2010/main" val="21673318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 id="2147483755" r:id="rId25"/>
    <p:sldLayoutId id="2147483756" r:id="rId26"/>
    <p:sldLayoutId id="2147483757" r:id="rId27"/>
    <p:sldLayoutId id="2147483758" r:id="rId28"/>
    <p:sldLayoutId id="2147483759" r:id="rId29"/>
    <p:sldLayoutId id="2147483760" r:id="rId30"/>
    <p:sldLayoutId id="2147483761" r:id="rId31"/>
    <p:sldLayoutId id="2147483762" r:id="rId32"/>
    <p:sldLayoutId id="2147483763" r:id="rId33"/>
    <p:sldLayoutId id="2147483764" r:id="rId34"/>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16.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5.xml"/><Relationship Id="rId1" Type="http://schemas.openxmlformats.org/officeDocument/2006/relationships/vmlDrawing" Target="../drawings/vmlDrawing7.vml"/><Relationship Id="rId6" Type="http://schemas.openxmlformats.org/officeDocument/2006/relationships/image" Target="../media/image18.wmf"/><Relationship Id="rId5" Type="http://schemas.openxmlformats.org/officeDocument/2006/relationships/oleObject" Target="../embeddings/oleObject17.bin"/><Relationship Id="rId4" Type="http://schemas.openxmlformats.org/officeDocument/2006/relationships/image" Target="../media/image17.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5.xml"/><Relationship Id="rId1" Type="http://schemas.openxmlformats.org/officeDocument/2006/relationships/vmlDrawing" Target="../drawings/vmlDrawing8.vml"/><Relationship Id="rId6" Type="http://schemas.openxmlformats.org/officeDocument/2006/relationships/image" Target="../media/image20.wmf"/><Relationship Id="rId5" Type="http://schemas.openxmlformats.org/officeDocument/2006/relationships/oleObject" Target="../embeddings/oleObject19.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21.bin"/></Relationships>
</file>

<file path=ppt/slides/_rels/slide14.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5.xml"/><Relationship Id="rId1" Type="http://schemas.openxmlformats.org/officeDocument/2006/relationships/vmlDrawing" Target="../drawings/vmlDrawing9.vml"/><Relationship Id="rId6" Type="http://schemas.openxmlformats.org/officeDocument/2006/relationships/image" Target="../media/image24.wmf"/><Relationship Id="rId5" Type="http://schemas.openxmlformats.org/officeDocument/2006/relationships/oleObject" Target="../embeddings/oleObject23.bin"/><Relationship Id="rId4" Type="http://schemas.openxmlformats.org/officeDocument/2006/relationships/image" Target="../media/image23.wmf"/></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5.xml"/><Relationship Id="rId1" Type="http://schemas.openxmlformats.org/officeDocument/2006/relationships/vmlDrawing" Target="../drawings/vmlDrawing10.vml"/><Relationship Id="rId6" Type="http://schemas.openxmlformats.org/officeDocument/2006/relationships/image" Target="../media/image28.wmf"/><Relationship Id="rId5" Type="http://schemas.openxmlformats.org/officeDocument/2006/relationships/oleObject" Target="../embeddings/oleObject26.bin"/><Relationship Id="rId4" Type="http://schemas.openxmlformats.org/officeDocument/2006/relationships/image" Target="../media/image27.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5.xml"/><Relationship Id="rId1" Type="http://schemas.openxmlformats.org/officeDocument/2006/relationships/vmlDrawing" Target="../drawings/vmlDrawing11.vml"/><Relationship Id="rId4" Type="http://schemas.openxmlformats.org/officeDocument/2006/relationships/image" Target="../media/image30.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35.wmf"/><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image" Target="../media/image32.wmf"/><Relationship Id="rId11" Type="http://schemas.openxmlformats.org/officeDocument/2006/relationships/oleObject" Target="../embeddings/oleObject33.bin"/><Relationship Id="rId5" Type="http://schemas.openxmlformats.org/officeDocument/2006/relationships/oleObject" Target="../embeddings/oleObject30.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32.bin"/></Relationships>
</file>

<file path=ppt/slides/_rels/slide21.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5.xml"/><Relationship Id="rId1" Type="http://schemas.openxmlformats.org/officeDocument/2006/relationships/vmlDrawing" Target="../drawings/vmlDrawing13.vml"/><Relationship Id="rId6" Type="http://schemas.openxmlformats.org/officeDocument/2006/relationships/image" Target="../media/image37.wmf"/><Relationship Id="rId5" Type="http://schemas.openxmlformats.org/officeDocument/2006/relationships/oleObject" Target="../embeddings/oleObject35.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37.bin"/></Relationships>
</file>

<file path=ppt/slides/_rels/slide22.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image" Target="../media/image41.wmf"/><Relationship Id="rId5" Type="http://schemas.openxmlformats.org/officeDocument/2006/relationships/oleObject" Target="../embeddings/oleObject39.bin"/><Relationship Id="rId4" Type="http://schemas.openxmlformats.org/officeDocument/2006/relationships/image" Target="../media/image40.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4.xml"/><Relationship Id="rId1" Type="http://schemas.openxmlformats.org/officeDocument/2006/relationships/vmlDrawing" Target="../drawings/vmlDrawing15.vml"/><Relationship Id="rId4" Type="http://schemas.openxmlformats.org/officeDocument/2006/relationships/image" Target="../media/image43.wmf"/></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4.xml"/><Relationship Id="rId1" Type="http://schemas.openxmlformats.org/officeDocument/2006/relationships/vmlDrawing" Target="../drawings/vmlDrawing16.vml"/><Relationship Id="rId4" Type="http://schemas.openxmlformats.org/officeDocument/2006/relationships/image" Target="../media/image45.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5.xml"/><Relationship Id="rId1" Type="http://schemas.openxmlformats.org/officeDocument/2006/relationships/vmlDrawing" Target="../drawings/vmlDrawing17.vml"/><Relationship Id="rId6" Type="http://schemas.openxmlformats.org/officeDocument/2006/relationships/image" Target="../media/image47.wmf"/><Relationship Id="rId5" Type="http://schemas.openxmlformats.org/officeDocument/2006/relationships/oleObject" Target="../embeddings/oleObject44.bin"/><Relationship Id="rId4" Type="http://schemas.openxmlformats.org/officeDocument/2006/relationships/image" Target="../media/image46.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5.xml"/><Relationship Id="rId1" Type="http://schemas.openxmlformats.org/officeDocument/2006/relationships/vmlDrawing" Target="../drawings/vmlDrawing18.vml"/><Relationship Id="rId6" Type="http://schemas.openxmlformats.org/officeDocument/2006/relationships/image" Target="../media/image49.wmf"/><Relationship Id="rId5" Type="http://schemas.openxmlformats.org/officeDocument/2006/relationships/oleObject" Target="../embeddings/oleObject46.bin"/><Relationship Id="rId4" Type="http://schemas.openxmlformats.org/officeDocument/2006/relationships/image" Target="../media/image48.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5.xml"/><Relationship Id="rId1" Type="http://schemas.openxmlformats.org/officeDocument/2006/relationships/vmlDrawing" Target="../drawings/vmlDrawing19.vml"/><Relationship Id="rId6" Type="http://schemas.openxmlformats.org/officeDocument/2006/relationships/image" Target="../media/image52.wmf"/><Relationship Id="rId5" Type="http://schemas.openxmlformats.org/officeDocument/2006/relationships/oleObject" Target="../embeddings/oleObject49.bin"/><Relationship Id="rId4" Type="http://schemas.openxmlformats.org/officeDocument/2006/relationships/image" Target="../media/image51.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5.xml"/><Relationship Id="rId1" Type="http://schemas.openxmlformats.org/officeDocument/2006/relationships/vmlDrawing" Target="../drawings/vmlDrawing20.vml"/><Relationship Id="rId4" Type="http://schemas.openxmlformats.org/officeDocument/2006/relationships/image" Target="../media/image53.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5.xml"/><Relationship Id="rId1" Type="http://schemas.openxmlformats.org/officeDocument/2006/relationships/vmlDrawing" Target="../drawings/vmlDrawing21.vml"/><Relationship Id="rId4" Type="http://schemas.openxmlformats.org/officeDocument/2006/relationships/image" Target="../media/image54.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5.xml"/><Relationship Id="rId1" Type="http://schemas.openxmlformats.org/officeDocument/2006/relationships/vmlDrawing" Target="../drawings/vmlDrawing22.vml"/><Relationship Id="rId5" Type="http://schemas.openxmlformats.org/officeDocument/2006/relationships/image" Target="../media/image56.png"/><Relationship Id="rId4" Type="http://schemas.openxmlformats.org/officeDocument/2006/relationships/image" Target="../media/image55.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5.xml"/><Relationship Id="rId1" Type="http://schemas.openxmlformats.org/officeDocument/2006/relationships/vmlDrawing" Target="../drawings/vmlDrawing23.vml"/><Relationship Id="rId6" Type="http://schemas.openxmlformats.org/officeDocument/2006/relationships/image" Target="../media/image58.wmf"/><Relationship Id="rId5" Type="http://schemas.openxmlformats.org/officeDocument/2006/relationships/oleObject" Target="../embeddings/oleObject54.bin"/><Relationship Id="rId4" Type="http://schemas.openxmlformats.org/officeDocument/2006/relationships/image" Target="../media/image57.wmf"/></Relationships>
</file>

<file path=ppt/slides/_rels/slide36.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oleObject" Target="../embeddings/oleObject55.bin"/><Relationship Id="rId7" Type="http://schemas.openxmlformats.org/officeDocument/2006/relationships/oleObject" Target="../embeddings/oleObject57.bin"/><Relationship Id="rId2" Type="http://schemas.openxmlformats.org/officeDocument/2006/relationships/slideLayout" Target="../slideLayouts/slideLayout6.xml"/><Relationship Id="rId1" Type="http://schemas.openxmlformats.org/officeDocument/2006/relationships/vmlDrawing" Target="../drawings/vmlDrawing24.vml"/><Relationship Id="rId6" Type="http://schemas.openxmlformats.org/officeDocument/2006/relationships/image" Target="../media/image60.wmf"/><Relationship Id="rId5" Type="http://schemas.openxmlformats.org/officeDocument/2006/relationships/oleObject" Target="../embeddings/oleObject56.bin"/><Relationship Id="rId10" Type="http://schemas.openxmlformats.org/officeDocument/2006/relationships/image" Target="../media/image62.wmf"/><Relationship Id="rId4" Type="http://schemas.openxmlformats.org/officeDocument/2006/relationships/image" Target="../media/image59.wmf"/><Relationship Id="rId9" Type="http://schemas.openxmlformats.org/officeDocument/2006/relationships/oleObject" Target="../embeddings/oleObject58.bin"/></Relationships>
</file>

<file path=ppt/slides/_rels/slide37.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6.xml"/><Relationship Id="rId1" Type="http://schemas.openxmlformats.org/officeDocument/2006/relationships/vmlDrawing" Target="../drawings/vmlDrawing25.vml"/><Relationship Id="rId6" Type="http://schemas.openxmlformats.org/officeDocument/2006/relationships/image" Target="../media/image64.wmf"/><Relationship Id="rId5" Type="http://schemas.openxmlformats.org/officeDocument/2006/relationships/oleObject" Target="../embeddings/oleObject60.bin"/><Relationship Id="rId4" Type="http://schemas.openxmlformats.org/officeDocument/2006/relationships/image" Target="../media/image63.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5.xml"/><Relationship Id="rId1" Type="http://schemas.openxmlformats.org/officeDocument/2006/relationships/vmlDrawing" Target="../drawings/vmlDrawing26.vml"/><Relationship Id="rId4" Type="http://schemas.openxmlformats.org/officeDocument/2006/relationships/image" Target="../media/image66.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5.xml"/><Relationship Id="rId1" Type="http://schemas.openxmlformats.org/officeDocument/2006/relationships/vmlDrawing" Target="../drawings/vmlDrawing27.vml"/><Relationship Id="rId6" Type="http://schemas.openxmlformats.org/officeDocument/2006/relationships/image" Target="../media/image68.wmf"/><Relationship Id="rId5" Type="http://schemas.openxmlformats.org/officeDocument/2006/relationships/oleObject" Target="../embeddings/oleObject64.bin"/><Relationship Id="rId4" Type="http://schemas.openxmlformats.org/officeDocument/2006/relationships/image" Target="../media/image67.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vmlDrawing" Target="../drawings/vmlDrawing28.vml"/><Relationship Id="rId5" Type="http://schemas.openxmlformats.org/officeDocument/2006/relationships/image" Target="../media/image69.wmf"/><Relationship Id="rId4" Type="http://schemas.openxmlformats.org/officeDocument/2006/relationships/oleObject" Target="../embeddings/oleObject65.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3.w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10.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1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5.xml"/><Relationship Id="rId1" Type="http://schemas.openxmlformats.org/officeDocument/2006/relationships/vmlDrawing" Target="../drawings/vmlDrawing5.vml"/><Relationship Id="rId6" Type="http://schemas.openxmlformats.org/officeDocument/2006/relationships/image" Target="../media/image15.wmf"/><Relationship Id="rId5" Type="http://schemas.openxmlformats.org/officeDocument/2006/relationships/oleObject" Target="../embeddings/oleObject14.bin"/><Relationship Id="rId4" Type="http://schemas.openxmlformats.org/officeDocument/2006/relationships/image" Target="../media/image1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3</a:t>
            </a:r>
            <a:endParaRPr lang="en-IN" dirty="0"/>
          </a:p>
        </p:txBody>
      </p:sp>
      <p:sp>
        <p:nvSpPr>
          <p:cNvPr id="6" name="Text Placeholder 5"/>
          <p:cNvSpPr>
            <a:spLocks noGrp="1"/>
          </p:cNvSpPr>
          <p:nvPr>
            <p:ph type="body" sz="quarter" idx="11"/>
          </p:nvPr>
        </p:nvSpPr>
        <p:spPr/>
        <p:txBody>
          <a:bodyPr/>
          <a:lstStyle/>
          <a:p>
            <a:r>
              <a:rPr lang="en-IN" altLang="en-US" dirty="0" smtClean="0"/>
              <a:t>Differentiation Rules</a:t>
            </a:r>
            <a:endParaRPr lang="en-US" dirty="0"/>
          </a:p>
        </p:txBody>
      </p:sp>
      <p:sp>
        <p:nvSpPr>
          <p:cNvPr id="11" name="Content Placeholder 10"/>
          <p:cNvSpPr>
            <a:spLocks noGrp="1"/>
          </p:cNvSpPr>
          <p:nvPr>
            <p:ph sz="quarter" idx="12"/>
          </p:nvPr>
        </p:nvSpPr>
        <p:spPr>
          <a:xfrm>
            <a:off x="4019551" y="6443493"/>
            <a:ext cx="4152899" cy="247650"/>
          </a:xfrm>
        </p:spPr>
        <p:txBody>
          <a:bodyPr/>
          <a:lstStyle/>
          <a:p>
            <a:r>
              <a:rPr lang="en-IN" dirty="0"/>
              <a:t>Copyright © Cengage Learning. All rights reserved. </a:t>
            </a:r>
          </a:p>
        </p:txBody>
      </p:sp>
    </p:spTree>
    <p:extLst>
      <p:ext uri="{BB962C8B-B14F-4D97-AF65-F5344CB8AC3E}">
        <p14:creationId xmlns:p14="http://schemas.microsoft.com/office/powerpoint/2010/main" val="16070594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89C0B4AB-3138-480E-8533-0D2026BA3D7F}"/>
              </a:ext>
            </a:extLst>
          </p:cNvPr>
          <p:cNvSpPr>
            <a:spLocks noGrp="1"/>
          </p:cNvSpPr>
          <p:nvPr>
            <p:ph type="title"/>
          </p:nvPr>
        </p:nvSpPr>
        <p:spPr>
          <a:xfrm>
            <a:off x="841248" y="380891"/>
            <a:ext cx="10515600" cy="672105"/>
          </a:xfrm>
        </p:spPr>
        <p:txBody>
          <a:bodyPr/>
          <a:lstStyle/>
          <a:p>
            <a:r>
              <a:rPr lang="en-IN" dirty="0" smtClean="0"/>
              <a:t>Population Growth (2 of 3)</a:t>
            </a:r>
            <a:endParaRPr lang="en-IN" b="0" dirty="0"/>
          </a:p>
        </p:txBody>
      </p:sp>
      <p:sp>
        <p:nvSpPr>
          <p:cNvPr id="3" name="Content Placeholder 2">
            <a:extLst>
              <a:ext uri="{FF2B5EF4-FFF2-40B4-BE49-F238E27FC236}">
                <a16:creationId xmlns="" xmlns:a16="http://schemas.microsoft.com/office/drawing/2014/main" id="{691677DF-4BED-42A9-8596-72AD8587C4B1}"/>
              </a:ext>
            </a:extLst>
          </p:cNvPr>
          <p:cNvSpPr>
            <a:spLocks noGrp="1"/>
          </p:cNvSpPr>
          <p:nvPr>
            <p:ph sz="quarter" idx="23"/>
          </p:nvPr>
        </p:nvSpPr>
        <p:spPr>
          <a:xfrm>
            <a:off x="736600" y="1289049"/>
            <a:ext cx="10718800" cy="2106447"/>
          </a:xfrm>
        </p:spPr>
        <p:txBody>
          <a:bodyPr/>
          <a:lstStyle/>
          <a:p>
            <a:pPr>
              <a:lnSpc>
                <a:spcPct val="100000"/>
              </a:lnSpc>
            </a:pPr>
            <a:r>
              <a:rPr lang="en-US" altLang="en-US" dirty="0"/>
              <a:t>According to (3), instead of saying “the growth rate is proportional to population size” we could say “the relative growth rate is constant.”</a:t>
            </a:r>
          </a:p>
          <a:p>
            <a:pPr>
              <a:lnSpc>
                <a:spcPct val="100000"/>
              </a:lnSpc>
            </a:pPr>
            <a:r>
              <a:rPr lang="en-US" altLang="en-US" dirty="0" smtClean="0"/>
              <a:t>Then </a:t>
            </a:r>
            <a:r>
              <a:rPr lang="en-US" dirty="0"/>
              <a:t>Theorem</a:t>
            </a:r>
            <a:r>
              <a:rPr lang="en-US" altLang="en-US" dirty="0" smtClean="0"/>
              <a:t> </a:t>
            </a:r>
            <a:r>
              <a:rPr lang="en-US" altLang="en-US" dirty="0"/>
              <a:t>(2) says that a population with constant relative growth rate must grow exponentially.</a:t>
            </a:r>
          </a:p>
          <a:p>
            <a:pPr>
              <a:lnSpc>
                <a:spcPct val="100000"/>
              </a:lnSpc>
            </a:pPr>
            <a:r>
              <a:rPr lang="en-US" altLang="en-US" dirty="0"/>
              <a:t>Notice that the relative growth rate </a:t>
            </a:r>
            <a:r>
              <a:rPr lang="en-US" altLang="en-US" i="1" dirty="0"/>
              <a:t>k </a:t>
            </a:r>
            <a:r>
              <a:rPr lang="en-US" altLang="en-US" dirty="0"/>
              <a:t>appears as the coefficient of </a:t>
            </a:r>
            <a:r>
              <a:rPr lang="en-US" altLang="en-US" i="1" dirty="0"/>
              <a:t>t </a:t>
            </a:r>
            <a:r>
              <a:rPr lang="en-US" altLang="en-US" dirty="0"/>
              <a:t>in the </a:t>
            </a:r>
          </a:p>
        </p:txBody>
      </p:sp>
      <p:sp>
        <p:nvSpPr>
          <p:cNvPr id="4" name="Content Placeholder 3">
            <a:extLst>
              <a:ext uri="{FF2B5EF4-FFF2-40B4-BE49-F238E27FC236}">
                <a16:creationId xmlns="" xmlns:a16="http://schemas.microsoft.com/office/drawing/2014/main" id="{DBDA17DB-46B0-44A9-A44B-571B5067346B}"/>
              </a:ext>
            </a:extLst>
          </p:cNvPr>
          <p:cNvSpPr>
            <a:spLocks noGrp="1"/>
          </p:cNvSpPr>
          <p:nvPr>
            <p:ph sz="quarter" idx="24"/>
          </p:nvPr>
        </p:nvSpPr>
        <p:spPr>
          <a:xfrm>
            <a:off x="736600" y="3395496"/>
            <a:ext cx="2779085" cy="379793"/>
          </a:xfrm>
        </p:spPr>
        <p:txBody>
          <a:bodyPr/>
          <a:lstStyle/>
          <a:p>
            <a:r>
              <a:rPr lang="en-US" altLang="en-US" dirty="0"/>
              <a:t>exponential function </a:t>
            </a:r>
            <a:endParaRPr lang="en-US" dirty="0"/>
          </a:p>
        </p:txBody>
      </p:sp>
      <p:graphicFrame>
        <p:nvGraphicFramePr>
          <p:cNvPr id="8" name="Content Placeholder 7" descr="C e^(k t)">
            <a:extLst>
              <a:ext uri="{FF2B5EF4-FFF2-40B4-BE49-F238E27FC236}">
                <a16:creationId xmlns="" xmlns:a16="http://schemas.microsoft.com/office/drawing/2014/main" id="{986B27D6-0BA5-4450-9D53-F1F4ADAB58A7}"/>
              </a:ext>
            </a:extLst>
          </p:cNvPr>
          <p:cNvGraphicFramePr>
            <a:graphicFrameLocks noGrp="1" noChangeAspect="1"/>
          </p:cNvGraphicFramePr>
          <p:nvPr>
            <p:ph sz="quarter" idx="25"/>
            <p:extLst>
              <p:ext uri="{D42A27DB-BD31-4B8C-83A1-F6EECF244321}">
                <p14:modId xmlns:p14="http://schemas.microsoft.com/office/powerpoint/2010/main" val="383132115"/>
              </p:ext>
            </p:extLst>
          </p:nvPr>
        </p:nvGraphicFramePr>
        <p:xfrm>
          <a:off x="3617911" y="3366859"/>
          <a:ext cx="639762" cy="344488"/>
        </p:xfrm>
        <a:graphic>
          <a:graphicData uri="http://schemas.openxmlformats.org/presentationml/2006/ole">
            <mc:AlternateContent xmlns:mc="http://schemas.openxmlformats.org/markup-compatibility/2006">
              <mc:Choice xmlns:v="urn:schemas-microsoft-com:vml" Requires="v">
                <p:oleObj spid="_x0000_s515137" name="Equation" r:id="rId3" imgW="660240" imgH="355320" progId="Equation.DSMT4">
                  <p:embed/>
                </p:oleObj>
              </mc:Choice>
              <mc:Fallback>
                <p:oleObj name="Equation" r:id="rId3" imgW="660240" imgH="355320" progId="Equation.DSMT4">
                  <p:embed/>
                  <p:pic>
                    <p:nvPicPr>
                      <p:cNvPr id="0" name="Picture 38" descr="Ce^kt"/>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7911" y="3366859"/>
                        <a:ext cx="639762" cy="344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024319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8F6EBD-BEC4-40E8-B9FD-A366CA36ECD6}"/>
              </a:ext>
            </a:extLst>
          </p:cNvPr>
          <p:cNvSpPr>
            <a:spLocks noGrp="1"/>
          </p:cNvSpPr>
          <p:nvPr>
            <p:ph type="title"/>
          </p:nvPr>
        </p:nvSpPr>
        <p:spPr/>
        <p:txBody>
          <a:bodyPr/>
          <a:lstStyle/>
          <a:p>
            <a:r>
              <a:rPr lang="en-US" altLang="en-US" dirty="0"/>
              <a:t>Population Growth </a:t>
            </a:r>
            <a:r>
              <a:rPr lang="en-US" altLang="en-US" b="0" dirty="0"/>
              <a:t>(3 of 3)</a:t>
            </a:r>
            <a:endParaRPr lang="en-US" dirty="0"/>
          </a:p>
        </p:txBody>
      </p:sp>
      <p:sp>
        <p:nvSpPr>
          <p:cNvPr id="3" name="Content Placeholder 2">
            <a:extLst>
              <a:ext uri="{FF2B5EF4-FFF2-40B4-BE49-F238E27FC236}">
                <a16:creationId xmlns="" xmlns:a16="http://schemas.microsoft.com/office/drawing/2014/main" id="{4D11A39E-D647-476E-A71F-D48675CEAE2D}"/>
              </a:ext>
            </a:extLst>
          </p:cNvPr>
          <p:cNvSpPr>
            <a:spLocks noGrp="1"/>
          </p:cNvSpPr>
          <p:nvPr>
            <p:ph sz="quarter" idx="23"/>
          </p:nvPr>
        </p:nvSpPr>
        <p:spPr>
          <a:xfrm>
            <a:off x="736600" y="1289050"/>
            <a:ext cx="2242574" cy="355023"/>
          </a:xfrm>
        </p:spPr>
        <p:txBody>
          <a:bodyPr/>
          <a:lstStyle/>
          <a:p>
            <a:pPr>
              <a:lnSpc>
                <a:spcPct val="100000"/>
              </a:lnSpc>
            </a:pPr>
            <a:r>
              <a:rPr lang="en-US" altLang="en-US" dirty="0"/>
              <a:t>For instance, if</a:t>
            </a:r>
          </a:p>
        </p:txBody>
      </p:sp>
      <p:graphicFrame>
        <p:nvGraphicFramePr>
          <p:cNvPr id="12" name="Content Placeholder 11" descr="(d p)∕(d t) = 0.02 P&#10;">
            <a:extLst>
              <a:ext uri="{FF2B5EF4-FFF2-40B4-BE49-F238E27FC236}">
                <a16:creationId xmlns="" xmlns:a16="http://schemas.microsoft.com/office/drawing/2014/main" id="{046E5B7C-FA64-4A8B-9076-5FDF05AE8AAD}"/>
              </a:ext>
            </a:extLst>
          </p:cNvPr>
          <p:cNvGraphicFramePr>
            <a:graphicFrameLocks noGrp="1" noChangeAspect="1"/>
          </p:cNvGraphicFramePr>
          <p:nvPr>
            <p:ph sz="quarter" idx="24"/>
            <p:extLst>
              <p:ext uri="{D42A27DB-BD31-4B8C-83A1-F6EECF244321}">
                <p14:modId xmlns:p14="http://schemas.microsoft.com/office/powerpoint/2010/main" val="3758413361"/>
              </p:ext>
            </p:extLst>
          </p:nvPr>
        </p:nvGraphicFramePr>
        <p:xfrm>
          <a:off x="5256213" y="1755775"/>
          <a:ext cx="1584325" cy="723900"/>
        </p:xfrm>
        <a:graphic>
          <a:graphicData uri="http://schemas.openxmlformats.org/presentationml/2006/ole">
            <mc:AlternateContent xmlns:mc="http://schemas.openxmlformats.org/markup-compatibility/2006">
              <mc:Choice xmlns:v="urn:schemas-microsoft-com:vml" Requires="v">
                <p:oleObj spid="_x0000_s516226" name="Equation" r:id="rId3" imgW="1612800" imgH="736560" progId="Equation.DSMT4">
                  <p:embed/>
                </p:oleObj>
              </mc:Choice>
              <mc:Fallback>
                <p:oleObj name="Equation" r:id="rId3" imgW="1612800" imgH="736560" progId="Equation.DSMT4">
                  <p:embed/>
                  <p:pic>
                    <p:nvPicPr>
                      <p:cNvPr id="0" name="Picture 76" descr="(dp)/(dt) = 0.02P&#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6213" y="1755775"/>
                        <a:ext cx="1584325"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059E3A92-CFB3-4B15-8431-6BE784F20005}"/>
              </a:ext>
            </a:extLst>
          </p:cNvPr>
          <p:cNvSpPr>
            <a:spLocks noGrp="1"/>
          </p:cNvSpPr>
          <p:nvPr>
            <p:ph sz="quarter" idx="25"/>
          </p:nvPr>
        </p:nvSpPr>
        <p:spPr>
          <a:xfrm>
            <a:off x="736600" y="2840295"/>
            <a:ext cx="10712450" cy="1260650"/>
          </a:xfrm>
        </p:spPr>
        <p:txBody>
          <a:bodyPr/>
          <a:lstStyle/>
          <a:p>
            <a:pPr>
              <a:lnSpc>
                <a:spcPct val="100000"/>
              </a:lnSpc>
            </a:pPr>
            <a:r>
              <a:rPr lang="en-US" altLang="en-US" dirty="0"/>
              <a:t>and </a:t>
            </a:r>
            <a:r>
              <a:rPr lang="en-US" altLang="en-US" i="1" dirty="0"/>
              <a:t>t </a:t>
            </a:r>
            <a:r>
              <a:rPr lang="en-US" altLang="en-US" dirty="0"/>
              <a:t>is measured in years, then the relative growth rate is </a:t>
            </a:r>
            <a:r>
              <a:rPr lang="en-US" altLang="en-US" i="1" dirty="0"/>
              <a:t>k </a:t>
            </a:r>
            <a:r>
              <a:rPr lang="en-US" altLang="en-US" dirty="0"/>
              <a:t>= 0.02 and the population grows at a relative rate of 2% per year.</a:t>
            </a:r>
          </a:p>
          <a:p>
            <a:pPr>
              <a:lnSpc>
                <a:spcPct val="100000"/>
              </a:lnSpc>
            </a:pPr>
            <a:r>
              <a:rPr lang="en-US" altLang="en-US" dirty="0"/>
              <a:t>If the population at time 0 is </a:t>
            </a:r>
            <a:r>
              <a:rPr lang="en-US" altLang="en-US" i="1" dirty="0"/>
              <a:t>P</a:t>
            </a:r>
            <a:r>
              <a:rPr lang="en-US" altLang="en-US" baseline="-25000" dirty="0"/>
              <a:t>0</a:t>
            </a:r>
            <a:r>
              <a:rPr lang="en-US" altLang="en-US" dirty="0"/>
              <a:t>, then the expression for the population is</a:t>
            </a:r>
          </a:p>
        </p:txBody>
      </p:sp>
      <p:graphicFrame>
        <p:nvGraphicFramePr>
          <p:cNvPr id="14" name="Content Placeholder 13" descr="P(t) = P_0 e^(0.02 t)">
            <a:extLst>
              <a:ext uri="{FF2B5EF4-FFF2-40B4-BE49-F238E27FC236}">
                <a16:creationId xmlns="" xmlns:a16="http://schemas.microsoft.com/office/drawing/2014/main" id="{969A1870-3D78-43FC-9F7F-886AA25A7277}"/>
              </a:ext>
            </a:extLst>
          </p:cNvPr>
          <p:cNvGraphicFramePr>
            <a:graphicFrameLocks noGrp="1" noChangeAspect="1"/>
          </p:cNvGraphicFramePr>
          <p:nvPr>
            <p:ph sz="quarter" idx="26"/>
            <p:extLst>
              <p:ext uri="{D42A27DB-BD31-4B8C-83A1-F6EECF244321}">
                <p14:modId xmlns:p14="http://schemas.microsoft.com/office/powerpoint/2010/main" val="1592048612"/>
              </p:ext>
            </p:extLst>
          </p:nvPr>
        </p:nvGraphicFramePr>
        <p:xfrm>
          <a:off x="4986338" y="4246085"/>
          <a:ext cx="1854200" cy="457200"/>
        </p:xfrm>
        <a:graphic>
          <a:graphicData uri="http://schemas.openxmlformats.org/presentationml/2006/ole">
            <mc:AlternateContent xmlns:mc="http://schemas.openxmlformats.org/markup-compatibility/2006">
              <mc:Choice xmlns:v="urn:schemas-microsoft-com:vml" Requires="v">
                <p:oleObj spid="_x0000_s516227" name="Equation" r:id="rId5" imgW="1854000" imgH="457200" progId="Equation.DSMT4">
                  <p:embed/>
                </p:oleObj>
              </mc:Choice>
              <mc:Fallback>
                <p:oleObj name="Equation" r:id="rId5" imgW="1854000" imgH="457200" progId="Equation.DSMT4">
                  <p:embed/>
                  <p:pic>
                    <p:nvPicPr>
                      <p:cNvPr id="0" name="Picture 77" descr="P(t) = P_0 e^0.02 t"/>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86338" y="4246085"/>
                        <a:ext cx="1854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07112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28542413-5FB3-4319-8E8F-6BEA4F77EBAF}"/>
              </a:ext>
            </a:extLst>
          </p:cNvPr>
          <p:cNvSpPr>
            <a:spLocks noGrp="1"/>
          </p:cNvSpPr>
          <p:nvPr>
            <p:ph type="title"/>
          </p:nvPr>
        </p:nvSpPr>
        <p:spPr>
          <a:xfrm>
            <a:off x="841248" y="380891"/>
            <a:ext cx="10515600" cy="672105"/>
          </a:xfrm>
        </p:spPr>
        <p:txBody>
          <a:bodyPr/>
          <a:lstStyle/>
          <a:p>
            <a:r>
              <a:rPr lang="en-US" altLang="en-US" dirty="0"/>
              <a:t>Example </a:t>
            </a:r>
            <a:r>
              <a:rPr lang="en-US" altLang="en-US" dirty="0" smtClean="0"/>
              <a:t>1</a:t>
            </a:r>
            <a:endParaRPr lang="en-US" dirty="0"/>
          </a:p>
        </p:txBody>
      </p:sp>
      <p:sp>
        <p:nvSpPr>
          <p:cNvPr id="3" name="Text Placeholder 2">
            <a:extLst>
              <a:ext uri="{FF2B5EF4-FFF2-40B4-BE49-F238E27FC236}">
                <a16:creationId xmlns="" xmlns:a16="http://schemas.microsoft.com/office/drawing/2014/main" id="{DF4B7CA8-0D63-4900-85D2-6FA40A74CAF1}"/>
              </a:ext>
            </a:extLst>
          </p:cNvPr>
          <p:cNvSpPr>
            <a:spLocks noGrp="1"/>
          </p:cNvSpPr>
          <p:nvPr>
            <p:ph type="body" sz="quarter" idx="15"/>
          </p:nvPr>
        </p:nvSpPr>
        <p:spPr>
          <a:xfrm>
            <a:off x="743576" y="1289684"/>
            <a:ext cx="10711543" cy="3775802"/>
          </a:xfrm>
        </p:spPr>
        <p:txBody>
          <a:bodyPr/>
          <a:lstStyle/>
          <a:p>
            <a:pPr>
              <a:lnSpc>
                <a:spcPct val="100000"/>
              </a:lnSpc>
              <a:tabLst>
                <a:tab pos="457200" algn="l"/>
                <a:tab pos="1371600" algn="l"/>
                <a:tab pos="1547813" algn="l"/>
              </a:tabLst>
            </a:pPr>
            <a:r>
              <a:rPr lang="en-US" altLang="en-US" dirty="0"/>
              <a:t>Use the fact that the world population was 2560 million in 19</a:t>
            </a:r>
            <a:r>
              <a:rPr lang="en-US" altLang="en-US" sz="100" dirty="0"/>
              <a:t> </a:t>
            </a:r>
            <a:r>
              <a:rPr lang="en-US" altLang="en-US" dirty="0"/>
              <a:t>50 and 3040 million in 19</a:t>
            </a:r>
            <a:r>
              <a:rPr lang="en-US" altLang="en-US" sz="100" dirty="0"/>
              <a:t> </a:t>
            </a:r>
            <a:r>
              <a:rPr lang="en-US" altLang="en-US" dirty="0"/>
              <a:t>60 to model the population of the world in the second half of the 20th century. (Assume that the growth rate is proportional to the population size.) What is the relative growth rate? Use the model to estimate the world population in 19</a:t>
            </a:r>
            <a:r>
              <a:rPr lang="en-US" altLang="en-US" sz="100" dirty="0"/>
              <a:t> </a:t>
            </a:r>
            <a:r>
              <a:rPr lang="en-US" altLang="en-US" dirty="0"/>
              <a:t>93 and to predict the population in the year </a:t>
            </a:r>
            <a:r>
              <a:rPr lang="en-US" altLang="en-US" dirty="0" smtClean="0"/>
              <a:t>2025.</a:t>
            </a:r>
          </a:p>
          <a:p>
            <a:pPr>
              <a:lnSpc>
                <a:spcPct val="100000"/>
              </a:lnSpc>
              <a:tabLst>
                <a:tab pos="457200" algn="l"/>
                <a:tab pos="1371600" algn="l"/>
                <a:tab pos="1547813" algn="l"/>
              </a:tabLst>
            </a:pPr>
            <a:endParaRPr lang="en-US" altLang="en-US" dirty="0"/>
          </a:p>
          <a:p>
            <a:pPr>
              <a:lnSpc>
                <a:spcPct val="100000"/>
              </a:lnSpc>
              <a:tabLst>
                <a:tab pos="457200" algn="l"/>
                <a:tab pos="1371600" algn="l"/>
                <a:tab pos="1547813" algn="l"/>
              </a:tabLst>
            </a:pPr>
            <a:r>
              <a:rPr lang="en-US" altLang="en-US" dirty="0" smtClean="0">
                <a:solidFill>
                  <a:srgbClr val="0079C2"/>
                </a:solidFill>
              </a:rPr>
              <a:t>Solution:</a:t>
            </a:r>
          </a:p>
          <a:p>
            <a:pPr>
              <a:lnSpc>
                <a:spcPct val="100000"/>
              </a:lnSpc>
              <a:tabLst>
                <a:tab pos="457200" algn="l"/>
                <a:tab pos="1371600" algn="l"/>
                <a:tab pos="1547813" algn="l"/>
              </a:tabLst>
            </a:pPr>
            <a:r>
              <a:rPr lang="en-US" altLang="en-US" dirty="0" smtClean="0"/>
              <a:t>We measure the time </a:t>
            </a:r>
            <a:r>
              <a:rPr lang="en-US" altLang="en-US" i="1" dirty="0" smtClean="0"/>
              <a:t>t </a:t>
            </a:r>
            <a:r>
              <a:rPr lang="en-US" altLang="en-US" dirty="0" smtClean="0"/>
              <a:t>in years and let </a:t>
            </a:r>
            <a:r>
              <a:rPr lang="en-US" altLang="en-US" i="1" dirty="0" smtClean="0"/>
              <a:t>t </a:t>
            </a:r>
            <a:r>
              <a:rPr lang="en-US" altLang="en-US" dirty="0" smtClean="0"/>
              <a:t>= 0 in the year 19</a:t>
            </a:r>
            <a:r>
              <a:rPr lang="en-US" altLang="en-US" sz="100" dirty="0" smtClean="0"/>
              <a:t> </a:t>
            </a:r>
            <a:r>
              <a:rPr lang="en-US" altLang="en-US" dirty="0" smtClean="0"/>
              <a:t>50.</a:t>
            </a:r>
            <a:endParaRPr lang="en-US" altLang="en-US" dirty="0"/>
          </a:p>
        </p:txBody>
      </p:sp>
    </p:spTree>
    <p:extLst>
      <p:ext uri="{BB962C8B-B14F-4D97-AF65-F5344CB8AC3E}">
        <p14:creationId xmlns:p14="http://schemas.microsoft.com/office/powerpoint/2010/main" val="8600755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542413-5FB3-4319-8E8F-6BEA4F77EBAF}"/>
              </a:ext>
            </a:extLst>
          </p:cNvPr>
          <p:cNvSpPr>
            <a:spLocks noGrp="1"/>
          </p:cNvSpPr>
          <p:nvPr>
            <p:ph type="title"/>
          </p:nvPr>
        </p:nvSpPr>
        <p:spPr/>
        <p:txBody>
          <a:bodyPr/>
          <a:lstStyle/>
          <a:p>
            <a:r>
              <a:rPr lang="en-US" altLang="en-US" dirty="0"/>
              <a:t>Example 1 – Solution</a:t>
            </a:r>
            <a:r>
              <a:rPr lang="en-US" altLang="en-US" i="1" dirty="0"/>
              <a:t> </a:t>
            </a:r>
            <a:r>
              <a:rPr lang="en-US" altLang="en-US" b="0" dirty="0"/>
              <a:t>(1 of 3)</a:t>
            </a:r>
            <a:endParaRPr lang="en-US" dirty="0"/>
          </a:p>
        </p:txBody>
      </p:sp>
      <p:sp>
        <p:nvSpPr>
          <p:cNvPr id="3" name="Content Placeholder 2">
            <a:extLst>
              <a:ext uri="{FF2B5EF4-FFF2-40B4-BE49-F238E27FC236}">
                <a16:creationId xmlns="" xmlns:a16="http://schemas.microsoft.com/office/drawing/2014/main" id="{F41D32EE-BE55-4DE0-B0C4-64B2A80D34A7}"/>
              </a:ext>
            </a:extLst>
          </p:cNvPr>
          <p:cNvSpPr>
            <a:spLocks noGrp="1"/>
          </p:cNvSpPr>
          <p:nvPr>
            <p:ph sz="quarter" idx="23"/>
          </p:nvPr>
        </p:nvSpPr>
        <p:spPr>
          <a:xfrm>
            <a:off x="736600" y="1289049"/>
            <a:ext cx="10457873" cy="656813"/>
          </a:xfrm>
        </p:spPr>
        <p:txBody>
          <a:bodyPr/>
          <a:lstStyle/>
          <a:p>
            <a:pPr>
              <a:lnSpc>
                <a:spcPct val="100000"/>
              </a:lnSpc>
              <a:spcAft>
                <a:spcPts val="600"/>
              </a:spcAft>
            </a:pPr>
            <a:r>
              <a:rPr lang="en-US" altLang="en-US" dirty="0"/>
              <a:t>We measure the population </a:t>
            </a:r>
            <a:r>
              <a:rPr lang="en-US" altLang="en-US" i="1" dirty="0"/>
              <a:t>P</a:t>
            </a:r>
            <a:r>
              <a:rPr lang="en-US" altLang="en-US" sz="400" dirty="0"/>
              <a:t> </a:t>
            </a:r>
            <a:r>
              <a:rPr lang="en-US" altLang="en-US" dirty="0"/>
              <a:t>(</a:t>
            </a:r>
            <a:r>
              <a:rPr lang="en-US" altLang="en-US" i="1" dirty="0"/>
              <a:t>t</a:t>
            </a:r>
            <a:r>
              <a:rPr lang="en-US" altLang="en-US" dirty="0"/>
              <a:t>) in millions of people. Then </a:t>
            </a:r>
            <a:r>
              <a:rPr lang="en-US" altLang="en-US" i="1" dirty="0"/>
              <a:t>P</a:t>
            </a:r>
            <a:r>
              <a:rPr lang="en-US" altLang="en-US" sz="400" dirty="0"/>
              <a:t> </a:t>
            </a:r>
            <a:r>
              <a:rPr lang="en-US" altLang="en-US" dirty="0"/>
              <a:t>(0) = 2560 and </a:t>
            </a:r>
            <a:r>
              <a:rPr lang="en-US" altLang="en-US" i="1" dirty="0"/>
              <a:t>P</a:t>
            </a:r>
            <a:r>
              <a:rPr lang="en-US" altLang="en-US" sz="400" dirty="0"/>
              <a:t> </a:t>
            </a:r>
            <a:r>
              <a:rPr lang="en-US" altLang="en-US" dirty="0"/>
              <a:t>(10) = 3040.</a:t>
            </a:r>
          </a:p>
        </p:txBody>
      </p:sp>
      <p:sp>
        <p:nvSpPr>
          <p:cNvPr id="4" name="Content Placeholder 3">
            <a:extLst>
              <a:ext uri="{FF2B5EF4-FFF2-40B4-BE49-F238E27FC236}">
                <a16:creationId xmlns="" xmlns:a16="http://schemas.microsoft.com/office/drawing/2014/main" id="{3A3AFEC2-21F5-482E-8E00-E6374C141019}"/>
              </a:ext>
            </a:extLst>
          </p:cNvPr>
          <p:cNvSpPr>
            <a:spLocks noGrp="1"/>
          </p:cNvSpPr>
          <p:nvPr>
            <p:ph sz="quarter" idx="24"/>
          </p:nvPr>
        </p:nvSpPr>
        <p:spPr>
          <a:xfrm>
            <a:off x="736600" y="2196731"/>
            <a:ext cx="3820652" cy="334963"/>
          </a:xfrm>
        </p:spPr>
        <p:txBody>
          <a:bodyPr/>
          <a:lstStyle/>
          <a:p>
            <a:r>
              <a:rPr lang="en-US" altLang="en-US" dirty="0"/>
              <a:t>Since we are assuming that</a:t>
            </a:r>
            <a:endParaRPr lang="en-US" dirty="0"/>
          </a:p>
        </p:txBody>
      </p:sp>
      <p:graphicFrame>
        <p:nvGraphicFramePr>
          <p:cNvPr id="12" name="Content Placeholder 11" descr="(d P∕d t) = k P,">
            <a:extLst>
              <a:ext uri="{FF2B5EF4-FFF2-40B4-BE49-F238E27FC236}">
                <a16:creationId xmlns="" xmlns:a16="http://schemas.microsoft.com/office/drawing/2014/main" id="{9D194F6F-E902-4645-93D1-8DF83A8D0C8C}"/>
              </a:ext>
            </a:extLst>
          </p:cNvPr>
          <p:cNvGraphicFramePr>
            <a:graphicFrameLocks noGrp="1" noChangeAspect="1"/>
          </p:cNvGraphicFramePr>
          <p:nvPr>
            <p:ph sz="quarter" idx="25"/>
            <p:extLst>
              <p:ext uri="{D42A27DB-BD31-4B8C-83A1-F6EECF244321}">
                <p14:modId xmlns:p14="http://schemas.microsoft.com/office/powerpoint/2010/main" val="2895647932"/>
              </p:ext>
            </p:extLst>
          </p:nvPr>
        </p:nvGraphicFramePr>
        <p:xfrm>
          <a:off x="4575175" y="1993900"/>
          <a:ext cx="1212850" cy="725488"/>
        </p:xfrm>
        <a:graphic>
          <a:graphicData uri="http://schemas.openxmlformats.org/presentationml/2006/ole">
            <mc:AlternateContent xmlns:mc="http://schemas.openxmlformats.org/markup-compatibility/2006">
              <mc:Choice xmlns:v="urn:schemas-microsoft-com:vml" Requires="v">
                <p:oleObj spid="_x0000_s517383" name="Equation" r:id="rId3" imgW="1231560" imgH="736560" progId="Equation.DSMT4">
                  <p:embed/>
                </p:oleObj>
              </mc:Choice>
              <mc:Fallback>
                <p:oleObj name="Equation" r:id="rId3" imgW="1231560" imgH="736560" progId="Equation.DSMT4">
                  <p:embed/>
                  <p:pic>
                    <p:nvPicPr>
                      <p:cNvPr id="0" name="Picture 155" descr="(dP/dt) = kP"/>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5175" y="1993900"/>
                        <a:ext cx="1212850" cy="725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a:extLst>
              <a:ext uri="{FF2B5EF4-FFF2-40B4-BE49-F238E27FC236}">
                <a16:creationId xmlns="" xmlns:a16="http://schemas.microsoft.com/office/drawing/2014/main" id="{CF1FFCD1-E493-48CD-A8E8-9D406ED3C383}"/>
              </a:ext>
            </a:extLst>
          </p:cNvPr>
          <p:cNvSpPr>
            <a:spLocks noGrp="1"/>
          </p:cNvSpPr>
          <p:nvPr>
            <p:ph sz="quarter" idx="26"/>
          </p:nvPr>
        </p:nvSpPr>
        <p:spPr>
          <a:xfrm>
            <a:off x="5823927" y="2189106"/>
            <a:ext cx="2332723" cy="301628"/>
          </a:xfrm>
        </p:spPr>
        <p:txBody>
          <a:bodyPr/>
          <a:lstStyle/>
          <a:p>
            <a:r>
              <a:rPr lang="en-US" altLang="en-US" dirty="0"/>
              <a:t>Theorem 2 gives</a:t>
            </a:r>
            <a:endParaRPr lang="en-US" dirty="0"/>
          </a:p>
        </p:txBody>
      </p:sp>
      <p:graphicFrame>
        <p:nvGraphicFramePr>
          <p:cNvPr id="14" name="Content Placeholder 13" descr="P(t) = P(0) e^(k t) = 2560 e^(k t)">
            <a:extLst>
              <a:ext uri="{FF2B5EF4-FFF2-40B4-BE49-F238E27FC236}">
                <a16:creationId xmlns="" xmlns:a16="http://schemas.microsoft.com/office/drawing/2014/main" id="{EC6010CC-9997-4D5D-A15C-6578AB8EB2FC}"/>
              </a:ext>
            </a:extLst>
          </p:cNvPr>
          <p:cNvGraphicFramePr>
            <a:graphicFrameLocks noGrp="1" noChangeAspect="1"/>
          </p:cNvGraphicFramePr>
          <p:nvPr>
            <p:ph sz="quarter" idx="27"/>
            <p:extLst>
              <p:ext uri="{D42A27DB-BD31-4B8C-83A1-F6EECF244321}">
                <p14:modId xmlns:p14="http://schemas.microsoft.com/office/powerpoint/2010/main" val="4132200526"/>
              </p:ext>
            </p:extLst>
          </p:nvPr>
        </p:nvGraphicFramePr>
        <p:xfrm>
          <a:off x="4413250" y="3070225"/>
          <a:ext cx="3365500" cy="457200"/>
        </p:xfrm>
        <a:graphic>
          <a:graphicData uri="http://schemas.openxmlformats.org/presentationml/2006/ole">
            <mc:AlternateContent xmlns:mc="http://schemas.openxmlformats.org/markup-compatibility/2006">
              <mc:Choice xmlns:v="urn:schemas-microsoft-com:vml" Requires="v">
                <p:oleObj spid="_x0000_s517384" name="Equation" r:id="rId5" imgW="3365280" imgH="457200" progId="Equation.DSMT4">
                  <p:embed/>
                </p:oleObj>
              </mc:Choice>
              <mc:Fallback>
                <p:oleObj name="Equation" r:id="rId5" imgW="3365280" imgH="457200" progId="Equation.DSMT4">
                  <p:embed/>
                  <p:pic>
                    <p:nvPicPr>
                      <p:cNvPr id="0" name="Picture 156" descr="P(t) = P(0) e^(kt) = 2560 e^kt"/>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3250" y="3070225"/>
                        <a:ext cx="33655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Content Placeholder 15" descr="P(10) = 2560 e^(10 k) = 3040">
            <a:extLst>
              <a:ext uri="{FF2B5EF4-FFF2-40B4-BE49-F238E27FC236}">
                <a16:creationId xmlns="" xmlns:a16="http://schemas.microsoft.com/office/drawing/2014/main" id="{543BDE35-702B-4D6E-B57E-6A99A50906A7}"/>
              </a:ext>
            </a:extLst>
          </p:cNvPr>
          <p:cNvGraphicFramePr>
            <a:graphicFrameLocks noGrp="1" noChangeAspect="1"/>
          </p:cNvGraphicFramePr>
          <p:nvPr>
            <p:ph sz="quarter" idx="28"/>
            <p:extLst>
              <p:ext uri="{D42A27DB-BD31-4B8C-83A1-F6EECF244321}">
                <p14:modId xmlns:p14="http://schemas.microsoft.com/office/powerpoint/2010/main" val="2009597971"/>
              </p:ext>
            </p:extLst>
          </p:nvPr>
        </p:nvGraphicFramePr>
        <p:xfrm>
          <a:off x="4192588" y="3765550"/>
          <a:ext cx="3378200" cy="457200"/>
        </p:xfrm>
        <a:graphic>
          <a:graphicData uri="http://schemas.openxmlformats.org/presentationml/2006/ole">
            <mc:AlternateContent xmlns:mc="http://schemas.openxmlformats.org/markup-compatibility/2006">
              <mc:Choice xmlns:v="urn:schemas-microsoft-com:vml" Requires="v">
                <p:oleObj spid="_x0000_s517385" name="Equation" r:id="rId7" imgW="3377880" imgH="457200" progId="Equation.DSMT4">
                  <p:embed/>
                </p:oleObj>
              </mc:Choice>
              <mc:Fallback>
                <p:oleObj name="Equation" r:id="rId7" imgW="3377880" imgH="457200" progId="Equation.DSMT4">
                  <p:embed/>
                  <p:pic>
                    <p:nvPicPr>
                      <p:cNvPr id="0" name="Picture 157" descr="P(10) = 2560e^(10 k) = 3040"/>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2588" y="3765550"/>
                        <a:ext cx="3378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Content Placeholder 17" descr="k = ((1∕10) ln(3040∕2560)) approximately 0.017185">
            <a:extLst>
              <a:ext uri="{FF2B5EF4-FFF2-40B4-BE49-F238E27FC236}">
                <a16:creationId xmlns="" xmlns:a16="http://schemas.microsoft.com/office/drawing/2014/main" id="{91B31163-ECBC-458E-86B0-8D805B15FDD4}"/>
              </a:ext>
            </a:extLst>
          </p:cNvPr>
          <p:cNvGraphicFramePr>
            <a:graphicFrameLocks noGrp="1" noChangeAspect="1"/>
          </p:cNvGraphicFramePr>
          <p:nvPr>
            <p:ph sz="quarter" idx="29"/>
            <p:extLst>
              <p:ext uri="{D42A27DB-BD31-4B8C-83A1-F6EECF244321}">
                <p14:modId xmlns:p14="http://schemas.microsoft.com/office/powerpoint/2010/main" val="4291390502"/>
              </p:ext>
            </p:extLst>
          </p:nvPr>
        </p:nvGraphicFramePr>
        <p:xfrm>
          <a:off x="4846638" y="4395788"/>
          <a:ext cx="3508375" cy="731837"/>
        </p:xfrm>
        <a:graphic>
          <a:graphicData uri="http://schemas.openxmlformats.org/presentationml/2006/ole">
            <mc:AlternateContent xmlns:mc="http://schemas.openxmlformats.org/markup-compatibility/2006">
              <mc:Choice xmlns:v="urn:schemas-microsoft-com:vml" Requires="v">
                <p:oleObj spid="_x0000_s517386" name="Equation" r:id="rId9" imgW="3530520" imgH="736560" progId="Equation.DSMT4">
                  <p:embed/>
                </p:oleObj>
              </mc:Choice>
              <mc:Fallback>
                <p:oleObj name="Equation" r:id="rId9" imgW="3530520" imgH="736560" progId="Equation.DSMT4">
                  <p:embed/>
                  <p:pic>
                    <p:nvPicPr>
                      <p:cNvPr id="0" name="Picture 158" descr="k = ((1/10)ln(3040/2560)) approximately 0.017185&#10;"/>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46638" y="4395788"/>
                        <a:ext cx="3508375" cy="731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867951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B67998-3F5C-4EF5-BEAE-8C7F3F548B73}"/>
              </a:ext>
            </a:extLst>
          </p:cNvPr>
          <p:cNvSpPr>
            <a:spLocks noGrp="1"/>
          </p:cNvSpPr>
          <p:nvPr>
            <p:ph type="title"/>
          </p:nvPr>
        </p:nvSpPr>
        <p:spPr>
          <a:xfrm>
            <a:off x="838200" y="384048"/>
            <a:ext cx="10515600" cy="570430"/>
          </a:xfrm>
        </p:spPr>
        <p:txBody>
          <a:bodyPr/>
          <a:lstStyle/>
          <a:p>
            <a:r>
              <a:rPr lang="en-US" altLang="en-US" dirty="0"/>
              <a:t>Example 1 – Solution</a:t>
            </a:r>
            <a:r>
              <a:rPr lang="en-US" altLang="en-US" i="1" dirty="0"/>
              <a:t> </a:t>
            </a:r>
            <a:r>
              <a:rPr lang="en-US" altLang="en-US" b="0" dirty="0"/>
              <a:t>(2 of 3)</a:t>
            </a:r>
            <a:endParaRPr lang="en-US" b="0" dirty="0"/>
          </a:p>
        </p:txBody>
      </p:sp>
      <p:sp>
        <p:nvSpPr>
          <p:cNvPr id="3" name="Content Placeholder 2">
            <a:extLst>
              <a:ext uri="{FF2B5EF4-FFF2-40B4-BE49-F238E27FC236}">
                <a16:creationId xmlns="" xmlns:a16="http://schemas.microsoft.com/office/drawing/2014/main" id="{06AC4BBF-8F24-4953-857C-D6CFE4BFAF32}"/>
              </a:ext>
            </a:extLst>
          </p:cNvPr>
          <p:cNvSpPr>
            <a:spLocks noGrp="1"/>
          </p:cNvSpPr>
          <p:nvPr>
            <p:ph sz="quarter" idx="23"/>
          </p:nvPr>
        </p:nvSpPr>
        <p:spPr>
          <a:xfrm>
            <a:off x="736600" y="1289050"/>
            <a:ext cx="10718800" cy="373495"/>
          </a:xfrm>
        </p:spPr>
        <p:txBody>
          <a:bodyPr/>
          <a:lstStyle/>
          <a:p>
            <a:pPr>
              <a:lnSpc>
                <a:spcPct val="100000"/>
              </a:lnSpc>
            </a:pPr>
            <a:r>
              <a:rPr lang="en-US" altLang="en-US" dirty="0"/>
              <a:t>The relative growth rate is about 1.7% per year and the model is</a:t>
            </a:r>
          </a:p>
        </p:txBody>
      </p:sp>
      <p:graphicFrame>
        <p:nvGraphicFramePr>
          <p:cNvPr id="12" name="Content Placeholder 11" descr="P(t) = 2560 e^(0.017185 t)">
            <a:extLst>
              <a:ext uri="{FF2B5EF4-FFF2-40B4-BE49-F238E27FC236}">
                <a16:creationId xmlns="" xmlns:a16="http://schemas.microsoft.com/office/drawing/2014/main" id="{B9520FA7-1562-4A1D-9A95-0BE88A6ABAC4}"/>
              </a:ext>
            </a:extLst>
          </p:cNvPr>
          <p:cNvGraphicFramePr>
            <a:graphicFrameLocks noGrp="1" noChangeAspect="1"/>
          </p:cNvGraphicFramePr>
          <p:nvPr>
            <p:ph sz="quarter" idx="24"/>
            <p:extLst>
              <p:ext uri="{D42A27DB-BD31-4B8C-83A1-F6EECF244321}">
                <p14:modId xmlns:p14="http://schemas.microsoft.com/office/powerpoint/2010/main" val="3226589308"/>
              </p:ext>
            </p:extLst>
          </p:nvPr>
        </p:nvGraphicFramePr>
        <p:xfrm>
          <a:off x="4792663" y="1778000"/>
          <a:ext cx="2598737" cy="441325"/>
        </p:xfrm>
        <a:graphic>
          <a:graphicData uri="http://schemas.openxmlformats.org/presentationml/2006/ole">
            <mc:AlternateContent xmlns:mc="http://schemas.openxmlformats.org/markup-compatibility/2006">
              <mc:Choice xmlns:v="urn:schemas-microsoft-com:vml" Requires="v">
                <p:oleObj spid="_x0000_s518342" name="Equation" r:id="rId3" imgW="2692080" imgH="457200" progId="Equation.DSMT4">
                  <p:embed/>
                </p:oleObj>
              </mc:Choice>
              <mc:Fallback>
                <p:oleObj name="Equation" r:id="rId3" imgW="2692080" imgH="457200" progId="Equation.DSMT4">
                  <p:embed/>
                  <p:pic>
                    <p:nvPicPr>
                      <p:cNvPr id="0" name="Picture 117" descr="P(t) = 2560 e^0.017185 t"/>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2663" y="1778000"/>
                        <a:ext cx="2598737"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60116750-020A-4823-A1B1-B3649C1AD998}"/>
              </a:ext>
            </a:extLst>
          </p:cNvPr>
          <p:cNvSpPr>
            <a:spLocks noGrp="1"/>
          </p:cNvSpPr>
          <p:nvPr>
            <p:ph sz="quarter" idx="25"/>
          </p:nvPr>
        </p:nvSpPr>
        <p:spPr>
          <a:xfrm>
            <a:off x="736600" y="2406879"/>
            <a:ext cx="10712450" cy="356730"/>
          </a:xfrm>
        </p:spPr>
        <p:txBody>
          <a:bodyPr/>
          <a:lstStyle/>
          <a:p>
            <a:r>
              <a:rPr lang="en-US" altLang="en-US" dirty="0"/>
              <a:t>We estimate that the world population in 19</a:t>
            </a:r>
            <a:r>
              <a:rPr lang="en-US" altLang="en-US" sz="100" dirty="0"/>
              <a:t> </a:t>
            </a:r>
            <a:r>
              <a:rPr lang="en-US" altLang="en-US" dirty="0"/>
              <a:t>93 was</a:t>
            </a:r>
          </a:p>
        </p:txBody>
      </p:sp>
      <p:graphicFrame>
        <p:nvGraphicFramePr>
          <p:cNvPr id="14" name="Content Placeholder 13" descr="P(43) = 2560 e^(0.017185(43)) approximately 5360 million">
            <a:extLst>
              <a:ext uri="{FF2B5EF4-FFF2-40B4-BE49-F238E27FC236}">
                <a16:creationId xmlns="" xmlns:a16="http://schemas.microsoft.com/office/drawing/2014/main" id="{A4754BC3-489B-4D0C-B7E8-62DA3711AECF}"/>
              </a:ext>
            </a:extLst>
          </p:cNvPr>
          <p:cNvGraphicFramePr>
            <a:graphicFrameLocks noGrp="1" noChangeAspect="1"/>
          </p:cNvGraphicFramePr>
          <p:nvPr>
            <p:ph sz="quarter" idx="26"/>
            <p:extLst>
              <p:ext uri="{D42A27DB-BD31-4B8C-83A1-F6EECF244321}">
                <p14:modId xmlns:p14="http://schemas.microsoft.com/office/powerpoint/2010/main" val="3518026163"/>
              </p:ext>
            </p:extLst>
          </p:nvPr>
        </p:nvGraphicFramePr>
        <p:xfrm>
          <a:off x="3573463" y="2967038"/>
          <a:ext cx="5045075" cy="485775"/>
        </p:xfrm>
        <a:graphic>
          <a:graphicData uri="http://schemas.openxmlformats.org/presentationml/2006/ole">
            <mc:AlternateContent xmlns:mc="http://schemas.openxmlformats.org/markup-compatibility/2006">
              <mc:Choice xmlns:v="urn:schemas-microsoft-com:vml" Requires="v">
                <p:oleObj spid="_x0000_s518343" name="Equation" r:id="rId5" imgW="5143320" imgH="495000" progId="Equation.DSMT4">
                  <p:embed/>
                </p:oleObj>
              </mc:Choice>
              <mc:Fallback>
                <p:oleObj name="Equation" r:id="rId5" imgW="5143320" imgH="495000" progId="Equation.DSMT4">
                  <p:embed/>
                  <p:pic>
                    <p:nvPicPr>
                      <p:cNvPr id="0" name="Picture 118" descr="P(43) = 2560 e^0.017185(43) approximately 5360 million"/>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3463" y="2967038"/>
                        <a:ext cx="5045075"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a:extLst>
              <a:ext uri="{FF2B5EF4-FFF2-40B4-BE49-F238E27FC236}">
                <a16:creationId xmlns="" xmlns:a16="http://schemas.microsoft.com/office/drawing/2014/main" id="{EC5856BA-A380-468C-8A4E-3CCC394077EF}"/>
              </a:ext>
            </a:extLst>
          </p:cNvPr>
          <p:cNvSpPr>
            <a:spLocks noGrp="1"/>
          </p:cNvSpPr>
          <p:nvPr>
            <p:ph sz="quarter" idx="27"/>
          </p:nvPr>
        </p:nvSpPr>
        <p:spPr>
          <a:xfrm>
            <a:off x="736600" y="3998035"/>
            <a:ext cx="10718800" cy="342042"/>
          </a:xfrm>
        </p:spPr>
        <p:txBody>
          <a:bodyPr/>
          <a:lstStyle/>
          <a:p>
            <a:r>
              <a:rPr lang="en-US" altLang="en-US" dirty="0"/>
              <a:t>The model predicts that the population in </a:t>
            </a:r>
            <a:r>
              <a:rPr lang="en-US" altLang="en-US" dirty="0" smtClean="0"/>
              <a:t>2025 </a:t>
            </a:r>
            <a:r>
              <a:rPr lang="en-US" altLang="en-US" dirty="0"/>
              <a:t>will be</a:t>
            </a:r>
          </a:p>
        </p:txBody>
      </p:sp>
      <p:graphicFrame>
        <p:nvGraphicFramePr>
          <p:cNvPr id="16" name="Content Placeholder 15" descr="P(75) = 2560 e^(0.017185(75)) approximately 9289 million">
            <a:extLst>
              <a:ext uri="{FF2B5EF4-FFF2-40B4-BE49-F238E27FC236}">
                <a16:creationId xmlns="" xmlns:a16="http://schemas.microsoft.com/office/drawing/2014/main" id="{DBDCCA6E-8605-46BE-938D-E2591AC28D6A}"/>
              </a:ext>
            </a:extLst>
          </p:cNvPr>
          <p:cNvGraphicFramePr>
            <a:graphicFrameLocks noGrp="1" noChangeAspect="1"/>
          </p:cNvGraphicFramePr>
          <p:nvPr>
            <p:ph sz="quarter" idx="28"/>
            <p:extLst>
              <p:ext uri="{D42A27DB-BD31-4B8C-83A1-F6EECF244321}">
                <p14:modId xmlns:p14="http://schemas.microsoft.com/office/powerpoint/2010/main" val="1507389777"/>
              </p:ext>
            </p:extLst>
          </p:nvPr>
        </p:nvGraphicFramePr>
        <p:xfrm>
          <a:off x="3495675" y="4534802"/>
          <a:ext cx="5194300" cy="495300"/>
        </p:xfrm>
        <a:graphic>
          <a:graphicData uri="http://schemas.openxmlformats.org/presentationml/2006/ole">
            <mc:AlternateContent xmlns:mc="http://schemas.openxmlformats.org/markup-compatibility/2006">
              <mc:Choice xmlns:v="urn:schemas-microsoft-com:vml" Requires="v">
                <p:oleObj spid="_x0000_s518344" name="Equation" r:id="rId7" imgW="5194080" imgH="495000" progId="Equation.DSMT4">
                  <p:embed/>
                </p:oleObj>
              </mc:Choice>
              <mc:Fallback>
                <p:oleObj name="Equation" r:id="rId7" imgW="5194080" imgH="495000" progId="Equation.DSMT4">
                  <p:embed/>
                  <p:pic>
                    <p:nvPicPr>
                      <p:cNvPr id="0" name="Picture 119" descr="P(70) = 2560 e^0.017185(70) approximately 8524 million"/>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5675" y="4534802"/>
                        <a:ext cx="51943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048942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28542413-5FB3-4319-8E8F-6BEA4F77EBAF}"/>
              </a:ext>
            </a:extLst>
          </p:cNvPr>
          <p:cNvSpPr>
            <a:spLocks noGrp="1"/>
          </p:cNvSpPr>
          <p:nvPr>
            <p:ph type="title"/>
          </p:nvPr>
        </p:nvSpPr>
        <p:spPr>
          <a:xfrm>
            <a:off x="841248" y="380891"/>
            <a:ext cx="10515600" cy="672105"/>
          </a:xfrm>
        </p:spPr>
        <p:txBody>
          <a:bodyPr/>
          <a:lstStyle/>
          <a:p>
            <a:r>
              <a:rPr lang="en-US" altLang="en-US" dirty="0"/>
              <a:t>Example </a:t>
            </a:r>
            <a:r>
              <a:rPr lang="en-US" altLang="en-US" dirty="0" smtClean="0"/>
              <a:t>1 – Solution (3 of 3)</a:t>
            </a:r>
            <a:endParaRPr lang="en-US" dirty="0"/>
          </a:p>
        </p:txBody>
      </p:sp>
      <p:sp>
        <p:nvSpPr>
          <p:cNvPr id="3" name="Content Placeholder 2">
            <a:extLst>
              <a:ext uri="{FF2B5EF4-FFF2-40B4-BE49-F238E27FC236}">
                <a16:creationId xmlns="" xmlns:a16="http://schemas.microsoft.com/office/drawing/2014/main" id="{C8D6CC85-EAAE-4E78-B806-D049B3BF5238}"/>
              </a:ext>
            </a:extLst>
          </p:cNvPr>
          <p:cNvSpPr>
            <a:spLocks noGrp="1"/>
          </p:cNvSpPr>
          <p:nvPr>
            <p:ph sz="quarter" idx="23"/>
          </p:nvPr>
        </p:nvSpPr>
        <p:spPr>
          <a:xfrm>
            <a:off x="736599" y="1289049"/>
            <a:ext cx="10919691" cy="989935"/>
          </a:xfrm>
        </p:spPr>
        <p:txBody>
          <a:bodyPr/>
          <a:lstStyle/>
          <a:p>
            <a:pPr>
              <a:lnSpc>
                <a:spcPct val="100000"/>
              </a:lnSpc>
              <a:spcAft>
                <a:spcPts val="600"/>
              </a:spcAft>
              <a:tabLst>
                <a:tab pos="457200" algn="l"/>
                <a:tab pos="1371600" algn="l"/>
                <a:tab pos="1547813" algn="l"/>
              </a:tabLst>
            </a:pPr>
            <a:r>
              <a:rPr lang="en-US" altLang="en-US" dirty="0"/>
              <a:t>The graph in Figure 1 shows that the model is fairly accurate to the end of the 20th century (the dots represent the actual population), so the estimate for 19</a:t>
            </a:r>
            <a:r>
              <a:rPr lang="en-US" altLang="en-US" sz="100" dirty="0"/>
              <a:t> </a:t>
            </a:r>
            <a:r>
              <a:rPr lang="en-US" altLang="en-US" dirty="0"/>
              <a:t>93 is quite reliable. But the prediction for </a:t>
            </a:r>
            <a:r>
              <a:rPr lang="en-US" altLang="en-US" dirty="0" smtClean="0"/>
              <a:t>2025 </a:t>
            </a:r>
            <a:r>
              <a:rPr lang="en-IN" dirty="0" smtClean="0"/>
              <a:t>may not be so accurate.</a:t>
            </a:r>
            <a:endParaRPr lang="en-US" altLang="en-US" dirty="0"/>
          </a:p>
        </p:txBody>
      </p:sp>
      <p:sp>
        <p:nvSpPr>
          <p:cNvPr id="9" name="Content Placeholder 4">
            <a:extLst>
              <a:ext uri="{FF2B5EF4-FFF2-40B4-BE49-F238E27FC236}">
                <a16:creationId xmlns:a16="http://schemas.microsoft.com/office/drawing/2014/main" xmlns="" id="{9C20CB9F-44A6-46EE-9C5C-CBD71C329DC3}"/>
              </a:ext>
            </a:extLst>
          </p:cNvPr>
          <p:cNvSpPr>
            <a:spLocks noGrp="1"/>
          </p:cNvSpPr>
          <p:nvPr>
            <p:ph sz="quarter" idx="4294967295"/>
          </p:nvPr>
        </p:nvSpPr>
        <p:spPr>
          <a:xfrm>
            <a:off x="4933950" y="5874144"/>
            <a:ext cx="2095500" cy="423671"/>
          </a:xfrm>
          <a:prstGeom prst="rect">
            <a:avLst/>
          </a:prstGeom>
        </p:spPr>
        <p:txBody>
          <a:bodyPr/>
          <a:lstStyle/>
          <a:p>
            <a:pPr algn="ctr">
              <a:lnSpc>
                <a:spcPct val="100000"/>
              </a:lnSpc>
            </a:pPr>
            <a:r>
              <a:rPr lang="en-US" altLang="en-US" sz="1200" b="1" dirty="0"/>
              <a:t>Figure </a:t>
            </a:r>
            <a:r>
              <a:rPr lang="en-US" altLang="en-US" sz="1200" b="1" dirty="0" smtClean="0"/>
              <a:t>1</a:t>
            </a:r>
            <a:endParaRPr lang="en-US" altLang="en-US" sz="1200" b="1" dirty="0"/>
          </a:p>
        </p:txBody>
      </p:sp>
      <p:sp>
        <p:nvSpPr>
          <p:cNvPr id="5" name="Content Placeholder 4">
            <a:extLst>
              <a:ext uri="{FF2B5EF4-FFF2-40B4-BE49-F238E27FC236}">
                <a16:creationId xmlns="" xmlns:a16="http://schemas.microsoft.com/office/drawing/2014/main" id="{2EF8599C-483A-4517-85F3-0B88C8B7F6FD}"/>
              </a:ext>
            </a:extLst>
          </p:cNvPr>
          <p:cNvSpPr>
            <a:spLocks noGrp="1"/>
          </p:cNvSpPr>
          <p:nvPr>
            <p:ph sz="quarter" idx="25"/>
          </p:nvPr>
        </p:nvSpPr>
        <p:spPr>
          <a:xfrm>
            <a:off x="2767031" y="5583792"/>
            <a:ext cx="6651589" cy="323522"/>
          </a:xfrm>
        </p:spPr>
        <p:txBody>
          <a:bodyPr/>
          <a:lstStyle/>
          <a:p>
            <a:pPr algn="ctr"/>
            <a:r>
              <a:rPr lang="en-US" altLang="en-US" sz="1400" dirty="0"/>
              <a:t>A model for world population growth in the second half of the 20th </a:t>
            </a:r>
            <a:r>
              <a:rPr lang="en-US" altLang="en-US" sz="1400" dirty="0" smtClean="0"/>
              <a:t>century</a:t>
            </a:r>
            <a:endParaRPr lang="en-US" altLang="en-US" sz="1400" b="1" dirty="0"/>
          </a:p>
        </p:txBody>
      </p:sp>
      <p:pic>
        <p:nvPicPr>
          <p:cNvPr id="8" name="Content Placeholder 7" descr="A curve labeled P = 2560 e^(0.017185 t) is graphed on the t P coordinate plane. The t-axis represents years since 1950. The P axis represents population (in millions). Six points are graphed on the first quadrant. The curve starts from the first point on the positive P-axis, passes through the second, third point and ends at the last point. The fourth and fifth points are a little above the curve.">
            <a:extLst>
              <a:ext uri="{FF2B5EF4-FFF2-40B4-BE49-F238E27FC236}">
                <a16:creationId xmlns="" xmlns:a16="http://schemas.microsoft.com/office/drawing/2014/main" id="{0C20E18C-C50F-47D3-A183-CCF8AFF72955}"/>
              </a:ext>
            </a:extLst>
          </p:cNvPr>
          <p:cNvPicPr>
            <a:picLocks noGrp="1" noChangeAspect="1"/>
          </p:cNvPicPr>
          <p:nvPr>
            <p:ph sz="quarter" idx="24"/>
          </p:nvPr>
        </p:nvPicPr>
        <p:blipFill>
          <a:blip r:embed="rId2"/>
          <a:stretch>
            <a:fillRect/>
          </a:stretch>
        </p:blipFill>
        <p:spPr>
          <a:xfrm>
            <a:off x="3708206" y="2554750"/>
            <a:ext cx="5074258" cy="2724932"/>
          </a:xfrm>
          <a:prstGeom prst="rect">
            <a:avLst/>
          </a:prstGeom>
        </p:spPr>
      </p:pic>
    </p:spTree>
    <p:extLst>
      <p:ext uri="{BB962C8B-B14F-4D97-AF65-F5344CB8AC3E}">
        <p14:creationId xmlns:p14="http://schemas.microsoft.com/office/powerpoint/2010/main" val="6442437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439C50-9C46-4233-8285-16AF474E7A69}"/>
              </a:ext>
            </a:extLst>
          </p:cNvPr>
          <p:cNvSpPr>
            <a:spLocks noGrp="1"/>
          </p:cNvSpPr>
          <p:nvPr>
            <p:ph type="title"/>
          </p:nvPr>
        </p:nvSpPr>
        <p:spPr>
          <a:xfrm>
            <a:off x="838200" y="3060442"/>
            <a:ext cx="10515600" cy="1126076"/>
          </a:xfrm>
        </p:spPr>
        <p:txBody>
          <a:bodyPr/>
          <a:lstStyle/>
          <a:p>
            <a:pPr algn="ctr"/>
            <a:r>
              <a:rPr lang="en-IN" dirty="0" smtClean="0">
                <a:solidFill>
                  <a:srgbClr val="0079C2"/>
                </a:solidFill>
              </a:rPr>
              <a:t>Radioactive Decay</a:t>
            </a:r>
            <a:endParaRPr lang="en-IN" sz="4000" dirty="0">
              <a:solidFill>
                <a:srgbClr val="0079C2"/>
              </a:solidFill>
            </a:endParaRPr>
          </a:p>
        </p:txBody>
      </p:sp>
    </p:spTree>
    <p:extLst>
      <p:ext uri="{BB962C8B-B14F-4D97-AF65-F5344CB8AC3E}">
        <p14:creationId xmlns:p14="http://schemas.microsoft.com/office/powerpoint/2010/main" val="41503170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EC3668-B795-4414-897B-69A8D19A90A6}"/>
              </a:ext>
            </a:extLst>
          </p:cNvPr>
          <p:cNvSpPr>
            <a:spLocks noGrp="1"/>
          </p:cNvSpPr>
          <p:nvPr>
            <p:ph type="title"/>
          </p:nvPr>
        </p:nvSpPr>
        <p:spPr/>
        <p:txBody>
          <a:bodyPr/>
          <a:lstStyle/>
          <a:p>
            <a:r>
              <a:rPr lang="en-US" altLang="en-US" dirty="0"/>
              <a:t>Radioactive Decay </a:t>
            </a:r>
            <a:r>
              <a:rPr lang="en-US" altLang="en-US" b="0" dirty="0"/>
              <a:t>(1 of </a:t>
            </a:r>
            <a:r>
              <a:rPr lang="en-US" altLang="en-US" b="0" dirty="0" smtClean="0"/>
              <a:t>3)</a:t>
            </a:r>
            <a:endParaRPr lang="en-US" b="0" dirty="0"/>
          </a:p>
        </p:txBody>
      </p:sp>
      <p:sp>
        <p:nvSpPr>
          <p:cNvPr id="3" name="Content Placeholder 2">
            <a:extLst>
              <a:ext uri="{FF2B5EF4-FFF2-40B4-BE49-F238E27FC236}">
                <a16:creationId xmlns="" xmlns:a16="http://schemas.microsoft.com/office/drawing/2014/main" id="{495214B5-D9BC-447B-BDE6-E4410FF66C80}"/>
              </a:ext>
            </a:extLst>
          </p:cNvPr>
          <p:cNvSpPr>
            <a:spLocks noGrp="1"/>
          </p:cNvSpPr>
          <p:nvPr>
            <p:ph sz="quarter" idx="23"/>
          </p:nvPr>
        </p:nvSpPr>
        <p:spPr>
          <a:xfrm>
            <a:off x="736600" y="1289049"/>
            <a:ext cx="10718800" cy="1279980"/>
          </a:xfrm>
        </p:spPr>
        <p:txBody>
          <a:bodyPr/>
          <a:lstStyle/>
          <a:p>
            <a:pPr>
              <a:lnSpc>
                <a:spcPct val="100000"/>
              </a:lnSpc>
            </a:pPr>
            <a:r>
              <a:rPr lang="en-US" altLang="en-US" dirty="0"/>
              <a:t>Radioactive substances decay by spontaneously emitting radiation. If </a:t>
            </a:r>
            <a:r>
              <a:rPr lang="en-US" altLang="en-US" i="1" dirty="0"/>
              <a:t>m</a:t>
            </a:r>
            <a:r>
              <a:rPr lang="en-US" altLang="en-US" sz="400" i="1" dirty="0"/>
              <a:t> </a:t>
            </a:r>
            <a:r>
              <a:rPr lang="en-US" altLang="en-US" dirty="0"/>
              <a:t>(</a:t>
            </a:r>
            <a:r>
              <a:rPr lang="en-US" altLang="en-US" i="1" dirty="0"/>
              <a:t>t</a:t>
            </a:r>
            <a:r>
              <a:rPr lang="en-US" altLang="en-US" dirty="0"/>
              <a:t>) is the mass remaining from an initial mass </a:t>
            </a:r>
            <a:r>
              <a:rPr lang="en-US" altLang="en-US" i="1" dirty="0"/>
              <a:t>m</a:t>
            </a:r>
            <a:r>
              <a:rPr lang="en-US" altLang="en-US" baseline="-25000" dirty="0"/>
              <a:t>0</a:t>
            </a:r>
            <a:r>
              <a:rPr lang="en-US" altLang="en-US" dirty="0"/>
              <a:t> of the substance after time </a:t>
            </a:r>
            <a:r>
              <a:rPr lang="en-US" altLang="en-US" i="1" dirty="0"/>
              <a:t>t</a:t>
            </a:r>
            <a:r>
              <a:rPr lang="en-US" altLang="en-US" dirty="0"/>
              <a:t>, then the relative decay rate</a:t>
            </a:r>
          </a:p>
        </p:txBody>
      </p:sp>
      <p:graphicFrame>
        <p:nvGraphicFramePr>
          <p:cNvPr id="12" name="Content Placeholder 11" descr="negative(((d m)∕(d t))∕(m))">
            <a:extLst>
              <a:ext uri="{FF2B5EF4-FFF2-40B4-BE49-F238E27FC236}">
                <a16:creationId xmlns="" xmlns:a16="http://schemas.microsoft.com/office/drawing/2014/main" id="{228BBB44-0430-4964-8C5C-35EED5D405C4}"/>
              </a:ext>
            </a:extLst>
          </p:cNvPr>
          <p:cNvGraphicFramePr>
            <a:graphicFrameLocks noGrp="1" noChangeAspect="1"/>
          </p:cNvGraphicFramePr>
          <p:nvPr>
            <p:ph sz="quarter" idx="24"/>
            <p:extLst>
              <p:ext uri="{D42A27DB-BD31-4B8C-83A1-F6EECF244321}">
                <p14:modId xmlns:p14="http://schemas.microsoft.com/office/powerpoint/2010/main" val="678277692"/>
              </p:ext>
            </p:extLst>
          </p:nvPr>
        </p:nvGraphicFramePr>
        <p:xfrm>
          <a:off x="5684838" y="2303463"/>
          <a:ext cx="962025" cy="571500"/>
        </p:xfrm>
        <a:graphic>
          <a:graphicData uri="http://schemas.openxmlformats.org/presentationml/2006/ole">
            <mc:AlternateContent xmlns:mc="http://schemas.openxmlformats.org/markup-compatibility/2006">
              <mc:Choice xmlns:v="urn:schemas-microsoft-com:vml" Requires="v">
                <p:oleObj spid="_x0000_s519343" name="Equation" r:id="rId3" imgW="1218960" imgH="723600" progId="Equation.DSMT4">
                  <p:embed/>
                </p:oleObj>
              </mc:Choice>
              <mc:Fallback>
                <p:oleObj name="Equation" r:id="rId3" imgW="1218960" imgH="723600" progId="Equation.DSMT4">
                  <p:embed/>
                  <p:pic>
                    <p:nvPicPr>
                      <p:cNvPr id="0" name="Picture 92" descr="negative((1/m)(dm/dt))&#10;"/>
                      <p:cNvPicPr>
                        <a:picLocks noGrp="1" noChangeAspect="1" noChangeArrowheads="1"/>
                      </p:cNvPicPr>
                      <p:nvPr/>
                    </p:nvPicPr>
                    <p:blipFill>
                      <a:blip r:embed="rId4"/>
                      <a:srcRect/>
                      <a:stretch>
                        <a:fillRect/>
                      </a:stretch>
                    </p:blipFill>
                    <p:spPr bwMode="auto">
                      <a:xfrm>
                        <a:off x="5684838" y="2303463"/>
                        <a:ext cx="962025"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B1F1E5AF-84E3-43CF-9894-35A7FAFD5641}"/>
              </a:ext>
            </a:extLst>
          </p:cNvPr>
          <p:cNvSpPr>
            <a:spLocks noGrp="1"/>
          </p:cNvSpPr>
          <p:nvPr>
            <p:ph sz="quarter" idx="25"/>
          </p:nvPr>
        </p:nvSpPr>
        <p:spPr>
          <a:xfrm>
            <a:off x="736600" y="3454472"/>
            <a:ext cx="7206673" cy="351623"/>
          </a:xfrm>
        </p:spPr>
        <p:txBody>
          <a:bodyPr/>
          <a:lstStyle/>
          <a:p>
            <a:r>
              <a:rPr lang="en-US" altLang="en-US" dirty="0"/>
              <a:t>has been found experimentally to be constant. (Since</a:t>
            </a:r>
          </a:p>
        </p:txBody>
      </p:sp>
      <p:graphicFrame>
        <p:nvGraphicFramePr>
          <p:cNvPr id="4" name="Content Placeholder 3" descr="(d m∕d t)"/>
          <p:cNvGraphicFramePr>
            <a:graphicFrameLocks noGrp="1" noChangeAspect="1"/>
          </p:cNvGraphicFramePr>
          <p:nvPr>
            <p:ph sz="quarter" idx="28"/>
            <p:extLst>
              <p:ext uri="{D42A27DB-BD31-4B8C-83A1-F6EECF244321}">
                <p14:modId xmlns:p14="http://schemas.microsoft.com/office/powerpoint/2010/main" val="3383725127"/>
              </p:ext>
            </p:extLst>
          </p:nvPr>
        </p:nvGraphicFramePr>
        <p:xfrm>
          <a:off x="7991475" y="3249613"/>
          <a:ext cx="514350" cy="723900"/>
        </p:xfrm>
        <a:graphic>
          <a:graphicData uri="http://schemas.openxmlformats.org/presentationml/2006/ole">
            <mc:AlternateContent xmlns:mc="http://schemas.openxmlformats.org/markup-compatibility/2006">
              <mc:Choice xmlns:v="urn:schemas-microsoft-com:vml" Requires="v">
                <p:oleObj spid="_x0000_s519344" name="Equation" r:id="rId5" imgW="279360" imgH="393480" progId="Equation.DSMT4">
                  <p:embed/>
                </p:oleObj>
              </mc:Choice>
              <mc:Fallback>
                <p:oleObj name="Equation" r:id="rId5" imgW="279360" imgH="393480" progId="Equation.DSMT4">
                  <p:embed/>
                  <p:pic>
                    <p:nvPicPr>
                      <p:cNvPr id="0" name="Picture 94" descr="(dm/dt)"/>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91475" y="3249613"/>
                        <a:ext cx="514350"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Content Placeholder 8"/>
          <p:cNvSpPr>
            <a:spLocks noGrp="1"/>
          </p:cNvSpPr>
          <p:nvPr>
            <p:ph sz="quarter" idx="29"/>
          </p:nvPr>
        </p:nvSpPr>
        <p:spPr>
          <a:xfrm>
            <a:off x="8571346" y="3445948"/>
            <a:ext cx="2105325" cy="338264"/>
          </a:xfrm>
        </p:spPr>
        <p:txBody>
          <a:bodyPr/>
          <a:lstStyle/>
          <a:p>
            <a:r>
              <a:rPr lang="en-US" altLang="en-US" dirty="0"/>
              <a:t>is negative, the</a:t>
            </a:r>
            <a:endParaRPr lang="en-US" dirty="0"/>
          </a:p>
        </p:txBody>
      </p:sp>
      <p:sp>
        <p:nvSpPr>
          <p:cNvPr id="9" name="Content Placeholder 10"/>
          <p:cNvSpPr>
            <a:spLocks noGrp="1"/>
          </p:cNvSpPr>
          <p:nvPr>
            <p:ph sz="quarter" idx="30"/>
          </p:nvPr>
        </p:nvSpPr>
        <p:spPr>
          <a:xfrm>
            <a:off x="744515" y="3880283"/>
            <a:ext cx="6181436" cy="407900"/>
          </a:xfrm>
          <a:prstGeom prst="rect">
            <a:avLst/>
          </a:prstGeom>
        </p:spPr>
        <p:txBody>
          <a:bodyPr/>
          <a:lstStyle/>
          <a:p>
            <a:r>
              <a:rPr lang="en-US" altLang="en-US" sz="2400" dirty="0"/>
              <a:t>relative decay rate is positive.) It follows that</a:t>
            </a:r>
            <a:endParaRPr lang="en-US" sz="2400" dirty="0"/>
          </a:p>
        </p:txBody>
      </p:sp>
      <p:graphicFrame>
        <p:nvGraphicFramePr>
          <p:cNvPr id="14" name="Content Placeholder 13" descr="(d m)∕(d t) = (k m)">
            <a:extLst>
              <a:ext uri="{FF2B5EF4-FFF2-40B4-BE49-F238E27FC236}">
                <a16:creationId xmlns="" xmlns:a16="http://schemas.microsoft.com/office/drawing/2014/main" id="{0D57DAF6-DC27-4041-87AB-4E82007B4551}"/>
              </a:ext>
            </a:extLst>
          </p:cNvPr>
          <p:cNvGraphicFramePr>
            <a:graphicFrameLocks noGrp="1" noChangeAspect="1"/>
          </p:cNvGraphicFramePr>
          <p:nvPr>
            <p:ph sz="quarter" idx="26"/>
            <p:extLst>
              <p:ext uri="{D42A27DB-BD31-4B8C-83A1-F6EECF244321}">
                <p14:modId xmlns:p14="http://schemas.microsoft.com/office/powerpoint/2010/main" val="1986088577"/>
              </p:ext>
            </p:extLst>
          </p:nvPr>
        </p:nvGraphicFramePr>
        <p:xfrm>
          <a:off x="5738375" y="4492625"/>
          <a:ext cx="1115006" cy="659946"/>
        </p:xfrm>
        <a:graphic>
          <a:graphicData uri="http://schemas.openxmlformats.org/presentationml/2006/ole">
            <mc:AlternateContent xmlns:mc="http://schemas.openxmlformats.org/markup-compatibility/2006">
              <mc:Choice xmlns:v="urn:schemas-microsoft-com:vml" Requires="v">
                <p:oleObj spid="_x0000_s519345" name="Equation" r:id="rId7" imgW="1244520" imgH="736560" progId="Equation.DSMT4">
                  <p:embed/>
                </p:oleObj>
              </mc:Choice>
              <mc:Fallback>
                <p:oleObj name="Equation" r:id="rId7" imgW="1244520" imgH="736560" progId="Equation.DSMT4">
                  <p:embed/>
                  <p:pic>
                    <p:nvPicPr>
                      <p:cNvPr id="0" name="Picture 93" descr="(dm)/(dt) = (k m)&#10;"/>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38375" y="4492625"/>
                        <a:ext cx="1115006" cy="6599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a:extLst>
              <a:ext uri="{FF2B5EF4-FFF2-40B4-BE49-F238E27FC236}">
                <a16:creationId xmlns="" xmlns:a16="http://schemas.microsoft.com/office/drawing/2014/main" id="{63739FE7-BD79-4AC7-BD71-07C4A5B35B41}"/>
              </a:ext>
            </a:extLst>
          </p:cNvPr>
          <p:cNvSpPr>
            <a:spLocks noGrp="1"/>
          </p:cNvSpPr>
          <p:nvPr>
            <p:ph sz="quarter" idx="27"/>
          </p:nvPr>
        </p:nvSpPr>
        <p:spPr>
          <a:xfrm>
            <a:off x="765628" y="5444176"/>
            <a:ext cx="4315691" cy="411679"/>
          </a:xfrm>
        </p:spPr>
        <p:txBody>
          <a:bodyPr/>
          <a:lstStyle/>
          <a:p>
            <a:r>
              <a:rPr lang="en-US" altLang="en-US" dirty="0"/>
              <a:t>where </a:t>
            </a:r>
            <a:r>
              <a:rPr lang="en-US" altLang="en-US" i="1" dirty="0"/>
              <a:t>k </a:t>
            </a:r>
            <a:r>
              <a:rPr lang="en-US" altLang="en-US" dirty="0"/>
              <a:t>is a negative constant.</a:t>
            </a:r>
          </a:p>
        </p:txBody>
      </p:sp>
    </p:spTree>
    <p:extLst>
      <p:ext uri="{BB962C8B-B14F-4D97-AF65-F5344CB8AC3E}">
        <p14:creationId xmlns:p14="http://schemas.microsoft.com/office/powerpoint/2010/main" val="25652089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EC3668-B795-4414-897B-69A8D19A90A6}"/>
              </a:ext>
            </a:extLst>
          </p:cNvPr>
          <p:cNvSpPr>
            <a:spLocks noGrp="1"/>
          </p:cNvSpPr>
          <p:nvPr>
            <p:ph type="title"/>
          </p:nvPr>
        </p:nvSpPr>
        <p:spPr/>
        <p:txBody>
          <a:bodyPr/>
          <a:lstStyle/>
          <a:p>
            <a:r>
              <a:rPr lang="en-US" altLang="en-US" dirty="0"/>
              <a:t>Radioactive Decay </a:t>
            </a:r>
            <a:r>
              <a:rPr lang="en-US" altLang="en-US" b="0" dirty="0"/>
              <a:t>(2 of </a:t>
            </a:r>
            <a:r>
              <a:rPr lang="en-US" altLang="en-US" b="0" dirty="0" smtClean="0"/>
              <a:t>3)</a:t>
            </a:r>
            <a:endParaRPr lang="en-US" b="0" dirty="0"/>
          </a:p>
        </p:txBody>
      </p:sp>
      <p:sp>
        <p:nvSpPr>
          <p:cNvPr id="3" name="Content Placeholder 2">
            <a:extLst>
              <a:ext uri="{FF2B5EF4-FFF2-40B4-BE49-F238E27FC236}">
                <a16:creationId xmlns="" xmlns:a16="http://schemas.microsoft.com/office/drawing/2014/main" id="{495214B5-D9BC-447B-BDE6-E4410FF66C80}"/>
              </a:ext>
            </a:extLst>
          </p:cNvPr>
          <p:cNvSpPr>
            <a:spLocks noGrp="1"/>
          </p:cNvSpPr>
          <p:nvPr>
            <p:ph sz="quarter" idx="23"/>
          </p:nvPr>
        </p:nvSpPr>
        <p:spPr>
          <a:xfrm>
            <a:off x="736600" y="1289049"/>
            <a:ext cx="10718800" cy="1093933"/>
          </a:xfrm>
        </p:spPr>
        <p:txBody>
          <a:bodyPr/>
          <a:lstStyle/>
          <a:p>
            <a:pPr>
              <a:lnSpc>
                <a:spcPct val="100000"/>
              </a:lnSpc>
              <a:spcAft>
                <a:spcPts val="600"/>
              </a:spcAft>
            </a:pPr>
            <a:r>
              <a:rPr lang="en-US" altLang="en-US" dirty="0"/>
              <a:t>In other words, radioactive substances decay at a rate proportional to the remaining mass. This means that we can use </a:t>
            </a:r>
            <a:r>
              <a:rPr lang="en-US" dirty="0"/>
              <a:t>Theorem </a:t>
            </a:r>
            <a:r>
              <a:rPr lang="en-US" altLang="en-US" dirty="0" smtClean="0"/>
              <a:t>2 </a:t>
            </a:r>
            <a:r>
              <a:rPr lang="en-US" altLang="en-US" dirty="0"/>
              <a:t>to show that the mass decays exponentially:</a:t>
            </a:r>
          </a:p>
        </p:txBody>
      </p:sp>
      <p:graphicFrame>
        <p:nvGraphicFramePr>
          <p:cNvPr id="12" name="Content Placeholder 11" descr="m(t) = m_(0) e^(k t)">
            <a:extLst>
              <a:ext uri="{FF2B5EF4-FFF2-40B4-BE49-F238E27FC236}">
                <a16:creationId xmlns="" xmlns:a16="http://schemas.microsoft.com/office/drawing/2014/main" id="{228BBB44-0430-4964-8C5C-35EED5D405C4}"/>
              </a:ext>
            </a:extLst>
          </p:cNvPr>
          <p:cNvGraphicFramePr>
            <a:graphicFrameLocks noGrp="1" noChangeAspect="1"/>
          </p:cNvGraphicFramePr>
          <p:nvPr>
            <p:ph sz="quarter" idx="24"/>
            <p:extLst>
              <p:ext uri="{D42A27DB-BD31-4B8C-83A1-F6EECF244321}">
                <p14:modId xmlns:p14="http://schemas.microsoft.com/office/powerpoint/2010/main" val="1105857159"/>
              </p:ext>
            </p:extLst>
          </p:nvPr>
        </p:nvGraphicFramePr>
        <p:xfrm>
          <a:off x="5345113" y="2539533"/>
          <a:ext cx="1495425" cy="401638"/>
        </p:xfrm>
        <a:graphic>
          <a:graphicData uri="http://schemas.openxmlformats.org/presentationml/2006/ole">
            <mc:AlternateContent xmlns:mc="http://schemas.openxmlformats.org/markup-compatibility/2006">
              <mc:Choice xmlns:v="urn:schemas-microsoft-com:vml" Requires="v">
                <p:oleObj spid="_x0000_s520258" name="Equation" r:id="rId3" imgW="1701720" imgH="457200" progId="Equation.DSMT4">
                  <p:embed/>
                </p:oleObj>
              </mc:Choice>
              <mc:Fallback>
                <p:oleObj name="Equation" r:id="rId3" imgW="1701720" imgH="457200" progId="Equation.DSMT4">
                  <p:embed/>
                  <p:pic>
                    <p:nvPicPr>
                      <p:cNvPr id="0" name="Picture 39" descr="m(t) = m_(0) e^kt"/>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5113" y="2539533"/>
                        <a:ext cx="1495425"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B1F1E5AF-84E3-43CF-9894-35A7FAFD5641}"/>
              </a:ext>
            </a:extLst>
          </p:cNvPr>
          <p:cNvSpPr>
            <a:spLocks noGrp="1"/>
          </p:cNvSpPr>
          <p:nvPr>
            <p:ph sz="quarter" idx="25"/>
          </p:nvPr>
        </p:nvSpPr>
        <p:spPr>
          <a:xfrm>
            <a:off x="736600" y="3417528"/>
            <a:ext cx="10712450" cy="695166"/>
          </a:xfrm>
        </p:spPr>
        <p:txBody>
          <a:bodyPr/>
          <a:lstStyle/>
          <a:p>
            <a:pPr>
              <a:lnSpc>
                <a:spcPct val="100000"/>
              </a:lnSpc>
            </a:pPr>
            <a:r>
              <a:rPr lang="en-US" altLang="en-US" dirty="0"/>
              <a:t>Physicists express the rate of decay in terms of </a:t>
            </a:r>
            <a:r>
              <a:rPr lang="en-US" altLang="en-US" b="1" dirty="0"/>
              <a:t>half-life</a:t>
            </a:r>
            <a:r>
              <a:rPr lang="en-US" altLang="en-US" dirty="0"/>
              <a:t>, the time required for half of any given quantity to decay.</a:t>
            </a:r>
          </a:p>
        </p:txBody>
      </p:sp>
    </p:spTree>
    <p:extLst>
      <p:ext uri="{BB962C8B-B14F-4D97-AF65-F5344CB8AC3E}">
        <p14:creationId xmlns:p14="http://schemas.microsoft.com/office/powerpoint/2010/main" val="26358108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2F92BA-7AF8-40E3-8B23-328AEE63F6B3}"/>
              </a:ext>
            </a:extLst>
          </p:cNvPr>
          <p:cNvSpPr>
            <a:spLocks noGrp="1"/>
          </p:cNvSpPr>
          <p:nvPr>
            <p:ph type="title"/>
          </p:nvPr>
        </p:nvSpPr>
        <p:spPr/>
        <p:txBody>
          <a:bodyPr/>
          <a:lstStyle/>
          <a:p>
            <a:r>
              <a:rPr lang="en-US" altLang="en-US" dirty="0"/>
              <a:t>Example 2</a:t>
            </a:r>
            <a:endParaRPr lang="en-US" dirty="0"/>
          </a:p>
        </p:txBody>
      </p:sp>
      <p:sp>
        <p:nvSpPr>
          <p:cNvPr id="3" name="Text Placeholder 2">
            <a:extLst>
              <a:ext uri="{FF2B5EF4-FFF2-40B4-BE49-F238E27FC236}">
                <a16:creationId xmlns="" xmlns:a16="http://schemas.microsoft.com/office/drawing/2014/main" id="{B0F29E78-CBE2-496F-9835-E203B9F6E9F5}"/>
              </a:ext>
            </a:extLst>
          </p:cNvPr>
          <p:cNvSpPr>
            <a:spLocks noGrp="1"/>
          </p:cNvSpPr>
          <p:nvPr>
            <p:ph type="body" sz="quarter" idx="15"/>
          </p:nvPr>
        </p:nvSpPr>
        <p:spPr>
          <a:xfrm>
            <a:off x="743576" y="1289684"/>
            <a:ext cx="10711543" cy="3993516"/>
          </a:xfrm>
        </p:spPr>
        <p:txBody>
          <a:bodyPr/>
          <a:lstStyle/>
          <a:p>
            <a:pPr>
              <a:lnSpc>
                <a:spcPct val="100000"/>
              </a:lnSpc>
              <a:tabLst>
                <a:tab pos="457200" algn="l"/>
                <a:tab pos="1371600" algn="l"/>
                <a:tab pos="1547813" algn="l"/>
              </a:tabLst>
            </a:pPr>
            <a:r>
              <a:rPr lang="en-US" altLang="en-US" dirty="0"/>
              <a:t>The half-life of radium-226 is 1590 years.</a:t>
            </a:r>
          </a:p>
          <a:p>
            <a:pPr marL="461963" indent="-461963">
              <a:tabLst>
                <a:tab pos="457200" algn="l"/>
                <a:tab pos="1371600" algn="l"/>
                <a:tab pos="1547813" algn="l"/>
              </a:tabLst>
            </a:pPr>
            <a:r>
              <a:rPr lang="en-US" altLang="en-US" dirty="0"/>
              <a:t>(a) A sample of radium-226 has a mass of 100 mg. Find a formula for the mass of the sample that remains after </a:t>
            </a:r>
            <a:r>
              <a:rPr lang="en-US" altLang="en-US" i="1" dirty="0"/>
              <a:t>t </a:t>
            </a:r>
            <a:r>
              <a:rPr lang="en-US" altLang="en-US" dirty="0"/>
              <a:t>years. </a:t>
            </a:r>
          </a:p>
          <a:p>
            <a:pPr>
              <a:tabLst>
                <a:tab pos="457200" algn="l"/>
                <a:tab pos="1371600" algn="l"/>
                <a:tab pos="1547813" algn="l"/>
              </a:tabLst>
            </a:pPr>
            <a:r>
              <a:rPr lang="en-US" altLang="en-US" dirty="0"/>
              <a:t>(b) Find the mass </a:t>
            </a:r>
            <a:r>
              <a:rPr lang="en-US" dirty="0" smtClean="0"/>
              <a:t>remaining </a:t>
            </a:r>
            <a:r>
              <a:rPr lang="en-US" altLang="en-US" dirty="0" smtClean="0"/>
              <a:t>after </a:t>
            </a:r>
            <a:r>
              <a:rPr lang="en-US" altLang="en-US" dirty="0"/>
              <a:t>1000 years correct to the nearest milligram.</a:t>
            </a:r>
          </a:p>
          <a:p>
            <a:pPr>
              <a:tabLst>
                <a:tab pos="457200" algn="l"/>
                <a:tab pos="1371600" algn="l"/>
                <a:tab pos="1547813" algn="l"/>
              </a:tabLst>
            </a:pPr>
            <a:r>
              <a:rPr lang="en-US" altLang="en-US" dirty="0"/>
              <a:t>(c) When will the mass be reduced to 30 mg</a:t>
            </a:r>
            <a:r>
              <a:rPr lang="en-US" altLang="en-US" dirty="0" smtClean="0"/>
              <a:t>?</a:t>
            </a:r>
          </a:p>
          <a:p>
            <a:pPr>
              <a:tabLst>
                <a:tab pos="457200" algn="l"/>
                <a:tab pos="1371600" algn="l"/>
                <a:tab pos="1547813" algn="l"/>
              </a:tabLst>
            </a:pPr>
            <a:endParaRPr lang="en-US" altLang="en-US" dirty="0"/>
          </a:p>
          <a:p>
            <a:pPr>
              <a:tabLst>
                <a:tab pos="457200" algn="l"/>
                <a:tab pos="1371600" algn="l"/>
                <a:tab pos="1547813" algn="l"/>
              </a:tabLst>
            </a:pPr>
            <a:r>
              <a:rPr lang="en-US" altLang="en-US" dirty="0">
                <a:solidFill>
                  <a:srgbClr val="0079C2"/>
                </a:solidFill>
              </a:rPr>
              <a:t>Solution:</a:t>
            </a:r>
          </a:p>
          <a:p>
            <a:pPr marL="461963" indent="-461963">
              <a:tabLst>
                <a:tab pos="457200" algn="l"/>
                <a:tab pos="1371600" algn="l"/>
                <a:tab pos="1547813" algn="l"/>
              </a:tabLst>
            </a:pPr>
            <a:r>
              <a:rPr lang="en-US" altLang="en-US" dirty="0"/>
              <a:t>(a) Let </a:t>
            </a:r>
            <a:r>
              <a:rPr lang="en-US" altLang="en-US" i="1" dirty="0"/>
              <a:t>m</a:t>
            </a:r>
            <a:r>
              <a:rPr lang="en-US" altLang="en-US" dirty="0"/>
              <a:t>(</a:t>
            </a:r>
            <a:r>
              <a:rPr lang="en-US" altLang="en-US" i="1" dirty="0"/>
              <a:t>t</a:t>
            </a:r>
            <a:r>
              <a:rPr lang="en-US" altLang="en-US" dirty="0"/>
              <a:t>) be the mass of radium-226 (in milligrams) that remains after </a:t>
            </a:r>
            <a:r>
              <a:rPr lang="en-US" altLang="en-US" i="1" dirty="0"/>
              <a:t>t</a:t>
            </a:r>
            <a:r>
              <a:rPr lang="en-US" altLang="en-US" dirty="0"/>
              <a:t> years.</a:t>
            </a:r>
          </a:p>
        </p:txBody>
      </p:sp>
    </p:spTree>
    <p:extLst>
      <p:ext uri="{BB962C8B-B14F-4D97-AF65-F5344CB8AC3E}">
        <p14:creationId xmlns:p14="http://schemas.microsoft.com/office/powerpoint/2010/main" val="31816073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3.8</a:t>
            </a:r>
            <a:endParaRPr lang="en-IN" dirty="0"/>
          </a:p>
        </p:txBody>
      </p:sp>
      <p:sp>
        <p:nvSpPr>
          <p:cNvPr id="4" name="Text Placeholder 3"/>
          <p:cNvSpPr>
            <a:spLocks noGrp="1"/>
          </p:cNvSpPr>
          <p:nvPr>
            <p:ph type="body" sz="quarter" idx="11"/>
          </p:nvPr>
        </p:nvSpPr>
        <p:spPr/>
        <p:txBody>
          <a:bodyPr/>
          <a:lstStyle/>
          <a:p>
            <a:r>
              <a:rPr lang="en-US" dirty="0" smtClean="0"/>
              <a:t>Exponential Growth and Decay</a:t>
            </a:r>
            <a:endParaRPr lang="en-IN" dirty="0"/>
          </a:p>
        </p:txBody>
      </p:sp>
      <p:sp>
        <p:nvSpPr>
          <p:cNvPr id="8" name="Content Placeholder 10"/>
          <p:cNvSpPr>
            <a:spLocks noGrp="1"/>
          </p:cNvSpPr>
          <p:nvPr>
            <p:ph sz="quarter" idx="12"/>
          </p:nvPr>
        </p:nvSpPr>
        <p:spPr>
          <a:xfrm>
            <a:off x="4019551" y="6443493"/>
            <a:ext cx="4152899" cy="247650"/>
          </a:xfrm>
        </p:spPr>
        <p:txBody>
          <a:bodyPr/>
          <a:lstStyle/>
          <a:p>
            <a:r>
              <a:rPr lang="en-IN" dirty="0"/>
              <a:t>Copyright © Cengage Learning. All rights reserved. </a:t>
            </a:r>
          </a:p>
        </p:txBody>
      </p:sp>
    </p:spTree>
    <p:extLst>
      <p:ext uri="{BB962C8B-B14F-4D97-AF65-F5344CB8AC3E}">
        <p14:creationId xmlns:p14="http://schemas.microsoft.com/office/powerpoint/2010/main" val="19470615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4312C2-340F-4DD3-B334-CF27955E92B0}"/>
              </a:ext>
            </a:extLst>
          </p:cNvPr>
          <p:cNvSpPr>
            <a:spLocks noGrp="1"/>
          </p:cNvSpPr>
          <p:nvPr>
            <p:ph type="title"/>
          </p:nvPr>
        </p:nvSpPr>
        <p:spPr/>
        <p:txBody>
          <a:bodyPr/>
          <a:lstStyle/>
          <a:p>
            <a:r>
              <a:rPr lang="en-US" altLang="en-US" dirty="0"/>
              <a:t>Example 2 – Solution</a:t>
            </a:r>
            <a:r>
              <a:rPr lang="en-US" altLang="en-US" i="1" dirty="0"/>
              <a:t> </a:t>
            </a:r>
            <a:r>
              <a:rPr lang="en-US" altLang="en-US" b="0" dirty="0"/>
              <a:t>(1 of 4)</a:t>
            </a:r>
            <a:endParaRPr lang="en-US" b="0" dirty="0"/>
          </a:p>
        </p:txBody>
      </p:sp>
      <p:sp>
        <p:nvSpPr>
          <p:cNvPr id="19" name="Content Placeholder 18">
            <a:extLst>
              <a:ext uri="{FF2B5EF4-FFF2-40B4-BE49-F238E27FC236}">
                <a16:creationId xmlns="" xmlns:a16="http://schemas.microsoft.com/office/drawing/2014/main" id="{94DEF5FD-F857-40E5-860C-9300252F0589}"/>
              </a:ext>
            </a:extLst>
          </p:cNvPr>
          <p:cNvSpPr>
            <a:spLocks noGrp="1"/>
          </p:cNvSpPr>
          <p:nvPr>
            <p:ph sz="quarter" idx="23"/>
          </p:nvPr>
        </p:nvSpPr>
        <p:spPr>
          <a:xfrm>
            <a:off x="736600" y="1289050"/>
            <a:ext cx="738239" cy="303776"/>
          </a:xfrm>
        </p:spPr>
        <p:txBody>
          <a:bodyPr/>
          <a:lstStyle/>
          <a:p>
            <a:pPr>
              <a:lnSpc>
                <a:spcPct val="100000"/>
              </a:lnSpc>
            </a:pPr>
            <a:r>
              <a:rPr lang="en-US" altLang="en-US" dirty="0"/>
              <a:t>Then</a:t>
            </a:r>
            <a:endParaRPr lang="en-US" dirty="0"/>
          </a:p>
        </p:txBody>
      </p:sp>
      <p:graphicFrame>
        <p:nvGraphicFramePr>
          <p:cNvPr id="36" name="Content Placeholder 35" descr="(d m)∕(d t) = (k m)&#10;">
            <a:extLst>
              <a:ext uri="{FF2B5EF4-FFF2-40B4-BE49-F238E27FC236}">
                <a16:creationId xmlns="" xmlns:a16="http://schemas.microsoft.com/office/drawing/2014/main" id="{9B731090-93F3-47F0-A4EC-287FFBFEB29B}"/>
              </a:ext>
            </a:extLst>
          </p:cNvPr>
          <p:cNvGraphicFramePr>
            <a:graphicFrameLocks noGrp="1" noChangeAspect="1"/>
          </p:cNvGraphicFramePr>
          <p:nvPr>
            <p:ph sz="quarter" idx="24"/>
            <p:extLst>
              <p:ext uri="{D42A27DB-BD31-4B8C-83A1-F6EECF244321}">
                <p14:modId xmlns:p14="http://schemas.microsoft.com/office/powerpoint/2010/main" val="2057362814"/>
              </p:ext>
            </p:extLst>
          </p:nvPr>
        </p:nvGraphicFramePr>
        <p:xfrm>
          <a:off x="1512888" y="1138917"/>
          <a:ext cx="1211262" cy="717550"/>
        </p:xfrm>
        <a:graphic>
          <a:graphicData uri="http://schemas.openxmlformats.org/presentationml/2006/ole">
            <mc:AlternateContent xmlns:mc="http://schemas.openxmlformats.org/markup-compatibility/2006">
              <mc:Choice xmlns:v="urn:schemas-microsoft-com:vml" Requires="v">
                <p:oleObj spid="_x0000_s521549" name="Equation" r:id="rId3" imgW="1244520" imgH="736560" progId="Equation.DSMT4">
                  <p:embed/>
                </p:oleObj>
              </mc:Choice>
              <mc:Fallback>
                <p:oleObj name="Equation" r:id="rId3" imgW="1244520" imgH="736560" progId="Equation.DSMT4">
                  <p:embed/>
                  <p:pic>
                    <p:nvPicPr>
                      <p:cNvPr id="0" name="Picture 198" descr="(dm)/(dt) = (k m)&#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888" y="1138917"/>
                        <a:ext cx="1211262"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Content Placeholder 20">
            <a:extLst>
              <a:ext uri="{FF2B5EF4-FFF2-40B4-BE49-F238E27FC236}">
                <a16:creationId xmlns="" xmlns:a16="http://schemas.microsoft.com/office/drawing/2014/main" id="{C386C13D-55B2-4B5E-80F7-B605C04CE187}"/>
              </a:ext>
            </a:extLst>
          </p:cNvPr>
          <p:cNvSpPr>
            <a:spLocks noGrp="1"/>
          </p:cNvSpPr>
          <p:nvPr>
            <p:ph sz="quarter" idx="25"/>
          </p:nvPr>
        </p:nvSpPr>
        <p:spPr>
          <a:xfrm>
            <a:off x="2805895" y="1302455"/>
            <a:ext cx="5249534" cy="323520"/>
          </a:xfrm>
        </p:spPr>
        <p:txBody>
          <a:bodyPr/>
          <a:lstStyle/>
          <a:p>
            <a:pPr>
              <a:lnSpc>
                <a:spcPct val="100000"/>
              </a:lnSpc>
            </a:pPr>
            <a:r>
              <a:rPr lang="en-US" altLang="en-US" dirty="0"/>
              <a:t>and </a:t>
            </a:r>
            <a:r>
              <a:rPr lang="en-US" altLang="en-US" i="1" dirty="0"/>
              <a:t>m</a:t>
            </a:r>
            <a:r>
              <a:rPr lang="en-US" altLang="en-US" dirty="0"/>
              <a:t>(0) = 100, </a:t>
            </a:r>
            <a:r>
              <a:rPr lang="en-US" altLang="en-US" dirty="0" smtClean="0"/>
              <a:t>so </a:t>
            </a:r>
            <a:r>
              <a:rPr lang="en-US" dirty="0" smtClean="0"/>
              <a:t>Theorem </a:t>
            </a:r>
            <a:r>
              <a:rPr lang="en-US" altLang="en-US" dirty="0" smtClean="0"/>
              <a:t>2 </a:t>
            </a:r>
            <a:r>
              <a:rPr lang="en-US" altLang="en-US" dirty="0"/>
              <a:t>gives</a:t>
            </a:r>
            <a:endParaRPr lang="en-US" dirty="0"/>
          </a:p>
        </p:txBody>
      </p:sp>
      <p:graphicFrame>
        <p:nvGraphicFramePr>
          <p:cNvPr id="38" name="Content Placeholder 37" descr="m(t) = m(0) e^(k t) = 100 e^(k t)">
            <a:extLst>
              <a:ext uri="{FF2B5EF4-FFF2-40B4-BE49-F238E27FC236}">
                <a16:creationId xmlns="" xmlns:a16="http://schemas.microsoft.com/office/drawing/2014/main" id="{C5A95431-8DF7-463B-BBD0-D75B83E03FEC}"/>
              </a:ext>
            </a:extLst>
          </p:cNvPr>
          <p:cNvGraphicFramePr>
            <a:graphicFrameLocks noGrp="1" noChangeAspect="1"/>
          </p:cNvGraphicFramePr>
          <p:nvPr>
            <p:ph sz="quarter" idx="26"/>
            <p:extLst>
              <p:ext uri="{D42A27DB-BD31-4B8C-83A1-F6EECF244321}">
                <p14:modId xmlns:p14="http://schemas.microsoft.com/office/powerpoint/2010/main" val="4030643754"/>
              </p:ext>
            </p:extLst>
          </p:nvPr>
        </p:nvGraphicFramePr>
        <p:xfrm>
          <a:off x="4225925" y="1978025"/>
          <a:ext cx="3228975" cy="454025"/>
        </p:xfrm>
        <a:graphic>
          <a:graphicData uri="http://schemas.openxmlformats.org/presentationml/2006/ole">
            <mc:AlternateContent xmlns:mc="http://schemas.openxmlformats.org/markup-compatibility/2006">
              <mc:Choice xmlns:v="urn:schemas-microsoft-com:vml" Requires="v">
                <p:oleObj spid="_x0000_s521550" name="Equation" r:id="rId5" imgW="3251160" imgH="457200" progId="Equation.DSMT4">
                  <p:embed/>
                </p:oleObj>
              </mc:Choice>
              <mc:Fallback>
                <p:oleObj name="Equation" r:id="rId5" imgW="3251160" imgH="457200" progId="Equation.DSMT4">
                  <p:embed/>
                  <p:pic>
                    <p:nvPicPr>
                      <p:cNvPr id="0" name="Picture 199" descr="m(t) = m(0) e^(kt) = 100e^(kt)"/>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5925" y="1978025"/>
                        <a:ext cx="3228975"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Content Placeholder 22">
            <a:extLst>
              <a:ext uri="{FF2B5EF4-FFF2-40B4-BE49-F238E27FC236}">
                <a16:creationId xmlns="" xmlns:a16="http://schemas.microsoft.com/office/drawing/2014/main" id="{08567206-9E86-490C-B283-7A8750E82506}"/>
              </a:ext>
            </a:extLst>
          </p:cNvPr>
          <p:cNvSpPr>
            <a:spLocks noGrp="1"/>
          </p:cNvSpPr>
          <p:nvPr>
            <p:ph sz="quarter" idx="27"/>
          </p:nvPr>
        </p:nvSpPr>
        <p:spPr>
          <a:xfrm>
            <a:off x="736599" y="2676759"/>
            <a:ext cx="7610987" cy="360780"/>
          </a:xfrm>
        </p:spPr>
        <p:txBody>
          <a:bodyPr/>
          <a:lstStyle/>
          <a:p>
            <a:r>
              <a:rPr lang="en-US" altLang="en-US" dirty="0"/>
              <a:t>In order to determine the value of </a:t>
            </a:r>
            <a:r>
              <a:rPr lang="en-US" altLang="en-US" i="1" dirty="0"/>
              <a:t>k</a:t>
            </a:r>
            <a:r>
              <a:rPr lang="en-US" altLang="en-US" dirty="0"/>
              <a:t>, we use the fact that</a:t>
            </a:r>
            <a:endParaRPr lang="en-US" dirty="0"/>
          </a:p>
        </p:txBody>
      </p:sp>
      <p:graphicFrame>
        <p:nvGraphicFramePr>
          <p:cNvPr id="40" name="Content Placeholder 39" descr="m (1590) = (1∕2)(100). Thus">
            <a:extLst>
              <a:ext uri="{FF2B5EF4-FFF2-40B4-BE49-F238E27FC236}">
                <a16:creationId xmlns="" xmlns:a16="http://schemas.microsoft.com/office/drawing/2014/main" id="{4D387D36-1440-4893-97BD-9FA34E634ECC}"/>
              </a:ext>
            </a:extLst>
          </p:cNvPr>
          <p:cNvGraphicFramePr>
            <a:graphicFrameLocks noGrp="1" noChangeAspect="1"/>
          </p:cNvGraphicFramePr>
          <p:nvPr>
            <p:ph sz="quarter" idx="28"/>
            <p:extLst>
              <p:ext uri="{D42A27DB-BD31-4B8C-83A1-F6EECF244321}">
                <p14:modId xmlns:p14="http://schemas.microsoft.com/office/powerpoint/2010/main" val="510447314"/>
              </p:ext>
            </p:extLst>
          </p:nvPr>
        </p:nvGraphicFramePr>
        <p:xfrm>
          <a:off x="8397396" y="2634795"/>
          <a:ext cx="3327400" cy="431800"/>
        </p:xfrm>
        <a:graphic>
          <a:graphicData uri="http://schemas.openxmlformats.org/presentationml/2006/ole">
            <mc:AlternateContent xmlns:mc="http://schemas.openxmlformats.org/markup-compatibility/2006">
              <mc:Choice xmlns:v="urn:schemas-microsoft-com:vml" Requires="v">
                <p:oleObj spid="_x0000_s521551" name="Equation" r:id="rId7" imgW="3327120" imgH="431640" progId="Equation.DSMT4">
                  <p:embed/>
                </p:oleObj>
              </mc:Choice>
              <mc:Fallback>
                <p:oleObj name="Equation" r:id="rId7" imgW="3327120" imgH="431640" progId="Equation.DSMT4">
                  <p:embed/>
                  <p:pic>
                    <p:nvPicPr>
                      <p:cNvPr id="0" name="Picture 200" descr="m(1590) = (1/2)(100). Thus"/>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97396" y="2634795"/>
                        <a:ext cx="33274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Content Placeholder 41" descr="100 e^(1590 k) = 50, so 100 e^(1590 k) = (1∕2)">
            <a:extLst>
              <a:ext uri="{FF2B5EF4-FFF2-40B4-BE49-F238E27FC236}">
                <a16:creationId xmlns="" xmlns:a16="http://schemas.microsoft.com/office/drawing/2014/main" id="{831D4FFB-7D96-4720-82B2-BFE88B6C5117}"/>
              </a:ext>
            </a:extLst>
          </p:cNvPr>
          <p:cNvGraphicFramePr>
            <a:graphicFrameLocks noGrp="1" noChangeAspect="1"/>
          </p:cNvGraphicFramePr>
          <p:nvPr>
            <p:ph sz="quarter" idx="29"/>
            <p:extLst>
              <p:ext uri="{D42A27DB-BD31-4B8C-83A1-F6EECF244321}">
                <p14:modId xmlns:p14="http://schemas.microsoft.com/office/powerpoint/2010/main" val="833648176"/>
              </p:ext>
            </p:extLst>
          </p:nvPr>
        </p:nvGraphicFramePr>
        <p:xfrm>
          <a:off x="3362055" y="3426274"/>
          <a:ext cx="4343400" cy="444500"/>
        </p:xfrm>
        <a:graphic>
          <a:graphicData uri="http://schemas.openxmlformats.org/presentationml/2006/ole">
            <mc:AlternateContent xmlns:mc="http://schemas.openxmlformats.org/markup-compatibility/2006">
              <mc:Choice xmlns:v="urn:schemas-microsoft-com:vml" Requires="v">
                <p:oleObj spid="_x0000_s521552" name="Equation" r:id="rId9" imgW="4343400" imgH="444240" progId="Equation.DSMT4">
                  <p:embed/>
                </p:oleObj>
              </mc:Choice>
              <mc:Fallback>
                <p:oleObj name="Equation" r:id="rId9" imgW="4343400" imgH="444240" progId="Equation.DSMT4">
                  <p:embed/>
                  <p:pic>
                    <p:nvPicPr>
                      <p:cNvPr id="0" name="Picture 201" descr="100e^(1590k) = 50, so 100e^1590k = (1/2)"/>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2055" y="3426274"/>
                        <a:ext cx="43434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Content Placeholder 25">
            <a:extLst>
              <a:ext uri="{FF2B5EF4-FFF2-40B4-BE49-F238E27FC236}">
                <a16:creationId xmlns="" xmlns:a16="http://schemas.microsoft.com/office/drawing/2014/main" id="{F5BE7EEA-309B-4A7D-BCC1-C65C736A34A5}"/>
              </a:ext>
            </a:extLst>
          </p:cNvPr>
          <p:cNvSpPr>
            <a:spLocks noGrp="1"/>
          </p:cNvSpPr>
          <p:nvPr>
            <p:ph sz="quarter" idx="30"/>
          </p:nvPr>
        </p:nvSpPr>
        <p:spPr>
          <a:xfrm>
            <a:off x="736600" y="4182790"/>
            <a:ext cx="590755" cy="270587"/>
          </a:xfrm>
        </p:spPr>
        <p:txBody>
          <a:bodyPr/>
          <a:lstStyle/>
          <a:p>
            <a:r>
              <a:rPr lang="en-US" altLang="en-US" dirty="0"/>
              <a:t>and</a:t>
            </a:r>
          </a:p>
        </p:txBody>
      </p:sp>
      <p:graphicFrame>
        <p:nvGraphicFramePr>
          <p:cNvPr id="44" name="Content Placeholder 43" descr="1590 k = ln (1∕2) = negative In 2">
            <a:extLst>
              <a:ext uri="{FF2B5EF4-FFF2-40B4-BE49-F238E27FC236}">
                <a16:creationId xmlns="" xmlns:a16="http://schemas.microsoft.com/office/drawing/2014/main" id="{3A7631BA-139C-4A34-A442-C43FF6E01169}"/>
              </a:ext>
            </a:extLst>
          </p:cNvPr>
          <p:cNvGraphicFramePr>
            <a:graphicFrameLocks noGrp="1" noChangeAspect="1"/>
          </p:cNvGraphicFramePr>
          <p:nvPr>
            <p:ph sz="quarter" idx="31"/>
            <p:extLst>
              <p:ext uri="{D42A27DB-BD31-4B8C-83A1-F6EECF244321}">
                <p14:modId xmlns:p14="http://schemas.microsoft.com/office/powerpoint/2010/main" val="668085045"/>
              </p:ext>
            </p:extLst>
          </p:nvPr>
        </p:nvGraphicFramePr>
        <p:xfrm>
          <a:off x="4202113" y="4453377"/>
          <a:ext cx="2565400" cy="406400"/>
        </p:xfrm>
        <a:graphic>
          <a:graphicData uri="http://schemas.openxmlformats.org/presentationml/2006/ole">
            <mc:AlternateContent xmlns:mc="http://schemas.openxmlformats.org/markup-compatibility/2006">
              <mc:Choice xmlns:v="urn:schemas-microsoft-com:vml" Requires="v">
                <p:oleObj spid="_x0000_s521553" name="Equation" r:id="rId11" imgW="2565360" imgH="406080" progId="Equation.DSMT4">
                  <p:embed/>
                </p:oleObj>
              </mc:Choice>
              <mc:Fallback>
                <p:oleObj name="Equation" r:id="rId11" imgW="2565360" imgH="406080" progId="Equation.DSMT4">
                  <p:embed/>
                  <p:pic>
                    <p:nvPicPr>
                      <p:cNvPr id="0" name="Picture 202" descr="1590 k = (1/2) = negative In 2"/>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02113" y="4453377"/>
                        <a:ext cx="25654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37788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CC9F1C-3029-41C0-A84E-0DABFA5B8C63}"/>
              </a:ext>
            </a:extLst>
          </p:cNvPr>
          <p:cNvSpPr>
            <a:spLocks noGrp="1"/>
          </p:cNvSpPr>
          <p:nvPr>
            <p:ph type="title"/>
          </p:nvPr>
        </p:nvSpPr>
        <p:spPr>
          <a:xfrm>
            <a:off x="838200" y="384048"/>
            <a:ext cx="10515600" cy="586220"/>
          </a:xfrm>
        </p:spPr>
        <p:txBody>
          <a:bodyPr/>
          <a:lstStyle/>
          <a:p>
            <a:r>
              <a:rPr lang="en-US" altLang="en-US" dirty="0"/>
              <a:t>Example 2 – Solution</a:t>
            </a:r>
            <a:r>
              <a:rPr lang="en-US" altLang="en-US" i="1" dirty="0"/>
              <a:t> </a:t>
            </a:r>
            <a:r>
              <a:rPr lang="en-US" altLang="en-US" b="0" dirty="0"/>
              <a:t>(2 of 4)</a:t>
            </a:r>
            <a:endParaRPr lang="en-US" dirty="0"/>
          </a:p>
        </p:txBody>
      </p:sp>
      <p:graphicFrame>
        <p:nvGraphicFramePr>
          <p:cNvPr id="12" name="Content Placeholder 11" descr="k = negative ((ln 2)∕1590)">
            <a:extLst>
              <a:ext uri="{FF2B5EF4-FFF2-40B4-BE49-F238E27FC236}">
                <a16:creationId xmlns="" xmlns:a16="http://schemas.microsoft.com/office/drawing/2014/main" id="{31E6CBFE-6949-4B29-B8B7-D3023FB3E5C6}"/>
              </a:ext>
            </a:extLst>
          </p:cNvPr>
          <p:cNvGraphicFramePr>
            <a:graphicFrameLocks noGrp="1" noChangeAspect="1"/>
          </p:cNvGraphicFramePr>
          <p:nvPr>
            <p:ph sz="quarter" idx="23"/>
            <p:extLst>
              <p:ext uri="{D42A27DB-BD31-4B8C-83A1-F6EECF244321}">
                <p14:modId xmlns:p14="http://schemas.microsoft.com/office/powerpoint/2010/main" val="4175316391"/>
              </p:ext>
            </p:extLst>
          </p:nvPr>
        </p:nvGraphicFramePr>
        <p:xfrm>
          <a:off x="4987483" y="1376134"/>
          <a:ext cx="1306513" cy="664292"/>
        </p:xfrm>
        <a:graphic>
          <a:graphicData uri="http://schemas.openxmlformats.org/presentationml/2006/ole">
            <mc:AlternateContent xmlns:mc="http://schemas.openxmlformats.org/markup-compatibility/2006">
              <mc:Choice xmlns:v="urn:schemas-microsoft-com:vml" Requires="v">
                <p:oleObj spid="_x0000_s522509" name="Equation" r:id="rId3" imgW="1447560" imgH="736560" progId="Equation.DSMT4">
                  <p:embed/>
                </p:oleObj>
              </mc:Choice>
              <mc:Fallback>
                <p:oleObj name="Equation" r:id="rId3" imgW="1447560" imgH="736560" progId="Equation.DSMT4">
                  <p:embed/>
                  <p:pic>
                    <p:nvPicPr>
                      <p:cNvPr id="0" name="Picture 161" descr="k = negative((ln 2)/(1590))&#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7483" y="1376134"/>
                        <a:ext cx="1306513" cy="6642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a:extLst>
              <a:ext uri="{FF2B5EF4-FFF2-40B4-BE49-F238E27FC236}">
                <a16:creationId xmlns="" xmlns:a16="http://schemas.microsoft.com/office/drawing/2014/main" id="{4B35FA9B-DA3B-44C7-AF0E-0D1F840751E2}"/>
              </a:ext>
            </a:extLst>
          </p:cNvPr>
          <p:cNvSpPr>
            <a:spLocks noGrp="1"/>
          </p:cNvSpPr>
          <p:nvPr>
            <p:ph sz="quarter" idx="24"/>
          </p:nvPr>
        </p:nvSpPr>
        <p:spPr>
          <a:xfrm>
            <a:off x="736600" y="2276024"/>
            <a:ext cx="1416665" cy="301756"/>
          </a:xfrm>
        </p:spPr>
        <p:txBody>
          <a:bodyPr/>
          <a:lstStyle/>
          <a:p>
            <a:r>
              <a:rPr lang="en-US" altLang="en-US" dirty="0"/>
              <a:t>Therefore</a:t>
            </a:r>
          </a:p>
        </p:txBody>
      </p:sp>
      <p:graphicFrame>
        <p:nvGraphicFramePr>
          <p:cNvPr id="14" name="Content Placeholder 13" descr="m(t) = 100 e^(negative (In 2) t∕1590)">
            <a:extLst>
              <a:ext uri="{FF2B5EF4-FFF2-40B4-BE49-F238E27FC236}">
                <a16:creationId xmlns="" xmlns:a16="http://schemas.microsoft.com/office/drawing/2014/main" id="{087F092C-3FD9-40BC-A7E7-5547CE8D3292}"/>
              </a:ext>
            </a:extLst>
          </p:cNvPr>
          <p:cNvGraphicFramePr>
            <a:graphicFrameLocks noGrp="1" noChangeAspect="1"/>
          </p:cNvGraphicFramePr>
          <p:nvPr>
            <p:ph sz="quarter" idx="25"/>
            <p:extLst>
              <p:ext uri="{D42A27DB-BD31-4B8C-83A1-F6EECF244321}">
                <p14:modId xmlns:p14="http://schemas.microsoft.com/office/powerpoint/2010/main" val="100483956"/>
              </p:ext>
            </p:extLst>
          </p:nvPr>
        </p:nvGraphicFramePr>
        <p:xfrm>
          <a:off x="4807569" y="2577780"/>
          <a:ext cx="2125044" cy="660813"/>
        </p:xfrm>
        <a:graphic>
          <a:graphicData uri="http://schemas.openxmlformats.org/presentationml/2006/ole">
            <mc:AlternateContent xmlns:mc="http://schemas.openxmlformats.org/markup-compatibility/2006">
              <mc:Choice xmlns:v="urn:schemas-microsoft-com:vml" Requires="v">
                <p:oleObj spid="_x0000_s522510" name="Equation" r:id="rId5" imgW="2286000" imgH="711000" progId="Equation.DSMT4">
                  <p:embed/>
                </p:oleObj>
              </mc:Choice>
              <mc:Fallback>
                <p:oleObj name="Equation" r:id="rId5" imgW="2286000" imgH="711000" progId="Equation.DSMT4">
                  <p:embed/>
                  <p:pic>
                    <p:nvPicPr>
                      <p:cNvPr id="0" name="Picture 162" descr="m(t) = 100 e^(negative (In 2)t/1590)"/>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7569" y="2577780"/>
                        <a:ext cx="2125044" cy="660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a:extLst>
              <a:ext uri="{FF2B5EF4-FFF2-40B4-BE49-F238E27FC236}">
                <a16:creationId xmlns="" xmlns:a16="http://schemas.microsoft.com/office/drawing/2014/main" id="{C1EC8665-0139-4AE3-8FA4-380C487599E2}"/>
              </a:ext>
            </a:extLst>
          </p:cNvPr>
          <p:cNvSpPr>
            <a:spLocks noGrp="1"/>
          </p:cNvSpPr>
          <p:nvPr>
            <p:ph sz="quarter" idx="26"/>
          </p:nvPr>
        </p:nvSpPr>
        <p:spPr>
          <a:xfrm>
            <a:off x="736600" y="3778195"/>
            <a:ext cx="3584677" cy="336549"/>
          </a:xfrm>
        </p:spPr>
        <p:txBody>
          <a:bodyPr/>
          <a:lstStyle/>
          <a:p>
            <a:r>
              <a:rPr lang="en-US" altLang="en-US" dirty="0"/>
              <a:t>We could use the fact that</a:t>
            </a:r>
            <a:endParaRPr lang="en-US" b="1" dirty="0"/>
          </a:p>
        </p:txBody>
      </p:sp>
      <p:graphicFrame>
        <p:nvGraphicFramePr>
          <p:cNvPr id="17" name="Content Placeholder 16" descr="e^(In(2)) = 2">
            <a:extLst>
              <a:ext uri="{FF2B5EF4-FFF2-40B4-BE49-F238E27FC236}">
                <a16:creationId xmlns="" xmlns:a16="http://schemas.microsoft.com/office/drawing/2014/main" id="{31FC328F-8AEF-41CC-93E8-7B81C4ED0C6F}"/>
              </a:ext>
            </a:extLst>
          </p:cNvPr>
          <p:cNvGraphicFramePr>
            <a:graphicFrameLocks noGrp="1" noChangeAspect="1"/>
          </p:cNvGraphicFramePr>
          <p:nvPr>
            <p:ph sz="quarter" idx="27"/>
            <p:extLst>
              <p:ext uri="{D42A27DB-BD31-4B8C-83A1-F6EECF244321}">
                <p14:modId xmlns:p14="http://schemas.microsoft.com/office/powerpoint/2010/main" val="1446173667"/>
              </p:ext>
            </p:extLst>
          </p:nvPr>
        </p:nvGraphicFramePr>
        <p:xfrm>
          <a:off x="4343400" y="3698875"/>
          <a:ext cx="1020763" cy="366713"/>
        </p:xfrm>
        <a:graphic>
          <a:graphicData uri="http://schemas.openxmlformats.org/presentationml/2006/ole">
            <mc:AlternateContent xmlns:mc="http://schemas.openxmlformats.org/markup-compatibility/2006">
              <mc:Choice xmlns:v="urn:schemas-microsoft-com:vml" Requires="v">
                <p:oleObj spid="_x0000_s522511" name="Equation" r:id="rId7" imgW="990360" imgH="355320" progId="Equation.DSMT4">
                  <p:embed/>
                </p:oleObj>
              </mc:Choice>
              <mc:Fallback>
                <p:oleObj name="Equation" r:id="rId7" imgW="990360" imgH="355320" progId="Equation.DSMT4">
                  <p:embed/>
                  <p:pic>
                    <p:nvPicPr>
                      <p:cNvPr id="0" name="Picture 163" descr="e^(In(2)) = 2"/>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3400" y="3698875"/>
                        <a:ext cx="1020763"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ontent Placeholder 7">
            <a:extLst>
              <a:ext uri="{FF2B5EF4-FFF2-40B4-BE49-F238E27FC236}">
                <a16:creationId xmlns="" xmlns:a16="http://schemas.microsoft.com/office/drawing/2014/main" id="{F089F7CD-9552-45FD-821B-5BB86B63F48C}"/>
              </a:ext>
            </a:extLst>
          </p:cNvPr>
          <p:cNvSpPr>
            <a:spLocks noGrp="1"/>
          </p:cNvSpPr>
          <p:nvPr>
            <p:ph sz="quarter" idx="28"/>
          </p:nvPr>
        </p:nvSpPr>
        <p:spPr>
          <a:xfrm>
            <a:off x="5456249" y="3749122"/>
            <a:ext cx="5879079" cy="319440"/>
          </a:xfrm>
        </p:spPr>
        <p:txBody>
          <a:bodyPr/>
          <a:lstStyle/>
          <a:p>
            <a:r>
              <a:rPr lang="en-US" altLang="en-US" dirty="0"/>
              <a:t>to write the expression for </a:t>
            </a:r>
            <a:r>
              <a:rPr lang="en-US" altLang="en-US" i="1" dirty="0"/>
              <a:t>m</a:t>
            </a:r>
            <a:r>
              <a:rPr lang="en-US" altLang="en-US" sz="400" i="1" dirty="0"/>
              <a:t> </a:t>
            </a:r>
            <a:r>
              <a:rPr lang="en-US" altLang="en-US" dirty="0"/>
              <a:t>(</a:t>
            </a:r>
            <a:r>
              <a:rPr lang="en-US" altLang="en-US" i="1" dirty="0"/>
              <a:t>t</a:t>
            </a:r>
            <a:r>
              <a:rPr lang="en-US" altLang="en-US" dirty="0"/>
              <a:t>) in the</a:t>
            </a:r>
            <a:endParaRPr lang="en-US" dirty="0"/>
          </a:p>
        </p:txBody>
      </p:sp>
      <p:sp>
        <p:nvSpPr>
          <p:cNvPr id="9" name="Content Placeholder 8">
            <a:extLst>
              <a:ext uri="{FF2B5EF4-FFF2-40B4-BE49-F238E27FC236}">
                <a16:creationId xmlns="" xmlns:a16="http://schemas.microsoft.com/office/drawing/2014/main" id="{CE5DDAD0-7A84-49BC-B4CB-A85672AFB6D2}"/>
              </a:ext>
            </a:extLst>
          </p:cNvPr>
          <p:cNvSpPr>
            <a:spLocks noGrp="1"/>
          </p:cNvSpPr>
          <p:nvPr>
            <p:ph sz="quarter" idx="29"/>
          </p:nvPr>
        </p:nvSpPr>
        <p:spPr>
          <a:xfrm>
            <a:off x="736600" y="4262098"/>
            <a:ext cx="2183581" cy="336549"/>
          </a:xfrm>
        </p:spPr>
        <p:txBody>
          <a:bodyPr/>
          <a:lstStyle/>
          <a:p>
            <a:r>
              <a:rPr lang="en-US" altLang="en-US" dirty="0"/>
              <a:t>alternative form</a:t>
            </a:r>
            <a:endParaRPr lang="en-US" dirty="0"/>
          </a:p>
        </p:txBody>
      </p:sp>
      <p:graphicFrame>
        <p:nvGraphicFramePr>
          <p:cNvPr id="19" name="Content Placeholder 18" descr="m(t) = 100 times 2^(negative t∕1590)">
            <a:extLst>
              <a:ext uri="{FF2B5EF4-FFF2-40B4-BE49-F238E27FC236}">
                <a16:creationId xmlns="" xmlns:a16="http://schemas.microsoft.com/office/drawing/2014/main" id="{AAF2C46B-FD37-4231-8795-57B0B7F24459}"/>
              </a:ext>
            </a:extLst>
          </p:cNvPr>
          <p:cNvGraphicFramePr>
            <a:graphicFrameLocks noGrp="1" noChangeAspect="1"/>
          </p:cNvGraphicFramePr>
          <p:nvPr>
            <p:ph sz="quarter" idx="30"/>
            <p:extLst>
              <p:ext uri="{D42A27DB-BD31-4B8C-83A1-F6EECF244321}">
                <p14:modId xmlns:p14="http://schemas.microsoft.com/office/powerpoint/2010/main" val="847393691"/>
              </p:ext>
            </p:extLst>
          </p:nvPr>
        </p:nvGraphicFramePr>
        <p:xfrm>
          <a:off x="4698778" y="4813080"/>
          <a:ext cx="2359025" cy="676275"/>
        </p:xfrm>
        <a:graphic>
          <a:graphicData uri="http://schemas.openxmlformats.org/presentationml/2006/ole">
            <mc:AlternateContent xmlns:mc="http://schemas.openxmlformats.org/markup-compatibility/2006">
              <mc:Choice xmlns:v="urn:schemas-microsoft-com:vml" Requires="v">
                <p:oleObj spid="_x0000_s522512" name="Equation" r:id="rId9" imgW="2349360" imgH="672840" progId="Equation.DSMT4">
                  <p:embed/>
                </p:oleObj>
              </mc:Choice>
              <mc:Fallback>
                <p:oleObj name="Equation" r:id="rId9" imgW="2349360" imgH="672840" progId="Equation.DSMT4">
                  <p:embed/>
                  <p:pic>
                    <p:nvPicPr>
                      <p:cNvPr id="0" name="Picture 164" descr="m(t) = 100 times 2 ^(negative t/ 1590)"/>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98778" y="4813080"/>
                        <a:ext cx="2359025"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458879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086B59-DC87-43C2-B2B7-248587850311}"/>
              </a:ext>
            </a:extLst>
          </p:cNvPr>
          <p:cNvSpPr>
            <a:spLocks noGrp="1"/>
          </p:cNvSpPr>
          <p:nvPr>
            <p:ph type="title"/>
          </p:nvPr>
        </p:nvSpPr>
        <p:spPr/>
        <p:txBody>
          <a:bodyPr/>
          <a:lstStyle/>
          <a:p>
            <a:r>
              <a:rPr lang="en-US" altLang="en-US" dirty="0"/>
              <a:t>Example 2 – Solution</a:t>
            </a:r>
            <a:r>
              <a:rPr lang="en-US" altLang="en-US" i="1" dirty="0"/>
              <a:t> </a:t>
            </a:r>
            <a:r>
              <a:rPr lang="en-US" altLang="en-US" b="0" dirty="0"/>
              <a:t>(3 of 4)</a:t>
            </a:r>
            <a:endParaRPr lang="en-US" dirty="0"/>
          </a:p>
        </p:txBody>
      </p:sp>
      <p:sp>
        <p:nvSpPr>
          <p:cNvPr id="3" name="Content Placeholder 2">
            <a:extLst>
              <a:ext uri="{FF2B5EF4-FFF2-40B4-BE49-F238E27FC236}">
                <a16:creationId xmlns="" xmlns:a16="http://schemas.microsoft.com/office/drawing/2014/main" id="{A3C8392B-0FE7-451F-9ECA-47192C53EA43}"/>
              </a:ext>
            </a:extLst>
          </p:cNvPr>
          <p:cNvSpPr>
            <a:spLocks noGrp="1"/>
          </p:cNvSpPr>
          <p:nvPr>
            <p:ph sz="quarter" idx="23"/>
          </p:nvPr>
        </p:nvSpPr>
        <p:spPr>
          <a:xfrm>
            <a:off x="736600" y="1289050"/>
            <a:ext cx="7014029" cy="423825"/>
          </a:xfrm>
        </p:spPr>
        <p:txBody>
          <a:bodyPr/>
          <a:lstStyle/>
          <a:p>
            <a:pPr>
              <a:lnSpc>
                <a:spcPct val="100000"/>
              </a:lnSpc>
            </a:pPr>
            <a:r>
              <a:rPr lang="en-US" altLang="en-US" dirty="0"/>
              <a:t>(b) The mass </a:t>
            </a:r>
            <a:r>
              <a:rPr lang="en-US" dirty="0" smtClean="0"/>
              <a:t>remaining </a:t>
            </a:r>
            <a:r>
              <a:rPr lang="en-US" altLang="en-US" dirty="0" smtClean="0"/>
              <a:t>after </a:t>
            </a:r>
            <a:r>
              <a:rPr lang="en-US" altLang="en-US" dirty="0"/>
              <a:t>1000 years is</a:t>
            </a:r>
          </a:p>
        </p:txBody>
      </p:sp>
      <p:graphicFrame>
        <p:nvGraphicFramePr>
          <p:cNvPr id="20" name="Content Placeholder 19" descr="m(1000) = 100 e^(negative (In 2)1000∕1590) approximately 65 miligram">
            <a:extLst>
              <a:ext uri="{FF2B5EF4-FFF2-40B4-BE49-F238E27FC236}">
                <a16:creationId xmlns="" xmlns:a16="http://schemas.microsoft.com/office/drawing/2014/main" id="{42AC5309-7991-422F-846E-CEB030CFC610}"/>
              </a:ext>
            </a:extLst>
          </p:cNvPr>
          <p:cNvGraphicFramePr>
            <a:graphicFrameLocks noGrp="1" noChangeAspect="1"/>
          </p:cNvGraphicFramePr>
          <p:nvPr>
            <p:ph sz="quarter" idx="24"/>
            <p:extLst>
              <p:ext uri="{D42A27DB-BD31-4B8C-83A1-F6EECF244321}">
                <p14:modId xmlns:p14="http://schemas.microsoft.com/office/powerpoint/2010/main" val="192515002"/>
              </p:ext>
            </p:extLst>
          </p:nvPr>
        </p:nvGraphicFramePr>
        <p:xfrm>
          <a:off x="3940175" y="1873250"/>
          <a:ext cx="4295775" cy="695325"/>
        </p:xfrm>
        <a:graphic>
          <a:graphicData uri="http://schemas.openxmlformats.org/presentationml/2006/ole">
            <mc:AlternateContent xmlns:mc="http://schemas.openxmlformats.org/markup-compatibility/2006">
              <mc:Choice xmlns:v="urn:schemas-microsoft-com:vml" Requires="v">
                <p:oleObj spid="_x0000_s523464" name="Equation" r:id="rId3" imgW="4394160" imgH="711000" progId="Equation.DSMT4">
                  <p:embed/>
                </p:oleObj>
              </mc:Choice>
              <mc:Fallback>
                <p:oleObj name="Equation" r:id="rId3" imgW="4394160" imgH="711000" progId="Equation.DSMT4">
                  <p:embed/>
                  <p:pic>
                    <p:nvPicPr>
                      <p:cNvPr id="0" name="Picture 119" descr="m(1000) = 100 e^(negative (In 2)1000/1590) approximately 65 mg"/>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0175" y="1873250"/>
                        <a:ext cx="4295775" cy="69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336DA3D6-90D9-489E-890B-8F3DB061181E}"/>
              </a:ext>
            </a:extLst>
          </p:cNvPr>
          <p:cNvSpPr>
            <a:spLocks noGrp="1"/>
          </p:cNvSpPr>
          <p:nvPr>
            <p:ph sz="quarter" idx="25"/>
          </p:nvPr>
        </p:nvSpPr>
        <p:spPr>
          <a:xfrm>
            <a:off x="736600" y="2951013"/>
            <a:ext cx="10706100" cy="420342"/>
          </a:xfrm>
        </p:spPr>
        <p:txBody>
          <a:bodyPr/>
          <a:lstStyle/>
          <a:p>
            <a:r>
              <a:rPr lang="en-US" altLang="en-US" dirty="0"/>
              <a:t>(c) We want to find the value of </a:t>
            </a:r>
            <a:r>
              <a:rPr lang="en-US" altLang="en-US" i="1" dirty="0"/>
              <a:t>t</a:t>
            </a:r>
            <a:r>
              <a:rPr lang="en-US" altLang="en-US" dirty="0"/>
              <a:t> such that </a:t>
            </a:r>
            <a:r>
              <a:rPr lang="en-US" altLang="en-US" i="1" dirty="0"/>
              <a:t>m</a:t>
            </a:r>
            <a:r>
              <a:rPr lang="en-US" altLang="en-US" sz="400" i="1" dirty="0"/>
              <a:t> </a:t>
            </a:r>
            <a:r>
              <a:rPr lang="en-US" altLang="en-US" dirty="0"/>
              <a:t>(</a:t>
            </a:r>
            <a:r>
              <a:rPr lang="en-US" altLang="en-US" i="1" dirty="0"/>
              <a:t>t</a:t>
            </a:r>
            <a:r>
              <a:rPr lang="en-US" altLang="en-US" dirty="0"/>
              <a:t>) = 30, that is,</a:t>
            </a:r>
          </a:p>
        </p:txBody>
      </p:sp>
      <p:graphicFrame>
        <p:nvGraphicFramePr>
          <p:cNvPr id="22" name="Content Placeholder 21" descr=" 100 e^(negative(In 2) t∕1590) = 30 or e^(negative (In 2) t/ 1590) = 0.3">
            <a:extLst>
              <a:ext uri="{FF2B5EF4-FFF2-40B4-BE49-F238E27FC236}">
                <a16:creationId xmlns="" xmlns:a16="http://schemas.microsoft.com/office/drawing/2014/main" id="{CD55D456-341C-4860-A9F7-C42A37C633DC}"/>
              </a:ext>
            </a:extLst>
          </p:cNvPr>
          <p:cNvGraphicFramePr>
            <a:graphicFrameLocks noGrp="1" noChangeAspect="1"/>
          </p:cNvGraphicFramePr>
          <p:nvPr>
            <p:ph sz="quarter" idx="26"/>
            <p:extLst>
              <p:ext uri="{D42A27DB-BD31-4B8C-83A1-F6EECF244321}">
                <p14:modId xmlns:p14="http://schemas.microsoft.com/office/powerpoint/2010/main" val="954588126"/>
              </p:ext>
            </p:extLst>
          </p:nvPr>
        </p:nvGraphicFramePr>
        <p:xfrm>
          <a:off x="3841750" y="3532188"/>
          <a:ext cx="4705350" cy="666750"/>
        </p:xfrm>
        <a:graphic>
          <a:graphicData uri="http://schemas.openxmlformats.org/presentationml/2006/ole">
            <mc:AlternateContent xmlns:mc="http://schemas.openxmlformats.org/markup-compatibility/2006">
              <mc:Choice xmlns:v="urn:schemas-microsoft-com:vml" Requires="v">
                <p:oleObj spid="_x0000_s523465" name="Equation" r:id="rId5" imgW="4749480" imgH="672840" progId="Equation.DSMT4">
                  <p:embed/>
                </p:oleObj>
              </mc:Choice>
              <mc:Fallback>
                <p:oleObj name="Equation" r:id="rId5" imgW="4749480" imgH="672840" progId="Equation.DSMT4">
                  <p:embed/>
                  <p:pic>
                    <p:nvPicPr>
                      <p:cNvPr id="0" name="Picture 120" descr="m(t) = 100 e^(negative(In 2) t/ 1590) = 30 or e^(negative(In 2) t/ 1590) = 0.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1750" y="3532188"/>
                        <a:ext cx="4705350"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a:extLst>
              <a:ext uri="{FF2B5EF4-FFF2-40B4-BE49-F238E27FC236}">
                <a16:creationId xmlns="" xmlns:a16="http://schemas.microsoft.com/office/drawing/2014/main" id="{5E32BEF7-EF2D-448A-99BF-4E11876C3354}"/>
              </a:ext>
            </a:extLst>
          </p:cNvPr>
          <p:cNvSpPr>
            <a:spLocks noGrp="1"/>
          </p:cNvSpPr>
          <p:nvPr>
            <p:ph sz="quarter" idx="27"/>
          </p:nvPr>
        </p:nvSpPr>
        <p:spPr>
          <a:xfrm>
            <a:off x="736600" y="4402321"/>
            <a:ext cx="10706100" cy="356718"/>
          </a:xfrm>
        </p:spPr>
        <p:txBody>
          <a:bodyPr/>
          <a:lstStyle/>
          <a:p>
            <a:r>
              <a:rPr lang="en-US" altLang="en-US" dirty="0"/>
              <a:t>We solve this equation for </a:t>
            </a:r>
            <a:r>
              <a:rPr lang="en-US" altLang="en-US" i="1" dirty="0"/>
              <a:t>t</a:t>
            </a:r>
            <a:r>
              <a:rPr lang="en-US" altLang="en-US" dirty="0"/>
              <a:t> by taking the natural logarithm of both sides:</a:t>
            </a:r>
            <a:endParaRPr lang="en-US" dirty="0"/>
          </a:p>
        </p:txBody>
      </p:sp>
      <p:graphicFrame>
        <p:nvGraphicFramePr>
          <p:cNvPr id="24" name="Content Placeholder 23" descr="negative(((ln 2)∕(1590)) (t)) = ln 0.3">
            <a:extLst>
              <a:ext uri="{FF2B5EF4-FFF2-40B4-BE49-F238E27FC236}">
                <a16:creationId xmlns="" xmlns:a16="http://schemas.microsoft.com/office/drawing/2014/main" id="{924529C1-3F00-440E-8557-6CF3406CC1F9}"/>
              </a:ext>
            </a:extLst>
          </p:cNvPr>
          <p:cNvGraphicFramePr>
            <a:graphicFrameLocks noGrp="1" noChangeAspect="1"/>
          </p:cNvGraphicFramePr>
          <p:nvPr>
            <p:ph sz="quarter" idx="28"/>
            <p:extLst>
              <p:ext uri="{D42A27DB-BD31-4B8C-83A1-F6EECF244321}">
                <p14:modId xmlns:p14="http://schemas.microsoft.com/office/powerpoint/2010/main" val="284753881"/>
              </p:ext>
            </p:extLst>
          </p:nvPr>
        </p:nvGraphicFramePr>
        <p:xfrm>
          <a:off x="4946650" y="5040313"/>
          <a:ext cx="2068513" cy="727075"/>
        </p:xfrm>
        <a:graphic>
          <a:graphicData uri="http://schemas.openxmlformats.org/presentationml/2006/ole">
            <mc:AlternateContent xmlns:mc="http://schemas.openxmlformats.org/markup-compatibility/2006">
              <mc:Choice xmlns:v="urn:schemas-microsoft-com:vml" Requires="v">
                <p:oleObj spid="_x0000_s523466" name="Equation" r:id="rId7" imgW="2095200" imgH="736560" progId="Equation.DSMT4">
                  <p:embed/>
                </p:oleObj>
              </mc:Choice>
              <mc:Fallback>
                <p:oleObj name="Equation" r:id="rId7" imgW="2095200" imgH="736560" progId="Equation.DSMT4">
                  <p:embed/>
                  <p:pic>
                    <p:nvPicPr>
                      <p:cNvPr id="0" name="Picture 121" descr="negative(((ln 2)/(1590)) (t)) = ln 0.3&#10;"/>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46650" y="5040313"/>
                        <a:ext cx="2068513"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706027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89C0B4AB-3138-480E-8533-0D2026BA3D7F}"/>
              </a:ext>
            </a:extLst>
          </p:cNvPr>
          <p:cNvSpPr>
            <a:spLocks noGrp="1"/>
          </p:cNvSpPr>
          <p:nvPr>
            <p:ph type="title"/>
          </p:nvPr>
        </p:nvSpPr>
        <p:spPr>
          <a:xfrm>
            <a:off x="841248" y="380891"/>
            <a:ext cx="10515600" cy="672105"/>
          </a:xfrm>
        </p:spPr>
        <p:txBody>
          <a:bodyPr/>
          <a:lstStyle/>
          <a:p>
            <a:r>
              <a:rPr lang="en-IN" dirty="0" smtClean="0"/>
              <a:t>Example 2 – Solution (4 of 4)</a:t>
            </a:r>
            <a:endParaRPr lang="en-IN" b="0" dirty="0"/>
          </a:p>
        </p:txBody>
      </p:sp>
      <p:sp>
        <p:nvSpPr>
          <p:cNvPr id="3" name="Content Placeholder 2">
            <a:extLst>
              <a:ext uri="{FF2B5EF4-FFF2-40B4-BE49-F238E27FC236}">
                <a16:creationId xmlns="" xmlns:a16="http://schemas.microsoft.com/office/drawing/2014/main" id="{682C5AB9-8568-4741-8D41-80F2431B1C73}"/>
              </a:ext>
            </a:extLst>
          </p:cNvPr>
          <p:cNvSpPr>
            <a:spLocks noGrp="1"/>
          </p:cNvSpPr>
          <p:nvPr>
            <p:ph sz="quarter" idx="23"/>
          </p:nvPr>
        </p:nvSpPr>
        <p:spPr>
          <a:xfrm>
            <a:off x="736600" y="1289050"/>
            <a:ext cx="811981" cy="333273"/>
          </a:xfrm>
        </p:spPr>
        <p:txBody>
          <a:bodyPr/>
          <a:lstStyle/>
          <a:p>
            <a:pPr>
              <a:lnSpc>
                <a:spcPct val="100000"/>
              </a:lnSpc>
            </a:pPr>
            <a:r>
              <a:rPr lang="en-US" altLang="en-US" dirty="0"/>
              <a:t>Thus</a:t>
            </a:r>
            <a:endParaRPr lang="en-US" dirty="0"/>
          </a:p>
        </p:txBody>
      </p:sp>
      <p:graphicFrame>
        <p:nvGraphicFramePr>
          <p:cNvPr id="10" name="Content Placeholder 7" descr="t = negative(1590((ln 0.3)∕(ln 2)))&#10;Approximately 2762 years">
            <a:extLst>
              <a:ext uri="{FF2B5EF4-FFF2-40B4-BE49-F238E27FC236}">
                <a16:creationId xmlns="" xmlns:a16="http://schemas.microsoft.com/office/drawing/2014/main" id="{B716E4E4-7CAA-40D2-951A-CDF40B82C0CA}"/>
              </a:ext>
            </a:extLst>
          </p:cNvPr>
          <p:cNvGraphicFramePr>
            <a:graphicFrameLocks noGrp="1" noChangeAspect="1"/>
          </p:cNvGraphicFramePr>
          <p:nvPr>
            <p:ph sz="quarter" idx="24"/>
            <p:extLst>
              <p:ext uri="{D42A27DB-BD31-4B8C-83A1-F6EECF244321}">
                <p14:modId xmlns:p14="http://schemas.microsoft.com/office/powerpoint/2010/main" val="2717136279"/>
              </p:ext>
            </p:extLst>
          </p:nvPr>
        </p:nvGraphicFramePr>
        <p:xfrm>
          <a:off x="4740503" y="1857375"/>
          <a:ext cx="2081211" cy="1193985"/>
        </p:xfrm>
        <a:graphic>
          <a:graphicData uri="http://schemas.openxmlformats.org/presentationml/2006/ole">
            <mc:AlternateContent xmlns:mc="http://schemas.openxmlformats.org/markup-compatibility/2006">
              <mc:Choice xmlns:v="urn:schemas-microsoft-com:vml" Requires="v">
                <p:oleObj spid="_x0000_s524356" name="Equation" r:id="rId3" imgW="2082600" imgH="1193760" progId="Equation.DSMT4">
                  <p:embed/>
                </p:oleObj>
              </mc:Choice>
              <mc:Fallback>
                <p:oleObj name="Equation" r:id="rId3" imgW="2082600" imgH="1193760" progId="Equation.DSMT4">
                  <p:embed/>
                  <p:pic>
                    <p:nvPicPr>
                      <p:cNvPr id="0" name="Picture 41" descr="t = negative(1590((ln 0.3)/(ln 2)))&#10;approximately2762 years&#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0503" y="1857375"/>
                        <a:ext cx="2081211" cy="119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486232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0B3074-010E-4726-80AF-14D908A7DA8C}"/>
              </a:ext>
            </a:extLst>
          </p:cNvPr>
          <p:cNvSpPr>
            <a:spLocks noGrp="1"/>
          </p:cNvSpPr>
          <p:nvPr>
            <p:ph type="title"/>
          </p:nvPr>
        </p:nvSpPr>
        <p:spPr/>
        <p:txBody>
          <a:bodyPr/>
          <a:lstStyle/>
          <a:p>
            <a:r>
              <a:rPr lang="en-US" altLang="en-US" dirty="0"/>
              <a:t>Radioactive </a:t>
            </a:r>
            <a:r>
              <a:rPr lang="en-US" altLang="en-US" dirty="0" smtClean="0"/>
              <a:t>Decay (3 of 3)</a:t>
            </a:r>
            <a:endParaRPr lang="en-US" dirty="0"/>
          </a:p>
        </p:txBody>
      </p:sp>
      <p:sp>
        <p:nvSpPr>
          <p:cNvPr id="3" name="Content Placeholder 2">
            <a:extLst>
              <a:ext uri="{FF2B5EF4-FFF2-40B4-BE49-F238E27FC236}">
                <a16:creationId xmlns="" xmlns:a16="http://schemas.microsoft.com/office/drawing/2014/main" id="{71F0484D-8EF1-4D66-9FC8-558F1CF60ECD}"/>
              </a:ext>
            </a:extLst>
          </p:cNvPr>
          <p:cNvSpPr>
            <a:spLocks noGrp="1"/>
          </p:cNvSpPr>
          <p:nvPr>
            <p:ph sz="quarter" idx="23"/>
          </p:nvPr>
        </p:nvSpPr>
        <p:spPr>
          <a:xfrm>
            <a:off x="736600" y="1289050"/>
            <a:ext cx="10718800" cy="1084696"/>
          </a:xfrm>
        </p:spPr>
        <p:txBody>
          <a:bodyPr/>
          <a:lstStyle/>
          <a:p>
            <a:pPr>
              <a:lnSpc>
                <a:spcPct val="100000"/>
              </a:lnSpc>
            </a:pPr>
            <a:r>
              <a:rPr lang="en-US" altLang="en-US" dirty="0"/>
              <a:t>As a check on our work in Example 2, we use a graphing device to draw the graph of </a:t>
            </a:r>
            <a:r>
              <a:rPr lang="en-US" altLang="en-US" i="1" dirty="0"/>
              <a:t>m</a:t>
            </a:r>
            <a:r>
              <a:rPr lang="en-US" altLang="en-US" sz="400" i="1" dirty="0"/>
              <a:t> </a:t>
            </a:r>
            <a:r>
              <a:rPr lang="en-US" altLang="en-US" dirty="0"/>
              <a:t>(</a:t>
            </a:r>
            <a:r>
              <a:rPr lang="en-US" altLang="en-US" i="1" dirty="0"/>
              <a:t>t</a:t>
            </a:r>
            <a:r>
              <a:rPr lang="en-US" altLang="en-US" dirty="0"/>
              <a:t>) in Figure 2 together with the horizontal line </a:t>
            </a:r>
            <a:r>
              <a:rPr lang="en-US" altLang="en-US" i="1" dirty="0"/>
              <a:t>m </a:t>
            </a:r>
            <a:r>
              <a:rPr lang="en-US" altLang="en-US" dirty="0"/>
              <a:t>= 30. These curves intersect when </a:t>
            </a:r>
            <a:r>
              <a:rPr lang="en-US" altLang="en-US" i="1" dirty="0"/>
              <a:t>t </a:t>
            </a:r>
            <a:r>
              <a:rPr lang="en-US" altLang="en-US" dirty="0">
                <a:latin typeface="Arial" panose="020B0604020202020204" pitchFamily="34" charset="0"/>
                <a:cs typeface="Arial" panose="020B0604020202020204" pitchFamily="34" charset="0"/>
                <a:sym typeface="Symbol" panose="05050102010706020507" pitchFamily="18" charset="2"/>
              </a:rPr>
              <a:t>≈</a:t>
            </a:r>
            <a:r>
              <a:rPr lang="en-US" altLang="en-US" dirty="0">
                <a:sym typeface="Symbol" panose="05050102010706020507" pitchFamily="18" charset="2"/>
              </a:rPr>
              <a:t> </a:t>
            </a:r>
            <a:r>
              <a:rPr lang="en-US" altLang="en-US" dirty="0"/>
              <a:t>2800, and this agrees with the answer to part (c).</a:t>
            </a:r>
          </a:p>
        </p:txBody>
      </p:sp>
      <p:sp>
        <p:nvSpPr>
          <p:cNvPr id="5" name="Content Placeholder 4">
            <a:extLst>
              <a:ext uri="{FF2B5EF4-FFF2-40B4-BE49-F238E27FC236}">
                <a16:creationId xmlns="" xmlns:a16="http://schemas.microsoft.com/office/drawing/2014/main" id="{FE7FF716-DF92-4142-B5F6-090D803F3CB3}"/>
              </a:ext>
            </a:extLst>
          </p:cNvPr>
          <p:cNvSpPr>
            <a:spLocks noGrp="1"/>
          </p:cNvSpPr>
          <p:nvPr>
            <p:ph sz="quarter" idx="25"/>
          </p:nvPr>
        </p:nvSpPr>
        <p:spPr>
          <a:xfrm>
            <a:off x="5351760" y="5597824"/>
            <a:ext cx="817120" cy="201365"/>
          </a:xfrm>
        </p:spPr>
        <p:txBody>
          <a:bodyPr/>
          <a:lstStyle/>
          <a:p>
            <a:r>
              <a:rPr lang="en-US" altLang="en-US" sz="1200" b="1" dirty="0"/>
              <a:t>Figure 2</a:t>
            </a:r>
          </a:p>
        </p:txBody>
      </p:sp>
      <p:pic>
        <p:nvPicPr>
          <p:cNvPr id="7" name="Content Placeholder 6" descr="A line and a curve are graphed on the coordinate plane. The line is parallel to the horizontal axis and it passes through the point (0, 30). The curve starts from the point (0, 190), goes down to the right with decreasing steepness, intercepts the line at the point (2800, 30) and ends at the bottom left of the viewing window in the first quadrant. The equation of the line and the curve is m = 30 and m = 100 e^ (negative (log 2)t∕1590.)">
            <a:extLst>
              <a:ext uri="{FF2B5EF4-FFF2-40B4-BE49-F238E27FC236}">
                <a16:creationId xmlns="" xmlns:a16="http://schemas.microsoft.com/office/drawing/2014/main" id="{0B67C146-3B88-47F2-8007-C85D64AE63BC}"/>
              </a:ext>
            </a:extLst>
          </p:cNvPr>
          <p:cNvPicPr>
            <a:picLocks noGrp="1" noChangeAspect="1"/>
          </p:cNvPicPr>
          <p:nvPr>
            <p:ph sz="quarter" idx="24"/>
          </p:nvPr>
        </p:nvPicPr>
        <p:blipFill>
          <a:blip r:embed="rId2"/>
          <a:stretch>
            <a:fillRect/>
          </a:stretch>
        </p:blipFill>
        <p:spPr>
          <a:xfrm>
            <a:off x="3811048" y="2757259"/>
            <a:ext cx="4087022" cy="2642055"/>
          </a:xfrm>
          <a:prstGeom prst="rect">
            <a:avLst/>
          </a:prstGeom>
        </p:spPr>
      </p:pic>
    </p:spTree>
    <p:extLst>
      <p:ext uri="{BB962C8B-B14F-4D97-AF65-F5344CB8AC3E}">
        <p14:creationId xmlns:p14="http://schemas.microsoft.com/office/powerpoint/2010/main" val="37946991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439C50-9C46-4233-8285-16AF474E7A69}"/>
              </a:ext>
            </a:extLst>
          </p:cNvPr>
          <p:cNvSpPr>
            <a:spLocks noGrp="1"/>
          </p:cNvSpPr>
          <p:nvPr>
            <p:ph type="title"/>
          </p:nvPr>
        </p:nvSpPr>
        <p:spPr>
          <a:xfrm>
            <a:off x="838200" y="3060442"/>
            <a:ext cx="10515600" cy="1126076"/>
          </a:xfrm>
        </p:spPr>
        <p:txBody>
          <a:bodyPr/>
          <a:lstStyle/>
          <a:p>
            <a:pPr algn="ctr"/>
            <a:r>
              <a:rPr lang="en-IN" dirty="0" smtClean="0">
                <a:solidFill>
                  <a:srgbClr val="0079C2"/>
                </a:solidFill>
              </a:rPr>
              <a:t>Newton’s Law of Cooling</a:t>
            </a:r>
            <a:endParaRPr lang="en-IN" sz="4000" dirty="0">
              <a:solidFill>
                <a:srgbClr val="0079C2"/>
              </a:solidFill>
            </a:endParaRPr>
          </a:p>
        </p:txBody>
      </p:sp>
    </p:spTree>
    <p:extLst>
      <p:ext uri="{BB962C8B-B14F-4D97-AF65-F5344CB8AC3E}">
        <p14:creationId xmlns:p14="http://schemas.microsoft.com/office/powerpoint/2010/main" val="41503170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89C0B4AB-3138-480E-8533-0D2026BA3D7F}"/>
              </a:ext>
            </a:extLst>
          </p:cNvPr>
          <p:cNvSpPr>
            <a:spLocks noGrp="1"/>
          </p:cNvSpPr>
          <p:nvPr>
            <p:ph type="title"/>
          </p:nvPr>
        </p:nvSpPr>
        <p:spPr>
          <a:xfrm>
            <a:off x="841248" y="380891"/>
            <a:ext cx="10515600" cy="672105"/>
          </a:xfrm>
        </p:spPr>
        <p:txBody>
          <a:bodyPr/>
          <a:lstStyle/>
          <a:p>
            <a:r>
              <a:rPr lang="en-IN" dirty="0" smtClean="0"/>
              <a:t>Newton’s Law of Cooling (1 of 3)</a:t>
            </a:r>
            <a:endParaRPr lang="en-IN" b="0" dirty="0"/>
          </a:p>
        </p:txBody>
      </p:sp>
      <p:sp>
        <p:nvSpPr>
          <p:cNvPr id="3" name="Content Placeholder 2">
            <a:extLst>
              <a:ext uri="{FF2B5EF4-FFF2-40B4-BE49-F238E27FC236}">
                <a16:creationId xmlns="" xmlns:a16="http://schemas.microsoft.com/office/drawing/2014/main" id="{9205DFF5-F9AA-4E8D-9C52-2B85F37E1206}"/>
              </a:ext>
            </a:extLst>
          </p:cNvPr>
          <p:cNvSpPr>
            <a:spLocks noGrp="1"/>
          </p:cNvSpPr>
          <p:nvPr>
            <p:ph sz="quarter" idx="23"/>
          </p:nvPr>
        </p:nvSpPr>
        <p:spPr>
          <a:xfrm>
            <a:off x="736600" y="1289049"/>
            <a:ext cx="10718800" cy="2919639"/>
          </a:xfrm>
        </p:spPr>
        <p:txBody>
          <a:bodyPr/>
          <a:lstStyle/>
          <a:p>
            <a:pPr>
              <a:lnSpc>
                <a:spcPct val="100000"/>
              </a:lnSpc>
            </a:pPr>
            <a:r>
              <a:rPr lang="en-US" altLang="en-US" dirty="0"/>
              <a:t>Newton’s Law of Cooling states that the rate of cooling of an object is proportional to the temperature difference between the object and its surroundings, provided that this difference is not too large. (This law also applies to warming.) </a:t>
            </a:r>
          </a:p>
          <a:p>
            <a:pPr>
              <a:lnSpc>
                <a:spcPct val="100000"/>
              </a:lnSpc>
            </a:pPr>
            <a:r>
              <a:rPr lang="en-US" altLang="en-US" dirty="0"/>
              <a:t>If we let </a:t>
            </a:r>
            <a:r>
              <a:rPr lang="en-US" altLang="en-US" i="1" dirty="0"/>
              <a:t>T</a:t>
            </a:r>
            <a:r>
              <a:rPr lang="en-US" altLang="en-US" sz="400" i="1" dirty="0"/>
              <a:t> </a:t>
            </a:r>
            <a:r>
              <a:rPr lang="en-US" altLang="en-US" dirty="0"/>
              <a:t>(</a:t>
            </a:r>
            <a:r>
              <a:rPr lang="en-US" altLang="en-US" i="1" dirty="0"/>
              <a:t>t</a:t>
            </a:r>
            <a:r>
              <a:rPr lang="en-US" altLang="en-US" dirty="0"/>
              <a:t>)</a:t>
            </a:r>
            <a:r>
              <a:rPr lang="en-US" altLang="en-US" i="1" dirty="0"/>
              <a:t> </a:t>
            </a:r>
            <a:r>
              <a:rPr lang="en-US" altLang="en-US" dirty="0"/>
              <a:t>be the temperature of the object at time </a:t>
            </a:r>
            <a:r>
              <a:rPr lang="en-US" altLang="en-US" i="1" dirty="0"/>
              <a:t>t</a:t>
            </a:r>
            <a:r>
              <a:rPr lang="en-US" altLang="en-US" dirty="0"/>
              <a:t> and </a:t>
            </a:r>
            <a:r>
              <a:rPr lang="en-US" altLang="en-US" i="1" dirty="0"/>
              <a:t>T</a:t>
            </a:r>
            <a:r>
              <a:rPr lang="en-US" altLang="en-US" i="1" baseline="-25000" dirty="0"/>
              <a:t>s</a:t>
            </a:r>
            <a:r>
              <a:rPr lang="en-US" altLang="en-US" dirty="0"/>
              <a:t> be the temperature of the surroundings, then we can formulate Newton’s Law of Cooling as a differential equation:</a:t>
            </a:r>
          </a:p>
        </p:txBody>
      </p:sp>
      <p:graphicFrame>
        <p:nvGraphicFramePr>
          <p:cNvPr id="8" name="Content Placeholder 7" descr="(d T)∕(d t) = k (T minus T_s)">
            <a:extLst>
              <a:ext uri="{FF2B5EF4-FFF2-40B4-BE49-F238E27FC236}">
                <a16:creationId xmlns="" xmlns:a16="http://schemas.microsoft.com/office/drawing/2014/main" id="{62406E83-76CD-4E3A-BAAE-3EC8ABAE8288}"/>
              </a:ext>
            </a:extLst>
          </p:cNvPr>
          <p:cNvGraphicFramePr>
            <a:graphicFrameLocks noGrp="1" noChangeAspect="1"/>
          </p:cNvGraphicFramePr>
          <p:nvPr>
            <p:ph sz="quarter" idx="24"/>
            <p:extLst>
              <p:ext uri="{D42A27DB-BD31-4B8C-83A1-F6EECF244321}">
                <p14:modId xmlns:p14="http://schemas.microsoft.com/office/powerpoint/2010/main" val="3035739713"/>
              </p:ext>
            </p:extLst>
          </p:nvPr>
        </p:nvGraphicFramePr>
        <p:xfrm>
          <a:off x="4656592" y="4208688"/>
          <a:ext cx="1832682" cy="668111"/>
        </p:xfrm>
        <a:graphic>
          <a:graphicData uri="http://schemas.openxmlformats.org/presentationml/2006/ole">
            <mc:AlternateContent xmlns:mc="http://schemas.openxmlformats.org/markup-compatibility/2006">
              <mc:Choice xmlns:v="urn:schemas-microsoft-com:vml" Requires="v">
                <p:oleObj spid="_x0000_s525379" name="Equation" r:id="rId3" imgW="2019240" imgH="736560" progId="Equation.DSMT4">
                  <p:embed/>
                </p:oleObj>
              </mc:Choice>
              <mc:Fallback>
                <p:oleObj name="Equation" r:id="rId3" imgW="2019240" imgH="736560" progId="Equation.DSMT4">
                  <p:embed/>
                  <p:pic>
                    <p:nvPicPr>
                      <p:cNvPr id="0" name="Picture 40" descr="(dT)/(dt) = k(T minus T_s)&#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6592" y="4208688"/>
                        <a:ext cx="1832682" cy="6681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570CBB78-0A8F-40FE-B523-FBA8BC3C1AE5}"/>
              </a:ext>
            </a:extLst>
          </p:cNvPr>
          <p:cNvSpPr>
            <a:spLocks noGrp="1"/>
          </p:cNvSpPr>
          <p:nvPr>
            <p:ph sz="quarter" idx="25"/>
          </p:nvPr>
        </p:nvSpPr>
        <p:spPr>
          <a:xfrm>
            <a:off x="736600" y="5312313"/>
            <a:ext cx="3041073" cy="356730"/>
          </a:xfrm>
        </p:spPr>
        <p:txBody>
          <a:bodyPr/>
          <a:lstStyle/>
          <a:p>
            <a:r>
              <a:rPr lang="en-US" altLang="en-US" dirty="0"/>
              <a:t>where </a:t>
            </a:r>
            <a:r>
              <a:rPr lang="en-US" altLang="en-US" i="1" dirty="0"/>
              <a:t>k</a:t>
            </a:r>
            <a:r>
              <a:rPr lang="en-US" altLang="en-US" dirty="0"/>
              <a:t> is a constant.</a:t>
            </a:r>
          </a:p>
        </p:txBody>
      </p:sp>
    </p:spTree>
    <p:extLst>
      <p:ext uri="{BB962C8B-B14F-4D97-AF65-F5344CB8AC3E}">
        <p14:creationId xmlns:p14="http://schemas.microsoft.com/office/powerpoint/2010/main" val="18172662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xmlns="" id="{89C0B4AB-3138-480E-8533-0D2026BA3D7F}"/>
              </a:ext>
            </a:extLst>
          </p:cNvPr>
          <p:cNvSpPr>
            <a:spLocks noGrp="1"/>
          </p:cNvSpPr>
          <p:nvPr>
            <p:ph type="title"/>
          </p:nvPr>
        </p:nvSpPr>
        <p:spPr>
          <a:xfrm>
            <a:off x="841248" y="380891"/>
            <a:ext cx="10515600" cy="672105"/>
          </a:xfrm>
        </p:spPr>
        <p:txBody>
          <a:bodyPr/>
          <a:lstStyle/>
          <a:p>
            <a:r>
              <a:rPr lang="en-IN" dirty="0" smtClean="0"/>
              <a:t>Newton’s Law of Cooling (2 of 3)</a:t>
            </a:r>
            <a:endParaRPr lang="en-IN" b="0" dirty="0"/>
          </a:p>
        </p:txBody>
      </p:sp>
      <p:sp>
        <p:nvSpPr>
          <p:cNvPr id="3" name="Content Placeholder 2">
            <a:extLst>
              <a:ext uri="{FF2B5EF4-FFF2-40B4-BE49-F238E27FC236}">
                <a16:creationId xmlns="" xmlns:a16="http://schemas.microsoft.com/office/drawing/2014/main" id="{B91FDF9B-B34D-4F04-A16C-3651A1B06D61}"/>
              </a:ext>
            </a:extLst>
          </p:cNvPr>
          <p:cNvSpPr>
            <a:spLocks noGrp="1"/>
          </p:cNvSpPr>
          <p:nvPr>
            <p:ph sz="quarter" idx="23"/>
          </p:nvPr>
        </p:nvSpPr>
        <p:spPr>
          <a:xfrm>
            <a:off x="736600" y="1289050"/>
            <a:ext cx="10718800" cy="754355"/>
          </a:xfrm>
        </p:spPr>
        <p:txBody>
          <a:bodyPr/>
          <a:lstStyle/>
          <a:p>
            <a:pPr>
              <a:lnSpc>
                <a:spcPct val="100000"/>
              </a:lnSpc>
            </a:pPr>
            <a:r>
              <a:rPr lang="en-US" altLang="en-US" dirty="0"/>
              <a:t>This equation is not quite the same as Equation 1, so we make the change of variable </a:t>
            </a:r>
            <a:r>
              <a:rPr lang="en-US" altLang="en-US" i="1" dirty="0"/>
              <a:t>y</a:t>
            </a:r>
            <a:r>
              <a:rPr lang="en-US" altLang="en-US" sz="400" i="1" dirty="0"/>
              <a:t> </a:t>
            </a:r>
            <a:r>
              <a:rPr lang="en-US" altLang="en-US" dirty="0"/>
              <a:t>(</a:t>
            </a:r>
            <a:r>
              <a:rPr lang="en-US" altLang="en-US" i="1" dirty="0"/>
              <a:t>t</a:t>
            </a:r>
            <a:r>
              <a:rPr lang="en-US" altLang="en-US" dirty="0"/>
              <a:t>) = </a:t>
            </a:r>
            <a:r>
              <a:rPr lang="en-US" altLang="en-US" i="1" dirty="0"/>
              <a:t>T</a:t>
            </a:r>
            <a:r>
              <a:rPr lang="en-US" altLang="en-US" sz="400" i="1" dirty="0"/>
              <a:t> </a:t>
            </a:r>
            <a:r>
              <a:rPr lang="en-US" altLang="en-US" dirty="0"/>
              <a:t>(</a:t>
            </a:r>
            <a:r>
              <a:rPr lang="en-US" altLang="en-US" i="1" dirty="0"/>
              <a:t>t</a:t>
            </a:r>
            <a:r>
              <a:rPr lang="en-US" altLang="en-US" dirty="0"/>
              <a:t>) − </a:t>
            </a:r>
            <a:r>
              <a:rPr lang="en-US" altLang="en-US" i="1" dirty="0"/>
              <a:t>T</a:t>
            </a:r>
            <a:r>
              <a:rPr lang="en-US" altLang="en-US" i="1" baseline="-25000" dirty="0"/>
              <a:t>s</a:t>
            </a:r>
            <a:r>
              <a:rPr lang="en-US" altLang="en-US" dirty="0"/>
              <a:t>. Because </a:t>
            </a:r>
            <a:r>
              <a:rPr lang="en-US" altLang="en-US" i="1" dirty="0"/>
              <a:t>T</a:t>
            </a:r>
            <a:r>
              <a:rPr lang="en-US" altLang="en-US" i="1" baseline="-25000" dirty="0"/>
              <a:t>s</a:t>
            </a:r>
            <a:r>
              <a:rPr lang="en-US" altLang="en-US" dirty="0"/>
              <a:t> is constant, we have</a:t>
            </a:r>
          </a:p>
        </p:txBody>
      </p:sp>
      <p:graphicFrame>
        <p:nvGraphicFramePr>
          <p:cNvPr id="9" name="Content Placeholder 8" descr="y prime (t) = T prime(t)"/>
          <p:cNvGraphicFramePr>
            <a:graphicFrameLocks noGrp="1" noChangeAspect="1"/>
          </p:cNvGraphicFramePr>
          <p:nvPr>
            <p:ph sz="quarter" idx="26"/>
            <p:extLst>
              <p:ext uri="{D42A27DB-BD31-4B8C-83A1-F6EECF244321}">
                <p14:modId xmlns:p14="http://schemas.microsoft.com/office/powerpoint/2010/main" val="4293839465"/>
              </p:ext>
            </p:extLst>
          </p:nvPr>
        </p:nvGraphicFramePr>
        <p:xfrm>
          <a:off x="8375650" y="1693634"/>
          <a:ext cx="1493838" cy="392113"/>
        </p:xfrm>
        <a:graphic>
          <a:graphicData uri="http://schemas.openxmlformats.org/presentationml/2006/ole">
            <mc:AlternateContent xmlns:mc="http://schemas.openxmlformats.org/markup-compatibility/2006">
              <mc:Choice xmlns:v="urn:schemas-microsoft-com:vml" Requires="v">
                <p:oleObj spid="_x0000_s526441" name="Equation" r:id="rId3" imgW="774360" imgH="203040" progId="Equation.DSMT4">
                  <p:embed/>
                </p:oleObj>
              </mc:Choice>
              <mc:Fallback>
                <p:oleObj name="Equation" r:id="rId3" imgW="774360" imgH="203040" progId="Equation.DSMT4">
                  <p:embed/>
                  <p:pic>
                    <p:nvPicPr>
                      <p:cNvPr id="0" name="Picture 52" descr="y prime (t) = T prime(t)"/>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5650" y="1693634"/>
                        <a:ext cx="1493838"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14"/>
          <p:cNvSpPr>
            <a:spLocks noGrp="1"/>
          </p:cNvSpPr>
          <p:nvPr>
            <p:ph sz="quarter" idx="27"/>
          </p:nvPr>
        </p:nvSpPr>
        <p:spPr>
          <a:xfrm>
            <a:off x="755073" y="2072433"/>
            <a:ext cx="4361873" cy="411018"/>
          </a:xfrm>
          <a:prstGeom prst="rect">
            <a:avLst/>
          </a:prstGeom>
        </p:spPr>
        <p:txBody>
          <a:bodyPr/>
          <a:lstStyle/>
          <a:p>
            <a:r>
              <a:rPr lang="en-US" altLang="en-US" sz="2400" dirty="0"/>
              <a:t>and so the equation becomes</a:t>
            </a:r>
            <a:endParaRPr lang="en-US" sz="2400" dirty="0"/>
          </a:p>
        </p:txBody>
      </p:sp>
      <p:graphicFrame>
        <p:nvGraphicFramePr>
          <p:cNvPr id="12" name="Content Placeholder 11" descr="(d y)∕(d t) = (k y)&#10;">
            <a:extLst>
              <a:ext uri="{FF2B5EF4-FFF2-40B4-BE49-F238E27FC236}">
                <a16:creationId xmlns="" xmlns:a16="http://schemas.microsoft.com/office/drawing/2014/main" id="{8819A808-838D-4780-9782-AF7019E4CF11}"/>
              </a:ext>
            </a:extLst>
          </p:cNvPr>
          <p:cNvGraphicFramePr>
            <a:graphicFrameLocks noGrp="1" noChangeAspect="1"/>
          </p:cNvGraphicFramePr>
          <p:nvPr>
            <p:ph sz="quarter" idx="24"/>
            <p:extLst>
              <p:ext uri="{D42A27DB-BD31-4B8C-83A1-F6EECF244321}">
                <p14:modId xmlns:p14="http://schemas.microsoft.com/office/powerpoint/2010/main" val="3808117845"/>
              </p:ext>
            </p:extLst>
          </p:nvPr>
        </p:nvGraphicFramePr>
        <p:xfrm>
          <a:off x="5116946" y="2686647"/>
          <a:ext cx="944353" cy="637124"/>
        </p:xfrm>
        <a:graphic>
          <a:graphicData uri="http://schemas.openxmlformats.org/presentationml/2006/ole">
            <mc:AlternateContent xmlns:mc="http://schemas.openxmlformats.org/markup-compatibility/2006">
              <mc:Choice xmlns:v="urn:schemas-microsoft-com:vml" Requires="v">
                <p:oleObj spid="_x0000_s526442" name="Equation" r:id="rId5" imgW="1091880" imgH="736560" progId="Equation.DSMT4">
                  <p:embed/>
                </p:oleObj>
              </mc:Choice>
              <mc:Fallback>
                <p:oleObj name="Equation" r:id="rId5" imgW="1091880" imgH="736560" progId="Equation.DSMT4">
                  <p:embed/>
                  <p:pic>
                    <p:nvPicPr>
                      <p:cNvPr id="0" name="Picture 51" descr="(dy)/(dt) = (k y)&#10;"/>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16946" y="2686647"/>
                        <a:ext cx="944353" cy="6371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B6708B5F-BC41-423F-B8FA-6C557813D30F}"/>
              </a:ext>
            </a:extLst>
          </p:cNvPr>
          <p:cNvSpPr>
            <a:spLocks noGrp="1"/>
          </p:cNvSpPr>
          <p:nvPr>
            <p:ph sz="quarter" idx="25"/>
          </p:nvPr>
        </p:nvSpPr>
        <p:spPr>
          <a:xfrm>
            <a:off x="736600" y="3902560"/>
            <a:ext cx="10712450" cy="356730"/>
          </a:xfrm>
        </p:spPr>
        <p:txBody>
          <a:bodyPr/>
          <a:lstStyle/>
          <a:p>
            <a:r>
              <a:rPr lang="en-US" altLang="en-US" dirty="0"/>
              <a:t>We can then use </a:t>
            </a:r>
            <a:r>
              <a:rPr lang="en-US" dirty="0"/>
              <a:t>Theorem </a:t>
            </a:r>
            <a:r>
              <a:rPr lang="en-US" altLang="en-US" dirty="0" smtClean="0"/>
              <a:t>2 </a:t>
            </a:r>
            <a:r>
              <a:rPr lang="en-US" altLang="en-US" dirty="0"/>
              <a:t>to find an expression for </a:t>
            </a:r>
            <a:r>
              <a:rPr lang="en-US" altLang="en-US" i="1" dirty="0"/>
              <a:t>y</a:t>
            </a:r>
            <a:r>
              <a:rPr lang="en-US" altLang="en-US" dirty="0"/>
              <a:t>, from which we can find </a:t>
            </a:r>
            <a:r>
              <a:rPr lang="en-US" altLang="en-US" i="1" dirty="0"/>
              <a:t>T</a:t>
            </a:r>
            <a:r>
              <a:rPr lang="en-US" altLang="en-US" dirty="0"/>
              <a:t>.</a:t>
            </a:r>
          </a:p>
        </p:txBody>
      </p:sp>
    </p:spTree>
    <p:extLst>
      <p:ext uri="{BB962C8B-B14F-4D97-AF65-F5344CB8AC3E}">
        <p14:creationId xmlns:p14="http://schemas.microsoft.com/office/powerpoint/2010/main" val="13331383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95C14402-4030-4A3B-A2B3-A719FBE97911}"/>
              </a:ext>
            </a:extLst>
          </p:cNvPr>
          <p:cNvSpPr>
            <a:spLocks noGrp="1"/>
          </p:cNvSpPr>
          <p:nvPr>
            <p:ph type="title"/>
          </p:nvPr>
        </p:nvSpPr>
        <p:spPr>
          <a:xfrm>
            <a:off x="841248" y="380891"/>
            <a:ext cx="10515600" cy="67210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r>
              <a:rPr lang="en-US" altLang="en-US" dirty="0"/>
              <a:t>Example </a:t>
            </a:r>
            <a:r>
              <a:rPr lang="en-US" altLang="en-US" dirty="0" smtClean="0"/>
              <a:t>3</a:t>
            </a:r>
            <a:endParaRPr lang="en-IN" dirty="0"/>
          </a:p>
        </p:txBody>
      </p:sp>
      <p:sp>
        <p:nvSpPr>
          <p:cNvPr id="3" name="Content Placeholder 2">
            <a:extLst>
              <a:ext uri="{FF2B5EF4-FFF2-40B4-BE49-F238E27FC236}">
                <a16:creationId xmlns="" xmlns:a16="http://schemas.microsoft.com/office/drawing/2014/main" id="{8CDD2471-0ED7-4A61-BD20-598048BEB4E6}"/>
              </a:ext>
            </a:extLst>
          </p:cNvPr>
          <p:cNvSpPr>
            <a:spLocks noGrp="1"/>
          </p:cNvSpPr>
          <p:nvPr>
            <p:ph sz="quarter" idx="23"/>
          </p:nvPr>
        </p:nvSpPr>
        <p:spPr>
          <a:xfrm>
            <a:off x="736600" y="1289050"/>
            <a:ext cx="10718800" cy="3042805"/>
          </a:xfrm>
        </p:spPr>
        <p:txBody>
          <a:bodyPr/>
          <a:lstStyle/>
          <a:p>
            <a:pPr>
              <a:lnSpc>
                <a:spcPct val="100000"/>
              </a:lnSpc>
              <a:tabLst>
                <a:tab pos="457200" algn="l"/>
                <a:tab pos="1371600" algn="l"/>
                <a:tab pos="1547813" algn="l"/>
              </a:tabLst>
            </a:pPr>
            <a:r>
              <a:rPr lang="en-US" altLang="en-US" dirty="0"/>
              <a:t>A </a:t>
            </a:r>
            <a:r>
              <a:rPr lang="en-IN" dirty="0" smtClean="0"/>
              <a:t>bottle of iced tea at room temperature</a:t>
            </a:r>
            <a:r>
              <a:rPr lang="en-US" altLang="en-US" dirty="0" smtClean="0"/>
              <a:t> </a:t>
            </a:r>
            <a:r>
              <a:rPr lang="en-US" altLang="en-US" dirty="0"/>
              <a:t>(72</a:t>
            </a:r>
            <a:r>
              <a:rPr lang="en-US" altLang="en-US" b="1" dirty="0">
                <a:sym typeface="Symbol" panose="05050102010706020507" pitchFamily="18" charset="2"/>
              </a:rPr>
              <a:t></a:t>
            </a:r>
            <a:r>
              <a:rPr lang="en-US" altLang="en-US" dirty="0"/>
              <a:t>F) is placed in a refrigerator where the temperature is 44</a:t>
            </a:r>
            <a:r>
              <a:rPr lang="en-US" altLang="en-US" b="1" dirty="0">
                <a:sym typeface="Symbol" panose="05050102010706020507" pitchFamily="18" charset="2"/>
              </a:rPr>
              <a:t></a:t>
            </a:r>
            <a:r>
              <a:rPr lang="en-US" altLang="en-US" dirty="0"/>
              <a:t>F. After </a:t>
            </a:r>
            <a:r>
              <a:rPr lang="en-IN" dirty="0" smtClean="0"/>
              <a:t>half an hour the tea has cooled to</a:t>
            </a:r>
            <a:r>
              <a:rPr lang="en-US" altLang="en-US" dirty="0" smtClean="0"/>
              <a:t> </a:t>
            </a:r>
            <a:r>
              <a:rPr lang="en-US" altLang="en-US" dirty="0"/>
              <a:t>61</a:t>
            </a:r>
            <a:r>
              <a:rPr lang="en-US" altLang="en-US" b="1" dirty="0">
                <a:sym typeface="Symbol" panose="05050102010706020507" pitchFamily="18" charset="2"/>
              </a:rPr>
              <a:t></a:t>
            </a:r>
            <a:r>
              <a:rPr lang="en-US" altLang="en-US" dirty="0"/>
              <a:t>F.</a:t>
            </a:r>
          </a:p>
          <a:p>
            <a:pPr>
              <a:tabLst>
                <a:tab pos="457200" algn="l"/>
                <a:tab pos="1371600" algn="l"/>
                <a:tab pos="1547813" algn="l"/>
              </a:tabLst>
            </a:pPr>
            <a:r>
              <a:rPr lang="en-US" altLang="en-US" dirty="0"/>
              <a:t>(a) </a:t>
            </a:r>
            <a:r>
              <a:rPr lang="en-US" altLang="en-US" dirty="0" smtClean="0"/>
              <a:t>W</a:t>
            </a:r>
            <a:r>
              <a:rPr lang="en-IN" dirty="0" smtClean="0"/>
              <a:t>hat is the temperature of the tea after another half hour?</a:t>
            </a:r>
            <a:endParaRPr lang="en-US" altLang="en-US" dirty="0"/>
          </a:p>
          <a:p>
            <a:pPr>
              <a:tabLst>
                <a:tab pos="457200" algn="l"/>
                <a:tab pos="1371600" algn="l"/>
                <a:tab pos="1547813" algn="l"/>
              </a:tabLst>
            </a:pPr>
            <a:r>
              <a:rPr lang="en-US" altLang="en-US" dirty="0"/>
              <a:t>(b) How long does </a:t>
            </a:r>
            <a:r>
              <a:rPr lang="en-IN" dirty="0" smtClean="0"/>
              <a:t>it take for the tea to cool </a:t>
            </a:r>
            <a:r>
              <a:rPr lang="en-US" altLang="en-US" dirty="0" smtClean="0"/>
              <a:t>to </a:t>
            </a:r>
            <a:r>
              <a:rPr lang="en-US" altLang="en-US" dirty="0"/>
              <a:t>50</a:t>
            </a:r>
            <a:r>
              <a:rPr lang="en-US" altLang="en-US" b="1" dirty="0">
                <a:sym typeface="Symbol" panose="05050102010706020507" pitchFamily="18" charset="2"/>
              </a:rPr>
              <a:t></a:t>
            </a:r>
            <a:r>
              <a:rPr lang="en-US" altLang="en-US" dirty="0"/>
              <a:t>F</a:t>
            </a:r>
            <a:r>
              <a:rPr lang="en-US" altLang="en-US" dirty="0" smtClean="0"/>
              <a:t>?</a:t>
            </a:r>
          </a:p>
          <a:p>
            <a:pPr>
              <a:tabLst>
                <a:tab pos="457200" algn="l"/>
                <a:tab pos="1371600" algn="l"/>
                <a:tab pos="1547813" algn="l"/>
              </a:tabLst>
            </a:pPr>
            <a:endParaRPr lang="en-US" altLang="en-US" dirty="0"/>
          </a:p>
          <a:p>
            <a:pPr>
              <a:tabLst>
                <a:tab pos="457200" algn="l"/>
                <a:tab pos="1371600" algn="l"/>
                <a:tab pos="1547813" algn="l"/>
              </a:tabLst>
            </a:pPr>
            <a:r>
              <a:rPr lang="en-US" altLang="en-US" dirty="0">
                <a:solidFill>
                  <a:srgbClr val="0079C2"/>
                </a:solidFill>
              </a:rPr>
              <a:t>Solution:</a:t>
            </a:r>
          </a:p>
          <a:p>
            <a:pPr>
              <a:tabLst>
                <a:tab pos="457200" algn="l"/>
                <a:tab pos="1371600" algn="l"/>
                <a:tab pos="1547813" algn="l"/>
              </a:tabLst>
            </a:pPr>
            <a:r>
              <a:rPr lang="en-US" altLang="en-US" dirty="0"/>
              <a:t>(a) Let </a:t>
            </a:r>
            <a:r>
              <a:rPr lang="en-US" altLang="en-US" i="1" dirty="0"/>
              <a:t>T</a:t>
            </a:r>
            <a:r>
              <a:rPr lang="en-US" altLang="en-US" sz="400" i="1" dirty="0"/>
              <a:t> </a:t>
            </a:r>
            <a:r>
              <a:rPr lang="en-US" altLang="en-US" dirty="0"/>
              <a:t>(</a:t>
            </a:r>
            <a:r>
              <a:rPr lang="en-US" altLang="en-US" i="1" dirty="0"/>
              <a:t>t</a:t>
            </a:r>
            <a:r>
              <a:rPr lang="en-US" altLang="en-US" dirty="0"/>
              <a:t>)</a:t>
            </a:r>
            <a:r>
              <a:rPr lang="en-US" altLang="en-US" i="1" dirty="0"/>
              <a:t> </a:t>
            </a:r>
            <a:r>
              <a:rPr lang="en-US" altLang="en-US" dirty="0"/>
              <a:t>be the temperature of the </a:t>
            </a:r>
            <a:r>
              <a:rPr lang="en-US" altLang="en-US" dirty="0" smtClean="0"/>
              <a:t>tea after </a:t>
            </a:r>
            <a:r>
              <a:rPr lang="en-US" altLang="en-US" i="1" dirty="0"/>
              <a:t>t</a:t>
            </a:r>
            <a:r>
              <a:rPr lang="en-US" altLang="en-US" dirty="0"/>
              <a:t> minutes.</a:t>
            </a:r>
          </a:p>
        </p:txBody>
      </p:sp>
    </p:spTree>
    <p:extLst>
      <p:ext uri="{BB962C8B-B14F-4D97-AF65-F5344CB8AC3E}">
        <p14:creationId xmlns:p14="http://schemas.microsoft.com/office/powerpoint/2010/main" val="38321725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5816F2-B5B1-43DB-B998-52E974EB50EB}"/>
              </a:ext>
            </a:extLst>
          </p:cNvPr>
          <p:cNvSpPr>
            <a:spLocks noGrp="1"/>
          </p:cNvSpPr>
          <p:nvPr>
            <p:ph type="title"/>
          </p:nvPr>
        </p:nvSpPr>
        <p:spPr/>
        <p:txBody>
          <a:bodyPr/>
          <a:lstStyle/>
          <a:p>
            <a:r>
              <a:rPr lang="en-US" altLang="en-US" dirty="0"/>
              <a:t>Example 3 – Solution</a:t>
            </a:r>
            <a:r>
              <a:rPr lang="en-US" altLang="en-US" i="1" dirty="0"/>
              <a:t> </a:t>
            </a:r>
            <a:r>
              <a:rPr lang="en-US" altLang="en-US" b="0" dirty="0"/>
              <a:t>(1 of 4)</a:t>
            </a:r>
            <a:endParaRPr lang="en-US" b="0" dirty="0"/>
          </a:p>
        </p:txBody>
      </p:sp>
      <p:sp>
        <p:nvSpPr>
          <p:cNvPr id="3" name="Content Placeholder 2">
            <a:extLst>
              <a:ext uri="{FF2B5EF4-FFF2-40B4-BE49-F238E27FC236}">
                <a16:creationId xmlns="" xmlns:a16="http://schemas.microsoft.com/office/drawing/2014/main" id="{C9502C3D-3C88-41D7-873C-7EC0FBD64581}"/>
              </a:ext>
            </a:extLst>
          </p:cNvPr>
          <p:cNvSpPr>
            <a:spLocks noGrp="1"/>
          </p:cNvSpPr>
          <p:nvPr>
            <p:ph sz="quarter" idx="23"/>
          </p:nvPr>
        </p:nvSpPr>
        <p:spPr>
          <a:xfrm>
            <a:off x="736600" y="1289049"/>
            <a:ext cx="10718800" cy="715427"/>
          </a:xfrm>
        </p:spPr>
        <p:txBody>
          <a:bodyPr/>
          <a:lstStyle/>
          <a:p>
            <a:pPr>
              <a:lnSpc>
                <a:spcPct val="100000"/>
              </a:lnSpc>
            </a:pPr>
            <a:r>
              <a:rPr lang="en-US" altLang="en-US" dirty="0"/>
              <a:t>The surrounding temperature is </a:t>
            </a:r>
            <a:r>
              <a:rPr lang="en-US" altLang="en-US" i="1" dirty="0"/>
              <a:t>T</a:t>
            </a:r>
            <a:r>
              <a:rPr lang="en-US" altLang="en-US" i="1" baseline="-25000" dirty="0"/>
              <a:t>s</a:t>
            </a:r>
            <a:r>
              <a:rPr lang="en-US" altLang="en-US" i="1" dirty="0"/>
              <a:t> </a:t>
            </a:r>
            <a:r>
              <a:rPr lang="en-US" altLang="en-US" dirty="0"/>
              <a:t>= 44</a:t>
            </a:r>
            <a:r>
              <a:rPr lang="en-US" altLang="en-US" b="1" dirty="0">
                <a:sym typeface="Symbol" panose="05050102010706020507" pitchFamily="18" charset="2"/>
              </a:rPr>
              <a:t></a:t>
            </a:r>
            <a:r>
              <a:rPr lang="en-US" altLang="en-US" dirty="0"/>
              <a:t>F, so Newton’s Law of Cooling states that</a:t>
            </a:r>
          </a:p>
        </p:txBody>
      </p:sp>
      <p:graphicFrame>
        <p:nvGraphicFramePr>
          <p:cNvPr id="8" name="Content Placeholder 7" descr="(d T)∕(d t) = k (T minus 44)&#10;">
            <a:extLst>
              <a:ext uri="{FF2B5EF4-FFF2-40B4-BE49-F238E27FC236}">
                <a16:creationId xmlns="" xmlns:a16="http://schemas.microsoft.com/office/drawing/2014/main" id="{EE5C513D-21E7-438A-BAF6-2C0E11C49CB9}"/>
              </a:ext>
            </a:extLst>
          </p:cNvPr>
          <p:cNvGraphicFramePr>
            <a:graphicFrameLocks noGrp="1" noChangeAspect="1"/>
          </p:cNvGraphicFramePr>
          <p:nvPr>
            <p:ph sz="quarter" idx="24"/>
            <p:extLst>
              <p:ext uri="{D42A27DB-BD31-4B8C-83A1-F6EECF244321}">
                <p14:modId xmlns:p14="http://schemas.microsoft.com/office/powerpoint/2010/main" val="76986282"/>
              </p:ext>
            </p:extLst>
          </p:nvPr>
        </p:nvGraphicFramePr>
        <p:xfrm>
          <a:off x="4857624" y="2004476"/>
          <a:ext cx="1636491" cy="579067"/>
        </p:xfrm>
        <a:graphic>
          <a:graphicData uri="http://schemas.openxmlformats.org/presentationml/2006/ole">
            <mc:AlternateContent xmlns:mc="http://schemas.openxmlformats.org/markup-compatibility/2006">
              <mc:Choice xmlns:v="urn:schemas-microsoft-com:vml" Requires="v">
                <p:oleObj spid="_x0000_s527561" name="Equation" r:id="rId3" imgW="2082600" imgH="736560" progId="Equation.DSMT4">
                  <p:embed/>
                </p:oleObj>
              </mc:Choice>
              <mc:Fallback>
                <p:oleObj name="Equation" r:id="rId3" imgW="2082600" imgH="736560" progId="Equation.DSMT4">
                  <p:embed/>
                  <p:pic>
                    <p:nvPicPr>
                      <p:cNvPr id="0" name="Picture 120" descr="(dT)/(dt) = k(T minus 44)&#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7624" y="2004476"/>
                        <a:ext cx="1636491" cy="5790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Content Placeholder 8">
            <a:extLst>
              <a:ext uri="{FF2B5EF4-FFF2-40B4-BE49-F238E27FC236}">
                <a16:creationId xmlns="" xmlns:a16="http://schemas.microsoft.com/office/drawing/2014/main" id="{4395240D-1638-4004-9B2F-6A779CC44568}"/>
              </a:ext>
            </a:extLst>
          </p:cNvPr>
          <p:cNvSpPr>
            <a:spLocks noGrp="1"/>
          </p:cNvSpPr>
          <p:nvPr>
            <p:ph sz="quarter" idx="25"/>
          </p:nvPr>
        </p:nvSpPr>
        <p:spPr>
          <a:xfrm>
            <a:off x="736600" y="3157703"/>
            <a:ext cx="10712450" cy="356730"/>
          </a:xfrm>
        </p:spPr>
        <p:txBody>
          <a:bodyPr/>
          <a:lstStyle/>
          <a:p>
            <a:r>
              <a:rPr lang="en-US" altLang="en-US" dirty="0"/>
              <a:t>If we let </a:t>
            </a:r>
            <a:r>
              <a:rPr lang="en-US" altLang="en-US" i="1" dirty="0"/>
              <a:t>y </a:t>
            </a:r>
            <a:r>
              <a:rPr lang="en-US" altLang="en-US" dirty="0"/>
              <a:t>= </a:t>
            </a:r>
            <a:r>
              <a:rPr lang="en-US" altLang="en-US" i="1" dirty="0"/>
              <a:t>T </a:t>
            </a:r>
            <a:r>
              <a:rPr lang="en-US" altLang="en-US" dirty="0"/>
              <a:t>− 44, then </a:t>
            </a:r>
            <a:r>
              <a:rPr lang="en-US" altLang="en-US" i="1" dirty="0"/>
              <a:t>y</a:t>
            </a:r>
            <a:r>
              <a:rPr lang="en-US" altLang="en-US" sz="400" i="1" dirty="0"/>
              <a:t> </a:t>
            </a:r>
            <a:r>
              <a:rPr lang="en-US" altLang="en-US" dirty="0"/>
              <a:t>(0) = </a:t>
            </a:r>
            <a:r>
              <a:rPr lang="en-US" altLang="en-US" i="1" dirty="0"/>
              <a:t>T</a:t>
            </a:r>
            <a:r>
              <a:rPr lang="en-US" altLang="en-US" sz="400" i="1" dirty="0"/>
              <a:t> </a:t>
            </a:r>
            <a:r>
              <a:rPr lang="en-US" altLang="en-US" dirty="0"/>
              <a:t>(0) − 44 = 72 − 44 = 28, so </a:t>
            </a:r>
            <a:r>
              <a:rPr lang="en-US" altLang="en-US" i="1" dirty="0"/>
              <a:t>y</a:t>
            </a:r>
            <a:r>
              <a:rPr lang="en-US" altLang="en-US" dirty="0"/>
              <a:t> satisfies</a:t>
            </a:r>
          </a:p>
        </p:txBody>
      </p:sp>
      <p:graphicFrame>
        <p:nvGraphicFramePr>
          <p:cNvPr id="16" name="Content Placeholder 15" descr="(d y)∕(d t) = (k y), y(0) = 28">
            <a:extLst>
              <a:ext uri="{FF2B5EF4-FFF2-40B4-BE49-F238E27FC236}">
                <a16:creationId xmlns="" xmlns:a16="http://schemas.microsoft.com/office/drawing/2014/main" id="{18A0BAFA-B2A8-406E-8DE0-6C626AE650C0}"/>
              </a:ext>
            </a:extLst>
          </p:cNvPr>
          <p:cNvGraphicFramePr>
            <a:graphicFrameLocks noGrp="1" noChangeAspect="1"/>
          </p:cNvGraphicFramePr>
          <p:nvPr>
            <p:ph sz="quarter" idx="26"/>
            <p:extLst>
              <p:ext uri="{D42A27DB-BD31-4B8C-83A1-F6EECF244321}">
                <p14:modId xmlns:p14="http://schemas.microsoft.com/office/powerpoint/2010/main" val="2609005516"/>
              </p:ext>
            </p:extLst>
          </p:nvPr>
        </p:nvGraphicFramePr>
        <p:xfrm>
          <a:off x="4592638" y="3717629"/>
          <a:ext cx="2784735" cy="727693"/>
        </p:xfrm>
        <a:graphic>
          <a:graphicData uri="http://schemas.openxmlformats.org/presentationml/2006/ole">
            <mc:AlternateContent xmlns:mc="http://schemas.openxmlformats.org/markup-compatibility/2006">
              <mc:Choice xmlns:v="urn:schemas-microsoft-com:vml" Requires="v">
                <p:oleObj spid="_x0000_s527562" name="Equation" r:id="rId5" imgW="2819160" imgH="736560" progId="Equation.DSMT4">
                  <p:embed/>
                </p:oleObj>
              </mc:Choice>
              <mc:Fallback>
                <p:oleObj name="Equation" r:id="rId5" imgW="2819160" imgH="736560" progId="Equation.DSMT4">
                  <p:embed/>
                  <p:pic>
                    <p:nvPicPr>
                      <p:cNvPr id="0" name="Picture 121" descr="(dy)/(dt) = (k y). y(0) = 28"/>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92638" y="3717629"/>
                        <a:ext cx="2784735" cy="7276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10">
            <a:extLst>
              <a:ext uri="{FF2B5EF4-FFF2-40B4-BE49-F238E27FC236}">
                <a16:creationId xmlns="" xmlns:a16="http://schemas.microsoft.com/office/drawing/2014/main" id="{D2149949-6DE7-4997-8F6F-8566331636A9}"/>
              </a:ext>
            </a:extLst>
          </p:cNvPr>
          <p:cNvSpPr>
            <a:spLocks noGrp="1"/>
          </p:cNvSpPr>
          <p:nvPr>
            <p:ph sz="quarter" idx="27"/>
          </p:nvPr>
        </p:nvSpPr>
        <p:spPr>
          <a:xfrm>
            <a:off x="736600" y="4662514"/>
            <a:ext cx="2699774" cy="310947"/>
          </a:xfrm>
        </p:spPr>
        <p:txBody>
          <a:bodyPr/>
          <a:lstStyle/>
          <a:p>
            <a:r>
              <a:rPr lang="en-US" altLang="en-US" dirty="0"/>
              <a:t>and by (2) we have</a:t>
            </a:r>
            <a:endParaRPr lang="en-US" dirty="0"/>
          </a:p>
        </p:txBody>
      </p:sp>
      <p:graphicFrame>
        <p:nvGraphicFramePr>
          <p:cNvPr id="18" name="Content Placeholder 17" descr="y(t) = y(0) e^(k t) = 28 e^(k t)">
            <a:extLst>
              <a:ext uri="{FF2B5EF4-FFF2-40B4-BE49-F238E27FC236}">
                <a16:creationId xmlns="" xmlns:a16="http://schemas.microsoft.com/office/drawing/2014/main" id="{F3B236BD-8D3B-4126-849C-69AE53A83472}"/>
              </a:ext>
            </a:extLst>
          </p:cNvPr>
          <p:cNvGraphicFramePr>
            <a:graphicFrameLocks noGrp="1" noChangeAspect="1"/>
          </p:cNvGraphicFramePr>
          <p:nvPr>
            <p:ph sz="quarter" idx="28"/>
            <p:extLst>
              <p:ext uri="{D42A27DB-BD31-4B8C-83A1-F6EECF244321}">
                <p14:modId xmlns:p14="http://schemas.microsoft.com/office/powerpoint/2010/main" val="2261083538"/>
              </p:ext>
            </p:extLst>
          </p:nvPr>
        </p:nvGraphicFramePr>
        <p:xfrm>
          <a:off x="4592638" y="5059363"/>
          <a:ext cx="2971800" cy="457200"/>
        </p:xfrm>
        <a:graphic>
          <a:graphicData uri="http://schemas.openxmlformats.org/presentationml/2006/ole">
            <mc:AlternateContent xmlns:mc="http://schemas.openxmlformats.org/markup-compatibility/2006">
              <mc:Choice xmlns:v="urn:schemas-microsoft-com:vml" Requires="v">
                <p:oleObj spid="_x0000_s527563" name="Equation" r:id="rId7" imgW="2971800" imgH="457200" progId="Equation.DSMT4">
                  <p:embed/>
                </p:oleObj>
              </mc:Choice>
              <mc:Fallback>
                <p:oleObj name="Equation" r:id="rId7" imgW="2971800" imgH="457200" progId="Equation.DSMT4">
                  <p:embed/>
                  <p:pic>
                    <p:nvPicPr>
                      <p:cNvPr id="0" name="Picture 122" descr="y(t) = y(0) e^kt = 28e^kt"/>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92638" y="5059363"/>
                        <a:ext cx="2971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111660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4048"/>
            <a:ext cx="10515600" cy="565377"/>
          </a:xfrm>
        </p:spPr>
        <p:txBody>
          <a:bodyPr/>
          <a:lstStyle/>
          <a:p>
            <a:r>
              <a:rPr lang="en-US" altLang="en-US" dirty="0"/>
              <a:t>Exponential Growth and Decay </a:t>
            </a:r>
            <a:r>
              <a:rPr lang="en-US" altLang="en-US" b="0" dirty="0"/>
              <a:t>(1 of 5)</a:t>
            </a:r>
            <a:endParaRPr lang="en-US" dirty="0"/>
          </a:p>
        </p:txBody>
      </p:sp>
      <p:sp>
        <p:nvSpPr>
          <p:cNvPr id="3" name="Content Placeholder 2"/>
          <p:cNvSpPr>
            <a:spLocks noGrp="1"/>
          </p:cNvSpPr>
          <p:nvPr>
            <p:ph sz="quarter" idx="23"/>
          </p:nvPr>
        </p:nvSpPr>
        <p:spPr>
          <a:xfrm>
            <a:off x="745744" y="1289050"/>
            <a:ext cx="10706100" cy="1127804"/>
          </a:xfrm>
        </p:spPr>
        <p:txBody>
          <a:bodyPr/>
          <a:lstStyle/>
          <a:p>
            <a:pPr>
              <a:lnSpc>
                <a:spcPct val="100000"/>
              </a:lnSpc>
            </a:pPr>
            <a:r>
              <a:rPr lang="en-US" altLang="en-US" dirty="0"/>
              <a:t>In many natural phenomena, quantities grow or decay at a rate proportional to their size. For instance, if </a:t>
            </a:r>
            <a:r>
              <a:rPr lang="en-US" altLang="en-US" i="1" dirty="0"/>
              <a:t>y </a:t>
            </a:r>
            <a:r>
              <a:rPr lang="en-US" altLang="en-US" dirty="0"/>
              <a:t>= </a:t>
            </a:r>
            <a:r>
              <a:rPr lang="en-US" altLang="en-US" i="1" dirty="0"/>
              <a:t>f</a:t>
            </a:r>
            <a:r>
              <a:rPr lang="en-US" altLang="en-US" sz="400" i="1" dirty="0"/>
              <a:t> </a:t>
            </a:r>
            <a:r>
              <a:rPr lang="en-US" altLang="en-US" dirty="0"/>
              <a:t>(</a:t>
            </a:r>
            <a:r>
              <a:rPr lang="en-US" altLang="en-US" i="1" dirty="0"/>
              <a:t>t</a:t>
            </a:r>
            <a:r>
              <a:rPr lang="en-US" altLang="en-US" dirty="0"/>
              <a:t>)</a:t>
            </a:r>
            <a:r>
              <a:rPr lang="en-US" altLang="en-US" i="1" dirty="0"/>
              <a:t> </a:t>
            </a:r>
            <a:r>
              <a:rPr lang="en-US" altLang="en-US" dirty="0"/>
              <a:t>is the number of individuals in a population of animals or bacteria at time </a:t>
            </a:r>
            <a:r>
              <a:rPr lang="en-US" altLang="en-US" i="1" dirty="0"/>
              <a:t>t</a:t>
            </a:r>
            <a:r>
              <a:rPr lang="en-US" altLang="en-US" dirty="0"/>
              <a:t>, then it seems reasonable to expect that the rate of growth</a:t>
            </a:r>
            <a:endParaRPr lang="en-US" dirty="0"/>
          </a:p>
        </p:txBody>
      </p:sp>
      <p:graphicFrame>
        <p:nvGraphicFramePr>
          <p:cNvPr id="19" name="Content Placeholder 18" descr="f prime(t)"/>
          <p:cNvGraphicFramePr>
            <a:graphicFrameLocks noGrp="1" noChangeAspect="1"/>
          </p:cNvGraphicFramePr>
          <p:nvPr>
            <p:ph sz="quarter" idx="29"/>
            <p:extLst>
              <p:ext uri="{D42A27DB-BD31-4B8C-83A1-F6EECF244321}">
                <p14:modId xmlns:p14="http://schemas.microsoft.com/office/powerpoint/2010/main" val="1644514617"/>
              </p:ext>
            </p:extLst>
          </p:nvPr>
        </p:nvGraphicFramePr>
        <p:xfrm>
          <a:off x="1695450" y="2416853"/>
          <a:ext cx="600075" cy="400050"/>
        </p:xfrm>
        <a:graphic>
          <a:graphicData uri="http://schemas.openxmlformats.org/presentationml/2006/ole">
            <mc:AlternateContent xmlns:mc="http://schemas.openxmlformats.org/markup-compatibility/2006">
              <mc:Choice xmlns:v="urn:schemas-microsoft-com:vml" Requires="v">
                <p:oleObj spid="_x0000_s538764" name="Equation" r:id="rId3" imgW="304560" imgH="203040" progId="Equation.DSMT4">
                  <p:embed/>
                </p:oleObj>
              </mc:Choice>
              <mc:Fallback>
                <p:oleObj name="Equation" r:id="rId3" imgW="304560" imgH="203040" progId="Equation.DSMT4">
                  <p:embed/>
                  <p:pic>
                    <p:nvPicPr>
                      <p:cNvPr id="0" name="Picture 60" descr="f prime(t)"/>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5450" y="2416853"/>
                        <a:ext cx="600075"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p:cNvSpPr>
            <a:spLocks noGrp="1"/>
          </p:cNvSpPr>
          <p:nvPr>
            <p:ph sz="quarter" idx="25"/>
          </p:nvPr>
        </p:nvSpPr>
        <p:spPr>
          <a:xfrm>
            <a:off x="2333150" y="2412551"/>
            <a:ext cx="5858298" cy="358755"/>
          </a:xfrm>
        </p:spPr>
        <p:txBody>
          <a:bodyPr/>
          <a:lstStyle/>
          <a:p>
            <a:pPr>
              <a:lnSpc>
                <a:spcPct val="100000"/>
              </a:lnSpc>
            </a:pPr>
            <a:r>
              <a:rPr lang="en-US" altLang="en-US" dirty="0"/>
              <a:t>is proportional to the population </a:t>
            </a:r>
            <a:r>
              <a:rPr lang="en-US" altLang="en-US" i="1" dirty="0"/>
              <a:t>f</a:t>
            </a:r>
            <a:r>
              <a:rPr lang="en-US" altLang="en-US" sz="400" dirty="0"/>
              <a:t> </a:t>
            </a:r>
            <a:r>
              <a:rPr lang="en-US" altLang="en-US" dirty="0"/>
              <a:t>(</a:t>
            </a:r>
            <a:r>
              <a:rPr lang="en-US" altLang="en-US" i="1" dirty="0"/>
              <a:t>t</a:t>
            </a:r>
            <a:r>
              <a:rPr lang="en-US" altLang="en-US" dirty="0"/>
              <a:t>); that is,</a:t>
            </a:r>
            <a:endParaRPr lang="en-US" dirty="0"/>
          </a:p>
        </p:txBody>
      </p:sp>
      <p:graphicFrame>
        <p:nvGraphicFramePr>
          <p:cNvPr id="20" name="Content Placeholder 18" descr="f prime(t) = kf(t)"/>
          <p:cNvGraphicFramePr>
            <a:graphicFrameLocks noGrp="1" noChangeAspect="1"/>
          </p:cNvGraphicFramePr>
          <p:nvPr>
            <p:ph sz="quarter" idx="30"/>
            <p:extLst>
              <p:ext uri="{D42A27DB-BD31-4B8C-83A1-F6EECF244321}">
                <p14:modId xmlns:p14="http://schemas.microsoft.com/office/powerpoint/2010/main" val="3703764434"/>
              </p:ext>
            </p:extLst>
          </p:nvPr>
        </p:nvGraphicFramePr>
        <p:xfrm>
          <a:off x="8212138" y="2445428"/>
          <a:ext cx="1465262" cy="390525"/>
        </p:xfrm>
        <a:graphic>
          <a:graphicData uri="http://schemas.openxmlformats.org/presentationml/2006/ole">
            <mc:AlternateContent xmlns:mc="http://schemas.openxmlformats.org/markup-compatibility/2006">
              <mc:Choice xmlns:v="urn:schemas-microsoft-com:vml" Requires="v">
                <p:oleObj spid="_x0000_s538765" name="Equation" r:id="rId5" imgW="761760" imgH="203040" progId="Equation.DSMT4">
                  <p:embed/>
                </p:oleObj>
              </mc:Choice>
              <mc:Fallback>
                <p:oleObj name="Equation" r:id="rId5" imgW="761760" imgH="203040" progId="Equation.DSMT4">
                  <p:embed/>
                  <p:pic>
                    <p:nvPicPr>
                      <p:cNvPr id="0" name="Picture 61" descr="f prime(t) = kf(t)"/>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12138" y="2445428"/>
                        <a:ext cx="1465262"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p:cNvSpPr>
            <a:spLocks noGrp="1"/>
          </p:cNvSpPr>
          <p:nvPr>
            <p:ph sz="quarter" idx="24"/>
          </p:nvPr>
        </p:nvSpPr>
        <p:spPr>
          <a:xfrm>
            <a:off x="736600" y="2849648"/>
            <a:ext cx="2829560" cy="344083"/>
          </a:xfrm>
        </p:spPr>
        <p:txBody>
          <a:bodyPr/>
          <a:lstStyle/>
          <a:p>
            <a:r>
              <a:rPr lang="en-US" altLang="en-US" dirty="0"/>
              <a:t>for some constant </a:t>
            </a:r>
            <a:r>
              <a:rPr lang="en-US" altLang="en-US" i="1" dirty="0"/>
              <a:t>k</a:t>
            </a:r>
            <a:r>
              <a:rPr lang="en-US" altLang="en-US" dirty="0"/>
              <a:t>.</a:t>
            </a:r>
            <a:endParaRPr lang="en-US" dirty="0"/>
          </a:p>
        </p:txBody>
      </p:sp>
      <p:sp>
        <p:nvSpPr>
          <p:cNvPr id="9" name="Content Placeholder 8"/>
          <p:cNvSpPr>
            <a:spLocks noGrp="1"/>
          </p:cNvSpPr>
          <p:nvPr>
            <p:ph sz="quarter" idx="26"/>
          </p:nvPr>
        </p:nvSpPr>
        <p:spPr>
          <a:xfrm>
            <a:off x="736600" y="3458656"/>
            <a:ext cx="10976864" cy="714488"/>
          </a:xfrm>
        </p:spPr>
        <p:txBody>
          <a:bodyPr/>
          <a:lstStyle/>
          <a:p>
            <a:pPr>
              <a:lnSpc>
                <a:spcPct val="100000"/>
              </a:lnSpc>
            </a:pPr>
            <a:r>
              <a:rPr lang="en-US" altLang="en-US" dirty="0"/>
              <a:t>Indeed, under ideal conditions (unlimited environment, adequate nutrition, immunity to disease) the mathematical model given by the equation</a:t>
            </a:r>
            <a:endParaRPr lang="en-US" dirty="0"/>
          </a:p>
        </p:txBody>
      </p:sp>
      <p:graphicFrame>
        <p:nvGraphicFramePr>
          <p:cNvPr id="21" name="Content Placeholder 18" descr="f prime(t) = kf(t)"/>
          <p:cNvGraphicFramePr>
            <a:graphicFrameLocks noGrp="1" noChangeAspect="1"/>
          </p:cNvGraphicFramePr>
          <p:nvPr>
            <p:ph sz="quarter" idx="27"/>
            <p:extLst>
              <p:ext uri="{D42A27DB-BD31-4B8C-83A1-F6EECF244321}">
                <p14:modId xmlns:p14="http://schemas.microsoft.com/office/powerpoint/2010/main" val="1650826318"/>
              </p:ext>
            </p:extLst>
          </p:nvPr>
        </p:nvGraphicFramePr>
        <p:xfrm>
          <a:off x="9985318" y="3847326"/>
          <a:ext cx="1493951" cy="398387"/>
        </p:xfrm>
        <a:graphic>
          <a:graphicData uri="http://schemas.openxmlformats.org/presentationml/2006/ole">
            <mc:AlternateContent xmlns:mc="http://schemas.openxmlformats.org/markup-compatibility/2006">
              <mc:Choice xmlns:v="urn:schemas-microsoft-com:vml" Requires="v">
                <p:oleObj spid="_x0000_s538766" name="Equation" r:id="rId7" imgW="761760" imgH="203040" progId="Equation.DSMT4">
                  <p:embed/>
                </p:oleObj>
              </mc:Choice>
              <mc:Fallback>
                <p:oleObj name="Equation" r:id="rId7" imgW="761760" imgH="203040" progId="Equation.DSMT4">
                  <p:embed/>
                  <p:pic>
                    <p:nvPicPr>
                      <p:cNvPr id="0" name="Picture 59" descr="f prime(t) = kf(t)"/>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85318" y="3847326"/>
                        <a:ext cx="1493951" cy="398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10"/>
          <p:cNvSpPr>
            <a:spLocks noGrp="1"/>
          </p:cNvSpPr>
          <p:nvPr>
            <p:ph sz="quarter" idx="28"/>
          </p:nvPr>
        </p:nvSpPr>
        <p:spPr>
          <a:xfrm>
            <a:off x="736600" y="4232172"/>
            <a:ext cx="6898640" cy="376450"/>
          </a:xfrm>
        </p:spPr>
        <p:txBody>
          <a:bodyPr/>
          <a:lstStyle/>
          <a:p>
            <a:r>
              <a:rPr lang="en-US" altLang="en-US" dirty="0"/>
              <a:t>predicts what actually happens fairly accurately.</a:t>
            </a:r>
            <a:endParaRPr lang="en-US" dirty="0"/>
          </a:p>
        </p:txBody>
      </p:sp>
    </p:spTree>
    <p:extLst>
      <p:ext uri="{BB962C8B-B14F-4D97-AF65-F5344CB8AC3E}">
        <p14:creationId xmlns:p14="http://schemas.microsoft.com/office/powerpoint/2010/main" val="17173499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F08192-F7B8-45DE-8C6B-56D044813E42}"/>
              </a:ext>
            </a:extLst>
          </p:cNvPr>
          <p:cNvSpPr>
            <a:spLocks noGrp="1"/>
          </p:cNvSpPr>
          <p:nvPr>
            <p:ph type="title"/>
          </p:nvPr>
        </p:nvSpPr>
        <p:spPr/>
        <p:txBody>
          <a:bodyPr/>
          <a:lstStyle/>
          <a:p>
            <a:r>
              <a:rPr lang="en-US" altLang="en-US" dirty="0"/>
              <a:t>Example 3 – Solution</a:t>
            </a:r>
            <a:r>
              <a:rPr lang="en-US" altLang="en-US" i="1" dirty="0"/>
              <a:t> </a:t>
            </a:r>
            <a:r>
              <a:rPr lang="en-US" altLang="en-US" b="0" dirty="0"/>
              <a:t>(2 of 4)</a:t>
            </a:r>
            <a:endParaRPr lang="en-US" dirty="0"/>
          </a:p>
        </p:txBody>
      </p:sp>
      <p:sp>
        <p:nvSpPr>
          <p:cNvPr id="3" name="Content Placeholder 2">
            <a:extLst>
              <a:ext uri="{FF2B5EF4-FFF2-40B4-BE49-F238E27FC236}">
                <a16:creationId xmlns="" xmlns:a16="http://schemas.microsoft.com/office/drawing/2014/main" id="{E812B5BA-B026-4305-8BE4-0471EC0F9899}"/>
              </a:ext>
            </a:extLst>
          </p:cNvPr>
          <p:cNvSpPr>
            <a:spLocks noGrp="1"/>
          </p:cNvSpPr>
          <p:nvPr>
            <p:ph sz="quarter" idx="23"/>
          </p:nvPr>
        </p:nvSpPr>
        <p:spPr>
          <a:xfrm>
            <a:off x="736600" y="1289050"/>
            <a:ext cx="10718800" cy="419677"/>
          </a:xfrm>
        </p:spPr>
        <p:txBody>
          <a:bodyPr/>
          <a:lstStyle/>
          <a:p>
            <a:pPr>
              <a:lnSpc>
                <a:spcPct val="100000"/>
              </a:lnSpc>
            </a:pPr>
            <a:r>
              <a:rPr lang="en-US" altLang="en-US" dirty="0"/>
              <a:t>We are given that </a:t>
            </a:r>
            <a:r>
              <a:rPr lang="en-US" altLang="en-US" i="1" dirty="0"/>
              <a:t>T</a:t>
            </a:r>
            <a:r>
              <a:rPr lang="en-US" altLang="en-US" dirty="0"/>
              <a:t>(30) = 61, so </a:t>
            </a:r>
            <a:r>
              <a:rPr lang="en-US" altLang="en-US" i="1" dirty="0"/>
              <a:t>y</a:t>
            </a:r>
            <a:r>
              <a:rPr lang="en-US" altLang="en-US" dirty="0"/>
              <a:t>(30) = 61 − 44 = 17 	and</a:t>
            </a:r>
          </a:p>
        </p:txBody>
      </p:sp>
      <p:graphicFrame>
        <p:nvGraphicFramePr>
          <p:cNvPr id="12" name="Content Placeholder 11" descr="28 e^(30 k) = 17. e^(30 k) = (17∕28)">
            <a:extLst>
              <a:ext uri="{FF2B5EF4-FFF2-40B4-BE49-F238E27FC236}">
                <a16:creationId xmlns="" xmlns:a16="http://schemas.microsoft.com/office/drawing/2014/main" id="{1922D6C8-B3DC-4D88-BDE5-E8F8FB10B4FF}"/>
              </a:ext>
            </a:extLst>
          </p:cNvPr>
          <p:cNvGraphicFramePr>
            <a:graphicFrameLocks noGrp="1" noChangeAspect="1"/>
          </p:cNvGraphicFramePr>
          <p:nvPr>
            <p:ph sz="quarter" idx="24"/>
            <p:extLst>
              <p:ext uri="{D42A27DB-BD31-4B8C-83A1-F6EECF244321}">
                <p14:modId xmlns:p14="http://schemas.microsoft.com/office/powerpoint/2010/main" val="2367630418"/>
              </p:ext>
            </p:extLst>
          </p:nvPr>
        </p:nvGraphicFramePr>
        <p:xfrm>
          <a:off x="4353153" y="1766783"/>
          <a:ext cx="3334686" cy="758702"/>
        </p:xfrm>
        <a:graphic>
          <a:graphicData uri="http://schemas.openxmlformats.org/presentationml/2006/ole">
            <mc:AlternateContent xmlns:mc="http://schemas.openxmlformats.org/markup-compatibility/2006">
              <mc:Choice xmlns:v="urn:schemas-microsoft-com:vml" Requires="v">
                <p:oleObj spid="_x0000_s528516" name="Equation" r:id="rId3" imgW="3238200" imgH="736560" progId="Equation.DSMT4">
                  <p:embed/>
                </p:oleObj>
              </mc:Choice>
              <mc:Fallback>
                <p:oleObj name="Equation" r:id="rId3" imgW="3238200" imgH="736560" progId="Equation.DSMT4">
                  <p:embed/>
                  <p:pic>
                    <p:nvPicPr>
                      <p:cNvPr id="0" name="Picture 78" descr="28 e^(30 k) = 17. e^(30 k) = (17/2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3153" y="1766783"/>
                        <a:ext cx="3334686" cy="7587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36E19DFD-2040-4671-B8F2-E832D2BC186C}"/>
              </a:ext>
            </a:extLst>
          </p:cNvPr>
          <p:cNvSpPr>
            <a:spLocks noGrp="1"/>
          </p:cNvSpPr>
          <p:nvPr>
            <p:ph sz="quarter" idx="25"/>
          </p:nvPr>
        </p:nvSpPr>
        <p:spPr>
          <a:xfrm>
            <a:off x="736600" y="2703312"/>
            <a:ext cx="3983182" cy="324300"/>
          </a:xfrm>
        </p:spPr>
        <p:txBody>
          <a:bodyPr/>
          <a:lstStyle/>
          <a:p>
            <a:r>
              <a:rPr lang="en-US" altLang="en-US" dirty="0"/>
              <a:t>Taking logarithms, we have</a:t>
            </a:r>
          </a:p>
        </p:txBody>
      </p:sp>
      <p:graphicFrame>
        <p:nvGraphicFramePr>
          <p:cNvPr id="14" name="Content Placeholder 13" descr="k = ((ln(17∕18))∕30).&#10;approximately negative 0.01663">
            <a:extLst>
              <a:ext uri="{FF2B5EF4-FFF2-40B4-BE49-F238E27FC236}">
                <a16:creationId xmlns="" xmlns:a16="http://schemas.microsoft.com/office/drawing/2014/main" id="{5A5E1816-44A6-4A5E-9EE9-F46DB9BDA3BC}"/>
              </a:ext>
            </a:extLst>
          </p:cNvPr>
          <p:cNvGraphicFramePr>
            <a:graphicFrameLocks noGrp="1" noChangeAspect="1"/>
          </p:cNvGraphicFramePr>
          <p:nvPr>
            <p:ph sz="quarter" idx="26"/>
            <p:extLst>
              <p:ext uri="{D42A27DB-BD31-4B8C-83A1-F6EECF244321}">
                <p14:modId xmlns:p14="http://schemas.microsoft.com/office/powerpoint/2010/main" val="2376984441"/>
              </p:ext>
            </p:extLst>
          </p:nvPr>
        </p:nvGraphicFramePr>
        <p:xfrm>
          <a:off x="4541838" y="3367088"/>
          <a:ext cx="1797050" cy="1247775"/>
        </p:xfrm>
        <a:graphic>
          <a:graphicData uri="http://schemas.openxmlformats.org/presentationml/2006/ole">
            <mc:AlternateContent xmlns:mc="http://schemas.openxmlformats.org/markup-compatibility/2006">
              <mc:Choice xmlns:v="urn:schemas-microsoft-com:vml" Requires="v">
                <p:oleObj spid="_x0000_s528517" name="Equation" r:id="rId5" imgW="1828800" imgH="1269720" progId="Equation.DSMT4">
                  <p:embed/>
                </p:oleObj>
              </mc:Choice>
              <mc:Fallback>
                <p:oleObj name="Equation" r:id="rId5" imgW="1828800" imgH="1269720" progId="Equation.DSMT4">
                  <p:embed/>
                  <p:pic>
                    <p:nvPicPr>
                      <p:cNvPr id="0" name="Picture 79" descr="k = ((ln(17/18))/30)&#10;approximately negative 0.0166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1838" y="3367088"/>
                        <a:ext cx="1797050" cy="1247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154150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186CC7-9525-4518-9124-92E758401D95}"/>
              </a:ext>
            </a:extLst>
          </p:cNvPr>
          <p:cNvSpPr>
            <a:spLocks noGrp="1"/>
          </p:cNvSpPr>
          <p:nvPr>
            <p:ph type="title"/>
          </p:nvPr>
        </p:nvSpPr>
        <p:spPr/>
        <p:txBody>
          <a:bodyPr/>
          <a:lstStyle/>
          <a:p>
            <a:r>
              <a:rPr lang="en-US" altLang="en-US" dirty="0"/>
              <a:t>Example 3 – Solution</a:t>
            </a:r>
            <a:r>
              <a:rPr lang="en-US" altLang="en-US" i="1" dirty="0"/>
              <a:t> </a:t>
            </a:r>
            <a:r>
              <a:rPr lang="en-US" altLang="en-US" b="0" dirty="0"/>
              <a:t>(3 of 4)</a:t>
            </a:r>
            <a:endParaRPr lang="en-US" dirty="0"/>
          </a:p>
        </p:txBody>
      </p:sp>
      <p:sp>
        <p:nvSpPr>
          <p:cNvPr id="3" name="Content Placeholder 2">
            <a:extLst>
              <a:ext uri="{FF2B5EF4-FFF2-40B4-BE49-F238E27FC236}">
                <a16:creationId xmlns="" xmlns:a16="http://schemas.microsoft.com/office/drawing/2014/main" id="{1D6FC9C6-729E-4A84-A353-5D38A8BFB39B}"/>
              </a:ext>
            </a:extLst>
          </p:cNvPr>
          <p:cNvSpPr>
            <a:spLocks noGrp="1"/>
          </p:cNvSpPr>
          <p:nvPr>
            <p:ph sz="quarter" idx="23"/>
          </p:nvPr>
        </p:nvSpPr>
        <p:spPr>
          <a:xfrm>
            <a:off x="736600" y="1289050"/>
            <a:ext cx="1119909" cy="345786"/>
          </a:xfrm>
        </p:spPr>
        <p:txBody>
          <a:bodyPr/>
          <a:lstStyle/>
          <a:p>
            <a:pPr>
              <a:lnSpc>
                <a:spcPct val="100000"/>
              </a:lnSpc>
            </a:pPr>
            <a:r>
              <a:rPr lang="en-US" altLang="en-US" dirty="0"/>
              <a:t>Thus</a:t>
            </a:r>
          </a:p>
        </p:txBody>
      </p:sp>
      <p:graphicFrame>
        <p:nvGraphicFramePr>
          <p:cNvPr id="12" name="Content Placeholder 11" descr="y(t) = 28 e^(negative 0.01663 t).&#10;T(t) = 44 + 28 e^(negative 0.01663 t).&#10;T(60) = 44 + 28 e^(negative 0.01663(60)).&#10;approximately 54.3">
            <a:extLst>
              <a:ext uri="{FF2B5EF4-FFF2-40B4-BE49-F238E27FC236}">
                <a16:creationId xmlns="" xmlns:a16="http://schemas.microsoft.com/office/drawing/2014/main" id="{03177FB0-E0FF-49C7-B998-5BB952845B1F}"/>
              </a:ext>
            </a:extLst>
          </p:cNvPr>
          <p:cNvGraphicFramePr>
            <a:graphicFrameLocks noGrp="1" noChangeAspect="1"/>
          </p:cNvGraphicFramePr>
          <p:nvPr>
            <p:ph sz="quarter" idx="24"/>
            <p:extLst>
              <p:ext uri="{D42A27DB-BD31-4B8C-83A1-F6EECF244321}">
                <p14:modId xmlns:p14="http://schemas.microsoft.com/office/powerpoint/2010/main" val="928753788"/>
              </p:ext>
            </p:extLst>
          </p:nvPr>
        </p:nvGraphicFramePr>
        <p:xfrm>
          <a:off x="2290763" y="1892300"/>
          <a:ext cx="4352925" cy="1928813"/>
        </p:xfrm>
        <a:graphic>
          <a:graphicData uri="http://schemas.openxmlformats.org/presentationml/2006/ole">
            <mc:AlternateContent xmlns:mc="http://schemas.openxmlformats.org/markup-compatibility/2006">
              <mc:Choice xmlns:v="urn:schemas-microsoft-com:vml" Requires="v">
                <p:oleObj spid="_x0000_s529475" name="Equation" r:id="rId3" imgW="4241520" imgH="1879560" progId="Equation.DSMT4">
                  <p:embed/>
                </p:oleObj>
              </mc:Choice>
              <mc:Fallback>
                <p:oleObj name="Equation" r:id="rId3" imgW="4241520" imgH="1879560" progId="Equation.DSMT4">
                  <p:embed/>
                  <p:pic>
                    <p:nvPicPr>
                      <p:cNvPr id="0" name="Picture 40" descr="y(t) = 28e^negative 0.01663 t&#10;T(t) = 44 + 28e^negative 0.01663t&#10;T(60) = 44 + 28e^negative 0.01663(60)&#10;approximately 54.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0763" y="1892300"/>
                        <a:ext cx="4352925" cy="192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D60F533F-EC1F-49A9-965B-D2E716CD2FE0}"/>
              </a:ext>
            </a:extLst>
          </p:cNvPr>
          <p:cNvSpPr>
            <a:spLocks noGrp="1"/>
          </p:cNvSpPr>
          <p:nvPr>
            <p:ph sz="quarter" idx="25"/>
          </p:nvPr>
        </p:nvSpPr>
        <p:spPr>
          <a:xfrm>
            <a:off x="736600" y="4142698"/>
            <a:ext cx="10712450" cy="324300"/>
          </a:xfrm>
        </p:spPr>
        <p:txBody>
          <a:bodyPr/>
          <a:lstStyle/>
          <a:p>
            <a:r>
              <a:rPr lang="en-US" altLang="en-US" dirty="0"/>
              <a:t>So after another half hour the </a:t>
            </a:r>
            <a:r>
              <a:rPr lang="en-US" altLang="en-US" dirty="0" smtClean="0"/>
              <a:t>tea has </a:t>
            </a:r>
            <a:r>
              <a:rPr lang="en-US" altLang="en-US" dirty="0"/>
              <a:t>cooled to about 54</a:t>
            </a:r>
            <a:r>
              <a:rPr lang="en-US" altLang="en-US" b="1" dirty="0">
                <a:sym typeface="Symbol" panose="05050102010706020507" pitchFamily="18" charset="2"/>
              </a:rPr>
              <a:t></a:t>
            </a:r>
            <a:r>
              <a:rPr lang="en-US" altLang="en-US" dirty="0"/>
              <a:t> F.</a:t>
            </a:r>
            <a:endParaRPr lang="en-US" b="1" dirty="0"/>
          </a:p>
        </p:txBody>
      </p:sp>
    </p:spTree>
    <p:extLst>
      <p:ext uri="{BB962C8B-B14F-4D97-AF65-F5344CB8AC3E}">
        <p14:creationId xmlns:p14="http://schemas.microsoft.com/office/powerpoint/2010/main" val="4704126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2FFB79-FE3E-4F81-BB01-9B99A36D115B}"/>
              </a:ext>
            </a:extLst>
          </p:cNvPr>
          <p:cNvSpPr>
            <a:spLocks noGrp="1"/>
          </p:cNvSpPr>
          <p:nvPr>
            <p:ph type="title"/>
          </p:nvPr>
        </p:nvSpPr>
        <p:spPr/>
        <p:txBody>
          <a:bodyPr/>
          <a:lstStyle/>
          <a:p>
            <a:r>
              <a:rPr lang="en-US" altLang="en-US" dirty="0"/>
              <a:t>Example 3 – </a:t>
            </a:r>
            <a:r>
              <a:rPr lang="en-US" altLang="en-US" dirty="0" smtClean="0"/>
              <a:t>Solution</a:t>
            </a:r>
            <a:r>
              <a:rPr lang="en-US" altLang="en-US" i="1" dirty="0" smtClean="0"/>
              <a:t> </a:t>
            </a:r>
            <a:r>
              <a:rPr lang="en-US" altLang="en-US" b="0" dirty="0"/>
              <a:t>(4 of 4)</a:t>
            </a:r>
            <a:endParaRPr lang="en-US" dirty="0"/>
          </a:p>
        </p:txBody>
      </p:sp>
      <p:sp>
        <p:nvSpPr>
          <p:cNvPr id="3" name="Content Placeholder 2">
            <a:extLst>
              <a:ext uri="{FF2B5EF4-FFF2-40B4-BE49-F238E27FC236}">
                <a16:creationId xmlns="" xmlns:a16="http://schemas.microsoft.com/office/drawing/2014/main" id="{E4123E74-0A81-418C-8B56-D3956AEB3CDC}"/>
              </a:ext>
            </a:extLst>
          </p:cNvPr>
          <p:cNvSpPr>
            <a:spLocks noGrp="1"/>
          </p:cNvSpPr>
          <p:nvPr>
            <p:ph sz="quarter" idx="23"/>
          </p:nvPr>
        </p:nvSpPr>
        <p:spPr>
          <a:xfrm>
            <a:off x="736600" y="1289050"/>
            <a:ext cx="3997632" cy="418995"/>
          </a:xfrm>
        </p:spPr>
        <p:txBody>
          <a:bodyPr/>
          <a:lstStyle/>
          <a:p>
            <a:pPr>
              <a:lnSpc>
                <a:spcPct val="100000"/>
              </a:lnSpc>
            </a:pPr>
            <a:r>
              <a:rPr lang="en-US" altLang="en-US" dirty="0"/>
              <a:t>(b) We have </a:t>
            </a:r>
            <a:r>
              <a:rPr lang="en-US" altLang="en-US" i="1" dirty="0"/>
              <a:t>T</a:t>
            </a:r>
            <a:r>
              <a:rPr lang="en-US" altLang="en-US" dirty="0"/>
              <a:t>(</a:t>
            </a:r>
            <a:r>
              <a:rPr lang="en-US" altLang="en-US" i="1" dirty="0"/>
              <a:t>t</a:t>
            </a:r>
            <a:r>
              <a:rPr lang="en-US" altLang="en-US" dirty="0"/>
              <a:t>) = 50 when</a:t>
            </a:r>
          </a:p>
        </p:txBody>
      </p:sp>
      <p:graphicFrame>
        <p:nvGraphicFramePr>
          <p:cNvPr id="12" name="Content Placeholder 11" descr="44 + 28 e^(negative 0.01663 t) = 50. &#10;e^(negative 0.01663 t) = (6∕28). &#10;t = (In(6∕28)∕negative 0.01663) approximately 92.6">
            <a:extLst>
              <a:ext uri="{FF2B5EF4-FFF2-40B4-BE49-F238E27FC236}">
                <a16:creationId xmlns="" xmlns:a16="http://schemas.microsoft.com/office/drawing/2014/main" id="{125EA6E3-C8B8-4806-89AA-AE7107FD8578}"/>
              </a:ext>
            </a:extLst>
          </p:cNvPr>
          <p:cNvGraphicFramePr>
            <a:graphicFrameLocks noGrp="1" noChangeAspect="1"/>
          </p:cNvGraphicFramePr>
          <p:nvPr>
            <p:ph sz="quarter" idx="24"/>
            <p:extLst>
              <p:ext uri="{D42A27DB-BD31-4B8C-83A1-F6EECF244321}">
                <p14:modId xmlns:p14="http://schemas.microsoft.com/office/powerpoint/2010/main" val="4283078370"/>
              </p:ext>
            </p:extLst>
          </p:nvPr>
        </p:nvGraphicFramePr>
        <p:xfrm>
          <a:off x="3905023" y="1857374"/>
          <a:ext cx="4308133" cy="2511426"/>
        </p:xfrm>
        <a:graphic>
          <a:graphicData uri="http://schemas.openxmlformats.org/presentationml/2006/ole">
            <mc:AlternateContent xmlns:mc="http://schemas.openxmlformats.org/markup-compatibility/2006">
              <mc:Choice xmlns:v="urn:schemas-microsoft-com:vml" Requires="v">
                <p:oleObj spid="_x0000_s530499" name="Equation" r:id="rId3" imgW="4483080" imgH="2616120" progId="Equation.DSMT4">
                  <p:embed/>
                </p:oleObj>
              </mc:Choice>
              <mc:Fallback>
                <p:oleObj name="Equation" r:id="rId3" imgW="4483080" imgH="2616120" progId="Equation.DSMT4">
                  <p:embed/>
                  <p:pic>
                    <p:nvPicPr>
                      <p:cNvPr id="0" name="Picture 40" descr="44 + 28e^negative 0.01663 t = 50. e^negative 0.01663 t = (6/28). t = (In(6/28)/negative 0.01663) approximately 92.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5023" y="1857374"/>
                        <a:ext cx="4308133" cy="2511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B1F00662-A882-4AD9-818A-AE5A550DF1BF}"/>
              </a:ext>
            </a:extLst>
          </p:cNvPr>
          <p:cNvSpPr>
            <a:spLocks noGrp="1"/>
          </p:cNvSpPr>
          <p:nvPr>
            <p:ph sz="quarter" idx="25"/>
          </p:nvPr>
        </p:nvSpPr>
        <p:spPr>
          <a:xfrm>
            <a:off x="736600" y="4620603"/>
            <a:ext cx="10712450" cy="324300"/>
          </a:xfrm>
        </p:spPr>
        <p:txBody>
          <a:bodyPr/>
          <a:lstStyle/>
          <a:p>
            <a:r>
              <a:rPr lang="en-US" altLang="en-US" dirty="0"/>
              <a:t>The </a:t>
            </a:r>
            <a:r>
              <a:rPr lang="en-US" dirty="0" smtClean="0"/>
              <a:t>tea </a:t>
            </a:r>
            <a:r>
              <a:rPr lang="en-US" altLang="en-US" dirty="0" smtClean="0"/>
              <a:t>cools </a:t>
            </a:r>
            <a:r>
              <a:rPr lang="en-US" altLang="en-US" dirty="0"/>
              <a:t>to 50</a:t>
            </a:r>
            <a:r>
              <a:rPr lang="en-US" altLang="en-US" b="1" dirty="0">
                <a:sym typeface="Symbol" panose="05050102010706020507" pitchFamily="18" charset="2"/>
              </a:rPr>
              <a:t></a:t>
            </a:r>
            <a:r>
              <a:rPr lang="en-US" altLang="en-US" dirty="0"/>
              <a:t>F after about 1 hour 33 minutes.</a:t>
            </a:r>
            <a:endParaRPr lang="en-US" dirty="0"/>
          </a:p>
        </p:txBody>
      </p:sp>
    </p:spTree>
    <p:extLst>
      <p:ext uri="{BB962C8B-B14F-4D97-AF65-F5344CB8AC3E}">
        <p14:creationId xmlns:p14="http://schemas.microsoft.com/office/powerpoint/2010/main" val="41820284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E74E98-48C9-4201-815F-1EDE11FEC8F0}"/>
              </a:ext>
            </a:extLst>
          </p:cNvPr>
          <p:cNvSpPr>
            <a:spLocks noGrp="1"/>
          </p:cNvSpPr>
          <p:nvPr>
            <p:ph type="title"/>
          </p:nvPr>
        </p:nvSpPr>
        <p:spPr/>
        <p:txBody>
          <a:bodyPr/>
          <a:lstStyle/>
          <a:p>
            <a:r>
              <a:rPr lang="en-US" altLang="en-US" dirty="0"/>
              <a:t>Newton’s Law of Cooling </a:t>
            </a:r>
            <a:r>
              <a:rPr lang="en-US" altLang="en-US" b="0" dirty="0"/>
              <a:t>(3 of 3)</a:t>
            </a:r>
            <a:endParaRPr lang="en-US" b="0" dirty="0"/>
          </a:p>
        </p:txBody>
      </p:sp>
      <p:sp>
        <p:nvSpPr>
          <p:cNvPr id="3" name="Content Placeholder 2">
            <a:extLst>
              <a:ext uri="{FF2B5EF4-FFF2-40B4-BE49-F238E27FC236}">
                <a16:creationId xmlns="" xmlns:a16="http://schemas.microsoft.com/office/drawing/2014/main" id="{922A7203-3F7B-4DCB-B53B-06C548F8B3E7}"/>
              </a:ext>
            </a:extLst>
          </p:cNvPr>
          <p:cNvSpPr>
            <a:spLocks noGrp="1"/>
          </p:cNvSpPr>
          <p:nvPr>
            <p:ph sz="quarter" idx="23"/>
          </p:nvPr>
        </p:nvSpPr>
        <p:spPr/>
        <p:txBody>
          <a:bodyPr/>
          <a:lstStyle/>
          <a:p>
            <a:pPr>
              <a:lnSpc>
                <a:spcPct val="100000"/>
              </a:lnSpc>
            </a:pPr>
            <a:r>
              <a:rPr lang="en-US" altLang="en-US" dirty="0"/>
              <a:t>Notice that in Example 3, we have</a:t>
            </a:r>
          </a:p>
        </p:txBody>
      </p:sp>
      <p:graphicFrame>
        <p:nvGraphicFramePr>
          <p:cNvPr id="12" name="Content Placeholder 11" descr="(lim_(t right arrow infinity) (T(t))) = (lim_(t right arrow infinity) (44 + 28(e^(negative(0.01663t))))) =  (44 + 28 * 0) =  (44)&#10;">
            <a:extLst>
              <a:ext uri="{FF2B5EF4-FFF2-40B4-BE49-F238E27FC236}">
                <a16:creationId xmlns="" xmlns:a16="http://schemas.microsoft.com/office/drawing/2014/main" id="{B9451291-202E-43F1-A954-95340CF36682}"/>
              </a:ext>
            </a:extLst>
          </p:cNvPr>
          <p:cNvGraphicFramePr>
            <a:graphicFrameLocks noGrp="1" noChangeAspect="1"/>
          </p:cNvGraphicFramePr>
          <p:nvPr>
            <p:ph sz="quarter" idx="24"/>
            <p:extLst>
              <p:ext uri="{D42A27DB-BD31-4B8C-83A1-F6EECF244321}">
                <p14:modId xmlns:p14="http://schemas.microsoft.com/office/powerpoint/2010/main" val="2567741601"/>
              </p:ext>
            </p:extLst>
          </p:nvPr>
        </p:nvGraphicFramePr>
        <p:xfrm>
          <a:off x="2909672" y="1857374"/>
          <a:ext cx="6452055" cy="574981"/>
        </p:xfrm>
        <a:graphic>
          <a:graphicData uri="http://schemas.openxmlformats.org/presentationml/2006/ole">
            <mc:AlternateContent xmlns:mc="http://schemas.openxmlformats.org/markup-compatibility/2006">
              <mc:Choice xmlns:v="urn:schemas-microsoft-com:vml" Requires="v">
                <p:oleObj spid="_x0000_s531524" name="Equation" r:id="rId3" imgW="6413400" imgH="571320" progId="Equation.DSMT4">
                  <p:embed/>
                </p:oleObj>
              </mc:Choice>
              <mc:Fallback>
                <p:oleObj name="Equation" r:id="rId3" imgW="6413400" imgH="571320" progId="Equation.DSMT4">
                  <p:embed/>
                  <p:pic>
                    <p:nvPicPr>
                      <p:cNvPr id="0" name="Picture 40" descr="(lim_(t right arrow infinity) (T(t))) = (lim_(t right arrow infinity) (44 + 28(e^negative(0.01663t)))) =  (44 + 28 * 0) =  (44)&#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9672" y="1857374"/>
                        <a:ext cx="6452055" cy="5749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1A1B1A5A-7794-4E84-A25F-4E5FDEF0C0B3}"/>
              </a:ext>
            </a:extLst>
          </p:cNvPr>
          <p:cNvSpPr>
            <a:spLocks noGrp="1"/>
          </p:cNvSpPr>
          <p:nvPr>
            <p:ph sz="quarter" idx="25"/>
          </p:nvPr>
        </p:nvSpPr>
        <p:spPr>
          <a:xfrm>
            <a:off x="736600" y="2749999"/>
            <a:ext cx="10712450" cy="631969"/>
          </a:xfrm>
        </p:spPr>
        <p:txBody>
          <a:bodyPr/>
          <a:lstStyle/>
          <a:p>
            <a:r>
              <a:rPr lang="en-US" altLang="en-US" dirty="0"/>
              <a:t>which is to be expected. The graph of the temperature function is shown in Figure 3.</a:t>
            </a:r>
          </a:p>
        </p:txBody>
      </p:sp>
      <p:sp>
        <p:nvSpPr>
          <p:cNvPr id="7" name="Content Placeholder 6">
            <a:extLst>
              <a:ext uri="{FF2B5EF4-FFF2-40B4-BE49-F238E27FC236}">
                <a16:creationId xmlns="" xmlns:a16="http://schemas.microsoft.com/office/drawing/2014/main" id="{3289DC3C-5349-452E-A1DA-BB09BF3B704B}"/>
              </a:ext>
            </a:extLst>
          </p:cNvPr>
          <p:cNvSpPr>
            <a:spLocks noGrp="1"/>
          </p:cNvSpPr>
          <p:nvPr>
            <p:ph sz="quarter" idx="27"/>
          </p:nvPr>
        </p:nvSpPr>
        <p:spPr>
          <a:xfrm>
            <a:off x="5684021" y="5946908"/>
            <a:ext cx="817605" cy="193074"/>
          </a:xfrm>
        </p:spPr>
        <p:txBody>
          <a:bodyPr/>
          <a:lstStyle/>
          <a:p>
            <a:r>
              <a:rPr lang="en-US" altLang="en-US" sz="1200" b="1" dirty="0"/>
              <a:t>Figure 3</a:t>
            </a:r>
          </a:p>
        </p:txBody>
      </p:sp>
      <p:pic>
        <p:nvPicPr>
          <p:cNvPr id="531504" name="Picture 48" descr="A line and a curve are graphed on the t T coordinate plane. The line is parallel to the t-axis and is passes through the point (0, 44). The curve starts from the point (0, 72), goes down to the right with decreasing steepness and ends on the right side of the viewing window near the line. "/>
          <p:cNvPicPr>
            <a:picLocks noGrp="1" noChangeAspect="1" noChangeArrowheads="1"/>
          </p:cNvPicPr>
          <p:nvPr>
            <p:ph sz="quarter" idx="26"/>
          </p:nvPr>
        </p:nvPicPr>
        <p:blipFill>
          <a:blip r:embed="rId5">
            <a:extLst>
              <a:ext uri="{28A0092B-C50C-407E-A947-70E740481C1C}">
                <a14:useLocalDpi xmlns:a14="http://schemas.microsoft.com/office/drawing/2010/main" val="0"/>
              </a:ext>
            </a:extLst>
          </a:blip>
          <a:srcRect/>
          <a:stretch>
            <a:fillRect/>
          </a:stretch>
        </p:blipFill>
        <p:spPr bwMode="auto">
          <a:xfrm>
            <a:off x="4421971" y="3433312"/>
            <a:ext cx="3038371" cy="235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40444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439C50-9C46-4233-8285-16AF474E7A69}"/>
              </a:ext>
            </a:extLst>
          </p:cNvPr>
          <p:cNvSpPr>
            <a:spLocks noGrp="1"/>
          </p:cNvSpPr>
          <p:nvPr>
            <p:ph type="title"/>
          </p:nvPr>
        </p:nvSpPr>
        <p:spPr>
          <a:xfrm>
            <a:off x="838200" y="3060442"/>
            <a:ext cx="10515600" cy="1126076"/>
          </a:xfrm>
        </p:spPr>
        <p:txBody>
          <a:bodyPr/>
          <a:lstStyle/>
          <a:p>
            <a:pPr algn="ctr"/>
            <a:r>
              <a:rPr lang="en-IN" dirty="0" smtClean="0">
                <a:solidFill>
                  <a:srgbClr val="0079C2"/>
                </a:solidFill>
              </a:rPr>
              <a:t>Continuously Compounded Interest</a:t>
            </a:r>
            <a:endParaRPr lang="en-IN" sz="4000" dirty="0">
              <a:solidFill>
                <a:srgbClr val="0079C2"/>
              </a:solidFill>
            </a:endParaRPr>
          </a:p>
        </p:txBody>
      </p:sp>
    </p:spTree>
    <p:extLst>
      <p:ext uri="{BB962C8B-B14F-4D97-AF65-F5344CB8AC3E}">
        <p14:creationId xmlns:p14="http://schemas.microsoft.com/office/powerpoint/2010/main" val="41503170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0721F3-3DA0-4BF9-8EAF-46A49FEA82CF}"/>
              </a:ext>
            </a:extLst>
          </p:cNvPr>
          <p:cNvSpPr>
            <a:spLocks noGrp="1"/>
          </p:cNvSpPr>
          <p:nvPr>
            <p:ph type="title"/>
          </p:nvPr>
        </p:nvSpPr>
        <p:spPr/>
        <p:txBody>
          <a:bodyPr/>
          <a:lstStyle/>
          <a:p>
            <a:r>
              <a:rPr lang="en-US" altLang="en-US" dirty="0"/>
              <a:t>Example 4 </a:t>
            </a:r>
            <a:r>
              <a:rPr lang="en-US" altLang="en-US" b="0" dirty="0"/>
              <a:t>(1 of 6)</a:t>
            </a:r>
            <a:endParaRPr lang="en-US" dirty="0"/>
          </a:p>
        </p:txBody>
      </p:sp>
      <p:sp>
        <p:nvSpPr>
          <p:cNvPr id="3" name="Content Placeholder 2">
            <a:extLst>
              <a:ext uri="{FF2B5EF4-FFF2-40B4-BE49-F238E27FC236}">
                <a16:creationId xmlns="" xmlns:a16="http://schemas.microsoft.com/office/drawing/2014/main" id="{A068781B-71B5-487E-B65C-FA0634748314}"/>
              </a:ext>
            </a:extLst>
          </p:cNvPr>
          <p:cNvSpPr>
            <a:spLocks noGrp="1"/>
          </p:cNvSpPr>
          <p:nvPr>
            <p:ph sz="quarter" idx="23"/>
          </p:nvPr>
        </p:nvSpPr>
        <p:spPr>
          <a:xfrm>
            <a:off x="736600" y="1289049"/>
            <a:ext cx="10718800" cy="649470"/>
          </a:xfrm>
        </p:spPr>
        <p:txBody>
          <a:bodyPr/>
          <a:lstStyle/>
          <a:p>
            <a:pPr>
              <a:lnSpc>
                <a:spcPct val="100000"/>
              </a:lnSpc>
            </a:pPr>
            <a:r>
              <a:rPr lang="en-US" altLang="en-US" dirty="0"/>
              <a:t>If </a:t>
            </a:r>
            <a:r>
              <a:rPr lang="en-US" altLang="en-US" dirty="0" smtClean="0"/>
              <a:t>$5000 </a:t>
            </a:r>
            <a:r>
              <a:rPr lang="en-US" altLang="en-US" dirty="0"/>
              <a:t>is invested at </a:t>
            </a:r>
            <a:r>
              <a:rPr lang="en-US" altLang="en-US" dirty="0" smtClean="0"/>
              <a:t>2% </a:t>
            </a:r>
            <a:r>
              <a:rPr lang="en-US" altLang="en-US" dirty="0"/>
              <a:t>interest, compounded annually, then after 1 year the investment is worth </a:t>
            </a:r>
            <a:r>
              <a:rPr lang="en-US" altLang="en-US" dirty="0" smtClean="0"/>
              <a:t>$5000(1.02) </a:t>
            </a:r>
            <a:r>
              <a:rPr lang="en-US" altLang="en-US" dirty="0"/>
              <a:t>= </a:t>
            </a:r>
            <a:r>
              <a:rPr lang="en-US" altLang="en-US" dirty="0" smtClean="0"/>
              <a:t>$5100.00, </a:t>
            </a:r>
            <a:r>
              <a:rPr lang="en-US" altLang="en-US" dirty="0"/>
              <a:t>after 2 years it’s worth</a:t>
            </a:r>
            <a:endParaRPr lang="en-US" dirty="0"/>
          </a:p>
        </p:txBody>
      </p:sp>
      <p:sp>
        <p:nvSpPr>
          <p:cNvPr id="4" name="Content Placeholder 3">
            <a:extLst>
              <a:ext uri="{FF2B5EF4-FFF2-40B4-BE49-F238E27FC236}">
                <a16:creationId xmlns="" xmlns:a16="http://schemas.microsoft.com/office/drawing/2014/main" id="{9BD372B8-1646-470C-A2DA-DE2B5900E0E0}"/>
              </a:ext>
            </a:extLst>
          </p:cNvPr>
          <p:cNvSpPr>
            <a:spLocks noGrp="1"/>
          </p:cNvSpPr>
          <p:nvPr>
            <p:ph sz="quarter" idx="24"/>
          </p:nvPr>
        </p:nvSpPr>
        <p:spPr>
          <a:xfrm>
            <a:off x="736600" y="2052669"/>
            <a:ext cx="8813800" cy="293045"/>
          </a:xfrm>
        </p:spPr>
        <p:txBody>
          <a:bodyPr/>
          <a:lstStyle/>
          <a:p>
            <a:pPr>
              <a:lnSpc>
                <a:spcPct val="100000"/>
              </a:lnSpc>
            </a:pPr>
            <a:r>
              <a:rPr lang="en-US" altLang="en-US" dirty="0" smtClean="0"/>
              <a:t>$[5000(1.02)](1.02) </a:t>
            </a:r>
            <a:r>
              <a:rPr lang="en-US" altLang="en-US" dirty="0"/>
              <a:t>= </a:t>
            </a:r>
            <a:r>
              <a:rPr lang="en-US" altLang="en-US" dirty="0" smtClean="0"/>
              <a:t>$5202.00</a:t>
            </a:r>
            <a:r>
              <a:rPr lang="en-US" altLang="en-US" dirty="0"/>
              <a:t>, and after </a:t>
            </a:r>
            <a:r>
              <a:rPr lang="en-US" altLang="en-US" i="1" dirty="0"/>
              <a:t>t </a:t>
            </a:r>
            <a:r>
              <a:rPr lang="en-US" altLang="en-US" dirty="0"/>
              <a:t>years it’s worth</a:t>
            </a:r>
            <a:endParaRPr lang="en-US" dirty="0"/>
          </a:p>
        </p:txBody>
      </p:sp>
      <p:graphicFrame>
        <p:nvGraphicFramePr>
          <p:cNvPr id="12" name="Content Placeholder 11" descr="5000(1.02)^t dollars.">
            <a:extLst>
              <a:ext uri="{FF2B5EF4-FFF2-40B4-BE49-F238E27FC236}">
                <a16:creationId xmlns="" xmlns:a16="http://schemas.microsoft.com/office/drawing/2014/main" id="{15C57DCB-EF29-4420-9C47-578EEC7C144C}"/>
              </a:ext>
            </a:extLst>
          </p:cNvPr>
          <p:cNvGraphicFramePr>
            <a:graphicFrameLocks noGrp="1" noChangeAspect="1"/>
          </p:cNvGraphicFramePr>
          <p:nvPr>
            <p:ph sz="quarter" idx="25"/>
            <p:extLst>
              <p:ext uri="{D42A27DB-BD31-4B8C-83A1-F6EECF244321}">
                <p14:modId xmlns:p14="http://schemas.microsoft.com/office/powerpoint/2010/main" val="1582884113"/>
              </p:ext>
            </p:extLst>
          </p:nvPr>
        </p:nvGraphicFramePr>
        <p:xfrm>
          <a:off x="8711515" y="2010455"/>
          <a:ext cx="1803400" cy="477837"/>
        </p:xfrm>
        <a:graphic>
          <a:graphicData uri="http://schemas.openxmlformats.org/presentationml/2006/ole">
            <mc:AlternateContent xmlns:mc="http://schemas.openxmlformats.org/markup-compatibility/2006">
              <mc:Choice xmlns:v="urn:schemas-microsoft-com:vml" Requires="v">
                <p:oleObj spid="_x0000_s532611" name="Equation" r:id="rId3" imgW="1917360" imgH="507960" progId="Equation.DSMT4">
                  <p:embed/>
                </p:oleObj>
              </mc:Choice>
              <mc:Fallback>
                <p:oleObj name="Equation" r:id="rId3" imgW="1917360" imgH="507960" progId="Equation.DSMT4">
                  <p:embed/>
                  <p:pic>
                    <p:nvPicPr>
                      <p:cNvPr id="0" name="Picture 77" descr="$1000(1.06)^t"/>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1515" y="2010455"/>
                        <a:ext cx="1803400" cy="477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a:extLst>
              <a:ext uri="{FF2B5EF4-FFF2-40B4-BE49-F238E27FC236}">
                <a16:creationId xmlns="" xmlns:a16="http://schemas.microsoft.com/office/drawing/2014/main" id="{E8ED3009-A94B-4C44-8461-9B291F3790F8}"/>
              </a:ext>
            </a:extLst>
          </p:cNvPr>
          <p:cNvSpPr>
            <a:spLocks noGrp="1"/>
          </p:cNvSpPr>
          <p:nvPr>
            <p:ph sz="quarter" idx="26"/>
          </p:nvPr>
        </p:nvSpPr>
        <p:spPr>
          <a:xfrm>
            <a:off x="736600" y="2586830"/>
            <a:ext cx="10718800" cy="331791"/>
          </a:xfrm>
        </p:spPr>
        <p:txBody>
          <a:bodyPr/>
          <a:lstStyle/>
          <a:p>
            <a:r>
              <a:rPr lang="en-US" altLang="en-US" dirty="0"/>
              <a:t>In general, if an amount </a:t>
            </a:r>
            <a:r>
              <a:rPr lang="en-US" altLang="en-US" i="1" dirty="0"/>
              <a:t>A</a:t>
            </a:r>
            <a:r>
              <a:rPr lang="en-US" altLang="en-US" baseline="-25000" dirty="0"/>
              <a:t>0</a:t>
            </a:r>
            <a:r>
              <a:rPr lang="en-US" altLang="en-US" dirty="0"/>
              <a:t> is invested at an interest rate </a:t>
            </a:r>
            <a:r>
              <a:rPr lang="en-US" altLang="en-US" i="1" dirty="0"/>
              <a:t>r </a:t>
            </a:r>
            <a:r>
              <a:rPr lang="en-US" altLang="en-US" dirty="0"/>
              <a:t>(</a:t>
            </a:r>
            <a:r>
              <a:rPr lang="en-US" altLang="en-US" i="1" dirty="0"/>
              <a:t>r </a:t>
            </a:r>
            <a:r>
              <a:rPr lang="en-US" altLang="en-US" dirty="0"/>
              <a:t>= </a:t>
            </a:r>
            <a:r>
              <a:rPr lang="en-US" altLang="en-US" dirty="0" smtClean="0"/>
              <a:t>0.02 </a:t>
            </a:r>
            <a:r>
              <a:rPr lang="en-US" altLang="en-US" dirty="0"/>
              <a:t>in this</a:t>
            </a:r>
            <a:endParaRPr lang="en-US" dirty="0"/>
          </a:p>
        </p:txBody>
      </p:sp>
      <p:sp>
        <p:nvSpPr>
          <p:cNvPr id="7" name="Content Placeholder 6">
            <a:extLst>
              <a:ext uri="{FF2B5EF4-FFF2-40B4-BE49-F238E27FC236}">
                <a16:creationId xmlns="" xmlns:a16="http://schemas.microsoft.com/office/drawing/2014/main" id="{F7D6BD48-2BB9-42A0-A038-85F623F0239A}"/>
              </a:ext>
            </a:extLst>
          </p:cNvPr>
          <p:cNvSpPr>
            <a:spLocks noGrp="1"/>
          </p:cNvSpPr>
          <p:nvPr>
            <p:ph sz="quarter" idx="27"/>
          </p:nvPr>
        </p:nvSpPr>
        <p:spPr>
          <a:xfrm>
            <a:off x="736600" y="2975685"/>
            <a:ext cx="5089013" cy="310947"/>
          </a:xfrm>
        </p:spPr>
        <p:txBody>
          <a:bodyPr/>
          <a:lstStyle/>
          <a:p>
            <a:r>
              <a:rPr lang="en-US" altLang="en-US" dirty="0"/>
              <a:t>example), then after </a:t>
            </a:r>
            <a:r>
              <a:rPr lang="en-US" altLang="en-US" i="1" dirty="0"/>
              <a:t>t </a:t>
            </a:r>
            <a:r>
              <a:rPr lang="en-US" altLang="en-US" dirty="0"/>
              <a:t>years it’s worth</a:t>
            </a:r>
            <a:endParaRPr lang="en-US" dirty="0"/>
          </a:p>
        </p:txBody>
      </p:sp>
      <p:graphicFrame>
        <p:nvGraphicFramePr>
          <p:cNvPr id="14" name="Content Placeholder 13" descr="A_0 (1 + r)^t.">
            <a:extLst>
              <a:ext uri="{FF2B5EF4-FFF2-40B4-BE49-F238E27FC236}">
                <a16:creationId xmlns="" xmlns:a16="http://schemas.microsoft.com/office/drawing/2014/main" id="{E9B933C8-943F-411B-9143-7D867B4A1F83}"/>
              </a:ext>
            </a:extLst>
          </p:cNvPr>
          <p:cNvGraphicFramePr>
            <a:graphicFrameLocks noGrp="1" noChangeAspect="1"/>
          </p:cNvGraphicFramePr>
          <p:nvPr>
            <p:ph sz="quarter" idx="28"/>
            <p:extLst>
              <p:ext uri="{D42A27DB-BD31-4B8C-83A1-F6EECF244321}">
                <p14:modId xmlns:p14="http://schemas.microsoft.com/office/powerpoint/2010/main" val="1586802668"/>
              </p:ext>
            </p:extLst>
          </p:nvPr>
        </p:nvGraphicFramePr>
        <p:xfrm>
          <a:off x="5776913" y="2890838"/>
          <a:ext cx="1308100" cy="484187"/>
        </p:xfrm>
        <a:graphic>
          <a:graphicData uri="http://schemas.openxmlformats.org/presentationml/2006/ole">
            <mc:AlternateContent xmlns:mc="http://schemas.openxmlformats.org/markup-compatibility/2006">
              <mc:Choice xmlns:v="urn:schemas-microsoft-com:vml" Requires="v">
                <p:oleObj spid="_x0000_s532612" name="Equation" r:id="rId5" imgW="1371600" imgH="507960" progId="Equation.DSMT4">
                  <p:embed/>
                </p:oleObj>
              </mc:Choice>
              <mc:Fallback>
                <p:oleObj name="Equation" r:id="rId5" imgW="1371600" imgH="507960" progId="Equation.DSMT4">
                  <p:embed/>
                  <p:pic>
                    <p:nvPicPr>
                      <p:cNvPr id="0" name="Picture 78" descr="A_0(1+r)^t"/>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6913" y="2890838"/>
                        <a:ext cx="1308100" cy="484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Content Placeholder 8">
            <a:extLst>
              <a:ext uri="{FF2B5EF4-FFF2-40B4-BE49-F238E27FC236}">
                <a16:creationId xmlns="" xmlns:a16="http://schemas.microsoft.com/office/drawing/2014/main" id="{A8C4A53B-B165-42F6-8B61-546ACD19A158}"/>
              </a:ext>
            </a:extLst>
          </p:cNvPr>
          <p:cNvSpPr>
            <a:spLocks noGrp="1"/>
          </p:cNvSpPr>
          <p:nvPr>
            <p:ph sz="quarter" idx="29"/>
          </p:nvPr>
        </p:nvSpPr>
        <p:spPr>
          <a:xfrm>
            <a:off x="736600" y="3511627"/>
            <a:ext cx="10712450" cy="331791"/>
          </a:xfrm>
        </p:spPr>
        <p:txBody>
          <a:bodyPr/>
          <a:lstStyle/>
          <a:p>
            <a:r>
              <a:rPr lang="en-US" altLang="en-US" dirty="0"/>
              <a:t>Usually</a:t>
            </a:r>
            <a:r>
              <a:rPr lang="en-US" altLang="en-US" dirty="0" smtClean="0"/>
              <a:t>, </a:t>
            </a:r>
            <a:r>
              <a:rPr lang="en-US" altLang="en-US" dirty="0"/>
              <a:t>interest is compounded more frequently, say, </a:t>
            </a:r>
            <a:r>
              <a:rPr lang="en-US" altLang="en-US" i="1" dirty="0"/>
              <a:t>n</a:t>
            </a:r>
            <a:r>
              <a:rPr lang="en-US" altLang="en-US" dirty="0"/>
              <a:t> times a year.</a:t>
            </a:r>
            <a:endParaRPr lang="en-US" dirty="0"/>
          </a:p>
        </p:txBody>
      </p:sp>
    </p:spTree>
    <p:extLst>
      <p:ext uri="{BB962C8B-B14F-4D97-AF65-F5344CB8AC3E}">
        <p14:creationId xmlns:p14="http://schemas.microsoft.com/office/powerpoint/2010/main" val="22331093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2CD6E9-4810-400F-969E-D769136E71F6}"/>
              </a:ext>
            </a:extLst>
          </p:cNvPr>
          <p:cNvSpPr>
            <a:spLocks noGrp="1"/>
          </p:cNvSpPr>
          <p:nvPr>
            <p:ph type="title"/>
          </p:nvPr>
        </p:nvSpPr>
        <p:spPr/>
        <p:txBody>
          <a:bodyPr/>
          <a:lstStyle/>
          <a:p>
            <a:r>
              <a:rPr lang="en-US" altLang="en-US" dirty="0"/>
              <a:t>Example 4 </a:t>
            </a:r>
            <a:r>
              <a:rPr lang="en-US" altLang="en-US" b="0" dirty="0"/>
              <a:t>(2 of 6)</a:t>
            </a:r>
            <a:endParaRPr lang="en-US" dirty="0"/>
          </a:p>
        </p:txBody>
      </p:sp>
      <p:sp>
        <p:nvSpPr>
          <p:cNvPr id="3" name="Content Placeholder 2">
            <a:extLst>
              <a:ext uri="{FF2B5EF4-FFF2-40B4-BE49-F238E27FC236}">
                <a16:creationId xmlns="" xmlns:a16="http://schemas.microsoft.com/office/drawing/2014/main" id="{D3C06789-5803-4B46-B4C2-14E052C1D774}"/>
              </a:ext>
            </a:extLst>
          </p:cNvPr>
          <p:cNvSpPr>
            <a:spLocks noGrp="1"/>
          </p:cNvSpPr>
          <p:nvPr>
            <p:ph sz="quarter" idx="23"/>
          </p:nvPr>
        </p:nvSpPr>
        <p:spPr>
          <a:xfrm>
            <a:off x="736601" y="1289050"/>
            <a:ext cx="7186778" cy="391968"/>
          </a:xfrm>
        </p:spPr>
        <p:txBody>
          <a:bodyPr/>
          <a:lstStyle/>
          <a:p>
            <a:pPr>
              <a:lnSpc>
                <a:spcPct val="100000"/>
              </a:lnSpc>
            </a:pPr>
            <a:r>
              <a:rPr lang="en-US" altLang="en-US" dirty="0"/>
              <a:t>Then in each compounding period the interest rate is</a:t>
            </a:r>
          </a:p>
        </p:txBody>
      </p:sp>
      <p:graphicFrame>
        <p:nvGraphicFramePr>
          <p:cNvPr id="27" name="Content Placeholder 26" descr="(r∕n)">
            <a:extLst>
              <a:ext uri="{FF2B5EF4-FFF2-40B4-BE49-F238E27FC236}">
                <a16:creationId xmlns="" xmlns:a16="http://schemas.microsoft.com/office/drawing/2014/main" id="{021A603E-ECD5-41CE-9E78-E802F3A0F749}"/>
              </a:ext>
            </a:extLst>
          </p:cNvPr>
          <p:cNvGraphicFramePr>
            <a:graphicFrameLocks noGrp="1" noChangeAspect="1"/>
          </p:cNvGraphicFramePr>
          <p:nvPr>
            <p:ph sz="quarter" idx="25"/>
            <p:extLst>
              <p:ext uri="{D42A27DB-BD31-4B8C-83A1-F6EECF244321}">
                <p14:modId xmlns:p14="http://schemas.microsoft.com/office/powerpoint/2010/main" val="3788753012"/>
              </p:ext>
            </p:extLst>
          </p:nvPr>
        </p:nvGraphicFramePr>
        <p:xfrm>
          <a:off x="7923213" y="1137330"/>
          <a:ext cx="246062" cy="668337"/>
        </p:xfrm>
        <a:graphic>
          <a:graphicData uri="http://schemas.openxmlformats.org/presentationml/2006/ole">
            <mc:AlternateContent xmlns:mc="http://schemas.openxmlformats.org/markup-compatibility/2006">
              <mc:Choice xmlns:v="urn:schemas-microsoft-com:vml" Requires="v">
                <p:oleObj spid="_x0000_s533775" name="Equation" r:id="rId3" imgW="266400" imgH="723600" progId="Equation.DSMT4">
                  <p:embed/>
                </p:oleObj>
              </mc:Choice>
              <mc:Fallback>
                <p:oleObj name="Equation" r:id="rId3" imgW="266400" imgH="723600" progId="Equation.DSMT4">
                  <p:embed/>
                  <p:pic>
                    <p:nvPicPr>
                      <p:cNvPr id="0" name="Picture 163" descr="(r/n)"/>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3213" y="1137330"/>
                        <a:ext cx="246062" cy="668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10">
            <a:extLst>
              <a:ext uri="{FF2B5EF4-FFF2-40B4-BE49-F238E27FC236}">
                <a16:creationId xmlns="" xmlns:a16="http://schemas.microsoft.com/office/drawing/2014/main" id="{37897400-6235-4D05-A9AB-440338BC5888}"/>
              </a:ext>
            </a:extLst>
          </p:cNvPr>
          <p:cNvSpPr>
            <a:spLocks noGrp="1"/>
          </p:cNvSpPr>
          <p:nvPr>
            <p:ph sz="quarter" idx="24"/>
          </p:nvPr>
        </p:nvSpPr>
        <p:spPr>
          <a:xfrm>
            <a:off x="8286052" y="1289109"/>
            <a:ext cx="2270215" cy="296699"/>
          </a:xfrm>
        </p:spPr>
        <p:txBody>
          <a:bodyPr/>
          <a:lstStyle/>
          <a:p>
            <a:pPr>
              <a:lnSpc>
                <a:spcPct val="100000"/>
              </a:lnSpc>
            </a:pPr>
            <a:r>
              <a:rPr lang="en-US" altLang="en-US" dirty="0"/>
              <a:t>and there are </a:t>
            </a:r>
            <a:r>
              <a:rPr lang="en-US" altLang="en-US" i="1" dirty="0"/>
              <a:t>nt</a:t>
            </a:r>
            <a:endParaRPr lang="en-US" altLang="en-US" dirty="0"/>
          </a:p>
        </p:txBody>
      </p:sp>
      <p:sp>
        <p:nvSpPr>
          <p:cNvPr id="13" name="Content Placeholder 12">
            <a:extLst>
              <a:ext uri="{FF2B5EF4-FFF2-40B4-BE49-F238E27FC236}">
                <a16:creationId xmlns="" xmlns:a16="http://schemas.microsoft.com/office/drawing/2014/main" id="{6F37D938-D811-41F3-89E0-9C0A7348E5CD}"/>
              </a:ext>
            </a:extLst>
          </p:cNvPr>
          <p:cNvSpPr>
            <a:spLocks noGrp="1"/>
          </p:cNvSpPr>
          <p:nvPr>
            <p:ph sz="quarter" idx="26"/>
          </p:nvPr>
        </p:nvSpPr>
        <p:spPr>
          <a:xfrm>
            <a:off x="764308" y="1798704"/>
            <a:ext cx="8849852" cy="296700"/>
          </a:xfrm>
        </p:spPr>
        <p:txBody>
          <a:bodyPr/>
          <a:lstStyle/>
          <a:p>
            <a:r>
              <a:rPr lang="en-US" altLang="en-US" dirty="0"/>
              <a:t>compounding periods in </a:t>
            </a:r>
            <a:r>
              <a:rPr lang="en-US" altLang="en-US" i="1" dirty="0"/>
              <a:t>t</a:t>
            </a:r>
            <a:r>
              <a:rPr lang="en-US" altLang="en-US" dirty="0"/>
              <a:t> years, so the value of the investment is</a:t>
            </a:r>
          </a:p>
        </p:txBody>
      </p:sp>
      <p:graphicFrame>
        <p:nvGraphicFramePr>
          <p:cNvPr id="29" name="Content Placeholder 28" descr="A_0 (1 + (r∕n))^(n t)">
            <a:extLst>
              <a:ext uri="{FF2B5EF4-FFF2-40B4-BE49-F238E27FC236}">
                <a16:creationId xmlns="" xmlns:a16="http://schemas.microsoft.com/office/drawing/2014/main" id="{49253A7E-FAB7-444D-8A8A-B69ABA4AE5E6}"/>
              </a:ext>
            </a:extLst>
          </p:cNvPr>
          <p:cNvGraphicFramePr>
            <a:graphicFrameLocks noGrp="1" noChangeAspect="1"/>
          </p:cNvGraphicFramePr>
          <p:nvPr>
            <p:ph sz="quarter" idx="27"/>
            <p:extLst>
              <p:ext uri="{D42A27DB-BD31-4B8C-83A1-F6EECF244321}">
                <p14:modId xmlns:p14="http://schemas.microsoft.com/office/powerpoint/2010/main" val="508730955"/>
              </p:ext>
            </p:extLst>
          </p:nvPr>
        </p:nvGraphicFramePr>
        <p:xfrm>
          <a:off x="5330825" y="2439988"/>
          <a:ext cx="1419225" cy="617537"/>
        </p:xfrm>
        <a:graphic>
          <a:graphicData uri="http://schemas.openxmlformats.org/presentationml/2006/ole">
            <mc:AlternateContent xmlns:mc="http://schemas.openxmlformats.org/markup-compatibility/2006">
              <mc:Choice xmlns:v="urn:schemas-microsoft-com:vml" Requires="v">
                <p:oleObj spid="_x0000_s533776" name="Equation" r:id="rId5" imgW="2044440" imgH="888840" progId="Equation.DSMT4">
                  <p:embed/>
                </p:oleObj>
              </mc:Choice>
              <mc:Fallback>
                <p:oleObj name="Equation" r:id="rId5" imgW="2044440" imgH="888840" progId="Equation.DSMT4">
                  <p:embed/>
                  <p:pic>
                    <p:nvPicPr>
                      <p:cNvPr id="0" name="Picture 164" descr="A_0(1+(r/n))^nt"/>
                      <p:cNvPicPr>
                        <a:picLocks noGrp="1" noChangeAspect="1" noChangeArrowheads="1"/>
                      </p:cNvPicPr>
                      <p:nvPr/>
                    </p:nvPicPr>
                    <p:blipFill>
                      <a:blip r:embed="rId6"/>
                      <a:srcRect/>
                      <a:stretch>
                        <a:fillRect/>
                      </a:stretch>
                    </p:blipFill>
                    <p:spPr bwMode="auto">
                      <a:xfrm>
                        <a:off x="5330825" y="2439988"/>
                        <a:ext cx="1419225" cy="617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Content Placeholder 14">
            <a:extLst>
              <a:ext uri="{FF2B5EF4-FFF2-40B4-BE49-F238E27FC236}">
                <a16:creationId xmlns="" xmlns:a16="http://schemas.microsoft.com/office/drawing/2014/main" id="{29FB9DA2-3637-41C3-9ECB-C52425717811}"/>
              </a:ext>
            </a:extLst>
          </p:cNvPr>
          <p:cNvSpPr>
            <a:spLocks noGrp="1"/>
          </p:cNvSpPr>
          <p:nvPr>
            <p:ph sz="quarter" idx="28"/>
          </p:nvPr>
        </p:nvSpPr>
        <p:spPr>
          <a:xfrm>
            <a:off x="736600" y="3374538"/>
            <a:ext cx="10712450" cy="401186"/>
          </a:xfrm>
        </p:spPr>
        <p:txBody>
          <a:bodyPr/>
          <a:lstStyle/>
          <a:p>
            <a:r>
              <a:rPr lang="en-US" altLang="en-US" dirty="0"/>
              <a:t>For instance, after 3 years at </a:t>
            </a:r>
            <a:r>
              <a:rPr lang="en-US" altLang="en-US" dirty="0" smtClean="0"/>
              <a:t>2% </a:t>
            </a:r>
            <a:r>
              <a:rPr lang="en-US" altLang="en-US" dirty="0"/>
              <a:t>interest a </a:t>
            </a:r>
            <a:r>
              <a:rPr lang="en-US" altLang="en-US" dirty="0" smtClean="0"/>
              <a:t>$5000 </a:t>
            </a:r>
            <a:r>
              <a:rPr lang="en-US" altLang="en-US" dirty="0"/>
              <a:t>investment will be worth</a:t>
            </a:r>
          </a:p>
        </p:txBody>
      </p:sp>
      <p:graphicFrame>
        <p:nvGraphicFramePr>
          <p:cNvPr id="31" name="Content Placeholder 30" descr="5000(1.02)^3 dollars = 5306.04 dollars with annual compounding">
            <a:extLst>
              <a:ext uri="{FF2B5EF4-FFF2-40B4-BE49-F238E27FC236}">
                <a16:creationId xmlns="" xmlns:a16="http://schemas.microsoft.com/office/drawing/2014/main" id="{FC43F67D-FB5F-4E7D-BE39-E651DD632EFA}"/>
              </a:ext>
            </a:extLst>
          </p:cNvPr>
          <p:cNvGraphicFramePr>
            <a:graphicFrameLocks noGrp="1" noChangeAspect="1"/>
          </p:cNvGraphicFramePr>
          <p:nvPr>
            <p:ph sz="quarter" idx="29"/>
            <p:extLst>
              <p:ext uri="{D42A27DB-BD31-4B8C-83A1-F6EECF244321}">
                <p14:modId xmlns:p14="http://schemas.microsoft.com/office/powerpoint/2010/main" val="2530760327"/>
              </p:ext>
            </p:extLst>
          </p:nvPr>
        </p:nvGraphicFramePr>
        <p:xfrm>
          <a:off x="2198008" y="4152254"/>
          <a:ext cx="7372610" cy="531646"/>
        </p:xfrm>
        <a:graphic>
          <a:graphicData uri="http://schemas.openxmlformats.org/presentationml/2006/ole">
            <mc:AlternateContent xmlns:mc="http://schemas.openxmlformats.org/markup-compatibility/2006">
              <mc:Choice xmlns:v="urn:schemas-microsoft-com:vml" Requires="v">
                <p:oleObj spid="_x0000_s533777" name="Equation" r:id="rId7" imgW="7048440" imgH="507960" progId="Equation.DSMT4">
                  <p:embed/>
                </p:oleObj>
              </mc:Choice>
              <mc:Fallback>
                <p:oleObj name="Equation" r:id="rId7" imgW="7048440" imgH="507960" progId="Equation.DSMT4">
                  <p:embed/>
                  <p:pic>
                    <p:nvPicPr>
                      <p:cNvPr id="0" name="Picture 165" descr="$1000(1.06)^3 = $1191.02 with annual compounding"/>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8008" y="4152254"/>
                        <a:ext cx="7372610" cy="5316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Content Placeholder 32" descr="5000(1.01)^6 dollars = 5307.60 dollars with semiannual compounding">
            <a:extLst>
              <a:ext uri="{FF2B5EF4-FFF2-40B4-BE49-F238E27FC236}">
                <a16:creationId xmlns="" xmlns:a16="http://schemas.microsoft.com/office/drawing/2014/main" id="{F6F8C478-7EA2-4EC7-9906-CADF4D279653}"/>
              </a:ext>
            </a:extLst>
          </p:cNvPr>
          <p:cNvGraphicFramePr>
            <a:graphicFrameLocks noGrp="1" noChangeAspect="1"/>
          </p:cNvGraphicFramePr>
          <p:nvPr>
            <p:ph sz="quarter" idx="30"/>
            <p:extLst>
              <p:ext uri="{D42A27DB-BD31-4B8C-83A1-F6EECF244321}">
                <p14:modId xmlns:p14="http://schemas.microsoft.com/office/powerpoint/2010/main" val="2185594576"/>
              </p:ext>
            </p:extLst>
          </p:nvPr>
        </p:nvGraphicFramePr>
        <p:xfrm>
          <a:off x="2324100" y="4762500"/>
          <a:ext cx="7658100" cy="508000"/>
        </p:xfrm>
        <a:graphic>
          <a:graphicData uri="http://schemas.openxmlformats.org/presentationml/2006/ole">
            <mc:AlternateContent xmlns:mc="http://schemas.openxmlformats.org/markup-compatibility/2006">
              <mc:Choice xmlns:v="urn:schemas-microsoft-com:vml" Requires="v">
                <p:oleObj spid="_x0000_s533778" name="Equation" r:id="rId9" imgW="7657920" imgH="507960" progId="Equation.DSMT4">
                  <p:embed/>
                </p:oleObj>
              </mc:Choice>
              <mc:Fallback>
                <p:oleObj name="Equation" r:id="rId9" imgW="7657920" imgH="507960" progId="Equation.DSMT4">
                  <p:embed/>
                  <p:pic>
                    <p:nvPicPr>
                      <p:cNvPr id="0" name="Picture 166" descr="$1000(1.03)^6 = $1194.05 with semiannual compounding"/>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24100" y="4762500"/>
                        <a:ext cx="76581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997526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99E776-5B7A-4706-BDB9-2FD3E7487D5A}"/>
              </a:ext>
            </a:extLst>
          </p:cNvPr>
          <p:cNvSpPr>
            <a:spLocks noGrp="1"/>
          </p:cNvSpPr>
          <p:nvPr>
            <p:ph type="title"/>
          </p:nvPr>
        </p:nvSpPr>
        <p:spPr/>
        <p:txBody>
          <a:bodyPr/>
          <a:lstStyle/>
          <a:p>
            <a:r>
              <a:rPr lang="en-US" altLang="en-US" dirty="0"/>
              <a:t>Example 4 </a:t>
            </a:r>
            <a:r>
              <a:rPr lang="en-US" altLang="en-US" b="0" dirty="0"/>
              <a:t>(3 of 6)</a:t>
            </a:r>
            <a:endParaRPr lang="en-US" dirty="0"/>
          </a:p>
        </p:txBody>
      </p:sp>
      <p:graphicFrame>
        <p:nvGraphicFramePr>
          <p:cNvPr id="20" name="Content Placeholder 19" descr="5000(1.005)^12 dollars = 5308.39 dollars with quarterly compounding&#10;5000((1 + (0.02/12))^36 dollars = $5308.92 dollars with monthly compounding">
            <a:extLst>
              <a:ext uri="{FF2B5EF4-FFF2-40B4-BE49-F238E27FC236}">
                <a16:creationId xmlns="" xmlns:a16="http://schemas.microsoft.com/office/drawing/2014/main" id="{DB52E81B-F16E-44F0-90C9-D2248A8F5411}"/>
              </a:ext>
            </a:extLst>
          </p:cNvPr>
          <p:cNvGraphicFramePr>
            <a:graphicFrameLocks noGrp="1" noChangeAspect="1"/>
          </p:cNvGraphicFramePr>
          <p:nvPr>
            <p:ph sz="quarter" idx="23"/>
            <p:extLst>
              <p:ext uri="{D42A27DB-BD31-4B8C-83A1-F6EECF244321}">
                <p14:modId xmlns:p14="http://schemas.microsoft.com/office/powerpoint/2010/main" val="4112188054"/>
              </p:ext>
            </p:extLst>
          </p:nvPr>
        </p:nvGraphicFramePr>
        <p:xfrm>
          <a:off x="2422297" y="1471830"/>
          <a:ext cx="7211405" cy="1381579"/>
        </p:xfrm>
        <a:graphic>
          <a:graphicData uri="http://schemas.openxmlformats.org/presentationml/2006/ole">
            <mc:AlternateContent xmlns:mc="http://schemas.openxmlformats.org/markup-compatibility/2006">
              <mc:Choice xmlns:v="urn:schemas-microsoft-com:vml" Requires="v">
                <p:oleObj spid="_x0000_s534722" name="Equation" r:id="rId3" imgW="7823160" imgH="1498320" progId="Equation.DSMT4">
                  <p:embed/>
                </p:oleObj>
              </mc:Choice>
              <mc:Fallback>
                <p:oleObj name="Equation" r:id="rId3" imgW="7823160" imgH="1498320" progId="Equation.DSMT4">
                  <p:embed/>
                  <p:pic>
                    <p:nvPicPr>
                      <p:cNvPr id="0" name="Picture 113" descr="$1000(1.015)^12 = $1195.62 with quarterly compounding&#10;$1000(1.005)^36 = $1196.68 with monthly compounding"/>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2297" y="1471830"/>
                        <a:ext cx="7211405" cy="13815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Content Placeholder 21" descr="5000((1 + (0.02/365))^(365.3)) dollars =  5309.17 dollars with daily compounding">
            <a:extLst>
              <a:ext uri="{FF2B5EF4-FFF2-40B4-BE49-F238E27FC236}">
                <a16:creationId xmlns="" xmlns:a16="http://schemas.microsoft.com/office/drawing/2014/main" id="{7748968B-6DAF-4315-9678-3135EE1373C1}"/>
              </a:ext>
            </a:extLst>
          </p:cNvPr>
          <p:cNvGraphicFramePr>
            <a:graphicFrameLocks noGrp="1" noChangeAspect="1"/>
          </p:cNvGraphicFramePr>
          <p:nvPr>
            <p:ph sz="quarter" idx="24"/>
            <p:extLst>
              <p:ext uri="{D42A27DB-BD31-4B8C-83A1-F6EECF244321}">
                <p14:modId xmlns:p14="http://schemas.microsoft.com/office/powerpoint/2010/main" val="930690538"/>
              </p:ext>
            </p:extLst>
          </p:nvPr>
        </p:nvGraphicFramePr>
        <p:xfrm>
          <a:off x="2335213" y="2896951"/>
          <a:ext cx="7442200" cy="866775"/>
        </p:xfrm>
        <a:graphic>
          <a:graphicData uri="http://schemas.openxmlformats.org/presentationml/2006/ole">
            <mc:AlternateContent xmlns:mc="http://schemas.openxmlformats.org/markup-compatibility/2006">
              <mc:Choice xmlns:v="urn:schemas-microsoft-com:vml" Requires="v">
                <p:oleObj spid="_x0000_s534723" name="Equation" r:id="rId5" imgW="7632360" imgH="888840" progId="Equation.DSMT4">
                  <p:embed/>
                </p:oleObj>
              </mc:Choice>
              <mc:Fallback>
                <p:oleObj name="Equation" r:id="rId5" imgW="7632360" imgH="888840" progId="Equation.DSMT4">
                  <p:embed/>
                  <p:pic>
                    <p:nvPicPr>
                      <p:cNvPr id="0" name="Picture 114" descr="$1000((1 + (0.06/365))^(365.3)) = $ 1197.20 with daily compounding"/>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5213" y="2896951"/>
                        <a:ext cx="7442200" cy="86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95676F97-88E7-4716-9567-A118B47244B6}"/>
              </a:ext>
            </a:extLst>
          </p:cNvPr>
          <p:cNvSpPr>
            <a:spLocks noGrp="1"/>
          </p:cNvSpPr>
          <p:nvPr>
            <p:ph sz="quarter" idx="25"/>
          </p:nvPr>
        </p:nvSpPr>
        <p:spPr>
          <a:xfrm>
            <a:off x="736600" y="4001971"/>
            <a:ext cx="10718800" cy="1109686"/>
          </a:xfrm>
        </p:spPr>
        <p:txBody>
          <a:bodyPr/>
          <a:lstStyle/>
          <a:p>
            <a:pPr>
              <a:lnSpc>
                <a:spcPct val="100000"/>
              </a:lnSpc>
            </a:pPr>
            <a:r>
              <a:rPr lang="en-US" altLang="en-US" dirty="0">
                <a:latin typeface="Arial" panose="020B0604020202020204" pitchFamily="34" charset="0"/>
                <a:cs typeface="Arial" panose="020B0604020202020204" pitchFamily="34" charset="0"/>
              </a:rPr>
              <a:t>You can see that the interest paid increases as the number of compounding periods (</a:t>
            </a:r>
            <a:r>
              <a:rPr lang="en-US" altLang="en-US" i="1" dirty="0">
                <a:latin typeface="Arial" panose="020B0604020202020204" pitchFamily="34" charset="0"/>
                <a:cs typeface="Arial" panose="020B0604020202020204" pitchFamily="34" charset="0"/>
              </a:rPr>
              <a:t>n</a:t>
            </a:r>
            <a:r>
              <a:rPr lang="en-US" altLang="en-US" dirty="0">
                <a:latin typeface="Arial" panose="020B0604020202020204" pitchFamily="34" charset="0"/>
                <a:cs typeface="Arial" panose="020B0604020202020204" pitchFamily="34" charset="0"/>
              </a:rPr>
              <a:t>) increases. If we let </a:t>
            </a:r>
            <a:r>
              <a:rPr lang="en-US" altLang="en-US" i="1" dirty="0">
                <a:latin typeface="Arial" panose="020B0604020202020204" pitchFamily="34" charset="0"/>
                <a:cs typeface="Arial" panose="020B0604020202020204" pitchFamily="34" charset="0"/>
              </a:rPr>
              <a:t>n</a:t>
            </a:r>
            <a:r>
              <a:rPr lang="en-US" altLang="en-US"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sym typeface="Symbol" panose="05050102010706020507" pitchFamily="18" charset="2"/>
              </a:rPr>
              <a:t>→ ∞</a:t>
            </a:r>
            <a:r>
              <a:rPr lang="en-US" altLang="en-US" dirty="0">
                <a:latin typeface="Arial" panose="020B0604020202020204" pitchFamily="34" charset="0"/>
                <a:cs typeface="Arial" panose="020B0604020202020204" pitchFamily="34" charset="0"/>
              </a:rPr>
              <a:t>, then we will be compounding the interest </a:t>
            </a:r>
            <a:r>
              <a:rPr lang="en-US" altLang="en-US" b="1" dirty="0">
                <a:latin typeface="Arial" panose="020B0604020202020204" pitchFamily="34" charset="0"/>
                <a:cs typeface="Arial" panose="020B0604020202020204" pitchFamily="34" charset="0"/>
              </a:rPr>
              <a:t>continuously </a:t>
            </a:r>
            <a:r>
              <a:rPr lang="en-US" altLang="en-US" dirty="0">
                <a:latin typeface="Arial" panose="020B0604020202020204" pitchFamily="34" charset="0"/>
                <a:cs typeface="Arial" panose="020B0604020202020204" pitchFamily="34" charset="0"/>
              </a:rPr>
              <a:t>and the value of the investment will be</a:t>
            </a:r>
          </a:p>
        </p:txBody>
      </p:sp>
      <p:graphicFrame>
        <p:nvGraphicFramePr>
          <p:cNvPr id="24" name="Content Placeholder 23" descr="A(t) = lim_(n right arrow infinity) (A_0((1 + (r∕n))^(n t)))&#10;">
            <a:extLst>
              <a:ext uri="{FF2B5EF4-FFF2-40B4-BE49-F238E27FC236}">
                <a16:creationId xmlns="" xmlns:a16="http://schemas.microsoft.com/office/drawing/2014/main" id="{D8CCC7DE-FE2A-4173-A41E-E1BAC89A4A34}"/>
              </a:ext>
            </a:extLst>
          </p:cNvPr>
          <p:cNvGraphicFramePr>
            <a:graphicFrameLocks noGrp="1" noChangeAspect="1"/>
          </p:cNvGraphicFramePr>
          <p:nvPr>
            <p:ph sz="quarter" idx="26"/>
            <p:extLst>
              <p:ext uri="{D42A27DB-BD31-4B8C-83A1-F6EECF244321}">
                <p14:modId xmlns:p14="http://schemas.microsoft.com/office/powerpoint/2010/main" val="3964875131"/>
              </p:ext>
            </p:extLst>
          </p:nvPr>
        </p:nvGraphicFramePr>
        <p:xfrm>
          <a:off x="4448175" y="5214701"/>
          <a:ext cx="2903538" cy="887413"/>
        </p:xfrm>
        <a:graphic>
          <a:graphicData uri="http://schemas.openxmlformats.org/presentationml/2006/ole">
            <mc:AlternateContent xmlns:mc="http://schemas.openxmlformats.org/markup-compatibility/2006">
              <mc:Choice xmlns:v="urn:schemas-microsoft-com:vml" Requires="v">
                <p:oleObj spid="_x0000_s534724" name="Equation" r:id="rId7" imgW="2908080" imgH="888840" progId="Equation.DSMT4">
                  <p:embed/>
                </p:oleObj>
              </mc:Choice>
              <mc:Fallback>
                <p:oleObj name="Equation" r:id="rId7" imgW="2908080" imgH="888840" progId="Equation.DSMT4">
                  <p:embed/>
                  <p:pic>
                    <p:nvPicPr>
                      <p:cNvPr id="0" name="Picture 115" descr="A(t) = lim_(n right arrow infinity) (A_0((1 + (r/n))^(nt)))&#10;"/>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48175" y="5214701"/>
                        <a:ext cx="2903538" cy="887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112710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776561-C5CE-4E3A-A9C9-9C14F2582F2F}"/>
              </a:ext>
            </a:extLst>
          </p:cNvPr>
          <p:cNvSpPr>
            <a:spLocks noGrp="1"/>
          </p:cNvSpPr>
          <p:nvPr>
            <p:ph type="title"/>
          </p:nvPr>
        </p:nvSpPr>
        <p:spPr/>
        <p:txBody>
          <a:bodyPr/>
          <a:lstStyle/>
          <a:p>
            <a:r>
              <a:rPr lang="en-US" altLang="en-US" dirty="0"/>
              <a:t>Example 4 </a:t>
            </a:r>
            <a:r>
              <a:rPr lang="en-US" altLang="en-US" b="0" dirty="0"/>
              <a:t>(4 of 6)</a:t>
            </a:r>
            <a:endParaRPr lang="en-US" b="0" dirty="0"/>
          </a:p>
        </p:txBody>
      </p:sp>
      <p:graphicFrame>
        <p:nvGraphicFramePr>
          <p:cNvPr id="12" name="Content Placeholder 11" descr=" =  lim_(n right arrow infinity) (A_0([(1 + (r∕n)^(n∕r))]^(r t))) &#10;= (A_0[(n right arrow infinity)((1 + (r∕n)^(n∕r)))]^(r t)) &#10;= (A_0[(n right arrow infinity)((1 + (1∕m)^(m)))]^(r t)), where m = (n/r)&#10;">
            <a:extLst>
              <a:ext uri="{FF2B5EF4-FFF2-40B4-BE49-F238E27FC236}">
                <a16:creationId xmlns="" xmlns:a16="http://schemas.microsoft.com/office/drawing/2014/main" id="{EC4F81C5-3FC1-407C-954E-D484B5A6B099}"/>
              </a:ext>
            </a:extLst>
          </p:cNvPr>
          <p:cNvGraphicFramePr>
            <a:graphicFrameLocks noGrp="1" noChangeAspect="1"/>
          </p:cNvGraphicFramePr>
          <p:nvPr>
            <p:ph sz="quarter" idx="23"/>
            <p:extLst>
              <p:ext uri="{D42A27DB-BD31-4B8C-83A1-F6EECF244321}">
                <p14:modId xmlns:p14="http://schemas.microsoft.com/office/powerpoint/2010/main" val="1706069003"/>
              </p:ext>
            </p:extLst>
          </p:nvPr>
        </p:nvGraphicFramePr>
        <p:xfrm>
          <a:off x="3690799" y="1550305"/>
          <a:ext cx="5995404" cy="3457123"/>
        </p:xfrm>
        <a:graphic>
          <a:graphicData uri="http://schemas.openxmlformats.org/presentationml/2006/ole">
            <mc:AlternateContent xmlns:mc="http://schemas.openxmlformats.org/markup-compatibility/2006">
              <mc:Choice xmlns:v="urn:schemas-microsoft-com:vml" Requires="v">
                <p:oleObj spid="_x0000_s535620" name="Equation" r:id="rId3" imgW="6769080" imgH="3898800" progId="Equation.DSMT4">
                  <p:embed/>
                </p:oleObj>
              </mc:Choice>
              <mc:Fallback>
                <p:oleObj name="Equation" r:id="rId3" imgW="6769080" imgH="3898800" progId="Equation.DSMT4">
                  <p:embed/>
                  <p:pic>
                    <p:nvPicPr>
                      <p:cNvPr id="0" name="Picture 41" descr=" =  lim_(n right arrow infinity) (A_0([(1 + (r/n)^(n/r))]^(r t))) =   (A_0[(n right arrow infinity)((1 + (r/n)^(n/r)))]^(r t)) =   (A_0[(n right arrow infinity)((1 + (1/m)^(m)))]^(r t)) where m = (n/r)&#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0799" y="1550305"/>
                        <a:ext cx="5995404" cy="34571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a:extLst>
              <a:ext uri="{FF2B5EF4-FFF2-40B4-BE49-F238E27FC236}">
                <a16:creationId xmlns="" xmlns:a16="http://schemas.microsoft.com/office/drawing/2014/main" id="{F3CC107F-EA39-42B2-AC07-16AE7077AA68}"/>
              </a:ext>
            </a:extLst>
          </p:cNvPr>
          <p:cNvSpPr>
            <a:spLocks noGrp="1"/>
          </p:cNvSpPr>
          <p:nvPr>
            <p:ph sz="quarter" idx="24"/>
          </p:nvPr>
        </p:nvSpPr>
        <p:spPr>
          <a:xfrm>
            <a:off x="736600" y="5364355"/>
            <a:ext cx="10712450" cy="408370"/>
          </a:xfrm>
        </p:spPr>
        <p:txBody>
          <a:bodyPr/>
          <a:lstStyle/>
          <a:p>
            <a:pPr>
              <a:tabLst>
                <a:tab pos="457200" algn="l"/>
                <a:tab pos="1371600" algn="l"/>
                <a:tab pos="1547813" algn="l"/>
              </a:tabLst>
            </a:pPr>
            <a:r>
              <a:rPr lang="en-US" altLang="en-US" dirty="0"/>
              <a:t>But the limit in this expression is equal to the number </a:t>
            </a:r>
            <a:r>
              <a:rPr lang="en-US" altLang="en-US" i="1" dirty="0"/>
              <a:t>e.</a:t>
            </a:r>
            <a:endParaRPr lang="en-US" altLang="en-US" dirty="0"/>
          </a:p>
        </p:txBody>
      </p:sp>
    </p:spTree>
    <p:extLst>
      <p:ext uri="{BB962C8B-B14F-4D97-AF65-F5344CB8AC3E}">
        <p14:creationId xmlns:p14="http://schemas.microsoft.com/office/powerpoint/2010/main" val="23001526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51320-B536-4BE4-A0CF-0FBB3456D4C2}"/>
              </a:ext>
            </a:extLst>
          </p:cNvPr>
          <p:cNvSpPr>
            <a:spLocks noGrp="1"/>
          </p:cNvSpPr>
          <p:nvPr>
            <p:ph type="title"/>
          </p:nvPr>
        </p:nvSpPr>
        <p:spPr/>
        <p:txBody>
          <a:bodyPr/>
          <a:lstStyle/>
          <a:p>
            <a:r>
              <a:rPr lang="en-US" altLang="en-US" dirty="0"/>
              <a:t>Example 4 </a:t>
            </a:r>
            <a:r>
              <a:rPr lang="en-US" altLang="en-US" b="0" dirty="0"/>
              <a:t>(5 of 6)</a:t>
            </a:r>
            <a:endParaRPr lang="en-US" dirty="0"/>
          </a:p>
        </p:txBody>
      </p:sp>
      <p:sp>
        <p:nvSpPr>
          <p:cNvPr id="3" name="Content Placeholder 2">
            <a:extLst>
              <a:ext uri="{FF2B5EF4-FFF2-40B4-BE49-F238E27FC236}">
                <a16:creationId xmlns="" xmlns:a16="http://schemas.microsoft.com/office/drawing/2014/main" id="{AAA10BB7-F02D-4991-9998-71C15DC6AF48}"/>
              </a:ext>
            </a:extLst>
          </p:cNvPr>
          <p:cNvSpPr>
            <a:spLocks noGrp="1"/>
          </p:cNvSpPr>
          <p:nvPr>
            <p:ph sz="quarter" idx="23"/>
          </p:nvPr>
        </p:nvSpPr>
        <p:spPr>
          <a:xfrm>
            <a:off x="736600" y="1289049"/>
            <a:ext cx="10718800" cy="669059"/>
          </a:xfrm>
        </p:spPr>
        <p:txBody>
          <a:bodyPr/>
          <a:lstStyle/>
          <a:p>
            <a:pPr>
              <a:lnSpc>
                <a:spcPct val="100000"/>
              </a:lnSpc>
            </a:pPr>
            <a:r>
              <a:rPr lang="en-US" altLang="en-US" dirty="0"/>
              <a:t>So with continuous compounding of interest at interest rate </a:t>
            </a:r>
            <a:r>
              <a:rPr lang="en-US" altLang="en-US" i="1" dirty="0"/>
              <a:t>r</a:t>
            </a:r>
            <a:r>
              <a:rPr lang="en-US" altLang="en-US" dirty="0"/>
              <a:t>, the amount after </a:t>
            </a:r>
            <a:r>
              <a:rPr lang="en-US" altLang="en-US" i="1" dirty="0"/>
              <a:t>t </a:t>
            </a:r>
            <a:r>
              <a:rPr lang="en-US" altLang="en-US" dirty="0"/>
              <a:t>years is</a:t>
            </a:r>
            <a:r>
              <a:rPr lang="en-US" altLang="en-US" i="1" dirty="0"/>
              <a:t> </a:t>
            </a:r>
          </a:p>
        </p:txBody>
      </p:sp>
      <p:graphicFrame>
        <p:nvGraphicFramePr>
          <p:cNvPr id="8" name="Content Placeholder 7" descr="A(t) = A_(0) e^(r t)">
            <a:extLst>
              <a:ext uri="{FF2B5EF4-FFF2-40B4-BE49-F238E27FC236}">
                <a16:creationId xmlns="" xmlns:a16="http://schemas.microsoft.com/office/drawing/2014/main" id="{35BAAABB-A054-4291-8497-9C044B83431A}"/>
              </a:ext>
            </a:extLst>
          </p:cNvPr>
          <p:cNvGraphicFramePr>
            <a:graphicFrameLocks noGrp="1" noChangeAspect="1"/>
          </p:cNvGraphicFramePr>
          <p:nvPr>
            <p:ph sz="quarter" idx="24"/>
            <p:extLst>
              <p:ext uri="{D42A27DB-BD31-4B8C-83A1-F6EECF244321}">
                <p14:modId xmlns:p14="http://schemas.microsoft.com/office/powerpoint/2010/main" val="349030101"/>
              </p:ext>
            </p:extLst>
          </p:nvPr>
        </p:nvGraphicFramePr>
        <p:xfrm>
          <a:off x="5262563" y="2124075"/>
          <a:ext cx="1541462" cy="447675"/>
        </p:xfrm>
        <a:graphic>
          <a:graphicData uri="http://schemas.openxmlformats.org/presentationml/2006/ole">
            <mc:AlternateContent xmlns:mc="http://schemas.openxmlformats.org/markup-compatibility/2006">
              <mc:Choice xmlns:v="urn:schemas-microsoft-com:vml" Requires="v">
                <p:oleObj spid="_x0000_s536707" name="Equation" r:id="rId3" imgW="1574640" imgH="457200" progId="Equation.DSMT4">
                  <p:embed/>
                </p:oleObj>
              </mc:Choice>
              <mc:Fallback>
                <p:oleObj name="Equation" r:id="rId3" imgW="1574640" imgH="457200" progId="Equation.DSMT4">
                  <p:embed/>
                  <p:pic>
                    <p:nvPicPr>
                      <p:cNvPr id="0" name="Picture 77" descr="A(t) = A_(0) e^(rt)"/>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2563" y="2124075"/>
                        <a:ext cx="1541462"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A36D3FFF-A50A-4411-B8F9-62973A9F3159}"/>
              </a:ext>
            </a:extLst>
          </p:cNvPr>
          <p:cNvSpPr>
            <a:spLocks noGrp="1"/>
          </p:cNvSpPr>
          <p:nvPr>
            <p:ph sz="quarter" idx="25"/>
          </p:nvPr>
        </p:nvSpPr>
        <p:spPr>
          <a:xfrm>
            <a:off x="736600" y="2974636"/>
            <a:ext cx="10712450" cy="324300"/>
          </a:xfrm>
        </p:spPr>
        <p:txBody>
          <a:bodyPr/>
          <a:lstStyle/>
          <a:p>
            <a:r>
              <a:rPr lang="en-US" altLang="en-US" dirty="0"/>
              <a:t>If we differentiate this equation, we get</a:t>
            </a:r>
          </a:p>
        </p:txBody>
      </p:sp>
      <p:graphicFrame>
        <p:nvGraphicFramePr>
          <p:cNvPr id="15" name="Content Placeholder 14" descr="(d A)∕(d t) = r A_0 (e^(r t)) = (r A(t))">
            <a:extLst>
              <a:ext uri="{FF2B5EF4-FFF2-40B4-BE49-F238E27FC236}">
                <a16:creationId xmlns="" xmlns:a16="http://schemas.microsoft.com/office/drawing/2014/main" id="{958690ED-EE84-490E-B070-0B5BFA08BF2B}"/>
              </a:ext>
            </a:extLst>
          </p:cNvPr>
          <p:cNvGraphicFramePr>
            <a:graphicFrameLocks noGrp="1" noChangeAspect="1"/>
          </p:cNvGraphicFramePr>
          <p:nvPr>
            <p:ph sz="quarter" idx="26"/>
            <p:extLst>
              <p:ext uri="{D42A27DB-BD31-4B8C-83A1-F6EECF244321}">
                <p14:modId xmlns:p14="http://schemas.microsoft.com/office/powerpoint/2010/main" val="4290157131"/>
              </p:ext>
            </p:extLst>
          </p:nvPr>
        </p:nvGraphicFramePr>
        <p:xfrm>
          <a:off x="4686753" y="3858966"/>
          <a:ext cx="2393043" cy="701409"/>
        </p:xfrm>
        <a:graphic>
          <a:graphicData uri="http://schemas.openxmlformats.org/presentationml/2006/ole">
            <mc:AlternateContent xmlns:mc="http://schemas.openxmlformats.org/markup-compatibility/2006">
              <mc:Choice xmlns:v="urn:schemas-microsoft-com:vml" Requires="v">
                <p:oleObj spid="_x0000_s536708" name="Equation" r:id="rId5" imgW="2514600" imgH="736560" progId="Equation.DSMT4">
                  <p:embed/>
                </p:oleObj>
              </mc:Choice>
              <mc:Fallback>
                <p:oleObj name="Equation" r:id="rId5" imgW="2514600" imgH="736560" progId="Equation.DSMT4">
                  <p:embed/>
                  <p:pic>
                    <p:nvPicPr>
                      <p:cNvPr id="0" name="Picture 78" descr="(dA)/(dt) = rA_0(e^(r t)) = (rA(t))&#10;"/>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6753" y="3858966"/>
                        <a:ext cx="2393043" cy="7014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Content Placeholder 9">
            <a:extLst>
              <a:ext uri="{FF2B5EF4-FFF2-40B4-BE49-F238E27FC236}">
                <a16:creationId xmlns="" xmlns:a16="http://schemas.microsoft.com/office/drawing/2014/main" id="{89BDA68C-61CB-4AFD-938E-9488464556A1}"/>
              </a:ext>
            </a:extLst>
          </p:cNvPr>
          <p:cNvSpPr>
            <a:spLocks noGrp="1"/>
          </p:cNvSpPr>
          <p:nvPr>
            <p:ph sz="quarter" idx="27"/>
          </p:nvPr>
        </p:nvSpPr>
        <p:spPr>
          <a:xfrm>
            <a:off x="736600" y="4962515"/>
            <a:ext cx="10718800" cy="666543"/>
          </a:xfrm>
        </p:spPr>
        <p:txBody>
          <a:bodyPr/>
          <a:lstStyle/>
          <a:p>
            <a:r>
              <a:rPr lang="en-US" altLang="en-US" dirty="0"/>
              <a:t>which says that, with continuous compounding of interest, the rate of increase of an investment is proportional to its size.</a:t>
            </a:r>
          </a:p>
        </p:txBody>
      </p:sp>
    </p:spTree>
    <p:extLst>
      <p:ext uri="{BB962C8B-B14F-4D97-AF65-F5344CB8AC3E}">
        <p14:creationId xmlns:p14="http://schemas.microsoft.com/office/powerpoint/2010/main" val="1955065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030CC2-FDA1-4316-9E51-5FE21AE8645C}"/>
              </a:ext>
            </a:extLst>
          </p:cNvPr>
          <p:cNvSpPr>
            <a:spLocks noGrp="1"/>
          </p:cNvSpPr>
          <p:nvPr>
            <p:ph type="title"/>
          </p:nvPr>
        </p:nvSpPr>
        <p:spPr/>
        <p:txBody>
          <a:bodyPr/>
          <a:lstStyle/>
          <a:p>
            <a:r>
              <a:rPr lang="en-US" altLang="en-US" dirty="0"/>
              <a:t>Exponential Growth and Decay </a:t>
            </a:r>
            <a:r>
              <a:rPr lang="en-US" altLang="en-US" b="0" dirty="0"/>
              <a:t>(</a:t>
            </a:r>
            <a:r>
              <a:rPr lang="en-US" altLang="en-US" b="0" dirty="0" smtClean="0"/>
              <a:t>2 </a:t>
            </a:r>
            <a:r>
              <a:rPr lang="en-US" altLang="en-US" b="0" dirty="0"/>
              <a:t>of 5)</a:t>
            </a:r>
            <a:endParaRPr lang="en-US" b="0" dirty="0"/>
          </a:p>
        </p:txBody>
      </p:sp>
      <p:sp>
        <p:nvSpPr>
          <p:cNvPr id="11" name="Text Placeholder 10">
            <a:extLst>
              <a:ext uri="{FF2B5EF4-FFF2-40B4-BE49-F238E27FC236}">
                <a16:creationId xmlns="" xmlns:a16="http://schemas.microsoft.com/office/drawing/2014/main" id="{227232BF-20FE-40F0-901B-52A9D32E5036}"/>
              </a:ext>
            </a:extLst>
          </p:cNvPr>
          <p:cNvSpPr>
            <a:spLocks noGrp="1"/>
          </p:cNvSpPr>
          <p:nvPr>
            <p:ph type="body" sz="quarter" idx="15"/>
          </p:nvPr>
        </p:nvSpPr>
        <p:spPr/>
        <p:txBody>
          <a:bodyPr/>
          <a:lstStyle/>
          <a:p>
            <a:pPr>
              <a:lnSpc>
                <a:spcPct val="100000"/>
              </a:lnSpc>
              <a:spcAft>
                <a:spcPts val="600"/>
              </a:spcAft>
            </a:pPr>
            <a:r>
              <a:rPr lang="en-US" altLang="en-US" dirty="0"/>
              <a:t>Another example occurs in nuclear physics where the mass of a radioactive substance decays at a rate proportional to the mass.</a:t>
            </a:r>
          </a:p>
          <a:p>
            <a:pPr>
              <a:lnSpc>
                <a:spcPct val="100000"/>
              </a:lnSpc>
              <a:spcAft>
                <a:spcPts val="600"/>
              </a:spcAft>
            </a:pPr>
            <a:r>
              <a:rPr lang="en-US" altLang="en-US" dirty="0"/>
              <a:t>In chemistry, the rate of a unimolecular first-order reaction is proportional to the concentration of the substance. </a:t>
            </a:r>
          </a:p>
          <a:p>
            <a:pPr>
              <a:lnSpc>
                <a:spcPct val="100000"/>
              </a:lnSpc>
              <a:spcAft>
                <a:spcPts val="600"/>
              </a:spcAft>
            </a:pPr>
            <a:r>
              <a:rPr lang="en-US" altLang="en-US" dirty="0"/>
              <a:t>In finance, the value of a savings account with continuously compounded interest increases at a rate proportional to that value.</a:t>
            </a:r>
          </a:p>
        </p:txBody>
      </p:sp>
    </p:spTree>
    <p:extLst>
      <p:ext uri="{BB962C8B-B14F-4D97-AF65-F5344CB8AC3E}">
        <p14:creationId xmlns:p14="http://schemas.microsoft.com/office/powerpoint/2010/main" val="13864782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95C14402-4030-4A3B-A2B3-A719FBE97911}"/>
              </a:ext>
            </a:extLst>
          </p:cNvPr>
          <p:cNvSpPr>
            <a:spLocks noGrp="1"/>
          </p:cNvSpPr>
          <p:nvPr>
            <p:ph type="title"/>
          </p:nvPr>
        </p:nvSpPr>
        <p:spPr>
          <a:xfrm>
            <a:off x="841248" y="380891"/>
            <a:ext cx="10515600" cy="67210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r>
              <a:rPr lang="en-US" altLang="en-US" dirty="0"/>
              <a:t>Example </a:t>
            </a:r>
            <a:r>
              <a:rPr lang="en-US" altLang="en-US" dirty="0" smtClean="0"/>
              <a:t>4 (6 of 6)</a:t>
            </a:r>
            <a:endParaRPr lang="en-IN" dirty="0"/>
          </a:p>
        </p:txBody>
      </p:sp>
      <p:sp>
        <p:nvSpPr>
          <p:cNvPr id="3" name="Content Placeholder 2">
            <a:extLst>
              <a:ext uri="{FF2B5EF4-FFF2-40B4-BE49-F238E27FC236}">
                <a16:creationId xmlns="" xmlns:a16="http://schemas.microsoft.com/office/drawing/2014/main" id="{FDBC2FA4-8CA7-494C-B903-D88D0F634157}"/>
              </a:ext>
            </a:extLst>
          </p:cNvPr>
          <p:cNvSpPr>
            <a:spLocks noGrp="1"/>
          </p:cNvSpPr>
          <p:nvPr>
            <p:ph sz="quarter" idx="23"/>
          </p:nvPr>
        </p:nvSpPr>
        <p:spPr>
          <a:xfrm>
            <a:off x="736600" y="1284652"/>
            <a:ext cx="10718800" cy="793529"/>
          </a:xfrm>
        </p:spPr>
        <p:txBody>
          <a:bodyPr/>
          <a:lstStyle/>
          <a:p>
            <a:pPr>
              <a:lnSpc>
                <a:spcPct val="100000"/>
              </a:lnSpc>
              <a:spcAft>
                <a:spcPts val="600"/>
              </a:spcAft>
            </a:pPr>
            <a:r>
              <a:rPr lang="en-US" altLang="en-US" dirty="0"/>
              <a:t>Returning to the example of </a:t>
            </a:r>
            <a:r>
              <a:rPr lang="en-US" altLang="en-US" dirty="0" smtClean="0"/>
              <a:t>$5000 </a:t>
            </a:r>
            <a:r>
              <a:rPr lang="en-US" altLang="en-US" dirty="0"/>
              <a:t>invested for 3 years at </a:t>
            </a:r>
            <a:r>
              <a:rPr lang="en-US" altLang="en-US" dirty="0" smtClean="0"/>
              <a:t>2% </a:t>
            </a:r>
            <a:r>
              <a:rPr lang="en-US" altLang="en-US" dirty="0"/>
              <a:t>interest, we see that with continuous compounding of interest the value of the investment will be</a:t>
            </a:r>
          </a:p>
        </p:txBody>
      </p:sp>
      <p:graphicFrame>
        <p:nvGraphicFramePr>
          <p:cNvPr id="8" name="Content Placeholder 7" descr="A(3) = $1000e^(0.06)3 = $1197.22">
            <a:extLst>
              <a:ext uri="{FF2B5EF4-FFF2-40B4-BE49-F238E27FC236}">
                <a16:creationId xmlns="" xmlns:a16="http://schemas.microsoft.com/office/drawing/2014/main" id="{C6ECC28C-0DDE-43F7-AEF8-98C923DB5F77}"/>
              </a:ext>
            </a:extLst>
          </p:cNvPr>
          <p:cNvGraphicFramePr>
            <a:graphicFrameLocks noGrp="1" noChangeAspect="1"/>
          </p:cNvGraphicFramePr>
          <p:nvPr>
            <p:ph sz="quarter" idx="24"/>
            <p:extLst>
              <p:ext uri="{D42A27DB-BD31-4B8C-83A1-F6EECF244321}">
                <p14:modId xmlns:p14="http://schemas.microsoft.com/office/powerpoint/2010/main" val="4161530420"/>
              </p:ext>
            </p:extLst>
          </p:nvPr>
        </p:nvGraphicFramePr>
        <p:xfrm>
          <a:off x="3932011" y="2481711"/>
          <a:ext cx="3600903" cy="415615"/>
        </p:xfrm>
        <a:graphic>
          <a:graphicData uri="http://schemas.openxmlformats.org/presentationml/2006/ole">
            <mc:AlternateContent xmlns:mc="http://schemas.openxmlformats.org/markup-compatibility/2006">
              <mc:Choice xmlns:v="urn:schemas-microsoft-com:vml" Requires="v">
                <p:oleObj spid="_x0000_s537666" name="Equation" r:id="rId4" imgW="4292280" imgH="495000" progId="Equation.DSMT4">
                  <p:embed/>
                </p:oleObj>
              </mc:Choice>
              <mc:Fallback>
                <p:oleObj name="Equation" r:id="rId4" imgW="4292280" imgH="495000" progId="Equation.DSMT4">
                  <p:embed/>
                  <p:pic>
                    <p:nvPicPr>
                      <p:cNvPr id="0" name="Picture 39" descr="A(3) = $1000e^(0.06)3 = $1197.2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2011" y="2481711"/>
                        <a:ext cx="3600903" cy="4156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0D299921-5BB3-485B-8D4C-538A2878B46A}"/>
              </a:ext>
            </a:extLst>
          </p:cNvPr>
          <p:cNvSpPr>
            <a:spLocks noGrp="1"/>
          </p:cNvSpPr>
          <p:nvPr>
            <p:ph sz="quarter" idx="25"/>
          </p:nvPr>
        </p:nvSpPr>
        <p:spPr>
          <a:xfrm>
            <a:off x="736600" y="3433865"/>
            <a:ext cx="10712450" cy="1515506"/>
          </a:xfrm>
        </p:spPr>
        <p:txBody>
          <a:bodyPr/>
          <a:lstStyle/>
          <a:p>
            <a:pPr>
              <a:lnSpc>
                <a:spcPct val="100000"/>
              </a:lnSpc>
              <a:spcAft>
                <a:spcPts val="600"/>
              </a:spcAft>
            </a:pPr>
            <a:r>
              <a:rPr lang="en-US" altLang="en-US" dirty="0"/>
              <a:t>Notice how close this is to the amount we calculated for daily compounding, </a:t>
            </a:r>
            <a:r>
              <a:rPr lang="en-US" altLang="en-US" dirty="0" smtClean="0"/>
              <a:t>$5309.17. </a:t>
            </a:r>
            <a:r>
              <a:rPr lang="en-US" altLang="en-US" dirty="0"/>
              <a:t>But the amount is easier to compute if we use continuous compounding.</a:t>
            </a:r>
          </a:p>
        </p:txBody>
      </p:sp>
    </p:spTree>
    <p:extLst>
      <p:ext uri="{BB962C8B-B14F-4D97-AF65-F5344CB8AC3E}">
        <p14:creationId xmlns:p14="http://schemas.microsoft.com/office/powerpoint/2010/main" val="23982257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AABF8A-CFAC-4A63-B3C8-94E9C83B9336}"/>
              </a:ext>
            </a:extLst>
          </p:cNvPr>
          <p:cNvSpPr>
            <a:spLocks noGrp="1"/>
          </p:cNvSpPr>
          <p:nvPr>
            <p:ph type="title"/>
          </p:nvPr>
        </p:nvSpPr>
        <p:spPr/>
        <p:txBody>
          <a:bodyPr/>
          <a:lstStyle/>
          <a:p>
            <a:r>
              <a:rPr lang="en-US" altLang="en-US" dirty="0"/>
              <a:t>Exponential Growth and Decay </a:t>
            </a:r>
            <a:r>
              <a:rPr lang="en-US" altLang="en-US" b="0" dirty="0"/>
              <a:t>(3 of 5)</a:t>
            </a:r>
            <a:endParaRPr lang="en-US" dirty="0"/>
          </a:p>
        </p:txBody>
      </p:sp>
      <p:sp>
        <p:nvSpPr>
          <p:cNvPr id="3" name="Content Placeholder 2">
            <a:extLst>
              <a:ext uri="{FF2B5EF4-FFF2-40B4-BE49-F238E27FC236}">
                <a16:creationId xmlns="" xmlns:a16="http://schemas.microsoft.com/office/drawing/2014/main" id="{8EF173F2-13AE-423C-BFBF-CB669904BE23}"/>
              </a:ext>
            </a:extLst>
          </p:cNvPr>
          <p:cNvSpPr>
            <a:spLocks noGrp="1"/>
          </p:cNvSpPr>
          <p:nvPr>
            <p:ph sz="quarter" idx="23"/>
          </p:nvPr>
        </p:nvSpPr>
        <p:spPr>
          <a:xfrm>
            <a:off x="736600" y="1289050"/>
            <a:ext cx="10718800" cy="764736"/>
          </a:xfrm>
        </p:spPr>
        <p:txBody>
          <a:bodyPr/>
          <a:lstStyle/>
          <a:p>
            <a:pPr>
              <a:lnSpc>
                <a:spcPct val="100000"/>
              </a:lnSpc>
            </a:pPr>
            <a:r>
              <a:rPr lang="en-US" altLang="en-US" dirty="0"/>
              <a:t>In general, if </a:t>
            </a:r>
            <a:r>
              <a:rPr lang="en-US" altLang="en-US" i="1" dirty="0"/>
              <a:t>y</a:t>
            </a:r>
            <a:r>
              <a:rPr lang="en-US" altLang="en-US" sz="400" dirty="0"/>
              <a:t> </a:t>
            </a:r>
            <a:r>
              <a:rPr lang="en-US" altLang="en-US" dirty="0"/>
              <a:t>(</a:t>
            </a:r>
            <a:r>
              <a:rPr lang="en-US" altLang="en-US" i="1" dirty="0"/>
              <a:t>t</a:t>
            </a:r>
            <a:r>
              <a:rPr lang="en-US" altLang="en-US" dirty="0"/>
              <a:t>) is the value of a quantity </a:t>
            </a:r>
            <a:r>
              <a:rPr lang="en-US" altLang="en-US" i="1" dirty="0"/>
              <a:t>y</a:t>
            </a:r>
            <a:r>
              <a:rPr lang="en-US" altLang="en-US" dirty="0"/>
              <a:t> at time </a:t>
            </a:r>
            <a:r>
              <a:rPr lang="en-US" altLang="en-US" i="1" dirty="0"/>
              <a:t>t</a:t>
            </a:r>
            <a:r>
              <a:rPr lang="en-US" altLang="en-US" dirty="0"/>
              <a:t> and if the rate of change of </a:t>
            </a:r>
            <a:r>
              <a:rPr lang="en-US" altLang="en-US" i="1" dirty="0"/>
              <a:t>y</a:t>
            </a:r>
            <a:r>
              <a:rPr lang="en-US" altLang="en-US" dirty="0"/>
              <a:t> with respect to </a:t>
            </a:r>
            <a:r>
              <a:rPr lang="en-US" altLang="en-US" i="1" dirty="0"/>
              <a:t>t</a:t>
            </a:r>
            <a:r>
              <a:rPr lang="en-US" altLang="en-US" dirty="0"/>
              <a:t> is proportional to its size </a:t>
            </a:r>
            <a:r>
              <a:rPr lang="en-US" altLang="en-US" i="1" dirty="0"/>
              <a:t>y</a:t>
            </a:r>
            <a:r>
              <a:rPr lang="en-US" altLang="en-US" sz="400" dirty="0"/>
              <a:t> </a:t>
            </a:r>
            <a:r>
              <a:rPr lang="en-US" altLang="en-US" dirty="0"/>
              <a:t>(</a:t>
            </a:r>
            <a:r>
              <a:rPr lang="en-US" altLang="en-US" i="1" dirty="0"/>
              <a:t>t</a:t>
            </a:r>
            <a:r>
              <a:rPr lang="en-US" altLang="en-US" dirty="0"/>
              <a:t>) at any time, then</a:t>
            </a:r>
          </a:p>
        </p:txBody>
      </p:sp>
      <p:graphicFrame>
        <p:nvGraphicFramePr>
          <p:cNvPr id="13" name="Content Placeholder 12" descr="Equation label 1. (d y)∕(d t) = (k y)">
            <a:extLst>
              <a:ext uri="{FF2B5EF4-FFF2-40B4-BE49-F238E27FC236}">
                <a16:creationId xmlns="" xmlns:a16="http://schemas.microsoft.com/office/drawing/2014/main" id="{AA2B8A93-B2E1-4600-904E-2ACB6BB24C78}"/>
              </a:ext>
            </a:extLst>
          </p:cNvPr>
          <p:cNvGraphicFramePr>
            <a:graphicFrameLocks noGrp="1" noChangeAspect="1"/>
          </p:cNvGraphicFramePr>
          <p:nvPr>
            <p:ph sz="quarter" idx="24"/>
            <p:extLst>
              <p:ext uri="{D42A27DB-BD31-4B8C-83A1-F6EECF244321}">
                <p14:modId xmlns:p14="http://schemas.microsoft.com/office/powerpoint/2010/main" val="3265142253"/>
              </p:ext>
            </p:extLst>
          </p:nvPr>
        </p:nvGraphicFramePr>
        <p:xfrm>
          <a:off x="5254111" y="2259887"/>
          <a:ext cx="1495031" cy="677856"/>
        </p:xfrm>
        <a:graphic>
          <a:graphicData uri="http://schemas.openxmlformats.org/presentationml/2006/ole">
            <mc:AlternateContent xmlns:mc="http://schemas.openxmlformats.org/markup-compatibility/2006">
              <mc:Choice xmlns:v="urn:schemas-microsoft-com:vml" Requires="v">
                <p:oleObj spid="_x0000_s511106" name="Equation" r:id="rId3" imgW="1625400" imgH="736560" progId="Equation.DSMT4">
                  <p:embed/>
                </p:oleObj>
              </mc:Choice>
              <mc:Fallback>
                <p:oleObj name="Equation" r:id="rId3" imgW="1625400" imgH="736560" progId="Equation.DSMT4">
                  <p:embed/>
                  <p:pic>
                    <p:nvPicPr>
                      <p:cNvPr id="0" name="Picture 76" descr="(item 1). (dy)/(dt) = (k y)&#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4111" y="2259887"/>
                        <a:ext cx="1495031" cy="6778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C487C2D2-EA5B-4791-A0D2-96B29DBC6266}"/>
              </a:ext>
            </a:extLst>
          </p:cNvPr>
          <p:cNvSpPr>
            <a:spLocks noGrp="1"/>
          </p:cNvSpPr>
          <p:nvPr>
            <p:ph sz="quarter" idx="25"/>
          </p:nvPr>
        </p:nvSpPr>
        <p:spPr>
          <a:xfrm>
            <a:off x="736600" y="3180440"/>
            <a:ext cx="10712450" cy="1104900"/>
          </a:xfrm>
        </p:spPr>
        <p:txBody>
          <a:bodyPr/>
          <a:lstStyle/>
          <a:p>
            <a:r>
              <a:rPr lang="en-US" altLang="en-US" dirty="0"/>
              <a:t>where </a:t>
            </a:r>
            <a:r>
              <a:rPr lang="en-US" altLang="en-US" i="1" dirty="0"/>
              <a:t>k</a:t>
            </a:r>
            <a:r>
              <a:rPr lang="en-US" altLang="en-US" dirty="0"/>
              <a:t> is a constant.</a:t>
            </a:r>
          </a:p>
          <a:p>
            <a:r>
              <a:rPr lang="en-US" altLang="en-US" dirty="0"/>
              <a:t>Equation 1 is sometimes called the </a:t>
            </a:r>
            <a:r>
              <a:rPr lang="en-US" altLang="en-US" b="1" dirty="0"/>
              <a:t>law of natural growth </a:t>
            </a:r>
            <a:r>
              <a:rPr lang="en-US" altLang="en-US" dirty="0"/>
              <a:t>(if </a:t>
            </a:r>
            <a:r>
              <a:rPr lang="en-US" altLang="en-US" i="1" dirty="0"/>
              <a:t>k</a:t>
            </a:r>
            <a:r>
              <a:rPr lang="en-US" altLang="en-US" dirty="0"/>
              <a:t> &gt; 0) or the </a:t>
            </a:r>
            <a:r>
              <a:rPr lang="en-US" altLang="en-US" b="1" dirty="0"/>
              <a:t>law of natural decay </a:t>
            </a:r>
            <a:r>
              <a:rPr lang="en-US" altLang="en-US" dirty="0"/>
              <a:t>(if </a:t>
            </a:r>
            <a:r>
              <a:rPr lang="en-US" altLang="en-US" i="1" dirty="0"/>
              <a:t>k</a:t>
            </a:r>
            <a:r>
              <a:rPr lang="en-US" altLang="en-US" dirty="0"/>
              <a:t> &lt; 0). It is called a </a:t>
            </a:r>
            <a:r>
              <a:rPr lang="en-US" altLang="en-US" i="1" dirty="0"/>
              <a:t>differential equation </a:t>
            </a:r>
            <a:r>
              <a:rPr lang="en-US" altLang="en-US" dirty="0"/>
              <a:t>because it</a:t>
            </a:r>
          </a:p>
        </p:txBody>
      </p:sp>
      <p:sp>
        <p:nvSpPr>
          <p:cNvPr id="6" name="Content Placeholder 5">
            <a:extLst>
              <a:ext uri="{FF2B5EF4-FFF2-40B4-BE49-F238E27FC236}">
                <a16:creationId xmlns="" xmlns:a16="http://schemas.microsoft.com/office/drawing/2014/main" id="{14908CD9-377F-4EA2-B875-3012101ABE90}"/>
              </a:ext>
            </a:extLst>
          </p:cNvPr>
          <p:cNvSpPr>
            <a:spLocks noGrp="1"/>
          </p:cNvSpPr>
          <p:nvPr>
            <p:ph sz="quarter" idx="26"/>
          </p:nvPr>
        </p:nvSpPr>
        <p:spPr>
          <a:xfrm>
            <a:off x="730250" y="4447040"/>
            <a:ext cx="6657521" cy="290287"/>
          </a:xfrm>
        </p:spPr>
        <p:txBody>
          <a:bodyPr/>
          <a:lstStyle/>
          <a:p>
            <a:r>
              <a:rPr lang="en-US" altLang="en-US" dirty="0"/>
              <a:t>involves an unknown function </a:t>
            </a:r>
            <a:r>
              <a:rPr lang="en-US" altLang="en-US" i="1" dirty="0"/>
              <a:t>y</a:t>
            </a:r>
            <a:r>
              <a:rPr lang="en-US" altLang="en-US" dirty="0"/>
              <a:t> and its derivative </a:t>
            </a:r>
            <a:endParaRPr lang="en-US" dirty="0"/>
          </a:p>
        </p:txBody>
      </p:sp>
      <p:graphicFrame>
        <p:nvGraphicFramePr>
          <p:cNvPr id="15" name="Content Placeholder 14" descr="(d y∕d t).">
            <a:extLst>
              <a:ext uri="{FF2B5EF4-FFF2-40B4-BE49-F238E27FC236}">
                <a16:creationId xmlns="" xmlns:a16="http://schemas.microsoft.com/office/drawing/2014/main" id="{F0232593-3911-4D5B-80AE-5E29DDD9DE11}"/>
              </a:ext>
            </a:extLst>
          </p:cNvPr>
          <p:cNvGraphicFramePr>
            <a:graphicFrameLocks noGrp="1" noChangeAspect="1"/>
          </p:cNvGraphicFramePr>
          <p:nvPr>
            <p:ph sz="quarter" idx="27"/>
            <p:extLst>
              <p:ext uri="{D42A27DB-BD31-4B8C-83A1-F6EECF244321}">
                <p14:modId xmlns:p14="http://schemas.microsoft.com/office/powerpoint/2010/main" val="1612698225"/>
              </p:ext>
            </p:extLst>
          </p:nvPr>
        </p:nvGraphicFramePr>
        <p:xfrm>
          <a:off x="7460345" y="4328882"/>
          <a:ext cx="388937" cy="550862"/>
        </p:xfrm>
        <a:graphic>
          <a:graphicData uri="http://schemas.openxmlformats.org/presentationml/2006/ole">
            <mc:AlternateContent xmlns:mc="http://schemas.openxmlformats.org/markup-compatibility/2006">
              <mc:Choice xmlns:v="urn:schemas-microsoft-com:vml" Requires="v">
                <p:oleObj spid="_x0000_s511107" name="Equation" r:id="rId5" imgW="520560" imgH="736560" progId="Equation.DSMT4">
                  <p:embed/>
                </p:oleObj>
              </mc:Choice>
              <mc:Fallback>
                <p:oleObj name="Equation" r:id="rId5" imgW="520560" imgH="736560" progId="Equation.DSMT4">
                  <p:embed/>
                  <p:pic>
                    <p:nvPicPr>
                      <p:cNvPr id="0" name="Picture 77" descr="(dy/dt)"/>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0345" y="4328882"/>
                        <a:ext cx="388937" cy="550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3639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458BA0-FCFC-42B8-8B7D-EA25BB790CAA}"/>
              </a:ext>
            </a:extLst>
          </p:cNvPr>
          <p:cNvSpPr>
            <a:spLocks noGrp="1"/>
          </p:cNvSpPr>
          <p:nvPr>
            <p:ph type="title"/>
          </p:nvPr>
        </p:nvSpPr>
        <p:spPr>
          <a:xfrm>
            <a:off x="838200" y="384048"/>
            <a:ext cx="10515600" cy="507101"/>
          </a:xfrm>
        </p:spPr>
        <p:txBody>
          <a:bodyPr/>
          <a:lstStyle/>
          <a:p>
            <a:r>
              <a:rPr lang="en-US" altLang="en-US" dirty="0"/>
              <a:t>Exponential Growth and Decay </a:t>
            </a:r>
            <a:r>
              <a:rPr lang="en-US" altLang="en-US" b="0" dirty="0"/>
              <a:t>(4 of 5)</a:t>
            </a:r>
            <a:endParaRPr lang="en-US" dirty="0"/>
          </a:p>
        </p:txBody>
      </p:sp>
      <p:sp>
        <p:nvSpPr>
          <p:cNvPr id="3" name="Content Placeholder 2">
            <a:extLst>
              <a:ext uri="{FF2B5EF4-FFF2-40B4-BE49-F238E27FC236}">
                <a16:creationId xmlns="" xmlns:a16="http://schemas.microsoft.com/office/drawing/2014/main" id="{8E9F31A0-749E-4510-A78E-1946A9B0DE30}"/>
              </a:ext>
            </a:extLst>
          </p:cNvPr>
          <p:cNvSpPr>
            <a:spLocks noGrp="1"/>
          </p:cNvSpPr>
          <p:nvPr>
            <p:ph sz="quarter" idx="23"/>
          </p:nvPr>
        </p:nvSpPr>
        <p:spPr>
          <a:xfrm>
            <a:off x="736600" y="1289050"/>
            <a:ext cx="10718800" cy="752186"/>
          </a:xfrm>
        </p:spPr>
        <p:txBody>
          <a:bodyPr/>
          <a:lstStyle/>
          <a:p>
            <a:pPr>
              <a:lnSpc>
                <a:spcPct val="100000"/>
              </a:lnSpc>
            </a:pPr>
            <a:r>
              <a:rPr lang="en-US" altLang="en-US" dirty="0"/>
              <a:t>It’s not hard to think of a solution of Equation 1. This equation asks us to find a function whose derivative is a constant multiple of itself. </a:t>
            </a:r>
          </a:p>
        </p:txBody>
      </p:sp>
      <p:sp>
        <p:nvSpPr>
          <p:cNvPr id="4" name="Content Placeholder 3">
            <a:extLst>
              <a:ext uri="{FF2B5EF4-FFF2-40B4-BE49-F238E27FC236}">
                <a16:creationId xmlns="" xmlns:a16="http://schemas.microsoft.com/office/drawing/2014/main" id="{B2C8C3CF-4228-4270-AEA9-3986E890A5BB}"/>
              </a:ext>
            </a:extLst>
          </p:cNvPr>
          <p:cNvSpPr>
            <a:spLocks noGrp="1"/>
          </p:cNvSpPr>
          <p:nvPr>
            <p:ph sz="quarter" idx="24"/>
          </p:nvPr>
        </p:nvSpPr>
        <p:spPr>
          <a:xfrm>
            <a:off x="736600" y="2458060"/>
            <a:ext cx="4909457" cy="274324"/>
          </a:xfrm>
        </p:spPr>
        <p:txBody>
          <a:bodyPr/>
          <a:lstStyle/>
          <a:p>
            <a:r>
              <a:rPr lang="en-US" altLang="en-US" dirty="0"/>
              <a:t>Any exponential function of the form </a:t>
            </a:r>
            <a:endParaRPr lang="en-US" dirty="0"/>
          </a:p>
        </p:txBody>
      </p:sp>
      <p:graphicFrame>
        <p:nvGraphicFramePr>
          <p:cNvPr id="12" name="Content Placeholder 11" descr="y (t) = Ce^(k t),">
            <a:extLst>
              <a:ext uri="{FF2B5EF4-FFF2-40B4-BE49-F238E27FC236}">
                <a16:creationId xmlns="" xmlns:a16="http://schemas.microsoft.com/office/drawing/2014/main" id="{6E961874-706C-454A-8EED-A324C5016762}"/>
              </a:ext>
            </a:extLst>
          </p:cNvPr>
          <p:cNvGraphicFramePr>
            <a:graphicFrameLocks noGrp="1" noChangeAspect="1"/>
          </p:cNvGraphicFramePr>
          <p:nvPr>
            <p:ph sz="quarter" idx="25"/>
            <p:extLst>
              <p:ext uri="{D42A27DB-BD31-4B8C-83A1-F6EECF244321}">
                <p14:modId xmlns:p14="http://schemas.microsoft.com/office/powerpoint/2010/main" val="1456453108"/>
              </p:ext>
            </p:extLst>
          </p:nvPr>
        </p:nvGraphicFramePr>
        <p:xfrm>
          <a:off x="5666461" y="2400980"/>
          <a:ext cx="1549400" cy="457200"/>
        </p:xfrm>
        <a:graphic>
          <a:graphicData uri="http://schemas.openxmlformats.org/presentationml/2006/ole">
            <mc:AlternateContent xmlns:mc="http://schemas.openxmlformats.org/markup-compatibility/2006">
              <mc:Choice xmlns:v="urn:schemas-microsoft-com:vml" Requires="v">
                <p:oleObj spid="_x0000_s512132" name="Equation" r:id="rId3" imgW="1549080" imgH="457200" progId="Equation.DSMT4">
                  <p:embed/>
                </p:oleObj>
              </mc:Choice>
              <mc:Fallback>
                <p:oleObj name="Equation" r:id="rId3" imgW="1549080" imgH="457200" progId="Equation.DSMT4">
                  <p:embed/>
                  <p:pic>
                    <p:nvPicPr>
                      <p:cNvPr id="0" name="Picture 78" descr="y(t) = Ce^kt"/>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6461" y="2400980"/>
                        <a:ext cx="1549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a:extLst>
              <a:ext uri="{FF2B5EF4-FFF2-40B4-BE49-F238E27FC236}">
                <a16:creationId xmlns="" xmlns:a16="http://schemas.microsoft.com/office/drawing/2014/main" id="{ED389FA6-DC87-48E8-B0E1-B1A418658E56}"/>
              </a:ext>
            </a:extLst>
          </p:cNvPr>
          <p:cNvSpPr>
            <a:spLocks noGrp="1"/>
          </p:cNvSpPr>
          <p:nvPr>
            <p:ph sz="quarter" idx="26"/>
          </p:nvPr>
        </p:nvSpPr>
        <p:spPr>
          <a:xfrm>
            <a:off x="7286773" y="2470057"/>
            <a:ext cx="4324656" cy="326981"/>
          </a:xfrm>
        </p:spPr>
        <p:txBody>
          <a:bodyPr/>
          <a:lstStyle/>
          <a:p>
            <a:r>
              <a:rPr lang="en-US" altLang="en-US" dirty="0"/>
              <a:t>where </a:t>
            </a:r>
            <a:r>
              <a:rPr lang="en-US" altLang="en-US" i="1" dirty="0"/>
              <a:t>C</a:t>
            </a:r>
            <a:r>
              <a:rPr lang="en-US" altLang="en-US" dirty="0"/>
              <a:t> is a constant, satisfies</a:t>
            </a:r>
            <a:endParaRPr lang="en-US" dirty="0"/>
          </a:p>
        </p:txBody>
      </p:sp>
      <p:graphicFrame>
        <p:nvGraphicFramePr>
          <p:cNvPr id="14" name="Content Placeholder 13" descr="(d y∕d t) = C (k e^(k t)) = k (Ce^(k t)) = k y">
            <a:extLst>
              <a:ext uri="{FF2B5EF4-FFF2-40B4-BE49-F238E27FC236}">
                <a16:creationId xmlns="" xmlns:a16="http://schemas.microsoft.com/office/drawing/2014/main" id="{74534B1A-FDA1-4ADA-AA81-D67C1333D1AA}"/>
              </a:ext>
            </a:extLst>
          </p:cNvPr>
          <p:cNvGraphicFramePr>
            <a:graphicFrameLocks noGrp="1" noChangeAspect="1"/>
          </p:cNvGraphicFramePr>
          <p:nvPr>
            <p:ph sz="quarter" idx="27"/>
            <p:extLst>
              <p:ext uri="{D42A27DB-BD31-4B8C-83A1-F6EECF244321}">
                <p14:modId xmlns:p14="http://schemas.microsoft.com/office/powerpoint/2010/main" val="3653911562"/>
              </p:ext>
            </p:extLst>
          </p:nvPr>
        </p:nvGraphicFramePr>
        <p:xfrm>
          <a:off x="4652963" y="3200399"/>
          <a:ext cx="3068637" cy="599423"/>
        </p:xfrm>
        <a:graphic>
          <a:graphicData uri="http://schemas.openxmlformats.org/presentationml/2006/ole">
            <mc:AlternateContent xmlns:mc="http://schemas.openxmlformats.org/markup-compatibility/2006">
              <mc:Choice xmlns:v="urn:schemas-microsoft-com:vml" Requires="v">
                <p:oleObj spid="_x0000_s512133" name="Equation" r:id="rId5" imgW="3771720" imgH="736560" progId="Equation.DSMT4">
                  <p:embed/>
                </p:oleObj>
              </mc:Choice>
              <mc:Fallback>
                <p:oleObj name="Equation" r:id="rId5" imgW="3771720" imgH="736560" progId="Equation.DSMT4">
                  <p:embed/>
                  <p:pic>
                    <p:nvPicPr>
                      <p:cNvPr id="0" name="Picture 79" descr="y prime(t) = C(ke^kt) = k(Ce^kt) = ky(t)"/>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2963" y="3200399"/>
                        <a:ext cx="3068637" cy="5994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242189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BED8D1-90D9-4F82-A137-9B0D385807D2}"/>
              </a:ext>
            </a:extLst>
          </p:cNvPr>
          <p:cNvSpPr>
            <a:spLocks noGrp="1"/>
          </p:cNvSpPr>
          <p:nvPr>
            <p:ph type="title"/>
          </p:nvPr>
        </p:nvSpPr>
        <p:spPr/>
        <p:txBody>
          <a:bodyPr/>
          <a:lstStyle/>
          <a:p>
            <a:r>
              <a:rPr lang="en-US" altLang="en-US" dirty="0"/>
              <a:t>Exponential Growth and Decay </a:t>
            </a:r>
            <a:r>
              <a:rPr lang="en-US" altLang="en-US" b="0" dirty="0"/>
              <a:t>(5 of 5)</a:t>
            </a:r>
            <a:endParaRPr lang="en-US" dirty="0"/>
          </a:p>
        </p:txBody>
      </p:sp>
      <p:sp>
        <p:nvSpPr>
          <p:cNvPr id="3" name="Content Placeholder 2">
            <a:extLst>
              <a:ext uri="{FF2B5EF4-FFF2-40B4-BE49-F238E27FC236}">
                <a16:creationId xmlns="" xmlns:a16="http://schemas.microsoft.com/office/drawing/2014/main" id="{C52121FF-3682-42EF-8B4D-07A111D67469}"/>
              </a:ext>
            </a:extLst>
          </p:cNvPr>
          <p:cNvSpPr>
            <a:spLocks noGrp="1"/>
          </p:cNvSpPr>
          <p:nvPr>
            <p:ph sz="quarter" idx="23"/>
          </p:nvPr>
        </p:nvSpPr>
        <p:spPr>
          <a:xfrm>
            <a:off x="736600" y="1289050"/>
            <a:ext cx="6462486" cy="307521"/>
          </a:xfrm>
        </p:spPr>
        <p:txBody>
          <a:bodyPr/>
          <a:lstStyle/>
          <a:p>
            <a:pPr>
              <a:lnSpc>
                <a:spcPct val="100000"/>
              </a:lnSpc>
            </a:pPr>
            <a:r>
              <a:rPr lang="en-US" altLang="en-US" dirty="0"/>
              <a:t>We will see later that </a:t>
            </a:r>
            <a:r>
              <a:rPr lang="en-US" altLang="en-US" i="1" dirty="0"/>
              <a:t>any </a:t>
            </a:r>
            <a:r>
              <a:rPr lang="en-US" altLang="en-US" dirty="0"/>
              <a:t>function that satisfies</a:t>
            </a:r>
            <a:endParaRPr lang="en-US" dirty="0"/>
          </a:p>
        </p:txBody>
      </p:sp>
      <p:graphicFrame>
        <p:nvGraphicFramePr>
          <p:cNvPr id="20" name="Content Placeholder 19" descr="(d y/d t) = k y">
            <a:extLst>
              <a:ext uri="{FF2B5EF4-FFF2-40B4-BE49-F238E27FC236}">
                <a16:creationId xmlns="" xmlns:a16="http://schemas.microsoft.com/office/drawing/2014/main" id="{5D62D944-D68B-425E-9139-6426CD2602D3}"/>
              </a:ext>
            </a:extLst>
          </p:cNvPr>
          <p:cNvGraphicFramePr>
            <a:graphicFrameLocks noGrp="1" noChangeAspect="1"/>
          </p:cNvGraphicFramePr>
          <p:nvPr>
            <p:ph sz="quarter" idx="24"/>
            <p:extLst>
              <p:ext uri="{D42A27DB-BD31-4B8C-83A1-F6EECF244321}">
                <p14:modId xmlns:p14="http://schemas.microsoft.com/office/powerpoint/2010/main" val="3908396661"/>
              </p:ext>
            </p:extLst>
          </p:nvPr>
        </p:nvGraphicFramePr>
        <p:xfrm>
          <a:off x="7145338" y="1129166"/>
          <a:ext cx="1069975" cy="722312"/>
        </p:xfrm>
        <a:graphic>
          <a:graphicData uri="http://schemas.openxmlformats.org/presentationml/2006/ole">
            <mc:AlternateContent xmlns:mc="http://schemas.openxmlformats.org/markup-compatibility/2006">
              <mc:Choice xmlns:v="urn:schemas-microsoft-com:vml" Requires="v">
                <p:oleObj spid="_x0000_s513354" name="Equation" r:id="rId3" imgW="1091880" imgH="736560" progId="Equation.DSMT4">
                  <p:embed/>
                </p:oleObj>
              </mc:Choice>
              <mc:Fallback>
                <p:oleObj name="Equation" r:id="rId3" imgW="1091880" imgH="736560" progId="Equation.DSMT4">
                  <p:embed/>
                  <p:pic>
                    <p:nvPicPr>
                      <p:cNvPr id="0" name="Picture 195" descr="(dy/dt) = ky"/>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5338" y="1129166"/>
                        <a:ext cx="1069975" cy="722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0CE8527E-8EBD-41F4-A31E-20273D843F2D}"/>
              </a:ext>
            </a:extLst>
          </p:cNvPr>
          <p:cNvSpPr>
            <a:spLocks noGrp="1"/>
          </p:cNvSpPr>
          <p:nvPr>
            <p:ph sz="quarter" idx="25"/>
          </p:nvPr>
        </p:nvSpPr>
        <p:spPr>
          <a:xfrm>
            <a:off x="8289455" y="1296734"/>
            <a:ext cx="2907615" cy="294109"/>
          </a:xfrm>
        </p:spPr>
        <p:txBody>
          <a:bodyPr/>
          <a:lstStyle/>
          <a:p>
            <a:pPr>
              <a:lnSpc>
                <a:spcPct val="100000"/>
              </a:lnSpc>
            </a:pPr>
            <a:r>
              <a:rPr lang="en-US" altLang="en-US" dirty="0"/>
              <a:t>must be of the form</a:t>
            </a:r>
            <a:endParaRPr lang="en-US" dirty="0"/>
          </a:p>
        </p:txBody>
      </p:sp>
      <p:graphicFrame>
        <p:nvGraphicFramePr>
          <p:cNvPr id="22" name="Content Placeholder 21" descr="y = C e^(k t).">
            <a:extLst>
              <a:ext uri="{FF2B5EF4-FFF2-40B4-BE49-F238E27FC236}">
                <a16:creationId xmlns="" xmlns:a16="http://schemas.microsoft.com/office/drawing/2014/main" id="{65C8FBE2-7DC4-468B-8B06-C1EE746FB363}"/>
              </a:ext>
            </a:extLst>
          </p:cNvPr>
          <p:cNvGraphicFramePr>
            <a:graphicFrameLocks noGrp="1" noChangeAspect="1"/>
          </p:cNvGraphicFramePr>
          <p:nvPr>
            <p:ph sz="quarter" idx="26"/>
            <p:extLst>
              <p:ext uri="{D42A27DB-BD31-4B8C-83A1-F6EECF244321}">
                <p14:modId xmlns:p14="http://schemas.microsoft.com/office/powerpoint/2010/main" val="3535700206"/>
              </p:ext>
            </p:extLst>
          </p:nvPr>
        </p:nvGraphicFramePr>
        <p:xfrm>
          <a:off x="754063" y="1760538"/>
          <a:ext cx="1273175" cy="438150"/>
        </p:xfrm>
        <a:graphic>
          <a:graphicData uri="http://schemas.openxmlformats.org/presentationml/2006/ole">
            <mc:AlternateContent xmlns:mc="http://schemas.openxmlformats.org/markup-compatibility/2006">
              <mc:Choice xmlns:v="urn:schemas-microsoft-com:vml" Requires="v">
                <p:oleObj spid="_x0000_s513355" name="Equation" r:id="rId5" imgW="1180800" imgH="406080" progId="Equation.DSMT4">
                  <p:embed/>
                </p:oleObj>
              </mc:Choice>
              <mc:Fallback>
                <p:oleObj name="Equation" r:id="rId5" imgW="1180800" imgH="406080" progId="Equation.DSMT4">
                  <p:embed/>
                  <p:pic>
                    <p:nvPicPr>
                      <p:cNvPr id="0" name="Picture 196" descr="y = Ce^kt"/>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063" y="1760538"/>
                        <a:ext cx="1273175"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a:extLst>
              <a:ext uri="{FF2B5EF4-FFF2-40B4-BE49-F238E27FC236}">
                <a16:creationId xmlns="" xmlns:a16="http://schemas.microsoft.com/office/drawing/2014/main" id="{BEB4E874-1C11-472C-9C29-C552C89883B7}"/>
              </a:ext>
            </a:extLst>
          </p:cNvPr>
          <p:cNvSpPr>
            <a:spLocks noGrp="1"/>
          </p:cNvSpPr>
          <p:nvPr>
            <p:ph sz="quarter" idx="27"/>
          </p:nvPr>
        </p:nvSpPr>
        <p:spPr>
          <a:xfrm>
            <a:off x="2115459" y="1851678"/>
            <a:ext cx="7826829" cy="294109"/>
          </a:xfrm>
        </p:spPr>
        <p:txBody>
          <a:bodyPr/>
          <a:lstStyle/>
          <a:p>
            <a:r>
              <a:rPr lang="en-US" altLang="en-US" dirty="0"/>
              <a:t>To see the significance of the constant </a:t>
            </a:r>
            <a:r>
              <a:rPr lang="en-US" altLang="en-US" i="1" dirty="0"/>
              <a:t>C</a:t>
            </a:r>
            <a:r>
              <a:rPr lang="en-US" altLang="en-US" dirty="0"/>
              <a:t>, we observe that</a:t>
            </a:r>
          </a:p>
        </p:txBody>
      </p:sp>
      <p:graphicFrame>
        <p:nvGraphicFramePr>
          <p:cNvPr id="24" name="Content Placeholder 23" descr="y(0) = Ce^(k times 0) = c">
            <a:extLst>
              <a:ext uri="{FF2B5EF4-FFF2-40B4-BE49-F238E27FC236}">
                <a16:creationId xmlns="" xmlns:a16="http://schemas.microsoft.com/office/drawing/2014/main" id="{895651D0-0E3A-471A-A6D5-3547E525D096}"/>
              </a:ext>
            </a:extLst>
          </p:cNvPr>
          <p:cNvGraphicFramePr>
            <a:graphicFrameLocks noGrp="1" noChangeAspect="1"/>
          </p:cNvGraphicFramePr>
          <p:nvPr>
            <p:ph sz="quarter" idx="28"/>
            <p:extLst>
              <p:ext uri="{D42A27DB-BD31-4B8C-83A1-F6EECF244321}">
                <p14:modId xmlns:p14="http://schemas.microsoft.com/office/powerpoint/2010/main" val="740411759"/>
              </p:ext>
            </p:extLst>
          </p:nvPr>
        </p:nvGraphicFramePr>
        <p:xfrm>
          <a:off x="4956175" y="2435225"/>
          <a:ext cx="2197100" cy="457200"/>
        </p:xfrm>
        <a:graphic>
          <a:graphicData uri="http://schemas.openxmlformats.org/presentationml/2006/ole">
            <mc:AlternateContent xmlns:mc="http://schemas.openxmlformats.org/markup-compatibility/2006">
              <mc:Choice xmlns:v="urn:schemas-microsoft-com:vml" Requires="v">
                <p:oleObj spid="_x0000_s513356" name="Equation" r:id="rId7" imgW="2197080" imgH="457200" progId="Equation.DSMT4">
                  <p:embed/>
                </p:oleObj>
              </mc:Choice>
              <mc:Fallback>
                <p:oleObj name="Equation" r:id="rId7" imgW="2197080" imgH="457200" progId="Equation.DSMT4">
                  <p:embed/>
                  <p:pic>
                    <p:nvPicPr>
                      <p:cNvPr id="0" name="Picture 197" descr="y(0) = Ce^(k times 0) = c"/>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6175" y="2435225"/>
                        <a:ext cx="21971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Content Placeholder 8">
            <a:extLst>
              <a:ext uri="{FF2B5EF4-FFF2-40B4-BE49-F238E27FC236}">
                <a16:creationId xmlns="" xmlns:a16="http://schemas.microsoft.com/office/drawing/2014/main" id="{9E8863D0-212A-4C9B-AE93-94F797441007}"/>
              </a:ext>
            </a:extLst>
          </p:cNvPr>
          <p:cNvSpPr>
            <a:spLocks noGrp="1"/>
          </p:cNvSpPr>
          <p:nvPr>
            <p:ph sz="quarter" idx="29"/>
          </p:nvPr>
        </p:nvSpPr>
        <p:spPr>
          <a:xfrm>
            <a:off x="736599" y="3325273"/>
            <a:ext cx="8698367" cy="294109"/>
          </a:xfrm>
        </p:spPr>
        <p:txBody>
          <a:bodyPr/>
          <a:lstStyle/>
          <a:p>
            <a:r>
              <a:rPr lang="en-US" altLang="en-US" dirty="0"/>
              <a:t>Therefore </a:t>
            </a:r>
            <a:r>
              <a:rPr lang="en-US" altLang="en-US" i="1" dirty="0"/>
              <a:t>C</a:t>
            </a:r>
            <a:r>
              <a:rPr lang="en-US" altLang="en-US" dirty="0"/>
              <a:t> is the </a:t>
            </a:r>
            <a:r>
              <a:rPr lang="en-US" altLang="en-US" b="1" dirty="0"/>
              <a:t>initial value</a:t>
            </a:r>
            <a:r>
              <a:rPr lang="en-US" altLang="en-US" dirty="0"/>
              <a:t> of the function.</a:t>
            </a:r>
          </a:p>
        </p:txBody>
      </p:sp>
      <p:sp>
        <p:nvSpPr>
          <p:cNvPr id="10" name="Content Placeholder 9">
            <a:extLst>
              <a:ext uri="{FF2B5EF4-FFF2-40B4-BE49-F238E27FC236}">
                <a16:creationId xmlns="" xmlns:a16="http://schemas.microsoft.com/office/drawing/2014/main" id="{55612332-144D-4906-9A4E-EAB650CC552F}"/>
              </a:ext>
            </a:extLst>
          </p:cNvPr>
          <p:cNvSpPr>
            <a:spLocks noGrp="1"/>
          </p:cNvSpPr>
          <p:nvPr>
            <p:ph sz="quarter" idx="30"/>
          </p:nvPr>
        </p:nvSpPr>
        <p:spPr>
          <a:xfrm>
            <a:off x="736599" y="3889117"/>
            <a:ext cx="7710715" cy="303195"/>
          </a:xfrm>
        </p:spPr>
        <p:txBody>
          <a:bodyPr/>
          <a:lstStyle/>
          <a:p>
            <a:r>
              <a:rPr lang="en-US" b="1" dirty="0">
                <a:solidFill>
                  <a:srgbClr val="EF2E24"/>
                </a:solidFill>
              </a:rPr>
              <a:t>2 Theorem </a:t>
            </a:r>
            <a:r>
              <a:rPr lang="en-US" dirty="0"/>
              <a:t>The only solutions of the differential equation</a:t>
            </a:r>
          </a:p>
        </p:txBody>
      </p:sp>
      <p:graphicFrame>
        <p:nvGraphicFramePr>
          <p:cNvPr id="26" name="Content Placeholder 25" descr="(dy/dt) = ky">
            <a:extLst>
              <a:ext uri="{FF2B5EF4-FFF2-40B4-BE49-F238E27FC236}">
                <a16:creationId xmlns="" xmlns:a16="http://schemas.microsoft.com/office/drawing/2014/main" id="{E60309C6-BA11-4A1E-866E-0C4E53186C96}"/>
              </a:ext>
            </a:extLst>
          </p:cNvPr>
          <p:cNvGraphicFramePr>
            <a:graphicFrameLocks noGrp="1" noChangeAspect="1"/>
          </p:cNvGraphicFramePr>
          <p:nvPr>
            <p:ph sz="quarter" idx="31"/>
            <p:extLst>
              <p:ext uri="{D42A27DB-BD31-4B8C-83A1-F6EECF244321}">
                <p14:modId xmlns:p14="http://schemas.microsoft.com/office/powerpoint/2010/main" val="1647641476"/>
              </p:ext>
            </p:extLst>
          </p:nvPr>
        </p:nvGraphicFramePr>
        <p:xfrm>
          <a:off x="8596313" y="3712710"/>
          <a:ext cx="1012145" cy="682702"/>
        </p:xfrm>
        <a:graphic>
          <a:graphicData uri="http://schemas.openxmlformats.org/presentationml/2006/ole">
            <mc:AlternateContent xmlns:mc="http://schemas.openxmlformats.org/markup-compatibility/2006">
              <mc:Choice xmlns:v="urn:schemas-microsoft-com:vml" Requires="v">
                <p:oleObj spid="_x0000_s513357" name="Equation" r:id="rId9" imgW="1091880" imgH="736560" progId="Equation.DSMT4">
                  <p:embed/>
                </p:oleObj>
              </mc:Choice>
              <mc:Fallback>
                <p:oleObj name="Equation" r:id="rId9" imgW="1091880" imgH="736560" progId="Equation.DSMT4">
                  <p:embed/>
                  <p:pic>
                    <p:nvPicPr>
                      <p:cNvPr id="0" name="Picture 198" descr="(dy/dt) = ky"/>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96313" y="3712710"/>
                        <a:ext cx="1012145" cy="6827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Content Placeholder 11">
            <a:extLst>
              <a:ext uri="{FF2B5EF4-FFF2-40B4-BE49-F238E27FC236}">
                <a16:creationId xmlns="" xmlns:a16="http://schemas.microsoft.com/office/drawing/2014/main" id="{70178F3C-53B4-4888-A791-6F4D06DC35A5}"/>
              </a:ext>
            </a:extLst>
          </p:cNvPr>
          <p:cNvSpPr>
            <a:spLocks noGrp="1"/>
          </p:cNvSpPr>
          <p:nvPr>
            <p:ph sz="quarter" idx="32"/>
          </p:nvPr>
        </p:nvSpPr>
        <p:spPr>
          <a:xfrm>
            <a:off x="738178" y="4353037"/>
            <a:ext cx="4021826" cy="305387"/>
          </a:xfrm>
        </p:spPr>
        <p:txBody>
          <a:bodyPr/>
          <a:lstStyle/>
          <a:p>
            <a:r>
              <a:rPr lang="en-US" dirty="0"/>
              <a:t>are the exponential functions</a:t>
            </a:r>
          </a:p>
        </p:txBody>
      </p:sp>
      <p:graphicFrame>
        <p:nvGraphicFramePr>
          <p:cNvPr id="28" name="Content Placeholder 27" descr="y(t) = y(0) e^(k t)">
            <a:extLst>
              <a:ext uri="{FF2B5EF4-FFF2-40B4-BE49-F238E27FC236}">
                <a16:creationId xmlns="" xmlns:a16="http://schemas.microsoft.com/office/drawing/2014/main" id="{D5C5A8C6-9CD2-4E7C-A101-0C636325C667}"/>
              </a:ext>
            </a:extLst>
          </p:cNvPr>
          <p:cNvGraphicFramePr>
            <a:graphicFrameLocks noGrp="1" noChangeAspect="1"/>
          </p:cNvGraphicFramePr>
          <p:nvPr>
            <p:ph sz="quarter" idx="33"/>
            <p:extLst>
              <p:ext uri="{D42A27DB-BD31-4B8C-83A1-F6EECF244321}">
                <p14:modId xmlns:p14="http://schemas.microsoft.com/office/powerpoint/2010/main" val="1389145699"/>
              </p:ext>
            </p:extLst>
          </p:nvPr>
        </p:nvGraphicFramePr>
        <p:xfrm>
          <a:off x="5214938" y="5115624"/>
          <a:ext cx="1930400" cy="457200"/>
        </p:xfrm>
        <a:graphic>
          <a:graphicData uri="http://schemas.openxmlformats.org/presentationml/2006/ole">
            <mc:AlternateContent xmlns:mc="http://schemas.openxmlformats.org/markup-compatibility/2006">
              <mc:Choice xmlns:v="urn:schemas-microsoft-com:vml" Requires="v">
                <p:oleObj spid="_x0000_s513358" name="Equation" r:id="rId11" imgW="1930320" imgH="457200" progId="Equation.DSMT4">
                  <p:embed/>
                </p:oleObj>
              </mc:Choice>
              <mc:Fallback>
                <p:oleObj name="Equation" r:id="rId11" imgW="1930320" imgH="457200" progId="Equation.DSMT4">
                  <p:embed/>
                  <p:pic>
                    <p:nvPicPr>
                      <p:cNvPr id="0" name="Picture 199" descr="y(t) = y(0)e^kt"/>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14938" y="5115624"/>
                        <a:ext cx="1930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448464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439C50-9C46-4233-8285-16AF474E7A69}"/>
              </a:ext>
            </a:extLst>
          </p:cNvPr>
          <p:cNvSpPr>
            <a:spLocks noGrp="1"/>
          </p:cNvSpPr>
          <p:nvPr>
            <p:ph type="title"/>
          </p:nvPr>
        </p:nvSpPr>
        <p:spPr>
          <a:xfrm>
            <a:off x="838200" y="3060442"/>
            <a:ext cx="10515600" cy="1126076"/>
          </a:xfrm>
        </p:spPr>
        <p:txBody>
          <a:bodyPr/>
          <a:lstStyle/>
          <a:p>
            <a:pPr algn="ctr"/>
            <a:r>
              <a:rPr lang="en-IN" dirty="0" smtClean="0">
                <a:solidFill>
                  <a:srgbClr val="0079C2"/>
                </a:solidFill>
              </a:rPr>
              <a:t>Population Growth</a:t>
            </a:r>
            <a:endParaRPr lang="en-IN" sz="4000" dirty="0">
              <a:solidFill>
                <a:srgbClr val="0079C2"/>
              </a:solidFill>
            </a:endParaRPr>
          </a:p>
        </p:txBody>
      </p:sp>
    </p:spTree>
    <p:extLst>
      <p:ext uri="{BB962C8B-B14F-4D97-AF65-F5344CB8AC3E}">
        <p14:creationId xmlns:p14="http://schemas.microsoft.com/office/powerpoint/2010/main" val="41503170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D6B1EB-3F93-4232-8DE3-DD51F8CD7E22}"/>
              </a:ext>
            </a:extLst>
          </p:cNvPr>
          <p:cNvSpPr>
            <a:spLocks noGrp="1"/>
          </p:cNvSpPr>
          <p:nvPr>
            <p:ph type="title"/>
          </p:nvPr>
        </p:nvSpPr>
        <p:spPr/>
        <p:txBody>
          <a:bodyPr/>
          <a:lstStyle/>
          <a:p>
            <a:r>
              <a:rPr lang="en-US" altLang="en-US" dirty="0"/>
              <a:t>Population Growth </a:t>
            </a:r>
            <a:r>
              <a:rPr lang="en-US" altLang="en-US" b="0" dirty="0"/>
              <a:t>(1 of 3)</a:t>
            </a:r>
            <a:endParaRPr lang="en-US" b="0" dirty="0"/>
          </a:p>
        </p:txBody>
      </p:sp>
      <p:sp>
        <p:nvSpPr>
          <p:cNvPr id="3" name="Content Placeholder 2">
            <a:extLst>
              <a:ext uri="{FF2B5EF4-FFF2-40B4-BE49-F238E27FC236}">
                <a16:creationId xmlns="" xmlns:a16="http://schemas.microsoft.com/office/drawing/2014/main" id="{E82BF780-3949-4E4B-8D4D-13BD557E929A}"/>
              </a:ext>
            </a:extLst>
          </p:cNvPr>
          <p:cNvSpPr>
            <a:spLocks noGrp="1"/>
          </p:cNvSpPr>
          <p:nvPr>
            <p:ph sz="quarter" idx="23"/>
          </p:nvPr>
        </p:nvSpPr>
        <p:spPr>
          <a:xfrm>
            <a:off x="736600" y="1289050"/>
            <a:ext cx="10718800" cy="733714"/>
          </a:xfrm>
        </p:spPr>
        <p:txBody>
          <a:bodyPr/>
          <a:lstStyle/>
          <a:p>
            <a:pPr>
              <a:lnSpc>
                <a:spcPct val="100000"/>
              </a:lnSpc>
            </a:pPr>
            <a:r>
              <a:rPr lang="en-US" altLang="en-US" dirty="0"/>
              <a:t>What is the significance of the proportionality constant </a:t>
            </a:r>
            <a:r>
              <a:rPr lang="en-US" altLang="en-US" i="1" dirty="0"/>
              <a:t>k</a:t>
            </a:r>
            <a:r>
              <a:rPr lang="en-US" altLang="en-US" dirty="0"/>
              <a:t>? In the context of population growth, where </a:t>
            </a:r>
            <a:r>
              <a:rPr lang="en-US" altLang="en-US" i="1" dirty="0"/>
              <a:t>P</a:t>
            </a:r>
            <a:r>
              <a:rPr lang="en-US" altLang="en-US" sz="400" i="1" dirty="0"/>
              <a:t> </a:t>
            </a:r>
            <a:r>
              <a:rPr lang="en-US" altLang="en-US" dirty="0"/>
              <a:t>(</a:t>
            </a:r>
            <a:r>
              <a:rPr lang="en-US" altLang="en-US" i="1" dirty="0"/>
              <a:t>t</a:t>
            </a:r>
            <a:r>
              <a:rPr lang="en-US" altLang="en-US" dirty="0"/>
              <a:t>) is the size of a population at time </a:t>
            </a:r>
            <a:r>
              <a:rPr lang="en-US" altLang="en-US" i="1" dirty="0"/>
              <a:t>t</a:t>
            </a:r>
            <a:r>
              <a:rPr lang="en-US" altLang="en-US" dirty="0"/>
              <a:t>, we can write</a:t>
            </a:r>
          </a:p>
        </p:txBody>
      </p:sp>
      <p:graphicFrame>
        <p:nvGraphicFramePr>
          <p:cNvPr id="12" name="Content Placeholder 11" descr="Equation label 3. (d P)∕(d t) = (k P) or (((1)∕(P))((d p)∕(d t)) = k&#10;">
            <a:extLst>
              <a:ext uri="{FF2B5EF4-FFF2-40B4-BE49-F238E27FC236}">
                <a16:creationId xmlns="" xmlns:a16="http://schemas.microsoft.com/office/drawing/2014/main" id="{48FC1DB1-411F-49F0-817F-C113CBA0A5F7}"/>
              </a:ext>
            </a:extLst>
          </p:cNvPr>
          <p:cNvGraphicFramePr>
            <a:graphicFrameLocks noGrp="1" noChangeAspect="1"/>
          </p:cNvGraphicFramePr>
          <p:nvPr>
            <p:ph sz="quarter" idx="24"/>
            <p:extLst>
              <p:ext uri="{D42A27DB-BD31-4B8C-83A1-F6EECF244321}">
                <p14:modId xmlns:p14="http://schemas.microsoft.com/office/powerpoint/2010/main" val="1258218097"/>
              </p:ext>
            </p:extLst>
          </p:nvPr>
        </p:nvGraphicFramePr>
        <p:xfrm>
          <a:off x="3895725" y="2432050"/>
          <a:ext cx="3783013" cy="638175"/>
        </p:xfrm>
        <a:graphic>
          <a:graphicData uri="http://schemas.openxmlformats.org/presentationml/2006/ole">
            <mc:AlternateContent xmlns:mc="http://schemas.openxmlformats.org/markup-compatibility/2006">
              <mc:Choice xmlns:v="urn:schemas-microsoft-com:vml" Requires="v">
                <p:oleObj spid="_x0000_s514178" name="Equation" r:id="rId3" imgW="4368600" imgH="736560" progId="Equation.DSMT4">
                  <p:embed/>
                </p:oleObj>
              </mc:Choice>
              <mc:Fallback>
                <p:oleObj name="Equation" r:id="rId3" imgW="4368600" imgH="736560" progId="Equation.DSMT4">
                  <p:embed/>
                  <p:pic>
                    <p:nvPicPr>
                      <p:cNvPr id="0" name="Picture 75" descr="(dP)/(dt) = (k P) or (((1)/(P))((dp)/(dt)) = k&#10;"/>
                      <p:cNvPicPr>
                        <a:picLocks noGrp="1" noChangeAspect="1" noChangeArrowheads="1"/>
                      </p:cNvPicPr>
                      <p:nvPr/>
                    </p:nvPicPr>
                    <p:blipFill>
                      <a:blip r:embed="rId4"/>
                      <a:srcRect/>
                      <a:stretch>
                        <a:fillRect/>
                      </a:stretch>
                    </p:blipFill>
                    <p:spPr bwMode="auto">
                      <a:xfrm>
                        <a:off x="3895725" y="2432050"/>
                        <a:ext cx="3783013"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F6293F20-3DA9-4A08-9A45-E6A2406D4D78}"/>
              </a:ext>
            </a:extLst>
          </p:cNvPr>
          <p:cNvSpPr>
            <a:spLocks noGrp="1"/>
          </p:cNvSpPr>
          <p:nvPr>
            <p:ph sz="quarter" idx="25"/>
          </p:nvPr>
        </p:nvSpPr>
        <p:spPr>
          <a:xfrm>
            <a:off x="736600" y="3661957"/>
            <a:ext cx="1726381" cy="477838"/>
          </a:xfrm>
        </p:spPr>
        <p:txBody>
          <a:bodyPr/>
          <a:lstStyle/>
          <a:p>
            <a:r>
              <a:rPr lang="en-US" altLang="en-US" dirty="0"/>
              <a:t>The quantity</a:t>
            </a:r>
          </a:p>
        </p:txBody>
      </p:sp>
      <p:graphicFrame>
        <p:nvGraphicFramePr>
          <p:cNvPr id="14" name="Content Placeholder 13" descr="(((d P)∕(dt))∕(P))&#10;">
            <a:extLst>
              <a:ext uri="{FF2B5EF4-FFF2-40B4-BE49-F238E27FC236}">
                <a16:creationId xmlns="" xmlns:a16="http://schemas.microsoft.com/office/drawing/2014/main" id="{C1AFE465-FD10-4AC7-BE81-3007C2C6CB15}"/>
              </a:ext>
            </a:extLst>
          </p:cNvPr>
          <p:cNvGraphicFramePr>
            <a:graphicFrameLocks noGrp="1" noChangeAspect="1"/>
          </p:cNvGraphicFramePr>
          <p:nvPr>
            <p:ph sz="quarter" idx="26"/>
            <p:extLst>
              <p:ext uri="{D42A27DB-BD31-4B8C-83A1-F6EECF244321}">
                <p14:modId xmlns:p14="http://schemas.microsoft.com/office/powerpoint/2010/main" val="1364763225"/>
              </p:ext>
            </p:extLst>
          </p:nvPr>
        </p:nvGraphicFramePr>
        <p:xfrm>
          <a:off x="5835650" y="4211638"/>
          <a:ext cx="742950" cy="549275"/>
        </p:xfrm>
        <a:graphic>
          <a:graphicData uri="http://schemas.openxmlformats.org/presentationml/2006/ole">
            <mc:AlternateContent xmlns:mc="http://schemas.openxmlformats.org/markup-compatibility/2006">
              <mc:Choice xmlns:v="urn:schemas-microsoft-com:vml" Requires="v">
                <p:oleObj spid="_x0000_s514179" name="Equation" r:id="rId5" imgW="977760" imgH="723600" progId="Equation.DSMT4">
                  <p:embed/>
                </p:oleObj>
              </mc:Choice>
              <mc:Fallback>
                <p:oleObj name="Equation" r:id="rId5" imgW="977760" imgH="723600" progId="Equation.DSMT4">
                  <p:embed/>
                  <p:pic>
                    <p:nvPicPr>
                      <p:cNvPr id="0" name="Picture 76" descr="(((1)/(P))((d P)/(dt))&#10;"/>
                      <p:cNvPicPr>
                        <a:picLocks noGrp="1" noChangeAspect="1" noChangeArrowheads="1"/>
                      </p:cNvPicPr>
                      <p:nvPr/>
                    </p:nvPicPr>
                    <p:blipFill>
                      <a:blip r:embed="rId6"/>
                      <a:srcRect/>
                      <a:stretch>
                        <a:fillRect/>
                      </a:stretch>
                    </p:blipFill>
                    <p:spPr bwMode="auto">
                      <a:xfrm>
                        <a:off x="5835650" y="4211638"/>
                        <a:ext cx="742950"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a:extLst>
              <a:ext uri="{FF2B5EF4-FFF2-40B4-BE49-F238E27FC236}">
                <a16:creationId xmlns="" xmlns:a16="http://schemas.microsoft.com/office/drawing/2014/main" id="{6611709C-0DA4-496E-B78D-00EA0A0730B8}"/>
              </a:ext>
            </a:extLst>
          </p:cNvPr>
          <p:cNvSpPr>
            <a:spLocks noGrp="1"/>
          </p:cNvSpPr>
          <p:nvPr>
            <p:ph sz="quarter" idx="27"/>
          </p:nvPr>
        </p:nvSpPr>
        <p:spPr>
          <a:xfrm>
            <a:off x="736600" y="5354869"/>
            <a:ext cx="10718800" cy="666543"/>
          </a:xfrm>
        </p:spPr>
        <p:txBody>
          <a:bodyPr/>
          <a:lstStyle/>
          <a:p>
            <a:r>
              <a:rPr lang="en-US" altLang="en-US" dirty="0"/>
              <a:t>is the growth rate divided by the population size; it is called the </a:t>
            </a:r>
            <a:r>
              <a:rPr lang="en-US" altLang="en-US" b="1" dirty="0"/>
              <a:t>relative growth rate</a:t>
            </a:r>
            <a:r>
              <a:rPr lang="en-US" altLang="en-US" dirty="0"/>
              <a:t>.</a:t>
            </a:r>
          </a:p>
        </p:txBody>
      </p:sp>
    </p:spTree>
    <p:extLst>
      <p:ext uri="{BB962C8B-B14F-4D97-AF65-F5344CB8AC3E}">
        <p14:creationId xmlns:p14="http://schemas.microsoft.com/office/powerpoint/2010/main" val="183679950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2A5D52E595BC2A47A3DCA88123D2A30D" ma:contentTypeVersion="35" ma:contentTypeDescription="Create a new document." ma:contentTypeScope="" ma:versionID="4c660e2e17d3ab93da6a423d8c1d122d">
  <xsd:schema xmlns:xsd="http://www.w3.org/2001/XMLSchema" xmlns:xs="http://www.w3.org/2001/XMLSchema" xmlns:p="http://schemas.microsoft.com/office/2006/metadata/properties" xmlns:ns2="a4d2ff27-a226-42e2-a79e-c1ae662d212e" xmlns:ns3="f856fc18-c0f7-462c-a53d-fc2610d0c4c8" xmlns:ns4="a3520c62-91d1-4715-93cb-6b6cc6733a1f" targetNamespace="http://schemas.microsoft.com/office/2006/metadata/properties" ma:root="true" ma:fieldsID="59feb48a41e2f3269242cbc893d6fc9a" ns2:_="" ns3:_="" ns4:_="">
    <xsd:import namespace="a4d2ff27-a226-42e2-a79e-c1ae662d212e"/>
    <xsd:import namespace="f856fc18-c0f7-462c-a53d-fc2610d0c4c8"/>
    <xsd:import namespace="a3520c62-91d1-4715-93cb-6b6cc6733a1f"/>
    <xsd:element name="properties">
      <xsd:complexType>
        <xsd:sequence>
          <xsd:element name="documentManagement">
            <xsd:complexType>
              <xsd:all>
                <xsd:element ref="ns2:Description0" minOccurs="0"/>
                <xsd:element ref="ns3:Review_x0020_Notes" minOccurs="0"/>
                <xsd:element ref="ns3:Source_x0020_File_x0020_Only" minOccurs="0"/>
                <xsd:element ref="ns3:SPM_x0020_Definitions_x0020_Doc" minOccurs="0"/>
                <xsd:element ref="ns3:Also_x0020_on_x0020_Doc_x0020_Center" minOccurs="0"/>
                <xsd:element ref="ns3:E2E" minOccurs="0"/>
                <xsd:element ref="ns3:Function" minOccurs="0"/>
                <xsd:element ref="ns3:Topic2" minOccurs="0"/>
                <xsd:element ref="ns3:Sub_x002d_Topic2" minOccurs="0"/>
                <xsd:element ref="ns3:Current_x0020_Vrs_x002e__x0020_Date" minOccurs="0"/>
                <xsd:element ref="ns3:Owner" minOccurs="0"/>
                <xsd:element ref="ns3:Doc_x0020_Type2" minOccurs="0"/>
                <xsd:element ref="ns3:_x0031_e_x0020_Audience" minOccurs="0"/>
                <xsd:element ref="ns3:Product_x0020_Delivery_x0020_Format" minOccurs="0"/>
                <xsd:element ref="ns3:Product_x0020_Type_x0028_s_x0029_" minOccurs="0"/>
                <xsd:element ref="ns3:System_x0028_s_x0029_" minOccurs="0"/>
                <xsd:element ref="ns3:Software" minOccurs="0"/>
                <xsd:element ref="ns3:Screen" minOccurs="0"/>
                <xsd:element ref="ns3:Component_x0028_s_x0029_" minOccurs="0"/>
                <xsd:element ref="ns4:_dlc_DocIdUrl" minOccurs="0"/>
                <xsd:element ref="ns4:_dlc_DocId" minOccurs="0"/>
                <xsd:element ref="ns4:_dlc_DocIdPersistId" minOccurs="0"/>
                <xsd:element ref="ns3:Portfoli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d2ff27-a226-42e2-a79e-c1ae662d212e" elementFormDefault="qualified">
    <xsd:import namespace="http://schemas.microsoft.com/office/2006/documentManagement/types"/>
    <xsd:import namespace="http://schemas.microsoft.com/office/infopath/2007/PartnerControls"/>
    <xsd:element name="Description0" ma:index="2"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56fc18-c0f7-462c-a53d-fc2610d0c4c8" elementFormDefault="qualified">
    <xsd:import namespace="http://schemas.microsoft.com/office/2006/documentManagement/types"/>
    <xsd:import namespace="http://schemas.microsoft.com/office/infopath/2007/PartnerControls"/>
    <xsd:element name="Review_x0020_Notes" ma:index="3" nillable="true" ma:displayName="Review Notes" ma:internalName="Review_x0020_Notes">
      <xsd:simpleType>
        <xsd:restriction base="dms:Text">
          <xsd:maxLength value="255"/>
        </xsd:restriction>
      </xsd:simpleType>
    </xsd:element>
    <xsd:element name="Source_x0020_File_x0020_Only" ma:index="4" nillable="true" ma:displayName="Source File Only" ma:default="0" ma:internalName="Source_x0020_File_x0020_Only">
      <xsd:simpleType>
        <xsd:restriction base="dms:Boolean"/>
      </xsd:simpleType>
    </xsd:element>
    <xsd:element name="SPM_x0020_Definitions_x0020_Doc" ma:index="5" nillable="true" ma:displayName="SPM Definitions Doc" ma:default="0" ma:description="Documents that are referenced in scales vendor pricing definition documentation." ma:internalName="SPM_x0020_Definitions_x0020_Doc">
      <xsd:simpleType>
        <xsd:restriction base="dms:Boolean"/>
      </xsd:simpleType>
    </xsd:element>
    <xsd:element name="Also_x0020_on_x0020_Doc_x0020_Center" ma:index="6" nillable="true" ma:displayName="Shared Doc" ma:default="0" ma:internalName="Also_x0020_on_x0020_Doc_x0020_Center">
      <xsd:simpleType>
        <xsd:restriction base="dms:Boolean"/>
      </xsd:simpleType>
    </xsd:element>
    <xsd:element name="E2E" ma:index="7" nillable="true" ma:displayName="Outsourced Services" ma:default="0" ma:internalName="E2E">
      <xsd:simpleType>
        <xsd:restriction base="dms:Boolean"/>
      </xsd:simpleType>
    </xsd:element>
    <xsd:element name="Function" ma:index="8" nillable="true" ma:displayName="Function" ma:format="Dropdown" ma:internalName="Function">
      <xsd:simpleType>
        <xsd:restriction base="dms:Choice">
          <xsd:enumeration value="Product Setup"/>
          <xsd:enumeration value="Asset Selection"/>
          <xsd:enumeration value="Product Funding"/>
          <xsd:enumeration value="Content Authoring"/>
          <xsd:enumeration value="Content Development"/>
          <xsd:enumeration value="Content Design"/>
          <xsd:enumeration value="Content Clearance"/>
          <xsd:enumeration value="Content Production"/>
          <xsd:enumeration value="Project Management"/>
          <xsd:enumeration value="Content Finalization"/>
          <xsd:enumeration value="Product Closeout Activities"/>
          <xsd:enumeration value="Content Revision and Reprint"/>
          <xsd:enumeration value="General Reference"/>
        </xsd:restriction>
      </xsd:simpleType>
    </xsd:element>
    <xsd:element name="Topic2" ma:index="9" nillable="true" ma:displayName="Topic" ma:format="Dropdown" ma:internalName="Topic2">
      <xsd:simpleType>
        <xsd:restriction base="dms:Choice">
          <xsd:enumeration value="Managing Files"/>
          <xsd:enumeration value="Managing Quality and Compliance"/>
          <xsd:enumeration value="Managing Partners"/>
          <xsd:enumeration value="Managing Data"/>
          <xsd:enumeration value="Managing Budgets"/>
          <xsd:enumeration value="Managing Content Creation"/>
          <xsd:enumeration value="Other (Admin, Tools, Resources)"/>
        </xsd:restriction>
      </xsd:simpleType>
    </xsd:element>
    <xsd:element name="Sub_x002d_Topic2" ma:index="10" nillable="true" ma:displayName="Sub-Topic" ma:format="Dropdown" ma:internalName="Sub_x002d_Topic2">
      <xsd:simpleType>
        <xsd:restriction base="dms:Choice">
          <xsd:enumeration value="--MANAGING FILES--"/>
          <xsd:enumeration value="Archiving/File Sharing"/>
          <xsd:enumeration value="Automation"/>
          <xsd:enumeration value="Composition Standards"/>
          <xsd:enumeration value="File Approval"/>
          <xsd:enumeration value="File Certification"/>
          <xsd:enumeration value="File Delivery to Printer"/>
          <xsd:enumeration value="File Naming"/>
          <xsd:enumeration value="File Setup"/>
          <xsd:enumeration value="Format Conversion"/>
          <xsd:enumeration value="In-Prod Deliverables"/>
          <xsd:enumeration value="Page Proofs"/>
          <xsd:enumeration value="Print On Demand"/>
          <xsd:enumeration value="Printer Proofs"/>
          <xsd:enumeration value="Routing for Transmittal/Review"/>
          <xsd:enumeration value="Watermarking"/>
          <xsd:enumeration value="Word Downloads"/>
          <xsd:enumeration value="--MANAGING QUALITY &amp; COMPLIANCE--"/>
          <xsd:enumeration value="Alt text"/>
          <xsd:enumeration value="Assessments"/>
          <xsd:enumeration value="Branding"/>
          <xsd:enumeration value="Copyediting"/>
          <xsd:enumeration value="Copyright Lines and License Agreements"/>
          <xsd:enumeration value="Credit Line Placement"/>
          <xsd:enumeration value="CXX Processing"/>
          <xsd:enumeration value="CenDoc"/>
          <xsd:enumeration value="Design &amp; Semantic Coding"/>
          <xsd:enumeration value="Indexing"/>
          <xsd:enumeration value="Proofreading/QA"/>
          <xsd:enumeration value="Systems Testing"/>
          <xsd:enumeration value="--MANAGING PARTNERS--"/>
          <xsd:enumeration value="Author Communication"/>
          <xsd:enumeration value="Contact Lists"/>
          <xsd:enumeration value="Outsourced Services"/>
          <xsd:enumeration value="Escalation"/>
          <xsd:enumeration value="Project Team"/>
          <xsd:enumeration value="Vendor Assignments"/>
          <xsd:enumeration value="Vendor Communication"/>
          <xsd:enumeration value="Vendor Start Up"/>
          <xsd:enumeration value="Vendor Tracking"/>
          <xsd:enumeration value="--MANAGING DATA--"/>
          <xsd:enumeration value="Asset  Metadata"/>
          <xsd:enumeration value="Attachments"/>
          <xsd:enumeration value="Close-Out Materials"/>
          <xsd:enumeration value="Dashboard"/>
          <xsd:enumeration value="Data Integrity"/>
          <xsd:enumeration value="Meetings"/>
          <xsd:enumeration value="Order/Print Management"/>
          <xsd:enumeration value="Product Setup"/>
          <xsd:enumeration value="Schedules"/>
          <xsd:enumeration value="Specifications"/>
          <xsd:enumeration value="--MANAGING BUDGETS--"/>
          <xsd:enumeration value="Charge-Back Tracking"/>
          <xsd:enumeration value="Invoice Processing"/>
          <xsd:enumeration value="Plate &amp; Plate Wizard"/>
          <xsd:enumeration value="Purchase Orders"/>
          <xsd:enumeration value="Time Entry"/>
          <xsd:enumeration value="--MANAGING CONTENT CREATION--"/>
          <xsd:enumeration value="Approved Content Providers"/>
          <xsd:enumeration value="Art Manuscript / Logs"/>
          <xsd:enumeration value="Author Contract"/>
          <xsd:enumeration value="Content Authoring"/>
          <xsd:enumeration value="Content Design"/>
          <xsd:enumeration value="Content Development"/>
          <xsd:enumeration value="CXX Submission"/>
          <xsd:enumeration value="--OTHER: ADMIN/TOOLS/RESOURCES--"/>
          <xsd:enumeration value="Book Requests / Sample Copies"/>
          <xsd:enumeration value="Carts Request Form"/>
          <xsd:enumeration value="Codes &amp; Standard IDs"/>
          <xsd:enumeration value="Document Management *"/>
          <xsd:enumeration value="Other"/>
          <xsd:enumeration value="Shipping (Hardcopy)"/>
          <xsd:enumeration value="Tips &amp; Tricks *"/>
        </xsd:restriction>
      </xsd:simpleType>
    </xsd:element>
    <xsd:element name="Current_x0020_Vrs_x002e__x0020_Date" ma:index="11" nillable="true" ma:displayName="Current Vrs. Date" ma:format="DateOnly" ma:internalName="Current_x0020_Vrs_x002e__x0020_Date">
      <xsd:simpleType>
        <xsd:restriction base="dms:DateTime"/>
      </xsd:simpleType>
    </xsd:element>
    <xsd:element name="Owner" ma:index="12" nillable="true" ma:displayName="Owner" ma:description="Owner of this document" ma:list="UserInfo" ma:SearchPeopleOnly="false" ma:SharePointGroup="0" ma:internalName="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_x0020_Type2" ma:index="13" nillable="true" ma:displayName="Doc Type" ma:format="Dropdown" ma:internalName="Doc_x0020_Type2">
      <xsd:simpleType>
        <xsd:restriction base="dms:Choice">
          <xsd:enumeration value="Application File"/>
          <xsd:enumeration value="Calculator"/>
          <xsd:enumeration value="Cendoc Stylesheet"/>
          <xsd:enumeration value="Checklist/1-Pager"/>
          <xsd:enumeration value="Email Template"/>
          <xsd:enumeration value="Form"/>
          <xsd:enumeration value="Guidelines"/>
          <xsd:enumeration value="Non-PAL Stylesheet"/>
          <xsd:enumeration value="Presentation"/>
          <xsd:enumeration value="Process or Policy"/>
          <xsd:enumeration value="Reference FAQ"/>
          <xsd:enumeration value="Report"/>
          <xsd:enumeration value="Requirements (System)"/>
          <xsd:enumeration value="Sample / Example"/>
          <xsd:enumeration value="Style Guide"/>
          <xsd:enumeration value="Template"/>
          <xsd:enumeration value="User Guide/Manual"/>
          <xsd:enumeration value="Value List/Table"/>
          <xsd:enumeration value="Workflow"/>
        </xsd:restriction>
      </xsd:simpleType>
    </xsd:element>
    <xsd:element name="_x0031_e_x0020_Audience" ma:index="14" nillable="true" ma:displayName="Primary Audience" ma:internalName="_x0031_e_x0020_Audience">
      <xsd:complexType>
        <xsd:complexContent>
          <xsd:extension base="dms:MultiChoice">
            <xsd:sequence>
              <xsd:element name="Value" maxOccurs="unbounded" minOccurs="0" nillable="true">
                <xsd:simpleType>
                  <xsd:restriction base="dms:Choice">
                    <xsd:enumeration value="Content Development"/>
                    <xsd:enumeration value="Design"/>
                    <xsd:enumeration value="Digital Production"/>
                    <xsd:enumeration value="E2E Site Lead"/>
                    <xsd:enumeration value="Finance &amp; Metrics"/>
                    <xsd:enumeration value="Inventory"/>
                    <xsd:enumeration value="Manufacturing"/>
                    <xsd:enumeration value="Marketing / Sales"/>
                    <xsd:enumeration value="Media Development"/>
                    <xsd:enumeration value="Production"/>
                    <xsd:enumeration value="Product Management"/>
                    <xsd:enumeration value="R&amp;P Acquisitions"/>
                    <xsd:enumeration value="R&amp;P Clearance"/>
                    <xsd:enumeration value="Standards/Ops Only"/>
                    <xsd:enumeration value="Vendors (VIP)"/>
                  </xsd:restriction>
                </xsd:simpleType>
              </xsd:element>
            </xsd:sequence>
          </xsd:extension>
        </xsd:complexContent>
      </xsd:complexType>
    </xsd:element>
    <xsd:element name="Product_x0020_Delivery_x0020_Format" ma:index="15" nillable="true" ma:displayName="Product Delivery Format" ma:internalName="Product_x0020_Delivery_x0020_Format">
      <xsd:complexType>
        <xsd:complexContent>
          <xsd:extension base="dms:MultiChoice">
            <xsd:sequence>
              <xsd:element name="Value" maxOccurs="unbounded" minOccurs="0" nillable="true">
                <xsd:simpleType>
                  <xsd:restriction base="dms:Choice">
                    <xsd:enumeration value="Print"/>
                    <xsd:enumeration value="Manufactured Media"/>
                    <xsd:enumeration value="Online/Digital"/>
                  </xsd:restriction>
                </xsd:simpleType>
              </xsd:element>
            </xsd:sequence>
          </xsd:extension>
        </xsd:complexContent>
      </xsd:complexType>
    </xsd:element>
    <xsd:element name="Product_x0020_Type_x0028_s_x0029_" ma:index="16" nillable="true" ma:displayName="Product Type(s)" ma:default="None" ma:internalName="Product_x0020_Type_x0028_s_x0029_">
      <xsd:complexType>
        <xsd:complexContent>
          <xsd:extension base="dms:MultiChoice">
            <xsd:sequence>
              <xsd:element name="Value" maxOccurs="unbounded" minOccurs="0" nillable="true">
                <xsd:simpleType>
                  <xsd:restriction base="dms:Choice">
                    <xsd:enumeration value="None"/>
                    <xsd:enumeration value="Advantage Editions"/>
                    <xsd:enumeration value="Ancillaries - Digital"/>
                    <xsd:enumeration value="Ancillaries - Print"/>
                    <xsd:enumeration value="Annotated Editions"/>
                    <xsd:enumeration value="AP Editions"/>
                    <xsd:enumeration value="Custom"/>
                    <xsd:enumeration value="Digital Products (non-eBook)"/>
                    <xsd:enumeration value="eBook"/>
                    <xsd:enumeration value="K-12 Editions"/>
                    <xsd:enumeration value="K-12 HS Editions"/>
                    <xsd:enumeration value="Instructor Editions"/>
                    <xsd:enumeration value="International Editions"/>
                    <xsd:enumeration value="MindTap"/>
                    <xsd:enumeration value="National Geographic Learning"/>
                    <xsd:enumeration value="SimPub"/>
                    <xsd:enumeration value="Student/Base Editions"/>
                  </xsd:restriction>
                </xsd:simpleType>
              </xsd:element>
            </xsd:sequence>
          </xsd:extension>
        </xsd:complexContent>
      </xsd:complexType>
    </xsd:element>
    <xsd:element name="System_x0028_s_x0029_" ma:index="17" nillable="true" ma:displayName="System(s)" ma:default="None" ma:internalName="System_x0028_s_x0029_">
      <xsd:complexType>
        <xsd:complexContent>
          <xsd:extension base="dms:MultiChoice">
            <xsd:sequence>
              <xsd:element name="Value" maxOccurs="unbounded" minOccurs="0" nillable="true">
                <xsd:simpleType>
                  <xsd:restriction base="dms:Choice">
                    <xsd:enumeration value="None"/>
                    <xsd:enumeration value="Cardinal"/>
                    <xsd:enumeration value="CARTS"/>
                    <xsd:enumeration value="Compose"/>
                    <xsd:enumeration value="Docusphere"/>
                    <xsd:enumeration value="DropBox"/>
                    <xsd:enumeration value="E1"/>
                    <xsd:enumeration value="eProd"/>
                    <xsd:enumeration value="Geyser"/>
                    <xsd:enumeration value="Inside"/>
                    <xsd:enumeration value="Inside:ProdShare"/>
                    <xsd:enumeration value="IPS"/>
                    <xsd:enumeration value="JIRA"/>
                    <xsd:enumeration value="Mass Transit"/>
                    <xsd:enumeration value="ORCA"/>
                    <xsd:enumeration value="Printer Systems (JA/InSite/ePAC)"/>
                    <xsd:enumeration value="Rights Reporting Tool (RRT)"/>
                    <xsd:enumeration value="Rights Systems (RMS/CRS)"/>
                    <xsd:enumeration value="Telescope"/>
                  </xsd:restriction>
                </xsd:simpleType>
              </xsd:element>
            </xsd:sequence>
          </xsd:extension>
        </xsd:complexContent>
      </xsd:complexType>
    </xsd:element>
    <xsd:element name="Software" ma:index="18" nillable="true" ma:displayName="Software" ma:format="Dropdown" ma:internalName="Software">
      <xsd:simpleType>
        <xsd:restriction base="dms:Choice">
          <xsd:enumeration value="Adobe Acrobat"/>
          <xsd:enumeration value="Microsoft Visio"/>
          <xsd:enumeration value="PitStop"/>
        </xsd:restriction>
      </xsd:simpleType>
    </xsd:element>
    <xsd:element name="Screen" ma:index="19" nillable="true" ma:displayName="Screen" ma:format="Dropdown" ma:internalName="Screen">
      <xsd:simpleType>
        <xsd:restriction base="dms:Choice">
          <xsd:enumeration value="Attachments"/>
          <xsd:enumeration value="Dashboard(s)"/>
          <xsd:enumeration value="General/Multiple"/>
          <xsd:enumeration value="Main Setup"/>
          <xsd:enumeration value="MyTasks"/>
          <xsd:enumeration value="Narrative"/>
          <xsd:enumeration value="Plate"/>
          <xsd:enumeration value="Project Team"/>
          <xsd:enumeration value="Reprint Corrections"/>
          <xsd:enumeration value="Rights System View"/>
          <xsd:enumeration value="Routing"/>
          <xsd:enumeration value="Schedule"/>
          <xsd:enumeration value="Specifications"/>
          <xsd:enumeration value="Vendor Address Book"/>
          <xsd:enumeration value="Vendor Assignments"/>
        </xsd:restriction>
      </xsd:simpleType>
    </xsd:element>
    <xsd:element name="Component_x0028_s_x0029_" ma:index="20" nillable="true" ma:displayName="Component(s)" ma:default="None" ma:internalName="Component_x0028_s_x0029_">
      <xsd:complexType>
        <xsd:complexContent>
          <xsd:extension base="dms:MultiChoice">
            <xsd:sequence>
              <xsd:element name="Value" maxOccurs="unbounded" minOccurs="0" nillable="true">
                <xsd:simpleType>
                  <xsd:restriction base="dms:Choice">
                    <xsd:enumeration value="None"/>
                    <xsd:enumeration value="Book Covers"/>
                    <xsd:enumeration value="Book Endsheets"/>
                    <xsd:enumeration value="Book Inserts"/>
                    <xsd:enumeration value="Book Inside Covers"/>
                    <xsd:enumeration value="Book Interiors"/>
                    <xsd:enumeration value="Book Preface/FM/CR"/>
                    <xsd:enumeration value="CDs"/>
                    <xsd:enumeration value="DVDs"/>
                    <xsd:enumeration value="In-Book Ads"/>
                    <xsd:enumeration value="PACs"/>
                  </xsd:restriction>
                </xsd:simpleType>
              </xsd:element>
            </xsd:sequence>
          </xsd:extension>
        </xsd:complexContent>
      </xsd:complexType>
    </xsd:element>
    <xsd:element name="Portfolio" ma:index="30" nillable="true" ma:displayName="Portfolio" ma:hidden="true" ma:internalName="Portfolio" ma:readOnly="false">
      <xsd:complexType>
        <xsd:complexContent>
          <xsd:extension base="dms:MultiChoice">
            <xsd:sequence>
              <xsd:element name="Value" maxOccurs="unbounded" minOccurs="0" nillable="true">
                <xsd:simpleType>
                  <xsd:restriction base="dms:Choice">
                    <xsd:enumeration value="Higher Ed"/>
                    <xsd:enumeration value="NGL/International"/>
                    <xsd:enumeration value="School/Reference"/>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3520c62-91d1-4715-93cb-6b6cc6733a1f" elementFormDefault="qualified">
    <xsd:import namespace="http://schemas.microsoft.com/office/2006/documentManagement/types"/>
    <xsd:import namespace="http://schemas.microsoft.com/office/infopath/2007/PartnerControls"/>
    <xsd:element name="_dlc_DocIdUrl" ma:index="2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3" nillable="true" ma:displayName="Document ID Value" ma:description="The value of the document ID assigned to this item." ma:internalName="_dlc_DocId" ma:readOnly="true">
      <xsd:simpleType>
        <xsd:restriction base="dms:Text"/>
      </xsd:simpleType>
    </xsd:element>
    <xsd:element name="_dlc_DocIdPersistId" ma:index="29"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E2E xmlns="f856fc18-c0f7-462c-a53d-fc2610d0c4c8">false</E2E>
    <Review_x0020_Notes xmlns="f856fc18-c0f7-462c-a53d-fc2610d0c4c8" xsi:nil="true"/>
    <_x0031_e_x0020_Audience xmlns="f856fc18-c0f7-462c-a53d-fc2610d0c4c8"/>
    <Screen xmlns="f856fc18-c0f7-462c-a53d-fc2610d0c4c8" xsi:nil="true"/>
    <Also_x0020_on_x0020_Doc_x0020_Center xmlns="f856fc18-c0f7-462c-a53d-fc2610d0c4c8">false</Also_x0020_on_x0020_Doc_x0020_Center>
    <Sub_x002d_Topic2 xmlns="f856fc18-c0f7-462c-a53d-fc2610d0c4c8" xsi:nil="true"/>
    <Current_x0020_Vrs_x002e__x0020_Date xmlns="f856fc18-c0f7-462c-a53d-fc2610d0c4c8" xsi:nil="true"/>
    <Product_x0020_Delivery_x0020_Format xmlns="f856fc18-c0f7-462c-a53d-fc2610d0c4c8"/>
    <Topic2 xmlns="f856fc18-c0f7-462c-a53d-fc2610d0c4c8" xsi:nil="true"/>
    <Source_x0020_File_x0020_Only xmlns="f856fc18-c0f7-462c-a53d-fc2610d0c4c8">false</Source_x0020_File_x0020_Only>
    <Doc_x0020_Type2 xmlns="f856fc18-c0f7-462c-a53d-fc2610d0c4c8" xsi:nil="true"/>
    <Owner xmlns="f856fc18-c0f7-462c-a53d-fc2610d0c4c8">
      <UserInfo>
        <DisplayName/>
        <AccountId xsi:nil="true"/>
        <AccountType/>
      </UserInfo>
    </Owner>
    <Software xmlns="f856fc18-c0f7-462c-a53d-fc2610d0c4c8" xsi:nil="true"/>
    <System_x0028_s_x0029_ xmlns="f856fc18-c0f7-462c-a53d-fc2610d0c4c8">
      <Value>None</Value>
    </System_x0028_s_x0029_>
    <Description0 xmlns="a4d2ff27-a226-42e2-a79e-c1ae662d212e" xsi:nil="true"/>
    <Product_x0020_Type_x0028_s_x0029_ xmlns="f856fc18-c0f7-462c-a53d-fc2610d0c4c8">
      <Value>None</Value>
    </Product_x0020_Type_x0028_s_x0029_>
    <Component_x0028_s_x0029_ xmlns="f856fc18-c0f7-462c-a53d-fc2610d0c4c8">
      <Value>None</Value>
    </Component_x0028_s_x0029_>
    <Function xmlns="f856fc18-c0f7-462c-a53d-fc2610d0c4c8" xsi:nil="true"/>
    <Portfolio xmlns="f856fc18-c0f7-462c-a53d-fc2610d0c4c8"/>
    <SPM_x0020_Definitions_x0020_Doc xmlns="f856fc18-c0f7-462c-a53d-fc2610d0c4c8">false</SPM_x0020_Definitions_x0020_Doc>
  </documentManagement>
</p:properties>
</file>

<file path=customXml/itemProps1.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2.xml><?xml version="1.0" encoding="utf-8"?>
<ds:datastoreItem xmlns:ds="http://schemas.openxmlformats.org/officeDocument/2006/customXml" ds:itemID="{1FBD255F-1AB4-4B7F-97CA-248D24762D41}">
  <ds:schemaRefs>
    <ds:schemaRef ds:uri="http://schemas.microsoft.com/sharepoint/events"/>
  </ds:schemaRefs>
</ds:datastoreItem>
</file>

<file path=customXml/itemProps3.xml><?xml version="1.0" encoding="utf-8"?>
<ds:datastoreItem xmlns:ds="http://schemas.openxmlformats.org/officeDocument/2006/customXml" ds:itemID="{D75FD8AF-03B6-40B7-84F4-489ECF9A03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d2ff27-a226-42e2-a79e-c1ae662d212e"/>
    <ds:schemaRef ds:uri="f856fc18-c0f7-462c-a53d-fc2610d0c4c8"/>
    <ds:schemaRef ds:uri="a3520c62-91d1-4715-93cb-6b6cc6733a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7F60B298-C6B1-4CA0-A44C-8B6FAB39D879}">
  <ds:schemaRefs>
    <ds:schemaRef ds:uri="http://schemas.microsoft.com/office/2006/documentManagement/types"/>
    <ds:schemaRef ds:uri="a4d2ff27-a226-42e2-a79e-c1ae662d212e"/>
    <ds:schemaRef ds:uri="http://purl.org/dc/dcmitype/"/>
    <ds:schemaRef ds:uri="http://schemas.openxmlformats.org/package/2006/metadata/core-properties"/>
    <ds:schemaRef ds:uri="f856fc18-c0f7-462c-a53d-fc2610d0c4c8"/>
    <ds:schemaRef ds:uri="http://purl.org/dc/terms/"/>
    <ds:schemaRef ds:uri="http://www.w3.org/XML/1998/namespace"/>
    <ds:schemaRef ds:uri="http://schemas.microsoft.com/office/2006/metadata/properties"/>
    <ds:schemaRef ds:uri="http://purl.org/dc/elements/1.1/"/>
    <ds:schemaRef ds:uri="http://schemas.microsoft.com/office/infopath/2007/PartnerControls"/>
    <ds:schemaRef ds:uri="a3520c62-91d1-4715-93cb-6b6cc6733a1f"/>
  </ds:schemaRefs>
</ds:datastoreItem>
</file>

<file path=docProps/app.xml><?xml version="1.0" encoding="utf-8"?>
<Properties xmlns="http://schemas.openxmlformats.org/officeDocument/2006/extended-properties" xmlns:vt="http://schemas.openxmlformats.org/officeDocument/2006/docPropsVTypes">
  <Template/>
  <TotalTime>3895</TotalTime>
  <Words>2094</Words>
  <Application>Microsoft Office PowerPoint</Application>
  <PresentationFormat>Custom</PresentationFormat>
  <Paragraphs>158</Paragraphs>
  <Slides>40</Slides>
  <Notes>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40</vt:i4>
      </vt:variant>
    </vt:vector>
  </HeadingPairs>
  <TitlesOfParts>
    <vt:vector size="43" baseType="lpstr">
      <vt:lpstr>1_Office Theme</vt:lpstr>
      <vt:lpstr>Equation</vt:lpstr>
      <vt:lpstr>MathType 6.0 Equation</vt:lpstr>
      <vt:lpstr>3</vt:lpstr>
      <vt:lpstr>3.8</vt:lpstr>
      <vt:lpstr>Exponential Growth and Decay (1 of 5)</vt:lpstr>
      <vt:lpstr>Exponential Growth and Decay (2 of 5)</vt:lpstr>
      <vt:lpstr>Exponential Growth and Decay (3 of 5)</vt:lpstr>
      <vt:lpstr>Exponential Growth and Decay (4 of 5)</vt:lpstr>
      <vt:lpstr>Exponential Growth and Decay (5 of 5)</vt:lpstr>
      <vt:lpstr>Population Growth</vt:lpstr>
      <vt:lpstr>Population Growth (1 of 3)</vt:lpstr>
      <vt:lpstr>Population Growth (2 of 3)</vt:lpstr>
      <vt:lpstr>Population Growth (3 of 3)</vt:lpstr>
      <vt:lpstr>Example 1</vt:lpstr>
      <vt:lpstr>Example 1 – Solution (1 of 3)</vt:lpstr>
      <vt:lpstr>Example 1 – Solution (2 of 3)</vt:lpstr>
      <vt:lpstr>Example 1 – Solution (3 of 3)</vt:lpstr>
      <vt:lpstr>Radioactive Decay</vt:lpstr>
      <vt:lpstr>Radioactive Decay (1 of 3)</vt:lpstr>
      <vt:lpstr>Radioactive Decay (2 of 3)</vt:lpstr>
      <vt:lpstr>Example 2</vt:lpstr>
      <vt:lpstr>Example 2 – Solution (1 of 4)</vt:lpstr>
      <vt:lpstr>Example 2 – Solution (2 of 4)</vt:lpstr>
      <vt:lpstr>Example 2 – Solution (3 of 4)</vt:lpstr>
      <vt:lpstr>Example 2 – Solution (4 of 4)</vt:lpstr>
      <vt:lpstr>Radioactive Decay (3 of 3)</vt:lpstr>
      <vt:lpstr>Newton’s Law of Cooling</vt:lpstr>
      <vt:lpstr>Newton’s Law of Cooling (1 of 3)</vt:lpstr>
      <vt:lpstr>Newton’s Law of Cooling (2 of 3)</vt:lpstr>
      <vt:lpstr>Example 3</vt:lpstr>
      <vt:lpstr>Example 3 – Solution (1 of 4)</vt:lpstr>
      <vt:lpstr>Example 3 – Solution (2 of 4)</vt:lpstr>
      <vt:lpstr>Example 3 – Solution (3 of 4)</vt:lpstr>
      <vt:lpstr>Example 3 – Solution (4 of 4)</vt:lpstr>
      <vt:lpstr>Newton’s Law of Cooling (3 of 3)</vt:lpstr>
      <vt:lpstr>Continuously Compounded Interest</vt:lpstr>
      <vt:lpstr>Example 4 (1 of 6)</vt:lpstr>
      <vt:lpstr>Example 4 (2 of 6)</vt:lpstr>
      <vt:lpstr>Example 4 (3 of 6)</vt:lpstr>
      <vt:lpstr>Example 4 (4 of 6)</vt:lpstr>
      <vt:lpstr>Example 4 (5 of 6)</vt:lpstr>
      <vt:lpstr>Example 4 (6 of 6)</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Triola, Courtney A</dc:creator>
  <cp:lastModifiedBy>Acer</cp:lastModifiedBy>
  <cp:revision>1114</cp:revision>
  <cp:lastPrinted>2016-10-03T15:29:39Z</cp:lastPrinted>
  <dcterms:created xsi:type="dcterms:W3CDTF">2017-12-08T21:17:47Z</dcterms:created>
  <dcterms:modified xsi:type="dcterms:W3CDTF">2020-04-15T11:11:04Z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0x0101002A5D52E595BC2A47A3DCA88123D2A30D</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_SourceUrl">
    <vt:lpwstr/>
  </property>
  <property fmtid="{D5CDD505-2E9C-101B-9397-08002B2CF9AE}" pid="9" name="_SharedFileIndex">
    <vt:lpwstr/>
  </property>
  <property fmtid="{D5CDD505-2E9C-101B-9397-08002B2CF9AE}" pid="10" name="Audience">
    <vt:lpwstr>Content Developer</vt:lpwstr>
  </property>
  <property fmtid="{D5CDD505-2E9C-101B-9397-08002B2CF9AE}" pid="11" name="Department">
    <vt:lpwstr>GPM Training</vt:lpwstr>
  </property>
  <property fmtid="{D5CDD505-2E9C-101B-9397-08002B2CF9AE}" pid="12" name="ComplianceAssetId">
    <vt:lpwstr/>
  </property>
  <property fmtid="{D5CDD505-2E9C-101B-9397-08002B2CF9AE}" pid="13" name="TemplateUrl">
    <vt:lpwstr/>
  </property>
  <property fmtid="{D5CDD505-2E9C-101B-9397-08002B2CF9AE}" pid="14" name="_dlc_DocIdItemGuid">
    <vt:lpwstr>8b70cda3-413b-4766-b009-7cf0a547d69e</vt:lpwstr>
  </property>
</Properties>
</file>