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14"/>
  </p:notesMasterIdLst>
  <p:handoutMasterIdLst>
    <p:handoutMasterId r:id="rId15"/>
  </p:handoutMasterIdLst>
  <p:sldIdLst>
    <p:sldId id="559" r:id="rId6"/>
    <p:sldId id="560" r:id="rId7"/>
    <p:sldId id="552" r:id="rId8"/>
    <p:sldId id="553" r:id="rId9"/>
    <p:sldId id="554" r:id="rId10"/>
    <p:sldId id="555" r:id="rId11"/>
    <p:sldId id="556" r:id="rId12"/>
    <p:sldId id="557"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xmlns=""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9C2"/>
    <a:srgbClr val="0000A3"/>
    <a:srgbClr val="000000"/>
    <a:srgbClr val="A30000"/>
    <a:srgbClr val="E7EFF7"/>
    <a:srgbClr val="CBDDEF"/>
    <a:srgbClr val="004A78"/>
    <a:srgbClr val="006298"/>
    <a:srgbClr val="FF6300"/>
    <a:srgbClr val="E925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59" autoAdjust="0"/>
    <p:restoredTop sz="93635" autoAdjust="0"/>
  </p:normalViewPr>
  <p:slideViewPr>
    <p:cSldViewPr snapToGrid="0" snapToObjects="1">
      <p:cViewPr>
        <p:scale>
          <a:sx n="66" d="100"/>
          <a:sy n="66" d="100"/>
        </p:scale>
        <p:origin x="-630" y="-186"/>
      </p:cViewPr>
      <p:guideLst>
        <p:guide orient="horz" pos="2160"/>
        <p:guide pos="3840"/>
      </p:guideLst>
    </p:cSldViewPr>
  </p:slideViewPr>
  <p:outlineViewPr>
    <p:cViewPr>
      <p:scale>
        <a:sx n="50" d="100"/>
        <a:sy n="50" d="100"/>
      </p:scale>
      <p:origin x="0" y="0"/>
    </p:cViewPr>
  </p:outlineViewPr>
  <p:notesTextViewPr>
    <p:cViewPr>
      <p:scale>
        <a:sx n="20" d="100"/>
        <a:sy n="20" d="100"/>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pPr/>
              <a:t>4/15/2020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pPr/>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317739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553630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516512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1420813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286248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590893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849750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0638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2225800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11421273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314421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stretch>
            <a:fillRect/>
          </a:stretch>
        </p:blipFill>
        <p:spPr>
          <a:xfrm>
            <a:off x="2032000" y="1542796"/>
            <a:ext cx="8128000" cy="4763007"/>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8580388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35931335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50721990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540298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7252494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29833743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11916504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28562543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9239567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669292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267886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4056811188"/>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8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84048"/>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34726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914831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35136352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85891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Tree>
    <p:extLst>
      <p:ext uri="{BB962C8B-B14F-4D97-AF65-F5344CB8AC3E}">
        <p14:creationId xmlns:p14="http://schemas.microsoft.com/office/powerpoint/2010/main" val="399514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175"/>
            <a:ext cx="10515600" cy="672105"/>
          </a:xfrm>
        </p:spPr>
        <p:txBody>
          <a:bodyPr/>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805395011"/>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guide id="3" orient="horz" pos="7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 name="Title 1"/>
          <p:cNvSpPr>
            <a:spLocks noGrp="1"/>
          </p:cNvSpPr>
          <p:nvPr>
            <p:ph type="title"/>
          </p:nvPr>
        </p:nvSpPr>
        <p:spPr>
          <a:xfrm>
            <a:off x="841248" y="380891"/>
            <a:ext cx="10515600" cy="672105"/>
          </a:xfrm>
        </p:spPr>
        <p:txBody>
          <a:bodyPr/>
          <a:lstStyle>
            <a:lvl1pPr algn="l">
              <a:defRPr sz="4000" b="0">
                <a:solidFill>
                  <a:srgbClr val="000000"/>
                </a:solidFill>
              </a:defRPr>
            </a:lvl1pPr>
          </a:lstStyle>
          <a:p>
            <a:r>
              <a:rPr lang="en-US" dirty="0"/>
              <a:t>Click to edit Master title style</a:t>
            </a:r>
          </a:p>
        </p:txBody>
      </p:sp>
      <p:sp>
        <p:nvSpPr>
          <p:cNvPr id="16" name="Rounded Rectangle 15"/>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8971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84048"/>
            <a:ext cx="10515600" cy="672105"/>
          </a:xfrm>
        </p:spPr>
        <p:txBody>
          <a:bodyPr/>
          <a:lstStyle>
            <a:lvl1pPr algn="l">
              <a:defRPr sz="4000" b="0" i="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06761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Tree>
    <p:extLst>
      <p:ext uri="{BB962C8B-B14F-4D97-AF65-F5344CB8AC3E}">
        <p14:creationId xmlns:p14="http://schemas.microsoft.com/office/powerpoint/2010/main" val="140471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Tree>
    <p:extLst>
      <p:ext uri="{BB962C8B-B14F-4D97-AF65-F5344CB8AC3E}">
        <p14:creationId xmlns:p14="http://schemas.microsoft.com/office/powerpoint/2010/main" val="144559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Tree>
    <p:extLst>
      <p:ext uri="{BB962C8B-B14F-4D97-AF65-F5344CB8AC3E}">
        <p14:creationId xmlns:p14="http://schemas.microsoft.com/office/powerpoint/2010/main" val="586042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113656984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 id="2147483755" r:id="rId25"/>
    <p:sldLayoutId id="2147483756" r:id="rId26"/>
    <p:sldLayoutId id="2147483757" r:id="rId27"/>
    <p:sldLayoutId id="2147483758" r:id="rId28"/>
    <p:sldLayoutId id="2147483759" r:id="rId29"/>
    <p:sldLayoutId id="2147483760" r:id="rId30"/>
    <p:sldLayoutId id="2147483761" r:id="rId31"/>
    <p:sldLayoutId id="2147483762" r:id="rId32"/>
    <p:sldLayoutId id="2147483763" r:id="rId33"/>
    <p:sldLayoutId id="2147483764" r:id="rId34"/>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3</a:t>
            </a:r>
            <a:endParaRPr lang="en-IN" dirty="0"/>
          </a:p>
        </p:txBody>
      </p:sp>
      <p:sp>
        <p:nvSpPr>
          <p:cNvPr id="6" name="Text Placeholder 5"/>
          <p:cNvSpPr>
            <a:spLocks noGrp="1"/>
          </p:cNvSpPr>
          <p:nvPr>
            <p:ph type="body" sz="quarter" idx="11"/>
          </p:nvPr>
        </p:nvSpPr>
        <p:spPr/>
        <p:txBody>
          <a:bodyPr/>
          <a:lstStyle/>
          <a:p>
            <a:r>
              <a:rPr lang="en-IN" altLang="en-US" dirty="0" smtClean="0"/>
              <a:t>Differentiation Rules</a:t>
            </a:r>
            <a:endParaRPr lang="en-US" dirty="0"/>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607059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3.9</a:t>
            </a:r>
            <a:endParaRPr lang="en-IN" dirty="0"/>
          </a:p>
        </p:txBody>
      </p:sp>
      <p:sp>
        <p:nvSpPr>
          <p:cNvPr id="4" name="Text Placeholder 3"/>
          <p:cNvSpPr>
            <a:spLocks noGrp="1"/>
          </p:cNvSpPr>
          <p:nvPr>
            <p:ph type="body" sz="quarter" idx="11"/>
          </p:nvPr>
        </p:nvSpPr>
        <p:spPr/>
        <p:txBody>
          <a:bodyPr/>
          <a:lstStyle/>
          <a:p>
            <a:r>
              <a:rPr lang="en-US" dirty="0" smtClean="0"/>
              <a:t>Related Rates</a:t>
            </a:r>
            <a:endParaRPr lang="en-IN"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947061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FE76652-4680-49F1-A347-21FE83709070}"/>
              </a:ext>
            </a:extLst>
          </p:cNvPr>
          <p:cNvSpPr>
            <a:spLocks noGrp="1"/>
          </p:cNvSpPr>
          <p:nvPr>
            <p:ph type="body" sz="quarter" idx="15"/>
          </p:nvPr>
        </p:nvSpPr>
        <p:spPr>
          <a:xfrm>
            <a:off x="743576" y="1289684"/>
            <a:ext cx="10711543" cy="3964487"/>
          </a:xfrm>
        </p:spPr>
        <p:txBody>
          <a:bodyPr/>
          <a:lstStyle/>
          <a:p>
            <a:pPr>
              <a:lnSpc>
                <a:spcPct val="100000"/>
              </a:lnSpc>
              <a:spcAft>
                <a:spcPts val="600"/>
              </a:spcAft>
            </a:pPr>
            <a:r>
              <a:rPr lang="en-US" altLang="en-US" dirty="0"/>
              <a:t>If we are pumping air into a balloon, both the volume and the radius of the balloon are increasing and their rates of increase are related to each other.</a:t>
            </a:r>
          </a:p>
          <a:p>
            <a:pPr>
              <a:lnSpc>
                <a:spcPct val="100000"/>
              </a:lnSpc>
              <a:spcAft>
                <a:spcPts val="600"/>
              </a:spcAft>
            </a:pPr>
            <a:r>
              <a:rPr lang="en-US" altLang="en-US" dirty="0"/>
              <a:t>But it is much easier to measure directly the rate of increase of the volume than the rate of increase of the radius.</a:t>
            </a:r>
          </a:p>
          <a:p>
            <a:pPr>
              <a:lnSpc>
                <a:spcPct val="100000"/>
              </a:lnSpc>
              <a:spcAft>
                <a:spcPts val="600"/>
              </a:spcAft>
            </a:pPr>
            <a:r>
              <a:rPr lang="en-US" altLang="en-US" dirty="0"/>
              <a:t>In a related rates problem the idea is to compute the rate of change of one quantity in terms of the rate of change of another quantity (which may be more easily measured).</a:t>
            </a:r>
          </a:p>
          <a:p>
            <a:pPr>
              <a:lnSpc>
                <a:spcPct val="100000"/>
              </a:lnSpc>
              <a:spcAft>
                <a:spcPts val="600"/>
              </a:spcAft>
            </a:pPr>
            <a:r>
              <a:rPr lang="en-US" altLang="en-US" dirty="0"/>
              <a:t>The procedure is to find an equation that relates the two quantities and then use the Chain Rule to differentiate both sides with respect to time.</a:t>
            </a:r>
          </a:p>
        </p:txBody>
      </p:sp>
      <p:sp>
        <p:nvSpPr>
          <p:cNvPr id="2" name="Title 1">
            <a:extLst>
              <a:ext uri="{FF2B5EF4-FFF2-40B4-BE49-F238E27FC236}">
                <a16:creationId xmlns:a16="http://schemas.microsoft.com/office/drawing/2014/main" xmlns="" id="{F5F06881-D7A3-44AB-94C6-A41B2A0A01AC}"/>
              </a:ext>
            </a:extLst>
          </p:cNvPr>
          <p:cNvSpPr>
            <a:spLocks noGrp="1"/>
          </p:cNvSpPr>
          <p:nvPr>
            <p:ph type="title"/>
          </p:nvPr>
        </p:nvSpPr>
        <p:spPr/>
        <p:txBody>
          <a:bodyPr/>
          <a:lstStyle/>
          <a:p>
            <a:r>
              <a:rPr lang="en-US" altLang="en-US" dirty="0"/>
              <a:t>Related Rates</a:t>
            </a:r>
            <a:endParaRPr lang="en-IN" dirty="0"/>
          </a:p>
        </p:txBody>
      </p:sp>
    </p:spTree>
    <p:extLst>
      <p:ext uri="{BB962C8B-B14F-4D97-AF65-F5344CB8AC3E}">
        <p14:creationId xmlns:p14="http://schemas.microsoft.com/office/powerpoint/2010/main" val="1226272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2C457A-5C24-468D-AA89-41ECA98587F7}"/>
              </a:ext>
            </a:extLst>
          </p:cNvPr>
          <p:cNvSpPr>
            <a:spLocks noGrp="1"/>
          </p:cNvSpPr>
          <p:nvPr>
            <p:ph type="title"/>
          </p:nvPr>
        </p:nvSpPr>
        <p:spPr/>
        <p:txBody>
          <a:bodyPr/>
          <a:lstStyle/>
          <a:p>
            <a:r>
              <a:rPr lang="en-US" altLang="en-US" dirty="0"/>
              <a:t>Example 1</a:t>
            </a:r>
            <a:endParaRPr lang="en-IN" dirty="0"/>
          </a:p>
        </p:txBody>
      </p:sp>
      <p:sp>
        <p:nvSpPr>
          <p:cNvPr id="3" name="Content Placeholder 2">
            <a:extLst>
              <a:ext uri="{FF2B5EF4-FFF2-40B4-BE49-F238E27FC236}">
                <a16:creationId xmlns:a16="http://schemas.microsoft.com/office/drawing/2014/main" xmlns="" id="{702C1C64-6EAF-44A0-BBDB-F026C30FCF4D}"/>
              </a:ext>
            </a:extLst>
          </p:cNvPr>
          <p:cNvSpPr>
            <a:spLocks noGrp="1"/>
          </p:cNvSpPr>
          <p:nvPr>
            <p:ph sz="quarter" idx="23"/>
          </p:nvPr>
        </p:nvSpPr>
        <p:spPr>
          <a:xfrm>
            <a:off x="736600" y="1289050"/>
            <a:ext cx="10718800" cy="260350"/>
          </a:xfrm>
        </p:spPr>
        <p:txBody>
          <a:bodyPr/>
          <a:lstStyle/>
          <a:p>
            <a:pPr>
              <a:lnSpc>
                <a:spcPct val="100000"/>
              </a:lnSpc>
              <a:spcAft>
                <a:spcPts val="600"/>
              </a:spcAft>
            </a:pPr>
            <a:r>
              <a:rPr lang="en-US" altLang="en-US" dirty="0"/>
              <a:t>Air is being pumped into a spherical balloon so that its volume increases at a</a:t>
            </a:r>
            <a:endParaRPr lang="en-IN" dirty="0"/>
          </a:p>
        </p:txBody>
      </p:sp>
      <p:sp>
        <p:nvSpPr>
          <p:cNvPr id="4" name="Content Placeholder 3">
            <a:extLst>
              <a:ext uri="{FF2B5EF4-FFF2-40B4-BE49-F238E27FC236}">
                <a16:creationId xmlns:a16="http://schemas.microsoft.com/office/drawing/2014/main" xmlns="" id="{7FF1AEC2-47EC-421B-8787-AE69993B988C}"/>
              </a:ext>
            </a:extLst>
          </p:cNvPr>
          <p:cNvSpPr>
            <a:spLocks noGrp="1"/>
          </p:cNvSpPr>
          <p:nvPr>
            <p:ph sz="quarter" idx="24"/>
          </p:nvPr>
        </p:nvSpPr>
        <p:spPr>
          <a:xfrm>
            <a:off x="736600" y="1776690"/>
            <a:ext cx="951523" cy="301756"/>
          </a:xfrm>
        </p:spPr>
        <p:txBody>
          <a:bodyPr/>
          <a:lstStyle/>
          <a:p>
            <a:r>
              <a:rPr lang="en-US" altLang="en-US" dirty="0"/>
              <a:t>rate of</a:t>
            </a:r>
            <a:endParaRPr lang="en-IN" dirty="0"/>
          </a:p>
        </p:txBody>
      </p:sp>
      <p:graphicFrame>
        <p:nvGraphicFramePr>
          <p:cNvPr id="12" name="Content Placeholder 11" descr="100 cubic centimeters per second.">
            <a:extLst>
              <a:ext uri="{FF2B5EF4-FFF2-40B4-BE49-F238E27FC236}">
                <a16:creationId xmlns:a16="http://schemas.microsoft.com/office/drawing/2014/main" xmlns="" id="{A957458C-05C3-42D0-8EA3-24826E6F14FC}"/>
              </a:ext>
            </a:extLst>
          </p:cNvPr>
          <p:cNvGraphicFramePr>
            <a:graphicFrameLocks noGrp="1" noChangeAspect="1"/>
          </p:cNvGraphicFramePr>
          <p:nvPr>
            <p:ph sz="quarter" idx="25"/>
            <p:extLst>
              <p:ext uri="{D42A27DB-BD31-4B8C-83A1-F6EECF244321}">
                <p14:modId xmlns:p14="http://schemas.microsoft.com/office/powerpoint/2010/main" val="881371490"/>
              </p:ext>
            </p:extLst>
          </p:nvPr>
        </p:nvGraphicFramePr>
        <p:xfrm>
          <a:off x="1725613" y="1735138"/>
          <a:ext cx="1393825" cy="401637"/>
        </p:xfrm>
        <a:graphic>
          <a:graphicData uri="http://schemas.openxmlformats.org/presentationml/2006/ole">
            <mc:AlternateContent xmlns:mc="http://schemas.openxmlformats.org/markup-compatibility/2006">
              <mc:Choice xmlns:v="urn:schemas-microsoft-com:vml" Requires="v">
                <p:oleObj spid="_x0000_s542796" name="Equation" r:id="rId3" imgW="1409400" imgH="406080" progId="Equation.DSMT4">
                  <p:embed/>
                </p:oleObj>
              </mc:Choice>
              <mc:Fallback>
                <p:oleObj name="Equation" r:id="rId3" imgW="1409400" imgH="406080" progId="Equation.DSMT4">
                  <p:embed/>
                  <p:pic>
                    <p:nvPicPr>
                      <p:cNvPr id="0" name="Picture 70" descr="100 cm^3/S"/>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613" y="1735138"/>
                        <a:ext cx="1393825"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xmlns="" id="{4A480830-271C-4EFC-BC59-D7B25C3C968A}"/>
              </a:ext>
            </a:extLst>
          </p:cNvPr>
          <p:cNvSpPr>
            <a:spLocks noGrp="1"/>
          </p:cNvSpPr>
          <p:nvPr>
            <p:ph sz="quarter" idx="26"/>
          </p:nvPr>
        </p:nvSpPr>
        <p:spPr>
          <a:xfrm>
            <a:off x="3248546" y="1776691"/>
            <a:ext cx="8297288" cy="301756"/>
          </a:xfrm>
        </p:spPr>
        <p:txBody>
          <a:bodyPr/>
          <a:lstStyle/>
          <a:p>
            <a:r>
              <a:rPr lang="en-US" altLang="en-US" dirty="0"/>
              <a:t>How fast is the radius of the balloon increasing when the</a:t>
            </a:r>
            <a:endParaRPr lang="en-IN" dirty="0"/>
          </a:p>
        </p:txBody>
      </p:sp>
      <p:sp>
        <p:nvSpPr>
          <p:cNvPr id="7" name="Content Placeholder 6">
            <a:extLst>
              <a:ext uri="{FF2B5EF4-FFF2-40B4-BE49-F238E27FC236}">
                <a16:creationId xmlns:a16="http://schemas.microsoft.com/office/drawing/2014/main" xmlns="" id="{3F6A222E-93EF-42F3-B068-F6224997783E}"/>
              </a:ext>
            </a:extLst>
          </p:cNvPr>
          <p:cNvSpPr>
            <a:spLocks noGrp="1"/>
          </p:cNvSpPr>
          <p:nvPr>
            <p:ph sz="quarter" idx="27"/>
          </p:nvPr>
        </p:nvSpPr>
        <p:spPr>
          <a:xfrm>
            <a:off x="736600" y="2197266"/>
            <a:ext cx="6849905" cy="2143622"/>
          </a:xfrm>
        </p:spPr>
        <p:txBody>
          <a:bodyPr/>
          <a:lstStyle/>
          <a:p>
            <a:pPr>
              <a:spcAft>
                <a:spcPts val="600"/>
              </a:spcAft>
            </a:pPr>
            <a:r>
              <a:rPr lang="en-US" altLang="en-US" dirty="0"/>
              <a:t>diameter is 50 cm?</a:t>
            </a:r>
          </a:p>
          <a:p>
            <a:pPr>
              <a:spcAft>
                <a:spcPts val="600"/>
              </a:spcAft>
            </a:pPr>
            <a:r>
              <a:rPr lang="en-US" altLang="en-US" dirty="0">
                <a:solidFill>
                  <a:srgbClr val="0079C2"/>
                </a:solidFill>
              </a:rPr>
              <a:t>Solution:</a:t>
            </a:r>
          </a:p>
          <a:p>
            <a:pPr>
              <a:spcAft>
                <a:spcPts val="600"/>
              </a:spcAft>
            </a:pPr>
            <a:r>
              <a:rPr lang="en-US" altLang="en-US" dirty="0"/>
              <a:t>We start by identifying two things:</a:t>
            </a:r>
          </a:p>
          <a:p>
            <a:pPr marL="573088">
              <a:spcAft>
                <a:spcPts val="600"/>
              </a:spcAft>
            </a:pPr>
            <a:r>
              <a:rPr lang="en-US" altLang="en-US" dirty="0"/>
              <a:t>the </a:t>
            </a:r>
            <a:r>
              <a:rPr lang="en-US" altLang="en-US" i="1" dirty="0"/>
              <a:t>given information:</a:t>
            </a:r>
          </a:p>
          <a:p>
            <a:pPr marL="1195388">
              <a:spcAft>
                <a:spcPts val="600"/>
              </a:spcAft>
            </a:pPr>
            <a:r>
              <a:rPr lang="en-US" altLang="en-US" dirty="0"/>
              <a:t>the rate of increase of the volume of air is</a:t>
            </a:r>
            <a:endParaRPr lang="en-IN" dirty="0"/>
          </a:p>
        </p:txBody>
      </p:sp>
      <p:graphicFrame>
        <p:nvGraphicFramePr>
          <p:cNvPr id="14" name="Content Placeholder 13" descr="100 cubic centimeters per second">
            <a:extLst>
              <a:ext uri="{FF2B5EF4-FFF2-40B4-BE49-F238E27FC236}">
                <a16:creationId xmlns:a16="http://schemas.microsoft.com/office/drawing/2014/main" xmlns="" id="{0746C575-E461-45C1-8B8D-677C601A35BD}"/>
              </a:ext>
            </a:extLst>
          </p:cNvPr>
          <p:cNvGraphicFramePr>
            <a:graphicFrameLocks noGrp="1" noChangeAspect="1"/>
          </p:cNvGraphicFramePr>
          <p:nvPr>
            <p:ph sz="quarter" idx="28"/>
            <p:extLst>
              <p:ext uri="{D42A27DB-BD31-4B8C-83A1-F6EECF244321}">
                <p14:modId xmlns:p14="http://schemas.microsoft.com/office/powerpoint/2010/main" val="2391570773"/>
              </p:ext>
            </p:extLst>
          </p:nvPr>
        </p:nvGraphicFramePr>
        <p:xfrm>
          <a:off x="7650163" y="4279673"/>
          <a:ext cx="1524000" cy="342900"/>
        </p:xfrm>
        <a:graphic>
          <a:graphicData uri="http://schemas.openxmlformats.org/presentationml/2006/ole">
            <mc:AlternateContent xmlns:mc="http://schemas.openxmlformats.org/markup-compatibility/2006">
              <mc:Choice xmlns:v="urn:schemas-microsoft-com:vml" Requires="v">
                <p:oleObj spid="_x0000_s542797" name="Equation" r:id="rId5" imgW="1523880" imgH="342720" progId="Equation.DSMT4">
                  <p:embed/>
                </p:oleObj>
              </mc:Choice>
              <mc:Fallback>
                <p:oleObj name="Equation" r:id="rId5" imgW="1523880" imgH="342720" progId="Equation.DSMT4">
                  <p:embed/>
                  <p:pic>
                    <p:nvPicPr>
                      <p:cNvPr id="0" name="Picture 71" descr="100 cm^3/S"/>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0163" y="4279673"/>
                        <a:ext cx="15240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a16="http://schemas.microsoft.com/office/drawing/2014/main" xmlns="" id="{04DD7A5D-40FF-4FE3-B7BE-BFA25CA2875D}"/>
              </a:ext>
            </a:extLst>
          </p:cNvPr>
          <p:cNvSpPr>
            <a:spLocks noGrp="1"/>
          </p:cNvSpPr>
          <p:nvPr>
            <p:ph sz="quarter" idx="29"/>
          </p:nvPr>
        </p:nvSpPr>
        <p:spPr>
          <a:xfrm>
            <a:off x="1337893" y="4815336"/>
            <a:ext cx="2468200" cy="342900"/>
          </a:xfrm>
        </p:spPr>
        <p:txBody>
          <a:bodyPr/>
          <a:lstStyle/>
          <a:p>
            <a:r>
              <a:rPr lang="en-US" altLang="en-US" dirty="0"/>
              <a:t>and the </a:t>
            </a:r>
            <a:r>
              <a:rPr lang="en-US" altLang="en-US" i="1" dirty="0"/>
              <a:t>unknown:</a:t>
            </a:r>
            <a:endParaRPr lang="en-IN" dirty="0"/>
          </a:p>
        </p:txBody>
      </p:sp>
      <p:sp>
        <p:nvSpPr>
          <p:cNvPr id="10" name="Content Placeholder 9">
            <a:extLst>
              <a:ext uri="{FF2B5EF4-FFF2-40B4-BE49-F238E27FC236}">
                <a16:creationId xmlns:a16="http://schemas.microsoft.com/office/drawing/2014/main" xmlns="" id="{7B15105E-9221-4442-904C-868362AE1478}"/>
              </a:ext>
            </a:extLst>
          </p:cNvPr>
          <p:cNvSpPr>
            <a:spLocks noGrp="1"/>
          </p:cNvSpPr>
          <p:nvPr>
            <p:ph sz="quarter" idx="30"/>
          </p:nvPr>
        </p:nvSpPr>
        <p:spPr>
          <a:xfrm>
            <a:off x="1929280" y="5215924"/>
            <a:ext cx="9596455" cy="342043"/>
          </a:xfrm>
        </p:spPr>
        <p:txBody>
          <a:bodyPr/>
          <a:lstStyle/>
          <a:p>
            <a:r>
              <a:rPr lang="en-US" altLang="en-US" dirty="0"/>
              <a:t>the rate of increase of the radius when the diameter is 50 cm</a:t>
            </a:r>
          </a:p>
        </p:txBody>
      </p:sp>
    </p:spTree>
    <p:extLst>
      <p:ext uri="{BB962C8B-B14F-4D97-AF65-F5344CB8AC3E}">
        <p14:creationId xmlns:p14="http://schemas.microsoft.com/office/powerpoint/2010/main" val="1712607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84A2A-53A4-4ACB-B72A-63D1CD05FFEB}"/>
              </a:ext>
            </a:extLst>
          </p:cNvPr>
          <p:cNvSpPr>
            <a:spLocks noGrp="1"/>
          </p:cNvSpPr>
          <p:nvPr>
            <p:ph type="title"/>
          </p:nvPr>
        </p:nvSpPr>
        <p:spPr/>
        <p:txBody>
          <a:bodyPr/>
          <a:lstStyle/>
          <a:p>
            <a:r>
              <a:rPr lang="en-US" altLang="en-US" dirty="0"/>
              <a:t>Example 1 – Solution</a:t>
            </a:r>
            <a:r>
              <a:rPr lang="en-US" altLang="en-US" i="1" dirty="0"/>
              <a:t> </a:t>
            </a:r>
            <a:r>
              <a:rPr lang="en-US" altLang="en-US" b="0" dirty="0"/>
              <a:t>(1 of 4)</a:t>
            </a:r>
            <a:endParaRPr lang="en-IN" b="0" dirty="0"/>
          </a:p>
        </p:txBody>
      </p:sp>
      <p:sp>
        <p:nvSpPr>
          <p:cNvPr id="3" name="Content Placeholder 2">
            <a:extLst>
              <a:ext uri="{FF2B5EF4-FFF2-40B4-BE49-F238E27FC236}">
                <a16:creationId xmlns:a16="http://schemas.microsoft.com/office/drawing/2014/main" xmlns="" id="{D281BC2E-5193-4F9F-904B-6EC6C7E9D085}"/>
              </a:ext>
            </a:extLst>
          </p:cNvPr>
          <p:cNvSpPr>
            <a:spLocks noGrp="1"/>
          </p:cNvSpPr>
          <p:nvPr>
            <p:ph sz="quarter" idx="23"/>
          </p:nvPr>
        </p:nvSpPr>
        <p:spPr>
          <a:xfrm>
            <a:off x="736600" y="1289049"/>
            <a:ext cx="9654309" cy="2358695"/>
          </a:xfrm>
        </p:spPr>
        <p:txBody>
          <a:bodyPr/>
          <a:lstStyle/>
          <a:p>
            <a:pPr>
              <a:lnSpc>
                <a:spcPct val="100000"/>
              </a:lnSpc>
              <a:spcAft>
                <a:spcPts val="600"/>
              </a:spcAft>
            </a:pPr>
            <a:r>
              <a:rPr lang="en-US" altLang="en-US" dirty="0" smtClean="0"/>
              <a:t>In order to express these quantities mathematically, we introduce some suggestive </a:t>
            </a:r>
            <a:r>
              <a:rPr lang="en-US" altLang="en-US" i="1" dirty="0" smtClean="0"/>
              <a:t>notation</a:t>
            </a:r>
            <a:r>
              <a:rPr lang="en-US" altLang="en-US" dirty="0" smtClean="0"/>
              <a:t>:</a:t>
            </a:r>
          </a:p>
          <a:p>
            <a:pPr>
              <a:lnSpc>
                <a:spcPct val="100000"/>
              </a:lnSpc>
              <a:spcAft>
                <a:spcPts val="600"/>
              </a:spcAft>
            </a:pPr>
            <a:r>
              <a:rPr lang="en-US" altLang="en-US" dirty="0" smtClean="0"/>
              <a:t>Let </a:t>
            </a:r>
            <a:r>
              <a:rPr lang="en-US" altLang="en-US" i="1" dirty="0" smtClean="0"/>
              <a:t>V </a:t>
            </a:r>
            <a:r>
              <a:rPr lang="en-US" altLang="en-US" dirty="0" smtClean="0"/>
              <a:t>be the volume of the balloon and let </a:t>
            </a:r>
            <a:r>
              <a:rPr lang="en-US" altLang="en-US" i="1" dirty="0" smtClean="0"/>
              <a:t>r </a:t>
            </a:r>
            <a:r>
              <a:rPr lang="en-US" altLang="en-US" dirty="0" smtClean="0"/>
              <a:t>be its radius.</a:t>
            </a:r>
          </a:p>
          <a:p>
            <a:pPr>
              <a:lnSpc>
                <a:spcPct val="100000"/>
              </a:lnSpc>
              <a:spcAft>
                <a:spcPts val="600"/>
              </a:spcAft>
            </a:pPr>
            <a:r>
              <a:rPr lang="en-US" altLang="en-US" dirty="0" smtClean="0"/>
              <a:t>The key thing to remember is that rates of change are derivatives. In this problem, the volume and the radius are both functions of the time </a:t>
            </a:r>
            <a:r>
              <a:rPr lang="en-US" altLang="en-US" i="1" dirty="0" smtClean="0"/>
              <a:t>t</a:t>
            </a:r>
            <a:r>
              <a:rPr lang="en-US" altLang="en-US" dirty="0" smtClean="0"/>
              <a:t>.</a:t>
            </a:r>
          </a:p>
          <a:p>
            <a:pPr>
              <a:lnSpc>
                <a:spcPct val="100000"/>
              </a:lnSpc>
              <a:spcAft>
                <a:spcPts val="600"/>
              </a:spcAft>
            </a:pPr>
            <a:r>
              <a:rPr lang="en-US" altLang="en-US" dirty="0" smtClean="0"/>
              <a:t>The rate of increase of the volume with respect to time is the derivative</a:t>
            </a:r>
            <a:endParaRPr lang="en-IN" dirty="0"/>
          </a:p>
        </p:txBody>
      </p:sp>
      <p:graphicFrame>
        <p:nvGraphicFramePr>
          <p:cNvPr id="12" name="Content Placeholder 11" descr="(d V)∕(d t),">
            <a:extLst>
              <a:ext uri="{FF2B5EF4-FFF2-40B4-BE49-F238E27FC236}">
                <a16:creationId xmlns:a16="http://schemas.microsoft.com/office/drawing/2014/main" xmlns="" id="{7562374E-791D-4DB4-B7A8-12C1D0E9603A}"/>
              </a:ext>
            </a:extLst>
          </p:cNvPr>
          <p:cNvGraphicFramePr>
            <a:graphicFrameLocks noGrp="1" noChangeAspect="1"/>
          </p:cNvGraphicFramePr>
          <p:nvPr>
            <p:ph sz="quarter" idx="24"/>
            <p:extLst>
              <p:ext uri="{D42A27DB-BD31-4B8C-83A1-F6EECF244321}">
                <p14:modId xmlns:p14="http://schemas.microsoft.com/office/powerpoint/2010/main" val="2013716821"/>
              </p:ext>
            </p:extLst>
          </p:nvPr>
        </p:nvGraphicFramePr>
        <p:xfrm>
          <a:off x="10419937" y="3625057"/>
          <a:ext cx="494318" cy="622841"/>
        </p:xfrm>
        <a:graphic>
          <a:graphicData uri="http://schemas.openxmlformats.org/presentationml/2006/ole">
            <mc:AlternateContent xmlns:mc="http://schemas.openxmlformats.org/markup-compatibility/2006">
              <mc:Choice xmlns:v="urn:schemas-microsoft-com:vml" Requires="v">
                <p:oleObj spid="_x0000_s543816" name="Equation" r:id="rId3" imgW="583920" imgH="736560" progId="Equation.DSMT4">
                  <p:embed/>
                </p:oleObj>
              </mc:Choice>
              <mc:Fallback>
                <p:oleObj name="Equation" r:id="rId3" imgW="583920" imgH="736560" progId="Equation.DSMT4">
                  <p:embed/>
                  <p:pic>
                    <p:nvPicPr>
                      <p:cNvPr id="0" name="Picture 66" descr="(dV)/(dt)&#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9937" y="3625057"/>
                        <a:ext cx="494318" cy="6228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C60571D8-FA6A-48FB-86AE-E64EE33476E7}"/>
              </a:ext>
            </a:extLst>
          </p:cNvPr>
          <p:cNvSpPr>
            <a:spLocks noGrp="1"/>
          </p:cNvSpPr>
          <p:nvPr>
            <p:ph sz="quarter" idx="25"/>
          </p:nvPr>
        </p:nvSpPr>
        <p:spPr>
          <a:xfrm>
            <a:off x="736600" y="4320469"/>
            <a:ext cx="5359400" cy="364129"/>
          </a:xfrm>
        </p:spPr>
        <p:txBody>
          <a:bodyPr/>
          <a:lstStyle/>
          <a:p>
            <a:r>
              <a:rPr lang="en-US" altLang="en-US" dirty="0" smtClean="0"/>
              <a:t>and the rate of increase of the radius is</a:t>
            </a:r>
            <a:endParaRPr lang="en-IN" dirty="0"/>
          </a:p>
        </p:txBody>
      </p:sp>
      <p:graphicFrame>
        <p:nvGraphicFramePr>
          <p:cNvPr id="14" name="Content Placeholder 13" descr="(d r)∕(d t).">
            <a:extLst>
              <a:ext uri="{FF2B5EF4-FFF2-40B4-BE49-F238E27FC236}">
                <a16:creationId xmlns:a16="http://schemas.microsoft.com/office/drawing/2014/main" xmlns="" id="{C295733B-3A89-48DE-802C-90AC7FA2356C}"/>
              </a:ext>
            </a:extLst>
          </p:cNvPr>
          <p:cNvGraphicFramePr>
            <a:graphicFrameLocks noGrp="1" noChangeAspect="1"/>
          </p:cNvGraphicFramePr>
          <p:nvPr>
            <p:ph sz="quarter" idx="26"/>
            <p:extLst>
              <p:ext uri="{D42A27DB-BD31-4B8C-83A1-F6EECF244321}">
                <p14:modId xmlns:p14="http://schemas.microsoft.com/office/powerpoint/2010/main" val="1715592088"/>
              </p:ext>
            </p:extLst>
          </p:nvPr>
        </p:nvGraphicFramePr>
        <p:xfrm>
          <a:off x="6125028" y="4146301"/>
          <a:ext cx="448988" cy="686951"/>
        </p:xfrm>
        <a:graphic>
          <a:graphicData uri="http://schemas.openxmlformats.org/presentationml/2006/ole">
            <mc:AlternateContent xmlns:mc="http://schemas.openxmlformats.org/markup-compatibility/2006">
              <mc:Choice xmlns:v="urn:schemas-microsoft-com:vml" Requires="v">
                <p:oleObj spid="_x0000_s543817" name="Equation" r:id="rId5" imgW="482400" imgH="736560" progId="Equation.DSMT4">
                  <p:embed/>
                </p:oleObj>
              </mc:Choice>
              <mc:Fallback>
                <p:oleObj name="Equation" r:id="rId5" imgW="482400" imgH="736560" progId="Equation.DSMT4">
                  <p:embed/>
                  <p:pic>
                    <p:nvPicPr>
                      <p:cNvPr id="0" name="Picture 67" descr="(dr)/(dt)&#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028" y="4146301"/>
                        <a:ext cx="448988" cy="6869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9729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566011-FAD8-4589-8086-CA558C1C3E1B}"/>
              </a:ext>
            </a:extLst>
          </p:cNvPr>
          <p:cNvSpPr>
            <a:spLocks noGrp="1"/>
          </p:cNvSpPr>
          <p:nvPr>
            <p:ph type="title"/>
          </p:nvPr>
        </p:nvSpPr>
        <p:spPr/>
        <p:txBody>
          <a:bodyPr/>
          <a:lstStyle/>
          <a:p>
            <a:r>
              <a:rPr lang="en-US" altLang="en-US" dirty="0"/>
              <a:t>Example 1 – Solution</a:t>
            </a:r>
            <a:r>
              <a:rPr lang="en-US" altLang="en-US" i="1" dirty="0"/>
              <a:t> </a:t>
            </a:r>
            <a:r>
              <a:rPr lang="en-US" altLang="en-US" b="0" dirty="0"/>
              <a:t>(2 of 4)</a:t>
            </a:r>
            <a:endParaRPr lang="en-IN" dirty="0"/>
          </a:p>
        </p:txBody>
      </p:sp>
      <p:sp>
        <p:nvSpPr>
          <p:cNvPr id="3" name="Content Placeholder 2">
            <a:extLst>
              <a:ext uri="{FF2B5EF4-FFF2-40B4-BE49-F238E27FC236}">
                <a16:creationId xmlns:a16="http://schemas.microsoft.com/office/drawing/2014/main" xmlns="" id="{567C1493-1828-4D63-B9FE-B9BACBFF09A6}"/>
              </a:ext>
            </a:extLst>
          </p:cNvPr>
          <p:cNvSpPr>
            <a:spLocks noGrp="1"/>
          </p:cNvSpPr>
          <p:nvPr>
            <p:ph sz="quarter" idx="23"/>
          </p:nvPr>
        </p:nvSpPr>
        <p:spPr/>
        <p:txBody>
          <a:bodyPr/>
          <a:lstStyle/>
          <a:p>
            <a:pPr>
              <a:lnSpc>
                <a:spcPct val="100000"/>
              </a:lnSpc>
              <a:spcAft>
                <a:spcPts val="600"/>
              </a:spcAft>
            </a:pPr>
            <a:r>
              <a:rPr lang="en-US" altLang="en-US" dirty="0"/>
              <a:t>We can therefore restate the given and the unknown as follows:</a:t>
            </a:r>
            <a:endParaRPr lang="en-IN" dirty="0"/>
          </a:p>
        </p:txBody>
      </p:sp>
      <p:graphicFrame>
        <p:nvGraphicFramePr>
          <p:cNvPr id="12" name="Content Placeholder 11" descr="Given: (d V)∕(d t) = 100 cubic centimeters per second&#10;unknown: (d r)∕(d t) when r = 25 centimeters">
            <a:extLst>
              <a:ext uri="{FF2B5EF4-FFF2-40B4-BE49-F238E27FC236}">
                <a16:creationId xmlns:a16="http://schemas.microsoft.com/office/drawing/2014/main" xmlns="" id="{62CEEFA7-2825-49C6-9E4D-48C1FC712927}"/>
              </a:ext>
            </a:extLst>
          </p:cNvPr>
          <p:cNvGraphicFramePr>
            <a:graphicFrameLocks noGrp="1" noChangeAspect="1"/>
          </p:cNvGraphicFramePr>
          <p:nvPr>
            <p:ph sz="quarter" idx="24"/>
            <p:extLst>
              <p:ext uri="{D42A27DB-BD31-4B8C-83A1-F6EECF244321}">
                <p14:modId xmlns:p14="http://schemas.microsoft.com/office/powerpoint/2010/main" val="831956565"/>
              </p:ext>
            </p:extLst>
          </p:nvPr>
        </p:nvGraphicFramePr>
        <p:xfrm>
          <a:off x="3895725" y="1857375"/>
          <a:ext cx="4029075" cy="1441806"/>
        </p:xfrm>
        <a:graphic>
          <a:graphicData uri="http://schemas.openxmlformats.org/presentationml/2006/ole">
            <mc:AlternateContent xmlns:mc="http://schemas.openxmlformats.org/markup-compatibility/2006">
              <mc:Choice xmlns:v="urn:schemas-microsoft-com:vml" Requires="v">
                <p:oleObj spid="_x0000_s544866" name="Equation" r:id="rId3" imgW="4330440" imgH="1549080" progId="Equation.DSMT4">
                  <p:embed/>
                </p:oleObj>
              </mc:Choice>
              <mc:Fallback>
                <p:oleObj name="Equation" r:id="rId3" imgW="4330440" imgH="1549080" progId="Equation.DSMT4">
                  <p:embed/>
                  <p:pic>
                    <p:nvPicPr>
                      <p:cNvPr id="0" name="Picture 89" descr="Given: (dV/dt) = 100 cm^3/s&#10;unknown: (dr/dt) when r = 25 cm"/>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5725" y="1857375"/>
                        <a:ext cx="4029075" cy="14418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DE11021D-E3E4-4B45-A297-15D9C085C548}"/>
              </a:ext>
            </a:extLst>
          </p:cNvPr>
          <p:cNvSpPr>
            <a:spLocks noGrp="1"/>
          </p:cNvSpPr>
          <p:nvPr>
            <p:ph sz="quarter" idx="25"/>
          </p:nvPr>
        </p:nvSpPr>
        <p:spPr>
          <a:xfrm>
            <a:off x="736600" y="3836258"/>
            <a:ext cx="2630055" cy="324300"/>
          </a:xfrm>
        </p:spPr>
        <p:txBody>
          <a:bodyPr/>
          <a:lstStyle/>
          <a:p>
            <a:r>
              <a:rPr lang="en-US" altLang="en-US" dirty="0"/>
              <a:t>In order to connect</a:t>
            </a:r>
            <a:endParaRPr lang="en-IN" dirty="0"/>
          </a:p>
        </p:txBody>
      </p:sp>
      <p:graphicFrame>
        <p:nvGraphicFramePr>
          <p:cNvPr id="14" name="Content Placeholder 13" descr="(d V)∕(d t) and (d r)∕(d t),">
            <a:extLst>
              <a:ext uri="{FF2B5EF4-FFF2-40B4-BE49-F238E27FC236}">
                <a16:creationId xmlns:a16="http://schemas.microsoft.com/office/drawing/2014/main" xmlns="" id="{B8DFB4C9-F755-416E-A87C-9F66ADC8E02A}"/>
              </a:ext>
            </a:extLst>
          </p:cNvPr>
          <p:cNvGraphicFramePr>
            <a:graphicFrameLocks noGrp="1" noChangeAspect="1"/>
          </p:cNvGraphicFramePr>
          <p:nvPr>
            <p:ph sz="quarter" idx="26"/>
            <p:extLst>
              <p:ext uri="{D42A27DB-BD31-4B8C-83A1-F6EECF244321}">
                <p14:modId xmlns:p14="http://schemas.microsoft.com/office/powerpoint/2010/main" val="1872453682"/>
              </p:ext>
            </p:extLst>
          </p:nvPr>
        </p:nvGraphicFramePr>
        <p:xfrm>
          <a:off x="3411538" y="3648075"/>
          <a:ext cx="1606550" cy="690563"/>
        </p:xfrm>
        <a:graphic>
          <a:graphicData uri="http://schemas.openxmlformats.org/presentationml/2006/ole">
            <mc:AlternateContent xmlns:mc="http://schemas.openxmlformats.org/markup-compatibility/2006">
              <mc:Choice xmlns:v="urn:schemas-microsoft-com:vml" Requires="v">
                <p:oleObj spid="_x0000_s544867" name="Equation" r:id="rId5" imgW="1714320" imgH="736560" progId="Equation.DSMT4">
                  <p:embed/>
                </p:oleObj>
              </mc:Choice>
              <mc:Fallback>
                <p:oleObj name="Equation" r:id="rId5" imgW="1714320" imgH="736560" progId="Equation.DSMT4">
                  <p:embed/>
                  <p:pic>
                    <p:nvPicPr>
                      <p:cNvPr id="0" name="Picture 90" descr="(dV/dt) and (dr/dt)"/>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538" y="3648075"/>
                        <a:ext cx="1606550" cy="69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0C04DFF7-CEB9-4D38-B3E1-5DAF8A928043}"/>
              </a:ext>
            </a:extLst>
          </p:cNvPr>
          <p:cNvSpPr>
            <a:spLocks noGrp="1"/>
          </p:cNvSpPr>
          <p:nvPr>
            <p:ph sz="quarter" idx="27"/>
          </p:nvPr>
        </p:nvSpPr>
        <p:spPr>
          <a:xfrm>
            <a:off x="5153892" y="3836258"/>
            <a:ext cx="6301508" cy="324300"/>
          </a:xfrm>
        </p:spPr>
        <p:txBody>
          <a:bodyPr/>
          <a:lstStyle/>
          <a:p>
            <a:r>
              <a:rPr lang="en-US" altLang="en-US" dirty="0"/>
              <a:t>we first relate </a:t>
            </a:r>
            <a:r>
              <a:rPr lang="en-US" altLang="en-US" i="1" dirty="0"/>
              <a:t>V </a:t>
            </a:r>
            <a:r>
              <a:rPr lang="en-US" altLang="en-US" dirty="0"/>
              <a:t>and </a:t>
            </a:r>
            <a:r>
              <a:rPr lang="en-US" altLang="en-US" i="1" dirty="0"/>
              <a:t>r</a:t>
            </a:r>
            <a:r>
              <a:rPr lang="en-US" altLang="en-US" dirty="0"/>
              <a:t> by the formula for the</a:t>
            </a:r>
            <a:endParaRPr lang="en-IN" dirty="0"/>
          </a:p>
        </p:txBody>
      </p:sp>
      <p:sp>
        <p:nvSpPr>
          <p:cNvPr id="8" name="Content Placeholder 7">
            <a:extLst>
              <a:ext uri="{FF2B5EF4-FFF2-40B4-BE49-F238E27FC236}">
                <a16:creationId xmlns:a16="http://schemas.microsoft.com/office/drawing/2014/main" xmlns="" id="{CAD11505-624F-45F0-9F4B-84FC7CA68169}"/>
              </a:ext>
            </a:extLst>
          </p:cNvPr>
          <p:cNvSpPr>
            <a:spLocks noGrp="1"/>
          </p:cNvSpPr>
          <p:nvPr>
            <p:ph sz="quarter" idx="28"/>
          </p:nvPr>
        </p:nvSpPr>
        <p:spPr>
          <a:xfrm>
            <a:off x="736600" y="4425474"/>
            <a:ext cx="10712450" cy="378147"/>
          </a:xfrm>
        </p:spPr>
        <p:txBody>
          <a:bodyPr/>
          <a:lstStyle/>
          <a:p>
            <a:r>
              <a:rPr lang="en-US" altLang="en-US" dirty="0"/>
              <a:t>volume of a sphere:</a:t>
            </a:r>
            <a:endParaRPr lang="en-IN" dirty="0"/>
          </a:p>
        </p:txBody>
      </p:sp>
      <p:graphicFrame>
        <p:nvGraphicFramePr>
          <p:cNvPr id="16" name="Content Placeholder 15" descr="V = (4∕3) pi r^3">
            <a:extLst>
              <a:ext uri="{FF2B5EF4-FFF2-40B4-BE49-F238E27FC236}">
                <a16:creationId xmlns:a16="http://schemas.microsoft.com/office/drawing/2014/main" xmlns="" id="{28D9858D-DB68-41D8-BBBD-C9A8D0CEA898}"/>
              </a:ext>
            </a:extLst>
          </p:cNvPr>
          <p:cNvGraphicFramePr>
            <a:graphicFrameLocks noGrp="1" noChangeAspect="1"/>
          </p:cNvGraphicFramePr>
          <p:nvPr>
            <p:ph sz="quarter" idx="29"/>
            <p:extLst>
              <p:ext uri="{D42A27DB-BD31-4B8C-83A1-F6EECF244321}">
                <p14:modId xmlns:p14="http://schemas.microsoft.com/office/powerpoint/2010/main" val="1220251593"/>
              </p:ext>
            </p:extLst>
          </p:nvPr>
        </p:nvGraphicFramePr>
        <p:xfrm>
          <a:off x="5237604" y="4879976"/>
          <a:ext cx="1090612" cy="632060"/>
        </p:xfrm>
        <a:graphic>
          <a:graphicData uri="http://schemas.openxmlformats.org/presentationml/2006/ole">
            <mc:AlternateContent xmlns:mc="http://schemas.openxmlformats.org/markup-compatibility/2006">
              <mc:Choice xmlns:v="urn:schemas-microsoft-com:vml" Requires="v">
                <p:oleObj spid="_x0000_s544868" name="Equation" r:id="rId7" imgW="1269720" imgH="736560" progId="Equation.DSMT4">
                  <p:embed/>
                </p:oleObj>
              </mc:Choice>
              <mc:Fallback>
                <p:oleObj name="Equation" r:id="rId7" imgW="1269720" imgH="736560" progId="Equation.DSMT4">
                  <p:embed/>
                  <p:pic>
                    <p:nvPicPr>
                      <p:cNvPr id="0" name="Picture 91" descr="V = (4/3) pi r^3"/>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7604" y="4879976"/>
                        <a:ext cx="1090612" cy="6320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12377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A8A7EE-7114-4838-A02C-6890C2D235E9}"/>
              </a:ext>
            </a:extLst>
          </p:cNvPr>
          <p:cNvSpPr>
            <a:spLocks noGrp="1"/>
          </p:cNvSpPr>
          <p:nvPr>
            <p:ph type="title"/>
          </p:nvPr>
        </p:nvSpPr>
        <p:spPr/>
        <p:txBody>
          <a:bodyPr/>
          <a:lstStyle/>
          <a:p>
            <a:r>
              <a:rPr lang="en-US" altLang="en-US" dirty="0"/>
              <a:t>Example 1 – Solution</a:t>
            </a:r>
            <a:r>
              <a:rPr lang="en-US" altLang="en-US" i="1" dirty="0"/>
              <a:t> </a:t>
            </a:r>
            <a:r>
              <a:rPr lang="en-US" altLang="en-US" b="0" dirty="0"/>
              <a:t>(3 of 4)</a:t>
            </a:r>
            <a:endParaRPr lang="en-IN" dirty="0"/>
          </a:p>
        </p:txBody>
      </p:sp>
      <p:sp>
        <p:nvSpPr>
          <p:cNvPr id="3" name="Content Placeholder 2">
            <a:extLst>
              <a:ext uri="{FF2B5EF4-FFF2-40B4-BE49-F238E27FC236}">
                <a16:creationId xmlns:a16="http://schemas.microsoft.com/office/drawing/2014/main" xmlns="" id="{A4977119-8A47-4B28-B5BE-EE951B75A20A}"/>
              </a:ext>
            </a:extLst>
          </p:cNvPr>
          <p:cNvSpPr>
            <a:spLocks noGrp="1"/>
          </p:cNvSpPr>
          <p:nvPr>
            <p:ph sz="quarter" idx="23"/>
          </p:nvPr>
        </p:nvSpPr>
        <p:spPr>
          <a:xfrm>
            <a:off x="736600" y="1289049"/>
            <a:ext cx="10718800" cy="672105"/>
          </a:xfrm>
        </p:spPr>
        <p:txBody>
          <a:bodyPr/>
          <a:lstStyle/>
          <a:p>
            <a:pPr>
              <a:lnSpc>
                <a:spcPct val="100000"/>
              </a:lnSpc>
            </a:pPr>
            <a:r>
              <a:rPr lang="en-US" altLang="en-US" dirty="0"/>
              <a:t>In order to use the given information, we differentiate each side of this equation with respect to </a:t>
            </a:r>
            <a:r>
              <a:rPr lang="en-US" altLang="en-US" i="1" dirty="0"/>
              <a:t>t</a:t>
            </a:r>
            <a:r>
              <a:rPr lang="en-US" altLang="en-US" dirty="0"/>
              <a:t>. To differentiate the right side, we need to use the Chain Rule:</a:t>
            </a:r>
            <a:endParaRPr lang="en-IN" dirty="0"/>
          </a:p>
        </p:txBody>
      </p:sp>
      <p:graphicFrame>
        <p:nvGraphicFramePr>
          <p:cNvPr id="12" name="Content Placeholder 11" descr="(d V)∕(d t) = ((d V)∕(d r))((d r)∕(d t)) =  (4 pi r^2)((d r)∕(d t))">
            <a:extLst>
              <a:ext uri="{FF2B5EF4-FFF2-40B4-BE49-F238E27FC236}">
                <a16:creationId xmlns:a16="http://schemas.microsoft.com/office/drawing/2014/main" xmlns="" id="{88A9C029-A4A7-4952-A6B7-B329D2C3093D}"/>
              </a:ext>
            </a:extLst>
          </p:cNvPr>
          <p:cNvGraphicFramePr>
            <a:graphicFrameLocks noGrp="1" noChangeAspect="1"/>
          </p:cNvGraphicFramePr>
          <p:nvPr>
            <p:ph sz="quarter" idx="24"/>
            <p:extLst>
              <p:ext uri="{D42A27DB-BD31-4B8C-83A1-F6EECF244321}">
                <p14:modId xmlns:p14="http://schemas.microsoft.com/office/powerpoint/2010/main" val="3538720264"/>
              </p:ext>
            </p:extLst>
          </p:nvPr>
        </p:nvGraphicFramePr>
        <p:xfrm>
          <a:off x="4438649" y="2259013"/>
          <a:ext cx="2803980" cy="680814"/>
        </p:xfrm>
        <a:graphic>
          <a:graphicData uri="http://schemas.openxmlformats.org/presentationml/2006/ole">
            <mc:AlternateContent xmlns:mc="http://schemas.openxmlformats.org/markup-compatibility/2006">
              <mc:Choice xmlns:v="urn:schemas-microsoft-com:vml" Requires="v">
                <p:oleObj spid="_x0000_s545854" name="Equation" r:id="rId3" imgW="3035160" imgH="736560" progId="Equation.DSMT4">
                  <p:embed/>
                </p:oleObj>
              </mc:Choice>
              <mc:Fallback>
                <p:oleObj name="Equation" r:id="rId3" imgW="3035160" imgH="736560" progId="Equation.DSMT4">
                  <p:embed/>
                  <p:pic>
                    <p:nvPicPr>
                      <p:cNvPr id="0" name="Picture 56" descr="(dV)/(dt) = (((dV)/(dr)) times ((dr)/(dt))) =  4 pi (r^2)((dr)/(dt))"/>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8649" y="2259013"/>
                        <a:ext cx="2803980" cy="6808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2EB48FE8-83BC-475E-9CFD-AD3B1B6B9EAC}"/>
              </a:ext>
            </a:extLst>
          </p:cNvPr>
          <p:cNvSpPr>
            <a:spLocks noGrp="1"/>
          </p:cNvSpPr>
          <p:nvPr>
            <p:ph sz="quarter" idx="25"/>
          </p:nvPr>
        </p:nvSpPr>
        <p:spPr>
          <a:xfrm>
            <a:off x="736600" y="3495675"/>
            <a:ext cx="10712450" cy="401638"/>
          </a:xfrm>
        </p:spPr>
        <p:txBody>
          <a:bodyPr/>
          <a:lstStyle/>
          <a:p>
            <a:r>
              <a:rPr lang="en-US" altLang="en-US" dirty="0"/>
              <a:t>Now we solve for the unknown quantity:</a:t>
            </a:r>
            <a:endParaRPr lang="en-IN" dirty="0"/>
          </a:p>
        </p:txBody>
      </p:sp>
      <p:graphicFrame>
        <p:nvGraphicFramePr>
          <p:cNvPr id="14" name="Content Placeholder 13" descr="(d r)∕(d t) = (1∕(4 pi r^2))((d V)∕(d t))&#10;">
            <a:extLst>
              <a:ext uri="{FF2B5EF4-FFF2-40B4-BE49-F238E27FC236}">
                <a16:creationId xmlns:a16="http://schemas.microsoft.com/office/drawing/2014/main" xmlns="" id="{04799F7D-5C0C-428B-9678-0A9A56B5C60D}"/>
              </a:ext>
            </a:extLst>
          </p:cNvPr>
          <p:cNvGraphicFramePr>
            <a:graphicFrameLocks noGrp="1" noChangeAspect="1"/>
          </p:cNvGraphicFramePr>
          <p:nvPr>
            <p:ph sz="quarter" idx="26"/>
            <p:extLst>
              <p:ext uri="{D42A27DB-BD31-4B8C-83A1-F6EECF244321}">
                <p14:modId xmlns:p14="http://schemas.microsoft.com/office/powerpoint/2010/main" val="413883997"/>
              </p:ext>
            </p:extLst>
          </p:nvPr>
        </p:nvGraphicFramePr>
        <p:xfrm>
          <a:off x="4636294" y="4186238"/>
          <a:ext cx="1897638" cy="734105"/>
        </p:xfrm>
        <a:graphic>
          <a:graphicData uri="http://schemas.openxmlformats.org/presentationml/2006/ole">
            <mc:AlternateContent xmlns:mc="http://schemas.openxmlformats.org/markup-compatibility/2006">
              <mc:Choice xmlns:v="urn:schemas-microsoft-com:vml" Requires="v">
                <p:oleObj spid="_x0000_s545855" name="Equation" r:id="rId5" imgW="1904760" imgH="736560" progId="Equation.DSMT4">
                  <p:embed/>
                </p:oleObj>
              </mc:Choice>
              <mc:Fallback>
                <p:oleObj name="Equation" r:id="rId5" imgW="1904760" imgH="736560" progId="Equation.DSMT4">
                  <p:embed/>
                  <p:pic>
                    <p:nvPicPr>
                      <p:cNvPr id="0" name="Picture 57" descr="(dr)/(dt) = (((1/4 pi (r^2))((dr)/(dt)))&#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6294" y="4186238"/>
                        <a:ext cx="1897638" cy="734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55358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8AB115-E259-415E-963C-B9C1B4899C9A}"/>
              </a:ext>
            </a:extLst>
          </p:cNvPr>
          <p:cNvSpPr>
            <a:spLocks noGrp="1"/>
          </p:cNvSpPr>
          <p:nvPr>
            <p:ph type="title"/>
          </p:nvPr>
        </p:nvSpPr>
        <p:spPr/>
        <p:txBody>
          <a:bodyPr/>
          <a:lstStyle/>
          <a:p>
            <a:r>
              <a:rPr lang="en-US" altLang="en-US" dirty="0"/>
              <a:t>Example 1 – Solution</a:t>
            </a:r>
            <a:r>
              <a:rPr lang="en-US" altLang="en-US" i="1" dirty="0"/>
              <a:t> </a:t>
            </a:r>
            <a:r>
              <a:rPr lang="en-US" altLang="en-US" b="0" dirty="0"/>
              <a:t>(4 of 4)</a:t>
            </a:r>
            <a:endParaRPr lang="en-IN" dirty="0"/>
          </a:p>
        </p:txBody>
      </p:sp>
      <p:sp>
        <p:nvSpPr>
          <p:cNvPr id="3" name="Content Placeholder 2">
            <a:extLst>
              <a:ext uri="{FF2B5EF4-FFF2-40B4-BE49-F238E27FC236}">
                <a16:creationId xmlns:a16="http://schemas.microsoft.com/office/drawing/2014/main" xmlns="" id="{D444CB6B-7CCC-450E-AE88-353EC45333E5}"/>
              </a:ext>
            </a:extLst>
          </p:cNvPr>
          <p:cNvSpPr>
            <a:spLocks noGrp="1"/>
          </p:cNvSpPr>
          <p:nvPr>
            <p:ph sz="quarter" idx="23"/>
          </p:nvPr>
        </p:nvSpPr>
        <p:spPr>
          <a:xfrm>
            <a:off x="736600" y="1289050"/>
            <a:ext cx="2720975" cy="352427"/>
          </a:xfrm>
        </p:spPr>
        <p:txBody>
          <a:bodyPr/>
          <a:lstStyle/>
          <a:p>
            <a:pPr>
              <a:lnSpc>
                <a:spcPct val="100000"/>
              </a:lnSpc>
            </a:pPr>
            <a:r>
              <a:rPr lang="en-US" altLang="en-US" dirty="0"/>
              <a:t>If we put </a:t>
            </a:r>
            <a:r>
              <a:rPr lang="en-US" altLang="en-US" i="1" dirty="0"/>
              <a:t>r</a:t>
            </a:r>
            <a:r>
              <a:rPr lang="en-US" altLang="en-US" dirty="0"/>
              <a:t> = 25 and</a:t>
            </a:r>
            <a:endParaRPr lang="en-IN" dirty="0"/>
          </a:p>
        </p:txBody>
      </p:sp>
      <p:graphicFrame>
        <p:nvGraphicFramePr>
          <p:cNvPr id="12" name="Content Placeholder 11" descr="(d V)∕(d t) = 100">
            <a:extLst>
              <a:ext uri="{FF2B5EF4-FFF2-40B4-BE49-F238E27FC236}">
                <a16:creationId xmlns:a16="http://schemas.microsoft.com/office/drawing/2014/main" xmlns="" id="{C841452A-57D2-4536-9BBD-1D95EFCCDC3E}"/>
              </a:ext>
            </a:extLst>
          </p:cNvPr>
          <p:cNvGraphicFramePr>
            <a:graphicFrameLocks noGrp="1" noChangeAspect="1"/>
          </p:cNvGraphicFramePr>
          <p:nvPr>
            <p:ph sz="quarter" idx="24"/>
            <p:extLst>
              <p:ext uri="{D42A27DB-BD31-4B8C-83A1-F6EECF244321}">
                <p14:modId xmlns:p14="http://schemas.microsoft.com/office/powerpoint/2010/main" val="4245344605"/>
              </p:ext>
            </p:extLst>
          </p:nvPr>
        </p:nvGraphicFramePr>
        <p:xfrm>
          <a:off x="3470275" y="1172255"/>
          <a:ext cx="1149350" cy="647700"/>
        </p:xfrm>
        <a:graphic>
          <a:graphicData uri="http://schemas.openxmlformats.org/presentationml/2006/ole">
            <mc:AlternateContent xmlns:mc="http://schemas.openxmlformats.org/markup-compatibility/2006">
              <mc:Choice xmlns:v="urn:schemas-microsoft-com:vml" Requires="v">
                <p:oleObj spid="_x0000_s546902" name="Equation" r:id="rId3" imgW="1307880" imgH="736560" progId="Equation.DSMT4">
                  <p:embed/>
                </p:oleObj>
              </mc:Choice>
              <mc:Fallback>
                <p:oleObj name="Equation" r:id="rId3" imgW="1307880" imgH="736560" progId="Equation.DSMT4">
                  <p:embed/>
                  <p:pic>
                    <p:nvPicPr>
                      <p:cNvPr id="0" name="Picture 77" descr="(dV/dt) = 10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0275" y="1172255"/>
                        <a:ext cx="11493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xmlns="" id="{83263FD5-332B-4A52-B298-D798E913F308}"/>
              </a:ext>
            </a:extLst>
          </p:cNvPr>
          <p:cNvSpPr>
            <a:spLocks noGrp="1"/>
          </p:cNvSpPr>
          <p:nvPr>
            <p:ph sz="quarter" idx="25"/>
          </p:nvPr>
        </p:nvSpPr>
        <p:spPr>
          <a:xfrm>
            <a:off x="4705350" y="1260475"/>
            <a:ext cx="6743700" cy="352427"/>
          </a:xfrm>
        </p:spPr>
        <p:txBody>
          <a:bodyPr/>
          <a:lstStyle/>
          <a:p>
            <a:pPr>
              <a:lnSpc>
                <a:spcPct val="100000"/>
              </a:lnSpc>
            </a:pPr>
            <a:r>
              <a:rPr lang="en-US" altLang="en-US" dirty="0"/>
              <a:t>in this equation, we obtain</a:t>
            </a:r>
            <a:endParaRPr lang="en-IN" dirty="0"/>
          </a:p>
        </p:txBody>
      </p:sp>
      <p:graphicFrame>
        <p:nvGraphicFramePr>
          <p:cNvPr id="14" name="Content Placeholder 13" descr="(d r)∕(d t) = (1∕(4 pi (25^2)))(100) = 1∕(25 pi)">
            <a:extLst>
              <a:ext uri="{FF2B5EF4-FFF2-40B4-BE49-F238E27FC236}">
                <a16:creationId xmlns:a16="http://schemas.microsoft.com/office/drawing/2014/main" xmlns="" id="{5FFD8832-7880-4B03-A9AC-D8C6AC91154A}"/>
              </a:ext>
            </a:extLst>
          </p:cNvPr>
          <p:cNvGraphicFramePr>
            <a:graphicFrameLocks noGrp="1" noChangeAspect="1"/>
          </p:cNvGraphicFramePr>
          <p:nvPr>
            <p:ph sz="quarter" idx="26"/>
            <p:extLst>
              <p:ext uri="{D42A27DB-BD31-4B8C-83A1-F6EECF244321}">
                <p14:modId xmlns:p14="http://schemas.microsoft.com/office/powerpoint/2010/main" val="3628845195"/>
              </p:ext>
            </p:extLst>
          </p:nvPr>
        </p:nvGraphicFramePr>
        <p:xfrm>
          <a:off x="5046663" y="1946959"/>
          <a:ext cx="2268537" cy="1498058"/>
        </p:xfrm>
        <a:graphic>
          <a:graphicData uri="http://schemas.openxmlformats.org/presentationml/2006/ole">
            <mc:AlternateContent xmlns:mc="http://schemas.openxmlformats.org/markup-compatibility/2006">
              <mc:Choice xmlns:v="urn:schemas-microsoft-com:vml" Requires="v">
                <p:oleObj spid="_x0000_s546903" name="Equation" r:id="rId5" imgW="2616120" imgH="1726920" progId="Equation.DSMT4">
                  <p:embed/>
                </p:oleObj>
              </mc:Choice>
              <mc:Fallback>
                <p:oleObj name="Equation" r:id="rId5" imgW="2616120" imgH="1726920" progId="Equation.DSMT4">
                  <p:embed/>
                  <p:pic>
                    <p:nvPicPr>
                      <p:cNvPr id="0" name="Picture 78" descr="(dr)/(dt) = ((1/4 pi (25^2))(100)) =  (1/25 pi)"/>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6663" y="1946959"/>
                        <a:ext cx="2268537" cy="14980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a16="http://schemas.microsoft.com/office/drawing/2014/main" xmlns="" id="{2142B315-3EB5-4E9E-8AEB-96CDB13417E8}"/>
              </a:ext>
            </a:extLst>
          </p:cNvPr>
          <p:cNvSpPr>
            <a:spLocks noGrp="1"/>
          </p:cNvSpPr>
          <p:nvPr>
            <p:ph sz="quarter" idx="27"/>
          </p:nvPr>
        </p:nvSpPr>
        <p:spPr>
          <a:xfrm>
            <a:off x="736600" y="3752847"/>
            <a:ext cx="7026275" cy="352427"/>
          </a:xfrm>
        </p:spPr>
        <p:txBody>
          <a:bodyPr/>
          <a:lstStyle/>
          <a:p>
            <a:r>
              <a:rPr lang="en-US" altLang="en-US" dirty="0"/>
              <a:t>The radius of the balloon is increasing at the rate of</a:t>
            </a:r>
            <a:endParaRPr lang="en-IN" dirty="0"/>
          </a:p>
        </p:txBody>
      </p:sp>
      <p:graphicFrame>
        <p:nvGraphicFramePr>
          <p:cNvPr id="16" name="Content Placeholder 15" descr="'= 1∕(25 pi) approximately 0.0127 centimeter per second.">
            <a:extLst>
              <a:ext uri="{FF2B5EF4-FFF2-40B4-BE49-F238E27FC236}">
                <a16:creationId xmlns:a16="http://schemas.microsoft.com/office/drawing/2014/main" xmlns="" id="{4693F87A-FF72-4888-A18A-BAB17AD2603A}"/>
              </a:ext>
            </a:extLst>
          </p:cNvPr>
          <p:cNvGraphicFramePr>
            <a:graphicFrameLocks noGrp="1" noChangeAspect="1"/>
          </p:cNvGraphicFramePr>
          <p:nvPr>
            <p:ph sz="quarter" idx="28"/>
            <p:extLst>
              <p:ext uri="{D42A27DB-BD31-4B8C-83A1-F6EECF244321}">
                <p14:modId xmlns:p14="http://schemas.microsoft.com/office/powerpoint/2010/main" val="4220021908"/>
              </p:ext>
            </p:extLst>
          </p:nvPr>
        </p:nvGraphicFramePr>
        <p:xfrm>
          <a:off x="7820025" y="3544888"/>
          <a:ext cx="2736850" cy="782637"/>
        </p:xfrm>
        <a:graphic>
          <a:graphicData uri="http://schemas.openxmlformats.org/presentationml/2006/ole">
            <mc:AlternateContent xmlns:mc="http://schemas.openxmlformats.org/markup-compatibility/2006">
              <mc:Choice xmlns:v="urn:schemas-microsoft-com:vml" Requires="v">
                <p:oleObj spid="_x0000_s546904" name="Equation" r:id="rId7" imgW="2933640" imgH="838080" progId="Equation.DSMT4">
                  <p:embed/>
                </p:oleObj>
              </mc:Choice>
              <mc:Fallback>
                <p:oleObj name="Equation" r:id="rId7" imgW="2933640" imgH="838080" progId="Equation.DSMT4">
                  <p:embed/>
                  <p:pic>
                    <p:nvPicPr>
                      <p:cNvPr id="0" name="Picture 79" descr="= (1/25 pi) approximately 0.0127 centimeter per second"/>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0025" y="3544888"/>
                        <a:ext cx="2736850"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3">
            <a:extLst>
              <a:ext uri="{FF2B5EF4-FFF2-40B4-BE49-F238E27FC236}">
                <a16:creationId xmlns="" xmlns:a16="http://schemas.microsoft.com/office/drawing/2014/main" id="{7ED3AC1B-D954-4AF6-B245-DD2BD363CFE4}"/>
              </a:ext>
            </a:extLst>
          </p:cNvPr>
          <p:cNvSpPr>
            <a:spLocks noGrp="1"/>
          </p:cNvSpPr>
          <p:nvPr>
            <p:ph sz="quarter" idx="24"/>
          </p:nvPr>
        </p:nvSpPr>
        <p:spPr>
          <a:xfrm>
            <a:off x="718320" y="4284295"/>
            <a:ext cx="5614416" cy="328612"/>
          </a:xfrm>
        </p:spPr>
        <p:txBody>
          <a:bodyPr/>
          <a:lstStyle/>
          <a:p>
            <a:r>
              <a:rPr lang="en-US" dirty="0" smtClean="0"/>
              <a:t>when the diameter is 50 cm.</a:t>
            </a:r>
            <a:endParaRPr lang="en-IN" dirty="0"/>
          </a:p>
        </p:txBody>
      </p:sp>
    </p:spTree>
    <p:extLst>
      <p:ext uri="{BB962C8B-B14F-4D97-AF65-F5344CB8AC3E}">
        <p14:creationId xmlns:p14="http://schemas.microsoft.com/office/powerpoint/2010/main" val="4092889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xmlns=""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60B298-C6B1-4CA0-A44C-8B6FAB39D879}">
  <ds:schemaRefs>
    <ds:schemaRef ds:uri="http://purl.org/dc/dcmitype/"/>
    <ds:schemaRef ds:uri="http://schemas.microsoft.com/office/2006/documentManagement/types"/>
    <ds:schemaRef ds:uri="http://purl.org/dc/terms/"/>
    <ds:schemaRef ds:uri="http://purl.org/dc/elements/1.1/"/>
    <ds:schemaRef ds:uri="f856fc18-c0f7-462c-a53d-fc2610d0c4c8"/>
    <ds:schemaRef ds:uri="http://schemas.microsoft.com/office/infopath/2007/PartnerControls"/>
    <ds:schemaRef ds:uri="http://schemas.openxmlformats.org/package/2006/metadata/core-properties"/>
    <ds:schemaRef ds:uri="http://schemas.microsoft.com/office/2006/metadata/properties"/>
    <ds:schemaRef ds:uri="a3520c62-91d1-4715-93cb-6b6cc6733a1f"/>
    <ds:schemaRef ds:uri="a4d2ff27-a226-42e2-a79e-c1ae662d212e"/>
    <ds:schemaRef ds:uri="http://www.w3.org/XML/1998/namespace"/>
  </ds:schemaRefs>
</ds:datastoreItem>
</file>

<file path=customXml/itemProps3.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4.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3548</TotalTime>
  <Words>442</Words>
  <Application>Microsoft Office PowerPoint</Application>
  <PresentationFormat>Custom</PresentationFormat>
  <Paragraphs>42</Paragraphs>
  <Slides>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1_Office Theme</vt:lpstr>
      <vt:lpstr>Equation</vt:lpstr>
      <vt:lpstr>3</vt:lpstr>
      <vt:lpstr>3.9</vt:lpstr>
      <vt:lpstr>Related Rates</vt:lpstr>
      <vt:lpstr>Example 1</vt:lpstr>
      <vt:lpstr>Example 1 – Solution (1 of 4)</vt:lpstr>
      <vt:lpstr>Example 1 – Solution (2 of 4)</vt:lpstr>
      <vt:lpstr>Example 1 – Solution (3 of 4)</vt:lpstr>
      <vt:lpstr>Example 1 – Solution (4 of 4)</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Acer</cp:lastModifiedBy>
  <cp:revision>1018</cp:revision>
  <cp:lastPrinted>2016-10-03T15:29:39Z</cp:lastPrinted>
  <dcterms:created xsi:type="dcterms:W3CDTF">2017-12-08T21:17:47Z</dcterms:created>
  <dcterms:modified xsi:type="dcterms:W3CDTF">2020-04-15T11:16:20Z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